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0" r:id="rId3"/>
    <p:sldId id="276" r:id="rId4"/>
    <p:sldId id="281" r:id="rId5"/>
    <p:sldId id="282" r:id="rId6"/>
    <p:sldId id="283" r:id="rId7"/>
    <p:sldId id="284" r:id="rId8"/>
    <p:sldId id="285" r:id="rId9"/>
    <p:sldId id="286" r:id="rId10"/>
    <p:sldId id="287" r:id="rId11"/>
    <p:sldId id="288" r:id="rId12"/>
    <p:sldId id="296" r:id="rId13"/>
    <p:sldId id="295" r:id="rId14"/>
    <p:sldId id="289" r:id="rId15"/>
    <p:sldId id="290" r:id="rId16"/>
    <p:sldId id="291" r:id="rId17"/>
    <p:sldId id="292" r:id="rId18"/>
    <p:sldId id="293" r:id="rId19"/>
    <p:sldId id="294" r:id="rId20"/>
    <p:sldId id="299" r:id="rId21"/>
    <p:sldId id="302" r:id="rId22"/>
    <p:sldId id="301" r:id="rId23"/>
    <p:sldId id="300" r:id="rId24"/>
    <p:sldId id="303" r:id="rId25"/>
    <p:sldId id="305" r:id="rId26"/>
    <p:sldId id="304" r:id="rId27"/>
    <p:sldId id="306" r:id="rId28"/>
    <p:sldId id="307" r:id="rId29"/>
    <p:sldId id="297" r:id="rId30"/>
    <p:sldId id="29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705FFBD-DCA5-47A0-A332-C20D7D20F090}" type="datetimeFigureOut">
              <a:rPr lang="en-US" smtClean="0"/>
              <a:pPr/>
              <a:t>2/24/2020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FB30FC0-6549-4FA2-A44B-569CC6D3791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05FFBD-DCA5-47A0-A332-C20D7D20F090}" type="datetimeFigureOut">
              <a:rPr lang="en-US" smtClean="0"/>
              <a:pPr/>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30FC0-6549-4FA2-A44B-569CC6D379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705FFBD-DCA5-47A0-A332-C20D7D20F090}" type="datetimeFigureOut">
              <a:rPr lang="en-US" smtClean="0"/>
              <a:pPr/>
              <a:t>2/24/2020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FB30FC0-6549-4FA2-A44B-569CC6D3791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705FFBD-DCA5-47A0-A332-C20D7D20F090}" type="datetimeFigureOut">
              <a:rPr lang="en-US" smtClean="0"/>
              <a:pPr/>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FB30FC0-6549-4FA2-A44B-569CC6D3791A}"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705FFBD-DCA5-47A0-A332-C20D7D20F090}" type="datetimeFigureOut">
              <a:rPr lang="en-US" smtClean="0"/>
              <a:pPr/>
              <a:t>2/24/2020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FB30FC0-6549-4FA2-A44B-569CC6D3791A}"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705FFBD-DCA5-47A0-A332-C20D7D20F090}" type="datetimeFigureOut">
              <a:rPr lang="en-US" smtClean="0"/>
              <a:pPr/>
              <a:t>2/24/2020</a:t>
            </a:fld>
            <a:endParaRPr lang="en-US"/>
          </a:p>
        </p:txBody>
      </p:sp>
      <p:sp>
        <p:nvSpPr>
          <p:cNvPr id="10" name="Slide Number Placeholder 9"/>
          <p:cNvSpPr>
            <a:spLocks noGrp="1"/>
          </p:cNvSpPr>
          <p:nvPr>
            <p:ph type="sldNum" sz="quarter" idx="16"/>
          </p:nvPr>
        </p:nvSpPr>
        <p:spPr/>
        <p:txBody>
          <a:bodyPr rtlCol="0"/>
          <a:lstStyle/>
          <a:p>
            <a:fld id="{CFB30FC0-6549-4FA2-A44B-569CC6D3791A}"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705FFBD-DCA5-47A0-A332-C20D7D20F090}" type="datetimeFigureOut">
              <a:rPr lang="en-US" smtClean="0"/>
              <a:pPr/>
              <a:t>2/24/2020</a:t>
            </a:fld>
            <a:endParaRPr lang="en-US"/>
          </a:p>
        </p:txBody>
      </p:sp>
      <p:sp>
        <p:nvSpPr>
          <p:cNvPr id="12" name="Slide Number Placeholder 11"/>
          <p:cNvSpPr>
            <a:spLocks noGrp="1"/>
          </p:cNvSpPr>
          <p:nvPr>
            <p:ph type="sldNum" sz="quarter" idx="16"/>
          </p:nvPr>
        </p:nvSpPr>
        <p:spPr/>
        <p:txBody>
          <a:bodyPr rtlCol="0"/>
          <a:lstStyle/>
          <a:p>
            <a:fld id="{CFB30FC0-6549-4FA2-A44B-569CC6D3791A}"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05FFBD-DCA5-47A0-A332-C20D7D20F090}" type="datetimeFigureOut">
              <a:rPr lang="en-US" smtClean="0"/>
              <a:pPr/>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FB30FC0-6549-4FA2-A44B-569CC6D379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05FFBD-DCA5-47A0-A332-C20D7D20F090}" type="datetimeFigureOut">
              <a:rPr lang="en-US" smtClean="0"/>
              <a:pPr/>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FB30FC0-6549-4FA2-A44B-569CC6D379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705FFBD-DCA5-47A0-A332-C20D7D20F090}" type="datetimeFigureOut">
              <a:rPr lang="en-US" smtClean="0"/>
              <a:pPr/>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FB30FC0-6549-4FA2-A44B-569CC6D3791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705FFBD-DCA5-47A0-A332-C20D7D20F090}" type="datetimeFigureOut">
              <a:rPr lang="en-US" smtClean="0"/>
              <a:pPr/>
              <a:t>2/24/2020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FB30FC0-6549-4FA2-A44B-569CC6D3791A}"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705FFBD-DCA5-47A0-A332-C20D7D20F090}" type="datetimeFigureOut">
              <a:rPr lang="en-US" smtClean="0"/>
              <a:pPr/>
              <a:t>2/24/2020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FB30FC0-6549-4FA2-A44B-569CC6D379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Entrepreneurship</a:t>
            </a:r>
            <a:endParaRPr lang="en-US" b="1" dirty="0"/>
          </a:p>
        </p:txBody>
      </p:sp>
      <p:sp>
        <p:nvSpPr>
          <p:cNvPr id="3" name="Subtitle 2"/>
          <p:cNvSpPr>
            <a:spLocks noGrp="1"/>
          </p:cNvSpPr>
          <p:nvPr>
            <p:ph type="subTitle" idx="1"/>
          </p:nvPr>
        </p:nvSpPr>
        <p:spPr>
          <a:xfrm>
            <a:off x="1752600" y="1981200"/>
            <a:ext cx="5791200" cy="2667000"/>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4000" b="1" dirty="0" smtClean="0">
                <a:solidFill>
                  <a:schemeClr val="tx2">
                    <a:lumMod val="75000"/>
                  </a:schemeClr>
                </a:solidFill>
              </a:rPr>
              <a:t>Market Analysis</a:t>
            </a:r>
          </a:p>
          <a:p>
            <a:pPr algn="ctr"/>
            <a:r>
              <a:rPr lang="en-US" sz="4000" b="1" dirty="0" smtClean="0">
                <a:solidFill>
                  <a:schemeClr val="tx2">
                    <a:lumMod val="75000"/>
                  </a:schemeClr>
                </a:solidFill>
              </a:rPr>
              <a:t>(Project Formulation)</a:t>
            </a:r>
            <a:endParaRPr lang="en-US" sz="4000"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l" rtl="0">
              <a:spcBef>
                <a:spcPct val="0"/>
              </a:spcBef>
            </a:pPr>
            <a:r>
              <a:rPr lang="en-US" sz="2400" b="1" dirty="0" smtClean="0"/>
              <a:t>Steps in conducting Sample survey:</a:t>
            </a:r>
            <a:r>
              <a:rPr lang="en-US" sz="3600" dirty="0" smtClean="0"/>
              <a:t/>
            </a:r>
            <a:br>
              <a:rPr lang="en-US" sz="3600" dirty="0" smtClean="0"/>
            </a:br>
            <a:endParaRPr lang="en-US" dirty="0"/>
          </a:p>
        </p:txBody>
      </p:sp>
      <p:sp>
        <p:nvSpPr>
          <p:cNvPr id="3" name="Content Placeholder 2"/>
          <p:cNvSpPr>
            <a:spLocks noGrp="1"/>
          </p:cNvSpPr>
          <p:nvPr>
            <p:ph sz="quarter" idx="1"/>
          </p:nvPr>
        </p:nvSpPr>
        <p:spPr/>
        <p:txBody>
          <a:bodyPr/>
          <a:lstStyle/>
          <a:p>
            <a:pPr lvl="2"/>
            <a:r>
              <a:rPr lang="en-US" sz="2400" dirty="0" smtClean="0"/>
              <a:t>Define the target population</a:t>
            </a:r>
          </a:p>
          <a:p>
            <a:pPr lvl="2"/>
            <a:r>
              <a:rPr lang="en-US" sz="2400" dirty="0" smtClean="0"/>
              <a:t>Select the sampling scheme and sample size</a:t>
            </a:r>
          </a:p>
          <a:p>
            <a:pPr lvl="2"/>
            <a:r>
              <a:rPr lang="en-US" sz="2400" dirty="0" smtClean="0"/>
              <a:t>Develop the questionnaire</a:t>
            </a:r>
          </a:p>
          <a:p>
            <a:pPr lvl="2"/>
            <a:r>
              <a:rPr lang="en-US" sz="2400" dirty="0" smtClean="0"/>
              <a:t>Recruit and train the field investigators</a:t>
            </a:r>
          </a:p>
          <a:p>
            <a:pPr lvl="2"/>
            <a:r>
              <a:rPr lang="en-US" sz="2400" dirty="0" smtClean="0"/>
              <a:t>Obtain the information as per questionnaire from the sample respondents</a:t>
            </a:r>
          </a:p>
          <a:p>
            <a:pPr lvl="2"/>
            <a:r>
              <a:rPr lang="en-US" sz="2400" dirty="0" smtClean="0"/>
              <a:t>Scrutinize the information gathered</a:t>
            </a:r>
          </a:p>
          <a:p>
            <a:pPr lvl="2"/>
            <a:r>
              <a:rPr lang="en-US" sz="2400" dirty="0" smtClean="0"/>
              <a:t>Analyze and interpret the information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Companies use market demand analysis to understand how much consumer demand exists for a product or service. </a:t>
            </a:r>
            <a:endParaRPr lang="en-US" dirty="0" smtClean="0"/>
          </a:p>
          <a:p>
            <a:r>
              <a:rPr lang="en-US" dirty="0" smtClean="0"/>
              <a:t>This </a:t>
            </a:r>
            <a:r>
              <a:rPr lang="en-US" dirty="0" smtClean="0"/>
              <a:t>analysis helps management determine if they can successfully enter a market and generate enough profits to advance their business </a:t>
            </a:r>
            <a:r>
              <a:rPr lang="en-US" dirty="0" smtClean="0"/>
              <a:t>operations.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Market &amp; Demand </a:t>
            </a:r>
            <a:r>
              <a:rPr lang="en-US" b="1" dirty="0" smtClean="0"/>
              <a:t>Analysis</a:t>
            </a:r>
            <a:endParaRPr lang="en-US" dirty="0"/>
          </a:p>
        </p:txBody>
      </p:sp>
      <p:sp>
        <p:nvSpPr>
          <p:cNvPr id="3" name="Content Placeholder 2"/>
          <p:cNvSpPr>
            <a:spLocks noGrp="1"/>
          </p:cNvSpPr>
          <p:nvPr>
            <p:ph sz="quarter" idx="1"/>
          </p:nvPr>
        </p:nvSpPr>
        <p:spPr/>
        <p:txBody>
          <a:bodyPr>
            <a:normAutofit/>
          </a:bodyPr>
          <a:lstStyle/>
          <a:p>
            <a:r>
              <a:rPr lang="en-US" dirty="0" smtClean="0"/>
              <a:t>In most cases, the first step in project analysis is to estimate the potential size of the market for the product proposed to be manufactured and get an idea about the market share that is likely to be captured. </a:t>
            </a:r>
            <a:endParaRPr lang="en-US" dirty="0" smtClean="0"/>
          </a:p>
          <a:p>
            <a:r>
              <a:rPr lang="en-US" dirty="0" smtClean="0"/>
              <a:t>Given </a:t>
            </a:r>
            <a:r>
              <a:rPr lang="en-US" dirty="0" smtClean="0"/>
              <a:t>the importance of market and demand analysis, it should be carried out in an orderly and systematic manner.</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Market &amp; Demand Analysis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a:t>
            </a:r>
            <a:r>
              <a:rPr lang="en-US" dirty="0" smtClean="0"/>
              <a:t>key steps involved </a:t>
            </a:r>
            <a:r>
              <a:rPr lang="en-US" dirty="0" smtClean="0"/>
              <a:t>in market and demand analysis are as follows.</a:t>
            </a:r>
          </a:p>
          <a:p>
            <a:pPr lvl="1">
              <a:lnSpc>
                <a:spcPct val="150000"/>
              </a:lnSpc>
            </a:pPr>
            <a:r>
              <a:rPr lang="en-US" dirty="0" smtClean="0"/>
              <a:t>Situation Analysis and Specification of Objectives</a:t>
            </a:r>
          </a:p>
          <a:p>
            <a:pPr lvl="1">
              <a:lnSpc>
                <a:spcPct val="150000"/>
              </a:lnSpc>
            </a:pPr>
            <a:r>
              <a:rPr lang="en-US" dirty="0" smtClean="0"/>
              <a:t>Collection of Secondary information</a:t>
            </a:r>
          </a:p>
          <a:p>
            <a:pPr lvl="1">
              <a:lnSpc>
                <a:spcPct val="150000"/>
              </a:lnSpc>
            </a:pPr>
            <a:r>
              <a:rPr lang="en-US" dirty="0" smtClean="0"/>
              <a:t>Conduct of Market Survey</a:t>
            </a:r>
          </a:p>
          <a:p>
            <a:pPr lvl="1">
              <a:lnSpc>
                <a:spcPct val="150000"/>
              </a:lnSpc>
            </a:pPr>
            <a:r>
              <a:rPr lang="en-US" dirty="0" smtClean="0"/>
              <a:t>Characterization of Market</a:t>
            </a:r>
          </a:p>
          <a:p>
            <a:pPr lvl="1">
              <a:lnSpc>
                <a:spcPct val="150000"/>
              </a:lnSpc>
            </a:pPr>
            <a:r>
              <a:rPr lang="en-US" dirty="0" smtClean="0"/>
              <a:t>Demand Forecasting</a:t>
            </a:r>
          </a:p>
          <a:p>
            <a:pPr lvl="1">
              <a:lnSpc>
                <a:spcPct val="150000"/>
              </a:lnSpc>
            </a:pPr>
            <a:r>
              <a:rPr lang="en-US" dirty="0" smtClean="0"/>
              <a:t>Formulation of the Market </a:t>
            </a:r>
            <a:r>
              <a:rPr lang="en-US" dirty="0" smtClean="0"/>
              <a:t>P</a:t>
            </a:r>
            <a:r>
              <a:rPr lang="en-US" dirty="0" smtClean="0"/>
              <a:t>lan</a:t>
            </a:r>
          </a:p>
          <a:p>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Market Demand Analysis ?</a:t>
            </a:r>
            <a:endParaRPr lang="en-US" dirty="0"/>
          </a:p>
        </p:txBody>
      </p:sp>
      <p:sp>
        <p:nvSpPr>
          <p:cNvPr id="3" name="Content Placeholder 2"/>
          <p:cNvSpPr>
            <a:spLocks noGrp="1"/>
          </p:cNvSpPr>
          <p:nvPr>
            <p:ph sz="quarter" idx="1"/>
          </p:nvPr>
        </p:nvSpPr>
        <p:spPr/>
        <p:txBody>
          <a:bodyPr/>
          <a:lstStyle/>
          <a:p>
            <a:pPr algn="just"/>
            <a:r>
              <a:rPr lang="en-US" dirty="0" smtClean="0"/>
              <a:t>While several methods of demand analysis may be used, they usually contain a review of the basic components of an economic market which are:</a:t>
            </a:r>
          </a:p>
          <a:p>
            <a:pPr lvl="2" algn="just">
              <a:lnSpc>
                <a:spcPct val="150000"/>
              </a:lnSpc>
            </a:pPr>
            <a:r>
              <a:rPr lang="en-US" dirty="0" smtClean="0"/>
              <a:t>Market identification</a:t>
            </a:r>
          </a:p>
          <a:p>
            <a:pPr lvl="2" algn="just">
              <a:lnSpc>
                <a:spcPct val="150000"/>
              </a:lnSpc>
            </a:pPr>
            <a:r>
              <a:rPr lang="en-US" dirty="0" smtClean="0"/>
              <a:t>Business cycle</a:t>
            </a:r>
          </a:p>
          <a:p>
            <a:pPr lvl="2" algn="just">
              <a:lnSpc>
                <a:spcPct val="150000"/>
              </a:lnSpc>
            </a:pPr>
            <a:r>
              <a:rPr lang="en-US" dirty="0" smtClean="0"/>
              <a:t>product niche</a:t>
            </a:r>
          </a:p>
          <a:p>
            <a:pPr lvl="2" algn="just">
              <a:lnSpc>
                <a:spcPct val="150000"/>
              </a:lnSpc>
            </a:pPr>
            <a:r>
              <a:rPr lang="en-US" dirty="0" smtClean="0"/>
              <a:t>growth potential</a:t>
            </a:r>
          </a:p>
          <a:p>
            <a:pPr lvl="2" algn="just">
              <a:lnSpc>
                <a:spcPct val="150000"/>
              </a:lnSpc>
            </a:pPr>
            <a:r>
              <a:rPr lang="en-US" dirty="0" smtClean="0"/>
              <a:t>competition</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l" rtl="0">
              <a:spcBef>
                <a:spcPct val="0"/>
              </a:spcBef>
            </a:pPr>
            <a:r>
              <a:rPr lang="en-US" sz="4400" b="1" kern="1200" dirty="0">
                <a:solidFill>
                  <a:schemeClr val="tx2"/>
                </a:solidFill>
                <a:latin typeface="+mj-lt"/>
                <a:ea typeface="+mj-ea"/>
                <a:cs typeface="+mj-cs"/>
              </a:rPr>
              <a:t>Market</a:t>
            </a:r>
            <a:r>
              <a:rPr lang="en-US" sz="2400" dirty="0" smtClean="0">
                <a:latin typeface="Arial Black" pitchFamily="34" charset="0"/>
              </a:rPr>
              <a:t> </a:t>
            </a:r>
            <a:r>
              <a:rPr lang="en-US" sz="4400" b="1" kern="1200" dirty="0" smtClean="0">
                <a:solidFill>
                  <a:schemeClr val="tx2"/>
                </a:solidFill>
                <a:latin typeface="+mj-lt"/>
                <a:ea typeface="+mj-ea"/>
                <a:cs typeface="+mj-cs"/>
              </a:rPr>
              <a:t>I</a:t>
            </a:r>
            <a:r>
              <a:rPr lang="en-US" sz="4400" b="1" kern="1200" dirty="0" smtClean="0">
                <a:solidFill>
                  <a:schemeClr val="tx2"/>
                </a:solidFill>
                <a:latin typeface="+mj-lt"/>
                <a:ea typeface="+mj-ea"/>
                <a:cs typeface="+mj-cs"/>
              </a:rPr>
              <a:t>dentification</a:t>
            </a:r>
            <a:endParaRPr lang="en-US" sz="4400" b="1" kern="1200" dirty="0">
              <a:solidFill>
                <a:schemeClr val="tx2"/>
              </a:solidFill>
              <a:latin typeface="+mj-lt"/>
              <a:ea typeface="+mj-ea"/>
              <a:cs typeface="+mj-cs"/>
            </a:endParaRPr>
          </a:p>
        </p:txBody>
      </p:sp>
      <p:sp>
        <p:nvSpPr>
          <p:cNvPr id="3" name="Content Placeholder 2"/>
          <p:cNvSpPr>
            <a:spLocks noGrp="1"/>
          </p:cNvSpPr>
          <p:nvPr>
            <p:ph sz="quarter" idx="1"/>
          </p:nvPr>
        </p:nvSpPr>
        <p:spPr>
          <a:xfrm>
            <a:off x="612648" y="1600200"/>
            <a:ext cx="8153400" cy="4876800"/>
          </a:xfrm>
        </p:spPr>
        <p:txBody>
          <a:bodyPr>
            <a:normAutofit fontScale="92500" lnSpcReduction="10000"/>
          </a:bodyPr>
          <a:lstStyle/>
          <a:p>
            <a:pPr algn="just"/>
            <a:r>
              <a:rPr lang="en-US" dirty="0" smtClean="0"/>
              <a:t>The first step of market analysis is to define and identify the </a:t>
            </a:r>
            <a:r>
              <a:rPr lang="en-US" dirty="0" smtClean="0">
                <a:solidFill>
                  <a:srgbClr val="FF0000"/>
                </a:solidFill>
              </a:rPr>
              <a:t>specific market </a:t>
            </a:r>
            <a:r>
              <a:rPr lang="en-US" dirty="0" smtClean="0"/>
              <a:t>to target with new products or services. </a:t>
            </a:r>
            <a:endParaRPr lang="en-US" dirty="0" smtClean="0"/>
          </a:p>
          <a:p>
            <a:pPr algn="just"/>
            <a:r>
              <a:rPr lang="en-US" dirty="0" smtClean="0"/>
              <a:t>Companies </a:t>
            </a:r>
            <a:r>
              <a:rPr lang="en-US" dirty="0" smtClean="0"/>
              <a:t>will use </a:t>
            </a:r>
            <a:r>
              <a:rPr lang="en-US" dirty="0" smtClean="0">
                <a:solidFill>
                  <a:srgbClr val="FF0000"/>
                </a:solidFill>
              </a:rPr>
              <a:t>market surveys </a:t>
            </a:r>
            <a:r>
              <a:rPr lang="en-US" dirty="0" smtClean="0"/>
              <a:t>or </a:t>
            </a:r>
            <a:r>
              <a:rPr lang="en-US" dirty="0" smtClean="0">
                <a:solidFill>
                  <a:srgbClr val="FF0000"/>
                </a:solidFill>
              </a:rPr>
              <a:t>consumer feedback</a:t>
            </a:r>
            <a:r>
              <a:rPr lang="en-US" dirty="0" smtClean="0"/>
              <a:t> to determine their satisfaction with current products and services. </a:t>
            </a:r>
            <a:endParaRPr lang="en-US" dirty="0" smtClean="0"/>
          </a:p>
          <a:p>
            <a:pPr algn="just"/>
            <a:r>
              <a:rPr lang="en-US" dirty="0" smtClean="0"/>
              <a:t>Comments </a:t>
            </a:r>
            <a:r>
              <a:rPr lang="en-US" dirty="0" smtClean="0"/>
              <a:t>indicating </a:t>
            </a:r>
            <a:r>
              <a:rPr lang="en-US" dirty="0" smtClean="0">
                <a:solidFill>
                  <a:srgbClr val="FF0000"/>
                </a:solidFill>
              </a:rPr>
              <a:t>dissatisfaction</a:t>
            </a:r>
            <a:r>
              <a:rPr lang="en-US" dirty="0" smtClean="0"/>
              <a:t> will lead businesses to develop </a:t>
            </a:r>
            <a:r>
              <a:rPr lang="en-US" dirty="0" smtClean="0">
                <a:solidFill>
                  <a:srgbClr val="FF0000"/>
                </a:solidFill>
              </a:rPr>
              <a:t>new products </a:t>
            </a:r>
            <a:r>
              <a:rPr lang="en-US" dirty="0" smtClean="0"/>
              <a:t>or services to meet this consumer demand. </a:t>
            </a:r>
            <a:endParaRPr lang="en-US" dirty="0" smtClean="0"/>
          </a:p>
          <a:p>
            <a:pPr algn="just"/>
            <a:r>
              <a:rPr lang="en-US" dirty="0" smtClean="0"/>
              <a:t>While </a:t>
            </a:r>
            <a:r>
              <a:rPr lang="en-US" dirty="0" smtClean="0"/>
              <a:t>companies will usually identify markets close to their current product line, new industries may be tested for business expansion possibilities.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Business Cycle</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92500" lnSpcReduction="20000"/>
          </a:bodyPr>
          <a:lstStyle/>
          <a:p>
            <a:pPr algn="just"/>
            <a:r>
              <a:rPr lang="en-US" dirty="0" smtClean="0"/>
              <a:t>Once a potential market is identified, companies will assess what stage of the business cycle the market is in. </a:t>
            </a:r>
            <a:endParaRPr lang="en-US" dirty="0" smtClean="0"/>
          </a:p>
          <a:p>
            <a:pPr algn="just"/>
            <a:r>
              <a:rPr lang="en-US" dirty="0" smtClean="0"/>
              <a:t>Three </a:t>
            </a:r>
            <a:r>
              <a:rPr lang="en-US" dirty="0" smtClean="0"/>
              <a:t>stages exist in the business cycle: </a:t>
            </a:r>
            <a:endParaRPr lang="en-US" dirty="0" smtClean="0"/>
          </a:p>
          <a:p>
            <a:pPr lvl="1" algn="just"/>
            <a:r>
              <a:rPr lang="en-US" dirty="0" smtClean="0"/>
              <a:t>E</a:t>
            </a:r>
            <a:r>
              <a:rPr lang="en-US" dirty="0" smtClean="0"/>
              <a:t>merging</a:t>
            </a:r>
            <a:r>
              <a:rPr lang="en-US" dirty="0" smtClean="0"/>
              <a:t>, </a:t>
            </a:r>
            <a:endParaRPr lang="en-US" dirty="0" smtClean="0"/>
          </a:p>
          <a:p>
            <a:pPr lvl="1" algn="just"/>
            <a:r>
              <a:rPr lang="en-US" dirty="0" smtClean="0"/>
              <a:t>Plateau</a:t>
            </a:r>
          </a:p>
          <a:p>
            <a:pPr lvl="1" algn="just"/>
            <a:r>
              <a:rPr lang="en-US" dirty="0" smtClean="0"/>
              <a:t>D</a:t>
            </a:r>
            <a:r>
              <a:rPr lang="en-US" dirty="0" smtClean="0"/>
              <a:t>eclining</a:t>
            </a:r>
            <a:r>
              <a:rPr lang="en-US" dirty="0" smtClean="0"/>
              <a:t>. </a:t>
            </a:r>
            <a:endParaRPr lang="en-US" dirty="0" smtClean="0"/>
          </a:p>
          <a:p>
            <a:pPr algn="just"/>
            <a:r>
              <a:rPr lang="en-US" dirty="0" smtClean="0"/>
              <a:t>Markets </a:t>
            </a:r>
            <a:r>
              <a:rPr lang="en-US" dirty="0" smtClean="0"/>
              <a:t>in the emerging stage indicate higher consumer demand and low supply of current products or </a:t>
            </a:r>
            <a:r>
              <a:rPr lang="en-US" dirty="0" smtClean="0"/>
              <a:t>services.</a:t>
            </a:r>
          </a:p>
          <a:p>
            <a:pPr algn="just"/>
            <a:r>
              <a:rPr lang="en-US" dirty="0" smtClean="0"/>
              <a:t>The </a:t>
            </a:r>
            <a:r>
              <a:rPr lang="en-US" dirty="0" smtClean="0"/>
              <a:t>plateau stage is the break-even level of the market, where the supply of goods meets current market demand. </a:t>
            </a:r>
            <a:endParaRPr lang="en-US" dirty="0" smtClean="0"/>
          </a:p>
          <a:p>
            <a:pPr algn="just"/>
            <a:r>
              <a:rPr lang="en-US" dirty="0" smtClean="0"/>
              <a:t>Declining </a:t>
            </a:r>
            <a:r>
              <a:rPr lang="en-US" dirty="0" smtClean="0"/>
              <a:t>stages indicate lagging consumer demand for the goods or services supplied by businesses.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Product Niche</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92500" lnSpcReduction="10000"/>
          </a:bodyPr>
          <a:lstStyle/>
          <a:p>
            <a:pPr algn="just"/>
            <a:r>
              <a:rPr lang="en-US" dirty="0" smtClean="0"/>
              <a:t>Once markets and business cycles are reviewed, companies will develop a product that meets a specific </a:t>
            </a:r>
            <a:r>
              <a:rPr lang="en-US" dirty="0" smtClean="0">
                <a:solidFill>
                  <a:srgbClr val="FF0000"/>
                </a:solidFill>
              </a:rPr>
              <a:t>niche</a:t>
            </a:r>
            <a:r>
              <a:rPr lang="en-US" dirty="0" smtClean="0"/>
              <a:t> in the market. </a:t>
            </a:r>
            <a:endParaRPr lang="en-US" dirty="0" smtClean="0"/>
          </a:p>
          <a:p>
            <a:pPr algn="just"/>
            <a:r>
              <a:rPr lang="en-US" dirty="0" smtClean="0"/>
              <a:t>Products </a:t>
            </a:r>
            <a:r>
              <a:rPr lang="en-US" dirty="0" smtClean="0"/>
              <a:t>must be </a:t>
            </a:r>
            <a:r>
              <a:rPr lang="en-US" dirty="0" smtClean="0">
                <a:solidFill>
                  <a:srgbClr val="FF0000"/>
                </a:solidFill>
              </a:rPr>
              <a:t>differentiated</a:t>
            </a:r>
            <a:r>
              <a:rPr lang="en-US" dirty="0" smtClean="0"/>
              <a:t> from others in the market so they meet a specific need of consumer demand, creating higher demand for their product or service. </a:t>
            </a:r>
            <a:endParaRPr lang="en-US" dirty="0" smtClean="0"/>
          </a:p>
          <a:p>
            <a:pPr algn="just"/>
            <a:r>
              <a:rPr lang="en-US" dirty="0" smtClean="0"/>
              <a:t>Many </a:t>
            </a:r>
            <a:r>
              <a:rPr lang="en-US" dirty="0" smtClean="0"/>
              <a:t>companies will conduct tests in sample markets to determine which of their potential product styles is most preferred by consumers. </a:t>
            </a:r>
            <a:endParaRPr lang="en-US" dirty="0" smtClean="0"/>
          </a:p>
          <a:p>
            <a:pPr algn="just"/>
            <a:r>
              <a:rPr lang="en-US" dirty="0" smtClean="0"/>
              <a:t>Companies </a:t>
            </a:r>
            <a:r>
              <a:rPr lang="en-US" dirty="0" smtClean="0"/>
              <a:t>will also develop their goods so that competitors cannot easily duplicate their product.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Growth Potential</a:t>
            </a:r>
            <a:endParaRPr lang="en-US" dirty="0"/>
          </a:p>
        </p:txBody>
      </p:sp>
      <p:sp>
        <p:nvSpPr>
          <p:cNvPr id="3" name="Content Placeholder 2"/>
          <p:cNvSpPr>
            <a:spLocks noGrp="1"/>
          </p:cNvSpPr>
          <p:nvPr>
            <p:ph sz="quarter" idx="1"/>
          </p:nvPr>
        </p:nvSpPr>
        <p:spPr>
          <a:xfrm>
            <a:off x="612648" y="1600200"/>
            <a:ext cx="8153400" cy="4876800"/>
          </a:xfrm>
        </p:spPr>
        <p:txBody>
          <a:bodyPr>
            <a:normAutofit/>
          </a:bodyPr>
          <a:lstStyle/>
          <a:p>
            <a:r>
              <a:rPr lang="en-US" dirty="0" smtClean="0"/>
              <a:t>While every market has an initial level of consumer demand, specialized products or goods can create a sense of usefulness, which will increase </a:t>
            </a:r>
            <a:r>
              <a:rPr lang="en-US" dirty="0" smtClean="0"/>
              <a:t>demand.</a:t>
            </a:r>
          </a:p>
          <a:p>
            <a:r>
              <a:rPr lang="en-US" dirty="0" smtClean="0"/>
              <a:t>Examples </a:t>
            </a:r>
            <a:r>
              <a:rPr lang="en-US" dirty="0" smtClean="0"/>
              <a:t>of specialized products are iPods or </a:t>
            </a:r>
            <a:r>
              <a:rPr lang="en-US" dirty="0" err="1" smtClean="0"/>
              <a:t>iPhones</a:t>
            </a:r>
            <a:r>
              <a:rPr lang="en-US" dirty="0" smtClean="0"/>
              <a:t>, which entered the personal electronics market and increased demand through their perceived usefulness by consumers. </a:t>
            </a:r>
            <a:endParaRPr lang="en-US" dirty="0" smtClean="0"/>
          </a:p>
          <a:p>
            <a:r>
              <a:rPr lang="en-US" dirty="0" smtClean="0"/>
              <a:t>This </a:t>
            </a:r>
            <a:r>
              <a:rPr lang="en-US" dirty="0" smtClean="0"/>
              <a:t>type of demand quickly increases the demand for current markets, allowing companies to increase profits through new consumer demand.</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Competition</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dirty="0" smtClean="0"/>
              <a:t>An important factor of market analysis is determining the number of competitors and their </a:t>
            </a:r>
            <a:r>
              <a:rPr lang="en-US" dirty="0" smtClean="0">
                <a:solidFill>
                  <a:srgbClr val="FF0000"/>
                </a:solidFill>
              </a:rPr>
              <a:t>current market share. </a:t>
            </a:r>
            <a:endParaRPr lang="en-US" dirty="0" smtClean="0">
              <a:solidFill>
                <a:srgbClr val="FF0000"/>
              </a:solidFill>
            </a:endParaRPr>
          </a:p>
          <a:p>
            <a:pPr algn="just"/>
            <a:r>
              <a:rPr lang="en-US" dirty="0" smtClean="0"/>
              <a:t>Markets </a:t>
            </a:r>
            <a:r>
              <a:rPr lang="en-US" dirty="0" smtClean="0"/>
              <a:t>in the </a:t>
            </a:r>
            <a:r>
              <a:rPr lang="en-US" dirty="0" smtClean="0">
                <a:solidFill>
                  <a:srgbClr val="FF0000"/>
                </a:solidFill>
              </a:rPr>
              <a:t>emerging stage</a:t>
            </a:r>
            <a:r>
              <a:rPr lang="en-US" dirty="0" smtClean="0"/>
              <a:t> of the business cycle tend to have </a:t>
            </a:r>
            <a:r>
              <a:rPr lang="en-US" dirty="0" smtClean="0">
                <a:solidFill>
                  <a:srgbClr val="FF0000"/>
                </a:solidFill>
              </a:rPr>
              <a:t>fewer competitors</a:t>
            </a:r>
            <a:r>
              <a:rPr lang="en-US" dirty="0" smtClean="0"/>
              <a:t>, meaning a </a:t>
            </a:r>
            <a:r>
              <a:rPr lang="en-US" dirty="0" smtClean="0">
                <a:solidFill>
                  <a:srgbClr val="FF0000"/>
                </a:solidFill>
              </a:rPr>
              <a:t>higher profit margin</a:t>
            </a:r>
            <a:r>
              <a:rPr lang="en-US" dirty="0" smtClean="0"/>
              <a:t> may be earned by companies. </a:t>
            </a:r>
            <a:endParaRPr lang="en-US" dirty="0" smtClean="0"/>
          </a:p>
          <a:p>
            <a:pPr algn="just"/>
            <a:r>
              <a:rPr lang="en-US" dirty="0" smtClean="0"/>
              <a:t>Once </a:t>
            </a:r>
            <a:r>
              <a:rPr lang="en-US" dirty="0" smtClean="0"/>
              <a:t>a market becomes </a:t>
            </a:r>
            <a:r>
              <a:rPr lang="en-US" dirty="0" smtClean="0">
                <a:solidFill>
                  <a:srgbClr val="FF0000"/>
                </a:solidFill>
              </a:rPr>
              <a:t>saturated</a:t>
            </a:r>
            <a:r>
              <a:rPr lang="en-US" dirty="0" smtClean="0"/>
              <a:t> with competing companies and products</a:t>
            </a:r>
            <a:r>
              <a:rPr lang="en-US" dirty="0" smtClean="0">
                <a:solidFill>
                  <a:srgbClr val="FF0000"/>
                </a:solidFill>
              </a:rPr>
              <a:t>, fewer profits </a:t>
            </a:r>
            <a:r>
              <a:rPr lang="en-US" dirty="0" smtClean="0"/>
              <a:t>are achieved and companies will begin to lose money. </a:t>
            </a:r>
            <a:endParaRPr lang="en-US" dirty="0" smtClean="0"/>
          </a:p>
          <a:p>
            <a:pPr algn="just"/>
            <a:r>
              <a:rPr lang="en-US" dirty="0" smtClean="0"/>
              <a:t>As </a:t>
            </a:r>
            <a:r>
              <a:rPr lang="en-US" dirty="0" smtClean="0"/>
              <a:t>markets enter the </a:t>
            </a:r>
            <a:r>
              <a:rPr lang="en-US" dirty="0" smtClean="0">
                <a:solidFill>
                  <a:srgbClr val="FF0000"/>
                </a:solidFill>
              </a:rPr>
              <a:t>declining business </a:t>
            </a:r>
            <a:r>
              <a:rPr lang="en-US" dirty="0" smtClean="0"/>
              <a:t>cycle, companies will conduct a </a:t>
            </a:r>
            <a:r>
              <a:rPr lang="en-US" dirty="0" smtClean="0">
                <a:solidFill>
                  <a:srgbClr val="FF0000"/>
                </a:solidFill>
              </a:rPr>
              <a:t>new market analysis </a:t>
            </a:r>
            <a:r>
              <a:rPr lang="en-US" dirty="0" smtClean="0"/>
              <a:t>to find more profitable </a:t>
            </a:r>
            <a:r>
              <a:rPr lang="en-US" dirty="0" smtClean="0"/>
              <a:t>markets.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Project Formulation</a:t>
            </a:r>
            <a:endParaRPr lang="en-US" b="1" dirty="0"/>
          </a:p>
        </p:txBody>
      </p:sp>
      <p:sp>
        <p:nvSpPr>
          <p:cNvPr id="3" name="Content Placeholder 2"/>
          <p:cNvSpPr>
            <a:spLocks noGrp="1"/>
          </p:cNvSpPr>
          <p:nvPr>
            <p:ph sz="quarter" idx="1"/>
          </p:nvPr>
        </p:nvSpPr>
        <p:spPr/>
        <p:txBody>
          <a:bodyPr>
            <a:normAutofit fontScale="92500"/>
          </a:bodyPr>
          <a:lstStyle/>
          <a:p>
            <a:pPr marL="1143000" lvl="2" indent="-457200">
              <a:lnSpc>
                <a:spcPct val="150000"/>
              </a:lnSpc>
              <a:buFont typeface="+mj-lt"/>
              <a:buAutoNum type="arabicPeriod"/>
            </a:pPr>
            <a:r>
              <a:rPr lang="en-US" sz="2400" dirty="0" smtClean="0"/>
              <a:t>Feasibility analysis</a:t>
            </a:r>
          </a:p>
          <a:p>
            <a:pPr marL="1143000" lvl="2" indent="-457200">
              <a:lnSpc>
                <a:spcPct val="150000"/>
              </a:lnSpc>
              <a:buFont typeface="+mj-lt"/>
              <a:buAutoNum type="arabicPeriod"/>
            </a:pPr>
            <a:r>
              <a:rPr lang="en-US" sz="2400" dirty="0" smtClean="0"/>
              <a:t>Techno – Economic analysis (Market demand analysis include)</a:t>
            </a:r>
          </a:p>
          <a:p>
            <a:pPr marL="1143000" lvl="2" indent="-457200">
              <a:lnSpc>
                <a:spcPct val="150000"/>
              </a:lnSpc>
              <a:buFont typeface="+mj-lt"/>
              <a:buAutoNum type="arabicPeriod"/>
            </a:pPr>
            <a:r>
              <a:rPr lang="en-US" sz="2400" dirty="0" smtClean="0"/>
              <a:t>Project Design &amp; Network analysis</a:t>
            </a:r>
          </a:p>
          <a:p>
            <a:pPr marL="1143000" lvl="2" indent="-457200">
              <a:lnSpc>
                <a:spcPct val="150000"/>
              </a:lnSpc>
              <a:buFont typeface="+mj-lt"/>
              <a:buAutoNum type="arabicPeriod"/>
            </a:pPr>
            <a:r>
              <a:rPr lang="en-US" sz="2400" dirty="0" smtClean="0"/>
              <a:t>Input analysis</a:t>
            </a:r>
          </a:p>
          <a:p>
            <a:pPr marL="1143000" lvl="2" indent="-457200">
              <a:lnSpc>
                <a:spcPct val="150000"/>
              </a:lnSpc>
              <a:buFont typeface="+mj-lt"/>
              <a:buAutoNum type="arabicPeriod"/>
            </a:pPr>
            <a:r>
              <a:rPr lang="en-US" sz="2400" dirty="0" smtClean="0"/>
              <a:t>Financial analysis</a:t>
            </a:r>
          </a:p>
          <a:p>
            <a:pPr marL="1143000" lvl="2" indent="-457200">
              <a:lnSpc>
                <a:spcPct val="150000"/>
              </a:lnSpc>
              <a:buFont typeface="+mj-lt"/>
              <a:buAutoNum type="arabicPeriod"/>
            </a:pPr>
            <a:r>
              <a:rPr lang="en-US" sz="2400" dirty="0" smtClean="0"/>
              <a:t>Social Cost-Benefit analysis</a:t>
            </a:r>
          </a:p>
          <a:p>
            <a:pPr marL="1143000" lvl="2" indent="-457200">
              <a:lnSpc>
                <a:spcPct val="150000"/>
              </a:lnSpc>
              <a:buFont typeface="+mj-lt"/>
              <a:buAutoNum type="arabicPeriod"/>
            </a:pPr>
            <a:r>
              <a:rPr lang="en-US" sz="2400" dirty="0" smtClean="0"/>
              <a:t>Pre-investment analysis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Planning</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 marketing plan usually has the following </a:t>
            </a:r>
            <a:r>
              <a:rPr lang="en-US" dirty="0" smtClean="0"/>
              <a:t>components</a:t>
            </a:r>
          </a:p>
          <a:p>
            <a:r>
              <a:rPr lang="en-US" b="1" dirty="0" smtClean="0"/>
              <a:t>Current marketing situation</a:t>
            </a:r>
            <a:endParaRPr lang="en-US" dirty="0" smtClean="0"/>
          </a:p>
          <a:p>
            <a:pPr lvl="1"/>
            <a:r>
              <a:rPr lang="en-US" dirty="0" smtClean="0"/>
              <a:t>Where is your </a:t>
            </a:r>
            <a:r>
              <a:rPr lang="en-US" dirty="0" err="1" smtClean="0"/>
              <a:t>organisation</a:t>
            </a:r>
            <a:r>
              <a:rPr lang="en-US" dirty="0" smtClean="0"/>
              <a:t> now?</a:t>
            </a:r>
          </a:p>
          <a:p>
            <a:pPr lvl="1"/>
            <a:r>
              <a:rPr lang="en-US" dirty="0" smtClean="0"/>
              <a:t>Who are your customer groups? What are their needs and requirements? How large and diverse are they?</a:t>
            </a:r>
          </a:p>
          <a:p>
            <a:pPr lvl="1"/>
            <a:r>
              <a:rPr lang="en-US" dirty="0" smtClean="0"/>
              <a:t>What kinds of products and services do you currently provide?</a:t>
            </a:r>
          </a:p>
          <a:p>
            <a:pPr lvl="1"/>
            <a:r>
              <a:rPr lang="en-US" dirty="0" smtClean="0"/>
              <a:t>How do you reach your customer groupings?</a:t>
            </a:r>
          </a:p>
          <a:p>
            <a:pPr lvl="1"/>
            <a:r>
              <a:rPr lang="en-US" dirty="0" smtClean="0"/>
              <a:t>Do you have any competition?</a:t>
            </a:r>
          </a:p>
          <a:p>
            <a:pPr lvl="1"/>
            <a:r>
              <a:rPr lang="en-US" dirty="0" smtClean="0"/>
              <a:t>What factor/s in your environment has an effect on your </a:t>
            </a:r>
            <a:r>
              <a:rPr lang="en-US" dirty="0" err="1" smtClean="0"/>
              <a:t>organisation</a:t>
            </a:r>
            <a:r>
              <a:rPr lang="en-US" dirty="0" smtClean="0"/>
              <a: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Planning</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Opportunity and issue analysis</a:t>
            </a:r>
            <a:r>
              <a:rPr lang="en-US" dirty="0" smtClean="0"/>
              <a:t> (S.W.O.T. analysis). This identifies key issues and opportunities for your </a:t>
            </a:r>
            <a:r>
              <a:rPr lang="en-US" dirty="0" err="1" smtClean="0"/>
              <a:t>organisation</a:t>
            </a:r>
            <a:r>
              <a:rPr lang="en-US" dirty="0" smtClean="0"/>
              <a:t> and it comprises an analysis of your internal operations</a:t>
            </a:r>
          </a:p>
          <a:p>
            <a:pPr lvl="1"/>
            <a:r>
              <a:rPr lang="en-US" dirty="0" smtClean="0"/>
              <a:t>Strengths</a:t>
            </a:r>
          </a:p>
          <a:p>
            <a:pPr lvl="1"/>
            <a:r>
              <a:rPr lang="en-US" dirty="0" smtClean="0"/>
              <a:t>Weaknesses</a:t>
            </a:r>
          </a:p>
          <a:p>
            <a:r>
              <a:rPr lang="en-US" dirty="0" smtClean="0"/>
              <a:t>Also those external factors, which effect your </a:t>
            </a:r>
            <a:r>
              <a:rPr lang="en-US" dirty="0" err="1" smtClean="0"/>
              <a:t>organisation</a:t>
            </a:r>
            <a:r>
              <a:rPr lang="en-US" dirty="0" smtClean="0"/>
              <a:t/>
            </a:r>
            <a:br>
              <a:rPr lang="en-US" dirty="0" smtClean="0"/>
            </a:br>
            <a:endParaRPr lang="en-US" dirty="0" smtClean="0"/>
          </a:p>
          <a:p>
            <a:pPr lvl="1"/>
            <a:r>
              <a:rPr lang="en-US" dirty="0" smtClean="0"/>
              <a:t>Opportunities</a:t>
            </a:r>
          </a:p>
          <a:p>
            <a:pPr lvl="1"/>
            <a:r>
              <a:rPr lang="en-US" dirty="0" smtClean="0"/>
              <a:t>Threats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Planning</a:t>
            </a:r>
            <a:endParaRPr lang="en-US" dirty="0"/>
          </a:p>
        </p:txBody>
      </p:sp>
      <p:sp>
        <p:nvSpPr>
          <p:cNvPr id="3" name="Content Placeholder 2"/>
          <p:cNvSpPr>
            <a:spLocks noGrp="1"/>
          </p:cNvSpPr>
          <p:nvPr>
            <p:ph sz="quarter" idx="1"/>
          </p:nvPr>
        </p:nvSpPr>
        <p:spPr/>
        <p:txBody>
          <a:bodyPr/>
          <a:lstStyle/>
          <a:p>
            <a:r>
              <a:rPr lang="en-US" b="1" dirty="0" smtClean="0"/>
              <a:t>Objectives</a:t>
            </a:r>
            <a:r>
              <a:rPr lang="en-US" dirty="0" smtClean="0"/>
              <a:t>. Having identified the key issues affecting your </a:t>
            </a:r>
            <a:r>
              <a:rPr lang="en-US" dirty="0" err="1" smtClean="0"/>
              <a:t>organisation</a:t>
            </a:r>
            <a:r>
              <a:rPr lang="en-US" dirty="0" smtClean="0"/>
              <a:t> you can make some decisions about future objectives. These guide the development of strategies and action plans.</a:t>
            </a:r>
          </a:p>
          <a:p>
            <a:pPr lvl="1"/>
            <a:r>
              <a:rPr lang="en-US" dirty="0" smtClean="0"/>
              <a:t>Objectives should meet certain criteria e.g. financial, and marketing which will be customer focused.</a:t>
            </a:r>
          </a:p>
          <a:p>
            <a:pPr lvl="1"/>
            <a:r>
              <a:rPr lang="en-US" dirty="0" smtClean="0"/>
              <a:t>They should be clearly stated, measurable and listed in order of importance</a:t>
            </a:r>
          </a:p>
          <a:p>
            <a:pPr lvl="1"/>
            <a:r>
              <a:rPr lang="en-US" dirty="0" smtClean="0"/>
              <a:t>They should be attainable and consistent with your </a:t>
            </a:r>
            <a:r>
              <a:rPr lang="en-US" dirty="0" err="1" smtClean="0"/>
              <a:t>organisation's</a:t>
            </a:r>
            <a:r>
              <a:rPr lang="en-US" dirty="0" smtClean="0"/>
              <a:t> culture.</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Planning</a:t>
            </a:r>
            <a:endParaRPr lang="en-US" dirty="0"/>
          </a:p>
        </p:txBody>
      </p:sp>
      <p:sp>
        <p:nvSpPr>
          <p:cNvPr id="3" name="Content Placeholder 2"/>
          <p:cNvSpPr>
            <a:spLocks noGrp="1"/>
          </p:cNvSpPr>
          <p:nvPr>
            <p:ph sz="quarter" idx="1"/>
          </p:nvPr>
        </p:nvSpPr>
        <p:spPr/>
        <p:txBody>
          <a:bodyPr>
            <a:normAutofit fontScale="85000" lnSpcReduction="20000"/>
          </a:bodyPr>
          <a:lstStyle/>
          <a:p>
            <a:r>
              <a:rPr lang="en-US" b="1" dirty="0" smtClean="0"/>
              <a:t>Marketing strategy</a:t>
            </a:r>
            <a:r>
              <a:rPr lang="en-US" dirty="0" smtClean="0"/>
              <a:t>. This is the game plan that needs to be implemented to achieve the objectives. It addresses the following:</a:t>
            </a:r>
          </a:p>
          <a:p>
            <a:pPr lvl="1"/>
            <a:r>
              <a:rPr lang="en-US" dirty="0" smtClean="0"/>
              <a:t>Whom are you now targeting?</a:t>
            </a:r>
          </a:p>
          <a:p>
            <a:pPr lvl="1"/>
            <a:r>
              <a:rPr lang="en-US" dirty="0" smtClean="0"/>
              <a:t>What do you want your position to be in terms of new product/service delivery?</a:t>
            </a:r>
          </a:p>
          <a:p>
            <a:pPr lvl="1"/>
            <a:r>
              <a:rPr lang="en-US" dirty="0" smtClean="0"/>
              <a:t>Do you want to change your </a:t>
            </a:r>
            <a:r>
              <a:rPr lang="en-US" dirty="0" err="1" smtClean="0"/>
              <a:t>organisation</a:t>
            </a:r>
            <a:r>
              <a:rPr lang="en-US" dirty="0" smtClean="0"/>
              <a:t> profile and will you need to rebrand your </a:t>
            </a:r>
            <a:r>
              <a:rPr lang="en-US" dirty="0" err="1" smtClean="0"/>
              <a:t>organisation</a:t>
            </a:r>
            <a:r>
              <a:rPr lang="en-US" dirty="0" smtClean="0"/>
              <a:t>?</a:t>
            </a:r>
          </a:p>
          <a:p>
            <a:pPr lvl="1"/>
            <a:r>
              <a:rPr lang="en-US" dirty="0" smtClean="0"/>
              <a:t>Will you change the way you promote and advertise yourself?</a:t>
            </a:r>
          </a:p>
          <a:p>
            <a:pPr lvl="1"/>
            <a:r>
              <a:rPr lang="en-US" dirty="0" smtClean="0"/>
              <a:t>Will there be any changes in how you reach your customer groupings?</a:t>
            </a:r>
          </a:p>
          <a:p>
            <a:pPr lvl="1"/>
            <a:r>
              <a:rPr lang="en-US" dirty="0" smtClean="0"/>
              <a:t>Any changes in staff?</a:t>
            </a:r>
          </a:p>
          <a:p>
            <a:pPr lvl="1"/>
            <a:r>
              <a:rPr lang="en-US" dirty="0" smtClean="0"/>
              <a:t>Is there a need for more research?</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Planning</a:t>
            </a:r>
            <a:endParaRPr lang="en-US" dirty="0"/>
          </a:p>
        </p:txBody>
      </p:sp>
      <p:sp>
        <p:nvSpPr>
          <p:cNvPr id="3" name="Content Placeholder 2"/>
          <p:cNvSpPr>
            <a:spLocks noGrp="1"/>
          </p:cNvSpPr>
          <p:nvPr>
            <p:ph sz="quarter" idx="1"/>
          </p:nvPr>
        </p:nvSpPr>
        <p:spPr/>
        <p:txBody>
          <a:bodyPr/>
          <a:lstStyle/>
          <a:p>
            <a:r>
              <a:rPr lang="en-US" b="1" dirty="0" smtClean="0"/>
              <a:t>Action program.</a:t>
            </a:r>
            <a:r>
              <a:rPr lang="en-US" dirty="0" smtClean="0"/>
              <a:t> This </a:t>
            </a:r>
            <a:r>
              <a:rPr lang="en-US" dirty="0" err="1" smtClean="0"/>
              <a:t>describes:What</a:t>
            </a:r>
            <a:r>
              <a:rPr lang="en-US" dirty="0" smtClean="0"/>
              <a:t> will be done</a:t>
            </a:r>
          </a:p>
          <a:p>
            <a:r>
              <a:rPr lang="en-US" dirty="0" smtClean="0"/>
              <a:t>When will it be done?</a:t>
            </a:r>
          </a:p>
          <a:p>
            <a:r>
              <a:rPr lang="en-US" dirty="0" smtClean="0"/>
              <a:t>Who will do it?</a:t>
            </a:r>
          </a:p>
          <a:p>
            <a:r>
              <a:rPr lang="en-US" dirty="0" smtClean="0"/>
              <a:t>How much will it cost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Planning</a:t>
            </a:r>
            <a:endParaRPr lang="en-US" dirty="0"/>
          </a:p>
        </p:txBody>
      </p:sp>
      <p:sp>
        <p:nvSpPr>
          <p:cNvPr id="3" name="Content Placeholder 2"/>
          <p:cNvSpPr>
            <a:spLocks noGrp="1"/>
          </p:cNvSpPr>
          <p:nvPr>
            <p:ph sz="quarter" idx="1"/>
          </p:nvPr>
        </p:nvSpPr>
        <p:spPr/>
        <p:txBody>
          <a:bodyPr/>
          <a:lstStyle/>
          <a:p>
            <a:r>
              <a:rPr lang="en-US" b="1" dirty="0" smtClean="0"/>
              <a:t>Budget and controls</a:t>
            </a:r>
            <a:r>
              <a:rPr lang="en-US" dirty="0" smtClean="0"/>
              <a:t>. The Budget is essentially a cash flow statement and profit/loss statement to support the marketing plan</a:t>
            </a:r>
          </a:p>
          <a:p>
            <a:r>
              <a:rPr lang="en-US" dirty="0" smtClean="0"/>
              <a:t>Control mechanisms and procedures should be established to monitor the progress of the plan to determine if anything needs changing. It would include a contingency plan in case something adverse should happen.</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Forecasting</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After gathering information about various aspects of the market and demand from primary and secondary sources. </a:t>
            </a:r>
            <a:endParaRPr lang="en-US" dirty="0" smtClean="0"/>
          </a:p>
          <a:p>
            <a:r>
              <a:rPr lang="en-US" dirty="0" smtClean="0"/>
              <a:t>An </a:t>
            </a:r>
            <a:r>
              <a:rPr lang="en-US" dirty="0" smtClean="0"/>
              <a:t>attempt may be made to estimate future demand. </a:t>
            </a:r>
            <a:endParaRPr lang="en-US" dirty="0" smtClean="0"/>
          </a:p>
          <a:p>
            <a:r>
              <a:rPr lang="en-US" dirty="0" smtClean="0"/>
              <a:t>These </a:t>
            </a:r>
            <a:r>
              <a:rPr lang="en-US" dirty="0" smtClean="0"/>
              <a:t>may classified in three categories as </a:t>
            </a:r>
            <a:r>
              <a:rPr lang="en-US" dirty="0" smtClean="0"/>
              <a:t>shown</a:t>
            </a:r>
          </a:p>
          <a:p>
            <a:pPr marL="880110" lvl="1" indent="-514350">
              <a:buFont typeface="+mj-lt"/>
              <a:buAutoNum type="arabicPeriod"/>
            </a:pPr>
            <a:r>
              <a:rPr lang="en-US" dirty="0" smtClean="0"/>
              <a:t>Qualitative Methods</a:t>
            </a:r>
          </a:p>
          <a:p>
            <a:pPr marL="880110" lvl="1" indent="-514350">
              <a:buFont typeface="+mj-lt"/>
              <a:buAutoNum type="arabicPeriod"/>
            </a:pPr>
            <a:r>
              <a:rPr lang="en-US" dirty="0" smtClean="0"/>
              <a:t>Time series projection Methods</a:t>
            </a:r>
          </a:p>
          <a:p>
            <a:pPr marL="880110" lvl="1" indent="-514350">
              <a:buFont typeface="+mj-lt"/>
              <a:buAutoNum type="arabicPeriod"/>
            </a:pPr>
            <a:r>
              <a:rPr lang="en-US" dirty="0" smtClean="0"/>
              <a:t>Causal Methods</a:t>
            </a:r>
          </a:p>
          <a:p>
            <a:pPr marL="880110" lvl="1" indent="-514350">
              <a:buFont typeface="+mj-lt"/>
              <a:buAutoNum type="arabicPeriod"/>
            </a:pPr>
            <a:r>
              <a:rPr lang="en-US" dirty="0" smtClean="0"/>
              <a:t>Jury of executive opinion Method</a:t>
            </a:r>
          </a:p>
          <a:p>
            <a:pPr marL="880110" lvl="1" indent="-514350">
              <a:buFont typeface="+mj-lt"/>
              <a:buAutoNum type="arabicPeriod"/>
            </a:pPr>
            <a:r>
              <a:rPr lang="en-US" dirty="0" smtClean="0"/>
              <a:t>Chain ratio Method</a:t>
            </a:r>
          </a:p>
          <a:p>
            <a:pPr marL="880110" lvl="1" indent="-514350">
              <a:buFont typeface="+mj-lt"/>
              <a:buAutoNum type="arabicPeriod"/>
            </a:pPr>
            <a:r>
              <a:rPr lang="en-US" dirty="0" smtClean="0"/>
              <a:t>Consumption level Method</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a:t>
            </a:r>
            <a:r>
              <a:rPr lang="en-US" dirty="0" err="1" smtClean="0"/>
              <a:t>Characterisation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Based on the information gathered from secondary sources and through the market survey, the market for the product or service to be offered may be described in terms of the following</a:t>
            </a:r>
            <a:r>
              <a:rPr lang="en-US" dirty="0" smtClean="0"/>
              <a:t>:</a:t>
            </a:r>
          </a:p>
          <a:p>
            <a:pPr marL="834390" lvl="1" indent="-514350">
              <a:buFont typeface="+mj-lt"/>
              <a:buAutoNum type="arabicPeriod"/>
            </a:pPr>
            <a:r>
              <a:rPr lang="en-US" dirty="0" smtClean="0"/>
              <a:t>Effective demand on the past and present</a:t>
            </a:r>
          </a:p>
          <a:p>
            <a:pPr marL="834390" lvl="1" indent="-514350">
              <a:buFont typeface="+mj-lt"/>
              <a:buAutoNum type="arabicPeriod"/>
            </a:pPr>
            <a:r>
              <a:rPr lang="en-US" dirty="0" smtClean="0"/>
              <a:t>Breakdown </a:t>
            </a:r>
            <a:r>
              <a:rPr lang="en-US" dirty="0" smtClean="0"/>
              <a:t>of demand</a:t>
            </a:r>
          </a:p>
          <a:p>
            <a:pPr marL="834390" lvl="1" indent="-514350">
              <a:buFont typeface="+mj-lt"/>
              <a:buAutoNum type="arabicPeriod"/>
            </a:pPr>
            <a:r>
              <a:rPr lang="en-US" dirty="0" smtClean="0"/>
              <a:t>Price</a:t>
            </a:r>
          </a:p>
          <a:p>
            <a:pPr marL="834390" lvl="1" indent="-514350">
              <a:buFont typeface="+mj-lt"/>
              <a:buAutoNum type="arabicPeriod"/>
            </a:pPr>
            <a:r>
              <a:rPr lang="en-US" dirty="0" smtClean="0"/>
              <a:t>Methods of distribution and sales promotion</a:t>
            </a:r>
          </a:p>
          <a:p>
            <a:pPr marL="834390" lvl="1" indent="-514350">
              <a:buFont typeface="+mj-lt"/>
              <a:buAutoNum type="arabicPeriod"/>
            </a:pPr>
            <a:r>
              <a:rPr lang="en-US" dirty="0" smtClean="0"/>
              <a:t>Consumers</a:t>
            </a:r>
          </a:p>
          <a:p>
            <a:pPr marL="834390" lvl="1" indent="-514350">
              <a:buFont typeface="+mj-lt"/>
              <a:buAutoNum type="arabicPeriod"/>
            </a:pPr>
            <a:r>
              <a:rPr lang="en-US" dirty="0" smtClean="0"/>
              <a:t>Supply of competition</a:t>
            </a:r>
          </a:p>
          <a:p>
            <a:pPr marL="834390" lvl="1" indent="-514350">
              <a:buFont typeface="+mj-lt"/>
              <a:buAutoNum type="arabicPeriod"/>
            </a:pPr>
            <a:r>
              <a:rPr lang="en-US" dirty="0" smtClean="0"/>
              <a:t>Government Policy</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Situational analysis &amp; specification of objectives</a:t>
            </a:r>
            <a:endParaRPr lang="en-US" dirty="0"/>
          </a:p>
        </p:txBody>
      </p:sp>
      <p:sp>
        <p:nvSpPr>
          <p:cNvPr id="3" name="Content Placeholder 2"/>
          <p:cNvSpPr>
            <a:spLocks noGrp="1"/>
          </p:cNvSpPr>
          <p:nvPr>
            <p:ph sz="quarter" idx="1"/>
          </p:nvPr>
        </p:nvSpPr>
        <p:spPr/>
        <p:txBody>
          <a:bodyPr/>
          <a:lstStyle/>
          <a:p>
            <a:r>
              <a:rPr lang="en-US" dirty="0" smtClean="0"/>
              <a:t>In order to get a feel of the relationship between the product and its market, the project analyst may informally talk to customers’ competitors, middlemen and other in the industry</a:t>
            </a:r>
            <a:r>
              <a:rPr lang="en-US" dirty="0" smtClean="0"/>
              <a:t>.</a:t>
            </a:r>
          </a:p>
          <a:p>
            <a:r>
              <a:rPr lang="en-US" dirty="0" smtClean="0"/>
              <a:t>Where and how to market the new product/service the objectives of the market and demand analysis in this case may be to answer the questions.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Market Demand Analysis</a:t>
            </a:r>
            <a:endParaRPr lang="en-US" b="1" dirty="0"/>
          </a:p>
        </p:txBody>
      </p:sp>
      <p:sp>
        <p:nvSpPr>
          <p:cNvPr id="4" name="Content Placeholder 3"/>
          <p:cNvSpPr>
            <a:spLocks noGrp="1"/>
          </p:cNvSpPr>
          <p:nvPr>
            <p:ph sz="quarter" idx="1"/>
          </p:nvPr>
        </p:nvSpPr>
        <p:spPr/>
        <p:txBody>
          <a:bodyPr>
            <a:normAutofit/>
          </a:bodyPr>
          <a:lstStyle/>
          <a:p>
            <a:pPr lvl="0">
              <a:buNone/>
            </a:pPr>
            <a:r>
              <a:rPr lang="en-US" b="1" dirty="0" smtClean="0"/>
              <a:t>Analysis of market Demand:</a:t>
            </a:r>
            <a:endParaRPr lang="en-US" dirty="0" smtClean="0"/>
          </a:p>
          <a:p>
            <a:r>
              <a:rPr lang="en-US" dirty="0" smtClean="0"/>
              <a:t>Market and demand analysis is concerned with two broad issues </a:t>
            </a:r>
          </a:p>
          <a:p>
            <a:pPr lvl="0"/>
            <a:r>
              <a:rPr lang="en-US" dirty="0" smtClean="0"/>
              <a:t>What is likely aggregate demand for the product / service?</a:t>
            </a:r>
          </a:p>
          <a:p>
            <a:pPr lvl="0"/>
            <a:r>
              <a:rPr lang="en-US" dirty="0" smtClean="0"/>
              <a:t>What share of the market will the proposed project enjoy?</a:t>
            </a:r>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Situational analysis &amp; specification of objectives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Who are buyers of the new product/service?</a:t>
            </a:r>
          </a:p>
          <a:p>
            <a:r>
              <a:rPr lang="en-US" dirty="0" smtClean="0"/>
              <a:t>What is the current demand for the new product/service?</a:t>
            </a:r>
          </a:p>
          <a:p>
            <a:r>
              <a:rPr lang="en-US" dirty="0" smtClean="0"/>
              <a:t>How is demand distributed temporally and geographically?</a:t>
            </a:r>
          </a:p>
          <a:p>
            <a:r>
              <a:rPr lang="en-US" dirty="0" smtClean="0"/>
              <a:t>What is the breakup of demand for the new product/service of different sizes?</a:t>
            </a:r>
          </a:p>
          <a:p>
            <a:r>
              <a:rPr lang="en-US" dirty="0" smtClean="0"/>
              <a:t>What price and warranty will ensure its acceptance?</a:t>
            </a:r>
          </a:p>
          <a:p>
            <a:r>
              <a:rPr lang="en-US" dirty="0" smtClean="0"/>
              <a:t>What channels distribution is most suited for the new product/service?</a:t>
            </a:r>
          </a:p>
          <a:p>
            <a:r>
              <a:rPr lang="en-US" dirty="0" smtClean="0"/>
              <a:t>What trade margins will induce distributors to carry it?</a:t>
            </a:r>
          </a:p>
          <a:p>
            <a:r>
              <a:rPr lang="en-US" dirty="0" smtClean="0"/>
              <a:t>What are prospects of immediate sales?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Market Demand Analysis</a:t>
            </a:r>
            <a:endParaRPr lang="en-US" b="1" dirty="0"/>
          </a:p>
        </p:txBody>
      </p:sp>
      <p:sp>
        <p:nvSpPr>
          <p:cNvPr id="4" name="Content Placeholder 3"/>
          <p:cNvSpPr>
            <a:spLocks noGrp="1"/>
          </p:cNvSpPr>
          <p:nvPr>
            <p:ph sz="quarter" idx="1"/>
          </p:nvPr>
        </p:nvSpPr>
        <p:spPr/>
        <p:txBody>
          <a:bodyPr>
            <a:normAutofit fontScale="85000" lnSpcReduction="20000"/>
          </a:bodyPr>
          <a:lstStyle/>
          <a:p>
            <a:pPr lvl="0"/>
            <a:endParaRPr lang="en-US" dirty="0" smtClean="0"/>
          </a:p>
          <a:p>
            <a:pPr>
              <a:buNone/>
            </a:pPr>
            <a:r>
              <a:rPr lang="en-US" dirty="0" smtClean="0"/>
              <a:t>Factors to be considered for getting the answers for the above:</a:t>
            </a:r>
          </a:p>
          <a:p>
            <a:pPr lvl="0">
              <a:buFont typeface="Wingdings" pitchFamily="2" charset="2"/>
              <a:buChar char="Ø"/>
            </a:pPr>
            <a:r>
              <a:rPr lang="en-US" dirty="0" smtClean="0"/>
              <a:t>Patterns of consumption growth		</a:t>
            </a:r>
          </a:p>
          <a:p>
            <a:pPr lvl="0">
              <a:buFont typeface="Wingdings" pitchFamily="2" charset="2"/>
              <a:buChar char="Ø"/>
            </a:pPr>
            <a:r>
              <a:rPr lang="en-US" dirty="0" smtClean="0"/>
              <a:t>Income and price elasticity of demand</a:t>
            </a:r>
          </a:p>
          <a:p>
            <a:pPr lvl="0">
              <a:buFont typeface="Wingdings" pitchFamily="2" charset="2"/>
              <a:buChar char="Ø"/>
            </a:pPr>
            <a:r>
              <a:rPr lang="en-US" dirty="0" smtClean="0"/>
              <a:t>Composition of the market</a:t>
            </a:r>
          </a:p>
          <a:p>
            <a:pPr lvl="0">
              <a:buFont typeface="Wingdings" pitchFamily="2" charset="2"/>
              <a:buChar char="Ø"/>
            </a:pPr>
            <a:r>
              <a:rPr lang="en-US" dirty="0" smtClean="0"/>
              <a:t>Nature of competition</a:t>
            </a:r>
          </a:p>
          <a:p>
            <a:pPr lvl="0">
              <a:buFont typeface="Wingdings" pitchFamily="2" charset="2"/>
              <a:buChar char="Ø"/>
            </a:pPr>
            <a:r>
              <a:rPr lang="en-US" dirty="0" smtClean="0"/>
              <a:t>Availability of substitutes</a:t>
            </a:r>
          </a:p>
          <a:p>
            <a:pPr lvl="0">
              <a:buFont typeface="Wingdings" pitchFamily="2" charset="2"/>
              <a:buChar char="Ø"/>
            </a:pPr>
            <a:r>
              <a:rPr lang="en-US" dirty="0" smtClean="0"/>
              <a:t>Distribution channels</a:t>
            </a:r>
          </a:p>
          <a:p>
            <a:pPr>
              <a:lnSpc>
                <a:spcPct val="150000"/>
              </a:lnSpc>
            </a:pPr>
            <a:r>
              <a:rPr lang="en-US" dirty="0" smtClean="0"/>
              <a:t>It establishes whether </a:t>
            </a:r>
            <a:r>
              <a:rPr lang="en-US" b="1" dirty="0" smtClean="0"/>
              <a:t>the project</a:t>
            </a:r>
            <a:r>
              <a:rPr lang="en-US" dirty="0" smtClean="0"/>
              <a:t> </a:t>
            </a:r>
            <a:r>
              <a:rPr lang="en-US" b="1" dirty="0" smtClean="0"/>
              <a:t>is technically feasible</a:t>
            </a:r>
            <a:r>
              <a:rPr lang="en-US" dirty="0" smtClean="0"/>
              <a:t> or not and whether it offers a basis for the estimation of costs.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Steps in market analysis:</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lvl="0"/>
            <a:r>
              <a:rPr lang="en-US" sz="3200" b="1" dirty="0" smtClean="0"/>
              <a:t>Situation analysis and specification of objectives:</a:t>
            </a:r>
            <a:endParaRPr lang="en-US" sz="3600" dirty="0" smtClean="0"/>
          </a:p>
          <a:p>
            <a:pPr lvl="1"/>
            <a:r>
              <a:rPr lang="en-US" sz="2800" dirty="0" smtClean="0"/>
              <a:t>Talk to customers, competitors, middlemen and others</a:t>
            </a:r>
          </a:p>
          <a:p>
            <a:pPr lvl="1"/>
            <a:r>
              <a:rPr lang="en-US" sz="2800" dirty="0" smtClean="0"/>
              <a:t>For carrying out market survey spell out the objectives clearly </a:t>
            </a:r>
          </a:p>
          <a:p>
            <a:pPr lvl="1"/>
            <a:r>
              <a:rPr lang="en-US" sz="2800" dirty="0" smtClean="0"/>
              <a:t>Questionnaire can help gathering the information in a way relevant for forecasting the demand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Steps in market analysis: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lvl="0"/>
            <a:r>
              <a:rPr lang="en-US" sz="3200" b="1" dirty="0" smtClean="0"/>
              <a:t>Collection of secondary inputs:</a:t>
            </a:r>
            <a:endParaRPr lang="en-US" sz="3600" dirty="0" smtClean="0"/>
          </a:p>
          <a:p>
            <a:pPr lvl="1"/>
            <a:r>
              <a:rPr lang="en-US" sz="2800" dirty="0" smtClean="0"/>
              <a:t>Secondary information is the one which was gathered in some other context and is available readily for the present consideration</a:t>
            </a:r>
          </a:p>
          <a:p>
            <a:pPr lvl="1"/>
            <a:r>
              <a:rPr lang="en-US" sz="2800" dirty="0" smtClean="0"/>
              <a:t>Primary information is the one, which is collected for the first time to meet the specific purpose on hand.</a:t>
            </a:r>
          </a:p>
          <a:p>
            <a:pPr lvl="1"/>
            <a:r>
              <a:rPr lang="en-US" sz="2800" dirty="0" smtClean="0"/>
              <a:t>Secondary information forms the basis and starting point for the market and demand analysis.</a:t>
            </a:r>
          </a:p>
          <a:p>
            <a:pPr lvl="1"/>
            <a:r>
              <a:rPr lang="en-US" sz="2800" dirty="0" smtClean="0"/>
              <a:t>General sources of secondary information: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Steps in market analysis: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85000" lnSpcReduction="20000"/>
          </a:bodyPr>
          <a:lstStyle/>
          <a:p>
            <a:pPr lvl="0"/>
            <a:r>
              <a:rPr lang="en-US" sz="3200" b="1" dirty="0" smtClean="0"/>
              <a:t>Collection of secondary inputs:</a:t>
            </a:r>
            <a:endParaRPr lang="en-US" sz="3600" dirty="0" smtClean="0"/>
          </a:p>
          <a:p>
            <a:r>
              <a:rPr lang="en-US" sz="3200" dirty="0" smtClean="0"/>
              <a:t>Censes of India, National sample survey reports, Plan reports, India year book, Statistical year book, Economic survey, Guide lines to industries, Annual survey of industries, Publications of advertising agencies, Monthly bulletin of RBI, etc.</a:t>
            </a:r>
          </a:p>
          <a:p>
            <a:r>
              <a:rPr lang="en-US" sz="3200" dirty="0" smtClean="0"/>
              <a:t>Annual reports of association of Indian automobile manufacturers</a:t>
            </a:r>
          </a:p>
          <a:p>
            <a:r>
              <a:rPr lang="en-US" sz="3200" dirty="0" smtClean="0"/>
              <a:t>Journals of industry associations.</a:t>
            </a:r>
          </a:p>
          <a:p>
            <a:pPr lvl="0"/>
            <a:r>
              <a:rPr lang="en-US" sz="3200" dirty="0" smtClean="0"/>
              <a:t>The relevance, reliability, accuracy are to be carefully studied in the information available in the secondary information.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Conduct of market survey:</a:t>
            </a:r>
            <a:r>
              <a:rPr lang="en-US" sz="4800" dirty="0" smtClean="0"/>
              <a:t/>
            </a:r>
            <a:br>
              <a:rPr lang="en-US" sz="4800" dirty="0" smtClean="0"/>
            </a:b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US" sz="3200" dirty="0" smtClean="0"/>
              <a:t>Secondary information may not provide a comprehensive basis often thus necessitating gathering primary information through market survey.</a:t>
            </a:r>
          </a:p>
          <a:p>
            <a:pPr lvl="0"/>
            <a:r>
              <a:rPr lang="en-US" sz="3200" dirty="0" smtClean="0"/>
              <a:t>Census survey:	Entire population is covered. It is suitable for intermediate goods, investment goods - where the number is less. </a:t>
            </a:r>
          </a:p>
          <a:p>
            <a:pPr lvl="0"/>
            <a:r>
              <a:rPr lang="en-US" sz="3200" dirty="0" smtClean="0"/>
              <a:t>Sample survey: 	A sample of the population is contacted or observed. Inferences are made on the basis of the information gathered from the sample.  </a:t>
            </a:r>
            <a:endParaRPr lang="en-US" sz="44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Conduct of market survey:</a:t>
            </a:r>
            <a:r>
              <a:rPr lang="en-US" sz="4800" dirty="0" smtClean="0"/>
              <a:t/>
            </a:r>
            <a:br>
              <a:rPr lang="en-US" sz="4800" dirty="0" smtClean="0"/>
            </a:br>
            <a:endParaRPr lang="en-US" dirty="0"/>
          </a:p>
        </p:txBody>
      </p:sp>
      <p:sp>
        <p:nvSpPr>
          <p:cNvPr id="3" name="Content Placeholder 2"/>
          <p:cNvSpPr>
            <a:spLocks noGrp="1"/>
          </p:cNvSpPr>
          <p:nvPr>
            <p:ph sz="quarter" idx="1"/>
          </p:nvPr>
        </p:nvSpPr>
        <p:spPr/>
        <p:txBody>
          <a:bodyPr>
            <a:normAutofit fontScale="85000" lnSpcReduction="20000"/>
          </a:bodyPr>
          <a:lstStyle/>
          <a:p>
            <a:pPr lvl="0"/>
            <a:r>
              <a:rPr lang="en-US" sz="3200" dirty="0" smtClean="0"/>
              <a:t>Sample survey: 	Examples </a:t>
            </a:r>
          </a:p>
          <a:p>
            <a:pPr lvl="1"/>
            <a:r>
              <a:rPr lang="en-US" sz="2800" dirty="0" smtClean="0"/>
              <a:t>Total demand &amp; rate of growth of the demand, </a:t>
            </a:r>
          </a:p>
          <a:p>
            <a:pPr lvl="1"/>
            <a:r>
              <a:rPr lang="en-US" sz="2800" dirty="0" smtClean="0"/>
              <a:t>Demand in different segments of the market, </a:t>
            </a:r>
          </a:p>
          <a:p>
            <a:pPr lvl="1"/>
            <a:r>
              <a:rPr lang="en-US" sz="2800" dirty="0" smtClean="0"/>
              <a:t>Income &amp; price elasticity of the demand, </a:t>
            </a:r>
          </a:p>
          <a:p>
            <a:pPr lvl="1"/>
            <a:r>
              <a:rPr lang="en-US" sz="2800" dirty="0" smtClean="0"/>
              <a:t>Motives for buying, purchasing plan and intentions,</a:t>
            </a:r>
          </a:p>
          <a:p>
            <a:pPr lvl="1"/>
            <a:r>
              <a:rPr lang="en-US" sz="2800" dirty="0" smtClean="0"/>
              <a:t> Satisfaction with existing goods, </a:t>
            </a:r>
          </a:p>
          <a:p>
            <a:pPr lvl="1"/>
            <a:r>
              <a:rPr lang="en-US" sz="2800" dirty="0" smtClean="0"/>
              <a:t>Unsatisfied needs, </a:t>
            </a:r>
          </a:p>
          <a:p>
            <a:pPr lvl="1"/>
            <a:r>
              <a:rPr lang="en-US" sz="2800" dirty="0" smtClean="0"/>
              <a:t>Attitudes towards various products, </a:t>
            </a:r>
          </a:p>
          <a:p>
            <a:pPr lvl="1"/>
            <a:r>
              <a:rPr lang="en-US" sz="2800" dirty="0" smtClean="0"/>
              <a:t>Distribution trade practices and preferences, </a:t>
            </a:r>
          </a:p>
          <a:p>
            <a:pPr lvl="1"/>
            <a:r>
              <a:rPr lang="en-US" sz="2800" dirty="0" smtClean="0"/>
              <a:t>Socio-economic characteristics of buyers </a:t>
            </a:r>
          </a:p>
          <a:p>
            <a:r>
              <a:rPr lang="en-US" sz="3200" dirty="0" smtClean="0"/>
              <a:t> </a:t>
            </a:r>
            <a:endParaRPr lang="en-US" sz="4400"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3027</TotalTime>
  <Words>1521</Words>
  <Application>Microsoft Office PowerPoint</Application>
  <PresentationFormat>On-screen Show (4:3)</PresentationFormat>
  <Paragraphs>184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Median</vt:lpstr>
      <vt:lpstr>Entrepreneurship</vt:lpstr>
      <vt:lpstr>Project Formulation</vt:lpstr>
      <vt:lpstr>Market Demand Analysis</vt:lpstr>
      <vt:lpstr>Market Demand Analysis</vt:lpstr>
      <vt:lpstr>Steps in market analysis: </vt:lpstr>
      <vt:lpstr>Steps in market analysis: </vt:lpstr>
      <vt:lpstr>Steps in market analysis: </vt:lpstr>
      <vt:lpstr>Conduct of market survey: </vt:lpstr>
      <vt:lpstr>Conduct of market survey: </vt:lpstr>
      <vt:lpstr>Steps in conducting Sample survey: </vt:lpstr>
      <vt:lpstr>Slide 11</vt:lpstr>
      <vt:lpstr>Market &amp; Demand Analysis</vt:lpstr>
      <vt:lpstr>Market &amp; Demand Analysis</vt:lpstr>
      <vt:lpstr>What is Market Demand Analysis ?</vt:lpstr>
      <vt:lpstr>Market Identification</vt:lpstr>
      <vt:lpstr>Business Cycle</vt:lpstr>
      <vt:lpstr>Product Niche</vt:lpstr>
      <vt:lpstr>Growth Potential</vt:lpstr>
      <vt:lpstr>Competition</vt:lpstr>
      <vt:lpstr>Market Planning</vt:lpstr>
      <vt:lpstr>Market Planning</vt:lpstr>
      <vt:lpstr>Market Planning</vt:lpstr>
      <vt:lpstr>Market Planning</vt:lpstr>
      <vt:lpstr>Market Planning</vt:lpstr>
      <vt:lpstr>Market Planning</vt:lpstr>
      <vt:lpstr>Demand Forecasting</vt:lpstr>
      <vt:lpstr>Market Characterisation</vt:lpstr>
      <vt:lpstr>Slide 28</vt:lpstr>
      <vt:lpstr>Situational analysis &amp; specification of objectives</vt:lpstr>
      <vt:lpstr>Situational analysis &amp; specification of objectives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Administration &amp; Financial Management</dc:title>
  <dc:creator>Akumarthy</dc:creator>
  <cp:lastModifiedBy>Akumarthy</cp:lastModifiedBy>
  <cp:revision>92</cp:revision>
  <dcterms:created xsi:type="dcterms:W3CDTF">2019-07-20T10:56:10Z</dcterms:created>
  <dcterms:modified xsi:type="dcterms:W3CDTF">2020-02-24T05:01:31Z</dcterms:modified>
</cp:coreProperties>
</file>