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50849-9E91-4DCE-BD93-F842F5C7540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16438-D0D1-4EDA-AA3B-FDB642D74F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D645-CAA9-49AF-984D-2F6E7EF8AFF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D9E4-539C-4D93-B836-35A597634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D645-CAA9-49AF-984D-2F6E7EF8AFF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D9E4-539C-4D93-B836-35A597634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D645-CAA9-49AF-984D-2F6E7EF8AFF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D9E4-539C-4D93-B836-35A597634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D645-CAA9-49AF-984D-2F6E7EF8AFF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D9E4-539C-4D93-B836-35A597634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D645-CAA9-49AF-984D-2F6E7EF8AFF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D9E4-539C-4D93-B836-35A597634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D645-CAA9-49AF-984D-2F6E7EF8AFF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D9E4-539C-4D93-B836-35A597634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D645-CAA9-49AF-984D-2F6E7EF8AFF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D9E4-539C-4D93-B836-35A597634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D645-CAA9-49AF-984D-2F6E7EF8AFF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D9E4-539C-4D93-B836-35A597634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D645-CAA9-49AF-984D-2F6E7EF8AFF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D9E4-539C-4D93-B836-35A597634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D645-CAA9-49AF-984D-2F6E7EF8AFF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D9E4-539C-4D93-B836-35A597634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D645-CAA9-49AF-984D-2F6E7EF8AFF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D9E4-539C-4D93-B836-35A597634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DD645-CAA9-49AF-984D-2F6E7EF8AFF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ED9E4-539C-4D93-B836-35A5976347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133350" y="6257925"/>
            <a:ext cx="1905000" cy="457200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74825"/>
            <a:ext cx="7772400" cy="1654175"/>
          </a:xfrm>
          <a:solidFill>
            <a:srgbClr val="CCECFF"/>
          </a:solidFill>
          <a:ln w="12700"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/>
              <a:t>Divide and Conquer</a:t>
            </a:r>
            <a:br>
              <a:rPr lang="en-US"/>
            </a:br>
            <a:r>
              <a:rPr lang="en-US"/>
              <a:t>(Merge Sort)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79388"/>
            <a:ext cx="9142413" cy="914401"/>
          </a:xfrm>
        </p:spPr>
        <p:txBody>
          <a:bodyPr/>
          <a:lstStyle/>
          <a:p>
            <a:r>
              <a:rPr lang="en-US"/>
              <a:t>Correctness of Merge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925" y="663575"/>
            <a:ext cx="3854450" cy="5732463"/>
          </a:xfrm>
          <a:solidFill>
            <a:srgbClr val="CCECFF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FF3300"/>
                </a:solidFill>
              </a:rPr>
              <a:t>Merge(</a:t>
            </a:r>
            <a:r>
              <a:rPr lang="en-US" sz="2000" b="1" i="1">
                <a:solidFill>
                  <a:srgbClr val="FF3300"/>
                </a:solidFill>
              </a:rPr>
              <a:t>A</a:t>
            </a:r>
            <a:r>
              <a:rPr lang="en-US" sz="2000" b="1">
                <a:solidFill>
                  <a:srgbClr val="FF3300"/>
                </a:solidFill>
              </a:rPr>
              <a:t>, </a:t>
            </a:r>
            <a:r>
              <a:rPr lang="en-US" sz="2000" b="1" i="1">
                <a:solidFill>
                  <a:srgbClr val="FF3300"/>
                </a:solidFill>
              </a:rPr>
              <a:t>p</a:t>
            </a:r>
            <a:r>
              <a:rPr lang="en-US" sz="2000" b="1">
                <a:solidFill>
                  <a:srgbClr val="FF3300"/>
                </a:solidFill>
              </a:rPr>
              <a:t>, </a:t>
            </a:r>
            <a:r>
              <a:rPr lang="en-US" sz="2000" b="1" i="1">
                <a:solidFill>
                  <a:srgbClr val="FF3300"/>
                </a:solidFill>
              </a:rPr>
              <a:t>q</a:t>
            </a:r>
            <a:r>
              <a:rPr lang="en-US" sz="2000" b="1">
                <a:solidFill>
                  <a:srgbClr val="FF3300"/>
                </a:solidFill>
              </a:rPr>
              <a:t>, </a:t>
            </a:r>
            <a:r>
              <a:rPr lang="en-US" sz="2000" b="1" i="1">
                <a:solidFill>
                  <a:srgbClr val="FF3300"/>
                </a:solidFill>
              </a:rPr>
              <a:t>r</a:t>
            </a:r>
            <a:r>
              <a:rPr lang="en-US" sz="2000" b="1">
                <a:solidFill>
                  <a:srgbClr val="FF3300"/>
                </a:solidFill>
              </a:rPr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1  </a:t>
            </a:r>
            <a:r>
              <a:rPr lang="en-US" sz="2000" i="1"/>
              <a:t>n</a:t>
            </a:r>
            <a:r>
              <a:rPr lang="en-US" sz="2000" baseline="-25000"/>
              <a:t>1</a:t>
            </a:r>
            <a:r>
              <a:rPr lang="en-US" sz="2000"/>
              <a:t>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q </a:t>
            </a:r>
            <a:r>
              <a:rPr lang="en-US" sz="200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p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+ 1</a:t>
            </a:r>
            <a:endParaRPr lang="en-US" sz="20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2  </a:t>
            </a:r>
            <a:r>
              <a:rPr lang="en-US" sz="2000" i="1"/>
              <a:t>n</a:t>
            </a:r>
            <a:r>
              <a:rPr lang="en-US" sz="2000" baseline="-25000"/>
              <a:t>2</a:t>
            </a:r>
            <a:r>
              <a:rPr lang="en-US" sz="2000"/>
              <a:t>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r </a:t>
            </a:r>
            <a:r>
              <a:rPr lang="en-US" sz="200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q</a:t>
            </a:r>
            <a:endParaRPr lang="en-US" sz="2000" b="1" i="1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b="1">
                <a:solidFill>
                  <a:schemeClr val="hlink"/>
                </a:solidFill>
              </a:rPr>
              <a:t>for</a:t>
            </a:r>
            <a:r>
              <a:rPr lang="en-US" sz="2000"/>
              <a:t> </a:t>
            </a:r>
            <a:r>
              <a:rPr lang="en-US" sz="2000" i="1"/>
              <a:t>i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</a:t>
            </a:r>
            <a:r>
              <a:rPr lang="en-US" sz="2000"/>
              <a:t> 1 </a:t>
            </a:r>
            <a:r>
              <a:rPr lang="en-US" sz="2000" b="1">
                <a:solidFill>
                  <a:schemeClr val="hlink"/>
                </a:solidFill>
              </a:rPr>
              <a:t>to</a:t>
            </a:r>
            <a:r>
              <a:rPr lang="en-US" sz="2000"/>
              <a:t> </a:t>
            </a:r>
            <a:r>
              <a:rPr lang="en-US" sz="2000" i="1"/>
              <a:t>n</a:t>
            </a:r>
            <a:r>
              <a:rPr lang="en-US" sz="2000" baseline="-25000"/>
              <a:t>1</a:t>
            </a:r>
            <a:r>
              <a:rPr lang="en-US" sz="200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/>
              <a:t>    </a:t>
            </a:r>
            <a:r>
              <a:rPr lang="en-US" sz="2000" b="1">
                <a:solidFill>
                  <a:schemeClr val="hlink"/>
                </a:solidFill>
              </a:rPr>
              <a:t>do</a:t>
            </a:r>
            <a:r>
              <a:rPr lang="en-US" sz="2000"/>
              <a:t> </a:t>
            </a:r>
            <a:r>
              <a:rPr lang="en-US" sz="2000" i="1"/>
              <a:t>L</a:t>
            </a:r>
            <a:r>
              <a:rPr lang="en-US" sz="2000"/>
              <a:t>[</a:t>
            </a:r>
            <a:r>
              <a:rPr lang="en-US" sz="2000" i="1"/>
              <a:t>i</a:t>
            </a:r>
            <a:r>
              <a:rPr lang="en-US" sz="2000"/>
              <a:t>]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p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+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i </a:t>
            </a:r>
            <a:r>
              <a:rPr lang="en-US" sz="200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1]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b="1">
                <a:solidFill>
                  <a:schemeClr val="hlink"/>
                </a:solidFill>
              </a:rPr>
              <a:t>for</a:t>
            </a:r>
            <a:r>
              <a:rPr lang="en-US" sz="2000"/>
              <a:t> </a:t>
            </a:r>
            <a:r>
              <a:rPr lang="en-US" sz="2000" i="1"/>
              <a:t>j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</a:t>
            </a:r>
            <a:r>
              <a:rPr lang="en-US" sz="2000"/>
              <a:t> 1 </a:t>
            </a:r>
            <a:r>
              <a:rPr lang="en-US" sz="2000" b="1">
                <a:solidFill>
                  <a:schemeClr val="hlink"/>
                </a:solidFill>
              </a:rPr>
              <a:t>to</a:t>
            </a:r>
            <a:r>
              <a:rPr lang="en-US" sz="2000"/>
              <a:t> </a:t>
            </a:r>
            <a:r>
              <a:rPr lang="en-US" sz="2000" i="1"/>
              <a:t>n</a:t>
            </a:r>
            <a:r>
              <a:rPr lang="en-US" sz="2000" baseline="-25000"/>
              <a:t>2</a:t>
            </a:r>
            <a:r>
              <a:rPr lang="en-US" sz="200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/>
              <a:t>    </a:t>
            </a:r>
            <a:r>
              <a:rPr lang="en-US" sz="2000" b="1">
                <a:solidFill>
                  <a:schemeClr val="hlink"/>
                </a:solidFill>
              </a:rPr>
              <a:t>do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[</a:t>
            </a:r>
            <a:r>
              <a:rPr lang="en-US" sz="2000" i="1"/>
              <a:t>j</a:t>
            </a:r>
            <a:r>
              <a:rPr lang="en-US" sz="2000"/>
              <a:t>]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q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+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j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]</a:t>
            </a:r>
            <a:endParaRPr lang="en-US" sz="2000" i="1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L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/>
              <a:t>n</a:t>
            </a:r>
            <a:r>
              <a:rPr lang="en-US" sz="2000" i="1" baseline="-25000"/>
              <a:t>1</a:t>
            </a:r>
            <a:r>
              <a:rPr lang="en-US" sz="2000"/>
              <a:t>+1]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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R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/>
              <a:t>n</a:t>
            </a:r>
            <a:r>
              <a:rPr lang="en-US" sz="2000" i="1" baseline="-25000"/>
              <a:t>2</a:t>
            </a:r>
            <a:r>
              <a:rPr lang="en-US" sz="2000"/>
              <a:t>+1]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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 1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j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 1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b="1">
                <a:solidFill>
                  <a:schemeClr val="hlink"/>
                </a:solidFill>
                <a:sym typeface="Symbol" pitchFamily="18" charset="2"/>
              </a:rPr>
              <a:t>for</a:t>
            </a:r>
            <a:r>
              <a:rPr lang="en-US" sz="2000" b="1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k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p </a:t>
            </a:r>
            <a:r>
              <a:rPr lang="en-US" sz="2000" b="1">
                <a:solidFill>
                  <a:schemeClr val="hlink"/>
                </a:solidFill>
                <a:sym typeface="Symbol" pitchFamily="18" charset="2"/>
              </a:rPr>
              <a:t>to</a:t>
            </a:r>
            <a:r>
              <a:rPr lang="en-US" sz="2000" b="1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r</a:t>
            </a:r>
            <a:endParaRPr lang="en-US" sz="2000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</a:t>
            </a:r>
            <a:r>
              <a:rPr lang="en-US" sz="2000" b="1">
                <a:solidFill>
                  <a:schemeClr val="hlink"/>
                </a:solidFill>
                <a:sym typeface="Symbol" pitchFamily="18" charset="2"/>
              </a:rPr>
              <a:t>do</a:t>
            </a:r>
            <a:r>
              <a:rPr lang="en-US" sz="2000" b="1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b="1">
                <a:solidFill>
                  <a:schemeClr val="hlink"/>
                </a:solidFill>
                <a:sym typeface="Symbol" pitchFamily="18" charset="2"/>
              </a:rPr>
              <a:t>if</a:t>
            </a:r>
            <a:r>
              <a:rPr lang="en-US" sz="2000" b="1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L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] 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R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j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 </a:t>
            </a:r>
            <a:r>
              <a:rPr lang="en-US" sz="2000" b="1">
                <a:solidFill>
                  <a:schemeClr val="hlink"/>
                </a:solidFill>
                <a:sym typeface="Symbol" pitchFamily="18" charset="2"/>
              </a:rPr>
              <a:t>then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k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] 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L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         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i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+ 1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 </a:t>
            </a:r>
            <a:r>
              <a:rPr lang="en-US" sz="2000" b="1">
                <a:solidFill>
                  <a:schemeClr val="hlink"/>
                </a:solidFill>
                <a:sym typeface="Symbol" pitchFamily="18" charset="2"/>
              </a:rPr>
              <a:t>else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1800" i="1">
                <a:solidFill>
                  <a:schemeClr val="tx1"/>
                </a:solidFill>
                <a:sym typeface="Symbol" pitchFamily="18" charset="2"/>
              </a:rPr>
              <a:t>k</a:t>
            </a: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]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R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j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         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j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j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+ 1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endParaRPr lang="en-US" sz="2000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endParaRPr lang="en-US" sz="2000" i="1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endParaRPr lang="en-US" sz="2000" b="1" i="1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</a:t>
            </a: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4300538" y="7397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4241800" y="681038"/>
            <a:ext cx="4659313" cy="3517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u="sng">
                <a:solidFill>
                  <a:schemeClr val="hlink"/>
                </a:solidFill>
              </a:rPr>
              <a:t>Maintenance:</a:t>
            </a:r>
          </a:p>
          <a:p>
            <a:r>
              <a:rPr lang="en-US" sz="2000" b="1">
                <a:solidFill>
                  <a:srgbClr val="CC3300"/>
                </a:solidFill>
              </a:rPr>
              <a:t>Case 1</a:t>
            </a:r>
            <a:r>
              <a:rPr lang="en-US" b="1">
                <a:solidFill>
                  <a:srgbClr val="CC3300"/>
                </a:solidFill>
              </a:rPr>
              <a:t>:</a:t>
            </a:r>
            <a:r>
              <a:rPr lang="en-US"/>
              <a:t> </a:t>
            </a:r>
            <a:r>
              <a:rPr lang="en-US" sz="2000" i="1">
                <a:sym typeface="Symbol" pitchFamily="18" charset="2"/>
              </a:rPr>
              <a:t>L</a:t>
            </a:r>
            <a:r>
              <a:rPr lang="en-US" sz="2000">
                <a:sym typeface="Symbol" pitchFamily="18" charset="2"/>
              </a:rPr>
              <a:t>[</a:t>
            </a:r>
            <a:r>
              <a:rPr lang="en-US" sz="2000" i="1">
                <a:sym typeface="Symbol" pitchFamily="18" charset="2"/>
              </a:rPr>
              <a:t>i</a:t>
            </a:r>
            <a:r>
              <a:rPr lang="en-US" sz="2000">
                <a:sym typeface="Symbol" pitchFamily="18" charset="2"/>
              </a:rPr>
              <a:t>]  </a:t>
            </a:r>
            <a:r>
              <a:rPr lang="en-US" sz="2000" i="1">
                <a:sym typeface="Symbol" pitchFamily="18" charset="2"/>
              </a:rPr>
              <a:t>R</a:t>
            </a:r>
            <a:r>
              <a:rPr lang="en-US" sz="2000">
                <a:sym typeface="Symbol" pitchFamily="18" charset="2"/>
              </a:rPr>
              <a:t>[</a:t>
            </a:r>
            <a:r>
              <a:rPr lang="en-US" sz="2000" i="1">
                <a:sym typeface="Symbol" pitchFamily="18" charset="2"/>
              </a:rPr>
              <a:t>j</a:t>
            </a:r>
            <a:r>
              <a:rPr lang="en-US" sz="2000">
                <a:sym typeface="Symbol" pitchFamily="18" charset="2"/>
              </a:rPr>
              <a:t>]</a:t>
            </a:r>
          </a:p>
          <a:p>
            <a:pPr>
              <a:buFontTx/>
              <a:buChar char="•"/>
            </a:pPr>
            <a:r>
              <a:rPr lang="en-US" sz="2000">
                <a:sym typeface="Symbol" pitchFamily="18" charset="2"/>
              </a:rPr>
              <a:t>By LI, </a:t>
            </a:r>
            <a:r>
              <a:rPr lang="en-US" sz="2000" i="1">
                <a:sym typeface="Symbol" pitchFamily="18" charset="2"/>
              </a:rPr>
              <a:t>A</a:t>
            </a:r>
            <a:r>
              <a:rPr lang="en-US" sz="2000">
                <a:sym typeface="Symbol" pitchFamily="18" charset="2"/>
              </a:rPr>
              <a:t> contains </a:t>
            </a:r>
            <a:r>
              <a:rPr lang="en-US" sz="2000" i="1">
                <a:sym typeface="Symbol" pitchFamily="18" charset="2"/>
              </a:rPr>
              <a:t>p 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– </a:t>
            </a:r>
            <a:r>
              <a:rPr lang="en-US" sz="2000" i="1">
                <a:cs typeface="Times New Roman" pitchFamily="18" charset="0"/>
                <a:sym typeface="Symbol" pitchFamily="18" charset="2"/>
              </a:rPr>
              <a:t>k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 smallest elements    of </a:t>
            </a:r>
            <a:r>
              <a:rPr lang="en-US" sz="2000" i="1">
                <a:cs typeface="Times New Roman" pitchFamily="18" charset="0"/>
                <a:sym typeface="Symbol" pitchFamily="18" charset="2"/>
              </a:rPr>
              <a:t>L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 and </a:t>
            </a:r>
            <a:r>
              <a:rPr lang="en-US" sz="2000" i="1">
                <a:cs typeface="Times New Roman" pitchFamily="18" charset="0"/>
                <a:sym typeface="Symbol" pitchFamily="18" charset="2"/>
              </a:rPr>
              <a:t>R 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in sorted order</a:t>
            </a:r>
            <a:r>
              <a:rPr lang="en-US" sz="2000" i="1">
                <a:cs typeface="Times New Roman" pitchFamily="18" charset="0"/>
                <a:sym typeface="Symbol" pitchFamily="18" charset="2"/>
              </a:rPr>
              <a:t>.</a:t>
            </a:r>
          </a:p>
          <a:p>
            <a:pPr>
              <a:buFontTx/>
              <a:buChar char="•"/>
            </a:pPr>
            <a:r>
              <a:rPr lang="en-US" sz="2000">
                <a:cs typeface="Times New Roman" pitchFamily="18" charset="0"/>
                <a:sym typeface="Symbol" pitchFamily="18" charset="2"/>
              </a:rPr>
              <a:t>By LI, </a:t>
            </a:r>
            <a:r>
              <a:rPr lang="en-US" sz="2000" i="1">
                <a:sym typeface="Symbol" pitchFamily="18" charset="2"/>
              </a:rPr>
              <a:t>L</a:t>
            </a:r>
            <a:r>
              <a:rPr lang="en-US" sz="2000">
                <a:sym typeface="Symbol" pitchFamily="18" charset="2"/>
              </a:rPr>
              <a:t>[</a:t>
            </a:r>
            <a:r>
              <a:rPr lang="en-US" sz="2000" i="1">
                <a:sym typeface="Symbol" pitchFamily="18" charset="2"/>
              </a:rPr>
              <a:t>i</a:t>
            </a:r>
            <a:r>
              <a:rPr lang="en-US" sz="2000">
                <a:sym typeface="Symbol" pitchFamily="18" charset="2"/>
              </a:rPr>
              <a:t>] and </a:t>
            </a:r>
            <a:r>
              <a:rPr lang="en-US" sz="2000" i="1">
                <a:sym typeface="Symbol" pitchFamily="18" charset="2"/>
              </a:rPr>
              <a:t>R</a:t>
            </a:r>
            <a:r>
              <a:rPr lang="en-US" sz="2000">
                <a:sym typeface="Symbol" pitchFamily="18" charset="2"/>
              </a:rPr>
              <a:t>[</a:t>
            </a:r>
            <a:r>
              <a:rPr lang="en-US" sz="2000" i="1">
                <a:sym typeface="Symbol" pitchFamily="18" charset="2"/>
              </a:rPr>
              <a:t>j</a:t>
            </a:r>
            <a:r>
              <a:rPr lang="en-US" sz="2000">
                <a:sym typeface="Symbol" pitchFamily="18" charset="2"/>
              </a:rPr>
              <a:t>] are the smallest elements of </a:t>
            </a:r>
            <a:r>
              <a:rPr lang="en-US" sz="2000" i="1">
                <a:sym typeface="Symbol" pitchFamily="18" charset="2"/>
              </a:rPr>
              <a:t>L</a:t>
            </a:r>
            <a:r>
              <a:rPr lang="en-US" sz="2000">
                <a:sym typeface="Symbol" pitchFamily="18" charset="2"/>
              </a:rPr>
              <a:t> and </a:t>
            </a:r>
            <a:r>
              <a:rPr lang="en-US" sz="2000" i="1">
                <a:sym typeface="Symbol" pitchFamily="18" charset="2"/>
              </a:rPr>
              <a:t>R</a:t>
            </a:r>
            <a:r>
              <a:rPr lang="en-US" sz="2000">
                <a:sym typeface="Symbol" pitchFamily="18" charset="2"/>
              </a:rPr>
              <a:t> not yet copied into </a:t>
            </a:r>
            <a:r>
              <a:rPr lang="en-US" sz="2000" i="1">
                <a:sym typeface="Symbol" pitchFamily="18" charset="2"/>
              </a:rPr>
              <a:t>A</a:t>
            </a:r>
            <a:r>
              <a:rPr lang="en-US" sz="2000">
                <a:sym typeface="Symbol" pitchFamily="18" charset="2"/>
              </a:rPr>
              <a:t>.</a:t>
            </a:r>
          </a:p>
          <a:p>
            <a:pPr>
              <a:buFontTx/>
              <a:buChar char="•"/>
            </a:pPr>
            <a:r>
              <a:rPr lang="en-US" sz="2000">
                <a:sym typeface="Symbol" pitchFamily="18" charset="2"/>
              </a:rPr>
              <a:t>Line 13 results in </a:t>
            </a:r>
            <a:r>
              <a:rPr lang="en-US" sz="2000" i="1">
                <a:sym typeface="Symbol" pitchFamily="18" charset="2"/>
              </a:rPr>
              <a:t>A</a:t>
            </a:r>
            <a:r>
              <a:rPr lang="en-US" sz="2000">
                <a:sym typeface="Symbol" pitchFamily="18" charset="2"/>
              </a:rPr>
              <a:t> containing </a:t>
            </a:r>
            <a:r>
              <a:rPr lang="en-US" sz="2000" i="1">
                <a:sym typeface="Symbol" pitchFamily="18" charset="2"/>
              </a:rPr>
              <a:t>p 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– </a:t>
            </a:r>
            <a:r>
              <a:rPr lang="en-US" sz="2000" i="1">
                <a:cs typeface="Times New Roman" pitchFamily="18" charset="0"/>
                <a:sym typeface="Symbol" pitchFamily="18" charset="2"/>
              </a:rPr>
              <a:t>k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 + 1 smallest elements (again in sorted order).</a:t>
            </a:r>
          </a:p>
          <a:p>
            <a:r>
              <a:rPr lang="en-US" sz="2000">
                <a:cs typeface="Times New Roman" pitchFamily="18" charset="0"/>
                <a:sym typeface="Symbol" pitchFamily="18" charset="2"/>
              </a:rPr>
              <a:t>Incrementing </a:t>
            </a:r>
            <a:r>
              <a:rPr lang="en-US" sz="2000" i="1">
                <a:cs typeface="Times New Roman" pitchFamily="18" charset="0"/>
                <a:sym typeface="Symbol" pitchFamily="18" charset="2"/>
              </a:rPr>
              <a:t>i 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and </a:t>
            </a:r>
            <a:r>
              <a:rPr lang="en-US" sz="2000" i="1">
                <a:cs typeface="Times New Roman" pitchFamily="18" charset="0"/>
                <a:sym typeface="Symbol" pitchFamily="18" charset="2"/>
              </a:rPr>
              <a:t>k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 reestablishes the LI for the next iteration.</a:t>
            </a:r>
          </a:p>
          <a:p>
            <a:r>
              <a:rPr lang="en-US" sz="2000" b="1">
                <a:solidFill>
                  <a:srgbClr val="CC3300"/>
                </a:solidFill>
                <a:cs typeface="Times New Roman" pitchFamily="18" charset="0"/>
                <a:sym typeface="Symbol" pitchFamily="18" charset="2"/>
              </a:rPr>
              <a:t>Similarly for </a:t>
            </a:r>
            <a:r>
              <a:rPr lang="en-US" sz="2000" b="1" i="1">
                <a:solidFill>
                  <a:srgbClr val="CC3300"/>
                </a:solidFill>
                <a:sym typeface="Symbol" pitchFamily="18" charset="2"/>
              </a:rPr>
              <a:t>L</a:t>
            </a:r>
            <a:r>
              <a:rPr lang="en-US" sz="2000" b="1">
                <a:solidFill>
                  <a:srgbClr val="CC3300"/>
                </a:solidFill>
                <a:sym typeface="Symbol" pitchFamily="18" charset="2"/>
              </a:rPr>
              <a:t>[</a:t>
            </a:r>
            <a:r>
              <a:rPr lang="en-US" sz="2000" b="1" i="1">
                <a:solidFill>
                  <a:srgbClr val="CC3300"/>
                </a:solidFill>
                <a:sym typeface="Symbol" pitchFamily="18" charset="2"/>
              </a:rPr>
              <a:t>i</a:t>
            </a:r>
            <a:r>
              <a:rPr lang="en-US" sz="2000" b="1">
                <a:solidFill>
                  <a:srgbClr val="CC3300"/>
                </a:solidFill>
                <a:sym typeface="Symbol" pitchFamily="18" charset="2"/>
              </a:rPr>
              <a:t>] &gt; </a:t>
            </a:r>
            <a:r>
              <a:rPr lang="en-US" sz="2000" b="1" i="1">
                <a:solidFill>
                  <a:srgbClr val="CC3300"/>
                </a:solidFill>
                <a:sym typeface="Symbol" pitchFamily="18" charset="2"/>
              </a:rPr>
              <a:t>R</a:t>
            </a:r>
            <a:r>
              <a:rPr lang="en-US" sz="2000" b="1">
                <a:solidFill>
                  <a:srgbClr val="CC3300"/>
                </a:solidFill>
                <a:sym typeface="Symbol" pitchFamily="18" charset="2"/>
              </a:rPr>
              <a:t>[</a:t>
            </a:r>
            <a:r>
              <a:rPr lang="en-US" sz="2000" b="1" i="1">
                <a:solidFill>
                  <a:srgbClr val="CC3300"/>
                </a:solidFill>
                <a:sym typeface="Symbol" pitchFamily="18" charset="2"/>
              </a:rPr>
              <a:t>j</a:t>
            </a:r>
            <a:r>
              <a:rPr lang="en-US" sz="2000" b="1">
                <a:solidFill>
                  <a:srgbClr val="CC3300"/>
                </a:solidFill>
                <a:sym typeface="Symbol" pitchFamily="18" charset="2"/>
              </a:rPr>
              <a:t>].</a:t>
            </a:r>
          </a:p>
        </p:txBody>
      </p:sp>
      <p:sp>
        <p:nvSpPr>
          <p:cNvPr id="432135" name="Text Box 7"/>
          <p:cNvSpPr txBox="1">
            <a:spLocks noChangeArrowheads="1"/>
          </p:cNvSpPr>
          <p:nvPr/>
        </p:nvSpPr>
        <p:spPr bwMode="auto">
          <a:xfrm>
            <a:off x="4289425" y="4178300"/>
            <a:ext cx="4746625" cy="2238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chemeClr val="hlink"/>
                </a:solidFill>
              </a:rPr>
              <a:t>Termination:</a:t>
            </a:r>
            <a:endParaRPr lang="en-US" sz="2000" b="1">
              <a:solidFill>
                <a:schemeClr val="hlink"/>
              </a:solidFill>
            </a:endParaRPr>
          </a:p>
          <a:p>
            <a:pPr>
              <a:buFontTx/>
              <a:buChar char="•"/>
            </a:pPr>
            <a:r>
              <a:rPr lang="en-US" sz="2000"/>
              <a:t>On termination, </a:t>
            </a:r>
            <a:r>
              <a:rPr lang="en-US" sz="2000" i="1"/>
              <a:t>k </a:t>
            </a:r>
            <a:r>
              <a:rPr lang="en-US" sz="2000"/>
              <a:t>= </a:t>
            </a:r>
            <a:r>
              <a:rPr lang="en-US" sz="2000" i="1"/>
              <a:t>r </a:t>
            </a:r>
            <a:r>
              <a:rPr lang="en-US" sz="2000"/>
              <a:t>+ 1.</a:t>
            </a:r>
          </a:p>
          <a:p>
            <a:pPr>
              <a:buFontTx/>
              <a:buChar char="•"/>
            </a:pPr>
            <a:r>
              <a:rPr lang="en-US" sz="2000"/>
              <a:t>By LI, </a:t>
            </a:r>
            <a:r>
              <a:rPr lang="en-US" sz="2000" i="1"/>
              <a:t>A</a:t>
            </a:r>
            <a:r>
              <a:rPr lang="en-US" sz="2000"/>
              <a:t> contains </a:t>
            </a:r>
            <a:r>
              <a:rPr lang="en-US" sz="2000" i="1"/>
              <a:t>r – p + </a:t>
            </a:r>
            <a:r>
              <a:rPr lang="en-US" sz="2000"/>
              <a:t>1 smallest</a:t>
            </a:r>
          </a:p>
          <a:p>
            <a:r>
              <a:rPr lang="en-US" sz="2000"/>
              <a:t>  elements of </a:t>
            </a:r>
            <a:r>
              <a:rPr lang="en-US" sz="2000" i="1"/>
              <a:t>L</a:t>
            </a:r>
            <a:r>
              <a:rPr lang="en-US" sz="2000"/>
              <a:t> and </a:t>
            </a:r>
            <a:r>
              <a:rPr lang="en-US" sz="2000" i="1"/>
              <a:t>R</a:t>
            </a:r>
            <a:r>
              <a:rPr lang="en-US" sz="2000"/>
              <a:t> in sorted order.</a:t>
            </a:r>
          </a:p>
          <a:p>
            <a:pPr>
              <a:buFontTx/>
              <a:buChar char="•"/>
            </a:pPr>
            <a:r>
              <a:rPr lang="en-US" sz="2000" i="1"/>
              <a:t>L</a:t>
            </a:r>
            <a:r>
              <a:rPr lang="en-US" sz="2000"/>
              <a:t> and </a:t>
            </a:r>
            <a:r>
              <a:rPr lang="en-US" sz="2000" i="1"/>
              <a:t>R </a:t>
            </a:r>
            <a:r>
              <a:rPr lang="en-US" sz="2000"/>
              <a:t>together contain </a:t>
            </a:r>
            <a:r>
              <a:rPr lang="en-US" sz="2000" i="1"/>
              <a:t>r</a:t>
            </a:r>
            <a:r>
              <a:rPr lang="en-US" sz="2000"/>
              <a:t> – </a:t>
            </a:r>
            <a:r>
              <a:rPr lang="en-US" sz="2000" i="1"/>
              <a:t>p </a:t>
            </a:r>
            <a:r>
              <a:rPr lang="en-US" sz="2000"/>
              <a:t>+ 3 elements.</a:t>
            </a:r>
          </a:p>
          <a:p>
            <a:r>
              <a:rPr lang="en-US" sz="2000"/>
              <a:t> All but the two sentinels have been copied </a:t>
            </a:r>
          </a:p>
          <a:p>
            <a:r>
              <a:rPr lang="en-US" sz="2000"/>
              <a:t> back into </a:t>
            </a:r>
            <a:r>
              <a:rPr lang="en-US" sz="2000" i="1"/>
              <a:t>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Merge Sort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1081088"/>
            <a:ext cx="83439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CC3300"/>
                </a:solidFill>
              </a:rPr>
              <a:t>Running time </a:t>
            </a:r>
            <a:r>
              <a:rPr lang="en-US" sz="2800" b="1" i="1" dirty="0">
                <a:solidFill>
                  <a:schemeClr val="hlink"/>
                </a:solidFill>
              </a:rPr>
              <a:t>T</a:t>
            </a:r>
            <a:r>
              <a:rPr lang="en-US" sz="2800" b="1" dirty="0">
                <a:solidFill>
                  <a:schemeClr val="hlink"/>
                </a:solidFill>
              </a:rPr>
              <a:t>(</a:t>
            </a:r>
            <a:r>
              <a:rPr lang="en-US" sz="2800" b="1" i="1" dirty="0">
                <a:solidFill>
                  <a:schemeClr val="hlink"/>
                </a:solidFill>
              </a:rPr>
              <a:t>n</a:t>
            </a:r>
            <a:r>
              <a:rPr lang="en-US" sz="2800" b="1" dirty="0">
                <a:solidFill>
                  <a:schemeClr val="hlink"/>
                </a:solidFill>
              </a:rPr>
              <a:t>)</a:t>
            </a:r>
            <a:r>
              <a:rPr lang="en-US" sz="2800" dirty="0">
                <a:solidFill>
                  <a:srgbClr val="CC3300"/>
                </a:solidFill>
              </a:rPr>
              <a:t> of Merge Sort: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Divide: computing the middle takes </a:t>
            </a:r>
            <a:r>
              <a:rPr lang="en-US" sz="2800" dirty="0">
                <a:solidFill>
                  <a:srgbClr val="CC3300"/>
                </a:solidFill>
                <a:sym typeface="Symbol" pitchFamily="18" charset="2"/>
              </a:rPr>
              <a:t></a:t>
            </a:r>
            <a:r>
              <a:rPr lang="en-US" sz="2800" dirty="0">
                <a:solidFill>
                  <a:srgbClr val="CC3300"/>
                </a:solidFill>
              </a:rPr>
              <a:t>(1)</a:t>
            </a:r>
            <a:r>
              <a:rPr lang="en-US" sz="2800" i="1" dirty="0">
                <a:solidFill>
                  <a:srgbClr val="3DDE2C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Conquer: solving 2 </a:t>
            </a:r>
            <a:r>
              <a:rPr lang="en-US" sz="2800" dirty="0" err="1"/>
              <a:t>subproblems</a:t>
            </a:r>
            <a:r>
              <a:rPr lang="en-US" sz="2800" dirty="0"/>
              <a:t> takes </a:t>
            </a:r>
            <a:r>
              <a:rPr lang="en-US" sz="2800" dirty="0">
                <a:solidFill>
                  <a:srgbClr val="CC3300"/>
                </a:solidFill>
              </a:rPr>
              <a:t>2</a:t>
            </a:r>
            <a:r>
              <a:rPr lang="en-US" sz="2800" i="1" dirty="0">
                <a:solidFill>
                  <a:srgbClr val="CC3300"/>
                </a:solidFill>
              </a:rPr>
              <a:t>T</a:t>
            </a:r>
            <a:r>
              <a:rPr lang="en-US" sz="2800" dirty="0">
                <a:solidFill>
                  <a:srgbClr val="CC3300"/>
                </a:solidFill>
              </a:rPr>
              <a:t>(</a:t>
            </a:r>
            <a:r>
              <a:rPr lang="en-US" sz="2800" i="1" dirty="0">
                <a:solidFill>
                  <a:srgbClr val="CC3300"/>
                </a:solidFill>
              </a:rPr>
              <a:t>n</a:t>
            </a:r>
            <a:r>
              <a:rPr lang="en-US" sz="2800" dirty="0">
                <a:solidFill>
                  <a:srgbClr val="CC3300"/>
                </a:solidFill>
              </a:rPr>
              <a:t>/2)</a:t>
            </a:r>
            <a:r>
              <a:rPr lang="en-US" sz="2800" i="1" dirty="0">
                <a:solidFill>
                  <a:srgbClr val="3DDE2C"/>
                </a:solidFill>
              </a:rPr>
              <a:t>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Combine: merging </a:t>
            </a:r>
            <a:r>
              <a:rPr lang="en-US" sz="2800" i="1" dirty="0"/>
              <a:t>n</a:t>
            </a:r>
            <a:r>
              <a:rPr lang="en-US" sz="2800" dirty="0"/>
              <a:t> elements takes </a:t>
            </a:r>
            <a:r>
              <a:rPr lang="en-US" sz="2800" dirty="0">
                <a:solidFill>
                  <a:srgbClr val="CC3300"/>
                </a:solidFill>
                <a:sym typeface="Symbol" pitchFamily="18" charset="2"/>
              </a:rPr>
              <a:t></a:t>
            </a:r>
            <a:r>
              <a:rPr lang="en-US" sz="2800" dirty="0">
                <a:solidFill>
                  <a:srgbClr val="CC3300"/>
                </a:solidFill>
              </a:rPr>
              <a:t>(</a:t>
            </a:r>
            <a:r>
              <a:rPr lang="en-US" sz="2800" i="1" dirty="0">
                <a:solidFill>
                  <a:srgbClr val="CC3300"/>
                </a:solidFill>
              </a:rPr>
              <a:t>n</a:t>
            </a:r>
            <a:r>
              <a:rPr lang="en-US" sz="2800" dirty="0">
                <a:solidFill>
                  <a:srgbClr val="CC3300"/>
                </a:solidFill>
              </a:rPr>
              <a:t>)</a:t>
            </a:r>
            <a:r>
              <a:rPr lang="en-US" sz="2800" i="1" dirty="0">
                <a:solidFill>
                  <a:srgbClr val="3DDE2C"/>
                </a:solidFill>
              </a:rPr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/>
              <a:t>Total</a:t>
            </a:r>
            <a:r>
              <a:rPr lang="en-US" dirty="0"/>
              <a:t>:</a:t>
            </a:r>
          </a:p>
          <a:p>
            <a:pPr lvl="2" algn="ctr">
              <a:lnSpc>
                <a:spcPct val="90000"/>
              </a:lnSpc>
              <a:buFontTx/>
              <a:buNone/>
            </a:pPr>
            <a:r>
              <a:rPr lang="en-US" sz="2800" i="1" dirty="0">
                <a:solidFill>
                  <a:srgbClr val="CC3300"/>
                </a:solidFill>
              </a:rPr>
              <a:t>T</a:t>
            </a:r>
            <a:r>
              <a:rPr lang="en-US" sz="2800" dirty="0">
                <a:solidFill>
                  <a:srgbClr val="CC3300"/>
                </a:solidFill>
              </a:rPr>
              <a:t>(</a:t>
            </a:r>
            <a:r>
              <a:rPr lang="en-US" sz="2800" i="1" dirty="0">
                <a:solidFill>
                  <a:srgbClr val="CC3300"/>
                </a:solidFill>
              </a:rPr>
              <a:t>n</a:t>
            </a:r>
            <a:r>
              <a:rPr lang="en-US" sz="2800" dirty="0">
                <a:solidFill>
                  <a:srgbClr val="CC3300"/>
                </a:solidFill>
              </a:rPr>
              <a:t>)</a:t>
            </a:r>
            <a:r>
              <a:rPr lang="en-US" sz="2800" i="1" dirty="0">
                <a:solidFill>
                  <a:srgbClr val="CC3300"/>
                </a:solidFill>
              </a:rPr>
              <a:t> = </a:t>
            </a:r>
            <a:r>
              <a:rPr lang="en-US" sz="2800" dirty="0">
                <a:solidFill>
                  <a:srgbClr val="CC3300"/>
                </a:solidFill>
                <a:sym typeface="Symbol" pitchFamily="18" charset="2"/>
              </a:rPr>
              <a:t></a:t>
            </a:r>
            <a:r>
              <a:rPr lang="en-US" sz="2800" dirty="0">
                <a:solidFill>
                  <a:srgbClr val="CC3300"/>
                </a:solidFill>
              </a:rPr>
              <a:t>(1)</a:t>
            </a:r>
            <a:r>
              <a:rPr lang="en-US" sz="2800" i="1" dirty="0">
                <a:solidFill>
                  <a:srgbClr val="CC3300"/>
                </a:solidFill>
              </a:rPr>
              <a:t> 			</a:t>
            </a:r>
            <a:r>
              <a:rPr lang="en-US" sz="2800" dirty="0">
                <a:solidFill>
                  <a:srgbClr val="CC3300"/>
                </a:solidFill>
              </a:rPr>
              <a:t>if</a:t>
            </a:r>
            <a:r>
              <a:rPr lang="en-US" sz="2800" i="1" dirty="0">
                <a:solidFill>
                  <a:srgbClr val="CC3300"/>
                </a:solidFill>
              </a:rPr>
              <a:t> n = </a:t>
            </a:r>
            <a:r>
              <a:rPr lang="en-US" sz="2800" dirty="0">
                <a:solidFill>
                  <a:srgbClr val="CC3300"/>
                </a:solidFill>
              </a:rPr>
              <a:t>1</a:t>
            </a:r>
            <a:endParaRPr lang="en-US" sz="2800" i="1" dirty="0">
              <a:solidFill>
                <a:srgbClr val="CC3300"/>
              </a:solidFill>
            </a:endParaRPr>
          </a:p>
          <a:p>
            <a:pPr lvl="2" algn="ctr">
              <a:lnSpc>
                <a:spcPct val="90000"/>
              </a:lnSpc>
              <a:buFontTx/>
              <a:buNone/>
            </a:pPr>
            <a:r>
              <a:rPr lang="en-US" sz="2800" i="1" dirty="0">
                <a:solidFill>
                  <a:srgbClr val="CC3300"/>
                </a:solidFill>
              </a:rPr>
              <a:t>T</a:t>
            </a:r>
            <a:r>
              <a:rPr lang="en-US" sz="2800" dirty="0">
                <a:solidFill>
                  <a:srgbClr val="CC3300"/>
                </a:solidFill>
              </a:rPr>
              <a:t>(</a:t>
            </a:r>
            <a:r>
              <a:rPr lang="en-US" sz="2800" i="1" dirty="0">
                <a:solidFill>
                  <a:srgbClr val="CC3300"/>
                </a:solidFill>
              </a:rPr>
              <a:t>n</a:t>
            </a:r>
            <a:r>
              <a:rPr lang="en-US" sz="2800" dirty="0">
                <a:solidFill>
                  <a:srgbClr val="CC3300"/>
                </a:solidFill>
              </a:rPr>
              <a:t>)</a:t>
            </a:r>
            <a:r>
              <a:rPr lang="en-US" sz="2800" i="1" dirty="0">
                <a:solidFill>
                  <a:srgbClr val="CC3300"/>
                </a:solidFill>
              </a:rPr>
              <a:t> = </a:t>
            </a:r>
            <a:r>
              <a:rPr lang="en-US" sz="2800" dirty="0">
                <a:solidFill>
                  <a:srgbClr val="CC3300"/>
                </a:solidFill>
              </a:rPr>
              <a:t>2</a:t>
            </a:r>
            <a:r>
              <a:rPr lang="en-US" sz="2800" i="1" dirty="0">
                <a:solidFill>
                  <a:srgbClr val="CC3300"/>
                </a:solidFill>
              </a:rPr>
              <a:t>T</a:t>
            </a:r>
            <a:r>
              <a:rPr lang="en-US" sz="2800" dirty="0">
                <a:solidFill>
                  <a:srgbClr val="CC3300"/>
                </a:solidFill>
              </a:rPr>
              <a:t>(</a:t>
            </a:r>
            <a:r>
              <a:rPr lang="en-US" sz="2800" i="1" dirty="0">
                <a:solidFill>
                  <a:srgbClr val="CC3300"/>
                </a:solidFill>
              </a:rPr>
              <a:t>n</a:t>
            </a:r>
            <a:r>
              <a:rPr lang="en-US" sz="2800" dirty="0">
                <a:solidFill>
                  <a:srgbClr val="CC3300"/>
                </a:solidFill>
              </a:rPr>
              <a:t>/2)</a:t>
            </a:r>
            <a:r>
              <a:rPr lang="en-US" sz="2800" i="1" dirty="0">
                <a:solidFill>
                  <a:srgbClr val="CC3300"/>
                </a:solidFill>
              </a:rPr>
              <a:t> + </a:t>
            </a:r>
            <a:r>
              <a:rPr lang="en-US" sz="2800" dirty="0">
                <a:solidFill>
                  <a:srgbClr val="CC3300"/>
                </a:solidFill>
                <a:sym typeface="Symbol" pitchFamily="18" charset="2"/>
              </a:rPr>
              <a:t></a:t>
            </a:r>
            <a:r>
              <a:rPr lang="en-US" sz="2800" dirty="0">
                <a:solidFill>
                  <a:srgbClr val="CC3300"/>
                </a:solidFill>
              </a:rPr>
              <a:t>(</a:t>
            </a:r>
            <a:r>
              <a:rPr lang="en-US" sz="2800" i="1" dirty="0">
                <a:solidFill>
                  <a:srgbClr val="CC3300"/>
                </a:solidFill>
              </a:rPr>
              <a:t>n</a:t>
            </a:r>
            <a:r>
              <a:rPr lang="en-US" sz="2800" dirty="0">
                <a:solidFill>
                  <a:srgbClr val="CC3300"/>
                </a:solidFill>
              </a:rPr>
              <a:t>)</a:t>
            </a:r>
            <a:r>
              <a:rPr lang="en-US" sz="2800" i="1" dirty="0">
                <a:solidFill>
                  <a:srgbClr val="CC3300"/>
                </a:solidFill>
              </a:rPr>
              <a:t> 	</a:t>
            </a:r>
            <a:r>
              <a:rPr lang="en-US" sz="2800" dirty="0">
                <a:solidFill>
                  <a:srgbClr val="CC3300"/>
                </a:solidFill>
              </a:rPr>
              <a:t>if</a:t>
            </a:r>
            <a:r>
              <a:rPr lang="en-US" sz="2800" i="1" dirty="0">
                <a:solidFill>
                  <a:srgbClr val="CC3300"/>
                </a:solidFill>
              </a:rPr>
              <a:t> n &gt; </a:t>
            </a:r>
            <a:r>
              <a:rPr lang="en-US" sz="2800" dirty="0">
                <a:solidFill>
                  <a:srgbClr val="CC3300"/>
                </a:solidFill>
              </a:rPr>
              <a:t>1</a:t>
            </a:r>
            <a:endParaRPr lang="en-US" sz="2800" i="1" dirty="0">
              <a:solidFill>
                <a:srgbClr val="CC3300"/>
              </a:solidFill>
            </a:endParaRPr>
          </a:p>
          <a:p>
            <a:pPr lvl="2" algn="ctr">
              <a:lnSpc>
                <a:spcPct val="90000"/>
              </a:lnSpc>
              <a:buFontTx/>
              <a:buNone/>
            </a:pPr>
            <a:endParaRPr lang="en-US" sz="1000" i="1" dirty="0">
              <a:solidFill>
                <a:srgbClr val="CC3300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hlink"/>
                </a:solidFill>
                <a:sym typeface="Symbol" pitchFamily="18" charset="2"/>
              </a:rPr>
              <a:t> </a:t>
            </a:r>
            <a:r>
              <a:rPr lang="en-US" i="1" dirty="0">
                <a:solidFill>
                  <a:schemeClr val="hlink"/>
                </a:solidFill>
              </a:rPr>
              <a:t>T</a:t>
            </a:r>
            <a:r>
              <a:rPr lang="en-US" dirty="0">
                <a:solidFill>
                  <a:schemeClr val="hlink"/>
                </a:solidFill>
              </a:rPr>
              <a:t>(</a:t>
            </a:r>
            <a:r>
              <a:rPr lang="en-US" i="1" dirty="0">
                <a:solidFill>
                  <a:schemeClr val="hlink"/>
                </a:solidFill>
              </a:rPr>
              <a:t>n</a:t>
            </a:r>
            <a:r>
              <a:rPr lang="en-US" dirty="0">
                <a:solidFill>
                  <a:schemeClr val="hlink"/>
                </a:solidFill>
              </a:rPr>
              <a:t>)</a:t>
            </a:r>
            <a:r>
              <a:rPr lang="en-US" i="1" dirty="0">
                <a:solidFill>
                  <a:schemeClr val="hlink"/>
                </a:solidFill>
              </a:rPr>
              <a:t> = </a:t>
            </a:r>
            <a:r>
              <a:rPr lang="en-US" dirty="0">
                <a:solidFill>
                  <a:schemeClr val="hlink"/>
                </a:solidFill>
                <a:sym typeface="Symbol" pitchFamily="18" charset="2"/>
              </a:rPr>
              <a:t></a:t>
            </a:r>
            <a:r>
              <a:rPr lang="en-US" dirty="0">
                <a:solidFill>
                  <a:schemeClr val="hlink"/>
                </a:solidFill>
              </a:rPr>
              <a:t>(</a:t>
            </a:r>
            <a:r>
              <a:rPr lang="en-US" i="1" dirty="0">
                <a:solidFill>
                  <a:schemeClr val="hlink"/>
                </a:solidFill>
              </a:rPr>
              <a:t>n </a:t>
            </a:r>
            <a:r>
              <a:rPr lang="en-US" dirty="0" err="1">
                <a:solidFill>
                  <a:schemeClr val="hlink"/>
                </a:solidFill>
              </a:rPr>
              <a:t>lg</a:t>
            </a:r>
            <a:r>
              <a:rPr lang="en-US" i="1" dirty="0">
                <a:solidFill>
                  <a:schemeClr val="hlink"/>
                </a:solidFill>
              </a:rPr>
              <a:t> n</a:t>
            </a:r>
            <a:r>
              <a:rPr lang="en-US" dirty="0" smtClean="0">
                <a:solidFill>
                  <a:schemeClr val="hlink"/>
                </a:solidFill>
              </a:rPr>
              <a:t>)</a:t>
            </a:r>
            <a:endParaRPr lang="en-US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Divide and Conquer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7550" y="1092200"/>
            <a:ext cx="7772400" cy="4560888"/>
          </a:xfrm>
        </p:spPr>
        <p:txBody>
          <a:bodyPr/>
          <a:lstStyle/>
          <a:p>
            <a:r>
              <a:rPr lang="en-US" sz="2800"/>
              <a:t>Recursive in structure  </a:t>
            </a:r>
          </a:p>
          <a:p>
            <a:pPr lvl="1"/>
            <a:r>
              <a:rPr lang="en-US" b="1" i="1">
                <a:solidFill>
                  <a:srgbClr val="CC3300"/>
                </a:solidFill>
              </a:rPr>
              <a:t>Divide</a:t>
            </a:r>
            <a:r>
              <a:rPr lang="en-US"/>
              <a:t> the problem into sub-problems that are similar to the original but smaller in size</a:t>
            </a:r>
          </a:p>
          <a:p>
            <a:pPr lvl="1"/>
            <a:r>
              <a:rPr lang="en-US" b="1" i="1">
                <a:solidFill>
                  <a:srgbClr val="CC3300"/>
                </a:solidFill>
              </a:rPr>
              <a:t>Conquer</a:t>
            </a:r>
            <a:r>
              <a:rPr lang="en-US"/>
              <a:t> the sub-problems by solving them </a:t>
            </a:r>
            <a:r>
              <a:rPr lang="en-US">
                <a:solidFill>
                  <a:schemeClr val="hlink"/>
                </a:solidFill>
              </a:rPr>
              <a:t>recursively</a:t>
            </a:r>
            <a:r>
              <a:rPr lang="en-US"/>
              <a:t>.  If they are small enough, just solve them in a straightforward manner.</a:t>
            </a:r>
          </a:p>
          <a:p>
            <a:pPr lvl="1"/>
            <a:r>
              <a:rPr lang="en-US" b="1" i="1">
                <a:solidFill>
                  <a:srgbClr val="CC3300"/>
                </a:solidFill>
              </a:rPr>
              <a:t>Combine</a:t>
            </a:r>
            <a:r>
              <a:rPr lang="en-US"/>
              <a:t> the solutions to create a solution to the original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90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Example:  Merge Sort</a:t>
            </a:r>
          </a:p>
        </p:txBody>
      </p:sp>
      <p:sp>
        <p:nvSpPr>
          <p:cNvPr id="3901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0250" y="1209675"/>
            <a:ext cx="7772400" cy="4981575"/>
          </a:xfrm>
          <a:ln/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800" b="1" i="1" u="sng">
                <a:solidFill>
                  <a:srgbClr val="CC3300"/>
                </a:solidFill>
              </a:rPr>
              <a:t>Sorting Problem</a:t>
            </a:r>
            <a:r>
              <a:rPr lang="en-US" sz="2800" b="1" u="sng">
                <a:solidFill>
                  <a:srgbClr val="CC3300"/>
                </a:solidFill>
              </a:rPr>
              <a:t>:</a:t>
            </a:r>
            <a:r>
              <a:rPr lang="en-US" sz="2800">
                <a:solidFill>
                  <a:srgbClr val="CC99FF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Sort a sequence of </a:t>
            </a:r>
            <a:r>
              <a:rPr lang="en-US" sz="2800" i="1">
                <a:solidFill>
                  <a:schemeClr val="tx1"/>
                </a:solidFill>
              </a:rPr>
              <a:t>n</a:t>
            </a:r>
            <a:r>
              <a:rPr lang="en-US" sz="2800">
                <a:solidFill>
                  <a:schemeClr val="tx1"/>
                </a:solidFill>
              </a:rPr>
              <a:t> elements into non-decreasing order.</a:t>
            </a:r>
          </a:p>
          <a:p>
            <a:pPr>
              <a:buFont typeface="Wingdings" pitchFamily="2" charset="2"/>
              <a:buNone/>
            </a:pPr>
            <a:endParaRPr lang="en-US" sz="2800" i="1">
              <a:solidFill>
                <a:schemeClr val="tx1"/>
              </a:solidFill>
            </a:endParaRPr>
          </a:p>
          <a:p>
            <a:r>
              <a:rPr lang="en-US" sz="2800" b="1" i="1">
                <a:solidFill>
                  <a:srgbClr val="CC3300"/>
                </a:solidFill>
              </a:rPr>
              <a:t>Divide</a:t>
            </a:r>
            <a:r>
              <a:rPr lang="en-US" sz="2800" b="1">
                <a:solidFill>
                  <a:srgbClr val="CC3300"/>
                </a:solidFill>
              </a:rPr>
              <a:t>:</a:t>
            </a:r>
            <a:r>
              <a:rPr lang="en-US" sz="2800"/>
              <a:t>  Divide the </a:t>
            </a:r>
            <a:r>
              <a:rPr lang="en-US" sz="2800" i="1"/>
              <a:t>n</a:t>
            </a:r>
            <a:r>
              <a:rPr lang="en-US" sz="2800"/>
              <a:t>-element sequence to be sorted into two subsequences of </a:t>
            </a:r>
            <a:r>
              <a:rPr lang="en-US" sz="2800" i="1"/>
              <a:t>n/2</a:t>
            </a:r>
            <a:r>
              <a:rPr lang="en-US" sz="2800"/>
              <a:t> elements each</a:t>
            </a:r>
          </a:p>
          <a:p>
            <a:pPr>
              <a:buFont typeface="Wingdings" pitchFamily="2" charset="2"/>
              <a:buNone/>
            </a:pPr>
            <a:endParaRPr lang="en-US" sz="1000"/>
          </a:p>
          <a:p>
            <a:r>
              <a:rPr lang="en-US" sz="2800" b="1" i="1">
                <a:solidFill>
                  <a:srgbClr val="CC3300"/>
                </a:solidFill>
              </a:rPr>
              <a:t>Conquer:</a:t>
            </a:r>
            <a:r>
              <a:rPr lang="en-US" sz="2800"/>
              <a:t>  Sort the two subsequences recursively using merge sort.</a:t>
            </a:r>
          </a:p>
          <a:p>
            <a:pPr>
              <a:buFont typeface="Wingdings" pitchFamily="2" charset="2"/>
              <a:buNone/>
            </a:pPr>
            <a:endParaRPr lang="en-US" sz="1000"/>
          </a:p>
          <a:p>
            <a:r>
              <a:rPr lang="en-US" sz="2800" b="1" i="1">
                <a:solidFill>
                  <a:srgbClr val="CC3300"/>
                </a:solidFill>
              </a:rPr>
              <a:t>Combine</a:t>
            </a:r>
            <a:r>
              <a:rPr lang="en-US" sz="2800" b="1">
                <a:solidFill>
                  <a:srgbClr val="CC3300"/>
                </a:solidFill>
              </a:rPr>
              <a:t>:</a:t>
            </a:r>
            <a:r>
              <a:rPr lang="en-US" sz="2800">
                <a:solidFill>
                  <a:srgbClr val="CC99FF"/>
                </a:solidFill>
              </a:rPr>
              <a:t> </a:t>
            </a:r>
            <a:r>
              <a:rPr lang="en-US" sz="2800"/>
              <a:t> Merge the two sorted subsequences to produce the sorted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Sort – Example </a:t>
            </a:r>
          </a:p>
        </p:txBody>
      </p:sp>
      <p:sp>
        <p:nvSpPr>
          <p:cNvPr id="424983" name="Text Box 23"/>
          <p:cNvSpPr txBox="1">
            <a:spLocks noChangeArrowheads="1"/>
          </p:cNvSpPr>
          <p:nvPr/>
        </p:nvSpPr>
        <p:spPr bwMode="auto">
          <a:xfrm>
            <a:off x="2320925" y="56927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24984" name="Text Box 24"/>
          <p:cNvSpPr txBox="1">
            <a:spLocks noChangeArrowheads="1"/>
          </p:cNvSpPr>
          <p:nvPr/>
        </p:nvSpPr>
        <p:spPr bwMode="auto">
          <a:xfrm>
            <a:off x="2887663" y="56927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424985" name="Text Box 25"/>
          <p:cNvSpPr txBox="1">
            <a:spLocks noChangeArrowheads="1"/>
          </p:cNvSpPr>
          <p:nvPr/>
        </p:nvSpPr>
        <p:spPr bwMode="auto">
          <a:xfrm>
            <a:off x="3455988" y="56927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9 </a:t>
            </a:r>
          </a:p>
        </p:txBody>
      </p:sp>
      <p:sp>
        <p:nvSpPr>
          <p:cNvPr id="424986" name="Text Box 26"/>
          <p:cNvSpPr txBox="1">
            <a:spLocks noChangeArrowheads="1"/>
          </p:cNvSpPr>
          <p:nvPr/>
        </p:nvSpPr>
        <p:spPr bwMode="auto">
          <a:xfrm>
            <a:off x="4022725" y="56927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1 </a:t>
            </a:r>
          </a:p>
        </p:txBody>
      </p:sp>
      <p:sp>
        <p:nvSpPr>
          <p:cNvPr id="424987" name="Text Box 27"/>
          <p:cNvSpPr txBox="1">
            <a:spLocks noChangeArrowheads="1"/>
          </p:cNvSpPr>
          <p:nvPr/>
        </p:nvSpPr>
        <p:spPr bwMode="auto">
          <a:xfrm>
            <a:off x="4591050" y="56927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22</a:t>
            </a:r>
          </a:p>
        </p:txBody>
      </p:sp>
      <p:sp>
        <p:nvSpPr>
          <p:cNvPr id="424988" name="Text Box 28"/>
          <p:cNvSpPr txBox="1">
            <a:spLocks noChangeArrowheads="1"/>
          </p:cNvSpPr>
          <p:nvPr/>
        </p:nvSpPr>
        <p:spPr bwMode="auto">
          <a:xfrm>
            <a:off x="5157788" y="56927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24989" name="Text Box 29"/>
          <p:cNvSpPr txBox="1">
            <a:spLocks noChangeArrowheads="1"/>
          </p:cNvSpPr>
          <p:nvPr/>
        </p:nvSpPr>
        <p:spPr bwMode="auto">
          <a:xfrm>
            <a:off x="5726113" y="56927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19</a:t>
            </a:r>
          </a:p>
        </p:txBody>
      </p:sp>
      <p:sp>
        <p:nvSpPr>
          <p:cNvPr id="424990" name="Text Box 30"/>
          <p:cNvSpPr txBox="1">
            <a:spLocks noChangeArrowheads="1"/>
          </p:cNvSpPr>
          <p:nvPr/>
        </p:nvSpPr>
        <p:spPr bwMode="auto">
          <a:xfrm>
            <a:off x="6292850" y="56927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424991" name="Text Box 31"/>
          <p:cNvSpPr txBox="1">
            <a:spLocks noChangeArrowheads="1"/>
          </p:cNvSpPr>
          <p:nvPr/>
        </p:nvSpPr>
        <p:spPr bwMode="auto">
          <a:xfrm>
            <a:off x="6861175" y="56927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37</a:t>
            </a:r>
          </a:p>
        </p:txBody>
      </p:sp>
      <p:sp>
        <p:nvSpPr>
          <p:cNvPr id="424992" name="Text Box 32"/>
          <p:cNvSpPr txBox="1">
            <a:spLocks noChangeArrowheads="1"/>
          </p:cNvSpPr>
          <p:nvPr/>
        </p:nvSpPr>
        <p:spPr bwMode="auto">
          <a:xfrm>
            <a:off x="7427913" y="56927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24993" name="Text Box 33"/>
          <p:cNvSpPr txBox="1">
            <a:spLocks noChangeArrowheads="1"/>
          </p:cNvSpPr>
          <p:nvPr/>
        </p:nvSpPr>
        <p:spPr bwMode="auto">
          <a:xfrm>
            <a:off x="7996238" y="56927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99</a:t>
            </a:r>
          </a:p>
        </p:txBody>
      </p:sp>
      <p:sp>
        <p:nvSpPr>
          <p:cNvPr id="424994" name="Text Box 34"/>
          <p:cNvSpPr txBox="1">
            <a:spLocks noChangeArrowheads="1"/>
          </p:cNvSpPr>
          <p:nvPr/>
        </p:nvSpPr>
        <p:spPr bwMode="auto">
          <a:xfrm>
            <a:off x="8564563" y="56927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2 </a:t>
            </a:r>
          </a:p>
        </p:txBody>
      </p:sp>
      <p:sp>
        <p:nvSpPr>
          <p:cNvPr id="424995" name="Text Box 35"/>
          <p:cNvSpPr txBox="1">
            <a:spLocks noChangeArrowheads="1"/>
          </p:cNvSpPr>
          <p:nvPr/>
        </p:nvSpPr>
        <p:spPr bwMode="auto">
          <a:xfrm>
            <a:off x="471488" y="11763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424996" name="Text Box 36"/>
          <p:cNvSpPr txBox="1">
            <a:spLocks noChangeArrowheads="1"/>
          </p:cNvSpPr>
          <p:nvPr/>
        </p:nvSpPr>
        <p:spPr bwMode="auto">
          <a:xfrm>
            <a:off x="998538" y="11763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24997" name="Text Box 37"/>
          <p:cNvSpPr txBox="1">
            <a:spLocks noChangeArrowheads="1"/>
          </p:cNvSpPr>
          <p:nvPr/>
        </p:nvSpPr>
        <p:spPr bwMode="auto">
          <a:xfrm>
            <a:off x="1525588" y="11763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424998" name="Text Box 38"/>
          <p:cNvSpPr txBox="1">
            <a:spLocks noChangeArrowheads="1"/>
          </p:cNvSpPr>
          <p:nvPr/>
        </p:nvSpPr>
        <p:spPr bwMode="auto">
          <a:xfrm>
            <a:off x="2052638" y="11763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6 </a:t>
            </a:r>
          </a:p>
        </p:txBody>
      </p:sp>
      <p:sp>
        <p:nvSpPr>
          <p:cNvPr id="424999" name="Text Box 39"/>
          <p:cNvSpPr txBox="1">
            <a:spLocks noChangeArrowheads="1"/>
          </p:cNvSpPr>
          <p:nvPr/>
        </p:nvSpPr>
        <p:spPr bwMode="auto">
          <a:xfrm>
            <a:off x="2579688" y="11763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25000" name="Text Box 40"/>
          <p:cNvSpPr txBox="1">
            <a:spLocks noChangeArrowheads="1"/>
          </p:cNvSpPr>
          <p:nvPr/>
        </p:nvSpPr>
        <p:spPr bwMode="auto">
          <a:xfrm>
            <a:off x="3106738" y="11763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425001" name="Text Box 41"/>
          <p:cNvSpPr txBox="1">
            <a:spLocks noChangeArrowheads="1"/>
          </p:cNvSpPr>
          <p:nvPr/>
        </p:nvSpPr>
        <p:spPr bwMode="auto">
          <a:xfrm>
            <a:off x="3633788" y="11763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9 </a:t>
            </a:r>
          </a:p>
        </p:txBody>
      </p:sp>
      <p:sp>
        <p:nvSpPr>
          <p:cNvPr id="425002" name="Text Box 42"/>
          <p:cNvSpPr txBox="1">
            <a:spLocks noChangeArrowheads="1"/>
          </p:cNvSpPr>
          <p:nvPr/>
        </p:nvSpPr>
        <p:spPr bwMode="auto">
          <a:xfrm>
            <a:off x="4160838" y="11763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1 </a:t>
            </a:r>
          </a:p>
        </p:txBody>
      </p:sp>
      <p:sp>
        <p:nvSpPr>
          <p:cNvPr id="425003" name="Text Box 43"/>
          <p:cNvSpPr txBox="1">
            <a:spLocks noChangeArrowheads="1"/>
          </p:cNvSpPr>
          <p:nvPr/>
        </p:nvSpPr>
        <p:spPr bwMode="auto">
          <a:xfrm>
            <a:off x="4687888" y="11763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22</a:t>
            </a:r>
          </a:p>
        </p:txBody>
      </p:sp>
      <p:sp>
        <p:nvSpPr>
          <p:cNvPr id="425004" name="Text Box 44"/>
          <p:cNvSpPr txBox="1">
            <a:spLocks noChangeArrowheads="1"/>
          </p:cNvSpPr>
          <p:nvPr/>
        </p:nvSpPr>
        <p:spPr bwMode="auto">
          <a:xfrm>
            <a:off x="5214938" y="11763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25005" name="Text Box 45"/>
          <p:cNvSpPr txBox="1">
            <a:spLocks noChangeArrowheads="1"/>
          </p:cNvSpPr>
          <p:nvPr/>
        </p:nvSpPr>
        <p:spPr bwMode="auto">
          <a:xfrm>
            <a:off x="5741988" y="11763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19</a:t>
            </a:r>
          </a:p>
        </p:txBody>
      </p:sp>
      <p:sp>
        <p:nvSpPr>
          <p:cNvPr id="425006" name="Text Box 46"/>
          <p:cNvSpPr txBox="1">
            <a:spLocks noChangeArrowheads="1"/>
          </p:cNvSpPr>
          <p:nvPr/>
        </p:nvSpPr>
        <p:spPr bwMode="auto">
          <a:xfrm>
            <a:off x="6269038" y="11763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425007" name="Text Box 47"/>
          <p:cNvSpPr txBox="1">
            <a:spLocks noChangeArrowheads="1"/>
          </p:cNvSpPr>
          <p:nvPr/>
        </p:nvSpPr>
        <p:spPr bwMode="auto">
          <a:xfrm>
            <a:off x="6796088" y="11763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37</a:t>
            </a:r>
          </a:p>
        </p:txBody>
      </p:sp>
      <p:sp>
        <p:nvSpPr>
          <p:cNvPr id="425008" name="Text Box 48"/>
          <p:cNvSpPr txBox="1">
            <a:spLocks noChangeArrowheads="1"/>
          </p:cNvSpPr>
          <p:nvPr/>
        </p:nvSpPr>
        <p:spPr bwMode="auto">
          <a:xfrm>
            <a:off x="7323138" y="11763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25009" name="Text Box 49"/>
          <p:cNvSpPr txBox="1">
            <a:spLocks noChangeArrowheads="1"/>
          </p:cNvSpPr>
          <p:nvPr/>
        </p:nvSpPr>
        <p:spPr bwMode="auto">
          <a:xfrm>
            <a:off x="7850188" y="11763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99</a:t>
            </a:r>
          </a:p>
        </p:txBody>
      </p:sp>
      <p:sp>
        <p:nvSpPr>
          <p:cNvPr id="425010" name="Text Box 50"/>
          <p:cNvSpPr txBox="1">
            <a:spLocks noChangeArrowheads="1"/>
          </p:cNvSpPr>
          <p:nvPr/>
        </p:nvSpPr>
        <p:spPr bwMode="auto">
          <a:xfrm>
            <a:off x="8378825" y="11763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2 </a:t>
            </a:r>
          </a:p>
        </p:txBody>
      </p:sp>
      <p:sp>
        <p:nvSpPr>
          <p:cNvPr id="425011" name="Text Box 51"/>
          <p:cNvSpPr txBox="1">
            <a:spLocks noChangeArrowheads="1"/>
          </p:cNvSpPr>
          <p:nvPr/>
        </p:nvSpPr>
        <p:spPr bwMode="auto">
          <a:xfrm>
            <a:off x="301625" y="25479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425012" name="Text Box 52"/>
          <p:cNvSpPr txBox="1">
            <a:spLocks noChangeArrowheads="1"/>
          </p:cNvSpPr>
          <p:nvPr/>
        </p:nvSpPr>
        <p:spPr bwMode="auto">
          <a:xfrm>
            <a:off x="828675" y="25479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25013" name="Text Box 53"/>
          <p:cNvSpPr txBox="1">
            <a:spLocks noChangeArrowheads="1"/>
          </p:cNvSpPr>
          <p:nvPr/>
        </p:nvSpPr>
        <p:spPr bwMode="auto">
          <a:xfrm>
            <a:off x="1355725" y="25479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425014" name="Text Box 54"/>
          <p:cNvSpPr txBox="1">
            <a:spLocks noChangeArrowheads="1"/>
          </p:cNvSpPr>
          <p:nvPr/>
        </p:nvSpPr>
        <p:spPr bwMode="auto">
          <a:xfrm>
            <a:off x="1882775" y="25479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 6 </a:t>
            </a:r>
          </a:p>
        </p:txBody>
      </p:sp>
      <p:sp>
        <p:nvSpPr>
          <p:cNvPr id="425015" name="Text Box 55"/>
          <p:cNvSpPr txBox="1">
            <a:spLocks noChangeArrowheads="1"/>
          </p:cNvSpPr>
          <p:nvPr/>
        </p:nvSpPr>
        <p:spPr bwMode="auto">
          <a:xfrm>
            <a:off x="2409825" y="25479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25016" name="Text Box 56"/>
          <p:cNvSpPr txBox="1">
            <a:spLocks noChangeArrowheads="1"/>
          </p:cNvSpPr>
          <p:nvPr/>
        </p:nvSpPr>
        <p:spPr bwMode="auto">
          <a:xfrm>
            <a:off x="2936875" y="25479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425017" name="Text Box 57"/>
          <p:cNvSpPr txBox="1">
            <a:spLocks noChangeArrowheads="1"/>
          </p:cNvSpPr>
          <p:nvPr/>
        </p:nvSpPr>
        <p:spPr bwMode="auto">
          <a:xfrm>
            <a:off x="3463925" y="25479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 9 </a:t>
            </a:r>
          </a:p>
        </p:txBody>
      </p:sp>
      <p:sp>
        <p:nvSpPr>
          <p:cNvPr id="425018" name="Text Box 58"/>
          <p:cNvSpPr txBox="1">
            <a:spLocks noChangeArrowheads="1"/>
          </p:cNvSpPr>
          <p:nvPr/>
        </p:nvSpPr>
        <p:spPr bwMode="auto">
          <a:xfrm>
            <a:off x="3990975" y="25479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 1 </a:t>
            </a:r>
          </a:p>
        </p:txBody>
      </p:sp>
      <p:sp>
        <p:nvSpPr>
          <p:cNvPr id="425019" name="Text Box 59"/>
          <p:cNvSpPr txBox="1">
            <a:spLocks noChangeArrowheads="1"/>
          </p:cNvSpPr>
          <p:nvPr/>
        </p:nvSpPr>
        <p:spPr bwMode="auto">
          <a:xfrm>
            <a:off x="4602163" y="25352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22</a:t>
            </a:r>
          </a:p>
        </p:txBody>
      </p:sp>
      <p:sp>
        <p:nvSpPr>
          <p:cNvPr id="425020" name="Text Box 60"/>
          <p:cNvSpPr txBox="1">
            <a:spLocks noChangeArrowheads="1"/>
          </p:cNvSpPr>
          <p:nvPr/>
        </p:nvSpPr>
        <p:spPr bwMode="auto">
          <a:xfrm>
            <a:off x="5129213" y="25352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25021" name="Text Box 61"/>
          <p:cNvSpPr txBox="1">
            <a:spLocks noChangeArrowheads="1"/>
          </p:cNvSpPr>
          <p:nvPr/>
        </p:nvSpPr>
        <p:spPr bwMode="auto">
          <a:xfrm>
            <a:off x="5656263" y="25352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19</a:t>
            </a:r>
          </a:p>
        </p:txBody>
      </p:sp>
      <p:sp>
        <p:nvSpPr>
          <p:cNvPr id="425022" name="Text Box 62"/>
          <p:cNvSpPr txBox="1">
            <a:spLocks noChangeArrowheads="1"/>
          </p:cNvSpPr>
          <p:nvPr/>
        </p:nvSpPr>
        <p:spPr bwMode="auto">
          <a:xfrm>
            <a:off x="6183313" y="25352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425023" name="Text Box 63"/>
          <p:cNvSpPr txBox="1">
            <a:spLocks noChangeArrowheads="1"/>
          </p:cNvSpPr>
          <p:nvPr/>
        </p:nvSpPr>
        <p:spPr bwMode="auto">
          <a:xfrm>
            <a:off x="6710363" y="25352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37</a:t>
            </a:r>
          </a:p>
        </p:txBody>
      </p:sp>
      <p:sp>
        <p:nvSpPr>
          <p:cNvPr id="425024" name="Text Box 64"/>
          <p:cNvSpPr txBox="1">
            <a:spLocks noChangeArrowheads="1"/>
          </p:cNvSpPr>
          <p:nvPr/>
        </p:nvSpPr>
        <p:spPr bwMode="auto">
          <a:xfrm>
            <a:off x="7237413" y="25352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25025" name="Text Box 65"/>
          <p:cNvSpPr txBox="1">
            <a:spLocks noChangeArrowheads="1"/>
          </p:cNvSpPr>
          <p:nvPr/>
        </p:nvSpPr>
        <p:spPr bwMode="auto">
          <a:xfrm>
            <a:off x="7764463" y="25352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99</a:t>
            </a:r>
          </a:p>
        </p:txBody>
      </p:sp>
      <p:sp>
        <p:nvSpPr>
          <p:cNvPr id="425026" name="Text Box 66"/>
          <p:cNvSpPr txBox="1">
            <a:spLocks noChangeArrowheads="1"/>
          </p:cNvSpPr>
          <p:nvPr/>
        </p:nvSpPr>
        <p:spPr bwMode="auto">
          <a:xfrm>
            <a:off x="8293100" y="25352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2 </a:t>
            </a:r>
          </a:p>
        </p:txBody>
      </p:sp>
      <p:sp>
        <p:nvSpPr>
          <p:cNvPr id="425027" name="Line 67"/>
          <p:cNvSpPr>
            <a:spLocks noChangeShapeType="1"/>
          </p:cNvSpPr>
          <p:nvPr/>
        </p:nvSpPr>
        <p:spPr bwMode="auto">
          <a:xfrm flipH="1">
            <a:off x="2582863" y="1655763"/>
            <a:ext cx="2087562" cy="852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28" name="Line 68"/>
          <p:cNvSpPr>
            <a:spLocks noChangeShapeType="1"/>
          </p:cNvSpPr>
          <p:nvPr/>
        </p:nvSpPr>
        <p:spPr bwMode="auto">
          <a:xfrm>
            <a:off x="4657725" y="1655763"/>
            <a:ext cx="2027238" cy="8778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47" name="Line 87"/>
          <p:cNvSpPr>
            <a:spLocks noChangeShapeType="1"/>
          </p:cNvSpPr>
          <p:nvPr/>
        </p:nvSpPr>
        <p:spPr bwMode="auto">
          <a:xfrm>
            <a:off x="4535488" y="2519363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49" name="Line 89"/>
          <p:cNvSpPr>
            <a:spLocks noChangeShapeType="1"/>
          </p:cNvSpPr>
          <p:nvPr/>
        </p:nvSpPr>
        <p:spPr bwMode="auto">
          <a:xfrm>
            <a:off x="4540250" y="3611563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59" name="Line 99"/>
          <p:cNvSpPr>
            <a:spLocks noChangeShapeType="1"/>
          </p:cNvSpPr>
          <p:nvPr/>
        </p:nvSpPr>
        <p:spPr bwMode="auto">
          <a:xfrm>
            <a:off x="2282825" y="4764088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29" name="Text Box 69"/>
          <p:cNvSpPr txBox="1">
            <a:spLocks noChangeArrowheads="1"/>
          </p:cNvSpPr>
          <p:nvPr/>
        </p:nvSpPr>
        <p:spPr bwMode="auto">
          <a:xfrm>
            <a:off x="166688" y="3649663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425030" name="Text Box 70"/>
          <p:cNvSpPr txBox="1">
            <a:spLocks noChangeArrowheads="1"/>
          </p:cNvSpPr>
          <p:nvPr/>
        </p:nvSpPr>
        <p:spPr bwMode="auto">
          <a:xfrm>
            <a:off x="693738" y="3649663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25031" name="Text Box 71"/>
          <p:cNvSpPr txBox="1">
            <a:spLocks noChangeArrowheads="1"/>
          </p:cNvSpPr>
          <p:nvPr/>
        </p:nvSpPr>
        <p:spPr bwMode="auto">
          <a:xfrm>
            <a:off x="1220788" y="3649663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425032" name="Text Box 72"/>
          <p:cNvSpPr txBox="1">
            <a:spLocks noChangeArrowheads="1"/>
          </p:cNvSpPr>
          <p:nvPr/>
        </p:nvSpPr>
        <p:spPr bwMode="auto">
          <a:xfrm>
            <a:off x="1747838" y="3649663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 6 </a:t>
            </a:r>
          </a:p>
        </p:txBody>
      </p:sp>
      <p:sp>
        <p:nvSpPr>
          <p:cNvPr id="425033" name="Text Box 73"/>
          <p:cNvSpPr txBox="1">
            <a:spLocks noChangeArrowheads="1"/>
          </p:cNvSpPr>
          <p:nvPr/>
        </p:nvSpPr>
        <p:spPr bwMode="auto">
          <a:xfrm>
            <a:off x="2363788" y="363855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25034" name="Text Box 74"/>
          <p:cNvSpPr txBox="1">
            <a:spLocks noChangeArrowheads="1"/>
          </p:cNvSpPr>
          <p:nvPr/>
        </p:nvSpPr>
        <p:spPr bwMode="auto">
          <a:xfrm>
            <a:off x="2890838" y="363855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425035" name="Text Box 75"/>
          <p:cNvSpPr txBox="1">
            <a:spLocks noChangeArrowheads="1"/>
          </p:cNvSpPr>
          <p:nvPr/>
        </p:nvSpPr>
        <p:spPr bwMode="auto">
          <a:xfrm>
            <a:off x="3417888" y="363855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 9 </a:t>
            </a:r>
          </a:p>
        </p:txBody>
      </p:sp>
      <p:sp>
        <p:nvSpPr>
          <p:cNvPr id="425036" name="Text Box 76"/>
          <p:cNvSpPr txBox="1">
            <a:spLocks noChangeArrowheads="1"/>
          </p:cNvSpPr>
          <p:nvPr/>
        </p:nvSpPr>
        <p:spPr bwMode="auto">
          <a:xfrm>
            <a:off x="3944938" y="363855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 1 </a:t>
            </a:r>
          </a:p>
        </p:txBody>
      </p:sp>
      <p:sp>
        <p:nvSpPr>
          <p:cNvPr id="425048" name="Line 88"/>
          <p:cNvSpPr>
            <a:spLocks noChangeShapeType="1"/>
          </p:cNvSpPr>
          <p:nvPr/>
        </p:nvSpPr>
        <p:spPr bwMode="auto">
          <a:xfrm>
            <a:off x="2316163" y="3659188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74" name="Line 114"/>
          <p:cNvSpPr>
            <a:spLocks noChangeShapeType="1"/>
          </p:cNvSpPr>
          <p:nvPr/>
        </p:nvSpPr>
        <p:spPr bwMode="auto">
          <a:xfrm flipH="1">
            <a:off x="1198563" y="3027363"/>
            <a:ext cx="1173162" cy="593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75" name="Line 115"/>
          <p:cNvSpPr>
            <a:spLocks noChangeShapeType="1"/>
          </p:cNvSpPr>
          <p:nvPr/>
        </p:nvSpPr>
        <p:spPr bwMode="auto">
          <a:xfrm>
            <a:off x="2360613" y="3052763"/>
            <a:ext cx="1038225" cy="555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37" name="Text Box 77"/>
          <p:cNvSpPr txBox="1">
            <a:spLocks noChangeArrowheads="1"/>
          </p:cNvSpPr>
          <p:nvPr/>
        </p:nvSpPr>
        <p:spPr bwMode="auto">
          <a:xfrm>
            <a:off x="4632325" y="362585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22</a:t>
            </a:r>
          </a:p>
        </p:txBody>
      </p:sp>
      <p:sp>
        <p:nvSpPr>
          <p:cNvPr id="425038" name="Text Box 78"/>
          <p:cNvSpPr txBox="1">
            <a:spLocks noChangeArrowheads="1"/>
          </p:cNvSpPr>
          <p:nvPr/>
        </p:nvSpPr>
        <p:spPr bwMode="auto">
          <a:xfrm>
            <a:off x="5159375" y="362585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25039" name="Text Box 79"/>
          <p:cNvSpPr txBox="1">
            <a:spLocks noChangeArrowheads="1"/>
          </p:cNvSpPr>
          <p:nvPr/>
        </p:nvSpPr>
        <p:spPr bwMode="auto">
          <a:xfrm>
            <a:off x="5686425" y="362585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19</a:t>
            </a:r>
          </a:p>
        </p:txBody>
      </p:sp>
      <p:sp>
        <p:nvSpPr>
          <p:cNvPr id="425040" name="Text Box 80"/>
          <p:cNvSpPr txBox="1">
            <a:spLocks noChangeArrowheads="1"/>
          </p:cNvSpPr>
          <p:nvPr/>
        </p:nvSpPr>
        <p:spPr bwMode="auto">
          <a:xfrm>
            <a:off x="6213475" y="362585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425041" name="Text Box 81"/>
          <p:cNvSpPr txBox="1">
            <a:spLocks noChangeArrowheads="1"/>
          </p:cNvSpPr>
          <p:nvPr/>
        </p:nvSpPr>
        <p:spPr bwMode="auto">
          <a:xfrm>
            <a:off x="6853238" y="36020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37</a:t>
            </a:r>
          </a:p>
        </p:txBody>
      </p:sp>
      <p:sp>
        <p:nvSpPr>
          <p:cNvPr id="425042" name="Text Box 82"/>
          <p:cNvSpPr txBox="1">
            <a:spLocks noChangeArrowheads="1"/>
          </p:cNvSpPr>
          <p:nvPr/>
        </p:nvSpPr>
        <p:spPr bwMode="auto">
          <a:xfrm>
            <a:off x="7380288" y="36020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25043" name="Text Box 83"/>
          <p:cNvSpPr txBox="1">
            <a:spLocks noChangeArrowheads="1"/>
          </p:cNvSpPr>
          <p:nvPr/>
        </p:nvSpPr>
        <p:spPr bwMode="auto">
          <a:xfrm>
            <a:off x="7907338" y="36020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99</a:t>
            </a:r>
          </a:p>
        </p:txBody>
      </p:sp>
      <p:sp>
        <p:nvSpPr>
          <p:cNvPr id="425044" name="Text Box 84"/>
          <p:cNvSpPr txBox="1">
            <a:spLocks noChangeArrowheads="1"/>
          </p:cNvSpPr>
          <p:nvPr/>
        </p:nvSpPr>
        <p:spPr bwMode="auto">
          <a:xfrm>
            <a:off x="8435975" y="360203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2 </a:t>
            </a:r>
          </a:p>
        </p:txBody>
      </p:sp>
      <p:sp>
        <p:nvSpPr>
          <p:cNvPr id="425050" name="Line 90"/>
          <p:cNvSpPr>
            <a:spLocks noChangeShapeType="1"/>
          </p:cNvSpPr>
          <p:nvPr/>
        </p:nvSpPr>
        <p:spPr bwMode="auto">
          <a:xfrm>
            <a:off x="6789738" y="3598863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76" name="Line 116"/>
          <p:cNvSpPr>
            <a:spLocks noChangeShapeType="1"/>
          </p:cNvSpPr>
          <p:nvPr/>
        </p:nvSpPr>
        <p:spPr bwMode="auto">
          <a:xfrm flipH="1">
            <a:off x="5684838" y="3001963"/>
            <a:ext cx="1025525" cy="606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77" name="Line 117"/>
          <p:cNvSpPr>
            <a:spLocks noChangeShapeType="1"/>
          </p:cNvSpPr>
          <p:nvPr/>
        </p:nvSpPr>
        <p:spPr bwMode="auto">
          <a:xfrm>
            <a:off x="6721475" y="3001963"/>
            <a:ext cx="1211263" cy="581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1"/>
          <p:cNvGrpSpPr>
            <a:grpSpLocks/>
          </p:cNvGrpSpPr>
          <p:nvPr/>
        </p:nvGrpSpPr>
        <p:grpSpPr bwMode="auto">
          <a:xfrm>
            <a:off x="96838" y="4140200"/>
            <a:ext cx="2152650" cy="1098550"/>
            <a:chOff x="61" y="2608"/>
            <a:chExt cx="1356" cy="692"/>
          </a:xfrm>
        </p:grpSpPr>
        <p:sp>
          <p:nvSpPr>
            <p:cNvPr id="425051" name="Text Box 91"/>
            <p:cNvSpPr txBox="1">
              <a:spLocks noChangeArrowheads="1"/>
            </p:cNvSpPr>
            <p:nvPr/>
          </p:nvSpPr>
          <p:spPr bwMode="auto">
            <a:xfrm>
              <a:off x="61" y="2979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18</a:t>
              </a:r>
            </a:p>
          </p:txBody>
        </p:sp>
        <p:sp>
          <p:nvSpPr>
            <p:cNvPr id="425052" name="Text Box 92"/>
            <p:cNvSpPr txBox="1">
              <a:spLocks noChangeArrowheads="1"/>
            </p:cNvSpPr>
            <p:nvPr/>
          </p:nvSpPr>
          <p:spPr bwMode="auto">
            <a:xfrm>
              <a:off x="393" y="2979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425053" name="Text Box 93"/>
            <p:cNvSpPr txBox="1">
              <a:spLocks noChangeArrowheads="1"/>
            </p:cNvSpPr>
            <p:nvPr/>
          </p:nvSpPr>
          <p:spPr bwMode="auto">
            <a:xfrm>
              <a:off x="765" y="2979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32</a:t>
              </a:r>
            </a:p>
          </p:txBody>
        </p:sp>
        <p:sp>
          <p:nvSpPr>
            <p:cNvPr id="425054" name="Text Box 94"/>
            <p:cNvSpPr txBox="1">
              <a:spLocks noChangeArrowheads="1"/>
            </p:cNvSpPr>
            <p:nvPr/>
          </p:nvSpPr>
          <p:spPr bwMode="auto">
            <a:xfrm>
              <a:off x="1097" y="2979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6 </a:t>
              </a:r>
            </a:p>
          </p:txBody>
        </p:sp>
        <p:sp>
          <p:nvSpPr>
            <p:cNvPr id="425069" name="Line 109"/>
            <p:cNvSpPr>
              <a:spLocks noChangeShapeType="1"/>
            </p:cNvSpPr>
            <p:nvPr/>
          </p:nvSpPr>
          <p:spPr bwMode="auto">
            <a:xfrm>
              <a:off x="725" y="2972"/>
              <a:ext cx="0" cy="328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078" name="Line 118"/>
            <p:cNvSpPr>
              <a:spLocks noChangeShapeType="1"/>
            </p:cNvSpPr>
            <p:nvPr/>
          </p:nvSpPr>
          <p:spPr bwMode="auto">
            <a:xfrm flipH="1">
              <a:off x="374" y="2608"/>
              <a:ext cx="373" cy="3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079" name="Line 119"/>
            <p:cNvSpPr>
              <a:spLocks noChangeShapeType="1"/>
            </p:cNvSpPr>
            <p:nvPr/>
          </p:nvSpPr>
          <p:spPr bwMode="auto">
            <a:xfrm>
              <a:off x="739" y="2608"/>
              <a:ext cx="374" cy="3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5080" name="Line 120"/>
          <p:cNvSpPr>
            <a:spLocks noChangeShapeType="1"/>
          </p:cNvSpPr>
          <p:nvPr/>
        </p:nvSpPr>
        <p:spPr bwMode="auto">
          <a:xfrm flipH="1">
            <a:off x="2854325" y="4114800"/>
            <a:ext cx="555625" cy="593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55" name="Text Box 95"/>
          <p:cNvSpPr txBox="1">
            <a:spLocks noChangeArrowheads="1"/>
          </p:cNvSpPr>
          <p:nvPr/>
        </p:nvSpPr>
        <p:spPr bwMode="auto">
          <a:xfrm>
            <a:off x="2330450" y="473075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25056" name="Text Box 96"/>
          <p:cNvSpPr txBox="1">
            <a:spLocks noChangeArrowheads="1"/>
          </p:cNvSpPr>
          <p:nvPr/>
        </p:nvSpPr>
        <p:spPr bwMode="auto">
          <a:xfrm>
            <a:off x="2857500" y="473075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425057" name="Text Box 97"/>
          <p:cNvSpPr txBox="1">
            <a:spLocks noChangeArrowheads="1"/>
          </p:cNvSpPr>
          <p:nvPr/>
        </p:nvSpPr>
        <p:spPr bwMode="auto">
          <a:xfrm>
            <a:off x="3433763" y="473075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 9 </a:t>
            </a:r>
          </a:p>
        </p:txBody>
      </p:sp>
      <p:sp>
        <p:nvSpPr>
          <p:cNvPr id="425058" name="Text Box 98"/>
          <p:cNvSpPr txBox="1">
            <a:spLocks noChangeArrowheads="1"/>
          </p:cNvSpPr>
          <p:nvPr/>
        </p:nvSpPr>
        <p:spPr bwMode="auto">
          <a:xfrm>
            <a:off x="3960813" y="473075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 1 </a:t>
            </a:r>
          </a:p>
        </p:txBody>
      </p:sp>
      <p:sp>
        <p:nvSpPr>
          <p:cNvPr id="425060" name="Line 100"/>
          <p:cNvSpPr>
            <a:spLocks noChangeShapeType="1"/>
          </p:cNvSpPr>
          <p:nvPr/>
        </p:nvSpPr>
        <p:spPr bwMode="auto">
          <a:xfrm>
            <a:off x="3382963" y="4716463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81" name="Line 121"/>
          <p:cNvSpPr>
            <a:spLocks noChangeShapeType="1"/>
          </p:cNvSpPr>
          <p:nvPr/>
        </p:nvSpPr>
        <p:spPr bwMode="auto">
          <a:xfrm>
            <a:off x="3422650" y="4140200"/>
            <a:ext cx="568325" cy="579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61" name="Text Box 101"/>
          <p:cNvSpPr txBox="1">
            <a:spLocks noChangeArrowheads="1"/>
          </p:cNvSpPr>
          <p:nvPr/>
        </p:nvSpPr>
        <p:spPr bwMode="auto">
          <a:xfrm>
            <a:off x="4584700" y="4729163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22</a:t>
            </a:r>
          </a:p>
        </p:txBody>
      </p:sp>
      <p:sp>
        <p:nvSpPr>
          <p:cNvPr id="425062" name="Text Box 102"/>
          <p:cNvSpPr txBox="1">
            <a:spLocks noChangeArrowheads="1"/>
          </p:cNvSpPr>
          <p:nvPr/>
        </p:nvSpPr>
        <p:spPr bwMode="auto">
          <a:xfrm>
            <a:off x="5111750" y="4729163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25063" name="Text Box 103"/>
          <p:cNvSpPr txBox="1">
            <a:spLocks noChangeArrowheads="1"/>
          </p:cNvSpPr>
          <p:nvPr/>
        </p:nvSpPr>
        <p:spPr bwMode="auto">
          <a:xfrm>
            <a:off x="5702300" y="4729163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19</a:t>
            </a:r>
          </a:p>
        </p:txBody>
      </p:sp>
      <p:sp>
        <p:nvSpPr>
          <p:cNvPr id="425064" name="Text Box 104"/>
          <p:cNvSpPr txBox="1">
            <a:spLocks noChangeArrowheads="1"/>
          </p:cNvSpPr>
          <p:nvPr/>
        </p:nvSpPr>
        <p:spPr bwMode="auto">
          <a:xfrm>
            <a:off x="6229350" y="4729163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425070" name="Line 110"/>
          <p:cNvSpPr>
            <a:spLocks noChangeShapeType="1"/>
          </p:cNvSpPr>
          <p:nvPr/>
        </p:nvSpPr>
        <p:spPr bwMode="auto">
          <a:xfrm>
            <a:off x="4527550" y="4733925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71" name="Line 111"/>
          <p:cNvSpPr>
            <a:spLocks noChangeShapeType="1"/>
          </p:cNvSpPr>
          <p:nvPr/>
        </p:nvSpPr>
        <p:spPr bwMode="auto">
          <a:xfrm>
            <a:off x="5643563" y="4725988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72" name="Line 112"/>
          <p:cNvSpPr>
            <a:spLocks noChangeShapeType="1"/>
          </p:cNvSpPr>
          <p:nvPr/>
        </p:nvSpPr>
        <p:spPr bwMode="auto">
          <a:xfrm>
            <a:off x="6772275" y="4705350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82" name="Line 122"/>
          <p:cNvSpPr>
            <a:spLocks noChangeShapeType="1"/>
          </p:cNvSpPr>
          <p:nvPr/>
        </p:nvSpPr>
        <p:spPr bwMode="auto">
          <a:xfrm flipH="1">
            <a:off x="5091113" y="4114800"/>
            <a:ext cx="593725" cy="604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83" name="Line 123"/>
          <p:cNvSpPr>
            <a:spLocks noChangeShapeType="1"/>
          </p:cNvSpPr>
          <p:nvPr/>
        </p:nvSpPr>
        <p:spPr bwMode="auto">
          <a:xfrm>
            <a:off x="5684838" y="4102100"/>
            <a:ext cx="530225" cy="606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65" name="Text Box 105"/>
          <p:cNvSpPr txBox="1">
            <a:spLocks noChangeArrowheads="1"/>
          </p:cNvSpPr>
          <p:nvPr/>
        </p:nvSpPr>
        <p:spPr bwMode="auto">
          <a:xfrm>
            <a:off x="6819900" y="471805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37</a:t>
            </a:r>
          </a:p>
        </p:txBody>
      </p:sp>
      <p:sp>
        <p:nvSpPr>
          <p:cNvPr id="425066" name="Text Box 106"/>
          <p:cNvSpPr txBox="1">
            <a:spLocks noChangeArrowheads="1"/>
          </p:cNvSpPr>
          <p:nvPr/>
        </p:nvSpPr>
        <p:spPr bwMode="auto">
          <a:xfrm>
            <a:off x="7346950" y="471805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25067" name="Text Box 107"/>
          <p:cNvSpPr txBox="1">
            <a:spLocks noChangeArrowheads="1"/>
          </p:cNvSpPr>
          <p:nvPr/>
        </p:nvSpPr>
        <p:spPr bwMode="auto">
          <a:xfrm>
            <a:off x="7935913" y="471805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99</a:t>
            </a:r>
          </a:p>
        </p:txBody>
      </p:sp>
      <p:sp>
        <p:nvSpPr>
          <p:cNvPr id="425068" name="Text Box 108"/>
          <p:cNvSpPr txBox="1">
            <a:spLocks noChangeArrowheads="1"/>
          </p:cNvSpPr>
          <p:nvPr/>
        </p:nvSpPr>
        <p:spPr bwMode="auto">
          <a:xfrm>
            <a:off x="8464550" y="471805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2 </a:t>
            </a:r>
          </a:p>
        </p:txBody>
      </p:sp>
      <p:sp>
        <p:nvSpPr>
          <p:cNvPr id="425073" name="Line 113"/>
          <p:cNvSpPr>
            <a:spLocks noChangeShapeType="1"/>
          </p:cNvSpPr>
          <p:nvPr/>
        </p:nvSpPr>
        <p:spPr bwMode="auto">
          <a:xfrm>
            <a:off x="7900988" y="4722813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84" name="Line 124"/>
          <p:cNvSpPr>
            <a:spLocks noChangeShapeType="1"/>
          </p:cNvSpPr>
          <p:nvPr/>
        </p:nvSpPr>
        <p:spPr bwMode="auto">
          <a:xfrm flipH="1">
            <a:off x="7340600" y="4040188"/>
            <a:ext cx="555625" cy="668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85" name="Line 125"/>
          <p:cNvSpPr>
            <a:spLocks noChangeShapeType="1"/>
          </p:cNvSpPr>
          <p:nvPr/>
        </p:nvSpPr>
        <p:spPr bwMode="auto">
          <a:xfrm>
            <a:off x="7896225" y="4029075"/>
            <a:ext cx="568325" cy="6905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90" name="Line 130"/>
          <p:cNvSpPr>
            <a:spLocks noChangeShapeType="1"/>
          </p:cNvSpPr>
          <p:nvPr/>
        </p:nvSpPr>
        <p:spPr bwMode="auto">
          <a:xfrm flipH="1">
            <a:off x="2557463" y="5176838"/>
            <a:ext cx="271462" cy="519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91" name="Line 131"/>
          <p:cNvSpPr>
            <a:spLocks noChangeShapeType="1"/>
          </p:cNvSpPr>
          <p:nvPr/>
        </p:nvSpPr>
        <p:spPr bwMode="auto">
          <a:xfrm>
            <a:off x="2841625" y="5214938"/>
            <a:ext cx="296863" cy="481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92" name="Line 132"/>
          <p:cNvSpPr>
            <a:spLocks noChangeShapeType="1"/>
          </p:cNvSpPr>
          <p:nvPr/>
        </p:nvSpPr>
        <p:spPr bwMode="auto">
          <a:xfrm flipH="1">
            <a:off x="3683000" y="5214938"/>
            <a:ext cx="284163" cy="469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93" name="Line 133"/>
          <p:cNvSpPr>
            <a:spLocks noChangeShapeType="1"/>
          </p:cNvSpPr>
          <p:nvPr/>
        </p:nvSpPr>
        <p:spPr bwMode="auto">
          <a:xfrm>
            <a:off x="3990975" y="5214938"/>
            <a:ext cx="296863" cy="481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94" name="Line 134"/>
          <p:cNvSpPr>
            <a:spLocks noChangeShapeType="1"/>
          </p:cNvSpPr>
          <p:nvPr/>
        </p:nvSpPr>
        <p:spPr bwMode="auto">
          <a:xfrm flipH="1">
            <a:off x="4819650" y="5176838"/>
            <a:ext cx="271463" cy="519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95" name="Line 135"/>
          <p:cNvSpPr>
            <a:spLocks noChangeShapeType="1"/>
          </p:cNvSpPr>
          <p:nvPr/>
        </p:nvSpPr>
        <p:spPr bwMode="auto">
          <a:xfrm>
            <a:off x="5103813" y="5189538"/>
            <a:ext cx="307975" cy="495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96" name="Line 136"/>
          <p:cNvSpPr>
            <a:spLocks noChangeShapeType="1"/>
          </p:cNvSpPr>
          <p:nvPr/>
        </p:nvSpPr>
        <p:spPr bwMode="auto">
          <a:xfrm flipH="1">
            <a:off x="5943600" y="5214938"/>
            <a:ext cx="271463" cy="481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97" name="Line 137"/>
          <p:cNvSpPr>
            <a:spLocks noChangeShapeType="1"/>
          </p:cNvSpPr>
          <p:nvPr/>
        </p:nvSpPr>
        <p:spPr bwMode="auto">
          <a:xfrm>
            <a:off x="6240463" y="5227638"/>
            <a:ext cx="296862" cy="468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98" name="Line 138"/>
          <p:cNvSpPr>
            <a:spLocks noChangeShapeType="1"/>
          </p:cNvSpPr>
          <p:nvPr/>
        </p:nvSpPr>
        <p:spPr bwMode="auto">
          <a:xfrm flipH="1">
            <a:off x="7092950" y="5165725"/>
            <a:ext cx="258763" cy="519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99" name="Line 139"/>
          <p:cNvSpPr>
            <a:spLocks noChangeShapeType="1"/>
          </p:cNvSpPr>
          <p:nvPr/>
        </p:nvSpPr>
        <p:spPr bwMode="auto">
          <a:xfrm>
            <a:off x="7351713" y="5189538"/>
            <a:ext cx="346075" cy="493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100" name="Line 140"/>
          <p:cNvSpPr>
            <a:spLocks noChangeShapeType="1"/>
          </p:cNvSpPr>
          <p:nvPr/>
        </p:nvSpPr>
        <p:spPr bwMode="auto">
          <a:xfrm flipH="1">
            <a:off x="8193088" y="5176838"/>
            <a:ext cx="246062" cy="519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101" name="Line 141"/>
          <p:cNvSpPr>
            <a:spLocks noChangeShapeType="1"/>
          </p:cNvSpPr>
          <p:nvPr/>
        </p:nvSpPr>
        <p:spPr bwMode="auto">
          <a:xfrm>
            <a:off x="8477250" y="5153025"/>
            <a:ext cx="307975" cy="542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65"/>
          <p:cNvGrpSpPr>
            <a:grpSpLocks/>
          </p:cNvGrpSpPr>
          <p:nvPr/>
        </p:nvGrpSpPr>
        <p:grpSpPr bwMode="auto">
          <a:xfrm>
            <a:off x="50800" y="5165725"/>
            <a:ext cx="1109663" cy="1052513"/>
            <a:chOff x="32" y="3254"/>
            <a:chExt cx="699" cy="663"/>
          </a:xfrm>
        </p:grpSpPr>
        <p:sp>
          <p:nvSpPr>
            <p:cNvPr id="424965" name="Text Box 5"/>
            <p:cNvSpPr txBox="1">
              <a:spLocks noChangeArrowheads="1"/>
            </p:cNvSpPr>
            <p:nvPr/>
          </p:nvSpPr>
          <p:spPr bwMode="auto">
            <a:xfrm>
              <a:off x="32" y="3586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18</a:t>
              </a:r>
            </a:p>
          </p:txBody>
        </p:sp>
        <p:sp>
          <p:nvSpPr>
            <p:cNvPr id="424966" name="Text Box 6"/>
            <p:cNvSpPr txBox="1">
              <a:spLocks noChangeArrowheads="1"/>
            </p:cNvSpPr>
            <p:nvPr/>
          </p:nvSpPr>
          <p:spPr bwMode="auto">
            <a:xfrm>
              <a:off x="389" y="3586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425086" name="Line 126"/>
            <p:cNvSpPr>
              <a:spLocks noChangeShapeType="1"/>
            </p:cNvSpPr>
            <p:nvPr/>
          </p:nvSpPr>
          <p:spPr bwMode="auto">
            <a:xfrm flipH="1">
              <a:off x="163" y="3254"/>
              <a:ext cx="226" cy="3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087" name="Line 127"/>
            <p:cNvSpPr>
              <a:spLocks noChangeShapeType="1"/>
            </p:cNvSpPr>
            <p:nvPr/>
          </p:nvSpPr>
          <p:spPr bwMode="auto">
            <a:xfrm>
              <a:off x="389" y="3261"/>
              <a:ext cx="125" cy="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102" name="Line 142"/>
            <p:cNvSpPr>
              <a:spLocks noChangeShapeType="1"/>
            </p:cNvSpPr>
            <p:nvPr/>
          </p:nvSpPr>
          <p:spPr bwMode="auto">
            <a:xfrm>
              <a:off x="362" y="3589"/>
              <a:ext cx="0" cy="328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103" name="Line 143"/>
            <p:cNvSpPr>
              <a:spLocks noChangeShapeType="1"/>
            </p:cNvSpPr>
            <p:nvPr/>
          </p:nvSpPr>
          <p:spPr bwMode="auto">
            <a:xfrm>
              <a:off x="731" y="3584"/>
              <a:ext cx="0" cy="328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4981" name="Text Box 21"/>
          <p:cNvSpPr txBox="1">
            <a:spLocks noChangeArrowheads="1"/>
          </p:cNvSpPr>
          <p:nvPr/>
        </p:nvSpPr>
        <p:spPr bwMode="auto">
          <a:xfrm>
            <a:off x="1185863" y="56927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424982" name="Text Box 22"/>
          <p:cNvSpPr txBox="1">
            <a:spLocks noChangeArrowheads="1"/>
          </p:cNvSpPr>
          <p:nvPr/>
        </p:nvSpPr>
        <p:spPr bwMode="auto">
          <a:xfrm>
            <a:off x="1752600" y="56927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6 </a:t>
            </a:r>
          </a:p>
        </p:txBody>
      </p:sp>
      <p:sp>
        <p:nvSpPr>
          <p:cNvPr id="425088" name="Line 128"/>
          <p:cNvSpPr>
            <a:spLocks noChangeShapeType="1"/>
          </p:cNvSpPr>
          <p:nvPr/>
        </p:nvSpPr>
        <p:spPr bwMode="auto">
          <a:xfrm flipH="1">
            <a:off x="1358900" y="5189538"/>
            <a:ext cx="358775" cy="506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089" name="Line 129"/>
          <p:cNvSpPr>
            <a:spLocks noChangeShapeType="1"/>
          </p:cNvSpPr>
          <p:nvPr/>
        </p:nvSpPr>
        <p:spPr bwMode="auto">
          <a:xfrm>
            <a:off x="1730375" y="5176838"/>
            <a:ext cx="258763" cy="508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104" name="Line 144"/>
          <p:cNvSpPr>
            <a:spLocks noChangeShapeType="1"/>
          </p:cNvSpPr>
          <p:nvPr/>
        </p:nvSpPr>
        <p:spPr bwMode="auto">
          <a:xfrm>
            <a:off x="1716088" y="5689600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105" name="Line 145"/>
          <p:cNvSpPr>
            <a:spLocks noChangeShapeType="1"/>
          </p:cNvSpPr>
          <p:nvPr/>
        </p:nvSpPr>
        <p:spPr bwMode="auto">
          <a:xfrm>
            <a:off x="2287588" y="5681663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106" name="Line 146"/>
          <p:cNvSpPr>
            <a:spLocks noChangeShapeType="1"/>
          </p:cNvSpPr>
          <p:nvPr/>
        </p:nvSpPr>
        <p:spPr bwMode="auto">
          <a:xfrm>
            <a:off x="2855913" y="5680075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107" name="Line 147"/>
          <p:cNvSpPr>
            <a:spLocks noChangeShapeType="1"/>
          </p:cNvSpPr>
          <p:nvPr/>
        </p:nvSpPr>
        <p:spPr bwMode="auto">
          <a:xfrm>
            <a:off x="3440113" y="5710238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108" name="Line 148"/>
          <p:cNvSpPr>
            <a:spLocks noChangeShapeType="1"/>
          </p:cNvSpPr>
          <p:nvPr/>
        </p:nvSpPr>
        <p:spPr bwMode="auto">
          <a:xfrm>
            <a:off x="3997325" y="5708650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109" name="Line 149"/>
          <p:cNvSpPr>
            <a:spLocks noChangeShapeType="1"/>
          </p:cNvSpPr>
          <p:nvPr/>
        </p:nvSpPr>
        <p:spPr bwMode="auto">
          <a:xfrm>
            <a:off x="4557713" y="5713413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110" name="Line 150"/>
          <p:cNvSpPr>
            <a:spLocks noChangeShapeType="1"/>
          </p:cNvSpPr>
          <p:nvPr/>
        </p:nvSpPr>
        <p:spPr bwMode="auto">
          <a:xfrm>
            <a:off x="5129213" y="5716588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111" name="Line 151"/>
          <p:cNvSpPr>
            <a:spLocks noChangeShapeType="1"/>
          </p:cNvSpPr>
          <p:nvPr/>
        </p:nvSpPr>
        <p:spPr bwMode="auto">
          <a:xfrm>
            <a:off x="5689600" y="5683250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112" name="Line 152"/>
          <p:cNvSpPr>
            <a:spLocks noChangeShapeType="1"/>
          </p:cNvSpPr>
          <p:nvPr/>
        </p:nvSpPr>
        <p:spPr bwMode="auto">
          <a:xfrm>
            <a:off x="6249988" y="5688013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113" name="Line 153"/>
          <p:cNvSpPr>
            <a:spLocks noChangeShapeType="1"/>
          </p:cNvSpPr>
          <p:nvPr/>
        </p:nvSpPr>
        <p:spPr bwMode="auto">
          <a:xfrm>
            <a:off x="6823075" y="5692775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114" name="Line 154"/>
          <p:cNvSpPr>
            <a:spLocks noChangeShapeType="1"/>
          </p:cNvSpPr>
          <p:nvPr/>
        </p:nvSpPr>
        <p:spPr bwMode="auto">
          <a:xfrm>
            <a:off x="7407275" y="5710238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115" name="Line 155"/>
          <p:cNvSpPr>
            <a:spLocks noChangeShapeType="1"/>
          </p:cNvSpPr>
          <p:nvPr/>
        </p:nvSpPr>
        <p:spPr bwMode="auto">
          <a:xfrm>
            <a:off x="7951788" y="5697538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116" name="Line 156"/>
          <p:cNvSpPr>
            <a:spLocks noChangeShapeType="1"/>
          </p:cNvSpPr>
          <p:nvPr/>
        </p:nvSpPr>
        <p:spPr bwMode="auto">
          <a:xfrm>
            <a:off x="8524875" y="5726113"/>
            <a:ext cx="0" cy="520700"/>
          </a:xfrm>
          <a:prstGeom prst="line">
            <a:avLst/>
          </a:prstGeom>
          <a:noFill/>
          <a:ln w="5715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Sort – Example </a:t>
            </a:r>
          </a:p>
        </p:txBody>
      </p:sp>
      <p:grpSp>
        <p:nvGrpSpPr>
          <p:cNvPr id="2" name="Group 242"/>
          <p:cNvGrpSpPr>
            <a:grpSpLocks/>
          </p:cNvGrpSpPr>
          <p:nvPr/>
        </p:nvGrpSpPr>
        <p:grpSpPr bwMode="auto">
          <a:xfrm>
            <a:off x="288925" y="1322388"/>
            <a:ext cx="4197350" cy="476250"/>
            <a:chOff x="182" y="833"/>
            <a:chExt cx="2644" cy="300"/>
          </a:xfrm>
        </p:grpSpPr>
        <p:sp>
          <p:nvSpPr>
            <p:cNvPr id="426015" name="Text Box 31"/>
            <p:cNvSpPr txBox="1">
              <a:spLocks noChangeArrowheads="1"/>
            </p:cNvSpPr>
            <p:nvPr/>
          </p:nvSpPr>
          <p:spPr bwMode="auto">
            <a:xfrm>
              <a:off x="182" y="833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18</a:t>
              </a:r>
            </a:p>
          </p:txBody>
        </p:sp>
        <p:sp>
          <p:nvSpPr>
            <p:cNvPr id="426016" name="Text Box 32"/>
            <p:cNvSpPr txBox="1">
              <a:spLocks noChangeArrowheads="1"/>
            </p:cNvSpPr>
            <p:nvPr/>
          </p:nvSpPr>
          <p:spPr bwMode="auto">
            <a:xfrm>
              <a:off x="514" y="833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426017" name="Text Box 33"/>
            <p:cNvSpPr txBox="1">
              <a:spLocks noChangeArrowheads="1"/>
            </p:cNvSpPr>
            <p:nvPr/>
          </p:nvSpPr>
          <p:spPr bwMode="auto">
            <a:xfrm>
              <a:off x="846" y="833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32</a:t>
              </a:r>
            </a:p>
          </p:txBody>
        </p:sp>
        <p:sp>
          <p:nvSpPr>
            <p:cNvPr id="426018" name="Text Box 34"/>
            <p:cNvSpPr txBox="1">
              <a:spLocks noChangeArrowheads="1"/>
            </p:cNvSpPr>
            <p:nvPr/>
          </p:nvSpPr>
          <p:spPr bwMode="auto">
            <a:xfrm>
              <a:off x="1178" y="833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6 </a:t>
              </a:r>
            </a:p>
          </p:txBody>
        </p:sp>
        <p:sp>
          <p:nvSpPr>
            <p:cNvPr id="426019" name="Text Box 35"/>
            <p:cNvSpPr txBox="1">
              <a:spLocks noChangeArrowheads="1"/>
            </p:cNvSpPr>
            <p:nvPr/>
          </p:nvSpPr>
          <p:spPr bwMode="auto">
            <a:xfrm>
              <a:off x="1510" y="833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43</a:t>
              </a:r>
            </a:p>
          </p:txBody>
        </p:sp>
        <p:sp>
          <p:nvSpPr>
            <p:cNvPr id="426020" name="Text Box 36"/>
            <p:cNvSpPr txBox="1">
              <a:spLocks noChangeArrowheads="1"/>
            </p:cNvSpPr>
            <p:nvPr/>
          </p:nvSpPr>
          <p:spPr bwMode="auto">
            <a:xfrm>
              <a:off x="1842" y="833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426021" name="Text Box 37"/>
            <p:cNvSpPr txBox="1">
              <a:spLocks noChangeArrowheads="1"/>
            </p:cNvSpPr>
            <p:nvPr/>
          </p:nvSpPr>
          <p:spPr bwMode="auto">
            <a:xfrm>
              <a:off x="2174" y="833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9 </a:t>
              </a:r>
            </a:p>
          </p:txBody>
        </p:sp>
        <p:sp>
          <p:nvSpPr>
            <p:cNvPr id="426022" name="Text Box 38"/>
            <p:cNvSpPr txBox="1">
              <a:spLocks noChangeArrowheads="1"/>
            </p:cNvSpPr>
            <p:nvPr/>
          </p:nvSpPr>
          <p:spPr bwMode="auto">
            <a:xfrm>
              <a:off x="2506" y="833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1 </a:t>
              </a:r>
            </a:p>
          </p:txBody>
        </p:sp>
      </p:grpSp>
      <p:grpSp>
        <p:nvGrpSpPr>
          <p:cNvPr id="3" name="Group 243"/>
          <p:cNvGrpSpPr>
            <a:grpSpLocks/>
          </p:cNvGrpSpPr>
          <p:nvPr/>
        </p:nvGrpSpPr>
        <p:grpSpPr bwMode="auto">
          <a:xfrm>
            <a:off x="153988" y="1801813"/>
            <a:ext cx="2205037" cy="1098550"/>
            <a:chOff x="97" y="1135"/>
            <a:chExt cx="1389" cy="692"/>
          </a:xfrm>
        </p:grpSpPr>
        <p:sp>
          <p:nvSpPr>
            <p:cNvPr id="426036" name="Text Box 52"/>
            <p:cNvSpPr txBox="1">
              <a:spLocks noChangeArrowheads="1"/>
            </p:cNvSpPr>
            <p:nvPr/>
          </p:nvSpPr>
          <p:spPr bwMode="auto">
            <a:xfrm>
              <a:off x="97" y="1527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18</a:t>
              </a:r>
            </a:p>
          </p:txBody>
        </p:sp>
        <p:sp>
          <p:nvSpPr>
            <p:cNvPr id="426037" name="Text Box 53"/>
            <p:cNvSpPr txBox="1">
              <a:spLocks noChangeArrowheads="1"/>
            </p:cNvSpPr>
            <p:nvPr/>
          </p:nvSpPr>
          <p:spPr bwMode="auto">
            <a:xfrm>
              <a:off x="429" y="1527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426038" name="Text Box 54"/>
            <p:cNvSpPr txBox="1">
              <a:spLocks noChangeArrowheads="1"/>
            </p:cNvSpPr>
            <p:nvPr/>
          </p:nvSpPr>
          <p:spPr bwMode="auto">
            <a:xfrm>
              <a:off x="761" y="1527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32</a:t>
              </a:r>
            </a:p>
          </p:txBody>
        </p:sp>
        <p:sp>
          <p:nvSpPr>
            <p:cNvPr id="426039" name="Text Box 55"/>
            <p:cNvSpPr txBox="1">
              <a:spLocks noChangeArrowheads="1"/>
            </p:cNvSpPr>
            <p:nvPr/>
          </p:nvSpPr>
          <p:spPr bwMode="auto">
            <a:xfrm>
              <a:off x="1093" y="1527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6 </a:t>
              </a:r>
            </a:p>
          </p:txBody>
        </p:sp>
        <p:sp>
          <p:nvSpPr>
            <p:cNvPr id="426045" name="Line 61"/>
            <p:cNvSpPr>
              <a:spLocks noChangeShapeType="1"/>
            </p:cNvSpPr>
            <p:nvPr/>
          </p:nvSpPr>
          <p:spPr bwMode="auto">
            <a:xfrm flipH="1">
              <a:off x="747" y="1135"/>
              <a:ext cx="739" cy="3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44"/>
          <p:cNvGrpSpPr>
            <a:grpSpLocks/>
          </p:cNvGrpSpPr>
          <p:nvPr/>
        </p:nvGrpSpPr>
        <p:grpSpPr bwMode="auto">
          <a:xfrm>
            <a:off x="2303463" y="1827213"/>
            <a:ext cx="2136775" cy="1127125"/>
            <a:chOff x="1451" y="1151"/>
            <a:chExt cx="1346" cy="710"/>
          </a:xfrm>
        </p:grpSpPr>
        <p:sp>
          <p:nvSpPr>
            <p:cNvPr id="426040" name="Text Box 56"/>
            <p:cNvSpPr txBox="1">
              <a:spLocks noChangeArrowheads="1"/>
            </p:cNvSpPr>
            <p:nvPr/>
          </p:nvSpPr>
          <p:spPr bwMode="auto">
            <a:xfrm>
              <a:off x="1481" y="1520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43</a:t>
              </a:r>
            </a:p>
          </p:txBody>
        </p:sp>
        <p:sp>
          <p:nvSpPr>
            <p:cNvPr id="426041" name="Text Box 57"/>
            <p:cNvSpPr txBox="1">
              <a:spLocks noChangeArrowheads="1"/>
            </p:cNvSpPr>
            <p:nvPr/>
          </p:nvSpPr>
          <p:spPr bwMode="auto">
            <a:xfrm>
              <a:off x="1813" y="1520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426042" name="Text Box 58"/>
            <p:cNvSpPr txBox="1">
              <a:spLocks noChangeArrowheads="1"/>
            </p:cNvSpPr>
            <p:nvPr/>
          </p:nvSpPr>
          <p:spPr bwMode="auto">
            <a:xfrm>
              <a:off x="2145" y="1520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9 </a:t>
              </a:r>
            </a:p>
          </p:txBody>
        </p:sp>
        <p:sp>
          <p:nvSpPr>
            <p:cNvPr id="426043" name="Text Box 59"/>
            <p:cNvSpPr txBox="1">
              <a:spLocks noChangeArrowheads="1"/>
            </p:cNvSpPr>
            <p:nvPr/>
          </p:nvSpPr>
          <p:spPr bwMode="auto">
            <a:xfrm>
              <a:off x="2477" y="1520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1 </a:t>
              </a:r>
            </a:p>
          </p:txBody>
        </p:sp>
        <p:sp>
          <p:nvSpPr>
            <p:cNvPr id="426044" name="Line 60"/>
            <p:cNvSpPr>
              <a:spLocks noChangeShapeType="1"/>
            </p:cNvSpPr>
            <p:nvPr/>
          </p:nvSpPr>
          <p:spPr bwMode="auto">
            <a:xfrm>
              <a:off x="1451" y="1533"/>
              <a:ext cx="0" cy="328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46" name="Line 62"/>
            <p:cNvSpPr>
              <a:spLocks noChangeShapeType="1"/>
            </p:cNvSpPr>
            <p:nvPr/>
          </p:nvSpPr>
          <p:spPr bwMode="auto">
            <a:xfrm>
              <a:off x="1479" y="1151"/>
              <a:ext cx="654" cy="3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45"/>
          <p:cNvGrpSpPr>
            <a:grpSpLocks/>
          </p:cNvGrpSpPr>
          <p:nvPr/>
        </p:nvGrpSpPr>
        <p:grpSpPr bwMode="auto">
          <a:xfrm>
            <a:off x="84138" y="2914650"/>
            <a:ext cx="1089025" cy="1098550"/>
            <a:chOff x="53" y="1836"/>
            <a:chExt cx="686" cy="692"/>
          </a:xfrm>
        </p:grpSpPr>
        <p:sp>
          <p:nvSpPr>
            <p:cNvPr id="426059" name="Text Box 75"/>
            <p:cNvSpPr txBox="1">
              <a:spLocks noChangeArrowheads="1"/>
            </p:cNvSpPr>
            <p:nvPr/>
          </p:nvSpPr>
          <p:spPr bwMode="auto">
            <a:xfrm>
              <a:off x="53" y="2207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18</a:t>
              </a:r>
            </a:p>
          </p:txBody>
        </p:sp>
        <p:sp>
          <p:nvSpPr>
            <p:cNvPr id="426060" name="Text Box 76"/>
            <p:cNvSpPr txBox="1">
              <a:spLocks noChangeArrowheads="1"/>
            </p:cNvSpPr>
            <p:nvPr/>
          </p:nvSpPr>
          <p:spPr bwMode="auto">
            <a:xfrm>
              <a:off x="385" y="2207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426063" name="Line 79"/>
            <p:cNvSpPr>
              <a:spLocks noChangeShapeType="1"/>
            </p:cNvSpPr>
            <p:nvPr/>
          </p:nvSpPr>
          <p:spPr bwMode="auto">
            <a:xfrm>
              <a:off x="717" y="2200"/>
              <a:ext cx="0" cy="328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64" name="Line 80"/>
            <p:cNvSpPr>
              <a:spLocks noChangeShapeType="1"/>
            </p:cNvSpPr>
            <p:nvPr/>
          </p:nvSpPr>
          <p:spPr bwMode="auto">
            <a:xfrm flipH="1">
              <a:off x="366" y="1836"/>
              <a:ext cx="373" cy="3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46"/>
          <p:cNvGrpSpPr>
            <a:grpSpLocks/>
          </p:cNvGrpSpPr>
          <p:nvPr/>
        </p:nvGrpSpPr>
        <p:grpSpPr bwMode="auto">
          <a:xfrm>
            <a:off x="1160463" y="2914650"/>
            <a:ext cx="1076325" cy="1065213"/>
            <a:chOff x="731" y="1836"/>
            <a:chExt cx="678" cy="671"/>
          </a:xfrm>
        </p:grpSpPr>
        <p:sp>
          <p:nvSpPr>
            <p:cNvPr id="426061" name="Text Box 77"/>
            <p:cNvSpPr txBox="1">
              <a:spLocks noChangeArrowheads="1"/>
            </p:cNvSpPr>
            <p:nvPr/>
          </p:nvSpPr>
          <p:spPr bwMode="auto">
            <a:xfrm>
              <a:off x="757" y="2207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32</a:t>
              </a:r>
            </a:p>
          </p:txBody>
        </p:sp>
        <p:sp>
          <p:nvSpPr>
            <p:cNvPr id="426062" name="Text Box 78"/>
            <p:cNvSpPr txBox="1">
              <a:spLocks noChangeArrowheads="1"/>
            </p:cNvSpPr>
            <p:nvPr/>
          </p:nvSpPr>
          <p:spPr bwMode="auto">
            <a:xfrm>
              <a:off x="1089" y="2207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6 </a:t>
              </a:r>
            </a:p>
          </p:txBody>
        </p:sp>
        <p:sp>
          <p:nvSpPr>
            <p:cNvPr id="426065" name="Line 81"/>
            <p:cNvSpPr>
              <a:spLocks noChangeShapeType="1"/>
            </p:cNvSpPr>
            <p:nvPr/>
          </p:nvSpPr>
          <p:spPr bwMode="auto">
            <a:xfrm>
              <a:off x="731" y="1836"/>
              <a:ext cx="374" cy="3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86"/>
          <p:cNvGrpSpPr>
            <a:grpSpLocks/>
          </p:cNvGrpSpPr>
          <p:nvPr/>
        </p:nvGrpSpPr>
        <p:grpSpPr bwMode="auto">
          <a:xfrm>
            <a:off x="2317750" y="2889250"/>
            <a:ext cx="1079500" cy="1122363"/>
            <a:chOff x="1460" y="1820"/>
            <a:chExt cx="680" cy="707"/>
          </a:xfrm>
        </p:grpSpPr>
        <p:sp>
          <p:nvSpPr>
            <p:cNvPr id="426066" name="Line 82"/>
            <p:cNvSpPr>
              <a:spLocks noChangeShapeType="1"/>
            </p:cNvSpPr>
            <p:nvPr/>
          </p:nvSpPr>
          <p:spPr bwMode="auto">
            <a:xfrm flipH="1">
              <a:off x="1790" y="1820"/>
              <a:ext cx="350" cy="3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67" name="Text Box 83"/>
            <p:cNvSpPr txBox="1">
              <a:spLocks noChangeArrowheads="1"/>
            </p:cNvSpPr>
            <p:nvPr/>
          </p:nvSpPr>
          <p:spPr bwMode="auto">
            <a:xfrm>
              <a:off x="1460" y="2208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43</a:t>
              </a:r>
            </a:p>
          </p:txBody>
        </p:sp>
        <p:sp>
          <p:nvSpPr>
            <p:cNvPr id="426068" name="Text Box 84"/>
            <p:cNvSpPr txBox="1">
              <a:spLocks noChangeArrowheads="1"/>
            </p:cNvSpPr>
            <p:nvPr/>
          </p:nvSpPr>
          <p:spPr bwMode="auto">
            <a:xfrm>
              <a:off x="1792" y="2208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426071" name="Line 87"/>
            <p:cNvSpPr>
              <a:spLocks noChangeShapeType="1"/>
            </p:cNvSpPr>
            <p:nvPr/>
          </p:nvSpPr>
          <p:spPr bwMode="auto">
            <a:xfrm>
              <a:off x="2123" y="2199"/>
              <a:ext cx="0" cy="328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87"/>
          <p:cNvGrpSpPr>
            <a:grpSpLocks/>
          </p:cNvGrpSpPr>
          <p:nvPr/>
        </p:nvGrpSpPr>
        <p:grpSpPr bwMode="auto">
          <a:xfrm>
            <a:off x="3409950" y="2914650"/>
            <a:ext cx="1046163" cy="1066800"/>
            <a:chOff x="2148" y="1836"/>
            <a:chExt cx="659" cy="672"/>
          </a:xfrm>
        </p:grpSpPr>
        <p:sp>
          <p:nvSpPr>
            <p:cNvPr id="426069" name="Text Box 85"/>
            <p:cNvSpPr txBox="1">
              <a:spLocks noChangeArrowheads="1"/>
            </p:cNvSpPr>
            <p:nvPr/>
          </p:nvSpPr>
          <p:spPr bwMode="auto">
            <a:xfrm>
              <a:off x="2155" y="2208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9 </a:t>
              </a:r>
            </a:p>
          </p:txBody>
        </p:sp>
        <p:sp>
          <p:nvSpPr>
            <p:cNvPr id="426070" name="Text Box 86"/>
            <p:cNvSpPr txBox="1">
              <a:spLocks noChangeArrowheads="1"/>
            </p:cNvSpPr>
            <p:nvPr/>
          </p:nvSpPr>
          <p:spPr bwMode="auto">
            <a:xfrm>
              <a:off x="2487" y="2208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1 </a:t>
              </a:r>
            </a:p>
          </p:txBody>
        </p:sp>
        <p:sp>
          <p:nvSpPr>
            <p:cNvPr id="426072" name="Line 88"/>
            <p:cNvSpPr>
              <a:spLocks noChangeShapeType="1"/>
            </p:cNvSpPr>
            <p:nvPr/>
          </p:nvSpPr>
          <p:spPr bwMode="auto">
            <a:xfrm>
              <a:off x="2148" y="1836"/>
              <a:ext cx="358" cy="3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250"/>
          <p:cNvGrpSpPr>
            <a:grpSpLocks/>
          </p:cNvGrpSpPr>
          <p:nvPr/>
        </p:nvGrpSpPr>
        <p:grpSpPr bwMode="auto">
          <a:xfrm>
            <a:off x="604838" y="3951288"/>
            <a:ext cx="508000" cy="992187"/>
            <a:chOff x="381" y="2489"/>
            <a:chExt cx="320" cy="625"/>
          </a:xfrm>
        </p:grpSpPr>
        <p:sp>
          <p:nvSpPr>
            <p:cNvPr id="426103" name="Text Box 119"/>
            <p:cNvSpPr txBox="1">
              <a:spLocks noChangeArrowheads="1"/>
            </p:cNvSpPr>
            <p:nvPr/>
          </p:nvSpPr>
          <p:spPr bwMode="auto">
            <a:xfrm>
              <a:off x="381" y="2814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426105" name="Line 121"/>
            <p:cNvSpPr>
              <a:spLocks noChangeShapeType="1"/>
            </p:cNvSpPr>
            <p:nvPr/>
          </p:nvSpPr>
          <p:spPr bwMode="auto">
            <a:xfrm>
              <a:off x="381" y="2489"/>
              <a:ext cx="125" cy="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249"/>
          <p:cNvGrpSpPr>
            <a:grpSpLocks/>
          </p:cNvGrpSpPr>
          <p:nvPr/>
        </p:nvGrpSpPr>
        <p:grpSpPr bwMode="auto">
          <a:xfrm>
            <a:off x="38100" y="3940175"/>
            <a:ext cx="566738" cy="1052513"/>
            <a:chOff x="24" y="2482"/>
            <a:chExt cx="357" cy="663"/>
          </a:xfrm>
        </p:grpSpPr>
        <p:sp>
          <p:nvSpPr>
            <p:cNvPr id="426102" name="Text Box 118"/>
            <p:cNvSpPr txBox="1">
              <a:spLocks noChangeArrowheads="1"/>
            </p:cNvSpPr>
            <p:nvPr/>
          </p:nvSpPr>
          <p:spPr bwMode="auto">
            <a:xfrm>
              <a:off x="24" y="2814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18</a:t>
              </a:r>
            </a:p>
          </p:txBody>
        </p:sp>
        <p:sp>
          <p:nvSpPr>
            <p:cNvPr id="426104" name="Line 120"/>
            <p:cNvSpPr>
              <a:spLocks noChangeShapeType="1"/>
            </p:cNvSpPr>
            <p:nvPr/>
          </p:nvSpPr>
          <p:spPr bwMode="auto">
            <a:xfrm flipH="1">
              <a:off x="155" y="2482"/>
              <a:ext cx="226" cy="3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106" name="Line 122"/>
            <p:cNvSpPr>
              <a:spLocks noChangeShapeType="1"/>
            </p:cNvSpPr>
            <p:nvPr/>
          </p:nvSpPr>
          <p:spPr bwMode="auto">
            <a:xfrm>
              <a:off x="354" y="2817"/>
              <a:ext cx="0" cy="328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265"/>
          <p:cNvGrpSpPr>
            <a:grpSpLocks/>
          </p:cNvGrpSpPr>
          <p:nvPr/>
        </p:nvGrpSpPr>
        <p:grpSpPr bwMode="auto">
          <a:xfrm>
            <a:off x="1717675" y="3951288"/>
            <a:ext cx="530225" cy="992187"/>
            <a:chOff x="1082" y="2489"/>
            <a:chExt cx="334" cy="625"/>
          </a:xfrm>
        </p:grpSpPr>
        <p:sp>
          <p:nvSpPr>
            <p:cNvPr id="426109" name="Text Box 125"/>
            <p:cNvSpPr txBox="1">
              <a:spLocks noChangeArrowheads="1"/>
            </p:cNvSpPr>
            <p:nvPr/>
          </p:nvSpPr>
          <p:spPr bwMode="auto">
            <a:xfrm>
              <a:off x="1096" y="2814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 6 </a:t>
              </a:r>
            </a:p>
          </p:txBody>
        </p:sp>
        <p:sp>
          <p:nvSpPr>
            <p:cNvPr id="426111" name="Line 127"/>
            <p:cNvSpPr>
              <a:spLocks noChangeShapeType="1"/>
            </p:cNvSpPr>
            <p:nvPr/>
          </p:nvSpPr>
          <p:spPr bwMode="auto">
            <a:xfrm>
              <a:off x="1082" y="2489"/>
              <a:ext cx="163" cy="3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269"/>
          <p:cNvGrpSpPr>
            <a:grpSpLocks/>
          </p:cNvGrpSpPr>
          <p:nvPr/>
        </p:nvGrpSpPr>
        <p:grpSpPr bwMode="auto">
          <a:xfrm>
            <a:off x="1173163" y="3963988"/>
            <a:ext cx="531812" cy="1020762"/>
            <a:chOff x="739" y="2497"/>
            <a:chExt cx="335" cy="643"/>
          </a:xfrm>
        </p:grpSpPr>
        <p:sp>
          <p:nvSpPr>
            <p:cNvPr id="426108" name="Text Box 124"/>
            <p:cNvSpPr txBox="1">
              <a:spLocks noChangeArrowheads="1"/>
            </p:cNvSpPr>
            <p:nvPr/>
          </p:nvSpPr>
          <p:spPr bwMode="auto">
            <a:xfrm>
              <a:off x="739" y="2814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32</a:t>
              </a:r>
            </a:p>
          </p:txBody>
        </p:sp>
        <p:sp>
          <p:nvSpPr>
            <p:cNvPr id="426110" name="Line 126"/>
            <p:cNvSpPr>
              <a:spLocks noChangeShapeType="1"/>
            </p:cNvSpPr>
            <p:nvPr/>
          </p:nvSpPr>
          <p:spPr bwMode="auto">
            <a:xfrm flipH="1">
              <a:off x="848" y="2497"/>
              <a:ext cx="226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112" name="Line 128"/>
            <p:cNvSpPr>
              <a:spLocks noChangeShapeType="1"/>
            </p:cNvSpPr>
            <p:nvPr/>
          </p:nvSpPr>
          <p:spPr bwMode="auto">
            <a:xfrm>
              <a:off x="1073" y="2812"/>
              <a:ext cx="0" cy="328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289"/>
          <p:cNvGrpSpPr>
            <a:grpSpLocks/>
          </p:cNvGrpSpPr>
          <p:nvPr/>
        </p:nvGrpSpPr>
        <p:grpSpPr bwMode="auto">
          <a:xfrm>
            <a:off x="2828925" y="3989388"/>
            <a:ext cx="554038" cy="954087"/>
            <a:chOff x="1782" y="2513"/>
            <a:chExt cx="349" cy="601"/>
          </a:xfrm>
        </p:grpSpPr>
        <p:sp>
          <p:nvSpPr>
            <p:cNvPr id="425988" name="Text Box 4"/>
            <p:cNvSpPr txBox="1">
              <a:spLocks noChangeArrowheads="1"/>
            </p:cNvSpPr>
            <p:nvPr/>
          </p:nvSpPr>
          <p:spPr bwMode="auto">
            <a:xfrm>
              <a:off x="1811" y="2814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426090" name="Line 106"/>
            <p:cNvSpPr>
              <a:spLocks noChangeShapeType="1"/>
            </p:cNvSpPr>
            <p:nvPr/>
          </p:nvSpPr>
          <p:spPr bwMode="auto">
            <a:xfrm>
              <a:off x="1782" y="2513"/>
              <a:ext cx="187" cy="3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288"/>
          <p:cNvGrpSpPr>
            <a:grpSpLocks/>
          </p:cNvGrpSpPr>
          <p:nvPr/>
        </p:nvGrpSpPr>
        <p:grpSpPr bwMode="auto">
          <a:xfrm>
            <a:off x="2308225" y="3951288"/>
            <a:ext cx="534988" cy="1023937"/>
            <a:chOff x="1454" y="2489"/>
            <a:chExt cx="337" cy="645"/>
          </a:xfrm>
        </p:grpSpPr>
        <p:sp>
          <p:nvSpPr>
            <p:cNvPr id="425987" name="Text Box 3"/>
            <p:cNvSpPr txBox="1">
              <a:spLocks noChangeArrowheads="1"/>
            </p:cNvSpPr>
            <p:nvPr/>
          </p:nvSpPr>
          <p:spPr bwMode="auto">
            <a:xfrm>
              <a:off x="1454" y="2814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43</a:t>
              </a:r>
            </a:p>
          </p:txBody>
        </p:sp>
        <p:sp>
          <p:nvSpPr>
            <p:cNvPr id="426089" name="Line 105"/>
            <p:cNvSpPr>
              <a:spLocks noChangeShapeType="1"/>
            </p:cNvSpPr>
            <p:nvPr/>
          </p:nvSpPr>
          <p:spPr bwMode="auto">
            <a:xfrm flipH="1">
              <a:off x="1603" y="2489"/>
              <a:ext cx="171" cy="3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114" name="Line 130"/>
            <p:cNvSpPr>
              <a:spLocks noChangeShapeType="1"/>
            </p:cNvSpPr>
            <p:nvPr/>
          </p:nvSpPr>
          <p:spPr bwMode="auto">
            <a:xfrm>
              <a:off x="1791" y="2806"/>
              <a:ext cx="0" cy="328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305"/>
          <p:cNvGrpSpPr>
            <a:grpSpLocks/>
          </p:cNvGrpSpPr>
          <p:nvPr/>
        </p:nvGrpSpPr>
        <p:grpSpPr bwMode="auto">
          <a:xfrm>
            <a:off x="3978275" y="3989388"/>
            <a:ext cx="539750" cy="954087"/>
            <a:chOff x="2506" y="2513"/>
            <a:chExt cx="340" cy="601"/>
          </a:xfrm>
        </p:grpSpPr>
        <p:sp>
          <p:nvSpPr>
            <p:cNvPr id="425990" name="Text Box 6"/>
            <p:cNvSpPr txBox="1">
              <a:spLocks noChangeArrowheads="1"/>
            </p:cNvSpPr>
            <p:nvPr/>
          </p:nvSpPr>
          <p:spPr bwMode="auto">
            <a:xfrm>
              <a:off x="2526" y="2814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 1 </a:t>
              </a:r>
            </a:p>
          </p:txBody>
        </p:sp>
        <p:sp>
          <p:nvSpPr>
            <p:cNvPr id="426092" name="Line 108"/>
            <p:cNvSpPr>
              <a:spLocks noChangeShapeType="1"/>
            </p:cNvSpPr>
            <p:nvPr/>
          </p:nvSpPr>
          <p:spPr bwMode="auto">
            <a:xfrm>
              <a:off x="2506" y="2513"/>
              <a:ext cx="187" cy="3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339"/>
          <p:cNvGrpSpPr>
            <a:grpSpLocks/>
          </p:cNvGrpSpPr>
          <p:nvPr/>
        </p:nvGrpSpPr>
        <p:grpSpPr bwMode="auto">
          <a:xfrm>
            <a:off x="3443288" y="3989388"/>
            <a:ext cx="541337" cy="1014412"/>
            <a:chOff x="2169" y="2513"/>
            <a:chExt cx="341" cy="639"/>
          </a:xfrm>
        </p:grpSpPr>
        <p:grpSp>
          <p:nvGrpSpPr>
            <p:cNvPr id="17" name="Group 304"/>
            <p:cNvGrpSpPr>
              <a:grpSpLocks/>
            </p:cNvGrpSpPr>
            <p:nvPr/>
          </p:nvGrpSpPr>
          <p:grpSpPr bwMode="auto">
            <a:xfrm>
              <a:off x="2169" y="2513"/>
              <a:ext cx="322" cy="601"/>
              <a:chOff x="2169" y="2513"/>
              <a:chExt cx="322" cy="601"/>
            </a:xfrm>
          </p:grpSpPr>
          <p:sp>
            <p:nvSpPr>
              <p:cNvPr id="425989" name="Text Box 5"/>
              <p:cNvSpPr txBox="1">
                <a:spLocks noChangeArrowheads="1"/>
              </p:cNvSpPr>
              <p:nvPr/>
            </p:nvSpPr>
            <p:spPr bwMode="auto">
              <a:xfrm>
                <a:off x="2169" y="2814"/>
                <a:ext cx="320" cy="300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 9 </a:t>
                </a:r>
              </a:p>
            </p:txBody>
          </p:sp>
          <p:sp>
            <p:nvSpPr>
              <p:cNvPr id="426091" name="Line 107"/>
              <p:cNvSpPr>
                <a:spLocks noChangeShapeType="1"/>
              </p:cNvSpPr>
              <p:nvPr/>
            </p:nvSpPr>
            <p:spPr bwMode="auto">
              <a:xfrm flipH="1">
                <a:off x="2312" y="2513"/>
                <a:ext cx="179" cy="2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6116" name="Line 132"/>
            <p:cNvSpPr>
              <a:spLocks noChangeShapeType="1"/>
            </p:cNvSpPr>
            <p:nvPr/>
          </p:nvSpPr>
          <p:spPr bwMode="auto">
            <a:xfrm>
              <a:off x="2510" y="2824"/>
              <a:ext cx="0" cy="328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83"/>
          <p:cNvGrpSpPr>
            <a:grpSpLocks/>
          </p:cNvGrpSpPr>
          <p:nvPr/>
        </p:nvGrpSpPr>
        <p:grpSpPr bwMode="auto">
          <a:xfrm>
            <a:off x="0" y="4954588"/>
            <a:ext cx="508000" cy="763587"/>
            <a:chOff x="0" y="3121"/>
            <a:chExt cx="320" cy="481"/>
          </a:xfrm>
        </p:grpSpPr>
        <p:sp>
          <p:nvSpPr>
            <p:cNvPr id="426135" name="Text Box 151"/>
            <p:cNvSpPr txBox="1">
              <a:spLocks noChangeArrowheads="1"/>
            </p:cNvSpPr>
            <p:nvPr/>
          </p:nvSpPr>
          <p:spPr bwMode="auto">
            <a:xfrm>
              <a:off x="0" y="3302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18</a:t>
              </a:r>
            </a:p>
          </p:txBody>
        </p:sp>
        <p:sp>
          <p:nvSpPr>
            <p:cNvPr id="426143" name="Line 159"/>
            <p:cNvSpPr>
              <a:spLocks noChangeShapeType="1"/>
            </p:cNvSpPr>
            <p:nvPr/>
          </p:nvSpPr>
          <p:spPr bwMode="auto">
            <a:xfrm>
              <a:off x="156" y="3121"/>
              <a:ext cx="0" cy="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251"/>
          <p:cNvGrpSpPr>
            <a:grpSpLocks/>
          </p:cNvGrpSpPr>
          <p:nvPr/>
        </p:nvGrpSpPr>
        <p:grpSpPr bwMode="auto">
          <a:xfrm>
            <a:off x="569913" y="4959350"/>
            <a:ext cx="508000" cy="758825"/>
            <a:chOff x="359" y="3124"/>
            <a:chExt cx="320" cy="478"/>
          </a:xfrm>
        </p:grpSpPr>
        <p:sp>
          <p:nvSpPr>
            <p:cNvPr id="426136" name="Text Box 152"/>
            <p:cNvSpPr txBox="1">
              <a:spLocks noChangeArrowheads="1"/>
            </p:cNvSpPr>
            <p:nvPr/>
          </p:nvSpPr>
          <p:spPr bwMode="auto">
            <a:xfrm>
              <a:off x="359" y="3302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426144" name="Line 160"/>
            <p:cNvSpPr>
              <a:spLocks noChangeShapeType="1"/>
            </p:cNvSpPr>
            <p:nvPr/>
          </p:nvSpPr>
          <p:spPr bwMode="auto">
            <a:xfrm>
              <a:off x="533" y="3124"/>
              <a:ext cx="0" cy="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266"/>
          <p:cNvGrpSpPr>
            <a:grpSpLocks/>
          </p:cNvGrpSpPr>
          <p:nvPr/>
        </p:nvGrpSpPr>
        <p:grpSpPr bwMode="auto">
          <a:xfrm>
            <a:off x="1141413" y="4962525"/>
            <a:ext cx="508000" cy="755650"/>
            <a:chOff x="719" y="3126"/>
            <a:chExt cx="320" cy="476"/>
          </a:xfrm>
        </p:grpSpPr>
        <p:sp>
          <p:nvSpPr>
            <p:cNvPr id="426137" name="Text Box 153"/>
            <p:cNvSpPr txBox="1">
              <a:spLocks noChangeArrowheads="1"/>
            </p:cNvSpPr>
            <p:nvPr/>
          </p:nvSpPr>
          <p:spPr bwMode="auto">
            <a:xfrm>
              <a:off x="719" y="3302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32</a:t>
              </a:r>
            </a:p>
          </p:txBody>
        </p:sp>
        <p:sp>
          <p:nvSpPr>
            <p:cNvPr id="426145" name="Line 161"/>
            <p:cNvSpPr>
              <a:spLocks noChangeShapeType="1"/>
            </p:cNvSpPr>
            <p:nvPr/>
          </p:nvSpPr>
          <p:spPr bwMode="auto">
            <a:xfrm>
              <a:off x="878" y="3126"/>
              <a:ext cx="0" cy="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267"/>
          <p:cNvGrpSpPr>
            <a:grpSpLocks/>
          </p:cNvGrpSpPr>
          <p:nvPr/>
        </p:nvGrpSpPr>
        <p:grpSpPr bwMode="auto">
          <a:xfrm>
            <a:off x="1712913" y="4941888"/>
            <a:ext cx="508000" cy="776287"/>
            <a:chOff x="1079" y="3113"/>
            <a:chExt cx="320" cy="489"/>
          </a:xfrm>
        </p:grpSpPr>
        <p:sp>
          <p:nvSpPr>
            <p:cNvPr id="426138" name="Text Box 154"/>
            <p:cNvSpPr txBox="1">
              <a:spLocks noChangeArrowheads="1"/>
            </p:cNvSpPr>
            <p:nvPr/>
          </p:nvSpPr>
          <p:spPr bwMode="auto">
            <a:xfrm>
              <a:off x="1079" y="3302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 6 </a:t>
              </a:r>
            </a:p>
          </p:txBody>
        </p:sp>
        <p:sp>
          <p:nvSpPr>
            <p:cNvPr id="426146" name="Line 162"/>
            <p:cNvSpPr>
              <a:spLocks noChangeShapeType="1"/>
            </p:cNvSpPr>
            <p:nvPr/>
          </p:nvSpPr>
          <p:spPr bwMode="auto">
            <a:xfrm>
              <a:off x="1231" y="3113"/>
              <a:ext cx="0" cy="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290"/>
          <p:cNvGrpSpPr>
            <a:grpSpLocks/>
          </p:cNvGrpSpPr>
          <p:nvPr/>
        </p:nvGrpSpPr>
        <p:grpSpPr bwMode="auto">
          <a:xfrm>
            <a:off x="2284413" y="4970463"/>
            <a:ext cx="508000" cy="747712"/>
            <a:chOff x="1439" y="3131"/>
            <a:chExt cx="320" cy="471"/>
          </a:xfrm>
        </p:grpSpPr>
        <p:sp>
          <p:nvSpPr>
            <p:cNvPr id="426139" name="Text Box 155"/>
            <p:cNvSpPr txBox="1">
              <a:spLocks noChangeArrowheads="1"/>
            </p:cNvSpPr>
            <p:nvPr/>
          </p:nvSpPr>
          <p:spPr bwMode="auto">
            <a:xfrm>
              <a:off x="1439" y="3302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43</a:t>
              </a:r>
            </a:p>
          </p:txBody>
        </p:sp>
        <p:sp>
          <p:nvSpPr>
            <p:cNvPr id="426147" name="Line 163"/>
            <p:cNvSpPr>
              <a:spLocks noChangeShapeType="1"/>
            </p:cNvSpPr>
            <p:nvPr/>
          </p:nvSpPr>
          <p:spPr bwMode="auto">
            <a:xfrm>
              <a:off x="1615" y="3131"/>
              <a:ext cx="0" cy="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291"/>
          <p:cNvGrpSpPr>
            <a:grpSpLocks/>
          </p:cNvGrpSpPr>
          <p:nvPr/>
        </p:nvGrpSpPr>
        <p:grpSpPr bwMode="auto">
          <a:xfrm>
            <a:off x="2855913" y="4949825"/>
            <a:ext cx="508000" cy="768350"/>
            <a:chOff x="1799" y="3118"/>
            <a:chExt cx="320" cy="484"/>
          </a:xfrm>
        </p:grpSpPr>
        <p:sp>
          <p:nvSpPr>
            <p:cNvPr id="426140" name="Text Box 156"/>
            <p:cNvSpPr txBox="1">
              <a:spLocks noChangeArrowheads="1"/>
            </p:cNvSpPr>
            <p:nvPr/>
          </p:nvSpPr>
          <p:spPr bwMode="auto">
            <a:xfrm>
              <a:off x="1799" y="3302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426148" name="Line 164"/>
            <p:cNvSpPr>
              <a:spLocks noChangeShapeType="1"/>
            </p:cNvSpPr>
            <p:nvPr/>
          </p:nvSpPr>
          <p:spPr bwMode="auto">
            <a:xfrm>
              <a:off x="1968" y="3118"/>
              <a:ext cx="0" cy="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292"/>
          <p:cNvGrpSpPr>
            <a:grpSpLocks/>
          </p:cNvGrpSpPr>
          <p:nvPr/>
        </p:nvGrpSpPr>
        <p:grpSpPr bwMode="auto">
          <a:xfrm>
            <a:off x="3427413" y="4941888"/>
            <a:ext cx="508000" cy="776287"/>
            <a:chOff x="2159" y="3113"/>
            <a:chExt cx="320" cy="489"/>
          </a:xfrm>
        </p:grpSpPr>
        <p:sp>
          <p:nvSpPr>
            <p:cNvPr id="426141" name="Text Box 157"/>
            <p:cNvSpPr txBox="1">
              <a:spLocks noChangeArrowheads="1"/>
            </p:cNvSpPr>
            <p:nvPr/>
          </p:nvSpPr>
          <p:spPr bwMode="auto">
            <a:xfrm>
              <a:off x="2159" y="3302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 9 </a:t>
              </a:r>
            </a:p>
          </p:txBody>
        </p:sp>
        <p:sp>
          <p:nvSpPr>
            <p:cNvPr id="426149" name="Line 165"/>
            <p:cNvSpPr>
              <a:spLocks noChangeShapeType="1"/>
            </p:cNvSpPr>
            <p:nvPr/>
          </p:nvSpPr>
          <p:spPr bwMode="auto">
            <a:xfrm>
              <a:off x="2321" y="3113"/>
              <a:ext cx="0" cy="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268"/>
          <p:cNvGrpSpPr>
            <a:grpSpLocks/>
          </p:cNvGrpSpPr>
          <p:nvPr/>
        </p:nvGrpSpPr>
        <p:grpSpPr bwMode="auto">
          <a:xfrm>
            <a:off x="3998913" y="4957763"/>
            <a:ext cx="508000" cy="760412"/>
            <a:chOff x="2519" y="3123"/>
            <a:chExt cx="320" cy="479"/>
          </a:xfrm>
        </p:grpSpPr>
        <p:sp>
          <p:nvSpPr>
            <p:cNvPr id="426142" name="Text Box 158"/>
            <p:cNvSpPr txBox="1">
              <a:spLocks noChangeArrowheads="1"/>
            </p:cNvSpPr>
            <p:nvPr/>
          </p:nvSpPr>
          <p:spPr bwMode="auto">
            <a:xfrm>
              <a:off x="2519" y="3302"/>
              <a:ext cx="320" cy="3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 1 </a:t>
              </a:r>
            </a:p>
          </p:txBody>
        </p:sp>
        <p:sp>
          <p:nvSpPr>
            <p:cNvPr id="426150" name="Line 166"/>
            <p:cNvSpPr>
              <a:spLocks noChangeShapeType="1"/>
            </p:cNvSpPr>
            <p:nvPr/>
          </p:nvSpPr>
          <p:spPr bwMode="auto">
            <a:xfrm>
              <a:off x="2689" y="3123"/>
              <a:ext cx="0" cy="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6159" name="Text Box 175"/>
          <p:cNvSpPr txBox="1">
            <a:spLocks noChangeArrowheads="1"/>
          </p:cNvSpPr>
          <p:nvPr/>
        </p:nvSpPr>
        <p:spPr bwMode="auto">
          <a:xfrm>
            <a:off x="4637088" y="445770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426160" name="Text Box 176"/>
          <p:cNvSpPr txBox="1">
            <a:spLocks noChangeArrowheads="1"/>
          </p:cNvSpPr>
          <p:nvPr/>
        </p:nvSpPr>
        <p:spPr bwMode="auto">
          <a:xfrm>
            <a:off x="5207000" y="445770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26161" name="Text Box 177"/>
          <p:cNvSpPr txBox="1">
            <a:spLocks noChangeArrowheads="1"/>
          </p:cNvSpPr>
          <p:nvPr/>
        </p:nvSpPr>
        <p:spPr bwMode="auto">
          <a:xfrm>
            <a:off x="5778500" y="445770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426162" name="Text Box 178"/>
          <p:cNvSpPr txBox="1">
            <a:spLocks noChangeArrowheads="1"/>
          </p:cNvSpPr>
          <p:nvPr/>
        </p:nvSpPr>
        <p:spPr bwMode="auto">
          <a:xfrm>
            <a:off x="6350000" y="445770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6 </a:t>
            </a:r>
          </a:p>
        </p:txBody>
      </p:sp>
      <p:sp>
        <p:nvSpPr>
          <p:cNvPr id="426163" name="Text Box 179"/>
          <p:cNvSpPr txBox="1">
            <a:spLocks noChangeArrowheads="1"/>
          </p:cNvSpPr>
          <p:nvPr/>
        </p:nvSpPr>
        <p:spPr bwMode="auto">
          <a:xfrm>
            <a:off x="6921500" y="445770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26164" name="Text Box 180"/>
          <p:cNvSpPr txBox="1">
            <a:spLocks noChangeArrowheads="1"/>
          </p:cNvSpPr>
          <p:nvPr/>
        </p:nvSpPr>
        <p:spPr bwMode="auto">
          <a:xfrm>
            <a:off x="7493000" y="445770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426165" name="Text Box 181"/>
          <p:cNvSpPr txBox="1">
            <a:spLocks noChangeArrowheads="1"/>
          </p:cNvSpPr>
          <p:nvPr/>
        </p:nvSpPr>
        <p:spPr bwMode="auto">
          <a:xfrm>
            <a:off x="8064500" y="445770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9 </a:t>
            </a:r>
          </a:p>
        </p:txBody>
      </p:sp>
      <p:sp>
        <p:nvSpPr>
          <p:cNvPr id="426166" name="Text Box 182"/>
          <p:cNvSpPr txBox="1">
            <a:spLocks noChangeArrowheads="1"/>
          </p:cNvSpPr>
          <p:nvPr/>
        </p:nvSpPr>
        <p:spPr bwMode="auto">
          <a:xfrm>
            <a:off x="8636000" y="445770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1 </a:t>
            </a:r>
          </a:p>
        </p:txBody>
      </p:sp>
      <p:sp>
        <p:nvSpPr>
          <p:cNvPr id="426175" name="Text Box 191"/>
          <p:cNvSpPr txBox="1">
            <a:spLocks noChangeArrowheads="1"/>
          </p:cNvSpPr>
          <p:nvPr/>
        </p:nvSpPr>
        <p:spPr bwMode="auto">
          <a:xfrm>
            <a:off x="4716463" y="35210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426176" name="Text Box 192"/>
          <p:cNvSpPr txBox="1">
            <a:spLocks noChangeArrowheads="1"/>
          </p:cNvSpPr>
          <p:nvPr/>
        </p:nvSpPr>
        <p:spPr bwMode="auto">
          <a:xfrm>
            <a:off x="5226050" y="35210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26180" name="Text Box 196"/>
          <p:cNvSpPr txBox="1">
            <a:spLocks noChangeArrowheads="1"/>
          </p:cNvSpPr>
          <p:nvPr/>
        </p:nvSpPr>
        <p:spPr bwMode="auto">
          <a:xfrm>
            <a:off x="6327775" y="35210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426181" name="Text Box 197"/>
          <p:cNvSpPr txBox="1">
            <a:spLocks noChangeArrowheads="1"/>
          </p:cNvSpPr>
          <p:nvPr/>
        </p:nvSpPr>
        <p:spPr bwMode="auto">
          <a:xfrm>
            <a:off x="5824538" y="35210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6 </a:t>
            </a:r>
          </a:p>
        </p:txBody>
      </p:sp>
      <p:sp>
        <p:nvSpPr>
          <p:cNvPr id="426184" name="Text Box 200"/>
          <p:cNvSpPr txBox="1">
            <a:spLocks noChangeArrowheads="1"/>
          </p:cNvSpPr>
          <p:nvPr/>
        </p:nvSpPr>
        <p:spPr bwMode="auto">
          <a:xfrm>
            <a:off x="6953250" y="3521075"/>
            <a:ext cx="582613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426185" name="Text Box 201"/>
          <p:cNvSpPr txBox="1">
            <a:spLocks noChangeArrowheads="1"/>
          </p:cNvSpPr>
          <p:nvPr/>
        </p:nvSpPr>
        <p:spPr bwMode="auto">
          <a:xfrm>
            <a:off x="7469188" y="3521075"/>
            <a:ext cx="582612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26188" name="Text Box 204"/>
          <p:cNvSpPr txBox="1">
            <a:spLocks noChangeArrowheads="1"/>
          </p:cNvSpPr>
          <p:nvPr/>
        </p:nvSpPr>
        <p:spPr bwMode="auto">
          <a:xfrm>
            <a:off x="8131175" y="35337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1 </a:t>
            </a:r>
          </a:p>
        </p:txBody>
      </p:sp>
      <p:sp>
        <p:nvSpPr>
          <p:cNvPr id="426189" name="Text Box 205"/>
          <p:cNvSpPr txBox="1">
            <a:spLocks noChangeArrowheads="1"/>
          </p:cNvSpPr>
          <p:nvPr/>
        </p:nvSpPr>
        <p:spPr bwMode="auto">
          <a:xfrm>
            <a:off x="8636000" y="353377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9 </a:t>
            </a:r>
          </a:p>
        </p:txBody>
      </p:sp>
      <p:sp>
        <p:nvSpPr>
          <p:cNvPr id="426195" name="Text Box 211"/>
          <p:cNvSpPr txBox="1">
            <a:spLocks noChangeArrowheads="1"/>
          </p:cNvSpPr>
          <p:nvPr/>
        </p:nvSpPr>
        <p:spPr bwMode="auto">
          <a:xfrm>
            <a:off x="4691063" y="245110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6 </a:t>
            </a:r>
          </a:p>
        </p:txBody>
      </p:sp>
      <p:sp>
        <p:nvSpPr>
          <p:cNvPr id="426196" name="Text Box 212"/>
          <p:cNvSpPr txBox="1">
            <a:spLocks noChangeArrowheads="1"/>
          </p:cNvSpPr>
          <p:nvPr/>
        </p:nvSpPr>
        <p:spPr bwMode="auto">
          <a:xfrm>
            <a:off x="5200650" y="2451100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426197" name="Text Box 213"/>
          <p:cNvSpPr txBox="1">
            <a:spLocks noChangeArrowheads="1"/>
          </p:cNvSpPr>
          <p:nvPr/>
        </p:nvSpPr>
        <p:spPr bwMode="auto">
          <a:xfrm>
            <a:off x="5699125" y="2449513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26198" name="Text Box 214"/>
          <p:cNvSpPr txBox="1">
            <a:spLocks noChangeArrowheads="1"/>
          </p:cNvSpPr>
          <p:nvPr/>
        </p:nvSpPr>
        <p:spPr bwMode="auto">
          <a:xfrm>
            <a:off x="6194425" y="2449513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32</a:t>
            </a:r>
          </a:p>
        </p:txBody>
      </p:sp>
      <p:grpSp>
        <p:nvGrpSpPr>
          <p:cNvPr id="26" name="Group 279"/>
          <p:cNvGrpSpPr>
            <a:grpSpLocks/>
          </p:cNvGrpSpPr>
          <p:nvPr/>
        </p:nvGrpSpPr>
        <p:grpSpPr bwMode="auto">
          <a:xfrm>
            <a:off x="5165725" y="2905125"/>
            <a:ext cx="1098550" cy="506413"/>
            <a:chOff x="3254" y="1830"/>
            <a:chExt cx="692" cy="319"/>
          </a:xfrm>
        </p:grpSpPr>
        <p:sp>
          <p:nvSpPr>
            <p:cNvPr id="426199" name="Line 215"/>
            <p:cNvSpPr>
              <a:spLocks noChangeShapeType="1"/>
            </p:cNvSpPr>
            <p:nvPr/>
          </p:nvSpPr>
          <p:spPr bwMode="auto">
            <a:xfrm flipV="1">
              <a:off x="3254" y="1830"/>
              <a:ext cx="334" cy="3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200" name="Line 216"/>
            <p:cNvSpPr>
              <a:spLocks noChangeShapeType="1"/>
            </p:cNvSpPr>
            <p:nvPr/>
          </p:nvSpPr>
          <p:spPr bwMode="auto">
            <a:xfrm flipH="1" flipV="1">
              <a:off x="3581" y="1837"/>
              <a:ext cx="365" cy="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6201" name="Text Box 217"/>
          <p:cNvSpPr txBox="1">
            <a:spLocks noChangeArrowheads="1"/>
          </p:cNvSpPr>
          <p:nvPr/>
        </p:nvSpPr>
        <p:spPr bwMode="auto">
          <a:xfrm>
            <a:off x="6972300" y="2462213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1 </a:t>
            </a:r>
          </a:p>
        </p:txBody>
      </p:sp>
      <p:sp>
        <p:nvSpPr>
          <p:cNvPr id="426202" name="Text Box 218"/>
          <p:cNvSpPr txBox="1">
            <a:spLocks noChangeArrowheads="1"/>
          </p:cNvSpPr>
          <p:nvPr/>
        </p:nvSpPr>
        <p:spPr bwMode="auto">
          <a:xfrm>
            <a:off x="7475538" y="2462213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9 </a:t>
            </a:r>
          </a:p>
        </p:txBody>
      </p:sp>
      <p:sp>
        <p:nvSpPr>
          <p:cNvPr id="426203" name="Text Box 219"/>
          <p:cNvSpPr txBox="1">
            <a:spLocks noChangeArrowheads="1"/>
          </p:cNvSpPr>
          <p:nvPr/>
        </p:nvSpPr>
        <p:spPr bwMode="auto">
          <a:xfrm>
            <a:off x="7980363" y="2462213"/>
            <a:ext cx="582612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426204" name="Text Box 220"/>
          <p:cNvSpPr txBox="1">
            <a:spLocks noChangeArrowheads="1"/>
          </p:cNvSpPr>
          <p:nvPr/>
        </p:nvSpPr>
        <p:spPr bwMode="auto">
          <a:xfrm>
            <a:off x="8523288" y="2462213"/>
            <a:ext cx="582612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grpSp>
        <p:nvGrpSpPr>
          <p:cNvPr id="27" name="Group 314"/>
          <p:cNvGrpSpPr>
            <a:grpSpLocks/>
          </p:cNvGrpSpPr>
          <p:nvPr/>
        </p:nvGrpSpPr>
        <p:grpSpPr bwMode="auto">
          <a:xfrm>
            <a:off x="7469188" y="2908300"/>
            <a:ext cx="1060450" cy="495300"/>
            <a:chOff x="4705" y="1832"/>
            <a:chExt cx="668" cy="312"/>
          </a:xfrm>
        </p:grpSpPr>
        <p:sp>
          <p:nvSpPr>
            <p:cNvPr id="426205" name="Line 221"/>
            <p:cNvSpPr>
              <a:spLocks noChangeShapeType="1"/>
            </p:cNvSpPr>
            <p:nvPr/>
          </p:nvSpPr>
          <p:spPr bwMode="auto">
            <a:xfrm flipV="1">
              <a:off x="4705" y="1840"/>
              <a:ext cx="319" cy="2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206" name="Line 222"/>
            <p:cNvSpPr>
              <a:spLocks noChangeShapeType="1"/>
            </p:cNvSpPr>
            <p:nvPr/>
          </p:nvSpPr>
          <p:spPr bwMode="auto">
            <a:xfrm flipH="1" flipV="1">
              <a:off x="5008" y="1832"/>
              <a:ext cx="365" cy="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6207" name="Text Box 223"/>
          <p:cNvSpPr txBox="1">
            <a:spLocks noChangeArrowheads="1"/>
          </p:cNvSpPr>
          <p:nvPr/>
        </p:nvSpPr>
        <p:spPr bwMode="auto">
          <a:xfrm>
            <a:off x="4778375" y="134302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1 </a:t>
            </a:r>
          </a:p>
        </p:txBody>
      </p:sp>
      <p:sp>
        <p:nvSpPr>
          <p:cNvPr id="426208" name="Text Box 224"/>
          <p:cNvSpPr txBox="1">
            <a:spLocks noChangeArrowheads="1"/>
          </p:cNvSpPr>
          <p:nvPr/>
        </p:nvSpPr>
        <p:spPr bwMode="auto">
          <a:xfrm>
            <a:off x="5286375" y="134302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6 </a:t>
            </a:r>
          </a:p>
        </p:txBody>
      </p:sp>
      <p:sp>
        <p:nvSpPr>
          <p:cNvPr id="426209" name="Text Box 225"/>
          <p:cNvSpPr txBox="1">
            <a:spLocks noChangeArrowheads="1"/>
          </p:cNvSpPr>
          <p:nvPr/>
        </p:nvSpPr>
        <p:spPr bwMode="auto">
          <a:xfrm>
            <a:off x="5799138" y="134302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9 </a:t>
            </a:r>
          </a:p>
        </p:txBody>
      </p:sp>
      <p:sp>
        <p:nvSpPr>
          <p:cNvPr id="426210" name="Text Box 226"/>
          <p:cNvSpPr txBox="1">
            <a:spLocks noChangeArrowheads="1"/>
          </p:cNvSpPr>
          <p:nvPr/>
        </p:nvSpPr>
        <p:spPr bwMode="auto">
          <a:xfrm>
            <a:off x="6316663" y="1343025"/>
            <a:ext cx="582612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426211" name="Text Box 227"/>
          <p:cNvSpPr txBox="1">
            <a:spLocks noChangeArrowheads="1"/>
          </p:cNvSpPr>
          <p:nvPr/>
        </p:nvSpPr>
        <p:spPr bwMode="auto">
          <a:xfrm>
            <a:off x="6897688" y="134302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426212" name="Text Box 228"/>
          <p:cNvSpPr txBox="1">
            <a:spLocks noChangeArrowheads="1"/>
          </p:cNvSpPr>
          <p:nvPr/>
        </p:nvSpPr>
        <p:spPr bwMode="auto">
          <a:xfrm>
            <a:off x="7397750" y="134302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26213" name="Text Box 229"/>
          <p:cNvSpPr txBox="1">
            <a:spLocks noChangeArrowheads="1"/>
          </p:cNvSpPr>
          <p:nvPr/>
        </p:nvSpPr>
        <p:spPr bwMode="auto">
          <a:xfrm>
            <a:off x="7905750" y="134302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426214" name="Text Box 230"/>
          <p:cNvSpPr txBox="1">
            <a:spLocks noChangeArrowheads="1"/>
          </p:cNvSpPr>
          <p:nvPr/>
        </p:nvSpPr>
        <p:spPr bwMode="auto">
          <a:xfrm>
            <a:off x="8389938" y="1343025"/>
            <a:ext cx="582612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grpSp>
        <p:nvGrpSpPr>
          <p:cNvPr id="28" name="Group 322"/>
          <p:cNvGrpSpPr>
            <a:grpSpLocks/>
          </p:cNvGrpSpPr>
          <p:nvPr/>
        </p:nvGrpSpPr>
        <p:grpSpPr bwMode="auto">
          <a:xfrm>
            <a:off x="5695950" y="1817688"/>
            <a:ext cx="2286000" cy="641350"/>
            <a:chOff x="3588" y="1145"/>
            <a:chExt cx="1440" cy="404"/>
          </a:xfrm>
        </p:grpSpPr>
        <p:sp>
          <p:nvSpPr>
            <p:cNvPr id="426215" name="Line 231"/>
            <p:cNvSpPr>
              <a:spLocks noChangeShapeType="1"/>
            </p:cNvSpPr>
            <p:nvPr/>
          </p:nvSpPr>
          <p:spPr bwMode="auto">
            <a:xfrm flipV="1">
              <a:off x="3588" y="1145"/>
              <a:ext cx="755" cy="3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217" name="Line 233"/>
            <p:cNvSpPr>
              <a:spLocks noChangeShapeType="1"/>
            </p:cNvSpPr>
            <p:nvPr/>
          </p:nvSpPr>
          <p:spPr bwMode="auto">
            <a:xfrm flipH="1" flipV="1">
              <a:off x="4352" y="1145"/>
              <a:ext cx="676" cy="4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252"/>
          <p:cNvGrpSpPr>
            <a:grpSpLocks/>
          </p:cNvGrpSpPr>
          <p:nvPr/>
        </p:nvGrpSpPr>
        <p:grpSpPr bwMode="auto">
          <a:xfrm>
            <a:off x="4856163" y="4003675"/>
            <a:ext cx="617537" cy="457200"/>
            <a:chOff x="3059" y="2522"/>
            <a:chExt cx="389" cy="288"/>
          </a:xfrm>
        </p:grpSpPr>
        <p:sp>
          <p:nvSpPr>
            <p:cNvPr id="426218" name="Line 234"/>
            <p:cNvSpPr>
              <a:spLocks noChangeShapeType="1"/>
            </p:cNvSpPr>
            <p:nvPr/>
          </p:nvSpPr>
          <p:spPr bwMode="auto">
            <a:xfrm flipV="1">
              <a:off x="3059" y="2522"/>
              <a:ext cx="226" cy="2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219" name="Line 235"/>
            <p:cNvSpPr>
              <a:spLocks noChangeShapeType="1"/>
            </p:cNvSpPr>
            <p:nvPr/>
          </p:nvSpPr>
          <p:spPr bwMode="auto">
            <a:xfrm flipH="1" flipV="1">
              <a:off x="3277" y="2522"/>
              <a:ext cx="171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" name="Group 274"/>
          <p:cNvGrpSpPr>
            <a:grpSpLocks/>
          </p:cNvGrpSpPr>
          <p:nvPr/>
        </p:nvGrpSpPr>
        <p:grpSpPr bwMode="auto">
          <a:xfrm>
            <a:off x="5972175" y="3957638"/>
            <a:ext cx="628650" cy="469900"/>
            <a:chOff x="3762" y="2493"/>
            <a:chExt cx="396" cy="296"/>
          </a:xfrm>
        </p:grpSpPr>
        <p:sp>
          <p:nvSpPr>
            <p:cNvPr id="426220" name="Line 236"/>
            <p:cNvSpPr>
              <a:spLocks noChangeShapeType="1"/>
            </p:cNvSpPr>
            <p:nvPr/>
          </p:nvSpPr>
          <p:spPr bwMode="auto">
            <a:xfrm flipV="1">
              <a:off x="3762" y="2493"/>
              <a:ext cx="226" cy="2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221" name="Line 237"/>
            <p:cNvSpPr>
              <a:spLocks noChangeShapeType="1"/>
            </p:cNvSpPr>
            <p:nvPr/>
          </p:nvSpPr>
          <p:spPr bwMode="auto">
            <a:xfrm flipH="1" flipV="1">
              <a:off x="3987" y="2501"/>
              <a:ext cx="171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297"/>
          <p:cNvGrpSpPr>
            <a:grpSpLocks/>
          </p:cNvGrpSpPr>
          <p:nvPr/>
        </p:nvGrpSpPr>
        <p:grpSpPr bwMode="auto">
          <a:xfrm>
            <a:off x="7075488" y="3973513"/>
            <a:ext cx="666750" cy="484187"/>
            <a:chOff x="4457" y="2503"/>
            <a:chExt cx="420" cy="305"/>
          </a:xfrm>
        </p:grpSpPr>
        <p:sp>
          <p:nvSpPr>
            <p:cNvPr id="426222" name="Line 238"/>
            <p:cNvSpPr>
              <a:spLocks noChangeShapeType="1"/>
            </p:cNvSpPr>
            <p:nvPr/>
          </p:nvSpPr>
          <p:spPr bwMode="auto">
            <a:xfrm flipV="1">
              <a:off x="4457" y="2503"/>
              <a:ext cx="226" cy="2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223" name="Line 239"/>
            <p:cNvSpPr>
              <a:spLocks noChangeShapeType="1"/>
            </p:cNvSpPr>
            <p:nvPr/>
          </p:nvSpPr>
          <p:spPr bwMode="auto">
            <a:xfrm flipH="1" flipV="1">
              <a:off x="4706" y="2520"/>
              <a:ext cx="171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6151" name="Group 298"/>
          <p:cNvGrpSpPr>
            <a:grpSpLocks/>
          </p:cNvGrpSpPr>
          <p:nvPr/>
        </p:nvGrpSpPr>
        <p:grpSpPr bwMode="auto">
          <a:xfrm>
            <a:off x="8266113" y="3976688"/>
            <a:ext cx="628650" cy="498475"/>
            <a:chOff x="5207" y="2505"/>
            <a:chExt cx="396" cy="314"/>
          </a:xfrm>
        </p:grpSpPr>
        <p:sp>
          <p:nvSpPr>
            <p:cNvPr id="426224" name="Line 240"/>
            <p:cNvSpPr>
              <a:spLocks noChangeShapeType="1"/>
            </p:cNvSpPr>
            <p:nvPr/>
          </p:nvSpPr>
          <p:spPr bwMode="auto">
            <a:xfrm flipV="1">
              <a:off x="5207" y="2505"/>
              <a:ext cx="226" cy="2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225" name="Line 241"/>
            <p:cNvSpPr>
              <a:spLocks noChangeShapeType="1"/>
            </p:cNvSpPr>
            <p:nvPr/>
          </p:nvSpPr>
          <p:spPr bwMode="auto">
            <a:xfrm flipH="1" flipV="1">
              <a:off x="5432" y="2531"/>
              <a:ext cx="171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6237" name="Text Box 253"/>
          <p:cNvSpPr txBox="1">
            <a:spLocks noChangeArrowheads="1"/>
          </p:cNvSpPr>
          <p:nvPr/>
        </p:nvSpPr>
        <p:spPr bwMode="auto">
          <a:xfrm>
            <a:off x="0" y="5229225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426238" name="Text Box 254"/>
          <p:cNvSpPr txBox="1">
            <a:spLocks noChangeArrowheads="1"/>
          </p:cNvSpPr>
          <p:nvPr/>
        </p:nvSpPr>
        <p:spPr bwMode="auto">
          <a:xfrm>
            <a:off x="577850" y="5229225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26239" name="Text Box 255"/>
          <p:cNvSpPr txBox="1">
            <a:spLocks noChangeArrowheads="1"/>
          </p:cNvSpPr>
          <p:nvPr/>
        </p:nvSpPr>
        <p:spPr bwMode="auto">
          <a:xfrm>
            <a:off x="25400" y="4478338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426240" name="Text Box 256"/>
          <p:cNvSpPr txBox="1">
            <a:spLocks noChangeArrowheads="1"/>
          </p:cNvSpPr>
          <p:nvPr/>
        </p:nvSpPr>
        <p:spPr bwMode="auto">
          <a:xfrm>
            <a:off x="608013" y="4467225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grpSp>
        <p:nvGrpSpPr>
          <p:cNvPr id="426152" name="Group 259"/>
          <p:cNvGrpSpPr>
            <a:grpSpLocks/>
          </p:cNvGrpSpPr>
          <p:nvPr/>
        </p:nvGrpSpPr>
        <p:grpSpPr bwMode="auto">
          <a:xfrm>
            <a:off x="100013" y="2906713"/>
            <a:ext cx="1089025" cy="1098550"/>
            <a:chOff x="53" y="1836"/>
            <a:chExt cx="686" cy="692"/>
          </a:xfrm>
        </p:grpSpPr>
        <p:sp>
          <p:nvSpPr>
            <p:cNvPr id="426244" name="Text Box 260"/>
            <p:cNvSpPr txBox="1">
              <a:spLocks noChangeArrowheads="1"/>
            </p:cNvSpPr>
            <p:nvPr/>
          </p:nvSpPr>
          <p:spPr bwMode="auto">
            <a:xfrm>
              <a:off x="53" y="2207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18</a:t>
              </a:r>
            </a:p>
          </p:txBody>
        </p:sp>
        <p:sp>
          <p:nvSpPr>
            <p:cNvPr id="426245" name="Text Box 261"/>
            <p:cNvSpPr txBox="1">
              <a:spLocks noChangeArrowheads="1"/>
            </p:cNvSpPr>
            <p:nvPr/>
          </p:nvSpPr>
          <p:spPr bwMode="auto">
            <a:xfrm>
              <a:off x="385" y="2207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426246" name="Line 262"/>
            <p:cNvSpPr>
              <a:spLocks noChangeShapeType="1"/>
            </p:cNvSpPr>
            <p:nvPr/>
          </p:nvSpPr>
          <p:spPr bwMode="auto">
            <a:xfrm>
              <a:off x="717" y="2200"/>
              <a:ext cx="0" cy="328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247" name="Line 263"/>
            <p:cNvSpPr>
              <a:spLocks noChangeShapeType="1"/>
            </p:cNvSpPr>
            <p:nvPr/>
          </p:nvSpPr>
          <p:spPr bwMode="auto">
            <a:xfrm flipH="1">
              <a:off x="366" y="1836"/>
              <a:ext cx="373" cy="3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6254" name="Text Box 270"/>
          <p:cNvSpPr txBox="1">
            <a:spLocks noChangeArrowheads="1"/>
          </p:cNvSpPr>
          <p:nvPr/>
        </p:nvSpPr>
        <p:spPr bwMode="auto">
          <a:xfrm>
            <a:off x="1136650" y="5229225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426255" name="Text Box 271"/>
          <p:cNvSpPr txBox="1">
            <a:spLocks noChangeArrowheads="1"/>
          </p:cNvSpPr>
          <p:nvPr/>
        </p:nvSpPr>
        <p:spPr bwMode="auto">
          <a:xfrm>
            <a:off x="1174750" y="4473575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426256" name="Text Box 272"/>
          <p:cNvSpPr txBox="1">
            <a:spLocks noChangeArrowheads="1"/>
          </p:cNvSpPr>
          <p:nvPr/>
        </p:nvSpPr>
        <p:spPr bwMode="auto">
          <a:xfrm>
            <a:off x="1719263" y="5227638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6 </a:t>
            </a:r>
          </a:p>
        </p:txBody>
      </p:sp>
      <p:sp>
        <p:nvSpPr>
          <p:cNvPr id="426257" name="Text Box 273"/>
          <p:cNvSpPr txBox="1">
            <a:spLocks noChangeArrowheads="1"/>
          </p:cNvSpPr>
          <p:nvPr/>
        </p:nvSpPr>
        <p:spPr bwMode="auto">
          <a:xfrm>
            <a:off x="1744663" y="4475163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6 </a:t>
            </a:r>
          </a:p>
        </p:txBody>
      </p:sp>
      <p:grpSp>
        <p:nvGrpSpPr>
          <p:cNvPr id="426153" name="Group 275"/>
          <p:cNvGrpSpPr>
            <a:grpSpLocks/>
          </p:cNvGrpSpPr>
          <p:nvPr/>
        </p:nvGrpSpPr>
        <p:grpSpPr bwMode="auto">
          <a:xfrm>
            <a:off x="1152525" y="2919413"/>
            <a:ext cx="1076325" cy="1065212"/>
            <a:chOff x="731" y="1836"/>
            <a:chExt cx="678" cy="671"/>
          </a:xfrm>
        </p:grpSpPr>
        <p:sp>
          <p:nvSpPr>
            <p:cNvPr id="426260" name="Text Box 276"/>
            <p:cNvSpPr txBox="1">
              <a:spLocks noChangeArrowheads="1"/>
            </p:cNvSpPr>
            <p:nvPr/>
          </p:nvSpPr>
          <p:spPr bwMode="auto">
            <a:xfrm>
              <a:off x="757" y="2207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32</a:t>
              </a:r>
            </a:p>
          </p:txBody>
        </p:sp>
        <p:sp>
          <p:nvSpPr>
            <p:cNvPr id="426261" name="Text Box 277"/>
            <p:cNvSpPr txBox="1">
              <a:spLocks noChangeArrowheads="1"/>
            </p:cNvSpPr>
            <p:nvPr/>
          </p:nvSpPr>
          <p:spPr bwMode="auto">
            <a:xfrm>
              <a:off x="1089" y="2207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6 </a:t>
              </a:r>
            </a:p>
          </p:txBody>
        </p:sp>
        <p:sp>
          <p:nvSpPr>
            <p:cNvPr id="426262" name="Line 278"/>
            <p:cNvSpPr>
              <a:spLocks noChangeShapeType="1"/>
            </p:cNvSpPr>
            <p:nvPr/>
          </p:nvSpPr>
          <p:spPr bwMode="auto">
            <a:xfrm>
              <a:off x="731" y="1836"/>
              <a:ext cx="374" cy="3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6154" name="Group 280"/>
          <p:cNvGrpSpPr>
            <a:grpSpLocks/>
          </p:cNvGrpSpPr>
          <p:nvPr/>
        </p:nvGrpSpPr>
        <p:grpSpPr bwMode="auto">
          <a:xfrm>
            <a:off x="157163" y="1795463"/>
            <a:ext cx="2205037" cy="1098550"/>
            <a:chOff x="97" y="1135"/>
            <a:chExt cx="1389" cy="692"/>
          </a:xfrm>
        </p:grpSpPr>
        <p:sp>
          <p:nvSpPr>
            <p:cNvPr id="426265" name="Text Box 281"/>
            <p:cNvSpPr txBox="1">
              <a:spLocks noChangeArrowheads="1"/>
            </p:cNvSpPr>
            <p:nvPr/>
          </p:nvSpPr>
          <p:spPr bwMode="auto">
            <a:xfrm>
              <a:off x="97" y="1527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18</a:t>
              </a:r>
            </a:p>
          </p:txBody>
        </p:sp>
        <p:sp>
          <p:nvSpPr>
            <p:cNvPr id="426266" name="Text Box 282"/>
            <p:cNvSpPr txBox="1">
              <a:spLocks noChangeArrowheads="1"/>
            </p:cNvSpPr>
            <p:nvPr/>
          </p:nvSpPr>
          <p:spPr bwMode="auto">
            <a:xfrm>
              <a:off x="429" y="1527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426267" name="Text Box 283"/>
            <p:cNvSpPr txBox="1">
              <a:spLocks noChangeArrowheads="1"/>
            </p:cNvSpPr>
            <p:nvPr/>
          </p:nvSpPr>
          <p:spPr bwMode="auto">
            <a:xfrm>
              <a:off x="761" y="1527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32</a:t>
              </a:r>
            </a:p>
          </p:txBody>
        </p:sp>
        <p:sp>
          <p:nvSpPr>
            <p:cNvPr id="426268" name="Text Box 284"/>
            <p:cNvSpPr txBox="1">
              <a:spLocks noChangeArrowheads="1"/>
            </p:cNvSpPr>
            <p:nvPr/>
          </p:nvSpPr>
          <p:spPr bwMode="auto">
            <a:xfrm>
              <a:off x="1093" y="1527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6 </a:t>
              </a:r>
            </a:p>
          </p:txBody>
        </p:sp>
        <p:sp>
          <p:nvSpPr>
            <p:cNvPr id="426269" name="Line 285"/>
            <p:cNvSpPr>
              <a:spLocks noChangeShapeType="1"/>
            </p:cNvSpPr>
            <p:nvPr/>
          </p:nvSpPr>
          <p:spPr bwMode="auto">
            <a:xfrm flipH="1">
              <a:off x="747" y="1135"/>
              <a:ext cx="739" cy="3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6277" name="Text Box 293"/>
          <p:cNvSpPr txBox="1">
            <a:spLocks noChangeArrowheads="1"/>
          </p:cNvSpPr>
          <p:nvPr/>
        </p:nvSpPr>
        <p:spPr bwMode="auto">
          <a:xfrm>
            <a:off x="2281238" y="5227638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26278" name="Text Box 294"/>
          <p:cNvSpPr txBox="1">
            <a:spLocks noChangeArrowheads="1"/>
          </p:cNvSpPr>
          <p:nvPr/>
        </p:nvSpPr>
        <p:spPr bwMode="auto">
          <a:xfrm>
            <a:off x="2309813" y="4478338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26279" name="Text Box 295"/>
          <p:cNvSpPr txBox="1">
            <a:spLocks noChangeArrowheads="1"/>
          </p:cNvSpPr>
          <p:nvPr/>
        </p:nvSpPr>
        <p:spPr bwMode="auto">
          <a:xfrm>
            <a:off x="2851150" y="5240338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426280" name="Text Box 296"/>
          <p:cNvSpPr txBox="1">
            <a:spLocks noChangeArrowheads="1"/>
          </p:cNvSpPr>
          <p:nvPr/>
        </p:nvSpPr>
        <p:spPr bwMode="auto">
          <a:xfrm>
            <a:off x="2876550" y="4462463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15</a:t>
            </a:r>
          </a:p>
        </p:txBody>
      </p:sp>
      <p:grpSp>
        <p:nvGrpSpPr>
          <p:cNvPr id="426155" name="Group 299"/>
          <p:cNvGrpSpPr>
            <a:grpSpLocks/>
          </p:cNvGrpSpPr>
          <p:nvPr/>
        </p:nvGrpSpPr>
        <p:grpSpPr bwMode="auto">
          <a:xfrm>
            <a:off x="2335213" y="2881313"/>
            <a:ext cx="1079500" cy="1122362"/>
            <a:chOff x="1460" y="1820"/>
            <a:chExt cx="680" cy="707"/>
          </a:xfrm>
        </p:grpSpPr>
        <p:sp>
          <p:nvSpPr>
            <p:cNvPr id="426284" name="Line 300"/>
            <p:cNvSpPr>
              <a:spLocks noChangeShapeType="1"/>
            </p:cNvSpPr>
            <p:nvPr/>
          </p:nvSpPr>
          <p:spPr bwMode="auto">
            <a:xfrm flipH="1">
              <a:off x="1790" y="1820"/>
              <a:ext cx="350" cy="3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285" name="Text Box 301"/>
            <p:cNvSpPr txBox="1">
              <a:spLocks noChangeArrowheads="1"/>
            </p:cNvSpPr>
            <p:nvPr/>
          </p:nvSpPr>
          <p:spPr bwMode="auto">
            <a:xfrm>
              <a:off x="1460" y="2208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43</a:t>
              </a:r>
            </a:p>
          </p:txBody>
        </p:sp>
        <p:sp>
          <p:nvSpPr>
            <p:cNvPr id="426286" name="Text Box 302"/>
            <p:cNvSpPr txBox="1">
              <a:spLocks noChangeArrowheads="1"/>
            </p:cNvSpPr>
            <p:nvPr/>
          </p:nvSpPr>
          <p:spPr bwMode="auto">
            <a:xfrm>
              <a:off x="1792" y="2208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426287" name="Line 303"/>
            <p:cNvSpPr>
              <a:spLocks noChangeShapeType="1"/>
            </p:cNvSpPr>
            <p:nvPr/>
          </p:nvSpPr>
          <p:spPr bwMode="auto">
            <a:xfrm>
              <a:off x="2123" y="2199"/>
              <a:ext cx="0" cy="328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6290" name="Text Box 306"/>
          <p:cNvSpPr txBox="1">
            <a:spLocks noChangeArrowheads="1"/>
          </p:cNvSpPr>
          <p:nvPr/>
        </p:nvSpPr>
        <p:spPr bwMode="auto">
          <a:xfrm>
            <a:off x="3422650" y="5240338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9 </a:t>
            </a:r>
          </a:p>
        </p:txBody>
      </p:sp>
      <p:sp>
        <p:nvSpPr>
          <p:cNvPr id="426291" name="Text Box 307"/>
          <p:cNvSpPr txBox="1">
            <a:spLocks noChangeArrowheads="1"/>
          </p:cNvSpPr>
          <p:nvPr/>
        </p:nvSpPr>
        <p:spPr bwMode="auto">
          <a:xfrm>
            <a:off x="3451225" y="4467225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9 </a:t>
            </a:r>
          </a:p>
        </p:txBody>
      </p:sp>
      <p:sp>
        <p:nvSpPr>
          <p:cNvPr id="426292" name="Text Box 308"/>
          <p:cNvSpPr txBox="1">
            <a:spLocks noChangeArrowheads="1"/>
          </p:cNvSpPr>
          <p:nvPr/>
        </p:nvSpPr>
        <p:spPr bwMode="auto">
          <a:xfrm>
            <a:off x="4003675" y="5229225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1 </a:t>
            </a:r>
          </a:p>
        </p:txBody>
      </p:sp>
      <p:sp>
        <p:nvSpPr>
          <p:cNvPr id="426293" name="Text Box 309"/>
          <p:cNvSpPr txBox="1">
            <a:spLocks noChangeArrowheads="1"/>
          </p:cNvSpPr>
          <p:nvPr/>
        </p:nvSpPr>
        <p:spPr bwMode="auto">
          <a:xfrm>
            <a:off x="4008438" y="4467225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1 </a:t>
            </a:r>
          </a:p>
        </p:txBody>
      </p:sp>
      <p:grpSp>
        <p:nvGrpSpPr>
          <p:cNvPr id="426156" name="Group 310"/>
          <p:cNvGrpSpPr>
            <a:grpSpLocks/>
          </p:cNvGrpSpPr>
          <p:nvPr/>
        </p:nvGrpSpPr>
        <p:grpSpPr bwMode="auto">
          <a:xfrm>
            <a:off x="3416300" y="2908300"/>
            <a:ext cx="1046163" cy="1066800"/>
            <a:chOff x="2148" y="1836"/>
            <a:chExt cx="659" cy="672"/>
          </a:xfrm>
        </p:grpSpPr>
        <p:sp>
          <p:nvSpPr>
            <p:cNvPr id="426295" name="Text Box 311"/>
            <p:cNvSpPr txBox="1">
              <a:spLocks noChangeArrowheads="1"/>
            </p:cNvSpPr>
            <p:nvPr/>
          </p:nvSpPr>
          <p:spPr bwMode="auto">
            <a:xfrm>
              <a:off x="2155" y="2208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9 </a:t>
              </a:r>
            </a:p>
          </p:txBody>
        </p:sp>
        <p:sp>
          <p:nvSpPr>
            <p:cNvPr id="426296" name="Text Box 312"/>
            <p:cNvSpPr txBox="1">
              <a:spLocks noChangeArrowheads="1"/>
            </p:cNvSpPr>
            <p:nvPr/>
          </p:nvSpPr>
          <p:spPr bwMode="auto">
            <a:xfrm>
              <a:off x="2487" y="2208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1 </a:t>
              </a:r>
            </a:p>
          </p:txBody>
        </p:sp>
        <p:sp>
          <p:nvSpPr>
            <p:cNvPr id="426297" name="Line 313"/>
            <p:cNvSpPr>
              <a:spLocks noChangeShapeType="1"/>
            </p:cNvSpPr>
            <p:nvPr/>
          </p:nvSpPr>
          <p:spPr bwMode="auto">
            <a:xfrm>
              <a:off x="2148" y="1836"/>
              <a:ext cx="358" cy="3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6157" name="Group 315"/>
          <p:cNvGrpSpPr>
            <a:grpSpLocks/>
          </p:cNvGrpSpPr>
          <p:nvPr/>
        </p:nvGrpSpPr>
        <p:grpSpPr bwMode="auto">
          <a:xfrm>
            <a:off x="2308225" y="1831975"/>
            <a:ext cx="2136775" cy="1127125"/>
            <a:chOff x="1451" y="1151"/>
            <a:chExt cx="1346" cy="710"/>
          </a:xfrm>
        </p:grpSpPr>
        <p:sp>
          <p:nvSpPr>
            <p:cNvPr id="426300" name="Text Box 316"/>
            <p:cNvSpPr txBox="1">
              <a:spLocks noChangeArrowheads="1"/>
            </p:cNvSpPr>
            <p:nvPr/>
          </p:nvSpPr>
          <p:spPr bwMode="auto">
            <a:xfrm>
              <a:off x="1481" y="1520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43</a:t>
              </a:r>
            </a:p>
          </p:txBody>
        </p:sp>
        <p:sp>
          <p:nvSpPr>
            <p:cNvPr id="426301" name="Text Box 317"/>
            <p:cNvSpPr txBox="1">
              <a:spLocks noChangeArrowheads="1"/>
            </p:cNvSpPr>
            <p:nvPr/>
          </p:nvSpPr>
          <p:spPr bwMode="auto">
            <a:xfrm>
              <a:off x="1813" y="1520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426302" name="Text Box 318"/>
            <p:cNvSpPr txBox="1">
              <a:spLocks noChangeArrowheads="1"/>
            </p:cNvSpPr>
            <p:nvPr/>
          </p:nvSpPr>
          <p:spPr bwMode="auto">
            <a:xfrm>
              <a:off x="2145" y="1520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9 </a:t>
              </a:r>
            </a:p>
          </p:txBody>
        </p:sp>
        <p:sp>
          <p:nvSpPr>
            <p:cNvPr id="426303" name="Text Box 319"/>
            <p:cNvSpPr txBox="1">
              <a:spLocks noChangeArrowheads="1"/>
            </p:cNvSpPr>
            <p:nvPr/>
          </p:nvSpPr>
          <p:spPr bwMode="auto">
            <a:xfrm>
              <a:off x="2477" y="1520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1 </a:t>
              </a:r>
            </a:p>
          </p:txBody>
        </p:sp>
        <p:sp>
          <p:nvSpPr>
            <p:cNvPr id="426304" name="Line 320"/>
            <p:cNvSpPr>
              <a:spLocks noChangeShapeType="1"/>
            </p:cNvSpPr>
            <p:nvPr/>
          </p:nvSpPr>
          <p:spPr bwMode="auto">
            <a:xfrm>
              <a:off x="1451" y="1533"/>
              <a:ext cx="0" cy="328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305" name="Line 321"/>
            <p:cNvSpPr>
              <a:spLocks noChangeShapeType="1"/>
            </p:cNvSpPr>
            <p:nvPr/>
          </p:nvSpPr>
          <p:spPr bwMode="auto">
            <a:xfrm>
              <a:off x="1479" y="1151"/>
              <a:ext cx="654" cy="3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6158" name="Group 330"/>
          <p:cNvGrpSpPr>
            <a:grpSpLocks/>
          </p:cNvGrpSpPr>
          <p:nvPr/>
        </p:nvGrpSpPr>
        <p:grpSpPr bwMode="auto">
          <a:xfrm>
            <a:off x="293688" y="1327150"/>
            <a:ext cx="4197350" cy="476250"/>
            <a:chOff x="182" y="833"/>
            <a:chExt cx="2644" cy="300"/>
          </a:xfrm>
        </p:grpSpPr>
        <p:sp>
          <p:nvSpPr>
            <p:cNvPr id="426315" name="Text Box 331"/>
            <p:cNvSpPr txBox="1">
              <a:spLocks noChangeArrowheads="1"/>
            </p:cNvSpPr>
            <p:nvPr/>
          </p:nvSpPr>
          <p:spPr bwMode="auto">
            <a:xfrm>
              <a:off x="182" y="833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18</a:t>
              </a:r>
            </a:p>
          </p:txBody>
        </p:sp>
        <p:sp>
          <p:nvSpPr>
            <p:cNvPr id="426316" name="Text Box 332"/>
            <p:cNvSpPr txBox="1">
              <a:spLocks noChangeArrowheads="1"/>
            </p:cNvSpPr>
            <p:nvPr/>
          </p:nvSpPr>
          <p:spPr bwMode="auto">
            <a:xfrm>
              <a:off x="514" y="833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426317" name="Text Box 333"/>
            <p:cNvSpPr txBox="1">
              <a:spLocks noChangeArrowheads="1"/>
            </p:cNvSpPr>
            <p:nvPr/>
          </p:nvSpPr>
          <p:spPr bwMode="auto">
            <a:xfrm>
              <a:off x="846" y="833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32</a:t>
              </a:r>
            </a:p>
          </p:txBody>
        </p:sp>
        <p:sp>
          <p:nvSpPr>
            <p:cNvPr id="426318" name="Text Box 334"/>
            <p:cNvSpPr txBox="1">
              <a:spLocks noChangeArrowheads="1"/>
            </p:cNvSpPr>
            <p:nvPr/>
          </p:nvSpPr>
          <p:spPr bwMode="auto">
            <a:xfrm>
              <a:off x="1178" y="833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6 </a:t>
              </a:r>
            </a:p>
          </p:txBody>
        </p:sp>
        <p:sp>
          <p:nvSpPr>
            <p:cNvPr id="426319" name="Text Box 335"/>
            <p:cNvSpPr txBox="1">
              <a:spLocks noChangeArrowheads="1"/>
            </p:cNvSpPr>
            <p:nvPr/>
          </p:nvSpPr>
          <p:spPr bwMode="auto">
            <a:xfrm>
              <a:off x="1510" y="833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43</a:t>
              </a:r>
            </a:p>
          </p:txBody>
        </p:sp>
        <p:sp>
          <p:nvSpPr>
            <p:cNvPr id="426320" name="Text Box 336"/>
            <p:cNvSpPr txBox="1">
              <a:spLocks noChangeArrowheads="1"/>
            </p:cNvSpPr>
            <p:nvPr/>
          </p:nvSpPr>
          <p:spPr bwMode="auto">
            <a:xfrm>
              <a:off x="1842" y="833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426321" name="Text Box 337"/>
            <p:cNvSpPr txBox="1">
              <a:spLocks noChangeArrowheads="1"/>
            </p:cNvSpPr>
            <p:nvPr/>
          </p:nvSpPr>
          <p:spPr bwMode="auto">
            <a:xfrm>
              <a:off x="2174" y="833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9 </a:t>
              </a:r>
            </a:p>
          </p:txBody>
        </p:sp>
        <p:sp>
          <p:nvSpPr>
            <p:cNvPr id="426322" name="Text Box 338"/>
            <p:cNvSpPr txBox="1">
              <a:spLocks noChangeArrowheads="1"/>
            </p:cNvSpPr>
            <p:nvPr/>
          </p:nvSpPr>
          <p:spPr bwMode="auto">
            <a:xfrm>
              <a:off x="2506" y="833"/>
              <a:ext cx="320" cy="30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 1 </a:t>
              </a:r>
            </a:p>
          </p:txBody>
        </p:sp>
      </p:grpSp>
      <p:sp>
        <p:nvSpPr>
          <p:cNvPr id="426325" name="Text Box 341"/>
          <p:cNvSpPr txBox="1">
            <a:spLocks noChangeArrowheads="1"/>
          </p:cNvSpPr>
          <p:nvPr/>
        </p:nvSpPr>
        <p:spPr bwMode="auto">
          <a:xfrm>
            <a:off x="4629150" y="4460875"/>
            <a:ext cx="5080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426326" name="Text Box 342"/>
          <p:cNvSpPr txBox="1">
            <a:spLocks noChangeArrowheads="1"/>
          </p:cNvSpPr>
          <p:nvPr/>
        </p:nvSpPr>
        <p:spPr bwMode="auto">
          <a:xfrm>
            <a:off x="5199063" y="4449763"/>
            <a:ext cx="5080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26327" name="Text Box 343"/>
          <p:cNvSpPr txBox="1">
            <a:spLocks noChangeArrowheads="1"/>
          </p:cNvSpPr>
          <p:nvPr/>
        </p:nvSpPr>
        <p:spPr bwMode="auto">
          <a:xfrm>
            <a:off x="6335713" y="4465638"/>
            <a:ext cx="5080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6 </a:t>
            </a:r>
          </a:p>
        </p:txBody>
      </p:sp>
      <p:sp>
        <p:nvSpPr>
          <p:cNvPr id="426328" name="Text Box 344"/>
          <p:cNvSpPr txBox="1">
            <a:spLocks noChangeArrowheads="1"/>
          </p:cNvSpPr>
          <p:nvPr/>
        </p:nvSpPr>
        <p:spPr bwMode="auto">
          <a:xfrm>
            <a:off x="5788025" y="4451350"/>
            <a:ext cx="5080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426329" name="Text Box 345"/>
          <p:cNvSpPr txBox="1">
            <a:spLocks noChangeArrowheads="1"/>
          </p:cNvSpPr>
          <p:nvPr/>
        </p:nvSpPr>
        <p:spPr bwMode="auto">
          <a:xfrm>
            <a:off x="5819775" y="3517900"/>
            <a:ext cx="5080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6 </a:t>
            </a:r>
          </a:p>
        </p:txBody>
      </p:sp>
      <p:sp>
        <p:nvSpPr>
          <p:cNvPr id="426330" name="Text Box 346"/>
          <p:cNvSpPr txBox="1">
            <a:spLocks noChangeArrowheads="1"/>
          </p:cNvSpPr>
          <p:nvPr/>
        </p:nvSpPr>
        <p:spPr bwMode="auto">
          <a:xfrm>
            <a:off x="5222875" y="3516313"/>
            <a:ext cx="5080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26331" name="Text Box 347"/>
          <p:cNvSpPr txBox="1">
            <a:spLocks noChangeArrowheads="1"/>
          </p:cNvSpPr>
          <p:nvPr/>
        </p:nvSpPr>
        <p:spPr bwMode="auto">
          <a:xfrm>
            <a:off x="6321425" y="3516313"/>
            <a:ext cx="5080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426332" name="Text Box 348"/>
          <p:cNvSpPr txBox="1">
            <a:spLocks noChangeArrowheads="1"/>
          </p:cNvSpPr>
          <p:nvPr/>
        </p:nvSpPr>
        <p:spPr bwMode="auto">
          <a:xfrm>
            <a:off x="4722813" y="3517900"/>
            <a:ext cx="5080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426333" name="Text Box 349"/>
          <p:cNvSpPr txBox="1">
            <a:spLocks noChangeArrowheads="1"/>
          </p:cNvSpPr>
          <p:nvPr/>
        </p:nvSpPr>
        <p:spPr bwMode="auto">
          <a:xfrm>
            <a:off x="7488238" y="4438650"/>
            <a:ext cx="5334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426334" name="Text Box 350"/>
          <p:cNvSpPr txBox="1">
            <a:spLocks noChangeArrowheads="1"/>
          </p:cNvSpPr>
          <p:nvPr/>
        </p:nvSpPr>
        <p:spPr bwMode="auto">
          <a:xfrm>
            <a:off x="6902450" y="4462463"/>
            <a:ext cx="5461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26335" name="Text Box 351"/>
          <p:cNvSpPr txBox="1">
            <a:spLocks noChangeArrowheads="1"/>
          </p:cNvSpPr>
          <p:nvPr/>
        </p:nvSpPr>
        <p:spPr bwMode="auto">
          <a:xfrm>
            <a:off x="8636000" y="4452938"/>
            <a:ext cx="5080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1 </a:t>
            </a:r>
          </a:p>
        </p:txBody>
      </p:sp>
      <p:sp>
        <p:nvSpPr>
          <p:cNvPr id="426336" name="Text Box 352"/>
          <p:cNvSpPr txBox="1">
            <a:spLocks noChangeArrowheads="1"/>
          </p:cNvSpPr>
          <p:nvPr/>
        </p:nvSpPr>
        <p:spPr bwMode="auto">
          <a:xfrm>
            <a:off x="8069263" y="4464050"/>
            <a:ext cx="5080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9 </a:t>
            </a:r>
          </a:p>
        </p:txBody>
      </p:sp>
      <p:sp>
        <p:nvSpPr>
          <p:cNvPr id="426337" name="Text Box 353"/>
          <p:cNvSpPr txBox="1">
            <a:spLocks noChangeArrowheads="1"/>
          </p:cNvSpPr>
          <p:nvPr/>
        </p:nvSpPr>
        <p:spPr bwMode="auto">
          <a:xfrm>
            <a:off x="8126413" y="3529013"/>
            <a:ext cx="5080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1 </a:t>
            </a:r>
          </a:p>
        </p:txBody>
      </p:sp>
      <p:sp>
        <p:nvSpPr>
          <p:cNvPr id="426338" name="Text Box 354"/>
          <p:cNvSpPr txBox="1">
            <a:spLocks noChangeArrowheads="1"/>
          </p:cNvSpPr>
          <p:nvPr/>
        </p:nvSpPr>
        <p:spPr bwMode="auto">
          <a:xfrm>
            <a:off x="8636000" y="3529013"/>
            <a:ext cx="5080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9 </a:t>
            </a:r>
          </a:p>
        </p:txBody>
      </p:sp>
      <p:sp>
        <p:nvSpPr>
          <p:cNvPr id="426339" name="Text Box 355"/>
          <p:cNvSpPr txBox="1">
            <a:spLocks noChangeArrowheads="1"/>
          </p:cNvSpPr>
          <p:nvPr/>
        </p:nvSpPr>
        <p:spPr bwMode="auto">
          <a:xfrm>
            <a:off x="6958013" y="3516313"/>
            <a:ext cx="582612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426340" name="Text Box 356"/>
          <p:cNvSpPr txBox="1">
            <a:spLocks noChangeArrowheads="1"/>
          </p:cNvSpPr>
          <p:nvPr/>
        </p:nvSpPr>
        <p:spPr bwMode="auto">
          <a:xfrm>
            <a:off x="7473950" y="3517900"/>
            <a:ext cx="582613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26341" name="Text Box 357"/>
          <p:cNvSpPr txBox="1">
            <a:spLocks noChangeArrowheads="1"/>
          </p:cNvSpPr>
          <p:nvPr/>
        </p:nvSpPr>
        <p:spPr bwMode="auto">
          <a:xfrm>
            <a:off x="6969125" y="2460625"/>
            <a:ext cx="5080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1 </a:t>
            </a:r>
          </a:p>
        </p:txBody>
      </p:sp>
      <p:sp>
        <p:nvSpPr>
          <p:cNvPr id="426342" name="Text Box 358"/>
          <p:cNvSpPr txBox="1">
            <a:spLocks noChangeArrowheads="1"/>
          </p:cNvSpPr>
          <p:nvPr/>
        </p:nvSpPr>
        <p:spPr bwMode="auto">
          <a:xfrm>
            <a:off x="4697413" y="2446338"/>
            <a:ext cx="5080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6 </a:t>
            </a:r>
          </a:p>
        </p:txBody>
      </p:sp>
      <p:sp>
        <p:nvSpPr>
          <p:cNvPr id="426343" name="Text Box 359"/>
          <p:cNvSpPr txBox="1">
            <a:spLocks noChangeArrowheads="1"/>
          </p:cNvSpPr>
          <p:nvPr/>
        </p:nvSpPr>
        <p:spPr bwMode="auto">
          <a:xfrm>
            <a:off x="7470775" y="2459038"/>
            <a:ext cx="5080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9 </a:t>
            </a:r>
          </a:p>
        </p:txBody>
      </p:sp>
      <p:sp>
        <p:nvSpPr>
          <p:cNvPr id="426344" name="Text Box 360"/>
          <p:cNvSpPr txBox="1">
            <a:spLocks noChangeArrowheads="1"/>
          </p:cNvSpPr>
          <p:nvPr/>
        </p:nvSpPr>
        <p:spPr bwMode="auto">
          <a:xfrm>
            <a:off x="7977188" y="2459038"/>
            <a:ext cx="582612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426345" name="Text Box 361"/>
          <p:cNvSpPr txBox="1">
            <a:spLocks noChangeArrowheads="1"/>
          </p:cNvSpPr>
          <p:nvPr/>
        </p:nvSpPr>
        <p:spPr bwMode="auto">
          <a:xfrm>
            <a:off x="5195888" y="2459038"/>
            <a:ext cx="5080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426346" name="Text Box 362"/>
          <p:cNvSpPr txBox="1">
            <a:spLocks noChangeArrowheads="1"/>
          </p:cNvSpPr>
          <p:nvPr/>
        </p:nvSpPr>
        <p:spPr bwMode="auto">
          <a:xfrm>
            <a:off x="5695950" y="2447925"/>
            <a:ext cx="5080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26347" name="Text Box 363"/>
          <p:cNvSpPr txBox="1">
            <a:spLocks noChangeArrowheads="1"/>
          </p:cNvSpPr>
          <p:nvPr/>
        </p:nvSpPr>
        <p:spPr bwMode="auto">
          <a:xfrm>
            <a:off x="6203950" y="2446338"/>
            <a:ext cx="508000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426348" name="Text Box 364"/>
          <p:cNvSpPr txBox="1">
            <a:spLocks noChangeArrowheads="1"/>
          </p:cNvSpPr>
          <p:nvPr/>
        </p:nvSpPr>
        <p:spPr bwMode="auto">
          <a:xfrm>
            <a:off x="8561388" y="2460625"/>
            <a:ext cx="582612" cy="47625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26349" name="Text Box 365"/>
          <p:cNvSpPr txBox="1">
            <a:spLocks noChangeArrowheads="1"/>
          </p:cNvSpPr>
          <p:nvPr/>
        </p:nvSpPr>
        <p:spPr bwMode="auto">
          <a:xfrm>
            <a:off x="1392238" y="857250"/>
            <a:ext cx="20653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CC3300"/>
                </a:solidFill>
              </a:rPr>
              <a:t>Original Sequence</a:t>
            </a:r>
          </a:p>
        </p:txBody>
      </p:sp>
      <p:sp>
        <p:nvSpPr>
          <p:cNvPr id="426350" name="Text Box 366"/>
          <p:cNvSpPr txBox="1">
            <a:spLocks noChangeArrowheads="1"/>
          </p:cNvSpPr>
          <p:nvPr/>
        </p:nvSpPr>
        <p:spPr bwMode="auto">
          <a:xfrm>
            <a:off x="5770563" y="884238"/>
            <a:ext cx="1882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CC3300"/>
                </a:solidFill>
              </a:rPr>
              <a:t>Sorted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5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5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00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00"/>
                            </p:stCondLst>
                            <p:childTnLst>
                              <p:par>
                                <p:cTn id="2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5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42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1000"/>
                            </p:stCondLst>
                            <p:childTnLst>
                              <p:par>
                                <p:cTn id="2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000"/>
                            </p:stCondLst>
                            <p:childTnLst>
                              <p:par>
                                <p:cTn id="2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500"/>
                            </p:stCondLst>
                            <p:childTnLst>
                              <p:par>
                                <p:cTn id="2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1500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2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2500"/>
                            </p:stCondLst>
                            <p:childTnLst>
                              <p:par>
                                <p:cTn id="3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30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3500"/>
                            </p:stCondLst>
                            <p:childTnLst>
                              <p:par>
                                <p:cTn id="3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000"/>
                            </p:stCondLst>
                            <p:childTnLst>
                              <p:par>
                                <p:cTn id="3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50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1000"/>
                            </p:stCondLst>
                            <p:childTnLst>
                              <p:par>
                                <p:cTn id="3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3000"/>
                            </p:stCondLst>
                            <p:childTnLst>
                              <p:par>
                                <p:cTn id="3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3500"/>
                            </p:stCondLst>
                            <p:childTnLst>
                              <p:par>
                                <p:cTn id="3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4000"/>
                            </p:stCondLst>
                            <p:childTnLst>
                              <p:par>
                                <p:cTn id="3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4500"/>
                            </p:stCondLst>
                            <p:childTnLst>
                              <p:par>
                                <p:cTn id="3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5000"/>
                            </p:stCondLst>
                            <p:childTnLst>
                              <p:par>
                                <p:cTn id="3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6000"/>
                            </p:stCondLst>
                            <p:childTnLst>
                              <p:par>
                                <p:cTn id="3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6500"/>
                            </p:stCondLst>
                            <p:childTnLst>
                              <p:par>
                                <p:cTn id="3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7000"/>
                            </p:stCondLst>
                            <p:childTnLst>
                              <p:par>
                                <p:cTn id="3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7500"/>
                            </p:stCondLst>
                            <p:childTnLst>
                              <p:par>
                                <p:cTn id="3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8000"/>
                            </p:stCondLst>
                            <p:childTnLst>
                              <p:par>
                                <p:cTn id="3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6159" grpId="0" animBg="1" autoUpdateAnimBg="0"/>
      <p:bldP spid="426160" grpId="0" animBg="1" autoUpdateAnimBg="0"/>
      <p:bldP spid="426161" grpId="0" animBg="1" autoUpdateAnimBg="0"/>
      <p:bldP spid="426162" grpId="0" animBg="1" autoUpdateAnimBg="0"/>
      <p:bldP spid="426163" grpId="0" animBg="1" autoUpdateAnimBg="0"/>
      <p:bldP spid="426164" grpId="0" animBg="1" autoUpdateAnimBg="0"/>
      <p:bldP spid="426165" grpId="0" animBg="1" autoUpdateAnimBg="0"/>
      <p:bldP spid="426166" grpId="0" animBg="1" autoUpdateAnimBg="0"/>
      <p:bldP spid="426175" grpId="0" animBg="1" autoUpdateAnimBg="0"/>
      <p:bldP spid="426176" grpId="0" animBg="1" autoUpdateAnimBg="0"/>
      <p:bldP spid="426180" grpId="0" animBg="1" autoUpdateAnimBg="0"/>
      <p:bldP spid="426181" grpId="0" animBg="1" autoUpdateAnimBg="0"/>
      <p:bldP spid="426184" grpId="0" animBg="1" autoUpdateAnimBg="0"/>
      <p:bldP spid="426185" grpId="0" animBg="1" autoUpdateAnimBg="0"/>
      <p:bldP spid="426188" grpId="0" animBg="1" autoUpdateAnimBg="0"/>
      <p:bldP spid="426189" grpId="0" animBg="1" autoUpdateAnimBg="0"/>
      <p:bldP spid="426195" grpId="0" animBg="1" autoUpdateAnimBg="0"/>
      <p:bldP spid="426196" grpId="0" animBg="1" autoUpdateAnimBg="0"/>
      <p:bldP spid="426197" grpId="0" animBg="1" autoUpdateAnimBg="0"/>
      <p:bldP spid="426198" grpId="0" animBg="1" autoUpdateAnimBg="0"/>
      <p:bldP spid="426201" grpId="0" animBg="1" autoUpdateAnimBg="0"/>
      <p:bldP spid="426202" grpId="0" animBg="1" autoUpdateAnimBg="0"/>
      <p:bldP spid="426203" grpId="0" animBg="1" autoUpdateAnimBg="0"/>
      <p:bldP spid="426204" grpId="0" animBg="1" autoUpdateAnimBg="0"/>
      <p:bldP spid="426207" grpId="0" animBg="1" autoUpdateAnimBg="0"/>
      <p:bldP spid="426208" grpId="0" animBg="1" autoUpdateAnimBg="0"/>
      <p:bldP spid="426209" grpId="0" animBg="1" autoUpdateAnimBg="0"/>
      <p:bldP spid="426210" grpId="0" animBg="1" autoUpdateAnimBg="0"/>
      <p:bldP spid="426211" grpId="0" animBg="1" autoUpdateAnimBg="0"/>
      <p:bldP spid="426212" grpId="0" animBg="1" autoUpdateAnimBg="0"/>
      <p:bldP spid="426213" grpId="0" animBg="1" autoUpdateAnimBg="0"/>
      <p:bldP spid="426214" grpId="0" animBg="1" autoUpdateAnimBg="0"/>
      <p:bldP spid="426237" grpId="0" animBg="1" autoUpdateAnimBg="0"/>
      <p:bldP spid="426238" grpId="0" animBg="1" autoUpdateAnimBg="0"/>
      <p:bldP spid="426239" grpId="0" animBg="1" autoUpdateAnimBg="0"/>
      <p:bldP spid="426240" grpId="0" animBg="1" autoUpdateAnimBg="0"/>
      <p:bldP spid="426254" grpId="0" animBg="1" autoUpdateAnimBg="0"/>
      <p:bldP spid="426255" grpId="0" animBg="1" autoUpdateAnimBg="0"/>
      <p:bldP spid="426256" grpId="0" animBg="1" autoUpdateAnimBg="0"/>
      <p:bldP spid="426257" grpId="0" animBg="1" autoUpdateAnimBg="0"/>
      <p:bldP spid="426277" grpId="0" animBg="1" autoUpdateAnimBg="0"/>
      <p:bldP spid="426278" grpId="0" animBg="1" autoUpdateAnimBg="0"/>
      <p:bldP spid="426279" grpId="0" animBg="1" autoUpdateAnimBg="0"/>
      <p:bldP spid="426280" grpId="0" animBg="1" autoUpdateAnimBg="0"/>
      <p:bldP spid="426290" grpId="0" animBg="1" autoUpdateAnimBg="0"/>
      <p:bldP spid="426291" grpId="0" animBg="1" autoUpdateAnimBg="0"/>
      <p:bldP spid="426292" grpId="0" animBg="1" autoUpdateAnimBg="0"/>
      <p:bldP spid="426293" grpId="0" animBg="1" autoUpdateAnimBg="0"/>
      <p:bldP spid="426325" grpId="0" animBg="1" autoUpdateAnimBg="0"/>
      <p:bldP spid="426326" grpId="0" animBg="1" autoUpdateAnimBg="0"/>
      <p:bldP spid="426327" grpId="0" animBg="1" autoUpdateAnimBg="0"/>
      <p:bldP spid="426328" grpId="0" animBg="1" autoUpdateAnimBg="0"/>
      <p:bldP spid="426329" grpId="0" animBg="1" autoUpdateAnimBg="0"/>
      <p:bldP spid="426330" grpId="0" animBg="1" autoUpdateAnimBg="0"/>
      <p:bldP spid="426331" grpId="0" animBg="1" autoUpdateAnimBg="0"/>
      <p:bldP spid="426332" grpId="0" animBg="1" autoUpdateAnimBg="0"/>
      <p:bldP spid="426333" grpId="0" animBg="1" autoUpdateAnimBg="0"/>
      <p:bldP spid="426334" grpId="0" animBg="1" autoUpdateAnimBg="0"/>
      <p:bldP spid="426335" grpId="0" animBg="1" autoUpdateAnimBg="0"/>
      <p:bldP spid="426336" grpId="0" animBg="1" autoUpdateAnimBg="0"/>
      <p:bldP spid="426337" grpId="0" animBg="1" autoUpdateAnimBg="0"/>
      <p:bldP spid="426338" grpId="0" animBg="1" autoUpdateAnimBg="0"/>
      <p:bldP spid="426339" grpId="0" animBg="1" autoUpdateAnimBg="0"/>
      <p:bldP spid="426340" grpId="0" animBg="1" autoUpdateAnimBg="0"/>
      <p:bldP spid="426341" grpId="0" animBg="1" autoUpdateAnimBg="0"/>
      <p:bldP spid="426342" grpId="0" animBg="1" autoUpdateAnimBg="0"/>
      <p:bldP spid="426343" grpId="0" animBg="1" autoUpdateAnimBg="0"/>
      <p:bldP spid="426344" grpId="0" animBg="1" autoUpdateAnimBg="0"/>
      <p:bldP spid="426345" grpId="0" animBg="1" autoUpdateAnimBg="0"/>
      <p:bldP spid="426346" grpId="0" animBg="1" autoUpdateAnimBg="0"/>
      <p:bldP spid="426347" grpId="0" animBg="1" autoUpdateAnimBg="0"/>
      <p:bldP spid="42634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Merge-Sort (A, p, r)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008063"/>
            <a:ext cx="8343900" cy="1038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rgbClr val="CC3300"/>
                </a:solidFill>
              </a:rPr>
              <a:t>INPUT: </a:t>
            </a:r>
            <a:r>
              <a:rPr lang="en-US" sz="2800" b="1">
                <a:solidFill>
                  <a:schemeClr val="hlink"/>
                </a:solidFill>
              </a:rPr>
              <a:t>a sequence of </a:t>
            </a:r>
            <a:r>
              <a:rPr lang="en-US" sz="2800" i="1">
                <a:solidFill>
                  <a:schemeClr val="hlink"/>
                </a:solidFill>
              </a:rPr>
              <a:t>n</a:t>
            </a:r>
            <a:r>
              <a:rPr lang="en-US" sz="2800" b="1">
                <a:solidFill>
                  <a:schemeClr val="hlink"/>
                </a:solidFill>
              </a:rPr>
              <a:t> numbers stored in array A</a:t>
            </a:r>
          </a:p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rgbClr val="CC3300"/>
                </a:solidFill>
              </a:rPr>
              <a:t>OUTPUT: </a:t>
            </a:r>
            <a:r>
              <a:rPr lang="en-US" sz="2800" b="1">
                <a:solidFill>
                  <a:schemeClr val="hlink"/>
                </a:solidFill>
              </a:rPr>
              <a:t>an ordered sequence of </a:t>
            </a:r>
            <a:r>
              <a:rPr lang="en-US" sz="2800" i="1">
                <a:solidFill>
                  <a:schemeClr val="hlink"/>
                </a:solidFill>
              </a:rPr>
              <a:t>n</a:t>
            </a:r>
            <a:r>
              <a:rPr lang="en-US" sz="2800" b="1">
                <a:solidFill>
                  <a:schemeClr val="hlink"/>
                </a:solidFill>
              </a:rPr>
              <a:t> numbers</a:t>
            </a:r>
            <a:endParaRPr lang="en-US" sz="280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000">
              <a:solidFill>
                <a:schemeClr val="hlink"/>
              </a:solidFill>
            </a:endParaRPr>
          </a:p>
        </p:txBody>
      </p:sp>
      <p:sp>
        <p:nvSpPr>
          <p:cNvPr id="391173" name="Text Box 5"/>
          <p:cNvSpPr txBox="1">
            <a:spLocks noChangeArrowheads="1"/>
          </p:cNvSpPr>
          <p:nvPr/>
        </p:nvSpPr>
        <p:spPr bwMode="auto">
          <a:xfrm>
            <a:off x="550863" y="2217738"/>
            <a:ext cx="7858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1174" name="Text Box 6"/>
          <p:cNvSpPr txBox="1">
            <a:spLocks noChangeArrowheads="1"/>
          </p:cNvSpPr>
          <p:nvPr/>
        </p:nvSpPr>
        <p:spPr bwMode="auto">
          <a:xfrm>
            <a:off x="576263" y="2441575"/>
            <a:ext cx="7335837" cy="22955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 i="1"/>
              <a:t>MergeSort </a:t>
            </a:r>
            <a:r>
              <a:rPr lang="en-US" b="1"/>
              <a:t>(</a:t>
            </a:r>
            <a:r>
              <a:rPr lang="en-US" b="1" i="1"/>
              <a:t>A</a:t>
            </a:r>
            <a:r>
              <a:rPr lang="en-US" b="1"/>
              <a:t>, </a:t>
            </a:r>
            <a:r>
              <a:rPr lang="en-US" b="1" i="1"/>
              <a:t>p</a:t>
            </a:r>
            <a:r>
              <a:rPr lang="en-US" b="1"/>
              <a:t>, </a:t>
            </a:r>
            <a:r>
              <a:rPr lang="en-US" b="1" i="1"/>
              <a:t>r</a:t>
            </a:r>
            <a:r>
              <a:rPr lang="en-US" b="1"/>
              <a:t>)   // </a:t>
            </a:r>
            <a:r>
              <a:rPr lang="en-US" sz="2000"/>
              <a:t>sort </a:t>
            </a:r>
            <a:r>
              <a:rPr lang="en-US" sz="2000" i="1"/>
              <a:t>A</a:t>
            </a:r>
            <a:r>
              <a:rPr lang="en-US" sz="2000"/>
              <a:t>[</a:t>
            </a:r>
            <a:r>
              <a:rPr lang="en-US" sz="2000" i="1"/>
              <a:t>p..r</a:t>
            </a:r>
            <a:r>
              <a:rPr lang="en-US" sz="2000"/>
              <a:t>] by divide &amp; conquer</a:t>
            </a:r>
          </a:p>
          <a:p>
            <a:pPr marL="457200" indent="-457200">
              <a:buFontTx/>
              <a:buAutoNum type="arabicPlain"/>
            </a:pPr>
            <a:r>
              <a:rPr lang="en-US" b="1"/>
              <a:t>if</a:t>
            </a:r>
            <a:r>
              <a:rPr lang="en-US" b="1" i="1"/>
              <a:t> </a:t>
            </a:r>
            <a:r>
              <a:rPr lang="en-US" i="1"/>
              <a:t>p</a:t>
            </a:r>
            <a:r>
              <a:rPr lang="en-US"/>
              <a:t> &lt; </a:t>
            </a:r>
            <a:r>
              <a:rPr lang="en-US" i="1"/>
              <a:t>r</a:t>
            </a:r>
          </a:p>
          <a:p>
            <a:pPr marL="457200" indent="-457200">
              <a:buFontTx/>
              <a:buAutoNum type="arabicPlain"/>
            </a:pPr>
            <a:r>
              <a:rPr lang="en-US" b="1"/>
              <a:t>    then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 (</a:t>
            </a:r>
            <a:r>
              <a:rPr lang="en-US" i="1">
                <a:sym typeface="Symbol" pitchFamily="18" charset="2"/>
              </a:rPr>
              <a:t>p</a:t>
            </a:r>
            <a:r>
              <a:rPr lang="en-US">
                <a:sym typeface="Symbol" pitchFamily="18" charset="2"/>
              </a:rPr>
              <a:t>+</a:t>
            </a:r>
            <a:r>
              <a:rPr lang="en-US" i="1">
                <a:sym typeface="Symbol" pitchFamily="18" charset="2"/>
              </a:rPr>
              <a:t>r</a:t>
            </a:r>
            <a:r>
              <a:rPr lang="en-US">
                <a:sym typeface="Symbol" pitchFamily="18" charset="2"/>
              </a:rPr>
              <a:t>)/2</a:t>
            </a:r>
          </a:p>
          <a:p>
            <a:pPr marL="457200" indent="-457200">
              <a:buFontTx/>
              <a:buAutoNum type="arabicPlain"/>
            </a:pPr>
            <a:r>
              <a:rPr lang="en-US">
                <a:sym typeface="Symbol" pitchFamily="18" charset="2"/>
              </a:rPr>
              <a:t>         </a:t>
            </a:r>
            <a:r>
              <a:rPr lang="en-US" i="1">
                <a:sym typeface="Symbol" pitchFamily="18" charset="2"/>
              </a:rPr>
              <a:t>MergeSort</a:t>
            </a:r>
            <a:r>
              <a:rPr lang="en-US">
                <a:sym typeface="Symbol" pitchFamily="18" charset="2"/>
              </a:rPr>
              <a:t> (</a:t>
            </a:r>
            <a:r>
              <a:rPr lang="en-US" i="1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p</a:t>
            </a:r>
            <a:r>
              <a:rPr lang="en-US"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q</a:t>
            </a:r>
            <a:r>
              <a:rPr lang="en-US">
                <a:sym typeface="Symbol" pitchFamily="18" charset="2"/>
              </a:rPr>
              <a:t>)</a:t>
            </a:r>
          </a:p>
          <a:p>
            <a:pPr marL="457200" indent="-457200">
              <a:buFontTx/>
              <a:buAutoNum type="arabicPlain"/>
            </a:pPr>
            <a:r>
              <a:rPr lang="en-US">
                <a:sym typeface="Symbol" pitchFamily="18" charset="2"/>
              </a:rPr>
              <a:t>         </a:t>
            </a:r>
            <a:r>
              <a:rPr lang="en-US" i="1">
                <a:sym typeface="Symbol" pitchFamily="18" charset="2"/>
              </a:rPr>
              <a:t>MergeSort</a:t>
            </a:r>
            <a:r>
              <a:rPr lang="en-US">
                <a:sym typeface="Symbol" pitchFamily="18" charset="2"/>
              </a:rPr>
              <a:t> (</a:t>
            </a:r>
            <a:r>
              <a:rPr lang="en-US" i="1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q</a:t>
            </a:r>
            <a:r>
              <a:rPr lang="en-US">
                <a:sym typeface="Symbol" pitchFamily="18" charset="2"/>
              </a:rPr>
              <a:t>+1, </a:t>
            </a:r>
            <a:r>
              <a:rPr lang="en-US" i="1">
                <a:sym typeface="Symbol" pitchFamily="18" charset="2"/>
              </a:rPr>
              <a:t>r</a:t>
            </a:r>
            <a:r>
              <a:rPr lang="en-US">
                <a:sym typeface="Symbol" pitchFamily="18" charset="2"/>
              </a:rPr>
              <a:t>)</a:t>
            </a:r>
          </a:p>
          <a:p>
            <a:pPr marL="457200" indent="-457200">
              <a:buFontTx/>
              <a:buAutoNum type="arabicPlain"/>
            </a:pPr>
            <a:r>
              <a:rPr lang="en-US">
                <a:sym typeface="Symbol" pitchFamily="18" charset="2"/>
              </a:rPr>
              <a:t>         </a:t>
            </a:r>
            <a:r>
              <a:rPr lang="en-US" i="1">
                <a:sym typeface="Symbol" pitchFamily="18" charset="2"/>
              </a:rPr>
              <a:t>Merge</a:t>
            </a:r>
            <a:r>
              <a:rPr lang="en-US">
                <a:sym typeface="Symbol" pitchFamily="18" charset="2"/>
              </a:rPr>
              <a:t> (</a:t>
            </a:r>
            <a:r>
              <a:rPr lang="en-US" i="1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p</a:t>
            </a:r>
            <a:r>
              <a:rPr lang="en-US"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q</a:t>
            </a:r>
            <a:r>
              <a:rPr lang="en-US">
                <a:sym typeface="Symbol" pitchFamily="18" charset="2"/>
              </a:rPr>
              <a:t>, </a:t>
            </a:r>
            <a:r>
              <a:rPr lang="en-US" i="1">
                <a:sym typeface="Symbol" pitchFamily="18" charset="2"/>
              </a:rPr>
              <a:t>r</a:t>
            </a:r>
            <a:r>
              <a:rPr lang="en-US">
                <a:sym typeface="Symbol" pitchFamily="18" charset="2"/>
              </a:rPr>
              <a:t>) // </a:t>
            </a:r>
            <a:r>
              <a:rPr lang="en-US" sz="2000">
                <a:sym typeface="Symbol" pitchFamily="18" charset="2"/>
              </a:rPr>
              <a:t>merges </a:t>
            </a:r>
            <a:r>
              <a:rPr lang="en-US" sz="2000" i="1"/>
              <a:t>A</a:t>
            </a:r>
            <a:r>
              <a:rPr lang="en-US" sz="2000"/>
              <a:t>[</a:t>
            </a:r>
            <a:r>
              <a:rPr lang="en-US" sz="2000" i="1"/>
              <a:t>p..q</a:t>
            </a:r>
            <a:r>
              <a:rPr lang="en-US" sz="2000"/>
              <a:t>] with </a:t>
            </a:r>
            <a:r>
              <a:rPr lang="en-US" sz="2000" i="1"/>
              <a:t>A</a:t>
            </a:r>
            <a:r>
              <a:rPr lang="en-US" sz="2000"/>
              <a:t>[</a:t>
            </a:r>
            <a:r>
              <a:rPr lang="en-US" sz="2000" i="1"/>
              <a:t>q+1..r</a:t>
            </a:r>
            <a:r>
              <a:rPr lang="en-US" sz="2000"/>
              <a:t>] </a:t>
            </a:r>
          </a:p>
        </p:txBody>
      </p:sp>
      <p:sp>
        <p:nvSpPr>
          <p:cNvPr id="391175" name="Text Box 7"/>
          <p:cNvSpPr txBox="1">
            <a:spLocks noChangeArrowheads="1"/>
          </p:cNvSpPr>
          <p:nvPr/>
        </p:nvSpPr>
        <p:spPr bwMode="auto">
          <a:xfrm>
            <a:off x="614363" y="5160963"/>
            <a:ext cx="39544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Initial Call:</a:t>
            </a:r>
            <a:r>
              <a:rPr lang="en-US"/>
              <a:t> MergeSort(</a:t>
            </a:r>
            <a:r>
              <a:rPr lang="en-US" i="1"/>
              <a:t>A</a:t>
            </a:r>
            <a:r>
              <a:rPr lang="en-US"/>
              <a:t>, 1, </a:t>
            </a:r>
            <a:r>
              <a:rPr lang="en-US" i="1"/>
              <a:t>n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79388"/>
            <a:ext cx="9142413" cy="914401"/>
          </a:xfrm>
        </p:spPr>
        <p:txBody>
          <a:bodyPr/>
          <a:lstStyle/>
          <a:p>
            <a:r>
              <a:rPr lang="en-US"/>
              <a:t>Procedure Merge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925" y="663575"/>
            <a:ext cx="3854450" cy="5732463"/>
          </a:xfrm>
          <a:solidFill>
            <a:srgbClr val="CCECFF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FF3300"/>
                </a:solidFill>
              </a:rPr>
              <a:t>Merge(</a:t>
            </a:r>
            <a:r>
              <a:rPr lang="en-US" sz="2000" b="1" i="1">
                <a:solidFill>
                  <a:srgbClr val="FF3300"/>
                </a:solidFill>
              </a:rPr>
              <a:t>A</a:t>
            </a:r>
            <a:r>
              <a:rPr lang="en-US" sz="2000" b="1">
                <a:solidFill>
                  <a:srgbClr val="FF3300"/>
                </a:solidFill>
              </a:rPr>
              <a:t>, </a:t>
            </a:r>
            <a:r>
              <a:rPr lang="en-US" sz="2000" b="1" i="1">
                <a:solidFill>
                  <a:srgbClr val="FF3300"/>
                </a:solidFill>
              </a:rPr>
              <a:t>p</a:t>
            </a:r>
            <a:r>
              <a:rPr lang="en-US" sz="2000" b="1">
                <a:solidFill>
                  <a:srgbClr val="FF3300"/>
                </a:solidFill>
              </a:rPr>
              <a:t>, </a:t>
            </a:r>
            <a:r>
              <a:rPr lang="en-US" sz="2000" b="1" i="1">
                <a:solidFill>
                  <a:srgbClr val="FF3300"/>
                </a:solidFill>
              </a:rPr>
              <a:t>q</a:t>
            </a:r>
            <a:r>
              <a:rPr lang="en-US" sz="2000" b="1">
                <a:solidFill>
                  <a:srgbClr val="FF3300"/>
                </a:solidFill>
              </a:rPr>
              <a:t>, </a:t>
            </a:r>
            <a:r>
              <a:rPr lang="en-US" sz="2000" b="1" i="1">
                <a:solidFill>
                  <a:srgbClr val="FF3300"/>
                </a:solidFill>
              </a:rPr>
              <a:t>r</a:t>
            </a:r>
            <a:r>
              <a:rPr lang="en-US" sz="2000" b="1">
                <a:solidFill>
                  <a:srgbClr val="FF3300"/>
                </a:solidFill>
              </a:rPr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1  </a:t>
            </a:r>
            <a:r>
              <a:rPr lang="en-US" sz="2000" i="1"/>
              <a:t>n</a:t>
            </a:r>
            <a:r>
              <a:rPr lang="en-US" sz="2000" baseline="-25000"/>
              <a:t>1</a:t>
            </a:r>
            <a:r>
              <a:rPr lang="en-US" sz="2000"/>
              <a:t>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q </a:t>
            </a:r>
            <a:r>
              <a:rPr lang="en-US" sz="200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p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+ 1</a:t>
            </a:r>
            <a:endParaRPr lang="en-US" sz="20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2  </a:t>
            </a:r>
            <a:r>
              <a:rPr lang="en-US" sz="2000" i="1"/>
              <a:t>n</a:t>
            </a:r>
            <a:r>
              <a:rPr lang="en-US" sz="2000" baseline="-25000"/>
              <a:t>2</a:t>
            </a:r>
            <a:r>
              <a:rPr lang="en-US" sz="2000"/>
              <a:t>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r </a:t>
            </a:r>
            <a:r>
              <a:rPr lang="en-US" sz="200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q</a:t>
            </a:r>
            <a:endParaRPr lang="en-US" sz="2000" b="1" i="1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b="1">
                <a:solidFill>
                  <a:schemeClr val="hlink"/>
                </a:solidFill>
              </a:rPr>
              <a:t>for</a:t>
            </a:r>
            <a:r>
              <a:rPr lang="en-US" sz="2000"/>
              <a:t> </a:t>
            </a:r>
            <a:r>
              <a:rPr lang="en-US" sz="2000" i="1"/>
              <a:t>i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</a:t>
            </a:r>
            <a:r>
              <a:rPr lang="en-US" sz="2000"/>
              <a:t> 1 </a:t>
            </a:r>
            <a:r>
              <a:rPr lang="en-US" sz="2000" b="1">
                <a:solidFill>
                  <a:schemeClr val="hlink"/>
                </a:solidFill>
              </a:rPr>
              <a:t>to</a:t>
            </a:r>
            <a:r>
              <a:rPr lang="en-US" sz="2000"/>
              <a:t> </a:t>
            </a:r>
            <a:r>
              <a:rPr lang="en-US" sz="2000" i="1"/>
              <a:t>n</a:t>
            </a:r>
            <a:r>
              <a:rPr lang="en-US" sz="2000" baseline="-25000"/>
              <a:t>1</a:t>
            </a:r>
            <a:r>
              <a:rPr lang="en-US" sz="200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/>
              <a:t>    </a:t>
            </a:r>
            <a:r>
              <a:rPr lang="en-US" sz="2000" b="1">
                <a:solidFill>
                  <a:schemeClr val="hlink"/>
                </a:solidFill>
              </a:rPr>
              <a:t>do</a:t>
            </a:r>
            <a:r>
              <a:rPr lang="en-US" sz="2000"/>
              <a:t> </a:t>
            </a:r>
            <a:r>
              <a:rPr lang="en-US" sz="2000" i="1"/>
              <a:t>L</a:t>
            </a:r>
            <a:r>
              <a:rPr lang="en-US" sz="2000"/>
              <a:t>[</a:t>
            </a:r>
            <a:r>
              <a:rPr lang="en-US" sz="2000" i="1"/>
              <a:t>i</a:t>
            </a:r>
            <a:r>
              <a:rPr lang="en-US" sz="2000"/>
              <a:t>]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p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+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i </a:t>
            </a:r>
            <a:r>
              <a:rPr lang="en-US" sz="200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1]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b="1">
                <a:solidFill>
                  <a:schemeClr val="hlink"/>
                </a:solidFill>
              </a:rPr>
              <a:t>for</a:t>
            </a:r>
            <a:r>
              <a:rPr lang="en-US" sz="2000"/>
              <a:t> </a:t>
            </a:r>
            <a:r>
              <a:rPr lang="en-US" sz="2000" i="1"/>
              <a:t>j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</a:t>
            </a:r>
            <a:r>
              <a:rPr lang="en-US" sz="2000"/>
              <a:t> 1 </a:t>
            </a:r>
            <a:r>
              <a:rPr lang="en-US" sz="2000" b="1">
                <a:solidFill>
                  <a:schemeClr val="hlink"/>
                </a:solidFill>
              </a:rPr>
              <a:t>to</a:t>
            </a:r>
            <a:r>
              <a:rPr lang="en-US" sz="2000"/>
              <a:t> </a:t>
            </a:r>
            <a:r>
              <a:rPr lang="en-US" sz="2000" i="1"/>
              <a:t>n</a:t>
            </a:r>
            <a:r>
              <a:rPr lang="en-US" sz="2000" baseline="-25000"/>
              <a:t>2</a:t>
            </a:r>
            <a:r>
              <a:rPr lang="en-US" sz="200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/>
              <a:t>    </a:t>
            </a:r>
            <a:r>
              <a:rPr lang="en-US" sz="2000" b="1">
                <a:solidFill>
                  <a:schemeClr val="hlink"/>
                </a:solidFill>
              </a:rPr>
              <a:t>do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[</a:t>
            </a:r>
            <a:r>
              <a:rPr lang="en-US" sz="2000" i="1"/>
              <a:t>j</a:t>
            </a:r>
            <a:r>
              <a:rPr lang="en-US" sz="2000"/>
              <a:t>]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q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+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j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]</a:t>
            </a:r>
            <a:endParaRPr lang="en-US" sz="2000" i="1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L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/>
              <a:t>n</a:t>
            </a:r>
            <a:r>
              <a:rPr lang="en-US" sz="2000" i="1" baseline="-25000"/>
              <a:t>1</a:t>
            </a:r>
            <a:r>
              <a:rPr lang="en-US" sz="2000"/>
              <a:t>+1]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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R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/>
              <a:t>n</a:t>
            </a:r>
            <a:r>
              <a:rPr lang="en-US" sz="2000" i="1" baseline="-25000"/>
              <a:t>2</a:t>
            </a:r>
            <a:r>
              <a:rPr lang="en-US" sz="2000"/>
              <a:t>+1]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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 1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j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 1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b="1">
                <a:solidFill>
                  <a:schemeClr val="hlink"/>
                </a:solidFill>
                <a:sym typeface="Symbol" pitchFamily="18" charset="2"/>
              </a:rPr>
              <a:t>for</a:t>
            </a:r>
            <a:r>
              <a:rPr lang="en-US" sz="2000" b="1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k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p </a:t>
            </a:r>
            <a:r>
              <a:rPr lang="en-US" sz="2000" b="1">
                <a:solidFill>
                  <a:schemeClr val="hlink"/>
                </a:solidFill>
                <a:sym typeface="Symbol" pitchFamily="18" charset="2"/>
              </a:rPr>
              <a:t>to</a:t>
            </a:r>
            <a:r>
              <a:rPr lang="en-US" sz="2000" b="1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r</a:t>
            </a:r>
            <a:endParaRPr lang="en-US" sz="2000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</a:t>
            </a:r>
            <a:r>
              <a:rPr lang="en-US" sz="2000" b="1">
                <a:solidFill>
                  <a:schemeClr val="hlink"/>
                </a:solidFill>
                <a:sym typeface="Symbol" pitchFamily="18" charset="2"/>
              </a:rPr>
              <a:t>do</a:t>
            </a:r>
            <a:r>
              <a:rPr lang="en-US" sz="2000" b="1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b="1">
                <a:solidFill>
                  <a:schemeClr val="hlink"/>
                </a:solidFill>
                <a:sym typeface="Symbol" pitchFamily="18" charset="2"/>
              </a:rPr>
              <a:t>if</a:t>
            </a:r>
            <a:r>
              <a:rPr lang="en-US" sz="2000" b="1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L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] 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R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j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 </a:t>
            </a:r>
            <a:r>
              <a:rPr lang="en-US" sz="2000" b="1">
                <a:solidFill>
                  <a:schemeClr val="hlink"/>
                </a:solidFill>
                <a:sym typeface="Symbol" pitchFamily="18" charset="2"/>
              </a:rPr>
              <a:t>then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k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] 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L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         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i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+ 1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 </a:t>
            </a:r>
            <a:r>
              <a:rPr lang="en-US" sz="2000" b="1">
                <a:solidFill>
                  <a:schemeClr val="hlink"/>
                </a:solidFill>
                <a:sym typeface="Symbol" pitchFamily="18" charset="2"/>
              </a:rPr>
              <a:t>else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1800" i="1">
                <a:solidFill>
                  <a:schemeClr val="tx1"/>
                </a:solidFill>
                <a:sym typeface="Symbol" pitchFamily="18" charset="2"/>
              </a:rPr>
              <a:t>k</a:t>
            </a: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]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R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j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         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j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j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+ 1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endParaRPr lang="en-US" sz="2000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endParaRPr lang="en-US" sz="2000" i="1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endParaRPr lang="en-US" sz="2000" b="1" i="1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384425" y="3252788"/>
            <a:ext cx="6538913" cy="2222500"/>
            <a:chOff x="1502" y="2049"/>
            <a:chExt cx="4119" cy="1400"/>
          </a:xfrm>
        </p:grpSpPr>
        <p:sp>
          <p:nvSpPr>
            <p:cNvPr id="430084" name="Text Box 4"/>
            <p:cNvSpPr txBox="1">
              <a:spLocks noChangeArrowheads="1"/>
            </p:cNvSpPr>
            <p:nvPr/>
          </p:nvSpPr>
          <p:spPr bwMode="auto">
            <a:xfrm>
              <a:off x="3275" y="2693"/>
              <a:ext cx="2346" cy="7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</a:rPr>
                <a:t>Sentinels</a:t>
              </a:r>
              <a:r>
                <a:rPr lang="en-US"/>
                <a:t>, to avoid having to</a:t>
              </a:r>
            </a:p>
            <a:p>
              <a:r>
                <a:rPr lang="en-US"/>
                <a:t>check if either subarray is</a:t>
              </a:r>
            </a:p>
            <a:p>
              <a:r>
                <a:rPr lang="en-US"/>
                <a:t>fully copied at </a:t>
              </a:r>
              <a:r>
                <a:rPr lang="en-US">
                  <a:solidFill>
                    <a:srgbClr val="CC3300"/>
                  </a:solidFill>
                </a:rPr>
                <a:t>each step</a:t>
              </a:r>
              <a:r>
                <a:rPr lang="en-US"/>
                <a:t>.</a:t>
              </a:r>
              <a:endParaRPr lang="en-US" b="1"/>
            </a:p>
          </p:txBody>
        </p:sp>
        <p:sp>
          <p:nvSpPr>
            <p:cNvPr id="430086" name="Freeform 6"/>
            <p:cNvSpPr>
              <a:spLocks/>
            </p:cNvSpPr>
            <p:nvPr/>
          </p:nvSpPr>
          <p:spPr bwMode="auto">
            <a:xfrm>
              <a:off x="1502" y="2049"/>
              <a:ext cx="1762" cy="840"/>
            </a:xfrm>
            <a:custGeom>
              <a:avLst/>
              <a:gdLst/>
              <a:ahLst/>
              <a:cxnLst>
                <a:cxn ang="0">
                  <a:pos x="1762" y="840"/>
                </a:cxn>
                <a:cxn ang="0">
                  <a:pos x="0" y="0"/>
                </a:cxn>
              </a:cxnLst>
              <a:rect l="0" t="0" r="r" b="b"/>
              <a:pathLst>
                <a:path w="1762" h="840">
                  <a:moveTo>
                    <a:pt x="1762" y="84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7" name="Freeform 7"/>
            <p:cNvSpPr>
              <a:spLocks/>
            </p:cNvSpPr>
            <p:nvPr/>
          </p:nvSpPr>
          <p:spPr bwMode="auto">
            <a:xfrm>
              <a:off x="1521" y="2238"/>
              <a:ext cx="1752" cy="669"/>
            </a:xfrm>
            <a:custGeom>
              <a:avLst/>
              <a:gdLst/>
              <a:ahLst/>
              <a:cxnLst>
                <a:cxn ang="0">
                  <a:pos x="1752" y="669"/>
                </a:cxn>
                <a:cxn ang="0">
                  <a:pos x="0" y="0"/>
                </a:cxn>
              </a:cxnLst>
              <a:rect l="0" t="0" r="r" b="b"/>
              <a:pathLst>
                <a:path w="1752" h="669">
                  <a:moveTo>
                    <a:pt x="1752" y="669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8" name="Freeform 8"/>
            <p:cNvSpPr>
              <a:spLocks/>
            </p:cNvSpPr>
            <p:nvPr/>
          </p:nvSpPr>
          <p:spPr bwMode="auto">
            <a:xfrm>
              <a:off x="1814" y="3097"/>
              <a:ext cx="1459" cy="39"/>
            </a:xfrm>
            <a:custGeom>
              <a:avLst/>
              <a:gdLst/>
              <a:ahLst/>
              <a:cxnLst>
                <a:cxn ang="0">
                  <a:pos x="1459" y="39"/>
                </a:cxn>
                <a:cxn ang="0">
                  <a:pos x="0" y="0"/>
                </a:cxn>
              </a:cxnLst>
              <a:rect l="0" t="0" r="r" b="b"/>
              <a:pathLst>
                <a:path w="1459" h="39">
                  <a:moveTo>
                    <a:pt x="1459" y="39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090" name="Text Box 10"/>
          <p:cNvSpPr txBox="1">
            <a:spLocks noChangeArrowheads="1"/>
          </p:cNvSpPr>
          <p:nvPr/>
        </p:nvSpPr>
        <p:spPr bwMode="auto">
          <a:xfrm>
            <a:off x="5065713" y="1131888"/>
            <a:ext cx="3395662" cy="2100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Input: </a:t>
            </a:r>
            <a:r>
              <a:rPr lang="en-US">
                <a:sym typeface="Symbol" pitchFamily="18" charset="2"/>
              </a:rPr>
              <a:t>Array containing sorted subarrays </a:t>
            </a:r>
            <a:r>
              <a:rPr lang="en-US" i="1"/>
              <a:t>A</a:t>
            </a:r>
            <a:r>
              <a:rPr lang="en-US"/>
              <a:t>[</a:t>
            </a:r>
            <a:r>
              <a:rPr lang="en-US" i="1"/>
              <a:t>p..q</a:t>
            </a:r>
            <a:r>
              <a:rPr lang="en-US"/>
              <a:t>] and </a:t>
            </a:r>
            <a:r>
              <a:rPr lang="en-US" i="1"/>
              <a:t>A</a:t>
            </a:r>
            <a:r>
              <a:rPr lang="en-US"/>
              <a:t>[</a:t>
            </a:r>
            <a:r>
              <a:rPr lang="en-US" i="1"/>
              <a:t>q+1..r</a:t>
            </a:r>
            <a:r>
              <a:rPr lang="en-US"/>
              <a:t>].</a:t>
            </a:r>
          </a:p>
          <a:p>
            <a:pPr>
              <a:spcBef>
                <a:spcPct val="50000"/>
              </a:spcBef>
            </a:pPr>
            <a:r>
              <a:rPr lang="en-US"/>
              <a:t>Output: Merged sorted subarray in </a:t>
            </a:r>
            <a:r>
              <a:rPr lang="en-US" i="1"/>
              <a:t>A</a:t>
            </a:r>
            <a:r>
              <a:rPr lang="en-US"/>
              <a:t>[</a:t>
            </a:r>
            <a:r>
              <a:rPr lang="en-US" i="1"/>
              <a:t>p..r</a:t>
            </a:r>
            <a:r>
              <a:rPr lang="en-US"/>
              <a:t>].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31184" name="Text Box 80"/>
          <p:cNvSpPr txBox="1">
            <a:spLocks noChangeArrowheads="1"/>
          </p:cNvSpPr>
          <p:nvPr/>
        </p:nvSpPr>
        <p:spPr bwMode="auto">
          <a:xfrm>
            <a:off x="4876800" y="3827463"/>
            <a:ext cx="2747963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  j </a:t>
            </a:r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– Example </a:t>
            </a:r>
          </a:p>
        </p:txBody>
      </p:sp>
      <p:sp>
        <p:nvSpPr>
          <p:cNvPr id="431108" name="Text Box 4"/>
          <p:cNvSpPr txBox="1">
            <a:spLocks noChangeArrowheads="1"/>
          </p:cNvSpPr>
          <p:nvPr/>
        </p:nvSpPr>
        <p:spPr bwMode="auto">
          <a:xfrm>
            <a:off x="2486025" y="134302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6 </a:t>
            </a:r>
          </a:p>
        </p:txBody>
      </p:sp>
      <p:sp>
        <p:nvSpPr>
          <p:cNvPr id="431109" name="Text Box 5"/>
          <p:cNvSpPr txBox="1">
            <a:spLocks noChangeArrowheads="1"/>
          </p:cNvSpPr>
          <p:nvPr/>
        </p:nvSpPr>
        <p:spPr bwMode="auto">
          <a:xfrm>
            <a:off x="2994025" y="134302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8 </a:t>
            </a:r>
          </a:p>
        </p:txBody>
      </p:sp>
      <p:sp>
        <p:nvSpPr>
          <p:cNvPr id="431110" name="Text Box 6"/>
          <p:cNvSpPr txBox="1">
            <a:spLocks noChangeArrowheads="1"/>
          </p:cNvSpPr>
          <p:nvPr/>
        </p:nvSpPr>
        <p:spPr bwMode="auto">
          <a:xfrm>
            <a:off x="3506788" y="134302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31111" name="Text Box 7"/>
          <p:cNvSpPr txBox="1">
            <a:spLocks noChangeArrowheads="1"/>
          </p:cNvSpPr>
          <p:nvPr/>
        </p:nvSpPr>
        <p:spPr bwMode="auto">
          <a:xfrm>
            <a:off x="4024313" y="1343025"/>
            <a:ext cx="582612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431112" name="Text Box 8"/>
          <p:cNvSpPr txBox="1">
            <a:spLocks noChangeArrowheads="1"/>
          </p:cNvSpPr>
          <p:nvPr/>
        </p:nvSpPr>
        <p:spPr bwMode="auto">
          <a:xfrm>
            <a:off x="4605338" y="134302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1 </a:t>
            </a:r>
          </a:p>
        </p:txBody>
      </p:sp>
      <p:sp>
        <p:nvSpPr>
          <p:cNvPr id="431113" name="Text Box 9"/>
          <p:cNvSpPr txBox="1">
            <a:spLocks noChangeArrowheads="1"/>
          </p:cNvSpPr>
          <p:nvPr/>
        </p:nvSpPr>
        <p:spPr bwMode="auto">
          <a:xfrm>
            <a:off x="5105400" y="134302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9 </a:t>
            </a:r>
          </a:p>
        </p:txBody>
      </p:sp>
      <p:sp>
        <p:nvSpPr>
          <p:cNvPr id="431114" name="Text Box 10"/>
          <p:cNvSpPr txBox="1">
            <a:spLocks noChangeArrowheads="1"/>
          </p:cNvSpPr>
          <p:nvPr/>
        </p:nvSpPr>
        <p:spPr bwMode="auto">
          <a:xfrm>
            <a:off x="5613400" y="1343025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42</a:t>
            </a:r>
          </a:p>
        </p:txBody>
      </p:sp>
      <p:sp>
        <p:nvSpPr>
          <p:cNvPr id="431115" name="Text Box 11"/>
          <p:cNvSpPr txBox="1">
            <a:spLocks noChangeArrowheads="1"/>
          </p:cNvSpPr>
          <p:nvPr/>
        </p:nvSpPr>
        <p:spPr bwMode="auto">
          <a:xfrm>
            <a:off x="6097588" y="1343025"/>
            <a:ext cx="582612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31116" name="Text Box 12"/>
          <p:cNvSpPr txBox="1">
            <a:spLocks noChangeArrowheads="1"/>
          </p:cNvSpPr>
          <p:nvPr/>
        </p:nvSpPr>
        <p:spPr bwMode="auto">
          <a:xfrm>
            <a:off x="2292350" y="1398588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1117" name="Text Box 13"/>
          <p:cNvSpPr txBox="1">
            <a:spLocks noChangeArrowheads="1"/>
          </p:cNvSpPr>
          <p:nvPr/>
        </p:nvSpPr>
        <p:spPr bwMode="auto">
          <a:xfrm>
            <a:off x="1393825" y="1343025"/>
            <a:ext cx="11001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/>
              <a:t>   …</a:t>
            </a:r>
          </a:p>
        </p:txBody>
      </p:sp>
      <p:sp>
        <p:nvSpPr>
          <p:cNvPr id="431118" name="Text Box 14"/>
          <p:cNvSpPr txBox="1">
            <a:spLocks noChangeArrowheads="1"/>
          </p:cNvSpPr>
          <p:nvPr/>
        </p:nvSpPr>
        <p:spPr bwMode="auto">
          <a:xfrm>
            <a:off x="6688138" y="1344613"/>
            <a:ext cx="1100137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/>
              <a:t>   …</a:t>
            </a:r>
          </a:p>
        </p:txBody>
      </p:sp>
      <p:sp>
        <p:nvSpPr>
          <p:cNvPr id="431119" name="Text Box 15"/>
          <p:cNvSpPr txBox="1">
            <a:spLocks noChangeArrowheads="1"/>
          </p:cNvSpPr>
          <p:nvPr/>
        </p:nvSpPr>
        <p:spPr bwMode="auto">
          <a:xfrm>
            <a:off x="461963" y="1285875"/>
            <a:ext cx="477837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</a:t>
            </a:r>
          </a:p>
        </p:txBody>
      </p:sp>
      <p:sp>
        <p:nvSpPr>
          <p:cNvPr id="431120" name="Text Box 16"/>
          <p:cNvSpPr txBox="1">
            <a:spLocks noChangeArrowheads="1"/>
          </p:cNvSpPr>
          <p:nvPr/>
        </p:nvSpPr>
        <p:spPr bwMode="auto">
          <a:xfrm>
            <a:off x="2516188" y="1952625"/>
            <a:ext cx="422275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k                                                   </a:t>
            </a:r>
          </a:p>
        </p:txBody>
      </p:sp>
      <p:sp>
        <p:nvSpPr>
          <p:cNvPr id="431121" name="Text Box 17"/>
          <p:cNvSpPr txBox="1">
            <a:spLocks noChangeArrowheads="1"/>
          </p:cNvSpPr>
          <p:nvPr/>
        </p:nvSpPr>
        <p:spPr bwMode="auto">
          <a:xfrm>
            <a:off x="1498600" y="326548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6 </a:t>
            </a:r>
          </a:p>
        </p:txBody>
      </p:sp>
      <p:sp>
        <p:nvSpPr>
          <p:cNvPr id="431122" name="Text Box 18"/>
          <p:cNvSpPr txBox="1">
            <a:spLocks noChangeArrowheads="1"/>
          </p:cNvSpPr>
          <p:nvPr/>
        </p:nvSpPr>
        <p:spPr bwMode="auto">
          <a:xfrm>
            <a:off x="2006600" y="326548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8 </a:t>
            </a:r>
          </a:p>
        </p:txBody>
      </p:sp>
      <p:sp>
        <p:nvSpPr>
          <p:cNvPr id="431123" name="Text Box 19"/>
          <p:cNvSpPr txBox="1">
            <a:spLocks noChangeArrowheads="1"/>
          </p:cNvSpPr>
          <p:nvPr/>
        </p:nvSpPr>
        <p:spPr bwMode="auto">
          <a:xfrm>
            <a:off x="2519363" y="326548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31124" name="Text Box 20"/>
          <p:cNvSpPr txBox="1">
            <a:spLocks noChangeArrowheads="1"/>
          </p:cNvSpPr>
          <p:nvPr/>
        </p:nvSpPr>
        <p:spPr bwMode="auto">
          <a:xfrm>
            <a:off x="3036888" y="3265488"/>
            <a:ext cx="582612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431125" name="Text Box 21"/>
          <p:cNvSpPr txBox="1">
            <a:spLocks noChangeArrowheads="1"/>
          </p:cNvSpPr>
          <p:nvPr/>
        </p:nvSpPr>
        <p:spPr bwMode="auto">
          <a:xfrm>
            <a:off x="4878388" y="327818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1 </a:t>
            </a:r>
          </a:p>
        </p:txBody>
      </p:sp>
      <p:sp>
        <p:nvSpPr>
          <p:cNvPr id="431126" name="Text Box 22"/>
          <p:cNvSpPr txBox="1">
            <a:spLocks noChangeArrowheads="1"/>
          </p:cNvSpPr>
          <p:nvPr/>
        </p:nvSpPr>
        <p:spPr bwMode="auto">
          <a:xfrm>
            <a:off x="5378450" y="327818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9 </a:t>
            </a:r>
          </a:p>
        </p:txBody>
      </p:sp>
      <p:sp>
        <p:nvSpPr>
          <p:cNvPr id="431127" name="Text Box 23"/>
          <p:cNvSpPr txBox="1">
            <a:spLocks noChangeArrowheads="1"/>
          </p:cNvSpPr>
          <p:nvPr/>
        </p:nvSpPr>
        <p:spPr bwMode="auto">
          <a:xfrm>
            <a:off x="5886450" y="327818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42</a:t>
            </a:r>
          </a:p>
        </p:txBody>
      </p:sp>
      <p:sp>
        <p:nvSpPr>
          <p:cNvPr id="431128" name="Text Box 24"/>
          <p:cNvSpPr txBox="1">
            <a:spLocks noChangeArrowheads="1"/>
          </p:cNvSpPr>
          <p:nvPr/>
        </p:nvSpPr>
        <p:spPr bwMode="auto">
          <a:xfrm>
            <a:off x="6370638" y="3278188"/>
            <a:ext cx="582612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31132" name="Text Box 28"/>
          <p:cNvSpPr txBox="1">
            <a:spLocks noChangeArrowheads="1"/>
          </p:cNvSpPr>
          <p:nvPr/>
        </p:nvSpPr>
        <p:spPr bwMode="auto">
          <a:xfrm>
            <a:off x="2593975" y="1952625"/>
            <a:ext cx="422275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       k                                            </a:t>
            </a:r>
          </a:p>
        </p:txBody>
      </p:sp>
      <p:sp>
        <p:nvSpPr>
          <p:cNvPr id="431133" name="Text Box 29"/>
          <p:cNvSpPr txBox="1">
            <a:spLocks noChangeArrowheads="1"/>
          </p:cNvSpPr>
          <p:nvPr/>
        </p:nvSpPr>
        <p:spPr bwMode="auto">
          <a:xfrm>
            <a:off x="2416175" y="1952625"/>
            <a:ext cx="429895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               k                                     </a:t>
            </a:r>
          </a:p>
        </p:txBody>
      </p:sp>
      <p:sp>
        <p:nvSpPr>
          <p:cNvPr id="431134" name="Text Box 30"/>
          <p:cNvSpPr txBox="1">
            <a:spLocks noChangeArrowheads="1"/>
          </p:cNvSpPr>
          <p:nvPr/>
        </p:nvSpPr>
        <p:spPr bwMode="auto">
          <a:xfrm>
            <a:off x="2568575" y="1952625"/>
            <a:ext cx="407035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                     k                            </a:t>
            </a:r>
          </a:p>
        </p:txBody>
      </p:sp>
      <p:sp>
        <p:nvSpPr>
          <p:cNvPr id="431135" name="Text Box 31"/>
          <p:cNvSpPr txBox="1">
            <a:spLocks noChangeArrowheads="1"/>
          </p:cNvSpPr>
          <p:nvPr/>
        </p:nvSpPr>
        <p:spPr bwMode="auto">
          <a:xfrm>
            <a:off x="2416175" y="1952625"/>
            <a:ext cx="475615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                              k                            </a:t>
            </a:r>
          </a:p>
        </p:txBody>
      </p:sp>
      <p:sp>
        <p:nvSpPr>
          <p:cNvPr id="431136" name="Text Box 32"/>
          <p:cNvSpPr txBox="1">
            <a:spLocks noChangeArrowheads="1"/>
          </p:cNvSpPr>
          <p:nvPr/>
        </p:nvSpPr>
        <p:spPr bwMode="auto">
          <a:xfrm>
            <a:off x="2416175" y="1952625"/>
            <a:ext cx="475615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                                    k                      </a:t>
            </a:r>
          </a:p>
        </p:txBody>
      </p:sp>
      <p:sp>
        <p:nvSpPr>
          <p:cNvPr id="431137" name="Text Box 33"/>
          <p:cNvSpPr txBox="1">
            <a:spLocks noChangeArrowheads="1"/>
          </p:cNvSpPr>
          <p:nvPr/>
        </p:nvSpPr>
        <p:spPr bwMode="auto">
          <a:xfrm>
            <a:off x="2416175" y="1952625"/>
            <a:ext cx="490855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                                           k                 </a:t>
            </a:r>
          </a:p>
        </p:txBody>
      </p:sp>
      <p:sp>
        <p:nvSpPr>
          <p:cNvPr id="431138" name="Text Box 34"/>
          <p:cNvSpPr txBox="1">
            <a:spLocks noChangeArrowheads="1"/>
          </p:cNvSpPr>
          <p:nvPr/>
        </p:nvSpPr>
        <p:spPr bwMode="auto">
          <a:xfrm>
            <a:off x="2416175" y="1952625"/>
            <a:ext cx="513715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                                                  k             </a:t>
            </a:r>
          </a:p>
        </p:txBody>
      </p:sp>
      <p:sp>
        <p:nvSpPr>
          <p:cNvPr id="431139" name="Text Box 35"/>
          <p:cNvSpPr txBox="1">
            <a:spLocks noChangeArrowheads="1"/>
          </p:cNvSpPr>
          <p:nvPr/>
        </p:nvSpPr>
        <p:spPr bwMode="auto">
          <a:xfrm>
            <a:off x="1497013" y="3827463"/>
            <a:ext cx="2249487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i                          </a:t>
            </a:r>
          </a:p>
        </p:txBody>
      </p:sp>
      <p:sp>
        <p:nvSpPr>
          <p:cNvPr id="431140" name="Text Box 36"/>
          <p:cNvSpPr txBox="1">
            <a:spLocks noChangeArrowheads="1"/>
          </p:cNvSpPr>
          <p:nvPr/>
        </p:nvSpPr>
        <p:spPr bwMode="auto">
          <a:xfrm>
            <a:off x="1497013" y="3827463"/>
            <a:ext cx="2859087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        i                          </a:t>
            </a:r>
          </a:p>
        </p:txBody>
      </p:sp>
      <p:sp>
        <p:nvSpPr>
          <p:cNvPr id="431141" name="Text Box 37"/>
          <p:cNvSpPr txBox="1">
            <a:spLocks noChangeArrowheads="1"/>
          </p:cNvSpPr>
          <p:nvPr/>
        </p:nvSpPr>
        <p:spPr bwMode="auto">
          <a:xfrm>
            <a:off x="1497013" y="3827463"/>
            <a:ext cx="2249487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               i           </a:t>
            </a:r>
          </a:p>
        </p:txBody>
      </p:sp>
      <p:sp>
        <p:nvSpPr>
          <p:cNvPr id="431142" name="Text Box 38"/>
          <p:cNvSpPr txBox="1">
            <a:spLocks noChangeArrowheads="1"/>
          </p:cNvSpPr>
          <p:nvPr/>
        </p:nvSpPr>
        <p:spPr bwMode="auto">
          <a:xfrm>
            <a:off x="1497013" y="3827463"/>
            <a:ext cx="2173287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                      i   </a:t>
            </a:r>
          </a:p>
        </p:txBody>
      </p:sp>
      <p:sp>
        <p:nvSpPr>
          <p:cNvPr id="431150" name="Text Box 46"/>
          <p:cNvSpPr txBox="1">
            <a:spLocks noChangeArrowheads="1"/>
          </p:cNvSpPr>
          <p:nvPr/>
        </p:nvSpPr>
        <p:spPr bwMode="auto">
          <a:xfrm>
            <a:off x="3614738" y="326548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/>
              <a:t> </a:t>
            </a:r>
            <a:r>
              <a:rPr lang="en-US" b="1">
                <a:sym typeface="Symbol" pitchFamily="18" charset="2"/>
              </a:rPr>
              <a:t></a:t>
            </a:r>
            <a:r>
              <a:rPr lang="en-US" b="1"/>
              <a:t> </a:t>
            </a:r>
          </a:p>
        </p:txBody>
      </p:sp>
      <p:sp>
        <p:nvSpPr>
          <p:cNvPr id="431151" name="Text Box 47"/>
          <p:cNvSpPr txBox="1">
            <a:spLocks noChangeArrowheads="1"/>
          </p:cNvSpPr>
          <p:nvPr/>
        </p:nvSpPr>
        <p:spPr bwMode="auto">
          <a:xfrm>
            <a:off x="6977063" y="3278188"/>
            <a:ext cx="508000" cy="47625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/>
              <a:t> </a:t>
            </a:r>
            <a:r>
              <a:rPr lang="en-US" b="1">
                <a:sym typeface="Symbol" pitchFamily="18" charset="2"/>
              </a:rPr>
              <a:t></a:t>
            </a:r>
            <a:r>
              <a:rPr lang="en-US" b="1"/>
              <a:t> </a:t>
            </a:r>
          </a:p>
        </p:txBody>
      </p:sp>
      <p:sp>
        <p:nvSpPr>
          <p:cNvPr id="431152" name="Text Box 48"/>
          <p:cNvSpPr txBox="1">
            <a:spLocks noChangeArrowheads="1"/>
          </p:cNvSpPr>
          <p:nvPr/>
        </p:nvSpPr>
        <p:spPr bwMode="auto">
          <a:xfrm>
            <a:off x="1649413" y="3827463"/>
            <a:ext cx="2554287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                           i   </a:t>
            </a:r>
          </a:p>
        </p:txBody>
      </p:sp>
      <p:sp>
        <p:nvSpPr>
          <p:cNvPr id="431147" name="Text Box 43"/>
          <p:cNvSpPr txBox="1">
            <a:spLocks noChangeArrowheads="1"/>
          </p:cNvSpPr>
          <p:nvPr/>
        </p:nvSpPr>
        <p:spPr bwMode="auto">
          <a:xfrm>
            <a:off x="4841875" y="3827463"/>
            <a:ext cx="2554288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        j                      </a:t>
            </a:r>
          </a:p>
        </p:txBody>
      </p:sp>
      <p:sp>
        <p:nvSpPr>
          <p:cNvPr id="431148" name="Text Box 44"/>
          <p:cNvSpPr txBox="1">
            <a:spLocks noChangeArrowheads="1"/>
          </p:cNvSpPr>
          <p:nvPr/>
        </p:nvSpPr>
        <p:spPr bwMode="auto">
          <a:xfrm>
            <a:off x="4841875" y="3827463"/>
            <a:ext cx="2249488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               j           </a:t>
            </a:r>
          </a:p>
        </p:txBody>
      </p:sp>
      <p:sp>
        <p:nvSpPr>
          <p:cNvPr id="431149" name="Text Box 45"/>
          <p:cNvSpPr txBox="1">
            <a:spLocks noChangeArrowheads="1"/>
          </p:cNvSpPr>
          <p:nvPr/>
        </p:nvSpPr>
        <p:spPr bwMode="auto">
          <a:xfrm>
            <a:off x="4841875" y="3827463"/>
            <a:ext cx="2173288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                      j   </a:t>
            </a:r>
          </a:p>
        </p:txBody>
      </p:sp>
      <p:sp>
        <p:nvSpPr>
          <p:cNvPr id="431153" name="Text Box 49"/>
          <p:cNvSpPr txBox="1">
            <a:spLocks noChangeArrowheads="1"/>
          </p:cNvSpPr>
          <p:nvPr/>
        </p:nvSpPr>
        <p:spPr bwMode="auto">
          <a:xfrm>
            <a:off x="4724400" y="3827463"/>
            <a:ext cx="2747963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                              j </a:t>
            </a:r>
          </a:p>
        </p:txBody>
      </p:sp>
      <p:sp>
        <p:nvSpPr>
          <p:cNvPr id="431157" name="Text Box 53"/>
          <p:cNvSpPr txBox="1">
            <a:spLocks noChangeArrowheads="1"/>
          </p:cNvSpPr>
          <p:nvPr/>
        </p:nvSpPr>
        <p:spPr bwMode="auto">
          <a:xfrm>
            <a:off x="1500188" y="3267075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6 </a:t>
            </a:r>
          </a:p>
        </p:txBody>
      </p:sp>
      <p:sp>
        <p:nvSpPr>
          <p:cNvPr id="431158" name="Text Box 54"/>
          <p:cNvSpPr txBox="1">
            <a:spLocks noChangeArrowheads="1"/>
          </p:cNvSpPr>
          <p:nvPr/>
        </p:nvSpPr>
        <p:spPr bwMode="auto">
          <a:xfrm>
            <a:off x="2008188" y="3267075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8 </a:t>
            </a:r>
          </a:p>
        </p:txBody>
      </p:sp>
      <p:sp>
        <p:nvSpPr>
          <p:cNvPr id="431159" name="Text Box 55"/>
          <p:cNvSpPr txBox="1">
            <a:spLocks noChangeArrowheads="1"/>
          </p:cNvSpPr>
          <p:nvPr/>
        </p:nvSpPr>
        <p:spPr bwMode="auto">
          <a:xfrm>
            <a:off x="2520950" y="3267075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31160" name="Text Box 56"/>
          <p:cNvSpPr txBox="1">
            <a:spLocks noChangeArrowheads="1"/>
          </p:cNvSpPr>
          <p:nvPr/>
        </p:nvSpPr>
        <p:spPr bwMode="auto">
          <a:xfrm>
            <a:off x="3038475" y="3267075"/>
            <a:ext cx="582613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431164" name="Text Box 60"/>
          <p:cNvSpPr txBox="1">
            <a:spLocks noChangeArrowheads="1"/>
          </p:cNvSpPr>
          <p:nvPr/>
        </p:nvSpPr>
        <p:spPr bwMode="auto">
          <a:xfrm>
            <a:off x="4865688" y="3281363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1 </a:t>
            </a:r>
          </a:p>
        </p:txBody>
      </p:sp>
      <p:sp>
        <p:nvSpPr>
          <p:cNvPr id="431165" name="Text Box 61"/>
          <p:cNvSpPr txBox="1">
            <a:spLocks noChangeArrowheads="1"/>
          </p:cNvSpPr>
          <p:nvPr/>
        </p:nvSpPr>
        <p:spPr bwMode="auto">
          <a:xfrm>
            <a:off x="5365750" y="3281363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9 </a:t>
            </a:r>
          </a:p>
        </p:txBody>
      </p:sp>
      <p:sp>
        <p:nvSpPr>
          <p:cNvPr id="431166" name="Text Box 62"/>
          <p:cNvSpPr txBox="1">
            <a:spLocks noChangeArrowheads="1"/>
          </p:cNvSpPr>
          <p:nvPr/>
        </p:nvSpPr>
        <p:spPr bwMode="auto">
          <a:xfrm>
            <a:off x="5873750" y="3281363"/>
            <a:ext cx="508000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42</a:t>
            </a:r>
          </a:p>
        </p:txBody>
      </p:sp>
      <p:sp>
        <p:nvSpPr>
          <p:cNvPr id="431167" name="Text Box 63"/>
          <p:cNvSpPr txBox="1">
            <a:spLocks noChangeArrowheads="1"/>
          </p:cNvSpPr>
          <p:nvPr/>
        </p:nvSpPr>
        <p:spPr bwMode="auto">
          <a:xfrm>
            <a:off x="6357938" y="3281363"/>
            <a:ext cx="582612" cy="47625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31170" name="Text Box 66"/>
          <p:cNvSpPr txBox="1">
            <a:spLocks noChangeArrowheads="1"/>
          </p:cNvSpPr>
          <p:nvPr/>
        </p:nvSpPr>
        <p:spPr bwMode="auto">
          <a:xfrm>
            <a:off x="2489200" y="1346200"/>
            <a:ext cx="508000" cy="4762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1 </a:t>
            </a:r>
          </a:p>
        </p:txBody>
      </p:sp>
      <p:sp>
        <p:nvSpPr>
          <p:cNvPr id="431171" name="Text Box 67"/>
          <p:cNvSpPr txBox="1">
            <a:spLocks noChangeArrowheads="1"/>
          </p:cNvSpPr>
          <p:nvPr/>
        </p:nvSpPr>
        <p:spPr bwMode="auto">
          <a:xfrm>
            <a:off x="2997200" y="1346200"/>
            <a:ext cx="508000" cy="4762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6 </a:t>
            </a:r>
          </a:p>
        </p:txBody>
      </p:sp>
      <p:sp>
        <p:nvSpPr>
          <p:cNvPr id="431172" name="Text Box 68"/>
          <p:cNvSpPr txBox="1">
            <a:spLocks noChangeArrowheads="1"/>
          </p:cNvSpPr>
          <p:nvPr/>
        </p:nvSpPr>
        <p:spPr bwMode="auto">
          <a:xfrm>
            <a:off x="3509963" y="1346200"/>
            <a:ext cx="508000" cy="4762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 8 </a:t>
            </a:r>
          </a:p>
        </p:txBody>
      </p:sp>
      <p:sp>
        <p:nvSpPr>
          <p:cNvPr id="431173" name="Text Box 69"/>
          <p:cNvSpPr txBox="1">
            <a:spLocks noChangeArrowheads="1"/>
          </p:cNvSpPr>
          <p:nvPr/>
        </p:nvSpPr>
        <p:spPr bwMode="auto">
          <a:xfrm>
            <a:off x="4027488" y="1346200"/>
            <a:ext cx="582612" cy="4762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 9 </a:t>
            </a:r>
          </a:p>
        </p:txBody>
      </p:sp>
      <p:sp>
        <p:nvSpPr>
          <p:cNvPr id="431174" name="Text Box 70"/>
          <p:cNvSpPr txBox="1">
            <a:spLocks noChangeArrowheads="1"/>
          </p:cNvSpPr>
          <p:nvPr/>
        </p:nvSpPr>
        <p:spPr bwMode="auto">
          <a:xfrm>
            <a:off x="4608513" y="1346200"/>
            <a:ext cx="508000" cy="4762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431175" name="Text Box 71"/>
          <p:cNvSpPr txBox="1">
            <a:spLocks noChangeArrowheads="1"/>
          </p:cNvSpPr>
          <p:nvPr/>
        </p:nvSpPr>
        <p:spPr bwMode="auto">
          <a:xfrm>
            <a:off x="5108575" y="1346200"/>
            <a:ext cx="508000" cy="4762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32</a:t>
            </a:r>
          </a:p>
        </p:txBody>
      </p:sp>
      <p:sp>
        <p:nvSpPr>
          <p:cNvPr id="431176" name="Text Box 72"/>
          <p:cNvSpPr txBox="1">
            <a:spLocks noChangeArrowheads="1"/>
          </p:cNvSpPr>
          <p:nvPr/>
        </p:nvSpPr>
        <p:spPr bwMode="auto">
          <a:xfrm>
            <a:off x="5616575" y="1346200"/>
            <a:ext cx="508000" cy="4762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42</a:t>
            </a:r>
          </a:p>
        </p:txBody>
      </p:sp>
      <p:sp>
        <p:nvSpPr>
          <p:cNvPr id="431177" name="Text Box 73"/>
          <p:cNvSpPr txBox="1">
            <a:spLocks noChangeArrowheads="1"/>
          </p:cNvSpPr>
          <p:nvPr/>
        </p:nvSpPr>
        <p:spPr bwMode="auto">
          <a:xfrm>
            <a:off x="6100763" y="1346200"/>
            <a:ext cx="582612" cy="4762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43</a:t>
            </a:r>
          </a:p>
        </p:txBody>
      </p:sp>
      <p:sp>
        <p:nvSpPr>
          <p:cNvPr id="431180" name="Text Box 76"/>
          <p:cNvSpPr txBox="1">
            <a:spLocks noChangeArrowheads="1"/>
          </p:cNvSpPr>
          <p:nvPr/>
        </p:nvSpPr>
        <p:spPr bwMode="auto">
          <a:xfrm>
            <a:off x="2344738" y="1952625"/>
            <a:ext cx="5360987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rgbClr val="FF3300"/>
                </a:solidFill>
              </a:rPr>
              <a:t>                                                         k             </a:t>
            </a:r>
          </a:p>
        </p:txBody>
      </p:sp>
      <p:sp>
        <p:nvSpPr>
          <p:cNvPr id="431182" name="Text Box 78"/>
          <p:cNvSpPr txBox="1">
            <a:spLocks noChangeArrowheads="1"/>
          </p:cNvSpPr>
          <p:nvPr/>
        </p:nvSpPr>
        <p:spPr bwMode="auto">
          <a:xfrm>
            <a:off x="1062038" y="3190875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i="1"/>
              <a:t>L</a:t>
            </a:r>
          </a:p>
        </p:txBody>
      </p:sp>
      <p:sp>
        <p:nvSpPr>
          <p:cNvPr id="431183" name="Text Box 79"/>
          <p:cNvSpPr txBox="1">
            <a:spLocks noChangeArrowheads="1"/>
          </p:cNvSpPr>
          <p:nvPr/>
        </p:nvSpPr>
        <p:spPr bwMode="auto">
          <a:xfrm>
            <a:off x="4454525" y="3238500"/>
            <a:ext cx="4318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i="1"/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32" grpId="0" animBg="1" autoUpdateAnimBg="0"/>
      <p:bldP spid="431133" grpId="0" animBg="1" autoUpdateAnimBg="0"/>
      <p:bldP spid="431134" grpId="0" animBg="1" autoUpdateAnimBg="0"/>
      <p:bldP spid="431135" grpId="0" animBg="1" autoUpdateAnimBg="0"/>
      <p:bldP spid="431136" grpId="0" animBg="1" autoUpdateAnimBg="0"/>
      <p:bldP spid="431137" grpId="0" animBg="1" autoUpdateAnimBg="0"/>
      <p:bldP spid="431138" grpId="0" animBg="1" autoUpdateAnimBg="0"/>
      <p:bldP spid="431140" grpId="0" animBg="1" autoUpdateAnimBg="0"/>
      <p:bldP spid="431141" grpId="0" animBg="1" autoUpdateAnimBg="0"/>
      <p:bldP spid="431142" grpId="0" animBg="1" autoUpdateAnimBg="0"/>
      <p:bldP spid="431152" grpId="0" animBg="1" autoUpdateAnimBg="0"/>
      <p:bldP spid="431147" grpId="0" animBg="1" autoUpdateAnimBg="0"/>
      <p:bldP spid="431148" grpId="0" animBg="1" autoUpdateAnimBg="0"/>
      <p:bldP spid="431149" grpId="0" animBg="1" autoUpdateAnimBg="0"/>
      <p:bldP spid="431153" grpId="0" animBg="1" autoUpdateAnimBg="0"/>
      <p:bldP spid="431157" grpId="0" animBg="1" autoUpdateAnimBg="0"/>
      <p:bldP spid="431158" grpId="0" animBg="1" autoUpdateAnimBg="0"/>
      <p:bldP spid="431159" grpId="0" animBg="1" autoUpdateAnimBg="0"/>
      <p:bldP spid="431160" grpId="0" animBg="1" autoUpdateAnimBg="0"/>
      <p:bldP spid="431164" grpId="0" animBg="1" autoUpdateAnimBg="0"/>
      <p:bldP spid="431165" grpId="0" animBg="1" autoUpdateAnimBg="0"/>
      <p:bldP spid="431166" grpId="0" animBg="1" autoUpdateAnimBg="0"/>
      <p:bldP spid="431167" grpId="0" animBg="1" autoUpdateAnimBg="0"/>
      <p:bldP spid="431170" grpId="0" animBg="1" autoUpdateAnimBg="0"/>
      <p:bldP spid="431171" grpId="0" animBg="1" autoUpdateAnimBg="0"/>
      <p:bldP spid="431172" grpId="0" animBg="1" autoUpdateAnimBg="0"/>
      <p:bldP spid="431173" grpId="0" animBg="1" autoUpdateAnimBg="0"/>
      <p:bldP spid="431174" grpId="0" animBg="1" autoUpdateAnimBg="0"/>
      <p:bldP spid="431175" grpId="0" animBg="1" autoUpdateAnimBg="0"/>
      <p:bldP spid="431176" grpId="0" animBg="1" autoUpdateAnimBg="0"/>
      <p:bldP spid="431177" grpId="0" animBg="1" autoUpdateAnimBg="0"/>
      <p:bldP spid="43118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79388"/>
            <a:ext cx="9142413" cy="914401"/>
          </a:xfrm>
        </p:spPr>
        <p:txBody>
          <a:bodyPr/>
          <a:lstStyle/>
          <a:p>
            <a:r>
              <a:rPr lang="en-US"/>
              <a:t>Correctness of Merge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925" y="663575"/>
            <a:ext cx="3854450" cy="5732463"/>
          </a:xfrm>
          <a:solidFill>
            <a:srgbClr val="CCECFF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FF3300"/>
                </a:solidFill>
              </a:rPr>
              <a:t>Merge(</a:t>
            </a:r>
            <a:r>
              <a:rPr lang="en-US" sz="2000" b="1" i="1">
                <a:solidFill>
                  <a:srgbClr val="FF3300"/>
                </a:solidFill>
              </a:rPr>
              <a:t>A</a:t>
            </a:r>
            <a:r>
              <a:rPr lang="en-US" sz="2000" b="1">
                <a:solidFill>
                  <a:srgbClr val="FF3300"/>
                </a:solidFill>
              </a:rPr>
              <a:t>, </a:t>
            </a:r>
            <a:r>
              <a:rPr lang="en-US" sz="2000" b="1" i="1">
                <a:solidFill>
                  <a:srgbClr val="FF3300"/>
                </a:solidFill>
              </a:rPr>
              <a:t>p</a:t>
            </a:r>
            <a:r>
              <a:rPr lang="en-US" sz="2000" b="1">
                <a:solidFill>
                  <a:srgbClr val="FF3300"/>
                </a:solidFill>
              </a:rPr>
              <a:t>, </a:t>
            </a:r>
            <a:r>
              <a:rPr lang="en-US" sz="2000" b="1" i="1">
                <a:solidFill>
                  <a:srgbClr val="FF3300"/>
                </a:solidFill>
              </a:rPr>
              <a:t>q</a:t>
            </a:r>
            <a:r>
              <a:rPr lang="en-US" sz="2000" b="1">
                <a:solidFill>
                  <a:srgbClr val="FF3300"/>
                </a:solidFill>
              </a:rPr>
              <a:t>, </a:t>
            </a:r>
            <a:r>
              <a:rPr lang="en-US" sz="2000" b="1" i="1">
                <a:solidFill>
                  <a:srgbClr val="FF3300"/>
                </a:solidFill>
              </a:rPr>
              <a:t>r</a:t>
            </a:r>
            <a:r>
              <a:rPr lang="en-US" sz="2000" b="1">
                <a:solidFill>
                  <a:srgbClr val="FF3300"/>
                </a:solidFill>
              </a:rPr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1  </a:t>
            </a:r>
            <a:r>
              <a:rPr lang="en-US" sz="2000" i="1"/>
              <a:t>n</a:t>
            </a:r>
            <a:r>
              <a:rPr lang="en-US" sz="2000" baseline="-25000"/>
              <a:t>1</a:t>
            </a:r>
            <a:r>
              <a:rPr lang="en-US" sz="2000"/>
              <a:t>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q </a:t>
            </a:r>
            <a:r>
              <a:rPr lang="en-US" sz="200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p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+ 1</a:t>
            </a:r>
            <a:endParaRPr lang="en-US" sz="20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2  </a:t>
            </a:r>
            <a:r>
              <a:rPr lang="en-US" sz="2000" i="1"/>
              <a:t>n</a:t>
            </a:r>
            <a:r>
              <a:rPr lang="en-US" sz="2000" baseline="-25000"/>
              <a:t>2</a:t>
            </a:r>
            <a:r>
              <a:rPr lang="en-US" sz="2000"/>
              <a:t>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r </a:t>
            </a:r>
            <a:r>
              <a:rPr lang="en-US" sz="200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q</a:t>
            </a:r>
            <a:endParaRPr lang="en-US" sz="2000" b="1" i="1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b="1">
                <a:solidFill>
                  <a:schemeClr val="hlink"/>
                </a:solidFill>
              </a:rPr>
              <a:t>for</a:t>
            </a:r>
            <a:r>
              <a:rPr lang="en-US" sz="2000"/>
              <a:t> </a:t>
            </a:r>
            <a:r>
              <a:rPr lang="en-US" sz="2000" i="1"/>
              <a:t>i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</a:t>
            </a:r>
            <a:r>
              <a:rPr lang="en-US" sz="2000"/>
              <a:t> 1 </a:t>
            </a:r>
            <a:r>
              <a:rPr lang="en-US" sz="2000" b="1">
                <a:solidFill>
                  <a:schemeClr val="hlink"/>
                </a:solidFill>
              </a:rPr>
              <a:t>to</a:t>
            </a:r>
            <a:r>
              <a:rPr lang="en-US" sz="2000"/>
              <a:t> </a:t>
            </a:r>
            <a:r>
              <a:rPr lang="en-US" sz="2000" i="1"/>
              <a:t>n</a:t>
            </a:r>
            <a:r>
              <a:rPr lang="en-US" sz="2000" baseline="-25000"/>
              <a:t>1</a:t>
            </a:r>
            <a:r>
              <a:rPr lang="en-US" sz="200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/>
              <a:t>    </a:t>
            </a:r>
            <a:r>
              <a:rPr lang="en-US" sz="2000" b="1">
                <a:solidFill>
                  <a:schemeClr val="hlink"/>
                </a:solidFill>
              </a:rPr>
              <a:t>do</a:t>
            </a:r>
            <a:r>
              <a:rPr lang="en-US" sz="2000"/>
              <a:t> </a:t>
            </a:r>
            <a:r>
              <a:rPr lang="en-US" sz="2000" i="1"/>
              <a:t>L</a:t>
            </a:r>
            <a:r>
              <a:rPr lang="en-US" sz="2000"/>
              <a:t>[</a:t>
            </a:r>
            <a:r>
              <a:rPr lang="en-US" sz="2000" i="1"/>
              <a:t>i</a:t>
            </a:r>
            <a:r>
              <a:rPr lang="en-US" sz="2000"/>
              <a:t>]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p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+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i </a:t>
            </a:r>
            <a:r>
              <a:rPr lang="en-US" sz="200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1]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b="1">
                <a:solidFill>
                  <a:schemeClr val="hlink"/>
                </a:solidFill>
              </a:rPr>
              <a:t>for</a:t>
            </a:r>
            <a:r>
              <a:rPr lang="en-US" sz="2000"/>
              <a:t> </a:t>
            </a:r>
            <a:r>
              <a:rPr lang="en-US" sz="2000" i="1"/>
              <a:t>j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</a:t>
            </a:r>
            <a:r>
              <a:rPr lang="en-US" sz="2000"/>
              <a:t> 1 </a:t>
            </a:r>
            <a:r>
              <a:rPr lang="en-US" sz="2000" b="1">
                <a:solidFill>
                  <a:schemeClr val="hlink"/>
                </a:solidFill>
              </a:rPr>
              <a:t>to</a:t>
            </a:r>
            <a:r>
              <a:rPr lang="en-US" sz="2000"/>
              <a:t> </a:t>
            </a:r>
            <a:r>
              <a:rPr lang="en-US" sz="2000" i="1"/>
              <a:t>n</a:t>
            </a:r>
            <a:r>
              <a:rPr lang="en-US" sz="2000" baseline="-25000"/>
              <a:t>2</a:t>
            </a:r>
            <a:r>
              <a:rPr lang="en-US" sz="200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/>
              <a:t>    </a:t>
            </a:r>
            <a:r>
              <a:rPr lang="en-US" sz="2000" b="1">
                <a:solidFill>
                  <a:schemeClr val="hlink"/>
                </a:solidFill>
              </a:rPr>
              <a:t>do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[</a:t>
            </a:r>
            <a:r>
              <a:rPr lang="en-US" sz="2000" i="1"/>
              <a:t>j</a:t>
            </a:r>
            <a:r>
              <a:rPr lang="en-US" sz="2000"/>
              <a:t>]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q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+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j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]</a:t>
            </a:r>
            <a:endParaRPr lang="en-US" sz="2000" i="1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L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/>
              <a:t>n</a:t>
            </a:r>
            <a:r>
              <a:rPr lang="en-US" sz="2000" i="1" baseline="-25000"/>
              <a:t>1</a:t>
            </a:r>
            <a:r>
              <a:rPr lang="en-US" sz="2000"/>
              <a:t>+1]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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R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/>
              <a:t>n</a:t>
            </a:r>
            <a:r>
              <a:rPr lang="en-US" sz="2000" i="1" baseline="-25000"/>
              <a:t>2</a:t>
            </a:r>
            <a:r>
              <a:rPr lang="en-US" sz="2000"/>
              <a:t>+1]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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 1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j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 1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 b="1">
                <a:solidFill>
                  <a:schemeClr val="hlink"/>
                </a:solidFill>
                <a:sym typeface="Symbol" pitchFamily="18" charset="2"/>
              </a:rPr>
              <a:t>for</a:t>
            </a:r>
            <a:r>
              <a:rPr lang="en-US" sz="2000" b="1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k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p </a:t>
            </a:r>
            <a:r>
              <a:rPr lang="en-US" sz="2000" b="1">
                <a:solidFill>
                  <a:schemeClr val="hlink"/>
                </a:solidFill>
                <a:sym typeface="Symbol" pitchFamily="18" charset="2"/>
              </a:rPr>
              <a:t>to</a:t>
            </a:r>
            <a:r>
              <a:rPr lang="en-US" sz="2000" b="1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r</a:t>
            </a:r>
            <a:endParaRPr lang="en-US" sz="2000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</a:t>
            </a:r>
            <a:r>
              <a:rPr lang="en-US" sz="2000" b="1">
                <a:solidFill>
                  <a:schemeClr val="hlink"/>
                </a:solidFill>
                <a:sym typeface="Symbol" pitchFamily="18" charset="2"/>
              </a:rPr>
              <a:t>do</a:t>
            </a:r>
            <a:r>
              <a:rPr lang="en-US" sz="2000" b="1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b="1">
                <a:solidFill>
                  <a:schemeClr val="hlink"/>
                </a:solidFill>
                <a:sym typeface="Symbol" pitchFamily="18" charset="2"/>
              </a:rPr>
              <a:t>if</a:t>
            </a:r>
            <a:r>
              <a:rPr lang="en-US" sz="2000" b="1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L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] 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R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j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 </a:t>
            </a:r>
            <a:r>
              <a:rPr lang="en-US" sz="2000" b="1">
                <a:solidFill>
                  <a:schemeClr val="hlink"/>
                </a:solidFill>
                <a:sym typeface="Symbol" pitchFamily="18" charset="2"/>
              </a:rPr>
              <a:t>then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k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] 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L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         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i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+ 1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 </a:t>
            </a:r>
            <a:r>
              <a:rPr lang="en-US" sz="2000" b="1">
                <a:solidFill>
                  <a:schemeClr val="hlink"/>
                </a:solidFill>
                <a:sym typeface="Symbol" pitchFamily="18" charset="2"/>
              </a:rPr>
              <a:t>else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1800" i="1">
                <a:solidFill>
                  <a:schemeClr val="tx1"/>
                </a:solidFill>
                <a:sym typeface="Symbol" pitchFamily="18" charset="2"/>
              </a:rPr>
              <a:t>k</a:t>
            </a: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]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R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j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         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j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 </a:t>
            </a:r>
            <a:r>
              <a:rPr lang="en-US" sz="2000" i="1">
                <a:solidFill>
                  <a:schemeClr val="tx1"/>
                </a:solidFill>
                <a:sym typeface="Symbol" pitchFamily="18" charset="2"/>
              </a:rPr>
              <a:t>j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+ 1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endParaRPr lang="en-US" sz="2000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endParaRPr lang="en-US" sz="2000" i="1">
              <a:solidFill>
                <a:schemeClr val="tx1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 startAt="3"/>
            </a:pPr>
            <a:endParaRPr lang="en-US" sz="2000" b="1" i="1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300538" y="7397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314825" y="712788"/>
            <a:ext cx="4706938" cy="2847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chemeClr val="hlink"/>
                </a:solidFill>
              </a:rPr>
              <a:t>Loop Invariant for the </a:t>
            </a:r>
            <a:r>
              <a:rPr lang="en-US" sz="2000" b="1" i="1" u="sng">
                <a:solidFill>
                  <a:schemeClr val="hlink"/>
                </a:solidFill>
              </a:rPr>
              <a:t>for</a:t>
            </a:r>
            <a:r>
              <a:rPr lang="en-US" sz="2000" b="1" u="sng">
                <a:solidFill>
                  <a:schemeClr val="hlink"/>
                </a:solidFill>
              </a:rPr>
              <a:t> loop</a:t>
            </a:r>
          </a:p>
          <a:p>
            <a:r>
              <a:rPr lang="en-US" sz="2000">
                <a:solidFill>
                  <a:srgbClr val="CC3300"/>
                </a:solidFill>
              </a:rPr>
              <a:t>At the start of each iteration of the   </a:t>
            </a:r>
          </a:p>
          <a:p>
            <a:r>
              <a:rPr lang="en-US" sz="2000">
                <a:solidFill>
                  <a:srgbClr val="CC3300"/>
                </a:solidFill>
              </a:rPr>
              <a:t>for loop: </a:t>
            </a:r>
          </a:p>
          <a:p>
            <a:r>
              <a:rPr lang="en-US" sz="2000"/>
              <a:t>                      Subarray </a:t>
            </a:r>
            <a:r>
              <a:rPr lang="en-US" sz="2000" i="1"/>
              <a:t>A</a:t>
            </a:r>
            <a:r>
              <a:rPr lang="en-US" sz="2000"/>
              <a:t>[</a:t>
            </a:r>
            <a:r>
              <a:rPr lang="en-US" sz="2000" i="1"/>
              <a:t>p</a:t>
            </a:r>
            <a:r>
              <a:rPr lang="en-US" sz="2000"/>
              <a:t>..</a:t>
            </a:r>
            <a:r>
              <a:rPr lang="en-US" sz="2000" i="1"/>
              <a:t>k 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000">
                <a:sym typeface="Symbol" pitchFamily="18" charset="2"/>
              </a:rPr>
              <a:t> 1] </a:t>
            </a:r>
          </a:p>
          <a:p>
            <a:r>
              <a:rPr lang="en-US" sz="2000">
                <a:sym typeface="Symbol" pitchFamily="18" charset="2"/>
              </a:rPr>
              <a:t>contains the </a:t>
            </a:r>
            <a:r>
              <a:rPr lang="en-US" sz="2000" i="1">
                <a:sym typeface="Symbol" pitchFamily="18" charset="2"/>
              </a:rPr>
              <a:t>k 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000">
                <a:sym typeface="Symbol" pitchFamily="18" charset="2"/>
              </a:rPr>
              <a:t> </a:t>
            </a:r>
            <a:r>
              <a:rPr lang="en-US" sz="2000" i="1">
                <a:sym typeface="Symbol" pitchFamily="18" charset="2"/>
              </a:rPr>
              <a:t>p</a:t>
            </a:r>
            <a:r>
              <a:rPr lang="en-US" sz="2000">
                <a:sym typeface="Symbol" pitchFamily="18" charset="2"/>
              </a:rPr>
              <a:t> smallest elements</a:t>
            </a:r>
          </a:p>
          <a:p>
            <a:r>
              <a:rPr lang="en-US" sz="2000">
                <a:sym typeface="Symbol" pitchFamily="18" charset="2"/>
              </a:rPr>
              <a:t>of </a:t>
            </a:r>
            <a:r>
              <a:rPr lang="en-US" sz="2000" i="1">
                <a:sym typeface="Symbol" pitchFamily="18" charset="2"/>
              </a:rPr>
              <a:t>L</a:t>
            </a:r>
            <a:r>
              <a:rPr lang="en-US" sz="2000">
                <a:sym typeface="Symbol" pitchFamily="18" charset="2"/>
              </a:rPr>
              <a:t> and </a:t>
            </a:r>
            <a:r>
              <a:rPr lang="en-US" sz="2000" i="1">
                <a:sym typeface="Symbol" pitchFamily="18" charset="2"/>
              </a:rPr>
              <a:t>R </a:t>
            </a:r>
            <a:r>
              <a:rPr lang="en-US" sz="2000">
                <a:sym typeface="Symbol" pitchFamily="18" charset="2"/>
              </a:rPr>
              <a:t>in sorted order. </a:t>
            </a:r>
          </a:p>
          <a:p>
            <a:r>
              <a:rPr lang="en-US" sz="2000" i="1">
                <a:sym typeface="Symbol" pitchFamily="18" charset="2"/>
              </a:rPr>
              <a:t>L</a:t>
            </a:r>
            <a:r>
              <a:rPr lang="en-US" sz="2000">
                <a:sym typeface="Symbol" pitchFamily="18" charset="2"/>
              </a:rPr>
              <a:t>[</a:t>
            </a:r>
            <a:r>
              <a:rPr lang="en-US" sz="2000" i="1">
                <a:sym typeface="Symbol" pitchFamily="18" charset="2"/>
              </a:rPr>
              <a:t>i</a:t>
            </a:r>
            <a:r>
              <a:rPr lang="en-US" sz="2000">
                <a:sym typeface="Symbol" pitchFamily="18" charset="2"/>
              </a:rPr>
              <a:t>] and </a:t>
            </a:r>
            <a:r>
              <a:rPr lang="en-US" sz="2000" i="1">
                <a:sym typeface="Symbol" pitchFamily="18" charset="2"/>
              </a:rPr>
              <a:t>R</a:t>
            </a:r>
            <a:r>
              <a:rPr lang="en-US" sz="2000">
                <a:sym typeface="Symbol" pitchFamily="18" charset="2"/>
              </a:rPr>
              <a:t>[</a:t>
            </a:r>
            <a:r>
              <a:rPr lang="en-US" sz="2000" i="1">
                <a:sym typeface="Symbol" pitchFamily="18" charset="2"/>
              </a:rPr>
              <a:t>j</a:t>
            </a:r>
            <a:r>
              <a:rPr lang="en-US" sz="2000">
                <a:sym typeface="Symbol" pitchFamily="18" charset="2"/>
              </a:rPr>
              <a:t>] are the smallest elements of </a:t>
            </a:r>
          </a:p>
          <a:p>
            <a:r>
              <a:rPr lang="en-US" sz="2000" i="1">
                <a:sym typeface="Symbol" pitchFamily="18" charset="2"/>
              </a:rPr>
              <a:t>L</a:t>
            </a:r>
            <a:r>
              <a:rPr lang="en-US" sz="2000">
                <a:sym typeface="Symbol" pitchFamily="18" charset="2"/>
              </a:rPr>
              <a:t> and </a:t>
            </a:r>
            <a:r>
              <a:rPr lang="en-US" sz="2000" i="1">
                <a:sym typeface="Symbol" pitchFamily="18" charset="2"/>
              </a:rPr>
              <a:t>R</a:t>
            </a:r>
            <a:r>
              <a:rPr lang="en-US" sz="2000">
                <a:sym typeface="Symbol" pitchFamily="18" charset="2"/>
              </a:rPr>
              <a:t> that have not been copied back into </a:t>
            </a:r>
          </a:p>
          <a:p>
            <a:r>
              <a:rPr lang="en-US" sz="2000" i="1">
                <a:sym typeface="Symbol" pitchFamily="18" charset="2"/>
              </a:rPr>
              <a:t>A</a:t>
            </a:r>
            <a:r>
              <a:rPr lang="en-US" sz="2000">
                <a:sym typeface="Symbol" pitchFamily="18" charset="2"/>
              </a:rPr>
              <a:t>.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332288" y="4041775"/>
            <a:ext cx="4022725" cy="1933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chemeClr val="hlink"/>
                </a:solidFill>
              </a:rPr>
              <a:t>Initialization:</a:t>
            </a:r>
          </a:p>
          <a:p>
            <a:r>
              <a:rPr lang="en-US" sz="2000">
                <a:solidFill>
                  <a:srgbClr val="CC3300"/>
                </a:solidFill>
              </a:rPr>
              <a:t>Before the first iteration: </a:t>
            </a:r>
          </a:p>
          <a:p>
            <a:pPr>
              <a:buFontTx/>
              <a:buChar char="•"/>
            </a:pPr>
            <a:r>
              <a:rPr lang="en-US" sz="2000" i="1"/>
              <a:t>A</a:t>
            </a:r>
            <a:r>
              <a:rPr lang="en-US" sz="2000"/>
              <a:t>[</a:t>
            </a:r>
            <a:r>
              <a:rPr lang="en-US" sz="2000" i="1"/>
              <a:t>p</a:t>
            </a:r>
            <a:r>
              <a:rPr lang="en-US" sz="2000"/>
              <a:t>..</a:t>
            </a:r>
            <a:r>
              <a:rPr lang="en-US" sz="2000" i="1"/>
              <a:t>k 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000">
                <a:sym typeface="Symbol" pitchFamily="18" charset="2"/>
              </a:rPr>
              <a:t> 1] is empty.</a:t>
            </a:r>
          </a:p>
          <a:p>
            <a:pPr>
              <a:buFontTx/>
              <a:buChar char="•"/>
            </a:pPr>
            <a:r>
              <a:rPr lang="en-US" sz="2000" i="1">
                <a:sym typeface="Symbol" pitchFamily="18" charset="2"/>
              </a:rPr>
              <a:t>i </a:t>
            </a:r>
            <a:r>
              <a:rPr lang="en-US" sz="2000">
                <a:sym typeface="Symbol" pitchFamily="18" charset="2"/>
              </a:rPr>
              <a:t>= </a:t>
            </a:r>
            <a:r>
              <a:rPr lang="en-US" sz="2000" i="1">
                <a:sym typeface="Symbol" pitchFamily="18" charset="2"/>
              </a:rPr>
              <a:t>j </a:t>
            </a:r>
            <a:r>
              <a:rPr lang="en-US" sz="2000">
                <a:sym typeface="Symbol" pitchFamily="18" charset="2"/>
              </a:rPr>
              <a:t>= 1.</a:t>
            </a:r>
          </a:p>
          <a:p>
            <a:pPr>
              <a:buFontTx/>
              <a:buChar char="•"/>
            </a:pPr>
            <a:r>
              <a:rPr lang="en-US" sz="2000" i="1">
                <a:sym typeface="Symbol" pitchFamily="18" charset="2"/>
              </a:rPr>
              <a:t>L</a:t>
            </a:r>
            <a:r>
              <a:rPr lang="en-US" sz="2000">
                <a:sym typeface="Symbol" pitchFamily="18" charset="2"/>
              </a:rPr>
              <a:t>[1] and </a:t>
            </a:r>
            <a:r>
              <a:rPr lang="en-US" sz="2000" i="1">
                <a:sym typeface="Symbol" pitchFamily="18" charset="2"/>
              </a:rPr>
              <a:t>R</a:t>
            </a:r>
            <a:r>
              <a:rPr lang="en-US" sz="2000">
                <a:sym typeface="Symbol" pitchFamily="18" charset="2"/>
              </a:rPr>
              <a:t>[1] are the smallest </a:t>
            </a:r>
          </a:p>
          <a:p>
            <a:r>
              <a:rPr lang="en-US" sz="2000">
                <a:sym typeface="Symbol" pitchFamily="18" charset="2"/>
              </a:rPr>
              <a:t> elements of </a:t>
            </a:r>
            <a:r>
              <a:rPr lang="en-US" sz="2000" i="1">
                <a:sym typeface="Symbol" pitchFamily="18" charset="2"/>
              </a:rPr>
              <a:t>L</a:t>
            </a:r>
            <a:r>
              <a:rPr lang="en-US" sz="2000">
                <a:sym typeface="Symbol" pitchFamily="18" charset="2"/>
              </a:rPr>
              <a:t> and </a:t>
            </a:r>
            <a:r>
              <a:rPr lang="en-US" sz="2000" i="1">
                <a:sym typeface="Symbol" pitchFamily="18" charset="2"/>
              </a:rPr>
              <a:t>R</a:t>
            </a:r>
            <a:r>
              <a:rPr lang="en-US" sz="2000">
                <a:sym typeface="Symbol" pitchFamily="18" charset="2"/>
              </a:rPr>
              <a:t> not copied to </a:t>
            </a:r>
            <a:r>
              <a:rPr lang="en-US" sz="2000" i="1">
                <a:sym typeface="Symbol" pitchFamily="18" charset="2"/>
              </a:rPr>
              <a:t>A.</a:t>
            </a:r>
            <a:r>
              <a:rPr lang="en-US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1306</Words>
  <Application>Microsoft Office PowerPoint</Application>
  <PresentationFormat>On-screen Show (4:3)</PresentationFormat>
  <Paragraphs>424</Paragraphs>
  <Slides>11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Divide and Conquer (Merge Sort)</vt:lpstr>
      <vt:lpstr>Divide and Conquer</vt:lpstr>
      <vt:lpstr>An Example:  Merge Sort</vt:lpstr>
      <vt:lpstr>Merge Sort – Example </vt:lpstr>
      <vt:lpstr>Merge Sort – Example </vt:lpstr>
      <vt:lpstr>Merge-Sort (A, p, r)</vt:lpstr>
      <vt:lpstr>Procedure Merge</vt:lpstr>
      <vt:lpstr>Merge – Example </vt:lpstr>
      <vt:lpstr>Correctness of Merge</vt:lpstr>
      <vt:lpstr>Correctness of Merge</vt:lpstr>
      <vt:lpstr>Analysis of Merge Sort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onlie</dc:creator>
  <cp:lastModifiedBy>onlie</cp:lastModifiedBy>
  <cp:revision>2</cp:revision>
  <dcterms:created xsi:type="dcterms:W3CDTF">2017-09-19T04:35:58Z</dcterms:created>
  <dcterms:modified xsi:type="dcterms:W3CDTF">2017-09-19T04:40:59Z</dcterms:modified>
</cp:coreProperties>
</file>