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62" r:id="rId2"/>
    <p:sldId id="267" r:id="rId3"/>
    <p:sldId id="270" r:id="rId4"/>
    <p:sldId id="271" r:id="rId5"/>
    <p:sldId id="301" r:id="rId6"/>
    <p:sldId id="263" r:id="rId7"/>
    <p:sldId id="257" r:id="rId8"/>
    <p:sldId id="256" r:id="rId9"/>
    <p:sldId id="302" r:id="rId10"/>
    <p:sldId id="303" r:id="rId11"/>
    <p:sldId id="268" r:id="rId12"/>
    <p:sldId id="298" r:id="rId13"/>
    <p:sldId id="299" r:id="rId14"/>
    <p:sldId id="300" r:id="rId15"/>
    <p:sldId id="289" r:id="rId16"/>
    <p:sldId id="276" r:id="rId17"/>
    <p:sldId id="277" r:id="rId18"/>
    <p:sldId id="309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308" r:id="rId27"/>
    <p:sldId id="290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8FF"/>
    <a:srgbClr val="66CCFF"/>
    <a:srgbClr val="7DF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900D-D639-4762-BA55-7B644379710C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F7A2A-3E04-453E-AC0F-767F6B602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F7A2A-3E04-453E-AC0F-767F6B6027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Documents and Settings\user\Desktop\metal spinning\metal-spinning-proces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96885"/>
            <a:ext cx="8402839" cy="6308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user\Desktop\metal spinning\metal-spinning-process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9676"/>
            <a:ext cx="8073062" cy="6061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ocuments and Settings\user\Desktop\metal spinning\metal-spinning-proces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96885"/>
            <a:ext cx="8098357" cy="6080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user\Desktop\metal spinning\unit-4-ppt-mt1-42-638.jpg"/>
          <p:cNvPicPr>
            <a:picLocks noChangeAspect="1" noChangeArrowheads="1"/>
          </p:cNvPicPr>
          <p:nvPr/>
        </p:nvPicPr>
        <p:blipFill>
          <a:blip r:embed="rId2"/>
          <a:srcRect l="11824" t="4292" r="11771" b="18172"/>
          <a:stretch>
            <a:fillRect/>
          </a:stretch>
        </p:blipFill>
        <p:spPr bwMode="auto">
          <a:xfrm>
            <a:off x="533400" y="410029"/>
            <a:ext cx="8262938" cy="6295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user\Desktop\metal spinning\unit-4-ppt-mt1-43-638.jpg"/>
          <p:cNvPicPr>
            <a:picLocks noChangeAspect="1" noChangeArrowheads="1"/>
          </p:cNvPicPr>
          <p:nvPr/>
        </p:nvPicPr>
        <p:blipFill>
          <a:blip r:embed="rId2"/>
          <a:srcRect r="13480" b="31524"/>
          <a:stretch>
            <a:fillRect/>
          </a:stretch>
        </p:blipFill>
        <p:spPr bwMode="auto">
          <a:xfrm>
            <a:off x="24161" y="228600"/>
            <a:ext cx="5690839" cy="4495800"/>
          </a:xfrm>
          <a:prstGeom prst="rect">
            <a:avLst/>
          </a:prstGeom>
          <a:noFill/>
        </p:spPr>
      </p:pic>
      <p:pic>
        <p:nvPicPr>
          <p:cNvPr id="4" name="Picture 5" descr="ch16&amp;user=sschmid&amp;doc=F16_43"/>
          <p:cNvPicPr>
            <a:picLocks noChangeAspect="1" noChangeArrowheads="1"/>
          </p:cNvPicPr>
          <p:nvPr/>
        </p:nvPicPr>
        <p:blipFill>
          <a:blip r:embed="rId3"/>
          <a:srcRect l="4550" t="17195" r="66102" b="18074"/>
          <a:stretch>
            <a:fillRect/>
          </a:stretch>
        </p:blipFill>
        <p:spPr bwMode="auto">
          <a:xfrm>
            <a:off x="3927231" y="2743200"/>
            <a:ext cx="4988169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16&amp;user=sschmid&amp;doc=F16_43"/>
          <p:cNvPicPr>
            <a:picLocks noChangeAspect="1" noChangeArrowheads="1"/>
          </p:cNvPicPr>
          <p:nvPr/>
        </p:nvPicPr>
        <p:blipFill>
          <a:blip r:embed="rId2"/>
          <a:srcRect l="35238" t="12089" r="35238" b="30163"/>
          <a:stretch>
            <a:fillRect/>
          </a:stretch>
        </p:blipFill>
        <p:spPr bwMode="auto">
          <a:xfrm>
            <a:off x="381000" y="32004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495800" y="3276600"/>
            <a:ext cx="4038600" cy="3505200"/>
            <a:chOff x="457200" y="609600"/>
            <a:chExt cx="4038600" cy="3505200"/>
          </a:xfrm>
        </p:grpSpPr>
        <p:pic>
          <p:nvPicPr>
            <p:cNvPr id="7" name="Picture 5" descr="ch16&amp;user=sschmid&amp;doc=F16_43"/>
            <p:cNvPicPr>
              <a:picLocks noChangeAspect="1" noChangeArrowheads="1"/>
            </p:cNvPicPr>
            <p:nvPr/>
          </p:nvPicPr>
          <p:blipFill>
            <a:blip r:embed="rId2"/>
            <a:srcRect l="67619" t="23340" r="4444" b="28811"/>
            <a:stretch>
              <a:fillRect/>
            </a:stretch>
          </p:blipFill>
          <p:spPr bwMode="auto">
            <a:xfrm>
              <a:off x="457200" y="990600"/>
              <a:ext cx="402336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h16&amp;user=sschmid&amp;doc=F16_43"/>
            <p:cNvPicPr>
              <a:picLocks noChangeAspect="1" noChangeArrowheads="1"/>
            </p:cNvPicPr>
            <p:nvPr/>
          </p:nvPicPr>
          <p:blipFill>
            <a:blip r:embed="rId2"/>
            <a:srcRect l="77672" t="12837" r="1693" b="81328"/>
            <a:stretch>
              <a:fillRect/>
            </a:stretch>
          </p:blipFill>
          <p:spPr bwMode="auto">
            <a:xfrm>
              <a:off x="457200" y="609600"/>
              <a:ext cx="403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28600" y="152400"/>
            <a:ext cx="7199446" cy="2590800"/>
            <a:chOff x="1357532" y="3657600"/>
            <a:chExt cx="7199446" cy="2590800"/>
          </a:xfrm>
        </p:grpSpPr>
        <p:pic>
          <p:nvPicPr>
            <p:cNvPr id="10" name="Picture 2" descr="C:\Documents and Settings\user\Desktop\metal spinning\unit-4-ppt-mt1-44-638.jpg"/>
            <p:cNvPicPr>
              <a:picLocks noChangeAspect="1" noChangeArrowheads="1"/>
            </p:cNvPicPr>
            <p:nvPr/>
          </p:nvPicPr>
          <p:blipFill>
            <a:blip r:embed="rId3"/>
            <a:srcRect l="4859" t="17476" r="11129" b="51670"/>
            <a:stretch>
              <a:fillRect/>
            </a:stretch>
          </p:blipFill>
          <p:spPr bwMode="auto">
            <a:xfrm>
              <a:off x="1357532" y="4267200"/>
              <a:ext cx="7185378" cy="1981200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user\Desktop\metal spinning\unit-4-ppt-mt1-44-638.jpg"/>
            <p:cNvPicPr>
              <a:picLocks noChangeAspect="1" noChangeArrowheads="1"/>
            </p:cNvPicPr>
            <p:nvPr/>
          </p:nvPicPr>
          <p:blipFill>
            <a:blip r:embed="rId3"/>
            <a:srcRect l="4859" t="3236" r="11129" b="87271"/>
            <a:stretch>
              <a:fillRect/>
            </a:stretch>
          </p:blipFill>
          <p:spPr bwMode="auto">
            <a:xfrm>
              <a:off x="1371600" y="3657600"/>
              <a:ext cx="7185378" cy="60960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3581400" y="2743200"/>
            <a:ext cx="132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1295400"/>
            <a:ext cx="7848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"Hot spinning" involves spinning a piece of metal on a lathe while high heat from a torch is applied to the workpiece.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Once heated, the metal is then shaped as the tool on the lathe presses against the heated surface forcing it to distort as it spins.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Parts can then be shaped or necked down to a smaller diameter with little force exerted, providing a seamless shoulder.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304800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Hot spinning</a:t>
            </a:r>
            <a:endParaRPr lang="en-US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user\Desktop\metal spinning\metal-spinning-proces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28600"/>
            <a:ext cx="8525491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user\Desktop\metal spinning\metal-spinning-process-18-638.jpg"/>
          <p:cNvPicPr>
            <a:picLocks noChangeAspect="1" noChangeArrowheads="1"/>
          </p:cNvPicPr>
          <p:nvPr/>
        </p:nvPicPr>
        <p:blipFill>
          <a:blip r:embed="rId2"/>
          <a:srcRect l="2830" t="23351" r="3774" b="2513"/>
          <a:stretch>
            <a:fillRect/>
          </a:stretch>
        </p:blipFill>
        <p:spPr bwMode="auto">
          <a:xfrm>
            <a:off x="533400" y="762000"/>
            <a:ext cx="8183105" cy="5943600"/>
          </a:xfrm>
          <a:prstGeom prst="rect">
            <a:avLst/>
          </a:prstGeom>
          <a:noFill/>
        </p:spPr>
      </p:pic>
      <p:pic>
        <p:nvPicPr>
          <p:cNvPr id="3" name="Picture 1" descr="C:\Documents and Settings\user\Desktop\metal spinning\metal-spinning-process-18-638.jpg"/>
          <p:cNvPicPr>
            <a:picLocks noChangeAspect="1" noChangeArrowheads="1"/>
          </p:cNvPicPr>
          <p:nvPr/>
        </p:nvPicPr>
        <p:blipFill>
          <a:blip r:embed="rId2"/>
          <a:srcRect t="8272" b="82932"/>
          <a:stretch>
            <a:fillRect/>
          </a:stretch>
        </p:blipFill>
        <p:spPr bwMode="auto">
          <a:xfrm>
            <a:off x="533400" y="228600"/>
            <a:ext cx="81534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3716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Hardened steel for using with aluminum</a:t>
            </a:r>
          </a:p>
          <a:p>
            <a:endParaRPr lang="en-US" sz="2400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Solid brass for spinning stainless steel or mild steel</a:t>
            </a:r>
          </a:p>
          <a:p>
            <a:endParaRPr lang="en-US" sz="2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Rotating tools may also be coated with thin film of ceramic to prolong tool life.</a:t>
            </a:r>
            <a:endParaRPr lang="en-US" sz="2400" dirty="0" smtClean="0"/>
          </a:p>
          <a:p>
            <a:r>
              <a:rPr lang="en-US" sz="2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81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TOOL MATERIALS</a:t>
            </a:r>
            <a:endParaRPr lang="en-US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user\Desktop\metal spinning\metal-spinning-process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5257"/>
            <a:ext cx="8229600" cy="617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user\Desktop\metal spinning\metal-spinning-proces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2466"/>
            <a:ext cx="8453744" cy="6346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user\Desktop\metal spinning\metal-spinning-process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126" y="492077"/>
            <a:ext cx="7870074" cy="5908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user\Desktop\metal spinning\metal-spinning-proces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4095"/>
            <a:ext cx="8022157" cy="6022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user\Desktop\metal spinning\metal-spinning-process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126" y="358667"/>
            <a:ext cx="7946274" cy="5965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user\Desktop\metal spinning\metal-spinning-process-24-638.jpg"/>
          <p:cNvPicPr>
            <a:picLocks noChangeAspect="1" noChangeArrowheads="1"/>
          </p:cNvPicPr>
          <p:nvPr/>
        </p:nvPicPr>
        <p:blipFill>
          <a:blip r:embed="rId2"/>
          <a:srcRect l="3811" t="32530" r="3760" b="12980"/>
          <a:stretch>
            <a:fillRect/>
          </a:stretch>
        </p:blipFill>
        <p:spPr bwMode="auto">
          <a:xfrm>
            <a:off x="381000" y="762000"/>
            <a:ext cx="8458200" cy="5334000"/>
          </a:xfrm>
          <a:prstGeom prst="rect">
            <a:avLst/>
          </a:prstGeom>
          <a:noFill/>
        </p:spPr>
      </p:pic>
      <p:pic>
        <p:nvPicPr>
          <p:cNvPr id="3" name="Picture 1" descr="C:\Documents and Settings\user\Desktop\metal spinning\metal-spinning-process-24-638.jpg"/>
          <p:cNvPicPr>
            <a:picLocks noChangeAspect="1" noChangeArrowheads="1"/>
          </p:cNvPicPr>
          <p:nvPr/>
        </p:nvPicPr>
        <p:blipFill>
          <a:blip r:embed="rId2"/>
          <a:srcRect t="7350" b="82497"/>
          <a:stretch>
            <a:fillRect/>
          </a:stretch>
        </p:blipFill>
        <p:spPr bwMode="auto">
          <a:xfrm>
            <a:off x="385137" y="152400"/>
            <a:ext cx="8454063" cy="609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60960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Objects can be built using one piece of material to produce parts without seams.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user\Desktop\metal spinning\metal-spinning-process-25-638.jpg"/>
          <p:cNvPicPr>
            <a:picLocks noChangeAspect="1" noChangeArrowheads="1"/>
          </p:cNvPicPr>
          <p:nvPr/>
        </p:nvPicPr>
        <p:blipFill>
          <a:blip r:embed="rId2"/>
          <a:srcRect t="35860" b="21772"/>
          <a:stretch>
            <a:fillRect/>
          </a:stretch>
        </p:blipFill>
        <p:spPr bwMode="auto">
          <a:xfrm>
            <a:off x="685800" y="1600200"/>
            <a:ext cx="7924800" cy="252081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4419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The diameter and depth of formed parts are limited only by the size of the equipment available.</a:t>
            </a:r>
            <a:endParaRPr lang="en-US" sz="2400" dirty="0" smtClean="0">
              <a:latin typeface="Constantia" pitchFamily="18" charset="0"/>
            </a:endParaRPr>
          </a:p>
        </p:txBody>
      </p:sp>
      <p:pic>
        <p:nvPicPr>
          <p:cNvPr id="4" name="Picture 1" descr="C:\Documents and Settings\user\Desktop\metal spinning\metal-spinning-process-25-638.jpg"/>
          <p:cNvPicPr>
            <a:picLocks noChangeAspect="1" noChangeArrowheads="1"/>
          </p:cNvPicPr>
          <p:nvPr/>
        </p:nvPicPr>
        <p:blipFill>
          <a:blip r:embed="rId2"/>
          <a:srcRect b="78228"/>
          <a:stretch>
            <a:fillRect/>
          </a:stretch>
        </p:blipFill>
        <p:spPr bwMode="auto">
          <a:xfrm>
            <a:off x="685800" y="228600"/>
            <a:ext cx="7924800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53340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If a crack forms or the object is dented, it must be scrapped. Repairing the object is not cost-effective.</a:t>
            </a:r>
            <a:endParaRPr lang="en-US" sz="2400" dirty="0" smtClean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Desktop\metal spinning\metal-spinning-process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96885"/>
            <a:ext cx="7793875" cy="5851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Commercial applications include rocket nose cones, cookware, gas cylinders, brass instrument bells, and public waste receptacles.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Virtually any ductile metal may be formed, from aluminum or stainless steel, to high-strength, high-temperature alloys including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Incone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Hastelloy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Documents and Settings\user\Desktop\metal spinning\metal-spinning-process-26-638.jpg"/>
          <p:cNvPicPr>
            <a:picLocks noChangeAspect="1" noChangeArrowheads="1"/>
          </p:cNvPicPr>
          <p:nvPr/>
        </p:nvPicPr>
        <p:blipFill>
          <a:blip r:embed="rId2"/>
          <a:srcRect b="78134"/>
          <a:stretch>
            <a:fillRect/>
          </a:stretch>
        </p:blipFill>
        <p:spPr bwMode="auto">
          <a:xfrm>
            <a:off x="457200" y="0"/>
            <a:ext cx="7793875" cy="1279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Desktop\metal spinning\metal-spinning-process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26" y="301457"/>
            <a:ext cx="8022474" cy="6023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user\Desktop\metal spinning\metal-spinning-process-11-638.jpg"/>
          <p:cNvPicPr>
            <a:picLocks noChangeAspect="1" noChangeArrowheads="1"/>
          </p:cNvPicPr>
          <p:nvPr/>
        </p:nvPicPr>
        <p:blipFill>
          <a:blip r:embed="rId2"/>
          <a:srcRect l="5791" t="6159" r="12174" b="3856"/>
          <a:stretch>
            <a:fillRect/>
          </a:stretch>
        </p:blipFill>
        <p:spPr bwMode="auto">
          <a:xfrm>
            <a:off x="152401" y="228599"/>
            <a:ext cx="8229599" cy="633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Documents and Settings\user\Desktop\metal spinning\metal-spinning-proces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9676"/>
            <a:ext cx="8174556" cy="6137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user\Desktop\metal spinning\metal-spinning-process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242" y="381000"/>
            <a:ext cx="8221008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Documents and Settings\user\Desktop\metal spinning\metal-spinning-process-4-638.jpg"/>
          <p:cNvPicPr>
            <a:picLocks noChangeAspect="1" noChangeArrowheads="1"/>
          </p:cNvPicPr>
          <p:nvPr/>
        </p:nvPicPr>
        <p:blipFill>
          <a:blip r:embed="rId2"/>
          <a:srcRect l="2484" t="24051" r="28140" b="3797"/>
          <a:stretch>
            <a:fillRect/>
          </a:stretch>
        </p:blipFill>
        <p:spPr bwMode="auto">
          <a:xfrm>
            <a:off x="517358" y="319414"/>
            <a:ext cx="7788442" cy="6081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152400"/>
            <a:ext cx="2720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Metal spinning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914400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Metal spinning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also known as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spin forming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spinning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metal turning.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685800" y="1828800"/>
            <a:ext cx="464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 is a metalworking process by which a disc or tube of metal is rotated at high speed and formed into an axially symmetric part.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685800" y="37338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Spinning can be performed by hand or by a CNC lathe.</a:t>
            </a:r>
            <a:endParaRPr lang="en-US" sz="2200" dirty="0" smtClean="0"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9600" y="4648200"/>
            <a:ext cx="4724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Metal spinning does not involve removal of material, as in conventional wood or metal turning, but forming (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moulding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of sheet material over an existing shape.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Documents and Settings\user\Desktop\metal-spinn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0684" y="1905000"/>
            <a:ext cx="3231267" cy="3886200"/>
          </a:xfrm>
          <a:prstGeom prst="rect">
            <a:avLst/>
          </a:prstGeom>
          <a:solidFill>
            <a:srgbClr val="7DF3F3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metal-spinn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9726" y="1295400"/>
            <a:ext cx="4462226" cy="44196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066800"/>
            <a:ext cx="3962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A formed block is mounted in the drive section of a lathe.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alibri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A pre-sized metal disk is then clamped against the block by a pressure pad, which is attached to the tailstock.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alibri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The block and workpiece are then rotated together at high speeds.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alibri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A localized force is then applied to the workpiece to cause it to flow over the block.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81000"/>
            <a:ext cx="350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SPINNING PROCESS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Documents and Settings\user\Desktop\metal spinning\metal-spinning-proces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242" y="381000"/>
            <a:ext cx="8221008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301</TotalTime>
  <Words>364</Words>
  <Application>Microsoft Office PowerPoint</Application>
  <PresentationFormat>On-screen Show (4:3)</PresentationFormat>
  <Paragraphs>34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nageshwar</cp:lastModifiedBy>
  <cp:revision>38</cp:revision>
  <dcterms:created xsi:type="dcterms:W3CDTF">2006-08-16T00:00:00Z</dcterms:created>
  <dcterms:modified xsi:type="dcterms:W3CDTF">2017-03-28T04:49:26Z</dcterms:modified>
</cp:coreProperties>
</file>