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4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63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Entrepreneurship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524000"/>
            <a:ext cx="5867400" cy="2133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Globalization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Opportunities </a:t>
            </a:r>
            <a:r>
              <a:rPr lang="en-US" sz="4000" b="1" dirty="0" smtClean="0">
                <a:solidFill>
                  <a:srgbClr val="0070C0"/>
                </a:solidFill>
              </a:rPr>
              <a:t>&amp; Challenges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of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MSME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&amp; MSME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Globalization </a:t>
            </a:r>
            <a:r>
              <a:rPr lang="en-US" dirty="0" smtClean="0"/>
              <a:t>brings with itself both economic opportunities as well as potential threats, particularly for </a:t>
            </a:r>
            <a:r>
              <a:rPr lang="en-US" dirty="0" smtClean="0"/>
              <a:t>developing economies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setting free flow of goods/services, resources and knowledge like never before. </a:t>
            </a:r>
            <a:endParaRPr lang="en-US" dirty="0" smtClean="0"/>
          </a:p>
          <a:p>
            <a:r>
              <a:rPr lang="en-US" dirty="0" smtClean="0"/>
              <a:t>Gaining </a:t>
            </a:r>
            <a:r>
              <a:rPr lang="en-US" dirty="0" smtClean="0"/>
              <a:t>access to </a:t>
            </a:r>
            <a:r>
              <a:rPr lang="en-US" dirty="0" smtClean="0"/>
              <a:t>global markets </a:t>
            </a:r>
            <a:r>
              <a:rPr lang="en-US" dirty="0" smtClean="0"/>
              <a:t>today serves as a strategic and essential move for not only large </a:t>
            </a:r>
            <a:r>
              <a:rPr lang="en-US" dirty="0" err="1" smtClean="0"/>
              <a:t>corporates</a:t>
            </a:r>
            <a:r>
              <a:rPr lang="en-US" dirty="0" smtClean="0"/>
              <a:t> but also for Micro Small and </a:t>
            </a:r>
            <a:r>
              <a:rPr lang="en-US" dirty="0" smtClean="0"/>
              <a:t>Medium Enterprises </a:t>
            </a:r>
            <a:r>
              <a:rPr lang="en-US" dirty="0" smtClean="0"/>
              <a:t>(MSMEs). </a:t>
            </a:r>
            <a:endParaRPr lang="en-US" dirty="0" smtClean="0"/>
          </a:p>
          <a:p>
            <a:r>
              <a:rPr lang="en-US" dirty="0" smtClean="0"/>
              <a:t>Global </a:t>
            </a:r>
            <a:r>
              <a:rPr lang="en-US" dirty="0" smtClean="0"/>
              <a:t>markets offer MSMEs with multitude opportunities to enhance their business through </a:t>
            </a:r>
            <a:r>
              <a:rPr lang="en-US" dirty="0" smtClean="0"/>
              <a:t>larger and </a:t>
            </a:r>
            <a:r>
              <a:rPr lang="en-US" dirty="0" smtClean="0"/>
              <a:t>new niche markets, lowering R&amp;D costs, diversifying risk, enhancing access to finance, etc. </a:t>
            </a:r>
            <a:endParaRPr lang="en-US" dirty="0" smtClean="0"/>
          </a:p>
          <a:p>
            <a:r>
              <a:rPr lang="en-US" dirty="0" smtClean="0"/>
              <a:t>While globalization is opening </a:t>
            </a:r>
            <a:r>
              <a:rPr lang="en-US" dirty="0" smtClean="0"/>
              <a:t>up many opportunities for MSMEs, it is also bringing with it threats and challenges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002060"/>
                </a:solidFill>
              </a:rPr>
              <a:t>Access to global markets can also offer a host of </a:t>
            </a:r>
            <a:r>
              <a:rPr lang="en-US" dirty="0" smtClean="0">
                <a:solidFill>
                  <a:srgbClr val="002060"/>
                </a:solidFill>
              </a:rPr>
              <a:t>business opportunities</a:t>
            </a:r>
            <a:r>
              <a:rPr lang="en-US" dirty="0" smtClean="0">
                <a:solidFill>
                  <a:srgbClr val="002060"/>
                </a:solidFill>
              </a:rPr>
              <a:t>, such as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New </a:t>
            </a:r>
            <a:r>
              <a:rPr lang="en-US" b="1" dirty="0" smtClean="0">
                <a:solidFill>
                  <a:srgbClr val="FF0000"/>
                </a:solidFill>
              </a:rPr>
              <a:t>niche </a:t>
            </a:r>
            <a:r>
              <a:rPr lang="en-US" b="1" dirty="0" smtClean="0">
                <a:solidFill>
                  <a:srgbClr val="FF0000"/>
                </a:solidFill>
              </a:rPr>
              <a:t>markets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Possibilities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exploit technological </a:t>
            </a:r>
            <a:r>
              <a:rPr lang="en-US" dirty="0" smtClean="0"/>
              <a:t>advantages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Upgrading </a:t>
            </a:r>
            <a:r>
              <a:rPr lang="en-US" b="1" dirty="0" smtClean="0">
                <a:solidFill>
                  <a:srgbClr val="FF0000"/>
                </a:solidFill>
              </a:rPr>
              <a:t>technological </a:t>
            </a:r>
            <a:r>
              <a:rPr lang="en-US" dirty="0" smtClean="0"/>
              <a:t>capability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Ways of </a:t>
            </a:r>
            <a:r>
              <a:rPr lang="en-US" b="1" dirty="0" smtClean="0">
                <a:solidFill>
                  <a:srgbClr val="FF0000"/>
                </a:solidFill>
              </a:rPr>
              <a:t>spreading risks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Lowering</a:t>
            </a:r>
            <a:r>
              <a:rPr lang="en-US" dirty="0" smtClean="0"/>
              <a:t> </a:t>
            </a:r>
            <a:r>
              <a:rPr lang="en-US" dirty="0" smtClean="0"/>
              <a:t>and sharing costs, including </a:t>
            </a:r>
            <a:r>
              <a:rPr lang="en-US" b="1" dirty="0" smtClean="0"/>
              <a:t>R&amp;D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Improved </a:t>
            </a:r>
            <a:r>
              <a:rPr lang="en-US" b="1" dirty="0" smtClean="0">
                <a:solidFill>
                  <a:srgbClr val="FF0000"/>
                </a:solidFill>
              </a:rPr>
              <a:t>access to finance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&amp; 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953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002060"/>
                </a:solidFill>
              </a:rPr>
              <a:t>Access </a:t>
            </a:r>
            <a:r>
              <a:rPr lang="en-US" dirty="0" smtClean="0">
                <a:solidFill>
                  <a:srgbClr val="002060"/>
                </a:solidFill>
              </a:rPr>
              <a:t>to global markets can also offer a host of business </a:t>
            </a:r>
            <a:r>
              <a:rPr lang="en-US" dirty="0" smtClean="0">
                <a:solidFill>
                  <a:srgbClr val="002060"/>
                </a:solidFill>
              </a:rPr>
              <a:t>Challenges, </a:t>
            </a:r>
            <a:r>
              <a:rPr lang="en-US" dirty="0" smtClean="0">
                <a:solidFill>
                  <a:srgbClr val="002060"/>
                </a:solidFill>
              </a:rPr>
              <a:t>such </a:t>
            </a:r>
            <a:r>
              <a:rPr lang="en-US" dirty="0" smtClean="0">
                <a:solidFill>
                  <a:srgbClr val="002060"/>
                </a:solidFill>
              </a:rPr>
              <a:t>as</a:t>
            </a:r>
            <a:endParaRPr lang="en-US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Exposure </a:t>
            </a:r>
            <a:r>
              <a:rPr lang="en-US" dirty="0" smtClean="0"/>
              <a:t>to heightened </a:t>
            </a:r>
            <a:r>
              <a:rPr lang="en-US" dirty="0" smtClean="0">
                <a:solidFill>
                  <a:srgbClr val="FF0000"/>
                </a:solidFill>
              </a:rPr>
              <a:t>international competition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Issues of </a:t>
            </a:r>
            <a:r>
              <a:rPr lang="en-US" dirty="0" smtClean="0">
                <a:solidFill>
                  <a:srgbClr val="FF0000"/>
                </a:solidFill>
              </a:rPr>
              <a:t>standard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compatibility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Business </a:t>
            </a:r>
            <a:r>
              <a:rPr lang="en-US" dirty="0" smtClean="0">
                <a:solidFill>
                  <a:srgbClr val="FF0000"/>
                </a:solidFill>
              </a:rPr>
              <a:t>regulations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intellectual property </a:t>
            </a:r>
            <a:r>
              <a:rPr lang="en-US" dirty="0" smtClean="0"/>
              <a:t>concerns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Implications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business and </a:t>
            </a:r>
            <a:r>
              <a:rPr lang="en-US" dirty="0" smtClean="0">
                <a:solidFill>
                  <a:srgbClr val="FF0000"/>
                </a:solidFill>
              </a:rPr>
              <a:t>organization </a:t>
            </a:r>
            <a:r>
              <a:rPr lang="en-US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, managerial and technological </a:t>
            </a:r>
            <a:r>
              <a:rPr lang="en-US" dirty="0" smtClean="0"/>
              <a:t>capability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Lack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competitive supply </a:t>
            </a:r>
            <a:r>
              <a:rPr lang="en-US" dirty="0" smtClean="0"/>
              <a:t>capability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Inability </a:t>
            </a:r>
            <a:r>
              <a:rPr lang="en-US" dirty="0" smtClean="0"/>
              <a:t>to handle </a:t>
            </a:r>
            <a:r>
              <a:rPr lang="en-US" dirty="0" smtClean="0">
                <a:solidFill>
                  <a:srgbClr val="FF0000"/>
                </a:solidFill>
              </a:rPr>
              <a:t>quick capacity expansion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Technical problems </a:t>
            </a:r>
            <a:r>
              <a:rPr lang="en-US" dirty="0" smtClean="0"/>
              <a:t>in accessing international markets.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2979</TotalTime>
  <Words>230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Entrepreneurship</vt:lpstr>
      <vt:lpstr>Globalization &amp; MSME</vt:lpstr>
      <vt:lpstr>Opportunities</vt:lpstr>
      <vt:lpstr>Threats &amp; Challenges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69</cp:revision>
  <dcterms:created xsi:type="dcterms:W3CDTF">2019-07-20T10:56:10Z</dcterms:created>
  <dcterms:modified xsi:type="dcterms:W3CDTF">2020-02-11T04:47:10Z</dcterms:modified>
</cp:coreProperties>
</file>