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9" r:id="rId4"/>
    <p:sldId id="276" r:id="rId5"/>
    <p:sldId id="274" r:id="rId6"/>
    <p:sldId id="275" r:id="rId7"/>
    <p:sldId id="291" r:id="rId8"/>
    <p:sldId id="292" r:id="rId9"/>
    <p:sldId id="280" r:id="rId10"/>
    <p:sldId id="277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94" r:id="rId26"/>
    <p:sldId id="265" r:id="rId27"/>
    <p:sldId id="266" r:id="rId28"/>
    <p:sldId id="267" r:id="rId29"/>
    <p:sldId id="296" r:id="rId30"/>
    <p:sldId id="268" r:id="rId31"/>
    <p:sldId id="269" r:id="rId32"/>
    <p:sldId id="293" r:id="rId33"/>
    <p:sldId id="270" r:id="rId34"/>
    <p:sldId id="271" r:id="rId35"/>
    <p:sldId id="27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9DE10-5A6B-4596-8DFF-998A6E87DE87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0BBD8-183C-42AC-B047-9AFB710F2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BD8-183C-42AC-B047-9AFB710F2FB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0BBD8-183C-42AC-B047-9AFB710F2FB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javascript:HandleLink('cpe_13962_0','CPNEWWIN:_blank%5etop=10:left=10:ww=500:hh=407:tb=0:loc=0:dir=0:stat=0:mb=0:sb=1:rs=1@CP___PAGEID=30238',%20'/shared/content/images/how-a-plasma-torch-works.gif');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HandleLink('cpe_13962_0','CPNEWWIN:_blank%5etop=10:left=10:ww=500:hh=407:tb=0:loc=0:dir=0:stat=0:mb=0:sb=1:rs=1@CP___PAGEID=30238',%20'/shared/content/images/how-a-plasma-torch-works.gif');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sma Gun&#10; The plasma gun consists of a tungsten electrode fitted in the&#10;chamber.&#10; The electrode is given negative pola...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rcRect t="10526"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 Supply and Terminals&#10; Power supply (DC) is used to develop two terminals in the plasma&#10;gun.&#10; A tungsten electrode ...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contrast="40000"/>
          </a:blip>
          <a:srcRect t="9075" b="32220"/>
          <a:stretch>
            <a:fillRect/>
          </a:stretch>
        </p:blipFill>
        <p:spPr bwMode="auto">
          <a:xfrm>
            <a:off x="533400" y="762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 piece&#10; Work piece of different materials can be processed by PAM&#10;process.&#10; Ex: aluminium, magnesium, stainless stee...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1000" contrast="40000"/>
          </a:blip>
          <a:srcRect l="1429" t="10484" b="6094"/>
          <a:stretch>
            <a:fillRect/>
          </a:stretch>
        </p:blipFill>
        <p:spPr bwMode="auto">
          <a:xfrm>
            <a:off x="457200" y="4572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PNEWWIN:_blank^top=10:left=10:ww=500:hh=407:tb=0:loc=0:dir=0:stat=0:mb=0:sb=1:rs=1@CP___PAGEID=30238||CPIMAGE:30238|" descr="How a-plasma torch works - Click for larger view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33800"/>
            <a:ext cx="388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ARIOUS TYPE OF PLASMAARC CUTTING&#10;Conventional Plasma Arc Cutting&#10; Arc is constricted by a nozzle only; no shielding gas ..."/>
          <p:cNvPicPr/>
          <p:nvPr/>
        </p:nvPicPr>
        <p:blipFill>
          <a:blip r:embed="rId4"/>
          <a:srcRect b="81967"/>
          <a:stretch>
            <a:fillRect/>
          </a:stretch>
        </p:blipFill>
        <p:spPr bwMode="auto">
          <a:xfrm>
            <a:off x="1828800" y="152400"/>
            <a:ext cx="533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VARIOUS TYPE OF PLASMAARC CUTTING&#10;Conventional Plasma Arc Cutting&#10; Arc is constricted by a nozzle only; no shielding gas ..."/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contrast="19000"/>
          </a:blip>
          <a:srcRect t="31148" b="41858"/>
          <a:stretch>
            <a:fillRect/>
          </a:stretch>
        </p:blipFill>
        <p:spPr bwMode="auto">
          <a:xfrm>
            <a:off x="152400" y="9906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ARIOUS TYPE OF PLASMAARC CUTTING&#10;Conventional Plasma Arc Cutting&#10; Arc is constricted by a nozzle only; no shielding gas ..."/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contrast="19000"/>
          </a:blip>
          <a:srcRect t="59563" b="17705"/>
          <a:stretch>
            <a:fillRect/>
          </a:stretch>
        </p:blipFill>
        <p:spPr bwMode="auto">
          <a:xfrm>
            <a:off x="152400" y="24384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ARIOUS TYPE OF PLASMAARC CUTTING&#10;Conventional Plasma Arc Cutting&#10; Arc is constricted by a nozzle only; no shielding gas ..."/>
          <p:cNvPicPr/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lum contrast="19000"/>
          </a:blip>
          <a:srcRect t="83716" b="4918"/>
          <a:stretch>
            <a:fillRect/>
          </a:stretch>
        </p:blipFill>
        <p:spPr bwMode="auto">
          <a:xfrm>
            <a:off x="0" y="4114800"/>
            <a:ext cx="48768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r Plasma Arc Cutting&#10;VARIOUS TYPE OF PLASMAARC CUTTING&#10; Air plasma arc cutting was introduced in early 1960s for&#10;cuttin..."/>
          <p:cNvPicPr/>
          <p:nvPr/>
        </p:nvPicPr>
        <p:blipFill>
          <a:blip r:embed="rId2">
            <a:duotone>
              <a:prstClr val="black"/>
              <a:srgbClr val="00B0F0">
                <a:tint val="45000"/>
                <a:satMod val="400000"/>
              </a:srgbClr>
            </a:duotone>
            <a:lum contrast="31000"/>
          </a:blip>
          <a:srcRect l="3041" t="51379" r="4207" b="7895"/>
          <a:stretch>
            <a:fillRect/>
          </a:stretch>
        </p:blipFill>
        <p:spPr bwMode="auto">
          <a:xfrm>
            <a:off x="304800" y="3733800"/>
            <a:ext cx="480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.2d. air plasm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95600"/>
            <a:ext cx="3810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ir Plasma Arc Cutting&#10;VARIOUS TYPE OF PLASMAARC CUTTING&#10; Air plasma arc cutting was introduced in early 1960s for&#10;cuttin..."/>
          <p:cNvPicPr/>
          <p:nvPr/>
        </p:nvPicPr>
        <p:blipFill>
          <a:blip r:embed="rId2"/>
          <a:srcRect b="84649"/>
          <a:stretch>
            <a:fillRect/>
          </a:stretch>
        </p:blipFill>
        <p:spPr bwMode="auto">
          <a:xfrm>
            <a:off x="1905000" y="0"/>
            <a:ext cx="501142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ir Plasma Arc Cutting&#10;VARIOUS TYPE OF PLASMAARC CUTTING&#10; Air plasma arc cutting was introduced in early 1960s for&#10;cuttin..."/>
          <p:cNvPicPr/>
          <p:nvPr/>
        </p:nvPicPr>
        <p:blipFill>
          <a:blip r:embed="rId2"/>
          <a:srcRect l="22808" t="24123" r="25494" b="62719"/>
          <a:stretch>
            <a:fillRect/>
          </a:stretch>
        </p:blipFill>
        <p:spPr bwMode="auto">
          <a:xfrm>
            <a:off x="2819400" y="3810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8382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Developed in 1960 - for cutting mild steel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14478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inert or un-reactive plasma forming gas (argon or nitrogen) can be replaced with air (less expensive gas).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81000" y="23622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Requires a special electrode of hafnium or zirconium mounted in a copper holder.</a:t>
            </a:r>
          </a:p>
          <a:p>
            <a:endParaRPr lang="en-US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Hafnium – Most expensive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.2a. dual ga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28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 Dual-flow PAC is a slight modification of conventional PAC.&#10; Secondary shielding gas is shielding gas around the nozzle..."/>
          <p:cNvPicPr/>
          <p:nvPr/>
        </p:nvPicPr>
        <p:blipFill>
          <a:blip r:embed="rId3"/>
          <a:srcRect r="5894" b="82447"/>
          <a:stretch>
            <a:fillRect/>
          </a:stretch>
        </p:blipFill>
        <p:spPr bwMode="auto">
          <a:xfrm>
            <a:off x="2133600" y="152400"/>
            <a:ext cx="548640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0" y="1752600"/>
            <a:ext cx="739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The advantages compared with conventional plasma are: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Reduced risk of 'double arcing'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Higher cutting speeds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Reduction in top edge rounding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99060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beneficial effects of the secondary gas are increased arc constriction and more effective 'blowing away' of the dross.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7200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plasma forming gas is normally argon, argon-H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or nitrogen.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5029200"/>
            <a:ext cx="3503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Steel: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air, oxygen, nitrogen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486400"/>
            <a:ext cx="5131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Stainless steel: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nitrogen, argon-H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CO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6019800"/>
            <a:ext cx="4916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 argon-H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nitrogen / CO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267200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Secondary gas is selected according to the metal cut.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.2b. water injection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3425" y="3733800"/>
            <a:ext cx="4600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76600" y="457200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 Injection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164681"/>
            <a:ext cx="4114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Advantages: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Improvement in cut quality and squareness of cut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Increased cutting speeds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Less risk of 'double arcing‘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Reduction in nozzle erosion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066800"/>
            <a:ext cx="5785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solidFill>
                  <a:srgbClr val="00B0F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Nitrogen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is normally used as the plasma gas.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 is injected radially into the plasma arc to induce a greater degree of constriction.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temperature is also considerably increased, to as high as 30,000°C.</a:t>
            </a:r>
            <a:endParaRPr lang="en-US" sz="2400" dirty="0"/>
          </a:p>
        </p:txBody>
      </p:sp>
      <p:pic>
        <p:nvPicPr>
          <p:cNvPr id="9" name="Picture 8" descr=" Dual-flow PAC is a slight modification of conventional PAC.&#10; Secondary shielding gas is shielding gas around the nozzle..."/>
          <p:cNvPicPr/>
          <p:nvPr/>
        </p:nvPicPr>
        <p:blipFill>
          <a:blip r:embed="rId3"/>
          <a:srcRect r="5894" b="89029"/>
          <a:stretch>
            <a:fillRect/>
          </a:stretch>
        </p:blipFill>
        <p:spPr bwMode="auto">
          <a:xfrm>
            <a:off x="2286000" y="152400"/>
            <a:ext cx="472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.2c. water shrouded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004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04800" y="5410200"/>
            <a:ext cx="4724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 shroud does not increase the degree of constriction,  hence squareness of the cut edge and the cutting speed are not noticeably improved.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066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plasma can be operated either with a water shroud or even with the workpiece submerged some 50 to 75mm below the surface of the water.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81000" y="22098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Water acts as a barrier to provide the following advantages: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Fume reduction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Reduction in noise levels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Improved nozzle life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810000"/>
            <a:ext cx="472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Noise levels at high current levels of 115dB for conventional plasma, a water shroud was effective in reducing the noise level to about 96dB and cutting under water down to 52 to 85dB.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VARIOUS TYPE OF PLASMAARC CUTTING&#10;Underwater Plasma Arc Cutting&#10; Underwater PAC is suited to numerically(NC) shape cuttin..."/>
          <p:cNvPicPr/>
          <p:nvPr/>
        </p:nvPicPr>
        <p:blipFill>
          <a:blip r:embed="rId3"/>
          <a:srcRect b="76588"/>
          <a:stretch>
            <a:fillRect/>
          </a:stretch>
        </p:blipFill>
        <p:spPr bwMode="auto">
          <a:xfrm>
            <a:off x="1981200" y="152399"/>
            <a:ext cx="539496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8333" t="9722" r="7292" b="8333"/>
          <a:stretch>
            <a:fillRect/>
          </a:stretch>
        </p:blipFill>
        <p:spPr bwMode="auto">
          <a:xfrm>
            <a:off x="791705" y="685800"/>
            <a:ext cx="763679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292" t="9722" r="5208" b="11111"/>
          <a:stretch>
            <a:fillRect/>
          </a:stretch>
        </p:blipFill>
        <p:spPr bwMode="auto">
          <a:xfrm>
            <a:off x="966537" y="914400"/>
            <a:ext cx="71868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08" t="9722" r="4167" b="12500"/>
          <a:stretch>
            <a:fillRect/>
          </a:stretch>
        </p:blipFill>
        <p:spPr bwMode="auto">
          <a:xfrm>
            <a:off x="805543" y="838200"/>
            <a:ext cx="757645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208" t="9722" r="5208" b="13889"/>
          <a:stretch>
            <a:fillRect/>
          </a:stretch>
        </p:blipFill>
        <p:spPr bwMode="auto">
          <a:xfrm>
            <a:off x="762000" y="838200"/>
            <a:ext cx="750639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838200"/>
            <a:ext cx="7086600" cy="5262979"/>
          </a:xfrm>
          <a:prstGeom prst="rect">
            <a:avLst/>
          </a:prstGeom>
          <a:solidFill>
            <a:srgbClr val="0065F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IBM a stream of charged atoms (ions) of an inert gas, such as argon, is accelerated in a vacuum by high energies and directed toward a solid workpiece. </a:t>
            </a:r>
          </a:p>
          <a:p>
            <a:pPr algn="just"/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beam removes atoms from the workpiece by transferring energy and momentum to atoms on the surface of the object. </a:t>
            </a:r>
          </a:p>
          <a:p>
            <a:pPr algn="just"/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an atom strikes a cluster of atoms on the workpiece, it dislodges between 0.1 and 10 atoms from the workpiece material....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43200" y="1981200"/>
            <a:ext cx="6326492" cy="4800600"/>
            <a:chOff x="2743200" y="1981200"/>
            <a:chExt cx="6326492" cy="48006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/>
            <a:srcRect l="13542" t="5556" b="6944"/>
            <a:stretch>
              <a:fillRect/>
            </a:stretch>
          </p:blipFill>
          <p:spPr bwMode="auto">
            <a:xfrm>
              <a:off x="2743200" y="1981200"/>
              <a:ext cx="63246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7620000" y="2057400"/>
              <a:ext cx="144969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Vacuum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10</a:t>
              </a:r>
              <a:r>
                <a:rPr kumimoji="0" lang="en-US" sz="2800" b="0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-4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Torr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" y="30540"/>
            <a:ext cx="8458200" cy="1938992"/>
          </a:xfrm>
          <a:prstGeom prst="rect">
            <a:avLst/>
          </a:prstGeom>
          <a:solidFill>
            <a:srgbClr val="0065F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Vacuum Chamber filled with argon gas.  The gas is ionized by the electrons.  </a:t>
            </a:r>
          </a:p>
          <a:p>
            <a:pPr algn="just"/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stream of ions is thus generated and is directed on to the target material.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47222"/>
          <a:stretch>
            <a:fillRect/>
          </a:stretch>
        </p:blipFill>
        <p:spPr bwMode="auto">
          <a:xfrm>
            <a:off x="304800" y="685800"/>
            <a:ext cx="8229601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81400" y="152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EBM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51389"/>
          <a:stretch>
            <a:fillRect/>
          </a:stretch>
        </p:blipFill>
        <p:spPr bwMode="auto">
          <a:xfrm>
            <a:off x="496389" y="1143000"/>
            <a:ext cx="773321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381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IBM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 Gases are heated and charged&#10;to plasma state.&#10; Plasma state is the superheated&#10;and electrically ionized gases at&#10;approx..."/>
          <p:cNvPicPr/>
          <p:nvPr/>
        </p:nvPicPr>
        <p:blipFill>
          <a:blip r:embed="rId2"/>
          <a:srcRect l="11225" r="11224" b="87247"/>
          <a:stretch>
            <a:fillRect/>
          </a:stretch>
        </p:blipFill>
        <p:spPr bwMode="auto">
          <a:xfrm>
            <a:off x="152400" y="762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.1. The plasma arc cutting proces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4384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228600" y="762000"/>
            <a:ext cx="4191000" cy="3429000"/>
            <a:chOff x="228600" y="762000"/>
            <a:chExt cx="4191000" cy="3429000"/>
          </a:xfrm>
        </p:grpSpPr>
        <p:pic>
          <p:nvPicPr>
            <p:cNvPr id="3" name="Picture 2" descr=" Gases are heated and charged&#10;to plasma state.&#10; Plasma state is the superheated&#10;and electrically ionized gases at&#10;approx..."/>
            <p:cNvPicPr/>
            <p:nvPr/>
          </p:nvPicPr>
          <p:blipFill>
            <a:blip r:embed="rId2"/>
            <a:srcRect l="2041" t="21680" r="42857" b="20931"/>
            <a:stretch>
              <a:fillRect/>
            </a:stretch>
          </p:blipFill>
          <p:spPr bwMode="auto">
            <a:xfrm>
              <a:off x="228600" y="762000"/>
              <a:ext cx="411480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28600" y="2438400"/>
              <a:ext cx="3200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2400" y="2133600"/>
              <a:ext cx="45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t="11111" b="12500"/>
          <a:stretch>
            <a:fillRect/>
          </a:stretch>
        </p:blipFill>
        <p:spPr bwMode="auto">
          <a:xfrm>
            <a:off x="685800" y="990600"/>
            <a:ext cx="798021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7696200" cy="4832092"/>
          </a:xfrm>
          <a:prstGeom prst="rect">
            <a:avLst/>
          </a:prstGeom>
          <a:solidFill>
            <a:srgbClr val="0065FA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Sputtering Coefficient: The no. of atoms dislodged by each bombarding ion.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a function of: </a:t>
            </a:r>
          </a:p>
          <a:p>
            <a:pPr algn="just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energy and atomic weight of the incident ion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angle of incidence and 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binding energy of atoms in the material being machined.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7292" t="13889" r="5208" b="11111"/>
          <a:stretch>
            <a:fillRect/>
          </a:stretch>
        </p:blipFill>
        <p:spPr bwMode="auto">
          <a:xfrm>
            <a:off x="1066800" y="1066800"/>
            <a:ext cx="723053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7292" t="20833" r="6250" b="19445"/>
          <a:stretch>
            <a:fillRect/>
          </a:stretch>
        </p:blipFill>
        <p:spPr bwMode="auto">
          <a:xfrm>
            <a:off x="515679" y="1295400"/>
            <a:ext cx="794252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geshwar\Desktop\pam scan\1.jpg"/>
          <p:cNvPicPr/>
          <p:nvPr/>
        </p:nvPicPr>
        <p:blipFill>
          <a:blip r:embed="rId2" cstate="print">
            <a:duotone>
              <a:prstClr val="black"/>
              <a:srgbClr val="0065FA">
                <a:tint val="45000"/>
                <a:satMod val="400000"/>
              </a:srgbClr>
            </a:duotone>
          </a:blip>
          <a:srcRect l="54196" t="85925" r="1442" b="4782"/>
          <a:stretch>
            <a:fillRect/>
          </a:stretch>
        </p:blipFill>
        <p:spPr bwMode="auto">
          <a:xfrm>
            <a:off x="5181600" y="1905000"/>
            <a:ext cx="385220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PNEWWIN:_blank^top=10:left=10:ww=500:hh=407:tb=0:loc=0:dir=0:stat=0:mb=0:sb=1:rs=1@CP___PAGEID=30238||CPIMAGE:30238|" descr="How a-plasma torch works - Click for larger view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096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 Gases are heated and charged&#10;to plasma state.&#10; Plasma state is the superheated&#10;and electrically ionized gases at&#10;approx..."/>
          <p:cNvPicPr/>
          <p:nvPr/>
        </p:nvPicPr>
        <p:blipFill>
          <a:blip r:embed="rId5"/>
          <a:srcRect l="12162" r="10811" b="86842"/>
          <a:stretch>
            <a:fillRect/>
          </a:stretch>
        </p:blipFill>
        <p:spPr bwMode="auto">
          <a:xfrm>
            <a:off x="2514600" y="76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nageshwar\Desktop\pam scan\1.jpg"/>
          <p:cNvPicPr/>
          <p:nvPr/>
        </p:nvPicPr>
        <p:blipFill>
          <a:blip r:embed="rId2" cstate="print">
            <a:duotone>
              <a:prstClr val="black"/>
              <a:srgbClr val="0065FA">
                <a:tint val="45000"/>
                <a:satMod val="400000"/>
              </a:srgbClr>
            </a:duotone>
          </a:blip>
          <a:srcRect l="10806" t="87393" r="47073" b="8695"/>
          <a:stretch>
            <a:fillRect/>
          </a:stretch>
        </p:blipFill>
        <p:spPr bwMode="auto">
          <a:xfrm>
            <a:off x="5181600" y="12192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nageshwar\Desktop\pam scan\1.jpg"/>
          <p:cNvPicPr/>
          <p:nvPr/>
        </p:nvPicPr>
        <p:blipFill>
          <a:blip r:embed="rId2" cstate="print">
            <a:duotone>
              <a:prstClr val="black"/>
              <a:srgbClr val="0065FA">
                <a:tint val="45000"/>
                <a:satMod val="400000"/>
              </a:srgbClr>
            </a:duotone>
          </a:blip>
          <a:srcRect l="8173" t="84458" r="62869" b="12118"/>
          <a:stretch>
            <a:fillRect/>
          </a:stretch>
        </p:blipFill>
        <p:spPr bwMode="auto">
          <a:xfrm>
            <a:off x="5181600" y="6858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381000"/>
            <a:ext cx="8686800" cy="6324600"/>
            <a:chOff x="228600" y="990600"/>
            <a:chExt cx="8610600" cy="5181600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990600"/>
              <a:ext cx="8610600" cy="5181600"/>
              <a:chOff x="228600" y="1066800"/>
              <a:chExt cx="8610600" cy="5181600"/>
            </a:xfrm>
          </p:grpSpPr>
          <p:pic>
            <p:nvPicPr>
              <p:cNvPr id="4" name="Picture 3" descr="C:\Users\nageshwar\Desktop\pam scan\1.jpg"/>
              <p:cNvPicPr/>
              <p:nvPr/>
            </p:nvPicPr>
            <p:blipFill>
              <a:blip r:embed="rId2" cstate="print">
                <a:duotone>
                  <a:prstClr val="black"/>
                  <a:srgbClr val="0065FA">
                    <a:tint val="45000"/>
                    <a:satMod val="400000"/>
                  </a:srgbClr>
                </a:duotone>
              </a:blip>
              <a:srcRect l="8173" t="16484" r="4327" b="58869"/>
              <a:stretch>
                <a:fillRect/>
              </a:stretch>
            </p:blipFill>
            <p:spPr bwMode="auto">
              <a:xfrm>
                <a:off x="228600" y="1066800"/>
                <a:ext cx="8610600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562600" y="5867400"/>
                <a:ext cx="3276600" cy="369332"/>
              </a:xfrm>
              <a:prstGeom prst="rect">
                <a:avLst/>
              </a:prstGeom>
              <a:solidFill>
                <a:srgbClr val="0065FA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228600" y="4953000"/>
              <a:ext cx="8595360" cy="11887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geshwar\Desktop\pam scan\1.jpg"/>
          <p:cNvPicPr/>
          <p:nvPr/>
        </p:nvPicPr>
        <p:blipFill>
          <a:blip r:embed="rId2" cstate="print">
            <a:duotone>
              <a:prstClr val="black"/>
              <a:srgbClr val="0065FA">
                <a:tint val="45000"/>
                <a:satMod val="400000"/>
              </a:srgbClr>
            </a:duotone>
          </a:blip>
          <a:srcRect l="14904" t="41311" r="3846" b="15228"/>
          <a:stretch>
            <a:fillRect/>
          </a:stretch>
        </p:blipFill>
        <p:spPr bwMode="auto">
          <a:xfrm>
            <a:off x="609600" y="685800"/>
            <a:ext cx="8001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ageshwar\Desktop\pam scan\2.jpg"/>
          <p:cNvPicPr/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045" t="27508" r="53169" b="40177"/>
          <a:stretch>
            <a:fillRect/>
          </a:stretch>
        </p:blipFill>
        <p:spPr bwMode="auto">
          <a:xfrm>
            <a:off x="457200" y="2743200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ajashekar\Desktop\scan copies\IMG_20160221_082430.jpg"/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9543" r="54808" b="18870"/>
          <a:stretch>
            <a:fillRect/>
          </a:stretch>
        </p:blipFill>
        <p:spPr bwMode="auto">
          <a:xfrm>
            <a:off x="4905375" y="2743200"/>
            <a:ext cx="4162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nageshwar\Desktop\pam scan\2.jpg"/>
          <p:cNvPicPr/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5555" t="7042" r="9383" b="67582"/>
          <a:stretch>
            <a:fillRect/>
          </a:stretch>
        </p:blipFill>
        <p:spPr bwMode="auto">
          <a:xfrm>
            <a:off x="1752600" y="228600"/>
            <a:ext cx="601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geshwar\Desktop\pam scan\2.jpg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4129" t="28081" b="5869"/>
          <a:stretch>
            <a:fillRect/>
          </a:stretch>
        </p:blipFill>
        <p:spPr bwMode="auto">
          <a:xfrm>
            <a:off x="381000" y="7620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rajashekar\Desktop\scan copies\IMG_20160221_082430.jpg"/>
          <p:cNvPicPr/>
          <p:nvPr/>
        </p:nvPicPr>
        <p:blipFill>
          <a:blip r:embed="rId3" cstate="print">
            <a:duotone>
              <a:prstClr val="black"/>
              <a:schemeClr val="accent4">
                <a:lumMod val="75000"/>
                <a:tint val="45000"/>
                <a:satMod val="400000"/>
              </a:schemeClr>
            </a:duotone>
          </a:blip>
          <a:srcRect l="56410" t="39543" r="4487" b="20312"/>
          <a:stretch>
            <a:fillRect/>
          </a:stretch>
        </p:blipFill>
        <p:spPr bwMode="auto">
          <a:xfrm>
            <a:off x="5257800" y="28194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ocess Details of PAM&#10; Plasma gun&#10; Power supply&#10; Cooling mechanism&#10; Work piece&#10; "/>
          <p:cNvPicPr/>
          <p:nvPr/>
        </p:nvPicPr>
        <p:blipFill>
          <a:blip r:embed="rId2"/>
          <a:srcRect l="14760" t="6579" r="12915" b="75877"/>
          <a:stretch>
            <a:fillRect/>
          </a:stretch>
        </p:blipFill>
        <p:spPr bwMode="auto">
          <a:xfrm>
            <a:off x="2667000" y="228600"/>
            <a:ext cx="373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cess Details of PAM&#10; Plasma gun&#10; Power supply&#10; Cooling mechanism&#10; Work piece&#10; "/>
          <p:cNvPicPr/>
          <p:nvPr/>
        </p:nvPicPr>
        <p:blipFill>
          <a:blip r:embed="rId2"/>
          <a:srcRect t="23684" r="66236" b="50000"/>
          <a:stretch>
            <a:fillRect/>
          </a:stretch>
        </p:blipFill>
        <p:spPr bwMode="auto">
          <a:xfrm>
            <a:off x="85725" y="1143000"/>
            <a:ext cx="44100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467</Words>
  <Application>Microsoft Office PowerPoint</Application>
  <PresentationFormat>On-screen Show (4:3)</PresentationFormat>
  <Paragraphs>57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MECH-HOD</dc:creator>
  <cp:lastModifiedBy>nageshwar</cp:lastModifiedBy>
  <cp:revision>54</cp:revision>
  <dcterms:created xsi:type="dcterms:W3CDTF">2006-08-16T00:00:00Z</dcterms:created>
  <dcterms:modified xsi:type="dcterms:W3CDTF">2017-01-30T04:56:34Z</dcterms:modified>
</cp:coreProperties>
</file>