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34"/>
  </p:notesMasterIdLst>
  <p:handoutMasterIdLst>
    <p:handoutMasterId r:id="rId135"/>
  </p:handoutMasterIdLst>
  <p:sldIdLst>
    <p:sldId id="620" r:id="rId3"/>
    <p:sldId id="282" r:id="rId4"/>
    <p:sldId id="257" r:id="rId5"/>
    <p:sldId id="439" r:id="rId6"/>
    <p:sldId id="499" r:id="rId7"/>
    <p:sldId id="498" r:id="rId8"/>
    <p:sldId id="501" r:id="rId9"/>
    <p:sldId id="502" r:id="rId10"/>
    <p:sldId id="503" r:id="rId11"/>
    <p:sldId id="504" r:id="rId12"/>
    <p:sldId id="505" r:id="rId13"/>
    <p:sldId id="506" r:id="rId14"/>
    <p:sldId id="644"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66" r:id="rId37"/>
    <p:sldId id="567" r:id="rId38"/>
    <p:sldId id="587" r:id="rId39"/>
    <p:sldId id="551" r:id="rId40"/>
    <p:sldId id="552" r:id="rId41"/>
    <p:sldId id="553" r:id="rId42"/>
    <p:sldId id="554" r:id="rId43"/>
    <p:sldId id="555" r:id="rId44"/>
    <p:sldId id="556" r:id="rId45"/>
    <p:sldId id="557" r:id="rId46"/>
    <p:sldId id="558" r:id="rId47"/>
    <p:sldId id="559" r:id="rId48"/>
    <p:sldId id="561" r:id="rId49"/>
    <p:sldId id="562" r:id="rId50"/>
    <p:sldId id="563" r:id="rId51"/>
    <p:sldId id="564" r:id="rId52"/>
    <p:sldId id="565" r:id="rId53"/>
    <p:sldId id="589" r:id="rId54"/>
    <p:sldId id="590" r:id="rId55"/>
    <p:sldId id="591" r:id="rId56"/>
    <p:sldId id="592" r:id="rId57"/>
    <p:sldId id="593" r:id="rId58"/>
    <p:sldId id="594" r:id="rId59"/>
    <p:sldId id="596" r:id="rId60"/>
    <p:sldId id="598" r:id="rId61"/>
    <p:sldId id="624" r:id="rId62"/>
    <p:sldId id="623" r:id="rId63"/>
    <p:sldId id="599" r:id="rId64"/>
    <p:sldId id="600" r:id="rId65"/>
    <p:sldId id="601" r:id="rId66"/>
    <p:sldId id="602" r:id="rId67"/>
    <p:sldId id="603" r:id="rId68"/>
    <p:sldId id="604" r:id="rId69"/>
    <p:sldId id="605" r:id="rId70"/>
    <p:sldId id="606" r:id="rId71"/>
    <p:sldId id="607" r:id="rId72"/>
    <p:sldId id="608" r:id="rId73"/>
    <p:sldId id="609" r:id="rId74"/>
    <p:sldId id="610" r:id="rId75"/>
    <p:sldId id="611" r:id="rId76"/>
    <p:sldId id="612" r:id="rId77"/>
    <p:sldId id="613" r:id="rId78"/>
    <p:sldId id="614" r:id="rId79"/>
    <p:sldId id="615" r:id="rId80"/>
    <p:sldId id="616" r:id="rId81"/>
    <p:sldId id="617" r:id="rId82"/>
    <p:sldId id="618" r:id="rId83"/>
    <p:sldId id="570" r:id="rId84"/>
    <p:sldId id="571" r:id="rId85"/>
    <p:sldId id="572" r:id="rId86"/>
    <p:sldId id="573" r:id="rId87"/>
    <p:sldId id="576" r:id="rId88"/>
    <p:sldId id="577" r:id="rId89"/>
    <p:sldId id="579" r:id="rId90"/>
    <p:sldId id="580" r:id="rId91"/>
    <p:sldId id="581" r:id="rId92"/>
    <p:sldId id="582" r:id="rId93"/>
    <p:sldId id="583" r:id="rId94"/>
    <p:sldId id="584" r:id="rId95"/>
    <p:sldId id="585" r:id="rId96"/>
    <p:sldId id="647" r:id="rId97"/>
    <p:sldId id="643" r:id="rId98"/>
    <p:sldId id="635" r:id="rId99"/>
    <p:sldId id="636" r:id="rId100"/>
    <p:sldId id="637" r:id="rId101"/>
    <p:sldId id="638" r:id="rId102"/>
    <p:sldId id="639" r:id="rId103"/>
    <p:sldId id="640" r:id="rId104"/>
    <p:sldId id="641" r:id="rId105"/>
    <p:sldId id="642" r:id="rId106"/>
    <p:sldId id="625" r:id="rId107"/>
    <p:sldId id="586" r:id="rId108"/>
    <p:sldId id="619" r:id="rId109"/>
    <p:sldId id="549" r:id="rId110"/>
    <p:sldId id="530" r:id="rId111"/>
    <p:sldId id="531" r:id="rId112"/>
    <p:sldId id="532" r:id="rId113"/>
    <p:sldId id="533" r:id="rId114"/>
    <p:sldId id="534" r:id="rId115"/>
    <p:sldId id="535" r:id="rId116"/>
    <p:sldId id="536" r:id="rId117"/>
    <p:sldId id="537" r:id="rId118"/>
    <p:sldId id="538" r:id="rId119"/>
    <p:sldId id="539" r:id="rId120"/>
    <p:sldId id="540" r:id="rId121"/>
    <p:sldId id="550" r:id="rId122"/>
    <p:sldId id="626" r:id="rId123"/>
    <p:sldId id="542" r:id="rId124"/>
    <p:sldId id="543" r:id="rId125"/>
    <p:sldId id="544" r:id="rId126"/>
    <p:sldId id="545" r:id="rId127"/>
    <p:sldId id="546" r:id="rId128"/>
    <p:sldId id="547" r:id="rId129"/>
    <p:sldId id="548" r:id="rId130"/>
    <p:sldId id="588" r:id="rId131"/>
    <p:sldId id="622" r:id="rId132"/>
    <p:sldId id="497" r:id="rId133"/>
  </p:sldIdLst>
  <p:sldSz cx="9144000" cy="6858000" type="screen4x3"/>
  <p:notesSz cx="6858000" cy="9144000"/>
  <p:embeddedFontLst>
    <p:embeddedFont>
      <p:font typeface="Calibri" panose="020F0502020204030204" pitchFamily="34" charset="0"/>
      <p:regular r:id="rId136"/>
      <p:bold r:id="rId137"/>
      <p:italic r:id="rId138"/>
      <p:boldItalic r:id="rId139"/>
    </p:embeddedFont>
    <p:embeddedFont>
      <p:font typeface="Verdana" panose="020B0604030504040204" pitchFamily="34" charset="0"/>
      <p:regular r:id="rId140"/>
      <p:bold r:id="rId141"/>
      <p:italic r:id="rId142"/>
      <p:boldItalic r:id="rId143"/>
    </p:embeddedFont>
    <p:embeddedFont>
      <p:font typeface="Perpetua" panose="02020502060401020303" pitchFamily="18" charset="0"/>
      <p:regular r:id="rId144"/>
      <p:bold r:id="rId145"/>
      <p:italic r:id="rId146"/>
      <p:boldItalic r:id="rId147"/>
    </p:embeddedFont>
    <p:embeddedFont>
      <p:font typeface="Segoe UI" panose="020B0502040204020203" pitchFamily="34" charset="0"/>
      <p:regular r:id="rId148"/>
      <p:bold r:id="rId149"/>
      <p:italic r:id="rId150"/>
      <p:boldItalic r:id="rId1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DE404D-48FD-40A5-96CD-11D0E443E052}">
          <p14:sldIdLst>
            <p14:sldId id="620"/>
            <p14:sldId id="282"/>
            <p14:sldId id="257"/>
            <p14:sldId id="439"/>
            <p14:sldId id="499"/>
            <p14:sldId id="498"/>
            <p14:sldId id="501"/>
            <p14:sldId id="502"/>
            <p14:sldId id="503"/>
            <p14:sldId id="504"/>
            <p14:sldId id="505"/>
            <p14:sldId id="506"/>
            <p14:sldId id="644"/>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66"/>
            <p14:sldId id="567"/>
            <p14:sldId id="587"/>
            <p14:sldId id="551"/>
            <p14:sldId id="552"/>
            <p14:sldId id="553"/>
            <p14:sldId id="554"/>
            <p14:sldId id="555"/>
            <p14:sldId id="556"/>
            <p14:sldId id="557"/>
            <p14:sldId id="558"/>
            <p14:sldId id="559"/>
            <p14:sldId id="561"/>
            <p14:sldId id="562"/>
            <p14:sldId id="563"/>
            <p14:sldId id="564"/>
            <p14:sldId id="565"/>
            <p14:sldId id="589"/>
            <p14:sldId id="590"/>
            <p14:sldId id="591"/>
            <p14:sldId id="592"/>
            <p14:sldId id="593"/>
            <p14:sldId id="594"/>
            <p14:sldId id="596"/>
            <p14:sldId id="598"/>
            <p14:sldId id="624"/>
            <p14:sldId id="623"/>
            <p14:sldId id="599"/>
            <p14:sldId id="600"/>
            <p14:sldId id="601"/>
            <p14:sldId id="602"/>
            <p14:sldId id="603"/>
            <p14:sldId id="604"/>
          </p14:sldIdLst>
        </p14:section>
        <p14:section name="Untitled Section" id="{63F9EFD3-BCAC-4069-8587-D682562B1588}">
          <p14:sldIdLst>
            <p14:sldId id="605"/>
            <p14:sldId id="606"/>
            <p14:sldId id="607"/>
            <p14:sldId id="608"/>
            <p14:sldId id="609"/>
            <p14:sldId id="610"/>
            <p14:sldId id="611"/>
            <p14:sldId id="612"/>
            <p14:sldId id="613"/>
            <p14:sldId id="614"/>
            <p14:sldId id="615"/>
            <p14:sldId id="616"/>
            <p14:sldId id="617"/>
            <p14:sldId id="618"/>
            <p14:sldId id="570"/>
            <p14:sldId id="571"/>
            <p14:sldId id="572"/>
            <p14:sldId id="573"/>
            <p14:sldId id="576"/>
            <p14:sldId id="577"/>
            <p14:sldId id="579"/>
            <p14:sldId id="580"/>
            <p14:sldId id="581"/>
            <p14:sldId id="582"/>
            <p14:sldId id="583"/>
            <p14:sldId id="584"/>
            <p14:sldId id="585"/>
            <p14:sldId id="647"/>
            <p14:sldId id="643"/>
            <p14:sldId id="635"/>
            <p14:sldId id="636"/>
            <p14:sldId id="637"/>
            <p14:sldId id="638"/>
            <p14:sldId id="639"/>
            <p14:sldId id="640"/>
            <p14:sldId id="641"/>
            <p14:sldId id="642"/>
            <p14:sldId id="625"/>
            <p14:sldId id="586"/>
            <p14:sldId id="619"/>
            <p14:sldId id="549"/>
            <p14:sldId id="530"/>
            <p14:sldId id="531"/>
            <p14:sldId id="532"/>
            <p14:sldId id="533"/>
            <p14:sldId id="534"/>
            <p14:sldId id="535"/>
            <p14:sldId id="536"/>
            <p14:sldId id="537"/>
            <p14:sldId id="538"/>
            <p14:sldId id="539"/>
            <p14:sldId id="540"/>
            <p14:sldId id="550"/>
            <p14:sldId id="626"/>
            <p14:sldId id="542"/>
            <p14:sldId id="543"/>
            <p14:sldId id="544"/>
            <p14:sldId id="545"/>
            <p14:sldId id="546"/>
            <p14:sldId id="547"/>
            <p14:sldId id="548"/>
            <p14:sldId id="588"/>
            <p14:sldId id="622"/>
            <p14:sldId id="4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6" autoAdjust="0"/>
    <p:restoredTop sz="94709" autoAdjust="0"/>
  </p:normalViewPr>
  <p:slideViewPr>
    <p:cSldViewPr>
      <p:cViewPr varScale="1">
        <p:scale>
          <a:sx n="61" d="100"/>
          <a:sy n="61" d="100"/>
        </p:scale>
        <p:origin x="1280" y="60"/>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3.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14.fnt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notesMaster" Target="notesMasters/notesMaster1.xml"/><Relationship Id="rId139" Type="http://schemas.openxmlformats.org/officeDocument/2006/relationships/font" Target="fonts/font4.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15.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5.fntdata"/><Relationship Id="rId145"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handoutMaster" Target="handoutMasters/handoutMaster1.xml"/><Relationship Id="rId151" Type="http://schemas.openxmlformats.org/officeDocument/2006/relationships/font" Target="fonts/font16.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6.fntdata"/><Relationship Id="rId14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8.fntdata"/><Relationship Id="rId148"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9.fntdata"/><Relationship Id="rId90"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2/27/2020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dirty="0"/>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2/27/2020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dirty="0"/>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 said this there are people who takes photographs of other genuine people as their profiles are public and use it to create a fake profile)</a:t>
            </a:r>
            <a:endParaRPr lang="en-IN" dirty="0"/>
          </a:p>
        </p:txBody>
      </p:sp>
      <p:sp>
        <p:nvSpPr>
          <p:cNvPr id="4" name="Slide Number Placeholder 3"/>
          <p:cNvSpPr>
            <a:spLocks noGrp="1"/>
          </p:cNvSpPr>
          <p:nvPr>
            <p:ph type="sldNum" sz="quarter" idx="10"/>
          </p:nvPr>
        </p:nvSpPr>
        <p:spPr/>
        <p:txBody>
          <a:bodyPr/>
          <a:lstStyle/>
          <a:p>
            <a:fld id="{183CF0FB-B871-4899-AEE4-1EB5C8CB427F}" type="slidenum">
              <a:rPr lang="en-US" smtClean="0"/>
              <a:pPr/>
              <a:t>73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3CF0FB-B871-4899-AEE4-1EB5C8CB427F}" type="slidenum">
              <a:rPr lang="en-US" smtClean="0"/>
              <a:pPr/>
              <a:t>75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183CF0FB-B871-4899-AEE4-1EB5C8CB427F}" type="slidenum">
              <a:rPr lang="en-US" smtClean="0"/>
              <a:pPr/>
              <a:t>130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562600" y="6400800"/>
            <a:ext cx="3002280" cy="274320"/>
          </a:xfrm>
          <a:prstGeom prst="rect">
            <a:avLst/>
          </a:prstGeom>
        </p:spPr>
        <p:txBody>
          <a:bodyPr/>
          <a:lstStyle/>
          <a:p>
            <a:fld id="{F43F646F-B71A-4DF2-B00A-016FF590F2BE}"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A4746-F3F6-405E-A809-D418EA0804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 id="2147483665" r:id="rId16"/>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16.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slides/_rels/slide9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16.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3429000" y="2819400"/>
            <a:ext cx="4544568" cy="1295400"/>
          </a:xfrm>
          <a:prstGeom prst="rect">
            <a:avLst/>
          </a:prstGeom>
          <a:blipFill>
            <a:blip r:embed="rId2" cstate="print"/>
            <a:stretch>
              <a:fillRect/>
            </a:stretch>
          </a:blipFill>
        </p:spPr>
        <p:txBody>
          <a:bodyPr wrap="square" lIns="0" tIns="0" rIns="0" bIns="0" rtlCol="0"/>
          <a:lstStyle/>
          <a:p>
            <a:endParaRPr>
              <a:solidFill>
                <a:srgbClr val="FF0000"/>
              </a:solidFill>
            </a:endParaRPr>
          </a:p>
        </p:txBody>
      </p:sp>
      <p:sp>
        <p:nvSpPr>
          <p:cNvPr id="9" name="object 9"/>
          <p:cNvSpPr txBox="1"/>
          <p:nvPr/>
        </p:nvSpPr>
        <p:spPr>
          <a:xfrm>
            <a:off x="5334000" y="4572000"/>
            <a:ext cx="3501390" cy="1397819"/>
          </a:xfrm>
          <a:prstGeom prst="rect">
            <a:avLst/>
          </a:prstGeom>
        </p:spPr>
        <p:txBody>
          <a:bodyPr vert="horz" wrap="square" lIns="0" tIns="12700" rIns="0" bIns="0" rtlCol="0">
            <a:spAutoFit/>
          </a:bodyPr>
          <a:lstStyle/>
          <a:p>
            <a:pPr algn="r"/>
            <a:r>
              <a:rPr lang="en-US" b="1" i="1" dirty="0" smtClean="0">
                <a:latin typeface="Times New Roman" pitchFamily="18" charset="0"/>
                <a:cs typeface="Times New Roman" pitchFamily="18" charset="0"/>
              </a:rPr>
              <a:t>Lavanya Pamulaparty</a:t>
            </a:r>
          </a:p>
          <a:p>
            <a:pPr algn="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Assoc.Prof</a:t>
            </a:r>
            <a:endParaRPr lang="en-US" b="1" i="1" dirty="0" smtClean="0">
              <a:latin typeface="Times New Roman" pitchFamily="18" charset="0"/>
              <a:cs typeface="Times New Roman" pitchFamily="18" charset="0"/>
            </a:endParaRPr>
          </a:p>
          <a:p>
            <a:pPr algn="r"/>
            <a:r>
              <a:rPr lang="en-US" b="1" i="1" dirty="0" smtClean="0">
                <a:latin typeface="Times New Roman" pitchFamily="18" charset="0"/>
                <a:cs typeface="Times New Roman" pitchFamily="18" charset="0"/>
              </a:rPr>
              <a:t>HOD-CSE</a:t>
            </a:r>
          </a:p>
          <a:p>
            <a:pPr algn="r"/>
            <a:endParaRPr lang="en-US" dirty="0" smtClean="0"/>
          </a:p>
          <a:p>
            <a:pPr marL="1905" algn="r">
              <a:lnSpc>
                <a:spcPct val="100000"/>
              </a:lnSpc>
            </a:pPr>
            <a:r>
              <a:rPr sz="1800" b="1" spc="-25" smtClean="0">
                <a:latin typeface="Arial"/>
                <a:cs typeface="Arial"/>
              </a:rPr>
              <a:t>.</a:t>
            </a:r>
            <a:endParaRPr sz="1800">
              <a:latin typeface="Arial"/>
              <a:cs typeface="Arial"/>
            </a:endParaRPr>
          </a:p>
        </p:txBody>
      </p:sp>
      <p:pic>
        <p:nvPicPr>
          <p:cNvPr id="10" name="Picture 9" descr="question.png"/>
          <p:cNvPicPr>
            <a:picLocks noChangeAspect="1"/>
          </p:cNvPicPr>
          <p:nvPr/>
        </p:nvPicPr>
        <p:blipFill>
          <a:blip r:embed="rId3"/>
          <a:stretch>
            <a:fillRect/>
          </a:stretch>
        </p:blipFill>
        <p:spPr>
          <a:xfrm>
            <a:off x="2209800" y="228600"/>
            <a:ext cx="3657600" cy="2514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A Typical Computer Criminal (continued)</a:t>
            </a:r>
          </a:p>
        </p:txBody>
      </p:sp>
      <p:sp>
        <p:nvSpPr>
          <p:cNvPr id="8195" name="Rectangle 3"/>
          <p:cNvSpPr>
            <a:spLocks noGrp="1" noChangeArrowheads="1"/>
          </p:cNvSpPr>
          <p:nvPr>
            <p:ph type="body" idx="1"/>
          </p:nvPr>
        </p:nvSpPr>
        <p:spPr>
          <a:xfrm>
            <a:off x="145200" y="1417636"/>
            <a:ext cx="8770200" cy="5059364"/>
          </a:xfrm>
        </p:spPr>
        <p:txBody>
          <a:bodyPr/>
          <a:lstStyle/>
          <a:p>
            <a:pPr algn="just" eaLnBrk="1" hangingPunct="1">
              <a:lnSpc>
                <a:spcPct val="90000"/>
              </a:lnSpc>
            </a:pPr>
            <a:r>
              <a:rPr lang="en-US" altLang="en-US" sz="2800" dirty="0" smtClean="0">
                <a:cs typeface="Times New Roman" pitchFamily="18" charset="0"/>
              </a:rPr>
              <a:t>Many computer criminals have been company employees, who were formerly loyal and trustworthy and who did not necessarily possess great computer expertise. </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dirty="0" smtClean="0">
                <a:cs typeface="Times New Roman" pitchFamily="18" charset="0"/>
              </a:rPr>
              <a:t>Some employees have been tempted by flaws in computer systems. </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dirty="0" smtClean="0">
                <a:cs typeface="Times New Roman" pitchFamily="18" charset="0"/>
              </a:rPr>
              <a:t>So in this case, </a:t>
            </a:r>
            <a:r>
              <a:rPr lang="en-US" altLang="en-US" sz="2800" i="1" dirty="0" smtClean="0">
                <a:cs typeface="Times New Roman" pitchFamily="18" charset="0"/>
              </a:rPr>
              <a:t>opportunity</a:t>
            </a:r>
            <a:r>
              <a:rPr lang="en-US" altLang="en-US" sz="2800" dirty="0" smtClean="0">
                <a:cs typeface="Times New Roman" pitchFamily="18" charset="0"/>
              </a:rPr>
              <a:t> more than anything else seems to have been the root cause of many individuals who have been involved in computer crimes. </a:t>
            </a:r>
          </a:p>
        </p:txBody>
      </p:sp>
    </p:spTree>
    <p:extLst>
      <p:ext uri="{BB962C8B-B14F-4D97-AF65-F5344CB8AC3E}">
        <p14:creationId xmlns:p14="http://schemas.microsoft.com/office/powerpoint/2010/main" val="1945862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 calcmode="lin" valueType="num">
                                      <p:cBhvr additive="base">
                                        <p:cTn id="13"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anim calcmode="lin" valueType="num">
                                      <p:cBhvr additive="base">
                                        <p:cTn id="19"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buNone/>
            </a:pPr>
            <a:r>
              <a:rPr lang="en-IN" dirty="0" smtClean="0"/>
              <a:t>5.VIRUS stands for </a:t>
            </a:r>
          </a:p>
          <a:p>
            <a:pPr>
              <a:buNone/>
            </a:pPr>
            <a:r>
              <a:rPr lang="en-IN" dirty="0"/>
              <a:t>	</a:t>
            </a:r>
            <a:r>
              <a:rPr lang="en-IN" dirty="0" smtClean="0"/>
              <a:t>A. Very Intelligent Result Until Source</a:t>
            </a:r>
          </a:p>
          <a:p>
            <a:pPr>
              <a:buNone/>
            </a:pPr>
            <a:r>
              <a:rPr lang="en-IN" dirty="0" smtClean="0"/>
              <a:t>	B. Very Interchanged Resource Under Search</a:t>
            </a:r>
          </a:p>
          <a:p>
            <a:pPr>
              <a:buNone/>
            </a:pPr>
            <a:r>
              <a:rPr lang="en-IN" dirty="0" smtClean="0"/>
              <a:t>	C. Vital Information Resource Under </a:t>
            </a:r>
            <a:r>
              <a:rPr lang="en-IN" dirty="0"/>
              <a:t>Seize</a:t>
            </a:r>
            <a:endParaRPr lang="en-IN" dirty="0" smtClean="0"/>
          </a:p>
          <a:p>
            <a:pPr>
              <a:buNone/>
            </a:pPr>
            <a:r>
              <a:rPr lang="en-IN" dirty="0" smtClean="0"/>
              <a:t>	D. Viral Important Record User Searched</a:t>
            </a:r>
          </a:p>
          <a:p>
            <a:pPr>
              <a:buNone/>
            </a:pPr>
            <a:endParaRPr lang="en-IN" dirty="0" smtClean="0"/>
          </a:p>
          <a:p>
            <a:endParaRPr lang="en-IN"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IN" dirty="0" smtClean="0"/>
              <a:t>6.Which of the following is not an antivirus software? </a:t>
            </a:r>
          </a:p>
          <a:p>
            <a:pPr>
              <a:buNone/>
            </a:pPr>
            <a:r>
              <a:rPr lang="en-IN" dirty="0" smtClean="0"/>
              <a:t>	A. AVG</a:t>
            </a:r>
          </a:p>
          <a:p>
            <a:pPr>
              <a:buNone/>
            </a:pPr>
            <a:r>
              <a:rPr lang="en-IN" dirty="0" smtClean="0"/>
              <a:t>	B. </a:t>
            </a:r>
            <a:r>
              <a:rPr lang="en-IN" dirty="0" err="1" smtClean="0"/>
              <a:t>Avast</a:t>
            </a:r>
            <a:endParaRPr lang="en-IN" dirty="0" smtClean="0"/>
          </a:p>
          <a:p>
            <a:pPr>
              <a:buNone/>
            </a:pPr>
            <a:r>
              <a:rPr lang="en-IN" dirty="0" smtClean="0"/>
              <a:t>	C. Code Red</a:t>
            </a:r>
          </a:p>
          <a:p>
            <a:pPr>
              <a:buNone/>
            </a:pPr>
            <a:r>
              <a:rPr lang="en-IN" dirty="0" smtClean="0"/>
              <a:t>	D. </a:t>
            </a:r>
            <a:r>
              <a:rPr lang="en-IN" dirty="0" err="1" smtClean="0"/>
              <a:t>MCAfee</a:t>
            </a:r>
            <a:endParaRPr lang="en-IN" dirty="0" smtClean="0"/>
          </a:p>
          <a:p>
            <a:endParaRPr lang="en-IN"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a:buNone/>
            </a:pPr>
            <a:r>
              <a:rPr lang="en-IN" dirty="0" smtClean="0"/>
              <a:t>7.Which of the following is/are threats for electronic payment systems? </a:t>
            </a:r>
          </a:p>
          <a:p>
            <a:pPr>
              <a:buNone/>
            </a:pPr>
            <a:r>
              <a:rPr lang="en-IN" dirty="0"/>
              <a:t>	</a:t>
            </a:r>
            <a:r>
              <a:rPr lang="en-IN" dirty="0" smtClean="0"/>
              <a:t>A. Computer worms</a:t>
            </a:r>
          </a:p>
          <a:p>
            <a:pPr>
              <a:buNone/>
            </a:pPr>
            <a:r>
              <a:rPr lang="en-IN" dirty="0" smtClean="0"/>
              <a:t>	B. Computer virus</a:t>
            </a:r>
          </a:p>
          <a:p>
            <a:pPr>
              <a:buNone/>
            </a:pPr>
            <a:r>
              <a:rPr lang="en-IN" dirty="0" smtClean="0"/>
              <a:t>	C. Trojan horse</a:t>
            </a:r>
          </a:p>
          <a:p>
            <a:pPr>
              <a:buNone/>
            </a:pPr>
            <a:r>
              <a:rPr lang="en-IN" dirty="0" smtClean="0"/>
              <a:t>	D</a:t>
            </a:r>
            <a:r>
              <a:rPr lang="en-IN" dirty="0"/>
              <a:t>. All of the above</a:t>
            </a:r>
          </a:p>
          <a:p>
            <a:pPr>
              <a:buNone/>
            </a:pPr>
            <a:endParaRPr lang="en-IN"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IN" dirty="0" smtClean="0"/>
              <a:t>8.To protect yourself from computer hacker, you should turn on a</a:t>
            </a:r>
          </a:p>
          <a:p>
            <a:pPr>
              <a:buNone/>
            </a:pPr>
            <a:r>
              <a:rPr lang="en-IN" dirty="0" smtClean="0"/>
              <a:t>	 A. Script</a:t>
            </a:r>
          </a:p>
          <a:p>
            <a:pPr lvl="1">
              <a:buNone/>
            </a:pPr>
            <a:r>
              <a:rPr lang="en-IN" dirty="0" smtClean="0"/>
              <a:t>B. Firewall</a:t>
            </a:r>
          </a:p>
          <a:p>
            <a:pPr lvl="1">
              <a:buNone/>
            </a:pPr>
            <a:r>
              <a:rPr lang="en-IN" dirty="0" smtClean="0"/>
              <a:t>C. VLC</a:t>
            </a:r>
          </a:p>
          <a:p>
            <a:pPr lvl="1">
              <a:buNone/>
            </a:pPr>
            <a:r>
              <a:rPr lang="en-IN" dirty="0" smtClean="0"/>
              <a:t>D. Antivirus</a:t>
            </a:r>
          </a:p>
          <a:p>
            <a:endParaRPr lang="en-IN"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a:buNone/>
            </a:pPr>
            <a:r>
              <a:rPr lang="en-IN" dirty="0" smtClean="0"/>
              <a:t>9.Firewalls are used to protect against -------- </a:t>
            </a:r>
          </a:p>
          <a:p>
            <a:pPr>
              <a:buNone/>
            </a:pPr>
            <a:r>
              <a:rPr lang="en-IN" dirty="0"/>
              <a:t>	</a:t>
            </a:r>
            <a:r>
              <a:rPr lang="en-IN" dirty="0" smtClean="0"/>
              <a:t>A. data driven attacks</a:t>
            </a:r>
          </a:p>
          <a:p>
            <a:pPr>
              <a:buNone/>
            </a:pPr>
            <a:r>
              <a:rPr lang="en-IN" dirty="0" smtClean="0"/>
              <a:t>	B. fire attacks</a:t>
            </a:r>
            <a:endParaRPr lang="en-IN" dirty="0"/>
          </a:p>
          <a:p>
            <a:pPr>
              <a:buNone/>
            </a:pPr>
            <a:r>
              <a:rPr lang="en-IN" dirty="0" smtClean="0"/>
              <a:t>	C. virus attacks</a:t>
            </a:r>
          </a:p>
          <a:p>
            <a:pPr>
              <a:buNone/>
            </a:pPr>
            <a:r>
              <a:rPr lang="en-IN" dirty="0" smtClean="0"/>
              <a:t>	D</a:t>
            </a:r>
            <a:r>
              <a:rPr lang="en-IN" dirty="0"/>
              <a:t>. unauthorised access</a:t>
            </a:r>
          </a:p>
          <a:p>
            <a:pPr>
              <a:buNone/>
            </a:pPr>
            <a:endParaRPr lang="en-IN"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vanya\Desktop\CyberSecurityPPT\Cybercrime-vpn-1200x628.jpg"/>
          <p:cNvPicPr>
            <a:picLocks noChangeAspect="1" noChangeArrowheads="1"/>
          </p:cNvPicPr>
          <p:nvPr/>
        </p:nvPicPr>
        <p:blipFill>
          <a:blip r:embed="rId2"/>
          <a:srcRect/>
          <a:stretch>
            <a:fillRect/>
          </a:stretch>
        </p:blipFill>
        <p:spPr bwMode="auto">
          <a:xfrm>
            <a:off x="304800" y="438150"/>
            <a:ext cx="8839200" cy="59817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2400" y="228600"/>
            <a:ext cx="8001000" cy="1154113"/>
          </a:xfrm>
        </p:spPr>
        <p:txBody>
          <a:bodyPr>
            <a:normAutofit/>
          </a:bodyPr>
          <a:lstStyle/>
          <a:p>
            <a:pPr eaLnBrk="1" hangingPunct="1">
              <a:buNone/>
            </a:pPr>
            <a:r>
              <a:rPr lang="en-IN" sz="3600" dirty="0" smtClean="0">
                <a:latin typeface="Times New Roman" charset="0"/>
                <a:cs typeface="Times New Roman" charset="0"/>
              </a:rPr>
              <a:t>How Can We Protect </a:t>
            </a:r>
          </a:p>
        </p:txBody>
      </p:sp>
      <p:sp>
        <p:nvSpPr>
          <p:cNvPr id="3" name="Content Placeholder 2"/>
          <p:cNvSpPr>
            <a:spLocks noGrp="1"/>
          </p:cNvSpPr>
          <p:nvPr>
            <p:ph idx="1"/>
          </p:nvPr>
        </p:nvSpPr>
        <p:spPr>
          <a:xfrm>
            <a:off x="152400" y="1447800"/>
            <a:ext cx="8915400" cy="5029200"/>
          </a:xfrm>
        </p:spPr>
        <p:txBody>
          <a:bodyPr rtlCol="0">
            <a:normAutofit fontScale="92500" lnSpcReduction="10000"/>
          </a:bodyPr>
          <a:lstStyle/>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Read privacy policy carefully  when you submit the data through internet</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Encryption: lot of websites uses SSL(secure socket layer) to encrypt the data</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Disable remote connectivity</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Use anti virus software</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Insert firewalls, popup blocker</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Use secure connection</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Maintain backup</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Use secure connections</a:t>
            </a:r>
          </a:p>
          <a:p>
            <a:pPr indent="-182880" eaLnBrk="1" fontAlgn="auto" hangingPunct="1">
              <a:spcAft>
                <a:spcPts val="0"/>
              </a:spcAft>
              <a:buFont typeface="Wingdings" charset="2"/>
              <a:buChar char="§"/>
              <a:defRPr/>
            </a:pPr>
            <a:r>
              <a:rPr lang="en-IN" sz="2800" dirty="0" smtClean="0">
                <a:latin typeface="Times New Roman" pitchFamily="18" charset="0"/>
                <a:cs typeface="Times New Roman" pitchFamily="18" charset="0"/>
              </a:rPr>
              <a:t>Use strong passwords, do not give personal information unless required</a:t>
            </a:r>
            <a:endParaRPr lang="en-IN" sz="2800" dirty="0">
              <a:latin typeface="Times New Roman" pitchFamily="18" charset="0"/>
              <a:cs typeface="Times New Roman" pitchFamily="18" charset="0"/>
            </a:endParaRPr>
          </a:p>
        </p:txBody>
      </p:sp>
    </p:spTree>
    <p:extLst>
      <p:ext uri="{BB962C8B-B14F-4D97-AF65-F5344CB8AC3E}">
        <p14:creationId xmlns:p14="http://schemas.microsoft.com/office/powerpoint/2010/main" val="373840777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endParaRPr lang="en-IN" smtClean="0"/>
          </a:p>
        </p:txBody>
      </p:sp>
      <p:sp>
        <p:nvSpPr>
          <p:cNvPr id="17411" name="Content Placeholder 2"/>
          <p:cNvSpPr>
            <a:spLocks noGrp="1"/>
          </p:cNvSpPr>
          <p:nvPr>
            <p:ph idx="1"/>
          </p:nvPr>
        </p:nvSpPr>
        <p:spPr/>
        <p:txBody>
          <a:bodyPr/>
          <a:lstStyle/>
          <a:p>
            <a:pPr eaLnBrk="1" hangingPunct="1"/>
            <a:endParaRPr lang="en-IN" smtClean="0"/>
          </a:p>
        </p:txBody>
      </p:sp>
      <p:pic>
        <p:nvPicPr>
          <p:cNvPr id="17413" name="Picture 2"/>
          <p:cNvPicPr>
            <a:picLocks noChangeAspect="1" noChangeArrowheads="1"/>
          </p:cNvPicPr>
          <p:nvPr/>
        </p:nvPicPr>
        <p:blipFill>
          <a:blip r:embed="rId2"/>
          <a:srcRect/>
          <a:stretch>
            <a:fillRect/>
          </a:stretch>
        </p:blipFill>
        <p:spPr bwMode="auto">
          <a:xfrm>
            <a:off x="228600" y="228600"/>
            <a:ext cx="8686800" cy="59436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7673618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Line 7"/>
          <p:cNvSpPr>
            <a:spLocks noChangeShapeType="1"/>
          </p:cNvSpPr>
          <p:nvPr/>
        </p:nvSpPr>
        <p:spPr bwMode="auto">
          <a:xfrm>
            <a:off x="2590800" y="2819400"/>
            <a:ext cx="5715000" cy="0"/>
          </a:xfrm>
          <a:prstGeom prst="line">
            <a:avLst/>
          </a:prstGeom>
          <a:noFill/>
          <a:ln w="76200">
            <a:solidFill>
              <a:schemeClr val="accent2"/>
            </a:solidFill>
            <a:round/>
            <a:headEnd/>
            <a:tailEnd/>
          </a:ln>
        </p:spPr>
        <p:txBody>
          <a:bodyPr wrap="none" anchor="ctr"/>
          <a:lstStyle/>
          <a:p>
            <a:endParaRPr lang="en-US"/>
          </a:p>
        </p:txBody>
      </p:sp>
      <p:sp>
        <p:nvSpPr>
          <p:cNvPr id="6149" name="Text Box 8"/>
          <p:cNvSpPr txBox="1">
            <a:spLocks noChangeArrowheads="1"/>
          </p:cNvSpPr>
          <p:nvPr/>
        </p:nvSpPr>
        <p:spPr bwMode="auto">
          <a:xfrm>
            <a:off x="685800" y="1905000"/>
            <a:ext cx="7696200" cy="1631216"/>
          </a:xfrm>
          <a:prstGeom prst="rect">
            <a:avLst/>
          </a:prstGeom>
          <a:noFill/>
          <a:ln w="9525">
            <a:noFill/>
            <a:miter lim="800000"/>
            <a:headEnd/>
            <a:tailEnd/>
          </a:ln>
        </p:spPr>
        <p:txBody>
          <a:bodyPr wrap="square">
            <a:spAutoFit/>
          </a:bodyPr>
          <a:lstStyle/>
          <a:p>
            <a:pPr marL="1887538" indent="-1887538" eaLnBrk="0" hangingPunct="0"/>
            <a:r>
              <a:rPr lang="en-US" sz="4000" b="1" i="1" dirty="0" err="1" smtClean="0">
                <a:solidFill>
                  <a:schemeClr val="bg1"/>
                </a:solidFill>
                <a:latin typeface="Times New Roman" pitchFamily="18" charset="0"/>
                <a:cs typeface="Times New Roman" pitchFamily="18" charset="0"/>
              </a:rPr>
              <a:t>CyberLaw</a:t>
            </a:r>
            <a:endParaRPr lang="en-US" sz="4000" b="1" i="1" dirty="0" smtClean="0">
              <a:solidFill>
                <a:schemeClr val="bg1"/>
              </a:solidFill>
              <a:latin typeface="Times New Roman" pitchFamily="18" charset="0"/>
              <a:cs typeface="Times New Roman" pitchFamily="18" charset="0"/>
            </a:endParaRPr>
          </a:p>
          <a:p>
            <a:pPr marL="1887538" indent="-1887538" eaLnBrk="0" hangingPunct="0"/>
            <a:r>
              <a:rPr lang="en-US" sz="2400" dirty="0">
                <a:solidFill>
                  <a:schemeClr val="bg1"/>
                </a:solidFill>
                <a:latin typeface="Times New Roman" pitchFamily="18" charset="0"/>
                <a:cs typeface="Times New Roman" pitchFamily="18" charset="0"/>
              </a:rPr>
              <a:t>	</a:t>
            </a:r>
            <a:endParaRPr lang="en-US" sz="1200" dirty="0">
              <a:solidFill>
                <a:schemeClr val="bg1"/>
              </a:solidFill>
              <a:latin typeface="Times New Roman" pitchFamily="18" charset="0"/>
              <a:cs typeface="Times New Roman" pitchFamily="18" charset="0"/>
            </a:endParaRPr>
          </a:p>
          <a:p>
            <a:pPr marL="1887538" indent="-1887538" algn="r" eaLnBrk="0" hangingPunct="0"/>
            <a:r>
              <a:rPr lang="en-US" sz="3600" b="1" i="1" dirty="0">
                <a:solidFill>
                  <a:schemeClr val="bg1"/>
                </a:solidFill>
                <a:latin typeface="Times New Roman" pitchFamily="18" charset="0"/>
                <a:cs typeface="Times New Roman" pitchFamily="18" charset="0"/>
              </a:rPr>
              <a:t>                 </a:t>
            </a:r>
            <a:r>
              <a:rPr lang="en-US" sz="2400" b="1" i="1" dirty="0">
                <a:solidFill>
                  <a:schemeClr val="bg1"/>
                </a:solidFill>
                <a:latin typeface="Times New Roman" pitchFamily="18" charset="0"/>
                <a:cs typeface="Times New Roman" pitchFamily="18" charset="0"/>
              </a:rPr>
              <a:t>- </a:t>
            </a:r>
            <a:r>
              <a:rPr lang="en-US" sz="2400" b="1" i="1" dirty="0" smtClean="0">
                <a:solidFill>
                  <a:schemeClr val="bg1"/>
                </a:solidFill>
                <a:latin typeface="Times New Roman" pitchFamily="18" charset="0"/>
                <a:cs typeface="Times New Roman" pitchFamily="18" charset="0"/>
              </a:rPr>
              <a:t>Approaches</a:t>
            </a:r>
            <a:endParaRPr lang="en-US" sz="24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707432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buNone/>
            </a:pPr>
            <a:r>
              <a:rPr lang="en-US" altLang="en-US" dirty="0" smtClean="0"/>
              <a:t/>
            </a:r>
            <a:br>
              <a:rPr lang="en-US" altLang="en-US" dirty="0" smtClean="0"/>
            </a:br>
            <a:r>
              <a:rPr lang="en-US" altLang="en-US" dirty="0" smtClean="0"/>
              <a:t>Law Enforcement Techniques to Catch Cybercriminals</a:t>
            </a:r>
          </a:p>
        </p:txBody>
      </p:sp>
      <p:sp>
        <p:nvSpPr>
          <p:cNvPr id="33795" name="Rectangle 3"/>
          <p:cNvSpPr>
            <a:spLocks noGrp="1" noChangeArrowheads="1"/>
          </p:cNvSpPr>
          <p:nvPr>
            <p:ph type="body" idx="1"/>
          </p:nvPr>
        </p:nvSpPr>
        <p:spPr>
          <a:xfrm>
            <a:off x="145200" y="1524000"/>
            <a:ext cx="8694000" cy="4343728"/>
          </a:xfrm>
        </p:spPr>
        <p:txBody>
          <a:bodyPr/>
          <a:lstStyle/>
          <a:p>
            <a:pPr algn="just" eaLnBrk="1" hangingPunct="1">
              <a:lnSpc>
                <a:spcPct val="90000"/>
              </a:lnSpc>
            </a:pPr>
            <a:r>
              <a:rPr lang="en-US" altLang="en-US" sz="2800" dirty="0" smtClean="0">
                <a:cs typeface="Times New Roman" pitchFamily="18" charset="0"/>
              </a:rPr>
              <a:t>Law-enforcement agencies, in addition to placing wiretaps on phones, have used electronic devices to detect and track down professional criminals. </a:t>
            </a:r>
          </a:p>
          <a:p>
            <a:pPr algn="just" eaLnBrk="1" hangingPunct="1">
              <a:lnSpc>
                <a:spcPct val="90000"/>
              </a:lnSpc>
            </a:pPr>
            <a:r>
              <a:rPr lang="en-US" altLang="en-US" sz="2800" dirty="0" smtClean="0">
                <a:cs typeface="Times New Roman" pitchFamily="18" charset="0"/>
              </a:rPr>
              <a:t>Federal law enforcement agents use a controversial technology known as </a:t>
            </a:r>
            <a:r>
              <a:rPr lang="en-US" altLang="en-US" sz="2800" i="1" dirty="0" smtClean="0">
                <a:cs typeface="Times New Roman" pitchFamily="18" charset="0"/>
              </a:rPr>
              <a:t>keystroke monitoring</a:t>
            </a:r>
            <a:r>
              <a:rPr lang="en-US" altLang="en-US" sz="2800" dirty="0" smtClean="0">
                <a:cs typeface="Times New Roman" pitchFamily="18" charset="0"/>
              </a:rPr>
              <a:t> software. </a:t>
            </a:r>
          </a:p>
          <a:p>
            <a:pPr algn="just" eaLnBrk="1" hangingPunct="1">
              <a:lnSpc>
                <a:spcPct val="90000"/>
              </a:lnSpc>
            </a:pPr>
            <a:r>
              <a:rPr lang="en-US" altLang="en-US" sz="2800" dirty="0" smtClean="0">
                <a:cs typeface="Times New Roman" pitchFamily="18" charset="0"/>
              </a:rPr>
              <a:t>Keystroke monitoring records every key struck by a user and every character of the response that the system returns to the user. </a:t>
            </a:r>
            <a:endParaRPr lang="en-US" altLang="en-US" sz="2800" dirty="0" smtClean="0"/>
          </a:p>
        </p:txBody>
      </p:sp>
    </p:spTree>
    <p:extLst>
      <p:ext uri="{BB962C8B-B14F-4D97-AF65-F5344CB8AC3E}">
        <p14:creationId xmlns:p14="http://schemas.microsoft.com/office/powerpoint/2010/main" val="3117982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A Typical Computer Criminal (continued)</a:t>
            </a:r>
          </a:p>
        </p:txBody>
      </p:sp>
      <p:sp>
        <p:nvSpPr>
          <p:cNvPr id="9219" name="Rectangle 3"/>
          <p:cNvSpPr>
            <a:spLocks noGrp="1" noChangeArrowheads="1"/>
          </p:cNvSpPr>
          <p:nvPr>
            <p:ph type="body" idx="1"/>
          </p:nvPr>
        </p:nvSpPr>
        <p:spPr>
          <a:xfrm>
            <a:off x="145200" y="1493836"/>
            <a:ext cx="8998800" cy="5059364"/>
          </a:xfrm>
        </p:spPr>
        <p:txBody>
          <a:bodyPr>
            <a:normAutofit/>
          </a:bodyPr>
          <a:lstStyle/>
          <a:p>
            <a:pPr algn="just" eaLnBrk="1" hangingPunct="1">
              <a:lnSpc>
                <a:spcPct val="90000"/>
              </a:lnSpc>
            </a:pPr>
            <a:r>
              <a:rPr lang="en-US" altLang="en-US" sz="2800" dirty="0" smtClean="0">
                <a:cs typeface="Times New Roman" pitchFamily="18" charset="0"/>
              </a:rPr>
              <a:t>If Forester and Morrison (1994) are correct, at least three categories for typical computer criminals are needed: </a:t>
            </a:r>
          </a:p>
          <a:p>
            <a:pPr algn="just" eaLnBrk="1" hangingPunct="1">
              <a:lnSpc>
                <a:spcPct val="90000"/>
              </a:lnSpc>
            </a:pPr>
            <a:endParaRPr lang="en-US" altLang="en-US" sz="2800" dirty="0" smtClean="0">
              <a:cs typeface="Times New Roman" pitchFamily="18" charset="0"/>
            </a:endParaRPr>
          </a:p>
          <a:p>
            <a:pPr marL="0" indent="0" algn="just" eaLnBrk="1" hangingPunct="1">
              <a:lnSpc>
                <a:spcPct val="90000"/>
              </a:lnSpc>
              <a:buNone/>
            </a:pPr>
            <a:r>
              <a:rPr lang="en-US" altLang="en-US" sz="2800" dirty="0" smtClean="0">
                <a:cs typeface="Times New Roman" pitchFamily="18" charset="0"/>
              </a:rPr>
              <a:t>1. (amateur) teenage hackers;</a:t>
            </a:r>
          </a:p>
          <a:p>
            <a:pPr marL="0" indent="0" algn="just" eaLnBrk="1" hangingPunct="1">
              <a:lnSpc>
                <a:spcPct val="90000"/>
              </a:lnSpc>
              <a:buNone/>
            </a:pPr>
            <a:r>
              <a:rPr lang="en-US" altLang="en-US" sz="2800" dirty="0" smtClean="0">
                <a:cs typeface="Times New Roman" pitchFamily="18" charset="0"/>
              </a:rPr>
              <a:t>2. professional criminals; </a:t>
            </a:r>
          </a:p>
          <a:p>
            <a:pPr marL="0" indent="0" algn="just" eaLnBrk="1" hangingPunct="1">
              <a:lnSpc>
                <a:spcPct val="90000"/>
              </a:lnSpc>
              <a:buNone/>
            </a:pPr>
            <a:r>
              <a:rPr lang="en-US" altLang="en-US" sz="2800" dirty="0" smtClean="0">
                <a:cs typeface="Times New Roman" pitchFamily="18" charset="0"/>
              </a:rPr>
              <a:t>3. (once) loyal employees who are unable to resist a criminal opportunity presented by cyber-technology. </a:t>
            </a:r>
          </a:p>
          <a:p>
            <a:pPr algn="just" eaLnBrk="1" hangingPunct="1">
              <a:lnSpc>
                <a:spcPct val="90000"/>
              </a:lnSpc>
            </a:pPr>
            <a:endParaRPr lang="en-US" altLang="en-US" sz="2800" dirty="0" smtClean="0"/>
          </a:p>
        </p:txBody>
      </p:sp>
    </p:spTree>
    <p:extLst>
      <p:ext uri="{BB962C8B-B14F-4D97-AF65-F5344CB8AC3E}">
        <p14:creationId xmlns:p14="http://schemas.microsoft.com/office/powerpoint/2010/main" val="261375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 calcmode="lin" valueType="num">
                                      <p:cBhvr additive="base">
                                        <p:cTn id="19"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anim calcmode="lin" valueType="num">
                                      <p:cBhvr additive="base">
                                        <p:cTn id="25"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buNone/>
            </a:pPr>
            <a:r>
              <a:rPr lang="en-US" altLang="en-US" dirty="0" smtClean="0"/>
              <a:t>Law Enforcement Techniques (continued)</a:t>
            </a:r>
          </a:p>
        </p:txBody>
      </p:sp>
      <p:sp>
        <p:nvSpPr>
          <p:cNvPr id="34819" name="Rectangle 3"/>
          <p:cNvSpPr>
            <a:spLocks noGrp="1" noChangeArrowheads="1"/>
          </p:cNvSpPr>
          <p:nvPr>
            <p:ph type="body" idx="1"/>
          </p:nvPr>
        </p:nvSpPr>
        <p:spPr>
          <a:xfrm>
            <a:off x="145200" y="1524000"/>
            <a:ext cx="8846400" cy="4343728"/>
          </a:xfrm>
        </p:spPr>
        <p:txBody>
          <a:bodyPr/>
          <a:lstStyle/>
          <a:p>
            <a:pPr algn="just" eaLnBrk="1" hangingPunct="1"/>
            <a:r>
              <a:rPr lang="en-US" altLang="en-US" sz="2800" dirty="0" smtClean="0">
                <a:cs typeface="Times New Roman" pitchFamily="18" charset="0"/>
              </a:rPr>
              <a:t>Keystroke-monitoring software can trace the text included in electronic messages back to the original sequence of keys and characters entered at a user's computer keyboard. </a:t>
            </a:r>
          </a:p>
          <a:p>
            <a:pPr algn="just" eaLnBrk="1" hangingPunct="1"/>
            <a:r>
              <a:rPr lang="en-US" altLang="en-US" sz="2800" dirty="0" smtClean="0">
                <a:cs typeface="Times New Roman" pitchFamily="18" charset="0"/>
              </a:rPr>
              <a:t>This technology is especially useful in tracking the activities of criminals who use encryption tools to encode their messages.</a:t>
            </a:r>
            <a:endParaRPr lang="en-US" altLang="en-US" sz="2800" dirty="0" smtClean="0"/>
          </a:p>
        </p:txBody>
      </p:sp>
    </p:spTree>
    <p:extLst>
      <p:ext uri="{BB962C8B-B14F-4D97-AF65-F5344CB8AC3E}">
        <p14:creationId xmlns:p14="http://schemas.microsoft.com/office/powerpoint/2010/main" val="286785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427037"/>
            <a:ext cx="8229600" cy="639763"/>
          </a:xfrm>
        </p:spPr>
        <p:txBody>
          <a:bodyPr/>
          <a:lstStyle/>
          <a:p>
            <a:pPr eaLnBrk="1" hangingPunct="1">
              <a:buNone/>
            </a:pPr>
            <a:r>
              <a:rPr lang="en-US" altLang="en-US" dirty="0" smtClean="0"/>
              <a:t>Law Enforcement : Some Controversial Practices</a:t>
            </a:r>
          </a:p>
        </p:txBody>
      </p:sp>
      <p:sp>
        <p:nvSpPr>
          <p:cNvPr id="35843" name="Rectangle 3"/>
          <p:cNvSpPr>
            <a:spLocks noGrp="1" noChangeArrowheads="1"/>
          </p:cNvSpPr>
          <p:nvPr>
            <p:ph type="body" idx="1"/>
          </p:nvPr>
        </p:nvSpPr>
        <p:spPr>
          <a:xfrm>
            <a:off x="152400" y="1524000"/>
            <a:ext cx="8915400" cy="5059364"/>
          </a:xfrm>
        </p:spPr>
        <p:txBody>
          <a:bodyPr/>
          <a:lstStyle/>
          <a:p>
            <a:pPr eaLnBrk="1" hangingPunct="1">
              <a:lnSpc>
                <a:spcPct val="90000"/>
              </a:lnSpc>
            </a:pPr>
            <a:r>
              <a:rPr lang="en-US" altLang="en-US" sz="2800" i="1" dirty="0" smtClean="0">
                <a:cs typeface="Times New Roman" pitchFamily="18" charset="0"/>
              </a:rPr>
              <a:t>Echelon</a:t>
            </a:r>
            <a:r>
              <a:rPr lang="en-US" altLang="en-US" sz="2800" dirty="0" smtClean="0">
                <a:cs typeface="Times New Roman" pitchFamily="18" charset="0"/>
              </a:rPr>
              <a:t> is the federal government's once super secret system for monitoring voice and data communication worldwide. </a:t>
            </a:r>
          </a:p>
          <a:p>
            <a:pPr eaLnBrk="1" hangingPunct="1">
              <a:lnSpc>
                <a:spcPct val="90000"/>
              </a:lnSpc>
            </a:pPr>
            <a:endParaRPr lang="en-US" altLang="en-US" sz="2800" dirty="0" smtClean="0">
              <a:cs typeface="Times New Roman" pitchFamily="18" charset="0"/>
            </a:endParaRPr>
          </a:p>
          <a:p>
            <a:pPr eaLnBrk="1" hangingPunct="1">
              <a:lnSpc>
                <a:spcPct val="90000"/>
              </a:lnSpc>
            </a:pPr>
            <a:r>
              <a:rPr lang="en-US" altLang="en-US" sz="2800" i="1" dirty="0" smtClean="0">
                <a:cs typeface="Times New Roman" pitchFamily="18" charset="0"/>
              </a:rPr>
              <a:t>Carnivore</a:t>
            </a:r>
            <a:r>
              <a:rPr lang="en-US" altLang="en-US" sz="2800" dirty="0" smtClean="0">
                <a:cs typeface="Times New Roman" pitchFamily="18" charset="0"/>
              </a:rPr>
              <a:t> is a controversial "packet sniffing" program that monitors the data traveling between networked computers. </a:t>
            </a:r>
          </a:p>
          <a:p>
            <a:pPr eaLnBrk="1" hangingPunct="1">
              <a:lnSpc>
                <a:spcPct val="90000"/>
              </a:lnSpc>
            </a:pPr>
            <a:endParaRPr lang="en-US" altLang="en-US" sz="2800" dirty="0" smtClean="0">
              <a:cs typeface="Times New Roman" pitchFamily="18" charset="0"/>
            </a:endParaRPr>
          </a:p>
          <a:p>
            <a:pPr eaLnBrk="1" hangingPunct="1">
              <a:lnSpc>
                <a:spcPct val="90000"/>
              </a:lnSpc>
            </a:pPr>
            <a:r>
              <a:rPr lang="en-US" altLang="en-US" sz="2800" dirty="0" smtClean="0">
                <a:cs typeface="Times New Roman" pitchFamily="18" charset="0"/>
              </a:rPr>
              <a:t>The USA Patriot Act gives the federal government broader powers to "snoop" on individuals suspected of engaging in criminal or terrorist activities. </a:t>
            </a:r>
          </a:p>
        </p:txBody>
      </p:sp>
    </p:spTree>
    <p:extLst>
      <p:ext uri="{BB962C8B-B14F-4D97-AF65-F5344CB8AC3E}">
        <p14:creationId xmlns:p14="http://schemas.microsoft.com/office/powerpoint/2010/main" val="2366964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anim calcmode="lin" valueType="num">
                                      <p:cBhvr additive="base">
                                        <p:cTn id="13"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anim calcmode="lin" valueType="num">
                                      <p:cBhvr additive="base">
                                        <p:cTn id="19" dur="500" fill="hold"/>
                                        <p:tgtEl>
                                          <p:spTgt spid="3584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buNone/>
            </a:pPr>
            <a:r>
              <a:rPr lang="en-US" altLang="en-US" dirty="0" smtClean="0"/>
              <a:t>Entrapment on the ‘Net</a:t>
            </a:r>
          </a:p>
        </p:txBody>
      </p:sp>
      <p:sp>
        <p:nvSpPr>
          <p:cNvPr id="36867" name="Rectangle 3"/>
          <p:cNvSpPr>
            <a:spLocks noGrp="1" noChangeArrowheads="1"/>
          </p:cNvSpPr>
          <p:nvPr>
            <p:ph type="body" idx="1"/>
          </p:nvPr>
        </p:nvSpPr>
        <p:spPr>
          <a:xfrm>
            <a:off x="145200" y="1524000"/>
            <a:ext cx="8846400" cy="4343728"/>
          </a:xfrm>
        </p:spPr>
        <p:txBody>
          <a:bodyPr>
            <a:noAutofit/>
          </a:bodyPr>
          <a:lstStyle/>
          <a:p>
            <a:pPr algn="just" eaLnBrk="1" hangingPunct="1">
              <a:buFont typeface="Wingdings" pitchFamily="2" charset="2"/>
              <a:buChar char="§"/>
            </a:pPr>
            <a:r>
              <a:rPr lang="en-US" altLang="en-US" sz="2400" dirty="0" smtClean="0">
                <a:cs typeface="Times New Roman" pitchFamily="18" charset="0"/>
              </a:rPr>
              <a:t>Detective James McLaughlin of Keene, NH posed as a young boy in boy-love chat rooms. </a:t>
            </a:r>
          </a:p>
          <a:p>
            <a:pPr algn="just" eaLnBrk="1" hangingPunct="1">
              <a:buFont typeface="Wingdings" pitchFamily="2" charset="2"/>
              <a:buChar char="§"/>
            </a:pPr>
            <a:r>
              <a:rPr lang="en-US" altLang="en-US" sz="2400" dirty="0" smtClean="0">
                <a:cs typeface="Times New Roman" pitchFamily="18" charset="0"/>
              </a:rPr>
              <a:t>Under this alias, McLaughlin searched for adults using the Internet to seek sex with underage boys. </a:t>
            </a:r>
          </a:p>
          <a:p>
            <a:pPr algn="just" eaLnBrk="1" hangingPunct="1">
              <a:buFont typeface="Wingdings" pitchFamily="2" charset="2"/>
              <a:buChar char="§"/>
            </a:pPr>
            <a:r>
              <a:rPr lang="en-US" altLang="en-US" sz="2400" dirty="0" smtClean="0">
                <a:cs typeface="Times New Roman" pitchFamily="18" charset="0"/>
              </a:rPr>
              <a:t>Gathering evidence from conversations recorded in Internet chat rooms, McLaughlin was able to trap and arrest an adult on charges of child molestation. </a:t>
            </a:r>
          </a:p>
          <a:p>
            <a:pPr algn="just" eaLnBrk="1" hangingPunct="1">
              <a:buFont typeface="Wingdings" pitchFamily="2" charset="2"/>
              <a:buChar char="§"/>
            </a:pPr>
            <a:r>
              <a:rPr lang="en-US" altLang="en-US" sz="2400" dirty="0" smtClean="0">
                <a:cs typeface="Times New Roman" pitchFamily="18" charset="0"/>
              </a:rPr>
              <a:t>Philip Rankin, living in Norway, communicated with McLaughlin under the assumption that the police officer was a young boy. </a:t>
            </a:r>
          </a:p>
          <a:p>
            <a:pPr algn="just" eaLnBrk="1" hangingPunct="1">
              <a:buFont typeface="Wingdings" pitchFamily="2" charset="2"/>
              <a:buChar char="§"/>
            </a:pPr>
            <a:r>
              <a:rPr lang="en-US" altLang="en-US" sz="2400" dirty="0" smtClean="0">
                <a:cs typeface="Times New Roman" pitchFamily="18" charset="0"/>
              </a:rPr>
              <a:t>Rankin agreed to travel to Keene, NH to meet in person at a McDonald's restaurant. </a:t>
            </a:r>
          </a:p>
          <a:p>
            <a:pPr algn="just" eaLnBrk="1" hangingPunct="1">
              <a:buFont typeface="Wingdings" pitchFamily="2" charset="2"/>
              <a:buChar char="§"/>
            </a:pPr>
            <a:r>
              <a:rPr lang="en-US" altLang="en-US" sz="2400" dirty="0" smtClean="0">
                <a:cs typeface="Times New Roman" pitchFamily="18" charset="0"/>
              </a:rPr>
              <a:t>When Rankin arrived at restaurant, McLaughlin arrested him. </a:t>
            </a:r>
            <a:endParaRPr lang="en-US" altLang="en-US" dirty="0" smtClean="0">
              <a:cs typeface="Times New Roman" pitchFamily="18" charset="0"/>
            </a:endParaRPr>
          </a:p>
          <a:p>
            <a:pPr algn="just" eaLnBrk="1" hangingPunct="1"/>
            <a:endParaRPr lang="en-US" altLang="en-US" sz="2800" dirty="0" smtClean="0"/>
          </a:p>
        </p:txBody>
      </p:sp>
    </p:spTree>
    <p:extLst>
      <p:ext uri="{BB962C8B-B14F-4D97-AF65-F5344CB8AC3E}">
        <p14:creationId xmlns:p14="http://schemas.microsoft.com/office/powerpoint/2010/main" val="1820351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buNone/>
            </a:pPr>
            <a:r>
              <a:rPr lang="en-US" altLang="en-US" dirty="0" smtClean="0"/>
              <a:t>Industrial Espionage</a:t>
            </a:r>
          </a:p>
        </p:txBody>
      </p:sp>
      <p:sp>
        <p:nvSpPr>
          <p:cNvPr id="37891" name="Rectangle 3"/>
          <p:cNvSpPr>
            <a:spLocks noGrp="1" noChangeArrowheads="1"/>
          </p:cNvSpPr>
          <p:nvPr>
            <p:ph type="body" idx="1"/>
          </p:nvPr>
        </p:nvSpPr>
        <p:spPr>
          <a:xfrm>
            <a:off x="145200" y="1524000"/>
            <a:ext cx="8770200" cy="4343728"/>
          </a:xfrm>
        </p:spPr>
        <p:txBody>
          <a:bodyPr/>
          <a:lstStyle/>
          <a:p>
            <a:pPr algn="just" eaLnBrk="1" hangingPunct="1">
              <a:lnSpc>
                <a:spcPct val="80000"/>
              </a:lnSpc>
            </a:pPr>
            <a:r>
              <a:rPr lang="en-US" altLang="en-US" sz="2800" dirty="0" smtClean="0">
                <a:cs typeface="Times New Roman" pitchFamily="18" charset="0"/>
              </a:rPr>
              <a:t>On October 2, 1996, Congress passed the Economic Espionage Act of 1996, making it a federal crime to profit from the misappropriation of someone else's trade secret.</a:t>
            </a:r>
          </a:p>
          <a:p>
            <a:pPr algn="just" eaLnBrk="1" hangingPunct="1">
              <a:lnSpc>
                <a:spcPct val="80000"/>
              </a:lnSpc>
            </a:pPr>
            <a:r>
              <a:rPr lang="en-US" altLang="en-US" sz="2800" dirty="0" smtClean="0">
                <a:cs typeface="Times New Roman" pitchFamily="18" charset="0"/>
              </a:rPr>
              <a:t>The Espionage Act specifically includes language about "downloads," "uploads," "e-mails," etc. </a:t>
            </a:r>
          </a:p>
          <a:p>
            <a:pPr algn="just" eaLnBrk="1" hangingPunct="1">
              <a:lnSpc>
                <a:spcPct val="80000"/>
              </a:lnSpc>
            </a:pPr>
            <a:r>
              <a:rPr lang="en-US" altLang="en-US" sz="2800" dirty="0" smtClean="0">
                <a:cs typeface="Times New Roman" pitchFamily="18" charset="0"/>
              </a:rPr>
              <a:t>Some economists worry that economic espionage in the high-tech industry, threatens US competition in a global market. </a:t>
            </a:r>
            <a:endParaRPr lang="en-US" altLang="en-US" sz="2800" dirty="0" smtClean="0"/>
          </a:p>
        </p:txBody>
      </p:sp>
    </p:spTree>
    <p:extLst>
      <p:ext uri="{BB962C8B-B14F-4D97-AF65-F5344CB8AC3E}">
        <p14:creationId xmlns:p14="http://schemas.microsoft.com/office/powerpoint/2010/main" val="615550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503237"/>
            <a:ext cx="8229600" cy="639763"/>
          </a:xfrm>
        </p:spPr>
        <p:txBody>
          <a:bodyPr/>
          <a:lstStyle/>
          <a:p>
            <a:pPr eaLnBrk="1" hangingPunct="1">
              <a:buNone/>
            </a:pPr>
            <a:r>
              <a:rPr lang="en-US" altLang="en-US" b="1" dirty="0" smtClean="0">
                <a:cs typeface="Times New Roman" pitchFamily="18" charset="0"/>
              </a:rPr>
              <a:t>National and International Efforts to Fight Cybercrime</a:t>
            </a:r>
            <a:r>
              <a:rPr lang="en-US" altLang="en-US" dirty="0" smtClean="0"/>
              <a:t> </a:t>
            </a:r>
          </a:p>
        </p:txBody>
      </p:sp>
      <p:sp>
        <p:nvSpPr>
          <p:cNvPr id="38915" name="Rectangle 3"/>
          <p:cNvSpPr>
            <a:spLocks noGrp="1" noChangeArrowheads="1"/>
          </p:cNvSpPr>
          <p:nvPr>
            <p:ph type="body" idx="1"/>
          </p:nvPr>
        </p:nvSpPr>
        <p:spPr>
          <a:xfrm>
            <a:off x="145200" y="1676400"/>
            <a:ext cx="8846400" cy="4191328"/>
          </a:xfrm>
        </p:spPr>
        <p:txBody>
          <a:bodyPr/>
          <a:lstStyle/>
          <a:p>
            <a:pPr algn="just" eaLnBrk="1" hangingPunct="1"/>
            <a:r>
              <a:rPr lang="en-US" altLang="en-US" dirty="0" smtClean="0"/>
              <a:t>Problems of jurisdiction arise at both the national and international levels.</a:t>
            </a:r>
          </a:p>
          <a:p>
            <a:pPr algn="just" eaLnBrk="1" hangingPunct="1"/>
            <a:r>
              <a:rPr lang="en-US" altLang="en-US" dirty="0" err="1" smtClean="0">
                <a:cs typeface="Times New Roman" pitchFamily="18" charset="0"/>
              </a:rPr>
              <a:t>Girasa</a:t>
            </a:r>
            <a:r>
              <a:rPr lang="en-US" altLang="en-US" dirty="0" smtClean="0">
                <a:cs typeface="Times New Roman" pitchFamily="18" charset="0"/>
              </a:rPr>
              <a:t> (2002) points out that jurisdiction is based on the concept of boundaries, and laws are based on "territorial sovereignty." </a:t>
            </a:r>
          </a:p>
          <a:p>
            <a:pPr algn="just" eaLnBrk="1" hangingPunct="1"/>
            <a:r>
              <a:rPr lang="en-US" altLang="en-US" dirty="0" smtClean="0">
                <a:cs typeface="Times New Roman" pitchFamily="18" charset="0"/>
              </a:rPr>
              <a:t>Cyberspace has no physical boundaries. </a:t>
            </a:r>
          </a:p>
        </p:txBody>
      </p:sp>
    </p:spTree>
    <p:extLst>
      <p:ext uri="{BB962C8B-B14F-4D97-AF65-F5344CB8AC3E}">
        <p14:creationId xmlns:p14="http://schemas.microsoft.com/office/powerpoint/2010/main" val="1394617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buNone/>
            </a:pPr>
            <a:r>
              <a:rPr lang="en-US" altLang="en-US" dirty="0" smtClean="0"/>
              <a:t>Jurisdictional Problems in Cyberspace</a:t>
            </a:r>
          </a:p>
        </p:txBody>
      </p:sp>
      <p:sp>
        <p:nvSpPr>
          <p:cNvPr id="39939" name="Rectangle 3"/>
          <p:cNvSpPr>
            <a:spLocks noGrp="1" noChangeArrowheads="1"/>
          </p:cNvSpPr>
          <p:nvPr>
            <p:ph type="body" idx="1"/>
          </p:nvPr>
        </p:nvSpPr>
        <p:spPr>
          <a:xfrm>
            <a:off x="37530" y="1447800"/>
            <a:ext cx="9106469" cy="5059364"/>
          </a:xfrm>
        </p:spPr>
        <p:txBody>
          <a:bodyPr/>
          <a:lstStyle/>
          <a:p>
            <a:pPr eaLnBrk="1" hangingPunct="1"/>
            <a:r>
              <a:rPr lang="en-US" altLang="en-US" dirty="0" smtClean="0"/>
              <a:t>Hypothetical Scenario: Virtual Casino.</a:t>
            </a:r>
          </a:p>
          <a:p>
            <a:pPr eaLnBrk="1" hangingPunct="1"/>
            <a:r>
              <a:rPr lang="en-US" altLang="en-US" dirty="0" smtClean="0"/>
              <a:t>Suppose it is legal to gamble on-line in Nevada but not in Texas.</a:t>
            </a:r>
          </a:p>
          <a:p>
            <a:pPr eaLnBrk="1" hangingPunct="1"/>
            <a:r>
              <a:rPr lang="en-US" altLang="en-US" dirty="0" smtClean="0"/>
              <a:t>A Texas resident “visits” a gambling Web site, whose server is in Nevada.</a:t>
            </a:r>
          </a:p>
          <a:p>
            <a:pPr eaLnBrk="1" hangingPunct="1"/>
            <a:r>
              <a:rPr lang="en-US" altLang="en-US" dirty="0" smtClean="0"/>
              <a:t>If the Texas resident “breaks the law,” in which state did the crime take place?</a:t>
            </a:r>
          </a:p>
        </p:txBody>
      </p:sp>
    </p:spTree>
    <p:extLst>
      <p:ext uri="{BB962C8B-B14F-4D97-AF65-F5344CB8AC3E}">
        <p14:creationId xmlns:p14="http://schemas.microsoft.com/office/powerpoint/2010/main" val="2878136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 y="427037"/>
            <a:ext cx="8229600" cy="639763"/>
          </a:xfrm>
        </p:spPr>
        <p:txBody>
          <a:bodyPr/>
          <a:lstStyle/>
          <a:p>
            <a:pPr eaLnBrk="1" hangingPunct="1">
              <a:buNone/>
            </a:pPr>
            <a:r>
              <a:rPr lang="en-US" altLang="en-US" dirty="0" smtClean="0"/>
              <a:t>Jurisdictional Problems in Cyberspace (continued)</a:t>
            </a:r>
          </a:p>
        </p:txBody>
      </p:sp>
      <p:sp>
        <p:nvSpPr>
          <p:cNvPr id="40963" name="Rectangle 3"/>
          <p:cNvSpPr>
            <a:spLocks noGrp="1" noChangeArrowheads="1"/>
          </p:cNvSpPr>
          <p:nvPr>
            <p:ph type="body" idx="1"/>
          </p:nvPr>
        </p:nvSpPr>
        <p:spPr>
          <a:xfrm>
            <a:off x="152400" y="1600200"/>
            <a:ext cx="8839200" cy="4906964"/>
          </a:xfrm>
        </p:spPr>
        <p:txBody>
          <a:bodyPr/>
          <a:lstStyle/>
          <a:p>
            <a:pPr algn="just" eaLnBrk="1" hangingPunct="1">
              <a:lnSpc>
                <a:spcPct val="90000"/>
              </a:lnSpc>
            </a:pPr>
            <a:r>
              <a:rPr lang="en-US" altLang="en-US" sz="2800" dirty="0" smtClean="0">
                <a:cs typeface="Times New Roman" pitchFamily="18" charset="0"/>
              </a:rPr>
              <a:t>Hypothetical Scenario: International Law Suits Involving Microsoft Corporation.</a:t>
            </a:r>
          </a:p>
          <a:p>
            <a:pPr algn="just" eaLnBrk="1" hangingPunct="1">
              <a:lnSpc>
                <a:spcPct val="90000"/>
              </a:lnSpc>
            </a:pPr>
            <a:r>
              <a:rPr lang="en-US" altLang="en-US" sz="2800" dirty="0" smtClean="0">
                <a:cs typeface="Times New Roman" pitchFamily="18" charset="0"/>
              </a:rPr>
              <a:t>Suppose that Microsoft Corporation develops and releases, globally, a software product that is defective.</a:t>
            </a:r>
          </a:p>
          <a:p>
            <a:pPr algn="just" eaLnBrk="1" hangingPunct="1">
              <a:lnSpc>
                <a:spcPct val="90000"/>
              </a:lnSpc>
            </a:pPr>
            <a:r>
              <a:rPr lang="en-US" altLang="en-US" sz="2800" dirty="0" smtClean="0">
                <a:cs typeface="Times New Roman" pitchFamily="18" charset="0"/>
              </a:rPr>
              <a:t>The  defect causes computer systems using it to crash under certain conditions. </a:t>
            </a:r>
          </a:p>
          <a:p>
            <a:pPr algn="just" eaLnBrk="1" hangingPunct="1">
              <a:lnSpc>
                <a:spcPct val="90000"/>
              </a:lnSpc>
            </a:pPr>
            <a:r>
              <a:rPr lang="en-US" altLang="en-US" sz="2800" dirty="0" smtClean="0">
                <a:cs typeface="Times New Roman" pitchFamily="18" charset="0"/>
              </a:rPr>
              <a:t>These system crashes, in turn, result both in severe disruption and damage to system resources. </a:t>
            </a:r>
            <a:endParaRPr lang="en-US" altLang="en-US" sz="2800" dirty="0" smtClean="0"/>
          </a:p>
        </p:txBody>
      </p:sp>
    </p:spTree>
    <p:extLst>
      <p:ext uri="{BB962C8B-B14F-4D97-AF65-F5344CB8AC3E}">
        <p14:creationId xmlns:p14="http://schemas.microsoft.com/office/powerpoint/2010/main" val="1763541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350837"/>
            <a:ext cx="8229600" cy="639763"/>
          </a:xfrm>
        </p:spPr>
        <p:txBody>
          <a:bodyPr/>
          <a:lstStyle/>
          <a:p>
            <a:pPr eaLnBrk="1" hangingPunct="1">
              <a:buNone/>
            </a:pPr>
            <a:r>
              <a:rPr lang="en-US" altLang="en-US" dirty="0" smtClean="0"/>
              <a:t>Jurisdictional Problems in Cyberspace (continued)</a:t>
            </a:r>
          </a:p>
        </p:txBody>
      </p:sp>
      <p:sp>
        <p:nvSpPr>
          <p:cNvPr id="41987" name="Rectangle 3"/>
          <p:cNvSpPr>
            <a:spLocks noGrp="1" noChangeArrowheads="1"/>
          </p:cNvSpPr>
          <p:nvPr>
            <p:ph type="body" idx="1"/>
          </p:nvPr>
        </p:nvSpPr>
        <p:spPr>
          <a:xfrm>
            <a:off x="145200" y="1447800"/>
            <a:ext cx="8846400" cy="4419928"/>
          </a:xfrm>
        </p:spPr>
        <p:txBody>
          <a:bodyPr>
            <a:normAutofit lnSpcReduction="10000"/>
          </a:bodyPr>
          <a:lstStyle/>
          <a:p>
            <a:pPr algn="just" eaLnBrk="1" hangingPunct="1">
              <a:lnSpc>
                <a:spcPct val="90000"/>
              </a:lnSpc>
            </a:pPr>
            <a:r>
              <a:rPr lang="en-US" altLang="en-US" dirty="0" smtClean="0">
                <a:cs typeface="Times New Roman" pitchFamily="18" charset="0"/>
              </a:rPr>
              <a:t>What recourse should consumers and organizations who purchase this product have in their complaint against Microsoft? </a:t>
            </a:r>
          </a:p>
          <a:p>
            <a:pPr algn="just" eaLnBrk="1" hangingPunct="1">
              <a:lnSpc>
                <a:spcPct val="90000"/>
              </a:lnSpc>
            </a:pPr>
            <a:endParaRPr lang="en-US" altLang="en-US" dirty="0" smtClean="0">
              <a:cs typeface="Times New Roman" pitchFamily="18" charset="0"/>
            </a:endParaRPr>
          </a:p>
          <a:p>
            <a:pPr algn="just" eaLnBrk="1" hangingPunct="1">
              <a:lnSpc>
                <a:spcPct val="90000"/>
              </a:lnSpc>
            </a:pPr>
            <a:r>
              <a:rPr lang="en-US" altLang="en-US" dirty="0" smtClean="0">
                <a:cs typeface="Times New Roman" pitchFamily="18" charset="0"/>
              </a:rPr>
              <a:t>In the U.S. there are strict liability laws.</a:t>
            </a:r>
          </a:p>
          <a:p>
            <a:pPr algn="just" eaLnBrk="1" hangingPunct="1">
              <a:lnSpc>
                <a:spcPct val="90000"/>
              </a:lnSpc>
            </a:pPr>
            <a:endParaRPr lang="en-US" altLang="en-US" dirty="0" smtClean="0">
              <a:cs typeface="Times New Roman" pitchFamily="18" charset="0"/>
            </a:endParaRPr>
          </a:p>
          <a:p>
            <a:pPr algn="just" eaLnBrk="1" hangingPunct="1">
              <a:lnSpc>
                <a:spcPct val="90000"/>
              </a:lnSpc>
            </a:pPr>
            <a:r>
              <a:rPr lang="en-US" altLang="en-US" dirty="0" smtClean="0">
                <a:cs typeface="Times New Roman" pitchFamily="18" charset="0"/>
              </a:rPr>
              <a:t>But certain </a:t>
            </a:r>
            <a:r>
              <a:rPr lang="en-US" altLang="en-US" i="1" dirty="0" smtClean="0">
                <a:cs typeface="Times New Roman" pitchFamily="18" charset="0"/>
              </a:rPr>
              <a:t>disclaimers</a:t>
            </a:r>
            <a:r>
              <a:rPr lang="en-US" altLang="en-US" dirty="0" smtClean="0">
                <a:cs typeface="Times New Roman" pitchFamily="18" charset="0"/>
              </a:rPr>
              <a:t> and caveats are often issued by manufacturers to protect themselves against litigation.</a:t>
            </a:r>
          </a:p>
          <a:p>
            <a:pPr algn="just" eaLnBrk="1" hangingPunct="1">
              <a:lnSpc>
                <a:spcPct val="90000"/>
              </a:lnSpc>
            </a:pPr>
            <a:endParaRPr lang="en-US" altLang="en-US" dirty="0" smtClean="0"/>
          </a:p>
        </p:txBody>
      </p:sp>
    </p:spTree>
    <p:extLst>
      <p:ext uri="{BB962C8B-B14F-4D97-AF65-F5344CB8AC3E}">
        <p14:creationId xmlns:p14="http://schemas.microsoft.com/office/powerpoint/2010/main" val="3163763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anim calcmode="lin" valueType="num">
                                      <p:cBhvr additive="base">
                                        <p:cTn id="13"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 calcmode="lin" valueType="num">
                                      <p:cBhvr additive="base">
                                        <p:cTn id="19" dur="500" fill="hold"/>
                                        <p:tgtEl>
                                          <p:spTgt spid="4198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mtClean="0"/>
              <a:t>Microsoft Scenario (Continued)</a:t>
            </a:r>
          </a:p>
        </p:txBody>
      </p:sp>
      <p:sp>
        <p:nvSpPr>
          <p:cNvPr id="43011" name="Rectangle 3"/>
          <p:cNvSpPr>
            <a:spLocks noGrp="1" noChangeArrowheads="1"/>
          </p:cNvSpPr>
          <p:nvPr>
            <p:ph type="body" idx="1"/>
          </p:nvPr>
        </p:nvSpPr>
        <p:spPr>
          <a:xfrm>
            <a:off x="145200" y="1524000"/>
            <a:ext cx="8998800" cy="4343728"/>
          </a:xfrm>
        </p:spPr>
        <p:txBody>
          <a:bodyPr/>
          <a:lstStyle/>
          <a:p>
            <a:pPr eaLnBrk="1" hangingPunct="1">
              <a:lnSpc>
                <a:spcPct val="90000"/>
              </a:lnSpc>
            </a:pPr>
            <a:r>
              <a:rPr lang="en-US" altLang="en-US" dirty="0" smtClean="0">
                <a:cs typeface="Times New Roman" pitchFamily="18" charset="0"/>
              </a:rPr>
              <a:t>Suppose that several countries in which Microsoft has sold its new product also have strict liability laws. </a:t>
            </a:r>
          </a:p>
          <a:p>
            <a:pPr eaLnBrk="1" hangingPunct="1">
              <a:lnSpc>
                <a:spcPct val="90000"/>
              </a:lnSpc>
            </a:pPr>
            <a:r>
              <a:rPr lang="en-US" altLang="en-US" dirty="0" smtClean="0">
                <a:cs typeface="Times New Roman" pitchFamily="18" charset="0"/>
              </a:rPr>
              <a:t>Should Microsoft Corporation be held legally liable in each country in which its defective product has been sold? </a:t>
            </a:r>
          </a:p>
          <a:p>
            <a:pPr eaLnBrk="1" hangingPunct="1">
              <a:lnSpc>
                <a:spcPct val="90000"/>
              </a:lnSpc>
            </a:pPr>
            <a:r>
              <a:rPr lang="en-US" altLang="en-US" dirty="0" smtClean="0">
                <a:cs typeface="Times New Roman" pitchFamily="18" charset="0"/>
              </a:rPr>
              <a:t>Should that corporation then be forced to stand trial in each of these countries? </a:t>
            </a:r>
            <a:endParaRPr lang="en-US" altLang="en-US" dirty="0" smtClean="0"/>
          </a:p>
        </p:txBody>
      </p:sp>
    </p:spTree>
    <p:extLst>
      <p:ext uri="{BB962C8B-B14F-4D97-AF65-F5344CB8AC3E}">
        <p14:creationId xmlns:p14="http://schemas.microsoft.com/office/powerpoint/2010/main" val="1156160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buNone/>
            </a:pPr>
            <a:r>
              <a:rPr lang="en-US" altLang="en-US" dirty="0" smtClean="0"/>
              <a:t>Microsoft Scenario (Continued)</a:t>
            </a:r>
          </a:p>
        </p:txBody>
      </p:sp>
      <p:sp>
        <p:nvSpPr>
          <p:cNvPr id="44035" name="Rectangle 3"/>
          <p:cNvSpPr>
            <a:spLocks noGrp="1" noChangeArrowheads="1"/>
          </p:cNvSpPr>
          <p:nvPr>
            <p:ph type="body" idx="1"/>
          </p:nvPr>
        </p:nvSpPr>
        <p:spPr>
          <a:xfrm>
            <a:off x="145200" y="1524000"/>
            <a:ext cx="8922600" cy="4343728"/>
          </a:xfrm>
        </p:spPr>
        <p:txBody>
          <a:bodyPr/>
          <a:lstStyle/>
          <a:p>
            <a:pPr eaLnBrk="1" hangingPunct="1"/>
            <a:r>
              <a:rPr lang="en-US" altLang="en-US" sz="2400" dirty="0" smtClean="0">
                <a:cs typeface="Times New Roman" pitchFamily="18" charset="0"/>
              </a:rPr>
              <a:t>In the case involving the ILOVEYOU Virus, several nations wanted </a:t>
            </a:r>
            <a:r>
              <a:rPr lang="en-US" altLang="en-US" sz="2400" dirty="0" err="1" smtClean="0">
                <a:cs typeface="Times New Roman" pitchFamily="18" charset="0"/>
              </a:rPr>
              <a:t>Onel</a:t>
            </a:r>
            <a:r>
              <a:rPr lang="en-US" altLang="en-US" sz="2400" dirty="0" smtClean="0">
                <a:cs typeface="Times New Roman" pitchFamily="18" charset="0"/>
              </a:rPr>
              <a:t> Guzman extradited to stand trial in their countries.</a:t>
            </a:r>
          </a:p>
          <a:p>
            <a:pPr eaLnBrk="1" hangingPunct="1"/>
            <a:r>
              <a:rPr lang="en-US" altLang="en-US" sz="2400" dirty="0" smtClean="0">
                <a:cs typeface="Times New Roman" pitchFamily="18" charset="0"/>
              </a:rPr>
              <a:t>Using the same rationale, perhaps it would follow that Microsoft should stand trial in each country where its defective product caused some damage. </a:t>
            </a:r>
          </a:p>
          <a:p>
            <a:pPr eaLnBrk="1" hangingPunct="1"/>
            <a:r>
              <a:rPr lang="en-US" altLang="en-US" sz="2400" dirty="0" smtClean="0">
                <a:cs typeface="Times New Roman" pitchFamily="18" charset="0"/>
              </a:rPr>
              <a:t>If Microsoft were forced to stand trial in each of these countries, and if the corporation were to be found guilty in these nations' courts, the economic results for Microsoft could be catastrophic.</a:t>
            </a:r>
            <a:r>
              <a:rPr lang="en-US" altLang="en-US" sz="2800" dirty="0" smtClean="0">
                <a:cs typeface="Times New Roman" pitchFamily="18" charset="0"/>
              </a:rPr>
              <a:t> </a:t>
            </a:r>
            <a:endParaRPr lang="en-US" altLang="en-US" sz="2800" dirty="0" smtClean="0"/>
          </a:p>
        </p:txBody>
      </p:sp>
    </p:spTree>
    <p:extLst>
      <p:ext uri="{BB962C8B-B14F-4D97-AF65-F5344CB8AC3E}">
        <p14:creationId xmlns:p14="http://schemas.microsoft.com/office/powerpoint/2010/main" val="4184680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Some Notorious Cybercriminals</a:t>
            </a:r>
          </a:p>
        </p:txBody>
      </p:sp>
      <p:sp>
        <p:nvSpPr>
          <p:cNvPr id="10243" name="Rectangle 3"/>
          <p:cNvSpPr>
            <a:spLocks noGrp="1" noChangeArrowheads="1"/>
          </p:cNvSpPr>
          <p:nvPr>
            <p:ph type="body" idx="1"/>
          </p:nvPr>
        </p:nvSpPr>
        <p:spPr>
          <a:xfrm>
            <a:off x="145200" y="1570036"/>
            <a:ext cx="8846400" cy="5059364"/>
          </a:xfrm>
        </p:spPr>
        <p:txBody>
          <a:bodyPr>
            <a:normAutofit/>
          </a:bodyPr>
          <a:lstStyle/>
          <a:p>
            <a:pPr algn="just" eaLnBrk="1" hangingPunct="1">
              <a:lnSpc>
                <a:spcPct val="90000"/>
              </a:lnSpc>
            </a:pPr>
            <a:r>
              <a:rPr lang="en-US" altLang="en-US" sz="2800" dirty="0" smtClean="0">
                <a:cs typeface="Times New Roman" pitchFamily="18" charset="0"/>
              </a:rPr>
              <a:t>Kevin </a:t>
            </a:r>
            <a:r>
              <a:rPr lang="en-US" altLang="en-US" sz="2800" dirty="0" err="1" smtClean="0">
                <a:cs typeface="Times New Roman" pitchFamily="18" charset="0"/>
              </a:rPr>
              <a:t>Metnick</a:t>
            </a:r>
            <a:r>
              <a:rPr lang="en-US" altLang="en-US" sz="2800" dirty="0" smtClean="0">
                <a:cs typeface="Times New Roman" pitchFamily="18" charset="0"/>
              </a:rPr>
              <a:t>: “Public Cyber-enemy No. 1”;</a:t>
            </a:r>
            <a:endParaRPr lang="en-US" altLang="en-US" sz="2800" dirty="0" smtClean="0"/>
          </a:p>
          <a:p>
            <a:pPr algn="just" eaLnBrk="1" hangingPunct="1">
              <a:lnSpc>
                <a:spcPct val="90000"/>
              </a:lnSpc>
            </a:pPr>
            <a:r>
              <a:rPr lang="en-US" altLang="en-US" sz="2800" dirty="0" smtClean="0">
                <a:cs typeface="Times New Roman" pitchFamily="18" charset="0"/>
              </a:rPr>
              <a:t>Robert Morris and the "Internet Worm"</a:t>
            </a:r>
            <a:r>
              <a:rPr lang="en-US" altLang="en-US" sz="2800" dirty="0" smtClean="0"/>
              <a:t>;</a:t>
            </a:r>
          </a:p>
          <a:p>
            <a:pPr algn="just" eaLnBrk="1" hangingPunct="1">
              <a:lnSpc>
                <a:spcPct val="90000"/>
              </a:lnSpc>
            </a:pPr>
            <a:r>
              <a:rPr lang="en-US" altLang="en-US" sz="2800" dirty="0" err="1" smtClean="0">
                <a:cs typeface="Times New Roman" pitchFamily="18" charset="0"/>
              </a:rPr>
              <a:t>Onel</a:t>
            </a:r>
            <a:r>
              <a:rPr lang="en-US" altLang="en-US" sz="2800" dirty="0" smtClean="0">
                <a:cs typeface="Times New Roman" pitchFamily="18" charset="0"/>
              </a:rPr>
              <a:t> de Guzman and the ILOVEYOU Virus;</a:t>
            </a:r>
            <a:r>
              <a:rPr lang="en-US" altLang="en-US" sz="2800" dirty="0" smtClean="0"/>
              <a:t> </a:t>
            </a:r>
          </a:p>
          <a:p>
            <a:pPr algn="just" eaLnBrk="1" hangingPunct="1">
              <a:lnSpc>
                <a:spcPct val="90000"/>
              </a:lnSpc>
            </a:pPr>
            <a:r>
              <a:rPr lang="en-US" altLang="en-US" sz="2800" dirty="0" smtClean="0">
                <a:cs typeface="Times New Roman" pitchFamily="18" charset="0"/>
              </a:rPr>
              <a:t>"Mafia Boy" and the Cyber-Attacks on E-commerce Sites;</a:t>
            </a:r>
          </a:p>
          <a:p>
            <a:pPr algn="just" eaLnBrk="1" hangingPunct="1">
              <a:lnSpc>
                <a:spcPct val="90000"/>
              </a:lnSpc>
            </a:pPr>
            <a:r>
              <a:rPr lang="en-US" altLang="en-US" sz="2800" dirty="0" smtClean="0">
                <a:cs typeface="Times New Roman" pitchFamily="18" charset="0"/>
              </a:rPr>
              <a:t>"Dimitri" and Microsoft Corporation; </a:t>
            </a:r>
          </a:p>
          <a:p>
            <a:pPr algn="just" eaLnBrk="1" hangingPunct="1">
              <a:lnSpc>
                <a:spcPct val="90000"/>
              </a:lnSpc>
            </a:pPr>
            <a:r>
              <a:rPr lang="en-US" altLang="en-US" sz="2800" dirty="0" smtClean="0">
                <a:cs typeface="Times New Roman" pitchFamily="18" charset="0"/>
              </a:rPr>
              <a:t>"</a:t>
            </a:r>
            <a:r>
              <a:rPr lang="en-US" altLang="en-US" sz="2800" dirty="0" err="1" smtClean="0">
                <a:cs typeface="Times New Roman" pitchFamily="18" charset="0"/>
              </a:rPr>
              <a:t>Curador</a:t>
            </a:r>
            <a:r>
              <a:rPr lang="en-US" altLang="en-US" sz="2800" dirty="0" smtClean="0">
                <a:cs typeface="Times New Roman" pitchFamily="18" charset="0"/>
              </a:rPr>
              <a:t>" and Identity Theft;</a:t>
            </a:r>
          </a:p>
          <a:p>
            <a:pPr algn="just" eaLnBrk="1" hangingPunct="1">
              <a:lnSpc>
                <a:spcPct val="90000"/>
              </a:lnSpc>
            </a:pPr>
            <a:r>
              <a:rPr lang="en-US" altLang="en-US" sz="2800" dirty="0" smtClean="0">
                <a:cs typeface="Times New Roman" pitchFamily="18" charset="0"/>
              </a:rPr>
              <a:t>Notorious Hacker Cults;</a:t>
            </a:r>
            <a:endParaRPr lang="en-US" altLang="en-US" sz="2400" dirty="0" smtClean="0">
              <a:cs typeface="Times New Roman" pitchFamily="18" charset="0"/>
            </a:endParaRPr>
          </a:p>
          <a:p>
            <a:pPr lvl="1" algn="just" eaLnBrk="1" hangingPunct="1">
              <a:lnSpc>
                <a:spcPct val="90000"/>
              </a:lnSpc>
            </a:pPr>
            <a:r>
              <a:rPr lang="en-US" altLang="en-US" sz="2000" dirty="0" smtClean="0">
                <a:cs typeface="Times New Roman" pitchFamily="18" charset="0"/>
              </a:rPr>
              <a:t>Chaos" ;</a:t>
            </a:r>
          </a:p>
          <a:p>
            <a:pPr lvl="1" algn="just" eaLnBrk="1" hangingPunct="1">
              <a:lnSpc>
                <a:spcPct val="90000"/>
              </a:lnSpc>
            </a:pPr>
            <a:r>
              <a:rPr lang="en-US" altLang="en-US" sz="2000" dirty="0" smtClean="0">
                <a:cs typeface="Times New Roman" pitchFamily="18" charset="0"/>
              </a:rPr>
              <a:t>The Legion of Doom“;</a:t>
            </a:r>
          </a:p>
          <a:p>
            <a:pPr lvl="1" algn="just" eaLnBrk="1" hangingPunct="1">
              <a:lnSpc>
                <a:spcPct val="90000"/>
              </a:lnSpc>
            </a:pPr>
            <a:r>
              <a:rPr lang="en-US" altLang="en-US" sz="2000" dirty="0" smtClean="0">
                <a:cs typeface="Times New Roman" pitchFamily="18" charset="0"/>
              </a:rPr>
              <a:t>The Cult of the Dead Cow."</a:t>
            </a:r>
            <a:r>
              <a:rPr lang="en-US" altLang="en-US" sz="2000" i="1" dirty="0" smtClean="0">
                <a:cs typeface="Times New Roman" pitchFamily="18" charset="0"/>
              </a:rPr>
              <a:t> </a:t>
            </a:r>
            <a:endParaRPr lang="en-US" altLang="en-US" sz="2000" dirty="0" smtClean="0">
              <a:cs typeface="Times New Roman" pitchFamily="18" charset="0"/>
            </a:endParaRPr>
          </a:p>
          <a:p>
            <a:pPr algn="just" eaLnBrk="1" hangingPunct="1">
              <a:lnSpc>
                <a:spcPct val="90000"/>
              </a:lnSpc>
            </a:pPr>
            <a:endParaRPr lang="en-US" altLang="en-US" sz="2400" dirty="0" smtClean="0"/>
          </a:p>
        </p:txBody>
      </p:sp>
    </p:spTree>
    <p:extLst>
      <p:ext uri="{BB962C8B-B14F-4D97-AF65-F5344CB8AC3E}">
        <p14:creationId xmlns:p14="http://schemas.microsoft.com/office/powerpoint/2010/main" val="895768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additive="base">
                                        <p:cTn id="37" dur="500" fill="hold"/>
                                        <p:tgtEl>
                                          <p:spTgt spid="102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2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243">
                                            <p:txEl>
                                              <p:pRg st="6" end="6"/>
                                            </p:txEl>
                                          </p:spTgt>
                                        </p:tgtEl>
                                        <p:attrNameLst>
                                          <p:attrName>style.visibility</p:attrName>
                                        </p:attrNameLst>
                                      </p:cBhvr>
                                      <p:to>
                                        <p:strVal val="visible"/>
                                      </p:to>
                                    </p:set>
                                    <p:anim calcmode="lin" valueType="num">
                                      <p:cBhvr additive="base">
                                        <p:cTn id="43" dur="500" fill="hold"/>
                                        <p:tgtEl>
                                          <p:spTgt spid="102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243">
                                            <p:txEl>
                                              <p:pRg st="6" end="6"/>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0243">
                                            <p:txEl>
                                              <p:pRg st="7" end="7"/>
                                            </p:txEl>
                                          </p:spTgt>
                                        </p:tgtEl>
                                        <p:attrNameLst>
                                          <p:attrName>style.visibility</p:attrName>
                                        </p:attrNameLst>
                                      </p:cBhvr>
                                      <p:to>
                                        <p:strVal val="visible"/>
                                      </p:to>
                                    </p:set>
                                    <p:anim calcmode="lin" valueType="num">
                                      <p:cBhvr additive="base">
                                        <p:cTn id="47" dur="500" fill="hold"/>
                                        <p:tgtEl>
                                          <p:spTgt spid="10243">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243">
                                            <p:txEl>
                                              <p:pRg st="7" end="7"/>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0243">
                                            <p:txEl>
                                              <p:pRg st="8" end="8"/>
                                            </p:txEl>
                                          </p:spTgt>
                                        </p:tgtEl>
                                        <p:attrNameLst>
                                          <p:attrName>style.visibility</p:attrName>
                                        </p:attrNameLst>
                                      </p:cBhvr>
                                      <p:to>
                                        <p:strVal val="visible"/>
                                      </p:to>
                                    </p:set>
                                    <p:anim calcmode="lin" valueType="num">
                                      <p:cBhvr additive="base">
                                        <p:cTn id="51" dur="500" fill="hold"/>
                                        <p:tgtEl>
                                          <p:spTgt spid="10243">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0243">
                                            <p:txEl>
                                              <p:pRg st="8" end="8"/>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0243">
                                            <p:txEl>
                                              <p:pRg st="9" end="9"/>
                                            </p:txEl>
                                          </p:spTgt>
                                        </p:tgtEl>
                                        <p:attrNameLst>
                                          <p:attrName>style.visibility</p:attrName>
                                        </p:attrNameLst>
                                      </p:cBhvr>
                                      <p:to>
                                        <p:strVal val="visible"/>
                                      </p:to>
                                    </p:set>
                                    <p:anim calcmode="lin" valueType="num">
                                      <p:cBhvr additive="base">
                                        <p:cTn id="55" dur="500" fill="hold"/>
                                        <p:tgtEl>
                                          <p:spTgt spid="10243">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024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Law in India	</a:t>
            </a:r>
            <a:endParaRPr lang="en-IN" dirty="0"/>
          </a:p>
        </p:txBody>
      </p:sp>
      <p:sp>
        <p:nvSpPr>
          <p:cNvPr id="3" name="Content Placeholder 2"/>
          <p:cNvSpPr>
            <a:spLocks noGrp="1"/>
          </p:cNvSpPr>
          <p:nvPr>
            <p:ph idx="1"/>
          </p:nvPr>
        </p:nvSpPr>
        <p:spPr>
          <a:xfrm>
            <a:off x="0" y="1524000"/>
            <a:ext cx="8991600" cy="4343728"/>
          </a:xfrm>
        </p:spPr>
        <p:txBody>
          <a:bodyPr>
            <a:noAutofit/>
          </a:bodyPr>
          <a:lstStyle/>
          <a:p>
            <a:pPr algn="just"/>
            <a:r>
              <a:rPr lang="en-IN" sz="1800" dirty="0"/>
              <a:t>The Information Technology Act, 2000 (also known as ITA-2000, or the IT Act) is an Act of the Indian Parliament (No 21 of 2000) notified on 17 October 2000. It is the primary law in India dealing with cybercrime and electronic commerce. It is based on the United Nations Model Law on Electronic Commerce 1996 (UNCITRAL Model) recommended by the General Assembly of United Nations by a resolution dated 30 January </a:t>
            </a:r>
            <a:r>
              <a:rPr lang="en-IN" sz="1800" dirty="0" smtClean="0"/>
              <a:t>1997</a:t>
            </a:r>
          </a:p>
          <a:p>
            <a:pPr algn="just"/>
            <a:endParaRPr lang="en-IN" sz="1800" dirty="0"/>
          </a:p>
          <a:p>
            <a:pPr algn="just"/>
            <a:r>
              <a:rPr lang="en-IN" sz="1800" dirty="0" smtClean="0"/>
              <a:t>“To </a:t>
            </a:r>
            <a:r>
              <a:rPr lang="en-IN" sz="1800" dirty="0"/>
              <a:t>provide legal recognition for transactions carried out by means of electronic data interchange and other means of electronic communication, commonly referred to as "electronic commerce", which involve the use of alternatives to paper-based methods of communication and storage of information, to facilitate electronic filing of documents with the Government agencies and further to amend the Indian Penal Code, the Indian Evidence Act, 1872, the Bankers' Books Evidence Act, 1891 and the Reserve Bank of India Act, 1934 and for matters connected therewith or incidental thereto.” </a:t>
            </a:r>
            <a:r>
              <a:rPr lang="en-IN" sz="1800" dirty="0" smtClean="0"/>
              <a:t>The </a:t>
            </a:r>
            <a:r>
              <a:rPr lang="en-IN" sz="1800" dirty="0"/>
              <a:t>Act essentially deals with the following issues:  </a:t>
            </a:r>
            <a:endParaRPr lang="en-IN" sz="1800" dirty="0" smtClean="0"/>
          </a:p>
          <a:p>
            <a:pPr marL="0" indent="0" algn="just">
              <a:buNone/>
            </a:pPr>
            <a:r>
              <a:rPr lang="en-IN" sz="1800" dirty="0" smtClean="0"/>
              <a:t>- Legal </a:t>
            </a:r>
            <a:r>
              <a:rPr lang="en-IN" sz="1800" dirty="0"/>
              <a:t>Recognition of Electronic Documents </a:t>
            </a:r>
            <a:r>
              <a:rPr lang="en-IN" sz="1800" dirty="0" smtClean="0"/>
              <a:t>  - Legal </a:t>
            </a:r>
            <a:r>
              <a:rPr lang="en-IN" sz="1800" dirty="0"/>
              <a:t>Recognition of Digital Signatures  </a:t>
            </a:r>
            <a:endParaRPr lang="en-IN" sz="1800" dirty="0" smtClean="0"/>
          </a:p>
          <a:p>
            <a:pPr marL="0" indent="0" algn="just">
              <a:buNone/>
            </a:pPr>
            <a:r>
              <a:rPr lang="en-IN" sz="1800" dirty="0" smtClean="0"/>
              <a:t>- Offenses </a:t>
            </a:r>
            <a:r>
              <a:rPr lang="en-IN" sz="1800" dirty="0"/>
              <a:t>and Contraventions  </a:t>
            </a:r>
            <a:r>
              <a:rPr lang="en-IN" sz="1800" dirty="0" smtClean="0"/>
              <a:t>                       -Justice </a:t>
            </a:r>
            <a:r>
              <a:rPr lang="en-IN" sz="1800" dirty="0"/>
              <a:t>Dispensation Systems for cyber crimes. </a:t>
            </a:r>
          </a:p>
        </p:txBody>
      </p:sp>
    </p:spTree>
    <p:extLst>
      <p:ext uri="{BB962C8B-B14F-4D97-AF65-F5344CB8AC3E}">
        <p14:creationId xmlns:p14="http://schemas.microsoft.com/office/powerpoint/2010/main" val="10018593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457200" y="762000"/>
            <a:ext cx="8229600"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427037"/>
            <a:ext cx="8229600" cy="639763"/>
          </a:xfrm>
        </p:spPr>
        <p:txBody>
          <a:bodyPr/>
          <a:lstStyle/>
          <a:p>
            <a:pPr eaLnBrk="1" hangingPunct="1">
              <a:buNone/>
            </a:pPr>
            <a:r>
              <a:rPr lang="en-US" altLang="en-US" dirty="0" smtClean="0"/>
              <a:t>International Treaties</a:t>
            </a:r>
          </a:p>
        </p:txBody>
      </p:sp>
      <p:sp>
        <p:nvSpPr>
          <p:cNvPr id="46083" name="Rectangle 3"/>
          <p:cNvSpPr>
            <a:spLocks noGrp="1" noChangeArrowheads="1"/>
          </p:cNvSpPr>
          <p:nvPr>
            <p:ph type="body" idx="1"/>
          </p:nvPr>
        </p:nvSpPr>
        <p:spPr>
          <a:xfrm>
            <a:off x="145200" y="1600200"/>
            <a:ext cx="8846400" cy="4267528"/>
          </a:xfrm>
        </p:spPr>
        <p:txBody>
          <a:bodyPr/>
          <a:lstStyle/>
          <a:p>
            <a:pPr algn="just" eaLnBrk="1" hangingPunct="1">
              <a:lnSpc>
                <a:spcPct val="90000"/>
              </a:lnSpc>
            </a:pPr>
            <a:r>
              <a:rPr lang="en-US" altLang="en-US" sz="2800" dirty="0" smtClean="0">
                <a:cs typeface="Times New Roman" pitchFamily="18" charset="0"/>
              </a:rPr>
              <a:t>The Council of Europe (COE) is currently considering some ways for implementing an international legal code that would apply to members of the European Union. </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dirty="0" smtClean="0">
                <a:cs typeface="Times New Roman" pitchFamily="18" charset="0"/>
              </a:rPr>
              <a:t>On April 27, 2000 the Council released a first draft of an international convention of "Crime in Cyberspace." </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dirty="0" smtClean="0">
                <a:cs typeface="Times New Roman" pitchFamily="18" charset="0"/>
              </a:rPr>
              <a:t>In May 2000, the G8 (Group of Eight) Countries met to discuss an international treaty involving cybercrime.</a:t>
            </a:r>
            <a:endParaRPr lang="en-US" altLang="en-US" sz="2800" dirty="0" smtClean="0"/>
          </a:p>
        </p:txBody>
      </p:sp>
    </p:spTree>
    <p:extLst>
      <p:ext uri="{BB962C8B-B14F-4D97-AF65-F5344CB8AC3E}">
        <p14:creationId xmlns:p14="http://schemas.microsoft.com/office/powerpoint/2010/main" val="321472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3">
                                            <p:txEl>
                                              <p:pRg st="2" end="2"/>
                                            </p:txEl>
                                          </p:spTgt>
                                        </p:tgtEl>
                                        <p:attrNameLst>
                                          <p:attrName>style.visibility</p:attrName>
                                        </p:attrNameLst>
                                      </p:cBhvr>
                                      <p:to>
                                        <p:strVal val="visible"/>
                                      </p:to>
                                    </p:set>
                                    <p:anim calcmode="lin" valueType="num">
                                      <p:cBhvr additive="base">
                                        <p:cTn id="13" dur="500" fill="hold"/>
                                        <p:tgtEl>
                                          <p:spTgt spid="4608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083">
                                            <p:txEl>
                                              <p:pRg st="4" end="4"/>
                                            </p:txEl>
                                          </p:spTgt>
                                        </p:tgtEl>
                                        <p:attrNameLst>
                                          <p:attrName>style.visibility</p:attrName>
                                        </p:attrNameLst>
                                      </p:cBhvr>
                                      <p:to>
                                        <p:strVal val="visible"/>
                                      </p:to>
                                    </p:set>
                                    <p:anim calcmode="lin" valueType="num">
                                      <p:cBhvr additive="base">
                                        <p:cTn id="19" dur="500" fill="hold"/>
                                        <p:tgtEl>
                                          <p:spTgt spid="4608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mtClean="0"/>
              <a:t>International Treaties (continued)</a:t>
            </a:r>
          </a:p>
        </p:txBody>
      </p:sp>
      <p:sp>
        <p:nvSpPr>
          <p:cNvPr id="47107" name="Rectangle 3"/>
          <p:cNvSpPr>
            <a:spLocks noGrp="1" noChangeArrowheads="1"/>
          </p:cNvSpPr>
          <p:nvPr>
            <p:ph type="body" idx="1"/>
          </p:nvPr>
        </p:nvSpPr>
        <p:spPr>
          <a:xfrm>
            <a:off x="145200" y="1524000"/>
            <a:ext cx="8846400" cy="4343728"/>
          </a:xfrm>
        </p:spPr>
        <p:txBody>
          <a:bodyPr/>
          <a:lstStyle/>
          <a:p>
            <a:pPr eaLnBrk="1" hangingPunct="1">
              <a:lnSpc>
                <a:spcPct val="90000"/>
              </a:lnSpc>
            </a:pPr>
            <a:r>
              <a:rPr lang="en-US" altLang="en-US" sz="2800" dirty="0" smtClean="0">
                <a:cs typeface="Times New Roman" pitchFamily="18" charset="0"/>
              </a:rPr>
              <a:t>The Council of Europe released its first draft of the COE Convention on Cybercrime. </a:t>
            </a:r>
          </a:p>
          <a:p>
            <a:pPr eaLnBrk="1" hangingPunct="1">
              <a:lnSpc>
                <a:spcPct val="90000"/>
              </a:lnSpc>
            </a:pPr>
            <a:r>
              <a:rPr lang="en-US" altLang="en-US" sz="2800" dirty="0" smtClean="0">
                <a:cs typeface="Times New Roman" pitchFamily="18" charset="0"/>
              </a:rPr>
              <a:t>A recent draft of that treaty addresses four types of criminal activity in cyberspace:</a:t>
            </a:r>
          </a:p>
          <a:p>
            <a:pPr lvl="1" eaLnBrk="1" hangingPunct="1">
              <a:lnSpc>
                <a:spcPct val="90000"/>
              </a:lnSpc>
            </a:pPr>
            <a:r>
              <a:rPr lang="en-US" altLang="en-US" sz="2400" dirty="0" smtClean="0">
                <a:cs typeface="Times New Roman" pitchFamily="18" charset="0"/>
              </a:rPr>
              <a:t>Offenses against the confidentiality, availability; and integrity of data and computer systems;</a:t>
            </a:r>
          </a:p>
          <a:p>
            <a:pPr lvl="1" eaLnBrk="1" hangingPunct="1">
              <a:lnSpc>
                <a:spcPct val="90000"/>
              </a:lnSpc>
            </a:pPr>
            <a:r>
              <a:rPr lang="en-US" altLang="en-US" sz="2400" dirty="0" smtClean="0">
                <a:cs typeface="Times New Roman" pitchFamily="18" charset="0"/>
              </a:rPr>
              <a:t>Computer-related offenses (such as fraud);</a:t>
            </a:r>
          </a:p>
          <a:p>
            <a:pPr lvl="1" eaLnBrk="1" hangingPunct="1">
              <a:lnSpc>
                <a:spcPct val="90000"/>
              </a:lnSpc>
            </a:pPr>
            <a:r>
              <a:rPr lang="en-US" altLang="en-US" sz="2400" dirty="0" smtClean="0">
                <a:cs typeface="Times New Roman" pitchFamily="18" charset="0"/>
              </a:rPr>
              <a:t>Content-related offenses (such as child pornography);</a:t>
            </a:r>
          </a:p>
          <a:p>
            <a:pPr lvl="1" eaLnBrk="1" hangingPunct="1">
              <a:lnSpc>
                <a:spcPct val="90000"/>
              </a:lnSpc>
            </a:pPr>
            <a:r>
              <a:rPr lang="en-US" altLang="en-US" sz="2400" dirty="0" smtClean="0">
                <a:cs typeface="Times New Roman" pitchFamily="18" charset="0"/>
              </a:rPr>
              <a:t>Copyright-related offenses. </a:t>
            </a:r>
          </a:p>
          <a:p>
            <a:pPr eaLnBrk="1" hangingPunct="1">
              <a:lnSpc>
                <a:spcPct val="90000"/>
              </a:lnSpc>
            </a:pPr>
            <a:endParaRPr lang="en-US" altLang="en-US" sz="2800" dirty="0" smtClean="0"/>
          </a:p>
          <a:p>
            <a:pPr eaLnBrk="1" hangingPunct="1">
              <a:lnSpc>
                <a:spcPct val="90000"/>
              </a:lnSpc>
            </a:pPr>
            <a:endParaRPr lang="en-US" altLang="en-US" sz="2800" dirty="0" smtClean="0"/>
          </a:p>
        </p:txBody>
      </p:sp>
    </p:spTree>
    <p:extLst>
      <p:ext uri="{BB962C8B-B14F-4D97-AF65-F5344CB8AC3E}">
        <p14:creationId xmlns:p14="http://schemas.microsoft.com/office/powerpoint/2010/main" val="2870495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 calcmode="lin" valueType="num">
                                      <p:cBhvr additive="base">
                                        <p:cTn id="17" dur="500" fill="hold"/>
                                        <p:tgtEl>
                                          <p:spTgt spid="4710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0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7107">
                                            <p:txEl>
                                              <p:pRg st="3" end="3"/>
                                            </p:txEl>
                                          </p:spTgt>
                                        </p:tgtEl>
                                        <p:attrNameLst>
                                          <p:attrName>style.visibility</p:attrName>
                                        </p:attrNameLst>
                                      </p:cBhvr>
                                      <p:to>
                                        <p:strVal val="visible"/>
                                      </p:to>
                                    </p:set>
                                    <p:anim calcmode="lin" valueType="num">
                                      <p:cBhvr additive="base">
                                        <p:cTn id="21" dur="500" fill="hold"/>
                                        <p:tgtEl>
                                          <p:spTgt spid="47107">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710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7107">
                                            <p:txEl>
                                              <p:pRg st="4" end="4"/>
                                            </p:txEl>
                                          </p:spTgt>
                                        </p:tgtEl>
                                        <p:attrNameLst>
                                          <p:attrName>style.visibility</p:attrName>
                                        </p:attrNameLst>
                                      </p:cBhvr>
                                      <p:to>
                                        <p:strVal val="visible"/>
                                      </p:to>
                                    </p:set>
                                    <p:anim calcmode="lin" valueType="num">
                                      <p:cBhvr additive="base">
                                        <p:cTn id="25" dur="500" fill="hold"/>
                                        <p:tgtEl>
                                          <p:spTgt spid="4710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10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7107">
                                            <p:txEl>
                                              <p:pRg st="5" end="5"/>
                                            </p:txEl>
                                          </p:spTgt>
                                        </p:tgtEl>
                                        <p:attrNameLst>
                                          <p:attrName>style.visibility</p:attrName>
                                        </p:attrNameLst>
                                      </p:cBhvr>
                                      <p:to>
                                        <p:strVal val="visible"/>
                                      </p:to>
                                    </p:set>
                                    <p:anim calcmode="lin" valueType="num">
                                      <p:cBhvr additive="base">
                                        <p:cTn id="29" dur="500" fill="hold"/>
                                        <p:tgtEl>
                                          <p:spTgt spid="4710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710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 y="503237"/>
            <a:ext cx="8229600" cy="639763"/>
          </a:xfrm>
        </p:spPr>
        <p:txBody>
          <a:bodyPr/>
          <a:lstStyle/>
          <a:p>
            <a:pPr eaLnBrk="1" hangingPunct="1">
              <a:buNone/>
            </a:pPr>
            <a:r>
              <a:rPr lang="en-US" altLang="en-US" b="1" dirty="0" smtClean="0">
                <a:cs typeface="Times New Roman" pitchFamily="18" charset="0"/>
              </a:rPr>
              <a:t>Some Tools/Technologies for Combating Cybercrime</a:t>
            </a:r>
            <a:r>
              <a:rPr lang="en-US" altLang="en-US" dirty="0" smtClean="0"/>
              <a:t> </a:t>
            </a:r>
          </a:p>
        </p:txBody>
      </p:sp>
      <p:sp>
        <p:nvSpPr>
          <p:cNvPr id="48131" name="Rectangle 3"/>
          <p:cNvSpPr>
            <a:spLocks noGrp="1" noChangeArrowheads="1"/>
          </p:cNvSpPr>
          <p:nvPr>
            <p:ph type="body" idx="1"/>
          </p:nvPr>
        </p:nvSpPr>
        <p:spPr>
          <a:xfrm>
            <a:off x="145200" y="1600200"/>
            <a:ext cx="8846400" cy="4267528"/>
          </a:xfrm>
        </p:spPr>
        <p:txBody>
          <a:bodyPr/>
          <a:lstStyle/>
          <a:p>
            <a:pPr algn="just" eaLnBrk="1" hangingPunct="1">
              <a:lnSpc>
                <a:spcPct val="90000"/>
              </a:lnSpc>
            </a:pPr>
            <a:r>
              <a:rPr lang="en-US" altLang="en-US" sz="2800" dirty="0" smtClean="0"/>
              <a:t>Some encryption and biometrics technologies have been controversial.</a:t>
            </a:r>
          </a:p>
          <a:p>
            <a:pPr algn="just" eaLnBrk="1" hangingPunct="1">
              <a:lnSpc>
                <a:spcPct val="90000"/>
              </a:lnSpc>
            </a:pPr>
            <a:r>
              <a:rPr lang="en-US" altLang="en-US" sz="2800" dirty="0" smtClean="0"/>
              <a:t>One controversial form of encryption technology was the Clipper Chip.</a:t>
            </a:r>
          </a:p>
          <a:p>
            <a:pPr algn="just" eaLnBrk="1" hangingPunct="1">
              <a:lnSpc>
                <a:spcPct val="90000"/>
              </a:lnSpc>
            </a:pPr>
            <a:r>
              <a:rPr lang="en-US" altLang="en-US" sz="2800" dirty="0" smtClean="0"/>
              <a:t>Several nations threatened not to purchase American-manufactured electronics goods that contained the Clipper Chip.</a:t>
            </a:r>
          </a:p>
        </p:txBody>
      </p:sp>
    </p:spTree>
    <p:extLst>
      <p:ext uri="{BB962C8B-B14F-4D97-AF65-F5344CB8AC3E}">
        <p14:creationId xmlns:p14="http://schemas.microsoft.com/office/powerpoint/2010/main" val="2402787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buNone/>
            </a:pPr>
            <a:r>
              <a:rPr lang="en-US" altLang="en-US" dirty="0" smtClean="0"/>
              <a:t>Biometric Technologies</a:t>
            </a:r>
          </a:p>
        </p:txBody>
      </p:sp>
      <p:sp>
        <p:nvSpPr>
          <p:cNvPr id="51203" name="Rectangle 3"/>
          <p:cNvSpPr>
            <a:spLocks noGrp="1" noChangeArrowheads="1"/>
          </p:cNvSpPr>
          <p:nvPr>
            <p:ph type="body" idx="1"/>
          </p:nvPr>
        </p:nvSpPr>
        <p:spPr>
          <a:xfrm>
            <a:off x="145200" y="1447800"/>
            <a:ext cx="8846400" cy="4419928"/>
          </a:xfrm>
        </p:spPr>
        <p:txBody>
          <a:bodyPr/>
          <a:lstStyle/>
          <a:p>
            <a:pPr algn="just" eaLnBrk="1" hangingPunct="1">
              <a:lnSpc>
                <a:spcPct val="90000"/>
              </a:lnSpc>
            </a:pPr>
            <a:r>
              <a:rPr lang="en-US" altLang="en-US" sz="2800" dirty="0" smtClean="0">
                <a:cs typeface="Times New Roman" pitchFamily="18" charset="0"/>
              </a:rPr>
              <a:t>Biometrics is the biological identification of a person, which includes eyes, voice, hand prints, finger prints, retina patterns, and handwritten signatures (Power, 2002). </a:t>
            </a:r>
          </a:p>
          <a:p>
            <a:pPr algn="just" eaLnBrk="1" hangingPunct="1">
              <a:lnSpc>
                <a:spcPct val="90000"/>
              </a:lnSpc>
            </a:pPr>
            <a:r>
              <a:rPr lang="en-US" altLang="en-US" sz="2800" dirty="0" smtClean="0">
                <a:cs typeface="Times New Roman" pitchFamily="18" charset="0"/>
              </a:rPr>
              <a:t>van der </a:t>
            </a:r>
            <a:r>
              <a:rPr lang="en-US" altLang="en-US" sz="2800" dirty="0" err="1" smtClean="0">
                <a:cs typeface="Times New Roman" pitchFamily="18" charset="0"/>
              </a:rPr>
              <a:t>Ploeg</a:t>
            </a:r>
            <a:r>
              <a:rPr lang="en-US" altLang="en-US" sz="2800" dirty="0" smtClean="0">
                <a:cs typeface="Times New Roman" pitchFamily="18" charset="0"/>
              </a:rPr>
              <a:t> (2001) notes that using biometrics, one's "iris can be read" in the same way that one's voice can be printed.“</a:t>
            </a:r>
          </a:p>
          <a:p>
            <a:pPr algn="just" eaLnBrk="1" hangingPunct="1">
              <a:lnSpc>
                <a:spcPct val="90000"/>
              </a:lnSpc>
            </a:pPr>
            <a:r>
              <a:rPr lang="en-US" altLang="en-US" sz="2800" dirty="0" smtClean="0">
                <a:cs typeface="Times New Roman" pitchFamily="18" charset="0"/>
              </a:rPr>
              <a:t>One's fingerprints can be "read" by a computer that is "touch sensitive" and "endowed with hearing and seeing capacities.” </a:t>
            </a:r>
            <a:endParaRPr lang="en-US" altLang="en-US" sz="2800" dirty="0" smtClean="0"/>
          </a:p>
          <a:p>
            <a:pPr algn="just" eaLnBrk="1" hangingPunct="1">
              <a:lnSpc>
                <a:spcPct val="90000"/>
              </a:lnSpc>
            </a:pPr>
            <a:endParaRPr lang="en-US" altLang="en-US" sz="2800" dirty="0" smtClean="0"/>
          </a:p>
        </p:txBody>
      </p:sp>
    </p:spTree>
    <p:extLst>
      <p:ext uri="{BB962C8B-B14F-4D97-AF65-F5344CB8AC3E}">
        <p14:creationId xmlns:p14="http://schemas.microsoft.com/office/powerpoint/2010/main" val="2345752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Biometric Technologies (continued)</a:t>
            </a:r>
            <a:r>
              <a:rPr lang="en-US" altLang="en-US" dirty="0" smtClean="0"/>
              <a:t> </a:t>
            </a:r>
          </a:p>
        </p:txBody>
      </p:sp>
      <p:sp>
        <p:nvSpPr>
          <p:cNvPr id="49155" name="Rectangle 3"/>
          <p:cNvSpPr>
            <a:spLocks noGrp="1" noChangeArrowheads="1"/>
          </p:cNvSpPr>
          <p:nvPr>
            <p:ph type="body" idx="1"/>
          </p:nvPr>
        </p:nvSpPr>
        <p:spPr>
          <a:xfrm>
            <a:off x="145200" y="1600200"/>
            <a:ext cx="8846400" cy="4267528"/>
          </a:xfrm>
        </p:spPr>
        <p:txBody>
          <a:bodyPr/>
          <a:lstStyle/>
          <a:p>
            <a:pPr algn="just" eaLnBrk="1" hangingPunct="1">
              <a:lnSpc>
                <a:spcPct val="90000"/>
              </a:lnSpc>
            </a:pPr>
            <a:r>
              <a:rPr lang="en-US" altLang="en-US" sz="2800" dirty="0" smtClean="0">
                <a:cs typeface="Times New Roman" pitchFamily="18" charset="0"/>
              </a:rPr>
              <a:t>In February 2002 an iris-scanning device, which is a type of biometric identification scheme, was first tested at London's Heathrow Airport. </a:t>
            </a:r>
          </a:p>
          <a:p>
            <a:pPr algn="just" eaLnBrk="1" hangingPunct="1">
              <a:lnSpc>
                <a:spcPct val="90000"/>
              </a:lnSpc>
            </a:pPr>
            <a:r>
              <a:rPr lang="en-US" altLang="en-US" sz="2800" dirty="0" smtClean="0">
                <a:cs typeface="Times New Roman" pitchFamily="18" charset="0"/>
              </a:rPr>
              <a:t>The scanning device captures a digital image of one's iris, which is then stored in a database. </a:t>
            </a:r>
          </a:p>
          <a:p>
            <a:pPr algn="just" eaLnBrk="1" hangingPunct="1">
              <a:lnSpc>
                <a:spcPct val="90000"/>
              </a:lnSpc>
            </a:pPr>
            <a:r>
              <a:rPr lang="en-US" altLang="en-US" sz="2800" dirty="0" smtClean="0">
                <a:cs typeface="Times New Roman" pitchFamily="18" charset="0"/>
              </a:rPr>
              <a:t>That image can then be matched against images of individuals, such as those entering and leaving public places such as airports. </a:t>
            </a:r>
            <a:endParaRPr lang="en-US" altLang="en-US" sz="2800" dirty="0" smtClean="0"/>
          </a:p>
        </p:txBody>
      </p:sp>
    </p:spTree>
    <p:extLst>
      <p:ext uri="{BB962C8B-B14F-4D97-AF65-F5344CB8AC3E}">
        <p14:creationId xmlns:p14="http://schemas.microsoft.com/office/powerpoint/2010/main" val="2648481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buNone/>
            </a:pPr>
            <a:r>
              <a:rPr lang="en-US" altLang="en-US" dirty="0" smtClean="0"/>
              <a:t>Facial Recognition Programs</a:t>
            </a:r>
          </a:p>
        </p:txBody>
      </p:sp>
      <p:sp>
        <p:nvSpPr>
          <p:cNvPr id="50179" name="Rectangle 3"/>
          <p:cNvSpPr>
            <a:spLocks noGrp="1" noChangeArrowheads="1"/>
          </p:cNvSpPr>
          <p:nvPr>
            <p:ph type="body" idx="1"/>
          </p:nvPr>
        </p:nvSpPr>
        <p:spPr>
          <a:xfrm>
            <a:off x="145200" y="1524000"/>
            <a:ext cx="8846400" cy="4343728"/>
          </a:xfrm>
        </p:spPr>
        <p:txBody>
          <a:bodyPr/>
          <a:lstStyle/>
          <a:p>
            <a:pPr algn="just" eaLnBrk="1" hangingPunct="1">
              <a:lnSpc>
                <a:spcPct val="90000"/>
              </a:lnSpc>
            </a:pPr>
            <a:r>
              <a:rPr lang="en-US" altLang="en-US" sz="2800" dirty="0" smtClean="0">
                <a:cs typeface="Times New Roman" pitchFamily="18" charset="0"/>
              </a:rPr>
              <a:t>At Super Bowl XXXV in January 2001, face-recognition technology was used by law-enforcement agencies to scan the faces of persons entering the football stadium. </a:t>
            </a:r>
          </a:p>
          <a:p>
            <a:pPr algn="just" eaLnBrk="1" hangingPunct="1">
              <a:lnSpc>
                <a:spcPct val="90000"/>
              </a:lnSpc>
            </a:pPr>
            <a:r>
              <a:rPr lang="en-US" altLang="en-US" sz="2800" dirty="0" smtClean="0">
                <a:cs typeface="Times New Roman" pitchFamily="18" charset="0"/>
              </a:rPr>
              <a:t>The scanned images were then instantly matched against electronic images (faces) of suspected criminals and terrorists, contained in a central computer database. </a:t>
            </a:r>
          </a:p>
          <a:p>
            <a:pPr algn="just" eaLnBrk="1" hangingPunct="1">
              <a:lnSpc>
                <a:spcPct val="90000"/>
              </a:lnSpc>
            </a:pPr>
            <a:r>
              <a:rPr lang="en-US" altLang="en-US" sz="2800" dirty="0" smtClean="0">
                <a:cs typeface="Times New Roman" pitchFamily="18" charset="0"/>
              </a:rPr>
              <a:t>Initially, this was controversial; after September 11, 2001, it was supported.</a:t>
            </a:r>
          </a:p>
        </p:txBody>
      </p:sp>
    </p:spTree>
    <p:extLst>
      <p:ext uri="{BB962C8B-B14F-4D97-AF65-F5344CB8AC3E}">
        <p14:creationId xmlns:p14="http://schemas.microsoft.com/office/powerpoint/2010/main" val="2867434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The EURODAC Project</a:t>
            </a:r>
            <a:r>
              <a:rPr lang="en-US" altLang="en-US" dirty="0" smtClean="0"/>
              <a:t> </a:t>
            </a:r>
          </a:p>
        </p:txBody>
      </p:sp>
      <p:sp>
        <p:nvSpPr>
          <p:cNvPr id="52227" name="Rectangle 3"/>
          <p:cNvSpPr>
            <a:spLocks noGrp="1" noChangeArrowheads="1"/>
          </p:cNvSpPr>
          <p:nvPr>
            <p:ph type="body" idx="1"/>
          </p:nvPr>
        </p:nvSpPr>
        <p:spPr>
          <a:xfrm>
            <a:off x="145200" y="1600200"/>
            <a:ext cx="8846400" cy="4267528"/>
          </a:xfrm>
        </p:spPr>
        <p:txBody>
          <a:bodyPr/>
          <a:lstStyle/>
          <a:p>
            <a:pPr algn="just" eaLnBrk="1" hangingPunct="1">
              <a:lnSpc>
                <a:spcPct val="90000"/>
              </a:lnSpc>
            </a:pPr>
            <a:r>
              <a:rPr lang="en-US" altLang="en-US" sz="2800" dirty="0" smtClean="0">
                <a:cs typeface="Times New Roman" pitchFamily="18" charset="0"/>
              </a:rPr>
              <a:t>Proposals to use of biometric identifiers in Europe have also generated controversy. </a:t>
            </a:r>
          </a:p>
          <a:p>
            <a:pPr algn="just" eaLnBrk="1" hangingPunct="1">
              <a:lnSpc>
                <a:spcPct val="90000"/>
              </a:lnSpc>
            </a:pPr>
            <a:r>
              <a:rPr lang="en-US" altLang="en-US" sz="2800" dirty="0" smtClean="0">
                <a:cs typeface="Times New Roman" pitchFamily="18" charset="0"/>
              </a:rPr>
              <a:t>The </a:t>
            </a:r>
            <a:r>
              <a:rPr lang="en-US" altLang="en-US" sz="2800" i="1" dirty="0" err="1" smtClean="0">
                <a:cs typeface="Times New Roman" pitchFamily="18" charset="0"/>
              </a:rPr>
              <a:t>Eurodac</a:t>
            </a:r>
            <a:r>
              <a:rPr lang="en-US" altLang="en-US" sz="2800" i="1" dirty="0" smtClean="0">
                <a:cs typeface="Times New Roman" pitchFamily="18" charset="0"/>
              </a:rPr>
              <a:t> Project</a:t>
            </a:r>
            <a:r>
              <a:rPr lang="en-US" altLang="en-US" sz="2800" dirty="0" smtClean="0">
                <a:cs typeface="Times New Roman" pitchFamily="18" charset="0"/>
              </a:rPr>
              <a:t> is a European Union proposal to use biometrics in controlling illegal immigration and border crossing in European countries by asylum seekers.</a:t>
            </a:r>
          </a:p>
          <a:p>
            <a:pPr algn="just" eaLnBrk="1" hangingPunct="1">
              <a:lnSpc>
                <a:spcPct val="90000"/>
              </a:lnSpc>
            </a:pPr>
            <a:r>
              <a:rPr lang="en-US" altLang="en-US" sz="2800" dirty="0" smtClean="0">
                <a:cs typeface="Times New Roman" pitchFamily="18" charset="0"/>
              </a:rPr>
              <a:t>The proposal was first considered by the European Council on November 24, 1997. </a:t>
            </a:r>
          </a:p>
          <a:p>
            <a:pPr algn="just" eaLnBrk="1" hangingPunct="1">
              <a:lnSpc>
                <a:spcPct val="90000"/>
              </a:lnSpc>
            </a:pPr>
            <a:r>
              <a:rPr lang="en-US" altLang="en-US" sz="2800" dirty="0" smtClean="0">
                <a:cs typeface="Times New Roman" pitchFamily="18" charset="0"/>
              </a:rPr>
              <a:t>The decision to go forward with </a:t>
            </a:r>
            <a:r>
              <a:rPr lang="en-US" altLang="en-US" sz="2800" dirty="0" err="1" smtClean="0">
                <a:cs typeface="Times New Roman" pitchFamily="18" charset="0"/>
              </a:rPr>
              <a:t>Eurodac</a:t>
            </a:r>
            <a:r>
              <a:rPr lang="en-US" altLang="en-US" sz="2800" dirty="0" smtClean="0">
                <a:cs typeface="Times New Roman" pitchFamily="18" charset="0"/>
              </a:rPr>
              <a:t> was made in 2002. </a:t>
            </a:r>
          </a:p>
        </p:txBody>
      </p:sp>
    </p:spTree>
    <p:extLst>
      <p:ext uri="{BB962C8B-B14F-4D97-AF65-F5344CB8AC3E}">
        <p14:creationId xmlns:p14="http://schemas.microsoft.com/office/powerpoint/2010/main" val="3666541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14600"/>
            <a:ext cx="8229600" cy="639763"/>
          </a:xfrm>
        </p:spPr>
        <p:txBody>
          <a:bodyPr/>
          <a:lstStyle/>
          <a:p>
            <a:pPr>
              <a:buNone/>
            </a:pPr>
            <a:r>
              <a:rPr lang="en-IN" dirty="0" smtClean="0"/>
              <a:t>Short Video on Facing Real time Capturing</a:t>
            </a:r>
            <a:endParaRPr lang="en-IN" dirty="0"/>
          </a:p>
        </p:txBody>
      </p:sp>
    </p:spTree>
    <p:extLst>
      <p:ext uri="{BB962C8B-B14F-4D97-AF65-F5344CB8AC3E}">
        <p14:creationId xmlns:p14="http://schemas.microsoft.com/office/powerpoint/2010/main" val="3642319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SPY EYE</a:t>
            </a:r>
            <a:endParaRPr lang="en-US" dirty="0"/>
          </a:p>
        </p:txBody>
      </p:sp>
      <p:pic>
        <p:nvPicPr>
          <p:cNvPr id="4" name="Content Placeholder 3" descr="2018-07-23-PHOTO-00000040.jpg"/>
          <p:cNvPicPr>
            <a:picLocks noGrp="1" noChangeAspect="1"/>
          </p:cNvPicPr>
          <p:nvPr>
            <p:ph idx="1"/>
          </p:nvPr>
        </p:nvPicPr>
        <p:blipFill>
          <a:blip r:embed="rId2"/>
          <a:stretch>
            <a:fillRect/>
          </a:stretch>
        </p:blipFill>
        <p:spPr>
          <a:xfrm>
            <a:off x="2507656" y="304800"/>
            <a:ext cx="3212578" cy="5562600"/>
          </a:xfr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gitalIndia.png"/>
          <p:cNvPicPr>
            <a:picLocks noGrp="1" noChangeAspect="1"/>
          </p:cNvPicPr>
          <p:nvPr>
            <p:ph idx="1"/>
          </p:nvPr>
        </p:nvPicPr>
        <p:blipFill>
          <a:blip r:embed="rId3"/>
          <a:stretch>
            <a:fillRect/>
          </a:stretch>
        </p:blipFill>
        <p:spPr>
          <a:xfrm>
            <a:off x="942608" y="838200"/>
            <a:ext cx="7258784" cy="5287963"/>
          </a:xfr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eclipse\Downloads\tree_of_knowledge_book_swinging_5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97492" y="3962400"/>
            <a:ext cx="4146508"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2209800" cy="609600"/>
          </a:xfrm>
        </p:spPr>
        <p:txBody>
          <a:bodyPr/>
          <a:lstStyle/>
          <a:p>
            <a:pPr>
              <a:buNone/>
            </a:pP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4" name="Text Placeholder 3"/>
          <p:cNvSpPr>
            <a:spLocks noGrp="1"/>
          </p:cNvSpPr>
          <p:nvPr>
            <p:ph type="body" sz="half" idx="2"/>
          </p:nvPr>
        </p:nvSpPr>
        <p:spPr>
          <a:xfrm>
            <a:off x="0" y="3276600"/>
            <a:ext cx="9144000" cy="2209800"/>
          </a:xfrm>
        </p:spPr>
        <p:txBody>
          <a:bodyPr>
            <a:normAutofit/>
          </a:bodyPr>
          <a:lstStyle/>
          <a:p>
            <a:pPr algn="ctr"/>
            <a:r>
              <a:rPr lang="en-US" sz="8800" b="1" dirty="0" smtClean="0">
                <a:latin typeface="Times New Roman" pitchFamily="18" charset="0"/>
                <a:cs typeface="Times New Roman" pitchFamily="18" charset="0"/>
              </a:rPr>
              <a:t>Thank You !</a:t>
            </a:r>
            <a:endParaRPr lang="en-US" sz="8800" dirty="0">
              <a:latin typeface="Times New Roman" pitchFamily="18" charset="0"/>
              <a:cs typeface="Times New Roman" pitchFamily="18" charset="0"/>
            </a:endParaRPr>
          </a:p>
        </p:txBody>
      </p:sp>
    </p:spTree>
    <p:extLst>
      <p:ext uri="{BB962C8B-B14F-4D97-AF65-F5344CB8AC3E}">
        <p14:creationId xmlns:p14="http://schemas.microsoft.com/office/powerpoint/2010/main" val="958696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buNone/>
            </a:pPr>
            <a:r>
              <a:rPr lang="en-US" altLang="en-US" dirty="0" smtClean="0">
                <a:cs typeface="Times New Roman" pitchFamily="18" charset="0"/>
              </a:rPr>
              <a:t>Hacking vs. </a:t>
            </a:r>
            <a:r>
              <a:rPr lang="en-US" altLang="en-US" i="1" dirty="0" smtClean="0">
                <a:cs typeface="Times New Roman" pitchFamily="18" charset="0"/>
              </a:rPr>
              <a:t>Cracking</a:t>
            </a:r>
          </a:p>
        </p:txBody>
      </p:sp>
      <p:sp>
        <p:nvSpPr>
          <p:cNvPr id="11267" name="Rectangle 3"/>
          <p:cNvSpPr>
            <a:spLocks noGrp="1" noChangeArrowheads="1"/>
          </p:cNvSpPr>
          <p:nvPr>
            <p:ph type="body" idx="1"/>
          </p:nvPr>
        </p:nvSpPr>
        <p:spPr>
          <a:xfrm>
            <a:off x="152400" y="1447800"/>
            <a:ext cx="8770200" cy="5059364"/>
          </a:xfrm>
        </p:spPr>
        <p:txBody>
          <a:bodyPr/>
          <a:lstStyle/>
          <a:p>
            <a:pPr algn="just" eaLnBrk="1" hangingPunct="1"/>
            <a:r>
              <a:rPr lang="en-US" altLang="en-US" dirty="0" smtClean="0">
                <a:cs typeface="Times New Roman" pitchFamily="18" charset="0"/>
              </a:rPr>
              <a:t>Can any Relevant Legal Distinctions Be Drawn?</a:t>
            </a:r>
          </a:p>
          <a:p>
            <a:pPr algn="just" eaLnBrk="1" hangingPunct="1"/>
            <a:r>
              <a:rPr lang="en-US" altLang="en-US" dirty="0" smtClean="0">
                <a:cs typeface="Times New Roman" pitchFamily="18" charset="0"/>
              </a:rPr>
              <a:t>Computer criminals are often referred to as </a:t>
            </a:r>
            <a:r>
              <a:rPr lang="en-US" altLang="en-US" i="1" dirty="0" smtClean="0">
                <a:cs typeface="Times New Roman" pitchFamily="18" charset="0"/>
              </a:rPr>
              <a:t>hackers</a:t>
            </a:r>
            <a:r>
              <a:rPr lang="en-US" altLang="en-US" dirty="0" smtClean="0">
                <a:cs typeface="Times New Roman" pitchFamily="18" charset="0"/>
              </a:rPr>
              <a:t>. </a:t>
            </a:r>
          </a:p>
          <a:p>
            <a:pPr algn="just" eaLnBrk="1" hangingPunct="1"/>
            <a:r>
              <a:rPr lang="en-US" altLang="en-US" dirty="0" smtClean="0">
                <a:cs typeface="Times New Roman" pitchFamily="18" charset="0"/>
              </a:rPr>
              <a:t>The term "hacker" has taken on a pejorative connotation. </a:t>
            </a:r>
          </a:p>
        </p:txBody>
      </p:sp>
    </p:spTree>
    <p:extLst>
      <p:ext uri="{BB962C8B-B14F-4D97-AF65-F5344CB8AC3E}">
        <p14:creationId xmlns:p14="http://schemas.microsoft.com/office/powerpoint/2010/main" val="1663193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dirty="0" smtClean="0">
                <a:cs typeface="Times New Roman" pitchFamily="18" charset="0"/>
              </a:rPr>
              <a:t>Hacking vs. Cracking (continued)</a:t>
            </a:r>
          </a:p>
        </p:txBody>
      </p:sp>
      <p:sp>
        <p:nvSpPr>
          <p:cNvPr id="12291" name="Rectangle 3"/>
          <p:cNvSpPr>
            <a:spLocks noGrp="1" noChangeArrowheads="1"/>
          </p:cNvSpPr>
          <p:nvPr>
            <p:ph type="body" idx="1"/>
          </p:nvPr>
        </p:nvSpPr>
        <p:spPr>
          <a:xfrm>
            <a:off x="152400" y="1447800"/>
            <a:ext cx="8915400" cy="5059364"/>
          </a:xfrm>
        </p:spPr>
        <p:txBody>
          <a:bodyPr>
            <a:normAutofit/>
          </a:bodyPr>
          <a:lstStyle/>
          <a:p>
            <a:pPr algn="just" eaLnBrk="1" hangingPunct="1">
              <a:lnSpc>
                <a:spcPct val="90000"/>
              </a:lnSpc>
            </a:pPr>
            <a:r>
              <a:rPr lang="en-US" altLang="en-US" dirty="0" err="1" smtClean="0">
                <a:cs typeface="Times New Roman" pitchFamily="18" charset="0"/>
              </a:rPr>
              <a:t>Himanen</a:t>
            </a:r>
            <a:r>
              <a:rPr lang="en-US" altLang="en-US" dirty="0" smtClean="0">
                <a:cs typeface="Times New Roman" pitchFamily="18" charset="0"/>
              </a:rPr>
              <a:t> (2001) notes that the term "hacker" originally applied to anyone who "programmed enthusiastically" and who believed that "information sharing is a powerful positive good." </a:t>
            </a:r>
          </a:p>
          <a:p>
            <a:pPr algn="just" eaLnBrk="1" hangingPunct="1">
              <a:lnSpc>
                <a:spcPct val="90000"/>
              </a:lnSpc>
            </a:pPr>
            <a:endParaRPr lang="en-US" altLang="en-US" dirty="0" smtClean="0">
              <a:cs typeface="Times New Roman" pitchFamily="18" charset="0"/>
            </a:endParaRPr>
          </a:p>
          <a:p>
            <a:pPr algn="just" eaLnBrk="1" hangingPunct="1">
              <a:lnSpc>
                <a:spcPct val="90000"/>
              </a:lnSpc>
            </a:pPr>
            <a:r>
              <a:rPr lang="en-US" altLang="en-US" dirty="0" smtClean="0">
                <a:cs typeface="Times New Roman" pitchFamily="18" charset="0"/>
              </a:rPr>
              <a:t>A hacker as an "expert or enthusiast of any kind." </a:t>
            </a:r>
          </a:p>
          <a:p>
            <a:pPr algn="just" eaLnBrk="1" hangingPunct="1">
              <a:lnSpc>
                <a:spcPct val="90000"/>
              </a:lnSpc>
            </a:pPr>
            <a:endParaRPr lang="en-US" altLang="en-US" dirty="0" smtClean="0">
              <a:cs typeface="Times New Roman" pitchFamily="18" charset="0"/>
            </a:endParaRPr>
          </a:p>
          <a:p>
            <a:pPr algn="just" eaLnBrk="1" hangingPunct="1">
              <a:lnSpc>
                <a:spcPct val="90000"/>
              </a:lnSpc>
            </a:pPr>
            <a:r>
              <a:rPr lang="en-US" altLang="en-US" dirty="0" smtClean="0">
                <a:cs typeface="Times New Roman" pitchFamily="18" charset="0"/>
              </a:rPr>
              <a:t>Note that a hacker need not be a </a:t>
            </a:r>
            <a:r>
              <a:rPr lang="en-US" altLang="en-US" i="1" dirty="0" smtClean="0">
                <a:cs typeface="Times New Roman" pitchFamily="18" charset="0"/>
              </a:rPr>
              <a:t>computer</a:t>
            </a:r>
            <a:r>
              <a:rPr lang="en-US" altLang="en-US" dirty="0" smtClean="0">
                <a:cs typeface="Times New Roman" pitchFamily="18" charset="0"/>
              </a:rPr>
              <a:t> enthusiast. </a:t>
            </a:r>
          </a:p>
          <a:p>
            <a:pPr lvl="1" algn="just" eaLnBrk="1" hangingPunct="1">
              <a:lnSpc>
                <a:spcPct val="90000"/>
              </a:lnSpc>
            </a:pPr>
            <a:r>
              <a:rPr lang="en-US" altLang="en-US" dirty="0" smtClean="0">
                <a:cs typeface="Times New Roman" pitchFamily="18" charset="0"/>
              </a:rPr>
              <a:t>e.g., someone can be an astronomy hacker. </a:t>
            </a:r>
          </a:p>
          <a:p>
            <a:pPr algn="just" eaLnBrk="1" hangingPunct="1">
              <a:lnSpc>
                <a:spcPct val="90000"/>
              </a:lnSpc>
            </a:pPr>
            <a:endParaRPr lang="en-US" altLang="en-US" dirty="0" smtClean="0"/>
          </a:p>
        </p:txBody>
      </p:sp>
    </p:spTree>
    <p:extLst>
      <p:ext uri="{BB962C8B-B14F-4D97-AF65-F5344CB8AC3E}">
        <p14:creationId xmlns:p14="http://schemas.microsoft.com/office/powerpoint/2010/main" val="790313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 calcmode="lin" valueType="num">
                                      <p:cBhvr additive="base">
                                        <p:cTn id="13"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anim calcmode="lin" valueType="num">
                                      <p:cBhvr additive="base">
                                        <p:cTn id="19" dur="500" fill="hold"/>
                                        <p:tgtEl>
                                          <p:spTgt spid="1229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anim calcmode="lin" valueType="num">
                                      <p:cBhvr additive="base">
                                        <p:cTn id="23" dur="500" fill="hold"/>
                                        <p:tgtEl>
                                          <p:spTgt spid="12291">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22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buNone/>
            </a:pPr>
            <a:r>
              <a:rPr lang="en-US" altLang="en-US" dirty="0" smtClean="0">
                <a:cs typeface="Times New Roman" pitchFamily="18" charset="0"/>
              </a:rPr>
              <a:t>Hacking vs. Cracking (continued)</a:t>
            </a:r>
          </a:p>
        </p:txBody>
      </p:sp>
      <p:sp>
        <p:nvSpPr>
          <p:cNvPr id="13315" name="Rectangle 3"/>
          <p:cNvSpPr>
            <a:spLocks noGrp="1" noChangeArrowheads="1"/>
          </p:cNvSpPr>
          <p:nvPr>
            <p:ph type="body" idx="1"/>
          </p:nvPr>
        </p:nvSpPr>
        <p:spPr>
          <a:xfrm>
            <a:off x="152400" y="1371600"/>
            <a:ext cx="8763000" cy="5059364"/>
          </a:xfrm>
        </p:spPr>
        <p:txBody>
          <a:bodyPr/>
          <a:lstStyle/>
          <a:p>
            <a:pPr eaLnBrk="1" hangingPunct="1">
              <a:lnSpc>
                <a:spcPct val="90000"/>
              </a:lnSpc>
            </a:pPr>
            <a:r>
              <a:rPr lang="en-US" altLang="en-US" sz="2800" dirty="0" smtClean="0">
                <a:cs typeface="Times New Roman" pitchFamily="18" charset="0"/>
              </a:rPr>
              <a:t>The </a:t>
            </a:r>
            <a:r>
              <a:rPr lang="en-US" altLang="en-US" sz="2800" i="1" dirty="0" smtClean="0">
                <a:cs typeface="Times New Roman" pitchFamily="18" charset="0"/>
              </a:rPr>
              <a:t>Hacker Jargon File</a:t>
            </a:r>
            <a:r>
              <a:rPr lang="en-US" altLang="en-US" sz="2800" dirty="0" smtClean="0">
                <a:cs typeface="Times New Roman" pitchFamily="18" charset="0"/>
              </a:rPr>
              <a:t> defines a "cracker" is one "who breaks security on a system." </a:t>
            </a:r>
          </a:p>
          <a:p>
            <a:pPr eaLnBrk="1" hangingPunct="1">
              <a:lnSpc>
                <a:spcPct val="90000"/>
              </a:lnSpc>
            </a:pPr>
            <a:endParaRPr lang="en-US" altLang="en-US" sz="2800" dirty="0" smtClean="0">
              <a:cs typeface="Times New Roman" pitchFamily="18" charset="0"/>
            </a:endParaRPr>
          </a:p>
          <a:p>
            <a:pPr eaLnBrk="1" hangingPunct="1">
              <a:lnSpc>
                <a:spcPct val="90000"/>
              </a:lnSpc>
            </a:pPr>
            <a:r>
              <a:rPr lang="en-US" altLang="en-US" sz="2800" dirty="0" smtClean="0">
                <a:cs typeface="Times New Roman" pitchFamily="18" charset="0"/>
              </a:rPr>
              <a:t>Crackers often engage in acts of theft and vandalism, once they have gained access. </a:t>
            </a:r>
          </a:p>
          <a:p>
            <a:pPr eaLnBrk="1" hangingPunct="1">
              <a:lnSpc>
                <a:spcPct val="90000"/>
              </a:lnSpc>
            </a:pPr>
            <a:endParaRPr lang="en-US" altLang="en-US" sz="2800" dirty="0" smtClean="0">
              <a:cs typeface="Times New Roman" pitchFamily="18" charset="0"/>
            </a:endParaRPr>
          </a:p>
          <a:p>
            <a:pPr eaLnBrk="1" hangingPunct="1">
              <a:lnSpc>
                <a:spcPct val="90000"/>
              </a:lnSpc>
            </a:pPr>
            <a:r>
              <a:rPr lang="en-US" altLang="en-US" sz="2800" dirty="0" smtClean="0">
                <a:cs typeface="Times New Roman" pitchFamily="18" charset="0"/>
              </a:rPr>
              <a:t>Some use the expressions </a:t>
            </a:r>
            <a:r>
              <a:rPr lang="en-US" altLang="en-US" sz="2800" i="1" dirty="0" smtClean="0">
                <a:cs typeface="Times New Roman" pitchFamily="18" charset="0"/>
              </a:rPr>
              <a:t>white hat</a:t>
            </a:r>
            <a:r>
              <a:rPr lang="en-US" altLang="en-US" sz="2800" dirty="0" smtClean="0">
                <a:cs typeface="Times New Roman" pitchFamily="18" charset="0"/>
              </a:rPr>
              <a:t> and </a:t>
            </a:r>
            <a:r>
              <a:rPr lang="en-US" altLang="en-US" sz="2800" i="1" dirty="0" smtClean="0">
                <a:cs typeface="Times New Roman" pitchFamily="18" charset="0"/>
              </a:rPr>
              <a:t>black hat</a:t>
            </a:r>
            <a:r>
              <a:rPr lang="en-US" altLang="en-US" sz="2800" dirty="0" smtClean="0">
                <a:cs typeface="Times New Roman" pitchFamily="18" charset="0"/>
              </a:rPr>
              <a:t> to distinguish between the two types of hacking behavior. </a:t>
            </a:r>
          </a:p>
          <a:p>
            <a:pPr lvl="1" eaLnBrk="1" hangingPunct="1">
              <a:lnSpc>
                <a:spcPct val="90000"/>
              </a:lnSpc>
            </a:pPr>
            <a:r>
              <a:rPr lang="en-US" altLang="en-US" sz="2400" dirty="0" smtClean="0">
                <a:cs typeface="Times New Roman" pitchFamily="18" charset="0"/>
              </a:rPr>
              <a:t>“White hat hackers" refers to "innocent" or non-malicious forms of hacking, while "black hat hackers" refers roughly to what we described above as "cracking."</a:t>
            </a:r>
            <a:r>
              <a:rPr lang="en-US" altLang="en-US" sz="2400" dirty="0" smtClean="0"/>
              <a:t> </a:t>
            </a:r>
          </a:p>
        </p:txBody>
      </p:sp>
    </p:spTree>
    <p:extLst>
      <p:ext uri="{BB962C8B-B14F-4D97-AF65-F5344CB8AC3E}">
        <p14:creationId xmlns:p14="http://schemas.microsoft.com/office/powerpoint/2010/main" val="342704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 calcmode="lin" valueType="num">
                                      <p:cBhvr additive="base">
                                        <p:cTn id="13"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anim calcmode="lin" valueType="num">
                                      <p:cBhvr additive="base">
                                        <p:cTn id="19" dur="500" fill="hold"/>
                                        <p:tgtEl>
                                          <p:spTgt spid="1331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315">
                                            <p:txEl>
                                              <p:pRg st="5" end="5"/>
                                            </p:txEl>
                                          </p:spTgt>
                                        </p:tgtEl>
                                        <p:attrNameLst>
                                          <p:attrName>style.visibility</p:attrName>
                                        </p:attrNameLst>
                                      </p:cBhvr>
                                      <p:to>
                                        <p:strVal val="visible"/>
                                      </p:to>
                                    </p:set>
                                    <p:anim calcmode="lin" valueType="num">
                                      <p:cBhvr additive="base">
                                        <p:cTn id="23" dur="500" fill="hold"/>
                                        <p:tgtEl>
                                          <p:spTgt spid="13315">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3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Hackers and the Law</a:t>
            </a:r>
            <a:r>
              <a:rPr lang="en-US" altLang="en-US" dirty="0" smtClean="0">
                <a:cs typeface="Times New Roman" pitchFamily="18" charset="0"/>
              </a:rPr>
              <a:t> </a:t>
            </a:r>
          </a:p>
        </p:txBody>
      </p:sp>
      <p:sp>
        <p:nvSpPr>
          <p:cNvPr id="14339" name="Rectangle 3"/>
          <p:cNvSpPr>
            <a:spLocks noGrp="1" noChangeArrowheads="1"/>
          </p:cNvSpPr>
          <p:nvPr>
            <p:ph type="body" idx="1"/>
          </p:nvPr>
        </p:nvSpPr>
        <p:spPr>
          <a:xfrm>
            <a:off x="23884" y="1524000"/>
            <a:ext cx="8967716" cy="5059364"/>
          </a:xfrm>
        </p:spPr>
        <p:txBody>
          <a:bodyPr/>
          <a:lstStyle/>
          <a:p>
            <a:pPr algn="just" eaLnBrk="1" hangingPunct="1"/>
            <a:r>
              <a:rPr lang="en-US" altLang="en-US" sz="2800" dirty="0" smtClean="0">
                <a:cs typeface="Times New Roman" pitchFamily="18" charset="0"/>
              </a:rPr>
              <a:t>Courts and juries understand very well distinctions in crimes involving breaking and entering into property in physical space. </a:t>
            </a:r>
          </a:p>
          <a:p>
            <a:pPr lvl="1" algn="just" eaLnBrk="1" hangingPunct="1"/>
            <a:r>
              <a:rPr lang="en-US" altLang="en-US" sz="2000" dirty="0" smtClean="0">
                <a:cs typeface="Times New Roman" pitchFamily="18" charset="0"/>
              </a:rPr>
              <a:t>A person who picks the lock of a door handle, or who turns an unlocked door handle but does not enter someone's house, would not likely receive the same punishment as someone who also turns enters that person's house. </a:t>
            </a:r>
          </a:p>
          <a:p>
            <a:pPr lvl="1" algn="just" eaLnBrk="1" hangingPunct="1"/>
            <a:r>
              <a:rPr lang="en-US" altLang="en-US" sz="2000" dirty="0" smtClean="0">
                <a:cs typeface="Times New Roman" pitchFamily="18" charset="0"/>
              </a:rPr>
              <a:t>A person who illegally enters someone's house only to snoop would probably not receive the same punishment as someone who also steals items or vandalize property, or both. </a:t>
            </a:r>
          </a:p>
        </p:txBody>
      </p:sp>
    </p:spTree>
    <p:extLst>
      <p:ext uri="{BB962C8B-B14F-4D97-AF65-F5344CB8AC3E}">
        <p14:creationId xmlns:p14="http://schemas.microsoft.com/office/powerpoint/2010/main" val="2847283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anim calcmode="lin" valueType="num">
                                      <p:cBhvr additive="base">
                                        <p:cTn id="11"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33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anim calcmode="lin" valueType="num">
                                      <p:cBhvr additive="base">
                                        <p:cTn id="15"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Defining Cybercrime</a:t>
            </a:r>
            <a:r>
              <a:rPr lang="en-US" altLang="en-US" dirty="0" smtClean="0">
                <a:cs typeface="Times New Roman" pitchFamily="18" charset="0"/>
              </a:rPr>
              <a:t> </a:t>
            </a:r>
          </a:p>
        </p:txBody>
      </p:sp>
      <p:sp>
        <p:nvSpPr>
          <p:cNvPr id="16387" name="Rectangle 3"/>
          <p:cNvSpPr>
            <a:spLocks noGrp="1" noChangeArrowheads="1"/>
          </p:cNvSpPr>
          <p:nvPr>
            <p:ph type="body" idx="1"/>
          </p:nvPr>
        </p:nvSpPr>
        <p:spPr>
          <a:xfrm>
            <a:off x="152400" y="1524000"/>
            <a:ext cx="8839200" cy="4906964"/>
          </a:xfrm>
        </p:spPr>
        <p:txBody>
          <a:bodyPr/>
          <a:lstStyle/>
          <a:p>
            <a:pPr algn="just" eaLnBrk="1" hangingPunct="1">
              <a:lnSpc>
                <a:spcPct val="90000"/>
              </a:lnSpc>
            </a:pPr>
            <a:r>
              <a:rPr lang="en-US" altLang="en-US" dirty="0" smtClean="0"/>
              <a:t>When is a crime a </a:t>
            </a:r>
            <a:r>
              <a:rPr lang="en-US" altLang="en-US" i="1" dirty="0" smtClean="0"/>
              <a:t>computer crime</a:t>
            </a:r>
            <a:r>
              <a:rPr lang="en-US" altLang="en-US" dirty="0" smtClean="0"/>
              <a:t>?</a:t>
            </a:r>
          </a:p>
          <a:p>
            <a:pPr algn="just" eaLnBrk="1" hangingPunct="1">
              <a:lnSpc>
                <a:spcPct val="90000"/>
              </a:lnSpc>
            </a:pPr>
            <a:endParaRPr lang="en-US" altLang="en-US" dirty="0" smtClean="0"/>
          </a:p>
          <a:p>
            <a:pPr algn="just" eaLnBrk="1" hangingPunct="1">
              <a:lnSpc>
                <a:spcPct val="90000"/>
              </a:lnSpc>
            </a:pPr>
            <a:r>
              <a:rPr lang="en-US" altLang="en-US" dirty="0" smtClean="0"/>
              <a:t>The problem of </a:t>
            </a:r>
            <a:r>
              <a:rPr lang="en-US" altLang="en-US" i="1" dirty="0" smtClean="0"/>
              <a:t>criteria</a:t>
            </a:r>
            <a:r>
              <a:rPr lang="en-US" altLang="en-US" dirty="0" smtClean="0"/>
              <a:t>.</a:t>
            </a:r>
          </a:p>
          <a:p>
            <a:pPr lvl="1" algn="just">
              <a:lnSpc>
                <a:spcPct val="90000"/>
              </a:lnSpc>
            </a:pPr>
            <a:r>
              <a:rPr lang="en-US" altLang="en-US" dirty="0" smtClean="0"/>
              <a:t>Are all crimes involving the use or presence of a computer necessarily computer crimes?</a:t>
            </a:r>
          </a:p>
          <a:p>
            <a:pPr lvl="1" algn="just">
              <a:lnSpc>
                <a:spcPct val="90000"/>
              </a:lnSpc>
            </a:pPr>
            <a:r>
              <a:rPr lang="en-US" altLang="en-US" dirty="0" err="1" smtClean="0"/>
              <a:t>Gotterbarn</a:t>
            </a:r>
            <a:r>
              <a:rPr lang="en-US" altLang="en-US" dirty="0" smtClean="0"/>
              <a:t> asks is a murder committed with a surgeon’s scalpel is an issue for medical ethics or just an ordinary crime.</a:t>
            </a:r>
          </a:p>
        </p:txBody>
      </p:sp>
    </p:spTree>
    <p:extLst>
      <p:ext uri="{BB962C8B-B14F-4D97-AF65-F5344CB8AC3E}">
        <p14:creationId xmlns:p14="http://schemas.microsoft.com/office/powerpoint/2010/main" val="1488409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 calcmode="lin" valueType="num">
                                      <p:cBhvr additive="base">
                                        <p:cTn id="13"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 calcmode="lin" valueType="num">
                                      <p:cBhvr additive="base">
                                        <p:cTn id="17" dur="500" fill="hold"/>
                                        <p:tgtEl>
                                          <p:spTgt spid="1638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387">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387">
                                            <p:txEl>
                                              <p:pRg st="4" end="4"/>
                                            </p:txEl>
                                          </p:spTgt>
                                        </p:tgtEl>
                                        <p:attrNameLst>
                                          <p:attrName>style.visibility</p:attrName>
                                        </p:attrNameLst>
                                      </p:cBhvr>
                                      <p:to>
                                        <p:strVal val="visible"/>
                                      </p:to>
                                    </p:set>
                                    <p:anim calcmode="lin" valueType="num">
                                      <p:cBhvr additive="base">
                                        <p:cTn id="21" dur="5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63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buNone/>
            </a:pPr>
            <a:r>
              <a:rPr lang="en-US" altLang="en-US" dirty="0" smtClean="0">
                <a:cs typeface="Times New Roman" pitchFamily="18" charset="0"/>
              </a:rPr>
              <a:t>Defining Cybercrime (continued)</a:t>
            </a:r>
          </a:p>
        </p:txBody>
      </p:sp>
      <p:sp>
        <p:nvSpPr>
          <p:cNvPr id="17411" name="Rectangle 3"/>
          <p:cNvSpPr>
            <a:spLocks noGrp="1" noChangeArrowheads="1"/>
          </p:cNvSpPr>
          <p:nvPr>
            <p:ph type="body" idx="1"/>
          </p:nvPr>
        </p:nvSpPr>
        <p:spPr>
          <a:xfrm>
            <a:off x="152400" y="1524000"/>
            <a:ext cx="8839200" cy="5059364"/>
          </a:xfrm>
        </p:spPr>
        <p:txBody>
          <a:bodyPr>
            <a:normAutofit/>
          </a:bodyPr>
          <a:lstStyle/>
          <a:p>
            <a:pPr algn="just" eaLnBrk="1" hangingPunct="1">
              <a:lnSpc>
                <a:spcPct val="90000"/>
              </a:lnSpc>
            </a:pPr>
            <a:r>
              <a:rPr lang="en-US" altLang="en-US" sz="2800" dirty="0" smtClean="0">
                <a:cs typeface="Times New Roman" pitchFamily="18" charset="0"/>
              </a:rPr>
              <a:t>If </a:t>
            </a:r>
            <a:r>
              <a:rPr lang="en-US" altLang="en-US" sz="2800" dirty="0" err="1" smtClean="0">
                <a:cs typeface="Times New Roman" pitchFamily="18" charset="0"/>
              </a:rPr>
              <a:t>Gotterbarn</a:t>
            </a:r>
            <a:r>
              <a:rPr lang="en-US" altLang="en-US" sz="2800" dirty="0" smtClean="0">
                <a:cs typeface="Times New Roman" pitchFamily="18" charset="0"/>
              </a:rPr>
              <a:t> is correct, we can  ask whether having a separate category of cybercrime is necessary or even useful. </a:t>
            </a:r>
          </a:p>
          <a:p>
            <a:pPr algn="just" eaLnBrk="1" hangingPunct="1">
              <a:lnSpc>
                <a:spcPct val="90000"/>
              </a:lnSpc>
            </a:pPr>
            <a:r>
              <a:rPr lang="en-US" altLang="en-US" sz="2800" dirty="0" smtClean="0">
                <a:cs typeface="Times New Roman" pitchFamily="18" charset="0"/>
              </a:rPr>
              <a:t>Some crimes have involved technologies other than computers, but we do not have separate categories of crime for them? </a:t>
            </a:r>
          </a:p>
          <a:p>
            <a:pPr lvl="1" algn="just" eaLnBrk="1" hangingPunct="1">
              <a:lnSpc>
                <a:spcPct val="90000"/>
              </a:lnSpc>
            </a:pPr>
            <a:r>
              <a:rPr lang="en-US" altLang="en-US" sz="2400" dirty="0" smtClean="0">
                <a:cs typeface="Times New Roman" pitchFamily="18" charset="0"/>
              </a:rPr>
              <a:t>For example, people steal televisions; but we don't have a category of television crime. </a:t>
            </a:r>
          </a:p>
          <a:p>
            <a:pPr lvl="1" algn="just" eaLnBrk="1" hangingPunct="1">
              <a:lnSpc>
                <a:spcPct val="90000"/>
              </a:lnSpc>
            </a:pPr>
            <a:r>
              <a:rPr lang="en-US" altLang="en-US" sz="2400" dirty="0" smtClean="0">
                <a:cs typeface="Times New Roman" pitchFamily="18" charset="0"/>
              </a:rPr>
              <a:t>People also steal automobiles but we don't have a category of automobile crime. </a:t>
            </a:r>
          </a:p>
        </p:txBody>
      </p:sp>
    </p:spTree>
    <p:extLst>
      <p:ext uri="{BB962C8B-B14F-4D97-AF65-F5344CB8AC3E}">
        <p14:creationId xmlns:p14="http://schemas.microsoft.com/office/powerpoint/2010/main" val="256957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399"/>
            <a:ext cx="8610600" cy="4525965"/>
          </a:xfrm>
        </p:spPr>
        <p:txBody>
          <a:bodyPr>
            <a:normAutofit/>
          </a:bodyPr>
          <a:lstStyle/>
          <a:p>
            <a:pPr>
              <a:lnSpc>
                <a:spcPct val="90000"/>
              </a:lnSpc>
              <a:tabLst>
                <a:tab pos="84138" algn="l"/>
              </a:tabLst>
            </a:pPr>
            <a:r>
              <a:rPr lang="en-US" b="1" i="1" dirty="0" smtClean="0">
                <a:latin typeface="Times New Roman" pitchFamily="18" charset="0"/>
                <a:cs typeface="Times New Roman" pitchFamily="18" charset="0"/>
              </a:rPr>
              <a:t>“Man is still the most extraordinary computer of all”</a:t>
            </a:r>
          </a:p>
          <a:p>
            <a:pPr marL="541338" lvl="1" indent="-180975" algn="ctr">
              <a:lnSpc>
                <a:spcPct val="90000"/>
              </a:lnSpc>
              <a:tabLst>
                <a:tab pos="84138" algn="l"/>
              </a:tabLst>
            </a:pPr>
            <a:r>
              <a:rPr lang="en-US" sz="2400" b="1" i="1" dirty="0" smtClean="0">
                <a:latin typeface="Times New Roman" pitchFamily="18" charset="0"/>
                <a:cs typeface="Times New Roman" pitchFamily="18" charset="0"/>
              </a:rPr>
              <a:t>                                       			- John F. Kennedy</a:t>
            </a:r>
          </a:p>
          <a:p>
            <a:pPr marL="541338" lvl="1" indent="-180975">
              <a:lnSpc>
                <a:spcPct val="90000"/>
              </a:lnSpc>
              <a:tabLst>
                <a:tab pos="84138" algn="l"/>
              </a:tabLst>
            </a:pPr>
            <a:endParaRPr lang="en-US" sz="2400" b="1" i="1" dirty="0" smtClean="0">
              <a:latin typeface="Times New Roman" pitchFamily="18" charset="0"/>
              <a:cs typeface="Times New Roman" pitchFamily="18" charset="0"/>
            </a:endParaRPr>
          </a:p>
          <a:p>
            <a:r>
              <a:rPr lang="en-IN" b="1" i="1" dirty="0" smtClean="0">
                <a:latin typeface="Times New Roman" pitchFamily="18" charset="0"/>
                <a:cs typeface="Times New Roman" pitchFamily="18" charset="0"/>
              </a:rPr>
              <a:t>“</a:t>
            </a:r>
            <a:r>
              <a:rPr lang="en-IN" b="1" i="1" dirty="0">
                <a:latin typeface="Times New Roman" pitchFamily="18" charset="0"/>
                <a:cs typeface="Times New Roman" pitchFamily="18" charset="0"/>
              </a:rPr>
              <a:t>Security, is not about making IT perfect, but making customer lastingly satisfied and confident</a:t>
            </a:r>
            <a:r>
              <a:rPr lang="en-IN" b="1" i="1" dirty="0" smtClean="0">
                <a:latin typeface="Times New Roman" pitchFamily="18" charset="0"/>
                <a:cs typeface="Times New Roman" pitchFamily="18" charset="0"/>
              </a:rPr>
              <a:t>.”</a:t>
            </a:r>
            <a:r>
              <a:rPr lang="en-US" b="1" i="1" dirty="0" smtClean="0">
                <a:latin typeface="Times New Roman" pitchFamily="18" charset="0"/>
                <a:cs typeface="Times New Roman" pitchFamily="18" charset="0"/>
              </a:rPr>
              <a:t/>
            </a:r>
            <a:br>
              <a:rPr lang="en-US" b="1" i="1" dirty="0" smtClean="0">
                <a:latin typeface="Times New Roman" pitchFamily="18" charset="0"/>
                <a:cs typeface="Times New Roman" pitchFamily="18" charset="0"/>
              </a:rPr>
            </a:br>
            <a:r>
              <a:rPr lang="en-US" b="1" i="1" dirty="0" smtClean="0">
                <a:latin typeface="Times New Roman" pitchFamily="18" charset="0"/>
                <a:cs typeface="Times New Roman" pitchFamily="18" charset="0"/>
              </a:rPr>
              <a:t>					                 - </a:t>
            </a:r>
            <a:r>
              <a:rPr lang="en-IN" b="1" i="1" dirty="0">
                <a:latin typeface="Times New Roman" pitchFamily="18" charset="0"/>
                <a:cs typeface="Times New Roman" pitchFamily="18" charset="0"/>
              </a:rPr>
              <a:t>Stephane </a:t>
            </a:r>
            <a:r>
              <a:rPr lang="en-IN" b="1" i="1" dirty="0" err="1" smtClean="0">
                <a:latin typeface="Times New Roman" pitchFamily="18" charset="0"/>
                <a:cs typeface="Times New Roman" pitchFamily="18" charset="0"/>
              </a:rPr>
              <a:t>Nappo</a:t>
            </a:r>
            <a:endParaRPr lang="en-IN" b="1" i="1" dirty="0" smtClean="0">
              <a:latin typeface="Times New Roman" pitchFamily="18" charset="0"/>
              <a:cs typeface="Times New Roman" pitchFamily="18" charset="0"/>
            </a:endParaRPr>
          </a:p>
          <a:p>
            <a:endParaRPr lang="en-IN" b="1" i="1" dirty="0">
              <a:latin typeface="Times New Roman" pitchFamily="18" charset="0"/>
              <a:cs typeface="Times New Roman" pitchFamily="18" charset="0"/>
            </a:endParaRPr>
          </a:p>
          <a:p>
            <a:r>
              <a:rPr lang="en-IN" b="1" i="1" dirty="0" smtClean="0">
                <a:latin typeface="Times New Roman" pitchFamily="18" charset="0"/>
                <a:cs typeface="Times New Roman" pitchFamily="18" charset="0"/>
              </a:rPr>
              <a:t>“Threat </a:t>
            </a:r>
            <a:r>
              <a:rPr lang="en-IN" b="1" i="1" dirty="0">
                <a:latin typeface="Times New Roman" pitchFamily="18" charset="0"/>
                <a:cs typeface="Times New Roman" pitchFamily="18" charset="0"/>
              </a:rPr>
              <a:t>is a mirror of security </a:t>
            </a:r>
            <a:r>
              <a:rPr lang="en-IN" b="1" i="1" dirty="0" smtClean="0">
                <a:latin typeface="Times New Roman" pitchFamily="18" charset="0"/>
                <a:cs typeface="Times New Roman" pitchFamily="18" charset="0"/>
              </a:rPr>
              <a:t>gaps Cyber-threat </a:t>
            </a:r>
            <a:r>
              <a:rPr lang="en-IN" b="1" i="1" dirty="0">
                <a:latin typeface="Times New Roman" pitchFamily="18" charset="0"/>
                <a:cs typeface="Times New Roman" pitchFamily="18" charset="0"/>
              </a:rPr>
              <a:t>is mainly the </a:t>
            </a:r>
            <a:r>
              <a:rPr lang="en-IN" b="1" i="1" dirty="0" smtClean="0">
                <a:latin typeface="Times New Roman" pitchFamily="18" charset="0"/>
                <a:cs typeface="Times New Roman" pitchFamily="18" charset="0"/>
              </a:rPr>
              <a:t>reflection </a:t>
            </a:r>
            <a:r>
              <a:rPr lang="en-IN" b="1" i="1" dirty="0">
                <a:latin typeface="Times New Roman" pitchFamily="18" charset="0"/>
                <a:cs typeface="Times New Roman" pitchFamily="18" charset="0"/>
              </a:rPr>
              <a:t>of our </a:t>
            </a:r>
            <a:r>
              <a:rPr lang="en-IN" b="1" i="1" dirty="0" smtClean="0">
                <a:latin typeface="Times New Roman" pitchFamily="18" charset="0"/>
                <a:cs typeface="Times New Roman" pitchFamily="18" charset="0"/>
              </a:rPr>
              <a:t>weaknesses. An </a:t>
            </a:r>
            <a:r>
              <a:rPr lang="en-IN" b="1" i="1" dirty="0">
                <a:latin typeface="Times New Roman" pitchFamily="18" charset="0"/>
                <a:cs typeface="Times New Roman" pitchFamily="18" charset="0"/>
              </a:rPr>
              <a:t>accurate vision of digital and </a:t>
            </a:r>
            <a:r>
              <a:rPr lang="en-IN" b="1" i="1" dirty="0" smtClean="0">
                <a:latin typeface="Times New Roman" pitchFamily="18" charset="0"/>
                <a:cs typeface="Times New Roman" pitchFamily="18" charset="0"/>
              </a:rPr>
              <a:t>behavioural </a:t>
            </a:r>
            <a:r>
              <a:rPr lang="en-IN" b="1" i="1" dirty="0">
                <a:latin typeface="Times New Roman" pitchFamily="18" charset="0"/>
                <a:cs typeface="Times New Roman" pitchFamily="18" charset="0"/>
              </a:rPr>
              <a:t>gaps is crucial for a consistent </a:t>
            </a:r>
            <a:r>
              <a:rPr lang="en-IN" b="1" i="1" dirty="0" smtClean="0">
                <a:latin typeface="Times New Roman" pitchFamily="18" charset="0"/>
                <a:cs typeface="Times New Roman" pitchFamily="18" charset="0"/>
              </a:rPr>
              <a:t>cyber-resilience.”</a:t>
            </a:r>
            <a:endParaRPr lang="en-US" b="1" i="1" dirty="0" smtClean="0">
              <a:latin typeface="Times New Roman" pitchFamily="18" charset="0"/>
              <a:cs typeface="Times New Roman" pitchFamily="18" charset="0"/>
            </a:endParaRPr>
          </a:p>
          <a:p>
            <a:pPr marL="3657600" lvl="8" indent="0">
              <a:buNone/>
            </a:pPr>
            <a:r>
              <a:rPr lang="en-US" sz="2400" b="1" i="1" dirty="0" smtClean="0">
                <a:latin typeface="Times New Roman" pitchFamily="18" charset="0"/>
                <a:cs typeface="Times New Roman" pitchFamily="18" charset="0"/>
              </a:rPr>
              <a:t>		</a:t>
            </a:r>
            <a:r>
              <a:rPr lang="en-US" sz="2400" b="1" i="1" dirty="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	</a:t>
            </a:r>
            <a:r>
              <a:rPr lang="en-US" sz="2400" b="1" i="1" dirty="0" smtClean="0">
                <a:solidFill>
                  <a:schemeClr val="bg1"/>
                </a:solidFill>
                <a:latin typeface="Times New Roman" pitchFamily="18" charset="0"/>
                <a:cs typeface="Times New Roman" pitchFamily="18" charset="0"/>
              </a:rPr>
              <a:t>- Web Source</a:t>
            </a:r>
            <a:endParaRPr lang="en-US" sz="2400"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buNone/>
            </a:pPr>
            <a:r>
              <a:rPr lang="en-US" altLang="en-US" dirty="0" smtClean="0">
                <a:cs typeface="Times New Roman" pitchFamily="18" charset="0"/>
              </a:rPr>
              <a:t>Determining the Criteria</a:t>
            </a:r>
          </a:p>
        </p:txBody>
      </p:sp>
      <p:sp>
        <p:nvSpPr>
          <p:cNvPr id="18435" name="Rectangle 3"/>
          <p:cNvSpPr>
            <a:spLocks noGrp="1" noChangeArrowheads="1"/>
          </p:cNvSpPr>
          <p:nvPr>
            <p:ph type="body" idx="1"/>
          </p:nvPr>
        </p:nvSpPr>
        <p:spPr>
          <a:xfrm>
            <a:off x="76200" y="1371600"/>
            <a:ext cx="8839200" cy="5059364"/>
          </a:xfrm>
        </p:spPr>
        <p:txBody>
          <a:bodyPr/>
          <a:lstStyle/>
          <a:p>
            <a:pPr algn="just" eaLnBrk="1" hangingPunct="1">
              <a:lnSpc>
                <a:spcPct val="90000"/>
              </a:lnSpc>
            </a:pPr>
            <a:r>
              <a:rPr lang="en-US" altLang="en-US" sz="2800" dirty="0" smtClean="0">
                <a:cs typeface="Times New Roman" pitchFamily="18" charset="0"/>
              </a:rPr>
              <a:t>Consider three hypothetical scenarios: </a:t>
            </a:r>
          </a:p>
          <a:p>
            <a:pPr algn="just" eaLnBrk="1" hangingPunct="1">
              <a:lnSpc>
                <a:spcPct val="90000"/>
              </a:lnSpc>
            </a:pPr>
            <a:r>
              <a:rPr lang="en-US" altLang="en-US" sz="2800" b="1" dirty="0" smtClean="0">
                <a:cs typeface="Times New Roman" pitchFamily="18" charset="0"/>
              </a:rPr>
              <a:t>Scenario 1:</a:t>
            </a:r>
            <a:r>
              <a:rPr lang="en-US" altLang="en-US" sz="2800" dirty="0" smtClean="0">
                <a:cs typeface="Times New Roman" pitchFamily="18" charset="0"/>
              </a:rPr>
              <a:t> Lee steals a computer device (e.g., a printer) from a computer lab;</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b="1" dirty="0" smtClean="0">
                <a:cs typeface="Times New Roman" pitchFamily="18" charset="0"/>
              </a:rPr>
              <a:t>Scenario 2:</a:t>
            </a:r>
            <a:r>
              <a:rPr lang="en-US" altLang="en-US" sz="2800" dirty="0" smtClean="0">
                <a:cs typeface="Times New Roman" pitchFamily="18" charset="0"/>
              </a:rPr>
              <a:t> Lee breaks into a computer lab and then snoops around;</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b="1" dirty="0" smtClean="0">
                <a:cs typeface="Times New Roman" pitchFamily="18" charset="0"/>
              </a:rPr>
              <a:t>Scenario 3:</a:t>
            </a:r>
            <a:r>
              <a:rPr lang="en-US" altLang="en-US" sz="2800" dirty="0" smtClean="0">
                <a:cs typeface="Times New Roman" pitchFamily="18" charset="0"/>
              </a:rPr>
              <a:t> Lee enters a computer lab that he is authorized to use and then places an explosive device, which is set to detonate a short time later, on a computer system in the lab.</a:t>
            </a:r>
            <a:endParaRPr lang="en-US" altLang="en-US" sz="2800" dirty="0" smtClean="0"/>
          </a:p>
        </p:txBody>
      </p:sp>
    </p:spTree>
    <p:extLst>
      <p:ext uri="{BB962C8B-B14F-4D97-AF65-F5344CB8AC3E}">
        <p14:creationId xmlns:p14="http://schemas.microsoft.com/office/powerpoint/2010/main" val="2980201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 calcmode="lin" valueType="num">
                                      <p:cBhvr additive="base">
                                        <p:cTn id="19" dur="500" fill="hold"/>
                                        <p:tgtEl>
                                          <p:spTgt spid="1843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additive="base">
                                        <p:cTn id="25" dur="500" fill="hold"/>
                                        <p:tgtEl>
                                          <p:spTgt spid="1843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3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buNone/>
            </a:pPr>
            <a:r>
              <a:rPr lang="en-US" altLang="en-US" dirty="0" smtClean="0">
                <a:cs typeface="Times New Roman" pitchFamily="18" charset="0"/>
              </a:rPr>
              <a:t>Determining the Criteria (continued)</a:t>
            </a:r>
          </a:p>
        </p:txBody>
      </p:sp>
      <p:sp>
        <p:nvSpPr>
          <p:cNvPr id="19459" name="Rectangle 3"/>
          <p:cNvSpPr>
            <a:spLocks noGrp="1" noChangeArrowheads="1"/>
          </p:cNvSpPr>
          <p:nvPr>
            <p:ph type="body" idx="1"/>
          </p:nvPr>
        </p:nvSpPr>
        <p:spPr>
          <a:xfrm>
            <a:off x="145200" y="1493836"/>
            <a:ext cx="8922600" cy="5059364"/>
          </a:xfrm>
        </p:spPr>
        <p:txBody>
          <a:bodyPr/>
          <a:lstStyle/>
          <a:p>
            <a:pPr algn="just" eaLnBrk="1" hangingPunct="1">
              <a:lnSpc>
                <a:spcPct val="90000"/>
              </a:lnSpc>
            </a:pPr>
            <a:r>
              <a:rPr lang="en-US" altLang="en-US" sz="2800" dirty="0" smtClean="0">
                <a:cs typeface="Times New Roman" pitchFamily="18" charset="0"/>
              </a:rPr>
              <a:t>Each of the acts described in these three scenarios is criminal in nature. </a:t>
            </a:r>
          </a:p>
          <a:p>
            <a:pPr algn="just" eaLnBrk="1" hangingPunct="1">
              <a:lnSpc>
                <a:spcPct val="90000"/>
              </a:lnSpc>
            </a:pPr>
            <a:r>
              <a:rPr lang="en-US" altLang="en-US" sz="2800" dirty="0" smtClean="0">
                <a:cs typeface="Times New Roman" pitchFamily="18" charset="0"/>
              </a:rPr>
              <a:t>But should they necessarily be viewed as a computer crime or cybercrime? </a:t>
            </a:r>
          </a:p>
          <a:p>
            <a:pPr algn="just" eaLnBrk="1" hangingPunct="1">
              <a:lnSpc>
                <a:spcPct val="90000"/>
              </a:lnSpc>
            </a:pPr>
            <a:r>
              <a:rPr lang="en-US" altLang="en-US" sz="2800" dirty="0" smtClean="0">
                <a:cs typeface="Times New Roman" pitchFamily="18" charset="0"/>
              </a:rPr>
              <a:t>Arguably, it would not have been possible to commit any of these specific crimes if computer technology had never existed. </a:t>
            </a:r>
          </a:p>
          <a:p>
            <a:pPr algn="just" eaLnBrk="1" hangingPunct="1">
              <a:lnSpc>
                <a:spcPct val="90000"/>
              </a:lnSpc>
            </a:pPr>
            <a:r>
              <a:rPr lang="en-US" altLang="en-US" sz="2800" dirty="0" smtClean="0">
                <a:cs typeface="Times New Roman" pitchFamily="18" charset="0"/>
              </a:rPr>
              <a:t>But the three criminal acts can easily be prosecuted as ordinary crimes involving theft, breaking and entering, and vandalism.</a:t>
            </a:r>
          </a:p>
          <a:p>
            <a:pPr algn="just" eaLnBrk="1" hangingPunct="1">
              <a:lnSpc>
                <a:spcPct val="90000"/>
              </a:lnSpc>
            </a:pPr>
            <a:endParaRPr lang="en-US" altLang="en-US" sz="2800" dirty="0" smtClean="0"/>
          </a:p>
        </p:txBody>
      </p:sp>
    </p:spTree>
    <p:extLst>
      <p:ext uri="{BB962C8B-B14F-4D97-AF65-F5344CB8AC3E}">
        <p14:creationId xmlns:p14="http://schemas.microsoft.com/office/powerpoint/2010/main" val="1756004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350837"/>
            <a:ext cx="8991600" cy="639763"/>
          </a:xfrm>
        </p:spPr>
        <p:txBody>
          <a:bodyPr/>
          <a:lstStyle/>
          <a:p>
            <a:pPr eaLnBrk="1" hangingPunct="1">
              <a:buNone/>
            </a:pPr>
            <a:r>
              <a:rPr lang="en-US" altLang="en-US" dirty="0" smtClean="0">
                <a:cs typeface="Times New Roman" pitchFamily="18" charset="0"/>
              </a:rPr>
              <a:t>Preliminary Definition of a Computer Crime</a:t>
            </a:r>
          </a:p>
        </p:txBody>
      </p:sp>
      <p:sp>
        <p:nvSpPr>
          <p:cNvPr id="20483" name="Rectangle 3"/>
          <p:cNvSpPr>
            <a:spLocks noGrp="1" noChangeArrowheads="1"/>
          </p:cNvSpPr>
          <p:nvPr>
            <p:ph type="body" idx="1"/>
          </p:nvPr>
        </p:nvSpPr>
        <p:spPr>
          <a:xfrm>
            <a:off x="152400" y="1524000"/>
            <a:ext cx="8915400" cy="5059364"/>
          </a:xfrm>
        </p:spPr>
        <p:txBody>
          <a:bodyPr/>
          <a:lstStyle/>
          <a:p>
            <a:pPr algn="just" eaLnBrk="1" hangingPunct="1">
              <a:lnSpc>
                <a:spcPct val="90000"/>
              </a:lnSpc>
            </a:pPr>
            <a:r>
              <a:rPr lang="en-US" altLang="en-US" sz="2800" dirty="0" smtClean="0">
                <a:cs typeface="Times New Roman" pitchFamily="18" charset="0"/>
              </a:rPr>
              <a:t>Forester and Morrison (1994) defined a computer crime as: </a:t>
            </a:r>
          </a:p>
          <a:p>
            <a:pPr lvl="1" algn="just" eaLnBrk="1" hangingPunct="1">
              <a:lnSpc>
                <a:spcPct val="90000"/>
              </a:lnSpc>
            </a:pPr>
            <a:r>
              <a:rPr lang="en-US" altLang="en-US" sz="2400" dirty="0" smtClean="0">
                <a:cs typeface="Times New Roman" pitchFamily="18" charset="0"/>
              </a:rPr>
              <a:t>a criminal act in which a computer is used as the </a:t>
            </a:r>
            <a:r>
              <a:rPr lang="en-US" altLang="en-US" sz="2400" i="1" dirty="0" smtClean="0">
                <a:cs typeface="Times New Roman" pitchFamily="18" charset="0"/>
              </a:rPr>
              <a:t>principal tool</a:t>
            </a:r>
            <a:r>
              <a:rPr lang="en-US" altLang="en-US" sz="2400" dirty="0" smtClean="0">
                <a:cs typeface="Times New Roman" pitchFamily="18" charset="0"/>
              </a:rPr>
              <a:t>. [Italics added]</a:t>
            </a:r>
          </a:p>
          <a:p>
            <a:pPr algn="just" eaLnBrk="1" hangingPunct="1">
              <a:lnSpc>
                <a:spcPct val="90000"/>
              </a:lnSpc>
            </a:pPr>
            <a:r>
              <a:rPr lang="en-US" altLang="en-US" sz="2800" dirty="0" smtClean="0">
                <a:cs typeface="Times New Roman" pitchFamily="18" charset="0"/>
              </a:rPr>
              <a:t>This definition rules out a computer crimes, if the crimes committed in the three scenarios.</a:t>
            </a:r>
          </a:p>
          <a:p>
            <a:pPr algn="just" eaLnBrk="1" hangingPunct="1">
              <a:lnSpc>
                <a:spcPct val="90000"/>
              </a:lnSpc>
            </a:pPr>
            <a:r>
              <a:rPr lang="en-US" altLang="en-US" sz="2800" dirty="0" smtClean="0">
                <a:cs typeface="Times New Roman" pitchFamily="18" charset="0"/>
              </a:rPr>
              <a:t>Forester and Morrison's definition of computer crime might seem plausible. </a:t>
            </a:r>
          </a:p>
          <a:p>
            <a:pPr algn="just" eaLnBrk="1" hangingPunct="1">
              <a:lnSpc>
                <a:spcPct val="90000"/>
              </a:lnSpc>
            </a:pPr>
            <a:r>
              <a:rPr lang="en-US" altLang="en-US" sz="2800" dirty="0" smtClean="0">
                <a:cs typeface="Times New Roman" pitchFamily="18" charset="0"/>
              </a:rPr>
              <a:t>But is it adequate? </a:t>
            </a:r>
            <a:endParaRPr lang="en-US" altLang="en-US" sz="2800" dirty="0" smtClean="0"/>
          </a:p>
        </p:txBody>
      </p:sp>
    </p:spTree>
    <p:extLst>
      <p:ext uri="{BB962C8B-B14F-4D97-AF65-F5344CB8AC3E}">
        <p14:creationId xmlns:p14="http://schemas.microsoft.com/office/powerpoint/2010/main" val="1349633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 calcmode="lin" valueType="num">
                                      <p:cBhvr additive="base">
                                        <p:cTn id="11"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 calcmode="lin" valueType="num">
                                      <p:cBhvr additive="base">
                                        <p:cTn id="17"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anim calcmode="lin" valueType="num">
                                      <p:cBhvr additive="base">
                                        <p:cTn id="23"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483">
                                            <p:txEl>
                                              <p:pRg st="4" end="4"/>
                                            </p:txEl>
                                          </p:spTgt>
                                        </p:tgtEl>
                                        <p:attrNameLst>
                                          <p:attrName>style.visibility</p:attrName>
                                        </p:attrNameLst>
                                      </p:cBhvr>
                                      <p:to>
                                        <p:strVal val="visible"/>
                                      </p:to>
                                    </p:set>
                                    <p:anim calcmode="lin" valueType="num">
                                      <p:cBhvr additive="base">
                                        <p:cTn id="29" dur="500" fill="hold"/>
                                        <p:tgtEl>
                                          <p:spTgt spid="2048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381000"/>
            <a:ext cx="8991600" cy="685800"/>
          </a:xfrm>
        </p:spPr>
        <p:txBody>
          <a:bodyPr/>
          <a:lstStyle/>
          <a:p>
            <a:pPr eaLnBrk="1" hangingPunct="1">
              <a:buNone/>
            </a:pPr>
            <a:r>
              <a:rPr lang="en-US" altLang="en-US" dirty="0" smtClean="0">
                <a:cs typeface="Times New Roman" pitchFamily="18" charset="0"/>
              </a:rPr>
              <a:t>Preliminary Definition of Computer Crime (continued)</a:t>
            </a:r>
          </a:p>
        </p:txBody>
      </p:sp>
      <p:sp>
        <p:nvSpPr>
          <p:cNvPr id="21507" name="Rectangle 3"/>
          <p:cNvSpPr>
            <a:spLocks noGrp="1" noChangeArrowheads="1"/>
          </p:cNvSpPr>
          <p:nvPr>
            <p:ph type="body" idx="1"/>
          </p:nvPr>
        </p:nvSpPr>
        <p:spPr>
          <a:xfrm>
            <a:off x="145200" y="1524000"/>
            <a:ext cx="8922600" cy="4343728"/>
          </a:xfrm>
        </p:spPr>
        <p:txBody>
          <a:bodyPr/>
          <a:lstStyle/>
          <a:p>
            <a:pPr algn="just" eaLnBrk="1" hangingPunct="1">
              <a:lnSpc>
                <a:spcPct val="90000"/>
              </a:lnSpc>
            </a:pPr>
            <a:r>
              <a:rPr lang="en-US" altLang="en-US" sz="2800" dirty="0" smtClean="0">
                <a:cs typeface="Times New Roman" pitchFamily="18" charset="0"/>
              </a:rPr>
              <a:t>Consider the following scenario:</a:t>
            </a:r>
          </a:p>
          <a:p>
            <a:pPr algn="just" eaLnBrk="1" hangingPunct="1">
              <a:lnSpc>
                <a:spcPct val="90000"/>
              </a:lnSpc>
            </a:pPr>
            <a:r>
              <a:rPr lang="en-US" altLang="en-US" sz="2800" b="1" dirty="0" smtClean="0">
                <a:cs typeface="Times New Roman" pitchFamily="18" charset="0"/>
              </a:rPr>
              <a:t>Scenario 4</a:t>
            </a:r>
            <a:r>
              <a:rPr lang="en-US" altLang="en-US" sz="2800" i="1" dirty="0" smtClean="0">
                <a:cs typeface="Times New Roman" pitchFamily="18" charset="0"/>
              </a:rPr>
              <a:t>: </a:t>
            </a:r>
            <a:r>
              <a:rPr lang="en-US" altLang="en-US" sz="2800" dirty="0" smtClean="0">
                <a:cs typeface="Times New Roman" pitchFamily="18" charset="0"/>
              </a:rPr>
              <a:t>Lee uses a computer to file a fraudulent income-tax return.</a:t>
            </a:r>
          </a:p>
          <a:p>
            <a:pPr algn="just" eaLnBrk="1" hangingPunct="1">
              <a:lnSpc>
                <a:spcPct val="90000"/>
              </a:lnSpc>
            </a:pPr>
            <a:r>
              <a:rPr lang="en-US" altLang="en-US" sz="2800" dirty="0" smtClean="0">
                <a:cs typeface="Times New Roman" pitchFamily="18" charset="0"/>
              </a:rPr>
              <a:t>Arguably, a computer is the principal tool used by Lee to carry out the criminal act. </a:t>
            </a:r>
          </a:p>
          <a:p>
            <a:pPr algn="just" eaLnBrk="1" hangingPunct="1">
              <a:lnSpc>
                <a:spcPct val="90000"/>
              </a:lnSpc>
            </a:pPr>
            <a:r>
              <a:rPr lang="en-US" altLang="en-US" sz="2800" dirty="0" smtClean="0">
                <a:cs typeface="Times New Roman" pitchFamily="18" charset="0"/>
              </a:rPr>
              <a:t>Has Lee has committed a </a:t>
            </a:r>
            <a:r>
              <a:rPr lang="en-US" altLang="en-US" sz="2800" i="1" dirty="0" smtClean="0">
                <a:cs typeface="Times New Roman" pitchFamily="18" charset="0"/>
              </a:rPr>
              <a:t>computer crime</a:t>
            </a:r>
            <a:r>
              <a:rPr lang="en-US" altLang="en-US" sz="2800" dirty="0" smtClean="0">
                <a:cs typeface="Times New Roman" pitchFamily="18" charset="0"/>
              </a:rPr>
              <a:t>? </a:t>
            </a:r>
          </a:p>
          <a:p>
            <a:pPr algn="just" eaLnBrk="1" hangingPunct="1">
              <a:lnSpc>
                <a:spcPct val="90000"/>
              </a:lnSpc>
            </a:pPr>
            <a:r>
              <a:rPr lang="en-US" altLang="en-US" sz="2800" dirty="0" smtClean="0">
                <a:cs typeface="Times New Roman" pitchFamily="18" charset="0"/>
              </a:rPr>
              <a:t>But Lee could have committed the same crime by manually filling out a standard (hardcopy) version of the income-tax forms by using a pencil or pen. </a:t>
            </a:r>
          </a:p>
          <a:p>
            <a:pPr algn="just" eaLnBrk="1" hangingPunct="1">
              <a:lnSpc>
                <a:spcPct val="90000"/>
              </a:lnSpc>
            </a:pPr>
            <a:endParaRPr lang="en-US" altLang="en-US" sz="2800" dirty="0" smtClean="0"/>
          </a:p>
        </p:txBody>
      </p:sp>
    </p:spTree>
    <p:extLst>
      <p:ext uri="{BB962C8B-B14F-4D97-AF65-F5344CB8AC3E}">
        <p14:creationId xmlns:p14="http://schemas.microsoft.com/office/powerpoint/2010/main" val="575618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152400"/>
            <a:ext cx="8915400" cy="914400"/>
          </a:xfrm>
        </p:spPr>
        <p:txBody>
          <a:bodyPr/>
          <a:lstStyle/>
          <a:p>
            <a:pPr eaLnBrk="1" hangingPunct="1">
              <a:buNone/>
            </a:pPr>
            <a:r>
              <a:rPr lang="en-US" altLang="en-US" dirty="0" smtClean="0">
                <a:cs typeface="Times New Roman" pitchFamily="18" charset="0"/>
              </a:rPr>
              <a:t>Coherent Definition of Computer Crime</a:t>
            </a:r>
          </a:p>
        </p:txBody>
      </p:sp>
      <p:sp>
        <p:nvSpPr>
          <p:cNvPr id="22531" name="Rectangle 3"/>
          <p:cNvSpPr>
            <a:spLocks noGrp="1" noChangeArrowheads="1"/>
          </p:cNvSpPr>
          <p:nvPr>
            <p:ph type="body" idx="1"/>
          </p:nvPr>
        </p:nvSpPr>
        <p:spPr>
          <a:xfrm>
            <a:off x="11373" y="1447800"/>
            <a:ext cx="8839200" cy="5059364"/>
          </a:xfrm>
        </p:spPr>
        <p:txBody>
          <a:bodyPr/>
          <a:lstStyle/>
          <a:p>
            <a:pPr algn="just" eaLnBrk="1" hangingPunct="1">
              <a:lnSpc>
                <a:spcPct val="90000"/>
              </a:lnSpc>
            </a:pPr>
            <a:r>
              <a:rPr lang="en-US" altLang="en-US" sz="2800" dirty="0" err="1" smtClean="0">
                <a:cs typeface="Times New Roman" pitchFamily="18" charset="0"/>
              </a:rPr>
              <a:t>Girasa</a:t>
            </a:r>
            <a:r>
              <a:rPr lang="en-US" altLang="en-US" sz="2800" dirty="0" smtClean="0">
                <a:cs typeface="Times New Roman" pitchFamily="18" charset="0"/>
              </a:rPr>
              <a:t> (2002) defines "cybercrime" as a generic term covering a multiplicity of crimes found in penal code or in legislation having the "use of computer technology as its central component." </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dirty="0" smtClean="0">
                <a:cs typeface="Times New Roman" pitchFamily="18" charset="0"/>
              </a:rPr>
              <a:t>What is meant by "central component?" </a:t>
            </a:r>
          </a:p>
          <a:p>
            <a:pPr algn="just" eaLnBrk="1" hangingPunct="1">
              <a:lnSpc>
                <a:spcPct val="90000"/>
              </a:lnSpc>
            </a:pPr>
            <a:r>
              <a:rPr lang="en-US" altLang="en-US" sz="2800" dirty="0" smtClean="0">
                <a:cs typeface="Times New Roman" pitchFamily="18" charset="0"/>
              </a:rPr>
              <a:t>Was a computer a central component in Lee's cheating in filing out the income tax return? </a:t>
            </a:r>
          </a:p>
          <a:p>
            <a:pPr algn="just" eaLnBrk="1" hangingPunct="1">
              <a:lnSpc>
                <a:spcPct val="90000"/>
              </a:lnSpc>
            </a:pPr>
            <a:r>
              <a:rPr lang="en-US" altLang="en-US" sz="2800" dirty="0" smtClean="0">
                <a:cs typeface="Times New Roman" pitchFamily="18" charset="0"/>
              </a:rPr>
              <a:t>Is </a:t>
            </a:r>
            <a:r>
              <a:rPr lang="en-US" altLang="en-US" sz="2800" dirty="0" err="1" smtClean="0">
                <a:cs typeface="Times New Roman" pitchFamily="18" charset="0"/>
              </a:rPr>
              <a:t>Girasa's</a:t>
            </a:r>
            <a:r>
              <a:rPr lang="en-US" altLang="en-US" sz="2800" dirty="0" smtClean="0">
                <a:cs typeface="Times New Roman" pitchFamily="18" charset="0"/>
              </a:rPr>
              <a:t> definition of cybercrime an improvement over  Forester and Morrison’s?</a:t>
            </a:r>
            <a:endParaRPr lang="en-US" altLang="en-US" sz="2800" dirty="0" smtClean="0"/>
          </a:p>
        </p:txBody>
      </p:sp>
    </p:spTree>
    <p:extLst>
      <p:ext uri="{BB962C8B-B14F-4D97-AF65-F5344CB8AC3E}">
        <p14:creationId xmlns:p14="http://schemas.microsoft.com/office/powerpoint/2010/main" val="2421083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 calcmode="lin" valueType="num">
                                      <p:cBhvr additive="base">
                                        <p:cTn id="13" dur="500" fill="hold"/>
                                        <p:tgtEl>
                                          <p:spTgt spid="2253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1">
                                            <p:txEl>
                                              <p:pRg st="4" end="4"/>
                                            </p:txEl>
                                          </p:spTgt>
                                        </p:tgtEl>
                                        <p:attrNameLst>
                                          <p:attrName>style.visibility</p:attrName>
                                        </p:attrNameLst>
                                      </p:cBhvr>
                                      <p:to>
                                        <p:strVal val="visible"/>
                                      </p:to>
                                    </p:set>
                                    <p:anim calcmode="lin" valueType="num">
                                      <p:cBhvr additive="base">
                                        <p:cTn id="25" dur="500" fill="hold"/>
                                        <p:tgtEl>
                                          <p:spTgt spid="2253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427037"/>
            <a:ext cx="8991600" cy="639763"/>
          </a:xfrm>
        </p:spPr>
        <p:txBody>
          <a:bodyPr/>
          <a:lstStyle/>
          <a:p>
            <a:pPr eaLnBrk="1" hangingPunct="1">
              <a:buNone/>
            </a:pPr>
            <a:r>
              <a:rPr lang="en-US" altLang="en-US" dirty="0" smtClean="0">
                <a:cs typeface="Times New Roman" pitchFamily="18" charset="0"/>
              </a:rPr>
              <a:t>Coherent Definition of Cybercrime (continued)</a:t>
            </a:r>
          </a:p>
        </p:txBody>
      </p:sp>
      <p:sp>
        <p:nvSpPr>
          <p:cNvPr id="23555" name="Rectangle 3"/>
          <p:cNvSpPr>
            <a:spLocks noGrp="1" noChangeArrowheads="1"/>
          </p:cNvSpPr>
          <p:nvPr>
            <p:ph type="body" idx="1"/>
          </p:nvPr>
        </p:nvSpPr>
        <p:spPr>
          <a:xfrm>
            <a:off x="25021" y="1371600"/>
            <a:ext cx="8922600" cy="5059364"/>
          </a:xfrm>
        </p:spPr>
        <p:txBody>
          <a:bodyPr/>
          <a:lstStyle/>
          <a:p>
            <a:pPr algn="just" eaLnBrk="1" hangingPunct="1"/>
            <a:r>
              <a:rPr lang="en-US" altLang="en-US" sz="2800" dirty="0" smtClean="0">
                <a:cs typeface="Times New Roman" pitchFamily="18" charset="0"/>
              </a:rPr>
              <a:t>We can define a (genuine) cybercrime as a crime in which: </a:t>
            </a:r>
          </a:p>
          <a:p>
            <a:pPr lvl="1" algn="just" eaLnBrk="1" hangingPunct="1"/>
            <a:r>
              <a:rPr lang="en-US" altLang="en-US" sz="2400" i="1" dirty="0" smtClean="0">
                <a:cs typeface="Times New Roman" pitchFamily="18" charset="0"/>
              </a:rPr>
              <a:t>the criminal act can be carried out only</a:t>
            </a:r>
            <a:r>
              <a:rPr lang="en-US" altLang="en-US" sz="2400" dirty="0" smtClean="0">
                <a:cs typeface="Times New Roman" pitchFamily="18" charset="0"/>
              </a:rPr>
              <a:t> </a:t>
            </a:r>
            <a:r>
              <a:rPr lang="en-US" altLang="en-US" sz="2400" i="1" dirty="0" smtClean="0">
                <a:cs typeface="Times New Roman" pitchFamily="18" charset="0"/>
              </a:rPr>
              <a:t>through the use of cyber-technology and can take place only in the cyber realm</a:t>
            </a:r>
            <a:r>
              <a:rPr lang="en-US" altLang="en-US" sz="2400" dirty="0" smtClean="0">
                <a:cs typeface="Times New Roman" pitchFamily="18" charset="0"/>
              </a:rPr>
              <a:t>. (</a:t>
            </a:r>
            <a:r>
              <a:rPr lang="en-US" altLang="en-US" sz="2400" dirty="0" err="1" smtClean="0">
                <a:cs typeface="Times New Roman" pitchFamily="18" charset="0"/>
              </a:rPr>
              <a:t>Tavani</a:t>
            </a:r>
            <a:r>
              <a:rPr lang="en-US" altLang="en-US" sz="2400" dirty="0" smtClean="0">
                <a:cs typeface="Times New Roman" pitchFamily="18" charset="0"/>
              </a:rPr>
              <a:t>, 2000)</a:t>
            </a:r>
          </a:p>
          <a:p>
            <a:pPr marL="457200" lvl="1" indent="0" algn="just" eaLnBrk="1" hangingPunct="1">
              <a:buNone/>
            </a:pPr>
            <a:endParaRPr lang="en-US" altLang="en-US" sz="2400" dirty="0" smtClean="0">
              <a:cs typeface="Times New Roman" pitchFamily="18" charset="0"/>
            </a:endParaRPr>
          </a:p>
          <a:p>
            <a:pPr algn="just" eaLnBrk="1" hangingPunct="1"/>
            <a:r>
              <a:rPr lang="en-US" altLang="en-US" sz="2800" dirty="0" smtClean="0">
                <a:cs typeface="Times New Roman" pitchFamily="18" charset="0"/>
              </a:rPr>
              <a:t>Like Forester and Morrison's definition, this one rules out the three scenarios involving the computer lab as genuine cybercrimes. </a:t>
            </a:r>
          </a:p>
          <a:p>
            <a:pPr algn="just" eaLnBrk="1" hangingPunct="1"/>
            <a:r>
              <a:rPr lang="en-US" altLang="en-US" sz="2800" dirty="0" smtClean="0">
                <a:cs typeface="Times New Roman" pitchFamily="18" charset="0"/>
              </a:rPr>
              <a:t>It also rules out the income tax scenario.</a:t>
            </a:r>
          </a:p>
        </p:txBody>
      </p:sp>
    </p:spTree>
    <p:extLst>
      <p:ext uri="{BB962C8B-B14F-4D97-AF65-F5344CB8AC3E}">
        <p14:creationId xmlns:p14="http://schemas.microsoft.com/office/powerpoint/2010/main" val="2022659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 calcmode="lin" valueType="num">
                                      <p:cBhvr additive="base">
                                        <p:cTn id="11" dur="500" fill="hold"/>
                                        <p:tgtEl>
                                          <p:spTgt spid="2355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3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555">
                                            <p:txEl>
                                              <p:pRg st="3" end="3"/>
                                            </p:txEl>
                                          </p:spTgt>
                                        </p:tgtEl>
                                        <p:attrNameLst>
                                          <p:attrName>style.visibility</p:attrName>
                                        </p:attrNameLst>
                                      </p:cBhvr>
                                      <p:to>
                                        <p:strVal val="visible"/>
                                      </p:to>
                                    </p:set>
                                    <p:anim calcmode="lin" valueType="num">
                                      <p:cBhvr additive="base">
                                        <p:cTn id="17" dur="500" fill="hold"/>
                                        <p:tgtEl>
                                          <p:spTgt spid="2355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35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anim calcmode="lin" valueType="num">
                                      <p:cBhvr additive="base">
                                        <p:cTn id="23" dur="500" fill="hold"/>
                                        <p:tgtEl>
                                          <p:spTgt spid="2355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35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buNone/>
            </a:pPr>
            <a:r>
              <a:rPr lang="en-US" altLang="en-US" dirty="0" smtClean="0">
                <a:cs typeface="Times New Roman" pitchFamily="18" charset="0"/>
              </a:rPr>
              <a:t>Genuine Cybercrimes</a:t>
            </a:r>
          </a:p>
        </p:txBody>
      </p:sp>
      <p:sp>
        <p:nvSpPr>
          <p:cNvPr id="24579" name="Rectangle 3"/>
          <p:cNvSpPr>
            <a:spLocks noGrp="1" noChangeArrowheads="1"/>
          </p:cNvSpPr>
          <p:nvPr>
            <p:ph type="body" idx="1"/>
          </p:nvPr>
        </p:nvSpPr>
        <p:spPr>
          <a:xfrm>
            <a:off x="26158" y="1524000"/>
            <a:ext cx="9194042" cy="5059364"/>
          </a:xfrm>
        </p:spPr>
        <p:txBody>
          <a:bodyPr/>
          <a:lstStyle/>
          <a:p>
            <a:pPr algn="just" eaLnBrk="1" hangingPunct="1"/>
            <a:r>
              <a:rPr lang="en-US" altLang="en-US" dirty="0" smtClean="0">
                <a:cs typeface="Times New Roman" pitchFamily="18" charset="0"/>
              </a:rPr>
              <a:t>If we accept the working definition of cybercrime proposed by </a:t>
            </a:r>
            <a:r>
              <a:rPr lang="en-US" altLang="en-US" dirty="0" err="1" smtClean="0">
                <a:cs typeface="Times New Roman" pitchFamily="18" charset="0"/>
              </a:rPr>
              <a:t>Tavani</a:t>
            </a:r>
            <a:r>
              <a:rPr lang="en-US" altLang="en-US" dirty="0" smtClean="0">
                <a:cs typeface="Times New Roman" pitchFamily="18" charset="0"/>
              </a:rPr>
              <a:t> (2000), then we can sort out and identify specific cybercrimes.</a:t>
            </a:r>
          </a:p>
          <a:p>
            <a:pPr algn="just" eaLnBrk="1" hangingPunct="1"/>
            <a:r>
              <a:rPr lang="en-US" altLang="en-US" dirty="0" smtClean="0">
                <a:cs typeface="Times New Roman" pitchFamily="18" charset="0"/>
              </a:rPr>
              <a:t>We can also place those crimes into appropriate categories. </a:t>
            </a:r>
          </a:p>
          <a:p>
            <a:pPr algn="just" eaLnBrk="1" hangingPunct="1"/>
            <a:endParaRPr lang="en-US" altLang="en-US" dirty="0" smtClean="0"/>
          </a:p>
        </p:txBody>
      </p:sp>
    </p:spTree>
    <p:extLst>
      <p:ext uri="{BB962C8B-B14F-4D97-AF65-F5344CB8AC3E}">
        <p14:creationId xmlns:p14="http://schemas.microsoft.com/office/powerpoint/2010/main" val="1745756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Three Categories of Cybercrime</a:t>
            </a:r>
          </a:p>
        </p:txBody>
      </p:sp>
      <p:sp>
        <p:nvSpPr>
          <p:cNvPr id="2052" name="Rectangle 4"/>
          <p:cNvSpPr>
            <a:spLocks noChangeArrowheads="1"/>
          </p:cNvSpPr>
          <p:nvPr/>
        </p:nvSpPr>
        <p:spPr bwMode="auto">
          <a:xfrm>
            <a:off x="-7961" y="166670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1.</a:t>
            </a:r>
            <a:r>
              <a:rPr lang="en-US" altLang="en-US" sz="1800" i="1" dirty="0">
                <a:solidFill>
                  <a:schemeClr val="bg1"/>
                </a:solidFill>
                <a:latin typeface="Times New Roman" pitchFamily="18" charset="0"/>
                <a:cs typeface="Times New Roman" pitchFamily="18" charset="0"/>
              </a:rPr>
              <a:t> </a:t>
            </a:r>
            <a:r>
              <a:rPr lang="en-US" altLang="en-US" sz="1800" i="1" dirty="0" err="1">
                <a:solidFill>
                  <a:schemeClr val="bg1"/>
                </a:solidFill>
                <a:latin typeface="Times New Roman" pitchFamily="18" charset="0"/>
                <a:cs typeface="Times New Roman" pitchFamily="18" charset="0"/>
              </a:rPr>
              <a:t>Cyberpiracy</a:t>
            </a:r>
            <a:r>
              <a:rPr lang="en-US" altLang="en-US" sz="1800" i="1" dirty="0">
                <a:solidFill>
                  <a:schemeClr val="bg1"/>
                </a:solidFill>
                <a:latin typeface="Times New Roman" pitchFamily="18" charset="0"/>
                <a:cs typeface="Times New Roman" pitchFamily="18" charset="0"/>
              </a:rPr>
              <a:t> - </a:t>
            </a:r>
            <a:r>
              <a:rPr lang="en-US" altLang="en-US" sz="1800" dirty="0">
                <a:solidFill>
                  <a:schemeClr val="bg1"/>
                </a:solidFill>
                <a:latin typeface="Times New Roman" pitchFamily="18" charset="0"/>
                <a:cs typeface="Times New Roman" pitchFamily="18" charset="0"/>
              </a:rPr>
              <a:t>using cyber-technology in unauthorized ways to:</a:t>
            </a:r>
          </a:p>
          <a:p>
            <a:endParaRPr lang="en-US" altLang="en-US" sz="1800" dirty="0">
              <a:solidFill>
                <a:schemeClr val="bg1"/>
              </a:solidFill>
              <a:latin typeface="Times New Roman" pitchFamily="18" charset="0"/>
            </a:endParaRPr>
          </a:p>
        </p:txBody>
      </p:sp>
      <p:sp>
        <p:nvSpPr>
          <p:cNvPr id="2054" name="Rectangle 6"/>
          <p:cNvSpPr>
            <a:spLocks noChangeArrowheads="1"/>
          </p:cNvSpPr>
          <p:nvPr/>
        </p:nvSpPr>
        <p:spPr bwMode="auto">
          <a:xfrm>
            <a:off x="0" y="2743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endParaRPr lang="en-US" altLang="en-US">
              <a:solidFill>
                <a:schemeClr val="bg1"/>
              </a:solidFill>
              <a:latin typeface="Times New Roman" pitchFamily="18" charset="0"/>
            </a:endParaRPr>
          </a:p>
        </p:txBody>
      </p:sp>
      <p:sp>
        <p:nvSpPr>
          <p:cNvPr id="2055" name="Rectangle 7"/>
          <p:cNvSpPr>
            <a:spLocks noChangeArrowheads="1"/>
          </p:cNvSpPr>
          <p:nvPr/>
        </p:nvSpPr>
        <p:spPr bwMode="auto">
          <a:xfrm>
            <a:off x="-76200" y="198659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a.</a:t>
            </a:r>
            <a:r>
              <a:rPr lang="en-US" altLang="en-US" sz="1800" dirty="0">
                <a:solidFill>
                  <a:schemeClr val="bg1"/>
                </a:solidFill>
                <a:latin typeface="Times New Roman" pitchFamily="18" charset="0"/>
                <a:cs typeface="Times New Roman" pitchFamily="18" charset="0"/>
              </a:rPr>
              <a:t> reproduce copies of proprietary software and proprietary information, or </a:t>
            </a:r>
            <a:endParaRPr lang="en-US" altLang="en-US" sz="1800" dirty="0">
              <a:solidFill>
                <a:schemeClr val="bg1"/>
              </a:solidFill>
              <a:latin typeface="Times New Roman" pitchFamily="18" charset="0"/>
            </a:endParaRPr>
          </a:p>
        </p:txBody>
      </p:sp>
      <p:sp>
        <p:nvSpPr>
          <p:cNvPr id="2056" name="Rectangle 8"/>
          <p:cNvSpPr>
            <a:spLocks noChangeArrowheads="1"/>
          </p:cNvSpPr>
          <p:nvPr/>
        </p:nvSpPr>
        <p:spPr bwMode="auto">
          <a:xfrm>
            <a:off x="-35257" y="2306472"/>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b.</a:t>
            </a:r>
            <a:r>
              <a:rPr lang="en-US" altLang="en-US" sz="1800" dirty="0">
                <a:solidFill>
                  <a:schemeClr val="bg1"/>
                </a:solidFill>
                <a:latin typeface="Times New Roman" pitchFamily="18" charset="0"/>
                <a:cs typeface="Times New Roman" pitchFamily="18" charset="0"/>
              </a:rPr>
              <a:t> distribute proprietary information (in digital form) across a computer 		network.</a:t>
            </a:r>
            <a:r>
              <a:rPr lang="en-US" altLang="en-US" sz="1800" dirty="0">
                <a:solidFill>
                  <a:schemeClr val="bg1"/>
                </a:solidFill>
                <a:latin typeface="Times New Roman" pitchFamily="18" charset="0"/>
              </a:rPr>
              <a:t> </a:t>
            </a:r>
          </a:p>
        </p:txBody>
      </p:sp>
      <p:sp>
        <p:nvSpPr>
          <p:cNvPr id="2057" name="Rectangle 9"/>
          <p:cNvSpPr>
            <a:spLocks noChangeArrowheads="1"/>
          </p:cNvSpPr>
          <p:nvPr/>
        </p:nvSpPr>
        <p:spPr bwMode="auto">
          <a:xfrm>
            <a:off x="0" y="3062287"/>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2.</a:t>
            </a:r>
            <a:r>
              <a:rPr lang="en-US" altLang="en-US" sz="1800" i="1" dirty="0">
                <a:solidFill>
                  <a:schemeClr val="bg1"/>
                </a:solidFill>
                <a:latin typeface="Times New Roman" pitchFamily="18" charset="0"/>
                <a:cs typeface="Times New Roman" pitchFamily="18" charset="0"/>
              </a:rPr>
              <a:t> Cybertrespass - </a:t>
            </a:r>
            <a:r>
              <a:rPr lang="en-US" altLang="en-US" sz="1800" dirty="0">
                <a:solidFill>
                  <a:schemeClr val="bg1"/>
                </a:solidFill>
                <a:latin typeface="Times New Roman" pitchFamily="18" charset="0"/>
                <a:cs typeface="Times New Roman" pitchFamily="18" charset="0"/>
              </a:rPr>
              <a:t>using cyber-technology to gain or to exceed unauthorized access to:</a:t>
            </a:r>
            <a:r>
              <a:rPr lang="en-US" altLang="en-US" sz="1400" dirty="0">
                <a:solidFill>
                  <a:schemeClr val="bg1"/>
                </a:solidFill>
                <a:latin typeface="Times New Roman" pitchFamily="18" charset="0"/>
              </a:rPr>
              <a:t> </a:t>
            </a:r>
            <a:endParaRPr lang="en-US" altLang="en-US" dirty="0">
              <a:solidFill>
                <a:schemeClr val="bg1"/>
              </a:solidFill>
              <a:latin typeface="Times New Roman" pitchFamily="18" charset="0"/>
            </a:endParaRPr>
          </a:p>
        </p:txBody>
      </p:sp>
      <p:sp>
        <p:nvSpPr>
          <p:cNvPr id="2058" name="Rectangle 10"/>
          <p:cNvSpPr>
            <a:spLocks noChangeArrowheads="1"/>
          </p:cNvSpPr>
          <p:nvPr/>
        </p:nvSpPr>
        <p:spPr bwMode="auto">
          <a:xfrm>
            <a:off x="0" y="35052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a.</a:t>
            </a:r>
            <a:r>
              <a:rPr lang="en-US" altLang="en-US" sz="1800" dirty="0">
                <a:solidFill>
                  <a:schemeClr val="bg1"/>
                </a:solidFill>
                <a:latin typeface="Times New Roman" pitchFamily="18" charset="0"/>
                <a:cs typeface="Times New Roman" pitchFamily="18" charset="0"/>
              </a:rPr>
              <a:t> an individual's or an organization's computer system, or</a:t>
            </a:r>
            <a:r>
              <a:rPr lang="en-US" altLang="en-US" sz="1200" dirty="0">
                <a:solidFill>
                  <a:schemeClr val="bg1"/>
                </a:solidFill>
                <a:latin typeface="Times New Roman" pitchFamily="18" charset="0"/>
                <a:cs typeface="Times New Roman" pitchFamily="18" charset="0"/>
              </a:rPr>
              <a:t> </a:t>
            </a:r>
            <a:endParaRPr lang="en-US" altLang="en-US" dirty="0">
              <a:solidFill>
                <a:schemeClr val="bg1"/>
              </a:solidFill>
              <a:latin typeface="Times New Roman" pitchFamily="18" charset="0"/>
            </a:endParaRPr>
          </a:p>
        </p:txBody>
      </p:sp>
      <p:sp>
        <p:nvSpPr>
          <p:cNvPr id="2059" name="Rectangle 11"/>
          <p:cNvSpPr>
            <a:spLocks noChangeArrowheads="1"/>
          </p:cNvSpPr>
          <p:nvPr/>
        </p:nvSpPr>
        <p:spPr bwMode="auto">
          <a:xfrm>
            <a:off x="0" y="38862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b.</a:t>
            </a:r>
            <a:r>
              <a:rPr lang="en-US" altLang="en-US" sz="1800" dirty="0">
                <a:solidFill>
                  <a:schemeClr val="bg1"/>
                </a:solidFill>
                <a:latin typeface="Times New Roman" pitchFamily="18" charset="0"/>
                <a:cs typeface="Times New Roman" pitchFamily="18" charset="0"/>
              </a:rPr>
              <a:t> a password-protected Web site.</a:t>
            </a:r>
            <a:r>
              <a:rPr lang="en-US" altLang="en-US" sz="1400" dirty="0">
                <a:solidFill>
                  <a:schemeClr val="bg1"/>
                </a:solidFill>
                <a:latin typeface="Times New Roman" pitchFamily="18" charset="0"/>
              </a:rPr>
              <a:t> </a:t>
            </a:r>
            <a:endParaRPr lang="en-US" altLang="en-US" dirty="0">
              <a:solidFill>
                <a:schemeClr val="bg1"/>
              </a:solidFill>
              <a:latin typeface="Times New Roman" pitchFamily="18" charset="0"/>
            </a:endParaRPr>
          </a:p>
        </p:txBody>
      </p:sp>
      <p:sp>
        <p:nvSpPr>
          <p:cNvPr id="2060" name="Rectangle 12"/>
          <p:cNvSpPr>
            <a:spLocks noChangeArrowheads="1"/>
          </p:cNvSpPr>
          <p:nvPr/>
        </p:nvSpPr>
        <p:spPr bwMode="auto">
          <a:xfrm>
            <a:off x="0" y="42672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3.</a:t>
            </a:r>
            <a:r>
              <a:rPr lang="en-US" altLang="en-US" sz="1800" i="1" dirty="0">
                <a:solidFill>
                  <a:schemeClr val="bg1"/>
                </a:solidFill>
                <a:latin typeface="Times New Roman" pitchFamily="18" charset="0"/>
                <a:cs typeface="Times New Roman" pitchFamily="18" charset="0"/>
              </a:rPr>
              <a:t> </a:t>
            </a:r>
            <a:r>
              <a:rPr lang="en-US" altLang="en-US" sz="1800" i="1" dirty="0" err="1">
                <a:solidFill>
                  <a:schemeClr val="bg1"/>
                </a:solidFill>
                <a:latin typeface="Times New Roman" pitchFamily="18" charset="0"/>
                <a:cs typeface="Times New Roman" pitchFamily="18" charset="0"/>
              </a:rPr>
              <a:t>Cybervandalism</a:t>
            </a:r>
            <a:r>
              <a:rPr lang="en-US" altLang="en-US" sz="1800" i="1" dirty="0">
                <a:solidFill>
                  <a:schemeClr val="bg1"/>
                </a:solidFill>
                <a:latin typeface="Times New Roman" pitchFamily="18" charset="0"/>
                <a:cs typeface="Times New Roman" pitchFamily="18" charset="0"/>
              </a:rPr>
              <a:t> - </a:t>
            </a:r>
            <a:r>
              <a:rPr lang="en-US" altLang="en-US" sz="1800" dirty="0">
                <a:solidFill>
                  <a:schemeClr val="bg1"/>
                </a:solidFill>
                <a:latin typeface="Times New Roman" pitchFamily="18" charset="0"/>
                <a:cs typeface="Times New Roman" pitchFamily="18" charset="0"/>
              </a:rPr>
              <a:t>using cyber-technology to unleash one or more programs that:</a:t>
            </a:r>
            <a:r>
              <a:rPr lang="en-US" altLang="en-US" sz="1200" dirty="0">
                <a:solidFill>
                  <a:schemeClr val="bg1"/>
                </a:solidFill>
                <a:latin typeface="Times New Roman" pitchFamily="18" charset="0"/>
                <a:cs typeface="Times New Roman" pitchFamily="18" charset="0"/>
              </a:rPr>
              <a:t> </a:t>
            </a:r>
            <a:endParaRPr lang="en-US" altLang="en-US" dirty="0">
              <a:solidFill>
                <a:schemeClr val="bg1"/>
              </a:solidFill>
              <a:latin typeface="Times New Roman" pitchFamily="18" charset="0"/>
            </a:endParaRPr>
          </a:p>
        </p:txBody>
      </p:sp>
      <p:sp>
        <p:nvSpPr>
          <p:cNvPr id="2061" name="Rectangle 13"/>
          <p:cNvSpPr>
            <a:spLocks noChangeArrowheads="1"/>
          </p:cNvSpPr>
          <p:nvPr/>
        </p:nvSpPr>
        <p:spPr bwMode="auto">
          <a:xfrm>
            <a:off x="0" y="46482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a.</a:t>
            </a:r>
            <a:r>
              <a:rPr lang="en-US" altLang="en-US" sz="1800" dirty="0">
                <a:solidFill>
                  <a:schemeClr val="bg1"/>
                </a:solidFill>
                <a:latin typeface="Times New Roman" pitchFamily="18" charset="0"/>
                <a:cs typeface="Times New Roman" pitchFamily="18" charset="0"/>
              </a:rPr>
              <a:t> disrupt the transmission of electronic information across one or more 		computer networks, including the Internet, or </a:t>
            </a:r>
            <a:endParaRPr lang="en-US" altLang="en-US" sz="1800" dirty="0">
              <a:solidFill>
                <a:schemeClr val="bg1"/>
              </a:solidFill>
              <a:latin typeface="Times New Roman" pitchFamily="18" charset="0"/>
            </a:endParaRPr>
          </a:p>
        </p:txBody>
      </p:sp>
      <p:sp>
        <p:nvSpPr>
          <p:cNvPr id="2062" name="Rectangle 14"/>
          <p:cNvSpPr>
            <a:spLocks noChangeArrowheads="1"/>
          </p:cNvSpPr>
          <p:nvPr/>
        </p:nvSpPr>
        <p:spPr bwMode="auto">
          <a:xfrm>
            <a:off x="0" y="52578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dirty="0">
                <a:solidFill>
                  <a:schemeClr val="bg1"/>
                </a:solidFill>
                <a:latin typeface="Times New Roman" pitchFamily="18" charset="0"/>
                <a:cs typeface="Times New Roman" pitchFamily="18" charset="0"/>
              </a:rPr>
              <a:t>		</a:t>
            </a:r>
            <a:r>
              <a:rPr lang="en-US" altLang="en-US" sz="1800" b="1" dirty="0">
                <a:solidFill>
                  <a:schemeClr val="bg1"/>
                </a:solidFill>
                <a:latin typeface="Times New Roman" pitchFamily="18" charset="0"/>
                <a:cs typeface="Times New Roman" pitchFamily="18" charset="0"/>
              </a:rPr>
              <a:t>b.</a:t>
            </a:r>
            <a:r>
              <a:rPr lang="en-US" altLang="en-US" sz="1800" dirty="0">
                <a:solidFill>
                  <a:schemeClr val="bg1"/>
                </a:solidFill>
                <a:latin typeface="Times New Roman" pitchFamily="18" charset="0"/>
                <a:cs typeface="Times New Roman" pitchFamily="18" charset="0"/>
              </a:rPr>
              <a:t> destroy data resident in a computer or damage a computer system's 		resources, or both.</a:t>
            </a:r>
            <a:r>
              <a:rPr lang="en-US" altLang="en-US" sz="1400" dirty="0">
                <a:solidFill>
                  <a:schemeClr val="bg1"/>
                </a:solidFill>
                <a:latin typeface="Times New Roman" pitchFamily="18" charset="0"/>
              </a:rPr>
              <a:t> </a:t>
            </a:r>
            <a:endParaRPr lang="en-US" altLang="en-US" dirty="0">
              <a:solidFill>
                <a:schemeClr val="bg1"/>
              </a:solidFill>
              <a:latin typeface="Times New Roman" pitchFamily="18" charset="0"/>
            </a:endParaRPr>
          </a:p>
        </p:txBody>
      </p:sp>
    </p:spTree>
    <p:extLst>
      <p:ext uri="{BB962C8B-B14F-4D97-AF65-F5344CB8AC3E}">
        <p14:creationId xmlns:p14="http://schemas.microsoft.com/office/powerpoint/2010/main" val="2169970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0-#ppt_w/2"/>
                                          </p:val>
                                        </p:tav>
                                        <p:tav tm="100000">
                                          <p:val>
                                            <p:strVal val="#ppt_x"/>
                                          </p:val>
                                        </p:tav>
                                      </p:tavLst>
                                    </p:anim>
                                    <p:anim calcmode="lin" valueType="num">
                                      <p:cBhvr additive="base">
                                        <p:cTn id="14"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5"/>
                                        </p:tgtEl>
                                        <p:attrNameLst>
                                          <p:attrName>style.visibility</p:attrName>
                                        </p:attrNameLst>
                                      </p:cBhvr>
                                      <p:to>
                                        <p:strVal val="visible"/>
                                      </p:to>
                                    </p:set>
                                    <p:anim calcmode="lin" valueType="num">
                                      <p:cBhvr additive="base">
                                        <p:cTn id="19" dur="500" fill="hold"/>
                                        <p:tgtEl>
                                          <p:spTgt spid="2055"/>
                                        </p:tgtEl>
                                        <p:attrNameLst>
                                          <p:attrName>ppt_x</p:attrName>
                                        </p:attrNameLst>
                                      </p:cBhvr>
                                      <p:tavLst>
                                        <p:tav tm="0">
                                          <p:val>
                                            <p:strVal val="0-#ppt_w/2"/>
                                          </p:val>
                                        </p:tav>
                                        <p:tav tm="100000">
                                          <p:val>
                                            <p:strVal val="#ppt_x"/>
                                          </p:val>
                                        </p:tav>
                                      </p:tavLst>
                                    </p:anim>
                                    <p:anim calcmode="lin" valueType="num">
                                      <p:cBhvr additive="base">
                                        <p:cTn id="20" dur="500" fill="hold"/>
                                        <p:tgtEl>
                                          <p:spTgt spid="205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6"/>
                                        </p:tgtEl>
                                        <p:attrNameLst>
                                          <p:attrName>style.visibility</p:attrName>
                                        </p:attrNameLst>
                                      </p:cBhvr>
                                      <p:to>
                                        <p:strVal val="visible"/>
                                      </p:to>
                                    </p:set>
                                    <p:anim calcmode="lin" valueType="num">
                                      <p:cBhvr additive="base">
                                        <p:cTn id="25" dur="500" fill="hold"/>
                                        <p:tgtEl>
                                          <p:spTgt spid="2056"/>
                                        </p:tgtEl>
                                        <p:attrNameLst>
                                          <p:attrName>ppt_x</p:attrName>
                                        </p:attrNameLst>
                                      </p:cBhvr>
                                      <p:tavLst>
                                        <p:tav tm="0">
                                          <p:val>
                                            <p:strVal val="0-#ppt_w/2"/>
                                          </p:val>
                                        </p:tav>
                                        <p:tav tm="100000">
                                          <p:val>
                                            <p:strVal val="#ppt_x"/>
                                          </p:val>
                                        </p:tav>
                                      </p:tavLst>
                                    </p:anim>
                                    <p:anim calcmode="lin" valueType="num">
                                      <p:cBhvr additive="base">
                                        <p:cTn id="26"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57"/>
                                        </p:tgtEl>
                                        <p:attrNameLst>
                                          <p:attrName>style.visibility</p:attrName>
                                        </p:attrNameLst>
                                      </p:cBhvr>
                                      <p:to>
                                        <p:strVal val="visible"/>
                                      </p:to>
                                    </p:set>
                                    <p:anim calcmode="lin" valueType="num">
                                      <p:cBhvr additive="base">
                                        <p:cTn id="31" dur="500" fill="hold"/>
                                        <p:tgtEl>
                                          <p:spTgt spid="2057"/>
                                        </p:tgtEl>
                                        <p:attrNameLst>
                                          <p:attrName>ppt_x</p:attrName>
                                        </p:attrNameLst>
                                      </p:cBhvr>
                                      <p:tavLst>
                                        <p:tav tm="0">
                                          <p:val>
                                            <p:strVal val="0-#ppt_w/2"/>
                                          </p:val>
                                        </p:tav>
                                        <p:tav tm="100000">
                                          <p:val>
                                            <p:strVal val="#ppt_x"/>
                                          </p:val>
                                        </p:tav>
                                      </p:tavLst>
                                    </p:anim>
                                    <p:anim calcmode="lin" valueType="num">
                                      <p:cBhvr additive="base">
                                        <p:cTn id="32" dur="500" fill="hold"/>
                                        <p:tgtEl>
                                          <p:spTgt spid="205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58"/>
                                        </p:tgtEl>
                                        <p:attrNameLst>
                                          <p:attrName>style.visibility</p:attrName>
                                        </p:attrNameLst>
                                      </p:cBhvr>
                                      <p:to>
                                        <p:strVal val="visible"/>
                                      </p:to>
                                    </p:set>
                                    <p:anim calcmode="lin" valueType="num">
                                      <p:cBhvr additive="base">
                                        <p:cTn id="37" dur="500" fill="hold"/>
                                        <p:tgtEl>
                                          <p:spTgt spid="2058"/>
                                        </p:tgtEl>
                                        <p:attrNameLst>
                                          <p:attrName>ppt_x</p:attrName>
                                        </p:attrNameLst>
                                      </p:cBhvr>
                                      <p:tavLst>
                                        <p:tav tm="0">
                                          <p:val>
                                            <p:strVal val="0-#ppt_w/2"/>
                                          </p:val>
                                        </p:tav>
                                        <p:tav tm="100000">
                                          <p:val>
                                            <p:strVal val="#ppt_x"/>
                                          </p:val>
                                        </p:tav>
                                      </p:tavLst>
                                    </p:anim>
                                    <p:anim calcmode="lin" valueType="num">
                                      <p:cBhvr additive="base">
                                        <p:cTn id="38" dur="500" fill="hold"/>
                                        <p:tgtEl>
                                          <p:spTgt spid="205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59"/>
                                        </p:tgtEl>
                                        <p:attrNameLst>
                                          <p:attrName>style.visibility</p:attrName>
                                        </p:attrNameLst>
                                      </p:cBhvr>
                                      <p:to>
                                        <p:strVal val="visible"/>
                                      </p:to>
                                    </p:set>
                                    <p:anim calcmode="lin" valueType="num">
                                      <p:cBhvr additive="base">
                                        <p:cTn id="43" dur="500" fill="hold"/>
                                        <p:tgtEl>
                                          <p:spTgt spid="2059"/>
                                        </p:tgtEl>
                                        <p:attrNameLst>
                                          <p:attrName>ppt_x</p:attrName>
                                        </p:attrNameLst>
                                      </p:cBhvr>
                                      <p:tavLst>
                                        <p:tav tm="0">
                                          <p:val>
                                            <p:strVal val="0-#ppt_w/2"/>
                                          </p:val>
                                        </p:tav>
                                        <p:tav tm="100000">
                                          <p:val>
                                            <p:strVal val="#ppt_x"/>
                                          </p:val>
                                        </p:tav>
                                      </p:tavLst>
                                    </p:anim>
                                    <p:anim calcmode="lin" valueType="num">
                                      <p:cBhvr additive="base">
                                        <p:cTn id="44" dur="500" fill="hold"/>
                                        <p:tgtEl>
                                          <p:spTgt spid="205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60"/>
                                        </p:tgtEl>
                                        <p:attrNameLst>
                                          <p:attrName>style.visibility</p:attrName>
                                        </p:attrNameLst>
                                      </p:cBhvr>
                                      <p:to>
                                        <p:strVal val="visible"/>
                                      </p:to>
                                    </p:set>
                                    <p:anim calcmode="lin" valueType="num">
                                      <p:cBhvr additive="base">
                                        <p:cTn id="49" dur="500" fill="hold"/>
                                        <p:tgtEl>
                                          <p:spTgt spid="2060"/>
                                        </p:tgtEl>
                                        <p:attrNameLst>
                                          <p:attrName>ppt_x</p:attrName>
                                        </p:attrNameLst>
                                      </p:cBhvr>
                                      <p:tavLst>
                                        <p:tav tm="0">
                                          <p:val>
                                            <p:strVal val="0-#ppt_w/2"/>
                                          </p:val>
                                        </p:tav>
                                        <p:tav tm="100000">
                                          <p:val>
                                            <p:strVal val="#ppt_x"/>
                                          </p:val>
                                        </p:tav>
                                      </p:tavLst>
                                    </p:anim>
                                    <p:anim calcmode="lin" valueType="num">
                                      <p:cBhvr additive="base">
                                        <p:cTn id="50" dur="500" fill="hold"/>
                                        <p:tgtEl>
                                          <p:spTgt spid="206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61"/>
                                        </p:tgtEl>
                                        <p:attrNameLst>
                                          <p:attrName>style.visibility</p:attrName>
                                        </p:attrNameLst>
                                      </p:cBhvr>
                                      <p:to>
                                        <p:strVal val="visible"/>
                                      </p:to>
                                    </p:set>
                                    <p:anim calcmode="lin" valueType="num">
                                      <p:cBhvr additive="base">
                                        <p:cTn id="55" dur="500" fill="hold"/>
                                        <p:tgtEl>
                                          <p:spTgt spid="2061"/>
                                        </p:tgtEl>
                                        <p:attrNameLst>
                                          <p:attrName>ppt_x</p:attrName>
                                        </p:attrNameLst>
                                      </p:cBhvr>
                                      <p:tavLst>
                                        <p:tav tm="0">
                                          <p:val>
                                            <p:strVal val="0-#ppt_w/2"/>
                                          </p:val>
                                        </p:tav>
                                        <p:tav tm="100000">
                                          <p:val>
                                            <p:strVal val="#ppt_x"/>
                                          </p:val>
                                        </p:tav>
                                      </p:tavLst>
                                    </p:anim>
                                    <p:anim calcmode="lin" valueType="num">
                                      <p:cBhvr additive="base">
                                        <p:cTn id="56" dur="500" fill="hold"/>
                                        <p:tgtEl>
                                          <p:spTgt spid="206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62"/>
                                        </p:tgtEl>
                                        <p:attrNameLst>
                                          <p:attrName>style.visibility</p:attrName>
                                        </p:attrNameLst>
                                      </p:cBhvr>
                                      <p:to>
                                        <p:strVal val="visible"/>
                                      </p:to>
                                    </p:set>
                                    <p:anim calcmode="lin" valueType="num">
                                      <p:cBhvr additive="base">
                                        <p:cTn id="61" dur="500" fill="hold"/>
                                        <p:tgtEl>
                                          <p:spTgt spid="2062"/>
                                        </p:tgtEl>
                                        <p:attrNameLst>
                                          <p:attrName>ppt_x</p:attrName>
                                        </p:attrNameLst>
                                      </p:cBhvr>
                                      <p:tavLst>
                                        <p:tav tm="0">
                                          <p:val>
                                            <p:strVal val="0-#ppt_w/2"/>
                                          </p:val>
                                        </p:tav>
                                        <p:tav tm="100000">
                                          <p:val>
                                            <p:strVal val="#ppt_x"/>
                                          </p:val>
                                        </p:tav>
                                      </p:tavLst>
                                    </p:anim>
                                    <p:anim calcmode="lin" valueType="num">
                                      <p:cBhvr additive="base">
                                        <p:cTn id="62" dur="500" fill="hold"/>
                                        <p:tgtEl>
                                          <p:spTgt spid="20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utoUpdateAnimBg="0"/>
      <p:bldP spid="2054" grpId="0" autoUpdateAnimBg="0"/>
      <p:bldP spid="2055" grpId="0" autoUpdateAnimBg="0"/>
      <p:bldP spid="2056" grpId="0" autoUpdateAnimBg="0"/>
      <p:bldP spid="2057" grpId="0" autoUpdateAnimBg="0"/>
      <p:bldP spid="2058" grpId="0" autoUpdateAnimBg="0"/>
      <p:bldP spid="2059" grpId="0" autoUpdateAnimBg="0"/>
      <p:bldP spid="2060" grpId="0" autoUpdateAnimBg="0"/>
      <p:bldP spid="2061" grpId="0" autoUpdateAnimBg="0"/>
      <p:bldP spid="206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579437"/>
            <a:ext cx="8229600" cy="639763"/>
          </a:xfrm>
        </p:spPr>
        <p:txBody>
          <a:bodyPr/>
          <a:lstStyle/>
          <a:p>
            <a:pPr eaLnBrk="1" hangingPunct="1">
              <a:buNone/>
            </a:pPr>
            <a:r>
              <a:rPr lang="en-US" altLang="en-US" dirty="0" smtClean="0"/>
              <a:t>Examples of the Three Categories of Cybercrime </a:t>
            </a:r>
          </a:p>
        </p:txBody>
      </p:sp>
      <p:sp>
        <p:nvSpPr>
          <p:cNvPr id="25603" name="Rectangle 3"/>
          <p:cNvSpPr>
            <a:spLocks noGrp="1" noChangeArrowheads="1"/>
          </p:cNvSpPr>
          <p:nvPr>
            <p:ph type="body" idx="1"/>
          </p:nvPr>
        </p:nvSpPr>
        <p:spPr>
          <a:xfrm>
            <a:off x="152400" y="1524000"/>
            <a:ext cx="8991600" cy="5059364"/>
          </a:xfrm>
        </p:spPr>
        <p:txBody>
          <a:bodyPr/>
          <a:lstStyle/>
          <a:p>
            <a:pPr algn="just" eaLnBrk="1" hangingPunct="1"/>
            <a:r>
              <a:rPr lang="en-US" altLang="en-US" sz="2800" dirty="0" smtClean="0">
                <a:cs typeface="Times New Roman" pitchFamily="18" charset="0"/>
              </a:rPr>
              <a:t>Consider three actual cases:</a:t>
            </a:r>
          </a:p>
          <a:p>
            <a:pPr algn="just" eaLnBrk="1" hangingPunct="1"/>
            <a:r>
              <a:rPr lang="en-US" altLang="en-US" sz="2800" dirty="0" smtClean="0">
                <a:cs typeface="Times New Roman" pitchFamily="18" charset="0"/>
              </a:rPr>
              <a:t>1. Distributing proprietary MP3 files on the Internet via peer-to peer (P2P) technology;</a:t>
            </a:r>
          </a:p>
          <a:p>
            <a:pPr algn="just" eaLnBrk="1" hangingPunct="1"/>
            <a:r>
              <a:rPr lang="en-US" altLang="en-US" sz="2800" dirty="0" smtClean="0">
                <a:cs typeface="Times New Roman" pitchFamily="18" charset="0"/>
              </a:rPr>
              <a:t>2. unleashing the ILOVEYOU computer virus;</a:t>
            </a:r>
          </a:p>
          <a:p>
            <a:pPr algn="just" eaLnBrk="1" hangingPunct="1"/>
            <a:r>
              <a:rPr lang="en-US" altLang="en-US" sz="2800" dirty="0" smtClean="0">
                <a:cs typeface="Times New Roman" pitchFamily="18" charset="0"/>
              </a:rPr>
              <a:t>3. Launching the denial-of-service attacks on commercial Web sites. </a:t>
            </a:r>
          </a:p>
          <a:p>
            <a:pPr algn="just" eaLnBrk="1" hangingPunct="1"/>
            <a:r>
              <a:rPr lang="en-US" altLang="en-US" sz="2800" dirty="0" smtClean="0">
                <a:cs typeface="Times New Roman" pitchFamily="18" charset="0"/>
              </a:rPr>
              <a:t>We can use our model of cybercrime to see where each crime falls. </a:t>
            </a:r>
            <a:endParaRPr lang="en-US" altLang="en-US" sz="2800" dirty="0" smtClean="0"/>
          </a:p>
        </p:txBody>
      </p:sp>
    </p:spTree>
    <p:extLst>
      <p:ext uri="{BB962C8B-B14F-4D97-AF65-F5344CB8AC3E}">
        <p14:creationId xmlns:p14="http://schemas.microsoft.com/office/powerpoint/2010/main" val="1178395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buNone/>
            </a:pPr>
            <a:r>
              <a:rPr lang="en-US" altLang="en-US" dirty="0" smtClean="0"/>
              <a:t>Categorizing specific Cybercrimes</a:t>
            </a:r>
          </a:p>
        </p:txBody>
      </p:sp>
      <p:sp>
        <p:nvSpPr>
          <p:cNvPr id="26627" name="Rectangle 3"/>
          <p:cNvSpPr>
            <a:spLocks noGrp="1" noChangeArrowheads="1"/>
          </p:cNvSpPr>
          <p:nvPr>
            <p:ph type="body" idx="1"/>
          </p:nvPr>
        </p:nvSpPr>
        <p:spPr>
          <a:xfrm>
            <a:off x="0" y="1600200"/>
            <a:ext cx="8922600" cy="5059364"/>
          </a:xfrm>
        </p:spPr>
        <p:txBody>
          <a:bodyPr/>
          <a:lstStyle/>
          <a:p>
            <a:pPr algn="just" eaLnBrk="1" hangingPunct="1">
              <a:lnSpc>
                <a:spcPct val="90000"/>
              </a:lnSpc>
            </a:pPr>
            <a:r>
              <a:rPr lang="en-US" altLang="en-US" sz="2800" dirty="0" smtClean="0">
                <a:cs typeface="Times New Roman" pitchFamily="18" charset="0"/>
              </a:rPr>
              <a:t>Crimes involving the distribution of proprietary MP3 files would come under the category of </a:t>
            </a:r>
            <a:r>
              <a:rPr lang="en-US" altLang="en-US" sz="2800" dirty="0" err="1" smtClean="0">
                <a:cs typeface="Times New Roman" pitchFamily="18" charset="0"/>
              </a:rPr>
              <a:t>cyberpiracy</a:t>
            </a:r>
            <a:r>
              <a:rPr lang="en-US" altLang="en-US" sz="2800" dirty="0" smtClean="0">
                <a:cs typeface="Times New Roman" pitchFamily="18" charset="0"/>
              </a:rPr>
              <a:t> (category </a:t>
            </a:r>
            <a:r>
              <a:rPr lang="en-US" altLang="en-US" sz="2800" dirty="0" err="1" smtClean="0">
                <a:cs typeface="Times New Roman" pitchFamily="18" charset="0"/>
              </a:rPr>
              <a:t>i</a:t>
            </a:r>
            <a:r>
              <a:rPr lang="en-US" altLang="en-US" sz="2800" dirty="0" smtClean="0">
                <a:cs typeface="Times New Roman" pitchFamily="18" charset="0"/>
              </a:rPr>
              <a:t>).</a:t>
            </a:r>
          </a:p>
          <a:p>
            <a:pPr algn="just" eaLnBrk="1" hangingPunct="1">
              <a:lnSpc>
                <a:spcPct val="90000"/>
              </a:lnSpc>
            </a:pPr>
            <a:r>
              <a:rPr lang="en-US" altLang="en-US" sz="2800" dirty="0" smtClean="0">
                <a:cs typeface="Times New Roman" pitchFamily="18" charset="0"/>
              </a:rPr>
              <a:t> </a:t>
            </a:r>
          </a:p>
          <a:p>
            <a:pPr algn="just" eaLnBrk="1" hangingPunct="1">
              <a:lnSpc>
                <a:spcPct val="90000"/>
              </a:lnSpc>
            </a:pPr>
            <a:r>
              <a:rPr lang="en-US" altLang="en-US" sz="2800" dirty="0" smtClean="0">
                <a:cs typeface="Times New Roman" pitchFamily="18" charset="0"/>
              </a:rPr>
              <a:t>The crime involving the ILOVEYOU or "love bug" virus clearly falls under </a:t>
            </a:r>
            <a:r>
              <a:rPr lang="en-US" altLang="en-US" sz="2800" dirty="0" err="1" smtClean="0">
                <a:cs typeface="Times New Roman" pitchFamily="18" charset="0"/>
              </a:rPr>
              <a:t>cybervandalism</a:t>
            </a:r>
            <a:r>
              <a:rPr lang="en-US" altLang="en-US" sz="2800" dirty="0" smtClean="0">
                <a:cs typeface="Times New Roman" pitchFamily="18" charset="0"/>
              </a:rPr>
              <a:t> (category iii</a:t>
            </a:r>
            <a:r>
              <a:rPr lang="en-US" altLang="en-US" sz="2800" smtClean="0">
                <a:cs typeface="Times New Roman" pitchFamily="18" charset="0"/>
              </a:rPr>
              <a:t>). </a:t>
            </a:r>
          </a:p>
          <a:p>
            <a:pPr algn="just" eaLnBrk="1" hangingPunct="1">
              <a:lnSpc>
                <a:spcPct val="90000"/>
              </a:lnSpc>
            </a:pPr>
            <a:endParaRPr lang="en-US" altLang="en-US" sz="2800" dirty="0" smtClean="0">
              <a:cs typeface="Times New Roman" pitchFamily="18" charset="0"/>
            </a:endParaRPr>
          </a:p>
          <a:p>
            <a:pPr algn="just" eaLnBrk="1" hangingPunct="1">
              <a:lnSpc>
                <a:spcPct val="90000"/>
              </a:lnSpc>
            </a:pPr>
            <a:r>
              <a:rPr lang="en-US" altLang="en-US" sz="2800" dirty="0" smtClean="0">
                <a:cs typeface="Times New Roman" pitchFamily="18" charset="0"/>
              </a:rPr>
              <a:t>The denial-of-service attacks on Web sites falls under the heading of cybertrespass (category ii), as well asunder category (iii); it spans more than one cybercrime category.</a:t>
            </a:r>
            <a:r>
              <a:rPr lang="en-US" altLang="en-US" sz="2800" dirty="0" smtClean="0"/>
              <a:t> </a:t>
            </a:r>
          </a:p>
          <a:p>
            <a:pPr algn="just" eaLnBrk="1" hangingPunct="1">
              <a:lnSpc>
                <a:spcPct val="90000"/>
              </a:lnSpc>
            </a:pPr>
            <a:endParaRPr lang="en-US" altLang="en-US" sz="2800" dirty="0" smtClean="0"/>
          </a:p>
        </p:txBody>
      </p:sp>
    </p:spTree>
    <p:extLst>
      <p:ext uri="{BB962C8B-B14F-4D97-AF65-F5344CB8AC3E}">
        <p14:creationId xmlns:p14="http://schemas.microsoft.com/office/powerpoint/2010/main" val="415150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627">
                                            <p:txEl>
                                              <p:pRg st="4" end="4"/>
                                            </p:txEl>
                                          </p:spTgt>
                                        </p:tgtEl>
                                        <p:attrNameLst>
                                          <p:attrName>style.visibility</p:attrName>
                                        </p:attrNameLst>
                                      </p:cBhvr>
                                      <p:to>
                                        <p:strVal val="visible"/>
                                      </p:to>
                                    </p:set>
                                    <p:anim calcmode="lin" valueType="num">
                                      <p:cBhvr additive="base">
                                        <p:cTn id="25" dur="500" fill="hold"/>
                                        <p:tgtEl>
                                          <p:spTgt spid="2662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6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smtClean="0">
                <a:latin typeface="Times New Roman" pitchFamily="18" charset="0"/>
                <a:cs typeface="Times New Roman" pitchFamily="18" charset="0"/>
              </a:rPr>
              <a:t>Agenda</a:t>
            </a:r>
            <a:endParaRPr lang="en-US" sz="4000" dirty="0">
              <a:latin typeface="Times New Roman" pitchFamily="18" charset="0"/>
              <a:cs typeface="Times New Roman" pitchFamily="18" charset="0"/>
            </a:endParaRPr>
          </a:p>
        </p:txBody>
      </p:sp>
      <p:sp>
        <p:nvSpPr>
          <p:cNvPr id="41" name="Text Placeholder 40"/>
          <p:cNvSpPr>
            <a:spLocks noGrp="1"/>
          </p:cNvSpPr>
          <p:nvPr>
            <p:ph type="body" sz="quarter" idx="16"/>
          </p:nvPr>
        </p:nvSpPr>
        <p:spPr>
          <a:xfrm>
            <a:off x="2743200" y="1143000"/>
            <a:ext cx="6629400" cy="1143000"/>
          </a:xfrm>
        </p:spPr>
        <p:txBody>
          <a:bodyPr>
            <a:normAutofit lnSpcReduction="10000"/>
          </a:bodyPr>
          <a:lstStyle/>
          <a:p>
            <a:pPr lvl="0"/>
            <a:endParaRPr lang="en-US" sz="2400" dirty="0" smtClean="0">
              <a:latin typeface="Times New Roman" pitchFamily="18" charset="0"/>
              <a:cs typeface="Times New Roman" pitchFamily="18" charset="0"/>
            </a:endParaRPr>
          </a:p>
          <a:p>
            <a:pPr lvl="0"/>
            <a:r>
              <a:rPr lang="en-US" sz="2400" dirty="0" smtClean="0">
                <a:latin typeface="Times New Roman" pitchFamily="18" charset="0"/>
                <a:cs typeface="Times New Roman" pitchFamily="18" charset="0"/>
              </a:rPr>
              <a:t>Cyber Crime</a:t>
            </a:r>
          </a:p>
          <a:p>
            <a:pPr lvl="0"/>
            <a:r>
              <a:rPr lang="en-US" sz="1600" dirty="0" smtClean="0">
                <a:latin typeface="Times New Roman" pitchFamily="18" charset="0"/>
                <a:cs typeface="Times New Roman" pitchFamily="18" charset="0"/>
              </a:rPr>
              <a:t> </a:t>
            </a:r>
          </a:p>
          <a:p>
            <a:pPr lvl="0"/>
            <a:endParaRPr lang="en-US" sz="16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4" name="Text Placeholder 43"/>
          <p:cNvSpPr>
            <a:spLocks noGrp="1"/>
          </p:cNvSpPr>
          <p:nvPr>
            <p:ph type="body" sz="quarter" idx="19"/>
          </p:nvPr>
        </p:nvSpPr>
        <p:spPr>
          <a:xfrm>
            <a:off x="2743200" y="4724400"/>
            <a:ext cx="6629400" cy="838200"/>
          </a:xfrm>
        </p:spPr>
        <p:txBody>
          <a:bodyPr>
            <a:normAutofit/>
          </a:bodyPr>
          <a:lstStyle/>
          <a:p>
            <a:r>
              <a:rPr lang="en-US" sz="2400" dirty="0" smtClean="0">
                <a:latin typeface="Times New Roman" pitchFamily="18" charset="0"/>
                <a:cs typeface="Times New Roman" pitchFamily="18" charset="0"/>
              </a:rPr>
              <a:t>Cyber Law and Discussions</a:t>
            </a:r>
            <a:endParaRPr lang="en-US" sz="2400" dirty="0">
              <a:latin typeface="Times New Roman" pitchFamily="18" charset="0"/>
              <a:cs typeface="Times New Roman" pitchFamily="18" charset="0"/>
            </a:endParaRPr>
          </a:p>
        </p:txBody>
      </p:sp>
      <p:sp>
        <p:nvSpPr>
          <p:cNvPr id="24" name="Right Arrow Callout 23"/>
          <p:cNvSpPr/>
          <p:nvPr/>
        </p:nvSpPr>
        <p:spPr>
          <a:xfrm>
            <a:off x="609600" y="1371600"/>
            <a:ext cx="2133600" cy="685800"/>
          </a:xfrm>
          <a:prstGeom prst="rightArrowCallout">
            <a:avLst/>
          </a:prstGeom>
          <a:solidFill>
            <a:schemeClr val="accent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latin typeface="Times New Roman" pitchFamily="18" charset="0"/>
                <a:cs typeface="Times New Roman" pitchFamily="18" charset="0"/>
              </a:rPr>
              <a:t>First Hour</a:t>
            </a:r>
            <a:endParaRPr lang="en-US" dirty="0">
              <a:solidFill>
                <a:schemeClr val="tx2">
                  <a:lumMod val="50000"/>
                </a:schemeClr>
              </a:solidFill>
              <a:latin typeface="Times New Roman" pitchFamily="18" charset="0"/>
              <a:cs typeface="Times New Roman" pitchFamily="18" charset="0"/>
            </a:endParaRPr>
          </a:p>
        </p:txBody>
      </p:sp>
      <p:sp>
        <p:nvSpPr>
          <p:cNvPr id="28" name="Right Arrow Callout 27"/>
          <p:cNvSpPr/>
          <p:nvPr/>
        </p:nvSpPr>
        <p:spPr>
          <a:xfrm>
            <a:off x="609600" y="3094800"/>
            <a:ext cx="2133600" cy="715200"/>
          </a:xfrm>
          <a:prstGeom prst="rightArrowCallout">
            <a:avLst/>
          </a:prstGeom>
          <a:solidFill>
            <a:schemeClr val="accent2">
              <a:lumMod val="60000"/>
              <a:lumOff val="40000"/>
              <a:alpha val="90000"/>
            </a:schemeClr>
          </a:solidFill>
          <a:ln>
            <a:solidFill>
              <a:schemeClr val="bg2">
                <a:lumMod val="9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lumMod val="75000"/>
                    <a:lumOff val="25000"/>
                  </a:schemeClr>
                </a:solidFill>
                <a:latin typeface="Times New Roman" pitchFamily="18" charset="0"/>
                <a:cs typeface="Times New Roman" pitchFamily="18" charset="0"/>
              </a:rPr>
              <a:t>Second Hour</a:t>
            </a:r>
            <a:endParaRPr lang="en-US" dirty="0">
              <a:solidFill>
                <a:schemeClr val="tx1">
                  <a:lumMod val="75000"/>
                  <a:lumOff val="25000"/>
                </a:schemeClr>
              </a:solidFill>
              <a:latin typeface="Times New Roman" pitchFamily="18" charset="0"/>
              <a:cs typeface="Times New Roman" pitchFamily="18" charset="0"/>
            </a:endParaRPr>
          </a:p>
        </p:txBody>
      </p:sp>
      <p:sp>
        <p:nvSpPr>
          <p:cNvPr id="46" name="Text Placeholder 45"/>
          <p:cNvSpPr>
            <a:spLocks noGrp="1"/>
          </p:cNvSpPr>
          <p:nvPr>
            <p:ph type="body" sz="quarter" idx="15"/>
          </p:nvPr>
        </p:nvSpPr>
        <p:spPr>
          <a:xfrm>
            <a:off x="2743200" y="3086100"/>
            <a:ext cx="6629400" cy="838200"/>
          </a:xfrm>
        </p:spPr>
        <p:txBody>
          <a:bodyPr>
            <a:normAutofit/>
          </a:bodyPr>
          <a:lstStyle/>
          <a:p>
            <a:pPr lvl="0"/>
            <a:r>
              <a:rPr lang="en-US" sz="2400" dirty="0" smtClean="0">
                <a:latin typeface="Times New Roman" pitchFamily="18" charset="0"/>
                <a:cs typeface="Times New Roman" pitchFamily="18" charset="0"/>
              </a:rPr>
              <a:t>Social Engineering and Security</a:t>
            </a:r>
            <a:endParaRPr lang="en-US" sz="2400" dirty="0">
              <a:latin typeface="Times New Roman" pitchFamily="18" charset="0"/>
              <a:cs typeface="Times New Roman" pitchFamily="18" charset="0"/>
            </a:endParaRPr>
          </a:p>
        </p:txBody>
      </p:sp>
      <p:sp>
        <p:nvSpPr>
          <p:cNvPr id="9" name="Right Arrow Callout 8"/>
          <p:cNvSpPr/>
          <p:nvPr/>
        </p:nvSpPr>
        <p:spPr>
          <a:xfrm>
            <a:off x="685800" y="4572000"/>
            <a:ext cx="2133600" cy="715200"/>
          </a:xfrm>
          <a:prstGeom prst="rightArrowCallout">
            <a:avLst/>
          </a:prstGeom>
          <a:solidFill>
            <a:schemeClr val="accent2">
              <a:lumMod val="60000"/>
              <a:lumOff val="40000"/>
              <a:alpha val="90000"/>
            </a:schemeClr>
          </a:solidFill>
          <a:ln>
            <a:solidFill>
              <a:schemeClr val="bg2">
                <a:lumMod val="9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lumMod val="75000"/>
                    <a:lumOff val="25000"/>
                  </a:schemeClr>
                </a:solidFill>
                <a:latin typeface="Times New Roman" pitchFamily="18" charset="0"/>
                <a:cs typeface="Times New Roman" pitchFamily="18" charset="0"/>
              </a:rPr>
              <a:t>Last Hour</a:t>
            </a:r>
            <a:endParaRPr lang="en-US" dirty="0">
              <a:solidFill>
                <a:schemeClr val="tx1">
                  <a:lumMod val="75000"/>
                  <a:lumOff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503237"/>
            <a:ext cx="8229600" cy="639763"/>
          </a:xfrm>
        </p:spPr>
        <p:txBody>
          <a:bodyPr/>
          <a:lstStyle/>
          <a:p>
            <a:pPr eaLnBrk="1" hangingPunct="1">
              <a:buNone/>
            </a:pPr>
            <a:r>
              <a:rPr lang="en-US" altLang="en-US" dirty="0" smtClean="0"/>
              <a:t>Distinguishing Cybercrimes from Cyber-related Crimes</a:t>
            </a:r>
          </a:p>
        </p:txBody>
      </p:sp>
      <p:sp>
        <p:nvSpPr>
          <p:cNvPr id="27651" name="Rectangle 3"/>
          <p:cNvSpPr>
            <a:spLocks noGrp="1" noChangeArrowheads="1"/>
          </p:cNvSpPr>
          <p:nvPr>
            <p:ph type="body" idx="1"/>
          </p:nvPr>
        </p:nvSpPr>
        <p:spPr>
          <a:xfrm>
            <a:off x="152400" y="1447800"/>
            <a:ext cx="8839200" cy="5059364"/>
          </a:xfrm>
        </p:spPr>
        <p:txBody>
          <a:bodyPr/>
          <a:lstStyle/>
          <a:p>
            <a:pPr algn="just" eaLnBrk="1" hangingPunct="1">
              <a:lnSpc>
                <a:spcPct val="90000"/>
              </a:lnSpc>
            </a:pPr>
            <a:r>
              <a:rPr lang="en-US" altLang="en-US" sz="2800" dirty="0" smtClean="0">
                <a:cs typeface="Times New Roman" pitchFamily="18" charset="0"/>
              </a:rPr>
              <a:t>Many crimes that involve the use of cyber-technology are not genuine cybercrimes. </a:t>
            </a:r>
          </a:p>
          <a:p>
            <a:pPr algn="just" eaLnBrk="1" hangingPunct="1">
              <a:lnSpc>
                <a:spcPct val="90000"/>
              </a:lnSpc>
            </a:pPr>
            <a:r>
              <a:rPr lang="en-US" altLang="en-US" sz="2800" dirty="0" smtClean="0">
                <a:cs typeface="Times New Roman" pitchFamily="18" charset="0"/>
              </a:rPr>
              <a:t>Crimes involving pedophilia, stalking, and pornography can each be carried with or without the use of </a:t>
            </a:r>
            <a:r>
              <a:rPr lang="en-US" altLang="en-US" sz="2800" dirty="0" err="1" smtClean="0">
                <a:cs typeface="Times New Roman" pitchFamily="18" charset="0"/>
              </a:rPr>
              <a:t>cybertechnology</a:t>
            </a:r>
            <a:r>
              <a:rPr lang="en-US" altLang="en-US" sz="2800" dirty="0" smtClean="0">
                <a:cs typeface="Times New Roman" pitchFamily="18" charset="0"/>
              </a:rPr>
              <a:t>. </a:t>
            </a:r>
          </a:p>
          <a:p>
            <a:pPr algn="just" eaLnBrk="1" hangingPunct="1">
              <a:lnSpc>
                <a:spcPct val="90000"/>
              </a:lnSpc>
            </a:pPr>
            <a:r>
              <a:rPr lang="en-US" altLang="en-US" sz="2800" dirty="0" smtClean="0">
                <a:cs typeface="Times New Roman" pitchFamily="18" charset="0"/>
              </a:rPr>
              <a:t>Hence, there is nothing about these kinds of crimes that is unique to </a:t>
            </a:r>
            <a:r>
              <a:rPr lang="en-US" altLang="en-US" sz="2800" dirty="0" err="1" smtClean="0">
                <a:cs typeface="Times New Roman" pitchFamily="18" charset="0"/>
              </a:rPr>
              <a:t>cybertechnology</a:t>
            </a:r>
            <a:r>
              <a:rPr lang="en-US" altLang="en-US" sz="2800" dirty="0" smtClean="0">
                <a:cs typeface="Times New Roman" pitchFamily="18" charset="0"/>
              </a:rPr>
              <a:t>. </a:t>
            </a:r>
          </a:p>
          <a:p>
            <a:pPr algn="just" eaLnBrk="1" hangingPunct="1">
              <a:lnSpc>
                <a:spcPct val="90000"/>
              </a:lnSpc>
            </a:pPr>
            <a:r>
              <a:rPr lang="en-US" altLang="en-US" sz="2800" dirty="0" smtClean="0">
                <a:cs typeface="Times New Roman" pitchFamily="18" charset="0"/>
              </a:rPr>
              <a:t>These and similar crimes are better understood as instances of </a:t>
            </a:r>
            <a:r>
              <a:rPr lang="en-US" altLang="en-US" sz="2800" i="1" dirty="0" smtClean="0">
                <a:cs typeface="Times New Roman" pitchFamily="18" charset="0"/>
              </a:rPr>
              <a:t>cyber-related</a:t>
            </a:r>
            <a:r>
              <a:rPr lang="en-US" altLang="en-US" sz="2800" dirty="0" smtClean="0">
                <a:cs typeface="Times New Roman" pitchFamily="18" charset="0"/>
              </a:rPr>
              <a:t> crimes.</a:t>
            </a:r>
          </a:p>
          <a:p>
            <a:pPr algn="just" eaLnBrk="1" hangingPunct="1">
              <a:lnSpc>
                <a:spcPct val="90000"/>
              </a:lnSpc>
            </a:pPr>
            <a:endParaRPr lang="en-US" altLang="en-US" sz="2800" dirty="0" smtClean="0"/>
          </a:p>
        </p:txBody>
      </p:sp>
    </p:spTree>
    <p:extLst>
      <p:ext uri="{BB962C8B-B14F-4D97-AF65-F5344CB8AC3E}">
        <p14:creationId xmlns:p14="http://schemas.microsoft.com/office/powerpoint/2010/main" val="1567670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buNone/>
            </a:pPr>
            <a:r>
              <a:rPr lang="en-US" altLang="en-US" dirty="0" smtClean="0"/>
              <a:t>Cyber-related Crimes</a:t>
            </a:r>
          </a:p>
        </p:txBody>
      </p:sp>
      <p:sp>
        <p:nvSpPr>
          <p:cNvPr id="28675" name="Rectangle 3"/>
          <p:cNvSpPr>
            <a:spLocks noGrp="1" noChangeArrowheads="1"/>
          </p:cNvSpPr>
          <p:nvPr>
            <p:ph type="body" idx="1"/>
          </p:nvPr>
        </p:nvSpPr>
        <p:spPr>
          <a:xfrm>
            <a:off x="145200" y="1417636"/>
            <a:ext cx="8846400" cy="5059364"/>
          </a:xfrm>
        </p:spPr>
        <p:txBody>
          <a:bodyPr/>
          <a:lstStyle/>
          <a:p>
            <a:pPr algn="just" eaLnBrk="1" hangingPunct="1"/>
            <a:r>
              <a:rPr lang="en-US" altLang="en-US" sz="2800" dirty="0" smtClean="0">
                <a:cs typeface="Times New Roman" pitchFamily="18" charset="0"/>
              </a:rPr>
              <a:t>Cyber-</a:t>
            </a:r>
            <a:r>
              <a:rPr lang="en-US" altLang="en-US" sz="2800" i="1" dirty="0" smtClean="0">
                <a:cs typeface="Times New Roman" pitchFamily="18" charset="0"/>
              </a:rPr>
              <a:t>related</a:t>
            </a:r>
            <a:r>
              <a:rPr lang="en-US" altLang="en-US" sz="2800" dirty="0" smtClean="0">
                <a:cs typeface="Times New Roman" pitchFamily="18" charset="0"/>
              </a:rPr>
              <a:t> crimes could be further divided into two sub-categories: </a:t>
            </a:r>
          </a:p>
          <a:p>
            <a:pPr lvl="1" algn="just" eaLnBrk="1" hangingPunct="1"/>
            <a:r>
              <a:rPr lang="en-US" altLang="en-US" sz="2400" i="1" dirty="0" smtClean="0">
                <a:cs typeface="Times New Roman" pitchFamily="18" charset="0"/>
              </a:rPr>
              <a:t>cyber-exacerbated</a:t>
            </a:r>
            <a:r>
              <a:rPr lang="en-US" altLang="en-US" sz="2400" dirty="0" smtClean="0">
                <a:cs typeface="Times New Roman" pitchFamily="18" charset="0"/>
              </a:rPr>
              <a:t> crimes; </a:t>
            </a:r>
          </a:p>
          <a:p>
            <a:pPr lvl="1" algn="just" eaLnBrk="1" hangingPunct="1"/>
            <a:r>
              <a:rPr lang="en-US" altLang="en-US" sz="2400" i="1" dirty="0" smtClean="0">
                <a:cs typeface="Times New Roman" pitchFamily="18" charset="0"/>
              </a:rPr>
              <a:t>cyber-assisted</a:t>
            </a:r>
            <a:r>
              <a:rPr lang="en-US" altLang="en-US" sz="2400" dirty="0" smtClean="0">
                <a:cs typeface="Times New Roman" pitchFamily="18" charset="0"/>
              </a:rPr>
              <a:t> crimes. </a:t>
            </a:r>
          </a:p>
          <a:p>
            <a:pPr algn="just" eaLnBrk="1" hangingPunct="1"/>
            <a:r>
              <a:rPr lang="en-US" altLang="en-US" sz="2800" dirty="0" smtClean="0">
                <a:cs typeface="Times New Roman" pitchFamily="18" charset="0"/>
              </a:rPr>
              <a:t>Thus, crimes involving </a:t>
            </a:r>
            <a:r>
              <a:rPr lang="en-US" altLang="en-US" sz="2800" dirty="0" err="1" smtClean="0">
                <a:cs typeface="Times New Roman" pitchFamily="18" charset="0"/>
              </a:rPr>
              <a:t>cybertechnology</a:t>
            </a:r>
            <a:r>
              <a:rPr lang="en-US" altLang="en-US" sz="2800" dirty="0" smtClean="0">
                <a:cs typeface="Times New Roman" pitchFamily="18" charset="0"/>
              </a:rPr>
              <a:t> could be classified in one of three ways: </a:t>
            </a:r>
          </a:p>
          <a:p>
            <a:pPr lvl="1" algn="just" eaLnBrk="1" hangingPunct="1"/>
            <a:r>
              <a:rPr lang="en-US" altLang="en-US" sz="2400" dirty="0" smtClean="0">
                <a:cs typeface="Times New Roman" pitchFamily="18" charset="0"/>
              </a:rPr>
              <a:t>Cyber-specific crimes (genuine cybercrimes); </a:t>
            </a:r>
          </a:p>
          <a:p>
            <a:pPr lvl="1" algn="just" eaLnBrk="1" hangingPunct="1"/>
            <a:r>
              <a:rPr lang="en-US" altLang="en-US" sz="2400" dirty="0" smtClean="0">
                <a:cs typeface="Times New Roman" pitchFamily="18" charset="0"/>
              </a:rPr>
              <a:t>Cyber-exacerbated crimes;</a:t>
            </a:r>
          </a:p>
          <a:p>
            <a:pPr lvl="1" algn="just" eaLnBrk="1" hangingPunct="1"/>
            <a:r>
              <a:rPr lang="en-US" altLang="en-US" sz="2400" dirty="0" smtClean="0">
                <a:cs typeface="Times New Roman" pitchFamily="18" charset="0"/>
              </a:rPr>
              <a:t>Cyber-assisted crimes. </a:t>
            </a:r>
            <a:endParaRPr lang="en-US" altLang="en-US" sz="2400" dirty="0" smtClean="0"/>
          </a:p>
        </p:txBody>
      </p:sp>
    </p:spTree>
    <p:extLst>
      <p:ext uri="{BB962C8B-B14F-4D97-AF65-F5344CB8AC3E}">
        <p14:creationId xmlns:p14="http://schemas.microsoft.com/office/powerpoint/2010/main" val="372225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anim calcmode="lin" valueType="num">
                                      <p:cBhvr additive="base">
                                        <p:cTn id="11"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867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anim calcmode="lin" valueType="num">
                                      <p:cBhvr additive="base">
                                        <p:cTn id="15"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8675">
                                            <p:txEl>
                                              <p:pRg st="3" end="3"/>
                                            </p:txEl>
                                          </p:spTgt>
                                        </p:tgtEl>
                                        <p:attrNameLst>
                                          <p:attrName>style.visibility</p:attrName>
                                        </p:attrNameLst>
                                      </p:cBhvr>
                                      <p:to>
                                        <p:strVal val="visible"/>
                                      </p:to>
                                    </p:set>
                                    <p:anim calcmode="lin" valueType="num">
                                      <p:cBhvr additive="base">
                                        <p:cTn id="21"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867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8675">
                                            <p:txEl>
                                              <p:pRg st="4" end="4"/>
                                            </p:txEl>
                                          </p:spTgt>
                                        </p:tgtEl>
                                        <p:attrNameLst>
                                          <p:attrName>style.visibility</p:attrName>
                                        </p:attrNameLst>
                                      </p:cBhvr>
                                      <p:to>
                                        <p:strVal val="visible"/>
                                      </p:to>
                                    </p:set>
                                    <p:anim calcmode="lin" valueType="num">
                                      <p:cBhvr additive="base">
                                        <p:cTn id="25"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8675">
                                            <p:txEl>
                                              <p:pRg st="5" end="5"/>
                                            </p:txEl>
                                          </p:spTgt>
                                        </p:tgtEl>
                                        <p:attrNameLst>
                                          <p:attrName>style.visibility</p:attrName>
                                        </p:attrNameLst>
                                      </p:cBhvr>
                                      <p:to>
                                        <p:strVal val="visible"/>
                                      </p:to>
                                    </p:set>
                                    <p:anim calcmode="lin" valueType="num">
                                      <p:cBhvr additive="base">
                                        <p:cTn id="29" dur="500" fill="hold"/>
                                        <p:tgtEl>
                                          <p:spTgt spid="28675">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675">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8675">
                                            <p:txEl>
                                              <p:pRg st="6" end="6"/>
                                            </p:txEl>
                                          </p:spTgt>
                                        </p:tgtEl>
                                        <p:attrNameLst>
                                          <p:attrName>style.visibility</p:attrName>
                                        </p:attrNameLst>
                                      </p:cBhvr>
                                      <p:to>
                                        <p:strVal val="visible"/>
                                      </p:to>
                                    </p:set>
                                    <p:anim calcmode="lin" valueType="num">
                                      <p:cBhvr additive="base">
                                        <p:cTn id="33"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867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 y="427037"/>
            <a:ext cx="8229600" cy="639763"/>
          </a:xfrm>
        </p:spPr>
        <p:txBody>
          <a:bodyPr/>
          <a:lstStyle/>
          <a:p>
            <a:pPr eaLnBrk="1" hangingPunct="1">
              <a:buNone/>
            </a:pPr>
            <a:r>
              <a:rPr lang="en-US" altLang="en-US" dirty="0" smtClean="0"/>
              <a:t>Cyber-exacerbated vs. Cyber-assisted crimes</a:t>
            </a:r>
          </a:p>
        </p:txBody>
      </p:sp>
      <p:sp>
        <p:nvSpPr>
          <p:cNvPr id="29699" name="Rectangle 3"/>
          <p:cNvSpPr>
            <a:spLocks noGrp="1" noChangeArrowheads="1"/>
          </p:cNvSpPr>
          <p:nvPr>
            <p:ph type="body" idx="1"/>
          </p:nvPr>
        </p:nvSpPr>
        <p:spPr>
          <a:xfrm>
            <a:off x="152400" y="1524000"/>
            <a:ext cx="8846400" cy="5059364"/>
          </a:xfrm>
        </p:spPr>
        <p:txBody>
          <a:bodyPr/>
          <a:lstStyle/>
          <a:p>
            <a:pPr algn="just" eaLnBrk="1" hangingPunct="1">
              <a:lnSpc>
                <a:spcPct val="90000"/>
              </a:lnSpc>
            </a:pPr>
            <a:r>
              <a:rPr lang="en-US" altLang="en-US" sz="2800" dirty="0" smtClean="0">
                <a:cs typeface="Times New Roman" pitchFamily="18" charset="0"/>
              </a:rPr>
              <a:t>Further differentiating cyber-related crimes into two sub-categories enables us to distinguish between a crime in which one:</a:t>
            </a:r>
          </a:p>
          <a:p>
            <a:pPr lvl="1" algn="just" eaLnBrk="1" hangingPunct="1">
              <a:lnSpc>
                <a:spcPct val="90000"/>
              </a:lnSpc>
            </a:pPr>
            <a:r>
              <a:rPr lang="en-US" altLang="en-US" sz="2400" dirty="0" smtClean="0">
                <a:cs typeface="Times New Roman" pitchFamily="18" charset="0"/>
              </a:rPr>
              <a:t>(a) uses a personal computer to file a fraudulent income-tax return, from </a:t>
            </a:r>
          </a:p>
          <a:p>
            <a:pPr lvl="1" algn="just" eaLnBrk="1" hangingPunct="1">
              <a:lnSpc>
                <a:spcPct val="90000"/>
              </a:lnSpc>
            </a:pPr>
            <a:r>
              <a:rPr lang="en-US" altLang="en-US" sz="2400" dirty="0" smtClean="0">
                <a:cs typeface="Times New Roman" pitchFamily="18" charset="0"/>
              </a:rPr>
              <a:t>(b) crimes such as Internet pedophilia and cyberstalking. </a:t>
            </a:r>
          </a:p>
          <a:p>
            <a:pPr algn="just" eaLnBrk="1" hangingPunct="1">
              <a:lnSpc>
                <a:spcPct val="90000"/>
              </a:lnSpc>
            </a:pPr>
            <a:r>
              <a:rPr lang="en-US" altLang="en-US" sz="2800" dirty="0" smtClean="0">
                <a:cs typeface="Times New Roman" pitchFamily="18" charset="0"/>
              </a:rPr>
              <a:t>In (a), a computer </a:t>
            </a:r>
            <a:r>
              <a:rPr lang="en-US" altLang="en-US" sz="2800" i="1" dirty="0" smtClean="0">
                <a:cs typeface="Times New Roman" pitchFamily="18" charset="0"/>
              </a:rPr>
              <a:t>assists </a:t>
            </a:r>
            <a:r>
              <a:rPr lang="en-US" altLang="en-US" sz="2800" dirty="0" smtClean="0">
                <a:cs typeface="Times New Roman" pitchFamily="18" charset="0"/>
              </a:rPr>
              <a:t>the criminal in a way that is trivial and possibly irrelevant. </a:t>
            </a:r>
          </a:p>
          <a:p>
            <a:pPr algn="just" eaLnBrk="1" hangingPunct="1">
              <a:lnSpc>
                <a:spcPct val="90000"/>
              </a:lnSpc>
            </a:pPr>
            <a:r>
              <a:rPr lang="en-US" altLang="en-US" sz="2800" dirty="0" smtClean="0">
                <a:cs typeface="Times New Roman" pitchFamily="18" charset="0"/>
              </a:rPr>
              <a:t>In (b), cyber-technology plays a much more significant (</a:t>
            </a:r>
            <a:r>
              <a:rPr lang="en-US" altLang="en-US" sz="2800" i="1" dirty="0" smtClean="0">
                <a:cs typeface="Times New Roman" pitchFamily="18" charset="0"/>
              </a:rPr>
              <a:t>exacerbating</a:t>
            </a:r>
            <a:r>
              <a:rPr lang="en-US" altLang="en-US" sz="2800" dirty="0" smtClean="0">
                <a:cs typeface="Times New Roman" pitchFamily="18" charset="0"/>
              </a:rPr>
              <a:t>) role. </a:t>
            </a:r>
            <a:endParaRPr lang="en-US" altLang="en-US" sz="2800" dirty="0" smtClean="0"/>
          </a:p>
        </p:txBody>
      </p:sp>
    </p:spTree>
    <p:extLst>
      <p:ext uri="{BB962C8B-B14F-4D97-AF65-F5344CB8AC3E}">
        <p14:creationId xmlns:p14="http://schemas.microsoft.com/office/powerpoint/2010/main" val="2260566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 calcmode="lin" valueType="num">
                                      <p:cBhvr additive="base">
                                        <p:cTn id="11"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969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 calcmode="lin" valueType="num">
                                      <p:cBhvr additive="base">
                                        <p:cTn id="15"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9699">
                                            <p:txEl>
                                              <p:pRg st="3" end="3"/>
                                            </p:txEl>
                                          </p:spTgt>
                                        </p:tgtEl>
                                        <p:attrNameLst>
                                          <p:attrName>style.visibility</p:attrName>
                                        </p:attrNameLst>
                                      </p:cBhvr>
                                      <p:to>
                                        <p:strVal val="visible"/>
                                      </p:to>
                                    </p:set>
                                    <p:anim calcmode="lin" valueType="num">
                                      <p:cBhvr additive="base">
                                        <p:cTn id="21" dur="500" fill="hold"/>
                                        <p:tgtEl>
                                          <p:spTgt spid="2969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96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 calcmode="lin" valueType="num">
                                      <p:cBhvr additive="base">
                                        <p:cTn id="27" dur="500" fill="hold"/>
                                        <p:tgtEl>
                                          <p:spTgt spid="29699">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96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Cybercrimes and </a:t>
            </a:r>
            <a:r>
              <a:rPr lang="en-US" altLang="en-US" b="1" dirty="0" err="1" smtClean="0">
                <a:cs typeface="Times New Roman" pitchFamily="18" charset="0"/>
              </a:rPr>
              <a:t>Cyberrelated</a:t>
            </a:r>
            <a:r>
              <a:rPr lang="en-US" altLang="en-US" b="1" dirty="0" smtClean="0">
                <a:cs typeface="Times New Roman" pitchFamily="18" charset="0"/>
              </a:rPr>
              <a:t> Crimes</a:t>
            </a:r>
            <a:r>
              <a:rPr lang="en-US" altLang="en-US" dirty="0" smtClean="0"/>
              <a:t> </a:t>
            </a:r>
          </a:p>
        </p:txBody>
      </p:sp>
      <p:sp>
        <p:nvSpPr>
          <p:cNvPr id="29699" name="Rectangle 4"/>
          <p:cNvSpPr>
            <a:spLocks noChangeArrowheads="1"/>
          </p:cNvSpPr>
          <p:nvPr/>
        </p:nvSpPr>
        <p:spPr bwMode="auto">
          <a:xfrm>
            <a:off x="0" y="196532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2000" b="1" dirty="0">
                <a:solidFill>
                  <a:schemeClr val="bg1"/>
                </a:solidFill>
                <a:latin typeface="Times New Roman" pitchFamily="18" charset="0"/>
                <a:cs typeface="Times New Roman" pitchFamily="18" charset="0"/>
              </a:rPr>
              <a:t>		Cybercrimes</a:t>
            </a:r>
            <a:r>
              <a:rPr lang="en-US" altLang="en-US" sz="1400" dirty="0">
                <a:solidFill>
                  <a:schemeClr val="bg1"/>
                </a:solidFill>
                <a:latin typeface="Times New Roman" pitchFamily="18" charset="0"/>
              </a:rPr>
              <a:t> </a:t>
            </a:r>
            <a:endParaRPr lang="en-US" altLang="en-US" dirty="0">
              <a:solidFill>
                <a:schemeClr val="bg1"/>
              </a:solidFill>
              <a:latin typeface="Times New Roman" pitchFamily="18" charset="0"/>
            </a:endParaRPr>
          </a:p>
        </p:txBody>
      </p:sp>
      <p:sp>
        <p:nvSpPr>
          <p:cNvPr id="29700" name="Line 5"/>
          <p:cNvSpPr>
            <a:spLocks noChangeShapeType="1"/>
          </p:cNvSpPr>
          <p:nvPr/>
        </p:nvSpPr>
        <p:spPr bwMode="auto">
          <a:xfrm>
            <a:off x="2590800" y="2590800"/>
            <a:ext cx="0" cy="3651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chemeClr val="bg1"/>
              </a:solidFill>
            </a:endParaRPr>
          </a:p>
        </p:txBody>
      </p:sp>
      <p:sp>
        <p:nvSpPr>
          <p:cNvPr id="1030" name="Rectangle 6"/>
          <p:cNvSpPr>
            <a:spLocks noChangeArrowheads="1"/>
          </p:cNvSpPr>
          <p:nvPr/>
        </p:nvSpPr>
        <p:spPr bwMode="auto">
          <a:xfrm>
            <a:off x="1905000" y="29718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a:solidFill>
                  <a:schemeClr val="bg1"/>
                </a:solidFill>
                <a:latin typeface="Times New Roman" pitchFamily="18" charset="0"/>
                <a:cs typeface="Times New Roman" pitchFamily="18" charset="0"/>
              </a:rPr>
              <a:t>Cyberspecific</a:t>
            </a:r>
            <a:r>
              <a:rPr lang="en-US" altLang="en-US" sz="1800">
                <a:solidFill>
                  <a:schemeClr val="bg1"/>
                </a:solidFill>
                <a:latin typeface="Times New Roman" pitchFamily="18" charset="0"/>
              </a:rPr>
              <a:t> </a:t>
            </a:r>
          </a:p>
        </p:txBody>
      </p:sp>
      <p:sp>
        <p:nvSpPr>
          <p:cNvPr id="1031" name="Rectangle 7"/>
          <p:cNvSpPr>
            <a:spLocks noChangeArrowheads="1"/>
          </p:cNvSpPr>
          <p:nvPr/>
        </p:nvSpPr>
        <p:spPr bwMode="auto">
          <a:xfrm>
            <a:off x="1752600" y="4114800"/>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n-US" altLang="en-US" sz="1800">
                <a:solidFill>
                  <a:schemeClr val="bg1"/>
                </a:solidFill>
                <a:latin typeface="Times New Roman" pitchFamily="18" charset="0"/>
                <a:cs typeface="Times New Roman" pitchFamily="18" charset="0"/>
              </a:rPr>
              <a:t>Cyberpiracy Cybertrespass</a:t>
            </a:r>
          </a:p>
          <a:p>
            <a:pPr algn="ctr" eaLnBrk="1" hangingPunct="1"/>
            <a:r>
              <a:rPr lang="en-US" altLang="en-US" sz="1800">
                <a:solidFill>
                  <a:schemeClr val="bg1"/>
                </a:solidFill>
                <a:latin typeface="Times New Roman" pitchFamily="18" charset="0"/>
                <a:cs typeface="Times New Roman" pitchFamily="18" charset="0"/>
              </a:rPr>
              <a:t>  Cybervandalism	</a:t>
            </a:r>
            <a:r>
              <a:rPr lang="en-US" altLang="en-US" sz="1800">
                <a:solidFill>
                  <a:schemeClr val="bg1"/>
                </a:solidFill>
                <a:latin typeface="Times New Roman" pitchFamily="18" charset="0"/>
              </a:rPr>
              <a:t> </a:t>
            </a:r>
          </a:p>
        </p:txBody>
      </p:sp>
      <p:sp>
        <p:nvSpPr>
          <p:cNvPr id="29703" name="Line 8"/>
          <p:cNvSpPr>
            <a:spLocks noChangeShapeType="1"/>
          </p:cNvSpPr>
          <p:nvPr/>
        </p:nvSpPr>
        <p:spPr bwMode="auto">
          <a:xfrm>
            <a:off x="2590800" y="35814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chemeClr val="bg1"/>
              </a:solidFill>
            </a:endParaRPr>
          </a:p>
        </p:txBody>
      </p:sp>
      <p:sp>
        <p:nvSpPr>
          <p:cNvPr id="29704" name="Rectangle 9"/>
          <p:cNvSpPr>
            <a:spLocks noChangeArrowheads="1"/>
          </p:cNvSpPr>
          <p:nvPr/>
        </p:nvSpPr>
        <p:spPr bwMode="auto">
          <a:xfrm>
            <a:off x="5257800" y="1981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b="1">
                <a:solidFill>
                  <a:schemeClr val="bg1"/>
                </a:solidFill>
                <a:latin typeface="Times New Roman" pitchFamily="18" charset="0"/>
                <a:cs typeface="Times New Roman" pitchFamily="18" charset="0"/>
              </a:rPr>
              <a:t>Cyberrelated Crimes</a:t>
            </a:r>
            <a:r>
              <a:rPr lang="en-US" altLang="en-US" sz="1800">
                <a:solidFill>
                  <a:schemeClr val="bg1"/>
                </a:solidFill>
                <a:latin typeface="Times New Roman" pitchFamily="18" charset="0"/>
              </a:rPr>
              <a:t> </a:t>
            </a:r>
          </a:p>
        </p:txBody>
      </p:sp>
      <p:sp>
        <p:nvSpPr>
          <p:cNvPr id="29705" name="Line 10"/>
          <p:cNvSpPr>
            <a:spLocks noChangeShapeType="1"/>
          </p:cNvSpPr>
          <p:nvPr/>
        </p:nvSpPr>
        <p:spPr bwMode="auto">
          <a:xfrm flipH="1">
            <a:off x="6019800" y="2514600"/>
            <a:ext cx="365125" cy="3651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chemeClr val="bg1"/>
              </a:solidFill>
            </a:endParaRPr>
          </a:p>
        </p:txBody>
      </p:sp>
      <p:sp>
        <p:nvSpPr>
          <p:cNvPr id="29706" name="Line 11"/>
          <p:cNvSpPr>
            <a:spLocks noChangeShapeType="1"/>
          </p:cNvSpPr>
          <p:nvPr/>
        </p:nvSpPr>
        <p:spPr bwMode="auto">
          <a:xfrm>
            <a:off x="6400800" y="2514600"/>
            <a:ext cx="457200" cy="3651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chemeClr val="bg1"/>
              </a:solidFill>
            </a:endParaRPr>
          </a:p>
        </p:txBody>
      </p:sp>
      <p:sp>
        <p:nvSpPr>
          <p:cNvPr id="1036" name="Rectangle 12"/>
          <p:cNvSpPr>
            <a:spLocks noChangeArrowheads="1"/>
          </p:cNvSpPr>
          <p:nvPr/>
        </p:nvSpPr>
        <p:spPr bwMode="auto">
          <a:xfrm>
            <a:off x="4191000" y="2895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a:solidFill>
                  <a:schemeClr val="bg1"/>
                </a:solidFill>
                <a:latin typeface="Times New Roman" pitchFamily="18" charset="0"/>
                <a:cs typeface="Times New Roman" pitchFamily="18" charset="0"/>
              </a:rPr>
              <a:t>     Cyberexacerbated</a:t>
            </a:r>
            <a:endParaRPr lang="en-US" altLang="en-US" sz="1800">
              <a:solidFill>
                <a:schemeClr val="bg1"/>
              </a:solidFill>
              <a:latin typeface="Times New Roman" pitchFamily="18" charset="0"/>
            </a:endParaRPr>
          </a:p>
        </p:txBody>
      </p:sp>
      <p:sp>
        <p:nvSpPr>
          <p:cNvPr id="1037" name="Rectangle 13"/>
          <p:cNvSpPr>
            <a:spLocks noChangeArrowheads="1"/>
          </p:cNvSpPr>
          <p:nvPr/>
        </p:nvSpPr>
        <p:spPr bwMode="auto">
          <a:xfrm>
            <a:off x="6553200" y="28956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n-US" altLang="en-US" sz="1800">
                <a:solidFill>
                  <a:schemeClr val="bg1"/>
                </a:solidFill>
                <a:latin typeface="Times New Roman" pitchFamily="18" charset="0"/>
                <a:cs typeface="Times New Roman" pitchFamily="18" charset="0"/>
              </a:rPr>
              <a:t>Cyberassisted</a:t>
            </a:r>
            <a:r>
              <a:rPr lang="en-US" altLang="en-US" sz="1800">
                <a:solidFill>
                  <a:schemeClr val="bg1"/>
                </a:solidFill>
                <a:latin typeface="Times New Roman" pitchFamily="18" charset="0"/>
              </a:rPr>
              <a:t> </a:t>
            </a:r>
          </a:p>
        </p:txBody>
      </p:sp>
      <p:sp>
        <p:nvSpPr>
          <p:cNvPr id="29709" name="Line 14"/>
          <p:cNvSpPr>
            <a:spLocks noChangeShapeType="1"/>
          </p:cNvSpPr>
          <p:nvPr/>
        </p:nvSpPr>
        <p:spPr bwMode="auto">
          <a:xfrm flipH="1">
            <a:off x="5181600" y="3429000"/>
            <a:ext cx="4572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chemeClr val="bg1"/>
              </a:solidFill>
            </a:endParaRPr>
          </a:p>
        </p:txBody>
      </p:sp>
      <p:sp>
        <p:nvSpPr>
          <p:cNvPr id="29710" name="Line 15"/>
          <p:cNvSpPr>
            <a:spLocks noChangeShapeType="1"/>
          </p:cNvSpPr>
          <p:nvPr/>
        </p:nvSpPr>
        <p:spPr bwMode="auto">
          <a:xfrm>
            <a:off x="7315200" y="32766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chemeClr val="bg1"/>
              </a:solidFill>
            </a:endParaRPr>
          </a:p>
        </p:txBody>
      </p:sp>
      <p:sp>
        <p:nvSpPr>
          <p:cNvPr id="1040" name="Rectangle 16"/>
          <p:cNvSpPr>
            <a:spLocks noChangeArrowheads="1"/>
          </p:cNvSpPr>
          <p:nvPr/>
        </p:nvSpPr>
        <p:spPr bwMode="auto">
          <a:xfrm>
            <a:off x="4114800" y="4114800"/>
            <a:ext cx="2819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n-US" altLang="en-US" sz="1800" dirty="0">
                <a:solidFill>
                  <a:schemeClr val="bg1"/>
                </a:solidFill>
                <a:latin typeface="Times New Roman" pitchFamily="18" charset="0"/>
                <a:cs typeface="Times New Roman" pitchFamily="18" charset="0"/>
              </a:rPr>
              <a:t>Cyberstalking	 </a:t>
            </a:r>
          </a:p>
          <a:p>
            <a:pPr algn="ctr"/>
            <a:r>
              <a:rPr lang="en-US" altLang="en-US" sz="1800" dirty="0">
                <a:solidFill>
                  <a:schemeClr val="bg1"/>
                </a:solidFill>
                <a:latin typeface="Times New Roman" pitchFamily="18" charset="0"/>
                <a:cs typeface="Times New Roman" pitchFamily="18" charset="0"/>
              </a:rPr>
              <a:t>Internet Pedophilia	 </a:t>
            </a:r>
          </a:p>
          <a:p>
            <a:pPr algn="ctr"/>
            <a:r>
              <a:rPr lang="en-US" altLang="en-US" sz="1800" dirty="0">
                <a:solidFill>
                  <a:schemeClr val="bg1"/>
                </a:solidFill>
                <a:latin typeface="Times New Roman" pitchFamily="18" charset="0"/>
                <a:cs typeface="Times New Roman" pitchFamily="18" charset="0"/>
              </a:rPr>
              <a:t>Internet Pornography</a:t>
            </a:r>
            <a:r>
              <a:rPr lang="en-US" altLang="en-US" sz="1200" dirty="0">
                <a:solidFill>
                  <a:schemeClr val="bg1"/>
                </a:solidFill>
                <a:latin typeface="Times New Roman" pitchFamily="18" charset="0"/>
                <a:cs typeface="Times New Roman" pitchFamily="18" charset="0"/>
              </a:rPr>
              <a:t>    </a:t>
            </a:r>
            <a:endParaRPr lang="en-US" altLang="en-US" dirty="0">
              <a:solidFill>
                <a:schemeClr val="bg1"/>
              </a:solidFill>
              <a:latin typeface="Times New Roman" pitchFamily="18" charset="0"/>
            </a:endParaRPr>
          </a:p>
        </p:txBody>
      </p:sp>
      <p:sp>
        <p:nvSpPr>
          <p:cNvPr id="1041" name="Rectangle 17"/>
          <p:cNvSpPr>
            <a:spLocks noChangeArrowheads="1"/>
          </p:cNvSpPr>
          <p:nvPr/>
        </p:nvSpPr>
        <p:spPr bwMode="auto">
          <a:xfrm>
            <a:off x="6629400" y="3733800"/>
            <a:ext cx="2362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just" eaLnBrk="1" hangingPunct="1"/>
            <a:r>
              <a:rPr lang="en-US" altLang="en-US" sz="1800" dirty="0">
                <a:solidFill>
                  <a:schemeClr val="bg1"/>
                </a:solidFill>
                <a:latin typeface="Times New Roman" pitchFamily="18" charset="0"/>
                <a:cs typeface="Times New Roman" pitchFamily="18" charset="0"/>
              </a:rPr>
              <a:t>Income-tax cheating (with a computer)</a:t>
            </a:r>
          </a:p>
          <a:p>
            <a:pPr algn="just"/>
            <a:r>
              <a:rPr lang="en-US" altLang="en-US" sz="1800" dirty="0">
                <a:solidFill>
                  <a:schemeClr val="bg1"/>
                </a:solidFill>
                <a:latin typeface="Times New Roman" pitchFamily="18" charset="0"/>
                <a:cs typeface="Times New Roman" pitchFamily="18" charset="0"/>
              </a:rPr>
              <a:t>Physical assault with a computer</a:t>
            </a:r>
          </a:p>
          <a:p>
            <a:pPr algn="just"/>
            <a:r>
              <a:rPr lang="en-US" altLang="en-US" sz="1800" dirty="0">
                <a:solidFill>
                  <a:schemeClr val="bg1"/>
                </a:solidFill>
                <a:latin typeface="Times New Roman" pitchFamily="18" charset="0"/>
                <a:cs typeface="Times New Roman" pitchFamily="18" charset="0"/>
              </a:rPr>
              <a:t>Property damage </a:t>
            </a:r>
          </a:p>
          <a:p>
            <a:pPr algn="just"/>
            <a:r>
              <a:rPr lang="en-US" altLang="en-US" sz="1800" dirty="0">
                <a:solidFill>
                  <a:schemeClr val="bg1"/>
                </a:solidFill>
                <a:latin typeface="Times New Roman" pitchFamily="18" charset="0"/>
                <a:cs typeface="Times New Roman" pitchFamily="18" charset="0"/>
              </a:rPr>
              <a:t>using a computer    </a:t>
            </a:r>
          </a:p>
          <a:p>
            <a:pPr algn="just"/>
            <a:r>
              <a:rPr lang="en-US" altLang="en-US" sz="1800" dirty="0">
                <a:solidFill>
                  <a:schemeClr val="bg1"/>
                </a:solidFill>
                <a:latin typeface="Times New Roman" pitchFamily="18" charset="0"/>
                <a:cs typeface="Times New Roman" pitchFamily="18" charset="0"/>
              </a:rPr>
              <a:t>hardware device</a:t>
            </a:r>
            <a:r>
              <a:rPr lang="en-US" altLang="en-US" sz="1800" dirty="0">
                <a:solidFill>
                  <a:schemeClr val="bg1"/>
                </a:solidFill>
                <a:latin typeface="Times New Roman" pitchFamily="18" charset="0"/>
              </a:rPr>
              <a:t> (e.g., throwing a hardware device through a window)</a:t>
            </a:r>
          </a:p>
        </p:txBody>
      </p:sp>
    </p:spTree>
    <p:extLst>
      <p:ext uri="{BB962C8B-B14F-4D97-AF65-F5344CB8AC3E}">
        <p14:creationId xmlns:p14="http://schemas.microsoft.com/office/powerpoint/2010/main" val="2249328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1"/>
                                        </p:tgtEl>
                                        <p:attrNameLst>
                                          <p:attrName>style.visibility</p:attrName>
                                        </p:attrNameLst>
                                      </p:cBhvr>
                                      <p:to>
                                        <p:strVal val="visible"/>
                                      </p:to>
                                    </p:set>
                                    <p:anim calcmode="lin" valueType="num">
                                      <p:cBhvr additive="base">
                                        <p:cTn id="13" dur="500" fill="hold"/>
                                        <p:tgtEl>
                                          <p:spTgt spid="1031"/>
                                        </p:tgtEl>
                                        <p:attrNameLst>
                                          <p:attrName>ppt_x</p:attrName>
                                        </p:attrNameLst>
                                      </p:cBhvr>
                                      <p:tavLst>
                                        <p:tav tm="0">
                                          <p:val>
                                            <p:strVal val="0-#ppt_w/2"/>
                                          </p:val>
                                        </p:tav>
                                        <p:tav tm="100000">
                                          <p:val>
                                            <p:strVal val="#ppt_x"/>
                                          </p:val>
                                        </p:tav>
                                      </p:tavLst>
                                    </p:anim>
                                    <p:anim calcmode="lin" valueType="num">
                                      <p:cBhvr additive="base">
                                        <p:cTn id="14" dur="500" fill="hold"/>
                                        <p:tgtEl>
                                          <p:spTgt spid="10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0-#ppt_w/2"/>
                                          </p:val>
                                        </p:tav>
                                        <p:tav tm="100000">
                                          <p:val>
                                            <p:strVal val="#ppt_x"/>
                                          </p:val>
                                        </p:tav>
                                      </p:tavLst>
                                    </p:anim>
                                    <p:anim calcmode="lin" valueType="num">
                                      <p:cBhvr additive="base">
                                        <p:cTn id="20" dur="5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7"/>
                                        </p:tgtEl>
                                        <p:attrNameLst>
                                          <p:attrName>style.visibility</p:attrName>
                                        </p:attrNameLst>
                                      </p:cBhvr>
                                      <p:to>
                                        <p:strVal val="visible"/>
                                      </p:to>
                                    </p:set>
                                    <p:anim calcmode="lin" valueType="num">
                                      <p:cBhvr additive="base">
                                        <p:cTn id="25" dur="500" fill="hold"/>
                                        <p:tgtEl>
                                          <p:spTgt spid="1037"/>
                                        </p:tgtEl>
                                        <p:attrNameLst>
                                          <p:attrName>ppt_x</p:attrName>
                                        </p:attrNameLst>
                                      </p:cBhvr>
                                      <p:tavLst>
                                        <p:tav tm="0">
                                          <p:val>
                                            <p:strVal val="0-#ppt_w/2"/>
                                          </p:val>
                                        </p:tav>
                                        <p:tav tm="100000">
                                          <p:val>
                                            <p:strVal val="#ppt_x"/>
                                          </p:val>
                                        </p:tav>
                                      </p:tavLst>
                                    </p:anim>
                                    <p:anim calcmode="lin" valueType="num">
                                      <p:cBhvr additive="base">
                                        <p:cTn id="26" dur="500" fill="hold"/>
                                        <p:tgtEl>
                                          <p:spTgt spid="103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40"/>
                                        </p:tgtEl>
                                        <p:attrNameLst>
                                          <p:attrName>style.visibility</p:attrName>
                                        </p:attrNameLst>
                                      </p:cBhvr>
                                      <p:to>
                                        <p:strVal val="visible"/>
                                      </p:to>
                                    </p:set>
                                    <p:anim calcmode="lin" valueType="num">
                                      <p:cBhvr additive="base">
                                        <p:cTn id="31" dur="500" fill="hold"/>
                                        <p:tgtEl>
                                          <p:spTgt spid="1040"/>
                                        </p:tgtEl>
                                        <p:attrNameLst>
                                          <p:attrName>ppt_x</p:attrName>
                                        </p:attrNameLst>
                                      </p:cBhvr>
                                      <p:tavLst>
                                        <p:tav tm="0">
                                          <p:val>
                                            <p:strVal val="0-#ppt_w/2"/>
                                          </p:val>
                                        </p:tav>
                                        <p:tav tm="100000">
                                          <p:val>
                                            <p:strVal val="#ppt_x"/>
                                          </p:val>
                                        </p:tav>
                                      </p:tavLst>
                                    </p:anim>
                                    <p:anim calcmode="lin" valueType="num">
                                      <p:cBhvr additive="base">
                                        <p:cTn id="32" dur="500" fill="hold"/>
                                        <p:tgtEl>
                                          <p:spTgt spid="104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41"/>
                                        </p:tgtEl>
                                        <p:attrNameLst>
                                          <p:attrName>style.visibility</p:attrName>
                                        </p:attrNameLst>
                                      </p:cBhvr>
                                      <p:to>
                                        <p:strVal val="visible"/>
                                      </p:to>
                                    </p:set>
                                    <p:anim calcmode="lin" valueType="num">
                                      <p:cBhvr additive="base">
                                        <p:cTn id="37" dur="500" fill="hold"/>
                                        <p:tgtEl>
                                          <p:spTgt spid="1041"/>
                                        </p:tgtEl>
                                        <p:attrNameLst>
                                          <p:attrName>ppt_x</p:attrName>
                                        </p:attrNameLst>
                                      </p:cBhvr>
                                      <p:tavLst>
                                        <p:tav tm="0">
                                          <p:val>
                                            <p:strVal val="0-#ppt_w/2"/>
                                          </p:val>
                                        </p:tav>
                                        <p:tav tm="100000">
                                          <p:val>
                                            <p:strVal val="#ppt_x"/>
                                          </p:val>
                                        </p:tav>
                                      </p:tavLst>
                                    </p:anim>
                                    <p:anim calcmode="lin" valueType="num">
                                      <p:cBhvr additive="base">
                                        <p:cTn id="38" dur="500" fill="hold"/>
                                        <p:tgtEl>
                                          <p:spTgt spid="10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autoUpdateAnimBg="0"/>
      <p:bldP spid="1031" grpId="0" autoUpdateAnimBg="0"/>
      <p:bldP spid="1036" grpId="0" autoUpdateAnimBg="0"/>
      <p:bldP spid="1037" grpId="0" autoUpdateAnimBg="0"/>
      <p:bldP spid="1040" grpId="0" autoUpdateAnimBg="0"/>
      <p:bldP spid="104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buNone/>
            </a:pPr>
            <a:r>
              <a:rPr lang="en-US" altLang="en-US" dirty="0" smtClean="0"/>
              <a:t>Organized Crime on the Internet</a:t>
            </a:r>
          </a:p>
        </p:txBody>
      </p:sp>
      <p:sp>
        <p:nvSpPr>
          <p:cNvPr id="30723" name="Rectangle 3"/>
          <p:cNvSpPr>
            <a:spLocks noGrp="1" noChangeArrowheads="1"/>
          </p:cNvSpPr>
          <p:nvPr>
            <p:ph type="body" idx="1"/>
          </p:nvPr>
        </p:nvSpPr>
        <p:spPr>
          <a:xfrm>
            <a:off x="145200" y="1599872"/>
            <a:ext cx="8998800" cy="4572328"/>
          </a:xfrm>
        </p:spPr>
        <p:txBody>
          <a:bodyPr/>
          <a:lstStyle/>
          <a:p>
            <a:pPr algn="just" eaLnBrk="1" hangingPunct="1">
              <a:lnSpc>
                <a:spcPct val="90000"/>
              </a:lnSpc>
            </a:pPr>
            <a:r>
              <a:rPr lang="en-US" altLang="en-US" sz="2800" dirty="0" smtClean="0">
                <a:cs typeface="Times New Roman" pitchFamily="18" charset="0"/>
              </a:rPr>
              <a:t>Career criminals, including those involved in organized crime, are now using cyberspace to conduct many of their criminal activities. </a:t>
            </a:r>
          </a:p>
          <a:p>
            <a:pPr algn="just" eaLnBrk="1" hangingPunct="1">
              <a:lnSpc>
                <a:spcPct val="90000"/>
              </a:lnSpc>
            </a:pPr>
            <a:r>
              <a:rPr lang="en-US" altLang="en-US" sz="2800" dirty="0" smtClean="0">
                <a:cs typeface="Times New Roman" pitchFamily="18" charset="0"/>
              </a:rPr>
              <a:t>Gambling and drug trafficking have moved to an Internet venue. </a:t>
            </a:r>
          </a:p>
          <a:p>
            <a:pPr algn="just" eaLnBrk="1" hangingPunct="1">
              <a:lnSpc>
                <a:spcPct val="90000"/>
              </a:lnSpc>
            </a:pPr>
            <a:r>
              <a:rPr lang="en-US" altLang="en-US" sz="2800" dirty="0" smtClean="0">
                <a:cs typeface="Times New Roman" pitchFamily="18" charset="0"/>
              </a:rPr>
              <a:t>Scams involving Internet adoption and Internet auctions have increased. </a:t>
            </a:r>
          </a:p>
          <a:p>
            <a:pPr algn="just" eaLnBrk="1" hangingPunct="1">
              <a:lnSpc>
                <a:spcPct val="90000"/>
              </a:lnSpc>
            </a:pPr>
            <a:r>
              <a:rPr lang="en-US" altLang="en-US" sz="2800" dirty="0" smtClean="0">
                <a:cs typeface="Times New Roman" pitchFamily="18" charset="0"/>
              </a:rPr>
              <a:t>These kinds of crimes tend to receive far less attention in the popular media than those perpetrated by teenage hackers. </a:t>
            </a:r>
          </a:p>
        </p:txBody>
      </p:sp>
    </p:spTree>
    <p:extLst>
      <p:ext uri="{BB962C8B-B14F-4D97-AF65-F5344CB8AC3E}">
        <p14:creationId xmlns:p14="http://schemas.microsoft.com/office/powerpoint/2010/main" val="649787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76200" y="228600"/>
            <a:ext cx="8915400" cy="60198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1940990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Cyber Crime Types</a:t>
            </a:r>
            <a:endParaRPr lang="en-US" dirty="0">
              <a:solidFill>
                <a:srgbClr val="00B0F0"/>
              </a:solidFill>
            </a:endParaRPr>
          </a:p>
        </p:txBody>
      </p:sp>
      <p:pic>
        <p:nvPicPr>
          <p:cNvPr id="4" name="Content Placeholder 3" descr="what-is-cybercrime-definition-history-types-laws_125907.jpg"/>
          <p:cNvPicPr>
            <a:picLocks noGrp="1" noChangeAspect="1"/>
          </p:cNvPicPr>
          <p:nvPr>
            <p:ph idx="1"/>
          </p:nvPr>
        </p:nvPicPr>
        <p:blipFill>
          <a:blip r:embed="rId2"/>
          <a:stretch>
            <a:fillRect/>
          </a:stretch>
        </p:blipFill>
        <p:spPr>
          <a:xfrm>
            <a:off x="0" y="914400"/>
            <a:ext cx="9067800" cy="4906962"/>
          </a:xfrm>
        </p:spPr>
      </p:pic>
    </p:spTree>
    <p:extLst>
      <p:ext uri="{BB962C8B-B14F-4D97-AF65-F5344CB8AC3E}">
        <p14:creationId xmlns:p14="http://schemas.microsoft.com/office/powerpoint/2010/main" val="1252923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14600"/>
            <a:ext cx="8229600" cy="639763"/>
          </a:xfrm>
        </p:spPr>
        <p:txBody>
          <a:bodyPr/>
          <a:lstStyle/>
          <a:p>
            <a:pPr>
              <a:buNone/>
            </a:pPr>
            <a:r>
              <a:rPr lang="en-IN" dirty="0" smtClean="0"/>
              <a:t>Short Video on Cyber Crimes</a:t>
            </a:r>
            <a:endParaRPr lang="en-IN" dirty="0"/>
          </a:p>
        </p:txBody>
      </p:sp>
    </p:spTree>
    <p:extLst>
      <p:ext uri="{BB962C8B-B14F-4D97-AF65-F5344CB8AC3E}">
        <p14:creationId xmlns:p14="http://schemas.microsoft.com/office/powerpoint/2010/main" val="2528711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Line 7"/>
          <p:cNvSpPr>
            <a:spLocks noChangeShapeType="1"/>
          </p:cNvSpPr>
          <p:nvPr/>
        </p:nvSpPr>
        <p:spPr bwMode="auto">
          <a:xfrm>
            <a:off x="2590800" y="2819400"/>
            <a:ext cx="5715000" cy="0"/>
          </a:xfrm>
          <a:prstGeom prst="line">
            <a:avLst/>
          </a:prstGeom>
          <a:noFill/>
          <a:ln w="76200">
            <a:solidFill>
              <a:schemeClr val="accent2"/>
            </a:solidFill>
            <a:round/>
            <a:headEnd/>
            <a:tailEnd/>
          </a:ln>
        </p:spPr>
        <p:txBody>
          <a:bodyPr wrap="none" anchor="ctr"/>
          <a:lstStyle/>
          <a:p>
            <a:endParaRPr lang="en-US"/>
          </a:p>
        </p:txBody>
      </p:sp>
      <p:sp>
        <p:nvSpPr>
          <p:cNvPr id="6149" name="Text Box 8"/>
          <p:cNvSpPr txBox="1">
            <a:spLocks noChangeArrowheads="1"/>
          </p:cNvSpPr>
          <p:nvPr/>
        </p:nvSpPr>
        <p:spPr bwMode="auto">
          <a:xfrm>
            <a:off x="685800" y="1905000"/>
            <a:ext cx="7696200" cy="1631216"/>
          </a:xfrm>
          <a:prstGeom prst="rect">
            <a:avLst/>
          </a:prstGeom>
          <a:noFill/>
          <a:ln w="9525">
            <a:noFill/>
            <a:miter lim="800000"/>
            <a:headEnd/>
            <a:tailEnd/>
          </a:ln>
        </p:spPr>
        <p:txBody>
          <a:bodyPr wrap="square">
            <a:spAutoFit/>
          </a:bodyPr>
          <a:lstStyle/>
          <a:p>
            <a:pPr marL="1887538" indent="-1887538" eaLnBrk="0" hangingPunct="0"/>
            <a:r>
              <a:rPr lang="en-US" sz="4000" b="1" i="1" dirty="0" smtClean="0">
                <a:solidFill>
                  <a:schemeClr val="bg1"/>
                </a:solidFill>
                <a:latin typeface="Times New Roman" pitchFamily="18" charset="0"/>
                <a:cs typeface="Times New Roman" pitchFamily="18" charset="0"/>
              </a:rPr>
              <a:t>Social Engineering and Security</a:t>
            </a:r>
          </a:p>
          <a:p>
            <a:pPr marL="1887538" indent="-1887538" eaLnBrk="0" hangingPunct="0"/>
            <a:r>
              <a:rPr lang="en-US" sz="2400" dirty="0">
                <a:solidFill>
                  <a:schemeClr val="bg1"/>
                </a:solidFill>
                <a:latin typeface="Times New Roman" pitchFamily="18" charset="0"/>
                <a:cs typeface="Times New Roman" pitchFamily="18" charset="0"/>
              </a:rPr>
              <a:t>	</a:t>
            </a:r>
            <a:endParaRPr lang="en-US" sz="1200" dirty="0">
              <a:solidFill>
                <a:schemeClr val="bg1"/>
              </a:solidFill>
              <a:latin typeface="Times New Roman" pitchFamily="18" charset="0"/>
              <a:cs typeface="Times New Roman" pitchFamily="18" charset="0"/>
            </a:endParaRPr>
          </a:p>
          <a:p>
            <a:pPr marL="1887538" indent="-1887538" algn="r" eaLnBrk="0" hangingPunct="0"/>
            <a:r>
              <a:rPr lang="en-US" sz="3600" b="1" i="1" dirty="0">
                <a:solidFill>
                  <a:schemeClr val="bg1"/>
                </a:solidFill>
                <a:latin typeface="Times New Roman" pitchFamily="18" charset="0"/>
                <a:cs typeface="Times New Roman" pitchFamily="18" charset="0"/>
              </a:rPr>
              <a:t>                 </a:t>
            </a:r>
            <a:r>
              <a:rPr lang="en-US" sz="2400" b="1" i="1" dirty="0">
                <a:solidFill>
                  <a:schemeClr val="bg1"/>
                </a:solidFill>
                <a:latin typeface="Times New Roman" pitchFamily="18" charset="0"/>
                <a:cs typeface="Times New Roman" pitchFamily="18" charset="0"/>
              </a:rPr>
              <a:t>- </a:t>
            </a:r>
            <a:r>
              <a:rPr lang="en-US" sz="2400" b="1" i="1" dirty="0" smtClean="0">
                <a:solidFill>
                  <a:schemeClr val="bg1"/>
                </a:solidFill>
                <a:latin typeface="Times New Roman" pitchFamily="18" charset="0"/>
                <a:cs typeface="Times New Roman" pitchFamily="18" charset="0"/>
              </a:rPr>
              <a:t>Approaches</a:t>
            </a:r>
            <a:endParaRPr lang="en-US" sz="24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616301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200" y="1524000"/>
            <a:ext cx="8998800" cy="4343728"/>
          </a:xfrm>
        </p:spPr>
        <p:txBody>
          <a:bodyPr>
            <a:noAutofit/>
          </a:bodyPr>
          <a:lstStyle/>
          <a:p>
            <a:r>
              <a:rPr lang="en-IN" sz="2000" dirty="0"/>
              <a:t>Social media are computer-mediated technologies that facilitate the creation and sharing of information, ideas, career interests and other forms of expression via virtual communities and networks. The variety of stand-alone and built-in social media services currently available introduces challenges of definition; however, there are some common </a:t>
            </a:r>
            <a:r>
              <a:rPr lang="en-IN" sz="2000" dirty="0" smtClean="0"/>
              <a:t>features</a:t>
            </a:r>
            <a:r>
              <a:rPr lang="en-IN" sz="2000" dirty="0"/>
              <a:t>:</a:t>
            </a:r>
          </a:p>
          <a:p>
            <a:endParaRPr lang="en-IN" sz="2000" dirty="0"/>
          </a:p>
          <a:p>
            <a:r>
              <a:rPr lang="en-IN" sz="2000" dirty="0"/>
              <a:t>Social media are interactive Web 2.0 Internet-based applications</a:t>
            </a:r>
            <a:r>
              <a:rPr lang="en-IN" sz="2000" dirty="0" smtClean="0"/>
              <a:t>.</a:t>
            </a:r>
            <a:endParaRPr lang="en-IN" sz="2000" dirty="0"/>
          </a:p>
          <a:p>
            <a:r>
              <a:rPr lang="en-IN" sz="2000" dirty="0"/>
              <a:t>User-generated content, such as text posts or comments, digital photos or videos, and data generated through all online interactions, is the lifeblood of social media</a:t>
            </a:r>
            <a:r>
              <a:rPr lang="en-IN" sz="2000" dirty="0" smtClean="0"/>
              <a:t>.</a:t>
            </a:r>
            <a:endParaRPr lang="en-IN" sz="2000" dirty="0"/>
          </a:p>
          <a:p>
            <a:r>
              <a:rPr lang="en-IN" sz="2000" dirty="0"/>
              <a:t>Users create service-specific profiles for the website or app that are designed and maintained by the social media organization</a:t>
            </a:r>
            <a:r>
              <a:rPr lang="en-IN" sz="2000" dirty="0" smtClean="0"/>
              <a:t>.</a:t>
            </a:r>
            <a:endParaRPr lang="en-IN" sz="2000" dirty="0"/>
          </a:p>
          <a:p>
            <a:r>
              <a:rPr lang="en-IN" sz="2000" dirty="0"/>
              <a:t>Social media facilitate the development of online social networks by connecting a user's profile with those of other individuals or groups</a:t>
            </a:r>
            <a:r>
              <a:rPr lang="en-IN" sz="2000" dirty="0" smtClean="0"/>
              <a:t>.</a:t>
            </a:r>
            <a:endParaRPr lang="en-IN" sz="2000" dirty="0"/>
          </a:p>
        </p:txBody>
      </p:sp>
      <p:sp>
        <p:nvSpPr>
          <p:cNvPr id="5" name="Title 1"/>
          <p:cNvSpPr>
            <a:spLocks noGrp="1"/>
          </p:cNvSpPr>
          <p:nvPr>
            <p:ph type="title"/>
          </p:nvPr>
        </p:nvSpPr>
        <p:spPr>
          <a:xfrm>
            <a:off x="152400" y="152400"/>
            <a:ext cx="8229600" cy="639763"/>
          </a:xfrm>
        </p:spPr>
        <p:txBody>
          <a:bodyPr>
            <a:normAutofit fontScale="90000"/>
          </a:bodyPr>
          <a:lstStyle/>
          <a:p>
            <a:pPr>
              <a:buNone/>
            </a:pPr>
            <a:r>
              <a:rPr lang="en-US" b="1" dirty="0" smtClean="0"/>
              <a:t>Social Media and Networking</a:t>
            </a:r>
            <a:endParaRPr lang="en-US" b="1" dirty="0"/>
          </a:p>
        </p:txBody>
      </p:sp>
    </p:spTree>
    <p:extLst>
      <p:ext uri="{BB962C8B-B14F-4D97-AF65-F5344CB8AC3E}">
        <p14:creationId xmlns:p14="http://schemas.microsoft.com/office/powerpoint/2010/main" val="2536055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Line 7"/>
          <p:cNvSpPr>
            <a:spLocks noChangeShapeType="1"/>
          </p:cNvSpPr>
          <p:nvPr/>
        </p:nvSpPr>
        <p:spPr bwMode="auto">
          <a:xfrm>
            <a:off x="2667000" y="2971800"/>
            <a:ext cx="5715000" cy="0"/>
          </a:xfrm>
          <a:prstGeom prst="line">
            <a:avLst/>
          </a:prstGeom>
          <a:noFill/>
          <a:ln w="76200">
            <a:solidFill>
              <a:schemeClr val="accent2"/>
            </a:solidFill>
            <a:round/>
            <a:headEnd/>
            <a:tailEnd/>
          </a:ln>
        </p:spPr>
        <p:txBody>
          <a:bodyPr wrap="none" anchor="ctr"/>
          <a:lstStyle/>
          <a:p>
            <a:endParaRPr lang="en-US"/>
          </a:p>
        </p:txBody>
      </p:sp>
      <p:sp>
        <p:nvSpPr>
          <p:cNvPr id="6149" name="Text Box 8"/>
          <p:cNvSpPr txBox="1">
            <a:spLocks noChangeArrowheads="1"/>
          </p:cNvSpPr>
          <p:nvPr/>
        </p:nvSpPr>
        <p:spPr bwMode="auto">
          <a:xfrm>
            <a:off x="762000" y="1981200"/>
            <a:ext cx="7696200" cy="1631216"/>
          </a:xfrm>
          <a:prstGeom prst="rect">
            <a:avLst/>
          </a:prstGeom>
          <a:noFill/>
          <a:ln w="9525">
            <a:noFill/>
            <a:miter lim="800000"/>
            <a:headEnd/>
            <a:tailEnd/>
          </a:ln>
        </p:spPr>
        <p:txBody>
          <a:bodyPr wrap="square">
            <a:spAutoFit/>
          </a:bodyPr>
          <a:lstStyle/>
          <a:p>
            <a:pPr marL="1887538" indent="-1887538" eaLnBrk="0" hangingPunct="0"/>
            <a:r>
              <a:rPr lang="en-US" sz="4000" b="1" i="1" dirty="0" smtClean="0">
                <a:solidFill>
                  <a:schemeClr val="bg1"/>
                </a:solidFill>
                <a:latin typeface="Times New Roman" pitchFamily="18" charset="0"/>
                <a:cs typeface="Times New Roman" pitchFamily="18" charset="0"/>
              </a:rPr>
              <a:t>Cybercrimes</a:t>
            </a:r>
            <a:endParaRPr lang="en-US" sz="4000" b="1" i="1" dirty="0">
              <a:solidFill>
                <a:schemeClr val="bg1"/>
              </a:solidFill>
              <a:latin typeface="Times New Roman" pitchFamily="18" charset="0"/>
              <a:cs typeface="Times New Roman" pitchFamily="18" charset="0"/>
            </a:endParaRPr>
          </a:p>
          <a:p>
            <a:pPr marL="1887538" indent="-1887538" eaLnBrk="0" hangingPunct="0"/>
            <a:r>
              <a:rPr lang="en-US" sz="2400" dirty="0">
                <a:solidFill>
                  <a:schemeClr val="bg1"/>
                </a:solidFill>
                <a:latin typeface="Times New Roman" pitchFamily="18" charset="0"/>
                <a:cs typeface="Times New Roman" pitchFamily="18" charset="0"/>
              </a:rPr>
              <a:t>	</a:t>
            </a:r>
            <a:endParaRPr lang="en-US" sz="1200" dirty="0">
              <a:solidFill>
                <a:schemeClr val="bg1"/>
              </a:solidFill>
              <a:latin typeface="Times New Roman" pitchFamily="18" charset="0"/>
              <a:cs typeface="Times New Roman" pitchFamily="18" charset="0"/>
            </a:endParaRPr>
          </a:p>
          <a:p>
            <a:pPr marL="1887538" indent="-1887538" algn="r" eaLnBrk="0" hangingPunct="0"/>
            <a:r>
              <a:rPr lang="en-US" sz="3600" b="1" i="1" dirty="0">
                <a:solidFill>
                  <a:schemeClr val="bg1"/>
                </a:solidFill>
                <a:latin typeface="Times New Roman" pitchFamily="18" charset="0"/>
                <a:cs typeface="Times New Roman" pitchFamily="18" charset="0"/>
              </a:rPr>
              <a:t>                 </a:t>
            </a:r>
            <a:r>
              <a:rPr lang="en-US" sz="2800" b="1" i="1" dirty="0">
                <a:solidFill>
                  <a:schemeClr val="bg1"/>
                </a:solidFill>
                <a:latin typeface="Times New Roman" pitchFamily="18" charset="0"/>
                <a:cs typeface="Times New Roman" pitchFamily="18" charset="0"/>
              </a:rPr>
              <a:t>- </a:t>
            </a:r>
            <a:r>
              <a:rPr lang="en-US" sz="2800" b="1" i="1" dirty="0" smtClean="0">
                <a:solidFill>
                  <a:schemeClr val="bg1"/>
                </a:solidFill>
                <a:latin typeface="Times New Roman" pitchFamily="18" charset="0"/>
                <a:cs typeface="Times New Roman" pitchFamily="18" charset="0"/>
              </a:rPr>
              <a:t>Introduction &amp; Approaches</a:t>
            </a:r>
            <a:endParaRPr lang="en-US" sz="2800"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Social Networking Data In A Minute</a:t>
            </a:r>
            <a:endParaRPr lang="en-US" b="1" dirty="0"/>
          </a:p>
        </p:txBody>
      </p:sp>
      <p:pic>
        <p:nvPicPr>
          <p:cNvPr id="2050" name="Picture 2"/>
          <p:cNvPicPr>
            <a:picLocks noGrp="1" noChangeAspect="1" noChangeArrowheads="1"/>
          </p:cNvPicPr>
          <p:nvPr>
            <p:ph idx="1"/>
          </p:nvPr>
        </p:nvPicPr>
        <p:blipFill>
          <a:blip r:embed="rId2"/>
          <a:stretch>
            <a:fillRect/>
          </a:stretch>
        </p:blipFill>
        <p:spPr bwMode="auto">
          <a:xfrm>
            <a:off x="0" y="1524000"/>
            <a:ext cx="9144000" cy="5257800"/>
          </a:xfrm>
          <a:prstGeom prst="rect">
            <a:avLst/>
          </a:prstGeom>
          <a:noFill/>
          <a:ln w="9525">
            <a:noFill/>
            <a:miter lim="800000"/>
            <a:headEnd/>
            <a:tailEnd/>
          </a:ln>
          <a:effectLst/>
        </p:spPr>
      </p:pic>
    </p:spTree>
    <p:extLst>
      <p:ext uri="{BB962C8B-B14F-4D97-AF65-F5344CB8AC3E}">
        <p14:creationId xmlns:p14="http://schemas.microsoft.com/office/powerpoint/2010/main" val="24784514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686800" cy="4449763"/>
          </a:xfrm>
        </p:spPr>
        <p:txBody>
          <a:bodyPr>
            <a:normAutofit/>
          </a:bodyPr>
          <a:lstStyle/>
          <a:p>
            <a:pPr algn="just">
              <a:buNone/>
            </a:pPr>
            <a:r>
              <a:rPr lang="en-US" sz="2800" dirty="0" smtClean="0"/>
              <a:t>	Social Networking sites have been in the limelight for more a decade. Popular social networking websites include </a:t>
            </a:r>
            <a:r>
              <a:rPr lang="en-US" sz="2800" dirty="0" err="1" smtClean="0"/>
              <a:t>Facebook</a:t>
            </a:r>
            <a:r>
              <a:rPr lang="en-US" sz="2800" dirty="0" smtClean="0"/>
              <a:t>, LinkedIn, </a:t>
            </a:r>
            <a:r>
              <a:rPr lang="en-US" sz="2800" dirty="0" err="1" smtClean="0"/>
              <a:t>Instagram</a:t>
            </a:r>
            <a:r>
              <a:rPr lang="en-US" sz="2800" dirty="0" smtClean="0"/>
              <a:t>, Twitter, </a:t>
            </a:r>
            <a:r>
              <a:rPr lang="en-US" sz="2800" dirty="0" err="1" smtClean="0"/>
              <a:t>Whatsapp</a:t>
            </a:r>
            <a:r>
              <a:rPr lang="en-US" sz="2800" dirty="0" smtClean="0"/>
              <a:t>. The growth and impact of these websites at an exponential rate have attracted the cyber offenders to commit cybercrimes in social media posing threat to privacy of individuals as well as national security.</a:t>
            </a:r>
            <a:endParaRPr lang="en-US" sz="2800" dirty="0"/>
          </a:p>
        </p:txBody>
      </p:sp>
    </p:spTree>
    <p:extLst>
      <p:ext uri="{BB962C8B-B14F-4D97-AF65-F5344CB8AC3E}">
        <p14:creationId xmlns:p14="http://schemas.microsoft.com/office/powerpoint/2010/main" val="551438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Social Media Cybercrimes</a:t>
            </a:r>
            <a:endParaRPr lang="en-US" dirty="0"/>
          </a:p>
        </p:txBody>
      </p:sp>
      <p:sp>
        <p:nvSpPr>
          <p:cNvPr id="3" name="Content Placeholder 2"/>
          <p:cNvSpPr>
            <a:spLocks noGrp="1"/>
          </p:cNvSpPr>
          <p:nvPr>
            <p:ph idx="1"/>
          </p:nvPr>
        </p:nvSpPr>
        <p:spPr>
          <a:xfrm>
            <a:off x="145200" y="1524000"/>
            <a:ext cx="8922600" cy="4343728"/>
          </a:xfrm>
        </p:spPr>
        <p:txBody>
          <a:bodyPr>
            <a:normAutofit/>
          </a:bodyPr>
          <a:lstStyle/>
          <a:p>
            <a:pPr fontAlgn="base">
              <a:buNone/>
            </a:pPr>
            <a:r>
              <a:rPr lang="en-US" sz="2800" dirty="0" smtClean="0"/>
              <a:t>	Cybercrime on social networks can be broken down into three categories:</a:t>
            </a:r>
          </a:p>
          <a:p>
            <a:pPr marL="514350" lvl="0" indent="-514350" algn="just" fontAlgn="base">
              <a:buFont typeface="+mj-lt"/>
              <a:buAutoNum type="arabicPeriod"/>
            </a:pPr>
            <a:r>
              <a:rPr lang="en-US" sz="2800" dirty="0" smtClean="0"/>
              <a:t>The traditional broad-sweep scams, trying to lure you to click on something or visit pages that will push malware on to your computer</a:t>
            </a:r>
          </a:p>
          <a:p>
            <a:pPr marL="514350" lvl="0" indent="-514350" algn="just" fontAlgn="base">
              <a:buFont typeface="+mj-lt"/>
              <a:buAutoNum type="arabicPeriod"/>
            </a:pPr>
            <a:r>
              <a:rPr lang="en-US" sz="2800" dirty="0" smtClean="0"/>
              <a:t>Searching for careless public exposure of personal data</a:t>
            </a:r>
          </a:p>
          <a:p>
            <a:pPr marL="514350" lvl="0" indent="-514350" algn="just" fontAlgn="base">
              <a:buFont typeface="+mj-lt"/>
              <a:buAutoNum type="arabicPeriod"/>
            </a:pPr>
            <a:r>
              <a:rPr lang="en-US" sz="2800" dirty="0" smtClean="0"/>
              <a:t>Social media as a platform to connect, exchange ideas and trade stolen information</a:t>
            </a:r>
          </a:p>
          <a:p>
            <a:endParaRPr lang="en-US" sz="2800" dirty="0"/>
          </a:p>
        </p:txBody>
      </p:sp>
    </p:spTree>
    <p:extLst>
      <p:ext uri="{BB962C8B-B14F-4D97-AF65-F5344CB8AC3E}">
        <p14:creationId xmlns:p14="http://schemas.microsoft.com/office/powerpoint/2010/main" val="861404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buNone/>
            </a:pPr>
            <a:r>
              <a:rPr lang="en-US" sz="3200" b="1" dirty="0" smtClean="0">
                <a:latin typeface="Times New Roman" pitchFamily="18" charset="0"/>
                <a:cs typeface="Times New Roman" pitchFamily="18" charset="0"/>
              </a:rPr>
              <a:t>Most Popular Types of Social Media Attacks</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145200" y="1676400"/>
            <a:ext cx="8229600" cy="4191328"/>
          </a:xfrm>
        </p:spPr>
        <p:txBody>
          <a:bodyPr/>
          <a:lstStyle/>
          <a:p>
            <a:r>
              <a:rPr lang="en-US" b="1" dirty="0" smtClean="0"/>
              <a:t>Reconnaissance: </a:t>
            </a:r>
            <a:r>
              <a:rPr lang="en-US" dirty="0" smtClean="0"/>
              <a:t>An attacker can glean useful information by reading the social media posts of a brand, as well as the posts by its employees</a:t>
            </a:r>
          </a:p>
          <a:p>
            <a:endParaRPr lang="en-US" dirty="0"/>
          </a:p>
        </p:txBody>
      </p:sp>
    </p:spTree>
    <p:extLst>
      <p:ext uri="{BB962C8B-B14F-4D97-AF65-F5344CB8AC3E}">
        <p14:creationId xmlns:p14="http://schemas.microsoft.com/office/powerpoint/2010/main" val="6620280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ocial Media A Heaven For Cyber Criminals_3.png"/>
          <p:cNvPicPr>
            <a:picLocks noGrp="1"/>
          </p:cNvPicPr>
          <p:nvPr>
            <p:ph idx="1"/>
          </p:nvPr>
        </p:nvPicPr>
        <p:blipFill>
          <a:blip r:embed="rId2"/>
          <a:srcRect/>
          <a:stretch>
            <a:fillRect/>
          </a:stretch>
        </p:blipFill>
        <p:spPr bwMode="auto">
          <a:xfrm>
            <a:off x="76200" y="76200"/>
            <a:ext cx="8991600" cy="6553200"/>
          </a:xfrm>
          <a:prstGeom prst="rect">
            <a:avLst/>
          </a:prstGeom>
          <a:noFill/>
          <a:ln w="9525">
            <a:noFill/>
            <a:miter lim="800000"/>
            <a:headEnd/>
            <a:tailEnd/>
          </a:ln>
        </p:spPr>
      </p:pic>
    </p:spTree>
    <p:extLst>
      <p:ext uri="{BB962C8B-B14F-4D97-AF65-F5344CB8AC3E}">
        <p14:creationId xmlns:p14="http://schemas.microsoft.com/office/powerpoint/2010/main" val="94585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86200"/>
            <a:ext cx="8534400" cy="2239963"/>
          </a:xfrm>
        </p:spPr>
        <p:txBody>
          <a:bodyPr/>
          <a:lstStyle/>
          <a:p>
            <a:pPr algn="just"/>
            <a:r>
              <a:rPr lang="en-US" sz="2800" b="1" dirty="0" smtClean="0"/>
              <a:t>Technical exploit delivery:</a:t>
            </a:r>
            <a:r>
              <a:rPr lang="en-US" sz="2800" dirty="0" smtClean="0"/>
              <a:t> Social media is a very effective malware delivery mechanism. Malicious links can be rapidly distributed through social media posts, comment threads and via private messages.</a:t>
            </a:r>
          </a:p>
          <a:p>
            <a:pPr algn="just"/>
            <a:endParaRPr lang="en-US" dirty="0"/>
          </a:p>
        </p:txBody>
      </p:sp>
      <p:pic>
        <p:nvPicPr>
          <p:cNvPr id="4" name="Picture 3" descr="download.png"/>
          <p:cNvPicPr>
            <a:picLocks noChangeAspect="1"/>
          </p:cNvPicPr>
          <p:nvPr/>
        </p:nvPicPr>
        <p:blipFill>
          <a:blip r:embed="rId2"/>
          <a:stretch>
            <a:fillRect/>
          </a:stretch>
        </p:blipFill>
        <p:spPr>
          <a:xfrm>
            <a:off x="0" y="228600"/>
            <a:ext cx="9144000" cy="3581400"/>
          </a:xfrm>
          <a:prstGeom prst="rect">
            <a:avLst/>
          </a:prstGeom>
        </p:spPr>
      </p:pic>
    </p:spTree>
    <p:extLst>
      <p:ext uri="{BB962C8B-B14F-4D97-AF65-F5344CB8AC3E}">
        <p14:creationId xmlns:p14="http://schemas.microsoft.com/office/powerpoint/2010/main" val="2557181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70037"/>
            <a:ext cx="5867400" cy="3992563"/>
          </a:xfrm>
        </p:spPr>
        <p:txBody>
          <a:bodyPr>
            <a:normAutofit fontScale="77500" lnSpcReduction="20000"/>
          </a:bodyPr>
          <a:lstStyle/>
          <a:p>
            <a:pPr algn="just"/>
            <a:r>
              <a:rPr lang="en-US" b="1" dirty="0" smtClean="0"/>
              <a:t>Brand Hijacking</a:t>
            </a:r>
            <a:r>
              <a:rPr lang="en-US" dirty="0" smtClean="0"/>
              <a:t>: </a:t>
            </a:r>
          </a:p>
          <a:p>
            <a:pPr algn="just"/>
            <a:r>
              <a:rPr lang="en-US" dirty="0" smtClean="0"/>
              <a:t>Digital brand hijacking can make or break your business.  In the age of digitalization, intangible assets such as the brand name and your brand’s reputation comprise as much as 88% percent of enterprise market value. Cybercriminals can easily hijack your online brand by creating fake company pages and online communities, abusing your brand and it’s reputation for personal gain.  </a:t>
            </a:r>
            <a:endParaRPr lang="en-US" dirty="0"/>
          </a:p>
        </p:txBody>
      </p:sp>
      <p:pic>
        <p:nvPicPr>
          <p:cNvPr id="4" name="Content Placeholder 3" descr="hashtag-jacking.jpg"/>
          <p:cNvPicPr>
            <a:picLocks noChangeAspect="1"/>
          </p:cNvPicPr>
          <p:nvPr/>
        </p:nvPicPr>
        <p:blipFill>
          <a:blip r:embed="rId2"/>
          <a:stretch>
            <a:fillRect/>
          </a:stretch>
        </p:blipFill>
        <p:spPr>
          <a:xfrm>
            <a:off x="5867400" y="1371601"/>
            <a:ext cx="3276600" cy="3581400"/>
          </a:xfrm>
          <a:prstGeom prst="rect">
            <a:avLst/>
          </a:prstGeom>
        </p:spPr>
      </p:pic>
    </p:spTree>
    <p:extLst>
      <p:ext uri="{BB962C8B-B14F-4D97-AF65-F5344CB8AC3E}">
        <p14:creationId xmlns:p14="http://schemas.microsoft.com/office/powerpoint/2010/main" val="23261939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534400" cy="3992563"/>
          </a:xfrm>
        </p:spPr>
        <p:txBody>
          <a:bodyPr>
            <a:normAutofit fontScale="92500" lnSpcReduction="10000"/>
          </a:bodyPr>
          <a:lstStyle/>
          <a:p>
            <a:pPr algn="just"/>
            <a:r>
              <a:rPr lang="en-US" b="1" dirty="0" err="1" smtClean="0"/>
              <a:t>Weaponization</a:t>
            </a:r>
            <a:r>
              <a:rPr lang="en-US" b="1" dirty="0" smtClean="0"/>
              <a:t> of social media profiles. </a:t>
            </a:r>
            <a:r>
              <a:rPr lang="en-US" dirty="0" smtClean="0"/>
              <a:t>Complete and convincing fake accounts are created and then linked to many other phony profiles in order to boost their credibility.</a:t>
            </a:r>
          </a:p>
          <a:p>
            <a:pPr lvl="0" algn="just"/>
            <a:r>
              <a:rPr lang="en-US" dirty="0" smtClean="0"/>
              <a:t>More than 500 fraud-dedicated social media groups around the world were studied, with an estimated total of more than 220,000 members investigated for this report. </a:t>
            </a:r>
            <a:r>
              <a:rPr lang="en-US" i="1" dirty="0" smtClean="0"/>
              <a:t>More than 60%, or approximately 133,000 members, were found on </a:t>
            </a:r>
            <a:r>
              <a:rPr lang="en-US" i="1" dirty="0" err="1" smtClean="0"/>
              <a:t>Facebook</a:t>
            </a:r>
            <a:r>
              <a:rPr lang="en-US" i="1" dirty="0" smtClean="0"/>
              <a:t> alone.</a:t>
            </a:r>
            <a:endParaRPr lang="en-US" dirty="0" smtClean="0"/>
          </a:p>
          <a:p>
            <a:pPr algn="just"/>
            <a:endParaRPr lang="en-US" dirty="0"/>
          </a:p>
        </p:txBody>
      </p:sp>
    </p:spTree>
    <p:extLst>
      <p:ext uri="{BB962C8B-B14F-4D97-AF65-F5344CB8AC3E}">
        <p14:creationId xmlns:p14="http://schemas.microsoft.com/office/powerpoint/2010/main" val="4200471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lvl="0" algn="just"/>
            <a:endParaRPr lang="en-US" dirty="0" smtClean="0"/>
          </a:p>
          <a:p>
            <a:pPr lvl="0" algn="just"/>
            <a:endParaRPr lang="en-US" dirty="0" smtClean="0"/>
          </a:p>
          <a:p>
            <a:pPr lvl="0" algn="just"/>
            <a:r>
              <a:rPr lang="en-US" dirty="0" smtClean="0"/>
              <a:t>Many of the fraud-dedicated social groups are very public - visible and open to all.</a:t>
            </a:r>
          </a:p>
          <a:p>
            <a:pPr lvl="0" algn="just"/>
            <a:r>
              <a:rPr lang="en-US" dirty="0" smtClean="0"/>
              <a:t>During the period of this study, they detected the contents of over 15,000 compromised credit cards (called "CVV2 freebies" in fraudster lingo) that were published on social media networks.</a:t>
            </a:r>
          </a:p>
          <a:p>
            <a:endParaRPr lang="en-US" dirty="0"/>
          </a:p>
        </p:txBody>
      </p:sp>
    </p:spTree>
    <p:extLst>
      <p:ext uri="{BB962C8B-B14F-4D97-AF65-F5344CB8AC3E}">
        <p14:creationId xmlns:p14="http://schemas.microsoft.com/office/powerpoint/2010/main" val="31900985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5181600" cy="4602163"/>
          </a:xfrm>
        </p:spPr>
        <p:txBody>
          <a:bodyPr>
            <a:normAutofit/>
          </a:bodyPr>
          <a:lstStyle/>
          <a:p>
            <a:r>
              <a:rPr lang="en-US" b="1" dirty="0" smtClean="0"/>
              <a:t>Malicious bots.  </a:t>
            </a:r>
            <a:r>
              <a:rPr lang="en-US" dirty="0" smtClean="0"/>
              <a:t>Social media bots are often used to mass distribute malicious content. Bots can generate fake likes, </a:t>
            </a:r>
            <a:r>
              <a:rPr lang="en-US" dirty="0" err="1" smtClean="0"/>
              <a:t>retweets</a:t>
            </a:r>
            <a:r>
              <a:rPr lang="en-US" dirty="0" smtClean="0"/>
              <a:t> and views to fake user profiles to boost credibility and reach</a:t>
            </a:r>
          </a:p>
          <a:p>
            <a:pPr>
              <a:buNone/>
            </a:pPr>
            <a:endParaRPr lang="en-US" dirty="0"/>
          </a:p>
        </p:txBody>
      </p:sp>
      <p:pic>
        <p:nvPicPr>
          <p:cNvPr id="4" name="Picture 3" descr="download (1).png"/>
          <p:cNvPicPr>
            <a:picLocks noChangeAspect="1"/>
          </p:cNvPicPr>
          <p:nvPr/>
        </p:nvPicPr>
        <p:blipFill>
          <a:blip r:embed="rId2"/>
          <a:stretch>
            <a:fillRect/>
          </a:stretch>
        </p:blipFill>
        <p:spPr>
          <a:xfrm>
            <a:off x="5791200" y="1676400"/>
            <a:ext cx="3325504" cy="3048000"/>
          </a:xfrm>
          <a:prstGeom prst="rect">
            <a:avLst/>
          </a:prstGeom>
        </p:spPr>
      </p:pic>
    </p:spTree>
    <p:extLst>
      <p:ext uri="{BB962C8B-B14F-4D97-AF65-F5344CB8AC3E}">
        <p14:creationId xmlns:p14="http://schemas.microsoft.com/office/powerpoint/2010/main" val="3321461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avanya\Desktop\CyberSecurityPPT\hqdefault.jpg"/>
          <p:cNvPicPr>
            <a:picLocks noChangeAspect="1" noChangeArrowheads="1"/>
          </p:cNvPicPr>
          <p:nvPr/>
        </p:nvPicPr>
        <p:blipFill>
          <a:blip r:embed="rId2"/>
          <a:srcRect/>
          <a:stretch>
            <a:fillRect/>
          </a:stretch>
        </p:blipFill>
        <p:spPr bwMode="auto">
          <a:xfrm>
            <a:off x="76200" y="152400"/>
            <a:ext cx="9067800" cy="6553200"/>
          </a:xfrm>
          <a:prstGeom prst="rect">
            <a:avLst/>
          </a:prstGeom>
          <a:noFill/>
        </p:spPr>
      </p:pic>
    </p:spTree>
    <p:extLst>
      <p:ext uri="{BB962C8B-B14F-4D97-AF65-F5344CB8AC3E}">
        <p14:creationId xmlns:p14="http://schemas.microsoft.com/office/powerpoint/2010/main" val="22358517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534400" cy="5440363"/>
          </a:xfrm>
        </p:spPr>
        <p:txBody>
          <a:bodyPr/>
          <a:lstStyle/>
          <a:p>
            <a:pPr marL="0" indent="0">
              <a:buNone/>
            </a:pPr>
            <a:r>
              <a:rPr lang="en-US" b="1" dirty="0" smtClean="0"/>
              <a:t>Distributed denial of service (DDoS) attacks against company pages </a:t>
            </a:r>
          </a:p>
          <a:p>
            <a:pPr marL="0" indent="0">
              <a:buNone/>
            </a:pPr>
            <a:endParaRPr lang="en-US" b="1" dirty="0" smtClean="0"/>
          </a:p>
          <a:p>
            <a:pPr algn="just">
              <a:buNone/>
            </a:pPr>
            <a:r>
              <a:rPr lang="en-US" dirty="0" smtClean="0"/>
              <a:t>	Attackers can launch a </a:t>
            </a:r>
            <a:r>
              <a:rPr lang="en-US" dirty="0" err="1" smtClean="0"/>
              <a:t>DDoS</a:t>
            </a:r>
            <a:r>
              <a:rPr lang="en-US" dirty="0" smtClean="0"/>
              <a:t>-like attacks against a brand’s official </a:t>
            </a:r>
            <a:r>
              <a:rPr lang="en-US" dirty="0" err="1" smtClean="0"/>
              <a:t>Facebook</a:t>
            </a:r>
            <a:r>
              <a:rPr lang="en-US" dirty="0" smtClean="0"/>
              <a:t> page, for example, and flood it with </a:t>
            </a:r>
            <a:r>
              <a:rPr lang="en-US" dirty="0" err="1" smtClean="0"/>
              <a:t>bot</a:t>
            </a:r>
            <a:r>
              <a:rPr lang="en-US" dirty="0" smtClean="0"/>
              <a:t>-generated comments, which are too numerous for the brand to respond to, and come in faster than the company can delete. </a:t>
            </a:r>
            <a:endParaRPr lang="en-US" dirty="0"/>
          </a:p>
        </p:txBody>
      </p:sp>
    </p:spTree>
    <p:extLst>
      <p:ext uri="{BB962C8B-B14F-4D97-AF65-F5344CB8AC3E}">
        <p14:creationId xmlns:p14="http://schemas.microsoft.com/office/powerpoint/2010/main" val="28569134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b="1" dirty="0" smtClean="0"/>
              <a:t>Social engineering</a:t>
            </a:r>
            <a:endParaRPr lang="en-US" dirty="0"/>
          </a:p>
        </p:txBody>
      </p:sp>
      <p:pic>
        <p:nvPicPr>
          <p:cNvPr id="4" name="Content Placeholder 3" descr="hidinginplainsite-1-1024x513.jpg"/>
          <p:cNvPicPr>
            <a:picLocks noGrp="1" noChangeAspect="1"/>
          </p:cNvPicPr>
          <p:nvPr>
            <p:ph idx="1"/>
          </p:nvPr>
        </p:nvPicPr>
        <p:blipFill>
          <a:blip r:embed="rId2"/>
          <a:stretch>
            <a:fillRect/>
          </a:stretch>
        </p:blipFill>
        <p:spPr>
          <a:xfrm>
            <a:off x="76201" y="1524001"/>
            <a:ext cx="9067800" cy="4400600"/>
          </a:xfrm>
        </p:spPr>
      </p:pic>
    </p:spTree>
    <p:extLst>
      <p:ext uri="{BB962C8B-B14F-4D97-AF65-F5344CB8AC3E}">
        <p14:creationId xmlns:p14="http://schemas.microsoft.com/office/powerpoint/2010/main" val="25261468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7 Types of Social Media Crime Faced</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45200" y="1447800"/>
            <a:ext cx="8770200" cy="4419928"/>
          </a:xfrm>
        </p:spPr>
        <p:txBody>
          <a:bodyPr>
            <a:normAutofit fontScale="92500" lnSpcReduction="20000"/>
          </a:bodyPr>
          <a:lstStyle/>
          <a:p>
            <a:pPr>
              <a:buNone/>
            </a:pPr>
            <a:r>
              <a:rPr lang="en-US" dirty="0" smtClean="0"/>
              <a:t>1.    Profile Hacking</a:t>
            </a:r>
          </a:p>
          <a:p>
            <a:pPr algn="just">
              <a:buNone/>
            </a:pPr>
            <a:r>
              <a:rPr lang="en-US" dirty="0" smtClean="0"/>
              <a:t>  </a:t>
            </a:r>
            <a:r>
              <a:rPr lang="en-US" dirty="0" err="1" smtClean="0"/>
              <a:t>Facebook</a:t>
            </a:r>
            <a:r>
              <a:rPr lang="en-US" dirty="0" smtClean="0"/>
              <a:t> is the most hacked social networking site and it generally happens because of the following reasons:</a:t>
            </a:r>
          </a:p>
          <a:p>
            <a:pPr algn="just"/>
            <a:r>
              <a:rPr lang="en-US" dirty="0" smtClean="0"/>
              <a:t>Not logging out from the account</a:t>
            </a:r>
          </a:p>
          <a:p>
            <a:pPr algn="just"/>
            <a:r>
              <a:rPr lang="en-US" dirty="0" smtClean="0"/>
              <a:t>Sharing passwords or having passwords that are easily predicted</a:t>
            </a:r>
          </a:p>
          <a:p>
            <a:pPr algn="just"/>
            <a:r>
              <a:rPr lang="en-US" dirty="0" smtClean="0"/>
              <a:t>Hacking the email with which you login to your </a:t>
            </a:r>
            <a:r>
              <a:rPr lang="en-US" dirty="0" err="1" smtClean="0"/>
              <a:t>Facebook</a:t>
            </a:r>
            <a:r>
              <a:rPr lang="en-US" dirty="0" smtClean="0"/>
              <a:t> account</a:t>
            </a:r>
          </a:p>
          <a:p>
            <a:pPr algn="just"/>
            <a:r>
              <a:rPr lang="en-US" dirty="0" smtClean="0"/>
              <a:t>Logging in through </a:t>
            </a:r>
            <a:r>
              <a:rPr lang="en-US" dirty="0" err="1" smtClean="0"/>
              <a:t>Facebook</a:t>
            </a:r>
            <a:r>
              <a:rPr lang="en-US" dirty="0" smtClean="0"/>
              <a:t> options for apps</a:t>
            </a:r>
          </a:p>
          <a:p>
            <a:endParaRPr lang="en-US" dirty="0"/>
          </a:p>
        </p:txBody>
      </p:sp>
    </p:spTree>
    <p:extLst>
      <p:ext uri="{BB962C8B-B14F-4D97-AF65-F5344CB8AC3E}">
        <p14:creationId xmlns:p14="http://schemas.microsoft.com/office/powerpoint/2010/main" val="24037505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200" y="1905000"/>
            <a:ext cx="8846400" cy="3962728"/>
          </a:xfrm>
        </p:spPr>
        <p:txBody>
          <a:bodyPr/>
          <a:lstStyle/>
          <a:p>
            <a:r>
              <a:rPr lang="en-US" dirty="0" smtClean="0"/>
              <a:t>What if your </a:t>
            </a:r>
            <a:r>
              <a:rPr lang="en-US" dirty="0" err="1" smtClean="0"/>
              <a:t>Facebook</a:t>
            </a:r>
            <a:r>
              <a:rPr lang="en-US" dirty="0" smtClean="0"/>
              <a:t> profile gets hacked? You can log on to: www.facebook.com/hacked and follow the procedure in order to claim your profile back.</a:t>
            </a:r>
            <a:endParaRPr lang="en-US" dirty="0"/>
          </a:p>
        </p:txBody>
      </p:sp>
    </p:spTree>
    <p:extLst>
      <p:ext uri="{BB962C8B-B14F-4D97-AF65-F5344CB8AC3E}">
        <p14:creationId xmlns:p14="http://schemas.microsoft.com/office/powerpoint/2010/main" val="3864860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09800"/>
            <a:ext cx="8229600" cy="1143000"/>
          </a:xfrm>
        </p:spPr>
        <p:txBody>
          <a:bodyPr/>
          <a:lstStyle/>
          <a:p>
            <a:pPr>
              <a:buNone/>
            </a:pPr>
            <a:r>
              <a:rPr lang="en-US" dirty="0" smtClean="0"/>
              <a:t>Case Study on </a:t>
            </a:r>
            <a:r>
              <a:rPr lang="en-US" dirty="0" err="1" smtClean="0"/>
              <a:t>Facebook</a:t>
            </a:r>
            <a:endParaRPr lang="en-IN" dirty="0"/>
          </a:p>
        </p:txBody>
      </p:sp>
    </p:spTree>
    <p:extLst>
      <p:ext uri="{BB962C8B-B14F-4D97-AF65-F5344CB8AC3E}">
        <p14:creationId xmlns:p14="http://schemas.microsoft.com/office/powerpoint/2010/main" val="5580333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5-08-03-2018.png"/>
          <p:cNvPicPr>
            <a:picLocks noGrp="1" noChangeAspect="1"/>
          </p:cNvPicPr>
          <p:nvPr>
            <p:ph idx="1"/>
          </p:nvPr>
        </p:nvPicPr>
        <p:blipFill>
          <a:blip r:embed="rId2"/>
          <a:stretch>
            <a:fillRect/>
          </a:stretch>
        </p:blipFill>
        <p:spPr>
          <a:xfrm>
            <a:off x="0" y="381000"/>
            <a:ext cx="9067800" cy="5638800"/>
          </a:xfrm>
        </p:spPr>
      </p:pic>
    </p:spTree>
    <p:extLst>
      <p:ext uri="{BB962C8B-B14F-4D97-AF65-F5344CB8AC3E}">
        <p14:creationId xmlns:p14="http://schemas.microsoft.com/office/powerpoint/2010/main" val="36802235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27037"/>
            <a:ext cx="8991600" cy="639763"/>
          </a:xfrm>
        </p:spPr>
        <p:txBody>
          <a:bodyPr>
            <a:normAutofit fontScale="90000"/>
          </a:bodyPr>
          <a:lstStyle/>
          <a:p>
            <a:r>
              <a:rPr lang="en-US" dirty="0" smtClean="0"/>
              <a:t>How to avoid your profile from hacking on </a:t>
            </a:r>
            <a:r>
              <a:rPr lang="en-US" dirty="0" err="1" smtClean="0"/>
              <a:t>Facebook</a:t>
            </a:r>
            <a:endParaRPr lang="en-US" dirty="0"/>
          </a:p>
        </p:txBody>
      </p:sp>
      <p:sp>
        <p:nvSpPr>
          <p:cNvPr id="3" name="Content Placeholder 2"/>
          <p:cNvSpPr>
            <a:spLocks noGrp="1"/>
          </p:cNvSpPr>
          <p:nvPr>
            <p:ph idx="1"/>
          </p:nvPr>
        </p:nvSpPr>
        <p:spPr>
          <a:xfrm>
            <a:off x="145200" y="1447800"/>
            <a:ext cx="8998800" cy="4419928"/>
          </a:xfrm>
        </p:spPr>
        <p:txBody>
          <a:bodyPr>
            <a:normAutofit/>
          </a:bodyPr>
          <a:lstStyle/>
          <a:p>
            <a:r>
              <a:rPr lang="en-US" dirty="0" smtClean="0"/>
              <a:t>Ensure that your password is a mixture of words and special characters. Don’t have the same passwords for various social media accounts.</a:t>
            </a:r>
          </a:p>
          <a:p>
            <a:r>
              <a:rPr lang="en-US" dirty="0" smtClean="0"/>
              <a:t>Log out every time you login from a device that is unfamiliar to you or not in use. Most case hacking takes place in this case, people tend to update something funny so that people can make fun of you creating an embarrassing scenario for you.</a:t>
            </a:r>
          </a:p>
          <a:p>
            <a:endParaRPr lang="en-US" dirty="0"/>
          </a:p>
        </p:txBody>
      </p:sp>
    </p:spTree>
    <p:extLst>
      <p:ext uri="{BB962C8B-B14F-4D97-AF65-F5344CB8AC3E}">
        <p14:creationId xmlns:p14="http://schemas.microsoft.com/office/powerpoint/2010/main" val="41635949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534400" cy="5897563"/>
          </a:xfrm>
        </p:spPr>
        <p:txBody>
          <a:bodyPr>
            <a:normAutofit/>
          </a:bodyPr>
          <a:lstStyle/>
          <a:p>
            <a:r>
              <a:rPr lang="en-US" sz="2400" dirty="0" smtClean="0"/>
              <a:t>Be aware of the malicious apps that you subscribe to from your </a:t>
            </a:r>
            <a:r>
              <a:rPr lang="en-US" sz="2400" dirty="0" err="1" smtClean="0"/>
              <a:t>Facebook</a:t>
            </a:r>
            <a:r>
              <a:rPr lang="en-US" sz="2400" dirty="0" smtClean="0"/>
              <a:t> account.</a:t>
            </a:r>
          </a:p>
          <a:p>
            <a:pPr>
              <a:buNone/>
            </a:pPr>
            <a:r>
              <a:rPr lang="en-US" sz="2400" dirty="0" smtClean="0"/>
              <a:t>	</a:t>
            </a:r>
          </a:p>
          <a:p>
            <a:pPr>
              <a:buNone/>
            </a:pPr>
            <a:r>
              <a:rPr lang="en-US" sz="2400" dirty="0" smtClean="0"/>
              <a:t>Example:</a:t>
            </a:r>
          </a:p>
          <a:p>
            <a:pPr>
              <a:buNone/>
            </a:pPr>
            <a:r>
              <a:rPr lang="en-US" sz="2400" dirty="0" smtClean="0"/>
              <a:t>	 </a:t>
            </a:r>
            <a:endParaRPr lang="en-US" sz="2400" dirty="0"/>
          </a:p>
        </p:txBody>
      </p:sp>
      <p:pic>
        <p:nvPicPr>
          <p:cNvPr id="4" name="Picture 3" descr="Image-6-08-03-2018.png"/>
          <p:cNvPicPr>
            <a:picLocks noChangeAspect="1"/>
          </p:cNvPicPr>
          <p:nvPr/>
        </p:nvPicPr>
        <p:blipFill>
          <a:blip r:embed="rId2"/>
          <a:stretch>
            <a:fillRect/>
          </a:stretch>
        </p:blipFill>
        <p:spPr>
          <a:xfrm>
            <a:off x="0" y="1981200"/>
            <a:ext cx="9144000" cy="4876800"/>
          </a:xfrm>
          <a:prstGeom prst="rect">
            <a:avLst/>
          </a:prstGeom>
        </p:spPr>
      </p:pic>
    </p:spTree>
    <p:extLst>
      <p:ext uri="{BB962C8B-B14F-4D97-AF65-F5344CB8AC3E}">
        <p14:creationId xmlns:p14="http://schemas.microsoft.com/office/powerpoint/2010/main" val="3317895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20180723-WA0006.jpg"/>
          <p:cNvPicPr>
            <a:picLocks noGrp="1" noChangeAspect="1"/>
          </p:cNvPicPr>
          <p:nvPr>
            <p:ph idx="1"/>
          </p:nvPr>
        </p:nvPicPr>
        <p:blipFill>
          <a:blip r:embed="rId2"/>
          <a:stretch>
            <a:fillRect/>
          </a:stretch>
        </p:blipFill>
        <p:spPr>
          <a:xfrm>
            <a:off x="0" y="1143000"/>
            <a:ext cx="9144000" cy="5715000"/>
          </a:xfrm>
        </p:spPr>
      </p:pic>
      <p:sp>
        <p:nvSpPr>
          <p:cNvPr id="3" name="Title 1"/>
          <p:cNvSpPr>
            <a:spLocks noGrp="1"/>
          </p:cNvSpPr>
          <p:nvPr>
            <p:ph type="title"/>
          </p:nvPr>
        </p:nvSpPr>
        <p:spPr>
          <a:xfrm>
            <a:off x="457200" y="0"/>
            <a:ext cx="8229600" cy="1417638"/>
          </a:xfrm>
        </p:spPr>
        <p:txBody>
          <a:bodyPr/>
          <a:lstStyle/>
          <a:p>
            <a:pPr>
              <a:buNone/>
            </a:pPr>
            <a:r>
              <a:rPr lang="en-US" dirty="0" smtClean="0"/>
              <a:t>Example </a:t>
            </a:r>
            <a:endParaRPr lang="en-US" dirty="0"/>
          </a:p>
        </p:txBody>
      </p:sp>
    </p:spTree>
    <p:extLst>
      <p:ext uri="{BB962C8B-B14F-4D97-AF65-F5344CB8AC3E}">
        <p14:creationId xmlns:p14="http://schemas.microsoft.com/office/powerpoint/2010/main" val="18820070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20180723-WA0005.jpg"/>
          <p:cNvPicPr>
            <a:picLocks noGrp="1" noChangeAspect="1"/>
          </p:cNvPicPr>
          <p:nvPr>
            <p:ph idx="1"/>
          </p:nvPr>
        </p:nvPicPr>
        <p:blipFill>
          <a:blip r:embed="rId2"/>
          <a:stretch>
            <a:fillRect/>
          </a:stretch>
        </p:blipFill>
        <p:spPr>
          <a:xfrm>
            <a:off x="152400" y="762000"/>
            <a:ext cx="8915400" cy="5440363"/>
          </a:xfrm>
        </p:spPr>
      </p:pic>
    </p:spTree>
    <p:extLst>
      <p:ext uri="{BB962C8B-B14F-4D97-AF65-F5344CB8AC3E}">
        <p14:creationId xmlns:p14="http://schemas.microsoft.com/office/powerpoint/2010/main" val="2834194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gital-India-696x478.png"/>
          <p:cNvPicPr>
            <a:picLocks noGrp="1" noChangeAspect="1"/>
          </p:cNvPicPr>
          <p:nvPr>
            <p:ph idx="1"/>
          </p:nvPr>
        </p:nvPicPr>
        <p:blipFill>
          <a:blip r:embed="rId2"/>
          <a:stretch>
            <a:fillRect/>
          </a:stretch>
        </p:blipFill>
        <p:spPr>
          <a:xfrm>
            <a:off x="0" y="76200"/>
            <a:ext cx="9144000" cy="6400800"/>
          </a:xfrm>
        </p:spPr>
      </p:pic>
    </p:spTree>
    <p:extLst>
      <p:ext uri="{BB962C8B-B14F-4D97-AF65-F5344CB8AC3E}">
        <p14:creationId xmlns:p14="http://schemas.microsoft.com/office/powerpoint/2010/main" val="560801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ll_Gates_speaks.1910x1000.jpg"/>
          <p:cNvPicPr>
            <a:picLocks noGrp="1" noChangeAspect="1"/>
          </p:cNvPicPr>
          <p:nvPr>
            <p:ph idx="1"/>
          </p:nvPr>
        </p:nvPicPr>
        <p:blipFill>
          <a:blip r:embed="rId2"/>
          <a:stretch>
            <a:fillRect/>
          </a:stretch>
        </p:blipFill>
        <p:spPr>
          <a:xfrm>
            <a:off x="152400" y="1143000"/>
            <a:ext cx="8991600" cy="4874527"/>
          </a:xfrm>
        </p:spPr>
      </p:pic>
    </p:spTree>
    <p:extLst>
      <p:ext uri="{BB962C8B-B14F-4D97-AF65-F5344CB8AC3E}">
        <p14:creationId xmlns:p14="http://schemas.microsoft.com/office/powerpoint/2010/main" val="13108120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Photo Morphing</a:t>
            </a:r>
            <a:endParaRPr lang="en-US" dirty="0"/>
          </a:p>
        </p:txBody>
      </p:sp>
      <p:sp>
        <p:nvSpPr>
          <p:cNvPr id="3" name="Content Placeholder 2"/>
          <p:cNvSpPr>
            <a:spLocks noGrp="1"/>
          </p:cNvSpPr>
          <p:nvPr>
            <p:ph idx="1"/>
          </p:nvPr>
        </p:nvSpPr>
        <p:spPr>
          <a:xfrm>
            <a:off x="145200" y="1752600"/>
            <a:ext cx="8846400" cy="4115128"/>
          </a:xfrm>
        </p:spPr>
        <p:txBody>
          <a:bodyPr>
            <a:noAutofit/>
          </a:bodyPr>
          <a:lstStyle/>
          <a:p>
            <a:pPr algn="just"/>
            <a:r>
              <a:rPr lang="en-US" dirty="0" smtClean="0"/>
              <a:t>Photo morphing is a special effect that allows a person to morph or change one image or shape into another without any difficulty. As per the 4th quadrant of 2017, there is roughly around 3.2 Billion images shared every day. It is easy for a hacker to use your images, morph it and then use it for sites or blackmailing for financial/sexual gains.</a:t>
            </a:r>
          </a:p>
        </p:txBody>
      </p:sp>
    </p:spTree>
    <p:extLst>
      <p:ext uri="{BB962C8B-B14F-4D97-AF65-F5344CB8AC3E}">
        <p14:creationId xmlns:p14="http://schemas.microsoft.com/office/powerpoint/2010/main" val="37506452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b="1" dirty="0" smtClean="0"/>
              <a:t>Tips to follow to be safe from photo morphing</a:t>
            </a:r>
            <a:endParaRPr lang="en-US" dirty="0"/>
          </a:p>
        </p:txBody>
      </p:sp>
      <p:sp>
        <p:nvSpPr>
          <p:cNvPr id="3" name="Content Placeholder 2"/>
          <p:cNvSpPr>
            <a:spLocks noGrp="1"/>
          </p:cNvSpPr>
          <p:nvPr>
            <p:ph idx="1"/>
          </p:nvPr>
        </p:nvSpPr>
        <p:spPr>
          <a:xfrm>
            <a:off x="145200" y="1524000"/>
            <a:ext cx="8846400" cy="4343728"/>
          </a:xfrm>
        </p:spPr>
        <p:txBody>
          <a:bodyPr/>
          <a:lstStyle/>
          <a:p>
            <a:pPr algn="just"/>
            <a:r>
              <a:rPr lang="en-US" dirty="0" err="1" smtClean="0"/>
              <a:t>Facebook</a:t>
            </a:r>
            <a:r>
              <a:rPr lang="en-US" dirty="0" smtClean="0"/>
              <a:t> has strong privacy settings which protect your account and things you share on it.</a:t>
            </a:r>
          </a:p>
          <a:p>
            <a:pPr algn="just"/>
            <a:r>
              <a:rPr lang="en-US" dirty="0" smtClean="0"/>
              <a:t> Don’t add strangers, people who are mutual friends (unless and until you know them). Identify fake profiles or pages that are sending you request or asking you to follow them.</a:t>
            </a:r>
          </a:p>
        </p:txBody>
      </p:sp>
    </p:spTree>
    <p:extLst>
      <p:ext uri="{BB962C8B-B14F-4D97-AF65-F5344CB8AC3E}">
        <p14:creationId xmlns:p14="http://schemas.microsoft.com/office/powerpoint/2010/main" val="15756746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8-08-03-2018.png"/>
          <p:cNvPicPr>
            <a:picLocks noGrp="1" noChangeAspect="1"/>
          </p:cNvPicPr>
          <p:nvPr>
            <p:ph idx="1"/>
          </p:nvPr>
        </p:nvPicPr>
        <p:blipFill>
          <a:blip r:embed="rId2"/>
          <a:stretch>
            <a:fillRect/>
          </a:stretch>
        </p:blipFill>
        <p:spPr>
          <a:xfrm>
            <a:off x="152400" y="533400"/>
            <a:ext cx="8839200" cy="5592763"/>
          </a:xfrm>
        </p:spPr>
      </p:pic>
    </p:spTree>
    <p:extLst>
      <p:ext uri="{BB962C8B-B14F-4D97-AF65-F5344CB8AC3E}">
        <p14:creationId xmlns:p14="http://schemas.microsoft.com/office/powerpoint/2010/main" val="36785213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9-08-03-2018.png"/>
          <p:cNvPicPr>
            <a:picLocks noGrp="1" noChangeAspect="1"/>
          </p:cNvPicPr>
          <p:nvPr>
            <p:ph idx="1"/>
          </p:nvPr>
        </p:nvPicPr>
        <p:blipFill>
          <a:blip r:embed="rId2"/>
          <a:stretch>
            <a:fillRect/>
          </a:stretch>
        </p:blipFill>
        <p:spPr>
          <a:xfrm>
            <a:off x="76200" y="381000"/>
            <a:ext cx="8915400" cy="6095999"/>
          </a:xfrm>
        </p:spPr>
      </p:pic>
    </p:spTree>
    <p:extLst>
      <p:ext uri="{BB962C8B-B14F-4D97-AF65-F5344CB8AC3E}">
        <p14:creationId xmlns:p14="http://schemas.microsoft.com/office/powerpoint/2010/main" val="12189338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3. Offer and Shopping Scams</a:t>
            </a:r>
            <a:endParaRPr lang="en-US" dirty="0"/>
          </a:p>
        </p:txBody>
      </p:sp>
      <p:sp>
        <p:nvSpPr>
          <p:cNvPr id="3" name="Content Placeholder 2"/>
          <p:cNvSpPr>
            <a:spLocks noGrp="1"/>
          </p:cNvSpPr>
          <p:nvPr>
            <p:ph idx="1"/>
          </p:nvPr>
        </p:nvSpPr>
        <p:spPr>
          <a:xfrm>
            <a:off x="145200" y="1600200"/>
            <a:ext cx="8770200" cy="4267528"/>
          </a:xfrm>
        </p:spPr>
        <p:txBody>
          <a:bodyPr/>
          <a:lstStyle/>
          <a:p>
            <a:pPr algn="just"/>
            <a:r>
              <a:rPr lang="en-US" dirty="0" smtClean="0"/>
              <a:t>You would often come across messages, post which would say ‘Click on the link to claim the offer’ or ‘spin the wheel to win.’ These offers would generally ask you to forward the message to another 20 people once you have registered in order to get the code or coupon. You won’t get coupons but the host would get your personal information.</a:t>
            </a:r>
            <a:endParaRPr lang="en-US" dirty="0"/>
          </a:p>
        </p:txBody>
      </p:sp>
    </p:spTree>
    <p:extLst>
      <p:ext uri="{BB962C8B-B14F-4D97-AF65-F5344CB8AC3E}">
        <p14:creationId xmlns:p14="http://schemas.microsoft.com/office/powerpoint/2010/main" val="10061937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Example </a:t>
            </a:r>
            <a:endParaRPr lang="en-US" dirty="0"/>
          </a:p>
        </p:txBody>
      </p:sp>
      <p:pic>
        <p:nvPicPr>
          <p:cNvPr id="4" name="Content Placeholder 3" descr="Image-11-08-03-2018-730x683.png"/>
          <p:cNvPicPr>
            <a:picLocks noGrp="1" noChangeAspect="1"/>
          </p:cNvPicPr>
          <p:nvPr>
            <p:ph idx="1"/>
          </p:nvPr>
        </p:nvPicPr>
        <p:blipFill>
          <a:blip r:embed="rId2"/>
          <a:stretch>
            <a:fillRect/>
          </a:stretch>
        </p:blipFill>
        <p:spPr>
          <a:xfrm>
            <a:off x="152400" y="980628"/>
            <a:ext cx="8839200" cy="5450335"/>
          </a:xfrm>
        </p:spPr>
      </p:pic>
    </p:spTree>
    <p:extLst>
      <p:ext uri="{BB962C8B-B14F-4D97-AF65-F5344CB8AC3E}">
        <p14:creationId xmlns:p14="http://schemas.microsoft.com/office/powerpoint/2010/main" val="25361689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b="1" dirty="0" smtClean="0"/>
              <a:t>Tips to follow to be safe from Offer and Shopping Scams</a:t>
            </a:r>
            <a:endParaRPr lang="en-US" dirty="0"/>
          </a:p>
        </p:txBody>
      </p:sp>
      <p:sp>
        <p:nvSpPr>
          <p:cNvPr id="3" name="Content Placeholder 2"/>
          <p:cNvSpPr>
            <a:spLocks noGrp="1"/>
          </p:cNvSpPr>
          <p:nvPr>
            <p:ph idx="1"/>
          </p:nvPr>
        </p:nvSpPr>
        <p:spPr>
          <a:xfrm>
            <a:off x="152400" y="1295400"/>
            <a:ext cx="8991600" cy="5059364"/>
          </a:xfrm>
        </p:spPr>
        <p:txBody>
          <a:bodyPr>
            <a:normAutofit/>
          </a:bodyPr>
          <a:lstStyle/>
          <a:p>
            <a:pPr algn="just"/>
            <a:r>
              <a:rPr lang="en-US" dirty="0" smtClean="0"/>
              <a:t>The simplest thing to do is to make a quick check of the promotion/deal of the brand or the organization of their social media page/their homepage.</a:t>
            </a:r>
          </a:p>
          <a:p>
            <a:pPr algn="just"/>
            <a:r>
              <a:rPr lang="en-US" dirty="0" smtClean="0"/>
              <a:t>Don’t buy fake social media followers as they are more likely to get your credit card details and later use it or ask you to share your id and password to get you genuine followers.</a:t>
            </a:r>
          </a:p>
          <a:p>
            <a:pPr algn="just"/>
            <a:endParaRPr lang="en-US" dirty="0"/>
          </a:p>
        </p:txBody>
      </p:sp>
    </p:spTree>
    <p:extLst>
      <p:ext uri="{BB962C8B-B14F-4D97-AF65-F5344CB8AC3E}">
        <p14:creationId xmlns:p14="http://schemas.microsoft.com/office/powerpoint/2010/main" val="28337129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b="1" dirty="0" smtClean="0"/>
              <a:t>Tips to follow to be safe from Offer and Shopping Scams</a:t>
            </a:r>
            <a:endParaRPr lang="en-US" dirty="0"/>
          </a:p>
        </p:txBody>
      </p:sp>
      <p:sp>
        <p:nvSpPr>
          <p:cNvPr id="3" name="Content Placeholder 2"/>
          <p:cNvSpPr>
            <a:spLocks noGrp="1"/>
          </p:cNvSpPr>
          <p:nvPr>
            <p:ph idx="1"/>
          </p:nvPr>
        </p:nvSpPr>
        <p:spPr>
          <a:xfrm>
            <a:off x="228600" y="1427873"/>
            <a:ext cx="8839200" cy="5059364"/>
          </a:xfrm>
        </p:spPr>
        <p:txBody>
          <a:bodyPr/>
          <a:lstStyle/>
          <a:p>
            <a:pPr algn="just"/>
            <a:r>
              <a:rPr lang="en-US" dirty="0" smtClean="0"/>
              <a:t>Do not transfer money or give in card details if the discounts are too-steep, or have poor reviews, or unclear refund policies.</a:t>
            </a:r>
          </a:p>
          <a:p>
            <a:pPr algn="just"/>
            <a:r>
              <a:rPr lang="en-US" dirty="0" smtClean="0"/>
              <a:t>A lot of people trust offers like shown below and end up shopping and getting no discount</a:t>
            </a:r>
          </a:p>
          <a:p>
            <a:pPr algn="just"/>
            <a:endParaRPr lang="en-US" dirty="0"/>
          </a:p>
        </p:txBody>
      </p:sp>
      <p:pic>
        <p:nvPicPr>
          <p:cNvPr id="4" name="Picture 3" descr="Image-13-08-03-2018.png"/>
          <p:cNvPicPr>
            <a:picLocks noChangeAspect="1"/>
          </p:cNvPicPr>
          <p:nvPr/>
        </p:nvPicPr>
        <p:blipFill>
          <a:blip r:embed="rId2"/>
          <a:stretch>
            <a:fillRect/>
          </a:stretch>
        </p:blipFill>
        <p:spPr>
          <a:xfrm>
            <a:off x="381000" y="4267201"/>
            <a:ext cx="8534400" cy="2209800"/>
          </a:xfrm>
          <a:prstGeom prst="rect">
            <a:avLst/>
          </a:prstGeom>
        </p:spPr>
      </p:pic>
    </p:spTree>
    <p:extLst>
      <p:ext uri="{BB962C8B-B14F-4D97-AF65-F5344CB8AC3E}">
        <p14:creationId xmlns:p14="http://schemas.microsoft.com/office/powerpoint/2010/main" val="26490402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4. Romance and Dating Scams</a:t>
            </a:r>
            <a:endParaRPr lang="en-US" dirty="0"/>
          </a:p>
        </p:txBody>
      </p:sp>
      <p:sp>
        <p:nvSpPr>
          <p:cNvPr id="3" name="Content Placeholder 2"/>
          <p:cNvSpPr>
            <a:spLocks noGrp="1"/>
          </p:cNvSpPr>
          <p:nvPr>
            <p:ph idx="1"/>
          </p:nvPr>
        </p:nvSpPr>
        <p:spPr>
          <a:xfrm>
            <a:off x="145200" y="1447800"/>
            <a:ext cx="8846400" cy="4419928"/>
          </a:xfrm>
        </p:spPr>
        <p:txBody>
          <a:bodyPr>
            <a:normAutofit fontScale="92500" lnSpcReduction="10000"/>
          </a:bodyPr>
          <a:lstStyle/>
          <a:p>
            <a:pPr algn="just"/>
            <a:r>
              <a:rPr lang="en-US" dirty="0" smtClean="0"/>
              <a:t>There are people out there who would connect to you on social media, interact with you, and persuade you to move to a different form of communication through various excuses. Once they realize that you are falling for them, they would send you small gifts to show you that it’s same on either side.</a:t>
            </a:r>
          </a:p>
          <a:p>
            <a:pPr algn="just"/>
            <a:r>
              <a:rPr lang="en-US" dirty="0" smtClean="0"/>
              <a:t> After a point the romantic period would start declining and they would start asking for monetary help in the form of recharge, booking flight tickets to meet and the list only grows.</a:t>
            </a:r>
            <a:endParaRPr lang="en-US" dirty="0"/>
          </a:p>
        </p:txBody>
      </p:sp>
    </p:spTree>
    <p:extLst>
      <p:ext uri="{BB962C8B-B14F-4D97-AF65-F5344CB8AC3E}">
        <p14:creationId xmlns:p14="http://schemas.microsoft.com/office/powerpoint/2010/main" val="3989069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buNone/>
            </a:pPr>
            <a:r>
              <a:rPr lang="en-US" altLang="en-US" b="1" dirty="0" smtClean="0">
                <a:cs typeface="Times New Roman" pitchFamily="18" charset="0"/>
              </a:rPr>
              <a:t>Cybercrimes and Cybercriminals</a:t>
            </a:r>
            <a:r>
              <a:rPr lang="en-US" altLang="en-US" dirty="0" smtClean="0"/>
              <a:t> </a:t>
            </a:r>
          </a:p>
        </p:txBody>
      </p:sp>
      <p:sp>
        <p:nvSpPr>
          <p:cNvPr id="5123" name="Rectangle 3"/>
          <p:cNvSpPr>
            <a:spLocks noGrp="1" noChangeArrowheads="1"/>
          </p:cNvSpPr>
          <p:nvPr>
            <p:ph type="body" idx="1"/>
          </p:nvPr>
        </p:nvSpPr>
        <p:spPr>
          <a:xfrm>
            <a:off x="152400" y="1646236"/>
            <a:ext cx="8763000" cy="5059364"/>
          </a:xfrm>
        </p:spPr>
        <p:txBody>
          <a:bodyPr/>
          <a:lstStyle/>
          <a:p>
            <a:pPr eaLnBrk="1" hangingPunct="1">
              <a:lnSpc>
                <a:spcPct val="90000"/>
              </a:lnSpc>
            </a:pPr>
            <a:r>
              <a:rPr lang="en-US" altLang="en-US" dirty="0" smtClean="0"/>
              <a:t>There have been many stories in the media about computer crime.</a:t>
            </a:r>
          </a:p>
          <a:p>
            <a:pPr eaLnBrk="1" hangingPunct="1">
              <a:lnSpc>
                <a:spcPct val="90000"/>
              </a:lnSpc>
            </a:pPr>
            <a:r>
              <a:rPr lang="en-US" altLang="en-US" dirty="0" smtClean="0"/>
              <a:t>Sometimes hackers have been portrayed as “heroes”</a:t>
            </a:r>
          </a:p>
          <a:p>
            <a:pPr eaLnBrk="1" hangingPunct="1">
              <a:lnSpc>
                <a:spcPct val="90000"/>
              </a:lnSpc>
            </a:pPr>
            <a:r>
              <a:rPr lang="en-US" altLang="en-US" dirty="0" smtClean="0"/>
              <a:t>Perceptions about hacking and computer crime are changing because of increased dependency on the Internet for our infrastructure.</a:t>
            </a:r>
          </a:p>
        </p:txBody>
      </p:sp>
    </p:spTree>
    <p:extLst>
      <p:ext uri="{BB962C8B-B14F-4D97-AF65-F5344CB8AC3E}">
        <p14:creationId xmlns:p14="http://schemas.microsoft.com/office/powerpoint/2010/main" val="2220636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Tips to follow to be safe from Romance and Dating Scams</a:t>
            </a:r>
            <a:endParaRPr lang="en-US" dirty="0"/>
          </a:p>
        </p:txBody>
      </p:sp>
      <p:sp>
        <p:nvSpPr>
          <p:cNvPr id="3" name="Content Placeholder 2"/>
          <p:cNvSpPr>
            <a:spLocks noGrp="1"/>
          </p:cNvSpPr>
          <p:nvPr>
            <p:ph idx="1"/>
          </p:nvPr>
        </p:nvSpPr>
        <p:spPr>
          <a:xfrm>
            <a:off x="145200" y="1447800"/>
            <a:ext cx="8846400" cy="4419928"/>
          </a:xfrm>
        </p:spPr>
        <p:txBody>
          <a:bodyPr>
            <a:normAutofit/>
          </a:bodyPr>
          <a:lstStyle/>
          <a:p>
            <a:pPr algn="just"/>
            <a:r>
              <a:rPr lang="en-US" dirty="0" smtClean="0"/>
              <a:t>Don’t accept friend requests from random people. </a:t>
            </a:r>
          </a:p>
          <a:p>
            <a:pPr algn="just"/>
            <a:r>
              <a:rPr lang="en-US" dirty="0" smtClean="0"/>
              <a:t>Don’t reply to messages to people who are not in your friend list. </a:t>
            </a:r>
          </a:p>
          <a:p>
            <a:pPr algn="just"/>
            <a:r>
              <a:rPr lang="en-US" dirty="0" err="1" smtClean="0"/>
              <a:t>Facebook</a:t>
            </a:r>
            <a:r>
              <a:rPr lang="en-US" dirty="0" smtClean="0"/>
              <a:t> generally warns people when they get messages from people who are not in their friend list.</a:t>
            </a:r>
          </a:p>
          <a:p>
            <a:pPr algn="just"/>
            <a:r>
              <a:rPr lang="en-US" dirty="0" smtClean="0"/>
              <a:t> Do not chat with anyone and everyone especially someone you don’t know.</a:t>
            </a:r>
          </a:p>
          <a:p>
            <a:endParaRPr lang="en-US" dirty="0"/>
          </a:p>
        </p:txBody>
      </p:sp>
    </p:spTree>
    <p:extLst>
      <p:ext uri="{BB962C8B-B14F-4D97-AF65-F5344CB8AC3E}">
        <p14:creationId xmlns:p14="http://schemas.microsoft.com/office/powerpoint/2010/main" val="19219275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Tips to follow to be safe from Romance and Dating Scams</a:t>
            </a:r>
            <a:endParaRPr lang="en-US" dirty="0"/>
          </a:p>
        </p:txBody>
      </p:sp>
      <p:sp>
        <p:nvSpPr>
          <p:cNvPr id="3" name="Content Placeholder 2"/>
          <p:cNvSpPr>
            <a:spLocks noGrp="1"/>
          </p:cNvSpPr>
          <p:nvPr>
            <p:ph idx="1"/>
          </p:nvPr>
        </p:nvSpPr>
        <p:spPr>
          <a:xfrm>
            <a:off x="145200" y="1524000"/>
            <a:ext cx="8770200" cy="4343728"/>
          </a:xfrm>
        </p:spPr>
        <p:txBody>
          <a:bodyPr>
            <a:normAutofit/>
          </a:bodyPr>
          <a:lstStyle/>
          <a:p>
            <a:pPr algn="just"/>
            <a:r>
              <a:rPr lang="en-US" dirty="0" smtClean="0"/>
              <a:t>Don’t transfer your card or bank details with anybody at any cost. If somebody is threatening you, report about it to the police.</a:t>
            </a:r>
          </a:p>
          <a:p>
            <a:pPr algn="just"/>
            <a:r>
              <a:rPr lang="en-US" dirty="0" smtClean="0"/>
              <a:t>Don’t strip or send your nudes through digital.</a:t>
            </a:r>
          </a:p>
          <a:p>
            <a:pPr algn="just"/>
            <a:r>
              <a:rPr lang="en-US" dirty="0" smtClean="0"/>
              <a:t>If the fraudster is calling you to some place, alone to give you something or asking you to go on a date then please don’t go.</a:t>
            </a:r>
          </a:p>
          <a:p>
            <a:pPr algn="just"/>
            <a:endParaRPr lang="en-US" dirty="0"/>
          </a:p>
        </p:txBody>
      </p:sp>
    </p:spTree>
    <p:extLst>
      <p:ext uri="{BB962C8B-B14F-4D97-AF65-F5344CB8AC3E}">
        <p14:creationId xmlns:p14="http://schemas.microsoft.com/office/powerpoint/2010/main" val="13515366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Fake profiles</a:t>
            </a:r>
            <a:endParaRPr lang="en-US" dirty="0"/>
          </a:p>
        </p:txBody>
      </p:sp>
      <p:pic>
        <p:nvPicPr>
          <p:cNvPr id="4" name="Content Placeholder 3" descr="Screen-Shot-2018-03-08-at-9.13.44-PM.png"/>
          <p:cNvPicPr>
            <a:picLocks noGrp="1" noChangeAspect="1"/>
          </p:cNvPicPr>
          <p:nvPr>
            <p:ph idx="1"/>
          </p:nvPr>
        </p:nvPicPr>
        <p:blipFill>
          <a:blip r:embed="rId2"/>
          <a:stretch>
            <a:fillRect/>
          </a:stretch>
        </p:blipFill>
        <p:spPr>
          <a:xfrm>
            <a:off x="76200" y="1219200"/>
            <a:ext cx="9067800" cy="5257800"/>
          </a:xfrm>
        </p:spPr>
      </p:pic>
    </p:spTree>
    <p:extLst>
      <p:ext uri="{BB962C8B-B14F-4D97-AF65-F5344CB8AC3E}">
        <p14:creationId xmlns:p14="http://schemas.microsoft.com/office/powerpoint/2010/main" val="5742444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How to identify if the profiles are genuine or fake?</a:t>
            </a:r>
            <a:endParaRPr lang="en-US" dirty="0"/>
          </a:p>
        </p:txBody>
      </p:sp>
      <p:sp>
        <p:nvSpPr>
          <p:cNvPr id="3" name="Content Placeholder 2"/>
          <p:cNvSpPr>
            <a:spLocks noGrp="1"/>
          </p:cNvSpPr>
          <p:nvPr>
            <p:ph idx="1"/>
          </p:nvPr>
        </p:nvSpPr>
        <p:spPr>
          <a:xfrm>
            <a:off x="145200" y="1524000"/>
            <a:ext cx="8846400" cy="4343728"/>
          </a:xfrm>
        </p:spPr>
        <p:txBody>
          <a:bodyPr>
            <a:normAutofit/>
          </a:bodyPr>
          <a:lstStyle/>
          <a:p>
            <a:pPr algn="just"/>
            <a:r>
              <a:rPr lang="en-US" dirty="0" smtClean="0"/>
              <a:t>A fake profile on </a:t>
            </a:r>
            <a:r>
              <a:rPr lang="en-US" dirty="0" err="1" smtClean="0"/>
              <a:t>Facebook</a:t>
            </a:r>
            <a:r>
              <a:rPr lang="en-US" dirty="0" smtClean="0"/>
              <a:t> will not use their genuine pictures</a:t>
            </a:r>
          </a:p>
          <a:p>
            <a:pPr algn="just"/>
            <a:r>
              <a:rPr lang="en-US" dirty="0" smtClean="0"/>
              <a:t>They don’t have many friends.</a:t>
            </a:r>
          </a:p>
          <a:p>
            <a:pPr algn="just"/>
            <a:r>
              <a:rPr lang="en-US" dirty="0" smtClean="0"/>
              <a:t>Their profiles are just recently built.</a:t>
            </a:r>
          </a:p>
          <a:p>
            <a:pPr algn="just"/>
            <a:r>
              <a:rPr lang="en-US" dirty="0" smtClean="0"/>
              <a:t>Even if you make someone your friend, try to scroll their profile to check their status updates and their experiences they share, if there are not any – they are more likely to be fake.</a:t>
            </a:r>
          </a:p>
          <a:p>
            <a:pPr algn="just"/>
            <a:endParaRPr lang="en-US" dirty="0"/>
          </a:p>
        </p:txBody>
      </p:sp>
    </p:spTree>
    <p:extLst>
      <p:ext uri="{BB962C8B-B14F-4D97-AF65-F5344CB8AC3E}">
        <p14:creationId xmlns:p14="http://schemas.microsoft.com/office/powerpoint/2010/main" val="16894879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5. Link Baiting</a:t>
            </a:r>
            <a:endParaRPr lang="en-US" dirty="0"/>
          </a:p>
        </p:txBody>
      </p:sp>
      <p:sp>
        <p:nvSpPr>
          <p:cNvPr id="3" name="Content Placeholder 2"/>
          <p:cNvSpPr>
            <a:spLocks noGrp="1"/>
          </p:cNvSpPr>
          <p:nvPr>
            <p:ph idx="1"/>
          </p:nvPr>
        </p:nvSpPr>
        <p:spPr>
          <a:xfrm>
            <a:off x="145200" y="1676400"/>
            <a:ext cx="8922600" cy="4191328"/>
          </a:xfrm>
        </p:spPr>
        <p:txBody>
          <a:bodyPr>
            <a:normAutofit/>
          </a:bodyPr>
          <a:lstStyle/>
          <a:p>
            <a:pPr algn="just"/>
            <a:r>
              <a:rPr lang="en-US" dirty="0" smtClean="0"/>
              <a:t>Link bait happens when the content of your website or pages gets linked to other sites because they want to and not because they have asked you. A few instances where link bait has been showcased are-</a:t>
            </a:r>
          </a:p>
          <a:p>
            <a:pPr algn="just"/>
            <a:r>
              <a:rPr lang="en-US" dirty="0" smtClean="0"/>
              <a:t>Your photo just got leaked on internet, check here:</a:t>
            </a:r>
          </a:p>
          <a:p>
            <a:pPr algn="just"/>
            <a:r>
              <a:rPr lang="en-US" dirty="0" smtClean="0"/>
              <a:t>Look what people are talking about you:</a:t>
            </a:r>
          </a:p>
          <a:p>
            <a:pPr algn="just">
              <a:buNone/>
            </a:pPr>
            <a:endParaRPr lang="en-US" dirty="0"/>
          </a:p>
        </p:txBody>
      </p:sp>
    </p:spTree>
    <p:extLst>
      <p:ext uri="{BB962C8B-B14F-4D97-AF65-F5344CB8AC3E}">
        <p14:creationId xmlns:p14="http://schemas.microsoft.com/office/powerpoint/2010/main" val="3132682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Tips to follow to be safe from Link Baiting</a:t>
            </a:r>
            <a:endParaRPr lang="en-US" dirty="0"/>
          </a:p>
        </p:txBody>
      </p:sp>
      <p:sp>
        <p:nvSpPr>
          <p:cNvPr id="3" name="Content Placeholder 2"/>
          <p:cNvSpPr>
            <a:spLocks noGrp="1"/>
          </p:cNvSpPr>
          <p:nvPr>
            <p:ph idx="1"/>
          </p:nvPr>
        </p:nvSpPr>
        <p:spPr>
          <a:xfrm>
            <a:off x="145200" y="1524000"/>
            <a:ext cx="8229600" cy="4343728"/>
          </a:xfrm>
        </p:spPr>
        <p:txBody>
          <a:bodyPr/>
          <a:lstStyle/>
          <a:p>
            <a:pPr algn="just"/>
            <a:r>
              <a:rPr lang="en-US" dirty="0" smtClean="0"/>
              <a:t>Make sure that you don’t click on these links. Check where these links are coming from. They usually come through </a:t>
            </a:r>
            <a:r>
              <a:rPr lang="en-US" dirty="0" err="1" smtClean="0"/>
              <a:t>WhatsApp</a:t>
            </a:r>
            <a:r>
              <a:rPr lang="en-US" dirty="0" smtClean="0"/>
              <a:t> or Messenger. </a:t>
            </a:r>
          </a:p>
          <a:p>
            <a:pPr algn="just"/>
            <a:endParaRPr lang="en-US" dirty="0"/>
          </a:p>
        </p:txBody>
      </p:sp>
      <p:pic>
        <p:nvPicPr>
          <p:cNvPr id="4" name="Picture 3" descr="Image-16-08-03-2018-730x396.png"/>
          <p:cNvPicPr>
            <a:picLocks noChangeAspect="1"/>
          </p:cNvPicPr>
          <p:nvPr/>
        </p:nvPicPr>
        <p:blipFill>
          <a:blip r:embed="rId3"/>
          <a:stretch>
            <a:fillRect/>
          </a:stretch>
        </p:blipFill>
        <p:spPr>
          <a:xfrm>
            <a:off x="152400" y="3124200"/>
            <a:ext cx="8915400" cy="3429000"/>
          </a:xfrm>
          <a:prstGeom prst="rect">
            <a:avLst/>
          </a:prstGeom>
        </p:spPr>
      </p:pic>
    </p:spTree>
    <p:extLst>
      <p:ext uri="{BB962C8B-B14F-4D97-AF65-F5344CB8AC3E}">
        <p14:creationId xmlns:p14="http://schemas.microsoft.com/office/powerpoint/2010/main" val="16373554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229600" cy="5668963"/>
          </a:xfrm>
        </p:spPr>
        <p:txBody>
          <a:bodyPr/>
          <a:lstStyle/>
          <a:p>
            <a:pPr algn="just"/>
            <a:r>
              <a:rPr lang="en-US" dirty="0" smtClean="0"/>
              <a:t>On open platforms like Twitter, people tend to create fake accounts of your genuine profiles and they use this identity to strike a conversation.</a:t>
            </a:r>
          </a:p>
          <a:p>
            <a:endParaRPr lang="en-US" dirty="0"/>
          </a:p>
        </p:txBody>
      </p:sp>
      <p:pic>
        <p:nvPicPr>
          <p:cNvPr id="4" name="Picture 3" descr="Image-17-08-03-2018.png"/>
          <p:cNvPicPr>
            <a:picLocks noChangeAspect="1"/>
          </p:cNvPicPr>
          <p:nvPr/>
        </p:nvPicPr>
        <p:blipFill>
          <a:blip r:embed="rId2"/>
          <a:stretch>
            <a:fillRect/>
          </a:stretch>
        </p:blipFill>
        <p:spPr>
          <a:xfrm>
            <a:off x="152400" y="3418146"/>
            <a:ext cx="8839200" cy="3287454"/>
          </a:xfrm>
          <a:prstGeom prst="rect">
            <a:avLst/>
          </a:prstGeom>
        </p:spPr>
      </p:pic>
    </p:spTree>
    <p:extLst>
      <p:ext uri="{BB962C8B-B14F-4D97-AF65-F5344CB8AC3E}">
        <p14:creationId xmlns:p14="http://schemas.microsoft.com/office/powerpoint/2010/main" val="37270952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6. Information Theft</a:t>
            </a:r>
            <a:endParaRPr lang="en-US" dirty="0"/>
          </a:p>
        </p:txBody>
      </p:sp>
      <p:sp>
        <p:nvSpPr>
          <p:cNvPr id="3" name="Content Placeholder 2"/>
          <p:cNvSpPr>
            <a:spLocks noGrp="1"/>
          </p:cNvSpPr>
          <p:nvPr>
            <p:ph idx="1"/>
          </p:nvPr>
        </p:nvSpPr>
        <p:spPr>
          <a:xfrm>
            <a:off x="145200" y="1600200"/>
            <a:ext cx="8998800" cy="4267528"/>
          </a:xfrm>
        </p:spPr>
        <p:txBody>
          <a:bodyPr/>
          <a:lstStyle/>
          <a:p>
            <a:pPr algn="just"/>
            <a:r>
              <a:rPr lang="en-US" dirty="0" smtClean="0"/>
              <a:t>Informational theft occurs when an imposter identifies key pieces of personally identifiable information like social security, driving license number in order to impersonate someone else</a:t>
            </a:r>
            <a:endParaRPr lang="en-US" dirty="0"/>
          </a:p>
        </p:txBody>
      </p:sp>
    </p:spTree>
    <p:extLst>
      <p:ext uri="{BB962C8B-B14F-4D97-AF65-F5344CB8AC3E}">
        <p14:creationId xmlns:p14="http://schemas.microsoft.com/office/powerpoint/2010/main" val="34524667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Tips to follow to be safe from Information Theft</a:t>
            </a:r>
            <a:endParaRPr lang="en-US" dirty="0"/>
          </a:p>
        </p:txBody>
      </p:sp>
      <p:sp>
        <p:nvSpPr>
          <p:cNvPr id="3" name="Content Placeholder 2"/>
          <p:cNvSpPr>
            <a:spLocks noGrp="1"/>
          </p:cNvSpPr>
          <p:nvPr>
            <p:ph idx="1"/>
          </p:nvPr>
        </p:nvSpPr>
        <p:spPr>
          <a:xfrm>
            <a:off x="145200" y="1600200"/>
            <a:ext cx="8922600" cy="4267528"/>
          </a:xfrm>
        </p:spPr>
        <p:txBody>
          <a:bodyPr>
            <a:normAutofit fontScale="92500" lnSpcReduction="20000"/>
          </a:bodyPr>
          <a:lstStyle/>
          <a:p>
            <a:pPr algn="just"/>
            <a:r>
              <a:rPr lang="en-US" dirty="0" smtClean="0"/>
              <a:t>If you have a name which is common then differentiate it with something that people know would connect to your business.</a:t>
            </a:r>
          </a:p>
          <a:p>
            <a:pPr algn="just"/>
            <a:r>
              <a:rPr lang="en-US" dirty="0" smtClean="0"/>
              <a:t>Ensure that you get the right SEO and report your business page through </a:t>
            </a:r>
            <a:r>
              <a:rPr lang="en-US" dirty="0" err="1" smtClean="0"/>
              <a:t>Facebook</a:t>
            </a:r>
            <a:r>
              <a:rPr lang="en-US" dirty="0" smtClean="0"/>
              <a:t> India.</a:t>
            </a:r>
          </a:p>
          <a:p>
            <a:pPr algn="just"/>
            <a:r>
              <a:rPr lang="en-US" dirty="0" smtClean="0"/>
              <a:t>It is possible to merge pages on </a:t>
            </a:r>
            <a:r>
              <a:rPr lang="en-US" dirty="0" err="1" smtClean="0"/>
              <a:t>Facebook</a:t>
            </a:r>
            <a:r>
              <a:rPr lang="en-US" dirty="0" smtClean="0"/>
              <a:t>, so you can merge the fake page with yours and claim that you are the official owner of the page.</a:t>
            </a:r>
          </a:p>
          <a:p>
            <a:pPr algn="just"/>
            <a:r>
              <a:rPr lang="en-US" dirty="0" smtClean="0"/>
              <a:t>Ensure that you don’t store credit card details and crucial passwords on Social Media messengers too.</a:t>
            </a:r>
          </a:p>
          <a:p>
            <a:pPr algn="just"/>
            <a:endParaRPr lang="en-US" dirty="0"/>
          </a:p>
        </p:txBody>
      </p:sp>
    </p:spTree>
    <p:extLst>
      <p:ext uri="{BB962C8B-B14F-4D97-AF65-F5344CB8AC3E}">
        <p14:creationId xmlns:p14="http://schemas.microsoft.com/office/powerpoint/2010/main" val="41770448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7. Cyber Bullying</a:t>
            </a:r>
            <a:endParaRPr lang="en-US" dirty="0"/>
          </a:p>
        </p:txBody>
      </p:sp>
      <p:sp>
        <p:nvSpPr>
          <p:cNvPr id="3" name="Content Placeholder 2"/>
          <p:cNvSpPr>
            <a:spLocks noGrp="1"/>
          </p:cNvSpPr>
          <p:nvPr>
            <p:ph idx="1"/>
          </p:nvPr>
        </p:nvSpPr>
        <p:spPr>
          <a:xfrm>
            <a:off x="145200" y="1524000"/>
            <a:ext cx="8922600" cy="4343728"/>
          </a:xfrm>
        </p:spPr>
        <p:txBody>
          <a:bodyPr/>
          <a:lstStyle/>
          <a:p>
            <a:pPr algn="just"/>
            <a:r>
              <a:rPr lang="en-US" dirty="0" smtClean="0"/>
              <a:t>Posting any kind of humiliating content on the social media or sending vulgar messages online, or threatening to commit any act of violence, or stalking by means of calls, messages or threatening of child pornography is called as </a:t>
            </a:r>
            <a:r>
              <a:rPr lang="en-US" dirty="0" err="1" smtClean="0"/>
              <a:t>cyberbullying</a:t>
            </a:r>
            <a:r>
              <a:rPr lang="en-US" dirty="0" smtClean="0"/>
              <a:t>.</a:t>
            </a:r>
            <a:endParaRPr lang="en-US" dirty="0"/>
          </a:p>
        </p:txBody>
      </p:sp>
    </p:spTree>
    <p:extLst>
      <p:ext uri="{BB962C8B-B14F-4D97-AF65-F5344CB8AC3E}">
        <p14:creationId xmlns:p14="http://schemas.microsoft.com/office/powerpoint/2010/main" val="984926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b="1" smtClean="0">
                <a:cs typeface="Times New Roman" pitchFamily="18" charset="0"/>
              </a:rPr>
              <a:t>A "Typical" Cybercriminal</a:t>
            </a:r>
            <a:r>
              <a:rPr lang="en-US" altLang="en-US" smtClean="0"/>
              <a:t> </a:t>
            </a:r>
          </a:p>
        </p:txBody>
      </p:sp>
      <p:sp>
        <p:nvSpPr>
          <p:cNvPr id="6147" name="Rectangle 3"/>
          <p:cNvSpPr>
            <a:spLocks noGrp="1" noChangeArrowheads="1"/>
          </p:cNvSpPr>
          <p:nvPr>
            <p:ph type="body" idx="1"/>
          </p:nvPr>
        </p:nvSpPr>
        <p:spPr>
          <a:xfrm>
            <a:off x="145200" y="1646236"/>
            <a:ext cx="8846400" cy="5059364"/>
          </a:xfrm>
        </p:spPr>
        <p:txBody>
          <a:bodyPr/>
          <a:lstStyle/>
          <a:p>
            <a:pPr algn="just" eaLnBrk="1" hangingPunct="1">
              <a:lnSpc>
                <a:spcPct val="90000"/>
              </a:lnSpc>
            </a:pPr>
            <a:r>
              <a:rPr lang="en-US" altLang="en-US" sz="2800" dirty="0" smtClean="0">
                <a:cs typeface="Times New Roman" pitchFamily="18" charset="0"/>
              </a:rPr>
              <a:t>Parker (1998) believes that typical computer hackers tend to exhibit three common traits: </a:t>
            </a:r>
          </a:p>
          <a:p>
            <a:pPr lvl="1" algn="just" eaLnBrk="1" hangingPunct="1">
              <a:lnSpc>
                <a:spcPct val="90000"/>
              </a:lnSpc>
            </a:pPr>
            <a:r>
              <a:rPr lang="en-US" altLang="en-US" sz="2400" dirty="0" smtClean="0">
                <a:cs typeface="Times New Roman" pitchFamily="18" charset="0"/>
              </a:rPr>
              <a:t>Precociousness;</a:t>
            </a:r>
          </a:p>
          <a:p>
            <a:pPr lvl="1" algn="just" eaLnBrk="1" hangingPunct="1">
              <a:lnSpc>
                <a:spcPct val="90000"/>
              </a:lnSpc>
            </a:pPr>
            <a:r>
              <a:rPr lang="en-US" altLang="en-US" sz="2400" dirty="0" smtClean="0">
                <a:cs typeface="Times New Roman" pitchFamily="18" charset="0"/>
              </a:rPr>
              <a:t>Curiosity;</a:t>
            </a:r>
          </a:p>
          <a:p>
            <a:pPr lvl="1" algn="just" eaLnBrk="1" hangingPunct="1">
              <a:lnSpc>
                <a:spcPct val="90000"/>
              </a:lnSpc>
            </a:pPr>
            <a:r>
              <a:rPr lang="en-US" altLang="en-US" sz="2400" dirty="0" smtClean="0">
                <a:cs typeface="Times New Roman" pitchFamily="18" charset="0"/>
              </a:rPr>
              <a:t>Persistence. </a:t>
            </a:r>
          </a:p>
          <a:p>
            <a:pPr algn="just" eaLnBrk="1" hangingPunct="1">
              <a:lnSpc>
                <a:spcPct val="90000"/>
              </a:lnSpc>
            </a:pPr>
            <a:r>
              <a:rPr lang="en-US" altLang="en-US" sz="2800" dirty="0" smtClean="0">
                <a:cs typeface="Times New Roman" pitchFamily="18" charset="0"/>
              </a:rPr>
              <a:t>Many people conceive of the typical computer hacker as someone who is a very bright, technically sophisticated, young white male – as portrayed in the popular movie </a:t>
            </a:r>
            <a:r>
              <a:rPr lang="en-US" altLang="en-US" sz="2800" i="1" dirty="0" smtClean="0">
                <a:cs typeface="Times New Roman" pitchFamily="18" charset="0"/>
              </a:rPr>
              <a:t>War Games</a:t>
            </a:r>
            <a:r>
              <a:rPr lang="en-US" altLang="en-US" sz="2800" dirty="0" smtClean="0">
                <a:cs typeface="Times New Roman" pitchFamily="18" charset="0"/>
              </a:rPr>
              <a:t>. </a:t>
            </a:r>
            <a:endParaRPr lang="en-US" altLang="en-US" sz="2800" dirty="0" smtClean="0"/>
          </a:p>
        </p:txBody>
      </p:sp>
    </p:spTree>
    <p:extLst>
      <p:ext uri="{BB962C8B-B14F-4D97-AF65-F5344CB8AC3E}">
        <p14:creationId xmlns:p14="http://schemas.microsoft.com/office/powerpoint/2010/main" val="2031718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 calcmode="lin" valueType="num">
                                      <p:cBhvr additive="base">
                                        <p:cTn id="11"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1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 calcmode="lin" valueType="num">
                                      <p:cBhvr additive="base">
                                        <p:cTn id="15"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14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 calcmode="lin" valueType="num">
                                      <p:cBhvr additive="base">
                                        <p:cTn id="19" dur="500" fill="hold"/>
                                        <p:tgtEl>
                                          <p:spTgt spid="614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7">
                                            <p:txEl>
                                              <p:pRg st="4" end="4"/>
                                            </p:txEl>
                                          </p:spTgt>
                                        </p:tgtEl>
                                        <p:attrNameLst>
                                          <p:attrName>style.visibility</p:attrName>
                                        </p:attrNameLst>
                                      </p:cBhvr>
                                      <p:to>
                                        <p:strVal val="visible"/>
                                      </p:to>
                                    </p:set>
                                    <p:anim calcmode="lin" valueType="num">
                                      <p:cBhvr additive="base">
                                        <p:cTn id="25"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Tips to follow to stay safe from </a:t>
            </a:r>
            <a:r>
              <a:rPr lang="en-US" dirty="0" err="1" smtClean="0"/>
              <a:t>cyberbullying</a:t>
            </a:r>
            <a:endParaRPr lang="en-US" dirty="0"/>
          </a:p>
        </p:txBody>
      </p:sp>
      <p:sp>
        <p:nvSpPr>
          <p:cNvPr id="3" name="Content Placeholder 2"/>
          <p:cNvSpPr>
            <a:spLocks noGrp="1"/>
          </p:cNvSpPr>
          <p:nvPr>
            <p:ph idx="1"/>
          </p:nvPr>
        </p:nvSpPr>
        <p:spPr>
          <a:xfrm>
            <a:off x="145200" y="1752600"/>
            <a:ext cx="8229600" cy="4115128"/>
          </a:xfrm>
        </p:spPr>
        <p:txBody>
          <a:bodyPr/>
          <a:lstStyle/>
          <a:p>
            <a:pPr algn="just"/>
            <a:r>
              <a:rPr lang="en-US" dirty="0" smtClean="0"/>
              <a:t>Approach the police when you are getting harassed online.</a:t>
            </a:r>
          </a:p>
          <a:p>
            <a:pPr algn="just"/>
            <a:r>
              <a:rPr lang="en-US" dirty="0" smtClean="0"/>
              <a:t>Do not sit idle as that would only make the bully think that you are scared and won’t be of any harm to them.</a:t>
            </a:r>
          </a:p>
          <a:p>
            <a:endParaRPr lang="en-US" dirty="0"/>
          </a:p>
        </p:txBody>
      </p:sp>
    </p:spTree>
    <p:extLst>
      <p:ext uri="{BB962C8B-B14F-4D97-AF65-F5344CB8AC3E}">
        <p14:creationId xmlns:p14="http://schemas.microsoft.com/office/powerpoint/2010/main" val="36229736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vanya\Desktop\CyberSecurityPPT\shopping-scam.jpg"/>
          <p:cNvPicPr>
            <a:picLocks noChangeAspect="1" noChangeArrowheads="1"/>
          </p:cNvPicPr>
          <p:nvPr/>
        </p:nvPicPr>
        <p:blipFill>
          <a:blip r:embed="rId2"/>
          <a:srcRect/>
          <a:stretch>
            <a:fillRect/>
          </a:stretch>
        </p:blipFill>
        <p:spPr bwMode="auto">
          <a:xfrm>
            <a:off x="76200" y="304800"/>
            <a:ext cx="9067800" cy="6324600"/>
          </a:xfrm>
          <a:prstGeom prst="rect">
            <a:avLst/>
          </a:prstGeom>
          <a:noFill/>
        </p:spPr>
      </p:pic>
    </p:spTree>
    <p:extLst>
      <p:ext uri="{BB962C8B-B14F-4D97-AF65-F5344CB8AC3E}">
        <p14:creationId xmlns:p14="http://schemas.microsoft.com/office/powerpoint/2010/main" val="4309714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457200"/>
            <a:ext cx="6192520" cy="635000"/>
          </a:xfrm>
          <a:prstGeom prst="rect">
            <a:avLst/>
          </a:prstGeom>
        </p:spPr>
        <p:txBody>
          <a:bodyPr vert="horz" wrap="square" lIns="0" tIns="12065" rIns="0" bIns="0" rtlCol="0">
            <a:spAutoFit/>
          </a:bodyPr>
          <a:lstStyle/>
          <a:p>
            <a:pPr marL="12700">
              <a:lnSpc>
                <a:spcPct val="100000"/>
              </a:lnSpc>
              <a:spcBef>
                <a:spcPts val="95"/>
              </a:spcBef>
              <a:buNone/>
            </a:pPr>
            <a:r>
              <a:rPr lang="en-IN" sz="4000" spc="-55" dirty="0" smtClean="0"/>
              <a:t>Cyber</a:t>
            </a:r>
            <a:r>
              <a:rPr lang="en-IN" sz="4000" spc="-45" dirty="0" smtClean="0"/>
              <a:t> </a:t>
            </a:r>
            <a:r>
              <a:rPr lang="en-IN" sz="4000" spc="-10" dirty="0" smtClean="0"/>
              <a:t>Crime Approaches</a:t>
            </a:r>
            <a:endParaRPr lang="en-IN" sz="4000" dirty="0"/>
          </a:p>
        </p:txBody>
      </p:sp>
      <p:sp>
        <p:nvSpPr>
          <p:cNvPr id="3" name="object 3"/>
          <p:cNvSpPr txBox="1"/>
          <p:nvPr/>
        </p:nvSpPr>
        <p:spPr>
          <a:xfrm>
            <a:off x="914400" y="1905000"/>
            <a:ext cx="6172200" cy="3666388"/>
          </a:xfrm>
          <a:prstGeom prst="rect">
            <a:avLst/>
          </a:prstGeom>
        </p:spPr>
        <p:txBody>
          <a:bodyPr vert="horz" wrap="square" lIns="0" tIns="97790" rIns="0" bIns="0" rtlCol="0">
            <a:spAutoFit/>
          </a:bodyPr>
          <a:lstStyle/>
          <a:p>
            <a:pPr marL="354965" indent="-342265">
              <a:lnSpc>
                <a:spcPct val="100000"/>
              </a:lnSpc>
              <a:spcBef>
                <a:spcPts val="770"/>
              </a:spcBef>
              <a:buChar char="•"/>
              <a:tabLst>
                <a:tab pos="354965" algn="l"/>
                <a:tab pos="355600" algn="l"/>
              </a:tabLst>
            </a:pPr>
            <a:r>
              <a:rPr lang="en-US" sz="2800" spc="-5" dirty="0" smtClean="0">
                <a:solidFill>
                  <a:schemeClr val="bg1"/>
                </a:solidFill>
                <a:latin typeface="Arial"/>
                <a:cs typeface="Arial"/>
              </a:rPr>
              <a:t>Virus </a:t>
            </a:r>
          </a:p>
          <a:p>
            <a:pPr marL="354965" indent="-342265">
              <a:lnSpc>
                <a:spcPct val="100000"/>
              </a:lnSpc>
              <a:spcBef>
                <a:spcPts val="770"/>
              </a:spcBef>
              <a:buChar char="•"/>
              <a:tabLst>
                <a:tab pos="354965" algn="l"/>
                <a:tab pos="355600" algn="l"/>
              </a:tabLst>
            </a:pPr>
            <a:r>
              <a:rPr lang="en-US" sz="2800" spc="-5" dirty="0" smtClean="0">
                <a:solidFill>
                  <a:schemeClr val="bg1"/>
                </a:solidFill>
                <a:latin typeface="Arial"/>
                <a:cs typeface="Arial"/>
              </a:rPr>
              <a:t>Hacking</a:t>
            </a:r>
          </a:p>
          <a:p>
            <a:pPr marL="354965" indent="-342265">
              <a:lnSpc>
                <a:spcPct val="100000"/>
              </a:lnSpc>
              <a:spcBef>
                <a:spcPts val="675"/>
              </a:spcBef>
              <a:buChar char="•"/>
              <a:tabLst>
                <a:tab pos="354965" algn="l"/>
                <a:tab pos="355600" algn="l"/>
              </a:tabLst>
            </a:pPr>
            <a:r>
              <a:rPr sz="2800" spc="-5" dirty="0" smtClean="0">
                <a:solidFill>
                  <a:schemeClr val="bg1"/>
                </a:solidFill>
                <a:latin typeface="Arial"/>
                <a:cs typeface="Arial"/>
              </a:rPr>
              <a:t>Denial </a:t>
            </a:r>
            <a:r>
              <a:rPr sz="2800" spc="-5" dirty="0">
                <a:solidFill>
                  <a:schemeClr val="bg1"/>
                </a:solidFill>
                <a:latin typeface="Arial"/>
                <a:cs typeface="Arial"/>
              </a:rPr>
              <a:t>of </a:t>
            </a:r>
            <a:r>
              <a:rPr sz="2800" dirty="0">
                <a:solidFill>
                  <a:schemeClr val="bg1"/>
                </a:solidFill>
                <a:latin typeface="Arial"/>
                <a:cs typeface="Arial"/>
              </a:rPr>
              <a:t>service</a:t>
            </a:r>
            <a:r>
              <a:rPr sz="2800" spc="-60" dirty="0">
                <a:solidFill>
                  <a:schemeClr val="bg1"/>
                </a:solidFill>
                <a:latin typeface="Arial"/>
                <a:cs typeface="Arial"/>
              </a:rPr>
              <a:t> </a:t>
            </a:r>
            <a:r>
              <a:rPr sz="2800" dirty="0">
                <a:solidFill>
                  <a:schemeClr val="bg1"/>
                </a:solidFill>
                <a:latin typeface="Arial"/>
                <a:cs typeface="Arial"/>
              </a:rPr>
              <a:t>attack</a:t>
            </a:r>
          </a:p>
          <a:p>
            <a:pPr marL="354965" indent="-342265">
              <a:lnSpc>
                <a:spcPct val="100000"/>
              </a:lnSpc>
              <a:spcBef>
                <a:spcPts val="670"/>
              </a:spcBef>
              <a:buChar char="•"/>
              <a:tabLst>
                <a:tab pos="354965" algn="l"/>
                <a:tab pos="355600" algn="l"/>
              </a:tabLst>
            </a:pPr>
            <a:r>
              <a:rPr sz="2800" spc="-5" dirty="0" smtClean="0">
                <a:solidFill>
                  <a:schemeClr val="bg1"/>
                </a:solidFill>
                <a:latin typeface="Arial"/>
                <a:cs typeface="Arial"/>
              </a:rPr>
              <a:t>Virus</a:t>
            </a:r>
            <a:r>
              <a:rPr sz="2800" spc="-15" dirty="0" smtClean="0">
                <a:solidFill>
                  <a:schemeClr val="bg1"/>
                </a:solidFill>
                <a:latin typeface="Arial"/>
                <a:cs typeface="Arial"/>
              </a:rPr>
              <a:t> </a:t>
            </a:r>
            <a:r>
              <a:rPr sz="2800" spc="-5" dirty="0" smtClean="0">
                <a:solidFill>
                  <a:schemeClr val="bg1"/>
                </a:solidFill>
                <a:latin typeface="Arial"/>
                <a:cs typeface="Arial"/>
              </a:rPr>
              <a:t>Dissemination</a:t>
            </a:r>
            <a:endParaRPr sz="2800" dirty="0" smtClean="0">
              <a:solidFill>
                <a:schemeClr val="bg1"/>
              </a:solidFill>
              <a:latin typeface="Arial"/>
              <a:cs typeface="Arial"/>
            </a:endParaRPr>
          </a:p>
          <a:p>
            <a:pPr marL="354965" indent="-342265">
              <a:lnSpc>
                <a:spcPct val="100000"/>
              </a:lnSpc>
              <a:spcBef>
                <a:spcPts val="675"/>
              </a:spcBef>
              <a:buChar char="•"/>
              <a:tabLst>
                <a:tab pos="354965" algn="l"/>
                <a:tab pos="355600" algn="l"/>
              </a:tabLst>
            </a:pPr>
            <a:r>
              <a:rPr sz="2800" spc="-5" dirty="0" smtClean="0">
                <a:solidFill>
                  <a:schemeClr val="bg1"/>
                </a:solidFill>
                <a:latin typeface="Arial"/>
                <a:cs typeface="Arial"/>
              </a:rPr>
              <a:t>Computer</a:t>
            </a:r>
            <a:r>
              <a:rPr sz="2800" spc="10" dirty="0" smtClean="0">
                <a:solidFill>
                  <a:schemeClr val="bg1"/>
                </a:solidFill>
                <a:latin typeface="Arial"/>
                <a:cs typeface="Arial"/>
              </a:rPr>
              <a:t> </a:t>
            </a:r>
            <a:r>
              <a:rPr sz="2800" spc="-5" dirty="0">
                <a:solidFill>
                  <a:schemeClr val="bg1"/>
                </a:solidFill>
                <a:latin typeface="Arial"/>
                <a:cs typeface="Arial"/>
              </a:rPr>
              <a:t>Vandalism</a:t>
            </a:r>
            <a:endParaRPr sz="2800" dirty="0">
              <a:solidFill>
                <a:schemeClr val="bg1"/>
              </a:solidFill>
              <a:latin typeface="Arial"/>
              <a:cs typeface="Arial"/>
            </a:endParaRPr>
          </a:p>
          <a:p>
            <a:pPr marL="354965" indent="-342265">
              <a:lnSpc>
                <a:spcPct val="100000"/>
              </a:lnSpc>
              <a:spcBef>
                <a:spcPts val="670"/>
              </a:spcBef>
              <a:buChar char="•"/>
              <a:tabLst>
                <a:tab pos="354965" algn="l"/>
                <a:tab pos="355600" algn="l"/>
              </a:tabLst>
            </a:pPr>
            <a:r>
              <a:rPr sz="2800" spc="-5" dirty="0">
                <a:solidFill>
                  <a:schemeClr val="bg1"/>
                </a:solidFill>
                <a:latin typeface="Arial"/>
                <a:cs typeface="Arial"/>
              </a:rPr>
              <a:t>Cyber </a:t>
            </a:r>
            <a:r>
              <a:rPr sz="2800" dirty="0">
                <a:solidFill>
                  <a:schemeClr val="bg1"/>
                </a:solidFill>
                <a:latin typeface="Arial"/>
                <a:cs typeface="Arial"/>
              </a:rPr>
              <a:t>Terrorism</a:t>
            </a:r>
          </a:p>
          <a:p>
            <a:pPr marL="354965" indent="-342265">
              <a:lnSpc>
                <a:spcPct val="100000"/>
              </a:lnSpc>
              <a:spcBef>
                <a:spcPts val="675"/>
              </a:spcBef>
              <a:buChar char="•"/>
              <a:tabLst>
                <a:tab pos="354965" algn="l"/>
                <a:tab pos="355600" algn="l"/>
              </a:tabLst>
            </a:pPr>
            <a:r>
              <a:rPr sz="2800" spc="-5" dirty="0">
                <a:solidFill>
                  <a:schemeClr val="bg1"/>
                </a:solidFill>
                <a:latin typeface="Arial"/>
                <a:cs typeface="Arial"/>
              </a:rPr>
              <a:t>Software</a:t>
            </a:r>
            <a:r>
              <a:rPr sz="2800" spc="-15" dirty="0">
                <a:solidFill>
                  <a:schemeClr val="bg1"/>
                </a:solidFill>
                <a:latin typeface="Arial"/>
                <a:cs typeface="Arial"/>
              </a:rPr>
              <a:t> </a:t>
            </a:r>
            <a:r>
              <a:rPr sz="2800" spc="-5" dirty="0">
                <a:solidFill>
                  <a:schemeClr val="bg1"/>
                </a:solidFill>
                <a:latin typeface="Arial"/>
                <a:cs typeface="Arial"/>
              </a:rPr>
              <a:t>Piracy</a:t>
            </a:r>
            <a:endParaRPr sz="2800" dirty="0">
              <a:solidFill>
                <a:schemeClr val="bg1"/>
              </a:solidFill>
              <a:latin typeface="Arial"/>
              <a:cs typeface="Arial"/>
            </a:endParaRPr>
          </a:p>
        </p:txBody>
      </p:sp>
    </p:spTree>
    <p:extLst>
      <p:ext uri="{BB962C8B-B14F-4D97-AF65-F5344CB8AC3E}">
        <p14:creationId xmlns:p14="http://schemas.microsoft.com/office/powerpoint/2010/main" val="36977664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p:cNvSpPr>
            <a:spLocks noGrp="1" noChangeArrowheads="1"/>
          </p:cNvSpPr>
          <p:nvPr>
            <p:ph type="title"/>
          </p:nvPr>
        </p:nvSpPr>
        <p:spPr>
          <a:xfrm>
            <a:off x="3124200" y="228600"/>
            <a:ext cx="2971800" cy="838200"/>
          </a:xfrm>
        </p:spPr>
        <p:txBody>
          <a:bodyPr>
            <a:normAutofit fontScale="90000"/>
          </a:bodyPr>
          <a:lstStyle/>
          <a:p>
            <a:pPr eaLnBrk="1" hangingPunct="1">
              <a:buNone/>
            </a:pPr>
            <a:r>
              <a:rPr lang="en-US" sz="3600" b="1" dirty="0" smtClean="0">
                <a:latin typeface="Verdana" pitchFamily="34" charset="0"/>
              </a:rPr>
              <a:t>Virus </a:t>
            </a:r>
            <a:r>
              <a:rPr lang="en-US" sz="2000" dirty="0" smtClean="0">
                <a:latin typeface="Verdana" pitchFamily="34" charset="0"/>
              </a:rPr>
              <a:t/>
            </a:r>
            <a:br>
              <a:rPr lang="en-US" sz="2000" dirty="0" smtClean="0">
                <a:latin typeface="Verdana" pitchFamily="34" charset="0"/>
              </a:rPr>
            </a:br>
            <a:r>
              <a:rPr lang="en-US" sz="2000" dirty="0" smtClean="0">
                <a:latin typeface="Verdana" pitchFamily="34" charset="0"/>
              </a:rPr>
              <a:t/>
            </a:r>
            <a:br>
              <a:rPr lang="en-US" sz="2000" dirty="0" smtClean="0">
                <a:latin typeface="Verdana" pitchFamily="34" charset="0"/>
              </a:rPr>
            </a:br>
            <a:endParaRPr lang="en-US" sz="2000" b="1" dirty="0" smtClean="0">
              <a:latin typeface="Verdana" pitchFamily="34" charset="0"/>
            </a:endParaRPr>
          </a:p>
        </p:txBody>
      </p:sp>
      <p:sp>
        <p:nvSpPr>
          <p:cNvPr id="7171" name="Rectangle 1"/>
          <p:cNvSpPr>
            <a:spLocks noChangeArrowheads="1"/>
          </p:cNvSpPr>
          <p:nvPr/>
        </p:nvSpPr>
        <p:spPr bwMode="auto">
          <a:xfrm>
            <a:off x="76200" y="1600200"/>
            <a:ext cx="8839200" cy="5293757"/>
          </a:xfrm>
          <a:prstGeom prst="rect">
            <a:avLst/>
          </a:prstGeom>
          <a:noFill/>
          <a:ln>
            <a:noFill/>
          </a:ln>
          <a:extLst/>
        </p:spPr>
        <p:txBody>
          <a:bodyPr wrap="square">
            <a:spAutoFit/>
          </a:bodyPr>
          <a:lstStyle/>
          <a:p>
            <a:pPr marL="342900" indent="-342900" algn="just">
              <a:buFont typeface="Wingdings" pitchFamily="2" charset="2"/>
              <a:buChar char="q"/>
              <a:defRPr/>
            </a:pPr>
            <a:r>
              <a:rPr lang="en-US" sz="2000" dirty="0">
                <a:solidFill>
                  <a:schemeClr val="bg1"/>
                </a:solidFill>
              </a:rPr>
              <a:t>A computer virus is a type of malicious software that, when executed, replicates itself by modifying other computer programs and inserting its own code</a:t>
            </a:r>
            <a:r>
              <a:rPr lang="en-US" sz="2000" dirty="0" smtClean="0">
                <a:solidFill>
                  <a:schemeClr val="bg1"/>
                </a:solidFill>
              </a:rPr>
              <a:t>.</a:t>
            </a:r>
            <a:r>
              <a:rPr lang="en-US" sz="2000" dirty="0">
                <a:solidFill>
                  <a:schemeClr val="bg1"/>
                </a:solidFill>
              </a:rPr>
              <a:t> When this replication succeeds, the affected areas are then said to be "infected" with a computer virus</a:t>
            </a:r>
          </a:p>
          <a:p>
            <a:pPr algn="just">
              <a:defRPr/>
            </a:pPr>
            <a:endParaRPr lang="en-US" sz="2000" dirty="0">
              <a:solidFill>
                <a:schemeClr val="bg1"/>
              </a:solidFill>
            </a:endParaRPr>
          </a:p>
          <a:p>
            <a:pPr marL="342900" indent="-342900" algn="just">
              <a:buFont typeface="Wingdings" pitchFamily="2" charset="2"/>
              <a:buChar char="q"/>
              <a:defRPr/>
            </a:pPr>
            <a:r>
              <a:rPr lang="en-US" sz="2000" dirty="0">
                <a:solidFill>
                  <a:schemeClr val="bg1"/>
                </a:solidFill>
              </a:rPr>
              <a:t>Computer viruses currently cause billions of dollars' worth of economic damage each year, due to causing system failure, wasting computer resources, corrupting data, increasing maintenance costs, etc</a:t>
            </a:r>
            <a:r>
              <a:rPr lang="en-US" sz="2000" dirty="0" smtClean="0">
                <a:solidFill>
                  <a:schemeClr val="bg1"/>
                </a:solidFill>
              </a:rPr>
              <a:t>.</a:t>
            </a:r>
          </a:p>
          <a:p>
            <a:pPr marL="342900" indent="-342900" algn="just">
              <a:defRPr/>
            </a:pPr>
            <a:endParaRPr lang="en-US" sz="2000" dirty="0" smtClean="0">
              <a:solidFill>
                <a:schemeClr val="bg1"/>
              </a:solidFill>
            </a:endParaRPr>
          </a:p>
          <a:p>
            <a:pPr marL="342900" indent="-342900" algn="just">
              <a:buFont typeface="Wingdings" pitchFamily="2" charset="2"/>
              <a:buChar char="q"/>
              <a:defRPr/>
            </a:pPr>
            <a:r>
              <a:rPr lang="en-US" sz="2000" dirty="0" smtClean="0">
                <a:solidFill>
                  <a:schemeClr val="bg1"/>
                </a:solidFill>
                <a:latin typeface="Times New Roman" charset="0"/>
                <a:cs typeface="Times New Roman" charset="0"/>
              </a:rPr>
              <a:t>Viruses often perform some type of harmful activity on infected host computers, such as acquisition of hard disk space or central processing unit(CPU) time, accessing private information (e.g., credit card numbers), corrupting data, displaying political or humorous messages on the user's screen, spamming their e-mail contacts, logging their keystrokes, or even rendering the computer useless.</a:t>
            </a:r>
            <a:endParaRPr lang="en-IN" sz="2000" dirty="0" smtClean="0">
              <a:solidFill>
                <a:schemeClr val="bg1"/>
              </a:solidFill>
              <a:latin typeface="Times New Roman" charset="0"/>
              <a:cs typeface="Times New Roman" charset="0"/>
            </a:endParaRPr>
          </a:p>
          <a:p>
            <a:pPr marL="342900" indent="-342900" algn="just">
              <a:buFont typeface="Wingdings" pitchFamily="2" charset="2"/>
              <a:buChar char="q"/>
              <a:defRPr/>
            </a:pPr>
            <a:endParaRPr lang="en-US" sz="2000" dirty="0" smtClean="0">
              <a:solidFill>
                <a:schemeClr val="bg1"/>
              </a:solidFill>
            </a:endParaRPr>
          </a:p>
          <a:p>
            <a:pPr marL="342900" indent="-342900" algn="just">
              <a:defRPr/>
            </a:pPr>
            <a:endParaRPr lang="en-US" sz="2000" dirty="0">
              <a:solidFill>
                <a:schemeClr val="bg1"/>
              </a:solidFill>
            </a:endParaRPr>
          </a:p>
          <a:p>
            <a:pPr algn="just">
              <a:defRPr/>
            </a:pPr>
            <a:endParaRPr lang="en-IN" sz="2000" dirty="0">
              <a:solidFill>
                <a:schemeClr val="bg1"/>
              </a:solidFill>
            </a:endParaRPr>
          </a:p>
        </p:txBody>
      </p:sp>
    </p:spTree>
    <p:extLst>
      <p:ext uri="{BB962C8B-B14F-4D97-AF65-F5344CB8AC3E}">
        <p14:creationId xmlns:p14="http://schemas.microsoft.com/office/powerpoint/2010/main" val="19501070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buNone/>
            </a:pPr>
            <a:r>
              <a:rPr lang="en-US" dirty="0" smtClean="0"/>
              <a:t>How to detect a computer virus?</a:t>
            </a:r>
            <a:endParaRPr lang="en-IN" dirty="0"/>
          </a:p>
        </p:txBody>
      </p:sp>
      <p:sp>
        <p:nvSpPr>
          <p:cNvPr id="2" name="Content Placeholder 1"/>
          <p:cNvSpPr>
            <a:spLocks noGrp="1"/>
          </p:cNvSpPr>
          <p:nvPr>
            <p:ph idx="1"/>
          </p:nvPr>
        </p:nvSpPr>
        <p:spPr>
          <a:xfrm>
            <a:off x="145200" y="1676400"/>
            <a:ext cx="8229600" cy="4191328"/>
          </a:xfrm>
        </p:spPr>
        <p:txBody>
          <a:bodyPr/>
          <a:lstStyle/>
          <a:p>
            <a:r>
              <a:rPr lang="en-US" dirty="0" smtClean="0"/>
              <a:t>Your computer speed is slower than normal?</a:t>
            </a:r>
          </a:p>
          <a:p>
            <a:r>
              <a:rPr lang="en-US" dirty="0" smtClean="0"/>
              <a:t>Computer programs are crashing?</a:t>
            </a:r>
          </a:p>
          <a:p>
            <a:r>
              <a:rPr lang="en-US" dirty="0" smtClean="0"/>
              <a:t>Changing file sizes and strange messages?</a:t>
            </a:r>
          </a:p>
          <a:p>
            <a:endParaRPr lang="en-US" dirty="0" smtClean="0"/>
          </a:p>
          <a:p>
            <a:endParaRPr lang="en-IN" dirty="0"/>
          </a:p>
        </p:txBody>
      </p:sp>
    </p:spTree>
    <p:extLst>
      <p:ext uri="{BB962C8B-B14F-4D97-AF65-F5344CB8AC3E}">
        <p14:creationId xmlns:p14="http://schemas.microsoft.com/office/powerpoint/2010/main" val="19991725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Robert Statica – Cybersecurity</a:t>
            </a:r>
          </a:p>
        </p:txBody>
      </p:sp>
      <p:pic>
        <p:nvPicPr>
          <p:cNvPr id="9219" name="Picture 2"/>
          <p:cNvPicPr>
            <a:picLocks noChangeAspect="1" noChangeArrowheads="1"/>
          </p:cNvPicPr>
          <p:nvPr/>
        </p:nvPicPr>
        <p:blipFill>
          <a:blip r:embed="rId2"/>
          <a:srcRect/>
          <a:stretch>
            <a:fillRect/>
          </a:stretch>
        </p:blipFill>
        <p:spPr bwMode="auto">
          <a:xfrm>
            <a:off x="76200" y="304800"/>
            <a:ext cx="8763000" cy="57912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42823584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IN" dirty="0" smtClean="0"/>
              <a:t/>
            </a:r>
            <a:br>
              <a:rPr lang="en-IN" dirty="0" smtClean="0"/>
            </a:br>
            <a:r>
              <a:rPr lang="en-IN" dirty="0" smtClean="0"/>
              <a:t/>
            </a:r>
            <a:br>
              <a:rPr lang="en-IN" dirty="0" smtClean="0"/>
            </a:br>
            <a:r>
              <a:rPr lang="en-IN" dirty="0" smtClean="0"/>
              <a:t>Hacking</a:t>
            </a:r>
            <a:br>
              <a:rPr lang="en-IN" dirty="0" smtClean="0"/>
            </a:br>
            <a:endParaRPr lang="en-IN" dirty="0"/>
          </a:p>
        </p:txBody>
      </p:sp>
      <p:sp>
        <p:nvSpPr>
          <p:cNvPr id="2" name="Content Placeholder 1"/>
          <p:cNvSpPr>
            <a:spLocks noGrp="1"/>
          </p:cNvSpPr>
          <p:nvPr>
            <p:ph idx="1"/>
          </p:nvPr>
        </p:nvSpPr>
        <p:spPr>
          <a:xfrm>
            <a:off x="145200" y="1600200"/>
            <a:ext cx="8922600" cy="4267528"/>
          </a:xfrm>
        </p:spPr>
        <p:txBody>
          <a:bodyPr/>
          <a:lstStyle/>
          <a:p>
            <a:pPr algn="just"/>
            <a:r>
              <a:rPr lang="en-IN" dirty="0" smtClean="0"/>
              <a:t>Hacking is identifying weakness in computer systems or networks to exploit its weaknesses to gain access.</a:t>
            </a:r>
          </a:p>
          <a:p>
            <a:pPr algn="just"/>
            <a:r>
              <a:rPr lang="en-IN" dirty="0" smtClean="0"/>
              <a:t>Example of Hacking: Using password cracking algorithm to gain access to a system.</a:t>
            </a:r>
            <a:endParaRPr lang="en-IN" dirty="0"/>
          </a:p>
        </p:txBody>
      </p:sp>
    </p:spTree>
    <p:extLst>
      <p:ext uri="{BB962C8B-B14F-4D97-AF65-F5344CB8AC3E}">
        <p14:creationId xmlns:p14="http://schemas.microsoft.com/office/powerpoint/2010/main" val="37325082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0" y="1371600"/>
            <a:ext cx="9067800" cy="4343400"/>
          </a:xfrm>
        </p:spPr>
        <p:txBody>
          <a:bodyPr>
            <a:noAutofit/>
          </a:bodyPr>
          <a:lstStyle/>
          <a:p>
            <a:pPr algn="just" eaLnBrk="1" hangingPunct="1"/>
            <a:r>
              <a:rPr lang="en-US" sz="2400" dirty="0" smtClean="0">
                <a:latin typeface="Times New Roman" charset="0"/>
                <a:cs typeface="Times New Roman" charset="0"/>
              </a:rPr>
              <a:t>A hacker is an individual who uses computer, networking or other skills to overcome a technical problem. The term hacker may refer to anyone with technical skills, but it often refers to a person who uses his or her abilities to gain unauthorized access to systems or networks in order to commit crimes.</a:t>
            </a:r>
          </a:p>
          <a:p>
            <a:pPr algn="just" eaLnBrk="1" hangingPunct="1">
              <a:buFont typeface="Wingdings" pitchFamily="2" charset="2"/>
              <a:buNone/>
            </a:pPr>
            <a:endParaRPr lang="en-US" sz="2400" dirty="0" smtClean="0">
              <a:latin typeface="Times New Roman" charset="0"/>
              <a:cs typeface="Times New Roman" charset="0"/>
            </a:endParaRPr>
          </a:p>
          <a:p>
            <a:pPr algn="just" eaLnBrk="1" hangingPunct="1"/>
            <a:r>
              <a:rPr lang="en-US" sz="2400" b="1" dirty="0" smtClean="0">
                <a:latin typeface="Times New Roman" charset="0"/>
                <a:cs typeface="Times New Roman" charset="0"/>
              </a:rPr>
              <a:t>Types of hackers</a:t>
            </a:r>
          </a:p>
          <a:p>
            <a:pPr algn="just" eaLnBrk="1" hangingPunct="1">
              <a:buNone/>
            </a:pPr>
            <a:r>
              <a:rPr lang="en-US" sz="2400" dirty="0" smtClean="0">
                <a:latin typeface="Times New Roman" charset="0"/>
                <a:cs typeface="Times New Roman" charset="0"/>
              </a:rPr>
              <a:t>	The security community has informally used references to hat color as a way different types of hacker are identified, usually divided into three types: </a:t>
            </a:r>
          </a:p>
          <a:p>
            <a:pPr marL="907542" lvl="1" indent="-514350" algn="just">
              <a:buFont typeface="+mj-lt"/>
              <a:buAutoNum type="arabicPeriod"/>
            </a:pPr>
            <a:r>
              <a:rPr lang="en-US" dirty="0" smtClean="0">
                <a:latin typeface="Times New Roman" charset="0"/>
                <a:cs typeface="Times New Roman" charset="0"/>
              </a:rPr>
              <a:t>white hat</a:t>
            </a:r>
          </a:p>
          <a:p>
            <a:pPr marL="907542" lvl="1" indent="-514350" algn="just">
              <a:buFont typeface="+mj-lt"/>
              <a:buAutoNum type="arabicPeriod"/>
            </a:pPr>
            <a:r>
              <a:rPr lang="en-US" dirty="0" smtClean="0">
                <a:latin typeface="Times New Roman" charset="0"/>
                <a:cs typeface="Times New Roman" charset="0"/>
              </a:rPr>
              <a:t>black hat </a:t>
            </a:r>
          </a:p>
          <a:p>
            <a:pPr marL="907542" lvl="1" indent="-514350" algn="just">
              <a:buFont typeface="+mj-lt"/>
              <a:buAutoNum type="arabicPeriod"/>
            </a:pPr>
            <a:r>
              <a:rPr lang="en-US" dirty="0" smtClean="0">
                <a:latin typeface="Times New Roman" charset="0"/>
                <a:cs typeface="Times New Roman" charset="0"/>
              </a:rPr>
              <a:t>gray hat</a:t>
            </a:r>
          </a:p>
          <a:p>
            <a:pPr algn="just" eaLnBrk="1" hangingPunct="1"/>
            <a:endParaRPr lang="en-IN" sz="2400" dirty="0" smtClean="0">
              <a:latin typeface="Times New Roman" charset="0"/>
              <a:cs typeface="Times New Roman" charset="0"/>
            </a:endParaRPr>
          </a:p>
        </p:txBody>
      </p:sp>
      <p:sp>
        <p:nvSpPr>
          <p:cNvPr id="3" name="TextBox 2"/>
          <p:cNvSpPr txBox="1"/>
          <p:nvPr/>
        </p:nvSpPr>
        <p:spPr>
          <a:xfrm>
            <a:off x="685800" y="838200"/>
            <a:ext cx="6858000" cy="584775"/>
          </a:xfrm>
          <a:prstGeom prst="rect">
            <a:avLst/>
          </a:prstGeom>
          <a:noFill/>
        </p:spPr>
        <p:txBody>
          <a:bodyPr wrap="square" rtlCol="0">
            <a:spAutoFit/>
          </a:bodyPr>
          <a:lstStyle/>
          <a:p>
            <a:r>
              <a:rPr lang="en-US" sz="3200" b="1" dirty="0" smtClean="0">
                <a:solidFill>
                  <a:schemeClr val="bg1"/>
                </a:solidFill>
              </a:rPr>
              <a:t>Hacker </a:t>
            </a:r>
            <a:endParaRPr lang="en-IN" sz="3200" b="1" dirty="0">
              <a:solidFill>
                <a:schemeClr val="bg1"/>
              </a:solidFill>
            </a:endParaRPr>
          </a:p>
        </p:txBody>
      </p:sp>
    </p:spTree>
    <p:extLst>
      <p:ext uri="{BB962C8B-B14F-4D97-AF65-F5344CB8AC3E}">
        <p14:creationId xmlns:p14="http://schemas.microsoft.com/office/powerpoint/2010/main" val="25036141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152400" y="1447800"/>
            <a:ext cx="8915400" cy="5029200"/>
          </a:xfrm>
        </p:spPr>
        <p:txBody>
          <a:bodyPr>
            <a:normAutofit/>
          </a:bodyPr>
          <a:lstStyle/>
          <a:p>
            <a:pPr algn="just" eaLnBrk="1" hangingPunct="1"/>
            <a:r>
              <a:rPr lang="en-US" sz="2000" b="1" u="sng" dirty="0" smtClean="0">
                <a:latin typeface="Times New Roman" charset="0"/>
                <a:cs typeface="Times New Roman" charset="0"/>
              </a:rPr>
              <a:t>White hat</a:t>
            </a:r>
            <a:r>
              <a:rPr lang="en-US" sz="2000" b="1" dirty="0" smtClean="0">
                <a:latin typeface="Times New Roman" charset="0"/>
                <a:cs typeface="Times New Roman" charset="0"/>
              </a:rPr>
              <a:t> hackers:</a:t>
            </a:r>
          </a:p>
          <a:p>
            <a:pPr algn="just" eaLnBrk="1" hangingPunct="1">
              <a:buNone/>
            </a:pPr>
            <a:r>
              <a:rPr lang="en-US" sz="2000" b="1" dirty="0" smtClean="0">
                <a:latin typeface="Times New Roman" charset="0"/>
                <a:cs typeface="Times New Roman" charset="0"/>
              </a:rPr>
              <a:t>	</a:t>
            </a:r>
            <a:r>
              <a:rPr lang="en-US" sz="2000" dirty="0" smtClean="0">
                <a:latin typeface="Times New Roman" charset="0"/>
                <a:cs typeface="Times New Roman" charset="0"/>
              </a:rPr>
              <a:t>also known as ethical hackers, strive to operate in the public's best interest, rather than to create turmoil.</a:t>
            </a:r>
            <a:endParaRPr lang="en-US" sz="2000" u="sng" dirty="0" smtClean="0">
              <a:latin typeface="Times New Roman" charset="0"/>
              <a:cs typeface="Times New Roman" charset="0"/>
            </a:endParaRPr>
          </a:p>
          <a:p>
            <a:pPr algn="just" eaLnBrk="1" hangingPunct="1"/>
            <a:r>
              <a:rPr lang="en-US" sz="2000" b="1" u="sng" dirty="0" smtClean="0">
                <a:latin typeface="Times New Roman" charset="0"/>
                <a:cs typeface="Times New Roman" charset="0"/>
              </a:rPr>
              <a:t>Black hat</a:t>
            </a:r>
            <a:r>
              <a:rPr lang="en-US" sz="2000" b="1" dirty="0" smtClean="0">
                <a:latin typeface="Times New Roman" charset="0"/>
                <a:cs typeface="Times New Roman" charset="0"/>
              </a:rPr>
              <a:t> hackers:</a:t>
            </a:r>
          </a:p>
          <a:p>
            <a:pPr algn="just" eaLnBrk="1" hangingPunct="1">
              <a:buNone/>
            </a:pPr>
            <a:r>
              <a:rPr lang="en-US" sz="2000" b="1" dirty="0" smtClean="0">
                <a:latin typeface="Times New Roman" charset="0"/>
                <a:cs typeface="Times New Roman" charset="0"/>
              </a:rPr>
              <a:t>	</a:t>
            </a:r>
            <a:r>
              <a:rPr lang="en-US" sz="2000" dirty="0" smtClean="0">
                <a:latin typeface="Times New Roman" charset="0"/>
                <a:cs typeface="Times New Roman" charset="0"/>
              </a:rPr>
              <a:t>intentionally gain unauthorized access to networks and systems with malicious intent, whether to steal data, spread malware or profit from ransomware, vandalize or otherwise damage systems or for any other reason -- including gaining notoriety.</a:t>
            </a:r>
          </a:p>
          <a:p>
            <a:pPr algn="just" eaLnBrk="1" hangingPunct="1"/>
            <a:r>
              <a:rPr lang="en-US" sz="2000" b="1" u="sng" dirty="0" smtClean="0">
                <a:latin typeface="Times New Roman" charset="0"/>
                <a:cs typeface="Times New Roman" charset="0"/>
              </a:rPr>
              <a:t>Gray hat </a:t>
            </a:r>
            <a:r>
              <a:rPr lang="en-US" sz="2000" b="1" dirty="0" smtClean="0">
                <a:latin typeface="Times New Roman" charset="0"/>
                <a:cs typeface="Times New Roman" charset="0"/>
              </a:rPr>
              <a:t>hackers:</a:t>
            </a:r>
          </a:p>
          <a:p>
            <a:pPr algn="just" eaLnBrk="1" hangingPunct="1">
              <a:buNone/>
            </a:pPr>
            <a:r>
              <a:rPr lang="en-US" sz="2000" b="1" dirty="0" smtClean="0">
                <a:latin typeface="Times New Roman" charset="0"/>
                <a:cs typeface="Times New Roman" charset="0"/>
              </a:rPr>
              <a:t>	</a:t>
            </a:r>
            <a:r>
              <a:rPr lang="en-US" sz="2000" dirty="0" smtClean="0">
                <a:latin typeface="Times New Roman" charset="0"/>
                <a:cs typeface="Times New Roman" charset="0"/>
              </a:rPr>
              <a:t>fall somewhere between white hat hackers and black hat hackers. While their motives may be similar to those of white hat hackers, gray hats are more likely than white hat hackers to access systems without authorization at the same time, they are more likely than black hat hackers to avoid doing unnecessary damage to the systems they hack.</a:t>
            </a:r>
            <a:endParaRPr lang="en-IN" sz="2000" dirty="0" smtClean="0">
              <a:latin typeface="Times New Roman" charset="0"/>
              <a:cs typeface="Times New Roman" charset="0"/>
            </a:endParaRPr>
          </a:p>
        </p:txBody>
      </p:sp>
    </p:spTree>
    <p:extLst>
      <p:ext uri="{BB962C8B-B14F-4D97-AF65-F5344CB8AC3E}">
        <p14:creationId xmlns:p14="http://schemas.microsoft.com/office/powerpoint/2010/main" val="24638153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3338"/>
            <a:ext cx="7315200" cy="500062"/>
          </a:xfrm>
        </p:spPr>
        <p:txBody>
          <a:bodyPr rtlCol="0">
            <a:normAutofit fontScale="90000"/>
          </a:bodyPr>
          <a:lstStyle/>
          <a:p>
            <a:pPr eaLnBrk="1" fontAlgn="auto" hangingPunct="1">
              <a:spcAft>
                <a:spcPts val="0"/>
              </a:spcAft>
              <a:buNone/>
              <a:defRPr/>
            </a:pPr>
            <a:r>
              <a:rPr lang="en-IN" dirty="0" smtClean="0"/>
              <a:t> </a:t>
            </a:r>
            <a:endParaRPr lang="en-IN" dirty="0"/>
          </a:p>
        </p:txBody>
      </p:sp>
      <p:sp>
        <p:nvSpPr>
          <p:cNvPr id="12291" name="Content Placeholder 2"/>
          <p:cNvSpPr>
            <a:spLocks noGrp="1"/>
          </p:cNvSpPr>
          <p:nvPr>
            <p:ph idx="1"/>
          </p:nvPr>
        </p:nvSpPr>
        <p:spPr>
          <a:xfrm>
            <a:off x="0" y="457200"/>
            <a:ext cx="8839200" cy="6172200"/>
          </a:xfrm>
        </p:spPr>
        <p:txBody>
          <a:bodyPr/>
          <a:lstStyle/>
          <a:p>
            <a:pPr eaLnBrk="1" hangingPunct="1">
              <a:buNone/>
            </a:pPr>
            <a:r>
              <a:rPr lang="en-US" sz="3200" dirty="0" smtClean="0"/>
              <a:t>	Malware</a:t>
            </a:r>
            <a:r>
              <a:rPr lang="en-US" sz="2400" dirty="0" smtClean="0"/>
              <a:t> </a:t>
            </a:r>
          </a:p>
          <a:p>
            <a:pPr eaLnBrk="1" hangingPunct="1">
              <a:buNone/>
            </a:pPr>
            <a:endParaRPr lang="en-US" sz="2400" dirty="0" smtClean="0"/>
          </a:p>
          <a:p>
            <a:pPr algn="just" eaLnBrk="1" hangingPunct="1"/>
            <a:r>
              <a:rPr lang="en-US" sz="2400" dirty="0" smtClean="0">
                <a:latin typeface="Times New Roman" charset="0"/>
                <a:cs typeface="Times New Roman" charset="0"/>
              </a:rPr>
              <a:t> Any software intentionally designed to cause damage to a computer,  server or computer network.</a:t>
            </a:r>
            <a:r>
              <a:rPr lang="en-US" sz="2400" baseline="30000" dirty="0" smtClean="0">
                <a:latin typeface="Times New Roman" charset="0"/>
                <a:cs typeface="Times New Roman" charset="0"/>
              </a:rPr>
              <a:t> </a:t>
            </a:r>
          </a:p>
          <a:p>
            <a:pPr algn="just" eaLnBrk="1" hangingPunct="1"/>
            <a:r>
              <a:rPr lang="en-US" sz="2400" dirty="0" smtClean="0">
                <a:latin typeface="Times New Roman" charset="0"/>
                <a:cs typeface="Times New Roman" charset="0"/>
              </a:rPr>
              <a:t>Malware does the damage after it is implanted or introduced in some way into a target’s computer and can take the form of executable code, scripts, active content, and other software. The code is described as computer viruses, worms, Trojan horses, ransomware, spyware, adware, and scareware, among other terms.</a:t>
            </a:r>
          </a:p>
          <a:p>
            <a:pPr algn="just" eaLnBrk="1" hangingPunct="1"/>
            <a:r>
              <a:rPr lang="en-US" sz="2400" dirty="0" smtClean="0">
                <a:latin typeface="Times New Roman" charset="0"/>
                <a:cs typeface="Times New Roman" charset="0"/>
              </a:rPr>
              <a:t> Malware has a malicious intent, acting against the interest of the computer user—and so does not include software that causes unintentional harm due to some deficiency, which is typically described as a software bug.</a:t>
            </a:r>
            <a:endParaRPr lang="en-IN" sz="2400" dirty="0" smtClean="0">
              <a:latin typeface="Times New Roman" charset="0"/>
              <a:cs typeface="Times New Roman" charset="0"/>
            </a:endParaRPr>
          </a:p>
        </p:txBody>
      </p:sp>
    </p:spTree>
    <p:extLst>
      <p:ext uri="{BB962C8B-B14F-4D97-AF65-F5344CB8AC3E}">
        <p14:creationId xmlns:p14="http://schemas.microsoft.com/office/powerpoint/2010/main" val="3886405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buNone/>
            </a:pPr>
            <a:r>
              <a:rPr lang="en-US" altLang="en-US" dirty="0" smtClean="0"/>
              <a:t>A Typical Computer Criminal (continued)</a:t>
            </a:r>
          </a:p>
        </p:txBody>
      </p:sp>
      <p:sp>
        <p:nvSpPr>
          <p:cNvPr id="7171" name="Rectangle 3"/>
          <p:cNvSpPr>
            <a:spLocks noGrp="1" noChangeArrowheads="1"/>
          </p:cNvSpPr>
          <p:nvPr>
            <p:ph type="body" idx="1"/>
          </p:nvPr>
        </p:nvSpPr>
        <p:spPr>
          <a:xfrm>
            <a:off x="0" y="1524000"/>
            <a:ext cx="9067800" cy="5059364"/>
          </a:xfrm>
        </p:spPr>
        <p:txBody>
          <a:bodyPr/>
          <a:lstStyle/>
          <a:p>
            <a:pPr algn="just" eaLnBrk="1" hangingPunct="1">
              <a:lnSpc>
                <a:spcPct val="90000"/>
              </a:lnSpc>
            </a:pPr>
            <a:r>
              <a:rPr lang="en-US" altLang="en-US" sz="2800" dirty="0" smtClean="0">
                <a:cs typeface="Times New Roman" pitchFamily="18" charset="0"/>
              </a:rPr>
              <a:t>Parker suggests that we carefully distinguish between hackers, as nonprofessional or "am- </a:t>
            </a:r>
            <a:r>
              <a:rPr lang="en-US" altLang="en-US" sz="2800" dirty="0" err="1" smtClean="0">
                <a:cs typeface="Times New Roman" pitchFamily="18" charset="0"/>
              </a:rPr>
              <a:t>ateur</a:t>
            </a:r>
            <a:r>
              <a:rPr lang="en-US" altLang="en-US" sz="2800" dirty="0" smtClean="0">
                <a:cs typeface="Times New Roman" pitchFamily="18" charset="0"/>
              </a:rPr>
              <a:t>" criminals, and professional criminals. </a:t>
            </a:r>
          </a:p>
          <a:p>
            <a:pPr algn="just" eaLnBrk="1" hangingPunct="1">
              <a:lnSpc>
                <a:spcPct val="90000"/>
              </a:lnSpc>
            </a:pPr>
            <a:r>
              <a:rPr lang="en-US" altLang="en-US" sz="2800" dirty="0" smtClean="0">
                <a:cs typeface="Times New Roman" pitchFamily="18" charset="0"/>
              </a:rPr>
              <a:t>He points out that stereotypical computer hackers, unlike most professional criminals, are not generally motivated by greed. </a:t>
            </a:r>
          </a:p>
          <a:p>
            <a:pPr algn="just" eaLnBrk="1" hangingPunct="1">
              <a:lnSpc>
                <a:spcPct val="90000"/>
              </a:lnSpc>
            </a:pPr>
            <a:r>
              <a:rPr lang="en-US" altLang="en-US" sz="2800" dirty="0" smtClean="0">
                <a:cs typeface="Times New Roman" pitchFamily="18" charset="0"/>
              </a:rPr>
              <a:t>He also notes that hackers seem to enjoy the "sport of joyriding," another characteristic that allegedly distinguishes stereotypical hackers from professional criminals. </a:t>
            </a:r>
            <a:endParaRPr lang="en-US" altLang="en-US" sz="2800" dirty="0" smtClean="0"/>
          </a:p>
          <a:p>
            <a:pPr algn="just" eaLnBrk="1" hangingPunct="1">
              <a:lnSpc>
                <a:spcPct val="90000"/>
              </a:lnSpc>
            </a:pPr>
            <a:endParaRPr lang="en-US" altLang="en-US" sz="2800" dirty="0" smtClean="0"/>
          </a:p>
        </p:txBody>
      </p:sp>
    </p:spTree>
    <p:extLst>
      <p:ext uri="{BB962C8B-B14F-4D97-AF65-F5344CB8AC3E}">
        <p14:creationId xmlns:p14="http://schemas.microsoft.com/office/powerpoint/2010/main" val="780281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762000"/>
            <a:ext cx="9144000" cy="5715001"/>
          </a:xfrm>
          <a:prstGeom prst="rect">
            <a:avLst/>
          </a:prstGeom>
          <a:noFill/>
          <a:ln w="9525">
            <a:noFill/>
            <a:miter lim="800000"/>
            <a:headEnd/>
            <a:tailEnd/>
          </a:ln>
          <a:effectLst/>
        </p:spPr>
      </p:pic>
    </p:spTree>
    <p:extLst>
      <p:ext uri="{BB962C8B-B14F-4D97-AF65-F5344CB8AC3E}">
        <p14:creationId xmlns:p14="http://schemas.microsoft.com/office/powerpoint/2010/main" val="4988920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26" descr="j0223616"/>
          <p:cNvPicPr>
            <a:picLocks noChangeAspect="1" noChangeArrowheads="1"/>
          </p:cNvPicPr>
          <p:nvPr/>
        </p:nvPicPr>
        <p:blipFill>
          <a:blip r:embed="rId2"/>
          <a:srcRect/>
          <a:stretch>
            <a:fillRect/>
          </a:stretch>
        </p:blipFill>
        <p:spPr bwMode="auto">
          <a:xfrm>
            <a:off x="1219200" y="3429000"/>
            <a:ext cx="1087438" cy="1136650"/>
          </a:xfrm>
          <a:prstGeom prst="rect">
            <a:avLst/>
          </a:prstGeom>
          <a:noFill/>
          <a:ln w="9525">
            <a:noFill/>
            <a:miter lim="800000"/>
            <a:headEnd/>
            <a:tailEnd/>
          </a:ln>
        </p:spPr>
      </p:pic>
      <p:sp>
        <p:nvSpPr>
          <p:cNvPr id="13315" name="Rectangle 1027"/>
          <p:cNvSpPr>
            <a:spLocks noGrp="1" noChangeArrowheads="1"/>
          </p:cNvSpPr>
          <p:nvPr>
            <p:ph type="title"/>
          </p:nvPr>
        </p:nvSpPr>
        <p:spPr>
          <a:xfrm>
            <a:off x="990600" y="152400"/>
            <a:ext cx="7772400" cy="1143000"/>
          </a:xfrm>
        </p:spPr>
        <p:txBody>
          <a:bodyPr/>
          <a:lstStyle/>
          <a:p>
            <a:pPr eaLnBrk="1" hangingPunct="1">
              <a:buNone/>
            </a:pPr>
            <a:r>
              <a:rPr lang="en-US" dirty="0" smtClean="0"/>
              <a:t> Trojan Horse Attack</a:t>
            </a:r>
          </a:p>
        </p:txBody>
      </p:sp>
      <p:pic>
        <p:nvPicPr>
          <p:cNvPr id="13316" name="Picture 1028" descr="AN00785_"/>
          <p:cNvPicPr>
            <a:picLocks noChangeAspect="1" noChangeArrowheads="1"/>
          </p:cNvPicPr>
          <p:nvPr/>
        </p:nvPicPr>
        <p:blipFill>
          <a:blip r:embed="rId3"/>
          <a:srcRect/>
          <a:stretch>
            <a:fillRect/>
          </a:stretch>
        </p:blipFill>
        <p:spPr bwMode="auto">
          <a:xfrm>
            <a:off x="1600200" y="3962400"/>
            <a:ext cx="534988" cy="609600"/>
          </a:xfrm>
          <a:prstGeom prst="rect">
            <a:avLst/>
          </a:prstGeom>
          <a:noFill/>
          <a:ln w="9525">
            <a:noFill/>
            <a:miter lim="800000"/>
            <a:headEnd/>
            <a:tailEnd/>
          </a:ln>
        </p:spPr>
      </p:pic>
      <p:pic>
        <p:nvPicPr>
          <p:cNvPr id="13317" name="Picture 1029" descr="j0252465"/>
          <p:cNvPicPr>
            <a:picLocks noChangeAspect="1" noChangeArrowheads="1"/>
          </p:cNvPicPr>
          <p:nvPr/>
        </p:nvPicPr>
        <p:blipFill>
          <a:blip r:embed="rId4"/>
          <a:srcRect/>
          <a:stretch>
            <a:fillRect/>
          </a:stretch>
        </p:blipFill>
        <p:spPr bwMode="auto">
          <a:xfrm>
            <a:off x="3124200" y="2743200"/>
            <a:ext cx="1624013" cy="1820863"/>
          </a:xfrm>
          <a:prstGeom prst="rect">
            <a:avLst/>
          </a:prstGeom>
          <a:noFill/>
          <a:ln w="9525">
            <a:noFill/>
            <a:miter lim="800000"/>
            <a:headEnd/>
            <a:tailEnd/>
          </a:ln>
        </p:spPr>
      </p:pic>
      <p:pic>
        <p:nvPicPr>
          <p:cNvPr id="13318" name="Picture 1030" descr="j0238979"/>
          <p:cNvPicPr>
            <a:picLocks noChangeAspect="1" noChangeArrowheads="1"/>
          </p:cNvPicPr>
          <p:nvPr/>
        </p:nvPicPr>
        <p:blipFill>
          <a:blip r:embed="rId5"/>
          <a:srcRect/>
          <a:stretch>
            <a:fillRect/>
          </a:stretch>
        </p:blipFill>
        <p:spPr bwMode="auto">
          <a:xfrm>
            <a:off x="1219200" y="1143000"/>
            <a:ext cx="1790700" cy="1514475"/>
          </a:xfrm>
          <a:prstGeom prst="rect">
            <a:avLst/>
          </a:prstGeom>
          <a:noFill/>
          <a:ln w="9525">
            <a:noFill/>
            <a:miter lim="800000"/>
            <a:headEnd/>
            <a:tailEnd/>
          </a:ln>
        </p:spPr>
      </p:pic>
      <p:pic>
        <p:nvPicPr>
          <p:cNvPr id="13319" name="Picture 1031" descr="AN00785_"/>
          <p:cNvPicPr>
            <a:picLocks noChangeAspect="1" noChangeArrowheads="1"/>
          </p:cNvPicPr>
          <p:nvPr/>
        </p:nvPicPr>
        <p:blipFill>
          <a:blip r:embed="rId3"/>
          <a:srcRect/>
          <a:stretch>
            <a:fillRect/>
          </a:stretch>
        </p:blipFill>
        <p:spPr bwMode="auto">
          <a:xfrm>
            <a:off x="1371600" y="1676400"/>
            <a:ext cx="534988" cy="609600"/>
          </a:xfrm>
          <a:prstGeom prst="rect">
            <a:avLst/>
          </a:prstGeom>
          <a:noFill/>
          <a:ln w="9525">
            <a:noFill/>
            <a:miter lim="800000"/>
            <a:headEnd/>
            <a:tailEnd/>
          </a:ln>
        </p:spPr>
      </p:pic>
      <p:pic>
        <p:nvPicPr>
          <p:cNvPr id="13320" name="Picture 1032" descr="AN00785_"/>
          <p:cNvPicPr>
            <a:picLocks noChangeAspect="1" noChangeArrowheads="1"/>
          </p:cNvPicPr>
          <p:nvPr/>
        </p:nvPicPr>
        <p:blipFill>
          <a:blip r:embed="rId3"/>
          <a:srcRect/>
          <a:stretch>
            <a:fillRect/>
          </a:stretch>
        </p:blipFill>
        <p:spPr bwMode="auto">
          <a:xfrm>
            <a:off x="3733800" y="2895600"/>
            <a:ext cx="534988" cy="609600"/>
          </a:xfrm>
          <a:prstGeom prst="rect">
            <a:avLst/>
          </a:prstGeom>
          <a:noFill/>
          <a:ln w="9525">
            <a:noFill/>
            <a:miter lim="800000"/>
            <a:headEnd/>
            <a:tailEnd/>
          </a:ln>
        </p:spPr>
      </p:pic>
      <p:pic>
        <p:nvPicPr>
          <p:cNvPr id="13321" name="Picture 1033" descr="j0190987"/>
          <p:cNvPicPr>
            <a:picLocks noChangeAspect="1" noChangeArrowheads="1"/>
          </p:cNvPicPr>
          <p:nvPr/>
        </p:nvPicPr>
        <p:blipFill>
          <a:blip r:embed="rId6"/>
          <a:srcRect/>
          <a:stretch>
            <a:fillRect/>
          </a:stretch>
        </p:blipFill>
        <p:spPr bwMode="auto">
          <a:xfrm>
            <a:off x="4343400" y="3048000"/>
            <a:ext cx="384175" cy="685800"/>
          </a:xfrm>
          <a:prstGeom prst="rect">
            <a:avLst/>
          </a:prstGeom>
          <a:noFill/>
          <a:ln w="9525">
            <a:noFill/>
            <a:miter lim="800000"/>
            <a:headEnd/>
            <a:tailEnd/>
          </a:ln>
        </p:spPr>
      </p:pic>
      <p:grpSp>
        <p:nvGrpSpPr>
          <p:cNvPr id="2" name="Group 1034"/>
          <p:cNvGrpSpPr>
            <a:grpSpLocks/>
          </p:cNvGrpSpPr>
          <p:nvPr/>
        </p:nvGrpSpPr>
        <p:grpSpPr bwMode="auto">
          <a:xfrm>
            <a:off x="6858000" y="2971800"/>
            <a:ext cx="1981200" cy="1073150"/>
            <a:chOff x="1928" y="3893"/>
            <a:chExt cx="2488" cy="1507"/>
          </a:xfrm>
        </p:grpSpPr>
        <p:sp>
          <p:nvSpPr>
            <p:cNvPr id="13329" name="Freeform 1035"/>
            <p:cNvSpPr>
              <a:spLocks/>
            </p:cNvSpPr>
            <p:nvPr/>
          </p:nvSpPr>
          <p:spPr bwMode="auto">
            <a:xfrm>
              <a:off x="3664" y="3924"/>
              <a:ext cx="705" cy="1414"/>
            </a:xfrm>
            <a:custGeom>
              <a:avLst/>
              <a:gdLst>
                <a:gd name="T0" fmla="*/ 555 w 705"/>
                <a:gd name="T1" fmla="*/ 1 h 1414"/>
                <a:gd name="T2" fmla="*/ 486 w 705"/>
                <a:gd name="T3" fmla="*/ 5 h 1414"/>
                <a:gd name="T4" fmla="*/ 387 w 705"/>
                <a:gd name="T5" fmla="*/ 14 h 1414"/>
                <a:gd name="T6" fmla="*/ 283 w 705"/>
                <a:gd name="T7" fmla="*/ 26 h 1414"/>
                <a:gd name="T8" fmla="*/ 200 w 705"/>
                <a:gd name="T9" fmla="*/ 42 h 1414"/>
                <a:gd name="T10" fmla="*/ 155 w 705"/>
                <a:gd name="T11" fmla="*/ 71 h 1414"/>
                <a:gd name="T12" fmla="*/ 136 w 705"/>
                <a:gd name="T13" fmla="*/ 137 h 1414"/>
                <a:gd name="T14" fmla="*/ 138 w 705"/>
                <a:gd name="T15" fmla="*/ 189 h 1414"/>
                <a:gd name="T16" fmla="*/ 136 w 705"/>
                <a:gd name="T17" fmla="*/ 297 h 1414"/>
                <a:gd name="T18" fmla="*/ 134 w 705"/>
                <a:gd name="T19" fmla="*/ 647 h 1414"/>
                <a:gd name="T20" fmla="*/ 157 w 705"/>
                <a:gd name="T21" fmla="*/ 863 h 1414"/>
                <a:gd name="T22" fmla="*/ 203 w 705"/>
                <a:gd name="T23" fmla="*/ 867 h 1414"/>
                <a:gd name="T24" fmla="*/ 240 w 705"/>
                <a:gd name="T25" fmla="*/ 864 h 1414"/>
                <a:gd name="T26" fmla="*/ 247 w 705"/>
                <a:gd name="T27" fmla="*/ 864 h 1414"/>
                <a:gd name="T28" fmla="*/ 244 w 705"/>
                <a:gd name="T29" fmla="*/ 882 h 1414"/>
                <a:gd name="T30" fmla="*/ 260 w 705"/>
                <a:gd name="T31" fmla="*/ 901 h 1414"/>
                <a:gd name="T32" fmla="*/ 302 w 705"/>
                <a:gd name="T33" fmla="*/ 903 h 1414"/>
                <a:gd name="T34" fmla="*/ 355 w 705"/>
                <a:gd name="T35" fmla="*/ 900 h 1414"/>
                <a:gd name="T36" fmla="*/ 419 w 705"/>
                <a:gd name="T37" fmla="*/ 896 h 1414"/>
                <a:gd name="T38" fmla="*/ 475 w 705"/>
                <a:gd name="T39" fmla="*/ 894 h 1414"/>
                <a:gd name="T40" fmla="*/ 513 w 705"/>
                <a:gd name="T41" fmla="*/ 891 h 1414"/>
                <a:gd name="T42" fmla="*/ 530 w 705"/>
                <a:gd name="T43" fmla="*/ 978 h 1414"/>
                <a:gd name="T44" fmla="*/ 34 w 705"/>
                <a:gd name="T45" fmla="*/ 1308 h 1414"/>
                <a:gd name="T46" fmla="*/ 43 w 705"/>
                <a:gd name="T47" fmla="*/ 1364 h 1414"/>
                <a:gd name="T48" fmla="*/ 119 w 705"/>
                <a:gd name="T49" fmla="*/ 1414 h 1414"/>
                <a:gd name="T50" fmla="*/ 235 w 705"/>
                <a:gd name="T51" fmla="*/ 1407 h 1414"/>
                <a:gd name="T52" fmla="*/ 347 w 705"/>
                <a:gd name="T53" fmla="*/ 1397 h 1414"/>
                <a:gd name="T54" fmla="*/ 458 w 705"/>
                <a:gd name="T55" fmla="*/ 1386 h 1414"/>
                <a:gd name="T56" fmla="*/ 554 w 705"/>
                <a:gd name="T57" fmla="*/ 1377 h 1414"/>
                <a:gd name="T58" fmla="*/ 616 w 705"/>
                <a:gd name="T59" fmla="*/ 1372 h 1414"/>
                <a:gd name="T60" fmla="*/ 625 w 705"/>
                <a:gd name="T61" fmla="*/ 1346 h 1414"/>
                <a:gd name="T62" fmla="*/ 606 w 705"/>
                <a:gd name="T63" fmla="*/ 1200 h 1414"/>
                <a:gd name="T64" fmla="*/ 622 w 705"/>
                <a:gd name="T65" fmla="*/ 1163 h 1414"/>
                <a:gd name="T66" fmla="*/ 653 w 705"/>
                <a:gd name="T67" fmla="*/ 1112 h 1414"/>
                <a:gd name="T68" fmla="*/ 669 w 705"/>
                <a:gd name="T69" fmla="*/ 1072 h 1414"/>
                <a:gd name="T70" fmla="*/ 688 w 705"/>
                <a:gd name="T71" fmla="*/ 1021 h 1414"/>
                <a:gd name="T72" fmla="*/ 704 w 705"/>
                <a:gd name="T73" fmla="*/ 978 h 1414"/>
                <a:gd name="T74" fmla="*/ 696 w 705"/>
                <a:gd name="T75" fmla="*/ 938 h 1414"/>
                <a:gd name="T76" fmla="*/ 664 w 705"/>
                <a:gd name="T77" fmla="*/ 847 h 1414"/>
                <a:gd name="T78" fmla="*/ 634 w 705"/>
                <a:gd name="T79" fmla="*/ 783 h 1414"/>
                <a:gd name="T80" fmla="*/ 624 w 705"/>
                <a:gd name="T81" fmla="*/ 504 h 1414"/>
                <a:gd name="T82" fmla="*/ 639 w 705"/>
                <a:gd name="T83" fmla="*/ 325 h 1414"/>
                <a:gd name="T84" fmla="*/ 605 w 705"/>
                <a:gd name="T85" fmla="*/ 204 h 1414"/>
                <a:gd name="T86" fmla="*/ 578 w 705"/>
                <a:gd name="T87" fmla="*/ 100 h 1414"/>
                <a:gd name="T88" fmla="*/ 568 w 705"/>
                <a:gd name="T89" fmla="*/ 11 h 14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5"/>
                <a:gd name="T136" fmla="*/ 0 h 1414"/>
                <a:gd name="T137" fmla="*/ 705 w 705"/>
                <a:gd name="T138" fmla="*/ 1414 h 14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5" h="1414">
                  <a:moveTo>
                    <a:pt x="570" y="0"/>
                  </a:moveTo>
                  <a:lnTo>
                    <a:pt x="566" y="0"/>
                  </a:lnTo>
                  <a:lnTo>
                    <a:pt x="555" y="1"/>
                  </a:lnTo>
                  <a:lnTo>
                    <a:pt x="537" y="2"/>
                  </a:lnTo>
                  <a:lnTo>
                    <a:pt x="514" y="3"/>
                  </a:lnTo>
                  <a:lnTo>
                    <a:pt x="486" y="5"/>
                  </a:lnTo>
                  <a:lnTo>
                    <a:pt x="456" y="7"/>
                  </a:lnTo>
                  <a:lnTo>
                    <a:pt x="423" y="10"/>
                  </a:lnTo>
                  <a:lnTo>
                    <a:pt x="387" y="14"/>
                  </a:lnTo>
                  <a:lnTo>
                    <a:pt x="352" y="17"/>
                  </a:lnTo>
                  <a:lnTo>
                    <a:pt x="317" y="21"/>
                  </a:lnTo>
                  <a:lnTo>
                    <a:pt x="283" y="26"/>
                  </a:lnTo>
                  <a:lnTo>
                    <a:pt x="253" y="30"/>
                  </a:lnTo>
                  <a:lnTo>
                    <a:pt x="225" y="36"/>
                  </a:lnTo>
                  <a:lnTo>
                    <a:pt x="200" y="42"/>
                  </a:lnTo>
                  <a:lnTo>
                    <a:pt x="183" y="48"/>
                  </a:lnTo>
                  <a:lnTo>
                    <a:pt x="170" y="54"/>
                  </a:lnTo>
                  <a:lnTo>
                    <a:pt x="155" y="71"/>
                  </a:lnTo>
                  <a:lnTo>
                    <a:pt x="145" y="91"/>
                  </a:lnTo>
                  <a:lnTo>
                    <a:pt x="138" y="114"/>
                  </a:lnTo>
                  <a:lnTo>
                    <a:pt x="136" y="137"/>
                  </a:lnTo>
                  <a:lnTo>
                    <a:pt x="136" y="160"/>
                  </a:lnTo>
                  <a:lnTo>
                    <a:pt x="137" y="178"/>
                  </a:lnTo>
                  <a:lnTo>
                    <a:pt x="138" y="189"/>
                  </a:lnTo>
                  <a:lnTo>
                    <a:pt x="138" y="194"/>
                  </a:lnTo>
                  <a:lnTo>
                    <a:pt x="137" y="222"/>
                  </a:lnTo>
                  <a:lnTo>
                    <a:pt x="136" y="297"/>
                  </a:lnTo>
                  <a:lnTo>
                    <a:pt x="134" y="404"/>
                  </a:lnTo>
                  <a:lnTo>
                    <a:pt x="133" y="525"/>
                  </a:lnTo>
                  <a:lnTo>
                    <a:pt x="134" y="647"/>
                  </a:lnTo>
                  <a:lnTo>
                    <a:pt x="138" y="755"/>
                  </a:lnTo>
                  <a:lnTo>
                    <a:pt x="145" y="831"/>
                  </a:lnTo>
                  <a:lnTo>
                    <a:pt x="157" y="863"/>
                  </a:lnTo>
                  <a:lnTo>
                    <a:pt x="172" y="866"/>
                  </a:lnTo>
                  <a:lnTo>
                    <a:pt x="188" y="867"/>
                  </a:lnTo>
                  <a:lnTo>
                    <a:pt x="203" y="867"/>
                  </a:lnTo>
                  <a:lnTo>
                    <a:pt x="218" y="866"/>
                  </a:lnTo>
                  <a:lnTo>
                    <a:pt x="230" y="866"/>
                  </a:lnTo>
                  <a:lnTo>
                    <a:pt x="240" y="864"/>
                  </a:lnTo>
                  <a:lnTo>
                    <a:pt x="246" y="863"/>
                  </a:lnTo>
                  <a:lnTo>
                    <a:pt x="249" y="863"/>
                  </a:lnTo>
                  <a:lnTo>
                    <a:pt x="247" y="864"/>
                  </a:lnTo>
                  <a:lnTo>
                    <a:pt x="246" y="869"/>
                  </a:lnTo>
                  <a:lnTo>
                    <a:pt x="244" y="876"/>
                  </a:lnTo>
                  <a:lnTo>
                    <a:pt x="244" y="882"/>
                  </a:lnTo>
                  <a:lnTo>
                    <a:pt x="245" y="890"/>
                  </a:lnTo>
                  <a:lnTo>
                    <a:pt x="250" y="896"/>
                  </a:lnTo>
                  <a:lnTo>
                    <a:pt x="260" y="901"/>
                  </a:lnTo>
                  <a:lnTo>
                    <a:pt x="277" y="903"/>
                  </a:lnTo>
                  <a:lnTo>
                    <a:pt x="288" y="903"/>
                  </a:lnTo>
                  <a:lnTo>
                    <a:pt x="302" y="903"/>
                  </a:lnTo>
                  <a:lnTo>
                    <a:pt x="319" y="901"/>
                  </a:lnTo>
                  <a:lnTo>
                    <a:pt x="336" y="901"/>
                  </a:lnTo>
                  <a:lnTo>
                    <a:pt x="355" y="900"/>
                  </a:lnTo>
                  <a:lnTo>
                    <a:pt x="377" y="899"/>
                  </a:lnTo>
                  <a:lnTo>
                    <a:pt x="397" y="897"/>
                  </a:lnTo>
                  <a:lnTo>
                    <a:pt x="419" y="896"/>
                  </a:lnTo>
                  <a:lnTo>
                    <a:pt x="438" y="896"/>
                  </a:lnTo>
                  <a:lnTo>
                    <a:pt x="457" y="895"/>
                  </a:lnTo>
                  <a:lnTo>
                    <a:pt x="475" y="894"/>
                  </a:lnTo>
                  <a:lnTo>
                    <a:pt x="490" y="892"/>
                  </a:lnTo>
                  <a:lnTo>
                    <a:pt x="504" y="892"/>
                  </a:lnTo>
                  <a:lnTo>
                    <a:pt x="513" y="891"/>
                  </a:lnTo>
                  <a:lnTo>
                    <a:pt x="519" y="891"/>
                  </a:lnTo>
                  <a:lnTo>
                    <a:pt x="522" y="891"/>
                  </a:lnTo>
                  <a:lnTo>
                    <a:pt x="530" y="978"/>
                  </a:lnTo>
                  <a:lnTo>
                    <a:pt x="0" y="1006"/>
                  </a:lnTo>
                  <a:lnTo>
                    <a:pt x="35" y="1303"/>
                  </a:lnTo>
                  <a:lnTo>
                    <a:pt x="34" y="1308"/>
                  </a:lnTo>
                  <a:lnTo>
                    <a:pt x="34" y="1322"/>
                  </a:lnTo>
                  <a:lnTo>
                    <a:pt x="36" y="1343"/>
                  </a:lnTo>
                  <a:lnTo>
                    <a:pt x="43" y="1364"/>
                  </a:lnTo>
                  <a:lnTo>
                    <a:pt x="58" y="1386"/>
                  </a:lnTo>
                  <a:lnTo>
                    <a:pt x="82" y="1404"/>
                  </a:lnTo>
                  <a:lnTo>
                    <a:pt x="119" y="1414"/>
                  </a:lnTo>
                  <a:lnTo>
                    <a:pt x="170" y="1414"/>
                  </a:lnTo>
                  <a:lnTo>
                    <a:pt x="200" y="1411"/>
                  </a:lnTo>
                  <a:lnTo>
                    <a:pt x="235" y="1407"/>
                  </a:lnTo>
                  <a:lnTo>
                    <a:pt x="270" y="1404"/>
                  </a:lnTo>
                  <a:lnTo>
                    <a:pt x="308" y="1401"/>
                  </a:lnTo>
                  <a:lnTo>
                    <a:pt x="347" y="1397"/>
                  </a:lnTo>
                  <a:lnTo>
                    <a:pt x="385" y="1393"/>
                  </a:lnTo>
                  <a:lnTo>
                    <a:pt x="422" y="1390"/>
                  </a:lnTo>
                  <a:lnTo>
                    <a:pt x="458" y="1386"/>
                  </a:lnTo>
                  <a:lnTo>
                    <a:pt x="493" y="1383"/>
                  </a:lnTo>
                  <a:lnTo>
                    <a:pt x="525" y="1381"/>
                  </a:lnTo>
                  <a:lnTo>
                    <a:pt x="554" y="1377"/>
                  </a:lnTo>
                  <a:lnTo>
                    <a:pt x="579" y="1376"/>
                  </a:lnTo>
                  <a:lnTo>
                    <a:pt x="599" y="1373"/>
                  </a:lnTo>
                  <a:lnTo>
                    <a:pt x="616" y="1372"/>
                  </a:lnTo>
                  <a:lnTo>
                    <a:pt x="625" y="1371"/>
                  </a:lnTo>
                  <a:lnTo>
                    <a:pt x="629" y="1371"/>
                  </a:lnTo>
                  <a:lnTo>
                    <a:pt x="625" y="1346"/>
                  </a:lnTo>
                  <a:lnTo>
                    <a:pt x="617" y="1290"/>
                  </a:lnTo>
                  <a:lnTo>
                    <a:pt x="610" y="1233"/>
                  </a:lnTo>
                  <a:lnTo>
                    <a:pt x="606" y="1200"/>
                  </a:lnTo>
                  <a:lnTo>
                    <a:pt x="608" y="1191"/>
                  </a:lnTo>
                  <a:lnTo>
                    <a:pt x="613" y="1179"/>
                  </a:lnTo>
                  <a:lnTo>
                    <a:pt x="622" y="1163"/>
                  </a:lnTo>
                  <a:lnTo>
                    <a:pt x="633" y="1147"/>
                  </a:lnTo>
                  <a:lnTo>
                    <a:pt x="643" y="1129"/>
                  </a:lnTo>
                  <a:lnTo>
                    <a:pt x="653" y="1112"/>
                  </a:lnTo>
                  <a:lnTo>
                    <a:pt x="660" y="1097"/>
                  </a:lnTo>
                  <a:lnTo>
                    <a:pt x="666" y="1084"/>
                  </a:lnTo>
                  <a:lnTo>
                    <a:pt x="669" y="1072"/>
                  </a:lnTo>
                  <a:lnTo>
                    <a:pt x="674" y="1056"/>
                  </a:lnTo>
                  <a:lnTo>
                    <a:pt x="681" y="1040"/>
                  </a:lnTo>
                  <a:lnTo>
                    <a:pt x="688" y="1021"/>
                  </a:lnTo>
                  <a:lnTo>
                    <a:pt x="695" y="1004"/>
                  </a:lnTo>
                  <a:lnTo>
                    <a:pt x="700" y="989"/>
                  </a:lnTo>
                  <a:lnTo>
                    <a:pt x="704" y="978"/>
                  </a:lnTo>
                  <a:lnTo>
                    <a:pt x="705" y="970"/>
                  </a:lnTo>
                  <a:lnTo>
                    <a:pt x="702" y="960"/>
                  </a:lnTo>
                  <a:lnTo>
                    <a:pt x="696" y="938"/>
                  </a:lnTo>
                  <a:lnTo>
                    <a:pt x="687" y="910"/>
                  </a:lnTo>
                  <a:lnTo>
                    <a:pt x="677" y="878"/>
                  </a:lnTo>
                  <a:lnTo>
                    <a:pt x="664" y="847"/>
                  </a:lnTo>
                  <a:lnTo>
                    <a:pt x="653" y="817"/>
                  </a:lnTo>
                  <a:lnTo>
                    <a:pt x="643" y="796"/>
                  </a:lnTo>
                  <a:lnTo>
                    <a:pt x="634" y="783"/>
                  </a:lnTo>
                  <a:lnTo>
                    <a:pt x="622" y="728"/>
                  </a:lnTo>
                  <a:lnTo>
                    <a:pt x="620" y="620"/>
                  </a:lnTo>
                  <a:lnTo>
                    <a:pt x="624" y="504"/>
                  </a:lnTo>
                  <a:lnTo>
                    <a:pt x="634" y="431"/>
                  </a:lnTo>
                  <a:lnTo>
                    <a:pt x="640" y="384"/>
                  </a:lnTo>
                  <a:lnTo>
                    <a:pt x="639" y="325"/>
                  </a:lnTo>
                  <a:lnTo>
                    <a:pt x="629" y="269"/>
                  </a:lnTo>
                  <a:lnTo>
                    <a:pt x="613" y="226"/>
                  </a:lnTo>
                  <a:lnTo>
                    <a:pt x="605" y="204"/>
                  </a:lnTo>
                  <a:lnTo>
                    <a:pt x="594" y="174"/>
                  </a:lnTo>
                  <a:lnTo>
                    <a:pt x="586" y="138"/>
                  </a:lnTo>
                  <a:lnTo>
                    <a:pt x="578" y="100"/>
                  </a:lnTo>
                  <a:lnTo>
                    <a:pt x="572" y="64"/>
                  </a:lnTo>
                  <a:lnTo>
                    <a:pt x="568" y="34"/>
                  </a:lnTo>
                  <a:lnTo>
                    <a:pt x="568" y="11"/>
                  </a:lnTo>
                  <a:lnTo>
                    <a:pt x="570" y="0"/>
                  </a:lnTo>
                  <a:close/>
                </a:path>
              </a:pathLst>
            </a:custGeom>
            <a:solidFill>
              <a:srgbClr val="FFFFFF"/>
            </a:solidFill>
            <a:ln w="9525">
              <a:solidFill>
                <a:schemeClr val="tx1"/>
              </a:solidFill>
              <a:round/>
              <a:headEnd/>
              <a:tailEnd/>
            </a:ln>
          </p:spPr>
          <p:txBody>
            <a:bodyPr/>
            <a:lstStyle/>
            <a:p>
              <a:endParaRPr lang="en-IN">
                <a:solidFill>
                  <a:schemeClr val="bg1"/>
                </a:solidFill>
              </a:endParaRPr>
            </a:p>
          </p:txBody>
        </p:sp>
        <p:sp>
          <p:nvSpPr>
            <p:cNvPr id="13330" name="Freeform 1036"/>
            <p:cNvSpPr>
              <a:spLocks/>
            </p:cNvSpPr>
            <p:nvPr/>
          </p:nvSpPr>
          <p:spPr bwMode="auto">
            <a:xfrm>
              <a:off x="3775" y="4880"/>
              <a:ext cx="166" cy="79"/>
            </a:xfrm>
            <a:custGeom>
              <a:avLst/>
              <a:gdLst>
                <a:gd name="T0" fmla="*/ 6 w 166"/>
                <a:gd name="T1" fmla="*/ 0 h 79"/>
                <a:gd name="T2" fmla="*/ 9 w 166"/>
                <a:gd name="T3" fmla="*/ 0 h 79"/>
                <a:gd name="T4" fmla="*/ 17 w 166"/>
                <a:gd name="T5" fmla="*/ 0 h 79"/>
                <a:gd name="T6" fmla="*/ 26 w 166"/>
                <a:gd name="T7" fmla="*/ 3 h 79"/>
                <a:gd name="T8" fmla="*/ 31 w 166"/>
                <a:gd name="T9" fmla="*/ 8 h 79"/>
                <a:gd name="T10" fmla="*/ 35 w 166"/>
                <a:gd name="T11" fmla="*/ 11 h 79"/>
                <a:gd name="T12" fmla="*/ 40 w 166"/>
                <a:gd name="T13" fmla="*/ 11 h 79"/>
                <a:gd name="T14" fmla="*/ 46 w 166"/>
                <a:gd name="T15" fmla="*/ 11 h 79"/>
                <a:gd name="T16" fmla="*/ 55 w 166"/>
                <a:gd name="T17" fmla="*/ 14 h 79"/>
                <a:gd name="T18" fmla="*/ 63 w 166"/>
                <a:gd name="T19" fmla="*/ 19 h 79"/>
                <a:gd name="T20" fmla="*/ 68 w 166"/>
                <a:gd name="T21" fmla="*/ 25 h 79"/>
                <a:gd name="T22" fmla="*/ 73 w 166"/>
                <a:gd name="T23" fmla="*/ 29 h 79"/>
                <a:gd name="T24" fmla="*/ 82 w 166"/>
                <a:gd name="T25" fmla="*/ 33 h 79"/>
                <a:gd name="T26" fmla="*/ 92 w 166"/>
                <a:gd name="T27" fmla="*/ 34 h 79"/>
                <a:gd name="T28" fmla="*/ 98 w 166"/>
                <a:gd name="T29" fmla="*/ 34 h 79"/>
                <a:gd name="T30" fmla="*/ 105 w 166"/>
                <a:gd name="T31" fmla="*/ 34 h 79"/>
                <a:gd name="T32" fmla="*/ 114 w 166"/>
                <a:gd name="T33" fmla="*/ 38 h 79"/>
                <a:gd name="T34" fmla="*/ 122 w 166"/>
                <a:gd name="T35" fmla="*/ 42 h 79"/>
                <a:gd name="T36" fmla="*/ 131 w 166"/>
                <a:gd name="T37" fmla="*/ 42 h 79"/>
                <a:gd name="T38" fmla="*/ 138 w 166"/>
                <a:gd name="T39" fmla="*/ 43 h 79"/>
                <a:gd name="T40" fmla="*/ 144 w 166"/>
                <a:gd name="T41" fmla="*/ 47 h 79"/>
                <a:gd name="T42" fmla="*/ 149 w 166"/>
                <a:gd name="T43" fmla="*/ 51 h 79"/>
                <a:gd name="T44" fmla="*/ 156 w 166"/>
                <a:gd name="T45" fmla="*/ 51 h 79"/>
                <a:gd name="T46" fmla="*/ 161 w 166"/>
                <a:gd name="T47" fmla="*/ 51 h 79"/>
                <a:gd name="T48" fmla="*/ 166 w 166"/>
                <a:gd name="T49" fmla="*/ 52 h 79"/>
                <a:gd name="T50" fmla="*/ 166 w 166"/>
                <a:gd name="T51" fmla="*/ 55 h 79"/>
                <a:gd name="T52" fmla="*/ 163 w 166"/>
                <a:gd name="T53" fmla="*/ 60 h 79"/>
                <a:gd name="T54" fmla="*/ 158 w 166"/>
                <a:gd name="T55" fmla="*/ 65 h 79"/>
                <a:gd name="T56" fmla="*/ 152 w 166"/>
                <a:gd name="T57" fmla="*/ 70 h 79"/>
                <a:gd name="T58" fmla="*/ 144 w 166"/>
                <a:gd name="T59" fmla="*/ 75 h 79"/>
                <a:gd name="T60" fmla="*/ 136 w 166"/>
                <a:gd name="T61" fmla="*/ 78 h 79"/>
                <a:gd name="T62" fmla="*/ 129 w 166"/>
                <a:gd name="T63" fmla="*/ 79 h 79"/>
                <a:gd name="T64" fmla="*/ 124 w 166"/>
                <a:gd name="T65" fmla="*/ 75 h 79"/>
                <a:gd name="T66" fmla="*/ 116 w 166"/>
                <a:gd name="T67" fmla="*/ 67 h 79"/>
                <a:gd name="T68" fmla="*/ 109 w 166"/>
                <a:gd name="T69" fmla="*/ 65 h 79"/>
                <a:gd name="T70" fmla="*/ 101 w 166"/>
                <a:gd name="T71" fmla="*/ 65 h 79"/>
                <a:gd name="T72" fmla="*/ 92 w 166"/>
                <a:gd name="T73" fmla="*/ 64 h 79"/>
                <a:gd name="T74" fmla="*/ 83 w 166"/>
                <a:gd name="T75" fmla="*/ 61 h 79"/>
                <a:gd name="T76" fmla="*/ 77 w 166"/>
                <a:gd name="T77" fmla="*/ 60 h 79"/>
                <a:gd name="T78" fmla="*/ 72 w 166"/>
                <a:gd name="T79" fmla="*/ 57 h 79"/>
                <a:gd name="T80" fmla="*/ 67 w 166"/>
                <a:gd name="T81" fmla="*/ 53 h 79"/>
                <a:gd name="T82" fmla="*/ 59 w 166"/>
                <a:gd name="T83" fmla="*/ 51 h 79"/>
                <a:gd name="T84" fmla="*/ 51 w 166"/>
                <a:gd name="T85" fmla="*/ 51 h 79"/>
                <a:gd name="T86" fmla="*/ 42 w 166"/>
                <a:gd name="T87" fmla="*/ 51 h 79"/>
                <a:gd name="T88" fmla="*/ 35 w 166"/>
                <a:gd name="T89" fmla="*/ 46 h 79"/>
                <a:gd name="T90" fmla="*/ 27 w 166"/>
                <a:gd name="T91" fmla="*/ 39 h 79"/>
                <a:gd name="T92" fmla="*/ 18 w 166"/>
                <a:gd name="T93" fmla="*/ 37 h 79"/>
                <a:gd name="T94" fmla="*/ 9 w 166"/>
                <a:gd name="T95" fmla="*/ 36 h 79"/>
                <a:gd name="T96" fmla="*/ 3 w 166"/>
                <a:gd name="T97" fmla="*/ 32 h 79"/>
                <a:gd name="T98" fmla="*/ 0 w 166"/>
                <a:gd name="T99" fmla="*/ 24 h 79"/>
                <a:gd name="T100" fmla="*/ 2 w 166"/>
                <a:gd name="T101" fmla="*/ 13 h 79"/>
                <a:gd name="T102" fmla="*/ 4 w 166"/>
                <a:gd name="T103" fmla="*/ 4 h 79"/>
                <a:gd name="T104" fmla="*/ 6 w 166"/>
                <a:gd name="T105" fmla="*/ 0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6"/>
                <a:gd name="T160" fmla="*/ 0 h 79"/>
                <a:gd name="T161" fmla="*/ 166 w 166"/>
                <a:gd name="T162" fmla="*/ 79 h 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6" h="79">
                  <a:moveTo>
                    <a:pt x="6" y="0"/>
                  </a:moveTo>
                  <a:lnTo>
                    <a:pt x="9" y="0"/>
                  </a:lnTo>
                  <a:lnTo>
                    <a:pt x="17" y="0"/>
                  </a:lnTo>
                  <a:lnTo>
                    <a:pt x="26" y="3"/>
                  </a:lnTo>
                  <a:lnTo>
                    <a:pt x="31" y="8"/>
                  </a:lnTo>
                  <a:lnTo>
                    <a:pt x="35" y="11"/>
                  </a:lnTo>
                  <a:lnTo>
                    <a:pt x="40" y="11"/>
                  </a:lnTo>
                  <a:lnTo>
                    <a:pt x="46" y="11"/>
                  </a:lnTo>
                  <a:lnTo>
                    <a:pt x="55" y="14"/>
                  </a:lnTo>
                  <a:lnTo>
                    <a:pt x="63" y="19"/>
                  </a:lnTo>
                  <a:lnTo>
                    <a:pt x="68" y="25"/>
                  </a:lnTo>
                  <a:lnTo>
                    <a:pt x="73" y="29"/>
                  </a:lnTo>
                  <a:lnTo>
                    <a:pt x="82" y="33"/>
                  </a:lnTo>
                  <a:lnTo>
                    <a:pt x="92" y="34"/>
                  </a:lnTo>
                  <a:lnTo>
                    <a:pt x="98" y="34"/>
                  </a:lnTo>
                  <a:lnTo>
                    <a:pt x="105" y="34"/>
                  </a:lnTo>
                  <a:lnTo>
                    <a:pt x="114" y="38"/>
                  </a:lnTo>
                  <a:lnTo>
                    <a:pt x="122" y="42"/>
                  </a:lnTo>
                  <a:lnTo>
                    <a:pt x="131" y="42"/>
                  </a:lnTo>
                  <a:lnTo>
                    <a:pt x="138" y="43"/>
                  </a:lnTo>
                  <a:lnTo>
                    <a:pt x="144" y="47"/>
                  </a:lnTo>
                  <a:lnTo>
                    <a:pt x="149" y="51"/>
                  </a:lnTo>
                  <a:lnTo>
                    <a:pt x="156" y="51"/>
                  </a:lnTo>
                  <a:lnTo>
                    <a:pt x="161" y="51"/>
                  </a:lnTo>
                  <a:lnTo>
                    <a:pt x="166" y="52"/>
                  </a:lnTo>
                  <a:lnTo>
                    <a:pt x="166" y="55"/>
                  </a:lnTo>
                  <a:lnTo>
                    <a:pt x="163" y="60"/>
                  </a:lnTo>
                  <a:lnTo>
                    <a:pt x="158" y="65"/>
                  </a:lnTo>
                  <a:lnTo>
                    <a:pt x="152" y="70"/>
                  </a:lnTo>
                  <a:lnTo>
                    <a:pt x="144" y="75"/>
                  </a:lnTo>
                  <a:lnTo>
                    <a:pt x="136" y="78"/>
                  </a:lnTo>
                  <a:lnTo>
                    <a:pt x="129" y="79"/>
                  </a:lnTo>
                  <a:lnTo>
                    <a:pt x="124" y="75"/>
                  </a:lnTo>
                  <a:lnTo>
                    <a:pt x="116" y="67"/>
                  </a:lnTo>
                  <a:lnTo>
                    <a:pt x="109" y="65"/>
                  </a:lnTo>
                  <a:lnTo>
                    <a:pt x="101" y="65"/>
                  </a:lnTo>
                  <a:lnTo>
                    <a:pt x="92" y="64"/>
                  </a:lnTo>
                  <a:lnTo>
                    <a:pt x="83" y="61"/>
                  </a:lnTo>
                  <a:lnTo>
                    <a:pt x="77" y="60"/>
                  </a:lnTo>
                  <a:lnTo>
                    <a:pt x="72" y="57"/>
                  </a:lnTo>
                  <a:lnTo>
                    <a:pt x="67" y="53"/>
                  </a:lnTo>
                  <a:lnTo>
                    <a:pt x="59" y="51"/>
                  </a:lnTo>
                  <a:lnTo>
                    <a:pt x="51" y="51"/>
                  </a:lnTo>
                  <a:lnTo>
                    <a:pt x="42" y="51"/>
                  </a:lnTo>
                  <a:lnTo>
                    <a:pt x="35" y="46"/>
                  </a:lnTo>
                  <a:lnTo>
                    <a:pt x="27" y="39"/>
                  </a:lnTo>
                  <a:lnTo>
                    <a:pt x="18" y="37"/>
                  </a:lnTo>
                  <a:lnTo>
                    <a:pt x="9" y="36"/>
                  </a:lnTo>
                  <a:lnTo>
                    <a:pt x="3" y="32"/>
                  </a:lnTo>
                  <a:lnTo>
                    <a:pt x="0" y="24"/>
                  </a:lnTo>
                  <a:lnTo>
                    <a:pt x="2" y="13"/>
                  </a:lnTo>
                  <a:lnTo>
                    <a:pt x="4" y="4"/>
                  </a:lnTo>
                  <a:lnTo>
                    <a:pt x="6" y="0"/>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1" name="Freeform 1037"/>
            <p:cNvSpPr>
              <a:spLocks/>
            </p:cNvSpPr>
            <p:nvPr/>
          </p:nvSpPr>
          <p:spPr bwMode="auto">
            <a:xfrm>
              <a:off x="1928" y="3893"/>
              <a:ext cx="1343" cy="1507"/>
            </a:xfrm>
            <a:custGeom>
              <a:avLst/>
              <a:gdLst>
                <a:gd name="T0" fmla="*/ 1240 w 1343"/>
                <a:gd name="T1" fmla="*/ 850 h 1507"/>
                <a:gd name="T2" fmla="*/ 1211 w 1343"/>
                <a:gd name="T3" fmla="*/ 836 h 1507"/>
                <a:gd name="T4" fmla="*/ 1129 w 1343"/>
                <a:gd name="T5" fmla="*/ 820 h 1507"/>
                <a:gd name="T6" fmla="*/ 1095 w 1343"/>
                <a:gd name="T7" fmla="*/ 797 h 1507"/>
                <a:gd name="T8" fmla="*/ 1114 w 1343"/>
                <a:gd name="T9" fmla="*/ 771 h 1507"/>
                <a:gd name="T10" fmla="*/ 1175 w 1343"/>
                <a:gd name="T11" fmla="*/ 787 h 1507"/>
                <a:gd name="T12" fmla="*/ 1229 w 1343"/>
                <a:gd name="T13" fmla="*/ 794 h 1507"/>
                <a:gd name="T14" fmla="*/ 1276 w 1343"/>
                <a:gd name="T15" fmla="*/ 814 h 1507"/>
                <a:gd name="T16" fmla="*/ 1290 w 1343"/>
                <a:gd name="T17" fmla="*/ 810 h 1507"/>
                <a:gd name="T18" fmla="*/ 1325 w 1343"/>
                <a:gd name="T19" fmla="*/ 661 h 1507"/>
                <a:gd name="T20" fmla="*/ 1332 w 1343"/>
                <a:gd name="T21" fmla="*/ 565 h 1507"/>
                <a:gd name="T22" fmla="*/ 1292 w 1343"/>
                <a:gd name="T23" fmla="*/ 557 h 1507"/>
                <a:gd name="T24" fmla="*/ 1253 w 1343"/>
                <a:gd name="T25" fmla="*/ 537 h 1507"/>
                <a:gd name="T26" fmla="*/ 1192 w 1343"/>
                <a:gd name="T27" fmla="*/ 561 h 1507"/>
                <a:gd name="T28" fmla="*/ 1180 w 1343"/>
                <a:gd name="T29" fmla="*/ 549 h 1507"/>
                <a:gd name="T30" fmla="*/ 1194 w 1343"/>
                <a:gd name="T31" fmla="*/ 497 h 1507"/>
                <a:gd name="T32" fmla="*/ 1221 w 1343"/>
                <a:gd name="T33" fmla="*/ 424 h 1507"/>
                <a:gd name="T34" fmla="*/ 1217 w 1343"/>
                <a:gd name="T35" fmla="*/ 379 h 1507"/>
                <a:gd name="T36" fmla="*/ 1189 w 1343"/>
                <a:gd name="T37" fmla="*/ 365 h 1507"/>
                <a:gd name="T38" fmla="*/ 1183 w 1343"/>
                <a:gd name="T39" fmla="*/ 329 h 1507"/>
                <a:gd name="T40" fmla="*/ 1161 w 1343"/>
                <a:gd name="T41" fmla="*/ 240 h 1507"/>
                <a:gd name="T42" fmla="*/ 1150 w 1343"/>
                <a:gd name="T43" fmla="*/ 184 h 1507"/>
                <a:gd name="T44" fmla="*/ 1147 w 1343"/>
                <a:gd name="T45" fmla="*/ 116 h 1507"/>
                <a:gd name="T46" fmla="*/ 1121 w 1343"/>
                <a:gd name="T47" fmla="*/ 93 h 1507"/>
                <a:gd name="T48" fmla="*/ 1091 w 1343"/>
                <a:gd name="T49" fmla="*/ 56 h 1507"/>
                <a:gd name="T50" fmla="*/ 1057 w 1343"/>
                <a:gd name="T51" fmla="*/ 29 h 1507"/>
                <a:gd name="T52" fmla="*/ 991 w 1343"/>
                <a:gd name="T53" fmla="*/ 12 h 1507"/>
                <a:gd name="T54" fmla="*/ 887 w 1343"/>
                <a:gd name="T55" fmla="*/ 0 h 1507"/>
                <a:gd name="T56" fmla="*/ 795 w 1343"/>
                <a:gd name="T57" fmla="*/ 9 h 1507"/>
                <a:gd name="T58" fmla="*/ 719 w 1343"/>
                <a:gd name="T59" fmla="*/ 31 h 1507"/>
                <a:gd name="T60" fmla="*/ 649 w 1343"/>
                <a:gd name="T61" fmla="*/ 60 h 1507"/>
                <a:gd name="T62" fmla="*/ 587 w 1343"/>
                <a:gd name="T63" fmla="*/ 127 h 1507"/>
                <a:gd name="T64" fmla="*/ 528 w 1343"/>
                <a:gd name="T65" fmla="*/ 310 h 1507"/>
                <a:gd name="T66" fmla="*/ 546 w 1343"/>
                <a:gd name="T67" fmla="*/ 491 h 1507"/>
                <a:gd name="T68" fmla="*/ 577 w 1343"/>
                <a:gd name="T69" fmla="*/ 583 h 1507"/>
                <a:gd name="T70" fmla="*/ 552 w 1343"/>
                <a:gd name="T71" fmla="*/ 658 h 1507"/>
                <a:gd name="T72" fmla="*/ 518 w 1343"/>
                <a:gd name="T73" fmla="*/ 683 h 1507"/>
                <a:gd name="T74" fmla="*/ 444 w 1343"/>
                <a:gd name="T75" fmla="*/ 672 h 1507"/>
                <a:gd name="T76" fmla="*/ 366 w 1343"/>
                <a:gd name="T77" fmla="*/ 661 h 1507"/>
                <a:gd name="T78" fmla="*/ 263 w 1343"/>
                <a:gd name="T79" fmla="*/ 693 h 1507"/>
                <a:gd name="T80" fmla="*/ 211 w 1343"/>
                <a:gd name="T81" fmla="*/ 766 h 1507"/>
                <a:gd name="T82" fmla="*/ 170 w 1343"/>
                <a:gd name="T83" fmla="*/ 839 h 1507"/>
                <a:gd name="T84" fmla="*/ 148 w 1343"/>
                <a:gd name="T85" fmla="*/ 906 h 1507"/>
                <a:gd name="T86" fmla="*/ 122 w 1343"/>
                <a:gd name="T87" fmla="*/ 986 h 1507"/>
                <a:gd name="T88" fmla="*/ 81 w 1343"/>
                <a:gd name="T89" fmla="*/ 1105 h 1507"/>
                <a:gd name="T90" fmla="*/ 44 w 1343"/>
                <a:gd name="T91" fmla="*/ 1199 h 1507"/>
                <a:gd name="T92" fmla="*/ 14 w 1343"/>
                <a:gd name="T93" fmla="*/ 1268 h 1507"/>
                <a:gd name="T94" fmla="*/ 5 w 1343"/>
                <a:gd name="T95" fmla="*/ 1441 h 1507"/>
                <a:gd name="T96" fmla="*/ 34 w 1343"/>
                <a:gd name="T97" fmla="*/ 1503 h 1507"/>
                <a:gd name="T98" fmla="*/ 123 w 1343"/>
                <a:gd name="T99" fmla="*/ 1506 h 1507"/>
                <a:gd name="T100" fmla="*/ 272 w 1343"/>
                <a:gd name="T101" fmla="*/ 1507 h 1507"/>
                <a:gd name="T102" fmla="*/ 463 w 1343"/>
                <a:gd name="T103" fmla="*/ 1505 h 1507"/>
                <a:gd name="T104" fmla="*/ 681 w 1343"/>
                <a:gd name="T105" fmla="*/ 1502 h 1507"/>
                <a:gd name="T106" fmla="*/ 910 w 1343"/>
                <a:gd name="T107" fmla="*/ 1498 h 1507"/>
                <a:gd name="T108" fmla="*/ 1103 w 1343"/>
                <a:gd name="T109" fmla="*/ 1432 h 1507"/>
                <a:gd name="T110" fmla="*/ 1192 w 1343"/>
                <a:gd name="T111" fmla="*/ 1128 h 1507"/>
                <a:gd name="T112" fmla="*/ 1249 w 1343"/>
                <a:gd name="T113" fmla="*/ 954 h 1507"/>
                <a:gd name="T114" fmla="*/ 1276 w 1343"/>
                <a:gd name="T115" fmla="*/ 864 h 15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3"/>
                <a:gd name="T175" fmla="*/ 0 h 1507"/>
                <a:gd name="T176" fmla="*/ 1343 w 1343"/>
                <a:gd name="T177" fmla="*/ 1507 h 15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3" h="1507">
                  <a:moveTo>
                    <a:pt x="1276" y="864"/>
                  </a:moveTo>
                  <a:lnTo>
                    <a:pt x="1267" y="860"/>
                  </a:lnTo>
                  <a:lnTo>
                    <a:pt x="1257" y="857"/>
                  </a:lnTo>
                  <a:lnTo>
                    <a:pt x="1249" y="853"/>
                  </a:lnTo>
                  <a:lnTo>
                    <a:pt x="1240" y="850"/>
                  </a:lnTo>
                  <a:lnTo>
                    <a:pt x="1232" y="847"/>
                  </a:lnTo>
                  <a:lnTo>
                    <a:pt x="1226" y="843"/>
                  </a:lnTo>
                  <a:lnTo>
                    <a:pt x="1221" y="841"/>
                  </a:lnTo>
                  <a:lnTo>
                    <a:pt x="1217" y="838"/>
                  </a:lnTo>
                  <a:lnTo>
                    <a:pt x="1211" y="836"/>
                  </a:lnTo>
                  <a:lnTo>
                    <a:pt x="1198" y="832"/>
                  </a:lnTo>
                  <a:lnTo>
                    <a:pt x="1184" y="829"/>
                  </a:lnTo>
                  <a:lnTo>
                    <a:pt x="1166" y="827"/>
                  </a:lnTo>
                  <a:lnTo>
                    <a:pt x="1148" y="824"/>
                  </a:lnTo>
                  <a:lnTo>
                    <a:pt x="1129" y="820"/>
                  </a:lnTo>
                  <a:lnTo>
                    <a:pt x="1113" y="818"/>
                  </a:lnTo>
                  <a:lnTo>
                    <a:pt x="1098" y="814"/>
                  </a:lnTo>
                  <a:lnTo>
                    <a:pt x="1091" y="810"/>
                  </a:lnTo>
                  <a:lnTo>
                    <a:pt x="1093" y="804"/>
                  </a:lnTo>
                  <a:lnTo>
                    <a:pt x="1095" y="797"/>
                  </a:lnTo>
                  <a:lnTo>
                    <a:pt x="1098" y="795"/>
                  </a:lnTo>
                  <a:lnTo>
                    <a:pt x="1098" y="791"/>
                  </a:lnTo>
                  <a:lnTo>
                    <a:pt x="1099" y="785"/>
                  </a:lnTo>
                  <a:lnTo>
                    <a:pt x="1103" y="776"/>
                  </a:lnTo>
                  <a:lnTo>
                    <a:pt x="1114" y="771"/>
                  </a:lnTo>
                  <a:lnTo>
                    <a:pt x="1123" y="771"/>
                  </a:lnTo>
                  <a:lnTo>
                    <a:pt x="1133" y="773"/>
                  </a:lnTo>
                  <a:lnTo>
                    <a:pt x="1146" y="777"/>
                  </a:lnTo>
                  <a:lnTo>
                    <a:pt x="1160" y="782"/>
                  </a:lnTo>
                  <a:lnTo>
                    <a:pt x="1175" y="787"/>
                  </a:lnTo>
                  <a:lnTo>
                    <a:pt x="1189" y="791"/>
                  </a:lnTo>
                  <a:lnTo>
                    <a:pt x="1202" y="792"/>
                  </a:lnTo>
                  <a:lnTo>
                    <a:pt x="1213" y="791"/>
                  </a:lnTo>
                  <a:lnTo>
                    <a:pt x="1220" y="791"/>
                  </a:lnTo>
                  <a:lnTo>
                    <a:pt x="1229" y="794"/>
                  </a:lnTo>
                  <a:lnTo>
                    <a:pt x="1237" y="797"/>
                  </a:lnTo>
                  <a:lnTo>
                    <a:pt x="1248" y="803"/>
                  </a:lnTo>
                  <a:lnTo>
                    <a:pt x="1258" y="808"/>
                  </a:lnTo>
                  <a:lnTo>
                    <a:pt x="1267" y="811"/>
                  </a:lnTo>
                  <a:lnTo>
                    <a:pt x="1276" y="814"/>
                  </a:lnTo>
                  <a:lnTo>
                    <a:pt x="1281" y="814"/>
                  </a:lnTo>
                  <a:lnTo>
                    <a:pt x="1283" y="813"/>
                  </a:lnTo>
                  <a:lnTo>
                    <a:pt x="1286" y="811"/>
                  </a:lnTo>
                  <a:lnTo>
                    <a:pt x="1287" y="811"/>
                  </a:lnTo>
                  <a:lnTo>
                    <a:pt x="1290" y="810"/>
                  </a:lnTo>
                  <a:lnTo>
                    <a:pt x="1297" y="781"/>
                  </a:lnTo>
                  <a:lnTo>
                    <a:pt x="1305" y="750"/>
                  </a:lnTo>
                  <a:lnTo>
                    <a:pt x="1312" y="721"/>
                  </a:lnTo>
                  <a:lnTo>
                    <a:pt x="1319" y="691"/>
                  </a:lnTo>
                  <a:lnTo>
                    <a:pt x="1325" y="661"/>
                  </a:lnTo>
                  <a:lnTo>
                    <a:pt x="1332" y="631"/>
                  </a:lnTo>
                  <a:lnTo>
                    <a:pt x="1338" y="602"/>
                  </a:lnTo>
                  <a:lnTo>
                    <a:pt x="1343" y="571"/>
                  </a:lnTo>
                  <a:lnTo>
                    <a:pt x="1338" y="567"/>
                  </a:lnTo>
                  <a:lnTo>
                    <a:pt x="1332" y="565"/>
                  </a:lnTo>
                  <a:lnTo>
                    <a:pt x="1326" y="563"/>
                  </a:lnTo>
                  <a:lnTo>
                    <a:pt x="1320" y="561"/>
                  </a:lnTo>
                  <a:lnTo>
                    <a:pt x="1310" y="558"/>
                  </a:lnTo>
                  <a:lnTo>
                    <a:pt x="1300" y="557"/>
                  </a:lnTo>
                  <a:lnTo>
                    <a:pt x="1292" y="557"/>
                  </a:lnTo>
                  <a:lnTo>
                    <a:pt x="1288" y="557"/>
                  </a:lnTo>
                  <a:lnTo>
                    <a:pt x="1284" y="553"/>
                  </a:lnTo>
                  <a:lnTo>
                    <a:pt x="1277" y="547"/>
                  </a:lnTo>
                  <a:lnTo>
                    <a:pt x="1265" y="539"/>
                  </a:lnTo>
                  <a:lnTo>
                    <a:pt x="1253" y="537"/>
                  </a:lnTo>
                  <a:lnTo>
                    <a:pt x="1245" y="538"/>
                  </a:lnTo>
                  <a:lnTo>
                    <a:pt x="1234" y="542"/>
                  </a:lnTo>
                  <a:lnTo>
                    <a:pt x="1220" y="548"/>
                  </a:lnTo>
                  <a:lnTo>
                    <a:pt x="1206" y="555"/>
                  </a:lnTo>
                  <a:lnTo>
                    <a:pt x="1192" y="561"/>
                  </a:lnTo>
                  <a:lnTo>
                    <a:pt x="1180" y="567"/>
                  </a:lnTo>
                  <a:lnTo>
                    <a:pt x="1173" y="571"/>
                  </a:lnTo>
                  <a:lnTo>
                    <a:pt x="1170" y="572"/>
                  </a:lnTo>
                  <a:lnTo>
                    <a:pt x="1178" y="552"/>
                  </a:lnTo>
                  <a:lnTo>
                    <a:pt x="1180" y="549"/>
                  </a:lnTo>
                  <a:lnTo>
                    <a:pt x="1185" y="543"/>
                  </a:lnTo>
                  <a:lnTo>
                    <a:pt x="1192" y="534"/>
                  </a:lnTo>
                  <a:lnTo>
                    <a:pt x="1197" y="525"/>
                  </a:lnTo>
                  <a:lnTo>
                    <a:pt x="1197" y="513"/>
                  </a:lnTo>
                  <a:lnTo>
                    <a:pt x="1194" y="497"/>
                  </a:lnTo>
                  <a:lnTo>
                    <a:pt x="1194" y="481"/>
                  </a:lnTo>
                  <a:lnTo>
                    <a:pt x="1199" y="469"/>
                  </a:lnTo>
                  <a:lnTo>
                    <a:pt x="1211" y="454"/>
                  </a:lnTo>
                  <a:lnTo>
                    <a:pt x="1218" y="438"/>
                  </a:lnTo>
                  <a:lnTo>
                    <a:pt x="1221" y="424"/>
                  </a:lnTo>
                  <a:lnTo>
                    <a:pt x="1221" y="418"/>
                  </a:lnTo>
                  <a:lnTo>
                    <a:pt x="1222" y="415"/>
                  </a:lnTo>
                  <a:lnTo>
                    <a:pt x="1223" y="403"/>
                  </a:lnTo>
                  <a:lnTo>
                    <a:pt x="1222" y="391"/>
                  </a:lnTo>
                  <a:lnTo>
                    <a:pt x="1217" y="379"/>
                  </a:lnTo>
                  <a:lnTo>
                    <a:pt x="1212" y="375"/>
                  </a:lnTo>
                  <a:lnTo>
                    <a:pt x="1206" y="373"/>
                  </a:lnTo>
                  <a:lnTo>
                    <a:pt x="1201" y="370"/>
                  </a:lnTo>
                  <a:lnTo>
                    <a:pt x="1194" y="368"/>
                  </a:lnTo>
                  <a:lnTo>
                    <a:pt x="1189" y="365"/>
                  </a:lnTo>
                  <a:lnTo>
                    <a:pt x="1185" y="363"/>
                  </a:lnTo>
                  <a:lnTo>
                    <a:pt x="1184" y="360"/>
                  </a:lnTo>
                  <a:lnTo>
                    <a:pt x="1185" y="356"/>
                  </a:lnTo>
                  <a:lnTo>
                    <a:pt x="1187" y="345"/>
                  </a:lnTo>
                  <a:lnTo>
                    <a:pt x="1183" y="329"/>
                  </a:lnTo>
                  <a:lnTo>
                    <a:pt x="1176" y="314"/>
                  </a:lnTo>
                  <a:lnTo>
                    <a:pt x="1174" y="300"/>
                  </a:lnTo>
                  <a:lnTo>
                    <a:pt x="1173" y="284"/>
                  </a:lnTo>
                  <a:lnTo>
                    <a:pt x="1168" y="263"/>
                  </a:lnTo>
                  <a:lnTo>
                    <a:pt x="1161" y="240"/>
                  </a:lnTo>
                  <a:lnTo>
                    <a:pt x="1154" y="220"/>
                  </a:lnTo>
                  <a:lnTo>
                    <a:pt x="1146" y="207"/>
                  </a:lnTo>
                  <a:lnTo>
                    <a:pt x="1141" y="200"/>
                  </a:lnTo>
                  <a:lnTo>
                    <a:pt x="1142" y="193"/>
                  </a:lnTo>
                  <a:lnTo>
                    <a:pt x="1150" y="184"/>
                  </a:lnTo>
                  <a:lnTo>
                    <a:pt x="1157" y="171"/>
                  </a:lnTo>
                  <a:lnTo>
                    <a:pt x="1159" y="154"/>
                  </a:lnTo>
                  <a:lnTo>
                    <a:pt x="1156" y="137"/>
                  </a:lnTo>
                  <a:lnTo>
                    <a:pt x="1154" y="126"/>
                  </a:lnTo>
                  <a:lnTo>
                    <a:pt x="1147" y="116"/>
                  </a:lnTo>
                  <a:lnTo>
                    <a:pt x="1138" y="107"/>
                  </a:lnTo>
                  <a:lnTo>
                    <a:pt x="1129" y="101"/>
                  </a:lnTo>
                  <a:lnTo>
                    <a:pt x="1126" y="98"/>
                  </a:lnTo>
                  <a:lnTo>
                    <a:pt x="1124" y="97"/>
                  </a:lnTo>
                  <a:lnTo>
                    <a:pt x="1121" y="93"/>
                  </a:lnTo>
                  <a:lnTo>
                    <a:pt x="1117" y="87"/>
                  </a:lnTo>
                  <a:lnTo>
                    <a:pt x="1110" y="80"/>
                  </a:lnTo>
                  <a:lnTo>
                    <a:pt x="1104" y="73"/>
                  </a:lnTo>
                  <a:lnTo>
                    <a:pt x="1098" y="64"/>
                  </a:lnTo>
                  <a:lnTo>
                    <a:pt x="1091" y="56"/>
                  </a:lnTo>
                  <a:lnTo>
                    <a:pt x="1086" y="50"/>
                  </a:lnTo>
                  <a:lnTo>
                    <a:pt x="1081" y="45"/>
                  </a:lnTo>
                  <a:lnTo>
                    <a:pt x="1075" y="40"/>
                  </a:lnTo>
                  <a:lnTo>
                    <a:pt x="1067" y="34"/>
                  </a:lnTo>
                  <a:lnTo>
                    <a:pt x="1057" y="29"/>
                  </a:lnTo>
                  <a:lnTo>
                    <a:pt x="1047" y="26"/>
                  </a:lnTo>
                  <a:lnTo>
                    <a:pt x="1035" y="22"/>
                  </a:lnTo>
                  <a:lnTo>
                    <a:pt x="1021" y="18"/>
                  </a:lnTo>
                  <a:lnTo>
                    <a:pt x="1007" y="14"/>
                  </a:lnTo>
                  <a:lnTo>
                    <a:pt x="991" y="12"/>
                  </a:lnTo>
                  <a:lnTo>
                    <a:pt x="973" y="8"/>
                  </a:lnTo>
                  <a:lnTo>
                    <a:pt x="954" y="5"/>
                  </a:lnTo>
                  <a:lnTo>
                    <a:pt x="932" y="3"/>
                  </a:lnTo>
                  <a:lnTo>
                    <a:pt x="910" y="1"/>
                  </a:lnTo>
                  <a:lnTo>
                    <a:pt x="887" y="0"/>
                  </a:lnTo>
                  <a:lnTo>
                    <a:pt x="863" y="0"/>
                  </a:lnTo>
                  <a:lnTo>
                    <a:pt x="837" y="3"/>
                  </a:lnTo>
                  <a:lnTo>
                    <a:pt x="824" y="4"/>
                  </a:lnTo>
                  <a:lnTo>
                    <a:pt x="810" y="6"/>
                  </a:lnTo>
                  <a:lnTo>
                    <a:pt x="795" y="9"/>
                  </a:lnTo>
                  <a:lnTo>
                    <a:pt x="781" y="13"/>
                  </a:lnTo>
                  <a:lnTo>
                    <a:pt x="765" y="17"/>
                  </a:lnTo>
                  <a:lnTo>
                    <a:pt x="749" y="20"/>
                  </a:lnTo>
                  <a:lnTo>
                    <a:pt x="734" y="26"/>
                  </a:lnTo>
                  <a:lnTo>
                    <a:pt x="719" y="31"/>
                  </a:lnTo>
                  <a:lnTo>
                    <a:pt x="704" y="36"/>
                  </a:lnTo>
                  <a:lnTo>
                    <a:pt x="688" y="41"/>
                  </a:lnTo>
                  <a:lnTo>
                    <a:pt x="674" y="47"/>
                  </a:lnTo>
                  <a:lnTo>
                    <a:pt x="662" y="54"/>
                  </a:lnTo>
                  <a:lnTo>
                    <a:pt x="649" y="60"/>
                  </a:lnTo>
                  <a:lnTo>
                    <a:pt x="638" y="67"/>
                  </a:lnTo>
                  <a:lnTo>
                    <a:pt x="627" y="74"/>
                  </a:lnTo>
                  <a:lnTo>
                    <a:pt x="619" y="81"/>
                  </a:lnTo>
                  <a:lnTo>
                    <a:pt x="602" y="101"/>
                  </a:lnTo>
                  <a:lnTo>
                    <a:pt x="587" y="127"/>
                  </a:lnTo>
                  <a:lnTo>
                    <a:pt x="572" y="160"/>
                  </a:lnTo>
                  <a:lnTo>
                    <a:pt x="558" y="196"/>
                  </a:lnTo>
                  <a:lnTo>
                    <a:pt x="545" y="234"/>
                  </a:lnTo>
                  <a:lnTo>
                    <a:pt x="535" y="274"/>
                  </a:lnTo>
                  <a:lnTo>
                    <a:pt x="528" y="310"/>
                  </a:lnTo>
                  <a:lnTo>
                    <a:pt x="523" y="343"/>
                  </a:lnTo>
                  <a:lnTo>
                    <a:pt x="523" y="378"/>
                  </a:lnTo>
                  <a:lnTo>
                    <a:pt x="528" y="415"/>
                  </a:lnTo>
                  <a:lnTo>
                    <a:pt x="536" y="454"/>
                  </a:lnTo>
                  <a:lnTo>
                    <a:pt x="546" y="491"/>
                  </a:lnTo>
                  <a:lnTo>
                    <a:pt x="556" y="524"/>
                  </a:lnTo>
                  <a:lnTo>
                    <a:pt x="566" y="552"/>
                  </a:lnTo>
                  <a:lnTo>
                    <a:pt x="573" y="570"/>
                  </a:lnTo>
                  <a:lnTo>
                    <a:pt x="575" y="576"/>
                  </a:lnTo>
                  <a:lnTo>
                    <a:pt x="577" y="583"/>
                  </a:lnTo>
                  <a:lnTo>
                    <a:pt x="579" y="598"/>
                  </a:lnTo>
                  <a:lnTo>
                    <a:pt x="580" y="614"/>
                  </a:lnTo>
                  <a:lnTo>
                    <a:pt x="575" y="625"/>
                  </a:lnTo>
                  <a:lnTo>
                    <a:pt x="564" y="636"/>
                  </a:lnTo>
                  <a:lnTo>
                    <a:pt x="552" y="658"/>
                  </a:lnTo>
                  <a:lnTo>
                    <a:pt x="544" y="678"/>
                  </a:lnTo>
                  <a:lnTo>
                    <a:pt x="540" y="687"/>
                  </a:lnTo>
                  <a:lnTo>
                    <a:pt x="537" y="687"/>
                  </a:lnTo>
                  <a:lnTo>
                    <a:pt x="530" y="686"/>
                  </a:lnTo>
                  <a:lnTo>
                    <a:pt x="518" y="683"/>
                  </a:lnTo>
                  <a:lnTo>
                    <a:pt x="504" y="680"/>
                  </a:lnTo>
                  <a:lnTo>
                    <a:pt x="489" y="678"/>
                  </a:lnTo>
                  <a:lnTo>
                    <a:pt x="472" y="675"/>
                  </a:lnTo>
                  <a:lnTo>
                    <a:pt x="457" y="673"/>
                  </a:lnTo>
                  <a:lnTo>
                    <a:pt x="444" y="672"/>
                  </a:lnTo>
                  <a:lnTo>
                    <a:pt x="432" y="669"/>
                  </a:lnTo>
                  <a:lnTo>
                    <a:pt x="418" y="666"/>
                  </a:lnTo>
                  <a:lnTo>
                    <a:pt x="401" y="664"/>
                  </a:lnTo>
                  <a:lnTo>
                    <a:pt x="385" y="663"/>
                  </a:lnTo>
                  <a:lnTo>
                    <a:pt x="366" y="661"/>
                  </a:lnTo>
                  <a:lnTo>
                    <a:pt x="345" y="663"/>
                  </a:lnTo>
                  <a:lnTo>
                    <a:pt x="324" y="665"/>
                  </a:lnTo>
                  <a:lnTo>
                    <a:pt x="301" y="672"/>
                  </a:lnTo>
                  <a:lnTo>
                    <a:pt x="279" y="680"/>
                  </a:lnTo>
                  <a:lnTo>
                    <a:pt x="263" y="693"/>
                  </a:lnTo>
                  <a:lnTo>
                    <a:pt x="249" y="708"/>
                  </a:lnTo>
                  <a:lnTo>
                    <a:pt x="237" y="724"/>
                  </a:lnTo>
                  <a:lnTo>
                    <a:pt x="227" y="739"/>
                  </a:lnTo>
                  <a:lnTo>
                    <a:pt x="219" y="753"/>
                  </a:lnTo>
                  <a:lnTo>
                    <a:pt x="211" y="766"/>
                  </a:lnTo>
                  <a:lnTo>
                    <a:pt x="203" y="775"/>
                  </a:lnTo>
                  <a:lnTo>
                    <a:pt x="194" y="785"/>
                  </a:lnTo>
                  <a:lnTo>
                    <a:pt x="185" y="800"/>
                  </a:lnTo>
                  <a:lnTo>
                    <a:pt x="176" y="819"/>
                  </a:lnTo>
                  <a:lnTo>
                    <a:pt x="170" y="839"/>
                  </a:lnTo>
                  <a:lnTo>
                    <a:pt x="162" y="859"/>
                  </a:lnTo>
                  <a:lnTo>
                    <a:pt x="157" y="876"/>
                  </a:lnTo>
                  <a:lnTo>
                    <a:pt x="153" y="890"/>
                  </a:lnTo>
                  <a:lnTo>
                    <a:pt x="151" y="898"/>
                  </a:lnTo>
                  <a:lnTo>
                    <a:pt x="148" y="906"/>
                  </a:lnTo>
                  <a:lnTo>
                    <a:pt x="146" y="917"/>
                  </a:lnTo>
                  <a:lnTo>
                    <a:pt x="142" y="932"/>
                  </a:lnTo>
                  <a:lnTo>
                    <a:pt x="136" y="949"/>
                  </a:lnTo>
                  <a:lnTo>
                    <a:pt x="129" y="968"/>
                  </a:lnTo>
                  <a:lnTo>
                    <a:pt x="122" y="986"/>
                  </a:lnTo>
                  <a:lnTo>
                    <a:pt x="113" y="1002"/>
                  </a:lnTo>
                  <a:lnTo>
                    <a:pt x="104" y="1016"/>
                  </a:lnTo>
                  <a:lnTo>
                    <a:pt x="89" y="1044"/>
                  </a:lnTo>
                  <a:lnTo>
                    <a:pt x="82" y="1076"/>
                  </a:lnTo>
                  <a:lnTo>
                    <a:pt x="81" y="1105"/>
                  </a:lnTo>
                  <a:lnTo>
                    <a:pt x="80" y="1124"/>
                  </a:lnTo>
                  <a:lnTo>
                    <a:pt x="75" y="1140"/>
                  </a:lnTo>
                  <a:lnTo>
                    <a:pt x="66" y="1161"/>
                  </a:lnTo>
                  <a:lnTo>
                    <a:pt x="56" y="1183"/>
                  </a:lnTo>
                  <a:lnTo>
                    <a:pt x="44" y="1199"/>
                  </a:lnTo>
                  <a:lnTo>
                    <a:pt x="38" y="1207"/>
                  </a:lnTo>
                  <a:lnTo>
                    <a:pt x="31" y="1218"/>
                  </a:lnTo>
                  <a:lnTo>
                    <a:pt x="25" y="1232"/>
                  </a:lnTo>
                  <a:lnTo>
                    <a:pt x="19" y="1249"/>
                  </a:lnTo>
                  <a:lnTo>
                    <a:pt x="14" y="1268"/>
                  </a:lnTo>
                  <a:lnTo>
                    <a:pt x="9" y="1288"/>
                  </a:lnTo>
                  <a:lnTo>
                    <a:pt x="3" y="1311"/>
                  </a:lnTo>
                  <a:lnTo>
                    <a:pt x="0" y="1334"/>
                  </a:lnTo>
                  <a:lnTo>
                    <a:pt x="0" y="1388"/>
                  </a:lnTo>
                  <a:lnTo>
                    <a:pt x="5" y="1441"/>
                  </a:lnTo>
                  <a:lnTo>
                    <a:pt x="12" y="1484"/>
                  </a:lnTo>
                  <a:lnTo>
                    <a:pt x="16" y="1501"/>
                  </a:lnTo>
                  <a:lnTo>
                    <a:pt x="19" y="1502"/>
                  </a:lnTo>
                  <a:lnTo>
                    <a:pt x="25" y="1503"/>
                  </a:lnTo>
                  <a:lnTo>
                    <a:pt x="34" y="1503"/>
                  </a:lnTo>
                  <a:lnTo>
                    <a:pt x="47" y="1505"/>
                  </a:lnTo>
                  <a:lnTo>
                    <a:pt x="62" y="1505"/>
                  </a:lnTo>
                  <a:lnTo>
                    <a:pt x="80" y="1506"/>
                  </a:lnTo>
                  <a:lnTo>
                    <a:pt x="100" y="1506"/>
                  </a:lnTo>
                  <a:lnTo>
                    <a:pt x="123" y="1506"/>
                  </a:lnTo>
                  <a:lnTo>
                    <a:pt x="148" y="1507"/>
                  </a:lnTo>
                  <a:lnTo>
                    <a:pt x="176" y="1507"/>
                  </a:lnTo>
                  <a:lnTo>
                    <a:pt x="207" y="1507"/>
                  </a:lnTo>
                  <a:lnTo>
                    <a:pt x="239" y="1507"/>
                  </a:lnTo>
                  <a:lnTo>
                    <a:pt x="272" y="1507"/>
                  </a:lnTo>
                  <a:lnTo>
                    <a:pt x="307" y="1506"/>
                  </a:lnTo>
                  <a:lnTo>
                    <a:pt x="344" y="1506"/>
                  </a:lnTo>
                  <a:lnTo>
                    <a:pt x="382" y="1506"/>
                  </a:lnTo>
                  <a:lnTo>
                    <a:pt x="422" y="1506"/>
                  </a:lnTo>
                  <a:lnTo>
                    <a:pt x="463" y="1505"/>
                  </a:lnTo>
                  <a:lnTo>
                    <a:pt x="505" y="1505"/>
                  </a:lnTo>
                  <a:lnTo>
                    <a:pt x="547" y="1503"/>
                  </a:lnTo>
                  <a:lnTo>
                    <a:pt x="592" y="1503"/>
                  </a:lnTo>
                  <a:lnTo>
                    <a:pt x="636" y="1502"/>
                  </a:lnTo>
                  <a:lnTo>
                    <a:pt x="681" y="1502"/>
                  </a:lnTo>
                  <a:lnTo>
                    <a:pt x="727" y="1501"/>
                  </a:lnTo>
                  <a:lnTo>
                    <a:pt x="772" y="1501"/>
                  </a:lnTo>
                  <a:lnTo>
                    <a:pt x="818" y="1499"/>
                  </a:lnTo>
                  <a:lnTo>
                    <a:pt x="864" y="1498"/>
                  </a:lnTo>
                  <a:lnTo>
                    <a:pt x="910" y="1498"/>
                  </a:lnTo>
                  <a:lnTo>
                    <a:pt x="955" y="1497"/>
                  </a:lnTo>
                  <a:lnTo>
                    <a:pt x="1000" y="1496"/>
                  </a:lnTo>
                  <a:lnTo>
                    <a:pt x="1044" y="1496"/>
                  </a:lnTo>
                  <a:lnTo>
                    <a:pt x="1089" y="1494"/>
                  </a:lnTo>
                  <a:lnTo>
                    <a:pt x="1103" y="1432"/>
                  </a:lnTo>
                  <a:lnTo>
                    <a:pt x="1118" y="1371"/>
                  </a:lnTo>
                  <a:lnTo>
                    <a:pt x="1135" y="1310"/>
                  </a:lnTo>
                  <a:lnTo>
                    <a:pt x="1152" y="1249"/>
                  </a:lnTo>
                  <a:lnTo>
                    <a:pt x="1171" y="1189"/>
                  </a:lnTo>
                  <a:lnTo>
                    <a:pt x="1192" y="1128"/>
                  </a:lnTo>
                  <a:lnTo>
                    <a:pt x="1212" y="1068"/>
                  </a:lnTo>
                  <a:lnTo>
                    <a:pt x="1232" y="1009"/>
                  </a:lnTo>
                  <a:lnTo>
                    <a:pt x="1237" y="991"/>
                  </a:lnTo>
                  <a:lnTo>
                    <a:pt x="1244" y="972"/>
                  </a:lnTo>
                  <a:lnTo>
                    <a:pt x="1249" y="954"/>
                  </a:lnTo>
                  <a:lnTo>
                    <a:pt x="1255" y="936"/>
                  </a:lnTo>
                  <a:lnTo>
                    <a:pt x="1260" y="918"/>
                  </a:lnTo>
                  <a:lnTo>
                    <a:pt x="1265" y="899"/>
                  </a:lnTo>
                  <a:lnTo>
                    <a:pt x="1271" y="881"/>
                  </a:lnTo>
                  <a:lnTo>
                    <a:pt x="1276" y="864"/>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2" name="Freeform 1038"/>
            <p:cNvSpPr>
              <a:spLocks/>
            </p:cNvSpPr>
            <p:nvPr/>
          </p:nvSpPr>
          <p:spPr bwMode="auto">
            <a:xfrm>
              <a:off x="3017" y="4464"/>
              <a:ext cx="1276" cy="923"/>
            </a:xfrm>
            <a:custGeom>
              <a:avLst/>
              <a:gdLst>
                <a:gd name="T0" fmla="*/ 1231 w 1276"/>
                <a:gd name="T1" fmla="*/ 834 h 923"/>
                <a:gd name="T2" fmla="*/ 1079 w 1276"/>
                <a:gd name="T3" fmla="*/ 845 h 923"/>
                <a:gd name="T4" fmla="*/ 896 w 1276"/>
                <a:gd name="T5" fmla="*/ 855 h 923"/>
                <a:gd name="T6" fmla="*/ 767 w 1276"/>
                <a:gd name="T7" fmla="*/ 852 h 923"/>
                <a:gd name="T8" fmla="*/ 714 w 1276"/>
                <a:gd name="T9" fmla="*/ 820 h 923"/>
                <a:gd name="T10" fmla="*/ 697 w 1276"/>
                <a:gd name="T11" fmla="*/ 785 h 923"/>
                <a:gd name="T12" fmla="*/ 675 w 1276"/>
                <a:gd name="T13" fmla="*/ 786 h 923"/>
                <a:gd name="T14" fmla="*/ 631 w 1276"/>
                <a:gd name="T15" fmla="*/ 786 h 923"/>
                <a:gd name="T16" fmla="*/ 625 w 1276"/>
                <a:gd name="T17" fmla="*/ 702 h 923"/>
                <a:gd name="T18" fmla="*/ 602 w 1276"/>
                <a:gd name="T19" fmla="*/ 599 h 923"/>
                <a:gd name="T20" fmla="*/ 612 w 1276"/>
                <a:gd name="T21" fmla="*/ 590 h 923"/>
                <a:gd name="T22" fmla="*/ 649 w 1276"/>
                <a:gd name="T23" fmla="*/ 590 h 923"/>
                <a:gd name="T24" fmla="*/ 676 w 1276"/>
                <a:gd name="T25" fmla="*/ 623 h 923"/>
                <a:gd name="T26" fmla="*/ 704 w 1276"/>
                <a:gd name="T27" fmla="*/ 651 h 923"/>
                <a:gd name="T28" fmla="*/ 733 w 1276"/>
                <a:gd name="T29" fmla="*/ 658 h 923"/>
                <a:gd name="T30" fmla="*/ 761 w 1276"/>
                <a:gd name="T31" fmla="*/ 649 h 923"/>
                <a:gd name="T32" fmla="*/ 789 w 1276"/>
                <a:gd name="T33" fmla="*/ 650 h 923"/>
                <a:gd name="T34" fmla="*/ 816 w 1276"/>
                <a:gd name="T35" fmla="*/ 641 h 923"/>
                <a:gd name="T36" fmla="*/ 870 w 1276"/>
                <a:gd name="T37" fmla="*/ 700 h 923"/>
                <a:gd name="T38" fmla="*/ 872 w 1276"/>
                <a:gd name="T39" fmla="*/ 633 h 923"/>
                <a:gd name="T40" fmla="*/ 868 w 1276"/>
                <a:gd name="T41" fmla="*/ 586 h 923"/>
                <a:gd name="T42" fmla="*/ 854 w 1276"/>
                <a:gd name="T43" fmla="*/ 522 h 923"/>
                <a:gd name="T44" fmla="*/ 835 w 1276"/>
                <a:gd name="T45" fmla="*/ 485 h 923"/>
                <a:gd name="T46" fmla="*/ 806 w 1276"/>
                <a:gd name="T47" fmla="*/ 459 h 923"/>
                <a:gd name="T48" fmla="*/ 783 w 1276"/>
                <a:gd name="T49" fmla="*/ 444 h 923"/>
                <a:gd name="T50" fmla="*/ 741 w 1276"/>
                <a:gd name="T51" fmla="*/ 364 h 923"/>
                <a:gd name="T52" fmla="*/ 697 w 1276"/>
                <a:gd name="T53" fmla="*/ 318 h 923"/>
                <a:gd name="T54" fmla="*/ 682 w 1276"/>
                <a:gd name="T55" fmla="*/ 343 h 923"/>
                <a:gd name="T56" fmla="*/ 686 w 1276"/>
                <a:gd name="T57" fmla="*/ 383 h 923"/>
                <a:gd name="T58" fmla="*/ 630 w 1276"/>
                <a:gd name="T59" fmla="*/ 363 h 923"/>
                <a:gd name="T60" fmla="*/ 582 w 1276"/>
                <a:gd name="T61" fmla="*/ 342 h 923"/>
                <a:gd name="T62" fmla="*/ 555 w 1276"/>
                <a:gd name="T63" fmla="*/ 329 h 923"/>
                <a:gd name="T64" fmla="*/ 544 w 1276"/>
                <a:gd name="T65" fmla="*/ 315 h 923"/>
                <a:gd name="T66" fmla="*/ 512 w 1276"/>
                <a:gd name="T67" fmla="*/ 226 h 923"/>
                <a:gd name="T68" fmla="*/ 481 w 1276"/>
                <a:gd name="T69" fmla="*/ 202 h 923"/>
                <a:gd name="T70" fmla="*/ 450 w 1276"/>
                <a:gd name="T71" fmla="*/ 181 h 923"/>
                <a:gd name="T72" fmla="*/ 401 w 1276"/>
                <a:gd name="T73" fmla="*/ 144 h 923"/>
                <a:gd name="T74" fmla="*/ 366 w 1276"/>
                <a:gd name="T75" fmla="*/ 89 h 923"/>
                <a:gd name="T76" fmla="*/ 330 w 1276"/>
                <a:gd name="T77" fmla="*/ 61 h 923"/>
                <a:gd name="T78" fmla="*/ 272 w 1276"/>
                <a:gd name="T79" fmla="*/ 18 h 923"/>
                <a:gd name="T80" fmla="*/ 256 w 1276"/>
                <a:gd name="T81" fmla="*/ 3 h 923"/>
                <a:gd name="T82" fmla="*/ 236 w 1276"/>
                <a:gd name="T83" fmla="*/ 90 h 923"/>
                <a:gd name="T84" fmla="*/ 208 w 1276"/>
                <a:gd name="T85" fmla="*/ 210 h 923"/>
                <a:gd name="T86" fmla="*/ 215 w 1276"/>
                <a:gd name="T87" fmla="*/ 233 h 923"/>
                <a:gd name="T88" fmla="*/ 227 w 1276"/>
                <a:gd name="T89" fmla="*/ 244 h 923"/>
                <a:gd name="T90" fmla="*/ 264 w 1276"/>
                <a:gd name="T91" fmla="*/ 256 h 923"/>
                <a:gd name="T92" fmla="*/ 287 w 1276"/>
                <a:gd name="T93" fmla="*/ 284 h 923"/>
                <a:gd name="T94" fmla="*/ 282 w 1276"/>
                <a:gd name="T95" fmla="*/ 324 h 923"/>
                <a:gd name="T96" fmla="*/ 268 w 1276"/>
                <a:gd name="T97" fmla="*/ 324 h 923"/>
                <a:gd name="T98" fmla="*/ 229 w 1276"/>
                <a:gd name="T99" fmla="*/ 308 h 923"/>
                <a:gd name="T100" fmla="*/ 193 w 1276"/>
                <a:gd name="T101" fmla="*/ 295 h 923"/>
                <a:gd name="T102" fmla="*/ 171 w 1276"/>
                <a:gd name="T103" fmla="*/ 347 h 923"/>
                <a:gd name="T104" fmla="*/ 148 w 1276"/>
                <a:gd name="T105" fmla="*/ 420 h 923"/>
                <a:gd name="T106" fmla="*/ 82 w 1276"/>
                <a:gd name="T107" fmla="*/ 618 h 923"/>
                <a:gd name="T108" fmla="*/ 14 w 1276"/>
                <a:gd name="T109" fmla="*/ 861 h 923"/>
                <a:gd name="T110" fmla="*/ 156 w 1276"/>
                <a:gd name="T111" fmla="*/ 920 h 923"/>
                <a:gd name="T112" fmla="*/ 337 w 1276"/>
                <a:gd name="T113" fmla="*/ 916 h 923"/>
                <a:gd name="T114" fmla="*/ 471 w 1276"/>
                <a:gd name="T115" fmla="*/ 912 h 923"/>
                <a:gd name="T116" fmla="*/ 545 w 1276"/>
                <a:gd name="T117" fmla="*/ 909 h 923"/>
                <a:gd name="T118" fmla="*/ 640 w 1276"/>
                <a:gd name="T119" fmla="*/ 900 h 923"/>
                <a:gd name="T120" fmla="*/ 870 w 1276"/>
                <a:gd name="T121" fmla="*/ 876 h 923"/>
                <a:gd name="T122" fmla="*/ 1119 w 1276"/>
                <a:gd name="T123" fmla="*/ 848 h 923"/>
                <a:gd name="T124" fmla="*/ 1268 w 1276"/>
                <a:gd name="T125" fmla="*/ 832 h 9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6"/>
                <a:gd name="T190" fmla="*/ 0 h 923"/>
                <a:gd name="T191" fmla="*/ 1276 w 1276"/>
                <a:gd name="T192" fmla="*/ 923 h 9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6" h="923">
                  <a:moveTo>
                    <a:pt x="1276" y="831"/>
                  </a:moveTo>
                  <a:lnTo>
                    <a:pt x="1271" y="831"/>
                  </a:lnTo>
                  <a:lnTo>
                    <a:pt x="1255" y="832"/>
                  </a:lnTo>
                  <a:lnTo>
                    <a:pt x="1231" y="834"/>
                  </a:lnTo>
                  <a:lnTo>
                    <a:pt x="1201" y="837"/>
                  </a:lnTo>
                  <a:lnTo>
                    <a:pt x="1164" y="839"/>
                  </a:lnTo>
                  <a:lnTo>
                    <a:pt x="1123" y="842"/>
                  </a:lnTo>
                  <a:lnTo>
                    <a:pt x="1079" y="845"/>
                  </a:lnTo>
                  <a:lnTo>
                    <a:pt x="1032" y="847"/>
                  </a:lnTo>
                  <a:lnTo>
                    <a:pt x="986" y="851"/>
                  </a:lnTo>
                  <a:lnTo>
                    <a:pt x="939" y="852"/>
                  </a:lnTo>
                  <a:lnTo>
                    <a:pt x="896" y="855"/>
                  </a:lnTo>
                  <a:lnTo>
                    <a:pt x="855" y="855"/>
                  </a:lnTo>
                  <a:lnTo>
                    <a:pt x="819" y="856"/>
                  </a:lnTo>
                  <a:lnTo>
                    <a:pt x="789" y="855"/>
                  </a:lnTo>
                  <a:lnTo>
                    <a:pt x="767" y="852"/>
                  </a:lnTo>
                  <a:lnTo>
                    <a:pt x="753" y="850"/>
                  </a:lnTo>
                  <a:lnTo>
                    <a:pt x="737" y="841"/>
                  </a:lnTo>
                  <a:lnTo>
                    <a:pt x="724" y="831"/>
                  </a:lnTo>
                  <a:lnTo>
                    <a:pt x="714" y="820"/>
                  </a:lnTo>
                  <a:lnTo>
                    <a:pt x="708" y="809"/>
                  </a:lnTo>
                  <a:lnTo>
                    <a:pt x="703" y="799"/>
                  </a:lnTo>
                  <a:lnTo>
                    <a:pt x="700" y="790"/>
                  </a:lnTo>
                  <a:lnTo>
                    <a:pt x="697" y="785"/>
                  </a:lnTo>
                  <a:lnTo>
                    <a:pt x="697" y="782"/>
                  </a:lnTo>
                  <a:lnTo>
                    <a:pt x="694" y="782"/>
                  </a:lnTo>
                  <a:lnTo>
                    <a:pt x="686" y="783"/>
                  </a:lnTo>
                  <a:lnTo>
                    <a:pt x="675" y="786"/>
                  </a:lnTo>
                  <a:lnTo>
                    <a:pt x="661" y="787"/>
                  </a:lnTo>
                  <a:lnTo>
                    <a:pt x="648" y="787"/>
                  </a:lnTo>
                  <a:lnTo>
                    <a:pt x="638" y="787"/>
                  </a:lnTo>
                  <a:lnTo>
                    <a:pt x="631" y="786"/>
                  </a:lnTo>
                  <a:lnTo>
                    <a:pt x="630" y="782"/>
                  </a:lnTo>
                  <a:lnTo>
                    <a:pt x="633" y="764"/>
                  </a:lnTo>
                  <a:lnTo>
                    <a:pt x="629" y="735"/>
                  </a:lnTo>
                  <a:lnTo>
                    <a:pt x="625" y="702"/>
                  </a:lnTo>
                  <a:lnTo>
                    <a:pt x="622" y="675"/>
                  </a:lnTo>
                  <a:lnTo>
                    <a:pt x="619" y="650"/>
                  </a:lnTo>
                  <a:lnTo>
                    <a:pt x="611" y="622"/>
                  </a:lnTo>
                  <a:lnTo>
                    <a:pt x="602" y="599"/>
                  </a:lnTo>
                  <a:lnTo>
                    <a:pt x="598" y="589"/>
                  </a:lnTo>
                  <a:lnTo>
                    <a:pt x="600" y="589"/>
                  </a:lnTo>
                  <a:lnTo>
                    <a:pt x="605" y="589"/>
                  </a:lnTo>
                  <a:lnTo>
                    <a:pt x="612" y="590"/>
                  </a:lnTo>
                  <a:lnTo>
                    <a:pt x="621" y="590"/>
                  </a:lnTo>
                  <a:lnTo>
                    <a:pt x="630" y="590"/>
                  </a:lnTo>
                  <a:lnTo>
                    <a:pt x="640" y="590"/>
                  </a:lnTo>
                  <a:lnTo>
                    <a:pt x="649" y="590"/>
                  </a:lnTo>
                  <a:lnTo>
                    <a:pt x="658" y="589"/>
                  </a:lnTo>
                  <a:lnTo>
                    <a:pt x="668" y="593"/>
                  </a:lnTo>
                  <a:lnTo>
                    <a:pt x="673" y="607"/>
                  </a:lnTo>
                  <a:lnTo>
                    <a:pt x="676" y="623"/>
                  </a:lnTo>
                  <a:lnTo>
                    <a:pt x="677" y="636"/>
                  </a:lnTo>
                  <a:lnTo>
                    <a:pt x="683" y="644"/>
                  </a:lnTo>
                  <a:lnTo>
                    <a:pt x="692" y="649"/>
                  </a:lnTo>
                  <a:lnTo>
                    <a:pt x="704" y="651"/>
                  </a:lnTo>
                  <a:lnTo>
                    <a:pt x="714" y="653"/>
                  </a:lnTo>
                  <a:lnTo>
                    <a:pt x="722" y="654"/>
                  </a:lnTo>
                  <a:lnTo>
                    <a:pt x="728" y="656"/>
                  </a:lnTo>
                  <a:lnTo>
                    <a:pt x="733" y="658"/>
                  </a:lnTo>
                  <a:lnTo>
                    <a:pt x="741" y="653"/>
                  </a:lnTo>
                  <a:lnTo>
                    <a:pt x="748" y="646"/>
                  </a:lnTo>
                  <a:lnTo>
                    <a:pt x="755" y="646"/>
                  </a:lnTo>
                  <a:lnTo>
                    <a:pt x="761" y="649"/>
                  </a:lnTo>
                  <a:lnTo>
                    <a:pt x="769" y="653"/>
                  </a:lnTo>
                  <a:lnTo>
                    <a:pt x="775" y="653"/>
                  </a:lnTo>
                  <a:lnTo>
                    <a:pt x="781" y="653"/>
                  </a:lnTo>
                  <a:lnTo>
                    <a:pt x="789" y="650"/>
                  </a:lnTo>
                  <a:lnTo>
                    <a:pt x="798" y="647"/>
                  </a:lnTo>
                  <a:lnTo>
                    <a:pt x="806" y="645"/>
                  </a:lnTo>
                  <a:lnTo>
                    <a:pt x="811" y="642"/>
                  </a:lnTo>
                  <a:lnTo>
                    <a:pt x="816" y="641"/>
                  </a:lnTo>
                  <a:lnTo>
                    <a:pt x="817" y="640"/>
                  </a:lnTo>
                  <a:lnTo>
                    <a:pt x="836" y="679"/>
                  </a:lnTo>
                  <a:lnTo>
                    <a:pt x="872" y="707"/>
                  </a:lnTo>
                  <a:lnTo>
                    <a:pt x="870" y="700"/>
                  </a:lnTo>
                  <a:lnTo>
                    <a:pt x="867" y="680"/>
                  </a:lnTo>
                  <a:lnTo>
                    <a:pt x="865" y="659"/>
                  </a:lnTo>
                  <a:lnTo>
                    <a:pt x="868" y="644"/>
                  </a:lnTo>
                  <a:lnTo>
                    <a:pt x="872" y="633"/>
                  </a:lnTo>
                  <a:lnTo>
                    <a:pt x="874" y="622"/>
                  </a:lnTo>
                  <a:lnTo>
                    <a:pt x="874" y="611"/>
                  </a:lnTo>
                  <a:lnTo>
                    <a:pt x="872" y="600"/>
                  </a:lnTo>
                  <a:lnTo>
                    <a:pt x="868" y="586"/>
                  </a:lnTo>
                  <a:lnTo>
                    <a:pt x="864" y="566"/>
                  </a:lnTo>
                  <a:lnTo>
                    <a:pt x="860" y="546"/>
                  </a:lnTo>
                  <a:lnTo>
                    <a:pt x="856" y="529"/>
                  </a:lnTo>
                  <a:lnTo>
                    <a:pt x="854" y="522"/>
                  </a:lnTo>
                  <a:lnTo>
                    <a:pt x="851" y="514"/>
                  </a:lnTo>
                  <a:lnTo>
                    <a:pt x="846" y="504"/>
                  </a:lnTo>
                  <a:lnTo>
                    <a:pt x="841" y="494"/>
                  </a:lnTo>
                  <a:lnTo>
                    <a:pt x="835" y="485"/>
                  </a:lnTo>
                  <a:lnTo>
                    <a:pt x="828" y="477"/>
                  </a:lnTo>
                  <a:lnTo>
                    <a:pt x="823" y="469"/>
                  </a:lnTo>
                  <a:lnTo>
                    <a:pt x="817" y="466"/>
                  </a:lnTo>
                  <a:lnTo>
                    <a:pt x="806" y="459"/>
                  </a:lnTo>
                  <a:lnTo>
                    <a:pt x="795" y="454"/>
                  </a:lnTo>
                  <a:lnTo>
                    <a:pt x="788" y="450"/>
                  </a:lnTo>
                  <a:lnTo>
                    <a:pt x="785" y="449"/>
                  </a:lnTo>
                  <a:lnTo>
                    <a:pt x="783" y="444"/>
                  </a:lnTo>
                  <a:lnTo>
                    <a:pt x="775" y="430"/>
                  </a:lnTo>
                  <a:lnTo>
                    <a:pt x="765" y="410"/>
                  </a:lnTo>
                  <a:lnTo>
                    <a:pt x="753" y="387"/>
                  </a:lnTo>
                  <a:lnTo>
                    <a:pt x="741" y="364"/>
                  </a:lnTo>
                  <a:lnTo>
                    <a:pt x="728" y="342"/>
                  </a:lnTo>
                  <a:lnTo>
                    <a:pt x="717" y="327"/>
                  </a:lnTo>
                  <a:lnTo>
                    <a:pt x="709" y="319"/>
                  </a:lnTo>
                  <a:lnTo>
                    <a:pt x="697" y="318"/>
                  </a:lnTo>
                  <a:lnTo>
                    <a:pt x="687" y="323"/>
                  </a:lnTo>
                  <a:lnTo>
                    <a:pt x="680" y="331"/>
                  </a:lnTo>
                  <a:lnTo>
                    <a:pt x="677" y="335"/>
                  </a:lnTo>
                  <a:lnTo>
                    <a:pt x="682" y="343"/>
                  </a:lnTo>
                  <a:lnTo>
                    <a:pt x="691" y="364"/>
                  </a:lnTo>
                  <a:lnTo>
                    <a:pt x="697" y="382"/>
                  </a:lnTo>
                  <a:lnTo>
                    <a:pt x="694" y="387"/>
                  </a:lnTo>
                  <a:lnTo>
                    <a:pt x="686" y="383"/>
                  </a:lnTo>
                  <a:lnTo>
                    <a:pt x="675" y="378"/>
                  </a:lnTo>
                  <a:lnTo>
                    <a:pt x="661" y="373"/>
                  </a:lnTo>
                  <a:lnTo>
                    <a:pt x="645" y="368"/>
                  </a:lnTo>
                  <a:lnTo>
                    <a:pt x="630" y="363"/>
                  </a:lnTo>
                  <a:lnTo>
                    <a:pt x="615" y="356"/>
                  </a:lnTo>
                  <a:lnTo>
                    <a:pt x="601" y="351"/>
                  </a:lnTo>
                  <a:lnTo>
                    <a:pt x="591" y="346"/>
                  </a:lnTo>
                  <a:lnTo>
                    <a:pt x="582" y="342"/>
                  </a:lnTo>
                  <a:lnTo>
                    <a:pt x="574" y="338"/>
                  </a:lnTo>
                  <a:lnTo>
                    <a:pt x="567" y="335"/>
                  </a:lnTo>
                  <a:lnTo>
                    <a:pt x="560" y="332"/>
                  </a:lnTo>
                  <a:lnTo>
                    <a:pt x="555" y="329"/>
                  </a:lnTo>
                  <a:lnTo>
                    <a:pt x="551" y="328"/>
                  </a:lnTo>
                  <a:lnTo>
                    <a:pt x="549" y="327"/>
                  </a:lnTo>
                  <a:lnTo>
                    <a:pt x="548" y="327"/>
                  </a:lnTo>
                  <a:lnTo>
                    <a:pt x="544" y="315"/>
                  </a:lnTo>
                  <a:lnTo>
                    <a:pt x="535" y="290"/>
                  </a:lnTo>
                  <a:lnTo>
                    <a:pt x="523" y="260"/>
                  </a:lnTo>
                  <a:lnTo>
                    <a:pt x="516" y="235"/>
                  </a:lnTo>
                  <a:lnTo>
                    <a:pt x="512" y="226"/>
                  </a:lnTo>
                  <a:lnTo>
                    <a:pt x="506" y="219"/>
                  </a:lnTo>
                  <a:lnTo>
                    <a:pt x="498" y="212"/>
                  </a:lnTo>
                  <a:lnTo>
                    <a:pt x="490" y="207"/>
                  </a:lnTo>
                  <a:lnTo>
                    <a:pt x="481" y="202"/>
                  </a:lnTo>
                  <a:lnTo>
                    <a:pt x="474" y="197"/>
                  </a:lnTo>
                  <a:lnTo>
                    <a:pt x="466" y="192"/>
                  </a:lnTo>
                  <a:lnTo>
                    <a:pt x="460" y="188"/>
                  </a:lnTo>
                  <a:lnTo>
                    <a:pt x="450" y="181"/>
                  </a:lnTo>
                  <a:lnTo>
                    <a:pt x="441" y="177"/>
                  </a:lnTo>
                  <a:lnTo>
                    <a:pt x="436" y="176"/>
                  </a:lnTo>
                  <a:lnTo>
                    <a:pt x="433" y="176"/>
                  </a:lnTo>
                  <a:lnTo>
                    <a:pt x="401" y="144"/>
                  </a:lnTo>
                  <a:lnTo>
                    <a:pt x="398" y="137"/>
                  </a:lnTo>
                  <a:lnTo>
                    <a:pt x="387" y="121"/>
                  </a:lnTo>
                  <a:lnTo>
                    <a:pt x="376" y="103"/>
                  </a:lnTo>
                  <a:lnTo>
                    <a:pt x="366" y="89"/>
                  </a:lnTo>
                  <a:lnTo>
                    <a:pt x="356" y="79"/>
                  </a:lnTo>
                  <a:lnTo>
                    <a:pt x="344" y="70"/>
                  </a:lnTo>
                  <a:lnTo>
                    <a:pt x="334" y="64"/>
                  </a:lnTo>
                  <a:lnTo>
                    <a:pt x="330" y="61"/>
                  </a:lnTo>
                  <a:lnTo>
                    <a:pt x="298" y="33"/>
                  </a:lnTo>
                  <a:lnTo>
                    <a:pt x="293" y="31"/>
                  </a:lnTo>
                  <a:lnTo>
                    <a:pt x="283" y="26"/>
                  </a:lnTo>
                  <a:lnTo>
                    <a:pt x="272" y="18"/>
                  </a:lnTo>
                  <a:lnTo>
                    <a:pt x="263" y="9"/>
                  </a:lnTo>
                  <a:lnTo>
                    <a:pt x="260" y="6"/>
                  </a:lnTo>
                  <a:lnTo>
                    <a:pt x="259" y="4"/>
                  </a:lnTo>
                  <a:lnTo>
                    <a:pt x="256" y="3"/>
                  </a:lnTo>
                  <a:lnTo>
                    <a:pt x="254" y="0"/>
                  </a:lnTo>
                  <a:lnTo>
                    <a:pt x="249" y="31"/>
                  </a:lnTo>
                  <a:lnTo>
                    <a:pt x="243" y="60"/>
                  </a:lnTo>
                  <a:lnTo>
                    <a:pt x="236" y="90"/>
                  </a:lnTo>
                  <a:lnTo>
                    <a:pt x="230" y="120"/>
                  </a:lnTo>
                  <a:lnTo>
                    <a:pt x="223" y="150"/>
                  </a:lnTo>
                  <a:lnTo>
                    <a:pt x="216" y="179"/>
                  </a:lnTo>
                  <a:lnTo>
                    <a:pt x="208" y="210"/>
                  </a:lnTo>
                  <a:lnTo>
                    <a:pt x="201" y="239"/>
                  </a:lnTo>
                  <a:lnTo>
                    <a:pt x="207" y="237"/>
                  </a:lnTo>
                  <a:lnTo>
                    <a:pt x="212" y="234"/>
                  </a:lnTo>
                  <a:lnTo>
                    <a:pt x="215" y="233"/>
                  </a:lnTo>
                  <a:lnTo>
                    <a:pt x="216" y="232"/>
                  </a:lnTo>
                  <a:lnTo>
                    <a:pt x="217" y="234"/>
                  </a:lnTo>
                  <a:lnTo>
                    <a:pt x="221" y="239"/>
                  </a:lnTo>
                  <a:lnTo>
                    <a:pt x="227" y="244"/>
                  </a:lnTo>
                  <a:lnTo>
                    <a:pt x="235" y="247"/>
                  </a:lnTo>
                  <a:lnTo>
                    <a:pt x="245" y="248"/>
                  </a:lnTo>
                  <a:lnTo>
                    <a:pt x="255" y="251"/>
                  </a:lnTo>
                  <a:lnTo>
                    <a:pt x="264" y="256"/>
                  </a:lnTo>
                  <a:lnTo>
                    <a:pt x="270" y="263"/>
                  </a:lnTo>
                  <a:lnTo>
                    <a:pt x="276" y="271"/>
                  </a:lnTo>
                  <a:lnTo>
                    <a:pt x="281" y="277"/>
                  </a:lnTo>
                  <a:lnTo>
                    <a:pt x="287" y="284"/>
                  </a:lnTo>
                  <a:lnTo>
                    <a:pt x="295" y="288"/>
                  </a:lnTo>
                  <a:lnTo>
                    <a:pt x="297" y="296"/>
                  </a:lnTo>
                  <a:lnTo>
                    <a:pt x="291" y="310"/>
                  </a:lnTo>
                  <a:lnTo>
                    <a:pt x="282" y="324"/>
                  </a:lnTo>
                  <a:lnTo>
                    <a:pt x="278" y="331"/>
                  </a:lnTo>
                  <a:lnTo>
                    <a:pt x="277" y="329"/>
                  </a:lnTo>
                  <a:lnTo>
                    <a:pt x="273" y="328"/>
                  </a:lnTo>
                  <a:lnTo>
                    <a:pt x="268" y="324"/>
                  </a:lnTo>
                  <a:lnTo>
                    <a:pt x="260" y="321"/>
                  </a:lnTo>
                  <a:lnTo>
                    <a:pt x="251" y="317"/>
                  </a:lnTo>
                  <a:lnTo>
                    <a:pt x="240" y="312"/>
                  </a:lnTo>
                  <a:lnTo>
                    <a:pt x="229" y="308"/>
                  </a:lnTo>
                  <a:lnTo>
                    <a:pt x="216" y="303"/>
                  </a:lnTo>
                  <a:lnTo>
                    <a:pt x="208" y="300"/>
                  </a:lnTo>
                  <a:lnTo>
                    <a:pt x="201" y="298"/>
                  </a:lnTo>
                  <a:lnTo>
                    <a:pt x="193" y="295"/>
                  </a:lnTo>
                  <a:lnTo>
                    <a:pt x="187" y="293"/>
                  </a:lnTo>
                  <a:lnTo>
                    <a:pt x="182" y="310"/>
                  </a:lnTo>
                  <a:lnTo>
                    <a:pt x="176" y="328"/>
                  </a:lnTo>
                  <a:lnTo>
                    <a:pt x="171" y="347"/>
                  </a:lnTo>
                  <a:lnTo>
                    <a:pt x="166" y="365"/>
                  </a:lnTo>
                  <a:lnTo>
                    <a:pt x="160" y="383"/>
                  </a:lnTo>
                  <a:lnTo>
                    <a:pt x="155" y="401"/>
                  </a:lnTo>
                  <a:lnTo>
                    <a:pt x="148" y="420"/>
                  </a:lnTo>
                  <a:lnTo>
                    <a:pt x="143" y="438"/>
                  </a:lnTo>
                  <a:lnTo>
                    <a:pt x="123" y="497"/>
                  </a:lnTo>
                  <a:lnTo>
                    <a:pt x="103" y="557"/>
                  </a:lnTo>
                  <a:lnTo>
                    <a:pt x="82" y="618"/>
                  </a:lnTo>
                  <a:lnTo>
                    <a:pt x="63" y="678"/>
                  </a:lnTo>
                  <a:lnTo>
                    <a:pt x="46" y="739"/>
                  </a:lnTo>
                  <a:lnTo>
                    <a:pt x="29" y="800"/>
                  </a:lnTo>
                  <a:lnTo>
                    <a:pt x="14" y="861"/>
                  </a:lnTo>
                  <a:lnTo>
                    <a:pt x="0" y="923"/>
                  </a:lnTo>
                  <a:lnTo>
                    <a:pt x="53" y="922"/>
                  </a:lnTo>
                  <a:lnTo>
                    <a:pt x="105" y="921"/>
                  </a:lnTo>
                  <a:lnTo>
                    <a:pt x="156" y="920"/>
                  </a:lnTo>
                  <a:lnTo>
                    <a:pt x="204" y="918"/>
                  </a:lnTo>
                  <a:lnTo>
                    <a:pt x="251" y="917"/>
                  </a:lnTo>
                  <a:lnTo>
                    <a:pt x="296" y="917"/>
                  </a:lnTo>
                  <a:lnTo>
                    <a:pt x="337" y="916"/>
                  </a:lnTo>
                  <a:lnTo>
                    <a:pt x="376" y="914"/>
                  </a:lnTo>
                  <a:lnTo>
                    <a:pt x="412" y="913"/>
                  </a:lnTo>
                  <a:lnTo>
                    <a:pt x="443" y="913"/>
                  </a:lnTo>
                  <a:lnTo>
                    <a:pt x="471" y="912"/>
                  </a:lnTo>
                  <a:lnTo>
                    <a:pt x="497" y="911"/>
                  </a:lnTo>
                  <a:lnTo>
                    <a:pt x="517" y="911"/>
                  </a:lnTo>
                  <a:lnTo>
                    <a:pt x="534" y="911"/>
                  </a:lnTo>
                  <a:lnTo>
                    <a:pt x="545" y="909"/>
                  </a:lnTo>
                  <a:lnTo>
                    <a:pt x="551" y="909"/>
                  </a:lnTo>
                  <a:lnTo>
                    <a:pt x="569" y="908"/>
                  </a:lnTo>
                  <a:lnTo>
                    <a:pt x="600" y="904"/>
                  </a:lnTo>
                  <a:lnTo>
                    <a:pt x="640" y="900"/>
                  </a:lnTo>
                  <a:lnTo>
                    <a:pt x="689" y="895"/>
                  </a:lnTo>
                  <a:lnTo>
                    <a:pt x="746" y="889"/>
                  </a:lnTo>
                  <a:lnTo>
                    <a:pt x="807" y="883"/>
                  </a:lnTo>
                  <a:lnTo>
                    <a:pt x="870" y="876"/>
                  </a:lnTo>
                  <a:lnTo>
                    <a:pt x="935" y="869"/>
                  </a:lnTo>
                  <a:lnTo>
                    <a:pt x="1000" y="861"/>
                  </a:lnTo>
                  <a:lnTo>
                    <a:pt x="1062" y="855"/>
                  </a:lnTo>
                  <a:lnTo>
                    <a:pt x="1119" y="848"/>
                  </a:lnTo>
                  <a:lnTo>
                    <a:pt x="1170" y="842"/>
                  </a:lnTo>
                  <a:lnTo>
                    <a:pt x="1213" y="837"/>
                  </a:lnTo>
                  <a:lnTo>
                    <a:pt x="1246" y="834"/>
                  </a:lnTo>
                  <a:lnTo>
                    <a:pt x="1268" y="832"/>
                  </a:lnTo>
                  <a:lnTo>
                    <a:pt x="1276" y="831"/>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3" name="Freeform 1039"/>
            <p:cNvSpPr>
              <a:spLocks/>
            </p:cNvSpPr>
            <p:nvPr/>
          </p:nvSpPr>
          <p:spPr bwMode="auto">
            <a:xfrm>
              <a:off x="3151" y="4487"/>
              <a:ext cx="32" cy="43"/>
            </a:xfrm>
            <a:custGeom>
              <a:avLst/>
              <a:gdLst>
                <a:gd name="T0" fmla="*/ 0 w 32"/>
                <a:gd name="T1" fmla="*/ 43 h 43"/>
                <a:gd name="T2" fmla="*/ 4 w 32"/>
                <a:gd name="T3" fmla="*/ 39 h 43"/>
                <a:gd name="T4" fmla="*/ 13 w 32"/>
                <a:gd name="T5" fmla="*/ 29 h 43"/>
                <a:gd name="T6" fmla="*/ 23 w 32"/>
                <a:gd name="T7" fmla="*/ 17 h 43"/>
                <a:gd name="T8" fmla="*/ 31 w 32"/>
                <a:gd name="T9" fmla="*/ 8 h 43"/>
                <a:gd name="T10" fmla="*/ 32 w 32"/>
                <a:gd name="T11" fmla="*/ 3 h 43"/>
                <a:gd name="T12" fmla="*/ 30 w 32"/>
                <a:gd name="T13" fmla="*/ 0 h 43"/>
                <a:gd name="T14" fmla="*/ 25 w 32"/>
                <a:gd name="T15" fmla="*/ 1 h 43"/>
                <a:gd name="T16" fmla="*/ 18 w 32"/>
                <a:gd name="T17" fmla="*/ 8 h 43"/>
                <a:gd name="T18" fmla="*/ 12 w 32"/>
                <a:gd name="T19" fmla="*/ 18 h 43"/>
                <a:gd name="T20" fmla="*/ 6 w 32"/>
                <a:gd name="T21" fmla="*/ 29 h 43"/>
                <a:gd name="T22" fmla="*/ 2 w 32"/>
                <a:gd name="T23" fmla="*/ 39 h 43"/>
                <a:gd name="T24" fmla="*/ 0 w 32"/>
                <a:gd name="T25" fmla="*/ 43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3"/>
                <a:gd name="T41" fmla="*/ 32 w 32"/>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3">
                  <a:moveTo>
                    <a:pt x="0" y="43"/>
                  </a:moveTo>
                  <a:lnTo>
                    <a:pt x="4" y="39"/>
                  </a:lnTo>
                  <a:lnTo>
                    <a:pt x="13" y="29"/>
                  </a:lnTo>
                  <a:lnTo>
                    <a:pt x="23" y="17"/>
                  </a:lnTo>
                  <a:lnTo>
                    <a:pt x="31" y="8"/>
                  </a:lnTo>
                  <a:lnTo>
                    <a:pt x="32" y="3"/>
                  </a:lnTo>
                  <a:lnTo>
                    <a:pt x="30" y="0"/>
                  </a:lnTo>
                  <a:lnTo>
                    <a:pt x="25" y="1"/>
                  </a:lnTo>
                  <a:lnTo>
                    <a:pt x="18" y="8"/>
                  </a:lnTo>
                  <a:lnTo>
                    <a:pt x="12" y="18"/>
                  </a:lnTo>
                  <a:lnTo>
                    <a:pt x="6" y="29"/>
                  </a:lnTo>
                  <a:lnTo>
                    <a:pt x="2" y="39"/>
                  </a:lnTo>
                  <a:lnTo>
                    <a:pt x="0" y="43"/>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4" name="Freeform 1040"/>
            <p:cNvSpPr>
              <a:spLocks/>
            </p:cNvSpPr>
            <p:nvPr/>
          </p:nvSpPr>
          <p:spPr bwMode="auto">
            <a:xfrm>
              <a:off x="3120" y="4608"/>
              <a:ext cx="49" cy="44"/>
            </a:xfrm>
            <a:custGeom>
              <a:avLst/>
              <a:gdLst>
                <a:gd name="T0" fmla="*/ 49 w 49"/>
                <a:gd name="T1" fmla="*/ 0 h 44"/>
                <a:gd name="T2" fmla="*/ 47 w 49"/>
                <a:gd name="T3" fmla="*/ 5 h 44"/>
                <a:gd name="T4" fmla="*/ 39 w 49"/>
                <a:gd name="T5" fmla="*/ 15 h 44"/>
                <a:gd name="T6" fmla="*/ 29 w 49"/>
                <a:gd name="T7" fmla="*/ 28 h 44"/>
                <a:gd name="T8" fmla="*/ 20 w 49"/>
                <a:gd name="T9" fmla="*/ 35 h 44"/>
                <a:gd name="T10" fmla="*/ 12 w 49"/>
                <a:gd name="T11" fmla="*/ 39 h 44"/>
                <a:gd name="T12" fmla="*/ 6 w 49"/>
                <a:gd name="T13" fmla="*/ 42 h 44"/>
                <a:gd name="T14" fmla="*/ 1 w 49"/>
                <a:gd name="T15" fmla="*/ 43 h 44"/>
                <a:gd name="T16" fmla="*/ 0 w 49"/>
                <a:gd name="T17" fmla="*/ 44 h 44"/>
                <a:gd name="T18" fmla="*/ 49 w 49"/>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44"/>
                <a:gd name="T32" fmla="*/ 49 w 4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44">
                  <a:moveTo>
                    <a:pt x="49" y="0"/>
                  </a:moveTo>
                  <a:lnTo>
                    <a:pt x="47" y="5"/>
                  </a:lnTo>
                  <a:lnTo>
                    <a:pt x="39" y="15"/>
                  </a:lnTo>
                  <a:lnTo>
                    <a:pt x="29" y="28"/>
                  </a:lnTo>
                  <a:lnTo>
                    <a:pt x="20" y="35"/>
                  </a:lnTo>
                  <a:lnTo>
                    <a:pt x="12" y="39"/>
                  </a:lnTo>
                  <a:lnTo>
                    <a:pt x="6" y="42"/>
                  </a:lnTo>
                  <a:lnTo>
                    <a:pt x="1" y="43"/>
                  </a:lnTo>
                  <a:lnTo>
                    <a:pt x="0" y="44"/>
                  </a:lnTo>
                  <a:lnTo>
                    <a:pt x="49" y="0"/>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5" name="Freeform 1041"/>
            <p:cNvSpPr>
              <a:spLocks/>
            </p:cNvSpPr>
            <p:nvPr/>
          </p:nvSpPr>
          <p:spPr bwMode="auto">
            <a:xfrm>
              <a:off x="3024" y="4622"/>
              <a:ext cx="72" cy="27"/>
            </a:xfrm>
            <a:custGeom>
              <a:avLst/>
              <a:gdLst>
                <a:gd name="T0" fmla="*/ 12 w 72"/>
                <a:gd name="T1" fmla="*/ 0 h 27"/>
                <a:gd name="T2" fmla="*/ 72 w 72"/>
                <a:gd name="T3" fmla="*/ 27 h 27"/>
                <a:gd name="T4" fmla="*/ 70 w 72"/>
                <a:gd name="T5" fmla="*/ 27 h 27"/>
                <a:gd name="T6" fmla="*/ 65 w 72"/>
                <a:gd name="T7" fmla="*/ 25 h 27"/>
                <a:gd name="T8" fmla="*/ 58 w 72"/>
                <a:gd name="T9" fmla="*/ 24 h 27"/>
                <a:gd name="T10" fmla="*/ 49 w 72"/>
                <a:gd name="T11" fmla="*/ 21 h 27"/>
                <a:gd name="T12" fmla="*/ 39 w 72"/>
                <a:gd name="T13" fmla="*/ 20 h 27"/>
                <a:gd name="T14" fmla="*/ 27 w 72"/>
                <a:gd name="T15" fmla="*/ 19 h 27"/>
                <a:gd name="T16" fmla="*/ 18 w 72"/>
                <a:gd name="T17" fmla="*/ 18 h 27"/>
                <a:gd name="T18" fmla="*/ 9 w 72"/>
                <a:gd name="T19" fmla="*/ 18 h 27"/>
                <a:gd name="T20" fmla="*/ 0 w 72"/>
                <a:gd name="T21" fmla="*/ 15 h 27"/>
                <a:gd name="T22" fmla="*/ 3 w 72"/>
                <a:gd name="T23" fmla="*/ 9 h 27"/>
                <a:gd name="T24" fmla="*/ 8 w 72"/>
                <a:gd name="T25" fmla="*/ 2 h 27"/>
                <a:gd name="T26" fmla="*/ 12 w 72"/>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27"/>
                <a:gd name="T44" fmla="*/ 72 w 72"/>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27">
                  <a:moveTo>
                    <a:pt x="12" y="0"/>
                  </a:moveTo>
                  <a:lnTo>
                    <a:pt x="72" y="27"/>
                  </a:lnTo>
                  <a:lnTo>
                    <a:pt x="70" y="27"/>
                  </a:lnTo>
                  <a:lnTo>
                    <a:pt x="65" y="25"/>
                  </a:lnTo>
                  <a:lnTo>
                    <a:pt x="58" y="24"/>
                  </a:lnTo>
                  <a:lnTo>
                    <a:pt x="49" y="21"/>
                  </a:lnTo>
                  <a:lnTo>
                    <a:pt x="39" y="20"/>
                  </a:lnTo>
                  <a:lnTo>
                    <a:pt x="27" y="19"/>
                  </a:lnTo>
                  <a:lnTo>
                    <a:pt x="18" y="18"/>
                  </a:lnTo>
                  <a:lnTo>
                    <a:pt x="9" y="18"/>
                  </a:lnTo>
                  <a:lnTo>
                    <a:pt x="0" y="15"/>
                  </a:lnTo>
                  <a:lnTo>
                    <a:pt x="3" y="9"/>
                  </a:lnTo>
                  <a:lnTo>
                    <a:pt x="8" y="2"/>
                  </a:lnTo>
                  <a:lnTo>
                    <a:pt x="12" y="0"/>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6" name="Freeform 1042"/>
            <p:cNvSpPr>
              <a:spLocks/>
            </p:cNvSpPr>
            <p:nvPr/>
          </p:nvSpPr>
          <p:spPr bwMode="auto">
            <a:xfrm>
              <a:off x="3727" y="4986"/>
              <a:ext cx="28" cy="129"/>
            </a:xfrm>
            <a:custGeom>
              <a:avLst/>
              <a:gdLst>
                <a:gd name="T0" fmla="*/ 0 w 28"/>
                <a:gd name="T1" fmla="*/ 0 h 129"/>
                <a:gd name="T2" fmla="*/ 3 w 28"/>
                <a:gd name="T3" fmla="*/ 6 h 129"/>
                <a:gd name="T4" fmla="*/ 8 w 28"/>
                <a:gd name="T5" fmla="*/ 20 h 129"/>
                <a:gd name="T6" fmla="*/ 13 w 28"/>
                <a:gd name="T7" fmla="*/ 36 h 129"/>
                <a:gd name="T8" fmla="*/ 15 w 28"/>
                <a:gd name="T9" fmla="*/ 49 h 129"/>
                <a:gd name="T10" fmla="*/ 17 w 28"/>
                <a:gd name="T11" fmla="*/ 63 h 129"/>
                <a:gd name="T12" fmla="*/ 18 w 28"/>
                <a:gd name="T13" fmla="*/ 82 h 129"/>
                <a:gd name="T14" fmla="*/ 17 w 28"/>
                <a:gd name="T15" fmla="*/ 103 h 129"/>
                <a:gd name="T16" fmla="*/ 9 w 28"/>
                <a:gd name="T17" fmla="*/ 118 h 129"/>
                <a:gd name="T18" fmla="*/ 4 w 28"/>
                <a:gd name="T19" fmla="*/ 127 h 129"/>
                <a:gd name="T20" fmla="*/ 8 w 28"/>
                <a:gd name="T21" fmla="*/ 129 h 129"/>
                <a:gd name="T22" fmla="*/ 17 w 28"/>
                <a:gd name="T23" fmla="*/ 127 h 129"/>
                <a:gd name="T24" fmla="*/ 24 w 28"/>
                <a:gd name="T25" fmla="*/ 118 h 129"/>
                <a:gd name="T26" fmla="*/ 28 w 28"/>
                <a:gd name="T27" fmla="*/ 101 h 129"/>
                <a:gd name="T28" fmla="*/ 28 w 28"/>
                <a:gd name="T29" fmla="*/ 81 h 129"/>
                <a:gd name="T30" fmla="*/ 26 w 28"/>
                <a:gd name="T31" fmla="*/ 61 h 129"/>
                <a:gd name="T32" fmla="*/ 24 w 28"/>
                <a:gd name="T33" fmla="*/ 47 h 129"/>
                <a:gd name="T34" fmla="*/ 22 w 28"/>
                <a:gd name="T35" fmla="*/ 35 h 129"/>
                <a:gd name="T36" fmla="*/ 14 w 28"/>
                <a:gd name="T37" fmla="*/ 22 h 129"/>
                <a:gd name="T38" fmla="*/ 7 w 28"/>
                <a:gd name="T39" fmla="*/ 8 h 129"/>
                <a:gd name="T40" fmla="*/ 0 w 28"/>
                <a:gd name="T41" fmla="*/ 0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29"/>
                <a:gd name="T65" fmla="*/ 28 w 28"/>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29">
                  <a:moveTo>
                    <a:pt x="0" y="0"/>
                  </a:moveTo>
                  <a:lnTo>
                    <a:pt x="3" y="6"/>
                  </a:lnTo>
                  <a:lnTo>
                    <a:pt x="8" y="20"/>
                  </a:lnTo>
                  <a:lnTo>
                    <a:pt x="13" y="36"/>
                  </a:lnTo>
                  <a:lnTo>
                    <a:pt x="15" y="49"/>
                  </a:lnTo>
                  <a:lnTo>
                    <a:pt x="17" y="63"/>
                  </a:lnTo>
                  <a:lnTo>
                    <a:pt x="18" y="82"/>
                  </a:lnTo>
                  <a:lnTo>
                    <a:pt x="17" y="103"/>
                  </a:lnTo>
                  <a:lnTo>
                    <a:pt x="9" y="118"/>
                  </a:lnTo>
                  <a:lnTo>
                    <a:pt x="4" y="127"/>
                  </a:lnTo>
                  <a:lnTo>
                    <a:pt x="8" y="129"/>
                  </a:lnTo>
                  <a:lnTo>
                    <a:pt x="17" y="127"/>
                  </a:lnTo>
                  <a:lnTo>
                    <a:pt x="24" y="118"/>
                  </a:lnTo>
                  <a:lnTo>
                    <a:pt x="28" y="101"/>
                  </a:lnTo>
                  <a:lnTo>
                    <a:pt x="28" y="81"/>
                  </a:lnTo>
                  <a:lnTo>
                    <a:pt x="26" y="61"/>
                  </a:lnTo>
                  <a:lnTo>
                    <a:pt x="24" y="47"/>
                  </a:lnTo>
                  <a:lnTo>
                    <a:pt x="22" y="35"/>
                  </a:lnTo>
                  <a:lnTo>
                    <a:pt x="14" y="22"/>
                  </a:lnTo>
                  <a:lnTo>
                    <a:pt x="7" y="8"/>
                  </a:lnTo>
                  <a:lnTo>
                    <a:pt x="0" y="0"/>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7" name="Freeform 1043"/>
            <p:cNvSpPr>
              <a:spLocks/>
            </p:cNvSpPr>
            <p:nvPr/>
          </p:nvSpPr>
          <p:spPr bwMode="auto">
            <a:xfrm>
              <a:off x="3043" y="4360"/>
              <a:ext cx="28" cy="37"/>
            </a:xfrm>
            <a:custGeom>
              <a:avLst/>
              <a:gdLst>
                <a:gd name="T0" fmla="*/ 18 w 28"/>
                <a:gd name="T1" fmla="*/ 0 h 37"/>
                <a:gd name="T2" fmla="*/ 20 w 28"/>
                <a:gd name="T3" fmla="*/ 5 h 37"/>
                <a:gd name="T4" fmla="*/ 22 w 28"/>
                <a:gd name="T5" fmla="*/ 15 h 37"/>
                <a:gd name="T6" fmla="*/ 25 w 28"/>
                <a:gd name="T7" fmla="*/ 28 h 37"/>
                <a:gd name="T8" fmla="*/ 28 w 28"/>
                <a:gd name="T9" fmla="*/ 35 h 37"/>
                <a:gd name="T10" fmla="*/ 28 w 28"/>
                <a:gd name="T11" fmla="*/ 37 h 37"/>
                <a:gd name="T12" fmla="*/ 22 w 28"/>
                <a:gd name="T13" fmla="*/ 33 h 37"/>
                <a:gd name="T14" fmla="*/ 13 w 28"/>
                <a:gd name="T15" fmla="*/ 28 h 37"/>
                <a:gd name="T16" fmla="*/ 3 w 28"/>
                <a:gd name="T17" fmla="*/ 27 h 37"/>
                <a:gd name="T18" fmla="*/ 0 w 28"/>
                <a:gd name="T19" fmla="*/ 25 h 37"/>
                <a:gd name="T20" fmla="*/ 7 w 28"/>
                <a:gd name="T21" fmla="*/ 20 h 37"/>
                <a:gd name="T22" fmla="*/ 16 w 28"/>
                <a:gd name="T23" fmla="*/ 11 h 37"/>
                <a:gd name="T24" fmla="*/ 18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18" y="0"/>
                  </a:moveTo>
                  <a:lnTo>
                    <a:pt x="20" y="5"/>
                  </a:lnTo>
                  <a:lnTo>
                    <a:pt x="22" y="15"/>
                  </a:lnTo>
                  <a:lnTo>
                    <a:pt x="25" y="28"/>
                  </a:lnTo>
                  <a:lnTo>
                    <a:pt x="28" y="35"/>
                  </a:lnTo>
                  <a:lnTo>
                    <a:pt x="28" y="37"/>
                  </a:lnTo>
                  <a:lnTo>
                    <a:pt x="22" y="33"/>
                  </a:lnTo>
                  <a:lnTo>
                    <a:pt x="13" y="28"/>
                  </a:lnTo>
                  <a:lnTo>
                    <a:pt x="3" y="27"/>
                  </a:lnTo>
                  <a:lnTo>
                    <a:pt x="0" y="25"/>
                  </a:lnTo>
                  <a:lnTo>
                    <a:pt x="7" y="20"/>
                  </a:lnTo>
                  <a:lnTo>
                    <a:pt x="16" y="11"/>
                  </a:lnTo>
                  <a:lnTo>
                    <a:pt x="18" y="0"/>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8" name="Freeform 1044"/>
            <p:cNvSpPr>
              <a:spLocks/>
            </p:cNvSpPr>
            <p:nvPr/>
          </p:nvSpPr>
          <p:spPr bwMode="auto">
            <a:xfrm>
              <a:off x="2777" y="4235"/>
              <a:ext cx="177" cy="36"/>
            </a:xfrm>
            <a:custGeom>
              <a:avLst/>
              <a:gdLst>
                <a:gd name="T0" fmla="*/ 164 w 177"/>
                <a:gd name="T1" fmla="*/ 36 h 36"/>
                <a:gd name="T2" fmla="*/ 0 w 177"/>
                <a:gd name="T3" fmla="*/ 12 h 36"/>
                <a:gd name="T4" fmla="*/ 3 w 177"/>
                <a:gd name="T5" fmla="*/ 0 h 36"/>
                <a:gd name="T6" fmla="*/ 177 w 177"/>
                <a:gd name="T7" fmla="*/ 26 h 36"/>
                <a:gd name="T8" fmla="*/ 164 w 177"/>
                <a:gd name="T9" fmla="*/ 36 h 36"/>
                <a:gd name="T10" fmla="*/ 0 60000 65536"/>
                <a:gd name="T11" fmla="*/ 0 60000 65536"/>
                <a:gd name="T12" fmla="*/ 0 60000 65536"/>
                <a:gd name="T13" fmla="*/ 0 60000 65536"/>
                <a:gd name="T14" fmla="*/ 0 60000 65536"/>
                <a:gd name="T15" fmla="*/ 0 w 177"/>
                <a:gd name="T16" fmla="*/ 0 h 36"/>
                <a:gd name="T17" fmla="*/ 177 w 177"/>
                <a:gd name="T18" fmla="*/ 36 h 36"/>
              </a:gdLst>
              <a:ahLst/>
              <a:cxnLst>
                <a:cxn ang="T10">
                  <a:pos x="T0" y="T1"/>
                </a:cxn>
                <a:cxn ang="T11">
                  <a:pos x="T2" y="T3"/>
                </a:cxn>
                <a:cxn ang="T12">
                  <a:pos x="T4" y="T5"/>
                </a:cxn>
                <a:cxn ang="T13">
                  <a:pos x="T6" y="T7"/>
                </a:cxn>
                <a:cxn ang="T14">
                  <a:pos x="T8" y="T9"/>
                </a:cxn>
              </a:cxnLst>
              <a:rect l="T15" t="T16" r="T17" b="T18"/>
              <a:pathLst>
                <a:path w="177" h="36">
                  <a:moveTo>
                    <a:pt x="164" y="36"/>
                  </a:moveTo>
                  <a:lnTo>
                    <a:pt x="0" y="12"/>
                  </a:lnTo>
                  <a:lnTo>
                    <a:pt x="3" y="0"/>
                  </a:lnTo>
                  <a:lnTo>
                    <a:pt x="177" y="26"/>
                  </a:lnTo>
                  <a:lnTo>
                    <a:pt x="164" y="36"/>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39" name="Freeform 1045"/>
            <p:cNvSpPr>
              <a:spLocks/>
            </p:cNvSpPr>
            <p:nvPr/>
          </p:nvSpPr>
          <p:spPr bwMode="auto">
            <a:xfrm>
              <a:off x="2618" y="4289"/>
              <a:ext cx="84" cy="104"/>
            </a:xfrm>
            <a:custGeom>
              <a:avLst/>
              <a:gdLst>
                <a:gd name="T0" fmla="*/ 0 w 84"/>
                <a:gd name="T1" fmla="*/ 35 h 104"/>
                <a:gd name="T2" fmla="*/ 1 w 84"/>
                <a:gd name="T3" fmla="*/ 40 h 104"/>
                <a:gd name="T4" fmla="*/ 4 w 84"/>
                <a:gd name="T5" fmla="*/ 53 h 104"/>
                <a:gd name="T6" fmla="*/ 9 w 84"/>
                <a:gd name="T7" fmla="*/ 70 h 104"/>
                <a:gd name="T8" fmla="*/ 18 w 84"/>
                <a:gd name="T9" fmla="*/ 84 h 104"/>
                <a:gd name="T10" fmla="*/ 28 w 84"/>
                <a:gd name="T11" fmla="*/ 94 h 104"/>
                <a:gd name="T12" fmla="*/ 34 w 84"/>
                <a:gd name="T13" fmla="*/ 101 h 104"/>
                <a:gd name="T14" fmla="*/ 39 w 84"/>
                <a:gd name="T15" fmla="*/ 104 h 104"/>
                <a:gd name="T16" fmla="*/ 42 w 84"/>
                <a:gd name="T17" fmla="*/ 103 h 104"/>
                <a:gd name="T18" fmla="*/ 43 w 84"/>
                <a:gd name="T19" fmla="*/ 99 h 104"/>
                <a:gd name="T20" fmla="*/ 42 w 84"/>
                <a:gd name="T21" fmla="*/ 92 h 104"/>
                <a:gd name="T22" fmla="*/ 42 w 84"/>
                <a:gd name="T23" fmla="*/ 87 h 104"/>
                <a:gd name="T24" fmla="*/ 43 w 84"/>
                <a:gd name="T25" fmla="*/ 84 h 104"/>
                <a:gd name="T26" fmla="*/ 49 w 84"/>
                <a:gd name="T27" fmla="*/ 81 h 104"/>
                <a:gd name="T28" fmla="*/ 57 w 84"/>
                <a:gd name="T29" fmla="*/ 81 h 104"/>
                <a:gd name="T30" fmla="*/ 65 w 84"/>
                <a:gd name="T31" fmla="*/ 84 h 104"/>
                <a:gd name="T32" fmla="*/ 71 w 84"/>
                <a:gd name="T33" fmla="*/ 84 h 104"/>
                <a:gd name="T34" fmla="*/ 77 w 84"/>
                <a:gd name="T35" fmla="*/ 81 h 104"/>
                <a:gd name="T36" fmla="*/ 81 w 84"/>
                <a:gd name="T37" fmla="*/ 77 h 104"/>
                <a:gd name="T38" fmla="*/ 84 w 84"/>
                <a:gd name="T39" fmla="*/ 71 h 104"/>
                <a:gd name="T40" fmla="*/ 84 w 84"/>
                <a:gd name="T41" fmla="*/ 61 h 104"/>
                <a:gd name="T42" fmla="*/ 82 w 84"/>
                <a:gd name="T43" fmla="*/ 49 h 104"/>
                <a:gd name="T44" fmla="*/ 82 w 84"/>
                <a:gd name="T45" fmla="*/ 38 h 104"/>
                <a:gd name="T46" fmla="*/ 82 w 84"/>
                <a:gd name="T47" fmla="*/ 28 h 104"/>
                <a:gd name="T48" fmla="*/ 84 w 84"/>
                <a:gd name="T49" fmla="*/ 21 h 104"/>
                <a:gd name="T50" fmla="*/ 82 w 84"/>
                <a:gd name="T51" fmla="*/ 15 h 104"/>
                <a:gd name="T52" fmla="*/ 80 w 84"/>
                <a:gd name="T53" fmla="*/ 9 h 104"/>
                <a:gd name="T54" fmla="*/ 75 w 84"/>
                <a:gd name="T55" fmla="*/ 7 h 104"/>
                <a:gd name="T56" fmla="*/ 71 w 84"/>
                <a:gd name="T57" fmla="*/ 14 h 104"/>
                <a:gd name="T58" fmla="*/ 70 w 84"/>
                <a:gd name="T59" fmla="*/ 25 h 104"/>
                <a:gd name="T60" fmla="*/ 68 w 84"/>
                <a:gd name="T61" fmla="*/ 36 h 104"/>
                <a:gd name="T62" fmla="*/ 66 w 84"/>
                <a:gd name="T63" fmla="*/ 48 h 104"/>
                <a:gd name="T64" fmla="*/ 59 w 84"/>
                <a:gd name="T65" fmla="*/ 57 h 104"/>
                <a:gd name="T66" fmla="*/ 51 w 84"/>
                <a:gd name="T67" fmla="*/ 62 h 104"/>
                <a:gd name="T68" fmla="*/ 43 w 84"/>
                <a:gd name="T69" fmla="*/ 64 h 104"/>
                <a:gd name="T70" fmla="*/ 37 w 84"/>
                <a:gd name="T71" fmla="*/ 66 h 104"/>
                <a:gd name="T72" fmla="*/ 34 w 84"/>
                <a:gd name="T73" fmla="*/ 66 h 104"/>
                <a:gd name="T74" fmla="*/ 34 w 84"/>
                <a:gd name="T75" fmla="*/ 62 h 104"/>
                <a:gd name="T76" fmla="*/ 35 w 84"/>
                <a:gd name="T77" fmla="*/ 53 h 104"/>
                <a:gd name="T78" fmla="*/ 38 w 84"/>
                <a:gd name="T79" fmla="*/ 44 h 104"/>
                <a:gd name="T80" fmla="*/ 43 w 84"/>
                <a:gd name="T81" fmla="*/ 36 h 104"/>
                <a:gd name="T82" fmla="*/ 48 w 84"/>
                <a:gd name="T83" fmla="*/ 31 h 104"/>
                <a:gd name="T84" fmla="*/ 52 w 84"/>
                <a:gd name="T85" fmla="*/ 25 h 104"/>
                <a:gd name="T86" fmla="*/ 52 w 84"/>
                <a:gd name="T87" fmla="*/ 21 h 104"/>
                <a:gd name="T88" fmla="*/ 48 w 84"/>
                <a:gd name="T89" fmla="*/ 19 h 104"/>
                <a:gd name="T90" fmla="*/ 40 w 84"/>
                <a:gd name="T91" fmla="*/ 24 h 104"/>
                <a:gd name="T92" fmla="*/ 33 w 84"/>
                <a:gd name="T93" fmla="*/ 34 h 104"/>
                <a:gd name="T94" fmla="*/ 25 w 84"/>
                <a:gd name="T95" fmla="*/ 45 h 104"/>
                <a:gd name="T96" fmla="*/ 21 w 84"/>
                <a:gd name="T97" fmla="*/ 54 h 104"/>
                <a:gd name="T98" fmla="*/ 19 w 84"/>
                <a:gd name="T99" fmla="*/ 56 h 104"/>
                <a:gd name="T100" fmla="*/ 15 w 84"/>
                <a:gd name="T101" fmla="*/ 52 h 104"/>
                <a:gd name="T102" fmla="*/ 11 w 84"/>
                <a:gd name="T103" fmla="*/ 45 h 104"/>
                <a:gd name="T104" fmla="*/ 10 w 84"/>
                <a:gd name="T105" fmla="*/ 39 h 104"/>
                <a:gd name="T106" fmla="*/ 9 w 84"/>
                <a:gd name="T107" fmla="*/ 30 h 104"/>
                <a:gd name="T108" fmla="*/ 7 w 84"/>
                <a:gd name="T109" fmla="*/ 17 h 104"/>
                <a:gd name="T110" fmla="*/ 5 w 84"/>
                <a:gd name="T111" fmla="*/ 5 h 104"/>
                <a:gd name="T112" fmla="*/ 4 w 84"/>
                <a:gd name="T113" fmla="*/ 0 h 104"/>
                <a:gd name="T114" fmla="*/ 2 w 84"/>
                <a:gd name="T115" fmla="*/ 3 h 104"/>
                <a:gd name="T116" fmla="*/ 1 w 84"/>
                <a:gd name="T117" fmla="*/ 12 h 104"/>
                <a:gd name="T118" fmla="*/ 0 w 84"/>
                <a:gd name="T119" fmla="*/ 24 h 104"/>
                <a:gd name="T120" fmla="*/ 0 w 84"/>
                <a:gd name="T121" fmla="*/ 35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
                <a:gd name="T184" fmla="*/ 0 h 104"/>
                <a:gd name="T185" fmla="*/ 84 w 84"/>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 h="104">
                  <a:moveTo>
                    <a:pt x="0" y="35"/>
                  </a:moveTo>
                  <a:lnTo>
                    <a:pt x="1" y="40"/>
                  </a:lnTo>
                  <a:lnTo>
                    <a:pt x="4" y="53"/>
                  </a:lnTo>
                  <a:lnTo>
                    <a:pt x="9" y="70"/>
                  </a:lnTo>
                  <a:lnTo>
                    <a:pt x="18" y="84"/>
                  </a:lnTo>
                  <a:lnTo>
                    <a:pt x="28" y="94"/>
                  </a:lnTo>
                  <a:lnTo>
                    <a:pt x="34" y="101"/>
                  </a:lnTo>
                  <a:lnTo>
                    <a:pt x="39" y="104"/>
                  </a:lnTo>
                  <a:lnTo>
                    <a:pt x="42" y="103"/>
                  </a:lnTo>
                  <a:lnTo>
                    <a:pt x="43" y="99"/>
                  </a:lnTo>
                  <a:lnTo>
                    <a:pt x="42" y="92"/>
                  </a:lnTo>
                  <a:lnTo>
                    <a:pt x="42" y="87"/>
                  </a:lnTo>
                  <a:lnTo>
                    <a:pt x="43" y="84"/>
                  </a:lnTo>
                  <a:lnTo>
                    <a:pt x="49" y="81"/>
                  </a:lnTo>
                  <a:lnTo>
                    <a:pt x="57" y="81"/>
                  </a:lnTo>
                  <a:lnTo>
                    <a:pt x="65" y="84"/>
                  </a:lnTo>
                  <a:lnTo>
                    <a:pt x="71" y="84"/>
                  </a:lnTo>
                  <a:lnTo>
                    <a:pt x="77" y="81"/>
                  </a:lnTo>
                  <a:lnTo>
                    <a:pt x="81" y="77"/>
                  </a:lnTo>
                  <a:lnTo>
                    <a:pt x="84" y="71"/>
                  </a:lnTo>
                  <a:lnTo>
                    <a:pt x="84" y="61"/>
                  </a:lnTo>
                  <a:lnTo>
                    <a:pt x="82" y="49"/>
                  </a:lnTo>
                  <a:lnTo>
                    <a:pt x="82" y="38"/>
                  </a:lnTo>
                  <a:lnTo>
                    <a:pt x="82" y="28"/>
                  </a:lnTo>
                  <a:lnTo>
                    <a:pt x="84" y="21"/>
                  </a:lnTo>
                  <a:lnTo>
                    <a:pt x="82" y="15"/>
                  </a:lnTo>
                  <a:lnTo>
                    <a:pt x="80" y="9"/>
                  </a:lnTo>
                  <a:lnTo>
                    <a:pt x="75" y="7"/>
                  </a:lnTo>
                  <a:lnTo>
                    <a:pt x="71" y="14"/>
                  </a:lnTo>
                  <a:lnTo>
                    <a:pt x="70" y="25"/>
                  </a:lnTo>
                  <a:lnTo>
                    <a:pt x="68" y="36"/>
                  </a:lnTo>
                  <a:lnTo>
                    <a:pt x="66" y="48"/>
                  </a:lnTo>
                  <a:lnTo>
                    <a:pt x="59" y="57"/>
                  </a:lnTo>
                  <a:lnTo>
                    <a:pt x="51" y="62"/>
                  </a:lnTo>
                  <a:lnTo>
                    <a:pt x="43" y="64"/>
                  </a:lnTo>
                  <a:lnTo>
                    <a:pt x="37" y="66"/>
                  </a:lnTo>
                  <a:lnTo>
                    <a:pt x="34" y="66"/>
                  </a:lnTo>
                  <a:lnTo>
                    <a:pt x="34" y="62"/>
                  </a:lnTo>
                  <a:lnTo>
                    <a:pt x="35" y="53"/>
                  </a:lnTo>
                  <a:lnTo>
                    <a:pt x="38" y="44"/>
                  </a:lnTo>
                  <a:lnTo>
                    <a:pt x="43" y="36"/>
                  </a:lnTo>
                  <a:lnTo>
                    <a:pt x="48" y="31"/>
                  </a:lnTo>
                  <a:lnTo>
                    <a:pt x="52" y="25"/>
                  </a:lnTo>
                  <a:lnTo>
                    <a:pt x="52" y="21"/>
                  </a:lnTo>
                  <a:lnTo>
                    <a:pt x="48" y="19"/>
                  </a:lnTo>
                  <a:lnTo>
                    <a:pt x="40" y="24"/>
                  </a:lnTo>
                  <a:lnTo>
                    <a:pt x="33" y="34"/>
                  </a:lnTo>
                  <a:lnTo>
                    <a:pt x="25" y="45"/>
                  </a:lnTo>
                  <a:lnTo>
                    <a:pt x="21" y="54"/>
                  </a:lnTo>
                  <a:lnTo>
                    <a:pt x="19" y="56"/>
                  </a:lnTo>
                  <a:lnTo>
                    <a:pt x="15" y="52"/>
                  </a:lnTo>
                  <a:lnTo>
                    <a:pt x="11" y="45"/>
                  </a:lnTo>
                  <a:lnTo>
                    <a:pt x="10" y="39"/>
                  </a:lnTo>
                  <a:lnTo>
                    <a:pt x="9" y="30"/>
                  </a:lnTo>
                  <a:lnTo>
                    <a:pt x="7" y="17"/>
                  </a:lnTo>
                  <a:lnTo>
                    <a:pt x="5" y="5"/>
                  </a:lnTo>
                  <a:lnTo>
                    <a:pt x="4" y="0"/>
                  </a:lnTo>
                  <a:lnTo>
                    <a:pt x="2" y="3"/>
                  </a:lnTo>
                  <a:lnTo>
                    <a:pt x="1" y="12"/>
                  </a:lnTo>
                  <a:lnTo>
                    <a:pt x="0" y="24"/>
                  </a:lnTo>
                  <a:lnTo>
                    <a:pt x="0" y="35"/>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40" name="Freeform 1046"/>
            <p:cNvSpPr>
              <a:spLocks/>
            </p:cNvSpPr>
            <p:nvPr/>
          </p:nvSpPr>
          <p:spPr bwMode="auto">
            <a:xfrm>
              <a:off x="3336" y="4827"/>
              <a:ext cx="63" cy="122"/>
            </a:xfrm>
            <a:custGeom>
              <a:avLst/>
              <a:gdLst>
                <a:gd name="T0" fmla="*/ 23 w 63"/>
                <a:gd name="T1" fmla="*/ 91 h 122"/>
                <a:gd name="T2" fmla="*/ 25 w 63"/>
                <a:gd name="T3" fmla="*/ 80 h 122"/>
                <a:gd name="T4" fmla="*/ 33 w 63"/>
                <a:gd name="T5" fmla="*/ 53 h 122"/>
                <a:gd name="T6" fmla="*/ 44 w 63"/>
                <a:gd name="T7" fmla="*/ 24 h 122"/>
                <a:gd name="T8" fmla="*/ 58 w 63"/>
                <a:gd name="T9" fmla="*/ 3 h 122"/>
                <a:gd name="T10" fmla="*/ 63 w 63"/>
                <a:gd name="T11" fmla="*/ 0 h 122"/>
                <a:gd name="T12" fmla="*/ 62 w 63"/>
                <a:gd name="T13" fmla="*/ 0 h 122"/>
                <a:gd name="T14" fmla="*/ 57 w 63"/>
                <a:gd name="T15" fmla="*/ 3 h 122"/>
                <a:gd name="T16" fmla="*/ 49 w 63"/>
                <a:gd name="T17" fmla="*/ 11 h 122"/>
                <a:gd name="T18" fmla="*/ 39 w 63"/>
                <a:gd name="T19" fmla="*/ 22 h 122"/>
                <a:gd name="T20" fmla="*/ 29 w 63"/>
                <a:gd name="T21" fmla="*/ 39 h 122"/>
                <a:gd name="T22" fmla="*/ 18 w 63"/>
                <a:gd name="T23" fmla="*/ 61 h 122"/>
                <a:gd name="T24" fmla="*/ 7 w 63"/>
                <a:gd name="T25" fmla="*/ 86 h 122"/>
                <a:gd name="T26" fmla="*/ 1 w 63"/>
                <a:gd name="T27" fmla="*/ 108 h 122"/>
                <a:gd name="T28" fmla="*/ 0 w 63"/>
                <a:gd name="T29" fmla="*/ 119 h 122"/>
                <a:gd name="T30" fmla="*/ 1 w 63"/>
                <a:gd name="T31" fmla="*/ 122 h 122"/>
                <a:gd name="T32" fmla="*/ 6 w 63"/>
                <a:gd name="T33" fmla="*/ 117 h 122"/>
                <a:gd name="T34" fmla="*/ 11 w 63"/>
                <a:gd name="T35" fmla="*/ 110 h 122"/>
                <a:gd name="T36" fmla="*/ 16 w 63"/>
                <a:gd name="T37" fmla="*/ 101 h 122"/>
                <a:gd name="T38" fmla="*/ 21 w 63"/>
                <a:gd name="T39" fmla="*/ 94 h 122"/>
                <a:gd name="T40" fmla="*/ 23 w 63"/>
                <a:gd name="T41" fmla="*/ 91 h 1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122"/>
                <a:gd name="T65" fmla="*/ 63 w 63"/>
                <a:gd name="T66" fmla="*/ 122 h 1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122">
                  <a:moveTo>
                    <a:pt x="23" y="91"/>
                  </a:moveTo>
                  <a:lnTo>
                    <a:pt x="25" y="80"/>
                  </a:lnTo>
                  <a:lnTo>
                    <a:pt x="33" y="53"/>
                  </a:lnTo>
                  <a:lnTo>
                    <a:pt x="44" y="24"/>
                  </a:lnTo>
                  <a:lnTo>
                    <a:pt x="58" y="3"/>
                  </a:lnTo>
                  <a:lnTo>
                    <a:pt x="63" y="0"/>
                  </a:lnTo>
                  <a:lnTo>
                    <a:pt x="62" y="0"/>
                  </a:lnTo>
                  <a:lnTo>
                    <a:pt x="57" y="3"/>
                  </a:lnTo>
                  <a:lnTo>
                    <a:pt x="49" y="11"/>
                  </a:lnTo>
                  <a:lnTo>
                    <a:pt x="39" y="22"/>
                  </a:lnTo>
                  <a:lnTo>
                    <a:pt x="29" y="39"/>
                  </a:lnTo>
                  <a:lnTo>
                    <a:pt x="18" y="61"/>
                  </a:lnTo>
                  <a:lnTo>
                    <a:pt x="7" y="86"/>
                  </a:lnTo>
                  <a:lnTo>
                    <a:pt x="1" y="108"/>
                  </a:lnTo>
                  <a:lnTo>
                    <a:pt x="0" y="119"/>
                  </a:lnTo>
                  <a:lnTo>
                    <a:pt x="1" y="122"/>
                  </a:lnTo>
                  <a:lnTo>
                    <a:pt x="6" y="117"/>
                  </a:lnTo>
                  <a:lnTo>
                    <a:pt x="11" y="110"/>
                  </a:lnTo>
                  <a:lnTo>
                    <a:pt x="16" y="101"/>
                  </a:lnTo>
                  <a:lnTo>
                    <a:pt x="21" y="94"/>
                  </a:lnTo>
                  <a:lnTo>
                    <a:pt x="23" y="91"/>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41" name="Freeform 1047"/>
            <p:cNvSpPr>
              <a:spLocks/>
            </p:cNvSpPr>
            <p:nvPr/>
          </p:nvSpPr>
          <p:spPr bwMode="auto">
            <a:xfrm>
              <a:off x="3426" y="4788"/>
              <a:ext cx="408" cy="142"/>
            </a:xfrm>
            <a:custGeom>
              <a:avLst/>
              <a:gdLst>
                <a:gd name="T0" fmla="*/ 341 w 408"/>
                <a:gd name="T1" fmla="*/ 102 h 142"/>
                <a:gd name="T2" fmla="*/ 339 w 408"/>
                <a:gd name="T3" fmla="*/ 102 h 142"/>
                <a:gd name="T4" fmla="*/ 334 w 408"/>
                <a:gd name="T5" fmla="*/ 100 h 142"/>
                <a:gd name="T6" fmla="*/ 328 w 408"/>
                <a:gd name="T7" fmla="*/ 97 h 142"/>
                <a:gd name="T8" fmla="*/ 318 w 408"/>
                <a:gd name="T9" fmla="*/ 93 h 142"/>
                <a:gd name="T10" fmla="*/ 306 w 408"/>
                <a:gd name="T11" fmla="*/ 89 h 142"/>
                <a:gd name="T12" fmla="*/ 292 w 408"/>
                <a:gd name="T13" fmla="*/ 84 h 142"/>
                <a:gd name="T14" fmla="*/ 277 w 408"/>
                <a:gd name="T15" fmla="*/ 78 h 142"/>
                <a:gd name="T16" fmla="*/ 261 w 408"/>
                <a:gd name="T17" fmla="*/ 72 h 142"/>
                <a:gd name="T18" fmla="*/ 243 w 408"/>
                <a:gd name="T19" fmla="*/ 65 h 142"/>
                <a:gd name="T20" fmla="*/ 225 w 408"/>
                <a:gd name="T21" fmla="*/ 59 h 142"/>
                <a:gd name="T22" fmla="*/ 206 w 408"/>
                <a:gd name="T23" fmla="*/ 53 h 142"/>
                <a:gd name="T24" fmla="*/ 186 w 408"/>
                <a:gd name="T25" fmla="*/ 46 h 142"/>
                <a:gd name="T26" fmla="*/ 165 w 408"/>
                <a:gd name="T27" fmla="*/ 40 h 142"/>
                <a:gd name="T28" fmla="*/ 146 w 408"/>
                <a:gd name="T29" fmla="*/ 33 h 142"/>
                <a:gd name="T30" fmla="*/ 127 w 408"/>
                <a:gd name="T31" fmla="*/ 27 h 142"/>
                <a:gd name="T32" fmla="*/ 108 w 408"/>
                <a:gd name="T33" fmla="*/ 22 h 142"/>
                <a:gd name="T34" fmla="*/ 76 w 408"/>
                <a:gd name="T35" fmla="*/ 14 h 142"/>
                <a:gd name="T36" fmla="*/ 51 w 408"/>
                <a:gd name="T37" fmla="*/ 8 h 142"/>
                <a:gd name="T38" fmla="*/ 32 w 408"/>
                <a:gd name="T39" fmla="*/ 4 h 142"/>
                <a:gd name="T40" fmla="*/ 18 w 408"/>
                <a:gd name="T41" fmla="*/ 2 h 142"/>
                <a:gd name="T42" fmla="*/ 9 w 408"/>
                <a:gd name="T43" fmla="*/ 0 h 142"/>
                <a:gd name="T44" fmla="*/ 4 w 408"/>
                <a:gd name="T45" fmla="*/ 0 h 142"/>
                <a:gd name="T46" fmla="*/ 1 w 408"/>
                <a:gd name="T47" fmla="*/ 0 h 142"/>
                <a:gd name="T48" fmla="*/ 0 w 408"/>
                <a:gd name="T49" fmla="*/ 0 h 142"/>
                <a:gd name="T50" fmla="*/ 3 w 408"/>
                <a:gd name="T51" fmla="*/ 0 h 142"/>
                <a:gd name="T52" fmla="*/ 9 w 408"/>
                <a:gd name="T53" fmla="*/ 3 h 142"/>
                <a:gd name="T54" fmla="*/ 19 w 408"/>
                <a:gd name="T55" fmla="*/ 5 h 142"/>
                <a:gd name="T56" fmla="*/ 33 w 408"/>
                <a:gd name="T57" fmla="*/ 9 h 142"/>
                <a:gd name="T58" fmla="*/ 51 w 408"/>
                <a:gd name="T59" fmla="*/ 13 h 142"/>
                <a:gd name="T60" fmla="*/ 70 w 408"/>
                <a:gd name="T61" fmla="*/ 19 h 142"/>
                <a:gd name="T62" fmla="*/ 93 w 408"/>
                <a:gd name="T63" fmla="*/ 26 h 142"/>
                <a:gd name="T64" fmla="*/ 116 w 408"/>
                <a:gd name="T65" fmla="*/ 32 h 142"/>
                <a:gd name="T66" fmla="*/ 141 w 408"/>
                <a:gd name="T67" fmla="*/ 40 h 142"/>
                <a:gd name="T68" fmla="*/ 166 w 408"/>
                <a:gd name="T69" fmla="*/ 47 h 142"/>
                <a:gd name="T70" fmla="*/ 193 w 408"/>
                <a:gd name="T71" fmla="*/ 56 h 142"/>
                <a:gd name="T72" fmla="*/ 220 w 408"/>
                <a:gd name="T73" fmla="*/ 65 h 142"/>
                <a:gd name="T74" fmla="*/ 247 w 408"/>
                <a:gd name="T75" fmla="*/ 75 h 142"/>
                <a:gd name="T76" fmla="*/ 271 w 408"/>
                <a:gd name="T77" fmla="*/ 86 h 142"/>
                <a:gd name="T78" fmla="*/ 295 w 408"/>
                <a:gd name="T79" fmla="*/ 96 h 142"/>
                <a:gd name="T80" fmla="*/ 318 w 408"/>
                <a:gd name="T81" fmla="*/ 106 h 142"/>
                <a:gd name="T82" fmla="*/ 341 w 408"/>
                <a:gd name="T83" fmla="*/ 116 h 142"/>
                <a:gd name="T84" fmla="*/ 360 w 408"/>
                <a:gd name="T85" fmla="*/ 124 h 142"/>
                <a:gd name="T86" fmla="*/ 375 w 408"/>
                <a:gd name="T87" fmla="*/ 130 h 142"/>
                <a:gd name="T88" fmla="*/ 388 w 408"/>
                <a:gd name="T89" fmla="*/ 135 h 142"/>
                <a:gd name="T90" fmla="*/ 397 w 408"/>
                <a:gd name="T91" fmla="*/ 138 h 142"/>
                <a:gd name="T92" fmla="*/ 403 w 408"/>
                <a:gd name="T93" fmla="*/ 140 h 142"/>
                <a:gd name="T94" fmla="*/ 407 w 408"/>
                <a:gd name="T95" fmla="*/ 142 h 142"/>
                <a:gd name="T96" fmla="*/ 408 w 408"/>
                <a:gd name="T97" fmla="*/ 142 h 142"/>
                <a:gd name="T98" fmla="*/ 405 w 408"/>
                <a:gd name="T99" fmla="*/ 140 h 142"/>
                <a:gd name="T100" fmla="*/ 400 w 408"/>
                <a:gd name="T101" fmla="*/ 136 h 142"/>
                <a:gd name="T102" fmla="*/ 393 w 408"/>
                <a:gd name="T103" fmla="*/ 131 h 142"/>
                <a:gd name="T104" fmla="*/ 383 w 408"/>
                <a:gd name="T105" fmla="*/ 125 h 142"/>
                <a:gd name="T106" fmla="*/ 372 w 408"/>
                <a:gd name="T107" fmla="*/ 117 h 142"/>
                <a:gd name="T108" fmla="*/ 361 w 408"/>
                <a:gd name="T109" fmla="*/ 111 h 142"/>
                <a:gd name="T110" fmla="*/ 349 w 408"/>
                <a:gd name="T111" fmla="*/ 106 h 142"/>
                <a:gd name="T112" fmla="*/ 341 w 408"/>
                <a:gd name="T113" fmla="*/ 102 h 1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8"/>
                <a:gd name="T172" fmla="*/ 0 h 142"/>
                <a:gd name="T173" fmla="*/ 408 w 408"/>
                <a:gd name="T174" fmla="*/ 142 h 1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8" h="142">
                  <a:moveTo>
                    <a:pt x="341" y="102"/>
                  </a:moveTo>
                  <a:lnTo>
                    <a:pt x="339" y="102"/>
                  </a:lnTo>
                  <a:lnTo>
                    <a:pt x="334" y="100"/>
                  </a:lnTo>
                  <a:lnTo>
                    <a:pt x="328" y="97"/>
                  </a:lnTo>
                  <a:lnTo>
                    <a:pt x="318" y="93"/>
                  </a:lnTo>
                  <a:lnTo>
                    <a:pt x="306" y="89"/>
                  </a:lnTo>
                  <a:lnTo>
                    <a:pt x="292" y="84"/>
                  </a:lnTo>
                  <a:lnTo>
                    <a:pt x="277" y="78"/>
                  </a:lnTo>
                  <a:lnTo>
                    <a:pt x="261" y="72"/>
                  </a:lnTo>
                  <a:lnTo>
                    <a:pt x="243" y="65"/>
                  </a:lnTo>
                  <a:lnTo>
                    <a:pt x="225" y="59"/>
                  </a:lnTo>
                  <a:lnTo>
                    <a:pt x="206" y="53"/>
                  </a:lnTo>
                  <a:lnTo>
                    <a:pt x="186" y="46"/>
                  </a:lnTo>
                  <a:lnTo>
                    <a:pt x="165" y="40"/>
                  </a:lnTo>
                  <a:lnTo>
                    <a:pt x="146" y="33"/>
                  </a:lnTo>
                  <a:lnTo>
                    <a:pt x="127" y="27"/>
                  </a:lnTo>
                  <a:lnTo>
                    <a:pt x="108" y="22"/>
                  </a:lnTo>
                  <a:lnTo>
                    <a:pt x="76" y="14"/>
                  </a:lnTo>
                  <a:lnTo>
                    <a:pt x="51" y="8"/>
                  </a:lnTo>
                  <a:lnTo>
                    <a:pt x="32" y="4"/>
                  </a:lnTo>
                  <a:lnTo>
                    <a:pt x="18" y="2"/>
                  </a:lnTo>
                  <a:lnTo>
                    <a:pt x="9" y="0"/>
                  </a:lnTo>
                  <a:lnTo>
                    <a:pt x="4" y="0"/>
                  </a:lnTo>
                  <a:lnTo>
                    <a:pt x="1" y="0"/>
                  </a:lnTo>
                  <a:lnTo>
                    <a:pt x="0" y="0"/>
                  </a:lnTo>
                  <a:lnTo>
                    <a:pt x="3" y="0"/>
                  </a:lnTo>
                  <a:lnTo>
                    <a:pt x="9" y="3"/>
                  </a:lnTo>
                  <a:lnTo>
                    <a:pt x="19" y="5"/>
                  </a:lnTo>
                  <a:lnTo>
                    <a:pt x="33" y="9"/>
                  </a:lnTo>
                  <a:lnTo>
                    <a:pt x="51" y="13"/>
                  </a:lnTo>
                  <a:lnTo>
                    <a:pt x="70" y="19"/>
                  </a:lnTo>
                  <a:lnTo>
                    <a:pt x="93" y="26"/>
                  </a:lnTo>
                  <a:lnTo>
                    <a:pt x="116" y="32"/>
                  </a:lnTo>
                  <a:lnTo>
                    <a:pt x="141" y="40"/>
                  </a:lnTo>
                  <a:lnTo>
                    <a:pt x="166" y="47"/>
                  </a:lnTo>
                  <a:lnTo>
                    <a:pt x="193" y="56"/>
                  </a:lnTo>
                  <a:lnTo>
                    <a:pt x="220" y="65"/>
                  </a:lnTo>
                  <a:lnTo>
                    <a:pt x="247" y="75"/>
                  </a:lnTo>
                  <a:lnTo>
                    <a:pt x="271" y="86"/>
                  </a:lnTo>
                  <a:lnTo>
                    <a:pt x="295" y="96"/>
                  </a:lnTo>
                  <a:lnTo>
                    <a:pt x="318" y="106"/>
                  </a:lnTo>
                  <a:lnTo>
                    <a:pt x="341" y="116"/>
                  </a:lnTo>
                  <a:lnTo>
                    <a:pt x="360" y="124"/>
                  </a:lnTo>
                  <a:lnTo>
                    <a:pt x="375" y="130"/>
                  </a:lnTo>
                  <a:lnTo>
                    <a:pt x="388" y="135"/>
                  </a:lnTo>
                  <a:lnTo>
                    <a:pt x="397" y="138"/>
                  </a:lnTo>
                  <a:lnTo>
                    <a:pt x="403" y="140"/>
                  </a:lnTo>
                  <a:lnTo>
                    <a:pt x="407" y="142"/>
                  </a:lnTo>
                  <a:lnTo>
                    <a:pt x="408" y="142"/>
                  </a:lnTo>
                  <a:lnTo>
                    <a:pt x="405" y="140"/>
                  </a:lnTo>
                  <a:lnTo>
                    <a:pt x="400" y="136"/>
                  </a:lnTo>
                  <a:lnTo>
                    <a:pt x="393" y="131"/>
                  </a:lnTo>
                  <a:lnTo>
                    <a:pt x="383" y="125"/>
                  </a:lnTo>
                  <a:lnTo>
                    <a:pt x="372" y="117"/>
                  </a:lnTo>
                  <a:lnTo>
                    <a:pt x="361" y="111"/>
                  </a:lnTo>
                  <a:lnTo>
                    <a:pt x="349" y="106"/>
                  </a:lnTo>
                  <a:lnTo>
                    <a:pt x="341" y="102"/>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42" name="Freeform 1048"/>
            <p:cNvSpPr>
              <a:spLocks/>
            </p:cNvSpPr>
            <p:nvPr/>
          </p:nvSpPr>
          <p:spPr bwMode="auto">
            <a:xfrm>
              <a:off x="3792" y="3927"/>
              <a:ext cx="624" cy="991"/>
            </a:xfrm>
            <a:custGeom>
              <a:avLst/>
              <a:gdLst>
                <a:gd name="T0" fmla="*/ 624 w 624"/>
                <a:gd name="T1" fmla="*/ 978 h 991"/>
                <a:gd name="T2" fmla="*/ 600 w 624"/>
                <a:gd name="T3" fmla="*/ 860 h 991"/>
                <a:gd name="T4" fmla="*/ 125 w 624"/>
                <a:gd name="T5" fmla="*/ 892 h 991"/>
                <a:gd name="T6" fmla="*/ 123 w 624"/>
                <a:gd name="T7" fmla="*/ 860 h 991"/>
                <a:gd name="T8" fmla="*/ 144 w 624"/>
                <a:gd name="T9" fmla="*/ 858 h 991"/>
                <a:gd name="T10" fmla="*/ 180 w 624"/>
                <a:gd name="T11" fmla="*/ 854 h 991"/>
                <a:gd name="T12" fmla="*/ 226 w 624"/>
                <a:gd name="T13" fmla="*/ 849 h 991"/>
                <a:gd name="T14" fmla="*/ 276 w 624"/>
                <a:gd name="T15" fmla="*/ 844 h 991"/>
                <a:gd name="T16" fmla="*/ 325 w 624"/>
                <a:gd name="T17" fmla="*/ 839 h 991"/>
                <a:gd name="T18" fmla="*/ 369 w 624"/>
                <a:gd name="T19" fmla="*/ 835 h 991"/>
                <a:gd name="T20" fmla="*/ 400 w 624"/>
                <a:gd name="T21" fmla="*/ 832 h 991"/>
                <a:gd name="T22" fmla="*/ 414 w 624"/>
                <a:gd name="T23" fmla="*/ 832 h 991"/>
                <a:gd name="T24" fmla="*/ 400 w 624"/>
                <a:gd name="T25" fmla="*/ 832 h 991"/>
                <a:gd name="T26" fmla="*/ 365 w 624"/>
                <a:gd name="T27" fmla="*/ 833 h 991"/>
                <a:gd name="T28" fmla="*/ 311 w 624"/>
                <a:gd name="T29" fmla="*/ 836 h 991"/>
                <a:gd name="T30" fmla="*/ 249 w 624"/>
                <a:gd name="T31" fmla="*/ 839 h 991"/>
                <a:gd name="T32" fmla="*/ 183 w 624"/>
                <a:gd name="T33" fmla="*/ 842 h 991"/>
                <a:gd name="T34" fmla="*/ 119 w 624"/>
                <a:gd name="T35" fmla="*/ 847 h 991"/>
                <a:gd name="T36" fmla="*/ 65 w 624"/>
                <a:gd name="T37" fmla="*/ 852 h 991"/>
                <a:gd name="T38" fmla="*/ 27 w 624"/>
                <a:gd name="T39" fmla="*/ 826 h 991"/>
                <a:gd name="T40" fmla="*/ 13 w 624"/>
                <a:gd name="T41" fmla="*/ 622 h 991"/>
                <a:gd name="T42" fmla="*/ 13 w 624"/>
                <a:gd name="T43" fmla="*/ 344 h 991"/>
                <a:gd name="T44" fmla="*/ 20 w 624"/>
                <a:gd name="T45" fmla="*/ 133 h 991"/>
                <a:gd name="T46" fmla="*/ 27 w 624"/>
                <a:gd name="T47" fmla="*/ 95 h 991"/>
                <a:gd name="T48" fmla="*/ 36 w 624"/>
                <a:gd name="T49" fmla="*/ 83 h 991"/>
                <a:gd name="T50" fmla="*/ 52 w 624"/>
                <a:gd name="T51" fmla="*/ 65 h 991"/>
                <a:gd name="T52" fmla="*/ 78 w 624"/>
                <a:gd name="T53" fmla="*/ 50 h 991"/>
                <a:gd name="T54" fmla="*/ 103 w 624"/>
                <a:gd name="T55" fmla="*/ 41 h 991"/>
                <a:gd name="T56" fmla="*/ 131 w 624"/>
                <a:gd name="T57" fmla="*/ 36 h 991"/>
                <a:gd name="T58" fmla="*/ 168 w 624"/>
                <a:gd name="T59" fmla="*/ 28 h 991"/>
                <a:gd name="T60" fmla="*/ 211 w 624"/>
                <a:gd name="T61" fmla="*/ 21 h 991"/>
                <a:gd name="T62" fmla="*/ 257 w 624"/>
                <a:gd name="T63" fmla="*/ 14 h 991"/>
                <a:gd name="T64" fmla="*/ 302 w 624"/>
                <a:gd name="T65" fmla="*/ 8 h 991"/>
                <a:gd name="T66" fmla="*/ 346 w 624"/>
                <a:gd name="T67" fmla="*/ 3 h 991"/>
                <a:gd name="T68" fmla="*/ 383 w 624"/>
                <a:gd name="T69" fmla="*/ 0 h 991"/>
                <a:gd name="T70" fmla="*/ 408 w 624"/>
                <a:gd name="T71" fmla="*/ 0 h 991"/>
                <a:gd name="T72" fmla="*/ 403 w 624"/>
                <a:gd name="T73" fmla="*/ 2 h 991"/>
                <a:gd name="T74" fmla="*/ 372 w 624"/>
                <a:gd name="T75" fmla="*/ 6 h 991"/>
                <a:gd name="T76" fmla="*/ 323 w 624"/>
                <a:gd name="T77" fmla="*/ 9 h 991"/>
                <a:gd name="T78" fmla="*/ 262 w 624"/>
                <a:gd name="T79" fmla="*/ 14 h 991"/>
                <a:gd name="T80" fmla="*/ 198 w 624"/>
                <a:gd name="T81" fmla="*/ 20 h 991"/>
                <a:gd name="T82" fmla="*/ 139 w 624"/>
                <a:gd name="T83" fmla="*/ 26 h 991"/>
                <a:gd name="T84" fmla="*/ 92 w 624"/>
                <a:gd name="T85" fmla="*/ 32 h 991"/>
                <a:gd name="T86" fmla="*/ 56 w 624"/>
                <a:gd name="T87" fmla="*/ 42 h 991"/>
                <a:gd name="T88" fmla="*/ 31 w 624"/>
                <a:gd name="T89" fmla="*/ 61 h 991"/>
                <a:gd name="T90" fmla="*/ 17 w 624"/>
                <a:gd name="T91" fmla="*/ 83 h 991"/>
                <a:gd name="T92" fmla="*/ 10 w 624"/>
                <a:gd name="T93" fmla="*/ 97 h 991"/>
                <a:gd name="T94" fmla="*/ 6 w 624"/>
                <a:gd name="T95" fmla="*/ 200 h 991"/>
                <a:gd name="T96" fmla="*/ 0 w 624"/>
                <a:gd name="T97" fmla="*/ 681 h 991"/>
                <a:gd name="T98" fmla="*/ 19 w 624"/>
                <a:gd name="T99" fmla="*/ 856 h 991"/>
                <a:gd name="T100" fmla="*/ 32 w 624"/>
                <a:gd name="T101" fmla="*/ 870 h 991"/>
                <a:gd name="T102" fmla="*/ 44 w 624"/>
                <a:gd name="T103" fmla="*/ 873 h 991"/>
                <a:gd name="T104" fmla="*/ 52 w 624"/>
                <a:gd name="T105" fmla="*/ 872 h 991"/>
                <a:gd name="T106" fmla="*/ 105 w 624"/>
                <a:gd name="T107" fmla="*/ 879 h 991"/>
                <a:gd name="T108" fmla="*/ 291 w 624"/>
                <a:gd name="T109" fmla="*/ 900 h 991"/>
                <a:gd name="T110" fmla="*/ 304 w 624"/>
                <a:gd name="T111" fmla="*/ 906 h 991"/>
                <a:gd name="T112" fmla="*/ 332 w 624"/>
                <a:gd name="T113" fmla="*/ 919 h 991"/>
                <a:gd name="T114" fmla="*/ 360 w 624"/>
                <a:gd name="T115" fmla="*/ 934 h 991"/>
                <a:gd name="T116" fmla="*/ 375 w 624"/>
                <a:gd name="T117" fmla="*/ 947 h 991"/>
                <a:gd name="T118" fmla="*/ 383 w 624"/>
                <a:gd name="T119" fmla="*/ 966 h 991"/>
                <a:gd name="T120" fmla="*/ 386 w 624"/>
                <a:gd name="T121" fmla="*/ 975 h 9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4"/>
                <a:gd name="T184" fmla="*/ 0 h 991"/>
                <a:gd name="T185" fmla="*/ 624 w 624"/>
                <a:gd name="T186" fmla="*/ 991 h 9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4" h="991">
                  <a:moveTo>
                    <a:pt x="149" y="991"/>
                  </a:moveTo>
                  <a:lnTo>
                    <a:pt x="624" y="978"/>
                  </a:lnTo>
                  <a:lnTo>
                    <a:pt x="605" y="939"/>
                  </a:lnTo>
                  <a:lnTo>
                    <a:pt x="600" y="860"/>
                  </a:lnTo>
                  <a:lnTo>
                    <a:pt x="283" y="879"/>
                  </a:lnTo>
                  <a:lnTo>
                    <a:pt x="125" y="892"/>
                  </a:lnTo>
                  <a:lnTo>
                    <a:pt x="121" y="860"/>
                  </a:lnTo>
                  <a:lnTo>
                    <a:pt x="123" y="860"/>
                  </a:lnTo>
                  <a:lnTo>
                    <a:pt x="132" y="859"/>
                  </a:lnTo>
                  <a:lnTo>
                    <a:pt x="144" y="858"/>
                  </a:lnTo>
                  <a:lnTo>
                    <a:pt x="160" y="856"/>
                  </a:lnTo>
                  <a:lnTo>
                    <a:pt x="180" y="854"/>
                  </a:lnTo>
                  <a:lnTo>
                    <a:pt x="202" y="851"/>
                  </a:lnTo>
                  <a:lnTo>
                    <a:pt x="226" y="849"/>
                  </a:lnTo>
                  <a:lnTo>
                    <a:pt x="250" y="846"/>
                  </a:lnTo>
                  <a:lnTo>
                    <a:pt x="276" y="844"/>
                  </a:lnTo>
                  <a:lnTo>
                    <a:pt x="301" y="841"/>
                  </a:lnTo>
                  <a:lnTo>
                    <a:pt x="325" y="839"/>
                  </a:lnTo>
                  <a:lnTo>
                    <a:pt x="348" y="836"/>
                  </a:lnTo>
                  <a:lnTo>
                    <a:pt x="369" y="835"/>
                  </a:lnTo>
                  <a:lnTo>
                    <a:pt x="386" y="833"/>
                  </a:lnTo>
                  <a:lnTo>
                    <a:pt x="400" y="832"/>
                  </a:lnTo>
                  <a:lnTo>
                    <a:pt x="410" y="832"/>
                  </a:lnTo>
                  <a:lnTo>
                    <a:pt x="414" y="832"/>
                  </a:lnTo>
                  <a:lnTo>
                    <a:pt x="410" y="832"/>
                  </a:lnTo>
                  <a:lnTo>
                    <a:pt x="400" y="832"/>
                  </a:lnTo>
                  <a:lnTo>
                    <a:pt x="385" y="833"/>
                  </a:lnTo>
                  <a:lnTo>
                    <a:pt x="365" y="833"/>
                  </a:lnTo>
                  <a:lnTo>
                    <a:pt x="339" y="835"/>
                  </a:lnTo>
                  <a:lnTo>
                    <a:pt x="311" y="836"/>
                  </a:lnTo>
                  <a:lnTo>
                    <a:pt x="282" y="837"/>
                  </a:lnTo>
                  <a:lnTo>
                    <a:pt x="249" y="839"/>
                  </a:lnTo>
                  <a:lnTo>
                    <a:pt x="216" y="840"/>
                  </a:lnTo>
                  <a:lnTo>
                    <a:pt x="183" y="842"/>
                  </a:lnTo>
                  <a:lnTo>
                    <a:pt x="151" y="845"/>
                  </a:lnTo>
                  <a:lnTo>
                    <a:pt x="119" y="847"/>
                  </a:lnTo>
                  <a:lnTo>
                    <a:pt x="90" y="850"/>
                  </a:lnTo>
                  <a:lnTo>
                    <a:pt x="65" y="852"/>
                  </a:lnTo>
                  <a:lnTo>
                    <a:pt x="42" y="856"/>
                  </a:lnTo>
                  <a:lnTo>
                    <a:pt x="27" y="826"/>
                  </a:lnTo>
                  <a:lnTo>
                    <a:pt x="18" y="742"/>
                  </a:lnTo>
                  <a:lnTo>
                    <a:pt x="13" y="622"/>
                  </a:lnTo>
                  <a:lnTo>
                    <a:pt x="11" y="484"/>
                  </a:lnTo>
                  <a:lnTo>
                    <a:pt x="13" y="344"/>
                  </a:lnTo>
                  <a:lnTo>
                    <a:pt x="17" y="220"/>
                  </a:lnTo>
                  <a:lnTo>
                    <a:pt x="20" y="133"/>
                  </a:lnTo>
                  <a:lnTo>
                    <a:pt x="25" y="96"/>
                  </a:lnTo>
                  <a:lnTo>
                    <a:pt x="27" y="95"/>
                  </a:lnTo>
                  <a:lnTo>
                    <a:pt x="31" y="89"/>
                  </a:lnTo>
                  <a:lnTo>
                    <a:pt x="36" y="83"/>
                  </a:lnTo>
                  <a:lnTo>
                    <a:pt x="43" y="74"/>
                  </a:lnTo>
                  <a:lnTo>
                    <a:pt x="52" y="65"/>
                  </a:lnTo>
                  <a:lnTo>
                    <a:pt x="64" y="58"/>
                  </a:lnTo>
                  <a:lnTo>
                    <a:pt x="78" y="50"/>
                  </a:lnTo>
                  <a:lnTo>
                    <a:pt x="93" y="44"/>
                  </a:lnTo>
                  <a:lnTo>
                    <a:pt x="103" y="41"/>
                  </a:lnTo>
                  <a:lnTo>
                    <a:pt x="116" y="39"/>
                  </a:lnTo>
                  <a:lnTo>
                    <a:pt x="131" y="36"/>
                  </a:lnTo>
                  <a:lnTo>
                    <a:pt x="149" y="32"/>
                  </a:lnTo>
                  <a:lnTo>
                    <a:pt x="168" y="28"/>
                  </a:lnTo>
                  <a:lnTo>
                    <a:pt x="189" y="25"/>
                  </a:lnTo>
                  <a:lnTo>
                    <a:pt x="211" y="21"/>
                  </a:lnTo>
                  <a:lnTo>
                    <a:pt x="234" y="18"/>
                  </a:lnTo>
                  <a:lnTo>
                    <a:pt x="257" y="14"/>
                  </a:lnTo>
                  <a:lnTo>
                    <a:pt x="280" y="11"/>
                  </a:lnTo>
                  <a:lnTo>
                    <a:pt x="302" y="8"/>
                  </a:lnTo>
                  <a:lnTo>
                    <a:pt x="325" y="6"/>
                  </a:lnTo>
                  <a:lnTo>
                    <a:pt x="346" y="3"/>
                  </a:lnTo>
                  <a:lnTo>
                    <a:pt x="365" y="2"/>
                  </a:lnTo>
                  <a:lnTo>
                    <a:pt x="383" y="0"/>
                  </a:lnTo>
                  <a:lnTo>
                    <a:pt x="398" y="0"/>
                  </a:lnTo>
                  <a:lnTo>
                    <a:pt x="408" y="0"/>
                  </a:lnTo>
                  <a:lnTo>
                    <a:pt x="409" y="2"/>
                  </a:lnTo>
                  <a:lnTo>
                    <a:pt x="403" y="2"/>
                  </a:lnTo>
                  <a:lnTo>
                    <a:pt x="390" y="3"/>
                  </a:lnTo>
                  <a:lnTo>
                    <a:pt x="372" y="6"/>
                  </a:lnTo>
                  <a:lnTo>
                    <a:pt x="349" y="7"/>
                  </a:lnTo>
                  <a:lnTo>
                    <a:pt x="323" y="9"/>
                  </a:lnTo>
                  <a:lnTo>
                    <a:pt x="294" y="12"/>
                  </a:lnTo>
                  <a:lnTo>
                    <a:pt x="262" y="14"/>
                  </a:lnTo>
                  <a:lnTo>
                    <a:pt x="230" y="17"/>
                  </a:lnTo>
                  <a:lnTo>
                    <a:pt x="198" y="20"/>
                  </a:lnTo>
                  <a:lnTo>
                    <a:pt x="168" y="23"/>
                  </a:lnTo>
                  <a:lnTo>
                    <a:pt x="139" y="26"/>
                  </a:lnTo>
                  <a:lnTo>
                    <a:pt x="113" y="30"/>
                  </a:lnTo>
                  <a:lnTo>
                    <a:pt x="92" y="32"/>
                  </a:lnTo>
                  <a:lnTo>
                    <a:pt x="74" y="36"/>
                  </a:lnTo>
                  <a:lnTo>
                    <a:pt x="56" y="42"/>
                  </a:lnTo>
                  <a:lnTo>
                    <a:pt x="42" y="51"/>
                  </a:lnTo>
                  <a:lnTo>
                    <a:pt x="31" y="61"/>
                  </a:lnTo>
                  <a:lnTo>
                    <a:pt x="23" y="72"/>
                  </a:lnTo>
                  <a:lnTo>
                    <a:pt x="17" y="83"/>
                  </a:lnTo>
                  <a:lnTo>
                    <a:pt x="13" y="91"/>
                  </a:lnTo>
                  <a:lnTo>
                    <a:pt x="10" y="97"/>
                  </a:lnTo>
                  <a:lnTo>
                    <a:pt x="10" y="100"/>
                  </a:lnTo>
                  <a:lnTo>
                    <a:pt x="6" y="200"/>
                  </a:lnTo>
                  <a:lnTo>
                    <a:pt x="0" y="430"/>
                  </a:lnTo>
                  <a:lnTo>
                    <a:pt x="0" y="681"/>
                  </a:lnTo>
                  <a:lnTo>
                    <a:pt x="14" y="844"/>
                  </a:lnTo>
                  <a:lnTo>
                    <a:pt x="19" y="856"/>
                  </a:lnTo>
                  <a:lnTo>
                    <a:pt x="25" y="865"/>
                  </a:lnTo>
                  <a:lnTo>
                    <a:pt x="32" y="870"/>
                  </a:lnTo>
                  <a:lnTo>
                    <a:pt x="38" y="873"/>
                  </a:lnTo>
                  <a:lnTo>
                    <a:pt x="44" y="873"/>
                  </a:lnTo>
                  <a:lnTo>
                    <a:pt x="48" y="873"/>
                  </a:lnTo>
                  <a:lnTo>
                    <a:pt x="52" y="872"/>
                  </a:lnTo>
                  <a:lnTo>
                    <a:pt x="53" y="872"/>
                  </a:lnTo>
                  <a:lnTo>
                    <a:pt x="105" y="879"/>
                  </a:lnTo>
                  <a:lnTo>
                    <a:pt x="125" y="907"/>
                  </a:lnTo>
                  <a:lnTo>
                    <a:pt x="291" y="900"/>
                  </a:lnTo>
                  <a:lnTo>
                    <a:pt x="295" y="901"/>
                  </a:lnTo>
                  <a:lnTo>
                    <a:pt x="304" y="906"/>
                  </a:lnTo>
                  <a:lnTo>
                    <a:pt x="316" y="911"/>
                  </a:lnTo>
                  <a:lnTo>
                    <a:pt x="332" y="919"/>
                  </a:lnTo>
                  <a:lnTo>
                    <a:pt x="347" y="926"/>
                  </a:lnTo>
                  <a:lnTo>
                    <a:pt x="360" y="934"/>
                  </a:lnTo>
                  <a:lnTo>
                    <a:pt x="370" y="942"/>
                  </a:lnTo>
                  <a:lnTo>
                    <a:pt x="375" y="947"/>
                  </a:lnTo>
                  <a:lnTo>
                    <a:pt x="379" y="957"/>
                  </a:lnTo>
                  <a:lnTo>
                    <a:pt x="383" y="966"/>
                  </a:lnTo>
                  <a:lnTo>
                    <a:pt x="385" y="972"/>
                  </a:lnTo>
                  <a:lnTo>
                    <a:pt x="386" y="975"/>
                  </a:lnTo>
                  <a:lnTo>
                    <a:pt x="149" y="991"/>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43" name="Freeform 1049"/>
            <p:cNvSpPr>
              <a:spLocks/>
            </p:cNvSpPr>
            <p:nvPr/>
          </p:nvSpPr>
          <p:spPr bwMode="auto">
            <a:xfrm>
              <a:off x="3866" y="4030"/>
              <a:ext cx="297" cy="606"/>
            </a:xfrm>
            <a:custGeom>
              <a:avLst/>
              <a:gdLst>
                <a:gd name="T0" fmla="*/ 19 w 297"/>
                <a:gd name="T1" fmla="*/ 64 h 606"/>
                <a:gd name="T2" fmla="*/ 23 w 297"/>
                <a:gd name="T3" fmla="*/ 61 h 606"/>
                <a:gd name="T4" fmla="*/ 34 w 297"/>
                <a:gd name="T5" fmla="*/ 56 h 606"/>
                <a:gd name="T6" fmla="*/ 51 w 297"/>
                <a:gd name="T7" fmla="*/ 49 h 606"/>
                <a:gd name="T8" fmla="*/ 72 w 297"/>
                <a:gd name="T9" fmla="*/ 39 h 606"/>
                <a:gd name="T10" fmla="*/ 96 w 297"/>
                <a:gd name="T11" fmla="*/ 30 h 606"/>
                <a:gd name="T12" fmla="*/ 123 w 297"/>
                <a:gd name="T13" fmla="*/ 20 h 606"/>
                <a:gd name="T14" fmla="*/ 151 w 297"/>
                <a:gd name="T15" fmla="*/ 13 h 606"/>
                <a:gd name="T16" fmla="*/ 178 w 297"/>
                <a:gd name="T17" fmla="*/ 8 h 606"/>
                <a:gd name="T18" fmla="*/ 199 w 297"/>
                <a:gd name="T19" fmla="*/ 6 h 606"/>
                <a:gd name="T20" fmla="*/ 221 w 297"/>
                <a:gd name="T21" fmla="*/ 4 h 606"/>
                <a:gd name="T22" fmla="*/ 240 w 297"/>
                <a:gd name="T23" fmla="*/ 3 h 606"/>
                <a:gd name="T24" fmla="*/ 258 w 297"/>
                <a:gd name="T25" fmla="*/ 2 h 606"/>
                <a:gd name="T26" fmla="*/ 272 w 297"/>
                <a:gd name="T27" fmla="*/ 2 h 606"/>
                <a:gd name="T28" fmla="*/ 283 w 297"/>
                <a:gd name="T29" fmla="*/ 0 h 606"/>
                <a:gd name="T30" fmla="*/ 289 w 297"/>
                <a:gd name="T31" fmla="*/ 0 h 606"/>
                <a:gd name="T32" fmla="*/ 292 w 297"/>
                <a:gd name="T33" fmla="*/ 0 h 606"/>
                <a:gd name="T34" fmla="*/ 289 w 297"/>
                <a:gd name="T35" fmla="*/ 75 h 606"/>
                <a:gd name="T36" fmla="*/ 286 w 297"/>
                <a:gd name="T37" fmla="*/ 247 h 606"/>
                <a:gd name="T38" fmla="*/ 286 w 297"/>
                <a:gd name="T39" fmla="*/ 440 h 606"/>
                <a:gd name="T40" fmla="*/ 297 w 297"/>
                <a:gd name="T41" fmla="*/ 578 h 606"/>
                <a:gd name="T42" fmla="*/ 295 w 297"/>
                <a:gd name="T43" fmla="*/ 580 h 606"/>
                <a:gd name="T44" fmla="*/ 287 w 297"/>
                <a:gd name="T45" fmla="*/ 584 h 606"/>
                <a:gd name="T46" fmla="*/ 275 w 297"/>
                <a:gd name="T47" fmla="*/ 587 h 606"/>
                <a:gd name="T48" fmla="*/ 260 w 297"/>
                <a:gd name="T49" fmla="*/ 589 h 606"/>
                <a:gd name="T50" fmla="*/ 242 w 297"/>
                <a:gd name="T51" fmla="*/ 592 h 606"/>
                <a:gd name="T52" fmla="*/ 221 w 297"/>
                <a:gd name="T53" fmla="*/ 594 h 606"/>
                <a:gd name="T54" fmla="*/ 199 w 297"/>
                <a:gd name="T55" fmla="*/ 597 h 606"/>
                <a:gd name="T56" fmla="*/ 176 w 297"/>
                <a:gd name="T57" fmla="*/ 599 h 606"/>
                <a:gd name="T58" fmla="*/ 152 w 297"/>
                <a:gd name="T59" fmla="*/ 601 h 606"/>
                <a:gd name="T60" fmla="*/ 129 w 297"/>
                <a:gd name="T61" fmla="*/ 603 h 606"/>
                <a:gd name="T62" fmla="*/ 106 w 297"/>
                <a:gd name="T63" fmla="*/ 605 h 606"/>
                <a:gd name="T64" fmla="*/ 86 w 297"/>
                <a:gd name="T65" fmla="*/ 606 h 606"/>
                <a:gd name="T66" fmla="*/ 68 w 297"/>
                <a:gd name="T67" fmla="*/ 606 h 606"/>
                <a:gd name="T68" fmla="*/ 53 w 297"/>
                <a:gd name="T69" fmla="*/ 606 h 606"/>
                <a:gd name="T70" fmla="*/ 42 w 297"/>
                <a:gd name="T71" fmla="*/ 606 h 606"/>
                <a:gd name="T72" fmla="*/ 35 w 297"/>
                <a:gd name="T73" fmla="*/ 606 h 606"/>
                <a:gd name="T74" fmla="*/ 20 w 297"/>
                <a:gd name="T75" fmla="*/ 574 h 606"/>
                <a:gd name="T76" fmla="*/ 10 w 297"/>
                <a:gd name="T77" fmla="*/ 504 h 606"/>
                <a:gd name="T78" fmla="*/ 4 w 297"/>
                <a:gd name="T79" fmla="*/ 426 h 606"/>
                <a:gd name="T80" fmla="*/ 0 w 297"/>
                <a:gd name="T81" fmla="*/ 372 h 606"/>
                <a:gd name="T82" fmla="*/ 0 w 297"/>
                <a:gd name="T83" fmla="*/ 307 h 606"/>
                <a:gd name="T84" fmla="*/ 5 w 297"/>
                <a:gd name="T85" fmla="*/ 206 h 606"/>
                <a:gd name="T86" fmla="*/ 12 w 297"/>
                <a:gd name="T87" fmla="*/ 111 h 606"/>
                <a:gd name="T88" fmla="*/ 19 w 297"/>
                <a:gd name="T89" fmla="*/ 64 h 6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7"/>
                <a:gd name="T136" fmla="*/ 0 h 606"/>
                <a:gd name="T137" fmla="*/ 297 w 297"/>
                <a:gd name="T138" fmla="*/ 606 h 6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7" h="606">
                  <a:moveTo>
                    <a:pt x="19" y="64"/>
                  </a:moveTo>
                  <a:lnTo>
                    <a:pt x="23" y="61"/>
                  </a:lnTo>
                  <a:lnTo>
                    <a:pt x="34" y="56"/>
                  </a:lnTo>
                  <a:lnTo>
                    <a:pt x="51" y="49"/>
                  </a:lnTo>
                  <a:lnTo>
                    <a:pt x="72" y="39"/>
                  </a:lnTo>
                  <a:lnTo>
                    <a:pt x="96" y="30"/>
                  </a:lnTo>
                  <a:lnTo>
                    <a:pt x="123" y="20"/>
                  </a:lnTo>
                  <a:lnTo>
                    <a:pt x="151" y="13"/>
                  </a:lnTo>
                  <a:lnTo>
                    <a:pt x="178" y="8"/>
                  </a:lnTo>
                  <a:lnTo>
                    <a:pt x="199" y="6"/>
                  </a:lnTo>
                  <a:lnTo>
                    <a:pt x="221" y="4"/>
                  </a:lnTo>
                  <a:lnTo>
                    <a:pt x="240" y="3"/>
                  </a:lnTo>
                  <a:lnTo>
                    <a:pt x="258" y="2"/>
                  </a:lnTo>
                  <a:lnTo>
                    <a:pt x="272" y="2"/>
                  </a:lnTo>
                  <a:lnTo>
                    <a:pt x="283" y="0"/>
                  </a:lnTo>
                  <a:lnTo>
                    <a:pt x="289" y="0"/>
                  </a:lnTo>
                  <a:lnTo>
                    <a:pt x="292" y="0"/>
                  </a:lnTo>
                  <a:lnTo>
                    <a:pt x="289" y="75"/>
                  </a:lnTo>
                  <a:lnTo>
                    <a:pt x="286" y="247"/>
                  </a:lnTo>
                  <a:lnTo>
                    <a:pt x="286" y="440"/>
                  </a:lnTo>
                  <a:lnTo>
                    <a:pt x="297" y="578"/>
                  </a:lnTo>
                  <a:lnTo>
                    <a:pt x="295" y="580"/>
                  </a:lnTo>
                  <a:lnTo>
                    <a:pt x="287" y="584"/>
                  </a:lnTo>
                  <a:lnTo>
                    <a:pt x="275" y="587"/>
                  </a:lnTo>
                  <a:lnTo>
                    <a:pt x="260" y="589"/>
                  </a:lnTo>
                  <a:lnTo>
                    <a:pt x="242" y="592"/>
                  </a:lnTo>
                  <a:lnTo>
                    <a:pt x="221" y="594"/>
                  </a:lnTo>
                  <a:lnTo>
                    <a:pt x="199" y="597"/>
                  </a:lnTo>
                  <a:lnTo>
                    <a:pt x="176" y="599"/>
                  </a:lnTo>
                  <a:lnTo>
                    <a:pt x="152" y="601"/>
                  </a:lnTo>
                  <a:lnTo>
                    <a:pt x="129" y="603"/>
                  </a:lnTo>
                  <a:lnTo>
                    <a:pt x="106" y="605"/>
                  </a:lnTo>
                  <a:lnTo>
                    <a:pt x="86" y="606"/>
                  </a:lnTo>
                  <a:lnTo>
                    <a:pt x="68" y="606"/>
                  </a:lnTo>
                  <a:lnTo>
                    <a:pt x="53" y="606"/>
                  </a:lnTo>
                  <a:lnTo>
                    <a:pt x="42" y="606"/>
                  </a:lnTo>
                  <a:lnTo>
                    <a:pt x="35" y="606"/>
                  </a:lnTo>
                  <a:lnTo>
                    <a:pt x="20" y="574"/>
                  </a:lnTo>
                  <a:lnTo>
                    <a:pt x="10" y="504"/>
                  </a:lnTo>
                  <a:lnTo>
                    <a:pt x="4" y="426"/>
                  </a:lnTo>
                  <a:lnTo>
                    <a:pt x="0" y="372"/>
                  </a:lnTo>
                  <a:lnTo>
                    <a:pt x="0" y="307"/>
                  </a:lnTo>
                  <a:lnTo>
                    <a:pt x="5" y="206"/>
                  </a:lnTo>
                  <a:lnTo>
                    <a:pt x="12" y="111"/>
                  </a:lnTo>
                  <a:lnTo>
                    <a:pt x="19" y="64"/>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sp>
          <p:nvSpPr>
            <p:cNvPr id="13344" name="Freeform 1050"/>
            <p:cNvSpPr>
              <a:spLocks/>
            </p:cNvSpPr>
            <p:nvPr/>
          </p:nvSpPr>
          <p:spPr bwMode="auto">
            <a:xfrm>
              <a:off x="3868" y="4023"/>
              <a:ext cx="267" cy="71"/>
            </a:xfrm>
            <a:custGeom>
              <a:avLst/>
              <a:gdLst>
                <a:gd name="T0" fmla="*/ 267 w 267"/>
                <a:gd name="T1" fmla="*/ 0 h 71"/>
                <a:gd name="T2" fmla="*/ 265 w 267"/>
                <a:gd name="T3" fmla="*/ 0 h 71"/>
                <a:gd name="T4" fmla="*/ 260 w 267"/>
                <a:gd name="T5" fmla="*/ 0 h 71"/>
                <a:gd name="T6" fmla="*/ 251 w 267"/>
                <a:gd name="T7" fmla="*/ 0 h 71"/>
                <a:gd name="T8" fmla="*/ 239 w 267"/>
                <a:gd name="T9" fmla="*/ 1 h 71"/>
                <a:gd name="T10" fmla="*/ 225 w 267"/>
                <a:gd name="T11" fmla="*/ 1 h 71"/>
                <a:gd name="T12" fmla="*/ 209 w 267"/>
                <a:gd name="T13" fmla="*/ 2 h 71"/>
                <a:gd name="T14" fmla="*/ 191 w 267"/>
                <a:gd name="T15" fmla="*/ 2 h 71"/>
                <a:gd name="T16" fmla="*/ 173 w 267"/>
                <a:gd name="T17" fmla="*/ 4 h 71"/>
                <a:gd name="T18" fmla="*/ 153 w 267"/>
                <a:gd name="T19" fmla="*/ 5 h 71"/>
                <a:gd name="T20" fmla="*/ 134 w 267"/>
                <a:gd name="T21" fmla="*/ 7 h 71"/>
                <a:gd name="T22" fmla="*/ 115 w 267"/>
                <a:gd name="T23" fmla="*/ 9 h 71"/>
                <a:gd name="T24" fmla="*/ 96 w 267"/>
                <a:gd name="T25" fmla="*/ 11 h 71"/>
                <a:gd name="T26" fmla="*/ 79 w 267"/>
                <a:gd name="T27" fmla="*/ 14 h 71"/>
                <a:gd name="T28" fmla="*/ 63 w 267"/>
                <a:gd name="T29" fmla="*/ 16 h 71"/>
                <a:gd name="T30" fmla="*/ 49 w 267"/>
                <a:gd name="T31" fmla="*/ 19 h 71"/>
                <a:gd name="T32" fmla="*/ 37 w 267"/>
                <a:gd name="T33" fmla="*/ 23 h 71"/>
                <a:gd name="T34" fmla="*/ 19 w 267"/>
                <a:gd name="T35" fmla="*/ 30 h 71"/>
                <a:gd name="T36" fmla="*/ 9 w 267"/>
                <a:gd name="T37" fmla="*/ 38 h 71"/>
                <a:gd name="T38" fmla="*/ 3 w 267"/>
                <a:gd name="T39" fmla="*/ 44 h 71"/>
                <a:gd name="T40" fmla="*/ 0 w 267"/>
                <a:gd name="T41" fmla="*/ 51 h 71"/>
                <a:gd name="T42" fmla="*/ 0 w 267"/>
                <a:gd name="T43" fmla="*/ 56 h 71"/>
                <a:gd name="T44" fmla="*/ 3 w 267"/>
                <a:gd name="T45" fmla="*/ 60 h 71"/>
                <a:gd name="T46" fmla="*/ 4 w 267"/>
                <a:gd name="T47" fmla="*/ 62 h 71"/>
                <a:gd name="T48" fmla="*/ 5 w 267"/>
                <a:gd name="T49" fmla="*/ 63 h 71"/>
                <a:gd name="T50" fmla="*/ 17 w 267"/>
                <a:gd name="T51" fmla="*/ 71 h 71"/>
                <a:gd name="T52" fmla="*/ 17 w 267"/>
                <a:gd name="T53" fmla="*/ 70 h 71"/>
                <a:gd name="T54" fmla="*/ 17 w 267"/>
                <a:gd name="T55" fmla="*/ 66 h 71"/>
                <a:gd name="T56" fmla="*/ 17 w 267"/>
                <a:gd name="T57" fmla="*/ 62 h 71"/>
                <a:gd name="T58" fmla="*/ 21 w 267"/>
                <a:gd name="T59" fmla="*/ 56 h 71"/>
                <a:gd name="T60" fmla="*/ 26 w 267"/>
                <a:gd name="T61" fmla="*/ 49 h 71"/>
                <a:gd name="T62" fmla="*/ 35 w 267"/>
                <a:gd name="T63" fmla="*/ 43 h 71"/>
                <a:gd name="T64" fmla="*/ 47 w 267"/>
                <a:gd name="T65" fmla="*/ 37 h 71"/>
                <a:gd name="T66" fmla="*/ 65 w 267"/>
                <a:gd name="T67" fmla="*/ 32 h 71"/>
                <a:gd name="T68" fmla="*/ 85 w 267"/>
                <a:gd name="T69" fmla="*/ 27 h 71"/>
                <a:gd name="T70" fmla="*/ 106 w 267"/>
                <a:gd name="T71" fmla="*/ 23 h 71"/>
                <a:gd name="T72" fmla="*/ 126 w 267"/>
                <a:gd name="T73" fmla="*/ 18 h 71"/>
                <a:gd name="T74" fmla="*/ 148 w 267"/>
                <a:gd name="T75" fmla="*/ 14 h 71"/>
                <a:gd name="T76" fmla="*/ 172 w 267"/>
                <a:gd name="T77" fmla="*/ 10 h 71"/>
                <a:gd name="T78" fmla="*/ 200 w 267"/>
                <a:gd name="T79" fmla="*/ 6 h 71"/>
                <a:gd name="T80" fmla="*/ 232 w 267"/>
                <a:gd name="T81" fmla="*/ 2 h 71"/>
                <a:gd name="T82" fmla="*/ 267 w 267"/>
                <a:gd name="T83" fmla="*/ 0 h 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7"/>
                <a:gd name="T127" fmla="*/ 0 h 71"/>
                <a:gd name="T128" fmla="*/ 267 w 267"/>
                <a:gd name="T129" fmla="*/ 71 h 7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7" h="71">
                  <a:moveTo>
                    <a:pt x="267" y="0"/>
                  </a:moveTo>
                  <a:lnTo>
                    <a:pt x="265" y="0"/>
                  </a:lnTo>
                  <a:lnTo>
                    <a:pt x="260" y="0"/>
                  </a:lnTo>
                  <a:lnTo>
                    <a:pt x="251" y="0"/>
                  </a:lnTo>
                  <a:lnTo>
                    <a:pt x="239" y="1"/>
                  </a:lnTo>
                  <a:lnTo>
                    <a:pt x="225" y="1"/>
                  </a:lnTo>
                  <a:lnTo>
                    <a:pt x="209" y="2"/>
                  </a:lnTo>
                  <a:lnTo>
                    <a:pt x="191" y="2"/>
                  </a:lnTo>
                  <a:lnTo>
                    <a:pt x="173" y="4"/>
                  </a:lnTo>
                  <a:lnTo>
                    <a:pt x="153" y="5"/>
                  </a:lnTo>
                  <a:lnTo>
                    <a:pt x="134" y="7"/>
                  </a:lnTo>
                  <a:lnTo>
                    <a:pt x="115" y="9"/>
                  </a:lnTo>
                  <a:lnTo>
                    <a:pt x="96" y="11"/>
                  </a:lnTo>
                  <a:lnTo>
                    <a:pt x="79" y="14"/>
                  </a:lnTo>
                  <a:lnTo>
                    <a:pt x="63" y="16"/>
                  </a:lnTo>
                  <a:lnTo>
                    <a:pt x="49" y="19"/>
                  </a:lnTo>
                  <a:lnTo>
                    <a:pt x="37" y="23"/>
                  </a:lnTo>
                  <a:lnTo>
                    <a:pt x="19" y="30"/>
                  </a:lnTo>
                  <a:lnTo>
                    <a:pt x="9" y="38"/>
                  </a:lnTo>
                  <a:lnTo>
                    <a:pt x="3" y="44"/>
                  </a:lnTo>
                  <a:lnTo>
                    <a:pt x="0" y="51"/>
                  </a:lnTo>
                  <a:lnTo>
                    <a:pt x="0" y="56"/>
                  </a:lnTo>
                  <a:lnTo>
                    <a:pt x="3" y="60"/>
                  </a:lnTo>
                  <a:lnTo>
                    <a:pt x="4" y="62"/>
                  </a:lnTo>
                  <a:lnTo>
                    <a:pt x="5" y="63"/>
                  </a:lnTo>
                  <a:lnTo>
                    <a:pt x="17" y="71"/>
                  </a:lnTo>
                  <a:lnTo>
                    <a:pt x="17" y="70"/>
                  </a:lnTo>
                  <a:lnTo>
                    <a:pt x="17" y="66"/>
                  </a:lnTo>
                  <a:lnTo>
                    <a:pt x="17" y="62"/>
                  </a:lnTo>
                  <a:lnTo>
                    <a:pt x="21" y="56"/>
                  </a:lnTo>
                  <a:lnTo>
                    <a:pt x="26" y="49"/>
                  </a:lnTo>
                  <a:lnTo>
                    <a:pt x="35" y="43"/>
                  </a:lnTo>
                  <a:lnTo>
                    <a:pt x="47" y="37"/>
                  </a:lnTo>
                  <a:lnTo>
                    <a:pt x="65" y="32"/>
                  </a:lnTo>
                  <a:lnTo>
                    <a:pt x="85" y="27"/>
                  </a:lnTo>
                  <a:lnTo>
                    <a:pt x="106" y="23"/>
                  </a:lnTo>
                  <a:lnTo>
                    <a:pt x="126" y="18"/>
                  </a:lnTo>
                  <a:lnTo>
                    <a:pt x="148" y="14"/>
                  </a:lnTo>
                  <a:lnTo>
                    <a:pt x="172" y="10"/>
                  </a:lnTo>
                  <a:lnTo>
                    <a:pt x="200" y="6"/>
                  </a:lnTo>
                  <a:lnTo>
                    <a:pt x="232" y="2"/>
                  </a:lnTo>
                  <a:lnTo>
                    <a:pt x="267" y="0"/>
                  </a:lnTo>
                  <a:close/>
                </a:path>
              </a:pathLst>
            </a:custGeom>
            <a:solidFill>
              <a:srgbClr val="000000"/>
            </a:solidFill>
            <a:ln w="9525">
              <a:solidFill>
                <a:schemeClr val="tx1"/>
              </a:solidFill>
              <a:round/>
              <a:headEnd/>
              <a:tailEnd/>
            </a:ln>
          </p:spPr>
          <p:txBody>
            <a:bodyPr/>
            <a:lstStyle/>
            <a:p>
              <a:endParaRPr lang="en-IN">
                <a:solidFill>
                  <a:schemeClr val="bg1"/>
                </a:solidFill>
              </a:endParaRPr>
            </a:p>
          </p:txBody>
        </p:sp>
      </p:grpSp>
      <p:sp>
        <p:nvSpPr>
          <p:cNvPr id="13323" name="Freeform 1051"/>
          <p:cNvSpPr>
            <a:spLocks/>
          </p:cNvSpPr>
          <p:nvPr/>
        </p:nvSpPr>
        <p:spPr bwMode="auto">
          <a:xfrm rot="3083819">
            <a:off x="5060950" y="2787650"/>
            <a:ext cx="1524000" cy="1435100"/>
          </a:xfrm>
          <a:custGeom>
            <a:avLst/>
            <a:gdLst>
              <a:gd name="T0" fmla="*/ 2147483647 w 960"/>
              <a:gd name="T1" fmla="*/ 2147483647 h 904"/>
              <a:gd name="T2" fmla="*/ 2147483647 w 960"/>
              <a:gd name="T3" fmla="*/ 2147483647 h 904"/>
              <a:gd name="T4" fmla="*/ 0 w 960"/>
              <a:gd name="T5" fmla="*/ 2147483647 h 904"/>
              <a:gd name="T6" fmla="*/ 2147483647 w 960"/>
              <a:gd name="T7" fmla="*/ 2147483647 h 904"/>
              <a:gd name="T8" fmla="*/ 2147483647 w 960"/>
              <a:gd name="T9" fmla="*/ 2147483647 h 904"/>
              <a:gd name="T10" fmla="*/ 2147483647 w 960"/>
              <a:gd name="T11" fmla="*/ 0 h 904"/>
              <a:gd name="T12" fmla="*/ 2147483647 w 960"/>
              <a:gd name="T13" fmla="*/ 2147483647 h 904"/>
              <a:gd name="T14" fmla="*/ 0 60000 65536"/>
              <a:gd name="T15" fmla="*/ 0 60000 65536"/>
              <a:gd name="T16" fmla="*/ 0 60000 65536"/>
              <a:gd name="T17" fmla="*/ 0 60000 65536"/>
              <a:gd name="T18" fmla="*/ 0 60000 65536"/>
              <a:gd name="T19" fmla="*/ 0 60000 65536"/>
              <a:gd name="T20" fmla="*/ 0 60000 65536"/>
              <a:gd name="T21" fmla="*/ 0 w 960"/>
              <a:gd name="T22" fmla="*/ 0 h 904"/>
              <a:gd name="T23" fmla="*/ 960 w 960"/>
              <a:gd name="T24" fmla="*/ 904 h 9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0" h="904">
                <a:moveTo>
                  <a:pt x="447" y="693"/>
                </a:moveTo>
                <a:lnTo>
                  <a:pt x="334" y="532"/>
                </a:lnTo>
                <a:lnTo>
                  <a:pt x="0" y="904"/>
                </a:lnTo>
                <a:lnTo>
                  <a:pt x="341" y="359"/>
                </a:lnTo>
                <a:lnTo>
                  <a:pt x="452" y="515"/>
                </a:lnTo>
                <a:lnTo>
                  <a:pt x="960" y="0"/>
                </a:lnTo>
                <a:lnTo>
                  <a:pt x="447" y="693"/>
                </a:lnTo>
                <a:close/>
              </a:path>
            </a:pathLst>
          </a:custGeom>
          <a:solidFill>
            <a:srgbClr val="000000"/>
          </a:solidFill>
          <a:ln w="9525">
            <a:noFill/>
            <a:round/>
            <a:headEnd/>
            <a:tailEnd/>
          </a:ln>
        </p:spPr>
        <p:txBody>
          <a:bodyPr/>
          <a:lstStyle/>
          <a:p>
            <a:endParaRPr lang="en-IN">
              <a:solidFill>
                <a:schemeClr val="bg1"/>
              </a:solidFill>
            </a:endParaRPr>
          </a:p>
        </p:txBody>
      </p:sp>
      <p:sp>
        <p:nvSpPr>
          <p:cNvPr id="13324" name="Text Box 1052"/>
          <p:cNvSpPr txBox="1">
            <a:spLocks noChangeArrowheads="1"/>
          </p:cNvSpPr>
          <p:nvPr/>
        </p:nvSpPr>
        <p:spPr bwMode="auto">
          <a:xfrm>
            <a:off x="1219200" y="4800600"/>
            <a:ext cx="2438400" cy="923330"/>
          </a:xfrm>
          <a:prstGeom prst="rect">
            <a:avLst/>
          </a:prstGeom>
          <a:noFill/>
          <a:ln w="9525">
            <a:noFill/>
            <a:miter lim="800000"/>
            <a:headEnd/>
            <a:tailEnd/>
          </a:ln>
        </p:spPr>
        <p:txBody>
          <a:bodyPr>
            <a:spAutoFit/>
          </a:bodyPr>
          <a:lstStyle/>
          <a:p>
            <a:r>
              <a:rPr lang="en-US">
                <a:solidFill>
                  <a:schemeClr val="bg1"/>
                </a:solidFill>
                <a:cs typeface="Times New Roman" charset="0"/>
              </a:rPr>
              <a:t>Trojan Horse arrives via email or software like free games.</a:t>
            </a:r>
          </a:p>
        </p:txBody>
      </p:sp>
      <p:sp>
        <p:nvSpPr>
          <p:cNvPr id="13325" name="Text Box 1053"/>
          <p:cNvSpPr txBox="1">
            <a:spLocks noChangeArrowheads="1"/>
          </p:cNvSpPr>
          <p:nvPr/>
        </p:nvSpPr>
        <p:spPr bwMode="auto">
          <a:xfrm>
            <a:off x="4572000" y="1371600"/>
            <a:ext cx="2438400" cy="1200329"/>
          </a:xfrm>
          <a:prstGeom prst="rect">
            <a:avLst/>
          </a:prstGeom>
          <a:noFill/>
          <a:ln w="9525">
            <a:noFill/>
            <a:miter lim="800000"/>
            <a:headEnd/>
            <a:tailEnd/>
          </a:ln>
        </p:spPr>
        <p:txBody>
          <a:bodyPr>
            <a:spAutoFit/>
          </a:bodyPr>
          <a:lstStyle/>
          <a:p>
            <a:r>
              <a:rPr lang="en-US">
                <a:solidFill>
                  <a:schemeClr val="bg1"/>
                </a:solidFill>
                <a:cs typeface="Times New Roman" charset="0"/>
              </a:rPr>
              <a:t>Trojan Horse is activated when the software or attachment is executed.</a:t>
            </a:r>
          </a:p>
        </p:txBody>
      </p:sp>
      <p:sp>
        <p:nvSpPr>
          <p:cNvPr id="13326" name="Text Box 1054"/>
          <p:cNvSpPr txBox="1">
            <a:spLocks noChangeArrowheads="1"/>
          </p:cNvSpPr>
          <p:nvPr/>
        </p:nvSpPr>
        <p:spPr bwMode="auto">
          <a:xfrm>
            <a:off x="6019800" y="4419600"/>
            <a:ext cx="3048000" cy="1200329"/>
          </a:xfrm>
          <a:prstGeom prst="rect">
            <a:avLst/>
          </a:prstGeom>
          <a:noFill/>
          <a:ln w="9525">
            <a:noFill/>
            <a:miter lim="800000"/>
            <a:headEnd/>
            <a:tailEnd/>
          </a:ln>
        </p:spPr>
        <p:txBody>
          <a:bodyPr>
            <a:spAutoFit/>
          </a:bodyPr>
          <a:lstStyle/>
          <a:p>
            <a:r>
              <a:rPr lang="en-US">
                <a:solidFill>
                  <a:schemeClr val="bg1"/>
                </a:solidFill>
                <a:cs typeface="Times New Roman" charset="0"/>
              </a:rPr>
              <a:t>Trojan Horse releases virus, monitors computer activity, installs backdoor, or transmits information to hacker.</a:t>
            </a:r>
          </a:p>
        </p:txBody>
      </p:sp>
      <p:sp>
        <p:nvSpPr>
          <p:cNvPr id="13327" name="Line 1055"/>
          <p:cNvSpPr>
            <a:spLocks noChangeShapeType="1"/>
          </p:cNvSpPr>
          <p:nvPr/>
        </p:nvSpPr>
        <p:spPr bwMode="auto">
          <a:xfrm>
            <a:off x="1905000" y="2514600"/>
            <a:ext cx="1371600" cy="685800"/>
          </a:xfrm>
          <a:prstGeom prst="line">
            <a:avLst/>
          </a:prstGeom>
          <a:noFill/>
          <a:ln w="38100">
            <a:solidFill>
              <a:schemeClr val="tx1"/>
            </a:solidFill>
            <a:round/>
            <a:headEnd/>
            <a:tailEnd type="stealth" w="med" len="med"/>
          </a:ln>
        </p:spPr>
        <p:txBody>
          <a:bodyPr/>
          <a:lstStyle/>
          <a:p>
            <a:endParaRPr lang="en-IN">
              <a:solidFill>
                <a:schemeClr val="bg1"/>
              </a:solidFill>
            </a:endParaRPr>
          </a:p>
        </p:txBody>
      </p:sp>
      <p:sp>
        <p:nvSpPr>
          <p:cNvPr id="13328" name="Line 1056"/>
          <p:cNvSpPr>
            <a:spLocks noChangeShapeType="1"/>
          </p:cNvSpPr>
          <p:nvPr/>
        </p:nvSpPr>
        <p:spPr bwMode="auto">
          <a:xfrm flipV="1">
            <a:off x="1905000" y="3352800"/>
            <a:ext cx="1371600" cy="381000"/>
          </a:xfrm>
          <a:prstGeom prst="line">
            <a:avLst/>
          </a:prstGeom>
          <a:noFill/>
          <a:ln w="38100">
            <a:solidFill>
              <a:schemeClr val="tx1"/>
            </a:solidFill>
            <a:round/>
            <a:headEnd/>
            <a:tailEnd type="stealth" w="med" len="med"/>
          </a:ln>
        </p:spPr>
        <p:txBody>
          <a:bodyPr/>
          <a:lstStyle/>
          <a:p>
            <a:endParaRPr lang="en-IN">
              <a:solidFill>
                <a:schemeClr val="bg1"/>
              </a:solidFill>
            </a:endParaRPr>
          </a:p>
        </p:txBody>
      </p:sp>
    </p:spTree>
    <p:extLst>
      <p:ext uri="{BB962C8B-B14F-4D97-AF65-F5344CB8AC3E}">
        <p14:creationId xmlns:p14="http://schemas.microsoft.com/office/powerpoint/2010/main" val="38454651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52400"/>
            <a:ext cx="7772400" cy="533400"/>
          </a:xfrm>
        </p:spPr>
        <p:txBody>
          <a:bodyPr rtlCol="0">
            <a:normAutofit fontScale="90000"/>
          </a:bodyPr>
          <a:lstStyle/>
          <a:p>
            <a:pPr algn="ctr" eaLnBrk="1" fontAlgn="auto" hangingPunct="1">
              <a:spcAft>
                <a:spcPts val="0"/>
              </a:spcAft>
              <a:buNone/>
              <a:defRPr/>
            </a:pPr>
            <a:r>
              <a:rPr lang="en-US" sz="3200" dirty="0" smtClean="0">
                <a:solidFill>
                  <a:schemeClr val="tx1"/>
                </a:solidFill>
              </a:rPr>
              <a:t> </a:t>
            </a:r>
            <a:r>
              <a:rPr lang="en-US" sz="3600" dirty="0" smtClean="0">
                <a:latin typeface="Times New Roman" pitchFamily="18" charset="0"/>
                <a:cs typeface="Times New Roman" pitchFamily="18" charset="0"/>
              </a:rPr>
              <a:t>Denial of Service Attacks</a:t>
            </a:r>
          </a:p>
        </p:txBody>
      </p:sp>
      <p:grpSp>
        <p:nvGrpSpPr>
          <p:cNvPr id="2" name="Group 3"/>
          <p:cNvGrpSpPr>
            <a:grpSpLocks/>
          </p:cNvGrpSpPr>
          <p:nvPr/>
        </p:nvGrpSpPr>
        <p:grpSpPr bwMode="auto">
          <a:xfrm>
            <a:off x="2971800" y="3477444"/>
            <a:ext cx="5791199" cy="2923356"/>
            <a:chOff x="478" y="1344"/>
            <a:chExt cx="4802" cy="2976"/>
          </a:xfrm>
        </p:grpSpPr>
        <p:pic>
          <p:nvPicPr>
            <p:cNvPr id="14341" name="Picture 4" descr="j0230312"/>
            <p:cNvPicPr>
              <a:picLocks noChangeAspect="1" noChangeArrowheads="1"/>
            </p:cNvPicPr>
            <p:nvPr/>
          </p:nvPicPr>
          <p:blipFill>
            <a:blip r:embed="rId2"/>
            <a:srcRect/>
            <a:stretch>
              <a:fillRect/>
            </a:stretch>
          </p:blipFill>
          <p:spPr bwMode="auto">
            <a:xfrm>
              <a:off x="1006" y="2078"/>
              <a:ext cx="371" cy="864"/>
            </a:xfrm>
            <a:prstGeom prst="rect">
              <a:avLst/>
            </a:prstGeom>
            <a:noFill/>
            <a:ln w="9525">
              <a:noFill/>
              <a:miter lim="800000"/>
              <a:headEnd/>
              <a:tailEnd/>
            </a:ln>
          </p:spPr>
        </p:pic>
        <p:pic>
          <p:nvPicPr>
            <p:cNvPr id="14342" name="Picture 5" descr="j0230337"/>
            <p:cNvPicPr>
              <a:picLocks noChangeAspect="1" noChangeArrowheads="1"/>
            </p:cNvPicPr>
            <p:nvPr/>
          </p:nvPicPr>
          <p:blipFill>
            <a:blip r:embed="rId3"/>
            <a:srcRect/>
            <a:stretch>
              <a:fillRect/>
            </a:stretch>
          </p:blipFill>
          <p:spPr bwMode="auto">
            <a:xfrm>
              <a:off x="670" y="1344"/>
              <a:ext cx="466" cy="768"/>
            </a:xfrm>
            <a:prstGeom prst="rect">
              <a:avLst/>
            </a:prstGeom>
            <a:noFill/>
            <a:ln w="9525">
              <a:noFill/>
              <a:miter lim="800000"/>
              <a:headEnd/>
              <a:tailEnd/>
            </a:ln>
          </p:spPr>
        </p:pic>
        <p:pic>
          <p:nvPicPr>
            <p:cNvPr id="14343" name="Picture 6" descr="j0223570"/>
            <p:cNvPicPr>
              <a:picLocks noChangeAspect="1" noChangeArrowheads="1"/>
            </p:cNvPicPr>
            <p:nvPr/>
          </p:nvPicPr>
          <p:blipFill>
            <a:blip r:embed="rId4"/>
            <a:srcRect/>
            <a:stretch>
              <a:fillRect/>
            </a:stretch>
          </p:blipFill>
          <p:spPr bwMode="auto">
            <a:xfrm>
              <a:off x="4606" y="1358"/>
              <a:ext cx="674" cy="960"/>
            </a:xfrm>
            <a:prstGeom prst="rect">
              <a:avLst/>
            </a:prstGeom>
            <a:noFill/>
            <a:ln w="9525">
              <a:noFill/>
              <a:miter lim="800000"/>
              <a:headEnd/>
              <a:tailEnd/>
            </a:ln>
          </p:spPr>
        </p:pic>
        <p:pic>
          <p:nvPicPr>
            <p:cNvPr id="14344" name="Picture 7" descr="j0223562"/>
            <p:cNvPicPr>
              <a:picLocks noChangeAspect="1" noChangeArrowheads="1"/>
            </p:cNvPicPr>
            <p:nvPr/>
          </p:nvPicPr>
          <p:blipFill>
            <a:blip r:embed="rId5"/>
            <a:srcRect/>
            <a:stretch>
              <a:fillRect/>
            </a:stretch>
          </p:blipFill>
          <p:spPr bwMode="auto">
            <a:xfrm>
              <a:off x="2686" y="2318"/>
              <a:ext cx="916" cy="1033"/>
            </a:xfrm>
            <a:prstGeom prst="rect">
              <a:avLst/>
            </a:prstGeom>
            <a:noFill/>
            <a:ln w="9525">
              <a:noFill/>
              <a:miter lim="800000"/>
              <a:headEnd/>
              <a:tailEnd/>
            </a:ln>
          </p:spPr>
        </p:pic>
        <p:pic>
          <p:nvPicPr>
            <p:cNvPr id="14345" name="Picture 8" descr="j0223560"/>
            <p:cNvPicPr>
              <a:picLocks noChangeAspect="1" noChangeArrowheads="1"/>
            </p:cNvPicPr>
            <p:nvPr/>
          </p:nvPicPr>
          <p:blipFill>
            <a:blip r:embed="rId6"/>
            <a:srcRect/>
            <a:stretch>
              <a:fillRect/>
            </a:stretch>
          </p:blipFill>
          <p:spPr bwMode="auto">
            <a:xfrm>
              <a:off x="3886" y="3422"/>
              <a:ext cx="804" cy="898"/>
            </a:xfrm>
            <a:prstGeom prst="rect">
              <a:avLst/>
            </a:prstGeom>
            <a:noFill/>
            <a:ln w="9525">
              <a:noFill/>
              <a:miter lim="800000"/>
              <a:headEnd/>
              <a:tailEnd/>
            </a:ln>
          </p:spPr>
        </p:pic>
        <p:grpSp>
          <p:nvGrpSpPr>
            <p:cNvPr id="3" name="Group 9"/>
            <p:cNvGrpSpPr>
              <a:grpSpLocks/>
            </p:cNvGrpSpPr>
            <p:nvPr/>
          </p:nvGrpSpPr>
          <p:grpSpPr bwMode="auto">
            <a:xfrm>
              <a:off x="478" y="3518"/>
              <a:ext cx="1248" cy="676"/>
              <a:chOff x="1928" y="3893"/>
              <a:chExt cx="2488" cy="1507"/>
            </a:xfrm>
          </p:grpSpPr>
          <p:sp>
            <p:nvSpPr>
              <p:cNvPr id="14357" name="Freeform 10"/>
              <p:cNvSpPr>
                <a:spLocks/>
              </p:cNvSpPr>
              <p:nvPr/>
            </p:nvSpPr>
            <p:spPr bwMode="auto">
              <a:xfrm>
                <a:off x="3664" y="3924"/>
                <a:ext cx="705" cy="1414"/>
              </a:xfrm>
              <a:custGeom>
                <a:avLst/>
                <a:gdLst>
                  <a:gd name="T0" fmla="*/ 555 w 705"/>
                  <a:gd name="T1" fmla="*/ 1 h 1414"/>
                  <a:gd name="T2" fmla="*/ 486 w 705"/>
                  <a:gd name="T3" fmla="*/ 5 h 1414"/>
                  <a:gd name="T4" fmla="*/ 387 w 705"/>
                  <a:gd name="T5" fmla="*/ 14 h 1414"/>
                  <a:gd name="T6" fmla="*/ 283 w 705"/>
                  <a:gd name="T7" fmla="*/ 26 h 1414"/>
                  <a:gd name="T8" fmla="*/ 200 w 705"/>
                  <a:gd name="T9" fmla="*/ 42 h 1414"/>
                  <a:gd name="T10" fmla="*/ 155 w 705"/>
                  <a:gd name="T11" fmla="*/ 71 h 1414"/>
                  <a:gd name="T12" fmla="*/ 136 w 705"/>
                  <a:gd name="T13" fmla="*/ 137 h 1414"/>
                  <a:gd name="T14" fmla="*/ 138 w 705"/>
                  <a:gd name="T15" fmla="*/ 189 h 1414"/>
                  <a:gd name="T16" fmla="*/ 136 w 705"/>
                  <a:gd name="T17" fmla="*/ 297 h 1414"/>
                  <a:gd name="T18" fmla="*/ 134 w 705"/>
                  <a:gd name="T19" fmla="*/ 647 h 1414"/>
                  <a:gd name="T20" fmla="*/ 157 w 705"/>
                  <a:gd name="T21" fmla="*/ 863 h 1414"/>
                  <a:gd name="T22" fmla="*/ 203 w 705"/>
                  <a:gd name="T23" fmla="*/ 867 h 1414"/>
                  <a:gd name="T24" fmla="*/ 240 w 705"/>
                  <a:gd name="T25" fmla="*/ 864 h 1414"/>
                  <a:gd name="T26" fmla="*/ 247 w 705"/>
                  <a:gd name="T27" fmla="*/ 864 h 1414"/>
                  <a:gd name="T28" fmla="*/ 244 w 705"/>
                  <a:gd name="T29" fmla="*/ 882 h 1414"/>
                  <a:gd name="T30" fmla="*/ 260 w 705"/>
                  <a:gd name="T31" fmla="*/ 901 h 1414"/>
                  <a:gd name="T32" fmla="*/ 302 w 705"/>
                  <a:gd name="T33" fmla="*/ 903 h 1414"/>
                  <a:gd name="T34" fmla="*/ 355 w 705"/>
                  <a:gd name="T35" fmla="*/ 900 h 1414"/>
                  <a:gd name="T36" fmla="*/ 419 w 705"/>
                  <a:gd name="T37" fmla="*/ 896 h 1414"/>
                  <a:gd name="T38" fmla="*/ 475 w 705"/>
                  <a:gd name="T39" fmla="*/ 894 h 1414"/>
                  <a:gd name="T40" fmla="*/ 513 w 705"/>
                  <a:gd name="T41" fmla="*/ 891 h 1414"/>
                  <a:gd name="T42" fmla="*/ 530 w 705"/>
                  <a:gd name="T43" fmla="*/ 978 h 1414"/>
                  <a:gd name="T44" fmla="*/ 34 w 705"/>
                  <a:gd name="T45" fmla="*/ 1308 h 1414"/>
                  <a:gd name="T46" fmla="*/ 43 w 705"/>
                  <a:gd name="T47" fmla="*/ 1364 h 1414"/>
                  <a:gd name="T48" fmla="*/ 119 w 705"/>
                  <a:gd name="T49" fmla="*/ 1414 h 1414"/>
                  <a:gd name="T50" fmla="*/ 235 w 705"/>
                  <a:gd name="T51" fmla="*/ 1407 h 1414"/>
                  <a:gd name="T52" fmla="*/ 347 w 705"/>
                  <a:gd name="T53" fmla="*/ 1397 h 1414"/>
                  <a:gd name="T54" fmla="*/ 458 w 705"/>
                  <a:gd name="T55" fmla="*/ 1386 h 1414"/>
                  <a:gd name="T56" fmla="*/ 554 w 705"/>
                  <a:gd name="T57" fmla="*/ 1377 h 1414"/>
                  <a:gd name="T58" fmla="*/ 616 w 705"/>
                  <a:gd name="T59" fmla="*/ 1372 h 1414"/>
                  <a:gd name="T60" fmla="*/ 625 w 705"/>
                  <a:gd name="T61" fmla="*/ 1346 h 1414"/>
                  <a:gd name="T62" fmla="*/ 606 w 705"/>
                  <a:gd name="T63" fmla="*/ 1200 h 1414"/>
                  <a:gd name="T64" fmla="*/ 622 w 705"/>
                  <a:gd name="T65" fmla="*/ 1163 h 1414"/>
                  <a:gd name="T66" fmla="*/ 653 w 705"/>
                  <a:gd name="T67" fmla="*/ 1112 h 1414"/>
                  <a:gd name="T68" fmla="*/ 669 w 705"/>
                  <a:gd name="T69" fmla="*/ 1072 h 1414"/>
                  <a:gd name="T70" fmla="*/ 688 w 705"/>
                  <a:gd name="T71" fmla="*/ 1021 h 1414"/>
                  <a:gd name="T72" fmla="*/ 704 w 705"/>
                  <a:gd name="T73" fmla="*/ 978 h 1414"/>
                  <a:gd name="T74" fmla="*/ 696 w 705"/>
                  <a:gd name="T75" fmla="*/ 938 h 1414"/>
                  <a:gd name="T76" fmla="*/ 664 w 705"/>
                  <a:gd name="T77" fmla="*/ 847 h 1414"/>
                  <a:gd name="T78" fmla="*/ 634 w 705"/>
                  <a:gd name="T79" fmla="*/ 783 h 1414"/>
                  <a:gd name="T80" fmla="*/ 624 w 705"/>
                  <a:gd name="T81" fmla="*/ 504 h 1414"/>
                  <a:gd name="T82" fmla="*/ 639 w 705"/>
                  <a:gd name="T83" fmla="*/ 325 h 1414"/>
                  <a:gd name="T84" fmla="*/ 605 w 705"/>
                  <a:gd name="T85" fmla="*/ 204 h 1414"/>
                  <a:gd name="T86" fmla="*/ 578 w 705"/>
                  <a:gd name="T87" fmla="*/ 100 h 1414"/>
                  <a:gd name="T88" fmla="*/ 568 w 705"/>
                  <a:gd name="T89" fmla="*/ 11 h 14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5"/>
                  <a:gd name="T136" fmla="*/ 0 h 1414"/>
                  <a:gd name="T137" fmla="*/ 705 w 705"/>
                  <a:gd name="T138" fmla="*/ 1414 h 14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5" h="1414">
                    <a:moveTo>
                      <a:pt x="570" y="0"/>
                    </a:moveTo>
                    <a:lnTo>
                      <a:pt x="566" y="0"/>
                    </a:lnTo>
                    <a:lnTo>
                      <a:pt x="555" y="1"/>
                    </a:lnTo>
                    <a:lnTo>
                      <a:pt x="537" y="2"/>
                    </a:lnTo>
                    <a:lnTo>
                      <a:pt x="514" y="3"/>
                    </a:lnTo>
                    <a:lnTo>
                      <a:pt x="486" y="5"/>
                    </a:lnTo>
                    <a:lnTo>
                      <a:pt x="456" y="7"/>
                    </a:lnTo>
                    <a:lnTo>
                      <a:pt x="423" y="10"/>
                    </a:lnTo>
                    <a:lnTo>
                      <a:pt x="387" y="14"/>
                    </a:lnTo>
                    <a:lnTo>
                      <a:pt x="352" y="17"/>
                    </a:lnTo>
                    <a:lnTo>
                      <a:pt x="317" y="21"/>
                    </a:lnTo>
                    <a:lnTo>
                      <a:pt x="283" y="26"/>
                    </a:lnTo>
                    <a:lnTo>
                      <a:pt x="253" y="30"/>
                    </a:lnTo>
                    <a:lnTo>
                      <a:pt x="225" y="36"/>
                    </a:lnTo>
                    <a:lnTo>
                      <a:pt x="200" y="42"/>
                    </a:lnTo>
                    <a:lnTo>
                      <a:pt x="183" y="48"/>
                    </a:lnTo>
                    <a:lnTo>
                      <a:pt x="170" y="54"/>
                    </a:lnTo>
                    <a:lnTo>
                      <a:pt x="155" y="71"/>
                    </a:lnTo>
                    <a:lnTo>
                      <a:pt x="145" y="91"/>
                    </a:lnTo>
                    <a:lnTo>
                      <a:pt x="138" y="114"/>
                    </a:lnTo>
                    <a:lnTo>
                      <a:pt x="136" y="137"/>
                    </a:lnTo>
                    <a:lnTo>
                      <a:pt x="136" y="160"/>
                    </a:lnTo>
                    <a:lnTo>
                      <a:pt x="137" y="178"/>
                    </a:lnTo>
                    <a:lnTo>
                      <a:pt x="138" y="189"/>
                    </a:lnTo>
                    <a:lnTo>
                      <a:pt x="138" y="194"/>
                    </a:lnTo>
                    <a:lnTo>
                      <a:pt x="137" y="222"/>
                    </a:lnTo>
                    <a:lnTo>
                      <a:pt x="136" y="297"/>
                    </a:lnTo>
                    <a:lnTo>
                      <a:pt x="134" y="404"/>
                    </a:lnTo>
                    <a:lnTo>
                      <a:pt x="133" y="525"/>
                    </a:lnTo>
                    <a:lnTo>
                      <a:pt x="134" y="647"/>
                    </a:lnTo>
                    <a:lnTo>
                      <a:pt x="138" y="755"/>
                    </a:lnTo>
                    <a:lnTo>
                      <a:pt x="145" y="831"/>
                    </a:lnTo>
                    <a:lnTo>
                      <a:pt x="157" y="863"/>
                    </a:lnTo>
                    <a:lnTo>
                      <a:pt x="172" y="866"/>
                    </a:lnTo>
                    <a:lnTo>
                      <a:pt x="188" y="867"/>
                    </a:lnTo>
                    <a:lnTo>
                      <a:pt x="203" y="867"/>
                    </a:lnTo>
                    <a:lnTo>
                      <a:pt x="218" y="866"/>
                    </a:lnTo>
                    <a:lnTo>
                      <a:pt x="230" y="866"/>
                    </a:lnTo>
                    <a:lnTo>
                      <a:pt x="240" y="864"/>
                    </a:lnTo>
                    <a:lnTo>
                      <a:pt x="246" y="863"/>
                    </a:lnTo>
                    <a:lnTo>
                      <a:pt x="249" y="863"/>
                    </a:lnTo>
                    <a:lnTo>
                      <a:pt x="247" y="864"/>
                    </a:lnTo>
                    <a:lnTo>
                      <a:pt x="246" y="869"/>
                    </a:lnTo>
                    <a:lnTo>
                      <a:pt x="244" y="876"/>
                    </a:lnTo>
                    <a:lnTo>
                      <a:pt x="244" y="882"/>
                    </a:lnTo>
                    <a:lnTo>
                      <a:pt x="245" y="890"/>
                    </a:lnTo>
                    <a:lnTo>
                      <a:pt x="250" y="896"/>
                    </a:lnTo>
                    <a:lnTo>
                      <a:pt x="260" y="901"/>
                    </a:lnTo>
                    <a:lnTo>
                      <a:pt x="277" y="903"/>
                    </a:lnTo>
                    <a:lnTo>
                      <a:pt x="288" y="903"/>
                    </a:lnTo>
                    <a:lnTo>
                      <a:pt x="302" y="903"/>
                    </a:lnTo>
                    <a:lnTo>
                      <a:pt x="319" y="901"/>
                    </a:lnTo>
                    <a:lnTo>
                      <a:pt x="336" y="901"/>
                    </a:lnTo>
                    <a:lnTo>
                      <a:pt x="355" y="900"/>
                    </a:lnTo>
                    <a:lnTo>
                      <a:pt x="377" y="899"/>
                    </a:lnTo>
                    <a:lnTo>
                      <a:pt x="397" y="897"/>
                    </a:lnTo>
                    <a:lnTo>
                      <a:pt x="419" y="896"/>
                    </a:lnTo>
                    <a:lnTo>
                      <a:pt x="438" y="896"/>
                    </a:lnTo>
                    <a:lnTo>
                      <a:pt x="457" y="895"/>
                    </a:lnTo>
                    <a:lnTo>
                      <a:pt x="475" y="894"/>
                    </a:lnTo>
                    <a:lnTo>
                      <a:pt x="490" y="892"/>
                    </a:lnTo>
                    <a:lnTo>
                      <a:pt x="504" y="892"/>
                    </a:lnTo>
                    <a:lnTo>
                      <a:pt x="513" y="891"/>
                    </a:lnTo>
                    <a:lnTo>
                      <a:pt x="519" y="891"/>
                    </a:lnTo>
                    <a:lnTo>
                      <a:pt x="522" y="891"/>
                    </a:lnTo>
                    <a:lnTo>
                      <a:pt x="530" y="978"/>
                    </a:lnTo>
                    <a:lnTo>
                      <a:pt x="0" y="1006"/>
                    </a:lnTo>
                    <a:lnTo>
                      <a:pt x="35" y="1303"/>
                    </a:lnTo>
                    <a:lnTo>
                      <a:pt x="34" y="1308"/>
                    </a:lnTo>
                    <a:lnTo>
                      <a:pt x="34" y="1322"/>
                    </a:lnTo>
                    <a:lnTo>
                      <a:pt x="36" y="1343"/>
                    </a:lnTo>
                    <a:lnTo>
                      <a:pt x="43" y="1364"/>
                    </a:lnTo>
                    <a:lnTo>
                      <a:pt x="58" y="1386"/>
                    </a:lnTo>
                    <a:lnTo>
                      <a:pt x="82" y="1404"/>
                    </a:lnTo>
                    <a:lnTo>
                      <a:pt x="119" y="1414"/>
                    </a:lnTo>
                    <a:lnTo>
                      <a:pt x="170" y="1414"/>
                    </a:lnTo>
                    <a:lnTo>
                      <a:pt x="200" y="1411"/>
                    </a:lnTo>
                    <a:lnTo>
                      <a:pt x="235" y="1407"/>
                    </a:lnTo>
                    <a:lnTo>
                      <a:pt x="270" y="1404"/>
                    </a:lnTo>
                    <a:lnTo>
                      <a:pt x="308" y="1401"/>
                    </a:lnTo>
                    <a:lnTo>
                      <a:pt x="347" y="1397"/>
                    </a:lnTo>
                    <a:lnTo>
                      <a:pt x="385" y="1393"/>
                    </a:lnTo>
                    <a:lnTo>
                      <a:pt x="422" y="1390"/>
                    </a:lnTo>
                    <a:lnTo>
                      <a:pt x="458" y="1386"/>
                    </a:lnTo>
                    <a:lnTo>
                      <a:pt x="493" y="1383"/>
                    </a:lnTo>
                    <a:lnTo>
                      <a:pt x="525" y="1381"/>
                    </a:lnTo>
                    <a:lnTo>
                      <a:pt x="554" y="1377"/>
                    </a:lnTo>
                    <a:lnTo>
                      <a:pt x="579" y="1376"/>
                    </a:lnTo>
                    <a:lnTo>
                      <a:pt x="599" y="1373"/>
                    </a:lnTo>
                    <a:lnTo>
                      <a:pt x="616" y="1372"/>
                    </a:lnTo>
                    <a:lnTo>
                      <a:pt x="625" y="1371"/>
                    </a:lnTo>
                    <a:lnTo>
                      <a:pt x="629" y="1371"/>
                    </a:lnTo>
                    <a:lnTo>
                      <a:pt x="625" y="1346"/>
                    </a:lnTo>
                    <a:lnTo>
                      <a:pt x="617" y="1290"/>
                    </a:lnTo>
                    <a:lnTo>
                      <a:pt x="610" y="1233"/>
                    </a:lnTo>
                    <a:lnTo>
                      <a:pt x="606" y="1200"/>
                    </a:lnTo>
                    <a:lnTo>
                      <a:pt x="608" y="1191"/>
                    </a:lnTo>
                    <a:lnTo>
                      <a:pt x="613" y="1179"/>
                    </a:lnTo>
                    <a:lnTo>
                      <a:pt x="622" y="1163"/>
                    </a:lnTo>
                    <a:lnTo>
                      <a:pt x="633" y="1147"/>
                    </a:lnTo>
                    <a:lnTo>
                      <a:pt x="643" y="1129"/>
                    </a:lnTo>
                    <a:lnTo>
                      <a:pt x="653" y="1112"/>
                    </a:lnTo>
                    <a:lnTo>
                      <a:pt x="660" y="1097"/>
                    </a:lnTo>
                    <a:lnTo>
                      <a:pt x="666" y="1084"/>
                    </a:lnTo>
                    <a:lnTo>
                      <a:pt x="669" y="1072"/>
                    </a:lnTo>
                    <a:lnTo>
                      <a:pt x="674" y="1056"/>
                    </a:lnTo>
                    <a:lnTo>
                      <a:pt x="681" y="1040"/>
                    </a:lnTo>
                    <a:lnTo>
                      <a:pt x="688" y="1021"/>
                    </a:lnTo>
                    <a:lnTo>
                      <a:pt x="695" y="1004"/>
                    </a:lnTo>
                    <a:lnTo>
                      <a:pt x="700" y="989"/>
                    </a:lnTo>
                    <a:lnTo>
                      <a:pt x="704" y="978"/>
                    </a:lnTo>
                    <a:lnTo>
                      <a:pt x="705" y="970"/>
                    </a:lnTo>
                    <a:lnTo>
                      <a:pt x="702" y="960"/>
                    </a:lnTo>
                    <a:lnTo>
                      <a:pt x="696" y="938"/>
                    </a:lnTo>
                    <a:lnTo>
                      <a:pt x="687" y="910"/>
                    </a:lnTo>
                    <a:lnTo>
                      <a:pt x="677" y="878"/>
                    </a:lnTo>
                    <a:lnTo>
                      <a:pt x="664" y="847"/>
                    </a:lnTo>
                    <a:lnTo>
                      <a:pt x="653" y="817"/>
                    </a:lnTo>
                    <a:lnTo>
                      <a:pt x="643" y="796"/>
                    </a:lnTo>
                    <a:lnTo>
                      <a:pt x="634" y="783"/>
                    </a:lnTo>
                    <a:lnTo>
                      <a:pt x="622" y="728"/>
                    </a:lnTo>
                    <a:lnTo>
                      <a:pt x="620" y="620"/>
                    </a:lnTo>
                    <a:lnTo>
                      <a:pt x="624" y="504"/>
                    </a:lnTo>
                    <a:lnTo>
                      <a:pt x="634" y="431"/>
                    </a:lnTo>
                    <a:lnTo>
                      <a:pt x="640" y="384"/>
                    </a:lnTo>
                    <a:lnTo>
                      <a:pt x="639" y="325"/>
                    </a:lnTo>
                    <a:lnTo>
                      <a:pt x="629" y="269"/>
                    </a:lnTo>
                    <a:lnTo>
                      <a:pt x="613" y="226"/>
                    </a:lnTo>
                    <a:lnTo>
                      <a:pt x="605" y="204"/>
                    </a:lnTo>
                    <a:lnTo>
                      <a:pt x="594" y="174"/>
                    </a:lnTo>
                    <a:lnTo>
                      <a:pt x="586" y="138"/>
                    </a:lnTo>
                    <a:lnTo>
                      <a:pt x="578" y="100"/>
                    </a:lnTo>
                    <a:lnTo>
                      <a:pt x="572" y="64"/>
                    </a:lnTo>
                    <a:lnTo>
                      <a:pt x="568" y="34"/>
                    </a:lnTo>
                    <a:lnTo>
                      <a:pt x="568" y="11"/>
                    </a:lnTo>
                    <a:lnTo>
                      <a:pt x="570" y="0"/>
                    </a:lnTo>
                    <a:close/>
                  </a:path>
                </a:pathLst>
              </a:custGeom>
              <a:solidFill>
                <a:srgbClr val="FFFFFF"/>
              </a:solidFill>
              <a:ln w="9525">
                <a:solidFill>
                  <a:schemeClr val="tx1"/>
                </a:solidFill>
                <a:round/>
                <a:headEnd/>
                <a:tailEnd/>
              </a:ln>
            </p:spPr>
            <p:txBody>
              <a:bodyPr/>
              <a:lstStyle/>
              <a:p>
                <a:endParaRPr lang="en-IN"/>
              </a:p>
            </p:txBody>
          </p:sp>
          <p:sp>
            <p:nvSpPr>
              <p:cNvPr id="14358" name="Freeform 11"/>
              <p:cNvSpPr>
                <a:spLocks/>
              </p:cNvSpPr>
              <p:nvPr/>
            </p:nvSpPr>
            <p:spPr bwMode="auto">
              <a:xfrm>
                <a:off x="3775" y="4880"/>
                <a:ext cx="166" cy="79"/>
              </a:xfrm>
              <a:custGeom>
                <a:avLst/>
                <a:gdLst>
                  <a:gd name="T0" fmla="*/ 6 w 166"/>
                  <a:gd name="T1" fmla="*/ 0 h 79"/>
                  <a:gd name="T2" fmla="*/ 9 w 166"/>
                  <a:gd name="T3" fmla="*/ 0 h 79"/>
                  <a:gd name="T4" fmla="*/ 17 w 166"/>
                  <a:gd name="T5" fmla="*/ 0 h 79"/>
                  <a:gd name="T6" fmla="*/ 26 w 166"/>
                  <a:gd name="T7" fmla="*/ 3 h 79"/>
                  <a:gd name="T8" fmla="*/ 31 w 166"/>
                  <a:gd name="T9" fmla="*/ 8 h 79"/>
                  <a:gd name="T10" fmla="*/ 35 w 166"/>
                  <a:gd name="T11" fmla="*/ 11 h 79"/>
                  <a:gd name="T12" fmla="*/ 40 w 166"/>
                  <a:gd name="T13" fmla="*/ 11 h 79"/>
                  <a:gd name="T14" fmla="*/ 46 w 166"/>
                  <a:gd name="T15" fmla="*/ 11 h 79"/>
                  <a:gd name="T16" fmla="*/ 55 w 166"/>
                  <a:gd name="T17" fmla="*/ 14 h 79"/>
                  <a:gd name="T18" fmla="*/ 63 w 166"/>
                  <a:gd name="T19" fmla="*/ 19 h 79"/>
                  <a:gd name="T20" fmla="*/ 68 w 166"/>
                  <a:gd name="T21" fmla="*/ 25 h 79"/>
                  <a:gd name="T22" fmla="*/ 73 w 166"/>
                  <a:gd name="T23" fmla="*/ 29 h 79"/>
                  <a:gd name="T24" fmla="*/ 82 w 166"/>
                  <a:gd name="T25" fmla="*/ 33 h 79"/>
                  <a:gd name="T26" fmla="*/ 92 w 166"/>
                  <a:gd name="T27" fmla="*/ 34 h 79"/>
                  <a:gd name="T28" fmla="*/ 98 w 166"/>
                  <a:gd name="T29" fmla="*/ 34 h 79"/>
                  <a:gd name="T30" fmla="*/ 105 w 166"/>
                  <a:gd name="T31" fmla="*/ 34 h 79"/>
                  <a:gd name="T32" fmla="*/ 114 w 166"/>
                  <a:gd name="T33" fmla="*/ 38 h 79"/>
                  <a:gd name="T34" fmla="*/ 122 w 166"/>
                  <a:gd name="T35" fmla="*/ 42 h 79"/>
                  <a:gd name="T36" fmla="*/ 131 w 166"/>
                  <a:gd name="T37" fmla="*/ 42 h 79"/>
                  <a:gd name="T38" fmla="*/ 138 w 166"/>
                  <a:gd name="T39" fmla="*/ 43 h 79"/>
                  <a:gd name="T40" fmla="*/ 144 w 166"/>
                  <a:gd name="T41" fmla="*/ 47 h 79"/>
                  <a:gd name="T42" fmla="*/ 149 w 166"/>
                  <a:gd name="T43" fmla="*/ 51 h 79"/>
                  <a:gd name="T44" fmla="*/ 156 w 166"/>
                  <a:gd name="T45" fmla="*/ 51 h 79"/>
                  <a:gd name="T46" fmla="*/ 161 w 166"/>
                  <a:gd name="T47" fmla="*/ 51 h 79"/>
                  <a:gd name="T48" fmla="*/ 166 w 166"/>
                  <a:gd name="T49" fmla="*/ 52 h 79"/>
                  <a:gd name="T50" fmla="*/ 166 w 166"/>
                  <a:gd name="T51" fmla="*/ 55 h 79"/>
                  <a:gd name="T52" fmla="*/ 163 w 166"/>
                  <a:gd name="T53" fmla="*/ 60 h 79"/>
                  <a:gd name="T54" fmla="*/ 158 w 166"/>
                  <a:gd name="T55" fmla="*/ 65 h 79"/>
                  <a:gd name="T56" fmla="*/ 152 w 166"/>
                  <a:gd name="T57" fmla="*/ 70 h 79"/>
                  <a:gd name="T58" fmla="*/ 144 w 166"/>
                  <a:gd name="T59" fmla="*/ 75 h 79"/>
                  <a:gd name="T60" fmla="*/ 136 w 166"/>
                  <a:gd name="T61" fmla="*/ 78 h 79"/>
                  <a:gd name="T62" fmla="*/ 129 w 166"/>
                  <a:gd name="T63" fmla="*/ 79 h 79"/>
                  <a:gd name="T64" fmla="*/ 124 w 166"/>
                  <a:gd name="T65" fmla="*/ 75 h 79"/>
                  <a:gd name="T66" fmla="*/ 116 w 166"/>
                  <a:gd name="T67" fmla="*/ 67 h 79"/>
                  <a:gd name="T68" fmla="*/ 109 w 166"/>
                  <a:gd name="T69" fmla="*/ 65 h 79"/>
                  <a:gd name="T70" fmla="*/ 101 w 166"/>
                  <a:gd name="T71" fmla="*/ 65 h 79"/>
                  <a:gd name="T72" fmla="*/ 92 w 166"/>
                  <a:gd name="T73" fmla="*/ 64 h 79"/>
                  <a:gd name="T74" fmla="*/ 83 w 166"/>
                  <a:gd name="T75" fmla="*/ 61 h 79"/>
                  <a:gd name="T76" fmla="*/ 77 w 166"/>
                  <a:gd name="T77" fmla="*/ 60 h 79"/>
                  <a:gd name="T78" fmla="*/ 72 w 166"/>
                  <a:gd name="T79" fmla="*/ 57 h 79"/>
                  <a:gd name="T80" fmla="*/ 67 w 166"/>
                  <a:gd name="T81" fmla="*/ 53 h 79"/>
                  <a:gd name="T82" fmla="*/ 59 w 166"/>
                  <a:gd name="T83" fmla="*/ 51 h 79"/>
                  <a:gd name="T84" fmla="*/ 51 w 166"/>
                  <a:gd name="T85" fmla="*/ 51 h 79"/>
                  <a:gd name="T86" fmla="*/ 42 w 166"/>
                  <a:gd name="T87" fmla="*/ 51 h 79"/>
                  <a:gd name="T88" fmla="*/ 35 w 166"/>
                  <a:gd name="T89" fmla="*/ 46 h 79"/>
                  <a:gd name="T90" fmla="*/ 27 w 166"/>
                  <a:gd name="T91" fmla="*/ 39 h 79"/>
                  <a:gd name="T92" fmla="*/ 18 w 166"/>
                  <a:gd name="T93" fmla="*/ 37 h 79"/>
                  <a:gd name="T94" fmla="*/ 9 w 166"/>
                  <a:gd name="T95" fmla="*/ 36 h 79"/>
                  <a:gd name="T96" fmla="*/ 3 w 166"/>
                  <a:gd name="T97" fmla="*/ 32 h 79"/>
                  <a:gd name="T98" fmla="*/ 0 w 166"/>
                  <a:gd name="T99" fmla="*/ 24 h 79"/>
                  <a:gd name="T100" fmla="*/ 2 w 166"/>
                  <a:gd name="T101" fmla="*/ 13 h 79"/>
                  <a:gd name="T102" fmla="*/ 4 w 166"/>
                  <a:gd name="T103" fmla="*/ 4 h 79"/>
                  <a:gd name="T104" fmla="*/ 6 w 166"/>
                  <a:gd name="T105" fmla="*/ 0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6"/>
                  <a:gd name="T160" fmla="*/ 0 h 79"/>
                  <a:gd name="T161" fmla="*/ 166 w 166"/>
                  <a:gd name="T162" fmla="*/ 79 h 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6" h="79">
                    <a:moveTo>
                      <a:pt x="6" y="0"/>
                    </a:moveTo>
                    <a:lnTo>
                      <a:pt x="9" y="0"/>
                    </a:lnTo>
                    <a:lnTo>
                      <a:pt x="17" y="0"/>
                    </a:lnTo>
                    <a:lnTo>
                      <a:pt x="26" y="3"/>
                    </a:lnTo>
                    <a:lnTo>
                      <a:pt x="31" y="8"/>
                    </a:lnTo>
                    <a:lnTo>
                      <a:pt x="35" y="11"/>
                    </a:lnTo>
                    <a:lnTo>
                      <a:pt x="40" y="11"/>
                    </a:lnTo>
                    <a:lnTo>
                      <a:pt x="46" y="11"/>
                    </a:lnTo>
                    <a:lnTo>
                      <a:pt x="55" y="14"/>
                    </a:lnTo>
                    <a:lnTo>
                      <a:pt x="63" y="19"/>
                    </a:lnTo>
                    <a:lnTo>
                      <a:pt x="68" y="25"/>
                    </a:lnTo>
                    <a:lnTo>
                      <a:pt x="73" y="29"/>
                    </a:lnTo>
                    <a:lnTo>
                      <a:pt x="82" y="33"/>
                    </a:lnTo>
                    <a:lnTo>
                      <a:pt x="92" y="34"/>
                    </a:lnTo>
                    <a:lnTo>
                      <a:pt x="98" y="34"/>
                    </a:lnTo>
                    <a:lnTo>
                      <a:pt x="105" y="34"/>
                    </a:lnTo>
                    <a:lnTo>
                      <a:pt x="114" y="38"/>
                    </a:lnTo>
                    <a:lnTo>
                      <a:pt x="122" y="42"/>
                    </a:lnTo>
                    <a:lnTo>
                      <a:pt x="131" y="42"/>
                    </a:lnTo>
                    <a:lnTo>
                      <a:pt x="138" y="43"/>
                    </a:lnTo>
                    <a:lnTo>
                      <a:pt x="144" y="47"/>
                    </a:lnTo>
                    <a:lnTo>
                      <a:pt x="149" y="51"/>
                    </a:lnTo>
                    <a:lnTo>
                      <a:pt x="156" y="51"/>
                    </a:lnTo>
                    <a:lnTo>
                      <a:pt x="161" y="51"/>
                    </a:lnTo>
                    <a:lnTo>
                      <a:pt x="166" y="52"/>
                    </a:lnTo>
                    <a:lnTo>
                      <a:pt x="166" y="55"/>
                    </a:lnTo>
                    <a:lnTo>
                      <a:pt x="163" y="60"/>
                    </a:lnTo>
                    <a:lnTo>
                      <a:pt x="158" y="65"/>
                    </a:lnTo>
                    <a:lnTo>
                      <a:pt x="152" y="70"/>
                    </a:lnTo>
                    <a:lnTo>
                      <a:pt x="144" y="75"/>
                    </a:lnTo>
                    <a:lnTo>
                      <a:pt x="136" y="78"/>
                    </a:lnTo>
                    <a:lnTo>
                      <a:pt x="129" y="79"/>
                    </a:lnTo>
                    <a:lnTo>
                      <a:pt x="124" y="75"/>
                    </a:lnTo>
                    <a:lnTo>
                      <a:pt x="116" y="67"/>
                    </a:lnTo>
                    <a:lnTo>
                      <a:pt x="109" y="65"/>
                    </a:lnTo>
                    <a:lnTo>
                      <a:pt x="101" y="65"/>
                    </a:lnTo>
                    <a:lnTo>
                      <a:pt x="92" y="64"/>
                    </a:lnTo>
                    <a:lnTo>
                      <a:pt x="83" y="61"/>
                    </a:lnTo>
                    <a:lnTo>
                      <a:pt x="77" y="60"/>
                    </a:lnTo>
                    <a:lnTo>
                      <a:pt x="72" y="57"/>
                    </a:lnTo>
                    <a:lnTo>
                      <a:pt x="67" y="53"/>
                    </a:lnTo>
                    <a:lnTo>
                      <a:pt x="59" y="51"/>
                    </a:lnTo>
                    <a:lnTo>
                      <a:pt x="51" y="51"/>
                    </a:lnTo>
                    <a:lnTo>
                      <a:pt x="42" y="51"/>
                    </a:lnTo>
                    <a:lnTo>
                      <a:pt x="35" y="46"/>
                    </a:lnTo>
                    <a:lnTo>
                      <a:pt x="27" y="39"/>
                    </a:lnTo>
                    <a:lnTo>
                      <a:pt x="18" y="37"/>
                    </a:lnTo>
                    <a:lnTo>
                      <a:pt x="9" y="36"/>
                    </a:lnTo>
                    <a:lnTo>
                      <a:pt x="3" y="32"/>
                    </a:lnTo>
                    <a:lnTo>
                      <a:pt x="0" y="24"/>
                    </a:lnTo>
                    <a:lnTo>
                      <a:pt x="2" y="13"/>
                    </a:lnTo>
                    <a:lnTo>
                      <a:pt x="4" y="4"/>
                    </a:lnTo>
                    <a:lnTo>
                      <a:pt x="6" y="0"/>
                    </a:lnTo>
                    <a:close/>
                  </a:path>
                </a:pathLst>
              </a:custGeom>
              <a:solidFill>
                <a:srgbClr val="000000"/>
              </a:solidFill>
              <a:ln w="9525">
                <a:solidFill>
                  <a:schemeClr val="tx1"/>
                </a:solidFill>
                <a:round/>
                <a:headEnd/>
                <a:tailEnd/>
              </a:ln>
            </p:spPr>
            <p:txBody>
              <a:bodyPr/>
              <a:lstStyle/>
              <a:p>
                <a:endParaRPr lang="en-IN"/>
              </a:p>
            </p:txBody>
          </p:sp>
          <p:sp>
            <p:nvSpPr>
              <p:cNvPr id="14359" name="Freeform 12"/>
              <p:cNvSpPr>
                <a:spLocks/>
              </p:cNvSpPr>
              <p:nvPr/>
            </p:nvSpPr>
            <p:spPr bwMode="auto">
              <a:xfrm>
                <a:off x="1928" y="3893"/>
                <a:ext cx="1343" cy="1507"/>
              </a:xfrm>
              <a:custGeom>
                <a:avLst/>
                <a:gdLst>
                  <a:gd name="T0" fmla="*/ 1240 w 1343"/>
                  <a:gd name="T1" fmla="*/ 850 h 1507"/>
                  <a:gd name="T2" fmla="*/ 1211 w 1343"/>
                  <a:gd name="T3" fmla="*/ 836 h 1507"/>
                  <a:gd name="T4" fmla="*/ 1129 w 1343"/>
                  <a:gd name="T5" fmla="*/ 820 h 1507"/>
                  <a:gd name="T6" fmla="*/ 1095 w 1343"/>
                  <a:gd name="T7" fmla="*/ 797 h 1507"/>
                  <a:gd name="T8" fmla="*/ 1114 w 1343"/>
                  <a:gd name="T9" fmla="*/ 771 h 1507"/>
                  <a:gd name="T10" fmla="*/ 1175 w 1343"/>
                  <a:gd name="T11" fmla="*/ 787 h 1507"/>
                  <a:gd name="T12" fmla="*/ 1229 w 1343"/>
                  <a:gd name="T13" fmla="*/ 794 h 1507"/>
                  <a:gd name="T14" fmla="*/ 1276 w 1343"/>
                  <a:gd name="T15" fmla="*/ 814 h 1507"/>
                  <a:gd name="T16" fmla="*/ 1290 w 1343"/>
                  <a:gd name="T17" fmla="*/ 810 h 1507"/>
                  <a:gd name="T18" fmla="*/ 1325 w 1343"/>
                  <a:gd name="T19" fmla="*/ 661 h 1507"/>
                  <a:gd name="T20" fmla="*/ 1332 w 1343"/>
                  <a:gd name="T21" fmla="*/ 565 h 1507"/>
                  <a:gd name="T22" fmla="*/ 1292 w 1343"/>
                  <a:gd name="T23" fmla="*/ 557 h 1507"/>
                  <a:gd name="T24" fmla="*/ 1253 w 1343"/>
                  <a:gd name="T25" fmla="*/ 537 h 1507"/>
                  <a:gd name="T26" fmla="*/ 1192 w 1343"/>
                  <a:gd name="T27" fmla="*/ 561 h 1507"/>
                  <a:gd name="T28" fmla="*/ 1180 w 1343"/>
                  <a:gd name="T29" fmla="*/ 549 h 1507"/>
                  <a:gd name="T30" fmla="*/ 1194 w 1343"/>
                  <a:gd name="T31" fmla="*/ 497 h 1507"/>
                  <a:gd name="T32" fmla="*/ 1221 w 1343"/>
                  <a:gd name="T33" fmla="*/ 424 h 1507"/>
                  <a:gd name="T34" fmla="*/ 1217 w 1343"/>
                  <a:gd name="T35" fmla="*/ 379 h 1507"/>
                  <a:gd name="T36" fmla="*/ 1189 w 1343"/>
                  <a:gd name="T37" fmla="*/ 365 h 1507"/>
                  <a:gd name="T38" fmla="*/ 1183 w 1343"/>
                  <a:gd name="T39" fmla="*/ 329 h 1507"/>
                  <a:gd name="T40" fmla="*/ 1161 w 1343"/>
                  <a:gd name="T41" fmla="*/ 240 h 1507"/>
                  <a:gd name="T42" fmla="*/ 1150 w 1343"/>
                  <a:gd name="T43" fmla="*/ 184 h 1507"/>
                  <a:gd name="T44" fmla="*/ 1147 w 1343"/>
                  <a:gd name="T45" fmla="*/ 116 h 1507"/>
                  <a:gd name="T46" fmla="*/ 1121 w 1343"/>
                  <a:gd name="T47" fmla="*/ 93 h 1507"/>
                  <a:gd name="T48" fmla="*/ 1091 w 1343"/>
                  <a:gd name="T49" fmla="*/ 56 h 1507"/>
                  <a:gd name="T50" fmla="*/ 1057 w 1343"/>
                  <a:gd name="T51" fmla="*/ 29 h 1507"/>
                  <a:gd name="T52" fmla="*/ 991 w 1343"/>
                  <a:gd name="T53" fmla="*/ 12 h 1507"/>
                  <a:gd name="T54" fmla="*/ 887 w 1343"/>
                  <a:gd name="T55" fmla="*/ 0 h 1507"/>
                  <a:gd name="T56" fmla="*/ 795 w 1343"/>
                  <a:gd name="T57" fmla="*/ 9 h 1507"/>
                  <a:gd name="T58" fmla="*/ 719 w 1343"/>
                  <a:gd name="T59" fmla="*/ 31 h 1507"/>
                  <a:gd name="T60" fmla="*/ 649 w 1343"/>
                  <a:gd name="T61" fmla="*/ 60 h 1507"/>
                  <a:gd name="T62" fmla="*/ 587 w 1343"/>
                  <a:gd name="T63" fmla="*/ 127 h 1507"/>
                  <a:gd name="T64" fmla="*/ 528 w 1343"/>
                  <a:gd name="T65" fmla="*/ 310 h 1507"/>
                  <a:gd name="T66" fmla="*/ 546 w 1343"/>
                  <a:gd name="T67" fmla="*/ 491 h 1507"/>
                  <a:gd name="T68" fmla="*/ 577 w 1343"/>
                  <a:gd name="T69" fmla="*/ 583 h 1507"/>
                  <a:gd name="T70" fmla="*/ 552 w 1343"/>
                  <a:gd name="T71" fmla="*/ 658 h 1507"/>
                  <a:gd name="T72" fmla="*/ 518 w 1343"/>
                  <a:gd name="T73" fmla="*/ 683 h 1507"/>
                  <a:gd name="T74" fmla="*/ 444 w 1343"/>
                  <a:gd name="T75" fmla="*/ 672 h 1507"/>
                  <a:gd name="T76" fmla="*/ 366 w 1343"/>
                  <a:gd name="T77" fmla="*/ 661 h 1507"/>
                  <a:gd name="T78" fmla="*/ 263 w 1343"/>
                  <a:gd name="T79" fmla="*/ 693 h 1507"/>
                  <a:gd name="T80" fmla="*/ 211 w 1343"/>
                  <a:gd name="T81" fmla="*/ 766 h 1507"/>
                  <a:gd name="T82" fmla="*/ 170 w 1343"/>
                  <a:gd name="T83" fmla="*/ 839 h 1507"/>
                  <a:gd name="T84" fmla="*/ 148 w 1343"/>
                  <a:gd name="T85" fmla="*/ 906 h 1507"/>
                  <a:gd name="T86" fmla="*/ 122 w 1343"/>
                  <a:gd name="T87" fmla="*/ 986 h 1507"/>
                  <a:gd name="T88" fmla="*/ 81 w 1343"/>
                  <a:gd name="T89" fmla="*/ 1105 h 1507"/>
                  <a:gd name="T90" fmla="*/ 44 w 1343"/>
                  <a:gd name="T91" fmla="*/ 1199 h 1507"/>
                  <a:gd name="T92" fmla="*/ 14 w 1343"/>
                  <a:gd name="T93" fmla="*/ 1268 h 1507"/>
                  <a:gd name="T94" fmla="*/ 5 w 1343"/>
                  <a:gd name="T95" fmla="*/ 1441 h 1507"/>
                  <a:gd name="T96" fmla="*/ 34 w 1343"/>
                  <a:gd name="T97" fmla="*/ 1503 h 1507"/>
                  <a:gd name="T98" fmla="*/ 123 w 1343"/>
                  <a:gd name="T99" fmla="*/ 1506 h 1507"/>
                  <a:gd name="T100" fmla="*/ 272 w 1343"/>
                  <a:gd name="T101" fmla="*/ 1507 h 1507"/>
                  <a:gd name="T102" fmla="*/ 463 w 1343"/>
                  <a:gd name="T103" fmla="*/ 1505 h 1507"/>
                  <a:gd name="T104" fmla="*/ 681 w 1343"/>
                  <a:gd name="T105" fmla="*/ 1502 h 1507"/>
                  <a:gd name="T106" fmla="*/ 910 w 1343"/>
                  <a:gd name="T107" fmla="*/ 1498 h 1507"/>
                  <a:gd name="T108" fmla="*/ 1103 w 1343"/>
                  <a:gd name="T109" fmla="*/ 1432 h 1507"/>
                  <a:gd name="T110" fmla="*/ 1192 w 1343"/>
                  <a:gd name="T111" fmla="*/ 1128 h 1507"/>
                  <a:gd name="T112" fmla="*/ 1249 w 1343"/>
                  <a:gd name="T113" fmla="*/ 954 h 1507"/>
                  <a:gd name="T114" fmla="*/ 1276 w 1343"/>
                  <a:gd name="T115" fmla="*/ 864 h 15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3"/>
                  <a:gd name="T175" fmla="*/ 0 h 1507"/>
                  <a:gd name="T176" fmla="*/ 1343 w 1343"/>
                  <a:gd name="T177" fmla="*/ 1507 h 15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3" h="1507">
                    <a:moveTo>
                      <a:pt x="1276" y="864"/>
                    </a:moveTo>
                    <a:lnTo>
                      <a:pt x="1267" y="860"/>
                    </a:lnTo>
                    <a:lnTo>
                      <a:pt x="1257" y="857"/>
                    </a:lnTo>
                    <a:lnTo>
                      <a:pt x="1249" y="853"/>
                    </a:lnTo>
                    <a:lnTo>
                      <a:pt x="1240" y="850"/>
                    </a:lnTo>
                    <a:lnTo>
                      <a:pt x="1232" y="847"/>
                    </a:lnTo>
                    <a:lnTo>
                      <a:pt x="1226" y="843"/>
                    </a:lnTo>
                    <a:lnTo>
                      <a:pt x="1221" y="841"/>
                    </a:lnTo>
                    <a:lnTo>
                      <a:pt x="1217" y="838"/>
                    </a:lnTo>
                    <a:lnTo>
                      <a:pt x="1211" y="836"/>
                    </a:lnTo>
                    <a:lnTo>
                      <a:pt x="1198" y="832"/>
                    </a:lnTo>
                    <a:lnTo>
                      <a:pt x="1184" y="829"/>
                    </a:lnTo>
                    <a:lnTo>
                      <a:pt x="1166" y="827"/>
                    </a:lnTo>
                    <a:lnTo>
                      <a:pt x="1148" y="824"/>
                    </a:lnTo>
                    <a:lnTo>
                      <a:pt x="1129" y="820"/>
                    </a:lnTo>
                    <a:lnTo>
                      <a:pt x="1113" y="818"/>
                    </a:lnTo>
                    <a:lnTo>
                      <a:pt x="1098" y="814"/>
                    </a:lnTo>
                    <a:lnTo>
                      <a:pt x="1091" y="810"/>
                    </a:lnTo>
                    <a:lnTo>
                      <a:pt x="1093" y="804"/>
                    </a:lnTo>
                    <a:lnTo>
                      <a:pt x="1095" y="797"/>
                    </a:lnTo>
                    <a:lnTo>
                      <a:pt x="1098" y="795"/>
                    </a:lnTo>
                    <a:lnTo>
                      <a:pt x="1098" y="791"/>
                    </a:lnTo>
                    <a:lnTo>
                      <a:pt x="1099" y="785"/>
                    </a:lnTo>
                    <a:lnTo>
                      <a:pt x="1103" y="776"/>
                    </a:lnTo>
                    <a:lnTo>
                      <a:pt x="1114" y="771"/>
                    </a:lnTo>
                    <a:lnTo>
                      <a:pt x="1123" y="771"/>
                    </a:lnTo>
                    <a:lnTo>
                      <a:pt x="1133" y="773"/>
                    </a:lnTo>
                    <a:lnTo>
                      <a:pt x="1146" y="777"/>
                    </a:lnTo>
                    <a:lnTo>
                      <a:pt x="1160" y="782"/>
                    </a:lnTo>
                    <a:lnTo>
                      <a:pt x="1175" y="787"/>
                    </a:lnTo>
                    <a:lnTo>
                      <a:pt x="1189" y="791"/>
                    </a:lnTo>
                    <a:lnTo>
                      <a:pt x="1202" y="792"/>
                    </a:lnTo>
                    <a:lnTo>
                      <a:pt x="1213" y="791"/>
                    </a:lnTo>
                    <a:lnTo>
                      <a:pt x="1220" y="791"/>
                    </a:lnTo>
                    <a:lnTo>
                      <a:pt x="1229" y="794"/>
                    </a:lnTo>
                    <a:lnTo>
                      <a:pt x="1237" y="797"/>
                    </a:lnTo>
                    <a:lnTo>
                      <a:pt x="1248" y="803"/>
                    </a:lnTo>
                    <a:lnTo>
                      <a:pt x="1258" y="808"/>
                    </a:lnTo>
                    <a:lnTo>
                      <a:pt x="1267" y="811"/>
                    </a:lnTo>
                    <a:lnTo>
                      <a:pt x="1276" y="814"/>
                    </a:lnTo>
                    <a:lnTo>
                      <a:pt x="1281" y="814"/>
                    </a:lnTo>
                    <a:lnTo>
                      <a:pt x="1283" y="813"/>
                    </a:lnTo>
                    <a:lnTo>
                      <a:pt x="1286" y="811"/>
                    </a:lnTo>
                    <a:lnTo>
                      <a:pt x="1287" y="811"/>
                    </a:lnTo>
                    <a:lnTo>
                      <a:pt x="1290" y="810"/>
                    </a:lnTo>
                    <a:lnTo>
                      <a:pt x="1297" y="781"/>
                    </a:lnTo>
                    <a:lnTo>
                      <a:pt x="1305" y="750"/>
                    </a:lnTo>
                    <a:lnTo>
                      <a:pt x="1312" y="721"/>
                    </a:lnTo>
                    <a:lnTo>
                      <a:pt x="1319" y="691"/>
                    </a:lnTo>
                    <a:lnTo>
                      <a:pt x="1325" y="661"/>
                    </a:lnTo>
                    <a:lnTo>
                      <a:pt x="1332" y="631"/>
                    </a:lnTo>
                    <a:lnTo>
                      <a:pt x="1338" y="602"/>
                    </a:lnTo>
                    <a:lnTo>
                      <a:pt x="1343" y="571"/>
                    </a:lnTo>
                    <a:lnTo>
                      <a:pt x="1338" y="567"/>
                    </a:lnTo>
                    <a:lnTo>
                      <a:pt x="1332" y="565"/>
                    </a:lnTo>
                    <a:lnTo>
                      <a:pt x="1326" y="563"/>
                    </a:lnTo>
                    <a:lnTo>
                      <a:pt x="1320" y="561"/>
                    </a:lnTo>
                    <a:lnTo>
                      <a:pt x="1310" y="558"/>
                    </a:lnTo>
                    <a:lnTo>
                      <a:pt x="1300" y="557"/>
                    </a:lnTo>
                    <a:lnTo>
                      <a:pt x="1292" y="557"/>
                    </a:lnTo>
                    <a:lnTo>
                      <a:pt x="1288" y="557"/>
                    </a:lnTo>
                    <a:lnTo>
                      <a:pt x="1284" y="553"/>
                    </a:lnTo>
                    <a:lnTo>
                      <a:pt x="1277" y="547"/>
                    </a:lnTo>
                    <a:lnTo>
                      <a:pt x="1265" y="539"/>
                    </a:lnTo>
                    <a:lnTo>
                      <a:pt x="1253" y="537"/>
                    </a:lnTo>
                    <a:lnTo>
                      <a:pt x="1245" y="538"/>
                    </a:lnTo>
                    <a:lnTo>
                      <a:pt x="1234" y="542"/>
                    </a:lnTo>
                    <a:lnTo>
                      <a:pt x="1220" y="548"/>
                    </a:lnTo>
                    <a:lnTo>
                      <a:pt x="1206" y="555"/>
                    </a:lnTo>
                    <a:lnTo>
                      <a:pt x="1192" y="561"/>
                    </a:lnTo>
                    <a:lnTo>
                      <a:pt x="1180" y="567"/>
                    </a:lnTo>
                    <a:lnTo>
                      <a:pt x="1173" y="571"/>
                    </a:lnTo>
                    <a:lnTo>
                      <a:pt x="1170" y="572"/>
                    </a:lnTo>
                    <a:lnTo>
                      <a:pt x="1178" y="552"/>
                    </a:lnTo>
                    <a:lnTo>
                      <a:pt x="1180" y="549"/>
                    </a:lnTo>
                    <a:lnTo>
                      <a:pt x="1185" y="543"/>
                    </a:lnTo>
                    <a:lnTo>
                      <a:pt x="1192" y="534"/>
                    </a:lnTo>
                    <a:lnTo>
                      <a:pt x="1197" y="525"/>
                    </a:lnTo>
                    <a:lnTo>
                      <a:pt x="1197" y="513"/>
                    </a:lnTo>
                    <a:lnTo>
                      <a:pt x="1194" y="497"/>
                    </a:lnTo>
                    <a:lnTo>
                      <a:pt x="1194" y="481"/>
                    </a:lnTo>
                    <a:lnTo>
                      <a:pt x="1199" y="469"/>
                    </a:lnTo>
                    <a:lnTo>
                      <a:pt x="1211" y="454"/>
                    </a:lnTo>
                    <a:lnTo>
                      <a:pt x="1218" y="438"/>
                    </a:lnTo>
                    <a:lnTo>
                      <a:pt x="1221" y="424"/>
                    </a:lnTo>
                    <a:lnTo>
                      <a:pt x="1221" y="418"/>
                    </a:lnTo>
                    <a:lnTo>
                      <a:pt x="1222" y="415"/>
                    </a:lnTo>
                    <a:lnTo>
                      <a:pt x="1223" y="403"/>
                    </a:lnTo>
                    <a:lnTo>
                      <a:pt x="1222" y="391"/>
                    </a:lnTo>
                    <a:lnTo>
                      <a:pt x="1217" y="379"/>
                    </a:lnTo>
                    <a:lnTo>
                      <a:pt x="1212" y="375"/>
                    </a:lnTo>
                    <a:lnTo>
                      <a:pt x="1206" y="373"/>
                    </a:lnTo>
                    <a:lnTo>
                      <a:pt x="1201" y="370"/>
                    </a:lnTo>
                    <a:lnTo>
                      <a:pt x="1194" y="368"/>
                    </a:lnTo>
                    <a:lnTo>
                      <a:pt x="1189" y="365"/>
                    </a:lnTo>
                    <a:lnTo>
                      <a:pt x="1185" y="363"/>
                    </a:lnTo>
                    <a:lnTo>
                      <a:pt x="1184" y="360"/>
                    </a:lnTo>
                    <a:lnTo>
                      <a:pt x="1185" y="356"/>
                    </a:lnTo>
                    <a:lnTo>
                      <a:pt x="1187" y="345"/>
                    </a:lnTo>
                    <a:lnTo>
                      <a:pt x="1183" y="329"/>
                    </a:lnTo>
                    <a:lnTo>
                      <a:pt x="1176" y="314"/>
                    </a:lnTo>
                    <a:lnTo>
                      <a:pt x="1174" y="300"/>
                    </a:lnTo>
                    <a:lnTo>
                      <a:pt x="1173" y="284"/>
                    </a:lnTo>
                    <a:lnTo>
                      <a:pt x="1168" y="263"/>
                    </a:lnTo>
                    <a:lnTo>
                      <a:pt x="1161" y="240"/>
                    </a:lnTo>
                    <a:lnTo>
                      <a:pt x="1154" y="220"/>
                    </a:lnTo>
                    <a:lnTo>
                      <a:pt x="1146" y="207"/>
                    </a:lnTo>
                    <a:lnTo>
                      <a:pt x="1141" y="200"/>
                    </a:lnTo>
                    <a:lnTo>
                      <a:pt x="1142" y="193"/>
                    </a:lnTo>
                    <a:lnTo>
                      <a:pt x="1150" y="184"/>
                    </a:lnTo>
                    <a:lnTo>
                      <a:pt x="1157" y="171"/>
                    </a:lnTo>
                    <a:lnTo>
                      <a:pt x="1159" y="154"/>
                    </a:lnTo>
                    <a:lnTo>
                      <a:pt x="1156" y="137"/>
                    </a:lnTo>
                    <a:lnTo>
                      <a:pt x="1154" y="126"/>
                    </a:lnTo>
                    <a:lnTo>
                      <a:pt x="1147" y="116"/>
                    </a:lnTo>
                    <a:lnTo>
                      <a:pt x="1138" y="107"/>
                    </a:lnTo>
                    <a:lnTo>
                      <a:pt x="1129" y="101"/>
                    </a:lnTo>
                    <a:lnTo>
                      <a:pt x="1126" y="98"/>
                    </a:lnTo>
                    <a:lnTo>
                      <a:pt x="1124" y="97"/>
                    </a:lnTo>
                    <a:lnTo>
                      <a:pt x="1121" y="93"/>
                    </a:lnTo>
                    <a:lnTo>
                      <a:pt x="1117" y="87"/>
                    </a:lnTo>
                    <a:lnTo>
                      <a:pt x="1110" y="80"/>
                    </a:lnTo>
                    <a:lnTo>
                      <a:pt x="1104" y="73"/>
                    </a:lnTo>
                    <a:lnTo>
                      <a:pt x="1098" y="64"/>
                    </a:lnTo>
                    <a:lnTo>
                      <a:pt x="1091" y="56"/>
                    </a:lnTo>
                    <a:lnTo>
                      <a:pt x="1086" y="50"/>
                    </a:lnTo>
                    <a:lnTo>
                      <a:pt x="1081" y="45"/>
                    </a:lnTo>
                    <a:lnTo>
                      <a:pt x="1075" y="40"/>
                    </a:lnTo>
                    <a:lnTo>
                      <a:pt x="1067" y="34"/>
                    </a:lnTo>
                    <a:lnTo>
                      <a:pt x="1057" y="29"/>
                    </a:lnTo>
                    <a:lnTo>
                      <a:pt x="1047" y="26"/>
                    </a:lnTo>
                    <a:lnTo>
                      <a:pt x="1035" y="22"/>
                    </a:lnTo>
                    <a:lnTo>
                      <a:pt x="1021" y="18"/>
                    </a:lnTo>
                    <a:lnTo>
                      <a:pt x="1007" y="14"/>
                    </a:lnTo>
                    <a:lnTo>
                      <a:pt x="991" y="12"/>
                    </a:lnTo>
                    <a:lnTo>
                      <a:pt x="973" y="8"/>
                    </a:lnTo>
                    <a:lnTo>
                      <a:pt x="954" y="5"/>
                    </a:lnTo>
                    <a:lnTo>
                      <a:pt x="932" y="3"/>
                    </a:lnTo>
                    <a:lnTo>
                      <a:pt x="910" y="1"/>
                    </a:lnTo>
                    <a:lnTo>
                      <a:pt x="887" y="0"/>
                    </a:lnTo>
                    <a:lnTo>
                      <a:pt x="863" y="0"/>
                    </a:lnTo>
                    <a:lnTo>
                      <a:pt x="837" y="3"/>
                    </a:lnTo>
                    <a:lnTo>
                      <a:pt x="824" y="4"/>
                    </a:lnTo>
                    <a:lnTo>
                      <a:pt x="810" y="6"/>
                    </a:lnTo>
                    <a:lnTo>
                      <a:pt x="795" y="9"/>
                    </a:lnTo>
                    <a:lnTo>
                      <a:pt x="781" y="13"/>
                    </a:lnTo>
                    <a:lnTo>
                      <a:pt x="765" y="17"/>
                    </a:lnTo>
                    <a:lnTo>
                      <a:pt x="749" y="20"/>
                    </a:lnTo>
                    <a:lnTo>
                      <a:pt x="734" y="26"/>
                    </a:lnTo>
                    <a:lnTo>
                      <a:pt x="719" y="31"/>
                    </a:lnTo>
                    <a:lnTo>
                      <a:pt x="704" y="36"/>
                    </a:lnTo>
                    <a:lnTo>
                      <a:pt x="688" y="41"/>
                    </a:lnTo>
                    <a:lnTo>
                      <a:pt x="674" y="47"/>
                    </a:lnTo>
                    <a:lnTo>
                      <a:pt x="662" y="54"/>
                    </a:lnTo>
                    <a:lnTo>
                      <a:pt x="649" y="60"/>
                    </a:lnTo>
                    <a:lnTo>
                      <a:pt x="638" y="67"/>
                    </a:lnTo>
                    <a:lnTo>
                      <a:pt x="627" y="74"/>
                    </a:lnTo>
                    <a:lnTo>
                      <a:pt x="619" y="81"/>
                    </a:lnTo>
                    <a:lnTo>
                      <a:pt x="602" y="101"/>
                    </a:lnTo>
                    <a:lnTo>
                      <a:pt x="587" y="127"/>
                    </a:lnTo>
                    <a:lnTo>
                      <a:pt x="572" y="160"/>
                    </a:lnTo>
                    <a:lnTo>
                      <a:pt x="558" y="196"/>
                    </a:lnTo>
                    <a:lnTo>
                      <a:pt x="545" y="234"/>
                    </a:lnTo>
                    <a:lnTo>
                      <a:pt x="535" y="274"/>
                    </a:lnTo>
                    <a:lnTo>
                      <a:pt x="528" y="310"/>
                    </a:lnTo>
                    <a:lnTo>
                      <a:pt x="523" y="343"/>
                    </a:lnTo>
                    <a:lnTo>
                      <a:pt x="523" y="378"/>
                    </a:lnTo>
                    <a:lnTo>
                      <a:pt x="528" y="415"/>
                    </a:lnTo>
                    <a:lnTo>
                      <a:pt x="536" y="454"/>
                    </a:lnTo>
                    <a:lnTo>
                      <a:pt x="546" y="491"/>
                    </a:lnTo>
                    <a:lnTo>
                      <a:pt x="556" y="524"/>
                    </a:lnTo>
                    <a:lnTo>
                      <a:pt x="566" y="552"/>
                    </a:lnTo>
                    <a:lnTo>
                      <a:pt x="573" y="570"/>
                    </a:lnTo>
                    <a:lnTo>
                      <a:pt x="575" y="576"/>
                    </a:lnTo>
                    <a:lnTo>
                      <a:pt x="577" y="583"/>
                    </a:lnTo>
                    <a:lnTo>
                      <a:pt x="579" y="598"/>
                    </a:lnTo>
                    <a:lnTo>
                      <a:pt x="580" y="614"/>
                    </a:lnTo>
                    <a:lnTo>
                      <a:pt x="575" y="625"/>
                    </a:lnTo>
                    <a:lnTo>
                      <a:pt x="564" y="636"/>
                    </a:lnTo>
                    <a:lnTo>
                      <a:pt x="552" y="658"/>
                    </a:lnTo>
                    <a:lnTo>
                      <a:pt x="544" y="678"/>
                    </a:lnTo>
                    <a:lnTo>
                      <a:pt x="540" y="687"/>
                    </a:lnTo>
                    <a:lnTo>
                      <a:pt x="537" y="687"/>
                    </a:lnTo>
                    <a:lnTo>
                      <a:pt x="530" y="686"/>
                    </a:lnTo>
                    <a:lnTo>
                      <a:pt x="518" y="683"/>
                    </a:lnTo>
                    <a:lnTo>
                      <a:pt x="504" y="680"/>
                    </a:lnTo>
                    <a:lnTo>
                      <a:pt x="489" y="678"/>
                    </a:lnTo>
                    <a:lnTo>
                      <a:pt x="472" y="675"/>
                    </a:lnTo>
                    <a:lnTo>
                      <a:pt x="457" y="673"/>
                    </a:lnTo>
                    <a:lnTo>
                      <a:pt x="444" y="672"/>
                    </a:lnTo>
                    <a:lnTo>
                      <a:pt x="432" y="669"/>
                    </a:lnTo>
                    <a:lnTo>
                      <a:pt x="418" y="666"/>
                    </a:lnTo>
                    <a:lnTo>
                      <a:pt x="401" y="664"/>
                    </a:lnTo>
                    <a:lnTo>
                      <a:pt x="385" y="663"/>
                    </a:lnTo>
                    <a:lnTo>
                      <a:pt x="366" y="661"/>
                    </a:lnTo>
                    <a:lnTo>
                      <a:pt x="345" y="663"/>
                    </a:lnTo>
                    <a:lnTo>
                      <a:pt x="324" y="665"/>
                    </a:lnTo>
                    <a:lnTo>
                      <a:pt x="301" y="672"/>
                    </a:lnTo>
                    <a:lnTo>
                      <a:pt x="279" y="680"/>
                    </a:lnTo>
                    <a:lnTo>
                      <a:pt x="263" y="693"/>
                    </a:lnTo>
                    <a:lnTo>
                      <a:pt x="249" y="708"/>
                    </a:lnTo>
                    <a:lnTo>
                      <a:pt x="237" y="724"/>
                    </a:lnTo>
                    <a:lnTo>
                      <a:pt x="227" y="739"/>
                    </a:lnTo>
                    <a:lnTo>
                      <a:pt x="219" y="753"/>
                    </a:lnTo>
                    <a:lnTo>
                      <a:pt x="211" y="766"/>
                    </a:lnTo>
                    <a:lnTo>
                      <a:pt x="203" y="775"/>
                    </a:lnTo>
                    <a:lnTo>
                      <a:pt x="194" y="785"/>
                    </a:lnTo>
                    <a:lnTo>
                      <a:pt x="185" y="800"/>
                    </a:lnTo>
                    <a:lnTo>
                      <a:pt x="176" y="819"/>
                    </a:lnTo>
                    <a:lnTo>
                      <a:pt x="170" y="839"/>
                    </a:lnTo>
                    <a:lnTo>
                      <a:pt x="162" y="859"/>
                    </a:lnTo>
                    <a:lnTo>
                      <a:pt x="157" y="876"/>
                    </a:lnTo>
                    <a:lnTo>
                      <a:pt x="153" y="890"/>
                    </a:lnTo>
                    <a:lnTo>
                      <a:pt x="151" y="898"/>
                    </a:lnTo>
                    <a:lnTo>
                      <a:pt x="148" y="906"/>
                    </a:lnTo>
                    <a:lnTo>
                      <a:pt x="146" y="917"/>
                    </a:lnTo>
                    <a:lnTo>
                      <a:pt x="142" y="932"/>
                    </a:lnTo>
                    <a:lnTo>
                      <a:pt x="136" y="949"/>
                    </a:lnTo>
                    <a:lnTo>
                      <a:pt x="129" y="968"/>
                    </a:lnTo>
                    <a:lnTo>
                      <a:pt x="122" y="986"/>
                    </a:lnTo>
                    <a:lnTo>
                      <a:pt x="113" y="1002"/>
                    </a:lnTo>
                    <a:lnTo>
                      <a:pt x="104" y="1016"/>
                    </a:lnTo>
                    <a:lnTo>
                      <a:pt x="89" y="1044"/>
                    </a:lnTo>
                    <a:lnTo>
                      <a:pt x="82" y="1076"/>
                    </a:lnTo>
                    <a:lnTo>
                      <a:pt x="81" y="1105"/>
                    </a:lnTo>
                    <a:lnTo>
                      <a:pt x="80" y="1124"/>
                    </a:lnTo>
                    <a:lnTo>
                      <a:pt x="75" y="1140"/>
                    </a:lnTo>
                    <a:lnTo>
                      <a:pt x="66" y="1161"/>
                    </a:lnTo>
                    <a:lnTo>
                      <a:pt x="56" y="1183"/>
                    </a:lnTo>
                    <a:lnTo>
                      <a:pt x="44" y="1199"/>
                    </a:lnTo>
                    <a:lnTo>
                      <a:pt x="38" y="1207"/>
                    </a:lnTo>
                    <a:lnTo>
                      <a:pt x="31" y="1218"/>
                    </a:lnTo>
                    <a:lnTo>
                      <a:pt x="25" y="1232"/>
                    </a:lnTo>
                    <a:lnTo>
                      <a:pt x="19" y="1249"/>
                    </a:lnTo>
                    <a:lnTo>
                      <a:pt x="14" y="1268"/>
                    </a:lnTo>
                    <a:lnTo>
                      <a:pt x="9" y="1288"/>
                    </a:lnTo>
                    <a:lnTo>
                      <a:pt x="3" y="1311"/>
                    </a:lnTo>
                    <a:lnTo>
                      <a:pt x="0" y="1334"/>
                    </a:lnTo>
                    <a:lnTo>
                      <a:pt x="0" y="1388"/>
                    </a:lnTo>
                    <a:lnTo>
                      <a:pt x="5" y="1441"/>
                    </a:lnTo>
                    <a:lnTo>
                      <a:pt x="12" y="1484"/>
                    </a:lnTo>
                    <a:lnTo>
                      <a:pt x="16" y="1501"/>
                    </a:lnTo>
                    <a:lnTo>
                      <a:pt x="19" y="1502"/>
                    </a:lnTo>
                    <a:lnTo>
                      <a:pt x="25" y="1503"/>
                    </a:lnTo>
                    <a:lnTo>
                      <a:pt x="34" y="1503"/>
                    </a:lnTo>
                    <a:lnTo>
                      <a:pt x="47" y="1505"/>
                    </a:lnTo>
                    <a:lnTo>
                      <a:pt x="62" y="1505"/>
                    </a:lnTo>
                    <a:lnTo>
                      <a:pt x="80" y="1506"/>
                    </a:lnTo>
                    <a:lnTo>
                      <a:pt x="100" y="1506"/>
                    </a:lnTo>
                    <a:lnTo>
                      <a:pt x="123" y="1506"/>
                    </a:lnTo>
                    <a:lnTo>
                      <a:pt x="148" y="1507"/>
                    </a:lnTo>
                    <a:lnTo>
                      <a:pt x="176" y="1507"/>
                    </a:lnTo>
                    <a:lnTo>
                      <a:pt x="207" y="1507"/>
                    </a:lnTo>
                    <a:lnTo>
                      <a:pt x="239" y="1507"/>
                    </a:lnTo>
                    <a:lnTo>
                      <a:pt x="272" y="1507"/>
                    </a:lnTo>
                    <a:lnTo>
                      <a:pt x="307" y="1506"/>
                    </a:lnTo>
                    <a:lnTo>
                      <a:pt x="344" y="1506"/>
                    </a:lnTo>
                    <a:lnTo>
                      <a:pt x="382" y="1506"/>
                    </a:lnTo>
                    <a:lnTo>
                      <a:pt x="422" y="1506"/>
                    </a:lnTo>
                    <a:lnTo>
                      <a:pt x="463" y="1505"/>
                    </a:lnTo>
                    <a:lnTo>
                      <a:pt x="505" y="1505"/>
                    </a:lnTo>
                    <a:lnTo>
                      <a:pt x="547" y="1503"/>
                    </a:lnTo>
                    <a:lnTo>
                      <a:pt x="592" y="1503"/>
                    </a:lnTo>
                    <a:lnTo>
                      <a:pt x="636" y="1502"/>
                    </a:lnTo>
                    <a:lnTo>
                      <a:pt x="681" y="1502"/>
                    </a:lnTo>
                    <a:lnTo>
                      <a:pt x="727" y="1501"/>
                    </a:lnTo>
                    <a:lnTo>
                      <a:pt x="772" y="1501"/>
                    </a:lnTo>
                    <a:lnTo>
                      <a:pt x="818" y="1499"/>
                    </a:lnTo>
                    <a:lnTo>
                      <a:pt x="864" y="1498"/>
                    </a:lnTo>
                    <a:lnTo>
                      <a:pt x="910" y="1498"/>
                    </a:lnTo>
                    <a:lnTo>
                      <a:pt x="955" y="1497"/>
                    </a:lnTo>
                    <a:lnTo>
                      <a:pt x="1000" y="1496"/>
                    </a:lnTo>
                    <a:lnTo>
                      <a:pt x="1044" y="1496"/>
                    </a:lnTo>
                    <a:lnTo>
                      <a:pt x="1089" y="1494"/>
                    </a:lnTo>
                    <a:lnTo>
                      <a:pt x="1103" y="1432"/>
                    </a:lnTo>
                    <a:lnTo>
                      <a:pt x="1118" y="1371"/>
                    </a:lnTo>
                    <a:lnTo>
                      <a:pt x="1135" y="1310"/>
                    </a:lnTo>
                    <a:lnTo>
                      <a:pt x="1152" y="1249"/>
                    </a:lnTo>
                    <a:lnTo>
                      <a:pt x="1171" y="1189"/>
                    </a:lnTo>
                    <a:lnTo>
                      <a:pt x="1192" y="1128"/>
                    </a:lnTo>
                    <a:lnTo>
                      <a:pt x="1212" y="1068"/>
                    </a:lnTo>
                    <a:lnTo>
                      <a:pt x="1232" y="1009"/>
                    </a:lnTo>
                    <a:lnTo>
                      <a:pt x="1237" y="991"/>
                    </a:lnTo>
                    <a:lnTo>
                      <a:pt x="1244" y="972"/>
                    </a:lnTo>
                    <a:lnTo>
                      <a:pt x="1249" y="954"/>
                    </a:lnTo>
                    <a:lnTo>
                      <a:pt x="1255" y="936"/>
                    </a:lnTo>
                    <a:lnTo>
                      <a:pt x="1260" y="918"/>
                    </a:lnTo>
                    <a:lnTo>
                      <a:pt x="1265" y="899"/>
                    </a:lnTo>
                    <a:lnTo>
                      <a:pt x="1271" y="881"/>
                    </a:lnTo>
                    <a:lnTo>
                      <a:pt x="1276" y="864"/>
                    </a:lnTo>
                    <a:close/>
                  </a:path>
                </a:pathLst>
              </a:custGeom>
              <a:solidFill>
                <a:srgbClr val="000000"/>
              </a:solidFill>
              <a:ln w="9525">
                <a:solidFill>
                  <a:schemeClr val="tx1"/>
                </a:solidFill>
                <a:round/>
                <a:headEnd/>
                <a:tailEnd/>
              </a:ln>
            </p:spPr>
            <p:txBody>
              <a:bodyPr/>
              <a:lstStyle/>
              <a:p>
                <a:endParaRPr lang="en-IN"/>
              </a:p>
            </p:txBody>
          </p:sp>
          <p:sp>
            <p:nvSpPr>
              <p:cNvPr id="14360" name="Freeform 13"/>
              <p:cNvSpPr>
                <a:spLocks/>
              </p:cNvSpPr>
              <p:nvPr/>
            </p:nvSpPr>
            <p:spPr bwMode="auto">
              <a:xfrm>
                <a:off x="3017" y="4464"/>
                <a:ext cx="1276" cy="923"/>
              </a:xfrm>
              <a:custGeom>
                <a:avLst/>
                <a:gdLst>
                  <a:gd name="T0" fmla="*/ 1231 w 1276"/>
                  <a:gd name="T1" fmla="*/ 834 h 923"/>
                  <a:gd name="T2" fmla="*/ 1079 w 1276"/>
                  <a:gd name="T3" fmla="*/ 845 h 923"/>
                  <a:gd name="T4" fmla="*/ 896 w 1276"/>
                  <a:gd name="T5" fmla="*/ 855 h 923"/>
                  <a:gd name="T6" fmla="*/ 767 w 1276"/>
                  <a:gd name="T7" fmla="*/ 852 h 923"/>
                  <a:gd name="T8" fmla="*/ 714 w 1276"/>
                  <a:gd name="T9" fmla="*/ 820 h 923"/>
                  <a:gd name="T10" fmla="*/ 697 w 1276"/>
                  <a:gd name="T11" fmla="*/ 785 h 923"/>
                  <a:gd name="T12" fmla="*/ 675 w 1276"/>
                  <a:gd name="T13" fmla="*/ 786 h 923"/>
                  <a:gd name="T14" fmla="*/ 631 w 1276"/>
                  <a:gd name="T15" fmla="*/ 786 h 923"/>
                  <a:gd name="T16" fmla="*/ 625 w 1276"/>
                  <a:gd name="T17" fmla="*/ 702 h 923"/>
                  <a:gd name="T18" fmla="*/ 602 w 1276"/>
                  <a:gd name="T19" fmla="*/ 599 h 923"/>
                  <a:gd name="T20" fmla="*/ 612 w 1276"/>
                  <a:gd name="T21" fmla="*/ 590 h 923"/>
                  <a:gd name="T22" fmla="*/ 649 w 1276"/>
                  <a:gd name="T23" fmla="*/ 590 h 923"/>
                  <a:gd name="T24" fmla="*/ 676 w 1276"/>
                  <a:gd name="T25" fmla="*/ 623 h 923"/>
                  <a:gd name="T26" fmla="*/ 704 w 1276"/>
                  <a:gd name="T27" fmla="*/ 651 h 923"/>
                  <a:gd name="T28" fmla="*/ 733 w 1276"/>
                  <a:gd name="T29" fmla="*/ 658 h 923"/>
                  <a:gd name="T30" fmla="*/ 761 w 1276"/>
                  <a:gd name="T31" fmla="*/ 649 h 923"/>
                  <a:gd name="T32" fmla="*/ 789 w 1276"/>
                  <a:gd name="T33" fmla="*/ 650 h 923"/>
                  <a:gd name="T34" fmla="*/ 816 w 1276"/>
                  <a:gd name="T35" fmla="*/ 641 h 923"/>
                  <a:gd name="T36" fmla="*/ 870 w 1276"/>
                  <a:gd name="T37" fmla="*/ 700 h 923"/>
                  <a:gd name="T38" fmla="*/ 872 w 1276"/>
                  <a:gd name="T39" fmla="*/ 633 h 923"/>
                  <a:gd name="T40" fmla="*/ 868 w 1276"/>
                  <a:gd name="T41" fmla="*/ 586 h 923"/>
                  <a:gd name="T42" fmla="*/ 854 w 1276"/>
                  <a:gd name="T43" fmla="*/ 522 h 923"/>
                  <a:gd name="T44" fmla="*/ 835 w 1276"/>
                  <a:gd name="T45" fmla="*/ 485 h 923"/>
                  <a:gd name="T46" fmla="*/ 806 w 1276"/>
                  <a:gd name="T47" fmla="*/ 459 h 923"/>
                  <a:gd name="T48" fmla="*/ 783 w 1276"/>
                  <a:gd name="T49" fmla="*/ 444 h 923"/>
                  <a:gd name="T50" fmla="*/ 741 w 1276"/>
                  <a:gd name="T51" fmla="*/ 364 h 923"/>
                  <a:gd name="T52" fmla="*/ 697 w 1276"/>
                  <a:gd name="T53" fmla="*/ 318 h 923"/>
                  <a:gd name="T54" fmla="*/ 682 w 1276"/>
                  <a:gd name="T55" fmla="*/ 343 h 923"/>
                  <a:gd name="T56" fmla="*/ 686 w 1276"/>
                  <a:gd name="T57" fmla="*/ 383 h 923"/>
                  <a:gd name="T58" fmla="*/ 630 w 1276"/>
                  <a:gd name="T59" fmla="*/ 363 h 923"/>
                  <a:gd name="T60" fmla="*/ 582 w 1276"/>
                  <a:gd name="T61" fmla="*/ 342 h 923"/>
                  <a:gd name="T62" fmla="*/ 555 w 1276"/>
                  <a:gd name="T63" fmla="*/ 329 h 923"/>
                  <a:gd name="T64" fmla="*/ 544 w 1276"/>
                  <a:gd name="T65" fmla="*/ 315 h 923"/>
                  <a:gd name="T66" fmla="*/ 512 w 1276"/>
                  <a:gd name="T67" fmla="*/ 226 h 923"/>
                  <a:gd name="T68" fmla="*/ 481 w 1276"/>
                  <a:gd name="T69" fmla="*/ 202 h 923"/>
                  <a:gd name="T70" fmla="*/ 450 w 1276"/>
                  <a:gd name="T71" fmla="*/ 181 h 923"/>
                  <a:gd name="T72" fmla="*/ 401 w 1276"/>
                  <a:gd name="T73" fmla="*/ 144 h 923"/>
                  <a:gd name="T74" fmla="*/ 366 w 1276"/>
                  <a:gd name="T75" fmla="*/ 89 h 923"/>
                  <a:gd name="T76" fmla="*/ 330 w 1276"/>
                  <a:gd name="T77" fmla="*/ 61 h 923"/>
                  <a:gd name="T78" fmla="*/ 272 w 1276"/>
                  <a:gd name="T79" fmla="*/ 18 h 923"/>
                  <a:gd name="T80" fmla="*/ 256 w 1276"/>
                  <a:gd name="T81" fmla="*/ 3 h 923"/>
                  <a:gd name="T82" fmla="*/ 236 w 1276"/>
                  <a:gd name="T83" fmla="*/ 90 h 923"/>
                  <a:gd name="T84" fmla="*/ 208 w 1276"/>
                  <a:gd name="T85" fmla="*/ 210 h 923"/>
                  <a:gd name="T86" fmla="*/ 215 w 1276"/>
                  <a:gd name="T87" fmla="*/ 233 h 923"/>
                  <a:gd name="T88" fmla="*/ 227 w 1276"/>
                  <a:gd name="T89" fmla="*/ 244 h 923"/>
                  <a:gd name="T90" fmla="*/ 264 w 1276"/>
                  <a:gd name="T91" fmla="*/ 256 h 923"/>
                  <a:gd name="T92" fmla="*/ 287 w 1276"/>
                  <a:gd name="T93" fmla="*/ 284 h 923"/>
                  <a:gd name="T94" fmla="*/ 282 w 1276"/>
                  <a:gd name="T95" fmla="*/ 324 h 923"/>
                  <a:gd name="T96" fmla="*/ 268 w 1276"/>
                  <a:gd name="T97" fmla="*/ 324 h 923"/>
                  <a:gd name="T98" fmla="*/ 229 w 1276"/>
                  <a:gd name="T99" fmla="*/ 308 h 923"/>
                  <a:gd name="T100" fmla="*/ 193 w 1276"/>
                  <a:gd name="T101" fmla="*/ 295 h 923"/>
                  <a:gd name="T102" fmla="*/ 171 w 1276"/>
                  <a:gd name="T103" fmla="*/ 347 h 923"/>
                  <a:gd name="T104" fmla="*/ 148 w 1276"/>
                  <a:gd name="T105" fmla="*/ 420 h 923"/>
                  <a:gd name="T106" fmla="*/ 82 w 1276"/>
                  <a:gd name="T107" fmla="*/ 618 h 923"/>
                  <a:gd name="T108" fmla="*/ 14 w 1276"/>
                  <a:gd name="T109" fmla="*/ 861 h 923"/>
                  <a:gd name="T110" fmla="*/ 156 w 1276"/>
                  <a:gd name="T111" fmla="*/ 920 h 923"/>
                  <a:gd name="T112" fmla="*/ 337 w 1276"/>
                  <a:gd name="T113" fmla="*/ 916 h 923"/>
                  <a:gd name="T114" fmla="*/ 471 w 1276"/>
                  <a:gd name="T115" fmla="*/ 912 h 923"/>
                  <a:gd name="T116" fmla="*/ 545 w 1276"/>
                  <a:gd name="T117" fmla="*/ 909 h 923"/>
                  <a:gd name="T118" fmla="*/ 640 w 1276"/>
                  <a:gd name="T119" fmla="*/ 900 h 923"/>
                  <a:gd name="T120" fmla="*/ 870 w 1276"/>
                  <a:gd name="T121" fmla="*/ 876 h 923"/>
                  <a:gd name="T122" fmla="*/ 1119 w 1276"/>
                  <a:gd name="T123" fmla="*/ 848 h 923"/>
                  <a:gd name="T124" fmla="*/ 1268 w 1276"/>
                  <a:gd name="T125" fmla="*/ 832 h 9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6"/>
                  <a:gd name="T190" fmla="*/ 0 h 923"/>
                  <a:gd name="T191" fmla="*/ 1276 w 1276"/>
                  <a:gd name="T192" fmla="*/ 923 h 9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6" h="923">
                    <a:moveTo>
                      <a:pt x="1276" y="831"/>
                    </a:moveTo>
                    <a:lnTo>
                      <a:pt x="1271" y="831"/>
                    </a:lnTo>
                    <a:lnTo>
                      <a:pt x="1255" y="832"/>
                    </a:lnTo>
                    <a:lnTo>
                      <a:pt x="1231" y="834"/>
                    </a:lnTo>
                    <a:lnTo>
                      <a:pt x="1201" y="837"/>
                    </a:lnTo>
                    <a:lnTo>
                      <a:pt x="1164" y="839"/>
                    </a:lnTo>
                    <a:lnTo>
                      <a:pt x="1123" y="842"/>
                    </a:lnTo>
                    <a:lnTo>
                      <a:pt x="1079" y="845"/>
                    </a:lnTo>
                    <a:lnTo>
                      <a:pt x="1032" y="847"/>
                    </a:lnTo>
                    <a:lnTo>
                      <a:pt x="986" y="851"/>
                    </a:lnTo>
                    <a:lnTo>
                      <a:pt x="939" y="852"/>
                    </a:lnTo>
                    <a:lnTo>
                      <a:pt x="896" y="855"/>
                    </a:lnTo>
                    <a:lnTo>
                      <a:pt x="855" y="855"/>
                    </a:lnTo>
                    <a:lnTo>
                      <a:pt x="819" y="856"/>
                    </a:lnTo>
                    <a:lnTo>
                      <a:pt x="789" y="855"/>
                    </a:lnTo>
                    <a:lnTo>
                      <a:pt x="767" y="852"/>
                    </a:lnTo>
                    <a:lnTo>
                      <a:pt x="753" y="850"/>
                    </a:lnTo>
                    <a:lnTo>
                      <a:pt x="737" y="841"/>
                    </a:lnTo>
                    <a:lnTo>
                      <a:pt x="724" y="831"/>
                    </a:lnTo>
                    <a:lnTo>
                      <a:pt x="714" y="820"/>
                    </a:lnTo>
                    <a:lnTo>
                      <a:pt x="708" y="809"/>
                    </a:lnTo>
                    <a:lnTo>
                      <a:pt x="703" y="799"/>
                    </a:lnTo>
                    <a:lnTo>
                      <a:pt x="700" y="790"/>
                    </a:lnTo>
                    <a:lnTo>
                      <a:pt x="697" y="785"/>
                    </a:lnTo>
                    <a:lnTo>
                      <a:pt x="697" y="782"/>
                    </a:lnTo>
                    <a:lnTo>
                      <a:pt x="694" y="782"/>
                    </a:lnTo>
                    <a:lnTo>
                      <a:pt x="686" y="783"/>
                    </a:lnTo>
                    <a:lnTo>
                      <a:pt x="675" y="786"/>
                    </a:lnTo>
                    <a:lnTo>
                      <a:pt x="661" y="787"/>
                    </a:lnTo>
                    <a:lnTo>
                      <a:pt x="648" y="787"/>
                    </a:lnTo>
                    <a:lnTo>
                      <a:pt x="638" y="787"/>
                    </a:lnTo>
                    <a:lnTo>
                      <a:pt x="631" y="786"/>
                    </a:lnTo>
                    <a:lnTo>
                      <a:pt x="630" y="782"/>
                    </a:lnTo>
                    <a:lnTo>
                      <a:pt x="633" y="764"/>
                    </a:lnTo>
                    <a:lnTo>
                      <a:pt x="629" y="735"/>
                    </a:lnTo>
                    <a:lnTo>
                      <a:pt x="625" y="702"/>
                    </a:lnTo>
                    <a:lnTo>
                      <a:pt x="622" y="675"/>
                    </a:lnTo>
                    <a:lnTo>
                      <a:pt x="619" y="650"/>
                    </a:lnTo>
                    <a:lnTo>
                      <a:pt x="611" y="622"/>
                    </a:lnTo>
                    <a:lnTo>
                      <a:pt x="602" y="599"/>
                    </a:lnTo>
                    <a:lnTo>
                      <a:pt x="598" y="589"/>
                    </a:lnTo>
                    <a:lnTo>
                      <a:pt x="600" y="589"/>
                    </a:lnTo>
                    <a:lnTo>
                      <a:pt x="605" y="589"/>
                    </a:lnTo>
                    <a:lnTo>
                      <a:pt x="612" y="590"/>
                    </a:lnTo>
                    <a:lnTo>
                      <a:pt x="621" y="590"/>
                    </a:lnTo>
                    <a:lnTo>
                      <a:pt x="630" y="590"/>
                    </a:lnTo>
                    <a:lnTo>
                      <a:pt x="640" y="590"/>
                    </a:lnTo>
                    <a:lnTo>
                      <a:pt x="649" y="590"/>
                    </a:lnTo>
                    <a:lnTo>
                      <a:pt x="658" y="589"/>
                    </a:lnTo>
                    <a:lnTo>
                      <a:pt x="668" y="593"/>
                    </a:lnTo>
                    <a:lnTo>
                      <a:pt x="673" y="607"/>
                    </a:lnTo>
                    <a:lnTo>
                      <a:pt x="676" y="623"/>
                    </a:lnTo>
                    <a:lnTo>
                      <a:pt x="677" y="636"/>
                    </a:lnTo>
                    <a:lnTo>
                      <a:pt x="683" y="644"/>
                    </a:lnTo>
                    <a:lnTo>
                      <a:pt x="692" y="649"/>
                    </a:lnTo>
                    <a:lnTo>
                      <a:pt x="704" y="651"/>
                    </a:lnTo>
                    <a:lnTo>
                      <a:pt x="714" y="653"/>
                    </a:lnTo>
                    <a:lnTo>
                      <a:pt x="722" y="654"/>
                    </a:lnTo>
                    <a:lnTo>
                      <a:pt x="728" y="656"/>
                    </a:lnTo>
                    <a:lnTo>
                      <a:pt x="733" y="658"/>
                    </a:lnTo>
                    <a:lnTo>
                      <a:pt x="741" y="653"/>
                    </a:lnTo>
                    <a:lnTo>
                      <a:pt x="748" y="646"/>
                    </a:lnTo>
                    <a:lnTo>
                      <a:pt x="755" y="646"/>
                    </a:lnTo>
                    <a:lnTo>
                      <a:pt x="761" y="649"/>
                    </a:lnTo>
                    <a:lnTo>
                      <a:pt x="769" y="653"/>
                    </a:lnTo>
                    <a:lnTo>
                      <a:pt x="775" y="653"/>
                    </a:lnTo>
                    <a:lnTo>
                      <a:pt x="781" y="653"/>
                    </a:lnTo>
                    <a:lnTo>
                      <a:pt x="789" y="650"/>
                    </a:lnTo>
                    <a:lnTo>
                      <a:pt x="798" y="647"/>
                    </a:lnTo>
                    <a:lnTo>
                      <a:pt x="806" y="645"/>
                    </a:lnTo>
                    <a:lnTo>
                      <a:pt x="811" y="642"/>
                    </a:lnTo>
                    <a:lnTo>
                      <a:pt x="816" y="641"/>
                    </a:lnTo>
                    <a:lnTo>
                      <a:pt x="817" y="640"/>
                    </a:lnTo>
                    <a:lnTo>
                      <a:pt x="836" y="679"/>
                    </a:lnTo>
                    <a:lnTo>
                      <a:pt x="872" y="707"/>
                    </a:lnTo>
                    <a:lnTo>
                      <a:pt x="870" y="700"/>
                    </a:lnTo>
                    <a:lnTo>
                      <a:pt x="867" y="680"/>
                    </a:lnTo>
                    <a:lnTo>
                      <a:pt x="865" y="659"/>
                    </a:lnTo>
                    <a:lnTo>
                      <a:pt x="868" y="644"/>
                    </a:lnTo>
                    <a:lnTo>
                      <a:pt x="872" y="633"/>
                    </a:lnTo>
                    <a:lnTo>
                      <a:pt x="874" y="622"/>
                    </a:lnTo>
                    <a:lnTo>
                      <a:pt x="874" y="611"/>
                    </a:lnTo>
                    <a:lnTo>
                      <a:pt x="872" y="600"/>
                    </a:lnTo>
                    <a:lnTo>
                      <a:pt x="868" y="586"/>
                    </a:lnTo>
                    <a:lnTo>
                      <a:pt x="864" y="566"/>
                    </a:lnTo>
                    <a:lnTo>
                      <a:pt x="860" y="546"/>
                    </a:lnTo>
                    <a:lnTo>
                      <a:pt x="856" y="529"/>
                    </a:lnTo>
                    <a:lnTo>
                      <a:pt x="854" y="522"/>
                    </a:lnTo>
                    <a:lnTo>
                      <a:pt x="851" y="514"/>
                    </a:lnTo>
                    <a:lnTo>
                      <a:pt x="846" y="504"/>
                    </a:lnTo>
                    <a:lnTo>
                      <a:pt x="841" y="494"/>
                    </a:lnTo>
                    <a:lnTo>
                      <a:pt x="835" y="485"/>
                    </a:lnTo>
                    <a:lnTo>
                      <a:pt x="828" y="477"/>
                    </a:lnTo>
                    <a:lnTo>
                      <a:pt x="823" y="469"/>
                    </a:lnTo>
                    <a:lnTo>
                      <a:pt x="817" y="466"/>
                    </a:lnTo>
                    <a:lnTo>
                      <a:pt x="806" y="459"/>
                    </a:lnTo>
                    <a:lnTo>
                      <a:pt x="795" y="454"/>
                    </a:lnTo>
                    <a:lnTo>
                      <a:pt x="788" y="450"/>
                    </a:lnTo>
                    <a:lnTo>
                      <a:pt x="785" y="449"/>
                    </a:lnTo>
                    <a:lnTo>
                      <a:pt x="783" y="444"/>
                    </a:lnTo>
                    <a:lnTo>
                      <a:pt x="775" y="430"/>
                    </a:lnTo>
                    <a:lnTo>
                      <a:pt x="765" y="410"/>
                    </a:lnTo>
                    <a:lnTo>
                      <a:pt x="753" y="387"/>
                    </a:lnTo>
                    <a:lnTo>
                      <a:pt x="741" y="364"/>
                    </a:lnTo>
                    <a:lnTo>
                      <a:pt x="728" y="342"/>
                    </a:lnTo>
                    <a:lnTo>
                      <a:pt x="717" y="327"/>
                    </a:lnTo>
                    <a:lnTo>
                      <a:pt x="709" y="319"/>
                    </a:lnTo>
                    <a:lnTo>
                      <a:pt x="697" y="318"/>
                    </a:lnTo>
                    <a:lnTo>
                      <a:pt x="687" y="323"/>
                    </a:lnTo>
                    <a:lnTo>
                      <a:pt x="680" y="331"/>
                    </a:lnTo>
                    <a:lnTo>
                      <a:pt x="677" y="335"/>
                    </a:lnTo>
                    <a:lnTo>
                      <a:pt x="682" y="343"/>
                    </a:lnTo>
                    <a:lnTo>
                      <a:pt x="691" y="364"/>
                    </a:lnTo>
                    <a:lnTo>
                      <a:pt x="697" y="382"/>
                    </a:lnTo>
                    <a:lnTo>
                      <a:pt x="694" y="387"/>
                    </a:lnTo>
                    <a:lnTo>
                      <a:pt x="686" y="383"/>
                    </a:lnTo>
                    <a:lnTo>
                      <a:pt x="675" y="378"/>
                    </a:lnTo>
                    <a:lnTo>
                      <a:pt x="661" y="373"/>
                    </a:lnTo>
                    <a:lnTo>
                      <a:pt x="645" y="368"/>
                    </a:lnTo>
                    <a:lnTo>
                      <a:pt x="630" y="363"/>
                    </a:lnTo>
                    <a:lnTo>
                      <a:pt x="615" y="356"/>
                    </a:lnTo>
                    <a:lnTo>
                      <a:pt x="601" y="351"/>
                    </a:lnTo>
                    <a:lnTo>
                      <a:pt x="591" y="346"/>
                    </a:lnTo>
                    <a:lnTo>
                      <a:pt x="582" y="342"/>
                    </a:lnTo>
                    <a:lnTo>
                      <a:pt x="574" y="338"/>
                    </a:lnTo>
                    <a:lnTo>
                      <a:pt x="567" y="335"/>
                    </a:lnTo>
                    <a:lnTo>
                      <a:pt x="560" y="332"/>
                    </a:lnTo>
                    <a:lnTo>
                      <a:pt x="555" y="329"/>
                    </a:lnTo>
                    <a:lnTo>
                      <a:pt x="551" y="328"/>
                    </a:lnTo>
                    <a:lnTo>
                      <a:pt x="549" y="327"/>
                    </a:lnTo>
                    <a:lnTo>
                      <a:pt x="548" y="327"/>
                    </a:lnTo>
                    <a:lnTo>
                      <a:pt x="544" y="315"/>
                    </a:lnTo>
                    <a:lnTo>
                      <a:pt x="535" y="290"/>
                    </a:lnTo>
                    <a:lnTo>
                      <a:pt x="523" y="260"/>
                    </a:lnTo>
                    <a:lnTo>
                      <a:pt x="516" y="235"/>
                    </a:lnTo>
                    <a:lnTo>
                      <a:pt x="512" y="226"/>
                    </a:lnTo>
                    <a:lnTo>
                      <a:pt x="506" y="219"/>
                    </a:lnTo>
                    <a:lnTo>
                      <a:pt x="498" y="212"/>
                    </a:lnTo>
                    <a:lnTo>
                      <a:pt x="490" y="207"/>
                    </a:lnTo>
                    <a:lnTo>
                      <a:pt x="481" y="202"/>
                    </a:lnTo>
                    <a:lnTo>
                      <a:pt x="474" y="197"/>
                    </a:lnTo>
                    <a:lnTo>
                      <a:pt x="466" y="192"/>
                    </a:lnTo>
                    <a:lnTo>
                      <a:pt x="460" y="188"/>
                    </a:lnTo>
                    <a:lnTo>
                      <a:pt x="450" y="181"/>
                    </a:lnTo>
                    <a:lnTo>
                      <a:pt x="441" y="177"/>
                    </a:lnTo>
                    <a:lnTo>
                      <a:pt x="436" y="176"/>
                    </a:lnTo>
                    <a:lnTo>
                      <a:pt x="433" y="176"/>
                    </a:lnTo>
                    <a:lnTo>
                      <a:pt x="401" y="144"/>
                    </a:lnTo>
                    <a:lnTo>
                      <a:pt x="398" y="137"/>
                    </a:lnTo>
                    <a:lnTo>
                      <a:pt x="387" y="121"/>
                    </a:lnTo>
                    <a:lnTo>
                      <a:pt x="376" y="103"/>
                    </a:lnTo>
                    <a:lnTo>
                      <a:pt x="366" y="89"/>
                    </a:lnTo>
                    <a:lnTo>
                      <a:pt x="356" y="79"/>
                    </a:lnTo>
                    <a:lnTo>
                      <a:pt x="344" y="70"/>
                    </a:lnTo>
                    <a:lnTo>
                      <a:pt x="334" y="64"/>
                    </a:lnTo>
                    <a:lnTo>
                      <a:pt x="330" y="61"/>
                    </a:lnTo>
                    <a:lnTo>
                      <a:pt x="298" y="33"/>
                    </a:lnTo>
                    <a:lnTo>
                      <a:pt x="293" y="31"/>
                    </a:lnTo>
                    <a:lnTo>
                      <a:pt x="283" y="26"/>
                    </a:lnTo>
                    <a:lnTo>
                      <a:pt x="272" y="18"/>
                    </a:lnTo>
                    <a:lnTo>
                      <a:pt x="263" y="9"/>
                    </a:lnTo>
                    <a:lnTo>
                      <a:pt x="260" y="6"/>
                    </a:lnTo>
                    <a:lnTo>
                      <a:pt x="259" y="4"/>
                    </a:lnTo>
                    <a:lnTo>
                      <a:pt x="256" y="3"/>
                    </a:lnTo>
                    <a:lnTo>
                      <a:pt x="254" y="0"/>
                    </a:lnTo>
                    <a:lnTo>
                      <a:pt x="249" y="31"/>
                    </a:lnTo>
                    <a:lnTo>
                      <a:pt x="243" y="60"/>
                    </a:lnTo>
                    <a:lnTo>
                      <a:pt x="236" y="90"/>
                    </a:lnTo>
                    <a:lnTo>
                      <a:pt x="230" y="120"/>
                    </a:lnTo>
                    <a:lnTo>
                      <a:pt x="223" y="150"/>
                    </a:lnTo>
                    <a:lnTo>
                      <a:pt x="216" y="179"/>
                    </a:lnTo>
                    <a:lnTo>
                      <a:pt x="208" y="210"/>
                    </a:lnTo>
                    <a:lnTo>
                      <a:pt x="201" y="239"/>
                    </a:lnTo>
                    <a:lnTo>
                      <a:pt x="207" y="237"/>
                    </a:lnTo>
                    <a:lnTo>
                      <a:pt x="212" y="234"/>
                    </a:lnTo>
                    <a:lnTo>
                      <a:pt x="215" y="233"/>
                    </a:lnTo>
                    <a:lnTo>
                      <a:pt x="216" y="232"/>
                    </a:lnTo>
                    <a:lnTo>
                      <a:pt x="217" y="234"/>
                    </a:lnTo>
                    <a:lnTo>
                      <a:pt x="221" y="239"/>
                    </a:lnTo>
                    <a:lnTo>
                      <a:pt x="227" y="244"/>
                    </a:lnTo>
                    <a:lnTo>
                      <a:pt x="235" y="247"/>
                    </a:lnTo>
                    <a:lnTo>
                      <a:pt x="245" y="248"/>
                    </a:lnTo>
                    <a:lnTo>
                      <a:pt x="255" y="251"/>
                    </a:lnTo>
                    <a:lnTo>
                      <a:pt x="264" y="256"/>
                    </a:lnTo>
                    <a:lnTo>
                      <a:pt x="270" y="263"/>
                    </a:lnTo>
                    <a:lnTo>
                      <a:pt x="276" y="271"/>
                    </a:lnTo>
                    <a:lnTo>
                      <a:pt x="281" y="277"/>
                    </a:lnTo>
                    <a:lnTo>
                      <a:pt x="287" y="284"/>
                    </a:lnTo>
                    <a:lnTo>
                      <a:pt x="295" y="288"/>
                    </a:lnTo>
                    <a:lnTo>
                      <a:pt x="297" y="296"/>
                    </a:lnTo>
                    <a:lnTo>
                      <a:pt x="291" y="310"/>
                    </a:lnTo>
                    <a:lnTo>
                      <a:pt x="282" y="324"/>
                    </a:lnTo>
                    <a:lnTo>
                      <a:pt x="278" y="331"/>
                    </a:lnTo>
                    <a:lnTo>
                      <a:pt x="277" y="329"/>
                    </a:lnTo>
                    <a:lnTo>
                      <a:pt x="273" y="328"/>
                    </a:lnTo>
                    <a:lnTo>
                      <a:pt x="268" y="324"/>
                    </a:lnTo>
                    <a:lnTo>
                      <a:pt x="260" y="321"/>
                    </a:lnTo>
                    <a:lnTo>
                      <a:pt x="251" y="317"/>
                    </a:lnTo>
                    <a:lnTo>
                      <a:pt x="240" y="312"/>
                    </a:lnTo>
                    <a:lnTo>
                      <a:pt x="229" y="308"/>
                    </a:lnTo>
                    <a:lnTo>
                      <a:pt x="216" y="303"/>
                    </a:lnTo>
                    <a:lnTo>
                      <a:pt x="208" y="300"/>
                    </a:lnTo>
                    <a:lnTo>
                      <a:pt x="201" y="298"/>
                    </a:lnTo>
                    <a:lnTo>
                      <a:pt x="193" y="295"/>
                    </a:lnTo>
                    <a:lnTo>
                      <a:pt x="187" y="293"/>
                    </a:lnTo>
                    <a:lnTo>
                      <a:pt x="182" y="310"/>
                    </a:lnTo>
                    <a:lnTo>
                      <a:pt x="176" y="328"/>
                    </a:lnTo>
                    <a:lnTo>
                      <a:pt x="171" y="347"/>
                    </a:lnTo>
                    <a:lnTo>
                      <a:pt x="166" y="365"/>
                    </a:lnTo>
                    <a:lnTo>
                      <a:pt x="160" y="383"/>
                    </a:lnTo>
                    <a:lnTo>
                      <a:pt x="155" y="401"/>
                    </a:lnTo>
                    <a:lnTo>
                      <a:pt x="148" y="420"/>
                    </a:lnTo>
                    <a:lnTo>
                      <a:pt x="143" y="438"/>
                    </a:lnTo>
                    <a:lnTo>
                      <a:pt x="123" y="497"/>
                    </a:lnTo>
                    <a:lnTo>
                      <a:pt x="103" y="557"/>
                    </a:lnTo>
                    <a:lnTo>
                      <a:pt x="82" y="618"/>
                    </a:lnTo>
                    <a:lnTo>
                      <a:pt x="63" y="678"/>
                    </a:lnTo>
                    <a:lnTo>
                      <a:pt x="46" y="739"/>
                    </a:lnTo>
                    <a:lnTo>
                      <a:pt x="29" y="800"/>
                    </a:lnTo>
                    <a:lnTo>
                      <a:pt x="14" y="861"/>
                    </a:lnTo>
                    <a:lnTo>
                      <a:pt x="0" y="923"/>
                    </a:lnTo>
                    <a:lnTo>
                      <a:pt x="53" y="922"/>
                    </a:lnTo>
                    <a:lnTo>
                      <a:pt x="105" y="921"/>
                    </a:lnTo>
                    <a:lnTo>
                      <a:pt x="156" y="920"/>
                    </a:lnTo>
                    <a:lnTo>
                      <a:pt x="204" y="918"/>
                    </a:lnTo>
                    <a:lnTo>
                      <a:pt x="251" y="917"/>
                    </a:lnTo>
                    <a:lnTo>
                      <a:pt x="296" y="917"/>
                    </a:lnTo>
                    <a:lnTo>
                      <a:pt x="337" y="916"/>
                    </a:lnTo>
                    <a:lnTo>
                      <a:pt x="376" y="914"/>
                    </a:lnTo>
                    <a:lnTo>
                      <a:pt x="412" y="913"/>
                    </a:lnTo>
                    <a:lnTo>
                      <a:pt x="443" y="913"/>
                    </a:lnTo>
                    <a:lnTo>
                      <a:pt x="471" y="912"/>
                    </a:lnTo>
                    <a:lnTo>
                      <a:pt x="497" y="911"/>
                    </a:lnTo>
                    <a:lnTo>
                      <a:pt x="517" y="911"/>
                    </a:lnTo>
                    <a:lnTo>
                      <a:pt x="534" y="911"/>
                    </a:lnTo>
                    <a:lnTo>
                      <a:pt x="545" y="909"/>
                    </a:lnTo>
                    <a:lnTo>
                      <a:pt x="551" y="909"/>
                    </a:lnTo>
                    <a:lnTo>
                      <a:pt x="569" y="908"/>
                    </a:lnTo>
                    <a:lnTo>
                      <a:pt x="600" y="904"/>
                    </a:lnTo>
                    <a:lnTo>
                      <a:pt x="640" y="900"/>
                    </a:lnTo>
                    <a:lnTo>
                      <a:pt x="689" y="895"/>
                    </a:lnTo>
                    <a:lnTo>
                      <a:pt x="746" y="889"/>
                    </a:lnTo>
                    <a:lnTo>
                      <a:pt x="807" y="883"/>
                    </a:lnTo>
                    <a:lnTo>
                      <a:pt x="870" y="876"/>
                    </a:lnTo>
                    <a:lnTo>
                      <a:pt x="935" y="869"/>
                    </a:lnTo>
                    <a:lnTo>
                      <a:pt x="1000" y="861"/>
                    </a:lnTo>
                    <a:lnTo>
                      <a:pt x="1062" y="855"/>
                    </a:lnTo>
                    <a:lnTo>
                      <a:pt x="1119" y="848"/>
                    </a:lnTo>
                    <a:lnTo>
                      <a:pt x="1170" y="842"/>
                    </a:lnTo>
                    <a:lnTo>
                      <a:pt x="1213" y="837"/>
                    </a:lnTo>
                    <a:lnTo>
                      <a:pt x="1246" y="834"/>
                    </a:lnTo>
                    <a:lnTo>
                      <a:pt x="1268" y="832"/>
                    </a:lnTo>
                    <a:lnTo>
                      <a:pt x="1276" y="831"/>
                    </a:lnTo>
                    <a:close/>
                  </a:path>
                </a:pathLst>
              </a:custGeom>
              <a:solidFill>
                <a:srgbClr val="000000"/>
              </a:solidFill>
              <a:ln w="9525">
                <a:solidFill>
                  <a:schemeClr val="tx1"/>
                </a:solidFill>
                <a:round/>
                <a:headEnd/>
                <a:tailEnd/>
              </a:ln>
            </p:spPr>
            <p:txBody>
              <a:bodyPr/>
              <a:lstStyle/>
              <a:p>
                <a:endParaRPr lang="en-IN"/>
              </a:p>
            </p:txBody>
          </p:sp>
          <p:sp>
            <p:nvSpPr>
              <p:cNvPr id="14361" name="Freeform 14"/>
              <p:cNvSpPr>
                <a:spLocks/>
              </p:cNvSpPr>
              <p:nvPr/>
            </p:nvSpPr>
            <p:spPr bwMode="auto">
              <a:xfrm>
                <a:off x="3151" y="4487"/>
                <a:ext cx="32" cy="43"/>
              </a:xfrm>
              <a:custGeom>
                <a:avLst/>
                <a:gdLst>
                  <a:gd name="T0" fmla="*/ 0 w 32"/>
                  <a:gd name="T1" fmla="*/ 43 h 43"/>
                  <a:gd name="T2" fmla="*/ 4 w 32"/>
                  <a:gd name="T3" fmla="*/ 39 h 43"/>
                  <a:gd name="T4" fmla="*/ 13 w 32"/>
                  <a:gd name="T5" fmla="*/ 29 h 43"/>
                  <a:gd name="T6" fmla="*/ 23 w 32"/>
                  <a:gd name="T7" fmla="*/ 17 h 43"/>
                  <a:gd name="T8" fmla="*/ 31 w 32"/>
                  <a:gd name="T9" fmla="*/ 8 h 43"/>
                  <a:gd name="T10" fmla="*/ 32 w 32"/>
                  <a:gd name="T11" fmla="*/ 3 h 43"/>
                  <a:gd name="T12" fmla="*/ 30 w 32"/>
                  <a:gd name="T13" fmla="*/ 0 h 43"/>
                  <a:gd name="T14" fmla="*/ 25 w 32"/>
                  <a:gd name="T15" fmla="*/ 1 h 43"/>
                  <a:gd name="T16" fmla="*/ 18 w 32"/>
                  <a:gd name="T17" fmla="*/ 8 h 43"/>
                  <a:gd name="T18" fmla="*/ 12 w 32"/>
                  <a:gd name="T19" fmla="*/ 18 h 43"/>
                  <a:gd name="T20" fmla="*/ 6 w 32"/>
                  <a:gd name="T21" fmla="*/ 29 h 43"/>
                  <a:gd name="T22" fmla="*/ 2 w 32"/>
                  <a:gd name="T23" fmla="*/ 39 h 43"/>
                  <a:gd name="T24" fmla="*/ 0 w 32"/>
                  <a:gd name="T25" fmla="*/ 43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3"/>
                  <a:gd name="T41" fmla="*/ 32 w 32"/>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3">
                    <a:moveTo>
                      <a:pt x="0" y="43"/>
                    </a:moveTo>
                    <a:lnTo>
                      <a:pt x="4" y="39"/>
                    </a:lnTo>
                    <a:lnTo>
                      <a:pt x="13" y="29"/>
                    </a:lnTo>
                    <a:lnTo>
                      <a:pt x="23" y="17"/>
                    </a:lnTo>
                    <a:lnTo>
                      <a:pt x="31" y="8"/>
                    </a:lnTo>
                    <a:lnTo>
                      <a:pt x="32" y="3"/>
                    </a:lnTo>
                    <a:lnTo>
                      <a:pt x="30" y="0"/>
                    </a:lnTo>
                    <a:lnTo>
                      <a:pt x="25" y="1"/>
                    </a:lnTo>
                    <a:lnTo>
                      <a:pt x="18" y="8"/>
                    </a:lnTo>
                    <a:lnTo>
                      <a:pt x="12" y="18"/>
                    </a:lnTo>
                    <a:lnTo>
                      <a:pt x="6" y="29"/>
                    </a:lnTo>
                    <a:lnTo>
                      <a:pt x="2" y="39"/>
                    </a:lnTo>
                    <a:lnTo>
                      <a:pt x="0" y="43"/>
                    </a:lnTo>
                    <a:close/>
                  </a:path>
                </a:pathLst>
              </a:custGeom>
              <a:solidFill>
                <a:srgbClr val="000000"/>
              </a:solidFill>
              <a:ln w="9525">
                <a:solidFill>
                  <a:schemeClr val="tx1"/>
                </a:solidFill>
                <a:round/>
                <a:headEnd/>
                <a:tailEnd/>
              </a:ln>
            </p:spPr>
            <p:txBody>
              <a:bodyPr/>
              <a:lstStyle/>
              <a:p>
                <a:endParaRPr lang="en-IN"/>
              </a:p>
            </p:txBody>
          </p:sp>
          <p:sp>
            <p:nvSpPr>
              <p:cNvPr id="14362" name="Freeform 15"/>
              <p:cNvSpPr>
                <a:spLocks/>
              </p:cNvSpPr>
              <p:nvPr/>
            </p:nvSpPr>
            <p:spPr bwMode="auto">
              <a:xfrm>
                <a:off x="3120" y="4608"/>
                <a:ext cx="49" cy="44"/>
              </a:xfrm>
              <a:custGeom>
                <a:avLst/>
                <a:gdLst>
                  <a:gd name="T0" fmla="*/ 49 w 49"/>
                  <a:gd name="T1" fmla="*/ 0 h 44"/>
                  <a:gd name="T2" fmla="*/ 47 w 49"/>
                  <a:gd name="T3" fmla="*/ 5 h 44"/>
                  <a:gd name="T4" fmla="*/ 39 w 49"/>
                  <a:gd name="T5" fmla="*/ 15 h 44"/>
                  <a:gd name="T6" fmla="*/ 29 w 49"/>
                  <a:gd name="T7" fmla="*/ 28 h 44"/>
                  <a:gd name="T8" fmla="*/ 20 w 49"/>
                  <a:gd name="T9" fmla="*/ 35 h 44"/>
                  <a:gd name="T10" fmla="*/ 12 w 49"/>
                  <a:gd name="T11" fmla="*/ 39 h 44"/>
                  <a:gd name="T12" fmla="*/ 6 w 49"/>
                  <a:gd name="T13" fmla="*/ 42 h 44"/>
                  <a:gd name="T14" fmla="*/ 1 w 49"/>
                  <a:gd name="T15" fmla="*/ 43 h 44"/>
                  <a:gd name="T16" fmla="*/ 0 w 49"/>
                  <a:gd name="T17" fmla="*/ 44 h 44"/>
                  <a:gd name="T18" fmla="*/ 49 w 49"/>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44"/>
                  <a:gd name="T32" fmla="*/ 49 w 4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44">
                    <a:moveTo>
                      <a:pt x="49" y="0"/>
                    </a:moveTo>
                    <a:lnTo>
                      <a:pt x="47" y="5"/>
                    </a:lnTo>
                    <a:lnTo>
                      <a:pt x="39" y="15"/>
                    </a:lnTo>
                    <a:lnTo>
                      <a:pt x="29" y="28"/>
                    </a:lnTo>
                    <a:lnTo>
                      <a:pt x="20" y="35"/>
                    </a:lnTo>
                    <a:lnTo>
                      <a:pt x="12" y="39"/>
                    </a:lnTo>
                    <a:lnTo>
                      <a:pt x="6" y="42"/>
                    </a:lnTo>
                    <a:lnTo>
                      <a:pt x="1" y="43"/>
                    </a:lnTo>
                    <a:lnTo>
                      <a:pt x="0" y="44"/>
                    </a:lnTo>
                    <a:lnTo>
                      <a:pt x="49" y="0"/>
                    </a:lnTo>
                    <a:close/>
                  </a:path>
                </a:pathLst>
              </a:custGeom>
              <a:solidFill>
                <a:srgbClr val="000000"/>
              </a:solidFill>
              <a:ln w="9525">
                <a:solidFill>
                  <a:schemeClr val="tx1"/>
                </a:solidFill>
                <a:round/>
                <a:headEnd/>
                <a:tailEnd/>
              </a:ln>
            </p:spPr>
            <p:txBody>
              <a:bodyPr/>
              <a:lstStyle/>
              <a:p>
                <a:endParaRPr lang="en-IN"/>
              </a:p>
            </p:txBody>
          </p:sp>
          <p:sp>
            <p:nvSpPr>
              <p:cNvPr id="14363" name="Freeform 16"/>
              <p:cNvSpPr>
                <a:spLocks/>
              </p:cNvSpPr>
              <p:nvPr/>
            </p:nvSpPr>
            <p:spPr bwMode="auto">
              <a:xfrm>
                <a:off x="3024" y="4622"/>
                <a:ext cx="72" cy="27"/>
              </a:xfrm>
              <a:custGeom>
                <a:avLst/>
                <a:gdLst>
                  <a:gd name="T0" fmla="*/ 12 w 72"/>
                  <a:gd name="T1" fmla="*/ 0 h 27"/>
                  <a:gd name="T2" fmla="*/ 72 w 72"/>
                  <a:gd name="T3" fmla="*/ 27 h 27"/>
                  <a:gd name="T4" fmla="*/ 70 w 72"/>
                  <a:gd name="T5" fmla="*/ 27 h 27"/>
                  <a:gd name="T6" fmla="*/ 65 w 72"/>
                  <a:gd name="T7" fmla="*/ 25 h 27"/>
                  <a:gd name="T8" fmla="*/ 58 w 72"/>
                  <a:gd name="T9" fmla="*/ 24 h 27"/>
                  <a:gd name="T10" fmla="*/ 49 w 72"/>
                  <a:gd name="T11" fmla="*/ 21 h 27"/>
                  <a:gd name="T12" fmla="*/ 39 w 72"/>
                  <a:gd name="T13" fmla="*/ 20 h 27"/>
                  <a:gd name="T14" fmla="*/ 27 w 72"/>
                  <a:gd name="T15" fmla="*/ 19 h 27"/>
                  <a:gd name="T16" fmla="*/ 18 w 72"/>
                  <a:gd name="T17" fmla="*/ 18 h 27"/>
                  <a:gd name="T18" fmla="*/ 9 w 72"/>
                  <a:gd name="T19" fmla="*/ 18 h 27"/>
                  <a:gd name="T20" fmla="*/ 0 w 72"/>
                  <a:gd name="T21" fmla="*/ 15 h 27"/>
                  <a:gd name="T22" fmla="*/ 3 w 72"/>
                  <a:gd name="T23" fmla="*/ 9 h 27"/>
                  <a:gd name="T24" fmla="*/ 8 w 72"/>
                  <a:gd name="T25" fmla="*/ 2 h 27"/>
                  <a:gd name="T26" fmla="*/ 12 w 72"/>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27"/>
                  <a:gd name="T44" fmla="*/ 72 w 72"/>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27">
                    <a:moveTo>
                      <a:pt x="12" y="0"/>
                    </a:moveTo>
                    <a:lnTo>
                      <a:pt x="72" y="27"/>
                    </a:lnTo>
                    <a:lnTo>
                      <a:pt x="70" y="27"/>
                    </a:lnTo>
                    <a:lnTo>
                      <a:pt x="65" y="25"/>
                    </a:lnTo>
                    <a:lnTo>
                      <a:pt x="58" y="24"/>
                    </a:lnTo>
                    <a:lnTo>
                      <a:pt x="49" y="21"/>
                    </a:lnTo>
                    <a:lnTo>
                      <a:pt x="39" y="20"/>
                    </a:lnTo>
                    <a:lnTo>
                      <a:pt x="27" y="19"/>
                    </a:lnTo>
                    <a:lnTo>
                      <a:pt x="18" y="18"/>
                    </a:lnTo>
                    <a:lnTo>
                      <a:pt x="9" y="18"/>
                    </a:lnTo>
                    <a:lnTo>
                      <a:pt x="0" y="15"/>
                    </a:lnTo>
                    <a:lnTo>
                      <a:pt x="3" y="9"/>
                    </a:lnTo>
                    <a:lnTo>
                      <a:pt x="8" y="2"/>
                    </a:lnTo>
                    <a:lnTo>
                      <a:pt x="12" y="0"/>
                    </a:lnTo>
                    <a:close/>
                  </a:path>
                </a:pathLst>
              </a:custGeom>
              <a:solidFill>
                <a:srgbClr val="000000"/>
              </a:solidFill>
              <a:ln w="9525">
                <a:solidFill>
                  <a:schemeClr val="tx1"/>
                </a:solidFill>
                <a:round/>
                <a:headEnd/>
                <a:tailEnd/>
              </a:ln>
            </p:spPr>
            <p:txBody>
              <a:bodyPr/>
              <a:lstStyle/>
              <a:p>
                <a:endParaRPr lang="en-IN"/>
              </a:p>
            </p:txBody>
          </p:sp>
          <p:sp>
            <p:nvSpPr>
              <p:cNvPr id="14364" name="Freeform 17"/>
              <p:cNvSpPr>
                <a:spLocks/>
              </p:cNvSpPr>
              <p:nvPr/>
            </p:nvSpPr>
            <p:spPr bwMode="auto">
              <a:xfrm>
                <a:off x="3727" y="4986"/>
                <a:ext cx="28" cy="129"/>
              </a:xfrm>
              <a:custGeom>
                <a:avLst/>
                <a:gdLst>
                  <a:gd name="T0" fmla="*/ 0 w 28"/>
                  <a:gd name="T1" fmla="*/ 0 h 129"/>
                  <a:gd name="T2" fmla="*/ 3 w 28"/>
                  <a:gd name="T3" fmla="*/ 6 h 129"/>
                  <a:gd name="T4" fmla="*/ 8 w 28"/>
                  <a:gd name="T5" fmla="*/ 20 h 129"/>
                  <a:gd name="T6" fmla="*/ 13 w 28"/>
                  <a:gd name="T7" fmla="*/ 36 h 129"/>
                  <a:gd name="T8" fmla="*/ 15 w 28"/>
                  <a:gd name="T9" fmla="*/ 49 h 129"/>
                  <a:gd name="T10" fmla="*/ 17 w 28"/>
                  <a:gd name="T11" fmla="*/ 63 h 129"/>
                  <a:gd name="T12" fmla="*/ 18 w 28"/>
                  <a:gd name="T13" fmla="*/ 82 h 129"/>
                  <a:gd name="T14" fmla="*/ 17 w 28"/>
                  <a:gd name="T15" fmla="*/ 103 h 129"/>
                  <a:gd name="T16" fmla="*/ 9 w 28"/>
                  <a:gd name="T17" fmla="*/ 118 h 129"/>
                  <a:gd name="T18" fmla="*/ 4 w 28"/>
                  <a:gd name="T19" fmla="*/ 127 h 129"/>
                  <a:gd name="T20" fmla="*/ 8 w 28"/>
                  <a:gd name="T21" fmla="*/ 129 h 129"/>
                  <a:gd name="T22" fmla="*/ 17 w 28"/>
                  <a:gd name="T23" fmla="*/ 127 h 129"/>
                  <a:gd name="T24" fmla="*/ 24 w 28"/>
                  <a:gd name="T25" fmla="*/ 118 h 129"/>
                  <a:gd name="T26" fmla="*/ 28 w 28"/>
                  <a:gd name="T27" fmla="*/ 101 h 129"/>
                  <a:gd name="T28" fmla="*/ 28 w 28"/>
                  <a:gd name="T29" fmla="*/ 81 h 129"/>
                  <a:gd name="T30" fmla="*/ 26 w 28"/>
                  <a:gd name="T31" fmla="*/ 61 h 129"/>
                  <a:gd name="T32" fmla="*/ 24 w 28"/>
                  <a:gd name="T33" fmla="*/ 47 h 129"/>
                  <a:gd name="T34" fmla="*/ 22 w 28"/>
                  <a:gd name="T35" fmla="*/ 35 h 129"/>
                  <a:gd name="T36" fmla="*/ 14 w 28"/>
                  <a:gd name="T37" fmla="*/ 22 h 129"/>
                  <a:gd name="T38" fmla="*/ 7 w 28"/>
                  <a:gd name="T39" fmla="*/ 8 h 129"/>
                  <a:gd name="T40" fmla="*/ 0 w 28"/>
                  <a:gd name="T41" fmla="*/ 0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29"/>
                  <a:gd name="T65" fmla="*/ 28 w 28"/>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29">
                    <a:moveTo>
                      <a:pt x="0" y="0"/>
                    </a:moveTo>
                    <a:lnTo>
                      <a:pt x="3" y="6"/>
                    </a:lnTo>
                    <a:lnTo>
                      <a:pt x="8" y="20"/>
                    </a:lnTo>
                    <a:lnTo>
                      <a:pt x="13" y="36"/>
                    </a:lnTo>
                    <a:lnTo>
                      <a:pt x="15" y="49"/>
                    </a:lnTo>
                    <a:lnTo>
                      <a:pt x="17" y="63"/>
                    </a:lnTo>
                    <a:lnTo>
                      <a:pt x="18" y="82"/>
                    </a:lnTo>
                    <a:lnTo>
                      <a:pt x="17" y="103"/>
                    </a:lnTo>
                    <a:lnTo>
                      <a:pt x="9" y="118"/>
                    </a:lnTo>
                    <a:lnTo>
                      <a:pt x="4" y="127"/>
                    </a:lnTo>
                    <a:lnTo>
                      <a:pt x="8" y="129"/>
                    </a:lnTo>
                    <a:lnTo>
                      <a:pt x="17" y="127"/>
                    </a:lnTo>
                    <a:lnTo>
                      <a:pt x="24" y="118"/>
                    </a:lnTo>
                    <a:lnTo>
                      <a:pt x="28" y="101"/>
                    </a:lnTo>
                    <a:lnTo>
                      <a:pt x="28" y="81"/>
                    </a:lnTo>
                    <a:lnTo>
                      <a:pt x="26" y="61"/>
                    </a:lnTo>
                    <a:lnTo>
                      <a:pt x="24" y="47"/>
                    </a:lnTo>
                    <a:lnTo>
                      <a:pt x="22" y="35"/>
                    </a:lnTo>
                    <a:lnTo>
                      <a:pt x="14" y="22"/>
                    </a:lnTo>
                    <a:lnTo>
                      <a:pt x="7" y="8"/>
                    </a:lnTo>
                    <a:lnTo>
                      <a:pt x="0" y="0"/>
                    </a:lnTo>
                    <a:close/>
                  </a:path>
                </a:pathLst>
              </a:custGeom>
              <a:solidFill>
                <a:srgbClr val="000000"/>
              </a:solidFill>
              <a:ln w="9525">
                <a:solidFill>
                  <a:schemeClr val="tx1"/>
                </a:solidFill>
                <a:round/>
                <a:headEnd/>
                <a:tailEnd/>
              </a:ln>
            </p:spPr>
            <p:txBody>
              <a:bodyPr/>
              <a:lstStyle/>
              <a:p>
                <a:endParaRPr lang="en-IN"/>
              </a:p>
            </p:txBody>
          </p:sp>
          <p:sp>
            <p:nvSpPr>
              <p:cNvPr id="14365" name="Freeform 18"/>
              <p:cNvSpPr>
                <a:spLocks/>
              </p:cNvSpPr>
              <p:nvPr/>
            </p:nvSpPr>
            <p:spPr bwMode="auto">
              <a:xfrm>
                <a:off x="3043" y="4360"/>
                <a:ext cx="28" cy="37"/>
              </a:xfrm>
              <a:custGeom>
                <a:avLst/>
                <a:gdLst>
                  <a:gd name="T0" fmla="*/ 18 w 28"/>
                  <a:gd name="T1" fmla="*/ 0 h 37"/>
                  <a:gd name="T2" fmla="*/ 20 w 28"/>
                  <a:gd name="T3" fmla="*/ 5 h 37"/>
                  <a:gd name="T4" fmla="*/ 22 w 28"/>
                  <a:gd name="T5" fmla="*/ 15 h 37"/>
                  <a:gd name="T6" fmla="*/ 25 w 28"/>
                  <a:gd name="T7" fmla="*/ 28 h 37"/>
                  <a:gd name="T8" fmla="*/ 28 w 28"/>
                  <a:gd name="T9" fmla="*/ 35 h 37"/>
                  <a:gd name="T10" fmla="*/ 28 w 28"/>
                  <a:gd name="T11" fmla="*/ 37 h 37"/>
                  <a:gd name="T12" fmla="*/ 22 w 28"/>
                  <a:gd name="T13" fmla="*/ 33 h 37"/>
                  <a:gd name="T14" fmla="*/ 13 w 28"/>
                  <a:gd name="T15" fmla="*/ 28 h 37"/>
                  <a:gd name="T16" fmla="*/ 3 w 28"/>
                  <a:gd name="T17" fmla="*/ 27 h 37"/>
                  <a:gd name="T18" fmla="*/ 0 w 28"/>
                  <a:gd name="T19" fmla="*/ 25 h 37"/>
                  <a:gd name="T20" fmla="*/ 7 w 28"/>
                  <a:gd name="T21" fmla="*/ 20 h 37"/>
                  <a:gd name="T22" fmla="*/ 16 w 28"/>
                  <a:gd name="T23" fmla="*/ 11 h 37"/>
                  <a:gd name="T24" fmla="*/ 18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18" y="0"/>
                    </a:moveTo>
                    <a:lnTo>
                      <a:pt x="20" y="5"/>
                    </a:lnTo>
                    <a:lnTo>
                      <a:pt x="22" y="15"/>
                    </a:lnTo>
                    <a:lnTo>
                      <a:pt x="25" y="28"/>
                    </a:lnTo>
                    <a:lnTo>
                      <a:pt x="28" y="35"/>
                    </a:lnTo>
                    <a:lnTo>
                      <a:pt x="28" y="37"/>
                    </a:lnTo>
                    <a:lnTo>
                      <a:pt x="22" y="33"/>
                    </a:lnTo>
                    <a:lnTo>
                      <a:pt x="13" y="28"/>
                    </a:lnTo>
                    <a:lnTo>
                      <a:pt x="3" y="27"/>
                    </a:lnTo>
                    <a:lnTo>
                      <a:pt x="0" y="25"/>
                    </a:lnTo>
                    <a:lnTo>
                      <a:pt x="7" y="20"/>
                    </a:lnTo>
                    <a:lnTo>
                      <a:pt x="16" y="11"/>
                    </a:lnTo>
                    <a:lnTo>
                      <a:pt x="18" y="0"/>
                    </a:lnTo>
                    <a:close/>
                  </a:path>
                </a:pathLst>
              </a:custGeom>
              <a:solidFill>
                <a:srgbClr val="000000"/>
              </a:solidFill>
              <a:ln w="9525">
                <a:solidFill>
                  <a:schemeClr val="tx1"/>
                </a:solidFill>
                <a:round/>
                <a:headEnd/>
                <a:tailEnd/>
              </a:ln>
            </p:spPr>
            <p:txBody>
              <a:bodyPr/>
              <a:lstStyle/>
              <a:p>
                <a:endParaRPr lang="en-IN"/>
              </a:p>
            </p:txBody>
          </p:sp>
          <p:sp>
            <p:nvSpPr>
              <p:cNvPr id="14366" name="Freeform 19"/>
              <p:cNvSpPr>
                <a:spLocks/>
              </p:cNvSpPr>
              <p:nvPr/>
            </p:nvSpPr>
            <p:spPr bwMode="auto">
              <a:xfrm>
                <a:off x="2777" y="4235"/>
                <a:ext cx="177" cy="36"/>
              </a:xfrm>
              <a:custGeom>
                <a:avLst/>
                <a:gdLst>
                  <a:gd name="T0" fmla="*/ 164 w 177"/>
                  <a:gd name="T1" fmla="*/ 36 h 36"/>
                  <a:gd name="T2" fmla="*/ 0 w 177"/>
                  <a:gd name="T3" fmla="*/ 12 h 36"/>
                  <a:gd name="T4" fmla="*/ 3 w 177"/>
                  <a:gd name="T5" fmla="*/ 0 h 36"/>
                  <a:gd name="T6" fmla="*/ 177 w 177"/>
                  <a:gd name="T7" fmla="*/ 26 h 36"/>
                  <a:gd name="T8" fmla="*/ 164 w 177"/>
                  <a:gd name="T9" fmla="*/ 36 h 36"/>
                  <a:gd name="T10" fmla="*/ 0 60000 65536"/>
                  <a:gd name="T11" fmla="*/ 0 60000 65536"/>
                  <a:gd name="T12" fmla="*/ 0 60000 65536"/>
                  <a:gd name="T13" fmla="*/ 0 60000 65536"/>
                  <a:gd name="T14" fmla="*/ 0 60000 65536"/>
                  <a:gd name="T15" fmla="*/ 0 w 177"/>
                  <a:gd name="T16" fmla="*/ 0 h 36"/>
                  <a:gd name="T17" fmla="*/ 177 w 177"/>
                  <a:gd name="T18" fmla="*/ 36 h 36"/>
                </a:gdLst>
                <a:ahLst/>
                <a:cxnLst>
                  <a:cxn ang="T10">
                    <a:pos x="T0" y="T1"/>
                  </a:cxn>
                  <a:cxn ang="T11">
                    <a:pos x="T2" y="T3"/>
                  </a:cxn>
                  <a:cxn ang="T12">
                    <a:pos x="T4" y="T5"/>
                  </a:cxn>
                  <a:cxn ang="T13">
                    <a:pos x="T6" y="T7"/>
                  </a:cxn>
                  <a:cxn ang="T14">
                    <a:pos x="T8" y="T9"/>
                  </a:cxn>
                </a:cxnLst>
                <a:rect l="T15" t="T16" r="T17" b="T18"/>
                <a:pathLst>
                  <a:path w="177" h="36">
                    <a:moveTo>
                      <a:pt x="164" y="36"/>
                    </a:moveTo>
                    <a:lnTo>
                      <a:pt x="0" y="12"/>
                    </a:lnTo>
                    <a:lnTo>
                      <a:pt x="3" y="0"/>
                    </a:lnTo>
                    <a:lnTo>
                      <a:pt x="177" y="26"/>
                    </a:lnTo>
                    <a:lnTo>
                      <a:pt x="164" y="36"/>
                    </a:lnTo>
                    <a:close/>
                  </a:path>
                </a:pathLst>
              </a:custGeom>
              <a:solidFill>
                <a:srgbClr val="000000"/>
              </a:solidFill>
              <a:ln w="9525">
                <a:solidFill>
                  <a:schemeClr val="tx1"/>
                </a:solidFill>
                <a:round/>
                <a:headEnd/>
                <a:tailEnd/>
              </a:ln>
            </p:spPr>
            <p:txBody>
              <a:bodyPr/>
              <a:lstStyle/>
              <a:p>
                <a:endParaRPr lang="en-IN"/>
              </a:p>
            </p:txBody>
          </p:sp>
          <p:sp>
            <p:nvSpPr>
              <p:cNvPr id="14367" name="Freeform 20"/>
              <p:cNvSpPr>
                <a:spLocks/>
              </p:cNvSpPr>
              <p:nvPr/>
            </p:nvSpPr>
            <p:spPr bwMode="auto">
              <a:xfrm>
                <a:off x="2618" y="4289"/>
                <a:ext cx="84" cy="104"/>
              </a:xfrm>
              <a:custGeom>
                <a:avLst/>
                <a:gdLst>
                  <a:gd name="T0" fmla="*/ 0 w 84"/>
                  <a:gd name="T1" fmla="*/ 35 h 104"/>
                  <a:gd name="T2" fmla="*/ 1 w 84"/>
                  <a:gd name="T3" fmla="*/ 40 h 104"/>
                  <a:gd name="T4" fmla="*/ 4 w 84"/>
                  <a:gd name="T5" fmla="*/ 53 h 104"/>
                  <a:gd name="T6" fmla="*/ 9 w 84"/>
                  <a:gd name="T7" fmla="*/ 70 h 104"/>
                  <a:gd name="T8" fmla="*/ 18 w 84"/>
                  <a:gd name="T9" fmla="*/ 84 h 104"/>
                  <a:gd name="T10" fmla="*/ 28 w 84"/>
                  <a:gd name="T11" fmla="*/ 94 h 104"/>
                  <a:gd name="T12" fmla="*/ 34 w 84"/>
                  <a:gd name="T13" fmla="*/ 101 h 104"/>
                  <a:gd name="T14" fmla="*/ 39 w 84"/>
                  <a:gd name="T15" fmla="*/ 104 h 104"/>
                  <a:gd name="T16" fmla="*/ 42 w 84"/>
                  <a:gd name="T17" fmla="*/ 103 h 104"/>
                  <a:gd name="T18" fmla="*/ 43 w 84"/>
                  <a:gd name="T19" fmla="*/ 99 h 104"/>
                  <a:gd name="T20" fmla="*/ 42 w 84"/>
                  <a:gd name="T21" fmla="*/ 92 h 104"/>
                  <a:gd name="T22" fmla="*/ 42 w 84"/>
                  <a:gd name="T23" fmla="*/ 87 h 104"/>
                  <a:gd name="T24" fmla="*/ 43 w 84"/>
                  <a:gd name="T25" fmla="*/ 84 h 104"/>
                  <a:gd name="T26" fmla="*/ 49 w 84"/>
                  <a:gd name="T27" fmla="*/ 81 h 104"/>
                  <a:gd name="T28" fmla="*/ 57 w 84"/>
                  <a:gd name="T29" fmla="*/ 81 h 104"/>
                  <a:gd name="T30" fmla="*/ 65 w 84"/>
                  <a:gd name="T31" fmla="*/ 84 h 104"/>
                  <a:gd name="T32" fmla="*/ 71 w 84"/>
                  <a:gd name="T33" fmla="*/ 84 h 104"/>
                  <a:gd name="T34" fmla="*/ 77 w 84"/>
                  <a:gd name="T35" fmla="*/ 81 h 104"/>
                  <a:gd name="T36" fmla="*/ 81 w 84"/>
                  <a:gd name="T37" fmla="*/ 77 h 104"/>
                  <a:gd name="T38" fmla="*/ 84 w 84"/>
                  <a:gd name="T39" fmla="*/ 71 h 104"/>
                  <a:gd name="T40" fmla="*/ 84 w 84"/>
                  <a:gd name="T41" fmla="*/ 61 h 104"/>
                  <a:gd name="T42" fmla="*/ 82 w 84"/>
                  <a:gd name="T43" fmla="*/ 49 h 104"/>
                  <a:gd name="T44" fmla="*/ 82 w 84"/>
                  <a:gd name="T45" fmla="*/ 38 h 104"/>
                  <a:gd name="T46" fmla="*/ 82 w 84"/>
                  <a:gd name="T47" fmla="*/ 28 h 104"/>
                  <a:gd name="T48" fmla="*/ 84 w 84"/>
                  <a:gd name="T49" fmla="*/ 21 h 104"/>
                  <a:gd name="T50" fmla="*/ 82 w 84"/>
                  <a:gd name="T51" fmla="*/ 15 h 104"/>
                  <a:gd name="T52" fmla="*/ 80 w 84"/>
                  <a:gd name="T53" fmla="*/ 9 h 104"/>
                  <a:gd name="T54" fmla="*/ 75 w 84"/>
                  <a:gd name="T55" fmla="*/ 7 h 104"/>
                  <a:gd name="T56" fmla="*/ 71 w 84"/>
                  <a:gd name="T57" fmla="*/ 14 h 104"/>
                  <a:gd name="T58" fmla="*/ 70 w 84"/>
                  <a:gd name="T59" fmla="*/ 25 h 104"/>
                  <a:gd name="T60" fmla="*/ 68 w 84"/>
                  <a:gd name="T61" fmla="*/ 36 h 104"/>
                  <a:gd name="T62" fmla="*/ 66 w 84"/>
                  <a:gd name="T63" fmla="*/ 48 h 104"/>
                  <a:gd name="T64" fmla="*/ 59 w 84"/>
                  <a:gd name="T65" fmla="*/ 57 h 104"/>
                  <a:gd name="T66" fmla="*/ 51 w 84"/>
                  <a:gd name="T67" fmla="*/ 62 h 104"/>
                  <a:gd name="T68" fmla="*/ 43 w 84"/>
                  <a:gd name="T69" fmla="*/ 64 h 104"/>
                  <a:gd name="T70" fmla="*/ 37 w 84"/>
                  <a:gd name="T71" fmla="*/ 66 h 104"/>
                  <a:gd name="T72" fmla="*/ 34 w 84"/>
                  <a:gd name="T73" fmla="*/ 66 h 104"/>
                  <a:gd name="T74" fmla="*/ 34 w 84"/>
                  <a:gd name="T75" fmla="*/ 62 h 104"/>
                  <a:gd name="T76" fmla="*/ 35 w 84"/>
                  <a:gd name="T77" fmla="*/ 53 h 104"/>
                  <a:gd name="T78" fmla="*/ 38 w 84"/>
                  <a:gd name="T79" fmla="*/ 44 h 104"/>
                  <a:gd name="T80" fmla="*/ 43 w 84"/>
                  <a:gd name="T81" fmla="*/ 36 h 104"/>
                  <a:gd name="T82" fmla="*/ 48 w 84"/>
                  <a:gd name="T83" fmla="*/ 31 h 104"/>
                  <a:gd name="T84" fmla="*/ 52 w 84"/>
                  <a:gd name="T85" fmla="*/ 25 h 104"/>
                  <a:gd name="T86" fmla="*/ 52 w 84"/>
                  <a:gd name="T87" fmla="*/ 21 h 104"/>
                  <a:gd name="T88" fmla="*/ 48 w 84"/>
                  <a:gd name="T89" fmla="*/ 19 h 104"/>
                  <a:gd name="T90" fmla="*/ 40 w 84"/>
                  <a:gd name="T91" fmla="*/ 24 h 104"/>
                  <a:gd name="T92" fmla="*/ 33 w 84"/>
                  <a:gd name="T93" fmla="*/ 34 h 104"/>
                  <a:gd name="T94" fmla="*/ 25 w 84"/>
                  <a:gd name="T95" fmla="*/ 45 h 104"/>
                  <a:gd name="T96" fmla="*/ 21 w 84"/>
                  <a:gd name="T97" fmla="*/ 54 h 104"/>
                  <a:gd name="T98" fmla="*/ 19 w 84"/>
                  <a:gd name="T99" fmla="*/ 56 h 104"/>
                  <a:gd name="T100" fmla="*/ 15 w 84"/>
                  <a:gd name="T101" fmla="*/ 52 h 104"/>
                  <a:gd name="T102" fmla="*/ 11 w 84"/>
                  <a:gd name="T103" fmla="*/ 45 h 104"/>
                  <a:gd name="T104" fmla="*/ 10 w 84"/>
                  <a:gd name="T105" fmla="*/ 39 h 104"/>
                  <a:gd name="T106" fmla="*/ 9 w 84"/>
                  <a:gd name="T107" fmla="*/ 30 h 104"/>
                  <a:gd name="T108" fmla="*/ 7 w 84"/>
                  <a:gd name="T109" fmla="*/ 17 h 104"/>
                  <a:gd name="T110" fmla="*/ 5 w 84"/>
                  <a:gd name="T111" fmla="*/ 5 h 104"/>
                  <a:gd name="T112" fmla="*/ 4 w 84"/>
                  <a:gd name="T113" fmla="*/ 0 h 104"/>
                  <a:gd name="T114" fmla="*/ 2 w 84"/>
                  <a:gd name="T115" fmla="*/ 3 h 104"/>
                  <a:gd name="T116" fmla="*/ 1 w 84"/>
                  <a:gd name="T117" fmla="*/ 12 h 104"/>
                  <a:gd name="T118" fmla="*/ 0 w 84"/>
                  <a:gd name="T119" fmla="*/ 24 h 104"/>
                  <a:gd name="T120" fmla="*/ 0 w 84"/>
                  <a:gd name="T121" fmla="*/ 35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
                  <a:gd name="T184" fmla="*/ 0 h 104"/>
                  <a:gd name="T185" fmla="*/ 84 w 84"/>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 h="104">
                    <a:moveTo>
                      <a:pt x="0" y="35"/>
                    </a:moveTo>
                    <a:lnTo>
                      <a:pt x="1" y="40"/>
                    </a:lnTo>
                    <a:lnTo>
                      <a:pt x="4" y="53"/>
                    </a:lnTo>
                    <a:lnTo>
                      <a:pt x="9" y="70"/>
                    </a:lnTo>
                    <a:lnTo>
                      <a:pt x="18" y="84"/>
                    </a:lnTo>
                    <a:lnTo>
                      <a:pt x="28" y="94"/>
                    </a:lnTo>
                    <a:lnTo>
                      <a:pt x="34" y="101"/>
                    </a:lnTo>
                    <a:lnTo>
                      <a:pt x="39" y="104"/>
                    </a:lnTo>
                    <a:lnTo>
                      <a:pt x="42" y="103"/>
                    </a:lnTo>
                    <a:lnTo>
                      <a:pt x="43" y="99"/>
                    </a:lnTo>
                    <a:lnTo>
                      <a:pt x="42" y="92"/>
                    </a:lnTo>
                    <a:lnTo>
                      <a:pt x="42" y="87"/>
                    </a:lnTo>
                    <a:lnTo>
                      <a:pt x="43" y="84"/>
                    </a:lnTo>
                    <a:lnTo>
                      <a:pt x="49" y="81"/>
                    </a:lnTo>
                    <a:lnTo>
                      <a:pt x="57" y="81"/>
                    </a:lnTo>
                    <a:lnTo>
                      <a:pt x="65" y="84"/>
                    </a:lnTo>
                    <a:lnTo>
                      <a:pt x="71" y="84"/>
                    </a:lnTo>
                    <a:lnTo>
                      <a:pt x="77" y="81"/>
                    </a:lnTo>
                    <a:lnTo>
                      <a:pt x="81" y="77"/>
                    </a:lnTo>
                    <a:lnTo>
                      <a:pt x="84" y="71"/>
                    </a:lnTo>
                    <a:lnTo>
                      <a:pt x="84" y="61"/>
                    </a:lnTo>
                    <a:lnTo>
                      <a:pt x="82" y="49"/>
                    </a:lnTo>
                    <a:lnTo>
                      <a:pt x="82" y="38"/>
                    </a:lnTo>
                    <a:lnTo>
                      <a:pt x="82" y="28"/>
                    </a:lnTo>
                    <a:lnTo>
                      <a:pt x="84" y="21"/>
                    </a:lnTo>
                    <a:lnTo>
                      <a:pt x="82" y="15"/>
                    </a:lnTo>
                    <a:lnTo>
                      <a:pt x="80" y="9"/>
                    </a:lnTo>
                    <a:lnTo>
                      <a:pt x="75" y="7"/>
                    </a:lnTo>
                    <a:lnTo>
                      <a:pt x="71" y="14"/>
                    </a:lnTo>
                    <a:lnTo>
                      <a:pt x="70" y="25"/>
                    </a:lnTo>
                    <a:lnTo>
                      <a:pt x="68" y="36"/>
                    </a:lnTo>
                    <a:lnTo>
                      <a:pt x="66" y="48"/>
                    </a:lnTo>
                    <a:lnTo>
                      <a:pt x="59" y="57"/>
                    </a:lnTo>
                    <a:lnTo>
                      <a:pt x="51" y="62"/>
                    </a:lnTo>
                    <a:lnTo>
                      <a:pt x="43" y="64"/>
                    </a:lnTo>
                    <a:lnTo>
                      <a:pt x="37" y="66"/>
                    </a:lnTo>
                    <a:lnTo>
                      <a:pt x="34" y="66"/>
                    </a:lnTo>
                    <a:lnTo>
                      <a:pt x="34" y="62"/>
                    </a:lnTo>
                    <a:lnTo>
                      <a:pt x="35" y="53"/>
                    </a:lnTo>
                    <a:lnTo>
                      <a:pt x="38" y="44"/>
                    </a:lnTo>
                    <a:lnTo>
                      <a:pt x="43" y="36"/>
                    </a:lnTo>
                    <a:lnTo>
                      <a:pt x="48" y="31"/>
                    </a:lnTo>
                    <a:lnTo>
                      <a:pt x="52" y="25"/>
                    </a:lnTo>
                    <a:lnTo>
                      <a:pt x="52" y="21"/>
                    </a:lnTo>
                    <a:lnTo>
                      <a:pt x="48" y="19"/>
                    </a:lnTo>
                    <a:lnTo>
                      <a:pt x="40" y="24"/>
                    </a:lnTo>
                    <a:lnTo>
                      <a:pt x="33" y="34"/>
                    </a:lnTo>
                    <a:lnTo>
                      <a:pt x="25" y="45"/>
                    </a:lnTo>
                    <a:lnTo>
                      <a:pt x="21" y="54"/>
                    </a:lnTo>
                    <a:lnTo>
                      <a:pt x="19" y="56"/>
                    </a:lnTo>
                    <a:lnTo>
                      <a:pt x="15" y="52"/>
                    </a:lnTo>
                    <a:lnTo>
                      <a:pt x="11" y="45"/>
                    </a:lnTo>
                    <a:lnTo>
                      <a:pt x="10" y="39"/>
                    </a:lnTo>
                    <a:lnTo>
                      <a:pt x="9" y="30"/>
                    </a:lnTo>
                    <a:lnTo>
                      <a:pt x="7" y="17"/>
                    </a:lnTo>
                    <a:lnTo>
                      <a:pt x="5" y="5"/>
                    </a:lnTo>
                    <a:lnTo>
                      <a:pt x="4" y="0"/>
                    </a:lnTo>
                    <a:lnTo>
                      <a:pt x="2" y="3"/>
                    </a:lnTo>
                    <a:lnTo>
                      <a:pt x="1" y="12"/>
                    </a:lnTo>
                    <a:lnTo>
                      <a:pt x="0" y="24"/>
                    </a:lnTo>
                    <a:lnTo>
                      <a:pt x="0" y="35"/>
                    </a:lnTo>
                    <a:close/>
                  </a:path>
                </a:pathLst>
              </a:custGeom>
              <a:solidFill>
                <a:srgbClr val="000000"/>
              </a:solidFill>
              <a:ln w="9525">
                <a:solidFill>
                  <a:schemeClr val="tx1"/>
                </a:solidFill>
                <a:round/>
                <a:headEnd/>
                <a:tailEnd/>
              </a:ln>
            </p:spPr>
            <p:txBody>
              <a:bodyPr/>
              <a:lstStyle/>
              <a:p>
                <a:endParaRPr lang="en-IN"/>
              </a:p>
            </p:txBody>
          </p:sp>
          <p:sp>
            <p:nvSpPr>
              <p:cNvPr id="14368" name="Freeform 21"/>
              <p:cNvSpPr>
                <a:spLocks/>
              </p:cNvSpPr>
              <p:nvPr/>
            </p:nvSpPr>
            <p:spPr bwMode="auto">
              <a:xfrm>
                <a:off x="3336" y="4827"/>
                <a:ext cx="63" cy="122"/>
              </a:xfrm>
              <a:custGeom>
                <a:avLst/>
                <a:gdLst>
                  <a:gd name="T0" fmla="*/ 23 w 63"/>
                  <a:gd name="T1" fmla="*/ 91 h 122"/>
                  <a:gd name="T2" fmla="*/ 25 w 63"/>
                  <a:gd name="T3" fmla="*/ 80 h 122"/>
                  <a:gd name="T4" fmla="*/ 33 w 63"/>
                  <a:gd name="T5" fmla="*/ 53 h 122"/>
                  <a:gd name="T6" fmla="*/ 44 w 63"/>
                  <a:gd name="T7" fmla="*/ 24 h 122"/>
                  <a:gd name="T8" fmla="*/ 58 w 63"/>
                  <a:gd name="T9" fmla="*/ 3 h 122"/>
                  <a:gd name="T10" fmla="*/ 63 w 63"/>
                  <a:gd name="T11" fmla="*/ 0 h 122"/>
                  <a:gd name="T12" fmla="*/ 62 w 63"/>
                  <a:gd name="T13" fmla="*/ 0 h 122"/>
                  <a:gd name="T14" fmla="*/ 57 w 63"/>
                  <a:gd name="T15" fmla="*/ 3 h 122"/>
                  <a:gd name="T16" fmla="*/ 49 w 63"/>
                  <a:gd name="T17" fmla="*/ 11 h 122"/>
                  <a:gd name="T18" fmla="*/ 39 w 63"/>
                  <a:gd name="T19" fmla="*/ 22 h 122"/>
                  <a:gd name="T20" fmla="*/ 29 w 63"/>
                  <a:gd name="T21" fmla="*/ 39 h 122"/>
                  <a:gd name="T22" fmla="*/ 18 w 63"/>
                  <a:gd name="T23" fmla="*/ 61 h 122"/>
                  <a:gd name="T24" fmla="*/ 7 w 63"/>
                  <a:gd name="T25" fmla="*/ 86 h 122"/>
                  <a:gd name="T26" fmla="*/ 1 w 63"/>
                  <a:gd name="T27" fmla="*/ 108 h 122"/>
                  <a:gd name="T28" fmla="*/ 0 w 63"/>
                  <a:gd name="T29" fmla="*/ 119 h 122"/>
                  <a:gd name="T30" fmla="*/ 1 w 63"/>
                  <a:gd name="T31" fmla="*/ 122 h 122"/>
                  <a:gd name="T32" fmla="*/ 6 w 63"/>
                  <a:gd name="T33" fmla="*/ 117 h 122"/>
                  <a:gd name="T34" fmla="*/ 11 w 63"/>
                  <a:gd name="T35" fmla="*/ 110 h 122"/>
                  <a:gd name="T36" fmla="*/ 16 w 63"/>
                  <a:gd name="T37" fmla="*/ 101 h 122"/>
                  <a:gd name="T38" fmla="*/ 21 w 63"/>
                  <a:gd name="T39" fmla="*/ 94 h 122"/>
                  <a:gd name="T40" fmla="*/ 23 w 63"/>
                  <a:gd name="T41" fmla="*/ 91 h 1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122"/>
                  <a:gd name="T65" fmla="*/ 63 w 63"/>
                  <a:gd name="T66" fmla="*/ 122 h 1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122">
                    <a:moveTo>
                      <a:pt x="23" y="91"/>
                    </a:moveTo>
                    <a:lnTo>
                      <a:pt x="25" y="80"/>
                    </a:lnTo>
                    <a:lnTo>
                      <a:pt x="33" y="53"/>
                    </a:lnTo>
                    <a:lnTo>
                      <a:pt x="44" y="24"/>
                    </a:lnTo>
                    <a:lnTo>
                      <a:pt x="58" y="3"/>
                    </a:lnTo>
                    <a:lnTo>
                      <a:pt x="63" y="0"/>
                    </a:lnTo>
                    <a:lnTo>
                      <a:pt x="62" y="0"/>
                    </a:lnTo>
                    <a:lnTo>
                      <a:pt x="57" y="3"/>
                    </a:lnTo>
                    <a:lnTo>
                      <a:pt x="49" y="11"/>
                    </a:lnTo>
                    <a:lnTo>
                      <a:pt x="39" y="22"/>
                    </a:lnTo>
                    <a:lnTo>
                      <a:pt x="29" y="39"/>
                    </a:lnTo>
                    <a:lnTo>
                      <a:pt x="18" y="61"/>
                    </a:lnTo>
                    <a:lnTo>
                      <a:pt x="7" y="86"/>
                    </a:lnTo>
                    <a:lnTo>
                      <a:pt x="1" y="108"/>
                    </a:lnTo>
                    <a:lnTo>
                      <a:pt x="0" y="119"/>
                    </a:lnTo>
                    <a:lnTo>
                      <a:pt x="1" y="122"/>
                    </a:lnTo>
                    <a:lnTo>
                      <a:pt x="6" y="117"/>
                    </a:lnTo>
                    <a:lnTo>
                      <a:pt x="11" y="110"/>
                    </a:lnTo>
                    <a:lnTo>
                      <a:pt x="16" y="101"/>
                    </a:lnTo>
                    <a:lnTo>
                      <a:pt x="21" y="94"/>
                    </a:lnTo>
                    <a:lnTo>
                      <a:pt x="23" y="91"/>
                    </a:lnTo>
                    <a:close/>
                  </a:path>
                </a:pathLst>
              </a:custGeom>
              <a:solidFill>
                <a:srgbClr val="000000"/>
              </a:solidFill>
              <a:ln w="9525">
                <a:solidFill>
                  <a:schemeClr val="tx1"/>
                </a:solidFill>
                <a:round/>
                <a:headEnd/>
                <a:tailEnd/>
              </a:ln>
            </p:spPr>
            <p:txBody>
              <a:bodyPr/>
              <a:lstStyle/>
              <a:p>
                <a:endParaRPr lang="en-IN"/>
              </a:p>
            </p:txBody>
          </p:sp>
          <p:sp>
            <p:nvSpPr>
              <p:cNvPr id="14369" name="Freeform 22"/>
              <p:cNvSpPr>
                <a:spLocks/>
              </p:cNvSpPr>
              <p:nvPr/>
            </p:nvSpPr>
            <p:spPr bwMode="auto">
              <a:xfrm>
                <a:off x="3426" y="4788"/>
                <a:ext cx="408" cy="142"/>
              </a:xfrm>
              <a:custGeom>
                <a:avLst/>
                <a:gdLst>
                  <a:gd name="T0" fmla="*/ 341 w 408"/>
                  <a:gd name="T1" fmla="*/ 102 h 142"/>
                  <a:gd name="T2" fmla="*/ 339 w 408"/>
                  <a:gd name="T3" fmla="*/ 102 h 142"/>
                  <a:gd name="T4" fmla="*/ 334 w 408"/>
                  <a:gd name="T5" fmla="*/ 100 h 142"/>
                  <a:gd name="T6" fmla="*/ 328 w 408"/>
                  <a:gd name="T7" fmla="*/ 97 h 142"/>
                  <a:gd name="T8" fmla="*/ 318 w 408"/>
                  <a:gd name="T9" fmla="*/ 93 h 142"/>
                  <a:gd name="T10" fmla="*/ 306 w 408"/>
                  <a:gd name="T11" fmla="*/ 89 h 142"/>
                  <a:gd name="T12" fmla="*/ 292 w 408"/>
                  <a:gd name="T13" fmla="*/ 84 h 142"/>
                  <a:gd name="T14" fmla="*/ 277 w 408"/>
                  <a:gd name="T15" fmla="*/ 78 h 142"/>
                  <a:gd name="T16" fmla="*/ 261 w 408"/>
                  <a:gd name="T17" fmla="*/ 72 h 142"/>
                  <a:gd name="T18" fmla="*/ 243 w 408"/>
                  <a:gd name="T19" fmla="*/ 65 h 142"/>
                  <a:gd name="T20" fmla="*/ 225 w 408"/>
                  <a:gd name="T21" fmla="*/ 59 h 142"/>
                  <a:gd name="T22" fmla="*/ 206 w 408"/>
                  <a:gd name="T23" fmla="*/ 53 h 142"/>
                  <a:gd name="T24" fmla="*/ 186 w 408"/>
                  <a:gd name="T25" fmla="*/ 46 h 142"/>
                  <a:gd name="T26" fmla="*/ 165 w 408"/>
                  <a:gd name="T27" fmla="*/ 40 h 142"/>
                  <a:gd name="T28" fmla="*/ 146 w 408"/>
                  <a:gd name="T29" fmla="*/ 33 h 142"/>
                  <a:gd name="T30" fmla="*/ 127 w 408"/>
                  <a:gd name="T31" fmla="*/ 27 h 142"/>
                  <a:gd name="T32" fmla="*/ 108 w 408"/>
                  <a:gd name="T33" fmla="*/ 22 h 142"/>
                  <a:gd name="T34" fmla="*/ 76 w 408"/>
                  <a:gd name="T35" fmla="*/ 14 h 142"/>
                  <a:gd name="T36" fmla="*/ 51 w 408"/>
                  <a:gd name="T37" fmla="*/ 8 h 142"/>
                  <a:gd name="T38" fmla="*/ 32 w 408"/>
                  <a:gd name="T39" fmla="*/ 4 h 142"/>
                  <a:gd name="T40" fmla="*/ 18 w 408"/>
                  <a:gd name="T41" fmla="*/ 2 h 142"/>
                  <a:gd name="T42" fmla="*/ 9 w 408"/>
                  <a:gd name="T43" fmla="*/ 0 h 142"/>
                  <a:gd name="T44" fmla="*/ 4 w 408"/>
                  <a:gd name="T45" fmla="*/ 0 h 142"/>
                  <a:gd name="T46" fmla="*/ 1 w 408"/>
                  <a:gd name="T47" fmla="*/ 0 h 142"/>
                  <a:gd name="T48" fmla="*/ 0 w 408"/>
                  <a:gd name="T49" fmla="*/ 0 h 142"/>
                  <a:gd name="T50" fmla="*/ 3 w 408"/>
                  <a:gd name="T51" fmla="*/ 0 h 142"/>
                  <a:gd name="T52" fmla="*/ 9 w 408"/>
                  <a:gd name="T53" fmla="*/ 3 h 142"/>
                  <a:gd name="T54" fmla="*/ 19 w 408"/>
                  <a:gd name="T55" fmla="*/ 5 h 142"/>
                  <a:gd name="T56" fmla="*/ 33 w 408"/>
                  <a:gd name="T57" fmla="*/ 9 h 142"/>
                  <a:gd name="T58" fmla="*/ 51 w 408"/>
                  <a:gd name="T59" fmla="*/ 13 h 142"/>
                  <a:gd name="T60" fmla="*/ 70 w 408"/>
                  <a:gd name="T61" fmla="*/ 19 h 142"/>
                  <a:gd name="T62" fmla="*/ 93 w 408"/>
                  <a:gd name="T63" fmla="*/ 26 h 142"/>
                  <a:gd name="T64" fmla="*/ 116 w 408"/>
                  <a:gd name="T65" fmla="*/ 32 h 142"/>
                  <a:gd name="T66" fmla="*/ 141 w 408"/>
                  <a:gd name="T67" fmla="*/ 40 h 142"/>
                  <a:gd name="T68" fmla="*/ 166 w 408"/>
                  <a:gd name="T69" fmla="*/ 47 h 142"/>
                  <a:gd name="T70" fmla="*/ 193 w 408"/>
                  <a:gd name="T71" fmla="*/ 56 h 142"/>
                  <a:gd name="T72" fmla="*/ 220 w 408"/>
                  <a:gd name="T73" fmla="*/ 65 h 142"/>
                  <a:gd name="T74" fmla="*/ 247 w 408"/>
                  <a:gd name="T75" fmla="*/ 75 h 142"/>
                  <a:gd name="T76" fmla="*/ 271 w 408"/>
                  <a:gd name="T77" fmla="*/ 86 h 142"/>
                  <a:gd name="T78" fmla="*/ 295 w 408"/>
                  <a:gd name="T79" fmla="*/ 96 h 142"/>
                  <a:gd name="T80" fmla="*/ 318 w 408"/>
                  <a:gd name="T81" fmla="*/ 106 h 142"/>
                  <a:gd name="T82" fmla="*/ 341 w 408"/>
                  <a:gd name="T83" fmla="*/ 116 h 142"/>
                  <a:gd name="T84" fmla="*/ 360 w 408"/>
                  <a:gd name="T85" fmla="*/ 124 h 142"/>
                  <a:gd name="T86" fmla="*/ 375 w 408"/>
                  <a:gd name="T87" fmla="*/ 130 h 142"/>
                  <a:gd name="T88" fmla="*/ 388 w 408"/>
                  <a:gd name="T89" fmla="*/ 135 h 142"/>
                  <a:gd name="T90" fmla="*/ 397 w 408"/>
                  <a:gd name="T91" fmla="*/ 138 h 142"/>
                  <a:gd name="T92" fmla="*/ 403 w 408"/>
                  <a:gd name="T93" fmla="*/ 140 h 142"/>
                  <a:gd name="T94" fmla="*/ 407 w 408"/>
                  <a:gd name="T95" fmla="*/ 142 h 142"/>
                  <a:gd name="T96" fmla="*/ 408 w 408"/>
                  <a:gd name="T97" fmla="*/ 142 h 142"/>
                  <a:gd name="T98" fmla="*/ 405 w 408"/>
                  <a:gd name="T99" fmla="*/ 140 h 142"/>
                  <a:gd name="T100" fmla="*/ 400 w 408"/>
                  <a:gd name="T101" fmla="*/ 136 h 142"/>
                  <a:gd name="T102" fmla="*/ 393 w 408"/>
                  <a:gd name="T103" fmla="*/ 131 h 142"/>
                  <a:gd name="T104" fmla="*/ 383 w 408"/>
                  <a:gd name="T105" fmla="*/ 125 h 142"/>
                  <a:gd name="T106" fmla="*/ 372 w 408"/>
                  <a:gd name="T107" fmla="*/ 117 h 142"/>
                  <a:gd name="T108" fmla="*/ 361 w 408"/>
                  <a:gd name="T109" fmla="*/ 111 h 142"/>
                  <a:gd name="T110" fmla="*/ 349 w 408"/>
                  <a:gd name="T111" fmla="*/ 106 h 142"/>
                  <a:gd name="T112" fmla="*/ 341 w 408"/>
                  <a:gd name="T113" fmla="*/ 102 h 1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8"/>
                  <a:gd name="T172" fmla="*/ 0 h 142"/>
                  <a:gd name="T173" fmla="*/ 408 w 408"/>
                  <a:gd name="T174" fmla="*/ 142 h 1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8" h="142">
                    <a:moveTo>
                      <a:pt x="341" y="102"/>
                    </a:moveTo>
                    <a:lnTo>
                      <a:pt x="339" y="102"/>
                    </a:lnTo>
                    <a:lnTo>
                      <a:pt x="334" y="100"/>
                    </a:lnTo>
                    <a:lnTo>
                      <a:pt x="328" y="97"/>
                    </a:lnTo>
                    <a:lnTo>
                      <a:pt x="318" y="93"/>
                    </a:lnTo>
                    <a:lnTo>
                      <a:pt x="306" y="89"/>
                    </a:lnTo>
                    <a:lnTo>
                      <a:pt x="292" y="84"/>
                    </a:lnTo>
                    <a:lnTo>
                      <a:pt x="277" y="78"/>
                    </a:lnTo>
                    <a:lnTo>
                      <a:pt x="261" y="72"/>
                    </a:lnTo>
                    <a:lnTo>
                      <a:pt x="243" y="65"/>
                    </a:lnTo>
                    <a:lnTo>
                      <a:pt x="225" y="59"/>
                    </a:lnTo>
                    <a:lnTo>
                      <a:pt x="206" y="53"/>
                    </a:lnTo>
                    <a:lnTo>
                      <a:pt x="186" y="46"/>
                    </a:lnTo>
                    <a:lnTo>
                      <a:pt x="165" y="40"/>
                    </a:lnTo>
                    <a:lnTo>
                      <a:pt x="146" y="33"/>
                    </a:lnTo>
                    <a:lnTo>
                      <a:pt x="127" y="27"/>
                    </a:lnTo>
                    <a:lnTo>
                      <a:pt x="108" y="22"/>
                    </a:lnTo>
                    <a:lnTo>
                      <a:pt x="76" y="14"/>
                    </a:lnTo>
                    <a:lnTo>
                      <a:pt x="51" y="8"/>
                    </a:lnTo>
                    <a:lnTo>
                      <a:pt x="32" y="4"/>
                    </a:lnTo>
                    <a:lnTo>
                      <a:pt x="18" y="2"/>
                    </a:lnTo>
                    <a:lnTo>
                      <a:pt x="9" y="0"/>
                    </a:lnTo>
                    <a:lnTo>
                      <a:pt x="4" y="0"/>
                    </a:lnTo>
                    <a:lnTo>
                      <a:pt x="1" y="0"/>
                    </a:lnTo>
                    <a:lnTo>
                      <a:pt x="0" y="0"/>
                    </a:lnTo>
                    <a:lnTo>
                      <a:pt x="3" y="0"/>
                    </a:lnTo>
                    <a:lnTo>
                      <a:pt x="9" y="3"/>
                    </a:lnTo>
                    <a:lnTo>
                      <a:pt x="19" y="5"/>
                    </a:lnTo>
                    <a:lnTo>
                      <a:pt x="33" y="9"/>
                    </a:lnTo>
                    <a:lnTo>
                      <a:pt x="51" y="13"/>
                    </a:lnTo>
                    <a:lnTo>
                      <a:pt x="70" y="19"/>
                    </a:lnTo>
                    <a:lnTo>
                      <a:pt x="93" y="26"/>
                    </a:lnTo>
                    <a:lnTo>
                      <a:pt x="116" y="32"/>
                    </a:lnTo>
                    <a:lnTo>
                      <a:pt x="141" y="40"/>
                    </a:lnTo>
                    <a:lnTo>
                      <a:pt x="166" y="47"/>
                    </a:lnTo>
                    <a:lnTo>
                      <a:pt x="193" y="56"/>
                    </a:lnTo>
                    <a:lnTo>
                      <a:pt x="220" y="65"/>
                    </a:lnTo>
                    <a:lnTo>
                      <a:pt x="247" y="75"/>
                    </a:lnTo>
                    <a:lnTo>
                      <a:pt x="271" y="86"/>
                    </a:lnTo>
                    <a:lnTo>
                      <a:pt x="295" y="96"/>
                    </a:lnTo>
                    <a:lnTo>
                      <a:pt x="318" y="106"/>
                    </a:lnTo>
                    <a:lnTo>
                      <a:pt x="341" y="116"/>
                    </a:lnTo>
                    <a:lnTo>
                      <a:pt x="360" y="124"/>
                    </a:lnTo>
                    <a:lnTo>
                      <a:pt x="375" y="130"/>
                    </a:lnTo>
                    <a:lnTo>
                      <a:pt x="388" y="135"/>
                    </a:lnTo>
                    <a:lnTo>
                      <a:pt x="397" y="138"/>
                    </a:lnTo>
                    <a:lnTo>
                      <a:pt x="403" y="140"/>
                    </a:lnTo>
                    <a:lnTo>
                      <a:pt x="407" y="142"/>
                    </a:lnTo>
                    <a:lnTo>
                      <a:pt x="408" y="142"/>
                    </a:lnTo>
                    <a:lnTo>
                      <a:pt x="405" y="140"/>
                    </a:lnTo>
                    <a:lnTo>
                      <a:pt x="400" y="136"/>
                    </a:lnTo>
                    <a:lnTo>
                      <a:pt x="393" y="131"/>
                    </a:lnTo>
                    <a:lnTo>
                      <a:pt x="383" y="125"/>
                    </a:lnTo>
                    <a:lnTo>
                      <a:pt x="372" y="117"/>
                    </a:lnTo>
                    <a:lnTo>
                      <a:pt x="361" y="111"/>
                    </a:lnTo>
                    <a:lnTo>
                      <a:pt x="349" y="106"/>
                    </a:lnTo>
                    <a:lnTo>
                      <a:pt x="341" y="102"/>
                    </a:lnTo>
                    <a:close/>
                  </a:path>
                </a:pathLst>
              </a:custGeom>
              <a:solidFill>
                <a:srgbClr val="000000"/>
              </a:solidFill>
              <a:ln w="9525">
                <a:solidFill>
                  <a:schemeClr val="tx1"/>
                </a:solidFill>
                <a:round/>
                <a:headEnd/>
                <a:tailEnd/>
              </a:ln>
            </p:spPr>
            <p:txBody>
              <a:bodyPr/>
              <a:lstStyle/>
              <a:p>
                <a:endParaRPr lang="en-IN"/>
              </a:p>
            </p:txBody>
          </p:sp>
          <p:sp>
            <p:nvSpPr>
              <p:cNvPr id="14370" name="Freeform 23"/>
              <p:cNvSpPr>
                <a:spLocks/>
              </p:cNvSpPr>
              <p:nvPr/>
            </p:nvSpPr>
            <p:spPr bwMode="auto">
              <a:xfrm>
                <a:off x="3792" y="3927"/>
                <a:ext cx="624" cy="991"/>
              </a:xfrm>
              <a:custGeom>
                <a:avLst/>
                <a:gdLst>
                  <a:gd name="T0" fmla="*/ 624 w 624"/>
                  <a:gd name="T1" fmla="*/ 978 h 991"/>
                  <a:gd name="T2" fmla="*/ 600 w 624"/>
                  <a:gd name="T3" fmla="*/ 860 h 991"/>
                  <a:gd name="T4" fmla="*/ 125 w 624"/>
                  <a:gd name="T5" fmla="*/ 892 h 991"/>
                  <a:gd name="T6" fmla="*/ 123 w 624"/>
                  <a:gd name="T7" fmla="*/ 860 h 991"/>
                  <a:gd name="T8" fmla="*/ 144 w 624"/>
                  <a:gd name="T9" fmla="*/ 858 h 991"/>
                  <a:gd name="T10" fmla="*/ 180 w 624"/>
                  <a:gd name="T11" fmla="*/ 854 h 991"/>
                  <a:gd name="T12" fmla="*/ 226 w 624"/>
                  <a:gd name="T13" fmla="*/ 849 h 991"/>
                  <a:gd name="T14" fmla="*/ 276 w 624"/>
                  <a:gd name="T15" fmla="*/ 844 h 991"/>
                  <a:gd name="T16" fmla="*/ 325 w 624"/>
                  <a:gd name="T17" fmla="*/ 839 h 991"/>
                  <a:gd name="T18" fmla="*/ 369 w 624"/>
                  <a:gd name="T19" fmla="*/ 835 h 991"/>
                  <a:gd name="T20" fmla="*/ 400 w 624"/>
                  <a:gd name="T21" fmla="*/ 832 h 991"/>
                  <a:gd name="T22" fmla="*/ 414 w 624"/>
                  <a:gd name="T23" fmla="*/ 832 h 991"/>
                  <a:gd name="T24" fmla="*/ 400 w 624"/>
                  <a:gd name="T25" fmla="*/ 832 h 991"/>
                  <a:gd name="T26" fmla="*/ 365 w 624"/>
                  <a:gd name="T27" fmla="*/ 833 h 991"/>
                  <a:gd name="T28" fmla="*/ 311 w 624"/>
                  <a:gd name="T29" fmla="*/ 836 h 991"/>
                  <a:gd name="T30" fmla="*/ 249 w 624"/>
                  <a:gd name="T31" fmla="*/ 839 h 991"/>
                  <a:gd name="T32" fmla="*/ 183 w 624"/>
                  <a:gd name="T33" fmla="*/ 842 h 991"/>
                  <a:gd name="T34" fmla="*/ 119 w 624"/>
                  <a:gd name="T35" fmla="*/ 847 h 991"/>
                  <a:gd name="T36" fmla="*/ 65 w 624"/>
                  <a:gd name="T37" fmla="*/ 852 h 991"/>
                  <a:gd name="T38" fmla="*/ 27 w 624"/>
                  <a:gd name="T39" fmla="*/ 826 h 991"/>
                  <a:gd name="T40" fmla="*/ 13 w 624"/>
                  <a:gd name="T41" fmla="*/ 622 h 991"/>
                  <a:gd name="T42" fmla="*/ 13 w 624"/>
                  <a:gd name="T43" fmla="*/ 344 h 991"/>
                  <a:gd name="T44" fmla="*/ 20 w 624"/>
                  <a:gd name="T45" fmla="*/ 133 h 991"/>
                  <a:gd name="T46" fmla="*/ 27 w 624"/>
                  <a:gd name="T47" fmla="*/ 95 h 991"/>
                  <a:gd name="T48" fmla="*/ 36 w 624"/>
                  <a:gd name="T49" fmla="*/ 83 h 991"/>
                  <a:gd name="T50" fmla="*/ 52 w 624"/>
                  <a:gd name="T51" fmla="*/ 65 h 991"/>
                  <a:gd name="T52" fmla="*/ 78 w 624"/>
                  <a:gd name="T53" fmla="*/ 50 h 991"/>
                  <a:gd name="T54" fmla="*/ 103 w 624"/>
                  <a:gd name="T55" fmla="*/ 41 h 991"/>
                  <a:gd name="T56" fmla="*/ 131 w 624"/>
                  <a:gd name="T57" fmla="*/ 36 h 991"/>
                  <a:gd name="T58" fmla="*/ 168 w 624"/>
                  <a:gd name="T59" fmla="*/ 28 h 991"/>
                  <a:gd name="T60" fmla="*/ 211 w 624"/>
                  <a:gd name="T61" fmla="*/ 21 h 991"/>
                  <a:gd name="T62" fmla="*/ 257 w 624"/>
                  <a:gd name="T63" fmla="*/ 14 h 991"/>
                  <a:gd name="T64" fmla="*/ 302 w 624"/>
                  <a:gd name="T65" fmla="*/ 8 h 991"/>
                  <a:gd name="T66" fmla="*/ 346 w 624"/>
                  <a:gd name="T67" fmla="*/ 3 h 991"/>
                  <a:gd name="T68" fmla="*/ 383 w 624"/>
                  <a:gd name="T69" fmla="*/ 0 h 991"/>
                  <a:gd name="T70" fmla="*/ 408 w 624"/>
                  <a:gd name="T71" fmla="*/ 0 h 991"/>
                  <a:gd name="T72" fmla="*/ 403 w 624"/>
                  <a:gd name="T73" fmla="*/ 2 h 991"/>
                  <a:gd name="T74" fmla="*/ 372 w 624"/>
                  <a:gd name="T75" fmla="*/ 6 h 991"/>
                  <a:gd name="T76" fmla="*/ 323 w 624"/>
                  <a:gd name="T77" fmla="*/ 9 h 991"/>
                  <a:gd name="T78" fmla="*/ 262 w 624"/>
                  <a:gd name="T79" fmla="*/ 14 h 991"/>
                  <a:gd name="T80" fmla="*/ 198 w 624"/>
                  <a:gd name="T81" fmla="*/ 20 h 991"/>
                  <a:gd name="T82" fmla="*/ 139 w 624"/>
                  <a:gd name="T83" fmla="*/ 26 h 991"/>
                  <a:gd name="T84" fmla="*/ 92 w 624"/>
                  <a:gd name="T85" fmla="*/ 32 h 991"/>
                  <a:gd name="T86" fmla="*/ 56 w 624"/>
                  <a:gd name="T87" fmla="*/ 42 h 991"/>
                  <a:gd name="T88" fmla="*/ 31 w 624"/>
                  <a:gd name="T89" fmla="*/ 61 h 991"/>
                  <a:gd name="T90" fmla="*/ 17 w 624"/>
                  <a:gd name="T91" fmla="*/ 83 h 991"/>
                  <a:gd name="T92" fmla="*/ 10 w 624"/>
                  <a:gd name="T93" fmla="*/ 97 h 991"/>
                  <a:gd name="T94" fmla="*/ 6 w 624"/>
                  <a:gd name="T95" fmla="*/ 200 h 991"/>
                  <a:gd name="T96" fmla="*/ 0 w 624"/>
                  <a:gd name="T97" fmla="*/ 681 h 991"/>
                  <a:gd name="T98" fmla="*/ 19 w 624"/>
                  <a:gd name="T99" fmla="*/ 856 h 991"/>
                  <a:gd name="T100" fmla="*/ 32 w 624"/>
                  <a:gd name="T101" fmla="*/ 870 h 991"/>
                  <a:gd name="T102" fmla="*/ 44 w 624"/>
                  <a:gd name="T103" fmla="*/ 873 h 991"/>
                  <a:gd name="T104" fmla="*/ 52 w 624"/>
                  <a:gd name="T105" fmla="*/ 872 h 991"/>
                  <a:gd name="T106" fmla="*/ 105 w 624"/>
                  <a:gd name="T107" fmla="*/ 879 h 991"/>
                  <a:gd name="T108" fmla="*/ 291 w 624"/>
                  <a:gd name="T109" fmla="*/ 900 h 991"/>
                  <a:gd name="T110" fmla="*/ 304 w 624"/>
                  <a:gd name="T111" fmla="*/ 906 h 991"/>
                  <a:gd name="T112" fmla="*/ 332 w 624"/>
                  <a:gd name="T113" fmla="*/ 919 h 991"/>
                  <a:gd name="T114" fmla="*/ 360 w 624"/>
                  <a:gd name="T115" fmla="*/ 934 h 991"/>
                  <a:gd name="T116" fmla="*/ 375 w 624"/>
                  <a:gd name="T117" fmla="*/ 947 h 991"/>
                  <a:gd name="T118" fmla="*/ 383 w 624"/>
                  <a:gd name="T119" fmla="*/ 966 h 991"/>
                  <a:gd name="T120" fmla="*/ 386 w 624"/>
                  <a:gd name="T121" fmla="*/ 975 h 9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4"/>
                  <a:gd name="T184" fmla="*/ 0 h 991"/>
                  <a:gd name="T185" fmla="*/ 624 w 624"/>
                  <a:gd name="T186" fmla="*/ 991 h 9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4" h="991">
                    <a:moveTo>
                      <a:pt x="149" y="991"/>
                    </a:moveTo>
                    <a:lnTo>
                      <a:pt x="624" y="978"/>
                    </a:lnTo>
                    <a:lnTo>
                      <a:pt x="605" y="939"/>
                    </a:lnTo>
                    <a:lnTo>
                      <a:pt x="600" y="860"/>
                    </a:lnTo>
                    <a:lnTo>
                      <a:pt x="283" y="879"/>
                    </a:lnTo>
                    <a:lnTo>
                      <a:pt x="125" y="892"/>
                    </a:lnTo>
                    <a:lnTo>
                      <a:pt x="121" y="860"/>
                    </a:lnTo>
                    <a:lnTo>
                      <a:pt x="123" y="860"/>
                    </a:lnTo>
                    <a:lnTo>
                      <a:pt x="132" y="859"/>
                    </a:lnTo>
                    <a:lnTo>
                      <a:pt x="144" y="858"/>
                    </a:lnTo>
                    <a:lnTo>
                      <a:pt x="160" y="856"/>
                    </a:lnTo>
                    <a:lnTo>
                      <a:pt x="180" y="854"/>
                    </a:lnTo>
                    <a:lnTo>
                      <a:pt x="202" y="851"/>
                    </a:lnTo>
                    <a:lnTo>
                      <a:pt x="226" y="849"/>
                    </a:lnTo>
                    <a:lnTo>
                      <a:pt x="250" y="846"/>
                    </a:lnTo>
                    <a:lnTo>
                      <a:pt x="276" y="844"/>
                    </a:lnTo>
                    <a:lnTo>
                      <a:pt x="301" y="841"/>
                    </a:lnTo>
                    <a:lnTo>
                      <a:pt x="325" y="839"/>
                    </a:lnTo>
                    <a:lnTo>
                      <a:pt x="348" y="836"/>
                    </a:lnTo>
                    <a:lnTo>
                      <a:pt x="369" y="835"/>
                    </a:lnTo>
                    <a:lnTo>
                      <a:pt x="386" y="833"/>
                    </a:lnTo>
                    <a:lnTo>
                      <a:pt x="400" y="832"/>
                    </a:lnTo>
                    <a:lnTo>
                      <a:pt x="410" y="832"/>
                    </a:lnTo>
                    <a:lnTo>
                      <a:pt x="414" y="832"/>
                    </a:lnTo>
                    <a:lnTo>
                      <a:pt x="410" y="832"/>
                    </a:lnTo>
                    <a:lnTo>
                      <a:pt x="400" y="832"/>
                    </a:lnTo>
                    <a:lnTo>
                      <a:pt x="385" y="833"/>
                    </a:lnTo>
                    <a:lnTo>
                      <a:pt x="365" y="833"/>
                    </a:lnTo>
                    <a:lnTo>
                      <a:pt x="339" y="835"/>
                    </a:lnTo>
                    <a:lnTo>
                      <a:pt x="311" y="836"/>
                    </a:lnTo>
                    <a:lnTo>
                      <a:pt x="282" y="837"/>
                    </a:lnTo>
                    <a:lnTo>
                      <a:pt x="249" y="839"/>
                    </a:lnTo>
                    <a:lnTo>
                      <a:pt x="216" y="840"/>
                    </a:lnTo>
                    <a:lnTo>
                      <a:pt x="183" y="842"/>
                    </a:lnTo>
                    <a:lnTo>
                      <a:pt x="151" y="845"/>
                    </a:lnTo>
                    <a:lnTo>
                      <a:pt x="119" y="847"/>
                    </a:lnTo>
                    <a:lnTo>
                      <a:pt x="90" y="850"/>
                    </a:lnTo>
                    <a:lnTo>
                      <a:pt x="65" y="852"/>
                    </a:lnTo>
                    <a:lnTo>
                      <a:pt x="42" y="856"/>
                    </a:lnTo>
                    <a:lnTo>
                      <a:pt x="27" y="826"/>
                    </a:lnTo>
                    <a:lnTo>
                      <a:pt x="18" y="742"/>
                    </a:lnTo>
                    <a:lnTo>
                      <a:pt x="13" y="622"/>
                    </a:lnTo>
                    <a:lnTo>
                      <a:pt x="11" y="484"/>
                    </a:lnTo>
                    <a:lnTo>
                      <a:pt x="13" y="344"/>
                    </a:lnTo>
                    <a:lnTo>
                      <a:pt x="17" y="220"/>
                    </a:lnTo>
                    <a:lnTo>
                      <a:pt x="20" y="133"/>
                    </a:lnTo>
                    <a:lnTo>
                      <a:pt x="25" y="96"/>
                    </a:lnTo>
                    <a:lnTo>
                      <a:pt x="27" y="95"/>
                    </a:lnTo>
                    <a:lnTo>
                      <a:pt x="31" y="89"/>
                    </a:lnTo>
                    <a:lnTo>
                      <a:pt x="36" y="83"/>
                    </a:lnTo>
                    <a:lnTo>
                      <a:pt x="43" y="74"/>
                    </a:lnTo>
                    <a:lnTo>
                      <a:pt x="52" y="65"/>
                    </a:lnTo>
                    <a:lnTo>
                      <a:pt x="64" y="58"/>
                    </a:lnTo>
                    <a:lnTo>
                      <a:pt x="78" y="50"/>
                    </a:lnTo>
                    <a:lnTo>
                      <a:pt x="93" y="44"/>
                    </a:lnTo>
                    <a:lnTo>
                      <a:pt x="103" y="41"/>
                    </a:lnTo>
                    <a:lnTo>
                      <a:pt x="116" y="39"/>
                    </a:lnTo>
                    <a:lnTo>
                      <a:pt x="131" y="36"/>
                    </a:lnTo>
                    <a:lnTo>
                      <a:pt x="149" y="32"/>
                    </a:lnTo>
                    <a:lnTo>
                      <a:pt x="168" y="28"/>
                    </a:lnTo>
                    <a:lnTo>
                      <a:pt x="189" y="25"/>
                    </a:lnTo>
                    <a:lnTo>
                      <a:pt x="211" y="21"/>
                    </a:lnTo>
                    <a:lnTo>
                      <a:pt x="234" y="18"/>
                    </a:lnTo>
                    <a:lnTo>
                      <a:pt x="257" y="14"/>
                    </a:lnTo>
                    <a:lnTo>
                      <a:pt x="280" y="11"/>
                    </a:lnTo>
                    <a:lnTo>
                      <a:pt x="302" y="8"/>
                    </a:lnTo>
                    <a:lnTo>
                      <a:pt x="325" y="6"/>
                    </a:lnTo>
                    <a:lnTo>
                      <a:pt x="346" y="3"/>
                    </a:lnTo>
                    <a:lnTo>
                      <a:pt x="365" y="2"/>
                    </a:lnTo>
                    <a:lnTo>
                      <a:pt x="383" y="0"/>
                    </a:lnTo>
                    <a:lnTo>
                      <a:pt x="398" y="0"/>
                    </a:lnTo>
                    <a:lnTo>
                      <a:pt x="408" y="0"/>
                    </a:lnTo>
                    <a:lnTo>
                      <a:pt x="409" y="2"/>
                    </a:lnTo>
                    <a:lnTo>
                      <a:pt x="403" y="2"/>
                    </a:lnTo>
                    <a:lnTo>
                      <a:pt x="390" y="3"/>
                    </a:lnTo>
                    <a:lnTo>
                      <a:pt x="372" y="6"/>
                    </a:lnTo>
                    <a:lnTo>
                      <a:pt x="349" y="7"/>
                    </a:lnTo>
                    <a:lnTo>
                      <a:pt x="323" y="9"/>
                    </a:lnTo>
                    <a:lnTo>
                      <a:pt x="294" y="12"/>
                    </a:lnTo>
                    <a:lnTo>
                      <a:pt x="262" y="14"/>
                    </a:lnTo>
                    <a:lnTo>
                      <a:pt x="230" y="17"/>
                    </a:lnTo>
                    <a:lnTo>
                      <a:pt x="198" y="20"/>
                    </a:lnTo>
                    <a:lnTo>
                      <a:pt x="168" y="23"/>
                    </a:lnTo>
                    <a:lnTo>
                      <a:pt x="139" y="26"/>
                    </a:lnTo>
                    <a:lnTo>
                      <a:pt x="113" y="30"/>
                    </a:lnTo>
                    <a:lnTo>
                      <a:pt x="92" y="32"/>
                    </a:lnTo>
                    <a:lnTo>
                      <a:pt x="74" y="36"/>
                    </a:lnTo>
                    <a:lnTo>
                      <a:pt x="56" y="42"/>
                    </a:lnTo>
                    <a:lnTo>
                      <a:pt x="42" y="51"/>
                    </a:lnTo>
                    <a:lnTo>
                      <a:pt x="31" y="61"/>
                    </a:lnTo>
                    <a:lnTo>
                      <a:pt x="23" y="72"/>
                    </a:lnTo>
                    <a:lnTo>
                      <a:pt x="17" y="83"/>
                    </a:lnTo>
                    <a:lnTo>
                      <a:pt x="13" y="91"/>
                    </a:lnTo>
                    <a:lnTo>
                      <a:pt x="10" y="97"/>
                    </a:lnTo>
                    <a:lnTo>
                      <a:pt x="10" y="100"/>
                    </a:lnTo>
                    <a:lnTo>
                      <a:pt x="6" y="200"/>
                    </a:lnTo>
                    <a:lnTo>
                      <a:pt x="0" y="430"/>
                    </a:lnTo>
                    <a:lnTo>
                      <a:pt x="0" y="681"/>
                    </a:lnTo>
                    <a:lnTo>
                      <a:pt x="14" y="844"/>
                    </a:lnTo>
                    <a:lnTo>
                      <a:pt x="19" y="856"/>
                    </a:lnTo>
                    <a:lnTo>
                      <a:pt x="25" y="865"/>
                    </a:lnTo>
                    <a:lnTo>
                      <a:pt x="32" y="870"/>
                    </a:lnTo>
                    <a:lnTo>
                      <a:pt x="38" y="873"/>
                    </a:lnTo>
                    <a:lnTo>
                      <a:pt x="44" y="873"/>
                    </a:lnTo>
                    <a:lnTo>
                      <a:pt x="48" y="873"/>
                    </a:lnTo>
                    <a:lnTo>
                      <a:pt x="52" y="872"/>
                    </a:lnTo>
                    <a:lnTo>
                      <a:pt x="53" y="872"/>
                    </a:lnTo>
                    <a:lnTo>
                      <a:pt x="105" y="879"/>
                    </a:lnTo>
                    <a:lnTo>
                      <a:pt x="125" y="907"/>
                    </a:lnTo>
                    <a:lnTo>
                      <a:pt x="291" y="900"/>
                    </a:lnTo>
                    <a:lnTo>
                      <a:pt x="295" y="901"/>
                    </a:lnTo>
                    <a:lnTo>
                      <a:pt x="304" y="906"/>
                    </a:lnTo>
                    <a:lnTo>
                      <a:pt x="316" y="911"/>
                    </a:lnTo>
                    <a:lnTo>
                      <a:pt x="332" y="919"/>
                    </a:lnTo>
                    <a:lnTo>
                      <a:pt x="347" y="926"/>
                    </a:lnTo>
                    <a:lnTo>
                      <a:pt x="360" y="934"/>
                    </a:lnTo>
                    <a:lnTo>
                      <a:pt x="370" y="942"/>
                    </a:lnTo>
                    <a:lnTo>
                      <a:pt x="375" y="947"/>
                    </a:lnTo>
                    <a:lnTo>
                      <a:pt x="379" y="957"/>
                    </a:lnTo>
                    <a:lnTo>
                      <a:pt x="383" y="966"/>
                    </a:lnTo>
                    <a:lnTo>
                      <a:pt x="385" y="972"/>
                    </a:lnTo>
                    <a:lnTo>
                      <a:pt x="386" y="975"/>
                    </a:lnTo>
                    <a:lnTo>
                      <a:pt x="149" y="991"/>
                    </a:lnTo>
                    <a:close/>
                  </a:path>
                </a:pathLst>
              </a:custGeom>
              <a:solidFill>
                <a:srgbClr val="000000"/>
              </a:solidFill>
              <a:ln w="9525">
                <a:solidFill>
                  <a:schemeClr val="tx1"/>
                </a:solidFill>
                <a:round/>
                <a:headEnd/>
                <a:tailEnd/>
              </a:ln>
            </p:spPr>
            <p:txBody>
              <a:bodyPr/>
              <a:lstStyle/>
              <a:p>
                <a:endParaRPr lang="en-IN"/>
              </a:p>
            </p:txBody>
          </p:sp>
          <p:sp>
            <p:nvSpPr>
              <p:cNvPr id="14371" name="Freeform 24"/>
              <p:cNvSpPr>
                <a:spLocks/>
              </p:cNvSpPr>
              <p:nvPr/>
            </p:nvSpPr>
            <p:spPr bwMode="auto">
              <a:xfrm>
                <a:off x="3866" y="4030"/>
                <a:ext cx="297" cy="606"/>
              </a:xfrm>
              <a:custGeom>
                <a:avLst/>
                <a:gdLst>
                  <a:gd name="T0" fmla="*/ 19 w 297"/>
                  <a:gd name="T1" fmla="*/ 64 h 606"/>
                  <a:gd name="T2" fmla="*/ 23 w 297"/>
                  <a:gd name="T3" fmla="*/ 61 h 606"/>
                  <a:gd name="T4" fmla="*/ 34 w 297"/>
                  <a:gd name="T5" fmla="*/ 56 h 606"/>
                  <a:gd name="T6" fmla="*/ 51 w 297"/>
                  <a:gd name="T7" fmla="*/ 49 h 606"/>
                  <a:gd name="T8" fmla="*/ 72 w 297"/>
                  <a:gd name="T9" fmla="*/ 39 h 606"/>
                  <a:gd name="T10" fmla="*/ 96 w 297"/>
                  <a:gd name="T11" fmla="*/ 30 h 606"/>
                  <a:gd name="T12" fmla="*/ 123 w 297"/>
                  <a:gd name="T13" fmla="*/ 20 h 606"/>
                  <a:gd name="T14" fmla="*/ 151 w 297"/>
                  <a:gd name="T15" fmla="*/ 13 h 606"/>
                  <a:gd name="T16" fmla="*/ 178 w 297"/>
                  <a:gd name="T17" fmla="*/ 8 h 606"/>
                  <a:gd name="T18" fmla="*/ 199 w 297"/>
                  <a:gd name="T19" fmla="*/ 6 h 606"/>
                  <a:gd name="T20" fmla="*/ 221 w 297"/>
                  <a:gd name="T21" fmla="*/ 4 h 606"/>
                  <a:gd name="T22" fmla="*/ 240 w 297"/>
                  <a:gd name="T23" fmla="*/ 3 h 606"/>
                  <a:gd name="T24" fmla="*/ 258 w 297"/>
                  <a:gd name="T25" fmla="*/ 2 h 606"/>
                  <a:gd name="T26" fmla="*/ 272 w 297"/>
                  <a:gd name="T27" fmla="*/ 2 h 606"/>
                  <a:gd name="T28" fmla="*/ 283 w 297"/>
                  <a:gd name="T29" fmla="*/ 0 h 606"/>
                  <a:gd name="T30" fmla="*/ 289 w 297"/>
                  <a:gd name="T31" fmla="*/ 0 h 606"/>
                  <a:gd name="T32" fmla="*/ 292 w 297"/>
                  <a:gd name="T33" fmla="*/ 0 h 606"/>
                  <a:gd name="T34" fmla="*/ 289 w 297"/>
                  <a:gd name="T35" fmla="*/ 75 h 606"/>
                  <a:gd name="T36" fmla="*/ 286 w 297"/>
                  <a:gd name="T37" fmla="*/ 247 h 606"/>
                  <a:gd name="T38" fmla="*/ 286 w 297"/>
                  <a:gd name="T39" fmla="*/ 440 h 606"/>
                  <a:gd name="T40" fmla="*/ 297 w 297"/>
                  <a:gd name="T41" fmla="*/ 578 h 606"/>
                  <a:gd name="T42" fmla="*/ 295 w 297"/>
                  <a:gd name="T43" fmla="*/ 580 h 606"/>
                  <a:gd name="T44" fmla="*/ 287 w 297"/>
                  <a:gd name="T45" fmla="*/ 584 h 606"/>
                  <a:gd name="T46" fmla="*/ 275 w 297"/>
                  <a:gd name="T47" fmla="*/ 587 h 606"/>
                  <a:gd name="T48" fmla="*/ 260 w 297"/>
                  <a:gd name="T49" fmla="*/ 589 h 606"/>
                  <a:gd name="T50" fmla="*/ 242 w 297"/>
                  <a:gd name="T51" fmla="*/ 592 h 606"/>
                  <a:gd name="T52" fmla="*/ 221 w 297"/>
                  <a:gd name="T53" fmla="*/ 594 h 606"/>
                  <a:gd name="T54" fmla="*/ 199 w 297"/>
                  <a:gd name="T55" fmla="*/ 597 h 606"/>
                  <a:gd name="T56" fmla="*/ 176 w 297"/>
                  <a:gd name="T57" fmla="*/ 599 h 606"/>
                  <a:gd name="T58" fmla="*/ 152 w 297"/>
                  <a:gd name="T59" fmla="*/ 601 h 606"/>
                  <a:gd name="T60" fmla="*/ 129 w 297"/>
                  <a:gd name="T61" fmla="*/ 603 h 606"/>
                  <a:gd name="T62" fmla="*/ 106 w 297"/>
                  <a:gd name="T63" fmla="*/ 605 h 606"/>
                  <a:gd name="T64" fmla="*/ 86 w 297"/>
                  <a:gd name="T65" fmla="*/ 606 h 606"/>
                  <a:gd name="T66" fmla="*/ 68 w 297"/>
                  <a:gd name="T67" fmla="*/ 606 h 606"/>
                  <a:gd name="T68" fmla="*/ 53 w 297"/>
                  <a:gd name="T69" fmla="*/ 606 h 606"/>
                  <a:gd name="T70" fmla="*/ 42 w 297"/>
                  <a:gd name="T71" fmla="*/ 606 h 606"/>
                  <a:gd name="T72" fmla="*/ 35 w 297"/>
                  <a:gd name="T73" fmla="*/ 606 h 606"/>
                  <a:gd name="T74" fmla="*/ 20 w 297"/>
                  <a:gd name="T75" fmla="*/ 574 h 606"/>
                  <a:gd name="T76" fmla="*/ 10 w 297"/>
                  <a:gd name="T77" fmla="*/ 504 h 606"/>
                  <a:gd name="T78" fmla="*/ 4 w 297"/>
                  <a:gd name="T79" fmla="*/ 426 h 606"/>
                  <a:gd name="T80" fmla="*/ 0 w 297"/>
                  <a:gd name="T81" fmla="*/ 372 h 606"/>
                  <a:gd name="T82" fmla="*/ 0 w 297"/>
                  <a:gd name="T83" fmla="*/ 307 h 606"/>
                  <a:gd name="T84" fmla="*/ 5 w 297"/>
                  <a:gd name="T85" fmla="*/ 206 h 606"/>
                  <a:gd name="T86" fmla="*/ 12 w 297"/>
                  <a:gd name="T87" fmla="*/ 111 h 606"/>
                  <a:gd name="T88" fmla="*/ 19 w 297"/>
                  <a:gd name="T89" fmla="*/ 64 h 6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7"/>
                  <a:gd name="T136" fmla="*/ 0 h 606"/>
                  <a:gd name="T137" fmla="*/ 297 w 297"/>
                  <a:gd name="T138" fmla="*/ 606 h 6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7" h="606">
                    <a:moveTo>
                      <a:pt x="19" y="64"/>
                    </a:moveTo>
                    <a:lnTo>
                      <a:pt x="23" y="61"/>
                    </a:lnTo>
                    <a:lnTo>
                      <a:pt x="34" y="56"/>
                    </a:lnTo>
                    <a:lnTo>
                      <a:pt x="51" y="49"/>
                    </a:lnTo>
                    <a:lnTo>
                      <a:pt x="72" y="39"/>
                    </a:lnTo>
                    <a:lnTo>
                      <a:pt x="96" y="30"/>
                    </a:lnTo>
                    <a:lnTo>
                      <a:pt x="123" y="20"/>
                    </a:lnTo>
                    <a:lnTo>
                      <a:pt x="151" y="13"/>
                    </a:lnTo>
                    <a:lnTo>
                      <a:pt x="178" y="8"/>
                    </a:lnTo>
                    <a:lnTo>
                      <a:pt x="199" y="6"/>
                    </a:lnTo>
                    <a:lnTo>
                      <a:pt x="221" y="4"/>
                    </a:lnTo>
                    <a:lnTo>
                      <a:pt x="240" y="3"/>
                    </a:lnTo>
                    <a:lnTo>
                      <a:pt x="258" y="2"/>
                    </a:lnTo>
                    <a:lnTo>
                      <a:pt x="272" y="2"/>
                    </a:lnTo>
                    <a:lnTo>
                      <a:pt x="283" y="0"/>
                    </a:lnTo>
                    <a:lnTo>
                      <a:pt x="289" y="0"/>
                    </a:lnTo>
                    <a:lnTo>
                      <a:pt x="292" y="0"/>
                    </a:lnTo>
                    <a:lnTo>
                      <a:pt x="289" y="75"/>
                    </a:lnTo>
                    <a:lnTo>
                      <a:pt x="286" y="247"/>
                    </a:lnTo>
                    <a:lnTo>
                      <a:pt x="286" y="440"/>
                    </a:lnTo>
                    <a:lnTo>
                      <a:pt x="297" y="578"/>
                    </a:lnTo>
                    <a:lnTo>
                      <a:pt x="295" y="580"/>
                    </a:lnTo>
                    <a:lnTo>
                      <a:pt x="287" y="584"/>
                    </a:lnTo>
                    <a:lnTo>
                      <a:pt x="275" y="587"/>
                    </a:lnTo>
                    <a:lnTo>
                      <a:pt x="260" y="589"/>
                    </a:lnTo>
                    <a:lnTo>
                      <a:pt x="242" y="592"/>
                    </a:lnTo>
                    <a:lnTo>
                      <a:pt x="221" y="594"/>
                    </a:lnTo>
                    <a:lnTo>
                      <a:pt x="199" y="597"/>
                    </a:lnTo>
                    <a:lnTo>
                      <a:pt x="176" y="599"/>
                    </a:lnTo>
                    <a:lnTo>
                      <a:pt x="152" y="601"/>
                    </a:lnTo>
                    <a:lnTo>
                      <a:pt x="129" y="603"/>
                    </a:lnTo>
                    <a:lnTo>
                      <a:pt x="106" y="605"/>
                    </a:lnTo>
                    <a:lnTo>
                      <a:pt x="86" y="606"/>
                    </a:lnTo>
                    <a:lnTo>
                      <a:pt x="68" y="606"/>
                    </a:lnTo>
                    <a:lnTo>
                      <a:pt x="53" y="606"/>
                    </a:lnTo>
                    <a:lnTo>
                      <a:pt x="42" y="606"/>
                    </a:lnTo>
                    <a:lnTo>
                      <a:pt x="35" y="606"/>
                    </a:lnTo>
                    <a:lnTo>
                      <a:pt x="20" y="574"/>
                    </a:lnTo>
                    <a:lnTo>
                      <a:pt x="10" y="504"/>
                    </a:lnTo>
                    <a:lnTo>
                      <a:pt x="4" y="426"/>
                    </a:lnTo>
                    <a:lnTo>
                      <a:pt x="0" y="372"/>
                    </a:lnTo>
                    <a:lnTo>
                      <a:pt x="0" y="307"/>
                    </a:lnTo>
                    <a:lnTo>
                      <a:pt x="5" y="206"/>
                    </a:lnTo>
                    <a:lnTo>
                      <a:pt x="12" y="111"/>
                    </a:lnTo>
                    <a:lnTo>
                      <a:pt x="19" y="64"/>
                    </a:lnTo>
                    <a:close/>
                  </a:path>
                </a:pathLst>
              </a:custGeom>
              <a:solidFill>
                <a:srgbClr val="000000"/>
              </a:solidFill>
              <a:ln w="9525">
                <a:solidFill>
                  <a:schemeClr val="tx1"/>
                </a:solidFill>
                <a:round/>
                <a:headEnd/>
                <a:tailEnd/>
              </a:ln>
            </p:spPr>
            <p:txBody>
              <a:bodyPr/>
              <a:lstStyle/>
              <a:p>
                <a:endParaRPr lang="en-IN"/>
              </a:p>
            </p:txBody>
          </p:sp>
          <p:sp>
            <p:nvSpPr>
              <p:cNvPr id="14372" name="Freeform 25"/>
              <p:cNvSpPr>
                <a:spLocks/>
              </p:cNvSpPr>
              <p:nvPr/>
            </p:nvSpPr>
            <p:spPr bwMode="auto">
              <a:xfrm>
                <a:off x="3868" y="4023"/>
                <a:ext cx="267" cy="71"/>
              </a:xfrm>
              <a:custGeom>
                <a:avLst/>
                <a:gdLst>
                  <a:gd name="T0" fmla="*/ 267 w 267"/>
                  <a:gd name="T1" fmla="*/ 0 h 71"/>
                  <a:gd name="T2" fmla="*/ 265 w 267"/>
                  <a:gd name="T3" fmla="*/ 0 h 71"/>
                  <a:gd name="T4" fmla="*/ 260 w 267"/>
                  <a:gd name="T5" fmla="*/ 0 h 71"/>
                  <a:gd name="T6" fmla="*/ 251 w 267"/>
                  <a:gd name="T7" fmla="*/ 0 h 71"/>
                  <a:gd name="T8" fmla="*/ 239 w 267"/>
                  <a:gd name="T9" fmla="*/ 1 h 71"/>
                  <a:gd name="T10" fmla="*/ 225 w 267"/>
                  <a:gd name="T11" fmla="*/ 1 h 71"/>
                  <a:gd name="T12" fmla="*/ 209 w 267"/>
                  <a:gd name="T13" fmla="*/ 2 h 71"/>
                  <a:gd name="T14" fmla="*/ 191 w 267"/>
                  <a:gd name="T15" fmla="*/ 2 h 71"/>
                  <a:gd name="T16" fmla="*/ 173 w 267"/>
                  <a:gd name="T17" fmla="*/ 4 h 71"/>
                  <a:gd name="T18" fmla="*/ 153 w 267"/>
                  <a:gd name="T19" fmla="*/ 5 h 71"/>
                  <a:gd name="T20" fmla="*/ 134 w 267"/>
                  <a:gd name="T21" fmla="*/ 7 h 71"/>
                  <a:gd name="T22" fmla="*/ 115 w 267"/>
                  <a:gd name="T23" fmla="*/ 9 h 71"/>
                  <a:gd name="T24" fmla="*/ 96 w 267"/>
                  <a:gd name="T25" fmla="*/ 11 h 71"/>
                  <a:gd name="T26" fmla="*/ 79 w 267"/>
                  <a:gd name="T27" fmla="*/ 14 h 71"/>
                  <a:gd name="T28" fmla="*/ 63 w 267"/>
                  <a:gd name="T29" fmla="*/ 16 h 71"/>
                  <a:gd name="T30" fmla="*/ 49 w 267"/>
                  <a:gd name="T31" fmla="*/ 19 h 71"/>
                  <a:gd name="T32" fmla="*/ 37 w 267"/>
                  <a:gd name="T33" fmla="*/ 23 h 71"/>
                  <a:gd name="T34" fmla="*/ 19 w 267"/>
                  <a:gd name="T35" fmla="*/ 30 h 71"/>
                  <a:gd name="T36" fmla="*/ 9 w 267"/>
                  <a:gd name="T37" fmla="*/ 38 h 71"/>
                  <a:gd name="T38" fmla="*/ 3 w 267"/>
                  <a:gd name="T39" fmla="*/ 44 h 71"/>
                  <a:gd name="T40" fmla="*/ 0 w 267"/>
                  <a:gd name="T41" fmla="*/ 51 h 71"/>
                  <a:gd name="T42" fmla="*/ 0 w 267"/>
                  <a:gd name="T43" fmla="*/ 56 h 71"/>
                  <a:gd name="T44" fmla="*/ 3 w 267"/>
                  <a:gd name="T45" fmla="*/ 60 h 71"/>
                  <a:gd name="T46" fmla="*/ 4 w 267"/>
                  <a:gd name="T47" fmla="*/ 62 h 71"/>
                  <a:gd name="T48" fmla="*/ 5 w 267"/>
                  <a:gd name="T49" fmla="*/ 63 h 71"/>
                  <a:gd name="T50" fmla="*/ 17 w 267"/>
                  <a:gd name="T51" fmla="*/ 71 h 71"/>
                  <a:gd name="T52" fmla="*/ 17 w 267"/>
                  <a:gd name="T53" fmla="*/ 70 h 71"/>
                  <a:gd name="T54" fmla="*/ 17 w 267"/>
                  <a:gd name="T55" fmla="*/ 66 h 71"/>
                  <a:gd name="T56" fmla="*/ 17 w 267"/>
                  <a:gd name="T57" fmla="*/ 62 h 71"/>
                  <a:gd name="T58" fmla="*/ 21 w 267"/>
                  <a:gd name="T59" fmla="*/ 56 h 71"/>
                  <a:gd name="T60" fmla="*/ 26 w 267"/>
                  <a:gd name="T61" fmla="*/ 49 h 71"/>
                  <a:gd name="T62" fmla="*/ 35 w 267"/>
                  <a:gd name="T63" fmla="*/ 43 h 71"/>
                  <a:gd name="T64" fmla="*/ 47 w 267"/>
                  <a:gd name="T65" fmla="*/ 37 h 71"/>
                  <a:gd name="T66" fmla="*/ 65 w 267"/>
                  <a:gd name="T67" fmla="*/ 32 h 71"/>
                  <a:gd name="T68" fmla="*/ 85 w 267"/>
                  <a:gd name="T69" fmla="*/ 27 h 71"/>
                  <a:gd name="T70" fmla="*/ 106 w 267"/>
                  <a:gd name="T71" fmla="*/ 23 h 71"/>
                  <a:gd name="T72" fmla="*/ 126 w 267"/>
                  <a:gd name="T73" fmla="*/ 18 h 71"/>
                  <a:gd name="T74" fmla="*/ 148 w 267"/>
                  <a:gd name="T75" fmla="*/ 14 h 71"/>
                  <a:gd name="T76" fmla="*/ 172 w 267"/>
                  <a:gd name="T77" fmla="*/ 10 h 71"/>
                  <a:gd name="T78" fmla="*/ 200 w 267"/>
                  <a:gd name="T79" fmla="*/ 6 h 71"/>
                  <a:gd name="T80" fmla="*/ 232 w 267"/>
                  <a:gd name="T81" fmla="*/ 2 h 71"/>
                  <a:gd name="T82" fmla="*/ 267 w 267"/>
                  <a:gd name="T83" fmla="*/ 0 h 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7"/>
                  <a:gd name="T127" fmla="*/ 0 h 71"/>
                  <a:gd name="T128" fmla="*/ 267 w 267"/>
                  <a:gd name="T129" fmla="*/ 71 h 7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7" h="71">
                    <a:moveTo>
                      <a:pt x="267" y="0"/>
                    </a:moveTo>
                    <a:lnTo>
                      <a:pt x="265" y="0"/>
                    </a:lnTo>
                    <a:lnTo>
                      <a:pt x="260" y="0"/>
                    </a:lnTo>
                    <a:lnTo>
                      <a:pt x="251" y="0"/>
                    </a:lnTo>
                    <a:lnTo>
                      <a:pt x="239" y="1"/>
                    </a:lnTo>
                    <a:lnTo>
                      <a:pt x="225" y="1"/>
                    </a:lnTo>
                    <a:lnTo>
                      <a:pt x="209" y="2"/>
                    </a:lnTo>
                    <a:lnTo>
                      <a:pt x="191" y="2"/>
                    </a:lnTo>
                    <a:lnTo>
                      <a:pt x="173" y="4"/>
                    </a:lnTo>
                    <a:lnTo>
                      <a:pt x="153" y="5"/>
                    </a:lnTo>
                    <a:lnTo>
                      <a:pt x="134" y="7"/>
                    </a:lnTo>
                    <a:lnTo>
                      <a:pt x="115" y="9"/>
                    </a:lnTo>
                    <a:lnTo>
                      <a:pt x="96" y="11"/>
                    </a:lnTo>
                    <a:lnTo>
                      <a:pt x="79" y="14"/>
                    </a:lnTo>
                    <a:lnTo>
                      <a:pt x="63" y="16"/>
                    </a:lnTo>
                    <a:lnTo>
                      <a:pt x="49" y="19"/>
                    </a:lnTo>
                    <a:lnTo>
                      <a:pt x="37" y="23"/>
                    </a:lnTo>
                    <a:lnTo>
                      <a:pt x="19" y="30"/>
                    </a:lnTo>
                    <a:lnTo>
                      <a:pt x="9" y="38"/>
                    </a:lnTo>
                    <a:lnTo>
                      <a:pt x="3" y="44"/>
                    </a:lnTo>
                    <a:lnTo>
                      <a:pt x="0" y="51"/>
                    </a:lnTo>
                    <a:lnTo>
                      <a:pt x="0" y="56"/>
                    </a:lnTo>
                    <a:lnTo>
                      <a:pt x="3" y="60"/>
                    </a:lnTo>
                    <a:lnTo>
                      <a:pt x="4" y="62"/>
                    </a:lnTo>
                    <a:lnTo>
                      <a:pt x="5" y="63"/>
                    </a:lnTo>
                    <a:lnTo>
                      <a:pt x="17" y="71"/>
                    </a:lnTo>
                    <a:lnTo>
                      <a:pt x="17" y="70"/>
                    </a:lnTo>
                    <a:lnTo>
                      <a:pt x="17" y="66"/>
                    </a:lnTo>
                    <a:lnTo>
                      <a:pt x="17" y="62"/>
                    </a:lnTo>
                    <a:lnTo>
                      <a:pt x="21" y="56"/>
                    </a:lnTo>
                    <a:lnTo>
                      <a:pt x="26" y="49"/>
                    </a:lnTo>
                    <a:lnTo>
                      <a:pt x="35" y="43"/>
                    </a:lnTo>
                    <a:lnTo>
                      <a:pt x="47" y="37"/>
                    </a:lnTo>
                    <a:lnTo>
                      <a:pt x="65" y="32"/>
                    </a:lnTo>
                    <a:lnTo>
                      <a:pt x="85" y="27"/>
                    </a:lnTo>
                    <a:lnTo>
                      <a:pt x="106" y="23"/>
                    </a:lnTo>
                    <a:lnTo>
                      <a:pt x="126" y="18"/>
                    </a:lnTo>
                    <a:lnTo>
                      <a:pt x="148" y="14"/>
                    </a:lnTo>
                    <a:lnTo>
                      <a:pt x="172" y="10"/>
                    </a:lnTo>
                    <a:lnTo>
                      <a:pt x="200" y="6"/>
                    </a:lnTo>
                    <a:lnTo>
                      <a:pt x="232" y="2"/>
                    </a:lnTo>
                    <a:lnTo>
                      <a:pt x="267" y="0"/>
                    </a:lnTo>
                    <a:close/>
                  </a:path>
                </a:pathLst>
              </a:custGeom>
              <a:solidFill>
                <a:srgbClr val="000000"/>
              </a:solidFill>
              <a:ln w="9525">
                <a:solidFill>
                  <a:schemeClr val="tx1"/>
                </a:solidFill>
                <a:round/>
                <a:headEnd/>
                <a:tailEnd/>
              </a:ln>
            </p:spPr>
            <p:txBody>
              <a:bodyPr/>
              <a:lstStyle/>
              <a:p>
                <a:endParaRPr lang="en-IN"/>
              </a:p>
            </p:txBody>
          </p:sp>
        </p:grpSp>
        <p:sp>
          <p:nvSpPr>
            <p:cNvPr id="14347" name="Oval 26"/>
            <p:cNvSpPr>
              <a:spLocks noChangeArrowheads="1"/>
            </p:cNvSpPr>
            <p:nvPr/>
          </p:nvSpPr>
          <p:spPr bwMode="auto">
            <a:xfrm>
              <a:off x="4750" y="1742"/>
              <a:ext cx="384" cy="384"/>
            </a:xfrm>
            <a:prstGeom prst="ellipse">
              <a:avLst/>
            </a:prstGeom>
            <a:solidFill>
              <a:srgbClr val="FF3300"/>
            </a:solidFill>
            <a:ln w="9525">
              <a:noFill/>
              <a:round/>
              <a:headEnd/>
              <a:tailEnd/>
            </a:ln>
          </p:spPr>
          <p:txBody>
            <a:bodyPr wrap="none" anchor="ctr"/>
            <a:lstStyle/>
            <a:p>
              <a:endParaRPr lang="en-US"/>
            </a:p>
          </p:txBody>
        </p:sp>
        <p:sp>
          <p:nvSpPr>
            <p:cNvPr id="14348" name="AutoShape 27"/>
            <p:cNvSpPr>
              <a:spLocks noChangeArrowheads="1"/>
            </p:cNvSpPr>
            <p:nvPr/>
          </p:nvSpPr>
          <p:spPr bwMode="auto">
            <a:xfrm>
              <a:off x="4846" y="1838"/>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noFill/>
              <a:round/>
              <a:headEnd/>
              <a:tailEnd/>
            </a:ln>
          </p:spPr>
          <p:txBody>
            <a:bodyPr wrap="none" anchor="ctr"/>
            <a:lstStyle/>
            <a:p>
              <a:endParaRPr lang="en-IN"/>
            </a:p>
          </p:txBody>
        </p:sp>
        <p:sp>
          <p:nvSpPr>
            <p:cNvPr id="14349" name="Line 28"/>
            <p:cNvSpPr>
              <a:spLocks noChangeShapeType="1"/>
            </p:cNvSpPr>
            <p:nvPr/>
          </p:nvSpPr>
          <p:spPr bwMode="auto">
            <a:xfrm flipV="1">
              <a:off x="1822" y="3854"/>
              <a:ext cx="1920" cy="0"/>
            </a:xfrm>
            <a:prstGeom prst="line">
              <a:avLst/>
            </a:prstGeom>
            <a:noFill/>
            <a:ln w="38100">
              <a:solidFill>
                <a:schemeClr val="tx1"/>
              </a:solidFill>
              <a:round/>
              <a:headEnd/>
              <a:tailEnd type="stealth" w="med" len="med"/>
            </a:ln>
          </p:spPr>
          <p:txBody>
            <a:bodyPr/>
            <a:lstStyle/>
            <a:p>
              <a:endParaRPr lang="en-IN"/>
            </a:p>
          </p:txBody>
        </p:sp>
        <p:sp>
          <p:nvSpPr>
            <p:cNvPr id="14350" name="Line 29"/>
            <p:cNvSpPr>
              <a:spLocks noChangeShapeType="1"/>
            </p:cNvSpPr>
            <p:nvPr/>
          </p:nvSpPr>
          <p:spPr bwMode="auto">
            <a:xfrm flipV="1">
              <a:off x="1774" y="3182"/>
              <a:ext cx="816" cy="384"/>
            </a:xfrm>
            <a:prstGeom prst="line">
              <a:avLst/>
            </a:prstGeom>
            <a:noFill/>
            <a:ln w="38100">
              <a:solidFill>
                <a:schemeClr val="tx1"/>
              </a:solidFill>
              <a:round/>
              <a:headEnd/>
              <a:tailEnd type="stealth" w="med" len="med"/>
            </a:ln>
          </p:spPr>
          <p:txBody>
            <a:bodyPr/>
            <a:lstStyle/>
            <a:p>
              <a:endParaRPr lang="en-IN"/>
            </a:p>
          </p:txBody>
        </p:sp>
        <p:sp>
          <p:nvSpPr>
            <p:cNvPr id="14351" name="Line 30"/>
            <p:cNvSpPr>
              <a:spLocks noChangeShapeType="1"/>
            </p:cNvSpPr>
            <p:nvPr/>
          </p:nvSpPr>
          <p:spPr bwMode="auto">
            <a:xfrm flipV="1">
              <a:off x="1150" y="2990"/>
              <a:ext cx="0" cy="384"/>
            </a:xfrm>
            <a:prstGeom prst="line">
              <a:avLst/>
            </a:prstGeom>
            <a:noFill/>
            <a:ln w="38100">
              <a:solidFill>
                <a:schemeClr val="tx1"/>
              </a:solidFill>
              <a:round/>
              <a:headEnd/>
              <a:tailEnd type="stealth" w="med" len="med"/>
            </a:ln>
          </p:spPr>
          <p:txBody>
            <a:bodyPr/>
            <a:lstStyle/>
            <a:p>
              <a:endParaRPr lang="en-IN"/>
            </a:p>
          </p:txBody>
        </p:sp>
        <p:sp>
          <p:nvSpPr>
            <p:cNvPr id="14352" name="Line 31"/>
            <p:cNvSpPr>
              <a:spLocks noChangeShapeType="1"/>
            </p:cNvSpPr>
            <p:nvPr/>
          </p:nvSpPr>
          <p:spPr bwMode="auto">
            <a:xfrm flipV="1">
              <a:off x="862" y="2256"/>
              <a:ext cx="2" cy="1022"/>
            </a:xfrm>
            <a:prstGeom prst="line">
              <a:avLst/>
            </a:prstGeom>
            <a:noFill/>
            <a:ln w="38100">
              <a:solidFill>
                <a:schemeClr val="tx1"/>
              </a:solidFill>
              <a:round/>
              <a:headEnd/>
              <a:tailEnd type="stealth" w="med" len="med"/>
            </a:ln>
          </p:spPr>
          <p:txBody>
            <a:bodyPr/>
            <a:lstStyle/>
            <a:p>
              <a:endParaRPr lang="en-IN"/>
            </a:p>
          </p:txBody>
        </p:sp>
        <p:sp>
          <p:nvSpPr>
            <p:cNvPr id="14353" name="Line 32"/>
            <p:cNvSpPr>
              <a:spLocks noChangeShapeType="1"/>
            </p:cNvSpPr>
            <p:nvPr/>
          </p:nvSpPr>
          <p:spPr bwMode="auto">
            <a:xfrm>
              <a:off x="1152" y="1728"/>
              <a:ext cx="3358" cy="14"/>
            </a:xfrm>
            <a:prstGeom prst="line">
              <a:avLst/>
            </a:prstGeom>
            <a:noFill/>
            <a:ln w="38100">
              <a:solidFill>
                <a:schemeClr val="tx1"/>
              </a:solidFill>
              <a:round/>
              <a:headEnd/>
              <a:tailEnd type="stealth" w="med" len="med"/>
            </a:ln>
          </p:spPr>
          <p:txBody>
            <a:bodyPr/>
            <a:lstStyle/>
            <a:p>
              <a:endParaRPr lang="en-IN"/>
            </a:p>
          </p:txBody>
        </p:sp>
        <p:sp>
          <p:nvSpPr>
            <p:cNvPr id="14354" name="Line 33"/>
            <p:cNvSpPr>
              <a:spLocks noChangeShapeType="1"/>
            </p:cNvSpPr>
            <p:nvPr/>
          </p:nvSpPr>
          <p:spPr bwMode="auto">
            <a:xfrm flipV="1">
              <a:off x="1486" y="2030"/>
              <a:ext cx="2976" cy="336"/>
            </a:xfrm>
            <a:prstGeom prst="line">
              <a:avLst/>
            </a:prstGeom>
            <a:noFill/>
            <a:ln w="38100">
              <a:solidFill>
                <a:schemeClr val="tx1"/>
              </a:solidFill>
              <a:round/>
              <a:headEnd/>
              <a:tailEnd type="stealth" w="med" len="med"/>
            </a:ln>
          </p:spPr>
          <p:txBody>
            <a:bodyPr/>
            <a:lstStyle/>
            <a:p>
              <a:endParaRPr lang="en-IN"/>
            </a:p>
          </p:txBody>
        </p:sp>
        <p:sp>
          <p:nvSpPr>
            <p:cNvPr id="14355" name="Line 34"/>
            <p:cNvSpPr>
              <a:spLocks noChangeShapeType="1"/>
            </p:cNvSpPr>
            <p:nvPr/>
          </p:nvSpPr>
          <p:spPr bwMode="auto">
            <a:xfrm flipV="1">
              <a:off x="3646" y="2318"/>
              <a:ext cx="960" cy="624"/>
            </a:xfrm>
            <a:prstGeom prst="line">
              <a:avLst/>
            </a:prstGeom>
            <a:noFill/>
            <a:ln w="38100">
              <a:solidFill>
                <a:schemeClr val="tx1"/>
              </a:solidFill>
              <a:round/>
              <a:headEnd/>
              <a:tailEnd type="stealth" w="med" len="med"/>
            </a:ln>
          </p:spPr>
          <p:txBody>
            <a:bodyPr/>
            <a:lstStyle/>
            <a:p>
              <a:endParaRPr lang="en-IN"/>
            </a:p>
          </p:txBody>
        </p:sp>
        <p:sp>
          <p:nvSpPr>
            <p:cNvPr id="14356" name="Line 35"/>
            <p:cNvSpPr>
              <a:spLocks noChangeShapeType="1"/>
            </p:cNvSpPr>
            <p:nvPr/>
          </p:nvSpPr>
          <p:spPr bwMode="auto">
            <a:xfrm flipV="1">
              <a:off x="4702" y="2462"/>
              <a:ext cx="192" cy="960"/>
            </a:xfrm>
            <a:prstGeom prst="line">
              <a:avLst/>
            </a:prstGeom>
            <a:noFill/>
            <a:ln w="38100">
              <a:solidFill>
                <a:schemeClr val="tx1"/>
              </a:solidFill>
              <a:round/>
              <a:headEnd/>
              <a:tailEnd type="stealth" w="med" len="med"/>
            </a:ln>
          </p:spPr>
          <p:txBody>
            <a:bodyPr/>
            <a:lstStyle/>
            <a:p>
              <a:endParaRPr lang="en-IN"/>
            </a:p>
          </p:txBody>
        </p:sp>
      </p:grpSp>
      <p:sp>
        <p:nvSpPr>
          <p:cNvPr id="14340" name="Text Box 36"/>
          <p:cNvSpPr txBox="1">
            <a:spLocks noChangeArrowheads="1"/>
          </p:cNvSpPr>
          <p:nvPr/>
        </p:nvSpPr>
        <p:spPr bwMode="auto">
          <a:xfrm>
            <a:off x="61208" y="1586948"/>
            <a:ext cx="9082791" cy="1631216"/>
          </a:xfrm>
          <a:prstGeom prst="rect">
            <a:avLst/>
          </a:prstGeom>
          <a:noFill/>
          <a:ln w="9525">
            <a:noFill/>
            <a:miter lim="800000"/>
            <a:headEnd/>
            <a:tailEnd/>
          </a:ln>
        </p:spPr>
        <p:txBody>
          <a:bodyPr wrap="square">
            <a:spAutoFit/>
          </a:bodyPr>
          <a:lstStyle/>
          <a:p>
            <a:pPr algn="just"/>
            <a:r>
              <a:rPr lang="en-US" sz="2000" dirty="0">
                <a:solidFill>
                  <a:schemeClr val="bg1"/>
                </a:solidFill>
                <a:cs typeface="Times New Roman" charset="0"/>
              </a:rPr>
              <a:t>In a denial of service attack, a hacker compromises a system and uses that system to attack the target computer, flooding it with more requests for services than the target can handle. In a distributed denial of service attack, hundreds of computers (known as a zombies) are compromised, loaded with DOS attack software and then remotely activated by the hacker. </a:t>
            </a:r>
          </a:p>
        </p:txBody>
      </p:sp>
    </p:spTree>
    <p:extLst>
      <p:ext uri="{BB962C8B-B14F-4D97-AF65-F5344CB8AC3E}">
        <p14:creationId xmlns:p14="http://schemas.microsoft.com/office/powerpoint/2010/main" val="32300723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14288" y="381000"/>
            <a:ext cx="9129712" cy="6096000"/>
          </a:xfrm>
        </p:spPr>
        <p:txBody>
          <a:bodyPr/>
          <a:lstStyle/>
          <a:p>
            <a:pPr eaLnBrk="1" hangingPunct="1">
              <a:buNone/>
            </a:pPr>
            <a:r>
              <a:rPr lang="en-US" sz="2800" b="1" dirty="0" smtClean="0"/>
              <a:t>Password cracking:</a:t>
            </a:r>
            <a:r>
              <a:rPr lang="en-US" sz="2800" b="1" dirty="0" smtClean="0">
                <a:latin typeface="Times New Roman" charset="0"/>
                <a:cs typeface="Times New Roman" charset="0"/>
              </a:rPr>
              <a:t> </a:t>
            </a:r>
          </a:p>
          <a:p>
            <a:pPr eaLnBrk="1" hangingPunct="1">
              <a:buNone/>
            </a:pPr>
            <a:endParaRPr lang="en-US" sz="2800" b="1" dirty="0">
              <a:latin typeface="Times New Roman" charset="0"/>
              <a:cs typeface="Times New Roman" charset="0"/>
            </a:endParaRPr>
          </a:p>
          <a:p>
            <a:pPr eaLnBrk="1" hangingPunct="1">
              <a:buNone/>
            </a:pPr>
            <a:endParaRPr lang="en-US" sz="2800" b="1" dirty="0" smtClean="0">
              <a:latin typeface="Times New Roman" charset="0"/>
              <a:cs typeface="Times New Roman" charset="0"/>
            </a:endParaRPr>
          </a:p>
          <a:p>
            <a:pPr eaLnBrk="1" hangingPunct="1"/>
            <a:r>
              <a:rPr lang="en-US" sz="2400" dirty="0" smtClean="0">
                <a:latin typeface="Times New Roman" charset="0"/>
                <a:cs typeface="Times New Roman" charset="0"/>
              </a:rPr>
              <a:t>various measures used to discover computer passwords. This is usually accomplished by recovering passwords from data stored in, or transported from, a computer system. Password cracking is done by either repeatedly guessing the password, usually through a computer algorithm in which the computer tries numerous combinations until the password is successfully discovered.</a:t>
            </a:r>
          </a:p>
          <a:p>
            <a:pPr eaLnBrk="1" hangingPunct="1"/>
            <a:r>
              <a:rPr lang="en-US" sz="2400" dirty="0" smtClean="0">
                <a:latin typeface="Times New Roman" charset="0"/>
                <a:cs typeface="Times New Roman" charset="0"/>
              </a:rPr>
              <a:t>Password cracking can be done for several reasons, but the most malicious reason is in order to gain unauthorized access to a computer without the computer owner’s awareness. This results in cybercrime such as stealing passwords for the purpose of accessing banking information.</a:t>
            </a:r>
            <a:br>
              <a:rPr lang="en-US" sz="2400" dirty="0" smtClean="0">
                <a:latin typeface="Times New Roman" charset="0"/>
                <a:cs typeface="Times New Roman" charset="0"/>
              </a:rPr>
            </a:br>
            <a:endParaRPr lang="en-IN" sz="2400" dirty="0" smtClean="0">
              <a:latin typeface="Times New Roman" charset="0"/>
              <a:cs typeface="Times New Roman" charset="0"/>
            </a:endParaRPr>
          </a:p>
        </p:txBody>
      </p:sp>
    </p:spTree>
    <p:extLst>
      <p:ext uri="{BB962C8B-B14F-4D97-AF65-F5344CB8AC3E}">
        <p14:creationId xmlns:p14="http://schemas.microsoft.com/office/powerpoint/2010/main" val="6270936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kimmer.jpg"/>
          <p:cNvPicPr>
            <a:picLocks noGrp="1" noChangeAspect="1"/>
          </p:cNvPicPr>
          <p:nvPr>
            <p:ph idx="1"/>
          </p:nvPr>
        </p:nvPicPr>
        <p:blipFill>
          <a:blip r:embed="rId2"/>
          <a:stretch>
            <a:fillRect/>
          </a:stretch>
        </p:blipFill>
        <p:spPr>
          <a:xfrm>
            <a:off x="0" y="838200"/>
            <a:ext cx="9067800" cy="5181600"/>
          </a:xfrm>
        </p:spPr>
      </p:pic>
    </p:spTree>
    <p:extLst>
      <p:ext uri="{BB962C8B-B14F-4D97-AF65-F5344CB8AC3E}">
        <p14:creationId xmlns:p14="http://schemas.microsoft.com/office/powerpoint/2010/main" val="38046015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8-07-24-PHOTO-00000465.jpg"/>
          <p:cNvPicPr>
            <a:picLocks noGrp="1" noChangeAspect="1"/>
          </p:cNvPicPr>
          <p:nvPr>
            <p:ph idx="1"/>
          </p:nvPr>
        </p:nvPicPr>
        <p:blipFill>
          <a:blip r:embed="rId2"/>
          <a:stretch>
            <a:fillRect/>
          </a:stretch>
        </p:blipFill>
        <p:spPr>
          <a:xfrm>
            <a:off x="1226344" y="304800"/>
            <a:ext cx="5562600" cy="5562600"/>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dirty="0" smtClean="0"/>
              <a:t>Quiz</a:t>
            </a:r>
            <a:endParaRPr lang="en-IN" dirty="0"/>
          </a:p>
        </p:txBody>
      </p:sp>
      <p:sp>
        <p:nvSpPr>
          <p:cNvPr id="3" name="Content Placeholder 2"/>
          <p:cNvSpPr>
            <a:spLocks noGrp="1"/>
          </p:cNvSpPr>
          <p:nvPr>
            <p:ph idx="1"/>
          </p:nvPr>
        </p:nvSpPr>
        <p:spPr>
          <a:xfrm>
            <a:off x="145200" y="1676400"/>
            <a:ext cx="8229600" cy="4191328"/>
          </a:xfrm>
        </p:spPr>
        <p:txBody>
          <a:bodyPr>
            <a:normAutofit/>
          </a:bodyPr>
          <a:lstStyle/>
          <a:p>
            <a:pPr>
              <a:buNone/>
            </a:pPr>
            <a:r>
              <a:rPr lang="en-IN" sz="2800" dirty="0" smtClean="0"/>
              <a:t>1.The first computer virus is -------- </a:t>
            </a:r>
          </a:p>
          <a:p>
            <a:pPr>
              <a:buNone/>
            </a:pPr>
            <a:r>
              <a:rPr lang="en-IN" sz="2800" dirty="0" smtClean="0"/>
              <a:t>	A. I Love You</a:t>
            </a:r>
          </a:p>
          <a:p>
            <a:pPr>
              <a:buNone/>
            </a:pPr>
            <a:r>
              <a:rPr lang="en-IN" sz="2800" dirty="0" smtClean="0"/>
              <a:t>	B. Blaster</a:t>
            </a:r>
          </a:p>
          <a:p>
            <a:pPr>
              <a:buNone/>
            </a:pPr>
            <a:r>
              <a:rPr lang="en-IN" sz="2800" dirty="0" smtClean="0"/>
              <a:t>	C. </a:t>
            </a:r>
            <a:r>
              <a:rPr lang="en-IN" sz="2800" dirty="0" err="1" smtClean="0"/>
              <a:t>Sasser</a:t>
            </a:r>
            <a:endParaRPr lang="en-IN" sz="2800" dirty="0" smtClean="0"/>
          </a:p>
          <a:p>
            <a:pPr>
              <a:buNone/>
            </a:pPr>
            <a:r>
              <a:rPr lang="en-IN" sz="2800" dirty="0" smtClean="0"/>
              <a:t>	D. Creeper</a:t>
            </a:r>
          </a:p>
          <a:p>
            <a:pPr>
              <a:buNone/>
            </a:pPr>
            <a:endParaRPr lang="en-IN" sz="2800" dirty="0" smtClean="0"/>
          </a:p>
          <a:p>
            <a:pPr>
              <a:buNone/>
            </a:pPr>
            <a:endParaRPr lang="en-IN" sz="2800" dirty="0"/>
          </a:p>
          <a:p>
            <a:endParaRPr lang="en-IN" dirty="0"/>
          </a:p>
        </p:txBody>
      </p:sp>
    </p:spTree>
    <p:extLst>
      <p:ext uri="{BB962C8B-B14F-4D97-AF65-F5344CB8AC3E}">
        <p14:creationId xmlns:p14="http://schemas.microsoft.com/office/powerpoint/2010/main" val="1583153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IN" dirty="0" smtClean="0"/>
              <a:t>2.   </a:t>
            </a:r>
            <a:r>
              <a:rPr lang="en-IN" dirty="0" err="1" smtClean="0"/>
              <a:t>MCAfee</a:t>
            </a:r>
            <a:r>
              <a:rPr lang="en-IN" dirty="0" smtClean="0"/>
              <a:t> is an example of </a:t>
            </a:r>
          </a:p>
          <a:p>
            <a:pPr>
              <a:buNone/>
            </a:pPr>
            <a:r>
              <a:rPr lang="en-IN" dirty="0" smtClean="0"/>
              <a:t>	A. Photo Editing Software</a:t>
            </a:r>
          </a:p>
          <a:p>
            <a:pPr>
              <a:buNone/>
            </a:pPr>
            <a:r>
              <a:rPr lang="en-IN" dirty="0" smtClean="0"/>
              <a:t>	B. Quick Heal</a:t>
            </a:r>
          </a:p>
          <a:p>
            <a:pPr>
              <a:buNone/>
            </a:pPr>
            <a:r>
              <a:rPr lang="en-IN" dirty="0" smtClean="0"/>
              <a:t>	C. Virus</a:t>
            </a:r>
          </a:p>
          <a:p>
            <a:pPr>
              <a:buNone/>
            </a:pPr>
            <a:r>
              <a:rPr lang="en-IN" dirty="0" smtClean="0"/>
              <a:t>	D. Antivirus</a:t>
            </a:r>
            <a:endParaRPr lang="en-IN"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a:buNone/>
            </a:pPr>
            <a:r>
              <a:rPr lang="en-IN" sz="3600" dirty="0" smtClean="0"/>
              <a:t>3.Which of the following is known as Malicious software? </a:t>
            </a:r>
          </a:p>
          <a:p>
            <a:pPr>
              <a:buNone/>
            </a:pPr>
            <a:r>
              <a:rPr lang="en-IN" sz="3600" dirty="0"/>
              <a:t>	</a:t>
            </a:r>
            <a:r>
              <a:rPr lang="en-IN" sz="3600" dirty="0" smtClean="0"/>
              <a:t>A. </a:t>
            </a:r>
            <a:r>
              <a:rPr lang="en-IN" sz="3600" dirty="0" err="1" smtClean="0"/>
              <a:t>illegalware</a:t>
            </a:r>
            <a:endParaRPr lang="en-IN" sz="3600" dirty="0" smtClean="0"/>
          </a:p>
          <a:p>
            <a:pPr>
              <a:buNone/>
            </a:pPr>
            <a:r>
              <a:rPr lang="en-IN" sz="3600" dirty="0" smtClean="0"/>
              <a:t>	B. </a:t>
            </a:r>
            <a:r>
              <a:rPr lang="en-IN" sz="3600" dirty="0" err="1" smtClean="0"/>
              <a:t>badware</a:t>
            </a:r>
            <a:endParaRPr lang="en-IN" sz="3600" dirty="0" smtClean="0"/>
          </a:p>
          <a:p>
            <a:pPr>
              <a:buNone/>
            </a:pPr>
            <a:r>
              <a:rPr lang="en-IN" sz="3600" dirty="0" smtClean="0"/>
              <a:t>	C. malware</a:t>
            </a:r>
          </a:p>
          <a:p>
            <a:pPr>
              <a:buNone/>
            </a:pPr>
            <a:r>
              <a:rPr lang="en-IN" sz="3600" dirty="0" smtClean="0"/>
              <a:t>	D. </a:t>
            </a:r>
            <a:r>
              <a:rPr lang="en-IN" sz="3600" dirty="0" err="1" smtClean="0"/>
              <a:t>maliciousware</a:t>
            </a:r>
            <a:endParaRPr lang="en-IN" sz="3600" dirty="0" smtClean="0"/>
          </a:p>
          <a:p>
            <a:endParaRPr lang="en-IN"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IN" dirty="0" smtClean="0"/>
              <a:t>4.To protect a computer from virus, you should install -------- in your computer. </a:t>
            </a:r>
          </a:p>
          <a:p>
            <a:pPr>
              <a:buNone/>
            </a:pPr>
            <a:r>
              <a:rPr lang="en-IN" dirty="0" smtClean="0"/>
              <a:t>	A. backup wizard</a:t>
            </a:r>
          </a:p>
          <a:p>
            <a:pPr>
              <a:buNone/>
            </a:pPr>
            <a:r>
              <a:rPr lang="en-IN" dirty="0" smtClean="0"/>
              <a:t>	B. disk cleanup</a:t>
            </a:r>
          </a:p>
          <a:p>
            <a:pPr>
              <a:buNone/>
            </a:pPr>
            <a:r>
              <a:rPr lang="en-IN" dirty="0" smtClean="0"/>
              <a:t>	C. antivirus</a:t>
            </a:r>
          </a:p>
          <a:p>
            <a:pPr>
              <a:buNone/>
            </a:pPr>
            <a:r>
              <a:rPr lang="en-IN" dirty="0" smtClean="0"/>
              <a:t>	D. disk defragmenter</a:t>
            </a:r>
          </a:p>
          <a:p>
            <a:endParaRPr lang="en-IN"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S10185727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TS101857271</Template>
  <TotalTime>455</TotalTime>
  <Words>5168</Words>
  <Application>Microsoft Office PowerPoint</Application>
  <PresentationFormat>On-screen Show (4:3)</PresentationFormat>
  <Paragraphs>512</Paragraphs>
  <Slides>131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131</vt:i4>
      </vt:variant>
    </vt:vector>
  </HeadingPairs>
  <TitlesOfParts>
    <vt:vector size="139" baseType="lpstr">
      <vt:lpstr>Times New Roman</vt:lpstr>
      <vt:lpstr>Arial</vt:lpstr>
      <vt:lpstr>Calibri</vt:lpstr>
      <vt:lpstr>Wingdings</vt:lpstr>
      <vt:lpstr>Verdana</vt:lpstr>
      <vt:lpstr>Perpetua</vt:lpstr>
      <vt:lpstr>Segoe UI</vt:lpstr>
      <vt:lpstr>TS101857271</vt:lpstr>
      <vt:lpstr>PowerPoint Presentation</vt:lpstr>
      <vt:lpstr>PowerPoint Presentation</vt:lpstr>
      <vt:lpstr>Agenda</vt:lpstr>
      <vt:lpstr>PowerPoint Presentation</vt:lpstr>
      <vt:lpstr>PowerPoint Presentation</vt:lpstr>
      <vt:lpstr>PowerPoint Presentation</vt:lpstr>
      <vt:lpstr>Cybercrimes and Cybercriminals </vt:lpstr>
      <vt:lpstr>A "Typical" Cybercriminal </vt:lpstr>
      <vt:lpstr>A Typical Computer Criminal (continued)</vt:lpstr>
      <vt:lpstr>A Typical Computer Criminal (continued)</vt:lpstr>
      <vt:lpstr>A Typical Computer Criminal (continued)</vt:lpstr>
      <vt:lpstr>Some Notorious Cybercriminals</vt:lpstr>
      <vt:lpstr>SPY EYE</vt:lpstr>
      <vt:lpstr>Hacking vs. Cracking</vt:lpstr>
      <vt:lpstr>Hacking vs. Cracking (continued)</vt:lpstr>
      <vt:lpstr>Hacking vs. Cracking (continued)</vt:lpstr>
      <vt:lpstr>Hackers and the Law </vt:lpstr>
      <vt:lpstr>Defining Cybercrime </vt:lpstr>
      <vt:lpstr>Defining Cybercrime (continued)</vt:lpstr>
      <vt:lpstr>Determining the Criteria</vt:lpstr>
      <vt:lpstr>Determining the Criteria (continued)</vt:lpstr>
      <vt:lpstr>Preliminary Definition of a Computer Crime</vt:lpstr>
      <vt:lpstr>Preliminary Definition of Computer Crime (continued)</vt:lpstr>
      <vt:lpstr>Coherent Definition of Computer Crime</vt:lpstr>
      <vt:lpstr>Coherent Definition of Cybercrime (continued)</vt:lpstr>
      <vt:lpstr>Genuine Cybercrimes</vt:lpstr>
      <vt:lpstr>Three Categories of Cybercrime</vt:lpstr>
      <vt:lpstr>Examples of the Three Categories of Cybercrime </vt:lpstr>
      <vt:lpstr>Categorizing specific Cybercrimes</vt:lpstr>
      <vt:lpstr>Distinguishing Cybercrimes from Cyber-related Crimes</vt:lpstr>
      <vt:lpstr>Cyber-related Crimes</vt:lpstr>
      <vt:lpstr>Cyber-exacerbated vs. Cyber-assisted crimes</vt:lpstr>
      <vt:lpstr>Cybercrimes and Cyberrelated Crimes </vt:lpstr>
      <vt:lpstr>Organized Crime on the Internet</vt:lpstr>
      <vt:lpstr>PowerPoint Presentation</vt:lpstr>
      <vt:lpstr>Cyber Crime Types</vt:lpstr>
      <vt:lpstr>Short Video on Cyber Crimes</vt:lpstr>
      <vt:lpstr>PowerPoint Presentation</vt:lpstr>
      <vt:lpstr>Social Media and Networking</vt:lpstr>
      <vt:lpstr>Social Networking Data In A Minute</vt:lpstr>
      <vt:lpstr>PowerPoint Presentation</vt:lpstr>
      <vt:lpstr>Social Media Cybercrimes</vt:lpstr>
      <vt:lpstr>Most Popular Types of Social Media Attacks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engineering</vt:lpstr>
      <vt:lpstr> 7 Types of Social Media Crime Faced  </vt:lpstr>
      <vt:lpstr>PowerPoint Presentation</vt:lpstr>
      <vt:lpstr>Case Study on Facebook</vt:lpstr>
      <vt:lpstr>PowerPoint Presentation</vt:lpstr>
      <vt:lpstr>How to avoid your profile from hacking on Facebook</vt:lpstr>
      <vt:lpstr>PowerPoint Presentation</vt:lpstr>
      <vt:lpstr>Example </vt:lpstr>
      <vt:lpstr>PowerPoint Presentation</vt:lpstr>
      <vt:lpstr>PowerPoint Presentation</vt:lpstr>
      <vt:lpstr>2. Photo Morphing</vt:lpstr>
      <vt:lpstr>Tips to follow to be safe from photo morphing</vt:lpstr>
      <vt:lpstr>PowerPoint Presentation</vt:lpstr>
      <vt:lpstr>PowerPoint Presentation</vt:lpstr>
      <vt:lpstr>3. Offer and Shopping Scams</vt:lpstr>
      <vt:lpstr>Example </vt:lpstr>
      <vt:lpstr>Tips to follow to be safe from Offer and Shopping Scams</vt:lpstr>
      <vt:lpstr>Tips to follow to be safe from Offer and Shopping Scams</vt:lpstr>
      <vt:lpstr>4. Romance and Dating Scams</vt:lpstr>
      <vt:lpstr>Tips to follow to be safe from Romance and Dating Scams</vt:lpstr>
      <vt:lpstr>Tips to follow to be safe from Romance and Dating Scams</vt:lpstr>
      <vt:lpstr>Fake profiles</vt:lpstr>
      <vt:lpstr>How to identify if the profiles are genuine or fake?</vt:lpstr>
      <vt:lpstr>5. Link Baiting</vt:lpstr>
      <vt:lpstr>Tips to follow to be safe from Link Baiting</vt:lpstr>
      <vt:lpstr>PowerPoint Presentation</vt:lpstr>
      <vt:lpstr>6. Information Theft</vt:lpstr>
      <vt:lpstr>Tips to follow to be safe from Information Theft</vt:lpstr>
      <vt:lpstr>7. Cyber Bullying</vt:lpstr>
      <vt:lpstr>Tips to follow to stay safe from cyberbullying</vt:lpstr>
      <vt:lpstr>PowerPoint Presentation</vt:lpstr>
      <vt:lpstr>Cyber Crime Approaches</vt:lpstr>
      <vt:lpstr>Virus   </vt:lpstr>
      <vt:lpstr>How to detect a computer virus?</vt:lpstr>
      <vt:lpstr>PowerPoint Presentation</vt:lpstr>
      <vt:lpstr>  Hacking </vt:lpstr>
      <vt:lpstr>PowerPoint Presentation</vt:lpstr>
      <vt:lpstr>PowerPoint Presentation</vt:lpstr>
      <vt:lpstr> </vt:lpstr>
      <vt:lpstr>PowerPoint Presentation</vt:lpstr>
      <vt:lpstr> Trojan Horse Attack</vt:lpstr>
      <vt:lpstr> Denial of Service Attacks</vt:lpstr>
      <vt:lpstr>PowerPoint Presentation</vt:lpstr>
      <vt:lpstr>PowerPoint Presentation</vt:lpstr>
      <vt:lpstr>PowerPoint Presentation</vt:lpstr>
      <vt:lpstr>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Protect </vt:lpstr>
      <vt:lpstr>PowerPoint Presentation</vt:lpstr>
      <vt:lpstr>PowerPoint Presentation</vt:lpstr>
      <vt:lpstr> Law Enforcement Techniques to Catch Cybercriminals</vt:lpstr>
      <vt:lpstr>Law Enforcement Techniques (continued)</vt:lpstr>
      <vt:lpstr>Law Enforcement : Some Controversial Practices</vt:lpstr>
      <vt:lpstr>Entrapment on the ‘Net</vt:lpstr>
      <vt:lpstr>Industrial Espionage</vt:lpstr>
      <vt:lpstr>National and International Efforts to Fight Cybercrime </vt:lpstr>
      <vt:lpstr>Jurisdictional Problems in Cyberspace</vt:lpstr>
      <vt:lpstr>Jurisdictional Problems in Cyberspace (continued)</vt:lpstr>
      <vt:lpstr>Jurisdictional Problems in Cyberspace (continued)</vt:lpstr>
      <vt:lpstr>Microsoft Scenario (Continued)</vt:lpstr>
      <vt:lpstr>Microsoft Scenario (Continued)</vt:lpstr>
      <vt:lpstr>Law in India </vt:lpstr>
      <vt:lpstr>PowerPoint Presentation</vt:lpstr>
      <vt:lpstr>International Treaties</vt:lpstr>
      <vt:lpstr>International Treaties (continued)</vt:lpstr>
      <vt:lpstr>Some Tools/Technologies for Combating Cybercrime </vt:lpstr>
      <vt:lpstr>Biometric Technologies</vt:lpstr>
      <vt:lpstr>Biometric Technologies (continued) </vt:lpstr>
      <vt:lpstr>Facial Recognition Programs</vt:lpstr>
      <vt:lpstr>The EURODAC Project </vt:lpstr>
      <vt:lpstr>Short Video on Facing Real time Capturing</vt:lpstr>
      <vt:lpstr>PowerPoint Presentation</vt:lpstr>
      <vt:lpstr> </vt:lpstr>
    </vt:vector>
  </TitlesOfParts>
  <Company>VARMA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Programming in C</dc:title>
  <dc:creator>VARMA</dc:creator>
  <cp:lastModifiedBy>HP</cp:lastModifiedBy>
  <cp:revision>51</cp:revision>
  <dcterms:created xsi:type="dcterms:W3CDTF">2014-02-16T08:43:42Z</dcterms:created>
  <dcterms:modified xsi:type="dcterms:W3CDTF">2020-02-27T10:22:27Z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