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2"/>
  </p:sldMasterIdLst>
  <p:notesMasterIdLst>
    <p:notesMasterId r:id="rId166"/>
  </p:notesMasterIdLst>
  <p:handoutMasterIdLst>
    <p:handoutMasterId r:id="rId167"/>
  </p:handoutMasterIdLst>
  <p:sldIdLst>
    <p:sldId id="256" r:id="rId3"/>
    <p:sldId id="282" r:id="rId4"/>
    <p:sldId id="257" r:id="rId5"/>
    <p:sldId id="439" r:id="rId6"/>
    <p:sldId id="287" r:id="rId7"/>
    <p:sldId id="288" r:id="rId8"/>
    <p:sldId id="290" r:id="rId9"/>
    <p:sldId id="291" r:id="rId10"/>
    <p:sldId id="292" r:id="rId11"/>
    <p:sldId id="293" r:id="rId12"/>
    <p:sldId id="440" r:id="rId13"/>
    <p:sldId id="295" r:id="rId14"/>
    <p:sldId id="296" r:id="rId15"/>
    <p:sldId id="407" r:id="rId16"/>
    <p:sldId id="408" r:id="rId17"/>
    <p:sldId id="409" r:id="rId18"/>
    <p:sldId id="410" r:id="rId19"/>
    <p:sldId id="411" r:id="rId20"/>
    <p:sldId id="412" r:id="rId21"/>
    <p:sldId id="413" r:id="rId22"/>
    <p:sldId id="414" r:id="rId23"/>
    <p:sldId id="415" r:id="rId24"/>
    <p:sldId id="416" r:id="rId25"/>
    <p:sldId id="417" r:id="rId26"/>
    <p:sldId id="418" r:id="rId27"/>
    <p:sldId id="419" r:id="rId28"/>
    <p:sldId id="420" r:id="rId29"/>
    <p:sldId id="421" r:id="rId30"/>
    <p:sldId id="422" r:id="rId31"/>
    <p:sldId id="423" r:id="rId32"/>
    <p:sldId id="424" r:id="rId33"/>
    <p:sldId id="425" r:id="rId34"/>
    <p:sldId id="444" r:id="rId35"/>
    <p:sldId id="441" r:id="rId36"/>
    <p:sldId id="427" r:id="rId37"/>
    <p:sldId id="428" r:id="rId38"/>
    <p:sldId id="429" r:id="rId39"/>
    <p:sldId id="442" r:id="rId40"/>
    <p:sldId id="431" r:id="rId41"/>
    <p:sldId id="432" r:id="rId42"/>
    <p:sldId id="443" r:id="rId43"/>
    <p:sldId id="434" r:id="rId44"/>
    <p:sldId id="435" r:id="rId45"/>
    <p:sldId id="436" r:id="rId46"/>
    <p:sldId id="437" r:id="rId47"/>
    <p:sldId id="438" r:id="rId48"/>
    <p:sldId id="445" r:id="rId49"/>
    <p:sldId id="446" r:id="rId50"/>
    <p:sldId id="447" r:id="rId51"/>
    <p:sldId id="448" r:id="rId52"/>
    <p:sldId id="449" r:id="rId53"/>
    <p:sldId id="450" r:id="rId54"/>
    <p:sldId id="451" r:id="rId55"/>
    <p:sldId id="453" r:id="rId56"/>
    <p:sldId id="306" r:id="rId57"/>
    <p:sldId id="455" r:id="rId58"/>
    <p:sldId id="456" r:id="rId59"/>
    <p:sldId id="457" r:id="rId60"/>
    <p:sldId id="458" r:id="rId61"/>
    <p:sldId id="459" r:id="rId62"/>
    <p:sldId id="460" r:id="rId63"/>
    <p:sldId id="461" r:id="rId64"/>
    <p:sldId id="462" r:id="rId65"/>
    <p:sldId id="463" r:id="rId66"/>
    <p:sldId id="464" r:id="rId67"/>
    <p:sldId id="465" r:id="rId68"/>
    <p:sldId id="466" r:id="rId69"/>
    <p:sldId id="467" r:id="rId70"/>
    <p:sldId id="468" r:id="rId71"/>
    <p:sldId id="469" r:id="rId72"/>
    <p:sldId id="470" r:id="rId73"/>
    <p:sldId id="471" r:id="rId74"/>
    <p:sldId id="472" r:id="rId75"/>
    <p:sldId id="473" r:id="rId76"/>
    <p:sldId id="474" r:id="rId77"/>
    <p:sldId id="475" r:id="rId78"/>
    <p:sldId id="476" r:id="rId79"/>
    <p:sldId id="477" r:id="rId80"/>
    <p:sldId id="478" r:id="rId81"/>
    <p:sldId id="479" r:id="rId82"/>
    <p:sldId id="480" r:id="rId83"/>
    <p:sldId id="481" r:id="rId84"/>
    <p:sldId id="454" r:id="rId85"/>
    <p:sldId id="320" r:id="rId86"/>
    <p:sldId id="321" r:id="rId87"/>
    <p:sldId id="322" r:id="rId88"/>
    <p:sldId id="323" r:id="rId89"/>
    <p:sldId id="324" r:id="rId90"/>
    <p:sldId id="325" r:id="rId91"/>
    <p:sldId id="326" r:id="rId92"/>
    <p:sldId id="328" r:id="rId93"/>
    <p:sldId id="329" r:id="rId94"/>
    <p:sldId id="330" r:id="rId95"/>
    <p:sldId id="331" r:id="rId96"/>
    <p:sldId id="332" r:id="rId97"/>
    <p:sldId id="333" r:id="rId98"/>
    <p:sldId id="334" r:id="rId99"/>
    <p:sldId id="335" r:id="rId100"/>
    <p:sldId id="336" r:id="rId101"/>
    <p:sldId id="337" r:id="rId102"/>
    <p:sldId id="338" r:id="rId103"/>
    <p:sldId id="339" r:id="rId104"/>
    <p:sldId id="340" r:id="rId105"/>
    <p:sldId id="341" r:id="rId106"/>
    <p:sldId id="342" r:id="rId107"/>
    <p:sldId id="343" r:id="rId108"/>
    <p:sldId id="344" r:id="rId109"/>
    <p:sldId id="345" r:id="rId110"/>
    <p:sldId id="346" r:id="rId111"/>
    <p:sldId id="348" r:id="rId112"/>
    <p:sldId id="349" r:id="rId113"/>
    <p:sldId id="482" r:id="rId114"/>
    <p:sldId id="351" r:id="rId115"/>
    <p:sldId id="352" r:id="rId116"/>
    <p:sldId id="353" r:id="rId117"/>
    <p:sldId id="355" r:id="rId118"/>
    <p:sldId id="356" r:id="rId119"/>
    <p:sldId id="357" r:id="rId120"/>
    <p:sldId id="358" r:id="rId121"/>
    <p:sldId id="483" r:id="rId122"/>
    <p:sldId id="484" r:id="rId123"/>
    <p:sldId id="485" r:id="rId124"/>
    <p:sldId id="486" r:id="rId125"/>
    <p:sldId id="487" r:id="rId126"/>
    <p:sldId id="488" r:id="rId127"/>
    <p:sldId id="489" r:id="rId128"/>
    <p:sldId id="490" r:id="rId129"/>
    <p:sldId id="491" r:id="rId130"/>
    <p:sldId id="492" r:id="rId131"/>
    <p:sldId id="493" r:id="rId132"/>
    <p:sldId id="370" r:id="rId133"/>
    <p:sldId id="371" r:id="rId134"/>
    <p:sldId id="372" r:id="rId135"/>
    <p:sldId id="373" r:id="rId136"/>
    <p:sldId id="374" r:id="rId137"/>
    <p:sldId id="375" r:id="rId138"/>
    <p:sldId id="376" r:id="rId139"/>
    <p:sldId id="377" r:id="rId140"/>
    <p:sldId id="378" r:id="rId141"/>
    <p:sldId id="379" r:id="rId142"/>
    <p:sldId id="380" r:id="rId143"/>
    <p:sldId id="381" r:id="rId144"/>
    <p:sldId id="494" r:id="rId145"/>
    <p:sldId id="385" r:id="rId146"/>
    <p:sldId id="386" r:id="rId147"/>
    <p:sldId id="387" r:id="rId148"/>
    <p:sldId id="388" r:id="rId149"/>
    <p:sldId id="389" r:id="rId150"/>
    <p:sldId id="495" r:id="rId151"/>
    <p:sldId id="391" r:id="rId152"/>
    <p:sldId id="392" r:id="rId153"/>
    <p:sldId id="393" r:id="rId154"/>
    <p:sldId id="394" r:id="rId155"/>
    <p:sldId id="395" r:id="rId156"/>
    <p:sldId id="396" r:id="rId157"/>
    <p:sldId id="397" r:id="rId158"/>
    <p:sldId id="398" r:id="rId159"/>
    <p:sldId id="399" r:id="rId160"/>
    <p:sldId id="400" r:id="rId161"/>
    <p:sldId id="401" r:id="rId162"/>
    <p:sldId id="402" r:id="rId163"/>
    <p:sldId id="496" r:id="rId164"/>
    <p:sldId id="497" r:id="rId165"/>
  </p:sldIdLst>
  <p:sldSz cx="9144000" cy="6858000" type="screen4x3"/>
  <p:notesSz cx="6858000" cy="9144000"/>
  <p:embeddedFontLst>
    <p:embeddedFont>
      <p:font typeface="Perpetua" panose="02020502060401020303" pitchFamily="18" charset="0"/>
      <p:regular r:id="rId168"/>
      <p:bold r:id="rId169"/>
      <p:italic r:id="rId170"/>
      <p:boldItalic r:id="rId171"/>
    </p:embeddedFont>
    <p:embeddedFont>
      <p:font typeface="Century Gothic" panose="020B0502020202020204" pitchFamily="34" charset="0"/>
      <p:regular r:id="rId172"/>
      <p:bold r:id="rId173"/>
      <p:italic r:id="rId174"/>
      <p:boldItalic r:id="rId175"/>
    </p:embeddedFont>
    <p:embeddedFont>
      <p:font typeface="Times" panose="02020603050405020304" pitchFamily="18" charset="0"/>
      <p:regular r:id="rId176"/>
      <p:bold r:id="rId177"/>
      <p:italic r:id="rId178"/>
      <p:boldItalic r:id="rId179"/>
    </p:embeddedFont>
    <p:embeddedFont>
      <p:font typeface="Segoe UI" panose="020B0502040204020203" pitchFamily="34" charset="0"/>
      <p:regular r:id="rId180"/>
      <p:bold r:id="rId181"/>
      <p:italic r:id="rId182"/>
      <p:boldItalic r:id="rId183"/>
    </p:embeddedFont>
    <p:embeddedFont>
      <p:font typeface="Tahoma" panose="020B0604030504040204" pitchFamily="34" charset="0"/>
      <p:regular r:id="rId184"/>
      <p:bold r:id="rId185"/>
    </p:embeddedFont>
    <p:embeddedFont>
      <p:font typeface="Calibri" panose="020F0502020204030204" pitchFamily="34" charset="0"/>
      <p:regular r:id="rId186"/>
      <p:bold r:id="rId187"/>
      <p:italic r:id="rId188"/>
      <p:boldItalic r:id="rId189"/>
    </p:embeddedFont>
    <p:embeddedFont>
      <p:font typeface="Wingdings 3" panose="05040102010807070707" pitchFamily="18" charset="2"/>
      <p:regular r:id="rId1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96" autoAdjust="0"/>
    <p:restoredTop sz="94709" autoAdjust="0"/>
  </p:normalViewPr>
  <p:slideViewPr>
    <p:cSldViewPr>
      <p:cViewPr varScale="1">
        <p:scale>
          <a:sx n="61" d="100"/>
          <a:sy n="61" d="100"/>
        </p:scale>
        <p:origin x="1280" y="88"/>
      </p:cViewPr>
      <p:guideLst>
        <p:guide orient="horz" pos="2160"/>
        <p:guide pos="288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5" d="100"/>
          <a:sy n="105" d="100"/>
        </p:scale>
        <p:origin x="-247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font" Target="fonts/font3.fntdata"/><Relationship Id="rId191" Type="http://schemas.openxmlformats.org/officeDocument/2006/relationships/presProps" Target="pres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font" Target="fonts/font14.fntdata"/><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font" Target="fonts/font4.fntdata"/><Relationship Id="rId192" Type="http://schemas.openxmlformats.org/officeDocument/2006/relationships/viewProps" Target="viewProps.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font" Target="fonts/font15.fntdata"/><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font" Target="fonts/font5.fntdata"/><Relationship Id="rId193" Type="http://schemas.openxmlformats.org/officeDocument/2006/relationships/theme" Target="theme/theme1.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handoutMaster" Target="handoutMasters/handoutMaster1.xml"/><Relationship Id="rId188" Type="http://schemas.openxmlformats.org/officeDocument/2006/relationships/font" Target="fonts/font21.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font" Target="fonts/font16.fntdata"/><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font" Target="fonts/font11.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font" Target="fonts/font6.fntdata"/><Relationship Id="rId194"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font" Target="fonts/font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font" Target="fonts/font17.fntdata"/><Relationship Id="rId189" Type="http://schemas.openxmlformats.org/officeDocument/2006/relationships/font" Target="fonts/font22.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font" Target="fonts/font7.fntdata"/><Relationship Id="rId179" Type="http://schemas.openxmlformats.org/officeDocument/2006/relationships/font" Target="fonts/font12.fntdata"/><Relationship Id="rId190" Type="http://schemas.openxmlformats.org/officeDocument/2006/relationships/font" Target="fonts/font23.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font" Target="fonts/font2.fntdata"/><Relationship Id="rId185"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font" Target="fonts/font13.fntdata"/><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font" Target="fonts/font8.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font" Target="fonts/font19.fntdata"/><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font" Target="fonts/font9.fntdata"/><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notesMaster" Target="notesMasters/notesMaster1.xml"/><Relationship Id="rId187" Type="http://schemas.openxmlformats.org/officeDocument/2006/relationships/font" Target="fonts/font20.fntdata"/><Relationship Id="rId1" Type="http://schemas.openxmlformats.org/officeDocument/2006/relationships/customXml" Target="../customXml/item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font" Target="fonts/font10.fntdata"/><Relationship Id="rId18" Type="http://schemas.openxmlformats.org/officeDocument/2006/relationships/slide" Target="slides/slide16.xml"/><Relationship Id="rId3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88B8DF-24AD-4F40-BBFC-89725AEAF415}" type="datetimeFigureOut">
              <a:rPr lang="en-US" smtClean="0"/>
              <a:pPr/>
              <a:t>2/27/2020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2352DE-026B-4B56-8316-D39959E3BD60}" type="slidenum">
              <a:rPr lang="en-US" smtClean="0"/>
              <a:pPr/>
              <a:t>‹#›</a:t>
            </a:fld>
            <a:endParaRPr lang="en-US" dirty="0"/>
          </a:p>
        </p:txBody>
      </p:sp>
    </p:spTree>
    <p:extLst>
      <p:ext uri="{BB962C8B-B14F-4D97-AF65-F5344CB8AC3E}">
        <p14:creationId xmlns:p14="http://schemas.microsoft.com/office/powerpoint/2010/main" val="1360330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9D4B4-0EC2-42AE-ABEC-26842DCC58CF}" type="datetimeFigureOut">
              <a:rPr lang="en-US" smtClean="0"/>
              <a:pPr/>
              <a:t>2/27/2020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1105E4-9E70-4B8C-B294-1B0219D99967}" type="slidenum">
              <a:rPr lang="en-US" smtClean="0"/>
              <a:pPr/>
              <a:t>‹#›</a:t>
            </a:fld>
            <a:endParaRPr lang="en-US" dirty="0"/>
          </a:p>
        </p:txBody>
      </p:sp>
    </p:spTree>
    <p:extLst>
      <p:ext uri="{BB962C8B-B14F-4D97-AF65-F5344CB8AC3E}">
        <p14:creationId xmlns:p14="http://schemas.microsoft.com/office/powerpoint/2010/main" val="3434126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E2FA39-7451-43DB-AA5B-D6F86CD6D43E}" type="slidenum">
              <a:rPr lang="en-US"/>
              <a:pPr/>
              <a:t>12</a:t>
            </a:fld>
            <a:endParaRPr lang="en-US"/>
          </a:p>
        </p:txBody>
      </p:sp>
      <p:sp>
        <p:nvSpPr>
          <p:cNvPr id="110594" name="Rectangle 1026"/>
          <p:cNvSpPr>
            <a:spLocks noGrp="1" noRot="1" noChangeAspect="1" noChangeArrowheads="1" noTextEdit="1"/>
          </p:cNvSpPr>
          <p:nvPr>
            <p:ph type="sldImg"/>
          </p:nvPr>
        </p:nvSpPr>
        <p:spPr>
          <a:ln/>
        </p:spPr>
      </p:sp>
      <p:sp>
        <p:nvSpPr>
          <p:cNvPr id="11059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DCAD362F-AB39-43B7-8A0F-0F18EE8C4B26}" type="slidenum">
              <a:rPr lang="en-US" smtClean="0"/>
              <a:pPr/>
              <a:t>90</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3202BDB9-C285-449D-B7B0-8EA719F5BBB4}" type="slidenum">
              <a:rPr lang="en-US" smtClean="0"/>
              <a:pPr/>
              <a:t>91</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33A78F53-D93F-45B9-B97D-83CA5B8FBBB9}" type="slidenum">
              <a:rPr lang="en-US" smtClean="0"/>
              <a:pPr/>
              <a:t>92</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2E2B1DF9-78CF-4C0C-9B2D-C0070E652910}" type="slidenum">
              <a:rPr lang="en-US" smtClean="0"/>
              <a:pPr/>
              <a:t>93</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ED159D2B-CFAC-4F78-ACF8-0E57C19CB8C6}" type="slidenum">
              <a:rPr lang="en-US" smtClean="0"/>
              <a:pPr/>
              <a:t>94</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C45EE3CF-2514-4571-B8E3-1E1DEFD1272C}" type="slidenum">
              <a:rPr lang="en-US" smtClean="0"/>
              <a:pPr/>
              <a:t>95</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9C511970-871F-4B31-B913-55836BDD08AA}" type="slidenum">
              <a:rPr lang="en-US" smtClean="0"/>
              <a:pPr/>
              <a:t>96</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047BC9FD-8EA0-4A36-9A8D-7FA6CAECF4CC}" type="slidenum">
              <a:rPr lang="en-US" smtClean="0"/>
              <a:pPr/>
              <a:t>97</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0D678336-1876-4B5E-B5E4-ECBB3A2A3C88}" type="slidenum">
              <a:rPr lang="en-US" smtClean="0"/>
              <a:pPr/>
              <a:t>98</a:t>
            </a:fld>
            <a:endParaRPr 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E67727D9-8CF0-4942-B81D-EEAA6D1C93CB}" type="slidenum">
              <a:rPr lang="en-US" smtClean="0"/>
              <a:pPr/>
              <a:t>99</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fld id="{0638788F-D3D6-4F10-B859-E62679ED3F7C}" type="slidenum">
              <a:rPr lang="en-US"/>
              <a:pPr/>
              <a:t>65</a:t>
            </a:fld>
            <a:endParaRPr lang="en-US"/>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6948014E-5155-40AA-9CBC-AE1C4C015132}" type="slidenum">
              <a:rPr lang="en-US" smtClean="0"/>
              <a:pPr/>
              <a:t>100</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23A0D5C5-5563-4D23-9BFC-44E5AA3DD682}" type="slidenum">
              <a:rPr lang="en-US" smtClean="0"/>
              <a:pPr/>
              <a:t>101</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488D31-1070-4A3C-9393-CB2B10F37FD1}" type="slidenum">
              <a:rPr lang="en-US"/>
              <a:pPr/>
              <a:t>106</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E55BFD9A-D617-4727-93F6-C562A7B2EC7A}" type="slidenum">
              <a:rPr lang="en-US" smtClean="0"/>
              <a:pPr/>
              <a:t>108</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3BAC17A7-BEEA-42A0-8676-3433E1C62057}" type="slidenum">
              <a:rPr lang="en-US" smtClean="0"/>
              <a:pPr/>
              <a:t>109</a:t>
            </a:fld>
            <a:endParaRPr 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FD6F2FF7-55B7-40A0-B012-D8ED18C01492}" type="slidenum">
              <a:rPr lang="en-US" smtClean="0"/>
              <a:pPr/>
              <a:t>110</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15CB1661-1128-4109-AB02-D66FD992C945}" type="slidenum">
              <a:rPr lang="en-US" smtClean="0"/>
              <a:pPr/>
              <a:t>111</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112</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B7C98D-A7AE-4B06-865B-4CBB0A3CC3B7}" type="slidenum">
              <a:rPr lang="en-US"/>
              <a:pPr/>
              <a:t>115</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a:t>As its name suggests, … Syntactically, a pointer variable is declared as a type identifier followed by an asterisk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B73497-960A-46AC-B02A-C9D2CE55401E}" type="slidenum">
              <a:rPr lang="en-US"/>
              <a:pPr/>
              <a:t>116</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US"/>
              <a:t>This code segment appeared in the appetizer.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83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DD8CDA-69A9-44A8-9F92-D590E5C2369B}" type="slidenum">
              <a:rPr lang="en-US"/>
              <a:pPr/>
              <a:t>119</a:t>
            </a:fld>
            <a:endParaRPr lang="en-US"/>
          </a:p>
        </p:txBody>
      </p:sp>
      <p:sp>
        <p:nvSpPr>
          <p:cNvPr id="860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6019" name="Rectangle 3"/>
          <p:cNvSpPr>
            <a:spLocks noGrp="1" noChangeArrowheads="1"/>
          </p:cNvSpPr>
          <p:nvPr>
            <p:ph type="body" idx="1"/>
          </p:nvPr>
        </p:nvSpPr>
        <p:spPr bwMode="auto">
          <a:xfrm>
            <a:off x="913754" y="4343400"/>
            <a:ext cx="5030492" cy="4114800"/>
          </a:xfrm>
          <a:prstGeom prst="rect">
            <a:avLst/>
          </a:prstGeom>
          <a:solidFill>
            <a:srgbClr val="FFFFFF"/>
          </a:solidFill>
          <a:ln>
            <a:solidFill>
              <a:srgbClr val="000000"/>
            </a:solidFill>
            <a:miter lim="800000"/>
            <a:headEnd/>
            <a:tailEnd/>
          </a:ln>
        </p:spPr>
        <p:txBody>
          <a:bodyPr/>
          <a:lstStyle/>
          <a:p>
            <a:r>
              <a:rPr lang="en-US"/>
              <a:t>The program segment on the left is demonstrating “pass by value”, i.e. the value, actually a copy, of the variable i is passed as argument to function f().  The other program shows you “pass by reference”.  The address of the variable i is passed to f() instead, thus allowing us to modify the content stored in the variable.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CBAAC3-5C5B-4838-BECD-41A63FC202BA}" type="slidenum">
              <a:rPr lang="en-US"/>
              <a:pPr/>
              <a:t>129</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143</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149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9D56418A-8417-4ED2-909D-E4D87C48E804}" type="slidenum">
              <a:rPr lang="en-US" smtClean="0"/>
              <a:pPr/>
              <a:t>84</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C77BEE1A-5FBF-4846-AB4F-A8AB034BD7FC}" type="slidenum">
              <a:rPr lang="en-US" smtClean="0"/>
              <a:pPr/>
              <a:t>85</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9200E14F-EB42-4A4D-AFE5-4134A7D0B1A1}" type="slidenum">
              <a:rPr lang="en-US" smtClean="0"/>
              <a:pPr/>
              <a:t>86</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B609C735-EBD6-4339-9998-3961B5488A42}" type="slidenum">
              <a:rPr lang="en-US" smtClean="0"/>
              <a:pPr/>
              <a:t>87</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r>
              <a:rPr lang="en-US" smtClean="0"/>
              <a:t>Show structure from the template: miles_to_kilometers.c</a:t>
            </a:r>
          </a:p>
          <a:p>
            <a:endParaRPr lang="en-US" smtClean="0"/>
          </a:p>
          <a:p>
            <a:r>
              <a:rPr lang="en-US" smtClean="0"/>
              <a:t>The function prototype </a:t>
            </a:r>
            <a:r>
              <a:rPr lang="en-US" i="1" u="sng" smtClean="0"/>
              <a:t>declares</a:t>
            </a:r>
            <a:r>
              <a:rPr lang="en-US" smtClean="0"/>
              <a:t> the return data type, the function's name, and the data types of its parameters. Any parameter names included in the list are actually ignored by the compiler. The names are included to help document the function.</a:t>
            </a:r>
          </a:p>
          <a:p>
            <a:endParaRPr lang="en-US" smtClean="0"/>
          </a:p>
          <a:p>
            <a:r>
              <a:rPr lang="en-US" smtClean="0"/>
              <a:t>Function prototype helps reduce program errors, because by using it, the compiler can then detect the wrong </a:t>
            </a:r>
            <a:r>
              <a:rPr lang="en-US" u="sng" smtClean="0"/>
              <a:t>number</a:t>
            </a:r>
            <a:r>
              <a:rPr lang="en-US" smtClean="0"/>
              <a:t> or the wrong </a:t>
            </a:r>
            <a:r>
              <a:rPr lang="en-US" u="sng" smtClean="0"/>
              <a:t>type</a:t>
            </a:r>
            <a:r>
              <a:rPr lang="en-US" smtClean="0"/>
              <a:t> of data items that are passed to the function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7C8B5830-3F1C-4362-94BA-36B8FD2B6187}" type="slidenum">
              <a:rPr lang="en-US" smtClean="0"/>
              <a:pPr/>
              <a:t>89</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hade val="85000"/>
          </a:srgbClr>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000" y="-152400"/>
            <a:ext cx="10398265" cy="7155306"/>
          </a:xfrm>
          <a:prstGeom prst="rect">
            <a:avLst/>
          </a:prstGeom>
        </p:spPr>
      </p:pic>
      <p:sp>
        <p:nvSpPr>
          <p:cNvPr id="2" name="Title 1"/>
          <p:cNvSpPr>
            <a:spLocks noGrp="1"/>
          </p:cNvSpPr>
          <p:nvPr>
            <p:ph type="ctrTitle"/>
          </p:nvPr>
        </p:nvSpPr>
        <p:spPr>
          <a:xfrm>
            <a:off x="819600" y="957601"/>
            <a:ext cx="7772400" cy="860425"/>
          </a:xfrm>
        </p:spPr>
        <p:txBody>
          <a:bodyPr anchor="b" anchorCtr="0"/>
          <a:lstStyle>
            <a:lvl1pPr algn="l">
              <a:buFontTx/>
              <a:buNone/>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38200" y="1676400"/>
            <a:ext cx="7753800" cy="1752600"/>
          </a:xfr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1582BD6-FC20-4557-852B-8433F8572D30}"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228600" y="76200"/>
            <a:ext cx="8229600" cy="639763"/>
          </a:xfrm>
        </p:spPr>
        <p:txBody>
          <a:bodyPr/>
          <a:lstStyle/>
          <a:p>
            <a:r>
              <a:rPr lang="en-US" smtClean="0"/>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bg1">
                    <a:lumMod val="95000"/>
                  </a:schemeClr>
                </a:solidFill>
              </a:defRPr>
            </a:lvl1pPr>
            <a:lvl2pPr>
              <a:defRPr sz="2800">
                <a:solidFill>
                  <a:schemeClr val="bg1">
                    <a:lumMod val="95000"/>
                  </a:schemeClr>
                </a:solidFill>
              </a:defRPr>
            </a:lvl2pPr>
            <a:lvl3pPr>
              <a:defRPr sz="2400">
                <a:solidFill>
                  <a:schemeClr val="bg1">
                    <a:lumMod val="95000"/>
                  </a:schemeClr>
                </a:solidFill>
              </a:defRPr>
            </a:lvl3pPr>
            <a:lvl4pPr>
              <a:defRPr sz="2000">
                <a:solidFill>
                  <a:schemeClr val="bg1">
                    <a:lumMod val="95000"/>
                  </a:schemeClr>
                </a:solidFill>
              </a:defRPr>
            </a:lvl4pPr>
            <a:lvl5pPr>
              <a:defRPr sz="2000">
                <a:solidFill>
                  <a:schemeClr val="bg1">
                    <a:lumMod val="95000"/>
                  </a:schemeClr>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562600" y="1524000"/>
            <a:ext cx="2855913" cy="4373563"/>
          </a:xfrm>
        </p:spPr>
        <p:txBody>
          <a:bodyPr/>
          <a:lstStyle>
            <a:lvl1pPr marL="0" indent="0">
              <a:lnSpc>
                <a:spcPts val="1600"/>
              </a:lnSpc>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0" y="457200"/>
            <a:ext cx="6858000" cy="639763"/>
          </a:xfrm>
        </p:spPr>
        <p:txBody>
          <a:bodyPr/>
          <a:lstStyle>
            <a:lvl1pPr>
              <a:defRPr sz="2800">
                <a:solidFill>
                  <a:schemeClr val="bg1">
                    <a:lumMod val="95000"/>
                  </a:schemeClr>
                </a:solidFill>
              </a:defRPr>
            </a:lvl1pPr>
          </a:lstStyle>
          <a:p>
            <a:r>
              <a:rPr lang="en-US" smtClean="0"/>
              <a:t>Click to edit Master title style</a:t>
            </a:r>
            <a:endParaRPr lang="en-US" dirty="0"/>
          </a:p>
        </p:txBody>
      </p:sp>
      <p:sp>
        <p:nvSpPr>
          <p:cNvPr id="15" name="Text Placeholder 10"/>
          <p:cNvSpPr>
            <a:spLocks noGrp="1"/>
          </p:cNvSpPr>
          <p:nvPr>
            <p:ph type="body" sz="quarter" idx="13"/>
          </p:nvPr>
        </p:nvSpPr>
        <p:spPr>
          <a:xfrm>
            <a:off x="210600" y="974400"/>
            <a:ext cx="6876000" cy="457200"/>
          </a:xfrm>
        </p:spPr>
        <p:txBody>
          <a:bodyPr>
            <a:normAutofit/>
          </a:bodyPr>
          <a:lstStyle>
            <a:lvl1pPr>
              <a:buFontTx/>
              <a:buNone/>
              <a:defRPr sz="2000">
                <a:solidFill>
                  <a:schemeClr val="bg1">
                    <a:lumMod val="95000"/>
                  </a:schemeClr>
                </a:solidFill>
              </a:defRPr>
            </a:lvl1pPr>
          </a:lstStyle>
          <a:p>
            <a:pPr lvl="0"/>
            <a:r>
              <a:rPr lang="en-US"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57199"/>
            <a:ext cx="3962400" cy="338139"/>
          </a:xfrm>
        </p:spPr>
        <p:txBody>
          <a:bodyPr anchor="b"/>
          <a:lstStyle>
            <a:lvl1pPr algn="l">
              <a:defRPr sz="1800" b="1"/>
            </a:lvl1pPr>
          </a:lstStyle>
          <a:p>
            <a:r>
              <a:rPr lang="en-US" smtClean="0"/>
              <a:t>Click to edit Master title style</a:t>
            </a:r>
            <a:endParaRPr lang="en-US" dirty="0"/>
          </a:p>
        </p:txBody>
      </p:sp>
      <p:sp>
        <p:nvSpPr>
          <p:cNvPr id="3" name="Picture Placeholder 2"/>
          <p:cNvSpPr>
            <a:spLocks noGrp="1"/>
          </p:cNvSpPr>
          <p:nvPr>
            <p:ph type="pic" idx="1"/>
          </p:nvPr>
        </p:nvSpPr>
        <p:spPr>
          <a:xfrm>
            <a:off x="1143000" y="304800"/>
            <a:ext cx="6934200" cy="4267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533400" y="762000"/>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7"/>
          <p:cNvSpPr>
            <a:spLocks noGrp="1"/>
          </p:cNvSpPr>
          <p:nvPr>
            <p:ph type="sldNum" sz="quarter" idx="10"/>
          </p:nvPr>
        </p:nvSpPr>
        <p:spPr/>
        <p:txBody>
          <a:bodyPr/>
          <a:lstStyle/>
          <a:p>
            <a:fld id="{81582BD6-FC20-4557-852B-8433F8572D30}" type="slidenum">
              <a:rPr lang="en-US" smtClean="0"/>
              <a:pPr/>
              <a:t>‹#›</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81582BD6-FC20-4557-852B-8433F8572D30}"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503239"/>
            <a:ext cx="1219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03237"/>
            <a:ext cx="7162800" cy="6278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5562600" y="6400800"/>
            <a:ext cx="3002280" cy="274320"/>
          </a:xfrm>
          <a:prstGeom prst="rect">
            <a:avLst/>
          </a:prstGeom>
        </p:spPr>
        <p:txBody>
          <a:bodyPr/>
          <a:lstStyle/>
          <a:p>
            <a:fld id="{F43F646F-B71A-4DF2-B00A-016FF590F2BE}" type="datetimeFigureOut">
              <a:rPr lang="en-US" smtClean="0"/>
              <a:pPr/>
              <a:t>2/27/2020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A4746-F3F6-405E-A809-D418EA08041C}"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676400" y="1981200"/>
            <a:ext cx="7010400" cy="4114800"/>
          </a:xfrm>
        </p:spPr>
        <p:txBody>
          <a:bodyPr/>
          <a:lstStyle/>
          <a:p>
            <a:endParaRPr lang="en-US"/>
          </a:p>
        </p:txBody>
      </p:sp>
      <p:sp>
        <p:nvSpPr>
          <p:cNvPr id="4" name="Footer Placeholder 3"/>
          <p:cNvSpPr>
            <a:spLocks noGrp="1"/>
          </p:cNvSpPr>
          <p:nvPr>
            <p:ph type="ftr" sz="quarter" idx="10"/>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1"/>
          </p:nvPr>
        </p:nvSpPr>
        <p:spPr>
          <a:xfrm>
            <a:off x="6553200" y="6248400"/>
            <a:ext cx="2133600" cy="457200"/>
          </a:xfrm>
        </p:spPr>
        <p:txBody>
          <a:bodyPr/>
          <a:lstStyle>
            <a:lvl1pPr>
              <a:defRPr/>
            </a:lvl1pPr>
          </a:lstStyle>
          <a:p>
            <a:fld id="{E70F1F77-B249-491A-9DD1-96D2146392E1}" type="slidenum">
              <a:rPr lang="en-US"/>
              <a:pPr/>
              <a:t>‹#›</a:t>
            </a:fld>
            <a:endParaRPr lang="en-US"/>
          </a:p>
        </p:txBody>
      </p:sp>
      <p:sp>
        <p:nvSpPr>
          <p:cNvPr id="6" name="Date Placeholder 5"/>
          <p:cNvSpPr>
            <a:spLocks noGrp="1"/>
          </p:cNvSpPr>
          <p:nvPr>
            <p:ph type="dt" sz="half" idx="12"/>
          </p:nvPr>
        </p:nvSpPr>
        <p:spPr>
          <a:xfrm>
            <a:off x="457200" y="6245225"/>
            <a:ext cx="2133600" cy="476250"/>
          </a:xfrm>
          <a:prstGeom prst="rect">
            <a:avLst/>
          </a:prstGeom>
        </p:spPr>
        <p:txBody>
          <a:bodyPr/>
          <a:lstStyle>
            <a:lvl1pPr>
              <a:defRPr/>
            </a:lvl1pPr>
          </a:lstStyle>
          <a:p>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871538" y="533400"/>
            <a:ext cx="8162925" cy="109061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2813" y="1905000"/>
            <a:ext cx="8110537"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2813" y="4076700"/>
            <a:ext cx="8110537"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152525" y="62865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590925" y="6286500"/>
            <a:ext cx="2895600" cy="457200"/>
          </a:xfrm>
        </p:spPr>
        <p:txBody>
          <a:bodyPr/>
          <a:lstStyle>
            <a:lvl1pPr>
              <a:defRPr/>
            </a:lvl1pPr>
          </a:lstStyle>
          <a:p>
            <a:r>
              <a:rPr lang="en-US"/>
              <a:t>Invitation to Computer Science, Java Version, Third Edition</a:t>
            </a:r>
          </a:p>
        </p:txBody>
      </p:sp>
      <p:sp>
        <p:nvSpPr>
          <p:cNvPr id="7" name="Slide Number Placeholder 6"/>
          <p:cNvSpPr>
            <a:spLocks noGrp="1"/>
          </p:cNvSpPr>
          <p:nvPr>
            <p:ph type="sldNum" sz="quarter" idx="12"/>
          </p:nvPr>
        </p:nvSpPr>
        <p:spPr>
          <a:xfrm>
            <a:off x="7019925" y="6286500"/>
            <a:ext cx="1905000" cy="457200"/>
          </a:xfrm>
        </p:spPr>
        <p:txBody>
          <a:bodyPr/>
          <a:lstStyle>
            <a:lvl1pPr>
              <a:defRPr/>
            </a:lvl1pPr>
          </a:lstStyle>
          <a:p>
            <a:fld id="{C1B3BD7D-775B-472E-A285-38C83C083FB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5562600" y="6400800"/>
            <a:ext cx="3002280" cy="274320"/>
          </a:xfrm>
          <a:prstGeom prst="rect">
            <a:avLst/>
          </a:prstGeom>
        </p:spPr>
        <p:txBody>
          <a:bodyPr/>
          <a:lstStyle/>
          <a:p>
            <a:fld id="{F43F646F-B71A-4DF2-B00A-016FF590F2BE}" type="datetimeFigureOut">
              <a:rPr lang="en-US" smtClean="0"/>
              <a:pPr/>
              <a:t>2/27/2020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p>
            <a:fld id="{B86A4746-F3F6-405E-A809-D418EA08041C}" type="slidenum">
              <a:rPr lang="en-US" smtClean="0"/>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399"/>
            <a:ext cx="8305800" cy="4525965"/>
          </a:xfrm>
        </p:spPr>
        <p:txBody>
          <a:bodyPr/>
          <a:lstStyle>
            <a:lvl1pPr marL="173038" indent="-173038">
              <a:lnSpc>
                <a:spcPts val="2600"/>
              </a:lnSpc>
              <a:buClr>
                <a:schemeClr val="accent3">
                  <a:lumMod val="50000"/>
                </a:schemeClr>
              </a:buClr>
              <a:buFont typeface="Arial" pitchFamily="34" charset="0"/>
              <a:buChar char="•"/>
              <a:defRPr sz="2400" b="0"/>
            </a:lvl1pPr>
            <a:lvl2pPr marL="684213" indent="-227013">
              <a:lnSpc>
                <a:spcPts val="2600"/>
              </a:lnSpc>
              <a:buClr>
                <a:schemeClr val="accent3">
                  <a:lumMod val="50000"/>
                </a:schemeClr>
              </a:buClr>
              <a:defRPr sz="2000"/>
            </a:lvl2pPr>
            <a:lvl3pPr marL="1087438" indent="-173038">
              <a:lnSpc>
                <a:spcPts val="2600"/>
              </a:lnSpc>
              <a:buClr>
                <a:schemeClr val="accent3">
                  <a:lumMod val="50000"/>
                </a:schemeClr>
              </a:buClr>
              <a:defRPr sz="1800"/>
            </a:lvl3pPr>
            <a:lvl4pPr marL="1541463" indent="-169863">
              <a:lnSpc>
                <a:spcPts val="2600"/>
              </a:lnSpc>
              <a:buClr>
                <a:schemeClr val="accent3">
                  <a:lumMod val="50000"/>
                </a:schemeClr>
              </a:buClr>
              <a:defRPr sz="1600"/>
            </a:lvl4pPr>
            <a:lvl5pPr marL="2001838" indent="-173038">
              <a:lnSpc>
                <a:spcPts val="2600"/>
              </a:lnSpc>
              <a:buClr>
                <a:schemeClr val="accent3">
                  <a:lumMod val="50000"/>
                </a:schemeClr>
              </a:buCl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381000" y="669600"/>
            <a:ext cx="8251200" cy="457200"/>
          </a:xfrm>
        </p:spPr>
        <p:txBody>
          <a:bodyPr>
            <a:normAutofit/>
          </a:bodyPr>
          <a:lstStyle>
            <a:lvl1pPr>
              <a:buFontTx/>
              <a:buNone/>
              <a:defRPr sz="2400"/>
            </a:lvl1pPr>
          </a:lstStyle>
          <a:p>
            <a:pPr lvl="0"/>
            <a:r>
              <a:rPr lang="en-US" smtClean="0"/>
              <a:t>Click to edit Master text styles</a:t>
            </a:r>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152400" y="152400"/>
            <a:ext cx="8229600" cy="639763"/>
          </a:xfrm>
        </p:spPr>
        <p:txBody>
          <a:bodyPr/>
          <a:lstStyle>
            <a:lvl1pPr>
              <a:buClr>
                <a:schemeClr val="accent3">
                  <a:lumMod val="50000"/>
                </a:schemeClr>
              </a:buClr>
              <a:defRPr/>
            </a:lvl1pPr>
          </a:lstStyle>
          <a:p>
            <a:r>
              <a:rPr lang="en-US" smtClean="0"/>
              <a:t>Click to edit Master title style</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5562600" y="6400800"/>
            <a:ext cx="3002280" cy="274320"/>
          </a:xfrm>
          <a:prstGeom prst="rect">
            <a:avLst/>
          </a:prstGeom>
        </p:spPr>
        <p:txBody>
          <a:bodyPr/>
          <a:lstStyle/>
          <a:p>
            <a:fld id="{F43F646F-B71A-4DF2-B00A-016FF590F2BE}" type="datetimeFigureOut">
              <a:rPr lang="en-US" smtClean="0"/>
              <a:pPr/>
              <a:t>2/27/2020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A4746-F3F6-405E-A809-D418EA08041C}" type="slidenum">
              <a:rPr lang="en-US" smtClean="0"/>
              <a:pPr/>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7630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914400"/>
            <a:ext cx="43053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914400"/>
            <a:ext cx="43053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619500"/>
            <a:ext cx="43053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1"/>
          <p:cNvSpPr>
            <a:spLocks noGrp="1" noChangeArrowheads="1"/>
          </p:cNvSpPr>
          <p:nvPr>
            <p:ph type="dt" sz="half" idx="10"/>
          </p:nvPr>
        </p:nvSpPr>
        <p:spPr>
          <a:xfrm>
            <a:off x="665163" y="6367463"/>
            <a:ext cx="1905000" cy="457200"/>
          </a:xfrm>
          <a:prstGeom prst="rect">
            <a:avLst/>
          </a:prstGeom>
          <a:ln/>
        </p:spPr>
        <p:txBody>
          <a:bodyPr/>
          <a:lstStyle>
            <a:lvl1pPr>
              <a:defRPr/>
            </a:lvl1pPr>
          </a:lstStyle>
          <a:p>
            <a:endParaRPr lang="en-US"/>
          </a:p>
        </p:txBody>
      </p:sp>
      <p:sp>
        <p:nvSpPr>
          <p:cNvPr id="7" name="Rectangle 32"/>
          <p:cNvSpPr>
            <a:spLocks noGrp="1" noChangeArrowheads="1"/>
          </p:cNvSpPr>
          <p:nvPr>
            <p:ph type="ftr" sz="quarter" idx="11"/>
          </p:nvPr>
        </p:nvSpPr>
        <p:spPr>
          <a:ln/>
        </p:spPr>
        <p:txBody>
          <a:bodyPr/>
          <a:lstStyle>
            <a:lvl1pPr>
              <a:defRPr/>
            </a:lvl1pPr>
          </a:lstStyle>
          <a:p>
            <a:endParaRPr lang="en-US"/>
          </a:p>
        </p:txBody>
      </p:sp>
      <p:sp>
        <p:nvSpPr>
          <p:cNvPr id="8" name="Rectangle 33"/>
          <p:cNvSpPr>
            <a:spLocks noGrp="1" noChangeArrowheads="1"/>
          </p:cNvSpPr>
          <p:nvPr>
            <p:ph type="sldNum" sz="quarter" idx="12"/>
          </p:nvPr>
        </p:nvSpPr>
        <p:spPr>
          <a:ln/>
        </p:spPr>
        <p:txBody>
          <a:bodyPr/>
          <a:lstStyle>
            <a:lvl1pPr>
              <a:defRPr/>
            </a:lvl1pPr>
          </a:lstStyle>
          <a:p>
            <a:fld id="{1533FE42-54F9-4D87-BEC1-C88120CB4839}"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81000" y="3130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7" name="Title 6"/>
          <p:cNvSpPr>
            <a:spLocks noGrp="1"/>
          </p:cNvSpPr>
          <p:nvPr>
            <p:ph type="title"/>
          </p:nvPr>
        </p:nvSpPr>
        <p:spPr>
          <a:xfrm>
            <a:off x="152400" y="152400"/>
            <a:ext cx="8229600" cy="639763"/>
          </a:xfrm>
        </p:spPr>
        <p:txBody>
          <a:bodyPr/>
          <a:lstStyle/>
          <a:p>
            <a:r>
              <a:rPr lang="en-US" smtClean="0"/>
              <a:t>Click to edit Master title style</a:t>
            </a:r>
            <a:endParaRPr lang="en-US" dirty="0"/>
          </a:p>
        </p:txBody>
      </p:sp>
      <p:sp>
        <p:nvSpPr>
          <p:cNvPr id="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
        <p:nvSpPr>
          <p:cNvPr id="12" name="Text Placeholder 8"/>
          <p:cNvSpPr>
            <a:spLocks noGrp="1"/>
          </p:cNvSpPr>
          <p:nvPr>
            <p:ph type="body" sz="quarter" idx="16"/>
          </p:nvPr>
        </p:nvSpPr>
        <p:spPr>
          <a:xfrm>
            <a:off x="381000" y="17118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4" name="Text Placeholder 8"/>
          <p:cNvSpPr>
            <a:spLocks noGrp="1"/>
          </p:cNvSpPr>
          <p:nvPr>
            <p:ph type="body" sz="quarter" idx="17"/>
          </p:nvPr>
        </p:nvSpPr>
        <p:spPr>
          <a:xfrm>
            <a:off x="381000" y="24210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5" name="Text Placeholder 8"/>
          <p:cNvSpPr>
            <a:spLocks noGrp="1"/>
          </p:cNvSpPr>
          <p:nvPr>
            <p:ph type="body" sz="quarter" idx="18"/>
          </p:nvPr>
        </p:nvSpPr>
        <p:spPr>
          <a:xfrm>
            <a:off x="381000" y="3769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6" name="Text Placeholder 8"/>
          <p:cNvSpPr>
            <a:spLocks noGrp="1"/>
          </p:cNvSpPr>
          <p:nvPr>
            <p:ph type="body" sz="quarter" idx="19"/>
          </p:nvPr>
        </p:nvSpPr>
        <p:spPr>
          <a:xfrm>
            <a:off x="381000" y="44784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7" name="Text Placeholder 8"/>
          <p:cNvSpPr>
            <a:spLocks noGrp="1"/>
          </p:cNvSpPr>
          <p:nvPr>
            <p:ph type="body" sz="quarter" idx="20"/>
          </p:nvPr>
        </p:nvSpPr>
        <p:spPr>
          <a:xfrm>
            <a:off x="381000" y="5257800"/>
            <a:ext cx="6629400" cy="838200"/>
          </a:xfrm>
        </p:spPr>
        <p:txBody>
          <a:bodyPr>
            <a:normAutofit/>
          </a:bodyPr>
          <a:lstStyle>
            <a:lvl1pPr marL="57150" indent="0">
              <a:buFontTx/>
              <a:buNone/>
              <a:defRPr sz="1800" baseline="0"/>
            </a:lvl1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Slide Number Placeholder 9"/>
          <p:cNvSpPr>
            <a:spLocks noGrp="1"/>
          </p:cNvSpPr>
          <p:nvPr>
            <p:ph type="sldNum" sz="quarter" idx="10"/>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1"/>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5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4"/>
          </p:nvPr>
        </p:nvSpPr>
        <p:spPr>
          <a:xfrm>
            <a:off x="457200" y="6638075"/>
            <a:ext cx="2133600" cy="365125"/>
          </a:xfrm>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2" name="Title 11"/>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3"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14478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2971800" y="1447801"/>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2"/>
          <p:cNvSpPr>
            <a:spLocks noGrp="1"/>
          </p:cNvSpPr>
          <p:nvPr>
            <p:ph sz="half" idx="14"/>
          </p:nvPr>
        </p:nvSpPr>
        <p:spPr>
          <a:xfrm>
            <a:off x="457200" y="30480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5"/>
          </p:nvPr>
        </p:nvSpPr>
        <p:spPr>
          <a:xfrm>
            <a:off x="2971800" y="30480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Title 10"/>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2"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762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28575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56388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5" name="Content Placeholder 2"/>
          <p:cNvSpPr>
            <a:spLocks noGrp="1"/>
          </p:cNvSpPr>
          <p:nvPr>
            <p:ph sz="half" idx="15"/>
          </p:nvPr>
        </p:nvSpPr>
        <p:spPr>
          <a:xfrm>
            <a:off x="762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28575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3"/>
          <p:cNvSpPr>
            <a:spLocks noGrp="1"/>
          </p:cNvSpPr>
          <p:nvPr>
            <p:ph sz="half" idx="17"/>
          </p:nvPr>
        </p:nvSpPr>
        <p:spPr>
          <a:xfrm>
            <a:off x="56388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9" name="Title 18"/>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20"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1447801"/>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200" y="1752601"/>
            <a:ext cx="4040188" cy="4068763"/>
          </a:xfrm>
        </p:spPr>
        <p:txBody>
          <a:bodyPr/>
          <a:lstStyle>
            <a:lvl1pPr>
              <a:lnSpc>
                <a:spcPct val="100000"/>
              </a:lnSpc>
              <a:buClr>
                <a:schemeClr val="bg1">
                  <a:lumMod val="95000"/>
                </a:schemeClr>
              </a:buClr>
              <a:defRPr sz="2000"/>
            </a:lvl1pPr>
            <a:lvl2pPr>
              <a:lnSpc>
                <a:spcPct val="100000"/>
              </a:lnSpc>
              <a:buClr>
                <a:schemeClr val="bg1">
                  <a:lumMod val="95000"/>
                </a:schemeClr>
              </a:buClr>
              <a:defRPr sz="2000"/>
            </a:lvl2pPr>
            <a:lvl3pPr>
              <a:lnSpc>
                <a:spcPct val="100000"/>
              </a:lnSpc>
              <a:buClr>
                <a:schemeClr val="bg1">
                  <a:lumMod val="95000"/>
                </a:schemeClr>
              </a:buClr>
              <a:defRPr sz="1800"/>
            </a:lvl3pPr>
            <a:lvl4pPr>
              <a:lnSpc>
                <a:spcPct val="100000"/>
              </a:lnSpc>
              <a:buClr>
                <a:schemeClr val="bg1">
                  <a:lumMod val="95000"/>
                </a:schemeClr>
              </a:buClr>
              <a:defRPr sz="1600"/>
            </a:lvl4pPr>
            <a:lvl5pPr>
              <a:lnSpc>
                <a:spcPct val="100000"/>
              </a:lnSpc>
              <a:buClr>
                <a:schemeClr val="bg1">
                  <a:lumMod val="95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491039" y="1752601"/>
            <a:ext cx="4041775" cy="4068763"/>
          </a:xfrm>
        </p:spPr>
        <p:txBody>
          <a:bodyPr/>
          <a:lstStyle>
            <a:lvl1pPr>
              <a:buClr>
                <a:schemeClr val="bg1">
                  <a:lumMod val="95000"/>
                </a:schemeClr>
              </a:buClr>
              <a:defRPr sz="2000"/>
            </a:lvl1pPr>
            <a:lvl2pPr>
              <a:buClr>
                <a:schemeClr val="bg1">
                  <a:lumMod val="95000"/>
                </a:schemeClr>
              </a:buClr>
              <a:defRPr sz="2000"/>
            </a:lvl2pPr>
            <a:lvl3pPr>
              <a:buClr>
                <a:schemeClr val="bg1">
                  <a:lumMod val="95000"/>
                </a:schemeClr>
              </a:buClr>
              <a:defRPr sz="1800"/>
            </a:lvl3pPr>
            <a:lvl4pPr>
              <a:buClr>
                <a:schemeClr val="bg1">
                  <a:lumMod val="95000"/>
                </a:schemeClr>
              </a:buClr>
              <a:defRPr sz="1600"/>
            </a:lvl4pPr>
            <a:lvl5pPr>
              <a:buClr>
                <a:schemeClr val="bg1">
                  <a:lumMod val="95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4494212" y="1447802"/>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3" name="Title 12"/>
          <p:cNvSpPr>
            <a:spLocks noGrp="1"/>
          </p:cNvSpPr>
          <p:nvPr>
            <p:ph type="title"/>
          </p:nvPr>
        </p:nvSpPr>
        <p:spPr>
          <a:xfrm>
            <a:off x="1219200" y="457200"/>
            <a:ext cx="8229600" cy="639763"/>
          </a:xfrm>
        </p:spPr>
        <p:txBody>
          <a:bodyPr/>
          <a:lstStyle/>
          <a:p>
            <a:r>
              <a:rPr lang="en-US" smtClean="0"/>
              <a:t>Click to edit Master title style</a:t>
            </a:r>
            <a:endParaRPr lang="en-US"/>
          </a:p>
        </p:txBody>
      </p:sp>
      <p:sp>
        <p:nvSpPr>
          <p:cNvPr id="14" name="Text Placeholder 10"/>
          <p:cNvSpPr>
            <a:spLocks noGrp="1"/>
          </p:cNvSpPr>
          <p:nvPr>
            <p:ph type="body" sz="quarter" idx="13"/>
          </p:nvPr>
        </p:nvSpPr>
        <p:spPr>
          <a:xfrm>
            <a:off x="914400" y="974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52400"/>
            <a:ext cx="8229600" cy="63976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45200" y="808364"/>
            <a:ext cx="8229600" cy="50593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1"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7" name="TextBox 6"/>
          <p:cNvSpPr txBox="1"/>
          <p:nvPr/>
        </p:nvSpPr>
        <p:spPr>
          <a:xfrm>
            <a:off x="5257800" y="2895600"/>
            <a:ext cx="1219200" cy="1066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8" name="TextBox 7"/>
          <p:cNvSpPr txBox="1"/>
          <p:nvPr/>
        </p:nvSpPr>
        <p:spPr>
          <a:xfrm>
            <a:off x="5410200" y="2667000"/>
            <a:ext cx="1447800" cy="13716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61" r:id="rId6"/>
    <p:sldLayoutId id="2147483662" r:id="rId7"/>
    <p:sldLayoutId id="2147483653" r:id="rId8"/>
    <p:sldLayoutId id="2147483654" r:id="rId9"/>
    <p:sldLayoutId id="2147483655" r:id="rId10"/>
    <p:sldLayoutId id="2147483656" r:id="rId11"/>
    <p:sldLayoutId id="2147483664" r:id="rId12"/>
    <p:sldLayoutId id="2147483657" r:id="rId13"/>
    <p:sldLayoutId id="2147483658" r:id="rId14"/>
    <p:sldLayoutId id="2147483659" r:id="rId15"/>
    <p:sldLayoutId id="2147483665" r:id="rId16"/>
    <p:sldLayoutId id="2147483666" r:id="rId17"/>
    <p:sldLayoutId id="2147483667" r:id="rId18"/>
    <p:sldLayoutId id="2147483668" r:id="rId19"/>
    <p:sldLayoutId id="2147483669" r:id="rId20"/>
    <p:sldLayoutId id="2147483670" r:id="rId21"/>
  </p:sldLayoutIdLst>
  <p:hf sldNum="0" hdr="0" ftr="0" dt="0"/>
  <p:txStyles>
    <p:titleStyle>
      <a:lvl1pPr algn="l" defTabSz="914400" rtl="0" eaLnBrk="1" latinLnBrk="0" hangingPunct="1">
        <a:spcBef>
          <a:spcPct val="0"/>
        </a:spcBef>
        <a:buClr>
          <a:schemeClr val="bg1">
            <a:lumMod val="95000"/>
          </a:schemeClr>
        </a:buClr>
        <a:buFont typeface="Arial" pitchFamily="34" charset="0"/>
        <a:buChar char="•"/>
        <a:defRPr sz="3600" b="1" kern="1200" baseline="0">
          <a:solidFill>
            <a:schemeClr val="bg1"/>
          </a:solidFill>
          <a:latin typeface="+mj-lt"/>
          <a:ea typeface="+mj-ea"/>
          <a:cs typeface="Segoe UI" pitchFamily="34" charset="0"/>
        </a:defRPr>
      </a:lvl1pPr>
    </p:titleStyle>
    <p:bodyStyle>
      <a:lvl1pPr marL="173038" indent="-173038" algn="l" defTabSz="914400" rtl="0" eaLnBrk="1" latinLnBrk="0" hangingPunct="1">
        <a:lnSpc>
          <a:spcPct val="100000"/>
        </a:lnSpc>
        <a:spcBef>
          <a:spcPct val="20000"/>
        </a:spcBef>
        <a:buClr>
          <a:schemeClr val="bg1">
            <a:lumMod val="95000"/>
          </a:schemeClr>
        </a:buClr>
        <a:buSzPct val="70000"/>
        <a:buFont typeface="Arial" pitchFamily="34" charset="0"/>
        <a:buChar char="•"/>
        <a:defRPr sz="3200" kern="1200">
          <a:solidFill>
            <a:schemeClr val="bg1"/>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bg1">
            <a:lumMod val="95000"/>
          </a:schemeClr>
        </a:buClr>
        <a:buSzPct val="70000"/>
        <a:buFont typeface="Arial" pitchFamily="34" charset="0"/>
        <a:buChar char="•"/>
        <a:defRPr sz="2800" kern="1200">
          <a:solidFill>
            <a:schemeClr val="bg1"/>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400" kern="1200">
          <a:solidFill>
            <a:schemeClr val="bg1"/>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6.xml"/><Relationship Id="rId1" Type="http://schemas.openxmlformats.org/officeDocument/2006/relationships/vmlDrawing" Target="../drawings/vmlDrawing5.vml"/><Relationship Id="rId4" Type="http://schemas.openxmlformats.org/officeDocument/2006/relationships/image" Target="../media/image1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6.xml"/><Relationship Id="rId1" Type="http://schemas.openxmlformats.org/officeDocument/2006/relationships/vmlDrawing" Target="../drawings/vmlDrawing6.vml"/><Relationship Id="rId5" Type="http://schemas.openxmlformats.org/officeDocument/2006/relationships/image" Target="../media/image18.png"/><Relationship Id="rId4" Type="http://schemas.openxmlformats.org/officeDocument/2006/relationships/oleObject" Target="../embeddings/oleObject7.bin"/></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1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9.xml"/><Relationship Id="rId1" Type="http://schemas.openxmlformats.org/officeDocument/2006/relationships/vmlDrawing" Target="../drawings/vmlDrawing1.vml"/><Relationship Id="rId6" Type="http://schemas.openxmlformats.org/officeDocument/2006/relationships/image" Target="../media/image11.wmf"/><Relationship Id="rId5" Type="http://schemas.openxmlformats.org/officeDocument/2006/relationships/oleObject" Target="../embeddings/oleObject2.bin"/><Relationship Id="rId4" Type="http://schemas.openxmlformats.org/officeDocument/2006/relationships/image" Target="../media/image10.emf"/></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1.xml"/><Relationship Id="rId1" Type="http://schemas.openxmlformats.org/officeDocument/2006/relationships/vmlDrawing" Target="../drawings/vmlDrawing2.vml"/><Relationship Id="rId4" Type="http://schemas.openxmlformats.org/officeDocument/2006/relationships/image" Target="../media/image12.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6.xml"/><Relationship Id="rId1" Type="http://schemas.openxmlformats.org/officeDocument/2006/relationships/vmlDrawing" Target="../drawings/vmlDrawing3.vml"/><Relationship Id="rId4" Type="http://schemas.openxmlformats.org/officeDocument/2006/relationships/image" Target="../media/image13.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15.w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143000"/>
            <a:ext cx="7772400" cy="1056026"/>
          </a:xfrm>
        </p:spPr>
        <p:txBody>
          <a:bodyPr/>
          <a:lstStyle/>
          <a:p>
            <a:r>
              <a:rPr lang="en-US" sz="4400" dirty="0" smtClean="0">
                <a:latin typeface="Times New Roman" pitchFamily="18" charset="0"/>
                <a:cs typeface="Times New Roman" pitchFamily="18" charset="0"/>
              </a:rPr>
              <a:t>Programming in C</a:t>
            </a:r>
            <a:endParaRPr lang="en-US" sz="4400" dirty="0">
              <a:latin typeface="Times New Roman" pitchFamily="18" charset="0"/>
              <a:cs typeface="Times New Roman" pitchFamily="18" charset="0"/>
            </a:endParaRPr>
          </a:p>
        </p:txBody>
      </p:sp>
      <p:sp>
        <p:nvSpPr>
          <p:cNvPr id="3" name="Subtitle 2"/>
          <p:cNvSpPr>
            <a:spLocks noGrp="1"/>
          </p:cNvSpPr>
          <p:nvPr>
            <p:ph type="subTitle" idx="1"/>
          </p:nvPr>
        </p:nvSpPr>
        <p:spPr>
          <a:xfrm>
            <a:off x="914400" y="2667000"/>
            <a:ext cx="7467600" cy="457200"/>
          </a:xfrm>
        </p:spPr>
        <p:txBody>
          <a:bodyPr>
            <a:normAutofit/>
          </a:bodyPr>
          <a:lstStyle/>
          <a:p>
            <a:pPr algn="r"/>
            <a:r>
              <a:rPr lang="en-US"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Dr. </a:t>
            </a:r>
            <a:r>
              <a:rPr lang="en-US" sz="2000" dirty="0" smtClean="0">
                <a:latin typeface="Times New Roman" pitchFamily="18" charset="0"/>
                <a:cs typeface="Times New Roman" pitchFamily="18" charset="0"/>
              </a:rPr>
              <a:t>Lavanya Pamulaparty </a:t>
            </a:r>
            <a:endParaRPr lang="en-US" sz="2000" dirty="0">
              <a:latin typeface="Times New Roman" pitchFamily="18" charset="0"/>
              <a:cs typeface="Times New Roman" pitchFamily="18" charset="0"/>
            </a:endParaRPr>
          </a:p>
        </p:txBody>
      </p:sp>
      <p:sp>
        <p:nvSpPr>
          <p:cNvPr id="6" name="Line 7"/>
          <p:cNvSpPr>
            <a:spLocks noChangeShapeType="1"/>
          </p:cNvSpPr>
          <p:nvPr/>
        </p:nvSpPr>
        <p:spPr bwMode="auto">
          <a:xfrm>
            <a:off x="2590800" y="2438400"/>
            <a:ext cx="5715000" cy="0"/>
          </a:xfrm>
          <a:prstGeom prst="line">
            <a:avLst/>
          </a:prstGeom>
          <a:noFill/>
          <a:ln w="76200">
            <a:solidFill>
              <a:schemeClr val="accent2"/>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28600" y="228600"/>
            <a:ext cx="8686800" cy="990600"/>
          </a:xfrm>
        </p:spPr>
        <p:txBody>
          <a:bodyPr>
            <a:noAutofit/>
          </a:bodyPr>
          <a:lstStyle/>
          <a:p>
            <a:pPr>
              <a:buNone/>
            </a:pPr>
            <a:r>
              <a:rPr lang="en-US" sz="4000" dirty="0">
                <a:latin typeface="Times New Roman" pitchFamily="18" charset="0"/>
                <a:cs typeface="Times New Roman" pitchFamily="18" charset="0"/>
              </a:rPr>
              <a:t>Widely used High-Level languages</a:t>
            </a:r>
          </a:p>
        </p:txBody>
      </p:sp>
      <p:graphicFrame>
        <p:nvGraphicFramePr>
          <p:cNvPr id="44089" name="Group 57"/>
          <p:cNvGraphicFramePr>
            <a:graphicFrameLocks noGrp="1"/>
          </p:cNvGraphicFramePr>
          <p:nvPr>
            <p:ph type="tbl" idx="1"/>
          </p:nvPr>
        </p:nvGraphicFramePr>
        <p:xfrm>
          <a:off x="304800" y="1295400"/>
          <a:ext cx="8534400" cy="4428174"/>
        </p:xfrm>
        <a:graphic>
          <a:graphicData uri="http://schemas.openxmlformats.org/drawingml/2006/table">
            <a:tbl>
              <a:tblPr/>
              <a:tblGrid>
                <a:gridCol w="2844800">
                  <a:extLst>
                    <a:ext uri="{9D8B030D-6E8A-4147-A177-3AD203B41FA5}">
                      <a16:colId xmlns:a16="http://schemas.microsoft.com/office/drawing/2014/main" val="20000"/>
                    </a:ext>
                  </a:extLst>
                </a:gridCol>
                <a:gridCol w="2844800">
                  <a:extLst>
                    <a:ext uri="{9D8B030D-6E8A-4147-A177-3AD203B41FA5}">
                      <a16:colId xmlns:a16="http://schemas.microsoft.com/office/drawing/2014/main" val="20001"/>
                    </a:ext>
                  </a:extLst>
                </a:gridCol>
                <a:gridCol w="2844800">
                  <a:extLst>
                    <a:ext uri="{9D8B030D-6E8A-4147-A177-3AD203B41FA5}">
                      <a16:colId xmlns:a16="http://schemas.microsoft.com/office/drawing/2014/main" val="20002"/>
                    </a:ext>
                  </a:extLst>
                </a:gridCol>
              </a:tblGrid>
              <a:tr h="45561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en-US" sz="2000" b="0" i="0" u="none" strike="noStrike" cap="none" normalizeH="0" baseline="0" dirty="0" smtClean="0">
                          <a:ln>
                            <a:noFill/>
                          </a:ln>
                          <a:solidFill>
                            <a:schemeClr val="bg1"/>
                          </a:solidFill>
                          <a:effectLst/>
                          <a:latin typeface="Times New Roman" pitchFamily="18" charset="0"/>
                          <a:cs typeface="Times New Roman" pitchFamily="18" charset="0"/>
                        </a:rPr>
                        <a:t>Language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Application Area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en-US" sz="2000" b="0" i="0" u="none" strike="noStrike" cap="none" normalizeH="0" baseline="0" dirty="0" smtClean="0">
                          <a:ln>
                            <a:noFill/>
                          </a:ln>
                          <a:solidFill>
                            <a:schemeClr val="bg1"/>
                          </a:solidFill>
                          <a:effectLst/>
                          <a:latin typeface="Times New Roman" pitchFamily="18" charset="0"/>
                          <a:cs typeface="Times New Roman" pitchFamily="18" charset="0"/>
                        </a:rPr>
                        <a:t>Origin of Names/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578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FORTRAN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Scientific programming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Formula translation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896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COBOL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Business data processing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en-US" sz="2000" b="0" i="0" u="none" strike="noStrike" cap="none" normalizeH="0" baseline="0" dirty="0" smtClean="0">
                          <a:ln>
                            <a:noFill/>
                          </a:ln>
                          <a:solidFill>
                            <a:schemeClr val="bg1"/>
                          </a:solidFill>
                          <a:effectLst/>
                          <a:latin typeface="Times New Roman" pitchFamily="18" charset="0"/>
                          <a:cs typeface="Times New Roman" pitchFamily="18" charset="0"/>
                        </a:rPr>
                        <a:t>Common Business-Oriented Language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102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System programming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Predecessor language was named 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42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en-US" sz="2000" b="0" i="0" u="none" strike="noStrike" cap="none" normalizeH="0" baseline="0" dirty="0" err="1" smtClean="0">
                          <a:ln>
                            <a:noFill/>
                          </a:ln>
                          <a:solidFill>
                            <a:schemeClr val="bg1"/>
                          </a:solidFill>
                          <a:effectLst/>
                          <a:latin typeface="Times New Roman" pitchFamily="18" charset="0"/>
                          <a:cs typeface="Times New Roman" pitchFamily="18" charset="0"/>
                        </a:rPr>
                        <a:t>Ada</a:t>
                      </a:r>
                      <a:endParaRPr kumimoji="0" lang="en-US" sz="2000" b="0" i="0" u="none" strike="noStrike" cap="none" normalizeH="0" baseline="0" dirty="0" smtClean="0">
                        <a:ln>
                          <a:noFill/>
                        </a:ln>
                        <a:solidFill>
                          <a:schemeClr val="bg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Real-time distributed systems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794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Object-Oriented Programming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Incremental modification of 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8261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Java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en-US" sz="2000" b="0" i="0" u="none" strike="noStrike" cap="none" normalizeH="0" baseline="0" smtClean="0">
                          <a:ln>
                            <a:noFill/>
                          </a:ln>
                          <a:solidFill>
                            <a:schemeClr val="bg1"/>
                          </a:solidFill>
                          <a:effectLst/>
                          <a:latin typeface="Times New Roman" pitchFamily="18" charset="0"/>
                          <a:cs typeface="Times New Roman" pitchFamily="18" charset="0"/>
                        </a:rPr>
                        <a:t>Web programming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en-US" sz="2000" b="0" i="0" u="none" strike="noStrike" cap="none" normalizeH="0" baseline="0" dirty="0" smtClean="0">
                          <a:ln>
                            <a:noFill/>
                          </a:ln>
                          <a:solidFill>
                            <a:schemeClr val="bg1"/>
                          </a:solidFill>
                          <a:effectLst/>
                          <a:latin typeface="Times New Roman" pitchFamily="18" charset="0"/>
                          <a:cs typeface="Times New Roman" pitchFamily="18" charset="0"/>
                        </a:rPr>
                        <a:t>Originally named “Oak”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a:spLocks noGrp="1"/>
          </p:cNvSpPr>
          <p:nvPr>
            <p:ph type="sldNum" sz="quarter" idx="12"/>
          </p:nvPr>
        </p:nvSpPr>
        <p:spPr>
          <a:noFill/>
        </p:spPr>
        <p:txBody>
          <a:bodyPr/>
          <a:lstStyle/>
          <a:p>
            <a:fld id="{23C4AA06-3005-4C65-99E6-19D9438E60AF}" type="slidenum">
              <a:rPr lang="en-US" smtClean="0">
                <a:solidFill>
                  <a:schemeClr val="bg1"/>
                </a:solidFill>
              </a:rPr>
              <a:pPr/>
              <a:t>100</a:t>
            </a:fld>
            <a:endParaRPr lang="en-US" smtClean="0">
              <a:solidFill>
                <a:schemeClr val="bg1"/>
              </a:solidFill>
            </a:endParaRPr>
          </a:p>
        </p:txBody>
      </p:sp>
      <p:sp>
        <p:nvSpPr>
          <p:cNvPr id="36867" name="Rectangle 2"/>
          <p:cNvSpPr>
            <a:spLocks noGrp="1" noChangeArrowheads="1"/>
          </p:cNvSpPr>
          <p:nvPr>
            <p:ph type="title"/>
          </p:nvPr>
        </p:nvSpPr>
        <p:spPr/>
        <p:txBody>
          <a:bodyPr/>
          <a:lstStyle/>
          <a:p>
            <a:pPr eaLnBrk="1" hangingPunct="1">
              <a:buNone/>
            </a:pPr>
            <a:r>
              <a:rPr lang="en-US" dirty="0" smtClean="0">
                <a:latin typeface="Times New Roman" pitchFamily="18" charset="0"/>
                <a:cs typeface="Times New Roman" pitchFamily="18" charset="0"/>
              </a:rPr>
              <a:t>Exercise</a:t>
            </a:r>
          </a:p>
        </p:txBody>
      </p:sp>
      <p:sp>
        <p:nvSpPr>
          <p:cNvPr id="36868" name="Rectangle 3"/>
          <p:cNvSpPr>
            <a:spLocks noGrp="1" noChangeArrowheads="1"/>
          </p:cNvSpPr>
          <p:nvPr>
            <p:ph type="body" idx="1"/>
          </p:nvPr>
        </p:nvSpPr>
        <p:spPr>
          <a:xfrm>
            <a:off x="762000" y="2017713"/>
            <a:ext cx="8193088" cy="496887"/>
          </a:xfrm>
        </p:spPr>
        <p:txBody>
          <a:bodyPr/>
          <a:lstStyle/>
          <a:p>
            <a:pPr eaLnBrk="1" hangingPunct="1">
              <a:lnSpc>
                <a:spcPct val="90000"/>
              </a:lnSpc>
            </a:pPr>
            <a:r>
              <a:rPr lang="en-US" sz="2800" dirty="0" smtClean="0">
                <a:latin typeface="Times New Roman" pitchFamily="18" charset="0"/>
                <a:cs typeface="Times New Roman" pitchFamily="18" charset="0"/>
              </a:rPr>
              <a:t>What is the output of the following program</a:t>
            </a:r>
          </a:p>
        </p:txBody>
      </p:sp>
      <p:sp>
        <p:nvSpPr>
          <p:cNvPr id="36869" name="Text Box 4"/>
          <p:cNvSpPr txBox="1">
            <a:spLocks noChangeArrowheads="1"/>
          </p:cNvSpPr>
          <p:nvPr/>
        </p:nvSpPr>
        <p:spPr bwMode="auto">
          <a:xfrm>
            <a:off x="228600" y="2514600"/>
            <a:ext cx="4191000" cy="3675063"/>
          </a:xfrm>
          <a:prstGeom prst="rect">
            <a:avLst/>
          </a:prstGeom>
          <a:noFill/>
          <a:ln w="12700" cap="sq">
            <a:solidFill>
              <a:schemeClr val="tx1"/>
            </a:solidFill>
            <a:miter lim="800000"/>
            <a:headEnd type="none" w="sm" len="sm"/>
            <a:tailEnd type="none" w="sm" len="sm"/>
          </a:ln>
        </p:spPr>
        <p:txBody>
          <a:bodyPr>
            <a:spAutoFit/>
          </a:bodyPr>
          <a:lstStyle/>
          <a:p>
            <a:pPr eaLnBrk="0" hangingPunct="0"/>
            <a:r>
              <a:rPr lang="en-US" b="1" dirty="0">
                <a:solidFill>
                  <a:schemeClr val="bg1"/>
                </a:solidFill>
                <a:latin typeface="Courier New" pitchFamily="49" charset="0"/>
              </a:rPr>
              <a:t>#include &lt;</a:t>
            </a:r>
            <a:r>
              <a:rPr lang="en-US" b="1" dirty="0" err="1">
                <a:solidFill>
                  <a:schemeClr val="bg1"/>
                </a:solidFill>
                <a:latin typeface="Courier New" pitchFamily="49" charset="0"/>
              </a:rPr>
              <a:t>stdio.h</a:t>
            </a:r>
            <a:r>
              <a:rPr lang="en-US" b="1" dirty="0">
                <a:solidFill>
                  <a:schemeClr val="bg1"/>
                </a:solidFill>
                <a:latin typeface="Courier New" pitchFamily="49" charset="0"/>
              </a:rPr>
              <a:t>&gt;</a:t>
            </a:r>
          </a:p>
          <a:p>
            <a:pPr eaLnBrk="0" hangingPunct="0"/>
            <a:endParaRPr lang="en-US" b="1" dirty="0">
              <a:solidFill>
                <a:schemeClr val="bg1"/>
              </a:solidFill>
              <a:latin typeface="Courier New" pitchFamily="49" charset="0"/>
            </a:endParaRPr>
          </a:p>
          <a:p>
            <a:pPr eaLnBrk="0" hangingPunct="0"/>
            <a:r>
              <a:rPr lang="en-US" b="1" dirty="0">
                <a:solidFill>
                  <a:schemeClr val="bg1"/>
                </a:solidFill>
                <a:latin typeface="Courier New" pitchFamily="49" charset="0"/>
              </a:rPr>
              <a:t>void function2()</a:t>
            </a:r>
          </a:p>
          <a:p>
            <a:pPr eaLnBrk="0" hangingPunct="0"/>
            <a:r>
              <a:rPr lang="en-US" b="1" dirty="0">
                <a:solidFill>
                  <a:schemeClr val="bg1"/>
                </a:solidFill>
                <a:latin typeface="Courier New" pitchFamily="49" charset="0"/>
              </a:rPr>
              <a:t>{</a:t>
            </a:r>
          </a:p>
          <a:p>
            <a:pPr eaLnBrk="0" hangingPunct="0"/>
            <a:r>
              <a:rPr lang="en-US" b="1" dirty="0">
                <a:solidFill>
                  <a:schemeClr val="bg1"/>
                </a:solidFill>
                <a:latin typeface="Courier New" pitchFamily="49" charset="0"/>
              </a:rPr>
              <a:t>  </a:t>
            </a:r>
            <a:r>
              <a:rPr lang="en-US" b="1" dirty="0" err="1">
                <a:solidFill>
                  <a:schemeClr val="bg1"/>
                </a:solidFill>
                <a:latin typeface="Courier New" pitchFamily="49" charset="0"/>
              </a:rPr>
              <a:t>printf</a:t>
            </a:r>
            <a:r>
              <a:rPr lang="en-US" b="1" dirty="0">
                <a:solidFill>
                  <a:schemeClr val="bg1"/>
                </a:solidFill>
                <a:latin typeface="Courier New" pitchFamily="49" charset="0"/>
              </a:rPr>
              <a:t>("In function 2\n");</a:t>
            </a:r>
          </a:p>
          <a:p>
            <a:pPr eaLnBrk="0" hangingPunct="0"/>
            <a:r>
              <a:rPr lang="en-US" b="1" dirty="0">
                <a:solidFill>
                  <a:schemeClr val="bg1"/>
                </a:solidFill>
                <a:latin typeface="Courier New" pitchFamily="49" charset="0"/>
              </a:rPr>
              <a:t>}</a:t>
            </a:r>
          </a:p>
          <a:p>
            <a:pPr eaLnBrk="0" hangingPunct="0"/>
            <a:endParaRPr lang="en-US" b="1" dirty="0">
              <a:solidFill>
                <a:schemeClr val="bg1"/>
              </a:solidFill>
              <a:latin typeface="Courier New" pitchFamily="49" charset="0"/>
            </a:endParaRPr>
          </a:p>
          <a:p>
            <a:pPr eaLnBrk="0" hangingPunct="0"/>
            <a:r>
              <a:rPr lang="en-US" b="1" dirty="0">
                <a:solidFill>
                  <a:schemeClr val="bg1"/>
                </a:solidFill>
                <a:latin typeface="Courier New" pitchFamily="49" charset="0"/>
              </a:rPr>
              <a:t>void function1()</a:t>
            </a:r>
          </a:p>
          <a:p>
            <a:pPr eaLnBrk="0" hangingPunct="0"/>
            <a:r>
              <a:rPr lang="en-US" b="1" dirty="0">
                <a:solidFill>
                  <a:schemeClr val="bg1"/>
                </a:solidFill>
                <a:latin typeface="Courier New" pitchFamily="49" charset="0"/>
              </a:rPr>
              <a:t>{</a:t>
            </a:r>
          </a:p>
          <a:p>
            <a:pPr eaLnBrk="0" hangingPunct="0"/>
            <a:r>
              <a:rPr lang="en-US" b="1" dirty="0">
                <a:solidFill>
                  <a:schemeClr val="bg1"/>
                </a:solidFill>
                <a:latin typeface="Courier New" pitchFamily="49" charset="0"/>
              </a:rPr>
              <a:t>  function2();</a:t>
            </a:r>
          </a:p>
          <a:p>
            <a:pPr eaLnBrk="0" hangingPunct="0"/>
            <a:r>
              <a:rPr lang="en-US" b="1" dirty="0">
                <a:solidFill>
                  <a:schemeClr val="bg1"/>
                </a:solidFill>
                <a:latin typeface="Courier New" pitchFamily="49" charset="0"/>
              </a:rPr>
              <a:t>  </a:t>
            </a:r>
            <a:r>
              <a:rPr lang="en-US" b="1" dirty="0" err="1">
                <a:solidFill>
                  <a:schemeClr val="bg1"/>
                </a:solidFill>
                <a:latin typeface="Courier New" pitchFamily="49" charset="0"/>
              </a:rPr>
              <a:t>printf</a:t>
            </a:r>
            <a:r>
              <a:rPr lang="en-US" b="1" dirty="0">
                <a:solidFill>
                  <a:schemeClr val="bg1"/>
                </a:solidFill>
                <a:latin typeface="Courier New" pitchFamily="49" charset="0"/>
              </a:rPr>
              <a:t>("In function 1\n");</a:t>
            </a:r>
          </a:p>
          <a:p>
            <a:pPr eaLnBrk="0" hangingPunct="0"/>
            <a:r>
              <a:rPr lang="en-US" b="1" dirty="0">
                <a:solidFill>
                  <a:schemeClr val="bg1"/>
                </a:solidFill>
                <a:latin typeface="Courier New" pitchFamily="49" charset="0"/>
              </a:rPr>
              <a:t>}</a:t>
            </a:r>
          </a:p>
          <a:p>
            <a:pPr eaLnBrk="0" hangingPunct="0"/>
            <a:endParaRPr lang="en-US" dirty="0">
              <a:solidFill>
                <a:schemeClr val="bg1"/>
              </a:solidFill>
              <a:latin typeface="Courier New" pitchFamily="49" charset="0"/>
            </a:endParaRPr>
          </a:p>
        </p:txBody>
      </p:sp>
      <p:sp>
        <p:nvSpPr>
          <p:cNvPr id="36870" name="Text Box 5"/>
          <p:cNvSpPr txBox="1">
            <a:spLocks noChangeArrowheads="1"/>
          </p:cNvSpPr>
          <p:nvPr/>
        </p:nvSpPr>
        <p:spPr bwMode="auto">
          <a:xfrm>
            <a:off x="4514850" y="2514600"/>
            <a:ext cx="4019550" cy="3675063"/>
          </a:xfrm>
          <a:prstGeom prst="rect">
            <a:avLst/>
          </a:prstGeom>
          <a:noFill/>
          <a:ln w="12700" cap="sq">
            <a:solidFill>
              <a:schemeClr val="tx1"/>
            </a:solidFill>
            <a:miter lim="800000"/>
            <a:headEnd type="none" w="sm" len="sm"/>
            <a:tailEnd type="none" w="sm" len="sm"/>
          </a:ln>
        </p:spPr>
        <p:txBody>
          <a:bodyPr wrap="none">
            <a:spAutoFit/>
          </a:bodyPr>
          <a:lstStyle/>
          <a:p>
            <a:pPr eaLnBrk="0" hangingPunct="0"/>
            <a:r>
              <a:rPr lang="en-US" b="1" dirty="0">
                <a:solidFill>
                  <a:schemeClr val="bg1"/>
                </a:solidFill>
                <a:latin typeface="Courier New" pitchFamily="49" charset="0"/>
              </a:rPr>
              <a:t>void function3()</a:t>
            </a:r>
          </a:p>
          <a:p>
            <a:pPr eaLnBrk="0" hangingPunct="0"/>
            <a:r>
              <a:rPr lang="en-US" b="1" dirty="0">
                <a:solidFill>
                  <a:schemeClr val="bg1"/>
                </a:solidFill>
                <a:latin typeface="Courier New" pitchFamily="49" charset="0"/>
              </a:rPr>
              <a:t>{</a:t>
            </a:r>
          </a:p>
          <a:p>
            <a:pPr eaLnBrk="0" hangingPunct="0"/>
            <a:r>
              <a:rPr lang="en-US" b="1" dirty="0">
                <a:solidFill>
                  <a:schemeClr val="bg1"/>
                </a:solidFill>
                <a:latin typeface="Courier New" pitchFamily="49" charset="0"/>
              </a:rPr>
              <a:t>  </a:t>
            </a:r>
            <a:r>
              <a:rPr lang="en-US" b="1" dirty="0" err="1">
                <a:solidFill>
                  <a:schemeClr val="bg1"/>
                </a:solidFill>
                <a:latin typeface="Courier New" pitchFamily="49" charset="0"/>
              </a:rPr>
              <a:t>printf</a:t>
            </a:r>
            <a:r>
              <a:rPr lang="en-US" b="1" dirty="0">
                <a:solidFill>
                  <a:schemeClr val="bg1"/>
                </a:solidFill>
                <a:latin typeface="Courier New" pitchFamily="49" charset="0"/>
              </a:rPr>
              <a:t>("In function 3\n");</a:t>
            </a:r>
          </a:p>
          <a:p>
            <a:pPr eaLnBrk="0" hangingPunct="0"/>
            <a:r>
              <a:rPr lang="en-US" b="1" dirty="0">
                <a:solidFill>
                  <a:schemeClr val="bg1"/>
                </a:solidFill>
                <a:latin typeface="Courier New" pitchFamily="49" charset="0"/>
              </a:rPr>
              <a:t>  function2();</a:t>
            </a:r>
          </a:p>
          <a:p>
            <a:pPr eaLnBrk="0" hangingPunct="0"/>
            <a:r>
              <a:rPr lang="en-US" b="1" dirty="0">
                <a:solidFill>
                  <a:schemeClr val="bg1"/>
                </a:solidFill>
                <a:latin typeface="Courier New" pitchFamily="49" charset="0"/>
              </a:rPr>
              <a:t>}</a:t>
            </a:r>
          </a:p>
          <a:p>
            <a:pPr eaLnBrk="0" hangingPunct="0"/>
            <a:endParaRPr lang="en-US" b="1" dirty="0">
              <a:solidFill>
                <a:schemeClr val="bg1"/>
              </a:solidFill>
              <a:latin typeface="Courier New" pitchFamily="49" charset="0"/>
            </a:endParaRPr>
          </a:p>
          <a:p>
            <a:pPr eaLnBrk="0" hangingPunct="0"/>
            <a:r>
              <a:rPr lang="en-US" b="1" dirty="0" err="1">
                <a:solidFill>
                  <a:schemeClr val="bg1"/>
                </a:solidFill>
                <a:latin typeface="Courier New" pitchFamily="49" charset="0"/>
              </a:rPr>
              <a:t>int</a:t>
            </a:r>
            <a:r>
              <a:rPr lang="en-US" b="1" dirty="0">
                <a:solidFill>
                  <a:schemeClr val="bg1"/>
                </a:solidFill>
                <a:latin typeface="Courier New" pitchFamily="49" charset="0"/>
              </a:rPr>
              <a:t> main()</a:t>
            </a:r>
          </a:p>
          <a:p>
            <a:pPr eaLnBrk="0" hangingPunct="0"/>
            <a:r>
              <a:rPr lang="en-US" b="1" dirty="0">
                <a:solidFill>
                  <a:schemeClr val="bg1"/>
                </a:solidFill>
                <a:latin typeface="Courier New" pitchFamily="49" charset="0"/>
              </a:rPr>
              <a:t>{</a:t>
            </a:r>
          </a:p>
          <a:p>
            <a:pPr eaLnBrk="0" hangingPunct="0"/>
            <a:r>
              <a:rPr lang="en-US" b="1" dirty="0">
                <a:solidFill>
                  <a:schemeClr val="bg1"/>
                </a:solidFill>
                <a:latin typeface="Courier New" pitchFamily="49" charset="0"/>
              </a:rPr>
              <a:t>  function1();</a:t>
            </a:r>
          </a:p>
          <a:p>
            <a:pPr eaLnBrk="0" hangingPunct="0"/>
            <a:r>
              <a:rPr lang="en-US" b="1" dirty="0">
                <a:solidFill>
                  <a:schemeClr val="bg1"/>
                </a:solidFill>
                <a:latin typeface="Courier New" pitchFamily="49" charset="0"/>
              </a:rPr>
              <a:t>  function3();</a:t>
            </a:r>
          </a:p>
          <a:p>
            <a:pPr eaLnBrk="0" hangingPunct="0"/>
            <a:r>
              <a:rPr lang="en-US" b="1" dirty="0">
                <a:solidFill>
                  <a:schemeClr val="bg1"/>
                </a:solidFill>
                <a:latin typeface="Courier New" pitchFamily="49" charset="0"/>
              </a:rPr>
              <a:t>  return 0;</a:t>
            </a:r>
          </a:p>
          <a:p>
            <a:pPr eaLnBrk="0" hangingPunct="0"/>
            <a:r>
              <a:rPr lang="en-US" b="1" dirty="0">
                <a:solidFill>
                  <a:schemeClr val="bg1"/>
                </a:solidFill>
                <a:latin typeface="Courier New" pitchFamily="49" charset="0"/>
              </a:rPr>
              <a:t>}</a:t>
            </a:r>
          </a:p>
          <a:p>
            <a:pPr eaLnBrk="0" hangingPunct="0"/>
            <a:endParaRPr lang="en-US" b="1" dirty="0">
              <a:solidFill>
                <a:schemeClr val="bg1"/>
              </a:solidFill>
              <a:latin typeface="Courier New" pitchFamily="49" charset="0"/>
            </a:endParaRPr>
          </a:p>
        </p:txBody>
      </p:sp>
      <p:sp>
        <p:nvSpPr>
          <p:cNvPr id="206854" name="Text Box 6"/>
          <p:cNvSpPr txBox="1">
            <a:spLocks noChangeArrowheads="1"/>
          </p:cNvSpPr>
          <p:nvPr/>
        </p:nvSpPr>
        <p:spPr bwMode="auto">
          <a:xfrm>
            <a:off x="6781800" y="4343400"/>
            <a:ext cx="2133600" cy="2616101"/>
          </a:xfrm>
          <a:prstGeom prst="rect">
            <a:avLst/>
          </a:prstGeom>
          <a:solidFill>
            <a:srgbClr val="C3D6F5"/>
          </a:solidFill>
          <a:ln w="12700" cap="sq">
            <a:solidFill>
              <a:schemeClr val="tx1"/>
            </a:solidFill>
            <a:miter lim="800000"/>
            <a:headEnd type="none" w="sm" len="sm"/>
            <a:tailEnd type="none" w="sm" len="sm"/>
          </a:ln>
        </p:spPr>
        <p:txBody>
          <a:bodyPr wrap="square">
            <a:spAutoFit/>
          </a:bodyPr>
          <a:lstStyle/>
          <a:p>
            <a:pPr eaLnBrk="0" hangingPunct="0"/>
            <a:r>
              <a:rPr lang="en-US" sz="2400" b="1" dirty="0">
                <a:solidFill>
                  <a:schemeClr val="bg1"/>
                </a:solidFill>
              </a:rPr>
              <a:t>Output</a:t>
            </a:r>
          </a:p>
          <a:p>
            <a:pPr eaLnBrk="0" hangingPunct="0"/>
            <a:endParaRPr lang="en-US" sz="2400" b="1" dirty="0">
              <a:solidFill>
                <a:schemeClr val="bg1"/>
              </a:solidFill>
            </a:endParaRPr>
          </a:p>
          <a:p>
            <a:pPr eaLnBrk="0" hangingPunct="0"/>
            <a:r>
              <a:rPr lang="en-US" sz="2400" b="1" dirty="0">
                <a:solidFill>
                  <a:schemeClr val="bg1"/>
                </a:solidFill>
              </a:rPr>
              <a:t>In function 2</a:t>
            </a:r>
          </a:p>
          <a:p>
            <a:pPr eaLnBrk="0" hangingPunct="0"/>
            <a:r>
              <a:rPr lang="en-US" sz="2400" b="1" dirty="0">
                <a:solidFill>
                  <a:schemeClr val="bg1"/>
                </a:solidFill>
              </a:rPr>
              <a:t>In function 1</a:t>
            </a:r>
          </a:p>
          <a:p>
            <a:pPr eaLnBrk="0" hangingPunct="0"/>
            <a:r>
              <a:rPr lang="en-US" sz="2400" b="1" dirty="0">
                <a:solidFill>
                  <a:schemeClr val="bg1"/>
                </a:solidFill>
              </a:rPr>
              <a:t>In function 3</a:t>
            </a:r>
          </a:p>
          <a:p>
            <a:pPr eaLnBrk="0" hangingPunct="0"/>
            <a:r>
              <a:rPr lang="en-US" sz="2400" b="1" dirty="0">
                <a:solidFill>
                  <a:schemeClr val="bg1"/>
                </a:solidFill>
              </a:rPr>
              <a:t>In function 2</a:t>
            </a:r>
          </a:p>
          <a:p>
            <a:pPr eaLnBrk="0" hangingPunct="0"/>
            <a:endParaRPr lang="en-US" sz="2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6854"/>
                                        </p:tgtEl>
                                        <p:attrNameLst>
                                          <p:attrName>style.visibility</p:attrName>
                                        </p:attrNameLst>
                                      </p:cBhvr>
                                      <p:to>
                                        <p:strVal val="visible"/>
                                      </p:to>
                                    </p:set>
                                    <p:animEffect transition="in" filter="blinds(horizontal)">
                                      <p:cBhvr>
                                        <p:cTn id="7" dur="500"/>
                                        <p:tgtEl>
                                          <p:spTgt spid="206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4"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Slide Number Placeholder 5"/>
          <p:cNvSpPr>
            <a:spLocks noGrp="1"/>
          </p:cNvSpPr>
          <p:nvPr>
            <p:ph type="sldNum" sz="quarter" idx="12"/>
          </p:nvPr>
        </p:nvSpPr>
        <p:spPr>
          <a:xfrm>
            <a:off x="-617538" y="6180875"/>
            <a:ext cx="2133600" cy="365125"/>
          </a:xfrm>
          <a:noFill/>
        </p:spPr>
        <p:txBody>
          <a:bodyPr/>
          <a:lstStyle/>
          <a:p>
            <a:fld id="{4F8F3353-CF9E-4170-AA6B-FB2EC34DD911}" type="slidenum">
              <a:rPr lang="en-US" smtClean="0">
                <a:latin typeface="Times New Roman" pitchFamily="18" charset="0"/>
                <a:cs typeface="Times New Roman" pitchFamily="18" charset="0"/>
              </a:rPr>
              <a:pPr/>
              <a:t>101</a:t>
            </a:fld>
            <a:endParaRPr lang="en-US" smtClean="0">
              <a:latin typeface="Times New Roman" pitchFamily="18" charset="0"/>
              <a:cs typeface="Times New Roman" pitchFamily="18" charset="0"/>
            </a:endParaRPr>
          </a:p>
        </p:txBody>
      </p:sp>
      <p:sp>
        <p:nvSpPr>
          <p:cNvPr id="37891" name="Rectangle 2"/>
          <p:cNvSpPr>
            <a:spLocks noGrp="1" noChangeArrowheads="1"/>
          </p:cNvSpPr>
          <p:nvPr>
            <p:ph type="title"/>
          </p:nvPr>
        </p:nvSpPr>
        <p:spPr>
          <a:xfrm>
            <a:off x="457200" y="381000"/>
            <a:ext cx="7793037" cy="838200"/>
          </a:xfrm>
        </p:spPr>
        <p:txBody>
          <a:bodyPr/>
          <a:lstStyle/>
          <a:p>
            <a:pPr eaLnBrk="1" hangingPunct="1">
              <a:buNone/>
            </a:pPr>
            <a:r>
              <a:rPr lang="en-US" sz="4000" dirty="0" smtClean="0">
                <a:latin typeface="Times New Roman" pitchFamily="18" charset="0"/>
                <a:cs typeface="Times New Roman" pitchFamily="18" charset="0"/>
              </a:rPr>
              <a:t>Parameter Passing</a:t>
            </a:r>
            <a:endParaRPr lang="en-US" dirty="0" smtClean="0">
              <a:latin typeface="Times New Roman" pitchFamily="18" charset="0"/>
              <a:cs typeface="Times New Roman" pitchFamily="18" charset="0"/>
            </a:endParaRPr>
          </a:p>
        </p:txBody>
      </p:sp>
      <p:sp>
        <p:nvSpPr>
          <p:cNvPr id="37892" name="Rectangle 3"/>
          <p:cNvSpPr>
            <a:spLocks noGrp="1" noChangeArrowheads="1"/>
          </p:cNvSpPr>
          <p:nvPr>
            <p:ph type="body" idx="1"/>
          </p:nvPr>
        </p:nvSpPr>
        <p:spPr>
          <a:xfrm>
            <a:off x="144462" y="1600200"/>
            <a:ext cx="7772400" cy="4114800"/>
          </a:xfrm>
        </p:spPr>
        <p:txBody>
          <a:bodyPr/>
          <a:lstStyle/>
          <a:p>
            <a:pPr eaLnBrk="1" hangingPunct="1"/>
            <a:r>
              <a:rPr lang="en-US" sz="2800" dirty="0" smtClean="0">
                <a:latin typeface="Times New Roman" pitchFamily="18" charset="0"/>
                <a:cs typeface="Times New Roman" pitchFamily="18" charset="0"/>
              </a:rPr>
              <a:t>Call by value</a:t>
            </a:r>
          </a:p>
          <a:p>
            <a:pPr lvl="1" eaLnBrk="1" hangingPunct="1"/>
            <a:r>
              <a:rPr lang="en-US" sz="2400" dirty="0" smtClean="0">
                <a:latin typeface="Times New Roman" pitchFamily="18" charset="0"/>
                <a:cs typeface="Times New Roman" pitchFamily="18" charset="0"/>
              </a:rPr>
              <a:t>formal parameter receives the </a:t>
            </a:r>
            <a:r>
              <a:rPr lang="en-US" sz="2400" i="1" dirty="0" smtClean="0">
                <a:latin typeface="Times New Roman" pitchFamily="18" charset="0"/>
                <a:cs typeface="Times New Roman" pitchFamily="18" charset="0"/>
              </a:rPr>
              <a:t>value</a:t>
            </a:r>
            <a:r>
              <a:rPr lang="en-US" sz="2400" dirty="0" smtClean="0">
                <a:latin typeface="Times New Roman" pitchFamily="18" charset="0"/>
                <a:cs typeface="Times New Roman" pitchFamily="18" charset="0"/>
              </a:rPr>
              <a:t> of the actual parameter</a:t>
            </a:r>
          </a:p>
          <a:p>
            <a:pPr lvl="1" eaLnBrk="1" hangingPunct="1"/>
            <a:r>
              <a:rPr lang="en-US" sz="2400" dirty="0" smtClean="0">
                <a:latin typeface="Times New Roman" pitchFamily="18" charset="0"/>
                <a:cs typeface="Times New Roman" pitchFamily="18" charset="0"/>
              </a:rPr>
              <a:t>function can NOT change the value of the actual parameter (arrays are an exception)</a:t>
            </a:r>
          </a:p>
          <a:p>
            <a:pPr eaLnBrk="1" hangingPunct="1"/>
            <a:r>
              <a:rPr lang="en-US" sz="2800" dirty="0" smtClean="0">
                <a:latin typeface="Times New Roman" pitchFamily="18" charset="0"/>
                <a:cs typeface="Times New Roman" pitchFamily="18" charset="0"/>
              </a:rPr>
              <a:t>Call by reference</a:t>
            </a:r>
          </a:p>
          <a:p>
            <a:pPr lvl="1" eaLnBrk="1" hangingPunct="1"/>
            <a:r>
              <a:rPr lang="en-US" sz="2400" dirty="0" smtClean="0">
                <a:latin typeface="Times New Roman" pitchFamily="18" charset="0"/>
                <a:cs typeface="Times New Roman" pitchFamily="18" charset="0"/>
              </a:rPr>
              <a:t>actual parameters are </a:t>
            </a:r>
            <a:r>
              <a:rPr lang="en-US" sz="2400" i="1" dirty="0" smtClean="0">
                <a:latin typeface="Times New Roman" pitchFamily="18" charset="0"/>
                <a:cs typeface="Times New Roman" pitchFamily="18" charset="0"/>
              </a:rPr>
              <a:t>pointers</a:t>
            </a:r>
          </a:p>
          <a:p>
            <a:pPr lvl="1" eaLnBrk="1" hangingPunct="1"/>
            <a:r>
              <a:rPr lang="en-US" sz="2400" dirty="0" smtClean="0">
                <a:latin typeface="Times New Roman" pitchFamily="18" charset="0"/>
                <a:cs typeface="Times New Roman" pitchFamily="18" charset="0"/>
              </a:rPr>
              <a:t>function can change the value of the actual parameter</a:t>
            </a:r>
          </a:p>
          <a:p>
            <a:pPr eaLnBrk="1" hangingPunct="1"/>
            <a:endParaRPr lang="en-US" sz="28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rmAutofit fontScale="90000"/>
          </a:bodyPr>
          <a:lstStyle/>
          <a:p>
            <a:r>
              <a:rPr lang="en-US">
                <a:latin typeface="Times New Roman" pitchFamily="18" charset="0"/>
                <a:cs typeface="Times New Roman" pitchFamily="18" charset="0"/>
              </a:rPr>
              <a:t>Example program – Call by value</a:t>
            </a:r>
          </a:p>
        </p:txBody>
      </p:sp>
      <p:sp>
        <p:nvSpPr>
          <p:cNvPr id="47107" name="Rectangle 3"/>
          <p:cNvSpPr>
            <a:spLocks noGrp="1" noChangeArrowheads="1"/>
          </p:cNvSpPr>
          <p:nvPr>
            <p:ph idx="1"/>
          </p:nvPr>
        </p:nvSpPr>
        <p:spPr>
          <a:xfrm>
            <a:off x="0" y="1447800"/>
            <a:ext cx="8229600" cy="4572328"/>
          </a:xfrm>
        </p:spPr>
        <p:txBody>
          <a:bodyPr>
            <a:normAutofit lnSpcReduction="10000"/>
          </a:bodyPr>
          <a:lstStyle/>
          <a:p>
            <a:pPr>
              <a:buFontTx/>
              <a:buNone/>
            </a:pPr>
            <a:r>
              <a:rPr lang="en-US" sz="1800" dirty="0">
                <a:latin typeface="Times New Roman" pitchFamily="18" charset="0"/>
                <a:cs typeface="Times New Roman" pitchFamily="18" charset="0"/>
              </a:rPr>
              <a:t>#include&lt;</a:t>
            </a:r>
            <a:r>
              <a:rPr lang="en-US" sz="1800" dirty="0" err="1">
                <a:latin typeface="Times New Roman" pitchFamily="18" charset="0"/>
                <a:cs typeface="Times New Roman" pitchFamily="18" charset="0"/>
              </a:rPr>
              <a:t>stdio.h</a:t>
            </a:r>
            <a:r>
              <a:rPr lang="en-US" sz="1800" dirty="0">
                <a:latin typeface="Times New Roman" pitchFamily="18" charset="0"/>
                <a:cs typeface="Times New Roman" pitchFamily="18" charset="0"/>
              </a:rPr>
              <a:t>&gt;</a:t>
            </a:r>
          </a:p>
          <a:p>
            <a:pPr>
              <a:buFontTx/>
              <a:buNone/>
            </a:pPr>
            <a:r>
              <a:rPr lang="en-US" sz="1800" dirty="0">
                <a:latin typeface="Times New Roman" pitchFamily="18" charset="0"/>
                <a:cs typeface="Times New Roman" pitchFamily="18" charset="0"/>
              </a:rPr>
              <a:t>void main()</a:t>
            </a:r>
          </a:p>
          <a:p>
            <a:pPr>
              <a:buFontTx/>
              <a:buNone/>
            </a:pPr>
            <a:r>
              <a:rPr lang="en-US" sz="1800" dirty="0">
                <a:latin typeface="Times New Roman" pitchFamily="18" charset="0"/>
                <a:cs typeface="Times New Roman" pitchFamily="18" charset="0"/>
              </a:rPr>
              <a:t>{</a:t>
            </a:r>
          </a:p>
          <a:p>
            <a:pPr>
              <a:buFontTx/>
              <a:buNone/>
            </a:pP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int</a:t>
            </a:r>
            <a:r>
              <a:rPr lang="en-US" sz="1800" dirty="0">
                <a:latin typeface="Times New Roman" pitchFamily="18" charset="0"/>
                <a:cs typeface="Times New Roman" pitchFamily="18" charset="0"/>
              </a:rPr>
              <a:t> a=10;</a:t>
            </a:r>
          </a:p>
          <a:p>
            <a:pPr>
              <a:buFontTx/>
              <a:buNone/>
            </a:pP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printf</a:t>
            </a:r>
            <a:r>
              <a:rPr lang="en-US" sz="1800" dirty="0">
                <a:latin typeface="Times New Roman" pitchFamily="18" charset="0"/>
                <a:cs typeface="Times New Roman" pitchFamily="18" charset="0"/>
              </a:rPr>
              <a:t>(“%</a:t>
            </a:r>
            <a:r>
              <a:rPr lang="en-US" sz="1800" dirty="0" err="1">
                <a:latin typeface="Times New Roman" pitchFamily="18" charset="0"/>
                <a:cs typeface="Times New Roman" pitchFamily="18" charset="0"/>
              </a:rPr>
              <a:t>d”,a</a:t>
            </a:r>
            <a:r>
              <a:rPr lang="en-US" sz="1800" dirty="0">
                <a:latin typeface="Times New Roman" pitchFamily="18" charset="0"/>
                <a:cs typeface="Times New Roman" pitchFamily="18" charset="0"/>
              </a:rPr>
              <a:t>);		a=10</a:t>
            </a:r>
          </a:p>
          <a:p>
            <a:pPr>
              <a:buFontTx/>
              <a:buNone/>
            </a:pPr>
            <a:r>
              <a:rPr lang="en-US" sz="1800" dirty="0">
                <a:latin typeface="Times New Roman" pitchFamily="18" charset="0"/>
                <a:cs typeface="Times New Roman" pitchFamily="18" charset="0"/>
              </a:rPr>
              <a:t>	fun(a);</a:t>
            </a:r>
          </a:p>
          <a:p>
            <a:pPr>
              <a:buFontTx/>
              <a:buNone/>
            </a:pP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printf</a:t>
            </a:r>
            <a:r>
              <a:rPr lang="en-US" sz="1800" dirty="0">
                <a:latin typeface="Times New Roman" pitchFamily="18" charset="0"/>
                <a:cs typeface="Times New Roman" pitchFamily="18" charset="0"/>
              </a:rPr>
              <a:t>(“%</a:t>
            </a:r>
            <a:r>
              <a:rPr lang="en-US" sz="1800" dirty="0" err="1">
                <a:latin typeface="Times New Roman" pitchFamily="18" charset="0"/>
                <a:cs typeface="Times New Roman" pitchFamily="18" charset="0"/>
              </a:rPr>
              <a:t>d”,a</a:t>
            </a:r>
            <a:r>
              <a:rPr lang="en-US" sz="1800" dirty="0">
                <a:latin typeface="Times New Roman" pitchFamily="18" charset="0"/>
                <a:cs typeface="Times New Roman" pitchFamily="18" charset="0"/>
              </a:rPr>
              <a:t>);		a=10</a:t>
            </a:r>
          </a:p>
          <a:p>
            <a:pPr>
              <a:buFontTx/>
              <a:buNone/>
            </a:pPr>
            <a:r>
              <a:rPr lang="en-US" sz="1800" dirty="0">
                <a:latin typeface="Times New Roman" pitchFamily="18" charset="0"/>
                <a:cs typeface="Times New Roman" pitchFamily="18" charset="0"/>
              </a:rPr>
              <a:t>}</a:t>
            </a:r>
          </a:p>
          <a:p>
            <a:pPr>
              <a:buFontTx/>
              <a:buNone/>
            </a:pPr>
            <a:r>
              <a:rPr lang="en-US" sz="1800" dirty="0">
                <a:latin typeface="Times New Roman" pitchFamily="18" charset="0"/>
                <a:cs typeface="Times New Roman" pitchFamily="18" charset="0"/>
              </a:rPr>
              <a:t>void fun(</a:t>
            </a:r>
            <a:r>
              <a:rPr lang="en-US" sz="1800" dirty="0" err="1">
                <a:latin typeface="Times New Roman" pitchFamily="18" charset="0"/>
                <a:cs typeface="Times New Roman" pitchFamily="18" charset="0"/>
              </a:rPr>
              <a:t>int</a:t>
            </a:r>
            <a:r>
              <a:rPr lang="en-US" sz="1800" dirty="0">
                <a:latin typeface="Times New Roman" pitchFamily="18" charset="0"/>
                <a:cs typeface="Times New Roman" pitchFamily="18" charset="0"/>
              </a:rPr>
              <a:t> x)</a:t>
            </a:r>
          </a:p>
          <a:p>
            <a:pPr>
              <a:buFontTx/>
              <a:buNone/>
            </a:pPr>
            <a:r>
              <a:rPr lang="en-US" sz="1800" dirty="0">
                <a:latin typeface="Times New Roman" pitchFamily="18" charset="0"/>
                <a:cs typeface="Times New Roman" pitchFamily="18" charset="0"/>
              </a:rPr>
              <a:t>{</a:t>
            </a:r>
          </a:p>
          <a:p>
            <a:pPr>
              <a:buFontTx/>
              <a:buNone/>
            </a:pP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printf</a:t>
            </a:r>
            <a:r>
              <a:rPr lang="en-US" sz="1800" dirty="0">
                <a:latin typeface="Times New Roman" pitchFamily="18" charset="0"/>
                <a:cs typeface="Times New Roman" pitchFamily="18" charset="0"/>
              </a:rPr>
              <a:t>(“%</a:t>
            </a:r>
            <a:r>
              <a:rPr lang="en-US" sz="1800" dirty="0" err="1">
                <a:latin typeface="Times New Roman" pitchFamily="18" charset="0"/>
                <a:cs typeface="Times New Roman" pitchFamily="18" charset="0"/>
              </a:rPr>
              <a:t>d”,x</a:t>
            </a:r>
            <a:r>
              <a:rPr lang="en-US" sz="1800" dirty="0">
                <a:latin typeface="Times New Roman" pitchFamily="18" charset="0"/>
                <a:cs typeface="Times New Roman" pitchFamily="18" charset="0"/>
              </a:rPr>
              <a:t>)		x=10</a:t>
            </a:r>
          </a:p>
          <a:p>
            <a:pPr>
              <a:buFontTx/>
              <a:buNone/>
            </a:pPr>
            <a:r>
              <a:rPr lang="en-US" sz="1800" dirty="0">
                <a:latin typeface="Times New Roman" pitchFamily="18" charset="0"/>
                <a:cs typeface="Times New Roman" pitchFamily="18" charset="0"/>
              </a:rPr>
              <a:t>	x++;</a:t>
            </a:r>
          </a:p>
          <a:p>
            <a:pPr>
              <a:buFontTx/>
              <a:buNone/>
            </a:pP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printf</a:t>
            </a:r>
            <a:r>
              <a:rPr lang="en-US" sz="1800" dirty="0">
                <a:latin typeface="Times New Roman" pitchFamily="18" charset="0"/>
                <a:cs typeface="Times New Roman" pitchFamily="18" charset="0"/>
              </a:rPr>
              <a:t>(“%</a:t>
            </a:r>
            <a:r>
              <a:rPr lang="en-US" sz="1800" dirty="0" err="1">
                <a:latin typeface="Times New Roman" pitchFamily="18" charset="0"/>
                <a:cs typeface="Times New Roman" pitchFamily="18" charset="0"/>
              </a:rPr>
              <a:t>d”,x</a:t>
            </a:r>
            <a:r>
              <a:rPr lang="en-US" sz="1800" dirty="0">
                <a:latin typeface="Times New Roman" pitchFamily="18" charset="0"/>
                <a:cs typeface="Times New Roman" pitchFamily="18" charset="0"/>
              </a:rPr>
              <a:t>);		x=11</a:t>
            </a:r>
          </a:p>
          <a:p>
            <a:pPr>
              <a:buFontTx/>
              <a:buNone/>
            </a:pPr>
            <a:r>
              <a:rPr lang="en-US" sz="1800" dirty="0">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a:buNone/>
            </a:pPr>
            <a:r>
              <a:rPr lang="en-US" dirty="0">
                <a:latin typeface="Times New Roman" pitchFamily="18" charset="0"/>
                <a:cs typeface="Times New Roman" pitchFamily="18" charset="0"/>
              </a:rPr>
              <a:t>Call by reference</a:t>
            </a:r>
          </a:p>
        </p:txBody>
      </p:sp>
      <p:sp>
        <p:nvSpPr>
          <p:cNvPr id="46083" name="Rectangle 3"/>
          <p:cNvSpPr>
            <a:spLocks noGrp="1" noChangeArrowheads="1"/>
          </p:cNvSpPr>
          <p:nvPr>
            <p:ph idx="1"/>
          </p:nvPr>
        </p:nvSpPr>
        <p:spPr/>
        <p:txBody>
          <a:bodyPr/>
          <a:lstStyle/>
          <a:p>
            <a:pPr>
              <a:lnSpc>
                <a:spcPct val="90000"/>
              </a:lnSpc>
            </a:pPr>
            <a:r>
              <a:rPr lang="en-US" sz="2800" dirty="0">
                <a:latin typeface="Times New Roman" pitchFamily="18" charset="0"/>
                <a:cs typeface="Times New Roman" pitchFamily="18" charset="0"/>
              </a:rPr>
              <a:t>Calling a function by passing pointers as parameters (address of variables is passed instead of variables)</a:t>
            </a:r>
          </a:p>
          <a:p>
            <a:pPr>
              <a:lnSpc>
                <a:spcPct val="90000"/>
              </a:lnSpc>
              <a:buFontTx/>
              <a:buNone/>
            </a:pPr>
            <a:endParaRPr lang="en-US" sz="2800" dirty="0">
              <a:latin typeface="Times New Roman" pitchFamily="18" charset="0"/>
              <a:cs typeface="Times New Roman" pitchFamily="18" charset="0"/>
            </a:endParaRPr>
          </a:p>
          <a:p>
            <a:pPr>
              <a:lnSpc>
                <a:spcPct val="90000"/>
              </a:lnSpc>
              <a:buFontTx/>
              <a:buNone/>
            </a:pPr>
            <a:r>
              <a:rPr lang="en-US" sz="2800" dirty="0" err="1">
                <a:latin typeface="Times New Roman" pitchFamily="18" charset="0"/>
                <a:cs typeface="Times New Roman" pitchFamily="18" charset="0"/>
              </a:rPr>
              <a:t>int</a:t>
            </a:r>
            <a:r>
              <a:rPr lang="en-US" sz="2800" dirty="0">
                <a:latin typeface="Times New Roman" pitchFamily="18" charset="0"/>
                <a:cs typeface="Times New Roman" pitchFamily="18" charset="0"/>
              </a:rPr>
              <a:t> a=1;			void fun(</a:t>
            </a:r>
            <a:r>
              <a:rPr lang="en-US" sz="2800" dirty="0" err="1">
                <a:latin typeface="Times New Roman" pitchFamily="18" charset="0"/>
                <a:cs typeface="Times New Roman" pitchFamily="18" charset="0"/>
              </a:rPr>
              <a:t>int</a:t>
            </a:r>
            <a:r>
              <a:rPr lang="en-US" sz="2800" dirty="0">
                <a:latin typeface="Times New Roman" pitchFamily="18" charset="0"/>
                <a:cs typeface="Times New Roman" pitchFamily="18" charset="0"/>
              </a:rPr>
              <a:t> *x)</a:t>
            </a:r>
          </a:p>
          <a:p>
            <a:pPr>
              <a:lnSpc>
                <a:spcPct val="90000"/>
              </a:lnSpc>
              <a:buFontTx/>
              <a:buNone/>
            </a:pPr>
            <a:r>
              <a:rPr lang="en-US" sz="2800" dirty="0">
                <a:latin typeface="Times New Roman" pitchFamily="18" charset="0"/>
                <a:cs typeface="Times New Roman" pitchFamily="18" charset="0"/>
              </a:rPr>
              <a:t>fun(&amp;a);			{</a:t>
            </a:r>
          </a:p>
          <a:p>
            <a:pPr>
              <a:lnSpc>
                <a:spcPct val="90000"/>
              </a:lnSpc>
              <a:buFontTx/>
              <a:buNone/>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defn</a:t>
            </a:r>
            <a:r>
              <a:rPr lang="en-US" sz="2800" dirty="0">
                <a:latin typeface="Times New Roman" pitchFamily="18" charset="0"/>
                <a:cs typeface="Times New Roman" pitchFamily="18" charset="0"/>
              </a:rPr>
              <a:t>;</a:t>
            </a:r>
          </a:p>
          <a:p>
            <a:pPr>
              <a:lnSpc>
                <a:spcPct val="90000"/>
              </a:lnSpc>
              <a:buFontTx/>
              <a:buNone/>
            </a:pPr>
            <a:r>
              <a:rPr lang="en-US" sz="2800" dirty="0">
                <a:latin typeface="Times New Roman" pitchFamily="18" charset="0"/>
                <a:cs typeface="Times New Roman" pitchFamily="18" charset="0"/>
              </a:rPr>
              <a:t>					}</a:t>
            </a:r>
          </a:p>
          <a:p>
            <a:pPr>
              <a:lnSpc>
                <a:spcPct val="90000"/>
              </a:lnSpc>
              <a:buFontTx/>
              <a:buNone/>
            </a:pPr>
            <a:r>
              <a:rPr lang="en-US" sz="2800" dirty="0">
                <a:latin typeface="Times New Roman" pitchFamily="18" charset="0"/>
                <a:cs typeface="Times New Roman" pitchFamily="18" charset="0"/>
              </a:rPr>
              <a:t>Any modification done to variable a will effect outside the function also</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a:buNone/>
            </a:pPr>
            <a:r>
              <a:rPr lang="en-US" dirty="0">
                <a:latin typeface="Times New Roman" pitchFamily="18" charset="0"/>
                <a:cs typeface="Times New Roman" pitchFamily="18" charset="0"/>
              </a:rPr>
              <a:t>Explanation</a:t>
            </a:r>
          </a:p>
        </p:txBody>
      </p:sp>
      <p:graphicFrame>
        <p:nvGraphicFramePr>
          <p:cNvPr id="50180" name="Object 4"/>
          <p:cNvGraphicFramePr>
            <a:graphicFrameLocks noChangeAspect="1"/>
          </p:cNvGraphicFramePr>
          <p:nvPr/>
        </p:nvGraphicFramePr>
        <p:xfrm>
          <a:off x="1371600" y="1600200"/>
          <a:ext cx="5791200" cy="3656013"/>
        </p:xfrm>
        <a:graphic>
          <a:graphicData uri="http://schemas.openxmlformats.org/presentationml/2006/ole">
            <mc:AlternateContent xmlns:mc="http://schemas.openxmlformats.org/markup-compatibility/2006">
              <mc:Choice xmlns:v="urn:schemas-microsoft-com:vml" Requires="v">
                <p:oleObj spid="_x0000_s1027" name="Bitmap Image" r:id="rId3" imgW="2876190" imgH="2029108" progId="PBrush">
                  <p:embed/>
                </p:oleObj>
              </mc:Choice>
              <mc:Fallback>
                <p:oleObj name="Bitmap Image" r:id="rId3" imgW="2876190" imgH="2029108" progId="PBrus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600200"/>
                        <a:ext cx="5791200" cy="365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fontScale="90000"/>
          </a:bodyPr>
          <a:lstStyle/>
          <a:p>
            <a:pPr>
              <a:buNone/>
            </a:pPr>
            <a:r>
              <a:rPr lang="en-US" dirty="0">
                <a:latin typeface="Times New Roman" pitchFamily="18" charset="0"/>
                <a:cs typeface="Times New Roman" pitchFamily="18" charset="0"/>
              </a:rPr>
              <a:t>Example Program – Call by reference</a:t>
            </a:r>
          </a:p>
        </p:txBody>
      </p:sp>
      <p:sp>
        <p:nvSpPr>
          <p:cNvPr id="48131" name="Rectangle 3"/>
          <p:cNvSpPr>
            <a:spLocks noGrp="1" noChangeArrowheads="1"/>
          </p:cNvSpPr>
          <p:nvPr>
            <p:ph idx="1"/>
          </p:nvPr>
        </p:nvSpPr>
        <p:spPr/>
        <p:txBody>
          <a:bodyPr/>
          <a:lstStyle/>
          <a:p>
            <a:pPr>
              <a:buFontTx/>
              <a:buNone/>
            </a:pPr>
            <a:r>
              <a:rPr lang="en-US" sz="1600" dirty="0">
                <a:latin typeface="Times New Roman" pitchFamily="18" charset="0"/>
                <a:cs typeface="Times New Roman" pitchFamily="18" charset="0"/>
              </a:rPr>
              <a:t>#include&lt;</a:t>
            </a:r>
            <a:r>
              <a:rPr lang="en-US" sz="1600" dirty="0" err="1">
                <a:latin typeface="Times New Roman" pitchFamily="18" charset="0"/>
                <a:cs typeface="Times New Roman" pitchFamily="18" charset="0"/>
              </a:rPr>
              <a:t>stdio.h</a:t>
            </a:r>
            <a:r>
              <a:rPr lang="en-US" sz="1600" dirty="0">
                <a:latin typeface="Times New Roman" pitchFamily="18" charset="0"/>
                <a:cs typeface="Times New Roman" pitchFamily="18" charset="0"/>
              </a:rPr>
              <a:t>&gt;</a:t>
            </a:r>
          </a:p>
          <a:p>
            <a:pPr>
              <a:buFontTx/>
              <a:buNone/>
            </a:pPr>
            <a:r>
              <a:rPr lang="en-US" sz="1600" dirty="0">
                <a:latin typeface="Times New Roman" pitchFamily="18" charset="0"/>
                <a:cs typeface="Times New Roman" pitchFamily="18" charset="0"/>
              </a:rPr>
              <a:t>void main()</a:t>
            </a:r>
          </a:p>
          <a:p>
            <a:pPr>
              <a:buFontTx/>
              <a:buNone/>
            </a:pPr>
            <a:r>
              <a:rPr lang="en-US" sz="1600" dirty="0">
                <a:latin typeface="Times New Roman" pitchFamily="18" charset="0"/>
                <a:cs typeface="Times New Roman" pitchFamily="18" charset="0"/>
              </a:rPr>
              <a:t>{</a:t>
            </a:r>
          </a:p>
          <a:p>
            <a:pPr>
              <a:buFontTx/>
              <a:buNone/>
            </a:pP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int</a:t>
            </a:r>
            <a:r>
              <a:rPr lang="en-US" sz="1600" dirty="0">
                <a:latin typeface="Times New Roman" pitchFamily="18" charset="0"/>
                <a:cs typeface="Times New Roman" pitchFamily="18" charset="0"/>
              </a:rPr>
              <a:t> a=10;</a:t>
            </a:r>
          </a:p>
          <a:p>
            <a:pPr>
              <a:buFontTx/>
              <a:buNone/>
            </a:pP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printf</a:t>
            </a:r>
            <a:r>
              <a:rPr lang="en-US" sz="1600" dirty="0">
                <a:latin typeface="Times New Roman" pitchFamily="18" charset="0"/>
                <a:cs typeface="Times New Roman" pitchFamily="18" charset="0"/>
              </a:rPr>
              <a:t>(“%</a:t>
            </a:r>
            <a:r>
              <a:rPr lang="en-US" sz="1600" dirty="0" err="1">
                <a:latin typeface="Times New Roman" pitchFamily="18" charset="0"/>
                <a:cs typeface="Times New Roman" pitchFamily="18" charset="0"/>
              </a:rPr>
              <a:t>d”,a</a:t>
            </a:r>
            <a:r>
              <a:rPr lang="en-US" sz="1600" dirty="0">
                <a:latin typeface="Times New Roman" pitchFamily="18" charset="0"/>
                <a:cs typeface="Times New Roman" pitchFamily="18" charset="0"/>
              </a:rPr>
              <a:t>);		a=10</a:t>
            </a:r>
          </a:p>
          <a:p>
            <a:pPr>
              <a:buFontTx/>
              <a:buNone/>
            </a:pPr>
            <a:r>
              <a:rPr lang="en-US" sz="1600" dirty="0">
                <a:latin typeface="Times New Roman" pitchFamily="18" charset="0"/>
                <a:cs typeface="Times New Roman" pitchFamily="18" charset="0"/>
              </a:rPr>
              <a:t>	fun(a);</a:t>
            </a:r>
          </a:p>
          <a:p>
            <a:pPr>
              <a:buFontTx/>
              <a:buNone/>
            </a:pP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printf</a:t>
            </a:r>
            <a:r>
              <a:rPr lang="en-US" sz="1600" dirty="0">
                <a:latin typeface="Times New Roman" pitchFamily="18" charset="0"/>
                <a:cs typeface="Times New Roman" pitchFamily="18" charset="0"/>
              </a:rPr>
              <a:t>(“%</a:t>
            </a:r>
            <a:r>
              <a:rPr lang="en-US" sz="1600" dirty="0" err="1">
                <a:latin typeface="Times New Roman" pitchFamily="18" charset="0"/>
                <a:cs typeface="Times New Roman" pitchFamily="18" charset="0"/>
              </a:rPr>
              <a:t>d”,a</a:t>
            </a:r>
            <a:r>
              <a:rPr lang="en-US" sz="1600" dirty="0">
                <a:latin typeface="Times New Roman" pitchFamily="18" charset="0"/>
                <a:cs typeface="Times New Roman" pitchFamily="18" charset="0"/>
              </a:rPr>
              <a:t>);		a=11</a:t>
            </a:r>
          </a:p>
          <a:p>
            <a:pPr>
              <a:buFontTx/>
              <a:buNone/>
            </a:pPr>
            <a:r>
              <a:rPr lang="en-US" sz="1600" dirty="0">
                <a:latin typeface="Times New Roman" pitchFamily="18" charset="0"/>
                <a:cs typeface="Times New Roman" pitchFamily="18" charset="0"/>
              </a:rPr>
              <a:t>}</a:t>
            </a:r>
          </a:p>
          <a:p>
            <a:pPr>
              <a:buFontTx/>
              <a:buNone/>
            </a:pPr>
            <a:r>
              <a:rPr lang="en-US" sz="1600" dirty="0">
                <a:latin typeface="Times New Roman" pitchFamily="18" charset="0"/>
                <a:cs typeface="Times New Roman" pitchFamily="18" charset="0"/>
              </a:rPr>
              <a:t>void fun(</a:t>
            </a:r>
            <a:r>
              <a:rPr lang="en-US" sz="1600" dirty="0" err="1">
                <a:latin typeface="Times New Roman" pitchFamily="18" charset="0"/>
                <a:cs typeface="Times New Roman" pitchFamily="18" charset="0"/>
              </a:rPr>
              <a:t>int</a:t>
            </a:r>
            <a:r>
              <a:rPr lang="en-US" sz="1600" dirty="0">
                <a:latin typeface="Times New Roman" pitchFamily="18" charset="0"/>
                <a:cs typeface="Times New Roman" pitchFamily="18" charset="0"/>
              </a:rPr>
              <a:t> x)</a:t>
            </a:r>
          </a:p>
          <a:p>
            <a:pPr>
              <a:buFontTx/>
              <a:buNone/>
            </a:pPr>
            <a:r>
              <a:rPr lang="en-US" sz="1600" dirty="0">
                <a:latin typeface="Times New Roman" pitchFamily="18" charset="0"/>
                <a:cs typeface="Times New Roman" pitchFamily="18" charset="0"/>
              </a:rPr>
              <a:t>{</a:t>
            </a:r>
          </a:p>
          <a:p>
            <a:pPr>
              <a:buFontTx/>
              <a:buNone/>
            </a:pP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printf</a:t>
            </a:r>
            <a:r>
              <a:rPr lang="en-US" sz="1600" dirty="0">
                <a:latin typeface="Times New Roman" pitchFamily="18" charset="0"/>
                <a:cs typeface="Times New Roman" pitchFamily="18" charset="0"/>
              </a:rPr>
              <a:t>(“%</a:t>
            </a:r>
            <a:r>
              <a:rPr lang="en-US" sz="1600" dirty="0" err="1">
                <a:latin typeface="Times New Roman" pitchFamily="18" charset="0"/>
                <a:cs typeface="Times New Roman" pitchFamily="18" charset="0"/>
              </a:rPr>
              <a:t>d”,x</a:t>
            </a:r>
            <a:r>
              <a:rPr lang="en-US" sz="1600" dirty="0">
                <a:latin typeface="Times New Roman" pitchFamily="18" charset="0"/>
                <a:cs typeface="Times New Roman" pitchFamily="18" charset="0"/>
              </a:rPr>
              <a:t>)		x=10</a:t>
            </a:r>
          </a:p>
          <a:p>
            <a:pPr>
              <a:buFontTx/>
              <a:buNone/>
            </a:pPr>
            <a:r>
              <a:rPr lang="en-US" sz="1600" dirty="0">
                <a:latin typeface="Times New Roman" pitchFamily="18" charset="0"/>
                <a:cs typeface="Times New Roman" pitchFamily="18" charset="0"/>
              </a:rPr>
              <a:t>	x++;</a:t>
            </a:r>
          </a:p>
          <a:p>
            <a:pPr>
              <a:buFontTx/>
              <a:buNone/>
            </a:pP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printf</a:t>
            </a:r>
            <a:r>
              <a:rPr lang="en-US" sz="1600" dirty="0">
                <a:latin typeface="Times New Roman" pitchFamily="18" charset="0"/>
                <a:cs typeface="Times New Roman" pitchFamily="18" charset="0"/>
              </a:rPr>
              <a:t>(“%</a:t>
            </a:r>
            <a:r>
              <a:rPr lang="en-US" sz="1600" dirty="0" err="1">
                <a:latin typeface="Times New Roman" pitchFamily="18" charset="0"/>
                <a:cs typeface="Times New Roman" pitchFamily="18" charset="0"/>
              </a:rPr>
              <a:t>d”,x</a:t>
            </a:r>
            <a:r>
              <a:rPr lang="en-US" sz="1600" dirty="0">
                <a:latin typeface="Times New Roman" pitchFamily="18" charset="0"/>
                <a:cs typeface="Times New Roman" pitchFamily="18" charset="0"/>
              </a:rPr>
              <a:t>);		x=11</a:t>
            </a:r>
          </a:p>
          <a:p>
            <a:pPr>
              <a:buFontTx/>
              <a:buNone/>
            </a:pPr>
            <a:r>
              <a:rPr lang="en-US" sz="1600" dirty="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t>Explanation</a:t>
            </a:r>
          </a:p>
        </p:txBody>
      </p:sp>
      <p:graphicFrame>
        <p:nvGraphicFramePr>
          <p:cNvPr id="49156" name="Object 4"/>
          <p:cNvGraphicFramePr>
            <a:graphicFrameLocks noChangeAspect="1"/>
          </p:cNvGraphicFramePr>
          <p:nvPr/>
        </p:nvGraphicFramePr>
        <p:xfrm>
          <a:off x="1066800" y="1524000"/>
          <a:ext cx="7239000" cy="3786188"/>
        </p:xfrm>
        <a:graphic>
          <a:graphicData uri="http://schemas.openxmlformats.org/presentationml/2006/ole">
            <mc:AlternateContent xmlns:mc="http://schemas.openxmlformats.org/markup-compatibility/2006">
              <mc:Choice xmlns:v="urn:schemas-microsoft-com:vml" Requires="v">
                <p:oleObj spid="_x0000_s2051" name="Bitmap Image" r:id="rId4" imgW="2876190" imgH="2029108" progId="PBrush">
                  <p:embed/>
                </p:oleObj>
              </mc:Choice>
              <mc:Fallback>
                <p:oleObj name="Bitmap Image" r:id="rId4" imgW="2876190" imgH="2029108" progId="PBrus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524000"/>
                        <a:ext cx="7239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157" name="Text Box 5"/>
          <p:cNvSpPr txBox="1">
            <a:spLocks noChangeArrowheads="1"/>
          </p:cNvSpPr>
          <p:nvPr/>
        </p:nvSpPr>
        <p:spPr bwMode="auto">
          <a:xfrm>
            <a:off x="2286000" y="5486400"/>
            <a:ext cx="4876800" cy="641350"/>
          </a:xfrm>
          <a:prstGeom prst="rect">
            <a:avLst/>
          </a:prstGeom>
          <a:noFill/>
          <a:ln w="9525">
            <a:noFill/>
            <a:miter lim="800000"/>
            <a:headEnd/>
            <a:tailEnd/>
          </a:ln>
          <a:effectLst/>
        </p:spPr>
        <p:txBody>
          <a:bodyPr>
            <a:spAutoFit/>
          </a:bodyPr>
          <a:lstStyle/>
          <a:p>
            <a:r>
              <a:rPr lang="en-US"/>
              <a:t>a and x are referring to same location. So value will be over written.</a:t>
            </a:r>
          </a:p>
        </p:txBody>
      </p:sp>
      <p:sp>
        <p:nvSpPr>
          <p:cNvPr id="49158" name="Text Box 6"/>
          <p:cNvSpPr txBox="1">
            <a:spLocks noChangeArrowheads="1"/>
          </p:cNvSpPr>
          <p:nvPr/>
        </p:nvSpPr>
        <p:spPr bwMode="auto">
          <a:xfrm>
            <a:off x="1965325" y="5370513"/>
            <a:ext cx="625475" cy="366712"/>
          </a:xfrm>
          <a:prstGeom prst="rect">
            <a:avLst/>
          </a:prstGeom>
          <a:noFill/>
          <a:ln w="9525">
            <a:noFill/>
            <a:miter lim="800000"/>
            <a:headEnd/>
            <a:tailEnd/>
          </a:ln>
          <a:effectLst/>
        </p:spPr>
        <p:txBody>
          <a:bodyPr>
            <a:spAutoFit/>
          </a:bodyPr>
          <a:lstStyle/>
          <a:p>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idx="1"/>
          </p:nvPr>
        </p:nvSpPr>
        <p:spPr>
          <a:xfrm>
            <a:off x="228600" y="1600200"/>
            <a:ext cx="8229600" cy="4220836"/>
          </a:xfrm>
        </p:spPr>
        <p:txBody>
          <a:bodyPr/>
          <a:lstStyle/>
          <a:p>
            <a:pPr algn="just">
              <a:lnSpc>
                <a:spcPct val="90000"/>
              </a:lnSpc>
            </a:pPr>
            <a:r>
              <a:rPr lang="en-US" dirty="0">
                <a:latin typeface="Times New Roman" pitchFamily="18" charset="0"/>
                <a:cs typeface="Times New Roman" pitchFamily="18" charset="0"/>
              </a:rPr>
              <a:t>Call by value =&gt; copying value of variable in another variable. So any change made in the copy will not affect the original location.</a:t>
            </a:r>
          </a:p>
          <a:p>
            <a:pPr algn="just">
              <a:lnSpc>
                <a:spcPct val="90000"/>
              </a:lnSpc>
            </a:pPr>
            <a:r>
              <a:rPr lang="en-US" dirty="0">
                <a:latin typeface="Times New Roman" pitchFamily="18" charset="0"/>
                <a:cs typeface="Times New Roman" pitchFamily="18" charset="0"/>
              </a:rPr>
              <a:t>Call by reference =&gt; Creating link for the parameter to the original location. Since the address is same, changes to the parameter will refer to original location and the value will be over written.</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5"/>
          <p:cNvSpPr>
            <a:spLocks noGrp="1"/>
          </p:cNvSpPr>
          <p:nvPr>
            <p:ph type="sldNum" sz="quarter" idx="12"/>
          </p:nvPr>
        </p:nvSpPr>
        <p:spPr>
          <a:noFill/>
        </p:spPr>
        <p:txBody>
          <a:bodyPr/>
          <a:lstStyle/>
          <a:p>
            <a:fld id="{19911A70-BD39-44E0-A772-21FBBF7F53B4}" type="slidenum">
              <a:rPr lang="en-US" smtClean="0">
                <a:latin typeface="Times New Roman" pitchFamily="18" charset="0"/>
                <a:cs typeface="Times New Roman" pitchFamily="18" charset="0"/>
              </a:rPr>
              <a:pPr/>
              <a:t>108</a:t>
            </a:fld>
            <a:endParaRPr lang="en-US" smtClean="0">
              <a:latin typeface="Times New Roman" pitchFamily="18" charset="0"/>
              <a:cs typeface="Times New Roman" pitchFamily="18" charset="0"/>
            </a:endParaRPr>
          </a:p>
        </p:txBody>
      </p:sp>
      <p:sp>
        <p:nvSpPr>
          <p:cNvPr id="63491" name="Rectangle 2"/>
          <p:cNvSpPr>
            <a:spLocks noGrp="1" noChangeArrowheads="1"/>
          </p:cNvSpPr>
          <p:nvPr>
            <p:ph type="title"/>
          </p:nvPr>
        </p:nvSpPr>
        <p:spPr>
          <a:xfrm>
            <a:off x="990600" y="609600"/>
            <a:ext cx="7793038" cy="990600"/>
          </a:xfrm>
        </p:spPr>
        <p:txBody>
          <a:bodyPr/>
          <a:lstStyle/>
          <a:p>
            <a:pPr eaLnBrk="1" hangingPunct="1">
              <a:buNone/>
            </a:pPr>
            <a:r>
              <a:rPr lang="en-US" dirty="0" smtClean="0">
                <a:latin typeface="Times New Roman" pitchFamily="18" charset="0"/>
                <a:cs typeface="Times New Roman" pitchFamily="18" charset="0"/>
              </a:rPr>
              <a:t>Recursive Functions</a:t>
            </a:r>
          </a:p>
        </p:txBody>
      </p:sp>
      <p:sp>
        <p:nvSpPr>
          <p:cNvPr id="63492" name="Rectangle 3"/>
          <p:cNvSpPr>
            <a:spLocks noGrp="1" noChangeArrowheads="1"/>
          </p:cNvSpPr>
          <p:nvPr>
            <p:ph type="body" idx="1"/>
          </p:nvPr>
        </p:nvSpPr>
        <p:spPr>
          <a:xfrm>
            <a:off x="685800" y="2057400"/>
            <a:ext cx="7848600" cy="4114800"/>
          </a:xfrm>
        </p:spPr>
        <p:txBody>
          <a:bodyPr/>
          <a:lstStyle/>
          <a:p>
            <a:pPr eaLnBrk="1" hangingPunct="1"/>
            <a:r>
              <a:rPr lang="en-US" sz="2400" dirty="0" smtClean="0">
                <a:latin typeface="Times New Roman" pitchFamily="18" charset="0"/>
                <a:cs typeface="Times New Roman" pitchFamily="18" charset="0"/>
              </a:rPr>
              <a:t>A function that invokes itself is a recursive function.</a:t>
            </a:r>
          </a:p>
          <a:p>
            <a:pPr eaLnBrk="1" hangingPunct="1"/>
            <a:endParaRPr lang="en-US" sz="2400" dirty="0" smtClean="0">
              <a:latin typeface="Times New Roman" pitchFamily="18" charset="0"/>
              <a:cs typeface="Times New Roman" pitchFamily="18" charset="0"/>
            </a:endParaRPr>
          </a:p>
          <a:p>
            <a:pPr lvl="1" eaLnBrk="1" hangingPunct="1">
              <a:buFont typeface="Wingdings" pitchFamily="2" charset="2"/>
              <a:buNone/>
            </a:pPr>
            <a:r>
              <a:rPr lang="en-US" sz="2400" dirty="0" err="1" smtClean="0">
                <a:latin typeface="Times New Roman" pitchFamily="18" charset="0"/>
                <a:cs typeface="Times New Roman" pitchFamily="18" charset="0"/>
              </a:rPr>
              <a:t>int</a:t>
            </a:r>
            <a:r>
              <a:rPr lang="en-US" sz="2400" dirty="0" smtClean="0">
                <a:latin typeface="Times New Roman" pitchFamily="18" charset="0"/>
                <a:cs typeface="Times New Roman" pitchFamily="18" charset="0"/>
              </a:rPr>
              <a:t> fact(</a:t>
            </a:r>
            <a:r>
              <a:rPr lang="en-US" sz="2400" dirty="0" err="1" smtClean="0">
                <a:latin typeface="Times New Roman" pitchFamily="18" charset="0"/>
                <a:cs typeface="Times New Roman" pitchFamily="18" charset="0"/>
              </a:rPr>
              <a:t>int</a:t>
            </a:r>
            <a:r>
              <a:rPr lang="en-US" sz="2400" dirty="0" smtClean="0">
                <a:latin typeface="Times New Roman" pitchFamily="18" charset="0"/>
                <a:cs typeface="Times New Roman" pitchFamily="18" charset="0"/>
              </a:rPr>
              <a:t> k)</a:t>
            </a:r>
          </a:p>
          <a:p>
            <a:pPr lvl="1" eaLnBrk="1" hangingPunct="1">
              <a:buFont typeface="Wingdings" pitchFamily="2" charset="2"/>
              <a:buNone/>
            </a:pPr>
            <a:r>
              <a:rPr lang="en-US" sz="2400" dirty="0" smtClean="0">
                <a:latin typeface="Times New Roman" pitchFamily="18" charset="0"/>
                <a:cs typeface="Times New Roman" pitchFamily="18" charset="0"/>
              </a:rPr>
              <a:t>{</a:t>
            </a:r>
          </a:p>
          <a:p>
            <a:pPr lvl="1" eaLnBrk="1" hangingPunct="1">
              <a:buFont typeface="Wingdings" pitchFamily="2" charset="2"/>
              <a:buNone/>
            </a:pPr>
            <a:r>
              <a:rPr lang="en-US" sz="2400" dirty="0" smtClean="0">
                <a:latin typeface="Times New Roman" pitchFamily="18" charset="0"/>
                <a:cs typeface="Times New Roman" pitchFamily="18" charset="0"/>
              </a:rPr>
              <a:t>   if (k == 0)</a:t>
            </a:r>
          </a:p>
          <a:p>
            <a:pPr lvl="1" eaLnBrk="1" hangingPunct="1">
              <a:buFont typeface="Wingdings" pitchFamily="2" charset="2"/>
              <a:buNone/>
            </a:pPr>
            <a:r>
              <a:rPr lang="en-US" sz="2400" dirty="0" smtClean="0">
                <a:latin typeface="Times New Roman" pitchFamily="18" charset="0"/>
                <a:cs typeface="Times New Roman" pitchFamily="18" charset="0"/>
              </a:rPr>
              <a:t>      return 1;</a:t>
            </a:r>
          </a:p>
          <a:p>
            <a:pPr lvl="1" eaLnBrk="1" hangingPunct="1">
              <a:buFont typeface="Wingdings" pitchFamily="2" charset="2"/>
              <a:buNone/>
            </a:pPr>
            <a:r>
              <a:rPr lang="en-US" sz="2400" dirty="0" smtClean="0">
                <a:latin typeface="Times New Roman" pitchFamily="18" charset="0"/>
                <a:cs typeface="Times New Roman" pitchFamily="18" charset="0"/>
              </a:rPr>
              <a:t>   else</a:t>
            </a:r>
          </a:p>
          <a:p>
            <a:pPr lvl="1" eaLnBrk="1" hangingPunct="1">
              <a:buFont typeface="Wingdings" pitchFamily="2" charset="2"/>
              <a:buNone/>
            </a:pPr>
            <a:r>
              <a:rPr lang="en-US" sz="2400" dirty="0" smtClean="0">
                <a:latin typeface="Times New Roman" pitchFamily="18" charset="0"/>
                <a:cs typeface="Times New Roman" pitchFamily="18" charset="0"/>
              </a:rPr>
              <a:t>      return k*fact(k-1);</a:t>
            </a:r>
          </a:p>
          <a:p>
            <a:pPr lvl="1" eaLnBrk="1" hangingPunct="1">
              <a:buFont typeface="Wingdings" pitchFamily="2" charset="2"/>
              <a:buNone/>
            </a:pPr>
            <a:r>
              <a:rPr lang="en-US" sz="2400" dirty="0" smtClean="0">
                <a:latin typeface="Times New Roman" pitchFamily="18" charset="0"/>
                <a:cs typeface="Times New Roman" pitchFamily="18" charset="0"/>
              </a:rPr>
              <a:t>}</a:t>
            </a:r>
          </a:p>
        </p:txBody>
      </p:sp>
      <p:sp>
        <p:nvSpPr>
          <p:cNvPr id="63493" name="Text Box 5"/>
          <p:cNvSpPr txBox="1">
            <a:spLocks noChangeArrowheads="1"/>
          </p:cNvSpPr>
          <p:nvPr/>
        </p:nvSpPr>
        <p:spPr bwMode="auto">
          <a:xfrm>
            <a:off x="5638800" y="3352800"/>
            <a:ext cx="1640193" cy="461665"/>
          </a:xfrm>
          <a:prstGeom prst="rect">
            <a:avLst/>
          </a:prstGeom>
          <a:noFill/>
          <a:ln w="12700" cap="sq">
            <a:solidFill>
              <a:schemeClr val="tx1"/>
            </a:solidFill>
            <a:miter lim="800000"/>
            <a:headEnd type="none" w="sm" len="sm"/>
            <a:tailEnd type="none" w="sm" len="sm"/>
          </a:ln>
        </p:spPr>
        <p:txBody>
          <a:bodyPr wrap="none">
            <a:spAutoFit/>
          </a:bodyPr>
          <a:lstStyle/>
          <a:p>
            <a:pPr eaLnBrk="0" hangingPunct="0"/>
            <a:r>
              <a:rPr lang="en-US" sz="2400">
                <a:latin typeface="Times New Roman" pitchFamily="18" charset="0"/>
                <a:cs typeface="Times New Roman" pitchFamily="18" charset="0"/>
              </a:rPr>
              <a:t>k!=k*(k-1)!</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3"/>
          <p:cNvSpPr>
            <a:spLocks noGrp="1"/>
          </p:cNvSpPr>
          <p:nvPr>
            <p:ph type="sldNum" sz="quarter" idx="4294967295"/>
          </p:nvPr>
        </p:nvSpPr>
        <p:spPr>
          <a:xfrm>
            <a:off x="8638952" y="6514568"/>
            <a:ext cx="464288" cy="274320"/>
          </a:xfrm>
          <a:prstGeom prst="rect">
            <a:avLst/>
          </a:prstGeom>
          <a:noFill/>
        </p:spPr>
        <p:txBody>
          <a:bodyPr/>
          <a:lstStyle/>
          <a:p>
            <a:fld id="{FA44CB5D-D9CC-43EC-A8B3-88F4BD3520B4}" type="slidenum">
              <a:rPr lang="en-US" smtClean="0"/>
              <a:pPr/>
              <a:t>109</a:t>
            </a:fld>
            <a:endParaRPr lang="en-US" smtClean="0"/>
          </a:p>
        </p:txBody>
      </p:sp>
      <p:sp>
        <p:nvSpPr>
          <p:cNvPr id="64515" name="Rectangle 4"/>
          <p:cNvSpPr>
            <a:spLocks noChangeArrowheads="1"/>
          </p:cNvSpPr>
          <p:nvPr/>
        </p:nvSpPr>
        <p:spPr bwMode="auto">
          <a:xfrm>
            <a:off x="0" y="0"/>
            <a:ext cx="9144000" cy="6203950"/>
          </a:xfrm>
          <a:prstGeom prst="rect">
            <a:avLst/>
          </a:prstGeom>
          <a:solidFill>
            <a:schemeClr val="bg1"/>
          </a:solidFill>
          <a:ln w="12700" cap="sq">
            <a:noFill/>
            <a:miter lim="800000"/>
            <a:headEnd type="none" w="sm" len="sm"/>
            <a:tailEnd type="none" w="sm" len="sm"/>
          </a:ln>
        </p:spPr>
        <p:txBody>
          <a:bodyPr wrap="square">
            <a:spAutoFit/>
          </a:bodyPr>
          <a:lstStyle/>
          <a:p>
            <a:pPr eaLnBrk="0" hangingPunct="0"/>
            <a:r>
              <a:rPr lang="en-US" sz="1600" dirty="0">
                <a:latin typeface="Courier New" pitchFamily="49" charset="0"/>
              </a:rPr>
              <a:t>#include &lt;</a:t>
            </a:r>
            <a:r>
              <a:rPr lang="en-US" sz="1600" dirty="0" err="1">
                <a:latin typeface="Courier New" pitchFamily="49" charset="0"/>
              </a:rPr>
              <a:t>stdio.h</a:t>
            </a:r>
            <a:r>
              <a:rPr lang="en-US" sz="1600" dirty="0">
                <a:latin typeface="Courier New" pitchFamily="49" charset="0"/>
              </a:rPr>
              <a:t>&gt;</a:t>
            </a:r>
          </a:p>
          <a:p>
            <a:pPr eaLnBrk="0" hangingPunct="0"/>
            <a:endParaRPr lang="en-US" sz="1600" dirty="0">
              <a:latin typeface="Courier New" pitchFamily="49" charset="0"/>
            </a:endParaRPr>
          </a:p>
          <a:p>
            <a:pPr eaLnBrk="0" hangingPunct="0"/>
            <a:r>
              <a:rPr lang="en-US" sz="1600" dirty="0" err="1">
                <a:latin typeface="Courier New" pitchFamily="49" charset="0"/>
              </a:rPr>
              <a:t>int</a:t>
            </a:r>
            <a:r>
              <a:rPr lang="en-US" sz="1600" dirty="0">
                <a:latin typeface="Courier New" pitchFamily="49" charset="0"/>
              </a:rPr>
              <a:t> fact(</a:t>
            </a:r>
            <a:r>
              <a:rPr lang="en-US" sz="1600" dirty="0" err="1">
                <a:latin typeface="Courier New" pitchFamily="49" charset="0"/>
              </a:rPr>
              <a:t>int</a:t>
            </a:r>
            <a:r>
              <a:rPr lang="en-US" sz="1600" dirty="0">
                <a:latin typeface="Courier New" pitchFamily="49" charset="0"/>
              </a:rPr>
              <a:t> k)</a:t>
            </a:r>
          </a:p>
          <a:p>
            <a:pPr eaLnBrk="0" hangingPunct="0"/>
            <a:r>
              <a:rPr lang="en-US" sz="1600" dirty="0">
                <a:latin typeface="Courier New" pitchFamily="49" charset="0"/>
              </a:rPr>
              <a:t>{</a:t>
            </a:r>
          </a:p>
          <a:p>
            <a:pPr eaLnBrk="0" hangingPunct="0"/>
            <a:r>
              <a:rPr lang="en-US" sz="1600" dirty="0">
                <a:latin typeface="Courier New" pitchFamily="49" charset="0"/>
              </a:rPr>
              <a:t>  if (k == 0)</a:t>
            </a:r>
          </a:p>
          <a:p>
            <a:pPr eaLnBrk="0" hangingPunct="0"/>
            <a:r>
              <a:rPr lang="en-US" sz="1600" dirty="0">
                <a:latin typeface="Courier New" pitchFamily="49" charset="0"/>
              </a:rPr>
              <a:t>    return 1;</a:t>
            </a:r>
          </a:p>
          <a:p>
            <a:pPr eaLnBrk="0" hangingPunct="0"/>
            <a:r>
              <a:rPr lang="en-US" sz="1600" dirty="0">
                <a:latin typeface="Courier New" pitchFamily="49" charset="0"/>
              </a:rPr>
              <a:t>  else</a:t>
            </a:r>
          </a:p>
          <a:p>
            <a:pPr eaLnBrk="0" hangingPunct="0"/>
            <a:r>
              <a:rPr lang="en-US" sz="1600" dirty="0">
                <a:latin typeface="Courier New" pitchFamily="49" charset="0"/>
              </a:rPr>
              <a:t>    return k*fact(k-1);</a:t>
            </a:r>
          </a:p>
          <a:p>
            <a:pPr eaLnBrk="0" hangingPunct="0"/>
            <a:r>
              <a:rPr lang="en-US" sz="1600" dirty="0">
                <a:latin typeface="Courier New" pitchFamily="49" charset="0"/>
              </a:rPr>
              <a:t>}</a:t>
            </a:r>
          </a:p>
          <a:p>
            <a:pPr eaLnBrk="0" hangingPunct="0"/>
            <a:endParaRPr lang="en-US" sz="1600" dirty="0">
              <a:latin typeface="Courier New" pitchFamily="49" charset="0"/>
            </a:endParaRPr>
          </a:p>
          <a:p>
            <a:pPr eaLnBrk="0" hangingPunct="0"/>
            <a:r>
              <a:rPr lang="en-US" sz="1600" dirty="0" err="1">
                <a:latin typeface="Courier New" pitchFamily="49" charset="0"/>
              </a:rPr>
              <a:t>int</a:t>
            </a:r>
            <a:r>
              <a:rPr lang="en-US" sz="1600" dirty="0">
                <a:latin typeface="Courier New" pitchFamily="49" charset="0"/>
              </a:rPr>
              <a:t> main()</a:t>
            </a:r>
          </a:p>
          <a:p>
            <a:pPr eaLnBrk="0" hangingPunct="0"/>
            <a:r>
              <a:rPr lang="en-US" sz="1600" dirty="0">
                <a:latin typeface="Courier New" pitchFamily="49" charset="0"/>
              </a:rPr>
              <a:t>{</a:t>
            </a:r>
          </a:p>
          <a:p>
            <a:pPr eaLnBrk="0" hangingPunct="0"/>
            <a:r>
              <a:rPr lang="en-US" sz="1600" dirty="0">
                <a:latin typeface="Courier New" pitchFamily="49" charset="0"/>
              </a:rPr>
              <a:t>  </a:t>
            </a:r>
            <a:r>
              <a:rPr lang="en-US" sz="1600" dirty="0" err="1">
                <a:latin typeface="Courier New" pitchFamily="49" charset="0"/>
              </a:rPr>
              <a:t>int</a:t>
            </a:r>
            <a:r>
              <a:rPr lang="en-US" sz="1600" dirty="0">
                <a:latin typeface="Courier New" pitchFamily="49" charset="0"/>
              </a:rPr>
              <a:t> n;</a:t>
            </a:r>
          </a:p>
          <a:p>
            <a:pPr eaLnBrk="0" hangingPunct="0"/>
            <a:r>
              <a:rPr lang="en-US" sz="1600" dirty="0">
                <a:latin typeface="Courier New" pitchFamily="49" charset="0"/>
              </a:rPr>
              <a:t>  </a:t>
            </a:r>
            <a:r>
              <a:rPr lang="en-US" sz="1600" dirty="0" err="1">
                <a:latin typeface="Courier New" pitchFamily="49" charset="0"/>
              </a:rPr>
              <a:t>int</a:t>
            </a:r>
            <a:r>
              <a:rPr lang="en-US" sz="1600" dirty="0">
                <a:latin typeface="Courier New" pitchFamily="49" charset="0"/>
              </a:rPr>
              <a:t> </a:t>
            </a:r>
            <a:r>
              <a:rPr lang="en-US" sz="1600" dirty="0" err="1">
                <a:latin typeface="Courier New" pitchFamily="49" charset="0"/>
              </a:rPr>
              <a:t>nf</a:t>
            </a:r>
            <a:r>
              <a:rPr lang="en-US" sz="1600" dirty="0">
                <a:latin typeface="Courier New" pitchFamily="49" charset="0"/>
              </a:rPr>
              <a:t>;</a:t>
            </a:r>
          </a:p>
          <a:p>
            <a:pPr eaLnBrk="0" hangingPunct="0"/>
            <a:endParaRPr lang="en-US" sz="1600" dirty="0">
              <a:latin typeface="Courier New" pitchFamily="49" charset="0"/>
            </a:endParaRPr>
          </a:p>
          <a:p>
            <a:pPr eaLnBrk="0" hangingPunct="0"/>
            <a:r>
              <a:rPr lang="en-US" sz="1600" dirty="0">
                <a:latin typeface="Courier New" pitchFamily="49" charset="0"/>
              </a:rPr>
              <a:t>  </a:t>
            </a:r>
            <a:r>
              <a:rPr lang="en-US" sz="1600" dirty="0" err="1">
                <a:latin typeface="Courier New" pitchFamily="49" charset="0"/>
              </a:rPr>
              <a:t>printf</a:t>
            </a:r>
            <a:r>
              <a:rPr lang="en-US" sz="1600" dirty="0">
                <a:latin typeface="Courier New" pitchFamily="49" charset="0"/>
              </a:rPr>
              <a:t>("Enter n\n");</a:t>
            </a:r>
          </a:p>
          <a:p>
            <a:pPr eaLnBrk="0" hangingPunct="0"/>
            <a:r>
              <a:rPr lang="en-US" sz="1600" dirty="0">
                <a:latin typeface="Courier New" pitchFamily="49" charset="0"/>
              </a:rPr>
              <a:t>  </a:t>
            </a:r>
            <a:r>
              <a:rPr lang="en-US" sz="1600" dirty="0" err="1">
                <a:latin typeface="Courier New" pitchFamily="49" charset="0"/>
              </a:rPr>
              <a:t>scanf</a:t>
            </a:r>
            <a:r>
              <a:rPr lang="en-US" sz="1600" dirty="0">
                <a:latin typeface="Courier New" pitchFamily="49" charset="0"/>
              </a:rPr>
              <a:t>("%</a:t>
            </a:r>
            <a:r>
              <a:rPr lang="en-US" sz="1600" dirty="0" err="1">
                <a:latin typeface="Courier New" pitchFamily="49" charset="0"/>
              </a:rPr>
              <a:t>d",&amp;n</a:t>
            </a:r>
            <a:r>
              <a:rPr lang="en-US" sz="1600" dirty="0">
                <a:latin typeface="Courier New" pitchFamily="49" charset="0"/>
              </a:rPr>
              <a:t>);</a:t>
            </a:r>
          </a:p>
          <a:p>
            <a:pPr eaLnBrk="0" hangingPunct="0"/>
            <a:endParaRPr lang="en-US" sz="1600" dirty="0">
              <a:latin typeface="Courier New" pitchFamily="49" charset="0"/>
            </a:endParaRPr>
          </a:p>
          <a:p>
            <a:pPr eaLnBrk="0" hangingPunct="0"/>
            <a:r>
              <a:rPr lang="en-US" sz="1600" dirty="0">
                <a:latin typeface="Courier New" pitchFamily="49" charset="0"/>
              </a:rPr>
              <a:t>  </a:t>
            </a:r>
            <a:r>
              <a:rPr lang="en-US" sz="1600" dirty="0" err="1">
                <a:latin typeface="Courier New" pitchFamily="49" charset="0"/>
              </a:rPr>
              <a:t>nf</a:t>
            </a:r>
            <a:r>
              <a:rPr lang="en-US" sz="1600" dirty="0">
                <a:latin typeface="Courier New" pitchFamily="49" charset="0"/>
              </a:rPr>
              <a:t> = fact(n);</a:t>
            </a:r>
          </a:p>
          <a:p>
            <a:pPr eaLnBrk="0" hangingPunct="0"/>
            <a:r>
              <a:rPr lang="en-US" sz="1600" dirty="0">
                <a:latin typeface="Courier New" pitchFamily="49" charset="0"/>
              </a:rPr>
              <a:t>  </a:t>
            </a:r>
          </a:p>
          <a:p>
            <a:pPr eaLnBrk="0" hangingPunct="0"/>
            <a:r>
              <a:rPr lang="en-US" sz="1600" dirty="0">
                <a:latin typeface="Courier New" pitchFamily="49" charset="0"/>
              </a:rPr>
              <a:t>  </a:t>
            </a:r>
            <a:r>
              <a:rPr lang="en-US" sz="1600" dirty="0" err="1">
                <a:latin typeface="Courier New" pitchFamily="49" charset="0"/>
              </a:rPr>
              <a:t>printf</a:t>
            </a:r>
            <a:r>
              <a:rPr lang="en-US" sz="1600" dirty="0">
                <a:latin typeface="Courier New" pitchFamily="49" charset="0"/>
              </a:rPr>
              <a:t>("Factorial = %d\n", </a:t>
            </a:r>
            <a:r>
              <a:rPr lang="en-US" sz="1600" dirty="0" err="1">
                <a:latin typeface="Courier New" pitchFamily="49" charset="0"/>
              </a:rPr>
              <a:t>nf</a:t>
            </a:r>
            <a:r>
              <a:rPr lang="en-US" sz="1600" dirty="0">
                <a:latin typeface="Courier New" pitchFamily="49" charset="0"/>
              </a:rPr>
              <a:t>);</a:t>
            </a:r>
          </a:p>
          <a:p>
            <a:pPr eaLnBrk="0" hangingPunct="0"/>
            <a:endParaRPr lang="en-US" sz="1600" dirty="0">
              <a:latin typeface="Courier New" pitchFamily="49" charset="0"/>
            </a:endParaRPr>
          </a:p>
          <a:p>
            <a:pPr eaLnBrk="0" hangingPunct="0"/>
            <a:r>
              <a:rPr lang="en-US" sz="1600" dirty="0">
                <a:latin typeface="Courier New" pitchFamily="49" charset="0"/>
              </a:rPr>
              <a:t>  system("pause");</a:t>
            </a:r>
          </a:p>
          <a:p>
            <a:pPr eaLnBrk="0" hangingPunct="0"/>
            <a:r>
              <a:rPr lang="en-US" sz="1600" dirty="0">
                <a:latin typeface="Courier New" pitchFamily="49" charset="0"/>
              </a:rPr>
              <a:t>  return(0);</a:t>
            </a:r>
          </a:p>
          <a:p>
            <a:pPr eaLnBrk="0" hangingPunct="0"/>
            <a:r>
              <a:rPr lang="en-US" sz="1600" dirty="0">
                <a:latin typeface="Courier New" pitchFamily="49" charset="0"/>
              </a:rPr>
              <a: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Line 7"/>
          <p:cNvSpPr>
            <a:spLocks noChangeShapeType="1"/>
          </p:cNvSpPr>
          <p:nvPr/>
        </p:nvSpPr>
        <p:spPr bwMode="auto">
          <a:xfrm>
            <a:off x="2590800" y="2819400"/>
            <a:ext cx="5715000" cy="0"/>
          </a:xfrm>
          <a:prstGeom prst="line">
            <a:avLst/>
          </a:prstGeom>
          <a:noFill/>
          <a:ln w="76200">
            <a:solidFill>
              <a:schemeClr val="accent2"/>
            </a:solidFill>
            <a:round/>
            <a:headEnd/>
            <a:tailEnd/>
          </a:ln>
        </p:spPr>
        <p:txBody>
          <a:bodyPr wrap="none" anchor="ctr"/>
          <a:lstStyle/>
          <a:p>
            <a:endParaRPr lang="en-US"/>
          </a:p>
        </p:txBody>
      </p:sp>
      <p:sp>
        <p:nvSpPr>
          <p:cNvPr id="6149" name="Text Box 8"/>
          <p:cNvSpPr txBox="1">
            <a:spLocks noChangeArrowheads="1"/>
          </p:cNvSpPr>
          <p:nvPr/>
        </p:nvSpPr>
        <p:spPr bwMode="auto">
          <a:xfrm>
            <a:off x="685800" y="1905000"/>
            <a:ext cx="7696200" cy="1631216"/>
          </a:xfrm>
          <a:prstGeom prst="rect">
            <a:avLst/>
          </a:prstGeom>
          <a:noFill/>
          <a:ln w="9525">
            <a:noFill/>
            <a:miter lim="800000"/>
            <a:headEnd/>
            <a:tailEnd/>
          </a:ln>
        </p:spPr>
        <p:txBody>
          <a:bodyPr wrap="square">
            <a:spAutoFit/>
          </a:bodyPr>
          <a:lstStyle/>
          <a:p>
            <a:pPr marL="1887538" indent="-1887538" eaLnBrk="0" hangingPunct="0"/>
            <a:r>
              <a:rPr lang="en-US" sz="4000" b="1" i="1" dirty="0" smtClean="0">
                <a:solidFill>
                  <a:schemeClr val="bg1"/>
                </a:solidFill>
                <a:latin typeface="Times New Roman" pitchFamily="18" charset="0"/>
                <a:cs typeface="Times New Roman" pitchFamily="18" charset="0"/>
              </a:rPr>
              <a:t>Environment</a:t>
            </a:r>
          </a:p>
          <a:p>
            <a:pPr marL="1887538" indent="-1887538" eaLnBrk="0" hangingPunct="0"/>
            <a:r>
              <a:rPr lang="en-US" sz="2400" dirty="0">
                <a:solidFill>
                  <a:schemeClr val="bg1"/>
                </a:solidFill>
                <a:latin typeface="Times New Roman" pitchFamily="18" charset="0"/>
                <a:cs typeface="Times New Roman" pitchFamily="18" charset="0"/>
              </a:rPr>
              <a:t>	</a:t>
            </a:r>
            <a:endParaRPr lang="en-US" sz="1200" dirty="0">
              <a:solidFill>
                <a:schemeClr val="bg1"/>
              </a:solidFill>
              <a:latin typeface="Times New Roman" pitchFamily="18" charset="0"/>
              <a:cs typeface="Times New Roman" pitchFamily="18" charset="0"/>
            </a:endParaRPr>
          </a:p>
          <a:p>
            <a:pPr marL="1887538" indent="-1887538" algn="r" eaLnBrk="0" hangingPunct="0"/>
            <a:r>
              <a:rPr lang="en-US" sz="3600" b="1" i="1" dirty="0">
                <a:solidFill>
                  <a:schemeClr val="bg1"/>
                </a:solidFill>
                <a:latin typeface="Times New Roman" pitchFamily="18" charset="0"/>
                <a:cs typeface="Times New Roman" pitchFamily="18" charset="0"/>
              </a:rPr>
              <a:t>                 </a:t>
            </a:r>
            <a:r>
              <a:rPr lang="en-US" sz="2400" b="1" i="1" dirty="0">
                <a:solidFill>
                  <a:schemeClr val="bg1"/>
                </a:solidFill>
                <a:latin typeface="Times New Roman" pitchFamily="18" charset="0"/>
                <a:cs typeface="Times New Roman" pitchFamily="18" charset="0"/>
              </a:rPr>
              <a:t>- </a:t>
            </a:r>
            <a:r>
              <a:rPr lang="en-US" sz="2400" b="1" i="1" dirty="0" smtClean="0">
                <a:solidFill>
                  <a:schemeClr val="bg1"/>
                </a:solidFill>
                <a:latin typeface="Times New Roman" pitchFamily="18" charset="0"/>
                <a:cs typeface="Times New Roman" pitchFamily="18" charset="0"/>
              </a:rPr>
              <a:t>Execution Sequence</a:t>
            </a:r>
            <a:endParaRPr lang="en-US" sz="2400" b="1" i="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p>
            <a:fld id="{0259EA0A-641C-4F5E-B86A-BA8DC3915411}" type="slidenum">
              <a:rPr lang="en-US" smtClean="0"/>
              <a:pPr/>
              <a:t>110</a:t>
            </a:fld>
            <a:endParaRPr lang="en-US" smtClean="0"/>
          </a:p>
        </p:txBody>
      </p:sp>
      <p:sp>
        <p:nvSpPr>
          <p:cNvPr id="66563" name="Rectangle 2"/>
          <p:cNvSpPr>
            <a:spLocks noGrp="1" noChangeArrowheads="1"/>
          </p:cNvSpPr>
          <p:nvPr>
            <p:ph type="title"/>
          </p:nvPr>
        </p:nvSpPr>
        <p:spPr/>
        <p:txBody>
          <a:bodyPr/>
          <a:lstStyle/>
          <a:p>
            <a:pPr eaLnBrk="1" hangingPunct="1"/>
            <a:r>
              <a:rPr lang="en-US" sz="4000" smtClean="0"/>
              <a:t>Fibonacci Numbers</a:t>
            </a:r>
          </a:p>
        </p:txBody>
      </p:sp>
      <p:sp>
        <p:nvSpPr>
          <p:cNvPr id="66564" name="Rectangle 3"/>
          <p:cNvSpPr>
            <a:spLocks noGrp="1" noChangeArrowheads="1"/>
          </p:cNvSpPr>
          <p:nvPr>
            <p:ph type="body" idx="1"/>
          </p:nvPr>
        </p:nvSpPr>
        <p:spPr>
          <a:xfrm>
            <a:off x="990600" y="2017713"/>
            <a:ext cx="7964488" cy="4114800"/>
          </a:xfrm>
        </p:spPr>
        <p:txBody>
          <a:bodyPr/>
          <a:lstStyle/>
          <a:p>
            <a:pPr eaLnBrk="1" hangingPunct="1">
              <a:buFont typeface="Wingdings" pitchFamily="2" charset="2"/>
              <a:buNone/>
            </a:pPr>
            <a:r>
              <a:rPr lang="en-US" sz="2800" smtClean="0"/>
              <a:t>int fibonacci(int k)</a:t>
            </a:r>
          </a:p>
          <a:p>
            <a:pPr eaLnBrk="1" hangingPunct="1">
              <a:buFont typeface="Wingdings" pitchFamily="2" charset="2"/>
              <a:buNone/>
            </a:pPr>
            <a:r>
              <a:rPr lang="en-US" sz="2800" smtClean="0"/>
              <a:t>{</a:t>
            </a:r>
          </a:p>
          <a:p>
            <a:pPr eaLnBrk="1" hangingPunct="1">
              <a:buFont typeface="Wingdings" pitchFamily="2" charset="2"/>
              <a:buNone/>
            </a:pPr>
            <a:r>
              <a:rPr lang="en-US" sz="2800" smtClean="0"/>
              <a:t>  int term;</a:t>
            </a:r>
          </a:p>
          <a:p>
            <a:pPr eaLnBrk="1" hangingPunct="1">
              <a:buFont typeface="Wingdings" pitchFamily="2" charset="2"/>
              <a:buNone/>
            </a:pPr>
            <a:r>
              <a:rPr lang="en-US" sz="2800" smtClean="0"/>
              <a:t>  term = 1;</a:t>
            </a:r>
          </a:p>
          <a:p>
            <a:pPr eaLnBrk="1" hangingPunct="1">
              <a:buFont typeface="Wingdings" pitchFamily="2" charset="2"/>
              <a:buNone/>
            </a:pPr>
            <a:r>
              <a:rPr lang="en-US" sz="2800" smtClean="0"/>
              <a:t>  if (k&gt;1)</a:t>
            </a:r>
          </a:p>
          <a:p>
            <a:pPr eaLnBrk="1" hangingPunct="1">
              <a:buFont typeface="Wingdings" pitchFamily="2" charset="2"/>
              <a:buNone/>
            </a:pPr>
            <a:r>
              <a:rPr lang="en-US" sz="2800" smtClean="0"/>
              <a:t>     term = fibonacci(k-1)+fibonacci(k-2);</a:t>
            </a:r>
          </a:p>
          <a:p>
            <a:pPr eaLnBrk="1" hangingPunct="1">
              <a:buFont typeface="Wingdings" pitchFamily="2" charset="2"/>
              <a:buNone/>
            </a:pPr>
            <a:r>
              <a:rPr lang="en-US" sz="2800" smtClean="0"/>
              <a:t>  return term;</a:t>
            </a:r>
          </a:p>
          <a:p>
            <a:pPr eaLnBrk="1" hangingPunct="1">
              <a:buFont typeface="Wingdings" pitchFamily="2" charset="2"/>
              <a:buNone/>
            </a:pPr>
            <a:r>
              <a:rPr lang="en-US" sz="2800" smtClean="0"/>
              <a:t>}</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3"/>
          <p:cNvSpPr>
            <a:spLocks noGrp="1"/>
          </p:cNvSpPr>
          <p:nvPr>
            <p:ph type="sldNum" sz="quarter" idx="4294967295"/>
          </p:nvPr>
        </p:nvSpPr>
        <p:spPr>
          <a:xfrm>
            <a:off x="8638952" y="6514568"/>
            <a:ext cx="464288" cy="274320"/>
          </a:xfrm>
          <a:prstGeom prst="rect">
            <a:avLst/>
          </a:prstGeom>
          <a:noFill/>
        </p:spPr>
        <p:txBody>
          <a:bodyPr/>
          <a:lstStyle/>
          <a:p>
            <a:endParaRPr lang="en-US" dirty="0" smtClean="0"/>
          </a:p>
        </p:txBody>
      </p:sp>
      <p:sp>
        <p:nvSpPr>
          <p:cNvPr id="67587" name="Rectangle 4"/>
          <p:cNvSpPr>
            <a:spLocks noChangeArrowheads="1"/>
          </p:cNvSpPr>
          <p:nvPr/>
        </p:nvSpPr>
        <p:spPr bwMode="auto">
          <a:xfrm>
            <a:off x="0" y="76200"/>
            <a:ext cx="5638800" cy="6740307"/>
          </a:xfrm>
          <a:prstGeom prst="rect">
            <a:avLst/>
          </a:prstGeom>
          <a:solidFill>
            <a:schemeClr val="bg1"/>
          </a:solidFill>
          <a:ln w="12700" cap="sq">
            <a:solidFill>
              <a:schemeClr val="tx1"/>
            </a:solidFill>
            <a:miter lim="800000"/>
            <a:headEnd type="none" w="sm" len="sm"/>
            <a:tailEnd type="none" w="sm" len="sm"/>
          </a:ln>
        </p:spPr>
        <p:txBody>
          <a:bodyPr wrap="square">
            <a:spAutoFit/>
          </a:bodyPr>
          <a:lstStyle/>
          <a:p>
            <a:pPr eaLnBrk="0" hangingPunct="0"/>
            <a:r>
              <a:rPr lang="en-US" sz="1600" dirty="0">
                <a:latin typeface="Courier New" pitchFamily="49" charset="0"/>
              </a:rPr>
              <a:t>#include &lt;</a:t>
            </a:r>
            <a:r>
              <a:rPr lang="en-US" sz="1600" dirty="0" err="1">
                <a:latin typeface="Courier New" pitchFamily="49" charset="0"/>
              </a:rPr>
              <a:t>stdio.h</a:t>
            </a:r>
            <a:r>
              <a:rPr lang="en-US" sz="1600" dirty="0">
                <a:latin typeface="Courier New" pitchFamily="49" charset="0"/>
              </a:rPr>
              <a:t>&gt;</a:t>
            </a:r>
          </a:p>
          <a:p>
            <a:pPr eaLnBrk="0" hangingPunct="0"/>
            <a:endParaRPr lang="en-US" sz="1600" dirty="0">
              <a:latin typeface="Courier New" pitchFamily="49" charset="0"/>
            </a:endParaRPr>
          </a:p>
          <a:p>
            <a:pPr eaLnBrk="0" hangingPunct="0"/>
            <a:r>
              <a:rPr lang="en-US" sz="1600" dirty="0" err="1">
                <a:latin typeface="Courier New" pitchFamily="49" charset="0"/>
              </a:rPr>
              <a:t>int</a:t>
            </a:r>
            <a:r>
              <a:rPr lang="en-US" sz="1600" dirty="0">
                <a:latin typeface="Courier New" pitchFamily="49" charset="0"/>
              </a:rPr>
              <a:t> </a:t>
            </a:r>
            <a:r>
              <a:rPr lang="en-US" sz="1600" dirty="0" err="1">
                <a:latin typeface="Courier New" pitchFamily="49" charset="0"/>
              </a:rPr>
              <a:t>fibonacci</a:t>
            </a:r>
            <a:r>
              <a:rPr lang="en-US" sz="1600" dirty="0">
                <a:latin typeface="Courier New" pitchFamily="49" charset="0"/>
              </a:rPr>
              <a:t>(</a:t>
            </a:r>
            <a:r>
              <a:rPr lang="en-US" sz="1600" dirty="0" err="1">
                <a:latin typeface="Courier New" pitchFamily="49" charset="0"/>
              </a:rPr>
              <a:t>int</a:t>
            </a:r>
            <a:r>
              <a:rPr lang="en-US" sz="1600" dirty="0">
                <a:latin typeface="Courier New" pitchFamily="49" charset="0"/>
              </a:rPr>
              <a:t> k)</a:t>
            </a:r>
          </a:p>
          <a:p>
            <a:pPr eaLnBrk="0" hangingPunct="0"/>
            <a:r>
              <a:rPr lang="en-US" sz="1600" dirty="0">
                <a:latin typeface="Courier New" pitchFamily="49" charset="0"/>
              </a:rPr>
              <a:t>{</a:t>
            </a:r>
          </a:p>
          <a:p>
            <a:pPr eaLnBrk="0" hangingPunct="0"/>
            <a:r>
              <a:rPr lang="en-US" sz="1600" dirty="0">
                <a:latin typeface="Courier New" pitchFamily="49" charset="0"/>
              </a:rPr>
              <a:t>  </a:t>
            </a:r>
            <a:r>
              <a:rPr lang="en-US" sz="1600" dirty="0" err="1">
                <a:latin typeface="Courier New" pitchFamily="49" charset="0"/>
              </a:rPr>
              <a:t>int</a:t>
            </a:r>
            <a:r>
              <a:rPr lang="en-US" sz="1600" dirty="0">
                <a:latin typeface="Courier New" pitchFamily="49" charset="0"/>
              </a:rPr>
              <a:t> term = 1;</a:t>
            </a:r>
          </a:p>
          <a:p>
            <a:pPr eaLnBrk="0" hangingPunct="0"/>
            <a:endParaRPr lang="en-US" sz="1600" dirty="0">
              <a:latin typeface="Courier New" pitchFamily="49" charset="0"/>
            </a:endParaRPr>
          </a:p>
          <a:p>
            <a:pPr eaLnBrk="0" hangingPunct="0"/>
            <a:r>
              <a:rPr lang="en-US" sz="1600" dirty="0">
                <a:latin typeface="Courier New" pitchFamily="49" charset="0"/>
              </a:rPr>
              <a:t>  if (k&gt;1)</a:t>
            </a:r>
          </a:p>
          <a:p>
            <a:pPr eaLnBrk="0" hangingPunct="0"/>
            <a:r>
              <a:rPr lang="en-US" sz="1600" dirty="0">
                <a:latin typeface="Courier New" pitchFamily="49" charset="0"/>
              </a:rPr>
              <a:t>    term = </a:t>
            </a:r>
            <a:r>
              <a:rPr lang="en-US" sz="1600" dirty="0" err="1">
                <a:latin typeface="Courier New" pitchFamily="49" charset="0"/>
              </a:rPr>
              <a:t>fibonacci</a:t>
            </a:r>
            <a:r>
              <a:rPr lang="en-US" sz="1600" dirty="0">
                <a:latin typeface="Courier New" pitchFamily="49" charset="0"/>
              </a:rPr>
              <a:t>(k-1)+</a:t>
            </a:r>
            <a:r>
              <a:rPr lang="en-US" sz="1600" dirty="0" err="1">
                <a:latin typeface="Courier New" pitchFamily="49" charset="0"/>
              </a:rPr>
              <a:t>fibonacci</a:t>
            </a:r>
            <a:r>
              <a:rPr lang="en-US" sz="1600" dirty="0">
                <a:latin typeface="Courier New" pitchFamily="49" charset="0"/>
              </a:rPr>
              <a:t>(k-2);</a:t>
            </a:r>
          </a:p>
          <a:p>
            <a:pPr eaLnBrk="0" hangingPunct="0"/>
            <a:endParaRPr lang="en-US" sz="1600" dirty="0">
              <a:latin typeface="Courier New" pitchFamily="49" charset="0"/>
            </a:endParaRPr>
          </a:p>
          <a:p>
            <a:pPr eaLnBrk="0" hangingPunct="0"/>
            <a:r>
              <a:rPr lang="en-US" sz="1600" dirty="0">
                <a:latin typeface="Courier New" pitchFamily="49" charset="0"/>
              </a:rPr>
              <a:t>  return(term);</a:t>
            </a:r>
          </a:p>
          <a:p>
            <a:pPr eaLnBrk="0" hangingPunct="0"/>
            <a:r>
              <a:rPr lang="en-US" sz="1600" dirty="0">
                <a:latin typeface="Courier New" pitchFamily="49" charset="0"/>
              </a:rPr>
              <a:t>}</a:t>
            </a:r>
          </a:p>
          <a:p>
            <a:pPr eaLnBrk="0" hangingPunct="0"/>
            <a:endParaRPr lang="en-US" sz="1600" dirty="0">
              <a:latin typeface="Courier New" pitchFamily="49" charset="0"/>
            </a:endParaRPr>
          </a:p>
          <a:p>
            <a:pPr eaLnBrk="0" hangingPunct="0"/>
            <a:r>
              <a:rPr lang="en-US" sz="1600" dirty="0" err="1">
                <a:latin typeface="Courier New" pitchFamily="49" charset="0"/>
              </a:rPr>
              <a:t>int</a:t>
            </a:r>
            <a:r>
              <a:rPr lang="en-US" sz="1600" dirty="0">
                <a:latin typeface="Courier New" pitchFamily="49" charset="0"/>
              </a:rPr>
              <a:t> main()</a:t>
            </a:r>
          </a:p>
          <a:p>
            <a:pPr eaLnBrk="0" hangingPunct="0"/>
            <a:r>
              <a:rPr lang="en-US" sz="1600" dirty="0">
                <a:latin typeface="Courier New" pitchFamily="49" charset="0"/>
              </a:rPr>
              <a:t>{</a:t>
            </a:r>
          </a:p>
          <a:p>
            <a:pPr eaLnBrk="0" hangingPunct="0"/>
            <a:r>
              <a:rPr lang="en-US" sz="1600" dirty="0">
                <a:latin typeface="Courier New" pitchFamily="49" charset="0"/>
              </a:rPr>
              <a:t>  </a:t>
            </a:r>
            <a:r>
              <a:rPr lang="en-US" sz="1600" dirty="0" err="1">
                <a:latin typeface="Courier New" pitchFamily="49" charset="0"/>
              </a:rPr>
              <a:t>int</a:t>
            </a:r>
            <a:r>
              <a:rPr lang="en-US" sz="1600" dirty="0">
                <a:latin typeface="Courier New" pitchFamily="49" charset="0"/>
              </a:rPr>
              <a:t> n;</a:t>
            </a:r>
          </a:p>
          <a:p>
            <a:pPr eaLnBrk="0" hangingPunct="0"/>
            <a:r>
              <a:rPr lang="en-US" sz="1600" dirty="0">
                <a:latin typeface="Courier New" pitchFamily="49" charset="0"/>
              </a:rPr>
              <a:t>  </a:t>
            </a:r>
            <a:r>
              <a:rPr lang="en-US" sz="1600" dirty="0" err="1">
                <a:latin typeface="Courier New" pitchFamily="49" charset="0"/>
              </a:rPr>
              <a:t>int</a:t>
            </a:r>
            <a:r>
              <a:rPr lang="en-US" sz="1600" dirty="0">
                <a:latin typeface="Courier New" pitchFamily="49" charset="0"/>
              </a:rPr>
              <a:t> </a:t>
            </a:r>
            <a:r>
              <a:rPr lang="en-US" sz="1600" dirty="0" err="1">
                <a:latin typeface="Courier New" pitchFamily="49" charset="0"/>
              </a:rPr>
              <a:t>nfib</a:t>
            </a:r>
            <a:r>
              <a:rPr lang="en-US" sz="1600" dirty="0">
                <a:latin typeface="Courier New" pitchFamily="49" charset="0"/>
              </a:rPr>
              <a:t>;</a:t>
            </a:r>
          </a:p>
          <a:p>
            <a:pPr eaLnBrk="0" hangingPunct="0"/>
            <a:endParaRPr lang="en-US" sz="1600" dirty="0">
              <a:latin typeface="Courier New" pitchFamily="49" charset="0"/>
            </a:endParaRPr>
          </a:p>
          <a:p>
            <a:pPr eaLnBrk="0" hangingPunct="0"/>
            <a:r>
              <a:rPr lang="en-US" sz="1600" dirty="0">
                <a:latin typeface="Courier New" pitchFamily="49" charset="0"/>
              </a:rPr>
              <a:t>  </a:t>
            </a:r>
            <a:r>
              <a:rPr lang="en-US" sz="1600" dirty="0" err="1">
                <a:latin typeface="Courier New" pitchFamily="49" charset="0"/>
              </a:rPr>
              <a:t>printf</a:t>
            </a:r>
            <a:r>
              <a:rPr lang="en-US" sz="1600" dirty="0">
                <a:latin typeface="Courier New" pitchFamily="49" charset="0"/>
              </a:rPr>
              <a:t>("Enter n\n");</a:t>
            </a:r>
          </a:p>
          <a:p>
            <a:pPr eaLnBrk="0" hangingPunct="0"/>
            <a:r>
              <a:rPr lang="en-US" sz="1600" dirty="0">
                <a:latin typeface="Courier New" pitchFamily="49" charset="0"/>
              </a:rPr>
              <a:t>  </a:t>
            </a:r>
            <a:r>
              <a:rPr lang="en-US" sz="1600" dirty="0" err="1">
                <a:latin typeface="Courier New" pitchFamily="49" charset="0"/>
              </a:rPr>
              <a:t>scanf</a:t>
            </a:r>
            <a:r>
              <a:rPr lang="en-US" sz="1600" dirty="0">
                <a:latin typeface="Courier New" pitchFamily="49" charset="0"/>
              </a:rPr>
              <a:t>("%</a:t>
            </a:r>
            <a:r>
              <a:rPr lang="en-US" sz="1600" dirty="0" err="1">
                <a:latin typeface="Courier New" pitchFamily="49" charset="0"/>
              </a:rPr>
              <a:t>d",&amp;n</a:t>
            </a:r>
            <a:r>
              <a:rPr lang="en-US" sz="1600" dirty="0">
                <a:latin typeface="Courier New" pitchFamily="49" charset="0"/>
              </a:rPr>
              <a:t>);</a:t>
            </a:r>
          </a:p>
          <a:p>
            <a:pPr eaLnBrk="0" hangingPunct="0"/>
            <a:endParaRPr lang="en-US" sz="1600" dirty="0">
              <a:latin typeface="Courier New" pitchFamily="49" charset="0"/>
            </a:endParaRPr>
          </a:p>
          <a:p>
            <a:pPr eaLnBrk="0" hangingPunct="0"/>
            <a:r>
              <a:rPr lang="en-US" sz="1600" dirty="0">
                <a:latin typeface="Courier New" pitchFamily="49" charset="0"/>
              </a:rPr>
              <a:t>  </a:t>
            </a:r>
            <a:r>
              <a:rPr lang="en-US" sz="1600" dirty="0" err="1">
                <a:latin typeface="Courier New" pitchFamily="49" charset="0"/>
              </a:rPr>
              <a:t>nfib</a:t>
            </a:r>
            <a:r>
              <a:rPr lang="en-US" sz="1600" dirty="0">
                <a:latin typeface="Courier New" pitchFamily="49" charset="0"/>
              </a:rPr>
              <a:t> = </a:t>
            </a:r>
            <a:r>
              <a:rPr lang="en-US" sz="1600" dirty="0" err="1">
                <a:latin typeface="Courier New" pitchFamily="49" charset="0"/>
              </a:rPr>
              <a:t>fibonacci</a:t>
            </a:r>
            <a:r>
              <a:rPr lang="en-US" sz="1600" dirty="0">
                <a:latin typeface="Courier New" pitchFamily="49" charset="0"/>
              </a:rPr>
              <a:t>(n);</a:t>
            </a:r>
          </a:p>
          <a:p>
            <a:pPr eaLnBrk="0" hangingPunct="0"/>
            <a:r>
              <a:rPr lang="en-US" sz="1600" dirty="0">
                <a:latin typeface="Courier New" pitchFamily="49" charset="0"/>
              </a:rPr>
              <a:t>  </a:t>
            </a:r>
          </a:p>
          <a:p>
            <a:pPr eaLnBrk="0" hangingPunct="0"/>
            <a:r>
              <a:rPr lang="en-US" sz="1600" dirty="0">
                <a:latin typeface="Courier New" pitchFamily="49" charset="0"/>
              </a:rPr>
              <a:t>  </a:t>
            </a:r>
            <a:r>
              <a:rPr lang="en-US" sz="1600" dirty="0" err="1">
                <a:latin typeface="Courier New" pitchFamily="49" charset="0"/>
              </a:rPr>
              <a:t>printf</a:t>
            </a:r>
            <a:r>
              <a:rPr lang="en-US" sz="1600" dirty="0">
                <a:latin typeface="Courier New" pitchFamily="49" charset="0"/>
              </a:rPr>
              <a:t>("Fibonacci = %d\</a:t>
            </a:r>
            <a:r>
              <a:rPr lang="en-US" sz="1600" dirty="0" err="1">
                <a:latin typeface="Courier New" pitchFamily="49" charset="0"/>
              </a:rPr>
              <a:t>n",nfib</a:t>
            </a:r>
            <a:r>
              <a:rPr lang="en-US" sz="1600" dirty="0">
                <a:latin typeface="Courier New" pitchFamily="49" charset="0"/>
              </a:rPr>
              <a:t>);</a:t>
            </a:r>
          </a:p>
          <a:p>
            <a:pPr eaLnBrk="0" hangingPunct="0"/>
            <a:endParaRPr lang="en-US" sz="1600" dirty="0">
              <a:latin typeface="Courier New" pitchFamily="49" charset="0"/>
            </a:endParaRPr>
          </a:p>
          <a:p>
            <a:pPr eaLnBrk="0" hangingPunct="0"/>
            <a:r>
              <a:rPr lang="en-US" sz="1600" dirty="0">
                <a:latin typeface="Courier New" pitchFamily="49" charset="0"/>
              </a:rPr>
              <a:t>  system("pause");</a:t>
            </a:r>
          </a:p>
          <a:p>
            <a:pPr eaLnBrk="0" hangingPunct="0"/>
            <a:r>
              <a:rPr lang="en-US" sz="1600" dirty="0">
                <a:latin typeface="Courier New" pitchFamily="49" charset="0"/>
              </a:rPr>
              <a:t>  return(0);</a:t>
            </a:r>
          </a:p>
          <a:p>
            <a:pPr eaLnBrk="0" hangingPunct="0"/>
            <a:r>
              <a:rPr lang="en-US" sz="1600" dirty="0">
                <a:latin typeface="Courier New" pitchFamily="49" charset="0"/>
              </a:rPr>
              <a:t>}</a:t>
            </a:r>
          </a:p>
        </p:txBody>
      </p:sp>
      <p:sp>
        <p:nvSpPr>
          <p:cNvPr id="168965" name="Rectangle 5"/>
          <p:cNvSpPr>
            <a:spLocks noChangeArrowheads="1"/>
          </p:cNvSpPr>
          <p:nvPr/>
        </p:nvSpPr>
        <p:spPr bwMode="auto">
          <a:xfrm>
            <a:off x="5715000" y="107950"/>
            <a:ext cx="3429000" cy="6216650"/>
          </a:xfrm>
          <a:prstGeom prst="rect">
            <a:avLst/>
          </a:prstGeom>
          <a:solidFill>
            <a:schemeClr val="bg1"/>
          </a:solidFill>
          <a:ln w="12700" cap="sq">
            <a:solidFill>
              <a:schemeClr val="tx1"/>
            </a:solidFill>
            <a:miter lim="800000"/>
            <a:headEnd type="none" w="sm" len="sm"/>
            <a:tailEnd type="none" w="sm" len="sm"/>
          </a:ln>
        </p:spPr>
        <p:txBody>
          <a:bodyPr wrap="square">
            <a:spAutoFit/>
          </a:bodyPr>
          <a:lstStyle/>
          <a:p>
            <a:pPr eaLnBrk="0" hangingPunct="0"/>
            <a:endParaRPr lang="en-US" sz="1600" dirty="0">
              <a:latin typeface="Courier New" pitchFamily="49" charset="0"/>
            </a:endParaRPr>
          </a:p>
          <a:p>
            <a:pPr eaLnBrk="0" hangingPunct="0"/>
            <a:r>
              <a:rPr lang="en-US" sz="1600" dirty="0">
                <a:latin typeface="Courier New" pitchFamily="49" charset="0"/>
              </a:rPr>
              <a:t>/* Iterative Version of Fibonacci Function */</a:t>
            </a:r>
          </a:p>
          <a:p>
            <a:pPr eaLnBrk="0" hangingPunct="0"/>
            <a:endParaRPr lang="en-US" sz="1600" dirty="0">
              <a:latin typeface="Courier New" pitchFamily="49" charset="0"/>
            </a:endParaRPr>
          </a:p>
          <a:p>
            <a:pPr eaLnBrk="0" hangingPunct="0"/>
            <a:r>
              <a:rPr lang="en-US" sz="1600" dirty="0" err="1">
                <a:latin typeface="Courier New" pitchFamily="49" charset="0"/>
              </a:rPr>
              <a:t>int</a:t>
            </a:r>
            <a:r>
              <a:rPr lang="en-US" sz="1600" dirty="0">
                <a:latin typeface="Courier New" pitchFamily="49" charset="0"/>
              </a:rPr>
              <a:t> </a:t>
            </a:r>
            <a:r>
              <a:rPr lang="en-US" sz="1600" dirty="0" err="1">
                <a:latin typeface="Courier New" pitchFamily="49" charset="0"/>
              </a:rPr>
              <a:t>fibonacci</a:t>
            </a:r>
            <a:r>
              <a:rPr lang="en-US" sz="1600" dirty="0">
                <a:latin typeface="Courier New" pitchFamily="49" charset="0"/>
              </a:rPr>
              <a:t>(</a:t>
            </a:r>
            <a:r>
              <a:rPr lang="en-US" sz="1600" dirty="0" err="1">
                <a:latin typeface="Courier New" pitchFamily="49" charset="0"/>
              </a:rPr>
              <a:t>int</a:t>
            </a:r>
            <a:r>
              <a:rPr lang="en-US" sz="1600" dirty="0">
                <a:latin typeface="Courier New" pitchFamily="49" charset="0"/>
              </a:rPr>
              <a:t> k)</a:t>
            </a:r>
          </a:p>
          <a:p>
            <a:pPr eaLnBrk="0" hangingPunct="0"/>
            <a:r>
              <a:rPr lang="en-US" sz="1600" dirty="0">
                <a:latin typeface="Courier New" pitchFamily="49" charset="0"/>
              </a:rPr>
              <a:t>{</a:t>
            </a:r>
          </a:p>
          <a:p>
            <a:pPr eaLnBrk="0" hangingPunct="0"/>
            <a:r>
              <a:rPr lang="en-US" sz="1600" dirty="0">
                <a:latin typeface="Courier New" pitchFamily="49" charset="0"/>
              </a:rPr>
              <a:t>  </a:t>
            </a:r>
            <a:r>
              <a:rPr lang="en-US" sz="1600" dirty="0" err="1">
                <a:latin typeface="Courier New" pitchFamily="49" charset="0"/>
              </a:rPr>
              <a:t>int</a:t>
            </a:r>
            <a:r>
              <a:rPr lang="en-US" sz="1600" dirty="0">
                <a:latin typeface="Courier New" pitchFamily="49" charset="0"/>
              </a:rPr>
              <a:t> </a:t>
            </a:r>
            <a:r>
              <a:rPr lang="en-US" sz="1600" dirty="0" err="1">
                <a:latin typeface="Courier New" pitchFamily="49" charset="0"/>
              </a:rPr>
              <a:t>a,b,c,i</a:t>
            </a:r>
            <a:r>
              <a:rPr lang="en-US" sz="1600" dirty="0">
                <a:latin typeface="Courier New" pitchFamily="49" charset="0"/>
              </a:rPr>
              <a:t>;</a:t>
            </a:r>
          </a:p>
          <a:p>
            <a:pPr eaLnBrk="0" hangingPunct="0"/>
            <a:r>
              <a:rPr lang="en-US" sz="1600" dirty="0">
                <a:latin typeface="Courier New" pitchFamily="49" charset="0"/>
              </a:rPr>
              <a:t>  </a:t>
            </a:r>
          </a:p>
          <a:p>
            <a:pPr eaLnBrk="0" hangingPunct="0"/>
            <a:r>
              <a:rPr lang="en-US" sz="1600" dirty="0">
                <a:latin typeface="Courier New" pitchFamily="49" charset="0"/>
              </a:rPr>
              <a:t>  if (k&lt;=1)</a:t>
            </a:r>
          </a:p>
          <a:p>
            <a:pPr eaLnBrk="0" hangingPunct="0"/>
            <a:r>
              <a:rPr lang="en-US" sz="1600" dirty="0">
                <a:latin typeface="Courier New" pitchFamily="49" charset="0"/>
              </a:rPr>
              <a:t>    return 1;</a:t>
            </a:r>
          </a:p>
          <a:p>
            <a:pPr eaLnBrk="0" hangingPunct="0"/>
            <a:r>
              <a:rPr lang="en-US" sz="1600" dirty="0">
                <a:latin typeface="Courier New" pitchFamily="49" charset="0"/>
              </a:rPr>
              <a:t>  else</a:t>
            </a:r>
          </a:p>
          <a:p>
            <a:pPr eaLnBrk="0" hangingPunct="0"/>
            <a:r>
              <a:rPr lang="en-US" sz="1600" dirty="0">
                <a:latin typeface="Courier New" pitchFamily="49" charset="0"/>
              </a:rPr>
              <a:t>    {</a:t>
            </a:r>
          </a:p>
          <a:p>
            <a:pPr eaLnBrk="0" hangingPunct="0"/>
            <a:r>
              <a:rPr lang="en-US" sz="1600" dirty="0">
                <a:latin typeface="Courier New" pitchFamily="49" charset="0"/>
              </a:rPr>
              <a:t>      a = 1;</a:t>
            </a:r>
          </a:p>
          <a:p>
            <a:pPr eaLnBrk="0" hangingPunct="0"/>
            <a:r>
              <a:rPr lang="en-US" sz="1600" dirty="0">
                <a:latin typeface="Courier New" pitchFamily="49" charset="0"/>
              </a:rPr>
              <a:t>      b = 1;</a:t>
            </a:r>
          </a:p>
          <a:p>
            <a:pPr eaLnBrk="0" hangingPunct="0"/>
            <a:r>
              <a:rPr lang="en-US" sz="1600" dirty="0">
                <a:latin typeface="Courier New" pitchFamily="49" charset="0"/>
              </a:rPr>
              <a:t>      </a:t>
            </a:r>
            <a:r>
              <a:rPr lang="en-US" sz="1600" dirty="0" err="1">
                <a:latin typeface="Courier New" pitchFamily="49" charset="0"/>
              </a:rPr>
              <a:t>i</a:t>
            </a:r>
            <a:r>
              <a:rPr lang="en-US" sz="1600" dirty="0">
                <a:latin typeface="Courier New" pitchFamily="49" charset="0"/>
              </a:rPr>
              <a:t> = 2;</a:t>
            </a:r>
          </a:p>
          <a:p>
            <a:pPr eaLnBrk="0" hangingPunct="0"/>
            <a:r>
              <a:rPr lang="en-US" sz="1600" dirty="0">
                <a:latin typeface="Courier New" pitchFamily="49" charset="0"/>
              </a:rPr>
              <a:t>      while (</a:t>
            </a:r>
            <a:r>
              <a:rPr lang="en-US" sz="1600" dirty="0" err="1">
                <a:latin typeface="Courier New" pitchFamily="49" charset="0"/>
              </a:rPr>
              <a:t>i</a:t>
            </a:r>
            <a:r>
              <a:rPr lang="en-US" sz="1600" dirty="0">
                <a:latin typeface="Courier New" pitchFamily="49" charset="0"/>
              </a:rPr>
              <a:t>&lt;=k)</a:t>
            </a:r>
          </a:p>
          <a:p>
            <a:pPr eaLnBrk="0" hangingPunct="0"/>
            <a:r>
              <a:rPr lang="en-US" sz="1600" dirty="0">
                <a:latin typeface="Courier New" pitchFamily="49" charset="0"/>
              </a:rPr>
              <a:t>	{</a:t>
            </a:r>
          </a:p>
          <a:p>
            <a:pPr eaLnBrk="0" hangingPunct="0"/>
            <a:r>
              <a:rPr lang="en-US" sz="1600" dirty="0">
                <a:latin typeface="Courier New" pitchFamily="49" charset="0"/>
              </a:rPr>
              <a:t>	  c = a + b;</a:t>
            </a:r>
          </a:p>
          <a:p>
            <a:pPr eaLnBrk="0" hangingPunct="0"/>
            <a:r>
              <a:rPr lang="en-US" sz="1600" dirty="0">
                <a:latin typeface="Courier New" pitchFamily="49" charset="0"/>
              </a:rPr>
              <a:t>	  a = b;</a:t>
            </a:r>
          </a:p>
          <a:p>
            <a:pPr eaLnBrk="0" hangingPunct="0"/>
            <a:r>
              <a:rPr lang="en-US" sz="1600" dirty="0">
                <a:latin typeface="Courier New" pitchFamily="49" charset="0"/>
              </a:rPr>
              <a:t>	  b = c;</a:t>
            </a:r>
          </a:p>
          <a:p>
            <a:pPr eaLnBrk="0" hangingPunct="0"/>
            <a:r>
              <a:rPr lang="en-US" sz="1600" dirty="0">
                <a:latin typeface="Courier New" pitchFamily="49" charset="0"/>
              </a:rPr>
              <a:t>	  </a:t>
            </a:r>
            <a:r>
              <a:rPr lang="en-US" sz="1600" dirty="0" err="1">
                <a:latin typeface="Courier New" pitchFamily="49" charset="0"/>
              </a:rPr>
              <a:t>i</a:t>
            </a:r>
            <a:r>
              <a:rPr lang="en-US" sz="1600" dirty="0">
                <a:latin typeface="Courier New" pitchFamily="49" charset="0"/>
              </a:rPr>
              <a:t> = </a:t>
            </a:r>
            <a:r>
              <a:rPr lang="en-US" sz="1600" dirty="0" err="1">
                <a:latin typeface="Courier New" pitchFamily="49" charset="0"/>
              </a:rPr>
              <a:t>i</a:t>
            </a:r>
            <a:r>
              <a:rPr lang="en-US" sz="1600" dirty="0">
                <a:latin typeface="Courier New" pitchFamily="49" charset="0"/>
              </a:rPr>
              <a:t> + 1;</a:t>
            </a:r>
          </a:p>
          <a:p>
            <a:pPr eaLnBrk="0" hangingPunct="0"/>
            <a:r>
              <a:rPr lang="en-US" sz="1600" dirty="0">
                <a:latin typeface="Courier New" pitchFamily="49" charset="0"/>
              </a:rPr>
              <a:t>	}</a:t>
            </a:r>
          </a:p>
          <a:p>
            <a:pPr eaLnBrk="0" hangingPunct="0"/>
            <a:r>
              <a:rPr lang="en-US" sz="1600" dirty="0">
                <a:latin typeface="Courier New" pitchFamily="49" charset="0"/>
              </a:rPr>
              <a:t>      return(c);</a:t>
            </a:r>
          </a:p>
          <a:p>
            <a:pPr eaLnBrk="0" hangingPunct="0"/>
            <a:r>
              <a:rPr lang="en-US" sz="1600" dirty="0">
                <a:latin typeface="Courier New" pitchFamily="49" charset="0"/>
              </a:rPr>
              <a:t>    }</a:t>
            </a:r>
          </a:p>
          <a:p>
            <a:pPr eaLnBrk="0" hangingPunct="0"/>
            <a:r>
              <a:rPr lang="en-US" sz="1600" dirty="0">
                <a:latin typeface="Courier New" pitchFamily="49"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8965"/>
                                        </p:tgtEl>
                                        <p:attrNameLst>
                                          <p:attrName>style.visibility</p:attrName>
                                        </p:attrNameLst>
                                      </p:cBhvr>
                                      <p:to>
                                        <p:strVal val="visible"/>
                                      </p:to>
                                    </p:set>
                                    <p:animEffect transition="in" filter="box(in)">
                                      <p:cBhvr>
                                        <p:cTn id="7" dur="500"/>
                                        <p:tgtEl>
                                          <p:spTgt spid="168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5" grpId="0" animBg="1"/>
    </p:bld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Line 7"/>
          <p:cNvSpPr>
            <a:spLocks noChangeShapeType="1"/>
          </p:cNvSpPr>
          <p:nvPr/>
        </p:nvSpPr>
        <p:spPr bwMode="auto">
          <a:xfrm flipV="1">
            <a:off x="2743200" y="3124200"/>
            <a:ext cx="5715000" cy="0"/>
          </a:xfrm>
          <a:prstGeom prst="line">
            <a:avLst/>
          </a:prstGeom>
          <a:noFill/>
          <a:ln w="76200">
            <a:solidFill>
              <a:schemeClr val="accent2"/>
            </a:solidFill>
            <a:round/>
            <a:headEnd/>
            <a:tailEnd/>
          </a:ln>
        </p:spPr>
        <p:txBody>
          <a:bodyPr wrap="none" anchor="ctr"/>
          <a:lstStyle/>
          <a:p>
            <a:endParaRPr lang="en-US"/>
          </a:p>
        </p:txBody>
      </p:sp>
      <p:sp>
        <p:nvSpPr>
          <p:cNvPr id="2056" name="Text Box 8"/>
          <p:cNvSpPr txBox="1">
            <a:spLocks noChangeArrowheads="1"/>
          </p:cNvSpPr>
          <p:nvPr/>
        </p:nvSpPr>
        <p:spPr bwMode="auto">
          <a:xfrm>
            <a:off x="838200" y="2286000"/>
            <a:ext cx="7620000" cy="1200329"/>
          </a:xfrm>
          <a:prstGeom prst="rect">
            <a:avLst/>
          </a:prstGeom>
          <a:noFill/>
          <a:ln w="9525">
            <a:noFill/>
            <a:miter lim="800000"/>
            <a:headEnd/>
            <a:tailEnd/>
          </a:ln>
          <a:effectLst/>
        </p:spPr>
        <p:txBody>
          <a:bodyPr wrap="square">
            <a:spAutoFit/>
          </a:bodyPr>
          <a:lstStyle/>
          <a:p>
            <a:pPr marL="1825625" indent="-1825625">
              <a:defRPr/>
            </a:pPr>
            <a:r>
              <a:rPr lang="en-US" sz="3600" b="1" i="1" dirty="0" smtClean="0">
                <a:solidFill>
                  <a:schemeClr val="bg1"/>
                </a:solidFill>
                <a:latin typeface="Times New Roman" pitchFamily="18" charset="0"/>
                <a:cs typeface="Times New Roman" pitchFamily="18" charset="0"/>
              </a:rPr>
              <a:t>   Arrays &amp; Pointers</a:t>
            </a:r>
          </a:p>
          <a:p>
            <a:pPr marL="1825625" indent="-1825625">
              <a:defRPr/>
            </a:pPr>
            <a:endParaRPr lang="en-US" sz="3600" b="1" i="1" dirty="0" smtClean="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5"/>
          <p:cNvSpPr>
            <a:spLocks noGrp="1"/>
          </p:cNvSpPr>
          <p:nvPr>
            <p:ph type="sldNum" sz="quarter" idx="12"/>
          </p:nvPr>
        </p:nvSpPr>
        <p:spPr>
          <a:noFill/>
        </p:spPr>
        <p:txBody>
          <a:bodyPr/>
          <a:lstStyle/>
          <a:p>
            <a:fld id="{3A0162CB-6084-45EA-ADA9-3574D5D28412}" type="slidenum">
              <a:rPr lang="en-US" smtClean="0">
                <a:solidFill>
                  <a:schemeClr val="bg1"/>
                </a:solidFill>
                <a:latin typeface="Times New Roman" pitchFamily="18" charset="0"/>
                <a:cs typeface="Times New Roman" pitchFamily="18" charset="0"/>
              </a:rPr>
              <a:pPr/>
              <a:t>113</a:t>
            </a:fld>
            <a:endParaRPr lang="en-US" smtClean="0">
              <a:solidFill>
                <a:schemeClr val="bg1"/>
              </a:solidFill>
              <a:latin typeface="Times New Roman" pitchFamily="18" charset="0"/>
              <a:cs typeface="Times New Roman" pitchFamily="18" charset="0"/>
            </a:endParaRPr>
          </a:p>
        </p:txBody>
      </p:sp>
      <p:sp>
        <p:nvSpPr>
          <p:cNvPr id="5125" name="Rectangle 2"/>
          <p:cNvSpPr>
            <a:spLocks noGrp="1" noChangeArrowheads="1"/>
          </p:cNvSpPr>
          <p:nvPr>
            <p:ph type="title"/>
          </p:nvPr>
        </p:nvSpPr>
        <p:spPr/>
        <p:txBody>
          <a:bodyPr/>
          <a:lstStyle/>
          <a:p>
            <a:pPr eaLnBrk="1" hangingPunct="1">
              <a:buNone/>
            </a:pPr>
            <a:r>
              <a:rPr lang="en-US" dirty="0" smtClean="0">
                <a:latin typeface="Times New Roman" pitchFamily="18" charset="0"/>
                <a:cs typeface="Times New Roman" pitchFamily="18" charset="0"/>
              </a:rPr>
              <a:t>Arrays in C</a:t>
            </a:r>
          </a:p>
        </p:txBody>
      </p:sp>
      <p:sp>
        <p:nvSpPr>
          <p:cNvPr id="86020" name="Text Box 4"/>
          <p:cNvSpPr txBox="1">
            <a:spLocks noChangeArrowheads="1"/>
          </p:cNvSpPr>
          <p:nvPr/>
        </p:nvSpPr>
        <p:spPr bwMode="auto">
          <a:xfrm>
            <a:off x="2209800" y="5019675"/>
            <a:ext cx="3130472" cy="929485"/>
          </a:xfrm>
          <a:prstGeom prst="rect">
            <a:avLst/>
          </a:prstGeom>
          <a:noFill/>
          <a:ln w="19050">
            <a:noFill/>
            <a:miter lim="800000"/>
            <a:headEnd/>
            <a:tailEnd/>
          </a:ln>
        </p:spPr>
        <p:txBody>
          <a:bodyPr wrap="none">
            <a:spAutoFit/>
          </a:bodyPr>
          <a:lstStyle/>
          <a:p>
            <a:pPr eaLnBrk="0" hangingPunct="0">
              <a:spcBef>
                <a:spcPct val="20000"/>
              </a:spcBef>
            </a:pPr>
            <a:r>
              <a:rPr lang="en-US" sz="1600" b="1">
                <a:solidFill>
                  <a:schemeClr val="bg1"/>
                </a:solidFill>
                <a:latin typeface="Times New Roman" pitchFamily="18" charset="0"/>
                <a:cs typeface="Times New Roman" pitchFamily="18" charset="0"/>
              </a:rPr>
              <a:t>No bounds checking!</a:t>
            </a:r>
          </a:p>
          <a:p>
            <a:pPr eaLnBrk="0" hangingPunct="0">
              <a:spcBef>
                <a:spcPct val="20000"/>
              </a:spcBef>
            </a:pPr>
            <a:r>
              <a:rPr lang="en-US" sz="1600" b="1">
                <a:solidFill>
                  <a:schemeClr val="bg1"/>
                </a:solidFill>
                <a:latin typeface="Times New Roman" pitchFamily="18" charset="0"/>
                <a:cs typeface="Times New Roman" pitchFamily="18" charset="0"/>
              </a:rPr>
              <a:t>Allowed – usually causes no error</a:t>
            </a:r>
          </a:p>
          <a:p>
            <a:pPr eaLnBrk="0" hangingPunct="0">
              <a:spcBef>
                <a:spcPct val="20000"/>
              </a:spcBef>
            </a:pPr>
            <a:r>
              <a:rPr lang="en-US" sz="1600" b="1">
                <a:solidFill>
                  <a:schemeClr val="bg1"/>
                </a:solidFill>
                <a:latin typeface="Times New Roman" pitchFamily="18" charset="0"/>
                <a:cs typeface="Times New Roman" pitchFamily="18" charset="0"/>
              </a:rPr>
              <a:t>array[10] may overwrite b</a:t>
            </a:r>
          </a:p>
        </p:txBody>
      </p:sp>
      <p:sp>
        <p:nvSpPr>
          <p:cNvPr id="5127" name="Text Box 7"/>
          <p:cNvSpPr txBox="1">
            <a:spLocks noChangeArrowheads="1"/>
          </p:cNvSpPr>
          <p:nvPr/>
        </p:nvSpPr>
        <p:spPr bwMode="auto">
          <a:xfrm>
            <a:off x="4243388" y="2028825"/>
            <a:ext cx="3461204" cy="338554"/>
          </a:xfrm>
          <a:prstGeom prst="rect">
            <a:avLst/>
          </a:prstGeom>
          <a:noFill/>
          <a:ln w="19050">
            <a:noFill/>
            <a:miter lim="800000"/>
            <a:headEnd/>
            <a:tailEnd/>
          </a:ln>
        </p:spPr>
        <p:txBody>
          <a:bodyPr wrap="none">
            <a:spAutoFit/>
          </a:bodyPr>
          <a:lstStyle/>
          <a:p>
            <a:pPr eaLnBrk="0" hangingPunct="0"/>
            <a:r>
              <a:rPr lang="en-US" sz="1600" b="1">
                <a:solidFill>
                  <a:schemeClr val="bg1"/>
                </a:solidFill>
                <a:latin typeface="Times New Roman" pitchFamily="18" charset="0"/>
                <a:cs typeface="Times New Roman" pitchFamily="18" charset="0"/>
              </a:rPr>
              <a:t>Unlike Java, array size in declaration</a:t>
            </a:r>
          </a:p>
        </p:txBody>
      </p:sp>
      <p:sp>
        <p:nvSpPr>
          <p:cNvPr id="5128" name="Line 8"/>
          <p:cNvSpPr>
            <a:spLocks noChangeShapeType="1"/>
          </p:cNvSpPr>
          <p:nvPr/>
        </p:nvSpPr>
        <p:spPr bwMode="auto">
          <a:xfrm flipH="1">
            <a:off x="2590800" y="2209800"/>
            <a:ext cx="1676400" cy="381000"/>
          </a:xfrm>
          <a:prstGeom prst="line">
            <a:avLst/>
          </a:prstGeom>
          <a:noFill/>
          <a:ln w="19050">
            <a:solidFill>
              <a:schemeClr val="tx1"/>
            </a:solidFill>
            <a:round/>
            <a:headEnd/>
            <a:tailEnd type="triangle" w="med" len="med"/>
          </a:ln>
        </p:spPr>
        <p:txBody>
          <a:bodyPr wrap="none" anchor="ctr"/>
          <a:lstStyle/>
          <a:p>
            <a:endParaRPr lang="en-US">
              <a:solidFill>
                <a:schemeClr val="bg1"/>
              </a:solidFill>
              <a:latin typeface="Times New Roman" pitchFamily="18" charset="0"/>
              <a:cs typeface="Times New Roman" pitchFamily="18" charset="0"/>
            </a:endParaRPr>
          </a:p>
        </p:txBody>
      </p:sp>
      <p:sp>
        <p:nvSpPr>
          <p:cNvPr id="5129" name="Text Box 9"/>
          <p:cNvSpPr txBox="1">
            <a:spLocks noChangeArrowheads="1"/>
          </p:cNvSpPr>
          <p:nvPr/>
        </p:nvSpPr>
        <p:spPr bwMode="auto">
          <a:xfrm>
            <a:off x="762000" y="2519363"/>
            <a:ext cx="1617751" cy="2363724"/>
          </a:xfrm>
          <a:prstGeom prst="rect">
            <a:avLst/>
          </a:prstGeom>
          <a:noFill/>
          <a:ln w="9525">
            <a:solidFill>
              <a:schemeClr val="tx1"/>
            </a:solidFill>
            <a:miter lim="800000"/>
            <a:headEnd/>
            <a:tailEnd/>
          </a:ln>
        </p:spPr>
        <p:txBody>
          <a:bodyPr wrap="none">
            <a:spAutoFit/>
          </a:bodyPr>
          <a:lstStyle/>
          <a:p>
            <a:pPr eaLnBrk="0" hangingPunct="0">
              <a:spcBef>
                <a:spcPct val="20000"/>
              </a:spcBef>
            </a:pPr>
            <a:r>
              <a:rPr lang="en-US" b="1">
                <a:solidFill>
                  <a:schemeClr val="bg1"/>
                </a:solidFill>
                <a:latin typeface="Times New Roman" pitchFamily="18" charset="0"/>
                <a:cs typeface="Times New Roman" pitchFamily="18" charset="0"/>
              </a:rPr>
              <a:t>int array[10];</a:t>
            </a:r>
          </a:p>
          <a:p>
            <a:pPr eaLnBrk="0" hangingPunct="0">
              <a:spcBef>
                <a:spcPct val="20000"/>
              </a:spcBef>
            </a:pPr>
            <a:r>
              <a:rPr lang="en-US" b="1">
                <a:solidFill>
                  <a:schemeClr val="bg1"/>
                </a:solidFill>
                <a:latin typeface="Times New Roman" pitchFamily="18" charset="0"/>
                <a:cs typeface="Times New Roman" pitchFamily="18" charset="0"/>
              </a:rPr>
              <a:t>int b;</a:t>
            </a:r>
          </a:p>
          <a:p>
            <a:pPr eaLnBrk="0" hangingPunct="0">
              <a:spcBef>
                <a:spcPct val="20000"/>
              </a:spcBef>
            </a:pPr>
            <a:endParaRPr lang="en-US" b="1">
              <a:solidFill>
                <a:schemeClr val="bg1"/>
              </a:solidFill>
              <a:latin typeface="Times New Roman" pitchFamily="18" charset="0"/>
              <a:cs typeface="Times New Roman" pitchFamily="18" charset="0"/>
            </a:endParaRPr>
          </a:p>
          <a:p>
            <a:pPr eaLnBrk="0" hangingPunct="0">
              <a:spcBef>
                <a:spcPct val="20000"/>
              </a:spcBef>
            </a:pPr>
            <a:r>
              <a:rPr lang="en-US" b="1">
                <a:solidFill>
                  <a:schemeClr val="bg1"/>
                </a:solidFill>
                <a:latin typeface="Times New Roman" pitchFamily="18" charset="0"/>
                <a:cs typeface="Times New Roman" pitchFamily="18" charset="0"/>
              </a:rPr>
              <a:t>array[0]   = 3;</a:t>
            </a:r>
          </a:p>
          <a:p>
            <a:pPr eaLnBrk="0" hangingPunct="0">
              <a:spcBef>
                <a:spcPct val="20000"/>
              </a:spcBef>
            </a:pPr>
            <a:r>
              <a:rPr lang="en-US" b="1">
                <a:solidFill>
                  <a:schemeClr val="bg1"/>
                </a:solidFill>
                <a:latin typeface="Times New Roman" pitchFamily="18" charset="0"/>
                <a:cs typeface="Times New Roman" pitchFamily="18" charset="0"/>
              </a:rPr>
              <a:t>array[9]   = 4;</a:t>
            </a:r>
          </a:p>
          <a:p>
            <a:pPr eaLnBrk="0" hangingPunct="0">
              <a:spcBef>
                <a:spcPct val="20000"/>
              </a:spcBef>
            </a:pPr>
            <a:r>
              <a:rPr lang="en-US" b="1">
                <a:solidFill>
                  <a:schemeClr val="bg1"/>
                </a:solidFill>
                <a:latin typeface="Times New Roman" pitchFamily="18" charset="0"/>
                <a:cs typeface="Times New Roman" pitchFamily="18" charset="0"/>
              </a:rPr>
              <a:t>array[10]  = 5;</a:t>
            </a:r>
          </a:p>
          <a:p>
            <a:pPr eaLnBrk="0" hangingPunct="0">
              <a:spcBef>
                <a:spcPct val="20000"/>
              </a:spcBef>
            </a:pPr>
            <a:r>
              <a:rPr lang="en-US" b="1">
                <a:solidFill>
                  <a:schemeClr val="bg1"/>
                </a:solidFill>
                <a:latin typeface="Times New Roman" pitchFamily="18" charset="0"/>
                <a:cs typeface="Times New Roman" pitchFamily="18" charset="0"/>
              </a:rPr>
              <a:t>array[-1]  = 6;</a:t>
            </a:r>
          </a:p>
        </p:txBody>
      </p:sp>
      <p:grpSp>
        <p:nvGrpSpPr>
          <p:cNvPr id="2" name="Group 10"/>
          <p:cNvGrpSpPr>
            <a:grpSpLocks/>
          </p:cNvGrpSpPr>
          <p:nvPr/>
        </p:nvGrpSpPr>
        <p:grpSpPr bwMode="auto">
          <a:xfrm>
            <a:off x="2971800" y="2590800"/>
            <a:ext cx="4751388" cy="633413"/>
            <a:chOff x="1872" y="2112"/>
            <a:chExt cx="2993" cy="399"/>
          </a:xfrm>
        </p:grpSpPr>
        <p:sp>
          <p:nvSpPr>
            <p:cNvPr id="5139" name="Text Box 11"/>
            <p:cNvSpPr txBox="1">
              <a:spLocks noChangeArrowheads="1"/>
            </p:cNvSpPr>
            <p:nvPr/>
          </p:nvSpPr>
          <p:spPr bwMode="auto">
            <a:xfrm>
              <a:off x="2784" y="2112"/>
              <a:ext cx="2081" cy="399"/>
            </a:xfrm>
            <a:prstGeom prst="rect">
              <a:avLst/>
            </a:prstGeom>
            <a:noFill/>
            <a:ln w="9525">
              <a:noFill/>
              <a:miter lim="800000"/>
              <a:headEnd/>
              <a:tailEnd/>
            </a:ln>
          </p:spPr>
          <p:txBody>
            <a:bodyPr wrap="none">
              <a:spAutoFit/>
            </a:bodyPr>
            <a:lstStyle/>
            <a:p>
              <a:pPr>
                <a:spcBef>
                  <a:spcPct val="20000"/>
                </a:spcBef>
              </a:pPr>
              <a:r>
                <a:rPr lang="en-US" sz="1600" b="1" u="sng">
                  <a:solidFill>
                    <a:schemeClr val="bg1"/>
                  </a:solidFill>
                  <a:latin typeface="Times New Roman" pitchFamily="18" charset="0"/>
                  <a:cs typeface="Times New Roman" pitchFamily="18" charset="0"/>
                </a:rPr>
                <a:t>Compare:</a:t>
              </a:r>
              <a:r>
                <a:rPr lang="en-US" sz="1600" b="1">
                  <a:solidFill>
                    <a:schemeClr val="bg1"/>
                  </a:solidFill>
                  <a:latin typeface="Times New Roman" pitchFamily="18" charset="0"/>
                  <a:cs typeface="Times New Roman" pitchFamily="18" charset="0"/>
                </a:rPr>
                <a:t>  C:	int array[10];</a:t>
              </a:r>
            </a:p>
            <a:p>
              <a:pPr>
                <a:spcBef>
                  <a:spcPct val="20000"/>
                </a:spcBef>
              </a:pPr>
              <a:r>
                <a:rPr lang="en-US" sz="1600" b="1">
                  <a:solidFill>
                    <a:schemeClr val="bg1"/>
                  </a:solidFill>
                  <a:latin typeface="Times New Roman" pitchFamily="18" charset="0"/>
                  <a:cs typeface="Times New Roman" pitchFamily="18" charset="0"/>
                </a:rPr>
                <a:t>Java:	int[] array = new int[10];</a:t>
              </a:r>
            </a:p>
          </p:txBody>
        </p:sp>
        <p:sp>
          <p:nvSpPr>
            <p:cNvPr id="5140" name="Line 12"/>
            <p:cNvSpPr>
              <a:spLocks noChangeShapeType="1"/>
            </p:cNvSpPr>
            <p:nvPr/>
          </p:nvSpPr>
          <p:spPr bwMode="auto">
            <a:xfrm flipH="1">
              <a:off x="1872" y="2199"/>
              <a:ext cx="912" cy="0"/>
            </a:xfrm>
            <a:prstGeom prst="line">
              <a:avLst/>
            </a:prstGeom>
            <a:noFill/>
            <a:ln w="19050">
              <a:solidFill>
                <a:schemeClr val="tx1"/>
              </a:solidFill>
              <a:round/>
              <a:headEnd/>
              <a:tailEnd type="triangle" w="med" len="med"/>
            </a:ln>
          </p:spPr>
          <p:txBody>
            <a:bodyPr wrap="none" anchor="ctr"/>
            <a:lstStyle/>
            <a:p>
              <a:endParaRPr lang="en-US">
                <a:solidFill>
                  <a:schemeClr val="bg1"/>
                </a:solidFill>
                <a:latin typeface="Times New Roman" pitchFamily="18" charset="0"/>
                <a:cs typeface="Times New Roman" pitchFamily="18" charset="0"/>
              </a:endParaRPr>
            </a:p>
          </p:txBody>
        </p:sp>
      </p:grpSp>
      <p:sp>
        <p:nvSpPr>
          <p:cNvPr id="5131" name="Text Box 14"/>
          <p:cNvSpPr txBox="1">
            <a:spLocks noChangeArrowheads="1"/>
          </p:cNvSpPr>
          <p:nvPr/>
        </p:nvSpPr>
        <p:spPr bwMode="auto">
          <a:xfrm>
            <a:off x="4251325" y="1571625"/>
            <a:ext cx="3712876" cy="338554"/>
          </a:xfrm>
          <a:prstGeom prst="rect">
            <a:avLst/>
          </a:prstGeom>
          <a:noFill/>
          <a:ln w="19050">
            <a:noFill/>
            <a:miter lim="800000"/>
            <a:headEnd/>
            <a:tailEnd/>
          </a:ln>
        </p:spPr>
        <p:txBody>
          <a:bodyPr wrap="none">
            <a:spAutoFit/>
          </a:bodyPr>
          <a:lstStyle/>
          <a:p>
            <a:pPr eaLnBrk="0" hangingPunct="0"/>
            <a:r>
              <a:rPr lang="en-US" sz="1600" b="1">
                <a:solidFill>
                  <a:schemeClr val="bg1"/>
                </a:solidFill>
                <a:latin typeface="Times New Roman" pitchFamily="18" charset="0"/>
                <a:cs typeface="Times New Roman" pitchFamily="18" charset="0"/>
              </a:rPr>
              <a:t>All elements of same type – homogenous</a:t>
            </a:r>
          </a:p>
        </p:txBody>
      </p:sp>
      <p:sp>
        <p:nvSpPr>
          <p:cNvPr id="5132" name="Line 15"/>
          <p:cNvSpPr>
            <a:spLocks noChangeShapeType="1"/>
          </p:cNvSpPr>
          <p:nvPr/>
        </p:nvSpPr>
        <p:spPr bwMode="auto">
          <a:xfrm flipH="1">
            <a:off x="1143000" y="1752600"/>
            <a:ext cx="3124200" cy="838200"/>
          </a:xfrm>
          <a:prstGeom prst="line">
            <a:avLst/>
          </a:prstGeom>
          <a:noFill/>
          <a:ln w="19050">
            <a:solidFill>
              <a:schemeClr val="tx1"/>
            </a:solidFill>
            <a:round/>
            <a:headEnd/>
            <a:tailEnd type="triangle" w="med" len="med"/>
          </a:ln>
        </p:spPr>
        <p:txBody>
          <a:bodyPr wrap="none" anchor="ctr"/>
          <a:lstStyle/>
          <a:p>
            <a:endParaRPr lang="en-US">
              <a:solidFill>
                <a:schemeClr val="bg1"/>
              </a:solidFill>
              <a:latin typeface="Times New Roman" pitchFamily="18" charset="0"/>
              <a:cs typeface="Times New Roman" pitchFamily="18" charset="0"/>
            </a:endParaRPr>
          </a:p>
        </p:txBody>
      </p:sp>
      <p:sp>
        <p:nvSpPr>
          <p:cNvPr id="86032" name="Line 16"/>
          <p:cNvSpPr>
            <a:spLocks noChangeShapeType="1"/>
          </p:cNvSpPr>
          <p:nvPr/>
        </p:nvSpPr>
        <p:spPr bwMode="auto">
          <a:xfrm flipH="1" flipV="1">
            <a:off x="1905000" y="4953000"/>
            <a:ext cx="304800" cy="228600"/>
          </a:xfrm>
          <a:prstGeom prst="line">
            <a:avLst/>
          </a:prstGeom>
          <a:noFill/>
          <a:ln w="19050">
            <a:solidFill>
              <a:schemeClr val="tx1"/>
            </a:solidFill>
            <a:round/>
            <a:headEnd/>
            <a:tailEnd type="triangle" w="med" len="med"/>
          </a:ln>
        </p:spPr>
        <p:txBody>
          <a:bodyPr/>
          <a:lstStyle/>
          <a:p>
            <a:endParaRPr lang="en-US">
              <a:solidFill>
                <a:schemeClr val="bg1"/>
              </a:solidFill>
              <a:latin typeface="Times New Roman" pitchFamily="18" charset="0"/>
              <a:cs typeface="Times New Roman" pitchFamily="18" charset="0"/>
            </a:endParaRPr>
          </a:p>
        </p:txBody>
      </p:sp>
      <p:sp>
        <p:nvSpPr>
          <p:cNvPr id="86033" name="Oval 17"/>
          <p:cNvSpPr>
            <a:spLocks noChangeArrowheads="1"/>
          </p:cNvSpPr>
          <p:nvPr/>
        </p:nvSpPr>
        <p:spPr bwMode="auto">
          <a:xfrm>
            <a:off x="1524000" y="4151313"/>
            <a:ext cx="609600" cy="762000"/>
          </a:xfrm>
          <a:prstGeom prst="ellipse">
            <a:avLst/>
          </a:prstGeom>
          <a:noFill/>
          <a:ln w="28575">
            <a:solidFill>
              <a:schemeClr val="tx2"/>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86034" name="Line 18"/>
          <p:cNvSpPr>
            <a:spLocks noChangeShapeType="1"/>
          </p:cNvSpPr>
          <p:nvPr/>
        </p:nvSpPr>
        <p:spPr bwMode="auto">
          <a:xfrm flipH="1">
            <a:off x="1905000" y="3429000"/>
            <a:ext cx="1447800" cy="228600"/>
          </a:xfrm>
          <a:prstGeom prst="line">
            <a:avLst/>
          </a:prstGeom>
          <a:noFill/>
          <a:ln w="19050">
            <a:solidFill>
              <a:schemeClr val="tx1"/>
            </a:solidFill>
            <a:round/>
            <a:headEnd/>
            <a:tailEnd type="triangle" w="med" len="med"/>
          </a:ln>
        </p:spPr>
        <p:txBody>
          <a:bodyPr/>
          <a:lstStyle/>
          <a:p>
            <a:endParaRPr lang="en-US">
              <a:solidFill>
                <a:schemeClr val="bg1"/>
              </a:solidFill>
              <a:latin typeface="Times New Roman" pitchFamily="18" charset="0"/>
              <a:cs typeface="Times New Roman" pitchFamily="18" charset="0"/>
            </a:endParaRPr>
          </a:p>
        </p:txBody>
      </p:sp>
      <p:sp>
        <p:nvSpPr>
          <p:cNvPr id="86035" name="Text Box 19"/>
          <p:cNvSpPr txBox="1">
            <a:spLocks noChangeArrowheads="1"/>
          </p:cNvSpPr>
          <p:nvPr/>
        </p:nvSpPr>
        <p:spPr bwMode="auto">
          <a:xfrm>
            <a:off x="3352800" y="3276600"/>
            <a:ext cx="2167581" cy="338554"/>
          </a:xfrm>
          <a:prstGeom prst="rect">
            <a:avLst/>
          </a:prstGeom>
          <a:noFill/>
          <a:ln w="19050">
            <a:noFill/>
            <a:miter lim="800000"/>
            <a:headEnd/>
            <a:tailEnd/>
          </a:ln>
        </p:spPr>
        <p:txBody>
          <a:bodyPr wrap="none">
            <a:spAutoFit/>
          </a:bodyPr>
          <a:lstStyle/>
          <a:p>
            <a:pPr eaLnBrk="0" hangingPunct="0"/>
            <a:r>
              <a:rPr lang="en-US" sz="1600" b="1">
                <a:solidFill>
                  <a:schemeClr val="bg1"/>
                </a:solidFill>
                <a:latin typeface="Times New Roman" pitchFamily="18" charset="0"/>
                <a:cs typeface="Times New Roman" pitchFamily="18" charset="0"/>
              </a:rPr>
              <a:t>First element (index 0)</a:t>
            </a:r>
          </a:p>
        </p:txBody>
      </p:sp>
      <p:sp>
        <p:nvSpPr>
          <p:cNvPr id="86036" name="Line 20"/>
          <p:cNvSpPr>
            <a:spLocks noChangeShapeType="1"/>
          </p:cNvSpPr>
          <p:nvPr/>
        </p:nvSpPr>
        <p:spPr bwMode="auto">
          <a:xfrm flipH="1">
            <a:off x="1905000" y="3733800"/>
            <a:ext cx="1447800" cy="228600"/>
          </a:xfrm>
          <a:prstGeom prst="line">
            <a:avLst/>
          </a:prstGeom>
          <a:noFill/>
          <a:ln w="19050">
            <a:solidFill>
              <a:schemeClr val="tx1"/>
            </a:solidFill>
            <a:round/>
            <a:headEnd/>
            <a:tailEnd type="triangle" w="med" len="med"/>
          </a:ln>
        </p:spPr>
        <p:txBody>
          <a:bodyPr/>
          <a:lstStyle/>
          <a:p>
            <a:endParaRPr lang="en-US">
              <a:solidFill>
                <a:schemeClr val="bg1"/>
              </a:solidFill>
              <a:latin typeface="Times New Roman" pitchFamily="18" charset="0"/>
              <a:cs typeface="Times New Roman" pitchFamily="18" charset="0"/>
            </a:endParaRPr>
          </a:p>
        </p:txBody>
      </p:sp>
      <p:sp>
        <p:nvSpPr>
          <p:cNvPr id="86037" name="Text Box 21"/>
          <p:cNvSpPr txBox="1">
            <a:spLocks noChangeArrowheads="1"/>
          </p:cNvSpPr>
          <p:nvPr/>
        </p:nvSpPr>
        <p:spPr bwMode="auto">
          <a:xfrm>
            <a:off x="3352800" y="3549650"/>
            <a:ext cx="2624436" cy="338554"/>
          </a:xfrm>
          <a:prstGeom prst="rect">
            <a:avLst/>
          </a:prstGeom>
          <a:noFill/>
          <a:ln w="19050">
            <a:noFill/>
            <a:miter lim="800000"/>
            <a:headEnd/>
            <a:tailEnd/>
          </a:ln>
        </p:spPr>
        <p:txBody>
          <a:bodyPr wrap="none">
            <a:spAutoFit/>
          </a:bodyPr>
          <a:lstStyle/>
          <a:p>
            <a:pPr eaLnBrk="0" hangingPunct="0"/>
            <a:r>
              <a:rPr lang="en-US" sz="1600" b="1">
                <a:solidFill>
                  <a:schemeClr val="bg1"/>
                </a:solidFill>
                <a:latin typeface="Times New Roman" pitchFamily="18" charset="0"/>
                <a:cs typeface="Times New Roman" pitchFamily="18" charset="0"/>
              </a:rPr>
              <a:t>Last element (index size - 1)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0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60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60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603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60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60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p:bldP spid="86032" grpId="0" animBg="1"/>
      <p:bldP spid="86033" grpId="0" animBg="1"/>
      <p:bldP spid="86034" grpId="0" animBg="1"/>
      <p:bldP spid="86035" grpId="0"/>
      <p:bldP spid="86036" grpId="0" animBg="1"/>
      <p:bldP spid="86037"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53536"/>
            <a:ext cx="8229600" cy="660864"/>
          </a:xfrm>
        </p:spPr>
        <p:txBody>
          <a:bodyPr>
            <a:normAutofit/>
          </a:bodyPr>
          <a:lstStyle/>
          <a:p>
            <a:pPr>
              <a:buNone/>
            </a:pPr>
            <a:r>
              <a:rPr lang="en-US" dirty="0">
                <a:latin typeface="Times New Roman" pitchFamily="18" charset="0"/>
                <a:cs typeface="Times New Roman" pitchFamily="18" charset="0"/>
              </a:rPr>
              <a:t>Arrays and Pointers</a:t>
            </a:r>
          </a:p>
        </p:txBody>
      </p:sp>
      <p:sp>
        <p:nvSpPr>
          <p:cNvPr id="21507" name="Rectangle 3"/>
          <p:cNvSpPr>
            <a:spLocks noGrp="1" noChangeArrowheads="1"/>
          </p:cNvSpPr>
          <p:nvPr>
            <p:ph idx="1"/>
          </p:nvPr>
        </p:nvSpPr>
        <p:spPr>
          <a:xfrm>
            <a:off x="180975" y="1143000"/>
            <a:ext cx="8764588" cy="5486399"/>
          </a:xfrm>
        </p:spPr>
        <p:txBody>
          <a:bodyPr>
            <a:normAutofit fontScale="85000" lnSpcReduction="20000"/>
          </a:bodyPr>
          <a:lstStyle/>
          <a:p>
            <a:r>
              <a:rPr lang="en-US" dirty="0">
                <a:latin typeface="Times New Roman" pitchFamily="18" charset="0"/>
                <a:cs typeface="Times New Roman" pitchFamily="18" charset="0"/>
              </a:rPr>
              <a:t>A variable declared as an array represents a contiguous region of memory in which the array elements are stored.</a:t>
            </a:r>
          </a:p>
          <a:p>
            <a:pPr lvl="1">
              <a:buFontTx/>
              <a:buNone/>
            </a:pPr>
            <a:r>
              <a:rPr lang="en-US" dirty="0" err="1">
                <a:latin typeface="Times New Roman" pitchFamily="18" charset="0"/>
                <a:cs typeface="Times New Roman" pitchFamily="18" charset="0"/>
              </a:rPr>
              <a:t>int</a:t>
            </a:r>
            <a:r>
              <a:rPr lang="en-US" dirty="0">
                <a:latin typeface="Times New Roman" pitchFamily="18" charset="0"/>
                <a:cs typeface="Times New Roman" pitchFamily="18" charset="0"/>
              </a:rPr>
              <a:t> x[5]; // an array of 5 4-byte </a:t>
            </a:r>
            <a:r>
              <a:rPr lang="en-US" dirty="0" err="1">
                <a:latin typeface="Times New Roman" pitchFamily="18" charset="0"/>
                <a:cs typeface="Times New Roman" pitchFamily="18" charset="0"/>
              </a:rPr>
              <a:t>ints</a:t>
            </a:r>
            <a:r>
              <a:rPr lang="en-US" dirty="0">
                <a:latin typeface="Times New Roman" pitchFamily="18" charset="0"/>
                <a:cs typeface="Times New Roman" pitchFamily="18" charset="0"/>
              </a:rPr>
              <a:t>.</a:t>
            </a:r>
          </a:p>
          <a:p>
            <a:r>
              <a:rPr lang="en-US" dirty="0">
                <a:latin typeface="Times New Roman" pitchFamily="18" charset="0"/>
                <a:cs typeface="Times New Roman" pitchFamily="18" charset="0"/>
              </a:rPr>
              <a:t>All arrays begin with an index of 0</a:t>
            </a:r>
          </a:p>
          <a:p>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An array identifier is equivalent to a pointer that references the first element of the array</a:t>
            </a:r>
          </a:p>
          <a:p>
            <a:pPr lvl="1"/>
            <a:r>
              <a:rPr lang="en-US" dirty="0" err="1">
                <a:latin typeface="Times New Roman" pitchFamily="18" charset="0"/>
                <a:cs typeface="Times New Roman" pitchFamily="18" charset="0"/>
              </a:rPr>
              <a:t>int</a:t>
            </a:r>
            <a:r>
              <a:rPr lang="en-US" dirty="0">
                <a:latin typeface="Times New Roman" pitchFamily="18" charset="0"/>
                <a:cs typeface="Times New Roman" pitchFamily="18" charset="0"/>
              </a:rPr>
              <a:t> x[5], *</a:t>
            </a:r>
            <a:r>
              <a:rPr lang="en-US" dirty="0" err="1">
                <a:latin typeface="Times New Roman" pitchFamily="18" charset="0"/>
                <a:cs typeface="Times New Roman" pitchFamily="18" charset="0"/>
              </a:rPr>
              <a:t>ptr</a:t>
            </a:r>
            <a:r>
              <a:rPr lang="en-US" dirty="0">
                <a:latin typeface="Times New Roman" pitchFamily="18" charset="0"/>
                <a:cs typeface="Times New Roman" pitchFamily="18" charset="0"/>
              </a:rPr>
              <a:t>;</a:t>
            </a:r>
            <a:br>
              <a:rPr lang="en-US" dirty="0">
                <a:latin typeface="Times New Roman" pitchFamily="18" charset="0"/>
                <a:cs typeface="Times New Roman" pitchFamily="18" charset="0"/>
              </a:rPr>
            </a:br>
            <a:r>
              <a:rPr lang="en-US" dirty="0" err="1">
                <a:latin typeface="Times New Roman" pitchFamily="18" charset="0"/>
                <a:cs typeface="Times New Roman" pitchFamily="18" charset="0"/>
              </a:rPr>
              <a:t>ptr</a:t>
            </a:r>
            <a:r>
              <a:rPr lang="en-US" dirty="0">
                <a:latin typeface="Times New Roman" pitchFamily="18" charset="0"/>
                <a:cs typeface="Times New Roman" pitchFamily="18" charset="0"/>
              </a:rPr>
              <a:t> = &amp;x[0] is equivalent to </a:t>
            </a:r>
            <a:r>
              <a:rPr lang="en-US" dirty="0" err="1">
                <a:latin typeface="Times New Roman" pitchFamily="18" charset="0"/>
                <a:cs typeface="Times New Roman" pitchFamily="18" charset="0"/>
              </a:rPr>
              <a:t>ptr</a:t>
            </a:r>
            <a:r>
              <a:rPr lang="en-US" dirty="0">
                <a:latin typeface="Times New Roman" pitchFamily="18" charset="0"/>
                <a:cs typeface="Times New Roman" pitchFamily="18" charset="0"/>
              </a:rPr>
              <a:t> = x;</a:t>
            </a:r>
          </a:p>
          <a:p>
            <a:r>
              <a:rPr lang="en-US" dirty="0">
                <a:latin typeface="Times New Roman" pitchFamily="18" charset="0"/>
                <a:cs typeface="Times New Roman" pitchFamily="18" charset="0"/>
              </a:rPr>
              <a:t>Pointer arithmetic and arrays: </a:t>
            </a:r>
          </a:p>
          <a:p>
            <a:pPr lvl="1"/>
            <a:r>
              <a:rPr lang="en-US" dirty="0" err="1">
                <a:latin typeface="Times New Roman" pitchFamily="18" charset="0"/>
                <a:cs typeface="Times New Roman" pitchFamily="18" charset="0"/>
              </a:rPr>
              <a:t>int</a:t>
            </a:r>
            <a:r>
              <a:rPr lang="en-US" dirty="0">
                <a:latin typeface="Times New Roman" pitchFamily="18" charset="0"/>
                <a:cs typeface="Times New Roman" pitchFamily="18" charset="0"/>
              </a:rPr>
              <a:t> x[5];</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x[2] is the same as *(x + 2), the compiler will assume you mean 2 objects beyond element x.</a:t>
            </a:r>
          </a:p>
        </p:txBody>
      </p:sp>
      <p:grpSp>
        <p:nvGrpSpPr>
          <p:cNvPr id="2" name="Group 31"/>
          <p:cNvGrpSpPr>
            <a:grpSpLocks/>
          </p:cNvGrpSpPr>
          <p:nvPr/>
        </p:nvGrpSpPr>
        <p:grpSpPr bwMode="auto">
          <a:xfrm>
            <a:off x="5486400" y="1905000"/>
            <a:ext cx="3221037" cy="1417638"/>
            <a:chOff x="3956" y="1181"/>
            <a:chExt cx="1309" cy="893"/>
          </a:xfrm>
        </p:grpSpPr>
        <p:sp>
          <p:nvSpPr>
            <p:cNvPr id="21508" name="Rectangle 4"/>
            <p:cNvSpPr>
              <a:spLocks noChangeArrowheads="1"/>
            </p:cNvSpPr>
            <p:nvPr/>
          </p:nvSpPr>
          <p:spPr bwMode="auto">
            <a:xfrm>
              <a:off x="4108" y="1409"/>
              <a:ext cx="1082" cy="480"/>
            </a:xfrm>
            <a:prstGeom prst="rect">
              <a:avLst/>
            </a:prstGeom>
            <a:noFill/>
            <a:ln w="25400" algn="ctr">
              <a:solidFill>
                <a:srgbClr val="006600"/>
              </a:solidFill>
              <a:miter lim="800000"/>
              <a:headEnd/>
              <a:tailEnd/>
            </a:ln>
            <a:effectLst/>
          </p:spPr>
          <p:txBody>
            <a:bodyPr wrap="none" anchor="ctr"/>
            <a:lstStyle/>
            <a:p>
              <a:endParaRPr lang="en-US">
                <a:solidFill>
                  <a:schemeClr val="bg1"/>
                </a:solidFill>
                <a:latin typeface="Times New Roman" pitchFamily="18" charset="0"/>
                <a:cs typeface="Times New Roman" pitchFamily="18" charset="0"/>
              </a:endParaRPr>
            </a:p>
          </p:txBody>
        </p:sp>
        <p:sp>
          <p:nvSpPr>
            <p:cNvPr id="21511" name="Line 7"/>
            <p:cNvSpPr>
              <a:spLocks noChangeShapeType="1"/>
            </p:cNvSpPr>
            <p:nvPr/>
          </p:nvSpPr>
          <p:spPr bwMode="auto">
            <a:xfrm>
              <a:off x="4105" y="1510"/>
              <a:ext cx="1082" cy="0"/>
            </a:xfrm>
            <a:prstGeom prst="line">
              <a:avLst/>
            </a:prstGeom>
            <a:noFill/>
            <a:ln w="25400">
              <a:solidFill>
                <a:srgbClr val="006600"/>
              </a:solidFill>
              <a:round/>
              <a:headEnd/>
              <a:tailEnd/>
            </a:ln>
            <a:effectLst/>
          </p:spPr>
          <p:txBody>
            <a:bodyPr wrap="none" anchor="ctr"/>
            <a:lstStyle/>
            <a:p>
              <a:endParaRPr lang="en-US">
                <a:solidFill>
                  <a:schemeClr val="bg1"/>
                </a:solidFill>
                <a:latin typeface="Times New Roman" pitchFamily="18" charset="0"/>
                <a:cs typeface="Times New Roman" pitchFamily="18" charset="0"/>
              </a:endParaRPr>
            </a:p>
          </p:txBody>
        </p:sp>
        <p:sp>
          <p:nvSpPr>
            <p:cNvPr id="21512" name="Line 8"/>
            <p:cNvSpPr>
              <a:spLocks noChangeShapeType="1"/>
            </p:cNvSpPr>
            <p:nvPr/>
          </p:nvSpPr>
          <p:spPr bwMode="auto">
            <a:xfrm>
              <a:off x="4105" y="1606"/>
              <a:ext cx="1082" cy="0"/>
            </a:xfrm>
            <a:prstGeom prst="line">
              <a:avLst/>
            </a:prstGeom>
            <a:noFill/>
            <a:ln w="25400">
              <a:solidFill>
                <a:srgbClr val="006600"/>
              </a:solidFill>
              <a:round/>
              <a:headEnd/>
              <a:tailEnd/>
            </a:ln>
            <a:effectLst/>
          </p:spPr>
          <p:txBody>
            <a:bodyPr wrap="none" anchor="ctr"/>
            <a:lstStyle/>
            <a:p>
              <a:endParaRPr lang="en-US">
                <a:solidFill>
                  <a:schemeClr val="bg1"/>
                </a:solidFill>
                <a:latin typeface="Times New Roman" pitchFamily="18" charset="0"/>
                <a:cs typeface="Times New Roman" pitchFamily="18" charset="0"/>
              </a:endParaRPr>
            </a:p>
          </p:txBody>
        </p:sp>
        <p:sp>
          <p:nvSpPr>
            <p:cNvPr id="21513" name="Line 9"/>
            <p:cNvSpPr>
              <a:spLocks noChangeShapeType="1"/>
            </p:cNvSpPr>
            <p:nvPr/>
          </p:nvSpPr>
          <p:spPr bwMode="auto">
            <a:xfrm>
              <a:off x="4105" y="1702"/>
              <a:ext cx="1082" cy="0"/>
            </a:xfrm>
            <a:prstGeom prst="line">
              <a:avLst/>
            </a:prstGeom>
            <a:noFill/>
            <a:ln w="25400">
              <a:solidFill>
                <a:srgbClr val="006600"/>
              </a:solidFill>
              <a:round/>
              <a:headEnd/>
              <a:tailEnd/>
            </a:ln>
            <a:effectLst/>
          </p:spPr>
          <p:txBody>
            <a:bodyPr wrap="none" anchor="ctr"/>
            <a:lstStyle/>
            <a:p>
              <a:endParaRPr lang="en-US">
                <a:solidFill>
                  <a:schemeClr val="bg1"/>
                </a:solidFill>
                <a:latin typeface="Times New Roman" pitchFamily="18" charset="0"/>
                <a:cs typeface="Times New Roman" pitchFamily="18" charset="0"/>
              </a:endParaRPr>
            </a:p>
          </p:txBody>
        </p:sp>
        <p:sp>
          <p:nvSpPr>
            <p:cNvPr id="21514" name="Line 10"/>
            <p:cNvSpPr>
              <a:spLocks noChangeShapeType="1"/>
            </p:cNvSpPr>
            <p:nvPr/>
          </p:nvSpPr>
          <p:spPr bwMode="auto">
            <a:xfrm>
              <a:off x="4105" y="1798"/>
              <a:ext cx="1082" cy="0"/>
            </a:xfrm>
            <a:prstGeom prst="line">
              <a:avLst/>
            </a:prstGeom>
            <a:noFill/>
            <a:ln w="25400">
              <a:solidFill>
                <a:srgbClr val="006600"/>
              </a:solidFill>
              <a:round/>
              <a:headEnd/>
              <a:tailEnd/>
            </a:ln>
            <a:effectLst/>
          </p:spPr>
          <p:txBody>
            <a:bodyPr wrap="none" anchor="ctr"/>
            <a:lstStyle/>
            <a:p>
              <a:endParaRPr lang="en-US">
                <a:solidFill>
                  <a:schemeClr val="bg1"/>
                </a:solidFill>
                <a:latin typeface="Times New Roman" pitchFamily="18" charset="0"/>
                <a:cs typeface="Times New Roman" pitchFamily="18" charset="0"/>
              </a:endParaRPr>
            </a:p>
          </p:txBody>
        </p:sp>
        <p:sp>
          <p:nvSpPr>
            <p:cNvPr id="21517" name="Line 13"/>
            <p:cNvSpPr>
              <a:spLocks noChangeShapeType="1"/>
            </p:cNvSpPr>
            <p:nvPr/>
          </p:nvSpPr>
          <p:spPr bwMode="auto">
            <a:xfrm>
              <a:off x="4377" y="1407"/>
              <a:ext cx="6" cy="481"/>
            </a:xfrm>
            <a:prstGeom prst="line">
              <a:avLst/>
            </a:prstGeom>
            <a:noFill/>
            <a:ln w="12700">
              <a:solidFill>
                <a:srgbClr val="006600"/>
              </a:solidFill>
              <a:prstDash val="sysDot"/>
              <a:round/>
              <a:headEnd/>
              <a:tailEnd/>
            </a:ln>
            <a:effectLst/>
          </p:spPr>
          <p:txBody>
            <a:bodyPr wrap="none" anchor="ctr"/>
            <a:lstStyle/>
            <a:p>
              <a:endParaRPr lang="en-US">
                <a:solidFill>
                  <a:schemeClr val="bg1"/>
                </a:solidFill>
                <a:latin typeface="Times New Roman" pitchFamily="18" charset="0"/>
                <a:cs typeface="Times New Roman" pitchFamily="18" charset="0"/>
              </a:endParaRPr>
            </a:p>
          </p:txBody>
        </p:sp>
        <p:sp>
          <p:nvSpPr>
            <p:cNvPr id="21518" name="Line 14"/>
            <p:cNvSpPr>
              <a:spLocks noChangeShapeType="1"/>
            </p:cNvSpPr>
            <p:nvPr/>
          </p:nvSpPr>
          <p:spPr bwMode="auto">
            <a:xfrm>
              <a:off x="4647" y="1407"/>
              <a:ext cx="6" cy="481"/>
            </a:xfrm>
            <a:prstGeom prst="line">
              <a:avLst/>
            </a:prstGeom>
            <a:noFill/>
            <a:ln w="12700">
              <a:solidFill>
                <a:srgbClr val="006600"/>
              </a:solidFill>
              <a:prstDash val="sysDot"/>
              <a:round/>
              <a:headEnd/>
              <a:tailEnd/>
            </a:ln>
            <a:effectLst/>
          </p:spPr>
          <p:txBody>
            <a:bodyPr wrap="none" anchor="ctr"/>
            <a:lstStyle/>
            <a:p>
              <a:endParaRPr lang="en-US">
                <a:solidFill>
                  <a:schemeClr val="bg1"/>
                </a:solidFill>
                <a:latin typeface="Times New Roman" pitchFamily="18" charset="0"/>
                <a:cs typeface="Times New Roman" pitchFamily="18" charset="0"/>
              </a:endParaRPr>
            </a:p>
          </p:txBody>
        </p:sp>
        <p:sp>
          <p:nvSpPr>
            <p:cNvPr id="21520" name="Line 16"/>
            <p:cNvSpPr>
              <a:spLocks noChangeShapeType="1"/>
            </p:cNvSpPr>
            <p:nvPr/>
          </p:nvSpPr>
          <p:spPr bwMode="auto">
            <a:xfrm>
              <a:off x="4917" y="1407"/>
              <a:ext cx="6" cy="481"/>
            </a:xfrm>
            <a:prstGeom prst="line">
              <a:avLst/>
            </a:prstGeom>
            <a:noFill/>
            <a:ln w="12700">
              <a:solidFill>
                <a:srgbClr val="006600"/>
              </a:solidFill>
              <a:prstDash val="sysDot"/>
              <a:round/>
              <a:headEnd/>
              <a:tailEnd/>
            </a:ln>
            <a:effectLst/>
          </p:spPr>
          <p:txBody>
            <a:bodyPr wrap="none" anchor="ctr"/>
            <a:lstStyle/>
            <a:p>
              <a:endParaRPr lang="en-US">
                <a:solidFill>
                  <a:schemeClr val="bg1"/>
                </a:solidFill>
                <a:latin typeface="Times New Roman" pitchFamily="18" charset="0"/>
                <a:cs typeface="Times New Roman" pitchFamily="18" charset="0"/>
              </a:endParaRPr>
            </a:p>
          </p:txBody>
        </p:sp>
        <p:sp>
          <p:nvSpPr>
            <p:cNvPr id="21521" name="Text Box 17"/>
            <p:cNvSpPr txBox="1">
              <a:spLocks noChangeArrowheads="1"/>
            </p:cNvSpPr>
            <p:nvPr/>
          </p:nvSpPr>
          <p:spPr bwMode="auto">
            <a:xfrm>
              <a:off x="3978" y="1393"/>
              <a:ext cx="152" cy="135"/>
            </a:xfrm>
            <a:prstGeom prst="rect">
              <a:avLst/>
            </a:prstGeom>
            <a:noFill/>
            <a:ln w="25400" algn="ctr">
              <a:noFill/>
              <a:miter lim="800000"/>
              <a:headEnd/>
              <a:tailEnd/>
            </a:ln>
            <a:effectLst/>
          </p:spPr>
          <p:txBody>
            <a:bodyPr wrap="none">
              <a:spAutoFit/>
            </a:bodyPr>
            <a:lstStyle/>
            <a:p>
              <a:r>
                <a:rPr lang="en-US" sz="800">
                  <a:solidFill>
                    <a:schemeClr val="bg1"/>
                  </a:solidFill>
                  <a:latin typeface="Times New Roman" pitchFamily="18" charset="0"/>
                  <a:cs typeface="Times New Roman" pitchFamily="18" charset="0"/>
                </a:rPr>
                <a:t>0</a:t>
              </a:r>
            </a:p>
          </p:txBody>
        </p:sp>
        <p:sp>
          <p:nvSpPr>
            <p:cNvPr id="21522" name="Text Box 18"/>
            <p:cNvSpPr txBox="1">
              <a:spLocks noChangeArrowheads="1"/>
            </p:cNvSpPr>
            <p:nvPr/>
          </p:nvSpPr>
          <p:spPr bwMode="auto">
            <a:xfrm>
              <a:off x="3978" y="1486"/>
              <a:ext cx="152" cy="135"/>
            </a:xfrm>
            <a:prstGeom prst="rect">
              <a:avLst/>
            </a:prstGeom>
            <a:noFill/>
            <a:ln w="25400" algn="ctr">
              <a:noFill/>
              <a:miter lim="800000"/>
              <a:headEnd/>
              <a:tailEnd/>
            </a:ln>
            <a:effectLst/>
          </p:spPr>
          <p:txBody>
            <a:bodyPr wrap="none">
              <a:spAutoFit/>
            </a:bodyPr>
            <a:lstStyle/>
            <a:p>
              <a:r>
                <a:rPr lang="en-US" sz="800">
                  <a:solidFill>
                    <a:schemeClr val="bg1"/>
                  </a:solidFill>
                  <a:latin typeface="Times New Roman" pitchFamily="18" charset="0"/>
                  <a:cs typeface="Times New Roman" pitchFamily="18" charset="0"/>
                </a:rPr>
                <a:t>1</a:t>
              </a:r>
            </a:p>
          </p:txBody>
        </p:sp>
        <p:sp>
          <p:nvSpPr>
            <p:cNvPr id="21523" name="Text Box 19"/>
            <p:cNvSpPr txBox="1">
              <a:spLocks noChangeArrowheads="1"/>
            </p:cNvSpPr>
            <p:nvPr/>
          </p:nvSpPr>
          <p:spPr bwMode="auto">
            <a:xfrm>
              <a:off x="3978" y="1578"/>
              <a:ext cx="152" cy="135"/>
            </a:xfrm>
            <a:prstGeom prst="rect">
              <a:avLst/>
            </a:prstGeom>
            <a:noFill/>
            <a:ln w="25400" algn="ctr">
              <a:noFill/>
              <a:miter lim="800000"/>
              <a:headEnd/>
              <a:tailEnd/>
            </a:ln>
            <a:effectLst/>
          </p:spPr>
          <p:txBody>
            <a:bodyPr wrap="none">
              <a:spAutoFit/>
            </a:bodyPr>
            <a:lstStyle/>
            <a:p>
              <a:r>
                <a:rPr lang="en-US" sz="800">
                  <a:solidFill>
                    <a:schemeClr val="bg1"/>
                  </a:solidFill>
                  <a:latin typeface="Times New Roman" pitchFamily="18" charset="0"/>
                  <a:cs typeface="Times New Roman" pitchFamily="18" charset="0"/>
                </a:rPr>
                <a:t>2</a:t>
              </a:r>
            </a:p>
          </p:txBody>
        </p:sp>
        <p:sp>
          <p:nvSpPr>
            <p:cNvPr id="21524" name="Text Box 20"/>
            <p:cNvSpPr txBox="1">
              <a:spLocks noChangeArrowheads="1"/>
            </p:cNvSpPr>
            <p:nvPr/>
          </p:nvSpPr>
          <p:spPr bwMode="auto">
            <a:xfrm>
              <a:off x="3978" y="1681"/>
              <a:ext cx="152" cy="135"/>
            </a:xfrm>
            <a:prstGeom prst="rect">
              <a:avLst/>
            </a:prstGeom>
            <a:noFill/>
            <a:ln w="25400" algn="ctr">
              <a:noFill/>
              <a:miter lim="800000"/>
              <a:headEnd/>
              <a:tailEnd/>
            </a:ln>
            <a:effectLst/>
          </p:spPr>
          <p:txBody>
            <a:bodyPr wrap="none">
              <a:spAutoFit/>
            </a:bodyPr>
            <a:lstStyle/>
            <a:p>
              <a:r>
                <a:rPr lang="en-US" sz="800">
                  <a:solidFill>
                    <a:schemeClr val="bg1"/>
                  </a:solidFill>
                  <a:latin typeface="Times New Roman" pitchFamily="18" charset="0"/>
                  <a:cs typeface="Times New Roman" pitchFamily="18" charset="0"/>
                </a:rPr>
                <a:t>3</a:t>
              </a:r>
            </a:p>
          </p:txBody>
        </p:sp>
        <p:sp>
          <p:nvSpPr>
            <p:cNvPr id="21525" name="Text Box 21"/>
            <p:cNvSpPr txBox="1">
              <a:spLocks noChangeArrowheads="1"/>
            </p:cNvSpPr>
            <p:nvPr/>
          </p:nvSpPr>
          <p:spPr bwMode="auto">
            <a:xfrm>
              <a:off x="3978" y="1773"/>
              <a:ext cx="152" cy="135"/>
            </a:xfrm>
            <a:prstGeom prst="rect">
              <a:avLst/>
            </a:prstGeom>
            <a:noFill/>
            <a:ln w="25400" algn="ctr">
              <a:noFill/>
              <a:miter lim="800000"/>
              <a:headEnd/>
              <a:tailEnd/>
            </a:ln>
            <a:effectLst/>
          </p:spPr>
          <p:txBody>
            <a:bodyPr wrap="none">
              <a:spAutoFit/>
            </a:bodyPr>
            <a:lstStyle/>
            <a:p>
              <a:r>
                <a:rPr lang="en-US" sz="800">
                  <a:solidFill>
                    <a:schemeClr val="bg1"/>
                  </a:solidFill>
                  <a:latin typeface="Times New Roman" pitchFamily="18" charset="0"/>
                  <a:cs typeface="Times New Roman" pitchFamily="18" charset="0"/>
                </a:rPr>
                <a:t>4</a:t>
              </a:r>
            </a:p>
          </p:txBody>
        </p:sp>
        <p:sp>
          <p:nvSpPr>
            <p:cNvPr id="21526" name="Text Box 22"/>
            <p:cNvSpPr txBox="1">
              <a:spLocks noChangeArrowheads="1"/>
            </p:cNvSpPr>
            <p:nvPr/>
          </p:nvSpPr>
          <p:spPr bwMode="auto">
            <a:xfrm>
              <a:off x="4422" y="1295"/>
              <a:ext cx="152" cy="135"/>
            </a:xfrm>
            <a:prstGeom prst="rect">
              <a:avLst/>
            </a:prstGeom>
            <a:noFill/>
            <a:ln w="25400" algn="ctr">
              <a:noFill/>
              <a:miter lim="800000"/>
              <a:headEnd/>
              <a:tailEnd/>
            </a:ln>
            <a:effectLst/>
          </p:spPr>
          <p:txBody>
            <a:bodyPr wrap="none">
              <a:spAutoFit/>
            </a:bodyPr>
            <a:lstStyle/>
            <a:p>
              <a:r>
                <a:rPr lang="en-US" sz="800" i="1">
                  <a:solidFill>
                    <a:schemeClr val="bg1"/>
                  </a:solidFill>
                  <a:latin typeface="Times New Roman" pitchFamily="18" charset="0"/>
                  <a:cs typeface="Times New Roman" pitchFamily="18" charset="0"/>
                </a:rPr>
                <a:t>1</a:t>
              </a:r>
            </a:p>
          </p:txBody>
        </p:sp>
        <p:sp>
          <p:nvSpPr>
            <p:cNvPr id="21527" name="Text Box 23"/>
            <p:cNvSpPr txBox="1">
              <a:spLocks noChangeArrowheads="1"/>
            </p:cNvSpPr>
            <p:nvPr/>
          </p:nvSpPr>
          <p:spPr bwMode="auto">
            <a:xfrm>
              <a:off x="4177" y="1295"/>
              <a:ext cx="152" cy="135"/>
            </a:xfrm>
            <a:prstGeom prst="rect">
              <a:avLst/>
            </a:prstGeom>
            <a:noFill/>
            <a:ln w="25400" algn="ctr">
              <a:noFill/>
              <a:miter lim="800000"/>
              <a:headEnd/>
              <a:tailEnd/>
            </a:ln>
            <a:effectLst/>
          </p:spPr>
          <p:txBody>
            <a:bodyPr wrap="none">
              <a:spAutoFit/>
            </a:bodyPr>
            <a:lstStyle/>
            <a:p>
              <a:r>
                <a:rPr lang="en-US" sz="800" i="1">
                  <a:solidFill>
                    <a:schemeClr val="bg1"/>
                  </a:solidFill>
                  <a:latin typeface="Times New Roman" pitchFamily="18" charset="0"/>
                  <a:cs typeface="Times New Roman" pitchFamily="18" charset="0"/>
                </a:rPr>
                <a:t>0</a:t>
              </a:r>
            </a:p>
          </p:txBody>
        </p:sp>
        <p:sp>
          <p:nvSpPr>
            <p:cNvPr id="21528" name="Text Box 24"/>
            <p:cNvSpPr txBox="1">
              <a:spLocks noChangeArrowheads="1"/>
            </p:cNvSpPr>
            <p:nvPr/>
          </p:nvSpPr>
          <p:spPr bwMode="auto">
            <a:xfrm>
              <a:off x="4716" y="1295"/>
              <a:ext cx="152" cy="135"/>
            </a:xfrm>
            <a:prstGeom prst="rect">
              <a:avLst/>
            </a:prstGeom>
            <a:noFill/>
            <a:ln w="25400" algn="ctr">
              <a:noFill/>
              <a:miter lim="800000"/>
              <a:headEnd/>
              <a:tailEnd/>
            </a:ln>
            <a:effectLst/>
          </p:spPr>
          <p:txBody>
            <a:bodyPr wrap="none">
              <a:spAutoFit/>
            </a:bodyPr>
            <a:lstStyle/>
            <a:p>
              <a:r>
                <a:rPr lang="en-US" sz="800" i="1">
                  <a:solidFill>
                    <a:schemeClr val="bg1"/>
                  </a:solidFill>
                  <a:latin typeface="Times New Roman" pitchFamily="18" charset="0"/>
                  <a:cs typeface="Times New Roman" pitchFamily="18" charset="0"/>
                </a:rPr>
                <a:t>2</a:t>
              </a:r>
            </a:p>
          </p:txBody>
        </p:sp>
        <p:sp>
          <p:nvSpPr>
            <p:cNvPr id="21529" name="Text Box 25"/>
            <p:cNvSpPr txBox="1">
              <a:spLocks noChangeArrowheads="1"/>
            </p:cNvSpPr>
            <p:nvPr/>
          </p:nvSpPr>
          <p:spPr bwMode="auto">
            <a:xfrm>
              <a:off x="4968" y="1295"/>
              <a:ext cx="152" cy="135"/>
            </a:xfrm>
            <a:prstGeom prst="rect">
              <a:avLst/>
            </a:prstGeom>
            <a:noFill/>
            <a:ln w="25400" algn="ctr">
              <a:noFill/>
              <a:miter lim="800000"/>
              <a:headEnd/>
              <a:tailEnd/>
            </a:ln>
            <a:effectLst/>
          </p:spPr>
          <p:txBody>
            <a:bodyPr wrap="none">
              <a:spAutoFit/>
            </a:bodyPr>
            <a:lstStyle/>
            <a:p>
              <a:r>
                <a:rPr lang="en-US" sz="800" i="1">
                  <a:solidFill>
                    <a:schemeClr val="bg1"/>
                  </a:solidFill>
                  <a:latin typeface="Times New Roman" pitchFamily="18" charset="0"/>
                  <a:cs typeface="Times New Roman" pitchFamily="18" charset="0"/>
                </a:rPr>
                <a:t>3</a:t>
              </a:r>
            </a:p>
          </p:txBody>
        </p:sp>
        <p:sp>
          <p:nvSpPr>
            <p:cNvPr id="21530" name="Text Box 26"/>
            <p:cNvSpPr txBox="1">
              <a:spLocks noChangeArrowheads="1"/>
            </p:cNvSpPr>
            <p:nvPr/>
          </p:nvSpPr>
          <p:spPr bwMode="auto">
            <a:xfrm>
              <a:off x="4079" y="1181"/>
              <a:ext cx="963" cy="155"/>
            </a:xfrm>
            <a:prstGeom prst="rect">
              <a:avLst/>
            </a:prstGeom>
            <a:noFill/>
            <a:ln w="25400" algn="ctr">
              <a:noFill/>
              <a:miter lim="800000"/>
              <a:headEnd/>
              <a:tailEnd/>
            </a:ln>
            <a:effectLst/>
          </p:spPr>
          <p:txBody>
            <a:bodyPr wrap="none">
              <a:spAutoFit/>
            </a:bodyPr>
            <a:lstStyle/>
            <a:p>
              <a:r>
                <a:rPr lang="en-US" sz="1000" i="1">
                  <a:solidFill>
                    <a:schemeClr val="bg1"/>
                  </a:solidFill>
                  <a:latin typeface="Times New Roman" pitchFamily="18" charset="0"/>
                  <a:cs typeface="Times New Roman" pitchFamily="18" charset="0"/>
                </a:rPr>
                <a:t>little endian byte ordering</a:t>
              </a:r>
            </a:p>
          </p:txBody>
        </p:sp>
        <p:sp>
          <p:nvSpPr>
            <p:cNvPr id="21534" name="Text Box 30"/>
            <p:cNvSpPr txBox="1">
              <a:spLocks noChangeArrowheads="1"/>
            </p:cNvSpPr>
            <p:nvPr/>
          </p:nvSpPr>
          <p:spPr bwMode="auto">
            <a:xfrm>
              <a:off x="3956" y="1880"/>
              <a:ext cx="1309" cy="194"/>
            </a:xfrm>
            <a:prstGeom prst="rect">
              <a:avLst/>
            </a:prstGeom>
            <a:noFill/>
            <a:ln w="25400" algn="ctr">
              <a:noFill/>
              <a:miter lim="800000"/>
              <a:headEnd/>
              <a:tailEnd/>
            </a:ln>
            <a:effectLst/>
          </p:spPr>
          <p:txBody>
            <a:bodyPr wrap="none">
              <a:spAutoFit/>
            </a:bodyPr>
            <a:lstStyle/>
            <a:p>
              <a:r>
                <a:rPr lang="en-US" sz="1400">
                  <a:solidFill>
                    <a:schemeClr val="bg1"/>
                  </a:solidFill>
                  <a:latin typeface="Times New Roman" pitchFamily="18" charset="0"/>
                  <a:cs typeface="Times New Roman" pitchFamily="18" charset="0"/>
                </a:rPr>
                <a:t>memory layout for array x</a:t>
              </a:r>
              <a:endParaRPr lang="en-US" sz="1400" i="1">
                <a:solidFill>
                  <a:schemeClr val="bg1"/>
                </a:solidFill>
                <a:latin typeface="Times New Roman" pitchFamily="18" charset="0"/>
                <a:cs typeface="Times New Roman" pitchFamily="18" charset="0"/>
              </a:endParaRPr>
            </a:p>
          </p:txBody>
        </p:sp>
      </p:gr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endParaRPr lang="en-US" dirty="0">
              <a:solidFill>
                <a:schemeClr val="bg1"/>
              </a:solidFill>
              <a:latin typeface="Times New Roman" pitchFamily="18" charset="0"/>
              <a:cs typeface="Times New Roman" pitchFamily="18" charset="0"/>
            </a:endParaRPr>
          </a:p>
        </p:txBody>
      </p:sp>
      <p:sp>
        <p:nvSpPr>
          <p:cNvPr id="39938" name="Rectangle 2"/>
          <p:cNvSpPr>
            <a:spLocks noGrp="1" noChangeArrowheads="1"/>
          </p:cNvSpPr>
          <p:nvPr>
            <p:ph type="title"/>
          </p:nvPr>
        </p:nvSpPr>
        <p:spPr/>
        <p:txBody>
          <a:bodyPr/>
          <a:lstStyle/>
          <a:p>
            <a:r>
              <a:rPr lang="en-US">
                <a:latin typeface="Times New Roman" pitchFamily="18" charset="0"/>
                <a:cs typeface="Times New Roman" pitchFamily="18" charset="0"/>
              </a:rPr>
              <a:t>Addressing Concept</a:t>
            </a:r>
          </a:p>
        </p:txBody>
      </p:sp>
      <p:sp>
        <p:nvSpPr>
          <p:cNvPr id="39939" name="Rectangle 3"/>
          <p:cNvSpPr>
            <a:spLocks noGrp="1" noChangeArrowheads="1"/>
          </p:cNvSpPr>
          <p:nvPr>
            <p:ph type="body" idx="1"/>
          </p:nvPr>
        </p:nvSpPr>
        <p:spPr/>
        <p:txBody>
          <a:bodyPr/>
          <a:lstStyle/>
          <a:p>
            <a:r>
              <a:rPr lang="en-US" dirty="0">
                <a:latin typeface="Times New Roman" pitchFamily="18" charset="0"/>
                <a:cs typeface="Times New Roman" pitchFamily="18" charset="0"/>
              </a:rPr>
              <a:t>Pointer stores the </a:t>
            </a:r>
            <a:r>
              <a:rPr lang="en-US" b="1" dirty="0">
                <a:latin typeface="Times New Roman" pitchFamily="18" charset="0"/>
                <a:cs typeface="Times New Roman" pitchFamily="18" charset="0"/>
              </a:rPr>
              <a:t>address</a:t>
            </a:r>
            <a:r>
              <a:rPr lang="en-US" dirty="0">
                <a:latin typeface="Times New Roman" pitchFamily="18" charset="0"/>
                <a:cs typeface="Times New Roman" pitchFamily="18" charset="0"/>
              </a:rPr>
              <a:t> of another entity</a:t>
            </a:r>
          </a:p>
          <a:p>
            <a:r>
              <a:rPr lang="en-US" dirty="0">
                <a:latin typeface="Times New Roman" pitchFamily="18" charset="0"/>
                <a:cs typeface="Times New Roman" pitchFamily="18" charset="0"/>
              </a:rPr>
              <a:t>It </a:t>
            </a:r>
            <a:r>
              <a:rPr lang="en-US" b="1" dirty="0">
                <a:latin typeface="Times New Roman" pitchFamily="18" charset="0"/>
                <a:cs typeface="Times New Roman" pitchFamily="18" charset="0"/>
              </a:rPr>
              <a:t>refers</a:t>
            </a:r>
            <a:r>
              <a:rPr lang="en-US" dirty="0">
                <a:latin typeface="Times New Roman" pitchFamily="18" charset="0"/>
                <a:cs typeface="Times New Roman" pitchFamily="18" charset="0"/>
              </a:rPr>
              <a:t> to a </a:t>
            </a:r>
            <a:r>
              <a:rPr lang="en-US" dirty="0" smtClean="0">
                <a:latin typeface="Times New Roman" pitchFamily="18" charset="0"/>
                <a:cs typeface="Times New Roman" pitchFamily="18" charset="0"/>
              </a:rPr>
              <a:t>memory </a:t>
            </a:r>
            <a:r>
              <a:rPr lang="en-US" dirty="0">
                <a:latin typeface="Times New Roman" pitchFamily="18" charset="0"/>
                <a:cs typeface="Times New Roman" pitchFamily="18" charset="0"/>
              </a:rPr>
              <a:t>location</a:t>
            </a:r>
          </a:p>
        </p:txBody>
      </p:sp>
      <p:sp>
        <p:nvSpPr>
          <p:cNvPr id="39943" name="AutoShape 7"/>
          <p:cNvSpPr>
            <a:spLocks noChangeArrowheads="1"/>
          </p:cNvSpPr>
          <p:nvPr/>
        </p:nvSpPr>
        <p:spPr bwMode="auto">
          <a:xfrm>
            <a:off x="5334000" y="2362200"/>
            <a:ext cx="1371600" cy="1371600"/>
          </a:xfrm>
          <a:custGeom>
            <a:avLst/>
            <a:gdLst>
              <a:gd name="G0" fmla="+- 8775 0 0"/>
              <a:gd name="G1" fmla="+- 9650 0 0"/>
              <a:gd name="G2" fmla="+- 2725 0 0"/>
              <a:gd name="G3" fmla="+- 21600 0 8775"/>
              <a:gd name="G4" fmla="+- 21600 0 9650"/>
              <a:gd name="G5" fmla="+- 21600 0 2725"/>
              <a:gd name="G6" fmla="+- 8775 0 10800"/>
              <a:gd name="G7" fmla="+- 9650 0 10800"/>
              <a:gd name="G8" fmla="*/ G7 2725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8775" y="2725"/>
                </a:lnTo>
                <a:lnTo>
                  <a:pt x="9650" y="2725"/>
                </a:lnTo>
                <a:lnTo>
                  <a:pt x="9650" y="9650"/>
                </a:lnTo>
                <a:lnTo>
                  <a:pt x="2725" y="9650"/>
                </a:lnTo>
                <a:lnTo>
                  <a:pt x="2725" y="8775"/>
                </a:lnTo>
                <a:lnTo>
                  <a:pt x="0" y="10800"/>
                </a:lnTo>
                <a:lnTo>
                  <a:pt x="2725" y="12825"/>
                </a:lnTo>
                <a:lnTo>
                  <a:pt x="2725" y="11950"/>
                </a:lnTo>
                <a:lnTo>
                  <a:pt x="9650" y="11950"/>
                </a:lnTo>
                <a:lnTo>
                  <a:pt x="9650" y="18875"/>
                </a:lnTo>
                <a:lnTo>
                  <a:pt x="8775" y="18875"/>
                </a:lnTo>
                <a:lnTo>
                  <a:pt x="10800" y="21600"/>
                </a:lnTo>
                <a:lnTo>
                  <a:pt x="12825" y="18875"/>
                </a:lnTo>
                <a:lnTo>
                  <a:pt x="11950" y="18875"/>
                </a:lnTo>
                <a:lnTo>
                  <a:pt x="11950" y="11950"/>
                </a:lnTo>
                <a:lnTo>
                  <a:pt x="18875" y="11950"/>
                </a:lnTo>
                <a:lnTo>
                  <a:pt x="18875" y="12825"/>
                </a:lnTo>
                <a:lnTo>
                  <a:pt x="21600" y="10800"/>
                </a:lnTo>
                <a:lnTo>
                  <a:pt x="18875" y="8775"/>
                </a:lnTo>
                <a:lnTo>
                  <a:pt x="18875" y="9650"/>
                </a:lnTo>
                <a:lnTo>
                  <a:pt x="11950" y="9650"/>
                </a:lnTo>
                <a:lnTo>
                  <a:pt x="11950" y="2725"/>
                </a:lnTo>
                <a:lnTo>
                  <a:pt x="12825" y="2725"/>
                </a:lnTo>
                <a:close/>
              </a:path>
            </a:pathLst>
          </a:custGeom>
          <a:solidFill>
            <a:schemeClr val="accent1"/>
          </a:solidFill>
          <a:ln w="9525">
            <a:solidFill>
              <a:schemeClr val="tx1"/>
            </a:solidFill>
            <a:miter lim="800000"/>
            <a:headEnd/>
            <a:tailEnd/>
          </a:ln>
          <a:effectLst/>
        </p:spPr>
        <p:txBody>
          <a:bodyPr wrap="none" anchor="ctr"/>
          <a:lstStyle/>
          <a:p>
            <a:endParaRPr lang="en-US">
              <a:solidFill>
                <a:schemeClr val="bg1"/>
              </a:solidFill>
              <a:latin typeface="Times New Roman" pitchFamily="18" charset="0"/>
              <a:cs typeface="Times New Roman" pitchFamily="18" charset="0"/>
            </a:endParaRPr>
          </a:p>
        </p:txBody>
      </p:sp>
      <p:sp>
        <p:nvSpPr>
          <p:cNvPr id="39944" name="AutoShape 8"/>
          <p:cNvSpPr>
            <a:spLocks noChangeArrowheads="1"/>
          </p:cNvSpPr>
          <p:nvPr/>
        </p:nvSpPr>
        <p:spPr bwMode="auto">
          <a:xfrm rot="2700000">
            <a:off x="5389468" y="2341468"/>
            <a:ext cx="1371600" cy="1371600"/>
          </a:xfrm>
          <a:custGeom>
            <a:avLst/>
            <a:gdLst>
              <a:gd name="G0" fmla="+- 8775 0 0"/>
              <a:gd name="G1" fmla="+- 9650 0 0"/>
              <a:gd name="G2" fmla="+- 2725 0 0"/>
              <a:gd name="G3" fmla="+- 21600 0 8775"/>
              <a:gd name="G4" fmla="+- 21600 0 9650"/>
              <a:gd name="G5" fmla="+- 21600 0 2725"/>
              <a:gd name="G6" fmla="+- 8775 0 10800"/>
              <a:gd name="G7" fmla="+- 9650 0 10800"/>
              <a:gd name="G8" fmla="*/ G7 2725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8775" y="2725"/>
                </a:lnTo>
                <a:lnTo>
                  <a:pt x="9650" y="2725"/>
                </a:lnTo>
                <a:lnTo>
                  <a:pt x="9650" y="9650"/>
                </a:lnTo>
                <a:lnTo>
                  <a:pt x="2725" y="9650"/>
                </a:lnTo>
                <a:lnTo>
                  <a:pt x="2725" y="8775"/>
                </a:lnTo>
                <a:lnTo>
                  <a:pt x="0" y="10800"/>
                </a:lnTo>
                <a:lnTo>
                  <a:pt x="2725" y="12825"/>
                </a:lnTo>
                <a:lnTo>
                  <a:pt x="2725" y="11950"/>
                </a:lnTo>
                <a:lnTo>
                  <a:pt x="9650" y="11950"/>
                </a:lnTo>
                <a:lnTo>
                  <a:pt x="9650" y="18875"/>
                </a:lnTo>
                <a:lnTo>
                  <a:pt x="8775" y="18875"/>
                </a:lnTo>
                <a:lnTo>
                  <a:pt x="10800" y="21600"/>
                </a:lnTo>
                <a:lnTo>
                  <a:pt x="12825" y="18875"/>
                </a:lnTo>
                <a:lnTo>
                  <a:pt x="11950" y="18875"/>
                </a:lnTo>
                <a:lnTo>
                  <a:pt x="11950" y="11950"/>
                </a:lnTo>
                <a:lnTo>
                  <a:pt x="18875" y="11950"/>
                </a:lnTo>
                <a:lnTo>
                  <a:pt x="18875" y="12825"/>
                </a:lnTo>
                <a:lnTo>
                  <a:pt x="21600" y="10800"/>
                </a:lnTo>
                <a:lnTo>
                  <a:pt x="18875" y="8775"/>
                </a:lnTo>
                <a:lnTo>
                  <a:pt x="18875" y="9650"/>
                </a:lnTo>
                <a:lnTo>
                  <a:pt x="11950" y="9650"/>
                </a:lnTo>
                <a:lnTo>
                  <a:pt x="11950" y="2725"/>
                </a:lnTo>
                <a:lnTo>
                  <a:pt x="12825" y="2725"/>
                </a:lnTo>
                <a:close/>
              </a:path>
            </a:pathLst>
          </a:custGeom>
          <a:solidFill>
            <a:schemeClr val="accent1"/>
          </a:solidFill>
          <a:ln w="9525">
            <a:solidFill>
              <a:schemeClr val="tx1"/>
            </a:solidFill>
            <a:miter lim="800000"/>
            <a:headEnd/>
            <a:tailEnd/>
          </a:ln>
          <a:effectLst/>
        </p:spPr>
        <p:txBody>
          <a:bodyPr wrap="none" anchor="ctr"/>
          <a:lstStyle/>
          <a:p>
            <a:endParaRPr lang="en-US">
              <a:solidFill>
                <a:schemeClr val="bg1"/>
              </a:solidFill>
              <a:latin typeface="Times New Roman" pitchFamily="18" charset="0"/>
              <a:cs typeface="Times New Roman" pitchFamily="18" charset="0"/>
            </a:endParaRPr>
          </a:p>
        </p:txBody>
      </p:sp>
      <p:sp>
        <p:nvSpPr>
          <p:cNvPr id="39947" name="Text Box 11"/>
          <p:cNvSpPr txBox="1">
            <a:spLocks noChangeArrowheads="1"/>
          </p:cNvSpPr>
          <p:nvPr/>
        </p:nvSpPr>
        <p:spPr bwMode="auto">
          <a:xfrm>
            <a:off x="685800" y="4114800"/>
            <a:ext cx="8001000" cy="1436688"/>
          </a:xfrm>
          <a:prstGeom prst="rect">
            <a:avLst/>
          </a:prstGeom>
          <a:noFill/>
          <a:ln w="9525">
            <a:noFill/>
            <a:miter lim="800000"/>
            <a:headEnd/>
            <a:tailEnd/>
          </a:ln>
          <a:effectLst/>
        </p:spPr>
        <p:txBody>
          <a:bodyPr>
            <a:spAutoFit/>
          </a:bodyPr>
          <a:lstStyle/>
          <a:p>
            <a:pPr algn="l">
              <a:spcBef>
                <a:spcPct val="50000"/>
              </a:spcBef>
            </a:pPr>
            <a:r>
              <a:rPr lang="en-US" sz="1600" b="1" dirty="0" err="1">
                <a:solidFill>
                  <a:schemeClr val="bg1"/>
                </a:solidFill>
                <a:latin typeface="Times New Roman" pitchFamily="18" charset="0"/>
                <a:cs typeface="Times New Roman" pitchFamily="18" charset="0"/>
              </a:rPr>
              <a:t>int</a:t>
            </a:r>
            <a:r>
              <a:rPr lang="en-US" sz="1600" b="1" dirty="0">
                <a:solidFill>
                  <a:schemeClr val="bg1"/>
                </a:solidFill>
                <a:latin typeface="Times New Roman" pitchFamily="18" charset="0"/>
                <a:cs typeface="Times New Roman" pitchFamily="18" charset="0"/>
              </a:rPr>
              <a:t> </a:t>
            </a:r>
            <a:r>
              <a:rPr lang="en-US" sz="1600" b="1" dirty="0" err="1">
                <a:solidFill>
                  <a:schemeClr val="bg1"/>
                </a:solidFill>
                <a:latin typeface="Times New Roman" pitchFamily="18" charset="0"/>
                <a:cs typeface="Times New Roman" pitchFamily="18" charset="0"/>
              </a:rPr>
              <a:t>i</a:t>
            </a:r>
            <a:r>
              <a:rPr lang="en-US" sz="1600" b="1" dirty="0">
                <a:solidFill>
                  <a:schemeClr val="bg1"/>
                </a:solidFill>
                <a:latin typeface="Times New Roman" pitchFamily="18" charset="0"/>
                <a:cs typeface="Times New Roman" pitchFamily="18" charset="0"/>
              </a:rPr>
              <a:t> = 5;</a:t>
            </a:r>
          </a:p>
          <a:p>
            <a:pPr algn="l">
              <a:spcBef>
                <a:spcPct val="50000"/>
              </a:spcBef>
            </a:pPr>
            <a:r>
              <a:rPr lang="en-US" sz="1600" b="1" dirty="0" err="1">
                <a:solidFill>
                  <a:schemeClr val="bg1"/>
                </a:solidFill>
                <a:latin typeface="Times New Roman" pitchFamily="18" charset="0"/>
                <a:cs typeface="Times New Roman" pitchFamily="18" charset="0"/>
              </a:rPr>
              <a:t>int</a:t>
            </a:r>
            <a:r>
              <a:rPr lang="en-US" sz="1600" b="1" dirty="0">
                <a:solidFill>
                  <a:schemeClr val="bg1"/>
                </a:solidFill>
                <a:latin typeface="Times New Roman" pitchFamily="18" charset="0"/>
                <a:cs typeface="Times New Roman" pitchFamily="18" charset="0"/>
              </a:rPr>
              <a:t> *</a:t>
            </a:r>
            <a:r>
              <a:rPr lang="en-US" sz="1600" b="1" dirty="0" err="1">
                <a:solidFill>
                  <a:schemeClr val="bg1"/>
                </a:solidFill>
                <a:latin typeface="Times New Roman" pitchFamily="18" charset="0"/>
                <a:cs typeface="Times New Roman" pitchFamily="18" charset="0"/>
              </a:rPr>
              <a:t>ptr</a:t>
            </a:r>
            <a:r>
              <a:rPr lang="en-US" sz="1600" b="1" dirty="0">
                <a:solidFill>
                  <a:schemeClr val="bg1"/>
                </a:solidFill>
                <a:latin typeface="Times New Roman" pitchFamily="18" charset="0"/>
                <a:cs typeface="Times New Roman" pitchFamily="18" charset="0"/>
              </a:rPr>
              <a:t>;                      /* declare a pointer variable */</a:t>
            </a:r>
          </a:p>
          <a:p>
            <a:pPr algn="l">
              <a:spcBef>
                <a:spcPct val="50000"/>
              </a:spcBef>
            </a:pPr>
            <a:r>
              <a:rPr lang="en-US" sz="1600" b="1" dirty="0" err="1">
                <a:solidFill>
                  <a:schemeClr val="bg1"/>
                </a:solidFill>
                <a:latin typeface="Times New Roman" pitchFamily="18" charset="0"/>
                <a:cs typeface="Times New Roman" pitchFamily="18" charset="0"/>
              </a:rPr>
              <a:t>ptr</a:t>
            </a:r>
            <a:r>
              <a:rPr lang="en-US" sz="1600" b="1" dirty="0">
                <a:solidFill>
                  <a:schemeClr val="bg1"/>
                </a:solidFill>
                <a:latin typeface="Times New Roman" pitchFamily="18" charset="0"/>
                <a:cs typeface="Times New Roman" pitchFamily="18" charset="0"/>
              </a:rPr>
              <a:t> = &amp;</a:t>
            </a:r>
            <a:r>
              <a:rPr lang="en-US" sz="1600" b="1" dirty="0" err="1">
                <a:solidFill>
                  <a:schemeClr val="bg1"/>
                </a:solidFill>
                <a:latin typeface="Times New Roman" pitchFamily="18" charset="0"/>
                <a:cs typeface="Times New Roman" pitchFamily="18" charset="0"/>
              </a:rPr>
              <a:t>i</a:t>
            </a:r>
            <a:r>
              <a:rPr lang="en-US" sz="1600" b="1" dirty="0">
                <a:solidFill>
                  <a:schemeClr val="bg1"/>
                </a:solidFill>
                <a:latin typeface="Times New Roman" pitchFamily="18" charset="0"/>
                <a:cs typeface="Times New Roman" pitchFamily="18" charset="0"/>
              </a:rPr>
              <a:t>;                      /* store address-of </a:t>
            </a:r>
            <a:r>
              <a:rPr lang="en-US" sz="1600" b="1" dirty="0" err="1">
                <a:solidFill>
                  <a:schemeClr val="bg1"/>
                </a:solidFill>
                <a:latin typeface="Times New Roman" pitchFamily="18" charset="0"/>
                <a:cs typeface="Times New Roman" pitchFamily="18" charset="0"/>
              </a:rPr>
              <a:t>i</a:t>
            </a:r>
            <a:r>
              <a:rPr lang="en-US" sz="1600" b="1" dirty="0">
                <a:solidFill>
                  <a:schemeClr val="bg1"/>
                </a:solidFill>
                <a:latin typeface="Times New Roman" pitchFamily="18" charset="0"/>
                <a:cs typeface="Times New Roman" pitchFamily="18" charset="0"/>
              </a:rPr>
              <a:t> to </a:t>
            </a:r>
            <a:r>
              <a:rPr lang="en-US" sz="1600" b="1" dirty="0" err="1">
                <a:solidFill>
                  <a:schemeClr val="bg1"/>
                </a:solidFill>
                <a:latin typeface="Times New Roman" pitchFamily="18" charset="0"/>
                <a:cs typeface="Times New Roman" pitchFamily="18" charset="0"/>
              </a:rPr>
              <a:t>ptr</a:t>
            </a:r>
            <a:r>
              <a:rPr lang="en-US" sz="1600" b="1" dirty="0">
                <a:solidFill>
                  <a:schemeClr val="bg1"/>
                </a:solidFill>
                <a:latin typeface="Times New Roman" pitchFamily="18" charset="0"/>
                <a:cs typeface="Times New Roman" pitchFamily="18" charset="0"/>
              </a:rPr>
              <a:t> */</a:t>
            </a:r>
          </a:p>
          <a:p>
            <a:pPr algn="l">
              <a:spcBef>
                <a:spcPct val="50000"/>
              </a:spcBef>
            </a:pPr>
            <a:r>
              <a:rPr lang="en-US" sz="1600" b="1" dirty="0" err="1">
                <a:solidFill>
                  <a:schemeClr val="bg1"/>
                </a:solidFill>
                <a:latin typeface="Times New Roman" pitchFamily="18" charset="0"/>
                <a:cs typeface="Times New Roman" pitchFamily="18" charset="0"/>
              </a:rPr>
              <a:t>printf</a:t>
            </a:r>
            <a:r>
              <a:rPr lang="en-US" sz="1600" b="1" dirty="0">
                <a:solidFill>
                  <a:schemeClr val="bg1"/>
                </a:solidFill>
                <a:latin typeface="Times New Roman" pitchFamily="18" charset="0"/>
                <a:cs typeface="Times New Roman" pitchFamily="18" charset="0"/>
              </a:rPr>
              <a:t>(“*</a:t>
            </a:r>
            <a:r>
              <a:rPr lang="en-US" sz="1600" b="1" dirty="0" err="1">
                <a:solidFill>
                  <a:schemeClr val="bg1"/>
                </a:solidFill>
                <a:latin typeface="Times New Roman" pitchFamily="18" charset="0"/>
                <a:cs typeface="Times New Roman" pitchFamily="18" charset="0"/>
              </a:rPr>
              <a:t>ptr</a:t>
            </a:r>
            <a:r>
              <a:rPr lang="en-US" sz="1600" b="1" dirty="0">
                <a:solidFill>
                  <a:schemeClr val="bg1"/>
                </a:solidFill>
                <a:latin typeface="Times New Roman" pitchFamily="18" charset="0"/>
                <a:cs typeface="Times New Roman" pitchFamily="18" charset="0"/>
              </a:rPr>
              <a:t> = %d\n”, *</a:t>
            </a:r>
            <a:r>
              <a:rPr lang="en-US" sz="1600" b="1" dirty="0" err="1">
                <a:solidFill>
                  <a:schemeClr val="bg1"/>
                </a:solidFill>
                <a:latin typeface="Times New Roman" pitchFamily="18" charset="0"/>
                <a:cs typeface="Times New Roman" pitchFamily="18" charset="0"/>
              </a:rPr>
              <a:t>ptr</a:t>
            </a:r>
            <a:r>
              <a:rPr lang="en-US" sz="1600" b="1" dirty="0">
                <a:solidFill>
                  <a:schemeClr val="bg1"/>
                </a:solidFill>
                <a:latin typeface="Times New Roman" pitchFamily="18" charset="0"/>
                <a:cs typeface="Times New Roman" pitchFamily="18" charset="0"/>
              </a:rPr>
              <a:t>);   /* refer to referee of </a:t>
            </a:r>
            <a:r>
              <a:rPr lang="en-US" sz="1600" b="1" dirty="0" err="1">
                <a:solidFill>
                  <a:schemeClr val="bg1"/>
                </a:solidFill>
                <a:latin typeface="Times New Roman" pitchFamily="18" charset="0"/>
                <a:cs typeface="Times New Roman" pitchFamily="18" charset="0"/>
              </a:rPr>
              <a:t>ptr</a:t>
            </a:r>
            <a:r>
              <a:rPr lang="en-US" sz="1600" b="1" dirty="0">
                <a:solidFill>
                  <a:schemeClr val="bg1"/>
                </a:solidFill>
                <a:latin typeface="Times New Roman" pitchFamily="18" charset="0"/>
                <a:cs typeface="Times New Roman" pitchFamily="18" charset="0"/>
              </a:rPr>
              <a:t> */</a:t>
            </a:r>
          </a:p>
        </p:txBody>
      </p:sp>
      <p:grpSp>
        <p:nvGrpSpPr>
          <p:cNvPr id="2" name="Group 26"/>
          <p:cNvGrpSpPr>
            <a:grpSpLocks/>
          </p:cNvGrpSpPr>
          <p:nvPr/>
        </p:nvGrpSpPr>
        <p:grpSpPr bwMode="auto">
          <a:xfrm>
            <a:off x="1371600" y="2895600"/>
            <a:ext cx="1600200" cy="228600"/>
            <a:chOff x="528" y="864"/>
            <a:chExt cx="1008" cy="144"/>
          </a:xfrm>
        </p:grpSpPr>
        <p:sp>
          <p:nvSpPr>
            <p:cNvPr id="39956" name="AutoShape 20"/>
            <p:cNvSpPr>
              <a:spLocks noChangeArrowheads="1"/>
            </p:cNvSpPr>
            <p:nvPr/>
          </p:nvSpPr>
          <p:spPr bwMode="auto">
            <a:xfrm>
              <a:off x="624" y="864"/>
              <a:ext cx="912" cy="144"/>
            </a:xfrm>
            <a:prstGeom prst="rightArrow">
              <a:avLst>
                <a:gd name="adj1" fmla="val 34722"/>
                <a:gd name="adj2" fmla="val 65972"/>
              </a:avLst>
            </a:prstGeom>
            <a:solidFill>
              <a:schemeClr val="accent1"/>
            </a:solidFill>
            <a:ln w="9525">
              <a:solidFill>
                <a:schemeClr val="tx1"/>
              </a:solidFill>
              <a:miter lim="800000"/>
              <a:headEnd/>
              <a:tailEnd/>
            </a:ln>
            <a:effectLst/>
          </p:spPr>
          <p:txBody>
            <a:bodyPr wrap="none" anchor="ctr"/>
            <a:lstStyle/>
            <a:p>
              <a:endParaRPr lang="en-US">
                <a:solidFill>
                  <a:schemeClr val="bg1"/>
                </a:solidFill>
                <a:latin typeface="Times New Roman" pitchFamily="18" charset="0"/>
                <a:cs typeface="Times New Roman" pitchFamily="18" charset="0"/>
              </a:endParaRPr>
            </a:p>
          </p:txBody>
        </p:sp>
        <p:sp>
          <p:nvSpPr>
            <p:cNvPr id="39961" name="AutoShape 25"/>
            <p:cNvSpPr>
              <a:spLocks noChangeArrowheads="1"/>
            </p:cNvSpPr>
            <p:nvPr/>
          </p:nvSpPr>
          <p:spPr bwMode="auto">
            <a:xfrm>
              <a:off x="528" y="864"/>
              <a:ext cx="144" cy="144"/>
            </a:xfrm>
            <a:prstGeom prst="star5">
              <a:avLst/>
            </a:prstGeom>
            <a:solidFill>
              <a:srgbClr val="FF00FF"/>
            </a:solidFill>
            <a:ln w="9525">
              <a:solidFill>
                <a:schemeClr val="tx1"/>
              </a:solidFill>
              <a:miter lim="800000"/>
              <a:headEnd/>
              <a:tailEnd/>
            </a:ln>
            <a:effectLst/>
          </p:spPr>
          <p:txBody>
            <a:bodyPr wrap="none" anchor="ctr"/>
            <a:lstStyle/>
            <a:p>
              <a:endParaRPr lang="en-US">
                <a:solidFill>
                  <a:schemeClr val="bg1"/>
                </a:solidFill>
                <a:latin typeface="Times New Roman" pitchFamily="18" charset="0"/>
                <a:cs typeface="Times New Roman" pitchFamily="18" charset="0"/>
              </a:endParaRPr>
            </a:p>
          </p:txBody>
        </p:sp>
      </p:gr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endParaRPr lang="en-US" dirty="0">
              <a:solidFill>
                <a:schemeClr val="bg1"/>
              </a:solidFill>
              <a:latin typeface="Times New Roman" pitchFamily="18" charset="0"/>
              <a:cs typeface="Times New Roman" pitchFamily="18" charset="0"/>
            </a:endParaRPr>
          </a:p>
        </p:txBody>
      </p:sp>
      <p:sp>
        <p:nvSpPr>
          <p:cNvPr id="43010" name="Rectangle 2"/>
          <p:cNvSpPr>
            <a:spLocks noGrp="1" noChangeArrowheads="1"/>
          </p:cNvSpPr>
          <p:nvPr>
            <p:ph type="title"/>
          </p:nvPr>
        </p:nvSpPr>
        <p:spPr/>
        <p:txBody>
          <a:bodyPr/>
          <a:lstStyle/>
          <a:p>
            <a:pPr>
              <a:buNone/>
            </a:pPr>
            <a:r>
              <a:rPr lang="en-US" dirty="0">
                <a:latin typeface="Times New Roman" pitchFamily="18" charset="0"/>
                <a:cs typeface="Times New Roman" pitchFamily="18" charset="0"/>
              </a:rPr>
              <a:t>What actually </a:t>
            </a:r>
            <a:r>
              <a:rPr lang="en-US" b="1" i="1" dirty="0" err="1">
                <a:latin typeface="Times New Roman" pitchFamily="18" charset="0"/>
                <a:cs typeface="Times New Roman" pitchFamily="18" charset="0"/>
              </a:rPr>
              <a:t>ptr</a:t>
            </a:r>
            <a:r>
              <a:rPr lang="en-US" dirty="0">
                <a:latin typeface="Times New Roman" pitchFamily="18" charset="0"/>
                <a:cs typeface="Times New Roman" pitchFamily="18" charset="0"/>
              </a:rPr>
              <a:t> is?</a:t>
            </a:r>
          </a:p>
        </p:txBody>
      </p:sp>
      <p:sp>
        <p:nvSpPr>
          <p:cNvPr id="43011" name="Rectangle 3"/>
          <p:cNvSpPr>
            <a:spLocks noGrp="1" noChangeArrowheads="1"/>
          </p:cNvSpPr>
          <p:nvPr>
            <p:ph type="body" idx="1"/>
          </p:nvPr>
        </p:nvSpPr>
        <p:spPr/>
        <p:txBody>
          <a:bodyPr/>
          <a:lstStyle/>
          <a:p>
            <a:endParaRPr lang="en-US" b="1" dirty="0" smtClean="0">
              <a:latin typeface="Times New Roman" pitchFamily="18" charset="0"/>
              <a:cs typeface="Times New Roman" pitchFamily="18" charset="0"/>
            </a:endParaRPr>
          </a:p>
          <a:p>
            <a:r>
              <a:rPr lang="en-US" b="1" dirty="0" err="1" smtClean="0">
                <a:latin typeface="Times New Roman" pitchFamily="18" charset="0"/>
                <a:cs typeface="Times New Roman" pitchFamily="18" charset="0"/>
              </a:rPr>
              <a:t>ptr</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is a variable storing </a:t>
            </a:r>
            <a:r>
              <a:rPr lang="en-US" b="1" dirty="0">
                <a:latin typeface="Times New Roman" pitchFamily="18" charset="0"/>
                <a:cs typeface="Times New Roman" pitchFamily="18" charset="0"/>
              </a:rPr>
              <a:t>an address</a:t>
            </a:r>
          </a:p>
          <a:p>
            <a:r>
              <a:rPr lang="en-US" dirty="0" err="1">
                <a:latin typeface="Times New Roman" pitchFamily="18" charset="0"/>
                <a:cs typeface="Times New Roman" pitchFamily="18" charset="0"/>
              </a:rPr>
              <a:t>ptr</a:t>
            </a:r>
            <a:r>
              <a:rPr lang="en-US" dirty="0">
                <a:latin typeface="Times New Roman" pitchFamily="18" charset="0"/>
                <a:cs typeface="Times New Roman" pitchFamily="18" charset="0"/>
              </a:rPr>
              <a:t> is </a:t>
            </a:r>
            <a:r>
              <a:rPr lang="en-US" b="1" dirty="0">
                <a:latin typeface="Times New Roman" pitchFamily="18" charset="0"/>
                <a:cs typeface="Times New Roman" pitchFamily="18" charset="0"/>
              </a:rPr>
              <a:t>NOT</a:t>
            </a:r>
            <a:r>
              <a:rPr lang="en-US" dirty="0">
                <a:latin typeface="Times New Roman" pitchFamily="18" charset="0"/>
                <a:cs typeface="Times New Roman" pitchFamily="18" charset="0"/>
              </a:rPr>
              <a:t> storing the actual value of </a:t>
            </a:r>
            <a:r>
              <a:rPr lang="en-US" dirty="0" err="1">
                <a:latin typeface="Times New Roman" pitchFamily="18" charset="0"/>
                <a:cs typeface="Times New Roman" pitchFamily="18" charset="0"/>
              </a:rPr>
              <a:t>i</a:t>
            </a:r>
            <a:endParaRPr lang="en-US" dirty="0">
              <a:latin typeface="Times New Roman" pitchFamily="18" charset="0"/>
              <a:cs typeface="Times New Roman" pitchFamily="18" charset="0"/>
            </a:endParaRPr>
          </a:p>
        </p:txBody>
      </p:sp>
      <p:sp>
        <p:nvSpPr>
          <p:cNvPr id="43013" name="Text Box 5"/>
          <p:cNvSpPr txBox="1">
            <a:spLocks noChangeArrowheads="1"/>
          </p:cNvSpPr>
          <p:nvPr/>
        </p:nvSpPr>
        <p:spPr bwMode="auto">
          <a:xfrm>
            <a:off x="609600" y="3733800"/>
            <a:ext cx="3733800" cy="2170113"/>
          </a:xfrm>
          <a:prstGeom prst="rect">
            <a:avLst/>
          </a:prstGeom>
          <a:noFill/>
          <a:ln w="9525">
            <a:noFill/>
            <a:miter lim="800000"/>
            <a:headEnd/>
            <a:tailEnd/>
          </a:ln>
          <a:effectLst/>
        </p:spPr>
        <p:txBody>
          <a:bodyPr>
            <a:spAutoFit/>
          </a:bodyPr>
          <a:lstStyle/>
          <a:p>
            <a:pPr algn="l">
              <a:spcBef>
                <a:spcPct val="50000"/>
              </a:spcBef>
            </a:pPr>
            <a:r>
              <a:rPr lang="en-US" sz="1600" b="1">
                <a:solidFill>
                  <a:schemeClr val="bg1"/>
                </a:solidFill>
                <a:latin typeface="Times New Roman" pitchFamily="18" charset="0"/>
                <a:cs typeface="Times New Roman" pitchFamily="18" charset="0"/>
              </a:rPr>
              <a:t>int i = 5;</a:t>
            </a:r>
          </a:p>
          <a:p>
            <a:pPr algn="l">
              <a:spcBef>
                <a:spcPct val="50000"/>
              </a:spcBef>
            </a:pPr>
            <a:r>
              <a:rPr lang="en-US" sz="1600" b="1">
                <a:solidFill>
                  <a:schemeClr val="bg1"/>
                </a:solidFill>
                <a:latin typeface="Times New Roman" pitchFamily="18" charset="0"/>
                <a:cs typeface="Times New Roman" pitchFamily="18" charset="0"/>
              </a:rPr>
              <a:t>int *ptr;</a:t>
            </a:r>
          </a:p>
          <a:p>
            <a:pPr algn="l">
              <a:spcBef>
                <a:spcPct val="50000"/>
              </a:spcBef>
            </a:pPr>
            <a:r>
              <a:rPr lang="en-US" sz="1600" b="1">
                <a:solidFill>
                  <a:schemeClr val="bg1"/>
                </a:solidFill>
                <a:latin typeface="Times New Roman" pitchFamily="18" charset="0"/>
                <a:cs typeface="Times New Roman" pitchFamily="18" charset="0"/>
              </a:rPr>
              <a:t>ptr = &amp;i;</a:t>
            </a:r>
          </a:p>
          <a:p>
            <a:pPr algn="l">
              <a:spcBef>
                <a:spcPct val="50000"/>
              </a:spcBef>
            </a:pPr>
            <a:r>
              <a:rPr lang="en-US" sz="1600" b="1">
                <a:solidFill>
                  <a:schemeClr val="bg1"/>
                </a:solidFill>
                <a:latin typeface="Times New Roman" pitchFamily="18" charset="0"/>
                <a:cs typeface="Times New Roman" pitchFamily="18" charset="0"/>
              </a:rPr>
              <a:t>printf(“i = %d\n”, i);</a:t>
            </a:r>
          </a:p>
          <a:p>
            <a:pPr algn="l">
              <a:spcBef>
                <a:spcPct val="50000"/>
              </a:spcBef>
            </a:pPr>
            <a:r>
              <a:rPr lang="en-US" sz="1600" b="1">
                <a:solidFill>
                  <a:schemeClr val="bg1"/>
                </a:solidFill>
                <a:latin typeface="Times New Roman" pitchFamily="18" charset="0"/>
                <a:cs typeface="Times New Roman" pitchFamily="18" charset="0"/>
              </a:rPr>
              <a:t>printf(“*ptr = %d\n”, *ptr);</a:t>
            </a:r>
          </a:p>
          <a:p>
            <a:pPr algn="l">
              <a:spcBef>
                <a:spcPct val="50000"/>
              </a:spcBef>
            </a:pPr>
            <a:r>
              <a:rPr lang="en-US" sz="1600" b="1">
                <a:solidFill>
                  <a:schemeClr val="bg1"/>
                </a:solidFill>
                <a:latin typeface="Times New Roman" pitchFamily="18" charset="0"/>
                <a:cs typeface="Times New Roman" pitchFamily="18" charset="0"/>
              </a:rPr>
              <a:t>printf(“ptr = %p\n”, ptr);</a:t>
            </a:r>
          </a:p>
        </p:txBody>
      </p:sp>
      <p:sp>
        <p:nvSpPr>
          <p:cNvPr id="43014" name="Text Box 6"/>
          <p:cNvSpPr txBox="1">
            <a:spLocks noChangeArrowheads="1"/>
          </p:cNvSpPr>
          <p:nvPr/>
        </p:nvSpPr>
        <p:spPr bwMode="auto">
          <a:xfrm>
            <a:off x="6705600" y="4419600"/>
            <a:ext cx="2057400" cy="369332"/>
          </a:xfrm>
          <a:prstGeom prst="rect">
            <a:avLst/>
          </a:prstGeom>
          <a:noFill/>
          <a:ln w="9525">
            <a:solidFill>
              <a:schemeClr val="tx1"/>
            </a:solidFill>
            <a:miter lim="800000"/>
            <a:headEnd/>
            <a:tailEnd/>
          </a:ln>
          <a:effectLst/>
        </p:spPr>
        <p:txBody>
          <a:bodyPr>
            <a:spAutoFit/>
          </a:bodyPr>
          <a:lstStyle/>
          <a:p>
            <a:pPr>
              <a:spcBef>
                <a:spcPct val="50000"/>
              </a:spcBef>
            </a:pPr>
            <a:r>
              <a:rPr lang="en-US">
                <a:solidFill>
                  <a:schemeClr val="bg1"/>
                </a:solidFill>
                <a:latin typeface="Times New Roman" pitchFamily="18" charset="0"/>
                <a:cs typeface="Times New Roman" pitchFamily="18" charset="0"/>
              </a:rPr>
              <a:t>5</a:t>
            </a:r>
          </a:p>
        </p:txBody>
      </p:sp>
      <p:sp>
        <p:nvSpPr>
          <p:cNvPr id="43015" name="Text Box 7"/>
          <p:cNvSpPr txBox="1">
            <a:spLocks noChangeArrowheads="1"/>
          </p:cNvSpPr>
          <p:nvPr/>
        </p:nvSpPr>
        <p:spPr bwMode="auto">
          <a:xfrm>
            <a:off x="6096000" y="4419600"/>
            <a:ext cx="609600" cy="369332"/>
          </a:xfrm>
          <a:prstGeom prst="rect">
            <a:avLst/>
          </a:prstGeom>
          <a:noFill/>
          <a:ln w="9525">
            <a:noFill/>
            <a:miter lim="800000"/>
            <a:headEnd/>
            <a:tailEnd/>
          </a:ln>
          <a:effectLst/>
        </p:spPr>
        <p:txBody>
          <a:bodyPr>
            <a:spAutoFit/>
          </a:bodyPr>
          <a:lstStyle/>
          <a:p>
            <a:pPr>
              <a:spcBef>
                <a:spcPct val="50000"/>
              </a:spcBef>
            </a:pPr>
            <a:r>
              <a:rPr lang="en-US">
                <a:solidFill>
                  <a:schemeClr val="bg1"/>
                </a:solidFill>
                <a:latin typeface="Times New Roman" pitchFamily="18" charset="0"/>
                <a:cs typeface="Times New Roman" pitchFamily="18" charset="0"/>
              </a:rPr>
              <a:t>i</a:t>
            </a:r>
          </a:p>
        </p:txBody>
      </p:sp>
      <p:sp>
        <p:nvSpPr>
          <p:cNvPr id="43016" name="Text Box 8"/>
          <p:cNvSpPr txBox="1">
            <a:spLocks noChangeArrowheads="1"/>
          </p:cNvSpPr>
          <p:nvPr/>
        </p:nvSpPr>
        <p:spPr bwMode="auto">
          <a:xfrm>
            <a:off x="6705600" y="3429000"/>
            <a:ext cx="2057400" cy="369332"/>
          </a:xfrm>
          <a:prstGeom prst="rect">
            <a:avLst/>
          </a:prstGeom>
          <a:noFill/>
          <a:ln w="9525">
            <a:solidFill>
              <a:schemeClr val="tx1"/>
            </a:solidFill>
            <a:miter lim="800000"/>
            <a:headEnd/>
            <a:tailEnd/>
          </a:ln>
          <a:effectLst/>
        </p:spPr>
        <p:txBody>
          <a:bodyPr>
            <a:spAutoFit/>
          </a:bodyPr>
          <a:lstStyle/>
          <a:p>
            <a:pPr>
              <a:spcBef>
                <a:spcPct val="50000"/>
              </a:spcBef>
            </a:pPr>
            <a:r>
              <a:rPr lang="en-US">
                <a:solidFill>
                  <a:schemeClr val="bg1"/>
                </a:solidFill>
                <a:latin typeface="Times New Roman" pitchFamily="18" charset="0"/>
                <a:cs typeface="Times New Roman" pitchFamily="18" charset="0"/>
              </a:rPr>
              <a:t>address of i</a:t>
            </a:r>
          </a:p>
        </p:txBody>
      </p:sp>
      <p:sp>
        <p:nvSpPr>
          <p:cNvPr id="43017" name="Text Box 9"/>
          <p:cNvSpPr txBox="1">
            <a:spLocks noChangeArrowheads="1"/>
          </p:cNvSpPr>
          <p:nvPr/>
        </p:nvSpPr>
        <p:spPr bwMode="auto">
          <a:xfrm>
            <a:off x="6096000" y="3429000"/>
            <a:ext cx="609600" cy="369332"/>
          </a:xfrm>
          <a:prstGeom prst="rect">
            <a:avLst/>
          </a:prstGeom>
          <a:noFill/>
          <a:ln w="9525">
            <a:noFill/>
            <a:miter lim="800000"/>
            <a:headEnd/>
            <a:tailEnd/>
          </a:ln>
          <a:effectLst/>
        </p:spPr>
        <p:txBody>
          <a:bodyPr>
            <a:spAutoFit/>
          </a:bodyPr>
          <a:lstStyle/>
          <a:p>
            <a:pPr>
              <a:spcBef>
                <a:spcPct val="50000"/>
              </a:spcBef>
            </a:pPr>
            <a:r>
              <a:rPr lang="en-US">
                <a:solidFill>
                  <a:schemeClr val="bg1"/>
                </a:solidFill>
                <a:latin typeface="Times New Roman" pitchFamily="18" charset="0"/>
                <a:cs typeface="Times New Roman" pitchFamily="18" charset="0"/>
              </a:rPr>
              <a:t>ptr</a:t>
            </a:r>
          </a:p>
        </p:txBody>
      </p:sp>
      <p:sp>
        <p:nvSpPr>
          <p:cNvPr id="43018" name="Text Box 10"/>
          <p:cNvSpPr txBox="1">
            <a:spLocks noChangeArrowheads="1"/>
          </p:cNvSpPr>
          <p:nvPr/>
        </p:nvSpPr>
        <p:spPr bwMode="auto">
          <a:xfrm>
            <a:off x="4419600" y="4876800"/>
            <a:ext cx="1981200" cy="1446213"/>
          </a:xfrm>
          <a:prstGeom prst="rect">
            <a:avLst/>
          </a:prstGeom>
          <a:solidFill>
            <a:srgbClr val="CCFFCC"/>
          </a:solidFill>
          <a:ln w="9525">
            <a:solidFill>
              <a:schemeClr val="tx1"/>
            </a:solidFill>
            <a:miter lim="800000"/>
            <a:headEnd/>
            <a:tailEnd/>
          </a:ln>
          <a:effectLst/>
        </p:spPr>
        <p:txBody>
          <a:bodyPr>
            <a:spAutoFit/>
          </a:bodyPr>
          <a:lstStyle/>
          <a:p>
            <a:pPr algn="l">
              <a:spcBef>
                <a:spcPct val="50000"/>
              </a:spcBef>
            </a:pPr>
            <a:r>
              <a:rPr lang="en-US" sz="1600" b="1" dirty="0">
                <a:solidFill>
                  <a:schemeClr val="bg1"/>
                </a:solidFill>
                <a:latin typeface="Times New Roman" pitchFamily="18" charset="0"/>
                <a:cs typeface="Times New Roman" pitchFamily="18" charset="0"/>
              </a:rPr>
              <a:t>Output:</a:t>
            </a:r>
          </a:p>
          <a:p>
            <a:pPr algn="l">
              <a:spcBef>
                <a:spcPct val="50000"/>
              </a:spcBef>
            </a:pPr>
            <a:r>
              <a:rPr lang="en-US" sz="1600" b="1" dirty="0" err="1">
                <a:solidFill>
                  <a:schemeClr val="bg1"/>
                </a:solidFill>
                <a:latin typeface="Times New Roman" pitchFamily="18" charset="0"/>
                <a:cs typeface="Times New Roman" pitchFamily="18" charset="0"/>
              </a:rPr>
              <a:t>i</a:t>
            </a:r>
            <a:r>
              <a:rPr lang="en-US" sz="1600" b="1" dirty="0">
                <a:solidFill>
                  <a:schemeClr val="bg1"/>
                </a:solidFill>
                <a:latin typeface="Times New Roman" pitchFamily="18" charset="0"/>
                <a:cs typeface="Times New Roman" pitchFamily="18" charset="0"/>
              </a:rPr>
              <a:t> = 5</a:t>
            </a:r>
          </a:p>
          <a:p>
            <a:pPr algn="l">
              <a:spcBef>
                <a:spcPct val="50000"/>
              </a:spcBef>
            </a:pPr>
            <a:r>
              <a:rPr lang="en-US" sz="1600" b="1" dirty="0">
                <a:solidFill>
                  <a:schemeClr val="bg1"/>
                </a:solidFill>
                <a:latin typeface="Times New Roman" pitchFamily="18" charset="0"/>
                <a:cs typeface="Times New Roman" pitchFamily="18" charset="0"/>
              </a:rPr>
              <a:t>*</a:t>
            </a:r>
            <a:r>
              <a:rPr lang="en-US" sz="1600" b="1" dirty="0" err="1">
                <a:solidFill>
                  <a:schemeClr val="bg1"/>
                </a:solidFill>
                <a:latin typeface="Times New Roman" pitchFamily="18" charset="0"/>
                <a:cs typeface="Times New Roman" pitchFamily="18" charset="0"/>
              </a:rPr>
              <a:t>ptr</a:t>
            </a:r>
            <a:r>
              <a:rPr lang="en-US" sz="1600" b="1" dirty="0">
                <a:solidFill>
                  <a:schemeClr val="bg1"/>
                </a:solidFill>
                <a:latin typeface="Times New Roman" pitchFamily="18" charset="0"/>
                <a:cs typeface="Times New Roman" pitchFamily="18" charset="0"/>
              </a:rPr>
              <a:t> = 5</a:t>
            </a:r>
          </a:p>
          <a:p>
            <a:pPr algn="l">
              <a:spcBef>
                <a:spcPct val="50000"/>
              </a:spcBef>
            </a:pPr>
            <a:r>
              <a:rPr lang="en-US" sz="1600" b="1" dirty="0" err="1">
                <a:solidFill>
                  <a:schemeClr val="bg1"/>
                </a:solidFill>
                <a:latin typeface="Times New Roman" pitchFamily="18" charset="0"/>
                <a:cs typeface="Times New Roman" pitchFamily="18" charset="0"/>
              </a:rPr>
              <a:t>ptr</a:t>
            </a:r>
            <a:r>
              <a:rPr lang="en-US" sz="1600" b="1" dirty="0">
                <a:solidFill>
                  <a:schemeClr val="bg1"/>
                </a:solidFill>
                <a:latin typeface="Times New Roman" pitchFamily="18" charset="0"/>
                <a:cs typeface="Times New Roman" pitchFamily="18" charset="0"/>
              </a:rPr>
              <a:t> = effff5e0</a:t>
            </a:r>
          </a:p>
        </p:txBody>
      </p:sp>
      <p:grpSp>
        <p:nvGrpSpPr>
          <p:cNvPr id="2" name="Group 11"/>
          <p:cNvGrpSpPr>
            <a:grpSpLocks/>
          </p:cNvGrpSpPr>
          <p:nvPr/>
        </p:nvGrpSpPr>
        <p:grpSpPr bwMode="auto">
          <a:xfrm rot="900000">
            <a:off x="6553200" y="3581400"/>
            <a:ext cx="334963" cy="914400"/>
            <a:chOff x="4205" y="2592"/>
            <a:chExt cx="259" cy="1005"/>
          </a:xfrm>
        </p:grpSpPr>
        <p:sp>
          <p:nvSpPr>
            <p:cNvPr id="43020" name="AutoShape 12"/>
            <p:cNvSpPr>
              <a:spLocks noChangeArrowheads="1"/>
            </p:cNvSpPr>
            <p:nvPr/>
          </p:nvSpPr>
          <p:spPr bwMode="auto">
            <a:xfrm rot="6300000">
              <a:off x="3821" y="3069"/>
              <a:ext cx="912" cy="144"/>
            </a:xfrm>
            <a:prstGeom prst="rightArrow">
              <a:avLst>
                <a:gd name="adj1" fmla="val 34722"/>
                <a:gd name="adj2" fmla="val 65972"/>
              </a:avLst>
            </a:prstGeom>
            <a:solidFill>
              <a:schemeClr val="accent1"/>
            </a:solidFill>
            <a:ln w="9525">
              <a:solidFill>
                <a:schemeClr val="tx1"/>
              </a:solidFill>
              <a:miter lim="800000"/>
              <a:headEnd/>
              <a:tailEnd/>
            </a:ln>
            <a:effectLst/>
          </p:spPr>
          <p:txBody>
            <a:bodyPr wrap="none" anchor="ctr"/>
            <a:lstStyle/>
            <a:p>
              <a:endParaRPr lang="en-US">
                <a:solidFill>
                  <a:schemeClr val="bg1"/>
                </a:solidFill>
                <a:latin typeface="Times New Roman" pitchFamily="18" charset="0"/>
                <a:cs typeface="Times New Roman" pitchFamily="18" charset="0"/>
              </a:endParaRPr>
            </a:p>
          </p:txBody>
        </p:sp>
        <p:sp>
          <p:nvSpPr>
            <p:cNvPr id="43021" name="AutoShape 13"/>
            <p:cNvSpPr>
              <a:spLocks noChangeArrowheads="1"/>
            </p:cNvSpPr>
            <p:nvPr/>
          </p:nvSpPr>
          <p:spPr bwMode="auto">
            <a:xfrm>
              <a:off x="4320" y="2592"/>
              <a:ext cx="144" cy="144"/>
            </a:xfrm>
            <a:prstGeom prst="star5">
              <a:avLst/>
            </a:prstGeom>
            <a:solidFill>
              <a:srgbClr val="FF00FF"/>
            </a:solidFill>
            <a:ln w="9525">
              <a:solidFill>
                <a:schemeClr val="tx1"/>
              </a:solidFill>
              <a:miter lim="800000"/>
              <a:headEnd/>
              <a:tailEnd/>
            </a:ln>
            <a:effectLst/>
          </p:spPr>
          <p:txBody>
            <a:bodyPr wrap="none" anchor="ctr"/>
            <a:lstStyle/>
            <a:p>
              <a:endParaRPr lang="en-US">
                <a:solidFill>
                  <a:schemeClr val="bg1"/>
                </a:solidFill>
                <a:latin typeface="Times New Roman" pitchFamily="18" charset="0"/>
                <a:cs typeface="Times New Roman" pitchFamily="18" charset="0"/>
              </a:endParaRPr>
            </a:p>
          </p:txBody>
        </p:sp>
      </p:grpSp>
      <p:sp>
        <p:nvSpPr>
          <p:cNvPr id="43022" name="AutoShape 14"/>
          <p:cNvSpPr>
            <a:spLocks noChangeArrowheads="1"/>
          </p:cNvSpPr>
          <p:nvPr/>
        </p:nvSpPr>
        <p:spPr bwMode="auto">
          <a:xfrm>
            <a:off x="6629400" y="5029200"/>
            <a:ext cx="2362200" cy="1524000"/>
          </a:xfrm>
          <a:prstGeom prst="cloudCallout">
            <a:avLst>
              <a:gd name="adj1" fmla="val -63574"/>
              <a:gd name="adj2" fmla="val 34681"/>
            </a:avLst>
          </a:prstGeom>
          <a:solidFill>
            <a:srgbClr val="FF1717"/>
          </a:solidFill>
          <a:ln w="9525">
            <a:solidFill>
              <a:schemeClr val="tx1"/>
            </a:solidFill>
            <a:round/>
            <a:headEnd/>
            <a:tailEnd/>
          </a:ln>
          <a:effectLst/>
        </p:spPr>
        <p:txBody>
          <a:bodyPr/>
          <a:lstStyle/>
          <a:p>
            <a:r>
              <a:rPr lang="en-US" sz="1800" b="1">
                <a:solidFill>
                  <a:schemeClr val="bg1"/>
                </a:solidFill>
                <a:latin typeface="Times New Roman" pitchFamily="18" charset="0"/>
                <a:cs typeface="Times New Roman" pitchFamily="18" charset="0"/>
              </a:rPr>
              <a:t>value of ptr = address of i</a:t>
            </a:r>
          </a:p>
          <a:p>
            <a:r>
              <a:rPr lang="en-US" sz="1800" b="1">
                <a:solidFill>
                  <a:schemeClr val="bg1"/>
                </a:solidFill>
                <a:latin typeface="Times New Roman" pitchFamily="18" charset="0"/>
                <a:cs typeface="Times New Roman" pitchFamily="18" charset="0"/>
              </a:rPr>
              <a:t>in memory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430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30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8" grpId="0" animBg="1" autoUpdateAnimBg="0"/>
      <p:bldP spid="43022" grpId="0" animBg="1"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buNone/>
            </a:pPr>
            <a:r>
              <a:rPr lang="en-US" sz="4000" dirty="0">
                <a:latin typeface="Times New Roman" pitchFamily="18" charset="0"/>
                <a:cs typeface="Times New Roman" pitchFamily="18" charset="0"/>
              </a:rPr>
              <a:t>Twin Operators</a:t>
            </a:r>
          </a:p>
        </p:txBody>
      </p:sp>
      <p:sp>
        <p:nvSpPr>
          <p:cNvPr id="34819" name="Rectangle 3"/>
          <p:cNvSpPr>
            <a:spLocks noGrp="1" noChangeArrowheads="1"/>
          </p:cNvSpPr>
          <p:nvPr>
            <p:ph type="body" idx="1"/>
          </p:nvPr>
        </p:nvSpPr>
        <p:spPr/>
        <p:txBody>
          <a:bodyPr/>
          <a:lstStyle/>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&amp;: </a:t>
            </a:r>
            <a:r>
              <a:rPr lang="en-US" dirty="0">
                <a:latin typeface="Times New Roman" pitchFamily="18" charset="0"/>
                <a:cs typeface="Times New Roman" pitchFamily="18" charset="0"/>
              </a:rPr>
              <a:t>Address-of operator</a:t>
            </a:r>
          </a:p>
          <a:p>
            <a:pPr lvl="1"/>
            <a:r>
              <a:rPr lang="en-US" dirty="0">
                <a:latin typeface="Times New Roman" pitchFamily="18" charset="0"/>
                <a:cs typeface="Times New Roman" pitchFamily="18" charset="0"/>
              </a:rPr>
              <a:t>Get the </a:t>
            </a:r>
            <a:r>
              <a:rPr lang="en-US" i="1" dirty="0">
                <a:latin typeface="Times New Roman" pitchFamily="18" charset="0"/>
                <a:cs typeface="Times New Roman" pitchFamily="18" charset="0"/>
              </a:rPr>
              <a:t>address</a:t>
            </a:r>
            <a:r>
              <a:rPr lang="en-US" dirty="0">
                <a:latin typeface="Times New Roman" pitchFamily="18" charset="0"/>
                <a:cs typeface="Times New Roman" pitchFamily="18" charset="0"/>
              </a:rPr>
              <a:t> of an entity</a:t>
            </a:r>
          </a:p>
          <a:p>
            <a:pPr lvl="2"/>
            <a:r>
              <a:rPr lang="en-US" dirty="0">
                <a:latin typeface="Times New Roman" pitchFamily="18" charset="0"/>
                <a:cs typeface="Times New Roman" pitchFamily="18" charset="0"/>
              </a:rPr>
              <a:t>e.g. </a:t>
            </a:r>
            <a:r>
              <a:rPr lang="en-US" b="1" dirty="0" err="1">
                <a:latin typeface="Times New Roman" pitchFamily="18" charset="0"/>
                <a:cs typeface="Times New Roman" pitchFamily="18" charset="0"/>
              </a:rPr>
              <a:t>ptr</a:t>
            </a:r>
            <a:r>
              <a:rPr lang="en-US" b="1" dirty="0">
                <a:latin typeface="Times New Roman" pitchFamily="18" charset="0"/>
                <a:cs typeface="Times New Roman" pitchFamily="18" charset="0"/>
              </a:rPr>
              <a:t> = &amp;j;</a:t>
            </a:r>
          </a:p>
        </p:txBody>
      </p:sp>
      <p:graphicFrame>
        <p:nvGraphicFramePr>
          <p:cNvPr id="34879" name="Group 63"/>
          <p:cNvGraphicFramePr>
            <a:graphicFrameLocks noGrp="1"/>
          </p:cNvGraphicFramePr>
          <p:nvPr/>
        </p:nvGraphicFramePr>
        <p:xfrm>
          <a:off x="685800" y="4267200"/>
          <a:ext cx="7772400" cy="1178560"/>
        </p:xfrm>
        <a:graphic>
          <a:graphicData uri="http://schemas.openxmlformats.org/drawingml/2006/table">
            <a:tbl>
              <a:tblPr/>
              <a:tblGrid>
                <a:gridCol w="762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304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1" i="0" u="none" strike="noStrike" cap="none" normalizeH="0" baseline="0" dirty="0" err="1" smtClean="0">
                          <a:ln>
                            <a:noFill/>
                          </a:ln>
                          <a:solidFill>
                            <a:schemeClr val="bg1"/>
                          </a:solidFill>
                          <a:effectLst/>
                          <a:latin typeface="Times New Roman" pitchFamily="18" charset="0"/>
                          <a:cs typeface="Times New Roman" pitchFamily="18" charset="0"/>
                        </a:rPr>
                        <a:t>Addr</a:t>
                      </a:r>
                      <a:endParaRPr kumimoji="0" lang="en-US" sz="1800" b="1" i="0" u="none" strike="noStrike" cap="none" normalizeH="0" baseline="0" dirty="0" smtClean="0">
                        <a:ln>
                          <a:noFill/>
                        </a:ln>
                        <a:solidFill>
                          <a:schemeClr val="bg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1" i="0" u="none" strike="noStrike" cap="none" normalizeH="0" baseline="0" smtClean="0">
                          <a:ln>
                            <a:noFill/>
                          </a:ln>
                          <a:solidFill>
                            <a:schemeClr val="bg1"/>
                          </a:solidFill>
                          <a:effectLst/>
                          <a:latin typeface="Times New Roman" pitchFamily="18" charset="0"/>
                          <a:cs typeface="Times New Roman" pitchFamily="18" charset="0"/>
                        </a:rPr>
                        <a:t>Content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1" i="0" u="none" strike="noStrike" cap="none" normalizeH="0" baseline="0" smtClean="0">
                          <a:ln>
                            <a:noFill/>
                          </a:ln>
                          <a:solidFill>
                            <a:schemeClr val="bg1"/>
                          </a:solidFill>
                          <a:effectLst/>
                          <a:latin typeface="Times New Roman" pitchFamily="18" charset="0"/>
                          <a:cs typeface="Times New Roman" pitchFamily="18" charset="0"/>
                        </a:rPr>
                        <a:t>Addr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1" i="0" u="none" strike="noStrike" cap="none" normalizeH="0" baseline="0" smtClean="0">
                          <a:ln>
                            <a:noFill/>
                          </a:ln>
                          <a:solidFill>
                            <a:schemeClr val="bg1"/>
                          </a:solidFill>
                          <a:effectLst/>
                          <a:latin typeface="Times New Roman" pitchFamily="18" charset="0"/>
                          <a:cs typeface="Times New Roman" pitchFamily="18" charset="0"/>
                        </a:rPr>
                        <a:t>Content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1" i="0" u="none" strike="noStrike" cap="none" normalizeH="0" baseline="0" smtClean="0">
                          <a:ln>
                            <a:noFill/>
                          </a:ln>
                          <a:solidFill>
                            <a:schemeClr val="bg1"/>
                          </a:solidFill>
                          <a:effectLst/>
                          <a:latin typeface="Times New Roman" pitchFamily="18" charset="0"/>
                          <a:cs typeface="Times New Roman" pitchFamily="18" charset="0"/>
                        </a:rPr>
                        <a:t>Addr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1" i="0" u="none" strike="noStrike" cap="none" normalizeH="0" baseline="0" smtClean="0">
                          <a:ln>
                            <a:noFill/>
                          </a:ln>
                          <a:solidFill>
                            <a:schemeClr val="bg1"/>
                          </a:solidFill>
                          <a:effectLst/>
                          <a:latin typeface="Times New Roman" pitchFamily="18" charset="0"/>
                          <a:cs typeface="Times New Roman" pitchFamily="18" charset="0"/>
                        </a:rPr>
                        <a:t>Content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1" i="0" u="none" strike="noStrike" cap="none" normalizeH="0" baseline="0" smtClean="0">
                          <a:ln>
                            <a:noFill/>
                          </a:ln>
                          <a:solidFill>
                            <a:schemeClr val="bg1"/>
                          </a:solidFill>
                          <a:effectLst/>
                          <a:latin typeface="Times New Roman" pitchFamily="18" charset="0"/>
                          <a:cs typeface="Times New Roman" pitchFamily="18" charset="0"/>
                        </a:rPr>
                        <a:t>Addr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1" i="0" u="none" strike="noStrike" cap="none" normalizeH="0" baseline="0" smtClean="0">
                          <a:ln>
                            <a:noFill/>
                          </a:ln>
                          <a:solidFill>
                            <a:schemeClr val="bg1"/>
                          </a:solidFill>
                          <a:effectLst/>
                          <a:latin typeface="Times New Roman" pitchFamily="18" charset="0"/>
                          <a:cs typeface="Times New Roman" pitchFamily="18" charset="0"/>
                        </a:rPr>
                        <a:t>Content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1000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i: 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dirty="0" smtClean="0">
                          <a:ln>
                            <a:noFill/>
                          </a:ln>
                          <a:solidFill>
                            <a:schemeClr val="bg1"/>
                          </a:solidFill>
                          <a:effectLst/>
                          <a:latin typeface="Times New Roman" pitchFamily="18" charset="0"/>
                          <a:cs typeface="Times New Roman" pitchFamily="18" charset="0"/>
                        </a:rPr>
                        <a:t>1001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j: 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1002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k: 58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1003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m: 74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1004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ptr: 1001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1005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bg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1006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bg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bg1"/>
                          </a:solidFill>
                          <a:effectLst/>
                          <a:latin typeface="Times New Roman" pitchFamily="18" charset="0"/>
                          <a:cs typeface="Times New Roman" pitchFamily="18" charset="0"/>
                        </a:rPr>
                        <a:t>1007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dirty="0" smtClean="0">
                        <a:ln>
                          <a:noFill/>
                        </a:ln>
                        <a:solidFill>
                          <a:schemeClr val="bg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a:buNone/>
            </a:pPr>
            <a:r>
              <a:rPr lang="en-US" sz="4000" dirty="0">
                <a:latin typeface="Times New Roman" pitchFamily="18" charset="0"/>
                <a:cs typeface="Times New Roman" pitchFamily="18" charset="0"/>
              </a:rPr>
              <a:t>Twin Operators</a:t>
            </a:r>
          </a:p>
        </p:txBody>
      </p:sp>
      <p:sp>
        <p:nvSpPr>
          <p:cNvPr id="87043" name="Rectangle 3"/>
          <p:cNvSpPr>
            <a:spLocks noGrp="1" noChangeArrowheads="1"/>
          </p:cNvSpPr>
          <p:nvPr>
            <p:ph type="body" idx="1"/>
          </p:nvPr>
        </p:nvSpPr>
        <p:spPr/>
        <p:txBody>
          <a:bodyPr/>
          <a:lstStyle/>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De-reference operator</a:t>
            </a:r>
          </a:p>
          <a:p>
            <a:pPr lvl="1"/>
            <a:r>
              <a:rPr lang="en-US" dirty="0">
                <a:latin typeface="Times New Roman" pitchFamily="18" charset="0"/>
                <a:cs typeface="Times New Roman" pitchFamily="18" charset="0"/>
              </a:rPr>
              <a:t>Refer to the </a:t>
            </a:r>
            <a:r>
              <a:rPr lang="en-US" i="1" dirty="0">
                <a:latin typeface="Times New Roman" pitchFamily="18" charset="0"/>
                <a:cs typeface="Times New Roman" pitchFamily="18" charset="0"/>
              </a:rPr>
              <a:t>content</a:t>
            </a:r>
            <a:r>
              <a:rPr lang="en-US" dirty="0">
                <a:latin typeface="Times New Roman" pitchFamily="18" charset="0"/>
                <a:cs typeface="Times New Roman" pitchFamily="18" charset="0"/>
              </a:rPr>
              <a:t> of the referee</a:t>
            </a:r>
          </a:p>
          <a:p>
            <a:pPr lvl="2"/>
            <a:r>
              <a:rPr lang="en-US" dirty="0">
                <a:latin typeface="Times New Roman" pitchFamily="18" charset="0"/>
                <a:cs typeface="Times New Roman" pitchFamily="18" charset="0"/>
              </a:rPr>
              <a:t>e.g.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ptr</a:t>
            </a:r>
            <a:r>
              <a:rPr lang="en-US" b="1" dirty="0">
                <a:latin typeface="Times New Roman" pitchFamily="18" charset="0"/>
                <a:cs typeface="Times New Roman" pitchFamily="18" charset="0"/>
              </a:rPr>
              <a:t> = 99;</a:t>
            </a:r>
          </a:p>
        </p:txBody>
      </p:sp>
      <p:graphicFrame>
        <p:nvGraphicFramePr>
          <p:cNvPr id="87044" name="Group 4"/>
          <p:cNvGraphicFramePr>
            <a:graphicFrameLocks noGrp="1"/>
          </p:cNvGraphicFramePr>
          <p:nvPr/>
        </p:nvGraphicFramePr>
        <p:xfrm>
          <a:off x="685800" y="4267200"/>
          <a:ext cx="7772400" cy="1178560"/>
        </p:xfrm>
        <a:graphic>
          <a:graphicData uri="http://schemas.openxmlformats.org/drawingml/2006/table">
            <a:tbl>
              <a:tblPr/>
              <a:tblGrid>
                <a:gridCol w="762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304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1" i="0" u="none" strike="noStrike" cap="none" normalizeH="0" baseline="0" dirty="0" err="1" smtClean="0">
                          <a:ln>
                            <a:noFill/>
                          </a:ln>
                          <a:solidFill>
                            <a:schemeClr val="bg1"/>
                          </a:solidFill>
                          <a:effectLst/>
                          <a:latin typeface="Tahoma" pitchFamily="34" charset="0"/>
                        </a:rPr>
                        <a:t>Addr</a:t>
                      </a:r>
                      <a:endParaRPr kumimoji="0" lang="en-US" sz="1800" b="1" i="0" u="none" strike="noStrike" cap="none" normalizeH="0" baseline="0" dirty="0" smtClean="0">
                        <a:ln>
                          <a:noFill/>
                        </a:ln>
                        <a:solidFill>
                          <a:schemeClr val="bg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1" i="0" u="none" strike="noStrike" cap="none" normalizeH="0" baseline="0" smtClean="0">
                          <a:ln>
                            <a:noFill/>
                          </a:ln>
                          <a:solidFill>
                            <a:schemeClr val="bg1"/>
                          </a:solidFill>
                          <a:effectLst/>
                          <a:latin typeface="Tahoma" pitchFamily="34" charset="0"/>
                        </a:rPr>
                        <a:t>Content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1" i="0" u="none" strike="noStrike" cap="none" normalizeH="0" baseline="0" smtClean="0">
                          <a:ln>
                            <a:noFill/>
                          </a:ln>
                          <a:solidFill>
                            <a:schemeClr val="bg1"/>
                          </a:solidFill>
                          <a:effectLst/>
                          <a:latin typeface="Tahoma" pitchFamily="34" charset="0"/>
                        </a:rPr>
                        <a:t>Addr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1" i="0" u="none" strike="noStrike" cap="none" normalizeH="0" baseline="0" smtClean="0">
                          <a:ln>
                            <a:noFill/>
                          </a:ln>
                          <a:solidFill>
                            <a:schemeClr val="bg1"/>
                          </a:solidFill>
                          <a:effectLst/>
                          <a:latin typeface="Tahoma" pitchFamily="34" charset="0"/>
                        </a:rPr>
                        <a:t>Content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1" i="0" u="none" strike="noStrike" cap="none" normalizeH="0" baseline="0" smtClean="0">
                          <a:ln>
                            <a:noFill/>
                          </a:ln>
                          <a:solidFill>
                            <a:schemeClr val="bg1"/>
                          </a:solidFill>
                          <a:effectLst/>
                          <a:latin typeface="Tahoma" pitchFamily="34" charset="0"/>
                        </a:rPr>
                        <a:t>Addr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1" i="0" u="none" strike="noStrike" cap="none" normalizeH="0" baseline="0" smtClean="0">
                          <a:ln>
                            <a:noFill/>
                          </a:ln>
                          <a:solidFill>
                            <a:schemeClr val="bg1"/>
                          </a:solidFill>
                          <a:effectLst/>
                          <a:latin typeface="Tahoma" pitchFamily="34" charset="0"/>
                        </a:rPr>
                        <a:t>Content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1" i="0" u="none" strike="noStrike" cap="none" normalizeH="0" baseline="0" smtClean="0">
                          <a:ln>
                            <a:noFill/>
                          </a:ln>
                          <a:solidFill>
                            <a:schemeClr val="bg1"/>
                          </a:solidFill>
                          <a:effectLst/>
                          <a:latin typeface="Tahoma" pitchFamily="34" charset="0"/>
                        </a:rPr>
                        <a:t>Addr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1" i="0" u="none" strike="noStrike" cap="none" normalizeH="0" baseline="0" smtClean="0">
                          <a:ln>
                            <a:noFill/>
                          </a:ln>
                          <a:solidFill>
                            <a:schemeClr val="bg1"/>
                          </a:solidFill>
                          <a:effectLst/>
                          <a:latin typeface="Tahoma" pitchFamily="34" charset="0"/>
                        </a:rPr>
                        <a:t>Content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bg1"/>
                          </a:solidFill>
                          <a:effectLst/>
                          <a:latin typeface="Tahoma" pitchFamily="34" charset="0"/>
                        </a:rPr>
                        <a:t>1000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bg1"/>
                          </a:solidFill>
                          <a:effectLst/>
                          <a:latin typeface="Tahoma" pitchFamily="34" charset="0"/>
                        </a:rPr>
                        <a:t>i: 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dirty="0" smtClean="0">
                          <a:ln>
                            <a:noFill/>
                          </a:ln>
                          <a:solidFill>
                            <a:schemeClr val="bg1"/>
                          </a:solidFill>
                          <a:effectLst/>
                          <a:latin typeface="Tahoma" pitchFamily="34" charset="0"/>
                        </a:rPr>
                        <a:t>1001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bg1"/>
                          </a:solidFill>
                          <a:effectLst/>
                          <a:latin typeface="Tahoma" pitchFamily="34" charset="0"/>
                        </a:rPr>
                        <a:t>j: 99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bg1"/>
                          </a:solidFill>
                          <a:effectLst/>
                          <a:latin typeface="Tahoma" pitchFamily="34" charset="0"/>
                        </a:rPr>
                        <a:t>1002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bg1"/>
                          </a:solidFill>
                          <a:effectLst/>
                          <a:latin typeface="Tahoma" pitchFamily="34" charset="0"/>
                        </a:rPr>
                        <a:t>k: 58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bg1"/>
                          </a:solidFill>
                          <a:effectLst/>
                          <a:latin typeface="Tahoma" pitchFamily="34" charset="0"/>
                        </a:rPr>
                        <a:t>1003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bg1"/>
                          </a:solidFill>
                          <a:effectLst/>
                          <a:latin typeface="Tahoma" pitchFamily="34" charset="0"/>
                        </a:rPr>
                        <a:t>m: 74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bg1"/>
                          </a:solidFill>
                          <a:effectLst/>
                          <a:latin typeface="Tahoma" pitchFamily="34" charset="0"/>
                        </a:rPr>
                        <a:t>1004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bg1"/>
                          </a:solidFill>
                          <a:effectLst/>
                          <a:latin typeface="Tahoma" pitchFamily="34" charset="0"/>
                        </a:rPr>
                        <a:t>ptr: 1001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bg1"/>
                          </a:solidFill>
                          <a:effectLst/>
                          <a:latin typeface="Tahoma" pitchFamily="34" charset="0"/>
                        </a:rPr>
                        <a:t>1005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bg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bg1"/>
                          </a:solidFill>
                          <a:effectLst/>
                          <a:latin typeface="Tahoma" pitchFamily="34" charset="0"/>
                        </a:rPr>
                        <a:t>1006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bg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bg1"/>
                          </a:solidFill>
                          <a:effectLst/>
                          <a:latin typeface="Tahoma" pitchFamily="34" charset="0"/>
                        </a:rPr>
                        <a:t>1007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dirty="0" smtClean="0">
                        <a:ln>
                          <a:noFill/>
                        </a:ln>
                        <a:solidFill>
                          <a:schemeClr val="bg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a:buNone/>
            </a:pPr>
            <a:r>
              <a:rPr lang="en-US" dirty="0">
                <a:latin typeface="Times New Roman" pitchFamily="18" charset="0"/>
                <a:cs typeface="Times New Roman" pitchFamily="18" charset="0"/>
              </a:rPr>
              <a:t>Example: Pass by Reference</a:t>
            </a:r>
          </a:p>
        </p:txBody>
      </p:sp>
      <p:sp>
        <p:nvSpPr>
          <p:cNvPr id="84995" name="Rectangle 3"/>
          <p:cNvSpPr>
            <a:spLocks noGrp="1" noChangeArrowheads="1"/>
          </p:cNvSpPr>
          <p:nvPr>
            <p:ph type="body" idx="1"/>
          </p:nvPr>
        </p:nvSpPr>
        <p:spPr/>
        <p:txBody>
          <a:bodyPr/>
          <a:lstStyle/>
          <a:p>
            <a:r>
              <a:rPr lang="en-US">
                <a:latin typeface="Times New Roman" pitchFamily="18" charset="0"/>
                <a:cs typeface="Times New Roman" pitchFamily="18" charset="0"/>
              </a:rPr>
              <a:t>Modify behaviour in argument passing</a:t>
            </a:r>
          </a:p>
        </p:txBody>
      </p:sp>
      <p:sp>
        <p:nvSpPr>
          <p:cNvPr id="84996" name="Text Box 4"/>
          <p:cNvSpPr txBox="1">
            <a:spLocks noChangeArrowheads="1"/>
          </p:cNvSpPr>
          <p:nvPr/>
        </p:nvSpPr>
        <p:spPr bwMode="auto">
          <a:xfrm>
            <a:off x="1295400" y="3048000"/>
            <a:ext cx="2362200" cy="2727325"/>
          </a:xfrm>
          <a:prstGeom prst="rect">
            <a:avLst/>
          </a:prstGeom>
          <a:noFill/>
          <a:ln w="9525">
            <a:noFill/>
            <a:miter lim="800000"/>
            <a:headEnd/>
            <a:tailEnd/>
          </a:ln>
          <a:effectLst/>
        </p:spPr>
        <p:txBody>
          <a:bodyPr>
            <a:spAutoFit/>
          </a:bodyPr>
          <a:lstStyle/>
          <a:p>
            <a:pPr algn="l">
              <a:lnSpc>
                <a:spcPct val="75000"/>
              </a:lnSpc>
              <a:spcBef>
                <a:spcPct val="50000"/>
              </a:spcBef>
            </a:pPr>
            <a:r>
              <a:rPr lang="en-US" sz="1600" b="1">
                <a:solidFill>
                  <a:schemeClr val="bg1"/>
                </a:solidFill>
                <a:latin typeface="Times New Roman" pitchFamily="18" charset="0"/>
                <a:cs typeface="Times New Roman" pitchFamily="18" charset="0"/>
              </a:rPr>
              <a:t>void f(int j)</a:t>
            </a:r>
          </a:p>
          <a:p>
            <a:pPr algn="l">
              <a:lnSpc>
                <a:spcPct val="75000"/>
              </a:lnSpc>
              <a:spcBef>
                <a:spcPct val="50000"/>
              </a:spcBef>
            </a:pPr>
            <a:r>
              <a:rPr lang="en-US" sz="1600" b="1">
                <a:solidFill>
                  <a:schemeClr val="bg1"/>
                </a:solidFill>
                <a:latin typeface="Times New Roman" pitchFamily="18" charset="0"/>
                <a:cs typeface="Times New Roman" pitchFamily="18" charset="0"/>
              </a:rPr>
              <a:t>{</a:t>
            </a:r>
          </a:p>
          <a:p>
            <a:pPr algn="l">
              <a:lnSpc>
                <a:spcPct val="75000"/>
              </a:lnSpc>
              <a:spcBef>
                <a:spcPct val="50000"/>
              </a:spcBef>
            </a:pPr>
            <a:r>
              <a:rPr lang="en-US" sz="1600" b="1">
                <a:solidFill>
                  <a:schemeClr val="bg1"/>
                </a:solidFill>
                <a:latin typeface="Times New Roman" pitchFamily="18" charset="0"/>
                <a:cs typeface="Times New Roman" pitchFamily="18" charset="0"/>
              </a:rPr>
              <a:t>  j = 5;</a:t>
            </a:r>
          </a:p>
          <a:p>
            <a:pPr algn="l">
              <a:lnSpc>
                <a:spcPct val="75000"/>
              </a:lnSpc>
              <a:spcBef>
                <a:spcPct val="50000"/>
              </a:spcBef>
            </a:pPr>
            <a:r>
              <a:rPr lang="en-US" sz="1600" b="1">
                <a:solidFill>
                  <a:schemeClr val="bg1"/>
                </a:solidFill>
                <a:latin typeface="Times New Roman" pitchFamily="18" charset="0"/>
                <a:cs typeface="Times New Roman" pitchFamily="18" charset="0"/>
              </a:rPr>
              <a:t>}</a:t>
            </a:r>
          </a:p>
          <a:p>
            <a:pPr algn="l">
              <a:lnSpc>
                <a:spcPct val="75000"/>
              </a:lnSpc>
              <a:spcBef>
                <a:spcPct val="50000"/>
              </a:spcBef>
            </a:pPr>
            <a:r>
              <a:rPr lang="en-US" sz="1600" b="1">
                <a:solidFill>
                  <a:schemeClr val="bg1"/>
                </a:solidFill>
                <a:latin typeface="Times New Roman" pitchFamily="18" charset="0"/>
                <a:cs typeface="Times New Roman" pitchFamily="18" charset="0"/>
              </a:rPr>
              <a:t>void g()</a:t>
            </a:r>
          </a:p>
          <a:p>
            <a:pPr algn="l">
              <a:lnSpc>
                <a:spcPct val="75000"/>
              </a:lnSpc>
              <a:spcBef>
                <a:spcPct val="50000"/>
              </a:spcBef>
            </a:pPr>
            <a:r>
              <a:rPr lang="en-US" sz="1600" b="1">
                <a:solidFill>
                  <a:schemeClr val="bg1"/>
                </a:solidFill>
                <a:latin typeface="Times New Roman" pitchFamily="18" charset="0"/>
                <a:cs typeface="Times New Roman" pitchFamily="18" charset="0"/>
              </a:rPr>
              <a:t>{</a:t>
            </a:r>
          </a:p>
          <a:p>
            <a:pPr algn="l">
              <a:lnSpc>
                <a:spcPct val="75000"/>
              </a:lnSpc>
              <a:spcBef>
                <a:spcPct val="50000"/>
              </a:spcBef>
            </a:pPr>
            <a:r>
              <a:rPr lang="en-US" sz="1600" b="1">
                <a:solidFill>
                  <a:schemeClr val="bg1"/>
                </a:solidFill>
                <a:latin typeface="Times New Roman" pitchFamily="18" charset="0"/>
                <a:cs typeface="Times New Roman" pitchFamily="18" charset="0"/>
              </a:rPr>
              <a:t>  int i = 3;</a:t>
            </a:r>
          </a:p>
          <a:p>
            <a:pPr algn="l">
              <a:lnSpc>
                <a:spcPct val="75000"/>
              </a:lnSpc>
              <a:spcBef>
                <a:spcPct val="50000"/>
              </a:spcBef>
            </a:pPr>
            <a:r>
              <a:rPr lang="en-US" sz="1600" b="1">
                <a:solidFill>
                  <a:schemeClr val="bg1"/>
                </a:solidFill>
                <a:latin typeface="Times New Roman" pitchFamily="18" charset="0"/>
                <a:cs typeface="Times New Roman" pitchFamily="18" charset="0"/>
              </a:rPr>
              <a:t>  f(i);</a:t>
            </a:r>
          </a:p>
          <a:p>
            <a:pPr algn="l">
              <a:lnSpc>
                <a:spcPct val="75000"/>
              </a:lnSpc>
              <a:spcBef>
                <a:spcPct val="50000"/>
              </a:spcBef>
            </a:pPr>
            <a:r>
              <a:rPr lang="en-US" sz="1600" b="1">
                <a:solidFill>
                  <a:schemeClr val="bg1"/>
                </a:solidFill>
                <a:latin typeface="Times New Roman" pitchFamily="18" charset="0"/>
                <a:cs typeface="Times New Roman" pitchFamily="18" charset="0"/>
              </a:rPr>
              <a:t>}</a:t>
            </a:r>
          </a:p>
        </p:txBody>
      </p:sp>
      <p:sp>
        <p:nvSpPr>
          <p:cNvPr id="84997" name="Text Box 5"/>
          <p:cNvSpPr txBox="1">
            <a:spLocks noChangeArrowheads="1"/>
          </p:cNvSpPr>
          <p:nvPr/>
        </p:nvSpPr>
        <p:spPr bwMode="auto">
          <a:xfrm>
            <a:off x="4953000" y="3048000"/>
            <a:ext cx="2362200" cy="2727325"/>
          </a:xfrm>
          <a:prstGeom prst="rect">
            <a:avLst/>
          </a:prstGeom>
          <a:noFill/>
          <a:ln w="9525">
            <a:noFill/>
            <a:miter lim="800000"/>
            <a:headEnd/>
            <a:tailEnd/>
          </a:ln>
          <a:effectLst/>
        </p:spPr>
        <p:txBody>
          <a:bodyPr>
            <a:spAutoFit/>
          </a:bodyPr>
          <a:lstStyle/>
          <a:p>
            <a:pPr algn="l">
              <a:lnSpc>
                <a:spcPct val="75000"/>
              </a:lnSpc>
              <a:spcBef>
                <a:spcPct val="50000"/>
              </a:spcBef>
            </a:pPr>
            <a:r>
              <a:rPr lang="en-US" sz="1600" b="1" dirty="0">
                <a:solidFill>
                  <a:schemeClr val="bg1"/>
                </a:solidFill>
                <a:latin typeface="Times New Roman" pitchFamily="18" charset="0"/>
                <a:cs typeface="Times New Roman" pitchFamily="18" charset="0"/>
              </a:rPr>
              <a:t>void f(</a:t>
            </a:r>
            <a:r>
              <a:rPr lang="en-US" sz="1600" b="1" dirty="0" err="1">
                <a:solidFill>
                  <a:schemeClr val="bg1"/>
                </a:solidFill>
                <a:latin typeface="Times New Roman" pitchFamily="18" charset="0"/>
                <a:cs typeface="Times New Roman" pitchFamily="18" charset="0"/>
              </a:rPr>
              <a:t>int</a:t>
            </a:r>
            <a:r>
              <a:rPr lang="en-US" sz="1600" b="1" dirty="0">
                <a:solidFill>
                  <a:schemeClr val="bg1"/>
                </a:solidFill>
                <a:latin typeface="Times New Roman" pitchFamily="18" charset="0"/>
                <a:cs typeface="Times New Roman" pitchFamily="18" charset="0"/>
              </a:rPr>
              <a:t> *</a:t>
            </a:r>
            <a:r>
              <a:rPr lang="en-US" sz="1600" b="1" dirty="0" err="1">
                <a:solidFill>
                  <a:schemeClr val="bg1"/>
                </a:solidFill>
                <a:latin typeface="Times New Roman" pitchFamily="18" charset="0"/>
                <a:cs typeface="Times New Roman" pitchFamily="18" charset="0"/>
              </a:rPr>
              <a:t>ptr</a:t>
            </a:r>
            <a:r>
              <a:rPr lang="en-US" sz="1600" b="1" dirty="0">
                <a:solidFill>
                  <a:schemeClr val="bg1"/>
                </a:solidFill>
                <a:latin typeface="Times New Roman" pitchFamily="18" charset="0"/>
                <a:cs typeface="Times New Roman" pitchFamily="18" charset="0"/>
              </a:rPr>
              <a:t>)</a:t>
            </a:r>
          </a:p>
          <a:p>
            <a:pPr algn="l">
              <a:lnSpc>
                <a:spcPct val="75000"/>
              </a:lnSpc>
              <a:spcBef>
                <a:spcPct val="50000"/>
              </a:spcBef>
            </a:pPr>
            <a:r>
              <a:rPr lang="en-US" sz="1600" b="1" dirty="0">
                <a:solidFill>
                  <a:schemeClr val="bg1"/>
                </a:solidFill>
                <a:latin typeface="Times New Roman" pitchFamily="18" charset="0"/>
                <a:cs typeface="Times New Roman" pitchFamily="18" charset="0"/>
              </a:rPr>
              <a:t>{</a:t>
            </a:r>
          </a:p>
          <a:p>
            <a:pPr algn="l">
              <a:lnSpc>
                <a:spcPct val="75000"/>
              </a:lnSpc>
              <a:spcBef>
                <a:spcPct val="50000"/>
              </a:spcBef>
            </a:pPr>
            <a:r>
              <a:rPr lang="en-US" sz="1600" b="1" dirty="0">
                <a:solidFill>
                  <a:schemeClr val="bg1"/>
                </a:solidFill>
                <a:latin typeface="Times New Roman" pitchFamily="18" charset="0"/>
                <a:cs typeface="Times New Roman" pitchFamily="18" charset="0"/>
              </a:rPr>
              <a:t>  *</a:t>
            </a:r>
            <a:r>
              <a:rPr lang="en-US" sz="1600" b="1" dirty="0" err="1">
                <a:solidFill>
                  <a:schemeClr val="bg1"/>
                </a:solidFill>
                <a:latin typeface="Times New Roman" pitchFamily="18" charset="0"/>
                <a:cs typeface="Times New Roman" pitchFamily="18" charset="0"/>
              </a:rPr>
              <a:t>ptr</a:t>
            </a:r>
            <a:r>
              <a:rPr lang="en-US" sz="1600" b="1" dirty="0">
                <a:solidFill>
                  <a:schemeClr val="bg1"/>
                </a:solidFill>
                <a:latin typeface="Times New Roman" pitchFamily="18" charset="0"/>
                <a:cs typeface="Times New Roman" pitchFamily="18" charset="0"/>
              </a:rPr>
              <a:t> = 5;</a:t>
            </a:r>
          </a:p>
          <a:p>
            <a:pPr algn="l">
              <a:lnSpc>
                <a:spcPct val="75000"/>
              </a:lnSpc>
              <a:spcBef>
                <a:spcPct val="50000"/>
              </a:spcBef>
            </a:pPr>
            <a:r>
              <a:rPr lang="en-US" sz="1600" b="1" dirty="0">
                <a:solidFill>
                  <a:schemeClr val="bg1"/>
                </a:solidFill>
                <a:latin typeface="Times New Roman" pitchFamily="18" charset="0"/>
                <a:cs typeface="Times New Roman" pitchFamily="18" charset="0"/>
              </a:rPr>
              <a:t>}</a:t>
            </a:r>
          </a:p>
          <a:p>
            <a:pPr algn="l">
              <a:lnSpc>
                <a:spcPct val="75000"/>
              </a:lnSpc>
              <a:spcBef>
                <a:spcPct val="50000"/>
              </a:spcBef>
            </a:pPr>
            <a:r>
              <a:rPr lang="en-US" sz="1600" b="1" dirty="0">
                <a:solidFill>
                  <a:schemeClr val="bg1"/>
                </a:solidFill>
                <a:latin typeface="Times New Roman" pitchFamily="18" charset="0"/>
                <a:cs typeface="Times New Roman" pitchFamily="18" charset="0"/>
              </a:rPr>
              <a:t>void g()</a:t>
            </a:r>
          </a:p>
          <a:p>
            <a:pPr algn="l">
              <a:lnSpc>
                <a:spcPct val="75000"/>
              </a:lnSpc>
              <a:spcBef>
                <a:spcPct val="50000"/>
              </a:spcBef>
            </a:pPr>
            <a:r>
              <a:rPr lang="en-US" sz="1600" b="1" dirty="0">
                <a:solidFill>
                  <a:schemeClr val="bg1"/>
                </a:solidFill>
                <a:latin typeface="Times New Roman" pitchFamily="18" charset="0"/>
                <a:cs typeface="Times New Roman" pitchFamily="18" charset="0"/>
              </a:rPr>
              <a:t>{</a:t>
            </a:r>
          </a:p>
          <a:p>
            <a:pPr algn="l">
              <a:lnSpc>
                <a:spcPct val="75000"/>
              </a:lnSpc>
              <a:spcBef>
                <a:spcPct val="50000"/>
              </a:spcBef>
            </a:pPr>
            <a:r>
              <a:rPr lang="en-US" sz="1600" b="1" dirty="0">
                <a:solidFill>
                  <a:schemeClr val="bg1"/>
                </a:solidFill>
                <a:latin typeface="Times New Roman" pitchFamily="18" charset="0"/>
                <a:cs typeface="Times New Roman" pitchFamily="18" charset="0"/>
              </a:rPr>
              <a:t>  </a:t>
            </a:r>
            <a:r>
              <a:rPr lang="en-US" sz="1600" b="1" dirty="0" err="1">
                <a:solidFill>
                  <a:schemeClr val="bg1"/>
                </a:solidFill>
                <a:latin typeface="Times New Roman" pitchFamily="18" charset="0"/>
                <a:cs typeface="Times New Roman" pitchFamily="18" charset="0"/>
              </a:rPr>
              <a:t>int</a:t>
            </a:r>
            <a:r>
              <a:rPr lang="en-US" sz="1600" b="1" dirty="0">
                <a:solidFill>
                  <a:schemeClr val="bg1"/>
                </a:solidFill>
                <a:latin typeface="Times New Roman" pitchFamily="18" charset="0"/>
                <a:cs typeface="Times New Roman" pitchFamily="18" charset="0"/>
              </a:rPr>
              <a:t> </a:t>
            </a:r>
            <a:r>
              <a:rPr lang="en-US" sz="1600" b="1" dirty="0" err="1">
                <a:solidFill>
                  <a:schemeClr val="bg1"/>
                </a:solidFill>
                <a:latin typeface="Times New Roman" pitchFamily="18" charset="0"/>
                <a:cs typeface="Times New Roman" pitchFamily="18" charset="0"/>
              </a:rPr>
              <a:t>i</a:t>
            </a:r>
            <a:r>
              <a:rPr lang="en-US" sz="1600" b="1" dirty="0">
                <a:solidFill>
                  <a:schemeClr val="bg1"/>
                </a:solidFill>
                <a:latin typeface="Times New Roman" pitchFamily="18" charset="0"/>
                <a:cs typeface="Times New Roman" pitchFamily="18" charset="0"/>
              </a:rPr>
              <a:t> = 3;</a:t>
            </a:r>
          </a:p>
          <a:p>
            <a:pPr algn="l">
              <a:lnSpc>
                <a:spcPct val="75000"/>
              </a:lnSpc>
              <a:spcBef>
                <a:spcPct val="50000"/>
              </a:spcBef>
            </a:pPr>
            <a:r>
              <a:rPr lang="en-US" sz="1600" b="1" dirty="0">
                <a:solidFill>
                  <a:schemeClr val="bg1"/>
                </a:solidFill>
                <a:latin typeface="Times New Roman" pitchFamily="18" charset="0"/>
                <a:cs typeface="Times New Roman" pitchFamily="18" charset="0"/>
              </a:rPr>
              <a:t>  f(&amp;</a:t>
            </a:r>
            <a:r>
              <a:rPr lang="en-US" sz="1600" b="1" dirty="0" err="1">
                <a:solidFill>
                  <a:schemeClr val="bg1"/>
                </a:solidFill>
                <a:latin typeface="Times New Roman" pitchFamily="18" charset="0"/>
                <a:cs typeface="Times New Roman" pitchFamily="18" charset="0"/>
              </a:rPr>
              <a:t>i</a:t>
            </a:r>
            <a:r>
              <a:rPr lang="en-US" sz="1600" b="1" dirty="0">
                <a:solidFill>
                  <a:schemeClr val="bg1"/>
                </a:solidFill>
                <a:latin typeface="Times New Roman" pitchFamily="18" charset="0"/>
                <a:cs typeface="Times New Roman" pitchFamily="18" charset="0"/>
              </a:rPr>
              <a:t>);</a:t>
            </a:r>
          </a:p>
          <a:p>
            <a:pPr algn="l">
              <a:lnSpc>
                <a:spcPct val="75000"/>
              </a:lnSpc>
              <a:spcBef>
                <a:spcPct val="50000"/>
              </a:spcBef>
            </a:pPr>
            <a:r>
              <a:rPr lang="en-US" sz="1600" b="1" dirty="0">
                <a:solidFill>
                  <a:schemeClr val="bg1"/>
                </a:solidFill>
                <a:latin typeface="Times New Roman" pitchFamily="18" charset="0"/>
                <a:cs typeface="Times New Roman" pitchFamily="18" charset="0"/>
              </a:rPr>
              <a:t>}</a:t>
            </a:r>
          </a:p>
        </p:txBody>
      </p:sp>
      <p:sp>
        <p:nvSpPr>
          <p:cNvPr id="84998" name="AutoShape 6"/>
          <p:cNvSpPr>
            <a:spLocks noChangeArrowheads="1"/>
          </p:cNvSpPr>
          <p:nvPr/>
        </p:nvSpPr>
        <p:spPr bwMode="auto">
          <a:xfrm>
            <a:off x="6096000" y="5257800"/>
            <a:ext cx="1752600" cy="533400"/>
          </a:xfrm>
          <a:prstGeom prst="cloudCallout">
            <a:avLst>
              <a:gd name="adj1" fmla="val -92935"/>
              <a:gd name="adj2" fmla="val -10713"/>
            </a:avLst>
          </a:prstGeom>
          <a:solidFill>
            <a:srgbClr val="CCFFCC"/>
          </a:solidFill>
          <a:ln w="9525">
            <a:solidFill>
              <a:schemeClr val="tx1"/>
            </a:solidFill>
            <a:round/>
            <a:headEnd/>
            <a:tailEnd/>
          </a:ln>
          <a:effectLst/>
        </p:spPr>
        <p:txBody>
          <a:bodyPr/>
          <a:lstStyle/>
          <a:p>
            <a:r>
              <a:rPr lang="en-US">
                <a:solidFill>
                  <a:schemeClr val="bg1"/>
                </a:solidFill>
                <a:latin typeface="Times New Roman" pitchFamily="18" charset="0"/>
                <a:cs typeface="Times New Roman" pitchFamily="18" charset="0"/>
              </a:rPr>
              <a:t>i = ?</a:t>
            </a:r>
          </a:p>
        </p:txBody>
      </p:sp>
      <p:sp>
        <p:nvSpPr>
          <p:cNvPr id="85000" name="AutoShape 8"/>
          <p:cNvSpPr>
            <a:spLocks noChangeArrowheads="1"/>
          </p:cNvSpPr>
          <p:nvPr/>
        </p:nvSpPr>
        <p:spPr bwMode="auto">
          <a:xfrm>
            <a:off x="2362200" y="5257800"/>
            <a:ext cx="1752600" cy="533400"/>
          </a:xfrm>
          <a:prstGeom prst="cloudCallout">
            <a:avLst>
              <a:gd name="adj1" fmla="val -88676"/>
              <a:gd name="adj2" fmla="val -8630"/>
            </a:avLst>
          </a:prstGeom>
          <a:solidFill>
            <a:srgbClr val="CCFFCC"/>
          </a:solidFill>
          <a:ln w="9525">
            <a:solidFill>
              <a:schemeClr val="tx1"/>
            </a:solidFill>
            <a:round/>
            <a:headEnd/>
            <a:tailEnd/>
          </a:ln>
          <a:effectLst/>
        </p:spPr>
        <p:txBody>
          <a:bodyPr/>
          <a:lstStyle/>
          <a:p>
            <a:r>
              <a:rPr lang="en-US">
                <a:solidFill>
                  <a:schemeClr val="bg1"/>
                </a:solidFill>
                <a:latin typeface="Times New Roman" pitchFamily="18" charset="0"/>
                <a:cs typeface="Times New Roman" pitchFamily="18" charset="0"/>
              </a:rPr>
              <a:t>i = ?</a:t>
            </a:r>
          </a:p>
        </p:txBody>
      </p:sp>
      <p:sp>
        <p:nvSpPr>
          <p:cNvPr id="85001" name="AutoShape 9"/>
          <p:cNvSpPr>
            <a:spLocks noChangeArrowheads="1"/>
          </p:cNvSpPr>
          <p:nvPr/>
        </p:nvSpPr>
        <p:spPr bwMode="auto">
          <a:xfrm>
            <a:off x="2362200" y="5257800"/>
            <a:ext cx="1752600" cy="533400"/>
          </a:xfrm>
          <a:prstGeom prst="cloudCallout">
            <a:avLst>
              <a:gd name="adj1" fmla="val -88315"/>
              <a:gd name="adj2" fmla="val -8630"/>
            </a:avLst>
          </a:prstGeom>
          <a:solidFill>
            <a:srgbClr val="CCFFCC"/>
          </a:solidFill>
          <a:ln w="9525">
            <a:solidFill>
              <a:schemeClr val="tx1"/>
            </a:solidFill>
            <a:round/>
            <a:headEnd/>
            <a:tailEnd/>
          </a:ln>
          <a:effectLst/>
        </p:spPr>
        <p:txBody>
          <a:bodyPr/>
          <a:lstStyle/>
          <a:p>
            <a:r>
              <a:rPr lang="en-US" b="1">
                <a:solidFill>
                  <a:schemeClr val="bg1"/>
                </a:solidFill>
                <a:latin typeface="Times New Roman" pitchFamily="18" charset="0"/>
                <a:cs typeface="Times New Roman" pitchFamily="18" charset="0"/>
              </a:rPr>
              <a:t>i = 3</a:t>
            </a:r>
          </a:p>
        </p:txBody>
      </p:sp>
      <p:sp>
        <p:nvSpPr>
          <p:cNvPr id="85002" name="AutoShape 10"/>
          <p:cNvSpPr>
            <a:spLocks noChangeArrowheads="1"/>
          </p:cNvSpPr>
          <p:nvPr/>
        </p:nvSpPr>
        <p:spPr bwMode="auto">
          <a:xfrm>
            <a:off x="6096000" y="5257800"/>
            <a:ext cx="1752600" cy="533400"/>
          </a:xfrm>
          <a:prstGeom prst="cloudCallout">
            <a:avLst>
              <a:gd name="adj1" fmla="val -93116"/>
              <a:gd name="adj2" fmla="val -9523"/>
            </a:avLst>
          </a:prstGeom>
          <a:solidFill>
            <a:srgbClr val="CCFFCC"/>
          </a:solidFill>
          <a:ln w="9525">
            <a:solidFill>
              <a:schemeClr val="tx1"/>
            </a:solidFill>
            <a:round/>
            <a:headEnd/>
            <a:tailEnd/>
          </a:ln>
          <a:effectLst/>
        </p:spPr>
        <p:txBody>
          <a:bodyPr/>
          <a:lstStyle/>
          <a:p>
            <a:r>
              <a:rPr lang="en-US" b="1">
                <a:solidFill>
                  <a:schemeClr val="bg1"/>
                </a:solidFill>
                <a:latin typeface="Times New Roman" pitchFamily="18" charset="0"/>
                <a:cs typeface="Times New Roman" pitchFamily="18" charset="0"/>
              </a:rPr>
              <a:t>i = 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50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50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1" grpId="0" animBg="1" autoUpdateAnimBg="0"/>
      <p:bldP spid="85002"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7" name="Picture 7" descr="SchGerst_f10[1]"/>
          <p:cNvPicPr>
            <a:picLocks noGrp="1" noChangeAspect="1" noChangeArrowheads="1"/>
          </p:cNvPicPr>
          <p:nvPr>
            <p:ph sz="half" idx="1"/>
          </p:nvPr>
        </p:nvPicPr>
        <p:blipFill>
          <a:blip r:embed="rId3"/>
          <a:srcRect/>
          <a:stretch>
            <a:fillRect/>
          </a:stretch>
        </p:blipFill>
        <p:spPr>
          <a:xfrm>
            <a:off x="0" y="838200"/>
            <a:ext cx="9144000" cy="5029200"/>
          </a:xfrm>
          <a:noFill/>
          <a:ln>
            <a:solidFill>
              <a:schemeClr val="tx1"/>
            </a:solidFill>
          </a:ln>
        </p:spPr>
      </p:pic>
      <p:sp>
        <p:nvSpPr>
          <p:cNvPr id="66566" name="Rectangle 6"/>
          <p:cNvSpPr>
            <a:spLocks noGrp="1" noChangeArrowheads="1"/>
          </p:cNvSpPr>
          <p:nvPr>
            <p:ph type="body" sz="half" idx="2"/>
          </p:nvPr>
        </p:nvSpPr>
        <p:spPr>
          <a:xfrm>
            <a:off x="0" y="0"/>
            <a:ext cx="8229600" cy="609600"/>
          </a:xfrm>
        </p:spPr>
        <p:txBody>
          <a:bodyPr>
            <a:normAutofit/>
          </a:bodyPr>
          <a:lstStyle/>
          <a:p>
            <a:pPr algn="ctr">
              <a:buFont typeface="Wingdings" pitchFamily="2" charset="2"/>
              <a:buNone/>
            </a:pPr>
            <a:r>
              <a:rPr lang="en-US" sz="2400" dirty="0">
                <a:latin typeface="Times New Roman" pitchFamily="18" charset="0"/>
                <a:cs typeface="Times New Roman" pitchFamily="18" charset="0"/>
              </a:rPr>
              <a:t>Overall Execution Sequence on a High-Level Language Program</a:t>
            </a:r>
          </a:p>
        </p:txBody>
      </p:sp>
      <p:sp>
        <p:nvSpPr>
          <p:cNvPr id="4" name="Slide Number Placeholder 6"/>
          <p:cNvSpPr>
            <a:spLocks noGrp="1"/>
          </p:cNvSpPr>
          <p:nvPr>
            <p:ph type="sldNum" sz="quarter" idx="12"/>
          </p:nvPr>
        </p:nvSpPr>
        <p:spPr/>
        <p:txBody>
          <a:bodyPr/>
          <a:lstStyle/>
          <a:p>
            <a:fld id="{F870A2CC-05D7-4EDC-AB65-E6605D647899}" type="slidenum">
              <a:rPr lang="en-US"/>
              <a:pPr/>
              <a:t>12</a:t>
            </a:fld>
            <a:endParaRPr 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t>An Illustration</a:t>
            </a:r>
          </a:p>
        </p:txBody>
      </p:sp>
      <p:sp>
        <p:nvSpPr>
          <p:cNvPr id="46084" name="Text Box 4"/>
          <p:cNvSpPr txBox="1">
            <a:spLocks noChangeArrowheads="1"/>
          </p:cNvSpPr>
          <p:nvPr/>
        </p:nvSpPr>
        <p:spPr bwMode="auto">
          <a:xfrm>
            <a:off x="228600" y="1981200"/>
            <a:ext cx="8534400" cy="4003675"/>
          </a:xfrm>
          <a:prstGeom prst="rect">
            <a:avLst/>
          </a:prstGeom>
          <a:noFill/>
          <a:ln w="9525">
            <a:noFill/>
            <a:miter lim="800000"/>
            <a:headEnd/>
            <a:tailEnd/>
          </a:ln>
          <a:effectLst/>
        </p:spPr>
        <p:txBody>
          <a:bodyPr>
            <a:spAutoFit/>
          </a:bodyPr>
          <a:lstStyle/>
          <a:p>
            <a:pPr algn="l">
              <a:spcBef>
                <a:spcPct val="50000"/>
              </a:spcBef>
            </a:pPr>
            <a:r>
              <a:rPr lang="en-US" sz="1600" b="1">
                <a:solidFill>
                  <a:srgbClr val="FF1717"/>
                </a:solidFill>
                <a:latin typeface="Courier New" pitchFamily="49" charset="0"/>
              </a:rPr>
              <a:t>int i = 5, j = 10;</a:t>
            </a:r>
          </a:p>
          <a:p>
            <a:pPr algn="l">
              <a:spcBef>
                <a:spcPct val="50000"/>
              </a:spcBef>
            </a:pPr>
            <a:r>
              <a:rPr lang="en-US" sz="1600" b="1">
                <a:latin typeface="Courier New" pitchFamily="49" charset="0"/>
              </a:rPr>
              <a:t>int *ptr;    </a:t>
            </a:r>
          </a:p>
          <a:p>
            <a:pPr algn="l">
              <a:spcBef>
                <a:spcPct val="50000"/>
              </a:spcBef>
            </a:pPr>
            <a:r>
              <a:rPr lang="en-US" sz="1600" b="1">
                <a:latin typeface="Courier New" pitchFamily="49" charset="0"/>
              </a:rPr>
              <a:t>int **pptr;  </a:t>
            </a:r>
          </a:p>
          <a:p>
            <a:pPr algn="l">
              <a:spcBef>
                <a:spcPct val="50000"/>
              </a:spcBef>
            </a:pPr>
            <a:r>
              <a:rPr lang="en-US" sz="1600" b="1">
                <a:latin typeface="Courier New" pitchFamily="49" charset="0"/>
              </a:rPr>
              <a:t>ptr = &amp;i;    </a:t>
            </a:r>
          </a:p>
          <a:p>
            <a:pPr algn="l">
              <a:spcBef>
                <a:spcPct val="50000"/>
              </a:spcBef>
            </a:pPr>
            <a:r>
              <a:rPr lang="en-US" sz="1600" b="1">
                <a:latin typeface="Courier New" pitchFamily="49" charset="0"/>
              </a:rPr>
              <a:t>pptr = &amp;ptr; </a:t>
            </a:r>
          </a:p>
          <a:p>
            <a:pPr algn="l">
              <a:spcBef>
                <a:spcPct val="50000"/>
              </a:spcBef>
            </a:pPr>
            <a:r>
              <a:rPr lang="en-US" sz="1600" b="1">
                <a:latin typeface="Courier New" pitchFamily="49" charset="0"/>
              </a:rPr>
              <a:t>*ptr = 3;</a:t>
            </a:r>
          </a:p>
          <a:p>
            <a:pPr algn="l">
              <a:spcBef>
                <a:spcPct val="50000"/>
              </a:spcBef>
            </a:pPr>
            <a:r>
              <a:rPr lang="en-US" sz="1600" b="1">
                <a:latin typeface="Courier New" pitchFamily="49" charset="0"/>
              </a:rPr>
              <a:t>**pptr = 7;</a:t>
            </a:r>
          </a:p>
          <a:p>
            <a:pPr algn="l">
              <a:spcBef>
                <a:spcPct val="50000"/>
              </a:spcBef>
            </a:pPr>
            <a:r>
              <a:rPr lang="en-US" sz="1600" b="1">
                <a:latin typeface="Courier New" pitchFamily="49" charset="0"/>
              </a:rPr>
              <a:t>ptr = &amp;j;</a:t>
            </a:r>
          </a:p>
          <a:p>
            <a:pPr algn="l">
              <a:spcBef>
                <a:spcPct val="50000"/>
              </a:spcBef>
            </a:pPr>
            <a:r>
              <a:rPr lang="en-US" sz="1600" b="1">
                <a:latin typeface="Courier New" pitchFamily="49" charset="0"/>
              </a:rPr>
              <a:t>**pptr = 9;</a:t>
            </a:r>
          </a:p>
          <a:p>
            <a:pPr algn="l">
              <a:spcBef>
                <a:spcPct val="50000"/>
              </a:spcBef>
            </a:pPr>
            <a:r>
              <a:rPr lang="en-US" sz="1600" b="1">
                <a:latin typeface="Courier New" pitchFamily="49" charset="0"/>
              </a:rPr>
              <a:t>*pptr = &amp;i;</a:t>
            </a:r>
          </a:p>
          <a:p>
            <a:pPr algn="l">
              <a:spcBef>
                <a:spcPct val="50000"/>
              </a:spcBef>
            </a:pPr>
            <a:r>
              <a:rPr lang="en-US" sz="1600" b="1">
                <a:latin typeface="Courier New" pitchFamily="49" charset="0"/>
              </a:rPr>
              <a:t>*ptr = -2;</a:t>
            </a:r>
          </a:p>
        </p:txBody>
      </p:sp>
      <p:graphicFrame>
        <p:nvGraphicFramePr>
          <p:cNvPr id="46364" name="Group 284"/>
          <p:cNvGraphicFramePr>
            <a:graphicFrameLocks noGrp="1"/>
          </p:cNvGraphicFramePr>
          <p:nvPr/>
        </p:nvGraphicFramePr>
        <p:xfrm>
          <a:off x="2438400" y="3124200"/>
          <a:ext cx="6705600" cy="2950464"/>
        </p:xfrm>
        <a:graphic>
          <a:graphicData uri="http://schemas.openxmlformats.org/drawingml/2006/table">
            <a:tbl>
              <a:tblPr/>
              <a:tblGrid>
                <a:gridCol w="9144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tblGrid>
              <a:tr h="381000">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dirty="0" smtClean="0">
                          <a:ln>
                            <a:noFill/>
                          </a:ln>
                          <a:solidFill>
                            <a:schemeClr val="tx1"/>
                          </a:solidFill>
                          <a:effectLst/>
                          <a:latin typeface="Tahoma" pitchFamily="34" charset="0"/>
                        </a:rPr>
                        <a:t>Data Table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Name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Type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Description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integer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j</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integer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06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6388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dirty="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lide Number Placeholder 3"/>
          <p:cNvSpPr>
            <a:spLocks noGrp="1"/>
          </p:cNvSpPr>
          <p:nvPr>
            <p:ph type="sldNum" sz="quarter" idx="10"/>
          </p:nvPr>
        </p:nvSpPr>
        <p:spPr/>
        <p:txBody>
          <a:bodyPr/>
          <a:lstStyle/>
          <a:p>
            <a:endParaRPr lang="en-US" dirty="0"/>
          </a:p>
        </p:txBody>
      </p:sp>
      <p:sp>
        <p:nvSpPr>
          <p:cNvPr id="53250" name="Rectangle 2"/>
          <p:cNvSpPr>
            <a:spLocks noGrp="1" noChangeArrowheads="1"/>
          </p:cNvSpPr>
          <p:nvPr>
            <p:ph type="title"/>
          </p:nvPr>
        </p:nvSpPr>
        <p:spPr/>
        <p:txBody>
          <a:bodyPr/>
          <a:lstStyle/>
          <a:p>
            <a:r>
              <a:rPr lang="en-US"/>
              <a:t>An Illustration</a:t>
            </a:r>
          </a:p>
        </p:txBody>
      </p:sp>
      <p:sp>
        <p:nvSpPr>
          <p:cNvPr id="53251" name="Text Box 3"/>
          <p:cNvSpPr txBox="1">
            <a:spLocks noChangeArrowheads="1"/>
          </p:cNvSpPr>
          <p:nvPr/>
        </p:nvSpPr>
        <p:spPr bwMode="auto">
          <a:xfrm>
            <a:off x="228600" y="1981200"/>
            <a:ext cx="8534400" cy="4003675"/>
          </a:xfrm>
          <a:prstGeom prst="rect">
            <a:avLst/>
          </a:prstGeom>
          <a:noFill/>
          <a:ln w="9525">
            <a:noFill/>
            <a:miter lim="800000"/>
            <a:headEnd/>
            <a:tailEnd/>
          </a:ln>
          <a:effectLst/>
        </p:spPr>
        <p:txBody>
          <a:bodyPr>
            <a:spAutoFit/>
          </a:bodyPr>
          <a:lstStyle/>
          <a:p>
            <a:pPr algn="l">
              <a:spcBef>
                <a:spcPct val="50000"/>
              </a:spcBef>
            </a:pPr>
            <a:r>
              <a:rPr lang="en-US" sz="1600" b="1">
                <a:latin typeface="Courier New" pitchFamily="49" charset="0"/>
              </a:rPr>
              <a:t>int i = 5, j = 10;</a:t>
            </a:r>
          </a:p>
          <a:p>
            <a:pPr algn="l">
              <a:spcBef>
                <a:spcPct val="50000"/>
              </a:spcBef>
            </a:pPr>
            <a:r>
              <a:rPr lang="en-US" sz="1600" b="1">
                <a:solidFill>
                  <a:srgbClr val="FF1717"/>
                </a:solidFill>
                <a:latin typeface="Courier New" pitchFamily="49" charset="0"/>
              </a:rPr>
              <a:t>int *ptr;    /* declare a pointer-to-integer variable */</a:t>
            </a:r>
          </a:p>
          <a:p>
            <a:pPr algn="l">
              <a:spcBef>
                <a:spcPct val="50000"/>
              </a:spcBef>
            </a:pPr>
            <a:r>
              <a:rPr lang="en-US" sz="1600" b="1">
                <a:latin typeface="Courier New" pitchFamily="49" charset="0"/>
              </a:rPr>
              <a:t>int **pptr;  </a:t>
            </a:r>
          </a:p>
          <a:p>
            <a:pPr algn="l">
              <a:spcBef>
                <a:spcPct val="50000"/>
              </a:spcBef>
            </a:pPr>
            <a:r>
              <a:rPr lang="en-US" sz="1600" b="1">
                <a:latin typeface="Courier New" pitchFamily="49" charset="0"/>
              </a:rPr>
              <a:t>ptr = &amp;i;    </a:t>
            </a:r>
          </a:p>
          <a:p>
            <a:pPr algn="l">
              <a:spcBef>
                <a:spcPct val="50000"/>
              </a:spcBef>
            </a:pPr>
            <a:r>
              <a:rPr lang="en-US" sz="1600" b="1">
                <a:latin typeface="Courier New" pitchFamily="49" charset="0"/>
              </a:rPr>
              <a:t>pptr = &amp;ptr; </a:t>
            </a:r>
          </a:p>
          <a:p>
            <a:pPr algn="l">
              <a:spcBef>
                <a:spcPct val="50000"/>
              </a:spcBef>
            </a:pPr>
            <a:r>
              <a:rPr lang="en-US" sz="1600" b="1">
                <a:latin typeface="Courier New" pitchFamily="49" charset="0"/>
              </a:rPr>
              <a:t>*ptr = 3;</a:t>
            </a:r>
          </a:p>
          <a:p>
            <a:pPr algn="l">
              <a:spcBef>
                <a:spcPct val="50000"/>
              </a:spcBef>
            </a:pPr>
            <a:r>
              <a:rPr lang="en-US" sz="1600" b="1">
                <a:latin typeface="Courier New" pitchFamily="49" charset="0"/>
              </a:rPr>
              <a:t>**pptr = 7;</a:t>
            </a:r>
          </a:p>
          <a:p>
            <a:pPr algn="l">
              <a:spcBef>
                <a:spcPct val="50000"/>
              </a:spcBef>
            </a:pPr>
            <a:r>
              <a:rPr lang="en-US" sz="1600" b="1">
                <a:latin typeface="Courier New" pitchFamily="49" charset="0"/>
              </a:rPr>
              <a:t>ptr = &amp;j;</a:t>
            </a:r>
          </a:p>
          <a:p>
            <a:pPr algn="l">
              <a:spcBef>
                <a:spcPct val="50000"/>
              </a:spcBef>
            </a:pPr>
            <a:r>
              <a:rPr lang="en-US" sz="1600" b="1">
                <a:latin typeface="Courier New" pitchFamily="49" charset="0"/>
              </a:rPr>
              <a:t>**pptr = 9;</a:t>
            </a:r>
          </a:p>
          <a:p>
            <a:pPr algn="l">
              <a:spcBef>
                <a:spcPct val="50000"/>
              </a:spcBef>
            </a:pPr>
            <a:r>
              <a:rPr lang="en-US" sz="1600" b="1">
                <a:latin typeface="Courier New" pitchFamily="49" charset="0"/>
              </a:rPr>
              <a:t>*pptr = &amp;i;</a:t>
            </a:r>
          </a:p>
          <a:p>
            <a:pPr algn="l">
              <a:spcBef>
                <a:spcPct val="50000"/>
              </a:spcBef>
            </a:pPr>
            <a:r>
              <a:rPr lang="en-US" sz="1600" b="1">
                <a:latin typeface="Courier New" pitchFamily="49" charset="0"/>
              </a:rPr>
              <a:t>*ptr = -2;</a:t>
            </a:r>
          </a:p>
        </p:txBody>
      </p:sp>
      <p:graphicFrame>
        <p:nvGraphicFramePr>
          <p:cNvPr id="53296" name="Group 48"/>
          <p:cNvGraphicFramePr>
            <a:graphicFrameLocks noGrp="1"/>
          </p:cNvGraphicFramePr>
          <p:nvPr/>
        </p:nvGraphicFramePr>
        <p:xfrm>
          <a:off x="2438400" y="3352800"/>
          <a:ext cx="6705600" cy="2950464"/>
        </p:xfrm>
        <a:graphic>
          <a:graphicData uri="http://schemas.openxmlformats.org/drawingml/2006/table">
            <a:tbl>
              <a:tblPr/>
              <a:tblGrid>
                <a:gridCol w="9144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tblGrid>
              <a:tr h="381000">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dirty="0" smtClean="0">
                          <a:ln>
                            <a:noFill/>
                          </a:ln>
                          <a:solidFill>
                            <a:schemeClr val="tx1"/>
                          </a:solidFill>
                          <a:effectLst/>
                          <a:latin typeface="Tahoma" pitchFamily="34" charset="0"/>
                        </a:rPr>
                        <a:t>Data Table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Name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Type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Description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j</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int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integer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06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43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dirty="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pSp>
        <p:nvGrpSpPr>
          <p:cNvPr id="2" name="Group 45"/>
          <p:cNvGrpSpPr>
            <a:grpSpLocks/>
          </p:cNvGrpSpPr>
          <p:nvPr/>
        </p:nvGrpSpPr>
        <p:grpSpPr bwMode="auto">
          <a:xfrm>
            <a:off x="7848600" y="5334000"/>
            <a:ext cx="381000" cy="381000"/>
            <a:chOff x="4656" y="480"/>
            <a:chExt cx="864" cy="864"/>
          </a:xfrm>
        </p:grpSpPr>
        <p:sp>
          <p:nvSpPr>
            <p:cNvPr id="53291" name="AutoShape 43"/>
            <p:cNvSpPr>
              <a:spLocks noChangeArrowheads="1"/>
            </p:cNvSpPr>
            <p:nvPr/>
          </p:nvSpPr>
          <p:spPr bwMode="auto">
            <a:xfrm>
              <a:off x="4656" y="480"/>
              <a:ext cx="864" cy="864"/>
            </a:xfrm>
            <a:custGeom>
              <a:avLst/>
              <a:gdLst>
                <a:gd name="G0" fmla="+- 8775 0 0"/>
                <a:gd name="G1" fmla="+- 9650 0 0"/>
                <a:gd name="G2" fmla="+- 2725 0 0"/>
                <a:gd name="G3" fmla="+- 21600 0 8775"/>
                <a:gd name="G4" fmla="+- 21600 0 9650"/>
                <a:gd name="G5" fmla="+- 21600 0 2725"/>
                <a:gd name="G6" fmla="+- 8775 0 10800"/>
                <a:gd name="G7" fmla="+- 9650 0 10800"/>
                <a:gd name="G8" fmla="*/ G7 2725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8775" y="2725"/>
                  </a:lnTo>
                  <a:lnTo>
                    <a:pt x="9650" y="2725"/>
                  </a:lnTo>
                  <a:lnTo>
                    <a:pt x="9650" y="9650"/>
                  </a:lnTo>
                  <a:lnTo>
                    <a:pt x="2725" y="9650"/>
                  </a:lnTo>
                  <a:lnTo>
                    <a:pt x="2725" y="8775"/>
                  </a:lnTo>
                  <a:lnTo>
                    <a:pt x="0" y="10800"/>
                  </a:lnTo>
                  <a:lnTo>
                    <a:pt x="2725" y="12825"/>
                  </a:lnTo>
                  <a:lnTo>
                    <a:pt x="2725" y="11950"/>
                  </a:lnTo>
                  <a:lnTo>
                    <a:pt x="9650" y="11950"/>
                  </a:lnTo>
                  <a:lnTo>
                    <a:pt x="9650" y="18875"/>
                  </a:lnTo>
                  <a:lnTo>
                    <a:pt x="8775" y="18875"/>
                  </a:lnTo>
                  <a:lnTo>
                    <a:pt x="10800" y="21600"/>
                  </a:lnTo>
                  <a:lnTo>
                    <a:pt x="12825" y="18875"/>
                  </a:lnTo>
                  <a:lnTo>
                    <a:pt x="11950" y="18875"/>
                  </a:lnTo>
                  <a:lnTo>
                    <a:pt x="11950" y="11950"/>
                  </a:lnTo>
                  <a:lnTo>
                    <a:pt x="18875" y="11950"/>
                  </a:lnTo>
                  <a:lnTo>
                    <a:pt x="18875" y="12825"/>
                  </a:lnTo>
                  <a:lnTo>
                    <a:pt x="21600" y="10800"/>
                  </a:lnTo>
                  <a:lnTo>
                    <a:pt x="18875" y="8775"/>
                  </a:lnTo>
                  <a:lnTo>
                    <a:pt x="18875" y="9650"/>
                  </a:lnTo>
                  <a:lnTo>
                    <a:pt x="11950" y="9650"/>
                  </a:lnTo>
                  <a:lnTo>
                    <a:pt x="11950" y="2725"/>
                  </a:lnTo>
                  <a:lnTo>
                    <a:pt x="12825" y="2725"/>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53292" name="AutoShape 44"/>
            <p:cNvSpPr>
              <a:spLocks noChangeArrowheads="1"/>
            </p:cNvSpPr>
            <p:nvPr/>
          </p:nvSpPr>
          <p:spPr bwMode="auto">
            <a:xfrm rot="2700000">
              <a:off x="4656" y="480"/>
              <a:ext cx="864" cy="864"/>
            </a:xfrm>
            <a:custGeom>
              <a:avLst/>
              <a:gdLst>
                <a:gd name="G0" fmla="+- 8775 0 0"/>
                <a:gd name="G1" fmla="+- 9650 0 0"/>
                <a:gd name="G2" fmla="+- 2725 0 0"/>
                <a:gd name="G3" fmla="+- 21600 0 8775"/>
                <a:gd name="G4" fmla="+- 21600 0 9650"/>
                <a:gd name="G5" fmla="+- 21600 0 2725"/>
                <a:gd name="G6" fmla="+- 8775 0 10800"/>
                <a:gd name="G7" fmla="+- 9650 0 10800"/>
                <a:gd name="G8" fmla="*/ G7 2725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8775" y="2725"/>
                  </a:lnTo>
                  <a:lnTo>
                    <a:pt x="9650" y="2725"/>
                  </a:lnTo>
                  <a:lnTo>
                    <a:pt x="9650" y="9650"/>
                  </a:lnTo>
                  <a:lnTo>
                    <a:pt x="2725" y="9650"/>
                  </a:lnTo>
                  <a:lnTo>
                    <a:pt x="2725" y="8775"/>
                  </a:lnTo>
                  <a:lnTo>
                    <a:pt x="0" y="10800"/>
                  </a:lnTo>
                  <a:lnTo>
                    <a:pt x="2725" y="12825"/>
                  </a:lnTo>
                  <a:lnTo>
                    <a:pt x="2725" y="11950"/>
                  </a:lnTo>
                  <a:lnTo>
                    <a:pt x="9650" y="11950"/>
                  </a:lnTo>
                  <a:lnTo>
                    <a:pt x="9650" y="18875"/>
                  </a:lnTo>
                  <a:lnTo>
                    <a:pt x="8775" y="18875"/>
                  </a:lnTo>
                  <a:lnTo>
                    <a:pt x="10800" y="21600"/>
                  </a:lnTo>
                  <a:lnTo>
                    <a:pt x="12825" y="18875"/>
                  </a:lnTo>
                  <a:lnTo>
                    <a:pt x="11950" y="18875"/>
                  </a:lnTo>
                  <a:lnTo>
                    <a:pt x="11950" y="11950"/>
                  </a:lnTo>
                  <a:lnTo>
                    <a:pt x="18875" y="11950"/>
                  </a:lnTo>
                  <a:lnTo>
                    <a:pt x="18875" y="12825"/>
                  </a:lnTo>
                  <a:lnTo>
                    <a:pt x="21600" y="10800"/>
                  </a:lnTo>
                  <a:lnTo>
                    <a:pt x="18875" y="8775"/>
                  </a:lnTo>
                  <a:lnTo>
                    <a:pt x="18875" y="9650"/>
                  </a:lnTo>
                  <a:lnTo>
                    <a:pt x="11950" y="9650"/>
                  </a:lnTo>
                  <a:lnTo>
                    <a:pt x="11950" y="2725"/>
                  </a:lnTo>
                  <a:lnTo>
                    <a:pt x="12825" y="2725"/>
                  </a:lnTo>
                  <a:close/>
                </a:path>
              </a:pathLst>
            </a:custGeom>
            <a:solidFill>
              <a:schemeClr val="accent1"/>
            </a:solidFill>
            <a:ln w="9525">
              <a:solidFill>
                <a:schemeClr val="tx1"/>
              </a:solidFill>
              <a:miter lim="800000"/>
              <a:headEnd/>
              <a:tailEnd/>
            </a:ln>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lide Number Placeholder 3"/>
          <p:cNvSpPr>
            <a:spLocks noGrp="1"/>
          </p:cNvSpPr>
          <p:nvPr>
            <p:ph type="sldNum" sz="quarter" idx="10"/>
          </p:nvPr>
        </p:nvSpPr>
        <p:spPr/>
        <p:txBody>
          <a:bodyPr/>
          <a:lstStyle/>
          <a:p>
            <a:fld id="{7D626C9C-6A17-402C-A554-4FAA4804BFC5}" type="slidenum">
              <a:rPr lang="en-US"/>
              <a:pPr/>
              <a:t>122</a:t>
            </a:fld>
            <a:endParaRPr lang="en-US"/>
          </a:p>
        </p:txBody>
      </p:sp>
      <p:sp>
        <p:nvSpPr>
          <p:cNvPr id="54274" name="Rectangle 2"/>
          <p:cNvSpPr>
            <a:spLocks noGrp="1" noChangeArrowheads="1"/>
          </p:cNvSpPr>
          <p:nvPr>
            <p:ph type="title"/>
          </p:nvPr>
        </p:nvSpPr>
        <p:spPr/>
        <p:txBody>
          <a:bodyPr/>
          <a:lstStyle/>
          <a:p>
            <a:r>
              <a:rPr lang="en-US"/>
              <a:t>An Illustration</a:t>
            </a:r>
          </a:p>
        </p:txBody>
      </p:sp>
      <p:sp>
        <p:nvSpPr>
          <p:cNvPr id="54275" name="Text Box 3"/>
          <p:cNvSpPr txBox="1">
            <a:spLocks noChangeArrowheads="1"/>
          </p:cNvSpPr>
          <p:nvPr/>
        </p:nvSpPr>
        <p:spPr bwMode="auto">
          <a:xfrm>
            <a:off x="228600" y="1981200"/>
            <a:ext cx="8534400" cy="4003675"/>
          </a:xfrm>
          <a:prstGeom prst="rect">
            <a:avLst/>
          </a:prstGeom>
          <a:noFill/>
          <a:ln w="9525">
            <a:noFill/>
            <a:miter lim="800000"/>
            <a:headEnd/>
            <a:tailEnd/>
          </a:ln>
          <a:effectLst/>
        </p:spPr>
        <p:txBody>
          <a:bodyPr>
            <a:spAutoFit/>
          </a:bodyPr>
          <a:lstStyle/>
          <a:p>
            <a:pPr algn="l">
              <a:spcBef>
                <a:spcPct val="50000"/>
              </a:spcBef>
            </a:pPr>
            <a:r>
              <a:rPr lang="en-US" sz="1600" b="1">
                <a:latin typeface="Courier New" pitchFamily="49" charset="0"/>
              </a:rPr>
              <a:t>int i = 5, j = 10;</a:t>
            </a:r>
          </a:p>
          <a:p>
            <a:pPr algn="l">
              <a:spcBef>
                <a:spcPct val="50000"/>
              </a:spcBef>
            </a:pPr>
            <a:r>
              <a:rPr lang="en-US" sz="1600" b="1">
                <a:latin typeface="Courier New" pitchFamily="49" charset="0"/>
              </a:rPr>
              <a:t>int *ptr;    </a:t>
            </a:r>
          </a:p>
          <a:p>
            <a:pPr algn="l">
              <a:spcBef>
                <a:spcPct val="50000"/>
              </a:spcBef>
            </a:pPr>
            <a:r>
              <a:rPr lang="en-US" sz="1600" b="1">
                <a:solidFill>
                  <a:srgbClr val="FF1717"/>
                </a:solidFill>
                <a:latin typeface="Courier New" pitchFamily="49" charset="0"/>
              </a:rPr>
              <a:t>int **pptr;  /* declare a pointer-to-pointer-to-integer variable */</a:t>
            </a:r>
          </a:p>
          <a:p>
            <a:pPr algn="l">
              <a:spcBef>
                <a:spcPct val="50000"/>
              </a:spcBef>
            </a:pPr>
            <a:r>
              <a:rPr lang="en-US" sz="1600" b="1">
                <a:latin typeface="Courier New" pitchFamily="49" charset="0"/>
              </a:rPr>
              <a:t>ptr = &amp;i;    </a:t>
            </a:r>
          </a:p>
          <a:p>
            <a:pPr algn="l">
              <a:spcBef>
                <a:spcPct val="50000"/>
              </a:spcBef>
            </a:pPr>
            <a:r>
              <a:rPr lang="en-US" sz="1600" b="1">
                <a:latin typeface="Courier New" pitchFamily="49" charset="0"/>
              </a:rPr>
              <a:t>pptr = &amp;ptr; </a:t>
            </a:r>
          </a:p>
          <a:p>
            <a:pPr algn="l">
              <a:spcBef>
                <a:spcPct val="50000"/>
              </a:spcBef>
            </a:pPr>
            <a:r>
              <a:rPr lang="en-US" sz="1600" b="1">
                <a:latin typeface="Courier New" pitchFamily="49" charset="0"/>
              </a:rPr>
              <a:t>*ptr = 3;</a:t>
            </a:r>
          </a:p>
          <a:p>
            <a:pPr algn="l">
              <a:spcBef>
                <a:spcPct val="50000"/>
              </a:spcBef>
            </a:pPr>
            <a:r>
              <a:rPr lang="en-US" sz="1600" b="1">
                <a:latin typeface="Courier New" pitchFamily="49" charset="0"/>
              </a:rPr>
              <a:t>**pptr = 7;</a:t>
            </a:r>
          </a:p>
          <a:p>
            <a:pPr algn="l">
              <a:spcBef>
                <a:spcPct val="50000"/>
              </a:spcBef>
            </a:pPr>
            <a:r>
              <a:rPr lang="en-US" sz="1600" b="1">
                <a:latin typeface="Courier New" pitchFamily="49" charset="0"/>
              </a:rPr>
              <a:t>ptr = &amp;j;</a:t>
            </a:r>
          </a:p>
          <a:p>
            <a:pPr algn="l">
              <a:spcBef>
                <a:spcPct val="50000"/>
              </a:spcBef>
            </a:pPr>
            <a:r>
              <a:rPr lang="en-US" sz="1600" b="1">
                <a:latin typeface="Courier New" pitchFamily="49" charset="0"/>
              </a:rPr>
              <a:t>**pptr = 9;</a:t>
            </a:r>
          </a:p>
          <a:p>
            <a:pPr algn="l">
              <a:spcBef>
                <a:spcPct val="50000"/>
              </a:spcBef>
            </a:pPr>
            <a:r>
              <a:rPr lang="en-US" sz="1600" b="1">
                <a:latin typeface="Courier New" pitchFamily="49" charset="0"/>
              </a:rPr>
              <a:t>*pptr = &amp;i;</a:t>
            </a:r>
          </a:p>
          <a:p>
            <a:pPr algn="l">
              <a:spcBef>
                <a:spcPct val="50000"/>
              </a:spcBef>
            </a:pPr>
            <a:r>
              <a:rPr lang="en-US" sz="1600" b="1">
                <a:latin typeface="Courier New" pitchFamily="49" charset="0"/>
              </a:rPr>
              <a:t>*ptr = -2;</a:t>
            </a:r>
          </a:p>
        </p:txBody>
      </p:sp>
      <p:graphicFrame>
        <p:nvGraphicFramePr>
          <p:cNvPr id="54322" name="Group 50"/>
          <p:cNvGraphicFramePr>
            <a:graphicFrameLocks noGrp="1"/>
          </p:cNvGraphicFramePr>
          <p:nvPr/>
        </p:nvGraphicFramePr>
        <p:xfrm>
          <a:off x="2209800" y="3810000"/>
          <a:ext cx="6705600" cy="2950464"/>
        </p:xfrm>
        <a:graphic>
          <a:graphicData uri="http://schemas.openxmlformats.org/drawingml/2006/table">
            <a:tbl>
              <a:tblPr/>
              <a:tblGrid>
                <a:gridCol w="9144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tblGrid>
              <a:tr h="381000">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Data Table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Name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Type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Description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j</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06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pptr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int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integer pointer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43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pSp>
        <p:nvGrpSpPr>
          <p:cNvPr id="2" name="Group 43"/>
          <p:cNvGrpSpPr>
            <a:grpSpLocks/>
          </p:cNvGrpSpPr>
          <p:nvPr/>
        </p:nvGrpSpPr>
        <p:grpSpPr bwMode="auto">
          <a:xfrm>
            <a:off x="7848600" y="5334000"/>
            <a:ext cx="381000" cy="381000"/>
            <a:chOff x="4656" y="480"/>
            <a:chExt cx="864" cy="864"/>
          </a:xfrm>
        </p:grpSpPr>
        <p:sp>
          <p:nvSpPr>
            <p:cNvPr id="54316" name="AutoShape 44"/>
            <p:cNvSpPr>
              <a:spLocks noChangeArrowheads="1"/>
            </p:cNvSpPr>
            <p:nvPr/>
          </p:nvSpPr>
          <p:spPr bwMode="auto">
            <a:xfrm>
              <a:off x="4656" y="480"/>
              <a:ext cx="864" cy="864"/>
            </a:xfrm>
            <a:custGeom>
              <a:avLst/>
              <a:gdLst>
                <a:gd name="G0" fmla="+- 8775 0 0"/>
                <a:gd name="G1" fmla="+- 9650 0 0"/>
                <a:gd name="G2" fmla="+- 2725 0 0"/>
                <a:gd name="G3" fmla="+- 21600 0 8775"/>
                <a:gd name="G4" fmla="+- 21600 0 9650"/>
                <a:gd name="G5" fmla="+- 21600 0 2725"/>
                <a:gd name="G6" fmla="+- 8775 0 10800"/>
                <a:gd name="G7" fmla="+- 9650 0 10800"/>
                <a:gd name="G8" fmla="*/ G7 2725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8775" y="2725"/>
                  </a:lnTo>
                  <a:lnTo>
                    <a:pt x="9650" y="2725"/>
                  </a:lnTo>
                  <a:lnTo>
                    <a:pt x="9650" y="9650"/>
                  </a:lnTo>
                  <a:lnTo>
                    <a:pt x="2725" y="9650"/>
                  </a:lnTo>
                  <a:lnTo>
                    <a:pt x="2725" y="8775"/>
                  </a:lnTo>
                  <a:lnTo>
                    <a:pt x="0" y="10800"/>
                  </a:lnTo>
                  <a:lnTo>
                    <a:pt x="2725" y="12825"/>
                  </a:lnTo>
                  <a:lnTo>
                    <a:pt x="2725" y="11950"/>
                  </a:lnTo>
                  <a:lnTo>
                    <a:pt x="9650" y="11950"/>
                  </a:lnTo>
                  <a:lnTo>
                    <a:pt x="9650" y="18875"/>
                  </a:lnTo>
                  <a:lnTo>
                    <a:pt x="8775" y="18875"/>
                  </a:lnTo>
                  <a:lnTo>
                    <a:pt x="10800" y="21600"/>
                  </a:lnTo>
                  <a:lnTo>
                    <a:pt x="12825" y="18875"/>
                  </a:lnTo>
                  <a:lnTo>
                    <a:pt x="11950" y="18875"/>
                  </a:lnTo>
                  <a:lnTo>
                    <a:pt x="11950" y="11950"/>
                  </a:lnTo>
                  <a:lnTo>
                    <a:pt x="18875" y="11950"/>
                  </a:lnTo>
                  <a:lnTo>
                    <a:pt x="18875" y="12825"/>
                  </a:lnTo>
                  <a:lnTo>
                    <a:pt x="21600" y="10800"/>
                  </a:lnTo>
                  <a:lnTo>
                    <a:pt x="18875" y="8775"/>
                  </a:lnTo>
                  <a:lnTo>
                    <a:pt x="18875" y="9650"/>
                  </a:lnTo>
                  <a:lnTo>
                    <a:pt x="11950" y="9650"/>
                  </a:lnTo>
                  <a:lnTo>
                    <a:pt x="11950" y="2725"/>
                  </a:lnTo>
                  <a:lnTo>
                    <a:pt x="12825" y="2725"/>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54317" name="AutoShape 45"/>
            <p:cNvSpPr>
              <a:spLocks noChangeArrowheads="1"/>
            </p:cNvSpPr>
            <p:nvPr/>
          </p:nvSpPr>
          <p:spPr bwMode="auto">
            <a:xfrm rot="2700000">
              <a:off x="4656" y="480"/>
              <a:ext cx="864" cy="864"/>
            </a:xfrm>
            <a:custGeom>
              <a:avLst/>
              <a:gdLst>
                <a:gd name="G0" fmla="+- 8775 0 0"/>
                <a:gd name="G1" fmla="+- 9650 0 0"/>
                <a:gd name="G2" fmla="+- 2725 0 0"/>
                <a:gd name="G3" fmla="+- 21600 0 8775"/>
                <a:gd name="G4" fmla="+- 21600 0 9650"/>
                <a:gd name="G5" fmla="+- 21600 0 2725"/>
                <a:gd name="G6" fmla="+- 8775 0 10800"/>
                <a:gd name="G7" fmla="+- 9650 0 10800"/>
                <a:gd name="G8" fmla="*/ G7 2725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8775" y="2725"/>
                  </a:lnTo>
                  <a:lnTo>
                    <a:pt x="9650" y="2725"/>
                  </a:lnTo>
                  <a:lnTo>
                    <a:pt x="9650" y="9650"/>
                  </a:lnTo>
                  <a:lnTo>
                    <a:pt x="2725" y="9650"/>
                  </a:lnTo>
                  <a:lnTo>
                    <a:pt x="2725" y="8775"/>
                  </a:lnTo>
                  <a:lnTo>
                    <a:pt x="0" y="10800"/>
                  </a:lnTo>
                  <a:lnTo>
                    <a:pt x="2725" y="12825"/>
                  </a:lnTo>
                  <a:lnTo>
                    <a:pt x="2725" y="11950"/>
                  </a:lnTo>
                  <a:lnTo>
                    <a:pt x="9650" y="11950"/>
                  </a:lnTo>
                  <a:lnTo>
                    <a:pt x="9650" y="18875"/>
                  </a:lnTo>
                  <a:lnTo>
                    <a:pt x="8775" y="18875"/>
                  </a:lnTo>
                  <a:lnTo>
                    <a:pt x="10800" y="21600"/>
                  </a:lnTo>
                  <a:lnTo>
                    <a:pt x="12825" y="18875"/>
                  </a:lnTo>
                  <a:lnTo>
                    <a:pt x="11950" y="18875"/>
                  </a:lnTo>
                  <a:lnTo>
                    <a:pt x="11950" y="11950"/>
                  </a:lnTo>
                  <a:lnTo>
                    <a:pt x="18875" y="11950"/>
                  </a:lnTo>
                  <a:lnTo>
                    <a:pt x="18875" y="12825"/>
                  </a:lnTo>
                  <a:lnTo>
                    <a:pt x="21600" y="10800"/>
                  </a:lnTo>
                  <a:lnTo>
                    <a:pt x="18875" y="8775"/>
                  </a:lnTo>
                  <a:lnTo>
                    <a:pt x="18875" y="9650"/>
                  </a:lnTo>
                  <a:lnTo>
                    <a:pt x="11950" y="9650"/>
                  </a:lnTo>
                  <a:lnTo>
                    <a:pt x="11950" y="2725"/>
                  </a:lnTo>
                  <a:lnTo>
                    <a:pt x="12825" y="2725"/>
                  </a:lnTo>
                  <a:close/>
                </a:path>
              </a:pathLst>
            </a:custGeom>
            <a:solidFill>
              <a:schemeClr val="accent1"/>
            </a:solidFill>
            <a:ln w="9525">
              <a:solidFill>
                <a:schemeClr val="tx1"/>
              </a:solidFill>
              <a:miter lim="800000"/>
              <a:headEnd/>
              <a:tailEnd/>
            </a:ln>
            <a:effectLst/>
          </p:spPr>
          <p:txBody>
            <a:bodyPr wrap="none" anchor="ctr"/>
            <a:lstStyle/>
            <a:p>
              <a:endParaRPr lang="en-US"/>
            </a:p>
          </p:txBody>
        </p:sp>
      </p:grpSp>
      <p:grpSp>
        <p:nvGrpSpPr>
          <p:cNvPr id="3" name="Group 46"/>
          <p:cNvGrpSpPr>
            <a:grpSpLocks/>
          </p:cNvGrpSpPr>
          <p:nvPr/>
        </p:nvGrpSpPr>
        <p:grpSpPr bwMode="auto">
          <a:xfrm>
            <a:off x="7848600" y="5715000"/>
            <a:ext cx="381000" cy="381000"/>
            <a:chOff x="4656" y="480"/>
            <a:chExt cx="864" cy="864"/>
          </a:xfrm>
        </p:grpSpPr>
        <p:sp>
          <p:nvSpPr>
            <p:cNvPr id="54319" name="AutoShape 47"/>
            <p:cNvSpPr>
              <a:spLocks noChangeArrowheads="1"/>
            </p:cNvSpPr>
            <p:nvPr/>
          </p:nvSpPr>
          <p:spPr bwMode="auto">
            <a:xfrm>
              <a:off x="4656" y="480"/>
              <a:ext cx="864" cy="864"/>
            </a:xfrm>
            <a:custGeom>
              <a:avLst/>
              <a:gdLst>
                <a:gd name="G0" fmla="+- 8775 0 0"/>
                <a:gd name="G1" fmla="+- 9650 0 0"/>
                <a:gd name="G2" fmla="+- 2725 0 0"/>
                <a:gd name="G3" fmla="+- 21600 0 8775"/>
                <a:gd name="G4" fmla="+- 21600 0 9650"/>
                <a:gd name="G5" fmla="+- 21600 0 2725"/>
                <a:gd name="G6" fmla="+- 8775 0 10800"/>
                <a:gd name="G7" fmla="+- 9650 0 10800"/>
                <a:gd name="G8" fmla="*/ G7 2725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8775" y="2725"/>
                  </a:lnTo>
                  <a:lnTo>
                    <a:pt x="9650" y="2725"/>
                  </a:lnTo>
                  <a:lnTo>
                    <a:pt x="9650" y="9650"/>
                  </a:lnTo>
                  <a:lnTo>
                    <a:pt x="2725" y="9650"/>
                  </a:lnTo>
                  <a:lnTo>
                    <a:pt x="2725" y="8775"/>
                  </a:lnTo>
                  <a:lnTo>
                    <a:pt x="0" y="10800"/>
                  </a:lnTo>
                  <a:lnTo>
                    <a:pt x="2725" y="12825"/>
                  </a:lnTo>
                  <a:lnTo>
                    <a:pt x="2725" y="11950"/>
                  </a:lnTo>
                  <a:lnTo>
                    <a:pt x="9650" y="11950"/>
                  </a:lnTo>
                  <a:lnTo>
                    <a:pt x="9650" y="18875"/>
                  </a:lnTo>
                  <a:lnTo>
                    <a:pt x="8775" y="18875"/>
                  </a:lnTo>
                  <a:lnTo>
                    <a:pt x="10800" y="21600"/>
                  </a:lnTo>
                  <a:lnTo>
                    <a:pt x="12825" y="18875"/>
                  </a:lnTo>
                  <a:lnTo>
                    <a:pt x="11950" y="18875"/>
                  </a:lnTo>
                  <a:lnTo>
                    <a:pt x="11950" y="11950"/>
                  </a:lnTo>
                  <a:lnTo>
                    <a:pt x="18875" y="11950"/>
                  </a:lnTo>
                  <a:lnTo>
                    <a:pt x="18875" y="12825"/>
                  </a:lnTo>
                  <a:lnTo>
                    <a:pt x="21600" y="10800"/>
                  </a:lnTo>
                  <a:lnTo>
                    <a:pt x="18875" y="8775"/>
                  </a:lnTo>
                  <a:lnTo>
                    <a:pt x="18875" y="9650"/>
                  </a:lnTo>
                  <a:lnTo>
                    <a:pt x="11950" y="9650"/>
                  </a:lnTo>
                  <a:lnTo>
                    <a:pt x="11950" y="2725"/>
                  </a:lnTo>
                  <a:lnTo>
                    <a:pt x="12825" y="2725"/>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54320" name="AutoShape 48"/>
            <p:cNvSpPr>
              <a:spLocks noChangeArrowheads="1"/>
            </p:cNvSpPr>
            <p:nvPr/>
          </p:nvSpPr>
          <p:spPr bwMode="auto">
            <a:xfrm rot="2700000">
              <a:off x="4656" y="480"/>
              <a:ext cx="864" cy="864"/>
            </a:xfrm>
            <a:custGeom>
              <a:avLst/>
              <a:gdLst>
                <a:gd name="G0" fmla="+- 8775 0 0"/>
                <a:gd name="G1" fmla="+- 9650 0 0"/>
                <a:gd name="G2" fmla="+- 2725 0 0"/>
                <a:gd name="G3" fmla="+- 21600 0 8775"/>
                <a:gd name="G4" fmla="+- 21600 0 9650"/>
                <a:gd name="G5" fmla="+- 21600 0 2725"/>
                <a:gd name="G6" fmla="+- 8775 0 10800"/>
                <a:gd name="G7" fmla="+- 9650 0 10800"/>
                <a:gd name="G8" fmla="*/ G7 2725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8775" y="2725"/>
                  </a:lnTo>
                  <a:lnTo>
                    <a:pt x="9650" y="2725"/>
                  </a:lnTo>
                  <a:lnTo>
                    <a:pt x="9650" y="9650"/>
                  </a:lnTo>
                  <a:lnTo>
                    <a:pt x="2725" y="9650"/>
                  </a:lnTo>
                  <a:lnTo>
                    <a:pt x="2725" y="8775"/>
                  </a:lnTo>
                  <a:lnTo>
                    <a:pt x="0" y="10800"/>
                  </a:lnTo>
                  <a:lnTo>
                    <a:pt x="2725" y="12825"/>
                  </a:lnTo>
                  <a:lnTo>
                    <a:pt x="2725" y="11950"/>
                  </a:lnTo>
                  <a:lnTo>
                    <a:pt x="9650" y="11950"/>
                  </a:lnTo>
                  <a:lnTo>
                    <a:pt x="9650" y="18875"/>
                  </a:lnTo>
                  <a:lnTo>
                    <a:pt x="8775" y="18875"/>
                  </a:lnTo>
                  <a:lnTo>
                    <a:pt x="10800" y="21600"/>
                  </a:lnTo>
                  <a:lnTo>
                    <a:pt x="12825" y="18875"/>
                  </a:lnTo>
                  <a:lnTo>
                    <a:pt x="11950" y="18875"/>
                  </a:lnTo>
                  <a:lnTo>
                    <a:pt x="11950" y="11950"/>
                  </a:lnTo>
                  <a:lnTo>
                    <a:pt x="18875" y="11950"/>
                  </a:lnTo>
                  <a:lnTo>
                    <a:pt x="18875" y="12825"/>
                  </a:lnTo>
                  <a:lnTo>
                    <a:pt x="21600" y="10800"/>
                  </a:lnTo>
                  <a:lnTo>
                    <a:pt x="18875" y="8775"/>
                  </a:lnTo>
                  <a:lnTo>
                    <a:pt x="18875" y="9650"/>
                  </a:lnTo>
                  <a:lnTo>
                    <a:pt x="11950" y="9650"/>
                  </a:lnTo>
                  <a:lnTo>
                    <a:pt x="11950" y="2725"/>
                  </a:lnTo>
                  <a:lnTo>
                    <a:pt x="12825" y="2725"/>
                  </a:lnTo>
                  <a:close/>
                </a:path>
              </a:pathLst>
            </a:custGeom>
            <a:solidFill>
              <a:schemeClr val="accent1"/>
            </a:solidFill>
            <a:ln w="9525">
              <a:solidFill>
                <a:schemeClr val="tx1"/>
              </a:solidFill>
              <a:miter lim="800000"/>
              <a:headEnd/>
              <a:tailEnd/>
            </a:ln>
            <a:effectLst/>
          </p:spPr>
          <p:txBody>
            <a:bodyPr wrap="none" anchor="ctr"/>
            <a:lstStyle/>
            <a:p>
              <a:endParaRPr lang="en-US"/>
            </a:p>
          </p:txBody>
        </p:sp>
      </p:grpSp>
      <p:sp>
        <p:nvSpPr>
          <p:cNvPr id="54321" name="AutoShape 49"/>
          <p:cNvSpPr>
            <a:spLocks noChangeArrowheads="1"/>
          </p:cNvSpPr>
          <p:nvPr/>
        </p:nvSpPr>
        <p:spPr bwMode="auto">
          <a:xfrm>
            <a:off x="3886200" y="6248400"/>
            <a:ext cx="3200400" cy="609600"/>
          </a:xfrm>
          <a:prstGeom prst="cloudCallout">
            <a:avLst>
              <a:gd name="adj1" fmla="val -5593"/>
              <a:gd name="adj2" fmla="val -97917"/>
            </a:avLst>
          </a:prstGeom>
          <a:solidFill>
            <a:srgbClr val="CCFFCC"/>
          </a:solidFill>
          <a:ln w="9525">
            <a:solidFill>
              <a:schemeClr val="tx1"/>
            </a:solidFill>
            <a:round/>
            <a:headEnd/>
            <a:tailEnd/>
          </a:ln>
          <a:effectLst/>
        </p:spPr>
        <p:txBody>
          <a:bodyPr/>
          <a:lstStyle/>
          <a:p>
            <a:r>
              <a:rPr lang="en-US" sz="1800" b="1" dirty="0">
                <a:solidFill>
                  <a:schemeClr val="bg1"/>
                </a:solidFill>
              </a:rPr>
              <a:t>Double </a:t>
            </a:r>
            <a:r>
              <a:rPr lang="en-US" sz="1800" b="1" dirty="0" smtClean="0">
                <a:solidFill>
                  <a:schemeClr val="bg1"/>
                </a:solidFill>
              </a:rPr>
              <a:t>Indirection</a:t>
            </a:r>
            <a:endParaRPr lang="en-US" sz="1800" b="1" dirty="0">
              <a:solidFill>
                <a:schemeClr val="bg1"/>
              </a:solidFill>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An Illustration</a:t>
            </a:r>
          </a:p>
        </p:txBody>
      </p:sp>
      <p:sp>
        <p:nvSpPr>
          <p:cNvPr id="55299" name="Text Box 3"/>
          <p:cNvSpPr txBox="1">
            <a:spLocks noChangeArrowheads="1"/>
          </p:cNvSpPr>
          <p:nvPr/>
        </p:nvSpPr>
        <p:spPr bwMode="auto">
          <a:xfrm>
            <a:off x="228600" y="1981200"/>
            <a:ext cx="8534400" cy="4003675"/>
          </a:xfrm>
          <a:prstGeom prst="rect">
            <a:avLst/>
          </a:prstGeom>
          <a:noFill/>
          <a:ln w="9525">
            <a:noFill/>
            <a:miter lim="800000"/>
            <a:headEnd/>
            <a:tailEnd/>
          </a:ln>
          <a:effectLst/>
        </p:spPr>
        <p:txBody>
          <a:bodyPr>
            <a:spAutoFit/>
          </a:bodyPr>
          <a:lstStyle/>
          <a:p>
            <a:pPr algn="l">
              <a:spcBef>
                <a:spcPct val="50000"/>
              </a:spcBef>
            </a:pPr>
            <a:r>
              <a:rPr lang="en-US" sz="1600" b="1">
                <a:latin typeface="Courier New" pitchFamily="49" charset="0"/>
              </a:rPr>
              <a:t>int i = 5, j = 10;</a:t>
            </a:r>
          </a:p>
          <a:p>
            <a:pPr algn="l">
              <a:spcBef>
                <a:spcPct val="50000"/>
              </a:spcBef>
            </a:pPr>
            <a:r>
              <a:rPr lang="en-US" sz="1600" b="1">
                <a:latin typeface="Courier New" pitchFamily="49" charset="0"/>
              </a:rPr>
              <a:t>int *ptr;    </a:t>
            </a:r>
          </a:p>
          <a:p>
            <a:pPr algn="l">
              <a:spcBef>
                <a:spcPct val="50000"/>
              </a:spcBef>
            </a:pPr>
            <a:r>
              <a:rPr lang="en-US" sz="1600" b="1">
                <a:latin typeface="Courier New" pitchFamily="49" charset="0"/>
              </a:rPr>
              <a:t>int **pptr;  </a:t>
            </a:r>
          </a:p>
          <a:p>
            <a:pPr algn="l">
              <a:spcBef>
                <a:spcPct val="50000"/>
              </a:spcBef>
            </a:pPr>
            <a:r>
              <a:rPr lang="en-US" sz="1600" b="1">
                <a:solidFill>
                  <a:srgbClr val="FF1717"/>
                </a:solidFill>
                <a:latin typeface="Courier New" pitchFamily="49" charset="0"/>
              </a:rPr>
              <a:t>ptr = &amp;i;    /* store address-of i to ptr */</a:t>
            </a:r>
          </a:p>
          <a:p>
            <a:pPr algn="l">
              <a:spcBef>
                <a:spcPct val="50000"/>
              </a:spcBef>
            </a:pPr>
            <a:r>
              <a:rPr lang="en-US" sz="1600" b="1">
                <a:latin typeface="Courier New" pitchFamily="49" charset="0"/>
              </a:rPr>
              <a:t>pptr = &amp;ptr; </a:t>
            </a:r>
          </a:p>
          <a:p>
            <a:pPr algn="l">
              <a:spcBef>
                <a:spcPct val="50000"/>
              </a:spcBef>
            </a:pPr>
            <a:r>
              <a:rPr lang="en-US" sz="1600" b="1">
                <a:latin typeface="Courier New" pitchFamily="49" charset="0"/>
              </a:rPr>
              <a:t>*ptr = 3;</a:t>
            </a:r>
          </a:p>
          <a:p>
            <a:pPr algn="l">
              <a:spcBef>
                <a:spcPct val="50000"/>
              </a:spcBef>
            </a:pPr>
            <a:r>
              <a:rPr lang="en-US" sz="1600" b="1">
                <a:latin typeface="Courier New" pitchFamily="49" charset="0"/>
              </a:rPr>
              <a:t>**pptr = 7;</a:t>
            </a:r>
          </a:p>
          <a:p>
            <a:pPr algn="l">
              <a:spcBef>
                <a:spcPct val="50000"/>
              </a:spcBef>
            </a:pPr>
            <a:r>
              <a:rPr lang="en-US" sz="1600" b="1">
                <a:latin typeface="Courier New" pitchFamily="49" charset="0"/>
              </a:rPr>
              <a:t>ptr = &amp;j;</a:t>
            </a:r>
          </a:p>
          <a:p>
            <a:pPr algn="l">
              <a:spcBef>
                <a:spcPct val="50000"/>
              </a:spcBef>
            </a:pPr>
            <a:r>
              <a:rPr lang="en-US" sz="1600" b="1">
                <a:latin typeface="Courier New" pitchFamily="49" charset="0"/>
              </a:rPr>
              <a:t>**pptr = 9;</a:t>
            </a:r>
          </a:p>
          <a:p>
            <a:pPr algn="l">
              <a:spcBef>
                <a:spcPct val="50000"/>
              </a:spcBef>
            </a:pPr>
            <a:r>
              <a:rPr lang="en-US" sz="1600" b="1">
                <a:latin typeface="Courier New" pitchFamily="49" charset="0"/>
              </a:rPr>
              <a:t>*pptr = &amp;i;</a:t>
            </a:r>
          </a:p>
          <a:p>
            <a:pPr algn="l">
              <a:spcBef>
                <a:spcPct val="50000"/>
              </a:spcBef>
            </a:pPr>
            <a:r>
              <a:rPr lang="en-US" sz="1600" b="1">
                <a:latin typeface="Courier New" pitchFamily="49" charset="0"/>
              </a:rPr>
              <a:t>*ptr = -2;</a:t>
            </a:r>
          </a:p>
        </p:txBody>
      </p:sp>
      <p:graphicFrame>
        <p:nvGraphicFramePr>
          <p:cNvPr id="55343" name="Group 47"/>
          <p:cNvGraphicFramePr>
            <a:graphicFrameLocks noGrp="1"/>
          </p:cNvGraphicFramePr>
          <p:nvPr/>
        </p:nvGraphicFramePr>
        <p:xfrm>
          <a:off x="2438400" y="3657600"/>
          <a:ext cx="6705600" cy="2950464"/>
        </p:xfrm>
        <a:graphic>
          <a:graphicData uri="http://schemas.openxmlformats.org/drawingml/2006/table">
            <a:tbl>
              <a:tblPr/>
              <a:tblGrid>
                <a:gridCol w="9144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tblGrid>
              <a:tr h="381000">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dirty="0" smtClean="0">
                          <a:ln>
                            <a:noFill/>
                          </a:ln>
                          <a:solidFill>
                            <a:schemeClr val="tx1"/>
                          </a:solidFill>
                          <a:effectLst/>
                          <a:latin typeface="Tahoma" pitchFamily="34" charset="0"/>
                        </a:rPr>
                        <a:t>Data Table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Name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Type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Description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j</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address of 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06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pointer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43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de-reference of ptr</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1800" b="0" i="0" u="none" strike="noStrike" cap="none" normalizeH="0" baseline="0" smtClean="0">
                        <a:ln>
                          <a:noFill/>
                        </a:ln>
                        <a:solidFill>
                          <a:srgbClr val="FF1717"/>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dirty="0" smtClean="0">
                          <a:ln>
                            <a:noFill/>
                          </a:ln>
                          <a:solidFill>
                            <a:srgbClr val="FF1717"/>
                          </a:solidFill>
                          <a:effectLst/>
                          <a:latin typeface="Tahoma" pitchFamily="34"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pSp>
        <p:nvGrpSpPr>
          <p:cNvPr id="2" name="Group 43"/>
          <p:cNvGrpSpPr>
            <a:grpSpLocks/>
          </p:cNvGrpSpPr>
          <p:nvPr/>
        </p:nvGrpSpPr>
        <p:grpSpPr bwMode="auto">
          <a:xfrm>
            <a:off x="7848600" y="5715000"/>
            <a:ext cx="381000" cy="381000"/>
            <a:chOff x="4656" y="480"/>
            <a:chExt cx="864" cy="864"/>
          </a:xfrm>
        </p:grpSpPr>
        <p:sp>
          <p:nvSpPr>
            <p:cNvPr id="55340" name="AutoShape 44"/>
            <p:cNvSpPr>
              <a:spLocks noChangeArrowheads="1"/>
            </p:cNvSpPr>
            <p:nvPr/>
          </p:nvSpPr>
          <p:spPr bwMode="auto">
            <a:xfrm>
              <a:off x="4656" y="480"/>
              <a:ext cx="864" cy="864"/>
            </a:xfrm>
            <a:custGeom>
              <a:avLst/>
              <a:gdLst>
                <a:gd name="G0" fmla="+- 8775 0 0"/>
                <a:gd name="G1" fmla="+- 9650 0 0"/>
                <a:gd name="G2" fmla="+- 2725 0 0"/>
                <a:gd name="G3" fmla="+- 21600 0 8775"/>
                <a:gd name="G4" fmla="+- 21600 0 9650"/>
                <a:gd name="G5" fmla="+- 21600 0 2725"/>
                <a:gd name="G6" fmla="+- 8775 0 10800"/>
                <a:gd name="G7" fmla="+- 9650 0 10800"/>
                <a:gd name="G8" fmla="*/ G7 2725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8775" y="2725"/>
                  </a:lnTo>
                  <a:lnTo>
                    <a:pt x="9650" y="2725"/>
                  </a:lnTo>
                  <a:lnTo>
                    <a:pt x="9650" y="9650"/>
                  </a:lnTo>
                  <a:lnTo>
                    <a:pt x="2725" y="9650"/>
                  </a:lnTo>
                  <a:lnTo>
                    <a:pt x="2725" y="8775"/>
                  </a:lnTo>
                  <a:lnTo>
                    <a:pt x="0" y="10800"/>
                  </a:lnTo>
                  <a:lnTo>
                    <a:pt x="2725" y="12825"/>
                  </a:lnTo>
                  <a:lnTo>
                    <a:pt x="2725" y="11950"/>
                  </a:lnTo>
                  <a:lnTo>
                    <a:pt x="9650" y="11950"/>
                  </a:lnTo>
                  <a:lnTo>
                    <a:pt x="9650" y="18875"/>
                  </a:lnTo>
                  <a:lnTo>
                    <a:pt x="8775" y="18875"/>
                  </a:lnTo>
                  <a:lnTo>
                    <a:pt x="10800" y="21600"/>
                  </a:lnTo>
                  <a:lnTo>
                    <a:pt x="12825" y="18875"/>
                  </a:lnTo>
                  <a:lnTo>
                    <a:pt x="11950" y="18875"/>
                  </a:lnTo>
                  <a:lnTo>
                    <a:pt x="11950" y="11950"/>
                  </a:lnTo>
                  <a:lnTo>
                    <a:pt x="18875" y="11950"/>
                  </a:lnTo>
                  <a:lnTo>
                    <a:pt x="18875" y="12825"/>
                  </a:lnTo>
                  <a:lnTo>
                    <a:pt x="21600" y="10800"/>
                  </a:lnTo>
                  <a:lnTo>
                    <a:pt x="18875" y="8775"/>
                  </a:lnTo>
                  <a:lnTo>
                    <a:pt x="18875" y="9650"/>
                  </a:lnTo>
                  <a:lnTo>
                    <a:pt x="11950" y="9650"/>
                  </a:lnTo>
                  <a:lnTo>
                    <a:pt x="11950" y="2725"/>
                  </a:lnTo>
                  <a:lnTo>
                    <a:pt x="12825" y="2725"/>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55341" name="AutoShape 45"/>
            <p:cNvSpPr>
              <a:spLocks noChangeArrowheads="1"/>
            </p:cNvSpPr>
            <p:nvPr/>
          </p:nvSpPr>
          <p:spPr bwMode="auto">
            <a:xfrm rot="2700000">
              <a:off x="4656" y="480"/>
              <a:ext cx="864" cy="864"/>
            </a:xfrm>
            <a:custGeom>
              <a:avLst/>
              <a:gdLst>
                <a:gd name="G0" fmla="+- 8775 0 0"/>
                <a:gd name="G1" fmla="+- 9650 0 0"/>
                <a:gd name="G2" fmla="+- 2725 0 0"/>
                <a:gd name="G3" fmla="+- 21600 0 8775"/>
                <a:gd name="G4" fmla="+- 21600 0 9650"/>
                <a:gd name="G5" fmla="+- 21600 0 2725"/>
                <a:gd name="G6" fmla="+- 8775 0 10800"/>
                <a:gd name="G7" fmla="+- 9650 0 10800"/>
                <a:gd name="G8" fmla="*/ G7 2725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8775" y="2725"/>
                  </a:lnTo>
                  <a:lnTo>
                    <a:pt x="9650" y="2725"/>
                  </a:lnTo>
                  <a:lnTo>
                    <a:pt x="9650" y="9650"/>
                  </a:lnTo>
                  <a:lnTo>
                    <a:pt x="2725" y="9650"/>
                  </a:lnTo>
                  <a:lnTo>
                    <a:pt x="2725" y="8775"/>
                  </a:lnTo>
                  <a:lnTo>
                    <a:pt x="0" y="10800"/>
                  </a:lnTo>
                  <a:lnTo>
                    <a:pt x="2725" y="12825"/>
                  </a:lnTo>
                  <a:lnTo>
                    <a:pt x="2725" y="11950"/>
                  </a:lnTo>
                  <a:lnTo>
                    <a:pt x="9650" y="11950"/>
                  </a:lnTo>
                  <a:lnTo>
                    <a:pt x="9650" y="18875"/>
                  </a:lnTo>
                  <a:lnTo>
                    <a:pt x="8775" y="18875"/>
                  </a:lnTo>
                  <a:lnTo>
                    <a:pt x="10800" y="21600"/>
                  </a:lnTo>
                  <a:lnTo>
                    <a:pt x="12825" y="18875"/>
                  </a:lnTo>
                  <a:lnTo>
                    <a:pt x="11950" y="18875"/>
                  </a:lnTo>
                  <a:lnTo>
                    <a:pt x="11950" y="11950"/>
                  </a:lnTo>
                  <a:lnTo>
                    <a:pt x="18875" y="11950"/>
                  </a:lnTo>
                  <a:lnTo>
                    <a:pt x="18875" y="12825"/>
                  </a:lnTo>
                  <a:lnTo>
                    <a:pt x="21600" y="10800"/>
                  </a:lnTo>
                  <a:lnTo>
                    <a:pt x="18875" y="8775"/>
                  </a:lnTo>
                  <a:lnTo>
                    <a:pt x="18875" y="9650"/>
                  </a:lnTo>
                  <a:lnTo>
                    <a:pt x="11950" y="9650"/>
                  </a:lnTo>
                  <a:lnTo>
                    <a:pt x="11950" y="2725"/>
                  </a:lnTo>
                  <a:lnTo>
                    <a:pt x="12825" y="2725"/>
                  </a:lnTo>
                  <a:close/>
                </a:path>
              </a:pathLst>
            </a:custGeom>
            <a:solidFill>
              <a:schemeClr val="accent1"/>
            </a:solidFill>
            <a:ln w="9525">
              <a:solidFill>
                <a:schemeClr val="tx1"/>
              </a:solidFill>
              <a:miter lim="800000"/>
              <a:headEnd/>
              <a:tailEnd/>
            </a:ln>
            <a:effectLst/>
          </p:spPr>
          <p:txBody>
            <a:bodyPr wrap="none" anchor="ctr"/>
            <a:lstStyle/>
            <a:p>
              <a:endParaRPr lang="en-US"/>
            </a:p>
          </p:txBody>
        </p:sp>
      </p:grpSp>
      <p:sp>
        <p:nvSpPr>
          <p:cNvPr id="55342" name="AutoShape 46"/>
          <p:cNvSpPr>
            <a:spLocks noChangeArrowheads="1"/>
          </p:cNvSpPr>
          <p:nvPr/>
        </p:nvSpPr>
        <p:spPr bwMode="auto">
          <a:xfrm rot="10800000">
            <a:off x="1905000" y="4572000"/>
            <a:ext cx="533400" cy="990600"/>
          </a:xfrm>
          <a:prstGeom prst="curvedLeftArrow">
            <a:avLst>
              <a:gd name="adj1" fmla="val 17583"/>
              <a:gd name="adj2" fmla="val 54726"/>
              <a:gd name="adj3" fmla="val 33333"/>
            </a:avLst>
          </a:prstGeom>
          <a:solidFill>
            <a:srgbClr val="CCFFCC"/>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t>An Illustration</a:t>
            </a:r>
          </a:p>
        </p:txBody>
      </p:sp>
      <p:sp>
        <p:nvSpPr>
          <p:cNvPr id="56323" name="Text Box 3"/>
          <p:cNvSpPr txBox="1">
            <a:spLocks noChangeArrowheads="1"/>
          </p:cNvSpPr>
          <p:nvPr/>
        </p:nvSpPr>
        <p:spPr bwMode="auto">
          <a:xfrm>
            <a:off x="228600" y="1981200"/>
            <a:ext cx="8534400" cy="4003675"/>
          </a:xfrm>
          <a:prstGeom prst="rect">
            <a:avLst/>
          </a:prstGeom>
          <a:noFill/>
          <a:ln w="9525">
            <a:noFill/>
            <a:miter lim="800000"/>
            <a:headEnd/>
            <a:tailEnd/>
          </a:ln>
          <a:effectLst/>
        </p:spPr>
        <p:txBody>
          <a:bodyPr>
            <a:spAutoFit/>
          </a:bodyPr>
          <a:lstStyle/>
          <a:p>
            <a:pPr algn="l">
              <a:spcBef>
                <a:spcPct val="50000"/>
              </a:spcBef>
            </a:pPr>
            <a:r>
              <a:rPr lang="en-US" sz="1600" b="1">
                <a:latin typeface="Courier New" pitchFamily="49" charset="0"/>
              </a:rPr>
              <a:t>int i = 5, j = 10;</a:t>
            </a:r>
          </a:p>
          <a:p>
            <a:pPr algn="l">
              <a:spcBef>
                <a:spcPct val="50000"/>
              </a:spcBef>
            </a:pPr>
            <a:r>
              <a:rPr lang="en-US" sz="1600" b="1">
                <a:latin typeface="Courier New" pitchFamily="49" charset="0"/>
              </a:rPr>
              <a:t>int *ptr;    </a:t>
            </a:r>
          </a:p>
          <a:p>
            <a:pPr algn="l">
              <a:spcBef>
                <a:spcPct val="50000"/>
              </a:spcBef>
            </a:pPr>
            <a:r>
              <a:rPr lang="en-US" sz="1600" b="1">
                <a:latin typeface="Courier New" pitchFamily="49" charset="0"/>
              </a:rPr>
              <a:t>int **pptr;  </a:t>
            </a:r>
          </a:p>
          <a:p>
            <a:pPr algn="l">
              <a:spcBef>
                <a:spcPct val="50000"/>
              </a:spcBef>
            </a:pPr>
            <a:r>
              <a:rPr lang="en-US" sz="1600" b="1">
                <a:latin typeface="Courier New" pitchFamily="49" charset="0"/>
              </a:rPr>
              <a:t>ptr = &amp;i;    </a:t>
            </a:r>
          </a:p>
          <a:p>
            <a:pPr algn="l">
              <a:spcBef>
                <a:spcPct val="50000"/>
              </a:spcBef>
            </a:pPr>
            <a:r>
              <a:rPr lang="en-US" sz="1600" b="1">
                <a:solidFill>
                  <a:srgbClr val="FF1717"/>
                </a:solidFill>
                <a:latin typeface="Courier New" pitchFamily="49" charset="0"/>
              </a:rPr>
              <a:t>pptr = &amp;ptr; /* store address-of ptr to pptr */</a:t>
            </a:r>
          </a:p>
          <a:p>
            <a:pPr algn="l">
              <a:spcBef>
                <a:spcPct val="50000"/>
              </a:spcBef>
            </a:pPr>
            <a:r>
              <a:rPr lang="en-US" sz="1600" b="1">
                <a:latin typeface="Courier New" pitchFamily="49" charset="0"/>
              </a:rPr>
              <a:t>*ptr = 3;</a:t>
            </a:r>
          </a:p>
          <a:p>
            <a:pPr algn="l">
              <a:spcBef>
                <a:spcPct val="50000"/>
              </a:spcBef>
            </a:pPr>
            <a:r>
              <a:rPr lang="en-US" sz="1600" b="1">
                <a:latin typeface="Courier New" pitchFamily="49" charset="0"/>
              </a:rPr>
              <a:t>**pptr = 7;</a:t>
            </a:r>
          </a:p>
          <a:p>
            <a:pPr algn="l">
              <a:spcBef>
                <a:spcPct val="50000"/>
              </a:spcBef>
            </a:pPr>
            <a:r>
              <a:rPr lang="en-US" sz="1600" b="1">
                <a:latin typeface="Courier New" pitchFamily="49" charset="0"/>
              </a:rPr>
              <a:t>ptr = &amp;j;</a:t>
            </a:r>
          </a:p>
          <a:p>
            <a:pPr algn="l">
              <a:spcBef>
                <a:spcPct val="50000"/>
              </a:spcBef>
            </a:pPr>
            <a:r>
              <a:rPr lang="en-US" sz="1600" b="1">
                <a:latin typeface="Courier New" pitchFamily="49" charset="0"/>
              </a:rPr>
              <a:t>**pptr = 9;</a:t>
            </a:r>
          </a:p>
          <a:p>
            <a:pPr algn="l">
              <a:spcBef>
                <a:spcPct val="50000"/>
              </a:spcBef>
            </a:pPr>
            <a:r>
              <a:rPr lang="en-US" sz="1600" b="1">
                <a:latin typeface="Courier New" pitchFamily="49" charset="0"/>
              </a:rPr>
              <a:t>*pptr = &amp;i;</a:t>
            </a:r>
          </a:p>
          <a:p>
            <a:pPr algn="l">
              <a:spcBef>
                <a:spcPct val="50000"/>
              </a:spcBef>
            </a:pPr>
            <a:r>
              <a:rPr lang="en-US" sz="1600" b="1">
                <a:latin typeface="Courier New" pitchFamily="49" charset="0"/>
              </a:rPr>
              <a:t>*ptr = -2;</a:t>
            </a:r>
          </a:p>
        </p:txBody>
      </p:sp>
      <p:graphicFrame>
        <p:nvGraphicFramePr>
          <p:cNvPr id="56365" name="Group 45"/>
          <p:cNvGraphicFramePr>
            <a:graphicFrameLocks noGrp="1"/>
          </p:cNvGraphicFramePr>
          <p:nvPr/>
        </p:nvGraphicFramePr>
        <p:xfrm>
          <a:off x="2438400" y="3907536"/>
          <a:ext cx="6705600" cy="2950464"/>
        </p:xfrm>
        <a:graphic>
          <a:graphicData uri="http://schemas.openxmlformats.org/drawingml/2006/table">
            <a:tbl>
              <a:tblPr/>
              <a:tblGrid>
                <a:gridCol w="9144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tblGrid>
              <a:tr h="381000">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dirty="0" smtClean="0">
                          <a:ln>
                            <a:noFill/>
                          </a:ln>
                          <a:solidFill>
                            <a:schemeClr val="tx1"/>
                          </a:solidFill>
                          <a:effectLst/>
                          <a:latin typeface="Tahoma" pitchFamily="34" charset="0"/>
                        </a:rPr>
                        <a:t>Data Table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Name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Type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Description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j</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address of 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06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pointer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address of ptr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43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*pptr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int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dirty="0" smtClean="0">
                          <a:ln>
                            <a:noFill/>
                          </a:ln>
                          <a:solidFill>
                            <a:srgbClr val="FF1717"/>
                          </a:solidFill>
                          <a:effectLst/>
                          <a:latin typeface="Tahoma" pitchFamily="34" charset="0"/>
                        </a:rPr>
                        <a:t>de-reference of </a:t>
                      </a:r>
                      <a:r>
                        <a:rPr kumimoji="0" lang="en-US" sz="1800" b="0" i="0" u="none" strike="noStrike" cap="none" normalizeH="0" baseline="0" dirty="0" err="1" smtClean="0">
                          <a:ln>
                            <a:noFill/>
                          </a:ln>
                          <a:solidFill>
                            <a:srgbClr val="FF1717"/>
                          </a:solidFill>
                          <a:effectLst/>
                          <a:latin typeface="Tahoma" pitchFamily="34" charset="0"/>
                        </a:rPr>
                        <a:t>pptr</a:t>
                      </a:r>
                      <a:endParaRPr kumimoji="0" lang="en-US" sz="1800" b="0" i="0" u="none" strike="noStrike" cap="none" normalizeH="0" baseline="0" dirty="0" smtClean="0">
                        <a:ln>
                          <a:noFill/>
                        </a:ln>
                        <a:solidFill>
                          <a:srgbClr val="FF1717"/>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dirty="0" smtClean="0">
                          <a:ln>
                            <a:noFill/>
                          </a:ln>
                          <a:solidFill>
                            <a:srgbClr val="FF1717"/>
                          </a:solidFill>
                          <a:effectLst/>
                          <a:latin typeface="Tahoma" pitchFamily="34" charset="0"/>
                        </a:rPr>
                        <a:t>value of </a:t>
                      </a:r>
                      <a:r>
                        <a:rPr kumimoji="0" lang="en-US" sz="1800" b="0" i="0" u="none" strike="noStrike" cap="none" normalizeH="0" baseline="0" dirty="0" err="1" smtClean="0">
                          <a:ln>
                            <a:noFill/>
                          </a:ln>
                          <a:solidFill>
                            <a:srgbClr val="FF1717"/>
                          </a:solidFill>
                          <a:effectLst/>
                          <a:latin typeface="Tahoma" pitchFamily="34" charset="0"/>
                        </a:rPr>
                        <a:t>ptr</a:t>
                      </a:r>
                      <a:endParaRPr kumimoji="0" lang="en-US" sz="1800" b="0" i="0" u="none" strike="noStrike" cap="none" normalizeH="0" baseline="0" dirty="0" smtClean="0">
                        <a:ln>
                          <a:noFill/>
                        </a:ln>
                        <a:solidFill>
                          <a:srgbClr val="FF1717"/>
                        </a:solidFill>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dirty="0" smtClean="0">
                          <a:ln>
                            <a:noFill/>
                          </a:ln>
                          <a:solidFill>
                            <a:srgbClr val="FF1717"/>
                          </a:solidFill>
                          <a:effectLst/>
                          <a:latin typeface="Tahoma" pitchFamily="34" charset="0"/>
                        </a:rPr>
                        <a:t>(address of </a:t>
                      </a:r>
                      <a:r>
                        <a:rPr kumimoji="0" lang="en-US" sz="1800" b="0" i="0" u="none" strike="noStrike" cap="none" normalizeH="0" baseline="0" dirty="0" err="1" smtClean="0">
                          <a:ln>
                            <a:noFill/>
                          </a:ln>
                          <a:solidFill>
                            <a:srgbClr val="FF1717"/>
                          </a:solidFill>
                          <a:effectLst/>
                          <a:latin typeface="Tahoma" pitchFamily="34" charset="0"/>
                        </a:rPr>
                        <a:t>i</a:t>
                      </a:r>
                      <a:r>
                        <a:rPr kumimoji="0" lang="en-US" sz="1800" b="0" i="0" u="none" strike="noStrike" cap="none" normalizeH="0" baseline="0" dirty="0" smtClean="0">
                          <a:ln>
                            <a:noFill/>
                          </a:ln>
                          <a:solidFill>
                            <a:srgbClr val="FF1717"/>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56366" name="AutoShape 46"/>
          <p:cNvSpPr>
            <a:spLocks noChangeArrowheads="1"/>
          </p:cNvSpPr>
          <p:nvPr/>
        </p:nvSpPr>
        <p:spPr bwMode="auto">
          <a:xfrm rot="10800000">
            <a:off x="1905000" y="4572000"/>
            <a:ext cx="533400" cy="990600"/>
          </a:xfrm>
          <a:prstGeom prst="curvedLeftArrow">
            <a:avLst>
              <a:gd name="adj1" fmla="val 17583"/>
              <a:gd name="adj2" fmla="val 54726"/>
              <a:gd name="adj3" fmla="val 33333"/>
            </a:avLst>
          </a:prstGeom>
          <a:solidFill>
            <a:srgbClr val="CCFFCC"/>
          </a:solidFill>
          <a:ln w="9525">
            <a:solidFill>
              <a:schemeClr val="tx1"/>
            </a:solidFill>
            <a:miter lim="800000"/>
            <a:headEnd/>
            <a:tailEnd/>
          </a:ln>
          <a:effectLst/>
        </p:spPr>
        <p:txBody>
          <a:bodyPr wrap="none" anchor="ctr"/>
          <a:lstStyle/>
          <a:p>
            <a:endParaRPr lang="en-US"/>
          </a:p>
        </p:txBody>
      </p:sp>
      <p:sp>
        <p:nvSpPr>
          <p:cNvPr id="56367" name="AutoShape 47"/>
          <p:cNvSpPr>
            <a:spLocks noChangeArrowheads="1"/>
          </p:cNvSpPr>
          <p:nvPr/>
        </p:nvSpPr>
        <p:spPr bwMode="auto">
          <a:xfrm rot="10800000">
            <a:off x="1905000" y="5410200"/>
            <a:ext cx="533400" cy="533400"/>
          </a:xfrm>
          <a:prstGeom prst="curvedLeftArrow">
            <a:avLst>
              <a:gd name="adj1" fmla="val 25296"/>
              <a:gd name="adj2" fmla="val 40778"/>
              <a:gd name="adj3" fmla="val 33333"/>
            </a:avLst>
          </a:prstGeom>
          <a:solidFill>
            <a:srgbClr val="CCFFCC"/>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3"/>
          <p:cNvSpPr>
            <a:spLocks noGrp="1"/>
          </p:cNvSpPr>
          <p:nvPr>
            <p:ph type="sldNum" sz="quarter" idx="10"/>
          </p:nvPr>
        </p:nvSpPr>
        <p:spPr/>
        <p:txBody>
          <a:bodyPr/>
          <a:lstStyle/>
          <a:p>
            <a:fld id="{60BB26BF-D313-4C79-B3F0-73CE836CD0C5}" type="slidenum">
              <a:rPr lang="en-US"/>
              <a:pPr/>
              <a:t>125</a:t>
            </a:fld>
            <a:endParaRPr lang="en-US"/>
          </a:p>
        </p:txBody>
      </p:sp>
      <p:sp>
        <p:nvSpPr>
          <p:cNvPr id="57346" name="Rectangle 1026"/>
          <p:cNvSpPr>
            <a:spLocks noGrp="1" noChangeArrowheads="1"/>
          </p:cNvSpPr>
          <p:nvPr>
            <p:ph type="title"/>
          </p:nvPr>
        </p:nvSpPr>
        <p:spPr/>
        <p:txBody>
          <a:bodyPr/>
          <a:lstStyle/>
          <a:p>
            <a:r>
              <a:rPr lang="en-US"/>
              <a:t>An Illustration</a:t>
            </a:r>
          </a:p>
        </p:txBody>
      </p:sp>
      <p:sp>
        <p:nvSpPr>
          <p:cNvPr id="57347" name="Text Box 1027"/>
          <p:cNvSpPr txBox="1">
            <a:spLocks noChangeArrowheads="1"/>
          </p:cNvSpPr>
          <p:nvPr/>
        </p:nvSpPr>
        <p:spPr bwMode="auto">
          <a:xfrm>
            <a:off x="228600" y="1981200"/>
            <a:ext cx="8534400" cy="4003675"/>
          </a:xfrm>
          <a:prstGeom prst="rect">
            <a:avLst/>
          </a:prstGeom>
          <a:noFill/>
          <a:ln w="9525">
            <a:noFill/>
            <a:miter lim="800000"/>
            <a:headEnd/>
            <a:tailEnd/>
          </a:ln>
          <a:effectLst/>
        </p:spPr>
        <p:txBody>
          <a:bodyPr>
            <a:spAutoFit/>
          </a:bodyPr>
          <a:lstStyle/>
          <a:p>
            <a:pPr algn="l">
              <a:spcBef>
                <a:spcPct val="50000"/>
              </a:spcBef>
            </a:pPr>
            <a:r>
              <a:rPr lang="en-US" sz="1600" b="1">
                <a:latin typeface="Courier New" pitchFamily="49" charset="0"/>
              </a:rPr>
              <a:t>int i = 5, j = 10;</a:t>
            </a:r>
          </a:p>
          <a:p>
            <a:pPr algn="l">
              <a:spcBef>
                <a:spcPct val="50000"/>
              </a:spcBef>
            </a:pPr>
            <a:r>
              <a:rPr lang="en-US" sz="1600" b="1">
                <a:latin typeface="Courier New" pitchFamily="49" charset="0"/>
              </a:rPr>
              <a:t>int *ptr;    </a:t>
            </a:r>
          </a:p>
          <a:p>
            <a:pPr algn="l">
              <a:spcBef>
                <a:spcPct val="50000"/>
              </a:spcBef>
            </a:pPr>
            <a:r>
              <a:rPr lang="en-US" sz="1600" b="1">
                <a:latin typeface="Courier New" pitchFamily="49" charset="0"/>
              </a:rPr>
              <a:t>int **pptr;  </a:t>
            </a:r>
          </a:p>
          <a:p>
            <a:pPr algn="l">
              <a:spcBef>
                <a:spcPct val="50000"/>
              </a:spcBef>
            </a:pPr>
            <a:r>
              <a:rPr lang="en-US" sz="1600" b="1">
                <a:latin typeface="Courier New" pitchFamily="49" charset="0"/>
              </a:rPr>
              <a:t>ptr = &amp;i;    </a:t>
            </a:r>
          </a:p>
          <a:p>
            <a:pPr algn="l">
              <a:spcBef>
                <a:spcPct val="50000"/>
              </a:spcBef>
            </a:pPr>
            <a:r>
              <a:rPr lang="en-US" sz="1600" b="1">
                <a:latin typeface="Courier New" pitchFamily="49" charset="0"/>
              </a:rPr>
              <a:t>pptr = &amp;ptr; </a:t>
            </a:r>
          </a:p>
          <a:p>
            <a:pPr algn="l">
              <a:spcBef>
                <a:spcPct val="50000"/>
              </a:spcBef>
            </a:pPr>
            <a:r>
              <a:rPr lang="en-US" sz="1600" b="1">
                <a:solidFill>
                  <a:srgbClr val="FF1717"/>
                </a:solidFill>
                <a:latin typeface="Courier New" pitchFamily="49" charset="0"/>
              </a:rPr>
              <a:t>*ptr = 3;</a:t>
            </a:r>
          </a:p>
          <a:p>
            <a:pPr algn="l">
              <a:spcBef>
                <a:spcPct val="50000"/>
              </a:spcBef>
            </a:pPr>
            <a:r>
              <a:rPr lang="en-US" sz="1600" b="1">
                <a:latin typeface="Courier New" pitchFamily="49" charset="0"/>
              </a:rPr>
              <a:t>**pptr = 7;</a:t>
            </a:r>
          </a:p>
          <a:p>
            <a:pPr algn="l">
              <a:spcBef>
                <a:spcPct val="50000"/>
              </a:spcBef>
            </a:pPr>
            <a:r>
              <a:rPr lang="en-US" sz="1600" b="1">
                <a:latin typeface="Courier New" pitchFamily="49" charset="0"/>
              </a:rPr>
              <a:t>ptr = &amp;j;</a:t>
            </a:r>
          </a:p>
          <a:p>
            <a:pPr algn="l">
              <a:spcBef>
                <a:spcPct val="50000"/>
              </a:spcBef>
            </a:pPr>
            <a:r>
              <a:rPr lang="en-US" sz="1600" b="1">
                <a:latin typeface="Courier New" pitchFamily="49" charset="0"/>
              </a:rPr>
              <a:t>**pptr = 9;</a:t>
            </a:r>
          </a:p>
          <a:p>
            <a:pPr algn="l">
              <a:spcBef>
                <a:spcPct val="50000"/>
              </a:spcBef>
            </a:pPr>
            <a:r>
              <a:rPr lang="en-US" sz="1600" b="1">
                <a:latin typeface="Courier New" pitchFamily="49" charset="0"/>
              </a:rPr>
              <a:t>*pptr = &amp;i;</a:t>
            </a:r>
          </a:p>
          <a:p>
            <a:pPr algn="l">
              <a:spcBef>
                <a:spcPct val="50000"/>
              </a:spcBef>
            </a:pPr>
            <a:r>
              <a:rPr lang="en-US" sz="1600" b="1">
                <a:latin typeface="Courier New" pitchFamily="49" charset="0"/>
              </a:rPr>
              <a:t>*ptr = -2;</a:t>
            </a:r>
          </a:p>
        </p:txBody>
      </p:sp>
      <p:graphicFrame>
        <p:nvGraphicFramePr>
          <p:cNvPr id="57389" name="Group 1069"/>
          <p:cNvGraphicFramePr>
            <a:graphicFrameLocks noGrp="1"/>
          </p:cNvGraphicFramePr>
          <p:nvPr/>
        </p:nvGraphicFramePr>
        <p:xfrm>
          <a:off x="2209800" y="3810000"/>
          <a:ext cx="6705600" cy="2950464"/>
        </p:xfrm>
        <a:graphic>
          <a:graphicData uri="http://schemas.openxmlformats.org/drawingml/2006/table">
            <a:tbl>
              <a:tblPr/>
              <a:tblGrid>
                <a:gridCol w="9144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tblGrid>
              <a:tr h="381000">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Data Table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Name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Type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Description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j</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address of 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06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pointer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address of ptr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43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de-reference of ptr</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1800" b="0" i="0" u="none" strike="noStrike" cap="none" normalizeH="0" baseline="0" smtClean="0">
                        <a:ln>
                          <a:noFill/>
                        </a:ln>
                        <a:solidFill>
                          <a:srgbClr val="FF1717"/>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57387" name="AutoShape 1067"/>
          <p:cNvSpPr>
            <a:spLocks noChangeArrowheads="1"/>
          </p:cNvSpPr>
          <p:nvPr/>
        </p:nvSpPr>
        <p:spPr bwMode="auto">
          <a:xfrm rot="10800000">
            <a:off x="1905000" y="4572000"/>
            <a:ext cx="533400" cy="990600"/>
          </a:xfrm>
          <a:prstGeom prst="curvedLeftArrow">
            <a:avLst>
              <a:gd name="adj1" fmla="val 17583"/>
              <a:gd name="adj2" fmla="val 54726"/>
              <a:gd name="adj3" fmla="val 33333"/>
            </a:avLst>
          </a:prstGeom>
          <a:solidFill>
            <a:srgbClr val="CCFFCC"/>
          </a:solidFill>
          <a:ln w="9525">
            <a:solidFill>
              <a:schemeClr val="tx1"/>
            </a:solidFill>
            <a:miter lim="800000"/>
            <a:headEnd/>
            <a:tailEnd/>
          </a:ln>
          <a:effectLst/>
        </p:spPr>
        <p:txBody>
          <a:bodyPr wrap="none" anchor="ctr"/>
          <a:lstStyle/>
          <a:p>
            <a:endParaRPr lang="en-US"/>
          </a:p>
        </p:txBody>
      </p:sp>
      <p:sp>
        <p:nvSpPr>
          <p:cNvPr id="57388" name="AutoShape 1068"/>
          <p:cNvSpPr>
            <a:spLocks noChangeArrowheads="1"/>
          </p:cNvSpPr>
          <p:nvPr/>
        </p:nvSpPr>
        <p:spPr bwMode="auto">
          <a:xfrm rot="10800000">
            <a:off x="1905000" y="5410200"/>
            <a:ext cx="533400" cy="533400"/>
          </a:xfrm>
          <a:prstGeom prst="curvedLeftArrow">
            <a:avLst>
              <a:gd name="adj1" fmla="val 25296"/>
              <a:gd name="adj2" fmla="val 40778"/>
              <a:gd name="adj3" fmla="val 33333"/>
            </a:avLst>
          </a:prstGeom>
          <a:solidFill>
            <a:srgbClr val="CCFFCC"/>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3"/>
          <p:cNvSpPr>
            <a:spLocks noGrp="1"/>
          </p:cNvSpPr>
          <p:nvPr>
            <p:ph type="sldNum" sz="quarter" idx="10"/>
          </p:nvPr>
        </p:nvSpPr>
        <p:spPr/>
        <p:txBody>
          <a:bodyPr/>
          <a:lstStyle/>
          <a:p>
            <a:fld id="{CDBB45F3-EECF-4900-BAA7-D1455B6E8754}" type="slidenum">
              <a:rPr lang="en-US"/>
              <a:pPr/>
              <a:t>126</a:t>
            </a:fld>
            <a:endParaRPr lang="en-US"/>
          </a:p>
        </p:txBody>
      </p:sp>
      <p:sp>
        <p:nvSpPr>
          <p:cNvPr id="58370" name="Rectangle 2"/>
          <p:cNvSpPr>
            <a:spLocks noGrp="1" noChangeArrowheads="1"/>
          </p:cNvSpPr>
          <p:nvPr>
            <p:ph type="title"/>
          </p:nvPr>
        </p:nvSpPr>
        <p:spPr/>
        <p:txBody>
          <a:bodyPr/>
          <a:lstStyle/>
          <a:p>
            <a:r>
              <a:rPr lang="en-US"/>
              <a:t>An Illustration</a:t>
            </a:r>
          </a:p>
        </p:txBody>
      </p:sp>
      <p:sp>
        <p:nvSpPr>
          <p:cNvPr id="58371" name="Text Box 3"/>
          <p:cNvSpPr txBox="1">
            <a:spLocks noChangeArrowheads="1"/>
          </p:cNvSpPr>
          <p:nvPr/>
        </p:nvSpPr>
        <p:spPr bwMode="auto">
          <a:xfrm>
            <a:off x="228600" y="1981200"/>
            <a:ext cx="8534400" cy="4003675"/>
          </a:xfrm>
          <a:prstGeom prst="rect">
            <a:avLst/>
          </a:prstGeom>
          <a:noFill/>
          <a:ln w="9525">
            <a:noFill/>
            <a:miter lim="800000"/>
            <a:headEnd/>
            <a:tailEnd/>
          </a:ln>
          <a:effectLst/>
        </p:spPr>
        <p:txBody>
          <a:bodyPr>
            <a:spAutoFit/>
          </a:bodyPr>
          <a:lstStyle/>
          <a:p>
            <a:pPr algn="l">
              <a:spcBef>
                <a:spcPct val="50000"/>
              </a:spcBef>
            </a:pPr>
            <a:r>
              <a:rPr lang="en-US" sz="1600" b="1">
                <a:latin typeface="Courier New" pitchFamily="49" charset="0"/>
              </a:rPr>
              <a:t>int i = 5, j = 10;</a:t>
            </a:r>
          </a:p>
          <a:p>
            <a:pPr algn="l">
              <a:spcBef>
                <a:spcPct val="50000"/>
              </a:spcBef>
            </a:pPr>
            <a:r>
              <a:rPr lang="en-US" sz="1600" b="1">
                <a:latin typeface="Courier New" pitchFamily="49" charset="0"/>
              </a:rPr>
              <a:t>int *ptr;    </a:t>
            </a:r>
          </a:p>
          <a:p>
            <a:pPr algn="l">
              <a:spcBef>
                <a:spcPct val="50000"/>
              </a:spcBef>
            </a:pPr>
            <a:r>
              <a:rPr lang="en-US" sz="1600" b="1">
                <a:latin typeface="Courier New" pitchFamily="49" charset="0"/>
              </a:rPr>
              <a:t>int **pptr;  </a:t>
            </a:r>
          </a:p>
          <a:p>
            <a:pPr algn="l">
              <a:spcBef>
                <a:spcPct val="50000"/>
              </a:spcBef>
            </a:pPr>
            <a:r>
              <a:rPr lang="en-US" sz="1600" b="1">
                <a:latin typeface="Courier New" pitchFamily="49" charset="0"/>
              </a:rPr>
              <a:t>ptr = &amp;i;    </a:t>
            </a:r>
          </a:p>
          <a:p>
            <a:pPr algn="l">
              <a:spcBef>
                <a:spcPct val="50000"/>
              </a:spcBef>
            </a:pPr>
            <a:r>
              <a:rPr lang="en-US" sz="1600" b="1">
                <a:latin typeface="Courier New" pitchFamily="49" charset="0"/>
              </a:rPr>
              <a:t>pptr = &amp;ptr; </a:t>
            </a:r>
          </a:p>
          <a:p>
            <a:pPr algn="l">
              <a:spcBef>
                <a:spcPct val="50000"/>
              </a:spcBef>
            </a:pPr>
            <a:r>
              <a:rPr lang="en-US" sz="1600" b="1">
                <a:latin typeface="Courier New" pitchFamily="49" charset="0"/>
              </a:rPr>
              <a:t>*ptr = 3;</a:t>
            </a:r>
          </a:p>
          <a:p>
            <a:pPr algn="l">
              <a:spcBef>
                <a:spcPct val="50000"/>
              </a:spcBef>
            </a:pPr>
            <a:r>
              <a:rPr lang="en-US" sz="1600" b="1">
                <a:solidFill>
                  <a:srgbClr val="FF1717"/>
                </a:solidFill>
                <a:latin typeface="Courier New" pitchFamily="49" charset="0"/>
              </a:rPr>
              <a:t>**pptr = 7;</a:t>
            </a:r>
          </a:p>
          <a:p>
            <a:pPr algn="l">
              <a:spcBef>
                <a:spcPct val="50000"/>
              </a:spcBef>
            </a:pPr>
            <a:r>
              <a:rPr lang="en-US" sz="1600" b="1">
                <a:latin typeface="Courier New" pitchFamily="49" charset="0"/>
              </a:rPr>
              <a:t>ptr = &amp;j;</a:t>
            </a:r>
          </a:p>
          <a:p>
            <a:pPr algn="l">
              <a:spcBef>
                <a:spcPct val="50000"/>
              </a:spcBef>
            </a:pPr>
            <a:r>
              <a:rPr lang="en-US" sz="1600" b="1">
                <a:latin typeface="Courier New" pitchFamily="49" charset="0"/>
              </a:rPr>
              <a:t>**pptr = 9;</a:t>
            </a:r>
          </a:p>
          <a:p>
            <a:pPr algn="l">
              <a:spcBef>
                <a:spcPct val="50000"/>
              </a:spcBef>
            </a:pPr>
            <a:r>
              <a:rPr lang="en-US" sz="1600" b="1">
                <a:latin typeface="Courier New" pitchFamily="49" charset="0"/>
              </a:rPr>
              <a:t>*pptr = &amp;i;</a:t>
            </a:r>
          </a:p>
          <a:p>
            <a:pPr algn="l">
              <a:spcBef>
                <a:spcPct val="50000"/>
              </a:spcBef>
            </a:pPr>
            <a:r>
              <a:rPr lang="en-US" sz="1600" b="1">
                <a:latin typeface="Courier New" pitchFamily="49" charset="0"/>
              </a:rPr>
              <a:t>*ptr = -2;</a:t>
            </a:r>
          </a:p>
        </p:txBody>
      </p:sp>
      <p:graphicFrame>
        <p:nvGraphicFramePr>
          <p:cNvPr id="58416" name="Group 48"/>
          <p:cNvGraphicFramePr>
            <a:graphicFrameLocks noGrp="1"/>
          </p:cNvGraphicFramePr>
          <p:nvPr/>
        </p:nvGraphicFramePr>
        <p:xfrm>
          <a:off x="2209800" y="3810000"/>
          <a:ext cx="6705600" cy="2950464"/>
        </p:xfrm>
        <a:graphic>
          <a:graphicData uri="http://schemas.openxmlformats.org/drawingml/2006/table">
            <a:tbl>
              <a:tblPr/>
              <a:tblGrid>
                <a:gridCol w="9144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tblGrid>
              <a:tr h="381000">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Data Table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Name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Type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Description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j</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address of 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06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pointer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address of ptr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43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**pptr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de-reference of de-reference of pptr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7</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1800" b="0" i="0" u="none" strike="noStrike" cap="none" normalizeH="0" baseline="0" smtClean="0">
                        <a:ln>
                          <a:noFill/>
                        </a:ln>
                        <a:solidFill>
                          <a:srgbClr val="FF1717"/>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58412" name="AutoShape 44"/>
          <p:cNvSpPr>
            <a:spLocks noChangeArrowheads="1"/>
          </p:cNvSpPr>
          <p:nvPr/>
        </p:nvSpPr>
        <p:spPr bwMode="auto">
          <a:xfrm rot="10800000">
            <a:off x="1905000" y="4572000"/>
            <a:ext cx="533400" cy="990600"/>
          </a:xfrm>
          <a:prstGeom prst="curvedLeftArrow">
            <a:avLst>
              <a:gd name="adj1" fmla="val 17583"/>
              <a:gd name="adj2" fmla="val 54726"/>
              <a:gd name="adj3" fmla="val 33333"/>
            </a:avLst>
          </a:prstGeom>
          <a:solidFill>
            <a:srgbClr val="CCFFCC"/>
          </a:solidFill>
          <a:ln w="9525">
            <a:solidFill>
              <a:schemeClr val="tx1"/>
            </a:solidFill>
            <a:miter lim="800000"/>
            <a:headEnd/>
            <a:tailEnd/>
          </a:ln>
          <a:effectLst/>
        </p:spPr>
        <p:txBody>
          <a:bodyPr wrap="none" anchor="ctr"/>
          <a:lstStyle/>
          <a:p>
            <a:endParaRPr lang="en-US"/>
          </a:p>
        </p:txBody>
      </p:sp>
      <p:sp>
        <p:nvSpPr>
          <p:cNvPr id="58413" name="AutoShape 45"/>
          <p:cNvSpPr>
            <a:spLocks noChangeArrowheads="1"/>
          </p:cNvSpPr>
          <p:nvPr/>
        </p:nvSpPr>
        <p:spPr bwMode="auto">
          <a:xfrm rot="10800000">
            <a:off x="1905000" y="5410200"/>
            <a:ext cx="533400" cy="533400"/>
          </a:xfrm>
          <a:prstGeom prst="curvedLeftArrow">
            <a:avLst>
              <a:gd name="adj1" fmla="val 25296"/>
              <a:gd name="adj2" fmla="val 40778"/>
              <a:gd name="adj3" fmla="val 33333"/>
            </a:avLst>
          </a:prstGeom>
          <a:solidFill>
            <a:srgbClr val="CCFFCC"/>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3"/>
          <p:cNvSpPr>
            <a:spLocks noGrp="1"/>
          </p:cNvSpPr>
          <p:nvPr>
            <p:ph type="sldNum" sz="quarter" idx="10"/>
          </p:nvPr>
        </p:nvSpPr>
        <p:spPr/>
        <p:txBody>
          <a:bodyPr/>
          <a:lstStyle/>
          <a:p>
            <a:fld id="{4190EF3B-B42A-4D27-B9AD-29A8D553F52C}" type="slidenum">
              <a:rPr lang="en-US"/>
              <a:pPr/>
              <a:t>127</a:t>
            </a:fld>
            <a:endParaRPr lang="en-US"/>
          </a:p>
        </p:txBody>
      </p:sp>
      <p:sp>
        <p:nvSpPr>
          <p:cNvPr id="59394" name="Rectangle 2"/>
          <p:cNvSpPr>
            <a:spLocks noGrp="1" noChangeArrowheads="1"/>
          </p:cNvSpPr>
          <p:nvPr>
            <p:ph type="title"/>
          </p:nvPr>
        </p:nvSpPr>
        <p:spPr/>
        <p:txBody>
          <a:bodyPr/>
          <a:lstStyle/>
          <a:p>
            <a:r>
              <a:rPr lang="en-US"/>
              <a:t>An Illustration</a:t>
            </a:r>
          </a:p>
        </p:txBody>
      </p:sp>
      <p:sp>
        <p:nvSpPr>
          <p:cNvPr id="59395" name="Text Box 3"/>
          <p:cNvSpPr txBox="1">
            <a:spLocks noChangeArrowheads="1"/>
          </p:cNvSpPr>
          <p:nvPr/>
        </p:nvSpPr>
        <p:spPr bwMode="auto">
          <a:xfrm>
            <a:off x="228600" y="1981200"/>
            <a:ext cx="8534400" cy="4003675"/>
          </a:xfrm>
          <a:prstGeom prst="rect">
            <a:avLst/>
          </a:prstGeom>
          <a:noFill/>
          <a:ln w="9525">
            <a:noFill/>
            <a:miter lim="800000"/>
            <a:headEnd/>
            <a:tailEnd/>
          </a:ln>
          <a:effectLst/>
        </p:spPr>
        <p:txBody>
          <a:bodyPr>
            <a:spAutoFit/>
          </a:bodyPr>
          <a:lstStyle/>
          <a:p>
            <a:pPr algn="l">
              <a:spcBef>
                <a:spcPct val="50000"/>
              </a:spcBef>
            </a:pPr>
            <a:r>
              <a:rPr lang="en-US" sz="1600" b="1">
                <a:latin typeface="Courier New" pitchFamily="49" charset="0"/>
              </a:rPr>
              <a:t>int i = 5, j = 10;</a:t>
            </a:r>
          </a:p>
          <a:p>
            <a:pPr algn="l">
              <a:spcBef>
                <a:spcPct val="50000"/>
              </a:spcBef>
            </a:pPr>
            <a:r>
              <a:rPr lang="en-US" sz="1600" b="1">
                <a:latin typeface="Courier New" pitchFamily="49" charset="0"/>
              </a:rPr>
              <a:t>int *ptr;    </a:t>
            </a:r>
          </a:p>
          <a:p>
            <a:pPr algn="l">
              <a:spcBef>
                <a:spcPct val="50000"/>
              </a:spcBef>
            </a:pPr>
            <a:r>
              <a:rPr lang="en-US" sz="1600" b="1">
                <a:latin typeface="Courier New" pitchFamily="49" charset="0"/>
              </a:rPr>
              <a:t>int **pptr;  </a:t>
            </a:r>
          </a:p>
          <a:p>
            <a:pPr algn="l">
              <a:spcBef>
                <a:spcPct val="50000"/>
              </a:spcBef>
            </a:pPr>
            <a:r>
              <a:rPr lang="en-US" sz="1600" b="1">
                <a:latin typeface="Courier New" pitchFamily="49" charset="0"/>
              </a:rPr>
              <a:t>ptr = &amp;i;    </a:t>
            </a:r>
          </a:p>
          <a:p>
            <a:pPr algn="l">
              <a:spcBef>
                <a:spcPct val="50000"/>
              </a:spcBef>
            </a:pPr>
            <a:r>
              <a:rPr lang="en-US" sz="1600" b="1">
                <a:latin typeface="Courier New" pitchFamily="49" charset="0"/>
              </a:rPr>
              <a:t>pptr = &amp;ptr; </a:t>
            </a:r>
          </a:p>
          <a:p>
            <a:pPr algn="l">
              <a:spcBef>
                <a:spcPct val="50000"/>
              </a:spcBef>
            </a:pPr>
            <a:r>
              <a:rPr lang="en-US" sz="1600" b="1">
                <a:latin typeface="Courier New" pitchFamily="49" charset="0"/>
              </a:rPr>
              <a:t>*ptr = 3;</a:t>
            </a:r>
          </a:p>
          <a:p>
            <a:pPr algn="l">
              <a:spcBef>
                <a:spcPct val="50000"/>
              </a:spcBef>
            </a:pPr>
            <a:r>
              <a:rPr lang="en-US" sz="1600" b="1">
                <a:latin typeface="Courier New" pitchFamily="49" charset="0"/>
              </a:rPr>
              <a:t>**pptr = 7;</a:t>
            </a:r>
          </a:p>
          <a:p>
            <a:pPr algn="l">
              <a:spcBef>
                <a:spcPct val="50000"/>
              </a:spcBef>
            </a:pPr>
            <a:r>
              <a:rPr lang="en-US" sz="1600" b="1">
                <a:solidFill>
                  <a:srgbClr val="FF1717"/>
                </a:solidFill>
                <a:latin typeface="Courier New" pitchFamily="49" charset="0"/>
              </a:rPr>
              <a:t>ptr = &amp;j;</a:t>
            </a:r>
          </a:p>
          <a:p>
            <a:pPr algn="l">
              <a:spcBef>
                <a:spcPct val="50000"/>
              </a:spcBef>
            </a:pPr>
            <a:r>
              <a:rPr lang="en-US" sz="1600" b="1">
                <a:latin typeface="Courier New" pitchFamily="49" charset="0"/>
              </a:rPr>
              <a:t>**pptr = 9;</a:t>
            </a:r>
          </a:p>
          <a:p>
            <a:pPr algn="l">
              <a:spcBef>
                <a:spcPct val="50000"/>
              </a:spcBef>
            </a:pPr>
            <a:r>
              <a:rPr lang="en-US" sz="1600" b="1">
                <a:latin typeface="Courier New" pitchFamily="49" charset="0"/>
              </a:rPr>
              <a:t>*pptr = &amp;i;</a:t>
            </a:r>
          </a:p>
          <a:p>
            <a:pPr algn="l">
              <a:spcBef>
                <a:spcPct val="50000"/>
              </a:spcBef>
            </a:pPr>
            <a:r>
              <a:rPr lang="en-US" sz="1600" b="1">
                <a:latin typeface="Courier New" pitchFamily="49" charset="0"/>
              </a:rPr>
              <a:t>*ptr = -2;</a:t>
            </a:r>
          </a:p>
        </p:txBody>
      </p:sp>
      <p:graphicFrame>
        <p:nvGraphicFramePr>
          <p:cNvPr id="59439" name="Group 47"/>
          <p:cNvGraphicFramePr>
            <a:graphicFrameLocks noGrp="1"/>
          </p:cNvGraphicFramePr>
          <p:nvPr/>
        </p:nvGraphicFramePr>
        <p:xfrm>
          <a:off x="2209800" y="3810000"/>
          <a:ext cx="6705600" cy="2950464"/>
        </p:xfrm>
        <a:graphic>
          <a:graphicData uri="http://schemas.openxmlformats.org/drawingml/2006/table">
            <a:tbl>
              <a:tblPr/>
              <a:tblGrid>
                <a:gridCol w="9144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tblGrid>
              <a:tr h="381000">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Data Table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Name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Type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Description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j</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address of j</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06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pointer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address of ptr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43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de-reference of ptr</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1800" b="0" i="0" u="none" strike="noStrike" cap="none" normalizeH="0" baseline="0" smtClean="0">
                        <a:ln>
                          <a:noFill/>
                        </a:ln>
                        <a:solidFill>
                          <a:srgbClr val="FF1717"/>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59438" name="AutoShape 46"/>
          <p:cNvSpPr>
            <a:spLocks noChangeArrowheads="1"/>
          </p:cNvSpPr>
          <p:nvPr/>
        </p:nvSpPr>
        <p:spPr bwMode="auto">
          <a:xfrm rot="10800000">
            <a:off x="1905000" y="5029200"/>
            <a:ext cx="533400" cy="533400"/>
          </a:xfrm>
          <a:prstGeom prst="curvedLeftArrow">
            <a:avLst>
              <a:gd name="adj1" fmla="val 25296"/>
              <a:gd name="adj2" fmla="val 40778"/>
              <a:gd name="adj3" fmla="val 33333"/>
            </a:avLst>
          </a:prstGeom>
          <a:solidFill>
            <a:srgbClr val="CCFFCC"/>
          </a:solidFill>
          <a:ln w="9525">
            <a:solidFill>
              <a:schemeClr val="tx1"/>
            </a:solidFill>
            <a:miter lim="800000"/>
            <a:headEnd/>
            <a:tailEnd/>
          </a:ln>
          <a:effectLst/>
        </p:spPr>
        <p:txBody>
          <a:bodyPr wrap="none" anchor="ctr"/>
          <a:lstStyle/>
          <a:p>
            <a:endParaRPr lang="en-US"/>
          </a:p>
        </p:txBody>
      </p:sp>
      <p:sp>
        <p:nvSpPr>
          <p:cNvPr id="59437" name="AutoShape 45"/>
          <p:cNvSpPr>
            <a:spLocks noChangeArrowheads="1"/>
          </p:cNvSpPr>
          <p:nvPr/>
        </p:nvSpPr>
        <p:spPr bwMode="auto">
          <a:xfrm rot="10800000">
            <a:off x="1905000" y="5410200"/>
            <a:ext cx="533400" cy="533400"/>
          </a:xfrm>
          <a:prstGeom prst="curvedLeftArrow">
            <a:avLst>
              <a:gd name="adj1" fmla="val 25296"/>
              <a:gd name="adj2" fmla="val 40778"/>
              <a:gd name="adj3" fmla="val 33333"/>
            </a:avLst>
          </a:prstGeom>
          <a:solidFill>
            <a:srgbClr val="CCFFCC"/>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3"/>
          <p:cNvSpPr>
            <a:spLocks noGrp="1"/>
          </p:cNvSpPr>
          <p:nvPr>
            <p:ph type="sldNum" sz="quarter" idx="10"/>
          </p:nvPr>
        </p:nvSpPr>
        <p:spPr/>
        <p:txBody>
          <a:bodyPr/>
          <a:lstStyle/>
          <a:p>
            <a:fld id="{4CDB98F4-2608-4E79-8235-498A214C6C51}" type="slidenum">
              <a:rPr lang="en-US"/>
              <a:pPr/>
              <a:t>128</a:t>
            </a:fld>
            <a:endParaRPr lang="en-US"/>
          </a:p>
        </p:txBody>
      </p:sp>
      <p:sp>
        <p:nvSpPr>
          <p:cNvPr id="60418" name="Rectangle 2"/>
          <p:cNvSpPr>
            <a:spLocks noGrp="1" noChangeArrowheads="1"/>
          </p:cNvSpPr>
          <p:nvPr>
            <p:ph type="title"/>
          </p:nvPr>
        </p:nvSpPr>
        <p:spPr/>
        <p:txBody>
          <a:bodyPr/>
          <a:lstStyle/>
          <a:p>
            <a:r>
              <a:rPr lang="en-US"/>
              <a:t>An Illustration</a:t>
            </a:r>
          </a:p>
        </p:txBody>
      </p:sp>
      <p:sp>
        <p:nvSpPr>
          <p:cNvPr id="60419" name="Text Box 3"/>
          <p:cNvSpPr txBox="1">
            <a:spLocks noChangeArrowheads="1"/>
          </p:cNvSpPr>
          <p:nvPr/>
        </p:nvSpPr>
        <p:spPr bwMode="auto">
          <a:xfrm>
            <a:off x="228600" y="1981200"/>
            <a:ext cx="8534400" cy="4003675"/>
          </a:xfrm>
          <a:prstGeom prst="rect">
            <a:avLst/>
          </a:prstGeom>
          <a:noFill/>
          <a:ln w="9525">
            <a:noFill/>
            <a:miter lim="800000"/>
            <a:headEnd/>
            <a:tailEnd/>
          </a:ln>
          <a:effectLst/>
        </p:spPr>
        <p:txBody>
          <a:bodyPr>
            <a:spAutoFit/>
          </a:bodyPr>
          <a:lstStyle/>
          <a:p>
            <a:pPr algn="l">
              <a:spcBef>
                <a:spcPct val="50000"/>
              </a:spcBef>
            </a:pPr>
            <a:r>
              <a:rPr lang="en-US" sz="1600" b="1">
                <a:latin typeface="Courier New" pitchFamily="49" charset="0"/>
              </a:rPr>
              <a:t>int i = 5, j = 10;</a:t>
            </a:r>
          </a:p>
          <a:p>
            <a:pPr algn="l">
              <a:spcBef>
                <a:spcPct val="50000"/>
              </a:spcBef>
            </a:pPr>
            <a:r>
              <a:rPr lang="en-US" sz="1600" b="1">
                <a:latin typeface="Courier New" pitchFamily="49" charset="0"/>
              </a:rPr>
              <a:t>int *ptr;    </a:t>
            </a:r>
          </a:p>
          <a:p>
            <a:pPr algn="l">
              <a:spcBef>
                <a:spcPct val="50000"/>
              </a:spcBef>
            </a:pPr>
            <a:r>
              <a:rPr lang="en-US" sz="1600" b="1">
                <a:latin typeface="Courier New" pitchFamily="49" charset="0"/>
              </a:rPr>
              <a:t>int **pptr;  </a:t>
            </a:r>
          </a:p>
          <a:p>
            <a:pPr algn="l">
              <a:spcBef>
                <a:spcPct val="50000"/>
              </a:spcBef>
            </a:pPr>
            <a:r>
              <a:rPr lang="en-US" sz="1600" b="1">
                <a:latin typeface="Courier New" pitchFamily="49" charset="0"/>
              </a:rPr>
              <a:t>ptr = &amp;i;    </a:t>
            </a:r>
          </a:p>
          <a:p>
            <a:pPr algn="l">
              <a:spcBef>
                <a:spcPct val="50000"/>
              </a:spcBef>
            </a:pPr>
            <a:r>
              <a:rPr lang="en-US" sz="1600" b="1">
                <a:latin typeface="Courier New" pitchFamily="49" charset="0"/>
              </a:rPr>
              <a:t>pptr = &amp;ptr; </a:t>
            </a:r>
          </a:p>
          <a:p>
            <a:pPr algn="l">
              <a:spcBef>
                <a:spcPct val="50000"/>
              </a:spcBef>
            </a:pPr>
            <a:r>
              <a:rPr lang="en-US" sz="1600" b="1">
                <a:latin typeface="Courier New" pitchFamily="49" charset="0"/>
              </a:rPr>
              <a:t>*ptr = 3;</a:t>
            </a:r>
          </a:p>
          <a:p>
            <a:pPr algn="l">
              <a:spcBef>
                <a:spcPct val="50000"/>
              </a:spcBef>
            </a:pPr>
            <a:r>
              <a:rPr lang="en-US" sz="1600" b="1">
                <a:latin typeface="Courier New" pitchFamily="49" charset="0"/>
              </a:rPr>
              <a:t>**pptr = 7;</a:t>
            </a:r>
          </a:p>
          <a:p>
            <a:pPr algn="l">
              <a:spcBef>
                <a:spcPct val="50000"/>
              </a:spcBef>
            </a:pPr>
            <a:r>
              <a:rPr lang="en-US" sz="1600" b="1">
                <a:latin typeface="Courier New" pitchFamily="49" charset="0"/>
              </a:rPr>
              <a:t>ptr = &amp;j;</a:t>
            </a:r>
          </a:p>
          <a:p>
            <a:pPr algn="l">
              <a:spcBef>
                <a:spcPct val="50000"/>
              </a:spcBef>
            </a:pPr>
            <a:r>
              <a:rPr lang="en-US" sz="1600" b="1">
                <a:solidFill>
                  <a:srgbClr val="FF1717"/>
                </a:solidFill>
                <a:latin typeface="Courier New" pitchFamily="49" charset="0"/>
              </a:rPr>
              <a:t>**pptr = 9;</a:t>
            </a:r>
          </a:p>
          <a:p>
            <a:pPr algn="l">
              <a:spcBef>
                <a:spcPct val="50000"/>
              </a:spcBef>
            </a:pPr>
            <a:r>
              <a:rPr lang="en-US" sz="1600" b="1">
                <a:latin typeface="Courier New" pitchFamily="49" charset="0"/>
              </a:rPr>
              <a:t>*pptr = &amp;i;</a:t>
            </a:r>
          </a:p>
          <a:p>
            <a:pPr algn="l">
              <a:spcBef>
                <a:spcPct val="50000"/>
              </a:spcBef>
            </a:pPr>
            <a:r>
              <a:rPr lang="en-US" sz="1600" b="1">
                <a:latin typeface="Courier New" pitchFamily="49" charset="0"/>
              </a:rPr>
              <a:t>*ptr = -2;</a:t>
            </a:r>
          </a:p>
        </p:txBody>
      </p:sp>
      <p:graphicFrame>
        <p:nvGraphicFramePr>
          <p:cNvPr id="60462" name="Group 46"/>
          <p:cNvGraphicFramePr>
            <a:graphicFrameLocks noGrp="1"/>
          </p:cNvGraphicFramePr>
          <p:nvPr/>
        </p:nvGraphicFramePr>
        <p:xfrm>
          <a:off x="2209800" y="3810000"/>
          <a:ext cx="6705600" cy="2950464"/>
        </p:xfrm>
        <a:graphic>
          <a:graphicData uri="http://schemas.openxmlformats.org/drawingml/2006/table">
            <a:tbl>
              <a:tblPr/>
              <a:tblGrid>
                <a:gridCol w="9144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tblGrid>
              <a:tr h="381000">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Data Table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Name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Type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Description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j</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address of j</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06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pointer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address of ptr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43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**pptr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de-reference of de-reference of pptr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9</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1800" b="0" i="0" u="none" strike="noStrike" cap="none" normalizeH="0" baseline="0" smtClean="0">
                        <a:ln>
                          <a:noFill/>
                        </a:ln>
                        <a:solidFill>
                          <a:srgbClr val="FF1717"/>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60460" name="AutoShape 44"/>
          <p:cNvSpPr>
            <a:spLocks noChangeArrowheads="1"/>
          </p:cNvSpPr>
          <p:nvPr/>
        </p:nvSpPr>
        <p:spPr bwMode="auto">
          <a:xfrm rot="10800000">
            <a:off x="1905000" y="5029200"/>
            <a:ext cx="533400" cy="533400"/>
          </a:xfrm>
          <a:prstGeom prst="curvedLeftArrow">
            <a:avLst>
              <a:gd name="adj1" fmla="val 25296"/>
              <a:gd name="adj2" fmla="val 40778"/>
              <a:gd name="adj3" fmla="val 33333"/>
            </a:avLst>
          </a:prstGeom>
          <a:solidFill>
            <a:srgbClr val="CCFFCC"/>
          </a:solidFill>
          <a:ln w="9525">
            <a:solidFill>
              <a:schemeClr val="tx1"/>
            </a:solidFill>
            <a:miter lim="800000"/>
            <a:headEnd/>
            <a:tailEnd/>
          </a:ln>
          <a:effectLst/>
        </p:spPr>
        <p:txBody>
          <a:bodyPr wrap="none" anchor="ctr"/>
          <a:lstStyle/>
          <a:p>
            <a:endParaRPr lang="en-US"/>
          </a:p>
        </p:txBody>
      </p:sp>
      <p:sp>
        <p:nvSpPr>
          <p:cNvPr id="60461" name="AutoShape 45"/>
          <p:cNvSpPr>
            <a:spLocks noChangeArrowheads="1"/>
          </p:cNvSpPr>
          <p:nvPr/>
        </p:nvSpPr>
        <p:spPr bwMode="auto">
          <a:xfrm rot="10800000">
            <a:off x="1905000" y="5410200"/>
            <a:ext cx="533400" cy="533400"/>
          </a:xfrm>
          <a:prstGeom prst="curvedLeftArrow">
            <a:avLst>
              <a:gd name="adj1" fmla="val 25296"/>
              <a:gd name="adj2" fmla="val 40778"/>
              <a:gd name="adj3" fmla="val 33333"/>
            </a:avLst>
          </a:prstGeom>
          <a:solidFill>
            <a:srgbClr val="CCFFCC"/>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3"/>
          <p:cNvSpPr>
            <a:spLocks noGrp="1"/>
          </p:cNvSpPr>
          <p:nvPr>
            <p:ph type="sldNum" sz="quarter" idx="10"/>
          </p:nvPr>
        </p:nvSpPr>
        <p:spPr/>
        <p:txBody>
          <a:bodyPr/>
          <a:lstStyle/>
          <a:p>
            <a:fld id="{3C43AA8E-509D-4B6F-AE91-7AC52864E779}" type="slidenum">
              <a:rPr lang="en-US"/>
              <a:pPr/>
              <a:t>129</a:t>
            </a:fld>
            <a:endParaRPr lang="en-US"/>
          </a:p>
        </p:txBody>
      </p:sp>
      <p:sp>
        <p:nvSpPr>
          <p:cNvPr id="61442" name="Rectangle 2"/>
          <p:cNvSpPr>
            <a:spLocks noGrp="1" noChangeArrowheads="1"/>
          </p:cNvSpPr>
          <p:nvPr>
            <p:ph type="title"/>
          </p:nvPr>
        </p:nvSpPr>
        <p:spPr/>
        <p:txBody>
          <a:bodyPr/>
          <a:lstStyle/>
          <a:p>
            <a:r>
              <a:rPr lang="en-US"/>
              <a:t>An Illustration</a:t>
            </a:r>
          </a:p>
        </p:txBody>
      </p:sp>
      <p:sp>
        <p:nvSpPr>
          <p:cNvPr id="61443" name="Text Box 3"/>
          <p:cNvSpPr txBox="1">
            <a:spLocks noChangeArrowheads="1"/>
          </p:cNvSpPr>
          <p:nvPr/>
        </p:nvSpPr>
        <p:spPr bwMode="auto">
          <a:xfrm>
            <a:off x="228600" y="1981200"/>
            <a:ext cx="8534400" cy="4003675"/>
          </a:xfrm>
          <a:prstGeom prst="rect">
            <a:avLst/>
          </a:prstGeom>
          <a:noFill/>
          <a:ln w="9525">
            <a:noFill/>
            <a:miter lim="800000"/>
            <a:headEnd/>
            <a:tailEnd/>
          </a:ln>
          <a:effectLst/>
        </p:spPr>
        <p:txBody>
          <a:bodyPr>
            <a:spAutoFit/>
          </a:bodyPr>
          <a:lstStyle/>
          <a:p>
            <a:pPr algn="l">
              <a:spcBef>
                <a:spcPct val="50000"/>
              </a:spcBef>
            </a:pPr>
            <a:r>
              <a:rPr lang="en-US" sz="1600" b="1">
                <a:latin typeface="Courier New" pitchFamily="49" charset="0"/>
              </a:rPr>
              <a:t>int i = 5, j = 10;</a:t>
            </a:r>
          </a:p>
          <a:p>
            <a:pPr algn="l">
              <a:spcBef>
                <a:spcPct val="50000"/>
              </a:spcBef>
            </a:pPr>
            <a:r>
              <a:rPr lang="en-US" sz="1600" b="1">
                <a:latin typeface="Courier New" pitchFamily="49" charset="0"/>
              </a:rPr>
              <a:t>int *ptr;    </a:t>
            </a:r>
          </a:p>
          <a:p>
            <a:pPr algn="l">
              <a:spcBef>
                <a:spcPct val="50000"/>
              </a:spcBef>
            </a:pPr>
            <a:r>
              <a:rPr lang="en-US" sz="1600" b="1">
                <a:latin typeface="Courier New" pitchFamily="49" charset="0"/>
              </a:rPr>
              <a:t>int **pptr;  </a:t>
            </a:r>
          </a:p>
          <a:p>
            <a:pPr algn="l">
              <a:spcBef>
                <a:spcPct val="50000"/>
              </a:spcBef>
            </a:pPr>
            <a:r>
              <a:rPr lang="en-US" sz="1600" b="1">
                <a:latin typeface="Courier New" pitchFamily="49" charset="0"/>
              </a:rPr>
              <a:t>ptr = &amp;i;    </a:t>
            </a:r>
          </a:p>
          <a:p>
            <a:pPr algn="l">
              <a:spcBef>
                <a:spcPct val="50000"/>
              </a:spcBef>
            </a:pPr>
            <a:r>
              <a:rPr lang="en-US" sz="1600" b="1">
                <a:latin typeface="Courier New" pitchFamily="49" charset="0"/>
              </a:rPr>
              <a:t>pptr = &amp;ptr; </a:t>
            </a:r>
          </a:p>
          <a:p>
            <a:pPr algn="l">
              <a:spcBef>
                <a:spcPct val="50000"/>
              </a:spcBef>
            </a:pPr>
            <a:r>
              <a:rPr lang="en-US" sz="1600" b="1">
                <a:latin typeface="Courier New" pitchFamily="49" charset="0"/>
              </a:rPr>
              <a:t>*ptr = 3;</a:t>
            </a:r>
          </a:p>
          <a:p>
            <a:pPr algn="l">
              <a:spcBef>
                <a:spcPct val="50000"/>
              </a:spcBef>
            </a:pPr>
            <a:r>
              <a:rPr lang="en-US" sz="1600" b="1">
                <a:latin typeface="Courier New" pitchFamily="49" charset="0"/>
              </a:rPr>
              <a:t>**pptr = 7;</a:t>
            </a:r>
          </a:p>
          <a:p>
            <a:pPr algn="l">
              <a:spcBef>
                <a:spcPct val="50000"/>
              </a:spcBef>
            </a:pPr>
            <a:r>
              <a:rPr lang="en-US" sz="1600" b="1">
                <a:latin typeface="Courier New" pitchFamily="49" charset="0"/>
              </a:rPr>
              <a:t>ptr = &amp;j;</a:t>
            </a:r>
          </a:p>
          <a:p>
            <a:pPr algn="l">
              <a:spcBef>
                <a:spcPct val="50000"/>
              </a:spcBef>
            </a:pPr>
            <a:r>
              <a:rPr lang="en-US" sz="1600" b="1">
                <a:latin typeface="Courier New" pitchFamily="49" charset="0"/>
              </a:rPr>
              <a:t>**pptr = 9;</a:t>
            </a:r>
          </a:p>
          <a:p>
            <a:pPr algn="l">
              <a:spcBef>
                <a:spcPct val="50000"/>
              </a:spcBef>
            </a:pPr>
            <a:r>
              <a:rPr lang="en-US" sz="1600" b="1">
                <a:solidFill>
                  <a:srgbClr val="FF1717"/>
                </a:solidFill>
                <a:latin typeface="Courier New" pitchFamily="49" charset="0"/>
              </a:rPr>
              <a:t>*pptr = &amp;i;</a:t>
            </a:r>
          </a:p>
          <a:p>
            <a:pPr algn="l">
              <a:spcBef>
                <a:spcPct val="50000"/>
              </a:spcBef>
            </a:pPr>
            <a:r>
              <a:rPr lang="en-US" sz="1600" b="1">
                <a:latin typeface="Courier New" pitchFamily="49" charset="0"/>
              </a:rPr>
              <a:t>*ptr = -2;</a:t>
            </a:r>
          </a:p>
        </p:txBody>
      </p:sp>
      <p:graphicFrame>
        <p:nvGraphicFramePr>
          <p:cNvPr id="61483" name="Group 43"/>
          <p:cNvGraphicFramePr>
            <a:graphicFrameLocks noGrp="1"/>
          </p:cNvGraphicFramePr>
          <p:nvPr/>
        </p:nvGraphicFramePr>
        <p:xfrm>
          <a:off x="2209800" y="3810000"/>
          <a:ext cx="6705600" cy="2950464"/>
        </p:xfrm>
        <a:graphic>
          <a:graphicData uri="http://schemas.openxmlformats.org/drawingml/2006/table">
            <a:tbl>
              <a:tblPr/>
              <a:tblGrid>
                <a:gridCol w="9144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tblGrid>
              <a:tr h="381000">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Data Table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Name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Type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Description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j</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address of 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06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pointer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address of ptr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43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*pptr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int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de-reference of pptr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value of ptr</a:t>
                      </a:r>
                    </a:p>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(address of 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61484" name="AutoShape 44"/>
          <p:cNvSpPr>
            <a:spLocks noChangeArrowheads="1"/>
          </p:cNvSpPr>
          <p:nvPr/>
        </p:nvSpPr>
        <p:spPr bwMode="auto">
          <a:xfrm rot="10800000">
            <a:off x="1905000" y="4572000"/>
            <a:ext cx="533400" cy="990600"/>
          </a:xfrm>
          <a:prstGeom prst="curvedLeftArrow">
            <a:avLst>
              <a:gd name="adj1" fmla="val 17583"/>
              <a:gd name="adj2" fmla="val 54726"/>
              <a:gd name="adj3" fmla="val 33333"/>
            </a:avLst>
          </a:prstGeom>
          <a:solidFill>
            <a:srgbClr val="CCFFCC"/>
          </a:solidFill>
          <a:ln w="9525">
            <a:solidFill>
              <a:schemeClr val="tx1"/>
            </a:solidFill>
            <a:miter lim="800000"/>
            <a:headEnd/>
            <a:tailEnd/>
          </a:ln>
          <a:effectLst/>
        </p:spPr>
        <p:txBody>
          <a:bodyPr wrap="none" anchor="ctr"/>
          <a:lstStyle/>
          <a:p>
            <a:endParaRPr lang="en-US"/>
          </a:p>
        </p:txBody>
      </p:sp>
      <p:sp>
        <p:nvSpPr>
          <p:cNvPr id="61485" name="AutoShape 45"/>
          <p:cNvSpPr>
            <a:spLocks noChangeArrowheads="1"/>
          </p:cNvSpPr>
          <p:nvPr/>
        </p:nvSpPr>
        <p:spPr bwMode="auto">
          <a:xfrm rot="10800000">
            <a:off x="1905000" y="5410200"/>
            <a:ext cx="533400" cy="533400"/>
          </a:xfrm>
          <a:prstGeom prst="curvedLeftArrow">
            <a:avLst>
              <a:gd name="adj1" fmla="val 25296"/>
              <a:gd name="adj2" fmla="val 40778"/>
              <a:gd name="adj3" fmla="val 33333"/>
            </a:avLst>
          </a:prstGeom>
          <a:solidFill>
            <a:srgbClr val="CCFFCC"/>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5" name="Picture 5" descr="scan0008"/>
          <p:cNvPicPr>
            <a:picLocks noChangeAspect="1" noChangeArrowheads="1"/>
          </p:cNvPicPr>
          <p:nvPr/>
        </p:nvPicPr>
        <p:blipFill>
          <a:blip r:embed="rId2"/>
          <a:srcRect l="6944" t="14285" r="4167" b="7936"/>
          <a:stretch>
            <a:fillRect/>
          </a:stretch>
        </p:blipFill>
        <p:spPr bwMode="auto">
          <a:xfrm>
            <a:off x="0" y="0"/>
            <a:ext cx="9144000" cy="6858000"/>
          </a:xfrm>
          <a:prstGeom prst="rect">
            <a:avLst/>
          </a:prstGeom>
          <a:noFill/>
        </p:spPr>
      </p:pic>
      <p:sp>
        <p:nvSpPr>
          <p:cNvPr id="46082" name="Rectangle 2"/>
          <p:cNvSpPr>
            <a:spLocks noGrp="1" noChangeArrowheads="1"/>
          </p:cNvSpPr>
          <p:nvPr>
            <p:ph type="title"/>
          </p:nvPr>
        </p:nvSpPr>
        <p:spPr>
          <a:xfrm>
            <a:off x="304800" y="6248400"/>
            <a:ext cx="6781800" cy="457200"/>
          </a:xfrm>
        </p:spPr>
        <p:txBody>
          <a:bodyPr>
            <a:normAutofit/>
          </a:bodyPr>
          <a:lstStyle/>
          <a:p>
            <a:r>
              <a:rPr lang="en-US" sz="2400" dirty="0">
                <a:solidFill>
                  <a:schemeClr val="tx1"/>
                </a:solidFill>
              </a:rPr>
              <a:t>Translating a High-Level Language Program</a:t>
            </a:r>
          </a:p>
        </p:txBody>
      </p:sp>
      <p:grpSp>
        <p:nvGrpSpPr>
          <p:cNvPr id="2" name="Group 13"/>
          <p:cNvGrpSpPr>
            <a:grpSpLocks/>
          </p:cNvGrpSpPr>
          <p:nvPr/>
        </p:nvGrpSpPr>
        <p:grpSpPr bwMode="auto">
          <a:xfrm>
            <a:off x="3657600" y="228600"/>
            <a:ext cx="3886200" cy="1384477"/>
            <a:chOff x="2304" y="192"/>
            <a:chExt cx="1872" cy="1035"/>
          </a:xfrm>
        </p:grpSpPr>
        <p:sp>
          <p:nvSpPr>
            <p:cNvPr id="46087" name="Text Box 7"/>
            <p:cNvSpPr txBox="1">
              <a:spLocks noChangeArrowheads="1"/>
            </p:cNvSpPr>
            <p:nvPr/>
          </p:nvSpPr>
          <p:spPr bwMode="auto">
            <a:xfrm>
              <a:off x="2880" y="192"/>
              <a:ext cx="1296" cy="1035"/>
            </a:xfrm>
            <a:prstGeom prst="rect">
              <a:avLst/>
            </a:prstGeom>
            <a:blipFill>
              <a:blip r:embed="rId3"/>
              <a:tile tx="0" ty="0" sx="100000" sy="100000" flip="none" algn="tl"/>
            </a:blipFill>
            <a:ln w="9525">
              <a:noFill/>
              <a:miter lim="800000"/>
              <a:headEnd/>
              <a:tailEnd/>
            </a:ln>
            <a:effectLst/>
          </p:spPr>
          <p:txBody>
            <a:bodyPr>
              <a:spAutoFit/>
            </a:bodyPr>
            <a:lstStyle/>
            <a:p>
              <a:r>
                <a:rPr lang="en-US" sz="1400" dirty="0"/>
                <a:t>#include&lt;</a:t>
              </a:r>
              <a:r>
                <a:rPr lang="en-US" sz="1400" dirty="0" err="1"/>
                <a:t>stdio.h</a:t>
              </a:r>
              <a:r>
                <a:rPr lang="en-US" sz="1400" dirty="0"/>
                <a:t>&gt;</a:t>
              </a:r>
            </a:p>
            <a:p>
              <a:r>
                <a:rPr lang="en-US" sz="1400" dirty="0" err="1"/>
                <a:t>int</a:t>
              </a:r>
              <a:r>
                <a:rPr lang="en-US" sz="1400" dirty="0"/>
                <a:t> main(void)</a:t>
              </a:r>
            </a:p>
            <a:p>
              <a:r>
                <a:rPr lang="en-US" sz="1400" dirty="0"/>
                <a:t>{</a:t>
              </a:r>
            </a:p>
            <a:p>
              <a:r>
                <a:rPr lang="en-US" sz="1400" dirty="0" err="1"/>
                <a:t>printf</a:t>
              </a:r>
              <a:r>
                <a:rPr lang="en-US" sz="1400" dirty="0"/>
                <a:t>("Hello World\n");</a:t>
              </a:r>
            </a:p>
            <a:p>
              <a:r>
                <a:rPr lang="en-US" sz="1400" dirty="0"/>
                <a:t>return(0);</a:t>
              </a:r>
            </a:p>
            <a:p>
              <a:r>
                <a:rPr lang="en-US" sz="1400" dirty="0"/>
                <a:t>}</a:t>
              </a:r>
            </a:p>
          </p:txBody>
        </p:sp>
        <p:sp>
          <p:nvSpPr>
            <p:cNvPr id="46089" name="Line 9"/>
            <p:cNvSpPr>
              <a:spLocks noChangeShapeType="1"/>
            </p:cNvSpPr>
            <p:nvPr/>
          </p:nvSpPr>
          <p:spPr bwMode="auto">
            <a:xfrm flipH="1">
              <a:off x="2304" y="384"/>
              <a:ext cx="576" cy="0"/>
            </a:xfrm>
            <a:prstGeom prst="line">
              <a:avLst/>
            </a:prstGeom>
            <a:noFill/>
            <a:ln w="38100">
              <a:solidFill>
                <a:srgbClr val="FF0000"/>
              </a:solidFill>
              <a:round/>
              <a:headEnd/>
              <a:tailEnd type="triangle" w="med" len="med"/>
            </a:ln>
            <a:effectLst/>
          </p:spPr>
          <p:txBody>
            <a:bodyPr/>
            <a:lstStyle/>
            <a:p>
              <a:endParaRPr lang="en-US"/>
            </a:p>
          </p:txBody>
        </p:sp>
      </p:grpSp>
      <p:grpSp>
        <p:nvGrpSpPr>
          <p:cNvPr id="3" name="Group 14"/>
          <p:cNvGrpSpPr>
            <a:grpSpLocks/>
          </p:cNvGrpSpPr>
          <p:nvPr/>
        </p:nvGrpSpPr>
        <p:grpSpPr bwMode="auto">
          <a:xfrm>
            <a:off x="5715000" y="1905000"/>
            <a:ext cx="2438400" cy="923925"/>
            <a:chOff x="3600" y="1200"/>
            <a:chExt cx="1536" cy="582"/>
          </a:xfrm>
        </p:grpSpPr>
        <p:sp>
          <p:nvSpPr>
            <p:cNvPr id="46088" name="Text Box 8"/>
            <p:cNvSpPr txBox="1">
              <a:spLocks noChangeArrowheads="1"/>
            </p:cNvSpPr>
            <p:nvPr/>
          </p:nvSpPr>
          <p:spPr bwMode="auto">
            <a:xfrm>
              <a:off x="4032" y="1200"/>
              <a:ext cx="1104" cy="582"/>
            </a:xfrm>
            <a:prstGeom prst="rect">
              <a:avLst/>
            </a:prstGeom>
            <a:blipFill>
              <a:blip r:embed="rId3"/>
              <a:tile tx="0" ty="0" sx="100000" sy="100000" flip="none" algn="tl"/>
            </a:blipFill>
            <a:ln w="9525">
              <a:noFill/>
              <a:miter lim="800000"/>
              <a:headEnd/>
              <a:tailEnd/>
            </a:ln>
            <a:effectLst/>
          </p:spPr>
          <p:txBody>
            <a:bodyPr>
              <a:spAutoFit/>
            </a:bodyPr>
            <a:lstStyle/>
            <a:p>
              <a:pPr>
                <a:spcBef>
                  <a:spcPct val="50000"/>
                </a:spcBef>
              </a:pPr>
              <a:r>
                <a:rPr lang="en-US" dirty="0"/>
                <a:t></a:t>
              </a:r>
              <a:r>
                <a:rPr lang="en-US" sz="1200" b="1" dirty="0"/>
                <a:t>ELF??????????????????????ô???????4?????(?</a:t>
              </a:r>
              <a:br>
                <a:rPr lang="en-US" sz="1200" b="1" dirty="0"/>
              </a:br>
              <a:r>
                <a:rPr lang="en-US" sz="1200" b="1" dirty="0"/>
                <a:t>??L$</a:t>
              </a:r>
              <a:r>
                <a:rPr lang="en-US" sz="1200" b="1" dirty="0" err="1"/>
                <a:t>ƒäðÿqüU‰åQƒìÇ</a:t>
              </a:r>
              <a:r>
                <a:rPr lang="en-US" sz="1200" b="1" dirty="0"/>
                <a:t>$????</a:t>
              </a:r>
              <a:r>
                <a:rPr lang="en-US" sz="1200" b="1" dirty="0" err="1"/>
                <a:t>èüÿÿÿƒÄY</a:t>
              </a:r>
              <a:r>
                <a:rPr lang="en-US" sz="1200" b="1" dirty="0"/>
                <a:t>]</a:t>
              </a:r>
              <a:r>
                <a:rPr lang="en-US" sz="1200" b="1" dirty="0" err="1"/>
                <a:t>aüÃ</a:t>
              </a:r>
              <a:r>
                <a:rPr lang="en-US" sz="1200" b="1" dirty="0"/>
                <a:t>??Hell</a:t>
              </a:r>
            </a:p>
          </p:txBody>
        </p:sp>
        <p:sp>
          <p:nvSpPr>
            <p:cNvPr id="46091" name="Line 11"/>
            <p:cNvSpPr>
              <a:spLocks noChangeShapeType="1"/>
            </p:cNvSpPr>
            <p:nvPr/>
          </p:nvSpPr>
          <p:spPr bwMode="auto">
            <a:xfrm flipH="1">
              <a:off x="3600" y="1728"/>
              <a:ext cx="384" cy="0"/>
            </a:xfrm>
            <a:prstGeom prst="line">
              <a:avLst/>
            </a:prstGeom>
            <a:noFill/>
            <a:ln w="38100">
              <a:solidFill>
                <a:srgbClr val="FF0000"/>
              </a:solidFill>
              <a:round/>
              <a:headEnd/>
              <a:tailEnd type="triangle" w="med" len="med"/>
            </a:ln>
            <a:effectLst/>
          </p:spPr>
          <p:txBody>
            <a:bodyPr/>
            <a:lstStyle/>
            <a:p>
              <a:endParaRPr lang="en-US"/>
            </a:p>
          </p:txBody>
        </p:sp>
      </p:grpSp>
      <p:grpSp>
        <p:nvGrpSpPr>
          <p:cNvPr id="4" name="Group 17"/>
          <p:cNvGrpSpPr>
            <a:grpSpLocks/>
          </p:cNvGrpSpPr>
          <p:nvPr/>
        </p:nvGrpSpPr>
        <p:grpSpPr bwMode="auto">
          <a:xfrm>
            <a:off x="685800" y="838200"/>
            <a:ext cx="1676400" cy="1204913"/>
            <a:chOff x="432" y="528"/>
            <a:chExt cx="1056" cy="759"/>
          </a:xfrm>
        </p:grpSpPr>
        <p:sp>
          <p:nvSpPr>
            <p:cNvPr id="46095" name="Text Box 15"/>
            <p:cNvSpPr txBox="1">
              <a:spLocks noChangeArrowheads="1"/>
            </p:cNvSpPr>
            <p:nvPr/>
          </p:nvSpPr>
          <p:spPr bwMode="auto">
            <a:xfrm>
              <a:off x="432" y="1056"/>
              <a:ext cx="816" cy="231"/>
            </a:xfrm>
            <a:prstGeom prst="rect">
              <a:avLst/>
            </a:prstGeom>
            <a:noFill/>
            <a:ln w="9525">
              <a:noFill/>
              <a:miter lim="800000"/>
              <a:headEnd/>
              <a:tailEnd/>
            </a:ln>
            <a:effectLst/>
          </p:spPr>
          <p:txBody>
            <a:bodyPr>
              <a:spAutoFit/>
            </a:bodyPr>
            <a:lstStyle/>
            <a:p>
              <a:pPr>
                <a:spcBef>
                  <a:spcPct val="50000"/>
                </a:spcBef>
              </a:pPr>
              <a:r>
                <a:rPr lang="en-US" b="1" dirty="0" err="1"/>
                <a:t>Hello.c</a:t>
              </a:r>
              <a:endParaRPr lang="en-US" b="1" dirty="0"/>
            </a:p>
          </p:txBody>
        </p:sp>
        <p:sp>
          <p:nvSpPr>
            <p:cNvPr id="46096" name="Line 16"/>
            <p:cNvSpPr>
              <a:spLocks noChangeShapeType="1"/>
            </p:cNvSpPr>
            <p:nvPr/>
          </p:nvSpPr>
          <p:spPr bwMode="auto">
            <a:xfrm flipV="1">
              <a:off x="1056" y="528"/>
              <a:ext cx="432" cy="432"/>
            </a:xfrm>
            <a:prstGeom prst="line">
              <a:avLst/>
            </a:prstGeom>
            <a:noFill/>
            <a:ln w="38100">
              <a:solidFill>
                <a:srgbClr val="FF0000"/>
              </a:solidFill>
              <a:round/>
              <a:headEnd/>
              <a:tailEnd type="triangle" w="med" len="med"/>
            </a:ln>
            <a:effectLst/>
          </p:spPr>
          <p:txBody>
            <a:bodyPr/>
            <a:lstStyle/>
            <a:p>
              <a:endParaRPr lang="en-US"/>
            </a:p>
          </p:txBody>
        </p:sp>
      </p:grpSp>
      <p:grpSp>
        <p:nvGrpSpPr>
          <p:cNvPr id="5" name="Group 23"/>
          <p:cNvGrpSpPr>
            <a:grpSpLocks/>
          </p:cNvGrpSpPr>
          <p:nvPr/>
        </p:nvGrpSpPr>
        <p:grpSpPr bwMode="auto">
          <a:xfrm>
            <a:off x="304800" y="1905000"/>
            <a:ext cx="1905000" cy="900113"/>
            <a:chOff x="192" y="1200"/>
            <a:chExt cx="1200" cy="567"/>
          </a:xfrm>
        </p:grpSpPr>
        <p:sp>
          <p:nvSpPr>
            <p:cNvPr id="46101" name="Text Box 21"/>
            <p:cNvSpPr txBox="1">
              <a:spLocks noChangeArrowheads="1"/>
            </p:cNvSpPr>
            <p:nvPr/>
          </p:nvSpPr>
          <p:spPr bwMode="auto">
            <a:xfrm>
              <a:off x="192" y="1536"/>
              <a:ext cx="1200" cy="231"/>
            </a:xfrm>
            <a:prstGeom prst="rect">
              <a:avLst/>
            </a:prstGeom>
            <a:noFill/>
            <a:ln w="9525">
              <a:noFill/>
              <a:miter lim="800000"/>
              <a:headEnd/>
              <a:tailEnd/>
            </a:ln>
            <a:effectLst/>
          </p:spPr>
          <p:txBody>
            <a:bodyPr>
              <a:spAutoFit/>
            </a:bodyPr>
            <a:lstStyle/>
            <a:p>
              <a:pPr>
                <a:spcBef>
                  <a:spcPct val="50000"/>
                </a:spcBef>
              </a:pPr>
              <a:r>
                <a:rPr lang="en-US" b="1" dirty="0" err="1"/>
                <a:t>gcc</a:t>
              </a:r>
              <a:r>
                <a:rPr lang="en-US" b="1" dirty="0"/>
                <a:t> -c </a:t>
              </a:r>
              <a:r>
                <a:rPr lang="en-US" b="1" dirty="0" err="1"/>
                <a:t>Hello.c</a:t>
              </a:r>
              <a:endParaRPr lang="en-US" b="1" dirty="0"/>
            </a:p>
          </p:txBody>
        </p:sp>
        <p:sp>
          <p:nvSpPr>
            <p:cNvPr id="46102" name="Line 22"/>
            <p:cNvSpPr>
              <a:spLocks noChangeShapeType="1"/>
            </p:cNvSpPr>
            <p:nvPr/>
          </p:nvSpPr>
          <p:spPr bwMode="auto">
            <a:xfrm flipV="1">
              <a:off x="1008" y="1200"/>
              <a:ext cx="384" cy="384"/>
            </a:xfrm>
            <a:prstGeom prst="line">
              <a:avLst/>
            </a:prstGeom>
            <a:noFill/>
            <a:ln w="38100">
              <a:solidFill>
                <a:srgbClr val="FF0000"/>
              </a:solidFill>
              <a:round/>
              <a:headEnd/>
              <a:tailEnd type="triangle" w="med" len="med"/>
            </a:ln>
            <a:effectLst/>
          </p:spPr>
          <p:txBody>
            <a:bodyPr/>
            <a:lstStyle/>
            <a:p>
              <a:endParaRPr lang="en-US"/>
            </a:p>
          </p:txBody>
        </p:sp>
      </p:grpSp>
      <p:grpSp>
        <p:nvGrpSpPr>
          <p:cNvPr id="6" name="Group 32"/>
          <p:cNvGrpSpPr>
            <a:grpSpLocks/>
          </p:cNvGrpSpPr>
          <p:nvPr/>
        </p:nvGrpSpPr>
        <p:grpSpPr bwMode="auto">
          <a:xfrm>
            <a:off x="609600" y="2743200"/>
            <a:ext cx="3810000" cy="698500"/>
            <a:chOff x="384" y="1728"/>
            <a:chExt cx="2400" cy="440"/>
          </a:xfrm>
        </p:grpSpPr>
        <p:grpSp>
          <p:nvGrpSpPr>
            <p:cNvPr id="7" name="Group 20"/>
            <p:cNvGrpSpPr>
              <a:grpSpLocks/>
            </p:cNvGrpSpPr>
            <p:nvPr/>
          </p:nvGrpSpPr>
          <p:grpSpPr bwMode="auto">
            <a:xfrm>
              <a:off x="384" y="1872"/>
              <a:ext cx="2400" cy="296"/>
              <a:chOff x="384" y="1872"/>
              <a:chExt cx="2400" cy="220"/>
            </a:xfrm>
          </p:grpSpPr>
          <p:sp>
            <p:nvSpPr>
              <p:cNvPr id="46098" name="Text Box 18"/>
              <p:cNvSpPr txBox="1">
                <a:spLocks noChangeArrowheads="1"/>
              </p:cNvSpPr>
              <p:nvPr/>
            </p:nvSpPr>
            <p:spPr bwMode="auto">
              <a:xfrm>
                <a:off x="384" y="1920"/>
                <a:ext cx="720" cy="172"/>
              </a:xfrm>
              <a:prstGeom prst="rect">
                <a:avLst/>
              </a:prstGeom>
              <a:noFill/>
              <a:ln w="9525">
                <a:noFill/>
                <a:miter lim="800000"/>
                <a:headEnd/>
                <a:tailEnd/>
              </a:ln>
              <a:effectLst/>
            </p:spPr>
            <p:txBody>
              <a:bodyPr>
                <a:spAutoFit/>
              </a:bodyPr>
              <a:lstStyle/>
              <a:p>
                <a:pPr>
                  <a:spcBef>
                    <a:spcPct val="50000"/>
                  </a:spcBef>
                </a:pPr>
                <a:r>
                  <a:rPr lang="en-US" b="1" dirty="0" err="1"/>
                  <a:t>Hello.o</a:t>
                </a:r>
                <a:endParaRPr lang="en-US" b="1" dirty="0"/>
              </a:p>
            </p:txBody>
          </p:sp>
          <p:sp>
            <p:nvSpPr>
              <p:cNvPr id="46099" name="Line 19"/>
              <p:cNvSpPr>
                <a:spLocks noChangeShapeType="1"/>
              </p:cNvSpPr>
              <p:nvPr/>
            </p:nvSpPr>
            <p:spPr bwMode="auto">
              <a:xfrm flipV="1">
                <a:off x="1152" y="1872"/>
                <a:ext cx="1632" cy="144"/>
              </a:xfrm>
              <a:prstGeom prst="line">
                <a:avLst/>
              </a:prstGeom>
              <a:noFill/>
              <a:ln w="38100">
                <a:solidFill>
                  <a:srgbClr val="FF0000"/>
                </a:solidFill>
                <a:round/>
                <a:headEnd/>
                <a:tailEnd type="triangle" w="med" len="med"/>
              </a:ln>
              <a:effectLst/>
            </p:spPr>
            <p:txBody>
              <a:bodyPr/>
              <a:lstStyle/>
              <a:p>
                <a:endParaRPr lang="en-US"/>
              </a:p>
            </p:txBody>
          </p:sp>
        </p:grpSp>
        <p:sp>
          <p:nvSpPr>
            <p:cNvPr id="46104" name="Line 24"/>
            <p:cNvSpPr>
              <a:spLocks noChangeShapeType="1"/>
            </p:cNvSpPr>
            <p:nvPr/>
          </p:nvSpPr>
          <p:spPr bwMode="auto">
            <a:xfrm>
              <a:off x="672" y="1728"/>
              <a:ext cx="0" cy="240"/>
            </a:xfrm>
            <a:prstGeom prst="line">
              <a:avLst/>
            </a:prstGeom>
            <a:noFill/>
            <a:ln w="28575">
              <a:solidFill>
                <a:srgbClr val="FF0000"/>
              </a:solidFill>
              <a:round/>
              <a:headEnd/>
              <a:tailEnd type="triangle" w="med" len="med"/>
            </a:ln>
            <a:effectLst/>
          </p:spPr>
          <p:txBody>
            <a:bodyPr/>
            <a:lstStyle/>
            <a:p>
              <a:endParaRPr lang="en-US"/>
            </a:p>
          </p:txBody>
        </p:sp>
      </p:grpSp>
      <p:grpSp>
        <p:nvGrpSpPr>
          <p:cNvPr id="8" name="Group 31"/>
          <p:cNvGrpSpPr>
            <a:grpSpLocks/>
          </p:cNvGrpSpPr>
          <p:nvPr/>
        </p:nvGrpSpPr>
        <p:grpSpPr bwMode="auto">
          <a:xfrm>
            <a:off x="0" y="3429002"/>
            <a:ext cx="2209800" cy="827088"/>
            <a:chOff x="0" y="2160"/>
            <a:chExt cx="1392" cy="521"/>
          </a:xfrm>
        </p:grpSpPr>
        <p:sp>
          <p:nvSpPr>
            <p:cNvPr id="46105" name="Text Box 25"/>
            <p:cNvSpPr txBox="1">
              <a:spLocks noChangeArrowheads="1"/>
            </p:cNvSpPr>
            <p:nvPr/>
          </p:nvSpPr>
          <p:spPr bwMode="auto">
            <a:xfrm>
              <a:off x="0" y="2448"/>
              <a:ext cx="1392" cy="233"/>
            </a:xfrm>
            <a:prstGeom prst="rect">
              <a:avLst/>
            </a:prstGeom>
            <a:noFill/>
            <a:ln w="9525">
              <a:noFill/>
              <a:miter lim="800000"/>
              <a:headEnd/>
              <a:tailEnd/>
            </a:ln>
            <a:effectLst/>
          </p:spPr>
          <p:txBody>
            <a:bodyPr>
              <a:spAutoFit/>
            </a:bodyPr>
            <a:lstStyle/>
            <a:p>
              <a:pPr>
                <a:spcBef>
                  <a:spcPct val="50000"/>
                </a:spcBef>
              </a:pPr>
              <a:r>
                <a:rPr lang="en-US" b="1" dirty="0" err="1"/>
                <a:t>gcc</a:t>
              </a:r>
              <a:r>
                <a:rPr lang="en-US" b="1" dirty="0"/>
                <a:t> –o exe </a:t>
              </a:r>
              <a:r>
                <a:rPr lang="en-US" b="1" dirty="0" err="1"/>
                <a:t>Hello.o</a:t>
              </a:r>
              <a:endParaRPr lang="en-US" b="1" dirty="0"/>
            </a:p>
          </p:txBody>
        </p:sp>
        <p:sp>
          <p:nvSpPr>
            <p:cNvPr id="46106" name="Line 26"/>
            <p:cNvSpPr>
              <a:spLocks noChangeShapeType="1"/>
            </p:cNvSpPr>
            <p:nvPr/>
          </p:nvSpPr>
          <p:spPr bwMode="auto">
            <a:xfrm>
              <a:off x="672" y="2160"/>
              <a:ext cx="0" cy="336"/>
            </a:xfrm>
            <a:prstGeom prst="line">
              <a:avLst/>
            </a:prstGeom>
            <a:noFill/>
            <a:ln w="28575">
              <a:solidFill>
                <a:srgbClr val="FF0000"/>
              </a:solidFill>
              <a:round/>
              <a:headEnd/>
              <a:tailEnd type="triangle" w="med" len="med"/>
            </a:ln>
            <a:effectLst/>
          </p:spPr>
          <p:txBody>
            <a:bodyPr/>
            <a:lstStyle/>
            <a:p>
              <a:endParaRPr lang="en-US"/>
            </a:p>
          </p:txBody>
        </p:sp>
      </p:grpSp>
      <p:grpSp>
        <p:nvGrpSpPr>
          <p:cNvPr id="9" name="Group 30"/>
          <p:cNvGrpSpPr>
            <a:grpSpLocks/>
          </p:cNvGrpSpPr>
          <p:nvPr/>
        </p:nvGrpSpPr>
        <p:grpSpPr bwMode="auto">
          <a:xfrm>
            <a:off x="304800" y="4191002"/>
            <a:ext cx="1524000" cy="857251"/>
            <a:chOff x="144" y="2640"/>
            <a:chExt cx="960" cy="540"/>
          </a:xfrm>
        </p:grpSpPr>
        <p:sp>
          <p:nvSpPr>
            <p:cNvPr id="46108" name="Text Box 28"/>
            <p:cNvSpPr txBox="1">
              <a:spLocks noChangeArrowheads="1"/>
            </p:cNvSpPr>
            <p:nvPr/>
          </p:nvSpPr>
          <p:spPr bwMode="auto">
            <a:xfrm>
              <a:off x="144" y="2928"/>
              <a:ext cx="960" cy="252"/>
            </a:xfrm>
            <a:prstGeom prst="rect">
              <a:avLst/>
            </a:prstGeom>
            <a:noFill/>
            <a:ln w="9525">
              <a:noFill/>
              <a:miter lim="800000"/>
              <a:headEnd/>
              <a:tailEnd/>
            </a:ln>
            <a:effectLst/>
          </p:spPr>
          <p:txBody>
            <a:bodyPr>
              <a:spAutoFit/>
            </a:bodyPr>
            <a:lstStyle/>
            <a:p>
              <a:pPr algn="ctr">
                <a:spcBef>
                  <a:spcPct val="50000"/>
                </a:spcBef>
              </a:pPr>
              <a:r>
                <a:rPr lang="en-US" sz="2000" b="1" dirty="0"/>
                <a:t>./exe</a:t>
              </a:r>
              <a:endParaRPr lang="en-US" b="1" dirty="0"/>
            </a:p>
          </p:txBody>
        </p:sp>
        <p:sp>
          <p:nvSpPr>
            <p:cNvPr id="46109" name="Line 29"/>
            <p:cNvSpPr>
              <a:spLocks noChangeShapeType="1"/>
            </p:cNvSpPr>
            <p:nvPr/>
          </p:nvSpPr>
          <p:spPr bwMode="auto">
            <a:xfrm>
              <a:off x="624" y="2640"/>
              <a:ext cx="0" cy="336"/>
            </a:xfrm>
            <a:prstGeom prst="line">
              <a:avLst/>
            </a:prstGeom>
            <a:noFill/>
            <a:ln w="28575">
              <a:solidFill>
                <a:srgbClr val="FF0000"/>
              </a:solidFill>
              <a:round/>
              <a:headEnd/>
              <a:tailEnd type="triangle" w="med" len="med"/>
            </a:ln>
            <a:effectLst/>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3"/>
          <p:cNvSpPr>
            <a:spLocks noGrp="1"/>
          </p:cNvSpPr>
          <p:nvPr>
            <p:ph type="sldNum" sz="quarter" idx="10"/>
          </p:nvPr>
        </p:nvSpPr>
        <p:spPr/>
        <p:txBody>
          <a:bodyPr/>
          <a:lstStyle/>
          <a:p>
            <a:fld id="{268C8D00-2D09-4D26-88D6-9EC3074F84CC}" type="slidenum">
              <a:rPr lang="en-US"/>
              <a:pPr/>
              <a:t>130</a:t>
            </a:fld>
            <a:endParaRPr lang="en-US"/>
          </a:p>
        </p:txBody>
      </p:sp>
      <p:sp>
        <p:nvSpPr>
          <p:cNvPr id="62466" name="Rectangle 2"/>
          <p:cNvSpPr>
            <a:spLocks noGrp="1" noChangeArrowheads="1"/>
          </p:cNvSpPr>
          <p:nvPr>
            <p:ph type="title"/>
          </p:nvPr>
        </p:nvSpPr>
        <p:spPr/>
        <p:txBody>
          <a:bodyPr/>
          <a:lstStyle/>
          <a:p>
            <a:r>
              <a:rPr lang="en-US"/>
              <a:t>An Illustration</a:t>
            </a:r>
          </a:p>
        </p:txBody>
      </p:sp>
      <p:sp>
        <p:nvSpPr>
          <p:cNvPr id="62467" name="Text Box 3"/>
          <p:cNvSpPr txBox="1">
            <a:spLocks noChangeArrowheads="1"/>
          </p:cNvSpPr>
          <p:nvPr/>
        </p:nvSpPr>
        <p:spPr bwMode="auto">
          <a:xfrm>
            <a:off x="228600" y="1981200"/>
            <a:ext cx="8534400" cy="4003675"/>
          </a:xfrm>
          <a:prstGeom prst="rect">
            <a:avLst/>
          </a:prstGeom>
          <a:noFill/>
          <a:ln w="9525">
            <a:noFill/>
            <a:miter lim="800000"/>
            <a:headEnd/>
            <a:tailEnd/>
          </a:ln>
          <a:effectLst/>
        </p:spPr>
        <p:txBody>
          <a:bodyPr>
            <a:spAutoFit/>
          </a:bodyPr>
          <a:lstStyle/>
          <a:p>
            <a:pPr algn="l">
              <a:spcBef>
                <a:spcPct val="50000"/>
              </a:spcBef>
            </a:pPr>
            <a:r>
              <a:rPr lang="en-US" sz="1600" b="1">
                <a:latin typeface="Courier New" pitchFamily="49" charset="0"/>
              </a:rPr>
              <a:t>int i = 5, j = 10;</a:t>
            </a:r>
          </a:p>
          <a:p>
            <a:pPr algn="l">
              <a:spcBef>
                <a:spcPct val="50000"/>
              </a:spcBef>
            </a:pPr>
            <a:r>
              <a:rPr lang="en-US" sz="1600" b="1">
                <a:latin typeface="Courier New" pitchFamily="49" charset="0"/>
              </a:rPr>
              <a:t>int *ptr;    </a:t>
            </a:r>
          </a:p>
          <a:p>
            <a:pPr algn="l">
              <a:spcBef>
                <a:spcPct val="50000"/>
              </a:spcBef>
            </a:pPr>
            <a:r>
              <a:rPr lang="en-US" sz="1600" b="1">
                <a:latin typeface="Courier New" pitchFamily="49" charset="0"/>
              </a:rPr>
              <a:t>int **pptr;  </a:t>
            </a:r>
          </a:p>
          <a:p>
            <a:pPr algn="l">
              <a:spcBef>
                <a:spcPct val="50000"/>
              </a:spcBef>
            </a:pPr>
            <a:r>
              <a:rPr lang="en-US" sz="1600" b="1">
                <a:latin typeface="Courier New" pitchFamily="49" charset="0"/>
              </a:rPr>
              <a:t>ptr = &amp;i;    </a:t>
            </a:r>
          </a:p>
          <a:p>
            <a:pPr algn="l">
              <a:spcBef>
                <a:spcPct val="50000"/>
              </a:spcBef>
            </a:pPr>
            <a:r>
              <a:rPr lang="en-US" sz="1600" b="1">
                <a:latin typeface="Courier New" pitchFamily="49" charset="0"/>
              </a:rPr>
              <a:t>pptr = &amp;ptr; </a:t>
            </a:r>
          </a:p>
          <a:p>
            <a:pPr algn="l">
              <a:spcBef>
                <a:spcPct val="50000"/>
              </a:spcBef>
            </a:pPr>
            <a:r>
              <a:rPr lang="en-US" sz="1600" b="1">
                <a:latin typeface="Courier New" pitchFamily="49" charset="0"/>
              </a:rPr>
              <a:t>*ptr = 3;</a:t>
            </a:r>
          </a:p>
          <a:p>
            <a:pPr algn="l">
              <a:spcBef>
                <a:spcPct val="50000"/>
              </a:spcBef>
            </a:pPr>
            <a:r>
              <a:rPr lang="en-US" sz="1600" b="1">
                <a:latin typeface="Courier New" pitchFamily="49" charset="0"/>
              </a:rPr>
              <a:t>**pptr = 7;</a:t>
            </a:r>
          </a:p>
          <a:p>
            <a:pPr algn="l">
              <a:spcBef>
                <a:spcPct val="50000"/>
              </a:spcBef>
            </a:pPr>
            <a:r>
              <a:rPr lang="en-US" sz="1600" b="1">
                <a:latin typeface="Courier New" pitchFamily="49" charset="0"/>
              </a:rPr>
              <a:t>ptr = &amp;j;</a:t>
            </a:r>
          </a:p>
          <a:p>
            <a:pPr algn="l">
              <a:spcBef>
                <a:spcPct val="50000"/>
              </a:spcBef>
            </a:pPr>
            <a:r>
              <a:rPr lang="en-US" sz="1600" b="1">
                <a:latin typeface="Courier New" pitchFamily="49" charset="0"/>
              </a:rPr>
              <a:t>**pptr = 9;</a:t>
            </a:r>
          </a:p>
          <a:p>
            <a:pPr algn="l">
              <a:spcBef>
                <a:spcPct val="50000"/>
              </a:spcBef>
            </a:pPr>
            <a:r>
              <a:rPr lang="en-US" sz="1600" b="1">
                <a:latin typeface="Courier New" pitchFamily="49" charset="0"/>
              </a:rPr>
              <a:t>*pptr = &amp;i;</a:t>
            </a:r>
          </a:p>
          <a:p>
            <a:pPr algn="l">
              <a:spcBef>
                <a:spcPct val="50000"/>
              </a:spcBef>
            </a:pPr>
            <a:r>
              <a:rPr lang="en-US" sz="1600" b="1">
                <a:solidFill>
                  <a:srgbClr val="FF1717"/>
                </a:solidFill>
                <a:latin typeface="Courier New" pitchFamily="49" charset="0"/>
              </a:rPr>
              <a:t>*ptr = -2;</a:t>
            </a:r>
          </a:p>
        </p:txBody>
      </p:sp>
      <p:graphicFrame>
        <p:nvGraphicFramePr>
          <p:cNvPr id="62513" name="Group 49"/>
          <p:cNvGraphicFramePr>
            <a:graphicFrameLocks noGrp="1"/>
          </p:cNvGraphicFramePr>
          <p:nvPr/>
        </p:nvGraphicFramePr>
        <p:xfrm>
          <a:off x="2209800" y="3810000"/>
          <a:ext cx="6705600" cy="2950464"/>
        </p:xfrm>
        <a:graphic>
          <a:graphicData uri="http://schemas.openxmlformats.org/drawingml/2006/table">
            <a:tbl>
              <a:tblPr/>
              <a:tblGrid>
                <a:gridCol w="9144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tblGrid>
              <a:tr h="381000">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Data Table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Name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Type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Description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j</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address of 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06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integer pointer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address of ptr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03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int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de-reference of ptr</a:t>
                      </a:r>
                    </a:p>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1800" b="0" i="0" u="none" strike="noStrike" cap="none" normalizeH="0" baseline="0" smtClean="0">
                        <a:ln>
                          <a:noFill/>
                        </a:ln>
                        <a:solidFill>
                          <a:srgbClr val="FF1717"/>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62507" name="AutoShape 43"/>
          <p:cNvSpPr>
            <a:spLocks noChangeArrowheads="1"/>
          </p:cNvSpPr>
          <p:nvPr/>
        </p:nvSpPr>
        <p:spPr bwMode="auto">
          <a:xfrm rot="10800000">
            <a:off x="1905000" y="4572000"/>
            <a:ext cx="533400" cy="990600"/>
          </a:xfrm>
          <a:prstGeom prst="curvedLeftArrow">
            <a:avLst>
              <a:gd name="adj1" fmla="val 17583"/>
              <a:gd name="adj2" fmla="val 54726"/>
              <a:gd name="adj3" fmla="val 33333"/>
            </a:avLst>
          </a:prstGeom>
          <a:solidFill>
            <a:srgbClr val="CCFFCC"/>
          </a:solidFill>
          <a:ln w="9525">
            <a:solidFill>
              <a:schemeClr val="tx1"/>
            </a:solidFill>
            <a:miter lim="800000"/>
            <a:headEnd/>
            <a:tailEnd/>
          </a:ln>
          <a:effectLst/>
        </p:spPr>
        <p:txBody>
          <a:bodyPr wrap="none" anchor="ctr"/>
          <a:lstStyle/>
          <a:p>
            <a:endParaRPr lang="en-US"/>
          </a:p>
        </p:txBody>
      </p:sp>
      <p:sp>
        <p:nvSpPr>
          <p:cNvPr id="62508" name="AutoShape 44"/>
          <p:cNvSpPr>
            <a:spLocks noChangeArrowheads="1"/>
          </p:cNvSpPr>
          <p:nvPr/>
        </p:nvSpPr>
        <p:spPr bwMode="auto">
          <a:xfrm rot="10800000">
            <a:off x="1905000" y="5410200"/>
            <a:ext cx="533400" cy="533400"/>
          </a:xfrm>
          <a:prstGeom prst="curvedLeftArrow">
            <a:avLst>
              <a:gd name="adj1" fmla="val 25296"/>
              <a:gd name="adj2" fmla="val 40778"/>
              <a:gd name="adj3" fmla="val 33333"/>
            </a:avLst>
          </a:prstGeom>
          <a:solidFill>
            <a:srgbClr val="CCFFCC"/>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buNone/>
            </a:pPr>
            <a:r>
              <a:rPr lang="en-US" dirty="0"/>
              <a:t>Pointer Arithmetic</a:t>
            </a:r>
          </a:p>
        </p:txBody>
      </p:sp>
      <p:sp>
        <p:nvSpPr>
          <p:cNvPr id="48131" name="Rectangle 3"/>
          <p:cNvSpPr>
            <a:spLocks noGrp="1" noChangeArrowheads="1"/>
          </p:cNvSpPr>
          <p:nvPr>
            <p:ph type="body" idx="1"/>
          </p:nvPr>
        </p:nvSpPr>
        <p:spPr>
          <a:xfrm>
            <a:off x="145200" y="1447800"/>
            <a:ext cx="8229600" cy="4419928"/>
          </a:xfrm>
        </p:spPr>
        <p:txBody>
          <a:bodyPr/>
          <a:lstStyle/>
          <a:p>
            <a:r>
              <a:rPr lang="en-US" dirty="0">
                <a:latin typeface="Times New Roman" pitchFamily="18" charset="0"/>
                <a:cs typeface="Times New Roman" pitchFamily="18" charset="0"/>
              </a:rPr>
              <a:t>What’s </a:t>
            </a:r>
            <a:r>
              <a:rPr lang="en-US" b="1" dirty="0" err="1">
                <a:solidFill>
                  <a:srgbClr val="FF1717"/>
                </a:solidFill>
                <a:latin typeface="Times New Roman" pitchFamily="18" charset="0"/>
                <a:cs typeface="Times New Roman" pitchFamily="18" charset="0"/>
              </a:rPr>
              <a:t>ptr</a:t>
            </a:r>
            <a:r>
              <a:rPr lang="en-US" b="1" dirty="0">
                <a:solidFill>
                  <a:srgbClr val="FF1717"/>
                </a:solidFill>
                <a:latin typeface="Times New Roman" pitchFamily="18" charset="0"/>
                <a:cs typeface="Times New Roman" pitchFamily="18" charset="0"/>
              </a:rPr>
              <a:t> + 1</a:t>
            </a:r>
            <a:r>
              <a:rPr lang="en-US" dirty="0">
                <a:latin typeface="Times New Roman" pitchFamily="18" charset="0"/>
                <a:cs typeface="Times New Roman" pitchFamily="18" charset="0"/>
              </a:rPr>
              <a:t>? </a:t>
            </a:r>
            <a:endParaRPr lang="en-US" dirty="0">
              <a:latin typeface="Times New Roman" pitchFamily="18" charset="0"/>
              <a:cs typeface="Times New Roman" pitchFamily="18" charset="0"/>
              <a:sym typeface="Wingdings" pitchFamily="2" charset="2"/>
            </a:endParaRPr>
          </a:p>
          <a:p>
            <a:pPr>
              <a:buFont typeface="Wingdings" pitchFamily="2" charset="2"/>
              <a:buChar char="è"/>
            </a:pPr>
            <a:r>
              <a:rPr lang="en-US" dirty="0">
                <a:latin typeface="Times New Roman" pitchFamily="18" charset="0"/>
                <a:cs typeface="Times New Roman" pitchFamily="18" charset="0"/>
              </a:rPr>
              <a:t>The next memory location!</a:t>
            </a:r>
          </a:p>
          <a:p>
            <a:r>
              <a:rPr lang="en-US" dirty="0">
                <a:latin typeface="Times New Roman" pitchFamily="18" charset="0"/>
                <a:cs typeface="Times New Roman" pitchFamily="18" charset="0"/>
              </a:rPr>
              <a:t>What’s </a:t>
            </a:r>
            <a:r>
              <a:rPr lang="en-US" b="1" dirty="0" err="1">
                <a:solidFill>
                  <a:srgbClr val="FF1717"/>
                </a:solidFill>
                <a:latin typeface="Times New Roman" pitchFamily="18" charset="0"/>
                <a:cs typeface="Times New Roman" pitchFamily="18" charset="0"/>
              </a:rPr>
              <a:t>ptr</a:t>
            </a:r>
            <a:r>
              <a:rPr lang="en-US" b="1" dirty="0">
                <a:solidFill>
                  <a:srgbClr val="FF1717"/>
                </a:solidFill>
                <a:latin typeface="Times New Roman" pitchFamily="18" charset="0"/>
                <a:cs typeface="Times New Roman" pitchFamily="18" charset="0"/>
              </a:rPr>
              <a:t> - 1</a:t>
            </a:r>
            <a:r>
              <a:rPr lang="en-US" dirty="0">
                <a:latin typeface="Times New Roman" pitchFamily="18" charset="0"/>
                <a:cs typeface="Times New Roman" pitchFamily="18" charset="0"/>
              </a:rPr>
              <a:t>? </a:t>
            </a:r>
            <a:endParaRPr lang="en-US" dirty="0">
              <a:latin typeface="Times New Roman" pitchFamily="18" charset="0"/>
              <a:cs typeface="Times New Roman" pitchFamily="18" charset="0"/>
              <a:sym typeface="Wingdings" pitchFamily="2" charset="2"/>
            </a:endParaRPr>
          </a:p>
          <a:p>
            <a:pPr>
              <a:buFont typeface="Wingdings" pitchFamily="2" charset="2"/>
              <a:buChar char="è"/>
            </a:pPr>
            <a:r>
              <a:rPr lang="en-US" dirty="0">
                <a:latin typeface="Times New Roman" pitchFamily="18" charset="0"/>
                <a:cs typeface="Times New Roman" pitchFamily="18" charset="0"/>
              </a:rPr>
              <a:t>The previous memory location!</a:t>
            </a:r>
          </a:p>
          <a:p>
            <a:r>
              <a:rPr lang="en-US" dirty="0">
                <a:latin typeface="Times New Roman" pitchFamily="18" charset="0"/>
                <a:cs typeface="Times New Roman" pitchFamily="18" charset="0"/>
              </a:rPr>
              <a:t>What’s </a:t>
            </a:r>
            <a:r>
              <a:rPr lang="en-US" b="1" dirty="0" err="1">
                <a:solidFill>
                  <a:srgbClr val="FF1717"/>
                </a:solidFill>
                <a:latin typeface="Times New Roman" pitchFamily="18" charset="0"/>
                <a:cs typeface="Times New Roman" pitchFamily="18" charset="0"/>
              </a:rPr>
              <a:t>ptr</a:t>
            </a:r>
            <a:r>
              <a:rPr lang="en-US" b="1" dirty="0">
                <a:solidFill>
                  <a:srgbClr val="FF1717"/>
                </a:solidFill>
                <a:latin typeface="Times New Roman" pitchFamily="18" charset="0"/>
                <a:cs typeface="Times New Roman" pitchFamily="18" charset="0"/>
              </a:rPr>
              <a:t> * 2</a:t>
            </a:r>
            <a:r>
              <a:rPr lang="en-US" dirty="0">
                <a:latin typeface="Times New Roman" pitchFamily="18" charset="0"/>
                <a:cs typeface="Times New Roman" pitchFamily="18" charset="0"/>
              </a:rPr>
              <a:t> and </a:t>
            </a:r>
            <a:r>
              <a:rPr lang="en-US" b="1" dirty="0" err="1">
                <a:solidFill>
                  <a:srgbClr val="FF1717"/>
                </a:solidFill>
                <a:latin typeface="Times New Roman" pitchFamily="18" charset="0"/>
                <a:cs typeface="Times New Roman" pitchFamily="18" charset="0"/>
              </a:rPr>
              <a:t>ptr</a:t>
            </a:r>
            <a:r>
              <a:rPr lang="en-US" b="1" dirty="0">
                <a:solidFill>
                  <a:srgbClr val="FF1717"/>
                </a:solidFill>
                <a:latin typeface="Times New Roman" pitchFamily="18" charset="0"/>
                <a:cs typeface="Times New Roman" pitchFamily="18" charset="0"/>
              </a:rPr>
              <a:t> / 2</a:t>
            </a:r>
            <a:r>
              <a:rPr lang="en-US" dirty="0">
                <a:latin typeface="Times New Roman" pitchFamily="18" charset="0"/>
                <a:cs typeface="Times New Roman" pitchFamily="18" charset="0"/>
              </a:rPr>
              <a:t>?</a:t>
            </a:r>
            <a:endParaRPr lang="en-US" dirty="0">
              <a:latin typeface="Times New Roman" pitchFamily="18" charset="0"/>
              <a:cs typeface="Times New Roman" pitchFamily="18" charset="0"/>
              <a:sym typeface="Wingdings" pitchFamily="2" charset="2"/>
            </a:endParaRPr>
          </a:p>
          <a:p>
            <a:pPr>
              <a:buFont typeface="Wingdings" pitchFamily="2" charset="2"/>
              <a:buChar char="è"/>
            </a:pPr>
            <a:r>
              <a:rPr lang="en-US" dirty="0">
                <a:latin typeface="Times New Roman" pitchFamily="18" charset="0"/>
                <a:cs typeface="Times New Roman" pitchFamily="18" charset="0"/>
              </a:rPr>
              <a:t>Invalid operations!!!</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t>Pointer Arithmetic and Array</a:t>
            </a:r>
          </a:p>
        </p:txBody>
      </p:sp>
      <p:sp>
        <p:nvSpPr>
          <p:cNvPr id="47108" name="Text Box 4"/>
          <p:cNvSpPr txBox="1">
            <a:spLocks noChangeArrowheads="1"/>
          </p:cNvSpPr>
          <p:nvPr/>
        </p:nvSpPr>
        <p:spPr bwMode="auto">
          <a:xfrm>
            <a:off x="228600" y="1981200"/>
            <a:ext cx="8534400" cy="3636963"/>
          </a:xfrm>
          <a:prstGeom prst="rect">
            <a:avLst/>
          </a:prstGeom>
          <a:noFill/>
          <a:ln w="9525">
            <a:noFill/>
            <a:miter lim="800000"/>
            <a:headEnd/>
            <a:tailEnd/>
          </a:ln>
          <a:effectLst/>
        </p:spPr>
        <p:txBody>
          <a:bodyPr>
            <a:spAutoFit/>
          </a:bodyPr>
          <a:lstStyle/>
          <a:p>
            <a:pPr algn="l">
              <a:spcBef>
                <a:spcPct val="50000"/>
              </a:spcBef>
            </a:pPr>
            <a:r>
              <a:rPr lang="en-US" sz="1600" b="1">
                <a:solidFill>
                  <a:srgbClr val="FF1717"/>
                </a:solidFill>
                <a:latin typeface="Courier New" pitchFamily="49" charset="0"/>
              </a:rPr>
              <a:t>float a[4];</a:t>
            </a:r>
          </a:p>
          <a:p>
            <a:pPr algn="l">
              <a:spcBef>
                <a:spcPct val="50000"/>
              </a:spcBef>
            </a:pPr>
            <a:r>
              <a:rPr lang="en-US" sz="1600" b="1">
                <a:solidFill>
                  <a:srgbClr val="FF1717"/>
                </a:solidFill>
                <a:latin typeface="Courier New" pitchFamily="49" charset="0"/>
              </a:rPr>
              <a:t>float *ptr;</a:t>
            </a:r>
          </a:p>
          <a:p>
            <a:pPr algn="l">
              <a:spcBef>
                <a:spcPct val="50000"/>
              </a:spcBef>
            </a:pPr>
            <a:r>
              <a:rPr lang="en-US" sz="1600" b="1">
                <a:latin typeface="Courier New" pitchFamily="49" charset="0"/>
              </a:rPr>
              <a:t>ptr = &amp;(a[2]);</a:t>
            </a:r>
          </a:p>
          <a:p>
            <a:pPr algn="l">
              <a:spcBef>
                <a:spcPct val="50000"/>
              </a:spcBef>
            </a:pPr>
            <a:r>
              <a:rPr lang="en-US" sz="1600" b="1">
                <a:latin typeface="Courier New" pitchFamily="49" charset="0"/>
              </a:rPr>
              <a:t>*ptr = 3.14;</a:t>
            </a:r>
          </a:p>
          <a:p>
            <a:pPr algn="l">
              <a:spcBef>
                <a:spcPct val="50000"/>
              </a:spcBef>
            </a:pPr>
            <a:r>
              <a:rPr lang="en-US" sz="1600" b="1">
                <a:latin typeface="Courier New" pitchFamily="49" charset="0"/>
              </a:rPr>
              <a:t>ptr++;</a:t>
            </a:r>
          </a:p>
          <a:p>
            <a:pPr algn="l">
              <a:spcBef>
                <a:spcPct val="50000"/>
              </a:spcBef>
            </a:pPr>
            <a:r>
              <a:rPr lang="en-US" sz="1600" b="1">
                <a:latin typeface="Courier New" pitchFamily="49" charset="0"/>
              </a:rPr>
              <a:t>*ptr = 9.0;</a:t>
            </a:r>
          </a:p>
          <a:p>
            <a:pPr algn="l">
              <a:spcBef>
                <a:spcPct val="50000"/>
              </a:spcBef>
            </a:pPr>
            <a:r>
              <a:rPr lang="en-US" sz="1600" b="1">
                <a:latin typeface="Courier New" pitchFamily="49" charset="0"/>
              </a:rPr>
              <a:t>ptr = ptr - 3;</a:t>
            </a:r>
          </a:p>
          <a:p>
            <a:pPr algn="l">
              <a:spcBef>
                <a:spcPct val="50000"/>
              </a:spcBef>
            </a:pPr>
            <a:r>
              <a:rPr lang="en-US" sz="1600" b="1">
                <a:latin typeface="Courier New" pitchFamily="49" charset="0"/>
              </a:rPr>
              <a:t>*ptr = 6.0;</a:t>
            </a:r>
          </a:p>
          <a:p>
            <a:pPr algn="l">
              <a:spcBef>
                <a:spcPct val="50000"/>
              </a:spcBef>
            </a:pPr>
            <a:r>
              <a:rPr lang="en-US" sz="1600" b="1">
                <a:latin typeface="Courier New" pitchFamily="49" charset="0"/>
              </a:rPr>
              <a:t>ptr += 2;</a:t>
            </a:r>
          </a:p>
          <a:p>
            <a:pPr algn="l">
              <a:spcBef>
                <a:spcPct val="50000"/>
              </a:spcBef>
            </a:pPr>
            <a:r>
              <a:rPr lang="en-US" sz="1600" b="1">
                <a:latin typeface="Courier New" pitchFamily="49" charset="0"/>
              </a:rPr>
              <a:t>*ptr = 7.0;</a:t>
            </a:r>
          </a:p>
        </p:txBody>
      </p:sp>
      <p:graphicFrame>
        <p:nvGraphicFramePr>
          <p:cNvPr id="47255" name="Group 151"/>
          <p:cNvGraphicFramePr>
            <a:graphicFrameLocks noGrp="1"/>
          </p:cNvGraphicFramePr>
          <p:nvPr/>
        </p:nvGraphicFramePr>
        <p:xfrm>
          <a:off x="2209800" y="2133600"/>
          <a:ext cx="6781800" cy="3657600"/>
        </p:xfrm>
        <a:graphic>
          <a:graphicData uri="http://schemas.openxmlformats.org/drawingml/2006/table">
            <a:tbl>
              <a:tblPr/>
              <a:tblGrid>
                <a:gridCol w="9144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tblGrid>
              <a:tr h="381000">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Data Table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Name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Type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Description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de-reference of float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43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rgbClr val="FF1717"/>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rgbClr val="FF1717"/>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rgbClr val="FF1717"/>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grpSp>
        <p:nvGrpSpPr>
          <p:cNvPr id="2" name="Group 145"/>
          <p:cNvGrpSpPr>
            <a:grpSpLocks/>
          </p:cNvGrpSpPr>
          <p:nvPr/>
        </p:nvGrpSpPr>
        <p:grpSpPr bwMode="auto">
          <a:xfrm>
            <a:off x="7924800" y="4419600"/>
            <a:ext cx="381000" cy="381000"/>
            <a:chOff x="4656" y="480"/>
            <a:chExt cx="864" cy="864"/>
          </a:xfrm>
        </p:grpSpPr>
        <p:sp>
          <p:nvSpPr>
            <p:cNvPr id="47250" name="AutoShape 146"/>
            <p:cNvSpPr>
              <a:spLocks noChangeArrowheads="1"/>
            </p:cNvSpPr>
            <p:nvPr/>
          </p:nvSpPr>
          <p:spPr bwMode="auto">
            <a:xfrm>
              <a:off x="4656" y="480"/>
              <a:ext cx="864" cy="864"/>
            </a:xfrm>
            <a:custGeom>
              <a:avLst/>
              <a:gdLst>
                <a:gd name="G0" fmla="+- 8775 0 0"/>
                <a:gd name="G1" fmla="+- 9650 0 0"/>
                <a:gd name="G2" fmla="+- 2725 0 0"/>
                <a:gd name="G3" fmla="+- 21600 0 8775"/>
                <a:gd name="G4" fmla="+- 21600 0 9650"/>
                <a:gd name="G5" fmla="+- 21600 0 2725"/>
                <a:gd name="G6" fmla="+- 8775 0 10800"/>
                <a:gd name="G7" fmla="+- 9650 0 10800"/>
                <a:gd name="G8" fmla="*/ G7 2725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8775" y="2725"/>
                  </a:lnTo>
                  <a:lnTo>
                    <a:pt x="9650" y="2725"/>
                  </a:lnTo>
                  <a:lnTo>
                    <a:pt x="9650" y="9650"/>
                  </a:lnTo>
                  <a:lnTo>
                    <a:pt x="2725" y="9650"/>
                  </a:lnTo>
                  <a:lnTo>
                    <a:pt x="2725" y="8775"/>
                  </a:lnTo>
                  <a:lnTo>
                    <a:pt x="0" y="10800"/>
                  </a:lnTo>
                  <a:lnTo>
                    <a:pt x="2725" y="12825"/>
                  </a:lnTo>
                  <a:lnTo>
                    <a:pt x="2725" y="11950"/>
                  </a:lnTo>
                  <a:lnTo>
                    <a:pt x="9650" y="11950"/>
                  </a:lnTo>
                  <a:lnTo>
                    <a:pt x="9650" y="18875"/>
                  </a:lnTo>
                  <a:lnTo>
                    <a:pt x="8775" y="18875"/>
                  </a:lnTo>
                  <a:lnTo>
                    <a:pt x="10800" y="21600"/>
                  </a:lnTo>
                  <a:lnTo>
                    <a:pt x="12825" y="18875"/>
                  </a:lnTo>
                  <a:lnTo>
                    <a:pt x="11950" y="18875"/>
                  </a:lnTo>
                  <a:lnTo>
                    <a:pt x="11950" y="11950"/>
                  </a:lnTo>
                  <a:lnTo>
                    <a:pt x="18875" y="11950"/>
                  </a:lnTo>
                  <a:lnTo>
                    <a:pt x="18875" y="12825"/>
                  </a:lnTo>
                  <a:lnTo>
                    <a:pt x="21600" y="10800"/>
                  </a:lnTo>
                  <a:lnTo>
                    <a:pt x="18875" y="8775"/>
                  </a:lnTo>
                  <a:lnTo>
                    <a:pt x="18875" y="9650"/>
                  </a:lnTo>
                  <a:lnTo>
                    <a:pt x="11950" y="9650"/>
                  </a:lnTo>
                  <a:lnTo>
                    <a:pt x="11950" y="2725"/>
                  </a:lnTo>
                  <a:lnTo>
                    <a:pt x="12825" y="2725"/>
                  </a:lnTo>
                  <a:close/>
                </a:path>
              </a:pathLst>
            </a:custGeom>
            <a:solidFill>
              <a:schemeClr val="accent1"/>
            </a:solidFill>
            <a:ln w="9525">
              <a:solidFill>
                <a:schemeClr val="tx1"/>
              </a:solidFill>
              <a:miter lim="800000"/>
              <a:headEnd/>
              <a:tailEnd/>
            </a:ln>
            <a:effectLst/>
          </p:spPr>
          <p:txBody>
            <a:bodyPr wrap="none" anchor="ctr"/>
            <a:lstStyle/>
            <a:p>
              <a:endParaRPr lang="en-US"/>
            </a:p>
          </p:txBody>
        </p:sp>
        <p:sp>
          <p:nvSpPr>
            <p:cNvPr id="47251" name="AutoShape 147"/>
            <p:cNvSpPr>
              <a:spLocks noChangeArrowheads="1"/>
            </p:cNvSpPr>
            <p:nvPr/>
          </p:nvSpPr>
          <p:spPr bwMode="auto">
            <a:xfrm rot="2700000">
              <a:off x="4656" y="480"/>
              <a:ext cx="864" cy="864"/>
            </a:xfrm>
            <a:custGeom>
              <a:avLst/>
              <a:gdLst>
                <a:gd name="G0" fmla="+- 8775 0 0"/>
                <a:gd name="G1" fmla="+- 9650 0 0"/>
                <a:gd name="G2" fmla="+- 2725 0 0"/>
                <a:gd name="G3" fmla="+- 21600 0 8775"/>
                <a:gd name="G4" fmla="+- 21600 0 9650"/>
                <a:gd name="G5" fmla="+- 21600 0 2725"/>
                <a:gd name="G6" fmla="+- 8775 0 10800"/>
                <a:gd name="G7" fmla="+- 9650 0 10800"/>
                <a:gd name="G8" fmla="*/ G7 2725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8775" y="2725"/>
                  </a:lnTo>
                  <a:lnTo>
                    <a:pt x="9650" y="2725"/>
                  </a:lnTo>
                  <a:lnTo>
                    <a:pt x="9650" y="9650"/>
                  </a:lnTo>
                  <a:lnTo>
                    <a:pt x="2725" y="9650"/>
                  </a:lnTo>
                  <a:lnTo>
                    <a:pt x="2725" y="8775"/>
                  </a:lnTo>
                  <a:lnTo>
                    <a:pt x="0" y="10800"/>
                  </a:lnTo>
                  <a:lnTo>
                    <a:pt x="2725" y="12825"/>
                  </a:lnTo>
                  <a:lnTo>
                    <a:pt x="2725" y="11950"/>
                  </a:lnTo>
                  <a:lnTo>
                    <a:pt x="9650" y="11950"/>
                  </a:lnTo>
                  <a:lnTo>
                    <a:pt x="9650" y="18875"/>
                  </a:lnTo>
                  <a:lnTo>
                    <a:pt x="8775" y="18875"/>
                  </a:lnTo>
                  <a:lnTo>
                    <a:pt x="10800" y="21600"/>
                  </a:lnTo>
                  <a:lnTo>
                    <a:pt x="12825" y="18875"/>
                  </a:lnTo>
                  <a:lnTo>
                    <a:pt x="11950" y="18875"/>
                  </a:lnTo>
                  <a:lnTo>
                    <a:pt x="11950" y="11950"/>
                  </a:lnTo>
                  <a:lnTo>
                    <a:pt x="18875" y="11950"/>
                  </a:lnTo>
                  <a:lnTo>
                    <a:pt x="18875" y="12825"/>
                  </a:lnTo>
                  <a:lnTo>
                    <a:pt x="21600" y="10800"/>
                  </a:lnTo>
                  <a:lnTo>
                    <a:pt x="18875" y="8775"/>
                  </a:lnTo>
                  <a:lnTo>
                    <a:pt x="18875" y="9650"/>
                  </a:lnTo>
                  <a:lnTo>
                    <a:pt x="11950" y="9650"/>
                  </a:lnTo>
                  <a:lnTo>
                    <a:pt x="11950" y="2725"/>
                  </a:lnTo>
                  <a:lnTo>
                    <a:pt x="12825" y="2725"/>
                  </a:lnTo>
                  <a:close/>
                </a:path>
              </a:pathLst>
            </a:custGeom>
            <a:solidFill>
              <a:schemeClr val="accent1"/>
            </a:solidFill>
            <a:ln w="9525">
              <a:solidFill>
                <a:schemeClr val="tx1"/>
              </a:solidFill>
              <a:miter lim="800000"/>
              <a:headEnd/>
              <a:tailEnd/>
            </a:ln>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t>Pointer Arithmetic and Array</a:t>
            </a:r>
          </a:p>
        </p:txBody>
      </p:sp>
      <p:sp>
        <p:nvSpPr>
          <p:cNvPr id="67587" name="Text Box 3"/>
          <p:cNvSpPr txBox="1">
            <a:spLocks noChangeArrowheads="1"/>
          </p:cNvSpPr>
          <p:nvPr/>
        </p:nvSpPr>
        <p:spPr bwMode="auto">
          <a:xfrm>
            <a:off x="228600" y="1981200"/>
            <a:ext cx="8534400" cy="3636963"/>
          </a:xfrm>
          <a:prstGeom prst="rect">
            <a:avLst/>
          </a:prstGeom>
          <a:noFill/>
          <a:ln w="9525">
            <a:noFill/>
            <a:miter lim="800000"/>
            <a:headEnd/>
            <a:tailEnd/>
          </a:ln>
          <a:effectLst/>
        </p:spPr>
        <p:txBody>
          <a:bodyPr>
            <a:spAutoFit/>
          </a:bodyPr>
          <a:lstStyle/>
          <a:p>
            <a:pPr algn="l">
              <a:spcBef>
                <a:spcPct val="50000"/>
              </a:spcBef>
            </a:pPr>
            <a:r>
              <a:rPr lang="en-US" sz="1600" b="1">
                <a:latin typeface="Courier New" pitchFamily="49" charset="0"/>
              </a:rPr>
              <a:t>float a[4];</a:t>
            </a:r>
          </a:p>
          <a:p>
            <a:pPr algn="l">
              <a:spcBef>
                <a:spcPct val="50000"/>
              </a:spcBef>
            </a:pPr>
            <a:r>
              <a:rPr lang="en-US" sz="1600" b="1">
                <a:latin typeface="Courier New" pitchFamily="49" charset="0"/>
              </a:rPr>
              <a:t>float *ptr;</a:t>
            </a:r>
          </a:p>
          <a:p>
            <a:pPr algn="l">
              <a:spcBef>
                <a:spcPct val="50000"/>
              </a:spcBef>
            </a:pPr>
            <a:r>
              <a:rPr lang="en-US" sz="1600" b="1">
                <a:solidFill>
                  <a:srgbClr val="FF1717"/>
                </a:solidFill>
                <a:latin typeface="Courier New" pitchFamily="49" charset="0"/>
              </a:rPr>
              <a:t>ptr = &amp;(a[2]);</a:t>
            </a:r>
          </a:p>
          <a:p>
            <a:pPr algn="l">
              <a:spcBef>
                <a:spcPct val="50000"/>
              </a:spcBef>
            </a:pPr>
            <a:r>
              <a:rPr lang="en-US" sz="1600" b="1">
                <a:latin typeface="Courier New" pitchFamily="49" charset="0"/>
              </a:rPr>
              <a:t>*ptr = 3.14;</a:t>
            </a:r>
          </a:p>
          <a:p>
            <a:pPr algn="l">
              <a:spcBef>
                <a:spcPct val="50000"/>
              </a:spcBef>
            </a:pPr>
            <a:r>
              <a:rPr lang="en-US" sz="1600" b="1">
                <a:latin typeface="Courier New" pitchFamily="49" charset="0"/>
              </a:rPr>
              <a:t>ptr++;</a:t>
            </a:r>
          </a:p>
          <a:p>
            <a:pPr algn="l">
              <a:spcBef>
                <a:spcPct val="50000"/>
              </a:spcBef>
            </a:pPr>
            <a:r>
              <a:rPr lang="en-US" sz="1600" b="1">
                <a:latin typeface="Courier New" pitchFamily="49" charset="0"/>
              </a:rPr>
              <a:t>*ptr = 9.0;</a:t>
            </a:r>
          </a:p>
          <a:p>
            <a:pPr algn="l">
              <a:spcBef>
                <a:spcPct val="50000"/>
              </a:spcBef>
            </a:pPr>
            <a:r>
              <a:rPr lang="en-US" sz="1600" b="1">
                <a:latin typeface="Courier New" pitchFamily="49" charset="0"/>
              </a:rPr>
              <a:t>ptr = ptr - 3;</a:t>
            </a:r>
          </a:p>
          <a:p>
            <a:pPr algn="l">
              <a:spcBef>
                <a:spcPct val="50000"/>
              </a:spcBef>
            </a:pPr>
            <a:r>
              <a:rPr lang="en-US" sz="1600" b="1">
                <a:latin typeface="Courier New" pitchFamily="49" charset="0"/>
              </a:rPr>
              <a:t>*ptr = 6.0;</a:t>
            </a:r>
          </a:p>
          <a:p>
            <a:pPr algn="l">
              <a:spcBef>
                <a:spcPct val="50000"/>
              </a:spcBef>
            </a:pPr>
            <a:r>
              <a:rPr lang="en-US" sz="1600" b="1">
                <a:latin typeface="Courier New" pitchFamily="49" charset="0"/>
              </a:rPr>
              <a:t>ptr += 2;</a:t>
            </a:r>
          </a:p>
          <a:p>
            <a:pPr algn="l">
              <a:spcBef>
                <a:spcPct val="50000"/>
              </a:spcBef>
            </a:pPr>
            <a:r>
              <a:rPr lang="en-US" sz="1600" b="1">
                <a:latin typeface="Courier New" pitchFamily="49" charset="0"/>
              </a:rPr>
              <a:t>*ptr = 7.0;</a:t>
            </a:r>
          </a:p>
        </p:txBody>
      </p:sp>
      <p:graphicFrame>
        <p:nvGraphicFramePr>
          <p:cNvPr id="67641" name="Group 57"/>
          <p:cNvGraphicFramePr>
            <a:graphicFrameLocks noGrp="1"/>
          </p:cNvGraphicFramePr>
          <p:nvPr/>
        </p:nvGraphicFramePr>
        <p:xfrm>
          <a:off x="2209800" y="2133600"/>
          <a:ext cx="6781800" cy="3657600"/>
        </p:xfrm>
        <a:graphic>
          <a:graphicData uri="http://schemas.openxmlformats.org/drawingml/2006/table">
            <a:tbl>
              <a:tblPr/>
              <a:tblGrid>
                <a:gridCol w="9144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tblGrid>
              <a:tr h="381000">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Data Table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Name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Type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Description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address of a[2]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de-reference of float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43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rgbClr val="FF1717"/>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rgbClr val="FF1717"/>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rgbClr val="FF1717"/>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67642" name="AutoShape 58"/>
          <p:cNvSpPr>
            <a:spLocks noChangeArrowheads="1"/>
          </p:cNvSpPr>
          <p:nvPr/>
        </p:nvSpPr>
        <p:spPr bwMode="auto">
          <a:xfrm rot="10800000">
            <a:off x="2057400" y="3657600"/>
            <a:ext cx="381000" cy="990600"/>
          </a:xfrm>
          <a:prstGeom prst="curvedLeftArrow">
            <a:avLst>
              <a:gd name="adj1" fmla="val 24616"/>
              <a:gd name="adj2" fmla="val 76616"/>
              <a:gd name="adj3" fmla="val 33333"/>
            </a:avLst>
          </a:prstGeom>
          <a:solidFill>
            <a:srgbClr val="CCFFCC"/>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t>Pointer Arithmetic and Array</a:t>
            </a:r>
          </a:p>
        </p:txBody>
      </p:sp>
      <p:sp>
        <p:nvSpPr>
          <p:cNvPr id="68611" name="Text Box 3"/>
          <p:cNvSpPr txBox="1">
            <a:spLocks noChangeArrowheads="1"/>
          </p:cNvSpPr>
          <p:nvPr/>
        </p:nvSpPr>
        <p:spPr bwMode="auto">
          <a:xfrm>
            <a:off x="228600" y="1981200"/>
            <a:ext cx="8534400" cy="3636963"/>
          </a:xfrm>
          <a:prstGeom prst="rect">
            <a:avLst/>
          </a:prstGeom>
          <a:noFill/>
          <a:ln w="9525">
            <a:noFill/>
            <a:miter lim="800000"/>
            <a:headEnd/>
            <a:tailEnd/>
          </a:ln>
          <a:effectLst/>
        </p:spPr>
        <p:txBody>
          <a:bodyPr>
            <a:spAutoFit/>
          </a:bodyPr>
          <a:lstStyle/>
          <a:p>
            <a:pPr algn="l">
              <a:spcBef>
                <a:spcPct val="50000"/>
              </a:spcBef>
            </a:pPr>
            <a:r>
              <a:rPr lang="en-US" sz="1600" b="1">
                <a:latin typeface="Courier New" pitchFamily="49" charset="0"/>
              </a:rPr>
              <a:t>float a[4];</a:t>
            </a:r>
          </a:p>
          <a:p>
            <a:pPr algn="l">
              <a:spcBef>
                <a:spcPct val="50000"/>
              </a:spcBef>
            </a:pPr>
            <a:r>
              <a:rPr lang="en-US" sz="1600" b="1">
                <a:latin typeface="Courier New" pitchFamily="49" charset="0"/>
              </a:rPr>
              <a:t>float *ptr;</a:t>
            </a:r>
          </a:p>
          <a:p>
            <a:pPr algn="l">
              <a:spcBef>
                <a:spcPct val="50000"/>
              </a:spcBef>
            </a:pPr>
            <a:r>
              <a:rPr lang="en-US" sz="1600" b="1">
                <a:latin typeface="Courier New" pitchFamily="49" charset="0"/>
              </a:rPr>
              <a:t>ptr = &amp;(a[2]);</a:t>
            </a:r>
          </a:p>
          <a:p>
            <a:pPr algn="l">
              <a:spcBef>
                <a:spcPct val="50000"/>
              </a:spcBef>
            </a:pPr>
            <a:r>
              <a:rPr lang="en-US" sz="1600" b="1">
                <a:solidFill>
                  <a:srgbClr val="FF1717"/>
                </a:solidFill>
                <a:latin typeface="Courier New" pitchFamily="49" charset="0"/>
              </a:rPr>
              <a:t>*ptr = 3.14;</a:t>
            </a:r>
          </a:p>
          <a:p>
            <a:pPr algn="l">
              <a:spcBef>
                <a:spcPct val="50000"/>
              </a:spcBef>
            </a:pPr>
            <a:r>
              <a:rPr lang="en-US" sz="1600" b="1">
                <a:latin typeface="Courier New" pitchFamily="49" charset="0"/>
              </a:rPr>
              <a:t>ptr++;</a:t>
            </a:r>
          </a:p>
          <a:p>
            <a:pPr algn="l">
              <a:spcBef>
                <a:spcPct val="50000"/>
              </a:spcBef>
            </a:pPr>
            <a:r>
              <a:rPr lang="en-US" sz="1600" b="1">
                <a:latin typeface="Courier New" pitchFamily="49" charset="0"/>
              </a:rPr>
              <a:t>*ptr = 9.0;</a:t>
            </a:r>
          </a:p>
          <a:p>
            <a:pPr algn="l">
              <a:spcBef>
                <a:spcPct val="50000"/>
              </a:spcBef>
            </a:pPr>
            <a:r>
              <a:rPr lang="en-US" sz="1600" b="1">
                <a:latin typeface="Courier New" pitchFamily="49" charset="0"/>
              </a:rPr>
              <a:t>ptr = ptr - 3;</a:t>
            </a:r>
          </a:p>
          <a:p>
            <a:pPr algn="l">
              <a:spcBef>
                <a:spcPct val="50000"/>
              </a:spcBef>
            </a:pPr>
            <a:r>
              <a:rPr lang="en-US" sz="1600" b="1">
                <a:latin typeface="Courier New" pitchFamily="49" charset="0"/>
              </a:rPr>
              <a:t>*ptr = 6.0;</a:t>
            </a:r>
          </a:p>
          <a:p>
            <a:pPr algn="l">
              <a:spcBef>
                <a:spcPct val="50000"/>
              </a:spcBef>
            </a:pPr>
            <a:r>
              <a:rPr lang="en-US" sz="1600" b="1">
                <a:latin typeface="Courier New" pitchFamily="49" charset="0"/>
              </a:rPr>
              <a:t>ptr += 2;</a:t>
            </a:r>
          </a:p>
          <a:p>
            <a:pPr algn="l">
              <a:spcBef>
                <a:spcPct val="50000"/>
              </a:spcBef>
            </a:pPr>
            <a:r>
              <a:rPr lang="en-US" sz="1600" b="1">
                <a:latin typeface="Courier New" pitchFamily="49" charset="0"/>
              </a:rPr>
              <a:t>*ptr = 7.0;</a:t>
            </a:r>
          </a:p>
        </p:txBody>
      </p:sp>
      <p:graphicFrame>
        <p:nvGraphicFramePr>
          <p:cNvPr id="68612" name="Group 4"/>
          <p:cNvGraphicFramePr>
            <a:graphicFrameLocks noGrp="1"/>
          </p:cNvGraphicFramePr>
          <p:nvPr/>
        </p:nvGraphicFramePr>
        <p:xfrm>
          <a:off x="2209800" y="2133600"/>
          <a:ext cx="6781800" cy="3657600"/>
        </p:xfrm>
        <a:graphic>
          <a:graphicData uri="http://schemas.openxmlformats.org/drawingml/2006/table">
            <a:tbl>
              <a:tblPr/>
              <a:tblGrid>
                <a:gridCol w="9144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tblGrid>
              <a:tr h="381000">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Data Table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Name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Type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Description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3.14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address of a[2]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de-reference of float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3.14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43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rgbClr val="FF1717"/>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rgbClr val="FF1717"/>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rgbClr val="FF1717"/>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68661" name="AutoShape 53"/>
          <p:cNvSpPr>
            <a:spLocks noChangeArrowheads="1"/>
          </p:cNvSpPr>
          <p:nvPr/>
        </p:nvSpPr>
        <p:spPr bwMode="auto">
          <a:xfrm rot="10800000">
            <a:off x="2057400" y="3657600"/>
            <a:ext cx="381000" cy="990600"/>
          </a:xfrm>
          <a:prstGeom prst="curvedLeftArrow">
            <a:avLst>
              <a:gd name="adj1" fmla="val 24616"/>
              <a:gd name="adj2" fmla="val 76616"/>
              <a:gd name="adj3" fmla="val 33333"/>
            </a:avLst>
          </a:prstGeom>
          <a:solidFill>
            <a:srgbClr val="CCFFCC"/>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t>Pointer Arithmetic and Array</a:t>
            </a:r>
          </a:p>
        </p:txBody>
      </p:sp>
      <p:sp>
        <p:nvSpPr>
          <p:cNvPr id="69635" name="Text Box 3"/>
          <p:cNvSpPr txBox="1">
            <a:spLocks noChangeArrowheads="1"/>
          </p:cNvSpPr>
          <p:nvPr/>
        </p:nvSpPr>
        <p:spPr bwMode="auto">
          <a:xfrm>
            <a:off x="228600" y="1981200"/>
            <a:ext cx="8534400" cy="3636963"/>
          </a:xfrm>
          <a:prstGeom prst="rect">
            <a:avLst/>
          </a:prstGeom>
          <a:noFill/>
          <a:ln w="9525">
            <a:noFill/>
            <a:miter lim="800000"/>
            <a:headEnd/>
            <a:tailEnd/>
          </a:ln>
          <a:effectLst/>
        </p:spPr>
        <p:txBody>
          <a:bodyPr>
            <a:spAutoFit/>
          </a:bodyPr>
          <a:lstStyle/>
          <a:p>
            <a:pPr algn="l">
              <a:spcBef>
                <a:spcPct val="50000"/>
              </a:spcBef>
            </a:pPr>
            <a:r>
              <a:rPr lang="en-US" sz="1600" b="1">
                <a:latin typeface="Courier New" pitchFamily="49" charset="0"/>
              </a:rPr>
              <a:t>float a[4];</a:t>
            </a:r>
          </a:p>
          <a:p>
            <a:pPr algn="l">
              <a:spcBef>
                <a:spcPct val="50000"/>
              </a:spcBef>
            </a:pPr>
            <a:r>
              <a:rPr lang="en-US" sz="1600" b="1">
                <a:latin typeface="Courier New" pitchFamily="49" charset="0"/>
              </a:rPr>
              <a:t>float *ptr;</a:t>
            </a:r>
          </a:p>
          <a:p>
            <a:pPr algn="l">
              <a:spcBef>
                <a:spcPct val="50000"/>
              </a:spcBef>
            </a:pPr>
            <a:r>
              <a:rPr lang="en-US" sz="1600" b="1">
                <a:latin typeface="Courier New" pitchFamily="49" charset="0"/>
              </a:rPr>
              <a:t>ptr = &amp;(a[2]);</a:t>
            </a:r>
          </a:p>
          <a:p>
            <a:pPr algn="l">
              <a:spcBef>
                <a:spcPct val="50000"/>
              </a:spcBef>
            </a:pPr>
            <a:r>
              <a:rPr lang="en-US" sz="1600" b="1">
                <a:latin typeface="Courier New" pitchFamily="49" charset="0"/>
              </a:rPr>
              <a:t>*ptr = 3.14;</a:t>
            </a:r>
          </a:p>
          <a:p>
            <a:pPr algn="l">
              <a:spcBef>
                <a:spcPct val="50000"/>
              </a:spcBef>
            </a:pPr>
            <a:r>
              <a:rPr lang="en-US" sz="1600" b="1">
                <a:solidFill>
                  <a:srgbClr val="FF1717"/>
                </a:solidFill>
                <a:latin typeface="Courier New" pitchFamily="49" charset="0"/>
              </a:rPr>
              <a:t>ptr++;</a:t>
            </a:r>
          </a:p>
          <a:p>
            <a:pPr algn="l">
              <a:spcBef>
                <a:spcPct val="50000"/>
              </a:spcBef>
            </a:pPr>
            <a:r>
              <a:rPr lang="en-US" sz="1600" b="1">
                <a:latin typeface="Courier New" pitchFamily="49" charset="0"/>
              </a:rPr>
              <a:t>*ptr = 9.0;</a:t>
            </a:r>
          </a:p>
          <a:p>
            <a:pPr algn="l">
              <a:spcBef>
                <a:spcPct val="50000"/>
              </a:spcBef>
            </a:pPr>
            <a:r>
              <a:rPr lang="en-US" sz="1600" b="1">
                <a:latin typeface="Courier New" pitchFamily="49" charset="0"/>
              </a:rPr>
              <a:t>ptr = ptr - 3;</a:t>
            </a:r>
          </a:p>
          <a:p>
            <a:pPr algn="l">
              <a:spcBef>
                <a:spcPct val="50000"/>
              </a:spcBef>
            </a:pPr>
            <a:r>
              <a:rPr lang="en-US" sz="1600" b="1">
                <a:latin typeface="Courier New" pitchFamily="49" charset="0"/>
              </a:rPr>
              <a:t>*ptr = 6.0;</a:t>
            </a:r>
          </a:p>
          <a:p>
            <a:pPr algn="l">
              <a:spcBef>
                <a:spcPct val="50000"/>
              </a:spcBef>
            </a:pPr>
            <a:r>
              <a:rPr lang="en-US" sz="1600" b="1">
                <a:latin typeface="Courier New" pitchFamily="49" charset="0"/>
              </a:rPr>
              <a:t>ptr += 2;</a:t>
            </a:r>
          </a:p>
          <a:p>
            <a:pPr algn="l">
              <a:spcBef>
                <a:spcPct val="50000"/>
              </a:spcBef>
            </a:pPr>
            <a:r>
              <a:rPr lang="en-US" sz="1600" b="1">
                <a:latin typeface="Courier New" pitchFamily="49" charset="0"/>
              </a:rPr>
              <a:t>*ptr = 7.0;</a:t>
            </a:r>
          </a:p>
        </p:txBody>
      </p:sp>
      <p:graphicFrame>
        <p:nvGraphicFramePr>
          <p:cNvPr id="69636" name="Group 4"/>
          <p:cNvGraphicFramePr>
            <a:graphicFrameLocks noGrp="1"/>
          </p:cNvGraphicFramePr>
          <p:nvPr/>
        </p:nvGraphicFramePr>
        <p:xfrm>
          <a:off x="2209800" y="2133600"/>
          <a:ext cx="6781800" cy="3657600"/>
        </p:xfrm>
        <a:graphic>
          <a:graphicData uri="http://schemas.openxmlformats.org/drawingml/2006/table">
            <a:tbl>
              <a:tblPr/>
              <a:tblGrid>
                <a:gridCol w="9144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tblGrid>
              <a:tr h="381000">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Data Table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Name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Type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Description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3.14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address of a[3]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de-reference of float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43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rgbClr val="FF1717"/>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rgbClr val="FF1717"/>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rgbClr val="FF1717"/>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69685" name="AutoShape 53"/>
          <p:cNvSpPr>
            <a:spLocks noChangeArrowheads="1"/>
          </p:cNvSpPr>
          <p:nvPr/>
        </p:nvSpPr>
        <p:spPr bwMode="auto">
          <a:xfrm rot="10800000">
            <a:off x="2057400" y="4114800"/>
            <a:ext cx="381000" cy="533400"/>
          </a:xfrm>
          <a:prstGeom prst="curvedLeftArrow">
            <a:avLst>
              <a:gd name="adj1" fmla="val 13255"/>
              <a:gd name="adj2" fmla="val 41255"/>
              <a:gd name="adj3" fmla="val 33333"/>
            </a:avLst>
          </a:prstGeom>
          <a:solidFill>
            <a:srgbClr val="CCFFCC"/>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t>Pointer Arithmetic and Array</a:t>
            </a:r>
          </a:p>
        </p:txBody>
      </p:sp>
      <p:sp>
        <p:nvSpPr>
          <p:cNvPr id="70659" name="Text Box 3"/>
          <p:cNvSpPr txBox="1">
            <a:spLocks noChangeArrowheads="1"/>
          </p:cNvSpPr>
          <p:nvPr/>
        </p:nvSpPr>
        <p:spPr bwMode="auto">
          <a:xfrm>
            <a:off x="228600" y="1981200"/>
            <a:ext cx="8534400" cy="3636963"/>
          </a:xfrm>
          <a:prstGeom prst="rect">
            <a:avLst/>
          </a:prstGeom>
          <a:noFill/>
          <a:ln w="9525">
            <a:noFill/>
            <a:miter lim="800000"/>
            <a:headEnd/>
            <a:tailEnd/>
          </a:ln>
          <a:effectLst/>
        </p:spPr>
        <p:txBody>
          <a:bodyPr>
            <a:spAutoFit/>
          </a:bodyPr>
          <a:lstStyle/>
          <a:p>
            <a:pPr algn="l">
              <a:spcBef>
                <a:spcPct val="50000"/>
              </a:spcBef>
            </a:pPr>
            <a:r>
              <a:rPr lang="en-US" sz="1600" b="1">
                <a:latin typeface="Courier New" pitchFamily="49" charset="0"/>
              </a:rPr>
              <a:t>float a[4];</a:t>
            </a:r>
          </a:p>
          <a:p>
            <a:pPr algn="l">
              <a:spcBef>
                <a:spcPct val="50000"/>
              </a:spcBef>
            </a:pPr>
            <a:r>
              <a:rPr lang="en-US" sz="1600" b="1">
                <a:latin typeface="Courier New" pitchFamily="49" charset="0"/>
              </a:rPr>
              <a:t>float *ptr;</a:t>
            </a:r>
          </a:p>
          <a:p>
            <a:pPr algn="l">
              <a:spcBef>
                <a:spcPct val="50000"/>
              </a:spcBef>
            </a:pPr>
            <a:r>
              <a:rPr lang="en-US" sz="1600" b="1">
                <a:latin typeface="Courier New" pitchFamily="49" charset="0"/>
              </a:rPr>
              <a:t>ptr = &amp;(a[2]);</a:t>
            </a:r>
          </a:p>
          <a:p>
            <a:pPr algn="l">
              <a:spcBef>
                <a:spcPct val="50000"/>
              </a:spcBef>
            </a:pPr>
            <a:r>
              <a:rPr lang="en-US" sz="1600" b="1">
                <a:latin typeface="Courier New" pitchFamily="49" charset="0"/>
              </a:rPr>
              <a:t>*ptr = 3.14;</a:t>
            </a:r>
          </a:p>
          <a:p>
            <a:pPr algn="l">
              <a:spcBef>
                <a:spcPct val="50000"/>
              </a:spcBef>
            </a:pPr>
            <a:r>
              <a:rPr lang="en-US" sz="1600" b="1">
                <a:latin typeface="Courier New" pitchFamily="49" charset="0"/>
              </a:rPr>
              <a:t>ptr++;</a:t>
            </a:r>
          </a:p>
          <a:p>
            <a:pPr algn="l">
              <a:spcBef>
                <a:spcPct val="50000"/>
              </a:spcBef>
            </a:pPr>
            <a:r>
              <a:rPr lang="en-US" sz="1600" b="1">
                <a:solidFill>
                  <a:srgbClr val="FF1717"/>
                </a:solidFill>
                <a:latin typeface="Courier New" pitchFamily="49" charset="0"/>
              </a:rPr>
              <a:t>*ptr = 9.0;</a:t>
            </a:r>
          </a:p>
          <a:p>
            <a:pPr algn="l">
              <a:spcBef>
                <a:spcPct val="50000"/>
              </a:spcBef>
            </a:pPr>
            <a:r>
              <a:rPr lang="en-US" sz="1600" b="1">
                <a:latin typeface="Courier New" pitchFamily="49" charset="0"/>
              </a:rPr>
              <a:t>ptr = ptr - 3;</a:t>
            </a:r>
          </a:p>
          <a:p>
            <a:pPr algn="l">
              <a:spcBef>
                <a:spcPct val="50000"/>
              </a:spcBef>
            </a:pPr>
            <a:r>
              <a:rPr lang="en-US" sz="1600" b="1">
                <a:latin typeface="Courier New" pitchFamily="49" charset="0"/>
              </a:rPr>
              <a:t>*ptr = 6.0;</a:t>
            </a:r>
          </a:p>
          <a:p>
            <a:pPr algn="l">
              <a:spcBef>
                <a:spcPct val="50000"/>
              </a:spcBef>
            </a:pPr>
            <a:r>
              <a:rPr lang="en-US" sz="1600" b="1">
                <a:latin typeface="Courier New" pitchFamily="49" charset="0"/>
              </a:rPr>
              <a:t>ptr += 2;</a:t>
            </a:r>
          </a:p>
          <a:p>
            <a:pPr algn="l">
              <a:spcBef>
                <a:spcPct val="50000"/>
              </a:spcBef>
            </a:pPr>
            <a:r>
              <a:rPr lang="en-US" sz="1600" b="1">
                <a:latin typeface="Courier New" pitchFamily="49" charset="0"/>
              </a:rPr>
              <a:t>*ptr = 7.0;</a:t>
            </a:r>
          </a:p>
        </p:txBody>
      </p:sp>
      <p:graphicFrame>
        <p:nvGraphicFramePr>
          <p:cNvPr id="70660" name="Group 4"/>
          <p:cNvGraphicFramePr>
            <a:graphicFrameLocks noGrp="1"/>
          </p:cNvGraphicFramePr>
          <p:nvPr/>
        </p:nvGraphicFramePr>
        <p:xfrm>
          <a:off x="2209800" y="2133600"/>
          <a:ext cx="6781800" cy="3657600"/>
        </p:xfrm>
        <a:graphic>
          <a:graphicData uri="http://schemas.openxmlformats.org/drawingml/2006/table">
            <a:tbl>
              <a:tblPr/>
              <a:tblGrid>
                <a:gridCol w="9144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tblGrid>
              <a:tr h="381000">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Data Table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Name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Type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Description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3.14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address of a[3]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de-reference of float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43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rgbClr val="FF1717"/>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rgbClr val="FF1717"/>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rgbClr val="FF1717"/>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70710" name="AutoShape 54"/>
          <p:cNvSpPr>
            <a:spLocks noChangeArrowheads="1"/>
          </p:cNvSpPr>
          <p:nvPr/>
        </p:nvSpPr>
        <p:spPr bwMode="auto">
          <a:xfrm rot="10800000">
            <a:off x="2057400" y="4114800"/>
            <a:ext cx="381000" cy="533400"/>
          </a:xfrm>
          <a:prstGeom prst="curvedLeftArrow">
            <a:avLst>
              <a:gd name="adj1" fmla="val 13255"/>
              <a:gd name="adj2" fmla="val 41255"/>
              <a:gd name="adj3" fmla="val 33333"/>
            </a:avLst>
          </a:prstGeom>
          <a:solidFill>
            <a:srgbClr val="CCFFCC"/>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t>Pointer Arithmetic and Array</a:t>
            </a:r>
          </a:p>
        </p:txBody>
      </p:sp>
      <p:sp>
        <p:nvSpPr>
          <p:cNvPr id="71683" name="Text Box 3"/>
          <p:cNvSpPr txBox="1">
            <a:spLocks noChangeArrowheads="1"/>
          </p:cNvSpPr>
          <p:nvPr/>
        </p:nvSpPr>
        <p:spPr bwMode="auto">
          <a:xfrm>
            <a:off x="228600" y="1981200"/>
            <a:ext cx="8534400" cy="3636963"/>
          </a:xfrm>
          <a:prstGeom prst="rect">
            <a:avLst/>
          </a:prstGeom>
          <a:noFill/>
          <a:ln w="9525">
            <a:noFill/>
            <a:miter lim="800000"/>
            <a:headEnd/>
            <a:tailEnd/>
          </a:ln>
          <a:effectLst/>
        </p:spPr>
        <p:txBody>
          <a:bodyPr>
            <a:spAutoFit/>
          </a:bodyPr>
          <a:lstStyle/>
          <a:p>
            <a:pPr algn="l">
              <a:spcBef>
                <a:spcPct val="50000"/>
              </a:spcBef>
            </a:pPr>
            <a:r>
              <a:rPr lang="en-US" sz="1600" b="1">
                <a:latin typeface="Courier New" pitchFamily="49" charset="0"/>
              </a:rPr>
              <a:t>float a[4];</a:t>
            </a:r>
          </a:p>
          <a:p>
            <a:pPr algn="l">
              <a:spcBef>
                <a:spcPct val="50000"/>
              </a:spcBef>
            </a:pPr>
            <a:r>
              <a:rPr lang="en-US" sz="1600" b="1">
                <a:latin typeface="Courier New" pitchFamily="49" charset="0"/>
              </a:rPr>
              <a:t>float *ptr;</a:t>
            </a:r>
          </a:p>
          <a:p>
            <a:pPr algn="l">
              <a:spcBef>
                <a:spcPct val="50000"/>
              </a:spcBef>
            </a:pPr>
            <a:r>
              <a:rPr lang="en-US" sz="1600" b="1">
                <a:latin typeface="Courier New" pitchFamily="49" charset="0"/>
              </a:rPr>
              <a:t>ptr = &amp;(a[2]);</a:t>
            </a:r>
          </a:p>
          <a:p>
            <a:pPr algn="l">
              <a:spcBef>
                <a:spcPct val="50000"/>
              </a:spcBef>
            </a:pPr>
            <a:r>
              <a:rPr lang="en-US" sz="1600" b="1">
                <a:latin typeface="Courier New" pitchFamily="49" charset="0"/>
              </a:rPr>
              <a:t>*ptr = 3.14;</a:t>
            </a:r>
          </a:p>
          <a:p>
            <a:pPr algn="l">
              <a:spcBef>
                <a:spcPct val="50000"/>
              </a:spcBef>
            </a:pPr>
            <a:r>
              <a:rPr lang="en-US" sz="1600" b="1">
                <a:latin typeface="Courier New" pitchFamily="49" charset="0"/>
              </a:rPr>
              <a:t>ptr++;</a:t>
            </a:r>
          </a:p>
          <a:p>
            <a:pPr algn="l">
              <a:spcBef>
                <a:spcPct val="50000"/>
              </a:spcBef>
            </a:pPr>
            <a:r>
              <a:rPr lang="en-US" sz="1600" b="1">
                <a:latin typeface="Courier New" pitchFamily="49" charset="0"/>
              </a:rPr>
              <a:t>*ptr = 9.0;</a:t>
            </a:r>
          </a:p>
          <a:p>
            <a:pPr algn="l">
              <a:spcBef>
                <a:spcPct val="50000"/>
              </a:spcBef>
            </a:pPr>
            <a:r>
              <a:rPr lang="en-US" sz="1600" b="1">
                <a:solidFill>
                  <a:srgbClr val="FF1717"/>
                </a:solidFill>
                <a:latin typeface="Courier New" pitchFamily="49" charset="0"/>
              </a:rPr>
              <a:t>ptr = ptr - 3;</a:t>
            </a:r>
          </a:p>
          <a:p>
            <a:pPr algn="l">
              <a:spcBef>
                <a:spcPct val="50000"/>
              </a:spcBef>
            </a:pPr>
            <a:r>
              <a:rPr lang="en-US" sz="1600" b="1">
                <a:latin typeface="Courier New" pitchFamily="49" charset="0"/>
              </a:rPr>
              <a:t>*ptr = 6.0;</a:t>
            </a:r>
          </a:p>
          <a:p>
            <a:pPr algn="l">
              <a:spcBef>
                <a:spcPct val="50000"/>
              </a:spcBef>
            </a:pPr>
            <a:r>
              <a:rPr lang="en-US" sz="1600" b="1">
                <a:latin typeface="Courier New" pitchFamily="49" charset="0"/>
              </a:rPr>
              <a:t>ptr += 2;</a:t>
            </a:r>
          </a:p>
          <a:p>
            <a:pPr algn="l">
              <a:spcBef>
                <a:spcPct val="50000"/>
              </a:spcBef>
            </a:pPr>
            <a:r>
              <a:rPr lang="en-US" sz="1600" b="1">
                <a:latin typeface="Courier New" pitchFamily="49" charset="0"/>
              </a:rPr>
              <a:t>*ptr = 7.0;</a:t>
            </a:r>
          </a:p>
        </p:txBody>
      </p:sp>
      <p:graphicFrame>
        <p:nvGraphicFramePr>
          <p:cNvPr id="71684" name="Group 4"/>
          <p:cNvGraphicFramePr>
            <a:graphicFrameLocks noGrp="1"/>
          </p:cNvGraphicFramePr>
          <p:nvPr/>
        </p:nvGraphicFramePr>
        <p:xfrm>
          <a:off x="2209800" y="2133600"/>
          <a:ext cx="6781800" cy="3657600"/>
        </p:xfrm>
        <a:graphic>
          <a:graphicData uri="http://schemas.openxmlformats.org/drawingml/2006/table">
            <a:tbl>
              <a:tblPr/>
              <a:tblGrid>
                <a:gridCol w="9144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tblGrid>
              <a:tr h="381000">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Data Table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Name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Type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Description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3.14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address of a[0]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de-reference of float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43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71733" name="AutoShape 53"/>
          <p:cNvSpPr>
            <a:spLocks noChangeArrowheads="1"/>
          </p:cNvSpPr>
          <p:nvPr/>
        </p:nvSpPr>
        <p:spPr bwMode="auto">
          <a:xfrm rot="10800000">
            <a:off x="2057400" y="2819400"/>
            <a:ext cx="381000" cy="1828800"/>
          </a:xfrm>
          <a:prstGeom prst="curvedLeftArrow">
            <a:avLst>
              <a:gd name="adj1" fmla="val 32333"/>
              <a:gd name="adj2" fmla="val 128333"/>
              <a:gd name="adj3" fmla="val 33333"/>
            </a:avLst>
          </a:prstGeom>
          <a:solidFill>
            <a:srgbClr val="CCFFCC"/>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t>Pointer Arithmetic and Array</a:t>
            </a:r>
          </a:p>
        </p:txBody>
      </p:sp>
      <p:sp>
        <p:nvSpPr>
          <p:cNvPr id="72707" name="Text Box 3"/>
          <p:cNvSpPr txBox="1">
            <a:spLocks noChangeArrowheads="1"/>
          </p:cNvSpPr>
          <p:nvPr/>
        </p:nvSpPr>
        <p:spPr bwMode="auto">
          <a:xfrm>
            <a:off x="228600" y="1981200"/>
            <a:ext cx="8534400" cy="3636963"/>
          </a:xfrm>
          <a:prstGeom prst="rect">
            <a:avLst/>
          </a:prstGeom>
          <a:noFill/>
          <a:ln w="9525">
            <a:noFill/>
            <a:miter lim="800000"/>
            <a:headEnd/>
            <a:tailEnd/>
          </a:ln>
          <a:effectLst/>
        </p:spPr>
        <p:txBody>
          <a:bodyPr>
            <a:spAutoFit/>
          </a:bodyPr>
          <a:lstStyle/>
          <a:p>
            <a:pPr algn="l">
              <a:spcBef>
                <a:spcPct val="50000"/>
              </a:spcBef>
            </a:pPr>
            <a:r>
              <a:rPr lang="en-US" sz="1600" b="1">
                <a:latin typeface="Courier New" pitchFamily="49" charset="0"/>
              </a:rPr>
              <a:t>float a[4];</a:t>
            </a:r>
          </a:p>
          <a:p>
            <a:pPr algn="l">
              <a:spcBef>
                <a:spcPct val="50000"/>
              </a:spcBef>
            </a:pPr>
            <a:r>
              <a:rPr lang="en-US" sz="1600" b="1">
                <a:latin typeface="Courier New" pitchFamily="49" charset="0"/>
              </a:rPr>
              <a:t>float *ptr;</a:t>
            </a:r>
          </a:p>
          <a:p>
            <a:pPr algn="l">
              <a:spcBef>
                <a:spcPct val="50000"/>
              </a:spcBef>
            </a:pPr>
            <a:r>
              <a:rPr lang="en-US" sz="1600" b="1">
                <a:latin typeface="Courier New" pitchFamily="49" charset="0"/>
              </a:rPr>
              <a:t>ptr = &amp;(a[2]);</a:t>
            </a:r>
          </a:p>
          <a:p>
            <a:pPr algn="l">
              <a:spcBef>
                <a:spcPct val="50000"/>
              </a:spcBef>
            </a:pPr>
            <a:r>
              <a:rPr lang="en-US" sz="1600" b="1">
                <a:latin typeface="Courier New" pitchFamily="49" charset="0"/>
              </a:rPr>
              <a:t>*ptr = 3.14;</a:t>
            </a:r>
          </a:p>
          <a:p>
            <a:pPr algn="l">
              <a:spcBef>
                <a:spcPct val="50000"/>
              </a:spcBef>
            </a:pPr>
            <a:r>
              <a:rPr lang="en-US" sz="1600" b="1">
                <a:latin typeface="Courier New" pitchFamily="49" charset="0"/>
              </a:rPr>
              <a:t>ptr++;</a:t>
            </a:r>
          </a:p>
          <a:p>
            <a:pPr algn="l">
              <a:spcBef>
                <a:spcPct val="50000"/>
              </a:spcBef>
            </a:pPr>
            <a:r>
              <a:rPr lang="en-US" sz="1600" b="1">
                <a:latin typeface="Courier New" pitchFamily="49" charset="0"/>
              </a:rPr>
              <a:t>*ptr = 9.0;</a:t>
            </a:r>
          </a:p>
          <a:p>
            <a:pPr algn="l">
              <a:spcBef>
                <a:spcPct val="50000"/>
              </a:spcBef>
            </a:pPr>
            <a:r>
              <a:rPr lang="en-US" sz="1600" b="1">
                <a:latin typeface="Courier New" pitchFamily="49" charset="0"/>
              </a:rPr>
              <a:t>ptr = ptr - 3;</a:t>
            </a:r>
          </a:p>
          <a:p>
            <a:pPr algn="l">
              <a:spcBef>
                <a:spcPct val="50000"/>
              </a:spcBef>
            </a:pPr>
            <a:r>
              <a:rPr lang="en-US" sz="1600" b="1">
                <a:solidFill>
                  <a:srgbClr val="FF1717"/>
                </a:solidFill>
                <a:latin typeface="Courier New" pitchFamily="49" charset="0"/>
              </a:rPr>
              <a:t>*ptr = 6.0;</a:t>
            </a:r>
          </a:p>
          <a:p>
            <a:pPr algn="l">
              <a:spcBef>
                <a:spcPct val="50000"/>
              </a:spcBef>
            </a:pPr>
            <a:r>
              <a:rPr lang="en-US" sz="1600" b="1">
                <a:latin typeface="Courier New" pitchFamily="49" charset="0"/>
              </a:rPr>
              <a:t>ptr += 2;</a:t>
            </a:r>
          </a:p>
          <a:p>
            <a:pPr algn="l">
              <a:spcBef>
                <a:spcPct val="50000"/>
              </a:spcBef>
            </a:pPr>
            <a:r>
              <a:rPr lang="en-US" sz="1600" b="1">
                <a:latin typeface="Courier New" pitchFamily="49" charset="0"/>
              </a:rPr>
              <a:t>*ptr = 7.0;</a:t>
            </a:r>
          </a:p>
        </p:txBody>
      </p:sp>
      <p:graphicFrame>
        <p:nvGraphicFramePr>
          <p:cNvPr id="72708" name="Group 4"/>
          <p:cNvGraphicFramePr>
            <a:graphicFrameLocks noGrp="1"/>
          </p:cNvGraphicFramePr>
          <p:nvPr/>
        </p:nvGraphicFramePr>
        <p:xfrm>
          <a:off x="2209800" y="2133600"/>
          <a:ext cx="6781800" cy="3657600"/>
        </p:xfrm>
        <a:graphic>
          <a:graphicData uri="http://schemas.openxmlformats.org/drawingml/2006/table">
            <a:tbl>
              <a:tblPr/>
              <a:tblGrid>
                <a:gridCol w="9144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tblGrid>
              <a:tr h="381000">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Data Table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Name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Type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Description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3.14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address of a[0]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de-reference of float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43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72757" name="AutoShape 53"/>
          <p:cNvSpPr>
            <a:spLocks noChangeArrowheads="1"/>
          </p:cNvSpPr>
          <p:nvPr/>
        </p:nvSpPr>
        <p:spPr bwMode="auto">
          <a:xfrm rot="10800000">
            <a:off x="2057400" y="2819400"/>
            <a:ext cx="381000" cy="1828800"/>
          </a:xfrm>
          <a:prstGeom prst="curvedLeftArrow">
            <a:avLst>
              <a:gd name="adj1" fmla="val 32333"/>
              <a:gd name="adj2" fmla="val 128333"/>
              <a:gd name="adj3" fmla="val 33333"/>
            </a:avLst>
          </a:prstGeom>
          <a:solidFill>
            <a:srgbClr val="CCFFCC"/>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t>Pointer Arithmetic and Array</a:t>
            </a:r>
          </a:p>
        </p:txBody>
      </p:sp>
      <p:sp>
        <p:nvSpPr>
          <p:cNvPr id="73731" name="Text Box 3"/>
          <p:cNvSpPr txBox="1">
            <a:spLocks noChangeArrowheads="1"/>
          </p:cNvSpPr>
          <p:nvPr/>
        </p:nvSpPr>
        <p:spPr bwMode="auto">
          <a:xfrm>
            <a:off x="228600" y="1981200"/>
            <a:ext cx="8534400" cy="3636963"/>
          </a:xfrm>
          <a:prstGeom prst="rect">
            <a:avLst/>
          </a:prstGeom>
          <a:noFill/>
          <a:ln w="9525">
            <a:noFill/>
            <a:miter lim="800000"/>
            <a:headEnd/>
            <a:tailEnd/>
          </a:ln>
          <a:effectLst/>
        </p:spPr>
        <p:txBody>
          <a:bodyPr>
            <a:spAutoFit/>
          </a:bodyPr>
          <a:lstStyle/>
          <a:p>
            <a:pPr algn="l">
              <a:spcBef>
                <a:spcPct val="50000"/>
              </a:spcBef>
            </a:pPr>
            <a:r>
              <a:rPr lang="en-US" sz="1600" b="1">
                <a:latin typeface="Courier New" pitchFamily="49" charset="0"/>
              </a:rPr>
              <a:t>float a[4];</a:t>
            </a:r>
          </a:p>
          <a:p>
            <a:pPr algn="l">
              <a:spcBef>
                <a:spcPct val="50000"/>
              </a:spcBef>
            </a:pPr>
            <a:r>
              <a:rPr lang="en-US" sz="1600" b="1">
                <a:latin typeface="Courier New" pitchFamily="49" charset="0"/>
              </a:rPr>
              <a:t>float *ptr;</a:t>
            </a:r>
          </a:p>
          <a:p>
            <a:pPr algn="l">
              <a:spcBef>
                <a:spcPct val="50000"/>
              </a:spcBef>
            </a:pPr>
            <a:r>
              <a:rPr lang="en-US" sz="1600" b="1">
                <a:latin typeface="Courier New" pitchFamily="49" charset="0"/>
              </a:rPr>
              <a:t>ptr = &amp;(a[2]);</a:t>
            </a:r>
          </a:p>
          <a:p>
            <a:pPr algn="l">
              <a:spcBef>
                <a:spcPct val="50000"/>
              </a:spcBef>
            </a:pPr>
            <a:r>
              <a:rPr lang="en-US" sz="1600" b="1">
                <a:latin typeface="Courier New" pitchFamily="49" charset="0"/>
              </a:rPr>
              <a:t>*ptr = 3.14;</a:t>
            </a:r>
          </a:p>
          <a:p>
            <a:pPr algn="l">
              <a:spcBef>
                <a:spcPct val="50000"/>
              </a:spcBef>
            </a:pPr>
            <a:r>
              <a:rPr lang="en-US" sz="1600" b="1">
                <a:latin typeface="Courier New" pitchFamily="49" charset="0"/>
              </a:rPr>
              <a:t>ptr++;</a:t>
            </a:r>
          </a:p>
          <a:p>
            <a:pPr algn="l">
              <a:spcBef>
                <a:spcPct val="50000"/>
              </a:spcBef>
            </a:pPr>
            <a:r>
              <a:rPr lang="en-US" sz="1600" b="1">
                <a:latin typeface="Courier New" pitchFamily="49" charset="0"/>
              </a:rPr>
              <a:t>*ptr = 9.0;</a:t>
            </a:r>
          </a:p>
          <a:p>
            <a:pPr algn="l">
              <a:spcBef>
                <a:spcPct val="50000"/>
              </a:spcBef>
            </a:pPr>
            <a:r>
              <a:rPr lang="en-US" sz="1600" b="1">
                <a:latin typeface="Courier New" pitchFamily="49" charset="0"/>
              </a:rPr>
              <a:t>ptr = ptr - 3;</a:t>
            </a:r>
          </a:p>
          <a:p>
            <a:pPr algn="l">
              <a:spcBef>
                <a:spcPct val="50000"/>
              </a:spcBef>
            </a:pPr>
            <a:r>
              <a:rPr lang="en-US" sz="1600" b="1">
                <a:latin typeface="Courier New" pitchFamily="49" charset="0"/>
              </a:rPr>
              <a:t>*ptr = 6.0;</a:t>
            </a:r>
          </a:p>
          <a:p>
            <a:pPr algn="l">
              <a:spcBef>
                <a:spcPct val="50000"/>
              </a:spcBef>
            </a:pPr>
            <a:r>
              <a:rPr lang="en-US" sz="1600" b="1">
                <a:solidFill>
                  <a:srgbClr val="FF1717"/>
                </a:solidFill>
                <a:latin typeface="Courier New" pitchFamily="49" charset="0"/>
              </a:rPr>
              <a:t>ptr += 2;</a:t>
            </a:r>
          </a:p>
          <a:p>
            <a:pPr algn="l">
              <a:spcBef>
                <a:spcPct val="50000"/>
              </a:spcBef>
            </a:pPr>
            <a:r>
              <a:rPr lang="en-US" sz="1600" b="1">
                <a:latin typeface="Courier New" pitchFamily="49" charset="0"/>
              </a:rPr>
              <a:t>*ptr = 7.0;</a:t>
            </a:r>
          </a:p>
        </p:txBody>
      </p:sp>
      <p:graphicFrame>
        <p:nvGraphicFramePr>
          <p:cNvPr id="73732" name="Group 4"/>
          <p:cNvGraphicFramePr>
            <a:graphicFrameLocks noGrp="1"/>
          </p:cNvGraphicFramePr>
          <p:nvPr/>
        </p:nvGraphicFramePr>
        <p:xfrm>
          <a:off x="2209800" y="2133600"/>
          <a:ext cx="6781800" cy="3657600"/>
        </p:xfrm>
        <a:graphic>
          <a:graphicData uri="http://schemas.openxmlformats.org/drawingml/2006/table">
            <a:tbl>
              <a:tblPr/>
              <a:tblGrid>
                <a:gridCol w="9144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tblGrid>
              <a:tr h="381000">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Data Table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Name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Type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Description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3.14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address of a[2]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de-reference of float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3.14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43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73781" name="AutoShape 53"/>
          <p:cNvSpPr>
            <a:spLocks noChangeArrowheads="1"/>
          </p:cNvSpPr>
          <p:nvPr/>
        </p:nvSpPr>
        <p:spPr bwMode="auto">
          <a:xfrm rot="10800000">
            <a:off x="2057400" y="3657600"/>
            <a:ext cx="381000" cy="990600"/>
          </a:xfrm>
          <a:prstGeom prst="curvedLeftArrow">
            <a:avLst>
              <a:gd name="adj1" fmla="val 24616"/>
              <a:gd name="adj2" fmla="val 76616"/>
              <a:gd name="adj3" fmla="val 33333"/>
            </a:avLst>
          </a:prstGeom>
          <a:solidFill>
            <a:srgbClr val="CCFFCC"/>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Line 7"/>
          <p:cNvSpPr>
            <a:spLocks noChangeShapeType="1"/>
          </p:cNvSpPr>
          <p:nvPr/>
        </p:nvSpPr>
        <p:spPr bwMode="auto">
          <a:xfrm>
            <a:off x="2590800" y="2819400"/>
            <a:ext cx="5715000" cy="0"/>
          </a:xfrm>
          <a:prstGeom prst="line">
            <a:avLst/>
          </a:prstGeom>
          <a:noFill/>
          <a:ln w="76200">
            <a:solidFill>
              <a:schemeClr val="accent2"/>
            </a:solidFill>
            <a:round/>
            <a:headEnd/>
            <a:tailEnd/>
          </a:ln>
        </p:spPr>
        <p:txBody>
          <a:bodyPr wrap="none" anchor="ctr"/>
          <a:lstStyle/>
          <a:p>
            <a:endParaRPr lang="en-US"/>
          </a:p>
        </p:txBody>
      </p:sp>
      <p:sp>
        <p:nvSpPr>
          <p:cNvPr id="6149" name="Text Box 8"/>
          <p:cNvSpPr txBox="1">
            <a:spLocks noChangeArrowheads="1"/>
          </p:cNvSpPr>
          <p:nvPr/>
        </p:nvSpPr>
        <p:spPr bwMode="auto">
          <a:xfrm>
            <a:off x="609600" y="1371600"/>
            <a:ext cx="7848600" cy="2123658"/>
          </a:xfrm>
          <a:prstGeom prst="rect">
            <a:avLst/>
          </a:prstGeom>
          <a:noFill/>
          <a:ln w="9525">
            <a:noFill/>
            <a:miter lim="800000"/>
            <a:headEnd/>
            <a:tailEnd/>
          </a:ln>
        </p:spPr>
        <p:txBody>
          <a:bodyPr wrap="square">
            <a:spAutoFit/>
          </a:bodyPr>
          <a:lstStyle/>
          <a:p>
            <a:pPr marL="1887538" indent="-1887538" eaLnBrk="0" hangingPunct="0"/>
            <a:r>
              <a:rPr lang="en-US" sz="3600" b="1" i="1" dirty="0" smtClean="0">
                <a:solidFill>
                  <a:schemeClr val="bg1"/>
                </a:solidFill>
                <a:latin typeface="Times New Roman" pitchFamily="18" charset="0"/>
                <a:cs typeface="Times New Roman" pitchFamily="18" charset="0"/>
              </a:rPr>
              <a:t> Variable </a:t>
            </a:r>
            <a:r>
              <a:rPr lang="en-US" sz="3600" b="1" i="1" dirty="0">
                <a:solidFill>
                  <a:schemeClr val="bg1"/>
                </a:solidFill>
                <a:latin typeface="Times New Roman" pitchFamily="18" charset="0"/>
                <a:cs typeface="Times New Roman" pitchFamily="18" charset="0"/>
              </a:rPr>
              <a:t>Declarations, Data types, </a:t>
            </a:r>
            <a:r>
              <a:rPr lang="en-US" sz="3600" b="1" i="1" dirty="0" smtClean="0">
                <a:solidFill>
                  <a:schemeClr val="bg1"/>
                </a:solidFill>
                <a:latin typeface="Times New Roman" pitchFamily="18" charset="0"/>
                <a:cs typeface="Times New Roman" pitchFamily="18" charset="0"/>
              </a:rPr>
              <a:t>       </a:t>
            </a:r>
          </a:p>
          <a:p>
            <a:pPr marL="1887538" indent="-1887538" eaLnBrk="0" hangingPunct="0"/>
            <a:r>
              <a:rPr lang="en-US" sz="3600" b="1" i="1" dirty="0" smtClean="0">
                <a:solidFill>
                  <a:schemeClr val="bg1"/>
                </a:solidFill>
                <a:latin typeface="Times New Roman" pitchFamily="18" charset="0"/>
                <a:cs typeface="Times New Roman" pitchFamily="18" charset="0"/>
              </a:rPr>
              <a:t> Expressions</a:t>
            </a:r>
            <a:endParaRPr lang="en-US" sz="3600" b="1" i="1" dirty="0">
              <a:solidFill>
                <a:schemeClr val="bg1"/>
              </a:solidFill>
              <a:latin typeface="Times New Roman" pitchFamily="18" charset="0"/>
              <a:cs typeface="Times New Roman" pitchFamily="18" charset="0"/>
            </a:endParaRPr>
          </a:p>
          <a:p>
            <a:pPr marL="1887538" indent="-1887538" eaLnBrk="0" hangingPunct="0"/>
            <a:r>
              <a:rPr lang="en-US" sz="2400" dirty="0">
                <a:solidFill>
                  <a:schemeClr val="bg1"/>
                </a:solidFill>
                <a:latin typeface="Times New Roman" pitchFamily="18" charset="0"/>
                <a:cs typeface="Times New Roman" pitchFamily="18" charset="0"/>
              </a:rPr>
              <a:t>	</a:t>
            </a:r>
            <a:endParaRPr lang="en-US" sz="1200" dirty="0">
              <a:solidFill>
                <a:schemeClr val="bg1"/>
              </a:solidFill>
              <a:latin typeface="Times New Roman" pitchFamily="18" charset="0"/>
              <a:cs typeface="Times New Roman" pitchFamily="18" charset="0"/>
            </a:endParaRPr>
          </a:p>
          <a:p>
            <a:pPr marL="1887538" indent="-1887538" algn="r" eaLnBrk="0" hangingPunct="0"/>
            <a:r>
              <a:rPr lang="en-US" sz="3600" b="1" i="1" dirty="0">
                <a:solidFill>
                  <a:schemeClr val="bg1"/>
                </a:solidFill>
                <a:latin typeface="Times New Roman" pitchFamily="18" charset="0"/>
                <a:cs typeface="Times New Roman" pitchFamily="18" charset="0"/>
              </a:rPr>
              <a:t>                 </a:t>
            </a:r>
            <a:r>
              <a:rPr lang="en-US" sz="2800" b="1" i="1" dirty="0">
                <a:solidFill>
                  <a:schemeClr val="bg1"/>
                </a:solidFill>
                <a:latin typeface="Times New Roman" pitchFamily="18" charset="0"/>
                <a:cs typeface="Times New Roman" pitchFamily="18" charset="0"/>
              </a:rPr>
              <a:t>- Variables and Operators</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t>Pointer Arithmetic and Array</a:t>
            </a:r>
          </a:p>
        </p:txBody>
      </p:sp>
      <p:sp>
        <p:nvSpPr>
          <p:cNvPr id="74755" name="Text Box 3"/>
          <p:cNvSpPr txBox="1">
            <a:spLocks noChangeArrowheads="1"/>
          </p:cNvSpPr>
          <p:nvPr/>
        </p:nvSpPr>
        <p:spPr bwMode="auto">
          <a:xfrm>
            <a:off x="228600" y="1981200"/>
            <a:ext cx="8534400" cy="3636963"/>
          </a:xfrm>
          <a:prstGeom prst="rect">
            <a:avLst/>
          </a:prstGeom>
          <a:noFill/>
          <a:ln w="9525">
            <a:noFill/>
            <a:miter lim="800000"/>
            <a:headEnd/>
            <a:tailEnd/>
          </a:ln>
          <a:effectLst/>
        </p:spPr>
        <p:txBody>
          <a:bodyPr>
            <a:spAutoFit/>
          </a:bodyPr>
          <a:lstStyle/>
          <a:p>
            <a:pPr algn="l">
              <a:spcBef>
                <a:spcPct val="50000"/>
              </a:spcBef>
            </a:pPr>
            <a:r>
              <a:rPr lang="en-US" sz="1600" b="1">
                <a:latin typeface="Courier New" pitchFamily="49" charset="0"/>
              </a:rPr>
              <a:t>float a[4];</a:t>
            </a:r>
          </a:p>
          <a:p>
            <a:pPr algn="l">
              <a:spcBef>
                <a:spcPct val="50000"/>
              </a:spcBef>
            </a:pPr>
            <a:r>
              <a:rPr lang="en-US" sz="1600" b="1">
                <a:latin typeface="Courier New" pitchFamily="49" charset="0"/>
              </a:rPr>
              <a:t>float *ptr;</a:t>
            </a:r>
          </a:p>
          <a:p>
            <a:pPr algn="l">
              <a:spcBef>
                <a:spcPct val="50000"/>
              </a:spcBef>
            </a:pPr>
            <a:r>
              <a:rPr lang="en-US" sz="1600" b="1">
                <a:latin typeface="Courier New" pitchFamily="49" charset="0"/>
              </a:rPr>
              <a:t>ptr = &amp;(a[2]);</a:t>
            </a:r>
          </a:p>
          <a:p>
            <a:pPr algn="l">
              <a:spcBef>
                <a:spcPct val="50000"/>
              </a:spcBef>
            </a:pPr>
            <a:r>
              <a:rPr lang="en-US" sz="1600" b="1">
                <a:latin typeface="Courier New" pitchFamily="49" charset="0"/>
              </a:rPr>
              <a:t>*ptr = 3.14;</a:t>
            </a:r>
          </a:p>
          <a:p>
            <a:pPr algn="l">
              <a:spcBef>
                <a:spcPct val="50000"/>
              </a:spcBef>
            </a:pPr>
            <a:r>
              <a:rPr lang="en-US" sz="1600" b="1">
                <a:latin typeface="Courier New" pitchFamily="49" charset="0"/>
              </a:rPr>
              <a:t>ptr++;</a:t>
            </a:r>
          </a:p>
          <a:p>
            <a:pPr algn="l">
              <a:spcBef>
                <a:spcPct val="50000"/>
              </a:spcBef>
            </a:pPr>
            <a:r>
              <a:rPr lang="en-US" sz="1600" b="1">
                <a:latin typeface="Courier New" pitchFamily="49" charset="0"/>
              </a:rPr>
              <a:t>*ptr = 9.0;</a:t>
            </a:r>
          </a:p>
          <a:p>
            <a:pPr algn="l">
              <a:spcBef>
                <a:spcPct val="50000"/>
              </a:spcBef>
            </a:pPr>
            <a:r>
              <a:rPr lang="en-US" sz="1600" b="1">
                <a:latin typeface="Courier New" pitchFamily="49" charset="0"/>
              </a:rPr>
              <a:t>ptr = ptr - 3;</a:t>
            </a:r>
          </a:p>
          <a:p>
            <a:pPr algn="l">
              <a:spcBef>
                <a:spcPct val="50000"/>
              </a:spcBef>
            </a:pPr>
            <a:r>
              <a:rPr lang="en-US" sz="1600" b="1">
                <a:latin typeface="Courier New" pitchFamily="49" charset="0"/>
              </a:rPr>
              <a:t>*ptr = 6.0;</a:t>
            </a:r>
          </a:p>
          <a:p>
            <a:pPr algn="l">
              <a:spcBef>
                <a:spcPct val="50000"/>
              </a:spcBef>
            </a:pPr>
            <a:r>
              <a:rPr lang="en-US" sz="1600" b="1">
                <a:latin typeface="Courier New" pitchFamily="49" charset="0"/>
              </a:rPr>
              <a:t>ptr += 2;</a:t>
            </a:r>
          </a:p>
          <a:p>
            <a:pPr algn="l">
              <a:spcBef>
                <a:spcPct val="50000"/>
              </a:spcBef>
            </a:pPr>
            <a:r>
              <a:rPr lang="en-US" sz="1600" b="1">
                <a:solidFill>
                  <a:srgbClr val="FF1717"/>
                </a:solidFill>
                <a:latin typeface="Courier New" pitchFamily="49" charset="0"/>
              </a:rPr>
              <a:t>*ptr = 7.0;</a:t>
            </a:r>
          </a:p>
        </p:txBody>
      </p:sp>
      <p:graphicFrame>
        <p:nvGraphicFramePr>
          <p:cNvPr id="74756" name="Group 4"/>
          <p:cNvGraphicFramePr>
            <a:graphicFrameLocks noGrp="1"/>
          </p:cNvGraphicFramePr>
          <p:nvPr/>
        </p:nvGraphicFramePr>
        <p:xfrm>
          <a:off x="2209800" y="2133600"/>
          <a:ext cx="6781800" cy="3657600"/>
        </p:xfrm>
        <a:graphic>
          <a:graphicData uri="http://schemas.openxmlformats.org/drawingml/2006/table">
            <a:tbl>
              <a:tblPr/>
              <a:tblGrid>
                <a:gridCol w="9144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tblGrid>
              <a:tr h="381000">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Data Table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Name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Type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Description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Value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array element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float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address of a[2]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*ptr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float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de-reference of float pointer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43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GB" sz="1800" b="0" i="0" u="none" strike="noStrike" cap="none" normalizeH="0" baseline="0" smtClean="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74805" name="AutoShape 53"/>
          <p:cNvSpPr>
            <a:spLocks noChangeArrowheads="1"/>
          </p:cNvSpPr>
          <p:nvPr/>
        </p:nvSpPr>
        <p:spPr bwMode="auto">
          <a:xfrm rot="10800000">
            <a:off x="2057400" y="3657600"/>
            <a:ext cx="381000" cy="990600"/>
          </a:xfrm>
          <a:prstGeom prst="curvedLeftArrow">
            <a:avLst>
              <a:gd name="adj1" fmla="val 24616"/>
              <a:gd name="adj2" fmla="val 76616"/>
              <a:gd name="adj3" fmla="val 33333"/>
            </a:avLst>
          </a:prstGeom>
          <a:solidFill>
            <a:srgbClr val="CCFFCC"/>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t>Pointer Arithmetic and Array</a:t>
            </a:r>
          </a:p>
        </p:txBody>
      </p:sp>
      <p:sp>
        <p:nvSpPr>
          <p:cNvPr id="78903" name="Rectangle 55"/>
          <p:cNvSpPr>
            <a:spLocks noGrp="1" noChangeArrowheads="1"/>
          </p:cNvSpPr>
          <p:nvPr>
            <p:ph type="body" sz="half" idx="2"/>
          </p:nvPr>
        </p:nvSpPr>
        <p:spPr>
          <a:xfrm>
            <a:off x="2743200" y="2133600"/>
            <a:ext cx="5562600" cy="4114800"/>
          </a:xfrm>
        </p:spPr>
        <p:txBody>
          <a:bodyPr/>
          <a:lstStyle/>
          <a:p>
            <a:r>
              <a:rPr lang="en-US"/>
              <a:t>Type of </a:t>
            </a:r>
            <a:r>
              <a:rPr lang="en-US">
                <a:latin typeface="Courier New" pitchFamily="49" charset="0"/>
              </a:rPr>
              <a:t>a</a:t>
            </a:r>
            <a:r>
              <a:rPr lang="en-US"/>
              <a:t> is </a:t>
            </a:r>
            <a:r>
              <a:rPr lang="en-US">
                <a:latin typeface="Courier New" pitchFamily="49" charset="0"/>
              </a:rPr>
              <a:t>float *</a:t>
            </a:r>
          </a:p>
          <a:p>
            <a:r>
              <a:rPr lang="en-US">
                <a:latin typeface="Courier New" pitchFamily="49" charset="0"/>
              </a:rPr>
              <a:t>a[2] </a:t>
            </a:r>
            <a:r>
              <a:rPr lang="en-US">
                <a:latin typeface="Courier New" pitchFamily="49" charset="0"/>
                <a:sym typeface="Wingdings" pitchFamily="2" charset="2"/>
              </a:rPr>
              <a:t></a:t>
            </a:r>
            <a:r>
              <a:rPr lang="en-US">
                <a:latin typeface="Courier New" pitchFamily="49" charset="0"/>
              </a:rPr>
              <a:t> *(a + 2)</a:t>
            </a:r>
          </a:p>
          <a:p>
            <a:pPr lvl="1">
              <a:buFont typeface="Wingdings" pitchFamily="2" charset="2"/>
              <a:buNone/>
            </a:pPr>
            <a:r>
              <a:rPr lang="en-US">
                <a:latin typeface="Courier New" pitchFamily="49" charset="0"/>
              </a:rPr>
              <a:t>	ptr = &amp;(a[2])</a:t>
            </a:r>
          </a:p>
          <a:p>
            <a:pPr lvl="1">
              <a:buFont typeface="Wingdings" pitchFamily="2" charset="2"/>
              <a:buChar char="è"/>
            </a:pPr>
            <a:r>
              <a:rPr lang="en-US">
                <a:latin typeface="Courier New" pitchFamily="49" charset="0"/>
                <a:sym typeface="Wingdings" pitchFamily="2" charset="2"/>
              </a:rPr>
              <a:t>ptr = &amp;(*(a + 2))</a:t>
            </a:r>
          </a:p>
          <a:p>
            <a:pPr lvl="1">
              <a:buFont typeface="Wingdings" pitchFamily="2" charset="2"/>
              <a:buChar char="è"/>
            </a:pPr>
            <a:r>
              <a:rPr lang="en-US">
                <a:latin typeface="Courier New" pitchFamily="49" charset="0"/>
              </a:rPr>
              <a:t>ptr = a + 2</a:t>
            </a:r>
          </a:p>
          <a:p>
            <a:r>
              <a:rPr lang="en-US">
                <a:latin typeface="Courier New" pitchFamily="49" charset="0"/>
              </a:rPr>
              <a:t>a</a:t>
            </a:r>
            <a:r>
              <a:rPr lang="en-US"/>
              <a:t> is a memory address </a:t>
            </a:r>
            <a:r>
              <a:rPr lang="en-US" i="1"/>
              <a:t>constant</a:t>
            </a:r>
          </a:p>
          <a:p>
            <a:r>
              <a:rPr lang="en-US">
                <a:latin typeface="Courier New" pitchFamily="49" charset="0"/>
              </a:rPr>
              <a:t>ptr </a:t>
            </a:r>
            <a:r>
              <a:rPr lang="en-US"/>
              <a:t>is a pointer </a:t>
            </a:r>
            <a:r>
              <a:rPr lang="en-US" i="1"/>
              <a:t>variable</a:t>
            </a:r>
          </a:p>
        </p:txBody>
      </p:sp>
      <p:sp>
        <p:nvSpPr>
          <p:cNvPr id="78904" name="Text Box 56"/>
          <p:cNvSpPr txBox="1">
            <a:spLocks noGrp="1" noChangeArrowheads="1"/>
          </p:cNvSpPr>
          <p:nvPr>
            <p:ph type="body" sz="half" idx="1"/>
          </p:nvPr>
        </p:nvSpPr>
        <p:spPr>
          <a:xfrm>
            <a:off x="533400" y="2133600"/>
            <a:ext cx="2057400" cy="4114800"/>
          </a:xfrm>
          <a:noFill/>
          <a:ln/>
        </p:spPr>
        <p:txBody>
          <a:bodyPr/>
          <a:lstStyle/>
          <a:p>
            <a:pPr>
              <a:spcBef>
                <a:spcPct val="50000"/>
              </a:spcBef>
              <a:buClrTx/>
              <a:buSzTx/>
              <a:buFontTx/>
              <a:buNone/>
            </a:pPr>
            <a:r>
              <a:rPr lang="en-US" sz="1600" b="1">
                <a:solidFill>
                  <a:srgbClr val="FF1717"/>
                </a:solidFill>
                <a:latin typeface="Courier New" pitchFamily="49" charset="0"/>
              </a:rPr>
              <a:t>float a[4];</a:t>
            </a:r>
          </a:p>
          <a:p>
            <a:pPr>
              <a:spcBef>
                <a:spcPct val="50000"/>
              </a:spcBef>
              <a:buClrTx/>
              <a:buSzTx/>
              <a:buFontTx/>
              <a:buNone/>
            </a:pPr>
            <a:r>
              <a:rPr lang="en-US" sz="1600" b="1">
                <a:latin typeface="Courier New" pitchFamily="49" charset="0"/>
              </a:rPr>
              <a:t>float *ptr;</a:t>
            </a:r>
          </a:p>
          <a:p>
            <a:pPr>
              <a:spcBef>
                <a:spcPct val="50000"/>
              </a:spcBef>
              <a:buClrTx/>
              <a:buSzTx/>
              <a:buFontTx/>
              <a:buNone/>
            </a:pPr>
            <a:r>
              <a:rPr lang="en-US" sz="1600" b="1">
                <a:solidFill>
                  <a:srgbClr val="FF1717"/>
                </a:solidFill>
                <a:latin typeface="Courier New" pitchFamily="49" charset="0"/>
              </a:rPr>
              <a:t>ptr = &amp;(a[2]);</a:t>
            </a:r>
          </a:p>
          <a:p>
            <a:pPr>
              <a:spcBef>
                <a:spcPct val="50000"/>
              </a:spcBef>
              <a:buClrTx/>
              <a:buSzTx/>
              <a:buFontTx/>
              <a:buNone/>
            </a:pPr>
            <a:r>
              <a:rPr lang="en-US" sz="1600" b="1">
                <a:latin typeface="Courier New" pitchFamily="49" charset="0"/>
              </a:rPr>
              <a:t>*ptr = 3.14;</a:t>
            </a:r>
          </a:p>
          <a:p>
            <a:pPr>
              <a:spcBef>
                <a:spcPct val="50000"/>
              </a:spcBef>
              <a:buClrTx/>
              <a:buSzTx/>
              <a:buFontTx/>
              <a:buNone/>
            </a:pPr>
            <a:r>
              <a:rPr lang="en-US" sz="1600" b="1">
                <a:latin typeface="Courier New" pitchFamily="49" charset="0"/>
              </a:rPr>
              <a:t>ptr++;</a:t>
            </a:r>
          </a:p>
          <a:p>
            <a:pPr>
              <a:spcBef>
                <a:spcPct val="50000"/>
              </a:spcBef>
              <a:buClrTx/>
              <a:buSzTx/>
              <a:buFontTx/>
              <a:buNone/>
            </a:pPr>
            <a:r>
              <a:rPr lang="en-US" sz="1600" b="1">
                <a:latin typeface="Courier New" pitchFamily="49" charset="0"/>
              </a:rPr>
              <a:t>*ptr = 9.0;</a:t>
            </a:r>
          </a:p>
          <a:p>
            <a:pPr>
              <a:spcBef>
                <a:spcPct val="50000"/>
              </a:spcBef>
              <a:buClrTx/>
              <a:buSzTx/>
              <a:buFontTx/>
              <a:buNone/>
            </a:pPr>
            <a:r>
              <a:rPr lang="en-US" sz="1600" b="1">
                <a:latin typeface="Courier New" pitchFamily="49" charset="0"/>
              </a:rPr>
              <a:t>ptr = ptr - 3;</a:t>
            </a:r>
          </a:p>
          <a:p>
            <a:pPr>
              <a:spcBef>
                <a:spcPct val="50000"/>
              </a:spcBef>
              <a:buClrTx/>
              <a:buSzTx/>
              <a:buFontTx/>
              <a:buNone/>
            </a:pPr>
            <a:r>
              <a:rPr lang="en-US" sz="1600" b="1">
                <a:latin typeface="Courier New" pitchFamily="49" charset="0"/>
              </a:rPr>
              <a:t>*ptr = 6.0;</a:t>
            </a:r>
          </a:p>
          <a:p>
            <a:pPr>
              <a:spcBef>
                <a:spcPct val="50000"/>
              </a:spcBef>
              <a:buClrTx/>
              <a:buSzTx/>
              <a:buFontTx/>
              <a:buNone/>
            </a:pPr>
            <a:r>
              <a:rPr lang="en-US" sz="1600" b="1">
                <a:latin typeface="Courier New" pitchFamily="49" charset="0"/>
              </a:rPr>
              <a:t>ptr += 2;</a:t>
            </a:r>
          </a:p>
          <a:p>
            <a:pPr>
              <a:spcBef>
                <a:spcPct val="50000"/>
              </a:spcBef>
              <a:buClrTx/>
              <a:buSzTx/>
              <a:buFontTx/>
              <a:buNone/>
            </a:pPr>
            <a:r>
              <a:rPr lang="en-US" sz="1600" b="1">
                <a:latin typeface="Courier New" pitchFamily="49" charset="0"/>
              </a:rPr>
              <a:t>*ptr = 7.0;</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t>More Pointer Arithmetic</a:t>
            </a:r>
          </a:p>
        </p:txBody>
      </p:sp>
      <p:sp>
        <p:nvSpPr>
          <p:cNvPr id="89091" name="Rectangle 3"/>
          <p:cNvSpPr>
            <a:spLocks noGrp="1" noChangeArrowheads="1"/>
          </p:cNvSpPr>
          <p:nvPr>
            <p:ph type="body" idx="1"/>
          </p:nvPr>
        </p:nvSpPr>
        <p:spPr>
          <a:xfrm>
            <a:off x="533400" y="2133600"/>
            <a:ext cx="8382000" cy="4114800"/>
          </a:xfrm>
        </p:spPr>
        <p:txBody>
          <a:bodyPr/>
          <a:lstStyle/>
          <a:p>
            <a:r>
              <a:rPr lang="en-US"/>
              <a:t>What if </a:t>
            </a:r>
            <a:r>
              <a:rPr lang="en-US">
                <a:latin typeface="Courier New" pitchFamily="49" charset="0"/>
              </a:rPr>
              <a:t>a</a:t>
            </a:r>
            <a:r>
              <a:rPr lang="en-US"/>
              <a:t> is a </a:t>
            </a:r>
            <a:r>
              <a:rPr lang="en-US">
                <a:latin typeface="Courier New" pitchFamily="49" charset="0"/>
              </a:rPr>
              <a:t>double</a:t>
            </a:r>
            <a:r>
              <a:rPr lang="en-US"/>
              <a:t> array?</a:t>
            </a:r>
          </a:p>
          <a:p>
            <a:r>
              <a:rPr lang="en-US"/>
              <a:t>A </a:t>
            </a:r>
            <a:r>
              <a:rPr lang="en-US">
                <a:latin typeface="Courier New" pitchFamily="49" charset="0"/>
              </a:rPr>
              <a:t>double</a:t>
            </a:r>
            <a:r>
              <a:rPr lang="en-US"/>
              <a:t> </a:t>
            </a:r>
            <a:r>
              <a:rPr lang="en-US" i="1"/>
              <a:t>may</a:t>
            </a:r>
            <a:r>
              <a:rPr lang="en-US"/>
              <a:t> occupy more memory slots!</a:t>
            </a:r>
          </a:p>
          <a:p>
            <a:pPr lvl="1"/>
            <a:r>
              <a:rPr lang="en-US"/>
              <a:t>Given </a:t>
            </a:r>
            <a:r>
              <a:rPr lang="en-US" b="1">
                <a:solidFill>
                  <a:srgbClr val="FF1717"/>
                </a:solidFill>
                <a:latin typeface="Courier New" pitchFamily="49" charset="0"/>
              </a:rPr>
              <a:t>double</a:t>
            </a:r>
            <a:r>
              <a:rPr lang="en-US" b="1">
                <a:latin typeface="Courier New" pitchFamily="49" charset="0"/>
              </a:rPr>
              <a:t> *ptr = a;</a:t>
            </a:r>
            <a:endParaRPr lang="en-US" b="1"/>
          </a:p>
          <a:p>
            <a:pPr lvl="1"/>
            <a:r>
              <a:rPr lang="en-US"/>
              <a:t>What’s </a:t>
            </a:r>
            <a:r>
              <a:rPr lang="en-US" b="1">
                <a:solidFill>
                  <a:srgbClr val="FF1717"/>
                </a:solidFill>
                <a:latin typeface="Courier New" pitchFamily="49" charset="0"/>
              </a:rPr>
              <a:t>ptr + 1</a:t>
            </a:r>
            <a:r>
              <a:rPr lang="en-US"/>
              <a:t> then?</a:t>
            </a:r>
          </a:p>
        </p:txBody>
      </p:sp>
      <p:graphicFrame>
        <p:nvGraphicFramePr>
          <p:cNvPr id="89092" name="Group 4"/>
          <p:cNvGraphicFramePr>
            <a:graphicFrameLocks noGrp="1"/>
          </p:cNvGraphicFramePr>
          <p:nvPr/>
        </p:nvGraphicFramePr>
        <p:xfrm>
          <a:off x="609600" y="4800600"/>
          <a:ext cx="7924800" cy="1584960"/>
        </p:xfrm>
        <a:graphic>
          <a:graphicData uri="http://schemas.openxmlformats.org/drawingml/2006/table">
            <a:tbl>
              <a:tblPr/>
              <a:tblGrid>
                <a:gridCol w="7620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304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1" i="0" u="none" strike="noStrike" cap="none" normalizeH="0" baseline="0" dirty="0" err="1" smtClean="0">
                          <a:ln>
                            <a:noFill/>
                          </a:ln>
                          <a:solidFill>
                            <a:schemeClr val="tx1"/>
                          </a:solidFill>
                          <a:effectLst/>
                          <a:latin typeface="Tahoma" pitchFamily="34" charset="0"/>
                        </a:rPr>
                        <a:t>Addr</a:t>
                      </a:r>
                      <a:endParaRPr kumimoji="0" lang="en-US" sz="1800" b="1"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1" i="0" u="none" strike="noStrike" cap="none" normalizeH="0" baseline="0" smtClean="0">
                          <a:ln>
                            <a:noFill/>
                          </a:ln>
                          <a:solidFill>
                            <a:schemeClr val="tx1"/>
                          </a:solidFill>
                          <a:effectLst/>
                          <a:latin typeface="Tahoma" pitchFamily="34" charset="0"/>
                        </a:rPr>
                        <a:t>Content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1" i="0" u="none" strike="noStrike" cap="none" normalizeH="0" baseline="0" smtClean="0">
                          <a:ln>
                            <a:noFill/>
                          </a:ln>
                          <a:solidFill>
                            <a:schemeClr val="tx1"/>
                          </a:solidFill>
                          <a:effectLst/>
                          <a:latin typeface="Tahoma" pitchFamily="34" charset="0"/>
                        </a:rPr>
                        <a:t>Addr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1" i="0" u="none" strike="noStrike" cap="none" normalizeH="0" baseline="0" smtClean="0">
                          <a:ln>
                            <a:noFill/>
                          </a:ln>
                          <a:solidFill>
                            <a:schemeClr val="tx1"/>
                          </a:solidFill>
                          <a:effectLst/>
                          <a:latin typeface="Tahoma" pitchFamily="34" charset="0"/>
                        </a:rPr>
                        <a:t>Content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1" i="0" u="none" strike="noStrike" cap="none" normalizeH="0" baseline="0" smtClean="0">
                          <a:ln>
                            <a:noFill/>
                          </a:ln>
                          <a:solidFill>
                            <a:schemeClr val="tx1"/>
                          </a:solidFill>
                          <a:effectLst/>
                          <a:latin typeface="Tahoma" pitchFamily="34" charset="0"/>
                        </a:rPr>
                        <a:t>Addr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1" i="0" u="none" strike="noStrike" cap="none" normalizeH="0" baseline="0" smtClean="0">
                          <a:ln>
                            <a:noFill/>
                          </a:ln>
                          <a:solidFill>
                            <a:schemeClr val="tx1"/>
                          </a:solidFill>
                          <a:effectLst/>
                          <a:latin typeface="Tahoma" pitchFamily="34" charset="0"/>
                        </a:rPr>
                        <a:t>Content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1" i="0" u="none" strike="noStrike" cap="none" normalizeH="0" baseline="0" smtClean="0">
                          <a:ln>
                            <a:noFill/>
                          </a:ln>
                          <a:solidFill>
                            <a:schemeClr val="tx1"/>
                          </a:solidFill>
                          <a:effectLst/>
                          <a:latin typeface="Tahoma" pitchFamily="34" charset="0"/>
                        </a:rPr>
                        <a:t>Addr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1" i="0" u="none" strike="noStrike" cap="none" normalizeH="0" baseline="0" smtClean="0">
                          <a:ln>
                            <a:noFill/>
                          </a:ln>
                          <a:solidFill>
                            <a:schemeClr val="tx1"/>
                          </a:solidFill>
                          <a:effectLst/>
                          <a:latin typeface="Tahoma" pitchFamily="34" charset="0"/>
                        </a:rPr>
                        <a:t>Content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1000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a[0]: 37.9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1001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1002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1003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rgbClr val="FF1717"/>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1004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a[1]: 1.23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1005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1006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1007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6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1008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a[2]: 3.14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1009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dirty="0" smtClean="0">
                          <a:ln>
                            <a:noFill/>
                          </a:ln>
                          <a:solidFill>
                            <a:schemeClr val="tx1"/>
                          </a:solidFill>
                          <a:effectLst/>
                          <a:latin typeface="Tahoma" pitchFamily="34" charset="0"/>
                        </a:rPr>
                        <a:t>1010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dirty="0" smtClean="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smtClean="0">
                          <a:ln>
                            <a:noFill/>
                          </a:ln>
                          <a:solidFill>
                            <a:schemeClr val="tx1"/>
                          </a:solidFill>
                          <a:effectLst/>
                          <a:latin typeface="Tahoma" pitchFamily="34" charset="0"/>
                        </a:rPr>
                        <a:t>1011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sz="1800" b="0" i="0" u="none" strike="noStrike" cap="none" normalizeH="0" baseline="0" dirty="0" smtClean="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Line 7"/>
          <p:cNvSpPr>
            <a:spLocks noChangeShapeType="1"/>
          </p:cNvSpPr>
          <p:nvPr/>
        </p:nvSpPr>
        <p:spPr bwMode="auto">
          <a:xfrm flipV="1">
            <a:off x="2743200" y="3124200"/>
            <a:ext cx="5715000" cy="0"/>
          </a:xfrm>
          <a:prstGeom prst="line">
            <a:avLst/>
          </a:prstGeom>
          <a:noFill/>
          <a:ln w="76200">
            <a:solidFill>
              <a:schemeClr val="accent2"/>
            </a:solidFill>
            <a:round/>
            <a:headEnd/>
            <a:tailEnd/>
          </a:ln>
        </p:spPr>
        <p:txBody>
          <a:bodyPr wrap="none" anchor="ctr"/>
          <a:lstStyle/>
          <a:p>
            <a:endParaRPr lang="en-US"/>
          </a:p>
        </p:txBody>
      </p:sp>
      <p:sp>
        <p:nvSpPr>
          <p:cNvPr id="2056" name="Text Box 8"/>
          <p:cNvSpPr txBox="1">
            <a:spLocks noChangeArrowheads="1"/>
          </p:cNvSpPr>
          <p:nvPr/>
        </p:nvSpPr>
        <p:spPr bwMode="auto">
          <a:xfrm>
            <a:off x="838200" y="2286000"/>
            <a:ext cx="7620000" cy="1200329"/>
          </a:xfrm>
          <a:prstGeom prst="rect">
            <a:avLst/>
          </a:prstGeom>
          <a:noFill/>
          <a:ln w="9525">
            <a:noFill/>
            <a:miter lim="800000"/>
            <a:headEnd/>
            <a:tailEnd/>
          </a:ln>
          <a:effectLst/>
        </p:spPr>
        <p:txBody>
          <a:bodyPr wrap="square">
            <a:spAutoFit/>
          </a:bodyPr>
          <a:lstStyle/>
          <a:p>
            <a:pPr marL="1825625" indent="-1825625">
              <a:defRPr/>
            </a:pPr>
            <a:r>
              <a:rPr lang="en-US" sz="3600" b="1" i="1" dirty="0" smtClean="0">
                <a:solidFill>
                  <a:schemeClr val="bg1"/>
                </a:solidFill>
                <a:latin typeface="Times New Roman" pitchFamily="18" charset="0"/>
                <a:cs typeface="Times New Roman" pitchFamily="18" charset="0"/>
              </a:rPr>
              <a:t>Structures &amp; Unions</a:t>
            </a:r>
          </a:p>
          <a:p>
            <a:pPr marL="1825625" indent="-1825625">
              <a:defRPr/>
            </a:pPr>
            <a:endParaRPr lang="en-US" sz="3600" b="1" i="1" dirty="0" smtClean="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buNone/>
              <a:defRPr/>
            </a:pPr>
            <a:r>
              <a:rPr lang="en-US" dirty="0" smtClean="0">
                <a:latin typeface="Times New Roman" pitchFamily="18" charset="0"/>
                <a:cs typeface="Times New Roman" pitchFamily="18" charset="0"/>
              </a:rPr>
              <a:t>Structures</a:t>
            </a:r>
          </a:p>
        </p:txBody>
      </p:sp>
      <p:sp>
        <p:nvSpPr>
          <p:cNvPr id="21507" name="Rectangle 3"/>
          <p:cNvSpPr>
            <a:spLocks noGrp="1" noChangeArrowheads="1"/>
          </p:cNvSpPr>
          <p:nvPr>
            <p:ph type="body" idx="1"/>
          </p:nvPr>
        </p:nvSpPr>
        <p:spPr/>
        <p:txBody>
          <a:bodyPr>
            <a:normAutofit fontScale="92500" lnSpcReduction="20000"/>
          </a:bodyPr>
          <a:lstStyle/>
          <a:p>
            <a:pPr eaLnBrk="1" hangingPunct="1"/>
            <a:r>
              <a:rPr lang="en-US" dirty="0" smtClean="0">
                <a:latin typeface="Times New Roman" pitchFamily="18" charset="0"/>
                <a:cs typeface="Times New Roman" pitchFamily="18" charset="0"/>
              </a:rPr>
              <a:t>A </a:t>
            </a:r>
            <a:r>
              <a:rPr lang="en-US" dirty="0" err="1" smtClean="0">
                <a:latin typeface="Times New Roman" pitchFamily="18" charset="0"/>
                <a:cs typeface="Times New Roman" pitchFamily="18" charset="0"/>
              </a:rPr>
              <a:t>struct</a:t>
            </a:r>
            <a:r>
              <a:rPr lang="en-US" dirty="0" smtClean="0">
                <a:latin typeface="Times New Roman" pitchFamily="18" charset="0"/>
                <a:cs typeface="Times New Roman" pitchFamily="18" charset="0"/>
              </a:rPr>
              <a:t> is an object with named fields:</a:t>
            </a:r>
          </a:p>
          <a:p>
            <a:pPr eaLnBrk="1" hangingPunct="1"/>
            <a:endParaRPr lang="en-US" dirty="0" smtClean="0">
              <a:latin typeface="Times New Roman" pitchFamily="18" charset="0"/>
              <a:cs typeface="Times New Roman" pitchFamily="18" charset="0"/>
            </a:endParaRPr>
          </a:p>
          <a:p>
            <a:pPr eaLnBrk="1" hangingPunct="1">
              <a:lnSpc>
                <a:spcPct val="100000"/>
              </a:lnSpc>
              <a:spcBef>
                <a:spcPct val="0"/>
              </a:spcBef>
              <a:buFont typeface="Wingdings" pitchFamily="2" charset="2"/>
              <a:buNone/>
            </a:pPr>
            <a:r>
              <a:rPr lang="en-US" dirty="0" err="1" smtClean="0">
                <a:latin typeface="Times New Roman" pitchFamily="18" charset="0"/>
                <a:cs typeface="Times New Roman" pitchFamily="18" charset="0"/>
              </a:rPr>
              <a:t>struct</a:t>
            </a:r>
            <a:r>
              <a:rPr lang="en-US" dirty="0" smtClean="0">
                <a:latin typeface="Times New Roman" pitchFamily="18" charset="0"/>
                <a:cs typeface="Times New Roman" pitchFamily="18" charset="0"/>
              </a:rPr>
              <a:t> {</a:t>
            </a:r>
          </a:p>
          <a:p>
            <a:pPr eaLnBrk="1" hangingPunct="1">
              <a:lnSpc>
                <a:spcPct val="100000"/>
              </a:lnSpc>
              <a:spcBef>
                <a:spcPct val="0"/>
              </a:spcBef>
              <a:buFont typeface="Wingdings" pitchFamily="2" charset="2"/>
              <a:buNone/>
            </a:pPr>
            <a:r>
              <a:rPr lang="en-US" dirty="0" smtClean="0">
                <a:latin typeface="Times New Roman" pitchFamily="18" charset="0"/>
                <a:cs typeface="Times New Roman" pitchFamily="18" charset="0"/>
              </a:rPr>
              <a:t>  char *name;</a:t>
            </a:r>
          </a:p>
          <a:p>
            <a:pPr eaLnBrk="1" hangingPunct="1">
              <a:lnSpc>
                <a:spcPct val="100000"/>
              </a:lnSpc>
              <a:spcBef>
                <a:spcPct val="0"/>
              </a:spcBef>
              <a:buFont typeface="Wingdings" pitchFamily="2" charset="2"/>
              <a:buNone/>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int</a:t>
            </a:r>
            <a:r>
              <a:rPr lang="en-US" dirty="0" smtClean="0">
                <a:latin typeface="Times New Roman" pitchFamily="18" charset="0"/>
                <a:cs typeface="Times New Roman" pitchFamily="18" charset="0"/>
              </a:rPr>
              <a:t> x, y;</a:t>
            </a:r>
          </a:p>
          <a:p>
            <a:pPr eaLnBrk="1" hangingPunct="1">
              <a:lnSpc>
                <a:spcPct val="100000"/>
              </a:lnSpc>
              <a:spcBef>
                <a:spcPct val="0"/>
              </a:spcBef>
              <a:buFont typeface="Wingdings" pitchFamily="2" charset="2"/>
              <a:buNone/>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int</a:t>
            </a:r>
            <a:r>
              <a:rPr lang="en-US" dirty="0" smtClean="0">
                <a:latin typeface="Times New Roman" pitchFamily="18" charset="0"/>
                <a:cs typeface="Times New Roman" pitchFamily="18" charset="0"/>
              </a:rPr>
              <a:t> h, w;</a:t>
            </a:r>
          </a:p>
          <a:p>
            <a:pPr eaLnBrk="1" hangingPunct="1">
              <a:lnSpc>
                <a:spcPct val="100000"/>
              </a:lnSpc>
              <a:spcBef>
                <a:spcPct val="0"/>
              </a:spcBef>
              <a:buFont typeface="Wingdings" pitchFamily="2" charset="2"/>
              <a:buNone/>
            </a:pPr>
            <a:r>
              <a:rPr lang="en-US" dirty="0" smtClean="0">
                <a:latin typeface="Times New Roman" pitchFamily="18" charset="0"/>
                <a:cs typeface="Times New Roman" pitchFamily="18" charset="0"/>
              </a:rPr>
              <a:t>} box;</a:t>
            </a:r>
          </a:p>
          <a:p>
            <a:pPr eaLnBrk="1" hangingPunct="1">
              <a:lnSpc>
                <a:spcPct val="100000"/>
              </a:lnSpc>
              <a:spcBef>
                <a:spcPct val="0"/>
              </a:spcBef>
              <a:buFont typeface="Wingdings" pitchFamily="2" charset="2"/>
              <a:buNone/>
            </a:pPr>
            <a:endParaRPr lang="en-US" dirty="0" smtClean="0">
              <a:latin typeface="Times New Roman" pitchFamily="18" charset="0"/>
              <a:cs typeface="Times New Roman" pitchFamily="18" charset="0"/>
            </a:endParaRPr>
          </a:p>
          <a:p>
            <a:pPr eaLnBrk="1" hangingPunct="1">
              <a:lnSpc>
                <a:spcPct val="100000"/>
              </a:lnSpc>
              <a:spcBef>
                <a:spcPct val="0"/>
              </a:spcBef>
            </a:pPr>
            <a:r>
              <a:rPr lang="en-US" dirty="0" smtClean="0">
                <a:latin typeface="Times New Roman" pitchFamily="18" charset="0"/>
                <a:cs typeface="Times New Roman" pitchFamily="18" charset="0"/>
              </a:rPr>
              <a:t>Accessed using “dot” notation:</a:t>
            </a:r>
          </a:p>
          <a:p>
            <a:pPr eaLnBrk="1" hangingPunct="1">
              <a:lnSpc>
                <a:spcPct val="100000"/>
              </a:lnSpc>
              <a:spcBef>
                <a:spcPct val="0"/>
              </a:spcBef>
            </a:pPr>
            <a:endParaRPr lang="en-US" dirty="0" smtClean="0">
              <a:latin typeface="Times New Roman" pitchFamily="18" charset="0"/>
              <a:cs typeface="Times New Roman" pitchFamily="18" charset="0"/>
            </a:endParaRPr>
          </a:p>
          <a:p>
            <a:pPr eaLnBrk="1" hangingPunct="1">
              <a:lnSpc>
                <a:spcPct val="100000"/>
              </a:lnSpc>
              <a:spcBef>
                <a:spcPct val="0"/>
              </a:spcBef>
              <a:buFont typeface="Wingdings" pitchFamily="2" charset="2"/>
              <a:buNone/>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box.x</a:t>
            </a:r>
            <a:r>
              <a:rPr lang="en-US" dirty="0" smtClean="0">
                <a:latin typeface="Times New Roman" pitchFamily="18" charset="0"/>
                <a:cs typeface="Times New Roman" pitchFamily="18" charset="0"/>
              </a:rPr>
              <a:t> = 5;</a:t>
            </a:r>
          </a:p>
          <a:p>
            <a:pPr eaLnBrk="1" hangingPunct="1">
              <a:lnSpc>
                <a:spcPct val="100000"/>
              </a:lnSpc>
              <a:spcBef>
                <a:spcPct val="0"/>
              </a:spcBef>
              <a:buFont typeface="Wingdings" pitchFamily="2" charset="2"/>
              <a:buNone/>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box.y</a:t>
            </a:r>
            <a:r>
              <a:rPr lang="en-US" dirty="0" smtClean="0">
                <a:latin typeface="Times New Roman" pitchFamily="18" charset="0"/>
                <a:cs typeface="Times New Roman" pitchFamily="18" charset="0"/>
              </a:rPr>
              <a:t> = 2;</a:t>
            </a:r>
          </a:p>
        </p:txBody>
      </p:sp>
      <p:pic>
        <p:nvPicPr>
          <p:cNvPr id="21508" name="Picture 5" descr="Eiffel tower, Paris"/>
          <p:cNvPicPr>
            <a:picLocks noChangeAspect="1" noChangeArrowheads="1"/>
          </p:cNvPicPr>
          <p:nvPr/>
        </p:nvPicPr>
        <p:blipFill>
          <a:blip r:embed="rId2"/>
          <a:srcRect/>
          <a:stretch>
            <a:fillRect/>
          </a:stretch>
        </p:blipFill>
        <p:spPr bwMode="auto">
          <a:xfrm>
            <a:off x="7010400" y="762000"/>
            <a:ext cx="1577975" cy="2411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buNone/>
              <a:defRPr/>
            </a:pPr>
            <a:r>
              <a:rPr lang="en-US" dirty="0" err="1" smtClean="0">
                <a:latin typeface="Times New Roman" pitchFamily="18" charset="0"/>
                <a:cs typeface="Times New Roman" pitchFamily="18" charset="0"/>
              </a:rPr>
              <a:t>Struct</a:t>
            </a:r>
            <a:r>
              <a:rPr lang="en-US" dirty="0" smtClean="0">
                <a:latin typeface="Times New Roman" pitchFamily="18" charset="0"/>
                <a:cs typeface="Times New Roman" pitchFamily="18" charset="0"/>
              </a:rPr>
              <a:t> bit-fields</a:t>
            </a:r>
          </a:p>
        </p:txBody>
      </p:sp>
      <p:sp>
        <p:nvSpPr>
          <p:cNvPr id="22531" name="Rectangle 3"/>
          <p:cNvSpPr>
            <a:spLocks noGrp="1" noChangeArrowheads="1"/>
          </p:cNvSpPr>
          <p:nvPr>
            <p:ph type="body" idx="1"/>
          </p:nvPr>
        </p:nvSpPr>
        <p:spPr/>
        <p:txBody>
          <a:bodyPr>
            <a:normAutofit fontScale="92500" lnSpcReduction="20000"/>
          </a:bodyPr>
          <a:lstStyle/>
          <a:p>
            <a:pPr eaLnBrk="1" hangingPunct="1"/>
            <a:r>
              <a:rPr lang="en-US" dirty="0" smtClean="0">
                <a:latin typeface="Times New Roman" pitchFamily="18" charset="0"/>
                <a:cs typeface="Times New Roman" pitchFamily="18" charset="0"/>
              </a:rPr>
              <a:t>Way to aggressively pack data in memory</a:t>
            </a:r>
          </a:p>
          <a:p>
            <a:pPr eaLnBrk="1" hangingPunct="1"/>
            <a:endParaRPr lang="en-US" dirty="0" smtClean="0">
              <a:latin typeface="Times New Roman" pitchFamily="18" charset="0"/>
              <a:cs typeface="Times New Roman" pitchFamily="18" charset="0"/>
            </a:endParaRPr>
          </a:p>
          <a:p>
            <a:pPr eaLnBrk="1" hangingPunct="1">
              <a:lnSpc>
                <a:spcPct val="100000"/>
              </a:lnSpc>
              <a:spcBef>
                <a:spcPct val="0"/>
              </a:spcBef>
              <a:buFont typeface="Wingdings" pitchFamily="2" charset="2"/>
              <a:buNone/>
            </a:pPr>
            <a:r>
              <a:rPr lang="en-US" dirty="0" err="1" smtClean="0">
                <a:latin typeface="Times New Roman" pitchFamily="18" charset="0"/>
                <a:cs typeface="Times New Roman" pitchFamily="18" charset="0"/>
              </a:rPr>
              <a:t>struct</a:t>
            </a:r>
            <a:r>
              <a:rPr lang="en-US" dirty="0" smtClean="0">
                <a:latin typeface="Times New Roman" pitchFamily="18" charset="0"/>
                <a:cs typeface="Times New Roman" pitchFamily="18" charset="0"/>
              </a:rPr>
              <a:t> {</a:t>
            </a:r>
          </a:p>
          <a:p>
            <a:pPr eaLnBrk="1" hangingPunct="1">
              <a:lnSpc>
                <a:spcPct val="100000"/>
              </a:lnSpc>
              <a:spcBef>
                <a:spcPct val="0"/>
              </a:spcBef>
              <a:buFont typeface="Wingdings" pitchFamily="2" charset="2"/>
              <a:buNone/>
            </a:pPr>
            <a:r>
              <a:rPr lang="en-US" dirty="0" smtClean="0">
                <a:latin typeface="Times New Roman" pitchFamily="18" charset="0"/>
                <a:cs typeface="Times New Roman" pitchFamily="18" charset="0"/>
              </a:rPr>
              <a:t>  unsigned </a:t>
            </a:r>
            <a:r>
              <a:rPr lang="en-US" dirty="0" err="1" smtClean="0">
                <a:latin typeface="Times New Roman" pitchFamily="18" charset="0"/>
                <a:cs typeface="Times New Roman" pitchFamily="18" charset="0"/>
              </a:rPr>
              <a:t>int</a:t>
            </a:r>
            <a:r>
              <a:rPr lang="en-US" dirty="0" smtClean="0">
                <a:latin typeface="Times New Roman" pitchFamily="18" charset="0"/>
                <a:cs typeface="Times New Roman" pitchFamily="18" charset="0"/>
              </a:rPr>
              <a:t> baud : 5;</a:t>
            </a:r>
          </a:p>
          <a:p>
            <a:pPr eaLnBrk="1" hangingPunct="1">
              <a:lnSpc>
                <a:spcPct val="100000"/>
              </a:lnSpc>
              <a:spcBef>
                <a:spcPct val="0"/>
              </a:spcBef>
              <a:buFont typeface="Wingdings" pitchFamily="2" charset="2"/>
              <a:buNone/>
            </a:pPr>
            <a:r>
              <a:rPr lang="en-US" dirty="0" smtClean="0">
                <a:latin typeface="Times New Roman" pitchFamily="18" charset="0"/>
                <a:cs typeface="Times New Roman" pitchFamily="18" charset="0"/>
              </a:rPr>
              <a:t>  unsigned </a:t>
            </a:r>
            <a:r>
              <a:rPr lang="en-US" dirty="0" err="1" smtClean="0">
                <a:latin typeface="Times New Roman" pitchFamily="18" charset="0"/>
                <a:cs typeface="Times New Roman" pitchFamily="18" charset="0"/>
              </a:rPr>
              <a:t>int</a:t>
            </a:r>
            <a:r>
              <a:rPr lang="en-US" dirty="0" smtClean="0">
                <a:latin typeface="Times New Roman" pitchFamily="18" charset="0"/>
                <a:cs typeface="Times New Roman" pitchFamily="18" charset="0"/>
              </a:rPr>
              <a:t> div2 : 1;</a:t>
            </a:r>
          </a:p>
          <a:p>
            <a:pPr eaLnBrk="1" hangingPunct="1">
              <a:lnSpc>
                <a:spcPct val="100000"/>
              </a:lnSpc>
              <a:spcBef>
                <a:spcPct val="0"/>
              </a:spcBef>
              <a:buFont typeface="Wingdings" pitchFamily="2" charset="2"/>
              <a:buNone/>
            </a:pPr>
            <a:r>
              <a:rPr lang="en-US" dirty="0" smtClean="0">
                <a:latin typeface="Times New Roman" pitchFamily="18" charset="0"/>
                <a:cs typeface="Times New Roman" pitchFamily="18" charset="0"/>
              </a:rPr>
              <a:t>  unsigned </a:t>
            </a:r>
            <a:r>
              <a:rPr lang="en-US" dirty="0" err="1" smtClean="0">
                <a:latin typeface="Times New Roman" pitchFamily="18" charset="0"/>
                <a:cs typeface="Times New Roman" pitchFamily="18" charset="0"/>
              </a:rPr>
              <a:t>int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use_external_clock</a:t>
            </a:r>
            <a:r>
              <a:rPr lang="en-US" dirty="0" smtClean="0">
                <a:latin typeface="Times New Roman" pitchFamily="18" charset="0"/>
                <a:cs typeface="Times New Roman" pitchFamily="18" charset="0"/>
              </a:rPr>
              <a:t> : 1;</a:t>
            </a:r>
          </a:p>
          <a:p>
            <a:pPr eaLnBrk="1" hangingPunct="1">
              <a:lnSpc>
                <a:spcPct val="100000"/>
              </a:lnSpc>
              <a:spcBef>
                <a:spcPct val="0"/>
              </a:spcBef>
              <a:buFont typeface="Wingdings" pitchFamily="2" charset="2"/>
              <a:buNone/>
            </a:pPr>
            <a:r>
              <a:rPr lang="en-US" dirty="0" smtClean="0">
                <a:latin typeface="Times New Roman" pitchFamily="18" charset="0"/>
                <a:cs typeface="Times New Roman" pitchFamily="18" charset="0"/>
              </a:rPr>
              <a:t>} flags;</a:t>
            </a:r>
          </a:p>
          <a:p>
            <a:pPr eaLnBrk="1" hangingPunct="1"/>
            <a:r>
              <a:rPr lang="en-US" dirty="0" smtClean="0">
                <a:latin typeface="Times New Roman" pitchFamily="18" charset="0"/>
                <a:cs typeface="Times New Roman" pitchFamily="18" charset="0"/>
              </a:rPr>
              <a:t>Compiler will pack these fields into words</a:t>
            </a:r>
          </a:p>
          <a:p>
            <a:pPr eaLnBrk="1" hangingPunct="1"/>
            <a:r>
              <a:rPr lang="en-US" dirty="0" smtClean="0">
                <a:latin typeface="Times New Roman" pitchFamily="18" charset="0"/>
                <a:cs typeface="Times New Roman" pitchFamily="18" charset="0"/>
              </a:rPr>
              <a:t>Very implementation dependent: no guarantees of ordering, packing, etc.</a:t>
            </a:r>
          </a:p>
          <a:p>
            <a:pPr eaLnBrk="1" hangingPunct="1"/>
            <a:r>
              <a:rPr lang="en-US" dirty="0" smtClean="0">
                <a:latin typeface="Times New Roman" pitchFamily="18" charset="0"/>
                <a:cs typeface="Times New Roman" pitchFamily="18" charset="0"/>
              </a:rPr>
              <a:t>Usually less efficient</a:t>
            </a:r>
          </a:p>
          <a:p>
            <a:pPr lvl="1" eaLnBrk="1" hangingPunct="1"/>
            <a:r>
              <a:rPr lang="en-US" dirty="0" smtClean="0">
                <a:latin typeface="Times New Roman" pitchFamily="18" charset="0"/>
                <a:cs typeface="Times New Roman" pitchFamily="18" charset="0"/>
              </a:rPr>
              <a:t>Reading a field requires masking and shifting</a:t>
            </a:r>
          </a:p>
        </p:txBody>
      </p:sp>
      <p:sp>
        <p:nvSpPr>
          <p:cNvPr id="22532" name="Rectangle 4"/>
          <p:cNvSpPr>
            <a:spLocks noChangeArrowheads="1"/>
          </p:cNvSpPr>
          <p:nvPr/>
        </p:nvSpPr>
        <p:spPr bwMode="auto">
          <a:xfrm>
            <a:off x="2103438" y="2074863"/>
            <a:ext cx="3657600" cy="369332"/>
          </a:xfrm>
          <a:prstGeom prst="rect">
            <a:avLst/>
          </a:prstGeom>
          <a:noFill/>
          <a:ln w="25400">
            <a:noFill/>
            <a:miter lim="800000"/>
            <a:headEnd/>
            <a:tailEnd/>
          </a:ln>
        </p:spPr>
        <p:txBody>
          <a:bodyPr>
            <a:spAutoFit/>
          </a:bodyPr>
          <a:lstStyle/>
          <a:p>
            <a:endParaRPr lang="en-US">
              <a:latin typeface="Times New Roman" pitchFamily="18" charset="0"/>
              <a:cs typeface="Times New Roman" pitchFamily="18" charset="0"/>
            </a:endParaRPr>
          </a:p>
        </p:txBody>
      </p:sp>
      <p:pic>
        <p:nvPicPr>
          <p:cNvPr id="22533" name="Picture 6" descr="Productivity in warehouse"/>
          <p:cNvPicPr>
            <a:picLocks noChangeAspect="1" noChangeArrowheads="1"/>
          </p:cNvPicPr>
          <p:nvPr/>
        </p:nvPicPr>
        <p:blipFill>
          <a:blip r:embed="rId2"/>
          <a:srcRect/>
          <a:stretch>
            <a:fillRect/>
          </a:stretch>
        </p:blipFill>
        <p:spPr bwMode="auto">
          <a:xfrm>
            <a:off x="7010400" y="1066800"/>
            <a:ext cx="1920875" cy="1773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buNone/>
              <a:defRPr/>
            </a:pPr>
            <a:r>
              <a:rPr lang="en-US" dirty="0" smtClean="0">
                <a:latin typeface="Times New Roman" pitchFamily="18" charset="0"/>
                <a:cs typeface="Times New Roman" pitchFamily="18" charset="0"/>
              </a:rPr>
              <a:t> Unions</a:t>
            </a:r>
          </a:p>
        </p:txBody>
      </p:sp>
      <p:sp>
        <p:nvSpPr>
          <p:cNvPr id="23555" name="Rectangle 3"/>
          <p:cNvSpPr>
            <a:spLocks noGrp="1" noChangeArrowheads="1"/>
          </p:cNvSpPr>
          <p:nvPr>
            <p:ph type="body" idx="1"/>
          </p:nvPr>
        </p:nvSpPr>
        <p:spPr/>
        <p:txBody>
          <a:bodyPr>
            <a:normAutofit fontScale="92500" lnSpcReduction="20000"/>
          </a:bodyPr>
          <a:lstStyle/>
          <a:p>
            <a:pPr eaLnBrk="1" hangingPunct="1"/>
            <a:r>
              <a:rPr lang="en-US" dirty="0" smtClean="0">
                <a:latin typeface="Times New Roman" pitchFamily="18" charset="0"/>
                <a:cs typeface="Times New Roman" pitchFamily="18" charset="0"/>
              </a:rPr>
              <a:t>Can store objects of different types at different times</a:t>
            </a:r>
          </a:p>
          <a:p>
            <a:pPr eaLnBrk="1" hangingPunct="1"/>
            <a:endParaRPr lang="en-US" dirty="0" smtClean="0">
              <a:latin typeface="Times New Roman" pitchFamily="18" charset="0"/>
              <a:cs typeface="Times New Roman" pitchFamily="18" charset="0"/>
            </a:endParaRPr>
          </a:p>
          <a:p>
            <a:pPr eaLnBrk="1" hangingPunct="1">
              <a:lnSpc>
                <a:spcPct val="100000"/>
              </a:lnSpc>
              <a:spcBef>
                <a:spcPct val="0"/>
              </a:spcBef>
              <a:buFont typeface="Wingdings" pitchFamily="2" charset="2"/>
              <a:buNone/>
            </a:pPr>
            <a:r>
              <a:rPr lang="en-US" dirty="0" smtClean="0">
                <a:latin typeface="Times New Roman" pitchFamily="18" charset="0"/>
                <a:cs typeface="Times New Roman" pitchFamily="18" charset="0"/>
              </a:rPr>
              <a:t>union {</a:t>
            </a:r>
          </a:p>
          <a:p>
            <a:pPr eaLnBrk="1" hangingPunct="1">
              <a:lnSpc>
                <a:spcPct val="100000"/>
              </a:lnSpc>
              <a:spcBef>
                <a:spcPct val="0"/>
              </a:spcBef>
              <a:buFont typeface="Wingdings" pitchFamily="2" charset="2"/>
              <a:buNone/>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int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ival</a:t>
            </a:r>
            <a:r>
              <a:rPr lang="en-US" dirty="0" smtClean="0">
                <a:latin typeface="Times New Roman" pitchFamily="18" charset="0"/>
                <a:cs typeface="Times New Roman" pitchFamily="18" charset="0"/>
              </a:rPr>
              <a:t>;</a:t>
            </a:r>
          </a:p>
          <a:p>
            <a:pPr eaLnBrk="1" hangingPunct="1">
              <a:lnSpc>
                <a:spcPct val="100000"/>
              </a:lnSpc>
              <a:spcBef>
                <a:spcPct val="0"/>
              </a:spcBef>
              <a:buFont typeface="Wingdings" pitchFamily="2" charset="2"/>
              <a:buNone/>
            </a:pPr>
            <a:r>
              <a:rPr lang="en-US" dirty="0" smtClean="0">
                <a:latin typeface="Times New Roman" pitchFamily="18" charset="0"/>
                <a:cs typeface="Times New Roman" pitchFamily="18" charset="0"/>
              </a:rPr>
              <a:t> float </a:t>
            </a:r>
            <a:r>
              <a:rPr lang="en-US" dirty="0" err="1" smtClean="0">
                <a:latin typeface="Times New Roman" pitchFamily="18" charset="0"/>
                <a:cs typeface="Times New Roman" pitchFamily="18" charset="0"/>
              </a:rPr>
              <a:t>fval</a:t>
            </a:r>
            <a:r>
              <a:rPr lang="en-US" dirty="0" smtClean="0">
                <a:latin typeface="Times New Roman" pitchFamily="18" charset="0"/>
                <a:cs typeface="Times New Roman" pitchFamily="18" charset="0"/>
              </a:rPr>
              <a:t>;</a:t>
            </a:r>
          </a:p>
          <a:p>
            <a:pPr eaLnBrk="1" hangingPunct="1">
              <a:lnSpc>
                <a:spcPct val="100000"/>
              </a:lnSpc>
              <a:spcBef>
                <a:spcPct val="0"/>
              </a:spcBef>
              <a:buFont typeface="Wingdings" pitchFamily="2" charset="2"/>
              <a:buNone/>
            </a:pPr>
            <a:r>
              <a:rPr lang="en-US" dirty="0" smtClean="0">
                <a:latin typeface="Times New Roman" pitchFamily="18" charset="0"/>
                <a:cs typeface="Times New Roman" pitchFamily="18" charset="0"/>
              </a:rPr>
              <a:t> char *</a:t>
            </a:r>
            <a:r>
              <a:rPr lang="en-US" dirty="0" err="1" smtClean="0">
                <a:latin typeface="Times New Roman" pitchFamily="18" charset="0"/>
                <a:cs typeface="Times New Roman" pitchFamily="18" charset="0"/>
              </a:rPr>
              <a:t>sval</a:t>
            </a:r>
            <a:r>
              <a:rPr lang="en-US" dirty="0" smtClean="0">
                <a:latin typeface="Times New Roman" pitchFamily="18" charset="0"/>
                <a:cs typeface="Times New Roman" pitchFamily="18" charset="0"/>
              </a:rPr>
              <a:t>;</a:t>
            </a:r>
          </a:p>
          <a:p>
            <a:pPr eaLnBrk="1" hangingPunct="1">
              <a:lnSpc>
                <a:spcPct val="100000"/>
              </a:lnSpc>
              <a:spcBef>
                <a:spcPct val="0"/>
              </a:spcBef>
              <a:buFont typeface="Wingdings" pitchFamily="2" charset="2"/>
              <a:buNone/>
            </a:pPr>
            <a:r>
              <a:rPr lang="en-US" dirty="0" smtClean="0">
                <a:latin typeface="Times New Roman" pitchFamily="18" charset="0"/>
                <a:cs typeface="Times New Roman" pitchFamily="18" charset="0"/>
              </a:rPr>
              <a:t>};</a:t>
            </a:r>
          </a:p>
          <a:p>
            <a:pPr eaLnBrk="1" hangingPunct="1">
              <a:lnSpc>
                <a:spcPct val="100000"/>
              </a:lnSpc>
              <a:spcBef>
                <a:spcPct val="0"/>
              </a:spcBef>
              <a:buFont typeface="Wingdings" pitchFamily="2" charset="2"/>
              <a:buNone/>
            </a:pPr>
            <a:endParaRPr lang="en-US" dirty="0" smtClean="0">
              <a:latin typeface="Times New Roman" pitchFamily="18" charset="0"/>
              <a:cs typeface="Times New Roman" pitchFamily="18" charset="0"/>
            </a:endParaRPr>
          </a:p>
          <a:p>
            <a:pPr eaLnBrk="1" hangingPunct="1">
              <a:lnSpc>
                <a:spcPct val="85000"/>
              </a:lnSpc>
            </a:pPr>
            <a:r>
              <a:rPr lang="en-US" dirty="0" smtClean="0">
                <a:latin typeface="Times New Roman" pitchFamily="18" charset="0"/>
                <a:cs typeface="Times New Roman" pitchFamily="18" charset="0"/>
              </a:rPr>
              <a:t>Useful for arrays of dissimilar objects</a:t>
            </a:r>
          </a:p>
          <a:p>
            <a:pPr eaLnBrk="1" hangingPunct="1">
              <a:lnSpc>
                <a:spcPct val="85000"/>
              </a:lnSpc>
            </a:pPr>
            <a:r>
              <a:rPr lang="en-US" dirty="0" smtClean="0">
                <a:latin typeface="Times New Roman" pitchFamily="18" charset="0"/>
                <a:cs typeface="Times New Roman" pitchFamily="18" charset="0"/>
              </a:rPr>
              <a:t>Potentially very dangerous</a:t>
            </a:r>
          </a:p>
          <a:p>
            <a:pPr eaLnBrk="1" hangingPunct="1">
              <a:lnSpc>
                <a:spcPct val="85000"/>
              </a:lnSpc>
            </a:pPr>
            <a:r>
              <a:rPr lang="en-US" dirty="0" smtClean="0">
                <a:latin typeface="Times New Roman" pitchFamily="18" charset="0"/>
                <a:cs typeface="Times New Roman" pitchFamily="18" charset="0"/>
              </a:rPr>
              <a:t>Good example of C’s philosophy</a:t>
            </a:r>
          </a:p>
          <a:p>
            <a:pPr lvl="1" eaLnBrk="1" hangingPunct="1">
              <a:lnSpc>
                <a:spcPct val="85000"/>
              </a:lnSpc>
            </a:pPr>
            <a:r>
              <a:rPr lang="en-US" dirty="0" smtClean="0">
                <a:latin typeface="Times New Roman" pitchFamily="18" charset="0"/>
                <a:cs typeface="Times New Roman" pitchFamily="18" charset="0"/>
              </a:rPr>
              <a:t>Provide powerful mechanisms that can be abused</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buNone/>
              <a:defRPr/>
            </a:pPr>
            <a:r>
              <a:rPr lang="en-US" dirty="0" smtClean="0">
                <a:latin typeface="Times New Roman" pitchFamily="18" charset="0"/>
                <a:cs typeface="Times New Roman" pitchFamily="18" charset="0"/>
              </a:rPr>
              <a:t>Alignment of data in </a:t>
            </a:r>
            <a:r>
              <a:rPr lang="en-US" dirty="0" err="1" smtClean="0">
                <a:latin typeface="Times New Roman" pitchFamily="18" charset="0"/>
                <a:cs typeface="Times New Roman" pitchFamily="18" charset="0"/>
              </a:rPr>
              <a:t>structs</a:t>
            </a:r>
            <a:endParaRPr lang="en-US" dirty="0" smtClean="0">
              <a:latin typeface="Times New Roman" pitchFamily="18" charset="0"/>
              <a:cs typeface="Times New Roman" pitchFamily="18" charset="0"/>
            </a:endParaRPr>
          </a:p>
        </p:txBody>
      </p:sp>
      <p:sp>
        <p:nvSpPr>
          <p:cNvPr id="24579" name="Rectangle 3"/>
          <p:cNvSpPr>
            <a:spLocks noGrp="1" noChangeArrowheads="1"/>
          </p:cNvSpPr>
          <p:nvPr>
            <p:ph type="body" idx="1"/>
          </p:nvPr>
        </p:nvSpPr>
        <p:spPr>
          <a:xfrm>
            <a:off x="145200" y="808364"/>
            <a:ext cx="8229600" cy="4601836"/>
          </a:xfrm>
        </p:spPr>
        <p:txBody>
          <a:bodyPr>
            <a:normAutofit/>
          </a:bodyPr>
          <a:lstStyle/>
          <a:p>
            <a:pPr eaLnBrk="1" hangingPunct="1"/>
            <a:r>
              <a:rPr lang="en-US" sz="2800" dirty="0" smtClean="0">
                <a:latin typeface="Times New Roman" pitchFamily="18" charset="0"/>
                <a:cs typeface="Times New Roman" pitchFamily="18" charset="0"/>
              </a:rPr>
              <a:t>Most processors require n-byte objects to be in memory at address n*k</a:t>
            </a:r>
          </a:p>
          <a:p>
            <a:pPr eaLnBrk="1" hangingPunct="1"/>
            <a:r>
              <a:rPr lang="en-US" sz="2800" dirty="0" smtClean="0">
                <a:latin typeface="Times New Roman" pitchFamily="18" charset="0"/>
                <a:cs typeface="Times New Roman" pitchFamily="18" charset="0"/>
              </a:rPr>
              <a:t>Side effect of wide memory busses</a:t>
            </a:r>
          </a:p>
          <a:p>
            <a:pPr eaLnBrk="1" hangingPunct="1"/>
            <a:r>
              <a:rPr lang="en-US" sz="2800" dirty="0" smtClean="0">
                <a:latin typeface="Times New Roman" pitchFamily="18" charset="0"/>
                <a:cs typeface="Times New Roman" pitchFamily="18" charset="0"/>
              </a:rPr>
              <a:t>E.g., a 32-bit memory bus</a:t>
            </a:r>
          </a:p>
          <a:p>
            <a:pPr eaLnBrk="1" hangingPunct="1"/>
            <a:r>
              <a:rPr lang="en-US" sz="2800" dirty="0" smtClean="0">
                <a:latin typeface="Times New Roman" pitchFamily="18" charset="0"/>
                <a:cs typeface="Times New Roman" pitchFamily="18" charset="0"/>
              </a:rPr>
              <a:t>Read from address 3 requires two accesses, shifting</a:t>
            </a:r>
          </a:p>
        </p:txBody>
      </p:sp>
      <p:sp>
        <p:nvSpPr>
          <p:cNvPr id="24580" name="Rectangle 4"/>
          <p:cNvSpPr>
            <a:spLocks noChangeArrowheads="1"/>
          </p:cNvSpPr>
          <p:nvPr/>
        </p:nvSpPr>
        <p:spPr bwMode="auto">
          <a:xfrm>
            <a:off x="990600" y="4419600"/>
            <a:ext cx="1524000" cy="381000"/>
          </a:xfrm>
          <a:prstGeom prst="rect">
            <a:avLst/>
          </a:prstGeom>
          <a:noFill/>
          <a:ln w="25400">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24581" name="Rectangle 5"/>
          <p:cNvSpPr>
            <a:spLocks noChangeArrowheads="1"/>
          </p:cNvSpPr>
          <p:nvPr/>
        </p:nvSpPr>
        <p:spPr bwMode="auto">
          <a:xfrm>
            <a:off x="2514600" y="4419600"/>
            <a:ext cx="1524000" cy="381000"/>
          </a:xfrm>
          <a:prstGeom prst="rect">
            <a:avLst/>
          </a:prstGeom>
          <a:noFill/>
          <a:ln w="25400">
            <a:solidFill>
              <a:schemeClr val="tx1"/>
            </a:solidFill>
            <a:miter lim="800000"/>
            <a:headEnd/>
            <a:tailEnd/>
          </a:ln>
        </p:spPr>
        <p:txBody>
          <a:bodyPr wrap="none" anchor="ctr"/>
          <a:lstStyle/>
          <a:p>
            <a:pPr algn="ctr"/>
            <a:r>
              <a:rPr lang="en-US">
                <a:latin typeface="Times New Roman" pitchFamily="18" charset="0"/>
                <a:cs typeface="Times New Roman" pitchFamily="18" charset="0"/>
              </a:rPr>
              <a:t>4</a:t>
            </a:r>
          </a:p>
        </p:txBody>
      </p:sp>
      <p:sp>
        <p:nvSpPr>
          <p:cNvPr id="24582" name="Rectangle 6"/>
          <p:cNvSpPr>
            <a:spLocks noChangeArrowheads="1"/>
          </p:cNvSpPr>
          <p:nvPr/>
        </p:nvSpPr>
        <p:spPr bwMode="auto">
          <a:xfrm>
            <a:off x="4038600" y="4419600"/>
            <a:ext cx="1524000" cy="381000"/>
          </a:xfrm>
          <a:prstGeom prst="rect">
            <a:avLst/>
          </a:prstGeom>
          <a:noFill/>
          <a:ln w="25400">
            <a:solidFill>
              <a:schemeClr val="tx1"/>
            </a:solidFill>
            <a:miter lim="800000"/>
            <a:headEnd/>
            <a:tailEnd/>
          </a:ln>
        </p:spPr>
        <p:txBody>
          <a:bodyPr wrap="none" anchor="ctr"/>
          <a:lstStyle/>
          <a:p>
            <a:pPr algn="ctr"/>
            <a:r>
              <a:rPr lang="en-US">
                <a:latin typeface="Times New Roman" pitchFamily="18" charset="0"/>
                <a:cs typeface="Times New Roman" pitchFamily="18" charset="0"/>
              </a:rPr>
              <a:t>3</a:t>
            </a:r>
          </a:p>
        </p:txBody>
      </p:sp>
      <p:sp>
        <p:nvSpPr>
          <p:cNvPr id="24583" name="Rectangle 7"/>
          <p:cNvSpPr>
            <a:spLocks noChangeArrowheads="1"/>
          </p:cNvSpPr>
          <p:nvPr/>
        </p:nvSpPr>
        <p:spPr bwMode="auto">
          <a:xfrm>
            <a:off x="5562600" y="4419600"/>
            <a:ext cx="1524000" cy="381000"/>
          </a:xfrm>
          <a:prstGeom prst="rect">
            <a:avLst/>
          </a:prstGeom>
          <a:noFill/>
          <a:ln w="25400">
            <a:solidFill>
              <a:schemeClr val="tx1"/>
            </a:solidFill>
            <a:miter lim="800000"/>
            <a:headEnd/>
            <a:tailEnd/>
          </a:ln>
        </p:spPr>
        <p:txBody>
          <a:bodyPr wrap="none" anchor="ctr"/>
          <a:lstStyle/>
          <a:p>
            <a:pPr algn="ctr"/>
            <a:r>
              <a:rPr lang="en-US">
                <a:latin typeface="Times New Roman" pitchFamily="18" charset="0"/>
                <a:cs typeface="Times New Roman" pitchFamily="18" charset="0"/>
              </a:rPr>
              <a:t>2</a:t>
            </a:r>
          </a:p>
        </p:txBody>
      </p:sp>
      <p:sp>
        <p:nvSpPr>
          <p:cNvPr id="24584" name="Rectangle 8"/>
          <p:cNvSpPr>
            <a:spLocks noChangeArrowheads="1"/>
          </p:cNvSpPr>
          <p:nvPr/>
        </p:nvSpPr>
        <p:spPr bwMode="auto">
          <a:xfrm>
            <a:off x="990600" y="3733800"/>
            <a:ext cx="1524000" cy="381000"/>
          </a:xfrm>
          <a:prstGeom prst="rect">
            <a:avLst/>
          </a:prstGeom>
          <a:noFill/>
          <a:ln w="25400">
            <a:solidFill>
              <a:schemeClr val="tx1"/>
            </a:solidFill>
            <a:miter lim="800000"/>
            <a:headEnd/>
            <a:tailEnd/>
          </a:ln>
        </p:spPr>
        <p:txBody>
          <a:bodyPr wrap="none" anchor="ctr"/>
          <a:lstStyle/>
          <a:p>
            <a:pPr algn="ctr"/>
            <a:r>
              <a:rPr lang="en-US">
                <a:latin typeface="Times New Roman" pitchFamily="18" charset="0"/>
                <a:cs typeface="Times New Roman" pitchFamily="18" charset="0"/>
              </a:rPr>
              <a:t>1</a:t>
            </a:r>
          </a:p>
        </p:txBody>
      </p:sp>
      <p:sp>
        <p:nvSpPr>
          <p:cNvPr id="24585" name="Rectangle 9"/>
          <p:cNvSpPr>
            <a:spLocks noChangeArrowheads="1"/>
          </p:cNvSpPr>
          <p:nvPr/>
        </p:nvSpPr>
        <p:spPr bwMode="auto">
          <a:xfrm>
            <a:off x="2514600" y="3733800"/>
            <a:ext cx="1524000" cy="381000"/>
          </a:xfrm>
          <a:prstGeom prst="rect">
            <a:avLst/>
          </a:prstGeom>
          <a:noFill/>
          <a:ln w="25400">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24586" name="Rectangle 10"/>
          <p:cNvSpPr>
            <a:spLocks noChangeArrowheads="1"/>
          </p:cNvSpPr>
          <p:nvPr/>
        </p:nvSpPr>
        <p:spPr bwMode="auto">
          <a:xfrm>
            <a:off x="4038600" y="3733800"/>
            <a:ext cx="1524000" cy="381000"/>
          </a:xfrm>
          <a:prstGeom prst="rect">
            <a:avLst/>
          </a:prstGeom>
          <a:noFill/>
          <a:ln w="25400">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24587" name="Rectangle 11"/>
          <p:cNvSpPr>
            <a:spLocks noChangeArrowheads="1"/>
          </p:cNvSpPr>
          <p:nvPr/>
        </p:nvSpPr>
        <p:spPr bwMode="auto">
          <a:xfrm>
            <a:off x="5562600" y="3733800"/>
            <a:ext cx="1524000" cy="381000"/>
          </a:xfrm>
          <a:prstGeom prst="rect">
            <a:avLst/>
          </a:prstGeom>
          <a:noFill/>
          <a:ln w="25400">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24588" name="Rectangle 12"/>
          <p:cNvSpPr>
            <a:spLocks noChangeArrowheads="1"/>
          </p:cNvSpPr>
          <p:nvPr/>
        </p:nvSpPr>
        <p:spPr bwMode="auto">
          <a:xfrm>
            <a:off x="990600" y="5562600"/>
            <a:ext cx="1524000" cy="381000"/>
          </a:xfrm>
          <a:prstGeom prst="rect">
            <a:avLst/>
          </a:prstGeom>
          <a:noFill/>
          <a:ln w="25400">
            <a:solidFill>
              <a:schemeClr val="tx1"/>
            </a:solidFill>
            <a:miter lim="800000"/>
            <a:headEnd/>
            <a:tailEnd/>
          </a:ln>
        </p:spPr>
        <p:txBody>
          <a:bodyPr wrap="none" anchor="ctr"/>
          <a:lstStyle/>
          <a:p>
            <a:pPr algn="ctr"/>
            <a:r>
              <a:rPr lang="en-US">
                <a:latin typeface="Times New Roman" pitchFamily="18" charset="0"/>
                <a:cs typeface="Times New Roman" pitchFamily="18" charset="0"/>
              </a:rPr>
              <a:t>4</a:t>
            </a:r>
          </a:p>
        </p:txBody>
      </p:sp>
      <p:sp>
        <p:nvSpPr>
          <p:cNvPr id="24589" name="Rectangle 13"/>
          <p:cNvSpPr>
            <a:spLocks noChangeArrowheads="1"/>
          </p:cNvSpPr>
          <p:nvPr/>
        </p:nvSpPr>
        <p:spPr bwMode="auto">
          <a:xfrm>
            <a:off x="2514600" y="5562600"/>
            <a:ext cx="1524000" cy="381000"/>
          </a:xfrm>
          <a:prstGeom prst="rect">
            <a:avLst/>
          </a:prstGeom>
          <a:noFill/>
          <a:ln w="25400">
            <a:solidFill>
              <a:schemeClr val="tx1"/>
            </a:solidFill>
            <a:miter lim="800000"/>
            <a:headEnd/>
            <a:tailEnd/>
          </a:ln>
        </p:spPr>
        <p:txBody>
          <a:bodyPr wrap="none" anchor="ctr"/>
          <a:lstStyle/>
          <a:p>
            <a:pPr algn="ctr"/>
            <a:r>
              <a:rPr lang="en-US">
                <a:latin typeface="Times New Roman" pitchFamily="18" charset="0"/>
                <a:cs typeface="Times New Roman" pitchFamily="18" charset="0"/>
              </a:rPr>
              <a:t>3</a:t>
            </a:r>
          </a:p>
        </p:txBody>
      </p:sp>
      <p:sp>
        <p:nvSpPr>
          <p:cNvPr id="24590" name="Rectangle 14"/>
          <p:cNvSpPr>
            <a:spLocks noChangeArrowheads="1"/>
          </p:cNvSpPr>
          <p:nvPr/>
        </p:nvSpPr>
        <p:spPr bwMode="auto">
          <a:xfrm>
            <a:off x="4038600" y="5562600"/>
            <a:ext cx="1524000" cy="381000"/>
          </a:xfrm>
          <a:prstGeom prst="rect">
            <a:avLst/>
          </a:prstGeom>
          <a:noFill/>
          <a:ln w="25400">
            <a:solidFill>
              <a:schemeClr val="tx1"/>
            </a:solidFill>
            <a:miter lim="800000"/>
            <a:headEnd/>
            <a:tailEnd/>
          </a:ln>
        </p:spPr>
        <p:txBody>
          <a:bodyPr wrap="none" anchor="ctr"/>
          <a:lstStyle/>
          <a:p>
            <a:pPr algn="ctr"/>
            <a:r>
              <a:rPr lang="en-US">
                <a:latin typeface="Times New Roman" pitchFamily="18" charset="0"/>
                <a:cs typeface="Times New Roman" pitchFamily="18" charset="0"/>
              </a:rPr>
              <a:t>2</a:t>
            </a:r>
          </a:p>
        </p:txBody>
      </p:sp>
      <p:sp>
        <p:nvSpPr>
          <p:cNvPr id="24591" name="Rectangle 15"/>
          <p:cNvSpPr>
            <a:spLocks noChangeArrowheads="1"/>
          </p:cNvSpPr>
          <p:nvPr/>
        </p:nvSpPr>
        <p:spPr bwMode="auto">
          <a:xfrm>
            <a:off x="5562600" y="5562600"/>
            <a:ext cx="1524000" cy="381000"/>
          </a:xfrm>
          <a:prstGeom prst="rect">
            <a:avLst/>
          </a:prstGeom>
          <a:noFill/>
          <a:ln w="25400">
            <a:solidFill>
              <a:schemeClr val="tx1"/>
            </a:solidFill>
            <a:miter lim="800000"/>
            <a:headEnd/>
            <a:tailEnd/>
          </a:ln>
        </p:spPr>
        <p:txBody>
          <a:bodyPr wrap="none" anchor="ctr"/>
          <a:lstStyle/>
          <a:p>
            <a:pPr algn="ctr"/>
            <a:r>
              <a:rPr lang="en-US">
                <a:latin typeface="Times New Roman" pitchFamily="18" charset="0"/>
                <a:cs typeface="Times New Roman" pitchFamily="18" charset="0"/>
              </a:rPr>
              <a:t>1</a:t>
            </a:r>
          </a:p>
        </p:txBody>
      </p:sp>
      <p:sp>
        <p:nvSpPr>
          <p:cNvPr id="24592" name="Line 16"/>
          <p:cNvSpPr>
            <a:spLocks noChangeShapeType="1"/>
          </p:cNvSpPr>
          <p:nvPr/>
        </p:nvSpPr>
        <p:spPr bwMode="auto">
          <a:xfrm>
            <a:off x="1828800" y="4191000"/>
            <a:ext cx="4419600" cy="1295400"/>
          </a:xfrm>
          <a:prstGeom prst="line">
            <a:avLst/>
          </a:prstGeom>
          <a:noFill/>
          <a:ln w="25400">
            <a:solidFill>
              <a:schemeClr val="tx2"/>
            </a:solidFill>
            <a:round/>
            <a:headEnd/>
            <a:tailEnd type="triangle" w="med" len="med"/>
          </a:ln>
        </p:spPr>
        <p:txBody>
          <a:bodyPr wrap="none" anchor="ctr"/>
          <a:lstStyle/>
          <a:p>
            <a:endParaRPr lang="en-US">
              <a:latin typeface="Times New Roman" pitchFamily="18" charset="0"/>
              <a:cs typeface="Times New Roman" pitchFamily="18" charset="0"/>
            </a:endParaRPr>
          </a:p>
        </p:txBody>
      </p:sp>
      <p:sp>
        <p:nvSpPr>
          <p:cNvPr id="24593" name="Line 17"/>
          <p:cNvSpPr>
            <a:spLocks noChangeShapeType="1"/>
          </p:cNvSpPr>
          <p:nvPr/>
        </p:nvSpPr>
        <p:spPr bwMode="auto">
          <a:xfrm flipH="1">
            <a:off x="4876800" y="4876800"/>
            <a:ext cx="1371600" cy="609600"/>
          </a:xfrm>
          <a:prstGeom prst="line">
            <a:avLst/>
          </a:prstGeom>
          <a:noFill/>
          <a:ln w="25400">
            <a:solidFill>
              <a:schemeClr val="tx2"/>
            </a:solidFill>
            <a:round/>
            <a:headEnd/>
            <a:tailEnd type="triangle" w="med" len="med"/>
          </a:ln>
        </p:spPr>
        <p:txBody>
          <a:bodyPr wrap="none" anchor="ctr"/>
          <a:lstStyle/>
          <a:p>
            <a:endParaRPr lang="en-US">
              <a:latin typeface="Times New Roman" pitchFamily="18" charset="0"/>
              <a:cs typeface="Times New Roman" pitchFamily="18" charset="0"/>
            </a:endParaRPr>
          </a:p>
        </p:txBody>
      </p:sp>
      <p:sp>
        <p:nvSpPr>
          <p:cNvPr id="24594" name="Line 18"/>
          <p:cNvSpPr>
            <a:spLocks noChangeShapeType="1"/>
          </p:cNvSpPr>
          <p:nvPr/>
        </p:nvSpPr>
        <p:spPr bwMode="auto">
          <a:xfrm flipH="1">
            <a:off x="3429000" y="4876800"/>
            <a:ext cx="1371600" cy="609600"/>
          </a:xfrm>
          <a:prstGeom prst="line">
            <a:avLst/>
          </a:prstGeom>
          <a:noFill/>
          <a:ln w="25400">
            <a:solidFill>
              <a:schemeClr val="tx2"/>
            </a:solidFill>
            <a:round/>
            <a:headEnd/>
            <a:tailEnd type="triangle" w="med" len="med"/>
          </a:ln>
        </p:spPr>
        <p:txBody>
          <a:bodyPr wrap="none" anchor="ctr"/>
          <a:lstStyle/>
          <a:p>
            <a:endParaRPr lang="en-US">
              <a:latin typeface="Times New Roman" pitchFamily="18" charset="0"/>
              <a:cs typeface="Times New Roman" pitchFamily="18" charset="0"/>
            </a:endParaRPr>
          </a:p>
        </p:txBody>
      </p:sp>
      <p:sp>
        <p:nvSpPr>
          <p:cNvPr id="24595" name="Line 19"/>
          <p:cNvSpPr>
            <a:spLocks noChangeShapeType="1"/>
          </p:cNvSpPr>
          <p:nvPr/>
        </p:nvSpPr>
        <p:spPr bwMode="auto">
          <a:xfrm flipH="1">
            <a:off x="1828800" y="4876800"/>
            <a:ext cx="1371600" cy="609600"/>
          </a:xfrm>
          <a:prstGeom prst="line">
            <a:avLst/>
          </a:prstGeom>
          <a:noFill/>
          <a:ln w="25400">
            <a:solidFill>
              <a:schemeClr val="tx2"/>
            </a:solidFill>
            <a:round/>
            <a:headEnd/>
            <a:tailEnd type="triangle" w="med" len="med"/>
          </a:ln>
        </p:spPr>
        <p:txBody>
          <a:bodyPr wrap="none" anchor="ctr"/>
          <a:lstStyle/>
          <a:p>
            <a:endParaRPr lang="en-US">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buNone/>
              <a:defRPr/>
            </a:pPr>
            <a:r>
              <a:rPr lang="en-US" dirty="0" smtClean="0">
                <a:latin typeface="Times New Roman" pitchFamily="18" charset="0"/>
                <a:cs typeface="Times New Roman" pitchFamily="18" charset="0"/>
              </a:rPr>
              <a:t>Alignment of data in </a:t>
            </a:r>
            <a:r>
              <a:rPr lang="en-US" dirty="0" err="1" smtClean="0">
                <a:latin typeface="Times New Roman" pitchFamily="18" charset="0"/>
                <a:cs typeface="Times New Roman" pitchFamily="18" charset="0"/>
              </a:rPr>
              <a:t>structs</a:t>
            </a:r>
            <a:endParaRPr lang="en-US" dirty="0" smtClean="0">
              <a:latin typeface="Times New Roman" pitchFamily="18" charset="0"/>
              <a:cs typeface="Times New Roman" pitchFamily="18" charset="0"/>
            </a:endParaRPr>
          </a:p>
        </p:txBody>
      </p:sp>
      <p:sp>
        <p:nvSpPr>
          <p:cNvPr id="25603" name="Rectangle 3"/>
          <p:cNvSpPr>
            <a:spLocks noGrp="1" noChangeArrowheads="1"/>
          </p:cNvSpPr>
          <p:nvPr>
            <p:ph type="body" idx="1"/>
          </p:nvPr>
        </p:nvSpPr>
        <p:spPr>
          <a:xfrm>
            <a:off x="0" y="914400"/>
            <a:ext cx="8229600" cy="5059364"/>
          </a:xfrm>
        </p:spPr>
        <p:txBody>
          <a:bodyPr>
            <a:normAutofit fontScale="92500" lnSpcReduction="10000"/>
          </a:bodyPr>
          <a:lstStyle/>
          <a:p>
            <a:pPr eaLnBrk="1" hangingPunct="1"/>
            <a:r>
              <a:rPr lang="en-US" dirty="0" smtClean="0">
                <a:latin typeface="Times New Roman" pitchFamily="18" charset="0"/>
                <a:cs typeface="Times New Roman" pitchFamily="18" charset="0"/>
              </a:rPr>
              <a:t>Compilers add “padding” to </a:t>
            </a:r>
            <a:r>
              <a:rPr lang="en-US" dirty="0" err="1" smtClean="0">
                <a:latin typeface="Times New Roman" pitchFamily="18" charset="0"/>
                <a:cs typeface="Times New Roman" pitchFamily="18" charset="0"/>
              </a:rPr>
              <a:t>structs</a:t>
            </a:r>
            <a:r>
              <a:rPr lang="en-US" dirty="0" smtClean="0">
                <a:latin typeface="Times New Roman" pitchFamily="18" charset="0"/>
                <a:cs typeface="Times New Roman" pitchFamily="18" charset="0"/>
              </a:rPr>
              <a:t> to ensure proper alignment, especially for arrays</a:t>
            </a:r>
          </a:p>
          <a:p>
            <a:pPr eaLnBrk="1" hangingPunct="1"/>
            <a:r>
              <a:rPr lang="en-US" dirty="0" smtClean="0">
                <a:latin typeface="Times New Roman" pitchFamily="18" charset="0"/>
                <a:cs typeface="Times New Roman" pitchFamily="18" charset="0"/>
              </a:rPr>
              <a:t>Pad to ensure alignment of largest object (with biggest requirement)</a:t>
            </a:r>
          </a:p>
          <a:p>
            <a:pPr eaLnBrk="1" hangingPunct="1">
              <a:lnSpc>
                <a:spcPct val="100000"/>
              </a:lnSpc>
              <a:spcBef>
                <a:spcPct val="0"/>
              </a:spcBef>
              <a:buFont typeface="Wingdings" pitchFamily="2" charset="2"/>
              <a:buNone/>
            </a:pPr>
            <a:r>
              <a:rPr lang="en-US" dirty="0" err="1" smtClean="0">
                <a:latin typeface="Times New Roman" pitchFamily="18" charset="0"/>
                <a:cs typeface="Times New Roman" pitchFamily="18" charset="0"/>
              </a:rPr>
              <a:t>struct</a:t>
            </a:r>
            <a:r>
              <a:rPr lang="en-US" dirty="0" smtClean="0">
                <a:latin typeface="Times New Roman" pitchFamily="18" charset="0"/>
                <a:cs typeface="Times New Roman" pitchFamily="18" charset="0"/>
              </a:rPr>
              <a:t> {</a:t>
            </a:r>
          </a:p>
          <a:p>
            <a:pPr eaLnBrk="1" hangingPunct="1">
              <a:lnSpc>
                <a:spcPct val="100000"/>
              </a:lnSpc>
              <a:spcBef>
                <a:spcPct val="0"/>
              </a:spcBef>
              <a:buFont typeface="Wingdings" pitchFamily="2" charset="2"/>
              <a:buNone/>
            </a:pPr>
            <a:r>
              <a:rPr lang="en-US" dirty="0" smtClean="0">
                <a:latin typeface="Times New Roman" pitchFamily="18" charset="0"/>
                <a:cs typeface="Times New Roman" pitchFamily="18" charset="0"/>
              </a:rPr>
              <a:t>  char a;</a:t>
            </a:r>
          </a:p>
          <a:p>
            <a:pPr eaLnBrk="1" hangingPunct="1">
              <a:lnSpc>
                <a:spcPct val="100000"/>
              </a:lnSpc>
              <a:spcBef>
                <a:spcPct val="0"/>
              </a:spcBef>
              <a:buFont typeface="Wingdings" pitchFamily="2" charset="2"/>
              <a:buNone/>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int</a:t>
            </a:r>
            <a:r>
              <a:rPr lang="en-US" dirty="0" smtClean="0">
                <a:latin typeface="Times New Roman" pitchFamily="18" charset="0"/>
                <a:cs typeface="Times New Roman" pitchFamily="18" charset="0"/>
              </a:rPr>
              <a:t> b;</a:t>
            </a:r>
          </a:p>
          <a:p>
            <a:pPr eaLnBrk="1" hangingPunct="1">
              <a:lnSpc>
                <a:spcPct val="100000"/>
              </a:lnSpc>
              <a:spcBef>
                <a:spcPct val="0"/>
              </a:spcBef>
              <a:buFont typeface="Wingdings" pitchFamily="2" charset="2"/>
              <a:buNone/>
            </a:pPr>
            <a:r>
              <a:rPr lang="en-US" dirty="0" smtClean="0">
                <a:latin typeface="Times New Roman" pitchFamily="18" charset="0"/>
                <a:cs typeface="Times New Roman" pitchFamily="18" charset="0"/>
              </a:rPr>
              <a:t>  char c;</a:t>
            </a:r>
          </a:p>
          <a:p>
            <a:pPr eaLnBrk="1" hangingPunct="1">
              <a:lnSpc>
                <a:spcPct val="100000"/>
              </a:lnSpc>
              <a:spcBef>
                <a:spcPct val="0"/>
              </a:spcBef>
              <a:buFont typeface="Wingdings" pitchFamily="2" charset="2"/>
              <a:buNone/>
            </a:pPr>
            <a:r>
              <a:rPr lang="en-US" dirty="0" smtClean="0">
                <a:latin typeface="Times New Roman" pitchFamily="18" charset="0"/>
                <a:cs typeface="Times New Roman" pitchFamily="18" charset="0"/>
              </a:rPr>
              <a:t>}</a:t>
            </a:r>
          </a:p>
          <a:p>
            <a:pPr eaLnBrk="1" hangingPunct="1">
              <a:lnSpc>
                <a:spcPct val="100000"/>
              </a:lnSpc>
              <a:spcBef>
                <a:spcPct val="0"/>
              </a:spcBef>
              <a:buFont typeface="Wingdings" pitchFamily="2" charset="2"/>
              <a:buNone/>
            </a:pPr>
            <a:endParaRPr lang="en-US" dirty="0" smtClean="0">
              <a:latin typeface="Times New Roman" pitchFamily="18" charset="0"/>
              <a:cs typeface="Times New Roman" pitchFamily="18" charset="0"/>
            </a:endParaRPr>
          </a:p>
          <a:p>
            <a:pPr eaLnBrk="1" hangingPunct="1">
              <a:lnSpc>
                <a:spcPct val="100000"/>
              </a:lnSpc>
              <a:spcBef>
                <a:spcPct val="0"/>
              </a:spcBef>
            </a:pPr>
            <a:r>
              <a:rPr lang="en-US" sz="2600" dirty="0" smtClean="0">
                <a:latin typeface="Times New Roman" pitchFamily="18" charset="0"/>
                <a:cs typeface="Times New Roman" pitchFamily="18" charset="0"/>
              </a:rPr>
              <a:t>Moral: rearrange to save memory</a:t>
            </a:r>
          </a:p>
          <a:p>
            <a:pPr eaLnBrk="1" hangingPunct="1">
              <a:lnSpc>
                <a:spcPct val="100000"/>
              </a:lnSpc>
              <a:spcBef>
                <a:spcPct val="0"/>
              </a:spcBef>
              <a:buFont typeface="Wingdings" pitchFamily="2" charset="2"/>
              <a:buNone/>
            </a:pPr>
            <a:endParaRPr lang="en-US" dirty="0" smtClean="0">
              <a:latin typeface="Times New Roman" pitchFamily="18" charset="0"/>
              <a:cs typeface="Times New Roman" pitchFamily="18" charset="0"/>
            </a:endParaRPr>
          </a:p>
        </p:txBody>
      </p:sp>
      <p:sp>
        <p:nvSpPr>
          <p:cNvPr id="25604" name="Rectangle 4"/>
          <p:cNvSpPr>
            <a:spLocks noChangeArrowheads="1"/>
          </p:cNvSpPr>
          <p:nvPr/>
        </p:nvSpPr>
        <p:spPr bwMode="auto">
          <a:xfrm>
            <a:off x="6781800" y="2667000"/>
            <a:ext cx="762000" cy="381000"/>
          </a:xfrm>
          <a:prstGeom prst="rect">
            <a:avLst/>
          </a:prstGeom>
          <a:noFill/>
          <a:ln w="25400">
            <a:solidFill>
              <a:schemeClr val="tx1"/>
            </a:solidFill>
            <a:miter lim="800000"/>
            <a:headEnd/>
            <a:tailEnd/>
          </a:ln>
        </p:spPr>
        <p:txBody>
          <a:bodyPr wrap="none" anchor="ctr"/>
          <a:lstStyle/>
          <a:p>
            <a:pPr algn="ctr"/>
            <a:r>
              <a:rPr lang="en-US">
                <a:latin typeface="Times New Roman" pitchFamily="18" charset="0"/>
                <a:cs typeface="Times New Roman" pitchFamily="18" charset="0"/>
              </a:rPr>
              <a:t>a</a:t>
            </a:r>
          </a:p>
        </p:txBody>
      </p:sp>
      <p:sp>
        <p:nvSpPr>
          <p:cNvPr id="25605" name="Rectangle 5"/>
          <p:cNvSpPr>
            <a:spLocks noChangeArrowheads="1"/>
          </p:cNvSpPr>
          <p:nvPr/>
        </p:nvSpPr>
        <p:spPr bwMode="auto">
          <a:xfrm>
            <a:off x="6781800" y="3048000"/>
            <a:ext cx="762000" cy="381000"/>
          </a:xfrm>
          <a:prstGeom prst="rect">
            <a:avLst/>
          </a:prstGeom>
          <a:noFill/>
          <a:ln w="25400">
            <a:solidFill>
              <a:schemeClr val="tx1"/>
            </a:solidFill>
            <a:miter lim="800000"/>
            <a:headEnd/>
            <a:tailEnd/>
          </a:ln>
        </p:spPr>
        <p:txBody>
          <a:bodyPr wrap="none" anchor="ctr"/>
          <a:lstStyle/>
          <a:p>
            <a:pPr algn="ctr"/>
            <a:r>
              <a:rPr lang="en-US">
                <a:latin typeface="Times New Roman" pitchFamily="18" charset="0"/>
                <a:cs typeface="Times New Roman" pitchFamily="18" charset="0"/>
              </a:rPr>
              <a:t>b</a:t>
            </a:r>
          </a:p>
        </p:txBody>
      </p:sp>
      <p:sp>
        <p:nvSpPr>
          <p:cNvPr id="25606" name="Rectangle 6"/>
          <p:cNvSpPr>
            <a:spLocks noChangeArrowheads="1"/>
          </p:cNvSpPr>
          <p:nvPr/>
        </p:nvSpPr>
        <p:spPr bwMode="auto">
          <a:xfrm>
            <a:off x="6019800" y="3048000"/>
            <a:ext cx="762000" cy="381000"/>
          </a:xfrm>
          <a:prstGeom prst="rect">
            <a:avLst/>
          </a:prstGeom>
          <a:noFill/>
          <a:ln w="25400">
            <a:solidFill>
              <a:schemeClr val="tx1"/>
            </a:solidFill>
            <a:miter lim="800000"/>
            <a:headEnd/>
            <a:tailEnd/>
          </a:ln>
        </p:spPr>
        <p:txBody>
          <a:bodyPr wrap="none" anchor="ctr"/>
          <a:lstStyle/>
          <a:p>
            <a:pPr algn="ctr"/>
            <a:r>
              <a:rPr lang="en-US">
                <a:latin typeface="Times New Roman" pitchFamily="18" charset="0"/>
                <a:cs typeface="Times New Roman" pitchFamily="18" charset="0"/>
              </a:rPr>
              <a:t>b</a:t>
            </a:r>
          </a:p>
        </p:txBody>
      </p:sp>
      <p:sp>
        <p:nvSpPr>
          <p:cNvPr id="25607" name="Rectangle 7"/>
          <p:cNvSpPr>
            <a:spLocks noChangeArrowheads="1"/>
          </p:cNvSpPr>
          <p:nvPr/>
        </p:nvSpPr>
        <p:spPr bwMode="auto">
          <a:xfrm>
            <a:off x="5257800" y="3048000"/>
            <a:ext cx="762000" cy="381000"/>
          </a:xfrm>
          <a:prstGeom prst="rect">
            <a:avLst/>
          </a:prstGeom>
          <a:noFill/>
          <a:ln w="25400">
            <a:solidFill>
              <a:schemeClr val="tx1"/>
            </a:solidFill>
            <a:miter lim="800000"/>
            <a:headEnd/>
            <a:tailEnd/>
          </a:ln>
        </p:spPr>
        <p:txBody>
          <a:bodyPr wrap="none" anchor="ctr"/>
          <a:lstStyle/>
          <a:p>
            <a:pPr algn="ctr"/>
            <a:r>
              <a:rPr lang="en-US">
                <a:latin typeface="Times New Roman" pitchFamily="18" charset="0"/>
                <a:cs typeface="Times New Roman" pitchFamily="18" charset="0"/>
              </a:rPr>
              <a:t>b</a:t>
            </a:r>
          </a:p>
        </p:txBody>
      </p:sp>
      <p:sp>
        <p:nvSpPr>
          <p:cNvPr id="25608" name="Rectangle 8"/>
          <p:cNvSpPr>
            <a:spLocks noChangeArrowheads="1"/>
          </p:cNvSpPr>
          <p:nvPr/>
        </p:nvSpPr>
        <p:spPr bwMode="auto">
          <a:xfrm>
            <a:off x="4495800" y="3048000"/>
            <a:ext cx="762000" cy="381000"/>
          </a:xfrm>
          <a:prstGeom prst="rect">
            <a:avLst/>
          </a:prstGeom>
          <a:noFill/>
          <a:ln w="25400">
            <a:solidFill>
              <a:schemeClr val="tx1"/>
            </a:solidFill>
            <a:miter lim="800000"/>
            <a:headEnd/>
            <a:tailEnd/>
          </a:ln>
        </p:spPr>
        <p:txBody>
          <a:bodyPr wrap="none" anchor="ctr"/>
          <a:lstStyle/>
          <a:p>
            <a:pPr algn="ctr"/>
            <a:r>
              <a:rPr lang="en-US">
                <a:latin typeface="Times New Roman" pitchFamily="18" charset="0"/>
                <a:cs typeface="Times New Roman" pitchFamily="18" charset="0"/>
              </a:rPr>
              <a:t>b</a:t>
            </a:r>
          </a:p>
        </p:txBody>
      </p:sp>
      <p:sp>
        <p:nvSpPr>
          <p:cNvPr id="25609" name="Rectangle 9"/>
          <p:cNvSpPr>
            <a:spLocks noChangeArrowheads="1"/>
          </p:cNvSpPr>
          <p:nvPr/>
        </p:nvSpPr>
        <p:spPr bwMode="auto">
          <a:xfrm>
            <a:off x="6781800" y="3429000"/>
            <a:ext cx="762000" cy="381000"/>
          </a:xfrm>
          <a:prstGeom prst="rect">
            <a:avLst/>
          </a:prstGeom>
          <a:noFill/>
          <a:ln w="25400">
            <a:solidFill>
              <a:schemeClr val="tx1"/>
            </a:solidFill>
            <a:miter lim="800000"/>
            <a:headEnd/>
            <a:tailEnd/>
          </a:ln>
        </p:spPr>
        <p:txBody>
          <a:bodyPr wrap="none" anchor="ctr"/>
          <a:lstStyle/>
          <a:p>
            <a:pPr algn="ctr"/>
            <a:r>
              <a:rPr lang="en-US">
                <a:latin typeface="Times New Roman" pitchFamily="18" charset="0"/>
                <a:cs typeface="Times New Roman" pitchFamily="18" charset="0"/>
              </a:rPr>
              <a:t>c</a:t>
            </a:r>
          </a:p>
        </p:txBody>
      </p:sp>
      <p:sp>
        <p:nvSpPr>
          <p:cNvPr id="25610" name="Rectangle 10"/>
          <p:cNvSpPr>
            <a:spLocks noChangeArrowheads="1"/>
          </p:cNvSpPr>
          <p:nvPr/>
        </p:nvSpPr>
        <p:spPr bwMode="auto">
          <a:xfrm>
            <a:off x="6781800" y="4495800"/>
            <a:ext cx="762000" cy="381000"/>
          </a:xfrm>
          <a:prstGeom prst="rect">
            <a:avLst/>
          </a:prstGeom>
          <a:noFill/>
          <a:ln w="25400">
            <a:solidFill>
              <a:schemeClr val="tx1"/>
            </a:solidFill>
            <a:miter lim="800000"/>
            <a:headEnd/>
            <a:tailEnd/>
          </a:ln>
        </p:spPr>
        <p:txBody>
          <a:bodyPr wrap="none" anchor="ctr"/>
          <a:lstStyle/>
          <a:p>
            <a:pPr algn="ctr"/>
            <a:r>
              <a:rPr lang="en-US">
                <a:latin typeface="Times New Roman" pitchFamily="18" charset="0"/>
                <a:cs typeface="Times New Roman" pitchFamily="18" charset="0"/>
              </a:rPr>
              <a:t>a</a:t>
            </a:r>
          </a:p>
        </p:txBody>
      </p:sp>
      <p:sp>
        <p:nvSpPr>
          <p:cNvPr id="25611" name="Rectangle 11"/>
          <p:cNvSpPr>
            <a:spLocks noChangeArrowheads="1"/>
          </p:cNvSpPr>
          <p:nvPr/>
        </p:nvSpPr>
        <p:spPr bwMode="auto">
          <a:xfrm>
            <a:off x="6781800" y="4876800"/>
            <a:ext cx="762000" cy="381000"/>
          </a:xfrm>
          <a:prstGeom prst="rect">
            <a:avLst/>
          </a:prstGeom>
          <a:noFill/>
          <a:ln w="25400">
            <a:solidFill>
              <a:schemeClr val="tx1"/>
            </a:solidFill>
            <a:miter lim="800000"/>
            <a:headEnd/>
            <a:tailEnd/>
          </a:ln>
        </p:spPr>
        <p:txBody>
          <a:bodyPr wrap="none" anchor="ctr"/>
          <a:lstStyle/>
          <a:p>
            <a:pPr algn="ctr"/>
            <a:r>
              <a:rPr lang="en-US">
                <a:latin typeface="Times New Roman" pitchFamily="18" charset="0"/>
                <a:cs typeface="Times New Roman" pitchFamily="18" charset="0"/>
              </a:rPr>
              <a:t>b</a:t>
            </a:r>
          </a:p>
        </p:txBody>
      </p:sp>
      <p:sp>
        <p:nvSpPr>
          <p:cNvPr id="25612" name="Rectangle 12"/>
          <p:cNvSpPr>
            <a:spLocks noChangeArrowheads="1"/>
          </p:cNvSpPr>
          <p:nvPr/>
        </p:nvSpPr>
        <p:spPr bwMode="auto">
          <a:xfrm>
            <a:off x="6019800" y="4876800"/>
            <a:ext cx="762000" cy="381000"/>
          </a:xfrm>
          <a:prstGeom prst="rect">
            <a:avLst/>
          </a:prstGeom>
          <a:noFill/>
          <a:ln w="25400">
            <a:solidFill>
              <a:schemeClr val="tx1"/>
            </a:solidFill>
            <a:miter lim="800000"/>
            <a:headEnd/>
            <a:tailEnd/>
          </a:ln>
        </p:spPr>
        <p:txBody>
          <a:bodyPr wrap="none" anchor="ctr"/>
          <a:lstStyle/>
          <a:p>
            <a:pPr algn="ctr"/>
            <a:r>
              <a:rPr lang="en-US">
                <a:latin typeface="Times New Roman" pitchFamily="18" charset="0"/>
                <a:cs typeface="Times New Roman" pitchFamily="18" charset="0"/>
              </a:rPr>
              <a:t>b</a:t>
            </a:r>
          </a:p>
        </p:txBody>
      </p:sp>
      <p:sp>
        <p:nvSpPr>
          <p:cNvPr id="25613" name="Rectangle 13"/>
          <p:cNvSpPr>
            <a:spLocks noChangeArrowheads="1"/>
          </p:cNvSpPr>
          <p:nvPr/>
        </p:nvSpPr>
        <p:spPr bwMode="auto">
          <a:xfrm>
            <a:off x="5257800" y="4876800"/>
            <a:ext cx="762000" cy="381000"/>
          </a:xfrm>
          <a:prstGeom prst="rect">
            <a:avLst/>
          </a:prstGeom>
          <a:noFill/>
          <a:ln w="25400">
            <a:solidFill>
              <a:schemeClr val="tx1"/>
            </a:solidFill>
            <a:miter lim="800000"/>
            <a:headEnd/>
            <a:tailEnd/>
          </a:ln>
        </p:spPr>
        <p:txBody>
          <a:bodyPr wrap="none" anchor="ctr"/>
          <a:lstStyle/>
          <a:p>
            <a:pPr algn="ctr"/>
            <a:r>
              <a:rPr lang="en-US">
                <a:latin typeface="Times New Roman" pitchFamily="18" charset="0"/>
                <a:cs typeface="Times New Roman" pitchFamily="18" charset="0"/>
              </a:rPr>
              <a:t>b</a:t>
            </a:r>
          </a:p>
        </p:txBody>
      </p:sp>
      <p:sp>
        <p:nvSpPr>
          <p:cNvPr id="25614" name="Rectangle 14"/>
          <p:cNvSpPr>
            <a:spLocks noChangeArrowheads="1"/>
          </p:cNvSpPr>
          <p:nvPr/>
        </p:nvSpPr>
        <p:spPr bwMode="auto">
          <a:xfrm>
            <a:off x="4495800" y="4876800"/>
            <a:ext cx="762000" cy="381000"/>
          </a:xfrm>
          <a:prstGeom prst="rect">
            <a:avLst/>
          </a:prstGeom>
          <a:noFill/>
          <a:ln w="25400">
            <a:solidFill>
              <a:schemeClr val="tx1"/>
            </a:solidFill>
            <a:miter lim="800000"/>
            <a:headEnd/>
            <a:tailEnd/>
          </a:ln>
        </p:spPr>
        <p:txBody>
          <a:bodyPr wrap="none" anchor="ctr"/>
          <a:lstStyle/>
          <a:p>
            <a:pPr algn="ctr"/>
            <a:r>
              <a:rPr lang="en-US">
                <a:latin typeface="Times New Roman" pitchFamily="18" charset="0"/>
                <a:cs typeface="Times New Roman" pitchFamily="18" charset="0"/>
              </a:rPr>
              <a:t>b</a:t>
            </a:r>
          </a:p>
        </p:txBody>
      </p:sp>
      <p:sp>
        <p:nvSpPr>
          <p:cNvPr id="25615" name="Rectangle 15"/>
          <p:cNvSpPr>
            <a:spLocks noChangeArrowheads="1"/>
          </p:cNvSpPr>
          <p:nvPr/>
        </p:nvSpPr>
        <p:spPr bwMode="auto">
          <a:xfrm>
            <a:off x="6781800" y="5257800"/>
            <a:ext cx="762000" cy="381000"/>
          </a:xfrm>
          <a:prstGeom prst="rect">
            <a:avLst/>
          </a:prstGeom>
          <a:noFill/>
          <a:ln w="25400">
            <a:solidFill>
              <a:schemeClr val="tx1"/>
            </a:solidFill>
            <a:miter lim="800000"/>
            <a:headEnd/>
            <a:tailEnd/>
          </a:ln>
        </p:spPr>
        <p:txBody>
          <a:bodyPr wrap="none" anchor="ctr"/>
          <a:lstStyle/>
          <a:p>
            <a:pPr algn="ctr"/>
            <a:r>
              <a:rPr lang="en-US">
                <a:latin typeface="Times New Roman" pitchFamily="18" charset="0"/>
                <a:cs typeface="Times New Roman" pitchFamily="18" charset="0"/>
              </a:rPr>
              <a:t>c</a:t>
            </a:r>
          </a:p>
        </p:txBody>
      </p:sp>
      <p:sp>
        <p:nvSpPr>
          <p:cNvPr id="25616" name="Rectangle 16"/>
          <p:cNvSpPr>
            <a:spLocks noChangeArrowheads="1"/>
          </p:cNvSpPr>
          <p:nvPr/>
        </p:nvSpPr>
        <p:spPr bwMode="auto">
          <a:xfrm>
            <a:off x="6019800" y="5257800"/>
            <a:ext cx="762000" cy="381000"/>
          </a:xfrm>
          <a:prstGeom prst="rect">
            <a:avLst/>
          </a:prstGeom>
          <a:noFill/>
          <a:ln w="25400">
            <a:solidFill>
              <a:schemeClr val="tx1"/>
            </a:solidFill>
            <a:miter lim="800000"/>
            <a:headEnd/>
            <a:tailEnd/>
          </a:ln>
        </p:spPr>
        <p:txBody>
          <a:bodyPr wrap="none" anchor="ctr"/>
          <a:lstStyle/>
          <a:p>
            <a:pPr algn="ctr"/>
            <a:endParaRPr lang="en-US">
              <a:latin typeface="Times New Roman" pitchFamily="18" charset="0"/>
              <a:cs typeface="Times New Roman" pitchFamily="18" charset="0"/>
            </a:endParaRPr>
          </a:p>
        </p:txBody>
      </p:sp>
      <p:sp>
        <p:nvSpPr>
          <p:cNvPr id="25617" name="Rectangle 19"/>
          <p:cNvSpPr>
            <a:spLocks noChangeArrowheads="1"/>
          </p:cNvSpPr>
          <p:nvPr/>
        </p:nvSpPr>
        <p:spPr bwMode="auto">
          <a:xfrm>
            <a:off x="5257800" y="5257800"/>
            <a:ext cx="762000" cy="381000"/>
          </a:xfrm>
          <a:prstGeom prst="rect">
            <a:avLst/>
          </a:prstGeom>
          <a:noFill/>
          <a:ln w="25400">
            <a:solidFill>
              <a:schemeClr val="tx1"/>
            </a:solidFill>
            <a:miter lim="800000"/>
            <a:headEnd/>
            <a:tailEnd/>
          </a:ln>
        </p:spPr>
        <p:txBody>
          <a:bodyPr wrap="none" anchor="ctr"/>
          <a:lstStyle/>
          <a:p>
            <a:pPr algn="ctr"/>
            <a:endParaRPr lang="en-US">
              <a:latin typeface="Times New Roman" pitchFamily="18" charset="0"/>
              <a:cs typeface="Times New Roman" pitchFamily="18" charset="0"/>
            </a:endParaRPr>
          </a:p>
        </p:txBody>
      </p:sp>
      <p:sp>
        <p:nvSpPr>
          <p:cNvPr id="25618" name="Rectangle 20"/>
          <p:cNvSpPr>
            <a:spLocks noChangeArrowheads="1"/>
          </p:cNvSpPr>
          <p:nvPr/>
        </p:nvSpPr>
        <p:spPr bwMode="auto">
          <a:xfrm>
            <a:off x="4495800" y="5257800"/>
            <a:ext cx="762000" cy="381000"/>
          </a:xfrm>
          <a:prstGeom prst="rect">
            <a:avLst/>
          </a:prstGeom>
          <a:noFill/>
          <a:ln w="25400">
            <a:solidFill>
              <a:schemeClr val="tx1"/>
            </a:solidFill>
            <a:miter lim="800000"/>
            <a:headEnd/>
            <a:tailEnd/>
          </a:ln>
        </p:spPr>
        <p:txBody>
          <a:bodyPr wrap="none" anchor="ctr"/>
          <a:lstStyle/>
          <a:p>
            <a:pPr algn="ctr"/>
            <a:endParaRPr lang="en-US">
              <a:latin typeface="Times New Roman" pitchFamily="18" charset="0"/>
              <a:cs typeface="Times New Roman" pitchFamily="18" charset="0"/>
            </a:endParaRPr>
          </a:p>
        </p:txBody>
      </p:sp>
      <p:sp>
        <p:nvSpPr>
          <p:cNvPr id="25619" name="Rectangle 21"/>
          <p:cNvSpPr>
            <a:spLocks noChangeArrowheads="1"/>
          </p:cNvSpPr>
          <p:nvPr/>
        </p:nvSpPr>
        <p:spPr bwMode="auto">
          <a:xfrm>
            <a:off x="6019800" y="4495800"/>
            <a:ext cx="762000" cy="381000"/>
          </a:xfrm>
          <a:prstGeom prst="rect">
            <a:avLst/>
          </a:prstGeom>
          <a:noFill/>
          <a:ln w="25400">
            <a:solidFill>
              <a:schemeClr val="tx1"/>
            </a:solidFill>
            <a:miter lim="800000"/>
            <a:headEnd/>
            <a:tailEnd/>
          </a:ln>
        </p:spPr>
        <p:txBody>
          <a:bodyPr wrap="none" anchor="ctr"/>
          <a:lstStyle/>
          <a:p>
            <a:pPr algn="ctr"/>
            <a:endParaRPr lang="en-US">
              <a:latin typeface="Times New Roman" pitchFamily="18" charset="0"/>
              <a:cs typeface="Times New Roman" pitchFamily="18" charset="0"/>
            </a:endParaRPr>
          </a:p>
        </p:txBody>
      </p:sp>
      <p:sp>
        <p:nvSpPr>
          <p:cNvPr id="25620" name="Rectangle 22"/>
          <p:cNvSpPr>
            <a:spLocks noChangeArrowheads="1"/>
          </p:cNvSpPr>
          <p:nvPr/>
        </p:nvSpPr>
        <p:spPr bwMode="auto">
          <a:xfrm>
            <a:off x="5257800" y="4495800"/>
            <a:ext cx="762000" cy="381000"/>
          </a:xfrm>
          <a:prstGeom prst="rect">
            <a:avLst/>
          </a:prstGeom>
          <a:noFill/>
          <a:ln w="25400">
            <a:solidFill>
              <a:schemeClr val="tx1"/>
            </a:solidFill>
            <a:miter lim="800000"/>
            <a:headEnd/>
            <a:tailEnd/>
          </a:ln>
        </p:spPr>
        <p:txBody>
          <a:bodyPr wrap="none" anchor="ctr"/>
          <a:lstStyle/>
          <a:p>
            <a:pPr algn="ctr"/>
            <a:endParaRPr lang="en-US">
              <a:latin typeface="Times New Roman" pitchFamily="18" charset="0"/>
              <a:cs typeface="Times New Roman" pitchFamily="18" charset="0"/>
            </a:endParaRPr>
          </a:p>
        </p:txBody>
      </p:sp>
      <p:sp>
        <p:nvSpPr>
          <p:cNvPr id="25621" name="Rectangle 23"/>
          <p:cNvSpPr>
            <a:spLocks noChangeArrowheads="1"/>
          </p:cNvSpPr>
          <p:nvPr/>
        </p:nvSpPr>
        <p:spPr bwMode="auto">
          <a:xfrm>
            <a:off x="4495800" y="4495800"/>
            <a:ext cx="762000" cy="381000"/>
          </a:xfrm>
          <a:prstGeom prst="rect">
            <a:avLst/>
          </a:prstGeom>
          <a:noFill/>
          <a:ln w="25400">
            <a:solidFill>
              <a:schemeClr val="tx1"/>
            </a:solidFill>
            <a:miter lim="800000"/>
            <a:headEnd/>
            <a:tailEnd/>
          </a:ln>
        </p:spPr>
        <p:txBody>
          <a:bodyPr wrap="none" anchor="ctr"/>
          <a:lstStyle/>
          <a:p>
            <a:pPr algn="ctr"/>
            <a:endParaRPr lang="en-US">
              <a:latin typeface="Times New Roman" pitchFamily="18" charset="0"/>
              <a:cs typeface="Times New Roman" pitchFamily="18" charset="0"/>
            </a:endParaRPr>
          </a:p>
        </p:txBody>
      </p:sp>
      <p:sp>
        <p:nvSpPr>
          <p:cNvPr id="25622" name="Line 24"/>
          <p:cNvSpPr>
            <a:spLocks noChangeShapeType="1"/>
          </p:cNvSpPr>
          <p:nvPr/>
        </p:nvSpPr>
        <p:spPr bwMode="auto">
          <a:xfrm flipH="1">
            <a:off x="5638800" y="3810000"/>
            <a:ext cx="0" cy="533400"/>
          </a:xfrm>
          <a:prstGeom prst="line">
            <a:avLst/>
          </a:prstGeom>
          <a:noFill/>
          <a:ln w="25400">
            <a:solidFill>
              <a:schemeClr val="tx2"/>
            </a:solidFill>
            <a:round/>
            <a:headEnd/>
            <a:tailEnd type="triangle" w="med" len="med"/>
          </a:ln>
        </p:spPr>
        <p:txBody>
          <a:bodyPr wrap="none" anchor="ctr"/>
          <a:lstStyle/>
          <a:p>
            <a:endParaRPr lang="en-US">
              <a:latin typeface="Times New Roman" pitchFamily="18" charset="0"/>
              <a:cs typeface="Times New Roman" pitchFamily="18" charset="0"/>
            </a:endParaRPr>
          </a:p>
        </p:txBody>
      </p:sp>
      <p:sp>
        <p:nvSpPr>
          <p:cNvPr id="25623" name="Text Box 25"/>
          <p:cNvSpPr txBox="1">
            <a:spLocks noChangeArrowheads="1"/>
          </p:cNvSpPr>
          <p:nvPr/>
        </p:nvSpPr>
        <p:spPr bwMode="auto">
          <a:xfrm>
            <a:off x="5867400" y="3886200"/>
            <a:ext cx="762000" cy="376238"/>
          </a:xfrm>
          <a:prstGeom prst="rect">
            <a:avLst/>
          </a:prstGeom>
          <a:noFill/>
          <a:ln w="25400">
            <a:noFill/>
            <a:miter lim="800000"/>
            <a:headEnd/>
            <a:tailEnd/>
          </a:ln>
        </p:spPr>
        <p:txBody>
          <a:bodyPr>
            <a:spAutoFit/>
          </a:bodyPr>
          <a:lstStyle/>
          <a:p>
            <a:r>
              <a:rPr lang="en-US">
                <a:solidFill>
                  <a:schemeClr val="tx2"/>
                </a:solidFill>
                <a:latin typeface="Times New Roman" pitchFamily="18" charset="0"/>
                <a:cs typeface="Times New Roman" pitchFamily="18" charset="0"/>
              </a:rPr>
              <a:t>Pad</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Line 7"/>
          <p:cNvSpPr>
            <a:spLocks noChangeShapeType="1"/>
          </p:cNvSpPr>
          <p:nvPr/>
        </p:nvSpPr>
        <p:spPr bwMode="auto">
          <a:xfrm flipV="1">
            <a:off x="2743200" y="3124200"/>
            <a:ext cx="5715000" cy="0"/>
          </a:xfrm>
          <a:prstGeom prst="line">
            <a:avLst/>
          </a:prstGeom>
          <a:noFill/>
          <a:ln w="76200">
            <a:solidFill>
              <a:schemeClr val="accent2"/>
            </a:solidFill>
            <a:round/>
            <a:headEnd/>
            <a:tailEnd/>
          </a:ln>
        </p:spPr>
        <p:txBody>
          <a:bodyPr wrap="none" anchor="ctr"/>
          <a:lstStyle/>
          <a:p>
            <a:endParaRPr lang="en-US"/>
          </a:p>
        </p:txBody>
      </p:sp>
      <p:sp>
        <p:nvSpPr>
          <p:cNvPr id="2056" name="Text Box 8"/>
          <p:cNvSpPr txBox="1">
            <a:spLocks noChangeArrowheads="1"/>
          </p:cNvSpPr>
          <p:nvPr/>
        </p:nvSpPr>
        <p:spPr bwMode="auto">
          <a:xfrm>
            <a:off x="838200" y="2286000"/>
            <a:ext cx="7620000" cy="1200329"/>
          </a:xfrm>
          <a:prstGeom prst="rect">
            <a:avLst/>
          </a:prstGeom>
          <a:noFill/>
          <a:ln w="9525">
            <a:noFill/>
            <a:miter lim="800000"/>
            <a:headEnd/>
            <a:tailEnd/>
          </a:ln>
          <a:effectLst/>
        </p:spPr>
        <p:txBody>
          <a:bodyPr wrap="square">
            <a:spAutoFit/>
          </a:bodyPr>
          <a:lstStyle/>
          <a:p>
            <a:pPr marL="1825625" indent="-1825625">
              <a:defRPr/>
            </a:pPr>
            <a:r>
              <a:rPr lang="en-US" sz="3600" b="1" i="1" dirty="0" smtClean="0">
                <a:solidFill>
                  <a:schemeClr val="bg1"/>
                </a:solidFill>
                <a:latin typeface="Times New Roman" pitchFamily="18" charset="0"/>
                <a:cs typeface="Times New Roman" pitchFamily="18" charset="0"/>
              </a:rPr>
              <a:t>Storage Classes</a:t>
            </a:r>
          </a:p>
          <a:p>
            <a:pPr marL="1825625" indent="-1825625">
              <a:defRPr/>
            </a:pPr>
            <a:endParaRPr lang="en-US" sz="3600" b="1" i="1" dirty="0" smtClean="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type="body" idx="1"/>
          </p:nvPr>
        </p:nvSpPr>
        <p:spPr>
          <a:xfrm>
            <a:off x="145200" y="457200"/>
            <a:ext cx="8998800" cy="5059364"/>
          </a:xfrm>
        </p:spPr>
        <p:txBody>
          <a:bodyPr>
            <a:noAutofit/>
          </a:bodyPr>
          <a:lstStyle/>
          <a:p>
            <a:pPr eaLnBrk="1" hangingPunct="1">
              <a:buNone/>
            </a:pPr>
            <a:r>
              <a:rPr lang="en-US" dirty="0" smtClean="0">
                <a:latin typeface="Times New Roman" pitchFamily="18" charset="0"/>
                <a:cs typeface="Times New Roman" pitchFamily="18" charset="0"/>
              </a:rPr>
              <a:t>Variables</a:t>
            </a:r>
            <a:r>
              <a:rPr lang="en-US" sz="2800" dirty="0" smtClean="0">
                <a:latin typeface="Times New Roman" pitchFamily="18" charset="0"/>
                <a:cs typeface="Times New Roman" pitchFamily="18" charset="0"/>
              </a:rPr>
              <a:t> </a:t>
            </a:r>
          </a:p>
          <a:p>
            <a:pPr lvl="1" eaLnBrk="1" hangingPunct="1"/>
            <a:r>
              <a:rPr lang="en-US" dirty="0" smtClean="0">
                <a:latin typeface="Times New Roman" pitchFamily="18" charset="0"/>
                <a:cs typeface="Times New Roman" pitchFamily="18" charset="0"/>
              </a:rPr>
              <a:t>Variable names (identifiers) correspond to locations in the computer's memory (Von </a:t>
            </a:r>
            <a:r>
              <a:rPr lang="en-US" dirty="0" err="1" smtClean="0">
                <a:latin typeface="Times New Roman" pitchFamily="18" charset="0"/>
                <a:cs typeface="Times New Roman" pitchFamily="18" charset="0"/>
              </a:rPr>
              <a:t>Neuman</a:t>
            </a:r>
            <a:r>
              <a:rPr lang="en-US" dirty="0" smtClean="0">
                <a:latin typeface="Times New Roman" pitchFamily="18" charset="0"/>
                <a:cs typeface="Times New Roman" pitchFamily="18" charset="0"/>
              </a:rPr>
              <a:t> model)</a:t>
            </a:r>
          </a:p>
          <a:p>
            <a:pPr lvl="1" eaLnBrk="1" hangingPunct="1"/>
            <a:r>
              <a:rPr lang="en-US" dirty="0" smtClean="0">
                <a:latin typeface="Times New Roman" pitchFamily="18" charset="0"/>
                <a:cs typeface="Times New Roman" pitchFamily="18" charset="0"/>
              </a:rPr>
              <a:t>Every variable has a name, a type, a size and a value</a:t>
            </a:r>
          </a:p>
          <a:p>
            <a:pPr lvl="1" eaLnBrk="1" hangingPunct="1"/>
            <a:r>
              <a:rPr lang="en-US" dirty="0" smtClean="0">
                <a:latin typeface="Times New Roman" pitchFamily="18" charset="0"/>
                <a:cs typeface="Times New Roman" pitchFamily="18" charset="0"/>
              </a:rPr>
              <a:t>Whenever a new value is placed into a variable (through </a:t>
            </a:r>
            <a:r>
              <a:rPr lang="en-US" b="1" dirty="0" err="1" smtClean="0">
                <a:latin typeface="Times New Roman" pitchFamily="18" charset="0"/>
                <a:cs typeface="Times New Roman" pitchFamily="18" charset="0"/>
              </a:rPr>
              <a:t>scanf</a:t>
            </a:r>
            <a:r>
              <a:rPr lang="en-US" dirty="0" smtClean="0">
                <a:latin typeface="Times New Roman" pitchFamily="18" charset="0"/>
                <a:cs typeface="Times New Roman" pitchFamily="18" charset="0"/>
              </a:rPr>
              <a:t>, for example), it replaces (and destroys) the previous value.  (Destructive write)</a:t>
            </a:r>
          </a:p>
          <a:p>
            <a:pPr lvl="1" eaLnBrk="1" hangingPunct="1"/>
            <a:r>
              <a:rPr lang="en-US" dirty="0" smtClean="0">
                <a:latin typeface="Times New Roman" pitchFamily="18" charset="0"/>
                <a:cs typeface="Times New Roman" pitchFamily="18" charset="0"/>
              </a:rPr>
              <a:t>Reading variables from memory does not change them</a:t>
            </a:r>
          </a:p>
          <a:p>
            <a:pPr eaLnBrk="1" hangingPunct="1"/>
            <a:r>
              <a:rPr lang="en-US" sz="2800" dirty="0" smtClean="0">
                <a:latin typeface="Times New Roman" pitchFamily="18" charset="0"/>
                <a:cs typeface="Times New Roman" pitchFamily="18" charset="0"/>
              </a:rPr>
              <a:t>A visual representation (memory map)</a:t>
            </a:r>
          </a:p>
          <a:p>
            <a:pPr eaLnBrk="1" hangingPunct="1"/>
            <a:endParaRPr lang="en-US" sz="2800" dirty="0" smtClean="0">
              <a:latin typeface="Times New Roman" pitchFamily="18" charset="0"/>
              <a:cs typeface="Times New Roman" pitchFamily="18" charset="0"/>
            </a:endParaRPr>
          </a:p>
        </p:txBody>
      </p:sp>
      <p:sp>
        <p:nvSpPr>
          <p:cNvPr id="7172" name="Rectangle 5"/>
          <p:cNvSpPr>
            <a:spLocks noChangeArrowheads="1"/>
          </p:cNvSpPr>
          <p:nvPr/>
        </p:nvSpPr>
        <p:spPr bwMode="auto">
          <a:xfrm>
            <a:off x="838200" y="6022975"/>
            <a:ext cx="220663" cy="441325"/>
          </a:xfrm>
          <a:prstGeom prst="rect">
            <a:avLst/>
          </a:prstGeom>
          <a:noFill/>
          <a:ln w="9525">
            <a:noFill/>
            <a:miter lim="800000"/>
            <a:headEnd/>
            <a:tailEnd/>
          </a:ln>
        </p:spPr>
        <p:txBody>
          <a:bodyPr wrap="none" lIns="0" tIns="0" rIns="0" bIns="0">
            <a:spAutoFit/>
          </a:bodyPr>
          <a:lstStyle/>
          <a:p>
            <a:pPr eaLnBrk="0" hangingPunct="0">
              <a:spcBef>
                <a:spcPct val="50000"/>
              </a:spcBef>
            </a:pPr>
            <a:r>
              <a:rPr lang="en-US" sz="2900">
                <a:solidFill>
                  <a:srgbClr val="000000"/>
                </a:solidFill>
                <a:latin typeface="Courier New" pitchFamily="49" charset="0"/>
                <a:cs typeface="Times New Roman" pitchFamily="18" charset="0"/>
              </a:rPr>
              <a:t> </a:t>
            </a:r>
            <a:endParaRPr lang="en-US" sz="1200">
              <a:solidFill>
                <a:srgbClr val="000000"/>
              </a:solidFill>
              <a:latin typeface="Courier New" pitchFamily="49" charset="0"/>
              <a:cs typeface="Times New Roman" pitchFamily="18" charset="0"/>
            </a:endParaRPr>
          </a:p>
        </p:txBody>
      </p:sp>
      <p:sp>
        <p:nvSpPr>
          <p:cNvPr id="7173" name="Rectangle 7"/>
          <p:cNvSpPr>
            <a:spLocks noChangeArrowheads="1"/>
          </p:cNvSpPr>
          <p:nvPr/>
        </p:nvSpPr>
        <p:spPr bwMode="auto">
          <a:xfrm>
            <a:off x="1474788" y="4887913"/>
            <a:ext cx="220662" cy="441325"/>
          </a:xfrm>
          <a:prstGeom prst="rect">
            <a:avLst/>
          </a:prstGeom>
          <a:noFill/>
          <a:ln w="9525">
            <a:noFill/>
            <a:miter lim="800000"/>
            <a:headEnd/>
            <a:tailEnd/>
          </a:ln>
        </p:spPr>
        <p:txBody>
          <a:bodyPr wrap="none" lIns="0" tIns="0" rIns="0" bIns="0">
            <a:spAutoFit/>
          </a:bodyPr>
          <a:lstStyle/>
          <a:p>
            <a:pPr eaLnBrk="0" hangingPunct="0">
              <a:spcBef>
                <a:spcPct val="50000"/>
              </a:spcBef>
            </a:pPr>
            <a:r>
              <a:rPr lang="en-US" sz="2900">
                <a:solidFill>
                  <a:srgbClr val="010000"/>
                </a:solidFill>
                <a:latin typeface="Courier New" pitchFamily="49" charset="0"/>
                <a:cs typeface="Times New Roman" pitchFamily="18" charset="0"/>
              </a:rPr>
              <a:t> </a:t>
            </a:r>
            <a:endParaRPr lang="en-US" sz="1200">
              <a:solidFill>
                <a:srgbClr val="000000"/>
              </a:solidFill>
              <a:latin typeface="Courier New" pitchFamily="49" charset="0"/>
              <a:cs typeface="Times New Roman" pitchFamily="18" charset="0"/>
            </a:endParaRPr>
          </a:p>
        </p:txBody>
      </p:sp>
      <p:sp>
        <p:nvSpPr>
          <p:cNvPr id="7174" name="Rectangle 28"/>
          <p:cNvSpPr>
            <a:spLocks noChangeArrowheads="1"/>
          </p:cNvSpPr>
          <p:nvPr/>
        </p:nvSpPr>
        <p:spPr bwMode="auto">
          <a:xfrm>
            <a:off x="5057775" y="5180013"/>
            <a:ext cx="168275" cy="334962"/>
          </a:xfrm>
          <a:prstGeom prst="rect">
            <a:avLst/>
          </a:prstGeom>
          <a:noFill/>
          <a:ln w="9525">
            <a:noFill/>
            <a:miter lim="800000"/>
            <a:headEnd/>
            <a:tailEnd/>
          </a:ln>
        </p:spPr>
        <p:txBody>
          <a:bodyPr wrap="none" lIns="0" tIns="0" rIns="0" bIns="0">
            <a:spAutoFit/>
          </a:bodyPr>
          <a:lstStyle/>
          <a:p>
            <a:pPr eaLnBrk="0" hangingPunct="0">
              <a:spcBef>
                <a:spcPct val="50000"/>
              </a:spcBef>
            </a:pPr>
            <a:r>
              <a:rPr lang="en-US" sz="2200" b="1">
                <a:solidFill>
                  <a:srgbClr val="000000"/>
                </a:solidFill>
                <a:latin typeface="Courier New" pitchFamily="49" charset="0"/>
                <a:cs typeface="Times New Roman" pitchFamily="18" charset="0"/>
              </a:rPr>
              <a:t> </a:t>
            </a:r>
            <a:endParaRPr lang="en-US" sz="1200">
              <a:solidFill>
                <a:srgbClr val="000000"/>
              </a:solidFill>
              <a:latin typeface="Courier New" pitchFamily="49" charset="0"/>
              <a:cs typeface="Times New Roman" pitchFamily="18" charset="0"/>
            </a:endParaRPr>
          </a:p>
        </p:txBody>
      </p:sp>
      <p:grpSp>
        <p:nvGrpSpPr>
          <p:cNvPr id="2" name="Group 36"/>
          <p:cNvGrpSpPr>
            <a:grpSpLocks/>
          </p:cNvGrpSpPr>
          <p:nvPr/>
        </p:nvGrpSpPr>
        <p:grpSpPr bwMode="auto">
          <a:xfrm>
            <a:off x="762000" y="4876800"/>
            <a:ext cx="3038475" cy="955675"/>
            <a:chOff x="1056" y="3120"/>
            <a:chExt cx="1914" cy="602"/>
          </a:xfrm>
        </p:grpSpPr>
        <p:grpSp>
          <p:nvGrpSpPr>
            <p:cNvPr id="3" name="Group 15"/>
            <p:cNvGrpSpPr>
              <a:grpSpLocks/>
            </p:cNvGrpSpPr>
            <p:nvPr/>
          </p:nvGrpSpPr>
          <p:grpSpPr bwMode="auto">
            <a:xfrm>
              <a:off x="1056" y="3120"/>
              <a:ext cx="1639" cy="597"/>
              <a:chOff x="2491" y="3120"/>
              <a:chExt cx="1639" cy="597"/>
            </a:xfrm>
          </p:grpSpPr>
          <p:sp>
            <p:nvSpPr>
              <p:cNvPr id="7188" name="Rectangle 8"/>
              <p:cNvSpPr>
                <a:spLocks noChangeArrowheads="1"/>
              </p:cNvSpPr>
              <p:nvPr/>
            </p:nvSpPr>
            <p:spPr bwMode="auto">
              <a:xfrm>
                <a:off x="2761" y="3133"/>
                <a:ext cx="802" cy="584"/>
              </a:xfrm>
              <a:prstGeom prst="rect">
                <a:avLst/>
              </a:prstGeom>
              <a:solidFill>
                <a:srgbClr val="FFFFFF"/>
              </a:solidFill>
              <a:ln w="6350">
                <a:solidFill>
                  <a:srgbClr val="000000"/>
                </a:solidFill>
                <a:miter lim="800000"/>
                <a:headEnd/>
                <a:tailEnd/>
              </a:ln>
            </p:spPr>
            <p:txBody>
              <a:bodyPr/>
              <a:lstStyle/>
              <a:p>
                <a:endParaRPr lang="en-US"/>
              </a:p>
            </p:txBody>
          </p:sp>
          <p:sp>
            <p:nvSpPr>
              <p:cNvPr id="7189" name="Rectangle 9"/>
              <p:cNvSpPr>
                <a:spLocks noChangeArrowheads="1"/>
              </p:cNvSpPr>
              <p:nvPr/>
            </p:nvSpPr>
            <p:spPr bwMode="auto">
              <a:xfrm>
                <a:off x="3600" y="3120"/>
                <a:ext cx="530" cy="211"/>
              </a:xfrm>
              <a:prstGeom prst="rect">
                <a:avLst/>
              </a:prstGeom>
              <a:noFill/>
              <a:ln w="9525" algn="ctr">
                <a:noFill/>
                <a:miter lim="800000"/>
                <a:headEnd/>
                <a:tailEnd/>
              </a:ln>
            </p:spPr>
            <p:txBody>
              <a:bodyPr wrap="none" lIns="0" tIns="0" rIns="0" bIns="0">
                <a:spAutoFit/>
              </a:bodyPr>
              <a:lstStyle/>
              <a:p>
                <a:pPr eaLnBrk="0" hangingPunct="0">
                  <a:spcBef>
                    <a:spcPct val="50000"/>
                  </a:spcBef>
                </a:pPr>
                <a:r>
                  <a:rPr lang="en-US" sz="2200" b="1">
                    <a:solidFill>
                      <a:srgbClr val="000000"/>
                    </a:solidFill>
                    <a:latin typeface="Courier New" pitchFamily="49" charset="0"/>
                    <a:cs typeface="Times New Roman" pitchFamily="18" charset="0"/>
                  </a:rPr>
                  <a:t>36443</a:t>
                </a:r>
              </a:p>
            </p:txBody>
          </p:sp>
          <p:sp>
            <p:nvSpPr>
              <p:cNvPr id="7190" name="Rectangle 10"/>
              <p:cNvSpPr>
                <a:spLocks noChangeArrowheads="1"/>
              </p:cNvSpPr>
              <p:nvPr/>
            </p:nvSpPr>
            <p:spPr bwMode="auto">
              <a:xfrm>
                <a:off x="2802" y="3504"/>
                <a:ext cx="318" cy="211"/>
              </a:xfrm>
              <a:prstGeom prst="rect">
                <a:avLst/>
              </a:prstGeom>
              <a:noFill/>
              <a:ln w="9525">
                <a:noFill/>
                <a:miter lim="800000"/>
                <a:headEnd/>
                <a:tailEnd/>
              </a:ln>
            </p:spPr>
            <p:txBody>
              <a:bodyPr wrap="none" lIns="0" tIns="0" rIns="0" bIns="0">
                <a:spAutoFit/>
              </a:bodyPr>
              <a:lstStyle/>
              <a:p>
                <a:pPr eaLnBrk="0" hangingPunct="0">
                  <a:spcBef>
                    <a:spcPct val="50000"/>
                  </a:spcBef>
                </a:pPr>
                <a:r>
                  <a:rPr lang="en-US" sz="2200" b="1">
                    <a:solidFill>
                      <a:srgbClr val="000000"/>
                    </a:solidFill>
                    <a:latin typeface="Courier New" pitchFamily="49" charset="0"/>
                    <a:cs typeface="Times New Roman" pitchFamily="18" charset="0"/>
                  </a:rPr>
                  <a:t>int</a:t>
                </a:r>
                <a:endParaRPr lang="en-US" sz="1200">
                  <a:solidFill>
                    <a:srgbClr val="000000"/>
                  </a:solidFill>
                  <a:latin typeface="Courier New" pitchFamily="49" charset="0"/>
                  <a:cs typeface="Times New Roman" pitchFamily="18" charset="0"/>
                </a:endParaRPr>
              </a:p>
            </p:txBody>
          </p:sp>
          <p:sp>
            <p:nvSpPr>
              <p:cNvPr id="7191" name="Rectangle 11"/>
              <p:cNvSpPr>
                <a:spLocks noChangeArrowheads="1"/>
              </p:cNvSpPr>
              <p:nvPr/>
            </p:nvSpPr>
            <p:spPr bwMode="auto">
              <a:xfrm>
                <a:off x="2605" y="3311"/>
                <a:ext cx="106" cy="211"/>
              </a:xfrm>
              <a:prstGeom prst="rect">
                <a:avLst/>
              </a:prstGeom>
              <a:noFill/>
              <a:ln w="9525">
                <a:noFill/>
                <a:miter lim="800000"/>
                <a:headEnd/>
                <a:tailEnd/>
              </a:ln>
            </p:spPr>
            <p:txBody>
              <a:bodyPr wrap="none" lIns="0" tIns="0" rIns="0" bIns="0">
                <a:spAutoFit/>
              </a:bodyPr>
              <a:lstStyle/>
              <a:p>
                <a:pPr eaLnBrk="0" hangingPunct="0">
                  <a:spcBef>
                    <a:spcPct val="50000"/>
                  </a:spcBef>
                </a:pPr>
                <a:r>
                  <a:rPr lang="en-US" sz="2200" b="1">
                    <a:solidFill>
                      <a:srgbClr val="000000"/>
                    </a:solidFill>
                    <a:latin typeface="Courier New" pitchFamily="49" charset="0"/>
                    <a:cs typeface="Times New Roman" pitchFamily="18" charset="0"/>
                  </a:rPr>
                  <a:t> </a:t>
                </a:r>
                <a:endParaRPr lang="en-US" sz="1200">
                  <a:solidFill>
                    <a:srgbClr val="000000"/>
                  </a:solidFill>
                  <a:latin typeface="Courier New" pitchFamily="49" charset="0"/>
                  <a:cs typeface="Times New Roman" pitchFamily="18" charset="0"/>
                </a:endParaRPr>
              </a:p>
            </p:txBody>
          </p:sp>
          <p:sp>
            <p:nvSpPr>
              <p:cNvPr id="7192" name="Rectangle 12"/>
              <p:cNvSpPr>
                <a:spLocks noChangeArrowheads="1"/>
              </p:cNvSpPr>
              <p:nvPr/>
            </p:nvSpPr>
            <p:spPr bwMode="auto">
              <a:xfrm>
                <a:off x="3092" y="3314"/>
                <a:ext cx="144" cy="258"/>
              </a:xfrm>
              <a:prstGeom prst="rect">
                <a:avLst/>
              </a:prstGeom>
              <a:noFill/>
              <a:ln w="9525">
                <a:noFill/>
                <a:miter lim="800000"/>
                <a:headEnd/>
                <a:tailEnd/>
              </a:ln>
            </p:spPr>
            <p:txBody>
              <a:bodyPr/>
              <a:lstStyle/>
              <a:p>
                <a:endParaRPr lang="en-US"/>
              </a:p>
            </p:txBody>
          </p:sp>
          <p:sp>
            <p:nvSpPr>
              <p:cNvPr id="7193" name="Rectangle 13"/>
              <p:cNvSpPr>
                <a:spLocks noChangeArrowheads="1"/>
              </p:cNvSpPr>
              <p:nvPr/>
            </p:nvSpPr>
            <p:spPr bwMode="auto">
              <a:xfrm>
                <a:off x="3072" y="3245"/>
                <a:ext cx="212" cy="211"/>
              </a:xfrm>
              <a:prstGeom prst="rect">
                <a:avLst/>
              </a:prstGeom>
              <a:noFill/>
              <a:ln w="9525">
                <a:noFill/>
                <a:miter lim="800000"/>
                <a:headEnd/>
                <a:tailEnd/>
              </a:ln>
            </p:spPr>
            <p:txBody>
              <a:bodyPr wrap="none" lIns="0" tIns="0" rIns="0" bIns="0">
                <a:spAutoFit/>
              </a:bodyPr>
              <a:lstStyle/>
              <a:p>
                <a:pPr eaLnBrk="0" hangingPunct="0">
                  <a:spcBef>
                    <a:spcPct val="50000"/>
                  </a:spcBef>
                </a:pPr>
                <a:r>
                  <a:rPr lang="en-US" sz="2200" b="1" dirty="0">
                    <a:solidFill>
                      <a:srgbClr val="000000"/>
                    </a:solidFill>
                    <a:latin typeface="Courier New" pitchFamily="49" charset="0"/>
                    <a:cs typeface="Times New Roman" pitchFamily="18" charset="0"/>
                  </a:rPr>
                  <a:t>45</a:t>
                </a:r>
                <a:endParaRPr lang="en-US" sz="1200" dirty="0">
                  <a:solidFill>
                    <a:srgbClr val="000000"/>
                  </a:solidFill>
                  <a:latin typeface="Courier New" pitchFamily="49" charset="0"/>
                  <a:cs typeface="Times New Roman" pitchFamily="18" charset="0"/>
                </a:endParaRPr>
              </a:p>
            </p:txBody>
          </p:sp>
          <p:sp>
            <p:nvSpPr>
              <p:cNvPr id="7194" name="Rectangle 14"/>
              <p:cNvSpPr>
                <a:spLocks noChangeArrowheads="1"/>
              </p:cNvSpPr>
              <p:nvPr/>
            </p:nvSpPr>
            <p:spPr bwMode="auto">
              <a:xfrm>
                <a:off x="2491" y="3149"/>
                <a:ext cx="293" cy="211"/>
              </a:xfrm>
              <a:prstGeom prst="rect">
                <a:avLst/>
              </a:prstGeom>
              <a:noFill/>
              <a:ln w="9525">
                <a:noFill/>
                <a:miter lim="800000"/>
                <a:headEnd/>
                <a:tailEnd/>
              </a:ln>
            </p:spPr>
            <p:txBody>
              <a:bodyPr lIns="0" tIns="0" rIns="0" bIns="0">
                <a:spAutoFit/>
              </a:bodyPr>
              <a:lstStyle/>
              <a:p>
                <a:pPr eaLnBrk="0" hangingPunct="0">
                  <a:spcBef>
                    <a:spcPct val="50000"/>
                  </a:spcBef>
                </a:pPr>
                <a:r>
                  <a:rPr lang="en-US" sz="2200" b="1">
                    <a:solidFill>
                      <a:srgbClr val="000000"/>
                    </a:solidFill>
                    <a:latin typeface="Courier New" pitchFamily="49" charset="0"/>
                    <a:cs typeface="Times New Roman" pitchFamily="18" charset="0"/>
                  </a:rPr>
                  <a:t> i</a:t>
                </a:r>
                <a:endParaRPr lang="en-US" sz="1200">
                  <a:solidFill>
                    <a:srgbClr val="000000"/>
                  </a:solidFill>
                  <a:latin typeface="Courier New" pitchFamily="49" charset="0"/>
                  <a:cs typeface="Times New Roman" pitchFamily="18" charset="0"/>
                </a:endParaRPr>
              </a:p>
            </p:txBody>
          </p:sp>
        </p:grpSp>
        <p:sp>
          <p:nvSpPr>
            <p:cNvPr id="7187" name="Text Box 34"/>
            <p:cNvSpPr txBox="1">
              <a:spLocks noChangeArrowheads="1"/>
            </p:cNvSpPr>
            <p:nvPr/>
          </p:nvSpPr>
          <p:spPr bwMode="auto">
            <a:xfrm>
              <a:off x="2112" y="3453"/>
              <a:ext cx="858" cy="269"/>
            </a:xfrm>
            <a:prstGeom prst="rect">
              <a:avLst/>
            </a:prstGeom>
            <a:noFill/>
            <a:ln w="9525">
              <a:noFill/>
              <a:miter lim="800000"/>
              <a:headEnd/>
              <a:tailEnd/>
            </a:ln>
          </p:spPr>
          <p:txBody>
            <a:bodyPr wrap="none">
              <a:spAutoFit/>
            </a:bodyPr>
            <a:lstStyle/>
            <a:p>
              <a:r>
                <a:rPr lang="en-US" sz="2200" b="1">
                  <a:solidFill>
                    <a:srgbClr val="000000"/>
                  </a:solidFill>
                  <a:latin typeface="Courier New" pitchFamily="49" charset="0"/>
                  <a:cs typeface="Times New Roman" pitchFamily="18" charset="0"/>
                </a:rPr>
                <a:t>4 bytes</a:t>
              </a:r>
            </a:p>
          </p:txBody>
        </p:sp>
      </p:grpSp>
      <p:grpSp>
        <p:nvGrpSpPr>
          <p:cNvPr id="4" name="Group 37"/>
          <p:cNvGrpSpPr>
            <a:grpSpLocks/>
          </p:cNvGrpSpPr>
          <p:nvPr/>
        </p:nvGrpSpPr>
        <p:grpSpPr bwMode="auto">
          <a:xfrm>
            <a:off x="4648200" y="4876800"/>
            <a:ext cx="4157663" cy="960438"/>
            <a:chOff x="2832" y="3072"/>
            <a:chExt cx="2619" cy="605"/>
          </a:xfrm>
        </p:grpSpPr>
        <p:sp>
          <p:nvSpPr>
            <p:cNvPr id="7177" name="Rectangle 29"/>
            <p:cNvSpPr>
              <a:spLocks noChangeArrowheads="1"/>
            </p:cNvSpPr>
            <p:nvPr/>
          </p:nvSpPr>
          <p:spPr bwMode="auto">
            <a:xfrm>
              <a:off x="3673" y="3266"/>
              <a:ext cx="144" cy="258"/>
            </a:xfrm>
            <a:prstGeom prst="rect">
              <a:avLst/>
            </a:prstGeom>
            <a:noFill/>
            <a:ln w="9525">
              <a:noFill/>
              <a:miter lim="800000"/>
              <a:headEnd/>
              <a:tailEnd/>
            </a:ln>
          </p:spPr>
          <p:txBody>
            <a:bodyPr/>
            <a:lstStyle/>
            <a:p>
              <a:endParaRPr lang="en-US"/>
            </a:p>
          </p:txBody>
        </p:sp>
        <p:grpSp>
          <p:nvGrpSpPr>
            <p:cNvPr id="5" name="Group 33"/>
            <p:cNvGrpSpPr>
              <a:grpSpLocks/>
            </p:cNvGrpSpPr>
            <p:nvPr/>
          </p:nvGrpSpPr>
          <p:grpSpPr bwMode="auto">
            <a:xfrm>
              <a:off x="2832" y="3072"/>
              <a:ext cx="2619" cy="597"/>
              <a:chOff x="2853" y="3072"/>
              <a:chExt cx="2619" cy="597"/>
            </a:xfrm>
          </p:grpSpPr>
          <p:grpSp>
            <p:nvGrpSpPr>
              <p:cNvPr id="6" name="Group 32"/>
              <p:cNvGrpSpPr>
                <a:grpSpLocks/>
              </p:cNvGrpSpPr>
              <p:nvPr/>
            </p:nvGrpSpPr>
            <p:grpSpPr bwMode="auto">
              <a:xfrm>
                <a:off x="2853" y="3072"/>
                <a:ext cx="2619" cy="597"/>
                <a:chOff x="2304" y="3072"/>
                <a:chExt cx="2619" cy="597"/>
              </a:xfrm>
            </p:grpSpPr>
            <p:sp>
              <p:nvSpPr>
                <p:cNvPr id="7182" name="Rectangle 25"/>
                <p:cNvSpPr>
                  <a:spLocks noChangeArrowheads="1"/>
                </p:cNvSpPr>
                <p:nvPr/>
              </p:nvSpPr>
              <p:spPr bwMode="auto">
                <a:xfrm>
                  <a:off x="3342" y="3085"/>
                  <a:ext cx="802" cy="584"/>
                </a:xfrm>
                <a:prstGeom prst="rect">
                  <a:avLst/>
                </a:prstGeom>
                <a:solidFill>
                  <a:srgbClr val="FFFFFF"/>
                </a:solidFill>
                <a:ln w="6350">
                  <a:solidFill>
                    <a:srgbClr val="000000"/>
                  </a:solidFill>
                  <a:miter lim="800000"/>
                  <a:headEnd/>
                  <a:tailEnd/>
                </a:ln>
              </p:spPr>
              <p:txBody>
                <a:bodyPr/>
                <a:lstStyle/>
                <a:p>
                  <a:endParaRPr lang="en-US"/>
                </a:p>
              </p:txBody>
            </p:sp>
            <p:sp>
              <p:nvSpPr>
                <p:cNvPr id="7183" name="Rectangle 26"/>
                <p:cNvSpPr>
                  <a:spLocks noChangeArrowheads="1"/>
                </p:cNvSpPr>
                <p:nvPr/>
              </p:nvSpPr>
              <p:spPr bwMode="auto">
                <a:xfrm>
                  <a:off x="4181" y="3072"/>
                  <a:ext cx="742" cy="211"/>
                </a:xfrm>
                <a:prstGeom prst="rect">
                  <a:avLst/>
                </a:prstGeom>
                <a:noFill/>
                <a:ln w="9525" algn="ctr">
                  <a:noFill/>
                  <a:miter lim="800000"/>
                  <a:headEnd/>
                  <a:tailEnd/>
                </a:ln>
              </p:spPr>
              <p:txBody>
                <a:bodyPr wrap="none" lIns="0" tIns="0" rIns="0" bIns="0">
                  <a:spAutoFit/>
                </a:bodyPr>
                <a:lstStyle/>
                <a:p>
                  <a:pPr eaLnBrk="0" hangingPunct="0">
                    <a:spcBef>
                      <a:spcPct val="50000"/>
                    </a:spcBef>
                  </a:pPr>
                  <a:r>
                    <a:rPr lang="en-US" sz="2200" b="1">
                      <a:solidFill>
                        <a:srgbClr val="000000"/>
                      </a:solidFill>
                      <a:latin typeface="Courier New" pitchFamily="49" charset="0"/>
                      <a:cs typeface="Times New Roman" pitchFamily="18" charset="0"/>
                    </a:rPr>
                    <a:t>address</a:t>
                  </a:r>
                </a:p>
              </p:txBody>
            </p:sp>
            <p:sp>
              <p:nvSpPr>
                <p:cNvPr id="7184" name="Rectangle 30"/>
                <p:cNvSpPr>
                  <a:spLocks noChangeArrowheads="1"/>
                </p:cNvSpPr>
                <p:nvPr/>
              </p:nvSpPr>
              <p:spPr bwMode="auto">
                <a:xfrm>
                  <a:off x="3504" y="3197"/>
                  <a:ext cx="530" cy="211"/>
                </a:xfrm>
                <a:prstGeom prst="rect">
                  <a:avLst/>
                </a:prstGeom>
                <a:noFill/>
                <a:ln w="9525">
                  <a:noFill/>
                  <a:miter lim="800000"/>
                  <a:headEnd/>
                  <a:tailEnd/>
                </a:ln>
              </p:spPr>
              <p:txBody>
                <a:bodyPr wrap="none" lIns="0" tIns="0" rIns="0" bIns="0">
                  <a:spAutoFit/>
                </a:bodyPr>
                <a:lstStyle/>
                <a:p>
                  <a:pPr algn="ctr" eaLnBrk="0" hangingPunct="0">
                    <a:spcBef>
                      <a:spcPct val="50000"/>
                    </a:spcBef>
                  </a:pPr>
                  <a:r>
                    <a:rPr lang="en-US" sz="2200" b="1">
                      <a:solidFill>
                        <a:srgbClr val="000000"/>
                      </a:solidFill>
                      <a:latin typeface="Courier New" pitchFamily="49" charset="0"/>
                      <a:cs typeface="Times New Roman" pitchFamily="18" charset="0"/>
                    </a:rPr>
                    <a:t>value</a:t>
                  </a:r>
                  <a:endParaRPr lang="en-US" sz="1200">
                    <a:solidFill>
                      <a:srgbClr val="000000"/>
                    </a:solidFill>
                    <a:latin typeface="Courier New" pitchFamily="49" charset="0"/>
                    <a:cs typeface="Times New Roman" pitchFamily="18" charset="0"/>
                  </a:endParaRPr>
                </a:p>
              </p:txBody>
            </p:sp>
            <p:sp>
              <p:nvSpPr>
                <p:cNvPr id="7185" name="Rectangle 31"/>
                <p:cNvSpPr>
                  <a:spLocks noChangeArrowheads="1"/>
                </p:cNvSpPr>
                <p:nvPr/>
              </p:nvSpPr>
              <p:spPr bwMode="auto">
                <a:xfrm>
                  <a:off x="2304" y="3101"/>
                  <a:ext cx="1061" cy="211"/>
                </a:xfrm>
                <a:prstGeom prst="rect">
                  <a:avLst/>
                </a:prstGeom>
                <a:noFill/>
                <a:ln w="9525">
                  <a:noFill/>
                  <a:miter lim="800000"/>
                  <a:headEnd/>
                  <a:tailEnd/>
                </a:ln>
              </p:spPr>
              <p:txBody>
                <a:bodyPr lIns="0" tIns="0" rIns="0" bIns="0">
                  <a:spAutoFit/>
                </a:bodyPr>
                <a:lstStyle/>
                <a:p>
                  <a:pPr algn="ctr" eaLnBrk="0" hangingPunct="0">
                    <a:spcBef>
                      <a:spcPct val="50000"/>
                    </a:spcBef>
                  </a:pPr>
                  <a:r>
                    <a:rPr lang="en-US" sz="2200" b="1">
                      <a:solidFill>
                        <a:srgbClr val="000000"/>
                      </a:solidFill>
                      <a:latin typeface="Courier New" pitchFamily="49" charset="0"/>
                      <a:cs typeface="Times New Roman" pitchFamily="18" charset="0"/>
                    </a:rPr>
                    <a:t>variable </a:t>
                  </a:r>
                  <a:endParaRPr lang="en-US" sz="1200">
                    <a:solidFill>
                      <a:srgbClr val="000000"/>
                    </a:solidFill>
                    <a:latin typeface="Courier New" pitchFamily="49" charset="0"/>
                    <a:cs typeface="Times New Roman" pitchFamily="18" charset="0"/>
                  </a:endParaRPr>
                </a:p>
              </p:txBody>
            </p:sp>
          </p:grpSp>
          <p:sp>
            <p:nvSpPr>
              <p:cNvPr id="7181" name="Rectangle 27"/>
              <p:cNvSpPr>
                <a:spLocks noChangeArrowheads="1"/>
              </p:cNvSpPr>
              <p:nvPr/>
            </p:nvSpPr>
            <p:spPr bwMode="auto">
              <a:xfrm>
                <a:off x="3959" y="3456"/>
                <a:ext cx="985" cy="154"/>
              </a:xfrm>
              <a:prstGeom prst="rect">
                <a:avLst/>
              </a:prstGeom>
              <a:noFill/>
              <a:ln w="9525">
                <a:noFill/>
                <a:miter lim="800000"/>
                <a:headEnd/>
                <a:tailEnd/>
              </a:ln>
            </p:spPr>
            <p:txBody>
              <a:bodyPr lIns="0" tIns="0" rIns="0" bIns="0">
                <a:spAutoFit/>
              </a:bodyPr>
              <a:lstStyle/>
              <a:p>
                <a:pPr eaLnBrk="0" hangingPunct="0">
                  <a:spcBef>
                    <a:spcPct val="50000"/>
                  </a:spcBef>
                </a:pPr>
                <a:r>
                  <a:rPr lang="en-US" sz="1600" b="1">
                    <a:solidFill>
                      <a:srgbClr val="000000"/>
                    </a:solidFill>
                    <a:latin typeface="Courier New" pitchFamily="49" charset="0"/>
                    <a:cs typeface="Times New Roman" pitchFamily="18" charset="0"/>
                  </a:rPr>
                  <a:t>datatype</a:t>
                </a:r>
              </a:p>
            </p:txBody>
          </p:sp>
        </p:grpSp>
        <p:sp>
          <p:nvSpPr>
            <p:cNvPr id="7179" name="Text Box 35"/>
            <p:cNvSpPr txBox="1">
              <a:spLocks noChangeArrowheads="1"/>
            </p:cNvSpPr>
            <p:nvPr/>
          </p:nvSpPr>
          <p:spPr bwMode="auto">
            <a:xfrm>
              <a:off x="4656" y="3408"/>
              <a:ext cx="540" cy="269"/>
            </a:xfrm>
            <a:prstGeom prst="rect">
              <a:avLst/>
            </a:prstGeom>
            <a:noFill/>
            <a:ln w="9525">
              <a:noFill/>
              <a:miter lim="800000"/>
              <a:headEnd/>
              <a:tailEnd/>
            </a:ln>
          </p:spPr>
          <p:txBody>
            <a:bodyPr wrap="none">
              <a:spAutoFit/>
            </a:bodyPr>
            <a:lstStyle/>
            <a:p>
              <a:r>
                <a:rPr lang="en-US" sz="2200" b="1">
                  <a:solidFill>
                    <a:srgbClr val="000000"/>
                  </a:solidFill>
                  <a:latin typeface="Courier New" pitchFamily="49" charset="0"/>
                  <a:cs typeface="Times New Roman" pitchFamily="18" charset="0"/>
                </a:rPr>
                <a:t>size</a:t>
              </a:r>
            </a:p>
          </p:txBody>
        </p:sp>
      </p:gr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l" eaLnBrk="1" hangingPunct="1">
              <a:buNone/>
              <a:defRPr/>
            </a:pPr>
            <a:r>
              <a:rPr lang="en-US" dirty="0" smtClean="0">
                <a:latin typeface="Times New Roman" pitchFamily="18" charset="0"/>
                <a:cs typeface="Times New Roman" pitchFamily="18" charset="0"/>
              </a:rPr>
              <a:t>Storage Classes</a:t>
            </a:r>
          </a:p>
        </p:txBody>
      </p:sp>
      <p:sp>
        <p:nvSpPr>
          <p:cNvPr id="26627" name="Rectangle 3"/>
          <p:cNvSpPr>
            <a:spLocks noGrp="1" noChangeArrowheads="1"/>
          </p:cNvSpPr>
          <p:nvPr>
            <p:ph type="body" idx="1"/>
          </p:nvPr>
        </p:nvSpPr>
        <p:spPr/>
        <p:txBody>
          <a:bodyPr>
            <a:normAutofit fontScale="92500" lnSpcReduction="10000"/>
          </a:bodyPr>
          <a:lstStyle/>
          <a:p>
            <a:pPr eaLnBrk="1" hangingPunct="1">
              <a:lnSpc>
                <a:spcPct val="100000"/>
              </a:lnSpc>
              <a:spcBef>
                <a:spcPct val="0"/>
              </a:spcBef>
              <a:buFont typeface="Wingdings" pitchFamily="2" charset="2"/>
              <a:buNone/>
            </a:pPr>
            <a:r>
              <a:rPr lang="en-US" smtClean="0">
                <a:latin typeface="Times New Roman" pitchFamily="18" charset="0"/>
                <a:cs typeface="Times New Roman" pitchFamily="18" charset="0"/>
              </a:rPr>
              <a:t>#include &lt;stdlib.h&gt;</a:t>
            </a:r>
          </a:p>
          <a:p>
            <a:pPr eaLnBrk="1" hangingPunct="1">
              <a:lnSpc>
                <a:spcPct val="100000"/>
              </a:lnSpc>
              <a:spcBef>
                <a:spcPct val="0"/>
              </a:spcBef>
              <a:buFont typeface="Wingdings" pitchFamily="2" charset="2"/>
              <a:buNone/>
            </a:pPr>
            <a:endParaRPr lang="en-US" smtClean="0">
              <a:latin typeface="Times New Roman" pitchFamily="18" charset="0"/>
              <a:cs typeface="Times New Roman" pitchFamily="18" charset="0"/>
            </a:endParaRPr>
          </a:p>
          <a:p>
            <a:pPr eaLnBrk="1" hangingPunct="1">
              <a:lnSpc>
                <a:spcPct val="100000"/>
              </a:lnSpc>
              <a:spcBef>
                <a:spcPct val="0"/>
              </a:spcBef>
              <a:buFont typeface="Wingdings" pitchFamily="2" charset="2"/>
              <a:buNone/>
            </a:pPr>
            <a:r>
              <a:rPr lang="en-US" smtClean="0">
                <a:latin typeface="Times New Roman" pitchFamily="18" charset="0"/>
                <a:cs typeface="Times New Roman" pitchFamily="18" charset="0"/>
              </a:rPr>
              <a:t>int global_static;</a:t>
            </a:r>
          </a:p>
          <a:p>
            <a:pPr eaLnBrk="1" hangingPunct="1">
              <a:lnSpc>
                <a:spcPct val="100000"/>
              </a:lnSpc>
              <a:spcBef>
                <a:spcPct val="0"/>
              </a:spcBef>
              <a:buFont typeface="Wingdings" pitchFamily="2" charset="2"/>
              <a:buNone/>
            </a:pPr>
            <a:r>
              <a:rPr lang="en-US" smtClean="0">
                <a:latin typeface="Times New Roman" pitchFamily="18" charset="0"/>
                <a:cs typeface="Times New Roman" pitchFamily="18" charset="0"/>
              </a:rPr>
              <a:t>static int file_static;</a:t>
            </a:r>
          </a:p>
          <a:p>
            <a:pPr eaLnBrk="1" hangingPunct="1">
              <a:lnSpc>
                <a:spcPct val="100000"/>
              </a:lnSpc>
              <a:spcBef>
                <a:spcPct val="0"/>
              </a:spcBef>
              <a:buFont typeface="Wingdings" pitchFamily="2" charset="2"/>
              <a:buNone/>
            </a:pPr>
            <a:endParaRPr lang="en-US" smtClean="0">
              <a:latin typeface="Times New Roman" pitchFamily="18" charset="0"/>
              <a:cs typeface="Times New Roman" pitchFamily="18" charset="0"/>
            </a:endParaRPr>
          </a:p>
          <a:p>
            <a:pPr eaLnBrk="1" hangingPunct="1">
              <a:lnSpc>
                <a:spcPct val="100000"/>
              </a:lnSpc>
              <a:spcBef>
                <a:spcPct val="0"/>
              </a:spcBef>
              <a:buFont typeface="Wingdings" pitchFamily="2" charset="2"/>
              <a:buNone/>
            </a:pPr>
            <a:r>
              <a:rPr lang="en-US" smtClean="0">
                <a:latin typeface="Times New Roman" pitchFamily="18" charset="0"/>
                <a:cs typeface="Times New Roman" pitchFamily="18" charset="0"/>
              </a:rPr>
              <a:t>void foo(int auto_param)</a:t>
            </a:r>
          </a:p>
          <a:p>
            <a:pPr eaLnBrk="1" hangingPunct="1">
              <a:lnSpc>
                <a:spcPct val="100000"/>
              </a:lnSpc>
              <a:spcBef>
                <a:spcPct val="0"/>
              </a:spcBef>
              <a:buFont typeface="Wingdings" pitchFamily="2" charset="2"/>
              <a:buNone/>
            </a:pPr>
            <a:r>
              <a:rPr lang="en-US" smtClean="0">
                <a:latin typeface="Times New Roman" pitchFamily="18" charset="0"/>
                <a:cs typeface="Times New Roman" pitchFamily="18" charset="0"/>
              </a:rPr>
              <a:t>{</a:t>
            </a:r>
          </a:p>
          <a:p>
            <a:pPr eaLnBrk="1" hangingPunct="1">
              <a:lnSpc>
                <a:spcPct val="100000"/>
              </a:lnSpc>
              <a:spcBef>
                <a:spcPct val="0"/>
              </a:spcBef>
              <a:buFont typeface="Wingdings" pitchFamily="2" charset="2"/>
              <a:buNone/>
            </a:pPr>
            <a:r>
              <a:rPr lang="en-US" smtClean="0">
                <a:latin typeface="Times New Roman" pitchFamily="18" charset="0"/>
                <a:cs typeface="Times New Roman" pitchFamily="18" charset="0"/>
              </a:rPr>
              <a:t>  static int func_static;</a:t>
            </a:r>
          </a:p>
          <a:p>
            <a:pPr eaLnBrk="1" hangingPunct="1">
              <a:lnSpc>
                <a:spcPct val="100000"/>
              </a:lnSpc>
              <a:spcBef>
                <a:spcPct val="0"/>
              </a:spcBef>
              <a:buFont typeface="Wingdings" pitchFamily="2" charset="2"/>
              <a:buNone/>
            </a:pPr>
            <a:r>
              <a:rPr lang="en-US" smtClean="0">
                <a:latin typeface="Times New Roman" pitchFamily="18" charset="0"/>
                <a:cs typeface="Times New Roman" pitchFamily="18" charset="0"/>
              </a:rPr>
              <a:t>  int auto_i, auto_a[10];</a:t>
            </a:r>
          </a:p>
          <a:p>
            <a:pPr eaLnBrk="1" hangingPunct="1">
              <a:lnSpc>
                <a:spcPct val="100000"/>
              </a:lnSpc>
              <a:spcBef>
                <a:spcPct val="0"/>
              </a:spcBef>
              <a:buFont typeface="Wingdings" pitchFamily="2" charset="2"/>
              <a:buNone/>
            </a:pPr>
            <a:r>
              <a:rPr lang="en-US" smtClean="0">
                <a:latin typeface="Times New Roman" pitchFamily="18" charset="0"/>
                <a:cs typeface="Times New Roman" pitchFamily="18" charset="0"/>
              </a:rPr>
              <a:t>  double *auto_d = malloc(sizeof(double)*5);</a:t>
            </a:r>
          </a:p>
          <a:p>
            <a:pPr eaLnBrk="1" hangingPunct="1">
              <a:lnSpc>
                <a:spcPct val="100000"/>
              </a:lnSpc>
              <a:spcBef>
                <a:spcPct val="0"/>
              </a:spcBef>
              <a:buFont typeface="Wingdings" pitchFamily="2" charset="2"/>
              <a:buNone/>
            </a:pPr>
            <a:r>
              <a:rPr lang="en-US" smtClean="0">
                <a:latin typeface="Times New Roman" pitchFamily="18" charset="0"/>
                <a:cs typeface="Times New Roman" pitchFamily="18" charset="0"/>
              </a:rPr>
              <a:t>}</a:t>
            </a:r>
          </a:p>
        </p:txBody>
      </p:sp>
      <p:sp>
        <p:nvSpPr>
          <p:cNvPr id="26628" name="Line 4"/>
          <p:cNvSpPr>
            <a:spLocks noChangeShapeType="1"/>
          </p:cNvSpPr>
          <p:nvPr/>
        </p:nvSpPr>
        <p:spPr bwMode="auto">
          <a:xfrm flipH="1">
            <a:off x="3886200" y="914400"/>
            <a:ext cx="2514600" cy="1143000"/>
          </a:xfrm>
          <a:prstGeom prst="line">
            <a:avLst/>
          </a:prstGeom>
          <a:noFill/>
          <a:ln w="25400">
            <a:solidFill>
              <a:schemeClr val="tx2"/>
            </a:solidFill>
            <a:round/>
            <a:headEnd/>
            <a:tailEnd type="triangle" w="med" len="med"/>
          </a:ln>
        </p:spPr>
        <p:txBody>
          <a:bodyPr wrap="none" anchor="ctr"/>
          <a:lstStyle/>
          <a:p>
            <a:endParaRPr lang="en-US">
              <a:solidFill>
                <a:schemeClr val="bg1"/>
              </a:solidFill>
              <a:latin typeface="Times New Roman" pitchFamily="18" charset="0"/>
              <a:cs typeface="Times New Roman" pitchFamily="18" charset="0"/>
            </a:endParaRPr>
          </a:p>
        </p:txBody>
      </p:sp>
      <p:sp>
        <p:nvSpPr>
          <p:cNvPr id="26629" name="Text Box 5"/>
          <p:cNvSpPr txBox="1">
            <a:spLocks noChangeArrowheads="1"/>
          </p:cNvSpPr>
          <p:nvPr/>
        </p:nvSpPr>
        <p:spPr bwMode="auto">
          <a:xfrm>
            <a:off x="6400800" y="228600"/>
            <a:ext cx="2590800" cy="646331"/>
          </a:xfrm>
          <a:prstGeom prst="rect">
            <a:avLst/>
          </a:prstGeom>
          <a:noFill/>
          <a:ln w="25400">
            <a:noFill/>
            <a:miter lim="800000"/>
            <a:headEnd/>
            <a:tailEnd/>
          </a:ln>
        </p:spPr>
        <p:txBody>
          <a:bodyPr>
            <a:spAutoFit/>
          </a:bodyPr>
          <a:lstStyle/>
          <a:p>
            <a:r>
              <a:rPr lang="en-US">
                <a:solidFill>
                  <a:schemeClr val="bg1"/>
                </a:solidFill>
                <a:latin typeface="Times New Roman" pitchFamily="18" charset="0"/>
                <a:cs typeface="Times New Roman" pitchFamily="18" charset="0"/>
              </a:rPr>
              <a:t>Linker-visible. Allocated at fixed location</a:t>
            </a:r>
          </a:p>
        </p:txBody>
      </p:sp>
      <p:sp>
        <p:nvSpPr>
          <p:cNvPr id="26630" name="Line 6"/>
          <p:cNvSpPr>
            <a:spLocks noChangeShapeType="1"/>
          </p:cNvSpPr>
          <p:nvPr/>
        </p:nvSpPr>
        <p:spPr bwMode="auto">
          <a:xfrm flipH="1">
            <a:off x="4800600" y="1905000"/>
            <a:ext cx="1752600" cy="533400"/>
          </a:xfrm>
          <a:prstGeom prst="line">
            <a:avLst/>
          </a:prstGeom>
          <a:noFill/>
          <a:ln w="25400">
            <a:solidFill>
              <a:schemeClr val="tx2"/>
            </a:solidFill>
            <a:round/>
            <a:headEnd/>
            <a:tailEnd type="triangle" w="med" len="med"/>
          </a:ln>
        </p:spPr>
        <p:txBody>
          <a:bodyPr wrap="none" anchor="ctr"/>
          <a:lstStyle/>
          <a:p>
            <a:endParaRPr lang="en-US">
              <a:solidFill>
                <a:schemeClr val="bg1"/>
              </a:solidFill>
              <a:latin typeface="Times New Roman" pitchFamily="18" charset="0"/>
              <a:cs typeface="Times New Roman" pitchFamily="18" charset="0"/>
            </a:endParaRPr>
          </a:p>
        </p:txBody>
      </p:sp>
      <p:sp>
        <p:nvSpPr>
          <p:cNvPr id="26631" name="Text Box 7"/>
          <p:cNvSpPr txBox="1">
            <a:spLocks noChangeArrowheads="1"/>
          </p:cNvSpPr>
          <p:nvPr/>
        </p:nvSpPr>
        <p:spPr bwMode="auto">
          <a:xfrm>
            <a:off x="6553200" y="1219200"/>
            <a:ext cx="2590800" cy="944563"/>
          </a:xfrm>
          <a:prstGeom prst="rect">
            <a:avLst/>
          </a:prstGeom>
          <a:noFill/>
          <a:ln w="25400">
            <a:noFill/>
            <a:miter lim="800000"/>
            <a:headEnd/>
            <a:tailEnd/>
          </a:ln>
        </p:spPr>
        <p:txBody>
          <a:bodyPr>
            <a:spAutoFit/>
          </a:bodyPr>
          <a:lstStyle/>
          <a:p>
            <a:r>
              <a:rPr lang="en-US">
                <a:solidFill>
                  <a:schemeClr val="bg1"/>
                </a:solidFill>
                <a:latin typeface="Times New Roman" pitchFamily="18" charset="0"/>
                <a:cs typeface="Times New Roman" pitchFamily="18" charset="0"/>
              </a:rPr>
              <a:t>Visible within file. Allocated at fixed location.</a:t>
            </a:r>
          </a:p>
        </p:txBody>
      </p:sp>
      <p:sp>
        <p:nvSpPr>
          <p:cNvPr id="26632" name="Line 10"/>
          <p:cNvSpPr>
            <a:spLocks noChangeShapeType="1"/>
          </p:cNvSpPr>
          <p:nvPr/>
        </p:nvSpPr>
        <p:spPr bwMode="auto">
          <a:xfrm flipH="1">
            <a:off x="5105400" y="3886200"/>
            <a:ext cx="1219200" cy="76200"/>
          </a:xfrm>
          <a:prstGeom prst="line">
            <a:avLst/>
          </a:prstGeom>
          <a:noFill/>
          <a:ln w="25400">
            <a:solidFill>
              <a:schemeClr val="tx2"/>
            </a:solidFill>
            <a:round/>
            <a:headEnd/>
            <a:tailEnd type="triangle" w="med" len="med"/>
          </a:ln>
        </p:spPr>
        <p:txBody>
          <a:bodyPr wrap="none" anchor="ctr"/>
          <a:lstStyle/>
          <a:p>
            <a:endParaRPr lang="en-US">
              <a:solidFill>
                <a:schemeClr val="bg1"/>
              </a:solidFill>
              <a:latin typeface="Times New Roman" pitchFamily="18" charset="0"/>
              <a:cs typeface="Times New Roman" pitchFamily="18" charset="0"/>
            </a:endParaRPr>
          </a:p>
        </p:txBody>
      </p:sp>
      <p:sp>
        <p:nvSpPr>
          <p:cNvPr id="26633" name="Text Box 11"/>
          <p:cNvSpPr txBox="1">
            <a:spLocks noChangeArrowheads="1"/>
          </p:cNvSpPr>
          <p:nvPr/>
        </p:nvSpPr>
        <p:spPr bwMode="auto">
          <a:xfrm>
            <a:off x="6324600" y="3581400"/>
            <a:ext cx="2590800" cy="944563"/>
          </a:xfrm>
          <a:prstGeom prst="rect">
            <a:avLst/>
          </a:prstGeom>
          <a:noFill/>
          <a:ln w="25400">
            <a:noFill/>
            <a:miter lim="800000"/>
            <a:headEnd/>
            <a:tailEnd/>
          </a:ln>
        </p:spPr>
        <p:txBody>
          <a:bodyPr>
            <a:spAutoFit/>
          </a:bodyPr>
          <a:lstStyle/>
          <a:p>
            <a:r>
              <a:rPr lang="en-US">
                <a:solidFill>
                  <a:schemeClr val="bg1"/>
                </a:solidFill>
                <a:latin typeface="Times New Roman" pitchFamily="18" charset="0"/>
                <a:cs typeface="Times New Roman" pitchFamily="18" charset="0"/>
              </a:rPr>
              <a:t>Visible within func. Allocated at fixed location.</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buNone/>
              <a:defRPr/>
            </a:pPr>
            <a:r>
              <a:rPr lang="en-US" dirty="0" smtClean="0">
                <a:latin typeface="Times New Roman" pitchFamily="18" charset="0"/>
                <a:cs typeface="Times New Roman" pitchFamily="18" charset="0"/>
              </a:rPr>
              <a:t>Storage Classes</a:t>
            </a:r>
          </a:p>
        </p:txBody>
      </p:sp>
      <p:sp>
        <p:nvSpPr>
          <p:cNvPr id="27651" name="Rectangle 3"/>
          <p:cNvSpPr>
            <a:spLocks noGrp="1" noChangeArrowheads="1"/>
          </p:cNvSpPr>
          <p:nvPr>
            <p:ph type="body" idx="1"/>
          </p:nvPr>
        </p:nvSpPr>
        <p:spPr/>
        <p:txBody>
          <a:bodyPr>
            <a:normAutofit fontScale="92500" lnSpcReduction="10000"/>
          </a:bodyPr>
          <a:lstStyle/>
          <a:p>
            <a:pPr eaLnBrk="1" hangingPunct="1">
              <a:lnSpc>
                <a:spcPct val="100000"/>
              </a:lnSpc>
              <a:spcBef>
                <a:spcPct val="0"/>
              </a:spcBef>
              <a:buFont typeface="Wingdings" pitchFamily="2" charset="2"/>
              <a:buNone/>
            </a:pPr>
            <a:r>
              <a:rPr lang="en-US" smtClean="0">
                <a:latin typeface="Times New Roman" pitchFamily="18" charset="0"/>
                <a:cs typeface="Times New Roman" pitchFamily="18" charset="0"/>
              </a:rPr>
              <a:t>#include &lt;stdlib.h&gt;</a:t>
            </a:r>
          </a:p>
          <a:p>
            <a:pPr eaLnBrk="1" hangingPunct="1">
              <a:lnSpc>
                <a:spcPct val="100000"/>
              </a:lnSpc>
              <a:spcBef>
                <a:spcPct val="0"/>
              </a:spcBef>
              <a:buFont typeface="Wingdings" pitchFamily="2" charset="2"/>
              <a:buNone/>
            </a:pPr>
            <a:endParaRPr lang="en-US" smtClean="0">
              <a:latin typeface="Times New Roman" pitchFamily="18" charset="0"/>
              <a:cs typeface="Times New Roman" pitchFamily="18" charset="0"/>
            </a:endParaRPr>
          </a:p>
          <a:p>
            <a:pPr eaLnBrk="1" hangingPunct="1">
              <a:lnSpc>
                <a:spcPct val="100000"/>
              </a:lnSpc>
              <a:spcBef>
                <a:spcPct val="0"/>
              </a:spcBef>
              <a:buFont typeface="Wingdings" pitchFamily="2" charset="2"/>
              <a:buNone/>
            </a:pPr>
            <a:r>
              <a:rPr lang="en-US" smtClean="0">
                <a:latin typeface="Times New Roman" pitchFamily="18" charset="0"/>
                <a:cs typeface="Times New Roman" pitchFamily="18" charset="0"/>
              </a:rPr>
              <a:t>int global_static;</a:t>
            </a:r>
          </a:p>
          <a:p>
            <a:pPr eaLnBrk="1" hangingPunct="1">
              <a:lnSpc>
                <a:spcPct val="100000"/>
              </a:lnSpc>
              <a:spcBef>
                <a:spcPct val="0"/>
              </a:spcBef>
              <a:buFont typeface="Wingdings" pitchFamily="2" charset="2"/>
              <a:buNone/>
            </a:pPr>
            <a:r>
              <a:rPr lang="en-US" smtClean="0">
                <a:latin typeface="Times New Roman" pitchFamily="18" charset="0"/>
                <a:cs typeface="Times New Roman" pitchFamily="18" charset="0"/>
              </a:rPr>
              <a:t>static int file_static;</a:t>
            </a:r>
          </a:p>
          <a:p>
            <a:pPr eaLnBrk="1" hangingPunct="1">
              <a:lnSpc>
                <a:spcPct val="100000"/>
              </a:lnSpc>
              <a:spcBef>
                <a:spcPct val="0"/>
              </a:spcBef>
              <a:buFont typeface="Wingdings" pitchFamily="2" charset="2"/>
              <a:buNone/>
            </a:pPr>
            <a:endParaRPr lang="en-US" smtClean="0">
              <a:latin typeface="Times New Roman" pitchFamily="18" charset="0"/>
              <a:cs typeface="Times New Roman" pitchFamily="18" charset="0"/>
            </a:endParaRPr>
          </a:p>
          <a:p>
            <a:pPr eaLnBrk="1" hangingPunct="1">
              <a:lnSpc>
                <a:spcPct val="100000"/>
              </a:lnSpc>
              <a:spcBef>
                <a:spcPct val="0"/>
              </a:spcBef>
              <a:buFont typeface="Wingdings" pitchFamily="2" charset="2"/>
              <a:buNone/>
            </a:pPr>
            <a:r>
              <a:rPr lang="en-US" smtClean="0">
                <a:latin typeface="Times New Roman" pitchFamily="18" charset="0"/>
                <a:cs typeface="Times New Roman" pitchFamily="18" charset="0"/>
              </a:rPr>
              <a:t>void foo(int auto_param)</a:t>
            </a:r>
          </a:p>
          <a:p>
            <a:pPr eaLnBrk="1" hangingPunct="1">
              <a:lnSpc>
                <a:spcPct val="100000"/>
              </a:lnSpc>
              <a:spcBef>
                <a:spcPct val="0"/>
              </a:spcBef>
              <a:buFont typeface="Wingdings" pitchFamily="2" charset="2"/>
              <a:buNone/>
            </a:pPr>
            <a:r>
              <a:rPr lang="en-US" smtClean="0">
                <a:latin typeface="Times New Roman" pitchFamily="18" charset="0"/>
                <a:cs typeface="Times New Roman" pitchFamily="18" charset="0"/>
              </a:rPr>
              <a:t>{</a:t>
            </a:r>
          </a:p>
          <a:p>
            <a:pPr eaLnBrk="1" hangingPunct="1">
              <a:lnSpc>
                <a:spcPct val="100000"/>
              </a:lnSpc>
              <a:spcBef>
                <a:spcPct val="0"/>
              </a:spcBef>
              <a:buFont typeface="Wingdings" pitchFamily="2" charset="2"/>
              <a:buNone/>
            </a:pPr>
            <a:r>
              <a:rPr lang="en-US" smtClean="0">
                <a:latin typeface="Times New Roman" pitchFamily="18" charset="0"/>
                <a:cs typeface="Times New Roman" pitchFamily="18" charset="0"/>
              </a:rPr>
              <a:t>  static int func_static;</a:t>
            </a:r>
          </a:p>
          <a:p>
            <a:pPr eaLnBrk="1" hangingPunct="1">
              <a:lnSpc>
                <a:spcPct val="100000"/>
              </a:lnSpc>
              <a:spcBef>
                <a:spcPct val="0"/>
              </a:spcBef>
              <a:buFont typeface="Wingdings" pitchFamily="2" charset="2"/>
              <a:buNone/>
            </a:pPr>
            <a:r>
              <a:rPr lang="en-US" smtClean="0">
                <a:latin typeface="Times New Roman" pitchFamily="18" charset="0"/>
                <a:cs typeface="Times New Roman" pitchFamily="18" charset="0"/>
              </a:rPr>
              <a:t>  int auto_i, auto_a[10];</a:t>
            </a:r>
          </a:p>
          <a:p>
            <a:pPr eaLnBrk="1" hangingPunct="1">
              <a:lnSpc>
                <a:spcPct val="100000"/>
              </a:lnSpc>
              <a:spcBef>
                <a:spcPct val="0"/>
              </a:spcBef>
              <a:buFont typeface="Wingdings" pitchFamily="2" charset="2"/>
              <a:buNone/>
            </a:pPr>
            <a:r>
              <a:rPr lang="en-US" smtClean="0">
                <a:latin typeface="Times New Roman" pitchFamily="18" charset="0"/>
                <a:cs typeface="Times New Roman" pitchFamily="18" charset="0"/>
              </a:rPr>
              <a:t>  double *auto_d = malloc(sizeof(double)*5);</a:t>
            </a:r>
          </a:p>
          <a:p>
            <a:pPr eaLnBrk="1" hangingPunct="1">
              <a:lnSpc>
                <a:spcPct val="100000"/>
              </a:lnSpc>
              <a:spcBef>
                <a:spcPct val="0"/>
              </a:spcBef>
              <a:buFont typeface="Wingdings" pitchFamily="2" charset="2"/>
              <a:buNone/>
            </a:pPr>
            <a:r>
              <a:rPr lang="en-US" smtClean="0">
                <a:latin typeface="Times New Roman" pitchFamily="18" charset="0"/>
                <a:cs typeface="Times New Roman" pitchFamily="18" charset="0"/>
              </a:rPr>
              <a:t>}</a:t>
            </a:r>
          </a:p>
        </p:txBody>
      </p:sp>
      <p:sp>
        <p:nvSpPr>
          <p:cNvPr id="27652" name="Line 6"/>
          <p:cNvSpPr>
            <a:spLocks noChangeShapeType="1"/>
          </p:cNvSpPr>
          <p:nvPr/>
        </p:nvSpPr>
        <p:spPr bwMode="auto">
          <a:xfrm flipH="1">
            <a:off x="5181600" y="4191000"/>
            <a:ext cx="1066800" cy="152400"/>
          </a:xfrm>
          <a:prstGeom prst="line">
            <a:avLst/>
          </a:prstGeom>
          <a:noFill/>
          <a:ln w="25400">
            <a:solidFill>
              <a:schemeClr val="tx2"/>
            </a:solidFill>
            <a:round/>
            <a:headEnd/>
            <a:tailEnd type="triangle" w="med" len="med"/>
          </a:ln>
        </p:spPr>
        <p:txBody>
          <a:bodyPr wrap="none" anchor="ctr"/>
          <a:lstStyle/>
          <a:p>
            <a:endParaRPr lang="en-US">
              <a:solidFill>
                <a:schemeClr val="bg1"/>
              </a:solidFill>
              <a:latin typeface="Times New Roman" pitchFamily="18" charset="0"/>
              <a:cs typeface="Times New Roman" pitchFamily="18" charset="0"/>
            </a:endParaRPr>
          </a:p>
        </p:txBody>
      </p:sp>
      <p:sp>
        <p:nvSpPr>
          <p:cNvPr id="27653" name="Text Box 7"/>
          <p:cNvSpPr txBox="1">
            <a:spLocks noChangeArrowheads="1"/>
          </p:cNvSpPr>
          <p:nvPr/>
        </p:nvSpPr>
        <p:spPr bwMode="auto">
          <a:xfrm>
            <a:off x="6248400" y="3733800"/>
            <a:ext cx="2590800" cy="660400"/>
          </a:xfrm>
          <a:prstGeom prst="rect">
            <a:avLst/>
          </a:prstGeom>
          <a:noFill/>
          <a:ln w="25400">
            <a:noFill/>
            <a:miter lim="800000"/>
            <a:headEnd/>
            <a:tailEnd/>
          </a:ln>
        </p:spPr>
        <p:txBody>
          <a:bodyPr>
            <a:spAutoFit/>
          </a:bodyPr>
          <a:lstStyle/>
          <a:p>
            <a:r>
              <a:rPr lang="en-US">
                <a:solidFill>
                  <a:schemeClr val="bg1"/>
                </a:solidFill>
                <a:latin typeface="Times New Roman" pitchFamily="18" charset="0"/>
                <a:cs typeface="Times New Roman" pitchFamily="18" charset="0"/>
              </a:rPr>
              <a:t>Space allocated on stack by function.</a:t>
            </a:r>
          </a:p>
        </p:txBody>
      </p:sp>
      <p:sp>
        <p:nvSpPr>
          <p:cNvPr id="27654" name="Line 8"/>
          <p:cNvSpPr>
            <a:spLocks noChangeShapeType="1"/>
          </p:cNvSpPr>
          <p:nvPr/>
        </p:nvSpPr>
        <p:spPr bwMode="auto">
          <a:xfrm flipH="1">
            <a:off x="5029200" y="3048000"/>
            <a:ext cx="1219200" cy="76200"/>
          </a:xfrm>
          <a:prstGeom prst="line">
            <a:avLst/>
          </a:prstGeom>
          <a:noFill/>
          <a:ln w="25400">
            <a:solidFill>
              <a:schemeClr val="tx2"/>
            </a:solidFill>
            <a:round/>
            <a:headEnd/>
            <a:tailEnd type="triangle" w="med" len="med"/>
          </a:ln>
        </p:spPr>
        <p:txBody>
          <a:bodyPr wrap="none" anchor="ctr"/>
          <a:lstStyle/>
          <a:p>
            <a:endParaRPr lang="en-US">
              <a:solidFill>
                <a:schemeClr val="bg1"/>
              </a:solidFill>
              <a:latin typeface="Times New Roman" pitchFamily="18" charset="0"/>
              <a:cs typeface="Times New Roman" pitchFamily="18" charset="0"/>
            </a:endParaRPr>
          </a:p>
        </p:txBody>
      </p:sp>
      <p:sp>
        <p:nvSpPr>
          <p:cNvPr id="27655" name="Text Box 9"/>
          <p:cNvSpPr txBox="1">
            <a:spLocks noChangeArrowheads="1"/>
          </p:cNvSpPr>
          <p:nvPr/>
        </p:nvSpPr>
        <p:spPr bwMode="auto">
          <a:xfrm>
            <a:off x="6248400" y="2743200"/>
            <a:ext cx="2590800" cy="660400"/>
          </a:xfrm>
          <a:prstGeom prst="rect">
            <a:avLst/>
          </a:prstGeom>
          <a:noFill/>
          <a:ln w="25400">
            <a:noFill/>
            <a:miter lim="800000"/>
            <a:headEnd/>
            <a:tailEnd/>
          </a:ln>
        </p:spPr>
        <p:txBody>
          <a:bodyPr>
            <a:spAutoFit/>
          </a:bodyPr>
          <a:lstStyle/>
          <a:p>
            <a:r>
              <a:rPr lang="en-US">
                <a:solidFill>
                  <a:schemeClr val="bg1"/>
                </a:solidFill>
                <a:latin typeface="Times New Roman" pitchFamily="18" charset="0"/>
                <a:cs typeface="Times New Roman" pitchFamily="18" charset="0"/>
              </a:rPr>
              <a:t>Space allocated on stack by caller.</a:t>
            </a:r>
          </a:p>
        </p:txBody>
      </p:sp>
      <p:sp>
        <p:nvSpPr>
          <p:cNvPr id="27656" name="Line 11"/>
          <p:cNvSpPr>
            <a:spLocks noChangeShapeType="1"/>
          </p:cNvSpPr>
          <p:nvPr/>
        </p:nvSpPr>
        <p:spPr bwMode="auto">
          <a:xfrm flipH="1" flipV="1">
            <a:off x="4495800" y="4876800"/>
            <a:ext cx="838200" cy="685800"/>
          </a:xfrm>
          <a:prstGeom prst="line">
            <a:avLst/>
          </a:prstGeom>
          <a:noFill/>
          <a:ln w="25400">
            <a:solidFill>
              <a:schemeClr val="tx2"/>
            </a:solidFill>
            <a:round/>
            <a:headEnd/>
            <a:tailEnd type="triangle" w="med" len="med"/>
          </a:ln>
        </p:spPr>
        <p:txBody>
          <a:bodyPr wrap="none" anchor="ctr"/>
          <a:lstStyle/>
          <a:p>
            <a:endParaRPr lang="en-US">
              <a:solidFill>
                <a:schemeClr val="bg1"/>
              </a:solidFill>
              <a:latin typeface="Times New Roman" pitchFamily="18" charset="0"/>
              <a:cs typeface="Times New Roman" pitchFamily="18" charset="0"/>
            </a:endParaRPr>
          </a:p>
        </p:txBody>
      </p:sp>
      <p:sp>
        <p:nvSpPr>
          <p:cNvPr id="27657" name="Text Box 12"/>
          <p:cNvSpPr txBox="1">
            <a:spLocks noChangeArrowheads="1"/>
          </p:cNvSpPr>
          <p:nvPr/>
        </p:nvSpPr>
        <p:spPr bwMode="auto">
          <a:xfrm>
            <a:off x="5334000" y="5334000"/>
            <a:ext cx="3048000" cy="660400"/>
          </a:xfrm>
          <a:prstGeom prst="rect">
            <a:avLst/>
          </a:prstGeom>
          <a:noFill/>
          <a:ln w="25400">
            <a:noFill/>
            <a:miter lim="800000"/>
            <a:headEnd/>
            <a:tailEnd/>
          </a:ln>
        </p:spPr>
        <p:txBody>
          <a:bodyPr>
            <a:spAutoFit/>
          </a:bodyPr>
          <a:lstStyle/>
          <a:p>
            <a:r>
              <a:rPr lang="en-US">
                <a:solidFill>
                  <a:schemeClr val="bg1"/>
                </a:solidFill>
                <a:latin typeface="Times New Roman" pitchFamily="18" charset="0"/>
                <a:cs typeface="Times New Roman" pitchFamily="18" charset="0"/>
              </a:rPr>
              <a:t>Space allocated on heap by library routine.</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algn="l" eaLnBrk="1" hangingPunct="1">
              <a:buNone/>
              <a:defRPr/>
            </a:pPr>
            <a:r>
              <a:rPr lang="en-US" dirty="0" err="1" smtClean="0">
                <a:latin typeface="Times New Roman" pitchFamily="18" charset="0"/>
                <a:cs typeface="Times New Roman" pitchFamily="18" charset="0"/>
              </a:rPr>
              <a:t>malloc</a:t>
            </a:r>
            <a:r>
              <a:rPr lang="en-US" dirty="0" smtClean="0">
                <a:latin typeface="Times New Roman" pitchFamily="18" charset="0"/>
                <a:cs typeface="Times New Roman" pitchFamily="18" charset="0"/>
              </a:rPr>
              <a:t>() and free()</a:t>
            </a:r>
          </a:p>
        </p:txBody>
      </p:sp>
      <p:sp>
        <p:nvSpPr>
          <p:cNvPr id="28675" name="Rectangle 3"/>
          <p:cNvSpPr>
            <a:spLocks noGrp="1" noChangeArrowheads="1"/>
          </p:cNvSpPr>
          <p:nvPr>
            <p:ph type="body" idx="1"/>
          </p:nvPr>
        </p:nvSpPr>
        <p:spPr/>
        <p:txBody>
          <a:bodyPr/>
          <a:lstStyle/>
          <a:p>
            <a:pPr eaLnBrk="1" hangingPunct="1"/>
            <a:r>
              <a:rPr lang="en-US" dirty="0" smtClean="0">
                <a:latin typeface="Times New Roman" pitchFamily="18" charset="0"/>
                <a:cs typeface="Times New Roman" pitchFamily="18" charset="0"/>
              </a:rPr>
              <a:t>Library routines for managing the heap</a:t>
            </a:r>
          </a:p>
          <a:p>
            <a:pPr eaLnBrk="1" hangingPunct="1"/>
            <a:endParaRPr lang="en-US" dirty="0" smtClean="0">
              <a:latin typeface="Times New Roman" pitchFamily="18" charset="0"/>
              <a:cs typeface="Times New Roman" pitchFamily="18" charset="0"/>
            </a:endParaRPr>
          </a:p>
          <a:p>
            <a:pPr eaLnBrk="1" hangingPunct="1">
              <a:lnSpc>
                <a:spcPct val="100000"/>
              </a:lnSpc>
              <a:spcBef>
                <a:spcPct val="0"/>
              </a:spcBef>
              <a:buFont typeface="Wingdings" pitchFamily="2" charset="2"/>
              <a:buNone/>
            </a:pPr>
            <a:r>
              <a:rPr lang="en-US" dirty="0" err="1" smtClean="0">
                <a:latin typeface="Times New Roman" pitchFamily="18" charset="0"/>
                <a:cs typeface="Times New Roman" pitchFamily="18" charset="0"/>
              </a:rPr>
              <a:t>int</a:t>
            </a:r>
            <a:r>
              <a:rPr lang="en-US" dirty="0" smtClean="0">
                <a:latin typeface="Times New Roman" pitchFamily="18" charset="0"/>
                <a:cs typeface="Times New Roman" pitchFamily="18" charset="0"/>
              </a:rPr>
              <a:t> *a;</a:t>
            </a:r>
          </a:p>
          <a:p>
            <a:pPr eaLnBrk="1" hangingPunct="1">
              <a:lnSpc>
                <a:spcPct val="100000"/>
              </a:lnSpc>
              <a:spcBef>
                <a:spcPct val="0"/>
              </a:spcBef>
              <a:buFont typeface="Wingdings" pitchFamily="2" charset="2"/>
              <a:buNone/>
            </a:pPr>
            <a:r>
              <a:rPr lang="en-US" dirty="0" smtClean="0">
                <a:latin typeface="Times New Roman" pitchFamily="18" charset="0"/>
                <a:cs typeface="Times New Roman" pitchFamily="18" charset="0"/>
              </a:rPr>
              <a:t>a = (</a:t>
            </a:r>
            <a:r>
              <a:rPr lang="en-US" dirty="0" err="1" smtClean="0">
                <a:latin typeface="Times New Roman" pitchFamily="18" charset="0"/>
                <a:cs typeface="Times New Roman" pitchFamily="18" charset="0"/>
              </a:rPr>
              <a:t>int</a:t>
            </a:r>
            <a:r>
              <a:rPr lang="en-US" dirty="0" smtClean="0">
                <a:latin typeface="Times New Roman" pitchFamily="18" charset="0"/>
                <a:cs typeface="Times New Roman" pitchFamily="18" charset="0"/>
              </a:rPr>
              <a:t> *) </a:t>
            </a:r>
            <a:r>
              <a:rPr lang="en-US" dirty="0" err="1" smtClean="0">
                <a:latin typeface="Times New Roman" pitchFamily="18" charset="0"/>
                <a:cs typeface="Times New Roman" pitchFamily="18" charset="0"/>
              </a:rPr>
              <a:t>malloc</a:t>
            </a:r>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sizeof</a:t>
            </a:r>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int</a:t>
            </a:r>
            <a:r>
              <a:rPr lang="en-US" dirty="0" smtClean="0">
                <a:latin typeface="Times New Roman" pitchFamily="18" charset="0"/>
                <a:cs typeface="Times New Roman" pitchFamily="18" charset="0"/>
              </a:rPr>
              <a:t>) * k); </a:t>
            </a:r>
          </a:p>
          <a:p>
            <a:pPr eaLnBrk="1" hangingPunct="1">
              <a:lnSpc>
                <a:spcPct val="100000"/>
              </a:lnSpc>
              <a:spcBef>
                <a:spcPct val="0"/>
              </a:spcBef>
              <a:buFont typeface="Wingdings" pitchFamily="2" charset="2"/>
              <a:buNone/>
            </a:pPr>
            <a:r>
              <a:rPr lang="en-US" dirty="0" smtClean="0">
                <a:latin typeface="Times New Roman" pitchFamily="18" charset="0"/>
                <a:cs typeface="Times New Roman" pitchFamily="18" charset="0"/>
              </a:rPr>
              <a:t>a[5] = 3;</a:t>
            </a:r>
          </a:p>
          <a:p>
            <a:pPr eaLnBrk="1" hangingPunct="1">
              <a:lnSpc>
                <a:spcPct val="100000"/>
              </a:lnSpc>
              <a:spcBef>
                <a:spcPct val="0"/>
              </a:spcBef>
              <a:buFont typeface="Wingdings" pitchFamily="2" charset="2"/>
              <a:buNone/>
            </a:pPr>
            <a:r>
              <a:rPr lang="en-US" dirty="0" smtClean="0">
                <a:latin typeface="Times New Roman" pitchFamily="18" charset="0"/>
                <a:cs typeface="Times New Roman" pitchFamily="18" charset="0"/>
              </a:rPr>
              <a:t>free(a);</a:t>
            </a:r>
          </a:p>
          <a:p>
            <a:pPr eaLnBrk="1" hangingPunct="1"/>
            <a:endParaRPr lang="en-US" dirty="0" smtClean="0">
              <a:latin typeface="Times New Roman" pitchFamily="18" charset="0"/>
              <a:cs typeface="Times New Roman" pitchFamily="18" charset="0"/>
            </a:endParaRPr>
          </a:p>
          <a:p>
            <a:pPr eaLnBrk="1" hangingPunct="1"/>
            <a:r>
              <a:rPr lang="en-US" dirty="0" smtClean="0">
                <a:latin typeface="Times New Roman" pitchFamily="18" charset="0"/>
                <a:cs typeface="Times New Roman" pitchFamily="18" charset="0"/>
              </a:rPr>
              <a:t>Allocate and free arbitrary-sized chunks of memory in any order</a:t>
            </a:r>
          </a:p>
        </p:txBody>
      </p:sp>
      <p:pic>
        <p:nvPicPr>
          <p:cNvPr id="28676" name="Picture 5" descr="Garbage Pile"/>
          <p:cNvPicPr>
            <a:picLocks noChangeAspect="1" noChangeArrowheads="1"/>
          </p:cNvPicPr>
          <p:nvPr/>
        </p:nvPicPr>
        <p:blipFill>
          <a:blip r:embed="rId2"/>
          <a:srcRect r="6223" b="6291"/>
          <a:stretch>
            <a:fillRect/>
          </a:stretch>
        </p:blipFill>
        <p:spPr bwMode="auto">
          <a:xfrm>
            <a:off x="6858000" y="838200"/>
            <a:ext cx="20574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algn="l" eaLnBrk="1" hangingPunct="1">
              <a:buNone/>
              <a:defRPr/>
            </a:pPr>
            <a:r>
              <a:rPr lang="en-US" dirty="0" err="1" smtClean="0">
                <a:latin typeface="Times New Roman" pitchFamily="18" charset="0"/>
                <a:cs typeface="Times New Roman" pitchFamily="18" charset="0"/>
              </a:rPr>
              <a:t>malloc</a:t>
            </a:r>
            <a:r>
              <a:rPr lang="en-US" dirty="0" smtClean="0">
                <a:latin typeface="Times New Roman" pitchFamily="18" charset="0"/>
                <a:cs typeface="Times New Roman" pitchFamily="18" charset="0"/>
              </a:rPr>
              <a:t>() and free()</a:t>
            </a:r>
          </a:p>
        </p:txBody>
      </p:sp>
      <p:sp>
        <p:nvSpPr>
          <p:cNvPr id="29699" name="Rectangle 3"/>
          <p:cNvSpPr>
            <a:spLocks noGrp="1" noChangeArrowheads="1"/>
          </p:cNvSpPr>
          <p:nvPr>
            <p:ph type="body" idx="1"/>
          </p:nvPr>
        </p:nvSpPr>
        <p:spPr/>
        <p:txBody>
          <a:bodyPr>
            <a:normAutofit fontScale="85000" lnSpcReduction="20000"/>
          </a:bodyPr>
          <a:lstStyle/>
          <a:p>
            <a:pPr eaLnBrk="1" hangingPunct="1"/>
            <a:r>
              <a:rPr lang="en-US" smtClean="0">
                <a:latin typeface="Times New Roman" pitchFamily="18" charset="0"/>
                <a:cs typeface="Times New Roman" pitchFamily="18" charset="0"/>
              </a:rPr>
              <a:t>More flexible than automatic variables (stacked)</a:t>
            </a:r>
          </a:p>
          <a:p>
            <a:pPr eaLnBrk="1" hangingPunct="1"/>
            <a:r>
              <a:rPr lang="en-US" smtClean="0">
                <a:latin typeface="Times New Roman" pitchFamily="18" charset="0"/>
                <a:cs typeface="Times New Roman" pitchFamily="18" charset="0"/>
              </a:rPr>
              <a:t>More costly in time and space</a:t>
            </a:r>
          </a:p>
          <a:p>
            <a:pPr lvl="1" eaLnBrk="1" hangingPunct="1"/>
            <a:r>
              <a:rPr lang="en-US" smtClean="0">
                <a:latin typeface="Times New Roman" pitchFamily="18" charset="0"/>
                <a:cs typeface="Times New Roman" pitchFamily="18" charset="0"/>
              </a:rPr>
              <a:t>malloc() and free() use complicated non-constant-time algorithms</a:t>
            </a:r>
          </a:p>
          <a:p>
            <a:pPr lvl="1" eaLnBrk="1" hangingPunct="1"/>
            <a:r>
              <a:rPr lang="en-US" smtClean="0">
                <a:latin typeface="Times New Roman" pitchFamily="18" charset="0"/>
                <a:cs typeface="Times New Roman" pitchFamily="18" charset="0"/>
              </a:rPr>
              <a:t>Each block generally consumes two additional words of memory</a:t>
            </a:r>
          </a:p>
          <a:p>
            <a:pPr lvl="2" eaLnBrk="1" hangingPunct="1"/>
            <a:r>
              <a:rPr lang="en-US" smtClean="0">
                <a:latin typeface="Times New Roman" pitchFamily="18" charset="0"/>
                <a:cs typeface="Times New Roman" pitchFamily="18" charset="0"/>
              </a:rPr>
              <a:t>Pointer to next empty block</a:t>
            </a:r>
          </a:p>
          <a:p>
            <a:pPr lvl="2" eaLnBrk="1" hangingPunct="1"/>
            <a:r>
              <a:rPr lang="en-US" smtClean="0">
                <a:latin typeface="Times New Roman" pitchFamily="18" charset="0"/>
                <a:cs typeface="Times New Roman" pitchFamily="18" charset="0"/>
              </a:rPr>
              <a:t>Size of this block</a:t>
            </a:r>
          </a:p>
          <a:p>
            <a:pPr eaLnBrk="1" hangingPunct="1"/>
            <a:r>
              <a:rPr lang="en-US" smtClean="0">
                <a:latin typeface="Times New Roman" pitchFamily="18" charset="0"/>
                <a:cs typeface="Times New Roman" pitchFamily="18" charset="0"/>
              </a:rPr>
              <a:t>Common source of errors</a:t>
            </a:r>
          </a:p>
          <a:p>
            <a:pPr lvl="1" eaLnBrk="1" hangingPunct="1"/>
            <a:r>
              <a:rPr lang="en-US" smtClean="0">
                <a:latin typeface="Times New Roman" pitchFamily="18" charset="0"/>
                <a:cs typeface="Times New Roman" pitchFamily="18" charset="0"/>
              </a:rPr>
              <a:t>Using uninitialized memory</a:t>
            </a:r>
          </a:p>
          <a:p>
            <a:pPr lvl="1" eaLnBrk="1" hangingPunct="1"/>
            <a:r>
              <a:rPr lang="en-US" smtClean="0">
                <a:latin typeface="Times New Roman" pitchFamily="18" charset="0"/>
                <a:cs typeface="Times New Roman" pitchFamily="18" charset="0"/>
              </a:rPr>
              <a:t>Using freed memory</a:t>
            </a:r>
          </a:p>
          <a:p>
            <a:pPr lvl="1" eaLnBrk="1" hangingPunct="1"/>
            <a:r>
              <a:rPr lang="en-US" smtClean="0">
                <a:latin typeface="Times New Roman" pitchFamily="18" charset="0"/>
                <a:cs typeface="Times New Roman" pitchFamily="18" charset="0"/>
              </a:rPr>
              <a:t>Not allocating enough</a:t>
            </a:r>
          </a:p>
          <a:p>
            <a:pPr lvl="1" eaLnBrk="1" hangingPunct="1"/>
            <a:r>
              <a:rPr lang="en-US" smtClean="0">
                <a:latin typeface="Times New Roman" pitchFamily="18" charset="0"/>
                <a:cs typeface="Times New Roman" pitchFamily="18" charset="0"/>
              </a:rPr>
              <a:t>Neglecting to free disused blocks (memory leaks)</a:t>
            </a:r>
          </a:p>
          <a:p>
            <a:pPr lvl="1" eaLnBrk="1" hangingPunct="1"/>
            <a:endParaRPr lang="en-US" smtClean="0">
              <a:latin typeface="Times New Roman" pitchFamily="18" charset="0"/>
              <a:cs typeface="Times New Roman" pitchFamily="18" charset="0"/>
            </a:endParaRPr>
          </a:p>
          <a:p>
            <a:pPr eaLnBrk="1" hangingPunct="1"/>
            <a:endParaRPr lang="en-US"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algn="l" eaLnBrk="1" hangingPunct="1">
              <a:buNone/>
              <a:defRPr/>
            </a:pPr>
            <a:r>
              <a:rPr lang="en-US" dirty="0" err="1" smtClean="0">
                <a:latin typeface="Times New Roman" pitchFamily="18" charset="0"/>
                <a:cs typeface="Times New Roman" pitchFamily="18" charset="0"/>
              </a:rPr>
              <a:t>malloc</a:t>
            </a:r>
            <a:r>
              <a:rPr lang="en-US" dirty="0" smtClean="0">
                <a:latin typeface="Times New Roman" pitchFamily="18" charset="0"/>
                <a:cs typeface="Times New Roman" pitchFamily="18" charset="0"/>
              </a:rPr>
              <a:t>() and free()</a:t>
            </a:r>
          </a:p>
        </p:txBody>
      </p:sp>
      <p:sp>
        <p:nvSpPr>
          <p:cNvPr id="30723" name="Rectangle 3"/>
          <p:cNvSpPr>
            <a:spLocks noGrp="1" noChangeArrowheads="1"/>
          </p:cNvSpPr>
          <p:nvPr>
            <p:ph type="body" idx="1"/>
          </p:nvPr>
        </p:nvSpPr>
        <p:spPr/>
        <p:txBody>
          <a:bodyPr>
            <a:normAutofit/>
          </a:bodyPr>
          <a:lstStyle/>
          <a:p>
            <a:pPr eaLnBrk="1" hangingPunct="1"/>
            <a:r>
              <a:rPr lang="en-US" smtClean="0">
                <a:latin typeface="Times New Roman" pitchFamily="18" charset="0"/>
                <a:cs typeface="Times New Roman" pitchFamily="18" charset="0"/>
              </a:rPr>
              <a:t>Memory usage errors so pervasive, entire successful company (Pure Software) founded to sell tool to track them down</a:t>
            </a:r>
          </a:p>
          <a:p>
            <a:pPr eaLnBrk="1" hangingPunct="1"/>
            <a:r>
              <a:rPr lang="en-US" smtClean="0">
                <a:latin typeface="Times New Roman" pitchFamily="18" charset="0"/>
                <a:cs typeface="Times New Roman" pitchFamily="18" charset="0"/>
              </a:rPr>
              <a:t>Purify tool inserts code that verifies each memory access</a:t>
            </a:r>
          </a:p>
          <a:p>
            <a:pPr eaLnBrk="1" hangingPunct="1"/>
            <a:r>
              <a:rPr lang="en-US" smtClean="0">
                <a:latin typeface="Times New Roman" pitchFamily="18" charset="0"/>
                <a:cs typeface="Times New Roman" pitchFamily="18" charset="0"/>
              </a:rPr>
              <a:t>Reports accesses of uninitialized memory, unallocated memory, etc.</a:t>
            </a:r>
          </a:p>
          <a:p>
            <a:pPr eaLnBrk="1" hangingPunct="1"/>
            <a:r>
              <a:rPr lang="en-US" smtClean="0">
                <a:latin typeface="Times New Roman" pitchFamily="18" charset="0"/>
                <a:cs typeface="Times New Roman" pitchFamily="18" charset="0"/>
              </a:rPr>
              <a:t>Publicly-available Electric Fence tool does something similar</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253536"/>
            <a:ext cx="8229600" cy="660864"/>
          </a:xfrm>
        </p:spPr>
        <p:txBody>
          <a:bodyPr>
            <a:normAutofit/>
          </a:bodyPr>
          <a:lstStyle/>
          <a:p>
            <a:pPr eaLnBrk="1" hangingPunct="1">
              <a:defRPr/>
            </a:pPr>
            <a:r>
              <a:rPr lang="en-US" dirty="0" smtClean="0"/>
              <a:t>Dynamic Storage Allocation</a:t>
            </a:r>
          </a:p>
        </p:txBody>
      </p:sp>
      <p:sp>
        <p:nvSpPr>
          <p:cNvPr id="31747" name="Rectangle 3"/>
          <p:cNvSpPr>
            <a:spLocks noGrp="1" noChangeArrowheads="1"/>
          </p:cNvSpPr>
          <p:nvPr>
            <p:ph type="body" idx="1"/>
          </p:nvPr>
        </p:nvSpPr>
        <p:spPr>
          <a:xfrm>
            <a:off x="457200" y="1066800"/>
            <a:ext cx="8229600" cy="4526280"/>
          </a:xfrm>
        </p:spPr>
        <p:txBody>
          <a:bodyPr/>
          <a:lstStyle/>
          <a:p>
            <a:pPr eaLnBrk="1" hangingPunct="1"/>
            <a:r>
              <a:rPr lang="en-US" dirty="0" smtClean="0"/>
              <a:t>What are </a:t>
            </a:r>
            <a:r>
              <a:rPr lang="en-US" dirty="0" err="1" smtClean="0"/>
              <a:t>malloc</a:t>
            </a:r>
            <a:r>
              <a:rPr lang="en-US" dirty="0" smtClean="0"/>
              <a:t>() and free() actually doing?</a:t>
            </a:r>
          </a:p>
          <a:p>
            <a:pPr eaLnBrk="1" hangingPunct="1"/>
            <a:r>
              <a:rPr lang="en-US" dirty="0" smtClean="0"/>
              <a:t>Pool of memory segments:</a:t>
            </a:r>
          </a:p>
          <a:p>
            <a:pPr eaLnBrk="1" hangingPunct="1"/>
            <a:endParaRPr lang="en-US" dirty="0" smtClean="0"/>
          </a:p>
        </p:txBody>
      </p:sp>
      <p:grpSp>
        <p:nvGrpSpPr>
          <p:cNvPr id="2" name="Group 9"/>
          <p:cNvGrpSpPr>
            <a:grpSpLocks/>
          </p:cNvGrpSpPr>
          <p:nvPr/>
        </p:nvGrpSpPr>
        <p:grpSpPr bwMode="auto">
          <a:xfrm>
            <a:off x="1066800" y="3276600"/>
            <a:ext cx="533400" cy="457200"/>
            <a:chOff x="912" y="1632"/>
            <a:chExt cx="864" cy="288"/>
          </a:xfrm>
        </p:grpSpPr>
        <p:sp>
          <p:nvSpPr>
            <p:cNvPr id="31822" name="Line 6"/>
            <p:cNvSpPr>
              <a:spLocks noChangeShapeType="1"/>
            </p:cNvSpPr>
            <p:nvPr/>
          </p:nvSpPr>
          <p:spPr bwMode="invGray">
            <a:xfrm>
              <a:off x="912" y="1632"/>
              <a:ext cx="0" cy="288"/>
            </a:xfrm>
            <a:prstGeom prst="line">
              <a:avLst/>
            </a:prstGeom>
            <a:noFill/>
            <a:ln w="25400">
              <a:solidFill>
                <a:schemeClr val="tx1"/>
              </a:solidFill>
              <a:round/>
              <a:headEnd/>
              <a:tailEnd/>
            </a:ln>
          </p:spPr>
          <p:txBody>
            <a:bodyPr wrap="none" anchor="ctr"/>
            <a:lstStyle/>
            <a:p>
              <a:endParaRPr lang="en-US"/>
            </a:p>
          </p:txBody>
        </p:sp>
        <p:sp>
          <p:nvSpPr>
            <p:cNvPr id="31823" name="Line 7"/>
            <p:cNvSpPr>
              <a:spLocks noChangeShapeType="1"/>
            </p:cNvSpPr>
            <p:nvPr/>
          </p:nvSpPr>
          <p:spPr bwMode="invGray">
            <a:xfrm>
              <a:off x="1776" y="1632"/>
              <a:ext cx="0" cy="288"/>
            </a:xfrm>
            <a:prstGeom prst="line">
              <a:avLst/>
            </a:prstGeom>
            <a:noFill/>
            <a:ln w="25400">
              <a:solidFill>
                <a:schemeClr val="tx1"/>
              </a:solidFill>
              <a:round/>
              <a:headEnd/>
              <a:tailEnd/>
            </a:ln>
          </p:spPr>
          <p:txBody>
            <a:bodyPr wrap="none" anchor="ctr"/>
            <a:lstStyle/>
            <a:p>
              <a:endParaRPr lang="en-US"/>
            </a:p>
          </p:txBody>
        </p:sp>
        <p:sp>
          <p:nvSpPr>
            <p:cNvPr id="31824" name="Rectangle 8"/>
            <p:cNvSpPr>
              <a:spLocks noChangeArrowheads="1"/>
            </p:cNvSpPr>
            <p:nvPr/>
          </p:nvSpPr>
          <p:spPr bwMode="invGray">
            <a:xfrm>
              <a:off x="912" y="1728"/>
              <a:ext cx="864" cy="96"/>
            </a:xfrm>
            <a:prstGeom prst="rect">
              <a:avLst/>
            </a:prstGeom>
            <a:solidFill>
              <a:schemeClr val="tx1"/>
            </a:solidFill>
            <a:ln w="25400">
              <a:noFill/>
              <a:miter lim="800000"/>
              <a:headEnd/>
              <a:tailEnd/>
            </a:ln>
          </p:spPr>
          <p:txBody>
            <a:bodyPr wrap="none" anchor="ctr"/>
            <a:lstStyle/>
            <a:p>
              <a:endParaRPr lang="en-US"/>
            </a:p>
          </p:txBody>
        </p:sp>
      </p:grpSp>
      <p:grpSp>
        <p:nvGrpSpPr>
          <p:cNvPr id="3" name="Group 10"/>
          <p:cNvGrpSpPr>
            <a:grpSpLocks/>
          </p:cNvGrpSpPr>
          <p:nvPr/>
        </p:nvGrpSpPr>
        <p:grpSpPr bwMode="auto">
          <a:xfrm>
            <a:off x="1600200" y="3276600"/>
            <a:ext cx="1371600" cy="457200"/>
            <a:chOff x="912" y="1632"/>
            <a:chExt cx="864" cy="288"/>
          </a:xfrm>
        </p:grpSpPr>
        <p:sp>
          <p:nvSpPr>
            <p:cNvPr id="31819" name="Line 11"/>
            <p:cNvSpPr>
              <a:spLocks noChangeShapeType="1"/>
            </p:cNvSpPr>
            <p:nvPr/>
          </p:nvSpPr>
          <p:spPr bwMode="invGray">
            <a:xfrm>
              <a:off x="912" y="1632"/>
              <a:ext cx="0" cy="288"/>
            </a:xfrm>
            <a:prstGeom prst="line">
              <a:avLst/>
            </a:prstGeom>
            <a:noFill/>
            <a:ln w="25400">
              <a:solidFill>
                <a:schemeClr val="tx1"/>
              </a:solidFill>
              <a:round/>
              <a:headEnd/>
              <a:tailEnd/>
            </a:ln>
          </p:spPr>
          <p:txBody>
            <a:bodyPr wrap="none" anchor="ctr"/>
            <a:lstStyle/>
            <a:p>
              <a:endParaRPr lang="en-US"/>
            </a:p>
          </p:txBody>
        </p:sp>
        <p:sp>
          <p:nvSpPr>
            <p:cNvPr id="31820" name="Line 12"/>
            <p:cNvSpPr>
              <a:spLocks noChangeShapeType="1"/>
            </p:cNvSpPr>
            <p:nvPr/>
          </p:nvSpPr>
          <p:spPr bwMode="invGray">
            <a:xfrm>
              <a:off x="1776" y="1632"/>
              <a:ext cx="0" cy="288"/>
            </a:xfrm>
            <a:prstGeom prst="line">
              <a:avLst/>
            </a:prstGeom>
            <a:noFill/>
            <a:ln w="25400">
              <a:solidFill>
                <a:schemeClr val="tx1"/>
              </a:solidFill>
              <a:round/>
              <a:headEnd/>
              <a:tailEnd/>
            </a:ln>
          </p:spPr>
          <p:txBody>
            <a:bodyPr wrap="none" anchor="ctr"/>
            <a:lstStyle/>
            <a:p>
              <a:endParaRPr lang="en-US"/>
            </a:p>
          </p:txBody>
        </p:sp>
        <p:sp>
          <p:nvSpPr>
            <p:cNvPr id="31821" name="Rectangle 13"/>
            <p:cNvSpPr>
              <a:spLocks noChangeArrowheads="1"/>
            </p:cNvSpPr>
            <p:nvPr/>
          </p:nvSpPr>
          <p:spPr bwMode="invGray">
            <a:xfrm>
              <a:off x="912" y="1728"/>
              <a:ext cx="864" cy="96"/>
            </a:xfrm>
            <a:prstGeom prst="rect">
              <a:avLst/>
            </a:prstGeom>
            <a:solidFill>
              <a:schemeClr val="tx1"/>
            </a:solidFill>
            <a:ln w="25400">
              <a:noFill/>
              <a:miter lim="800000"/>
              <a:headEnd/>
              <a:tailEnd/>
            </a:ln>
          </p:spPr>
          <p:txBody>
            <a:bodyPr wrap="none" anchor="ctr"/>
            <a:lstStyle/>
            <a:p>
              <a:endParaRPr lang="en-US"/>
            </a:p>
          </p:txBody>
        </p:sp>
      </p:grpSp>
      <p:grpSp>
        <p:nvGrpSpPr>
          <p:cNvPr id="4" name="Group 14"/>
          <p:cNvGrpSpPr>
            <a:grpSpLocks/>
          </p:cNvGrpSpPr>
          <p:nvPr/>
        </p:nvGrpSpPr>
        <p:grpSpPr bwMode="auto">
          <a:xfrm>
            <a:off x="3505200" y="3276600"/>
            <a:ext cx="2209800" cy="457200"/>
            <a:chOff x="912" y="1632"/>
            <a:chExt cx="864" cy="288"/>
          </a:xfrm>
        </p:grpSpPr>
        <p:sp>
          <p:nvSpPr>
            <p:cNvPr id="31816" name="Line 15"/>
            <p:cNvSpPr>
              <a:spLocks noChangeShapeType="1"/>
            </p:cNvSpPr>
            <p:nvPr/>
          </p:nvSpPr>
          <p:spPr bwMode="invGray">
            <a:xfrm>
              <a:off x="912" y="1632"/>
              <a:ext cx="0" cy="288"/>
            </a:xfrm>
            <a:prstGeom prst="line">
              <a:avLst/>
            </a:prstGeom>
            <a:noFill/>
            <a:ln w="25400">
              <a:solidFill>
                <a:schemeClr val="tx1"/>
              </a:solidFill>
              <a:round/>
              <a:headEnd/>
              <a:tailEnd/>
            </a:ln>
          </p:spPr>
          <p:txBody>
            <a:bodyPr wrap="none" anchor="ctr"/>
            <a:lstStyle/>
            <a:p>
              <a:endParaRPr lang="en-US"/>
            </a:p>
          </p:txBody>
        </p:sp>
        <p:sp>
          <p:nvSpPr>
            <p:cNvPr id="31817" name="Line 16"/>
            <p:cNvSpPr>
              <a:spLocks noChangeShapeType="1"/>
            </p:cNvSpPr>
            <p:nvPr/>
          </p:nvSpPr>
          <p:spPr bwMode="invGray">
            <a:xfrm>
              <a:off x="1776" y="1632"/>
              <a:ext cx="0" cy="288"/>
            </a:xfrm>
            <a:prstGeom prst="line">
              <a:avLst/>
            </a:prstGeom>
            <a:noFill/>
            <a:ln w="25400">
              <a:solidFill>
                <a:schemeClr val="tx1"/>
              </a:solidFill>
              <a:round/>
              <a:headEnd/>
              <a:tailEnd/>
            </a:ln>
          </p:spPr>
          <p:txBody>
            <a:bodyPr wrap="none" anchor="ctr"/>
            <a:lstStyle/>
            <a:p>
              <a:endParaRPr lang="en-US"/>
            </a:p>
          </p:txBody>
        </p:sp>
        <p:sp>
          <p:nvSpPr>
            <p:cNvPr id="31818" name="Rectangle 17"/>
            <p:cNvSpPr>
              <a:spLocks noChangeArrowheads="1"/>
            </p:cNvSpPr>
            <p:nvPr/>
          </p:nvSpPr>
          <p:spPr bwMode="invGray">
            <a:xfrm>
              <a:off x="912" y="1728"/>
              <a:ext cx="864" cy="96"/>
            </a:xfrm>
            <a:prstGeom prst="rect">
              <a:avLst/>
            </a:prstGeom>
            <a:solidFill>
              <a:schemeClr val="tx1"/>
            </a:solidFill>
            <a:ln w="25400">
              <a:noFill/>
              <a:miter lim="800000"/>
              <a:headEnd/>
              <a:tailEnd/>
            </a:ln>
          </p:spPr>
          <p:txBody>
            <a:bodyPr wrap="none" anchor="ctr"/>
            <a:lstStyle/>
            <a:p>
              <a:endParaRPr lang="en-US"/>
            </a:p>
          </p:txBody>
        </p:sp>
      </p:grpSp>
      <p:grpSp>
        <p:nvGrpSpPr>
          <p:cNvPr id="5" name="Group 18"/>
          <p:cNvGrpSpPr>
            <a:grpSpLocks/>
          </p:cNvGrpSpPr>
          <p:nvPr/>
        </p:nvGrpSpPr>
        <p:grpSpPr bwMode="auto">
          <a:xfrm>
            <a:off x="5867400" y="3276600"/>
            <a:ext cx="533400" cy="457200"/>
            <a:chOff x="912" y="1632"/>
            <a:chExt cx="864" cy="288"/>
          </a:xfrm>
        </p:grpSpPr>
        <p:sp>
          <p:nvSpPr>
            <p:cNvPr id="31813" name="Line 19"/>
            <p:cNvSpPr>
              <a:spLocks noChangeShapeType="1"/>
            </p:cNvSpPr>
            <p:nvPr/>
          </p:nvSpPr>
          <p:spPr bwMode="invGray">
            <a:xfrm>
              <a:off x="912" y="1632"/>
              <a:ext cx="0" cy="288"/>
            </a:xfrm>
            <a:prstGeom prst="line">
              <a:avLst/>
            </a:prstGeom>
            <a:noFill/>
            <a:ln w="25400">
              <a:solidFill>
                <a:schemeClr val="tx1"/>
              </a:solidFill>
              <a:round/>
              <a:headEnd/>
              <a:tailEnd/>
            </a:ln>
          </p:spPr>
          <p:txBody>
            <a:bodyPr wrap="none" anchor="ctr"/>
            <a:lstStyle/>
            <a:p>
              <a:endParaRPr lang="en-US"/>
            </a:p>
          </p:txBody>
        </p:sp>
        <p:sp>
          <p:nvSpPr>
            <p:cNvPr id="31814" name="Line 20"/>
            <p:cNvSpPr>
              <a:spLocks noChangeShapeType="1"/>
            </p:cNvSpPr>
            <p:nvPr/>
          </p:nvSpPr>
          <p:spPr bwMode="invGray">
            <a:xfrm>
              <a:off x="1776" y="1632"/>
              <a:ext cx="0" cy="288"/>
            </a:xfrm>
            <a:prstGeom prst="line">
              <a:avLst/>
            </a:prstGeom>
            <a:noFill/>
            <a:ln w="25400">
              <a:solidFill>
                <a:schemeClr val="tx1"/>
              </a:solidFill>
              <a:round/>
              <a:headEnd/>
              <a:tailEnd/>
            </a:ln>
          </p:spPr>
          <p:txBody>
            <a:bodyPr wrap="none" anchor="ctr"/>
            <a:lstStyle/>
            <a:p>
              <a:endParaRPr lang="en-US"/>
            </a:p>
          </p:txBody>
        </p:sp>
        <p:sp>
          <p:nvSpPr>
            <p:cNvPr id="31815" name="Rectangle 21"/>
            <p:cNvSpPr>
              <a:spLocks noChangeArrowheads="1"/>
            </p:cNvSpPr>
            <p:nvPr/>
          </p:nvSpPr>
          <p:spPr bwMode="invGray">
            <a:xfrm>
              <a:off x="912" y="1728"/>
              <a:ext cx="864" cy="96"/>
            </a:xfrm>
            <a:prstGeom prst="rect">
              <a:avLst/>
            </a:prstGeom>
            <a:solidFill>
              <a:schemeClr val="tx1"/>
            </a:solidFill>
            <a:ln w="25400">
              <a:noFill/>
              <a:miter lim="800000"/>
              <a:headEnd/>
              <a:tailEnd/>
            </a:ln>
          </p:spPr>
          <p:txBody>
            <a:bodyPr wrap="none" anchor="ctr"/>
            <a:lstStyle/>
            <a:p>
              <a:endParaRPr lang="en-US"/>
            </a:p>
          </p:txBody>
        </p:sp>
      </p:grpSp>
      <p:grpSp>
        <p:nvGrpSpPr>
          <p:cNvPr id="6" name="Group 22"/>
          <p:cNvGrpSpPr>
            <a:grpSpLocks/>
          </p:cNvGrpSpPr>
          <p:nvPr/>
        </p:nvGrpSpPr>
        <p:grpSpPr bwMode="auto">
          <a:xfrm>
            <a:off x="6400800" y="3276600"/>
            <a:ext cx="533400" cy="457200"/>
            <a:chOff x="912" y="1632"/>
            <a:chExt cx="864" cy="288"/>
          </a:xfrm>
        </p:grpSpPr>
        <p:sp>
          <p:nvSpPr>
            <p:cNvPr id="31810" name="Line 23"/>
            <p:cNvSpPr>
              <a:spLocks noChangeShapeType="1"/>
            </p:cNvSpPr>
            <p:nvPr/>
          </p:nvSpPr>
          <p:spPr bwMode="invGray">
            <a:xfrm>
              <a:off x="912" y="1632"/>
              <a:ext cx="0" cy="288"/>
            </a:xfrm>
            <a:prstGeom prst="line">
              <a:avLst/>
            </a:prstGeom>
            <a:noFill/>
            <a:ln w="25400">
              <a:solidFill>
                <a:schemeClr val="tx1"/>
              </a:solidFill>
              <a:round/>
              <a:headEnd/>
              <a:tailEnd/>
            </a:ln>
          </p:spPr>
          <p:txBody>
            <a:bodyPr wrap="none" anchor="ctr"/>
            <a:lstStyle/>
            <a:p>
              <a:endParaRPr lang="en-US"/>
            </a:p>
          </p:txBody>
        </p:sp>
        <p:sp>
          <p:nvSpPr>
            <p:cNvPr id="31811" name="Line 24"/>
            <p:cNvSpPr>
              <a:spLocks noChangeShapeType="1"/>
            </p:cNvSpPr>
            <p:nvPr/>
          </p:nvSpPr>
          <p:spPr bwMode="invGray">
            <a:xfrm>
              <a:off x="1776" y="1632"/>
              <a:ext cx="0" cy="288"/>
            </a:xfrm>
            <a:prstGeom prst="line">
              <a:avLst/>
            </a:prstGeom>
            <a:noFill/>
            <a:ln w="25400">
              <a:solidFill>
                <a:schemeClr val="tx1"/>
              </a:solidFill>
              <a:round/>
              <a:headEnd/>
              <a:tailEnd/>
            </a:ln>
          </p:spPr>
          <p:txBody>
            <a:bodyPr wrap="none" anchor="ctr"/>
            <a:lstStyle/>
            <a:p>
              <a:endParaRPr lang="en-US"/>
            </a:p>
          </p:txBody>
        </p:sp>
        <p:sp>
          <p:nvSpPr>
            <p:cNvPr id="31812" name="Rectangle 25"/>
            <p:cNvSpPr>
              <a:spLocks noChangeArrowheads="1"/>
            </p:cNvSpPr>
            <p:nvPr/>
          </p:nvSpPr>
          <p:spPr bwMode="invGray">
            <a:xfrm>
              <a:off x="912" y="1728"/>
              <a:ext cx="864" cy="96"/>
            </a:xfrm>
            <a:prstGeom prst="rect">
              <a:avLst/>
            </a:prstGeom>
            <a:solidFill>
              <a:schemeClr val="tx1"/>
            </a:solidFill>
            <a:ln w="25400">
              <a:noFill/>
              <a:miter lim="800000"/>
              <a:headEnd/>
              <a:tailEnd/>
            </a:ln>
          </p:spPr>
          <p:txBody>
            <a:bodyPr wrap="none" anchor="ctr"/>
            <a:lstStyle/>
            <a:p>
              <a:endParaRPr lang="en-US"/>
            </a:p>
          </p:txBody>
        </p:sp>
      </p:grpSp>
      <p:grpSp>
        <p:nvGrpSpPr>
          <p:cNvPr id="7" name="Group 26"/>
          <p:cNvGrpSpPr>
            <a:grpSpLocks/>
          </p:cNvGrpSpPr>
          <p:nvPr/>
        </p:nvGrpSpPr>
        <p:grpSpPr bwMode="auto">
          <a:xfrm>
            <a:off x="6934200" y="3276600"/>
            <a:ext cx="533400" cy="457200"/>
            <a:chOff x="912" y="1632"/>
            <a:chExt cx="864" cy="288"/>
          </a:xfrm>
        </p:grpSpPr>
        <p:sp>
          <p:nvSpPr>
            <p:cNvPr id="31807" name="Line 27"/>
            <p:cNvSpPr>
              <a:spLocks noChangeShapeType="1"/>
            </p:cNvSpPr>
            <p:nvPr/>
          </p:nvSpPr>
          <p:spPr bwMode="invGray">
            <a:xfrm>
              <a:off x="912" y="1632"/>
              <a:ext cx="0" cy="288"/>
            </a:xfrm>
            <a:prstGeom prst="line">
              <a:avLst/>
            </a:prstGeom>
            <a:noFill/>
            <a:ln w="25400">
              <a:solidFill>
                <a:schemeClr val="tx1"/>
              </a:solidFill>
              <a:round/>
              <a:headEnd/>
              <a:tailEnd/>
            </a:ln>
          </p:spPr>
          <p:txBody>
            <a:bodyPr wrap="none" anchor="ctr"/>
            <a:lstStyle/>
            <a:p>
              <a:endParaRPr lang="en-US"/>
            </a:p>
          </p:txBody>
        </p:sp>
        <p:sp>
          <p:nvSpPr>
            <p:cNvPr id="31808" name="Line 28"/>
            <p:cNvSpPr>
              <a:spLocks noChangeShapeType="1"/>
            </p:cNvSpPr>
            <p:nvPr/>
          </p:nvSpPr>
          <p:spPr bwMode="invGray">
            <a:xfrm>
              <a:off x="1776" y="1632"/>
              <a:ext cx="0" cy="288"/>
            </a:xfrm>
            <a:prstGeom prst="line">
              <a:avLst/>
            </a:prstGeom>
            <a:noFill/>
            <a:ln w="25400">
              <a:solidFill>
                <a:schemeClr val="tx1"/>
              </a:solidFill>
              <a:round/>
              <a:headEnd/>
              <a:tailEnd/>
            </a:ln>
          </p:spPr>
          <p:txBody>
            <a:bodyPr wrap="none" anchor="ctr"/>
            <a:lstStyle/>
            <a:p>
              <a:endParaRPr lang="en-US"/>
            </a:p>
          </p:txBody>
        </p:sp>
        <p:sp>
          <p:nvSpPr>
            <p:cNvPr id="31809" name="Rectangle 29"/>
            <p:cNvSpPr>
              <a:spLocks noChangeArrowheads="1"/>
            </p:cNvSpPr>
            <p:nvPr/>
          </p:nvSpPr>
          <p:spPr bwMode="invGray">
            <a:xfrm>
              <a:off x="912" y="1728"/>
              <a:ext cx="864" cy="96"/>
            </a:xfrm>
            <a:prstGeom prst="rect">
              <a:avLst/>
            </a:prstGeom>
            <a:solidFill>
              <a:schemeClr val="tx1"/>
            </a:solidFill>
            <a:ln w="25400">
              <a:noFill/>
              <a:miter lim="800000"/>
              <a:headEnd/>
              <a:tailEnd/>
            </a:ln>
          </p:spPr>
          <p:txBody>
            <a:bodyPr wrap="none" anchor="ctr"/>
            <a:lstStyle/>
            <a:p>
              <a:endParaRPr lang="en-US"/>
            </a:p>
          </p:txBody>
        </p:sp>
      </p:grpSp>
      <p:grpSp>
        <p:nvGrpSpPr>
          <p:cNvPr id="8" name="Group 30"/>
          <p:cNvGrpSpPr>
            <a:grpSpLocks/>
          </p:cNvGrpSpPr>
          <p:nvPr/>
        </p:nvGrpSpPr>
        <p:grpSpPr bwMode="auto">
          <a:xfrm>
            <a:off x="1066800" y="4343400"/>
            <a:ext cx="533400" cy="457200"/>
            <a:chOff x="912" y="1632"/>
            <a:chExt cx="864" cy="288"/>
          </a:xfrm>
        </p:grpSpPr>
        <p:sp>
          <p:nvSpPr>
            <p:cNvPr id="31804" name="Line 31"/>
            <p:cNvSpPr>
              <a:spLocks noChangeShapeType="1"/>
            </p:cNvSpPr>
            <p:nvPr/>
          </p:nvSpPr>
          <p:spPr bwMode="invGray">
            <a:xfrm>
              <a:off x="912" y="1632"/>
              <a:ext cx="0" cy="288"/>
            </a:xfrm>
            <a:prstGeom prst="line">
              <a:avLst/>
            </a:prstGeom>
            <a:noFill/>
            <a:ln w="25400">
              <a:solidFill>
                <a:schemeClr val="tx1"/>
              </a:solidFill>
              <a:round/>
              <a:headEnd/>
              <a:tailEnd/>
            </a:ln>
          </p:spPr>
          <p:txBody>
            <a:bodyPr wrap="none" anchor="ctr"/>
            <a:lstStyle/>
            <a:p>
              <a:endParaRPr lang="en-US"/>
            </a:p>
          </p:txBody>
        </p:sp>
        <p:sp>
          <p:nvSpPr>
            <p:cNvPr id="31805" name="Line 32"/>
            <p:cNvSpPr>
              <a:spLocks noChangeShapeType="1"/>
            </p:cNvSpPr>
            <p:nvPr/>
          </p:nvSpPr>
          <p:spPr bwMode="invGray">
            <a:xfrm>
              <a:off x="1776" y="1632"/>
              <a:ext cx="0" cy="288"/>
            </a:xfrm>
            <a:prstGeom prst="line">
              <a:avLst/>
            </a:prstGeom>
            <a:noFill/>
            <a:ln w="25400">
              <a:solidFill>
                <a:schemeClr val="tx1"/>
              </a:solidFill>
              <a:round/>
              <a:headEnd/>
              <a:tailEnd/>
            </a:ln>
          </p:spPr>
          <p:txBody>
            <a:bodyPr wrap="none" anchor="ctr"/>
            <a:lstStyle/>
            <a:p>
              <a:endParaRPr lang="en-US"/>
            </a:p>
          </p:txBody>
        </p:sp>
        <p:sp>
          <p:nvSpPr>
            <p:cNvPr id="31806" name="Rectangle 33"/>
            <p:cNvSpPr>
              <a:spLocks noChangeArrowheads="1"/>
            </p:cNvSpPr>
            <p:nvPr/>
          </p:nvSpPr>
          <p:spPr bwMode="invGray">
            <a:xfrm>
              <a:off x="912" y="1728"/>
              <a:ext cx="864" cy="96"/>
            </a:xfrm>
            <a:prstGeom prst="rect">
              <a:avLst/>
            </a:prstGeom>
            <a:solidFill>
              <a:schemeClr val="tx1"/>
            </a:solidFill>
            <a:ln w="25400">
              <a:noFill/>
              <a:miter lim="800000"/>
              <a:headEnd/>
              <a:tailEnd/>
            </a:ln>
          </p:spPr>
          <p:txBody>
            <a:bodyPr wrap="none" anchor="ctr"/>
            <a:lstStyle/>
            <a:p>
              <a:endParaRPr lang="en-US"/>
            </a:p>
          </p:txBody>
        </p:sp>
      </p:grpSp>
      <p:grpSp>
        <p:nvGrpSpPr>
          <p:cNvPr id="9" name="Group 38"/>
          <p:cNvGrpSpPr>
            <a:grpSpLocks/>
          </p:cNvGrpSpPr>
          <p:nvPr/>
        </p:nvGrpSpPr>
        <p:grpSpPr bwMode="auto">
          <a:xfrm>
            <a:off x="3505200" y="4343400"/>
            <a:ext cx="2209800" cy="457200"/>
            <a:chOff x="912" y="1632"/>
            <a:chExt cx="864" cy="288"/>
          </a:xfrm>
        </p:grpSpPr>
        <p:sp>
          <p:nvSpPr>
            <p:cNvPr id="31801" name="Line 39"/>
            <p:cNvSpPr>
              <a:spLocks noChangeShapeType="1"/>
            </p:cNvSpPr>
            <p:nvPr/>
          </p:nvSpPr>
          <p:spPr bwMode="invGray">
            <a:xfrm>
              <a:off x="912" y="1632"/>
              <a:ext cx="0" cy="288"/>
            </a:xfrm>
            <a:prstGeom prst="line">
              <a:avLst/>
            </a:prstGeom>
            <a:noFill/>
            <a:ln w="25400">
              <a:solidFill>
                <a:schemeClr val="tx1"/>
              </a:solidFill>
              <a:round/>
              <a:headEnd/>
              <a:tailEnd/>
            </a:ln>
          </p:spPr>
          <p:txBody>
            <a:bodyPr wrap="none" anchor="ctr"/>
            <a:lstStyle/>
            <a:p>
              <a:endParaRPr lang="en-US"/>
            </a:p>
          </p:txBody>
        </p:sp>
        <p:sp>
          <p:nvSpPr>
            <p:cNvPr id="31802" name="Line 40"/>
            <p:cNvSpPr>
              <a:spLocks noChangeShapeType="1"/>
            </p:cNvSpPr>
            <p:nvPr/>
          </p:nvSpPr>
          <p:spPr bwMode="invGray">
            <a:xfrm>
              <a:off x="1776" y="1632"/>
              <a:ext cx="0" cy="288"/>
            </a:xfrm>
            <a:prstGeom prst="line">
              <a:avLst/>
            </a:prstGeom>
            <a:noFill/>
            <a:ln w="25400">
              <a:solidFill>
                <a:schemeClr val="tx1"/>
              </a:solidFill>
              <a:round/>
              <a:headEnd/>
              <a:tailEnd/>
            </a:ln>
          </p:spPr>
          <p:txBody>
            <a:bodyPr wrap="none" anchor="ctr"/>
            <a:lstStyle/>
            <a:p>
              <a:endParaRPr lang="en-US"/>
            </a:p>
          </p:txBody>
        </p:sp>
        <p:sp>
          <p:nvSpPr>
            <p:cNvPr id="31803" name="Rectangle 41"/>
            <p:cNvSpPr>
              <a:spLocks noChangeArrowheads="1"/>
            </p:cNvSpPr>
            <p:nvPr/>
          </p:nvSpPr>
          <p:spPr bwMode="invGray">
            <a:xfrm>
              <a:off x="912" y="1728"/>
              <a:ext cx="864" cy="96"/>
            </a:xfrm>
            <a:prstGeom prst="rect">
              <a:avLst/>
            </a:prstGeom>
            <a:solidFill>
              <a:schemeClr val="tx1"/>
            </a:solidFill>
            <a:ln w="25400">
              <a:noFill/>
              <a:miter lim="800000"/>
              <a:headEnd/>
              <a:tailEnd/>
            </a:ln>
          </p:spPr>
          <p:txBody>
            <a:bodyPr wrap="none" anchor="ctr"/>
            <a:lstStyle/>
            <a:p>
              <a:endParaRPr lang="en-US"/>
            </a:p>
          </p:txBody>
        </p:sp>
      </p:grpSp>
      <p:grpSp>
        <p:nvGrpSpPr>
          <p:cNvPr id="10" name="Group 42"/>
          <p:cNvGrpSpPr>
            <a:grpSpLocks/>
          </p:cNvGrpSpPr>
          <p:nvPr/>
        </p:nvGrpSpPr>
        <p:grpSpPr bwMode="auto">
          <a:xfrm>
            <a:off x="5867400" y="4343400"/>
            <a:ext cx="533400" cy="457200"/>
            <a:chOff x="912" y="1632"/>
            <a:chExt cx="864" cy="288"/>
          </a:xfrm>
        </p:grpSpPr>
        <p:sp>
          <p:nvSpPr>
            <p:cNvPr id="31798" name="Line 43"/>
            <p:cNvSpPr>
              <a:spLocks noChangeShapeType="1"/>
            </p:cNvSpPr>
            <p:nvPr/>
          </p:nvSpPr>
          <p:spPr bwMode="invGray">
            <a:xfrm>
              <a:off x="912" y="1632"/>
              <a:ext cx="0" cy="288"/>
            </a:xfrm>
            <a:prstGeom prst="line">
              <a:avLst/>
            </a:prstGeom>
            <a:noFill/>
            <a:ln w="25400">
              <a:solidFill>
                <a:schemeClr val="tx1"/>
              </a:solidFill>
              <a:round/>
              <a:headEnd/>
              <a:tailEnd/>
            </a:ln>
          </p:spPr>
          <p:txBody>
            <a:bodyPr wrap="none" anchor="ctr"/>
            <a:lstStyle/>
            <a:p>
              <a:endParaRPr lang="en-US"/>
            </a:p>
          </p:txBody>
        </p:sp>
        <p:sp>
          <p:nvSpPr>
            <p:cNvPr id="31799" name="Line 44"/>
            <p:cNvSpPr>
              <a:spLocks noChangeShapeType="1"/>
            </p:cNvSpPr>
            <p:nvPr/>
          </p:nvSpPr>
          <p:spPr bwMode="invGray">
            <a:xfrm>
              <a:off x="1776" y="1632"/>
              <a:ext cx="0" cy="288"/>
            </a:xfrm>
            <a:prstGeom prst="line">
              <a:avLst/>
            </a:prstGeom>
            <a:noFill/>
            <a:ln w="25400">
              <a:solidFill>
                <a:schemeClr val="tx1"/>
              </a:solidFill>
              <a:round/>
              <a:headEnd/>
              <a:tailEnd/>
            </a:ln>
          </p:spPr>
          <p:txBody>
            <a:bodyPr wrap="none" anchor="ctr"/>
            <a:lstStyle/>
            <a:p>
              <a:endParaRPr lang="en-US"/>
            </a:p>
          </p:txBody>
        </p:sp>
        <p:sp>
          <p:nvSpPr>
            <p:cNvPr id="31800" name="Rectangle 45"/>
            <p:cNvSpPr>
              <a:spLocks noChangeArrowheads="1"/>
            </p:cNvSpPr>
            <p:nvPr/>
          </p:nvSpPr>
          <p:spPr bwMode="invGray">
            <a:xfrm>
              <a:off x="912" y="1728"/>
              <a:ext cx="864" cy="96"/>
            </a:xfrm>
            <a:prstGeom prst="rect">
              <a:avLst/>
            </a:prstGeom>
            <a:solidFill>
              <a:schemeClr val="tx1"/>
            </a:solidFill>
            <a:ln w="25400">
              <a:noFill/>
              <a:miter lim="800000"/>
              <a:headEnd/>
              <a:tailEnd/>
            </a:ln>
          </p:spPr>
          <p:txBody>
            <a:bodyPr wrap="none" anchor="ctr"/>
            <a:lstStyle/>
            <a:p>
              <a:endParaRPr lang="en-US"/>
            </a:p>
          </p:txBody>
        </p:sp>
      </p:grpSp>
      <p:grpSp>
        <p:nvGrpSpPr>
          <p:cNvPr id="11" name="Group 46"/>
          <p:cNvGrpSpPr>
            <a:grpSpLocks/>
          </p:cNvGrpSpPr>
          <p:nvPr/>
        </p:nvGrpSpPr>
        <p:grpSpPr bwMode="auto">
          <a:xfrm>
            <a:off x="6400800" y="4343400"/>
            <a:ext cx="533400" cy="457200"/>
            <a:chOff x="912" y="1632"/>
            <a:chExt cx="864" cy="288"/>
          </a:xfrm>
        </p:grpSpPr>
        <p:sp>
          <p:nvSpPr>
            <p:cNvPr id="31795" name="Line 47"/>
            <p:cNvSpPr>
              <a:spLocks noChangeShapeType="1"/>
            </p:cNvSpPr>
            <p:nvPr/>
          </p:nvSpPr>
          <p:spPr bwMode="invGray">
            <a:xfrm>
              <a:off x="912" y="1632"/>
              <a:ext cx="0" cy="288"/>
            </a:xfrm>
            <a:prstGeom prst="line">
              <a:avLst/>
            </a:prstGeom>
            <a:noFill/>
            <a:ln w="25400">
              <a:solidFill>
                <a:schemeClr val="tx1"/>
              </a:solidFill>
              <a:round/>
              <a:headEnd/>
              <a:tailEnd/>
            </a:ln>
          </p:spPr>
          <p:txBody>
            <a:bodyPr wrap="none" anchor="ctr"/>
            <a:lstStyle/>
            <a:p>
              <a:endParaRPr lang="en-US"/>
            </a:p>
          </p:txBody>
        </p:sp>
        <p:sp>
          <p:nvSpPr>
            <p:cNvPr id="31796" name="Line 48"/>
            <p:cNvSpPr>
              <a:spLocks noChangeShapeType="1"/>
            </p:cNvSpPr>
            <p:nvPr/>
          </p:nvSpPr>
          <p:spPr bwMode="invGray">
            <a:xfrm>
              <a:off x="1776" y="1632"/>
              <a:ext cx="0" cy="288"/>
            </a:xfrm>
            <a:prstGeom prst="line">
              <a:avLst/>
            </a:prstGeom>
            <a:noFill/>
            <a:ln w="25400">
              <a:solidFill>
                <a:schemeClr val="tx1"/>
              </a:solidFill>
              <a:round/>
              <a:headEnd/>
              <a:tailEnd/>
            </a:ln>
          </p:spPr>
          <p:txBody>
            <a:bodyPr wrap="none" anchor="ctr"/>
            <a:lstStyle/>
            <a:p>
              <a:endParaRPr lang="en-US"/>
            </a:p>
          </p:txBody>
        </p:sp>
        <p:sp>
          <p:nvSpPr>
            <p:cNvPr id="31797" name="Rectangle 49"/>
            <p:cNvSpPr>
              <a:spLocks noChangeArrowheads="1"/>
            </p:cNvSpPr>
            <p:nvPr/>
          </p:nvSpPr>
          <p:spPr bwMode="invGray">
            <a:xfrm>
              <a:off x="912" y="1728"/>
              <a:ext cx="864" cy="96"/>
            </a:xfrm>
            <a:prstGeom prst="rect">
              <a:avLst/>
            </a:prstGeom>
            <a:solidFill>
              <a:schemeClr val="tx1"/>
            </a:solidFill>
            <a:ln w="25400">
              <a:noFill/>
              <a:miter lim="800000"/>
              <a:headEnd/>
              <a:tailEnd/>
            </a:ln>
          </p:spPr>
          <p:txBody>
            <a:bodyPr wrap="none" anchor="ctr"/>
            <a:lstStyle/>
            <a:p>
              <a:endParaRPr lang="en-US"/>
            </a:p>
          </p:txBody>
        </p:sp>
      </p:grpSp>
      <p:grpSp>
        <p:nvGrpSpPr>
          <p:cNvPr id="12" name="Group 50"/>
          <p:cNvGrpSpPr>
            <a:grpSpLocks/>
          </p:cNvGrpSpPr>
          <p:nvPr/>
        </p:nvGrpSpPr>
        <p:grpSpPr bwMode="auto">
          <a:xfrm>
            <a:off x="6934200" y="4343400"/>
            <a:ext cx="533400" cy="457200"/>
            <a:chOff x="912" y="1632"/>
            <a:chExt cx="864" cy="288"/>
          </a:xfrm>
        </p:grpSpPr>
        <p:sp>
          <p:nvSpPr>
            <p:cNvPr id="31792" name="Line 51"/>
            <p:cNvSpPr>
              <a:spLocks noChangeShapeType="1"/>
            </p:cNvSpPr>
            <p:nvPr/>
          </p:nvSpPr>
          <p:spPr bwMode="invGray">
            <a:xfrm>
              <a:off x="912" y="1632"/>
              <a:ext cx="0" cy="288"/>
            </a:xfrm>
            <a:prstGeom prst="line">
              <a:avLst/>
            </a:prstGeom>
            <a:noFill/>
            <a:ln w="25400">
              <a:solidFill>
                <a:schemeClr val="tx1"/>
              </a:solidFill>
              <a:round/>
              <a:headEnd/>
              <a:tailEnd/>
            </a:ln>
          </p:spPr>
          <p:txBody>
            <a:bodyPr wrap="none" anchor="ctr"/>
            <a:lstStyle/>
            <a:p>
              <a:endParaRPr lang="en-US"/>
            </a:p>
          </p:txBody>
        </p:sp>
        <p:sp>
          <p:nvSpPr>
            <p:cNvPr id="31793" name="Line 52"/>
            <p:cNvSpPr>
              <a:spLocks noChangeShapeType="1"/>
            </p:cNvSpPr>
            <p:nvPr/>
          </p:nvSpPr>
          <p:spPr bwMode="invGray">
            <a:xfrm>
              <a:off x="1776" y="1632"/>
              <a:ext cx="0" cy="288"/>
            </a:xfrm>
            <a:prstGeom prst="line">
              <a:avLst/>
            </a:prstGeom>
            <a:noFill/>
            <a:ln w="25400">
              <a:solidFill>
                <a:schemeClr val="tx1"/>
              </a:solidFill>
              <a:round/>
              <a:headEnd/>
              <a:tailEnd/>
            </a:ln>
          </p:spPr>
          <p:txBody>
            <a:bodyPr wrap="none" anchor="ctr"/>
            <a:lstStyle/>
            <a:p>
              <a:endParaRPr lang="en-US"/>
            </a:p>
          </p:txBody>
        </p:sp>
        <p:sp>
          <p:nvSpPr>
            <p:cNvPr id="31794" name="Rectangle 53"/>
            <p:cNvSpPr>
              <a:spLocks noChangeArrowheads="1"/>
            </p:cNvSpPr>
            <p:nvPr/>
          </p:nvSpPr>
          <p:spPr bwMode="invGray">
            <a:xfrm>
              <a:off x="912" y="1728"/>
              <a:ext cx="864" cy="96"/>
            </a:xfrm>
            <a:prstGeom prst="rect">
              <a:avLst/>
            </a:prstGeom>
            <a:solidFill>
              <a:schemeClr val="tx1"/>
            </a:solidFill>
            <a:ln w="25400">
              <a:noFill/>
              <a:miter lim="800000"/>
              <a:headEnd/>
              <a:tailEnd/>
            </a:ln>
          </p:spPr>
          <p:txBody>
            <a:bodyPr wrap="none" anchor="ctr"/>
            <a:lstStyle/>
            <a:p>
              <a:endParaRPr lang="en-US"/>
            </a:p>
          </p:txBody>
        </p:sp>
      </p:grpSp>
      <p:sp>
        <p:nvSpPr>
          <p:cNvPr id="31759" name="Line 54"/>
          <p:cNvSpPr>
            <a:spLocks noChangeShapeType="1"/>
          </p:cNvSpPr>
          <p:nvPr/>
        </p:nvSpPr>
        <p:spPr bwMode="invGray">
          <a:xfrm>
            <a:off x="2209800" y="3886200"/>
            <a:ext cx="0" cy="533400"/>
          </a:xfrm>
          <a:prstGeom prst="line">
            <a:avLst/>
          </a:prstGeom>
          <a:noFill/>
          <a:ln w="38100">
            <a:solidFill>
              <a:schemeClr val="tx1"/>
            </a:solidFill>
            <a:round/>
            <a:headEnd/>
            <a:tailEnd type="triangle" w="med" len="med"/>
          </a:ln>
        </p:spPr>
        <p:txBody>
          <a:bodyPr wrap="none" anchor="ctr"/>
          <a:lstStyle/>
          <a:p>
            <a:endParaRPr lang="en-US"/>
          </a:p>
        </p:txBody>
      </p:sp>
      <p:sp>
        <p:nvSpPr>
          <p:cNvPr id="31760" name="Text Box 55"/>
          <p:cNvSpPr txBox="1">
            <a:spLocks noChangeArrowheads="1"/>
          </p:cNvSpPr>
          <p:nvPr/>
        </p:nvSpPr>
        <p:spPr bwMode="invGray">
          <a:xfrm>
            <a:off x="2362200" y="3962400"/>
            <a:ext cx="762000" cy="376238"/>
          </a:xfrm>
          <a:prstGeom prst="rect">
            <a:avLst/>
          </a:prstGeom>
          <a:noFill/>
          <a:ln w="25400">
            <a:noFill/>
            <a:miter lim="800000"/>
            <a:headEnd/>
            <a:tailEnd/>
          </a:ln>
        </p:spPr>
        <p:txBody>
          <a:bodyPr>
            <a:spAutoFit/>
          </a:bodyPr>
          <a:lstStyle/>
          <a:p>
            <a:r>
              <a:rPr lang="en-US"/>
              <a:t>Free</a:t>
            </a:r>
          </a:p>
        </p:txBody>
      </p:sp>
      <p:grpSp>
        <p:nvGrpSpPr>
          <p:cNvPr id="13" name="Group 56"/>
          <p:cNvGrpSpPr>
            <a:grpSpLocks/>
          </p:cNvGrpSpPr>
          <p:nvPr/>
        </p:nvGrpSpPr>
        <p:grpSpPr bwMode="auto">
          <a:xfrm>
            <a:off x="1066800" y="5638800"/>
            <a:ext cx="533400" cy="457200"/>
            <a:chOff x="912" y="1632"/>
            <a:chExt cx="864" cy="288"/>
          </a:xfrm>
        </p:grpSpPr>
        <p:sp>
          <p:nvSpPr>
            <p:cNvPr id="31789" name="Line 57"/>
            <p:cNvSpPr>
              <a:spLocks noChangeShapeType="1"/>
            </p:cNvSpPr>
            <p:nvPr/>
          </p:nvSpPr>
          <p:spPr bwMode="invGray">
            <a:xfrm>
              <a:off x="912" y="1632"/>
              <a:ext cx="0" cy="288"/>
            </a:xfrm>
            <a:prstGeom prst="line">
              <a:avLst/>
            </a:prstGeom>
            <a:noFill/>
            <a:ln w="25400">
              <a:solidFill>
                <a:schemeClr val="tx1"/>
              </a:solidFill>
              <a:round/>
              <a:headEnd/>
              <a:tailEnd/>
            </a:ln>
          </p:spPr>
          <p:txBody>
            <a:bodyPr wrap="none" anchor="ctr"/>
            <a:lstStyle/>
            <a:p>
              <a:endParaRPr lang="en-US"/>
            </a:p>
          </p:txBody>
        </p:sp>
        <p:sp>
          <p:nvSpPr>
            <p:cNvPr id="31790" name="Line 58"/>
            <p:cNvSpPr>
              <a:spLocks noChangeShapeType="1"/>
            </p:cNvSpPr>
            <p:nvPr/>
          </p:nvSpPr>
          <p:spPr bwMode="invGray">
            <a:xfrm>
              <a:off x="1776" y="1632"/>
              <a:ext cx="0" cy="288"/>
            </a:xfrm>
            <a:prstGeom prst="line">
              <a:avLst/>
            </a:prstGeom>
            <a:noFill/>
            <a:ln w="25400">
              <a:solidFill>
                <a:schemeClr val="tx1"/>
              </a:solidFill>
              <a:round/>
              <a:headEnd/>
              <a:tailEnd/>
            </a:ln>
          </p:spPr>
          <p:txBody>
            <a:bodyPr wrap="none" anchor="ctr"/>
            <a:lstStyle/>
            <a:p>
              <a:endParaRPr lang="en-US"/>
            </a:p>
          </p:txBody>
        </p:sp>
        <p:sp>
          <p:nvSpPr>
            <p:cNvPr id="31791" name="Rectangle 59"/>
            <p:cNvSpPr>
              <a:spLocks noChangeArrowheads="1"/>
            </p:cNvSpPr>
            <p:nvPr/>
          </p:nvSpPr>
          <p:spPr bwMode="invGray">
            <a:xfrm>
              <a:off x="912" y="1728"/>
              <a:ext cx="864" cy="96"/>
            </a:xfrm>
            <a:prstGeom prst="rect">
              <a:avLst/>
            </a:prstGeom>
            <a:solidFill>
              <a:schemeClr val="tx1"/>
            </a:solidFill>
            <a:ln w="25400">
              <a:noFill/>
              <a:miter lim="800000"/>
              <a:headEnd/>
              <a:tailEnd/>
            </a:ln>
          </p:spPr>
          <p:txBody>
            <a:bodyPr wrap="none" anchor="ctr"/>
            <a:lstStyle/>
            <a:p>
              <a:endParaRPr lang="en-US"/>
            </a:p>
          </p:txBody>
        </p:sp>
      </p:grpSp>
      <p:grpSp>
        <p:nvGrpSpPr>
          <p:cNvPr id="14" name="Group 60"/>
          <p:cNvGrpSpPr>
            <a:grpSpLocks/>
          </p:cNvGrpSpPr>
          <p:nvPr/>
        </p:nvGrpSpPr>
        <p:grpSpPr bwMode="auto">
          <a:xfrm>
            <a:off x="3505200" y="5638800"/>
            <a:ext cx="2209800" cy="457200"/>
            <a:chOff x="912" y="1632"/>
            <a:chExt cx="864" cy="288"/>
          </a:xfrm>
        </p:grpSpPr>
        <p:sp>
          <p:nvSpPr>
            <p:cNvPr id="31786" name="Line 61"/>
            <p:cNvSpPr>
              <a:spLocks noChangeShapeType="1"/>
            </p:cNvSpPr>
            <p:nvPr/>
          </p:nvSpPr>
          <p:spPr bwMode="invGray">
            <a:xfrm>
              <a:off x="912" y="1632"/>
              <a:ext cx="0" cy="288"/>
            </a:xfrm>
            <a:prstGeom prst="line">
              <a:avLst/>
            </a:prstGeom>
            <a:noFill/>
            <a:ln w="25400">
              <a:solidFill>
                <a:schemeClr val="tx1"/>
              </a:solidFill>
              <a:round/>
              <a:headEnd/>
              <a:tailEnd/>
            </a:ln>
          </p:spPr>
          <p:txBody>
            <a:bodyPr wrap="none" anchor="ctr"/>
            <a:lstStyle/>
            <a:p>
              <a:endParaRPr lang="en-US"/>
            </a:p>
          </p:txBody>
        </p:sp>
        <p:sp>
          <p:nvSpPr>
            <p:cNvPr id="31787" name="Line 62"/>
            <p:cNvSpPr>
              <a:spLocks noChangeShapeType="1"/>
            </p:cNvSpPr>
            <p:nvPr/>
          </p:nvSpPr>
          <p:spPr bwMode="invGray">
            <a:xfrm>
              <a:off x="1776" y="1632"/>
              <a:ext cx="0" cy="288"/>
            </a:xfrm>
            <a:prstGeom prst="line">
              <a:avLst/>
            </a:prstGeom>
            <a:noFill/>
            <a:ln w="25400">
              <a:solidFill>
                <a:schemeClr val="tx1"/>
              </a:solidFill>
              <a:round/>
              <a:headEnd/>
              <a:tailEnd/>
            </a:ln>
          </p:spPr>
          <p:txBody>
            <a:bodyPr wrap="none" anchor="ctr"/>
            <a:lstStyle/>
            <a:p>
              <a:endParaRPr lang="en-US"/>
            </a:p>
          </p:txBody>
        </p:sp>
        <p:sp>
          <p:nvSpPr>
            <p:cNvPr id="31788" name="Rectangle 63"/>
            <p:cNvSpPr>
              <a:spLocks noChangeArrowheads="1"/>
            </p:cNvSpPr>
            <p:nvPr/>
          </p:nvSpPr>
          <p:spPr bwMode="invGray">
            <a:xfrm>
              <a:off x="912" y="1728"/>
              <a:ext cx="864" cy="96"/>
            </a:xfrm>
            <a:prstGeom prst="rect">
              <a:avLst/>
            </a:prstGeom>
            <a:solidFill>
              <a:schemeClr val="tx1"/>
            </a:solidFill>
            <a:ln w="25400">
              <a:noFill/>
              <a:miter lim="800000"/>
              <a:headEnd/>
              <a:tailEnd/>
            </a:ln>
          </p:spPr>
          <p:txBody>
            <a:bodyPr wrap="none" anchor="ctr"/>
            <a:lstStyle/>
            <a:p>
              <a:endParaRPr lang="en-US"/>
            </a:p>
          </p:txBody>
        </p:sp>
      </p:grpSp>
      <p:grpSp>
        <p:nvGrpSpPr>
          <p:cNvPr id="15" name="Group 64"/>
          <p:cNvGrpSpPr>
            <a:grpSpLocks/>
          </p:cNvGrpSpPr>
          <p:nvPr/>
        </p:nvGrpSpPr>
        <p:grpSpPr bwMode="auto">
          <a:xfrm>
            <a:off x="5867400" y="5638800"/>
            <a:ext cx="533400" cy="457200"/>
            <a:chOff x="912" y="1632"/>
            <a:chExt cx="864" cy="288"/>
          </a:xfrm>
        </p:grpSpPr>
        <p:sp>
          <p:nvSpPr>
            <p:cNvPr id="31783" name="Line 65"/>
            <p:cNvSpPr>
              <a:spLocks noChangeShapeType="1"/>
            </p:cNvSpPr>
            <p:nvPr/>
          </p:nvSpPr>
          <p:spPr bwMode="invGray">
            <a:xfrm>
              <a:off x="912" y="1632"/>
              <a:ext cx="0" cy="288"/>
            </a:xfrm>
            <a:prstGeom prst="line">
              <a:avLst/>
            </a:prstGeom>
            <a:noFill/>
            <a:ln w="25400">
              <a:solidFill>
                <a:schemeClr val="tx1"/>
              </a:solidFill>
              <a:round/>
              <a:headEnd/>
              <a:tailEnd/>
            </a:ln>
          </p:spPr>
          <p:txBody>
            <a:bodyPr wrap="none" anchor="ctr"/>
            <a:lstStyle/>
            <a:p>
              <a:endParaRPr lang="en-US"/>
            </a:p>
          </p:txBody>
        </p:sp>
        <p:sp>
          <p:nvSpPr>
            <p:cNvPr id="31784" name="Line 66"/>
            <p:cNvSpPr>
              <a:spLocks noChangeShapeType="1"/>
            </p:cNvSpPr>
            <p:nvPr/>
          </p:nvSpPr>
          <p:spPr bwMode="invGray">
            <a:xfrm>
              <a:off x="1776" y="1632"/>
              <a:ext cx="0" cy="288"/>
            </a:xfrm>
            <a:prstGeom prst="line">
              <a:avLst/>
            </a:prstGeom>
            <a:noFill/>
            <a:ln w="25400">
              <a:solidFill>
                <a:schemeClr val="tx1"/>
              </a:solidFill>
              <a:round/>
              <a:headEnd/>
              <a:tailEnd/>
            </a:ln>
          </p:spPr>
          <p:txBody>
            <a:bodyPr wrap="none" anchor="ctr"/>
            <a:lstStyle/>
            <a:p>
              <a:endParaRPr lang="en-US"/>
            </a:p>
          </p:txBody>
        </p:sp>
        <p:sp>
          <p:nvSpPr>
            <p:cNvPr id="31785" name="Rectangle 67"/>
            <p:cNvSpPr>
              <a:spLocks noChangeArrowheads="1"/>
            </p:cNvSpPr>
            <p:nvPr/>
          </p:nvSpPr>
          <p:spPr bwMode="invGray">
            <a:xfrm>
              <a:off x="912" y="1728"/>
              <a:ext cx="864" cy="96"/>
            </a:xfrm>
            <a:prstGeom prst="rect">
              <a:avLst/>
            </a:prstGeom>
            <a:solidFill>
              <a:schemeClr val="tx1"/>
            </a:solidFill>
            <a:ln w="25400">
              <a:noFill/>
              <a:miter lim="800000"/>
              <a:headEnd/>
              <a:tailEnd/>
            </a:ln>
          </p:spPr>
          <p:txBody>
            <a:bodyPr wrap="none" anchor="ctr"/>
            <a:lstStyle/>
            <a:p>
              <a:endParaRPr lang="en-US"/>
            </a:p>
          </p:txBody>
        </p:sp>
      </p:grpSp>
      <p:grpSp>
        <p:nvGrpSpPr>
          <p:cNvPr id="16" name="Group 68"/>
          <p:cNvGrpSpPr>
            <a:grpSpLocks/>
          </p:cNvGrpSpPr>
          <p:nvPr/>
        </p:nvGrpSpPr>
        <p:grpSpPr bwMode="auto">
          <a:xfrm>
            <a:off x="6400800" y="5638800"/>
            <a:ext cx="533400" cy="457200"/>
            <a:chOff x="912" y="1632"/>
            <a:chExt cx="864" cy="288"/>
          </a:xfrm>
        </p:grpSpPr>
        <p:sp>
          <p:nvSpPr>
            <p:cNvPr id="31780" name="Line 69"/>
            <p:cNvSpPr>
              <a:spLocks noChangeShapeType="1"/>
            </p:cNvSpPr>
            <p:nvPr/>
          </p:nvSpPr>
          <p:spPr bwMode="invGray">
            <a:xfrm>
              <a:off x="912" y="1632"/>
              <a:ext cx="0" cy="288"/>
            </a:xfrm>
            <a:prstGeom prst="line">
              <a:avLst/>
            </a:prstGeom>
            <a:noFill/>
            <a:ln w="25400">
              <a:solidFill>
                <a:schemeClr val="tx1"/>
              </a:solidFill>
              <a:round/>
              <a:headEnd/>
              <a:tailEnd/>
            </a:ln>
          </p:spPr>
          <p:txBody>
            <a:bodyPr wrap="none" anchor="ctr"/>
            <a:lstStyle/>
            <a:p>
              <a:endParaRPr lang="en-US"/>
            </a:p>
          </p:txBody>
        </p:sp>
        <p:sp>
          <p:nvSpPr>
            <p:cNvPr id="31781" name="Line 70"/>
            <p:cNvSpPr>
              <a:spLocks noChangeShapeType="1"/>
            </p:cNvSpPr>
            <p:nvPr/>
          </p:nvSpPr>
          <p:spPr bwMode="invGray">
            <a:xfrm>
              <a:off x="1776" y="1632"/>
              <a:ext cx="0" cy="288"/>
            </a:xfrm>
            <a:prstGeom prst="line">
              <a:avLst/>
            </a:prstGeom>
            <a:noFill/>
            <a:ln w="25400">
              <a:solidFill>
                <a:schemeClr val="tx1"/>
              </a:solidFill>
              <a:round/>
              <a:headEnd/>
              <a:tailEnd/>
            </a:ln>
          </p:spPr>
          <p:txBody>
            <a:bodyPr wrap="none" anchor="ctr"/>
            <a:lstStyle/>
            <a:p>
              <a:endParaRPr lang="en-US"/>
            </a:p>
          </p:txBody>
        </p:sp>
        <p:sp>
          <p:nvSpPr>
            <p:cNvPr id="31782" name="Rectangle 71"/>
            <p:cNvSpPr>
              <a:spLocks noChangeArrowheads="1"/>
            </p:cNvSpPr>
            <p:nvPr/>
          </p:nvSpPr>
          <p:spPr bwMode="invGray">
            <a:xfrm>
              <a:off x="912" y="1728"/>
              <a:ext cx="864" cy="96"/>
            </a:xfrm>
            <a:prstGeom prst="rect">
              <a:avLst/>
            </a:prstGeom>
            <a:solidFill>
              <a:schemeClr val="tx1"/>
            </a:solidFill>
            <a:ln w="25400">
              <a:noFill/>
              <a:miter lim="800000"/>
              <a:headEnd/>
              <a:tailEnd/>
            </a:ln>
          </p:spPr>
          <p:txBody>
            <a:bodyPr wrap="none" anchor="ctr"/>
            <a:lstStyle/>
            <a:p>
              <a:endParaRPr lang="en-US"/>
            </a:p>
          </p:txBody>
        </p:sp>
      </p:grpSp>
      <p:grpSp>
        <p:nvGrpSpPr>
          <p:cNvPr id="17" name="Group 72"/>
          <p:cNvGrpSpPr>
            <a:grpSpLocks/>
          </p:cNvGrpSpPr>
          <p:nvPr/>
        </p:nvGrpSpPr>
        <p:grpSpPr bwMode="auto">
          <a:xfrm>
            <a:off x="6934200" y="5638800"/>
            <a:ext cx="533400" cy="457200"/>
            <a:chOff x="912" y="1632"/>
            <a:chExt cx="864" cy="288"/>
          </a:xfrm>
        </p:grpSpPr>
        <p:sp>
          <p:nvSpPr>
            <p:cNvPr id="31777" name="Line 73"/>
            <p:cNvSpPr>
              <a:spLocks noChangeShapeType="1"/>
            </p:cNvSpPr>
            <p:nvPr/>
          </p:nvSpPr>
          <p:spPr bwMode="invGray">
            <a:xfrm>
              <a:off x="912" y="1632"/>
              <a:ext cx="0" cy="288"/>
            </a:xfrm>
            <a:prstGeom prst="line">
              <a:avLst/>
            </a:prstGeom>
            <a:noFill/>
            <a:ln w="25400">
              <a:solidFill>
                <a:schemeClr val="tx1"/>
              </a:solidFill>
              <a:round/>
              <a:headEnd/>
              <a:tailEnd/>
            </a:ln>
          </p:spPr>
          <p:txBody>
            <a:bodyPr wrap="none" anchor="ctr"/>
            <a:lstStyle/>
            <a:p>
              <a:endParaRPr lang="en-US"/>
            </a:p>
          </p:txBody>
        </p:sp>
        <p:sp>
          <p:nvSpPr>
            <p:cNvPr id="31778" name="Line 74"/>
            <p:cNvSpPr>
              <a:spLocks noChangeShapeType="1"/>
            </p:cNvSpPr>
            <p:nvPr/>
          </p:nvSpPr>
          <p:spPr bwMode="invGray">
            <a:xfrm>
              <a:off x="1776" y="1632"/>
              <a:ext cx="0" cy="288"/>
            </a:xfrm>
            <a:prstGeom prst="line">
              <a:avLst/>
            </a:prstGeom>
            <a:noFill/>
            <a:ln w="25400">
              <a:solidFill>
                <a:schemeClr val="tx1"/>
              </a:solidFill>
              <a:round/>
              <a:headEnd/>
              <a:tailEnd/>
            </a:ln>
          </p:spPr>
          <p:txBody>
            <a:bodyPr wrap="none" anchor="ctr"/>
            <a:lstStyle/>
            <a:p>
              <a:endParaRPr lang="en-US"/>
            </a:p>
          </p:txBody>
        </p:sp>
        <p:sp>
          <p:nvSpPr>
            <p:cNvPr id="31779" name="Rectangle 75"/>
            <p:cNvSpPr>
              <a:spLocks noChangeArrowheads="1"/>
            </p:cNvSpPr>
            <p:nvPr/>
          </p:nvSpPr>
          <p:spPr bwMode="invGray">
            <a:xfrm>
              <a:off x="912" y="1728"/>
              <a:ext cx="864" cy="96"/>
            </a:xfrm>
            <a:prstGeom prst="rect">
              <a:avLst/>
            </a:prstGeom>
            <a:solidFill>
              <a:schemeClr val="tx1"/>
            </a:solidFill>
            <a:ln w="25400">
              <a:noFill/>
              <a:miter lim="800000"/>
              <a:headEnd/>
              <a:tailEnd/>
            </a:ln>
          </p:spPr>
          <p:txBody>
            <a:bodyPr wrap="none" anchor="ctr"/>
            <a:lstStyle/>
            <a:p>
              <a:endParaRPr lang="en-US"/>
            </a:p>
          </p:txBody>
        </p:sp>
      </p:grpSp>
      <p:grpSp>
        <p:nvGrpSpPr>
          <p:cNvPr id="18" name="Group 76"/>
          <p:cNvGrpSpPr>
            <a:grpSpLocks/>
          </p:cNvGrpSpPr>
          <p:nvPr/>
        </p:nvGrpSpPr>
        <p:grpSpPr bwMode="auto">
          <a:xfrm>
            <a:off x="3048000" y="5029200"/>
            <a:ext cx="304800" cy="457200"/>
            <a:chOff x="912" y="1632"/>
            <a:chExt cx="864" cy="288"/>
          </a:xfrm>
        </p:grpSpPr>
        <p:sp>
          <p:nvSpPr>
            <p:cNvPr id="31774" name="Line 77"/>
            <p:cNvSpPr>
              <a:spLocks noChangeShapeType="1"/>
            </p:cNvSpPr>
            <p:nvPr/>
          </p:nvSpPr>
          <p:spPr bwMode="invGray">
            <a:xfrm>
              <a:off x="912" y="1632"/>
              <a:ext cx="0" cy="288"/>
            </a:xfrm>
            <a:prstGeom prst="line">
              <a:avLst/>
            </a:prstGeom>
            <a:noFill/>
            <a:ln w="25400">
              <a:solidFill>
                <a:schemeClr val="tx1"/>
              </a:solidFill>
              <a:round/>
              <a:headEnd/>
              <a:tailEnd/>
            </a:ln>
          </p:spPr>
          <p:txBody>
            <a:bodyPr wrap="none" anchor="ctr"/>
            <a:lstStyle/>
            <a:p>
              <a:endParaRPr lang="en-US"/>
            </a:p>
          </p:txBody>
        </p:sp>
        <p:sp>
          <p:nvSpPr>
            <p:cNvPr id="31775" name="Line 78"/>
            <p:cNvSpPr>
              <a:spLocks noChangeShapeType="1"/>
            </p:cNvSpPr>
            <p:nvPr/>
          </p:nvSpPr>
          <p:spPr bwMode="invGray">
            <a:xfrm>
              <a:off x="1776" y="1632"/>
              <a:ext cx="0" cy="288"/>
            </a:xfrm>
            <a:prstGeom prst="line">
              <a:avLst/>
            </a:prstGeom>
            <a:noFill/>
            <a:ln w="25400">
              <a:solidFill>
                <a:schemeClr val="tx1"/>
              </a:solidFill>
              <a:round/>
              <a:headEnd/>
              <a:tailEnd/>
            </a:ln>
          </p:spPr>
          <p:txBody>
            <a:bodyPr wrap="none" anchor="ctr"/>
            <a:lstStyle/>
            <a:p>
              <a:endParaRPr lang="en-US"/>
            </a:p>
          </p:txBody>
        </p:sp>
        <p:sp>
          <p:nvSpPr>
            <p:cNvPr id="31776" name="Rectangle 79"/>
            <p:cNvSpPr>
              <a:spLocks noChangeArrowheads="1"/>
            </p:cNvSpPr>
            <p:nvPr/>
          </p:nvSpPr>
          <p:spPr bwMode="invGray">
            <a:xfrm>
              <a:off x="912" y="1728"/>
              <a:ext cx="864" cy="96"/>
            </a:xfrm>
            <a:prstGeom prst="rect">
              <a:avLst/>
            </a:prstGeom>
            <a:solidFill>
              <a:schemeClr val="tx1"/>
            </a:solidFill>
            <a:ln w="25400">
              <a:noFill/>
              <a:miter lim="800000"/>
              <a:headEnd/>
              <a:tailEnd/>
            </a:ln>
          </p:spPr>
          <p:txBody>
            <a:bodyPr wrap="none" anchor="ctr"/>
            <a:lstStyle/>
            <a:p>
              <a:endParaRPr lang="en-US"/>
            </a:p>
          </p:txBody>
        </p:sp>
      </p:grpSp>
      <p:sp>
        <p:nvSpPr>
          <p:cNvPr id="31767" name="Text Box 84"/>
          <p:cNvSpPr txBox="1">
            <a:spLocks noChangeArrowheads="1"/>
          </p:cNvSpPr>
          <p:nvPr/>
        </p:nvSpPr>
        <p:spPr bwMode="invGray">
          <a:xfrm>
            <a:off x="1905000" y="5029200"/>
            <a:ext cx="1371600" cy="376238"/>
          </a:xfrm>
          <a:prstGeom prst="rect">
            <a:avLst/>
          </a:prstGeom>
          <a:noFill/>
          <a:ln w="25400">
            <a:noFill/>
            <a:miter lim="800000"/>
            <a:headEnd/>
            <a:tailEnd/>
          </a:ln>
        </p:spPr>
        <p:txBody>
          <a:bodyPr>
            <a:spAutoFit/>
          </a:bodyPr>
          <a:lstStyle/>
          <a:p>
            <a:r>
              <a:rPr lang="en-US"/>
              <a:t>malloc(</a:t>
            </a:r>
          </a:p>
        </p:txBody>
      </p:sp>
      <p:sp>
        <p:nvSpPr>
          <p:cNvPr id="31768" name="Text Box 85"/>
          <p:cNvSpPr txBox="1">
            <a:spLocks noChangeArrowheads="1"/>
          </p:cNvSpPr>
          <p:nvPr/>
        </p:nvSpPr>
        <p:spPr bwMode="invGray">
          <a:xfrm>
            <a:off x="3429000" y="5029200"/>
            <a:ext cx="304800" cy="376238"/>
          </a:xfrm>
          <a:prstGeom prst="rect">
            <a:avLst/>
          </a:prstGeom>
          <a:noFill/>
          <a:ln w="25400">
            <a:noFill/>
            <a:miter lim="800000"/>
            <a:headEnd/>
            <a:tailEnd/>
          </a:ln>
        </p:spPr>
        <p:txBody>
          <a:bodyPr>
            <a:spAutoFit/>
          </a:bodyPr>
          <a:lstStyle/>
          <a:p>
            <a:r>
              <a:rPr lang="en-US"/>
              <a:t>)</a:t>
            </a:r>
          </a:p>
        </p:txBody>
      </p:sp>
      <p:sp>
        <p:nvSpPr>
          <p:cNvPr id="31769" name="Line 86"/>
          <p:cNvSpPr>
            <a:spLocks noChangeShapeType="1"/>
          </p:cNvSpPr>
          <p:nvPr/>
        </p:nvSpPr>
        <p:spPr bwMode="invGray">
          <a:xfrm>
            <a:off x="1752600" y="5029200"/>
            <a:ext cx="0" cy="533400"/>
          </a:xfrm>
          <a:prstGeom prst="line">
            <a:avLst/>
          </a:prstGeom>
          <a:noFill/>
          <a:ln w="38100">
            <a:solidFill>
              <a:schemeClr val="tx1"/>
            </a:solidFill>
            <a:round/>
            <a:headEnd/>
            <a:tailEnd type="triangle" w="med" len="med"/>
          </a:ln>
        </p:spPr>
        <p:txBody>
          <a:bodyPr wrap="none" anchor="ctr"/>
          <a:lstStyle/>
          <a:p>
            <a:endParaRPr lang="en-US"/>
          </a:p>
        </p:txBody>
      </p:sp>
      <p:grpSp>
        <p:nvGrpSpPr>
          <p:cNvPr id="19" name="Group 88"/>
          <p:cNvGrpSpPr>
            <a:grpSpLocks/>
          </p:cNvGrpSpPr>
          <p:nvPr/>
        </p:nvGrpSpPr>
        <p:grpSpPr bwMode="auto">
          <a:xfrm>
            <a:off x="1600200" y="5638800"/>
            <a:ext cx="304800" cy="457200"/>
            <a:chOff x="912" y="1632"/>
            <a:chExt cx="864" cy="288"/>
          </a:xfrm>
        </p:grpSpPr>
        <p:sp>
          <p:nvSpPr>
            <p:cNvPr id="31771" name="Line 89"/>
            <p:cNvSpPr>
              <a:spLocks noChangeShapeType="1"/>
            </p:cNvSpPr>
            <p:nvPr/>
          </p:nvSpPr>
          <p:spPr bwMode="invGray">
            <a:xfrm>
              <a:off x="912" y="1632"/>
              <a:ext cx="0" cy="288"/>
            </a:xfrm>
            <a:prstGeom prst="line">
              <a:avLst/>
            </a:prstGeom>
            <a:noFill/>
            <a:ln w="25400">
              <a:solidFill>
                <a:schemeClr val="tx1"/>
              </a:solidFill>
              <a:round/>
              <a:headEnd/>
              <a:tailEnd/>
            </a:ln>
          </p:spPr>
          <p:txBody>
            <a:bodyPr wrap="none" anchor="ctr"/>
            <a:lstStyle/>
            <a:p>
              <a:endParaRPr lang="en-US"/>
            </a:p>
          </p:txBody>
        </p:sp>
        <p:sp>
          <p:nvSpPr>
            <p:cNvPr id="31772" name="Line 90"/>
            <p:cNvSpPr>
              <a:spLocks noChangeShapeType="1"/>
            </p:cNvSpPr>
            <p:nvPr/>
          </p:nvSpPr>
          <p:spPr bwMode="invGray">
            <a:xfrm>
              <a:off x="1776" y="1632"/>
              <a:ext cx="0" cy="288"/>
            </a:xfrm>
            <a:prstGeom prst="line">
              <a:avLst/>
            </a:prstGeom>
            <a:noFill/>
            <a:ln w="25400">
              <a:solidFill>
                <a:schemeClr val="tx1"/>
              </a:solidFill>
              <a:round/>
              <a:headEnd/>
              <a:tailEnd/>
            </a:ln>
          </p:spPr>
          <p:txBody>
            <a:bodyPr wrap="none" anchor="ctr"/>
            <a:lstStyle/>
            <a:p>
              <a:endParaRPr lang="en-US"/>
            </a:p>
          </p:txBody>
        </p:sp>
        <p:sp>
          <p:nvSpPr>
            <p:cNvPr id="31773" name="Rectangle 91"/>
            <p:cNvSpPr>
              <a:spLocks noChangeArrowheads="1"/>
            </p:cNvSpPr>
            <p:nvPr/>
          </p:nvSpPr>
          <p:spPr bwMode="invGray">
            <a:xfrm>
              <a:off x="912" y="1728"/>
              <a:ext cx="864" cy="96"/>
            </a:xfrm>
            <a:prstGeom prst="rect">
              <a:avLst/>
            </a:prstGeom>
            <a:solidFill>
              <a:schemeClr val="tx1"/>
            </a:solidFill>
            <a:ln w="25400">
              <a:noFill/>
              <a:miter lim="800000"/>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buNone/>
              <a:defRPr/>
            </a:pPr>
            <a:r>
              <a:rPr lang="en-US" dirty="0" smtClean="0">
                <a:latin typeface="Times New Roman" pitchFamily="18" charset="0"/>
                <a:cs typeface="Times New Roman" pitchFamily="18" charset="0"/>
              </a:rPr>
              <a:t>Dynamic Storage Allocation</a:t>
            </a:r>
          </a:p>
        </p:txBody>
      </p:sp>
      <p:sp>
        <p:nvSpPr>
          <p:cNvPr id="32771" name="Rectangle 3"/>
          <p:cNvSpPr>
            <a:spLocks noGrp="1" noChangeArrowheads="1"/>
          </p:cNvSpPr>
          <p:nvPr>
            <p:ph type="body" idx="1"/>
          </p:nvPr>
        </p:nvSpPr>
        <p:spPr/>
        <p:txBody>
          <a:bodyPr>
            <a:normAutofit lnSpcReduction="10000"/>
          </a:bodyPr>
          <a:lstStyle/>
          <a:p>
            <a:pPr eaLnBrk="1" hangingPunct="1"/>
            <a:r>
              <a:rPr lang="en-US" smtClean="0">
                <a:latin typeface="Times New Roman" pitchFamily="18" charset="0"/>
                <a:cs typeface="Times New Roman" pitchFamily="18" charset="0"/>
              </a:rPr>
              <a:t>Rules:</a:t>
            </a:r>
          </a:p>
          <a:p>
            <a:pPr lvl="1" eaLnBrk="1" hangingPunct="1"/>
            <a:r>
              <a:rPr lang="en-US" smtClean="0">
                <a:latin typeface="Times New Roman" pitchFamily="18" charset="0"/>
                <a:cs typeface="Times New Roman" pitchFamily="18" charset="0"/>
              </a:rPr>
              <a:t>Each segment contiguous in memory (no holes)</a:t>
            </a:r>
          </a:p>
          <a:p>
            <a:pPr lvl="1" eaLnBrk="1" hangingPunct="1"/>
            <a:r>
              <a:rPr lang="en-US" smtClean="0">
                <a:latin typeface="Times New Roman" pitchFamily="18" charset="0"/>
                <a:cs typeface="Times New Roman" pitchFamily="18" charset="0"/>
              </a:rPr>
              <a:t>Segments do not move once allocated</a:t>
            </a:r>
          </a:p>
          <a:p>
            <a:pPr eaLnBrk="1" hangingPunct="1"/>
            <a:endParaRPr lang="en-US" smtClean="0">
              <a:latin typeface="Times New Roman" pitchFamily="18" charset="0"/>
              <a:cs typeface="Times New Roman" pitchFamily="18" charset="0"/>
            </a:endParaRPr>
          </a:p>
          <a:p>
            <a:pPr eaLnBrk="1" hangingPunct="1"/>
            <a:r>
              <a:rPr lang="en-US" smtClean="0">
                <a:latin typeface="Times New Roman" pitchFamily="18" charset="0"/>
                <a:cs typeface="Times New Roman" pitchFamily="18" charset="0"/>
              </a:rPr>
              <a:t>malloc()</a:t>
            </a:r>
          </a:p>
          <a:p>
            <a:pPr lvl="1" eaLnBrk="1" hangingPunct="1"/>
            <a:r>
              <a:rPr lang="en-US" smtClean="0">
                <a:latin typeface="Times New Roman" pitchFamily="18" charset="0"/>
                <a:cs typeface="Times New Roman" pitchFamily="18" charset="0"/>
              </a:rPr>
              <a:t>Find memory area large enough for segment</a:t>
            </a:r>
          </a:p>
          <a:p>
            <a:pPr lvl="1" eaLnBrk="1" hangingPunct="1"/>
            <a:r>
              <a:rPr lang="en-US" smtClean="0">
                <a:latin typeface="Times New Roman" pitchFamily="18" charset="0"/>
                <a:cs typeface="Times New Roman" pitchFamily="18" charset="0"/>
              </a:rPr>
              <a:t>Mark that memory is allocated</a:t>
            </a:r>
          </a:p>
          <a:p>
            <a:pPr eaLnBrk="1" hangingPunct="1"/>
            <a:endParaRPr lang="en-US" smtClean="0">
              <a:latin typeface="Times New Roman" pitchFamily="18" charset="0"/>
              <a:cs typeface="Times New Roman" pitchFamily="18" charset="0"/>
            </a:endParaRPr>
          </a:p>
          <a:p>
            <a:pPr eaLnBrk="1" hangingPunct="1"/>
            <a:r>
              <a:rPr lang="en-US" smtClean="0">
                <a:latin typeface="Times New Roman" pitchFamily="18" charset="0"/>
                <a:cs typeface="Times New Roman" pitchFamily="18" charset="0"/>
              </a:rPr>
              <a:t>free()</a:t>
            </a:r>
          </a:p>
          <a:p>
            <a:pPr lvl="1" eaLnBrk="1" hangingPunct="1"/>
            <a:r>
              <a:rPr lang="en-US" smtClean="0">
                <a:latin typeface="Times New Roman" pitchFamily="18" charset="0"/>
                <a:cs typeface="Times New Roman" pitchFamily="18" charset="0"/>
              </a:rPr>
              <a:t>Mark the segment as unallocated</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buNone/>
              <a:defRPr/>
            </a:pPr>
            <a:r>
              <a:rPr lang="en-US" dirty="0" smtClean="0">
                <a:latin typeface="Times New Roman" pitchFamily="18" charset="0"/>
                <a:cs typeface="Times New Roman" pitchFamily="18" charset="0"/>
              </a:rPr>
              <a:t>Dynamic Storage Allocation</a:t>
            </a:r>
          </a:p>
        </p:txBody>
      </p:sp>
      <p:sp>
        <p:nvSpPr>
          <p:cNvPr id="33795" name="Rectangle 3"/>
          <p:cNvSpPr>
            <a:spLocks noGrp="1" noChangeArrowheads="1"/>
          </p:cNvSpPr>
          <p:nvPr>
            <p:ph type="body" idx="1"/>
          </p:nvPr>
        </p:nvSpPr>
        <p:spPr/>
        <p:txBody>
          <a:bodyPr>
            <a:normAutofit fontScale="92500"/>
          </a:bodyPr>
          <a:lstStyle/>
          <a:p>
            <a:pPr eaLnBrk="1" hangingPunct="1"/>
            <a:r>
              <a:rPr lang="en-US" smtClean="0">
                <a:latin typeface="Times New Roman" pitchFamily="18" charset="0"/>
                <a:cs typeface="Times New Roman" pitchFamily="18" charset="0"/>
              </a:rPr>
              <a:t>Three issues:</a:t>
            </a:r>
          </a:p>
          <a:p>
            <a:pPr eaLnBrk="1" hangingPunct="1"/>
            <a:endParaRPr lang="en-US" smtClean="0">
              <a:latin typeface="Times New Roman" pitchFamily="18" charset="0"/>
              <a:cs typeface="Times New Roman" pitchFamily="18" charset="0"/>
            </a:endParaRPr>
          </a:p>
          <a:p>
            <a:pPr eaLnBrk="1" hangingPunct="1"/>
            <a:r>
              <a:rPr lang="en-US" smtClean="0">
                <a:latin typeface="Times New Roman" pitchFamily="18" charset="0"/>
                <a:cs typeface="Times New Roman" pitchFamily="18" charset="0"/>
              </a:rPr>
              <a:t>How to maintain information about free memory</a:t>
            </a:r>
          </a:p>
          <a:p>
            <a:pPr lvl="1" eaLnBrk="1" hangingPunct="1"/>
            <a:endParaRPr lang="en-US" smtClean="0">
              <a:latin typeface="Times New Roman" pitchFamily="18" charset="0"/>
              <a:cs typeface="Times New Roman" pitchFamily="18" charset="0"/>
            </a:endParaRPr>
          </a:p>
          <a:p>
            <a:pPr eaLnBrk="1" hangingPunct="1"/>
            <a:endParaRPr lang="en-US" smtClean="0">
              <a:latin typeface="Times New Roman" pitchFamily="18" charset="0"/>
              <a:cs typeface="Times New Roman" pitchFamily="18" charset="0"/>
            </a:endParaRPr>
          </a:p>
          <a:p>
            <a:pPr eaLnBrk="1" hangingPunct="1"/>
            <a:r>
              <a:rPr lang="en-US" smtClean="0">
                <a:latin typeface="Times New Roman" pitchFamily="18" charset="0"/>
                <a:cs typeface="Times New Roman" pitchFamily="18" charset="0"/>
              </a:rPr>
              <a:t>The algorithm for locating a suitable block</a:t>
            </a:r>
          </a:p>
          <a:p>
            <a:pPr lvl="1" eaLnBrk="1" hangingPunct="1"/>
            <a:endParaRPr lang="en-US" smtClean="0">
              <a:latin typeface="Times New Roman" pitchFamily="18" charset="0"/>
              <a:cs typeface="Times New Roman" pitchFamily="18" charset="0"/>
            </a:endParaRPr>
          </a:p>
          <a:p>
            <a:pPr eaLnBrk="1" hangingPunct="1"/>
            <a:endParaRPr lang="en-US" smtClean="0">
              <a:latin typeface="Times New Roman" pitchFamily="18" charset="0"/>
              <a:cs typeface="Times New Roman" pitchFamily="18" charset="0"/>
            </a:endParaRPr>
          </a:p>
          <a:p>
            <a:pPr eaLnBrk="1" hangingPunct="1"/>
            <a:r>
              <a:rPr lang="en-US" smtClean="0">
                <a:latin typeface="Times New Roman" pitchFamily="18" charset="0"/>
                <a:cs typeface="Times New Roman" pitchFamily="18" charset="0"/>
              </a:rPr>
              <a:t>The algorithm for freeing an allocated block</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fontScale="90000"/>
          </a:bodyPr>
          <a:lstStyle/>
          <a:p>
            <a:pPr eaLnBrk="1" hangingPunct="1">
              <a:buNone/>
              <a:defRPr/>
            </a:pPr>
            <a:r>
              <a:rPr lang="en-US" dirty="0" smtClean="0">
                <a:latin typeface="Times New Roman" pitchFamily="18" charset="0"/>
                <a:cs typeface="Times New Roman" pitchFamily="18" charset="0"/>
              </a:rPr>
              <a:t>Simple Dynamic Storage Allocation</a:t>
            </a:r>
          </a:p>
        </p:txBody>
      </p:sp>
      <p:sp>
        <p:nvSpPr>
          <p:cNvPr id="34819" name="Rectangle 3"/>
          <p:cNvSpPr>
            <a:spLocks noGrp="1" noChangeArrowheads="1"/>
          </p:cNvSpPr>
          <p:nvPr>
            <p:ph type="body" idx="1"/>
          </p:nvPr>
        </p:nvSpPr>
        <p:spPr/>
        <p:txBody>
          <a:bodyPr>
            <a:normAutofit fontScale="92500" lnSpcReduction="10000"/>
          </a:bodyPr>
          <a:lstStyle/>
          <a:p>
            <a:pPr eaLnBrk="1" hangingPunct="1"/>
            <a:r>
              <a:rPr lang="en-US" smtClean="0">
                <a:latin typeface="Times New Roman" pitchFamily="18" charset="0"/>
                <a:cs typeface="Times New Roman" pitchFamily="18" charset="0"/>
              </a:rPr>
              <a:t>Three issues:</a:t>
            </a:r>
          </a:p>
          <a:p>
            <a:pPr eaLnBrk="1" hangingPunct="1"/>
            <a:endParaRPr lang="en-US" smtClean="0">
              <a:latin typeface="Times New Roman" pitchFamily="18" charset="0"/>
              <a:cs typeface="Times New Roman" pitchFamily="18" charset="0"/>
            </a:endParaRPr>
          </a:p>
          <a:p>
            <a:pPr eaLnBrk="1" hangingPunct="1"/>
            <a:r>
              <a:rPr lang="en-US" smtClean="0">
                <a:latin typeface="Times New Roman" pitchFamily="18" charset="0"/>
                <a:cs typeface="Times New Roman" pitchFamily="18" charset="0"/>
              </a:rPr>
              <a:t>How to maintain information about free memory</a:t>
            </a:r>
          </a:p>
          <a:p>
            <a:pPr lvl="1" eaLnBrk="1" hangingPunct="1"/>
            <a:r>
              <a:rPr lang="en-US" smtClean="0">
                <a:latin typeface="Times New Roman" pitchFamily="18" charset="0"/>
                <a:cs typeface="Times New Roman" pitchFamily="18" charset="0"/>
              </a:rPr>
              <a:t>Linked list</a:t>
            </a:r>
          </a:p>
          <a:p>
            <a:pPr eaLnBrk="1" hangingPunct="1"/>
            <a:endParaRPr lang="en-US" smtClean="0">
              <a:latin typeface="Times New Roman" pitchFamily="18" charset="0"/>
              <a:cs typeface="Times New Roman" pitchFamily="18" charset="0"/>
            </a:endParaRPr>
          </a:p>
          <a:p>
            <a:pPr eaLnBrk="1" hangingPunct="1"/>
            <a:r>
              <a:rPr lang="en-US" smtClean="0">
                <a:latin typeface="Times New Roman" pitchFamily="18" charset="0"/>
                <a:cs typeface="Times New Roman" pitchFamily="18" charset="0"/>
              </a:rPr>
              <a:t>The algorithm for locating a suitable block</a:t>
            </a:r>
          </a:p>
          <a:p>
            <a:pPr lvl="1" eaLnBrk="1" hangingPunct="1"/>
            <a:r>
              <a:rPr lang="en-US" smtClean="0">
                <a:latin typeface="Times New Roman" pitchFamily="18" charset="0"/>
                <a:cs typeface="Times New Roman" pitchFamily="18" charset="0"/>
              </a:rPr>
              <a:t>First-fit</a:t>
            </a:r>
          </a:p>
          <a:p>
            <a:pPr eaLnBrk="1" hangingPunct="1"/>
            <a:endParaRPr lang="en-US" smtClean="0">
              <a:latin typeface="Times New Roman" pitchFamily="18" charset="0"/>
              <a:cs typeface="Times New Roman" pitchFamily="18" charset="0"/>
            </a:endParaRPr>
          </a:p>
          <a:p>
            <a:pPr eaLnBrk="1" hangingPunct="1"/>
            <a:r>
              <a:rPr lang="en-US" smtClean="0">
                <a:latin typeface="Times New Roman" pitchFamily="18" charset="0"/>
                <a:cs typeface="Times New Roman" pitchFamily="18" charset="0"/>
              </a:rPr>
              <a:t>The algorithm for freeing an allocated block</a:t>
            </a:r>
          </a:p>
          <a:p>
            <a:pPr lvl="1" eaLnBrk="1" hangingPunct="1"/>
            <a:r>
              <a:rPr lang="en-US" smtClean="0">
                <a:latin typeface="Times New Roman" pitchFamily="18" charset="0"/>
                <a:cs typeface="Times New Roman" pitchFamily="18" charset="0"/>
              </a:rPr>
              <a:t>Coalesce adjacent free blocks</a:t>
            </a: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normAutofit fontScale="90000"/>
          </a:bodyPr>
          <a:lstStyle/>
          <a:p>
            <a:pPr eaLnBrk="1" hangingPunct="1">
              <a:buNone/>
              <a:defRPr/>
            </a:pPr>
            <a:r>
              <a:rPr lang="en-US" dirty="0" smtClean="0">
                <a:latin typeface="Times New Roman" pitchFamily="18" charset="0"/>
                <a:cs typeface="Times New Roman" pitchFamily="18" charset="0"/>
              </a:rPr>
              <a:t>Simple Dynamic Storage Allocation</a:t>
            </a:r>
          </a:p>
        </p:txBody>
      </p:sp>
      <p:sp>
        <p:nvSpPr>
          <p:cNvPr id="35843" name="Rectangle 7"/>
          <p:cNvSpPr>
            <a:spLocks noChangeArrowheads="1"/>
          </p:cNvSpPr>
          <p:nvPr/>
        </p:nvSpPr>
        <p:spPr bwMode="auto">
          <a:xfrm>
            <a:off x="609600" y="1447800"/>
            <a:ext cx="1447800" cy="457200"/>
          </a:xfrm>
          <a:prstGeom prst="rect">
            <a:avLst/>
          </a:prstGeom>
          <a:noFill/>
          <a:ln w="25400">
            <a:solidFill>
              <a:schemeClr val="tx1"/>
            </a:solidFill>
            <a:miter lim="800000"/>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44" name="Line 8"/>
          <p:cNvSpPr>
            <a:spLocks noChangeShapeType="1"/>
          </p:cNvSpPr>
          <p:nvPr/>
        </p:nvSpPr>
        <p:spPr bwMode="auto">
          <a:xfrm>
            <a:off x="762000" y="1447800"/>
            <a:ext cx="0" cy="457200"/>
          </a:xfrm>
          <a:prstGeom prst="line">
            <a:avLst/>
          </a:prstGeom>
          <a:noFill/>
          <a:ln w="25400">
            <a:solidFill>
              <a:schemeClr val="tx1"/>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45" name="Line 9"/>
          <p:cNvSpPr>
            <a:spLocks noChangeShapeType="1"/>
          </p:cNvSpPr>
          <p:nvPr/>
        </p:nvSpPr>
        <p:spPr bwMode="auto">
          <a:xfrm>
            <a:off x="914400" y="1447800"/>
            <a:ext cx="0" cy="457200"/>
          </a:xfrm>
          <a:prstGeom prst="line">
            <a:avLst/>
          </a:prstGeom>
          <a:noFill/>
          <a:ln w="25400">
            <a:solidFill>
              <a:schemeClr val="tx1"/>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46" name="Rectangle 10"/>
          <p:cNvSpPr>
            <a:spLocks noChangeArrowheads="1"/>
          </p:cNvSpPr>
          <p:nvPr/>
        </p:nvSpPr>
        <p:spPr bwMode="auto">
          <a:xfrm>
            <a:off x="2057400" y="1447800"/>
            <a:ext cx="1447800" cy="457200"/>
          </a:xfrm>
          <a:prstGeom prst="rect">
            <a:avLst/>
          </a:prstGeom>
          <a:solidFill>
            <a:schemeClr val="accent1"/>
          </a:solidFill>
          <a:ln w="25400">
            <a:solidFill>
              <a:schemeClr val="bg1"/>
            </a:solidFill>
            <a:miter lim="800000"/>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47" name="Line 11"/>
          <p:cNvSpPr>
            <a:spLocks noChangeShapeType="1"/>
          </p:cNvSpPr>
          <p:nvPr/>
        </p:nvSpPr>
        <p:spPr bwMode="auto">
          <a:xfrm>
            <a:off x="2209800" y="1447800"/>
            <a:ext cx="0" cy="457200"/>
          </a:xfrm>
          <a:prstGeom prst="line">
            <a:avLst/>
          </a:prstGeom>
          <a:noFill/>
          <a:ln w="25400">
            <a:solidFill>
              <a:schemeClr val="bg1"/>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48" name="Rectangle 13"/>
          <p:cNvSpPr>
            <a:spLocks noChangeArrowheads="1"/>
          </p:cNvSpPr>
          <p:nvPr/>
        </p:nvSpPr>
        <p:spPr bwMode="auto">
          <a:xfrm>
            <a:off x="3505200" y="1447800"/>
            <a:ext cx="2286000" cy="457200"/>
          </a:xfrm>
          <a:prstGeom prst="rect">
            <a:avLst/>
          </a:prstGeom>
          <a:noFill/>
          <a:ln w="25400">
            <a:solidFill>
              <a:schemeClr val="tx1"/>
            </a:solidFill>
            <a:miter lim="800000"/>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49" name="Line 14"/>
          <p:cNvSpPr>
            <a:spLocks noChangeShapeType="1"/>
          </p:cNvSpPr>
          <p:nvPr/>
        </p:nvSpPr>
        <p:spPr bwMode="auto">
          <a:xfrm>
            <a:off x="3657600" y="1447800"/>
            <a:ext cx="0" cy="457200"/>
          </a:xfrm>
          <a:prstGeom prst="line">
            <a:avLst/>
          </a:prstGeom>
          <a:noFill/>
          <a:ln w="25400">
            <a:solidFill>
              <a:schemeClr val="tx1"/>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50" name="Line 15"/>
          <p:cNvSpPr>
            <a:spLocks noChangeShapeType="1"/>
          </p:cNvSpPr>
          <p:nvPr/>
        </p:nvSpPr>
        <p:spPr bwMode="auto">
          <a:xfrm>
            <a:off x="3810000" y="1447800"/>
            <a:ext cx="0" cy="457200"/>
          </a:xfrm>
          <a:prstGeom prst="line">
            <a:avLst/>
          </a:prstGeom>
          <a:noFill/>
          <a:ln w="25400">
            <a:solidFill>
              <a:schemeClr val="tx1"/>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51" name="AutoShape 17"/>
          <p:cNvSpPr>
            <a:spLocks noChangeArrowheads="1"/>
          </p:cNvSpPr>
          <p:nvPr/>
        </p:nvSpPr>
        <p:spPr bwMode="auto">
          <a:xfrm>
            <a:off x="838200" y="1066800"/>
            <a:ext cx="2819400" cy="381000"/>
          </a:xfrm>
          <a:prstGeom prst="curvedDownArrow">
            <a:avLst>
              <a:gd name="adj1" fmla="val 14218"/>
              <a:gd name="adj2" fmla="val 43406"/>
              <a:gd name="adj3" fmla="val 16856"/>
            </a:avLst>
          </a:prstGeom>
          <a:solidFill>
            <a:schemeClr val="tx1"/>
          </a:solidFill>
          <a:ln w="25400">
            <a:solidFill>
              <a:schemeClr val="tx1"/>
            </a:solidFill>
            <a:miter lim="800000"/>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52" name="Line 18"/>
          <p:cNvSpPr>
            <a:spLocks noChangeShapeType="1"/>
          </p:cNvSpPr>
          <p:nvPr/>
        </p:nvSpPr>
        <p:spPr bwMode="auto">
          <a:xfrm>
            <a:off x="838200" y="1981200"/>
            <a:ext cx="0" cy="228600"/>
          </a:xfrm>
          <a:prstGeom prst="line">
            <a:avLst/>
          </a:prstGeom>
          <a:noFill/>
          <a:ln w="25400">
            <a:solidFill>
              <a:schemeClr val="tx2"/>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53" name="Text Box 19"/>
          <p:cNvSpPr txBox="1">
            <a:spLocks noChangeArrowheads="1"/>
          </p:cNvSpPr>
          <p:nvPr/>
        </p:nvSpPr>
        <p:spPr bwMode="auto">
          <a:xfrm>
            <a:off x="685800" y="2214563"/>
            <a:ext cx="1295400" cy="376237"/>
          </a:xfrm>
          <a:prstGeom prst="rect">
            <a:avLst/>
          </a:prstGeom>
          <a:noFill/>
          <a:ln w="25400">
            <a:noFill/>
            <a:miter lim="800000"/>
            <a:headEnd/>
            <a:tailEnd/>
          </a:ln>
        </p:spPr>
        <p:txBody>
          <a:bodyPr>
            <a:spAutoFit/>
          </a:bodyPr>
          <a:lstStyle/>
          <a:p>
            <a:r>
              <a:rPr lang="en-US">
                <a:solidFill>
                  <a:schemeClr val="bg1"/>
                </a:solidFill>
                <a:latin typeface="Times New Roman" pitchFamily="18" charset="0"/>
                <a:cs typeface="Times New Roman" pitchFamily="18" charset="0"/>
              </a:rPr>
              <a:t>Next</a:t>
            </a:r>
          </a:p>
        </p:txBody>
      </p:sp>
      <p:sp>
        <p:nvSpPr>
          <p:cNvPr id="35854" name="Line 20"/>
          <p:cNvSpPr>
            <a:spLocks noChangeShapeType="1"/>
          </p:cNvSpPr>
          <p:nvPr/>
        </p:nvSpPr>
        <p:spPr bwMode="auto">
          <a:xfrm>
            <a:off x="685800" y="1981200"/>
            <a:ext cx="0" cy="681038"/>
          </a:xfrm>
          <a:prstGeom prst="line">
            <a:avLst/>
          </a:prstGeom>
          <a:noFill/>
          <a:ln w="25400">
            <a:solidFill>
              <a:schemeClr val="tx2"/>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55" name="Text Box 21"/>
          <p:cNvSpPr txBox="1">
            <a:spLocks noChangeArrowheads="1"/>
          </p:cNvSpPr>
          <p:nvPr/>
        </p:nvSpPr>
        <p:spPr bwMode="auto">
          <a:xfrm>
            <a:off x="533400" y="2667000"/>
            <a:ext cx="1295400" cy="376238"/>
          </a:xfrm>
          <a:prstGeom prst="rect">
            <a:avLst/>
          </a:prstGeom>
          <a:noFill/>
          <a:ln w="25400">
            <a:noFill/>
            <a:miter lim="800000"/>
            <a:headEnd/>
            <a:tailEnd/>
          </a:ln>
        </p:spPr>
        <p:txBody>
          <a:bodyPr>
            <a:spAutoFit/>
          </a:bodyPr>
          <a:lstStyle/>
          <a:p>
            <a:r>
              <a:rPr lang="en-US">
                <a:solidFill>
                  <a:schemeClr val="bg1"/>
                </a:solidFill>
                <a:latin typeface="Times New Roman" pitchFamily="18" charset="0"/>
                <a:cs typeface="Times New Roman" pitchFamily="18" charset="0"/>
              </a:rPr>
              <a:t>Size</a:t>
            </a:r>
          </a:p>
        </p:txBody>
      </p:sp>
      <p:sp>
        <p:nvSpPr>
          <p:cNvPr id="35856" name="Line 22"/>
          <p:cNvSpPr>
            <a:spLocks noChangeShapeType="1"/>
          </p:cNvSpPr>
          <p:nvPr/>
        </p:nvSpPr>
        <p:spPr bwMode="auto">
          <a:xfrm>
            <a:off x="3733800" y="1985963"/>
            <a:ext cx="0" cy="228600"/>
          </a:xfrm>
          <a:prstGeom prst="line">
            <a:avLst/>
          </a:prstGeom>
          <a:noFill/>
          <a:ln w="25400">
            <a:solidFill>
              <a:schemeClr val="tx2"/>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57" name="Text Box 23"/>
          <p:cNvSpPr txBox="1">
            <a:spLocks noChangeArrowheads="1"/>
          </p:cNvSpPr>
          <p:nvPr/>
        </p:nvSpPr>
        <p:spPr bwMode="auto">
          <a:xfrm>
            <a:off x="3581400" y="2219325"/>
            <a:ext cx="1295400" cy="376238"/>
          </a:xfrm>
          <a:prstGeom prst="rect">
            <a:avLst/>
          </a:prstGeom>
          <a:noFill/>
          <a:ln w="25400">
            <a:noFill/>
            <a:miter lim="800000"/>
            <a:headEnd/>
            <a:tailEnd/>
          </a:ln>
        </p:spPr>
        <p:txBody>
          <a:bodyPr>
            <a:spAutoFit/>
          </a:bodyPr>
          <a:lstStyle/>
          <a:p>
            <a:r>
              <a:rPr lang="en-US">
                <a:solidFill>
                  <a:schemeClr val="bg1"/>
                </a:solidFill>
                <a:latin typeface="Times New Roman" pitchFamily="18" charset="0"/>
                <a:cs typeface="Times New Roman" pitchFamily="18" charset="0"/>
              </a:rPr>
              <a:t>Next</a:t>
            </a:r>
          </a:p>
        </p:txBody>
      </p:sp>
      <p:sp>
        <p:nvSpPr>
          <p:cNvPr id="35858" name="Line 24"/>
          <p:cNvSpPr>
            <a:spLocks noChangeShapeType="1"/>
          </p:cNvSpPr>
          <p:nvPr/>
        </p:nvSpPr>
        <p:spPr bwMode="auto">
          <a:xfrm>
            <a:off x="3581400" y="1985963"/>
            <a:ext cx="0" cy="681037"/>
          </a:xfrm>
          <a:prstGeom prst="line">
            <a:avLst/>
          </a:prstGeom>
          <a:noFill/>
          <a:ln w="25400">
            <a:solidFill>
              <a:schemeClr val="tx2"/>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59" name="Text Box 25"/>
          <p:cNvSpPr txBox="1">
            <a:spLocks noChangeArrowheads="1"/>
          </p:cNvSpPr>
          <p:nvPr/>
        </p:nvSpPr>
        <p:spPr bwMode="auto">
          <a:xfrm>
            <a:off x="3429000" y="2671763"/>
            <a:ext cx="1295400" cy="376237"/>
          </a:xfrm>
          <a:prstGeom prst="rect">
            <a:avLst/>
          </a:prstGeom>
          <a:noFill/>
          <a:ln w="25400">
            <a:noFill/>
            <a:miter lim="800000"/>
            <a:headEnd/>
            <a:tailEnd/>
          </a:ln>
        </p:spPr>
        <p:txBody>
          <a:bodyPr>
            <a:spAutoFit/>
          </a:bodyPr>
          <a:lstStyle/>
          <a:p>
            <a:r>
              <a:rPr lang="en-US">
                <a:solidFill>
                  <a:schemeClr val="bg1"/>
                </a:solidFill>
                <a:latin typeface="Times New Roman" pitchFamily="18" charset="0"/>
                <a:cs typeface="Times New Roman" pitchFamily="18" charset="0"/>
              </a:rPr>
              <a:t>Size</a:t>
            </a:r>
          </a:p>
        </p:txBody>
      </p:sp>
      <p:sp>
        <p:nvSpPr>
          <p:cNvPr id="35860" name="Line 26"/>
          <p:cNvSpPr>
            <a:spLocks noChangeShapeType="1"/>
          </p:cNvSpPr>
          <p:nvPr/>
        </p:nvSpPr>
        <p:spPr bwMode="auto">
          <a:xfrm>
            <a:off x="2133600" y="1981200"/>
            <a:ext cx="0" cy="681038"/>
          </a:xfrm>
          <a:prstGeom prst="line">
            <a:avLst/>
          </a:prstGeom>
          <a:noFill/>
          <a:ln w="25400">
            <a:solidFill>
              <a:schemeClr val="tx2"/>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61" name="Text Box 27"/>
          <p:cNvSpPr txBox="1">
            <a:spLocks noChangeArrowheads="1"/>
          </p:cNvSpPr>
          <p:nvPr/>
        </p:nvSpPr>
        <p:spPr bwMode="auto">
          <a:xfrm>
            <a:off x="1981200" y="2667000"/>
            <a:ext cx="1295400" cy="376238"/>
          </a:xfrm>
          <a:prstGeom prst="rect">
            <a:avLst/>
          </a:prstGeom>
          <a:noFill/>
          <a:ln w="25400">
            <a:noFill/>
            <a:miter lim="800000"/>
            <a:headEnd/>
            <a:tailEnd/>
          </a:ln>
        </p:spPr>
        <p:txBody>
          <a:bodyPr>
            <a:spAutoFit/>
          </a:bodyPr>
          <a:lstStyle/>
          <a:p>
            <a:r>
              <a:rPr lang="en-US">
                <a:solidFill>
                  <a:schemeClr val="bg1"/>
                </a:solidFill>
                <a:latin typeface="Times New Roman" pitchFamily="18" charset="0"/>
                <a:cs typeface="Times New Roman" pitchFamily="18" charset="0"/>
              </a:rPr>
              <a:t>Size</a:t>
            </a:r>
          </a:p>
        </p:txBody>
      </p:sp>
      <p:sp>
        <p:nvSpPr>
          <p:cNvPr id="35862" name="Line 28"/>
          <p:cNvSpPr>
            <a:spLocks noChangeShapeType="1"/>
          </p:cNvSpPr>
          <p:nvPr/>
        </p:nvSpPr>
        <p:spPr bwMode="auto">
          <a:xfrm>
            <a:off x="1447800" y="1981200"/>
            <a:ext cx="0" cy="990600"/>
          </a:xfrm>
          <a:prstGeom prst="line">
            <a:avLst/>
          </a:prstGeom>
          <a:noFill/>
          <a:ln w="25400">
            <a:solidFill>
              <a:schemeClr val="tx2"/>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63" name="Text Box 29"/>
          <p:cNvSpPr txBox="1">
            <a:spLocks noChangeArrowheads="1"/>
          </p:cNvSpPr>
          <p:nvPr/>
        </p:nvSpPr>
        <p:spPr bwMode="auto">
          <a:xfrm>
            <a:off x="1143000" y="3048000"/>
            <a:ext cx="1752600" cy="376238"/>
          </a:xfrm>
          <a:prstGeom prst="rect">
            <a:avLst/>
          </a:prstGeom>
          <a:noFill/>
          <a:ln w="25400">
            <a:noFill/>
            <a:miter lim="800000"/>
            <a:headEnd/>
            <a:tailEnd/>
          </a:ln>
        </p:spPr>
        <p:txBody>
          <a:bodyPr>
            <a:spAutoFit/>
          </a:bodyPr>
          <a:lstStyle/>
          <a:p>
            <a:r>
              <a:rPr lang="en-US">
                <a:solidFill>
                  <a:schemeClr val="bg1"/>
                </a:solidFill>
                <a:latin typeface="Times New Roman" pitchFamily="18" charset="0"/>
                <a:cs typeface="Times New Roman" pitchFamily="18" charset="0"/>
              </a:rPr>
              <a:t>Free block</a:t>
            </a:r>
          </a:p>
        </p:txBody>
      </p:sp>
      <p:sp>
        <p:nvSpPr>
          <p:cNvPr id="35864" name="Line 30"/>
          <p:cNvSpPr>
            <a:spLocks noChangeShapeType="1"/>
          </p:cNvSpPr>
          <p:nvPr/>
        </p:nvSpPr>
        <p:spPr bwMode="auto">
          <a:xfrm>
            <a:off x="2895600" y="1981200"/>
            <a:ext cx="0" cy="990600"/>
          </a:xfrm>
          <a:prstGeom prst="line">
            <a:avLst/>
          </a:prstGeom>
          <a:noFill/>
          <a:ln w="25400">
            <a:solidFill>
              <a:schemeClr val="tx2"/>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65" name="Text Box 31"/>
          <p:cNvSpPr txBox="1">
            <a:spLocks noChangeArrowheads="1"/>
          </p:cNvSpPr>
          <p:nvPr/>
        </p:nvSpPr>
        <p:spPr bwMode="auto">
          <a:xfrm>
            <a:off x="2743200" y="3048000"/>
            <a:ext cx="2514600" cy="376238"/>
          </a:xfrm>
          <a:prstGeom prst="rect">
            <a:avLst/>
          </a:prstGeom>
          <a:noFill/>
          <a:ln w="25400">
            <a:noFill/>
            <a:miter lim="800000"/>
            <a:headEnd/>
            <a:tailEnd/>
          </a:ln>
        </p:spPr>
        <p:txBody>
          <a:bodyPr>
            <a:spAutoFit/>
          </a:bodyPr>
          <a:lstStyle/>
          <a:p>
            <a:r>
              <a:rPr lang="en-US">
                <a:solidFill>
                  <a:schemeClr val="bg1"/>
                </a:solidFill>
                <a:latin typeface="Times New Roman" pitchFamily="18" charset="0"/>
                <a:cs typeface="Times New Roman" pitchFamily="18" charset="0"/>
              </a:rPr>
              <a:t>Allocated block</a:t>
            </a:r>
          </a:p>
        </p:txBody>
      </p:sp>
      <p:sp>
        <p:nvSpPr>
          <p:cNvPr id="35866" name="Rectangle 32"/>
          <p:cNvSpPr>
            <a:spLocks noChangeArrowheads="1"/>
          </p:cNvSpPr>
          <p:nvPr/>
        </p:nvSpPr>
        <p:spPr bwMode="auto">
          <a:xfrm>
            <a:off x="1600200" y="4953000"/>
            <a:ext cx="609600" cy="457200"/>
          </a:xfrm>
          <a:prstGeom prst="rect">
            <a:avLst/>
          </a:prstGeom>
          <a:noFill/>
          <a:ln w="25400">
            <a:solidFill>
              <a:schemeClr val="tx1"/>
            </a:solidFill>
            <a:miter lim="800000"/>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67" name="Line 33"/>
          <p:cNvSpPr>
            <a:spLocks noChangeShapeType="1"/>
          </p:cNvSpPr>
          <p:nvPr/>
        </p:nvSpPr>
        <p:spPr bwMode="auto">
          <a:xfrm>
            <a:off x="1752600" y="4953000"/>
            <a:ext cx="0" cy="457200"/>
          </a:xfrm>
          <a:prstGeom prst="line">
            <a:avLst/>
          </a:prstGeom>
          <a:noFill/>
          <a:ln w="25400">
            <a:solidFill>
              <a:schemeClr val="tx1"/>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68" name="Line 34"/>
          <p:cNvSpPr>
            <a:spLocks noChangeShapeType="1"/>
          </p:cNvSpPr>
          <p:nvPr/>
        </p:nvSpPr>
        <p:spPr bwMode="auto">
          <a:xfrm>
            <a:off x="1905000" y="4953000"/>
            <a:ext cx="0" cy="457200"/>
          </a:xfrm>
          <a:prstGeom prst="line">
            <a:avLst/>
          </a:prstGeom>
          <a:noFill/>
          <a:ln w="25400">
            <a:solidFill>
              <a:schemeClr val="tx1"/>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69" name="Rectangle 35"/>
          <p:cNvSpPr>
            <a:spLocks noChangeArrowheads="1"/>
          </p:cNvSpPr>
          <p:nvPr/>
        </p:nvSpPr>
        <p:spPr bwMode="auto">
          <a:xfrm>
            <a:off x="2209800" y="4953000"/>
            <a:ext cx="1447800" cy="457200"/>
          </a:xfrm>
          <a:prstGeom prst="rect">
            <a:avLst/>
          </a:prstGeom>
          <a:solidFill>
            <a:schemeClr val="accent1"/>
          </a:solidFill>
          <a:ln w="25400">
            <a:solidFill>
              <a:schemeClr val="bg1"/>
            </a:solidFill>
            <a:miter lim="800000"/>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70" name="Line 36"/>
          <p:cNvSpPr>
            <a:spLocks noChangeShapeType="1"/>
          </p:cNvSpPr>
          <p:nvPr/>
        </p:nvSpPr>
        <p:spPr bwMode="auto">
          <a:xfrm>
            <a:off x="2362200" y="4953000"/>
            <a:ext cx="0" cy="457200"/>
          </a:xfrm>
          <a:prstGeom prst="line">
            <a:avLst/>
          </a:prstGeom>
          <a:noFill/>
          <a:ln w="25400">
            <a:solidFill>
              <a:schemeClr val="bg1"/>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71" name="Rectangle 37"/>
          <p:cNvSpPr>
            <a:spLocks noChangeArrowheads="1"/>
          </p:cNvSpPr>
          <p:nvPr/>
        </p:nvSpPr>
        <p:spPr bwMode="auto">
          <a:xfrm>
            <a:off x="3657600" y="4953000"/>
            <a:ext cx="2286000" cy="457200"/>
          </a:xfrm>
          <a:prstGeom prst="rect">
            <a:avLst/>
          </a:prstGeom>
          <a:noFill/>
          <a:ln w="25400">
            <a:solidFill>
              <a:schemeClr val="tx1"/>
            </a:solidFill>
            <a:miter lim="800000"/>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72" name="Line 38"/>
          <p:cNvSpPr>
            <a:spLocks noChangeShapeType="1"/>
          </p:cNvSpPr>
          <p:nvPr/>
        </p:nvSpPr>
        <p:spPr bwMode="auto">
          <a:xfrm>
            <a:off x="3810000" y="4953000"/>
            <a:ext cx="0" cy="457200"/>
          </a:xfrm>
          <a:prstGeom prst="line">
            <a:avLst/>
          </a:prstGeom>
          <a:noFill/>
          <a:ln w="25400">
            <a:solidFill>
              <a:schemeClr val="tx1"/>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73" name="Line 39"/>
          <p:cNvSpPr>
            <a:spLocks noChangeShapeType="1"/>
          </p:cNvSpPr>
          <p:nvPr/>
        </p:nvSpPr>
        <p:spPr bwMode="auto">
          <a:xfrm>
            <a:off x="3962400" y="4953000"/>
            <a:ext cx="0" cy="457200"/>
          </a:xfrm>
          <a:prstGeom prst="line">
            <a:avLst/>
          </a:prstGeom>
          <a:noFill/>
          <a:ln w="25400">
            <a:solidFill>
              <a:schemeClr val="tx1"/>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74" name="AutoShape 40"/>
          <p:cNvSpPr>
            <a:spLocks noChangeArrowheads="1"/>
          </p:cNvSpPr>
          <p:nvPr/>
        </p:nvSpPr>
        <p:spPr bwMode="auto">
          <a:xfrm>
            <a:off x="1828800" y="4572000"/>
            <a:ext cx="1981200" cy="381000"/>
          </a:xfrm>
          <a:prstGeom prst="curvedDownArrow">
            <a:avLst>
              <a:gd name="adj1" fmla="val 9991"/>
              <a:gd name="adj2" fmla="val 30502"/>
              <a:gd name="adj3" fmla="val 16856"/>
            </a:avLst>
          </a:prstGeom>
          <a:solidFill>
            <a:schemeClr val="tx1"/>
          </a:solidFill>
          <a:ln w="25400">
            <a:solidFill>
              <a:schemeClr val="tx1"/>
            </a:solidFill>
            <a:miter lim="800000"/>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75" name="Rectangle 43"/>
          <p:cNvSpPr>
            <a:spLocks noChangeArrowheads="1"/>
          </p:cNvSpPr>
          <p:nvPr/>
        </p:nvSpPr>
        <p:spPr bwMode="auto">
          <a:xfrm>
            <a:off x="762000" y="4953000"/>
            <a:ext cx="838200" cy="457200"/>
          </a:xfrm>
          <a:prstGeom prst="rect">
            <a:avLst/>
          </a:prstGeom>
          <a:solidFill>
            <a:schemeClr val="accent1"/>
          </a:solidFill>
          <a:ln w="25400">
            <a:solidFill>
              <a:schemeClr val="bg1"/>
            </a:solidFill>
            <a:miter lim="800000"/>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76" name="Line 44"/>
          <p:cNvSpPr>
            <a:spLocks noChangeShapeType="1"/>
          </p:cNvSpPr>
          <p:nvPr/>
        </p:nvSpPr>
        <p:spPr bwMode="auto">
          <a:xfrm>
            <a:off x="914400" y="4953000"/>
            <a:ext cx="0" cy="457200"/>
          </a:xfrm>
          <a:prstGeom prst="line">
            <a:avLst/>
          </a:prstGeom>
          <a:noFill/>
          <a:ln w="25400">
            <a:solidFill>
              <a:schemeClr val="bg1"/>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77" name="AutoShape 45"/>
          <p:cNvSpPr>
            <a:spLocks noChangeArrowheads="1"/>
          </p:cNvSpPr>
          <p:nvPr/>
        </p:nvSpPr>
        <p:spPr bwMode="auto">
          <a:xfrm>
            <a:off x="-2057400" y="1066800"/>
            <a:ext cx="2819400" cy="381000"/>
          </a:xfrm>
          <a:prstGeom prst="curvedDownArrow">
            <a:avLst>
              <a:gd name="adj1" fmla="val 14218"/>
              <a:gd name="adj2" fmla="val 43406"/>
              <a:gd name="adj3" fmla="val 16856"/>
            </a:avLst>
          </a:prstGeom>
          <a:solidFill>
            <a:schemeClr val="tx1"/>
          </a:solidFill>
          <a:ln w="25400">
            <a:solidFill>
              <a:schemeClr val="tx1"/>
            </a:solidFill>
            <a:miter lim="800000"/>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78" name="AutoShape 46"/>
          <p:cNvSpPr>
            <a:spLocks noChangeArrowheads="1"/>
          </p:cNvSpPr>
          <p:nvPr/>
        </p:nvSpPr>
        <p:spPr bwMode="auto">
          <a:xfrm>
            <a:off x="-1066800" y="4572000"/>
            <a:ext cx="2819400" cy="381000"/>
          </a:xfrm>
          <a:prstGeom prst="curvedDownArrow">
            <a:avLst>
              <a:gd name="adj1" fmla="val 14218"/>
              <a:gd name="adj2" fmla="val 43406"/>
              <a:gd name="adj3" fmla="val 16856"/>
            </a:avLst>
          </a:prstGeom>
          <a:solidFill>
            <a:schemeClr val="tx1"/>
          </a:solidFill>
          <a:ln w="25400">
            <a:solidFill>
              <a:schemeClr val="tx1"/>
            </a:solidFill>
            <a:miter lim="800000"/>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79" name="Text Box 51"/>
          <p:cNvSpPr txBox="1">
            <a:spLocks noChangeArrowheads="1"/>
          </p:cNvSpPr>
          <p:nvPr/>
        </p:nvSpPr>
        <p:spPr bwMode="auto">
          <a:xfrm>
            <a:off x="2209800" y="3657600"/>
            <a:ext cx="1371600" cy="376238"/>
          </a:xfrm>
          <a:prstGeom prst="rect">
            <a:avLst/>
          </a:prstGeom>
          <a:noFill/>
          <a:ln w="25400">
            <a:noFill/>
            <a:miter lim="800000"/>
            <a:headEnd/>
            <a:tailEnd/>
          </a:ln>
        </p:spPr>
        <p:txBody>
          <a:bodyPr>
            <a:spAutoFit/>
          </a:bodyPr>
          <a:lstStyle/>
          <a:p>
            <a:r>
              <a:rPr lang="en-US">
                <a:solidFill>
                  <a:schemeClr val="bg1"/>
                </a:solidFill>
                <a:latin typeface="Times New Roman" pitchFamily="18" charset="0"/>
                <a:cs typeface="Times New Roman" pitchFamily="18" charset="0"/>
              </a:rPr>
              <a:t>malloc(</a:t>
            </a:r>
          </a:p>
        </p:txBody>
      </p:sp>
      <p:sp>
        <p:nvSpPr>
          <p:cNvPr id="35880" name="Text Box 52"/>
          <p:cNvSpPr txBox="1">
            <a:spLocks noChangeArrowheads="1"/>
          </p:cNvSpPr>
          <p:nvPr/>
        </p:nvSpPr>
        <p:spPr bwMode="auto">
          <a:xfrm>
            <a:off x="3962400" y="3657600"/>
            <a:ext cx="304800" cy="376238"/>
          </a:xfrm>
          <a:prstGeom prst="rect">
            <a:avLst/>
          </a:prstGeom>
          <a:noFill/>
          <a:ln w="25400">
            <a:noFill/>
            <a:miter lim="800000"/>
            <a:headEnd/>
            <a:tailEnd/>
          </a:ln>
        </p:spPr>
        <p:txBody>
          <a:bodyPr>
            <a:spAutoFit/>
          </a:bodyPr>
          <a:lstStyle/>
          <a:p>
            <a:r>
              <a:rPr lang="en-US">
                <a:solidFill>
                  <a:schemeClr val="bg1"/>
                </a:solidFill>
                <a:latin typeface="Times New Roman" pitchFamily="18" charset="0"/>
                <a:cs typeface="Times New Roman" pitchFamily="18" charset="0"/>
              </a:rPr>
              <a:t>)</a:t>
            </a:r>
          </a:p>
        </p:txBody>
      </p:sp>
      <p:sp>
        <p:nvSpPr>
          <p:cNvPr id="35881" name="Line 53"/>
          <p:cNvSpPr>
            <a:spLocks noChangeShapeType="1"/>
          </p:cNvSpPr>
          <p:nvPr/>
        </p:nvSpPr>
        <p:spPr bwMode="auto">
          <a:xfrm>
            <a:off x="2057400" y="3657600"/>
            <a:ext cx="0" cy="533400"/>
          </a:xfrm>
          <a:prstGeom prst="line">
            <a:avLst/>
          </a:prstGeom>
          <a:noFill/>
          <a:ln w="38100">
            <a:solidFill>
              <a:schemeClr val="tx1"/>
            </a:solidFill>
            <a:round/>
            <a:headEnd/>
            <a:tailEnd type="triangle" w="med" len="med"/>
          </a:ln>
        </p:spPr>
        <p:txBody>
          <a:bodyPr wrap="none" anchor="ctr"/>
          <a:lstStyle/>
          <a:p>
            <a:endParaRPr lang="en-US">
              <a:solidFill>
                <a:schemeClr val="bg1"/>
              </a:solidFill>
              <a:latin typeface="Times New Roman" pitchFamily="18" charset="0"/>
              <a:cs typeface="Times New Roman" pitchFamily="18" charset="0"/>
            </a:endParaRPr>
          </a:p>
        </p:txBody>
      </p:sp>
      <p:sp>
        <p:nvSpPr>
          <p:cNvPr id="35882" name="Rectangle 54"/>
          <p:cNvSpPr>
            <a:spLocks noChangeArrowheads="1"/>
          </p:cNvSpPr>
          <p:nvPr/>
        </p:nvSpPr>
        <p:spPr bwMode="auto">
          <a:xfrm>
            <a:off x="3276600" y="3581400"/>
            <a:ext cx="685800" cy="457200"/>
          </a:xfrm>
          <a:prstGeom prst="rect">
            <a:avLst/>
          </a:prstGeom>
          <a:solidFill>
            <a:schemeClr val="accent1"/>
          </a:solidFill>
          <a:ln w="25400">
            <a:solidFill>
              <a:schemeClr val="bg1"/>
            </a:solidFill>
            <a:miter lim="800000"/>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5883" name="Text Box 55"/>
          <p:cNvSpPr txBox="1">
            <a:spLocks noChangeArrowheads="1"/>
          </p:cNvSpPr>
          <p:nvPr/>
        </p:nvSpPr>
        <p:spPr bwMode="auto">
          <a:xfrm>
            <a:off x="6096000" y="2057400"/>
            <a:ext cx="2590800" cy="2308324"/>
          </a:xfrm>
          <a:prstGeom prst="rect">
            <a:avLst/>
          </a:prstGeom>
          <a:noFill/>
          <a:ln w="25400">
            <a:noFill/>
            <a:miter lim="800000"/>
            <a:headEnd/>
            <a:tailEnd/>
          </a:ln>
        </p:spPr>
        <p:txBody>
          <a:bodyPr>
            <a:spAutoFit/>
          </a:bodyPr>
          <a:lstStyle/>
          <a:p>
            <a:r>
              <a:rPr lang="en-US" dirty="0">
                <a:solidFill>
                  <a:schemeClr val="bg1"/>
                </a:solidFill>
                <a:latin typeface="Times New Roman" pitchFamily="18" charset="0"/>
                <a:cs typeface="Times New Roman" pitchFamily="18" charset="0"/>
              </a:rPr>
              <a:t>First large-enough free block selected</a:t>
            </a:r>
          </a:p>
          <a:p>
            <a:r>
              <a:rPr lang="en-US" dirty="0">
                <a:solidFill>
                  <a:schemeClr val="bg1"/>
                </a:solidFill>
                <a:latin typeface="Times New Roman" pitchFamily="18" charset="0"/>
                <a:cs typeface="Times New Roman" pitchFamily="18" charset="0"/>
              </a:rPr>
              <a:t>Free block divided into two</a:t>
            </a:r>
          </a:p>
          <a:p>
            <a:r>
              <a:rPr lang="en-US" dirty="0">
                <a:solidFill>
                  <a:schemeClr val="bg1"/>
                </a:solidFill>
                <a:latin typeface="Times New Roman" pitchFamily="18" charset="0"/>
                <a:cs typeface="Times New Roman" pitchFamily="18" charset="0"/>
              </a:rPr>
              <a:t>Previous next pointer updated</a:t>
            </a:r>
          </a:p>
          <a:p>
            <a:r>
              <a:rPr lang="en-US" dirty="0">
                <a:solidFill>
                  <a:schemeClr val="bg1"/>
                </a:solidFill>
                <a:latin typeface="Times New Roman" pitchFamily="18" charset="0"/>
                <a:cs typeface="Times New Roman" pitchFamily="18" charset="0"/>
              </a:rPr>
              <a:t>Newly-allocated region begins with a size value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
          <p:cNvSpPr>
            <a:spLocks noGrp="1" noChangeArrowheads="1"/>
          </p:cNvSpPr>
          <p:nvPr>
            <p:ph type="title"/>
          </p:nvPr>
        </p:nvSpPr>
        <p:spPr/>
        <p:txBody>
          <a:bodyPr/>
          <a:lstStyle/>
          <a:p>
            <a:pPr eaLnBrk="1" hangingPunct="1">
              <a:buNone/>
              <a:defRPr/>
            </a:pPr>
            <a:r>
              <a:rPr lang="en-US" sz="4000" dirty="0" smtClean="0">
                <a:latin typeface="Times New Roman" pitchFamily="18" charset="0"/>
                <a:cs typeface="Times New Roman" pitchFamily="18" charset="0"/>
              </a:rPr>
              <a:t>Keywords</a:t>
            </a:r>
          </a:p>
        </p:txBody>
      </p:sp>
      <p:graphicFrame>
        <p:nvGraphicFramePr>
          <p:cNvPr id="1026" name="Object 5"/>
          <p:cNvGraphicFramePr>
            <a:graphicFrameLocks noGrp="1" noChangeAspect="1"/>
          </p:cNvGraphicFramePr>
          <p:nvPr>
            <p:ph sz="half" idx="1"/>
          </p:nvPr>
        </p:nvGraphicFramePr>
        <p:xfrm>
          <a:off x="228600" y="2251075"/>
          <a:ext cx="4305300" cy="2582863"/>
        </p:xfrm>
        <a:graphic>
          <a:graphicData uri="http://schemas.openxmlformats.org/presentationml/2006/ole">
            <mc:AlternateContent xmlns:mc="http://schemas.openxmlformats.org/markup-compatibility/2006">
              <mc:Choice xmlns:v="urn:schemas-microsoft-com:vml" Requires="v">
                <p:oleObj spid="_x0000_s3076" name="Chart" r:id="rId3" imgW="8763000" imgH="5257800" progId="MSGraph.Chart.8">
                  <p:embed followColorScheme="full"/>
                </p:oleObj>
              </mc:Choice>
              <mc:Fallback>
                <p:oleObj name="Chart" r:id="rId3" imgW="8763000" imgH="5257800" progId="MSGraph.Chart.8">
                  <p:embed followColorScheme="full"/>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51075"/>
                        <a:ext cx="4305300" cy="2582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6"/>
          <p:cNvGraphicFramePr>
            <a:graphicFrameLocks noGrp="1" noChangeAspect="1"/>
          </p:cNvGraphicFramePr>
          <p:nvPr>
            <p:ph sz="half" idx="2"/>
          </p:nvPr>
        </p:nvGraphicFramePr>
        <p:xfrm>
          <a:off x="0" y="1447800"/>
          <a:ext cx="9144000" cy="5022850"/>
        </p:xfrm>
        <a:graphic>
          <a:graphicData uri="http://schemas.openxmlformats.org/presentationml/2006/ole">
            <mc:AlternateContent xmlns:mc="http://schemas.openxmlformats.org/markup-compatibility/2006">
              <mc:Choice xmlns:v="urn:schemas-microsoft-com:vml" Requires="v">
                <p:oleObj spid="_x0000_s3077" name="Document" r:id="rId5" imgW="5864400" imgH="3905280" progId="Word.Document.8">
                  <p:embed/>
                </p:oleObj>
              </mc:Choice>
              <mc:Fallback>
                <p:oleObj name="Document" r:id="rId5" imgW="5864400" imgH="3905280" progId="Word.Document.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47800"/>
                        <a:ext cx="9144000" cy="5022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normAutofit fontScale="90000"/>
          </a:bodyPr>
          <a:lstStyle/>
          <a:p>
            <a:pPr eaLnBrk="1" hangingPunct="1">
              <a:buNone/>
              <a:defRPr/>
            </a:pPr>
            <a:r>
              <a:rPr lang="en-US" dirty="0" smtClean="0">
                <a:latin typeface="Times New Roman" pitchFamily="18" charset="0"/>
                <a:cs typeface="Times New Roman" pitchFamily="18" charset="0"/>
              </a:rPr>
              <a:t>Simple Dynamic Storage Allocation</a:t>
            </a:r>
          </a:p>
        </p:txBody>
      </p:sp>
      <p:sp>
        <p:nvSpPr>
          <p:cNvPr id="36867" name="Rectangle 26"/>
          <p:cNvSpPr>
            <a:spLocks noChangeArrowheads="1"/>
          </p:cNvSpPr>
          <p:nvPr/>
        </p:nvSpPr>
        <p:spPr bwMode="auto">
          <a:xfrm>
            <a:off x="1447800" y="1676400"/>
            <a:ext cx="609600" cy="457200"/>
          </a:xfrm>
          <a:prstGeom prst="rect">
            <a:avLst/>
          </a:prstGeom>
          <a:noFill/>
          <a:ln w="25400">
            <a:solidFill>
              <a:schemeClr val="tx1"/>
            </a:solidFill>
            <a:miter lim="800000"/>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6868" name="Line 27"/>
          <p:cNvSpPr>
            <a:spLocks noChangeShapeType="1"/>
          </p:cNvSpPr>
          <p:nvPr/>
        </p:nvSpPr>
        <p:spPr bwMode="auto">
          <a:xfrm>
            <a:off x="1600200" y="1676400"/>
            <a:ext cx="0" cy="457200"/>
          </a:xfrm>
          <a:prstGeom prst="line">
            <a:avLst/>
          </a:prstGeom>
          <a:noFill/>
          <a:ln w="25400">
            <a:solidFill>
              <a:schemeClr val="tx1"/>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6869" name="Line 28"/>
          <p:cNvSpPr>
            <a:spLocks noChangeShapeType="1"/>
          </p:cNvSpPr>
          <p:nvPr/>
        </p:nvSpPr>
        <p:spPr bwMode="auto">
          <a:xfrm>
            <a:off x="1752600" y="1676400"/>
            <a:ext cx="0" cy="457200"/>
          </a:xfrm>
          <a:prstGeom prst="line">
            <a:avLst/>
          </a:prstGeom>
          <a:noFill/>
          <a:ln w="25400">
            <a:solidFill>
              <a:schemeClr val="tx1"/>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6870" name="Rectangle 29"/>
          <p:cNvSpPr>
            <a:spLocks noChangeArrowheads="1"/>
          </p:cNvSpPr>
          <p:nvPr/>
        </p:nvSpPr>
        <p:spPr bwMode="auto">
          <a:xfrm>
            <a:off x="2057400" y="1676400"/>
            <a:ext cx="1447800" cy="457200"/>
          </a:xfrm>
          <a:prstGeom prst="rect">
            <a:avLst/>
          </a:prstGeom>
          <a:solidFill>
            <a:schemeClr val="accent1"/>
          </a:solidFill>
          <a:ln w="25400">
            <a:solidFill>
              <a:schemeClr val="bg1"/>
            </a:solidFill>
            <a:miter lim="800000"/>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6871" name="Line 30"/>
          <p:cNvSpPr>
            <a:spLocks noChangeShapeType="1"/>
          </p:cNvSpPr>
          <p:nvPr/>
        </p:nvSpPr>
        <p:spPr bwMode="auto">
          <a:xfrm>
            <a:off x="2209800" y="1676400"/>
            <a:ext cx="0" cy="457200"/>
          </a:xfrm>
          <a:prstGeom prst="line">
            <a:avLst/>
          </a:prstGeom>
          <a:noFill/>
          <a:ln w="25400">
            <a:solidFill>
              <a:schemeClr val="bg1"/>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6872" name="Rectangle 31"/>
          <p:cNvSpPr>
            <a:spLocks noChangeArrowheads="1"/>
          </p:cNvSpPr>
          <p:nvPr/>
        </p:nvSpPr>
        <p:spPr bwMode="auto">
          <a:xfrm>
            <a:off x="3505200" y="1676400"/>
            <a:ext cx="2286000" cy="457200"/>
          </a:xfrm>
          <a:prstGeom prst="rect">
            <a:avLst/>
          </a:prstGeom>
          <a:noFill/>
          <a:ln w="25400">
            <a:solidFill>
              <a:schemeClr val="tx1"/>
            </a:solidFill>
            <a:miter lim="800000"/>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6873" name="Line 32"/>
          <p:cNvSpPr>
            <a:spLocks noChangeShapeType="1"/>
          </p:cNvSpPr>
          <p:nvPr/>
        </p:nvSpPr>
        <p:spPr bwMode="auto">
          <a:xfrm>
            <a:off x="3657600" y="1676400"/>
            <a:ext cx="0" cy="457200"/>
          </a:xfrm>
          <a:prstGeom prst="line">
            <a:avLst/>
          </a:prstGeom>
          <a:noFill/>
          <a:ln w="25400">
            <a:solidFill>
              <a:schemeClr val="tx1"/>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6874" name="Line 33"/>
          <p:cNvSpPr>
            <a:spLocks noChangeShapeType="1"/>
          </p:cNvSpPr>
          <p:nvPr/>
        </p:nvSpPr>
        <p:spPr bwMode="auto">
          <a:xfrm>
            <a:off x="3810000" y="1676400"/>
            <a:ext cx="0" cy="457200"/>
          </a:xfrm>
          <a:prstGeom prst="line">
            <a:avLst/>
          </a:prstGeom>
          <a:noFill/>
          <a:ln w="25400">
            <a:solidFill>
              <a:schemeClr val="tx1"/>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6875" name="AutoShape 34"/>
          <p:cNvSpPr>
            <a:spLocks noChangeArrowheads="1"/>
          </p:cNvSpPr>
          <p:nvPr/>
        </p:nvSpPr>
        <p:spPr bwMode="auto">
          <a:xfrm>
            <a:off x="1676400" y="1295400"/>
            <a:ext cx="1981200" cy="381000"/>
          </a:xfrm>
          <a:prstGeom prst="curvedDownArrow">
            <a:avLst>
              <a:gd name="adj1" fmla="val 9991"/>
              <a:gd name="adj2" fmla="val 30502"/>
              <a:gd name="adj3" fmla="val 16856"/>
            </a:avLst>
          </a:prstGeom>
          <a:solidFill>
            <a:schemeClr val="tx1"/>
          </a:solidFill>
          <a:ln w="25400">
            <a:solidFill>
              <a:schemeClr val="tx1"/>
            </a:solidFill>
            <a:miter lim="800000"/>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6876" name="Rectangle 35"/>
          <p:cNvSpPr>
            <a:spLocks noChangeArrowheads="1"/>
          </p:cNvSpPr>
          <p:nvPr/>
        </p:nvSpPr>
        <p:spPr bwMode="auto">
          <a:xfrm>
            <a:off x="609600" y="1676400"/>
            <a:ext cx="838200" cy="457200"/>
          </a:xfrm>
          <a:prstGeom prst="rect">
            <a:avLst/>
          </a:prstGeom>
          <a:solidFill>
            <a:schemeClr val="accent1"/>
          </a:solidFill>
          <a:ln w="25400">
            <a:solidFill>
              <a:schemeClr val="bg1"/>
            </a:solidFill>
            <a:miter lim="800000"/>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6877" name="Line 36"/>
          <p:cNvSpPr>
            <a:spLocks noChangeShapeType="1"/>
          </p:cNvSpPr>
          <p:nvPr/>
        </p:nvSpPr>
        <p:spPr bwMode="auto">
          <a:xfrm>
            <a:off x="762000" y="1676400"/>
            <a:ext cx="0" cy="457200"/>
          </a:xfrm>
          <a:prstGeom prst="line">
            <a:avLst/>
          </a:prstGeom>
          <a:noFill/>
          <a:ln w="25400">
            <a:solidFill>
              <a:schemeClr val="bg1"/>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6878" name="AutoShape 38"/>
          <p:cNvSpPr>
            <a:spLocks noChangeArrowheads="1"/>
          </p:cNvSpPr>
          <p:nvPr/>
        </p:nvSpPr>
        <p:spPr bwMode="auto">
          <a:xfrm>
            <a:off x="-1219200" y="1295400"/>
            <a:ext cx="2819400" cy="381000"/>
          </a:xfrm>
          <a:prstGeom prst="curvedDownArrow">
            <a:avLst>
              <a:gd name="adj1" fmla="val 14218"/>
              <a:gd name="adj2" fmla="val 43406"/>
              <a:gd name="adj3" fmla="val 16856"/>
            </a:avLst>
          </a:prstGeom>
          <a:solidFill>
            <a:schemeClr val="tx1"/>
          </a:solidFill>
          <a:ln w="25400">
            <a:solidFill>
              <a:schemeClr val="tx1"/>
            </a:solidFill>
            <a:miter lim="800000"/>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6879" name="Rectangle 43"/>
          <p:cNvSpPr>
            <a:spLocks noChangeArrowheads="1"/>
          </p:cNvSpPr>
          <p:nvPr/>
        </p:nvSpPr>
        <p:spPr bwMode="auto">
          <a:xfrm>
            <a:off x="1447800" y="3733800"/>
            <a:ext cx="4343400" cy="457200"/>
          </a:xfrm>
          <a:prstGeom prst="rect">
            <a:avLst/>
          </a:prstGeom>
          <a:noFill/>
          <a:ln w="25400">
            <a:solidFill>
              <a:schemeClr val="tx1"/>
            </a:solidFill>
            <a:miter lim="800000"/>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6880" name="Line 44"/>
          <p:cNvSpPr>
            <a:spLocks noChangeShapeType="1"/>
          </p:cNvSpPr>
          <p:nvPr/>
        </p:nvSpPr>
        <p:spPr bwMode="auto">
          <a:xfrm>
            <a:off x="1600200" y="3733800"/>
            <a:ext cx="0" cy="457200"/>
          </a:xfrm>
          <a:prstGeom prst="line">
            <a:avLst/>
          </a:prstGeom>
          <a:noFill/>
          <a:ln w="25400">
            <a:solidFill>
              <a:schemeClr val="tx1"/>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6881" name="Line 45"/>
          <p:cNvSpPr>
            <a:spLocks noChangeShapeType="1"/>
          </p:cNvSpPr>
          <p:nvPr/>
        </p:nvSpPr>
        <p:spPr bwMode="auto">
          <a:xfrm>
            <a:off x="1752600" y="3733800"/>
            <a:ext cx="0" cy="457200"/>
          </a:xfrm>
          <a:prstGeom prst="line">
            <a:avLst/>
          </a:prstGeom>
          <a:noFill/>
          <a:ln w="25400">
            <a:solidFill>
              <a:schemeClr val="tx1"/>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6882" name="Rectangle 52"/>
          <p:cNvSpPr>
            <a:spLocks noChangeArrowheads="1"/>
          </p:cNvSpPr>
          <p:nvPr/>
        </p:nvSpPr>
        <p:spPr bwMode="auto">
          <a:xfrm>
            <a:off x="609600" y="3733800"/>
            <a:ext cx="838200" cy="457200"/>
          </a:xfrm>
          <a:prstGeom prst="rect">
            <a:avLst/>
          </a:prstGeom>
          <a:solidFill>
            <a:schemeClr val="accent1"/>
          </a:solidFill>
          <a:ln w="25400">
            <a:solidFill>
              <a:schemeClr val="bg1"/>
            </a:solidFill>
            <a:miter lim="800000"/>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6883" name="Line 53"/>
          <p:cNvSpPr>
            <a:spLocks noChangeShapeType="1"/>
          </p:cNvSpPr>
          <p:nvPr/>
        </p:nvSpPr>
        <p:spPr bwMode="auto">
          <a:xfrm>
            <a:off x="762000" y="3733800"/>
            <a:ext cx="0" cy="457200"/>
          </a:xfrm>
          <a:prstGeom prst="line">
            <a:avLst/>
          </a:prstGeom>
          <a:noFill/>
          <a:ln w="25400">
            <a:solidFill>
              <a:schemeClr val="bg1"/>
            </a:solidFill>
            <a:round/>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6884" name="AutoShape 54"/>
          <p:cNvSpPr>
            <a:spLocks noChangeArrowheads="1"/>
          </p:cNvSpPr>
          <p:nvPr/>
        </p:nvSpPr>
        <p:spPr bwMode="auto">
          <a:xfrm>
            <a:off x="-1219200" y="3352800"/>
            <a:ext cx="2819400" cy="381000"/>
          </a:xfrm>
          <a:prstGeom prst="curvedDownArrow">
            <a:avLst>
              <a:gd name="adj1" fmla="val 14218"/>
              <a:gd name="adj2" fmla="val 43406"/>
              <a:gd name="adj3" fmla="val 16856"/>
            </a:avLst>
          </a:prstGeom>
          <a:solidFill>
            <a:schemeClr val="tx1"/>
          </a:solidFill>
          <a:ln w="25400">
            <a:solidFill>
              <a:schemeClr val="tx1"/>
            </a:solidFill>
            <a:miter lim="800000"/>
            <a:headEnd/>
            <a:tailEnd/>
          </a:ln>
        </p:spPr>
        <p:txBody>
          <a:bodyPr wrap="none" anchor="ctr"/>
          <a:lstStyle/>
          <a:p>
            <a:endParaRPr lang="en-US">
              <a:solidFill>
                <a:schemeClr val="bg1"/>
              </a:solidFill>
              <a:latin typeface="Times New Roman" pitchFamily="18" charset="0"/>
              <a:cs typeface="Times New Roman" pitchFamily="18" charset="0"/>
            </a:endParaRPr>
          </a:p>
        </p:txBody>
      </p:sp>
      <p:sp>
        <p:nvSpPr>
          <p:cNvPr id="36885" name="Text Box 55"/>
          <p:cNvSpPr txBox="1">
            <a:spLocks noChangeArrowheads="1"/>
          </p:cNvSpPr>
          <p:nvPr/>
        </p:nvSpPr>
        <p:spPr bwMode="auto">
          <a:xfrm>
            <a:off x="2362200" y="2671763"/>
            <a:ext cx="1371600" cy="376237"/>
          </a:xfrm>
          <a:prstGeom prst="rect">
            <a:avLst/>
          </a:prstGeom>
          <a:noFill/>
          <a:ln w="25400">
            <a:noFill/>
            <a:miter lim="800000"/>
            <a:headEnd/>
            <a:tailEnd/>
          </a:ln>
        </p:spPr>
        <p:txBody>
          <a:bodyPr>
            <a:spAutoFit/>
          </a:bodyPr>
          <a:lstStyle/>
          <a:p>
            <a:r>
              <a:rPr lang="en-US">
                <a:solidFill>
                  <a:schemeClr val="bg1"/>
                </a:solidFill>
                <a:latin typeface="Times New Roman" pitchFamily="18" charset="0"/>
                <a:cs typeface="Times New Roman" pitchFamily="18" charset="0"/>
              </a:rPr>
              <a:t>free(a)</a:t>
            </a:r>
          </a:p>
        </p:txBody>
      </p:sp>
      <p:sp>
        <p:nvSpPr>
          <p:cNvPr id="36886" name="Line 56"/>
          <p:cNvSpPr>
            <a:spLocks noChangeShapeType="1"/>
          </p:cNvSpPr>
          <p:nvPr/>
        </p:nvSpPr>
        <p:spPr bwMode="auto">
          <a:xfrm>
            <a:off x="2286000" y="2209800"/>
            <a:ext cx="0" cy="1371600"/>
          </a:xfrm>
          <a:prstGeom prst="line">
            <a:avLst/>
          </a:prstGeom>
          <a:noFill/>
          <a:ln w="38100">
            <a:solidFill>
              <a:schemeClr val="tx1"/>
            </a:solidFill>
            <a:round/>
            <a:headEnd/>
            <a:tailEnd type="triangle" w="med" len="med"/>
          </a:ln>
        </p:spPr>
        <p:txBody>
          <a:bodyPr wrap="none" anchor="ctr"/>
          <a:lstStyle/>
          <a:p>
            <a:endParaRPr lang="en-US">
              <a:solidFill>
                <a:schemeClr val="bg1"/>
              </a:solidFill>
              <a:latin typeface="Times New Roman" pitchFamily="18" charset="0"/>
              <a:cs typeface="Times New Roman" pitchFamily="18" charset="0"/>
            </a:endParaRPr>
          </a:p>
        </p:txBody>
      </p:sp>
      <p:sp>
        <p:nvSpPr>
          <p:cNvPr id="36887" name="Text Box 57"/>
          <p:cNvSpPr txBox="1">
            <a:spLocks noChangeArrowheads="1"/>
          </p:cNvSpPr>
          <p:nvPr/>
        </p:nvSpPr>
        <p:spPr bwMode="auto">
          <a:xfrm>
            <a:off x="6096000" y="2057400"/>
            <a:ext cx="2590800" cy="1200329"/>
          </a:xfrm>
          <a:prstGeom prst="rect">
            <a:avLst/>
          </a:prstGeom>
          <a:noFill/>
          <a:ln w="25400">
            <a:noFill/>
            <a:miter lim="800000"/>
            <a:headEnd/>
            <a:tailEnd/>
          </a:ln>
        </p:spPr>
        <p:txBody>
          <a:bodyPr>
            <a:spAutoFit/>
          </a:bodyPr>
          <a:lstStyle/>
          <a:p>
            <a:r>
              <a:rPr lang="en-US" dirty="0">
                <a:solidFill>
                  <a:schemeClr val="bg1"/>
                </a:solidFill>
                <a:latin typeface="Times New Roman" pitchFamily="18" charset="0"/>
                <a:cs typeface="Times New Roman" pitchFamily="18" charset="0"/>
              </a:rPr>
              <a:t>Appropriate position in free list identified</a:t>
            </a:r>
          </a:p>
          <a:p>
            <a:r>
              <a:rPr lang="en-US" dirty="0">
                <a:solidFill>
                  <a:schemeClr val="bg1"/>
                </a:solidFill>
                <a:latin typeface="Times New Roman" pitchFamily="18" charset="0"/>
                <a:cs typeface="Times New Roman" pitchFamily="18" charset="0"/>
              </a:rPr>
              <a:t>Newly-freed region added to adjacent free regions</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buNone/>
              <a:defRPr/>
            </a:pPr>
            <a:r>
              <a:rPr lang="en-US" dirty="0" smtClean="0">
                <a:latin typeface="Times New Roman" pitchFamily="18" charset="0"/>
                <a:cs typeface="Times New Roman" pitchFamily="18" charset="0"/>
              </a:rPr>
              <a:t>Dynamic Storage Allocation</a:t>
            </a:r>
          </a:p>
        </p:txBody>
      </p:sp>
      <p:sp>
        <p:nvSpPr>
          <p:cNvPr id="37891" name="Rectangle 3"/>
          <p:cNvSpPr>
            <a:spLocks noGrp="1" noChangeArrowheads="1"/>
          </p:cNvSpPr>
          <p:nvPr>
            <p:ph type="body" idx="1"/>
          </p:nvPr>
        </p:nvSpPr>
        <p:spPr/>
        <p:txBody>
          <a:bodyPr/>
          <a:lstStyle/>
          <a:p>
            <a:pPr eaLnBrk="1" hangingPunct="1"/>
            <a:r>
              <a:rPr lang="en-US" dirty="0" smtClean="0">
                <a:latin typeface="Times New Roman" pitchFamily="18" charset="0"/>
                <a:cs typeface="Times New Roman" pitchFamily="18" charset="0"/>
              </a:rPr>
              <a:t>Many, many variants</a:t>
            </a:r>
          </a:p>
          <a:p>
            <a:pPr eaLnBrk="1" hangingPunct="1"/>
            <a:r>
              <a:rPr lang="en-US" dirty="0" smtClean="0">
                <a:latin typeface="Times New Roman" pitchFamily="18" charset="0"/>
                <a:cs typeface="Times New Roman" pitchFamily="18" charset="0"/>
              </a:rPr>
              <a:t>Other “fit” algorithms</a:t>
            </a:r>
          </a:p>
          <a:p>
            <a:pPr eaLnBrk="1" hangingPunct="1"/>
            <a:r>
              <a:rPr lang="en-US" dirty="0" smtClean="0">
                <a:latin typeface="Times New Roman" pitchFamily="18" charset="0"/>
                <a:cs typeface="Times New Roman" pitchFamily="18" charset="0"/>
              </a:rPr>
              <a:t>Segregation of objects by sizes</a:t>
            </a:r>
          </a:p>
          <a:p>
            <a:pPr lvl="1" eaLnBrk="1" hangingPunct="1"/>
            <a:r>
              <a:rPr lang="en-US" dirty="0" smtClean="0">
                <a:latin typeface="Times New Roman" pitchFamily="18" charset="0"/>
                <a:cs typeface="Times New Roman" pitchFamily="18" charset="0"/>
              </a:rPr>
              <a:t>8-byte objects in one region, 16 in another, etc.</a:t>
            </a:r>
          </a:p>
          <a:p>
            <a:pPr eaLnBrk="1" hangingPunct="1"/>
            <a:r>
              <a:rPr lang="en-US" dirty="0" smtClean="0">
                <a:latin typeface="Times New Roman" pitchFamily="18" charset="0"/>
                <a:cs typeface="Times New Roman" pitchFamily="18" charset="0"/>
              </a:rPr>
              <a:t>More intelligent list structures</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faculty.maxwell.syr.edu/jishnu/quiz.gif"/>
          <p:cNvPicPr>
            <a:picLocks noGrp="1" noChangeAspect="1" noChangeArrowheads="1"/>
          </p:cNvPicPr>
          <p:nvPr>
            <p:ph type="pic" idx="1"/>
          </p:nvPr>
        </p:nvPicPr>
        <p:blipFill>
          <a:blip r:embed="rId2"/>
          <a:srcRect l="5361" r="5361"/>
          <a:stretch>
            <a:fillRect/>
          </a:stretch>
        </p:blipFill>
        <p:spPr bwMode="auto">
          <a:xfrm>
            <a:off x="2286000" y="1905000"/>
            <a:ext cx="5184775" cy="3070880"/>
          </a:xfrm>
          <a:prstGeom prst="rect">
            <a:avLst/>
          </a:prstGeom>
          <a:noFill/>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eclipse\Downloads\tree_of_knowledge_book_swinging_50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97492" y="3962400"/>
            <a:ext cx="4146508" cy="2057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28600"/>
            <a:ext cx="2209800" cy="609600"/>
          </a:xfrm>
        </p:spPr>
        <p:txBody>
          <a:bodyPr/>
          <a:lstStyle/>
          <a:p>
            <a:pPr>
              <a:buNone/>
            </a:pPr>
            <a:r>
              <a:rPr lang="en-US" sz="3200" dirty="0" smtClean="0">
                <a:latin typeface="Times New Roman" pitchFamily="18" charset="0"/>
                <a:cs typeface="Times New Roman" pitchFamily="18" charset="0"/>
              </a:rPr>
              <a:t>References</a:t>
            </a:r>
            <a:endParaRPr lang="en-US" sz="3200" dirty="0">
              <a:latin typeface="Times New Roman" pitchFamily="18" charset="0"/>
              <a:cs typeface="Times New Roman" pitchFamily="18" charset="0"/>
            </a:endParaRPr>
          </a:p>
        </p:txBody>
      </p:sp>
      <p:sp>
        <p:nvSpPr>
          <p:cNvPr id="4" name="Text Placeholder 3"/>
          <p:cNvSpPr>
            <a:spLocks noGrp="1"/>
          </p:cNvSpPr>
          <p:nvPr>
            <p:ph type="body" sz="half" idx="2"/>
          </p:nvPr>
        </p:nvSpPr>
        <p:spPr>
          <a:xfrm>
            <a:off x="0" y="838200"/>
            <a:ext cx="9144000" cy="4191000"/>
          </a:xfrm>
        </p:spPr>
        <p:txBody>
          <a:bodyPr>
            <a:normAutofit/>
          </a:bodyPr>
          <a:lstStyle/>
          <a:p>
            <a:pPr>
              <a:buFont typeface="Arial" pitchFamily="34" charset="0"/>
              <a:buChar char="•"/>
            </a:pPr>
            <a:r>
              <a:rPr lang="en-US" sz="1800" b="1" dirty="0" err="1" smtClean="0">
                <a:latin typeface="Times New Roman" pitchFamily="18" charset="0"/>
                <a:cs typeface="Times New Roman" pitchFamily="18" charset="0"/>
              </a:rPr>
              <a:t>Banahan</a:t>
            </a:r>
            <a:r>
              <a:rPr lang="en-US" sz="1800" b="1" dirty="0" smtClean="0">
                <a:latin typeface="Times New Roman" pitchFamily="18" charset="0"/>
                <a:cs typeface="Times New Roman" pitchFamily="18" charset="0"/>
              </a:rPr>
              <a:t>, M.; Brady, D.; Doran, M. (1991). </a:t>
            </a:r>
            <a:r>
              <a:rPr lang="en-US" sz="1800" b="1" i="1" dirty="0" smtClean="0">
                <a:latin typeface="Times New Roman" pitchFamily="18" charset="0"/>
                <a:cs typeface="Times New Roman" pitchFamily="18" charset="0"/>
              </a:rPr>
              <a:t>The C Book</a:t>
            </a:r>
            <a:r>
              <a:rPr lang="en-US" sz="1800" b="1" dirty="0" smtClean="0">
                <a:latin typeface="Times New Roman" pitchFamily="18" charset="0"/>
                <a:cs typeface="Times New Roman" pitchFamily="18" charset="0"/>
              </a:rPr>
              <a:t> (2nd ed.). Addison-Wesley. </a:t>
            </a:r>
          </a:p>
          <a:p>
            <a:endParaRPr lang="en-US" sz="1800" b="1" dirty="0" smtClean="0">
              <a:latin typeface="Times New Roman" pitchFamily="18" charset="0"/>
              <a:cs typeface="Times New Roman" pitchFamily="18" charset="0"/>
            </a:endParaRPr>
          </a:p>
          <a:p>
            <a:pPr>
              <a:buFont typeface="Arial" pitchFamily="34" charset="0"/>
              <a:buChar char="•"/>
            </a:pPr>
            <a:r>
              <a:rPr lang="en-US" sz="1800" b="1" dirty="0" smtClean="0">
                <a:latin typeface="Times New Roman" pitchFamily="18" charset="0"/>
                <a:cs typeface="Times New Roman" pitchFamily="18" charset="0"/>
              </a:rPr>
              <a:t>King, K. N. (April 2008). </a:t>
            </a:r>
            <a:r>
              <a:rPr lang="en-US" sz="1800" b="1" i="1" dirty="0" smtClean="0">
                <a:latin typeface="Times New Roman" pitchFamily="18" charset="0"/>
                <a:cs typeface="Times New Roman" pitchFamily="18" charset="0"/>
              </a:rPr>
              <a:t>C Programming: A Modern Approach</a:t>
            </a:r>
            <a:r>
              <a:rPr lang="en-US" sz="1800" b="1" dirty="0" smtClean="0">
                <a:latin typeface="Times New Roman" pitchFamily="18" charset="0"/>
                <a:cs typeface="Times New Roman" pitchFamily="18" charset="0"/>
              </a:rPr>
              <a:t> (2nd ed.). Norton. ISBN 978-0-393-97950-3. </a:t>
            </a:r>
          </a:p>
          <a:p>
            <a:pPr>
              <a:buFont typeface="Arial" pitchFamily="34" charset="0"/>
              <a:buChar char="•"/>
            </a:pPr>
            <a:endParaRPr lang="en-US" sz="1800" b="1" dirty="0" smtClean="0">
              <a:latin typeface="Times New Roman" pitchFamily="18" charset="0"/>
              <a:cs typeface="Times New Roman" pitchFamily="18" charset="0"/>
            </a:endParaRPr>
          </a:p>
          <a:p>
            <a:pPr>
              <a:buFont typeface="Arial" pitchFamily="34" charset="0"/>
              <a:buChar char="•"/>
            </a:pPr>
            <a:r>
              <a:rPr lang="en-US" sz="1800" b="1" dirty="0" smtClean="0">
                <a:latin typeface="Times New Roman" pitchFamily="18" charset="0"/>
                <a:cs typeface="Times New Roman" pitchFamily="18" charset="0"/>
              </a:rPr>
              <a:t>Ritchie, Dennis M. (1993). "The Development of the C Language". </a:t>
            </a:r>
            <a:r>
              <a:rPr lang="en-US" sz="1800" b="1" i="1" dirty="0" smtClean="0">
                <a:latin typeface="Times New Roman" pitchFamily="18" charset="0"/>
                <a:cs typeface="Times New Roman" pitchFamily="18" charset="0"/>
              </a:rPr>
              <a:t>The second ACM SIGPLAN History of Programming Languages Conference (HOPL-II)</a:t>
            </a:r>
            <a:r>
              <a:rPr lang="en-US" sz="1800" b="1" dirty="0" smtClean="0">
                <a:latin typeface="Times New Roman" pitchFamily="18" charset="0"/>
                <a:cs typeface="Times New Roman" pitchFamily="18" charset="0"/>
              </a:rPr>
              <a:t> (ACM): 201–208. doi:10.1145/154766.155580 . ISBN 0-89791-570-4.</a:t>
            </a:r>
          </a:p>
          <a:p>
            <a:r>
              <a:rPr lang="en-US" sz="1800" b="1" dirty="0" smtClean="0">
                <a:latin typeface="Times New Roman" pitchFamily="18" charset="0"/>
                <a:cs typeface="Times New Roman" pitchFamily="18" charset="0"/>
              </a:rPr>
              <a:t> </a:t>
            </a:r>
          </a:p>
          <a:p>
            <a:pPr>
              <a:buFont typeface="Arial" pitchFamily="34" charset="0"/>
              <a:buChar char="•"/>
            </a:pPr>
            <a:r>
              <a:rPr lang="en-US" sz="1800" b="1" dirty="0" smtClean="0">
                <a:latin typeface="Times New Roman" pitchFamily="18" charset="0"/>
                <a:cs typeface="Times New Roman" pitchFamily="18" charset="0"/>
              </a:rPr>
              <a:t>Thompson, Ken. </a:t>
            </a:r>
            <a:r>
              <a:rPr lang="en-US" sz="1800" b="1" i="1" dirty="0" smtClean="0">
                <a:latin typeface="Times New Roman" pitchFamily="18" charset="0"/>
                <a:cs typeface="Times New Roman" pitchFamily="18" charset="0"/>
              </a:rPr>
              <a:t>A New C Compiler</a:t>
            </a:r>
            <a:r>
              <a:rPr lang="en-US" sz="1800" b="1" dirty="0" smtClean="0">
                <a:latin typeface="Times New Roman" pitchFamily="18" charset="0"/>
                <a:cs typeface="Times New Roman" pitchFamily="18" charset="0"/>
              </a:rPr>
              <a:t>. Murray Hill, New Jersey: AT&amp;T Bell Laboratories. </a:t>
            </a:r>
            <a:r>
              <a:rPr lang="en-US" sz="1800" b="1" dirty="0" err="1" smtClean="0">
                <a:latin typeface="Times New Roman" pitchFamily="18" charset="0"/>
                <a:cs typeface="Times New Roman" pitchFamily="18" charset="0"/>
              </a:rPr>
              <a:t>Feuer</a:t>
            </a:r>
            <a:r>
              <a:rPr lang="en-US" sz="1800" b="1" dirty="0" smtClean="0">
                <a:latin typeface="Times New Roman" pitchFamily="18" charset="0"/>
                <a:cs typeface="Times New Roman" pitchFamily="18" charset="0"/>
              </a:rPr>
              <a:t>, Alan R. (1998). </a:t>
            </a:r>
          </a:p>
          <a:p>
            <a:pPr>
              <a:buFont typeface="Arial" pitchFamily="34" charset="0"/>
              <a:buChar char="•"/>
            </a:pPr>
            <a:endParaRPr lang="en-US" sz="1800" b="1" dirty="0" smtClean="0">
              <a:latin typeface="Times New Roman" pitchFamily="18" charset="0"/>
              <a:cs typeface="Times New Roman" pitchFamily="18" charset="0"/>
            </a:endParaRPr>
          </a:p>
          <a:p>
            <a:pPr>
              <a:buFont typeface="Arial" pitchFamily="34" charset="0"/>
              <a:buChar char="•"/>
            </a:pPr>
            <a:r>
              <a:rPr lang="en-US" sz="1800" b="1" i="1" dirty="0" smtClean="0">
                <a:latin typeface="Times New Roman" pitchFamily="18" charset="0"/>
                <a:cs typeface="Times New Roman" pitchFamily="18" charset="0"/>
              </a:rPr>
              <a:t>The C Puzzle </a:t>
            </a:r>
            <a:r>
              <a:rPr lang="en-US" sz="1800" i="1" dirty="0" smtClean="0">
                <a:latin typeface="Times New Roman" pitchFamily="18" charset="0"/>
                <a:cs typeface="Times New Roman" pitchFamily="18" charset="0"/>
              </a:rPr>
              <a:t>Book</a:t>
            </a:r>
            <a:r>
              <a:rPr lang="en-US" sz="1800" dirty="0" smtClean="0">
                <a:latin typeface="Times New Roman" pitchFamily="18" charset="0"/>
                <a:cs typeface="Times New Roman" pitchFamily="18" charset="0"/>
              </a:rPr>
              <a:t> (1st, revised printing ed.). Addison-Wesley. ISBN 978-0-201-60461-0.</a:t>
            </a:r>
            <a:endParaRPr lang="en-US" sz="1800" dirty="0">
              <a:latin typeface="Times New Roman" pitchFamily="18" charset="0"/>
              <a:cs typeface="Times New Roman" pitchFamily="18" charset="0"/>
            </a:endParaRPr>
          </a:p>
        </p:txBody>
      </p:sp>
    </p:spTree>
    <p:extLst>
      <p:ext uri="{BB962C8B-B14F-4D97-AF65-F5344CB8AC3E}">
        <p14:creationId xmlns:p14="http://schemas.microsoft.com/office/powerpoint/2010/main" val="9586966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buNone/>
              <a:defRPr/>
            </a:pPr>
            <a:r>
              <a:rPr lang="en-US" dirty="0" smtClean="0">
                <a:latin typeface="Times New Roman" pitchFamily="18" charset="0"/>
                <a:cs typeface="Times New Roman" pitchFamily="18" charset="0"/>
              </a:rPr>
              <a:t>Expression</a:t>
            </a:r>
          </a:p>
        </p:txBody>
      </p:sp>
      <p:sp>
        <p:nvSpPr>
          <p:cNvPr id="14339" name="Rectangle 3"/>
          <p:cNvSpPr>
            <a:spLocks noGrp="1" noChangeArrowheads="1"/>
          </p:cNvSpPr>
          <p:nvPr>
            <p:ph type="body" idx="1"/>
          </p:nvPr>
        </p:nvSpPr>
        <p:spPr>
          <a:xfrm>
            <a:off x="0" y="1066800"/>
            <a:ext cx="9144000" cy="5334000"/>
          </a:xfrm>
        </p:spPr>
        <p:txBody>
          <a:bodyPr>
            <a:normAutofit/>
          </a:bodyPr>
          <a:lstStyle/>
          <a:p>
            <a:pPr eaLnBrk="1" hangingPunct="1">
              <a:spcAft>
                <a:spcPct val="10000"/>
              </a:spcAft>
            </a:pPr>
            <a:r>
              <a:rPr lang="en-US" dirty="0" smtClean="0">
                <a:latin typeface="Times New Roman" pitchFamily="18" charset="0"/>
                <a:cs typeface="Times New Roman" pitchFamily="18" charset="0"/>
              </a:rPr>
              <a:t>Expressions are computations that return a </a:t>
            </a:r>
            <a:r>
              <a:rPr lang="en-US" i="1" dirty="0" smtClean="0">
                <a:latin typeface="Times New Roman" pitchFamily="18" charset="0"/>
                <a:cs typeface="Times New Roman" pitchFamily="18" charset="0"/>
              </a:rPr>
              <a:t>value.</a:t>
            </a:r>
            <a:endParaRPr lang="en-US" dirty="0" smtClean="0">
              <a:latin typeface="Times New Roman" pitchFamily="18" charset="0"/>
              <a:cs typeface="Times New Roman" pitchFamily="18" charset="0"/>
            </a:endParaRPr>
          </a:p>
          <a:p>
            <a:pPr eaLnBrk="1" hangingPunct="1">
              <a:spcAft>
                <a:spcPct val="10000"/>
              </a:spcAft>
            </a:pPr>
            <a:r>
              <a:rPr lang="en-US" dirty="0" smtClean="0">
                <a:latin typeface="Times New Roman" pitchFamily="18" charset="0"/>
                <a:cs typeface="Times New Roman" pitchFamily="18" charset="0"/>
              </a:rPr>
              <a:t>Like variables, a value is an instance of a </a:t>
            </a:r>
            <a:r>
              <a:rPr lang="en-US" i="1" dirty="0" smtClean="0">
                <a:latin typeface="Times New Roman" pitchFamily="18" charset="0"/>
                <a:cs typeface="Times New Roman" pitchFamily="18" charset="0"/>
              </a:rPr>
              <a:t>data type.</a:t>
            </a:r>
            <a:endParaRPr lang="en-US" dirty="0" smtClean="0">
              <a:latin typeface="Times New Roman" pitchFamily="18" charset="0"/>
              <a:cs typeface="Times New Roman" pitchFamily="18" charset="0"/>
            </a:endParaRPr>
          </a:p>
          <a:p>
            <a:pPr eaLnBrk="1" hangingPunct="1">
              <a:spcAft>
                <a:spcPct val="10000"/>
              </a:spcAft>
            </a:pPr>
            <a:r>
              <a:rPr lang="en-US" dirty="0" smtClean="0">
                <a:latin typeface="Times New Roman" pitchFamily="18" charset="0"/>
                <a:cs typeface="Times New Roman" pitchFamily="18" charset="0"/>
              </a:rPr>
              <a:t>Examples of expressions are:</a:t>
            </a:r>
          </a:p>
          <a:p>
            <a:pPr lvl="1" eaLnBrk="1" hangingPunct="1">
              <a:spcAft>
                <a:spcPct val="10000"/>
              </a:spcAft>
            </a:pPr>
            <a:r>
              <a:rPr lang="en-US" dirty="0" smtClean="0">
                <a:latin typeface="Times New Roman" pitchFamily="18" charset="0"/>
                <a:cs typeface="Times New Roman" pitchFamily="18" charset="0"/>
              </a:rPr>
              <a:t>45  (</a:t>
            </a:r>
            <a:r>
              <a:rPr lang="en-US" dirty="0" err="1" smtClean="0">
                <a:latin typeface="Times New Roman" pitchFamily="18" charset="0"/>
                <a:cs typeface="Times New Roman" pitchFamily="18" charset="0"/>
              </a:rPr>
              <a:t>int</a:t>
            </a:r>
            <a:r>
              <a:rPr lang="en-US" dirty="0" smtClean="0">
                <a:latin typeface="Times New Roman" pitchFamily="18" charset="0"/>
                <a:cs typeface="Times New Roman" pitchFamily="18" charset="0"/>
              </a:rPr>
              <a:t>)</a:t>
            </a:r>
          </a:p>
          <a:p>
            <a:pPr lvl="1" eaLnBrk="1" hangingPunct="1">
              <a:spcAft>
                <a:spcPct val="10000"/>
              </a:spcAft>
            </a:pPr>
            <a:r>
              <a:rPr lang="en-US" dirty="0" smtClean="0">
                <a:latin typeface="Times New Roman" pitchFamily="18" charset="0"/>
                <a:cs typeface="Times New Roman" pitchFamily="18" charset="0"/>
              </a:rPr>
              <a:t>2+3 (</a:t>
            </a:r>
            <a:r>
              <a:rPr lang="en-US" dirty="0" err="1" smtClean="0">
                <a:latin typeface="Times New Roman" pitchFamily="18" charset="0"/>
                <a:cs typeface="Times New Roman" pitchFamily="18" charset="0"/>
              </a:rPr>
              <a:t>int</a:t>
            </a:r>
            <a:r>
              <a:rPr lang="en-US" dirty="0" smtClean="0">
                <a:latin typeface="Times New Roman" pitchFamily="18" charset="0"/>
                <a:cs typeface="Times New Roman" pitchFamily="18" charset="0"/>
              </a:rPr>
              <a:t>)</a:t>
            </a:r>
          </a:p>
          <a:p>
            <a:pPr lvl="1" eaLnBrk="1" hangingPunct="1">
              <a:spcAft>
                <a:spcPct val="10000"/>
              </a:spcAft>
            </a:pPr>
            <a:r>
              <a:rPr lang="en-US" dirty="0" smtClean="0">
                <a:latin typeface="Times New Roman" pitchFamily="18" charset="0"/>
                <a:cs typeface="Times New Roman" pitchFamily="18" charset="0"/>
              </a:rPr>
              <a:t>2.0/5.0 (double)</a:t>
            </a:r>
          </a:p>
          <a:p>
            <a:pPr lvl="1" eaLnBrk="1" hangingPunct="1">
              <a:spcAft>
                <a:spcPct val="10000"/>
              </a:spcAft>
            </a:pPr>
            <a:r>
              <a:rPr lang="en-US" dirty="0" smtClean="0">
                <a:latin typeface="Times New Roman" pitchFamily="18" charset="0"/>
                <a:cs typeface="Times New Roman" pitchFamily="18" charset="0"/>
              </a:rPr>
              <a:t>“Hello” (string)</a:t>
            </a:r>
          </a:p>
          <a:p>
            <a:pPr lvl="1" eaLnBrk="1" hangingPunct="1">
              <a:spcAft>
                <a:spcPct val="10000"/>
              </a:spcAft>
            </a:pPr>
            <a:r>
              <a:rPr lang="en-US" dirty="0" smtClean="0">
                <a:latin typeface="Times New Roman" pitchFamily="18" charset="0"/>
                <a:cs typeface="Times New Roman" pitchFamily="18" charset="0"/>
              </a:rPr>
              <a:t>x (the current value of variable </a:t>
            </a:r>
            <a:r>
              <a:rPr lang="en-US" dirty="0" err="1" smtClean="0">
                <a:latin typeface="Times New Roman" pitchFamily="18" charset="0"/>
                <a:cs typeface="Times New Roman" pitchFamily="18" charset="0"/>
              </a:rPr>
              <a:t>int</a:t>
            </a:r>
            <a:r>
              <a:rPr lang="en-US" dirty="0" smtClean="0">
                <a:latin typeface="Times New Roman" pitchFamily="18" charset="0"/>
                <a:cs typeface="Times New Roman" pitchFamily="18" charset="0"/>
              </a:rPr>
              <a:t> x)</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r>
              <a:rPr lang="en-US" smtClean="0"/>
              <a:t>Arithmetic  Operators</a:t>
            </a:r>
          </a:p>
        </p:txBody>
      </p:sp>
      <p:sp>
        <p:nvSpPr>
          <p:cNvPr id="19459" name="Rectangle 3"/>
          <p:cNvSpPr>
            <a:spLocks noGrp="1" noChangeArrowheads="1"/>
          </p:cNvSpPr>
          <p:nvPr>
            <p:ph type="body" idx="1"/>
          </p:nvPr>
        </p:nvSpPr>
        <p:spPr>
          <a:xfrm>
            <a:off x="0" y="685800"/>
            <a:ext cx="9144000" cy="5562600"/>
          </a:xfrm>
        </p:spPr>
        <p:txBody>
          <a:bodyPr/>
          <a:lstStyle/>
          <a:p>
            <a:pPr marL="230188" indent="-230188" eaLnBrk="1" hangingPunct="1">
              <a:lnSpc>
                <a:spcPct val="80000"/>
              </a:lnSpc>
            </a:pPr>
            <a:r>
              <a:rPr lang="en-US" sz="2400" smtClean="0"/>
              <a:t>Binary Operator (two operands)</a:t>
            </a:r>
          </a:p>
          <a:p>
            <a:pPr lvl="1" eaLnBrk="1" hangingPunct="1">
              <a:lnSpc>
                <a:spcPct val="80000"/>
              </a:lnSpc>
              <a:buFontTx/>
              <a:buNone/>
            </a:pPr>
            <a:r>
              <a:rPr lang="en-US" sz="2000" b="1" smtClean="0">
                <a:solidFill>
                  <a:schemeClr val="tx2"/>
                </a:solidFill>
                <a:effectLst/>
                <a:latin typeface="Courier New" pitchFamily="49" charset="0"/>
              </a:rPr>
              <a:t>+ </a:t>
            </a:r>
            <a:r>
              <a:rPr lang="en-US" sz="1600" smtClean="0">
                <a:solidFill>
                  <a:schemeClr val="tx2"/>
                </a:solidFill>
                <a:effectLst/>
              </a:rPr>
              <a:t>(addition)</a:t>
            </a:r>
            <a:r>
              <a:rPr lang="en-US" sz="2000" b="1" smtClean="0">
                <a:solidFill>
                  <a:schemeClr val="tx2"/>
                </a:solidFill>
                <a:effectLst/>
                <a:latin typeface="Courier New" pitchFamily="49" charset="0"/>
              </a:rPr>
              <a:t> 	- </a:t>
            </a:r>
            <a:r>
              <a:rPr lang="en-US" sz="1600" smtClean="0">
                <a:solidFill>
                  <a:schemeClr val="tx2"/>
                </a:solidFill>
                <a:effectLst/>
              </a:rPr>
              <a:t>(subtraction)</a:t>
            </a:r>
            <a:r>
              <a:rPr lang="en-US" sz="2000" b="1" smtClean="0">
                <a:solidFill>
                  <a:schemeClr val="tx2"/>
                </a:solidFill>
                <a:effectLst/>
                <a:latin typeface="Courier New" pitchFamily="49" charset="0"/>
              </a:rPr>
              <a:t>		* </a:t>
            </a:r>
            <a:r>
              <a:rPr lang="en-US" sz="1600" smtClean="0">
                <a:solidFill>
                  <a:schemeClr val="tx2"/>
                </a:solidFill>
                <a:effectLst/>
              </a:rPr>
              <a:t>(multiplication)</a:t>
            </a:r>
            <a:endParaRPr lang="en-US" sz="2000" b="1" smtClean="0">
              <a:solidFill>
                <a:schemeClr val="tx2"/>
              </a:solidFill>
              <a:effectLst/>
              <a:latin typeface="Courier New" pitchFamily="49" charset="0"/>
            </a:endParaRPr>
          </a:p>
          <a:p>
            <a:pPr lvl="1" eaLnBrk="1" hangingPunct="1">
              <a:lnSpc>
                <a:spcPct val="80000"/>
              </a:lnSpc>
              <a:buFontTx/>
              <a:buNone/>
            </a:pPr>
            <a:r>
              <a:rPr lang="en-US" sz="2000" b="1" smtClean="0">
                <a:solidFill>
                  <a:schemeClr val="tx2"/>
                </a:solidFill>
                <a:effectLst/>
                <a:latin typeface="Courier New" pitchFamily="49" charset="0"/>
              </a:rPr>
              <a:t>/ </a:t>
            </a:r>
            <a:r>
              <a:rPr lang="en-US" sz="1600" smtClean="0">
                <a:solidFill>
                  <a:schemeClr val="tx2"/>
                </a:solidFill>
                <a:effectLst/>
              </a:rPr>
              <a:t>(division)</a:t>
            </a:r>
            <a:r>
              <a:rPr lang="en-US" sz="2000" b="1" smtClean="0">
                <a:solidFill>
                  <a:schemeClr val="tx2"/>
                </a:solidFill>
                <a:effectLst/>
                <a:latin typeface="Courier New" pitchFamily="49" charset="0"/>
              </a:rPr>
              <a:t>	% </a:t>
            </a:r>
            <a:r>
              <a:rPr lang="en-US" sz="1600" smtClean="0">
                <a:solidFill>
                  <a:schemeClr val="tx2"/>
                </a:solidFill>
                <a:effectLst/>
              </a:rPr>
              <a:t>(modulus, remainder)</a:t>
            </a:r>
            <a:r>
              <a:rPr lang="en-US" sz="2000" smtClean="0">
                <a:solidFill>
                  <a:schemeClr val="tx2"/>
                </a:solidFill>
                <a:effectLst/>
              </a:rPr>
              <a:t>	(no </a:t>
            </a:r>
            <a:r>
              <a:rPr lang="en-US" sz="2000" b="1" smtClean="0">
                <a:solidFill>
                  <a:schemeClr val="tx2"/>
                </a:solidFill>
                <a:effectLst/>
              </a:rPr>
              <a:t> </a:t>
            </a:r>
            <a:r>
              <a:rPr lang="en-US" sz="2000" b="1" smtClean="0">
                <a:solidFill>
                  <a:schemeClr val="tx2"/>
                </a:solidFill>
                <a:effectLst/>
                <a:latin typeface="Courier New" pitchFamily="49" charset="0"/>
              </a:rPr>
              <a:t>**</a:t>
            </a:r>
            <a:r>
              <a:rPr lang="en-US" sz="2000" smtClean="0">
                <a:solidFill>
                  <a:schemeClr val="tx2"/>
                </a:solidFill>
                <a:effectLst/>
                <a:latin typeface="Courier New" pitchFamily="49" charset="0"/>
              </a:rPr>
              <a:t> </a:t>
            </a:r>
            <a:r>
              <a:rPr lang="en-US" sz="2000" smtClean="0">
                <a:solidFill>
                  <a:schemeClr val="tx2"/>
                </a:solidFill>
                <a:effectLst/>
              </a:rPr>
              <a:t>)</a:t>
            </a:r>
          </a:p>
          <a:p>
            <a:pPr marL="230188" indent="-230188" eaLnBrk="1" hangingPunct="1">
              <a:lnSpc>
                <a:spcPct val="80000"/>
              </a:lnSpc>
            </a:pPr>
            <a:r>
              <a:rPr lang="en-US" sz="2400" smtClean="0"/>
              <a:t>Unary Operator (single operands)</a:t>
            </a:r>
          </a:p>
          <a:p>
            <a:pPr lvl="1" eaLnBrk="1" hangingPunct="1">
              <a:lnSpc>
                <a:spcPct val="80000"/>
              </a:lnSpc>
              <a:buFontTx/>
              <a:buNone/>
            </a:pPr>
            <a:r>
              <a:rPr lang="en-US" sz="2000" b="1" smtClean="0">
                <a:solidFill>
                  <a:srgbClr val="000000"/>
                </a:solidFill>
                <a:effectLst/>
                <a:latin typeface="Courier New" pitchFamily="49" charset="0"/>
              </a:rPr>
              <a:t>-</a:t>
            </a:r>
            <a:r>
              <a:rPr lang="en-US" sz="2000" smtClean="0">
                <a:solidFill>
                  <a:srgbClr val="000000"/>
                </a:solidFill>
                <a:effectLst/>
              </a:rPr>
              <a:t> 		(no   </a:t>
            </a:r>
            <a:r>
              <a:rPr lang="en-US" sz="2000" b="1" smtClean="0">
                <a:solidFill>
                  <a:srgbClr val="000000"/>
                </a:solidFill>
                <a:effectLst/>
                <a:latin typeface="Courier New" pitchFamily="49" charset="0"/>
              </a:rPr>
              <a:t>+</a:t>
            </a:r>
            <a:r>
              <a:rPr lang="en-US" sz="2000" smtClean="0">
                <a:solidFill>
                  <a:srgbClr val="000000"/>
                </a:solidFill>
                <a:effectLst/>
              </a:rPr>
              <a:t> ) </a:t>
            </a:r>
          </a:p>
          <a:p>
            <a:pPr lvl="1" eaLnBrk="1" hangingPunct="1">
              <a:lnSpc>
                <a:spcPct val="80000"/>
              </a:lnSpc>
              <a:buFontTx/>
              <a:buNone/>
            </a:pPr>
            <a:r>
              <a:rPr lang="en-US" sz="1600" u="sng" smtClean="0">
                <a:solidFill>
                  <a:srgbClr val="000000"/>
                </a:solidFill>
                <a:effectLst/>
              </a:rPr>
              <a:t>Example</a:t>
            </a:r>
            <a:r>
              <a:rPr lang="en-US" sz="1600" smtClean="0">
                <a:solidFill>
                  <a:srgbClr val="000000"/>
                </a:solidFill>
                <a:effectLst/>
              </a:rPr>
              <a:t>: </a:t>
            </a:r>
          </a:p>
          <a:p>
            <a:pPr lvl="2" eaLnBrk="1" hangingPunct="1">
              <a:lnSpc>
                <a:spcPct val="80000"/>
              </a:lnSpc>
              <a:buFontTx/>
              <a:buNone/>
            </a:pPr>
            <a:r>
              <a:rPr lang="en-US" sz="1600" b="1" smtClean="0">
                <a:solidFill>
                  <a:srgbClr val="000000"/>
                </a:solidFill>
                <a:effectLst/>
                <a:latin typeface="Courier New" pitchFamily="49" charset="0"/>
              </a:rPr>
              <a:t>int i=1, j=2, k=3, x;</a:t>
            </a:r>
          </a:p>
          <a:p>
            <a:pPr lvl="2" eaLnBrk="1" hangingPunct="1">
              <a:lnSpc>
                <a:spcPct val="80000"/>
              </a:lnSpc>
              <a:buFontTx/>
              <a:buNone/>
            </a:pPr>
            <a:r>
              <a:rPr lang="en-US" sz="1600" b="1" smtClean="0">
                <a:solidFill>
                  <a:srgbClr val="000000"/>
                </a:solidFill>
                <a:effectLst/>
                <a:latin typeface="Courier New" pitchFamily="49" charset="0"/>
              </a:rPr>
              <a:t>	x=i+2*j-22/k;</a:t>
            </a:r>
            <a:r>
              <a:rPr lang="en-US" sz="1600" smtClean="0">
                <a:solidFill>
                  <a:srgbClr val="000000"/>
                </a:solidFill>
                <a:effectLst/>
              </a:rPr>
              <a:t> 		</a:t>
            </a:r>
          </a:p>
          <a:p>
            <a:pPr lvl="2" eaLnBrk="1" hangingPunct="1">
              <a:lnSpc>
                <a:spcPct val="80000"/>
              </a:lnSpc>
              <a:buFontTx/>
              <a:buNone/>
            </a:pPr>
            <a:r>
              <a:rPr lang="en-US" sz="1600" b="1" smtClean="0">
                <a:solidFill>
                  <a:srgbClr val="000000"/>
                </a:solidFill>
                <a:effectLst/>
                <a:latin typeface="Courier New" pitchFamily="49" charset="0"/>
              </a:rPr>
              <a:t>	x=-1+j;</a:t>
            </a:r>
            <a:r>
              <a:rPr lang="en-US" sz="1600" smtClean="0">
                <a:solidFill>
                  <a:srgbClr val="000000"/>
                </a:solidFill>
                <a:effectLst/>
              </a:rPr>
              <a:t> 			</a:t>
            </a:r>
          </a:p>
          <a:p>
            <a:pPr lvl="2" eaLnBrk="1" hangingPunct="1">
              <a:lnSpc>
                <a:spcPct val="80000"/>
              </a:lnSpc>
              <a:buFontTx/>
              <a:buNone/>
            </a:pPr>
            <a:r>
              <a:rPr lang="en-US" sz="1600" b="1" smtClean="0">
                <a:solidFill>
                  <a:srgbClr val="000000"/>
                </a:solidFill>
                <a:effectLst/>
                <a:latin typeface="Courier New" pitchFamily="49" charset="0"/>
              </a:rPr>
              <a:t>	x=1+-j;</a:t>
            </a:r>
            <a:r>
              <a:rPr lang="en-US" sz="1600" smtClean="0">
                <a:solidFill>
                  <a:srgbClr val="000000"/>
                </a:solidFill>
                <a:effectLst/>
              </a:rPr>
              <a:t> 			</a:t>
            </a:r>
          </a:p>
          <a:p>
            <a:pPr lvl="2" eaLnBrk="1" hangingPunct="1">
              <a:lnSpc>
                <a:spcPct val="80000"/>
              </a:lnSpc>
              <a:buFontTx/>
              <a:buNone/>
            </a:pPr>
            <a:r>
              <a:rPr lang="en-US" sz="1600" b="1" smtClean="0">
                <a:solidFill>
                  <a:srgbClr val="000000"/>
                </a:solidFill>
                <a:effectLst/>
                <a:latin typeface="Courier New" pitchFamily="49" charset="0"/>
              </a:rPr>
              <a:t>	x=+i+j;</a:t>
            </a:r>
            <a:r>
              <a:rPr lang="en-US" sz="1600" smtClean="0">
                <a:solidFill>
                  <a:srgbClr val="000000"/>
                </a:solidFill>
                <a:effectLst/>
              </a:rPr>
              <a:t> 			</a:t>
            </a:r>
          </a:p>
          <a:p>
            <a:pPr lvl="2" eaLnBrk="1" hangingPunct="1">
              <a:lnSpc>
                <a:spcPct val="80000"/>
              </a:lnSpc>
              <a:buFontTx/>
              <a:buNone/>
            </a:pPr>
            <a:r>
              <a:rPr lang="en-US" sz="1600" b="1" smtClean="0">
                <a:solidFill>
                  <a:srgbClr val="000000"/>
                </a:solidFill>
                <a:effectLst/>
                <a:latin typeface="Courier New" pitchFamily="49" charset="0"/>
              </a:rPr>
              <a:t>	x=22%k;</a:t>
            </a:r>
            <a:r>
              <a:rPr lang="en-US" sz="1600" smtClean="0">
                <a:solidFill>
                  <a:srgbClr val="000000"/>
                </a:solidFill>
                <a:effectLst/>
              </a:rPr>
              <a:t> 			</a:t>
            </a:r>
          </a:p>
          <a:p>
            <a:pPr lvl="2" eaLnBrk="1" hangingPunct="1">
              <a:lnSpc>
                <a:spcPct val="80000"/>
              </a:lnSpc>
              <a:buFontTx/>
              <a:buNone/>
            </a:pPr>
            <a:r>
              <a:rPr lang="en-US" sz="1600" b="1" smtClean="0">
                <a:solidFill>
                  <a:srgbClr val="000000"/>
                </a:solidFill>
                <a:effectLst/>
                <a:latin typeface="Courier New" pitchFamily="49" charset="0"/>
              </a:rPr>
              <a:t>float f=1.5, g=0.5, y;</a:t>
            </a:r>
          </a:p>
          <a:p>
            <a:pPr lvl="2" eaLnBrk="1" hangingPunct="1">
              <a:lnSpc>
                <a:spcPct val="80000"/>
              </a:lnSpc>
              <a:buFontTx/>
              <a:buNone/>
            </a:pPr>
            <a:r>
              <a:rPr lang="en-US" sz="1600" b="1" smtClean="0">
                <a:solidFill>
                  <a:srgbClr val="000000"/>
                </a:solidFill>
                <a:effectLst/>
                <a:latin typeface="Courier New" pitchFamily="49" charset="0"/>
              </a:rPr>
              <a:t>	y=2.5*f+4.0*g;	</a:t>
            </a:r>
            <a:r>
              <a:rPr lang="en-US" sz="1600" smtClean="0">
                <a:solidFill>
                  <a:srgbClr val="000000"/>
                </a:solidFill>
                <a:effectLst/>
              </a:rPr>
              <a:t>	</a:t>
            </a:r>
          </a:p>
          <a:p>
            <a:pPr lvl="1" eaLnBrk="1" hangingPunct="1">
              <a:lnSpc>
                <a:spcPct val="80000"/>
              </a:lnSpc>
              <a:buFontTx/>
              <a:buNone/>
            </a:pPr>
            <a:r>
              <a:rPr lang="en-US" sz="1600" u="sng" smtClean="0">
                <a:solidFill>
                  <a:srgbClr val="000000"/>
                </a:solidFill>
                <a:effectLst/>
              </a:rPr>
              <a:t>Exercise</a:t>
            </a:r>
            <a:r>
              <a:rPr lang="en-US" sz="1600" smtClean="0">
                <a:solidFill>
                  <a:srgbClr val="000000"/>
                </a:solidFill>
                <a:effectLst/>
              </a:rPr>
              <a:t>:  Try  </a:t>
            </a:r>
            <a:r>
              <a:rPr lang="en-US" sz="1600" b="1" smtClean="0">
                <a:solidFill>
                  <a:srgbClr val="000000"/>
                </a:solidFill>
                <a:effectLst/>
                <a:latin typeface="Courier New" pitchFamily="49" charset="0"/>
              </a:rPr>
              <a:t>-5%3  -5%-3  5%-3</a:t>
            </a:r>
          </a:p>
          <a:p>
            <a:pPr lvl="1" eaLnBrk="1" hangingPunct="1">
              <a:lnSpc>
                <a:spcPct val="80000"/>
              </a:lnSpc>
              <a:buFontTx/>
              <a:buNone/>
            </a:pPr>
            <a:endParaRPr lang="en-US" sz="1600" b="1" smtClean="0">
              <a:solidFill>
                <a:srgbClr val="000000"/>
              </a:solidFill>
              <a:effectLst/>
              <a:latin typeface="Courier New" pitchFamily="49" charset="0"/>
            </a:endParaRPr>
          </a:p>
          <a:p>
            <a:pPr lvl="1" eaLnBrk="1" hangingPunct="1">
              <a:lnSpc>
                <a:spcPct val="80000"/>
              </a:lnSpc>
              <a:buFontTx/>
              <a:buNone/>
            </a:pPr>
            <a:r>
              <a:rPr lang="en-US" sz="1600" b="1" smtClean="0">
                <a:solidFill>
                  <a:srgbClr val="000000"/>
                </a:solidFill>
                <a:effectLst/>
                <a:latin typeface="Courier New" pitchFamily="49" charset="0"/>
              </a:rPr>
              <a:t>(hint: -5/3=-1 -5/-3=1 5/-3=-1 and R=x-y*i)</a:t>
            </a:r>
          </a:p>
          <a:p>
            <a:pPr lvl="1" eaLnBrk="1" hangingPunct="1">
              <a:lnSpc>
                <a:spcPct val="80000"/>
              </a:lnSpc>
              <a:buFontTx/>
              <a:buNone/>
            </a:pPr>
            <a:endParaRPr lang="en-US" sz="1800" smtClean="0">
              <a:solidFill>
                <a:srgbClr val="000000"/>
              </a:solidFill>
              <a:effectLst/>
            </a:endParaRPr>
          </a:p>
          <a:p>
            <a:pPr lvl="1" eaLnBrk="1" hangingPunct="1">
              <a:lnSpc>
                <a:spcPct val="80000"/>
              </a:lnSpc>
            </a:pPr>
            <a:r>
              <a:rPr lang="en-US" sz="1800" smtClean="0">
                <a:solidFill>
                  <a:srgbClr val="000000"/>
                </a:solidFill>
                <a:effectLst/>
              </a:rPr>
              <a:t>Mixed data types will be discussed later</a:t>
            </a:r>
          </a:p>
          <a:p>
            <a:pPr lvl="1" eaLnBrk="1" hangingPunct="1">
              <a:lnSpc>
                <a:spcPct val="80000"/>
              </a:lnSpc>
            </a:pPr>
            <a:r>
              <a:rPr lang="en-US" sz="1800" smtClean="0">
                <a:solidFill>
                  <a:srgbClr val="000000"/>
                </a:solidFill>
                <a:effectLst/>
              </a:rPr>
              <a:t>Operators that have more than two operands use </a:t>
            </a:r>
            <a:r>
              <a:rPr lang="en-US" sz="1800" i="1" smtClean="0">
                <a:solidFill>
                  <a:srgbClr val="000000"/>
                </a:solidFill>
                <a:effectLst/>
              </a:rPr>
              <a:t>functional </a:t>
            </a:r>
            <a:r>
              <a:rPr lang="en-US" sz="1800" smtClean="0">
                <a:solidFill>
                  <a:srgbClr val="000000"/>
                </a:solidFill>
                <a:effectLst/>
              </a:rPr>
              <a:t>notation a = f(x,y,x).</a:t>
            </a:r>
          </a:p>
        </p:txBody>
      </p:sp>
      <p:sp>
        <p:nvSpPr>
          <p:cNvPr id="9220" name="Rectangle 4"/>
          <p:cNvSpPr>
            <a:spLocks noChangeArrowheads="1"/>
          </p:cNvSpPr>
          <p:nvPr/>
        </p:nvSpPr>
        <p:spPr bwMode="auto">
          <a:xfrm>
            <a:off x="3962400" y="2743200"/>
            <a:ext cx="1652588" cy="336550"/>
          </a:xfrm>
          <a:prstGeom prst="rect">
            <a:avLst/>
          </a:prstGeom>
          <a:noFill/>
          <a:ln w="9525">
            <a:noFill/>
            <a:miter lim="800000"/>
            <a:headEnd/>
            <a:tailEnd/>
          </a:ln>
        </p:spPr>
        <p:txBody>
          <a:bodyPr wrap="none">
            <a:spAutoFit/>
          </a:bodyPr>
          <a:lstStyle/>
          <a:p>
            <a:r>
              <a:rPr lang="en-US" sz="1600">
                <a:latin typeface="Arial" pitchFamily="34" charset="0"/>
              </a:rPr>
              <a:t>(x=1 + 4 -7 = -2)</a:t>
            </a:r>
          </a:p>
        </p:txBody>
      </p:sp>
      <p:sp>
        <p:nvSpPr>
          <p:cNvPr id="9221" name="Rectangle 5"/>
          <p:cNvSpPr>
            <a:spLocks noChangeArrowheads="1"/>
          </p:cNvSpPr>
          <p:nvPr/>
        </p:nvSpPr>
        <p:spPr bwMode="auto">
          <a:xfrm>
            <a:off x="3962400" y="3016250"/>
            <a:ext cx="711200" cy="336550"/>
          </a:xfrm>
          <a:prstGeom prst="rect">
            <a:avLst/>
          </a:prstGeom>
          <a:noFill/>
          <a:ln w="9525">
            <a:noFill/>
            <a:miter lim="800000"/>
            <a:headEnd/>
            <a:tailEnd/>
          </a:ln>
        </p:spPr>
        <p:txBody>
          <a:bodyPr wrap="none">
            <a:spAutoFit/>
          </a:bodyPr>
          <a:lstStyle/>
          <a:p>
            <a:r>
              <a:rPr lang="en-US" sz="1600">
                <a:latin typeface="Arial" pitchFamily="34" charset="0"/>
              </a:rPr>
              <a:t>(x= 1)</a:t>
            </a:r>
          </a:p>
        </p:txBody>
      </p:sp>
      <p:sp>
        <p:nvSpPr>
          <p:cNvPr id="9222" name="Rectangle 6"/>
          <p:cNvSpPr>
            <a:spLocks noChangeArrowheads="1"/>
          </p:cNvSpPr>
          <p:nvPr/>
        </p:nvSpPr>
        <p:spPr bwMode="auto">
          <a:xfrm>
            <a:off x="3962400" y="3276600"/>
            <a:ext cx="779463" cy="336550"/>
          </a:xfrm>
          <a:prstGeom prst="rect">
            <a:avLst/>
          </a:prstGeom>
          <a:noFill/>
          <a:ln w="9525">
            <a:noFill/>
            <a:miter lim="800000"/>
            <a:headEnd/>
            <a:tailEnd/>
          </a:ln>
        </p:spPr>
        <p:txBody>
          <a:bodyPr>
            <a:spAutoFit/>
          </a:bodyPr>
          <a:lstStyle/>
          <a:p>
            <a:r>
              <a:rPr lang="en-US" sz="1600">
                <a:latin typeface="Arial" pitchFamily="34" charset="0"/>
              </a:rPr>
              <a:t>(x= -1)</a:t>
            </a:r>
          </a:p>
        </p:txBody>
      </p:sp>
      <p:sp>
        <p:nvSpPr>
          <p:cNvPr id="9223" name="Rectangle 7"/>
          <p:cNvSpPr>
            <a:spLocks noChangeArrowheads="1"/>
          </p:cNvSpPr>
          <p:nvPr/>
        </p:nvSpPr>
        <p:spPr bwMode="auto">
          <a:xfrm>
            <a:off x="3962400" y="3581400"/>
            <a:ext cx="1911350" cy="336550"/>
          </a:xfrm>
          <a:prstGeom prst="rect">
            <a:avLst/>
          </a:prstGeom>
          <a:noFill/>
          <a:ln w="9525">
            <a:noFill/>
            <a:miter lim="800000"/>
            <a:headEnd/>
            <a:tailEnd/>
          </a:ln>
        </p:spPr>
        <p:txBody>
          <a:bodyPr wrap="none">
            <a:spAutoFit/>
          </a:bodyPr>
          <a:lstStyle/>
          <a:p>
            <a:r>
              <a:rPr lang="en-US" sz="1600">
                <a:latin typeface="Arial" pitchFamily="34" charset="0"/>
              </a:rPr>
              <a:t>(wrong expression)</a:t>
            </a:r>
          </a:p>
        </p:txBody>
      </p:sp>
      <p:sp>
        <p:nvSpPr>
          <p:cNvPr id="9224" name="Rectangle 8"/>
          <p:cNvSpPr>
            <a:spLocks noChangeArrowheads="1"/>
          </p:cNvSpPr>
          <p:nvPr/>
        </p:nvSpPr>
        <p:spPr bwMode="auto">
          <a:xfrm>
            <a:off x="3962400" y="3854450"/>
            <a:ext cx="1739900" cy="336550"/>
          </a:xfrm>
          <a:prstGeom prst="rect">
            <a:avLst/>
          </a:prstGeom>
          <a:noFill/>
          <a:ln w="9525">
            <a:noFill/>
            <a:miter lim="800000"/>
            <a:headEnd/>
            <a:tailEnd/>
          </a:ln>
        </p:spPr>
        <p:txBody>
          <a:bodyPr wrap="none">
            <a:spAutoFit/>
          </a:bodyPr>
          <a:lstStyle/>
          <a:p>
            <a:r>
              <a:rPr lang="en-US" sz="1600">
                <a:latin typeface="Arial" pitchFamily="34" charset="0"/>
              </a:rPr>
              <a:t>(x= 1, remainder)</a:t>
            </a:r>
          </a:p>
        </p:txBody>
      </p:sp>
      <p:sp>
        <p:nvSpPr>
          <p:cNvPr id="9225" name="Rectangle 9"/>
          <p:cNvSpPr>
            <a:spLocks noChangeArrowheads="1"/>
          </p:cNvSpPr>
          <p:nvPr/>
        </p:nvSpPr>
        <p:spPr bwMode="auto">
          <a:xfrm>
            <a:off x="3962400" y="4114800"/>
            <a:ext cx="936625" cy="336550"/>
          </a:xfrm>
          <a:prstGeom prst="rect">
            <a:avLst/>
          </a:prstGeom>
          <a:noFill/>
          <a:ln w="9525">
            <a:noFill/>
            <a:miter lim="800000"/>
            <a:headEnd/>
            <a:tailEnd/>
          </a:ln>
        </p:spPr>
        <p:txBody>
          <a:bodyPr wrap="none">
            <a:spAutoFit/>
          </a:bodyPr>
          <a:lstStyle/>
          <a:p>
            <a:r>
              <a:rPr lang="en-US" sz="1600">
                <a:latin typeface="Arial" pitchFamily="34" charset="0"/>
              </a:rPr>
              <a:t>(y=5.75)</a:t>
            </a:r>
          </a:p>
        </p:txBody>
      </p:sp>
      <p:sp>
        <p:nvSpPr>
          <p:cNvPr id="9226" name="Rectangle 10"/>
          <p:cNvSpPr>
            <a:spLocks noChangeArrowheads="1"/>
          </p:cNvSpPr>
          <p:nvPr/>
        </p:nvSpPr>
        <p:spPr bwMode="auto">
          <a:xfrm>
            <a:off x="6934200" y="5257800"/>
            <a:ext cx="1408113" cy="336550"/>
          </a:xfrm>
          <a:prstGeom prst="rect">
            <a:avLst/>
          </a:prstGeom>
          <a:noFill/>
          <a:ln w="9525">
            <a:noFill/>
            <a:miter lim="800000"/>
            <a:headEnd/>
            <a:tailEnd/>
          </a:ln>
        </p:spPr>
        <p:txBody>
          <a:bodyPr wrap="none">
            <a:spAutoFit/>
          </a:bodyPr>
          <a:lstStyle/>
          <a:p>
            <a:r>
              <a:rPr lang="en-US" sz="1600">
                <a:latin typeface="Arial" pitchFamily="34" charset="0"/>
              </a:rPr>
              <a:t>Ans: -2  -2   2</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buNone/>
              <a:defRPr/>
            </a:pPr>
            <a:r>
              <a:rPr lang="en-US" dirty="0" smtClean="0">
                <a:latin typeface="Times New Roman" pitchFamily="18" charset="0"/>
                <a:cs typeface="Times New Roman" pitchFamily="18" charset="0"/>
              </a:rPr>
              <a:t>Arithmetic Operators</a:t>
            </a:r>
          </a:p>
        </p:txBody>
      </p:sp>
      <p:grpSp>
        <p:nvGrpSpPr>
          <p:cNvPr id="2" name="Group 7"/>
          <p:cNvGrpSpPr>
            <a:grpSpLocks noChangeAspect="1"/>
          </p:cNvGrpSpPr>
          <p:nvPr/>
        </p:nvGrpSpPr>
        <p:grpSpPr bwMode="auto">
          <a:xfrm>
            <a:off x="-838200" y="1828800"/>
            <a:ext cx="9982200" cy="3758846"/>
            <a:chOff x="408" y="816"/>
            <a:chExt cx="5846" cy="1984"/>
          </a:xfrm>
        </p:grpSpPr>
        <p:sp>
          <p:nvSpPr>
            <p:cNvPr id="10245" name="AutoShape 6"/>
            <p:cNvSpPr>
              <a:spLocks noChangeAspect="1" noChangeArrowheads="1" noTextEdit="1"/>
            </p:cNvSpPr>
            <p:nvPr/>
          </p:nvSpPr>
          <p:spPr bwMode="auto">
            <a:xfrm>
              <a:off x="408" y="816"/>
              <a:ext cx="4720" cy="1848"/>
            </a:xfrm>
            <a:prstGeom prst="rect">
              <a:avLst/>
            </a:prstGeom>
            <a:noFill/>
            <a:ln w="9525">
              <a:noFill/>
              <a:miter lim="800000"/>
              <a:headEnd/>
              <a:tailEnd/>
            </a:ln>
          </p:spPr>
          <p:txBody>
            <a:bodyPr/>
            <a:lstStyle/>
            <a:p>
              <a:endParaRPr lang="en-US">
                <a:solidFill>
                  <a:schemeClr val="bg1"/>
                </a:solidFill>
              </a:endParaRPr>
            </a:p>
          </p:txBody>
        </p:sp>
        <p:grpSp>
          <p:nvGrpSpPr>
            <p:cNvPr id="3" name="Group 208"/>
            <p:cNvGrpSpPr>
              <a:grpSpLocks/>
            </p:cNvGrpSpPr>
            <p:nvPr/>
          </p:nvGrpSpPr>
          <p:grpSpPr bwMode="auto">
            <a:xfrm>
              <a:off x="940" y="816"/>
              <a:ext cx="5314" cy="1420"/>
              <a:chOff x="940" y="816"/>
              <a:chExt cx="5314" cy="1420"/>
            </a:xfrm>
          </p:grpSpPr>
          <p:sp>
            <p:nvSpPr>
              <p:cNvPr id="10387" name="Rectangle 8"/>
              <p:cNvSpPr>
                <a:spLocks noChangeArrowheads="1"/>
              </p:cNvSpPr>
              <p:nvPr/>
            </p:nvSpPr>
            <p:spPr bwMode="auto">
              <a:xfrm>
                <a:off x="3597" y="816"/>
                <a:ext cx="25" cy="122"/>
              </a:xfrm>
              <a:prstGeom prst="rect">
                <a:avLst/>
              </a:prstGeom>
              <a:noFill/>
              <a:ln w="9525">
                <a:noFill/>
                <a:miter lim="800000"/>
                <a:headEnd/>
                <a:tailEnd/>
              </a:ln>
            </p:spPr>
            <p:txBody>
              <a:bodyPr wrap="none" lIns="0" tIns="0" rIns="0" bIns="0">
                <a:spAutoFit/>
              </a:bodyPr>
              <a:lstStyle/>
              <a:p>
                <a:r>
                  <a:rPr lang="en-US" sz="1500">
                    <a:solidFill>
                      <a:schemeClr val="bg1"/>
                    </a:solidFill>
                  </a:rPr>
                  <a:t> </a:t>
                </a:r>
                <a:endParaRPr lang="en-US">
                  <a:solidFill>
                    <a:schemeClr val="bg1"/>
                  </a:solidFill>
                </a:endParaRPr>
              </a:p>
            </p:txBody>
          </p:sp>
          <p:sp>
            <p:nvSpPr>
              <p:cNvPr id="10388" name="Rectangle 9"/>
              <p:cNvSpPr>
                <a:spLocks noChangeArrowheads="1"/>
              </p:cNvSpPr>
              <p:nvPr/>
            </p:nvSpPr>
            <p:spPr bwMode="auto">
              <a:xfrm>
                <a:off x="947" y="1371"/>
                <a:ext cx="1433" cy="85"/>
              </a:xfrm>
              <a:prstGeom prst="rect">
                <a:avLst/>
              </a:prstGeom>
              <a:solidFill>
                <a:srgbClr val="99CCFF"/>
              </a:solidFill>
              <a:ln w="9525">
                <a:noFill/>
                <a:miter lim="800000"/>
                <a:headEnd/>
                <a:tailEnd/>
              </a:ln>
            </p:spPr>
            <p:txBody>
              <a:bodyPr/>
              <a:lstStyle/>
              <a:p>
                <a:endParaRPr lang="en-US">
                  <a:solidFill>
                    <a:schemeClr val="bg1"/>
                  </a:solidFill>
                </a:endParaRPr>
              </a:p>
            </p:txBody>
          </p:sp>
          <p:sp>
            <p:nvSpPr>
              <p:cNvPr id="10389" name="Rectangle 10"/>
              <p:cNvSpPr>
                <a:spLocks noChangeArrowheads="1"/>
              </p:cNvSpPr>
              <p:nvPr/>
            </p:nvSpPr>
            <p:spPr bwMode="auto">
              <a:xfrm>
                <a:off x="947" y="964"/>
                <a:ext cx="1433" cy="266"/>
              </a:xfrm>
              <a:prstGeom prst="rect">
                <a:avLst/>
              </a:prstGeom>
              <a:solidFill>
                <a:srgbClr val="99CCFF"/>
              </a:solidFill>
              <a:ln w="9525">
                <a:noFill/>
                <a:miter lim="800000"/>
                <a:headEnd/>
                <a:tailEnd/>
              </a:ln>
            </p:spPr>
            <p:txBody>
              <a:bodyPr/>
              <a:lstStyle/>
              <a:p>
                <a:endParaRPr lang="en-US">
                  <a:solidFill>
                    <a:schemeClr val="bg1"/>
                  </a:solidFill>
                </a:endParaRPr>
              </a:p>
            </p:txBody>
          </p:sp>
          <p:sp>
            <p:nvSpPr>
              <p:cNvPr id="10390" name="Rectangle 11"/>
              <p:cNvSpPr>
                <a:spLocks noChangeArrowheads="1"/>
              </p:cNvSpPr>
              <p:nvPr/>
            </p:nvSpPr>
            <p:spPr bwMode="auto">
              <a:xfrm>
                <a:off x="968" y="1003"/>
                <a:ext cx="1013" cy="187"/>
              </a:xfrm>
              <a:prstGeom prst="rect">
                <a:avLst/>
              </a:prstGeom>
              <a:noFill/>
              <a:ln w="9525">
                <a:noFill/>
                <a:miter lim="800000"/>
                <a:headEnd/>
                <a:tailEnd/>
              </a:ln>
            </p:spPr>
            <p:txBody>
              <a:bodyPr wrap="none" lIns="0" tIns="0" rIns="0" bIns="0">
                <a:spAutoFit/>
              </a:bodyPr>
              <a:lstStyle/>
              <a:p>
                <a:r>
                  <a:rPr lang="en-US" sz="2300" dirty="0">
                    <a:solidFill>
                      <a:schemeClr val="bg1"/>
                    </a:solidFill>
                    <a:latin typeface="Century Gothic" pitchFamily="34" charset="0"/>
                  </a:rPr>
                  <a:t>C operation</a:t>
                </a:r>
                <a:endParaRPr lang="en-US" dirty="0">
                  <a:solidFill>
                    <a:schemeClr val="bg1"/>
                  </a:solidFill>
                </a:endParaRPr>
              </a:p>
            </p:txBody>
          </p:sp>
          <p:sp>
            <p:nvSpPr>
              <p:cNvPr id="10391" name="Rectangle 12"/>
              <p:cNvSpPr>
                <a:spLocks noChangeArrowheads="1"/>
              </p:cNvSpPr>
              <p:nvPr/>
            </p:nvSpPr>
            <p:spPr bwMode="auto">
              <a:xfrm>
                <a:off x="2049" y="1003"/>
                <a:ext cx="48" cy="187"/>
              </a:xfrm>
              <a:prstGeom prst="rect">
                <a:avLst/>
              </a:prstGeom>
              <a:noFill/>
              <a:ln w="9525">
                <a:noFill/>
                <a:miter lim="800000"/>
                <a:headEnd/>
                <a:tailEnd/>
              </a:ln>
            </p:spPr>
            <p:txBody>
              <a:bodyPr wrap="none" lIns="0" tIns="0" rIns="0" bIns="0">
                <a:spAutoFit/>
              </a:bodyPr>
              <a:lstStyle/>
              <a:p>
                <a:r>
                  <a:rPr lang="en-US" sz="2300">
                    <a:solidFill>
                      <a:schemeClr val="bg1"/>
                    </a:solidFill>
                    <a:latin typeface="Century Gothic" pitchFamily="34" charset="0"/>
                  </a:rPr>
                  <a:t> </a:t>
                </a:r>
                <a:endParaRPr lang="en-US">
                  <a:solidFill>
                    <a:schemeClr val="bg1"/>
                  </a:solidFill>
                </a:endParaRPr>
              </a:p>
            </p:txBody>
          </p:sp>
          <p:sp>
            <p:nvSpPr>
              <p:cNvPr id="10392" name="Rectangle 13"/>
              <p:cNvSpPr>
                <a:spLocks noChangeArrowheads="1"/>
              </p:cNvSpPr>
              <p:nvPr/>
            </p:nvSpPr>
            <p:spPr bwMode="auto">
              <a:xfrm>
                <a:off x="947" y="1230"/>
                <a:ext cx="1433" cy="141"/>
              </a:xfrm>
              <a:prstGeom prst="rect">
                <a:avLst/>
              </a:prstGeom>
              <a:solidFill>
                <a:srgbClr val="99CCFF"/>
              </a:solidFill>
              <a:ln w="9525">
                <a:noFill/>
                <a:miter lim="800000"/>
                <a:headEnd/>
                <a:tailEnd/>
              </a:ln>
            </p:spPr>
            <p:txBody>
              <a:bodyPr/>
              <a:lstStyle/>
              <a:p>
                <a:endParaRPr lang="en-US">
                  <a:solidFill>
                    <a:schemeClr val="bg1"/>
                  </a:solidFill>
                </a:endParaRPr>
              </a:p>
            </p:txBody>
          </p:sp>
          <p:sp>
            <p:nvSpPr>
              <p:cNvPr id="10393" name="Rectangle 14"/>
              <p:cNvSpPr>
                <a:spLocks noChangeArrowheads="1"/>
              </p:cNvSpPr>
              <p:nvPr/>
            </p:nvSpPr>
            <p:spPr bwMode="auto">
              <a:xfrm>
                <a:off x="1664" y="1231"/>
                <a:ext cx="25" cy="122"/>
              </a:xfrm>
              <a:prstGeom prst="rect">
                <a:avLst/>
              </a:prstGeom>
              <a:noFill/>
              <a:ln w="9525">
                <a:noFill/>
                <a:miter lim="800000"/>
                <a:headEnd/>
                <a:tailEnd/>
              </a:ln>
            </p:spPr>
            <p:txBody>
              <a:bodyPr wrap="none" lIns="0" tIns="0" rIns="0" bIns="0">
                <a:spAutoFit/>
              </a:bodyPr>
              <a:lstStyle/>
              <a:p>
                <a:r>
                  <a:rPr lang="en-US" sz="1500">
                    <a:solidFill>
                      <a:schemeClr val="bg1"/>
                    </a:solidFill>
                  </a:rPr>
                  <a:t> </a:t>
                </a:r>
                <a:endParaRPr lang="en-US">
                  <a:solidFill>
                    <a:schemeClr val="bg1"/>
                  </a:solidFill>
                </a:endParaRPr>
              </a:p>
            </p:txBody>
          </p:sp>
          <p:sp>
            <p:nvSpPr>
              <p:cNvPr id="10394" name="Rectangle 15"/>
              <p:cNvSpPr>
                <a:spLocks noChangeArrowheads="1"/>
              </p:cNvSpPr>
              <p:nvPr/>
            </p:nvSpPr>
            <p:spPr bwMode="auto">
              <a:xfrm>
                <a:off x="3517" y="964"/>
                <a:ext cx="1" cy="492"/>
              </a:xfrm>
              <a:prstGeom prst="rect">
                <a:avLst/>
              </a:prstGeom>
              <a:solidFill>
                <a:srgbClr val="99CCFF"/>
              </a:solidFill>
              <a:ln w="9525">
                <a:noFill/>
                <a:miter lim="800000"/>
                <a:headEnd/>
                <a:tailEnd/>
              </a:ln>
            </p:spPr>
            <p:txBody>
              <a:bodyPr/>
              <a:lstStyle/>
              <a:p>
                <a:endParaRPr lang="en-US">
                  <a:solidFill>
                    <a:schemeClr val="bg1"/>
                  </a:solidFill>
                </a:endParaRPr>
              </a:p>
            </p:txBody>
          </p:sp>
          <p:sp>
            <p:nvSpPr>
              <p:cNvPr id="10395" name="Rectangle 16"/>
              <p:cNvSpPr>
                <a:spLocks noChangeArrowheads="1"/>
              </p:cNvSpPr>
              <p:nvPr/>
            </p:nvSpPr>
            <p:spPr bwMode="auto">
              <a:xfrm>
                <a:off x="2387" y="964"/>
                <a:ext cx="1130" cy="259"/>
              </a:xfrm>
              <a:prstGeom prst="rect">
                <a:avLst/>
              </a:prstGeom>
              <a:solidFill>
                <a:srgbClr val="99CCFF"/>
              </a:solidFill>
              <a:ln w="9525">
                <a:noFill/>
                <a:miter lim="800000"/>
                <a:headEnd/>
                <a:tailEnd/>
              </a:ln>
            </p:spPr>
            <p:txBody>
              <a:bodyPr/>
              <a:lstStyle/>
              <a:p>
                <a:endParaRPr lang="en-US">
                  <a:solidFill>
                    <a:schemeClr val="bg1"/>
                  </a:solidFill>
                </a:endParaRPr>
              </a:p>
            </p:txBody>
          </p:sp>
          <p:sp>
            <p:nvSpPr>
              <p:cNvPr id="10396" name="Rectangle 17"/>
              <p:cNvSpPr>
                <a:spLocks noChangeArrowheads="1"/>
              </p:cNvSpPr>
              <p:nvPr/>
            </p:nvSpPr>
            <p:spPr bwMode="auto">
              <a:xfrm>
                <a:off x="2408" y="1003"/>
                <a:ext cx="953" cy="187"/>
              </a:xfrm>
              <a:prstGeom prst="rect">
                <a:avLst/>
              </a:prstGeom>
              <a:noFill/>
              <a:ln w="9525">
                <a:noFill/>
                <a:miter lim="800000"/>
                <a:headEnd/>
                <a:tailEnd/>
              </a:ln>
            </p:spPr>
            <p:txBody>
              <a:bodyPr wrap="none" lIns="0" tIns="0" rIns="0" bIns="0">
                <a:spAutoFit/>
              </a:bodyPr>
              <a:lstStyle/>
              <a:p>
                <a:r>
                  <a:rPr lang="en-US" sz="2300">
                    <a:solidFill>
                      <a:schemeClr val="bg1"/>
                    </a:solidFill>
                    <a:latin typeface="Century Gothic" pitchFamily="34" charset="0"/>
                  </a:rPr>
                  <a:t>Arithmetic  </a:t>
                </a:r>
                <a:endParaRPr lang="en-US">
                  <a:solidFill>
                    <a:schemeClr val="bg1"/>
                  </a:solidFill>
                </a:endParaRPr>
              </a:p>
            </p:txBody>
          </p:sp>
          <p:sp>
            <p:nvSpPr>
              <p:cNvPr id="10397" name="Rectangle 18"/>
              <p:cNvSpPr>
                <a:spLocks noChangeArrowheads="1"/>
              </p:cNvSpPr>
              <p:nvPr/>
            </p:nvSpPr>
            <p:spPr bwMode="auto">
              <a:xfrm>
                <a:off x="2387" y="1223"/>
                <a:ext cx="1130" cy="233"/>
              </a:xfrm>
              <a:prstGeom prst="rect">
                <a:avLst/>
              </a:prstGeom>
              <a:solidFill>
                <a:srgbClr val="99CCFF"/>
              </a:solidFill>
              <a:ln w="9525">
                <a:noFill/>
                <a:miter lim="800000"/>
                <a:headEnd/>
                <a:tailEnd/>
              </a:ln>
            </p:spPr>
            <p:txBody>
              <a:bodyPr/>
              <a:lstStyle/>
              <a:p>
                <a:endParaRPr lang="en-US">
                  <a:solidFill>
                    <a:schemeClr val="bg1"/>
                  </a:solidFill>
                </a:endParaRPr>
              </a:p>
            </p:txBody>
          </p:sp>
          <p:sp>
            <p:nvSpPr>
              <p:cNvPr id="10398" name="Rectangle 19"/>
              <p:cNvSpPr>
                <a:spLocks noChangeArrowheads="1"/>
              </p:cNvSpPr>
              <p:nvPr/>
            </p:nvSpPr>
            <p:spPr bwMode="auto">
              <a:xfrm>
                <a:off x="2408" y="1228"/>
                <a:ext cx="736" cy="187"/>
              </a:xfrm>
              <a:prstGeom prst="rect">
                <a:avLst/>
              </a:prstGeom>
              <a:noFill/>
              <a:ln w="9525">
                <a:noFill/>
                <a:miter lim="800000"/>
                <a:headEnd/>
                <a:tailEnd/>
              </a:ln>
            </p:spPr>
            <p:txBody>
              <a:bodyPr wrap="none" lIns="0" tIns="0" rIns="0" bIns="0">
                <a:spAutoFit/>
              </a:bodyPr>
              <a:lstStyle/>
              <a:p>
                <a:r>
                  <a:rPr lang="en-US" sz="2300">
                    <a:solidFill>
                      <a:schemeClr val="bg1"/>
                    </a:solidFill>
                    <a:latin typeface="Century Gothic" pitchFamily="34" charset="0"/>
                  </a:rPr>
                  <a:t>operator</a:t>
                </a:r>
                <a:endParaRPr lang="en-US">
                  <a:solidFill>
                    <a:schemeClr val="bg1"/>
                  </a:solidFill>
                </a:endParaRPr>
              </a:p>
            </p:txBody>
          </p:sp>
          <p:sp>
            <p:nvSpPr>
              <p:cNvPr id="10399" name="Rectangle 20"/>
              <p:cNvSpPr>
                <a:spLocks noChangeArrowheads="1"/>
              </p:cNvSpPr>
              <p:nvPr/>
            </p:nvSpPr>
            <p:spPr bwMode="auto">
              <a:xfrm>
                <a:off x="3193" y="1228"/>
                <a:ext cx="48" cy="187"/>
              </a:xfrm>
              <a:prstGeom prst="rect">
                <a:avLst/>
              </a:prstGeom>
              <a:noFill/>
              <a:ln w="9525">
                <a:noFill/>
                <a:miter lim="800000"/>
                <a:headEnd/>
                <a:tailEnd/>
              </a:ln>
            </p:spPr>
            <p:txBody>
              <a:bodyPr wrap="none" lIns="0" tIns="0" rIns="0" bIns="0">
                <a:spAutoFit/>
              </a:bodyPr>
              <a:lstStyle/>
              <a:p>
                <a:r>
                  <a:rPr lang="en-US" sz="2300">
                    <a:solidFill>
                      <a:schemeClr val="bg1"/>
                    </a:solidFill>
                    <a:latin typeface="Century Gothic" pitchFamily="34" charset="0"/>
                  </a:rPr>
                  <a:t> </a:t>
                </a:r>
                <a:endParaRPr lang="en-US">
                  <a:solidFill>
                    <a:schemeClr val="bg1"/>
                  </a:solidFill>
                </a:endParaRPr>
              </a:p>
            </p:txBody>
          </p:sp>
          <p:sp>
            <p:nvSpPr>
              <p:cNvPr id="10400" name="Rectangle 21"/>
              <p:cNvSpPr>
                <a:spLocks noChangeArrowheads="1"/>
              </p:cNvSpPr>
              <p:nvPr/>
            </p:nvSpPr>
            <p:spPr bwMode="auto">
              <a:xfrm>
                <a:off x="3526" y="964"/>
                <a:ext cx="1190" cy="259"/>
              </a:xfrm>
              <a:prstGeom prst="rect">
                <a:avLst/>
              </a:prstGeom>
              <a:solidFill>
                <a:srgbClr val="99CCFF"/>
              </a:solidFill>
              <a:ln w="9525">
                <a:noFill/>
                <a:miter lim="800000"/>
                <a:headEnd/>
                <a:tailEnd/>
              </a:ln>
            </p:spPr>
            <p:txBody>
              <a:bodyPr/>
              <a:lstStyle/>
              <a:p>
                <a:endParaRPr lang="en-US">
                  <a:solidFill>
                    <a:schemeClr val="bg1"/>
                  </a:solidFill>
                </a:endParaRPr>
              </a:p>
            </p:txBody>
          </p:sp>
          <p:sp>
            <p:nvSpPr>
              <p:cNvPr id="10401" name="Rectangle 22"/>
              <p:cNvSpPr>
                <a:spLocks noChangeArrowheads="1"/>
              </p:cNvSpPr>
              <p:nvPr/>
            </p:nvSpPr>
            <p:spPr bwMode="auto">
              <a:xfrm>
                <a:off x="3547" y="1003"/>
                <a:ext cx="874" cy="187"/>
              </a:xfrm>
              <a:prstGeom prst="rect">
                <a:avLst/>
              </a:prstGeom>
              <a:noFill/>
              <a:ln w="9525">
                <a:noFill/>
                <a:miter lim="800000"/>
                <a:headEnd/>
                <a:tailEnd/>
              </a:ln>
            </p:spPr>
            <p:txBody>
              <a:bodyPr wrap="none" lIns="0" tIns="0" rIns="0" bIns="0">
                <a:spAutoFit/>
              </a:bodyPr>
              <a:lstStyle/>
              <a:p>
                <a:r>
                  <a:rPr lang="en-US" sz="2300">
                    <a:solidFill>
                      <a:schemeClr val="bg1"/>
                    </a:solidFill>
                    <a:latin typeface="Century Gothic" pitchFamily="34" charset="0"/>
                  </a:rPr>
                  <a:t>Algebraic </a:t>
                </a:r>
                <a:endParaRPr lang="en-US">
                  <a:solidFill>
                    <a:schemeClr val="bg1"/>
                  </a:solidFill>
                </a:endParaRPr>
              </a:p>
            </p:txBody>
          </p:sp>
          <p:sp>
            <p:nvSpPr>
              <p:cNvPr id="10402" name="Rectangle 23"/>
              <p:cNvSpPr>
                <a:spLocks noChangeArrowheads="1"/>
              </p:cNvSpPr>
              <p:nvPr/>
            </p:nvSpPr>
            <p:spPr bwMode="auto">
              <a:xfrm>
                <a:off x="3526" y="1223"/>
                <a:ext cx="1190" cy="233"/>
              </a:xfrm>
              <a:prstGeom prst="rect">
                <a:avLst/>
              </a:prstGeom>
              <a:solidFill>
                <a:srgbClr val="99CCFF"/>
              </a:solidFill>
              <a:ln w="9525">
                <a:noFill/>
                <a:miter lim="800000"/>
                <a:headEnd/>
                <a:tailEnd/>
              </a:ln>
            </p:spPr>
            <p:txBody>
              <a:bodyPr/>
              <a:lstStyle/>
              <a:p>
                <a:endParaRPr lang="en-US">
                  <a:solidFill>
                    <a:schemeClr val="bg1"/>
                  </a:solidFill>
                </a:endParaRPr>
              </a:p>
            </p:txBody>
          </p:sp>
          <p:sp>
            <p:nvSpPr>
              <p:cNvPr id="10403" name="Rectangle 24"/>
              <p:cNvSpPr>
                <a:spLocks noChangeArrowheads="1"/>
              </p:cNvSpPr>
              <p:nvPr/>
            </p:nvSpPr>
            <p:spPr bwMode="auto">
              <a:xfrm>
                <a:off x="3547" y="1228"/>
                <a:ext cx="864" cy="187"/>
              </a:xfrm>
              <a:prstGeom prst="rect">
                <a:avLst/>
              </a:prstGeom>
              <a:noFill/>
              <a:ln w="9525">
                <a:noFill/>
                <a:miter lim="800000"/>
                <a:headEnd/>
                <a:tailEnd/>
              </a:ln>
            </p:spPr>
            <p:txBody>
              <a:bodyPr wrap="none" lIns="0" tIns="0" rIns="0" bIns="0">
                <a:spAutoFit/>
              </a:bodyPr>
              <a:lstStyle/>
              <a:p>
                <a:r>
                  <a:rPr lang="en-US" sz="2300">
                    <a:solidFill>
                      <a:schemeClr val="bg1"/>
                    </a:solidFill>
                    <a:latin typeface="Century Gothic" pitchFamily="34" charset="0"/>
                  </a:rPr>
                  <a:t>expression</a:t>
                </a:r>
                <a:endParaRPr lang="en-US">
                  <a:solidFill>
                    <a:schemeClr val="bg1"/>
                  </a:solidFill>
                </a:endParaRPr>
              </a:p>
            </p:txBody>
          </p:sp>
          <p:sp>
            <p:nvSpPr>
              <p:cNvPr id="10404" name="Rectangle 25"/>
              <p:cNvSpPr>
                <a:spLocks noChangeArrowheads="1"/>
              </p:cNvSpPr>
              <p:nvPr/>
            </p:nvSpPr>
            <p:spPr bwMode="auto">
              <a:xfrm>
                <a:off x="4469" y="1228"/>
                <a:ext cx="48" cy="187"/>
              </a:xfrm>
              <a:prstGeom prst="rect">
                <a:avLst/>
              </a:prstGeom>
              <a:noFill/>
              <a:ln w="9525">
                <a:noFill/>
                <a:miter lim="800000"/>
                <a:headEnd/>
                <a:tailEnd/>
              </a:ln>
            </p:spPr>
            <p:txBody>
              <a:bodyPr wrap="none" lIns="0" tIns="0" rIns="0" bIns="0">
                <a:spAutoFit/>
              </a:bodyPr>
              <a:lstStyle/>
              <a:p>
                <a:r>
                  <a:rPr lang="en-US" sz="2300">
                    <a:solidFill>
                      <a:schemeClr val="bg1"/>
                    </a:solidFill>
                    <a:latin typeface="Century Gothic" pitchFamily="34" charset="0"/>
                  </a:rPr>
                  <a:t> </a:t>
                </a:r>
                <a:endParaRPr lang="en-US">
                  <a:solidFill>
                    <a:schemeClr val="bg1"/>
                  </a:solidFill>
                </a:endParaRPr>
              </a:p>
            </p:txBody>
          </p:sp>
          <p:sp>
            <p:nvSpPr>
              <p:cNvPr id="10405" name="Rectangle 26"/>
              <p:cNvSpPr>
                <a:spLocks noChangeArrowheads="1"/>
              </p:cNvSpPr>
              <p:nvPr/>
            </p:nvSpPr>
            <p:spPr bwMode="auto">
              <a:xfrm>
                <a:off x="4723" y="1230"/>
                <a:ext cx="1524" cy="226"/>
              </a:xfrm>
              <a:prstGeom prst="rect">
                <a:avLst/>
              </a:prstGeom>
              <a:solidFill>
                <a:srgbClr val="99CCFF"/>
              </a:solidFill>
              <a:ln w="9525">
                <a:noFill/>
                <a:miter lim="800000"/>
                <a:headEnd/>
                <a:tailEnd/>
              </a:ln>
            </p:spPr>
            <p:txBody>
              <a:bodyPr/>
              <a:lstStyle/>
              <a:p>
                <a:endParaRPr lang="en-US">
                  <a:solidFill>
                    <a:schemeClr val="bg1"/>
                  </a:solidFill>
                </a:endParaRPr>
              </a:p>
            </p:txBody>
          </p:sp>
          <p:sp>
            <p:nvSpPr>
              <p:cNvPr id="10406" name="Rectangle 27"/>
              <p:cNvSpPr>
                <a:spLocks noChangeArrowheads="1"/>
              </p:cNvSpPr>
              <p:nvPr/>
            </p:nvSpPr>
            <p:spPr bwMode="auto">
              <a:xfrm>
                <a:off x="4723" y="964"/>
                <a:ext cx="1524" cy="266"/>
              </a:xfrm>
              <a:prstGeom prst="rect">
                <a:avLst/>
              </a:prstGeom>
              <a:solidFill>
                <a:srgbClr val="99CCFF"/>
              </a:solidFill>
              <a:ln w="9525">
                <a:noFill/>
                <a:miter lim="800000"/>
                <a:headEnd/>
                <a:tailEnd/>
              </a:ln>
            </p:spPr>
            <p:txBody>
              <a:bodyPr/>
              <a:lstStyle/>
              <a:p>
                <a:endParaRPr lang="en-US">
                  <a:solidFill>
                    <a:schemeClr val="bg1"/>
                  </a:solidFill>
                </a:endParaRPr>
              </a:p>
            </p:txBody>
          </p:sp>
          <p:sp>
            <p:nvSpPr>
              <p:cNvPr id="10407" name="Rectangle 28"/>
              <p:cNvSpPr>
                <a:spLocks noChangeArrowheads="1"/>
              </p:cNvSpPr>
              <p:nvPr/>
            </p:nvSpPr>
            <p:spPr bwMode="auto">
              <a:xfrm>
                <a:off x="4744" y="1003"/>
                <a:ext cx="1052" cy="187"/>
              </a:xfrm>
              <a:prstGeom prst="rect">
                <a:avLst/>
              </a:prstGeom>
              <a:noFill/>
              <a:ln w="9525">
                <a:noFill/>
                <a:miter lim="800000"/>
                <a:headEnd/>
                <a:tailEnd/>
              </a:ln>
            </p:spPr>
            <p:txBody>
              <a:bodyPr wrap="none" lIns="0" tIns="0" rIns="0" bIns="0">
                <a:spAutoFit/>
              </a:bodyPr>
              <a:lstStyle/>
              <a:p>
                <a:r>
                  <a:rPr lang="en-US" sz="2300">
                    <a:solidFill>
                      <a:schemeClr val="bg1"/>
                    </a:solidFill>
                    <a:latin typeface="Century Gothic" pitchFamily="34" charset="0"/>
                  </a:rPr>
                  <a:t>C expression</a:t>
                </a:r>
                <a:endParaRPr lang="en-US">
                  <a:solidFill>
                    <a:schemeClr val="bg1"/>
                  </a:solidFill>
                </a:endParaRPr>
              </a:p>
            </p:txBody>
          </p:sp>
          <p:sp>
            <p:nvSpPr>
              <p:cNvPr id="10408" name="Rectangle 29"/>
              <p:cNvSpPr>
                <a:spLocks noChangeArrowheads="1"/>
              </p:cNvSpPr>
              <p:nvPr/>
            </p:nvSpPr>
            <p:spPr bwMode="auto">
              <a:xfrm>
                <a:off x="5866" y="1003"/>
                <a:ext cx="48" cy="187"/>
              </a:xfrm>
              <a:prstGeom prst="rect">
                <a:avLst/>
              </a:prstGeom>
              <a:noFill/>
              <a:ln w="9525">
                <a:noFill/>
                <a:miter lim="800000"/>
                <a:headEnd/>
                <a:tailEnd/>
              </a:ln>
            </p:spPr>
            <p:txBody>
              <a:bodyPr wrap="none" lIns="0" tIns="0" rIns="0" bIns="0">
                <a:spAutoFit/>
              </a:bodyPr>
              <a:lstStyle/>
              <a:p>
                <a:r>
                  <a:rPr lang="en-US" sz="2300">
                    <a:solidFill>
                      <a:schemeClr val="bg1"/>
                    </a:solidFill>
                    <a:latin typeface="Century Gothic" pitchFamily="34" charset="0"/>
                  </a:rPr>
                  <a:t> </a:t>
                </a:r>
                <a:endParaRPr lang="en-US">
                  <a:solidFill>
                    <a:schemeClr val="bg1"/>
                  </a:solidFill>
                </a:endParaRPr>
              </a:p>
            </p:txBody>
          </p:sp>
          <p:sp>
            <p:nvSpPr>
              <p:cNvPr id="10409" name="Rectangle 30"/>
              <p:cNvSpPr>
                <a:spLocks noChangeArrowheads="1"/>
              </p:cNvSpPr>
              <p:nvPr/>
            </p:nvSpPr>
            <p:spPr bwMode="auto">
              <a:xfrm>
                <a:off x="940" y="957"/>
                <a:ext cx="7"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10" name="Line 31"/>
              <p:cNvSpPr>
                <a:spLocks noChangeShapeType="1"/>
              </p:cNvSpPr>
              <p:nvPr/>
            </p:nvSpPr>
            <p:spPr bwMode="auto">
              <a:xfrm>
                <a:off x="940" y="957"/>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411" name="Line 32"/>
              <p:cNvSpPr>
                <a:spLocks noChangeShapeType="1"/>
              </p:cNvSpPr>
              <p:nvPr/>
            </p:nvSpPr>
            <p:spPr bwMode="auto">
              <a:xfrm>
                <a:off x="940" y="957"/>
                <a:ext cx="1" cy="7"/>
              </a:xfrm>
              <a:prstGeom prst="line">
                <a:avLst/>
              </a:prstGeom>
              <a:noFill/>
              <a:ln w="0">
                <a:solidFill>
                  <a:srgbClr val="000000"/>
                </a:solidFill>
                <a:round/>
                <a:headEnd/>
                <a:tailEnd/>
              </a:ln>
            </p:spPr>
            <p:txBody>
              <a:bodyPr/>
              <a:lstStyle/>
              <a:p>
                <a:endParaRPr lang="en-US">
                  <a:solidFill>
                    <a:schemeClr val="bg1"/>
                  </a:solidFill>
                </a:endParaRPr>
              </a:p>
            </p:txBody>
          </p:sp>
          <p:sp>
            <p:nvSpPr>
              <p:cNvPr id="10412" name="Rectangle 33"/>
              <p:cNvSpPr>
                <a:spLocks noChangeArrowheads="1"/>
              </p:cNvSpPr>
              <p:nvPr/>
            </p:nvSpPr>
            <p:spPr bwMode="auto">
              <a:xfrm>
                <a:off x="940" y="957"/>
                <a:ext cx="7"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13" name="Line 34"/>
              <p:cNvSpPr>
                <a:spLocks noChangeShapeType="1"/>
              </p:cNvSpPr>
              <p:nvPr/>
            </p:nvSpPr>
            <p:spPr bwMode="auto">
              <a:xfrm>
                <a:off x="940" y="957"/>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414" name="Line 35"/>
              <p:cNvSpPr>
                <a:spLocks noChangeShapeType="1"/>
              </p:cNvSpPr>
              <p:nvPr/>
            </p:nvSpPr>
            <p:spPr bwMode="auto">
              <a:xfrm>
                <a:off x="940" y="957"/>
                <a:ext cx="1" cy="7"/>
              </a:xfrm>
              <a:prstGeom prst="line">
                <a:avLst/>
              </a:prstGeom>
              <a:noFill/>
              <a:ln w="0">
                <a:solidFill>
                  <a:srgbClr val="000000"/>
                </a:solidFill>
                <a:round/>
                <a:headEnd/>
                <a:tailEnd/>
              </a:ln>
            </p:spPr>
            <p:txBody>
              <a:bodyPr/>
              <a:lstStyle/>
              <a:p>
                <a:endParaRPr lang="en-US">
                  <a:solidFill>
                    <a:schemeClr val="bg1"/>
                  </a:solidFill>
                </a:endParaRPr>
              </a:p>
            </p:txBody>
          </p:sp>
          <p:sp>
            <p:nvSpPr>
              <p:cNvPr id="10415" name="Rectangle 36"/>
              <p:cNvSpPr>
                <a:spLocks noChangeArrowheads="1"/>
              </p:cNvSpPr>
              <p:nvPr/>
            </p:nvSpPr>
            <p:spPr bwMode="auto">
              <a:xfrm>
                <a:off x="947" y="957"/>
                <a:ext cx="1433"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16" name="Line 37"/>
              <p:cNvSpPr>
                <a:spLocks noChangeShapeType="1"/>
              </p:cNvSpPr>
              <p:nvPr/>
            </p:nvSpPr>
            <p:spPr bwMode="auto">
              <a:xfrm>
                <a:off x="947" y="957"/>
                <a:ext cx="1433" cy="1"/>
              </a:xfrm>
              <a:prstGeom prst="line">
                <a:avLst/>
              </a:prstGeom>
              <a:noFill/>
              <a:ln w="0">
                <a:solidFill>
                  <a:srgbClr val="000000"/>
                </a:solidFill>
                <a:round/>
                <a:headEnd/>
                <a:tailEnd/>
              </a:ln>
            </p:spPr>
            <p:txBody>
              <a:bodyPr/>
              <a:lstStyle/>
              <a:p>
                <a:endParaRPr lang="en-US">
                  <a:solidFill>
                    <a:schemeClr val="bg1"/>
                  </a:solidFill>
                </a:endParaRPr>
              </a:p>
            </p:txBody>
          </p:sp>
          <p:sp>
            <p:nvSpPr>
              <p:cNvPr id="10417" name="Rectangle 38"/>
              <p:cNvSpPr>
                <a:spLocks noChangeArrowheads="1"/>
              </p:cNvSpPr>
              <p:nvPr/>
            </p:nvSpPr>
            <p:spPr bwMode="auto">
              <a:xfrm>
                <a:off x="2380" y="957"/>
                <a:ext cx="7"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18" name="Line 39"/>
              <p:cNvSpPr>
                <a:spLocks noChangeShapeType="1"/>
              </p:cNvSpPr>
              <p:nvPr/>
            </p:nvSpPr>
            <p:spPr bwMode="auto">
              <a:xfrm>
                <a:off x="2380" y="957"/>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419" name="Line 40"/>
              <p:cNvSpPr>
                <a:spLocks noChangeShapeType="1"/>
              </p:cNvSpPr>
              <p:nvPr/>
            </p:nvSpPr>
            <p:spPr bwMode="auto">
              <a:xfrm>
                <a:off x="2380" y="957"/>
                <a:ext cx="1" cy="7"/>
              </a:xfrm>
              <a:prstGeom prst="line">
                <a:avLst/>
              </a:prstGeom>
              <a:noFill/>
              <a:ln w="0">
                <a:solidFill>
                  <a:srgbClr val="000000"/>
                </a:solidFill>
                <a:round/>
                <a:headEnd/>
                <a:tailEnd/>
              </a:ln>
            </p:spPr>
            <p:txBody>
              <a:bodyPr/>
              <a:lstStyle/>
              <a:p>
                <a:endParaRPr lang="en-US">
                  <a:solidFill>
                    <a:schemeClr val="bg1"/>
                  </a:solidFill>
                </a:endParaRPr>
              </a:p>
            </p:txBody>
          </p:sp>
          <p:sp>
            <p:nvSpPr>
              <p:cNvPr id="10420" name="Rectangle 41"/>
              <p:cNvSpPr>
                <a:spLocks noChangeArrowheads="1"/>
              </p:cNvSpPr>
              <p:nvPr/>
            </p:nvSpPr>
            <p:spPr bwMode="auto">
              <a:xfrm>
                <a:off x="2387" y="957"/>
                <a:ext cx="1131"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21" name="Line 42"/>
              <p:cNvSpPr>
                <a:spLocks noChangeShapeType="1"/>
              </p:cNvSpPr>
              <p:nvPr/>
            </p:nvSpPr>
            <p:spPr bwMode="auto">
              <a:xfrm>
                <a:off x="2387" y="957"/>
                <a:ext cx="1131" cy="1"/>
              </a:xfrm>
              <a:prstGeom prst="line">
                <a:avLst/>
              </a:prstGeom>
              <a:noFill/>
              <a:ln w="0">
                <a:solidFill>
                  <a:srgbClr val="000000"/>
                </a:solidFill>
                <a:round/>
                <a:headEnd/>
                <a:tailEnd/>
              </a:ln>
            </p:spPr>
            <p:txBody>
              <a:bodyPr/>
              <a:lstStyle/>
              <a:p>
                <a:endParaRPr lang="en-US">
                  <a:solidFill>
                    <a:schemeClr val="bg1"/>
                  </a:solidFill>
                </a:endParaRPr>
              </a:p>
            </p:txBody>
          </p:sp>
          <p:sp>
            <p:nvSpPr>
              <p:cNvPr id="10422" name="Rectangle 43"/>
              <p:cNvSpPr>
                <a:spLocks noChangeArrowheads="1"/>
              </p:cNvSpPr>
              <p:nvPr/>
            </p:nvSpPr>
            <p:spPr bwMode="auto">
              <a:xfrm>
                <a:off x="3518" y="957"/>
                <a:ext cx="8"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23" name="Line 44"/>
              <p:cNvSpPr>
                <a:spLocks noChangeShapeType="1"/>
              </p:cNvSpPr>
              <p:nvPr/>
            </p:nvSpPr>
            <p:spPr bwMode="auto">
              <a:xfrm>
                <a:off x="3518" y="957"/>
                <a:ext cx="8" cy="1"/>
              </a:xfrm>
              <a:prstGeom prst="line">
                <a:avLst/>
              </a:prstGeom>
              <a:noFill/>
              <a:ln w="0">
                <a:solidFill>
                  <a:srgbClr val="000000"/>
                </a:solidFill>
                <a:round/>
                <a:headEnd/>
                <a:tailEnd/>
              </a:ln>
            </p:spPr>
            <p:txBody>
              <a:bodyPr/>
              <a:lstStyle/>
              <a:p>
                <a:endParaRPr lang="en-US">
                  <a:solidFill>
                    <a:schemeClr val="bg1"/>
                  </a:solidFill>
                </a:endParaRPr>
              </a:p>
            </p:txBody>
          </p:sp>
          <p:sp>
            <p:nvSpPr>
              <p:cNvPr id="10424" name="Line 45"/>
              <p:cNvSpPr>
                <a:spLocks noChangeShapeType="1"/>
              </p:cNvSpPr>
              <p:nvPr/>
            </p:nvSpPr>
            <p:spPr bwMode="auto">
              <a:xfrm>
                <a:off x="3518" y="957"/>
                <a:ext cx="1" cy="7"/>
              </a:xfrm>
              <a:prstGeom prst="line">
                <a:avLst/>
              </a:prstGeom>
              <a:noFill/>
              <a:ln w="0">
                <a:solidFill>
                  <a:srgbClr val="000000"/>
                </a:solidFill>
                <a:round/>
                <a:headEnd/>
                <a:tailEnd/>
              </a:ln>
            </p:spPr>
            <p:txBody>
              <a:bodyPr/>
              <a:lstStyle/>
              <a:p>
                <a:endParaRPr lang="en-US">
                  <a:solidFill>
                    <a:schemeClr val="bg1"/>
                  </a:solidFill>
                </a:endParaRPr>
              </a:p>
            </p:txBody>
          </p:sp>
          <p:sp>
            <p:nvSpPr>
              <p:cNvPr id="10425" name="Rectangle 46"/>
              <p:cNvSpPr>
                <a:spLocks noChangeArrowheads="1"/>
              </p:cNvSpPr>
              <p:nvPr/>
            </p:nvSpPr>
            <p:spPr bwMode="auto">
              <a:xfrm>
                <a:off x="3526" y="957"/>
                <a:ext cx="1190"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26" name="Line 47"/>
              <p:cNvSpPr>
                <a:spLocks noChangeShapeType="1"/>
              </p:cNvSpPr>
              <p:nvPr/>
            </p:nvSpPr>
            <p:spPr bwMode="auto">
              <a:xfrm>
                <a:off x="3526" y="957"/>
                <a:ext cx="1190" cy="1"/>
              </a:xfrm>
              <a:prstGeom prst="line">
                <a:avLst/>
              </a:prstGeom>
              <a:noFill/>
              <a:ln w="0">
                <a:solidFill>
                  <a:srgbClr val="000000"/>
                </a:solidFill>
                <a:round/>
                <a:headEnd/>
                <a:tailEnd/>
              </a:ln>
            </p:spPr>
            <p:txBody>
              <a:bodyPr/>
              <a:lstStyle/>
              <a:p>
                <a:endParaRPr lang="en-US">
                  <a:solidFill>
                    <a:schemeClr val="bg1"/>
                  </a:solidFill>
                </a:endParaRPr>
              </a:p>
            </p:txBody>
          </p:sp>
          <p:sp>
            <p:nvSpPr>
              <p:cNvPr id="10427" name="Rectangle 48"/>
              <p:cNvSpPr>
                <a:spLocks noChangeArrowheads="1"/>
              </p:cNvSpPr>
              <p:nvPr/>
            </p:nvSpPr>
            <p:spPr bwMode="auto">
              <a:xfrm>
                <a:off x="4716" y="957"/>
                <a:ext cx="7"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28" name="Line 49"/>
              <p:cNvSpPr>
                <a:spLocks noChangeShapeType="1"/>
              </p:cNvSpPr>
              <p:nvPr/>
            </p:nvSpPr>
            <p:spPr bwMode="auto">
              <a:xfrm>
                <a:off x="4716" y="957"/>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429" name="Line 50"/>
              <p:cNvSpPr>
                <a:spLocks noChangeShapeType="1"/>
              </p:cNvSpPr>
              <p:nvPr/>
            </p:nvSpPr>
            <p:spPr bwMode="auto">
              <a:xfrm>
                <a:off x="4716" y="957"/>
                <a:ext cx="1" cy="7"/>
              </a:xfrm>
              <a:prstGeom prst="line">
                <a:avLst/>
              </a:prstGeom>
              <a:noFill/>
              <a:ln w="0">
                <a:solidFill>
                  <a:srgbClr val="000000"/>
                </a:solidFill>
                <a:round/>
                <a:headEnd/>
                <a:tailEnd/>
              </a:ln>
            </p:spPr>
            <p:txBody>
              <a:bodyPr/>
              <a:lstStyle/>
              <a:p>
                <a:endParaRPr lang="en-US">
                  <a:solidFill>
                    <a:schemeClr val="bg1"/>
                  </a:solidFill>
                </a:endParaRPr>
              </a:p>
            </p:txBody>
          </p:sp>
          <p:sp>
            <p:nvSpPr>
              <p:cNvPr id="10430" name="Rectangle 51"/>
              <p:cNvSpPr>
                <a:spLocks noChangeArrowheads="1"/>
              </p:cNvSpPr>
              <p:nvPr/>
            </p:nvSpPr>
            <p:spPr bwMode="auto">
              <a:xfrm>
                <a:off x="4723" y="957"/>
                <a:ext cx="1524"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31" name="Line 52"/>
              <p:cNvSpPr>
                <a:spLocks noChangeShapeType="1"/>
              </p:cNvSpPr>
              <p:nvPr/>
            </p:nvSpPr>
            <p:spPr bwMode="auto">
              <a:xfrm>
                <a:off x="4723" y="957"/>
                <a:ext cx="1524" cy="1"/>
              </a:xfrm>
              <a:prstGeom prst="line">
                <a:avLst/>
              </a:prstGeom>
              <a:noFill/>
              <a:ln w="0">
                <a:solidFill>
                  <a:srgbClr val="000000"/>
                </a:solidFill>
                <a:round/>
                <a:headEnd/>
                <a:tailEnd/>
              </a:ln>
            </p:spPr>
            <p:txBody>
              <a:bodyPr/>
              <a:lstStyle/>
              <a:p>
                <a:endParaRPr lang="en-US">
                  <a:solidFill>
                    <a:schemeClr val="bg1"/>
                  </a:solidFill>
                </a:endParaRPr>
              </a:p>
            </p:txBody>
          </p:sp>
          <p:sp>
            <p:nvSpPr>
              <p:cNvPr id="10432" name="Rectangle 53"/>
              <p:cNvSpPr>
                <a:spLocks noChangeArrowheads="1"/>
              </p:cNvSpPr>
              <p:nvPr/>
            </p:nvSpPr>
            <p:spPr bwMode="auto">
              <a:xfrm>
                <a:off x="6247" y="957"/>
                <a:ext cx="7"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33" name="Line 54"/>
              <p:cNvSpPr>
                <a:spLocks noChangeShapeType="1"/>
              </p:cNvSpPr>
              <p:nvPr/>
            </p:nvSpPr>
            <p:spPr bwMode="auto">
              <a:xfrm>
                <a:off x="6247" y="957"/>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434" name="Line 55"/>
              <p:cNvSpPr>
                <a:spLocks noChangeShapeType="1"/>
              </p:cNvSpPr>
              <p:nvPr/>
            </p:nvSpPr>
            <p:spPr bwMode="auto">
              <a:xfrm>
                <a:off x="6247" y="957"/>
                <a:ext cx="1" cy="7"/>
              </a:xfrm>
              <a:prstGeom prst="line">
                <a:avLst/>
              </a:prstGeom>
              <a:noFill/>
              <a:ln w="0">
                <a:solidFill>
                  <a:srgbClr val="000000"/>
                </a:solidFill>
                <a:round/>
                <a:headEnd/>
                <a:tailEnd/>
              </a:ln>
            </p:spPr>
            <p:txBody>
              <a:bodyPr/>
              <a:lstStyle/>
              <a:p>
                <a:endParaRPr lang="en-US">
                  <a:solidFill>
                    <a:schemeClr val="bg1"/>
                  </a:solidFill>
                </a:endParaRPr>
              </a:p>
            </p:txBody>
          </p:sp>
          <p:sp>
            <p:nvSpPr>
              <p:cNvPr id="10435" name="Rectangle 56"/>
              <p:cNvSpPr>
                <a:spLocks noChangeArrowheads="1"/>
              </p:cNvSpPr>
              <p:nvPr/>
            </p:nvSpPr>
            <p:spPr bwMode="auto">
              <a:xfrm>
                <a:off x="6247" y="957"/>
                <a:ext cx="7"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36" name="Line 57"/>
              <p:cNvSpPr>
                <a:spLocks noChangeShapeType="1"/>
              </p:cNvSpPr>
              <p:nvPr/>
            </p:nvSpPr>
            <p:spPr bwMode="auto">
              <a:xfrm>
                <a:off x="6247" y="957"/>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437" name="Line 58"/>
              <p:cNvSpPr>
                <a:spLocks noChangeShapeType="1"/>
              </p:cNvSpPr>
              <p:nvPr/>
            </p:nvSpPr>
            <p:spPr bwMode="auto">
              <a:xfrm>
                <a:off x="6247" y="957"/>
                <a:ext cx="1" cy="7"/>
              </a:xfrm>
              <a:prstGeom prst="line">
                <a:avLst/>
              </a:prstGeom>
              <a:noFill/>
              <a:ln w="0">
                <a:solidFill>
                  <a:srgbClr val="000000"/>
                </a:solidFill>
                <a:round/>
                <a:headEnd/>
                <a:tailEnd/>
              </a:ln>
            </p:spPr>
            <p:txBody>
              <a:bodyPr/>
              <a:lstStyle/>
              <a:p>
                <a:endParaRPr lang="en-US">
                  <a:solidFill>
                    <a:schemeClr val="bg1"/>
                  </a:solidFill>
                </a:endParaRPr>
              </a:p>
            </p:txBody>
          </p:sp>
          <p:sp>
            <p:nvSpPr>
              <p:cNvPr id="10438" name="Rectangle 59"/>
              <p:cNvSpPr>
                <a:spLocks noChangeArrowheads="1"/>
              </p:cNvSpPr>
              <p:nvPr/>
            </p:nvSpPr>
            <p:spPr bwMode="auto">
              <a:xfrm>
                <a:off x="940" y="964"/>
                <a:ext cx="7" cy="492"/>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39" name="Line 60"/>
              <p:cNvSpPr>
                <a:spLocks noChangeShapeType="1"/>
              </p:cNvSpPr>
              <p:nvPr/>
            </p:nvSpPr>
            <p:spPr bwMode="auto">
              <a:xfrm>
                <a:off x="940" y="964"/>
                <a:ext cx="1" cy="492"/>
              </a:xfrm>
              <a:prstGeom prst="line">
                <a:avLst/>
              </a:prstGeom>
              <a:noFill/>
              <a:ln w="0">
                <a:solidFill>
                  <a:srgbClr val="000000"/>
                </a:solidFill>
                <a:round/>
                <a:headEnd/>
                <a:tailEnd/>
              </a:ln>
            </p:spPr>
            <p:txBody>
              <a:bodyPr/>
              <a:lstStyle/>
              <a:p>
                <a:endParaRPr lang="en-US">
                  <a:solidFill>
                    <a:schemeClr val="bg1"/>
                  </a:solidFill>
                </a:endParaRPr>
              </a:p>
            </p:txBody>
          </p:sp>
          <p:sp>
            <p:nvSpPr>
              <p:cNvPr id="10440" name="Rectangle 61"/>
              <p:cNvSpPr>
                <a:spLocks noChangeArrowheads="1"/>
              </p:cNvSpPr>
              <p:nvPr/>
            </p:nvSpPr>
            <p:spPr bwMode="auto">
              <a:xfrm>
                <a:off x="2380" y="964"/>
                <a:ext cx="7" cy="492"/>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41" name="Line 62"/>
              <p:cNvSpPr>
                <a:spLocks noChangeShapeType="1"/>
              </p:cNvSpPr>
              <p:nvPr/>
            </p:nvSpPr>
            <p:spPr bwMode="auto">
              <a:xfrm>
                <a:off x="2380" y="964"/>
                <a:ext cx="1" cy="492"/>
              </a:xfrm>
              <a:prstGeom prst="line">
                <a:avLst/>
              </a:prstGeom>
              <a:noFill/>
              <a:ln w="0">
                <a:solidFill>
                  <a:srgbClr val="000000"/>
                </a:solidFill>
                <a:round/>
                <a:headEnd/>
                <a:tailEnd/>
              </a:ln>
            </p:spPr>
            <p:txBody>
              <a:bodyPr/>
              <a:lstStyle/>
              <a:p>
                <a:endParaRPr lang="en-US">
                  <a:solidFill>
                    <a:schemeClr val="bg1"/>
                  </a:solidFill>
                </a:endParaRPr>
              </a:p>
            </p:txBody>
          </p:sp>
          <p:sp>
            <p:nvSpPr>
              <p:cNvPr id="10442" name="Rectangle 63"/>
              <p:cNvSpPr>
                <a:spLocks noChangeArrowheads="1"/>
              </p:cNvSpPr>
              <p:nvPr/>
            </p:nvSpPr>
            <p:spPr bwMode="auto">
              <a:xfrm>
                <a:off x="3518" y="964"/>
                <a:ext cx="8" cy="492"/>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43" name="Line 64"/>
              <p:cNvSpPr>
                <a:spLocks noChangeShapeType="1"/>
              </p:cNvSpPr>
              <p:nvPr/>
            </p:nvSpPr>
            <p:spPr bwMode="auto">
              <a:xfrm>
                <a:off x="3518" y="964"/>
                <a:ext cx="1" cy="492"/>
              </a:xfrm>
              <a:prstGeom prst="line">
                <a:avLst/>
              </a:prstGeom>
              <a:noFill/>
              <a:ln w="0">
                <a:solidFill>
                  <a:srgbClr val="000000"/>
                </a:solidFill>
                <a:round/>
                <a:headEnd/>
                <a:tailEnd/>
              </a:ln>
            </p:spPr>
            <p:txBody>
              <a:bodyPr/>
              <a:lstStyle/>
              <a:p>
                <a:endParaRPr lang="en-US">
                  <a:solidFill>
                    <a:schemeClr val="bg1"/>
                  </a:solidFill>
                </a:endParaRPr>
              </a:p>
            </p:txBody>
          </p:sp>
          <p:sp>
            <p:nvSpPr>
              <p:cNvPr id="10444" name="Rectangle 65"/>
              <p:cNvSpPr>
                <a:spLocks noChangeArrowheads="1"/>
              </p:cNvSpPr>
              <p:nvPr/>
            </p:nvSpPr>
            <p:spPr bwMode="auto">
              <a:xfrm>
                <a:off x="4716" y="964"/>
                <a:ext cx="7" cy="492"/>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45" name="Line 66"/>
              <p:cNvSpPr>
                <a:spLocks noChangeShapeType="1"/>
              </p:cNvSpPr>
              <p:nvPr/>
            </p:nvSpPr>
            <p:spPr bwMode="auto">
              <a:xfrm>
                <a:off x="4716" y="964"/>
                <a:ext cx="1" cy="492"/>
              </a:xfrm>
              <a:prstGeom prst="line">
                <a:avLst/>
              </a:prstGeom>
              <a:noFill/>
              <a:ln w="0">
                <a:solidFill>
                  <a:srgbClr val="000000"/>
                </a:solidFill>
                <a:round/>
                <a:headEnd/>
                <a:tailEnd/>
              </a:ln>
            </p:spPr>
            <p:txBody>
              <a:bodyPr/>
              <a:lstStyle/>
              <a:p>
                <a:endParaRPr lang="en-US">
                  <a:solidFill>
                    <a:schemeClr val="bg1"/>
                  </a:solidFill>
                </a:endParaRPr>
              </a:p>
            </p:txBody>
          </p:sp>
          <p:sp>
            <p:nvSpPr>
              <p:cNvPr id="10446" name="Rectangle 67"/>
              <p:cNvSpPr>
                <a:spLocks noChangeArrowheads="1"/>
              </p:cNvSpPr>
              <p:nvPr/>
            </p:nvSpPr>
            <p:spPr bwMode="auto">
              <a:xfrm>
                <a:off x="6247" y="964"/>
                <a:ext cx="7" cy="492"/>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47" name="Line 68"/>
              <p:cNvSpPr>
                <a:spLocks noChangeShapeType="1"/>
              </p:cNvSpPr>
              <p:nvPr/>
            </p:nvSpPr>
            <p:spPr bwMode="auto">
              <a:xfrm>
                <a:off x="6247" y="964"/>
                <a:ext cx="1" cy="492"/>
              </a:xfrm>
              <a:prstGeom prst="line">
                <a:avLst/>
              </a:prstGeom>
              <a:noFill/>
              <a:ln w="0">
                <a:solidFill>
                  <a:srgbClr val="000000"/>
                </a:solidFill>
                <a:round/>
                <a:headEnd/>
                <a:tailEnd/>
              </a:ln>
            </p:spPr>
            <p:txBody>
              <a:bodyPr/>
              <a:lstStyle/>
              <a:p>
                <a:endParaRPr lang="en-US">
                  <a:solidFill>
                    <a:schemeClr val="bg1"/>
                  </a:solidFill>
                </a:endParaRPr>
              </a:p>
            </p:txBody>
          </p:sp>
          <p:sp>
            <p:nvSpPr>
              <p:cNvPr id="10448" name="Rectangle 69"/>
              <p:cNvSpPr>
                <a:spLocks noChangeArrowheads="1"/>
              </p:cNvSpPr>
              <p:nvPr/>
            </p:nvSpPr>
            <p:spPr bwMode="auto">
              <a:xfrm>
                <a:off x="947" y="1463"/>
                <a:ext cx="1433" cy="253"/>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449" name="Rectangle 70"/>
              <p:cNvSpPr>
                <a:spLocks noChangeArrowheads="1"/>
              </p:cNvSpPr>
              <p:nvPr/>
            </p:nvSpPr>
            <p:spPr bwMode="auto">
              <a:xfrm>
                <a:off x="968" y="1498"/>
                <a:ext cx="623" cy="187"/>
              </a:xfrm>
              <a:prstGeom prst="rect">
                <a:avLst/>
              </a:prstGeom>
              <a:noFill/>
              <a:ln w="9525">
                <a:noFill/>
                <a:miter lim="800000"/>
                <a:headEnd/>
                <a:tailEnd/>
              </a:ln>
            </p:spPr>
            <p:txBody>
              <a:bodyPr wrap="none" lIns="0" tIns="0" rIns="0" bIns="0">
                <a:spAutoFit/>
              </a:bodyPr>
              <a:lstStyle/>
              <a:p>
                <a:r>
                  <a:rPr lang="en-US" sz="2300">
                    <a:solidFill>
                      <a:schemeClr val="bg1"/>
                    </a:solidFill>
                    <a:latin typeface="Times" charset="0"/>
                  </a:rPr>
                  <a:t>Addition</a:t>
                </a:r>
                <a:endParaRPr lang="en-US">
                  <a:solidFill>
                    <a:schemeClr val="bg1"/>
                  </a:solidFill>
                </a:endParaRPr>
              </a:p>
            </p:txBody>
          </p:sp>
          <p:sp>
            <p:nvSpPr>
              <p:cNvPr id="10450" name="Rectangle 71"/>
              <p:cNvSpPr>
                <a:spLocks noChangeArrowheads="1"/>
              </p:cNvSpPr>
              <p:nvPr/>
            </p:nvSpPr>
            <p:spPr bwMode="auto">
              <a:xfrm>
                <a:off x="1624" y="1498"/>
                <a:ext cx="48" cy="187"/>
              </a:xfrm>
              <a:prstGeom prst="rect">
                <a:avLst/>
              </a:prstGeom>
              <a:noFill/>
              <a:ln w="9525">
                <a:noFill/>
                <a:miter lim="800000"/>
                <a:headEnd/>
                <a:tailEnd/>
              </a:ln>
            </p:spPr>
            <p:txBody>
              <a:bodyPr wrap="none" lIns="0" tIns="0" rIns="0" bIns="0">
                <a:spAutoFit/>
              </a:bodyPr>
              <a:lstStyle/>
              <a:p>
                <a:r>
                  <a:rPr lang="en-US" sz="2300">
                    <a:solidFill>
                      <a:schemeClr val="bg1"/>
                    </a:solidFill>
                    <a:latin typeface="Times" charset="0"/>
                  </a:rPr>
                  <a:t> </a:t>
                </a:r>
                <a:endParaRPr lang="en-US">
                  <a:solidFill>
                    <a:schemeClr val="bg1"/>
                  </a:solidFill>
                </a:endParaRPr>
              </a:p>
            </p:txBody>
          </p:sp>
          <p:sp>
            <p:nvSpPr>
              <p:cNvPr id="10451" name="Rectangle 72"/>
              <p:cNvSpPr>
                <a:spLocks noChangeArrowheads="1"/>
              </p:cNvSpPr>
              <p:nvPr/>
            </p:nvSpPr>
            <p:spPr bwMode="auto">
              <a:xfrm>
                <a:off x="3517" y="1463"/>
                <a:ext cx="1" cy="251"/>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452" name="Rectangle 73"/>
              <p:cNvSpPr>
                <a:spLocks noChangeArrowheads="1"/>
              </p:cNvSpPr>
              <p:nvPr/>
            </p:nvSpPr>
            <p:spPr bwMode="auto">
              <a:xfrm>
                <a:off x="2387" y="1714"/>
                <a:ext cx="1131" cy="2"/>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453" name="Rectangle 74"/>
              <p:cNvSpPr>
                <a:spLocks noChangeArrowheads="1"/>
              </p:cNvSpPr>
              <p:nvPr/>
            </p:nvSpPr>
            <p:spPr bwMode="auto">
              <a:xfrm>
                <a:off x="2387" y="1463"/>
                <a:ext cx="1130" cy="251"/>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454" name="Rectangle 75"/>
              <p:cNvSpPr>
                <a:spLocks noChangeArrowheads="1"/>
              </p:cNvSpPr>
              <p:nvPr/>
            </p:nvSpPr>
            <p:spPr bwMode="auto">
              <a:xfrm>
                <a:off x="2408" y="1496"/>
                <a:ext cx="103" cy="187"/>
              </a:xfrm>
              <a:prstGeom prst="rect">
                <a:avLst/>
              </a:prstGeom>
              <a:noFill/>
              <a:ln w="9525">
                <a:noFill/>
                <a:miter lim="800000"/>
                <a:headEnd/>
                <a:tailEnd/>
              </a:ln>
            </p:spPr>
            <p:txBody>
              <a:bodyPr wrap="none" lIns="0" tIns="0" rIns="0" bIns="0">
                <a:spAutoFit/>
              </a:bodyPr>
              <a:lstStyle/>
              <a:p>
                <a:r>
                  <a:rPr lang="en-US" sz="2300" b="1">
                    <a:solidFill>
                      <a:schemeClr val="bg1"/>
                    </a:solidFill>
                    <a:latin typeface="Courier New" pitchFamily="49" charset="0"/>
                  </a:rPr>
                  <a:t>+</a:t>
                </a:r>
                <a:endParaRPr lang="en-US">
                  <a:solidFill>
                    <a:schemeClr val="bg1"/>
                  </a:solidFill>
                </a:endParaRPr>
              </a:p>
            </p:txBody>
          </p:sp>
          <p:sp>
            <p:nvSpPr>
              <p:cNvPr id="10455" name="Rectangle 76"/>
              <p:cNvSpPr>
                <a:spLocks noChangeArrowheads="1"/>
              </p:cNvSpPr>
              <p:nvPr/>
            </p:nvSpPr>
            <p:spPr bwMode="auto">
              <a:xfrm>
                <a:off x="2519" y="1496"/>
                <a:ext cx="103" cy="187"/>
              </a:xfrm>
              <a:prstGeom prst="rect">
                <a:avLst/>
              </a:prstGeom>
              <a:noFill/>
              <a:ln w="9525">
                <a:noFill/>
                <a:miter lim="800000"/>
                <a:headEnd/>
                <a:tailEnd/>
              </a:ln>
            </p:spPr>
            <p:txBody>
              <a:bodyPr wrap="none" lIns="0" tIns="0" rIns="0" bIns="0">
                <a:spAutoFit/>
              </a:bodyPr>
              <a:lstStyle/>
              <a:p>
                <a:r>
                  <a:rPr lang="en-US" sz="2300" b="1">
                    <a:solidFill>
                      <a:schemeClr val="bg1"/>
                    </a:solidFill>
                    <a:latin typeface="Courier New" pitchFamily="49" charset="0"/>
                  </a:rPr>
                  <a:t> </a:t>
                </a:r>
                <a:endParaRPr lang="en-US">
                  <a:solidFill>
                    <a:schemeClr val="bg1"/>
                  </a:solidFill>
                </a:endParaRPr>
              </a:p>
            </p:txBody>
          </p:sp>
          <p:sp>
            <p:nvSpPr>
              <p:cNvPr id="10456" name="Rectangle 77"/>
              <p:cNvSpPr>
                <a:spLocks noChangeArrowheads="1"/>
              </p:cNvSpPr>
              <p:nvPr/>
            </p:nvSpPr>
            <p:spPr bwMode="auto">
              <a:xfrm>
                <a:off x="3526" y="1463"/>
                <a:ext cx="1190" cy="253"/>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457" name="Rectangle 78"/>
              <p:cNvSpPr>
                <a:spLocks noChangeArrowheads="1"/>
              </p:cNvSpPr>
              <p:nvPr/>
            </p:nvSpPr>
            <p:spPr bwMode="auto">
              <a:xfrm>
                <a:off x="3547" y="1501"/>
                <a:ext cx="349" cy="187"/>
              </a:xfrm>
              <a:prstGeom prst="rect">
                <a:avLst/>
              </a:prstGeom>
              <a:noFill/>
              <a:ln w="9525">
                <a:noFill/>
                <a:miter lim="800000"/>
                <a:headEnd/>
                <a:tailEnd/>
              </a:ln>
            </p:spPr>
            <p:txBody>
              <a:bodyPr wrap="none" lIns="0" tIns="0" rIns="0" bIns="0">
                <a:spAutoFit/>
              </a:bodyPr>
              <a:lstStyle/>
              <a:p>
                <a:r>
                  <a:rPr lang="en-US" sz="2300" b="1" i="1">
                    <a:solidFill>
                      <a:schemeClr val="bg1"/>
                    </a:solidFill>
                    <a:latin typeface="Times" charset="0"/>
                  </a:rPr>
                  <a:t>f + 7</a:t>
                </a:r>
                <a:endParaRPr lang="en-US">
                  <a:solidFill>
                    <a:schemeClr val="bg1"/>
                  </a:solidFill>
                </a:endParaRPr>
              </a:p>
            </p:txBody>
          </p:sp>
          <p:sp>
            <p:nvSpPr>
              <p:cNvPr id="10458" name="Rectangle 79"/>
              <p:cNvSpPr>
                <a:spLocks noChangeArrowheads="1"/>
              </p:cNvSpPr>
              <p:nvPr/>
            </p:nvSpPr>
            <p:spPr bwMode="auto">
              <a:xfrm>
                <a:off x="3898" y="1501"/>
                <a:ext cx="48" cy="187"/>
              </a:xfrm>
              <a:prstGeom prst="rect">
                <a:avLst/>
              </a:prstGeom>
              <a:noFill/>
              <a:ln w="9525">
                <a:noFill/>
                <a:miter lim="800000"/>
                <a:headEnd/>
                <a:tailEnd/>
              </a:ln>
            </p:spPr>
            <p:txBody>
              <a:bodyPr wrap="none" lIns="0" tIns="0" rIns="0" bIns="0">
                <a:spAutoFit/>
              </a:bodyPr>
              <a:lstStyle/>
              <a:p>
                <a:r>
                  <a:rPr lang="en-US" sz="2300" b="1" i="1">
                    <a:solidFill>
                      <a:schemeClr val="bg1"/>
                    </a:solidFill>
                    <a:latin typeface="Times" charset="0"/>
                  </a:rPr>
                  <a:t> </a:t>
                </a:r>
                <a:endParaRPr lang="en-US">
                  <a:solidFill>
                    <a:schemeClr val="bg1"/>
                  </a:solidFill>
                </a:endParaRPr>
              </a:p>
            </p:txBody>
          </p:sp>
          <p:sp>
            <p:nvSpPr>
              <p:cNvPr id="10459" name="Rectangle 80"/>
              <p:cNvSpPr>
                <a:spLocks noChangeArrowheads="1"/>
              </p:cNvSpPr>
              <p:nvPr/>
            </p:nvSpPr>
            <p:spPr bwMode="auto">
              <a:xfrm>
                <a:off x="4723" y="1714"/>
                <a:ext cx="1524" cy="2"/>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460" name="Rectangle 81"/>
              <p:cNvSpPr>
                <a:spLocks noChangeArrowheads="1"/>
              </p:cNvSpPr>
              <p:nvPr/>
            </p:nvSpPr>
            <p:spPr bwMode="auto">
              <a:xfrm>
                <a:off x="4723" y="1463"/>
                <a:ext cx="1524" cy="251"/>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461" name="Rectangle 82"/>
              <p:cNvSpPr>
                <a:spLocks noChangeArrowheads="1"/>
              </p:cNvSpPr>
              <p:nvPr/>
            </p:nvSpPr>
            <p:spPr bwMode="auto">
              <a:xfrm>
                <a:off x="4744" y="1496"/>
                <a:ext cx="516" cy="187"/>
              </a:xfrm>
              <a:prstGeom prst="rect">
                <a:avLst/>
              </a:prstGeom>
              <a:noFill/>
              <a:ln w="9525">
                <a:noFill/>
                <a:miter lim="800000"/>
                <a:headEnd/>
                <a:tailEnd/>
              </a:ln>
            </p:spPr>
            <p:txBody>
              <a:bodyPr wrap="none" lIns="0" tIns="0" rIns="0" bIns="0">
                <a:spAutoFit/>
              </a:bodyPr>
              <a:lstStyle/>
              <a:p>
                <a:r>
                  <a:rPr lang="en-US" sz="2300" b="1">
                    <a:solidFill>
                      <a:schemeClr val="bg1"/>
                    </a:solidFill>
                    <a:latin typeface="Courier New" pitchFamily="49" charset="0"/>
                  </a:rPr>
                  <a:t>f + 7</a:t>
                </a:r>
                <a:endParaRPr lang="en-US">
                  <a:solidFill>
                    <a:schemeClr val="bg1"/>
                  </a:solidFill>
                </a:endParaRPr>
              </a:p>
            </p:txBody>
          </p:sp>
          <p:sp>
            <p:nvSpPr>
              <p:cNvPr id="10462" name="Rectangle 83"/>
              <p:cNvSpPr>
                <a:spLocks noChangeArrowheads="1"/>
              </p:cNvSpPr>
              <p:nvPr/>
            </p:nvSpPr>
            <p:spPr bwMode="auto">
              <a:xfrm>
                <a:off x="5296" y="1496"/>
                <a:ext cx="103" cy="187"/>
              </a:xfrm>
              <a:prstGeom prst="rect">
                <a:avLst/>
              </a:prstGeom>
              <a:noFill/>
              <a:ln w="9525">
                <a:noFill/>
                <a:miter lim="800000"/>
                <a:headEnd/>
                <a:tailEnd/>
              </a:ln>
            </p:spPr>
            <p:txBody>
              <a:bodyPr wrap="none" lIns="0" tIns="0" rIns="0" bIns="0">
                <a:spAutoFit/>
              </a:bodyPr>
              <a:lstStyle/>
              <a:p>
                <a:r>
                  <a:rPr lang="en-US" sz="2300" b="1">
                    <a:solidFill>
                      <a:schemeClr val="bg1"/>
                    </a:solidFill>
                    <a:latin typeface="Courier New" pitchFamily="49" charset="0"/>
                  </a:rPr>
                  <a:t> </a:t>
                </a:r>
                <a:endParaRPr lang="en-US">
                  <a:solidFill>
                    <a:schemeClr val="bg1"/>
                  </a:solidFill>
                </a:endParaRPr>
              </a:p>
            </p:txBody>
          </p:sp>
          <p:sp>
            <p:nvSpPr>
              <p:cNvPr id="10463" name="Rectangle 84"/>
              <p:cNvSpPr>
                <a:spLocks noChangeArrowheads="1"/>
              </p:cNvSpPr>
              <p:nvPr/>
            </p:nvSpPr>
            <p:spPr bwMode="auto">
              <a:xfrm>
                <a:off x="940" y="1456"/>
                <a:ext cx="7"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64" name="Line 85"/>
              <p:cNvSpPr>
                <a:spLocks noChangeShapeType="1"/>
              </p:cNvSpPr>
              <p:nvPr/>
            </p:nvSpPr>
            <p:spPr bwMode="auto">
              <a:xfrm>
                <a:off x="940" y="1456"/>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465" name="Line 86"/>
              <p:cNvSpPr>
                <a:spLocks noChangeShapeType="1"/>
              </p:cNvSpPr>
              <p:nvPr/>
            </p:nvSpPr>
            <p:spPr bwMode="auto">
              <a:xfrm>
                <a:off x="940" y="1456"/>
                <a:ext cx="1" cy="7"/>
              </a:xfrm>
              <a:prstGeom prst="line">
                <a:avLst/>
              </a:prstGeom>
              <a:noFill/>
              <a:ln w="0">
                <a:solidFill>
                  <a:srgbClr val="000000"/>
                </a:solidFill>
                <a:round/>
                <a:headEnd/>
                <a:tailEnd/>
              </a:ln>
            </p:spPr>
            <p:txBody>
              <a:bodyPr/>
              <a:lstStyle/>
              <a:p>
                <a:endParaRPr lang="en-US">
                  <a:solidFill>
                    <a:schemeClr val="bg1"/>
                  </a:solidFill>
                </a:endParaRPr>
              </a:p>
            </p:txBody>
          </p:sp>
          <p:sp>
            <p:nvSpPr>
              <p:cNvPr id="10466" name="Rectangle 87"/>
              <p:cNvSpPr>
                <a:spLocks noChangeArrowheads="1"/>
              </p:cNvSpPr>
              <p:nvPr/>
            </p:nvSpPr>
            <p:spPr bwMode="auto">
              <a:xfrm>
                <a:off x="947" y="1456"/>
                <a:ext cx="1433"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67" name="Line 88"/>
              <p:cNvSpPr>
                <a:spLocks noChangeShapeType="1"/>
              </p:cNvSpPr>
              <p:nvPr/>
            </p:nvSpPr>
            <p:spPr bwMode="auto">
              <a:xfrm>
                <a:off x="947" y="1456"/>
                <a:ext cx="1433" cy="1"/>
              </a:xfrm>
              <a:prstGeom prst="line">
                <a:avLst/>
              </a:prstGeom>
              <a:noFill/>
              <a:ln w="0">
                <a:solidFill>
                  <a:srgbClr val="000000"/>
                </a:solidFill>
                <a:round/>
                <a:headEnd/>
                <a:tailEnd/>
              </a:ln>
            </p:spPr>
            <p:txBody>
              <a:bodyPr/>
              <a:lstStyle/>
              <a:p>
                <a:endParaRPr lang="en-US">
                  <a:solidFill>
                    <a:schemeClr val="bg1"/>
                  </a:solidFill>
                </a:endParaRPr>
              </a:p>
            </p:txBody>
          </p:sp>
          <p:sp>
            <p:nvSpPr>
              <p:cNvPr id="10468" name="Rectangle 89"/>
              <p:cNvSpPr>
                <a:spLocks noChangeArrowheads="1"/>
              </p:cNvSpPr>
              <p:nvPr/>
            </p:nvSpPr>
            <p:spPr bwMode="auto">
              <a:xfrm>
                <a:off x="2380" y="1456"/>
                <a:ext cx="7"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69" name="Line 90"/>
              <p:cNvSpPr>
                <a:spLocks noChangeShapeType="1"/>
              </p:cNvSpPr>
              <p:nvPr/>
            </p:nvSpPr>
            <p:spPr bwMode="auto">
              <a:xfrm>
                <a:off x="2380" y="1456"/>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470" name="Line 91"/>
              <p:cNvSpPr>
                <a:spLocks noChangeShapeType="1"/>
              </p:cNvSpPr>
              <p:nvPr/>
            </p:nvSpPr>
            <p:spPr bwMode="auto">
              <a:xfrm>
                <a:off x="2380" y="1456"/>
                <a:ext cx="1" cy="7"/>
              </a:xfrm>
              <a:prstGeom prst="line">
                <a:avLst/>
              </a:prstGeom>
              <a:noFill/>
              <a:ln w="0">
                <a:solidFill>
                  <a:srgbClr val="000000"/>
                </a:solidFill>
                <a:round/>
                <a:headEnd/>
                <a:tailEnd/>
              </a:ln>
            </p:spPr>
            <p:txBody>
              <a:bodyPr/>
              <a:lstStyle/>
              <a:p>
                <a:endParaRPr lang="en-US">
                  <a:solidFill>
                    <a:schemeClr val="bg1"/>
                  </a:solidFill>
                </a:endParaRPr>
              </a:p>
            </p:txBody>
          </p:sp>
          <p:sp>
            <p:nvSpPr>
              <p:cNvPr id="10471" name="Rectangle 92"/>
              <p:cNvSpPr>
                <a:spLocks noChangeArrowheads="1"/>
              </p:cNvSpPr>
              <p:nvPr/>
            </p:nvSpPr>
            <p:spPr bwMode="auto">
              <a:xfrm>
                <a:off x="2387" y="1456"/>
                <a:ext cx="1131"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72" name="Line 93"/>
              <p:cNvSpPr>
                <a:spLocks noChangeShapeType="1"/>
              </p:cNvSpPr>
              <p:nvPr/>
            </p:nvSpPr>
            <p:spPr bwMode="auto">
              <a:xfrm>
                <a:off x="2387" y="1456"/>
                <a:ext cx="1131" cy="1"/>
              </a:xfrm>
              <a:prstGeom prst="line">
                <a:avLst/>
              </a:prstGeom>
              <a:noFill/>
              <a:ln w="0">
                <a:solidFill>
                  <a:srgbClr val="000000"/>
                </a:solidFill>
                <a:round/>
                <a:headEnd/>
                <a:tailEnd/>
              </a:ln>
            </p:spPr>
            <p:txBody>
              <a:bodyPr/>
              <a:lstStyle/>
              <a:p>
                <a:endParaRPr lang="en-US">
                  <a:solidFill>
                    <a:schemeClr val="bg1"/>
                  </a:solidFill>
                </a:endParaRPr>
              </a:p>
            </p:txBody>
          </p:sp>
          <p:sp>
            <p:nvSpPr>
              <p:cNvPr id="10473" name="Rectangle 94"/>
              <p:cNvSpPr>
                <a:spLocks noChangeArrowheads="1"/>
              </p:cNvSpPr>
              <p:nvPr/>
            </p:nvSpPr>
            <p:spPr bwMode="auto">
              <a:xfrm>
                <a:off x="3518" y="1456"/>
                <a:ext cx="8"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74" name="Line 95"/>
              <p:cNvSpPr>
                <a:spLocks noChangeShapeType="1"/>
              </p:cNvSpPr>
              <p:nvPr/>
            </p:nvSpPr>
            <p:spPr bwMode="auto">
              <a:xfrm>
                <a:off x="3518" y="1456"/>
                <a:ext cx="8" cy="1"/>
              </a:xfrm>
              <a:prstGeom prst="line">
                <a:avLst/>
              </a:prstGeom>
              <a:noFill/>
              <a:ln w="0">
                <a:solidFill>
                  <a:srgbClr val="000000"/>
                </a:solidFill>
                <a:round/>
                <a:headEnd/>
                <a:tailEnd/>
              </a:ln>
            </p:spPr>
            <p:txBody>
              <a:bodyPr/>
              <a:lstStyle/>
              <a:p>
                <a:endParaRPr lang="en-US">
                  <a:solidFill>
                    <a:schemeClr val="bg1"/>
                  </a:solidFill>
                </a:endParaRPr>
              </a:p>
            </p:txBody>
          </p:sp>
          <p:sp>
            <p:nvSpPr>
              <p:cNvPr id="10475" name="Line 96"/>
              <p:cNvSpPr>
                <a:spLocks noChangeShapeType="1"/>
              </p:cNvSpPr>
              <p:nvPr/>
            </p:nvSpPr>
            <p:spPr bwMode="auto">
              <a:xfrm>
                <a:off x="3518" y="1456"/>
                <a:ext cx="1" cy="7"/>
              </a:xfrm>
              <a:prstGeom prst="line">
                <a:avLst/>
              </a:prstGeom>
              <a:noFill/>
              <a:ln w="0">
                <a:solidFill>
                  <a:srgbClr val="000000"/>
                </a:solidFill>
                <a:round/>
                <a:headEnd/>
                <a:tailEnd/>
              </a:ln>
            </p:spPr>
            <p:txBody>
              <a:bodyPr/>
              <a:lstStyle/>
              <a:p>
                <a:endParaRPr lang="en-US">
                  <a:solidFill>
                    <a:schemeClr val="bg1"/>
                  </a:solidFill>
                </a:endParaRPr>
              </a:p>
            </p:txBody>
          </p:sp>
          <p:sp>
            <p:nvSpPr>
              <p:cNvPr id="10476" name="Rectangle 97"/>
              <p:cNvSpPr>
                <a:spLocks noChangeArrowheads="1"/>
              </p:cNvSpPr>
              <p:nvPr/>
            </p:nvSpPr>
            <p:spPr bwMode="auto">
              <a:xfrm>
                <a:off x="3526" y="1456"/>
                <a:ext cx="1190"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77" name="Line 98"/>
              <p:cNvSpPr>
                <a:spLocks noChangeShapeType="1"/>
              </p:cNvSpPr>
              <p:nvPr/>
            </p:nvSpPr>
            <p:spPr bwMode="auto">
              <a:xfrm>
                <a:off x="3526" y="1456"/>
                <a:ext cx="1190" cy="1"/>
              </a:xfrm>
              <a:prstGeom prst="line">
                <a:avLst/>
              </a:prstGeom>
              <a:noFill/>
              <a:ln w="0">
                <a:solidFill>
                  <a:srgbClr val="000000"/>
                </a:solidFill>
                <a:round/>
                <a:headEnd/>
                <a:tailEnd/>
              </a:ln>
            </p:spPr>
            <p:txBody>
              <a:bodyPr/>
              <a:lstStyle/>
              <a:p>
                <a:endParaRPr lang="en-US">
                  <a:solidFill>
                    <a:schemeClr val="bg1"/>
                  </a:solidFill>
                </a:endParaRPr>
              </a:p>
            </p:txBody>
          </p:sp>
          <p:sp>
            <p:nvSpPr>
              <p:cNvPr id="10478" name="Rectangle 99"/>
              <p:cNvSpPr>
                <a:spLocks noChangeArrowheads="1"/>
              </p:cNvSpPr>
              <p:nvPr/>
            </p:nvSpPr>
            <p:spPr bwMode="auto">
              <a:xfrm>
                <a:off x="4716" y="1456"/>
                <a:ext cx="7"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79" name="Line 100"/>
              <p:cNvSpPr>
                <a:spLocks noChangeShapeType="1"/>
              </p:cNvSpPr>
              <p:nvPr/>
            </p:nvSpPr>
            <p:spPr bwMode="auto">
              <a:xfrm>
                <a:off x="4716" y="1456"/>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480" name="Line 101"/>
              <p:cNvSpPr>
                <a:spLocks noChangeShapeType="1"/>
              </p:cNvSpPr>
              <p:nvPr/>
            </p:nvSpPr>
            <p:spPr bwMode="auto">
              <a:xfrm>
                <a:off x="4716" y="1456"/>
                <a:ext cx="1" cy="7"/>
              </a:xfrm>
              <a:prstGeom prst="line">
                <a:avLst/>
              </a:prstGeom>
              <a:noFill/>
              <a:ln w="0">
                <a:solidFill>
                  <a:srgbClr val="000000"/>
                </a:solidFill>
                <a:round/>
                <a:headEnd/>
                <a:tailEnd/>
              </a:ln>
            </p:spPr>
            <p:txBody>
              <a:bodyPr/>
              <a:lstStyle/>
              <a:p>
                <a:endParaRPr lang="en-US">
                  <a:solidFill>
                    <a:schemeClr val="bg1"/>
                  </a:solidFill>
                </a:endParaRPr>
              </a:p>
            </p:txBody>
          </p:sp>
          <p:sp>
            <p:nvSpPr>
              <p:cNvPr id="10481" name="Rectangle 102"/>
              <p:cNvSpPr>
                <a:spLocks noChangeArrowheads="1"/>
              </p:cNvSpPr>
              <p:nvPr/>
            </p:nvSpPr>
            <p:spPr bwMode="auto">
              <a:xfrm>
                <a:off x="4723" y="1456"/>
                <a:ext cx="1524"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82" name="Line 103"/>
              <p:cNvSpPr>
                <a:spLocks noChangeShapeType="1"/>
              </p:cNvSpPr>
              <p:nvPr/>
            </p:nvSpPr>
            <p:spPr bwMode="auto">
              <a:xfrm>
                <a:off x="4723" y="1456"/>
                <a:ext cx="1524" cy="1"/>
              </a:xfrm>
              <a:prstGeom prst="line">
                <a:avLst/>
              </a:prstGeom>
              <a:noFill/>
              <a:ln w="0">
                <a:solidFill>
                  <a:srgbClr val="000000"/>
                </a:solidFill>
                <a:round/>
                <a:headEnd/>
                <a:tailEnd/>
              </a:ln>
            </p:spPr>
            <p:txBody>
              <a:bodyPr/>
              <a:lstStyle/>
              <a:p>
                <a:endParaRPr lang="en-US">
                  <a:solidFill>
                    <a:schemeClr val="bg1"/>
                  </a:solidFill>
                </a:endParaRPr>
              </a:p>
            </p:txBody>
          </p:sp>
          <p:sp>
            <p:nvSpPr>
              <p:cNvPr id="10483" name="Rectangle 104"/>
              <p:cNvSpPr>
                <a:spLocks noChangeArrowheads="1"/>
              </p:cNvSpPr>
              <p:nvPr/>
            </p:nvSpPr>
            <p:spPr bwMode="auto">
              <a:xfrm>
                <a:off x="6247" y="1456"/>
                <a:ext cx="7"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84" name="Line 105"/>
              <p:cNvSpPr>
                <a:spLocks noChangeShapeType="1"/>
              </p:cNvSpPr>
              <p:nvPr/>
            </p:nvSpPr>
            <p:spPr bwMode="auto">
              <a:xfrm>
                <a:off x="6247" y="1456"/>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485" name="Line 106"/>
              <p:cNvSpPr>
                <a:spLocks noChangeShapeType="1"/>
              </p:cNvSpPr>
              <p:nvPr/>
            </p:nvSpPr>
            <p:spPr bwMode="auto">
              <a:xfrm>
                <a:off x="6247" y="1456"/>
                <a:ext cx="1" cy="7"/>
              </a:xfrm>
              <a:prstGeom prst="line">
                <a:avLst/>
              </a:prstGeom>
              <a:noFill/>
              <a:ln w="0">
                <a:solidFill>
                  <a:srgbClr val="000000"/>
                </a:solidFill>
                <a:round/>
                <a:headEnd/>
                <a:tailEnd/>
              </a:ln>
            </p:spPr>
            <p:txBody>
              <a:bodyPr/>
              <a:lstStyle/>
              <a:p>
                <a:endParaRPr lang="en-US">
                  <a:solidFill>
                    <a:schemeClr val="bg1"/>
                  </a:solidFill>
                </a:endParaRPr>
              </a:p>
            </p:txBody>
          </p:sp>
          <p:sp>
            <p:nvSpPr>
              <p:cNvPr id="10486" name="Rectangle 107"/>
              <p:cNvSpPr>
                <a:spLocks noChangeArrowheads="1"/>
              </p:cNvSpPr>
              <p:nvPr/>
            </p:nvSpPr>
            <p:spPr bwMode="auto">
              <a:xfrm>
                <a:off x="940" y="1463"/>
                <a:ext cx="7" cy="253"/>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87" name="Line 108"/>
              <p:cNvSpPr>
                <a:spLocks noChangeShapeType="1"/>
              </p:cNvSpPr>
              <p:nvPr/>
            </p:nvSpPr>
            <p:spPr bwMode="auto">
              <a:xfrm>
                <a:off x="940" y="1463"/>
                <a:ext cx="1" cy="253"/>
              </a:xfrm>
              <a:prstGeom prst="line">
                <a:avLst/>
              </a:prstGeom>
              <a:noFill/>
              <a:ln w="0">
                <a:solidFill>
                  <a:srgbClr val="000000"/>
                </a:solidFill>
                <a:round/>
                <a:headEnd/>
                <a:tailEnd/>
              </a:ln>
            </p:spPr>
            <p:txBody>
              <a:bodyPr/>
              <a:lstStyle/>
              <a:p>
                <a:endParaRPr lang="en-US">
                  <a:solidFill>
                    <a:schemeClr val="bg1"/>
                  </a:solidFill>
                </a:endParaRPr>
              </a:p>
            </p:txBody>
          </p:sp>
          <p:sp>
            <p:nvSpPr>
              <p:cNvPr id="10488" name="Rectangle 109"/>
              <p:cNvSpPr>
                <a:spLocks noChangeArrowheads="1"/>
              </p:cNvSpPr>
              <p:nvPr/>
            </p:nvSpPr>
            <p:spPr bwMode="auto">
              <a:xfrm>
                <a:off x="2380" y="1463"/>
                <a:ext cx="7" cy="253"/>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89" name="Line 110"/>
              <p:cNvSpPr>
                <a:spLocks noChangeShapeType="1"/>
              </p:cNvSpPr>
              <p:nvPr/>
            </p:nvSpPr>
            <p:spPr bwMode="auto">
              <a:xfrm>
                <a:off x="2380" y="1463"/>
                <a:ext cx="1" cy="253"/>
              </a:xfrm>
              <a:prstGeom prst="line">
                <a:avLst/>
              </a:prstGeom>
              <a:noFill/>
              <a:ln w="0">
                <a:solidFill>
                  <a:srgbClr val="000000"/>
                </a:solidFill>
                <a:round/>
                <a:headEnd/>
                <a:tailEnd/>
              </a:ln>
            </p:spPr>
            <p:txBody>
              <a:bodyPr/>
              <a:lstStyle/>
              <a:p>
                <a:endParaRPr lang="en-US">
                  <a:solidFill>
                    <a:schemeClr val="bg1"/>
                  </a:solidFill>
                </a:endParaRPr>
              </a:p>
            </p:txBody>
          </p:sp>
          <p:sp>
            <p:nvSpPr>
              <p:cNvPr id="10490" name="Rectangle 111"/>
              <p:cNvSpPr>
                <a:spLocks noChangeArrowheads="1"/>
              </p:cNvSpPr>
              <p:nvPr/>
            </p:nvSpPr>
            <p:spPr bwMode="auto">
              <a:xfrm>
                <a:off x="3518" y="1463"/>
                <a:ext cx="8" cy="253"/>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91" name="Line 112"/>
              <p:cNvSpPr>
                <a:spLocks noChangeShapeType="1"/>
              </p:cNvSpPr>
              <p:nvPr/>
            </p:nvSpPr>
            <p:spPr bwMode="auto">
              <a:xfrm>
                <a:off x="3518" y="1463"/>
                <a:ext cx="1" cy="253"/>
              </a:xfrm>
              <a:prstGeom prst="line">
                <a:avLst/>
              </a:prstGeom>
              <a:noFill/>
              <a:ln w="0">
                <a:solidFill>
                  <a:srgbClr val="000000"/>
                </a:solidFill>
                <a:round/>
                <a:headEnd/>
                <a:tailEnd/>
              </a:ln>
            </p:spPr>
            <p:txBody>
              <a:bodyPr/>
              <a:lstStyle/>
              <a:p>
                <a:endParaRPr lang="en-US">
                  <a:solidFill>
                    <a:schemeClr val="bg1"/>
                  </a:solidFill>
                </a:endParaRPr>
              </a:p>
            </p:txBody>
          </p:sp>
          <p:sp>
            <p:nvSpPr>
              <p:cNvPr id="10492" name="Rectangle 113"/>
              <p:cNvSpPr>
                <a:spLocks noChangeArrowheads="1"/>
              </p:cNvSpPr>
              <p:nvPr/>
            </p:nvSpPr>
            <p:spPr bwMode="auto">
              <a:xfrm>
                <a:off x="4716" y="1463"/>
                <a:ext cx="7" cy="253"/>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93" name="Line 114"/>
              <p:cNvSpPr>
                <a:spLocks noChangeShapeType="1"/>
              </p:cNvSpPr>
              <p:nvPr/>
            </p:nvSpPr>
            <p:spPr bwMode="auto">
              <a:xfrm>
                <a:off x="4716" y="1463"/>
                <a:ext cx="1" cy="253"/>
              </a:xfrm>
              <a:prstGeom prst="line">
                <a:avLst/>
              </a:prstGeom>
              <a:noFill/>
              <a:ln w="0">
                <a:solidFill>
                  <a:srgbClr val="000000"/>
                </a:solidFill>
                <a:round/>
                <a:headEnd/>
                <a:tailEnd/>
              </a:ln>
            </p:spPr>
            <p:txBody>
              <a:bodyPr/>
              <a:lstStyle/>
              <a:p>
                <a:endParaRPr lang="en-US">
                  <a:solidFill>
                    <a:schemeClr val="bg1"/>
                  </a:solidFill>
                </a:endParaRPr>
              </a:p>
            </p:txBody>
          </p:sp>
          <p:sp>
            <p:nvSpPr>
              <p:cNvPr id="10494" name="Rectangle 115"/>
              <p:cNvSpPr>
                <a:spLocks noChangeArrowheads="1"/>
              </p:cNvSpPr>
              <p:nvPr/>
            </p:nvSpPr>
            <p:spPr bwMode="auto">
              <a:xfrm>
                <a:off x="6247" y="1463"/>
                <a:ext cx="7" cy="253"/>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495" name="Line 116"/>
              <p:cNvSpPr>
                <a:spLocks noChangeShapeType="1"/>
              </p:cNvSpPr>
              <p:nvPr/>
            </p:nvSpPr>
            <p:spPr bwMode="auto">
              <a:xfrm>
                <a:off x="6247" y="1463"/>
                <a:ext cx="1" cy="253"/>
              </a:xfrm>
              <a:prstGeom prst="line">
                <a:avLst/>
              </a:prstGeom>
              <a:noFill/>
              <a:ln w="0">
                <a:solidFill>
                  <a:srgbClr val="000000"/>
                </a:solidFill>
                <a:round/>
                <a:headEnd/>
                <a:tailEnd/>
              </a:ln>
            </p:spPr>
            <p:txBody>
              <a:bodyPr/>
              <a:lstStyle/>
              <a:p>
                <a:endParaRPr lang="en-US">
                  <a:solidFill>
                    <a:schemeClr val="bg1"/>
                  </a:solidFill>
                </a:endParaRPr>
              </a:p>
            </p:txBody>
          </p:sp>
          <p:sp>
            <p:nvSpPr>
              <p:cNvPr id="10496" name="Rectangle 117"/>
              <p:cNvSpPr>
                <a:spLocks noChangeArrowheads="1"/>
              </p:cNvSpPr>
              <p:nvPr/>
            </p:nvSpPr>
            <p:spPr bwMode="auto">
              <a:xfrm>
                <a:off x="947" y="1723"/>
                <a:ext cx="1433" cy="253"/>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497" name="Rectangle 118"/>
              <p:cNvSpPr>
                <a:spLocks noChangeArrowheads="1"/>
              </p:cNvSpPr>
              <p:nvPr/>
            </p:nvSpPr>
            <p:spPr bwMode="auto">
              <a:xfrm>
                <a:off x="968" y="1758"/>
                <a:ext cx="872" cy="187"/>
              </a:xfrm>
              <a:prstGeom prst="rect">
                <a:avLst/>
              </a:prstGeom>
              <a:noFill/>
              <a:ln w="9525">
                <a:noFill/>
                <a:miter lim="800000"/>
                <a:headEnd/>
                <a:tailEnd/>
              </a:ln>
            </p:spPr>
            <p:txBody>
              <a:bodyPr wrap="none" lIns="0" tIns="0" rIns="0" bIns="0">
                <a:spAutoFit/>
              </a:bodyPr>
              <a:lstStyle/>
              <a:p>
                <a:r>
                  <a:rPr lang="en-US" sz="2300">
                    <a:solidFill>
                      <a:schemeClr val="bg1"/>
                    </a:solidFill>
                    <a:latin typeface="Times" charset="0"/>
                  </a:rPr>
                  <a:t>Subtraction</a:t>
                </a:r>
                <a:endParaRPr lang="en-US">
                  <a:solidFill>
                    <a:schemeClr val="bg1"/>
                  </a:solidFill>
                </a:endParaRPr>
              </a:p>
            </p:txBody>
          </p:sp>
          <p:sp>
            <p:nvSpPr>
              <p:cNvPr id="10498" name="Rectangle 119"/>
              <p:cNvSpPr>
                <a:spLocks noChangeArrowheads="1"/>
              </p:cNvSpPr>
              <p:nvPr/>
            </p:nvSpPr>
            <p:spPr bwMode="auto">
              <a:xfrm>
                <a:off x="1819" y="1758"/>
                <a:ext cx="48" cy="187"/>
              </a:xfrm>
              <a:prstGeom prst="rect">
                <a:avLst/>
              </a:prstGeom>
              <a:noFill/>
              <a:ln w="9525">
                <a:noFill/>
                <a:miter lim="800000"/>
                <a:headEnd/>
                <a:tailEnd/>
              </a:ln>
            </p:spPr>
            <p:txBody>
              <a:bodyPr wrap="none" lIns="0" tIns="0" rIns="0" bIns="0">
                <a:spAutoFit/>
              </a:bodyPr>
              <a:lstStyle/>
              <a:p>
                <a:r>
                  <a:rPr lang="en-US" sz="2300">
                    <a:solidFill>
                      <a:schemeClr val="bg1"/>
                    </a:solidFill>
                    <a:latin typeface="Times" charset="0"/>
                  </a:rPr>
                  <a:t> </a:t>
                </a:r>
                <a:endParaRPr lang="en-US">
                  <a:solidFill>
                    <a:schemeClr val="bg1"/>
                  </a:solidFill>
                </a:endParaRPr>
              </a:p>
            </p:txBody>
          </p:sp>
          <p:sp>
            <p:nvSpPr>
              <p:cNvPr id="10499" name="Rectangle 120"/>
              <p:cNvSpPr>
                <a:spLocks noChangeArrowheads="1"/>
              </p:cNvSpPr>
              <p:nvPr/>
            </p:nvSpPr>
            <p:spPr bwMode="auto">
              <a:xfrm>
                <a:off x="3517" y="1723"/>
                <a:ext cx="1" cy="251"/>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500" name="Rectangle 121"/>
              <p:cNvSpPr>
                <a:spLocks noChangeArrowheads="1"/>
              </p:cNvSpPr>
              <p:nvPr/>
            </p:nvSpPr>
            <p:spPr bwMode="auto">
              <a:xfrm>
                <a:off x="2387" y="1974"/>
                <a:ext cx="1131" cy="2"/>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501" name="Rectangle 122"/>
              <p:cNvSpPr>
                <a:spLocks noChangeArrowheads="1"/>
              </p:cNvSpPr>
              <p:nvPr/>
            </p:nvSpPr>
            <p:spPr bwMode="auto">
              <a:xfrm>
                <a:off x="2387" y="1723"/>
                <a:ext cx="1130" cy="251"/>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502" name="Rectangle 123"/>
              <p:cNvSpPr>
                <a:spLocks noChangeArrowheads="1"/>
              </p:cNvSpPr>
              <p:nvPr/>
            </p:nvSpPr>
            <p:spPr bwMode="auto">
              <a:xfrm>
                <a:off x="2408" y="1756"/>
                <a:ext cx="103" cy="187"/>
              </a:xfrm>
              <a:prstGeom prst="rect">
                <a:avLst/>
              </a:prstGeom>
              <a:noFill/>
              <a:ln w="9525">
                <a:noFill/>
                <a:miter lim="800000"/>
                <a:headEnd/>
                <a:tailEnd/>
              </a:ln>
            </p:spPr>
            <p:txBody>
              <a:bodyPr wrap="none" lIns="0" tIns="0" rIns="0" bIns="0">
                <a:spAutoFit/>
              </a:bodyPr>
              <a:lstStyle/>
              <a:p>
                <a:r>
                  <a:rPr lang="en-US" sz="2300" b="1">
                    <a:solidFill>
                      <a:schemeClr val="bg1"/>
                    </a:solidFill>
                    <a:latin typeface="Courier New" pitchFamily="49" charset="0"/>
                  </a:rPr>
                  <a:t>-</a:t>
                </a:r>
                <a:endParaRPr lang="en-US">
                  <a:solidFill>
                    <a:schemeClr val="bg1"/>
                  </a:solidFill>
                </a:endParaRPr>
              </a:p>
            </p:txBody>
          </p:sp>
          <p:sp>
            <p:nvSpPr>
              <p:cNvPr id="10503" name="Rectangle 124"/>
              <p:cNvSpPr>
                <a:spLocks noChangeArrowheads="1"/>
              </p:cNvSpPr>
              <p:nvPr/>
            </p:nvSpPr>
            <p:spPr bwMode="auto">
              <a:xfrm>
                <a:off x="2519" y="1756"/>
                <a:ext cx="103" cy="187"/>
              </a:xfrm>
              <a:prstGeom prst="rect">
                <a:avLst/>
              </a:prstGeom>
              <a:noFill/>
              <a:ln w="9525">
                <a:noFill/>
                <a:miter lim="800000"/>
                <a:headEnd/>
                <a:tailEnd/>
              </a:ln>
            </p:spPr>
            <p:txBody>
              <a:bodyPr wrap="none" lIns="0" tIns="0" rIns="0" bIns="0">
                <a:spAutoFit/>
              </a:bodyPr>
              <a:lstStyle/>
              <a:p>
                <a:r>
                  <a:rPr lang="en-US" sz="2300" b="1">
                    <a:solidFill>
                      <a:schemeClr val="bg1"/>
                    </a:solidFill>
                    <a:latin typeface="Courier New" pitchFamily="49" charset="0"/>
                  </a:rPr>
                  <a:t> </a:t>
                </a:r>
                <a:endParaRPr lang="en-US">
                  <a:solidFill>
                    <a:schemeClr val="bg1"/>
                  </a:solidFill>
                </a:endParaRPr>
              </a:p>
            </p:txBody>
          </p:sp>
          <p:sp>
            <p:nvSpPr>
              <p:cNvPr id="10504" name="Rectangle 125"/>
              <p:cNvSpPr>
                <a:spLocks noChangeArrowheads="1"/>
              </p:cNvSpPr>
              <p:nvPr/>
            </p:nvSpPr>
            <p:spPr bwMode="auto">
              <a:xfrm>
                <a:off x="3526" y="1723"/>
                <a:ext cx="1190" cy="253"/>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505" name="Rectangle 126"/>
              <p:cNvSpPr>
                <a:spLocks noChangeArrowheads="1"/>
              </p:cNvSpPr>
              <p:nvPr/>
            </p:nvSpPr>
            <p:spPr bwMode="auto">
              <a:xfrm>
                <a:off x="3547" y="1761"/>
                <a:ext cx="153" cy="187"/>
              </a:xfrm>
              <a:prstGeom prst="rect">
                <a:avLst/>
              </a:prstGeom>
              <a:noFill/>
              <a:ln w="9525">
                <a:noFill/>
                <a:miter lim="800000"/>
                <a:headEnd/>
                <a:tailEnd/>
              </a:ln>
            </p:spPr>
            <p:txBody>
              <a:bodyPr wrap="none" lIns="0" tIns="0" rIns="0" bIns="0">
                <a:spAutoFit/>
              </a:bodyPr>
              <a:lstStyle/>
              <a:p>
                <a:r>
                  <a:rPr lang="en-US" sz="2300" b="1" i="1">
                    <a:solidFill>
                      <a:schemeClr val="bg1"/>
                    </a:solidFill>
                    <a:latin typeface="Times" charset="0"/>
                  </a:rPr>
                  <a:t>p </a:t>
                </a:r>
                <a:endParaRPr lang="en-US">
                  <a:solidFill>
                    <a:schemeClr val="bg1"/>
                  </a:solidFill>
                </a:endParaRPr>
              </a:p>
            </p:txBody>
          </p:sp>
          <p:sp>
            <p:nvSpPr>
              <p:cNvPr id="10506" name="Rectangle 127"/>
              <p:cNvSpPr>
                <a:spLocks noChangeArrowheads="1"/>
              </p:cNvSpPr>
              <p:nvPr/>
            </p:nvSpPr>
            <p:spPr bwMode="auto">
              <a:xfrm>
                <a:off x="3685" y="1761"/>
                <a:ext cx="96" cy="187"/>
              </a:xfrm>
              <a:prstGeom prst="rect">
                <a:avLst/>
              </a:prstGeom>
              <a:noFill/>
              <a:ln w="9525">
                <a:noFill/>
                <a:miter lim="800000"/>
                <a:headEnd/>
                <a:tailEnd/>
              </a:ln>
            </p:spPr>
            <p:txBody>
              <a:bodyPr wrap="none" lIns="0" tIns="0" rIns="0" bIns="0">
                <a:spAutoFit/>
              </a:bodyPr>
              <a:lstStyle/>
              <a:p>
                <a:r>
                  <a:rPr lang="en-US" sz="2300" b="1" i="1">
                    <a:solidFill>
                      <a:schemeClr val="bg1"/>
                    </a:solidFill>
                    <a:latin typeface="Times" charset="0"/>
                  </a:rPr>
                  <a:t>–</a:t>
                </a:r>
                <a:endParaRPr lang="en-US">
                  <a:solidFill>
                    <a:schemeClr val="bg1"/>
                  </a:solidFill>
                </a:endParaRPr>
              </a:p>
            </p:txBody>
          </p:sp>
          <p:sp>
            <p:nvSpPr>
              <p:cNvPr id="10507" name="Rectangle 128"/>
              <p:cNvSpPr>
                <a:spLocks noChangeArrowheads="1"/>
              </p:cNvSpPr>
              <p:nvPr/>
            </p:nvSpPr>
            <p:spPr bwMode="auto">
              <a:xfrm>
                <a:off x="3777" y="1761"/>
                <a:ext cx="144" cy="187"/>
              </a:xfrm>
              <a:prstGeom prst="rect">
                <a:avLst/>
              </a:prstGeom>
              <a:noFill/>
              <a:ln w="9525">
                <a:noFill/>
                <a:miter lim="800000"/>
                <a:headEnd/>
                <a:tailEnd/>
              </a:ln>
            </p:spPr>
            <p:txBody>
              <a:bodyPr wrap="none" lIns="0" tIns="0" rIns="0" bIns="0">
                <a:spAutoFit/>
              </a:bodyPr>
              <a:lstStyle/>
              <a:p>
                <a:r>
                  <a:rPr lang="en-US" sz="2300" b="1" i="1">
                    <a:solidFill>
                      <a:schemeClr val="bg1"/>
                    </a:solidFill>
                    <a:latin typeface="Times" charset="0"/>
                  </a:rPr>
                  <a:t> c</a:t>
                </a:r>
                <a:endParaRPr lang="en-US">
                  <a:solidFill>
                    <a:schemeClr val="bg1"/>
                  </a:solidFill>
                </a:endParaRPr>
              </a:p>
            </p:txBody>
          </p:sp>
          <p:sp>
            <p:nvSpPr>
              <p:cNvPr id="10508" name="Rectangle 129"/>
              <p:cNvSpPr>
                <a:spLocks noChangeArrowheads="1"/>
              </p:cNvSpPr>
              <p:nvPr/>
            </p:nvSpPr>
            <p:spPr bwMode="auto">
              <a:xfrm>
                <a:off x="3906" y="1761"/>
                <a:ext cx="48" cy="187"/>
              </a:xfrm>
              <a:prstGeom prst="rect">
                <a:avLst/>
              </a:prstGeom>
              <a:noFill/>
              <a:ln w="9525">
                <a:noFill/>
                <a:miter lim="800000"/>
                <a:headEnd/>
                <a:tailEnd/>
              </a:ln>
            </p:spPr>
            <p:txBody>
              <a:bodyPr wrap="none" lIns="0" tIns="0" rIns="0" bIns="0">
                <a:spAutoFit/>
              </a:bodyPr>
              <a:lstStyle/>
              <a:p>
                <a:r>
                  <a:rPr lang="en-US" sz="2300" b="1" i="1">
                    <a:solidFill>
                      <a:schemeClr val="bg1"/>
                    </a:solidFill>
                    <a:latin typeface="Times" charset="0"/>
                  </a:rPr>
                  <a:t> </a:t>
                </a:r>
                <a:endParaRPr lang="en-US">
                  <a:solidFill>
                    <a:schemeClr val="bg1"/>
                  </a:solidFill>
                </a:endParaRPr>
              </a:p>
            </p:txBody>
          </p:sp>
          <p:sp>
            <p:nvSpPr>
              <p:cNvPr id="10509" name="Rectangle 130"/>
              <p:cNvSpPr>
                <a:spLocks noChangeArrowheads="1"/>
              </p:cNvSpPr>
              <p:nvPr/>
            </p:nvSpPr>
            <p:spPr bwMode="auto">
              <a:xfrm>
                <a:off x="4723" y="1974"/>
                <a:ext cx="1524" cy="2"/>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510" name="Rectangle 131"/>
              <p:cNvSpPr>
                <a:spLocks noChangeArrowheads="1"/>
              </p:cNvSpPr>
              <p:nvPr/>
            </p:nvSpPr>
            <p:spPr bwMode="auto">
              <a:xfrm>
                <a:off x="4723" y="1723"/>
                <a:ext cx="1524" cy="251"/>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511" name="Rectangle 132"/>
              <p:cNvSpPr>
                <a:spLocks noChangeArrowheads="1"/>
              </p:cNvSpPr>
              <p:nvPr/>
            </p:nvSpPr>
            <p:spPr bwMode="auto">
              <a:xfrm>
                <a:off x="4744" y="1756"/>
                <a:ext cx="207" cy="187"/>
              </a:xfrm>
              <a:prstGeom prst="rect">
                <a:avLst/>
              </a:prstGeom>
              <a:noFill/>
              <a:ln w="9525">
                <a:noFill/>
                <a:miter lim="800000"/>
                <a:headEnd/>
                <a:tailEnd/>
              </a:ln>
            </p:spPr>
            <p:txBody>
              <a:bodyPr wrap="none" lIns="0" tIns="0" rIns="0" bIns="0">
                <a:spAutoFit/>
              </a:bodyPr>
              <a:lstStyle/>
              <a:p>
                <a:r>
                  <a:rPr lang="en-US" sz="2300" b="1">
                    <a:solidFill>
                      <a:schemeClr val="bg1"/>
                    </a:solidFill>
                    <a:latin typeface="Courier New" pitchFamily="49" charset="0"/>
                  </a:rPr>
                  <a:t>p </a:t>
                </a:r>
                <a:endParaRPr lang="en-US">
                  <a:solidFill>
                    <a:schemeClr val="bg1"/>
                  </a:solidFill>
                </a:endParaRPr>
              </a:p>
            </p:txBody>
          </p:sp>
          <p:sp>
            <p:nvSpPr>
              <p:cNvPr id="10512" name="Rectangle 133"/>
              <p:cNvSpPr>
                <a:spLocks noChangeArrowheads="1"/>
              </p:cNvSpPr>
              <p:nvPr/>
            </p:nvSpPr>
            <p:spPr bwMode="auto">
              <a:xfrm>
                <a:off x="4965" y="1756"/>
                <a:ext cx="103" cy="187"/>
              </a:xfrm>
              <a:prstGeom prst="rect">
                <a:avLst/>
              </a:prstGeom>
              <a:noFill/>
              <a:ln w="9525">
                <a:noFill/>
                <a:miter lim="800000"/>
                <a:headEnd/>
                <a:tailEnd/>
              </a:ln>
            </p:spPr>
            <p:txBody>
              <a:bodyPr wrap="none" lIns="0" tIns="0" rIns="0" bIns="0">
                <a:spAutoFit/>
              </a:bodyPr>
              <a:lstStyle/>
              <a:p>
                <a:r>
                  <a:rPr lang="en-US" sz="2300" b="1">
                    <a:solidFill>
                      <a:schemeClr val="bg1"/>
                    </a:solidFill>
                    <a:latin typeface="Courier New" pitchFamily="49" charset="0"/>
                  </a:rPr>
                  <a:t>-</a:t>
                </a:r>
                <a:endParaRPr lang="en-US">
                  <a:solidFill>
                    <a:schemeClr val="bg1"/>
                  </a:solidFill>
                </a:endParaRPr>
              </a:p>
            </p:txBody>
          </p:sp>
          <p:sp>
            <p:nvSpPr>
              <p:cNvPr id="10513" name="Rectangle 134"/>
              <p:cNvSpPr>
                <a:spLocks noChangeArrowheads="1"/>
              </p:cNvSpPr>
              <p:nvPr/>
            </p:nvSpPr>
            <p:spPr bwMode="auto">
              <a:xfrm>
                <a:off x="5075" y="1756"/>
                <a:ext cx="207" cy="187"/>
              </a:xfrm>
              <a:prstGeom prst="rect">
                <a:avLst/>
              </a:prstGeom>
              <a:noFill/>
              <a:ln w="9525">
                <a:noFill/>
                <a:miter lim="800000"/>
                <a:headEnd/>
                <a:tailEnd/>
              </a:ln>
            </p:spPr>
            <p:txBody>
              <a:bodyPr wrap="none" lIns="0" tIns="0" rIns="0" bIns="0">
                <a:spAutoFit/>
              </a:bodyPr>
              <a:lstStyle/>
              <a:p>
                <a:r>
                  <a:rPr lang="en-US" sz="2300" b="1">
                    <a:solidFill>
                      <a:schemeClr val="bg1"/>
                    </a:solidFill>
                    <a:latin typeface="Courier New" pitchFamily="49" charset="0"/>
                  </a:rPr>
                  <a:t> c</a:t>
                </a:r>
                <a:endParaRPr lang="en-US">
                  <a:solidFill>
                    <a:schemeClr val="bg1"/>
                  </a:solidFill>
                </a:endParaRPr>
              </a:p>
            </p:txBody>
          </p:sp>
          <p:sp>
            <p:nvSpPr>
              <p:cNvPr id="10514" name="Rectangle 135"/>
              <p:cNvSpPr>
                <a:spLocks noChangeArrowheads="1"/>
              </p:cNvSpPr>
              <p:nvPr/>
            </p:nvSpPr>
            <p:spPr bwMode="auto">
              <a:xfrm>
                <a:off x="5296" y="1756"/>
                <a:ext cx="103" cy="187"/>
              </a:xfrm>
              <a:prstGeom prst="rect">
                <a:avLst/>
              </a:prstGeom>
              <a:noFill/>
              <a:ln w="9525">
                <a:noFill/>
                <a:miter lim="800000"/>
                <a:headEnd/>
                <a:tailEnd/>
              </a:ln>
            </p:spPr>
            <p:txBody>
              <a:bodyPr wrap="none" lIns="0" tIns="0" rIns="0" bIns="0">
                <a:spAutoFit/>
              </a:bodyPr>
              <a:lstStyle/>
              <a:p>
                <a:r>
                  <a:rPr lang="en-US" sz="2300" b="1">
                    <a:solidFill>
                      <a:schemeClr val="bg1"/>
                    </a:solidFill>
                    <a:latin typeface="Courier New" pitchFamily="49" charset="0"/>
                  </a:rPr>
                  <a:t> </a:t>
                </a:r>
                <a:endParaRPr lang="en-US">
                  <a:solidFill>
                    <a:schemeClr val="bg1"/>
                  </a:solidFill>
                </a:endParaRPr>
              </a:p>
            </p:txBody>
          </p:sp>
          <p:sp>
            <p:nvSpPr>
              <p:cNvPr id="10515" name="Rectangle 136"/>
              <p:cNvSpPr>
                <a:spLocks noChangeArrowheads="1"/>
              </p:cNvSpPr>
              <p:nvPr/>
            </p:nvSpPr>
            <p:spPr bwMode="auto">
              <a:xfrm>
                <a:off x="940" y="1716"/>
                <a:ext cx="7"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516" name="Line 137"/>
              <p:cNvSpPr>
                <a:spLocks noChangeShapeType="1"/>
              </p:cNvSpPr>
              <p:nvPr/>
            </p:nvSpPr>
            <p:spPr bwMode="auto">
              <a:xfrm>
                <a:off x="940" y="1716"/>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517" name="Line 138"/>
              <p:cNvSpPr>
                <a:spLocks noChangeShapeType="1"/>
              </p:cNvSpPr>
              <p:nvPr/>
            </p:nvSpPr>
            <p:spPr bwMode="auto">
              <a:xfrm>
                <a:off x="940" y="1716"/>
                <a:ext cx="1" cy="7"/>
              </a:xfrm>
              <a:prstGeom prst="line">
                <a:avLst/>
              </a:prstGeom>
              <a:noFill/>
              <a:ln w="0">
                <a:solidFill>
                  <a:srgbClr val="000000"/>
                </a:solidFill>
                <a:round/>
                <a:headEnd/>
                <a:tailEnd/>
              </a:ln>
            </p:spPr>
            <p:txBody>
              <a:bodyPr/>
              <a:lstStyle/>
              <a:p>
                <a:endParaRPr lang="en-US">
                  <a:solidFill>
                    <a:schemeClr val="bg1"/>
                  </a:solidFill>
                </a:endParaRPr>
              </a:p>
            </p:txBody>
          </p:sp>
          <p:sp>
            <p:nvSpPr>
              <p:cNvPr id="10518" name="Rectangle 139"/>
              <p:cNvSpPr>
                <a:spLocks noChangeArrowheads="1"/>
              </p:cNvSpPr>
              <p:nvPr/>
            </p:nvSpPr>
            <p:spPr bwMode="auto">
              <a:xfrm>
                <a:off x="947" y="1716"/>
                <a:ext cx="1433"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519" name="Line 140"/>
              <p:cNvSpPr>
                <a:spLocks noChangeShapeType="1"/>
              </p:cNvSpPr>
              <p:nvPr/>
            </p:nvSpPr>
            <p:spPr bwMode="auto">
              <a:xfrm>
                <a:off x="947" y="1716"/>
                <a:ext cx="1433" cy="1"/>
              </a:xfrm>
              <a:prstGeom prst="line">
                <a:avLst/>
              </a:prstGeom>
              <a:noFill/>
              <a:ln w="0">
                <a:solidFill>
                  <a:srgbClr val="000000"/>
                </a:solidFill>
                <a:round/>
                <a:headEnd/>
                <a:tailEnd/>
              </a:ln>
            </p:spPr>
            <p:txBody>
              <a:bodyPr/>
              <a:lstStyle/>
              <a:p>
                <a:endParaRPr lang="en-US">
                  <a:solidFill>
                    <a:schemeClr val="bg1"/>
                  </a:solidFill>
                </a:endParaRPr>
              </a:p>
            </p:txBody>
          </p:sp>
          <p:sp>
            <p:nvSpPr>
              <p:cNvPr id="10520" name="Rectangle 141"/>
              <p:cNvSpPr>
                <a:spLocks noChangeArrowheads="1"/>
              </p:cNvSpPr>
              <p:nvPr/>
            </p:nvSpPr>
            <p:spPr bwMode="auto">
              <a:xfrm>
                <a:off x="2380" y="1716"/>
                <a:ext cx="7"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521" name="Line 142"/>
              <p:cNvSpPr>
                <a:spLocks noChangeShapeType="1"/>
              </p:cNvSpPr>
              <p:nvPr/>
            </p:nvSpPr>
            <p:spPr bwMode="auto">
              <a:xfrm>
                <a:off x="2380" y="1716"/>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522" name="Line 143"/>
              <p:cNvSpPr>
                <a:spLocks noChangeShapeType="1"/>
              </p:cNvSpPr>
              <p:nvPr/>
            </p:nvSpPr>
            <p:spPr bwMode="auto">
              <a:xfrm>
                <a:off x="2380" y="1716"/>
                <a:ext cx="1" cy="7"/>
              </a:xfrm>
              <a:prstGeom prst="line">
                <a:avLst/>
              </a:prstGeom>
              <a:noFill/>
              <a:ln w="0">
                <a:solidFill>
                  <a:srgbClr val="000000"/>
                </a:solidFill>
                <a:round/>
                <a:headEnd/>
                <a:tailEnd/>
              </a:ln>
            </p:spPr>
            <p:txBody>
              <a:bodyPr/>
              <a:lstStyle/>
              <a:p>
                <a:endParaRPr lang="en-US">
                  <a:solidFill>
                    <a:schemeClr val="bg1"/>
                  </a:solidFill>
                </a:endParaRPr>
              </a:p>
            </p:txBody>
          </p:sp>
          <p:sp>
            <p:nvSpPr>
              <p:cNvPr id="10523" name="Rectangle 144"/>
              <p:cNvSpPr>
                <a:spLocks noChangeArrowheads="1"/>
              </p:cNvSpPr>
              <p:nvPr/>
            </p:nvSpPr>
            <p:spPr bwMode="auto">
              <a:xfrm>
                <a:off x="2387" y="1716"/>
                <a:ext cx="1131"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524" name="Line 145"/>
              <p:cNvSpPr>
                <a:spLocks noChangeShapeType="1"/>
              </p:cNvSpPr>
              <p:nvPr/>
            </p:nvSpPr>
            <p:spPr bwMode="auto">
              <a:xfrm>
                <a:off x="2387" y="1716"/>
                <a:ext cx="1131" cy="1"/>
              </a:xfrm>
              <a:prstGeom prst="line">
                <a:avLst/>
              </a:prstGeom>
              <a:noFill/>
              <a:ln w="0">
                <a:solidFill>
                  <a:srgbClr val="000000"/>
                </a:solidFill>
                <a:round/>
                <a:headEnd/>
                <a:tailEnd/>
              </a:ln>
            </p:spPr>
            <p:txBody>
              <a:bodyPr/>
              <a:lstStyle/>
              <a:p>
                <a:endParaRPr lang="en-US">
                  <a:solidFill>
                    <a:schemeClr val="bg1"/>
                  </a:solidFill>
                </a:endParaRPr>
              </a:p>
            </p:txBody>
          </p:sp>
          <p:sp>
            <p:nvSpPr>
              <p:cNvPr id="10525" name="Rectangle 146"/>
              <p:cNvSpPr>
                <a:spLocks noChangeArrowheads="1"/>
              </p:cNvSpPr>
              <p:nvPr/>
            </p:nvSpPr>
            <p:spPr bwMode="auto">
              <a:xfrm>
                <a:off x="3518" y="1716"/>
                <a:ext cx="8"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526" name="Line 147"/>
              <p:cNvSpPr>
                <a:spLocks noChangeShapeType="1"/>
              </p:cNvSpPr>
              <p:nvPr/>
            </p:nvSpPr>
            <p:spPr bwMode="auto">
              <a:xfrm>
                <a:off x="3518" y="1716"/>
                <a:ext cx="8" cy="1"/>
              </a:xfrm>
              <a:prstGeom prst="line">
                <a:avLst/>
              </a:prstGeom>
              <a:noFill/>
              <a:ln w="0">
                <a:solidFill>
                  <a:srgbClr val="000000"/>
                </a:solidFill>
                <a:round/>
                <a:headEnd/>
                <a:tailEnd/>
              </a:ln>
            </p:spPr>
            <p:txBody>
              <a:bodyPr/>
              <a:lstStyle/>
              <a:p>
                <a:endParaRPr lang="en-US">
                  <a:solidFill>
                    <a:schemeClr val="bg1"/>
                  </a:solidFill>
                </a:endParaRPr>
              </a:p>
            </p:txBody>
          </p:sp>
          <p:sp>
            <p:nvSpPr>
              <p:cNvPr id="10527" name="Line 148"/>
              <p:cNvSpPr>
                <a:spLocks noChangeShapeType="1"/>
              </p:cNvSpPr>
              <p:nvPr/>
            </p:nvSpPr>
            <p:spPr bwMode="auto">
              <a:xfrm>
                <a:off x="3518" y="1716"/>
                <a:ext cx="1" cy="7"/>
              </a:xfrm>
              <a:prstGeom prst="line">
                <a:avLst/>
              </a:prstGeom>
              <a:noFill/>
              <a:ln w="0">
                <a:solidFill>
                  <a:srgbClr val="000000"/>
                </a:solidFill>
                <a:round/>
                <a:headEnd/>
                <a:tailEnd/>
              </a:ln>
            </p:spPr>
            <p:txBody>
              <a:bodyPr/>
              <a:lstStyle/>
              <a:p>
                <a:endParaRPr lang="en-US">
                  <a:solidFill>
                    <a:schemeClr val="bg1"/>
                  </a:solidFill>
                </a:endParaRPr>
              </a:p>
            </p:txBody>
          </p:sp>
          <p:sp>
            <p:nvSpPr>
              <p:cNvPr id="10528" name="Rectangle 149"/>
              <p:cNvSpPr>
                <a:spLocks noChangeArrowheads="1"/>
              </p:cNvSpPr>
              <p:nvPr/>
            </p:nvSpPr>
            <p:spPr bwMode="auto">
              <a:xfrm>
                <a:off x="3526" y="1716"/>
                <a:ext cx="1190"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529" name="Line 150"/>
              <p:cNvSpPr>
                <a:spLocks noChangeShapeType="1"/>
              </p:cNvSpPr>
              <p:nvPr/>
            </p:nvSpPr>
            <p:spPr bwMode="auto">
              <a:xfrm>
                <a:off x="3526" y="1716"/>
                <a:ext cx="1190" cy="1"/>
              </a:xfrm>
              <a:prstGeom prst="line">
                <a:avLst/>
              </a:prstGeom>
              <a:noFill/>
              <a:ln w="0">
                <a:solidFill>
                  <a:srgbClr val="000000"/>
                </a:solidFill>
                <a:round/>
                <a:headEnd/>
                <a:tailEnd/>
              </a:ln>
            </p:spPr>
            <p:txBody>
              <a:bodyPr/>
              <a:lstStyle/>
              <a:p>
                <a:endParaRPr lang="en-US">
                  <a:solidFill>
                    <a:schemeClr val="bg1"/>
                  </a:solidFill>
                </a:endParaRPr>
              </a:p>
            </p:txBody>
          </p:sp>
          <p:sp>
            <p:nvSpPr>
              <p:cNvPr id="10530" name="Rectangle 151"/>
              <p:cNvSpPr>
                <a:spLocks noChangeArrowheads="1"/>
              </p:cNvSpPr>
              <p:nvPr/>
            </p:nvSpPr>
            <p:spPr bwMode="auto">
              <a:xfrm>
                <a:off x="4716" y="1716"/>
                <a:ext cx="7"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531" name="Line 152"/>
              <p:cNvSpPr>
                <a:spLocks noChangeShapeType="1"/>
              </p:cNvSpPr>
              <p:nvPr/>
            </p:nvSpPr>
            <p:spPr bwMode="auto">
              <a:xfrm>
                <a:off x="4716" y="1716"/>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532" name="Line 153"/>
              <p:cNvSpPr>
                <a:spLocks noChangeShapeType="1"/>
              </p:cNvSpPr>
              <p:nvPr/>
            </p:nvSpPr>
            <p:spPr bwMode="auto">
              <a:xfrm>
                <a:off x="4716" y="1716"/>
                <a:ext cx="1" cy="7"/>
              </a:xfrm>
              <a:prstGeom prst="line">
                <a:avLst/>
              </a:prstGeom>
              <a:noFill/>
              <a:ln w="0">
                <a:solidFill>
                  <a:srgbClr val="000000"/>
                </a:solidFill>
                <a:round/>
                <a:headEnd/>
                <a:tailEnd/>
              </a:ln>
            </p:spPr>
            <p:txBody>
              <a:bodyPr/>
              <a:lstStyle/>
              <a:p>
                <a:endParaRPr lang="en-US">
                  <a:solidFill>
                    <a:schemeClr val="bg1"/>
                  </a:solidFill>
                </a:endParaRPr>
              </a:p>
            </p:txBody>
          </p:sp>
          <p:sp>
            <p:nvSpPr>
              <p:cNvPr id="10533" name="Rectangle 154"/>
              <p:cNvSpPr>
                <a:spLocks noChangeArrowheads="1"/>
              </p:cNvSpPr>
              <p:nvPr/>
            </p:nvSpPr>
            <p:spPr bwMode="auto">
              <a:xfrm>
                <a:off x="4723" y="1716"/>
                <a:ext cx="1524"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534" name="Line 155"/>
              <p:cNvSpPr>
                <a:spLocks noChangeShapeType="1"/>
              </p:cNvSpPr>
              <p:nvPr/>
            </p:nvSpPr>
            <p:spPr bwMode="auto">
              <a:xfrm>
                <a:off x="4723" y="1716"/>
                <a:ext cx="1524" cy="1"/>
              </a:xfrm>
              <a:prstGeom prst="line">
                <a:avLst/>
              </a:prstGeom>
              <a:noFill/>
              <a:ln w="0">
                <a:solidFill>
                  <a:srgbClr val="000000"/>
                </a:solidFill>
                <a:round/>
                <a:headEnd/>
                <a:tailEnd/>
              </a:ln>
            </p:spPr>
            <p:txBody>
              <a:bodyPr/>
              <a:lstStyle/>
              <a:p>
                <a:endParaRPr lang="en-US">
                  <a:solidFill>
                    <a:schemeClr val="bg1"/>
                  </a:solidFill>
                </a:endParaRPr>
              </a:p>
            </p:txBody>
          </p:sp>
          <p:sp>
            <p:nvSpPr>
              <p:cNvPr id="10535" name="Rectangle 156"/>
              <p:cNvSpPr>
                <a:spLocks noChangeArrowheads="1"/>
              </p:cNvSpPr>
              <p:nvPr/>
            </p:nvSpPr>
            <p:spPr bwMode="auto">
              <a:xfrm>
                <a:off x="6247" y="1716"/>
                <a:ext cx="7"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536" name="Line 157"/>
              <p:cNvSpPr>
                <a:spLocks noChangeShapeType="1"/>
              </p:cNvSpPr>
              <p:nvPr/>
            </p:nvSpPr>
            <p:spPr bwMode="auto">
              <a:xfrm>
                <a:off x="6247" y="1716"/>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537" name="Line 158"/>
              <p:cNvSpPr>
                <a:spLocks noChangeShapeType="1"/>
              </p:cNvSpPr>
              <p:nvPr/>
            </p:nvSpPr>
            <p:spPr bwMode="auto">
              <a:xfrm>
                <a:off x="6247" y="1716"/>
                <a:ext cx="1" cy="7"/>
              </a:xfrm>
              <a:prstGeom prst="line">
                <a:avLst/>
              </a:prstGeom>
              <a:noFill/>
              <a:ln w="0">
                <a:solidFill>
                  <a:srgbClr val="000000"/>
                </a:solidFill>
                <a:round/>
                <a:headEnd/>
                <a:tailEnd/>
              </a:ln>
            </p:spPr>
            <p:txBody>
              <a:bodyPr/>
              <a:lstStyle/>
              <a:p>
                <a:endParaRPr lang="en-US">
                  <a:solidFill>
                    <a:schemeClr val="bg1"/>
                  </a:solidFill>
                </a:endParaRPr>
              </a:p>
            </p:txBody>
          </p:sp>
          <p:sp>
            <p:nvSpPr>
              <p:cNvPr id="10538" name="Rectangle 159"/>
              <p:cNvSpPr>
                <a:spLocks noChangeArrowheads="1"/>
              </p:cNvSpPr>
              <p:nvPr/>
            </p:nvSpPr>
            <p:spPr bwMode="auto">
              <a:xfrm>
                <a:off x="940" y="1723"/>
                <a:ext cx="7" cy="253"/>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539" name="Line 160"/>
              <p:cNvSpPr>
                <a:spLocks noChangeShapeType="1"/>
              </p:cNvSpPr>
              <p:nvPr/>
            </p:nvSpPr>
            <p:spPr bwMode="auto">
              <a:xfrm>
                <a:off x="940" y="1723"/>
                <a:ext cx="1" cy="253"/>
              </a:xfrm>
              <a:prstGeom prst="line">
                <a:avLst/>
              </a:prstGeom>
              <a:noFill/>
              <a:ln w="0">
                <a:solidFill>
                  <a:srgbClr val="000000"/>
                </a:solidFill>
                <a:round/>
                <a:headEnd/>
                <a:tailEnd/>
              </a:ln>
            </p:spPr>
            <p:txBody>
              <a:bodyPr/>
              <a:lstStyle/>
              <a:p>
                <a:endParaRPr lang="en-US">
                  <a:solidFill>
                    <a:schemeClr val="bg1"/>
                  </a:solidFill>
                </a:endParaRPr>
              </a:p>
            </p:txBody>
          </p:sp>
          <p:sp>
            <p:nvSpPr>
              <p:cNvPr id="10540" name="Rectangle 161"/>
              <p:cNvSpPr>
                <a:spLocks noChangeArrowheads="1"/>
              </p:cNvSpPr>
              <p:nvPr/>
            </p:nvSpPr>
            <p:spPr bwMode="auto">
              <a:xfrm>
                <a:off x="2380" y="1723"/>
                <a:ext cx="7" cy="253"/>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541" name="Line 162"/>
              <p:cNvSpPr>
                <a:spLocks noChangeShapeType="1"/>
              </p:cNvSpPr>
              <p:nvPr/>
            </p:nvSpPr>
            <p:spPr bwMode="auto">
              <a:xfrm>
                <a:off x="2380" y="1723"/>
                <a:ext cx="1" cy="253"/>
              </a:xfrm>
              <a:prstGeom prst="line">
                <a:avLst/>
              </a:prstGeom>
              <a:noFill/>
              <a:ln w="0">
                <a:solidFill>
                  <a:srgbClr val="000000"/>
                </a:solidFill>
                <a:round/>
                <a:headEnd/>
                <a:tailEnd/>
              </a:ln>
            </p:spPr>
            <p:txBody>
              <a:bodyPr/>
              <a:lstStyle/>
              <a:p>
                <a:endParaRPr lang="en-US">
                  <a:solidFill>
                    <a:schemeClr val="bg1"/>
                  </a:solidFill>
                </a:endParaRPr>
              </a:p>
            </p:txBody>
          </p:sp>
          <p:sp>
            <p:nvSpPr>
              <p:cNvPr id="10542" name="Rectangle 163"/>
              <p:cNvSpPr>
                <a:spLocks noChangeArrowheads="1"/>
              </p:cNvSpPr>
              <p:nvPr/>
            </p:nvSpPr>
            <p:spPr bwMode="auto">
              <a:xfrm>
                <a:off x="3518" y="1723"/>
                <a:ext cx="8" cy="253"/>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543" name="Line 164"/>
              <p:cNvSpPr>
                <a:spLocks noChangeShapeType="1"/>
              </p:cNvSpPr>
              <p:nvPr/>
            </p:nvSpPr>
            <p:spPr bwMode="auto">
              <a:xfrm>
                <a:off x="3518" y="1723"/>
                <a:ext cx="1" cy="253"/>
              </a:xfrm>
              <a:prstGeom prst="line">
                <a:avLst/>
              </a:prstGeom>
              <a:noFill/>
              <a:ln w="0">
                <a:solidFill>
                  <a:srgbClr val="000000"/>
                </a:solidFill>
                <a:round/>
                <a:headEnd/>
                <a:tailEnd/>
              </a:ln>
            </p:spPr>
            <p:txBody>
              <a:bodyPr/>
              <a:lstStyle/>
              <a:p>
                <a:endParaRPr lang="en-US">
                  <a:solidFill>
                    <a:schemeClr val="bg1"/>
                  </a:solidFill>
                </a:endParaRPr>
              </a:p>
            </p:txBody>
          </p:sp>
          <p:sp>
            <p:nvSpPr>
              <p:cNvPr id="10544" name="Rectangle 165"/>
              <p:cNvSpPr>
                <a:spLocks noChangeArrowheads="1"/>
              </p:cNvSpPr>
              <p:nvPr/>
            </p:nvSpPr>
            <p:spPr bwMode="auto">
              <a:xfrm>
                <a:off x="4716" y="1723"/>
                <a:ext cx="7" cy="253"/>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545" name="Line 166"/>
              <p:cNvSpPr>
                <a:spLocks noChangeShapeType="1"/>
              </p:cNvSpPr>
              <p:nvPr/>
            </p:nvSpPr>
            <p:spPr bwMode="auto">
              <a:xfrm>
                <a:off x="4716" y="1723"/>
                <a:ext cx="1" cy="253"/>
              </a:xfrm>
              <a:prstGeom prst="line">
                <a:avLst/>
              </a:prstGeom>
              <a:noFill/>
              <a:ln w="0">
                <a:solidFill>
                  <a:srgbClr val="000000"/>
                </a:solidFill>
                <a:round/>
                <a:headEnd/>
                <a:tailEnd/>
              </a:ln>
            </p:spPr>
            <p:txBody>
              <a:bodyPr/>
              <a:lstStyle/>
              <a:p>
                <a:endParaRPr lang="en-US">
                  <a:solidFill>
                    <a:schemeClr val="bg1"/>
                  </a:solidFill>
                </a:endParaRPr>
              </a:p>
            </p:txBody>
          </p:sp>
          <p:sp>
            <p:nvSpPr>
              <p:cNvPr id="10546" name="Rectangle 167"/>
              <p:cNvSpPr>
                <a:spLocks noChangeArrowheads="1"/>
              </p:cNvSpPr>
              <p:nvPr/>
            </p:nvSpPr>
            <p:spPr bwMode="auto">
              <a:xfrm>
                <a:off x="6247" y="1723"/>
                <a:ext cx="7" cy="253"/>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547" name="Line 168"/>
              <p:cNvSpPr>
                <a:spLocks noChangeShapeType="1"/>
              </p:cNvSpPr>
              <p:nvPr/>
            </p:nvSpPr>
            <p:spPr bwMode="auto">
              <a:xfrm>
                <a:off x="6247" y="1723"/>
                <a:ext cx="1" cy="253"/>
              </a:xfrm>
              <a:prstGeom prst="line">
                <a:avLst/>
              </a:prstGeom>
              <a:noFill/>
              <a:ln w="0">
                <a:solidFill>
                  <a:srgbClr val="000000"/>
                </a:solidFill>
                <a:round/>
                <a:headEnd/>
                <a:tailEnd/>
              </a:ln>
            </p:spPr>
            <p:txBody>
              <a:bodyPr/>
              <a:lstStyle/>
              <a:p>
                <a:endParaRPr lang="en-US">
                  <a:solidFill>
                    <a:schemeClr val="bg1"/>
                  </a:solidFill>
                </a:endParaRPr>
              </a:p>
            </p:txBody>
          </p:sp>
          <p:sp>
            <p:nvSpPr>
              <p:cNvPr id="10548" name="Rectangle 169"/>
              <p:cNvSpPr>
                <a:spLocks noChangeArrowheads="1"/>
              </p:cNvSpPr>
              <p:nvPr/>
            </p:nvSpPr>
            <p:spPr bwMode="auto">
              <a:xfrm>
                <a:off x="947" y="1983"/>
                <a:ext cx="1433" cy="253"/>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549" name="Rectangle 170"/>
              <p:cNvSpPr>
                <a:spLocks noChangeArrowheads="1"/>
              </p:cNvSpPr>
              <p:nvPr/>
            </p:nvSpPr>
            <p:spPr bwMode="auto">
              <a:xfrm>
                <a:off x="968" y="2018"/>
                <a:ext cx="997" cy="187"/>
              </a:xfrm>
              <a:prstGeom prst="rect">
                <a:avLst/>
              </a:prstGeom>
              <a:noFill/>
              <a:ln w="9525">
                <a:noFill/>
                <a:miter lim="800000"/>
                <a:headEnd/>
                <a:tailEnd/>
              </a:ln>
            </p:spPr>
            <p:txBody>
              <a:bodyPr wrap="none" lIns="0" tIns="0" rIns="0" bIns="0">
                <a:spAutoFit/>
              </a:bodyPr>
              <a:lstStyle/>
              <a:p>
                <a:r>
                  <a:rPr lang="en-US" sz="2300">
                    <a:solidFill>
                      <a:schemeClr val="bg1"/>
                    </a:solidFill>
                    <a:latin typeface="Times" charset="0"/>
                  </a:rPr>
                  <a:t>Multiplication</a:t>
                </a:r>
                <a:endParaRPr lang="en-US">
                  <a:solidFill>
                    <a:schemeClr val="bg1"/>
                  </a:solidFill>
                </a:endParaRPr>
              </a:p>
            </p:txBody>
          </p:sp>
          <p:sp>
            <p:nvSpPr>
              <p:cNvPr id="10550" name="Rectangle 171"/>
              <p:cNvSpPr>
                <a:spLocks noChangeArrowheads="1"/>
              </p:cNvSpPr>
              <p:nvPr/>
            </p:nvSpPr>
            <p:spPr bwMode="auto">
              <a:xfrm>
                <a:off x="2023" y="2018"/>
                <a:ext cx="48" cy="187"/>
              </a:xfrm>
              <a:prstGeom prst="rect">
                <a:avLst/>
              </a:prstGeom>
              <a:noFill/>
              <a:ln w="9525">
                <a:noFill/>
                <a:miter lim="800000"/>
                <a:headEnd/>
                <a:tailEnd/>
              </a:ln>
            </p:spPr>
            <p:txBody>
              <a:bodyPr wrap="none" lIns="0" tIns="0" rIns="0" bIns="0">
                <a:spAutoFit/>
              </a:bodyPr>
              <a:lstStyle/>
              <a:p>
                <a:r>
                  <a:rPr lang="en-US" sz="2300">
                    <a:solidFill>
                      <a:schemeClr val="bg1"/>
                    </a:solidFill>
                    <a:latin typeface="Times" charset="0"/>
                  </a:rPr>
                  <a:t> </a:t>
                </a:r>
                <a:endParaRPr lang="en-US">
                  <a:solidFill>
                    <a:schemeClr val="bg1"/>
                  </a:solidFill>
                </a:endParaRPr>
              </a:p>
            </p:txBody>
          </p:sp>
          <p:sp>
            <p:nvSpPr>
              <p:cNvPr id="10551" name="Rectangle 172"/>
              <p:cNvSpPr>
                <a:spLocks noChangeArrowheads="1"/>
              </p:cNvSpPr>
              <p:nvPr/>
            </p:nvSpPr>
            <p:spPr bwMode="auto">
              <a:xfrm>
                <a:off x="3517" y="1983"/>
                <a:ext cx="1" cy="250"/>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552" name="Rectangle 173"/>
              <p:cNvSpPr>
                <a:spLocks noChangeArrowheads="1"/>
              </p:cNvSpPr>
              <p:nvPr/>
            </p:nvSpPr>
            <p:spPr bwMode="auto">
              <a:xfrm>
                <a:off x="2387" y="2233"/>
                <a:ext cx="1131" cy="3"/>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553" name="Rectangle 174"/>
              <p:cNvSpPr>
                <a:spLocks noChangeArrowheads="1"/>
              </p:cNvSpPr>
              <p:nvPr/>
            </p:nvSpPr>
            <p:spPr bwMode="auto">
              <a:xfrm>
                <a:off x="2387" y="1983"/>
                <a:ext cx="1130" cy="250"/>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554" name="Rectangle 175"/>
              <p:cNvSpPr>
                <a:spLocks noChangeArrowheads="1"/>
              </p:cNvSpPr>
              <p:nvPr/>
            </p:nvSpPr>
            <p:spPr bwMode="auto">
              <a:xfrm>
                <a:off x="2408" y="2015"/>
                <a:ext cx="103" cy="187"/>
              </a:xfrm>
              <a:prstGeom prst="rect">
                <a:avLst/>
              </a:prstGeom>
              <a:noFill/>
              <a:ln w="9525">
                <a:noFill/>
                <a:miter lim="800000"/>
                <a:headEnd/>
                <a:tailEnd/>
              </a:ln>
            </p:spPr>
            <p:txBody>
              <a:bodyPr wrap="none" lIns="0" tIns="0" rIns="0" bIns="0">
                <a:spAutoFit/>
              </a:bodyPr>
              <a:lstStyle/>
              <a:p>
                <a:r>
                  <a:rPr lang="en-US" sz="2300" b="1">
                    <a:solidFill>
                      <a:schemeClr val="bg1"/>
                    </a:solidFill>
                    <a:latin typeface="Courier New" pitchFamily="49" charset="0"/>
                  </a:rPr>
                  <a:t>*</a:t>
                </a:r>
                <a:endParaRPr lang="en-US">
                  <a:solidFill>
                    <a:schemeClr val="bg1"/>
                  </a:solidFill>
                </a:endParaRPr>
              </a:p>
            </p:txBody>
          </p:sp>
          <p:sp>
            <p:nvSpPr>
              <p:cNvPr id="10555" name="Rectangle 176"/>
              <p:cNvSpPr>
                <a:spLocks noChangeArrowheads="1"/>
              </p:cNvSpPr>
              <p:nvPr/>
            </p:nvSpPr>
            <p:spPr bwMode="auto">
              <a:xfrm>
                <a:off x="2519" y="2015"/>
                <a:ext cx="103" cy="187"/>
              </a:xfrm>
              <a:prstGeom prst="rect">
                <a:avLst/>
              </a:prstGeom>
              <a:noFill/>
              <a:ln w="9525">
                <a:noFill/>
                <a:miter lim="800000"/>
                <a:headEnd/>
                <a:tailEnd/>
              </a:ln>
            </p:spPr>
            <p:txBody>
              <a:bodyPr wrap="none" lIns="0" tIns="0" rIns="0" bIns="0">
                <a:spAutoFit/>
              </a:bodyPr>
              <a:lstStyle/>
              <a:p>
                <a:r>
                  <a:rPr lang="en-US" sz="2300" b="1">
                    <a:solidFill>
                      <a:schemeClr val="bg1"/>
                    </a:solidFill>
                    <a:latin typeface="Courier New" pitchFamily="49" charset="0"/>
                  </a:rPr>
                  <a:t> </a:t>
                </a:r>
                <a:endParaRPr lang="en-US">
                  <a:solidFill>
                    <a:schemeClr val="bg1"/>
                  </a:solidFill>
                </a:endParaRPr>
              </a:p>
            </p:txBody>
          </p:sp>
          <p:sp>
            <p:nvSpPr>
              <p:cNvPr id="10556" name="Rectangle 177"/>
              <p:cNvSpPr>
                <a:spLocks noChangeArrowheads="1"/>
              </p:cNvSpPr>
              <p:nvPr/>
            </p:nvSpPr>
            <p:spPr bwMode="auto">
              <a:xfrm>
                <a:off x="3526" y="1983"/>
                <a:ext cx="1190" cy="253"/>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557" name="Rectangle 178"/>
              <p:cNvSpPr>
                <a:spLocks noChangeArrowheads="1"/>
              </p:cNvSpPr>
              <p:nvPr/>
            </p:nvSpPr>
            <p:spPr bwMode="auto">
              <a:xfrm>
                <a:off x="3547" y="2021"/>
                <a:ext cx="259" cy="187"/>
              </a:xfrm>
              <a:prstGeom prst="rect">
                <a:avLst/>
              </a:prstGeom>
              <a:noFill/>
              <a:ln w="9525">
                <a:noFill/>
                <a:miter lim="800000"/>
                <a:headEnd/>
                <a:tailEnd/>
              </a:ln>
            </p:spPr>
            <p:txBody>
              <a:bodyPr wrap="none" lIns="0" tIns="0" rIns="0" bIns="0">
                <a:spAutoFit/>
              </a:bodyPr>
              <a:lstStyle/>
              <a:p>
                <a:r>
                  <a:rPr lang="en-US" sz="2300" b="1" i="1">
                    <a:solidFill>
                      <a:schemeClr val="bg1"/>
                    </a:solidFill>
                    <a:latin typeface="Times" charset="0"/>
                  </a:rPr>
                  <a:t>bm</a:t>
                </a:r>
                <a:endParaRPr lang="en-US">
                  <a:solidFill>
                    <a:schemeClr val="bg1"/>
                  </a:solidFill>
                </a:endParaRPr>
              </a:p>
            </p:txBody>
          </p:sp>
          <p:sp>
            <p:nvSpPr>
              <p:cNvPr id="10558" name="Rectangle 179"/>
              <p:cNvSpPr>
                <a:spLocks noChangeArrowheads="1"/>
              </p:cNvSpPr>
              <p:nvPr/>
            </p:nvSpPr>
            <p:spPr bwMode="auto">
              <a:xfrm>
                <a:off x="3782" y="2021"/>
                <a:ext cx="48" cy="187"/>
              </a:xfrm>
              <a:prstGeom prst="rect">
                <a:avLst/>
              </a:prstGeom>
              <a:noFill/>
              <a:ln w="9525">
                <a:noFill/>
                <a:miter lim="800000"/>
                <a:headEnd/>
                <a:tailEnd/>
              </a:ln>
            </p:spPr>
            <p:txBody>
              <a:bodyPr wrap="none" lIns="0" tIns="0" rIns="0" bIns="0">
                <a:spAutoFit/>
              </a:bodyPr>
              <a:lstStyle/>
              <a:p>
                <a:r>
                  <a:rPr lang="en-US" sz="2300" b="1" i="1">
                    <a:solidFill>
                      <a:schemeClr val="bg1"/>
                    </a:solidFill>
                    <a:latin typeface="Times" charset="0"/>
                  </a:rPr>
                  <a:t> </a:t>
                </a:r>
                <a:endParaRPr lang="en-US">
                  <a:solidFill>
                    <a:schemeClr val="bg1"/>
                  </a:solidFill>
                </a:endParaRPr>
              </a:p>
            </p:txBody>
          </p:sp>
          <p:sp>
            <p:nvSpPr>
              <p:cNvPr id="10559" name="Rectangle 180"/>
              <p:cNvSpPr>
                <a:spLocks noChangeArrowheads="1"/>
              </p:cNvSpPr>
              <p:nvPr/>
            </p:nvSpPr>
            <p:spPr bwMode="auto">
              <a:xfrm>
                <a:off x="4723" y="2233"/>
                <a:ext cx="1524" cy="3"/>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560" name="Rectangle 181"/>
              <p:cNvSpPr>
                <a:spLocks noChangeArrowheads="1"/>
              </p:cNvSpPr>
              <p:nvPr/>
            </p:nvSpPr>
            <p:spPr bwMode="auto">
              <a:xfrm>
                <a:off x="4723" y="1983"/>
                <a:ext cx="1524" cy="250"/>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561" name="Rectangle 182"/>
              <p:cNvSpPr>
                <a:spLocks noChangeArrowheads="1"/>
              </p:cNvSpPr>
              <p:nvPr/>
            </p:nvSpPr>
            <p:spPr bwMode="auto">
              <a:xfrm>
                <a:off x="4744" y="2015"/>
                <a:ext cx="516" cy="187"/>
              </a:xfrm>
              <a:prstGeom prst="rect">
                <a:avLst/>
              </a:prstGeom>
              <a:noFill/>
              <a:ln w="9525">
                <a:noFill/>
                <a:miter lim="800000"/>
                <a:headEnd/>
                <a:tailEnd/>
              </a:ln>
            </p:spPr>
            <p:txBody>
              <a:bodyPr wrap="none" lIns="0" tIns="0" rIns="0" bIns="0">
                <a:spAutoFit/>
              </a:bodyPr>
              <a:lstStyle/>
              <a:p>
                <a:r>
                  <a:rPr lang="en-US" sz="2300" b="1">
                    <a:solidFill>
                      <a:schemeClr val="bg1"/>
                    </a:solidFill>
                    <a:latin typeface="Courier New" pitchFamily="49" charset="0"/>
                  </a:rPr>
                  <a:t>b * m</a:t>
                </a:r>
                <a:endParaRPr lang="en-US">
                  <a:solidFill>
                    <a:schemeClr val="bg1"/>
                  </a:solidFill>
                </a:endParaRPr>
              </a:p>
            </p:txBody>
          </p:sp>
          <p:sp>
            <p:nvSpPr>
              <p:cNvPr id="10562" name="Rectangle 183"/>
              <p:cNvSpPr>
                <a:spLocks noChangeArrowheads="1"/>
              </p:cNvSpPr>
              <p:nvPr/>
            </p:nvSpPr>
            <p:spPr bwMode="auto">
              <a:xfrm>
                <a:off x="5296" y="2015"/>
                <a:ext cx="103" cy="187"/>
              </a:xfrm>
              <a:prstGeom prst="rect">
                <a:avLst/>
              </a:prstGeom>
              <a:noFill/>
              <a:ln w="9525">
                <a:noFill/>
                <a:miter lim="800000"/>
                <a:headEnd/>
                <a:tailEnd/>
              </a:ln>
            </p:spPr>
            <p:txBody>
              <a:bodyPr wrap="none" lIns="0" tIns="0" rIns="0" bIns="0">
                <a:spAutoFit/>
              </a:bodyPr>
              <a:lstStyle/>
              <a:p>
                <a:r>
                  <a:rPr lang="en-US" sz="2300" b="1">
                    <a:solidFill>
                      <a:schemeClr val="bg1"/>
                    </a:solidFill>
                    <a:latin typeface="Courier New" pitchFamily="49" charset="0"/>
                  </a:rPr>
                  <a:t> </a:t>
                </a:r>
                <a:endParaRPr lang="en-US">
                  <a:solidFill>
                    <a:schemeClr val="bg1"/>
                  </a:solidFill>
                </a:endParaRPr>
              </a:p>
            </p:txBody>
          </p:sp>
          <p:sp>
            <p:nvSpPr>
              <p:cNvPr id="10563" name="Rectangle 184"/>
              <p:cNvSpPr>
                <a:spLocks noChangeArrowheads="1"/>
              </p:cNvSpPr>
              <p:nvPr/>
            </p:nvSpPr>
            <p:spPr bwMode="auto">
              <a:xfrm>
                <a:off x="5407" y="2015"/>
                <a:ext cx="103" cy="187"/>
              </a:xfrm>
              <a:prstGeom prst="rect">
                <a:avLst/>
              </a:prstGeom>
              <a:noFill/>
              <a:ln w="9525">
                <a:noFill/>
                <a:miter lim="800000"/>
                <a:headEnd/>
                <a:tailEnd/>
              </a:ln>
            </p:spPr>
            <p:txBody>
              <a:bodyPr wrap="none" lIns="0" tIns="0" rIns="0" bIns="0">
                <a:spAutoFit/>
              </a:bodyPr>
              <a:lstStyle/>
              <a:p>
                <a:r>
                  <a:rPr lang="en-US" sz="2300" b="1">
                    <a:solidFill>
                      <a:schemeClr val="bg1"/>
                    </a:solidFill>
                    <a:latin typeface="Courier New" pitchFamily="49" charset="0"/>
                  </a:rPr>
                  <a:t> </a:t>
                </a:r>
                <a:endParaRPr lang="en-US">
                  <a:solidFill>
                    <a:schemeClr val="bg1"/>
                  </a:solidFill>
                </a:endParaRPr>
              </a:p>
            </p:txBody>
          </p:sp>
          <p:sp>
            <p:nvSpPr>
              <p:cNvPr id="10564" name="Rectangle 185"/>
              <p:cNvSpPr>
                <a:spLocks noChangeArrowheads="1"/>
              </p:cNvSpPr>
              <p:nvPr/>
            </p:nvSpPr>
            <p:spPr bwMode="auto">
              <a:xfrm>
                <a:off x="940" y="1976"/>
                <a:ext cx="7"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565" name="Line 186"/>
              <p:cNvSpPr>
                <a:spLocks noChangeShapeType="1"/>
              </p:cNvSpPr>
              <p:nvPr/>
            </p:nvSpPr>
            <p:spPr bwMode="auto">
              <a:xfrm>
                <a:off x="940" y="1976"/>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566" name="Line 187"/>
              <p:cNvSpPr>
                <a:spLocks noChangeShapeType="1"/>
              </p:cNvSpPr>
              <p:nvPr/>
            </p:nvSpPr>
            <p:spPr bwMode="auto">
              <a:xfrm>
                <a:off x="940" y="1976"/>
                <a:ext cx="1" cy="7"/>
              </a:xfrm>
              <a:prstGeom prst="line">
                <a:avLst/>
              </a:prstGeom>
              <a:noFill/>
              <a:ln w="0">
                <a:solidFill>
                  <a:srgbClr val="000000"/>
                </a:solidFill>
                <a:round/>
                <a:headEnd/>
                <a:tailEnd/>
              </a:ln>
            </p:spPr>
            <p:txBody>
              <a:bodyPr/>
              <a:lstStyle/>
              <a:p>
                <a:endParaRPr lang="en-US">
                  <a:solidFill>
                    <a:schemeClr val="bg1"/>
                  </a:solidFill>
                </a:endParaRPr>
              </a:p>
            </p:txBody>
          </p:sp>
          <p:sp>
            <p:nvSpPr>
              <p:cNvPr id="10567" name="Rectangle 188"/>
              <p:cNvSpPr>
                <a:spLocks noChangeArrowheads="1"/>
              </p:cNvSpPr>
              <p:nvPr/>
            </p:nvSpPr>
            <p:spPr bwMode="auto">
              <a:xfrm>
                <a:off x="947" y="1976"/>
                <a:ext cx="1433"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568" name="Line 189"/>
              <p:cNvSpPr>
                <a:spLocks noChangeShapeType="1"/>
              </p:cNvSpPr>
              <p:nvPr/>
            </p:nvSpPr>
            <p:spPr bwMode="auto">
              <a:xfrm>
                <a:off x="947" y="1976"/>
                <a:ext cx="1433" cy="1"/>
              </a:xfrm>
              <a:prstGeom prst="line">
                <a:avLst/>
              </a:prstGeom>
              <a:noFill/>
              <a:ln w="0">
                <a:solidFill>
                  <a:srgbClr val="000000"/>
                </a:solidFill>
                <a:round/>
                <a:headEnd/>
                <a:tailEnd/>
              </a:ln>
            </p:spPr>
            <p:txBody>
              <a:bodyPr/>
              <a:lstStyle/>
              <a:p>
                <a:endParaRPr lang="en-US">
                  <a:solidFill>
                    <a:schemeClr val="bg1"/>
                  </a:solidFill>
                </a:endParaRPr>
              </a:p>
            </p:txBody>
          </p:sp>
          <p:sp>
            <p:nvSpPr>
              <p:cNvPr id="10569" name="Rectangle 190"/>
              <p:cNvSpPr>
                <a:spLocks noChangeArrowheads="1"/>
              </p:cNvSpPr>
              <p:nvPr/>
            </p:nvSpPr>
            <p:spPr bwMode="auto">
              <a:xfrm>
                <a:off x="2380" y="1976"/>
                <a:ext cx="7"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570" name="Line 191"/>
              <p:cNvSpPr>
                <a:spLocks noChangeShapeType="1"/>
              </p:cNvSpPr>
              <p:nvPr/>
            </p:nvSpPr>
            <p:spPr bwMode="auto">
              <a:xfrm>
                <a:off x="2380" y="1976"/>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571" name="Line 192"/>
              <p:cNvSpPr>
                <a:spLocks noChangeShapeType="1"/>
              </p:cNvSpPr>
              <p:nvPr/>
            </p:nvSpPr>
            <p:spPr bwMode="auto">
              <a:xfrm>
                <a:off x="2380" y="1976"/>
                <a:ext cx="1" cy="7"/>
              </a:xfrm>
              <a:prstGeom prst="line">
                <a:avLst/>
              </a:prstGeom>
              <a:noFill/>
              <a:ln w="0">
                <a:solidFill>
                  <a:srgbClr val="000000"/>
                </a:solidFill>
                <a:round/>
                <a:headEnd/>
                <a:tailEnd/>
              </a:ln>
            </p:spPr>
            <p:txBody>
              <a:bodyPr/>
              <a:lstStyle/>
              <a:p>
                <a:endParaRPr lang="en-US">
                  <a:solidFill>
                    <a:schemeClr val="bg1"/>
                  </a:solidFill>
                </a:endParaRPr>
              </a:p>
            </p:txBody>
          </p:sp>
          <p:sp>
            <p:nvSpPr>
              <p:cNvPr id="10572" name="Rectangle 193"/>
              <p:cNvSpPr>
                <a:spLocks noChangeArrowheads="1"/>
              </p:cNvSpPr>
              <p:nvPr/>
            </p:nvSpPr>
            <p:spPr bwMode="auto">
              <a:xfrm>
                <a:off x="2387" y="1976"/>
                <a:ext cx="1131"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573" name="Line 194"/>
              <p:cNvSpPr>
                <a:spLocks noChangeShapeType="1"/>
              </p:cNvSpPr>
              <p:nvPr/>
            </p:nvSpPr>
            <p:spPr bwMode="auto">
              <a:xfrm>
                <a:off x="2387" y="1976"/>
                <a:ext cx="1131" cy="1"/>
              </a:xfrm>
              <a:prstGeom prst="line">
                <a:avLst/>
              </a:prstGeom>
              <a:noFill/>
              <a:ln w="0">
                <a:solidFill>
                  <a:srgbClr val="000000"/>
                </a:solidFill>
                <a:round/>
                <a:headEnd/>
                <a:tailEnd/>
              </a:ln>
            </p:spPr>
            <p:txBody>
              <a:bodyPr/>
              <a:lstStyle/>
              <a:p>
                <a:endParaRPr lang="en-US">
                  <a:solidFill>
                    <a:schemeClr val="bg1"/>
                  </a:solidFill>
                </a:endParaRPr>
              </a:p>
            </p:txBody>
          </p:sp>
          <p:sp>
            <p:nvSpPr>
              <p:cNvPr id="10574" name="Rectangle 195"/>
              <p:cNvSpPr>
                <a:spLocks noChangeArrowheads="1"/>
              </p:cNvSpPr>
              <p:nvPr/>
            </p:nvSpPr>
            <p:spPr bwMode="auto">
              <a:xfrm>
                <a:off x="3518" y="1976"/>
                <a:ext cx="8"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575" name="Line 196"/>
              <p:cNvSpPr>
                <a:spLocks noChangeShapeType="1"/>
              </p:cNvSpPr>
              <p:nvPr/>
            </p:nvSpPr>
            <p:spPr bwMode="auto">
              <a:xfrm>
                <a:off x="3518" y="1976"/>
                <a:ext cx="8" cy="1"/>
              </a:xfrm>
              <a:prstGeom prst="line">
                <a:avLst/>
              </a:prstGeom>
              <a:noFill/>
              <a:ln w="0">
                <a:solidFill>
                  <a:srgbClr val="000000"/>
                </a:solidFill>
                <a:round/>
                <a:headEnd/>
                <a:tailEnd/>
              </a:ln>
            </p:spPr>
            <p:txBody>
              <a:bodyPr/>
              <a:lstStyle/>
              <a:p>
                <a:endParaRPr lang="en-US">
                  <a:solidFill>
                    <a:schemeClr val="bg1"/>
                  </a:solidFill>
                </a:endParaRPr>
              </a:p>
            </p:txBody>
          </p:sp>
          <p:sp>
            <p:nvSpPr>
              <p:cNvPr id="10576" name="Line 197"/>
              <p:cNvSpPr>
                <a:spLocks noChangeShapeType="1"/>
              </p:cNvSpPr>
              <p:nvPr/>
            </p:nvSpPr>
            <p:spPr bwMode="auto">
              <a:xfrm>
                <a:off x="3518" y="1976"/>
                <a:ext cx="1" cy="7"/>
              </a:xfrm>
              <a:prstGeom prst="line">
                <a:avLst/>
              </a:prstGeom>
              <a:noFill/>
              <a:ln w="0">
                <a:solidFill>
                  <a:srgbClr val="000000"/>
                </a:solidFill>
                <a:round/>
                <a:headEnd/>
                <a:tailEnd/>
              </a:ln>
            </p:spPr>
            <p:txBody>
              <a:bodyPr/>
              <a:lstStyle/>
              <a:p>
                <a:endParaRPr lang="en-US">
                  <a:solidFill>
                    <a:schemeClr val="bg1"/>
                  </a:solidFill>
                </a:endParaRPr>
              </a:p>
            </p:txBody>
          </p:sp>
          <p:sp>
            <p:nvSpPr>
              <p:cNvPr id="10577" name="Rectangle 198"/>
              <p:cNvSpPr>
                <a:spLocks noChangeArrowheads="1"/>
              </p:cNvSpPr>
              <p:nvPr/>
            </p:nvSpPr>
            <p:spPr bwMode="auto">
              <a:xfrm>
                <a:off x="3526" y="1976"/>
                <a:ext cx="1190"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578" name="Line 199"/>
              <p:cNvSpPr>
                <a:spLocks noChangeShapeType="1"/>
              </p:cNvSpPr>
              <p:nvPr/>
            </p:nvSpPr>
            <p:spPr bwMode="auto">
              <a:xfrm>
                <a:off x="3526" y="1976"/>
                <a:ext cx="1190" cy="1"/>
              </a:xfrm>
              <a:prstGeom prst="line">
                <a:avLst/>
              </a:prstGeom>
              <a:noFill/>
              <a:ln w="0">
                <a:solidFill>
                  <a:srgbClr val="000000"/>
                </a:solidFill>
                <a:round/>
                <a:headEnd/>
                <a:tailEnd/>
              </a:ln>
            </p:spPr>
            <p:txBody>
              <a:bodyPr/>
              <a:lstStyle/>
              <a:p>
                <a:endParaRPr lang="en-US">
                  <a:solidFill>
                    <a:schemeClr val="bg1"/>
                  </a:solidFill>
                </a:endParaRPr>
              </a:p>
            </p:txBody>
          </p:sp>
          <p:sp>
            <p:nvSpPr>
              <p:cNvPr id="10579" name="Rectangle 200"/>
              <p:cNvSpPr>
                <a:spLocks noChangeArrowheads="1"/>
              </p:cNvSpPr>
              <p:nvPr/>
            </p:nvSpPr>
            <p:spPr bwMode="auto">
              <a:xfrm>
                <a:off x="4716" y="1976"/>
                <a:ext cx="7"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580" name="Line 201"/>
              <p:cNvSpPr>
                <a:spLocks noChangeShapeType="1"/>
              </p:cNvSpPr>
              <p:nvPr/>
            </p:nvSpPr>
            <p:spPr bwMode="auto">
              <a:xfrm>
                <a:off x="4716" y="1976"/>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581" name="Line 202"/>
              <p:cNvSpPr>
                <a:spLocks noChangeShapeType="1"/>
              </p:cNvSpPr>
              <p:nvPr/>
            </p:nvSpPr>
            <p:spPr bwMode="auto">
              <a:xfrm>
                <a:off x="4716" y="1976"/>
                <a:ext cx="1" cy="7"/>
              </a:xfrm>
              <a:prstGeom prst="line">
                <a:avLst/>
              </a:prstGeom>
              <a:noFill/>
              <a:ln w="0">
                <a:solidFill>
                  <a:srgbClr val="000000"/>
                </a:solidFill>
                <a:round/>
                <a:headEnd/>
                <a:tailEnd/>
              </a:ln>
            </p:spPr>
            <p:txBody>
              <a:bodyPr/>
              <a:lstStyle/>
              <a:p>
                <a:endParaRPr lang="en-US">
                  <a:solidFill>
                    <a:schemeClr val="bg1"/>
                  </a:solidFill>
                </a:endParaRPr>
              </a:p>
            </p:txBody>
          </p:sp>
          <p:sp>
            <p:nvSpPr>
              <p:cNvPr id="10582" name="Rectangle 203"/>
              <p:cNvSpPr>
                <a:spLocks noChangeArrowheads="1"/>
              </p:cNvSpPr>
              <p:nvPr/>
            </p:nvSpPr>
            <p:spPr bwMode="auto">
              <a:xfrm>
                <a:off x="4723" y="1976"/>
                <a:ext cx="1524"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583" name="Line 204"/>
              <p:cNvSpPr>
                <a:spLocks noChangeShapeType="1"/>
              </p:cNvSpPr>
              <p:nvPr/>
            </p:nvSpPr>
            <p:spPr bwMode="auto">
              <a:xfrm>
                <a:off x="4723" y="1976"/>
                <a:ext cx="1524" cy="1"/>
              </a:xfrm>
              <a:prstGeom prst="line">
                <a:avLst/>
              </a:prstGeom>
              <a:noFill/>
              <a:ln w="0">
                <a:solidFill>
                  <a:srgbClr val="000000"/>
                </a:solidFill>
                <a:round/>
                <a:headEnd/>
                <a:tailEnd/>
              </a:ln>
            </p:spPr>
            <p:txBody>
              <a:bodyPr/>
              <a:lstStyle/>
              <a:p>
                <a:endParaRPr lang="en-US">
                  <a:solidFill>
                    <a:schemeClr val="bg1"/>
                  </a:solidFill>
                </a:endParaRPr>
              </a:p>
            </p:txBody>
          </p:sp>
          <p:sp>
            <p:nvSpPr>
              <p:cNvPr id="10584" name="Rectangle 205"/>
              <p:cNvSpPr>
                <a:spLocks noChangeArrowheads="1"/>
              </p:cNvSpPr>
              <p:nvPr/>
            </p:nvSpPr>
            <p:spPr bwMode="auto">
              <a:xfrm>
                <a:off x="6247" y="1976"/>
                <a:ext cx="7"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585" name="Line 206"/>
              <p:cNvSpPr>
                <a:spLocks noChangeShapeType="1"/>
              </p:cNvSpPr>
              <p:nvPr/>
            </p:nvSpPr>
            <p:spPr bwMode="auto">
              <a:xfrm>
                <a:off x="6247" y="1976"/>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586" name="Line 207"/>
              <p:cNvSpPr>
                <a:spLocks noChangeShapeType="1"/>
              </p:cNvSpPr>
              <p:nvPr/>
            </p:nvSpPr>
            <p:spPr bwMode="auto">
              <a:xfrm>
                <a:off x="6247" y="1976"/>
                <a:ext cx="1" cy="7"/>
              </a:xfrm>
              <a:prstGeom prst="line">
                <a:avLst/>
              </a:prstGeom>
              <a:noFill/>
              <a:ln w="0">
                <a:solidFill>
                  <a:srgbClr val="000000"/>
                </a:solidFill>
                <a:round/>
                <a:headEnd/>
                <a:tailEnd/>
              </a:ln>
            </p:spPr>
            <p:txBody>
              <a:bodyPr/>
              <a:lstStyle/>
              <a:p>
                <a:endParaRPr lang="en-US">
                  <a:solidFill>
                    <a:schemeClr val="bg1"/>
                  </a:solidFill>
                </a:endParaRPr>
              </a:p>
            </p:txBody>
          </p:sp>
        </p:grpSp>
        <p:sp>
          <p:nvSpPr>
            <p:cNvPr id="10247" name="Rectangle 209"/>
            <p:cNvSpPr>
              <a:spLocks noChangeArrowheads="1"/>
            </p:cNvSpPr>
            <p:nvPr/>
          </p:nvSpPr>
          <p:spPr bwMode="auto">
            <a:xfrm>
              <a:off x="940" y="1983"/>
              <a:ext cx="7" cy="253"/>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248" name="Line 210"/>
            <p:cNvSpPr>
              <a:spLocks noChangeShapeType="1"/>
            </p:cNvSpPr>
            <p:nvPr/>
          </p:nvSpPr>
          <p:spPr bwMode="auto">
            <a:xfrm>
              <a:off x="940" y="1983"/>
              <a:ext cx="1" cy="253"/>
            </a:xfrm>
            <a:prstGeom prst="line">
              <a:avLst/>
            </a:prstGeom>
            <a:noFill/>
            <a:ln w="0">
              <a:solidFill>
                <a:srgbClr val="000000"/>
              </a:solidFill>
              <a:round/>
              <a:headEnd/>
              <a:tailEnd/>
            </a:ln>
          </p:spPr>
          <p:txBody>
            <a:bodyPr/>
            <a:lstStyle/>
            <a:p>
              <a:endParaRPr lang="en-US">
                <a:solidFill>
                  <a:schemeClr val="bg1"/>
                </a:solidFill>
              </a:endParaRPr>
            </a:p>
          </p:txBody>
        </p:sp>
        <p:sp>
          <p:nvSpPr>
            <p:cNvPr id="10249" name="Rectangle 211"/>
            <p:cNvSpPr>
              <a:spLocks noChangeArrowheads="1"/>
            </p:cNvSpPr>
            <p:nvPr/>
          </p:nvSpPr>
          <p:spPr bwMode="auto">
            <a:xfrm>
              <a:off x="2380" y="1983"/>
              <a:ext cx="7" cy="253"/>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250" name="Line 212"/>
            <p:cNvSpPr>
              <a:spLocks noChangeShapeType="1"/>
            </p:cNvSpPr>
            <p:nvPr/>
          </p:nvSpPr>
          <p:spPr bwMode="auto">
            <a:xfrm>
              <a:off x="2380" y="1983"/>
              <a:ext cx="1" cy="253"/>
            </a:xfrm>
            <a:prstGeom prst="line">
              <a:avLst/>
            </a:prstGeom>
            <a:noFill/>
            <a:ln w="0">
              <a:solidFill>
                <a:srgbClr val="000000"/>
              </a:solidFill>
              <a:round/>
              <a:headEnd/>
              <a:tailEnd/>
            </a:ln>
          </p:spPr>
          <p:txBody>
            <a:bodyPr/>
            <a:lstStyle/>
            <a:p>
              <a:endParaRPr lang="en-US">
                <a:solidFill>
                  <a:schemeClr val="bg1"/>
                </a:solidFill>
              </a:endParaRPr>
            </a:p>
          </p:txBody>
        </p:sp>
        <p:sp>
          <p:nvSpPr>
            <p:cNvPr id="10251" name="Rectangle 213"/>
            <p:cNvSpPr>
              <a:spLocks noChangeArrowheads="1"/>
            </p:cNvSpPr>
            <p:nvPr/>
          </p:nvSpPr>
          <p:spPr bwMode="auto">
            <a:xfrm>
              <a:off x="3518" y="1983"/>
              <a:ext cx="8" cy="253"/>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252" name="Line 214"/>
            <p:cNvSpPr>
              <a:spLocks noChangeShapeType="1"/>
            </p:cNvSpPr>
            <p:nvPr/>
          </p:nvSpPr>
          <p:spPr bwMode="auto">
            <a:xfrm>
              <a:off x="3518" y="1983"/>
              <a:ext cx="1" cy="253"/>
            </a:xfrm>
            <a:prstGeom prst="line">
              <a:avLst/>
            </a:prstGeom>
            <a:noFill/>
            <a:ln w="0">
              <a:solidFill>
                <a:srgbClr val="000000"/>
              </a:solidFill>
              <a:round/>
              <a:headEnd/>
              <a:tailEnd/>
            </a:ln>
          </p:spPr>
          <p:txBody>
            <a:bodyPr/>
            <a:lstStyle/>
            <a:p>
              <a:endParaRPr lang="en-US">
                <a:solidFill>
                  <a:schemeClr val="bg1"/>
                </a:solidFill>
              </a:endParaRPr>
            </a:p>
          </p:txBody>
        </p:sp>
        <p:sp>
          <p:nvSpPr>
            <p:cNvPr id="10253" name="Rectangle 215"/>
            <p:cNvSpPr>
              <a:spLocks noChangeArrowheads="1"/>
            </p:cNvSpPr>
            <p:nvPr/>
          </p:nvSpPr>
          <p:spPr bwMode="auto">
            <a:xfrm>
              <a:off x="4716" y="1983"/>
              <a:ext cx="7" cy="253"/>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254" name="Line 216"/>
            <p:cNvSpPr>
              <a:spLocks noChangeShapeType="1"/>
            </p:cNvSpPr>
            <p:nvPr/>
          </p:nvSpPr>
          <p:spPr bwMode="auto">
            <a:xfrm>
              <a:off x="4716" y="1983"/>
              <a:ext cx="1" cy="253"/>
            </a:xfrm>
            <a:prstGeom prst="line">
              <a:avLst/>
            </a:prstGeom>
            <a:noFill/>
            <a:ln w="0">
              <a:solidFill>
                <a:srgbClr val="000000"/>
              </a:solidFill>
              <a:round/>
              <a:headEnd/>
              <a:tailEnd/>
            </a:ln>
          </p:spPr>
          <p:txBody>
            <a:bodyPr/>
            <a:lstStyle/>
            <a:p>
              <a:endParaRPr lang="en-US">
                <a:solidFill>
                  <a:schemeClr val="bg1"/>
                </a:solidFill>
              </a:endParaRPr>
            </a:p>
          </p:txBody>
        </p:sp>
        <p:sp>
          <p:nvSpPr>
            <p:cNvPr id="10255" name="Rectangle 217"/>
            <p:cNvSpPr>
              <a:spLocks noChangeArrowheads="1"/>
            </p:cNvSpPr>
            <p:nvPr/>
          </p:nvSpPr>
          <p:spPr bwMode="auto">
            <a:xfrm>
              <a:off x="6247" y="1983"/>
              <a:ext cx="7" cy="253"/>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256" name="Line 218"/>
            <p:cNvSpPr>
              <a:spLocks noChangeShapeType="1"/>
            </p:cNvSpPr>
            <p:nvPr/>
          </p:nvSpPr>
          <p:spPr bwMode="auto">
            <a:xfrm>
              <a:off x="6247" y="1983"/>
              <a:ext cx="1" cy="253"/>
            </a:xfrm>
            <a:prstGeom prst="line">
              <a:avLst/>
            </a:prstGeom>
            <a:noFill/>
            <a:ln w="0">
              <a:solidFill>
                <a:srgbClr val="000000"/>
              </a:solidFill>
              <a:round/>
              <a:headEnd/>
              <a:tailEnd/>
            </a:ln>
          </p:spPr>
          <p:txBody>
            <a:bodyPr/>
            <a:lstStyle/>
            <a:p>
              <a:endParaRPr lang="en-US">
                <a:solidFill>
                  <a:schemeClr val="bg1"/>
                </a:solidFill>
              </a:endParaRPr>
            </a:p>
          </p:txBody>
        </p:sp>
        <p:sp>
          <p:nvSpPr>
            <p:cNvPr id="10257" name="Rectangle 219"/>
            <p:cNvSpPr>
              <a:spLocks noChangeArrowheads="1"/>
            </p:cNvSpPr>
            <p:nvPr/>
          </p:nvSpPr>
          <p:spPr bwMode="auto">
            <a:xfrm>
              <a:off x="947" y="2496"/>
              <a:ext cx="1433" cy="8"/>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258" name="Rectangle 220"/>
            <p:cNvSpPr>
              <a:spLocks noChangeArrowheads="1"/>
            </p:cNvSpPr>
            <p:nvPr/>
          </p:nvSpPr>
          <p:spPr bwMode="auto">
            <a:xfrm>
              <a:off x="947" y="2243"/>
              <a:ext cx="1433" cy="253"/>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259" name="Rectangle 221"/>
            <p:cNvSpPr>
              <a:spLocks noChangeArrowheads="1"/>
            </p:cNvSpPr>
            <p:nvPr/>
          </p:nvSpPr>
          <p:spPr bwMode="auto">
            <a:xfrm>
              <a:off x="968" y="2278"/>
              <a:ext cx="605" cy="187"/>
            </a:xfrm>
            <a:prstGeom prst="rect">
              <a:avLst/>
            </a:prstGeom>
            <a:noFill/>
            <a:ln w="9525">
              <a:noFill/>
              <a:miter lim="800000"/>
              <a:headEnd/>
              <a:tailEnd/>
            </a:ln>
          </p:spPr>
          <p:txBody>
            <a:bodyPr wrap="none" lIns="0" tIns="0" rIns="0" bIns="0">
              <a:spAutoFit/>
            </a:bodyPr>
            <a:lstStyle/>
            <a:p>
              <a:r>
                <a:rPr lang="en-US" sz="2300">
                  <a:solidFill>
                    <a:schemeClr val="bg1"/>
                  </a:solidFill>
                  <a:latin typeface="Times" charset="0"/>
                </a:rPr>
                <a:t>Division</a:t>
              </a:r>
              <a:endParaRPr lang="en-US">
                <a:solidFill>
                  <a:schemeClr val="bg1"/>
                </a:solidFill>
              </a:endParaRPr>
            </a:p>
          </p:txBody>
        </p:sp>
        <p:sp>
          <p:nvSpPr>
            <p:cNvPr id="10260" name="Rectangle 222"/>
            <p:cNvSpPr>
              <a:spLocks noChangeArrowheads="1"/>
            </p:cNvSpPr>
            <p:nvPr/>
          </p:nvSpPr>
          <p:spPr bwMode="auto">
            <a:xfrm>
              <a:off x="1603" y="2278"/>
              <a:ext cx="48" cy="187"/>
            </a:xfrm>
            <a:prstGeom prst="rect">
              <a:avLst/>
            </a:prstGeom>
            <a:noFill/>
            <a:ln w="9525">
              <a:noFill/>
              <a:miter lim="800000"/>
              <a:headEnd/>
              <a:tailEnd/>
            </a:ln>
          </p:spPr>
          <p:txBody>
            <a:bodyPr wrap="none" lIns="0" tIns="0" rIns="0" bIns="0">
              <a:spAutoFit/>
            </a:bodyPr>
            <a:lstStyle/>
            <a:p>
              <a:r>
                <a:rPr lang="en-US" sz="2300">
                  <a:solidFill>
                    <a:schemeClr val="bg1"/>
                  </a:solidFill>
                  <a:latin typeface="Times" charset="0"/>
                </a:rPr>
                <a:t> </a:t>
              </a:r>
              <a:endParaRPr lang="en-US">
                <a:solidFill>
                  <a:schemeClr val="bg1"/>
                </a:solidFill>
              </a:endParaRPr>
            </a:p>
          </p:txBody>
        </p:sp>
        <p:sp>
          <p:nvSpPr>
            <p:cNvPr id="10261" name="Rectangle 223"/>
            <p:cNvSpPr>
              <a:spLocks noChangeArrowheads="1"/>
            </p:cNvSpPr>
            <p:nvPr/>
          </p:nvSpPr>
          <p:spPr bwMode="auto">
            <a:xfrm>
              <a:off x="3517" y="2243"/>
              <a:ext cx="1" cy="249"/>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262" name="Rectangle 224"/>
            <p:cNvSpPr>
              <a:spLocks noChangeArrowheads="1"/>
            </p:cNvSpPr>
            <p:nvPr/>
          </p:nvSpPr>
          <p:spPr bwMode="auto">
            <a:xfrm>
              <a:off x="2387" y="2492"/>
              <a:ext cx="1131" cy="12"/>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263" name="Rectangle 225"/>
            <p:cNvSpPr>
              <a:spLocks noChangeArrowheads="1"/>
            </p:cNvSpPr>
            <p:nvPr/>
          </p:nvSpPr>
          <p:spPr bwMode="auto">
            <a:xfrm>
              <a:off x="2387" y="2243"/>
              <a:ext cx="1130" cy="249"/>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264" name="Rectangle 226"/>
            <p:cNvSpPr>
              <a:spLocks noChangeArrowheads="1"/>
            </p:cNvSpPr>
            <p:nvPr/>
          </p:nvSpPr>
          <p:spPr bwMode="auto">
            <a:xfrm>
              <a:off x="2408" y="2275"/>
              <a:ext cx="103" cy="187"/>
            </a:xfrm>
            <a:prstGeom prst="rect">
              <a:avLst/>
            </a:prstGeom>
            <a:noFill/>
            <a:ln w="9525">
              <a:noFill/>
              <a:miter lim="800000"/>
              <a:headEnd/>
              <a:tailEnd/>
            </a:ln>
          </p:spPr>
          <p:txBody>
            <a:bodyPr wrap="none" lIns="0" tIns="0" rIns="0" bIns="0">
              <a:spAutoFit/>
            </a:bodyPr>
            <a:lstStyle/>
            <a:p>
              <a:r>
                <a:rPr lang="en-US" sz="2300" b="1">
                  <a:solidFill>
                    <a:schemeClr val="bg1"/>
                  </a:solidFill>
                  <a:latin typeface="Courier New" pitchFamily="49" charset="0"/>
                </a:rPr>
                <a:t>/</a:t>
              </a:r>
              <a:endParaRPr lang="en-US">
                <a:solidFill>
                  <a:schemeClr val="bg1"/>
                </a:solidFill>
              </a:endParaRPr>
            </a:p>
          </p:txBody>
        </p:sp>
        <p:sp>
          <p:nvSpPr>
            <p:cNvPr id="10265" name="Rectangle 227"/>
            <p:cNvSpPr>
              <a:spLocks noChangeArrowheads="1"/>
            </p:cNvSpPr>
            <p:nvPr/>
          </p:nvSpPr>
          <p:spPr bwMode="auto">
            <a:xfrm>
              <a:off x="2519" y="2275"/>
              <a:ext cx="103" cy="187"/>
            </a:xfrm>
            <a:prstGeom prst="rect">
              <a:avLst/>
            </a:prstGeom>
            <a:noFill/>
            <a:ln w="9525">
              <a:noFill/>
              <a:miter lim="800000"/>
              <a:headEnd/>
              <a:tailEnd/>
            </a:ln>
          </p:spPr>
          <p:txBody>
            <a:bodyPr wrap="none" lIns="0" tIns="0" rIns="0" bIns="0">
              <a:spAutoFit/>
            </a:bodyPr>
            <a:lstStyle/>
            <a:p>
              <a:r>
                <a:rPr lang="en-US" sz="2300" b="1">
                  <a:solidFill>
                    <a:schemeClr val="bg1"/>
                  </a:solidFill>
                  <a:latin typeface="Courier New" pitchFamily="49" charset="0"/>
                </a:rPr>
                <a:t> </a:t>
              </a:r>
              <a:endParaRPr lang="en-US">
                <a:solidFill>
                  <a:schemeClr val="bg1"/>
                </a:solidFill>
              </a:endParaRPr>
            </a:p>
          </p:txBody>
        </p:sp>
        <p:sp>
          <p:nvSpPr>
            <p:cNvPr id="10266" name="Rectangle 228"/>
            <p:cNvSpPr>
              <a:spLocks noChangeArrowheads="1"/>
            </p:cNvSpPr>
            <p:nvPr/>
          </p:nvSpPr>
          <p:spPr bwMode="auto">
            <a:xfrm>
              <a:off x="3526" y="2496"/>
              <a:ext cx="1190" cy="8"/>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267" name="Rectangle 229"/>
            <p:cNvSpPr>
              <a:spLocks noChangeArrowheads="1"/>
            </p:cNvSpPr>
            <p:nvPr/>
          </p:nvSpPr>
          <p:spPr bwMode="auto">
            <a:xfrm>
              <a:off x="3526" y="2243"/>
              <a:ext cx="1190" cy="253"/>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268" name="Rectangle 230"/>
            <p:cNvSpPr>
              <a:spLocks noChangeArrowheads="1"/>
            </p:cNvSpPr>
            <p:nvPr/>
          </p:nvSpPr>
          <p:spPr bwMode="auto">
            <a:xfrm>
              <a:off x="3547" y="2281"/>
              <a:ext cx="383" cy="187"/>
            </a:xfrm>
            <a:prstGeom prst="rect">
              <a:avLst/>
            </a:prstGeom>
            <a:noFill/>
            <a:ln w="9525">
              <a:noFill/>
              <a:miter lim="800000"/>
              <a:headEnd/>
              <a:tailEnd/>
            </a:ln>
          </p:spPr>
          <p:txBody>
            <a:bodyPr wrap="none" lIns="0" tIns="0" rIns="0" bIns="0">
              <a:spAutoFit/>
            </a:bodyPr>
            <a:lstStyle/>
            <a:p>
              <a:r>
                <a:rPr lang="en-US" sz="2300" b="1" i="1">
                  <a:solidFill>
                    <a:schemeClr val="bg1"/>
                  </a:solidFill>
                  <a:latin typeface="Times" charset="0"/>
                </a:rPr>
                <a:t>x / y </a:t>
              </a:r>
              <a:endParaRPr lang="en-US">
                <a:solidFill>
                  <a:schemeClr val="bg1"/>
                </a:solidFill>
              </a:endParaRPr>
            </a:p>
          </p:txBody>
        </p:sp>
        <p:sp>
          <p:nvSpPr>
            <p:cNvPr id="10269" name="Rectangle 231"/>
            <p:cNvSpPr>
              <a:spLocks noChangeArrowheads="1"/>
            </p:cNvSpPr>
            <p:nvPr/>
          </p:nvSpPr>
          <p:spPr bwMode="auto">
            <a:xfrm>
              <a:off x="3911" y="2283"/>
              <a:ext cx="48" cy="187"/>
            </a:xfrm>
            <a:prstGeom prst="rect">
              <a:avLst/>
            </a:prstGeom>
            <a:noFill/>
            <a:ln w="9525">
              <a:noFill/>
              <a:miter lim="800000"/>
              <a:headEnd/>
              <a:tailEnd/>
            </a:ln>
          </p:spPr>
          <p:txBody>
            <a:bodyPr wrap="none" lIns="0" tIns="0" rIns="0" bIns="0">
              <a:spAutoFit/>
            </a:bodyPr>
            <a:lstStyle/>
            <a:p>
              <a:r>
                <a:rPr lang="en-US" sz="2300" i="1">
                  <a:solidFill>
                    <a:schemeClr val="bg1"/>
                  </a:solidFill>
                  <a:latin typeface="Times" charset="0"/>
                </a:rPr>
                <a:t> </a:t>
              </a:r>
              <a:endParaRPr lang="en-US">
                <a:solidFill>
                  <a:schemeClr val="bg1"/>
                </a:solidFill>
              </a:endParaRPr>
            </a:p>
          </p:txBody>
        </p:sp>
        <p:sp>
          <p:nvSpPr>
            <p:cNvPr id="10270" name="Rectangle 232"/>
            <p:cNvSpPr>
              <a:spLocks noChangeArrowheads="1"/>
            </p:cNvSpPr>
            <p:nvPr/>
          </p:nvSpPr>
          <p:spPr bwMode="auto">
            <a:xfrm>
              <a:off x="4723" y="2492"/>
              <a:ext cx="1524" cy="12"/>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271" name="Rectangle 233"/>
            <p:cNvSpPr>
              <a:spLocks noChangeArrowheads="1"/>
            </p:cNvSpPr>
            <p:nvPr/>
          </p:nvSpPr>
          <p:spPr bwMode="auto">
            <a:xfrm>
              <a:off x="4723" y="2243"/>
              <a:ext cx="1524" cy="249"/>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272" name="Rectangle 234"/>
            <p:cNvSpPr>
              <a:spLocks noChangeArrowheads="1"/>
            </p:cNvSpPr>
            <p:nvPr/>
          </p:nvSpPr>
          <p:spPr bwMode="auto">
            <a:xfrm>
              <a:off x="4744" y="2275"/>
              <a:ext cx="516" cy="187"/>
            </a:xfrm>
            <a:prstGeom prst="rect">
              <a:avLst/>
            </a:prstGeom>
            <a:noFill/>
            <a:ln w="9525">
              <a:noFill/>
              <a:miter lim="800000"/>
              <a:headEnd/>
              <a:tailEnd/>
            </a:ln>
          </p:spPr>
          <p:txBody>
            <a:bodyPr wrap="none" lIns="0" tIns="0" rIns="0" bIns="0">
              <a:spAutoFit/>
            </a:bodyPr>
            <a:lstStyle/>
            <a:p>
              <a:r>
                <a:rPr lang="en-US" sz="2300" b="1">
                  <a:solidFill>
                    <a:schemeClr val="bg1"/>
                  </a:solidFill>
                  <a:latin typeface="Courier New" pitchFamily="49" charset="0"/>
                </a:rPr>
                <a:t>x / y</a:t>
              </a:r>
              <a:endParaRPr lang="en-US">
                <a:solidFill>
                  <a:schemeClr val="bg1"/>
                </a:solidFill>
              </a:endParaRPr>
            </a:p>
          </p:txBody>
        </p:sp>
        <p:sp>
          <p:nvSpPr>
            <p:cNvPr id="10273" name="Rectangle 235"/>
            <p:cNvSpPr>
              <a:spLocks noChangeArrowheads="1"/>
            </p:cNvSpPr>
            <p:nvPr/>
          </p:nvSpPr>
          <p:spPr bwMode="auto">
            <a:xfrm>
              <a:off x="5296" y="2275"/>
              <a:ext cx="103" cy="187"/>
            </a:xfrm>
            <a:prstGeom prst="rect">
              <a:avLst/>
            </a:prstGeom>
            <a:noFill/>
            <a:ln w="9525">
              <a:noFill/>
              <a:miter lim="800000"/>
              <a:headEnd/>
              <a:tailEnd/>
            </a:ln>
          </p:spPr>
          <p:txBody>
            <a:bodyPr wrap="none" lIns="0" tIns="0" rIns="0" bIns="0">
              <a:spAutoFit/>
            </a:bodyPr>
            <a:lstStyle/>
            <a:p>
              <a:r>
                <a:rPr lang="en-US" sz="2300" b="1">
                  <a:solidFill>
                    <a:schemeClr val="bg1"/>
                  </a:solidFill>
                  <a:latin typeface="Courier New" pitchFamily="49" charset="0"/>
                </a:rPr>
                <a:t> </a:t>
              </a:r>
              <a:endParaRPr lang="en-US">
                <a:solidFill>
                  <a:schemeClr val="bg1"/>
                </a:solidFill>
              </a:endParaRPr>
            </a:p>
          </p:txBody>
        </p:sp>
        <p:sp>
          <p:nvSpPr>
            <p:cNvPr id="10274" name="Rectangle 236"/>
            <p:cNvSpPr>
              <a:spLocks noChangeArrowheads="1"/>
            </p:cNvSpPr>
            <p:nvPr/>
          </p:nvSpPr>
          <p:spPr bwMode="auto">
            <a:xfrm>
              <a:off x="940" y="2236"/>
              <a:ext cx="7"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275" name="Line 237"/>
            <p:cNvSpPr>
              <a:spLocks noChangeShapeType="1"/>
            </p:cNvSpPr>
            <p:nvPr/>
          </p:nvSpPr>
          <p:spPr bwMode="auto">
            <a:xfrm>
              <a:off x="940" y="2236"/>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276" name="Line 238"/>
            <p:cNvSpPr>
              <a:spLocks noChangeShapeType="1"/>
            </p:cNvSpPr>
            <p:nvPr/>
          </p:nvSpPr>
          <p:spPr bwMode="auto">
            <a:xfrm>
              <a:off x="940" y="2236"/>
              <a:ext cx="1" cy="7"/>
            </a:xfrm>
            <a:prstGeom prst="line">
              <a:avLst/>
            </a:prstGeom>
            <a:noFill/>
            <a:ln w="0">
              <a:solidFill>
                <a:srgbClr val="000000"/>
              </a:solidFill>
              <a:round/>
              <a:headEnd/>
              <a:tailEnd/>
            </a:ln>
          </p:spPr>
          <p:txBody>
            <a:bodyPr/>
            <a:lstStyle/>
            <a:p>
              <a:endParaRPr lang="en-US">
                <a:solidFill>
                  <a:schemeClr val="bg1"/>
                </a:solidFill>
              </a:endParaRPr>
            </a:p>
          </p:txBody>
        </p:sp>
        <p:sp>
          <p:nvSpPr>
            <p:cNvPr id="10277" name="Rectangle 239"/>
            <p:cNvSpPr>
              <a:spLocks noChangeArrowheads="1"/>
            </p:cNvSpPr>
            <p:nvPr/>
          </p:nvSpPr>
          <p:spPr bwMode="auto">
            <a:xfrm>
              <a:off x="947" y="2236"/>
              <a:ext cx="1433"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278" name="Line 240"/>
            <p:cNvSpPr>
              <a:spLocks noChangeShapeType="1"/>
            </p:cNvSpPr>
            <p:nvPr/>
          </p:nvSpPr>
          <p:spPr bwMode="auto">
            <a:xfrm>
              <a:off x="947" y="2236"/>
              <a:ext cx="1433" cy="1"/>
            </a:xfrm>
            <a:prstGeom prst="line">
              <a:avLst/>
            </a:prstGeom>
            <a:noFill/>
            <a:ln w="0">
              <a:solidFill>
                <a:srgbClr val="000000"/>
              </a:solidFill>
              <a:round/>
              <a:headEnd/>
              <a:tailEnd/>
            </a:ln>
          </p:spPr>
          <p:txBody>
            <a:bodyPr/>
            <a:lstStyle/>
            <a:p>
              <a:endParaRPr lang="en-US">
                <a:solidFill>
                  <a:schemeClr val="bg1"/>
                </a:solidFill>
              </a:endParaRPr>
            </a:p>
          </p:txBody>
        </p:sp>
        <p:sp>
          <p:nvSpPr>
            <p:cNvPr id="10279" name="Rectangle 241"/>
            <p:cNvSpPr>
              <a:spLocks noChangeArrowheads="1"/>
            </p:cNvSpPr>
            <p:nvPr/>
          </p:nvSpPr>
          <p:spPr bwMode="auto">
            <a:xfrm>
              <a:off x="2380" y="2236"/>
              <a:ext cx="7"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280" name="Line 242"/>
            <p:cNvSpPr>
              <a:spLocks noChangeShapeType="1"/>
            </p:cNvSpPr>
            <p:nvPr/>
          </p:nvSpPr>
          <p:spPr bwMode="auto">
            <a:xfrm>
              <a:off x="2380" y="2236"/>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281" name="Line 243"/>
            <p:cNvSpPr>
              <a:spLocks noChangeShapeType="1"/>
            </p:cNvSpPr>
            <p:nvPr/>
          </p:nvSpPr>
          <p:spPr bwMode="auto">
            <a:xfrm>
              <a:off x="2380" y="2236"/>
              <a:ext cx="1" cy="7"/>
            </a:xfrm>
            <a:prstGeom prst="line">
              <a:avLst/>
            </a:prstGeom>
            <a:noFill/>
            <a:ln w="0">
              <a:solidFill>
                <a:srgbClr val="000000"/>
              </a:solidFill>
              <a:round/>
              <a:headEnd/>
              <a:tailEnd/>
            </a:ln>
          </p:spPr>
          <p:txBody>
            <a:bodyPr/>
            <a:lstStyle/>
            <a:p>
              <a:endParaRPr lang="en-US">
                <a:solidFill>
                  <a:schemeClr val="bg1"/>
                </a:solidFill>
              </a:endParaRPr>
            </a:p>
          </p:txBody>
        </p:sp>
        <p:sp>
          <p:nvSpPr>
            <p:cNvPr id="10282" name="Rectangle 244"/>
            <p:cNvSpPr>
              <a:spLocks noChangeArrowheads="1"/>
            </p:cNvSpPr>
            <p:nvPr/>
          </p:nvSpPr>
          <p:spPr bwMode="auto">
            <a:xfrm>
              <a:off x="2387" y="2236"/>
              <a:ext cx="1131"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283" name="Line 245"/>
            <p:cNvSpPr>
              <a:spLocks noChangeShapeType="1"/>
            </p:cNvSpPr>
            <p:nvPr/>
          </p:nvSpPr>
          <p:spPr bwMode="auto">
            <a:xfrm>
              <a:off x="2387" y="2236"/>
              <a:ext cx="1131" cy="1"/>
            </a:xfrm>
            <a:prstGeom prst="line">
              <a:avLst/>
            </a:prstGeom>
            <a:noFill/>
            <a:ln w="0">
              <a:solidFill>
                <a:srgbClr val="000000"/>
              </a:solidFill>
              <a:round/>
              <a:headEnd/>
              <a:tailEnd/>
            </a:ln>
          </p:spPr>
          <p:txBody>
            <a:bodyPr/>
            <a:lstStyle/>
            <a:p>
              <a:endParaRPr lang="en-US">
                <a:solidFill>
                  <a:schemeClr val="bg1"/>
                </a:solidFill>
              </a:endParaRPr>
            </a:p>
          </p:txBody>
        </p:sp>
        <p:sp>
          <p:nvSpPr>
            <p:cNvPr id="10284" name="Rectangle 246"/>
            <p:cNvSpPr>
              <a:spLocks noChangeArrowheads="1"/>
            </p:cNvSpPr>
            <p:nvPr/>
          </p:nvSpPr>
          <p:spPr bwMode="auto">
            <a:xfrm>
              <a:off x="3518" y="2236"/>
              <a:ext cx="8"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285" name="Line 247"/>
            <p:cNvSpPr>
              <a:spLocks noChangeShapeType="1"/>
            </p:cNvSpPr>
            <p:nvPr/>
          </p:nvSpPr>
          <p:spPr bwMode="auto">
            <a:xfrm>
              <a:off x="3518" y="2236"/>
              <a:ext cx="8" cy="1"/>
            </a:xfrm>
            <a:prstGeom prst="line">
              <a:avLst/>
            </a:prstGeom>
            <a:noFill/>
            <a:ln w="0">
              <a:solidFill>
                <a:srgbClr val="000000"/>
              </a:solidFill>
              <a:round/>
              <a:headEnd/>
              <a:tailEnd/>
            </a:ln>
          </p:spPr>
          <p:txBody>
            <a:bodyPr/>
            <a:lstStyle/>
            <a:p>
              <a:endParaRPr lang="en-US">
                <a:solidFill>
                  <a:schemeClr val="bg1"/>
                </a:solidFill>
              </a:endParaRPr>
            </a:p>
          </p:txBody>
        </p:sp>
        <p:sp>
          <p:nvSpPr>
            <p:cNvPr id="10286" name="Line 248"/>
            <p:cNvSpPr>
              <a:spLocks noChangeShapeType="1"/>
            </p:cNvSpPr>
            <p:nvPr/>
          </p:nvSpPr>
          <p:spPr bwMode="auto">
            <a:xfrm>
              <a:off x="3518" y="2236"/>
              <a:ext cx="1" cy="7"/>
            </a:xfrm>
            <a:prstGeom prst="line">
              <a:avLst/>
            </a:prstGeom>
            <a:noFill/>
            <a:ln w="0">
              <a:solidFill>
                <a:srgbClr val="000000"/>
              </a:solidFill>
              <a:round/>
              <a:headEnd/>
              <a:tailEnd/>
            </a:ln>
          </p:spPr>
          <p:txBody>
            <a:bodyPr/>
            <a:lstStyle/>
            <a:p>
              <a:endParaRPr lang="en-US">
                <a:solidFill>
                  <a:schemeClr val="bg1"/>
                </a:solidFill>
              </a:endParaRPr>
            </a:p>
          </p:txBody>
        </p:sp>
        <p:sp>
          <p:nvSpPr>
            <p:cNvPr id="10287" name="Rectangle 249"/>
            <p:cNvSpPr>
              <a:spLocks noChangeArrowheads="1"/>
            </p:cNvSpPr>
            <p:nvPr/>
          </p:nvSpPr>
          <p:spPr bwMode="auto">
            <a:xfrm>
              <a:off x="3526" y="2236"/>
              <a:ext cx="1190"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288" name="Line 250"/>
            <p:cNvSpPr>
              <a:spLocks noChangeShapeType="1"/>
            </p:cNvSpPr>
            <p:nvPr/>
          </p:nvSpPr>
          <p:spPr bwMode="auto">
            <a:xfrm>
              <a:off x="3526" y="2236"/>
              <a:ext cx="1190" cy="1"/>
            </a:xfrm>
            <a:prstGeom prst="line">
              <a:avLst/>
            </a:prstGeom>
            <a:noFill/>
            <a:ln w="0">
              <a:solidFill>
                <a:srgbClr val="000000"/>
              </a:solidFill>
              <a:round/>
              <a:headEnd/>
              <a:tailEnd/>
            </a:ln>
          </p:spPr>
          <p:txBody>
            <a:bodyPr/>
            <a:lstStyle/>
            <a:p>
              <a:endParaRPr lang="en-US">
                <a:solidFill>
                  <a:schemeClr val="bg1"/>
                </a:solidFill>
              </a:endParaRPr>
            </a:p>
          </p:txBody>
        </p:sp>
        <p:sp>
          <p:nvSpPr>
            <p:cNvPr id="10289" name="Rectangle 251"/>
            <p:cNvSpPr>
              <a:spLocks noChangeArrowheads="1"/>
            </p:cNvSpPr>
            <p:nvPr/>
          </p:nvSpPr>
          <p:spPr bwMode="auto">
            <a:xfrm>
              <a:off x="4716" y="2236"/>
              <a:ext cx="7"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290" name="Line 252"/>
            <p:cNvSpPr>
              <a:spLocks noChangeShapeType="1"/>
            </p:cNvSpPr>
            <p:nvPr/>
          </p:nvSpPr>
          <p:spPr bwMode="auto">
            <a:xfrm>
              <a:off x="4716" y="2236"/>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291" name="Line 253"/>
            <p:cNvSpPr>
              <a:spLocks noChangeShapeType="1"/>
            </p:cNvSpPr>
            <p:nvPr/>
          </p:nvSpPr>
          <p:spPr bwMode="auto">
            <a:xfrm>
              <a:off x="4716" y="2236"/>
              <a:ext cx="1" cy="7"/>
            </a:xfrm>
            <a:prstGeom prst="line">
              <a:avLst/>
            </a:prstGeom>
            <a:noFill/>
            <a:ln w="0">
              <a:solidFill>
                <a:srgbClr val="000000"/>
              </a:solidFill>
              <a:round/>
              <a:headEnd/>
              <a:tailEnd/>
            </a:ln>
          </p:spPr>
          <p:txBody>
            <a:bodyPr/>
            <a:lstStyle/>
            <a:p>
              <a:endParaRPr lang="en-US">
                <a:solidFill>
                  <a:schemeClr val="bg1"/>
                </a:solidFill>
              </a:endParaRPr>
            </a:p>
          </p:txBody>
        </p:sp>
        <p:sp>
          <p:nvSpPr>
            <p:cNvPr id="10292" name="Rectangle 254"/>
            <p:cNvSpPr>
              <a:spLocks noChangeArrowheads="1"/>
            </p:cNvSpPr>
            <p:nvPr/>
          </p:nvSpPr>
          <p:spPr bwMode="auto">
            <a:xfrm>
              <a:off x="4723" y="2236"/>
              <a:ext cx="1524"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293" name="Line 255"/>
            <p:cNvSpPr>
              <a:spLocks noChangeShapeType="1"/>
            </p:cNvSpPr>
            <p:nvPr/>
          </p:nvSpPr>
          <p:spPr bwMode="auto">
            <a:xfrm>
              <a:off x="4723" y="2236"/>
              <a:ext cx="1524" cy="1"/>
            </a:xfrm>
            <a:prstGeom prst="line">
              <a:avLst/>
            </a:prstGeom>
            <a:noFill/>
            <a:ln w="0">
              <a:solidFill>
                <a:srgbClr val="000000"/>
              </a:solidFill>
              <a:round/>
              <a:headEnd/>
              <a:tailEnd/>
            </a:ln>
          </p:spPr>
          <p:txBody>
            <a:bodyPr/>
            <a:lstStyle/>
            <a:p>
              <a:endParaRPr lang="en-US">
                <a:solidFill>
                  <a:schemeClr val="bg1"/>
                </a:solidFill>
              </a:endParaRPr>
            </a:p>
          </p:txBody>
        </p:sp>
        <p:sp>
          <p:nvSpPr>
            <p:cNvPr id="10294" name="Rectangle 256"/>
            <p:cNvSpPr>
              <a:spLocks noChangeArrowheads="1"/>
            </p:cNvSpPr>
            <p:nvPr/>
          </p:nvSpPr>
          <p:spPr bwMode="auto">
            <a:xfrm>
              <a:off x="6247" y="2236"/>
              <a:ext cx="7" cy="7"/>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295" name="Line 257"/>
            <p:cNvSpPr>
              <a:spLocks noChangeShapeType="1"/>
            </p:cNvSpPr>
            <p:nvPr/>
          </p:nvSpPr>
          <p:spPr bwMode="auto">
            <a:xfrm>
              <a:off x="6247" y="2236"/>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296" name="Line 258"/>
            <p:cNvSpPr>
              <a:spLocks noChangeShapeType="1"/>
            </p:cNvSpPr>
            <p:nvPr/>
          </p:nvSpPr>
          <p:spPr bwMode="auto">
            <a:xfrm>
              <a:off x="6247" y="2236"/>
              <a:ext cx="1" cy="7"/>
            </a:xfrm>
            <a:prstGeom prst="line">
              <a:avLst/>
            </a:prstGeom>
            <a:noFill/>
            <a:ln w="0">
              <a:solidFill>
                <a:srgbClr val="000000"/>
              </a:solidFill>
              <a:round/>
              <a:headEnd/>
              <a:tailEnd/>
            </a:ln>
          </p:spPr>
          <p:txBody>
            <a:bodyPr/>
            <a:lstStyle/>
            <a:p>
              <a:endParaRPr lang="en-US">
                <a:solidFill>
                  <a:schemeClr val="bg1"/>
                </a:solidFill>
              </a:endParaRPr>
            </a:p>
          </p:txBody>
        </p:sp>
        <p:sp>
          <p:nvSpPr>
            <p:cNvPr id="10297" name="Rectangle 259"/>
            <p:cNvSpPr>
              <a:spLocks noChangeArrowheads="1"/>
            </p:cNvSpPr>
            <p:nvPr/>
          </p:nvSpPr>
          <p:spPr bwMode="auto">
            <a:xfrm>
              <a:off x="940" y="2243"/>
              <a:ext cx="7" cy="261"/>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298" name="Line 260"/>
            <p:cNvSpPr>
              <a:spLocks noChangeShapeType="1"/>
            </p:cNvSpPr>
            <p:nvPr/>
          </p:nvSpPr>
          <p:spPr bwMode="auto">
            <a:xfrm>
              <a:off x="940" y="2243"/>
              <a:ext cx="1" cy="261"/>
            </a:xfrm>
            <a:prstGeom prst="line">
              <a:avLst/>
            </a:prstGeom>
            <a:noFill/>
            <a:ln w="0">
              <a:solidFill>
                <a:srgbClr val="000000"/>
              </a:solidFill>
              <a:round/>
              <a:headEnd/>
              <a:tailEnd/>
            </a:ln>
          </p:spPr>
          <p:txBody>
            <a:bodyPr/>
            <a:lstStyle/>
            <a:p>
              <a:endParaRPr lang="en-US">
                <a:solidFill>
                  <a:schemeClr val="bg1"/>
                </a:solidFill>
              </a:endParaRPr>
            </a:p>
          </p:txBody>
        </p:sp>
        <p:sp>
          <p:nvSpPr>
            <p:cNvPr id="10299" name="Rectangle 261"/>
            <p:cNvSpPr>
              <a:spLocks noChangeArrowheads="1"/>
            </p:cNvSpPr>
            <p:nvPr/>
          </p:nvSpPr>
          <p:spPr bwMode="auto">
            <a:xfrm>
              <a:off x="2380" y="2243"/>
              <a:ext cx="7" cy="261"/>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00" name="Line 262"/>
            <p:cNvSpPr>
              <a:spLocks noChangeShapeType="1"/>
            </p:cNvSpPr>
            <p:nvPr/>
          </p:nvSpPr>
          <p:spPr bwMode="auto">
            <a:xfrm>
              <a:off x="2380" y="2243"/>
              <a:ext cx="1" cy="261"/>
            </a:xfrm>
            <a:prstGeom prst="line">
              <a:avLst/>
            </a:prstGeom>
            <a:noFill/>
            <a:ln w="0">
              <a:solidFill>
                <a:srgbClr val="000000"/>
              </a:solidFill>
              <a:round/>
              <a:headEnd/>
              <a:tailEnd/>
            </a:ln>
          </p:spPr>
          <p:txBody>
            <a:bodyPr/>
            <a:lstStyle/>
            <a:p>
              <a:endParaRPr lang="en-US">
                <a:solidFill>
                  <a:schemeClr val="bg1"/>
                </a:solidFill>
              </a:endParaRPr>
            </a:p>
          </p:txBody>
        </p:sp>
        <p:sp>
          <p:nvSpPr>
            <p:cNvPr id="10301" name="Rectangle 263"/>
            <p:cNvSpPr>
              <a:spLocks noChangeArrowheads="1"/>
            </p:cNvSpPr>
            <p:nvPr/>
          </p:nvSpPr>
          <p:spPr bwMode="auto">
            <a:xfrm>
              <a:off x="3518" y="2243"/>
              <a:ext cx="8" cy="261"/>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02" name="Line 264"/>
            <p:cNvSpPr>
              <a:spLocks noChangeShapeType="1"/>
            </p:cNvSpPr>
            <p:nvPr/>
          </p:nvSpPr>
          <p:spPr bwMode="auto">
            <a:xfrm>
              <a:off x="3518" y="2243"/>
              <a:ext cx="1" cy="261"/>
            </a:xfrm>
            <a:prstGeom prst="line">
              <a:avLst/>
            </a:prstGeom>
            <a:noFill/>
            <a:ln w="0">
              <a:solidFill>
                <a:srgbClr val="000000"/>
              </a:solidFill>
              <a:round/>
              <a:headEnd/>
              <a:tailEnd/>
            </a:ln>
          </p:spPr>
          <p:txBody>
            <a:bodyPr/>
            <a:lstStyle/>
            <a:p>
              <a:endParaRPr lang="en-US">
                <a:solidFill>
                  <a:schemeClr val="bg1"/>
                </a:solidFill>
              </a:endParaRPr>
            </a:p>
          </p:txBody>
        </p:sp>
        <p:sp>
          <p:nvSpPr>
            <p:cNvPr id="10303" name="Rectangle 265"/>
            <p:cNvSpPr>
              <a:spLocks noChangeArrowheads="1"/>
            </p:cNvSpPr>
            <p:nvPr/>
          </p:nvSpPr>
          <p:spPr bwMode="auto">
            <a:xfrm>
              <a:off x="4716" y="2243"/>
              <a:ext cx="7" cy="261"/>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04" name="Line 266"/>
            <p:cNvSpPr>
              <a:spLocks noChangeShapeType="1"/>
            </p:cNvSpPr>
            <p:nvPr/>
          </p:nvSpPr>
          <p:spPr bwMode="auto">
            <a:xfrm>
              <a:off x="4716" y="2243"/>
              <a:ext cx="1" cy="261"/>
            </a:xfrm>
            <a:prstGeom prst="line">
              <a:avLst/>
            </a:prstGeom>
            <a:noFill/>
            <a:ln w="0">
              <a:solidFill>
                <a:srgbClr val="000000"/>
              </a:solidFill>
              <a:round/>
              <a:headEnd/>
              <a:tailEnd/>
            </a:ln>
          </p:spPr>
          <p:txBody>
            <a:bodyPr/>
            <a:lstStyle/>
            <a:p>
              <a:endParaRPr lang="en-US">
                <a:solidFill>
                  <a:schemeClr val="bg1"/>
                </a:solidFill>
              </a:endParaRPr>
            </a:p>
          </p:txBody>
        </p:sp>
        <p:sp>
          <p:nvSpPr>
            <p:cNvPr id="10305" name="Rectangle 267"/>
            <p:cNvSpPr>
              <a:spLocks noChangeArrowheads="1"/>
            </p:cNvSpPr>
            <p:nvPr/>
          </p:nvSpPr>
          <p:spPr bwMode="auto">
            <a:xfrm>
              <a:off x="6247" y="2243"/>
              <a:ext cx="7" cy="261"/>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06" name="Line 268"/>
            <p:cNvSpPr>
              <a:spLocks noChangeShapeType="1"/>
            </p:cNvSpPr>
            <p:nvPr/>
          </p:nvSpPr>
          <p:spPr bwMode="auto">
            <a:xfrm>
              <a:off x="6247" y="2243"/>
              <a:ext cx="1" cy="261"/>
            </a:xfrm>
            <a:prstGeom prst="line">
              <a:avLst/>
            </a:prstGeom>
            <a:noFill/>
            <a:ln w="0">
              <a:solidFill>
                <a:srgbClr val="000000"/>
              </a:solidFill>
              <a:round/>
              <a:headEnd/>
              <a:tailEnd/>
            </a:ln>
          </p:spPr>
          <p:txBody>
            <a:bodyPr/>
            <a:lstStyle/>
            <a:p>
              <a:endParaRPr lang="en-US">
                <a:solidFill>
                  <a:schemeClr val="bg1"/>
                </a:solidFill>
              </a:endParaRPr>
            </a:p>
          </p:txBody>
        </p:sp>
        <p:sp>
          <p:nvSpPr>
            <p:cNvPr id="10307" name="Rectangle 269"/>
            <p:cNvSpPr>
              <a:spLocks noChangeArrowheads="1"/>
            </p:cNvSpPr>
            <p:nvPr/>
          </p:nvSpPr>
          <p:spPr bwMode="auto">
            <a:xfrm>
              <a:off x="947" y="2764"/>
              <a:ext cx="1433" cy="10"/>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308" name="Rectangle 270"/>
            <p:cNvSpPr>
              <a:spLocks noChangeArrowheads="1"/>
            </p:cNvSpPr>
            <p:nvPr/>
          </p:nvSpPr>
          <p:spPr bwMode="auto">
            <a:xfrm>
              <a:off x="947" y="2512"/>
              <a:ext cx="1433" cy="252"/>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309" name="Rectangle 271"/>
            <p:cNvSpPr>
              <a:spLocks noChangeArrowheads="1"/>
            </p:cNvSpPr>
            <p:nvPr/>
          </p:nvSpPr>
          <p:spPr bwMode="auto">
            <a:xfrm>
              <a:off x="968" y="2546"/>
              <a:ext cx="652" cy="187"/>
            </a:xfrm>
            <a:prstGeom prst="rect">
              <a:avLst/>
            </a:prstGeom>
            <a:noFill/>
            <a:ln w="9525">
              <a:noFill/>
              <a:miter lim="800000"/>
              <a:headEnd/>
              <a:tailEnd/>
            </a:ln>
          </p:spPr>
          <p:txBody>
            <a:bodyPr wrap="none" lIns="0" tIns="0" rIns="0" bIns="0">
              <a:spAutoFit/>
            </a:bodyPr>
            <a:lstStyle/>
            <a:p>
              <a:r>
                <a:rPr lang="en-US" sz="2300">
                  <a:solidFill>
                    <a:schemeClr val="bg1"/>
                  </a:solidFill>
                  <a:latin typeface="Times" charset="0"/>
                </a:rPr>
                <a:t>Modulus</a:t>
              </a:r>
              <a:endParaRPr lang="en-US">
                <a:solidFill>
                  <a:schemeClr val="bg1"/>
                </a:solidFill>
              </a:endParaRPr>
            </a:p>
          </p:txBody>
        </p:sp>
        <p:sp>
          <p:nvSpPr>
            <p:cNvPr id="10310" name="Rectangle 272"/>
            <p:cNvSpPr>
              <a:spLocks noChangeArrowheads="1"/>
            </p:cNvSpPr>
            <p:nvPr/>
          </p:nvSpPr>
          <p:spPr bwMode="auto">
            <a:xfrm>
              <a:off x="1622" y="2546"/>
              <a:ext cx="48" cy="187"/>
            </a:xfrm>
            <a:prstGeom prst="rect">
              <a:avLst/>
            </a:prstGeom>
            <a:noFill/>
            <a:ln w="9525">
              <a:noFill/>
              <a:miter lim="800000"/>
              <a:headEnd/>
              <a:tailEnd/>
            </a:ln>
          </p:spPr>
          <p:txBody>
            <a:bodyPr wrap="none" lIns="0" tIns="0" rIns="0" bIns="0">
              <a:spAutoFit/>
            </a:bodyPr>
            <a:lstStyle/>
            <a:p>
              <a:r>
                <a:rPr lang="en-US" sz="2300">
                  <a:solidFill>
                    <a:schemeClr val="bg1"/>
                  </a:solidFill>
                  <a:latin typeface="Times" charset="0"/>
                </a:rPr>
                <a:t> </a:t>
              </a:r>
              <a:endParaRPr lang="en-US">
                <a:solidFill>
                  <a:schemeClr val="bg1"/>
                </a:solidFill>
              </a:endParaRPr>
            </a:p>
          </p:txBody>
        </p:sp>
        <p:sp>
          <p:nvSpPr>
            <p:cNvPr id="10311" name="Rectangle 273"/>
            <p:cNvSpPr>
              <a:spLocks noChangeArrowheads="1"/>
            </p:cNvSpPr>
            <p:nvPr/>
          </p:nvSpPr>
          <p:spPr bwMode="auto">
            <a:xfrm>
              <a:off x="3517" y="2512"/>
              <a:ext cx="1" cy="250"/>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312" name="Rectangle 274"/>
            <p:cNvSpPr>
              <a:spLocks noChangeArrowheads="1"/>
            </p:cNvSpPr>
            <p:nvPr/>
          </p:nvSpPr>
          <p:spPr bwMode="auto">
            <a:xfrm>
              <a:off x="2387" y="2762"/>
              <a:ext cx="1131" cy="12"/>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313" name="Rectangle 275"/>
            <p:cNvSpPr>
              <a:spLocks noChangeArrowheads="1"/>
            </p:cNvSpPr>
            <p:nvPr/>
          </p:nvSpPr>
          <p:spPr bwMode="auto">
            <a:xfrm>
              <a:off x="2387" y="2512"/>
              <a:ext cx="1130" cy="250"/>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314" name="Rectangle 276"/>
            <p:cNvSpPr>
              <a:spLocks noChangeArrowheads="1"/>
            </p:cNvSpPr>
            <p:nvPr/>
          </p:nvSpPr>
          <p:spPr bwMode="auto">
            <a:xfrm>
              <a:off x="2408" y="2544"/>
              <a:ext cx="103" cy="187"/>
            </a:xfrm>
            <a:prstGeom prst="rect">
              <a:avLst/>
            </a:prstGeom>
            <a:noFill/>
            <a:ln w="9525">
              <a:noFill/>
              <a:miter lim="800000"/>
              <a:headEnd/>
              <a:tailEnd/>
            </a:ln>
          </p:spPr>
          <p:txBody>
            <a:bodyPr wrap="none" lIns="0" tIns="0" rIns="0" bIns="0">
              <a:spAutoFit/>
            </a:bodyPr>
            <a:lstStyle/>
            <a:p>
              <a:r>
                <a:rPr lang="en-US" sz="2300" b="1">
                  <a:solidFill>
                    <a:schemeClr val="bg1"/>
                  </a:solidFill>
                  <a:latin typeface="Courier New" pitchFamily="49" charset="0"/>
                </a:rPr>
                <a:t>%</a:t>
              </a:r>
              <a:endParaRPr lang="en-US">
                <a:solidFill>
                  <a:schemeClr val="bg1"/>
                </a:solidFill>
              </a:endParaRPr>
            </a:p>
          </p:txBody>
        </p:sp>
        <p:sp>
          <p:nvSpPr>
            <p:cNvPr id="10315" name="Rectangle 277"/>
            <p:cNvSpPr>
              <a:spLocks noChangeArrowheads="1"/>
            </p:cNvSpPr>
            <p:nvPr/>
          </p:nvSpPr>
          <p:spPr bwMode="auto">
            <a:xfrm>
              <a:off x="2519" y="2544"/>
              <a:ext cx="103" cy="187"/>
            </a:xfrm>
            <a:prstGeom prst="rect">
              <a:avLst/>
            </a:prstGeom>
            <a:noFill/>
            <a:ln w="9525">
              <a:noFill/>
              <a:miter lim="800000"/>
              <a:headEnd/>
              <a:tailEnd/>
            </a:ln>
          </p:spPr>
          <p:txBody>
            <a:bodyPr wrap="none" lIns="0" tIns="0" rIns="0" bIns="0">
              <a:spAutoFit/>
            </a:bodyPr>
            <a:lstStyle/>
            <a:p>
              <a:r>
                <a:rPr lang="en-US" sz="2300" b="1">
                  <a:solidFill>
                    <a:schemeClr val="bg1"/>
                  </a:solidFill>
                  <a:latin typeface="Courier New" pitchFamily="49" charset="0"/>
                </a:rPr>
                <a:t> </a:t>
              </a:r>
              <a:endParaRPr lang="en-US">
                <a:solidFill>
                  <a:schemeClr val="bg1"/>
                </a:solidFill>
              </a:endParaRPr>
            </a:p>
          </p:txBody>
        </p:sp>
        <p:sp>
          <p:nvSpPr>
            <p:cNvPr id="10316" name="Rectangle 278"/>
            <p:cNvSpPr>
              <a:spLocks noChangeArrowheads="1"/>
            </p:cNvSpPr>
            <p:nvPr/>
          </p:nvSpPr>
          <p:spPr bwMode="auto">
            <a:xfrm>
              <a:off x="3526" y="2764"/>
              <a:ext cx="1190" cy="10"/>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317" name="Rectangle 279"/>
            <p:cNvSpPr>
              <a:spLocks noChangeArrowheads="1"/>
            </p:cNvSpPr>
            <p:nvPr/>
          </p:nvSpPr>
          <p:spPr bwMode="auto">
            <a:xfrm>
              <a:off x="3526" y="2512"/>
              <a:ext cx="1190" cy="252"/>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318" name="Rectangle 280"/>
            <p:cNvSpPr>
              <a:spLocks noChangeArrowheads="1"/>
            </p:cNvSpPr>
            <p:nvPr/>
          </p:nvSpPr>
          <p:spPr bwMode="auto">
            <a:xfrm>
              <a:off x="3547" y="2549"/>
              <a:ext cx="623" cy="187"/>
            </a:xfrm>
            <a:prstGeom prst="rect">
              <a:avLst/>
            </a:prstGeom>
            <a:noFill/>
            <a:ln w="9525">
              <a:noFill/>
              <a:miter lim="800000"/>
              <a:headEnd/>
              <a:tailEnd/>
            </a:ln>
          </p:spPr>
          <p:txBody>
            <a:bodyPr wrap="none" lIns="0" tIns="0" rIns="0" bIns="0">
              <a:spAutoFit/>
            </a:bodyPr>
            <a:lstStyle/>
            <a:p>
              <a:r>
                <a:rPr lang="en-US" sz="2300" b="1" i="1">
                  <a:solidFill>
                    <a:schemeClr val="bg1"/>
                  </a:solidFill>
                  <a:latin typeface="Times" charset="0"/>
                </a:rPr>
                <a:t>r mod s</a:t>
              </a:r>
              <a:endParaRPr lang="en-US">
                <a:solidFill>
                  <a:schemeClr val="bg1"/>
                </a:solidFill>
              </a:endParaRPr>
            </a:p>
          </p:txBody>
        </p:sp>
        <p:sp>
          <p:nvSpPr>
            <p:cNvPr id="10319" name="Rectangle 281"/>
            <p:cNvSpPr>
              <a:spLocks noChangeArrowheads="1"/>
            </p:cNvSpPr>
            <p:nvPr/>
          </p:nvSpPr>
          <p:spPr bwMode="auto">
            <a:xfrm>
              <a:off x="4110" y="2549"/>
              <a:ext cx="48" cy="187"/>
            </a:xfrm>
            <a:prstGeom prst="rect">
              <a:avLst/>
            </a:prstGeom>
            <a:noFill/>
            <a:ln w="9525">
              <a:noFill/>
              <a:miter lim="800000"/>
              <a:headEnd/>
              <a:tailEnd/>
            </a:ln>
          </p:spPr>
          <p:txBody>
            <a:bodyPr wrap="none" lIns="0" tIns="0" rIns="0" bIns="0">
              <a:spAutoFit/>
            </a:bodyPr>
            <a:lstStyle/>
            <a:p>
              <a:r>
                <a:rPr lang="en-US" sz="2300" b="1" i="1">
                  <a:solidFill>
                    <a:schemeClr val="bg1"/>
                  </a:solidFill>
                  <a:latin typeface="Times" charset="0"/>
                </a:rPr>
                <a:t> </a:t>
              </a:r>
              <a:endParaRPr lang="en-US">
                <a:solidFill>
                  <a:schemeClr val="bg1"/>
                </a:solidFill>
              </a:endParaRPr>
            </a:p>
          </p:txBody>
        </p:sp>
        <p:sp>
          <p:nvSpPr>
            <p:cNvPr id="10320" name="Rectangle 282"/>
            <p:cNvSpPr>
              <a:spLocks noChangeArrowheads="1"/>
            </p:cNvSpPr>
            <p:nvPr/>
          </p:nvSpPr>
          <p:spPr bwMode="auto">
            <a:xfrm>
              <a:off x="4723" y="2762"/>
              <a:ext cx="1524" cy="12"/>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321" name="Rectangle 283"/>
            <p:cNvSpPr>
              <a:spLocks noChangeArrowheads="1"/>
            </p:cNvSpPr>
            <p:nvPr/>
          </p:nvSpPr>
          <p:spPr bwMode="auto">
            <a:xfrm>
              <a:off x="4723" y="2512"/>
              <a:ext cx="1524" cy="250"/>
            </a:xfrm>
            <a:prstGeom prst="rect">
              <a:avLst/>
            </a:prstGeom>
            <a:solidFill>
              <a:srgbClr val="FFE699"/>
            </a:solidFill>
            <a:ln w="9525">
              <a:noFill/>
              <a:miter lim="800000"/>
              <a:headEnd/>
              <a:tailEnd/>
            </a:ln>
          </p:spPr>
          <p:txBody>
            <a:bodyPr/>
            <a:lstStyle/>
            <a:p>
              <a:endParaRPr lang="en-US">
                <a:solidFill>
                  <a:schemeClr val="bg1"/>
                </a:solidFill>
              </a:endParaRPr>
            </a:p>
          </p:txBody>
        </p:sp>
        <p:sp>
          <p:nvSpPr>
            <p:cNvPr id="10322" name="Rectangle 284"/>
            <p:cNvSpPr>
              <a:spLocks noChangeArrowheads="1"/>
            </p:cNvSpPr>
            <p:nvPr/>
          </p:nvSpPr>
          <p:spPr bwMode="auto">
            <a:xfrm>
              <a:off x="4744" y="2544"/>
              <a:ext cx="516" cy="187"/>
            </a:xfrm>
            <a:prstGeom prst="rect">
              <a:avLst/>
            </a:prstGeom>
            <a:noFill/>
            <a:ln w="9525">
              <a:noFill/>
              <a:miter lim="800000"/>
              <a:headEnd/>
              <a:tailEnd/>
            </a:ln>
          </p:spPr>
          <p:txBody>
            <a:bodyPr wrap="none" lIns="0" tIns="0" rIns="0" bIns="0">
              <a:spAutoFit/>
            </a:bodyPr>
            <a:lstStyle/>
            <a:p>
              <a:r>
                <a:rPr lang="en-US" sz="2300" b="1">
                  <a:solidFill>
                    <a:schemeClr val="bg1"/>
                  </a:solidFill>
                  <a:latin typeface="Courier New" pitchFamily="49" charset="0"/>
                </a:rPr>
                <a:t>r % s</a:t>
              </a:r>
              <a:endParaRPr lang="en-US">
                <a:solidFill>
                  <a:schemeClr val="bg1"/>
                </a:solidFill>
              </a:endParaRPr>
            </a:p>
          </p:txBody>
        </p:sp>
        <p:sp>
          <p:nvSpPr>
            <p:cNvPr id="10323" name="Rectangle 285"/>
            <p:cNvSpPr>
              <a:spLocks noChangeArrowheads="1"/>
            </p:cNvSpPr>
            <p:nvPr/>
          </p:nvSpPr>
          <p:spPr bwMode="auto">
            <a:xfrm>
              <a:off x="5296" y="2544"/>
              <a:ext cx="103" cy="187"/>
            </a:xfrm>
            <a:prstGeom prst="rect">
              <a:avLst/>
            </a:prstGeom>
            <a:noFill/>
            <a:ln w="9525">
              <a:noFill/>
              <a:miter lim="800000"/>
              <a:headEnd/>
              <a:tailEnd/>
            </a:ln>
          </p:spPr>
          <p:txBody>
            <a:bodyPr wrap="none" lIns="0" tIns="0" rIns="0" bIns="0">
              <a:spAutoFit/>
            </a:bodyPr>
            <a:lstStyle/>
            <a:p>
              <a:r>
                <a:rPr lang="en-US" sz="2300" b="1">
                  <a:solidFill>
                    <a:schemeClr val="bg1"/>
                  </a:solidFill>
                  <a:latin typeface="Courier New" pitchFamily="49" charset="0"/>
                </a:rPr>
                <a:t> </a:t>
              </a:r>
              <a:endParaRPr lang="en-US">
                <a:solidFill>
                  <a:schemeClr val="bg1"/>
                </a:solidFill>
              </a:endParaRPr>
            </a:p>
          </p:txBody>
        </p:sp>
        <p:sp>
          <p:nvSpPr>
            <p:cNvPr id="10324" name="Rectangle 286"/>
            <p:cNvSpPr>
              <a:spLocks noChangeArrowheads="1"/>
            </p:cNvSpPr>
            <p:nvPr/>
          </p:nvSpPr>
          <p:spPr bwMode="auto">
            <a:xfrm>
              <a:off x="940" y="2504"/>
              <a:ext cx="7" cy="8"/>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25" name="Line 287"/>
            <p:cNvSpPr>
              <a:spLocks noChangeShapeType="1"/>
            </p:cNvSpPr>
            <p:nvPr/>
          </p:nvSpPr>
          <p:spPr bwMode="auto">
            <a:xfrm>
              <a:off x="940" y="2504"/>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326" name="Line 288"/>
            <p:cNvSpPr>
              <a:spLocks noChangeShapeType="1"/>
            </p:cNvSpPr>
            <p:nvPr/>
          </p:nvSpPr>
          <p:spPr bwMode="auto">
            <a:xfrm>
              <a:off x="940" y="2504"/>
              <a:ext cx="1" cy="8"/>
            </a:xfrm>
            <a:prstGeom prst="line">
              <a:avLst/>
            </a:prstGeom>
            <a:noFill/>
            <a:ln w="0">
              <a:solidFill>
                <a:srgbClr val="000000"/>
              </a:solidFill>
              <a:round/>
              <a:headEnd/>
              <a:tailEnd/>
            </a:ln>
          </p:spPr>
          <p:txBody>
            <a:bodyPr/>
            <a:lstStyle/>
            <a:p>
              <a:endParaRPr lang="en-US">
                <a:solidFill>
                  <a:schemeClr val="bg1"/>
                </a:solidFill>
              </a:endParaRPr>
            </a:p>
          </p:txBody>
        </p:sp>
        <p:sp>
          <p:nvSpPr>
            <p:cNvPr id="10327" name="Rectangle 289"/>
            <p:cNvSpPr>
              <a:spLocks noChangeArrowheads="1"/>
            </p:cNvSpPr>
            <p:nvPr/>
          </p:nvSpPr>
          <p:spPr bwMode="auto">
            <a:xfrm>
              <a:off x="947" y="2504"/>
              <a:ext cx="1433" cy="8"/>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28" name="Line 290"/>
            <p:cNvSpPr>
              <a:spLocks noChangeShapeType="1"/>
            </p:cNvSpPr>
            <p:nvPr/>
          </p:nvSpPr>
          <p:spPr bwMode="auto">
            <a:xfrm>
              <a:off x="947" y="2504"/>
              <a:ext cx="1433" cy="1"/>
            </a:xfrm>
            <a:prstGeom prst="line">
              <a:avLst/>
            </a:prstGeom>
            <a:noFill/>
            <a:ln w="0">
              <a:solidFill>
                <a:srgbClr val="000000"/>
              </a:solidFill>
              <a:round/>
              <a:headEnd/>
              <a:tailEnd/>
            </a:ln>
          </p:spPr>
          <p:txBody>
            <a:bodyPr/>
            <a:lstStyle/>
            <a:p>
              <a:endParaRPr lang="en-US">
                <a:solidFill>
                  <a:schemeClr val="bg1"/>
                </a:solidFill>
              </a:endParaRPr>
            </a:p>
          </p:txBody>
        </p:sp>
        <p:sp>
          <p:nvSpPr>
            <p:cNvPr id="10329" name="Rectangle 291"/>
            <p:cNvSpPr>
              <a:spLocks noChangeArrowheads="1"/>
            </p:cNvSpPr>
            <p:nvPr/>
          </p:nvSpPr>
          <p:spPr bwMode="auto">
            <a:xfrm>
              <a:off x="2380" y="2504"/>
              <a:ext cx="7" cy="8"/>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30" name="Line 292"/>
            <p:cNvSpPr>
              <a:spLocks noChangeShapeType="1"/>
            </p:cNvSpPr>
            <p:nvPr/>
          </p:nvSpPr>
          <p:spPr bwMode="auto">
            <a:xfrm>
              <a:off x="2380" y="2504"/>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331" name="Line 293"/>
            <p:cNvSpPr>
              <a:spLocks noChangeShapeType="1"/>
            </p:cNvSpPr>
            <p:nvPr/>
          </p:nvSpPr>
          <p:spPr bwMode="auto">
            <a:xfrm>
              <a:off x="2380" y="2504"/>
              <a:ext cx="1" cy="8"/>
            </a:xfrm>
            <a:prstGeom prst="line">
              <a:avLst/>
            </a:prstGeom>
            <a:noFill/>
            <a:ln w="0">
              <a:solidFill>
                <a:srgbClr val="000000"/>
              </a:solidFill>
              <a:round/>
              <a:headEnd/>
              <a:tailEnd/>
            </a:ln>
          </p:spPr>
          <p:txBody>
            <a:bodyPr/>
            <a:lstStyle/>
            <a:p>
              <a:endParaRPr lang="en-US">
                <a:solidFill>
                  <a:schemeClr val="bg1"/>
                </a:solidFill>
              </a:endParaRPr>
            </a:p>
          </p:txBody>
        </p:sp>
        <p:sp>
          <p:nvSpPr>
            <p:cNvPr id="10332" name="Rectangle 294"/>
            <p:cNvSpPr>
              <a:spLocks noChangeArrowheads="1"/>
            </p:cNvSpPr>
            <p:nvPr/>
          </p:nvSpPr>
          <p:spPr bwMode="auto">
            <a:xfrm>
              <a:off x="2387" y="2504"/>
              <a:ext cx="1131" cy="8"/>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33" name="Line 295"/>
            <p:cNvSpPr>
              <a:spLocks noChangeShapeType="1"/>
            </p:cNvSpPr>
            <p:nvPr/>
          </p:nvSpPr>
          <p:spPr bwMode="auto">
            <a:xfrm>
              <a:off x="2387" y="2504"/>
              <a:ext cx="1131" cy="1"/>
            </a:xfrm>
            <a:prstGeom prst="line">
              <a:avLst/>
            </a:prstGeom>
            <a:noFill/>
            <a:ln w="0">
              <a:solidFill>
                <a:srgbClr val="000000"/>
              </a:solidFill>
              <a:round/>
              <a:headEnd/>
              <a:tailEnd/>
            </a:ln>
          </p:spPr>
          <p:txBody>
            <a:bodyPr/>
            <a:lstStyle/>
            <a:p>
              <a:endParaRPr lang="en-US">
                <a:solidFill>
                  <a:schemeClr val="bg1"/>
                </a:solidFill>
              </a:endParaRPr>
            </a:p>
          </p:txBody>
        </p:sp>
        <p:sp>
          <p:nvSpPr>
            <p:cNvPr id="10334" name="Rectangle 296"/>
            <p:cNvSpPr>
              <a:spLocks noChangeArrowheads="1"/>
            </p:cNvSpPr>
            <p:nvPr/>
          </p:nvSpPr>
          <p:spPr bwMode="auto">
            <a:xfrm>
              <a:off x="3518" y="2504"/>
              <a:ext cx="8" cy="8"/>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35" name="Line 297"/>
            <p:cNvSpPr>
              <a:spLocks noChangeShapeType="1"/>
            </p:cNvSpPr>
            <p:nvPr/>
          </p:nvSpPr>
          <p:spPr bwMode="auto">
            <a:xfrm>
              <a:off x="3518" y="2504"/>
              <a:ext cx="8" cy="1"/>
            </a:xfrm>
            <a:prstGeom prst="line">
              <a:avLst/>
            </a:prstGeom>
            <a:noFill/>
            <a:ln w="0">
              <a:solidFill>
                <a:srgbClr val="000000"/>
              </a:solidFill>
              <a:round/>
              <a:headEnd/>
              <a:tailEnd/>
            </a:ln>
          </p:spPr>
          <p:txBody>
            <a:bodyPr/>
            <a:lstStyle/>
            <a:p>
              <a:endParaRPr lang="en-US">
                <a:solidFill>
                  <a:schemeClr val="bg1"/>
                </a:solidFill>
              </a:endParaRPr>
            </a:p>
          </p:txBody>
        </p:sp>
        <p:sp>
          <p:nvSpPr>
            <p:cNvPr id="10336" name="Line 298"/>
            <p:cNvSpPr>
              <a:spLocks noChangeShapeType="1"/>
            </p:cNvSpPr>
            <p:nvPr/>
          </p:nvSpPr>
          <p:spPr bwMode="auto">
            <a:xfrm>
              <a:off x="3518" y="2504"/>
              <a:ext cx="1" cy="8"/>
            </a:xfrm>
            <a:prstGeom prst="line">
              <a:avLst/>
            </a:prstGeom>
            <a:noFill/>
            <a:ln w="0">
              <a:solidFill>
                <a:srgbClr val="000000"/>
              </a:solidFill>
              <a:round/>
              <a:headEnd/>
              <a:tailEnd/>
            </a:ln>
          </p:spPr>
          <p:txBody>
            <a:bodyPr/>
            <a:lstStyle/>
            <a:p>
              <a:endParaRPr lang="en-US">
                <a:solidFill>
                  <a:schemeClr val="bg1"/>
                </a:solidFill>
              </a:endParaRPr>
            </a:p>
          </p:txBody>
        </p:sp>
        <p:sp>
          <p:nvSpPr>
            <p:cNvPr id="10337" name="Rectangle 299"/>
            <p:cNvSpPr>
              <a:spLocks noChangeArrowheads="1"/>
            </p:cNvSpPr>
            <p:nvPr/>
          </p:nvSpPr>
          <p:spPr bwMode="auto">
            <a:xfrm>
              <a:off x="3526" y="2504"/>
              <a:ext cx="1190" cy="8"/>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38" name="Line 300"/>
            <p:cNvSpPr>
              <a:spLocks noChangeShapeType="1"/>
            </p:cNvSpPr>
            <p:nvPr/>
          </p:nvSpPr>
          <p:spPr bwMode="auto">
            <a:xfrm>
              <a:off x="3526" y="2504"/>
              <a:ext cx="1190" cy="1"/>
            </a:xfrm>
            <a:prstGeom prst="line">
              <a:avLst/>
            </a:prstGeom>
            <a:noFill/>
            <a:ln w="0">
              <a:solidFill>
                <a:srgbClr val="000000"/>
              </a:solidFill>
              <a:round/>
              <a:headEnd/>
              <a:tailEnd/>
            </a:ln>
          </p:spPr>
          <p:txBody>
            <a:bodyPr/>
            <a:lstStyle/>
            <a:p>
              <a:endParaRPr lang="en-US">
                <a:solidFill>
                  <a:schemeClr val="bg1"/>
                </a:solidFill>
              </a:endParaRPr>
            </a:p>
          </p:txBody>
        </p:sp>
        <p:sp>
          <p:nvSpPr>
            <p:cNvPr id="10339" name="Rectangle 301"/>
            <p:cNvSpPr>
              <a:spLocks noChangeArrowheads="1"/>
            </p:cNvSpPr>
            <p:nvPr/>
          </p:nvSpPr>
          <p:spPr bwMode="auto">
            <a:xfrm>
              <a:off x="4716" y="2504"/>
              <a:ext cx="7" cy="8"/>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40" name="Line 302"/>
            <p:cNvSpPr>
              <a:spLocks noChangeShapeType="1"/>
            </p:cNvSpPr>
            <p:nvPr/>
          </p:nvSpPr>
          <p:spPr bwMode="auto">
            <a:xfrm>
              <a:off x="4716" y="2504"/>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341" name="Line 303"/>
            <p:cNvSpPr>
              <a:spLocks noChangeShapeType="1"/>
            </p:cNvSpPr>
            <p:nvPr/>
          </p:nvSpPr>
          <p:spPr bwMode="auto">
            <a:xfrm>
              <a:off x="4716" y="2504"/>
              <a:ext cx="1" cy="8"/>
            </a:xfrm>
            <a:prstGeom prst="line">
              <a:avLst/>
            </a:prstGeom>
            <a:noFill/>
            <a:ln w="0">
              <a:solidFill>
                <a:srgbClr val="000000"/>
              </a:solidFill>
              <a:round/>
              <a:headEnd/>
              <a:tailEnd/>
            </a:ln>
          </p:spPr>
          <p:txBody>
            <a:bodyPr/>
            <a:lstStyle/>
            <a:p>
              <a:endParaRPr lang="en-US">
                <a:solidFill>
                  <a:schemeClr val="bg1"/>
                </a:solidFill>
              </a:endParaRPr>
            </a:p>
          </p:txBody>
        </p:sp>
        <p:sp>
          <p:nvSpPr>
            <p:cNvPr id="10342" name="Rectangle 304"/>
            <p:cNvSpPr>
              <a:spLocks noChangeArrowheads="1"/>
            </p:cNvSpPr>
            <p:nvPr/>
          </p:nvSpPr>
          <p:spPr bwMode="auto">
            <a:xfrm>
              <a:off x="4723" y="2504"/>
              <a:ext cx="1524" cy="8"/>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43" name="Line 305"/>
            <p:cNvSpPr>
              <a:spLocks noChangeShapeType="1"/>
            </p:cNvSpPr>
            <p:nvPr/>
          </p:nvSpPr>
          <p:spPr bwMode="auto">
            <a:xfrm>
              <a:off x="4723" y="2504"/>
              <a:ext cx="1524" cy="1"/>
            </a:xfrm>
            <a:prstGeom prst="line">
              <a:avLst/>
            </a:prstGeom>
            <a:noFill/>
            <a:ln w="0">
              <a:solidFill>
                <a:srgbClr val="000000"/>
              </a:solidFill>
              <a:round/>
              <a:headEnd/>
              <a:tailEnd/>
            </a:ln>
          </p:spPr>
          <p:txBody>
            <a:bodyPr/>
            <a:lstStyle/>
            <a:p>
              <a:endParaRPr lang="en-US">
                <a:solidFill>
                  <a:schemeClr val="bg1"/>
                </a:solidFill>
              </a:endParaRPr>
            </a:p>
          </p:txBody>
        </p:sp>
        <p:sp>
          <p:nvSpPr>
            <p:cNvPr id="10344" name="Rectangle 306"/>
            <p:cNvSpPr>
              <a:spLocks noChangeArrowheads="1"/>
            </p:cNvSpPr>
            <p:nvPr/>
          </p:nvSpPr>
          <p:spPr bwMode="auto">
            <a:xfrm>
              <a:off x="6247" y="2504"/>
              <a:ext cx="7" cy="8"/>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45" name="Line 307"/>
            <p:cNvSpPr>
              <a:spLocks noChangeShapeType="1"/>
            </p:cNvSpPr>
            <p:nvPr/>
          </p:nvSpPr>
          <p:spPr bwMode="auto">
            <a:xfrm>
              <a:off x="6247" y="2504"/>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346" name="Line 308"/>
            <p:cNvSpPr>
              <a:spLocks noChangeShapeType="1"/>
            </p:cNvSpPr>
            <p:nvPr/>
          </p:nvSpPr>
          <p:spPr bwMode="auto">
            <a:xfrm>
              <a:off x="6247" y="2504"/>
              <a:ext cx="1" cy="8"/>
            </a:xfrm>
            <a:prstGeom prst="line">
              <a:avLst/>
            </a:prstGeom>
            <a:noFill/>
            <a:ln w="0">
              <a:solidFill>
                <a:srgbClr val="000000"/>
              </a:solidFill>
              <a:round/>
              <a:headEnd/>
              <a:tailEnd/>
            </a:ln>
          </p:spPr>
          <p:txBody>
            <a:bodyPr/>
            <a:lstStyle/>
            <a:p>
              <a:endParaRPr lang="en-US">
                <a:solidFill>
                  <a:schemeClr val="bg1"/>
                </a:solidFill>
              </a:endParaRPr>
            </a:p>
          </p:txBody>
        </p:sp>
        <p:sp>
          <p:nvSpPr>
            <p:cNvPr id="10347" name="Rectangle 309"/>
            <p:cNvSpPr>
              <a:spLocks noChangeArrowheads="1"/>
            </p:cNvSpPr>
            <p:nvPr/>
          </p:nvSpPr>
          <p:spPr bwMode="auto">
            <a:xfrm>
              <a:off x="940" y="2512"/>
              <a:ext cx="7" cy="262"/>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48" name="Line 310"/>
            <p:cNvSpPr>
              <a:spLocks noChangeShapeType="1"/>
            </p:cNvSpPr>
            <p:nvPr/>
          </p:nvSpPr>
          <p:spPr bwMode="auto">
            <a:xfrm>
              <a:off x="940" y="2512"/>
              <a:ext cx="1" cy="262"/>
            </a:xfrm>
            <a:prstGeom prst="line">
              <a:avLst/>
            </a:prstGeom>
            <a:noFill/>
            <a:ln w="0">
              <a:solidFill>
                <a:srgbClr val="000000"/>
              </a:solidFill>
              <a:round/>
              <a:headEnd/>
              <a:tailEnd/>
            </a:ln>
          </p:spPr>
          <p:txBody>
            <a:bodyPr/>
            <a:lstStyle/>
            <a:p>
              <a:endParaRPr lang="en-US">
                <a:solidFill>
                  <a:schemeClr val="bg1"/>
                </a:solidFill>
              </a:endParaRPr>
            </a:p>
          </p:txBody>
        </p:sp>
        <p:sp>
          <p:nvSpPr>
            <p:cNvPr id="10349" name="Rectangle 311"/>
            <p:cNvSpPr>
              <a:spLocks noChangeArrowheads="1"/>
            </p:cNvSpPr>
            <p:nvPr/>
          </p:nvSpPr>
          <p:spPr bwMode="auto">
            <a:xfrm>
              <a:off x="940" y="2774"/>
              <a:ext cx="7" cy="8"/>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50" name="Line 312"/>
            <p:cNvSpPr>
              <a:spLocks noChangeShapeType="1"/>
            </p:cNvSpPr>
            <p:nvPr/>
          </p:nvSpPr>
          <p:spPr bwMode="auto">
            <a:xfrm>
              <a:off x="940" y="2774"/>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351" name="Line 313"/>
            <p:cNvSpPr>
              <a:spLocks noChangeShapeType="1"/>
            </p:cNvSpPr>
            <p:nvPr/>
          </p:nvSpPr>
          <p:spPr bwMode="auto">
            <a:xfrm>
              <a:off x="940" y="2774"/>
              <a:ext cx="1" cy="8"/>
            </a:xfrm>
            <a:prstGeom prst="line">
              <a:avLst/>
            </a:prstGeom>
            <a:noFill/>
            <a:ln w="0">
              <a:solidFill>
                <a:srgbClr val="000000"/>
              </a:solidFill>
              <a:round/>
              <a:headEnd/>
              <a:tailEnd/>
            </a:ln>
          </p:spPr>
          <p:txBody>
            <a:bodyPr/>
            <a:lstStyle/>
            <a:p>
              <a:endParaRPr lang="en-US">
                <a:solidFill>
                  <a:schemeClr val="bg1"/>
                </a:solidFill>
              </a:endParaRPr>
            </a:p>
          </p:txBody>
        </p:sp>
        <p:sp>
          <p:nvSpPr>
            <p:cNvPr id="10352" name="Rectangle 314"/>
            <p:cNvSpPr>
              <a:spLocks noChangeArrowheads="1"/>
            </p:cNvSpPr>
            <p:nvPr/>
          </p:nvSpPr>
          <p:spPr bwMode="auto">
            <a:xfrm>
              <a:off x="940" y="2774"/>
              <a:ext cx="7" cy="8"/>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53" name="Line 315"/>
            <p:cNvSpPr>
              <a:spLocks noChangeShapeType="1"/>
            </p:cNvSpPr>
            <p:nvPr/>
          </p:nvSpPr>
          <p:spPr bwMode="auto">
            <a:xfrm>
              <a:off x="940" y="2774"/>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354" name="Line 316"/>
            <p:cNvSpPr>
              <a:spLocks noChangeShapeType="1"/>
            </p:cNvSpPr>
            <p:nvPr/>
          </p:nvSpPr>
          <p:spPr bwMode="auto">
            <a:xfrm>
              <a:off x="940" y="2774"/>
              <a:ext cx="1" cy="8"/>
            </a:xfrm>
            <a:prstGeom prst="line">
              <a:avLst/>
            </a:prstGeom>
            <a:noFill/>
            <a:ln w="0">
              <a:solidFill>
                <a:srgbClr val="000000"/>
              </a:solidFill>
              <a:round/>
              <a:headEnd/>
              <a:tailEnd/>
            </a:ln>
          </p:spPr>
          <p:txBody>
            <a:bodyPr/>
            <a:lstStyle/>
            <a:p>
              <a:endParaRPr lang="en-US">
                <a:solidFill>
                  <a:schemeClr val="bg1"/>
                </a:solidFill>
              </a:endParaRPr>
            </a:p>
          </p:txBody>
        </p:sp>
        <p:sp>
          <p:nvSpPr>
            <p:cNvPr id="10355" name="Rectangle 317"/>
            <p:cNvSpPr>
              <a:spLocks noChangeArrowheads="1"/>
            </p:cNvSpPr>
            <p:nvPr/>
          </p:nvSpPr>
          <p:spPr bwMode="auto">
            <a:xfrm>
              <a:off x="947" y="2774"/>
              <a:ext cx="1433" cy="8"/>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56" name="Line 318"/>
            <p:cNvSpPr>
              <a:spLocks noChangeShapeType="1"/>
            </p:cNvSpPr>
            <p:nvPr/>
          </p:nvSpPr>
          <p:spPr bwMode="auto">
            <a:xfrm>
              <a:off x="947" y="2774"/>
              <a:ext cx="1433" cy="1"/>
            </a:xfrm>
            <a:prstGeom prst="line">
              <a:avLst/>
            </a:prstGeom>
            <a:noFill/>
            <a:ln w="0">
              <a:solidFill>
                <a:srgbClr val="000000"/>
              </a:solidFill>
              <a:round/>
              <a:headEnd/>
              <a:tailEnd/>
            </a:ln>
          </p:spPr>
          <p:txBody>
            <a:bodyPr/>
            <a:lstStyle/>
            <a:p>
              <a:endParaRPr lang="en-US">
                <a:solidFill>
                  <a:schemeClr val="bg1"/>
                </a:solidFill>
              </a:endParaRPr>
            </a:p>
          </p:txBody>
        </p:sp>
        <p:sp>
          <p:nvSpPr>
            <p:cNvPr id="10357" name="Rectangle 319"/>
            <p:cNvSpPr>
              <a:spLocks noChangeArrowheads="1"/>
            </p:cNvSpPr>
            <p:nvPr/>
          </p:nvSpPr>
          <p:spPr bwMode="auto">
            <a:xfrm>
              <a:off x="2380" y="2512"/>
              <a:ext cx="7" cy="262"/>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58" name="Line 320"/>
            <p:cNvSpPr>
              <a:spLocks noChangeShapeType="1"/>
            </p:cNvSpPr>
            <p:nvPr/>
          </p:nvSpPr>
          <p:spPr bwMode="auto">
            <a:xfrm>
              <a:off x="2380" y="2512"/>
              <a:ext cx="1" cy="262"/>
            </a:xfrm>
            <a:prstGeom prst="line">
              <a:avLst/>
            </a:prstGeom>
            <a:noFill/>
            <a:ln w="0">
              <a:solidFill>
                <a:srgbClr val="000000"/>
              </a:solidFill>
              <a:round/>
              <a:headEnd/>
              <a:tailEnd/>
            </a:ln>
          </p:spPr>
          <p:txBody>
            <a:bodyPr/>
            <a:lstStyle/>
            <a:p>
              <a:endParaRPr lang="en-US">
                <a:solidFill>
                  <a:schemeClr val="bg1"/>
                </a:solidFill>
              </a:endParaRPr>
            </a:p>
          </p:txBody>
        </p:sp>
        <p:sp>
          <p:nvSpPr>
            <p:cNvPr id="10359" name="Rectangle 321"/>
            <p:cNvSpPr>
              <a:spLocks noChangeArrowheads="1"/>
            </p:cNvSpPr>
            <p:nvPr/>
          </p:nvSpPr>
          <p:spPr bwMode="auto">
            <a:xfrm>
              <a:off x="2380" y="2774"/>
              <a:ext cx="7" cy="8"/>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60" name="Line 322"/>
            <p:cNvSpPr>
              <a:spLocks noChangeShapeType="1"/>
            </p:cNvSpPr>
            <p:nvPr/>
          </p:nvSpPr>
          <p:spPr bwMode="auto">
            <a:xfrm>
              <a:off x="2380" y="2774"/>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361" name="Line 323"/>
            <p:cNvSpPr>
              <a:spLocks noChangeShapeType="1"/>
            </p:cNvSpPr>
            <p:nvPr/>
          </p:nvSpPr>
          <p:spPr bwMode="auto">
            <a:xfrm>
              <a:off x="2380" y="2774"/>
              <a:ext cx="1" cy="8"/>
            </a:xfrm>
            <a:prstGeom prst="line">
              <a:avLst/>
            </a:prstGeom>
            <a:noFill/>
            <a:ln w="0">
              <a:solidFill>
                <a:srgbClr val="000000"/>
              </a:solidFill>
              <a:round/>
              <a:headEnd/>
              <a:tailEnd/>
            </a:ln>
          </p:spPr>
          <p:txBody>
            <a:bodyPr/>
            <a:lstStyle/>
            <a:p>
              <a:endParaRPr lang="en-US">
                <a:solidFill>
                  <a:schemeClr val="bg1"/>
                </a:solidFill>
              </a:endParaRPr>
            </a:p>
          </p:txBody>
        </p:sp>
        <p:sp>
          <p:nvSpPr>
            <p:cNvPr id="10362" name="Rectangle 324"/>
            <p:cNvSpPr>
              <a:spLocks noChangeArrowheads="1"/>
            </p:cNvSpPr>
            <p:nvPr/>
          </p:nvSpPr>
          <p:spPr bwMode="auto">
            <a:xfrm>
              <a:off x="2387" y="2774"/>
              <a:ext cx="1131" cy="8"/>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63" name="Line 325"/>
            <p:cNvSpPr>
              <a:spLocks noChangeShapeType="1"/>
            </p:cNvSpPr>
            <p:nvPr/>
          </p:nvSpPr>
          <p:spPr bwMode="auto">
            <a:xfrm>
              <a:off x="2387" y="2774"/>
              <a:ext cx="1131" cy="1"/>
            </a:xfrm>
            <a:prstGeom prst="line">
              <a:avLst/>
            </a:prstGeom>
            <a:noFill/>
            <a:ln w="0">
              <a:solidFill>
                <a:srgbClr val="000000"/>
              </a:solidFill>
              <a:round/>
              <a:headEnd/>
              <a:tailEnd/>
            </a:ln>
          </p:spPr>
          <p:txBody>
            <a:bodyPr/>
            <a:lstStyle/>
            <a:p>
              <a:endParaRPr lang="en-US">
                <a:solidFill>
                  <a:schemeClr val="bg1"/>
                </a:solidFill>
              </a:endParaRPr>
            </a:p>
          </p:txBody>
        </p:sp>
        <p:sp>
          <p:nvSpPr>
            <p:cNvPr id="10364" name="Rectangle 326"/>
            <p:cNvSpPr>
              <a:spLocks noChangeArrowheads="1"/>
            </p:cNvSpPr>
            <p:nvPr/>
          </p:nvSpPr>
          <p:spPr bwMode="auto">
            <a:xfrm>
              <a:off x="3518" y="2512"/>
              <a:ext cx="8" cy="262"/>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65" name="Line 327"/>
            <p:cNvSpPr>
              <a:spLocks noChangeShapeType="1"/>
            </p:cNvSpPr>
            <p:nvPr/>
          </p:nvSpPr>
          <p:spPr bwMode="auto">
            <a:xfrm>
              <a:off x="3518" y="2512"/>
              <a:ext cx="1" cy="262"/>
            </a:xfrm>
            <a:prstGeom prst="line">
              <a:avLst/>
            </a:prstGeom>
            <a:noFill/>
            <a:ln w="0">
              <a:solidFill>
                <a:srgbClr val="000000"/>
              </a:solidFill>
              <a:round/>
              <a:headEnd/>
              <a:tailEnd/>
            </a:ln>
          </p:spPr>
          <p:txBody>
            <a:bodyPr/>
            <a:lstStyle/>
            <a:p>
              <a:endParaRPr lang="en-US">
                <a:solidFill>
                  <a:schemeClr val="bg1"/>
                </a:solidFill>
              </a:endParaRPr>
            </a:p>
          </p:txBody>
        </p:sp>
        <p:sp>
          <p:nvSpPr>
            <p:cNvPr id="10366" name="Rectangle 328"/>
            <p:cNvSpPr>
              <a:spLocks noChangeArrowheads="1"/>
            </p:cNvSpPr>
            <p:nvPr/>
          </p:nvSpPr>
          <p:spPr bwMode="auto">
            <a:xfrm>
              <a:off x="3518" y="2774"/>
              <a:ext cx="8" cy="8"/>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67" name="Line 329"/>
            <p:cNvSpPr>
              <a:spLocks noChangeShapeType="1"/>
            </p:cNvSpPr>
            <p:nvPr/>
          </p:nvSpPr>
          <p:spPr bwMode="auto">
            <a:xfrm>
              <a:off x="3518" y="2774"/>
              <a:ext cx="8" cy="1"/>
            </a:xfrm>
            <a:prstGeom prst="line">
              <a:avLst/>
            </a:prstGeom>
            <a:noFill/>
            <a:ln w="0">
              <a:solidFill>
                <a:srgbClr val="000000"/>
              </a:solidFill>
              <a:round/>
              <a:headEnd/>
              <a:tailEnd/>
            </a:ln>
          </p:spPr>
          <p:txBody>
            <a:bodyPr/>
            <a:lstStyle/>
            <a:p>
              <a:endParaRPr lang="en-US">
                <a:solidFill>
                  <a:schemeClr val="bg1"/>
                </a:solidFill>
              </a:endParaRPr>
            </a:p>
          </p:txBody>
        </p:sp>
        <p:sp>
          <p:nvSpPr>
            <p:cNvPr id="10368" name="Line 330"/>
            <p:cNvSpPr>
              <a:spLocks noChangeShapeType="1"/>
            </p:cNvSpPr>
            <p:nvPr/>
          </p:nvSpPr>
          <p:spPr bwMode="auto">
            <a:xfrm>
              <a:off x="3518" y="2774"/>
              <a:ext cx="1" cy="8"/>
            </a:xfrm>
            <a:prstGeom prst="line">
              <a:avLst/>
            </a:prstGeom>
            <a:noFill/>
            <a:ln w="0">
              <a:solidFill>
                <a:srgbClr val="000000"/>
              </a:solidFill>
              <a:round/>
              <a:headEnd/>
              <a:tailEnd/>
            </a:ln>
          </p:spPr>
          <p:txBody>
            <a:bodyPr/>
            <a:lstStyle/>
            <a:p>
              <a:endParaRPr lang="en-US">
                <a:solidFill>
                  <a:schemeClr val="bg1"/>
                </a:solidFill>
              </a:endParaRPr>
            </a:p>
          </p:txBody>
        </p:sp>
        <p:sp>
          <p:nvSpPr>
            <p:cNvPr id="10369" name="Rectangle 331"/>
            <p:cNvSpPr>
              <a:spLocks noChangeArrowheads="1"/>
            </p:cNvSpPr>
            <p:nvPr/>
          </p:nvSpPr>
          <p:spPr bwMode="auto">
            <a:xfrm>
              <a:off x="3526" y="2774"/>
              <a:ext cx="1190" cy="8"/>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70" name="Line 332"/>
            <p:cNvSpPr>
              <a:spLocks noChangeShapeType="1"/>
            </p:cNvSpPr>
            <p:nvPr/>
          </p:nvSpPr>
          <p:spPr bwMode="auto">
            <a:xfrm>
              <a:off x="3526" y="2774"/>
              <a:ext cx="1190" cy="1"/>
            </a:xfrm>
            <a:prstGeom prst="line">
              <a:avLst/>
            </a:prstGeom>
            <a:noFill/>
            <a:ln w="0">
              <a:solidFill>
                <a:srgbClr val="000000"/>
              </a:solidFill>
              <a:round/>
              <a:headEnd/>
              <a:tailEnd/>
            </a:ln>
          </p:spPr>
          <p:txBody>
            <a:bodyPr/>
            <a:lstStyle/>
            <a:p>
              <a:endParaRPr lang="en-US">
                <a:solidFill>
                  <a:schemeClr val="bg1"/>
                </a:solidFill>
              </a:endParaRPr>
            </a:p>
          </p:txBody>
        </p:sp>
        <p:sp>
          <p:nvSpPr>
            <p:cNvPr id="10371" name="Rectangle 333"/>
            <p:cNvSpPr>
              <a:spLocks noChangeArrowheads="1"/>
            </p:cNvSpPr>
            <p:nvPr/>
          </p:nvSpPr>
          <p:spPr bwMode="auto">
            <a:xfrm>
              <a:off x="4716" y="2512"/>
              <a:ext cx="7" cy="262"/>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72" name="Line 334"/>
            <p:cNvSpPr>
              <a:spLocks noChangeShapeType="1"/>
            </p:cNvSpPr>
            <p:nvPr/>
          </p:nvSpPr>
          <p:spPr bwMode="auto">
            <a:xfrm>
              <a:off x="4716" y="2512"/>
              <a:ext cx="1" cy="262"/>
            </a:xfrm>
            <a:prstGeom prst="line">
              <a:avLst/>
            </a:prstGeom>
            <a:noFill/>
            <a:ln w="0">
              <a:solidFill>
                <a:srgbClr val="000000"/>
              </a:solidFill>
              <a:round/>
              <a:headEnd/>
              <a:tailEnd/>
            </a:ln>
          </p:spPr>
          <p:txBody>
            <a:bodyPr/>
            <a:lstStyle/>
            <a:p>
              <a:endParaRPr lang="en-US">
                <a:solidFill>
                  <a:schemeClr val="bg1"/>
                </a:solidFill>
              </a:endParaRPr>
            </a:p>
          </p:txBody>
        </p:sp>
        <p:sp>
          <p:nvSpPr>
            <p:cNvPr id="10373" name="Rectangle 335"/>
            <p:cNvSpPr>
              <a:spLocks noChangeArrowheads="1"/>
            </p:cNvSpPr>
            <p:nvPr/>
          </p:nvSpPr>
          <p:spPr bwMode="auto">
            <a:xfrm>
              <a:off x="4716" y="2774"/>
              <a:ext cx="7" cy="8"/>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74" name="Line 336"/>
            <p:cNvSpPr>
              <a:spLocks noChangeShapeType="1"/>
            </p:cNvSpPr>
            <p:nvPr/>
          </p:nvSpPr>
          <p:spPr bwMode="auto">
            <a:xfrm>
              <a:off x="4716" y="2774"/>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375" name="Line 337"/>
            <p:cNvSpPr>
              <a:spLocks noChangeShapeType="1"/>
            </p:cNvSpPr>
            <p:nvPr/>
          </p:nvSpPr>
          <p:spPr bwMode="auto">
            <a:xfrm>
              <a:off x="4716" y="2774"/>
              <a:ext cx="1" cy="8"/>
            </a:xfrm>
            <a:prstGeom prst="line">
              <a:avLst/>
            </a:prstGeom>
            <a:noFill/>
            <a:ln w="0">
              <a:solidFill>
                <a:srgbClr val="000000"/>
              </a:solidFill>
              <a:round/>
              <a:headEnd/>
              <a:tailEnd/>
            </a:ln>
          </p:spPr>
          <p:txBody>
            <a:bodyPr/>
            <a:lstStyle/>
            <a:p>
              <a:endParaRPr lang="en-US">
                <a:solidFill>
                  <a:schemeClr val="bg1"/>
                </a:solidFill>
              </a:endParaRPr>
            </a:p>
          </p:txBody>
        </p:sp>
        <p:sp>
          <p:nvSpPr>
            <p:cNvPr id="10376" name="Rectangle 338"/>
            <p:cNvSpPr>
              <a:spLocks noChangeArrowheads="1"/>
            </p:cNvSpPr>
            <p:nvPr/>
          </p:nvSpPr>
          <p:spPr bwMode="auto">
            <a:xfrm>
              <a:off x="4723" y="2774"/>
              <a:ext cx="1524" cy="8"/>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77" name="Line 339"/>
            <p:cNvSpPr>
              <a:spLocks noChangeShapeType="1"/>
            </p:cNvSpPr>
            <p:nvPr/>
          </p:nvSpPr>
          <p:spPr bwMode="auto">
            <a:xfrm>
              <a:off x="4723" y="2774"/>
              <a:ext cx="1524" cy="1"/>
            </a:xfrm>
            <a:prstGeom prst="line">
              <a:avLst/>
            </a:prstGeom>
            <a:noFill/>
            <a:ln w="0">
              <a:solidFill>
                <a:srgbClr val="000000"/>
              </a:solidFill>
              <a:round/>
              <a:headEnd/>
              <a:tailEnd/>
            </a:ln>
          </p:spPr>
          <p:txBody>
            <a:bodyPr/>
            <a:lstStyle/>
            <a:p>
              <a:endParaRPr lang="en-US">
                <a:solidFill>
                  <a:schemeClr val="bg1"/>
                </a:solidFill>
              </a:endParaRPr>
            </a:p>
          </p:txBody>
        </p:sp>
        <p:sp>
          <p:nvSpPr>
            <p:cNvPr id="10378" name="Rectangle 340"/>
            <p:cNvSpPr>
              <a:spLocks noChangeArrowheads="1"/>
            </p:cNvSpPr>
            <p:nvPr/>
          </p:nvSpPr>
          <p:spPr bwMode="auto">
            <a:xfrm>
              <a:off x="6247" y="2512"/>
              <a:ext cx="7" cy="262"/>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79" name="Line 341"/>
            <p:cNvSpPr>
              <a:spLocks noChangeShapeType="1"/>
            </p:cNvSpPr>
            <p:nvPr/>
          </p:nvSpPr>
          <p:spPr bwMode="auto">
            <a:xfrm>
              <a:off x="6247" y="2512"/>
              <a:ext cx="1" cy="262"/>
            </a:xfrm>
            <a:prstGeom prst="line">
              <a:avLst/>
            </a:prstGeom>
            <a:noFill/>
            <a:ln w="0">
              <a:solidFill>
                <a:srgbClr val="000000"/>
              </a:solidFill>
              <a:round/>
              <a:headEnd/>
              <a:tailEnd/>
            </a:ln>
          </p:spPr>
          <p:txBody>
            <a:bodyPr/>
            <a:lstStyle/>
            <a:p>
              <a:endParaRPr lang="en-US">
                <a:solidFill>
                  <a:schemeClr val="bg1"/>
                </a:solidFill>
              </a:endParaRPr>
            </a:p>
          </p:txBody>
        </p:sp>
        <p:sp>
          <p:nvSpPr>
            <p:cNvPr id="10380" name="Rectangle 342"/>
            <p:cNvSpPr>
              <a:spLocks noChangeArrowheads="1"/>
            </p:cNvSpPr>
            <p:nvPr/>
          </p:nvSpPr>
          <p:spPr bwMode="auto">
            <a:xfrm>
              <a:off x="6247" y="2774"/>
              <a:ext cx="7" cy="8"/>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81" name="Line 343"/>
            <p:cNvSpPr>
              <a:spLocks noChangeShapeType="1"/>
            </p:cNvSpPr>
            <p:nvPr/>
          </p:nvSpPr>
          <p:spPr bwMode="auto">
            <a:xfrm>
              <a:off x="6247" y="2774"/>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382" name="Line 344"/>
            <p:cNvSpPr>
              <a:spLocks noChangeShapeType="1"/>
            </p:cNvSpPr>
            <p:nvPr/>
          </p:nvSpPr>
          <p:spPr bwMode="auto">
            <a:xfrm>
              <a:off x="6247" y="2774"/>
              <a:ext cx="1" cy="8"/>
            </a:xfrm>
            <a:prstGeom prst="line">
              <a:avLst/>
            </a:prstGeom>
            <a:noFill/>
            <a:ln w="0">
              <a:solidFill>
                <a:srgbClr val="000000"/>
              </a:solidFill>
              <a:round/>
              <a:headEnd/>
              <a:tailEnd/>
            </a:ln>
          </p:spPr>
          <p:txBody>
            <a:bodyPr/>
            <a:lstStyle/>
            <a:p>
              <a:endParaRPr lang="en-US">
                <a:solidFill>
                  <a:schemeClr val="bg1"/>
                </a:solidFill>
              </a:endParaRPr>
            </a:p>
          </p:txBody>
        </p:sp>
        <p:sp>
          <p:nvSpPr>
            <p:cNvPr id="10383" name="Rectangle 345"/>
            <p:cNvSpPr>
              <a:spLocks noChangeArrowheads="1"/>
            </p:cNvSpPr>
            <p:nvPr/>
          </p:nvSpPr>
          <p:spPr bwMode="auto">
            <a:xfrm>
              <a:off x="6247" y="2774"/>
              <a:ext cx="7" cy="8"/>
            </a:xfrm>
            <a:prstGeom prst="rect">
              <a:avLst/>
            </a:prstGeom>
            <a:solidFill>
              <a:srgbClr val="000000"/>
            </a:solidFill>
            <a:ln w="9525">
              <a:noFill/>
              <a:miter lim="800000"/>
              <a:headEnd/>
              <a:tailEnd/>
            </a:ln>
          </p:spPr>
          <p:txBody>
            <a:bodyPr/>
            <a:lstStyle/>
            <a:p>
              <a:endParaRPr lang="en-US">
                <a:solidFill>
                  <a:schemeClr val="bg1"/>
                </a:solidFill>
              </a:endParaRPr>
            </a:p>
          </p:txBody>
        </p:sp>
        <p:sp>
          <p:nvSpPr>
            <p:cNvPr id="10384" name="Line 346"/>
            <p:cNvSpPr>
              <a:spLocks noChangeShapeType="1"/>
            </p:cNvSpPr>
            <p:nvPr/>
          </p:nvSpPr>
          <p:spPr bwMode="auto">
            <a:xfrm>
              <a:off x="6247" y="2774"/>
              <a:ext cx="7" cy="1"/>
            </a:xfrm>
            <a:prstGeom prst="line">
              <a:avLst/>
            </a:prstGeom>
            <a:noFill/>
            <a:ln w="0">
              <a:solidFill>
                <a:srgbClr val="000000"/>
              </a:solidFill>
              <a:round/>
              <a:headEnd/>
              <a:tailEnd/>
            </a:ln>
          </p:spPr>
          <p:txBody>
            <a:bodyPr/>
            <a:lstStyle/>
            <a:p>
              <a:endParaRPr lang="en-US">
                <a:solidFill>
                  <a:schemeClr val="bg1"/>
                </a:solidFill>
              </a:endParaRPr>
            </a:p>
          </p:txBody>
        </p:sp>
        <p:sp>
          <p:nvSpPr>
            <p:cNvPr id="10385" name="Line 347"/>
            <p:cNvSpPr>
              <a:spLocks noChangeShapeType="1"/>
            </p:cNvSpPr>
            <p:nvPr/>
          </p:nvSpPr>
          <p:spPr bwMode="auto">
            <a:xfrm>
              <a:off x="6247" y="2774"/>
              <a:ext cx="1" cy="8"/>
            </a:xfrm>
            <a:prstGeom prst="line">
              <a:avLst/>
            </a:prstGeom>
            <a:noFill/>
            <a:ln w="0">
              <a:solidFill>
                <a:srgbClr val="000000"/>
              </a:solidFill>
              <a:round/>
              <a:headEnd/>
              <a:tailEnd/>
            </a:ln>
          </p:spPr>
          <p:txBody>
            <a:bodyPr/>
            <a:lstStyle/>
            <a:p>
              <a:endParaRPr lang="en-US">
                <a:solidFill>
                  <a:schemeClr val="bg1"/>
                </a:solidFill>
              </a:endParaRPr>
            </a:p>
          </p:txBody>
        </p:sp>
        <p:sp>
          <p:nvSpPr>
            <p:cNvPr id="10386" name="Rectangle 348"/>
            <p:cNvSpPr>
              <a:spLocks noChangeArrowheads="1"/>
            </p:cNvSpPr>
            <p:nvPr/>
          </p:nvSpPr>
          <p:spPr bwMode="auto">
            <a:xfrm>
              <a:off x="415" y="2654"/>
              <a:ext cx="31" cy="146"/>
            </a:xfrm>
            <a:prstGeom prst="rect">
              <a:avLst/>
            </a:prstGeom>
            <a:noFill/>
            <a:ln w="9525">
              <a:noFill/>
              <a:miter lim="800000"/>
              <a:headEnd/>
              <a:tailEnd/>
            </a:ln>
          </p:spPr>
          <p:txBody>
            <a:bodyPr wrap="none" lIns="0" tIns="0" rIns="0" bIns="0">
              <a:spAutoFit/>
            </a:bodyPr>
            <a:lstStyle/>
            <a:p>
              <a:r>
                <a:rPr lang="en-US" sz="1800">
                  <a:solidFill>
                    <a:schemeClr val="bg1"/>
                  </a:solidFill>
                </a:rPr>
                <a:t> </a:t>
              </a:r>
              <a:endParaRPr lang="en-US">
                <a:solidFill>
                  <a:schemeClr val="bg1"/>
                </a:solidFill>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nSpc>
                <a:spcPct val="90000"/>
              </a:lnSpc>
              <a:tabLst>
                <a:tab pos="84138" algn="l"/>
              </a:tabLst>
            </a:pPr>
            <a:r>
              <a:rPr lang="en-US" b="1" i="1" dirty="0" smtClean="0">
                <a:latin typeface="Times New Roman" pitchFamily="18" charset="0"/>
                <a:cs typeface="Times New Roman" pitchFamily="18" charset="0"/>
              </a:rPr>
              <a:t>Man is still the most extraordinary computer of all.</a:t>
            </a:r>
          </a:p>
          <a:p>
            <a:pPr marL="541338" lvl="1" indent="-180975" algn="ctr">
              <a:lnSpc>
                <a:spcPct val="90000"/>
              </a:lnSpc>
              <a:tabLst>
                <a:tab pos="84138" algn="l"/>
              </a:tabLst>
            </a:pPr>
            <a:r>
              <a:rPr lang="en-US" sz="2400" b="1" i="1" dirty="0" smtClean="0">
                <a:latin typeface="Times New Roman" pitchFamily="18" charset="0"/>
                <a:cs typeface="Times New Roman" pitchFamily="18" charset="0"/>
              </a:rPr>
              <a:t>                                       			- John F. Kennedy</a:t>
            </a:r>
          </a:p>
          <a:p>
            <a:pPr marL="541338" lvl="1" indent="-180975">
              <a:lnSpc>
                <a:spcPct val="90000"/>
              </a:lnSpc>
              <a:tabLst>
                <a:tab pos="84138" algn="l"/>
              </a:tabLst>
            </a:pPr>
            <a:endParaRPr lang="en-US" sz="2400" b="1" i="1" dirty="0" smtClean="0">
              <a:latin typeface="Times New Roman" pitchFamily="18" charset="0"/>
              <a:cs typeface="Times New Roman" pitchFamily="18" charset="0"/>
            </a:endParaRPr>
          </a:p>
          <a:p>
            <a:pPr>
              <a:tabLst>
                <a:tab pos="84138" algn="l"/>
              </a:tabLst>
            </a:pPr>
            <a:r>
              <a:rPr lang="en-US" b="1" i="1" dirty="0" smtClean="0">
                <a:latin typeface="Times New Roman" pitchFamily="18" charset="0"/>
                <a:cs typeface="Times New Roman" pitchFamily="18" charset="0"/>
              </a:rPr>
              <a:t>Things are always at their best in their beginning.</a:t>
            </a:r>
          </a:p>
          <a:p>
            <a:pPr marL="541338" lvl="1" indent="-180975" algn="ctr">
              <a:lnSpc>
                <a:spcPct val="90000"/>
              </a:lnSpc>
              <a:tabLst>
                <a:tab pos="84138" algn="l"/>
              </a:tabLst>
            </a:pPr>
            <a:r>
              <a:rPr lang="en-US" sz="2400" b="1" i="1" dirty="0" smtClean="0">
                <a:latin typeface="Times New Roman" pitchFamily="18" charset="0"/>
                <a:cs typeface="Times New Roman" pitchFamily="18" charset="0"/>
              </a:rPr>
              <a:t>	             		                                - Blaise Pascal</a:t>
            </a:r>
          </a:p>
          <a:p>
            <a:pPr marL="541338" lvl="1" indent="-180975" algn="ctr">
              <a:lnSpc>
                <a:spcPct val="90000"/>
              </a:lnSpc>
              <a:tabLst>
                <a:tab pos="84138" algn="l"/>
              </a:tabLst>
            </a:pPr>
            <a:r>
              <a:rPr lang="en-US" sz="2400" b="1" i="1" dirty="0" smtClean="0">
                <a:latin typeface="Times New Roman" pitchFamily="18" charset="0"/>
                <a:cs typeface="Times New Roman" pitchFamily="18" charset="0"/>
              </a:rPr>
              <a:t>.</a:t>
            </a:r>
          </a:p>
          <a:p>
            <a:r>
              <a:rPr lang="en-US" b="1" i="1" dirty="0" smtClean="0">
                <a:latin typeface="Times New Roman" pitchFamily="18" charset="0"/>
                <a:cs typeface="Times New Roman" pitchFamily="18" charset="0"/>
              </a:rPr>
              <a:t>"You cannot teach a man anything, you can only help him find it within himself."</a:t>
            </a:r>
            <a:br>
              <a:rPr lang="en-US" b="1" i="1" dirty="0" smtClean="0">
                <a:latin typeface="Times New Roman" pitchFamily="18" charset="0"/>
                <a:cs typeface="Times New Roman" pitchFamily="18" charset="0"/>
              </a:rPr>
            </a:br>
            <a:r>
              <a:rPr lang="en-US" b="1" i="1" dirty="0" smtClean="0">
                <a:latin typeface="Times New Roman" pitchFamily="18" charset="0"/>
                <a:cs typeface="Times New Roman" pitchFamily="18" charset="0"/>
              </a:rPr>
              <a:t>   						       - Galileo Galilee</a:t>
            </a:r>
          </a:p>
          <a:p>
            <a:endParaRPr lang="en-US" b="1"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buNone/>
              <a:defRPr/>
            </a:pPr>
            <a:r>
              <a:rPr lang="en-US" sz="4000" dirty="0" smtClean="0">
                <a:latin typeface="Times New Roman" pitchFamily="18" charset="0"/>
                <a:cs typeface="Times New Roman" pitchFamily="18" charset="0"/>
              </a:rPr>
              <a:t>Precedence</a:t>
            </a:r>
          </a:p>
        </p:txBody>
      </p:sp>
      <p:sp>
        <p:nvSpPr>
          <p:cNvPr id="15363" name="Rectangle 3"/>
          <p:cNvSpPr>
            <a:spLocks noGrp="1" noChangeArrowheads="1"/>
          </p:cNvSpPr>
          <p:nvPr>
            <p:ph type="body" sz="half" idx="1"/>
          </p:nvPr>
        </p:nvSpPr>
        <p:spPr/>
        <p:txBody>
          <a:bodyPr/>
          <a:lstStyle/>
          <a:p>
            <a:pPr algn="ctr" eaLnBrk="1" hangingPunct="1"/>
            <a:endParaRPr lang="en-US" sz="2400" smtClean="0"/>
          </a:p>
          <a:p>
            <a:pPr eaLnBrk="1" hangingPunct="1">
              <a:buFontTx/>
              <a:buNone/>
            </a:pPr>
            <a:endParaRPr lang="en-US" sz="2400" smtClean="0"/>
          </a:p>
        </p:txBody>
      </p:sp>
      <p:graphicFrame>
        <p:nvGraphicFramePr>
          <p:cNvPr id="2050" name="Object 10"/>
          <p:cNvGraphicFramePr>
            <a:graphicFrameLocks noGrp="1" noChangeAspect="1"/>
          </p:cNvGraphicFramePr>
          <p:nvPr>
            <p:ph sz="quarter" idx="2"/>
          </p:nvPr>
        </p:nvGraphicFramePr>
        <p:xfrm>
          <a:off x="-381000" y="1905000"/>
          <a:ext cx="9906000" cy="3505200"/>
        </p:xfrm>
        <a:graphic>
          <a:graphicData uri="http://schemas.openxmlformats.org/presentationml/2006/ole">
            <mc:AlternateContent xmlns:mc="http://schemas.openxmlformats.org/markup-compatibility/2006">
              <mc:Choice xmlns:v="urn:schemas-microsoft-com:vml" Requires="v">
                <p:oleObj spid="_x0000_s4099" name="Document" r:id="rId3" imgW="9784080" imgH="3467160" progId="Word.Document.8">
                  <p:embed/>
                </p:oleObj>
              </mc:Choice>
              <mc:Fallback>
                <p:oleObj name="Document" r:id="rId3" imgW="9784080" imgH="3467160" progId="Word.Document.8">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05000"/>
                        <a:ext cx="9906000" cy="350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buNone/>
              <a:defRPr/>
            </a:pPr>
            <a:r>
              <a:rPr lang="en-US" dirty="0" smtClean="0">
                <a:latin typeface="Times New Roman" pitchFamily="18" charset="0"/>
                <a:cs typeface="Times New Roman" pitchFamily="18" charset="0"/>
              </a:rPr>
              <a:t>Relational Operators</a:t>
            </a:r>
          </a:p>
        </p:txBody>
      </p:sp>
      <p:sp>
        <p:nvSpPr>
          <p:cNvPr id="20483" name="Rectangle 3"/>
          <p:cNvSpPr>
            <a:spLocks noGrp="1" noChangeArrowheads="1"/>
          </p:cNvSpPr>
          <p:nvPr>
            <p:ph type="body" idx="1"/>
          </p:nvPr>
        </p:nvSpPr>
        <p:spPr>
          <a:xfrm>
            <a:off x="533400" y="1143000"/>
            <a:ext cx="8077200" cy="2438400"/>
          </a:xfrm>
        </p:spPr>
        <p:txBody>
          <a:bodyPr/>
          <a:lstStyle/>
          <a:p>
            <a:pPr marL="288925" indent="-288925" eaLnBrk="1" hangingPunct="1">
              <a:lnSpc>
                <a:spcPct val="90000"/>
              </a:lnSpc>
              <a:buNone/>
            </a:pPr>
            <a:endParaRPr lang="en-US" sz="2400" dirty="0" smtClean="0">
              <a:latin typeface="Times New Roman" pitchFamily="18" charset="0"/>
              <a:cs typeface="Times New Roman" pitchFamily="18" charset="0"/>
            </a:endParaRPr>
          </a:p>
          <a:p>
            <a:pPr marL="574675" lvl="1" indent="-171450" eaLnBrk="1" hangingPunct="1">
              <a:lnSpc>
                <a:spcPct val="90000"/>
              </a:lnSpc>
              <a:buFontTx/>
              <a:buNone/>
            </a:pPr>
            <a:r>
              <a:rPr lang="en-US" sz="2000" b="1" dirty="0" smtClean="0">
                <a:effectLst/>
                <a:latin typeface="Times New Roman" pitchFamily="18" charset="0"/>
                <a:cs typeface="Times New Roman" pitchFamily="18" charset="0"/>
              </a:rPr>
              <a:t>==		!=	&lt;	&gt;	&lt;=	&gt;=</a:t>
            </a:r>
          </a:p>
          <a:p>
            <a:pPr marL="574675" lvl="1" indent="-171450" eaLnBrk="1" hangingPunct="1">
              <a:lnSpc>
                <a:spcPct val="90000"/>
              </a:lnSpc>
            </a:pPr>
            <a:r>
              <a:rPr lang="en-US" sz="2000" b="1" dirty="0" smtClean="0">
                <a:effectLst/>
                <a:latin typeface="Times New Roman" pitchFamily="18" charset="0"/>
                <a:cs typeface="Times New Roman" pitchFamily="18" charset="0"/>
              </a:rPr>
              <a:t>  </a:t>
            </a:r>
            <a:r>
              <a:rPr lang="en-US" sz="2000" dirty="0" smtClean="0">
                <a:effectLst/>
                <a:latin typeface="Times New Roman" pitchFamily="18" charset="0"/>
                <a:cs typeface="Times New Roman" pitchFamily="18" charset="0"/>
              </a:rPr>
              <a:t>Result is a </a:t>
            </a:r>
            <a:r>
              <a:rPr lang="en-US" sz="2000" b="1" dirty="0" smtClean="0">
                <a:effectLst/>
                <a:latin typeface="Times New Roman" pitchFamily="18" charset="0"/>
                <a:cs typeface="Times New Roman" pitchFamily="18" charset="0"/>
              </a:rPr>
              <a:t>integer</a:t>
            </a:r>
            <a:r>
              <a:rPr lang="en-US" sz="2000" dirty="0" smtClean="0">
                <a:effectLst/>
                <a:latin typeface="Times New Roman" pitchFamily="18" charset="0"/>
                <a:cs typeface="Times New Roman" pitchFamily="18" charset="0"/>
              </a:rPr>
              <a:t>:</a:t>
            </a:r>
            <a:r>
              <a:rPr lang="en-US" sz="2000" b="1" dirty="0" smtClean="0">
                <a:effectLst/>
                <a:latin typeface="Times New Roman" pitchFamily="18" charset="0"/>
                <a:cs typeface="Times New Roman" pitchFamily="18" charset="0"/>
              </a:rPr>
              <a:t>	</a:t>
            </a:r>
            <a:r>
              <a:rPr lang="en-US" sz="2000" dirty="0" smtClean="0">
                <a:effectLst/>
                <a:latin typeface="Times New Roman" pitchFamily="18" charset="0"/>
                <a:cs typeface="Times New Roman" pitchFamily="18" charset="0"/>
              </a:rPr>
              <a:t>1 	means  TRUE</a:t>
            </a:r>
          </a:p>
          <a:p>
            <a:pPr marL="574675" lvl="1" indent="-171450" eaLnBrk="1" hangingPunct="1">
              <a:lnSpc>
                <a:spcPct val="90000"/>
              </a:lnSpc>
              <a:buFontTx/>
              <a:buNone/>
            </a:pPr>
            <a:r>
              <a:rPr lang="en-US" sz="2000" dirty="0" smtClean="0">
                <a:effectLst/>
                <a:latin typeface="Times New Roman" pitchFamily="18" charset="0"/>
                <a:cs typeface="Times New Roman" pitchFamily="18" charset="0"/>
              </a:rPr>
              <a:t>				0 	means  FALSE</a:t>
            </a:r>
          </a:p>
          <a:p>
            <a:pPr marL="574675" lvl="1" indent="-171450" eaLnBrk="1" hangingPunct="1">
              <a:lnSpc>
                <a:spcPct val="90000"/>
              </a:lnSpc>
            </a:pPr>
            <a:r>
              <a:rPr lang="en-US" sz="2000" dirty="0" smtClean="0">
                <a:effectLst/>
                <a:latin typeface="Times New Roman" pitchFamily="18" charset="0"/>
                <a:cs typeface="Times New Roman" pitchFamily="18" charset="0"/>
              </a:rPr>
              <a:t>  No logical type variable and constants</a:t>
            </a:r>
          </a:p>
          <a:p>
            <a:pPr marL="574675" lvl="1" indent="-171450" eaLnBrk="1" hangingPunct="1">
              <a:lnSpc>
                <a:spcPct val="90000"/>
              </a:lnSpc>
            </a:pPr>
            <a:r>
              <a:rPr lang="en-US" sz="2000" dirty="0" smtClean="0">
                <a:effectLst/>
                <a:latin typeface="Times New Roman" pitchFamily="18" charset="0"/>
                <a:cs typeface="Times New Roman" pitchFamily="18" charset="0"/>
              </a:rPr>
              <a:t>  No space between the operators</a:t>
            </a:r>
          </a:p>
          <a:p>
            <a:pPr marL="574675" lvl="1" indent="-171450" eaLnBrk="1" hangingPunct="1">
              <a:lnSpc>
                <a:spcPct val="90000"/>
              </a:lnSpc>
              <a:buFontTx/>
              <a:buNone/>
            </a:pPr>
            <a:r>
              <a:rPr lang="en-US" sz="1600" u="sng" dirty="0" smtClean="0">
                <a:effectLst/>
                <a:latin typeface="Times New Roman" pitchFamily="18" charset="0"/>
                <a:cs typeface="Times New Roman" pitchFamily="18" charset="0"/>
              </a:rPr>
              <a:t>Example</a:t>
            </a:r>
            <a:r>
              <a:rPr lang="en-US" sz="1600" dirty="0" smtClean="0">
                <a:effectLst/>
                <a:latin typeface="Times New Roman" pitchFamily="18" charset="0"/>
                <a:cs typeface="Times New Roman" pitchFamily="18" charset="0"/>
              </a:rPr>
              <a:t>:					</a:t>
            </a:r>
            <a:endParaRPr lang="en-US" sz="1600" b="1" dirty="0" smtClean="0">
              <a:effectLst/>
              <a:latin typeface="Times New Roman" pitchFamily="18" charset="0"/>
              <a:cs typeface="Times New Roman" pitchFamily="18" charset="0"/>
            </a:endParaRPr>
          </a:p>
        </p:txBody>
      </p:sp>
      <p:graphicFrame>
        <p:nvGraphicFramePr>
          <p:cNvPr id="20520" name="Group 40"/>
          <p:cNvGraphicFramePr>
            <a:graphicFrameLocks noGrp="1"/>
          </p:cNvGraphicFramePr>
          <p:nvPr/>
        </p:nvGraphicFramePr>
        <p:xfrm>
          <a:off x="0" y="3733800"/>
          <a:ext cx="9144000" cy="2164080"/>
        </p:xfrm>
        <a:graphic>
          <a:graphicData uri="http://schemas.openxmlformats.org/drawingml/2006/table">
            <a:tbl>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227013">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en-US" sz="1800" b="1" i="0" u="none" strike="noStrike" cap="none" normalizeH="0" baseline="0" dirty="0" smtClean="0">
                          <a:ln>
                            <a:noFill/>
                          </a:ln>
                          <a:solidFill>
                            <a:schemeClr val="bg1"/>
                          </a:solidFill>
                          <a:effectLst/>
                          <a:latin typeface="Arial" pitchFamily="34" charset="0"/>
                        </a:rPr>
                        <a:t>Meaning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en-US" sz="1800" b="1" i="0" u="none" strike="noStrike" cap="none" normalizeH="0" baseline="0" smtClean="0">
                          <a:ln>
                            <a:noFill/>
                          </a:ln>
                          <a:solidFill>
                            <a:schemeClr val="bg1"/>
                          </a:solidFill>
                          <a:effectLst/>
                          <a:latin typeface="Arial" pitchFamily="34"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en-US" sz="1800" b="1" i="0" u="none" strike="noStrike" cap="none" normalizeH="0" baseline="0" smtClean="0">
                          <a:ln>
                            <a:noFill/>
                          </a:ln>
                          <a:solidFill>
                            <a:schemeClr val="bg1"/>
                          </a:solidFill>
                          <a:effectLst/>
                          <a:latin typeface="Arial" pitchFamily="34" charset="0"/>
                        </a:rPr>
                        <a:t>Expression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en-US" sz="1800" b="1" i="0" u="none" strike="noStrike" cap="none" normalizeH="0" baseline="0" smtClean="0">
                          <a:ln>
                            <a:noFill/>
                          </a:ln>
                          <a:solidFill>
                            <a:schemeClr val="bg1"/>
                          </a:solidFill>
                          <a:effectLst/>
                          <a:latin typeface="Arial" pitchFamily="34" charset="0"/>
                        </a:rPr>
                        <a:t>Result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73188">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en-US" sz="1600" b="1" i="0" u="none" strike="noStrike" cap="none" normalizeH="0" baseline="0" dirty="0" smtClean="0">
                          <a:ln>
                            <a:noFill/>
                          </a:ln>
                          <a:solidFill>
                            <a:schemeClr val="bg1"/>
                          </a:solidFill>
                          <a:effectLst/>
                          <a:latin typeface="Arial" pitchFamily="34" charset="0"/>
                        </a:rPr>
                        <a:t>equal</a:t>
                      </a:r>
                    </a:p>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en-US" sz="1600" b="1" i="0" u="none" strike="noStrike" cap="none" normalizeH="0" baseline="0" dirty="0" smtClean="0">
                          <a:ln>
                            <a:noFill/>
                          </a:ln>
                          <a:solidFill>
                            <a:schemeClr val="bg1"/>
                          </a:solidFill>
                          <a:effectLst/>
                          <a:latin typeface="Arial" pitchFamily="34" charset="0"/>
                        </a:rPr>
                        <a:t>not equal</a:t>
                      </a:r>
                    </a:p>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en-US" sz="1600" b="1" i="0" u="none" strike="noStrike" cap="none" normalizeH="0" baseline="0" dirty="0" smtClean="0">
                          <a:ln>
                            <a:noFill/>
                          </a:ln>
                          <a:solidFill>
                            <a:schemeClr val="bg1"/>
                          </a:solidFill>
                          <a:effectLst/>
                          <a:latin typeface="Arial" pitchFamily="34" charset="0"/>
                        </a:rPr>
                        <a:t>greater</a:t>
                      </a:r>
                    </a:p>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en-US" sz="1600" b="1" i="0" u="none" strike="noStrike" cap="none" normalizeH="0" baseline="0" dirty="0" smtClean="0">
                          <a:ln>
                            <a:noFill/>
                          </a:ln>
                          <a:solidFill>
                            <a:schemeClr val="bg1"/>
                          </a:solidFill>
                          <a:effectLst/>
                          <a:latin typeface="Arial" pitchFamily="34" charset="0"/>
                        </a:rPr>
                        <a:t>less</a:t>
                      </a:r>
                    </a:p>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en-US" sz="1600" b="1" i="0" u="none" strike="noStrike" cap="none" normalizeH="0" baseline="0" dirty="0" smtClean="0">
                          <a:ln>
                            <a:noFill/>
                          </a:ln>
                          <a:solidFill>
                            <a:schemeClr val="bg1"/>
                          </a:solidFill>
                          <a:effectLst/>
                          <a:latin typeface="Arial" pitchFamily="34" charset="0"/>
                        </a:rPr>
                        <a:t>greater equal</a:t>
                      </a:r>
                    </a:p>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en-US" sz="1600" b="1" i="0" u="none" strike="noStrike" cap="none" normalizeH="0" baseline="0" dirty="0" smtClean="0">
                          <a:ln>
                            <a:noFill/>
                          </a:ln>
                          <a:solidFill>
                            <a:schemeClr val="bg1"/>
                          </a:solidFill>
                          <a:effectLst/>
                          <a:latin typeface="Arial" pitchFamily="34" charset="0"/>
                        </a:rPr>
                        <a:t>less equal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en-US" sz="1600" b="1" i="0" u="none" strike="noStrike" cap="none" normalizeH="0" baseline="0" dirty="0" smtClean="0">
                          <a:ln>
                            <a:noFill/>
                          </a:ln>
                          <a:solidFill>
                            <a:schemeClr val="bg1"/>
                          </a:solidFill>
                          <a:effectLst/>
                          <a:latin typeface="Courier New" pitchFamily="49" charset="0"/>
                        </a:rPr>
                        <a:t>==</a:t>
                      </a:r>
                    </a:p>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en-US" sz="1600" b="1" i="0" u="none" strike="noStrike" cap="none" normalizeH="0" baseline="0" dirty="0" smtClean="0">
                          <a:ln>
                            <a:noFill/>
                          </a:ln>
                          <a:solidFill>
                            <a:schemeClr val="bg1"/>
                          </a:solidFill>
                          <a:effectLst/>
                          <a:latin typeface="Courier New" pitchFamily="49" charset="0"/>
                        </a:rPr>
                        <a:t>!=</a:t>
                      </a:r>
                    </a:p>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en-US" sz="1600" b="1" i="0" u="none" strike="noStrike" cap="none" normalizeH="0" baseline="0" dirty="0" smtClean="0">
                          <a:ln>
                            <a:noFill/>
                          </a:ln>
                          <a:solidFill>
                            <a:schemeClr val="bg1"/>
                          </a:solidFill>
                          <a:effectLst/>
                          <a:latin typeface="Courier New" pitchFamily="49" charset="0"/>
                        </a:rPr>
                        <a:t>&gt;</a:t>
                      </a:r>
                    </a:p>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en-US" sz="1600" b="1" i="0" u="none" strike="noStrike" cap="none" normalizeH="0" baseline="0" dirty="0" smtClean="0">
                          <a:ln>
                            <a:noFill/>
                          </a:ln>
                          <a:solidFill>
                            <a:schemeClr val="bg1"/>
                          </a:solidFill>
                          <a:effectLst/>
                          <a:latin typeface="Courier New" pitchFamily="49" charset="0"/>
                        </a:rPr>
                        <a:t>&lt;</a:t>
                      </a:r>
                    </a:p>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en-US" sz="1600" b="1" i="0" u="none" strike="noStrike" cap="none" normalizeH="0" baseline="0" dirty="0" smtClean="0">
                          <a:ln>
                            <a:noFill/>
                          </a:ln>
                          <a:solidFill>
                            <a:schemeClr val="bg1"/>
                          </a:solidFill>
                          <a:effectLst/>
                          <a:latin typeface="Courier New" pitchFamily="49" charset="0"/>
                        </a:rPr>
                        <a:t>&gt;=</a:t>
                      </a:r>
                    </a:p>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en-US" sz="1600" b="1" i="0" u="none" strike="noStrike" cap="none" normalizeH="0" baseline="0" dirty="0" smtClean="0">
                          <a:ln>
                            <a:noFill/>
                          </a:ln>
                          <a:solidFill>
                            <a:schemeClr val="bg1"/>
                          </a:solidFill>
                          <a:effectLst/>
                          <a:latin typeface="Courier New" pitchFamily="49" charset="0"/>
                        </a:rPr>
                        <a:t>&lt;=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en-US" sz="1600" b="1" i="0" u="none" strike="noStrike" cap="none" normalizeH="0" baseline="0" smtClean="0">
                          <a:ln>
                            <a:noFill/>
                          </a:ln>
                          <a:solidFill>
                            <a:schemeClr val="bg1"/>
                          </a:solidFill>
                          <a:effectLst/>
                          <a:latin typeface="Courier New" pitchFamily="49" charset="0"/>
                        </a:rPr>
                        <a:t>5 == 3</a:t>
                      </a:r>
                    </a:p>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en-US" sz="1600" b="1" i="0" u="none" strike="noStrike" cap="none" normalizeH="0" baseline="0" smtClean="0">
                          <a:ln>
                            <a:noFill/>
                          </a:ln>
                          <a:solidFill>
                            <a:schemeClr val="bg1"/>
                          </a:solidFill>
                          <a:effectLst/>
                          <a:latin typeface="Courier New" pitchFamily="49" charset="0"/>
                        </a:rPr>
                        <a:t>5 != 3</a:t>
                      </a:r>
                    </a:p>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en-US" sz="1600" b="1" i="0" u="none" strike="noStrike" cap="none" normalizeH="0" baseline="0" smtClean="0">
                          <a:ln>
                            <a:noFill/>
                          </a:ln>
                          <a:solidFill>
                            <a:schemeClr val="bg1"/>
                          </a:solidFill>
                          <a:effectLst/>
                          <a:latin typeface="Courier New" pitchFamily="49" charset="0"/>
                        </a:rPr>
                        <a:t>5 &gt; 3</a:t>
                      </a:r>
                    </a:p>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en-US" sz="1600" b="1" i="0" u="none" strike="noStrike" cap="none" normalizeH="0" baseline="0" smtClean="0">
                          <a:ln>
                            <a:noFill/>
                          </a:ln>
                          <a:solidFill>
                            <a:schemeClr val="bg1"/>
                          </a:solidFill>
                          <a:effectLst/>
                          <a:latin typeface="Courier New" pitchFamily="49" charset="0"/>
                        </a:rPr>
                        <a:t>5 &lt; 3</a:t>
                      </a:r>
                    </a:p>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en-US" sz="1600" b="1" i="0" u="none" strike="noStrike" cap="none" normalizeH="0" baseline="0" smtClean="0">
                          <a:ln>
                            <a:noFill/>
                          </a:ln>
                          <a:solidFill>
                            <a:schemeClr val="bg1"/>
                          </a:solidFill>
                          <a:effectLst/>
                          <a:latin typeface="Courier New" pitchFamily="49" charset="0"/>
                        </a:rPr>
                        <a:t>5 &gt;= 3</a:t>
                      </a:r>
                    </a:p>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en-US" sz="1600" b="1" i="0" u="none" strike="noStrike" cap="none" normalizeH="0" baseline="0" smtClean="0">
                          <a:ln>
                            <a:noFill/>
                          </a:ln>
                          <a:solidFill>
                            <a:schemeClr val="bg1"/>
                          </a:solidFill>
                          <a:effectLst/>
                          <a:latin typeface="Courier New" pitchFamily="49" charset="0"/>
                        </a:rPr>
                        <a:t>5 &lt;= 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endParaRPr kumimoji="0" lang="en-US" sz="1600" b="1" i="0" u="none" strike="noStrike" cap="none" normalizeH="0" baseline="0" dirty="0" smtClean="0">
                        <a:ln>
                          <a:noFill/>
                        </a:ln>
                        <a:solidFill>
                          <a:schemeClr val="bg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Pct val="90000"/>
                        <a:buFontTx/>
                        <a:buNone/>
                        <a:tabLst/>
                      </a:pPr>
                      <a:endParaRPr kumimoji="0" lang="en-US" sz="1600" b="1" i="0" u="none" strike="noStrike" cap="none" normalizeH="0" baseline="0" dirty="0" smtClean="0">
                        <a:ln>
                          <a:noFill/>
                        </a:ln>
                        <a:solidFill>
                          <a:schemeClr val="bg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Pct val="90000"/>
                        <a:buFontTx/>
                        <a:buNone/>
                        <a:tabLst/>
                      </a:pPr>
                      <a:endParaRPr kumimoji="0" lang="en-US" sz="1600" b="1" i="0" u="none" strike="noStrike" cap="none" normalizeH="0" baseline="0" dirty="0" smtClean="0">
                        <a:ln>
                          <a:noFill/>
                        </a:ln>
                        <a:solidFill>
                          <a:schemeClr val="bg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Pct val="90000"/>
                        <a:buFontTx/>
                        <a:buNone/>
                        <a:tabLst/>
                      </a:pPr>
                      <a:endParaRPr kumimoji="0" lang="en-US" sz="1600" b="1" i="0" u="none" strike="noStrike" cap="none" normalizeH="0" baseline="0" dirty="0" smtClean="0">
                        <a:ln>
                          <a:noFill/>
                        </a:ln>
                        <a:solidFill>
                          <a:schemeClr val="bg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Pct val="90000"/>
                        <a:buFontTx/>
                        <a:buNone/>
                        <a:tabLst/>
                      </a:pPr>
                      <a:endParaRPr kumimoji="0" lang="en-US" sz="1600" b="1" i="0" u="none" strike="noStrike" cap="none" normalizeH="0" baseline="0" dirty="0" smtClean="0">
                        <a:ln>
                          <a:noFill/>
                        </a:ln>
                        <a:solidFill>
                          <a:schemeClr val="bg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Pct val="90000"/>
                        <a:buFontTx/>
                        <a:buNone/>
                        <a:tabLst/>
                      </a:pPr>
                      <a:endParaRPr kumimoji="0" lang="en-US" sz="1600" b="1" i="0" u="none" strike="noStrike" cap="none" normalizeH="0" baseline="0" dirty="0" smtClean="0">
                        <a:ln>
                          <a:noFill/>
                        </a:ln>
                        <a:solidFill>
                          <a:schemeClr val="bg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1285" name="Rectangle 30"/>
          <p:cNvSpPr>
            <a:spLocks noChangeArrowheads="1"/>
          </p:cNvSpPr>
          <p:nvPr/>
        </p:nvSpPr>
        <p:spPr bwMode="auto">
          <a:xfrm>
            <a:off x="7239000" y="3581400"/>
            <a:ext cx="296863" cy="336550"/>
          </a:xfrm>
          <a:prstGeom prst="rect">
            <a:avLst/>
          </a:prstGeom>
          <a:noFill/>
          <a:ln w="9525">
            <a:noFill/>
            <a:miter lim="800000"/>
            <a:headEnd/>
            <a:tailEnd/>
          </a:ln>
        </p:spPr>
        <p:txBody>
          <a:bodyPr wrap="none">
            <a:spAutoFit/>
          </a:bodyPr>
          <a:lstStyle/>
          <a:p>
            <a:r>
              <a:rPr lang="en-US" sz="1600">
                <a:solidFill>
                  <a:srgbClr val="000000"/>
                </a:solidFill>
                <a:latin typeface="Arial" pitchFamily="34" charset="0"/>
              </a:rPr>
              <a:t>0</a:t>
            </a:r>
          </a:p>
        </p:txBody>
      </p:sp>
      <p:sp>
        <p:nvSpPr>
          <p:cNvPr id="11286" name="Rectangle 31"/>
          <p:cNvSpPr>
            <a:spLocks noChangeArrowheads="1"/>
          </p:cNvSpPr>
          <p:nvPr/>
        </p:nvSpPr>
        <p:spPr bwMode="auto">
          <a:xfrm>
            <a:off x="7239000" y="3810000"/>
            <a:ext cx="296863" cy="336550"/>
          </a:xfrm>
          <a:prstGeom prst="rect">
            <a:avLst/>
          </a:prstGeom>
          <a:noFill/>
          <a:ln w="9525">
            <a:noFill/>
            <a:miter lim="800000"/>
            <a:headEnd/>
            <a:tailEnd/>
          </a:ln>
        </p:spPr>
        <p:txBody>
          <a:bodyPr wrap="none">
            <a:spAutoFit/>
          </a:bodyPr>
          <a:lstStyle/>
          <a:p>
            <a:r>
              <a:rPr lang="en-US" sz="1600">
                <a:solidFill>
                  <a:srgbClr val="000000"/>
                </a:solidFill>
                <a:latin typeface="Arial" pitchFamily="34" charset="0"/>
              </a:rPr>
              <a:t>1</a:t>
            </a:r>
          </a:p>
        </p:txBody>
      </p:sp>
      <p:sp>
        <p:nvSpPr>
          <p:cNvPr id="11287" name="Rectangle 32"/>
          <p:cNvSpPr>
            <a:spLocks noChangeArrowheads="1"/>
          </p:cNvSpPr>
          <p:nvPr/>
        </p:nvSpPr>
        <p:spPr bwMode="auto">
          <a:xfrm>
            <a:off x="7239000" y="4114800"/>
            <a:ext cx="296863" cy="336550"/>
          </a:xfrm>
          <a:prstGeom prst="rect">
            <a:avLst/>
          </a:prstGeom>
          <a:noFill/>
          <a:ln w="9525">
            <a:noFill/>
            <a:miter lim="800000"/>
            <a:headEnd/>
            <a:tailEnd/>
          </a:ln>
        </p:spPr>
        <p:txBody>
          <a:bodyPr wrap="none">
            <a:spAutoFit/>
          </a:bodyPr>
          <a:lstStyle/>
          <a:p>
            <a:r>
              <a:rPr lang="en-US" sz="1600">
                <a:solidFill>
                  <a:srgbClr val="000000"/>
                </a:solidFill>
                <a:latin typeface="Arial" pitchFamily="34" charset="0"/>
              </a:rPr>
              <a:t>1</a:t>
            </a:r>
          </a:p>
        </p:txBody>
      </p:sp>
      <p:sp>
        <p:nvSpPr>
          <p:cNvPr id="11288" name="Rectangle 33"/>
          <p:cNvSpPr>
            <a:spLocks noChangeArrowheads="1"/>
          </p:cNvSpPr>
          <p:nvPr/>
        </p:nvSpPr>
        <p:spPr bwMode="auto">
          <a:xfrm>
            <a:off x="7239000" y="4419600"/>
            <a:ext cx="296863" cy="336550"/>
          </a:xfrm>
          <a:prstGeom prst="rect">
            <a:avLst/>
          </a:prstGeom>
          <a:noFill/>
          <a:ln w="9525">
            <a:noFill/>
            <a:miter lim="800000"/>
            <a:headEnd/>
            <a:tailEnd/>
          </a:ln>
        </p:spPr>
        <p:txBody>
          <a:bodyPr wrap="none">
            <a:spAutoFit/>
          </a:bodyPr>
          <a:lstStyle/>
          <a:p>
            <a:r>
              <a:rPr lang="en-US" sz="1600">
                <a:solidFill>
                  <a:srgbClr val="000000"/>
                </a:solidFill>
                <a:latin typeface="Arial" pitchFamily="34" charset="0"/>
              </a:rPr>
              <a:t>0</a:t>
            </a:r>
          </a:p>
        </p:txBody>
      </p:sp>
      <p:sp>
        <p:nvSpPr>
          <p:cNvPr id="11289" name="Rectangle 34"/>
          <p:cNvSpPr>
            <a:spLocks noChangeArrowheads="1"/>
          </p:cNvSpPr>
          <p:nvPr/>
        </p:nvSpPr>
        <p:spPr bwMode="auto">
          <a:xfrm>
            <a:off x="7239000" y="4724400"/>
            <a:ext cx="296863" cy="336550"/>
          </a:xfrm>
          <a:prstGeom prst="rect">
            <a:avLst/>
          </a:prstGeom>
          <a:noFill/>
          <a:ln w="9525">
            <a:noFill/>
            <a:miter lim="800000"/>
            <a:headEnd/>
            <a:tailEnd/>
          </a:ln>
        </p:spPr>
        <p:txBody>
          <a:bodyPr wrap="none">
            <a:spAutoFit/>
          </a:bodyPr>
          <a:lstStyle/>
          <a:p>
            <a:r>
              <a:rPr lang="en-US" sz="1600">
                <a:solidFill>
                  <a:srgbClr val="000000"/>
                </a:solidFill>
                <a:latin typeface="Arial" pitchFamily="34" charset="0"/>
              </a:rPr>
              <a:t>1</a:t>
            </a:r>
          </a:p>
        </p:txBody>
      </p:sp>
      <p:sp>
        <p:nvSpPr>
          <p:cNvPr id="11290" name="Rectangle 35"/>
          <p:cNvSpPr>
            <a:spLocks noChangeArrowheads="1"/>
          </p:cNvSpPr>
          <p:nvPr/>
        </p:nvSpPr>
        <p:spPr bwMode="auto">
          <a:xfrm>
            <a:off x="7239000" y="5029200"/>
            <a:ext cx="296863" cy="336550"/>
          </a:xfrm>
          <a:prstGeom prst="rect">
            <a:avLst/>
          </a:prstGeom>
          <a:noFill/>
          <a:ln w="9525">
            <a:noFill/>
            <a:miter lim="800000"/>
            <a:headEnd/>
            <a:tailEnd/>
          </a:ln>
        </p:spPr>
        <p:txBody>
          <a:bodyPr wrap="none">
            <a:spAutoFit/>
          </a:bodyPr>
          <a:lstStyle/>
          <a:p>
            <a:r>
              <a:rPr lang="en-US" sz="1600">
                <a:solidFill>
                  <a:srgbClr val="000000"/>
                </a:solidFill>
                <a:latin typeface="Arial" pitchFamily="34" charset="0"/>
              </a:rPr>
              <a:t>0</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buNone/>
              <a:defRPr/>
            </a:pPr>
            <a:r>
              <a:rPr lang="en-US" dirty="0" smtClean="0">
                <a:latin typeface="Times New Roman" pitchFamily="18" charset="0"/>
                <a:cs typeface="Times New Roman" pitchFamily="18" charset="0"/>
              </a:rPr>
              <a:t>Relational Operators</a:t>
            </a:r>
          </a:p>
        </p:txBody>
      </p:sp>
      <p:graphicFrame>
        <p:nvGraphicFramePr>
          <p:cNvPr id="3074" name="Object 5"/>
          <p:cNvGraphicFramePr>
            <a:graphicFrameLocks noGrp="1" noChangeAspect="1"/>
          </p:cNvGraphicFramePr>
          <p:nvPr>
            <p:ph idx="1"/>
          </p:nvPr>
        </p:nvGraphicFramePr>
        <p:xfrm>
          <a:off x="-304800" y="1089025"/>
          <a:ext cx="9753600" cy="4854575"/>
        </p:xfrm>
        <a:graphic>
          <a:graphicData uri="http://schemas.openxmlformats.org/presentationml/2006/ole">
            <mc:AlternateContent xmlns:mc="http://schemas.openxmlformats.org/markup-compatibility/2006">
              <mc:Choice xmlns:v="urn:schemas-microsoft-com:vml" Requires="v">
                <p:oleObj spid="_x0000_s5123" name="Document" r:id="rId3" imgW="7774200" imgH="4302360" progId="Word.Document.8">
                  <p:embed/>
                </p:oleObj>
              </mc:Choice>
              <mc:Fallback>
                <p:oleObj name="Document" r:id="rId3" imgW="7774200" imgH="4302360" progId="Word.Documen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089025"/>
                        <a:ext cx="9753600" cy="4854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buNone/>
              <a:defRPr/>
            </a:pPr>
            <a:r>
              <a:rPr lang="en-US" dirty="0" smtClean="0">
                <a:latin typeface="Times New Roman" pitchFamily="18" charset="0"/>
                <a:cs typeface="Times New Roman" pitchFamily="18" charset="0"/>
              </a:rPr>
              <a:t>Logical (Boolean) Operators</a:t>
            </a:r>
          </a:p>
        </p:txBody>
      </p:sp>
      <p:sp>
        <p:nvSpPr>
          <p:cNvPr id="21507" name="Rectangle 3"/>
          <p:cNvSpPr>
            <a:spLocks noGrp="1" noChangeArrowheads="1"/>
          </p:cNvSpPr>
          <p:nvPr>
            <p:ph type="body" idx="1"/>
          </p:nvPr>
        </p:nvSpPr>
        <p:spPr>
          <a:xfrm>
            <a:off x="152400" y="762000"/>
            <a:ext cx="8839200" cy="5410200"/>
          </a:xfrm>
        </p:spPr>
        <p:txBody>
          <a:bodyPr>
            <a:normAutofit/>
          </a:bodyPr>
          <a:lstStyle/>
          <a:p>
            <a:pPr marL="288925" indent="-288925" eaLnBrk="1" hangingPunct="1"/>
            <a:r>
              <a:rPr lang="en-US" sz="1800" dirty="0" smtClean="0">
                <a:latin typeface="Times New Roman" pitchFamily="18" charset="0"/>
                <a:cs typeface="Times New Roman" pitchFamily="18" charset="0"/>
              </a:rPr>
              <a:t>Binary Operators</a:t>
            </a:r>
          </a:p>
          <a:p>
            <a:pPr marL="574675" lvl="1" indent="-171450" eaLnBrk="1" hangingPunct="1">
              <a:buFontTx/>
              <a:buNone/>
            </a:pPr>
            <a:r>
              <a:rPr lang="en-US" sz="1800" dirty="0" smtClean="0">
                <a:latin typeface="Times New Roman" pitchFamily="18" charset="0"/>
                <a:cs typeface="Times New Roman" pitchFamily="18" charset="0"/>
              </a:rPr>
              <a:t>		</a:t>
            </a:r>
            <a:r>
              <a:rPr lang="en-US" sz="1800" dirty="0" smtClean="0">
                <a:effectLst/>
                <a:latin typeface="Times New Roman" pitchFamily="18" charset="0"/>
                <a:cs typeface="Times New Roman" pitchFamily="18" charset="0"/>
              </a:rPr>
              <a:t>&amp;&amp; (and)		|| (OR)</a:t>
            </a:r>
          </a:p>
          <a:p>
            <a:pPr marL="288925" indent="-288925" eaLnBrk="1" hangingPunct="1"/>
            <a:r>
              <a:rPr lang="en-US" sz="1800" dirty="0" smtClean="0">
                <a:latin typeface="Times New Roman" pitchFamily="18" charset="0"/>
                <a:cs typeface="Times New Roman" pitchFamily="18" charset="0"/>
              </a:rPr>
              <a:t>Unary Operator</a:t>
            </a:r>
          </a:p>
          <a:p>
            <a:pPr marL="574675" lvl="1" indent="-171450" eaLnBrk="1" hangingPunct="1">
              <a:buFontTx/>
              <a:buNone/>
            </a:pPr>
            <a:r>
              <a:rPr lang="en-US" sz="1800" dirty="0" smtClean="0">
                <a:latin typeface="Times New Roman" pitchFamily="18" charset="0"/>
                <a:cs typeface="Times New Roman" pitchFamily="18" charset="0"/>
              </a:rPr>
              <a:t>		</a:t>
            </a:r>
            <a:r>
              <a:rPr lang="en-US" sz="1800" dirty="0" smtClean="0">
                <a:effectLst/>
                <a:latin typeface="Times New Roman" pitchFamily="18" charset="0"/>
                <a:cs typeface="Times New Roman" pitchFamily="18" charset="0"/>
              </a:rPr>
              <a:t>! (not)</a:t>
            </a:r>
          </a:p>
          <a:p>
            <a:pPr marL="288925" indent="-288925" eaLnBrk="1" hangingPunct="1"/>
            <a:r>
              <a:rPr lang="en-US" sz="1800" dirty="0" smtClean="0">
                <a:latin typeface="Times New Roman" pitchFamily="18" charset="0"/>
                <a:cs typeface="Times New Roman" pitchFamily="18" charset="0"/>
              </a:rPr>
              <a:t>Operand must be </a:t>
            </a:r>
            <a:r>
              <a:rPr lang="en-US" sz="1800" dirty="0" err="1" smtClean="0">
                <a:latin typeface="Times New Roman" pitchFamily="18" charset="0"/>
                <a:cs typeface="Times New Roman" pitchFamily="18" charset="0"/>
              </a:rPr>
              <a:t>int</a:t>
            </a:r>
            <a:endParaRPr lang="en-US" sz="1800" dirty="0" smtClean="0">
              <a:latin typeface="Times New Roman" pitchFamily="18" charset="0"/>
              <a:cs typeface="Times New Roman" pitchFamily="18" charset="0"/>
            </a:endParaRPr>
          </a:p>
          <a:p>
            <a:pPr marL="574675" lvl="1" indent="-171450" eaLnBrk="1" hangingPunct="1"/>
            <a:r>
              <a:rPr lang="en-US" sz="1800" dirty="0" smtClean="0">
                <a:effectLst/>
                <a:latin typeface="Times New Roman" pitchFamily="18" charset="0"/>
                <a:cs typeface="Times New Roman" pitchFamily="18" charset="0"/>
              </a:rPr>
              <a:t>Use float or double, the result may not predictable</a:t>
            </a:r>
          </a:p>
          <a:p>
            <a:pPr marL="574675" lvl="1" indent="-171450" eaLnBrk="1" hangingPunct="1">
              <a:buFontTx/>
              <a:buNone/>
            </a:pPr>
            <a:r>
              <a:rPr lang="en-US" sz="1800" dirty="0" smtClean="0">
                <a:effectLst/>
                <a:latin typeface="Times New Roman" pitchFamily="18" charset="0"/>
                <a:cs typeface="Times New Roman" pitchFamily="18" charset="0"/>
              </a:rPr>
              <a:t>		nonzero (TRUE)	zero (FALSE)</a:t>
            </a:r>
          </a:p>
          <a:p>
            <a:pPr marL="288925" indent="-288925" eaLnBrk="1" hangingPunct="1"/>
            <a:r>
              <a:rPr lang="en-US" sz="1800" dirty="0" smtClean="0">
                <a:latin typeface="Times New Roman" pitchFamily="18" charset="0"/>
                <a:cs typeface="Times New Roman" pitchFamily="18" charset="0"/>
              </a:rPr>
              <a:t>Result is </a:t>
            </a:r>
            <a:r>
              <a:rPr lang="en-US" sz="1800" dirty="0" err="1" smtClean="0">
                <a:latin typeface="Times New Roman" pitchFamily="18" charset="0"/>
                <a:cs typeface="Times New Roman" pitchFamily="18" charset="0"/>
              </a:rPr>
              <a:t>int</a:t>
            </a:r>
            <a:endParaRPr lang="en-US" sz="1800" dirty="0" smtClean="0">
              <a:latin typeface="Times New Roman" pitchFamily="18" charset="0"/>
              <a:cs typeface="Times New Roman" pitchFamily="18" charset="0"/>
            </a:endParaRPr>
          </a:p>
          <a:p>
            <a:pPr marL="574675" lvl="1" indent="-171450" eaLnBrk="1" hangingPunct="1">
              <a:buFontTx/>
              <a:buNone/>
            </a:pPr>
            <a:r>
              <a:rPr lang="en-US" sz="1800" dirty="0" smtClean="0">
                <a:latin typeface="Times New Roman" pitchFamily="18" charset="0"/>
                <a:cs typeface="Times New Roman" pitchFamily="18" charset="0"/>
              </a:rPr>
              <a:t>		</a:t>
            </a:r>
            <a:r>
              <a:rPr lang="en-US" sz="1800" dirty="0" smtClean="0">
                <a:effectLst/>
                <a:latin typeface="Times New Roman" pitchFamily="18" charset="0"/>
                <a:cs typeface="Times New Roman" pitchFamily="18" charset="0"/>
              </a:rPr>
              <a:t>1 (TRUE)		0 (FALSE)</a:t>
            </a:r>
          </a:p>
          <a:p>
            <a:pPr marL="574675" lvl="1" indent="-171450" eaLnBrk="1" hangingPunct="1"/>
            <a:r>
              <a:rPr lang="en-US" sz="1800" dirty="0" smtClean="0">
                <a:effectLst/>
                <a:latin typeface="Times New Roman" pitchFamily="18" charset="0"/>
                <a:cs typeface="Times New Roman" pitchFamily="18" charset="0"/>
              </a:rPr>
              <a:t>Express connected by &amp;&amp; or || are evaluated from left to right, and evaluation stops as soon as the truth or falsehood of the result is known. i.e.</a:t>
            </a:r>
            <a:r>
              <a:rPr lang="en-US" sz="1800" b="1" dirty="0" smtClean="0">
                <a:effectLst/>
                <a:latin typeface="Times New Roman" pitchFamily="18" charset="0"/>
                <a:cs typeface="Times New Roman" pitchFamily="18" charset="0"/>
              </a:rPr>
              <a:t> ‘expr1 &amp;&amp; expr2’</a:t>
            </a:r>
            <a:r>
              <a:rPr lang="en-US" sz="1800" dirty="0" smtClean="0">
                <a:effectLst/>
                <a:latin typeface="Times New Roman" pitchFamily="18" charset="0"/>
                <a:cs typeface="Times New Roman" pitchFamily="18" charset="0"/>
              </a:rPr>
              <a:t> is not equal to </a:t>
            </a:r>
            <a:r>
              <a:rPr lang="en-US" sz="1800" b="1" dirty="0" smtClean="0">
                <a:effectLst/>
                <a:latin typeface="Times New Roman" pitchFamily="18" charset="0"/>
                <a:cs typeface="Times New Roman" pitchFamily="18" charset="0"/>
              </a:rPr>
              <a:t>‘expr2 &amp;&amp; expr1’.  This is called short-circuit evaluation.</a:t>
            </a:r>
            <a:endParaRPr lang="en-US" sz="1800" dirty="0" smtClean="0">
              <a:effectLst/>
              <a:latin typeface="Times New Roman" pitchFamily="18" charset="0"/>
              <a:cs typeface="Times New Roman" pitchFamily="18" charset="0"/>
            </a:endParaRPr>
          </a:p>
          <a:p>
            <a:pPr marL="574675" lvl="1" indent="-171450" eaLnBrk="1" hangingPunct="1"/>
            <a:r>
              <a:rPr lang="en-US" sz="1800" b="1" dirty="0" smtClean="0">
                <a:effectLst/>
                <a:latin typeface="Times New Roman" pitchFamily="18" charset="0"/>
                <a:cs typeface="Times New Roman" pitchFamily="18" charset="0"/>
              </a:rPr>
              <a:t>‘inward == 0’</a:t>
            </a:r>
            <a:r>
              <a:rPr lang="en-US" sz="1800" dirty="0" smtClean="0">
                <a:effectLst/>
                <a:latin typeface="Times New Roman" pitchFamily="18" charset="0"/>
                <a:cs typeface="Times New Roman" pitchFamily="18" charset="0"/>
              </a:rPr>
              <a:t> normally be written as </a:t>
            </a:r>
            <a:r>
              <a:rPr lang="en-US" sz="1800" b="1" dirty="0" smtClean="0">
                <a:effectLst/>
                <a:latin typeface="Times New Roman" pitchFamily="18" charset="0"/>
                <a:cs typeface="Times New Roman" pitchFamily="18" charset="0"/>
              </a:rPr>
              <a:t>‘!inward’</a:t>
            </a:r>
          </a:p>
          <a:p>
            <a:pPr lvl="3" eaLnBrk="1" hangingPunct="1">
              <a:buFontTx/>
              <a:buNone/>
            </a:pPr>
            <a:r>
              <a:rPr lang="en-US" sz="1800" u="sng" dirty="0" smtClean="0">
                <a:effectLst/>
                <a:latin typeface="Times New Roman" pitchFamily="18" charset="0"/>
                <a:cs typeface="Times New Roman" pitchFamily="18" charset="0"/>
              </a:rPr>
              <a:t>Example</a:t>
            </a:r>
            <a:r>
              <a:rPr lang="en-US" sz="1800" dirty="0" smtClean="0">
                <a:effectLst/>
                <a:latin typeface="Times New Roman" pitchFamily="18" charset="0"/>
                <a:cs typeface="Times New Roman" pitchFamily="18" charset="0"/>
              </a:rPr>
              <a:t>:</a:t>
            </a:r>
          </a:p>
          <a:p>
            <a:pPr lvl="3" eaLnBrk="1" hangingPunct="1">
              <a:buFontTx/>
              <a:buNone/>
            </a:pPr>
            <a:r>
              <a:rPr lang="en-US" sz="1800" dirty="0" smtClean="0">
                <a:effectLst/>
                <a:latin typeface="Times New Roman" pitchFamily="18" charset="0"/>
                <a:cs typeface="Times New Roman" pitchFamily="18" charset="0"/>
              </a:rPr>
              <a:t>	3 &lt; 7 &lt; 5	</a:t>
            </a:r>
          </a:p>
          <a:p>
            <a:pPr lvl="3" eaLnBrk="1" hangingPunct="1">
              <a:buFontTx/>
              <a:buNone/>
            </a:pPr>
            <a:r>
              <a:rPr lang="en-US" sz="1800" dirty="0" smtClean="0">
                <a:effectLst/>
                <a:latin typeface="Times New Roman" pitchFamily="18" charset="0"/>
                <a:cs typeface="Times New Roman" pitchFamily="18" charset="0"/>
              </a:rPr>
              <a:t>	3 &lt; 7 &amp;&amp; 7 &lt; 5	</a:t>
            </a:r>
            <a:r>
              <a:rPr lang="en-US" sz="1800" dirty="0" smtClean="0">
                <a:latin typeface="Times New Roman" pitchFamily="18" charset="0"/>
                <a:cs typeface="Times New Roman" pitchFamily="18" charset="0"/>
              </a:rPr>
              <a:t>		</a:t>
            </a:r>
          </a:p>
        </p:txBody>
      </p:sp>
      <p:sp>
        <p:nvSpPr>
          <p:cNvPr id="12292" name="Text Box 4"/>
          <p:cNvSpPr txBox="1">
            <a:spLocks noChangeArrowheads="1"/>
          </p:cNvSpPr>
          <p:nvPr/>
        </p:nvSpPr>
        <p:spPr bwMode="auto">
          <a:xfrm>
            <a:off x="5638800" y="685800"/>
            <a:ext cx="3505200" cy="2954655"/>
          </a:xfrm>
          <a:prstGeom prst="rect">
            <a:avLst/>
          </a:prstGeom>
          <a:noFill/>
          <a:ln w="9525">
            <a:noFill/>
            <a:miter lim="800000"/>
            <a:headEnd/>
            <a:tailEnd/>
          </a:ln>
        </p:spPr>
        <p:txBody>
          <a:bodyPr wrap="square">
            <a:spAutoFit/>
          </a:bodyPr>
          <a:lstStyle/>
          <a:p>
            <a:r>
              <a:rPr lang="en-US" sz="1600" u="sng" dirty="0">
                <a:solidFill>
                  <a:schemeClr val="bg1"/>
                </a:solidFill>
                <a:latin typeface="Arial" pitchFamily="34" charset="0"/>
              </a:rPr>
              <a:t>Example</a:t>
            </a:r>
            <a:r>
              <a:rPr lang="en-US" sz="1600" dirty="0">
                <a:solidFill>
                  <a:schemeClr val="bg1"/>
                </a:solidFill>
                <a:latin typeface="Arial" pitchFamily="34" charset="0"/>
              </a:rPr>
              <a:t>:</a:t>
            </a:r>
          </a:p>
          <a:p>
            <a:endParaRPr lang="en-US" sz="1000" dirty="0">
              <a:solidFill>
                <a:schemeClr val="bg1"/>
              </a:solidFill>
              <a:latin typeface="Arial" pitchFamily="34" charset="0"/>
            </a:endParaRPr>
          </a:p>
          <a:p>
            <a:r>
              <a:rPr lang="en-US" sz="1600" dirty="0">
                <a:solidFill>
                  <a:schemeClr val="bg1"/>
                </a:solidFill>
                <a:latin typeface="Arial" pitchFamily="34" charset="0"/>
              </a:rPr>
              <a:t>Expression		Result</a:t>
            </a:r>
          </a:p>
          <a:p>
            <a:r>
              <a:rPr lang="en-US" sz="1600" b="1" dirty="0">
                <a:solidFill>
                  <a:schemeClr val="bg1"/>
                </a:solidFill>
                <a:latin typeface="Courier New" pitchFamily="49" charset="0"/>
              </a:rPr>
              <a:t>5||3			</a:t>
            </a:r>
          </a:p>
          <a:p>
            <a:r>
              <a:rPr lang="en-US" sz="1600" b="1" dirty="0">
                <a:solidFill>
                  <a:schemeClr val="bg1"/>
                </a:solidFill>
                <a:latin typeface="Courier New" pitchFamily="49" charset="0"/>
              </a:rPr>
              <a:t>5||0			</a:t>
            </a:r>
          </a:p>
          <a:p>
            <a:r>
              <a:rPr lang="en-US" sz="1600" b="1" dirty="0">
                <a:solidFill>
                  <a:schemeClr val="bg1"/>
                </a:solidFill>
                <a:latin typeface="Courier New" pitchFamily="49" charset="0"/>
              </a:rPr>
              <a:t>5&amp;&amp;3			</a:t>
            </a:r>
          </a:p>
          <a:p>
            <a:r>
              <a:rPr lang="en-US" sz="1600" b="1" dirty="0">
                <a:solidFill>
                  <a:schemeClr val="bg1"/>
                </a:solidFill>
                <a:latin typeface="Courier New" pitchFamily="49" charset="0"/>
              </a:rPr>
              <a:t>5&amp;&amp;0			</a:t>
            </a:r>
          </a:p>
          <a:p>
            <a:r>
              <a:rPr lang="en-US" sz="1600" b="1" dirty="0" err="1">
                <a:solidFill>
                  <a:schemeClr val="bg1"/>
                </a:solidFill>
                <a:latin typeface="Courier New" pitchFamily="49" charset="0"/>
              </a:rPr>
              <a:t>i</a:t>
            </a:r>
            <a:r>
              <a:rPr lang="en-US" sz="1600" b="1" dirty="0">
                <a:solidFill>
                  <a:schemeClr val="bg1"/>
                </a:solidFill>
                <a:latin typeface="Courier New" pitchFamily="49" charset="0"/>
              </a:rPr>
              <a:t>&amp;&amp;j </a:t>
            </a:r>
            <a:r>
              <a:rPr lang="en-US" sz="1600" dirty="0">
                <a:solidFill>
                  <a:schemeClr val="bg1"/>
                </a:solidFill>
                <a:latin typeface="Arial" pitchFamily="34" charset="0"/>
              </a:rPr>
              <a:t>(if </a:t>
            </a:r>
            <a:r>
              <a:rPr lang="en-US" sz="1600" b="1" dirty="0" err="1">
                <a:solidFill>
                  <a:schemeClr val="bg1"/>
                </a:solidFill>
                <a:latin typeface="Courier New" pitchFamily="49" charset="0"/>
              </a:rPr>
              <a:t>i</a:t>
            </a:r>
            <a:r>
              <a:rPr lang="en-US" sz="1600" b="1" dirty="0">
                <a:solidFill>
                  <a:schemeClr val="bg1"/>
                </a:solidFill>
                <a:latin typeface="Courier New" pitchFamily="49" charset="0"/>
              </a:rPr>
              <a:t>=0, j=0</a:t>
            </a:r>
            <a:r>
              <a:rPr lang="en-US" sz="1600" dirty="0">
                <a:solidFill>
                  <a:schemeClr val="bg1"/>
                </a:solidFill>
                <a:latin typeface="Arial" pitchFamily="34" charset="0"/>
              </a:rPr>
              <a:t>)	</a:t>
            </a:r>
            <a:endParaRPr lang="en-US" sz="1600" b="1" dirty="0">
              <a:solidFill>
                <a:schemeClr val="bg1"/>
              </a:solidFill>
              <a:latin typeface="Courier New" pitchFamily="49" charset="0"/>
            </a:endParaRPr>
          </a:p>
          <a:p>
            <a:r>
              <a:rPr lang="en-US" sz="1600" b="1" dirty="0" err="1">
                <a:solidFill>
                  <a:schemeClr val="bg1"/>
                </a:solidFill>
                <a:latin typeface="Courier New" pitchFamily="49" charset="0"/>
              </a:rPr>
              <a:t>i</a:t>
            </a:r>
            <a:r>
              <a:rPr lang="en-US" sz="1600" b="1" dirty="0">
                <a:solidFill>
                  <a:schemeClr val="bg1"/>
                </a:solidFill>
                <a:latin typeface="Courier New" pitchFamily="49" charset="0"/>
              </a:rPr>
              <a:t>&amp;&amp;j+1 </a:t>
            </a:r>
            <a:r>
              <a:rPr lang="en-US" sz="1600" dirty="0">
                <a:solidFill>
                  <a:schemeClr val="bg1"/>
                </a:solidFill>
                <a:latin typeface="Arial" pitchFamily="34" charset="0"/>
              </a:rPr>
              <a:t>(if </a:t>
            </a:r>
            <a:r>
              <a:rPr lang="en-US" sz="1600" b="1" dirty="0" err="1">
                <a:solidFill>
                  <a:schemeClr val="bg1"/>
                </a:solidFill>
                <a:latin typeface="Courier New" pitchFamily="49" charset="0"/>
              </a:rPr>
              <a:t>i</a:t>
            </a:r>
            <a:r>
              <a:rPr lang="en-US" sz="1600" b="1" dirty="0">
                <a:solidFill>
                  <a:schemeClr val="bg1"/>
                </a:solidFill>
                <a:latin typeface="Courier New" pitchFamily="49" charset="0"/>
              </a:rPr>
              <a:t>=5, j=0</a:t>
            </a:r>
            <a:r>
              <a:rPr lang="en-US" sz="1600" dirty="0">
                <a:solidFill>
                  <a:schemeClr val="bg1"/>
                </a:solidFill>
                <a:latin typeface="Arial" pitchFamily="34" charset="0"/>
              </a:rPr>
              <a:t>)	</a:t>
            </a:r>
            <a:endParaRPr lang="en-US" sz="1600" b="1" dirty="0">
              <a:solidFill>
                <a:schemeClr val="bg1"/>
              </a:solidFill>
              <a:latin typeface="Arial" pitchFamily="34" charset="0"/>
            </a:endParaRPr>
          </a:p>
          <a:p>
            <a:r>
              <a:rPr lang="en-US" sz="1600" b="1" dirty="0">
                <a:solidFill>
                  <a:schemeClr val="bg1"/>
                </a:solidFill>
                <a:latin typeface="Courier New" pitchFamily="49" charset="0"/>
              </a:rPr>
              <a:t>!5			</a:t>
            </a:r>
            <a:endParaRPr lang="en-US" sz="1600" dirty="0">
              <a:solidFill>
                <a:schemeClr val="bg1"/>
              </a:solidFill>
              <a:latin typeface="Courier New" pitchFamily="49" charset="0"/>
            </a:endParaRPr>
          </a:p>
          <a:p>
            <a:r>
              <a:rPr lang="en-US" sz="1600" b="1" dirty="0">
                <a:solidFill>
                  <a:schemeClr val="bg1"/>
                </a:solidFill>
                <a:latin typeface="Courier New" pitchFamily="49" charset="0"/>
              </a:rPr>
              <a:t>!0			</a:t>
            </a:r>
          </a:p>
          <a:p>
            <a:r>
              <a:rPr lang="en-US" sz="1600" b="1" dirty="0">
                <a:solidFill>
                  <a:schemeClr val="bg1"/>
                </a:solidFill>
                <a:latin typeface="Courier New" pitchFamily="49" charset="0"/>
              </a:rPr>
              <a:t>!</a:t>
            </a:r>
            <a:r>
              <a:rPr lang="en-US" sz="1600" b="1" dirty="0" err="1">
                <a:solidFill>
                  <a:schemeClr val="bg1"/>
                </a:solidFill>
                <a:latin typeface="Courier New" pitchFamily="49" charset="0"/>
              </a:rPr>
              <a:t>i</a:t>
            </a:r>
            <a:r>
              <a:rPr lang="en-US" sz="1600" b="1" dirty="0">
                <a:solidFill>
                  <a:schemeClr val="bg1"/>
                </a:solidFill>
                <a:latin typeface="Courier New" pitchFamily="49" charset="0"/>
              </a:rPr>
              <a:t> </a:t>
            </a:r>
            <a:r>
              <a:rPr lang="en-US" sz="1600" dirty="0">
                <a:solidFill>
                  <a:schemeClr val="bg1"/>
                </a:solidFill>
                <a:latin typeface="Arial" pitchFamily="34" charset="0"/>
              </a:rPr>
              <a:t>(if </a:t>
            </a:r>
            <a:r>
              <a:rPr lang="en-US" sz="1600" b="1" dirty="0" err="1">
                <a:solidFill>
                  <a:schemeClr val="bg1"/>
                </a:solidFill>
                <a:latin typeface="Courier New" pitchFamily="49" charset="0"/>
              </a:rPr>
              <a:t>i</a:t>
            </a:r>
            <a:r>
              <a:rPr lang="en-US" sz="1600" b="1" dirty="0">
                <a:solidFill>
                  <a:schemeClr val="bg1"/>
                </a:solidFill>
                <a:latin typeface="Courier New" pitchFamily="49" charset="0"/>
              </a:rPr>
              <a:t>=5</a:t>
            </a:r>
            <a:r>
              <a:rPr lang="en-US" sz="1600" dirty="0">
                <a:solidFill>
                  <a:schemeClr val="bg1"/>
                </a:solidFill>
                <a:latin typeface="Arial" pitchFamily="34" charset="0"/>
              </a:rPr>
              <a:t>)		</a:t>
            </a:r>
            <a:endParaRPr lang="en-US" sz="2400" b="1" dirty="0">
              <a:solidFill>
                <a:schemeClr val="bg1"/>
              </a:solidFill>
              <a:latin typeface="Courier New" pitchFamily="49" charset="0"/>
            </a:endParaRPr>
          </a:p>
        </p:txBody>
      </p:sp>
      <p:sp>
        <p:nvSpPr>
          <p:cNvPr id="12293" name="Rectangle 5"/>
          <p:cNvSpPr>
            <a:spLocks noChangeArrowheads="1"/>
          </p:cNvSpPr>
          <p:nvPr/>
        </p:nvSpPr>
        <p:spPr bwMode="auto">
          <a:xfrm>
            <a:off x="8229600" y="1676400"/>
            <a:ext cx="296863" cy="336550"/>
          </a:xfrm>
          <a:prstGeom prst="rect">
            <a:avLst/>
          </a:prstGeom>
          <a:noFill/>
          <a:ln w="9525">
            <a:noFill/>
            <a:miter lim="800000"/>
            <a:headEnd/>
            <a:tailEnd/>
          </a:ln>
        </p:spPr>
        <p:txBody>
          <a:bodyPr wrap="none">
            <a:spAutoFit/>
          </a:bodyPr>
          <a:lstStyle/>
          <a:p>
            <a:r>
              <a:rPr lang="en-US" sz="1600">
                <a:latin typeface="Arial" pitchFamily="34" charset="0"/>
              </a:rPr>
              <a:t>1</a:t>
            </a:r>
          </a:p>
        </p:txBody>
      </p:sp>
      <p:sp>
        <p:nvSpPr>
          <p:cNvPr id="12294" name="Rectangle 6"/>
          <p:cNvSpPr>
            <a:spLocks noChangeArrowheads="1"/>
          </p:cNvSpPr>
          <p:nvPr/>
        </p:nvSpPr>
        <p:spPr bwMode="auto">
          <a:xfrm>
            <a:off x="8229600" y="1905000"/>
            <a:ext cx="296863" cy="336550"/>
          </a:xfrm>
          <a:prstGeom prst="rect">
            <a:avLst/>
          </a:prstGeom>
          <a:noFill/>
          <a:ln w="9525">
            <a:noFill/>
            <a:miter lim="800000"/>
            <a:headEnd/>
            <a:tailEnd/>
          </a:ln>
        </p:spPr>
        <p:txBody>
          <a:bodyPr wrap="none">
            <a:spAutoFit/>
          </a:bodyPr>
          <a:lstStyle/>
          <a:p>
            <a:r>
              <a:rPr lang="en-US" sz="1600">
                <a:latin typeface="Arial" pitchFamily="34" charset="0"/>
              </a:rPr>
              <a:t>1</a:t>
            </a:r>
          </a:p>
        </p:txBody>
      </p:sp>
      <p:sp>
        <p:nvSpPr>
          <p:cNvPr id="12295" name="Rectangle 7"/>
          <p:cNvSpPr>
            <a:spLocks noChangeArrowheads="1"/>
          </p:cNvSpPr>
          <p:nvPr/>
        </p:nvSpPr>
        <p:spPr bwMode="auto">
          <a:xfrm>
            <a:off x="8229600" y="2209800"/>
            <a:ext cx="296863" cy="336550"/>
          </a:xfrm>
          <a:prstGeom prst="rect">
            <a:avLst/>
          </a:prstGeom>
          <a:noFill/>
          <a:ln w="9525">
            <a:noFill/>
            <a:miter lim="800000"/>
            <a:headEnd/>
            <a:tailEnd/>
          </a:ln>
        </p:spPr>
        <p:txBody>
          <a:bodyPr wrap="none">
            <a:spAutoFit/>
          </a:bodyPr>
          <a:lstStyle/>
          <a:p>
            <a:r>
              <a:rPr lang="en-US" sz="1600">
                <a:latin typeface="Arial" pitchFamily="34" charset="0"/>
              </a:rPr>
              <a:t>1</a:t>
            </a:r>
          </a:p>
        </p:txBody>
      </p:sp>
      <p:sp>
        <p:nvSpPr>
          <p:cNvPr id="12296" name="Rectangle 8"/>
          <p:cNvSpPr>
            <a:spLocks noChangeArrowheads="1"/>
          </p:cNvSpPr>
          <p:nvPr/>
        </p:nvSpPr>
        <p:spPr bwMode="auto">
          <a:xfrm>
            <a:off x="8229600" y="2438400"/>
            <a:ext cx="296863" cy="336550"/>
          </a:xfrm>
          <a:prstGeom prst="rect">
            <a:avLst/>
          </a:prstGeom>
          <a:noFill/>
          <a:ln w="9525">
            <a:noFill/>
            <a:miter lim="800000"/>
            <a:headEnd/>
            <a:tailEnd/>
          </a:ln>
        </p:spPr>
        <p:txBody>
          <a:bodyPr wrap="none">
            <a:spAutoFit/>
          </a:bodyPr>
          <a:lstStyle/>
          <a:p>
            <a:r>
              <a:rPr lang="en-US" sz="1600">
                <a:latin typeface="Arial" pitchFamily="34" charset="0"/>
              </a:rPr>
              <a:t>0</a:t>
            </a:r>
          </a:p>
        </p:txBody>
      </p:sp>
      <p:sp>
        <p:nvSpPr>
          <p:cNvPr id="12297" name="Rectangle 9"/>
          <p:cNvSpPr>
            <a:spLocks noChangeArrowheads="1"/>
          </p:cNvSpPr>
          <p:nvPr/>
        </p:nvSpPr>
        <p:spPr bwMode="auto">
          <a:xfrm>
            <a:off x="8229600" y="2667000"/>
            <a:ext cx="296863" cy="336550"/>
          </a:xfrm>
          <a:prstGeom prst="rect">
            <a:avLst/>
          </a:prstGeom>
          <a:noFill/>
          <a:ln w="9525">
            <a:noFill/>
            <a:miter lim="800000"/>
            <a:headEnd/>
            <a:tailEnd/>
          </a:ln>
        </p:spPr>
        <p:txBody>
          <a:bodyPr wrap="none">
            <a:spAutoFit/>
          </a:bodyPr>
          <a:lstStyle/>
          <a:p>
            <a:r>
              <a:rPr lang="en-US" sz="1600">
                <a:latin typeface="Arial" pitchFamily="34" charset="0"/>
              </a:rPr>
              <a:t>0</a:t>
            </a:r>
          </a:p>
        </p:txBody>
      </p:sp>
      <p:sp>
        <p:nvSpPr>
          <p:cNvPr id="12298" name="Rectangle 10"/>
          <p:cNvSpPr>
            <a:spLocks noChangeArrowheads="1"/>
          </p:cNvSpPr>
          <p:nvPr/>
        </p:nvSpPr>
        <p:spPr bwMode="auto">
          <a:xfrm>
            <a:off x="8229600" y="2895600"/>
            <a:ext cx="296863" cy="336550"/>
          </a:xfrm>
          <a:prstGeom prst="rect">
            <a:avLst/>
          </a:prstGeom>
          <a:noFill/>
          <a:ln w="9525">
            <a:noFill/>
            <a:miter lim="800000"/>
            <a:headEnd/>
            <a:tailEnd/>
          </a:ln>
        </p:spPr>
        <p:txBody>
          <a:bodyPr wrap="none">
            <a:spAutoFit/>
          </a:bodyPr>
          <a:lstStyle/>
          <a:p>
            <a:r>
              <a:rPr lang="en-US" sz="1600">
                <a:latin typeface="Arial" pitchFamily="34" charset="0"/>
              </a:rPr>
              <a:t>1</a:t>
            </a:r>
          </a:p>
        </p:txBody>
      </p:sp>
      <p:sp>
        <p:nvSpPr>
          <p:cNvPr id="12299" name="Rectangle 11"/>
          <p:cNvSpPr>
            <a:spLocks noChangeArrowheads="1"/>
          </p:cNvSpPr>
          <p:nvPr/>
        </p:nvSpPr>
        <p:spPr bwMode="auto">
          <a:xfrm>
            <a:off x="8229600" y="3124200"/>
            <a:ext cx="296863" cy="336550"/>
          </a:xfrm>
          <a:prstGeom prst="rect">
            <a:avLst/>
          </a:prstGeom>
          <a:noFill/>
          <a:ln w="9525">
            <a:noFill/>
            <a:miter lim="800000"/>
            <a:headEnd/>
            <a:tailEnd/>
          </a:ln>
        </p:spPr>
        <p:txBody>
          <a:bodyPr wrap="none">
            <a:spAutoFit/>
          </a:bodyPr>
          <a:lstStyle/>
          <a:p>
            <a:r>
              <a:rPr lang="en-US" sz="1600">
                <a:latin typeface="Arial" pitchFamily="34" charset="0"/>
              </a:rPr>
              <a:t>0</a:t>
            </a:r>
          </a:p>
        </p:txBody>
      </p:sp>
      <p:sp>
        <p:nvSpPr>
          <p:cNvPr id="12300" name="Rectangle 12"/>
          <p:cNvSpPr>
            <a:spLocks noChangeArrowheads="1"/>
          </p:cNvSpPr>
          <p:nvPr/>
        </p:nvSpPr>
        <p:spPr bwMode="auto">
          <a:xfrm>
            <a:off x="8229600" y="3352800"/>
            <a:ext cx="296863" cy="336550"/>
          </a:xfrm>
          <a:prstGeom prst="rect">
            <a:avLst/>
          </a:prstGeom>
          <a:noFill/>
          <a:ln w="9525">
            <a:noFill/>
            <a:miter lim="800000"/>
            <a:headEnd/>
            <a:tailEnd/>
          </a:ln>
        </p:spPr>
        <p:txBody>
          <a:bodyPr wrap="none">
            <a:spAutoFit/>
          </a:bodyPr>
          <a:lstStyle/>
          <a:p>
            <a:r>
              <a:rPr lang="en-US" sz="1600">
                <a:latin typeface="Arial" pitchFamily="34" charset="0"/>
              </a:rPr>
              <a:t>1</a:t>
            </a:r>
          </a:p>
        </p:txBody>
      </p:sp>
      <p:sp>
        <p:nvSpPr>
          <p:cNvPr id="12301" name="Rectangle 13"/>
          <p:cNvSpPr>
            <a:spLocks noChangeArrowheads="1"/>
          </p:cNvSpPr>
          <p:nvPr/>
        </p:nvSpPr>
        <p:spPr bwMode="auto">
          <a:xfrm>
            <a:off x="8229600" y="3581400"/>
            <a:ext cx="296863" cy="336550"/>
          </a:xfrm>
          <a:prstGeom prst="rect">
            <a:avLst/>
          </a:prstGeom>
          <a:noFill/>
          <a:ln w="9525">
            <a:noFill/>
            <a:miter lim="800000"/>
            <a:headEnd/>
            <a:tailEnd/>
          </a:ln>
        </p:spPr>
        <p:txBody>
          <a:bodyPr wrap="none">
            <a:spAutoFit/>
          </a:bodyPr>
          <a:lstStyle/>
          <a:p>
            <a:r>
              <a:rPr lang="en-US" sz="1600">
                <a:latin typeface="Arial" pitchFamily="34" charset="0"/>
              </a:rPr>
              <a:t>0</a:t>
            </a:r>
          </a:p>
        </p:txBody>
      </p:sp>
      <p:sp>
        <p:nvSpPr>
          <p:cNvPr id="12302" name="Rectangle 14"/>
          <p:cNvSpPr>
            <a:spLocks noChangeArrowheads="1"/>
          </p:cNvSpPr>
          <p:nvPr/>
        </p:nvSpPr>
        <p:spPr bwMode="auto">
          <a:xfrm>
            <a:off x="4572000" y="5334000"/>
            <a:ext cx="3954463" cy="336550"/>
          </a:xfrm>
          <a:prstGeom prst="rect">
            <a:avLst/>
          </a:prstGeom>
          <a:noFill/>
          <a:ln w="9525">
            <a:noFill/>
            <a:miter lim="800000"/>
            <a:headEnd/>
            <a:tailEnd/>
          </a:ln>
        </p:spPr>
        <p:txBody>
          <a:bodyPr wrap="none">
            <a:spAutoFit/>
          </a:bodyPr>
          <a:lstStyle/>
          <a:p>
            <a:r>
              <a:rPr lang="en-US" sz="1600" dirty="0">
                <a:solidFill>
                  <a:schemeClr val="bg1"/>
                </a:solidFill>
                <a:latin typeface="Arial" pitchFamily="34" charset="0"/>
              </a:rPr>
              <a:t>(3 &lt; 7) &lt; 5	1 &lt; 5		1</a:t>
            </a:r>
          </a:p>
        </p:txBody>
      </p:sp>
      <p:sp>
        <p:nvSpPr>
          <p:cNvPr id="12303" name="Rectangle 15"/>
          <p:cNvSpPr>
            <a:spLocks noChangeArrowheads="1"/>
          </p:cNvSpPr>
          <p:nvPr/>
        </p:nvSpPr>
        <p:spPr bwMode="auto">
          <a:xfrm>
            <a:off x="6400800" y="5638800"/>
            <a:ext cx="2125663" cy="336550"/>
          </a:xfrm>
          <a:prstGeom prst="rect">
            <a:avLst/>
          </a:prstGeom>
          <a:noFill/>
          <a:ln w="9525">
            <a:noFill/>
            <a:miter lim="800000"/>
            <a:headEnd/>
            <a:tailEnd/>
          </a:ln>
        </p:spPr>
        <p:txBody>
          <a:bodyPr wrap="none">
            <a:spAutoFit/>
          </a:bodyPr>
          <a:lstStyle/>
          <a:p>
            <a:r>
              <a:rPr lang="en-US" sz="1600" dirty="0">
                <a:solidFill>
                  <a:schemeClr val="bg1"/>
                </a:solidFill>
                <a:latin typeface="Arial" pitchFamily="34" charset="0"/>
              </a:rPr>
              <a:t>1 &amp;&amp; 0		0</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buNone/>
              <a:defRPr/>
            </a:pPr>
            <a:r>
              <a:rPr lang="en-US" dirty="0" smtClean="0">
                <a:latin typeface="Times New Roman" pitchFamily="18" charset="0"/>
                <a:cs typeface="Times New Roman" pitchFamily="18" charset="0"/>
              </a:rPr>
              <a:t>Conditional (ternary) Operator</a:t>
            </a:r>
          </a:p>
        </p:txBody>
      </p:sp>
      <p:sp>
        <p:nvSpPr>
          <p:cNvPr id="32771" name="Rectangle 3"/>
          <p:cNvSpPr>
            <a:spLocks noGrp="1" noChangeArrowheads="1"/>
          </p:cNvSpPr>
          <p:nvPr>
            <p:ph type="body" idx="1"/>
          </p:nvPr>
        </p:nvSpPr>
        <p:spPr>
          <a:xfrm>
            <a:off x="152400" y="990600"/>
            <a:ext cx="8991600" cy="5181600"/>
          </a:xfrm>
        </p:spPr>
        <p:txBody>
          <a:bodyPr>
            <a:normAutofit lnSpcReduction="10000"/>
          </a:bodyPr>
          <a:lstStyle/>
          <a:p>
            <a:pPr eaLnBrk="1" hangingPunct="1">
              <a:lnSpc>
                <a:spcPct val="90000"/>
              </a:lnSpc>
            </a:pPr>
            <a:r>
              <a:rPr lang="en-US" dirty="0" smtClean="0">
                <a:latin typeface="Times New Roman" pitchFamily="18" charset="0"/>
                <a:cs typeface="Times New Roman" pitchFamily="18" charset="0"/>
              </a:rPr>
              <a:t>Syntax</a:t>
            </a:r>
          </a:p>
          <a:p>
            <a:pPr lvl="2" eaLnBrk="1" hangingPunct="1">
              <a:lnSpc>
                <a:spcPct val="90000"/>
              </a:lnSpc>
              <a:buFontTx/>
              <a:buNone/>
            </a:pPr>
            <a:r>
              <a:rPr lang="en-US" sz="2800" b="1" dirty="0" smtClean="0">
                <a:latin typeface="Times New Roman" pitchFamily="18" charset="0"/>
                <a:cs typeface="Times New Roman" pitchFamily="18" charset="0"/>
              </a:rPr>
              <a:t>expr1 ? expr2 : expr3		</a:t>
            </a:r>
          </a:p>
          <a:p>
            <a:pPr lvl="1" eaLnBrk="1" hangingPunct="1">
              <a:lnSpc>
                <a:spcPct val="90000"/>
              </a:lnSpc>
            </a:pPr>
            <a:r>
              <a:rPr lang="en-US" sz="2000" dirty="0" smtClean="0">
                <a:effectLst/>
                <a:latin typeface="Times New Roman" pitchFamily="18" charset="0"/>
                <a:cs typeface="Times New Roman" pitchFamily="18" charset="0"/>
              </a:rPr>
              <a:t>If </a:t>
            </a:r>
            <a:r>
              <a:rPr lang="en-US" sz="2000" b="1" dirty="0" smtClean="0">
                <a:effectLst/>
                <a:latin typeface="Times New Roman" pitchFamily="18" charset="0"/>
                <a:cs typeface="Times New Roman" pitchFamily="18" charset="0"/>
              </a:rPr>
              <a:t>expr1 </a:t>
            </a:r>
            <a:r>
              <a:rPr lang="en-US" sz="2000" b="1" dirty="0" smtClean="0">
                <a:effectLst/>
                <a:latin typeface="Times New Roman" pitchFamily="18" charset="0"/>
                <a:cs typeface="Times New Roman" pitchFamily="18" charset="0"/>
                <a:sym typeface="Symbol" pitchFamily="18" charset="2"/>
              </a:rPr>
              <a:t></a:t>
            </a:r>
            <a:r>
              <a:rPr lang="en-US" sz="2000" dirty="0" smtClean="0">
                <a:effectLst/>
                <a:latin typeface="Times New Roman" pitchFamily="18" charset="0"/>
                <a:cs typeface="Times New Roman" pitchFamily="18" charset="0"/>
                <a:sym typeface="Symbol" pitchFamily="18" charset="2"/>
              </a:rPr>
              <a:t> 0, then execute </a:t>
            </a:r>
            <a:r>
              <a:rPr lang="en-US" sz="2000" b="1" dirty="0" smtClean="0">
                <a:effectLst/>
                <a:latin typeface="Times New Roman" pitchFamily="18" charset="0"/>
                <a:cs typeface="Times New Roman" pitchFamily="18" charset="0"/>
              </a:rPr>
              <a:t>expr2</a:t>
            </a:r>
            <a:r>
              <a:rPr lang="en-US" sz="2000" dirty="0" smtClean="0">
                <a:effectLst/>
                <a:latin typeface="Times New Roman" pitchFamily="18" charset="0"/>
                <a:cs typeface="Times New Roman" pitchFamily="18" charset="0"/>
                <a:sym typeface="Symbol" pitchFamily="18" charset="2"/>
              </a:rPr>
              <a:t> and ignore </a:t>
            </a:r>
            <a:r>
              <a:rPr lang="en-US" sz="2000" b="1" dirty="0" smtClean="0">
                <a:effectLst/>
                <a:latin typeface="Times New Roman" pitchFamily="18" charset="0"/>
                <a:cs typeface="Times New Roman" pitchFamily="18" charset="0"/>
              </a:rPr>
              <a:t>expr3</a:t>
            </a:r>
            <a:endParaRPr lang="en-US" sz="2000" dirty="0" smtClean="0">
              <a:effectLst/>
              <a:latin typeface="Times New Roman" pitchFamily="18" charset="0"/>
              <a:cs typeface="Times New Roman" pitchFamily="18" charset="0"/>
              <a:sym typeface="Symbol" pitchFamily="18" charset="2"/>
            </a:endParaRPr>
          </a:p>
          <a:p>
            <a:pPr lvl="1" eaLnBrk="1" hangingPunct="1">
              <a:lnSpc>
                <a:spcPct val="90000"/>
              </a:lnSpc>
            </a:pPr>
            <a:r>
              <a:rPr lang="en-US" sz="2000" dirty="0" smtClean="0">
                <a:effectLst/>
                <a:latin typeface="Times New Roman" pitchFamily="18" charset="0"/>
                <a:cs typeface="Times New Roman" pitchFamily="18" charset="0"/>
              </a:rPr>
              <a:t>If </a:t>
            </a:r>
            <a:r>
              <a:rPr lang="en-US" sz="2000" b="1" dirty="0" smtClean="0">
                <a:effectLst/>
                <a:latin typeface="Times New Roman" pitchFamily="18" charset="0"/>
                <a:cs typeface="Times New Roman" pitchFamily="18" charset="0"/>
              </a:rPr>
              <a:t>expr1</a:t>
            </a:r>
            <a:r>
              <a:rPr lang="en-US" sz="2000" dirty="0" smtClean="0">
                <a:effectLst/>
                <a:latin typeface="Times New Roman" pitchFamily="18" charset="0"/>
                <a:cs typeface="Times New Roman" pitchFamily="18" charset="0"/>
              </a:rPr>
              <a:t> </a:t>
            </a:r>
            <a:r>
              <a:rPr lang="en-US" sz="2000" dirty="0" smtClean="0">
                <a:effectLst/>
                <a:latin typeface="Times New Roman" pitchFamily="18" charset="0"/>
                <a:cs typeface="Times New Roman" pitchFamily="18" charset="0"/>
                <a:sym typeface="Symbol" pitchFamily="18" charset="2"/>
              </a:rPr>
              <a:t>= 0, then execute </a:t>
            </a:r>
            <a:r>
              <a:rPr lang="en-US" sz="2000" b="1" dirty="0" smtClean="0">
                <a:effectLst/>
                <a:latin typeface="Times New Roman" pitchFamily="18" charset="0"/>
                <a:cs typeface="Times New Roman" pitchFamily="18" charset="0"/>
              </a:rPr>
              <a:t>expr3</a:t>
            </a:r>
            <a:r>
              <a:rPr lang="en-US" sz="2000" dirty="0" smtClean="0">
                <a:effectLst/>
                <a:latin typeface="Times New Roman" pitchFamily="18" charset="0"/>
                <a:cs typeface="Times New Roman" pitchFamily="18" charset="0"/>
                <a:sym typeface="Symbol" pitchFamily="18" charset="2"/>
              </a:rPr>
              <a:t> and ignore </a:t>
            </a:r>
            <a:r>
              <a:rPr lang="en-US" sz="2000" b="1" dirty="0" smtClean="0">
                <a:effectLst/>
                <a:latin typeface="Times New Roman" pitchFamily="18" charset="0"/>
                <a:cs typeface="Times New Roman" pitchFamily="18" charset="0"/>
              </a:rPr>
              <a:t>expr2</a:t>
            </a:r>
          </a:p>
          <a:p>
            <a:pPr lvl="1" eaLnBrk="1" hangingPunct="1">
              <a:lnSpc>
                <a:spcPct val="90000"/>
              </a:lnSpc>
              <a:spcBef>
                <a:spcPct val="10000"/>
              </a:spcBef>
              <a:buFontTx/>
              <a:buNone/>
            </a:pPr>
            <a:r>
              <a:rPr lang="en-US" sz="2000" u="sng" dirty="0" smtClean="0">
                <a:effectLst/>
                <a:latin typeface="Times New Roman" pitchFamily="18" charset="0"/>
                <a:cs typeface="Times New Roman" pitchFamily="18" charset="0"/>
              </a:rPr>
              <a:t>Example</a:t>
            </a:r>
            <a:r>
              <a:rPr lang="en-US" sz="2000" dirty="0" smtClean="0">
                <a:effectLst/>
                <a:latin typeface="Times New Roman" pitchFamily="18" charset="0"/>
                <a:cs typeface="Times New Roman" pitchFamily="18" charset="0"/>
              </a:rPr>
              <a:t>:</a:t>
            </a:r>
            <a:r>
              <a:rPr lang="en-US" sz="2000" b="1" dirty="0" smtClean="0">
                <a:effectLst/>
                <a:latin typeface="Times New Roman" pitchFamily="18" charset="0"/>
                <a:cs typeface="Times New Roman" pitchFamily="18" charset="0"/>
              </a:rPr>
              <a:t> x = </a:t>
            </a:r>
            <a:r>
              <a:rPr lang="en-US" sz="2000" b="1" dirty="0" err="1" smtClean="0">
                <a:effectLst/>
                <a:latin typeface="Times New Roman" pitchFamily="18" charset="0"/>
                <a:cs typeface="Times New Roman" pitchFamily="18" charset="0"/>
              </a:rPr>
              <a:t>i+j</a:t>
            </a:r>
            <a:r>
              <a:rPr lang="en-US" sz="2000" b="1" dirty="0" smtClean="0">
                <a:effectLst/>
                <a:latin typeface="Times New Roman" pitchFamily="18" charset="0"/>
                <a:cs typeface="Times New Roman" pitchFamily="18" charset="0"/>
              </a:rPr>
              <a:t> ? i+1 : j+1</a:t>
            </a:r>
            <a:endParaRPr lang="en-US" sz="1600" b="1" dirty="0" smtClean="0">
              <a:effectLst/>
              <a:latin typeface="Times New Roman" pitchFamily="18" charset="0"/>
              <a:cs typeface="Times New Roman" pitchFamily="18" charset="0"/>
            </a:endParaRPr>
          </a:p>
          <a:p>
            <a:pPr lvl="1" eaLnBrk="1" hangingPunct="1">
              <a:lnSpc>
                <a:spcPct val="90000"/>
              </a:lnSpc>
              <a:spcBef>
                <a:spcPct val="10000"/>
              </a:spcBef>
              <a:buFontTx/>
              <a:buNone/>
            </a:pPr>
            <a:r>
              <a:rPr lang="en-US" sz="1800" u="sng" dirty="0" smtClean="0">
                <a:effectLst/>
                <a:latin typeface="Times New Roman" pitchFamily="18" charset="0"/>
                <a:cs typeface="Times New Roman" pitchFamily="18" charset="0"/>
              </a:rPr>
              <a:t>Example</a:t>
            </a:r>
            <a:r>
              <a:rPr lang="en-US" sz="1800" dirty="0" smtClean="0">
                <a:effectLst/>
                <a:latin typeface="Times New Roman" pitchFamily="18" charset="0"/>
                <a:cs typeface="Times New Roman" pitchFamily="18" charset="0"/>
              </a:rPr>
              <a:t>:</a:t>
            </a:r>
          </a:p>
          <a:p>
            <a:pPr lvl="1" eaLnBrk="1" hangingPunct="1">
              <a:lnSpc>
                <a:spcPct val="90000"/>
              </a:lnSpc>
              <a:spcBef>
                <a:spcPct val="10000"/>
              </a:spcBef>
              <a:buFontTx/>
              <a:buNone/>
            </a:pPr>
            <a:r>
              <a:rPr lang="en-US" sz="1800" dirty="0" smtClean="0">
                <a:effectLst/>
                <a:latin typeface="Times New Roman" pitchFamily="18" charset="0"/>
                <a:cs typeface="Times New Roman" pitchFamily="18" charset="0"/>
              </a:rPr>
              <a:t>	</a:t>
            </a:r>
            <a:r>
              <a:rPr lang="en-US" sz="1800" b="1" dirty="0" smtClean="0">
                <a:effectLst/>
                <a:latin typeface="Times New Roman" pitchFamily="18" charset="0"/>
                <a:cs typeface="Times New Roman" pitchFamily="18" charset="0"/>
              </a:rPr>
              <a:t>x = 5 ? 4 : 2;		/* x = 4 */</a:t>
            </a:r>
          </a:p>
          <a:p>
            <a:pPr lvl="1" eaLnBrk="1" hangingPunct="1">
              <a:lnSpc>
                <a:spcPct val="90000"/>
              </a:lnSpc>
              <a:spcBef>
                <a:spcPct val="10000"/>
              </a:spcBef>
              <a:buFontTx/>
              <a:buNone/>
            </a:pPr>
            <a:r>
              <a:rPr lang="en-US" sz="1800" u="sng" dirty="0" smtClean="0">
                <a:effectLst/>
                <a:latin typeface="Times New Roman" pitchFamily="18" charset="0"/>
                <a:cs typeface="Times New Roman" pitchFamily="18" charset="0"/>
              </a:rPr>
              <a:t>Example</a:t>
            </a:r>
            <a:r>
              <a:rPr lang="en-US" sz="1800" dirty="0" smtClean="0">
                <a:effectLst/>
                <a:latin typeface="Times New Roman" pitchFamily="18" charset="0"/>
                <a:cs typeface="Times New Roman" pitchFamily="18" charset="0"/>
              </a:rPr>
              <a:t>:</a:t>
            </a:r>
            <a:endParaRPr lang="en-US" sz="1800" b="1" dirty="0" smtClean="0">
              <a:effectLst/>
              <a:latin typeface="Times New Roman" pitchFamily="18" charset="0"/>
              <a:cs typeface="Times New Roman" pitchFamily="18" charset="0"/>
            </a:endParaRPr>
          </a:p>
          <a:p>
            <a:pPr lvl="1" eaLnBrk="1" hangingPunct="1">
              <a:lnSpc>
                <a:spcPct val="90000"/>
              </a:lnSpc>
              <a:spcBef>
                <a:spcPct val="10000"/>
              </a:spcBef>
              <a:buFontTx/>
              <a:buNone/>
            </a:pPr>
            <a:r>
              <a:rPr lang="en-US" sz="1800" b="1" dirty="0" smtClean="0">
                <a:effectLst/>
                <a:latin typeface="Times New Roman" pitchFamily="18" charset="0"/>
                <a:cs typeface="Times New Roman" pitchFamily="18" charset="0"/>
              </a:rPr>
              <a:t>	j = 4;</a:t>
            </a:r>
          </a:p>
          <a:p>
            <a:pPr lvl="1" eaLnBrk="1" hangingPunct="1">
              <a:lnSpc>
                <a:spcPct val="90000"/>
              </a:lnSpc>
              <a:spcBef>
                <a:spcPct val="10000"/>
              </a:spcBef>
              <a:buFontTx/>
              <a:buNone/>
            </a:pPr>
            <a:r>
              <a:rPr lang="en-US" sz="1800" b="1" dirty="0" smtClean="0">
                <a:effectLst/>
                <a:latin typeface="Times New Roman" pitchFamily="18" charset="0"/>
                <a:cs typeface="Times New Roman" pitchFamily="18" charset="0"/>
              </a:rPr>
              <a:t>	</a:t>
            </a:r>
            <a:r>
              <a:rPr lang="en-US" sz="1800" b="1" dirty="0" err="1" smtClean="0">
                <a:effectLst/>
                <a:latin typeface="Times New Roman" pitchFamily="18" charset="0"/>
                <a:cs typeface="Times New Roman" pitchFamily="18" charset="0"/>
              </a:rPr>
              <a:t>i</a:t>
            </a:r>
            <a:r>
              <a:rPr lang="en-US" sz="1800" b="1" dirty="0" smtClean="0">
                <a:effectLst/>
                <a:latin typeface="Times New Roman" pitchFamily="18" charset="0"/>
                <a:cs typeface="Times New Roman" pitchFamily="18" charset="0"/>
              </a:rPr>
              <a:t> = 2</a:t>
            </a:r>
          </a:p>
          <a:p>
            <a:pPr lvl="1" eaLnBrk="1" hangingPunct="1">
              <a:lnSpc>
                <a:spcPct val="90000"/>
              </a:lnSpc>
              <a:spcBef>
                <a:spcPct val="10000"/>
              </a:spcBef>
              <a:buFontTx/>
              <a:buNone/>
            </a:pPr>
            <a:r>
              <a:rPr lang="en-US" sz="1800" b="1" dirty="0" smtClean="0">
                <a:effectLst/>
                <a:latin typeface="Times New Roman" pitchFamily="18" charset="0"/>
                <a:cs typeface="Times New Roman" pitchFamily="18" charset="0"/>
              </a:rPr>
              <a:t>	x = </a:t>
            </a:r>
            <a:r>
              <a:rPr lang="en-US" sz="1800" b="1" dirty="0" err="1" smtClean="0">
                <a:effectLst/>
                <a:latin typeface="Times New Roman" pitchFamily="18" charset="0"/>
                <a:cs typeface="Times New Roman" pitchFamily="18" charset="0"/>
              </a:rPr>
              <a:t>i+j</a:t>
            </a:r>
            <a:r>
              <a:rPr lang="en-US" sz="1800" b="1" dirty="0" smtClean="0">
                <a:effectLst/>
                <a:latin typeface="Times New Roman" pitchFamily="18" charset="0"/>
                <a:cs typeface="Times New Roman" pitchFamily="18" charset="0"/>
              </a:rPr>
              <a:t> ? i+1 : j-1 	/* x = 3 */</a:t>
            </a:r>
          </a:p>
          <a:p>
            <a:pPr lvl="1" eaLnBrk="1" hangingPunct="1">
              <a:lnSpc>
                <a:spcPct val="90000"/>
              </a:lnSpc>
              <a:spcBef>
                <a:spcPct val="10000"/>
              </a:spcBef>
              <a:buFontTx/>
              <a:buNone/>
            </a:pPr>
            <a:r>
              <a:rPr lang="en-US" sz="1800" u="sng" dirty="0" smtClean="0">
                <a:effectLst/>
                <a:latin typeface="Times New Roman" pitchFamily="18" charset="0"/>
                <a:cs typeface="Times New Roman" pitchFamily="18" charset="0"/>
              </a:rPr>
              <a:t>Example</a:t>
            </a:r>
            <a:r>
              <a:rPr lang="en-US" sz="1800" dirty="0" smtClean="0">
                <a:effectLst/>
                <a:latin typeface="Times New Roman" pitchFamily="18" charset="0"/>
                <a:cs typeface="Times New Roman" pitchFamily="18" charset="0"/>
              </a:rPr>
              <a:t>:</a:t>
            </a:r>
          </a:p>
          <a:p>
            <a:pPr lvl="1" eaLnBrk="1" hangingPunct="1">
              <a:lnSpc>
                <a:spcPct val="90000"/>
              </a:lnSpc>
              <a:spcBef>
                <a:spcPct val="10000"/>
              </a:spcBef>
              <a:buFontTx/>
              <a:buNone/>
            </a:pPr>
            <a:r>
              <a:rPr lang="en-US" sz="1800" dirty="0" smtClean="0">
                <a:effectLst/>
                <a:latin typeface="Times New Roman" pitchFamily="18" charset="0"/>
                <a:cs typeface="Times New Roman" pitchFamily="18" charset="0"/>
              </a:rPr>
              <a:t>	</a:t>
            </a:r>
            <a:r>
              <a:rPr lang="en-US" sz="1800" b="1" dirty="0" smtClean="0">
                <a:effectLst/>
                <a:latin typeface="Times New Roman" pitchFamily="18" charset="0"/>
                <a:cs typeface="Times New Roman" pitchFamily="18" charset="0"/>
              </a:rPr>
              <a:t>l =</a:t>
            </a:r>
            <a:r>
              <a:rPr lang="en-US" sz="1800" dirty="0" smtClean="0">
                <a:effectLst/>
                <a:latin typeface="Times New Roman" pitchFamily="18" charset="0"/>
                <a:cs typeface="Times New Roman" pitchFamily="18" charset="0"/>
              </a:rPr>
              <a:t> </a:t>
            </a:r>
            <a:r>
              <a:rPr lang="en-US" sz="1800" b="1" dirty="0" smtClean="0">
                <a:effectLst/>
                <a:latin typeface="Times New Roman" pitchFamily="18" charset="0"/>
                <a:cs typeface="Times New Roman" pitchFamily="18" charset="0"/>
              </a:rPr>
              <a:t>a &gt; b ? a : b;	</a:t>
            </a:r>
            <a:r>
              <a:rPr lang="en-US" sz="1600" b="1" dirty="0" smtClean="0">
                <a:effectLst/>
                <a:latin typeface="Times New Roman" pitchFamily="18" charset="0"/>
                <a:cs typeface="Times New Roman" pitchFamily="18" charset="0"/>
              </a:rPr>
              <a:t>/*</a:t>
            </a:r>
            <a:r>
              <a:rPr lang="en-US" sz="1600" dirty="0" smtClean="0">
                <a:effectLst/>
                <a:latin typeface="Times New Roman" pitchFamily="18" charset="0"/>
                <a:cs typeface="Times New Roman" pitchFamily="18" charset="0"/>
              </a:rPr>
              <a:t> the larger of</a:t>
            </a:r>
            <a:r>
              <a:rPr lang="en-US" sz="1600" b="1" dirty="0" smtClean="0">
                <a:effectLst/>
                <a:latin typeface="Times New Roman" pitchFamily="18" charset="0"/>
                <a:cs typeface="Times New Roman" pitchFamily="18" charset="0"/>
              </a:rPr>
              <a:t> a </a:t>
            </a:r>
            <a:r>
              <a:rPr lang="en-US" sz="1600" dirty="0" smtClean="0">
                <a:effectLst/>
                <a:latin typeface="Times New Roman" pitchFamily="18" charset="0"/>
                <a:cs typeface="Times New Roman" pitchFamily="18" charset="0"/>
              </a:rPr>
              <a:t>and</a:t>
            </a:r>
            <a:r>
              <a:rPr lang="en-US" sz="1600" b="1" dirty="0" smtClean="0">
                <a:effectLst/>
                <a:latin typeface="Times New Roman" pitchFamily="18" charset="0"/>
                <a:cs typeface="Times New Roman" pitchFamily="18" charset="0"/>
              </a:rPr>
              <a:t> b */</a:t>
            </a:r>
          </a:p>
          <a:p>
            <a:pPr lvl="1" eaLnBrk="1" hangingPunct="1">
              <a:lnSpc>
                <a:spcPct val="90000"/>
              </a:lnSpc>
              <a:spcBef>
                <a:spcPct val="10000"/>
              </a:spcBef>
              <a:buFontTx/>
              <a:buNone/>
            </a:pPr>
            <a:r>
              <a:rPr lang="en-US" sz="1800" u="sng" dirty="0" smtClean="0">
                <a:effectLst/>
                <a:latin typeface="Times New Roman" pitchFamily="18" charset="0"/>
                <a:cs typeface="Times New Roman" pitchFamily="18" charset="0"/>
              </a:rPr>
              <a:t>Example</a:t>
            </a:r>
            <a:r>
              <a:rPr lang="en-US" sz="1800" dirty="0" smtClean="0">
                <a:effectLst/>
                <a:latin typeface="Times New Roman" pitchFamily="18" charset="0"/>
                <a:cs typeface="Times New Roman" pitchFamily="18" charset="0"/>
              </a:rPr>
              <a:t>:</a:t>
            </a:r>
          </a:p>
          <a:p>
            <a:pPr lvl="1" eaLnBrk="1" hangingPunct="1">
              <a:lnSpc>
                <a:spcPct val="90000"/>
              </a:lnSpc>
              <a:spcBef>
                <a:spcPct val="10000"/>
              </a:spcBef>
              <a:buFontTx/>
              <a:buNone/>
            </a:pPr>
            <a:r>
              <a:rPr lang="en-US" sz="1800" dirty="0" smtClean="0">
                <a:effectLst/>
                <a:latin typeface="Times New Roman" pitchFamily="18" charset="0"/>
                <a:cs typeface="Times New Roman" pitchFamily="18" charset="0"/>
              </a:rPr>
              <a:t>	</a:t>
            </a:r>
            <a:r>
              <a:rPr lang="en-US" sz="1800" b="1" dirty="0" smtClean="0">
                <a:effectLst/>
                <a:latin typeface="Times New Roman" pitchFamily="18" charset="0"/>
                <a:cs typeface="Times New Roman" pitchFamily="18" charset="0"/>
              </a:rPr>
              <a:t>max =(a &gt; b)?((a&gt;c)?a:c)</a:t>
            </a:r>
            <a:r>
              <a:rPr lang="en-US" sz="1800" b="1" dirty="0" smtClean="0">
                <a:effectLst/>
                <a:latin typeface="Times New Roman" pitchFamily="18" charset="0"/>
                <a:cs typeface="Times New Roman" pitchFamily="18" charset="0"/>
                <a:sym typeface="Wingdings" pitchFamily="2" charset="2"/>
              </a:rPr>
              <a:t>:(b&gt;c)?b:c);</a:t>
            </a:r>
          </a:p>
          <a:p>
            <a:pPr lvl="1" eaLnBrk="1" hangingPunct="1">
              <a:lnSpc>
                <a:spcPct val="90000"/>
              </a:lnSpc>
              <a:spcBef>
                <a:spcPct val="10000"/>
              </a:spcBef>
              <a:buFontTx/>
              <a:buNone/>
            </a:pPr>
            <a:r>
              <a:rPr lang="en-US" sz="1800" b="1" dirty="0" smtClean="0">
                <a:effectLst/>
                <a:latin typeface="Times New Roman" pitchFamily="18" charset="0"/>
                <a:cs typeface="Times New Roman" pitchFamily="18" charset="0"/>
                <a:sym typeface="Wingdings" pitchFamily="2" charset="2"/>
              </a:rPr>
              <a:t>   </a:t>
            </a:r>
            <a:r>
              <a:rPr lang="en-US" sz="1600" b="1" dirty="0" smtClean="0">
                <a:effectLst/>
                <a:latin typeface="Times New Roman" pitchFamily="18" charset="0"/>
                <a:cs typeface="Times New Roman" pitchFamily="18" charset="0"/>
                <a:sym typeface="Wingdings" pitchFamily="2" charset="2"/>
              </a:rPr>
              <a:t>/* </a:t>
            </a:r>
            <a:r>
              <a:rPr lang="en-US" sz="1600" dirty="0" smtClean="0">
                <a:effectLst/>
                <a:latin typeface="Times New Roman" pitchFamily="18" charset="0"/>
                <a:cs typeface="Times New Roman" pitchFamily="18" charset="0"/>
                <a:sym typeface="Wingdings" pitchFamily="2" charset="2"/>
              </a:rPr>
              <a:t>the maximum number among</a:t>
            </a:r>
            <a:r>
              <a:rPr lang="en-US" sz="1600" b="1" dirty="0" smtClean="0">
                <a:effectLst/>
                <a:latin typeface="Times New Roman" pitchFamily="18" charset="0"/>
                <a:cs typeface="Times New Roman" pitchFamily="18" charset="0"/>
                <a:sym typeface="Wingdings" pitchFamily="2" charset="2"/>
              </a:rPr>
              <a:t> a, b, </a:t>
            </a:r>
            <a:r>
              <a:rPr lang="en-US" sz="1600" dirty="0" smtClean="0">
                <a:effectLst/>
                <a:latin typeface="Times New Roman" pitchFamily="18" charset="0"/>
                <a:cs typeface="Times New Roman" pitchFamily="18" charset="0"/>
                <a:sym typeface="Wingdings" pitchFamily="2" charset="2"/>
              </a:rPr>
              <a:t>and </a:t>
            </a:r>
            <a:r>
              <a:rPr lang="en-US" sz="1600" b="1" dirty="0" smtClean="0">
                <a:effectLst/>
                <a:latin typeface="Times New Roman" pitchFamily="18" charset="0"/>
                <a:cs typeface="Times New Roman" pitchFamily="18" charset="0"/>
                <a:sym typeface="Wingdings" pitchFamily="2" charset="2"/>
              </a:rPr>
              <a:t>c */</a:t>
            </a:r>
          </a:p>
          <a:p>
            <a:pPr lvl="1" eaLnBrk="1" hangingPunct="1">
              <a:lnSpc>
                <a:spcPct val="90000"/>
              </a:lnSpc>
              <a:spcBef>
                <a:spcPct val="10000"/>
              </a:spcBef>
              <a:buFontTx/>
              <a:buNone/>
            </a:pPr>
            <a:r>
              <a:rPr lang="en-US" sz="1800" u="sng" dirty="0" smtClean="0">
                <a:effectLst/>
                <a:latin typeface="Times New Roman" pitchFamily="18" charset="0"/>
                <a:cs typeface="Times New Roman" pitchFamily="18" charset="0"/>
              </a:rPr>
              <a:t>Example</a:t>
            </a:r>
            <a:r>
              <a:rPr lang="en-US" sz="1800" dirty="0" smtClean="0">
                <a:effectLst/>
                <a:latin typeface="Times New Roman" pitchFamily="18" charset="0"/>
                <a:cs typeface="Times New Roman" pitchFamily="18" charset="0"/>
              </a:rPr>
              <a:t>:</a:t>
            </a:r>
          </a:p>
          <a:p>
            <a:pPr lvl="1" eaLnBrk="1" hangingPunct="1">
              <a:lnSpc>
                <a:spcPct val="90000"/>
              </a:lnSpc>
              <a:spcBef>
                <a:spcPct val="10000"/>
              </a:spcBef>
              <a:buFontTx/>
              <a:buNone/>
            </a:pPr>
            <a:r>
              <a:rPr lang="en-US" sz="1800" dirty="0" smtClean="0">
                <a:effectLst/>
                <a:latin typeface="Times New Roman" pitchFamily="18" charset="0"/>
                <a:cs typeface="Times New Roman" pitchFamily="18" charset="0"/>
              </a:rPr>
              <a:t>	</a:t>
            </a:r>
            <a:r>
              <a:rPr lang="en-US" sz="1800" b="1" dirty="0" smtClean="0">
                <a:effectLst/>
                <a:latin typeface="Times New Roman" pitchFamily="18" charset="0"/>
                <a:cs typeface="Times New Roman" pitchFamily="18" charset="0"/>
              </a:rPr>
              <a:t>x = a &gt; 0 ? a: -a;	/* </a:t>
            </a:r>
            <a:r>
              <a:rPr lang="en-US" sz="1800" dirty="0" smtClean="0">
                <a:effectLst/>
                <a:latin typeface="Times New Roman" pitchFamily="18" charset="0"/>
                <a:cs typeface="Times New Roman" pitchFamily="18" charset="0"/>
              </a:rPr>
              <a:t>the absolute value of</a:t>
            </a:r>
            <a:r>
              <a:rPr lang="en-US" sz="1800" b="1" dirty="0" smtClean="0">
                <a:effectLst/>
                <a:latin typeface="Times New Roman" pitchFamily="18" charset="0"/>
                <a:cs typeface="Times New Roman" pitchFamily="18" charset="0"/>
              </a:rPr>
              <a:t> a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buNone/>
              <a:defRPr/>
            </a:pPr>
            <a:r>
              <a:rPr lang="en-US" dirty="0" err="1" smtClean="0">
                <a:latin typeface="Times New Roman" pitchFamily="18" charset="0"/>
                <a:cs typeface="Times New Roman" pitchFamily="18" charset="0"/>
              </a:rPr>
              <a:t>sizeof</a:t>
            </a:r>
            <a:r>
              <a:rPr lang="en-US" dirty="0" smtClean="0">
                <a:latin typeface="Times New Roman" pitchFamily="18" charset="0"/>
                <a:cs typeface="Times New Roman" pitchFamily="18" charset="0"/>
              </a:rPr>
              <a:t> Operator</a:t>
            </a:r>
          </a:p>
        </p:txBody>
      </p:sp>
      <p:sp>
        <p:nvSpPr>
          <p:cNvPr id="33795" name="Rectangle 3"/>
          <p:cNvSpPr>
            <a:spLocks noGrp="1" noChangeArrowheads="1"/>
          </p:cNvSpPr>
          <p:nvPr>
            <p:ph type="body" idx="1"/>
          </p:nvPr>
        </p:nvSpPr>
        <p:spPr>
          <a:xfrm>
            <a:off x="152400" y="990600"/>
            <a:ext cx="8839200" cy="5105400"/>
          </a:xfrm>
        </p:spPr>
        <p:txBody>
          <a:bodyPr>
            <a:normAutofit fontScale="92500" lnSpcReduction="10000"/>
          </a:bodyPr>
          <a:lstStyle/>
          <a:p>
            <a:pPr marL="288925" indent="-288925" eaLnBrk="1" hangingPunct="1"/>
            <a:r>
              <a:rPr lang="en-US" dirty="0" smtClean="0">
                <a:latin typeface="Times New Roman" pitchFamily="18" charset="0"/>
                <a:cs typeface="Times New Roman" pitchFamily="18" charset="0"/>
              </a:rPr>
              <a:t>Syntax</a:t>
            </a:r>
          </a:p>
          <a:p>
            <a:pPr marL="965200" lvl="2" indent="-168275" eaLnBrk="1" hangingPunct="1">
              <a:spcAft>
                <a:spcPct val="20000"/>
              </a:spcAft>
              <a:buFontTx/>
              <a:buNone/>
            </a:pPr>
            <a:r>
              <a:rPr lang="en-US" sz="2400" b="1" dirty="0" err="1" smtClean="0">
                <a:latin typeface="Times New Roman" pitchFamily="18" charset="0"/>
                <a:cs typeface="Times New Roman" pitchFamily="18" charset="0"/>
              </a:rPr>
              <a:t>sizeof</a:t>
            </a:r>
            <a:r>
              <a:rPr lang="en-US" sz="2400" b="1" dirty="0" smtClean="0">
                <a:latin typeface="Times New Roman" pitchFamily="18" charset="0"/>
                <a:cs typeface="Times New Roman" pitchFamily="18" charset="0"/>
              </a:rPr>
              <a:t>(</a:t>
            </a:r>
            <a:r>
              <a:rPr lang="en-US" sz="2400" b="1" dirty="0" err="1" smtClean="0">
                <a:latin typeface="Times New Roman" pitchFamily="18" charset="0"/>
                <a:cs typeface="Times New Roman" pitchFamily="18" charset="0"/>
              </a:rPr>
              <a:t>expr</a:t>
            </a:r>
            <a:r>
              <a:rPr lang="en-US" sz="2400" b="1" dirty="0" smtClean="0">
                <a:latin typeface="Times New Roman" pitchFamily="18" charset="0"/>
                <a:cs typeface="Times New Roman" pitchFamily="18" charset="0"/>
              </a:rPr>
              <a:t>)</a:t>
            </a:r>
          </a:p>
          <a:p>
            <a:pPr marL="682625" lvl="1" indent="-279400" eaLnBrk="1" hangingPunct="1">
              <a:spcAft>
                <a:spcPct val="20000"/>
              </a:spcAft>
            </a:pPr>
            <a:r>
              <a:rPr lang="en-US" sz="2000" dirty="0" smtClean="0">
                <a:effectLst/>
                <a:latin typeface="Times New Roman" pitchFamily="18" charset="0"/>
                <a:cs typeface="Times New Roman" pitchFamily="18" charset="0"/>
              </a:rPr>
              <a:t>The number of bytes occupied by </a:t>
            </a:r>
            <a:r>
              <a:rPr lang="en-US" sz="2000" b="1" dirty="0" err="1" smtClean="0">
                <a:effectLst/>
                <a:latin typeface="Times New Roman" pitchFamily="18" charset="0"/>
                <a:cs typeface="Times New Roman" pitchFamily="18" charset="0"/>
              </a:rPr>
              <a:t>expr</a:t>
            </a:r>
            <a:endParaRPr lang="en-US" sz="2000" b="1" dirty="0" smtClean="0">
              <a:effectLst/>
              <a:latin typeface="Times New Roman" pitchFamily="18" charset="0"/>
              <a:cs typeface="Times New Roman" pitchFamily="18" charset="0"/>
            </a:endParaRPr>
          </a:p>
          <a:p>
            <a:pPr marL="682625" lvl="1" indent="-279400" eaLnBrk="1" hangingPunct="1">
              <a:spcAft>
                <a:spcPct val="20000"/>
              </a:spcAft>
            </a:pPr>
            <a:r>
              <a:rPr lang="en-US" sz="2000" dirty="0" smtClean="0">
                <a:effectLst/>
                <a:latin typeface="Times New Roman" pitchFamily="18" charset="0"/>
                <a:cs typeface="Times New Roman" pitchFamily="18" charset="0"/>
              </a:rPr>
              <a:t>For most computers</a:t>
            </a:r>
          </a:p>
          <a:p>
            <a:pPr marL="965200" lvl="2" indent="-168275" eaLnBrk="1" hangingPunct="1">
              <a:spcAft>
                <a:spcPct val="20000"/>
              </a:spcAft>
              <a:buFontTx/>
              <a:buNone/>
            </a:pPr>
            <a:r>
              <a:rPr lang="en-US" sz="1800" dirty="0" err="1" smtClean="0">
                <a:effectLst/>
                <a:latin typeface="Times New Roman" pitchFamily="18" charset="0"/>
                <a:cs typeface="Times New Roman" pitchFamily="18" charset="0"/>
              </a:rPr>
              <a:t>sizeof</a:t>
            </a:r>
            <a:r>
              <a:rPr lang="en-US" sz="1800" dirty="0" smtClean="0">
                <a:effectLst/>
                <a:latin typeface="Times New Roman" pitchFamily="18" charset="0"/>
                <a:cs typeface="Times New Roman" pitchFamily="18" charset="0"/>
              </a:rPr>
              <a:t>(3)		2 or 4 (bytes)</a:t>
            </a:r>
          </a:p>
          <a:p>
            <a:pPr marL="965200" lvl="2" indent="-168275" eaLnBrk="1" hangingPunct="1">
              <a:spcAft>
                <a:spcPct val="20000"/>
              </a:spcAft>
              <a:buFontTx/>
              <a:buNone/>
            </a:pPr>
            <a:r>
              <a:rPr lang="en-US" sz="1800" dirty="0" smtClean="0">
                <a:effectLst/>
                <a:latin typeface="Times New Roman" pitchFamily="18" charset="0"/>
                <a:cs typeface="Times New Roman" pitchFamily="18" charset="0"/>
              </a:rPr>
              <a:t>(depending on16 bit CPU or 32 bit CPU), where 3 is an integer</a:t>
            </a:r>
          </a:p>
          <a:p>
            <a:pPr marL="965200" lvl="2" indent="-168275" eaLnBrk="1" hangingPunct="1">
              <a:spcAft>
                <a:spcPct val="20000"/>
              </a:spcAft>
              <a:buFontTx/>
              <a:buNone/>
            </a:pPr>
            <a:r>
              <a:rPr lang="en-US" sz="1800" dirty="0" err="1" smtClean="0">
                <a:effectLst/>
                <a:latin typeface="Times New Roman" pitchFamily="18" charset="0"/>
                <a:cs typeface="Times New Roman" pitchFamily="18" charset="0"/>
              </a:rPr>
              <a:t>sizeof</a:t>
            </a:r>
            <a:r>
              <a:rPr lang="en-US" sz="1800" dirty="0" smtClean="0">
                <a:effectLst/>
                <a:latin typeface="Times New Roman" pitchFamily="18" charset="0"/>
                <a:cs typeface="Times New Roman" pitchFamily="18" charset="0"/>
              </a:rPr>
              <a:t>(3L)		4	(long </a:t>
            </a:r>
            <a:r>
              <a:rPr lang="en-US" sz="1800" dirty="0" err="1" smtClean="0">
                <a:effectLst/>
                <a:latin typeface="Times New Roman" pitchFamily="18" charset="0"/>
                <a:cs typeface="Times New Roman" pitchFamily="18" charset="0"/>
              </a:rPr>
              <a:t>int</a:t>
            </a:r>
            <a:r>
              <a:rPr lang="en-US" sz="1800" dirty="0" smtClean="0">
                <a:effectLst/>
                <a:latin typeface="Times New Roman" pitchFamily="18" charset="0"/>
                <a:cs typeface="Times New Roman" pitchFamily="18" charset="0"/>
              </a:rPr>
              <a:t>)</a:t>
            </a:r>
          </a:p>
          <a:p>
            <a:pPr marL="965200" lvl="2" indent="-168275" eaLnBrk="1" hangingPunct="1">
              <a:spcAft>
                <a:spcPct val="20000"/>
              </a:spcAft>
              <a:buFontTx/>
              <a:buNone/>
            </a:pPr>
            <a:r>
              <a:rPr lang="en-US" sz="1800" dirty="0" err="1" smtClean="0">
                <a:effectLst/>
                <a:latin typeface="Times New Roman" pitchFamily="18" charset="0"/>
                <a:cs typeface="Times New Roman" pitchFamily="18" charset="0"/>
              </a:rPr>
              <a:t>sizeof</a:t>
            </a:r>
            <a:r>
              <a:rPr lang="en-US" sz="1800" dirty="0" smtClean="0">
                <a:effectLst/>
                <a:latin typeface="Times New Roman" pitchFamily="18" charset="0"/>
                <a:cs typeface="Times New Roman" pitchFamily="18" charset="0"/>
              </a:rPr>
              <a:t>(3.0)	8 	(double float)</a:t>
            </a:r>
          </a:p>
          <a:p>
            <a:pPr marL="682625" lvl="1" indent="-279400" eaLnBrk="1" hangingPunct="1">
              <a:spcAft>
                <a:spcPct val="20000"/>
              </a:spcAft>
              <a:buFontTx/>
              <a:buNone/>
            </a:pPr>
            <a:r>
              <a:rPr lang="en-US" sz="1800" u="sng" dirty="0" smtClean="0">
                <a:effectLst/>
                <a:latin typeface="Times New Roman" pitchFamily="18" charset="0"/>
                <a:cs typeface="Times New Roman" pitchFamily="18" charset="0"/>
              </a:rPr>
              <a:t>Example:</a:t>
            </a:r>
          </a:p>
          <a:p>
            <a:pPr marL="965200" lvl="2" indent="-168275" eaLnBrk="1" hangingPunct="1">
              <a:spcAft>
                <a:spcPct val="20000"/>
              </a:spcAft>
              <a:buFontTx/>
              <a:buNone/>
            </a:pPr>
            <a:r>
              <a:rPr lang="en-US" sz="1800" dirty="0" smtClean="0">
                <a:effectLst/>
                <a:latin typeface="Times New Roman" pitchFamily="18" charset="0"/>
                <a:cs typeface="Times New Roman" pitchFamily="18" charset="0"/>
              </a:rPr>
              <a:t>	</a:t>
            </a:r>
            <a:r>
              <a:rPr lang="en-US" sz="1800" b="1" dirty="0" smtClean="0">
                <a:effectLst/>
                <a:latin typeface="Times New Roman" pitchFamily="18" charset="0"/>
                <a:cs typeface="Times New Roman" pitchFamily="18" charset="0"/>
              </a:rPr>
              <a:t>double </a:t>
            </a:r>
            <a:r>
              <a:rPr lang="en-US" sz="1800" b="1" dirty="0" err="1" smtClean="0">
                <a:effectLst/>
                <a:latin typeface="Times New Roman" pitchFamily="18" charset="0"/>
                <a:cs typeface="Times New Roman" pitchFamily="18" charset="0"/>
              </a:rPr>
              <a:t>i</a:t>
            </a:r>
            <a:r>
              <a:rPr lang="en-US" sz="1800" b="1" dirty="0" smtClean="0">
                <a:effectLst/>
                <a:latin typeface="Times New Roman" pitchFamily="18" charset="0"/>
                <a:cs typeface="Times New Roman" pitchFamily="18" charset="0"/>
              </a:rPr>
              <a:t>;</a:t>
            </a:r>
          </a:p>
          <a:p>
            <a:pPr marL="965200" lvl="2" indent="-168275" eaLnBrk="1" hangingPunct="1">
              <a:spcAft>
                <a:spcPct val="20000"/>
              </a:spcAft>
              <a:buFontTx/>
              <a:buNone/>
            </a:pPr>
            <a:r>
              <a:rPr lang="en-US" sz="1800" b="1" dirty="0" smtClean="0">
                <a:effectLst/>
                <a:latin typeface="Times New Roman" pitchFamily="18" charset="0"/>
                <a:cs typeface="Times New Roman" pitchFamily="18" charset="0"/>
              </a:rPr>
              <a:t>	</a:t>
            </a:r>
            <a:r>
              <a:rPr lang="en-US" sz="1800" b="1" dirty="0" err="1" smtClean="0">
                <a:effectLst/>
                <a:latin typeface="Times New Roman" pitchFamily="18" charset="0"/>
                <a:cs typeface="Times New Roman" pitchFamily="18" charset="0"/>
              </a:rPr>
              <a:t>printf</a:t>
            </a:r>
            <a:r>
              <a:rPr lang="en-US" sz="1800" b="1" dirty="0" smtClean="0">
                <a:effectLst/>
                <a:latin typeface="Times New Roman" pitchFamily="18" charset="0"/>
                <a:cs typeface="Times New Roman" pitchFamily="18" charset="0"/>
              </a:rPr>
              <a:t>(“%</a:t>
            </a:r>
            <a:r>
              <a:rPr lang="en-US" sz="1800" b="1" dirty="0" err="1" smtClean="0">
                <a:effectLst/>
                <a:latin typeface="Times New Roman" pitchFamily="18" charset="0"/>
                <a:cs typeface="Times New Roman" pitchFamily="18" charset="0"/>
              </a:rPr>
              <a:t>d”,sizeof</a:t>
            </a:r>
            <a:r>
              <a:rPr lang="en-US" sz="1800" b="1" dirty="0" smtClean="0">
                <a:effectLst/>
                <a:latin typeface="Times New Roman" pitchFamily="18" charset="0"/>
                <a:cs typeface="Times New Roman" pitchFamily="18" charset="0"/>
              </a:rPr>
              <a:t>(</a:t>
            </a:r>
            <a:r>
              <a:rPr lang="en-US" sz="1800" b="1" dirty="0" err="1" smtClean="0">
                <a:effectLst/>
                <a:latin typeface="Times New Roman" pitchFamily="18" charset="0"/>
                <a:cs typeface="Times New Roman" pitchFamily="18" charset="0"/>
              </a:rPr>
              <a:t>i</a:t>
            </a:r>
            <a:r>
              <a:rPr lang="en-US" sz="1800" b="1" dirty="0" smtClean="0">
                <a:effectLst/>
                <a:latin typeface="Times New Roman" pitchFamily="18" charset="0"/>
                <a:cs typeface="Times New Roman" pitchFamily="18" charset="0"/>
              </a:rPr>
              <a:t>));</a:t>
            </a:r>
            <a:r>
              <a:rPr lang="en-US" sz="1800" dirty="0" smtClean="0">
                <a:effectLst/>
                <a:latin typeface="Times New Roman" pitchFamily="18" charset="0"/>
                <a:cs typeface="Times New Roman" pitchFamily="18" charset="0"/>
              </a:rPr>
              <a:t>	8</a:t>
            </a:r>
          </a:p>
          <a:p>
            <a:pPr marL="682625" lvl="1" indent="-279400" eaLnBrk="1" hangingPunct="1">
              <a:spcAft>
                <a:spcPct val="20000"/>
              </a:spcAft>
            </a:pPr>
            <a:r>
              <a:rPr lang="en-US" sz="2000" dirty="0" smtClean="0">
                <a:effectLst/>
                <a:latin typeface="Times New Roman" pitchFamily="18" charset="0"/>
                <a:cs typeface="Times New Roman" pitchFamily="18" charset="0"/>
              </a:rPr>
              <a:t>Usually, this operator is used to get the size of an organized variable (like </a:t>
            </a:r>
            <a:r>
              <a:rPr lang="en-US" sz="2000" b="1" dirty="0" err="1" smtClean="0">
                <a:effectLst/>
                <a:latin typeface="Times New Roman" pitchFamily="18" charset="0"/>
                <a:cs typeface="Times New Roman" pitchFamily="18" charset="0"/>
              </a:rPr>
              <a:t>struct</a:t>
            </a:r>
            <a:r>
              <a:rPr lang="en-US" sz="2000" dirty="0" smtClean="0">
                <a:effectLst/>
                <a:latin typeface="Times New Roman" pitchFamily="18" charset="0"/>
                <a:cs typeface="Times New Roman" pitchFamily="18" charset="0"/>
              </a:rPr>
              <a:t>, </a:t>
            </a:r>
            <a:r>
              <a:rPr lang="en-US" sz="2000" b="1" dirty="0" smtClean="0">
                <a:effectLst/>
                <a:latin typeface="Times New Roman" pitchFamily="18" charset="0"/>
                <a:cs typeface="Times New Roman" pitchFamily="18" charset="0"/>
              </a:rPr>
              <a:t>union</a:t>
            </a:r>
            <a:r>
              <a:rPr lang="en-US" sz="2000" dirty="0" smtClean="0">
                <a:effectLst/>
                <a:latin typeface="Times New Roman" pitchFamily="18" charset="0"/>
                <a:cs typeface="Times New Roman" pitchFamily="18" charset="0"/>
              </a:rPr>
              <a:t>, …)</a:t>
            </a:r>
          </a:p>
          <a:p>
            <a:pPr marL="682625" lvl="1" indent="-279400" eaLnBrk="1" hangingPunct="1">
              <a:spcAft>
                <a:spcPct val="20000"/>
              </a:spcAft>
            </a:pPr>
            <a:r>
              <a:rPr lang="en-US" sz="2000" dirty="0" smtClean="0">
                <a:effectLst/>
                <a:latin typeface="Times New Roman" pitchFamily="18" charset="0"/>
                <a:cs typeface="Times New Roman" pitchFamily="18" charset="0"/>
              </a:rPr>
              <a:t>This is one of a few functions that are </a:t>
            </a:r>
            <a:r>
              <a:rPr lang="en-US" sz="2000" i="1" dirty="0" smtClean="0">
                <a:effectLst/>
                <a:latin typeface="Times New Roman" pitchFamily="18" charset="0"/>
                <a:cs typeface="Times New Roman" pitchFamily="18" charset="0"/>
              </a:rPr>
              <a:t>built-in.</a:t>
            </a:r>
            <a:r>
              <a:rPr lang="en-US" sz="2000" dirty="0" smtClean="0">
                <a:effectLst/>
                <a:latin typeface="Times New Roman" pitchFamily="18" charset="0"/>
                <a:cs typeface="Times New Roman" pitchFamily="18" charset="0"/>
              </a:rPr>
              <a:t>  No #include is required.</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buNone/>
              <a:defRPr/>
            </a:pPr>
            <a:r>
              <a:rPr lang="en-US" dirty="0" smtClean="0">
                <a:latin typeface="Times New Roman" pitchFamily="18" charset="0"/>
                <a:cs typeface="Times New Roman" pitchFamily="18" charset="0"/>
              </a:rPr>
              <a:t>Address Operator</a:t>
            </a:r>
          </a:p>
        </p:txBody>
      </p:sp>
      <p:sp>
        <p:nvSpPr>
          <p:cNvPr id="34819" name="Rectangle 3"/>
          <p:cNvSpPr>
            <a:spLocks noGrp="1" noChangeArrowheads="1"/>
          </p:cNvSpPr>
          <p:nvPr>
            <p:ph type="body" idx="1"/>
          </p:nvPr>
        </p:nvSpPr>
        <p:spPr>
          <a:xfrm>
            <a:off x="228600" y="838200"/>
            <a:ext cx="8763000" cy="5181600"/>
          </a:xfrm>
        </p:spPr>
        <p:txBody>
          <a:bodyPr>
            <a:normAutofit fontScale="92500" lnSpcReduction="10000"/>
          </a:bodyPr>
          <a:lstStyle/>
          <a:p>
            <a:pPr eaLnBrk="1" hangingPunct="1"/>
            <a:r>
              <a:rPr lang="en-US" dirty="0" smtClean="0">
                <a:latin typeface="Times New Roman" pitchFamily="18" charset="0"/>
                <a:cs typeface="Times New Roman" pitchFamily="18" charset="0"/>
              </a:rPr>
              <a:t>Syntax</a:t>
            </a:r>
            <a:r>
              <a:rPr lang="en-US" b="0" dirty="0" smtClean="0">
                <a:latin typeface="Times New Roman" pitchFamily="18" charset="0"/>
                <a:cs typeface="Times New Roman" pitchFamily="18" charset="0"/>
              </a:rPr>
              <a:t>	</a:t>
            </a:r>
          </a:p>
          <a:p>
            <a:pPr marL="625475" lvl="1" indent="-277813" eaLnBrk="1" hangingPunct="1">
              <a:buFontTx/>
              <a:buNone/>
            </a:pPr>
            <a:r>
              <a:rPr lang="en-US" b="1" dirty="0" smtClean="0">
                <a:latin typeface="Times New Roman" pitchFamily="18" charset="0"/>
                <a:cs typeface="Times New Roman" pitchFamily="18" charset="0"/>
              </a:rPr>
              <a:t>			</a:t>
            </a:r>
            <a:r>
              <a:rPr lang="en-US" sz="3200" b="1" dirty="0" smtClean="0">
                <a:latin typeface="Times New Roman" pitchFamily="18" charset="0"/>
                <a:cs typeface="Times New Roman" pitchFamily="18" charset="0"/>
              </a:rPr>
              <a:t>&amp;</a:t>
            </a:r>
            <a:r>
              <a:rPr lang="en-US" sz="3200" b="1" dirty="0" err="1" smtClean="0">
                <a:latin typeface="Times New Roman" pitchFamily="18" charset="0"/>
                <a:cs typeface="Times New Roman" pitchFamily="18" charset="0"/>
              </a:rPr>
              <a:t>var</a:t>
            </a:r>
            <a:endParaRPr lang="en-US" sz="3200" b="1" dirty="0" smtClean="0">
              <a:latin typeface="Times New Roman" pitchFamily="18" charset="0"/>
              <a:cs typeface="Times New Roman" pitchFamily="18" charset="0"/>
            </a:endParaRPr>
          </a:p>
          <a:p>
            <a:pPr marL="625475" lvl="1" indent="-277813" eaLnBrk="1" hangingPunct="1">
              <a:spcBef>
                <a:spcPct val="10000"/>
              </a:spcBef>
            </a:pPr>
            <a:r>
              <a:rPr lang="en-US" dirty="0" smtClean="0">
                <a:effectLst/>
                <a:latin typeface="Times New Roman" pitchFamily="18" charset="0"/>
                <a:cs typeface="Times New Roman" pitchFamily="18" charset="0"/>
              </a:rPr>
              <a:t>Get the address of the variable</a:t>
            </a:r>
          </a:p>
          <a:p>
            <a:pPr marL="625475" lvl="1" indent="-277813" eaLnBrk="1" hangingPunct="1">
              <a:spcBef>
                <a:spcPct val="10000"/>
              </a:spcBef>
            </a:pPr>
            <a:r>
              <a:rPr lang="en-US" sz="3200" b="1" dirty="0" smtClean="0">
                <a:effectLst/>
                <a:latin typeface="Times New Roman" pitchFamily="18" charset="0"/>
                <a:cs typeface="Times New Roman" pitchFamily="18" charset="0"/>
              </a:rPr>
              <a:t>&amp;</a:t>
            </a:r>
            <a:r>
              <a:rPr lang="en-US" dirty="0" smtClean="0">
                <a:effectLst/>
                <a:latin typeface="Times New Roman" pitchFamily="18" charset="0"/>
                <a:cs typeface="Times New Roman" pitchFamily="18" charset="0"/>
              </a:rPr>
              <a:t> means the address of </a:t>
            </a:r>
            <a:r>
              <a:rPr lang="en-US" b="1" dirty="0" err="1" smtClean="0">
                <a:effectLst/>
                <a:latin typeface="Times New Roman" pitchFamily="18" charset="0"/>
                <a:cs typeface="Times New Roman" pitchFamily="18" charset="0"/>
              </a:rPr>
              <a:t>var</a:t>
            </a:r>
            <a:endParaRPr lang="en-US" dirty="0" smtClean="0">
              <a:effectLst/>
              <a:latin typeface="Times New Roman" pitchFamily="18" charset="0"/>
              <a:cs typeface="Times New Roman" pitchFamily="18" charset="0"/>
            </a:endParaRPr>
          </a:p>
          <a:p>
            <a:pPr marL="625475" lvl="1" indent="-277813" eaLnBrk="1" hangingPunct="1">
              <a:spcBef>
                <a:spcPct val="10000"/>
              </a:spcBef>
            </a:pPr>
            <a:r>
              <a:rPr lang="en-US" dirty="0" smtClean="0">
                <a:effectLst/>
                <a:latin typeface="Times New Roman" pitchFamily="18" charset="0"/>
                <a:cs typeface="Times New Roman" pitchFamily="18" charset="0"/>
              </a:rPr>
              <a:t>Type of </a:t>
            </a:r>
            <a:r>
              <a:rPr lang="en-US" b="1" dirty="0" err="1" smtClean="0">
                <a:effectLst/>
                <a:latin typeface="Times New Roman" pitchFamily="18" charset="0"/>
                <a:cs typeface="Times New Roman" pitchFamily="18" charset="0"/>
              </a:rPr>
              <a:t>var</a:t>
            </a:r>
            <a:r>
              <a:rPr lang="en-US" dirty="0" smtClean="0">
                <a:effectLst/>
                <a:latin typeface="Times New Roman" pitchFamily="18" charset="0"/>
                <a:cs typeface="Times New Roman" pitchFamily="18" charset="0"/>
              </a:rPr>
              <a:t> may be</a:t>
            </a:r>
          </a:p>
          <a:p>
            <a:pPr marL="908050" lvl="2" indent="-168275" eaLnBrk="1" hangingPunct="1">
              <a:spcBef>
                <a:spcPct val="10000"/>
              </a:spcBef>
              <a:buFontTx/>
              <a:buNone/>
            </a:pPr>
            <a:r>
              <a:rPr lang="en-US" dirty="0" smtClean="0">
                <a:effectLst/>
                <a:latin typeface="Times New Roman" pitchFamily="18" charset="0"/>
                <a:cs typeface="Times New Roman" pitchFamily="18" charset="0"/>
              </a:rPr>
              <a:t>(a) fundamental data type</a:t>
            </a:r>
          </a:p>
          <a:p>
            <a:pPr marL="908050" lvl="2" indent="-168275" eaLnBrk="1" hangingPunct="1">
              <a:spcBef>
                <a:spcPct val="10000"/>
              </a:spcBef>
              <a:buFontTx/>
              <a:buNone/>
            </a:pPr>
            <a:r>
              <a:rPr lang="en-US" dirty="0" smtClean="0">
                <a:effectLst/>
                <a:latin typeface="Times New Roman" pitchFamily="18" charset="0"/>
                <a:cs typeface="Times New Roman" pitchFamily="18" charset="0"/>
              </a:rPr>
              <a:t>(b) organized data type</a:t>
            </a:r>
          </a:p>
          <a:p>
            <a:pPr marL="625475" lvl="1" indent="-277813" eaLnBrk="1" hangingPunct="1">
              <a:buFontTx/>
              <a:buNone/>
            </a:pPr>
            <a:endParaRPr lang="en-US" sz="1800" u="sng" dirty="0" smtClean="0">
              <a:effectLst/>
              <a:latin typeface="Times New Roman" pitchFamily="18" charset="0"/>
              <a:cs typeface="Times New Roman" pitchFamily="18" charset="0"/>
            </a:endParaRPr>
          </a:p>
          <a:p>
            <a:pPr marL="625475" lvl="1" indent="-277813" eaLnBrk="1" hangingPunct="1">
              <a:buFontTx/>
              <a:buNone/>
            </a:pPr>
            <a:endParaRPr lang="en-US" sz="1800" u="sng" dirty="0" smtClean="0">
              <a:effectLst/>
              <a:latin typeface="Times New Roman" pitchFamily="18" charset="0"/>
              <a:cs typeface="Times New Roman" pitchFamily="18" charset="0"/>
            </a:endParaRPr>
          </a:p>
          <a:p>
            <a:pPr marL="625475" lvl="1" indent="-277813" eaLnBrk="1" hangingPunct="1">
              <a:buFontTx/>
              <a:buNone/>
            </a:pPr>
            <a:endParaRPr lang="en-US" sz="1800" u="sng" dirty="0" smtClean="0">
              <a:effectLst/>
              <a:latin typeface="Times New Roman" pitchFamily="18" charset="0"/>
              <a:cs typeface="Times New Roman" pitchFamily="18" charset="0"/>
            </a:endParaRPr>
          </a:p>
          <a:p>
            <a:pPr marL="625475" lvl="1" indent="-277813" eaLnBrk="1" hangingPunct="1">
              <a:buFontTx/>
              <a:buNone/>
            </a:pPr>
            <a:endParaRPr lang="en-US" sz="1800" u="sng" dirty="0" smtClean="0">
              <a:effectLst/>
              <a:latin typeface="Times New Roman" pitchFamily="18" charset="0"/>
              <a:cs typeface="Times New Roman" pitchFamily="18" charset="0"/>
            </a:endParaRPr>
          </a:p>
          <a:p>
            <a:pPr marL="625475" lvl="1" indent="-277813" eaLnBrk="1" hangingPunct="1">
              <a:buFontTx/>
              <a:buNone/>
            </a:pPr>
            <a:r>
              <a:rPr lang="en-US" sz="1800" u="sng" dirty="0" smtClean="0">
                <a:effectLst/>
                <a:latin typeface="Times New Roman" pitchFamily="18" charset="0"/>
                <a:cs typeface="Times New Roman" pitchFamily="18" charset="0"/>
              </a:rPr>
              <a:t>Example</a:t>
            </a:r>
            <a:r>
              <a:rPr lang="en-US" sz="1800" dirty="0" smtClean="0">
                <a:effectLst/>
                <a:latin typeface="Times New Roman" pitchFamily="18" charset="0"/>
                <a:cs typeface="Times New Roman" pitchFamily="18" charset="0"/>
              </a:rPr>
              <a:t>:</a:t>
            </a:r>
          </a:p>
          <a:p>
            <a:pPr marL="625475" lvl="1" indent="-277813" eaLnBrk="1" hangingPunct="1">
              <a:buFontTx/>
              <a:buNone/>
            </a:pPr>
            <a:r>
              <a:rPr lang="en-US" sz="1800" dirty="0" smtClean="0">
                <a:effectLst/>
                <a:latin typeface="Times New Roman" pitchFamily="18" charset="0"/>
                <a:cs typeface="Times New Roman" pitchFamily="18" charset="0"/>
              </a:rPr>
              <a:t>	</a:t>
            </a:r>
            <a:r>
              <a:rPr lang="en-US" sz="1800" b="1" dirty="0" err="1" smtClean="0">
                <a:effectLst/>
                <a:latin typeface="Times New Roman" pitchFamily="18" charset="0"/>
                <a:cs typeface="Times New Roman" pitchFamily="18" charset="0"/>
              </a:rPr>
              <a:t>int</a:t>
            </a:r>
            <a:r>
              <a:rPr lang="en-US" sz="1800" b="1" dirty="0" smtClean="0">
                <a:effectLst/>
                <a:latin typeface="Times New Roman" pitchFamily="18" charset="0"/>
                <a:cs typeface="Times New Roman" pitchFamily="18" charset="0"/>
              </a:rPr>
              <a:t> </a:t>
            </a:r>
            <a:r>
              <a:rPr lang="en-US" sz="1800" b="1" dirty="0" err="1" smtClean="0">
                <a:effectLst/>
                <a:latin typeface="Times New Roman" pitchFamily="18" charset="0"/>
                <a:cs typeface="Times New Roman" pitchFamily="18" charset="0"/>
              </a:rPr>
              <a:t>i</a:t>
            </a:r>
            <a:r>
              <a:rPr lang="en-US" sz="1800" b="1" dirty="0" smtClean="0">
                <a:effectLst/>
                <a:latin typeface="Times New Roman" pitchFamily="18" charset="0"/>
                <a:cs typeface="Times New Roman" pitchFamily="18" charset="0"/>
              </a:rPr>
              <a:t>=100;</a:t>
            </a:r>
          </a:p>
          <a:p>
            <a:pPr marL="625475" lvl="1" indent="-277813" eaLnBrk="1" hangingPunct="1">
              <a:buFontTx/>
              <a:buNone/>
            </a:pPr>
            <a:r>
              <a:rPr lang="en-US" sz="1800" b="1" dirty="0" smtClean="0">
                <a:effectLst/>
                <a:latin typeface="Times New Roman" pitchFamily="18" charset="0"/>
                <a:cs typeface="Times New Roman" pitchFamily="18" charset="0"/>
              </a:rPr>
              <a:t>	</a:t>
            </a:r>
            <a:r>
              <a:rPr lang="en-US" sz="1800" b="1" dirty="0" err="1" smtClean="0">
                <a:effectLst/>
                <a:latin typeface="Times New Roman" pitchFamily="18" charset="0"/>
                <a:cs typeface="Times New Roman" pitchFamily="18" charset="0"/>
              </a:rPr>
              <a:t>printf</a:t>
            </a:r>
            <a:r>
              <a:rPr lang="en-US" sz="1800" b="1" dirty="0" smtClean="0">
                <a:effectLst/>
                <a:latin typeface="Times New Roman" pitchFamily="18" charset="0"/>
                <a:cs typeface="Times New Roman" pitchFamily="18" charset="0"/>
              </a:rPr>
              <a:t>(“%d %d”, &amp;</a:t>
            </a:r>
            <a:r>
              <a:rPr lang="en-US" sz="1800" b="1" dirty="0" err="1" smtClean="0">
                <a:effectLst/>
                <a:latin typeface="Times New Roman" pitchFamily="18" charset="0"/>
                <a:cs typeface="Times New Roman" pitchFamily="18" charset="0"/>
              </a:rPr>
              <a:t>i</a:t>
            </a:r>
            <a:r>
              <a:rPr lang="en-US" sz="1800" b="1" dirty="0" smtClean="0">
                <a:effectLst/>
                <a:latin typeface="Times New Roman" pitchFamily="18" charset="0"/>
                <a:cs typeface="Times New Roman" pitchFamily="18" charset="0"/>
              </a:rPr>
              <a:t>, </a:t>
            </a:r>
            <a:r>
              <a:rPr lang="en-US" sz="1800" b="1" dirty="0" err="1" smtClean="0">
                <a:effectLst/>
                <a:latin typeface="Times New Roman" pitchFamily="18" charset="0"/>
                <a:cs typeface="Times New Roman" pitchFamily="18" charset="0"/>
              </a:rPr>
              <a:t>i</a:t>
            </a:r>
            <a:r>
              <a:rPr lang="en-US" sz="1800" b="1" dirty="0" smtClean="0">
                <a:effectLst/>
                <a:latin typeface="Times New Roman" pitchFamily="18" charset="0"/>
                <a:cs typeface="Times New Roman" pitchFamily="18" charset="0"/>
              </a:rPr>
              <a:t>);</a:t>
            </a:r>
            <a:endParaRPr lang="en-US" sz="1800" dirty="0" smtClean="0">
              <a:effectLst/>
              <a:latin typeface="Times New Roman" pitchFamily="18" charset="0"/>
              <a:cs typeface="Times New Roman" pitchFamily="18" charset="0"/>
            </a:endParaRPr>
          </a:p>
        </p:txBody>
      </p:sp>
      <p:grpSp>
        <p:nvGrpSpPr>
          <p:cNvPr id="2" name="Group 28"/>
          <p:cNvGrpSpPr>
            <a:grpSpLocks/>
          </p:cNvGrpSpPr>
          <p:nvPr/>
        </p:nvGrpSpPr>
        <p:grpSpPr bwMode="auto">
          <a:xfrm>
            <a:off x="2895600" y="3810000"/>
            <a:ext cx="3429000" cy="1981200"/>
            <a:chOff x="1536" y="2112"/>
            <a:chExt cx="2448" cy="1536"/>
          </a:xfrm>
        </p:grpSpPr>
        <p:sp>
          <p:nvSpPr>
            <p:cNvPr id="15365" name="Rectangle 13"/>
            <p:cNvSpPr>
              <a:spLocks noChangeArrowheads="1"/>
            </p:cNvSpPr>
            <p:nvPr/>
          </p:nvSpPr>
          <p:spPr bwMode="auto">
            <a:xfrm>
              <a:off x="2160" y="2448"/>
              <a:ext cx="864" cy="864"/>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5366" name="Rectangle 4"/>
            <p:cNvSpPr>
              <a:spLocks noChangeArrowheads="1"/>
            </p:cNvSpPr>
            <p:nvPr/>
          </p:nvSpPr>
          <p:spPr bwMode="auto">
            <a:xfrm>
              <a:off x="2160" y="2448"/>
              <a:ext cx="1824" cy="144"/>
            </a:xfrm>
            <a:prstGeom prst="rect">
              <a:avLst/>
            </a:prstGeom>
            <a:noFill/>
            <a:ln w="9525">
              <a:solidFill>
                <a:schemeClr val="tx1"/>
              </a:solidFill>
              <a:miter lim="800000"/>
              <a:headEnd/>
              <a:tailEnd/>
            </a:ln>
          </p:spPr>
          <p:txBody>
            <a:bodyPr wrap="none" anchor="ctr"/>
            <a:lstStyle/>
            <a:p>
              <a:endParaRPr lang="en-US"/>
            </a:p>
          </p:txBody>
        </p:sp>
        <p:sp>
          <p:nvSpPr>
            <p:cNvPr id="15367" name="Rectangle 5"/>
            <p:cNvSpPr>
              <a:spLocks noChangeArrowheads="1"/>
            </p:cNvSpPr>
            <p:nvPr/>
          </p:nvSpPr>
          <p:spPr bwMode="auto">
            <a:xfrm>
              <a:off x="2160" y="2592"/>
              <a:ext cx="1824" cy="144"/>
            </a:xfrm>
            <a:prstGeom prst="rect">
              <a:avLst/>
            </a:prstGeom>
            <a:noFill/>
            <a:ln w="9525">
              <a:solidFill>
                <a:schemeClr val="tx1"/>
              </a:solidFill>
              <a:miter lim="800000"/>
              <a:headEnd/>
              <a:tailEnd/>
            </a:ln>
          </p:spPr>
          <p:txBody>
            <a:bodyPr wrap="none" anchor="ctr"/>
            <a:lstStyle/>
            <a:p>
              <a:endParaRPr lang="en-US"/>
            </a:p>
          </p:txBody>
        </p:sp>
        <p:sp>
          <p:nvSpPr>
            <p:cNvPr id="15368" name="Rectangle 6"/>
            <p:cNvSpPr>
              <a:spLocks noChangeArrowheads="1"/>
            </p:cNvSpPr>
            <p:nvPr/>
          </p:nvSpPr>
          <p:spPr bwMode="auto">
            <a:xfrm>
              <a:off x="2160" y="2736"/>
              <a:ext cx="1824" cy="144"/>
            </a:xfrm>
            <a:prstGeom prst="rect">
              <a:avLst/>
            </a:prstGeom>
            <a:noFill/>
            <a:ln w="9525">
              <a:solidFill>
                <a:schemeClr val="tx1"/>
              </a:solidFill>
              <a:miter lim="800000"/>
              <a:headEnd/>
              <a:tailEnd/>
            </a:ln>
          </p:spPr>
          <p:txBody>
            <a:bodyPr wrap="none" anchor="ctr"/>
            <a:lstStyle/>
            <a:p>
              <a:endParaRPr lang="en-US"/>
            </a:p>
          </p:txBody>
        </p:sp>
        <p:sp>
          <p:nvSpPr>
            <p:cNvPr id="15369" name="Rectangle 7"/>
            <p:cNvSpPr>
              <a:spLocks noChangeArrowheads="1"/>
            </p:cNvSpPr>
            <p:nvPr/>
          </p:nvSpPr>
          <p:spPr bwMode="auto">
            <a:xfrm>
              <a:off x="2160" y="2880"/>
              <a:ext cx="1824" cy="144"/>
            </a:xfrm>
            <a:prstGeom prst="rect">
              <a:avLst/>
            </a:prstGeom>
            <a:noFill/>
            <a:ln w="9525">
              <a:solidFill>
                <a:schemeClr val="tx1"/>
              </a:solidFill>
              <a:miter lim="800000"/>
              <a:headEnd/>
              <a:tailEnd/>
            </a:ln>
          </p:spPr>
          <p:txBody>
            <a:bodyPr wrap="none" anchor="ctr"/>
            <a:lstStyle/>
            <a:p>
              <a:endParaRPr lang="en-US"/>
            </a:p>
          </p:txBody>
        </p:sp>
        <p:sp>
          <p:nvSpPr>
            <p:cNvPr id="15370" name="Rectangle 8"/>
            <p:cNvSpPr>
              <a:spLocks noChangeArrowheads="1"/>
            </p:cNvSpPr>
            <p:nvPr/>
          </p:nvSpPr>
          <p:spPr bwMode="auto">
            <a:xfrm>
              <a:off x="2160" y="3024"/>
              <a:ext cx="1824" cy="144"/>
            </a:xfrm>
            <a:prstGeom prst="rect">
              <a:avLst/>
            </a:prstGeom>
            <a:noFill/>
            <a:ln w="9525">
              <a:solidFill>
                <a:schemeClr val="tx1"/>
              </a:solidFill>
              <a:miter lim="800000"/>
              <a:headEnd/>
              <a:tailEnd/>
            </a:ln>
          </p:spPr>
          <p:txBody>
            <a:bodyPr wrap="none" anchor="ctr"/>
            <a:lstStyle/>
            <a:p>
              <a:endParaRPr lang="en-US"/>
            </a:p>
          </p:txBody>
        </p:sp>
        <p:sp>
          <p:nvSpPr>
            <p:cNvPr id="15371" name="Rectangle 9"/>
            <p:cNvSpPr>
              <a:spLocks noChangeArrowheads="1"/>
            </p:cNvSpPr>
            <p:nvPr/>
          </p:nvSpPr>
          <p:spPr bwMode="auto">
            <a:xfrm>
              <a:off x="2160" y="3168"/>
              <a:ext cx="1824" cy="144"/>
            </a:xfrm>
            <a:prstGeom prst="rect">
              <a:avLst/>
            </a:prstGeom>
            <a:noFill/>
            <a:ln w="9525">
              <a:solidFill>
                <a:schemeClr val="tx1"/>
              </a:solidFill>
              <a:miter lim="800000"/>
              <a:headEnd/>
              <a:tailEnd/>
            </a:ln>
          </p:spPr>
          <p:txBody>
            <a:bodyPr wrap="none" anchor="ctr"/>
            <a:lstStyle/>
            <a:p>
              <a:endParaRPr lang="en-US"/>
            </a:p>
          </p:txBody>
        </p:sp>
        <p:sp>
          <p:nvSpPr>
            <p:cNvPr id="15372" name="Line 10"/>
            <p:cNvSpPr>
              <a:spLocks noChangeShapeType="1"/>
            </p:cNvSpPr>
            <p:nvPr/>
          </p:nvSpPr>
          <p:spPr bwMode="auto">
            <a:xfrm>
              <a:off x="2160" y="2304"/>
              <a:ext cx="0" cy="1056"/>
            </a:xfrm>
            <a:prstGeom prst="line">
              <a:avLst/>
            </a:prstGeom>
            <a:noFill/>
            <a:ln w="9525">
              <a:solidFill>
                <a:schemeClr val="tx1"/>
              </a:solidFill>
              <a:round/>
              <a:headEnd/>
              <a:tailEnd/>
            </a:ln>
          </p:spPr>
          <p:txBody>
            <a:bodyPr/>
            <a:lstStyle/>
            <a:p>
              <a:endParaRPr lang="en-US"/>
            </a:p>
          </p:txBody>
        </p:sp>
        <p:sp>
          <p:nvSpPr>
            <p:cNvPr id="15373" name="Line 11"/>
            <p:cNvSpPr>
              <a:spLocks noChangeShapeType="1"/>
            </p:cNvSpPr>
            <p:nvPr/>
          </p:nvSpPr>
          <p:spPr bwMode="auto">
            <a:xfrm>
              <a:off x="3024" y="2352"/>
              <a:ext cx="0" cy="1008"/>
            </a:xfrm>
            <a:prstGeom prst="line">
              <a:avLst/>
            </a:prstGeom>
            <a:noFill/>
            <a:ln w="9525">
              <a:solidFill>
                <a:schemeClr val="tx1"/>
              </a:solidFill>
              <a:round/>
              <a:headEnd/>
              <a:tailEnd/>
            </a:ln>
          </p:spPr>
          <p:txBody>
            <a:bodyPr/>
            <a:lstStyle/>
            <a:p>
              <a:endParaRPr lang="en-US"/>
            </a:p>
          </p:txBody>
        </p:sp>
        <p:sp>
          <p:nvSpPr>
            <p:cNvPr id="15374" name="Line 12"/>
            <p:cNvSpPr>
              <a:spLocks noChangeShapeType="1"/>
            </p:cNvSpPr>
            <p:nvPr/>
          </p:nvSpPr>
          <p:spPr bwMode="auto">
            <a:xfrm>
              <a:off x="3984" y="2352"/>
              <a:ext cx="0" cy="1008"/>
            </a:xfrm>
            <a:prstGeom prst="line">
              <a:avLst/>
            </a:prstGeom>
            <a:noFill/>
            <a:ln w="9525">
              <a:solidFill>
                <a:schemeClr val="tx1"/>
              </a:solidFill>
              <a:round/>
              <a:headEnd/>
              <a:tailEnd/>
            </a:ln>
          </p:spPr>
          <p:txBody>
            <a:bodyPr/>
            <a:lstStyle/>
            <a:p>
              <a:endParaRPr lang="en-US"/>
            </a:p>
          </p:txBody>
        </p:sp>
        <p:sp>
          <p:nvSpPr>
            <p:cNvPr id="15375" name="Rectangle 14"/>
            <p:cNvSpPr>
              <a:spLocks noChangeArrowheads="1"/>
            </p:cNvSpPr>
            <p:nvPr/>
          </p:nvSpPr>
          <p:spPr bwMode="auto">
            <a:xfrm>
              <a:off x="2256" y="2112"/>
              <a:ext cx="596" cy="236"/>
            </a:xfrm>
            <a:prstGeom prst="rect">
              <a:avLst/>
            </a:prstGeom>
            <a:noFill/>
            <a:ln w="9525">
              <a:noFill/>
              <a:miter lim="800000"/>
              <a:headEnd/>
              <a:tailEnd/>
            </a:ln>
          </p:spPr>
          <p:txBody>
            <a:bodyPr wrap="none">
              <a:spAutoFit/>
            </a:bodyPr>
            <a:lstStyle/>
            <a:p>
              <a:r>
                <a:rPr lang="en-US" sz="1400">
                  <a:latin typeface="Arial" pitchFamily="34" charset="0"/>
                </a:rPr>
                <a:t>Address</a:t>
              </a:r>
            </a:p>
          </p:txBody>
        </p:sp>
        <p:sp>
          <p:nvSpPr>
            <p:cNvPr id="15376" name="Rectangle 15"/>
            <p:cNvSpPr>
              <a:spLocks noChangeArrowheads="1"/>
            </p:cNvSpPr>
            <p:nvPr/>
          </p:nvSpPr>
          <p:spPr bwMode="auto">
            <a:xfrm>
              <a:off x="3264" y="2112"/>
              <a:ext cx="575" cy="236"/>
            </a:xfrm>
            <a:prstGeom prst="rect">
              <a:avLst/>
            </a:prstGeom>
            <a:noFill/>
            <a:ln w="9525">
              <a:noFill/>
              <a:miter lim="800000"/>
              <a:headEnd/>
              <a:tailEnd/>
            </a:ln>
          </p:spPr>
          <p:txBody>
            <a:bodyPr wrap="none">
              <a:spAutoFit/>
            </a:bodyPr>
            <a:lstStyle/>
            <a:p>
              <a:r>
                <a:rPr lang="en-US" sz="1400">
                  <a:latin typeface="Arial" pitchFamily="34" charset="0"/>
                </a:rPr>
                <a:t>Content</a:t>
              </a:r>
            </a:p>
          </p:txBody>
        </p:sp>
        <p:sp>
          <p:nvSpPr>
            <p:cNvPr id="15377" name="Text Box 16"/>
            <p:cNvSpPr txBox="1">
              <a:spLocks noChangeArrowheads="1"/>
            </p:cNvSpPr>
            <p:nvPr/>
          </p:nvSpPr>
          <p:spPr bwMode="auto">
            <a:xfrm>
              <a:off x="1536" y="2688"/>
              <a:ext cx="615" cy="354"/>
            </a:xfrm>
            <a:prstGeom prst="rect">
              <a:avLst/>
            </a:prstGeom>
            <a:noFill/>
            <a:ln w="9525">
              <a:noFill/>
              <a:miter lim="800000"/>
              <a:headEnd/>
              <a:tailEnd/>
            </a:ln>
          </p:spPr>
          <p:txBody>
            <a:bodyPr wrap="none">
              <a:spAutoFit/>
            </a:bodyPr>
            <a:lstStyle/>
            <a:p>
              <a:r>
                <a:rPr lang="en-US" sz="2400">
                  <a:latin typeface="Arial" pitchFamily="34" charset="0"/>
                </a:rPr>
                <a:t>RAM</a:t>
              </a:r>
            </a:p>
          </p:txBody>
        </p:sp>
        <p:sp>
          <p:nvSpPr>
            <p:cNvPr id="15378" name="Rectangle 17"/>
            <p:cNvSpPr>
              <a:spLocks noChangeArrowheads="1"/>
            </p:cNvSpPr>
            <p:nvPr/>
          </p:nvSpPr>
          <p:spPr bwMode="auto">
            <a:xfrm>
              <a:off x="3312" y="2688"/>
              <a:ext cx="393" cy="261"/>
            </a:xfrm>
            <a:prstGeom prst="rect">
              <a:avLst/>
            </a:prstGeom>
            <a:noFill/>
            <a:ln w="9525">
              <a:noFill/>
              <a:miter lim="800000"/>
              <a:headEnd/>
              <a:tailEnd/>
            </a:ln>
          </p:spPr>
          <p:txBody>
            <a:bodyPr wrap="none">
              <a:spAutoFit/>
            </a:bodyPr>
            <a:lstStyle/>
            <a:p>
              <a:r>
                <a:rPr lang="en-US" sz="1600" b="1">
                  <a:latin typeface="Courier New" pitchFamily="49" charset="0"/>
                </a:rPr>
                <a:t>100</a:t>
              </a:r>
            </a:p>
          </p:txBody>
        </p:sp>
        <p:sp>
          <p:nvSpPr>
            <p:cNvPr id="15379" name="Rectangle 18"/>
            <p:cNvSpPr>
              <a:spLocks noChangeArrowheads="1"/>
            </p:cNvSpPr>
            <p:nvPr/>
          </p:nvSpPr>
          <p:spPr bwMode="auto">
            <a:xfrm>
              <a:off x="2400" y="2688"/>
              <a:ext cx="480" cy="261"/>
            </a:xfrm>
            <a:prstGeom prst="rect">
              <a:avLst/>
            </a:prstGeom>
            <a:noFill/>
            <a:ln w="9525">
              <a:noFill/>
              <a:miter lim="800000"/>
              <a:headEnd/>
              <a:tailEnd/>
            </a:ln>
          </p:spPr>
          <p:txBody>
            <a:bodyPr wrap="none">
              <a:spAutoFit/>
            </a:bodyPr>
            <a:lstStyle/>
            <a:p>
              <a:r>
                <a:rPr lang="en-US" sz="1600" b="1">
                  <a:latin typeface="Courier New" pitchFamily="49" charset="0"/>
                </a:rPr>
                <a:t>1002</a:t>
              </a:r>
            </a:p>
          </p:txBody>
        </p:sp>
        <p:sp>
          <p:nvSpPr>
            <p:cNvPr id="15380" name="Rectangle 19"/>
            <p:cNvSpPr>
              <a:spLocks noChangeArrowheads="1"/>
            </p:cNvSpPr>
            <p:nvPr/>
          </p:nvSpPr>
          <p:spPr bwMode="auto">
            <a:xfrm>
              <a:off x="2400" y="2544"/>
              <a:ext cx="480" cy="261"/>
            </a:xfrm>
            <a:prstGeom prst="rect">
              <a:avLst/>
            </a:prstGeom>
            <a:noFill/>
            <a:ln w="9525">
              <a:noFill/>
              <a:miter lim="800000"/>
              <a:headEnd/>
              <a:tailEnd/>
            </a:ln>
          </p:spPr>
          <p:txBody>
            <a:bodyPr wrap="none">
              <a:spAutoFit/>
            </a:bodyPr>
            <a:lstStyle/>
            <a:p>
              <a:r>
                <a:rPr lang="en-US" sz="1600" b="1">
                  <a:latin typeface="Courier New" pitchFamily="49" charset="0"/>
                </a:rPr>
                <a:t>1001</a:t>
              </a:r>
            </a:p>
          </p:txBody>
        </p:sp>
        <p:sp>
          <p:nvSpPr>
            <p:cNvPr id="15381" name="Rectangle 20"/>
            <p:cNvSpPr>
              <a:spLocks noChangeArrowheads="1"/>
            </p:cNvSpPr>
            <p:nvPr/>
          </p:nvSpPr>
          <p:spPr bwMode="auto">
            <a:xfrm>
              <a:off x="2400" y="2400"/>
              <a:ext cx="480" cy="261"/>
            </a:xfrm>
            <a:prstGeom prst="rect">
              <a:avLst/>
            </a:prstGeom>
            <a:noFill/>
            <a:ln w="9525">
              <a:noFill/>
              <a:miter lim="800000"/>
              <a:headEnd/>
              <a:tailEnd/>
            </a:ln>
          </p:spPr>
          <p:txBody>
            <a:bodyPr wrap="none">
              <a:spAutoFit/>
            </a:bodyPr>
            <a:lstStyle/>
            <a:p>
              <a:r>
                <a:rPr lang="en-US" sz="1600" b="1">
                  <a:latin typeface="Courier New" pitchFamily="49" charset="0"/>
                </a:rPr>
                <a:t>1000</a:t>
              </a:r>
            </a:p>
          </p:txBody>
        </p:sp>
        <p:sp>
          <p:nvSpPr>
            <p:cNvPr id="15382" name="Rectangle 21"/>
            <p:cNvSpPr>
              <a:spLocks noChangeArrowheads="1"/>
            </p:cNvSpPr>
            <p:nvPr/>
          </p:nvSpPr>
          <p:spPr bwMode="auto">
            <a:xfrm>
              <a:off x="2400" y="2832"/>
              <a:ext cx="480" cy="261"/>
            </a:xfrm>
            <a:prstGeom prst="rect">
              <a:avLst/>
            </a:prstGeom>
            <a:noFill/>
            <a:ln w="9525">
              <a:noFill/>
              <a:miter lim="800000"/>
              <a:headEnd/>
              <a:tailEnd/>
            </a:ln>
          </p:spPr>
          <p:txBody>
            <a:bodyPr wrap="none">
              <a:spAutoFit/>
            </a:bodyPr>
            <a:lstStyle/>
            <a:p>
              <a:r>
                <a:rPr lang="en-US" sz="1600" b="1">
                  <a:latin typeface="Courier New" pitchFamily="49" charset="0"/>
                </a:rPr>
                <a:t>1003</a:t>
              </a:r>
            </a:p>
          </p:txBody>
        </p:sp>
        <p:sp>
          <p:nvSpPr>
            <p:cNvPr id="15383" name="Rectangle 22"/>
            <p:cNvSpPr>
              <a:spLocks noChangeArrowheads="1"/>
            </p:cNvSpPr>
            <p:nvPr/>
          </p:nvSpPr>
          <p:spPr bwMode="auto">
            <a:xfrm>
              <a:off x="2400" y="2976"/>
              <a:ext cx="480" cy="261"/>
            </a:xfrm>
            <a:prstGeom prst="rect">
              <a:avLst/>
            </a:prstGeom>
            <a:noFill/>
            <a:ln w="9525">
              <a:noFill/>
              <a:miter lim="800000"/>
              <a:headEnd/>
              <a:tailEnd/>
            </a:ln>
          </p:spPr>
          <p:txBody>
            <a:bodyPr wrap="none">
              <a:spAutoFit/>
            </a:bodyPr>
            <a:lstStyle/>
            <a:p>
              <a:r>
                <a:rPr lang="en-US" sz="1600" b="1">
                  <a:latin typeface="Courier New" pitchFamily="49" charset="0"/>
                </a:rPr>
                <a:t>1004</a:t>
              </a:r>
            </a:p>
          </p:txBody>
        </p:sp>
        <p:sp>
          <p:nvSpPr>
            <p:cNvPr id="15384" name="Rectangle 23"/>
            <p:cNvSpPr>
              <a:spLocks noChangeArrowheads="1"/>
            </p:cNvSpPr>
            <p:nvPr/>
          </p:nvSpPr>
          <p:spPr bwMode="auto">
            <a:xfrm>
              <a:off x="2400" y="3120"/>
              <a:ext cx="480" cy="261"/>
            </a:xfrm>
            <a:prstGeom prst="rect">
              <a:avLst/>
            </a:prstGeom>
            <a:noFill/>
            <a:ln w="9525">
              <a:noFill/>
              <a:miter lim="800000"/>
              <a:headEnd/>
              <a:tailEnd/>
            </a:ln>
          </p:spPr>
          <p:txBody>
            <a:bodyPr wrap="none">
              <a:spAutoFit/>
            </a:bodyPr>
            <a:lstStyle/>
            <a:p>
              <a:r>
                <a:rPr lang="en-US" sz="1600" b="1">
                  <a:latin typeface="Courier New" pitchFamily="49" charset="0"/>
                </a:rPr>
                <a:t>1005</a:t>
              </a:r>
            </a:p>
          </p:txBody>
        </p:sp>
        <p:sp>
          <p:nvSpPr>
            <p:cNvPr id="15385" name="Line 24"/>
            <p:cNvSpPr>
              <a:spLocks noChangeShapeType="1"/>
            </p:cNvSpPr>
            <p:nvPr/>
          </p:nvSpPr>
          <p:spPr bwMode="auto">
            <a:xfrm flipH="1">
              <a:off x="1872" y="2832"/>
              <a:ext cx="528" cy="816"/>
            </a:xfrm>
            <a:prstGeom prst="line">
              <a:avLst/>
            </a:prstGeom>
            <a:noFill/>
            <a:ln w="28575">
              <a:solidFill>
                <a:srgbClr val="FF3300"/>
              </a:solidFill>
              <a:round/>
              <a:headEnd/>
              <a:tailEnd type="triangle" w="med" len="med"/>
            </a:ln>
          </p:spPr>
          <p:txBody>
            <a:bodyPr/>
            <a:lstStyle/>
            <a:p>
              <a:endParaRPr lang="en-US"/>
            </a:p>
          </p:txBody>
        </p:sp>
        <p:sp>
          <p:nvSpPr>
            <p:cNvPr id="15386" name="Line 25"/>
            <p:cNvSpPr>
              <a:spLocks noChangeShapeType="1"/>
            </p:cNvSpPr>
            <p:nvPr/>
          </p:nvSpPr>
          <p:spPr bwMode="auto">
            <a:xfrm flipH="1">
              <a:off x="2160" y="2832"/>
              <a:ext cx="1200" cy="816"/>
            </a:xfrm>
            <a:prstGeom prst="line">
              <a:avLst/>
            </a:prstGeom>
            <a:noFill/>
            <a:ln w="28575">
              <a:solidFill>
                <a:srgbClr val="FF3300"/>
              </a:solidFill>
              <a:round/>
              <a:headEnd/>
              <a:tailEnd type="triangle" w="med" len="med"/>
            </a:ln>
          </p:spPr>
          <p:txBody>
            <a:bodyPr/>
            <a:lstStyle/>
            <a:p>
              <a:endParaRPr lang="en-US"/>
            </a:p>
          </p:txBody>
        </p:sp>
        <p:sp>
          <p:nvSpPr>
            <p:cNvPr id="15387" name="Oval 26"/>
            <p:cNvSpPr>
              <a:spLocks noChangeArrowheads="1"/>
            </p:cNvSpPr>
            <p:nvPr/>
          </p:nvSpPr>
          <p:spPr bwMode="auto">
            <a:xfrm>
              <a:off x="2352" y="2688"/>
              <a:ext cx="528" cy="192"/>
            </a:xfrm>
            <a:prstGeom prst="ellipse">
              <a:avLst/>
            </a:prstGeom>
            <a:noFill/>
            <a:ln w="19050">
              <a:solidFill>
                <a:srgbClr val="FF3300"/>
              </a:solidFill>
              <a:round/>
              <a:headEnd/>
              <a:tailEnd/>
            </a:ln>
          </p:spPr>
          <p:txBody>
            <a:bodyPr wrap="none" anchor="ctr"/>
            <a:lstStyle/>
            <a:p>
              <a:endParaRPr lang="en-US"/>
            </a:p>
          </p:txBody>
        </p:sp>
        <p:sp>
          <p:nvSpPr>
            <p:cNvPr id="15388" name="Oval 27"/>
            <p:cNvSpPr>
              <a:spLocks noChangeArrowheads="1"/>
            </p:cNvSpPr>
            <p:nvPr/>
          </p:nvSpPr>
          <p:spPr bwMode="auto">
            <a:xfrm>
              <a:off x="3216" y="2688"/>
              <a:ext cx="528" cy="192"/>
            </a:xfrm>
            <a:prstGeom prst="ellipse">
              <a:avLst/>
            </a:prstGeom>
            <a:noFill/>
            <a:ln w="19050">
              <a:solidFill>
                <a:srgbClr val="FF3300"/>
              </a:solidFill>
              <a:round/>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Line 7"/>
          <p:cNvSpPr>
            <a:spLocks noChangeShapeType="1"/>
          </p:cNvSpPr>
          <p:nvPr/>
        </p:nvSpPr>
        <p:spPr bwMode="auto">
          <a:xfrm flipV="1">
            <a:off x="2743200" y="2667000"/>
            <a:ext cx="5715000" cy="0"/>
          </a:xfrm>
          <a:prstGeom prst="line">
            <a:avLst/>
          </a:prstGeom>
          <a:noFill/>
          <a:ln w="76200">
            <a:solidFill>
              <a:schemeClr val="accent2"/>
            </a:solidFill>
            <a:round/>
            <a:headEnd/>
            <a:tailEnd/>
          </a:ln>
        </p:spPr>
        <p:txBody>
          <a:bodyPr wrap="none" anchor="ctr"/>
          <a:lstStyle/>
          <a:p>
            <a:endParaRPr lang="en-US"/>
          </a:p>
        </p:txBody>
      </p:sp>
      <p:sp>
        <p:nvSpPr>
          <p:cNvPr id="2056" name="Text Box 8"/>
          <p:cNvSpPr txBox="1">
            <a:spLocks noChangeArrowheads="1"/>
          </p:cNvSpPr>
          <p:nvPr/>
        </p:nvSpPr>
        <p:spPr bwMode="auto">
          <a:xfrm>
            <a:off x="762000" y="1828800"/>
            <a:ext cx="7620000" cy="1754326"/>
          </a:xfrm>
          <a:prstGeom prst="rect">
            <a:avLst/>
          </a:prstGeom>
          <a:noFill/>
          <a:ln w="9525">
            <a:noFill/>
            <a:miter lim="800000"/>
            <a:headEnd/>
            <a:tailEnd/>
          </a:ln>
          <a:effectLst/>
        </p:spPr>
        <p:txBody>
          <a:bodyPr wrap="square">
            <a:spAutoFit/>
          </a:bodyPr>
          <a:lstStyle/>
          <a:p>
            <a:pPr marL="1825625" indent="-1825625">
              <a:defRPr/>
            </a:pPr>
            <a:r>
              <a:rPr lang="en-US" sz="3600" b="1" i="1" dirty="0">
                <a:solidFill>
                  <a:schemeClr val="bg1"/>
                </a:solidFill>
                <a:latin typeface="Times New Roman" pitchFamily="18" charset="0"/>
                <a:cs typeface="Times New Roman" pitchFamily="18" charset="0"/>
              </a:rPr>
              <a:t>Basic </a:t>
            </a:r>
            <a:r>
              <a:rPr lang="en-US" sz="3600" b="1" i="1" dirty="0" smtClean="0">
                <a:solidFill>
                  <a:schemeClr val="bg1"/>
                </a:solidFill>
                <a:latin typeface="Times New Roman" pitchFamily="18" charset="0"/>
                <a:cs typeface="Times New Roman" pitchFamily="18" charset="0"/>
              </a:rPr>
              <a:t>I/O Function</a:t>
            </a:r>
          </a:p>
          <a:p>
            <a:pPr marL="1825625" indent="-1825625">
              <a:defRPr/>
            </a:pPr>
            <a:endParaRPr lang="en-US" sz="3600" b="1" i="1" dirty="0" smtClean="0">
              <a:solidFill>
                <a:schemeClr val="bg1"/>
              </a:solidFill>
              <a:latin typeface="Times New Roman" pitchFamily="18" charset="0"/>
              <a:cs typeface="Times New Roman" pitchFamily="18" charset="0"/>
            </a:endParaRPr>
          </a:p>
          <a:p>
            <a:pPr marL="1825625" indent="-1825625" algn="r">
              <a:defRPr/>
            </a:pPr>
            <a:r>
              <a:rPr lang="en-US" sz="3600" b="1" i="1" dirty="0" smtClean="0">
                <a:solidFill>
                  <a:schemeClr val="bg1"/>
                </a:solidFill>
                <a:latin typeface="Times New Roman" pitchFamily="18" charset="0"/>
                <a:cs typeface="Times New Roman" pitchFamily="18" charset="0"/>
              </a:rPr>
              <a:t>– </a:t>
            </a:r>
            <a:r>
              <a:rPr lang="en-US" sz="3600" b="1" i="1" dirty="0" err="1" smtClean="0">
                <a:solidFill>
                  <a:schemeClr val="bg1"/>
                </a:solidFill>
                <a:latin typeface="Times New Roman" pitchFamily="18" charset="0"/>
                <a:cs typeface="Times New Roman" pitchFamily="18" charset="0"/>
              </a:rPr>
              <a:t>printf</a:t>
            </a:r>
            <a:r>
              <a:rPr lang="en-US" sz="3600" b="1" i="1" dirty="0" smtClean="0">
                <a:solidFill>
                  <a:schemeClr val="bg1"/>
                </a:solidFill>
                <a:latin typeface="Times New Roman" pitchFamily="18" charset="0"/>
                <a:cs typeface="Times New Roman" pitchFamily="18" charset="0"/>
              </a:rPr>
              <a:t>()</a:t>
            </a:r>
            <a:endParaRPr lang="en-US" sz="3600" b="1" i="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smtClean="0">
                <a:latin typeface="Times New Roman" pitchFamily="18" charset="0"/>
                <a:cs typeface="Times New Roman" pitchFamily="18" charset="0"/>
              </a:rPr>
              <a:t>Formatted </a:t>
            </a:r>
            <a:r>
              <a:rPr lang="en-US" dirty="0" err="1" smtClean="0">
                <a:latin typeface="Times New Roman" pitchFamily="18" charset="0"/>
                <a:cs typeface="Times New Roman" pitchFamily="18" charset="0"/>
              </a:rPr>
              <a:t>Input/Output</a:t>
            </a:r>
            <a:endParaRPr lang="en-US" sz="4400" b="0" dirty="0" smtClean="0">
              <a:latin typeface="Times New Roman" pitchFamily="18" charset="0"/>
              <a:cs typeface="Times New Roman" pitchFamily="18" charset="0"/>
            </a:endParaRPr>
          </a:p>
        </p:txBody>
      </p:sp>
      <p:sp>
        <p:nvSpPr>
          <p:cNvPr id="6147" name="Rectangle 3"/>
          <p:cNvSpPr>
            <a:spLocks noGrp="1" noChangeArrowheads="1"/>
          </p:cNvSpPr>
          <p:nvPr>
            <p:ph type="body" idx="1"/>
          </p:nvPr>
        </p:nvSpPr>
        <p:spPr>
          <a:xfrm>
            <a:off x="152400" y="1447800"/>
            <a:ext cx="8991600" cy="4114800"/>
          </a:xfrm>
        </p:spPr>
        <p:txBody>
          <a:bodyPr>
            <a:noAutofit/>
          </a:bodyPr>
          <a:lstStyle/>
          <a:p>
            <a:pPr marL="635000" lvl="1" indent="-238125" algn="just" eaLnBrk="1" hangingPunct="1">
              <a:lnSpc>
                <a:spcPct val="80000"/>
              </a:lnSpc>
              <a:defRPr/>
            </a:pP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printf</a:t>
            </a:r>
            <a:r>
              <a:rPr lang="en-US" sz="2400" dirty="0" smtClean="0">
                <a:latin typeface="Times New Roman" pitchFamily="18" charset="0"/>
                <a:cs typeface="Times New Roman" pitchFamily="18" charset="0"/>
              </a:rPr>
              <a:t> and </a:t>
            </a:r>
            <a:r>
              <a:rPr lang="en-US" sz="2400" b="1" dirty="0" err="1" smtClean="0">
                <a:latin typeface="Times New Roman" pitchFamily="18" charset="0"/>
                <a:cs typeface="Times New Roman" pitchFamily="18" charset="0"/>
              </a:rPr>
              <a:t>scanf</a:t>
            </a:r>
            <a:r>
              <a:rPr lang="en-US" sz="2400" b="1" dirty="0" smtClean="0">
                <a:latin typeface="Times New Roman" pitchFamily="18" charset="0"/>
                <a:cs typeface="Times New Roman" pitchFamily="18" charset="0"/>
              </a:rPr>
              <a:t> are  basic  I/O functions</a:t>
            </a:r>
          </a:p>
          <a:p>
            <a:pPr marL="635000" lvl="1" indent="-238125" algn="just" eaLnBrk="1" hangingPunct="1">
              <a:lnSpc>
                <a:spcPct val="80000"/>
              </a:lnSpc>
              <a:defRPr/>
            </a:pPr>
            <a:r>
              <a:rPr lang="en-US" sz="2400" dirty="0" smtClean="0">
                <a:latin typeface="Times New Roman" pitchFamily="18" charset="0"/>
                <a:cs typeface="Times New Roman" pitchFamily="18" charset="0"/>
              </a:rPr>
              <a:t>Streams (input and output)</a:t>
            </a:r>
          </a:p>
          <a:p>
            <a:pPr marL="917575" lvl="2" indent="-168275" algn="just" eaLnBrk="1" hangingPunct="1">
              <a:lnSpc>
                <a:spcPct val="80000"/>
              </a:lnSpc>
              <a:defRPr/>
            </a:pPr>
            <a:r>
              <a:rPr lang="en-US" b="1" dirty="0" smtClean="0">
                <a:latin typeface="Times New Roman" pitchFamily="18" charset="0"/>
                <a:cs typeface="Times New Roman" pitchFamily="18" charset="0"/>
              </a:rPr>
              <a:t>gets</a:t>
            </a:r>
            <a:r>
              <a:rPr lang="en-US"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puts</a:t>
            </a:r>
            <a:r>
              <a:rPr lang="en-US"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getchar</a:t>
            </a:r>
            <a:r>
              <a:rPr lang="en-US"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putchar</a:t>
            </a:r>
            <a:r>
              <a:rPr lang="en-US" dirty="0" smtClean="0">
                <a:latin typeface="Times New Roman" pitchFamily="18" charset="0"/>
                <a:cs typeface="Times New Roman" pitchFamily="18" charset="0"/>
              </a:rPr>
              <a:t> (in </a:t>
            </a:r>
            <a:r>
              <a:rPr lang="en-US" b="1" dirty="0" smtClean="0">
                <a:latin typeface="Times New Roman" pitchFamily="18" charset="0"/>
                <a:cs typeface="Times New Roman" pitchFamily="18" charset="0"/>
              </a:rPr>
              <a:t>&lt;</a:t>
            </a:r>
            <a:r>
              <a:rPr lang="en-US" b="1" dirty="0" err="1" smtClean="0">
                <a:latin typeface="Times New Roman" pitchFamily="18" charset="0"/>
                <a:cs typeface="Times New Roman" pitchFamily="18" charset="0"/>
              </a:rPr>
              <a:t>stdio.h</a:t>
            </a:r>
            <a:r>
              <a:rPr lang="en-US" b="1" dirty="0" smtClean="0">
                <a:latin typeface="Times New Roman" pitchFamily="18" charset="0"/>
                <a:cs typeface="Times New Roman" pitchFamily="18" charset="0"/>
              </a:rPr>
              <a:t>&gt;</a:t>
            </a:r>
            <a:r>
              <a:rPr lang="en-US" dirty="0" smtClean="0">
                <a:latin typeface="Times New Roman" pitchFamily="18" charset="0"/>
                <a:cs typeface="Times New Roman" pitchFamily="18" charset="0"/>
              </a:rPr>
              <a:t>)</a:t>
            </a:r>
          </a:p>
          <a:p>
            <a:pPr marL="282575" indent="-282575" algn="just" eaLnBrk="1" hangingPunct="1">
              <a:lnSpc>
                <a:spcPct val="80000"/>
              </a:lnSpc>
              <a:defRPr/>
            </a:pPr>
            <a:r>
              <a:rPr lang="en-US" sz="2400" dirty="0" smtClean="0">
                <a:latin typeface="Times New Roman" pitchFamily="18" charset="0"/>
                <a:cs typeface="Times New Roman" pitchFamily="18" charset="0"/>
              </a:rPr>
              <a:t>Streams</a:t>
            </a:r>
          </a:p>
          <a:p>
            <a:pPr marL="635000" lvl="1" indent="-238125" algn="just" eaLnBrk="1" hangingPunct="1">
              <a:lnSpc>
                <a:spcPct val="80000"/>
              </a:lnSpc>
              <a:defRPr/>
            </a:pPr>
            <a:r>
              <a:rPr lang="en-US" sz="2400" dirty="0" smtClean="0">
                <a:latin typeface="Times New Roman" pitchFamily="18" charset="0"/>
                <a:cs typeface="Times New Roman" pitchFamily="18" charset="0"/>
              </a:rPr>
              <a:t>Sequences of characters organized into lines</a:t>
            </a:r>
          </a:p>
          <a:p>
            <a:pPr marL="917575" lvl="2" indent="-168275" algn="just" eaLnBrk="1" hangingPunct="1">
              <a:lnSpc>
                <a:spcPct val="80000"/>
              </a:lnSpc>
              <a:defRPr/>
            </a:pPr>
            <a:r>
              <a:rPr lang="en-US" dirty="0" smtClean="0">
                <a:latin typeface="Times New Roman" pitchFamily="18" charset="0"/>
                <a:cs typeface="Times New Roman" pitchFamily="18" charset="0"/>
              </a:rPr>
              <a:t>Each line consists of zero or more characters and ends with newline character</a:t>
            </a:r>
          </a:p>
          <a:p>
            <a:pPr marL="917575" lvl="2" indent="-168275" algn="just" eaLnBrk="1" hangingPunct="1">
              <a:lnSpc>
                <a:spcPct val="80000"/>
              </a:lnSpc>
              <a:defRPr/>
            </a:pPr>
            <a:r>
              <a:rPr lang="en-US" dirty="0" smtClean="0">
                <a:latin typeface="Times New Roman" pitchFamily="18" charset="0"/>
                <a:cs typeface="Times New Roman" pitchFamily="18" charset="0"/>
              </a:rPr>
              <a:t>ANSI C must support lines of at least 254 characters</a:t>
            </a:r>
          </a:p>
          <a:p>
            <a:pPr marL="635000" lvl="1" indent="-238125" algn="just" eaLnBrk="1" hangingPunct="1">
              <a:lnSpc>
                <a:spcPct val="80000"/>
              </a:lnSpc>
              <a:defRPr/>
            </a:pPr>
            <a:r>
              <a:rPr lang="en-US" sz="2400" dirty="0" smtClean="0">
                <a:latin typeface="Times New Roman" pitchFamily="18" charset="0"/>
                <a:cs typeface="Times New Roman" pitchFamily="18" charset="0"/>
              </a:rPr>
              <a:t>Performs all input and output</a:t>
            </a:r>
          </a:p>
          <a:p>
            <a:pPr marL="635000" lvl="1" indent="-238125" algn="just" eaLnBrk="1" hangingPunct="1">
              <a:lnSpc>
                <a:spcPct val="80000"/>
              </a:lnSpc>
              <a:defRPr/>
            </a:pPr>
            <a:r>
              <a:rPr lang="en-US" sz="2400" dirty="0" smtClean="0">
                <a:latin typeface="Times New Roman" pitchFamily="18" charset="0"/>
                <a:cs typeface="Times New Roman" pitchFamily="18" charset="0"/>
              </a:rPr>
              <a:t>Can often be redirected</a:t>
            </a:r>
          </a:p>
          <a:p>
            <a:pPr marL="917575" lvl="2" indent="-168275" algn="just" eaLnBrk="1" hangingPunct="1">
              <a:lnSpc>
                <a:spcPct val="80000"/>
              </a:lnSpc>
              <a:defRPr/>
            </a:pPr>
            <a:r>
              <a:rPr lang="en-US" dirty="0" smtClean="0">
                <a:latin typeface="Times New Roman" pitchFamily="18" charset="0"/>
                <a:cs typeface="Times New Roman" pitchFamily="18" charset="0"/>
              </a:rPr>
              <a:t>Standard input – keyboard</a:t>
            </a:r>
          </a:p>
          <a:p>
            <a:pPr marL="917575" lvl="2" indent="-168275" algn="just" eaLnBrk="1" hangingPunct="1">
              <a:lnSpc>
                <a:spcPct val="80000"/>
              </a:lnSpc>
              <a:defRPr/>
            </a:pPr>
            <a:r>
              <a:rPr lang="en-US" dirty="0" smtClean="0">
                <a:latin typeface="Times New Roman" pitchFamily="18" charset="0"/>
                <a:cs typeface="Times New Roman" pitchFamily="18" charset="0"/>
              </a:rPr>
              <a:t>Standard output – screen</a:t>
            </a:r>
          </a:p>
          <a:p>
            <a:pPr marL="917575" lvl="2" indent="-168275" algn="just" eaLnBrk="1" hangingPunct="1">
              <a:lnSpc>
                <a:spcPct val="80000"/>
              </a:lnSpc>
              <a:defRPr/>
            </a:pPr>
            <a:r>
              <a:rPr lang="en-US" dirty="0" smtClean="0">
                <a:latin typeface="Times New Roman" pitchFamily="18" charset="0"/>
                <a:cs typeface="Times New Roman" pitchFamily="18" charset="0"/>
              </a:rPr>
              <a:t>Standard error – screen</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buNone/>
              <a:defRPr/>
            </a:pPr>
            <a:r>
              <a:rPr lang="en-US" dirty="0" smtClean="0">
                <a:latin typeface="Times New Roman" pitchFamily="18" charset="0"/>
                <a:cs typeface="Times New Roman" pitchFamily="18" charset="0"/>
              </a:rPr>
              <a:t>Formatting Output with </a:t>
            </a:r>
            <a:r>
              <a:rPr lang="en-US" dirty="0" err="1" smtClean="0">
                <a:latin typeface="Times New Roman" pitchFamily="18" charset="0"/>
                <a:cs typeface="Times New Roman" pitchFamily="18" charset="0"/>
              </a:rPr>
              <a:t>printf</a:t>
            </a:r>
            <a:endParaRPr lang="en-US" dirty="0" smtClean="0">
              <a:latin typeface="Times New Roman" pitchFamily="18" charset="0"/>
              <a:cs typeface="Times New Roman" pitchFamily="18" charset="0"/>
            </a:endParaRPr>
          </a:p>
        </p:txBody>
      </p:sp>
      <p:sp>
        <p:nvSpPr>
          <p:cNvPr id="8195" name="Rectangle 3"/>
          <p:cNvSpPr>
            <a:spLocks noGrp="1" noChangeArrowheads="1"/>
          </p:cNvSpPr>
          <p:nvPr>
            <p:ph type="body" idx="1"/>
          </p:nvPr>
        </p:nvSpPr>
        <p:spPr>
          <a:xfrm>
            <a:off x="152400" y="914400"/>
            <a:ext cx="8839200" cy="5562600"/>
          </a:xfrm>
        </p:spPr>
        <p:txBody>
          <a:bodyPr/>
          <a:lstStyle/>
          <a:p>
            <a:pPr marL="282575" indent="-282575" algn="just" eaLnBrk="1" hangingPunct="1">
              <a:defRPr/>
            </a:pPr>
            <a:r>
              <a:rPr lang="en-US" sz="3200" dirty="0" err="1" smtClean="0">
                <a:latin typeface="Times New Roman" pitchFamily="18" charset="0"/>
                <a:cs typeface="Times New Roman" pitchFamily="18" charset="0"/>
              </a:rPr>
              <a:t>printf</a:t>
            </a:r>
            <a:endParaRPr lang="en-US" sz="3200" dirty="0" smtClean="0">
              <a:latin typeface="Times New Roman" pitchFamily="18" charset="0"/>
              <a:cs typeface="Times New Roman" pitchFamily="18" charset="0"/>
            </a:endParaRPr>
          </a:p>
          <a:p>
            <a:pPr marL="688975" lvl="1" indent="-292100" algn="just" eaLnBrk="1" hangingPunct="1">
              <a:defRPr/>
            </a:pPr>
            <a:r>
              <a:rPr lang="en-US" sz="3100" dirty="0" smtClean="0">
                <a:latin typeface="Times New Roman" pitchFamily="18" charset="0"/>
                <a:cs typeface="Times New Roman" pitchFamily="18" charset="0"/>
              </a:rPr>
              <a:t>Precise output formatting</a:t>
            </a:r>
          </a:p>
          <a:p>
            <a:pPr marL="971550" lvl="2" indent="-168275" algn="just" eaLnBrk="1" hangingPunct="1">
              <a:defRPr/>
            </a:pPr>
            <a:r>
              <a:rPr lang="en-US" sz="3100" dirty="0" smtClean="0">
                <a:latin typeface="Times New Roman" pitchFamily="18" charset="0"/>
                <a:cs typeface="Times New Roman" pitchFamily="18" charset="0"/>
              </a:rPr>
              <a:t>Conversion specifications: flags, field widths, precisions, etc.</a:t>
            </a:r>
          </a:p>
          <a:p>
            <a:pPr marL="688975" lvl="1" indent="-292100" algn="just" eaLnBrk="1" hangingPunct="1">
              <a:defRPr/>
            </a:pPr>
            <a:r>
              <a:rPr lang="en-US" sz="3100" dirty="0" smtClean="0">
                <a:latin typeface="Times New Roman" pitchFamily="18" charset="0"/>
                <a:cs typeface="Times New Roman" pitchFamily="18" charset="0"/>
              </a:rPr>
              <a:t>Can perform rounding, aligning columns, right/left justification, inserting literal characters, exponential format, hexadecimal format, and fixed width and precision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000" dirty="0" smtClean="0">
                <a:latin typeface="Times New Roman" pitchFamily="18" charset="0"/>
                <a:cs typeface="Times New Roman" pitchFamily="18" charset="0"/>
              </a:rPr>
              <a:t>Agenda</a:t>
            </a:r>
            <a:endParaRPr lang="en-US" sz="4000" dirty="0">
              <a:latin typeface="Times New Roman" pitchFamily="18" charset="0"/>
              <a:cs typeface="Times New Roman" pitchFamily="18" charset="0"/>
            </a:endParaRPr>
          </a:p>
        </p:txBody>
      </p:sp>
      <p:sp>
        <p:nvSpPr>
          <p:cNvPr id="41" name="Text Placeholder 40"/>
          <p:cNvSpPr>
            <a:spLocks noGrp="1"/>
          </p:cNvSpPr>
          <p:nvPr>
            <p:ph type="body" sz="quarter" idx="16"/>
          </p:nvPr>
        </p:nvSpPr>
        <p:spPr>
          <a:xfrm>
            <a:off x="2743200" y="1143000"/>
            <a:ext cx="6629400" cy="1143000"/>
          </a:xfrm>
        </p:spPr>
        <p:txBody>
          <a:bodyPr>
            <a:normAutofit/>
          </a:bodyPr>
          <a:lstStyle/>
          <a:p>
            <a:pPr lvl="0"/>
            <a:r>
              <a:rPr lang="en-US" dirty="0" smtClean="0">
                <a:latin typeface="Times New Roman" pitchFamily="18" charset="0"/>
                <a:cs typeface="Times New Roman" pitchFamily="18" charset="0"/>
              </a:rPr>
              <a:t>C Language – An Introduction and Overview </a:t>
            </a:r>
            <a:br>
              <a:rPr lang="en-US" dirty="0" smtClean="0">
                <a:latin typeface="Times New Roman" pitchFamily="18" charset="0"/>
                <a:cs typeface="Times New Roman" pitchFamily="18" charset="0"/>
              </a:rPr>
            </a:br>
            <a:r>
              <a:rPr lang="en-US" sz="1200" dirty="0" smtClean="0">
                <a:latin typeface="Times New Roman" pitchFamily="18" charset="0"/>
                <a:cs typeface="Times New Roman" pitchFamily="18" charset="0"/>
              </a:rPr>
              <a:t>- Execution Environment </a:t>
            </a:r>
          </a:p>
          <a:p>
            <a:pPr lvl="0">
              <a:buFontTx/>
              <a:buChar char="-"/>
            </a:pPr>
            <a:r>
              <a:rPr lang="en-US" sz="1200" dirty="0" err="1" smtClean="0">
                <a:latin typeface="Times New Roman" pitchFamily="18" charset="0"/>
                <a:cs typeface="Times New Roman" pitchFamily="18" charset="0"/>
              </a:rPr>
              <a:t>Variables,Datatypes</a:t>
            </a:r>
            <a:r>
              <a:rPr lang="en-US" sz="1200" dirty="0" smtClean="0">
                <a:latin typeface="Times New Roman" pitchFamily="18" charset="0"/>
                <a:cs typeface="Times New Roman" pitchFamily="18" charset="0"/>
              </a:rPr>
              <a:t> and Expression</a:t>
            </a:r>
          </a:p>
          <a:p>
            <a:pPr lvl="0">
              <a:buFontTx/>
              <a:buChar char="-"/>
            </a:pPr>
            <a:r>
              <a:rPr lang="en-US" sz="1200" dirty="0" smtClean="0">
                <a:latin typeface="Times New Roman" pitchFamily="18" charset="0"/>
                <a:cs typeface="Times New Roman" pitchFamily="18" charset="0"/>
              </a:rPr>
              <a:t>Basic I/O Functions</a:t>
            </a:r>
          </a:p>
          <a:p>
            <a:endParaRPr lang="en-US" dirty="0">
              <a:latin typeface="Times New Roman" pitchFamily="18" charset="0"/>
              <a:cs typeface="Times New Roman" pitchFamily="18" charset="0"/>
            </a:endParaRPr>
          </a:p>
        </p:txBody>
      </p:sp>
      <p:sp>
        <p:nvSpPr>
          <p:cNvPr id="44" name="Text Placeholder 43"/>
          <p:cNvSpPr>
            <a:spLocks noGrp="1"/>
          </p:cNvSpPr>
          <p:nvPr>
            <p:ph type="body" sz="quarter" idx="19"/>
          </p:nvPr>
        </p:nvSpPr>
        <p:spPr>
          <a:xfrm>
            <a:off x="2743200" y="4724400"/>
            <a:ext cx="6629400" cy="838200"/>
          </a:xfrm>
        </p:spPr>
        <p:txBody>
          <a:bodyPr/>
          <a:lstStyle/>
          <a:p>
            <a:pPr lvl="0"/>
            <a:r>
              <a:rPr lang="en-US" dirty="0" smtClean="0">
                <a:latin typeface="Times New Roman" pitchFamily="18" charset="0"/>
                <a:cs typeface="Times New Roman" pitchFamily="18" charset="0"/>
              </a:rPr>
              <a:t>Discussion Item Five – A Placeholder for text </a:t>
            </a:r>
            <a:br>
              <a:rPr lang="en-US" dirty="0" smtClean="0">
                <a:latin typeface="Times New Roman" pitchFamily="18" charset="0"/>
                <a:cs typeface="Times New Roman" pitchFamily="18" charset="0"/>
              </a:rPr>
            </a:br>
            <a:r>
              <a:rPr lang="en-US" sz="1200" dirty="0" smtClean="0">
                <a:latin typeface="Times New Roman" pitchFamily="18" charset="0"/>
                <a:cs typeface="Times New Roman" pitchFamily="18" charset="0"/>
              </a:rPr>
              <a:t>Add a second line of text here</a:t>
            </a:r>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24" name="Right Arrow Callout 23"/>
          <p:cNvSpPr/>
          <p:nvPr/>
        </p:nvSpPr>
        <p:spPr>
          <a:xfrm>
            <a:off x="609600" y="1371600"/>
            <a:ext cx="2133600" cy="685800"/>
          </a:xfrm>
          <a:prstGeom prst="rightArrowCallout">
            <a:avLst/>
          </a:prstGeom>
          <a:solidFill>
            <a:schemeClr val="accent2">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lumMod val="50000"/>
                  </a:schemeClr>
                </a:solidFill>
                <a:latin typeface="Times New Roman" pitchFamily="18" charset="0"/>
                <a:cs typeface="Times New Roman" pitchFamily="18" charset="0"/>
              </a:rPr>
              <a:t>First Hour</a:t>
            </a:r>
            <a:endParaRPr lang="en-US" dirty="0">
              <a:solidFill>
                <a:schemeClr val="tx2">
                  <a:lumMod val="50000"/>
                </a:schemeClr>
              </a:solidFill>
              <a:latin typeface="Times New Roman" pitchFamily="18" charset="0"/>
              <a:cs typeface="Times New Roman" pitchFamily="18" charset="0"/>
            </a:endParaRPr>
          </a:p>
        </p:txBody>
      </p:sp>
      <p:sp>
        <p:nvSpPr>
          <p:cNvPr id="27" name="Right Arrow Callout 26"/>
          <p:cNvSpPr/>
          <p:nvPr/>
        </p:nvSpPr>
        <p:spPr>
          <a:xfrm>
            <a:off x="609600" y="4572000"/>
            <a:ext cx="2133600" cy="685800"/>
          </a:xfrm>
          <a:prstGeom prst="rightArrowCallout">
            <a:avLst/>
          </a:prstGeom>
          <a:solidFill>
            <a:schemeClr val="accent2">
              <a:lumMod val="50000"/>
              <a:alpha val="90000"/>
            </a:schemeClr>
          </a:solidFill>
          <a:ln>
            <a:solidFill>
              <a:schemeClr val="bg2">
                <a:lumMod val="9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accent1">
                    <a:lumMod val="20000"/>
                    <a:lumOff val="80000"/>
                  </a:schemeClr>
                </a:solidFill>
                <a:latin typeface="Times New Roman" pitchFamily="18" charset="0"/>
                <a:cs typeface="Times New Roman" pitchFamily="18" charset="0"/>
              </a:rPr>
              <a:t>Last Hour</a:t>
            </a:r>
            <a:endParaRPr lang="en-US" dirty="0">
              <a:solidFill>
                <a:schemeClr val="accent1">
                  <a:lumMod val="20000"/>
                  <a:lumOff val="80000"/>
                </a:schemeClr>
              </a:solidFill>
              <a:latin typeface="Times New Roman" pitchFamily="18" charset="0"/>
              <a:cs typeface="Times New Roman" pitchFamily="18" charset="0"/>
            </a:endParaRPr>
          </a:p>
        </p:txBody>
      </p:sp>
      <p:sp>
        <p:nvSpPr>
          <p:cNvPr id="28" name="Right Arrow Callout 27"/>
          <p:cNvSpPr/>
          <p:nvPr/>
        </p:nvSpPr>
        <p:spPr>
          <a:xfrm>
            <a:off x="609600" y="3094800"/>
            <a:ext cx="2133600" cy="715200"/>
          </a:xfrm>
          <a:prstGeom prst="rightArrowCallout">
            <a:avLst/>
          </a:prstGeom>
          <a:solidFill>
            <a:schemeClr val="accent2">
              <a:lumMod val="60000"/>
              <a:lumOff val="40000"/>
              <a:alpha val="90000"/>
            </a:schemeClr>
          </a:solidFill>
          <a:ln>
            <a:solidFill>
              <a:schemeClr val="bg2">
                <a:lumMod val="9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solidFill>
                  <a:schemeClr val="tx1">
                    <a:lumMod val="75000"/>
                    <a:lumOff val="25000"/>
                  </a:schemeClr>
                </a:solidFill>
                <a:latin typeface="Times New Roman" pitchFamily="18" charset="0"/>
                <a:cs typeface="Times New Roman" pitchFamily="18" charset="0"/>
              </a:rPr>
              <a:t>Second Hour</a:t>
            </a:r>
            <a:endParaRPr lang="en-US" dirty="0">
              <a:solidFill>
                <a:schemeClr val="tx1">
                  <a:lumMod val="75000"/>
                  <a:lumOff val="25000"/>
                </a:schemeClr>
              </a:solidFill>
              <a:latin typeface="Times New Roman" pitchFamily="18" charset="0"/>
              <a:cs typeface="Times New Roman" pitchFamily="18" charset="0"/>
            </a:endParaRPr>
          </a:p>
        </p:txBody>
      </p:sp>
      <p:sp>
        <p:nvSpPr>
          <p:cNvPr id="46" name="Text Placeholder 45"/>
          <p:cNvSpPr>
            <a:spLocks noGrp="1"/>
          </p:cNvSpPr>
          <p:nvPr>
            <p:ph type="body" sz="quarter" idx="15"/>
          </p:nvPr>
        </p:nvSpPr>
        <p:spPr>
          <a:xfrm>
            <a:off x="2743200" y="3086100"/>
            <a:ext cx="6629400" cy="838200"/>
          </a:xfrm>
        </p:spPr>
        <p:txBody>
          <a:bodyPr/>
          <a:lstStyle/>
          <a:p>
            <a:pPr lvl="0"/>
            <a:r>
              <a:rPr lang="en-US" dirty="0" smtClean="0">
                <a:latin typeface="Times New Roman" pitchFamily="18" charset="0"/>
                <a:cs typeface="Times New Roman" pitchFamily="18" charset="0"/>
              </a:rPr>
              <a:t>Discussion Item Three – A Placeholder for text </a:t>
            </a:r>
            <a:br>
              <a:rPr lang="en-US" dirty="0" smtClean="0">
                <a:latin typeface="Times New Roman" pitchFamily="18" charset="0"/>
                <a:cs typeface="Times New Roman" pitchFamily="18" charset="0"/>
              </a:rPr>
            </a:br>
            <a:r>
              <a:rPr lang="en-US" sz="1200" dirty="0" smtClean="0">
                <a:latin typeface="Times New Roman" pitchFamily="18" charset="0"/>
                <a:cs typeface="Times New Roman" pitchFamily="18" charset="0"/>
              </a:rPr>
              <a:t>Add a second line of text here</a:t>
            </a:r>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defRPr/>
            </a:pPr>
            <a:r>
              <a:rPr lang="en-US" dirty="0" smtClean="0">
                <a:latin typeface="Times New Roman" pitchFamily="18" charset="0"/>
                <a:cs typeface="Times New Roman" pitchFamily="18" charset="0"/>
              </a:rPr>
              <a:t>Formatting Output with </a:t>
            </a:r>
            <a:r>
              <a:rPr lang="en-US" dirty="0" err="1" smtClean="0">
                <a:latin typeface="Times New Roman" pitchFamily="18" charset="0"/>
                <a:cs typeface="Times New Roman" pitchFamily="18" charset="0"/>
              </a:rPr>
              <a:t>printf</a:t>
            </a:r>
            <a:r>
              <a:rPr lang="en-US"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(cont.)</a:t>
            </a:r>
          </a:p>
        </p:txBody>
      </p:sp>
      <p:sp>
        <p:nvSpPr>
          <p:cNvPr id="45059" name="Rectangle 3"/>
          <p:cNvSpPr>
            <a:spLocks noGrp="1" noChangeArrowheads="1"/>
          </p:cNvSpPr>
          <p:nvPr>
            <p:ph type="body" idx="1"/>
          </p:nvPr>
        </p:nvSpPr>
        <p:spPr/>
        <p:txBody>
          <a:bodyPr>
            <a:normAutofit lnSpcReduction="10000"/>
          </a:bodyPr>
          <a:lstStyle/>
          <a:p>
            <a:pPr eaLnBrk="1" hangingPunct="1">
              <a:lnSpc>
                <a:spcPct val="90000"/>
              </a:lnSpc>
              <a:buNone/>
            </a:pPr>
            <a:r>
              <a:rPr lang="en-US" sz="3200" dirty="0" smtClean="0">
                <a:latin typeface="Times New Roman" pitchFamily="18" charset="0"/>
                <a:cs typeface="Times New Roman" pitchFamily="18" charset="0"/>
              </a:rPr>
              <a:t>Format :</a:t>
            </a:r>
            <a:r>
              <a:rPr lang="en-US" sz="3200" b="0" dirty="0" smtClean="0">
                <a:latin typeface="Times New Roman" pitchFamily="18" charset="0"/>
                <a:cs typeface="Times New Roman" pitchFamily="18" charset="0"/>
              </a:rPr>
              <a:t>	</a:t>
            </a:r>
          </a:p>
          <a:p>
            <a:pPr eaLnBrk="1" hangingPunct="1">
              <a:lnSpc>
                <a:spcPct val="90000"/>
              </a:lnSpc>
              <a:buFontTx/>
              <a:buNone/>
            </a:pPr>
            <a:r>
              <a:rPr lang="en-US" b="0" dirty="0" smtClean="0">
                <a:solidFill>
                  <a:schemeClr val="accent2"/>
                </a:solidFill>
                <a:effectLst/>
                <a:latin typeface="Times New Roman" pitchFamily="18" charset="0"/>
                <a:cs typeface="Times New Roman" pitchFamily="18" charset="0"/>
              </a:rPr>
              <a:t>	</a:t>
            </a:r>
            <a:endParaRPr lang="en-US" dirty="0" smtClean="0">
              <a:solidFill>
                <a:schemeClr val="accent2"/>
              </a:solidFill>
              <a:latin typeface="Times New Roman" pitchFamily="18" charset="0"/>
              <a:cs typeface="Times New Roman" pitchFamily="18" charset="0"/>
            </a:endParaRPr>
          </a:p>
          <a:p>
            <a:pPr eaLnBrk="1" hangingPunct="1">
              <a:lnSpc>
                <a:spcPct val="90000"/>
              </a:lnSpc>
              <a:buFontTx/>
              <a:buNone/>
            </a:pPr>
            <a:r>
              <a:rPr lang="en-US" dirty="0" err="1" smtClean="0">
                <a:effectLst/>
                <a:latin typeface="Times New Roman" pitchFamily="18" charset="0"/>
                <a:cs typeface="Times New Roman" pitchFamily="18" charset="0"/>
              </a:rPr>
              <a:t>printf</a:t>
            </a:r>
            <a:r>
              <a:rPr lang="en-US" b="0" dirty="0" smtClean="0">
                <a:effectLst/>
                <a:latin typeface="Times New Roman" pitchFamily="18" charset="0"/>
                <a:cs typeface="Times New Roman" pitchFamily="18" charset="0"/>
              </a:rPr>
              <a:t>( </a:t>
            </a:r>
            <a:r>
              <a:rPr lang="en-US" dirty="0" smtClean="0">
                <a:effectLst/>
                <a:latin typeface="Times New Roman" pitchFamily="18" charset="0"/>
                <a:cs typeface="Times New Roman" pitchFamily="18" charset="0"/>
              </a:rPr>
              <a:t>format-control-string, other-arguments</a:t>
            </a:r>
            <a:r>
              <a:rPr lang="en-US" b="0" dirty="0" smtClean="0">
                <a:effectLst/>
                <a:latin typeface="Times New Roman" pitchFamily="18" charset="0"/>
                <a:cs typeface="Times New Roman" pitchFamily="18" charset="0"/>
              </a:rPr>
              <a:t>);</a:t>
            </a:r>
          </a:p>
          <a:p>
            <a:pPr lvl="1" eaLnBrk="1" hangingPunct="1">
              <a:lnSpc>
                <a:spcPct val="90000"/>
              </a:lnSpc>
            </a:pPr>
            <a:r>
              <a:rPr lang="en-US" dirty="0" smtClean="0">
                <a:latin typeface="Times New Roman" pitchFamily="18" charset="0"/>
                <a:cs typeface="Times New Roman" pitchFamily="18" charset="0"/>
              </a:rPr>
              <a:t>Format control string: describes output format, </a:t>
            </a:r>
          </a:p>
          <a:p>
            <a:pPr lvl="2" eaLnBrk="1" hangingPunct="1">
              <a:lnSpc>
                <a:spcPct val="90000"/>
              </a:lnSpc>
            </a:pPr>
            <a:r>
              <a:rPr lang="en-US" dirty="0" smtClean="0">
                <a:latin typeface="Times New Roman" pitchFamily="18" charset="0"/>
                <a:cs typeface="Times New Roman" pitchFamily="18" charset="0"/>
              </a:rPr>
              <a:t>Ordinary characters: copy to output stream: </a:t>
            </a:r>
            <a:r>
              <a:rPr lang="en-US" b="1" dirty="0" err="1" smtClean="0">
                <a:latin typeface="Times New Roman" pitchFamily="18" charset="0"/>
                <a:cs typeface="Times New Roman" pitchFamily="18" charset="0"/>
              </a:rPr>
              <a:t>printf</a:t>
            </a:r>
            <a:r>
              <a:rPr lang="en-US" b="1" dirty="0" smtClean="0">
                <a:latin typeface="Times New Roman" pitchFamily="18" charset="0"/>
                <a:cs typeface="Times New Roman" pitchFamily="18" charset="0"/>
              </a:rPr>
              <a:t>(“this is an output\n”);</a:t>
            </a:r>
          </a:p>
          <a:p>
            <a:pPr lvl="2" eaLnBrk="1" hangingPunct="1">
              <a:lnSpc>
                <a:spcPct val="90000"/>
              </a:lnSpc>
            </a:pPr>
            <a:r>
              <a:rPr lang="en-US" dirty="0" smtClean="0">
                <a:latin typeface="Times New Roman" pitchFamily="18" charset="0"/>
                <a:cs typeface="Times New Roman" pitchFamily="18" charset="0"/>
              </a:rPr>
              <a:t>Conversion specifications: leading with character ‘%’</a:t>
            </a:r>
          </a:p>
          <a:p>
            <a:pPr lvl="2" eaLnBrk="1" hangingPunct="1">
              <a:lnSpc>
                <a:spcPct val="90000"/>
              </a:lnSpc>
            </a:pPr>
            <a:r>
              <a:rPr lang="en-US" dirty="0" smtClean="0">
                <a:latin typeface="Times New Roman" pitchFamily="18" charset="0"/>
                <a:cs typeface="Times New Roman" pitchFamily="18" charset="0"/>
              </a:rPr>
              <a:t>Format:</a:t>
            </a:r>
          </a:p>
          <a:p>
            <a:pPr lvl="2" eaLnBrk="1" hangingPunct="1">
              <a:lnSpc>
                <a:spcPct val="90000"/>
              </a:lnSpc>
              <a:buFontTx/>
              <a:buNone/>
            </a:pPr>
            <a:r>
              <a:rPr lang="en-US" b="1" dirty="0" smtClean="0">
                <a:solidFill>
                  <a:schemeClr val="accent2"/>
                </a:solidFill>
                <a:latin typeface="Times New Roman" pitchFamily="18" charset="0"/>
                <a:cs typeface="Times New Roman" pitchFamily="18" charset="0"/>
              </a:rPr>
              <a:t>			</a:t>
            </a:r>
            <a:r>
              <a:rPr lang="en-US" sz="2400" b="1" dirty="0" smtClean="0">
                <a:latin typeface="Times New Roman" pitchFamily="18" charset="0"/>
                <a:cs typeface="Times New Roman" pitchFamily="18" charset="0"/>
              </a:rPr>
              <a:t>%-w.plx</a:t>
            </a:r>
          </a:p>
          <a:p>
            <a:pPr lvl="3" eaLnBrk="1" hangingPunct="1">
              <a:lnSpc>
                <a:spcPct val="90000"/>
              </a:lnSpc>
            </a:pPr>
            <a:r>
              <a:rPr lang="en-US" sz="2000" b="1" dirty="0" smtClean="0">
                <a:latin typeface="Times New Roman" pitchFamily="18" charset="0"/>
                <a:cs typeface="Times New Roman" pitchFamily="18" charset="0"/>
              </a:rPr>
              <a:t>[-]:</a:t>
            </a:r>
            <a:r>
              <a:rPr lang="en-US" sz="2000" dirty="0" smtClean="0">
                <a:latin typeface="Times New Roman" pitchFamily="18" charset="0"/>
                <a:cs typeface="Times New Roman" pitchFamily="18" charset="0"/>
              </a:rPr>
              <a:t> optional </a:t>
            </a:r>
            <a:r>
              <a:rPr lang="en-US" sz="2000" dirty="0" smtClean="0">
                <a:latin typeface="Times New Roman" pitchFamily="18" charset="0"/>
                <a:cs typeface="Times New Roman" pitchFamily="18" charset="0"/>
                <a:sym typeface="Symbol" pitchFamily="18" charset="2"/>
              </a:rPr>
              <a:t> left justification, if exists</a:t>
            </a:r>
          </a:p>
          <a:p>
            <a:pPr lvl="3" eaLnBrk="1" hangingPunct="1">
              <a:lnSpc>
                <a:spcPct val="90000"/>
              </a:lnSpc>
            </a:pPr>
            <a:r>
              <a:rPr lang="en-US" sz="2000" b="1" dirty="0" smtClean="0">
                <a:latin typeface="Times New Roman" pitchFamily="18" charset="0"/>
                <a:cs typeface="Times New Roman" pitchFamily="18" charset="0"/>
                <a:sym typeface="Symbol" pitchFamily="18" charset="2"/>
              </a:rPr>
              <a:t>[w]:</a:t>
            </a:r>
            <a:r>
              <a:rPr lang="en-US" sz="2000" dirty="0" smtClean="0">
                <a:latin typeface="Times New Roman" pitchFamily="18" charset="0"/>
                <a:cs typeface="Times New Roman" pitchFamily="18" charset="0"/>
                <a:sym typeface="Symbol" pitchFamily="18" charset="2"/>
              </a:rPr>
              <a:t> </a:t>
            </a:r>
            <a:r>
              <a:rPr lang="en-US" sz="2000" dirty="0" smtClean="0">
                <a:latin typeface="Times New Roman" pitchFamily="18" charset="0"/>
                <a:cs typeface="Times New Roman" pitchFamily="18" charset="0"/>
              </a:rPr>
              <a:t>optional </a:t>
            </a:r>
            <a:r>
              <a:rPr lang="en-US" sz="2000" dirty="0" smtClean="0">
                <a:latin typeface="Times New Roman" pitchFamily="18" charset="0"/>
                <a:cs typeface="Times New Roman" pitchFamily="18" charset="0"/>
                <a:sym typeface="Symbol" pitchFamily="18" charset="2"/>
              </a:rPr>
              <a:t> minimal width (wider if necessary). The padding character is 	blank normally and zero if the field width was specified with a leading zero</a:t>
            </a:r>
          </a:p>
          <a:p>
            <a:pPr lvl="3" eaLnBrk="1" hangingPunct="1">
              <a:lnSpc>
                <a:spcPct val="90000"/>
              </a:lnSpc>
            </a:pPr>
            <a:r>
              <a:rPr lang="en-US" sz="2000" b="1" dirty="0" smtClean="0">
                <a:latin typeface="Times New Roman" pitchFamily="18" charset="0"/>
                <a:cs typeface="Times New Roman" pitchFamily="18" charset="0"/>
                <a:sym typeface="Symbol" pitchFamily="18" charset="2"/>
              </a:rPr>
              <a:t>[.]:</a:t>
            </a:r>
            <a:r>
              <a:rPr lang="en-US" sz="2000" dirty="0" smtClean="0">
                <a:latin typeface="Times New Roman" pitchFamily="18" charset="0"/>
                <a:cs typeface="Times New Roman" pitchFamily="18" charset="0"/>
                <a:sym typeface="Symbol" pitchFamily="18" charset="2"/>
              </a:rPr>
              <a:t> optional  separates field w and p</a:t>
            </a:r>
          </a:p>
          <a:p>
            <a:pPr eaLnBrk="1" hangingPunct="1">
              <a:lnSpc>
                <a:spcPct val="90000"/>
              </a:lnSpc>
            </a:pPr>
            <a:endParaRPr lang="en-US"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52400" y="152400"/>
            <a:ext cx="8839200" cy="762000"/>
          </a:xfrm>
        </p:spPr>
        <p:txBody>
          <a:bodyPr/>
          <a:lstStyle/>
          <a:p>
            <a:pPr eaLnBrk="1" hangingPunct="1">
              <a:buNone/>
            </a:pPr>
            <a:r>
              <a:rPr lang="en-US" dirty="0" smtClean="0">
                <a:latin typeface="Times New Roman" pitchFamily="18" charset="0"/>
                <a:cs typeface="Times New Roman" pitchFamily="18" charset="0"/>
              </a:rPr>
              <a:t>Formatting Output with </a:t>
            </a:r>
            <a:r>
              <a:rPr lang="en-US" dirty="0" err="1" smtClean="0">
                <a:latin typeface="Times New Roman" pitchFamily="18" charset="0"/>
                <a:cs typeface="Times New Roman" pitchFamily="18" charset="0"/>
              </a:rPr>
              <a:t>printf</a:t>
            </a:r>
            <a:r>
              <a:rPr lang="en-US"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(cont.)</a:t>
            </a:r>
            <a:endParaRPr lang="en-US" dirty="0" smtClean="0">
              <a:latin typeface="Times New Roman" pitchFamily="18" charset="0"/>
              <a:cs typeface="Times New Roman" pitchFamily="18" charset="0"/>
            </a:endParaRPr>
          </a:p>
        </p:txBody>
      </p:sp>
      <p:sp>
        <p:nvSpPr>
          <p:cNvPr id="33795" name="Rectangle 3"/>
          <p:cNvSpPr>
            <a:spLocks noGrp="1" noChangeArrowheads="1"/>
          </p:cNvSpPr>
          <p:nvPr>
            <p:ph type="body" idx="1"/>
          </p:nvPr>
        </p:nvSpPr>
        <p:spPr>
          <a:xfrm>
            <a:off x="0" y="1447800"/>
            <a:ext cx="8763000" cy="5638800"/>
          </a:xfrm>
        </p:spPr>
        <p:txBody>
          <a:bodyPr/>
          <a:lstStyle/>
          <a:p>
            <a:pPr marL="1257300" lvl="3" indent="-168275" algn="just" eaLnBrk="1" hangingPunct="1"/>
            <a:r>
              <a:rPr lang="en-US" sz="2100" b="1" dirty="0" smtClean="0">
                <a:latin typeface="Times New Roman" pitchFamily="18" charset="0"/>
                <a:cs typeface="Times New Roman" pitchFamily="18" charset="0"/>
                <a:sym typeface="Symbol" pitchFamily="18" charset="2"/>
              </a:rPr>
              <a:t>[p]:</a:t>
            </a:r>
            <a:r>
              <a:rPr lang="en-US" sz="2100" dirty="0" smtClean="0">
                <a:latin typeface="Times New Roman" pitchFamily="18" charset="0"/>
                <a:cs typeface="Times New Roman" pitchFamily="18" charset="0"/>
                <a:sym typeface="Symbol" pitchFamily="18" charset="2"/>
              </a:rPr>
              <a:t> optional  maximum field width for a string  precision of floating number</a:t>
            </a:r>
          </a:p>
          <a:p>
            <a:pPr marL="1257300" lvl="3" indent="-168275" algn="just" eaLnBrk="1" hangingPunct="1"/>
            <a:r>
              <a:rPr lang="en-US" sz="2100" b="1" dirty="0" smtClean="0">
                <a:latin typeface="Times New Roman" pitchFamily="18" charset="0"/>
                <a:cs typeface="Times New Roman" pitchFamily="18" charset="0"/>
                <a:sym typeface="Symbol" pitchFamily="18" charset="2"/>
              </a:rPr>
              <a:t>[l]:</a:t>
            </a:r>
            <a:r>
              <a:rPr lang="en-US" sz="2100" dirty="0" smtClean="0">
                <a:latin typeface="Times New Roman" pitchFamily="18" charset="0"/>
                <a:cs typeface="Times New Roman" pitchFamily="18" charset="0"/>
                <a:sym typeface="Symbol" pitchFamily="18" charset="2"/>
              </a:rPr>
              <a:t> long integer</a:t>
            </a:r>
            <a:endParaRPr lang="en-US" sz="2100" b="1" dirty="0" smtClean="0">
              <a:latin typeface="Times New Roman" pitchFamily="18" charset="0"/>
              <a:cs typeface="Times New Roman" pitchFamily="18" charset="0"/>
              <a:sym typeface="Symbol" pitchFamily="18" charset="2"/>
            </a:endParaRPr>
          </a:p>
          <a:p>
            <a:pPr marL="1257300" lvl="3" indent="-168275" algn="just" eaLnBrk="1" hangingPunct="1"/>
            <a:r>
              <a:rPr lang="en-US" sz="2100" b="1" dirty="0" smtClean="0">
                <a:latin typeface="Times New Roman" pitchFamily="18" charset="0"/>
                <a:cs typeface="Times New Roman" pitchFamily="18" charset="0"/>
                <a:sym typeface="Symbol" pitchFamily="18" charset="2"/>
              </a:rPr>
              <a:t>[x]:d</a:t>
            </a:r>
            <a:r>
              <a:rPr lang="en-US" sz="2100" dirty="0" smtClean="0">
                <a:latin typeface="Times New Roman" pitchFamily="18" charset="0"/>
                <a:cs typeface="Times New Roman" pitchFamily="18" charset="0"/>
                <a:sym typeface="Symbol" pitchFamily="18" charset="2"/>
              </a:rPr>
              <a:t>  decimal signed integer 	</a:t>
            </a:r>
          </a:p>
          <a:p>
            <a:pPr marL="1257300" lvl="3" indent="-168275" algn="just" eaLnBrk="1" hangingPunct="1">
              <a:buFontTx/>
              <a:buNone/>
            </a:pPr>
            <a:r>
              <a:rPr lang="en-US" sz="2100" dirty="0" smtClean="0">
                <a:latin typeface="Times New Roman" pitchFamily="18" charset="0"/>
                <a:cs typeface="Times New Roman" pitchFamily="18" charset="0"/>
              </a:rPr>
              <a:t>		 </a:t>
            </a:r>
            <a:r>
              <a:rPr lang="en-US" sz="2100" b="1" dirty="0" err="1" smtClean="0">
                <a:latin typeface="Times New Roman" pitchFamily="18" charset="0"/>
                <a:cs typeface="Times New Roman" pitchFamily="18" charset="0"/>
              </a:rPr>
              <a:t>i</a:t>
            </a:r>
            <a:r>
              <a:rPr lang="en-US" sz="2100" dirty="0" smtClean="0">
                <a:latin typeface="Times New Roman" pitchFamily="18" charset="0"/>
                <a:cs typeface="Times New Roman" pitchFamily="18" charset="0"/>
              </a:rPr>
              <a:t> </a:t>
            </a:r>
            <a:r>
              <a:rPr lang="en-US" sz="2100" dirty="0" smtClean="0">
                <a:latin typeface="Times New Roman" pitchFamily="18" charset="0"/>
                <a:cs typeface="Times New Roman" pitchFamily="18" charset="0"/>
                <a:sym typeface="Symbol" pitchFamily="18" charset="2"/>
              </a:rPr>
              <a:t> decimal signed integer (the </a:t>
            </a:r>
            <a:r>
              <a:rPr lang="en-US" sz="2100" b="1" dirty="0" smtClean="0">
                <a:latin typeface="Times New Roman" pitchFamily="18" charset="0"/>
                <a:cs typeface="Times New Roman" pitchFamily="18" charset="0"/>
                <a:sym typeface="Symbol" pitchFamily="18" charset="2"/>
              </a:rPr>
              <a:t>d</a:t>
            </a:r>
            <a:r>
              <a:rPr lang="en-US" sz="2100" dirty="0" smtClean="0">
                <a:latin typeface="Times New Roman" pitchFamily="18" charset="0"/>
                <a:cs typeface="Times New Roman" pitchFamily="18" charset="0"/>
                <a:sym typeface="Symbol" pitchFamily="18" charset="2"/>
              </a:rPr>
              <a:t> and </a:t>
            </a:r>
            <a:r>
              <a:rPr lang="en-US" sz="2100" b="1" dirty="0" err="1" smtClean="0">
                <a:latin typeface="Times New Roman" pitchFamily="18" charset="0"/>
                <a:cs typeface="Times New Roman" pitchFamily="18" charset="0"/>
                <a:sym typeface="Symbol" pitchFamily="18" charset="2"/>
              </a:rPr>
              <a:t>i</a:t>
            </a:r>
            <a:r>
              <a:rPr lang="en-US" sz="2100" dirty="0" smtClean="0">
                <a:latin typeface="Times New Roman" pitchFamily="18" charset="0"/>
                <a:cs typeface="Times New Roman" pitchFamily="18" charset="0"/>
                <a:sym typeface="Symbol" pitchFamily="18" charset="2"/>
              </a:rPr>
              <a:t> </a:t>
            </a:r>
            <a:r>
              <a:rPr lang="en-US" sz="2100" dirty="0" err="1" smtClean="0">
                <a:latin typeface="Times New Roman" pitchFamily="18" charset="0"/>
                <a:cs typeface="Times New Roman" pitchFamily="18" charset="0"/>
                <a:sym typeface="Symbol" pitchFamily="18" charset="2"/>
              </a:rPr>
              <a:t>specifiers</a:t>
            </a:r>
            <a:r>
              <a:rPr lang="en-US" sz="2100" dirty="0" smtClean="0">
                <a:latin typeface="Times New Roman" pitchFamily="18" charset="0"/>
                <a:cs typeface="Times New Roman" pitchFamily="18" charset="0"/>
                <a:sym typeface="Symbol" pitchFamily="18" charset="2"/>
              </a:rPr>
              <a:t> are different when used  in  </a:t>
            </a:r>
            <a:r>
              <a:rPr lang="en-US" sz="2100" b="1" dirty="0" err="1" smtClean="0">
                <a:latin typeface="Times New Roman" pitchFamily="18" charset="0"/>
                <a:cs typeface="Times New Roman" pitchFamily="18" charset="0"/>
                <a:sym typeface="Symbol" pitchFamily="18" charset="2"/>
              </a:rPr>
              <a:t>scanf</a:t>
            </a:r>
            <a:r>
              <a:rPr lang="en-US" sz="2100" dirty="0" smtClean="0">
                <a:latin typeface="Times New Roman" pitchFamily="18" charset="0"/>
                <a:cs typeface="Times New Roman" pitchFamily="18" charset="0"/>
                <a:sym typeface="Symbol" pitchFamily="18" charset="2"/>
              </a:rPr>
              <a:t>)	</a:t>
            </a:r>
          </a:p>
          <a:p>
            <a:pPr marL="1257300" lvl="3" indent="-168275" algn="just" eaLnBrk="1" hangingPunct="1">
              <a:buFontTx/>
              <a:buNone/>
            </a:pPr>
            <a:r>
              <a:rPr lang="en-US" sz="2100" dirty="0" smtClean="0">
                <a:latin typeface="Times New Roman" pitchFamily="18" charset="0"/>
                <a:cs typeface="Times New Roman" pitchFamily="18" charset="0"/>
                <a:sym typeface="Symbol" pitchFamily="18" charset="2"/>
              </a:rPr>
              <a:t>		 </a:t>
            </a:r>
            <a:r>
              <a:rPr lang="en-US" sz="2100" b="1" dirty="0" smtClean="0">
                <a:latin typeface="Times New Roman" pitchFamily="18" charset="0"/>
                <a:cs typeface="Times New Roman" pitchFamily="18" charset="0"/>
              </a:rPr>
              <a:t>u </a:t>
            </a:r>
            <a:r>
              <a:rPr lang="en-US" sz="2100" dirty="0" smtClean="0">
                <a:latin typeface="Times New Roman" pitchFamily="18" charset="0"/>
                <a:cs typeface="Times New Roman" pitchFamily="18" charset="0"/>
                <a:sym typeface="Symbol" pitchFamily="18" charset="2"/>
              </a:rPr>
              <a:t> decimal unsigned integer</a:t>
            </a:r>
            <a:r>
              <a:rPr lang="en-US" sz="2100" dirty="0" smtClean="0">
                <a:latin typeface="Times New Roman" pitchFamily="18" charset="0"/>
                <a:cs typeface="Times New Roman" pitchFamily="18" charset="0"/>
              </a:rPr>
              <a:t> </a:t>
            </a:r>
            <a:endParaRPr lang="en-US" sz="2100" dirty="0" smtClean="0">
              <a:latin typeface="Times New Roman" pitchFamily="18" charset="0"/>
              <a:cs typeface="Times New Roman" pitchFamily="18" charset="0"/>
              <a:sym typeface="Symbol" pitchFamily="18" charset="2"/>
            </a:endParaRPr>
          </a:p>
          <a:p>
            <a:pPr marL="1257300" lvl="3" indent="-168275" algn="just" eaLnBrk="1" hangingPunct="1">
              <a:buFontTx/>
              <a:buNone/>
            </a:pPr>
            <a:r>
              <a:rPr lang="en-US" sz="2100" dirty="0" smtClean="0">
                <a:latin typeface="Times New Roman" pitchFamily="18" charset="0"/>
                <a:cs typeface="Times New Roman" pitchFamily="18" charset="0"/>
              </a:rPr>
              <a:t>		 </a:t>
            </a:r>
            <a:r>
              <a:rPr lang="en-US" sz="2100" b="1" dirty="0" smtClean="0">
                <a:latin typeface="Times New Roman" pitchFamily="18" charset="0"/>
                <a:cs typeface="Times New Roman" pitchFamily="18" charset="0"/>
              </a:rPr>
              <a:t>x </a:t>
            </a:r>
            <a:r>
              <a:rPr lang="en-US" sz="2100" dirty="0" smtClean="0">
                <a:latin typeface="Times New Roman" pitchFamily="18" charset="0"/>
                <a:cs typeface="Times New Roman" pitchFamily="18" charset="0"/>
                <a:sym typeface="Symbol" pitchFamily="18" charset="2"/>
              </a:rPr>
              <a:t> hexadecimal unsigned integer (</a:t>
            </a:r>
            <a:r>
              <a:rPr lang="en-US" sz="2100" b="1" dirty="0" smtClean="0">
                <a:latin typeface="Times New Roman" pitchFamily="18" charset="0"/>
                <a:cs typeface="Times New Roman" pitchFamily="18" charset="0"/>
                <a:sym typeface="Symbol" pitchFamily="18" charset="2"/>
              </a:rPr>
              <a:t>0 – 9 </a:t>
            </a:r>
            <a:r>
              <a:rPr lang="en-US" sz="2100" dirty="0" smtClean="0">
                <a:latin typeface="Times New Roman" pitchFamily="18" charset="0"/>
                <a:cs typeface="Times New Roman" pitchFamily="18" charset="0"/>
                <a:sym typeface="Symbol" pitchFamily="18" charset="2"/>
              </a:rPr>
              <a:t>and </a:t>
            </a:r>
            <a:r>
              <a:rPr lang="en-US" sz="2100" b="1" dirty="0" smtClean="0">
                <a:latin typeface="Times New Roman" pitchFamily="18" charset="0"/>
                <a:cs typeface="Times New Roman" pitchFamily="18" charset="0"/>
                <a:sym typeface="Symbol" pitchFamily="18" charset="2"/>
              </a:rPr>
              <a:t>a – f</a:t>
            </a:r>
            <a:r>
              <a:rPr lang="en-US" sz="2100" dirty="0" smtClean="0">
                <a:latin typeface="Times New Roman" pitchFamily="18" charset="0"/>
                <a:cs typeface="Times New Roman" pitchFamily="18" charset="0"/>
                <a:sym typeface="Symbol" pitchFamily="18" charset="2"/>
              </a:rPr>
              <a:t>)</a:t>
            </a:r>
            <a:endParaRPr lang="en-US" sz="2100" dirty="0" smtClean="0">
              <a:latin typeface="Times New Roman" pitchFamily="18" charset="0"/>
              <a:cs typeface="Times New Roman" pitchFamily="18" charset="0"/>
            </a:endParaRPr>
          </a:p>
          <a:p>
            <a:pPr marL="1257300" lvl="3" indent="-168275" algn="just" eaLnBrk="1" hangingPunct="1">
              <a:buFontTx/>
              <a:buNone/>
            </a:pPr>
            <a:r>
              <a:rPr lang="en-US" sz="2100" dirty="0" smtClean="0">
                <a:latin typeface="Times New Roman" pitchFamily="18" charset="0"/>
                <a:cs typeface="Times New Roman" pitchFamily="18" charset="0"/>
              </a:rPr>
              <a:t>		 </a:t>
            </a:r>
            <a:r>
              <a:rPr lang="en-US" sz="2100" b="1" dirty="0" smtClean="0">
                <a:latin typeface="Times New Roman" pitchFamily="18" charset="0"/>
                <a:cs typeface="Times New Roman" pitchFamily="18" charset="0"/>
              </a:rPr>
              <a:t>X </a:t>
            </a:r>
            <a:r>
              <a:rPr lang="en-US" sz="2100" dirty="0" smtClean="0">
                <a:latin typeface="Times New Roman" pitchFamily="18" charset="0"/>
                <a:cs typeface="Times New Roman" pitchFamily="18" charset="0"/>
                <a:sym typeface="Symbol" pitchFamily="18" charset="2"/>
              </a:rPr>
              <a:t> </a:t>
            </a:r>
            <a:r>
              <a:rPr lang="en-US" sz="2100" dirty="0" smtClean="0">
                <a:latin typeface="Times New Roman" pitchFamily="18" charset="0"/>
                <a:cs typeface="Times New Roman" pitchFamily="18" charset="0"/>
              </a:rPr>
              <a:t>unsigned hexadecimal integer </a:t>
            </a:r>
            <a:r>
              <a:rPr lang="en-US" sz="2100" dirty="0" smtClean="0">
                <a:latin typeface="Times New Roman" pitchFamily="18" charset="0"/>
                <a:cs typeface="Times New Roman" pitchFamily="18" charset="0"/>
                <a:sym typeface="Symbol" pitchFamily="18" charset="2"/>
              </a:rPr>
              <a:t>(</a:t>
            </a:r>
            <a:r>
              <a:rPr lang="en-US" sz="2100" b="1" dirty="0" smtClean="0">
                <a:latin typeface="Times New Roman" pitchFamily="18" charset="0"/>
                <a:cs typeface="Times New Roman" pitchFamily="18" charset="0"/>
                <a:sym typeface="Symbol" pitchFamily="18" charset="2"/>
              </a:rPr>
              <a:t>0 – 9 </a:t>
            </a:r>
            <a:r>
              <a:rPr lang="en-US" sz="2100" dirty="0" smtClean="0">
                <a:latin typeface="Times New Roman" pitchFamily="18" charset="0"/>
                <a:cs typeface="Times New Roman" pitchFamily="18" charset="0"/>
                <a:sym typeface="Symbol" pitchFamily="18" charset="2"/>
              </a:rPr>
              <a:t>and </a:t>
            </a:r>
            <a:r>
              <a:rPr lang="en-US" sz="2100" b="1" dirty="0" smtClean="0">
                <a:latin typeface="Times New Roman" pitchFamily="18" charset="0"/>
                <a:cs typeface="Times New Roman" pitchFamily="18" charset="0"/>
                <a:sym typeface="Symbol" pitchFamily="18" charset="2"/>
              </a:rPr>
              <a:t>A – F</a:t>
            </a:r>
            <a:r>
              <a:rPr lang="en-US" sz="2100" dirty="0" smtClean="0">
                <a:latin typeface="Times New Roman" pitchFamily="18" charset="0"/>
                <a:cs typeface="Times New Roman" pitchFamily="18" charset="0"/>
                <a:sym typeface="Symbol" pitchFamily="18" charset="2"/>
              </a:rPr>
              <a:t>)</a:t>
            </a:r>
          </a:p>
          <a:p>
            <a:pPr marL="1257300" lvl="3" indent="-168275" algn="just" eaLnBrk="1" hangingPunct="1">
              <a:buFontTx/>
              <a:buNone/>
            </a:pPr>
            <a:r>
              <a:rPr lang="en-US" sz="2100" dirty="0" smtClean="0">
                <a:latin typeface="Times New Roman" pitchFamily="18" charset="0"/>
                <a:cs typeface="Times New Roman" pitchFamily="18" charset="0"/>
              </a:rPr>
              <a:t>		 </a:t>
            </a:r>
            <a:r>
              <a:rPr lang="en-US" sz="2100" b="1" dirty="0" smtClean="0">
                <a:latin typeface="Times New Roman" pitchFamily="18" charset="0"/>
                <a:cs typeface="Times New Roman" pitchFamily="18" charset="0"/>
                <a:sym typeface="Symbol" pitchFamily="18" charset="2"/>
              </a:rPr>
              <a:t>h </a:t>
            </a:r>
            <a:r>
              <a:rPr lang="en-US" sz="2100" dirty="0" smtClean="0">
                <a:latin typeface="Times New Roman" pitchFamily="18" charset="0"/>
                <a:cs typeface="Times New Roman" pitchFamily="18" charset="0"/>
                <a:sym typeface="Symbol" pitchFamily="18" charset="2"/>
              </a:rPr>
              <a:t>or </a:t>
            </a:r>
            <a:r>
              <a:rPr lang="en-US" sz="2100" b="1" dirty="0" smtClean="0">
                <a:latin typeface="Times New Roman" pitchFamily="18" charset="0"/>
                <a:cs typeface="Times New Roman" pitchFamily="18" charset="0"/>
                <a:sym typeface="Symbol" pitchFamily="18" charset="2"/>
              </a:rPr>
              <a:t>l</a:t>
            </a:r>
            <a:r>
              <a:rPr lang="en-US" sz="2100" b="1" dirty="0" smtClean="0">
                <a:latin typeface="Times New Roman" pitchFamily="18" charset="0"/>
                <a:cs typeface="Times New Roman" pitchFamily="18" charset="0"/>
              </a:rPr>
              <a:t> </a:t>
            </a:r>
            <a:r>
              <a:rPr lang="en-US" sz="2100" dirty="0" smtClean="0">
                <a:latin typeface="Times New Roman" pitchFamily="18" charset="0"/>
                <a:cs typeface="Times New Roman" pitchFamily="18" charset="0"/>
                <a:sym typeface="Symbol" pitchFamily="18" charset="2"/>
              </a:rPr>
              <a:t></a:t>
            </a:r>
            <a:r>
              <a:rPr lang="en-US" sz="2100" b="1" dirty="0" smtClean="0">
                <a:latin typeface="Times New Roman" pitchFamily="18" charset="0"/>
                <a:cs typeface="Times New Roman" pitchFamily="18" charset="0"/>
              </a:rPr>
              <a:t> </a:t>
            </a:r>
            <a:r>
              <a:rPr lang="en-US" sz="2100" dirty="0" smtClean="0">
                <a:latin typeface="Times New Roman" pitchFamily="18" charset="0"/>
                <a:cs typeface="Times New Roman" pitchFamily="18" charset="0"/>
              </a:rPr>
              <a:t>length modifiers;</a:t>
            </a:r>
            <a:r>
              <a:rPr lang="en-US" sz="2100" i="1" dirty="0" smtClean="0">
                <a:latin typeface="Times New Roman" pitchFamily="18" charset="0"/>
                <a:cs typeface="Times New Roman" pitchFamily="18" charset="0"/>
              </a:rPr>
              <a:t> </a:t>
            </a:r>
            <a:r>
              <a:rPr lang="en-US" sz="2100" dirty="0" smtClean="0">
                <a:latin typeface="Times New Roman" pitchFamily="18" charset="0"/>
                <a:cs typeface="Times New Roman" pitchFamily="18" charset="0"/>
              </a:rPr>
              <a:t>place before any integer conversion </a:t>
            </a:r>
            <a:r>
              <a:rPr lang="en-US" sz="2100" dirty="0" err="1" smtClean="0">
                <a:latin typeface="Times New Roman" pitchFamily="18" charset="0"/>
                <a:cs typeface="Times New Roman" pitchFamily="18" charset="0"/>
              </a:rPr>
              <a:t>specifier</a:t>
            </a:r>
            <a:r>
              <a:rPr lang="en-US" sz="2100" dirty="0" smtClean="0">
                <a:latin typeface="Times New Roman" pitchFamily="18" charset="0"/>
                <a:cs typeface="Times New Roman" pitchFamily="18" charset="0"/>
              </a:rPr>
              <a:t>  to 		indicate that a </a:t>
            </a:r>
            <a:r>
              <a:rPr lang="en-US" sz="2100" b="1" dirty="0" smtClean="0">
                <a:latin typeface="Times New Roman" pitchFamily="18" charset="0"/>
                <a:cs typeface="Times New Roman" pitchFamily="18" charset="0"/>
              </a:rPr>
              <a:t>short</a:t>
            </a:r>
            <a:r>
              <a:rPr lang="en-US" sz="2100" dirty="0" smtClean="0">
                <a:latin typeface="Times New Roman" pitchFamily="18" charset="0"/>
                <a:cs typeface="Times New Roman" pitchFamily="18" charset="0"/>
              </a:rPr>
              <a:t> or </a:t>
            </a:r>
            <a:r>
              <a:rPr lang="en-US" sz="2100" b="1" dirty="0" smtClean="0">
                <a:latin typeface="Times New Roman" pitchFamily="18" charset="0"/>
                <a:cs typeface="Times New Roman" pitchFamily="18" charset="0"/>
              </a:rPr>
              <a:t>long</a:t>
            </a:r>
            <a:r>
              <a:rPr lang="en-US" sz="2100" dirty="0" smtClean="0">
                <a:latin typeface="Times New Roman" pitchFamily="18" charset="0"/>
                <a:cs typeface="Times New Roman" pitchFamily="18" charset="0"/>
              </a:rPr>
              <a:t> integer is displayed respectively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body" idx="1"/>
          </p:nvPr>
        </p:nvSpPr>
        <p:spPr>
          <a:xfrm>
            <a:off x="145200" y="1371600"/>
            <a:ext cx="8229600" cy="4496128"/>
          </a:xfrm>
        </p:spPr>
        <p:txBody>
          <a:bodyPr/>
          <a:lstStyle/>
          <a:p>
            <a:pPr lvl="3" eaLnBrk="1" hangingPunct="1">
              <a:buFontTx/>
              <a:buNone/>
            </a:pPr>
            <a:r>
              <a:rPr lang="en-US" sz="2100" b="1" dirty="0" smtClean="0">
                <a:latin typeface="Times New Roman" pitchFamily="18" charset="0"/>
                <a:cs typeface="Times New Roman" pitchFamily="18" charset="0"/>
                <a:sym typeface="Symbol" pitchFamily="18" charset="2"/>
              </a:rPr>
              <a:t>h </a:t>
            </a:r>
            <a:r>
              <a:rPr lang="en-US" sz="2100" dirty="0" smtClean="0">
                <a:latin typeface="Times New Roman" pitchFamily="18" charset="0"/>
                <a:cs typeface="Times New Roman" pitchFamily="18" charset="0"/>
                <a:sym typeface="Symbol" pitchFamily="18" charset="2"/>
              </a:rPr>
              <a:t>or </a:t>
            </a:r>
            <a:r>
              <a:rPr lang="en-US" sz="2100" b="1" dirty="0" smtClean="0">
                <a:latin typeface="Times New Roman" pitchFamily="18" charset="0"/>
                <a:cs typeface="Times New Roman" pitchFamily="18" charset="0"/>
                <a:sym typeface="Symbol" pitchFamily="18" charset="2"/>
              </a:rPr>
              <a:t>l</a:t>
            </a:r>
            <a:r>
              <a:rPr lang="en-US" sz="2100" b="1" dirty="0" smtClean="0">
                <a:latin typeface="Times New Roman" pitchFamily="18" charset="0"/>
                <a:cs typeface="Times New Roman" pitchFamily="18" charset="0"/>
              </a:rPr>
              <a:t> </a:t>
            </a:r>
            <a:r>
              <a:rPr lang="en-US" sz="2100" dirty="0" smtClean="0">
                <a:latin typeface="Times New Roman" pitchFamily="18" charset="0"/>
                <a:cs typeface="Times New Roman" pitchFamily="18" charset="0"/>
                <a:sym typeface="Symbol" pitchFamily="18" charset="2"/>
              </a:rPr>
              <a:t></a:t>
            </a:r>
            <a:r>
              <a:rPr lang="en-US" sz="2100" b="1" dirty="0" smtClean="0">
                <a:latin typeface="Times New Roman" pitchFamily="18" charset="0"/>
                <a:cs typeface="Times New Roman" pitchFamily="18" charset="0"/>
              </a:rPr>
              <a:t> </a:t>
            </a:r>
            <a:r>
              <a:rPr lang="en-US" sz="2100" dirty="0" smtClean="0">
                <a:latin typeface="Times New Roman" pitchFamily="18" charset="0"/>
                <a:cs typeface="Times New Roman" pitchFamily="18" charset="0"/>
              </a:rPr>
              <a:t>length modifiers;</a:t>
            </a:r>
            <a:r>
              <a:rPr lang="en-US" sz="2100" i="1" dirty="0" smtClean="0">
                <a:latin typeface="Times New Roman" pitchFamily="18" charset="0"/>
                <a:cs typeface="Times New Roman" pitchFamily="18" charset="0"/>
              </a:rPr>
              <a:t> </a:t>
            </a:r>
            <a:r>
              <a:rPr lang="en-US" sz="2100" dirty="0" smtClean="0">
                <a:latin typeface="Times New Roman" pitchFamily="18" charset="0"/>
                <a:cs typeface="Times New Roman" pitchFamily="18" charset="0"/>
              </a:rPr>
              <a:t>place before any integer conversion </a:t>
            </a:r>
            <a:r>
              <a:rPr lang="en-US" sz="2100" dirty="0" err="1" smtClean="0">
                <a:latin typeface="Times New Roman" pitchFamily="18" charset="0"/>
                <a:cs typeface="Times New Roman" pitchFamily="18" charset="0"/>
              </a:rPr>
              <a:t>specifier</a:t>
            </a:r>
            <a:r>
              <a:rPr lang="en-US" sz="2100" dirty="0" smtClean="0">
                <a:latin typeface="Times New Roman" pitchFamily="18" charset="0"/>
                <a:cs typeface="Times New Roman" pitchFamily="18" charset="0"/>
              </a:rPr>
              <a:t> to 		indicate that a </a:t>
            </a:r>
            <a:r>
              <a:rPr lang="en-US" sz="2100" b="1" dirty="0" smtClean="0">
                <a:latin typeface="Times New Roman" pitchFamily="18" charset="0"/>
                <a:cs typeface="Times New Roman" pitchFamily="18" charset="0"/>
              </a:rPr>
              <a:t>short</a:t>
            </a:r>
            <a:r>
              <a:rPr lang="en-US" sz="2100" dirty="0" smtClean="0">
                <a:latin typeface="Times New Roman" pitchFamily="18" charset="0"/>
                <a:cs typeface="Times New Roman" pitchFamily="18" charset="0"/>
              </a:rPr>
              <a:t> or </a:t>
            </a:r>
            <a:r>
              <a:rPr lang="en-US" sz="2100" b="1" dirty="0" smtClean="0">
                <a:latin typeface="Times New Roman" pitchFamily="18" charset="0"/>
                <a:cs typeface="Times New Roman" pitchFamily="18" charset="0"/>
              </a:rPr>
              <a:t>long</a:t>
            </a:r>
            <a:r>
              <a:rPr lang="en-US" sz="2100" dirty="0" smtClean="0">
                <a:latin typeface="Times New Roman" pitchFamily="18" charset="0"/>
                <a:cs typeface="Times New Roman" pitchFamily="18" charset="0"/>
              </a:rPr>
              <a:t> integer is displayed respectively</a:t>
            </a:r>
          </a:p>
          <a:p>
            <a:pPr lvl="3" eaLnBrk="1" hangingPunct="1">
              <a:buFontTx/>
              <a:buNone/>
            </a:pPr>
            <a:r>
              <a:rPr lang="en-US" sz="2100" b="1" dirty="0" smtClean="0">
                <a:latin typeface="Times New Roman" pitchFamily="18" charset="0"/>
                <a:cs typeface="Times New Roman" pitchFamily="18" charset="0"/>
              </a:rPr>
              <a:t>		o </a:t>
            </a:r>
            <a:r>
              <a:rPr lang="en-US" sz="2100" dirty="0" smtClean="0">
                <a:latin typeface="Times New Roman" pitchFamily="18" charset="0"/>
                <a:cs typeface="Times New Roman" pitchFamily="18" charset="0"/>
                <a:sym typeface="Symbol" pitchFamily="18" charset="2"/>
              </a:rPr>
              <a:t> octal unsigned integer</a:t>
            </a:r>
            <a:endParaRPr lang="en-US" sz="2100" dirty="0" smtClean="0">
              <a:latin typeface="Times New Roman" pitchFamily="18" charset="0"/>
              <a:cs typeface="Times New Roman" pitchFamily="18" charset="0"/>
            </a:endParaRPr>
          </a:p>
          <a:p>
            <a:pPr lvl="3" eaLnBrk="1" hangingPunct="1">
              <a:buFontTx/>
              <a:buNone/>
            </a:pPr>
            <a:r>
              <a:rPr lang="en-US" sz="2100" b="1" dirty="0" smtClean="0">
                <a:latin typeface="Times New Roman" pitchFamily="18" charset="0"/>
                <a:cs typeface="Times New Roman" pitchFamily="18" charset="0"/>
              </a:rPr>
              <a:t>		f</a:t>
            </a:r>
            <a:r>
              <a:rPr lang="en-US" sz="2100" dirty="0" smtClean="0">
                <a:latin typeface="Times New Roman" pitchFamily="18" charset="0"/>
                <a:cs typeface="Times New Roman" pitchFamily="18" charset="0"/>
              </a:rPr>
              <a:t> </a:t>
            </a:r>
            <a:r>
              <a:rPr lang="en-US" sz="2100" dirty="0" smtClean="0">
                <a:latin typeface="Times New Roman" pitchFamily="18" charset="0"/>
                <a:cs typeface="Times New Roman" pitchFamily="18" charset="0"/>
                <a:sym typeface="Symbol" pitchFamily="18" charset="2"/>
              </a:rPr>
              <a:t> floating pointer number</a:t>
            </a:r>
            <a:endParaRPr lang="en-US" sz="2100" dirty="0" smtClean="0">
              <a:latin typeface="Times New Roman" pitchFamily="18" charset="0"/>
              <a:cs typeface="Times New Roman" pitchFamily="18" charset="0"/>
            </a:endParaRPr>
          </a:p>
          <a:p>
            <a:pPr lvl="3" eaLnBrk="1" hangingPunct="1">
              <a:buFontTx/>
              <a:buNone/>
            </a:pPr>
            <a:r>
              <a:rPr lang="en-US" sz="2100" b="1" dirty="0" smtClean="0">
                <a:latin typeface="Times New Roman" pitchFamily="18" charset="0"/>
                <a:cs typeface="Times New Roman" pitchFamily="18" charset="0"/>
              </a:rPr>
              <a:t>		g</a:t>
            </a:r>
            <a:r>
              <a:rPr lang="en-US" sz="2100" dirty="0" smtClean="0">
                <a:latin typeface="Times New Roman" pitchFamily="18" charset="0"/>
                <a:cs typeface="Times New Roman" pitchFamily="18" charset="0"/>
              </a:rPr>
              <a:t> </a:t>
            </a:r>
            <a:r>
              <a:rPr lang="en-US" sz="2100" dirty="0" smtClean="0">
                <a:latin typeface="Times New Roman" pitchFamily="18" charset="0"/>
                <a:cs typeface="Times New Roman" pitchFamily="18" charset="0"/>
                <a:sym typeface="Symbol" pitchFamily="18" charset="2"/>
              </a:rPr>
              <a:t> either </a:t>
            </a:r>
            <a:r>
              <a:rPr lang="en-US" sz="2100" b="1" dirty="0" smtClean="0">
                <a:latin typeface="Times New Roman" pitchFamily="18" charset="0"/>
                <a:cs typeface="Times New Roman" pitchFamily="18" charset="0"/>
                <a:sym typeface="Symbol" pitchFamily="18" charset="2"/>
              </a:rPr>
              <a:t>f</a:t>
            </a:r>
            <a:r>
              <a:rPr lang="en-US" sz="2100" dirty="0" smtClean="0">
                <a:latin typeface="Times New Roman" pitchFamily="18" charset="0"/>
                <a:cs typeface="Times New Roman" pitchFamily="18" charset="0"/>
                <a:sym typeface="Symbol" pitchFamily="18" charset="2"/>
              </a:rPr>
              <a:t> or </a:t>
            </a:r>
            <a:r>
              <a:rPr lang="en-US" sz="2100" b="1" dirty="0" smtClean="0">
                <a:latin typeface="Times New Roman" pitchFamily="18" charset="0"/>
                <a:cs typeface="Times New Roman" pitchFamily="18" charset="0"/>
                <a:sym typeface="Symbol" pitchFamily="18" charset="2"/>
              </a:rPr>
              <a:t>e</a:t>
            </a:r>
            <a:r>
              <a:rPr lang="en-US" sz="2100" dirty="0" smtClean="0">
                <a:latin typeface="Times New Roman" pitchFamily="18" charset="0"/>
                <a:cs typeface="Times New Roman" pitchFamily="18" charset="0"/>
                <a:sym typeface="Symbol" pitchFamily="18" charset="2"/>
              </a:rPr>
              <a:t>, whichever is shorter</a:t>
            </a:r>
            <a:endParaRPr lang="en-US" sz="2100" dirty="0" smtClean="0">
              <a:latin typeface="Times New Roman" pitchFamily="18" charset="0"/>
              <a:cs typeface="Times New Roman" pitchFamily="18" charset="0"/>
            </a:endParaRPr>
          </a:p>
          <a:p>
            <a:pPr lvl="3" eaLnBrk="1" hangingPunct="1">
              <a:buFontTx/>
              <a:buNone/>
            </a:pPr>
            <a:r>
              <a:rPr lang="en-US" sz="2100" b="1" dirty="0" smtClean="0">
                <a:latin typeface="Times New Roman" pitchFamily="18" charset="0"/>
                <a:cs typeface="Times New Roman" pitchFamily="18" charset="0"/>
                <a:sym typeface="Symbol" pitchFamily="18" charset="2"/>
              </a:rPr>
              <a:t>		c</a:t>
            </a:r>
            <a:r>
              <a:rPr lang="en-US" sz="2100" dirty="0" smtClean="0">
                <a:latin typeface="Times New Roman" pitchFamily="18" charset="0"/>
                <a:cs typeface="Times New Roman" pitchFamily="18" charset="0"/>
                <a:sym typeface="Symbol" pitchFamily="18" charset="2"/>
              </a:rPr>
              <a:t>  single character</a:t>
            </a:r>
            <a:endParaRPr lang="en-US" sz="2100" b="1" dirty="0" smtClean="0">
              <a:latin typeface="Times New Roman" pitchFamily="18" charset="0"/>
              <a:cs typeface="Times New Roman" pitchFamily="18" charset="0"/>
            </a:endParaRPr>
          </a:p>
          <a:p>
            <a:pPr lvl="3" eaLnBrk="1" hangingPunct="1">
              <a:buFontTx/>
              <a:buNone/>
            </a:pPr>
            <a:r>
              <a:rPr lang="en-US" sz="2100" b="1" dirty="0" smtClean="0">
                <a:latin typeface="Times New Roman" pitchFamily="18" charset="0"/>
                <a:cs typeface="Times New Roman" pitchFamily="18" charset="0"/>
              </a:rPr>
              <a:t>		s</a:t>
            </a:r>
            <a:r>
              <a:rPr lang="en-US" sz="2100" dirty="0" smtClean="0">
                <a:latin typeface="Times New Roman" pitchFamily="18" charset="0"/>
                <a:cs typeface="Times New Roman" pitchFamily="18" charset="0"/>
              </a:rPr>
              <a:t> </a:t>
            </a:r>
            <a:r>
              <a:rPr lang="en-US" sz="2100" dirty="0" smtClean="0">
                <a:latin typeface="Times New Roman" pitchFamily="18" charset="0"/>
                <a:cs typeface="Times New Roman" pitchFamily="18" charset="0"/>
                <a:sym typeface="Symbol" pitchFamily="18" charset="2"/>
              </a:rPr>
              <a:t> character string 	</a:t>
            </a:r>
            <a:endParaRPr lang="en-US" sz="2100" dirty="0" smtClean="0">
              <a:latin typeface="Times New Roman" pitchFamily="18" charset="0"/>
              <a:cs typeface="Times New Roman" pitchFamily="18" charset="0"/>
            </a:endParaRPr>
          </a:p>
          <a:p>
            <a:pPr lvl="3" eaLnBrk="1" hangingPunct="1">
              <a:buFontTx/>
              <a:buNone/>
            </a:pPr>
            <a:r>
              <a:rPr lang="en-US" sz="2100" b="1" dirty="0" smtClean="0">
                <a:latin typeface="Times New Roman" pitchFamily="18" charset="0"/>
                <a:cs typeface="Times New Roman" pitchFamily="18" charset="0"/>
              </a:rPr>
              <a:t>		e</a:t>
            </a:r>
            <a:r>
              <a:rPr lang="en-US" sz="2100" dirty="0" smtClean="0">
                <a:latin typeface="Times New Roman" pitchFamily="18" charset="0"/>
                <a:cs typeface="Times New Roman" pitchFamily="18" charset="0"/>
              </a:rPr>
              <a:t> </a:t>
            </a:r>
            <a:r>
              <a:rPr lang="en-US" sz="2100" dirty="0" smtClean="0">
                <a:latin typeface="Times New Roman" pitchFamily="18" charset="0"/>
                <a:cs typeface="Times New Roman" pitchFamily="18" charset="0"/>
                <a:sym typeface="Symbol" pitchFamily="18" charset="2"/>
              </a:rPr>
              <a:t> exponential floating pointer number</a:t>
            </a:r>
            <a:endParaRPr lang="en-US" sz="2100" dirty="0" smtClean="0">
              <a:latin typeface="Times New Roman" pitchFamily="18" charset="0"/>
              <a:cs typeface="Times New Roman" pitchFamily="18" charset="0"/>
            </a:endParaRPr>
          </a:p>
          <a:p>
            <a:pPr lvl="1" eaLnBrk="1" hangingPunct="1"/>
            <a:r>
              <a:rPr lang="en-US" sz="2000" dirty="0" smtClean="0">
                <a:latin typeface="Times New Roman" pitchFamily="18" charset="0"/>
                <a:cs typeface="Times New Roman" pitchFamily="18" charset="0"/>
              </a:rPr>
              <a:t>Other-arguments: correspond to each conversion specification in format-control-string, such as variables.</a:t>
            </a:r>
          </a:p>
          <a:p>
            <a:pPr eaLnBrk="1" hangingPunct="1"/>
            <a:endParaRPr lang="en-US"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p:txBody>
          <a:bodyPr/>
          <a:lstStyle/>
          <a:p>
            <a:pPr>
              <a:buNone/>
            </a:pPr>
            <a:r>
              <a:rPr lang="en-US" altLang="zh-TW" dirty="0">
                <a:latin typeface="Times New Roman" pitchFamily="18" charset="0"/>
                <a:ea typeface="新細明體" charset="-120"/>
                <a:cs typeface="Times New Roman" pitchFamily="18" charset="0"/>
              </a:rPr>
              <a:t>The </a:t>
            </a:r>
            <a:r>
              <a:rPr lang="en-US" altLang="zh-TW" dirty="0" err="1">
                <a:latin typeface="Times New Roman" pitchFamily="18" charset="0"/>
                <a:ea typeface="新細明體" charset="-120"/>
                <a:cs typeface="Times New Roman" pitchFamily="18" charset="0"/>
              </a:rPr>
              <a:t>printf</a:t>
            </a:r>
            <a:r>
              <a:rPr lang="en-US" altLang="zh-TW" dirty="0">
                <a:latin typeface="Times New Roman" pitchFamily="18" charset="0"/>
                <a:ea typeface="新細明體" charset="-120"/>
                <a:cs typeface="Times New Roman" pitchFamily="18" charset="0"/>
              </a:rPr>
              <a:t> </a:t>
            </a:r>
            <a:r>
              <a:rPr lang="en-US" altLang="zh-TW" dirty="0" smtClean="0">
                <a:latin typeface="Times New Roman" pitchFamily="18" charset="0"/>
                <a:ea typeface="新細明體" charset="-120"/>
                <a:cs typeface="Times New Roman" pitchFamily="18" charset="0"/>
              </a:rPr>
              <a:t>Function</a:t>
            </a:r>
            <a:endParaRPr lang="zh-TW" altLang="en-US" dirty="0">
              <a:latin typeface="Times New Roman" pitchFamily="18" charset="0"/>
              <a:ea typeface="新細明體" charset="-120"/>
              <a:cs typeface="Times New Roman" pitchFamily="18" charset="0"/>
            </a:endParaRPr>
          </a:p>
        </p:txBody>
      </p:sp>
      <p:sp>
        <p:nvSpPr>
          <p:cNvPr id="478211" name="Rectangle 3"/>
          <p:cNvSpPr>
            <a:spLocks noGrp="1" noChangeArrowheads="1"/>
          </p:cNvSpPr>
          <p:nvPr>
            <p:ph idx="1"/>
          </p:nvPr>
        </p:nvSpPr>
        <p:spPr>
          <a:xfrm>
            <a:off x="304800" y="1960563"/>
            <a:ext cx="8534400" cy="676275"/>
          </a:xfrm>
        </p:spPr>
        <p:txBody>
          <a:bodyPr/>
          <a:lstStyle/>
          <a:p>
            <a:r>
              <a:rPr lang="en-US" altLang="zh-TW" sz="2800" dirty="0" err="1">
                <a:solidFill>
                  <a:srgbClr val="3333CC"/>
                </a:solidFill>
                <a:ea typeface="新細明體" charset="-120"/>
              </a:rPr>
              <a:t>printf</a:t>
            </a:r>
            <a:r>
              <a:rPr lang="en-US" altLang="zh-TW" sz="2800" dirty="0">
                <a:ea typeface="新細明體" charset="-120"/>
              </a:rPr>
              <a:t> (</a:t>
            </a:r>
            <a:r>
              <a:rPr lang="en-US" altLang="zh-TW" sz="2800" dirty="0">
                <a:solidFill>
                  <a:srgbClr val="FF0000"/>
                </a:solidFill>
                <a:latin typeface="Arial"/>
                <a:ea typeface="新細明體" charset="-120"/>
              </a:rPr>
              <a:t>“</a:t>
            </a:r>
            <a:r>
              <a:rPr lang="en-US" altLang="zh-TW" sz="2800" dirty="0">
                <a:solidFill>
                  <a:srgbClr val="FF0000"/>
                </a:solidFill>
                <a:ea typeface="新細明體" charset="-120"/>
              </a:rPr>
              <a:t>That equals %f kilometers.\n</a:t>
            </a:r>
            <a:r>
              <a:rPr lang="en-US" altLang="zh-TW" sz="2800" dirty="0">
                <a:solidFill>
                  <a:srgbClr val="FF0000"/>
                </a:solidFill>
                <a:latin typeface="Arial"/>
                <a:ea typeface="新細明體" charset="-120"/>
              </a:rPr>
              <a:t>”</a:t>
            </a:r>
            <a:r>
              <a:rPr lang="en-US" altLang="zh-TW" sz="2800" dirty="0">
                <a:ea typeface="新細明體" charset="-120"/>
              </a:rPr>
              <a:t>, </a:t>
            </a:r>
            <a:r>
              <a:rPr lang="en-US" altLang="zh-TW" sz="2800" dirty="0" err="1">
                <a:solidFill>
                  <a:srgbClr val="00CC00"/>
                </a:solidFill>
                <a:ea typeface="新細明體" charset="-120"/>
              </a:rPr>
              <a:t>kms</a:t>
            </a:r>
            <a:r>
              <a:rPr lang="en-US" altLang="zh-TW" sz="2800" dirty="0">
                <a:ea typeface="新細明體" charset="-120"/>
              </a:rPr>
              <a:t>) ;</a:t>
            </a:r>
          </a:p>
        </p:txBody>
      </p:sp>
      <p:sp>
        <p:nvSpPr>
          <p:cNvPr id="478212" name="Text Box 4"/>
          <p:cNvSpPr txBox="1">
            <a:spLocks noChangeArrowheads="1"/>
          </p:cNvSpPr>
          <p:nvPr/>
        </p:nvSpPr>
        <p:spPr bwMode="auto">
          <a:xfrm>
            <a:off x="255588" y="3141663"/>
            <a:ext cx="2139950" cy="457200"/>
          </a:xfrm>
          <a:prstGeom prst="rect">
            <a:avLst/>
          </a:prstGeom>
          <a:noFill/>
          <a:ln w="9525">
            <a:noFill/>
            <a:miter lim="800000"/>
            <a:headEnd/>
            <a:tailEnd/>
          </a:ln>
          <a:effectLst/>
        </p:spPr>
        <p:txBody>
          <a:bodyPr wrap="none">
            <a:spAutoFit/>
          </a:bodyPr>
          <a:lstStyle/>
          <a:p>
            <a:r>
              <a:rPr lang="en-US" altLang="zh-TW" b="1">
                <a:solidFill>
                  <a:srgbClr val="3333CC"/>
                </a:solidFill>
                <a:ea typeface="新細明體" charset="-120"/>
              </a:rPr>
              <a:t>Function name</a:t>
            </a:r>
          </a:p>
        </p:txBody>
      </p:sp>
      <p:sp>
        <p:nvSpPr>
          <p:cNvPr id="478213" name="Line 5"/>
          <p:cNvSpPr>
            <a:spLocks noChangeShapeType="1"/>
          </p:cNvSpPr>
          <p:nvPr/>
        </p:nvSpPr>
        <p:spPr bwMode="auto">
          <a:xfrm>
            <a:off x="1187450" y="2565400"/>
            <a:ext cx="0" cy="647700"/>
          </a:xfrm>
          <a:prstGeom prst="line">
            <a:avLst/>
          </a:prstGeom>
          <a:noFill/>
          <a:ln w="38100">
            <a:solidFill>
              <a:srgbClr val="3333CC"/>
            </a:solidFill>
            <a:round/>
            <a:headEnd/>
            <a:tailEnd type="triangle" w="med" len="med"/>
          </a:ln>
          <a:effectLst/>
        </p:spPr>
        <p:txBody>
          <a:bodyPr/>
          <a:lstStyle/>
          <a:p>
            <a:endParaRPr lang="en-US"/>
          </a:p>
        </p:txBody>
      </p:sp>
      <p:sp>
        <p:nvSpPr>
          <p:cNvPr id="478217" name="Line 9"/>
          <p:cNvSpPr>
            <a:spLocks noChangeShapeType="1"/>
          </p:cNvSpPr>
          <p:nvPr/>
        </p:nvSpPr>
        <p:spPr bwMode="auto">
          <a:xfrm>
            <a:off x="6084888" y="2636838"/>
            <a:ext cx="0" cy="2881312"/>
          </a:xfrm>
          <a:prstGeom prst="line">
            <a:avLst/>
          </a:prstGeom>
          <a:noFill/>
          <a:ln w="38100">
            <a:solidFill>
              <a:schemeClr val="tx1"/>
            </a:solidFill>
            <a:round/>
            <a:headEnd/>
            <a:tailEnd type="triangle" w="med" len="med"/>
          </a:ln>
          <a:effectLst/>
        </p:spPr>
        <p:txBody>
          <a:bodyPr/>
          <a:lstStyle/>
          <a:p>
            <a:endParaRPr lang="en-US"/>
          </a:p>
        </p:txBody>
      </p:sp>
      <p:sp>
        <p:nvSpPr>
          <p:cNvPr id="478218" name="Text Box 10"/>
          <p:cNvSpPr txBox="1">
            <a:spLocks noChangeArrowheads="1"/>
          </p:cNvSpPr>
          <p:nvPr/>
        </p:nvSpPr>
        <p:spPr bwMode="auto">
          <a:xfrm>
            <a:off x="4814888" y="5492750"/>
            <a:ext cx="2817812" cy="457200"/>
          </a:xfrm>
          <a:prstGeom prst="rect">
            <a:avLst/>
          </a:prstGeom>
          <a:noFill/>
          <a:ln w="9525">
            <a:noFill/>
            <a:miter lim="800000"/>
            <a:headEnd/>
            <a:tailEnd/>
          </a:ln>
          <a:effectLst/>
        </p:spPr>
        <p:txBody>
          <a:bodyPr wrap="none">
            <a:spAutoFit/>
          </a:bodyPr>
          <a:lstStyle/>
          <a:p>
            <a:r>
              <a:rPr lang="en-US" altLang="zh-TW" b="1">
                <a:ea typeface="新細明體" charset="-120"/>
              </a:rPr>
              <a:t>Function arguments</a:t>
            </a:r>
          </a:p>
        </p:txBody>
      </p:sp>
      <p:sp>
        <p:nvSpPr>
          <p:cNvPr id="478219" name="Line 11"/>
          <p:cNvSpPr>
            <a:spLocks noChangeShapeType="1"/>
          </p:cNvSpPr>
          <p:nvPr/>
        </p:nvSpPr>
        <p:spPr bwMode="auto">
          <a:xfrm>
            <a:off x="1835150" y="2565400"/>
            <a:ext cx="5761038" cy="0"/>
          </a:xfrm>
          <a:prstGeom prst="line">
            <a:avLst/>
          </a:prstGeom>
          <a:noFill/>
          <a:ln w="38100">
            <a:solidFill>
              <a:schemeClr val="tx1"/>
            </a:solidFill>
            <a:round/>
            <a:headEnd/>
            <a:tailEnd/>
          </a:ln>
          <a:effectLst/>
        </p:spPr>
        <p:txBody>
          <a:bodyPr/>
          <a:lstStyle/>
          <a:p>
            <a:endParaRPr lang="en-US"/>
          </a:p>
        </p:txBody>
      </p:sp>
      <p:sp>
        <p:nvSpPr>
          <p:cNvPr id="478220" name="Line 12"/>
          <p:cNvSpPr>
            <a:spLocks noChangeShapeType="1"/>
          </p:cNvSpPr>
          <p:nvPr/>
        </p:nvSpPr>
        <p:spPr bwMode="auto">
          <a:xfrm>
            <a:off x="3419475" y="2493963"/>
            <a:ext cx="0" cy="1943100"/>
          </a:xfrm>
          <a:prstGeom prst="line">
            <a:avLst/>
          </a:prstGeom>
          <a:noFill/>
          <a:ln w="38100">
            <a:solidFill>
              <a:srgbClr val="FF0000"/>
            </a:solidFill>
            <a:round/>
            <a:headEnd/>
            <a:tailEnd type="triangle" w="med" len="med"/>
          </a:ln>
          <a:effectLst/>
        </p:spPr>
        <p:txBody>
          <a:bodyPr/>
          <a:lstStyle/>
          <a:p>
            <a:endParaRPr lang="en-US"/>
          </a:p>
        </p:txBody>
      </p:sp>
      <p:sp>
        <p:nvSpPr>
          <p:cNvPr id="478221" name="Text Box 13"/>
          <p:cNvSpPr txBox="1">
            <a:spLocks noChangeArrowheads="1"/>
          </p:cNvSpPr>
          <p:nvPr/>
        </p:nvSpPr>
        <p:spPr bwMode="auto">
          <a:xfrm>
            <a:off x="2411413" y="4411663"/>
            <a:ext cx="2003425" cy="457200"/>
          </a:xfrm>
          <a:prstGeom prst="rect">
            <a:avLst/>
          </a:prstGeom>
          <a:noFill/>
          <a:ln w="9525">
            <a:noFill/>
            <a:miter lim="800000"/>
            <a:headEnd/>
            <a:tailEnd/>
          </a:ln>
          <a:effectLst/>
        </p:spPr>
        <p:txBody>
          <a:bodyPr wrap="none">
            <a:spAutoFit/>
          </a:bodyPr>
          <a:lstStyle/>
          <a:p>
            <a:r>
              <a:rPr lang="en-US" altLang="zh-TW" b="1">
                <a:solidFill>
                  <a:srgbClr val="FF0000"/>
                </a:solidFill>
                <a:ea typeface="新細明體" charset="-120"/>
              </a:rPr>
              <a:t>Format string</a:t>
            </a:r>
          </a:p>
        </p:txBody>
      </p:sp>
      <p:sp>
        <p:nvSpPr>
          <p:cNvPr id="478222" name="Line 14"/>
          <p:cNvSpPr>
            <a:spLocks noChangeShapeType="1"/>
          </p:cNvSpPr>
          <p:nvPr/>
        </p:nvSpPr>
        <p:spPr bwMode="auto">
          <a:xfrm>
            <a:off x="7164388" y="2420938"/>
            <a:ext cx="0" cy="790575"/>
          </a:xfrm>
          <a:prstGeom prst="line">
            <a:avLst/>
          </a:prstGeom>
          <a:noFill/>
          <a:ln w="38100">
            <a:solidFill>
              <a:srgbClr val="00CC00"/>
            </a:solidFill>
            <a:round/>
            <a:headEnd/>
            <a:tailEnd type="triangle" w="med" len="med"/>
          </a:ln>
          <a:effectLst/>
        </p:spPr>
        <p:txBody>
          <a:bodyPr/>
          <a:lstStyle/>
          <a:p>
            <a:endParaRPr lang="en-US"/>
          </a:p>
        </p:txBody>
      </p:sp>
      <p:sp>
        <p:nvSpPr>
          <p:cNvPr id="478223" name="Text Box 15"/>
          <p:cNvSpPr txBox="1">
            <a:spLocks noChangeArrowheads="1"/>
          </p:cNvSpPr>
          <p:nvPr/>
        </p:nvSpPr>
        <p:spPr bwMode="auto">
          <a:xfrm>
            <a:off x="6877050" y="3284538"/>
            <a:ext cx="1325563" cy="457200"/>
          </a:xfrm>
          <a:prstGeom prst="rect">
            <a:avLst/>
          </a:prstGeom>
          <a:noFill/>
          <a:ln w="9525">
            <a:noFill/>
            <a:miter lim="800000"/>
            <a:headEnd/>
            <a:tailEnd/>
          </a:ln>
          <a:effectLst/>
        </p:spPr>
        <p:txBody>
          <a:bodyPr wrap="none">
            <a:spAutoFit/>
          </a:bodyPr>
          <a:lstStyle/>
          <a:p>
            <a:r>
              <a:rPr lang="en-US" altLang="zh-TW" b="1" dirty="0">
                <a:solidFill>
                  <a:srgbClr val="00CC00"/>
                </a:solidFill>
                <a:ea typeface="新細明體" charset="-120"/>
              </a:rPr>
              <a:t>Print list</a:t>
            </a:r>
          </a:p>
        </p:txBody>
      </p:sp>
      <p:sp>
        <p:nvSpPr>
          <p:cNvPr id="478224" name="Line 16"/>
          <p:cNvSpPr>
            <a:spLocks noChangeShapeType="1"/>
          </p:cNvSpPr>
          <p:nvPr/>
        </p:nvSpPr>
        <p:spPr bwMode="auto">
          <a:xfrm>
            <a:off x="4211638" y="2493963"/>
            <a:ext cx="0" cy="863600"/>
          </a:xfrm>
          <a:prstGeom prst="line">
            <a:avLst/>
          </a:prstGeom>
          <a:noFill/>
          <a:ln w="38100">
            <a:solidFill>
              <a:srgbClr val="800080"/>
            </a:solidFill>
            <a:round/>
            <a:headEnd/>
            <a:tailEnd type="triangle" w="med" len="med"/>
          </a:ln>
          <a:effectLst/>
        </p:spPr>
        <p:txBody>
          <a:bodyPr/>
          <a:lstStyle/>
          <a:p>
            <a:endParaRPr lang="en-US"/>
          </a:p>
        </p:txBody>
      </p:sp>
      <p:sp>
        <p:nvSpPr>
          <p:cNvPr id="478225" name="Text Box 17"/>
          <p:cNvSpPr txBox="1">
            <a:spLocks noChangeArrowheads="1"/>
          </p:cNvSpPr>
          <p:nvPr/>
        </p:nvSpPr>
        <p:spPr bwMode="auto">
          <a:xfrm>
            <a:off x="3638550" y="3357563"/>
            <a:ext cx="1722438" cy="457200"/>
          </a:xfrm>
          <a:prstGeom prst="rect">
            <a:avLst/>
          </a:prstGeom>
          <a:noFill/>
          <a:ln w="9525">
            <a:noFill/>
            <a:miter lim="800000"/>
            <a:headEnd/>
            <a:tailEnd/>
          </a:ln>
          <a:effectLst/>
        </p:spPr>
        <p:txBody>
          <a:bodyPr wrap="none">
            <a:spAutoFit/>
          </a:bodyPr>
          <a:lstStyle/>
          <a:p>
            <a:r>
              <a:rPr lang="en-US" altLang="zh-TW" b="1">
                <a:solidFill>
                  <a:srgbClr val="800080"/>
                </a:solidFill>
                <a:ea typeface="新細明體" charset="-120"/>
              </a:rPr>
              <a:t>Placeholder</a:t>
            </a:r>
          </a:p>
        </p:txBody>
      </p:sp>
      <p:sp>
        <p:nvSpPr>
          <p:cNvPr id="478227" name="AutoShape 19"/>
          <p:cNvSpPr>
            <a:spLocks noChangeArrowheads="1"/>
          </p:cNvSpPr>
          <p:nvPr/>
        </p:nvSpPr>
        <p:spPr bwMode="auto">
          <a:xfrm flipH="1">
            <a:off x="3779838" y="1052513"/>
            <a:ext cx="3600450" cy="1008062"/>
          </a:xfrm>
          <a:prstGeom prst="curvedDownArrow">
            <a:avLst>
              <a:gd name="adj1" fmla="val 17445"/>
              <a:gd name="adj2" fmla="val 88878"/>
              <a:gd name="adj3" fmla="val 33333"/>
            </a:avLst>
          </a:prstGeom>
          <a:solidFill>
            <a:schemeClr val="accent1"/>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78213"/>
                                        </p:tgtEl>
                                        <p:attrNameLst>
                                          <p:attrName>style.visibility</p:attrName>
                                        </p:attrNameLst>
                                      </p:cBhvr>
                                      <p:to>
                                        <p:strVal val="visible"/>
                                      </p:to>
                                    </p:set>
                                    <p:animEffect transition="in" filter="slide(fromTop)">
                                      <p:cBhvr>
                                        <p:cTn id="7" dur="500"/>
                                        <p:tgtEl>
                                          <p:spTgt spid="478213"/>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478212"/>
                                        </p:tgtEl>
                                        <p:attrNameLst>
                                          <p:attrName>style.visibility</p:attrName>
                                        </p:attrNameLst>
                                      </p:cBhvr>
                                      <p:to>
                                        <p:strVal val="visible"/>
                                      </p:to>
                                    </p:set>
                                    <p:animEffect transition="in" filter="slide(fromTop)">
                                      <p:cBhvr>
                                        <p:cTn id="11" dur="500"/>
                                        <p:tgtEl>
                                          <p:spTgt spid="47821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8" fill="hold" grpId="0" nodeType="clickEffect">
                                  <p:stCondLst>
                                    <p:cond delay="0"/>
                                  </p:stCondLst>
                                  <p:childTnLst>
                                    <p:set>
                                      <p:cBhvr>
                                        <p:cTn id="15" dur="1" fill="hold">
                                          <p:stCondLst>
                                            <p:cond delay="0"/>
                                          </p:stCondLst>
                                        </p:cTn>
                                        <p:tgtEl>
                                          <p:spTgt spid="478219"/>
                                        </p:tgtEl>
                                        <p:attrNameLst>
                                          <p:attrName>style.visibility</p:attrName>
                                        </p:attrNameLst>
                                      </p:cBhvr>
                                      <p:to>
                                        <p:strVal val="visible"/>
                                      </p:to>
                                    </p:set>
                                    <p:animEffect transition="in" filter="slide(fromLeft)">
                                      <p:cBhvr>
                                        <p:cTn id="16" dur="500"/>
                                        <p:tgtEl>
                                          <p:spTgt spid="478219"/>
                                        </p:tgtEl>
                                      </p:cBhvr>
                                    </p:animEffect>
                                  </p:childTnLst>
                                </p:cTn>
                              </p:par>
                            </p:childTnLst>
                          </p:cTn>
                        </p:par>
                        <p:par>
                          <p:cTn id="17" fill="hold">
                            <p:stCondLst>
                              <p:cond delay="500"/>
                            </p:stCondLst>
                            <p:childTnLst>
                              <p:par>
                                <p:cTn id="18" presetID="12" presetClass="entr" presetSubtype="1" fill="hold" grpId="0" nodeType="afterEffect">
                                  <p:stCondLst>
                                    <p:cond delay="0"/>
                                  </p:stCondLst>
                                  <p:childTnLst>
                                    <p:set>
                                      <p:cBhvr>
                                        <p:cTn id="19" dur="1" fill="hold">
                                          <p:stCondLst>
                                            <p:cond delay="0"/>
                                          </p:stCondLst>
                                        </p:cTn>
                                        <p:tgtEl>
                                          <p:spTgt spid="478217"/>
                                        </p:tgtEl>
                                        <p:attrNameLst>
                                          <p:attrName>style.visibility</p:attrName>
                                        </p:attrNameLst>
                                      </p:cBhvr>
                                      <p:to>
                                        <p:strVal val="visible"/>
                                      </p:to>
                                    </p:set>
                                    <p:animEffect transition="in" filter="slide(fromTop)">
                                      <p:cBhvr>
                                        <p:cTn id="20" dur="500"/>
                                        <p:tgtEl>
                                          <p:spTgt spid="478217"/>
                                        </p:tgtEl>
                                      </p:cBhvr>
                                    </p:animEffect>
                                  </p:childTnLst>
                                </p:cTn>
                              </p:par>
                            </p:childTnLst>
                          </p:cTn>
                        </p:par>
                        <p:par>
                          <p:cTn id="21" fill="hold">
                            <p:stCondLst>
                              <p:cond delay="1000"/>
                            </p:stCondLst>
                            <p:childTnLst>
                              <p:par>
                                <p:cTn id="22" presetID="12" presetClass="entr" presetSubtype="1" fill="hold" grpId="0" nodeType="afterEffect">
                                  <p:stCondLst>
                                    <p:cond delay="0"/>
                                  </p:stCondLst>
                                  <p:childTnLst>
                                    <p:set>
                                      <p:cBhvr>
                                        <p:cTn id="23" dur="1" fill="hold">
                                          <p:stCondLst>
                                            <p:cond delay="0"/>
                                          </p:stCondLst>
                                        </p:cTn>
                                        <p:tgtEl>
                                          <p:spTgt spid="478218"/>
                                        </p:tgtEl>
                                        <p:attrNameLst>
                                          <p:attrName>style.visibility</p:attrName>
                                        </p:attrNameLst>
                                      </p:cBhvr>
                                      <p:to>
                                        <p:strVal val="visible"/>
                                      </p:to>
                                    </p:set>
                                    <p:animEffect transition="in" filter="slide(fromTop)">
                                      <p:cBhvr>
                                        <p:cTn id="24" dur="500"/>
                                        <p:tgtEl>
                                          <p:spTgt spid="478218"/>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grpId="0" nodeType="clickEffect">
                                  <p:stCondLst>
                                    <p:cond delay="0"/>
                                  </p:stCondLst>
                                  <p:childTnLst>
                                    <p:set>
                                      <p:cBhvr>
                                        <p:cTn id="28" dur="1" fill="hold">
                                          <p:stCondLst>
                                            <p:cond delay="0"/>
                                          </p:stCondLst>
                                        </p:cTn>
                                        <p:tgtEl>
                                          <p:spTgt spid="478220"/>
                                        </p:tgtEl>
                                        <p:attrNameLst>
                                          <p:attrName>style.visibility</p:attrName>
                                        </p:attrNameLst>
                                      </p:cBhvr>
                                      <p:to>
                                        <p:strVal val="visible"/>
                                      </p:to>
                                    </p:set>
                                    <p:animEffect transition="in" filter="slide(fromTop)">
                                      <p:cBhvr>
                                        <p:cTn id="29" dur="500"/>
                                        <p:tgtEl>
                                          <p:spTgt spid="478220"/>
                                        </p:tgtEl>
                                      </p:cBhvr>
                                    </p:animEffect>
                                  </p:childTnLst>
                                </p:cTn>
                              </p:par>
                            </p:childTnLst>
                          </p:cTn>
                        </p:par>
                        <p:par>
                          <p:cTn id="30" fill="hold">
                            <p:stCondLst>
                              <p:cond delay="500"/>
                            </p:stCondLst>
                            <p:childTnLst>
                              <p:par>
                                <p:cTn id="31" presetID="12" presetClass="entr" presetSubtype="4" fill="hold" grpId="0" nodeType="afterEffect">
                                  <p:stCondLst>
                                    <p:cond delay="0"/>
                                  </p:stCondLst>
                                  <p:childTnLst>
                                    <p:set>
                                      <p:cBhvr>
                                        <p:cTn id="32" dur="1" fill="hold">
                                          <p:stCondLst>
                                            <p:cond delay="0"/>
                                          </p:stCondLst>
                                        </p:cTn>
                                        <p:tgtEl>
                                          <p:spTgt spid="478221"/>
                                        </p:tgtEl>
                                        <p:attrNameLst>
                                          <p:attrName>style.visibility</p:attrName>
                                        </p:attrNameLst>
                                      </p:cBhvr>
                                      <p:to>
                                        <p:strVal val="visible"/>
                                      </p:to>
                                    </p:set>
                                    <p:animEffect transition="in" filter="slide(fromBottom)">
                                      <p:cBhvr>
                                        <p:cTn id="33" dur="500"/>
                                        <p:tgtEl>
                                          <p:spTgt spid="478221"/>
                                        </p:tgtEl>
                                      </p:cBhvr>
                                    </p:animEffect>
                                  </p:childTnLst>
                                </p:cTn>
                              </p:par>
                            </p:childTnLst>
                          </p:cTn>
                        </p:par>
                        <p:par>
                          <p:cTn id="34" fill="hold">
                            <p:stCondLst>
                              <p:cond delay="1000"/>
                            </p:stCondLst>
                            <p:childTnLst>
                              <p:par>
                                <p:cTn id="35" presetID="12" presetClass="entr" presetSubtype="1" fill="hold" grpId="0" nodeType="afterEffect">
                                  <p:stCondLst>
                                    <p:cond delay="0"/>
                                  </p:stCondLst>
                                  <p:childTnLst>
                                    <p:set>
                                      <p:cBhvr>
                                        <p:cTn id="36" dur="1" fill="hold">
                                          <p:stCondLst>
                                            <p:cond delay="0"/>
                                          </p:stCondLst>
                                        </p:cTn>
                                        <p:tgtEl>
                                          <p:spTgt spid="478222"/>
                                        </p:tgtEl>
                                        <p:attrNameLst>
                                          <p:attrName>style.visibility</p:attrName>
                                        </p:attrNameLst>
                                      </p:cBhvr>
                                      <p:to>
                                        <p:strVal val="visible"/>
                                      </p:to>
                                    </p:set>
                                    <p:animEffect transition="in" filter="slide(fromTop)">
                                      <p:cBhvr>
                                        <p:cTn id="37" dur="500"/>
                                        <p:tgtEl>
                                          <p:spTgt spid="478222"/>
                                        </p:tgtEl>
                                      </p:cBhvr>
                                    </p:animEffect>
                                  </p:childTnLst>
                                </p:cTn>
                              </p:par>
                            </p:childTnLst>
                          </p:cTn>
                        </p:par>
                        <p:par>
                          <p:cTn id="38" fill="hold">
                            <p:stCondLst>
                              <p:cond delay="1500"/>
                            </p:stCondLst>
                            <p:childTnLst>
                              <p:par>
                                <p:cTn id="39" presetID="12" presetClass="entr" presetSubtype="4" fill="hold" grpId="0" nodeType="afterEffect">
                                  <p:stCondLst>
                                    <p:cond delay="0"/>
                                  </p:stCondLst>
                                  <p:childTnLst>
                                    <p:set>
                                      <p:cBhvr>
                                        <p:cTn id="40" dur="1" fill="hold">
                                          <p:stCondLst>
                                            <p:cond delay="0"/>
                                          </p:stCondLst>
                                        </p:cTn>
                                        <p:tgtEl>
                                          <p:spTgt spid="478223"/>
                                        </p:tgtEl>
                                        <p:attrNameLst>
                                          <p:attrName>style.visibility</p:attrName>
                                        </p:attrNameLst>
                                      </p:cBhvr>
                                      <p:to>
                                        <p:strVal val="visible"/>
                                      </p:to>
                                    </p:set>
                                    <p:animEffect transition="in" filter="slide(fromBottom)">
                                      <p:cBhvr>
                                        <p:cTn id="41" dur="500"/>
                                        <p:tgtEl>
                                          <p:spTgt spid="478223"/>
                                        </p:tgtEl>
                                      </p:cBhvr>
                                    </p:animEffect>
                                  </p:childTnLst>
                                </p:cTn>
                              </p:par>
                            </p:childTnLst>
                          </p:cTn>
                        </p:par>
                        <p:par>
                          <p:cTn id="42" fill="hold">
                            <p:stCondLst>
                              <p:cond delay="2000"/>
                            </p:stCondLst>
                            <p:childTnLst>
                              <p:par>
                                <p:cTn id="43" presetID="12" presetClass="entr" presetSubtype="1" fill="hold" grpId="0" nodeType="afterEffect">
                                  <p:stCondLst>
                                    <p:cond delay="0"/>
                                  </p:stCondLst>
                                  <p:childTnLst>
                                    <p:set>
                                      <p:cBhvr>
                                        <p:cTn id="44" dur="1" fill="hold">
                                          <p:stCondLst>
                                            <p:cond delay="0"/>
                                          </p:stCondLst>
                                        </p:cTn>
                                        <p:tgtEl>
                                          <p:spTgt spid="478224"/>
                                        </p:tgtEl>
                                        <p:attrNameLst>
                                          <p:attrName>style.visibility</p:attrName>
                                        </p:attrNameLst>
                                      </p:cBhvr>
                                      <p:to>
                                        <p:strVal val="visible"/>
                                      </p:to>
                                    </p:set>
                                    <p:animEffect transition="in" filter="slide(fromTop)">
                                      <p:cBhvr>
                                        <p:cTn id="45" dur="500"/>
                                        <p:tgtEl>
                                          <p:spTgt spid="478224"/>
                                        </p:tgtEl>
                                      </p:cBhvr>
                                    </p:animEffect>
                                  </p:childTnLst>
                                </p:cTn>
                              </p:par>
                            </p:childTnLst>
                          </p:cTn>
                        </p:par>
                        <p:par>
                          <p:cTn id="46" fill="hold">
                            <p:stCondLst>
                              <p:cond delay="2500"/>
                            </p:stCondLst>
                            <p:childTnLst>
                              <p:par>
                                <p:cTn id="47" presetID="12" presetClass="entr" presetSubtype="4" fill="hold" grpId="0" nodeType="afterEffect">
                                  <p:stCondLst>
                                    <p:cond delay="0"/>
                                  </p:stCondLst>
                                  <p:childTnLst>
                                    <p:set>
                                      <p:cBhvr>
                                        <p:cTn id="48" dur="1" fill="hold">
                                          <p:stCondLst>
                                            <p:cond delay="0"/>
                                          </p:stCondLst>
                                        </p:cTn>
                                        <p:tgtEl>
                                          <p:spTgt spid="478225"/>
                                        </p:tgtEl>
                                        <p:attrNameLst>
                                          <p:attrName>style.visibility</p:attrName>
                                        </p:attrNameLst>
                                      </p:cBhvr>
                                      <p:to>
                                        <p:strVal val="visible"/>
                                      </p:to>
                                    </p:set>
                                    <p:animEffect transition="in" filter="slide(fromBottom)">
                                      <p:cBhvr>
                                        <p:cTn id="49" dur="500"/>
                                        <p:tgtEl>
                                          <p:spTgt spid="478225"/>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478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2" grpId="0"/>
      <p:bldP spid="478213" grpId="0" animBg="1"/>
      <p:bldP spid="478217" grpId="0" animBg="1"/>
      <p:bldP spid="478218" grpId="0"/>
      <p:bldP spid="478219" grpId="0" animBg="1"/>
      <p:bldP spid="478220" grpId="0" animBg="1"/>
      <p:bldP spid="478221" grpId="0"/>
      <p:bldP spid="478222" grpId="0" animBg="1"/>
      <p:bldP spid="478223" grpId="0"/>
      <p:bldP spid="478224" grpId="0" animBg="1"/>
      <p:bldP spid="478225" grpId="0"/>
      <p:bldP spid="4782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0" y="2940382"/>
            <a:ext cx="6248400" cy="3689018"/>
            <a:chOff x="0" y="777"/>
            <a:chExt cx="3072" cy="6732"/>
          </a:xfrm>
        </p:grpSpPr>
        <p:grpSp>
          <p:nvGrpSpPr>
            <p:cNvPr id="7" name="Group 10"/>
            <p:cNvGrpSpPr>
              <a:grpSpLocks/>
            </p:cNvGrpSpPr>
            <p:nvPr/>
          </p:nvGrpSpPr>
          <p:grpSpPr bwMode="auto">
            <a:xfrm>
              <a:off x="0" y="777"/>
              <a:ext cx="3072" cy="374"/>
              <a:chOff x="0" y="777"/>
              <a:chExt cx="3072" cy="374"/>
            </a:xfrm>
          </p:grpSpPr>
          <p:sp>
            <p:nvSpPr>
              <p:cNvPr id="59" name="Rectangle 11"/>
              <p:cNvSpPr>
                <a:spLocks noChangeArrowheads="1"/>
              </p:cNvSpPr>
              <p:nvPr/>
            </p:nvSpPr>
            <p:spPr bwMode="auto">
              <a:xfrm>
                <a:off x="0" y="777"/>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60" name="Rectangle 12"/>
              <p:cNvSpPr>
                <a:spLocks noChangeArrowheads="1"/>
              </p:cNvSpPr>
              <p:nvPr/>
            </p:nvSpPr>
            <p:spPr bwMode="auto">
              <a:xfrm>
                <a:off x="0" y="777"/>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3	</a:t>
                </a:r>
                <a:r>
                  <a:rPr lang="en-US" sz="1400" b="1">
                    <a:solidFill>
                      <a:srgbClr val="275AFF"/>
                    </a:solidFill>
                    <a:latin typeface="Courier New" pitchFamily="49" charset="0"/>
                    <a:cs typeface="Times New Roman" pitchFamily="18" charset="0"/>
                  </a:rPr>
                  <a:t>#include</a:t>
                </a:r>
                <a:r>
                  <a:rPr lang="en-US" sz="1400" b="1">
                    <a:solidFill>
                      <a:srgbClr val="000000"/>
                    </a:solidFill>
                    <a:latin typeface="Courier New" pitchFamily="49" charset="0"/>
                    <a:cs typeface="Times New Roman" pitchFamily="18" charset="0"/>
                  </a:rPr>
                  <a:t> &lt;stdio.h&gt;</a:t>
                </a:r>
              </a:p>
              <a:p>
                <a:pPr>
                  <a:tabLst>
                    <a:tab pos="139700" algn="r"/>
                    <a:tab pos="292100" algn="l"/>
                  </a:tabLst>
                </a:pPr>
                <a:endParaRPr lang="en-US" sz="1400" b="1">
                  <a:latin typeface="Courier New" pitchFamily="49" charset="0"/>
                </a:endParaRPr>
              </a:p>
            </p:txBody>
          </p:sp>
        </p:grpSp>
        <p:grpSp>
          <p:nvGrpSpPr>
            <p:cNvPr id="8" name="Group 13"/>
            <p:cNvGrpSpPr>
              <a:grpSpLocks/>
            </p:cNvGrpSpPr>
            <p:nvPr/>
          </p:nvGrpSpPr>
          <p:grpSpPr bwMode="auto">
            <a:xfrm>
              <a:off x="0" y="1151"/>
              <a:ext cx="3072" cy="374"/>
              <a:chOff x="0" y="1151"/>
              <a:chExt cx="3072" cy="374"/>
            </a:xfrm>
          </p:grpSpPr>
          <p:sp>
            <p:nvSpPr>
              <p:cNvPr id="57" name="Rectangle 14"/>
              <p:cNvSpPr>
                <a:spLocks noChangeArrowheads="1"/>
              </p:cNvSpPr>
              <p:nvPr/>
            </p:nvSpPr>
            <p:spPr bwMode="auto">
              <a:xfrm>
                <a:off x="0" y="1151"/>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58" name="Rectangle 15"/>
              <p:cNvSpPr>
                <a:spLocks noChangeArrowheads="1"/>
              </p:cNvSpPr>
              <p:nvPr/>
            </p:nvSpPr>
            <p:spPr bwMode="auto">
              <a:xfrm>
                <a:off x="0" y="1151"/>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4	</a:t>
                </a:r>
                <a:endParaRPr lang="en-US" sz="1400" b="1">
                  <a:solidFill>
                    <a:srgbClr val="000000"/>
                  </a:solidFill>
                  <a:latin typeface="Courier New" pitchFamily="49" charset="0"/>
                  <a:cs typeface="Times New Roman" pitchFamily="18" charset="0"/>
                </a:endParaRPr>
              </a:p>
              <a:p>
                <a:pPr>
                  <a:tabLst>
                    <a:tab pos="139700" algn="r"/>
                    <a:tab pos="292100" algn="l"/>
                  </a:tabLst>
                </a:pPr>
                <a:endParaRPr lang="en-US" sz="1400" b="1">
                  <a:latin typeface="Courier New" pitchFamily="49" charset="0"/>
                </a:endParaRPr>
              </a:p>
            </p:txBody>
          </p:sp>
        </p:grpSp>
        <p:grpSp>
          <p:nvGrpSpPr>
            <p:cNvPr id="9" name="Group 16"/>
            <p:cNvGrpSpPr>
              <a:grpSpLocks/>
            </p:cNvGrpSpPr>
            <p:nvPr/>
          </p:nvGrpSpPr>
          <p:grpSpPr bwMode="auto">
            <a:xfrm>
              <a:off x="0" y="1525"/>
              <a:ext cx="3072" cy="374"/>
              <a:chOff x="0" y="1525"/>
              <a:chExt cx="3072" cy="374"/>
            </a:xfrm>
          </p:grpSpPr>
          <p:sp>
            <p:nvSpPr>
              <p:cNvPr id="55" name="Rectangle 17"/>
              <p:cNvSpPr>
                <a:spLocks noChangeArrowheads="1"/>
              </p:cNvSpPr>
              <p:nvPr/>
            </p:nvSpPr>
            <p:spPr bwMode="auto">
              <a:xfrm>
                <a:off x="0" y="1525"/>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56" name="Rectangle 18"/>
              <p:cNvSpPr>
                <a:spLocks noChangeArrowheads="1"/>
              </p:cNvSpPr>
              <p:nvPr/>
            </p:nvSpPr>
            <p:spPr bwMode="auto">
              <a:xfrm>
                <a:off x="0" y="1525"/>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5	</a:t>
                </a:r>
                <a:r>
                  <a:rPr lang="en-US" sz="1400" b="1">
                    <a:solidFill>
                      <a:srgbClr val="000000"/>
                    </a:solidFill>
                    <a:latin typeface="Courier New" pitchFamily="49" charset="0"/>
                    <a:cs typeface="Times New Roman" pitchFamily="18" charset="0"/>
                  </a:rPr>
                  <a:t>main()</a:t>
                </a:r>
              </a:p>
              <a:p>
                <a:pPr>
                  <a:tabLst>
                    <a:tab pos="139700" algn="r"/>
                    <a:tab pos="292100" algn="l"/>
                  </a:tabLst>
                </a:pPr>
                <a:endParaRPr lang="en-US" sz="1400" b="1">
                  <a:latin typeface="Courier New" pitchFamily="49" charset="0"/>
                </a:endParaRPr>
              </a:p>
            </p:txBody>
          </p:sp>
        </p:grpSp>
        <p:grpSp>
          <p:nvGrpSpPr>
            <p:cNvPr id="10" name="Group 19"/>
            <p:cNvGrpSpPr>
              <a:grpSpLocks/>
            </p:cNvGrpSpPr>
            <p:nvPr/>
          </p:nvGrpSpPr>
          <p:grpSpPr bwMode="auto">
            <a:xfrm>
              <a:off x="0" y="1899"/>
              <a:ext cx="3072" cy="374"/>
              <a:chOff x="0" y="1899"/>
              <a:chExt cx="3072" cy="374"/>
            </a:xfrm>
          </p:grpSpPr>
          <p:sp>
            <p:nvSpPr>
              <p:cNvPr id="53" name="Rectangle 20"/>
              <p:cNvSpPr>
                <a:spLocks noChangeArrowheads="1"/>
              </p:cNvSpPr>
              <p:nvPr/>
            </p:nvSpPr>
            <p:spPr bwMode="auto">
              <a:xfrm>
                <a:off x="0" y="1899"/>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54" name="Rectangle 21"/>
              <p:cNvSpPr>
                <a:spLocks noChangeArrowheads="1"/>
              </p:cNvSpPr>
              <p:nvPr/>
            </p:nvSpPr>
            <p:spPr bwMode="auto">
              <a:xfrm>
                <a:off x="0" y="1899"/>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6	</a:t>
                </a:r>
                <a:r>
                  <a:rPr lang="en-US" sz="1400" b="1">
                    <a:solidFill>
                      <a:srgbClr val="000000"/>
                    </a:solidFill>
                    <a:latin typeface="Courier New" pitchFamily="49" charset="0"/>
                    <a:cs typeface="Times New Roman" pitchFamily="18" charset="0"/>
                  </a:rPr>
                  <a:t>{ </a:t>
                </a:r>
              </a:p>
              <a:p>
                <a:pPr>
                  <a:tabLst>
                    <a:tab pos="139700" algn="r"/>
                    <a:tab pos="292100" algn="l"/>
                  </a:tabLst>
                </a:pPr>
                <a:endParaRPr lang="en-US" sz="1400" b="1">
                  <a:latin typeface="Courier New" pitchFamily="49" charset="0"/>
                </a:endParaRPr>
              </a:p>
            </p:txBody>
          </p:sp>
        </p:grpSp>
        <p:grpSp>
          <p:nvGrpSpPr>
            <p:cNvPr id="11" name="Group 22"/>
            <p:cNvGrpSpPr>
              <a:grpSpLocks/>
            </p:cNvGrpSpPr>
            <p:nvPr/>
          </p:nvGrpSpPr>
          <p:grpSpPr bwMode="auto">
            <a:xfrm>
              <a:off x="0" y="2273"/>
              <a:ext cx="3072" cy="374"/>
              <a:chOff x="0" y="2273"/>
              <a:chExt cx="3072" cy="374"/>
            </a:xfrm>
          </p:grpSpPr>
          <p:sp>
            <p:nvSpPr>
              <p:cNvPr id="51" name="Rectangle 23"/>
              <p:cNvSpPr>
                <a:spLocks noChangeArrowheads="1"/>
              </p:cNvSpPr>
              <p:nvPr/>
            </p:nvSpPr>
            <p:spPr bwMode="auto">
              <a:xfrm>
                <a:off x="0" y="2273"/>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52" name="Rectangle 24"/>
              <p:cNvSpPr>
                <a:spLocks noChangeArrowheads="1"/>
              </p:cNvSpPr>
              <p:nvPr/>
            </p:nvSpPr>
            <p:spPr bwMode="auto">
              <a:xfrm>
                <a:off x="0" y="2273"/>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dirty="0">
                    <a:solidFill>
                      <a:srgbClr val="4D8DFF"/>
                    </a:solidFill>
                    <a:latin typeface="Courier New" pitchFamily="49" charset="0"/>
                    <a:cs typeface="Times New Roman" pitchFamily="18" charset="0"/>
                  </a:rPr>
                  <a:t>	7	</a:t>
                </a:r>
                <a:r>
                  <a:rPr lang="en-US" sz="1400" b="1" dirty="0">
                    <a:solidFill>
                      <a:srgbClr val="000000"/>
                    </a:solidFill>
                    <a:latin typeface="Courier New" pitchFamily="49" charset="0"/>
                    <a:cs typeface="Times New Roman" pitchFamily="18" charset="0"/>
                  </a:rPr>
                  <a:t>   </a:t>
                </a:r>
                <a:r>
                  <a:rPr lang="en-US" sz="1400" b="1" dirty="0" err="1">
                    <a:solidFill>
                      <a:srgbClr val="000000"/>
                    </a:solidFill>
                    <a:latin typeface="Courier New" pitchFamily="49" charset="0"/>
                    <a:cs typeface="Times New Roman" pitchFamily="18" charset="0"/>
                  </a:rPr>
                  <a:t>printf</a:t>
                </a:r>
                <a:r>
                  <a:rPr lang="en-US" sz="1400" b="1" dirty="0">
                    <a:solidFill>
                      <a:srgbClr val="000000"/>
                    </a:solidFill>
                    <a:latin typeface="Courier New" pitchFamily="49" charset="0"/>
                    <a:cs typeface="Times New Roman" pitchFamily="18" charset="0"/>
                  </a:rPr>
                  <a:t>( "%d\n", 455 );</a:t>
                </a:r>
              </a:p>
              <a:p>
                <a:pPr>
                  <a:tabLst>
                    <a:tab pos="139700" algn="r"/>
                    <a:tab pos="292100" algn="l"/>
                  </a:tabLst>
                </a:pPr>
                <a:endParaRPr lang="en-US" sz="1400" b="1" dirty="0">
                  <a:latin typeface="Courier New" pitchFamily="49" charset="0"/>
                </a:endParaRPr>
              </a:p>
            </p:txBody>
          </p:sp>
        </p:grpSp>
        <p:grpSp>
          <p:nvGrpSpPr>
            <p:cNvPr id="12" name="Group 25"/>
            <p:cNvGrpSpPr>
              <a:grpSpLocks/>
            </p:cNvGrpSpPr>
            <p:nvPr/>
          </p:nvGrpSpPr>
          <p:grpSpPr bwMode="auto">
            <a:xfrm>
              <a:off x="0" y="2647"/>
              <a:ext cx="3072" cy="374"/>
              <a:chOff x="0" y="2647"/>
              <a:chExt cx="3072" cy="374"/>
            </a:xfrm>
          </p:grpSpPr>
          <p:sp>
            <p:nvSpPr>
              <p:cNvPr id="49" name="Rectangle 26"/>
              <p:cNvSpPr>
                <a:spLocks noChangeArrowheads="1"/>
              </p:cNvSpPr>
              <p:nvPr/>
            </p:nvSpPr>
            <p:spPr bwMode="auto">
              <a:xfrm>
                <a:off x="0" y="2647"/>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50" name="Rectangle 27"/>
              <p:cNvSpPr>
                <a:spLocks noChangeArrowheads="1"/>
              </p:cNvSpPr>
              <p:nvPr/>
            </p:nvSpPr>
            <p:spPr bwMode="auto">
              <a:xfrm>
                <a:off x="0" y="2647"/>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dirty="0">
                    <a:solidFill>
                      <a:srgbClr val="4D8DFF"/>
                    </a:solidFill>
                    <a:latin typeface="Courier New" pitchFamily="49" charset="0"/>
                    <a:cs typeface="Times New Roman" pitchFamily="18" charset="0"/>
                  </a:rPr>
                  <a:t>	8	</a:t>
                </a:r>
                <a:r>
                  <a:rPr lang="en-US" sz="1400" b="1" dirty="0">
                    <a:solidFill>
                      <a:srgbClr val="000000"/>
                    </a:solidFill>
                    <a:latin typeface="Courier New" pitchFamily="49" charset="0"/>
                    <a:cs typeface="Times New Roman" pitchFamily="18" charset="0"/>
                  </a:rPr>
                  <a:t>   </a:t>
                </a:r>
                <a:r>
                  <a:rPr lang="en-US" sz="1400" b="1" dirty="0" err="1">
                    <a:solidFill>
                      <a:srgbClr val="000000"/>
                    </a:solidFill>
                    <a:latin typeface="Courier New" pitchFamily="49" charset="0"/>
                    <a:cs typeface="Times New Roman" pitchFamily="18" charset="0"/>
                  </a:rPr>
                  <a:t>printf</a:t>
                </a:r>
                <a:r>
                  <a:rPr lang="en-US" sz="1400" b="1" dirty="0">
                    <a:solidFill>
                      <a:srgbClr val="000000"/>
                    </a:solidFill>
                    <a:latin typeface="Courier New" pitchFamily="49" charset="0"/>
                    <a:cs typeface="Times New Roman" pitchFamily="18" charset="0"/>
                  </a:rPr>
                  <a:t>( "%</a:t>
                </a:r>
                <a:r>
                  <a:rPr lang="en-US" sz="1400" b="1" dirty="0" err="1">
                    <a:solidFill>
                      <a:srgbClr val="000000"/>
                    </a:solidFill>
                    <a:latin typeface="Courier New" pitchFamily="49" charset="0"/>
                    <a:cs typeface="Times New Roman" pitchFamily="18" charset="0"/>
                  </a:rPr>
                  <a:t>i</a:t>
                </a:r>
                <a:r>
                  <a:rPr lang="en-US" sz="1400" b="1" dirty="0">
                    <a:solidFill>
                      <a:srgbClr val="000000"/>
                    </a:solidFill>
                    <a:latin typeface="Courier New" pitchFamily="49" charset="0"/>
                    <a:cs typeface="Times New Roman" pitchFamily="18" charset="0"/>
                  </a:rPr>
                  <a:t>\n", 455 );  </a:t>
                </a:r>
                <a:r>
                  <a:rPr lang="en-US" sz="1400" b="1" dirty="0">
                    <a:solidFill>
                      <a:srgbClr val="008000"/>
                    </a:solidFill>
                    <a:latin typeface="Courier New" pitchFamily="49" charset="0"/>
                    <a:cs typeface="Times New Roman" pitchFamily="18" charset="0"/>
                  </a:rPr>
                  <a:t>/* </a:t>
                </a:r>
                <a:r>
                  <a:rPr lang="en-US" sz="1400" b="1" dirty="0" err="1">
                    <a:solidFill>
                      <a:srgbClr val="008000"/>
                    </a:solidFill>
                    <a:latin typeface="Courier New" pitchFamily="49" charset="0"/>
                    <a:cs typeface="Times New Roman" pitchFamily="18" charset="0"/>
                  </a:rPr>
                  <a:t>i</a:t>
                </a:r>
                <a:r>
                  <a:rPr lang="en-US" sz="1400" b="1" dirty="0">
                    <a:solidFill>
                      <a:srgbClr val="008000"/>
                    </a:solidFill>
                    <a:latin typeface="Courier New" pitchFamily="49" charset="0"/>
                    <a:cs typeface="Times New Roman" pitchFamily="18" charset="0"/>
                  </a:rPr>
                  <a:t> same as d in </a:t>
                </a:r>
                <a:r>
                  <a:rPr lang="en-US" sz="1400" b="1" dirty="0" err="1">
                    <a:solidFill>
                      <a:srgbClr val="008000"/>
                    </a:solidFill>
                    <a:latin typeface="Courier New" pitchFamily="49" charset="0"/>
                    <a:cs typeface="Times New Roman" pitchFamily="18" charset="0"/>
                  </a:rPr>
                  <a:t>printf</a:t>
                </a:r>
                <a:r>
                  <a:rPr lang="en-US" sz="1400" b="1" dirty="0">
                    <a:solidFill>
                      <a:srgbClr val="008000"/>
                    </a:solidFill>
                    <a:latin typeface="Courier New" pitchFamily="49" charset="0"/>
                    <a:cs typeface="Times New Roman" pitchFamily="18" charset="0"/>
                  </a:rPr>
                  <a:t> */</a:t>
                </a:r>
                <a:endParaRPr lang="en-US" sz="1400" b="1" dirty="0">
                  <a:solidFill>
                    <a:srgbClr val="000000"/>
                  </a:solidFill>
                  <a:latin typeface="Courier New" pitchFamily="49" charset="0"/>
                  <a:cs typeface="Times New Roman" pitchFamily="18" charset="0"/>
                </a:endParaRPr>
              </a:p>
              <a:p>
                <a:pPr>
                  <a:tabLst>
                    <a:tab pos="139700" algn="r"/>
                    <a:tab pos="292100" algn="l"/>
                  </a:tabLst>
                </a:pPr>
                <a:endParaRPr lang="en-US" sz="1400" b="1" dirty="0">
                  <a:latin typeface="Courier New" pitchFamily="49" charset="0"/>
                </a:endParaRPr>
              </a:p>
            </p:txBody>
          </p:sp>
        </p:grpSp>
        <p:grpSp>
          <p:nvGrpSpPr>
            <p:cNvPr id="13" name="Group 28"/>
            <p:cNvGrpSpPr>
              <a:grpSpLocks/>
            </p:cNvGrpSpPr>
            <p:nvPr/>
          </p:nvGrpSpPr>
          <p:grpSpPr bwMode="auto">
            <a:xfrm>
              <a:off x="0" y="3021"/>
              <a:ext cx="3072" cy="374"/>
              <a:chOff x="0" y="3021"/>
              <a:chExt cx="3072" cy="374"/>
            </a:xfrm>
          </p:grpSpPr>
          <p:sp>
            <p:nvSpPr>
              <p:cNvPr id="47" name="Rectangle 29"/>
              <p:cNvSpPr>
                <a:spLocks noChangeArrowheads="1"/>
              </p:cNvSpPr>
              <p:nvPr/>
            </p:nvSpPr>
            <p:spPr bwMode="auto">
              <a:xfrm>
                <a:off x="0" y="3021"/>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48" name="Rectangle 30"/>
              <p:cNvSpPr>
                <a:spLocks noChangeArrowheads="1"/>
              </p:cNvSpPr>
              <p:nvPr/>
            </p:nvSpPr>
            <p:spPr bwMode="auto">
              <a:xfrm>
                <a:off x="0" y="3021"/>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9	</a:t>
                </a:r>
                <a:r>
                  <a:rPr lang="en-US" sz="1400" b="1">
                    <a:solidFill>
                      <a:srgbClr val="000000"/>
                    </a:solidFill>
                    <a:latin typeface="Courier New" pitchFamily="49" charset="0"/>
                    <a:cs typeface="Times New Roman" pitchFamily="18" charset="0"/>
                  </a:rPr>
                  <a:t>   printf( "%d\n", +455 );</a:t>
                </a:r>
              </a:p>
              <a:p>
                <a:pPr>
                  <a:tabLst>
                    <a:tab pos="139700" algn="r"/>
                    <a:tab pos="292100" algn="l"/>
                  </a:tabLst>
                </a:pPr>
                <a:endParaRPr lang="en-US" sz="1400" b="1">
                  <a:latin typeface="Courier New" pitchFamily="49" charset="0"/>
                </a:endParaRPr>
              </a:p>
            </p:txBody>
          </p:sp>
        </p:grpSp>
        <p:grpSp>
          <p:nvGrpSpPr>
            <p:cNvPr id="14" name="Group 31"/>
            <p:cNvGrpSpPr>
              <a:grpSpLocks/>
            </p:cNvGrpSpPr>
            <p:nvPr/>
          </p:nvGrpSpPr>
          <p:grpSpPr bwMode="auto">
            <a:xfrm>
              <a:off x="0" y="3395"/>
              <a:ext cx="3072" cy="374"/>
              <a:chOff x="0" y="3395"/>
              <a:chExt cx="3072" cy="374"/>
            </a:xfrm>
          </p:grpSpPr>
          <p:sp>
            <p:nvSpPr>
              <p:cNvPr id="45" name="Rectangle 32"/>
              <p:cNvSpPr>
                <a:spLocks noChangeArrowheads="1"/>
              </p:cNvSpPr>
              <p:nvPr/>
            </p:nvSpPr>
            <p:spPr bwMode="auto">
              <a:xfrm>
                <a:off x="0" y="3395"/>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46" name="Rectangle 33"/>
              <p:cNvSpPr>
                <a:spLocks noChangeArrowheads="1"/>
              </p:cNvSpPr>
              <p:nvPr/>
            </p:nvSpPr>
            <p:spPr bwMode="auto">
              <a:xfrm>
                <a:off x="0" y="3395"/>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10	</a:t>
                </a:r>
                <a:r>
                  <a:rPr lang="en-US" sz="1400" b="1">
                    <a:solidFill>
                      <a:srgbClr val="000000"/>
                    </a:solidFill>
                    <a:latin typeface="Courier New" pitchFamily="49" charset="0"/>
                    <a:cs typeface="Times New Roman" pitchFamily="18" charset="0"/>
                  </a:rPr>
                  <a:t>   printf( "%d\n", -455 );</a:t>
                </a:r>
              </a:p>
              <a:p>
                <a:pPr>
                  <a:tabLst>
                    <a:tab pos="139700" algn="r"/>
                    <a:tab pos="292100" algn="l"/>
                  </a:tabLst>
                </a:pPr>
                <a:endParaRPr lang="en-US" sz="1400" b="1">
                  <a:latin typeface="Courier New" pitchFamily="49" charset="0"/>
                </a:endParaRPr>
              </a:p>
            </p:txBody>
          </p:sp>
        </p:grpSp>
        <p:grpSp>
          <p:nvGrpSpPr>
            <p:cNvPr id="15" name="Group 34"/>
            <p:cNvGrpSpPr>
              <a:grpSpLocks/>
            </p:cNvGrpSpPr>
            <p:nvPr/>
          </p:nvGrpSpPr>
          <p:grpSpPr bwMode="auto">
            <a:xfrm>
              <a:off x="0" y="3769"/>
              <a:ext cx="3072" cy="374"/>
              <a:chOff x="0" y="3769"/>
              <a:chExt cx="3072" cy="374"/>
            </a:xfrm>
          </p:grpSpPr>
          <p:sp>
            <p:nvSpPr>
              <p:cNvPr id="43" name="Rectangle 35"/>
              <p:cNvSpPr>
                <a:spLocks noChangeArrowheads="1"/>
              </p:cNvSpPr>
              <p:nvPr/>
            </p:nvSpPr>
            <p:spPr bwMode="auto">
              <a:xfrm>
                <a:off x="0" y="3769"/>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44" name="Rectangle 36"/>
              <p:cNvSpPr>
                <a:spLocks noChangeArrowheads="1"/>
              </p:cNvSpPr>
              <p:nvPr/>
            </p:nvSpPr>
            <p:spPr bwMode="auto">
              <a:xfrm>
                <a:off x="0" y="3769"/>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11	</a:t>
                </a:r>
                <a:r>
                  <a:rPr lang="en-US" sz="1400" b="1">
                    <a:solidFill>
                      <a:srgbClr val="000000"/>
                    </a:solidFill>
                    <a:latin typeface="Courier New" pitchFamily="49" charset="0"/>
                    <a:cs typeface="Times New Roman" pitchFamily="18" charset="0"/>
                  </a:rPr>
                  <a:t>   printf( "%hd\n", 32000 );</a:t>
                </a:r>
              </a:p>
              <a:p>
                <a:pPr>
                  <a:tabLst>
                    <a:tab pos="139700" algn="r"/>
                    <a:tab pos="292100" algn="l"/>
                  </a:tabLst>
                </a:pPr>
                <a:endParaRPr lang="en-US" sz="1400" b="1">
                  <a:latin typeface="Courier New" pitchFamily="49" charset="0"/>
                </a:endParaRPr>
              </a:p>
            </p:txBody>
          </p:sp>
        </p:grpSp>
        <p:grpSp>
          <p:nvGrpSpPr>
            <p:cNvPr id="16" name="Group 37"/>
            <p:cNvGrpSpPr>
              <a:grpSpLocks/>
            </p:cNvGrpSpPr>
            <p:nvPr/>
          </p:nvGrpSpPr>
          <p:grpSpPr bwMode="auto">
            <a:xfrm>
              <a:off x="0" y="4143"/>
              <a:ext cx="3072" cy="374"/>
              <a:chOff x="0" y="4143"/>
              <a:chExt cx="3072" cy="374"/>
            </a:xfrm>
          </p:grpSpPr>
          <p:sp>
            <p:nvSpPr>
              <p:cNvPr id="41" name="Rectangle 38"/>
              <p:cNvSpPr>
                <a:spLocks noChangeArrowheads="1"/>
              </p:cNvSpPr>
              <p:nvPr/>
            </p:nvSpPr>
            <p:spPr bwMode="auto">
              <a:xfrm>
                <a:off x="0" y="4143"/>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42" name="Rectangle 39"/>
              <p:cNvSpPr>
                <a:spLocks noChangeArrowheads="1"/>
              </p:cNvSpPr>
              <p:nvPr/>
            </p:nvSpPr>
            <p:spPr bwMode="auto">
              <a:xfrm>
                <a:off x="0" y="4143"/>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12	</a:t>
                </a:r>
                <a:r>
                  <a:rPr lang="en-US" sz="1400" b="1">
                    <a:solidFill>
                      <a:srgbClr val="000000"/>
                    </a:solidFill>
                    <a:latin typeface="Courier New" pitchFamily="49" charset="0"/>
                    <a:cs typeface="Times New Roman" pitchFamily="18" charset="0"/>
                  </a:rPr>
                  <a:t>   printf( "%ld\n", 2000000000 );</a:t>
                </a:r>
              </a:p>
              <a:p>
                <a:pPr>
                  <a:tabLst>
                    <a:tab pos="139700" algn="r"/>
                    <a:tab pos="292100" algn="l"/>
                  </a:tabLst>
                </a:pPr>
                <a:endParaRPr lang="en-US" sz="1400" b="1">
                  <a:latin typeface="Courier New" pitchFamily="49" charset="0"/>
                </a:endParaRPr>
              </a:p>
            </p:txBody>
          </p:sp>
        </p:grpSp>
        <p:grpSp>
          <p:nvGrpSpPr>
            <p:cNvPr id="17" name="Group 40"/>
            <p:cNvGrpSpPr>
              <a:grpSpLocks/>
            </p:cNvGrpSpPr>
            <p:nvPr/>
          </p:nvGrpSpPr>
          <p:grpSpPr bwMode="auto">
            <a:xfrm>
              <a:off x="0" y="4517"/>
              <a:ext cx="3072" cy="374"/>
              <a:chOff x="0" y="4517"/>
              <a:chExt cx="3072" cy="374"/>
            </a:xfrm>
          </p:grpSpPr>
          <p:sp>
            <p:nvSpPr>
              <p:cNvPr id="39" name="Rectangle 41"/>
              <p:cNvSpPr>
                <a:spLocks noChangeArrowheads="1"/>
              </p:cNvSpPr>
              <p:nvPr/>
            </p:nvSpPr>
            <p:spPr bwMode="auto">
              <a:xfrm>
                <a:off x="0" y="4517"/>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40" name="Rectangle 42"/>
              <p:cNvSpPr>
                <a:spLocks noChangeArrowheads="1"/>
              </p:cNvSpPr>
              <p:nvPr/>
            </p:nvSpPr>
            <p:spPr bwMode="auto">
              <a:xfrm>
                <a:off x="0" y="4517"/>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13	</a:t>
                </a:r>
                <a:r>
                  <a:rPr lang="en-US" sz="1400" b="1">
                    <a:solidFill>
                      <a:srgbClr val="000000"/>
                    </a:solidFill>
                    <a:latin typeface="Courier New" pitchFamily="49" charset="0"/>
                    <a:cs typeface="Times New Roman" pitchFamily="18" charset="0"/>
                  </a:rPr>
                  <a:t>   printf( "%o\n", 455 );</a:t>
                </a:r>
              </a:p>
              <a:p>
                <a:pPr>
                  <a:tabLst>
                    <a:tab pos="139700" algn="r"/>
                    <a:tab pos="292100" algn="l"/>
                  </a:tabLst>
                </a:pPr>
                <a:endParaRPr lang="en-US" sz="1400" b="1">
                  <a:latin typeface="Courier New" pitchFamily="49" charset="0"/>
                </a:endParaRPr>
              </a:p>
            </p:txBody>
          </p:sp>
        </p:grpSp>
        <p:grpSp>
          <p:nvGrpSpPr>
            <p:cNvPr id="18" name="Group 43"/>
            <p:cNvGrpSpPr>
              <a:grpSpLocks/>
            </p:cNvGrpSpPr>
            <p:nvPr/>
          </p:nvGrpSpPr>
          <p:grpSpPr bwMode="auto">
            <a:xfrm>
              <a:off x="0" y="4891"/>
              <a:ext cx="3072" cy="374"/>
              <a:chOff x="0" y="4891"/>
              <a:chExt cx="3072" cy="374"/>
            </a:xfrm>
          </p:grpSpPr>
          <p:sp>
            <p:nvSpPr>
              <p:cNvPr id="37" name="Rectangle 44"/>
              <p:cNvSpPr>
                <a:spLocks noChangeArrowheads="1"/>
              </p:cNvSpPr>
              <p:nvPr/>
            </p:nvSpPr>
            <p:spPr bwMode="auto">
              <a:xfrm>
                <a:off x="0" y="4891"/>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38" name="Rectangle 45"/>
              <p:cNvSpPr>
                <a:spLocks noChangeArrowheads="1"/>
              </p:cNvSpPr>
              <p:nvPr/>
            </p:nvSpPr>
            <p:spPr bwMode="auto">
              <a:xfrm>
                <a:off x="0" y="4891"/>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14	</a:t>
                </a:r>
                <a:r>
                  <a:rPr lang="en-US" sz="1400" b="1">
                    <a:solidFill>
                      <a:srgbClr val="000000"/>
                    </a:solidFill>
                    <a:latin typeface="Courier New" pitchFamily="49" charset="0"/>
                    <a:cs typeface="Times New Roman" pitchFamily="18" charset="0"/>
                  </a:rPr>
                  <a:t>   printf( "%u\n", 455 );</a:t>
                </a:r>
              </a:p>
              <a:p>
                <a:pPr>
                  <a:tabLst>
                    <a:tab pos="139700" algn="r"/>
                    <a:tab pos="292100" algn="l"/>
                  </a:tabLst>
                </a:pPr>
                <a:endParaRPr lang="en-US" sz="1400" b="1">
                  <a:latin typeface="Courier New" pitchFamily="49" charset="0"/>
                </a:endParaRPr>
              </a:p>
            </p:txBody>
          </p:sp>
        </p:grpSp>
        <p:grpSp>
          <p:nvGrpSpPr>
            <p:cNvPr id="19" name="Group 46"/>
            <p:cNvGrpSpPr>
              <a:grpSpLocks/>
            </p:cNvGrpSpPr>
            <p:nvPr/>
          </p:nvGrpSpPr>
          <p:grpSpPr bwMode="auto">
            <a:xfrm>
              <a:off x="0" y="5265"/>
              <a:ext cx="3072" cy="374"/>
              <a:chOff x="0" y="5265"/>
              <a:chExt cx="3072" cy="374"/>
            </a:xfrm>
          </p:grpSpPr>
          <p:sp>
            <p:nvSpPr>
              <p:cNvPr id="35" name="Rectangle 47"/>
              <p:cNvSpPr>
                <a:spLocks noChangeArrowheads="1"/>
              </p:cNvSpPr>
              <p:nvPr/>
            </p:nvSpPr>
            <p:spPr bwMode="auto">
              <a:xfrm>
                <a:off x="0" y="5265"/>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36" name="Rectangle 48"/>
              <p:cNvSpPr>
                <a:spLocks noChangeArrowheads="1"/>
              </p:cNvSpPr>
              <p:nvPr/>
            </p:nvSpPr>
            <p:spPr bwMode="auto">
              <a:xfrm>
                <a:off x="0" y="5265"/>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15	</a:t>
                </a:r>
                <a:r>
                  <a:rPr lang="en-US" sz="1400" b="1">
                    <a:solidFill>
                      <a:srgbClr val="000000"/>
                    </a:solidFill>
                    <a:latin typeface="Courier New" pitchFamily="49" charset="0"/>
                    <a:cs typeface="Times New Roman" pitchFamily="18" charset="0"/>
                  </a:rPr>
                  <a:t>   printf( "%u\n", -455 );</a:t>
                </a:r>
              </a:p>
              <a:p>
                <a:pPr>
                  <a:tabLst>
                    <a:tab pos="139700" algn="r"/>
                    <a:tab pos="292100" algn="l"/>
                  </a:tabLst>
                </a:pPr>
                <a:endParaRPr lang="en-US" sz="1400" b="1">
                  <a:latin typeface="Courier New" pitchFamily="49" charset="0"/>
                </a:endParaRPr>
              </a:p>
            </p:txBody>
          </p:sp>
        </p:grpSp>
        <p:grpSp>
          <p:nvGrpSpPr>
            <p:cNvPr id="20" name="Group 49"/>
            <p:cNvGrpSpPr>
              <a:grpSpLocks/>
            </p:cNvGrpSpPr>
            <p:nvPr/>
          </p:nvGrpSpPr>
          <p:grpSpPr bwMode="auto">
            <a:xfrm>
              <a:off x="0" y="5639"/>
              <a:ext cx="3072" cy="374"/>
              <a:chOff x="0" y="5639"/>
              <a:chExt cx="3072" cy="374"/>
            </a:xfrm>
          </p:grpSpPr>
          <p:sp>
            <p:nvSpPr>
              <p:cNvPr id="33" name="Rectangle 50"/>
              <p:cNvSpPr>
                <a:spLocks noChangeArrowheads="1"/>
              </p:cNvSpPr>
              <p:nvPr/>
            </p:nvSpPr>
            <p:spPr bwMode="auto">
              <a:xfrm>
                <a:off x="0" y="5639"/>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34" name="Rectangle 51"/>
              <p:cNvSpPr>
                <a:spLocks noChangeArrowheads="1"/>
              </p:cNvSpPr>
              <p:nvPr/>
            </p:nvSpPr>
            <p:spPr bwMode="auto">
              <a:xfrm>
                <a:off x="0" y="5639"/>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16	</a:t>
                </a:r>
                <a:r>
                  <a:rPr lang="en-US" sz="1400" b="1">
                    <a:solidFill>
                      <a:srgbClr val="000000"/>
                    </a:solidFill>
                    <a:latin typeface="Courier New" pitchFamily="49" charset="0"/>
                    <a:cs typeface="Times New Roman" pitchFamily="18" charset="0"/>
                  </a:rPr>
                  <a:t>   printf( "%x\n", 455 );</a:t>
                </a:r>
              </a:p>
              <a:p>
                <a:pPr>
                  <a:tabLst>
                    <a:tab pos="139700" algn="r"/>
                    <a:tab pos="292100" algn="l"/>
                  </a:tabLst>
                </a:pPr>
                <a:endParaRPr lang="en-US" sz="1400" b="1">
                  <a:latin typeface="Courier New" pitchFamily="49" charset="0"/>
                </a:endParaRPr>
              </a:p>
            </p:txBody>
          </p:sp>
        </p:grpSp>
        <p:grpSp>
          <p:nvGrpSpPr>
            <p:cNvPr id="21" name="Group 52"/>
            <p:cNvGrpSpPr>
              <a:grpSpLocks/>
            </p:cNvGrpSpPr>
            <p:nvPr/>
          </p:nvGrpSpPr>
          <p:grpSpPr bwMode="auto">
            <a:xfrm>
              <a:off x="0" y="6013"/>
              <a:ext cx="3072" cy="374"/>
              <a:chOff x="0" y="6013"/>
              <a:chExt cx="3072" cy="374"/>
            </a:xfrm>
          </p:grpSpPr>
          <p:sp>
            <p:nvSpPr>
              <p:cNvPr id="31" name="Rectangle 53"/>
              <p:cNvSpPr>
                <a:spLocks noChangeArrowheads="1"/>
              </p:cNvSpPr>
              <p:nvPr/>
            </p:nvSpPr>
            <p:spPr bwMode="auto">
              <a:xfrm>
                <a:off x="0" y="6013"/>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32" name="Rectangle 54"/>
              <p:cNvSpPr>
                <a:spLocks noChangeArrowheads="1"/>
              </p:cNvSpPr>
              <p:nvPr/>
            </p:nvSpPr>
            <p:spPr bwMode="auto">
              <a:xfrm>
                <a:off x="0" y="6013"/>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17	</a:t>
                </a:r>
                <a:r>
                  <a:rPr lang="en-US" sz="1400" b="1">
                    <a:solidFill>
                      <a:srgbClr val="000000"/>
                    </a:solidFill>
                    <a:latin typeface="Courier New" pitchFamily="49" charset="0"/>
                    <a:cs typeface="Times New Roman" pitchFamily="18" charset="0"/>
                  </a:rPr>
                  <a:t>   printf( "%X\n", 455 );</a:t>
                </a:r>
              </a:p>
              <a:p>
                <a:pPr>
                  <a:tabLst>
                    <a:tab pos="139700" algn="r"/>
                    <a:tab pos="292100" algn="l"/>
                  </a:tabLst>
                </a:pPr>
                <a:endParaRPr lang="en-US" sz="1400" b="1">
                  <a:latin typeface="Courier New" pitchFamily="49" charset="0"/>
                </a:endParaRPr>
              </a:p>
            </p:txBody>
          </p:sp>
        </p:grpSp>
        <p:grpSp>
          <p:nvGrpSpPr>
            <p:cNvPr id="22" name="Group 55"/>
            <p:cNvGrpSpPr>
              <a:grpSpLocks/>
            </p:cNvGrpSpPr>
            <p:nvPr/>
          </p:nvGrpSpPr>
          <p:grpSpPr bwMode="auto">
            <a:xfrm>
              <a:off x="0" y="6387"/>
              <a:ext cx="3072" cy="374"/>
              <a:chOff x="0" y="6387"/>
              <a:chExt cx="3072" cy="374"/>
            </a:xfrm>
          </p:grpSpPr>
          <p:sp>
            <p:nvSpPr>
              <p:cNvPr id="29" name="Rectangle 56"/>
              <p:cNvSpPr>
                <a:spLocks noChangeArrowheads="1"/>
              </p:cNvSpPr>
              <p:nvPr/>
            </p:nvSpPr>
            <p:spPr bwMode="auto">
              <a:xfrm>
                <a:off x="0" y="6387"/>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30" name="Rectangle 57"/>
              <p:cNvSpPr>
                <a:spLocks noChangeArrowheads="1"/>
              </p:cNvSpPr>
              <p:nvPr/>
            </p:nvSpPr>
            <p:spPr bwMode="auto">
              <a:xfrm>
                <a:off x="0" y="6387"/>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18	</a:t>
                </a:r>
                <a:r>
                  <a:rPr lang="en-US" sz="1400" b="1">
                    <a:solidFill>
                      <a:srgbClr val="000000"/>
                    </a:solidFill>
                    <a:latin typeface="Courier New" pitchFamily="49" charset="0"/>
                    <a:cs typeface="Times New Roman" pitchFamily="18" charset="0"/>
                  </a:rPr>
                  <a:t> </a:t>
                </a:r>
              </a:p>
              <a:p>
                <a:pPr>
                  <a:tabLst>
                    <a:tab pos="139700" algn="r"/>
                    <a:tab pos="292100" algn="l"/>
                  </a:tabLst>
                </a:pPr>
                <a:endParaRPr lang="en-US" sz="1400" b="1">
                  <a:latin typeface="Courier New" pitchFamily="49" charset="0"/>
                </a:endParaRPr>
              </a:p>
            </p:txBody>
          </p:sp>
        </p:grpSp>
        <p:grpSp>
          <p:nvGrpSpPr>
            <p:cNvPr id="23" name="Group 58"/>
            <p:cNvGrpSpPr>
              <a:grpSpLocks/>
            </p:cNvGrpSpPr>
            <p:nvPr/>
          </p:nvGrpSpPr>
          <p:grpSpPr bwMode="auto">
            <a:xfrm>
              <a:off x="0" y="6761"/>
              <a:ext cx="3072" cy="374"/>
              <a:chOff x="0" y="6761"/>
              <a:chExt cx="3072" cy="374"/>
            </a:xfrm>
          </p:grpSpPr>
          <p:sp>
            <p:nvSpPr>
              <p:cNvPr id="27" name="Rectangle 59"/>
              <p:cNvSpPr>
                <a:spLocks noChangeArrowheads="1"/>
              </p:cNvSpPr>
              <p:nvPr/>
            </p:nvSpPr>
            <p:spPr bwMode="auto">
              <a:xfrm>
                <a:off x="0" y="6761"/>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28" name="Rectangle 60"/>
              <p:cNvSpPr>
                <a:spLocks noChangeArrowheads="1"/>
              </p:cNvSpPr>
              <p:nvPr/>
            </p:nvSpPr>
            <p:spPr bwMode="auto">
              <a:xfrm>
                <a:off x="0" y="6761"/>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19	</a:t>
                </a:r>
                <a:endParaRPr lang="en-US" sz="1400" b="1">
                  <a:latin typeface="Courier New" pitchFamily="49" charset="0"/>
                </a:endParaRPr>
              </a:p>
            </p:txBody>
          </p:sp>
        </p:grpSp>
        <p:grpSp>
          <p:nvGrpSpPr>
            <p:cNvPr id="24" name="Group 61"/>
            <p:cNvGrpSpPr>
              <a:grpSpLocks/>
            </p:cNvGrpSpPr>
            <p:nvPr/>
          </p:nvGrpSpPr>
          <p:grpSpPr bwMode="auto">
            <a:xfrm>
              <a:off x="0" y="7135"/>
              <a:ext cx="3072" cy="374"/>
              <a:chOff x="0" y="7135"/>
              <a:chExt cx="3072" cy="374"/>
            </a:xfrm>
          </p:grpSpPr>
          <p:sp>
            <p:nvSpPr>
              <p:cNvPr id="25" name="Rectangle 62"/>
              <p:cNvSpPr>
                <a:spLocks noChangeArrowheads="1"/>
              </p:cNvSpPr>
              <p:nvPr/>
            </p:nvSpPr>
            <p:spPr bwMode="auto">
              <a:xfrm>
                <a:off x="0" y="7135"/>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26" name="Rectangle 63"/>
              <p:cNvSpPr>
                <a:spLocks noChangeArrowheads="1"/>
              </p:cNvSpPr>
              <p:nvPr/>
            </p:nvSpPr>
            <p:spPr bwMode="auto">
              <a:xfrm>
                <a:off x="0" y="7135"/>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20	</a:t>
                </a:r>
                <a:r>
                  <a:rPr lang="en-US" sz="1400" b="1">
                    <a:solidFill>
                      <a:srgbClr val="000000"/>
                    </a:solidFill>
                    <a:latin typeface="Courier New" pitchFamily="49" charset="0"/>
                    <a:cs typeface="Times New Roman" pitchFamily="18" charset="0"/>
                  </a:rPr>
                  <a:t>}</a:t>
                </a:r>
              </a:p>
              <a:p>
                <a:pPr>
                  <a:tabLst>
                    <a:tab pos="139700" algn="r"/>
                    <a:tab pos="292100" algn="l"/>
                  </a:tabLst>
                </a:pPr>
                <a:endParaRPr lang="en-US" sz="1400" b="1">
                  <a:latin typeface="Courier New" pitchFamily="49" charset="0"/>
                </a:endParaRPr>
              </a:p>
            </p:txBody>
          </p:sp>
        </p:grpSp>
      </p:grpSp>
      <p:sp>
        <p:nvSpPr>
          <p:cNvPr id="65" name="Rectangle 64"/>
          <p:cNvSpPr>
            <a:spLocks noChangeArrowheads="1"/>
          </p:cNvSpPr>
          <p:nvPr/>
        </p:nvSpPr>
        <p:spPr bwMode="auto">
          <a:xfrm>
            <a:off x="6934201" y="3127375"/>
            <a:ext cx="2286000" cy="2893100"/>
          </a:xfrm>
          <a:prstGeom prst="rect">
            <a:avLst/>
          </a:prstGeom>
          <a:solidFill>
            <a:schemeClr val="hlink"/>
          </a:solidFill>
          <a:ln w="9525">
            <a:noFill/>
            <a:miter lim="800000"/>
            <a:headEnd/>
            <a:tailEnd/>
          </a:ln>
        </p:spPr>
        <p:txBody>
          <a:bodyPr wrap="square">
            <a:spAutoFit/>
          </a:bodyPr>
          <a:lstStyle/>
          <a:p>
            <a:pPr>
              <a:spcBef>
                <a:spcPct val="20000"/>
              </a:spcBef>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400" b="1" dirty="0">
                <a:solidFill>
                  <a:srgbClr val="000000"/>
                </a:solidFill>
                <a:latin typeface="Courier New" pitchFamily="49" charset="0"/>
                <a:cs typeface="Times New Roman" pitchFamily="18" charset="0"/>
              </a:rPr>
              <a:t>455</a:t>
            </a:r>
          </a:p>
          <a:p>
            <a:pPr>
              <a:spcBef>
                <a:spcPct val="20000"/>
              </a:spcBef>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400" b="1" dirty="0">
                <a:solidFill>
                  <a:srgbClr val="000000"/>
                </a:solidFill>
                <a:latin typeface="Courier New" pitchFamily="49" charset="0"/>
                <a:cs typeface="Times New Roman" pitchFamily="18" charset="0"/>
              </a:rPr>
              <a:t>455</a:t>
            </a:r>
          </a:p>
          <a:p>
            <a:pPr>
              <a:spcBef>
                <a:spcPct val="20000"/>
              </a:spcBef>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400" b="1" dirty="0">
                <a:solidFill>
                  <a:srgbClr val="000000"/>
                </a:solidFill>
                <a:latin typeface="Courier New" pitchFamily="49" charset="0"/>
                <a:cs typeface="Times New Roman" pitchFamily="18" charset="0"/>
              </a:rPr>
              <a:t>455</a:t>
            </a:r>
          </a:p>
          <a:p>
            <a:pPr>
              <a:spcBef>
                <a:spcPct val="20000"/>
              </a:spcBef>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400" b="1" dirty="0">
                <a:solidFill>
                  <a:srgbClr val="000000"/>
                </a:solidFill>
                <a:latin typeface="Courier New" pitchFamily="49" charset="0"/>
                <a:cs typeface="Times New Roman" pitchFamily="18" charset="0"/>
              </a:rPr>
              <a:t>-455</a:t>
            </a:r>
          </a:p>
          <a:p>
            <a:pPr>
              <a:spcBef>
                <a:spcPct val="20000"/>
              </a:spcBef>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400" b="1" dirty="0">
                <a:solidFill>
                  <a:srgbClr val="000000"/>
                </a:solidFill>
                <a:latin typeface="Courier New" pitchFamily="49" charset="0"/>
                <a:cs typeface="Times New Roman" pitchFamily="18" charset="0"/>
              </a:rPr>
              <a:t>32000</a:t>
            </a:r>
          </a:p>
          <a:p>
            <a:pPr>
              <a:spcBef>
                <a:spcPct val="20000"/>
              </a:spcBef>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400" b="1" dirty="0">
                <a:solidFill>
                  <a:srgbClr val="000000"/>
                </a:solidFill>
                <a:latin typeface="Courier New" pitchFamily="49" charset="0"/>
                <a:cs typeface="Times New Roman" pitchFamily="18" charset="0"/>
              </a:rPr>
              <a:t>2000000000</a:t>
            </a:r>
          </a:p>
          <a:p>
            <a:pPr>
              <a:spcBef>
                <a:spcPct val="20000"/>
              </a:spcBef>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400" b="1" dirty="0">
                <a:solidFill>
                  <a:srgbClr val="000000"/>
                </a:solidFill>
                <a:latin typeface="Courier New" pitchFamily="49" charset="0"/>
                <a:cs typeface="Times New Roman" pitchFamily="18" charset="0"/>
              </a:rPr>
              <a:t>707</a:t>
            </a:r>
          </a:p>
          <a:p>
            <a:pPr>
              <a:spcBef>
                <a:spcPct val="20000"/>
              </a:spcBef>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400" b="1" dirty="0">
                <a:solidFill>
                  <a:srgbClr val="000000"/>
                </a:solidFill>
                <a:latin typeface="Courier New" pitchFamily="49" charset="0"/>
                <a:cs typeface="Times New Roman" pitchFamily="18" charset="0"/>
              </a:rPr>
              <a:t>455</a:t>
            </a:r>
          </a:p>
          <a:p>
            <a:pPr>
              <a:spcBef>
                <a:spcPct val="20000"/>
              </a:spcBef>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400" b="1" dirty="0">
                <a:solidFill>
                  <a:srgbClr val="000000"/>
                </a:solidFill>
                <a:latin typeface="Courier New" pitchFamily="49" charset="0"/>
                <a:cs typeface="Times New Roman" pitchFamily="18" charset="0"/>
              </a:rPr>
              <a:t>65081 </a:t>
            </a:r>
          </a:p>
          <a:p>
            <a:pPr>
              <a:spcBef>
                <a:spcPct val="20000"/>
              </a:spcBef>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400" b="1" dirty="0">
                <a:solidFill>
                  <a:srgbClr val="000000"/>
                </a:solidFill>
                <a:latin typeface="Courier New" pitchFamily="49" charset="0"/>
                <a:cs typeface="Times New Roman" pitchFamily="18" charset="0"/>
              </a:rPr>
              <a:t>1c7</a:t>
            </a:r>
          </a:p>
          <a:p>
            <a:pPr>
              <a:spcBef>
                <a:spcPct val="20000"/>
              </a:spcBef>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400" b="1" dirty="0">
                <a:solidFill>
                  <a:srgbClr val="000000"/>
                </a:solidFill>
                <a:latin typeface="Courier New" pitchFamily="49" charset="0"/>
                <a:cs typeface="Times New Roman" pitchFamily="18" charset="0"/>
              </a:rPr>
              <a:t>1C7</a:t>
            </a:r>
            <a:endParaRPr lang="en-US" sz="1400" b="1" dirty="0">
              <a:latin typeface="Courier New" pitchFamily="49" charset="0"/>
            </a:endParaRPr>
          </a:p>
        </p:txBody>
      </p:sp>
      <p:sp>
        <p:nvSpPr>
          <p:cNvPr id="66" name="Rectangle 65"/>
          <p:cNvSpPr>
            <a:spLocks noChangeArrowheads="1"/>
          </p:cNvSpPr>
          <p:nvPr/>
        </p:nvSpPr>
        <p:spPr bwMode="auto">
          <a:xfrm>
            <a:off x="0" y="2590800"/>
            <a:ext cx="1030288" cy="336550"/>
          </a:xfrm>
          <a:prstGeom prst="rect">
            <a:avLst/>
          </a:prstGeom>
          <a:noFill/>
          <a:ln w="9525">
            <a:noFill/>
            <a:miter lim="800000"/>
            <a:headEnd/>
            <a:tailEnd/>
          </a:ln>
        </p:spPr>
        <p:txBody>
          <a:bodyPr wrap="none">
            <a:spAutoFit/>
          </a:bodyPr>
          <a:lstStyle/>
          <a:p>
            <a:r>
              <a:rPr lang="en-US" sz="1600" u="sng" dirty="0">
                <a:latin typeface="Arial" pitchFamily="34" charset="0"/>
              </a:rPr>
              <a:t>Example</a:t>
            </a:r>
            <a:r>
              <a:rPr lang="en-US" sz="1600" dirty="0">
                <a:latin typeface="Arial" pitchFamily="34" charset="0"/>
              </a:rPr>
              <a:t>:</a:t>
            </a:r>
          </a:p>
        </p:txBody>
      </p:sp>
      <p:sp>
        <p:nvSpPr>
          <p:cNvPr id="67" name="Rectangle 66"/>
          <p:cNvSpPr>
            <a:spLocks noChangeArrowheads="1"/>
          </p:cNvSpPr>
          <p:nvPr/>
        </p:nvSpPr>
        <p:spPr bwMode="auto">
          <a:xfrm>
            <a:off x="152400" y="228600"/>
            <a:ext cx="8839200" cy="762000"/>
          </a:xfrm>
          <a:prstGeom prst="rect">
            <a:avLst/>
          </a:prstGeom>
          <a:noFill/>
          <a:ln w="9525">
            <a:noFill/>
            <a:miter lim="800000"/>
            <a:headEnd/>
            <a:tailEnd/>
          </a:ln>
          <a:effectLst/>
        </p:spPr>
        <p:txBody>
          <a:bodyPr anchor="ctr"/>
          <a:lstStyle/>
          <a:p>
            <a:pPr>
              <a:defRPr/>
            </a:pPr>
            <a:r>
              <a:rPr lang="en-US" sz="3200" b="1" dirty="0">
                <a:solidFill>
                  <a:schemeClr val="bg1"/>
                </a:solidFill>
                <a:latin typeface="Times New Roman" pitchFamily="18" charset="0"/>
                <a:cs typeface="Times New Roman" pitchFamily="18" charset="0"/>
              </a:rPr>
              <a:t>Printing Integers</a:t>
            </a:r>
          </a:p>
        </p:txBody>
      </p:sp>
      <p:sp>
        <p:nvSpPr>
          <p:cNvPr id="68" name="Rectangle 67"/>
          <p:cNvSpPr>
            <a:spLocks noChangeArrowheads="1"/>
          </p:cNvSpPr>
          <p:nvPr/>
        </p:nvSpPr>
        <p:spPr bwMode="auto">
          <a:xfrm>
            <a:off x="228600" y="1452027"/>
            <a:ext cx="7010400" cy="1138773"/>
          </a:xfrm>
          <a:prstGeom prst="rect">
            <a:avLst/>
          </a:prstGeom>
          <a:noFill/>
          <a:ln w="9525">
            <a:noFill/>
            <a:miter lim="800000"/>
            <a:headEnd/>
            <a:tailEnd/>
          </a:ln>
        </p:spPr>
        <p:txBody>
          <a:bodyPr>
            <a:spAutoFit/>
          </a:bodyPr>
          <a:lstStyle/>
          <a:p>
            <a:pPr marL="571500" lvl="1" indent="-227013">
              <a:spcBef>
                <a:spcPct val="20000"/>
              </a:spcBef>
              <a:buFontTx/>
              <a:buChar char="–"/>
            </a:pPr>
            <a:r>
              <a:rPr lang="en-US" sz="2000" b="1" dirty="0">
                <a:solidFill>
                  <a:schemeClr val="bg1"/>
                </a:solidFill>
                <a:latin typeface="Times New Roman" pitchFamily="18" charset="0"/>
                <a:cs typeface="Times New Roman" pitchFamily="18" charset="0"/>
              </a:rPr>
              <a:t>Whole number (no decimal point):  25, 0, -9</a:t>
            </a:r>
          </a:p>
          <a:p>
            <a:pPr marL="571500" lvl="1" indent="-227013">
              <a:spcBef>
                <a:spcPct val="20000"/>
              </a:spcBef>
              <a:buFontTx/>
              <a:buChar char="–"/>
            </a:pPr>
            <a:r>
              <a:rPr lang="en-US" sz="2000" b="1" dirty="0">
                <a:solidFill>
                  <a:schemeClr val="bg1"/>
                </a:solidFill>
                <a:latin typeface="Times New Roman" pitchFamily="18" charset="0"/>
                <a:cs typeface="Times New Roman" pitchFamily="18" charset="0"/>
              </a:rPr>
              <a:t>Positive, negative, or zero</a:t>
            </a:r>
          </a:p>
          <a:p>
            <a:pPr marL="571500" lvl="1" indent="-227013">
              <a:spcBef>
                <a:spcPct val="20000"/>
              </a:spcBef>
              <a:buFontTx/>
              <a:buChar char="–"/>
            </a:pPr>
            <a:r>
              <a:rPr lang="en-US" sz="2000" b="1" dirty="0">
                <a:solidFill>
                  <a:schemeClr val="bg1"/>
                </a:solidFill>
                <a:latin typeface="Times New Roman" pitchFamily="18" charset="0"/>
                <a:cs typeface="Times New Roman" pitchFamily="18" charset="0"/>
              </a:rPr>
              <a:t>Only minus sign prints by default</a:t>
            </a:r>
          </a:p>
        </p:txBody>
      </p:sp>
      <p:sp>
        <p:nvSpPr>
          <p:cNvPr id="69" name="Rectangle 2"/>
          <p:cNvSpPr txBox="1">
            <a:spLocks noChangeArrowheads="1"/>
          </p:cNvSpPr>
          <p:nvPr/>
        </p:nvSpPr>
        <p:spPr>
          <a:xfrm>
            <a:off x="6934200" y="2514600"/>
            <a:ext cx="1752600" cy="457200"/>
          </a:xfrm>
          <a:prstGeom prst="rect">
            <a:avLst/>
          </a:prstGeom>
        </p:spPr>
        <p:txBody>
          <a:bodyPr vert="horz" lIns="91440" tIns="45720" rIns="91440" bIns="45720" rtlCol="0">
            <a:normAutofit fontScale="77500" lnSpcReduction="20000"/>
          </a:bodyPr>
          <a:lstStyle/>
          <a:p>
            <a:pPr marL="173038" marR="0" lvl="0" indent="-173038" algn="l" defTabSz="914400" rtl="0" eaLnBrk="1" fontAlgn="auto" latinLnBrk="0" hangingPunct="1">
              <a:lnSpc>
                <a:spcPct val="100000"/>
              </a:lnSpc>
              <a:spcBef>
                <a:spcPct val="20000"/>
              </a:spcBef>
              <a:spcAft>
                <a:spcPts val="0"/>
              </a:spcAft>
              <a:buClr>
                <a:schemeClr val="bg1">
                  <a:lumMod val="95000"/>
                </a:schemeClr>
              </a:buClr>
              <a:buSzPct val="70000"/>
              <a:buFont typeface="Arial" pitchFamily="34" charset="0"/>
              <a:buChar char="•"/>
              <a:tabLst/>
              <a:defRPr/>
            </a:pPr>
            <a:r>
              <a:rPr kumimoji="0" lang="en-US" sz="2000" b="1" i="0" u="none" strike="noStrike" kern="1200" cap="none" spc="0" normalizeH="0" baseline="0" noProof="0" dirty="0" smtClean="0">
                <a:ln>
                  <a:noFill/>
                </a:ln>
                <a:solidFill>
                  <a:schemeClr val="bg1"/>
                </a:solidFill>
                <a:effectLst/>
                <a:uLnTx/>
                <a:uFillTx/>
                <a:latin typeface="+mn-lt"/>
                <a:ea typeface="+mn-ea"/>
                <a:cs typeface="Segoe UI" pitchFamily="34" charset="0"/>
              </a:rPr>
              <a:t>Program Output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buNone/>
              <a:defRPr/>
            </a:pPr>
            <a:r>
              <a:rPr lang="en-US" dirty="0" smtClean="0">
                <a:latin typeface="Times New Roman" pitchFamily="18" charset="0"/>
                <a:cs typeface="Times New Roman" pitchFamily="18" charset="0"/>
              </a:rPr>
              <a:t>Printing Floating-Point Numbers</a:t>
            </a:r>
          </a:p>
        </p:txBody>
      </p:sp>
      <p:sp>
        <p:nvSpPr>
          <p:cNvPr id="11267" name="Rectangle 3"/>
          <p:cNvSpPr>
            <a:spLocks noGrp="1" noChangeArrowheads="1"/>
          </p:cNvSpPr>
          <p:nvPr>
            <p:ph type="body" idx="1"/>
          </p:nvPr>
        </p:nvSpPr>
        <p:spPr>
          <a:xfrm>
            <a:off x="-152400" y="1066800"/>
            <a:ext cx="4114800" cy="5181600"/>
          </a:xfrm>
        </p:spPr>
        <p:txBody>
          <a:bodyPr/>
          <a:lstStyle/>
          <a:p>
            <a:pPr marL="293688" indent="-293688" eaLnBrk="1" hangingPunct="1">
              <a:lnSpc>
                <a:spcPct val="80000"/>
              </a:lnSpc>
              <a:defRPr/>
            </a:pPr>
            <a:r>
              <a:rPr lang="en-US" sz="2400" dirty="0" smtClean="0">
                <a:latin typeface="Times New Roman" pitchFamily="18" charset="0"/>
                <a:cs typeface="Times New Roman" pitchFamily="18" charset="0"/>
              </a:rPr>
              <a:t>Floating Point Number</a:t>
            </a:r>
          </a:p>
          <a:p>
            <a:pPr marL="687388" lvl="1" indent="-279400" eaLnBrk="1" hangingPunct="1">
              <a:lnSpc>
                <a:spcPct val="80000"/>
              </a:lnSpc>
              <a:defRPr/>
            </a:pPr>
            <a:r>
              <a:rPr lang="en-US" sz="1800" dirty="0" smtClean="0">
                <a:latin typeface="Times New Roman" pitchFamily="18" charset="0"/>
                <a:cs typeface="Times New Roman" pitchFamily="18" charset="0"/>
              </a:rPr>
              <a:t>Have a decimal point (</a:t>
            </a:r>
            <a:r>
              <a:rPr lang="en-US" sz="1800" b="1" dirty="0" smtClean="0">
                <a:latin typeface="Times New Roman" pitchFamily="18" charset="0"/>
                <a:cs typeface="Times New Roman" pitchFamily="18" charset="0"/>
              </a:rPr>
              <a:t>33.5</a:t>
            </a:r>
            <a:r>
              <a:rPr lang="en-US" sz="1800" dirty="0" smtClean="0">
                <a:latin typeface="Times New Roman" pitchFamily="18" charset="0"/>
                <a:cs typeface="Times New Roman" pitchFamily="18" charset="0"/>
              </a:rPr>
              <a:t>)</a:t>
            </a:r>
          </a:p>
          <a:p>
            <a:pPr marL="687388" lvl="1" indent="-279400" eaLnBrk="1" hangingPunct="1">
              <a:lnSpc>
                <a:spcPct val="80000"/>
              </a:lnSpc>
              <a:defRPr/>
            </a:pPr>
            <a:r>
              <a:rPr lang="en-US" sz="1800" dirty="0" smtClean="0">
                <a:latin typeface="Times New Roman" pitchFamily="18" charset="0"/>
                <a:cs typeface="Times New Roman" pitchFamily="18" charset="0"/>
              </a:rPr>
              <a:t>Exponential notation (computer's version of scientific notation)</a:t>
            </a:r>
          </a:p>
          <a:p>
            <a:pPr marL="969963" lvl="2" indent="-168275" eaLnBrk="1" hangingPunct="1">
              <a:lnSpc>
                <a:spcPct val="80000"/>
              </a:lnSpc>
              <a:defRPr/>
            </a:pPr>
            <a:r>
              <a:rPr lang="en-US" sz="1800" b="1" dirty="0" smtClean="0">
                <a:latin typeface="Times New Roman" pitchFamily="18" charset="0"/>
                <a:cs typeface="Times New Roman" pitchFamily="18" charset="0"/>
              </a:rPr>
              <a:t>150.3</a:t>
            </a:r>
            <a:r>
              <a:rPr lang="en-US" sz="1800" dirty="0" smtClean="0">
                <a:latin typeface="Times New Roman" pitchFamily="18" charset="0"/>
                <a:cs typeface="Times New Roman" pitchFamily="18" charset="0"/>
              </a:rPr>
              <a:t> is </a:t>
            </a:r>
            <a:r>
              <a:rPr lang="en-US" sz="1800" b="1" dirty="0" smtClean="0">
                <a:latin typeface="Times New Roman" pitchFamily="18" charset="0"/>
                <a:cs typeface="Times New Roman" pitchFamily="18" charset="0"/>
              </a:rPr>
              <a:t>1.503 x 10²</a:t>
            </a:r>
            <a:r>
              <a:rPr lang="en-US" sz="1800" dirty="0" smtClean="0">
                <a:latin typeface="Times New Roman" pitchFamily="18" charset="0"/>
                <a:cs typeface="Times New Roman" pitchFamily="18" charset="0"/>
              </a:rPr>
              <a:t> in scientific</a:t>
            </a:r>
          </a:p>
          <a:p>
            <a:pPr marL="969963" lvl="2" indent="-168275" eaLnBrk="1" hangingPunct="1">
              <a:lnSpc>
                <a:spcPct val="80000"/>
              </a:lnSpc>
              <a:defRPr/>
            </a:pPr>
            <a:r>
              <a:rPr lang="en-US" sz="1800" b="1" dirty="0" smtClean="0">
                <a:latin typeface="Times New Roman" pitchFamily="18" charset="0"/>
                <a:cs typeface="Times New Roman" pitchFamily="18" charset="0"/>
              </a:rPr>
              <a:t>150.3</a:t>
            </a:r>
            <a:r>
              <a:rPr lang="en-US" sz="1800" dirty="0" smtClean="0">
                <a:latin typeface="Times New Roman" pitchFamily="18" charset="0"/>
                <a:cs typeface="Times New Roman" pitchFamily="18" charset="0"/>
              </a:rPr>
              <a:t> is </a:t>
            </a:r>
            <a:r>
              <a:rPr lang="en-US" sz="1800" b="1" dirty="0" smtClean="0">
                <a:latin typeface="Times New Roman" pitchFamily="18" charset="0"/>
                <a:cs typeface="Times New Roman" pitchFamily="18" charset="0"/>
              </a:rPr>
              <a:t>1.503E+02</a:t>
            </a:r>
            <a:r>
              <a:rPr lang="en-US" sz="1800" dirty="0" smtClean="0">
                <a:latin typeface="Times New Roman" pitchFamily="18" charset="0"/>
                <a:cs typeface="Times New Roman" pitchFamily="18" charset="0"/>
              </a:rPr>
              <a:t> in exponential (</a:t>
            </a:r>
            <a:r>
              <a:rPr lang="en-US" sz="1800" b="1" dirty="0" smtClean="0">
                <a:latin typeface="Times New Roman" pitchFamily="18" charset="0"/>
                <a:cs typeface="Times New Roman" pitchFamily="18" charset="0"/>
              </a:rPr>
              <a:t>%E</a:t>
            </a:r>
            <a:r>
              <a:rPr lang="en-US" sz="1800" dirty="0" smtClean="0">
                <a:latin typeface="Times New Roman" pitchFamily="18" charset="0"/>
                <a:cs typeface="Times New Roman" pitchFamily="18" charset="0"/>
              </a:rPr>
              <a:t> stands for exponent)</a:t>
            </a:r>
          </a:p>
          <a:p>
            <a:pPr marL="969963" lvl="2" indent="-168275" eaLnBrk="1" hangingPunct="1">
              <a:lnSpc>
                <a:spcPct val="80000"/>
              </a:lnSpc>
              <a:defRPr/>
            </a:pPr>
            <a:r>
              <a:rPr lang="en-US" sz="1800" dirty="0" smtClean="0">
                <a:latin typeface="Times New Roman" pitchFamily="18" charset="0"/>
                <a:cs typeface="Times New Roman" pitchFamily="18" charset="0"/>
              </a:rPr>
              <a:t>Can use </a:t>
            </a:r>
            <a:r>
              <a:rPr lang="en-US" sz="1800" b="1" dirty="0" smtClean="0">
                <a:latin typeface="Times New Roman" pitchFamily="18" charset="0"/>
                <a:cs typeface="Times New Roman" pitchFamily="18" charset="0"/>
              </a:rPr>
              <a:t>%e</a:t>
            </a:r>
            <a:r>
              <a:rPr lang="en-US" sz="1800" dirty="0" smtClean="0">
                <a:latin typeface="Times New Roman" pitchFamily="18" charset="0"/>
                <a:cs typeface="Times New Roman" pitchFamily="18" charset="0"/>
              </a:rPr>
              <a:t> or </a:t>
            </a:r>
            <a:r>
              <a:rPr lang="en-US" sz="1800" b="1" dirty="0" smtClean="0">
                <a:latin typeface="Times New Roman" pitchFamily="18" charset="0"/>
                <a:cs typeface="Times New Roman" pitchFamily="18" charset="0"/>
              </a:rPr>
              <a:t>%E</a:t>
            </a:r>
          </a:p>
          <a:p>
            <a:pPr marL="687388" lvl="1" indent="-279400" eaLnBrk="1" hangingPunct="1">
              <a:lnSpc>
                <a:spcPct val="80000"/>
              </a:lnSpc>
              <a:defRPr/>
            </a:pPr>
            <a:r>
              <a:rPr lang="en-US" sz="1800" b="1" dirty="0" smtClean="0">
                <a:latin typeface="Times New Roman" pitchFamily="18" charset="0"/>
                <a:cs typeface="Times New Roman" pitchFamily="18" charset="0"/>
              </a:rPr>
              <a:t> %f</a:t>
            </a:r>
            <a:r>
              <a:rPr lang="en-US" sz="1800" dirty="0" smtClean="0">
                <a:latin typeface="Times New Roman" pitchFamily="18" charset="0"/>
                <a:cs typeface="Times New Roman" pitchFamily="18" charset="0"/>
              </a:rPr>
              <a:t> : print floating point with at least one digit to left of decimal</a:t>
            </a:r>
          </a:p>
          <a:p>
            <a:pPr marL="687388" lvl="1" indent="-279400" eaLnBrk="1" hangingPunct="1">
              <a:lnSpc>
                <a:spcPct val="80000"/>
              </a:lnSpc>
              <a:defRPr/>
            </a:pPr>
            <a:r>
              <a:rPr lang="en-US" sz="1800" b="1" dirty="0" smtClean="0">
                <a:latin typeface="Times New Roman" pitchFamily="18" charset="0"/>
                <a:cs typeface="Times New Roman" pitchFamily="18" charset="0"/>
              </a:rPr>
              <a:t> %g</a:t>
            </a:r>
            <a:r>
              <a:rPr lang="en-US" sz="1800" dirty="0" smtClean="0">
                <a:latin typeface="Times New Roman" pitchFamily="18" charset="0"/>
                <a:cs typeface="Times New Roman" pitchFamily="18" charset="0"/>
              </a:rPr>
              <a:t> (or </a:t>
            </a:r>
            <a:r>
              <a:rPr lang="en-US" sz="1800" b="1" dirty="0" smtClean="0">
                <a:latin typeface="Times New Roman" pitchFamily="18" charset="0"/>
                <a:cs typeface="Times New Roman" pitchFamily="18" charset="0"/>
              </a:rPr>
              <a:t>G</a:t>
            </a:r>
            <a:r>
              <a:rPr lang="en-US" sz="1800" dirty="0" smtClean="0">
                <a:latin typeface="Times New Roman" pitchFamily="18" charset="0"/>
                <a:cs typeface="Times New Roman" pitchFamily="18" charset="0"/>
              </a:rPr>
              <a:t>) :  prints in </a:t>
            </a:r>
            <a:r>
              <a:rPr lang="en-US" sz="1800" b="1" dirty="0" smtClean="0">
                <a:latin typeface="Times New Roman" pitchFamily="18" charset="0"/>
                <a:cs typeface="Times New Roman" pitchFamily="18" charset="0"/>
              </a:rPr>
              <a:t>f</a:t>
            </a:r>
            <a:r>
              <a:rPr lang="en-US" sz="1800" dirty="0" smtClean="0">
                <a:latin typeface="Times New Roman" pitchFamily="18" charset="0"/>
                <a:cs typeface="Times New Roman" pitchFamily="18" charset="0"/>
              </a:rPr>
              <a:t> or </a:t>
            </a:r>
            <a:r>
              <a:rPr lang="en-US" sz="1800" b="1" dirty="0" smtClean="0">
                <a:latin typeface="Times New Roman" pitchFamily="18" charset="0"/>
                <a:cs typeface="Times New Roman" pitchFamily="18" charset="0"/>
              </a:rPr>
              <a:t>e</a:t>
            </a:r>
            <a:r>
              <a:rPr lang="en-US" sz="1800" dirty="0" smtClean="0">
                <a:latin typeface="Times New Roman" pitchFamily="18" charset="0"/>
                <a:cs typeface="Times New Roman" pitchFamily="18" charset="0"/>
              </a:rPr>
              <a:t> with no trailing zeros (</a:t>
            </a:r>
            <a:r>
              <a:rPr lang="en-US" sz="1800" b="1" dirty="0" smtClean="0">
                <a:latin typeface="Times New Roman" pitchFamily="18" charset="0"/>
                <a:cs typeface="Times New Roman" pitchFamily="18" charset="0"/>
              </a:rPr>
              <a:t>1.2300</a:t>
            </a:r>
            <a:r>
              <a:rPr lang="en-US" sz="1800" dirty="0" smtClean="0">
                <a:latin typeface="Times New Roman" pitchFamily="18" charset="0"/>
                <a:cs typeface="Times New Roman" pitchFamily="18" charset="0"/>
              </a:rPr>
              <a:t> becomes </a:t>
            </a:r>
            <a:r>
              <a:rPr lang="en-US" sz="1800" b="1" dirty="0" smtClean="0">
                <a:latin typeface="Times New Roman" pitchFamily="18" charset="0"/>
                <a:cs typeface="Times New Roman" pitchFamily="18" charset="0"/>
              </a:rPr>
              <a:t>1.23</a:t>
            </a:r>
            <a:r>
              <a:rPr lang="en-US" sz="1800" dirty="0" smtClean="0">
                <a:latin typeface="Times New Roman" pitchFamily="18" charset="0"/>
                <a:cs typeface="Times New Roman" pitchFamily="18" charset="0"/>
              </a:rPr>
              <a:t>)</a:t>
            </a:r>
          </a:p>
          <a:p>
            <a:pPr marL="687388" lvl="1" indent="-279400" eaLnBrk="1" hangingPunct="1">
              <a:lnSpc>
                <a:spcPct val="80000"/>
              </a:lnSpc>
              <a:defRPr/>
            </a:pPr>
            <a:r>
              <a:rPr lang="en-US" sz="1800" dirty="0" smtClean="0">
                <a:latin typeface="Times New Roman" pitchFamily="18" charset="0"/>
                <a:cs typeface="Times New Roman" pitchFamily="18" charset="0"/>
              </a:rPr>
              <a:t>Use exponential if exponent less than </a:t>
            </a:r>
            <a:r>
              <a:rPr lang="en-US" sz="1800" b="1" dirty="0" smtClean="0">
                <a:latin typeface="Times New Roman" pitchFamily="18" charset="0"/>
                <a:cs typeface="Times New Roman" pitchFamily="18" charset="0"/>
              </a:rPr>
              <a:t>-4</a:t>
            </a:r>
            <a:r>
              <a:rPr lang="en-US" sz="1800" dirty="0" smtClean="0">
                <a:latin typeface="Times New Roman" pitchFamily="18" charset="0"/>
                <a:cs typeface="Times New Roman" pitchFamily="18" charset="0"/>
              </a:rPr>
              <a:t>, or greater than or equal to precision (</a:t>
            </a:r>
            <a:r>
              <a:rPr lang="en-US" sz="1800" b="1" dirty="0" smtClean="0">
                <a:latin typeface="Times New Roman" pitchFamily="18" charset="0"/>
                <a:cs typeface="Times New Roman" pitchFamily="18" charset="0"/>
              </a:rPr>
              <a:t>6</a:t>
            </a:r>
            <a:r>
              <a:rPr lang="en-US" sz="1800" dirty="0" smtClean="0">
                <a:latin typeface="Times New Roman" pitchFamily="18" charset="0"/>
                <a:cs typeface="Times New Roman" pitchFamily="18" charset="0"/>
              </a:rPr>
              <a:t> digits by default)</a:t>
            </a:r>
          </a:p>
        </p:txBody>
      </p:sp>
      <p:grpSp>
        <p:nvGrpSpPr>
          <p:cNvPr id="2" name="Group 4"/>
          <p:cNvGrpSpPr>
            <a:grpSpLocks/>
          </p:cNvGrpSpPr>
          <p:nvPr/>
        </p:nvGrpSpPr>
        <p:grpSpPr bwMode="auto">
          <a:xfrm>
            <a:off x="3962400" y="2780065"/>
            <a:ext cx="5181600" cy="3468335"/>
            <a:chOff x="0" y="1496"/>
            <a:chExt cx="3072" cy="5236"/>
          </a:xfrm>
        </p:grpSpPr>
        <p:grpSp>
          <p:nvGrpSpPr>
            <p:cNvPr id="7" name="Group 17"/>
            <p:cNvGrpSpPr>
              <a:grpSpLocks/>
            </p:cNvGrpSpPr>
            <p:nvPr/>
          </p:nvGrpSpPr>
          <p:grpSpPr bwMode="auto">
            <a:xfrm>
              <a:off x="0" y="1496"/>
              <a:ext cx="3072" cy="374"/>
              <a:chOff x="0" y="1496"/>
              <a:chExt cx="3072" cy="374"/>
            </a:xfrm>
          </p:grpSpPr>
          <p:sp>
            <p:nvSpPr>
              <p:cNvPr id="10292" name="Rectangle 18"/>
              <p:cNvSpPr>
                <a:spLocks noChangeArrowheads="1"/>
              </p:cNvSpPr>
              <p:nvPr/>
            </p:nvSpPr>
            <p:spPr bwMode="auto">
              <a:xfrm>
                <a:off x="0" y="1496"/>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93" name="Rectangle 19"/>
              <p:cNvSpPr>
                <a:spLocks noChangeArrowheads="1"/>
              </p:cNvSpPr>
              <p:nvPr/>
            </p:nvSpPr>
            <p:spPr bwMode="auto">
              <a:xfrm>
                <a:off x="0" y="1496"/>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5	</a:t>
                </a:r>
                <a:r>
                  <a:rPr lang="en-US" sz="1400" b="1">
                    <a:solidFill>
                      <a:srgbClr val="275AFF"/>
                    </a:solidFill>
                    <a:latin typeface="Courier New" pitchFamily="49" charset="0"/>
                    <a:cs typeface="Times New Roman" pitchFamily="18" charset="0"/>
                  </a:rPr>
                  <a:t>#include</a:t>
                </a:r>
                <a:r>
                  <a:rPr lang="en-US" sz="1400" b="1">
                    <a:solidFill>
                      <a:srgbClr val="000000"/>
                    </a:solidFill>
                    <a:latin typeface="Courier New" pitchFamily="49" charset="0"/>
                    <a:cs typeface="Times New Roman" pitchFamily="18" charset="0"/>
                  </a:rPr>
                  <a:t> &lt;stdio.h&gt;</a:t>
                </a:r>
              </a:p>
              <a:p>
                <a:pPr>
                  <a:tabLst>
                    <a:tab pos="139700" algn="r"/>
                    <a:tab pos="292100" algn="l"/>
                  </a:tabLst>
                </a:pPr>
                <a:endParaRPr lang="en-US" sz="1400" b="1">
                  <a:latin typeface="Courier New" pitchFamily="49" charset="0"/>
                </a:endParaRPr>
              </a:p>
            </p:txBody>
          </p:sp>
        </p:grpSp>
        <p:grpSp>
          <p:nvGrpSpPr>
            <p:cNvPr id="8" name="Group 20"/>
            <p:cNvGrpSpPr>
              <a:grpSpLocks/>
            </p:cNvGrpSpPr>
            <p:nvPr/>
          </p:nvGrpSpPr>
          <p:grpSpPr bwMode="auto">
            <a:xfrm>
              <a:off x="0" y="1870"/>
              <a:ext cx="3072" cy="374"/>
              <a:chOff x="0" y="1870"/>
              <a:chExt cx="3072" cy="374"/>
            </a:xfrm>
          </p:grpSpPr>
          <p:sp>
            <p:nvSpPr>
              <p:cNvPr id="10290" name="Rectangle 21"/>
              <p:cNvSpPr>
                <a:spLocks noChangeArrowheads="1"/>
              </p:cNvSpPr>
              <p:nvPr/>
            </p:nvSpPr>
            <p:spPr bwMode="auto">
              <a:xfrm>
                <a:off x="0" y="187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91" name="Rectangle 22"/>
              <p:cNvSpPr>
                <a:spLocks noChangeArrowheads="1"/>
              </p:cNvSpPr>
              <p:nvPr/>
            </p:nvSpPr>
            <p:spPr bwMode="auto">
              <a:xfrm>
                <a:off x="0" y="1870"/>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6	</a:t>
                </a:r>
                <a:endParaRPr lang="en-US" sz="1400" b="1">
                  <a:solidFill>
                    <a:srgbClr val="000000"/>
                  </a:solidFill>
                  <a:latin typeface="Courier New" pitchFamily="49" charset="0"/>
                  <a:cs typeface="Times New Roman" pitchFamily="18" charset="0"/>
                </a:endParaRPr>
              </a:p>
              <a:p>
                <a:pPr>
                  <a:tabLst>
                    <a:tab pos="139700" algn="r"/>
                    <a:tab pos="292100" algn="l"/>
                  </a:tabLst>
                </a:pPr>
                <a:endParaRPr lang="en-US" sz="1400" b="1">
                  <a:latin typeface="Courier New" pitchFamily="49" charset="0"/>
                </a:endParaRPr>
              </a:p>
            </p:txBody>
          </p:sp>
        </p:grpSp>
        <p:grpSp>
          <p:nvGrpSpPr>
            <p:cNvPr id="9" name="Group 23"/>
            <p:cNvGrpSpPr>
              <a:grpSpLocks/>
            </p:cNvGrpSpPr>
            <p:nvPr/>
          </p:nvGrpSpPr>
          <p:grpSpPr bwMode="auto">
            <a:xfrm>
              <a:off x="0" y="2244"/>
              <a:ext cx="3072" cy="374"/>
              <a:chOff x="0" y="2244"/>
              <a:chExt cx="3072" cy="374"/>
            </a:xfrm>
          </p:grpSpPr>
          <p:sp>
            <p:nvSpPr>
              <p:cNvPr id="10288" name="Rectangle 24"/>
              <p:cNvSpPr>
                <a:spLocks noChangeArrowheads="1"/>
              </p:cNvSpPr>
              <p:nvPr/>
            </p:nvSpPr>
            <p:spPr bwMode="auto">
              <a:xfrm>
                <a:off x="0" y="224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89" name="Rectangle 25"/>
              <p:cNvSpPr>
                <a:spLocks noChangeArrowheads="1"/>
              </p:cNvSpPr>
              <p:nvPr/>
            </p:nvSpPr>
            <p:spPr bwMode="auto">
              <a:xfrm>
                <a:off x="0" y="224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7	</a:t>
                </a:r>
                <a:r>
                  <a:rPr lang="en-US" sz="1400" b="1">
                    <a:solidFill>
                      <a:srgbClr val="275AFF"/>
                    </a:solidFill>
                    <a:latin typeface="Courier New" pitchFamily="49" charset="0"/>
                    <a:cs typeface="Times New Roman" pitchFamily="18" charset="0"/>
                  </a:rPr>
                  <a:t>int</a:t>
                </a:r>
                <a:r>
                  <a:rPr lang="en-US" sz="1400" b="1">
                    <a:solidFill>
                      <a:srgbClr val="000000"/>
                    </a:solidFill>
                    <a:latin typeface="Courier New" pitchFamily="49" charset="0"/>
                    <a:cs typeface="Times New Roman" pitchFamily="18" charset="0"/>
                  </a:rPr>
                  <a:t> main()</a:t>
                </a:r>
              </a:p>
              <a:p>
                <a:pPr>
                  <a:tabLst>
                    <a:tab pos="139700" algn="r"/>
                    <a:tab pos="292100" algn="l"/>
                  </a:tabLst>
                </a:pPr>
                <a:endParaRPr lang="en-US" sz="1400" b="1">
                  <a:latin typeface="Courier New" pitchFamily="49" charset="0"/>
                </a:endParaRPr>
              </a:p>
            </p:txBody>
          </p:sp>
        </p:grpSp>
        <p:grpSp>
          <p:nvGrpSpPr>
            <p:cNvPr id="10" name="Group 26"/>
            <p:cNvGrpSpPr>
              <a:grpSpLocks/>
            </p:cNvGrpSpPr>
            <p:nvPr/>
          </p:nvGrpSpPr>
          <p:grpSpPr bwMode="auto">
            <a:xfrm>
              <a:off x="0" y="2618"/>
              <a:ext cx="3072" cy="374"/>
              <a:chOff x="0" y="2618"/>
              <a:chExt cx="3072" cy="374"/>
            </a:xfrm>
          </p:grpSpPr>
          <p:sp>
            <p:nvSpPr>
              <p:cNvPr id="10286" name="Rectangle 27"/>
              <p:cNvSpPr>
                <a:spLocks noChangeArrowheads="1"/>
              </p:cNvSpPr>
              <p:nvPr/>
            </p:nvSpPr>
            <p:spPr bwMode="auto">
              <a:xfrm>
                <a:off x="0" y="261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87" name="Rectangle 28"/>
              <p:cNvSpPr>
                <a:spLocks noChangeArrowheads="1"/>
              </p:cNvSpPr>
              <p:nvPr/>
            </p:nvSpPr>
            <p:spPr bwMode="auto">
              <a:xfrm>
                <a:off x="0" y="261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8	</a:t>
                </a:r>
                <a:r>
                  <a:rPr lang="en-US" sz="1400" b="1">
                    <a:solidFill>
                      <a:srgbClr val="000000"/>
                    </a:solidFill>
                    <a:latin typeface="Courier New" pitchFamily="49" charset="0"/>
                    <a:cs typeface="Times New Roman" pitchFamily="18" charset="0"/>
                  </a:rPr>
                  <a:t>{ </a:t>
                </a:r>
              </a:p>
              <a:p>
                <a:pPr>
                  <a:tabLst>
                    <a:tab pos="139700" algn="r"/>
                    <a:tab pos="292100" algn="l"/>
                  </a:tabLst>
                </a:pPr>
                <a:endParaRPr lang="en-US" sz="1400" b="1">
                  <a:latin typeface="Courier New" pitchFamily="49" charset="0"/>
                </a:endParaRPr>
              </a:p>
            </p:txBody>
          </p:sp>
        </p:grpSp>
        <p:grpSp>
          <p:nvGrpSpPr>
            <p:cNvPr id="11" name="Group 29"/>
            <p:cNvGrpSpPr>
              <a:grpSpLocks/>
            </p:cNvGrpSpPr>
            <p:nvPr/>
          </p:nvGrpSpPr>
          <p:grpSpPr bwMode="auto">
            <a:xfrm>
              <a:off x="0" y="2992"/>
              <a:ext cx="3072" cy="374"/>
              <a:chOff x="0" y="2992"/>
              <a:chExt cx="3072" cy="374"/>
            </a:xfrm>
          </p:grpSpPr>
          <p:sp>
            <p:nvSpPr>
              <p:cNvPr id="10284" name="Rectangle 30"/>
              <p:cNvSpPr>
                <a:spLocks noChangeArrowheads="1"/>
              </p:cNvSpPr>
              <p:nvPr/>
            </p:nvSpPr>
            <p:spPr bwMode="auto">
              <a:xfrm>
                <a:off x="0" y="299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85" name="Rectangle 31"/>
              <p:cNvSpPr>
                <a:spLocks noChangeArrowheads="1"/>
              </p:cNvSpPr>
              <p:nvPr/>
            </p:nvSpPr>
            <p:spPr bwMode="auto">
              <a:xfrm>
                <a:off x="0" y="2992"/>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300" b="1">
                    <a:solidFill>
                      <a:srgbClr val="4D8DFF"/>
                    </a:solidFill>
                    <a:latin typeface="Courier New" pitchFamily="49" charset="0"/>
                    <a:cs typeface="Times New Roman" pitchFamily="18" charset="0"/>
                  </a:rPr>
                  <a:t>	9	</a:t>
                </a:r>
                <a:r>
                  <a:rPr lang="en-US" sz="1300" b="1">
                    <a:solidFill>
                      <a:srgbClr val="000000"/>
                    </a:solidFill>
                    <a:latin typeface="Courier New" pitchFamily="49" charset="0"/>
                    <a:cs typeface="Times New Roman" pitchFamily="18" charset="0"/>
                  </a:rPr>
                  <a:t>   printf( "%e\n", 1234567.89 );</a:t>
                </a:r>
              </a:p>
              <a:p>
                <a:pPr>
                  <a:tabLst>
                    <a:tab pos="139700" algn="r"/>
                    <a:tab pos="292100" algn="l"/>
                  </a:tabLst>
                </a:pPr>
                <a:endParaRPr lang="en-US" sz="1300" b="1">
                  <a:latin typeface="Courier New" pitchFamily="49" charset="0"/>
                </a:endParaRPr>
              </a:p>
            </p:txBody>
          </p:sp>
        </p:grpSp>
        <p:grpSp>
          <p:nvGrpSpPr>
            <p:cNvPr id="12" name="Group 32"/>
            <p:cNvGrpSpPr>
              <a:grpSpLocks/>
            </p:cNvGrpSpPr>
            <p:nvPr/>
          </p:nvGrpSpPr>
          <p:grpSpPr bwMode="auto">
            <a:xfrm>
              <a:off x="0" y="3366"/>
              <a:ext cx="3072" cy="374"/>
              <a:chOff x="0" y="3366"/>
              <a:chExt cx="3072" cy="374"/>
            </a:xfrm>
          </p:grpSpPr>
          <p:sp>
            <p:nvSpPr>
              <p:cNvPr id="10282" name="Rectangle 33"/>
              <p:cNvSpPr>
                <a:spLocks noChangeArrowheads="1"/>
              </p:cNvSpPr>
              <p:nvPr/>
            </p:nvSpPr>
            <p:spPr bwMode="auto">
              <a:xfrm>
                <a:off x="0" y="3366"/>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83" name="Rectangle 34"/>
              <p:cNvSpPr>
                <a:spLocks noChangeArrowheads="1"/>
              </p:cNvSpPr>
              <p:nvPr/>
            </p:nvSpPr>
            <p:spPr bwMode="auto">
              <a:xfrm>
                <a:off x="0" y="3366"/>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300" b="1">
                    <a:solidFill>
                      <a:srgbClr val="4D8DFF"/>
                    </a:solidFill>
                    <a:latin typeface="Courier New" pitchFamily="49" charset="0"/>
                    <a:cs typeface="Times New Roman" pitchFamily="18" charset="0"/>
                  </a:rPr>
                  <a:t>	10	</a:t>
                </a:r>
                <a:r>
                  <a:rPr lang="en-US" sz="1300" b="1">
                    <a:solidFill>
                      <a:srgbClr val="000000"/>
                    </a:solidFill>
                    <a:latin typeface="Courier New" pitchFamily="49" charset="0"/>
                    <a:cs typeface="Times New Roman" pitchFamily="18" charset="0"/>
                  </a:rPr>
                  <a:t>   printf( "%e\n", +1234567.89 );</a:t>
                </a:r>
              </a:p>
              <a:p>
                <a:pPr>
                  <a:tabLst>
                    <a:tab pos="139700" algn="r"/>
                    <a:tab pos="292100" algn="l"/>
                  </a:tabLst>
                </a:pPr>
                <a:endParaRPr lang="en-US" sz="1300" b="1">
                  <a:latin typeface="Courier New" pitchFamily="49" charset="0"/>
                </a:endParaRPr>
              </a:p>
            </p:txBody>
          </p:sp>
        </p:grpSp>
        <p:grpSp>
          <p:nvGrpSpPr>
            <p:cNvPr id="13" name="Group 35"/>
            <p:cNvGrpSpPr>
              <a:grpSpLocks/>
            </p:cNvGrpSpPr>
            <p:nvPr/>
          </p:nvGrpSpPr>
          <p:grpSpPr bwMode="auto">
            <a:xfrm>
              <a:off x="0" y="3740"/>
              <a:ext cx="3072" cy="374"/>
              <a:chOff x="0" y="3740"/>
              <a:chExt cx="3072" cy="374"/>
            </a:xfrm>
          </p:grpSpPr>
          <p:sp>
            <p:nvSpPr>
              <p:cNvPr id="10280" name="Rectangle 36"/>
              <p:cNvSpPr>
                <a:spLocks noChangeArrowheads="1"/>
              </p:cNvSpPr>
              <p:nvPr/>
            </p:nvSpPr>
            <p:spPr bwMode="auto">
              <a:xfrm>
                <a:off x="0" y="374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81" name="Rectangle 37"/>
              <p:cNvSpPr>
                <a:spLocks noChangeArrowheads="1"/>
              </p:cNvSpPr>
              <p:nvPr/>
            </p:nvSpPr>
            <p:spPr bwMode="auto">
              <a:xfrm>
                <a:off x="0" y="3740"/>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300" b="1" dirty="0">
                    <a:solidFill>
                      <a:srgbClr val="4D8DFF"/>
                    </a:solidFill>
                    <a:latin typeface="Courier New" pitchFamily="49" charset="0"/>
                    <a:cs typeface="Times New Roman" pitchFamily="18" charset="0"/>
                  </a:rPr>
                  <a:t>	11	</a:t>
                </a:r>
                <a:r>
                  <a:rPr lang="en-US" sz="1300" b="1" dirty="0">
                    <a:solidFill>
                      <a:srgbClr val="000000"/>
                    </a:solidFill>
                    <a:latin typeface="Courier New" pitchFamily="49" charset="0"/>
                    <a:cs typeface="Times New Roman" pitchFamily="18" charset="0"/>
                  </a:rPr>
                  <a:t>   </a:t>
                </a:r>
                <a:r>
                  <a:rPr lang="en-US" sz="1300" b="1" dirty="0" err="1">
                    <a:solidFill>
                      <a:srgbClr val="000000"/>
                    </a:solidFill>
                    <a:latin typeface="Courier New" pitchFamily="49" charset="0"/>
                    <a:cs typeface="Times New Roman" pitchFamily="18" charset="0"/>
                  </a:rPr>
                  <a:t>printf</a:t>
                </a:r>
                <a:r>
                  <a:rPr lang="en-US" sz="1300" b="1" dirty="0">
                    <a:solidFill>
                      <a:srgbClr val="000000"/>
                    </a:solidFill>
                    <a:latin typeface="Courier New" pitchFamily="49" charset="0"/>
                    <a:cs typeface="Times New Roman" pitchFamily="18" charset="0"/>
                  </a:rPr>
                  <a:t>( "%e\n", -1234567.89 );</a:t>
                </a:r>
              </a:p>
              <a:p>
                <a:pPr>
                  <a:tabLst>
                    <a:tab pos="139700" algn="r"/>
                    <a:tab pos="292100" algn="l"/>
                  </a:tabLst>
                </a:pPr>
                <a:endParaRPr lang="en-US" sz="1300" b="1" dirty="0">
                  <a:latin typeface="Courier New" pitchFamily="49" charset="0"/>
                </a:endParaRPr>
              </a:p>
            </p:txBody>
          </p:sp>
        </p:grpSp>
        <p:grpSp>
          <p:nvGrpSpPr>
            <p:cNvPr id="14" name="Group 38"/>
            <p:cNvGrpSpPr>
              <a:grpSpLocks/>
            </p:cNvGrpSpPr>
            <p:nvPr/>
          </p:nvGrpSpPr>
          <p:grpSpPr bwMode="auto">
            <a:xfrm>
              <a:off x="0" y="4114"/>
              <a:ext cx="3072" cy="374"/>
              <a:chOff x="0" y="4114"/>
              <a:chExt cx="3072" cy="374"/>
            </a:xfrm>
          </p:grpSpPr>
          <p:sp>
            <p:nvSpPr>
              <p:cNvPr id="10278" name="Rectangle 39"/>
              <p:cNvSpPr>
                <a:spLocks noChangeArrowheads="1"/>
              </p:cNvSpPr>
              <p:nvPr/>
            </p:nvSpPr>
            <p:spPr bwMode="auto">
              <a:xfrm>
                <a:off x="0" y="411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79" name="Rectangle 40"/>
              <p:cNvSpPr>
                <a:spLocks noChangeArrowheads="1"/>
              </p:cNvSpPr>
              <p:nvPr/>
            </p:nvSpPr>
            <p:spPr bwMode="auto">
              <a:xfrm>
                <a:off x="0" y="411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300" b="1">
                    <a:solidFill>
                      <a:srgbClr val="4D8DFF"/>
                    </a:solidFill>
                    <a:latin typeface="Courier New" pitchFamily="49" charset="0"/>
                    <a:cs typeface="Times New Roman" pitchFamily="18" charset="0"/>
                  </a:rPr>
                  <a:t>	12	</a:t>
                </a:r>
                <a:r>
                  <a:rPr lang="en-US" sz="1300" b="1">
                    <a:solidFill>
                      <a:srgbClr val="000000"/>
                    </a:solidFill>
                    <a:latin typeface="Courier New" pitchFamily="49" charset="0"/>
                    <a:cs typeface="Times New Roman" pitchFamily="18" charset="0"/>
                  </a:rPr>
                  <a:t>   printf( "%E\n", 1234567.89 );</a:t>
                </a:r>
              </a:p>
              <a:p>
                <a:pPr>
                  <a:tabLst>
                    <a:tab pos="139700" algn="r"/>
                    <a:tab pos="292100" algn="l"/>
                  </a:tabLst>
                </a:pPr>
                <a:endParaRPr lang="en-US" sz="1300" b="1">
                  <a:latin typeface="Courier New" pitchFamily="49" charset="0"/>
                </a:endParaRPr>
              </a:p>
            </p:txBody>
          </p:sp>
        </p:grpSp>
        <p:grpSp>
          <p:nvGrpSpPr>
            <p:cNvPr id="15" name="Group 41"/>
            <p:cNvGrpSpPr>
              <a:grpSpLocks/>
            </p:cNvGrpSpPr>
            <p:nvPr/>
          </p:nvGrpSpPr>
          <p:grpSpPr bwMode="auto">
            <a:xfrm>
              <a:off x="0" y="4488"/>
              <a:ext cx="3072" cy="374"/>
              <a:chOff x="0" y="4488"/>
              <a:chExt cx="3072" cy="374"/>
            </a:xfrm>
          </p:grpSpPr>
          <p:sp>
            <p:nvSpPr>
              <p:cNvPr id="10276" name="Rectangle 42"/>
              <p:cNvSpPr>
                <a:spLocks noChangeArrowheads="1"/>
              </p:cNvSpPr>
              <p:nvPr/>
            </p:nvSpPr>
            <p:spPr bwMode="auto">
              <a:xfrm>
                <a:off x="0" y="448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77" name="Rectangle 43"/>
              <p:cNvSpPr>
                <a:spLocks noChangeArrowheads="1"/>
              </p:cNvSpPr>
              <p:nvPr/>
            </p:nvSpPr>
            <p:spPr bwMode="auto">
              <a:xfrm>
                <a:off x="0" y="448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300" b="1">
                    <a:solidFill>
                      <a:srgbClr val="4D8DFF"/>
                    </a:solidFill>
                    <a:latin typeface="Courier New" pitchFamily="49" charset="0"/>
                    <a:cs typeface="Times New Roman" pitchFamily="18" charset="0"/>
                  </a:rPr>
                  <a:t>	13	</a:t>
                </a:r>
                <a:r>
                  <a:rPr lang="en-US" sz="1300" b="1">
                    <a:solidFill>
                      <a:srgbClr val="000000"/>
                    </a:solidFill>
                    <a:latin typeface="Courier New" pitchFamily="49" charset="0"/>
                    <a:cs typeface="Times New Roman" pitchFamily="18" charset="0"/>
                  </a:rPr>
                  <a:t>   printf( "%f\n", 1234567.89 );</a:t>
                </a:r>
              </a:p>
              <a:p>
                <a:pPr>
                  <a:tabLst>
                    <a:tab pos="139700" algn="r"/>
                    <a:tab pos="292100" algn="l"/>
                  </a:tabLst>
                </a:pPr>
                <a:endParaRPr lang="en-US" sz="1300" b="1">
                  <a:latin typeface="Courier New" pitchFamily="49" charset="0"/>
                </a:endParaRPr>
              </a:p>
            </p:txBody>
          </p:sp>
        </p:grpSp>
        <p:grpSp>
          <p:nvGrpSpPr>
            <p:cNvPr id="16" name="Group 44"/>
            <p:cNvGrpSpPr>
              <a:grpSpLocks/>
            </p:cNvGrpSpPr>
            <p:nvPr/>
          </p:nvGrpSpPr>
          <p:grpSpPr bwMode="auto">
            <a:xfrm>
              <a:off x="0" y="4862"/>
              <a:ext cx="3072" cy="374"/>
              <a:chOff x="0" y="4862"/>
              <a:chExt cx="3072" cy="374"/>
            </a:xfrm>
          </p:grpSpPr>
          <p:sp>
            <p:nvSpPr>
              <p:cNvPr id="10274" name="Rectangle 45"/>
              <p:cNvSpPr>
                <a:spLocks noChangeArrowheads="1"/>
              </p:cNvSpPr>
              <p:nvPr/>
            </p:nvSpPr>
            <p:spPr bwMode="auto">
              <a:xfrm>
                <a:off x="0" y="486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75" name="Rectangle 46"/>
              <p:cNvSpPr>
                <a:spLocks noChangeArrowheads="1"/>
              </p:cNvSpPr>
              <p:nvPr/>
            </p:nvSpPr>
            <p:spPr bwMode="auto">
              <a:xfrm>
                <a:off x="0" y="4862"/>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300" b="1">
                    <a:solidFill>
                      <a:srgbClr val="4D8DFF"/>
                    </a:solidFill>
                    <a:latin typeface="Courier New" pitchFamily="49" charset="0"/>
                    <a:cs typeface="Times New Roman" pitchFamily="18" charset="0"/>
                  </a:rPr>
                  <a:t>	14	</a:t>
                </a:r>
                <a:r>
                  <a:rPr lang="en-US" sz="1300" b="1">
                    <a:solidFill>
                      <a:srgbClr val="000000"/>
                    </a:solidFill>
                    <a:latin typeface="Courier New" pitchFamily="49" charset="0"/>
                    <a:cs typeface="Times New Roman" pitchFamily="18" charset="0"/>
                  </a:rPr>
                  <a:t>   printf( "%g\n", 1234567.89 );</a:t>
                </a:r>
              </a:p>
              <a:p>
                <a:pPr>
                  <a:tabLst>
                    <a:tab pos="139700" algn="r"/>
                    <a:tab pos="292100" algn="l"/>
                  </a:tabLst>
                </a:pPr>
                <a:endParaRPr lang="en-US" sz="1300" b="1">
                  <a:latin typeface="Courier New" pitchFamily="49" charset="0"/>
                </a:endParaRPr>
              </a:p>
            </p:txBody>
          </p:sp>
        </p:grpSp>
        <p:grpSp>
          <p:nvGrpSpPr>
            <p:cNvPr id="17" name="Group 47"/>
            <p:cNvGrpSpPr>
              <a:grpSpLocks/>
            </p:cNvGrpSpPr>
            <p:nvPr/>
          </p:nvGrpSpPr>
          <p:grpSpPr bwMode="auto">
            <a:xfrm>
              <a:off x="0" y="5236"/>
              <a:ext cx="3072" cy="374"/>
              <a:chOff x="0" y="5236"/>
              <a:chExt cx="3072" cy="374"/>
            </a:xfrm>
          </p:grpSpPr>
          <p:sp>
            <p:nvSpPr>
              <p:cNvPr id="10272" name="Rectangle 48"/>
              <p:cNvSpPr>
                <a:spLocks noChangeArrowheads="1"/>
              </p:cNvSpPr>
              <p:nvPr/>
            </p:nvSpPr>
            <p:spPr bwMode="auto">
              <a:xfrm>
                <a:off x="0" y="5236"/>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73" name="Rectangle 49"/>
              <p:cNvSpPr>
                <a:spLocks noChangeArrowheads="1"/>
              </p:cNvSpPr>
              <p:nvPr/>
            </p:nvSpPr>
            <p:spPr bwMode="auto">
              <a:xfrm>
                <a:off x="0" y="5236"/>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300" b="1">
                    <a:solidFill>
                      <a:srgbClr val="4D8DFF"/>
                    </a:solidFill>
                    <a:latin typeface="Courier New" pitchFamily="49" charset="0"/>
                    <a:cs typeface="Times New Roman" pitchFamily="18" charset="0"/>
                  </a:rPr>
                  <a:t>	15	</a:t>
                </a:r>
                <a:r>
                  <a:rPr lang="en-US" sz="1300" b="1">
                    <a:solidFill>
                      <a:srgbClr val="000000"/>
                    </a:solidFill>
                    <a:latin typeface="Courier New" pitchFamily="49" charset="0"/>
                    <a:cs typeface="Times New Roman" pitchFamily="18" charset="0"/>
                  </a:rPr>
                  <a:t>   printf( "%G\n", 1234567.89 );</a:t>
                </a:r>
              </a:p>
              <a:p>
                <a:pPr>
                  <a:tabLst>
                    <a:tab pos="139700" algn="r"/>
                    <a:tab pos="292100" algn="l"/>
                  </a:tabLst>
                </a:pPr>
                <a:endParaRPr lang="en-US" sz="1300" b="1">
                  <a:latin typeface="Courier New" pitchFamily="49" charset="0"/>
                </a:endParaRPr>
              </a:p>
            </p:txBody>
          </p:sp>
        </p:grpSp>
        <p:grpSp>
          <p:nvGrpSpPr>
            <p:cNvPr id="18" name="Group 50"/>
            <p:cNvGrpSpPr>
              <a:grpSpLocks/>
            </p:cNvGrpSpPr>
            <p:nvPr/>
          </p:nvGrpSpPr>
          <p:grpSpPr bwMode="auto">
            <a:xfrm>
              <a:off x="0" y="5610"/>
              <a:ext cx="3072" cy="374"/>
              <a:chOff x="0" y="5610"/>
              <a:chExt cx="3072" cy="374"/>
            </a:xfrm>
          </p:grpSpPr>
          <p:sp>
            <p:nvSpPr>
              <p:cNvPr id="10270" name="Rectangle 51"/>
              <p:cNvSpPr>
                <a:spLocks noChangeArrowheads="1"/>
              </p:cNvSpPr>
              <p:nvPr/>
            </p:nvSpPr>
            <p:spPr bwMode="auto">
              <a:xfrm>
                <a:off x="0" y="561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71" name="Rectangle 52"/>
              <p:cNvSpPr>
                <a:spLocks noChangeArrowheads="1"/>
              </p:cNvSpPr>
              <p:nvPr/>
            </p:nvSpPr>
            <p:spPr bwMode="auto">
              <a:xfrm>
                <a:off x="0" y="5610"/>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16	</a:t>
                </a:r>
                <a:endParaRPr lang="en-US" sz="1400" b="1">
                  <a:solidFill>
                    <a:srgbClr val="000000"/>
                  </a:solidFill>
                  <a:latin typeface="Courier New" pitchFamily="49" charset="0"/>
                  <a:cs typeface="Times New Roman" pitchFamily="18" charset="0"/>
                </a:endParaRPr>
              </a:p>
              <a:p>
                <a:pPr>
                  <a:tabLst>
                    <a:tab pos="139700" algn="r"/>
                    <a:tab pos="292100" algn="l"/>
                  </a:tabLst>
                </a:pPr>
                <a:endParaRPr lang="en-US" sz="1400" b="1">
                  <a:latin typeface="Courier New" pitchFamily="49" charset="0"/>
                </a:endParaRPr>
              </a:p>
            </p:txBody>
          </p:sp>
        </p:grpSp>
        <p:grpSp>
          <p:nvGrpSpPr>
            <p:cNvPr id="19" name="Group 53"/>
            <p:cNvGrpSpPr>
              <a:grpSpLocks/>
            </p:cNvGrpSpPr>
            <p:nvPr/>
          </p:nvGrpSpPr>
          <p:grpSpPr bwMode="auto">
            <a:xfrm>
              <a:off x="0" y="5984"/>
              <a:ext cx="3072" cy="374"/>
              <a:chOff x="0" y="5984"/>
              <a:chExt cx="3072" cy="374"/>
            </a:xfrm>
          </p:grpSpPr>
          <p:sp>
            <p:nvSpPr>
              <p:cNvPr id="10268" name="Rectangle 54"/>
              <p:cNvSpPr>
                <a:spLocks noChangeArrowheads="1"/>
              </p:cNvSpPr>
              <p:nvPr/>
            </p:nvSpPr>
            <p:spPr bwMode="auto">
              <a:xfrm>
                <a:off x="0" y="598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69" name="Rectangle 55"/>
              <p:cNvSpPr>
                <a:spLocks noChangeArrowheads="1"/>
              </p:cNvSpPr>
              <p:nvPr/>
            </p:nvSpPr>
            <p:spPr bwMode="auto">
              <a:xfrm>
                <a:off x="0" y="598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17	</a:t>
                </a:r>
                <a:r>
                  <a:rPr lang="en-US" sz="1400" b="1">
                    <a:solidFill>
                      <a:srgbClr val="000000"/>
                    </a:solidFill>
                    <a:latin typeface="Courier New" pitchFamily="49" charset="0"/>
                    <a:cs typeface="Times New Roman" pitchFamily="18" charset="0"/>
                  </a:rPr>
                  <a:t>   </a:t>
                </a:r>
                <a:r>
                  <a:rPr lang="en-US" sz="1400" b="1">
                    <a:solidFill>
                      <a:srgbClr val="275AFF"/>
                    </a:solidFill>
                    <a:latin typeface="Courier New" pitchFamily="49" charset="0"/>
                    <a:cs typeface="Times New Roman" pitchFamily="18" charset="0"/>
                  </a:rPr>
                  <a:t>return</a:t>
                </a:r>
                <a:r>
                  <a:rPr lang="en-US" sz="1400" b="1">
                    <a:solidFill>
                      <a:srgbClr val="000000"/>
                    </a:solidFill>
                    <a:latin typeface="Courier New" pitchFamily="49" charset="0"/>
                    <a:cs typeface="Times New Roman" pitchFamily="18" charset="0"/>
                  </a:rPr>
                  <a:t> 0;</a:t>
                </a:r>
              </a:p>
              <a:p>
                <a:pPr>
                  <a:tabLst>
                    <a:tab pos="139700" algn="r"/>
                    <a:tab pos="292100" algn="l"/>
                  </a:tabLst>
                </a:pPr>
                <a:endParaRPr lang="en-US" sz="1400" b="1">
                  <a:latin typeface="Courier New" pitchFamily="49" charset="0"/>
                </a:endParaRPr>
              </a:p>
            </p:txBody>
          </p:sp>
        </p:grpSp>
        <p:grpSp>
          <p:nvGrpSpPr>
            <p:cNvPr id="20" name="Group 56"/>
            <p:cNvGrpSpPr>
              <a:grpSpLocks/>
            </p:cNvGrpSpPr>
            <p:nvPr/>
          </p:nvGrpSpPr>
          <p:grpSpPr bwMode="auto">
            <a:xfrm>
              <a:off x="0" y="6358"/>
              <a:ext cx="3072" cy="374"/>
              <a:chOff x="0" y="6358"/>
              <a:chExt cx="3072" cy="374"/>
            </a:xfrm>
          </p:grpSpPr>
          <p:sp>
            <p:nvSpPr>
              <p:cNvPr id="10266" name="Rectangle 57"/>
              <p:cNvSpPr>
                <a:spLocks noChangeArrowheads="1"/>
              </p:cNvSpPr>
              <p:nvPr/>
            </p:nvSpPr>
            <p:spPr bwMode="auto">
              <a:xfrm>
                <a:off x="0" y="635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67" name="Rectangle 58"/>
              <p:cNvSpPr>
                <a:spLocks noChangeArrowheads="1"/>
              </p:cNvSpPr>
              <p:nvPr/>
            </p:nvSpPr>
            <p:spPr bwMode="auto">
              <a:xfrm>
                <a:off x="0" y="635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18	</a:t>
                </a:r>
                <a:r>
                  <a:rPr lang="en-US" sz="1400" b="1">
                    <a:solidFill>
                      <a:srgbClr val="000000"/>
                    </a:solidFill>
                    <a:latin typeface="Courier New" pitchFamily="49" charset="0"/>
                    <a:cs typeface="Times New Roman" pitchFamily="18" charset="0"/>
                  </a:rPr>
                  <a:t>}</a:t>
                </a:r>
              </a:p>
              <a:p>
                <a:pPr>
                  <a:tabLst>
                    <a:tab pos="139700" algn="r"/>
                    <a:tab pos="292100" algn="l"/>
                  </a:tabLst>
                </a:pPr>
                <a:endParaRPr lang="en-US" sz="1400" b="1">
                  <a:latin typeface="Courier New" pitchFamily="49" charset="0"/>
                </a:endParaRPr>
              </a:p>
            </p:txBody>
          </p:sp>
        </p:grpSp>
      </p:grpSp>
      <p:sp>
        <p:nvSpPr>
          <p:cNvPr id="10245" name="Rectangle 60"/>
          <p:cNvSpPr>
            <a:spLocks noChangeArrowheads="1"/>
          </p:cNvSpPr>
          <p:nvPr/>
        </p:nvSpPr>
        <p:spPr bwMode="auto">
          <a:xfrm>
            <a:off x="7620000" y="3890963"/>
            <a:ext cx="1524000" cy="1808162"/>
          </a:xfrm>
          <a:prstGeom prst="rect">
            <a:avLst/>
          </a:prstGeom>
          <a:solidFill>
            <a:schemeClr val="hlink"/>
          </a:solidFill>
          <a:ln w="9525">
            <a:noFill/>
            <a:miter lim="800000"/>
            <a:headEnd/>
            <a:tailEnd/>
          </a:ln>
        </p:spPr>
        <p:txBody>
          <a:bodyPr>
            <a:spAutoFit/>
          </a:bodyPr>
          <a:lstStyle/>
          <a:p>
            <a:pPr>
              <a:spcBef>
                <a:spcPct val="20000"/>
              </a:spcBef>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1.234568e+006</a:t>
            </a:r>
          </a:p>
          <a:p>
            <a:pPr>
              <a:spcBef>
                <a:spcPct val="20000"/>
              </a:spcBef>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1.234568e+006</a:t>
            </a:r>
          </a:p>
          <a:p>
            <a:pPr>
              <a:spcBef>
                <a:spcPct val="20000"/>
              </a:spcBef>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-1.234568e+006</a:t>
            </a:r>
          </a:p>
          <a:p>
            <a:pPr>
              <a:spcBef>
                <a:spcPct val="20000"/>
              </a:spcBef>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1.234568E+006</a:t>
            </a:r>
          </a:p>
          <a:p>
            <a:pPr>
              <a:spcBef>
                <a:spcPct val="20000"/>
              </a:spcBef>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1234567.890000</a:t>
            </a:r>
          </a:p>
          <a:p>
            <a:pPr>
              <a:spcBef>
                <a:spcPct val="20000"/>
              </a:spcBef>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1.23457e+006</a:t>
            </a:r>
          </a:p>
          <a:p>
            <a:pPr>
              <a:spcBef>
                <a:spcPct val="20000"/>
              </a:spcBef>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1.23457E+006</a:t>
            </a:r>
          </a:p>
          <a:p>
            <a:pPr>
              <a:spcBef>
                <a:spcPct val="20000"/>
              </a:spcBef>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 </a:t>
            </a:r>
            <a:r>
              <a:rPr lang="en-US" sz="1200" b="1">
                <a:latin typeface="Courier New" pitchFamily="49" charset="0"/>
                <a:cs typeface="Times New Roman" pitchFamily="18" charset="0"/>
              </a:rPr>
              <a:t> </a:t>
            </a:r>
            <a:endParaRPr lang="en-US" sz="1200" b="1">
              <a:latin typeface="Courier New" pitchFamily="49" charset="0"/>
            </a:endParaRPr>
          </a:p>
        </p:txBody>
      </p:sp>
      <p:sp>
        <p:nvSpPr>
          <p:cNvPr id="10246" name="Rectangle 61"/>
          <p:cNvSpPr>
            <a:spLocks noChangeArrowheads="1"/>
          </p:cNvSpPr>
          <p:nvPr/>
        </p:nvSpPr>
        <p:spPr bwMode="auto">
          <a:xfrm>
            <a:off x="4038600" y="2362200"/>
            <a:ext cx="1030288" cy="336550"/>
          </a:xfrm>
          <a:prstGeom prst="rect">
            <a:avLst/>
          </a:prstGeom>
          <a:noFill/>
          <a:ln w="9525">
            <a:noFill/>
            <a:miter lim="800000"/>
            <a:headEnd/>
            <a:tailEnd/>
          </a:ln>
        </p:spPr>
        <p:txBody>
          <a:bodyPr wrap="none">
            <a:spAutoFit/>
          </a:bodyPr>
          <a:lstStyle/>
          <a:p>
            <a:r>
              <a:rPr lang="en-US" sz="1600" u="sng" dirty="0">
                <a:latin typeface="Arial" pitchFamily="34" charset="0"/>
              </a:rPr>
              <a:t>Example</a:t>
            </a:r>
            <a:r>
              <a:rPr lang="en-US" sz="1600" dirty="0">
                <a:latin typeface="Arial" pitchFamily="34" charset="0"/>
              </a:rPr>
              <a:t>:</a:t>
            </a:r>
          </a:p>
        </p:txBody>
      </p:sp>
      <p:sp>
        <p:nvSpPr>
          <p:cNvPr id="10247" name="Rectangle 62"/>
          <p:cNvSpPr>
            <a:spLocks noChangeArrowheads="1"/>
          </p:cNvSpPr>
          <p:nvPr/>
        </p:nvSpPr>
        <p:spPr bwMode="auto">
          <a:xfrm>
            <a:off x="7391400" y="3371850"/>
            <a:ext cx="1752600" cy="304800"/>
          </a:xfrm>
          <a:prstGeom prst="rect">
            <a:avLst/>
          </a:prstGeom>
          <a:noFill/>
          <a:ln w="9525">
            <a:noFill/>
            <a:miter lim="800000"/>
            <a:headEnd/>
            <a:tailEnd/>
          </a:ln>
        </p:spPr>
        <p:txBody>
          <a:bodyPr/>
          <a:lstStyle/>
          <a:p>
            <a:pPr marL="169863" indent="-169863">
              <a:spcBef>
                <a:spcPct val="20000"/>
              </a:spcBef>
            </a:pPr>
            <a:r>
              <a:rPr lang="en-US" sz="1600" b="1">
                <a:latin typeface="Arial" pitchFamily="34" charset="0"/>
              </a:rPr>
              <a:t>Program Output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buNone/>
              <a:defRPr/>
            </a:pPr>
            <a:r>
              <a:rPr lang="en-US" dirty="0" smtClean="0">
                <a:latin typeface="Times New Roman" pitchFamily="18" charset="0"/>
                <a:cs typeface="Times New Roman" pitchFamily="18" charset="0"/>
              </a:rPr>
              <a:t>Printing Strings and Characters</a:t>
            </a:r>
          </a:p>
        </p:txBody>
      </p:sp>
      <p:sp>
        <p:nvSpPr>
          <p:cNvPr id="13315" name="Rectangle 3"/>
          <p:cNvSpPr>
            <a:spLocks noGrp="1" noChangeArrowheads="1"/>
          </p:cNvSpPr>
          <p:nvPr>
            <p:ph type="body" idx="1"/>
          </p:nvPr>
        </p:nvSpPr>
        <p:spPr>
          <a:xfrm>
            <a:off x="0" y="1447800"/>
            <a:ext cx="3505200" cy="4343400"/>
          </a:xfrm>
        </p:spPr>
        <p:txBody>
          <a:bodyPr/>
          <a:lstStyle/>
          <a:p>
            <a:pPr eaLnBrk="1" hangingPunct="1">
              <a:lnSpc>
                <a:spcPct val="80000"/>
              </a:lnSpc>
              <a:defRPr/>
            </a:pPr>
            <a:r>
              <a:rPr lang="en-US" sz="1800" dirty="0" smtClean="0">
                <a:latin typeface="Times New Roman" pitchFamily="18" charset="0"/>
                <a:cs typeface="Times New Roman" pitchFamily="18" charset="0"/>
              </a:rPr>
              <a:t>%c </a:t>
            </a:r>
          </a:p>
          <a:p>
            <a:pPr lvl="1" eaLnBrk="1" hangingPunct="1">
              <a:lnSpc>
                <a:spcPct val="80000"/>
              </a:lnSpc>
              <a:defRPr/>
            </a:pPr>
            <a:r>
              <a:rPr lang="en-US" sz="1800" dirty="0" smtClean="0">
                <a:latin typeface="Times New Roman" pitchFamily="18" charset="0"/>
                <a:cs typeface="Times New Roman" pitchFamily="18" charset="0"/>
              </a:rPr>
              <a:t>Prints </a:t>
            </a:r>
            <a:r>
              <a:rPr lang="en-US" sz="1800" b="1" dirty="0" smtClean="0">
                <a:latin typeface="Times New Roman" pitchFamily="18" charset="0"/>
                <a:cs typeface="Times New Roman" pitchFamily="18" charset="0"/>
              </a:rPr>
              <a:t>char</a:t>
            </a:r>
            <a:r>
              <a:rPr lang="en-US" sz="1800" dirty="0" smtClean="0">
                <a:latin typeface="Times New Roman" pitchFamily="18" charset="0"/>
                <a:cs typeface="Times New Roman" pitchFamily="18" charset="0"/>
              </a:rPr>
              <a:t> argument</a:t>
            </a:r>
          </a:p>
          <a:p>
            <a:pPr lvl="1" eaLnBrk="1" hangingPunct="1">
              <a:lnSpc>
                <a:spcPct val="80000"/>
              </a:lnSpc>
              <a:defRPr/>
            </a:pPr>
            <a:r>
              <a:rPr lang="en-US" sz="1800" dirty="0" smtClean="0">
                <a:latin typeface="Times New Roman" pitchFamily="18" charset="0"/>
                <a:cs typeface="Times New Roman" pitchFamily="18" charset="0"/>
              </a:rPr>
              <a:t>Cannot be used to print the first character of a string</a:t>
            </a:r>
          </a:p>
          <a:p>
            <a:pPr eaLnBrk="1" hangingPunct="1">
              <a:lnSpc>
                <a:spcPct val="80000"/>
              </a:lnSpc>
              <a:defRPr/>
            </a:pPr>
            <a:r>
              <a:rPr lang="en-US" sz="1800" dirty="0" smtClean="0">
                <a:latin typeface="Times New Roman" pitchFamily="18" charset="0"/>
                <a:cs typeface="Times New Roman" pitchFamily="18" charset="0"/>
              </a:rPr>
              <a:t>%s</a:t>
            </a:r>
          </a:p>
          <a:p>
            <a:pPr lvl="1" eaLnBrk="1" hangingPunct="1">
              <a:lnSpc>
                <a:spcPct val="80000"/>
              </a:lnSpc>
              <a:defRPr/>
            </a:pPr>
            <a:r>
              <a:rPr lang="en-US" sz="1800" dirty="0" smtClean="0">
                <a:latin typeface="Times New Roman" pitchFamily="18" charset="0"/>
                <a:cs typeface="Times New Roman" pitchFamily="18" charset="0"/>
              </a:rPr>
              <a:t>Requires a pointer to </a:t>
            </a:r>
            <a:r>
              <a:rPr lang="en-US" sz="1800" b="1" dirty="0" smtClean="0">
                <a:latin typeface="Times New Roman" pitchFamily="18" charset="0"/>
                <a:cs typeface="Times New Roman" pitchFamily="18" charset="0"/>
              </a:rPr>
              <a:t>char</a:t>
            </a:r>
            <a:r>
              <a:rPr lang="en-US" sz="1800" dirty="0" smtClean="0">
                <a:latin typeface="Times New Roman" pitchFamily="18" charset="0"/>
                <a:cs typeface="Times New Roman" pitchFamily="18" charset="0"/>
              </a:rPr>
              <a:t> as an argument (line 8)</a:t>
            </a:r>
          </a:p>
          <a:p>
            <a:pPr lvl="1" eaLnBrk="1" hangingPunct="1">
              <a:lnSpc>
                <a:spcPct val="80000"/>
              </a:lnSpc>
              <a:defRPr/>
            </a:pPr>
            <a:r>
              <a:rPr lang="en-US" sz="1800" dirty="0" smtClean="0">
                <a:latin typeface="Times New Roman" pitchFamily="18" charset="0"/>
                <a:cs typeface="Times New Roman" pitchFamily="18" charset="0"/>
              </a:rPr>
              <a:t>Cannot print a </a:t>
            </a:r>
            <a:r>
              <a:rPr lang="en-US" sz="1800" b="1" dirty="0" smtClean="0">
                <a:latin typeface="Times New Roman" pitchFamily="18" charset="0"/>
                <a:cs typeface="Times New Roman" pitchFamily="18" charset="0"/>
              </a:rPr>
              <a:t>char</a:t>
            </a:r>
            <a:r>
              <a:rPr lang="en-US" sz="1800" dirty="0" smtClean="0">
                <a:latin typeface="Times New Roman" pitchFamily="18" charset="0"/>
                <a:cs typeface="Times New Roman" pitchFamily="18" charset="0"/>
              </a:rPr>
              <a:t> argument</a:t>
            </a:r>
          </a:p>
          <a:p>
            <a:pPr lvl="1" eaLnBrk="1" hangingPunct="1">
              <a:lnSpc>
                <a:spcPct val="80000"/>
              </a:lnSpc>
              <a:defRPr/>
            </a:pPr>
            <a:r>
              <a:rPr lang="en-US" sz="1800" dirty="0" smtClean="0">
                <a:latin typeface="Times New Roman" pitchFamily="18" charset="0"/>
                <a:cs typeface="Times New Roman" pitchFamily="18" charset="0"/>
              </a:rPr>
              <a:t>Prints characters until </a:t>
            </a:r>
            <a:r>
              <a:rPr lang="en-US" sz="1800" b="1" dirty="0" smtClean="0">
                <a:latin typeface="Times New Roman" pitchFamily="18" charset="0"/>
                <a:cs typeface="Times New Roman" pitchFamily="18" charset="0"/>
              </a:rPr>
              <a:t>NULL</a:t>
            </a:r>
            <a:r>
              <a:rPr lang="en-US" sz="1800" dirty="0" smtClean="0">
                <a:latin typeface="Times New Roman" pitchFamily="18" charset="0"/>
                <a:cs typeface="Times New Roman" pitchFamily="18" charset="0"/>
              </a:rPr>
              <a:t> (</a:t>
            </a:r>
            <a:r>
              <a:rPr lang="en-US" sz="1800" b="1" dirty="0" smtClean="0">
                <a:latin typeface="Times New Roman" pitchFamily="18" charset="0"/>
                <a:cs typeface="Times New Roman" pitchFamily="18" charset="0"/>
              </a:rPr>
              <a:t>'\0'</a:t>
            </a:r>
            <a:r>
              <a:rPr lang="en-US" sz="1800" dirty="0" smtClean="0">
                <a:latin typeface="Times New Roman" pitchFamily="18" charset="0"/>
                <a:cs typeface="Times New Roman" pitchFamily="18" charset="0"/>
              </a:rPr>
              <a:t>) encountered</a:t>
            </a:r>
          </a:p>
          <a:p>
            <a:pPr lvl="1" eaLnBrk="1" hangingPunct="1">
              <a:lnSpc>
                <a:spcPct val="80000"/>
              </a:lnSpc>
              <a:defRPr/>
            </a:pPr>
            <a:r>
              <a:rPr lang="en-US" sz="1800" dirty="0" smtClean="0">
                <a:latin typeface="Times New Roman" pitchFamily="18" charset="0"/>
                <a:cs typeface="Times New Roman" pitchFamily="18" charset="0"/>
              </a:rPr>
              <a:t>Single quotes for character constants (</a:t>
            </a:r>
            <a:r>
              <a:rPr lang="en-US" sz="1800" b="1" dirty="0" smtClean="0">
                <a:latin typeface="Times New Roman" pitchFamily="18" charset="0"/>
                <a:cs typeface="Times New Roman" pitchFamily="18" charset="0"/>
              </a:rPr>
              <a:t>'z'</a:t>
            </a:r>
            <a:r>
              <a:rPr lang="en-US" sz="1800" dirty="0" smtClean="0">
                <a:latin typeface="Times New Roman" pitchFamily="18" charset="0"/>
                <a:cs typeface="Times New Roman" pitchFamily="18" charset="0"/>
              </a:rPr>
              <a:t>)</a:t>
            </a:r>
          </a:p>
          <a:p>
            <a:pPr lvl="1" eaLnBrk="1" hangingPunct="1">
              <a:lnSpc>
                <a:spcPct val="80000"/>
              </a:lnSpc>
              <a:defRPr/>
            </a:pPr>
            <a:r>
              <a:rPr lang="en-US" sz="1800" dirty="0" smtClean="0">
                <a:latin typeface="Times New Roman" pitchFamily="18" charset="0"/>
                <a:cs typeface="Times New Roman" pitchFamily="18" charset="0"/>
              </a:rPr>
              <a:t>Double quotes for strings </a:t>
            </a:r>
            <a:r>
              <a:rPr lang="en-US" sz="1800" b="1" dirty="0" smtClean="0">
                <a:latin typeface="Times New Roman" pitchFamily="18" charset="0"/>
                <a:cs typeface="Times New Roman" pitchFamily="18" charset="0"/>
              </a:rPr>
              <a:t>"z"</a:t>
            </a:r>
            <a:r>
              <a:rPr lang="en-US" sz="1800" dirty="0" smtClean="0">
                <a:latin typeface="Times New Roman" pitchFamily="18" charset="0"/>
                <a:cs typeface="Times New Roman" pitchFamily="18" charset="0"/>
              </a:rPr>
              <a:t> (which actually contains two characters, </a:t>
            </a:r>
            <a:r>
              <a:rPr lang="en-US" sz="1800" b="1" dirty="0" smtClean="0">
                <a:latin typeface="Times New Roman" pitchFamily="18" charset="0"/>
                <a:cs typeface="Times New Roman" pitchFamily="18" charset="0"/>
              </a:rPr>
              <a:t>'z'</a:t>
            </a:r>
            <a:r>
              <a:rPr lang="en-US" sz="1800" dirty="0" smtClean="0">
                <a:latin typeface="Times New Roman" pitchFamily="18" charset="0"/>
                <a:cs typeface="Times New Roman" pitchFamily="18" charset="0"/>
              </a:rPr>
              <a:t> and </a:t>
            </a:r>
            <a:r>
              <a:rPr lang="en-US" sz="1800" b="1" dirty="0" smtClean="0">
                <a:latin typeface="Times New Roman" pitchFamily="18" charset="0"/>
                <a:cs typeface="Times New Roman" pitchFamily="18" charset="0"/>
              </a:rPr>
              <a:t>'\0'</a:t>
            </a:r>
            <a:r>
              <a:rPr lang="en-US" sz="1800" dirty="0" smtClean="0">
                <a:latin typeface="Times New Roman" pitchFamily="18" charset="0"/>
                <a:cs typeface="Times New Roman" pitchFamily="18" charset="0"/>
              </a:rPr>
              <a:t>)</a:t>
            </a:r>
          </a:p>
          <a:p>
            <a:pPr lvl="1" eaLnBrk="1" hangingPunct="1">
              <a:lnSpc>
                <a:spcPct val="80000"/>
              </a:lnSpc>
              <a:spcBef>
                <a:spcPct val="0"/>
              </a:spcBef>
              <a:buFontTx/>
              <a:buNone/>
              <a:defRPr/>
            </a:pPr>
            <a:r>
              <a:rPr lang="en-US" sz="1000" b="1" dirty="0" smtClean="0">
                <a:latin typeface="Times New Roman" pitchFamily="18" charset="0"/>
                <a:cs typeface="Times New Roman" pitchFamily="18" charset="0"/>
                <a:sym typeface="Wingdings 3" pitchFamily="18" charset="2"/>
              </a:rPr>
              <a:t>	</a:t>
            </a:r>
          </a:p>
          <a:p>
            <a:pPr lvl="1" eaLnBrk="1" hangingPunct="1">
              <a:lnSpc>
                <a:spcPct val="80000"/>
              </a:lnSpc>
              <a:spcBef>
                <a:spcPct val="0"/>
              </a:spcBef>
              <a:buFontTx/>
              <a:buNone/>
              <a:defRPr/>
            </a:pPr>
            <a:r>
              <a:rPr lang="en-US" sz="1000" b="1" dirty="0" smtClean="0">
                <a:latin typeface="Times New Roman" pitchFamily="18" charset="0"/>
                <a:cs typeface="Times New Roman" pitchFamily="18" charset="0"/>
                <a:sym typeface="Wingdings 3" pitchFamily="18" charset="2"/>
              </a:rPr>
              <a:t>	</a:t>
            </a:r>
          </a:p>
        </p:txBody>
      </p:sp>
      <p:grpSp>
        <p:nvGrpSpPr>
          <p:cNvPr id="2" name="Group 4"/>
          <p:cNvGrpSpPr>
            <a:grpSpLocks/>
          </p:cNvGrpSpPr>
          <p:nvPr/>
        </p:nvGrpSpPr>
        <p:grpSpPr bwMode="auto">
          <a:xfrm>
            <a:off x="3886200" y="1447800"/>
            <a:ext cx="5257800" cy="3886200"/>
            <a:chOff x="0" y="0"/>
            <a:chExt cx="3072" cy="6358"/>
          </a:xfrm>
        </p:grpSpPr>
        <p:grpSp>
          <p:nvGrpSpPr>
            <p:cNvPr id="3" name="Group 5"/>
            <p:cNvGrpSpPr>
              <a:grpSpLocks/>
            </p:cNvGrpSpPr>
            <p:nvPr/>
          </p:nvGrpSpPr>
          <p:grpSpPr bwMode="auto">
            <a:xfrm>
              <a:off x="0" y="0"/>
              <a:ext cx="3072" cy="374"/>
              <a:chOff x="0" y="0"/>
              <a:chExt cx="3072" cy="374"/>
            </a:xfrm>
          </p:grpSpPr>
          <p:sp>
            <p:nvSpPr>
              <p:cNvPr id="11321" name="Rectangle 6"/>
              <p:cNvSpPr>
                <a:spLocks noChangeArrowheads="1"/>
              </p:cNvSpPr>
              <p:nvPr/>
            </p:nvSpPr>
            <p:spPr bwMode="auto">
              <a:xfrm>
                <a:off x="0" y="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322" name="Rectangle 7"/>
              <p:cNvSpPr>
                <a:spLocks noChangeArrowheads="1"/>
              </p:cNvSpPr>
              <p:nvPr/>
            </p:nvSpPr>
            <p:spPr bwMode="auto">
              <a:xfrm>
                <a:off x="0" y="0"/>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	</a:t>
                </a:r>
                <a:r>
                  <a:rPr lang="en-US" sz="1400" b="1">
                    <a:solidFill>
                      <a:srgbClr val="008000"/>
                    </a:solidFill>
                    <a:latin typeface="Courier New" pitchFamily="49" charset="0"/>
                    <a:cs typeface="Times New Roman" pitchFamily="18" charset="0"/>
                  </a:rPr>
                  <a:t>/* Fig 9.5: fig09_05c */</a:t>
                </a:r>
                <a:endParaRPr lang="en-US" sz="1400" b="1">
                  <a:solidFill>
                    <a:srgbClr val="000000"/>
                  </a:solidFill>
                  <a:latin typeface="Courier New" pitchFamily="49" charset="0"/>
                  <a:cs typeface="Times New Roman" pitchFamily="18" charset="0"/>
                </a:endParaRPr>
              </a:p>
              <a:p>
                <a:pPr>
                  <a:tabLst>
                    <a:tab pos="139700" algn="r"/>
                    <a:tab pos="292100" algn="l"/>
                  </a:tabLst>
                </a:pPr>
                <a:endParaRPr lang="en-US" sz="1400" b="1">
                  <a:latin typeface="Courier New" pitchFamily="49" charset="0"/>
                </a:endParaRPr>
              </a:p>
            </p:txBody>
          </p:sp>
        </p:grpSp>
        <p:grpSp>
          <p:nvGrpSpPr>
            <p:cNvPr id="4" name="Group 8"/>
            <p:cNvGrpSpPr>
              <a:grpSpLocks/>
            </p:cNvGrpSpPr>
            <p:nvPr/>
          </p:nvGrpSpPr>
          <p:grpSpPr bwMode="auto">
            <a:xfrm>
              <a:off x="0" y="374"/>
              <a:ext cx="3072" cy="374"/>
              <a:chOff x="0" y="374"/>
              <a:chExt cx="3072" cy="374"/>
            </a:xfrm>
          </p:grpSpPr>
          <p:sp>
            <p:nvSpPr>
              <p:cNvPr id="11319" name="Rectangle 9"/>
              <p:cNvSpPr>
                <a:spLocks noChangeArrowheads="1"/>
              </p:cNvSpPr>
              <p:nvPr/>
            </p:nvSpPr>
            <p:spPr bwMode="auto">
              <a:xfrm>
                <a:off x="0" y="37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320" name="Rectangle 10"/>
              <p:cNvSpPr>
                <a:spLocks noChangeArrowheads="1"/>
              </p:cNvSpPr>
              <p:nvPr/>
            </p:nvSpPr>
            <p:spPr bwMode="auto">
              <a:xfrm>
                <a:off x="0" y="37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2	</a:t>
                </a:r>
                <a:r>
                  <a:rPr lang="en-US" sz="1400" b="1">
                    <a:solidFill>
                      <a:srgbClr val="008000"/>
                    </a:solidFill>
                    <a:latin typeface="Courier New" pitchFamily="49" charset="0"/>
                    <a:cs typeface="Times New Roman" pitchFamily="18" charset="0"/>
                  </a:rPr>
                  <a:t>/* Printing strings and characters */</a:t>
                </a:r>
                <a:endParaRPr lang="en-US" sz="1400" b="1">
                  <a:solidFill>
                    <a:srgbClr val="000000"/>
                  </a:solidFill>
                  <a:latin typeface="Courier New" pitchFamily="49" charset="0"/>
                  <a:cs typeface="Times New Roman" pitchFamily="18" charset="0"/>
                </a:endParaRPr>
              </a:p>
              <a:p>
                <a:pPr>
                  <a:tabLst>
                    <a:tab pos="139700" algn="r"/>
                    <a:tab pos="292100" algn="l"/>
                  </a:tabLst>
                </a:pPr>
                <a:endParaRPr lang="en-US" sz="1400" b="1">
                  <a:latin typeface="Courier New" pitchFamily="49" charset="0"/>
                </a:endParaRPr>
              </a:p>
            </p:txBody>
          </p:sp>
        </p:grpSp>
        <p:grpSp>
          <p:nvGrpSpPr>
            <p:cNvPr id="5" name="Group 11"/>
            <p:cNvGrpSpPr>
              <a:grpSpLocks/>
            </p:cNvGrpSpPr>
            <p:nvPr/>
          </p:nvGrpSpPr>
          <p:grpSpPr bwMode="auto">
            <a:xfrm>
              <a:off x="0" y="748"/>
              <a:ext cx="3072" cy="374"/>
              <a:chOff x="0" y="748"/>
              <a:chExt cx="3072" cy="374"/>
            </a:xfrm>
          </p:grpSpPr>
          <p:sp>
            <p:nvSpPr>
              <p:cNvPr id="11317" name="Rectangle 12"/>
              <p:cNvSpPr>
                <a:spLocks noChangeArrowheads="1"/>
              </p:cNvSpPr>
              <p:nvPr/>
            </p:nvSpPr>
            <p:spPr bwMode="auto">
              <a:xfrm>
                <a:off x="0" y="74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318" name="Rectangle 13"/>
              <p:cNvSpPr>
                <a:spLocks noChangeArrowheads="1"/>
              </p:cNvSpPr>
              <p:nvPr/>
            </p:nvSpPr>
            <p:spPr bwMode="auto">
              <a:xfrm>
                <a:off x="0" y="74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3	</a:t>
                </a:r>
                <a:r>
                  <a:rPr lang="en-US" sz="1400" b="1">
                    <a:solidFill>
                      <a:srgbClr val="275AFF"/>
                    </a:solidFill>
                    <a:latin typeface="Courier New" pitchFamily="49" charset="0"/>
                    <a:cs typeface="Times New Roman" pitchFamily="18" charset="0"/>
                  </a:rPr>
                  <a:t>#include</a:t>
                </a:r>
                <a:r>
                  <a:rPr lang="en-US" sz="1400" b="1">
                    <a:solidFill>
                      <a:srgbClr val="000000"/>
                    </a:solidFill>
                    <a:latin typeface="Courier New" pitchFamily="49" charset="0"/>
                    <a:cs typeface="Times New Roman" pitchFamily="18" charset="0"/>
                  </a:rPr>
                  <a:t> &lt;stdio.h&gt;</a:t>
                </a:r>
              </a:p>
              <a:p>
                <a:pPr>
                  <a:tabLst>
                    <a:tab pos="139700" algn="r"/>
                    <a:tab pos="292100" algn="l"/>
                  </a:tabLst>
                </a:pPr>
                <a:endParaRPr lang="en-US" sz="1400" b="1">
                  <a:latin typeface="Courier New" pitchFamily="49" charset="0"/>
                </a:endParaRPr>
              </a:p>
            </p:txBody>
          </p:sp>
        </p:grpSp>
        <p:grpSp>
          <p:nvGrpSpPr>
            <p:cNvPr id="6" name="Group 14"/>
            <p:cNvGrpSpPr>
              <a:grpSpLocks/>
            </p:cNvGrpSpPr>
            <p:nvPr/>
          </p:nvGrpSpPr>
          <p:grpSpPr bwMode="auto">
            <a:xfrm>
              <a:off x="0" y="1122"/>
              <a:ext cx="3072" cy="374"/>
              <a:chOff x="0" y="1122"/>
              <a:chExt cx="3072" cy="374"/>
            </a:xfrm>
          </p:grpSpPr>
          <p:sp>
            <p:nvSpPr>
              <p:cNvPr id="11315" name="Rectangle 15"/>
              <p:cNvSpPr>
                <a:spLocks noChangeArrowheads="1"/>
              </p:cNvSpPr>
              <p:nvPr/>
            </p:nvSpPr>
            <p:spPr bwMode="auto">
              <a:xfrm>
                <a:off x="0" y="112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316" name="Rectangle 16"/>
              <p:cNvSpPr>
                <a:spLocks noChangeArrowheads="1"/>
              </p:cNvSpPr>
              <p:nvPr/>
            </p:nvSpPr>
            <p:spPr bwMode="auto">
              <a:xfrm>
                <a:off x="0" y="1122"/>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4	</a:t>
                </a:r>
                <a:endParaRPr lang="en-US" sz="1400" b="1">
                  <a:solidFill>
                    <a:srgbClr val="000000"/>
                  </a:solidFill>
                  <a:latin typeface="Courier New" pitchFamily="49" charset="0"/>
                  <a:cs typeface="Times New Roman" pitchFamily="18" charset="0"/>
                </a:endParaRPr>
              </a:p>
              <a:p>
                <a:pPr>
                  <a:tabLst>
                    <a:tab pos="139700" algn="r"/>
                    <a:tab pos="292100" algn="l"/>
                  </a:tabLst>
                </a:pPr>
                <a:endParaRPr lang="en-US" sz="1400" b="1">
                  <a:latin typeface="Courier New" pitchFamily="49" charset="0"/>
                </a:endParaRPr>
              </a:p>
            </p:txBody>
          </p:sp>
        </p:grpSp>
        <p:grpSp>
          <p:nvGrpSpPr>
            <p:cNvPr id="7" name="Group 17"/>
            <p:cNvGrpSpPr>
              <a:grpSpLocks/>
            </p:cNvGrpSpPr>
            <p:nvPr/>
          </p:nvGrpSpPr>
          <p:grpSpPr bwMode="auto">
            <a:xfrm>
              <a:off x="0" y="1496"/>
              <a:ext cx="3072" cy="374"/>
              <a:chOff x="0" y="1496"/>
              <a:chExt cx="3072" cy="374"/>
            </a:xfrm>
          </p:grpSpPr>
          <p:sp>
            <p:nvSpPr>
              <p:cNvPr id="11313" name="Rectangle 18"/>
              <p:cNvSpPr>
                <a:spLocks noChangeArrowheads="1"/>
              </p:cNvSpPr>
              <p:nvPr/>
            </p:nvSpPr>
            <p:spPr bwMode="auto">
              <a:xfrm>
                <a:off x="0" y="1496"/>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314" name="Rectangle 19"/>
              <p:cNvSpPr>
                <a:spLocks noChangeArrowheads="1"/>
              </p:cNvSpPr>
              <p:nvPr/>
            </p:nvSpPr>
            <p:spPr bwMode="auto">
              <a:xfrm>
                <a:off x="0" y="1496"/>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5	</a:t>
                </a:r>
                <a:r>
                  <a:rPr lang="en-US" sz="1400" b="1">
                    <a:solidFill>
                      <a:srgbClr val="275AFF"/>
                    </a:solidFill>
                    <a:latin typeface="Courier New" pitchFamily="49" charset="0"/>
                    <a:cs typeface="Times New Roman" pitchFamily="18" charset="0"/>
                  </a:rPr>
                  <a:t>int</a:t>
                </a:r>
                <a:r>
                  <a:rPr lang="en-US" sz="1400" b="1">
                    <a:solidFill>
                      <a:srgbClr val="000000"/>
                    </a:solidFill>
                    <a:latin typeface="Courier New" pitchFamily="49" charset="0"/>
                    <a:cs typeface="Times New Roman" pitchFamily="18" charset="0"/>
                  </a:rPr>
                  <a:t> main()</a:t>
                </a:r>
              </a:p>
              <a:p>
                <a:pPr>
                  <a:tabLst>
                    <a:tab pos="139700" algn="r"/>
                    <a:tab pos="292100" algn="l"/>
                  </a:tabLst>
                </a:pPr>
                <a:endParaRPr lang="en-US" sz="1400" b="1">
                  <a:latin typeface="Courier New" pitchFamily="49" charset="0"/>
                </a:endParaRPr>
              </a:p>
            </p:txBody>
          </p:sp>
        </p:grpSp>
        <p:grpSp>
          <p:nvGrpSpPr>
            <p:cNvPr id="8" name="Group 20"/>
            <p:cNvGrpSpPr>
              <a:grpSpLocks/>
            </p:cNvGrpSpPr>
            <p:nvPr/>
          </p:nvGrpSpPr>
          <p:grpSpPr bwMode="auto">
            <a:xfrm>
              <a:off x="0" y="1870"/>
              <a:ext cx="3072" cy="374"/>
              <a:chOff x="0" y="1870"/>
              <a:chExt cx="3072" cy="374"/>
            </a:xfrm>
          </p:grpSpPr>
          <p:sp>
            <p:nvSpPr>
              <p:cNvPr id="11311" name="Rectangle 21"/>
              <p:cNvSpPr>
                <a:spLocks noChangeArrowheads="1"/>
              </p:cNvSpPr>
              <p:nvPr/>
            </p:nvSpPr>
            <p:spPr bwMode="auto">
              <a:xfrm>
                <a:off x="0" y="187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312" name="Rectangle 22"/>
              <p:cNvSpPr>
                <a:spLocks noChangeArrowheads="1"/>
              </p:cNvSpPr>
              <p:nvPr/>
            </p:nvSpPr>
            <p:spPr bwMode="auto">
              <a:xfrm>
                <a:off x="0" y="1870"/>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6	</a:t>
                </a:r>
                <a:r>
                  <a:rPr lang="en-US" sz="1400" b="1">
                    <a:solidFill>
                      <a:srgbClr val="000000"/>
                    </a:solidFill>
                    <a:latin typeface="Courier New" pitchFamily="49" charset="0"/>
                    <a:cs typeface="Times New Roman" pitchFamily="18" charset="0"/>
                  </a:rPr>
                  <a:t>{ </a:t>
                </a:r>
              </a:p>
              <a:p>
                <a:pPr>
                  <a:tabLst>
                    <a:tab pos="139700" algn="r"/>
                    <a:tab pos="292100" algn="l"/>
                  </a:tabLst>
                </a:pPr>
                <a:endParaRPr lang="en-US" sz="1400" b="1">
                  <a:latin typeface="Courier New" pitchFamily="49" charset="0"/>
                </a:endParaRPr>
              </a:p>
            </p:txBody>
          </p:sp>
        </p:grpSp>
        <p:grpSp>
          <p:nvGrpSpPr>
            <p:cNvPr id="9" name="Group 23"/>
            <p:cNvGrpSpPr>
              <a:grpSpLocks/>
            </p:cNvGrpSpPr>
            <p:nvPr/>
          </p:nvGrpSpPr>
          <p:grpSpPr bwMode="auto">
            <a:xfrm>
              <a:off x="0" y="2244"/>
              <a:ext cx="3072" cy="374"/>
              <a:chOff x="0" y="2244"/>
              <a:chExt cx="3072" cy="374"/>
            </a:xfrm>
          </p:grpSpPr>
          <p:sp>
            <p:nvSpPr>
              <p:cNvPr id="11309" name="Rectangle 24"/>
              <p:cNvSpPr>
                <a:spLocks noChangeArrowheads="1"/>
              </p:cNvSpPr>
              <p:nvPr/>
            </p:nvSpPr>
            <p:spPr bwMode="auto">
              <a:xfrm>
                <a:off x="0" y="224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310" name="Rectangle 25"/>
              <p:cNvSpPr>
                <a:spLocks noChangeArrowheads="1"/>
              </p:cNvSpPr>
              <p:nvPr/>
            </p:nvSpPr>
            <p:spPr bwMode="auto">
              <a:xfrm>
                <a:off x="0" y="224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7	</a:t>
                </a:r>
                <a:r>
                  <a:rPr lang="en-US" sz="1400" b="1">
                    <a:solidFill>
                      <a:srgbClr val="000000"/>
                    </a:solidFill>
                    <a:latin typeface="Courier New" pitchFamily="49" charset="0"/>
                    <a:cs typeface="Times New Roman" pitchFamily="18" charset="0"/>
                  </a:rPr>
                  <a:t>   </a:t>
                </a:r>
                <a:r>
                  <a:rPr lang="en-US" sz="1400" b="1">
                    <a:solidFill>
                      <a:srgbClr val="275AFF"/>
                    </a:solidFill>
                    <a:latin typeface="Courier New" pitchFamily="49" charset="0"/>
                    <a:cs typeface="Times New Roman" pitchFamily="18" charset="0"/>
                  </a:rPr>
                  <a:t>char</a:t>
                </a:r>
                <a:r>
                  <a:rPr lang="en-US" sz="1400" b="1">
                    <a:solidFill>
                      <a:srgbClr val="000000"/>
                    </a:solidFill>
                    <a:latin typeface="Courier New" pitchFamily="49" charset="0"/>
                    <a:cs typeface="Times New Roman" pitchFamily="18" charset="0"/>
                  </a:rPr>
                  <a:t> character = 'A';</a:t>
                </a:r>
              </a:p>
              <a:p>
                <a:pPr>
                  <a:tabLst>
                    <a:tab pos="139700" algn="r"/>
                    <a:tab pos="292100" algn="l"/>
                  </a:tabLst>
                </a:pPr>
                <a:endParaRPr lang="en-US" sz="1400" b="1">
                  <a:latin typeface="Courier New" pitchFamily="49" charset="0"/>
                </a:endParaRPr>
              </a:p>
            </p:txBody>
          </p:sp>
        </p:grpSp>
        <p:grpSp>
          <p:nvGrpSpPr>
            <p:cNvPr id="10" name="Group 26"/>
            <p:cNvGrpSpPr>
              <a:grpSpLocks/>
            </p:cNvGrpSpPr>
            <p:nvPr/>
          </p:nvGrpSpPr>
          <p:grpSpPr bwMode="auto">
            <a:xfrm>
              <a:off x="0" y="2618"/>
              <a:ext cx="3072" cy="374"/>
              <a:chOff x="0" y="2618"/>
              <a:chExt cx="3072" cy="374"/>
            </a:xfrm>
          </p:grpSpPr>
          <p:sp>
            <p:nvSpPr>
              <p:cNvPr id="11307" name="Rectangle 27"/>
              <p:cNvSpPr>
                <a:spLocks noChangeArrowheads="1"/>
              </p:cNvSpPr>
              <p:nvPr/>
            </p:nvSpPr>
            <p:spPr bwMode="auto">
              <a:xfrm>
                <a:off x="0" y="261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308" name="Rectangle 28"/>
              <p:cNvSpPr>
                <a:spLocks noChangeArrowheads="1"/>
              </p:cNvSpPr>
              <p:nvPr/>
            </p:nvSpPr>
            <p:spPr bwMode="auto">
              <a:xfrm>
                <a:off x="0" y="261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8	</a:t>
                </a:r>
                <a:r>
                  <a:rPr lang="en-US" sz="1400" b="1">
                    <a:solidFill>
                      <a:srgbClr val="000000"/>
                    </a:solidFill>
                    <a:latin typeface="Courier New" pitchFamily="49" charset="0"/>
                    <a:cs typeface="Times New Roman" pitchFamily="18" charset="0"/>
                  </a:rPr>
                  <a:t>   </a:t>
                </a:r>
                <a:r>
                  <a:rPr lang="en-US" sz="1400" b="1">
                    <a:solidFill>
                      <a:srgbClr val="275AFF"/>
                    </a:solidFill>
                    <a:latin typeface="Courier New" pitchFamily="49" charset="0"/>
                    <a:cs typeface="Times New Roman" pitchFamily="18" charset="0"/>
                  </a:rPr>
                  <a:t>char</a:t>
                </a:r>
                <a:r>
                  <a:rPr lang="en-US" sz="1400" b="1">
                    <a:solidFill>
                      <a:srgbClr val="000000"/>
                    </a:solidFill>
                    <a:latin typeface="Courier New" pitchFamily="49" charset="0"/>
                    <a:cs typeface="Times New Roman" pitchFamily="18" charset="0"/>
                  </a:rPr>
                  <a:t> string[] = "This is a string";</a:t>
                </a:r>
              </a:p>
              <a:p>
                <a:pPr>
                  <a:tabLst>
                    <a:tab pos="139700" algn="r"/>
                    <a:tab pos="292100" algn="l"/>
                  </a:tabLst>
                </a:pPr>
                <a:endParaRPr lang="en-US" sz="1400" b="1">
                  <a:latin typeface="Courier New" pitchFamily="49" charset="0"/>
                </a:endParaRPr>
              </a:p>
            </p:txBody>
          </p:sp>
        </p:grpSp>
        <p:grpSp>
          <p:nvGrpSpPr>
            <p:cNvPr id="11" name="Group 29"/>
            <p:cNvGrpSpPr>
              <a:grpSpLocks/>
            </p:cNvGrpSpPr>
            <p:nvPr/>
          </p:nvGrpSpPr>
          <p:grpSpPr bwMode="auto">
            <a:xfrm>
              <a:off x="0" y="2992"/>
              <a:ext cx="3072" cy="374"/>
              <a:chOff x="0" y="2992"/>
              <a:chExt cx="3072" cy="374"/>
            </a:xfrm>
          </p:grpSpPr>
          <p:sp>
            <p:nvSpPr>
              <p:cNvPr id="11305" name="Rectangle 30"/>
              <p:cNvSpPr>
                <a:spLocks noChangeArrowheads="1"/>
              </p:cNvSpPr>
              <p:nvPr/>
            </p:nvSpPr>
            <p:spPr bwMode="auto">
              <a:xfrm>
                <a:off x="0" y="299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306" name="Rectangle 31"/>
              <p:cNvSpPr>
                <a:spLocks noChangeArrowheads="1"/>
              </p:cNvSpPr>
              <p:nvPr/>
            </p:nvSpPr>
            <p:spPr bwMode="auto">
              <a:xfrm>
                <a:off x="0" y="2992"/>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9	</a:t>
                </a:r>
                <a:r>
                  <a:rPr lang="en-US" sz="1400" b="1">
                    <a:solidFill>
                      <a:srgbClr val="000000"/>
                    </a:solidFill>
                    <a:latin typeface="Courier New" pitchFamily="49" charset="0"/>
                    <a:cs typeface="Times New Roman" pitchFamily="18" charset="0"/>
                  </a:rPr>
                  <a:t>   </a:t>
                </a:r>
                <a:r>
                  <a:rPr lang="en-US" sz="1400" b="1">
                    <a:solidFill>
                      <a:srgbClr val="275AFF"/>
                    </a:solidFill>
                    <a:latin typeface="Courier New" pitchFamily="49" charset="0"/>
                    <a:cs typeface="Times New Roman" pitchFamily="18" charset="0"/>
                  </a:rPr>
                  <a:t>const</a:t>
                </a:r>
                <a:r>
                  <a:rPr lang="en-US" sz="1400" b="1">
                    <a:solidFill>
                      <a:srgbClr val="000000"/>
                    </a:solidFill>
                    <a:latin typeface="Courier New" pitchFamily="49" charset="0"/>
                    <a:cs typeface="Times New Roman" pitchFamily="18" charset="0"/>
                  </a:rPr>
                  <a:t> </a:t>
                </a:r>
                <a:r>
                  <a:rPr lang="en-US" sz="1400" b="1">
                    <a:solidFill>
                      <a:srgbClr val="275AFF"/>
                    </a:solidFill>
                    <a:latin typeface="Courier New" pitchFamily="49" charset="0"/>
                    <a:cs typeface="Times New Roman" pitchFamily="18" charset="0"/>
                  </a:rPr>
                  <a:t>char</a:t>
                </a:r>
                <a:r>
                  <a:rPr lang="en-US" sz="1400" b="1">
                    <a:solidFill>
                      <a:srgbClr val="000000"/>
                    </a:solidFill>
                    <a:latin typeface="Courier New" pitchFamily="49" charset="0"/>
                    <a:cs typeface="Times New Roman" pitchFamily="18" charset="0"/>
                  </a:rPr>
                  <a:t> *stringPtr = "This is also a string";</a:t>
                </a:r>
              </a:p>
              <a:p>
                <a:pPr>
                  <a:tabLst>
                    <a:tab pos="139700" algn="r"/>
                    <a:tab pos="292100" algn="l"/>
                  </a:tabLst>
                </a:pPr>
                <a:endParaRPr lang="en-US" sz="1400" b="1">
                  <a:latin typeface="Courier New" pitchFamily="49" charset="0"/>
                </a:endParaRPr>
              </a:p>
            </p:txBody>
          </p:sp>
        </p:grpSp>
        <p:grpSp>
          <p:nvGrpSpPr>
            <p:cNvPr id="12" name="Group 32"/>
            <p:cNvGrpSpPr>
              <a:grpSpLocks/>
            </p:cNvGrpSpPr>
            <p:nvPr/>
          </p:nvGrpSpPr>
          <p:grpSpPr bwMode="auto">
            <a:xfrm>
              <a:off x="0" y="3366"/>
              <a:ext cx="3072" cy="374"/>
              <a:chOff x="0" y="3366"/>
              <a:chExt cx="3072" cy="374"/>
            </a:xfrm>
          </p:grpSpPr>
          <p:sp>
            <p:nvSpPr>
              <p:cNvPr id="11303" name="Rectangle 33"/>
              <p:cNvSpPr>
                <a:spLocks noChangeArrowheads="1"/>
              </p:cNvSpPr>
              <p:nvPr/>
            </p:nvSpPr>
            <p:spPr bwMode="auto">
              <a:xfrm>
                <a:off x="0" y="3366"/>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304" name="Rectangle 34"/>
              <p:cNvSpPr>
                <a:spLocks noChangeArrowheads="1"/>
              </p:cNvSpPr>
              <p:nvPr/>
            </p:nvSpPr>
            <p:spPr bwMode="auto">
              <a:xfrm>
                <a:off x="0" y="3366"/>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10	</a:t>
                </a:r>
                <a:endParaRPr lang="en-US" sz="1400" b="1">
                  <a:solidFill>
                    <a:srgbClr val="000000"/>
                  </a:solidFill>
                  <a:latin typeface="Courier New" pitchFamily="49" charset="0"/>
                  <a:cs typeface="Times New Roman" pitchFamily="18" charset="0"/>
                </a:endParaRPr>
              </a:p>
              <a:p>
                <a:pPr>
                  <a:tabLst>
                    <a:tab pos="139700" algn="r"/>
                    <a:tab pos="292100" algn="l"/>
                  </a:tabLst>
                </a:pPr>
                <a:endParaRPr lang="en-US" sz="1400" b="1">
                  <a:latin typeface="Courier New" pitchFamily="49" charset="0"/>
                </a:endParaRPr>
              </a:p>
            </p:txBody>
          </p:sp>
        </p:grpSp>
        <p:grpSp>
          <p:nvGrpSpPr>
            <p:cNvPr id="13" name="Group 35"/>
            <p:cNvGrpSpPr>
              <a:grpSpLocks/>
            </p:cNvGrpSpPr>
            <p:nvPr/>
          </p:nvGrpSpPr>
          <p:grpSpPr bwMode="auto">
            <a:xfrm>
              <a:off x="0" y="3740"/>
              <a:ext cx="3072" cy="374"/>
              <a:chOff x="0" y="3740"/>
              <a:chExt cx="3072" cy="374"/>
            </a:xfrm>
          </p:grpSpPr>
          <p:sp>
            <p:nvSpPr>
              <p:cNvPr id="11301" name="Rectangle 36"/>
              <p:cNvSpPr>
                <a:spLocks noChangeArrowheads="1"/>
              </p:cNvSpPr>
              <p:nvPr/>
            </p:nvSpPr>
            <p:spPr bwMode="auto">
              <a:xfrm>
                <a:off x="0" y="374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302" name="Rectangle 37"/>
              <p:cNvSpPr>
                <a:spLocks noChangeArrowheads="1"/>
              </p:cNvSpPr>
              <p:nvPr/>
            </p:nvSpPr>
            <p:spPr bwMode="auto">
              <a:xfrm>
                <a:off x="0" y="3740"/>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11	</a:t>
                </a:r>
                <a:r>
                  <a:rPr lang="en-US" sz="1400" b="1">
                    <a:solidFill>
                      <a:srgbClr val="000000"/>
                    </a:solidFill>
                    <a:latin typeface="Courier New" pitchFamily="49" charset="0"/>
                    <a:cs typeface="Times New Roman" pitchFamily="18" charset="0"/>
                  </a:rPr>
                  <a:t>   printf( "%c\n", character );</a:t>
                </a:r>
              </a:p>
              <a:p>
                <a:pPr>
                  <a:tabLst>
                    <a:tab pos="139700" algn="r"/>
                    <a:tab pos="292100" algn="l"/>
                  </a:tabLst>
                </a:pPr>
                <a:endParaRPr lang="en-US" sz="1400" b="1">
                  <a:latin typeface="Courier New" pitchFamily="49" charset="0"/>
                </a:endParaRPr>
              </a:p>
            </p:txBody>
          </p:sp>
        </p:grpSp>
        <p:grpSp>
          <p:nvGrpSpPr>
            <p:cNvPr id="14" name="Group 38"/>
            <p:cNvGrpSpPr>
              <a:grpSpLocks/>
            </p:cNvGrpSpPr>
            <p:nvPr/>
          </p:nvGrpSpPr>
          <p:grpSpPr bwMode="auto">
            <a:xfrm>
              <a:off x="0" y="4114"/>
              <a:ext cx="3072" cy="374"/>
              <a:chOff x="0" y="4114"/>
              <a:chExt cx="3072" cy="374"/>
            </a:xfrm>
          </p:grpSpPr>
          <p:sp>
            <p:nvSpPr>
              <p:cNvPr id="11299" name="Rectangle 39"/>
              <p:cNvSpPr>
                <a:spLocks noChangeArrowheads="1"/>
              </p:cNvSpPr>
              <p:nvPr/>
            </p:nvSpPr>
            <p:spPr bwMode="auto">
              <a:xfrm>
                <a:off x="0" y="411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300" name="Rectangle 40"/>
              <p:cNvSpPr>
                <a:spLocks noChangeArrowheads="1"/>
              </p:cNvSpPr>
              <p:nvPr/>
            </p:nvSpPr>
            <p:spPr bwMode="auto">
              <a:xfrm>
                <a:off x="0" y="411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12	</a:t>
                </a:r>
                <a:r>
                  <a:rPr lang="en-US" sz="1400" b="1">
                    <a:solidFill>
                      <a:srgbClr val="000000"/>
                    </a:solidFill>
                    <a:latin typeface="Courier New" pitchFamily="49" charset="0"/>
                    <a:cs typeface="Times New Roman" pitchFamily="18" charset="0"/>
                  </a:rPr>
                  <a:t>   printf( "%s\n", "This is a string" );</a:t>
                </a:r>
              </a:p>
              <a:p>
                <a:pPr>
                  <a:tabLst>
                    <a:tab pos="139700" algn="r"/>
                    <a:tab pos="292100" algn="l"/>
                  </a:tabLst>
                </a:pPr>
                <a:endParaRPr lang="en-US" sz="1400" b="1">
                  <a:latin typeface="Courier New" pitchFamily="49" charset="0"/>
                </a:endParaRPr>
              </a:p>
            </p:txBody>
          </p:sp>
        </p:grpSp>
        <p:grpSp>
          <p:nvGrpSpPr>
            <p:cNvPr id="15" name="Group 41"/>
            <p:cNvGrpSpPr>
              <a:grpSpLocks/>
            </p:cNvGrpSpPr>
            <p:nvPr/>
          </p:nvGrpSpPr>
          <p:grpSpPr bwMode="auto">
            <a:xfrm>
              <a:off x="0" y="4488"/>
              <a:ext cx="3072" cy="374"/>
              <a:chOff x="0" y="4488"/>
              <a:chExt cx="3072" cy="374"/>
            </a:xfrm>
          </p:grpSpPr>
          <p:sp>
            <p:nvSpPr>
              <p:cNvPr id="11297" name="Rectangle 42"/>
              <p:cNvSpPr>
                <a:spLocks noChangeArrowheads="1"/>
              </p:cNvSpPr>
              <p:nvPr/>
            </p:nvSpPr>
            <p:spPr bwMode="auto">
              <a:xfrm>
                <a:off x="0" y="448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298" name="Rectangle 43"/>
              <p:cNvSpPr>
                <a:spLocks noChangeArrowheads="1"/>
              </p:cNvSpPr>
              <p:nvPr/>
            </p:nvSpPr>
            <p:spPr bwMode="auto">
              <a:xfrm>
                <a:off x="0" y="448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13	</a:t>
                </a:r>
                <a:r>
                  <a:rPr lang="en-US" sz="1400" b="1">
                    <a:solidFill>
                      <a:srgbClr val="000000"/>
                    </a:solidFill>
                    <a:latin typeface="Courier New" pitchFamily="49" charset="0"/>
                    <a:cs typeface="Times New Roman" pitchFamily="18" charset="0"/>
                  </a:rPr>
                  <a:t>   printf( "%s\n", string );</a:t>
                </a:r>
              </a:p>
              <a:p>
                <a:pPr>
                  <a:tabLst>
                    <a:tab pos="139700" algn="r"/>
                    <a:tab pos="292100" algn="l"/>
                  </a:tabLst>
                </a:pPr>
                <a:endParaRPr lang="en-US" sz="1400" b="1">
                  <a:latin typeface="Courier New" pitchFamily="49" charset="0"/>
                </a:endParaRPr>
              </a:p>
            </p:txBody>
          </p:sp>
        </p:grpSp>
        <p:grpSp>
          <p:nvGrpSpPr>
            <p:cNvPr id="16" name="Group 44"/>
            <p:cNvGrpSpPr>
              <a:grpSpLocks/>
            </p:cNvGrpSpPr>
            <p:nvPr/>
          </p:nvGrpSpPr>
          <p:grpSpPr bwMode="auto">
            <a:xfrm>
              <a:off x="0" y="4862"/>
              <a:ext cx="3072" cy="374"/>
              <a:chOff x="0" y="4862"/>
              <a:chExt cx="3072" cy="374"/>
            </a:xfrm>
          </p:grpSpPr>
          <p:sp>
            <p:nvSpPr>
              <p:cNvPr id="11295" name="Rectangle 45"/>
              <p:cNvSpPr>
                <a:spLocks noChangeArrowheads="1"/>
              </p:cNvSpPr>
              <p:nvPr/>
            </p:nvSpPr>
            <p:spPr bwMode="auto">
              <a:xfrm>
                <a:off x="0" y="486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296" name="Rectangle 46"/>
              <p:cNvSpPr>
                <a:spLocks noChangeArrowheads="1"/>
              </p:cNvSpPr>
              <p:nvPr/>
            </p:nvSpPr>
            <p:spPr bwMode="auto">
              <a:xfrm>
                <a:off x="0" y="4862"/>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14	</a:t>
                </a:r>
                <a:r>
                  <a:rPr lang="en-US" sz="1400" b="1">
                    <a:solidFill>
                      <a:srgbClr val="000000"/>
                    </a:solidFill>
                    <a:latin typeface="Courier New" pitchFamily="49" charset="0"/>
                    <a:cs typeface="Times New Roman" pitchFamily="18" charset="0"/>
                  </a:rPr>
                  <a:t>   printf( "%s\n", stringPtr );</a:t>
                </a:r>
              </a:p>
              <a:p>
                <a:pPr>
                  <a:tabLst>
                    <a:tab pos="139700" algn="r"/>
                    <a:tab pos="292100" algn="l"/>
                  </a:tabLst>
                </a:pPr>
                <a:endParaRPr lang="en-US" sz="1400" b="1">
                  <a:latin typeface="Courier New" pitchFamily="49" charset="0"/>
                </a:endParaRPr>
              </a:p>
            </p:txBody>
          </p:sp>
        </p:grpSp>
        <p:grpSp>
          <p:nvGrpSpPr>
            <p:cNvPr id="17" name="Group 47"/>
            <p:cNvGrpSpPr>
              <a:grpSpLocks/>
            </p:cNvGrpSpPr>
            <p:nvPr/>
          </p:nvGrpSpPr>
          <p:grpSpPr bwMode="auto">
            <a:xfrm>
              <a:off x="0" y="5236"/>
              <a:ext cx="3072" cy="374"/>
              <a:chOff x="0" y="5236"/>
              <a:chExt cx="3072" cy="374"/>
            </a:xfrm>
          </p:grpSpPr>
          <p:sp>
            <p:nvSpPr>
              <p:cNvPr id="11293" name="Rectangle 48"/>
              <p:cNvSpPr>
                <a:spLocks noChangeArrowheads="1"/>
              </p:cNvSpPr>
              <p:nvPr/>
            </p:nvSpPr>
            <p:spPr bwMode="auto">
              <a:xfrm>
                <a:off x="0" y="5236"/>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294" name="Rectangle 49"/>
              <p:cNvSpPr>
                <a:spLocks noChangeArrowheads="1"/>
              </p:cNvSpPr>
              <p:nvPr/>
            </p:nvSpPr>
            <p:spPr bwMode="auto">
              <a:xfrm>
                <a:off x="0" y="5236"/>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15	</a:t>
                </a:r>
                <a:endParaRPr lang="en-US" sz="1400" b="1">
                  <a:solidFill>
                    <a:srgbClr val="000000"/>
                  </a:solidFill>
                  <a:latin typeface="Courier New" pitchFamily="49" charset="0"/>
                  <a:cs typeface="Times New Roman" pitchFamily="18" charset="0"/>
                </a:endParaRPr>
              </a:p>
              <a:p>
                <a:pPr>
                  <a:tabLst>
                    <a:tab pos="139700" algn="r"/>
                    <a:tab pos="292100" algn="l"/>
                  </a:tabLst>
                </a:pPr>
                <a:endParaRPr lang="en-US" sz="1400" b="1">
                  <a:latin typeface="Courier New" pitchFamily="49" charset="0"/>
                </a:endParaRPr>
              </a:p>
            </p:txBody>
          </p:sp>
        </p:grpSp>
        <p:grpSp>
          <p:nvGrpSpPr>
            <p:cNvPr id="18" name="Group 50"/>
            <p:cNvGrpSpPr>
              <a:grpSpLocks/>
            </p:cNvGrpSpPr>
            <p:nvPr/>
          </p:nvGrpSpPr>
          <p:grpSpPr bwMode="auto">
            <a:xfrm>
              <a:off x="0" y="5610"/>
              <a:ext cx="3072" cy="374"/>
              <a:chOff x="0" y="5610"/>
              <a:chExt cx="3072" cy="374"/>
            </a:xfrm>
          </p:grpSpPr>
          <p:sp>
            <p:nvSpPr>
              <p:cNvPr id="11291" name="Rectangle 51"/>
              <p:cNvSpPr>
                <a:spLocks noChangeArrowheads="1"/>
              </p:cNvSpPr>
              <p:nvPr/>
            </p:nvSpPr>
            <p:spPr bwMode="auto">
              <a:xfrm>
                <a:off x="0" y="561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292" name="Rectangle 52"/>
              <p:cNvSpPr>
                <a:spLocks noChangeArrowheads="1"/>
              </p:cNvSpPr>
              <p:nvPr/>
            </p:nvSpPr>
            <p:spPr bwMode="auto">
              <a:xfrm>
                <a:off x="0" y="5610"/>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16	</a:t>
                </a:r>
                <a:r>
                  <a:rPr lang="en-US" sz="1400" b="1">
                    <a:solidFill>
                      <a:srgbClr val="000000"/>
                    </a:solidFill>
                    <a:latin typeface="Courier New" pitchFamily="49" charset="0"/>
                    <a:cs typeface="Times New Roman" pitchFamily="18" charset="0"/>
                  </a:rPr>
                  <a:t>   </a:t>
                </a:r>
                <a:r>
                  <a:rPr lang="en-US" sz="1400" b="1">
                    <a:solidFill>
                      <a:srgbClr val="275AFF"/>
                    </a:solidFill>
                    <a:latin typeface="Courier New" pitchFamily="49" charset="0"/>
                    <a:cs typeface="Times New Roman" pitchFamily="18" charset="0"/>
                  </a:rPr>
                  <a:t>return</a:t>
                </a:r>
                <a:r>
                  <a:rPr lang="en-US" sz="1400" b="1">
                    <a:solidFill>
                      <a:srgbClr val="000000"/>
                    </a:solidFill>
                    <a:latin typeface="Courier New" pitchFamily="49" charset="0"/>
                    <a:cs typeface="Times New Roman" pitchFamily="18" charset="0"/>
                  </a:rPr>
                  <a:t> 0;</a:t>
                </a:r>
              </a:p>
              <a:p>
                <a:pPr>
                  <a:tabLst>
                    <a:tab pos="139700" algn="r"/>
                    <a:tab pos="292100" algn="l"/>
                  </a:tabLst>
                </a:pPr>
                <a:endParaRPr lang="en-US" sz="1400" b="1">
                  <a:latin typeface="Courier New" pitchFamily="49" charset="0"/>
                </a:endParaRPr>
              </a:p>
            </p:txBody>
          </p:sp>
        </p:grpSp>
        <p:grpSp>
          <p:nvGrpSpPr>
            <p:cNvPr id="19" name="Group 53"/>
            <p:cNvGrpSpPr>
              <a:grpSpLocks/>
            </p:cNvGrpSpPr>
            <p:nvPr/>
          </p:nvGrpSpPr>
          <p:grpSpPr bwMode="auto">
            <a:xfrm>
              <a:off x="0" y="5984"/>
              <a:ext cx="3072" cy="374"/>
              <a:chOff x="0" y="5984"/>
              <a:chExt cx="3072" cy="374"/>
            </a:xfrm>
          </p:grpSpPr>
          <p:sp>
            <p:nvSpPr>
              <p:cNvPr id="11289" name="Rectangle 54"/>
              <p:cNvSpPr>
                <a:spLocks noChangeArrowheads="1"/>
              </p:cNvSpPr>
              <p:nvPr/>
            </p:nvSpPr>
            <p:spPr bwMode="auto">
              <a:xfrm>
                <a:off x="0" y="598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290" name="Rectangle 55"/>
              <p:cNvSpPr>
                <a:spLocks noChangeArrowheads="1"/>
              </p:cNvSpPr>
              <p:nvPr/>
            </p:nvSpPr>
            <p:spPr bwMode="auto">
              <a:xfrm>
                <a:off x="0" y="598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17	</a:t>
                </a:r>
                <a:r>
                  <a:rPr lang="en-US" sz="1400" b="1">
                    <a:solidFill>
                      <a:srgbClr val="000000"/>
                    </a:solidFill>
                    <a:latin typeface="Courier New" pitchFamily="49" charset="0"/>
                    <a:cs typeface="Times New Roman" pitchFamily="18" charset="0"/>
                  </a:rPr>
                  <a:t>}</a:t>
                </a:r>
              </a:p>
              <a:p>
                <a:pPr>
                  <a:tabLst>
                    <a:tab pos="139700" algn="r"/>
                    <a:tab pos="292100" algn="l"/>
                  </a:tabLst>
                </a:pPr>
                <a:endParaRPr lang="en-US" sz="1400" b="1">
                  <a:latin typeface="Courier New" pitchFamily="49" charset="0"/>
                </a:endParaRPr>
              </a:p>
            </p:txBody>
          </p:sp>
        </p:grpSp>
      </p:grpSp>
      <p:sp>
        <p:nvSpPr>
          <p:cNvPr id="11269" name="Rectangle 56"/>
          <p:cNvSpPr>
            <a:spLocks noChangeArrowheads="1"/>
          </p:cNvSpPr>
          <p:nvPr/>
        </p:nvSpPr>
        <p:spPr bwMode="auto">
          <a:xfrm>
            <a:off x="5562600" y="5410200"/>
            <a:ext cx="2049463" cy="1284288"/>
          </a:xfrm>
          <a:prstGeom prst="rect">
            <a:avLst/>
          </a:prstGeom>
          <a:solidFill>
            <a:schemeClr val="hlink"/>
          </a:solidFill>
          <a:ln w="9525">
            <a:noFill/>
            <a:miter lim="800000"/>
            <a:headEnd/>
            <a:tailEnd/>
          </a:ln>
        </p:spPr>
        <p:txBody>
          <a:bodyPr>
            <a:spAutoFit/>
          </a:bodyPr>
          <a:lstStyle/>
          <a:p>
            <a:pPr>
              <a:spcBef>
                <a:spcPct val="20000"/>
              </a:spcBef>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400" b="1">
                <a:solidFill>
                  <a:srgbClr val="000000"/>
                </a:solidFill>
                <a:latin typeface="Courier New" pitchFamily="49" charset="0"/>
                <a:cs typeface="Times New Roman" pitchFamily="18" charset="0"/>
              </a:rPr>
              <a:t>A</a:t>
            </a:r>
          </a:p>
          <a:p>
            <a:pPr>
              <a:spcBef>
                <a:spcPct val="20000"/>
              </a:spcBef>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400" b="1">
                <a:solidFill>
                  <a:srgbClr val="000000"/>
                </a:solidFill>
                <a:latin typeface="Courier New" pitchFamily="49" charset="0"/>
                <a:cs typeface="Times New Roman" pitchFamily="18" charset="0"/>
              </a:rPr>
              <a:t>This is a string</a:t>
            </a:r>
          </a:p>
          <a:p>
            <a:pPr>
              <a:spcBef>
                <a:spcPct val="20000"/>
              </a:spcBef>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400" b="1">
                <a:solidFill>
                  <a:srgbClr val="000000"/>
                </a:solidFill>
                <a:latin typeface="Courier New" pitchFamily="49" charset="0"/>
                <a:cs typeface="Times New Roman" pitchFamily="18" charset="0"/>
              </a:rPr>
              <a:t>This is a string</a:t>
            </a:r>
          </a:p>
          <a:p>
            <a:pPr>
              <a:spcBef>
                <a:spcPct val="20000"/>
              </a:spcBef>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400" b="1">
                <a:solidFill>
                  <a:srgbClr val="000000"/>
                </a:solidFill>
                <a:latin typeface="Courier New" pitchFamily="49" charset="0"/>
                <a:cs typeface="Times New Roman" pitchFamily="18" charset="0"/>
              </a:rPr>
              <a:t>This is also a string</a:t>
            </a:r>
            <a:r>
              <a:rPr lang="en-US" sz="1200" b="1">
                <a:latin typeface="Courier New" pitchFamily="49" charset="0"/>
                <a:cs typeface="Times New Roman" pitchFamily="18" charset="0"/>
              </a:rPr>
              <a:t> </a:t>
            </a:r>
            <a:endParaRPr lang="en-US" sz="1200" b="1">
              <a:latin typeface="Courier New" pitchFamily="49" charset="0"/>
            </a:endParaRPr>
          </a:p>
        </p:txBody>
      </p:sp>
      <p:sp>
        <p:nvSpPr>
          <p:cNvPr id="11270" name="Rectangle 57"/>
          <p:cNvSpPr>
            <a:spLocks noChangeArrowheads="1"/>
          </p:cNvSpPr>
          <p:nvPr/>
        </p:nvSpPr>
        <p:spPr bwMode="auto">
          <a:xfrm>
            <a:off x="3733800" y="5334000"/>
            <a:ext cx="1752600" cy="304800"/>
          </a:xfrm>
          <a:prstGeom prst="rect">
            <a:avLst/>
          </a:prstGeom>
          <a:noFill/>
          <a:ln w="9525">
            <a:noFill/>
            <a:miter lim="800000"/>
            <a:headEnd/>
            <a:tailEnd/>
          </a:ln>
        </p:spPr>
        <p:txBody>
          <a:bodyPr/>
          <a:lstStyle/>
          <a:p>
            <a:pPr marL="169863" indent="-169863">
              <a:spcBef>
                <a:spcPct val="20000"/>
              </a:spcBef>
            </a:pPr>
            <a:r>
              <a:rPr lang="en-US" sz="1600" b="1">
                <a:latin typeface="Arial" pitchFamily="34" charset="0"/>
              </a:rPr>
              <a:t>Program Output</a:t>
            </a:r>
          </a:p>
        </p:txBody>
      </p:sp>
      <p:sp>
        <p:nvSpPr>
          <p:cNvPr id="11271" name="Rectangle 58"/>
          <p:cNvSpPr>
            <a:spLocks noChangeArrowheads="1"/>
          </p:cNvSpPr>
          <p:nvPr/>
        </p:nvSpPr>
        <p:spPr bwMode="auto">
          <a:xfrm>
            <a:off x="3733800" y="1066800"/>
            <a:ext cx="1030288" cy="336550"/>
          </a:xfrm>
          <a:prstGeom prst="rect">
            <a:avLst/>
          </a:prstGeom>
          <a:noFill/>
          <a:ln w="9525">
            <a:noFill/>
            <a:miter lim="800000"/>
            <a:headEnd/>
            <a:tailEnd/>
          </a:ln>
        </p:spPr>
        <p:txBody>
          <a:bodyPr wrap="none">
            <a:spAutoFit/>
          </a:bodyPr>
          <a:lstStyle/>
          <a:p>
            <a:r>
              <a:rPr lang="en-US" sz="1600" u="sng">
                <a:latin typeface="Arial" pitchFamily="34" charset="0"/>
              </a:rPr>
              <a:t>Example</a:t>
            </a:r>
            <a:r>
              <a:rPr lang="en-US" sz="1600">
                <a:latin typeface="Arial" pitchFamily="34" charset="0"/>
              </a:rPr>
              <a: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buNone/>
              <a:defRPr/>
            </a:pPr>
            <a:r>
              <a:rPr lang="en-US" dirty="0" smtClean="0">
                <a:latin typeface="Times New Roman" pitchFamily="18" charset="0"/>
                <a:cs typeface="Times New Roman" pitchFamily="18" charset="0"/>
              </a:rPr>
              <a:t>Other Conversion </a:t>
            </a:r>
            <a:r>
              <a:rPr lang="en-US" dirty="0" err="1" smtClean="0">
                <a:latin typeface="Times New Roman" pitchFamily="18" charset="0"/>
                <a:cs typeface="Times New Roman" pitchFamily="18" charset="0"/>
              </a:rPr>
              <a:t>Specifiers</a:t>
            </a:r>
            <a:r>
              <a:rPr lang="en-US" dirty="0" smtClean="0">
                <a:latin typeface="Times New Roman" pitchFamily="18" charset="0"/>
                <a:cs typeface="Times New Roman" pitchFamily="18" charset="0"/>
              </a:rPr>
              <a:t>	</a:t>
            </a:r>
          </a:p>
        </p:txBody>
      </p:sp>
      <p:sp>
        <p:nvSpPr>
          <p:cNvPr id="15363" name="Rectangle 3"/>
          <p:cNvSpPr>
            <a:spLocks noGrp="1" noChangeArrowheads="1"/>
          </p:cNvSpPr>
          <p:nvPr>
            <p:ph type="body" idx="1"/>
          </p:nvPr>
        </p:nvSpPr>
        <p:spPr>
          <a:xfrm>
            <a:off x="0" y="1447800"/>
            <a:ext cx="8839200" cy="3810000"/>
          </a:xfrm>
        </p:spPr>
        <p:txBody>
          <a:bodyPr>
            <a:normAutofit fontScale="92500" lnSpcReduction="20000"/>
          </a:bodyPr>
          <a:lstStyle/>
          <a:p>
            <a:pPr eaLnBrk="1" hangingPunct="1">
              <a:spcBef>
                <a:spcPct val="0"/>
              </a:spcBef>
              <a:defRPr/>
            </a:pPr>
            <a:r>
              <a:rPr lang="en-US" dirty="0" smtClean="0">
                <a:latin typeface="Times New Roman" pitchFamily="18" charset="0"/>
                <a:cs typeface="Times New Roman" pitchFamily="18" charset="0"/>
              </a:rPr>
              <a:t>%p</a:t>
            </a:r>
          </a:p>
          <a:p>
            <a:pPr lvl="1" eaLnBrk="1" hangingPunct="1">
              <a:defRPr/>
            </a:pPr>
            <a:r>
              <a:rPr lang="en-US" sz="2200" dirty="0" smtClean="0">
                <a:latin typeface="Times New Roman" pitchFamily="18" charset="0"/>
                <a:cs typeface="Times New Roman" pitchFamily="18" charset="0"/>
              </a:rPr>
              <a:t>Displays pointer value (address)</a:t>
            </a:r>
          </a:p>
          <a:p>
            <a:pPr eaLnBrk="1" hangingPunct="1">
              <a:spcBef>
                <a:spcPct val="0"/>
              </a:spcBef>
              <a:defRPr/>
            </a:pPr>
            <a:r>
              <a:rPr lang="en-US" dirty="0" smtClean="0">
                <a:latin typeface="Times New Roman" pitchFamily="18" charset="0"/>
                <a:cs typeface="Times New Roman" pitchFamily="18" charset="0"/>
              </a:rPr>
              <a:t>%n</a:t>
            </a:r>
          </a:p>
          <a:p>
            <a:pPr lvl="1" eaLnBrk="1" hangingPunct="1">
              <a:defRPr/>
            </a:pPr>
            <a:r>
              <a:rPr lang="en-US" sz="2200" dirty="0" smtClean="0">
                <a:latin typeface="Times New Roman" pitchFamily="18" charset="0"/>
                <a:cs typeface="Times New Roman" pitchFamily="18" charset="0"/>
              </a:rPr>
              <a:t>Stores number of characters already output by current </a:t>
            </a:r>
            <a:r>
              <a:rPr lang="en-US" sz="2200" b="1" dirty="0" err="1" smtClean="0">
                <a:latin typeface="Times New Roman" pitchFamily="18" charset="0"/>
                <a:cs typeface="Times New Roman" pitchFamily="18" charset="0"/>
              </a:rPr>
              <a:t>printf</a:t>
            </a:r>
            <a:r>
              <a:rPr lang="en-US" sz="2200" dirty="0" smtClean="0">
                <a:latin typeface="Times New Roman" pitchFamily="18" charset="0"/>
                <a:cs typeface="Times New Roman" pitchFamily="18" charset="0"/>
              </a:rPr>
              <a:t> statement</a:t>
            </a:r>
          </a:p>
          <a:p>
            <a:pPr lvl="1" eaLnBrk="1" hangingPunct="1">
              <a:defRPr/>
            </a:pPr>
            <a:r>
              <a:rPr lang="en-US" sz="2200" dirty="0" smtClean="0">
                <a:latin typeface="Times New Roman" pitchFamily="18" charset="0"/>
                <a:cs typeface="Times New Roman" pitchFamily="18" charset="0"/>
              </a:rPr>
              <a:t>Takes a pointer to an integer as an argument</a:t>
            </a:r>
          </a:p>
          <a:p>
            <a:pPr lvl="1" eaLnBrk="1" hangingPunct="1">
              <a:defRPr/>
            </a:pPr>
            <a:r>
              <a:rPr lang="en-US" sz="2200" dirty="0" smtClean="0">
                <a:latin typeface="Times New Roman" pitchFamily="18" charset="0"/>
                <a:cs typeface="Times New Roman" pitchFamily="18" charset="0"/>
              </a:rPr>
              <a:t>Nothing printed by a </a:t>
            </a:r>
            <a:r>
              <a:rPr lang="en-US" sz="2200" b="1" dirty="0" smtClean="0">
                <a:latin typeface="Times New Roman" pitchFamily="18" charset="0"/>
                <a:cs typeface="Times New Roman" pitchFamily="18" charset="0"/>
              </a:rPr>
              <a:t>%n</a:t>
            </a:r>
            <a:r>
              <a:rPr lang="en-US" sz="2200" dirty="0" smtClean="0">
                <a:latin typeface="Times New Roman" pitchFamily="18" charset="0"/>
                <a:cs typeface="Times New Roman" pitchFamily="18" charset="0"/>
              </a:rPr>
              <a:t> specification</a:t>
            </a:r>
          </a:p>
          <a:p>
            <a:pPr lvl="1" eaLnBrk="1" hangingPunct="1">
              <a:defRPr/>
            </a:pPr>
            <a:r>
              <a:rPr lang="en-US" sz="2200" dirty="0" smtClean="0">
                <a:latin typeface="Times New Roman" pitchFamily="18" charset="0"/>
                <a:cs typeface="Times New Roman" pitchFamily="18" charset="0"/>
              </a:rPr>
              <a:t>Every </a:t>
            </a:r>
            <a:r>
              <a:rPr lang="en-US" sz="2200" b="1" dirty="0" err="1" smtClean="0">
                <a:latin typeface="Times New Roman" pitchFamily="18" charset="0"/>
                <a:cs typeface="Times New Roman" pitchFamily="18" charset="0"/>
              </a:rPr>
              <a:t>printf</a:t>
            </a:r>
            <a:r>
              <a:rPr lang="en-US" sz="2200" dirty="0" smtClean="0">
                <a:latin typeface="Times New Roman" pitchFamily="18" charset="0"/>
                <a:cs typeface="Times New Roman" pitchFamily="18" charset="0"/>
              </a:rPr>
              <a:t> call returns a value</a:t>
            </a:r>
          </a:p>
          <a:p>
            <a:pPr lvl="2" eaLnBrk="1" hangingPunct="1">
              <a:defRPr/>
            </a:pPr>
            <a:r>
              <a:rPr lang="en-US" dirty="0" smtClean="0">
                <a:latin typeface="Times New Roman" pitchFamily="18" charset="0"/>
                <a:cs typeface="Times New Roman" pitchFamily="18" charset="0"/>
              </a:rPr>
              <a:t>Number of characters output</a:t>
            </a:r>
          </a:p>
          <a:p>
            <a:pPr lvl="2" eaLnBrk="1" hangingPunct="1">
              <a:defRPr/>
            </a:pPr>
            <a:r>
              <a:rPr lang="en-US" dirty="0" smtClean="0">
                <a:latin typeface="Times New Roman" pitchFamily="18" charset="0"/>
                <a:cs typeface="Times New Roman" pitchFamily="18" charset="0"/>
              </a:rPr>
              <a:t>Negative number if error occurs</a:t>
            </a:r>
          </a:p>
          <a:p>
            <a:pPr eaLnBrk="1" hangingPunct="1">
              <a:spcBef>
                <a:spcPct val="0"/>
              </a:spcBef>
              <a:defRPr/>
            </a:pPr>
            <a:r>
              <a:rPr lang="en-US" dirty="0" smtClean="0">
                <a:latin typeface="Times New Roman" pitchFamily="18" charset="0"/>
                <a:cs typeface="Times New Roman" pitchFamily="18" charset="0"/>
              </a:rPr>
              <a:t>%%</a:t>
            </a:r>
          </a:p>
          <a:p>
            <a:pPr lvl="1" eaLnBrk="1" hangingPunct="1">
              <a:defRPr/>
            </a:pPr>
            <a:r>
              <a:rPr lang="en-US" sz="2000" dirty="0" smtClean="0">
                <a:latin typeface="Times New Roman" pitchFamily="18" charset="0"/>
                <a:cs typeface="Times New Roman" pitchFamily="18" charset="0"/>
              </a:rPr>
              <a:t>Prints a </a:t>
            </a:r>
            <a:r>
              <a:rPr lang="en-US" sz="2200" dirty="0" smtClean="0">
                <a:latin typeface="Times New Roman" pitchFamily="18" charset="0"/>
                <a:cs typeface="Times New Roman" pitchFamily="18" charset="0"/>
              </a:rPr>
              <a:t>percent</a:t>
            </a:r>
            <a:r>
              <a:rPr lang="en-US" sz="2000" dirty="0" smtClean="0">
                <a:latin typeface="Times New Roman" pitchFamily="18" charset="0"/>
                <a:cs typeface="Times New Roman" pitchFamily="18" charset="0"/>
              </a:rPr>
              <a:t> sign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p:cNvGrpSpPr>
            <a:grpSpLocks/>
          </p:cNvGrpSpPr>
          <p:nvPr/>
        </p:nvGrpSpPr>
        <p:grpSpPr bwMode="auto">
          <a:xfrm>
            <a:off x="152400" y="1109870"/>
            <a:ext cx="6781800" cy="4452730"/>
            <a:chOff x="0" y="748"/>
            <a:chExt cx="3072" cy="7854"/>
          </a:xfrm>
        </p:grpSpPr>
        <p:grpSp>
          <p:nvGrpSpPr>
            <p:cNvPr id="9" name="Group 10"/>
            <p:cNvGrpSpPr>
              <a:grpSpLocks/>
            </p:cNvGrpSpPr>
            <p:nvPr/>
          </p:nvGrpSpPr>
          <p:grpSpPr bwMode="auto">
            <a:xfrm>
              <a:off x="0" y="748"/>
              <a:ext cx="3072" cy="374"/>
              <a:chOff x="0" y="748"/>
              <a:chExt cx="3072" cy="374"/>
            </a:xfrm>
          </p:grpSpPr>
          <p:sp>
            <p:nvSpPr>
              <p:cNvPr id="70" name="Rectangle 11"/>
              <p:cNvSpPr>
                <a:spLocks noChangeArrowheads="1"/>
              </p:cNvSpPr>
              <p:nvPr/>
            </p:nvSpPr>
            <p:spPr bwMode="auto">
              <a:xfrm>
                <a:off x="0" y="74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71" name="Rectangle 12"/>
              <p:cNvSpPr>
                <a:spLocks noChangeArrowheads="1"/>
              </p:cNvSpPr>
              <p:nvPr/>
            </p:nvSpPr>
            <p:spPr bwMode="auto">
              <a:xfrm>
                <a:off x="0" y="74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3	</a:t>
                </a:r>
                <a:r>
                  <a:rPr lang="en-US" sz="1400" b="1">
                    <a:solidFill>
                      <a:srgbClr val="275AFF"/>
                    </a:solidFill>
                    <a:latin typeface="Courier New" pitchFamily="49" charset="0"/>
                    <a:cs typeface="Times New Roman" pitchFamily="18" charset="0"/>
                  </a:rPr>
                  <a:t>#include</a:t>
                </a:r>
                <a:r>
                  <a:rPr lang="en-US" sz="1400" b="1">
                    <a:solidFill>
                      <a:srgbClr val="000000"/>
                    </a:solidFill>
                    <a:latin typeface="Courier New" pitchFamily="49" charset="0"/>
                    <a:cs typeface="Times New Roman" pitchFamily="18" charset="0"/>
                  </a:rPr>
                  <a:t> &lt;stdio.h&gt;</a:t>
                </a:r>
              </a:p>
              <a:p>
                <a:pPr>
                  <a:tabLst>
                    <a:tab pos="139700" algn="r"/>
                    <a:tab pos="292100" algn="l"/>
                  </a:tabLst>
                </a:pPr>
                <a:endParaRPr lang="en-US" sz="1400" b="1">
                  <a:latin typeface="Courier New" pitchFamily="49" charset="0"/>
                </a:endParaRPr>
              </a:p>
            </p:txBody>
          </p:sp>
        </p:grpSp>
        <p:grpSp>
          <p:nvGrpSpPr>
            <p:cNvPr id="10" name="Group 13"/>
            <p:cNvGrpSpPr>
              <a:grpSpLocks/>
            </p:cNvGrpSpPr>
            <p:nvPr/>
          </p:nvGrpSpPr>
          <p:grpSpPr bwMode="auto">
            <a:xfrm>
              <a:off x="0" y="1122"/>
              <a:ext cx="3072" cy="374"/>
              <a:chOff x="0" y="1122"/>
              <a:chExt cx="3072" cy="374"/>
            </a:xfrm>
          </p:grpSpPr>
          <p:sp>
            <p:nvSpPr>
              <p:cNvPr id="68" name="Rectangle 14"/>
              <p:cNvSpPr>
                <a:spLocks noChangeArrowheads="1"/>
              </p:cNvSpPr>
              <p:nvPr/>
            </p:nvSpPr>
            <p:spPr bwMode="auto">
              <a:xfrm>
                <a:off x="0" y="112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69" name="Rectangle 15"/>
              <p:cNvSpPr>
                <a:spLocks noChangeArrowheads="1"/>
              </p:cNvSpPr>
              <p:nvPr/>
            </p:nvSpPr>
            <p:spPr bwMode="auto">
              <a:xfrm>
                <a:off x="0" y="1122"/>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4	</a:t>
                </a:r>
                <a:endParaRPr lang="en-US" sz="1400" b="1">
                  <a:solidFill>
                    <a:srgbClr val="000000"/>
                  </a:solidFill>
                  <a:latin typeface="Courier New" pitchFamily="49" charset="0"/>
                  <a:cs typeface="Times New Roman" pitchFamily="18" charset="0"/>
                </a:endParaRPr>
              </a:p>
              <a:p>
                <a:pPr>
                  <a:tabLst>
                    <a:tab pos="139700" algn="r"/>
                    <a:tab pos="292100" algn="l"/>
                  </a:tabLst>
                </a:pPr>
                <a:endParaRPr lang="en-US" sz="1400" b="1">
                  <a:latin typeface="Courier New" pitchFamily="49" charset="0"/>
                </a:endParaRPr>
              </a:p>
            </p:txBody>
          </p:sp>
        </p:grpSp>
        <p:grpSp>
          <p:nvGrpSpPr>
            <p:cNvPr id="11" name="Group 16"/>
            <p:cNvGrpSpPr>
              <a:grpSpLocks/>
            </p:cNvGrpSpPr>
            <p:nvPr/>
          </p:nvGrpSpPr>
          <p:grpSpPr bwMode="auto">
            <a:xfrm>
              <a:off x="0" y="1496"/>
              <a:ext cx="3072" cy="374"/>
              <a:chOff x="0" y="1496"/>
              <a:chExt cx="3072" cy="374"/>
            </a:xfrm>
          </p:grpSpPr>
          <p:sp>
            <p:nvSpPr>
              <p:cNvPr id="66" name="Rectangle 17"/>
              <p:cNvSpPr>
                <a:spLocks noChangeArrowheads="1"/>
              </p:cNvSpPr>
              <p:nvPr/>
            </p:nvSpPr>
            <p:spPr bwMode="auto">
              <a:xfrm>
                <a:off x="0" y="1496"/>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67" name="Rectangle 18"/>
              <p:cNvSpPr>
                <a:spLocks noChangeArrowheads="1"/>
              </p:cNvSpPr>
              <p:nvPr/>
            </p:nvSpPr>
            <p:spPr bwMode="auto">
              <a:xfrm>
                <a:off x="0" y="1496"/>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5	</a:t>
                </a:r>
                <a:r>
                  <a:rPr lang="en-US" sz="1400" b="1">
                    <a:solidFill>
                      <a:srgbClr val="275AFF"/>
                    </a:solidFill>
                    <a:latin typeface="Courier New" pitchFamily="49" charset="0"/>
                    <a:cs typeface="Times New Roman" pitchFamily="18" charset="0"/>
                  </a:rPr>
                  <a:t>int</a:t>
                </a:r>
                <a:r>
                  <a:rPr lang="en-US" sz="1400" b="1">
                    <a:solidFill>
                      <a:srgbClr val="000000"/>
                    </a:solidFill>
                    <a:latin typeface="Courier New" pitchFamily="49" charset="0"/>
                    <a:cs typeface="Times New Roman" pitchFamily="18" charset="0"/>
                  </a:rPr>
                  <a:t> main()</a:t>
                </a:r>
              </a:p>
              <a:p>
                <a:pPr>
                  <a:tabLst>
                    <a:tab pos="139700" algn="r"/>
                    <a:tab pos="292100" algn="l"/>
                  </a:tabLst>
                </a:pPr>
                <a:endParaRPr lang="en-US" sz="1400" b="1">
                  <a:latin typeface="Courier New" pitchFamily="49" charset="0"/>
                </a:endParaRPr>
              </a:p>
            </p:txBody>
          </p:sp>
        </p:grpSp>
        <p:grpSp>
          <p:nvGrpSpPr>
            <p:cNvPr id="12" name="Group 19"/>
            <p:cNvGrpSpPr>
              <a:grpSpLocks/>
            </p:cNvGrpSpPr>
            <p:nvPr/>
          </p:nvGrpSpPr>
          <p:grpSpPr bwMode="auto">
            <a:xfrm>
              <a:off x="0" y="1870"/>
              <a:ext cx="3072" cy="374"/>
              <a:chOff x="0" y="1870"/>
              <a:chExt cx="3072" cy="374"/>
            </a:xfrm>
          </p:grpSpPr>
          <p:sp>
            <p:nvSpPr>
              <p:cNvPr id="64" name="Rectangle 20"/>
              <p:cNvSpPr>
                <a:spLocks noChangeArrowheads="1"/>
              </p:cNvSpPr>
              <p:nvPr/>
            </p:nvSpPr>
            <p:spPr bwMode="auto">
              <a:xfrm>
                <a:off x="0" y="187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65" name="Rectangle 21"/>
              <p:cNvSpPr>
                <a:spLocks noChangeArrowheads="1"/>
              </p:cNvSpPr>
              <p:nvPr/>
            </p:nvSpPr>
            <p:spPr bwMode="auto">
              <a:xfrm>
                <a:off x="0" y="1870"/>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6	</a:t>
                </a:r>
                <a:r>
                  <a:rPr lang="en-US" sz="1400" b="1">
                    <a:solidFill>
                      <a:srgbClr val="000000"/>
                    </a:solidFill>
                    <a:latin typeface="Courier New" pitchFamily="49" charset="0"/>
                    <a:cs typeface="Times New Roman" pitchFamily="18" charset="0"/>
                  </a:rPr>
                  <a:t>{ </a:t>
                </a:r>
              </a:p>
              <a:p>
                <a:pPr>
                  <a:tabLst>
                    <a:tab pos="139700" algn="r"/>
                    <a:tab pos="292100" algn="l"/>
                  </a:tabLst>
                </a:pPr>
                <a:endParaRPr lang="en-US" sz="1400" b="1">
                  <a:latin typeface="Courier New" pitchFamily="49" charset="0"/>
                </a:endParaRPr>
              </a:p>
            </p:txBody>
          </p:sp>
        </p:grpSp>
        <p:grpSp>
          <p:nvGrpSpPr>
            <p:cNvPr id="13" name="Group 22"/>
            <p:cNvGrpSpPr>
              <a:grpSpLocks/>
            </p:cNvGrpSpPr>
            <p:nvPr/>
          </p:nvGrpSpPr>
          <p:grpSpPr bwMode="auto">
            <a:xfrm>
              <a:off x="0" y="2244"/>
              <a:ext cx="3072" cy="374"/>
              <a:chOff x="0" y="2244"/>
              <a:chExt cx="3072" cy="374"/>
            </a:xfrm>
          </p:grpSpPr>
          <p:sp>
            <p:nvSpPr>
              <p:cNvPr id="62" name="Rectangle 23"/>
              <p:cNvSpPr>
                <a:spLocks noChangeArrowheads="1"/>
              </p:cNvSpPr>
              <p:nvPr/>
            </p:nvSpPr>
            <p:spPr bwMode="auto">
              <a:xfrm>
                <a:off x="0" y="224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63" name="Rectangle 24"/>
              <p:cNvSpPr>
                <a:spLocks noChangeArrowheads="1"/>
              </p:cNvSpPr>
              <p:nvPr/>
            </p:nvSpPr>
            <p:spPr bwMode="auto">
              <a:xfrm>
                <a:off x="0" y="224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7	</a:t>
                </a:r>
                <a:r>
                  <a:rPr lang="en-US" sz="1400" b="1">
                    <a:solidFill>
                      <a:srgbClr val="000000"/>
                    </a:solidFill>
                    <a:latin typeface="Courier New" pitchFamily="49" charset="0"/>
                    <a:cs typeface="Times New Roman" pitchFamily="18" charset="0"/>
                  </a:rPr>
                  <a:t>   </a:t>
                </a:r>
                <a:r>
                  <a:rPr lang="en-US" sz="1400" b="1">
                    <a:solidFill>
                      <a:srgbClr val="275AFF"/>
                    </a:solidFill>
                    <a:latin typeface="Courier New" pitchFamily="49" charset="0"/>
                    <a:cs typeface="Times New Roman" pitchFamily="18" charset="0"/>
                  </a:rPr>
                  <a:t>int</a:t>
                </a:r>
                <a:r>
                  <a:rPr lang="en-US" sz="1400" b="1">
                    <a:solidFill>
                      <a:srgbClr val="000000"/>
                    </a:solidFill>
                    <a:latin typeface="Courier New" pitchFamily="49" charset="0"/>
                    <a:cs typeface="Times New Roman" pitchFamily="18" charset="0"/>
                  </a:rPr>
                  <a:t> *ptr;</a:t>
                </a:r>
              </a:p>
              <a:p>
                <a:pPr>
                  <a:tabLst>
                    <a:tab pos="139700" algn="r"/>
                    <a:tab pos="292100" algn="l"/>
                  </a:tabLst>
                </a:pPr>
                <a:endParaRPr lang="en-US" sz="1400" b="1">
                  <a:latin typeface="Courier New" pitchFamily="49" charset="0"/>
                </a:endParaRPr>
              </a:p>
            </p:txBody>
          </p:sp>
        </p:grpSp>
        <p:grpSp>
          <p:nvGrpSpPr>
            <p:cNvPr id="14" name="Group 25"/>
            <p:cNvGrpSpPr>
              <a:grpSpLocks/>
            </p:cNvGrpSpPr>
            <p:nvPr/>
          </p:nvGrpSpPr>
          <p:grpSpPr bwMode="auto">
            <a:xfrm>
              <a:off x="0" y="2618"/>
              <a:ext cx="3072" cy="374"/>
              <a:chOff x="0" y="2618"/>
              <a:chExt cx="3072" cy="374"/>
            </a:xfrm>
          </p:grpSpPr>
          <p:sp>
            <p:nvSpPr>
              <p:cNvPr id="60" name="Rectangle 26"/>
              <p:cNvSpPr>
                <a:spLocks noChangeArrowheads="1"/>
              </p:cNvSpPr>
              <p:nvPr/>
            </p:nvSpPr>
            <p:spPr bwMode="auto">
              <a:xfrm>
                <a:off x="0" y="261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61" name="Rectangle 27"/>
              <p:cNvSpPr>
                <a:spLocks noChangeArrowheads="1"/>
              </p:cNvSpPr>
              <p:nvPr/>
            </p:nvSpPr>
            <p:spPr bwMode="auto">
              <a:xfrm>
                <a:off x="0" y="261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8	</a:t>
                </a:r>
                <a:r>
                  <a:rPr lang="en-US" sz="1400" b="1">
                    <a:solidFill>
                      <a:srgbClr val="000000"/>
                    </a:solidFill>
                    <a:latin typeface="Courier New" pitchFamily="49" charset="0"/>
                    <a:cs typeface="Times New Roman" pitchFamily="18" charset="0"/>
                  </a:rPr>
                  <a:t>   </a:t>
                </a:r>
                <a:r>
                  <a:rPr lang="en-US" sz="1400" b="1">
                    <a:solidFill>
                      <a:srgbClr val="275AFF"/>
                    </a:solidFill>
                    <a:latin typeface="Courier New" pitchFamily="49" charset="0"/>
                    <a:cs typeface="Times New Roman" pitchFamily="18" charset="0"/>
                  </a:rPr>
                  <a:t>int</a:t>
                </a:r>
                <a:r>
                  <a:rPr lang="en-US" sz="1400" b="1">
                    <a:solidFill>
                      <a:srgbClr val="000000"/>
                    </a:solidFill>
                    <a:latin typeface="Courier New" pitchFamily="49" charset="0"/>
                    <a:cs typeface="Times New Roman" pitchFamily="18" charset="0"/>
                  </a:rPr>
                  <a:t> x = 12345, y;</a:t>
                </a:r>
              </a:p>
              <a:p>
                <a:pPr>
                  <a:tabLst>
                    <a:tab pos="139700" algn="r"/>
                    <a:tab pos="292100" algn="l"/>
                  </a:tabLst>
                </a:pPr>
                <a:endParaRPr lang="en-US" sz="1400" b="1">
                  <a:latin typeface="Courier New" pitchFamily="49" charset="0"/>
                </a:endParaRPr>
              </a:p>
            </p:txBody>
          </p:sp>
        </p:grpSp>
        <p:grpSp>
          <p:nvGrpSpPr>
            <p:cNvPr id="15" name="Group 28"/>
            <p:cNvGrpSpPr>
              <a:grpSpLocks/>
            </p:cNvGrpSpPr>
            <p:nvPr/>
          </p:nvGrpSpPr>
          <p:grpSpPr bwMode="auto">
            <a:xfrm>
              <a:off x="0" y="2992"/>
              <a:ext cx="3072" cy="374"/>
              <a:chOff x="0" y="2992"/>
              <a:chExt cx="3072" cy="374"/>
            </a:xfrm>
          </p:grpSpPr>
          <p:sp>
            <p:nvSpPr>
              <p:cNvPr id="58" name="Rectangle 29"/>
              <p:cNvSpPr>
                <a:spLocks noChangeArrowheads="1"/>
              </p:cNvSpPr>
              <p:nvPr/>
            </p:nvSpPr>
            <p:spPr bwMode="auto">
              <a:xfrm>
                <a:off x="0" y="299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59" name="Rectangle 30"/>
              <p:cNvSpPr>
                <a:spLocks noChangeArrowheads="1"/>
              </p:cNvSpPr>
              <p:nvPr/>
            </p:nvSpPr>
            <p:spPr bwMode="auto">
              <a:xfrm>
                <a:off x="0" y="2992"/>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9	</a:t>
                </a:r>
                <a:r>
                  <a:rPr lang="en-US" sz="1400" b="1">
                    <a:solidFill>
                      <a:srgbClr val="000000"/>
                    </a:solidFill>
                    <a:latin typeface="Courier New" pitchFamily="49" charset="0"/>
                    <a:cs typeface="Times New Roman" pitchFamily="18" charset="0"/>
                  </a:rPr>
                  <a:t>   </a:t>
                </a:r>
              </a:p>
              <a:p>
                <a:pPr>
                  <a:tabLst>
                    <a:tab pos="139700" algn="r"/>
                    <a:tab pos="292100" algn="l"/>
                  </a:tabLst>
                </a:pPr>
                <a:endParaRPr lang="en-US" sz="1400" b="1">
                  <a:latin typeface="Courier New" pitchFamily="49" charset="0"/>
                </a:endParaRPr>
              </a:p>
            </p:txBody>
          </p:sp>
        </p:grpSp>
        <p:grpSp>
          <p:nvGrpSpPr>
            <p:cNvPr id="16" name="Group 31"/>
            <p:cNvGrpSpPr>
              <a:grpSpLocks/>
            </p:cNvGrpSpPr>
            <p:nvPr/>
          </p:nvGrpSpPr>
          <p:grpSpPr bwMode="auto">
            <a:xfrm>
              <a:off x="0" y="3366"/>
              <a:ext cx="3072" cy="374"/>
              <a:chOff x="0" y="3366"/>
              <a:chExt cx="3072" cy="374"/>
            </a:xfrm>
          </p:grpSpPr>
          <p:sp>
            <p:nvSpPr>
              <p:cNvPr id="56" name="Rectangle 32"/>
              <p:cNvSpPr>
                <a:spLocks noChangeArrowheads="1"/>
              </p:cNvSpPr>
              <p:nvPr/>
            </p:nvSpPr>
            <p:spPr bwMode="auto">
              <a:xfrm>
                <a:off x="0" y="3366"/>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57" name="Rectangle 33"/>
              <p:cNvSpPr>
                <a:spLocks noChangeArrowheads="1"/>
              </p:cNvSpPr>
              <p:nvPr/>
            </p:nvSpPr>
            <p:spPr bwMode="auto">
              <a:xfrm>
                <a:off x="0" y="3366"/>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10	</a:t>
                </a:r>
                <a:r>
                  <a:rPr lang="en-US" sz="1400" b="1">
                    <a:solidFill>
                      <a:srgbClr val="000000"/>
                    </a:solidFill>
                    <a:latin typeface="Courier New" pitchFamily="49" charset="0"/>
                    <a:cs typeface="Times New Roman" pitchFamily="18" charset="0"/>
                  </a:rPr>
                  <a:t>   ptr = &amp;x;</a:t>
                </a:r>
              </a:p>
              <a:p>
                <a:pPr>
                  <a:tabLst>
                    <a:tab pos="139700" algn="r"/>
                    <a:tab pos="292100" algn="l"/>
                  </a:tabLst>
                </a:pPr>
                <a:endParaRPr lang="en-US" sz="1400" b="1">
                  <a:latin typeface="Courier New" pitchFamily="49" charset="0"/>
                </a:endParaRPr>
              </a:p>
            </p:txBody>
          </p:sp>
        </p:grpSp>
        <p:grpSp>
          <p:nvGrpSpPr>
            <p:cNvPr id="17" name="Group 34"/>
            <p:cNvGrpSpPr>
              <a:grpSpLocks/>
            </p:cNvGrpSpPr>
            <p:nvPr/>
          </p:nvGrpSpPr>
          <p:grpSpPr bwMode="auto">
            <a:xfrm>
              <a:off x="0" y="3740"/>
              <a:ext cx="3072" cy="374"/>
              <a:chOff x="0" y="3740"/>
              <a:chExt cx="3072" cy="374"/>
            </a:xfrm>
          </p:grpSpPr>
          <p:sp>
            <p:nvSpPr>
              <p:cNvPr id="54" name="Rectangle 35"/>
              <p:cNvSpPr>
                <a:spLocks noChangeArrowheads="1"/>
              </p:cNvSpPr>
              <p:nvPr/>
            </p:nvSpPr>
            <p:spPr bwMode="auto">
              <a:xfrm>
                <a:off x="0" y="374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55" name="Rectangle 36"/>
              <p:cNvSpPr>
                <a:spLocks noChangeArrowheads="1"/>
              </p:cNvSpPr>
              <p:nvPr/>
            </p:nvSpPr>
            <p:spPr bwMode="auto">
              <a:xfrm>
                <a:off x="0" y="3740"/>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11	</a:t>
                </a:r>
                <a:r>
                  <a:rPr lang="en-US" sz="1400" b="1">
                    <a:solidFill>
                      <a:srgbClr val="000000"/>
                    </a:solidFill>
                    <a:latin typeface="Courier New" pitchFamily="49" charset="0"/>
                    <a:cs typeface="Times New Roman" pitchFamily="18" charset="0"/>
                  </a:rPr>
                  <a:t>   printf( "The value of ptr is %p\n", ptr );</a:t>
                </a:r>
              </a:p>
              <a:p>
                <a:pPr>
                  <a:tabLst>
                    <a:tab pos="139700" algn="r"/>
                    <a:tab pos="292100" algn="l"/>
                  </a:tabLst>
                </a:pPr>
                <a:endParaRPr lang="en-US" sz="1400" b="1">
                  <a:latin typeface="Courier New" pitchFamily="49" charset="0"/>
                </a:endParaRPr>
              </a:p>
            </p:txBody>
          </p:sp>
        </p:grpSp>
        <p:grpSp>
          <p:nvGrpSpPr>
            <p:cNvPr id="18" name="Group 37"/>
            <p:cNvGrpSpPr>
              <a:grpSpLocks/>
            </p:cNvGrpSpPr>
            <p:nvPr/>
          </p:nvGrpSpPr>
          <p:grpSpPr bwMode="auto">
            <a:xfrm>
              <a:off x="0" y="4114"/>
              <a:ext cx="3072" cy="374"/>
              <a:chOff x="0" y="4114"/>
              <a:chExt cx="3072" cy="374"/>
            </a:xfrm>
          </p:grpSpPr>
          <p:sp>
            <p:nvSpPr>
              <p:cNvPr id="52" name="Rectangle 38"/>
              <p:cNvSpPr>
                <a:spLocks noChangeArrowheads="1"/>
              </p:cNvSpPr>
              <p:nvPr/>
            </p:nvSpPr>
            <p:spPr bwMode="auto">
              <a:xfrm>
                <a:off x="0" y="411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53" name="Rectangle 39"/>
              <p:cNvSpPr>
                <a:spLocks noChangeArrowheads="1"/>
              </p:cNvSpPr>
              <p:nvPr/>
            </p:nvSpPr>
            <p:spPr bwMode="auto">
              <a:xfrm>
                <a:off x="0" y="411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12	</a:t>
                </a:r>
                <a:r>
                  <a:rPr lang="en-US" sz="1400" b="1">
                    <a:solidFill>
                      <a:srgbClr val="000000"/>
                    </a:solidFill>
                    <a:latin typeface="Courier New" pitchFamily="49" charset="0"/>
                    <a:cs typeface="Times New Roman" pitchFamily="18" charset="0"/>
                  </a:rPr>
                  <a:t>   printf( "The address of x is %p\n\n", &amp;x );</a:t>
                </a:r>
              </a:p>
              <a:p>
                <a:pPr>
                  <a:tabLst>
                    <a:tab pos="139700" algn="r"/>
                    <a:tab pos="292100" algn="l"/>
                  </a:tabLst>
                </a:pPr>
                <a:endParaRPr lang="en-US" sz="1400" b="1">
                  <a:latin typeface="Courier New" pitchFamily="49" charset="0"/>
                </a:endParaRPr>
              </a:p>
            </p:txBody>
          </p:sp>
        </p:grpSp>
        <p:grpSp>
          <p:nvGrpSpPr>
            <p:cNvPr id="19" name="Group 40"/>
            <p:cNvGrpSpPr>
              <a:grpSpLocks/>
            </p:cNvGrpSpPr>
            <p:nvPr/>
          </p:nvGrpSpPr>
          <p:grpSpPr bwMode="auto">
            <a:xfrm>
              <a:off x="0" y="4488"/>
              <a:ext cx="3072" cy="374"/>
              <a:chOff x="0" y="4488"/>
              <a:chExt cx="3072" cy="374"/>
            </a:xfrm>
          </p:grpSpPr>
          <p:sp>
            <p:nvSpPr>
              <p:cNvPr id="50" name="Rectangle 41"/>
              <p:cNvSpPr>
                <a:spLocks noChangeArrowheads="1"/>
              </p:cNvSpPr>
              <p:nvPr/>
            </p:nvSpPr>
            <p:spPr bwMode="auto">
              <a:xfrm>
                <a:off x="0" y="448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51" name="Rectangle 42"/>
              <p:cNvSpPr>
                <a:spLocks noChangeArrowheads="1"/>
              </p:cNvSpPr>
              <p:nvPr/>
            </p:nvSpPr>
            <p:spPr bwMode="auto">
              <a:xfrm>
                <a:off x="0" y="448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13	</a:t>
                </a:r>
                <a:endParaRPr lang="en-US" sz="1400" b="1">
                  <a:solidFill>
                    <a:srgbClr val="000000"/>
                  </a:solidFill>
                  <a:latin typeface="Courier New" pitchFamily="49" charset="0"/>
                  <a:cs typeface="Times New Roman" pitchFamily="18" charset="0"/>
                </a:endParaRPr>
              </a:p>
              <a:p>
                <a:pPr>
                  <a:tabLst>
                    <a:tab pos="139700" algn="r"/>
                    <a:tab pos="292100" algn="l"/>
                  </a:tabLst>
                </a:pPr>
                <a:endParaRPr lang="en-US" sz="1400" b="1">
                  <a:latin typeface="Courier New" pitchFamily="49" charset="0"/>
                </a:endParaRPr>
              </a:p>
            </p:txBody>
          </p:sp>
        </p:grpSp>
        <p:grpSp>
          <p:nvGrpSpPr>
            <p:cNvPr id="20" name="Group 43"/>
            <p:cNvGrpSpPr>
              <a:grpSpLocks/>
            </p:cNvGrpSpPr>
            <p:nvPr/>
          </p:nvGrpSpPr>
          <p:grpSpPr bwMode="auto">
            <a:xfrm>
              <a:off x="0" y="4862"/>
              <a:ext cx="3072" cy="374"/>
              <a:chOff x="0" y="4862"/>
              <a:chExt cx="3072" cy="374"/>
            </a:xfrm>
          </p:grpSpPr>
          <p:sp>
            <p:nvSpPr>
              <p:cNvPr id="48" name="Rectangle 44"/>
              <p:cNvSpPr>
                <a:spLocks noChangeArrowheads="1"/>
              </p:cNvSpPr>
              <p:nvPr/>
            </p:nvSpPr>
            <p:spPr bwMode="auto">
              <a:xfrm>
                <a:off x="0" y="486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49" name="Rectangle 45"/>
              <p:cNvSpPr>
                <a:spLocks noChangeArrowheads="1"/>
              </p:cNvSpPr>
              <p:nvPr/>
            </p:nvSpPr>
            <p:spPr bwMode="auto">
              <a:xfrm>
                <a:off x="0" y="4862"/>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14	</a:t>
                </a:r>
                <a:r>
                  <a:rPr lang="en-US" sz="1400" b="1">
                    <a:solidFill>
                      <a:srgbClr val="000000"/>
                    </a:solidFill>
                    <a:latin typeface="Courier New" pitchFamily="49" charset="0"/>
                    <a:cs typeface="Times New Roman" pitchFamily="18" charset="0"/>
                  </a:rPr>
                  <a:t>   printf( "Total characters printed on this line is:%n", &amp;y );</a:t>
                </a:r>
              </a:p>
              <a:p>
                <a:pPr>
                  <a:tabLst>
                    <a:tab pos="139700" algn="r"/>
                    <a:tab pos="292100" algn="l"/>
                  </a:tabLst>
                </a:pPr>
                <a:endParaRPr lang="en-US" sz="1400" b="1">
                  <a:latin typeface="Courier New" pitchFamily="49" charset="0"/>
                </a:endParaRPr>
              </a:p>
            </p:txBody>
          </p:sp>
        </p:grpSp>
        <p:grpSp>
          <p:nvGrpSpPr>
            <p:cNvPr id="21" name="Group 46"/>
            <p:cNvGrpSpPr>
              <a:grpSpLocks/>
            </p:cNvGrpSpPr>
            <p:nvPr/>
          </p:nvGrpSpPr>
          <p:grpSpPr bwMode="auto">
            <a:xfrm>
              <a:off x="0" y="5236"/>
              <a:ext cx="3072" cy="374"/>
              <a:chOff x="0" y="5236"/>
              <a:chExt cx="3072" cy="374"/>
            </a:xfrm>
          </p:grpSpPr>
          <p:sp>
            <p:nvSpPr>
              <p:cNvPr id="46" name="Rectangle 47"/>
              <p:cNvSpPr>
                <a:spLocks noChangeArrowheads="1"/>
              </p:cNvSpPr>
              <p:nvPr/>
            </p:nvSpPr>
            <p:spPr bwMode="auto">
              <a:xfrm>
                <a:off x="0" y="5236"/>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47" name="Rectangle 48"/>
              <p:cNvSpPr>
                <a:spLocks noChangeArrowheads="1"/>
              </p:cNvSpPr>
              <p:nvPr/>
            </p:nvSpPr>
            <p:spPr bwMode="auto">
              <a:xfrm>
                <a:off x="0" y="5236"/>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15	</a:t>
                </a:r>
                <a:r>
                  <a:rPr lang="en-US" sz="1400" b="1">
                    <a:solidFill>
                      <a:srgbClr val="000000"/>
                    </a:solidFill>
                    <a:latin typeface="Courier New" pitchFamily="49" charset="0"/>
                    <a:cs typeface="Times New Roman" pitchFamily="18" charset="0"/>
                  </a:rPr>
                  <a:t>   printf( " %d\n\n", y );</a:t>
                </a:r>
              </a:p>
              <a:p>
                <a:pPr>
                  <a:tabLst>
                    <a:tab pos="139700" algn="r"/>
                    <a:tab pos="292100" algn="l"/>
                  </a:tabLst>
                </a:pPr>
                <a:endParaRPr lang="en-US" sz="1400" b="1">
                  <a:latin typeface="Courier New" pitchFamily="49" charset="0"/>
                </a:endParaRPr>
              </a:p>
            </p:txBody>
          </p:sp>
        </p:grpSp>
        <p:grpSp>
          <p:nvGrpSpPr>
            <p:cNvPr id="22" name="Group 49"/>
            <p:cNvGrpSpPr>
              <a:grpSpLocks/>
            </p:cNvGrpSpPr>
            <p:nvPr/>
          </p:nvGrpSpPr>
          <p:grpSpPr bwMode="auto">
            <a:xfrm>
              <a:off x="0" y="5610"/>
              <a:ext cx="3072" cy="374"/>
              <a:chOff x="0" y="5610"/>
              <a:chExt cx="3072" cy="374"/>
            </a:xfrm>
          </p:grpSpPr>
          <p:sp>
            <p:nvSpPr>
              <p:cNvPr id="44" name="Rectangle 50"/>
              <p:cNvSpPr>
                <a:spLocks noChangeArrowheads="1"/>
              </p:cNvSpPr>
              <p:nvPr/>
            </p:nvSpPr>
            <p:spPr bwMode="auto">
              <a:xfrm>
                <a:off x="0" y="561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45" name="Rectangle 51"/>
              <p:cNvSpPr>
                <a:spLocks noChangeArrowheads="1"/>
              </p:cNvSpPr>
              <p:nvPr/>
            </p:nvSpPr>
            <p:spPr bwMode="auto">
              <a:xfrm>
                <a:off x="0" y="5610"/>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16	</a:t>
                </a:r>
                <a:endParaRPr lang="en-US" sz="1400" b="1">
                  <a:solidFill>
                    <a:srgbClr val="000000"/>
                  </a:solidFill>
                  <a:latin typeface="Courier New" pitchFamily="49" charset="0"/>
                  <a:cs typeface="Times New Roman" pitchFamily="18" charset="0"/>
                </a:endParaRPr>
              </a:p>
              <a:p>
                <a:pPr>
                  <a:tabLst>
                    <a:tab pos="139700" algn="r"/>
                    <a:tab pos="292100" algn="l"/>
                  </a:tabLst>
                </a:pPr>
                <a:endParaRPr lang="en-US" sz="1400" b="1">
                  <a:latin typeface="Courier New" pitchFamily="49" charset="0"/>
                </a:endParaRPr>
              </a:p>
            </p:txBody>
          </p:sp>
        </p:grpSp>
        <p:grpSp>
          <p:nvGrpSpPr>
            <p:cNvPr id="23" name="Group 52"/>
            <p:cNvGrpSpPr>
              <a:grpSpLocks/>
            </p:cNvGrpSpPr>
            <p:nvPr/>
          </p:nvGrpSpPr>
          <p:grpSpPr bwMode="auto">
            <a:xfrm>
              <a:off x="0" y="5984"/>
              <a:ext cx="3072" cy="374"/>
              <a:chOff x="0" y="5984"/>
              <a:chExt cx="3072" cy="374"/>
            </a:xfrm>
          </p:grpSpPr>
          <p:sp>
            <p:nvSpPr>
              <p:cNvPr id="42" name="Rectangle 53"/>
              <p:cNvSpPr>
                <a:spLocks noChangeArrowheads="1"/>
              </p:cNvSpPr>
              <p:nvPr/>
            </p:nvSpPr>
            <p:spPr bwMode="auto">
              <a:xfrm>
                <a:off x="0" y="598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43" name="Rectangle 54"/>
              <p:cNvSpPr>
                <a:spLocks noChangeArrowheads="1"/>
              </p:cNvSpPr>
              <p:nvPr/>
            </p:nvSpPr>
            <p:spPr bwMode="auto">
              <a:xfrm>
                <a:off x="0" y="598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17	</a:t>
                </a:r>
                <a:r>
                  <a:rPr lang="en-US" sz="1400" b="1">
                    <a:solidFill>
                      <a:srgbClr val="000000"/>
                    </a:solidFill>
                    <a:latin typeface="Courier New" pitchFamily="49" charset="0"/>
                    <a:cs typeface="Times New Roman" pitchFamily="18" charset="0"/>
                  </a:rPr>
                  <a:t>   y = printf( "This line has 28 characters\n" );</a:t>
                </a:r>
              </a:p>
              <a:p>
                <a:pPr>
                  <a:tabLst>
                    <a:tab pos="139700" algn="r"/>
                    <a:tab pos="292100" algn="l"/>
                  </a:tabLst>
                </a:pPr>
                <a:endParaRPr lang="en-US" sz="1400" b="1">
                  <a:latin typeface="Courier New" pitchFamily="49" charset="0"/>
                </a:endParaRPr>
              </a:p>
            </p:txBody>
          </p:sp>
        </p:grpSp>
        <p:grpSp>
          <p:nvGrpSpPr>
            <p:cNvPr id="24" name="Group 55"/>
            <p:cNvGrpSpPr>
              <a:grpSpLocks/>
            </p:cNvGrpSpPr>
            <p:nvPr/>
          </p:nvGrpSpPr>
          <p:grpSpPr bwMode="auto">
            <a:xfrm>
              <a:off x="0" y="6358"/>
              <a:ext cx="3072" cy="374"/>
              <a:chOff x="0" y="6358"/>
              <a:chExt cx="3072" cy="374"/>
            </a:xfrm>
          </p:grpSpPr>
          <p:sp>
            <p:nvSpPr>
              <p:cNvPr id="40" name="Rectangle 56"/>
              <p:cNvSpPr>
                <a:spLocks noChangeArrowheads="1"/>
              </p:cNvSpPr>
              <p:nvPr/>
            </p:nvSpPr>
            <p:spPr bwMode="auto">
              <a:xfrm>
                <a:off x="0" y="635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41" name="Rectangle 57"/>
              <p:cNvSpPr>
                <a:spLocks noChangeArrowheads="1"/>
              </p:cNvSpPr>
              <p:nvPr/>
            </p:nvSpPr>
            <p:spPr bwMode="auto">
              <a:xfrm>
                <a:off x="0" y="635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18	</a:t>
                </a:r>
                <a:r>
                  <a:rPr lang="en-US" sz="1400" b="1">
                    <a:solidFill>
                      <a:srgbClr val="000000"/>
                    </a:solidFill>
                    <a:latin typeface="Courier New" pitchFamily="49" charset="0"/>
                    <a:cs typeface="Times New Roman" pitchFamily="18" charset="0"/>
                  </a:rPr>
                  <a:t>   printf( "%d characters were printed\n\n", y );</a:t>
                </a:r>
              </a:p>
              <a:p>
                <a:pPr>
                  <a:tabLst>
                    <a:tab pos="139700" algn="r"/>
                    <a:tab pos="292100" algn="l"/>
                  </a:tabLst>
                </a:pPr>
                <a:endParaRPr lang="en-US" sz="1400" b="1">
                  <a:latin typeface="Courier New" pitchFamily="49" charset="0"/>
                </a:endParaRPr>
              </a:p>
            </p:txBody>
          </p:sp>
        </p:grpSp>
        <p:grpSp>
          <p:nvGrpSpPr>
            <p:cNvPr id="25" name="Group 58"/>
            <p:cNvGrpSpPr>
              <a:grpSpLocks/>
            </p:cNvGrpSpPr>
            <p:nvPr/>
          </p:nvGrpSpPr>
          <p:grpSpPr bwMode="auto">
            <a:xfrm>
              <a:off x="0" y="6732"/>
              <a:ext cx="3072" cy="374"/>
              <a:chOff x="0" y="6732"/>
              <a:chExt cx="3072" cy="374"/>
            </a:xfrm>
          </p:grpSpPr>
          <p:sp>
            <p:nvSpPr>
              <p:cNvPr id="38" name="Rectangle 59"/>
              <p:cNvSpPr>
                <a:spLocks noChangeArrowheads="1"/>
              </p:cNvSpPr>
              <p:nvPr/>
            </p:nvSpPr>
            <p:spPr bwMode="auto">
              <a:xfrm>
                <a:off x="0" y="673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39" name="Rectangle 60"/>
              <p:cNvSpPr>
                <a:spLocks noChangeArrowheads="1"/>
              </p:cNvSpPr>
              <p:nvPr/>
            </p:nvSpPr>
            <p:spPr bwMode="auto">
              <a:xfrm>
                <a:off x="0" y="6732"/>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19	</a:t>
                </a:r>
                <a:r>
                  <a:rPr lang="en-US" sz="1400" b="1">
                    <a:solidFill>
                      <a:srgbClr val="000000"/>
                    </a:solidFill>
                    <a:latin typeface="Courier New" pitchFamily="49" charset="0"/>
                    <a:cs typeface="Times New Roman" pitchFamily="18" charset="0"/>
                  </a:rPr>
                  <a:t>   </a:t>
                </a:r>
              </a:p>
              <a:p>
                <a:pPr>
                  <a:tabLst>
                    <a:tab pos="139700" algn="r"/>
                    <a:tab pos="292100" algn="l"/>
                  </a:tabLst>
                </a:pPr>
                <a:endParaRPr lang="en-US" sz="1400" b="1">
                  <a:latin typeface="Courier New" pitchFamily="49" charset="0"/>
                </a:endParaRPr>
              </a:p>
            </p:txBody>
          </p:sp>
        </p:grpSp>
        <p:grpSp>
          <p:nvGrpSpPr>
            <p:cNvPr id="26" name="Group 61"/>
            <p:cNvGrpSpPr>
              <a:grpSpLocks/>
            </p:cNvGrpSpPr>
            <p:nvPr/>
          </p:nvGrpSpPr>
          <p:grpSpPr bwMode="auto">
            <a:xfrm>
              <a:off x="0" y="7106"/>
              <a:ext cx="3072" cy="374"/>
              <a:chOff x="0" y="7106"/>
              <a:chExt cx="3072" cy="374"/>
            </a:xfrm>
          </p:grpSpPr>
          <p:sp>
            <p:nvSpPr>
              <p:cNvPr id="36" name="Rectangle 62"/>
              <p:cNvSpPr>
                <a:spLocks noChangeArrowheads="1"/>
              </p:cNvSpPr>
              <p:nvPr/>
            </p:nvSpPr>
            <p:spPr bwMode="auto">
              <a:xfrm>
                <a:off x="0" y="7106"/>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37" name="Rectangle 63"/>
              <p:cNvSpPr>
                <a:spLocks noChangeArrowheads="1"/>
              </p:cNvSpPr>
              <p:nvPr/>
            </p:nvSpPr>
            <p:spPr bwMode="auto">
              <a:xfrm>
                <a:off x="0" y="7106"/>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20	</a:t>
                </a:r>
                <a:r>
                  <a:rPr lang="en-US" sz="1400" b="1">
                    <a:solidFill>
                      <a:srgbClr val="000000"/>
                    </a:solidFill>
                    <a:latin typeface="Courier New" pitchFamily="49" charset="0"/>
                    <a:cs typeface="Times New Roman" pitchFamily="18" charset="0"/>
                  </a:rPr>
                  <a:t>   printf( "Printing a %% in a format control string\n" );</a:t>
                </a:r>
              </a:p>
              <a:p>
                <a:pPr>
                  <a:tabLst>
                    <a:tab pos="139700" algn="r"/>
                    <a:tab pos="292100" algn="l"/>
                  </a:tabLst>
                </a:pPr>
                <a:endParaRPr lang="en-US" sz="1400" b="1">
                  <a:latin typeface="Courier New" pitchFamily="49" charset="0"/>
                </a:endParaRPr>
              </a:p>
            </p:txBody>
          </p:sp>
        </p:grpSp>
        <p:grpSp>
          <p:nvGrpSpPr>
            <p:cNvPr id="27" name="Group 64"/>
            <p:cNvGrpSpPr>
              <a:grpSpLocks/>
            </p:cNvGrpSpPr>
            <p:nvPr/>
          </p:nvGrpSpPr>
          <p:grpSpPr bwMode="auto">
            <a:xfrm>
              <a:off x="0" y="7480"/>
              <a:ext cx="3072" cy="374"/>
              <a:chOff x="0" y="7480"/>
              <a:chExt cx="3072" cy="374"/>
            </a:xfrm>
          </p:grpSpPr>
          <p:sp>
            <p:nvSpPr>
              <p:cNvPr id="34" name="Rectangle 65"/>
              <p:cNvSpPr>
                <a:spLocks noChangeArrowheads="1"/>
              </p:cNvSpPr>
              <p:nvPr/>
            </p:nvSpPr>
            <p:spPr bwMode="auto">
              <a:xfrm>
                <a:off x="0" y="748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35" name="Rectangle 66"/>
              <p:cNvSpPr>
                <a:spLocks noChangeArrowheads="1"/>
              </p:cNvSpPr>
              <p:nvPr/>
            </p:nvSpPr>
            <p:spPr bwMode="auto">
              <a:xfrm>
                <a:off x="0" y="7480"/>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21	</a:t>
                </a:r>
                <a:endParaRPr lang="en-US" sz="1400" b="1">
                  <a:solidFill>
                    <a:srgbClr val="000000"/>
                  </a:solidFill>
                  <a:latin typeface="Courier New" pitchFamily="49" charset="0"/>
                  <a:cs typeface="Times New Roman" pitchFamily="18" charset="0"/>
                </a:endParaRPr>
              </a:p>
              <a:p>
                <a:pPr>
                  <a:tabLst>
                    <a:tab pos="139700" algn="r"/>
                    <a:tab pos="292100" algn="l"/>
                  </a:tabLst>
                </a:pPr>
                <a:endParaRPr lang="en-US" sz="1400" b="1">
                  <a:latin typeface="Courier New" pitchFamily="49" charset="0"/>
                </a:endParaRPr>
              </a:p>
            </p:txBody>
          </p:sp>
        </p:grpSp>
        <p:grpSp>
          <p:nvGrpSpPr>
            <p:cNvPr id="28" name="Group 67"/>
            <p:cNvGrpSpPr>
              <a:grpSpLocks/>
            </p:cNvGrpSpPr>
            <p:nvPr/>
          </p:nvGrpSpPr>
          <p:grpSpPr bwMode="auto">
            <a:xfrm>
              <a:off x="0" y="7854"/>
              <a:ext cx="3072" cy="374"/>
              <a:chOff x="0" y="7854"/>
              <a:chExt cx="3072" cy="374"/>
            </a:xfrm>
          </p:grpSpPr>
          <p:sp>
            <p:nvSpPr>
              <p:cNvPr id="32" name="Rectangle 68"/>
              <p:cNvSpPr>
                <a:spLocks noChangeArrowheads="1"/>
              </p:cNvSpPr>
              <p:nvPr/>
            </p:nvSpPr>
            <p:spPr bwMode="auto">
              <a:xfrm>
                <a:off x="0" y="785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33" name="Rectangle 69"/>
              <p:cNvSpPr>
                <a:spLocks noChangeArrowheads="1"/>
              </p:cNvSpPr>
              <p:nvPr/>
            </p:nvSpPr>
            <p:spPr bwMode="auto">
              <a:xfrm>
                <a:off x="0" y="785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22	</a:t>
                </a:r>
                <a:r>
                  <a:rPr lang="en-US" sz="1400" b="1">
                    <a:solidFill>
                      <a:srgbClr val="000000"/>
                    </a:solidFill>
                    <a:latin typeface="Courier New" pitchFamily="49" charset="0"/>
                    <a:cs typeface="Times New Roman" pitchFamily="18" charset="0"/>
                  </a:rPr>
                  <a:t>   </a:t>
                </a:r>
                <a:r>
                  <a:rPr lang="en-US" sz="1400" b="1">
                    <a:solidFill>
                      <a:srgbClr val="275AFF"/>
                    </a:solidFill>
                    <a:latin typeface="Courier New" pitchFamily="49" charset="0"/>
                    <a:cs typeface="Times New Roman" pitchFamily="18" charset="0"/>
                  </a:rPr>
                  <a:t>return</a:t>
                </a:r>
                <a:r>
                  <a:rPr lang="en-US" sz="1400" b="1">
                    <a:solidFill>
                      <a:srgbClr val="000000"/>
                    </a:solidFill>
                    <a:latin typeface="Courier New" pitchFamily="49" charset="0"/>
                    <a:cs typeface="Times New Roman" pitchFamily="18" charset="0"/>
                  </a:rPr>
                  <a:t> 0;</a:t>
                </a:r>
              </a:p>
              <a:p>
                <a:pPr>
                  <a:tabLst>
                    <a:tab pos="139700" algn="r"/>
                    <a:tab pos="292100" algn="l"/>
                  </a:tabLst>
                </a:pPr>
                <a:endParaRPr lang="en-US" sz="1400" b="1">
                  <a:latin typeface="Courier New" pitchFamily="49" charset="0"/>
                </a:endParaRPr>
              </a:p>
            </p:txBody>
          </p:sp>
        </p:grpSp>
        <p:grpSp>
          <p:nvGrpSpPr>
            <p:cNvPr id="29" name="Group 70"/>
            <p:cNvGrpSpPr>
              <a:grpSpLocks/>
            </p:cNvGrpSpPr>
            <p:nvPr/>
          </p:nvGrpSpPr>
          <p:grpSpPr bwMode="auto">
            <a:xfrm>
              <a:off x="0" y="8228"/>
              <a:ext cx="3072" cy="374"/>
              <a:chOff x="0" y="8228"/>
              <a:chExt cx="3072" cy="374"/>
            </a:xfrm>
          </p:grpSpPr>
          <p:sp>
            <p:nvSpPr>
              <p:cNvPr id="30" name="Rectangle 71"/>
              <p:cNvSpPr>
                <a:spLocks noChangeArrowheads="1"/>
              </p:cNvSpPr>
              <p:nvPr/>
            </p:nvSpPr>
            <p:spPr bwMode="auto">
              <a:xfrm>
                <a:off x="0" y="822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31" name="Rectangle 72"/>
              <p:cNvSpPr>
                <a:spLocks noChangeArrowheads="1"/>
              </p:cNvSpPr>
              <p:nvPr/>
            </p:nvSpPr>
            <p:spPr bwMode="auto">
              <a:xfrm>
                <a:off x="0" y="822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23	</a:t>
                </a:r>
                <a:r>
                  <a:rPr lang="en-US" sz="1400" b="1">
                    <a:solidFill>
                      <a:srgbClr val="000000"/>
                    </a:solidFill>
                    <a:latin typeface="Courier New" pitchFamily="49" charset="0"/>
                    <a:cs typeface="Times New Roman" pitchFamily="18" charset="0"/>
                  </a:rPr>
                  <a:t>}</a:t>
                </a:r>
              </a:p>
              <a:p>
                <a:pPr>
                  <a:tabLst>
                    <a:tab pos="139700" algn="r"/>
                    <a:tab pos="292100" algn="l"/>
                  </a:tabLst>
                </a:pPr>
                <a:endParaRPr lang="en-US" sz="1400" b="1">
                  <a:latin typeface="Courier New" pitchFamily="49" charset="0"/>
                </a:endParaRPr>
              </a:p>
            </p:txBody>
          </p:sp>
        </p:grpSp>
      </p:grpSp>
      <p:sp>
        <p:nvSpPr>
          <p:cNvPr id="76" name="Rectangle 73"/>
          <p:cNvSpPr>
            <a:spLocks noChangeArrowheads="1"/>
          </p:cNvSpPr>
          <p:nvPr/>
        </p:nvSpPr>
        <p:spPr bwMode="auto">
          <a:xfrm>
            <a:off x="4876800" y="1122363"/>
            <a:ext cx="4267200" cy="1735137"/>
          </a:xfrm>
          <a:prstGeom prst="rect">
            <a:avLst/>
          </a:prstGeom>
          <a:solidFill>
            <a:schemeClr val="hlink"/>
          </a:solidFill>
          <a:ln w="9525">
            <a:noFill/>
            <a:miter lim="800000"/>
            <a:headEnd/>
            <a:tailEnd/>
          </a:ln>
        </p:spPr>
        <p:txBody>
          <a:bodyPr>
            <a:spAutoFit/>
          </a:bodyPr>
          <a:lstStyle/>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The value of ptr is 0065FDF0</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The address of x is 0065FDF0</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 </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Total characters printed on this line is: 41</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 </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This line has 28 characters</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28 characters were printed</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 </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Printing a % in a format control string</a:t>
            </a:r>
            <a:r>
              <a:rPr lang="en-US" sz="1200" b="1">
                <a:latin typeface="Courier New" pitchFamily="49" charset="0"/>
                <a:cs typeface="Times New Roman" pitchFamily="18" charset="0"/>
              </a:rPr>
              <a:t> </a:t>
            </a:r>
            <a:endParaRPr lang="en-US" sz="1200" b="1">
              <a:latin typeface="Courier New" pitchFamily="49" charset="0"/>
            </a:endParaRPr>
          </a:p>
        </p:txBody>
      </p:sp>
      <p:sp>
        <p:nvSpPr>
          <p:cNvPr id="77" name="Rectangle 75"/>
          <p:cNvSpPr>
            <a:spLocks noChangeArrowheads="1"/>
          </p:cNvSpPr>
          <p:nvPr/>
        </p:nvSpPr>
        <p:spPr bwMode="auto">
          <a:xfrm>
            <a:off x="228600" y="152400"/>
            <a:ext cx="1030288" cy="336550"/>
          </a:xfrm>
          <a:prstGeom prst="rect">
            <a:avLst/>
          </a:prstGeom>
          <a:noFill/>
          <a:ln w="9525">
            <a:noFill/>
            <a:miter lim="800000"/>
            <a:headEnd/>
            <a:tailEnd/>
          </a:ln>
        </p:spPr>
        <p:txBody>
          <a:bodyPr wrap="none">
            <a:spAutoFit/>
          </a:bodyPr>
          <a:lstStyle/>
          <a:p>
            <a:r>
              <a:rPr lang="en-US" sz="1600" u="sng">
                <a:latin typeface="Arial" pitchFamily="34" charset="0"/>
              </a:rPr>
              <a:t>Example</a:t>
            </a:r>
            <a:r>
              <a:rPr lang="en-US" sz="1600">
                <a:latin typeface="Arial" pitchFamily="34" charset="0"/>
              </a:rPr>
              <a:t>:</a:t>
            </a:r>
          </a:p>
        </p:txBody>
      </p:sp>
      <p:sp>
        <p:nvSpPr>
          <p:cNvPr id="78" name="Rectangle 76"/>
          <p:cNvSpPr>
            <a:spLocks noChangeArrowheads="1"/>
          </p:cNvSpPr>
          <p:nvPr/>
        </p:nvSpPr>
        <p:spPr bwMode="auto">
          <a:xfrm>
            <a:off x="6081713" y="798513"/>
            <a:ext cx="1752600" cy="304800"/>
          </a:xfrm>
          <a:prstGeom prst="rect">
            <a:avLst/>
          </a:prstGeom>
          <a:noFill/>
          <a:ln w="9525">
            <a:noFill/>
            <a:miter lim="800000"/>
            <a:headEnd/>
            <a:tailEnd/>
          </a:ln>
        </p:spPr>
        <p:txBody>
          <a:bodyPr/>
          <a:lstStyle/>
          <a:p>
            <a:pPr marL="169863" indent="-169863">
              <a:spcBef>
                <a:spcPct val="20000"/>
              </a:spcBef>
            </a:pPr>
            <a:r>
              <a:rPr lang="en-US" sz="1600" b="1">
                <a:latin typeface="Arial" pitchFamily="34" charset="0"/>
              </a:rPr>
              <a:t>Program Output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buNone/>
              <a:defRPr/>
            </a:pPr>
            <a:r>
              <a:rPr lang="en-US" sz="3200" dirty="0" smtClean="0">
                <a:latin typeface="Times New Roman" pitchFamily="18" charset="0"/>
                <a:cs typeface="Times New Roman" pitchFamily="18" charset="0"/>
              </a:rPr>
              <a:t>Printing with Field Widths and Precisions</a:t>
            </a:r>
          </a:p>
        </p:txBody>
      </p:sp>
      <p:sp>
        <p:nvSpPr>
          <p:cNvPr id="17411" name="Rectangle 3"/>
          <p:cNvSpPr>
            <a:spLocks noGrp="1" noChangeArrowheads="1"/>
          </p:cNvSpPr>
          <p:nvPr>
            <p:ph type="body" idx="1"/>
          </p:nvPr>
        </p:nvSpPr>
        <p:spPr>
          <a:xfrm>
            <a:off x="152400" y="914400"/>
            <a:ext cx="8991600" cy="5410200"/>
          </a:xfrm>
        </p:spPr>
        <p:txBody>
          <a:bodyPr/>
          <a:lstStyle/>
          <a:p>
            <a:pPr eaLnBrk="1" hangingPunct="1"/>
            <a:r>
              <a:rPr lang="en-US" dirty="0" smtClean="0">
                <a:latin typeface="Times New Roman" pitchFamily="18" charset="0"/>
                <a:cs typeface="Times New Roman" pitchFamily="18" charset="0"/>
              </a:rPr>
              <a:t>Field width</a:t>
            </a:r>
            <a:r>
              <a:rPr lang="en-US" sz="2400" dirty="0" smtClean="0">
                <a:latin typeface="Times New Roman" pitchFamily="18" charset="0"/>
                <a:cs typeface="Times New Roman" pitchFamily="18" charset="0"/>
              </a:rPr>
              <a:t>  (</a:t>
            </a:r>
            <a:r>
              <a:rPr lang="en-US" sz="2000" dirty="0" smtClean="0">
                <a:effectLst/>
                <a:latin typeface="Times New Roman" pitchFamily="18" charset="0"/>
                <a:cs typeface="Times New Roman" pitchFamily="18" charset="0"/>
              </a:rPr>
              <a:t>Size of field in which data is printed) </a:t>
            </a:r>
          </a:p>
          <a:p>
            <a:pPr lvl="1" eaLnBrk="1" hangingPunct="1"/>
            <a:r>
              <a:rPr lang="en-US" sz="2000" dirty="0" smtClean="0">
                <a:latin typeface="Times New Roman" pitchFamily="18" charset="0"/>
                <a:cs typeface="Times New Roman" pitchFamily="18" charset="0"/>
              </a:rPr>
              <a:t>If width larger than data, default right justified</a:t>
            </a:r>
          </a:p>
          <a:p>
            <a:pPr lvl="2" eaLnBrk="1" hangingPunct="1"/>
            <a:r>
              <a:rPr lang="en-US" sz="1800" dirty="0" smtClean="0">
                <a:latin typeface="Times New Roman" pitchFamily="18" charset="0"/>
                <a:cs typeface="Times New Roman" pitchFamily="18" charset="0"/>
              </a:rPr>
              <a:t>If field width too small, increases to fit data</a:t>
            </a:r>
          </a:p>
          <a:p>
            <a:pPr lvl="2" eaLnBrk="1" hangingPunct="1"/>
            <a:r>
              <a:rPr lang="en-US" sz="1800" dirty="0" smtClean="0">
                <a:latin typeface="Times New Roman" pitchFamily="18" charset="0"/>
                <a:cs typeface="Times New Roman" pitchFamily="18" charset="0"/>
              </a:rPr>
              <a:t>Minus sign uses one character position in field</a:t>
            </a:r>
          </a:p>
          <a:p>
            <a:pPr lvl="1" eaLnBrk="1" hangingPunct="1"/>
            <a:r>
              <a:rPr lang="en-US" sz="2000" dirty="0" smtClean="0">
                <a:latin typeface="Times New Roman" pitchFamily="18" charset="0"/>
                <a:cs typeface="Times New Roman" pitchFamily="18" charset="0"/>
              </a:rPr>
              <a:t>Integer width inserted between </a:t>
            </a:r>
            <a:r>
              <a:rPr lang="en-US" sz="2000" b="1" dirty="0" smtClean="0">
                <a:latin typeface="Times New Roman" pitchFamily="18" charset="0"/>
                <a:cs typeface="Times New Roman" pitchFamily="18" charset="0"/>
              </a:rPr>
              <a:t>%</a:t>
            </a:r>
            <a:r>
              <a:rPr lang="en-US" sz="2000" dirty="0" smtClean="0">
                <a:latin typeface="Times New Roman" pitchFamily="18" charset="0"/>
                <a:cs typeface="Times New Roman" pitchFamily="18" charset="0"/>
              </a:rPr>
              <a:t> and conversion </a:t>
            </a:r>
            <a:r>
              <a:rPr lang="en-US" sz="2000" dirty="0" err="1" smtClean="0">
                <a:latin typeface="Times New Roman" pitchFamily="18" charset="0"/>
                <a:cs typeface="Times New Roman" pitchFamily="18" charset="0"/>
              </a:rPr>
              <a:t>specifier</a:t>
            </a:r>
            <a:r>
              <a:rPr lang="en-US" sz="2000" dirty="0" smtClean="0">
                <a:latin typeface="Times New Roman" pitchFamily="18" charset="0"/>
                <a:cs typeface="Times New Roman" pitchFamily="18" charset="0"/>
              </a:rPr>
              <a:t>.      </a:t>
            </a:r>
            <a:r>
              <a:rPr lang="en-US" sz="1800" u="sng" dirty="0" smtClean="0">
                <a:latin typeface="Times New Roman" pitchFamily="18" charset="0"/>
                <a:cs typeface="Times New Roman" pitchFamily="18" charset="0"/>
              </a:rPr>
              <a:t>Example</a:t>
            </a:r>
            <a:r>
              <a:rPr lang="en-US" sz="1800" b="1" dirty="0" smtClean="0">
                <a:latin typeface="Times New Roman" pitchFamily="18" charset="0"/>
                <a:cs typeface="Times New Roman" pitchFamily="18" charset="0"/>
              </a:rPr>
              <a:t>: %4d</a:t>
            </a:r>
            <a:r>
              <a:rPr lang="en-US" sz="1800" dirty="0" smtClean="0">
                <a:latin typeface="Times New Roman" pitchFamily="18" charset="0"/>
                <a:cs typeface="Times New Roman" pitchFamily="18" charset="0"/>
              </a:rPr>
              <a:t> :  field width of </a:t>
            </a:r>
            <a:r>
              <a:rPr lang="en-US" sz="1800" b="1" dirty="0" smtClean="0">
                <a:latin typeface="Times New Roman" pitchFamily="18" charset="0"/>
                <a:cs typeface="Times New Roman" pitchFamily="18" charset="0"/>
              </a:rPr>
              <a:t>4</a:t>
            </a:r>
          </a:p>
          <a:p>
            <a:pPr eaLnBrk="1" hangingPunct="1"/>
            <a:r>
              <a:rPr lang="en-US" dirty="0" smtClean="0">
                <a:latin typeface="Times New Roman" pitchFamily="18" charset="0"/>
                <a:cs typeface="Times New Roman" pitchFamily="18" charset="0"/>
              </a:rPr>
              <a:t>Precision </a:t>
            </a:r>
            <a:r>
              <a:rPr lang="en-US" sz="2400" dirty="0" smtClean="0">
                <a:effectLst/>
                <a:latin typeface="Times New Roman" pitchFamily="18" charset="0"/>
                <a:cs typeface="Times New Roman" pitchFamily="18" charset="0"/>
              </a:rPr>
              <a:t>(Meaning varies depending on data type)</a:t>
            </a:r>
          </a:p>
          <a:p>
            <a:pPr lvl="1" eaLnBrk="1" hangingPunct="1"/>
            <a:r>
              <a:rPr lang="en-US" sz="2000" dirty="0" smtClean="0">
                <a:latin typeface="Times New Roman" pitchFamily="18" charset="0"/>
                <a:cs typeface="Times New Roman" pitchFamily="18" charset="0"/>
              </a:rPr>
              <a:t>Integers (default </a:t>
            </a:r>
            <a:r>
              <a:rPr lang="en-US" sz="2000" b="1" dirty="0" smtClean="0">
                <a:latin typeface="Times New Roman" pitchFamily="18" charset="0"/>
                <a:cs typeface="Times New Roman" pitchFamily="18" charset="0"/>
              </a:rPr>
              <a:t>1</a:t>
            </a:r>
            <a:r>
              <a:rPr lang="en-US" sz="2000" dirty="0" smtClean="0">
                <a:latin typeface="Times New Roman" pitchFamily="18" charset="0"/>
                <a:cs typeface="Times New Roman" pitchFamily="18" charset="0"/>
              </a:rPr>
              <a:t>): Minimum number of digits to print, If data too small, prefixed with zeros</a:t>
            </a:r>
          </a:p>
          <a:p>
            <a:pPr lvl="1" eaLnBrk="1" hangingPunct="1"/>
            <a:r>
              <a:rPr lang="en-US" sz="2000" dirty="0" smtClean="0">
                <a:latin typeface="Times New Roman" pitchFamily="18" charset="0"/>
                <a:cs typeface="Times New Roman" pitchFamily="18" charset="0"/>
              </a:rPr>
              <a:t>Floating point: Number of digits to appear after decimal (</a:t>
            </a:r>
            <a:r>
              <a:rPr lang="en-US" sz="2000" b="1" dirty="0" smtClean="0">
                <a:latin typeface="Times New Roman" pitchFamily="18" charset="0"/>
                <a:cs typeface="Times New Roman" pitchFamily="18" charset="0"/>
              </a:rPr>
              <a:t>e</a:t>
            </a:r>
            <a:r>
              <a:rPr lang="en-US" sz="2000" dirty="0" smtClean="0">
                <a:latin typeface="Times New Roman" pitchFamily="18" charset="0"/>
                <a:cs typeface="Times New Roman" pitchFamily="18" charset="0"/>
              </a:rPr>
              <a:t> and </a:t>
            </a:r>
            <a:r>
              <a:rPr lang="en-US" sz="2000" b="1" dirty="0" smtClean="0">
                <a:latin typeface="Times New Roman" pitchFamily="18" charset="0"/>
                <a:cs typeface="Times New Roman" pitchFamily="18" charset="0"/>
              </a:rPr>
              <a:t>f</a:t>
            </a:r>
            <a:r>
              <a:rPr lang="en-US" sz="2000" dirty="0" smtClean="0">
                <a:latin typeface="Times New Roman" pitchFamily="18" charset="0"/>
                <a:cs typeface="Times New Roman" pitchFamily="18" charset="0"/>
              </a:rPr>
              <a:t>).</a:t>
            </a:r>
          </a:p>
          <a:p>
            <a:pPr lvl="2" eaLnBrk="1" hangingPunct="1"/>
            <a:r>
              <a:rPr lang="en-US" sz="1800" b="1" dirty="0" smtClean="0">
                <a:latin typeface="Times New Roman" pitchFamily="18" charset="0"/>
                <a:cs typeface="Times New Roman" pitchFamily="18" charset="0"/>
              </a:rPr>
              <a:t>g</a:t>
            </a:r>
            <a:r>
              <a:rPr lang="en-US" sz="1800" dirty="0" smtClean="0">
                <a:latin typeface="Times New Roman" pitchFamily="18" charset="0"/>
                <a:cs typeface="Times New Roman" pitchFamily="18" charset="0"/>
              </a:rPr>
              <a:t> : maximum number of significant digits</a:t>
            </a:r>
          </a:p>
          <a:p>
            <a:pPr lvl="1" eaLnBrk="1" hangingPunct="1"/>
            <a:r>
              <a:rPr lang="en-US" sz="2000" dirty="0" smtClean="0">
                <a:latin typeface="Times New Roman" pitchFamily="18" charset="0"/>
                <a:cs typeface="Times New Roman" pitchFamily="18" charset="0"/>
              </a:rPr>
              <a:t>Strings: Maximum number of characters to be written from string</a:t>
            </a:r>
          </a:p>
          <a:p>
            <a:pPr lvl="1" eaLnBrk="1" hangingPunct="1"/>
            <a:r>
              <a:rPr lang="en-US" sz="2000" dirty="0" smtClean="0">
                <a:latin typeface="Times New Roman" pitchFamily="18" charset="0"/>
                <a:cs typeface="Times New Roman" pitchFamily="18" charset="0"/>
              </a:rPr>
              <a:t>Format:  Use a dot (</a:t>
            </a:r>
            <a:r>
              <a:rPr lang="en-US" sz="2000" b="1" dirty="0" smtClean="0">
                <a:latin typeface="Times New Roman" pitchFamily="18" charset="0"/>
                <a:cs typeface="Times New Roman" pitchFamily="18" charset="0"/>
              </a:rPr>
              <a:t>.</a:t>
            </a:r>
            <a:r>
              <a:rPr lang="en-US" sz="2000" dirty="0" smtClean="0">
                <a:latin typeface="Times New Roman" pitchFamily="18" charset="0"/>
                <a:cs typeface="Times New Roman" pitchFamily="18" charset="0"/>
              </a:rPr>
              <a:t>) then precision number after </a:t>
            </a:r>
            <a:r>
              <a:rPr lang="en-US" sz="2000" b="1" dirty="0" smtClean="0">
                <a:latin typeface="Times New Roman" pitchFamily="18" charset="0"/>
                <a:cs typeface="Times New Roman" pitchFamily="18" charset="0"/>
              </a:rPr>
              <a:t>%	     </a:t>
            </a:r>
            <a:r>
              <a:rPr lang="en-US" sz="1800" u="sng" dirty="0" smtClean="0">
                <a:latin typeface="Times New Roman" pitchFamily="18" charset="0"/>
                <a:cs typeface="Times New Roman" pitchFamily="18" charset="0"/>
              </a:rPr>
              <a:t>Example</a:t>
            </a:r>
            <a:r>
              <a:rPr lang="en-US" sz="1800" b="1" dirty="0" smtClean="0">
                <a:latin typeface="Times New Roman" pitchFamily="18" charset="0"/>
                <a:cs typeface="Times New Roman" pitchFamily="18" charset="0"/>
              </a:rPr>
              <a:t>:  %.3f</a:t>
            </a:r>
          </a:p>
          <a:p>
            <a:pPr lvl="1" eaLnBrk="1" hangingPunct="1"/>
            <a:endParaRPr lang="en-US" b="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Line 7"/>
          <p:cNvSpPr>
            <a:spLocks noChangeShapeType="1"/>
          </p:cNvSpPr>
          <p:nvPr/>
        </p:nvSpPr>
        <p:spPr bwMode="auto">
          <a:xfrm>
            <a:off x="2667000" y="2971800"/>
            <a:ext cx="5715000" cy="0"/>
          </a:xfrm>
          <a:prstGeom prst="line">
            <a:avLst/>
          </a:prstGeom>
          <a:noFill/>
          <a:ln w="76200">
            <a:solidFill>
              <a:schemeClr val="accent2"/>
            </a:solidFill>
            <a:round/>
            <a:headEnd/>
            <a:tailEnd/>
          </a:ln>
        </p:spPr>
        <p:txBody>
          <a:bodyPr wrap="none" anchor="ctr"/>
          <a:lstStyle/>
          <a:p>
            <a:endParaRPr lang="en-US"/>
          </a:p>
        </p:txBody>
      </p:sp>
      <p:sp>
        <p:nvSpPr>
          <p:cNvPr id="6149" name="Text Box 8"/>
          <p:cNvSpPr txBox="1">
            <a:spLocks noChangeArrowheads="1"/>
          </p:cNvSpPr>
          <p:nvPr/>
        </p:nvSpPr>
        <p:spPr bwMode="auto">
          <a:xfrm>
            <a:off x="762000" y="1981200"/>
            <a:ext cx="7696200" cy="1631216"/>
          </a:xfrm>
          <a:prstGeom prst="rect">
            <a:avLst/>
          </a:prstGeom>
          <a:noFill/>
          <a:ln w="9525">
            <a:noFill/>
            <a:miter lim="800000"/>
            <a:headEnd/>
            <a:tailEnd/>
          </a:ln>
        </p:spPr>
        <p:txBody>
          <a:bodyPr wrap="square">
            <a:spAutoFit/>
          </a:bodyPr>
          <a:lstStyle/>
          <a:p>
            <a:pPr marL="1887538" indent="-1887538" eaLnBrk="0" hangingPunct="0"/>
            <a:r>
              <a:rPr lang="en-US" sz="4000" b="1" i="1" dirty="0" smtClean="0">
                <a:solidFill>
                  <a:schemeClr val="bg1"/>
                </a:solidFill>
                <a:latin typeface="Times New Roman" pitchFamily="18" charset="0"/>
                <a:cs typeface="Times New Roman" pitchFamily="18" charset="0"/>
              </a:rPr>
              <a:t>C Language</a:t>
            </a:r>
            <a:endParaRPr lang="en-US" sz="4000" b="1" i="1" dirty="0">
              <a:solidFill>
                <a:schemeClr val="bg1"/>
              </a:solidFill>
              <a:latin typeface="Times New Roman" pitchFamily="18" charset="0"/>
              <a:cs typeface="Times New Roman" pitchFamily="18" charset="0"/>
            </a:endParaRPr>
          </a:p>
          <a:p>
            <a:pPr marL="1887538" indent="-1887538" eaLnBrk="0" hangingPunct="0"/>
            <a:r>
              <a:rPr lang="en-US" sz="2400" dirty="0">
                <a:solidFill>
                  <a:schemeClr val="bg1"/>
                </a:solidFill>
                <a:latin typeface="Times New Roman" pitchFamily="18" charset="0"/>
                <a:cs typeface="Times New Roman" pitchFamily="18" charset="0"/>
              </a:rPr>
              <a:t>	</a:t>
            </a:r>
            <a:endParaRPr lang="en-US" sz="1200" dirty="0">
              <a:solidFill>
                <a:schemeClr val="bg1"/>
              </a:solidFill>
              <a:latin typeface="Times New Roman" pitchFamily="18" charset="0"/>
              <a:cs typeface="Times New Roman" pitchFamily="18" charset="0"/>
            </a:endParaRPr>
          </a:p>
          <a:p>
            <a:pPr marL="1887538" indent="-1887538" algn="r" eaLnBrk="0" hangingPunct="0"/>
            <a:r>
              <a:rPr lang="en-US" sz="3600" b="1" i="1" dirty="0">
                <a:solidFill>
                  <a:schemeClr val="bg1"/>
                </a:solidFill>
                <a:latin typeface="Times New Roman" pitchFamily="18" charset="0"/>
                <a:cs typeface="Times New Roman" pitchFamily="18" charset="0"/>
              </a:rPr>
              <a:t>                 </a:t>
            </a:r>
            <a:r>
              <a:rPr lang="en-US" sz="2800" b="1" i="1" dirty="0">
                <a:solidFill>
                  <a:schemeClr val="bg1"/>
                </a:solidFill>
                <a:latin typeface="Times New Roman" pitchFamily="18" charset="0"/>
                <a:cs typeface="Times New Roman" pitchFamily="18" charset="0"/>
              </a:rPr>
              <a:t>- </a:t>
            </a:r>
            <a:r>
              <a:rPr lang="en-US" sz="2800" b="1" i="1" dirty="0" smtClean="0">
                <a:solidFill>
                  <a:schemeClr val="bg1"/>
                </a:solidFill>
                <a:latin typeface="Times New Roman" pitchFamily="18" charset="0"/>
                <a:cs typeface="Times New Roman" pitchFamily="18" charset="0"/>
              </a:rPr>
              <a:t>Introduction &amp; Overview</a:t>
            </a:r>
            <a:endParaRPr lang="en-US" sz="2800" b="1" i="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52400" y="152400"/>
            <a:ext cx="8229600" cy="639763"/>
          </a:xfrm>
        </p:spPr>
        <p:txBody>
          <a:bodyPr/>
          <a:lstStyle/>
          <a:p>
            <a:pPr eaLnBrk="1" hangingPunct="1">
              <a:buNone/>
              <a:defRPr/>
            </a:pPr>
            <a:r>
              <a:rPr lang="en-US" sz="2800" dirty="0" smtClean="0">
                <a:latin typeface="Times New Roman" pitchFamily="18" charset="0"/>
                <a:cs typeface="Times New Roman" pitchFamily="18" charset="0"/>
              </a:rPr>
              <a:t>Printing with Field Widths and Precisions </a:t>
            </a:r>
            <a:r>
              <a:rPr lang="en-US" sz="1800" dirty="0" smtClean="0">
                <a:latin typeface="Times New Roman" pitchFamily="18" charset="0"/>
                <a:cs typeface="Times New Roman" pitchFamily="18" charset="0"/>
              </a:rPr>
              <a:t>(cont)</a:t>
            </a:r>
          </a:p>
        </p:txBody>
      </p:sp>
      <p:sp>
        <p:nvSpPr>
          <p:cNvPr id="47107" name="Rectangle 3"/>
          <p:cNvSpPr>
            <a:spLocks noGrp="1" noChangeArrowheads="1"/>
          </p:cNvSpPr>
          <p:nvPr>
            <p:ph type="body" idx="1"/>
          </p:nvPr>
        </p:nvSpPr>
        <p:spPr>
          <a:xfrm>
            <a:off x="0" y="838200"/>
            <a:ext cx="8229600" cy="5059364"/>
          </a:xfrm>
        </p:spPr>
        <p:txBody>
          <a:bodyPr/>
          <a:lstStyle/>
          <a:p>
            <a:pPr eaLnBrk="1" hangingPunct="1"/>
            <a:r>
              <a:rPr lang="en-US" sz="3200" dirty="0" smtClean="0">
                <a:latin typeface="Times New Roman" pitchFamily="18" charset="0"/>
                <a:cs typeface="Times New Roman" pitchFamily="18" charset="0"/>
              </a:rPr>
              <a:t>Field width and precision</a:t>
            </a:r>
          </a:p>
          <a:p>
            <a:pPr lvl="2" eaLnBrk="1" hangingPunct="1"/>
            <a:r>
              <a:rPr lang="en-US" sz="2400" dirty="0" smtClean="0">
                <a:latin typeface="Times New Roman" pitchFamily="18" charset="0"/>
                <a:cs typeface="Times New Roman" pitchFamily="18" charset="0"/>
              </a:rPr>
              <a:t>Can both be specified using format of </a:t>
            </a:r>
            <a:r>
              <a:rPr lang="en-US" sz="2400" b="1" dirty="0" smtClean="0">
                <a:latin typeface="Times New Roman" pitchFamily="18" charset="0"/>
                <a:cs typeface="Times New Roman" pitchFamily="18" charset="0"/>
              </a:rPr>
              <a:t>%</a:t>
            </a:r>
            <a:r>
              <a:rPr lang="en-US" sz="2400" b="1" dirty="0" err="1" smtClean="0">
                <a:latin typeface="Times New Roman" pitchFamily="18" charset="0"/>
                <a:cs typeface="Times New Roman" pitchFamily="18" charset="0"/>
              </a:rPr>
              <a:t>width.precision</a:t>
            </a:r>
            <a:endParaRPr lang="en-US" sz="2400" b="1" dirty="0" smtClean="0">
              <a:latin typeface="Times New Roman" pitchFamily="18" charset="0"/>
              <a:cs typeface="Times New Roman" pitchFamily="18" charset="0"/>
            </a:endParaRPr>
          </a:p>
          <a:p>
            <a:pPr lvl="2" eaLnBrk="1" hangingPunct="1">
              <a:buFontTx/>
              <a:buNone/>
            </a:pPr>
            <a:r>
              <a:rPr lang="en-US" dirty="0" smtClean="0">
                <a:latin typeface="Times New Roman" pitchFamily="18" charset="0"/>
                <a:cs typeface="Times New Roman" pitchFamily="18" charset="0"/>
              </a:rPr>
              <a:t>		     </a:t>
            </a:r>
            <a:r>
              <a:rPr lang="en-US" u="sng" dirty="0" smtClean="0">
                <a:latin typeface="Times New Roman" pitchFamily="18" charset="0"/>
                <a:cs typeface="Times New Roman" pitchFamily="18" charset="0"/>
              </a:rPr>
              <a:t>Example:</a:t>
            </a:r>
            <a:r>
              <a:rPr lang="en-US"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%5.3f</a:t>
            </a:r>
          </a:p>
          <a:p>
            <a:pPr lvl="2" eaLnBrk="1" hangingPunct="1"/>
            <a:r>
              <a:rPr lang="en-US" sz="2400" dirty="0" smtClean="0">
                <a:latin typeface="Times New Roman" pitchFamily="18" charset="0"/>
                <a:cs typeface="Times New Roman" pitchFamily="18" charset="0"/>
              </a:rPr>
              <a:t>Negative field width (-): left justified;  Positive field width: right justified</a:t>
            </a:r>
          </a:p>
          <a:p>
            <a:pPr lvl="2" eaLnBrk="1" hangingPunct="1"/>
            <a:r>
              <a:rPr lang="en-US" sz="2400" dirty="0" smtClean="0">
                <a:latin typeface="Times New Roman" pitchFamily="18" charset="0"/>
                <a:cs typeface="Times New Roman" pitchFamily="18" charset="0"/>
              </a:rPr>
              <a:t>Precision must be positive</a:t>
            </a:r>
            <a:endParaRPr lang="en-US" sz="2400" b="1" dirty="0" smtClean="0">
              <a:latin typeface="Times New Roman" pitchFamily="18" charset="0"/>
              <a:cs typeface="Times New Roman" pitchFamily="18" charset="0"/>
            </a:endParaRPr>
          </a:p>
          <a:p>
            <a:pPr lvl="2" eaLnBrk="1" hangingPunct="1"/>
            <a:r>
              <a:rPr lang="en-US" sz="2400" dirty="0" smtClean="0">
                <a:latin typeface="Times New Roman" pitchFamily="18" charset="0"/>
                <a:cs typeface="Times New Roman" pitchFamily="18" charset="0"/>
              </a:rPr>
              <a:t>Can use integer expressions to determine field width and precision values</a:t>
            </a:r>
          </a:p>
          <a:p>
            <a:pPr lvl="3" eaLnBrk="1" hangingPunct="1"/>
            <a:r>
              <a:rPr lang="en-US" sz="2000" dirty="0" smtClean="0">
                <a:latin typeface="Times New Roman" pitchFamily="18" charset="0"/>
                <a:cs typeface="Times New Roman" pitchFamily="18" charset="0"/>
              </a:rPr>
              <a:t>Place an asterisk (</a:t>
            </a:r>
            <a:r>
              <a:rPr lang="en-US" sz="2000" b="1" dirty="0" smtClean="0">
                <a:latin typeface="Times New Roman" pitchFamily="18" charset="0"/>
                <a:cs typeface="Times New Roman" pitchFamily="18" charset="0"/>
              </a:rPr>
              <a:t>*</a:t>
            </a:r>
            <a:r>
              <a:rPr lang="en-US" sz="2000" dirty="0" smtClean="0">
                <a:latin typeface="Times New Roman" pitchFamily="18" charset="0"/>
                <a:cs typeface="Times New Roman" pitchFamily="18" charset="0"/>
              </a:rPr>
              <a:t>) in place of the field width or precision</a:t>
            </a:r>
          </a:p>
          <a:p>
            <a:pPr lvl="3" eaLnBrk="1" hangingPunct="1"/>
            <a:r>
              <a:rPr lang="en-US" sz="2000" dirty="0" smtClean="0">
                <a:latin typeface="Times New Roman" pitchFamily="18" charset="0"/>
                <a:cs typeface="Times New Roman" pitchFamily="18" charset="0"/>
              </a:rPr>
              <a:t>Matched to an </a:t>
            </a:r>
            <a:r>
              <a:rPr lang="en-US" sz="2000" b="1" dirty="0" err="1" smtClean="0">
                <a:latin typeface="Times New Roman" pitchFamily="18" charset="0"/>
                <a:cs typeface="Times New Roman" pitchFamily="18" charset="0"/>
              </a:rPr>
              <a:t>int</a:t>
            </a:r>
            <a:r>
              <a:rPr lang="en-US" sz="2000" dirty="0" smtClean="0">
                <a:latin typeface="Times New Roman" pitchFamily="18" charset="0"/>
                <a:cs typeface="Times New Roman" pitchFamily="18" charset="0"/>
              </a:rPr>
              <a:t> argument in argument list</a:t>
            </a:r>
          </a:p>
          <a:p>
            <a:pPr lvl="3" eaLnBrk="1" hangingPunct="1">
              <a:buFontTx/>
              <a:buNone/>
            </a:pPr>
            <a:r>
              <a:rPr lang="en-US" sz="2000" dirty="0" smtClean="0">
                <a:latin typeface="Times New Roman" pitchFamily="18" charset="0"/>
                <a:cs typeface="Times New Roman" pitchFamily="18" charset="0"/>
              </a:rPr>
              <a:t>	</a:t>
            </a:r>
            <a:r>
              <a:rPr lang="en-US" sz="2000" u="sng" dirty="0" smtClean="0">
                <a:latin typeface="Times New Roman" pitchFamily="18" charset="0"/>
                <a:cs typeface="Times New Roman" pitchFamily="18" charset="0"/>
              </a:rPr>
              <a:t>Example</a:t>
            </a:r>
            <a:r>
              <a:rPr lang="en-US" sz="2000"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printf</a:t>
            </a:r>
            <a:r>
              <a:rPr lang="en-US" sz="2000" b="1" dirty="0" smtClean="0">
                <a:latin typeface="Times New Roman" pitchFamily="18" charset="0"/>
                <a:cs typeface="Times New Roman" pitchFamily="18" charset="0"/>
              </a:rPr>
              <a:t>( "%*.*f", 7, 2, 98.736 );</a:t>
            </a:r>
          </a:p>
          <a:p>
            <a:pPr eaLnBrk="1" hangingPunct="1"/>
            <a:endParaRPr lang="en-US"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p:cNvGrpSpPr>
            <a:grpSpLocks/>
          </p:cNvGrpSpPr>
          <p:nvPr/>
        </p:nvGrpSpPr>
        <p:grpSpPr bwMode="auto">
          <a:xfrm>
            <a:off x="76200" y="990600"/>
            <a:ext cx="6019800" cy="4724400"/>
            <a:chOff x="0" y="0"/>
            <a:chExt cx="3072" cy="7480"/>
          </a:xfrm>
        </p:grpSpPr>
        <p:sp>
          <p:nvSpPr>
            <p:cNvPr id="65" name="Rectangle 5"/>
            <p:cNvSpPr>
              <a:spLocks noChangeArrowheads="1"/>
            </p:cNvSpPr>
            <p:nvPr/>
          </p:nvSpPr>
          <p:spPr bwMode="auto">
            <a:xfrm>
              <a:off x="0" y="0"/>
              <a:ext cx="3072" cy="374"/>
            </a:xfrm>
            <a:prstGeom prst="rect">
              <a:avLst/>
            </a:prstGeom>
            <a:solidFill>
              <a:srgbClr val="FFE699"/>
            </a:solidFill>
            <a:ln w="9525">
              <a:noFill/>
              <a:miter lim="800000"/>
              <a:headEnd/>
              <a:tailEnd/>
            </a:ln>
          </p:spPr>
          <p:txBody>
            <a:bodyPr anchor="ctr">
              <a:spAutoFit/>
            </a:bodyPr>
            <a:lstStyle/>
            <a:p>
              <a:endParaRPr lang="en-US"/>
            </a:p>
          </p:txBody>
        </p:sp>
        <p:grpSp>
          <p:nvGrpSpPr>
            <p:cNvPr id="8" name="Group 7"/>
            <p:cNvGrpSpPr>
              <a:grpSpLocks/>
            </p:cNvGrpSpPr>
            <p:nvPr/>
          </p:nvGrpSpPr>
          <p:grpSpPr bwMode="auto">
            <a:xfrm>
              <a:off x="0" y="374"/>
              <a:ext cx="3072" cy="374"/>
              <a:chOff x="0" y="374"/>
              <a:chExt cx="3072" cy="374"/>
            </a:xfrm>
          </p:grpSpPr>
          <p:sp>
            <p:nvSpPr>
              <p:cNvPr id="63" name="Rectangle 8"/>
              <p:cNvSpPr>
                <a:spLocks noChangeArrowheads="1"/>
              </p:cNvSpPr>
              <p:nvPr/>
            </p:nvSpPr>
            <p:spPr bwMode="auto">
              <a:xfrm>
                <a:off x="0" y="37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64" name="Rectangle 9"/>
              <p:cNvSpPr>
                <a:spLocks noChangeArrowheads="1"/>
              </p:cNvSpPr>
              <p:nvPr/>
            </p:nvSpPr>
            <p:spPr bwMode="auto">
              <a:xfrm>
                <a:off x="0" y="37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200" b="1">
                    <a:solidFill>
                      <a:srgbClr val="4D8DFF"/>
                    </a:solidFill>
                    <a:latin typeface="Courier New" pitchFamily="49" charset="0"/>
                    <a:cs typeface="Times New Roman" pitchFamily="18" charset="0"/>
                  </a:rPr>
                  <a:t>	</a:t>
                </a:r>
                <a:r>
                  <a:rPr lang="en-US" sz="1400" b="1">
                    <a:solidFill>
                      <a:srgbClr val="4D8DFF"/>
                    </a:solidFill>
                    <a:latin typeface="Courier New" pitchFamily="49" charset="0"/>
                    <a:cs typeface="Times New Roman" pitchFamily="18" charset="0"/>
                  </a:rPr>
                  <a:t>2	</a:t>
                </a:r>
                <a:r>
                  <a:rPr lang="en-US" sz="1400" b="1">
                    <a:solidFill>
                      <a:srgbClr val="008000"/>
                    </a:solidFill>
                    <a:latin typeface="Courier New" pitchFamily="49" charset="0"/>
                    <a:cs typeface="Times New Roman" pitchFamily="18" charset="0"/>
                  </a:rPr>
                  <a:t>/* Using precision while printing integers,</a:t>
                </a:r>
                <a:endParaRPr lang="en-US" sz="1400" b="1">
                  <a:solidFill>
                    <a:srgbClr val="000000"/>
                  </a:solidFill>
                  <a:latin typeface="Courier New" pitchFamily="49" charset="0"/>
                  <a:cs typeface="Times New Roman" pitchFamily="18" charset="0"/>
                </a:endParaRPr>
              </a:p>
              <a:p>
                <a:pPr>
                  <a:tabLst>
                    <a:tab pos="139700" algn="r"/>
                    <a:tab pos="292100" algn="l"/>
                  </a:tabLst>
                </a:pPr>
                <a:endParaRPr lang="en-US" sz="1400" b="1">
                  <a:latin typeface="Courier New" pitchFamily="49" charset="0"/>
                </a:endParaRPr>
              </a:p>
            </p:txBody>
          </p:sp>
        </p:grpSp>
        <p:grpSp>
          <p:nvGrpSpPr>
            <p:cNvPr id="9" name="Group 10"/>
            <p:cNvGrpSpPr>
              <a:grpSpLocks/>
            </p:cNvGrpSpPr>
            <p:nvPr/>
          </p:nvGrpSpPr>
          <p:grpSpPr bwMode="auto">
            <a:xfrm>
              <a:off x="0" y="748"/>
              <a:ext cx="3072" cy="374"/>
              <a:chOff x="0" y="748"/>
              <a:chExt cx="3072" cy="374"/>
            </a:xfrm>
          </p:grpSpPr>
          <p:sp>
            <p:nvSpPr>
              <p:cNvPr id="61" name="Rectangle 11"/>
              <p:cNvSpPr>
                <a:spLocks noChangeArrowheads="1"/>
              </p:cNvSpPr>
              <p:nvPr/>
            </p:nvSpPr>
            <p:spPr bwMode="auto">
              <a:xfrm>
                <a:off x="0" y="74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62" name="Rectangle 12"/>
              <p:cNvSpPr>
                <a:spLocks noChangeArrowheads="1"/>
              </p:cNvSpPr>
              <p:nvPr/>
            </p:nvSpPr>
            <p:spPr bwMode="auto">
              <a:xfrm>
                <a:off x="0" y="74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dirty="0">
                    <a:solidFill>
                      <a:srgbClr val="4D8DFF"/>
                    </a:solidFill>
                    <a:latin typeface="Courier New" pitchFamily="49" charset="0"/>
                    <a:cs typeface="Times New Roman" pitchFamily="18" charset="0"/>
                  </a:rPr>
                  <a:t>	3	</a:t>
                </a:r>
                <a:r>
                  <a:rPr lang="en-US" sz="1400" b="1" dirty="0">
                    <a:solidFill>
                      <a:srgbClr val="008000"/>
                    </a:solidFill>
                    <a:latin typeface="Courier New" pitchFamily="49" charset="0"/>
                    <a:cs typeface="Times New Roman" pitchFamily="18" charset="0"/>
                  </a:rPr>
                  <a:t>   floating-point numbers, and strings */</a:t>
                </a:r>
                <a:endParaRPr lang="en-US" sz="1400" b="1" dirty="0">
                  <a:solidFill>
                    <a:srgbClr val="000000"/>
                  </a:solidFill>
                  <a:latin typeface="Courier New" pitchFamily="49" charset="0"/>
                  <a:cs typeface="Times New Roman" pitchFamily="18" charset="0"/>
                </a:endParaRPr>
              </a:p>
              <a:p>
                <a:pPr>
                  <a:tabLst>
                    <a:tab pos="139700" algn="r"/>
                    <a:tab pos="292100" algn="l"/>
                  </a:tabLst>
                </a:pPr>
                <a:endParaRPr lang="en-US" sz="1400" b="1" dirty="0">
                  <a:latin typeface="Courier New" pitchFamily="49" charset="0"/>
                </a:endParaRPr>
              </a:p>
            </p:txBody>
          </p:sp>
        </p:grpSp>
        <p:grpSp>
          <p:nvGrpSpPr>
            <p:cNvPr id="10" name="Group 13"/>
            <p:cNvGrpSpPr>
              <a:grpSpLocks/>
            </p:cNvGrpSpPr>
            <p:nvPr/>
          </p:nvGrpSpPr>
          <p:grpSpPr bwMode="auto">
            <a:xfrm>
              <a:off x="0" y="1122"/>
              <a:ext cx="3072" cy="374"/>
              <a:chOff x="0" y="1122"/>
              <a:chExt cx="3072" cy="374"/>
            </a:xfrm>
          </p:grpSpPr>
          <p:sp>
            <p:nvSpPr>
              <p:cNvPr id="59" name="Rectangle 14"/>
              <p:cNvSpPr>
                <a:spLocks noChangeArrowheads="1"/>
              </p:cNvSpPr>
              <p:nvPr/>
            </p:nvSpPr>
            <p:spPr bwMode="auto">
              <a:xfrm>
                <a:off x="0" y="112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60" name="Rectangle 15"/>
              <p:cNvSpPr>
                <a:spLocks noChangeArrowheads="1"/>
              </p:cNvSpPr>
              <p:nvPr/>
            </p:nvSpPr>
            <p:spPr bwMode="auto">
              <a:xfrm>
                <a:off x="0" y="1122"/>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dirty="0">
                    <a:solidFill>
                      <a:srgbClr val="4D8DFF"/>
                    </a:solidFill>
                    <a:latin typeface="Courier New" pitchFamily="49" charset="0"/>
                    <a:cs typeface="Times New Roman" pitchFamily="18" charset="0"/>
                  </a:rPr>
                  <a:t>	4	</a:t>
                </a:r>
                <a:r>
                  <a:rPr lang="en-US" sz="1400" b="1" dirty="0">
                    <a:solidFill>
                      <a:srgbClr val="275AFF"/>
                    </a:solidFill>
                    <a:latin typeface="Courier New" pitchFamily="49" charset="0"/>
                    <a:cs typeface="Times New Roman" pitchFamily="18" charset="0"/>
                  </a:rPr>
                  <a:t>#include</a:t>
                </a:r>
                <a:r>
                  <a:rPr lang="en-US" sz="1400" b="1" dirty="0">
                    <a:solidFill>
                      <a:srgbClr val="000000"/>
                    </a:solidFill>
                    <a:latin typeface="Courier New" pitchFamily="49" charset="0"/>
                    <a:cs typeface="Times New Roman" pitchFamily="18" charset="0"/>
                  </a:rPr>
                  <a:t> &lt;</a:t>
                </a:r>
                <a:r>
                  <a:rPr lang="en-US" sz="1400" b="1" dirty="0" err="1">
                    <a:solidFill>
                      <a:srgbClr val="000000"/>
                    </a:solidFill>
                    <a:latin typeface="Courier New" pitchFamily="49" charset="0"/>
                    <a:cs typeface="Times New Roman" pitchFamily="18" charset="0"/>
                  </a:rPr>
                  <a:t>stdio.h</a:t>
                </a:r>
                <a:r>
                  <a:rPr lang="en-US" sz="1400" b="1" dirty="0">
                    <a:solidFill>
                      <a:srgbClr val="000000"/>
                    </a:solidFill>
                    <a:latin typeface="Courier New" pitchFamily="49" charset="0"/>
                    <a:cs typeface="Times New Roman" pitchFamily="18" charset="0"/>
                  </a:rPr>
                  <a:t>&gt;</a:t>
                </a:r>
              </a:p>
              <a:p>
                <a:pPr>
                  <a:tabLst>
                    <a:tab pos="139700" algn="r"/>
                    <a:tab pos="292100" algn="l"/>
                  </a:tabLst>
                </a:pPr>
                <a:endParaRPr lang="en-US" sz="1400" b="1" dirty="0">
                  <a:latin typeface="Courier New" pitchFamily="49" charset="0"/>
                </a:endParaRPr>
              </a:p>
            </p:txBody>
          </p:sp>
        </p:grpSp>
        <p:grpSp>
          <p:nvGrpSpPr>
            <p:cNvPr id="11" name="Group 16"/>
            <p:cNvGrpSpPr>
              <a:grpSpLocks/>
            </p:cNvGrpSpPr>
            <p:nvPr/>
          </p:nvGrpSpPr>
          <p:grpSpPr bwMode="auto">
            <a:xfrm>
              <a:off x="0" y="1496"/>
              <a:ext cx="3072" cy="374"/>
              <a:chOff x="0" y="1496"/>
              <a:chExt cx="3072" cy="374"/>
            </a:xfrm>
          </p:grpSpPr>
          <p:sp>
            <p:nvSpPr>
              <p:cNvPr id="57" name="Rectangle 17"/>
              <p:cNvSpPr>
                <a:spLocks noChangeArrowheads="1"/>
              </p:cNvSpPr>
              <p:nvPr/>
            </p:nvSpPr>
            <p:spPr bwMode="auto">
              <a:xfrm>
                <a:off x="0" y="1496"/>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58" name="Rectangle 18"/>
              <p:cNvSpPr>
                <a:spLocks noChangeArrowheads="1"/>
              </p:cNvSpPr>
              <p:nvPr/>
            </p:nvSpPr>
            <p:spPr bwMode="auto">
              <a:xfrm>
                <a:off x="0" y="1496"/>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5	</a:t>
                </a:r>
                <a:endParaRPr lang="en-US" sz="1400" b="1">
                  <a:solidFill>
                    <a:srgbClr val="000000"/>
                  </a:solidFill>
                  <a:latin typeface="Courier New" pitchFamily="49" charset="0"/>
                  <a:cs typeface="Times New Roman" pitchFamily="18" charset="0"/>
                </a:endParaRPr>
              </a:p>
              <a:p>
                <a:pPr>
                  <a:tabLst>
                    <a:tab pos="139700" algn="r"/>
                    <a:tab pos="292100" algn="l"/>
                  </a:tabLst>
                </a:pPr>
                <a:endParaRPr lang="en-US" sz="1400" b="1">
                  <a:latin typeface="Courier New" pitchFamily="49" charset="0"/>
                </a:endParaRPr>
              </a:p>
            </p:txBody>
          </p:sp>
        </p:grpSp>
        <p:grpSp>
          <p:nvGrpSpPr>
            <p:cNvPr id="12" name="Group 19"/>
            <p:cNvGrpSpPr>
              <a:grpSpLocks/>
            </p:cNvGrpSpPr>
            <p:nvPr/>
          </p:nvGrpSpPr>
          <p:grpSpPr bwMode="auto">
            <a:xfrm>
              <a:off x="0" y="1870"/>
              <a:ext cx="3072" cy="374"/>
              <a:chOff x="0" y="1870"/>
              <a:chExt cx="3072" cy="374"/>
            </a:xfrm>
          </p:grpSpPr>
          <p:sp>
            <p:nvSpPr>
              <p:cNvPr id="55" name="Rectangle 20"/>
              <p:cNvSpPr>
                <a:spLocks noChangeArrowheads="1"/>
              </p:cNvSpPr>
              <p:nvPr/>
            </p:nvSpPr>
            <p:spPr bwMode="auto">
              <a:xfrm>
                <a:off x="0" y="187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56" name="Rectangle 21"/>
              <p:cNvSpPr>
                <a:spLocks noChangeArrowheads="1"/>
              </p:cNvSpPr>
              <p:nvPr/>
            </p:nvSpPr>
            <p:spPr bwMode="auto">
              <a:xfrm>
                <a:off x="0" y="1870"/>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200" b="1">
                    <a:solidFill>
                      <a:srgbClr val="4D8DFF"/>
                    </a:solidFill>
                    <a:latin typeface="Courier New" pitchFamily="49" charset="0"/>
                    <a:cs typeface="Times New Roman" pitchFamily="18" charset="0"/>
                  </a:rPr>
                  <a:t>	</a:t>
                </a:r>
                <a:r>
                  <a:rPr lang="en-US" sz="1400" b="1">
                    <a:solidFill>
                      <a:srgbClr val="4D8DFF"/>
                    </a:solidFill>
                    <a:latin typeface="Courier New" pitchFamily="49" charset="0"/>
                    <a:cs typeface="Times New Roman" pitchFamily="18" charset="0"/>
                  </a:rPr>
                  <a:t>6	</a:t>
                </a:r>
                <a:r>
                  <a:rPr lang="en-US" sz="1400" b="1">
                    <a:solidFill>
                      <a:srgbClr val="275AFF"/>
                    </a:solidFill>
                    <a:latin typeface="Courier New" pitchFamily="49" charset="0"/>
                    <a:cs typeface="Times New Roman" pitchFamily="18" charset="0"/>
                  </a:rPr>
                  <a:t>int</a:t>
                </a:r>
                <a:r>
                  <a:rPr lang="en-US" sz="1400" b="1">
                    <a:solidFill>
                      <a:srgbClr val="000000"/>
                    </a:solidFill>
                    <a:latin typeface="Courier New" pitchFamily="49" charset="0"/>
                    <a:cs typeface="Times New Roman" pitchFamily="18" charset="0"/>
                  </a:rPr>
                  <a:t> main()</a:t>
                </a:r>
              </a:p>
              <a:p>
                <a:pPr>
                  <a:tabLst>
                    <a:tab pos="139700" algn="r"/>
                    <a:tab pos="292100" algn="l"/>
                  </a:tabLst>
                </a:pPr>
                <a:endParaRPr lang="en-US" sz="1400" b="1">
                  <a:latin typeface="Courier New" pitchFamily="49" charset="0"/>
                </a:endParaRPr>
              </a:p>
            </p:txBody>
          </p:sp>
        </p:grpSp>
        <p:grpSp>
          <p:nvGrpSpPr>
            <p:cNvPr id="13" name="Group 22"/>
            <p:cNvGrpSpPr>
              <a:grpSpLocks/>
            </p:cNvGrpSpPr>
            <p:nvPr/>
          </p:nvGrpSpPr>
          <p:grpSpPr bwMode="auto">
            <a:xfrm>
              <a:off x="0" y="2244"/>
              <a:ext cx="3072" cy="374"/>
              <a:chOff x="0" y="2244"/>
              <a:chExt cx="3072" cy="374"/>
            </a:xfrm>
          </p:grpSpPr>
          <p:sp>
            <p:nvSpPr>
              <p:cNvPr id="53" name="Rectangle 23"/>
              <p:cNvSpPr>
                <a:spLocks noChangeArrowheads="1"/>
              </p:cNvSpPr>
              <p:nvPr/>
            </p:nvSpPr>
            <p:spPr bwMode="auto">
              <a:xfrm>
                <a:off x="0" y="224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54" name="Rectangle 24"/>
              <p:cNvSpPr>
                <a:spLocks noChangeArrowheads="1"/>
              </p:cNvSpPr>
              <p:nvPr/>
            </p:nvSpPr>
            <p:spPr bwMode="auto">
              <a:xfrm>
                <a:off x="0" y="224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7	</a:t>
                </a:r>
                <a:r>
                  <a:rPr lang="en-US" sz="1400" b="1">
                    <a:solidFill>
                      <a:srgbClr val="000000"/>
                    </a:solidFill>
                    <a:latin typeface="Courier New" pitchFamily="49" charset="0"/>
                    <a:cs typeface="Times New Roman" pitchFamily="18" charset="0"/>
                  </a:rPr>
                  <a:t>{ </a:t>
                </a:r>
              </a:p>
              <a:p>
                <a:pPr>
                  <a:tabLst>
                    <a:tab pos="139700" algn="r"/>
                    <a:tab pos="292100" algn="l"/>
                  </a:tabLst>
                </a:pPr>
                <a:endParaRPr lang="en-US" sz="1400" b="1">
                  <a:latin typeface="Courier New" pitchFamily="49" charset="0"/>
                </a:endParaRPr>
              </a:p>
            </p:txBody>
          </p:sp>
        </p:grpSp>
        <p:grpSp>
          <p:nvGrpSpPr>
            <p:cNvPr id="14" name="Group 25"/>
            <p:cNvGrpSpPr>
              <a:grpSpLocks/>
            </p:cNvGrpSpPr>
            <p:nvPr/>
          </p:nvGrpSpPr>
          <p:grpSpPr bwMode="auto">
            <a:xfrm>
              <a:off x="0" y="2618"/>
              <a:ext cx="3072" cy="374"/>
              <a:chOff x="0" y="2618"/>
              <a:chExt cx="3072" cy="374"/>
            </a:xfrm>
          </p:grpSpPr>
          <p:sp>
            <p:nvSpPr>
              <p:cNvPr id="51" name="Rectangle 26"/>
              <p:cNvSpPr>
                <a:spLocks noChangeArrowheads="1"/>
              </p:cNvSpPr>
              <p:nvPr/>
            </p:nvSpPr>
            <p:spPr bwMode="auto">
              <a:xfrm>
                <a:off x="0" y="261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52" name="Rectangle 27"/>
              <p:cNvSpPr>
                <a:spLocks noChangeArrowheads="1"/>
              </p:cNvSpPr>
              <p:nvPr/>
            </p:nvSpPr>
            <p:spPr bwMode="auto">
              <a:xfrm>
                <a:off x="0" y="261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8	</a:t>
                </a:r>
                <a:r>
                  <a:rPr lang="en-US" sz="1400" b="1">
                    <a:solidFill>
                      <a:srgbClr val="000000"/>
                    </a:solidFill>
                    <a:latin typeface="Courier New" pitchFamily="49" charset="0"/>
                    <a:cs typeface="Times New Roman" pitchFamily="18" charset="0"/>
                  </a:rPr>
                  <a:t>   </a:t>
                </a:r>
                <a:r>
                  <a:rPr lang="en-US" sz="1400" b="1">
                    <a:solidFill>
                      <a:srgbClr val="275AFF"/>
                    </a:solidFill>
                    <a:latin typeface="Courier New" pitchFamily="49" charset="0"/>
                    <a:cs typeface="Times New Roman" pitchFamily="18" charset="0"/>
                  </a:rPr>
                  <a:t>int</a:t>
                </a:r>
                <a:r>
                  <a:rPr lang="en-US" sz="1400" b="1">
                    <a:solidFill>
                      <a:srgbClr val="000000"/>
                    </a:solidFill>
                    <a:latin typeface="Courier New" pitchFamily="49" charset="0"/>
                    <a:cs typeface="Times New Roman" pitchFamily="18" charset="0"/>
                  </a:rPr>
                  <a:t> i = 873;</a:t>
                </a:r>
              </a:p>
              <a:p>
                <a:pPr>
                  <a:tabLst>
                    <a:tab pos="139700" algn="r"/>
                    <a:tab pos="292100" algn="l"/>
                  </a:tabLst>
                </a:pPr>
                <a:endParaRPr lang="en-US" sz="1400" b="1">
                  <a:latin typeface="Courier New" pitchFamily="49" charset="0"/>
                </a:endParaRPr>
              </a:p>
            </p:txBody>
          </p:sp>
        </p:grpSp>
        <p:grpSp>
          <p:nvGrpSpPr>
            <p:cNvPr id="15" name="Group 28"/>
            <p:cNvGrpSpPr>
              <a:grpSpLocks/>
            </p:cNvGrpSpPr>
            <p:nvPr/>
          </p:nvGrpSpPr>
          <p:grpSpPr bwMode="auto">
            <a:xfrm>
              <a:off x="0" y="2992"/>
              <a:ext cx="3072" cy="374"/>
              <a:chOff x="0" y="2992"/>
              <a:chExt cx="3072" cy="374"/>
            </a:xfrm>
          </p:grpSpPr>
          <p:sp>
            <p:nvSpPr>
              <p:cNvPr id="49" name="Rectangle 29"/>
              <p:cNvSpPr>
                <a:spLocks noChangeArrowheads="1"/>
              </p:cNvSpPr>
              <p:nvPr/>
            </p:nvSpPr>
            <p:spPr bwMode="auto">
              <a:xfrm>
                <a:off x="0" y="299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50" name="Rectangle 30"/>
              <p:cNvSpPr>
                <a:spLocks noChangeArrowheads="1"/>
              </p:cNvSpPr>
              <p:nvPr/>
            </p:nvSpPr>
            <p:spPr bwMode="auto">
              <a:xfrm>
                <a:off x="0" y="2992"/>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9	</a:t>
                </a:r>
                <a:r>
                  <a:rPr lang="en-US" sz="1400" b="1">
                    <a:solidFill>
                      <a:srgbClr val="000000"/>
                    </a:solidFill>
                    <a:latin typeface="Courier New" pitchFamily="49" charset="0"/>
                    <a:cs typeface="Times New Roman" pitchFamily="18" charset="0"/>
                  </a:rPr>
                  <a:t>   </a:t>
                </a:r>
                <a:r>
                  <a:rPr lang="en-US" sz="1400" b="1">
                    <a:solidFill>
                      <a:srgbClr val="275AFF"/>
                    </a:solidFill>
                    <a:latin typeface="Courier New" pitchFamily="49" charset="0"/>
                    <a:cs typeface="Times New Roman" pitchFamily="18" charset="0"/>
                  </a:rPr>
                  <a:t>double</a:t>
                </a:r>
                <a:r>
                  <a:rPr lang="en-US" sz="1400" b="1">
                    <a:solidFill>
                      <a:srgbClr val="000000"/>
                    </a:solidFill>
                    <a:latin typeface="Courier New" pitchFamily="49" charset="0"/>
                    <a:cs typeface="Times New Roman" pitchFamily="18" charset="0"/>
                  </a:rPr>
                  <a:t> f = 123.94536;</a:t>
                </a:r>
              </a:p>
              <a:p>
                <a:pPr>
                  <a:tabLst>
                    <a:tab pos="139700" algn="r"/>
                    <a:tab pos="292100" algn="l"/>
                  </a:tabLst>
                </a:pPr>
                <a:endParaRPr lang="en-US" sz="1400" b="1">
                  <a:latin typeface="Courier New" pitchFamily="49" charset="0"/>
                </a:endParaRPr>
              </a:p>
            </p:txBody>
          </p:sp>
        </p:grpSp>
        <p:grpSp>
          <p:nvGrpSpPr>
            <p:cNvPr id="16" name="Group 31"/>
            <p:cNvGrpSpPr>
              <a:grpSpLocks/>
            </p:cNvGrpSpPr>
            <p:nvPr/>
          </p:nvGrpSpPr>
          <p:grpSpPr bwMode="auto">
            <a:xfrm>
              <a:off x="0" y="3366"/>
              <a:ext cx="3072" cy="374"/>
              <a:chOff x="0" y="3366"/>
              <a:chExt cx="3072" cy="374"/>
            </a:xfrm>
          </p:grpSpPr>
          <p:sp>
            <p:nvSpPr>
              <p:cNvPr id="47" name="Rectangle 32"/>
              <p:cNvSpPr>
                <a:spLocks noChangeArrowheads="1"/>
              </p:cNvSpPr>
              <p:nvPr/>
            </p:nvSpPr>
            <p:spPr bwMode="auto">
              <a:xfrm>
                <a:off x="0" y="3366"/>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48" name="Rectangle 33"/>
              <p:cNvSpPr>
                <a:spLocks noChangeArrowheads="1"/>
              </p:cNvSpPr>
              <p:nvPr/>
            </p:nvSpPr>
            <p:spPr bwMode="auto">
              <a:xfrm>
                <a:off x="0" y="3366"/>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10	</a:t>
                </a:r>
                <a:r>
                  <a:rPr lang="en-US" sz="1400" b="1">
                    <a:solidFill>
                      <a:srgbClr val="000000"/>
                    </a:solidFill>
                    <a:latin typeface="Courier New" pitchFamily="49" charset="0"/>
                    <a:cs typeface="Times New Roman" pitchFamily="18" charset="0"/>
                  </a:rPr>
                  <a:t>   </a:t>
                </a:r>
                <a:r>
                  <a:rPr lang="en-US" sz="1400" b="1">
                    <a:solidFill>
                      <a:srgbClr val="275AFF"/>
                    </a:solidFill>
                    <a:latin typeface="Courier New" pitchFamily="49" charset="0"/>
                    <a:cs typeface="Times New Roman" pitchFamily="18" charset="0"/>
                  </a:rPr>
                  <a:t>char</a:t>
                </a:r>
                <a:r>
                  <a:rPr lang="en-US" sz="1400" b="1">
                    <a:solidFill>
                      <a:srgbClr val="000000"/>
                    </a:solidFill>
                    <a:latin typeface="Courier New" pitchFamily="49" charset="0"/>
                    <a:cs typeface="Times New Roman" pitchFamily="18" charset="0"/>
                  </a:rPr>
                  <a:t> s[] = "Happy Birthday";</a:t>
                </a:r>
              </a:p>
              <a:p>
                <a:pPr>
                  <a:tabLst>
                    <a:tab pos="139700" algn="r"/>
                    <a:tab pos="292100" algn="l"/>
                  </a:tabLst>
                </a:pPr>
                <a:endParaRPr lang="en-US" sz="1400" b="1">
                  <a:latin typeface="Courier New" pitchFamily="49" charset="0"/>
                </a:endParaRPr>
              </a:p>
            </p:txBody>
          </p:sp>
        </p:grpSp>
        <p:grpSp>
          <p:nvGrpSpPr>
            <p:cNvPr id="17" name="Group 34"/>
            <p:cNvGrpSpPr>
              <a:grpSpLocks/>
            </p:cNvGrpSpPr>
            <p:nvPr/>
          </p:nvGrpSpPr>
          <p:grpSpPr bwMode="auto">
            <a:xfrm>
              <a:off x="0" y="3740"/>
              <a:ext cx="3072" cy="374"/>
              <a:chOff x="0" y="3740"/>
              <a:chExt cx="3072" cy="374"/>
            </a:xfrm>
          </p:grpSpPr>
          <p:sp>
            <p:nvSpPr>
              <p:cNvPr id="45" name="Rectangle 35"/>
              <p:cNvSpPr>
                <a:spLocks noChangeArrowheads="1"/>
              </p:cNvSpPr>
              <p:nvPr/>
            </p:nvSpPr>
            <p:spPr bwMode="auto">
              <a:xfrm>
                <a:off x="0" y="374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46" name="Rectangle 36"/>
              <p:cNvSpPr>
                <a:spLocks noChangeArrowheads="1"/>
              </p:cNvSpPr>
              <p:nvPr/>
            </p:nvSpPr>
            <p:spPr bwMode="auto">
              <a:xfrm>
                <a:off x="0" y="3740"/>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11	</a:t>
                </a:r>
                <a:endParaRPr lang="en-US" sz="1400" b="1">
                  <a:solidFill>
                    <a:srgbClr val="000000"/>
                  </a:solidFill>
                  <a:latin typeface="Courier New" pitchFamily="49" charset="0"/>
                  <a:cs typeface="Times New Roman" pitchFamily="18" charset="0"/>
                </a:endParaRPr>
              </a:p>
              <a:p>
                <a:pPr>
                  <a:tabLst>
                    <a:tab pos="139700" algn="r"/>
                    <a:tab pos="292100" algn="l"/>
                  </a:tabLst>
                </a:pPr>
                <a:endParaRPr lang="en-US" sz="1400" b="1">
                  <a:latin typeface="Courier New" pitchFamily="49" charset="0"/>
                </a:endParaRPr>
              </a:p>
            </p:txBody>
          </p:sp>
        </p:grpSp>
        <p:grpSp>
          <p:nvGrpSpPr>
            <p:cNvPr id="18" name="Group 37"/>
            <p:cNvGrpSpPr>
              <a:grpSpLocks/>
            </p:cNvGrpSpPr>
            <p:nvPr/>
          </p:nvGrpSpPr>
          <p:grpSpPr bwMode="auto">
            <a:xfrm>
              <a:off x="0" y="4114"/>
              <a:ext cx="3072" cy="374"/>
              <a:chOff x="0" y="4114"/>
              <a:chExt cx="3072" cy="374"/>
            </a:xfrm>
          </p:grpSpPr>
          <p:sp>
            <p:nvSpPr>
              <p:cNvPr id="43" name="Rectangle 38"/>
              <p:cNvSpPr>
                <a:spLocks noChangeArrowheads="1"/>
              </p:cNvSpPr>
              <p:nvPr/>
            </p:nvSpPr>
            <p:spPr bwMode="auto">
              <a:xfrm>
                <a:off x="0" y="411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44" name="Rectangle 39"/>
              <p:cNvSpPr>
                <a:spLocks noChangeArrowheads="1"/>
              </p:cNvSpPr>
              <p:nvPr/>
            </p:nvSpPr>
            <p:spPr bwMode="auto">
              <a:xfrm>
                <a:off x="0" y="411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12	</a:t>
                </a:r>
                <a:r>
                  <a:rPr lang="en-US" sz="1400" b="1">
                    <a:solidFill>
                      <a:srgbClr val="000000"/>
                    </a:solidFill>
                    <a:latin typeface="Courier New" pitchFamily="49" charset="0"/>
                    <a:cs typeface="Times New Roman" pitchFamily="18" charset="0"/>
                  </a:rPr>
                  <a:t>   printf( "Using precision for integers\n" );</a:t>
                </a:r>
              </a:p>
              <a:p>
                <a:pPr>
                  <a:tabLst>
                    <a:tab pos="139700" algn="r"/>
                    <a:tab pos="292100" algn="l"/>
                  </a:tabLst>
                </a:pPr>
                <a:endParaRPr lang="en-US" sz="1400" b="1">
                  <a:latin typeface="Courier New" pitchFamily="49" charset="0"/>
                </a:endParaRPr>
              </a:p>
            </p:txBody>
          </p:sp>
        </p:grpSp>
        <p:grpSp>
          <p:nvGrpSpPr>
            <p:cNvPr id="19" name="Group 40"/>
            <p:cNvGrpSpPr>
              <a:grpSpLocks/>
            </p:cNvGrpSpPr>
            <p:nvPr/>
          </p:nvGrpSpPr>
          <p:grpSpPr bwMode="auto">
            <a:xfrm>
              <a:off x="0" y="4488"/>
              <a:ext cx="3072" cy="374"/>
              <a:chOff x="0" y="4488"/>
              <a:chExt cx="3072" cy="374"/>
            </a:xfrm>
          </p:grpSpPr>
          <p:sp>
            <p:nvSpPr>
              <p:cNvPr id="41" name="Rectangle 41"/>
              <p:cNvSpPr>
                <a:spLocks noChangeArrowheads="1"/>
              </p:cNvSpPr>
              <p:nvPr/>
            </p:nvSpPr>
            <p:spPr bwMode="auto">
              <a:xfrm>
                <a:off x="0" y="448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42" name="Rectangle 42"/>
              <p:cNvSpPr>
                <a:spLocks noChangeArrowheads="1"/>
              </p:cNvSpPr>
              <p:nvPr/>
            </p:nvSpPr>
            <p:spPr bwMode="auto">
              <a:xfrm>
                <a:off x="0" y="448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13	</a:t>
                </a:r>
                <a:r>
                  <a:rPr lang="en-US" sz="1400" b="1">
                    <a:solidFill>
                      <a:srgbClr val="000000"/>
                    </a:solidFill>
                    <a:latin typeface="Courier New" pitchFamily="49" charset="0"/>
                    <a:cs typeface="Times New Roman" pitchFamily="18" charset="0"/>
                  </a:rPr>
                  <a:t>   printf( "\t%.4d\n\t%.9d\n\n", i, i );</a:t>
                </a:r>
              </a:p>
              <a:p>
                <a:pPr>
                  <a:tabLst>
                    <a:tab pos="139700" algn="r"/>
                    <a:tab pos="292100" algn="l"/>
                  </a:tabLst>
                </a:pPr>
                <a:endParaRPr lang="en-US" sz="1400" b="1">
                  <a:latin typeface="Courier New" pitchFamily="49" charset="0"/>
                </a:endParaRPr>
              </a:p>
            </p:txBody>
          </p:sp>
        </p:grpSp>
        <p:grpSp>
          <p:nvGrpSpPr>
            <p:cNvPr id="20" name="Group 43"/>
            <p:cNvGrpSpPr>
              <a:grpSpLocks/>
            </p:cNvGrpSpPr>
            <p:nvPr/>
          </p:nvGrpSpPr>
          <p:grpSpPr bwMode="auto">
            <a:xfrm>
              <a:off x="0" y="4862"/>
              <a:ext cx="3072" cy="374"/>
              <a:chOff x="0" y="4862"/>
              <a:chExt cx="3072" cy="374"/>
            </a:xfrm>
          </p:grpSpPr>
          <p:sp>
            <p:nvSpPr>
              <p:cNvPr id="39" name="Rectangle 44"/>
              <p:cNvSpPr>
                <a:spLocks noChangeArrowheads="1"/>
              </p:cNvSpPr>
              <p:nvPr/>
            </p:nvSpPr>
            <p:spPr bwMode="auto">
              <a:xfrm>
                <a:off x="0" y="486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40" name="Rectangle 45"/>
              <p:cNvSpPr>
                <a:spLocks noChangeArrowheads="1"/>
              </p:cNvSpPr>
              <p:nvPr/>
            </p:nvSpPr>
            <p:spPr bwMode="auto">
              <a:xfrm>
                <a:off x="0" y="4862"/>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200" b="1">
                    <a:solidFill>
                      <a:srgbClr val="4D8DFF"/>
                    </a:solidFill>
                    <a:latin typeface="Courier New" pitchFamily="49" charset="0"/>
                    <a:cs typeface="Times New Roman" pitchFamily="18" charset="0"/>
                  </a:rPr>
                  <a:t>	14	</a:t>
                </a:r>
                <a:r>
                  <a:rPr lang="en-US" sz="1200" b="1">
                    <a:solidFill>
                      <a:srgbClr val="000000"/>
                    </a:solidFill>
                    <a:latin typeface="Courier New" pitchFamily="49" charset="0"/>
                    <a:cs typeface="Times New Roman" pitchFamily="18" charset="0"/>
                  </a:rPr>
                  <a:t>   printf( "Using precision for floating-point numbers\n" );</a:t>
                </a:r>
              </a:p>
              <a:p>
                <a:pPr>
                  <a:tabLst>
                    <a:tab pos="139700" algn="r"/>
                    <a:tab pos="292100" algn="l"/>
                  </a:tabLst>
                </a:pPr>
                <a:endParaRPr lang="en-US" sz="1200" b="1">
                  <a:latin typeface="Courier New" pitchFamily="49" charset="0"/>
                </a:endParaRPr>
              </a:p>
            </p:txBody>
          </p:sp>
        </p:grpSp>
        <p:grpSp>
          <p:nvGrpSpPr>
            <p:cNvPr id="21" name="Group 46"/>
            <p:cNvGrpSpPr>
              <a:grpSpLocks/>
            </p:cNvGrpSpPr>
            <p:nvPr/>
          </p:nvGrpSpPr>
          <p:grpSpPr bwMode="auto">
            <a:xfrm>
              <a:off x="0" y="5236"/>
              <a:ext cx="3072" cy="374"/>
              <a:chOff x="0" y="5236"/>
              <a:chExt cx="3072" cy="374"/>
            </a:xfrm>
          </p:grpSpPr>
          <p:sp>
            <p:nvSpPr>
              <p:cNvPr id="37" name="Rectangle 47"/>
              <p:cNvSpPr>
                <a:spLocks noChangeArrowheads="1"/>
              </p:cNvSpPr>
              <p:nvPr/>
            </p:nvSpPr>
            <p:spPr bwMode="auto">
              <a:xfrm>
                <a:off x="0" y="5236"/>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38" name="Rectangle 48"/>
              <p:cNvSpPr>
                <a:spLocks noChangeArrowheads="1"/>
              </p:cNvSpPr>
              <p:nvPr/>
            </p:nvSpPr>
            <p:spPr bwMode="auto">
              <a:xfrm>
                <a:off x="0" y="5236"/>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15	</a:t>
                </a:r>
                <a:r>
                  <a:rPr lang="en-US" sz="1400" b="1">
                    <a:solidFill>
                      <a:srgbClr val="000000"/>
                    </a:solidFill>
                    <a:latin typeface="Courier New" pitchFamily="49" charset="0"/>
                    <a:cs typeface="Times New Roman" pitchFamily="18" charset="0"/>
                  </a:rPr>
                  <a:t>   printf( "\t%.3f\n\t%.3e\n\t%.3g\n\n", f, f, f );   </a:t>
                </a:r>
              </a:p>
              <a:p>
                <a:pPr>
                  <a:tabLst>
                    <a:tab pos="139700" algn="r"/>
                    <a:tab pos="292100" algn="l"/>
                  </a:tabLst>
                </a:pPr>
                <a:endParaRPr lang="en-US" sz="1400" b="1">
                  <a:latin typeface="Courier New" pitchFamily="49" charset="0"/>
                </a:endParaRPr>
              </a:p>
            </p:txBody>
          </p:sp>
        </p:grpSp>
        <p:grpSp>
          <p:nvGrpSpPr>
            <p:cNvPr id="22" name="Group 49"/>
            <p:cNvGrpSpPr>
              <a:grpSpLocks/>
            </p:cNvGrpSpPr>
            <p:nvPr/>
          </p:nvGrpSpPr>
          <p:grpSpPr bwMode="auto">
            <a:xfrm>
              <a:off x="0" y="5610"/>
              <a:ext cx="3072" cy="374"/>
              <a:chOff x="0" y="5610"/>
              <a:chExt cx="3072" cy="374"/>
            </a:xfrm>
          </p:grpSpPr>
          <p:sp>
            <p:nvSpPr>
              <p:cNvPr id="35" name="Rectangle 50"/>
              <p:cNvSpPr>
                <a:spLocks noChangeArrowheads="1"/>
              </p:cNvSpPr>
              <p:nvPr/>
            </p:nvSpPr>
            <p:spPr bwMode="auto">
              <a:xfrm>
                <a:off x="0" y="561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36" name="Rectangle 51"/>
              <p:cNvSpPr>
                <a:spLocks noChangeArrowheads="1"/>
              </p:cNvSpPr>
              <p:nvPr/>
            </p:nvSpPr>
            <p:spPr bwMode="auto">
              <a:xfrm>
                <a:off x="0" y="5610"/>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16	</a:t>
                </a:r>
                <a:r>
                  <a:rPr lang="en-US" sz="1400" b="1">
                    <a:solidFill>
                      <a:srgbClr val="000000"/>
                    </a:solidFill>
                    <a:latin typeface="Courier New" pitchFamily="49" charset="0"/>
                    <a:cs typeface="Times New Roman" pitchFamily="18" charset="0"/>
                  </a:rPr>
                  <a:t>   printf( "Using precision for strings\n" );</a:t>
                </a:r>
              </a:p>
              <a:p>
                <a:pPr>
                  <a:tabLst>
                    <a:tab pos="139700" algn="r"/>
                    <a:tab pos="292100" algn="l"/>
                  </a:tabLst>
                </a:pPr>
                <a:endParaRPr lang="en-US" sz="1400" b="1">
                  <a:latin typeface="Courier New" pitchFamily="49" charset="0"/>
                </a:endParaRPr>
              </a:p>
            </p:txBody>
          </p:sp>
        </p:grpSp>
        <p:grpSp>
          <p:nvGrpSpPr>
            <p:cNvPr id="23" name="Group 52"/>
            <p:cNvGrpSpPr>
              <a:grpSpLocks/>
            </p:cNvGrpSpPr>
            <p:nvPr/>
          </p:nvGrpSpPr>
          <p:grpSpPr bwMode="auto">
            <a:xfrm>
              <a:off x="0" y="5984"/>
              <a:ext cx="3072" cy="374"/>
              <a:chOff x="0" y="5984"/>
              <a:chExt cx="3072" cy="374"/>
            </a:xfrm>
          </p:grpSpPr>
          <p:sp>
            <p:nvSpPr>
              <p:cNvPr id="33" name="Rectangle 53"/>
              <p:cNvSpPr>
                <a:spLocks noChangeArrowheads="1"/>
              </p:cNvSpPr>
              <p:nvPr/>
            </p:nvSpPr>
            <p:spPr bwMode="auto">
              <a:xfrm>
                <a:off x="0" y="598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34" name="Rectangle 54"/>
              <p:cNvSpPr>
                <a:spLocks noChangeArrowheads="1"/>
              </p:cNvSpPr>
              <p:nvPr/>
            </p:nvSpPr>
            <p:spPr bwMode="auto">
              <a:xfrm>
                <a:off x="0" y="598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200" b="1">
                    <a:solidFill>
                      <a:srgbClr val="4D8DFF"/>
                    </a:solidFill>
                    <a:latin typeface="Courier New" pitchFamily="49" charset="0"/>
                    <a:cs typeface="Times New Roman" pitchFamily="18" charset="0"/>
                  </a:rPr>
                  <a:t>	</a:t>
                </a:r>
                <a:r>
                  <a:rPr lang="en-US" sz="1400" b="1">
                    <a:solidFill>
                      <a:srgbClr val="4D8DFF"/>
                    </a:solidFill>
                    <a:latin typeface="Courier New" pitchFamily="49" charset="0"/>
                    <a:cs typeface="Times New Roman" pitchFamily="18" charset="0"/>
                  </a:rPr>
                  <a:t>17	</a:t>
                </a:r>
                <a:r>
                  <a:rPr lang="en-US" sz="1400" b="1">
                    <a:solidFill>
                      <a:srgbClr val="000000"/>
                    </a:solidFill>
                    <a:latin typeface="Courier New" pitchFamily="49" charset="0"/>
                    <a:cs typeface="Times New Roman" pitchFamily="18" charset="0"/>
                  </a:rPr>
                  <a:t>   printf( "\t%.11s\n", s );</a:t>
                </a:r>
              </a:p>
              <a:p>
                <a:pPr>
                  <a:tabLst>
                    <a:tab pos="139700" algn="r"/>
                    <a:tab pos="292100" algn="l"/>
                  </a:tabLst>
                </a:pPr>
                <a:endParaRPr lang="en-US" sz="1400" b="1">
                  <a:latin typeface="Courier New" pitchFamily="49" charset="0"/>
                </a:endParaRPr>
              </a:p>
            </p:txBody>
          </p:sp>
        </p:grpSp>
        <p:grpSp>
          <p:nvGrpSpPr>
            <p:cNvPr id="24" name="Group 55"/>
            <p:cNvGrpSpPr>
              <a:grpSpLocks/>
            </p:cNvGrpSpPr>
            <p:nvPr/>
          </p:nvGrpSpPr>
          <p:grpSpPr bwMode="auto">
            <a:xfrm>
              <a:off x="0" y="6358"/>
              <a:ext cx="3072" cy="374"/>
              <a:chOff x="0" y="6358"/>
              <a:chExt cx="3072" cy="374"/>
            </a:xfrm>
          </p:grpSpPr>
          <p:sp>
            <p:nvSpPr>
              <p:cNvPr id="31" name="Rectangle 56"/>
              <p:cNvSpPr>
                <a:spLocks noChangeArrowheads="1"/>
              </p:cNvSpPr>
              <p:nvPr/>
            </p:nvSpPr>
            <p:spPr bwMode="auto">
              <a:xfrm>
                <a:off x="0" y="635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32" name="Rectangle 57"/>
              <p:cNvSpPr>
                <a:spLocks noChangeArrowheads="1"/>
              </p:cNvSpPr>
              <p:nvPr/>
            </p:nvSpPr>
            <p:spPr bwMode="auto">
              <a:xfrm>
                <a:off x="0" y="635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18	</a:t>
                </a:r>
                <a:endParaRPr lang="en-US" sz="1400" b="1">
                  <a:solidFill>
                    <a:srgbClr val="000000"/>
                  </a:solidFill>
                  <a:latin typeface="Courier New" pitchFamily="49" charset="0"/>
                  <a:cs typeface="Times New Roman" pitchFamily="18" charset="0"/>
                </a:endParaRPr>
              </a:p>
              <a:p>
                <a:pPr>
                  <a:tabLst>
                    <a:tab pos="139700" algn="r"/>
                    <a:tab pos="292100" algn="l"/>
                  </a:tabLst>
                </a:pPr>
                <a:endParaRPr lang="en-US" sz="1400" b="1">
                  <a:latin typeface="Courier New" pitchFamily="49" charset="0"/>
                </a:endParaRPr>
              </a:p>
            </p:txBody>
          </p:sp>
        </p:grpSp>
        <p:grpSp>
          <p:nvGrpSpPr>
            <p:cNvPr id="25" name="Group 58"/>
            <p:cNvGrpSpPr>
              <a:grpSpLocks/>
            </p:cNvGrpSpPr>
            <p:nvPr/>
          </p:nvGrpSpPr>
          <p:grpSpPr bwMode="auto">
            <a:xfrm>
              <a:off x="0" y="6732"/>
              <a:ext cx="3072" cy="374"/>
              <a:chOff x="0" y="6732"/>
              <a:chExt cx="3072" cy="374"/>
            </a:xfrm>
          </p:grpSpPr>
          <p:sp>
            <p:nvSpPr>
              <p:cNvPr id="29" name="Rectangle 59"/>
              <p:cNvSpPr>
                <a:spLocks noChangeArrowheads="1"/>
              </p:cNvSpPr>
              <p:nvPr/>
            </p:nvSpPr>
            <p:spPr bwMode="auto">
              <a:xfrm>
                <a:off x="0" y="673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30" name="Rectangle 60"/>
              <p:cNvSpPr>
                <a:spLocks noChangeArrowheads="1"/>
              </p:cNvSpPr>
              <p:nvPr/>
            </p:nvSpPr>
            <p:spPr bwMode="auto">
              <a:xfrm>
                <a:off x="0" y="6732"/>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200" b="1">
                    <a:solidFill>
                      <a:srgbClr val="4D8DFF"/>
                    </a:solidFill>
                    <a:latin typeface="Courier New" pitchFamily="49" charset="0"/>
                    <a:cs typeface="Times New Roman" pitchFamily="18" charset="0"/>
                  </a:rPr>
                  <a:t>	</a:t>
                </a:r>
                <a:r>
                  <a:rPr lang="en-US" sz="1400" b="1">
                    <a:solidFill>
                      <a:srgbClr val="4D8DFF"/>
                    </a:solidFill>
                    <a:latin typeface="Courier New" pitchFamily="49" charset="0"/>
                    <a:cs typeface="Times New Roman" pitchFamily="18" charset="0"/>
                  </a:rPr>
                  <a:t>19	</a:t>
                </a:r>
                <a:r>
                  <a:rPr lang="en-US" sz="1400" b="1">
                    <a:solidFill>
                      <a:srgbClr val="000000"/>
                    </a:solidFill>
                    <a:latin typeface="Courier New" pitchFamily="49" charset="0"/>
                    <a:cs typeface="Times New Roman" pitchFamily="18" charset="0"/>
                  </a:rPr>
                  <a:t>   </a:t>
                </a:r>
                <a:r>
                  <a:rPr lang="en-US" sz="1400" b="1">
                    <a:solidFill>
                      <a:srgbClr val="275AFF"/>
                    </a:solidFill>
                    <a:latin typeface="Courier New" pitchFamily="49" charset="0"/>
                    <a:cs typeface="Times New Roman" pitchFamily="18" charset="0"/>
                  </a:rPr>
                  <a:t>return</a:t>
                </a:r>
                <a:r>
                  <a:rPr lang="en-US" sz="1400" b="1">
                    <a:solidFill>
                      <a:srgbClr val="000000"/>
                    </a:solidFill>
                    <a:latin typeface="Courier New" pitchFamily="49" charset="0"/>
                    <a:cs typeface="Times New Roman" pitchFamily="18" charset="0"/>
                  </a:rPr>
                  <a:t> 0;</a:t>
                </a:r>
              </a:p>
              <a:p>
                <a:pPr>
                  <a:tabLst>
                    <a:tab pos="139700" algn="r"/>
                    <a:tab pos="292100" algn="l"/>
                  </a:tabLst>
                </a:pPr>
                <a:endParaRPr lang="en-US" sz="1400" b="1">
                  <a:latin typeface="Courier New" pitchFamily="49" charset="0"/>
                </a:endParaRPr>
              </a:p>
            </p:txBody>
          </p:sp>
        </p:grpSp>
        <p:grpSp>
          <p:nvGrpSpPr>
            <p:cNvPr id="26" name="Group 61"/>
            <p:cNvGrpSpPr>
              <a:grpSpLocks/>
            </p:cNvGrpSpPr>
            <p:nvPr/>
          </p:nvGrpSpPr>
          <p:grpSpPr bwMode="auto">
            <a:xfrm>
              <a:off x="0" y="7106"/>
              <a:ext cx="3072" cy="374"/>
              <a:chOff x="0" y="7106"/>
              <a:chExt cx="3072" cy="374"/>
            </a:xfrm>
          </p:grpSpPr>
          <p:sp>
            <p:nvSpPr>
              <p:cNvPr id="27" name="Rectangle 62"/>
              <p:cNvSpPr>
                <a:spLocks noChangeArrowheads="1"/>
              </p:cNvSpPr>
              <p:nvPr/>
            </p:nvSpPr>
            <p:spPr bwMode="auto">
              <a:xfrm>
                <a:off x="0" y="7106"/>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28" name="Rectangle 63"/>
              <p:cNvSpPr>
                <a:spLocks noChangeArrowheads="1"/>
              </p:cNvSpPr>
              <p:nvPr/>
            </p:nvSpPr>
            <p:spPr bwMode="auto">
              <a:xfrm>
                <a:off x="0" y="7106"/>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20	</a:t>
                </a:r>
                <a:r>
                  <a:rPr lang="en-US" sz="1400" b="1">
                    <a:solidFill>
                      <a:srgbClr val="000000"/>
                    </a:solidFill>
                    <a:latin typeface="Courier New" pitchFamily="49" charset="0"/>
                    <a:cs typeface="Times New Roman" pitchFamily="18" charset="0"/>
                  </a:rPr>
                  <a:t>}</a:t>
                </a:r>
              </a:p>
              <a:p>
                <a:pPr>
                  <a:tabLst>
                    <a:tab pos="139700" algn="r"/>
                    <a:tab pos="292100" algn="l"/>
                  </a:tabLst>
                </a:pPr>
                <a:endParaRPr lang="en-US" sz="1400" b="1">
                  <a:latin typeface="Courier New" pitchFamily="49" charset="0"/>
                </a:endParaRPr>
              </a:p>
            </p:txBody>
          </p:sp>
        </p:grpSp>
      </p:grpSp>
      <p:sp>
        <p:nvSpPr>
          <p:cNvPr id="67" name="Rectangle 64"/>
          <p:cNvSpPr>
            <a:spLocks noChangeArrowheads="1"/>
          </p:cNvSpPr>
          <p:nvPr/>
        </p:nvSpPr>
        <p:spPr bwMode="auto">
          <a:xfrm>
            <a:off x="4953000" y="1533942"/>
            <a:ext cx="4191000" cy="2123658"/>
          </a:xfrm>
          <a:prstGeom prst="rect">
            <a:avLst/>
          </a:prstGeom>
          <a:solidFill>
            <a:schemeClr val="hlink"/>
          </a:solidFill>
          <a:ln w="9525">
            <a:noFill/>
            <a:miter lim="800000"/>
            <a:headEnd/>
            <a:tailEnd/>
          </a:ln>
        </p:spPr>
        <p:txBody>
          <a:bodyPr wrap="square">
            <a:spAutoFit/>
          </a:bodyPr>
          <a:lstStyle/>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dirty="0">
                <a:solidFill>
                  <a:srgbClr val="000000"/>
                </a:solidFill>
                <a:latin typeface="Courier New" pitchFamily="49" charset="0"/>
                <a:cs typeface="Times New Roman" pitchFamily="18" charset="0"/>
              </a:rPr>
              <a:t>Using precision for integers</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dirty="0">
                <a:solidFill>
                  <a:srgbClr val="000000"/>
                </a:solidFill>
                <a:latin typeface="Courier New" pitchFamily="49" charset="0"/>
                <a:cs typeface="Times New Roman" pitchFamily="18" charset="0"/>
              </a:rPr>
              <a:t>        0873</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dirty="0">
                <a:solidFill>
                  <a:srgbClr val="000000"/>
                </a:solidFill>
                <a:latin typeface="Courier New" pitchFamily="49" charset="0"/>
                <a:cs typeface="Times New Roman" pitchFamily="18" charset="0"/>
              </a:rPr>
              <a:t>        000000873</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dirty="0">
                <a:solidFill>
                  <a:srgbClr val="000000"/>
                </a:solidFill>
                <a:latin typeface="Courier New" pitchFamily="49" charset="0"/>
                <a:cs typeface="Times New Roman" pitchFamily="18" charset="0"/>
              </a:rPr>
              <a:t> </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dirty="0">
                <a:solidFill>
                  <a:srgbClr val="000000"/>
                </a:solidFill>
                <a:latin typeface="Courier New" pitchFamily="49" charset="0"/>
                <a:cs typeface="Times New Roman" pitchFamily="18" charset="0"/>
              </a:rPr>
              <a:t>Using precision for floating-point numbers</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dirty="0">
                <a:solidFill>
                  <a:srgbClr val="000000"/>
                </a:solidFill>
                <a:latin typeface="Courier New" pitchFamily="49" charset="0"/>
                <a:cs typeface="Times New Roman" pitchFamily="18" charset="0"/>
              </a:rPr>
              <a:t>        123.945</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dirty="0">
                <a:solidFill>
                  <a:srgbClr val="000000"/>
                </a:solidFill>
                <a:latin typeface="Courier New" pitchFamily="49" charset="0"/>
                <a:cs typeface="Times New Roman" pitchFamily="18" charset="0"/>
              </a:rPr>
              <a:t>        1.239e+02</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dirty="0">
                <a:solidFill>
                  <a:srgbClr val="000000"/>
                </a:solidFill>
                <a:latin typeface="Courier New" pitchFamily="49" charset="0"/>
                <a:cs typeface="Times New Roman" pitchFamily="18" charset="0"/>
              </a:rPr>
              <a:t>        124</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dirty="0">
                <a:solidFill>
                  <a:srgbClr val="000000"/>
                </a:solidFill>
                <a:latin typeface="Courier New" pitchFamily="49" charset="0"/>
                <a:cs typeface="Times New Roman" pitchFamily="18" charset="0"/>
              </a:rPr>
              <a:t> </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dirty="0">
                <a:solidFill>
                  <a:srgbClr val="000000"/>
                </a:solidFill>
                <a:latin typeface="Courier New" pitchFamily="49" charset="0"/>
                <a:cs typeface="Times New Roman" pitchFamily="18" charset="0"/>
              </a:rPr>
              <a:t>Using precision for strings</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dirty="0">
                <a:solidFill>
                  <a:srgbClr val="000000"/>
                </a:solidFill>
                <a:latin typeface="Courier New" pitchFamily="49" charset="0"/>
                <a:cs typeface="Times New Roman" pitchFamily="18" charset="0"/>
              </a:rPr>
              <a:t>        </a:t>
            </a:r>
            <a:r>
              <a:rPr lang="en-US" sz="1200" b="1" dirty="0">
                <a:latin typeface="Courier New" pitchFamily="49" charset="0"/>
                <a:cs typeface="Times New Roman" pitchFamily="18" charset="0"/>
              </a:rPr>
              <a:t>Happy Birth </a:t>
            </a:r>
            <a:endParaRPr lang="en-US" sz="1200" b="1" dirty="0">
              <a:latin typeface="Courier New" pitchFamily="49" charset="0"/>
            </a:endParaRPr>
          </a:p>
        </p:txBody>
      </p:sp>
      <p:sp>
        <p:nvSpPr>
          <p:cNvPr id="68" name="Rectangle 65"/>
          <p:cNvSpPr>
            <a:spLocks noChangeArrowheads="1"/>
          </p:cNvSpPr>
          <p:nvPr/>
        </p:nvSpPr>
        <p:spPr bwMode="auto">
          <a:xfrm>
            <a:off x="1905000" y="2438400"/>
            <a:ext cx="2578100" cy="276999"/>
          </a:xfrm>
          <a:prstGeom prst="rect">
            <a:avLst/>
          </a:prstGeom>
          <a:noFill/>
          <a:ln w="9525">
            <a:noFill/>
            <a:miter lim="800000"/>
            <a:headEnd/>
            <a:tailEnd/>
          </a:ln>
        </p:spPr>
        <p:txBody>
          <a:bodyPr wrap="square">
            <a:spAutoFit/>
          </a:bodyPr>
          <a:lstStyle/>
          <a:p>
            <a:r>
              <a:rPr lang="en-US" sz="1200" b="1">
                <a:solidFill>
                  <a:srgbClr val="FF3300"/>
                </a:solidFill>
                <a:latin typeface="Courier New" pitchFamily="49" charset="0"/>
              </a:rPr>
              <a:t>/* Initialize variables */</a:t>
            </a:r>
          </a:p>
        </p:txBody>
      </p:sp>
      <p:sp>
        <p:nvSpPr>
          <p:cNvPr id="69" name="Rectangle 66"/>
          <p:cNvSpPr>
            <a:spLocks noChangeArrowheads="1"/>
          </p:cNvSpPr>
          <p:nvPr/>
        </p:nvSpPr>
        <p:spPr bwMode="auto">
          <a:xfrm>
            <a:off x="685800" y="3124200"/>
            <a:ext cx="1196975" cy="276999"/>
          </a:xfrm>
          <a:prstGeom prst="rect">
            <a:avLst/>
          </a:prstGeom>
          <a:noFill/>
          <a:ln w="9525">
            <a:noFill/>
            <a:miter lim="800000"/>
            <a:headEnd/>
            <a:tailEnd/>
          </a:ln>
        </p:spPr>
        <p:txBody>
          <a:bodyPr wrap="square">
            <a:spAutoFit/>
          </a:bodyPr>
          <a:lstStyle/>
          <a:p>
            <a:r>
              <a:rPr lang="en-US" sz="1200" b="1">
                <a:solidFill>
                  <a:srgbClr val="FF3300"/>
                </a:solidFill>
                <a:latin typeface="Courier New" pitchFamily="49" charset="0"/>
              </a:rPr>
              <a:t>/* print */</a:t>
            </a:r>
          </a:p>
        </p:txBody>
      </p:sp>
      <p:sp>
        <p:nvSpPr>
          <p:cNvPr id="70" name="Rectangle 68"/>
          <p:cNvSpPr>
            <a:spLocks noChangeArrowheads="1"/>
          </p:cNvSpPr>
          <p:nvPr/>
        </p:nvSpPr>
        <p:spPr bwMode="auto">
          <a:xfrm>
            <a:off x="228600" y="609599"/>
            <a:ext cx="1030288" cy="584775"/>
          </a:xfrm>
          <a:prstGeom prst="rect">
            <a:avLst/>
          </a:prstGeom>
          <a:noFill/>
          <a:ln w="9525">
            <a:noFill/>
            <a:miter lim="800000"/>
            <a:headEnd/>
            <a:tailEnd/>
          </a:ln>
        </p:spPr>
        <p:txBody>
          <a:bodyPr wrap="square">
            <a:spAutoFit/>
          </a:bodyPr>
          <a:lstStyle/>
          <a:p>
            <a:r>
              <a:rPr lang="en-US" sz="1600" b="1" u="sng" dirty="0">
                <a:latin typeface="Arial" pitchFamily="34" charset="0"/>
              </a:rPr>
              <a:t>Example</a:t>
            </a:r>
            <a:r>
              <a:rPr lang="en-US" sz="1600" b="1" dirty="0">
                <a:latin typeface="Arial" pitchFamily="34" charset="0"/>
              </a:rPr>
              <a:t>:</a:t>
            </a:r>
          </a:p>
        </p:txBody>
      </p:sp>
      <p:sp>
        <p:nvSpPr>
          <p:cNvPr id="71" name="Rectangle 69"/>
          <p:cNvSpPr>
            <a:spLocks noChangeArrowheads="1"/>
          </p:cNvSpPr>
          <p:nvPr/>
        </p:nvSpPr>
        <p:spPr bwMode="auto">
          <a:xfrm>
            <a:off x="6219825" y="1110343"/>
            <a:ext cx="2162175" cy="337457"/>
          </a:xfrm>
          <a:prstGeom prst="rect">
            <a:avLst/>
          </a:prstGeom>
          <a:noFill/>
          <a:ln w="9525">
            <a:noFill/>
            <a:miter lim="800000"/>
            <a:headEnd/>
            <a:tailEnd/>
          </a:ln>
        </p:spPr>
        <p:txBody>
          <a:bodyPr/>
          <a:lstStyle/>
          <a:p>
            <a:pPr marL="169863" indent="-169863">
              <a:spcBef>
                <a:spcPct val="20000"/>
              </a:spcBef>
            </a:pPr>
            <a:r>
              <a:rPr lang="en-US" sz="1600" b="1" u="sng" dirty="0">
                <a:latin typeface="Arial" pitchFamily="34" charset="0"/>
              </a:rPr>
              <a:t>Program Output</a:t>
            </a:r>
            <a:r>
              <a:rPr lang="en-US" sz="1600" b="1" dirty="0">
                <a:latin typeface="Arial" pitchFamily="34" charset="0"/>
              </a:rPr>
              <a:t>:</a:t>
            </a:r>
            <a:r>
              <a:rPr lang="en-US" sz="1600" u="sng" dirty="0">
                <a:latin typeface="Arial" pitchFamily="34" charset="0"/>
              </a:rPr>
              <a:t>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buNone/>
              <a:defRPr/>
            </a:pPr>
            <a:r>
              <a:rPr lang="en-US" sz="2800" dirty="0" smtClean="0">
                <a:latin typeface="Times New Roman" pitchFamily="18" charset="0"/>
                <a:cs typeface="Times New Roman" pitchFamily="18" charset="0"/>
              </a:rPr>
              <a:t>Using Flags in the </a:t>
            </a:r>
            <a:r>
              <a:rPr lang="en-US" sz="2800" dirty="0" err="1" smtClean="0">
                <a:latin typeface="Times New Roman" pitchFamily="18" charset="0"/>
                <a:cs typeface="Times New Roman" pitchFamily="18" charset="0"/>
              </a:rPr>
              <a:t>printf</a:t>
            </a:r>
            <a:r>
              <a:rPr lang="en-US" sz="2800" dirty="0" smtClean="0">
                <a:latin typeface="Times New Roman" pitchFamily="18" charset="0"/>
                <a:cs typeface="Times New Roman" pitchFamily="18" charset="0"/>
              </a:rPr>
              <a:t> Format-Control String</a:t>
            </a:r>
          </a:p>
        </p:txBody>
      </p:sp>
      <p:sp>
        <p:nvSpPr>
          <p:cNvPr id="21507" name="Rectangle 3"/>
          <p:cNvSpPr>
            <a:spLocks noGrp="1" noChangeArrowheads="1"/>
          </p:cNvSpPr>
          <p:nvPr>
            <p:ph type="body" idx="1"/>
          </p:nvPr>
        </p:nvSpPr>
        <p:spPr>
          <a:xfrm>
            <a:off x="152400" y="990600"/>
            <a:ext cx="8839200" cy="5667375"/>
          </a:xfrm>
        </p:spPr>
        <p:txBody>
          <a:bodyPr/>
          <a:lstStyle/>
          <a:p>
            <a:pPr eaLnBrk="1" hangingPunct="1">
              <a:defRPr/>
            </a:pPr>
            <a:r>
              <a:rPr lang="en-US" sz="2400" dirty="0" smtClean="0">
                <a:latin typeface="Times New Roman" pitchFamily="18" charset="0"/>
                <a:cs typeface="Times New Roman" pitchFamily="18" charset="0"/>
              </a:rPr>
              <a:t>Flags</a:t>
            </a:r>
          </a:p>
          <a:p>
            <a:pPr lvl="1" eaLnBrk="1" hangingPunct="1">
              <a:defRPr/>
            </a:pPr>
            <a:r>
              <a:rPr lang="en-US" sz="2000" dirty="0" smtClean="0">
                <a:latin typeface="Times New Roman" pitchFamily="18" charset="0"/>
                <a:cs typeface="Times New Roman" pitchFamily="18" charset="0"/>
              </a:rPr>
              <a:t>Supplement formatting capabilities</a:t>
            </a:r>
          </a:p>
          <a:p>
            <a:pPr lvl="1" eaLnBrk="1" hangingPunct="1">
              <a:defRPr/>
            </a:pPr>
            <a:r>
              <a:rPr lang="en-US" sz="2000" dirty="0" smtClean="0">
                <a:latin typeface="Times New Roman" pitchFamily="18" charset="0"/>
                <a:cs typeface="Times New Roman" pitchFamily="18" charset="0"/>
              </a:rPr>
              <a:t>Place flag immediately to the right of percent sign</a:t>
            </a:r>
          </a:p>
          <a:p>
            <a:pPr lvl="1" eaLnBrk="1" hangingPunct="1">
              <a:defRPr/>
            </a:pPr>
            <a:r>
              <a:rPr lang="en-US" sz="2000" dirty="0" smtClean="0">
                <a:latin typeface="Times New Roman" pitchFamily="18" charset="0"/>
                <a:cs typeface="Times New Roman" pitchFamily="18" charset="0"/>
              </a:rPr>
              <a:t>Several flags may be combined</a:t>
            </a:r>
          </a:p>
        </p:txBody>
      </p:sp>
      <p:sp>
        <p:nvSpPr>
          <p:cNvPr id="17412" name="Rectangle 8"/>
          <p:cNvSpPr>
            <a:spLocks noChangeArrowheads="1"/>
          </p:cNvSpPr>
          <p:nvPr/>
        </p:nvSpPr>
        <p:spPr bwMode="auto">
          <a:xfrm>
            <a:off x="2211388" y="2451100"/>
            <a:ext cx="1587" cy="290513"/>
          </a:xfrm>
          <a:prstGeom prst="rect">
            <a:avLst/>
          </a:prstGeom>
          <a:solidFill>
            <a:srgbClr val="99CCFF"/>
          </a:solidFill>
          <a:ln w="9525">
            <a:noFill/>
            <a:miter lim="800000"/>
            <a:headEnd/>
            <a:tailEnd/>
          </a:ln>
        </p:spPr>
        <p:txBody>
          <a:bodyPr/>
          <a:lstStyle/>
          <a:p>
            <a:endParaRPr lang="en-US"/>
          </a:p>
        </p:txBody>
      </p:sp>
      <p:sp>
        <p:nvSpPr>
          <p:cNvPr id="17413" name="Rectangle 221"/>
          <p:cNvSpPr>
            <a:spLocks noChangeArrowheads="1"/>
          </p:cNvSpPr>
          <p:nvPr/>
        </p:nvSpPr>
        <p:spPr bwMode="auto">
          <a:xfrm>
            <a:off x="530225" y="6065838"/>
            <a:ext cx="49213" cy="212725"/>
          </a:xfrm>
          <a:prstGeom prst="rect">
            <a:avLst/>
          </a:prstGeom>
          <a:noFill/>
          <a:ln w="9525">
            <a:noFill/>
            <a:miter lim="800000"/>
            <a:headEnd/>
            <a:tailEnd/>
          </a:ln>
        </p:spPr>
        <p:txBody>
          <a:bodyPr wrap="none" lIns="0" tIns="0" rIns="0" bIns="0">
            <a:spAutoFit/>
          </a:bodyPr>
          <a:lstStyle/>
          <a:p>
            <a:r>
              <a:rPr lang="en-US" sz="1400">
                <a:solidFill>
                  <a:srgbClr val="010000"/>
                </a:solidFill>
                <a:latin typeface="Arial" pitchFamily="34" charset="0"/>
              </a:rPr>
              <a:t> </a:t>
            </a:r>
            <a:endParaRPr lang="en-US" sz="1400">
              <a:latin typeface="Arial" pitchFamily="34" charset="0"/>
            </a:endParaRPr>
          </a:p>
        </p:txBody>
      </p:sp>
      <p:graphicFrame>
        <p:nvGraphicFramePr>
          <p:cNvPr id="21758" name="Group 254"/>
          <p:cNvGraphicFramePr>
            <a:graphicFrameLocks noGrp="1"/>
          </p:cNvGraphicFramePr>
          <p:nvPr/>
        </p:nvGraphicFramePr>
        <p:xfrm>
          <a:off x="228600" y="2667000"/>
          <a:ext cx="8763000" cy="3321686"/>
        </p:xfrm>
        <a:graphic>
          <a:graphicData uri="http://schemas.openxmlformats.org/drawingml/2006/table">
            <a:tbl>
              <a:tblPr/>
              <a:tblGrid>
                <a:gridCol w="1473200">
                  <a:extLst>
                    <a:ext uri="{9D8B030D-6E8A-4147-A177-3AD203B41FA5}">
                      <a16:colId xmlns:a16="http://schemas.microsoft.com/office/drawing/2014/main" val="20000"/>
                    </a:ext>
                  </a:extLst>
                </a:gridCol>
                <a:gridCol w="7289800">
                  <a:extLst>
                    <a:ext uri="{9D8B030D-6E8A-4147-A177-3AD203B41FA5}">
                      <a16:colId xmlns:a16="http://schemas.microsoft.com/office/drawing/2014/main" val="20001"/>
                    </a:ext>
                  </a:extLst>
                </a:gridCol>
              </a:tblGrid>
              <a:tr h="331788">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1400" b="1" i="0" u="none" strike="noStrike" cap="none" normalizeH="0" baseline="0" dirty="0" smtClean="0">
                          <a:ln>
                            <a:noFill/>
                          </a:ln>
                          <a:solidFill>
                            <a:schemeClr val="bg1"/>
                          </a:solidFill>
                          <a:effectLst/>
                          <a:latin typeface="Arial" pitchFamily="34" charset="0"/>
                        </a:rPr>
                        <a:t>Flag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1400" b="1" i="0" u="none" strike="noStrike" cap="none" normalizeH="0" baseline="0" smtClean="0">
                          <a:ln>
                            <a:noFill/>
                          </a:ln>
                          <a:solidFill>
                            <a:schemeClr val="bg1"/>
                          </a:solidFill>
                          <a:effectLst/>
                          <a:latin typeface="Arial" pitchFamily="34" charset="0"/>
                        </a:rPr>
                        <a:t>Description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0"/>
                  </a:ext>
                </a:extLst>
              </a:tr>
              <a:tr h="258763">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en-US" sz="1400" b="1" i="0" u="none" strike="noStrike" cap="none" normalizeH="0" baseline="0" smtClean="0">
                          <a:ln>
                            <a:noFill/>
                          </a:ln>
                          <a:solidFill>
                            <a:schemeClr val="bg1"/>
                          </a:solidFill>
                          <a:effectLst/>
                          <a:latin typeface="Arial" pitchFamily="34" charset="0"/>
                        </a:rPr>
                        <a:t> </a:t>
                      </a:r>
                      <a:r>
                        <a:rPr kumimoji="0" lang="en-US" sz="1400" b="1" i="0" u="none" strike="noStrike" cap="none" normalizeH="0" baseline="0" smtClean="0">
                          <a:ln>
                            <a:noFill/>
                          </a:ln>
                          <a:solidFill>
                            <a:schemeClr val="bg1"/>
                          </a:solidFill>
                          <a:effectLst/>
                          <a:latin typeface="Courier New" pitchFamily="49" charset="0"/>
                        </a:rPr>
                        <a:t>-</a:t>
                      </a:r>
                      <a:r>
                        <a:rPr kumimoji="0" lang="en-US" sz="1400" b="1" i="0" u="none" strike="noStrike" cap="none" normalizeH="0" baseline="0" smtClean="0">
                          <a:ln>
                            <a:noFill/>
                          </a:ln>
                          <a:solidFill>
                            <a:schemeClr val="bg1"/>
                          </a:solidFill>
                          <a:effectLst/>
                          <a:latin typeface="Arial" pitchFamily="34" charset="0"/>
                        </a:rPr>
                        <a:t> (minus sign)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en-US" sz="1400" b="1" i="0" u="none" strike="noStrike" cap="none" normalizeH="0" baseline="0" smtClean="0">
                          <a:ln>
                            <a:noFill/>
                          </a:ln>
                          <a:solidFill>
                            <a:schemeClr val="bg1"/>
                          </a:solidFill>
                          <a:effectLst/>
                          <a:latin typeface="Arial" pitchFamily="34" charset="0"/>
                        </a:rPr>
                        <a:t>Left justify the output within the specified field.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7813">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en-US" sz="1400" b="1" i="0" u="none" strike="noStrike" cap="none" normalizeH="0" baseline="0" smtClean="0">
                          <a:ln>
                            <a:noFill/>
                          </a:ln>
                          <a:solidFill>
                            <a:schemeClr val="bg1"/>
                          </a:solidFill>
                          <a:effectLst/>
                          <a:latin typeface="Arial" pitchFamily="34" charset="0"/>
                        </a:rPr>
                        <a:t> </a:t>
                      </a:r>
                      <a:r>
                        <a:rPr kumimoji="0" lang="en-US" sz="1400" b="1" i="0" u="none" strike="noStrike" cap="none" normalizeH="0" baseline="0" smtClean="0">
                          <a:ln>
                            <a:noFill/>
                          </a:ln>
                          <a:solidFill>
                            <a:schemeClr val="bg1"/>
                          </a:solidFill>
                          <a:effectLst/>
                          <a:latin typeface="Courier New" pitchFamily="49" charset="0"/>
                        </a:rPr>
                        <a:t>+</a:t>
                      </a:r>
                      <a:r>
                        <a:rPr kumimoji="0" lang="en-US" sz="1400" b="1" i="0" u="none" strike="noStrike" cap="none" normalizeH="0" baseline="0" smtClean="0">
                          <a:ln>
                            <a:noFill/>
                          </a:ln>
                          <a:solidFill>
                            <a:schemeClr val="bg1"/>
                          </a:solidFill>
                          <a:effectLst/>
                          <a:latin typeface="Arial" pitchFamily="34" charset="0"/>
                        </a:rPr>
                        <a:t> (plus sign)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en-US" sz="1400" b="1" i="0" u="none" strike="noStrike" cap="none" normalizeH="0" baseline="0" dirty="0" smtClean="0">
                          <a:ln>
                            <a:noFill/>
                          </a:ln>
                          <a:solidFill>
                            <a:schemeClr val="bg1"/>
                          </a:solidFill>
                          <a:effectLst/>
                          <a:latin typeface="Arial" pitchFamily="34" charset="0"/>
                        </a:rPr>
                        <a:t>Display a plus sign preceding positive values and a minus sign preceding negative values.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8763">
                <a:tc>
                  <a:txBody>
                    <a:bodyPr/>
                    <a:lstStyle/>
                    <a:p>
                      <a:pPr marL="0" marR="0" lvl="0" indent="0" algn="ctr" defTabSz="914400" rtl="0" eaLnBrk="1" fontAlgn="base" latinLnBrk="0" hangingPunct="1">
                        <a:lnSpc>
                          <a:spcPct val="100000"/>
                        </a:lnSpc>
                        <a:spcBef>
                          <a:spcPct val="0"/>
                        </a:spcBef>
                        <a:spcAft>
                          <a:spcPct val="0"/>
                        </a:spcAft>
                        <a:buClrTx/>
                        <a:buSzPct val="90000"/>
                        <a:buFontTx/>
                        <a:buNone/>
                        <a:tabLst/>
                      </a:pPr>
                      <a:r>
                        <a:rPr kumimoji="0" lang="en-US" sz="1400" b="1" i="1" u="none" strike="noStrike" cap="none" normalizeH="0" baseline="0" smtClean="0">
                          <a:ln>
                            <a:noFill/>
                          </a:ln>
                          <a:solidFill>
                            <a:schemeClr val="bg1"/>
                          </a:solidFill>
                          <a:effectLst/>
                          <a:latin typeface="Arial" pitchFamily="34" charset="0"/>
                        </a:rPr>
                        <a:t>space</a:t>
                      </a:r>
                      <a:endParaRPr kumimoji="0" lang="en-US" sz="1400" b="1" i="0" u="none" strike="noStrike" cap="none" normalizeH="0" baseline="0" smtClean="0">
                        <a:ln>
                          <a:noFill/>
                        </a:ln>
                        <a:solidFill>
                          <a:schemeClr val="bg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1400" b="1" i="0" u="none" strike="noStrike" cap="none" normalizeH="0" baseline="0" smtClean="0">
                          <a:ln>
                            <a:noFill/>
                          </a:ln>
                          <a:solidFill>
                            <a:schemeClr val="bg1"/>
                          </a:solidFill>
                          <a:effectLst/>
                          <a:latin typeface="Arial" pitchFamily="34" charset="0"/>
                        </a:rPr>
                        <a:t>Print a space before a positive value not printed with the </a:t>
                      </a:r>
                      <a:r>
                        <a:rPr kumimoji="0" lang="en-US" sz="1400" b="1" i="0" u="none" strike="noStrike" cap="none" normalizeH="0" baseline="0" smtClean="0">
                          <a:ln>
                            <a:noFill/>
                          </a:ln>
                          <a:solidFill>
                            <a:schemeClr val="bg1"/>
                          </a:solidFill>
                          <a:effectLst/>
                          <a:latin typeface="Courier New" pitchFamily="49" charset="0"/>
                        </a:rPr>
                        <a:t>+</a:t>
                      </a:r>
                      <a:r>
                        <a:rPr kumimoji="0" lang="en-US" sz="1400" b="1" i="0" u="none" strike="noStrike" cap="none" normalizeH="0" baseline="0" smtClean="0">
                          <a:ln>
                            <a:noFill/>
                          </a:ln>
                          <a:solidFill>
                            <a:schemeClr val="bg1"/>
                          </a:solidFill>
                          <a:effectLst/>
                          <a:latin typeface="Arial" pitchFamily="34" charset="0"/>
                        </a:rPr>
                        <a:t> flag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514475">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endParaRPr kumimoji="0" lang="en-US" sz="1400" b="1" i="0" u="none" strike="noStrike" cap="none" normalizeH="0" baseline="0" smtClean="0">
                        <a:ln>
                          <a:noFill/>
                        </a:ln>
                        <a:solidFill>
                          <a:schemeClr val="bg1"/>
                        </a:solidFill>
                        <a:effectLst/>
                        <a:latin typeface="Courier New" pitchFamily="49" charset="0"/>
                      </a:endParaRPr>
                    </a:p>
                    <a:p>
                      <a:pPr marL="0" marR="0" lvl="0" indent="0" algn="ctr" defTabSz="914400" rtl="0" eaLnBrk="1" fontAlgn="base" latinLnBrk="0" hangingPunct="1">
                        <a:lnSpc>
                          <a:spcPct val="100000"/>
                        </a:lnSpc>
                        <a:spcBef>
                          <a:spcPct val="20000"/>
                        </a:spcBef>
                        <a:spcAft>
                          <a:spcPct val="0"/>
                        </a:spcAft>
                        <a:buClrTx/>
                        <a:buSzPct val="90000"/>
                        <a:buFontTx/>
                        <a:buNone/>
                        <a:tabLst/>
                      </a:pPr>
                      <a:endParaRPr kumimoji="0" lang="en-US" sz="1400" b="1" i="0" u="none" strike="noStrike" cap="none" normalizeH="0" baseline="0" smtClean="0">
                        <a:ln>
                          <a:noFill/>
                        </a:ln>
                        <a:solidFill>
                          <a:schemeClr val="bg1"/>
                        </a:solidFill>
                        <a:effectLst/>
                        <a:latin typeface="Courier New" pitchFamily="49" charset="0"/>
                      </a:endParaRPr>
                    </a:p>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en-US" sz="1400" b="1" i="0" u="none" strike="noStrike" cap="none" normalizeH="0" baseline="0" smtClean="0">
                          <a:ln>
                            <a:noFill/>
                          </a:ln>
                          <a:solidFill>
                            <a:schemeClr val="bg1"/>
                          </a:solidFill>
                          <a:effectLst/>
                          <a:latin typeface="Courier New" pitchFamily="49"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17475" marR="0" lvl="0" indent="-117475" algn="l" defTabSz="914400" rtl="0" eaLnBrk="1" fontAlgn="base" latinLnBrk="0" hangingPunct="1">
                        <a:lnSpc>
                          <a:spcPct val="100000"/>
                        </a:lnSpc>
                        <a:spcBef>
                          <a:spcPct val="0"/>
                        </a:spcBef>
                        <a:spcAft>
                          <a:spcPct val="0"/>
                        </a:spcAft>
                        <a:buClrTx/>
                        <a:buSzPct val="90000"/>
                        <a:buFontTx/>
                        <a:buBlip>
                          <a:blip r:embed="rId2"/>
                        </a:buBlip>
                        <a:tabLst/>
                      </a:pPr>
                      <a:r>
                        <a:rPr kumimoji="0" lang="en-US" sz="1400" b="1" i="0" u="none" strike="noStrike" cap="none" normalizeH="0" baseline="0" smtClean="0">
                          <a:ln>
                            <a:noFill/>
                          </a:ln>
                          <a:solidFill>
                            <a:schemeClr val="bg1"/>
                          </a:solidFill>
                          <a:effectLst/>
                          <a:latin typeface="Arial" pitchFamily="34" charset="0"/>
                        </a:rPr>
                        <a:t>Prefix </a:t>
                      </a:r>
                      <a:r>
                        <a:rPr kumimoji="0" lang="en-US" sz="1400" b="1" i="0" u="none" strike="noStrike" cap="none" normalizeH="0" baseline="0" smtClean="0">
                          <a:ln>
                            <a:noFill/>
                          </a:ln>
                          <a:solidFill>
                            <a:schemeClr val="bg1"/>
                          </a:solidFill>
                          <a:effectLst/>
                          <a:latin typeface="Courier New" pitchFamily="49" charset="0"/>
                        </a:rPr>
                        <a:t>0</a:t>
                      </a:r>
                      <a:r>
                        <a:rPr kumimoji="0" lang="en-US" sz="1400" b="1" i="0" u="none" strike="noStrike" cap="none" normalizeH="0" baseline="0" smtClean="0">
                          <a:ln>
                            <a:noFill/>
                          </a:ln>
                          <a:solidFill>
                            <a:schemeClr val="bg1"/>
                          </a:solidFill>
                          <a:effectLst/>
                          <a:latin typeface="Arial" pitchFamily="34" charset="0"/>
                        </a:rPr>
                        <a:t> to the output value when used with the octal conversion specifier</a:t>
                      </a:r>
                    </a:p>
                    <a:p>
                      <a:pPr marL="117475" marR="0" lvl="0" indent="-117475" algn="l" defTabSz="914400" rtl="0" eaLnBrk="1" fontAlgn="base" latinLnBrk="0" hangingPunct="1">
                        <a:lnSpc>
                          <a:spcPct val="100000"/>
                        </a:lnSpc>
                        <a:spcBef>
                          <a:spcPct val="0"/>
                        </a:spcBef>
                        <a:spcAft>
                          <a:spcPct val="0"/>
                        </a:spcAft>
                        <a:buClrTx/>
                        <a:buSzPct val="90000"/>
                        <a:buFontTx/>
                        <a:buBlip>
                          <a:blip r:embed="rId2"/>
                        </a:buBlip>
                        <a:tabLst/>
                      </a:pPr>
                      <a:r>
                        <a:rPr kumimoji="0" lang="en-US" sz="1400" b="1" i="0" u="none" strike="noStrike" cap="none" normalizeH="0" baseline="0" smtClean="0">
                          <a:ln>
                            <a:noFill/>
                          </a:ln>
                          <a:solidFill>
                            <a:schemeClr val="bg1"/>
                          </a:solidFill>
                          <a:effectLst/>
                          <a:latin typeface="Arial" pitchFamily="34" charset="0"/>
                        </a:rPr>
                        <a:t>Prefix </a:t>
                      </a:r>
                      <a:r>
                        <a:rPr kumimoji="0" lang="en-US" sz="1400" b="1" i="0" u="none" strike="noStrike" cap="none" normalizeH="0" baseline="0" smtClean="0">
                          <a:ln>
                            <a:noFill/>
                          </a:ln>
                          <a:solidFill>
                            <a:schemeClr val="bg1"/>
                          </a:solidFill>
                          <a:effectLst/>
                          <a:latin typeface="Courier New" pitchFamily="49" charset="0"/>
                        </a:rPr>
                        <a:t>0x</a:t>
                      </a:r>
                      <a:r>
                        <a:rPr kumimoji="0" lang="en-US" sz="1400" b="1" i="0" u="none" strike="noStrike" cap="none" normalizeH="0" baseline="0" smtClean="0">
                          <a:ln>
                            <a:noFill/>
                          </a:ln>
                          <a:solidFill>
                            <a:schemeClr val="bg1"/>
                          </a:solidFill>
                          <a:effectLst/>
                          <a:latin typeface="Arial" pitchFamily="34" charset="0"/>
                        </a:rPr>
                        <a:t> or </a:t>
                      </a:r>
                      <a:r>
                        <a:rPr kumimoji="0" lang="en-US" sz="1400" b="1" i="0" u="none" strike="noStrike" cap="none" normalizeH="0" baseline="0" smtClean="0">
                          <a:ln>
                            <a:noFill/>
                          </a:ln>
                          <a:solidFill>
                            <a:schemeClr val="bg1"/>
                          </a:solidFill>
                          <a:effectLst/>
                          <a:latin typeface="Courier New" pitchFamily="49" charset="0"/>
                        </a:rPr>
                        <a:t>0X</a:t>
                      </a:r>
                      <a:r>
                        <a:rPr kumimoji="0" lang="en-US" sz="1400" b="1" i="0" u="none" strike="noStrike" cap="none" normalizeH="0" baseline="0" smtClean="0">
                          <a:ln>
                            <a:noFill/>
                          </a:ln>
                          <a:solidFill>
                            <a:schemeClr val="bg1"/>
                          </a:solidFill>
                          <a:effectLst/>
                          <a:latin typeface="Arial" pitchFamily="34" charset="0"/>
                        </a:rPr>
                        <a:t> to the output value when used with the hexadecimal conversion specifiers </a:t>
                      </a:r>
                      <a:r>
                        <a:rPr kumimoji="0" lang="en-US" sz="1400" b="1" i="0" u="none" strike="noStrike" cap="none" normalizeH="0" baseline="0" smtClean="0">
                          <a:ln>
                            <a:noFill/>
                          </a:ln>
                          <a:solidFill>
                            <a:schemeClr val="bg1"/>
                          </a:solidFill>
                          <a:effectLst/>
                          <a:latin typeface="Courier New" pitchFamily="49" charset="0"/>
                        </a:rPr>
                        <a:t>x</a:t>
                      </a:r>
                      <a:r>
                        <a:rPr kumimoji="0" lang="en-US" sz="1400" b="1" i="0" u="none" strike="noStrike" cap="none" normalizeH="0" baseline="0" smtClean="0">
                          <a:ln>
                            <a:noFill/>
                          </a:ln>
                          <a:solidFill>
                            <a:schemeClr val="bg1"/>
                          </a:solidFill>
                          <a:effectLst/>
                          <a:latin typeface="Arial" pitchFamily="34" charset="0"/>
                        </a:rPr>
                        <a:t> or </a:t>
                      </a:r>
                      <a:r>
                        <a:rPr kumimoji="0" lang="en-US" sz="1400" b="1" i="0" u="none" strike="noStrike" cap="none" normalizeH="0" baseline="0" smtClean="0">
                          <a:ln>
                            <a:noFill/>
                          </a:ln>
                          <a:solidFill>
                            <a:schemeClr val="bg1"/>
                          </a:solidFill>
                          <a:effectLst/>
                          <a:latin typeface="Courier New" pitchFamily="49" charset="0"/>
                        </a:rPr>
                        <a:t>X</a:t>
                      </a:r>
                    </a:p>
                    <a:p>
                      <a:pPr marL="117475" marR="0" lvl="0" indent="-117475" algn="l" defTabSz="914400" rtl="0" eaLnBrk="1" fontAlgn="base" latinLnBrk="0" hangingPunct="1">
                        <a:lnSpc>
                          <a:spcPct val="100000"/>
                        </a:lnSpc>
                        <a:spcBef>
                          <a:spcPct val="0"/>
                        </a:spcBef>
                        <a:spcAft>
                          <a:spcPct val="0"/>
                        </a:spcAft>
                        <a:buClrTx/>
                        <a:buSzPct val="90000"/>
                        <a:buFontTx/>
                        <a:buBlip>
                          <a:blip r:embed="rId2"/>
                        </a:buBlip>
                        <a:tabLst/>
                      </a:pPr>
                      <a:r>
                        <a:rPr kumimoji="0" lang="en-US" sz="1400" b="1" i="0" u="none" strike="noStrike" cap="none" normalizeH="0" baseline="0" smtClean="0">
                          <a:ln>
                            <a:noFill/>
                          </a:ln>
                          <a:solidFill>
                            <a:schemeClr val="bg1"/>
                          </a:solidFill>
                          <a:effectLst/>
                          <a:latin typeface="Arial" pitchFamily="34" charset="0"/>
                        </a:rPr>
                        <a:t>Force a decimal point for a floating point number  printed with </a:t>
                      </a:r>
                      <a:r>
                        <a:rPr kumimoji="0" lang="en-US" sz="1400" b="1" i="0" u="none" strike="noStrike" cap="none" normalizeH="0" baseline="0" smtClean="0">
                          <a:ln>
                            <a:noFill/>
                          </a:ln>
                          <a:solidFill>
                            <a:schemeClr val="bg1"/>
                          </a:solidFill>
                          <a:effectLst/>
                          <a:latin typeface="Courier New" pitchFamily="49" charset="0"/>
                        </a:rPr>
                        <a:t>e, E, f, g,</a:t>
                      </a:r>
                      <a:r>
                        <a:rPr kumimoji="0" lang="en-US" sz="1400" b="1" i="0" u="none" strike="noStrike" cap="none" normalizeH="0" baseline="0" smtClean="0">
                          <a:ln>
                            <a:noFill/>
                          </a:ln>
                          <a:solidFill>
                            <a:schemeClr val="bg1"/>
                          </a:solidFill>
                          <a:effectLst/>
                          <a:latin typeface="Arial" pitchFamily="34" charset="0"/>
                        </a:rPr>
                        <a:t> or </a:t>
                      </a:r>
                      <a:r>
                        <a:rPr kumimoji="0" lang="en-US" sz="1400" b="1" i="0" u="none" strike="noStrike" cap="none" normalizeH="0" baseline="0" smtClean="0">
                          <a:ln>
                            <a:noFill/>
                          </a:ln>
                          <a:solidFill>
                            <a:schemeClr val="bg1"/>
                          </a:solidFill>
                          <a:effectLst/>
                          <a:latin typeface="Courier New" pitchFamily="49" charset="0"/>
                        </a:rPr>
                        <a:t>G</a:t>
                      </a:r>
                      <a:r>
                        <a:rPr kumimoji="0" lang="en-US" sz="1400" b="1" i="0" u="none" strike="noStrike" cap="none" normalizeH="0" baseline="0" smtClean="0">
                          <a:ln>
                            <a:noFill/>
                          </a:ln>
                          <a:solidFill>
                            <a:schemeClr val="bg1"/>
                          </a:solidFill>
                          <a:effectLst/>
                          <a:latin typeface="Arial" pitchFamily="34" charset="0"/>
                        </a:rPr>
                        <a:t> that does not contain a fractional part. (Normally the decimal point is only printed if a digit follows it.) For </a:t>
                      </a:r>
                      <a:r>
                        <a:rPr kumimoji="0" lang="en-US" sz="1400" b="1" i="0" u="none" strike="noStrike" cap="none" normalizeH="0" baseline="0" smtClean="0">
                          <a:ln>
                            <a:noFill/>
                          </a:ln>
                          <a:solidFill>
                            <a:schemeClr val="bg1"/>
                          </a:solidFill>
                          <a:effectLst/>
                          <a:latin typeface="Courier New" pitchFamily="49" charset="0"/>
                        </a:rPr>
                        <a:t>g</a:t>
                      </a:r>
                      <a:r>
                        <a:rPr kumimoji="0" lang="en-US" sz="1400" b="1" i="0" u="none" strike="noStrike" cap="none" normalizeH="0" baseline="0" smtClean="0">
                          <a:ln>
                            <a:noFill/>
                          </a:ln>
                          <a:solidFill>
                            <a:schemeClr val="bg1"/>
                          </a:solidFill>
                          <a:effectLst/>
                          <a:latin typeface="Arial" pitchFamily="34" charset="0"/>
                        </a:rPr>
                        <a:t> and </a:t>
                      </a:r>
                      <a:r>
                        <a:rPr kumimoji="0" lang="en-US" sz="1400" b="1" i="0" u="none" strike="noStrike" cap="none" normalizeH="0" baseline="0" smtClean="0">
                          <a:ln>
                            <a:noFill/>
                          </a:ln>
                          <a:solidFill>
                            <a:schemeClr val="bg1"/>
                          </a:solidFill>
                          <a:effectLst/>
                          <a:latin typeface="Courier New" pitchFamily="49" charset="0"/>
                        </a:rPr>
                        <a:t>G</a:t>
                      </a:r>
                      <a:r>
                        <a:rPr kumimoji="0" lang="en-US" sz="1400" b="1" i="0" u="none" strike="noStrike" cap="none" normalizeH="0" baseline="0" smtClean="0">
                          <a:ln>
                            <a:noFill/>
                          </a:ln>
                          <a:solidFill>
                            <a:schemeClr val="bg1"/>
                          </a:solidFill>
                          <a:effectLst/>
                          <a:latin typeface="Arial" pitchFamily="34" charset="0"/>
                        </a:rPr>
                        <a:t> specifiers, trailing zeros are not eliminated.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7663">
                <a:tc>
                  <a:txBody>
                    <a:bodyPr/>
                    <a:lstStyle/>
                    <a:p>
                      <a:pPr marL="0" marR="0" lvl="0" indent="0" algn="ctr" defTabSz="914400" rtl="0" eaLnBrk="1" fontAlgn="base" latinLnBrk="0" hangingPunct="1">
                        <a:lnSpc>
                          <a:spcPct val="100000"/>
                        </a:lnSpc>
                        <a:spcBef>
                          <a:spcPct val="20000"/>
                        </a:spcBef>
                        <a:spcAft>
                          <a:spcPct val="0"/>
                        </a:spcAft>
                        <a:buClrTx/>
                        <a:buSzPct val="90000"/>
                        <a:buFontTx/>
                        <a:buNone/>
                        <a:tabLst/>
                      </a:pPr>
                      <a:r>
                        <a:rPr kumimoji="0" lang="en-US" sz="1400" b="1" i="0" u="none" strike="noStrike" cap="none" normalizeH="0" baseline="0" smtClean="0">
                          <a:ln>
                            <a:noFill/>
                          </a:ln>
                          <a:solidFill>
                            <a:schemeClr val="bg1"/>
                          </a:solidFill>
                          <a:effectLst/>
                          <a:latin typeface="Courier New" pitchFamily="49" charset="0"/>
                        </a:rPr>
                        <a:t>0</a:t>
                      </a:r>
                      <a:r>
                        <a:rPr kumimoji="0" lang="en-US" sz="1400" b="1" i="0" u="none" strike="noStrike" cap="none" normalizeH="0" baseline="0" smtClean="0">
                          <a:ln>
                            <a:noFill/>
                          </a:ln>
                          <a:solidFill>
                            <a:schemeClr val="bg1"/>
                          </a:solidFill>
                          <a:effectLst/>
                          <a:latin typeface="Arial" pitchFamily="34" charset="0"/>
                        </a:rPr>
                        <a:t> (zero)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90000"/>
                        <a:buFontTx/>
                        <a:buNone/>
                        <a:tabLst/>
                      </a:pPr>
                      <a:r>
                        <a:rPr kumimoji="0" lang="en-US" sz="1400" b="1" i="0" u="none" strike="noStrike" cap="none" normalizeH="0" baseline="0" dirty="0" smtClean="0">
                          <a:ln>
                            <a:noFill/>
                          </a:ln>
                          <a:solidFill>
                            <a:schemeClr val="bg1"/>
                          </a:solidFill>
                          <a:effectLst/>
                          <a:latin typeface="Arial" pitchFamily="34" charset="0"/>
                        </a:rPr>
                        <a:t>Pad a field with leading zeros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28600" y="228600"/>
            <a:ext cx="8610600" cy="4876800"/>
            <a:chOff x="0" y="0"/>
            <a:chExt cx="3072" cy="3740"/>
          </a:xfrm>
        </p:grpSpPr>
        <p:sp>
          <p:nvSpPr>
            <p:cNvPr id="18492" name="Rectangle 5"/>
            <p:cNvSpPr>
              <a:spLocks noChangeArrowheads="1"/>
            </p:cNvSpPr>
            <p:nvPr/>
          </p:nvSpPr>
          <p:spPr bwMode="auto">
            <a:xfrm>
              <a:off x="0" y="0"/>
              <a:ext cx="3072" cy="374"/>
            </a:xfrm>
            <a:prstGeom prst="rect">
              <a:avLst/>
            </a:prstGeom>
            <a:solidFill>
              <a:srgbClr val="FFE699"/>
            </a:solidFill>
            <a:ln w="9525">
              <a:noFill/>
              <a:miter lim="800000"/>
              <a:headEnd/>
              <a:tailEnd/>
            </a:ln>
          </p:spPr>
          <p:txBody>
            <a:bodyPr anchor="ctr">
              <a:spAutoFit/>
            </a:bodyPr>
            <a:lstStyle/>
            <a:p>
              <a:endParaRPr lang="en-US"/>
            </a:p>
          </p:txBody>
        </p:sp>
        <p:grpSp>
          <p:nvGrpSpPr>
            <p:cNvPr id="4" name="Group 7"/>
            <p:cNvGrpSpPr>
              <a:grpSpLocks/>
            </p:cNvGrpSpPr>
            <p:nvPr/>
          </p:nvGrpSpPr>
          <p:grpSpPr bwMode="auto">
            <a:xfrm>
              <a:off x="0" y="374"/>
              <a:ext cx="3072" cy="374"/>
              <a:chOff x="0" y="374"/>
              <a:chExt cx="3072" cy="374"/>
            </a:xfrm>
          </p:grpSpPr>
          <p:sp>
            <p:nvSpPr>
              <p:cNvPr id="18490" name="Rectangle 8"/>
              <p:cNvSpPr>
                <a:spLocks noChangeArrowheads="1"/>
              </p:cNvSpPr>
              <p:nvPr/>
            </p:nvSpPr>
            <p:spPr bwMode="auto">
              <a:xfrm>
                <a:off x="0" y="37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8491" name="Rectangle 9"/>
              <p:cNvSpPr>
                <a:spLocks noChangeArrowheads="1"/>
              </p:cNvSpPr>
              <p:nvPr/>
            </p:nvSpPr>
            <p:spPr bwMode="auto">
              <a:xfrm>
                <a:off x="0" y="37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600" b="1">
                    <a:solidFill>
                      <a:srgbClr val="4D8DFF"/>
                    </a:solidFill>
                    <a:latin typeface="Courier New" pitchFamily="49" charset="0"/>
                    <a:cs typeface="Times New Roman" pitchFamily="18" charset="0"/>
                  </a:rPr>
                  <a:t>	2	</a:t>
                </a:r>
                <a:r>
                  <a:rPr lang="en-US" sz="1600" b="1">
                    <a:solidFill>
                      <a:srgbClr val="008000"/>
                    </a:solidFill>
                    <a:latin typeface="Courier New" pitchFamily="49" charset="0"/>
                    <a:cs typeface="Times New Roman" pitchFamily="18" charset="0"/>
                  </a:rPr>
                  <a:t>/* Right justifying and left justifying values */</a:t>
                </a:r>
                <a:endParaRPr lang="en-US" sz="1600" b="1">
                  <a:solidFill>
                    <a:srgbClr val="000000"/>
                  </a:solidFill>
                  <a:latin typeface="Courier New" pitchFamily="49" charset="0"/>
                  <a:cs typeface="Times New Roman" pitchFamily="18" charset="0"/>
                </a:endParaRPr>
              </a:p>
              <a:p>
                <a:pPr>
                  <a:tabLst>
                    <a:tab pos="139700" algn="r"/>
                    <a:tab pos="292100" algn="l"/>
                  </a:tabLst>
                </a:pPr>
                <a:endParaRPr lang="en-US" sz="1600" b="1">
                  <a:latin typeface="Courier New" pitchFamily="49" charset="0"/>
                </a:endParaRPr>
              </a:p>
            </p:txBody>
          </p:sp>
        </p:grpSp>
        <p:grpSp>
          <p:nvGrpSpPr>
            <p:cNvPr id="5" name="Group 10"/>
            <p:cNvGrpSpPr>
              <a:grpSpLocks/>
            </p:cNvGrpSpPr>
            <p:nvPr/>
          </p:nvGrpSpPr>
          <p:grpSpPr bwMode="auto">
            <a:xfrm>
              <a:off x="0" y="748"/>
              <a:ext cx="3072" cy="374"/>
              <a:chOff x="0" y="748"/>
              <a:chExt cx="3072" cy="374"/>
            </a:xfrm>
          </p:grpSpPr>
          <p:sp>
            <p:nvSpPr>
              <p:cNvPr id="18488" name="Rectangle 11"/>
              <p:cNvSpPr>
                <a:spLocks noChangeArrowheads="1"/>
              </p:cNvSpPr>
              <p:nvPr/>
            </p:nvSpPr>
            <p:spPr bwMode="auto">
              <a:xfrm>
                <a:off x="0" y="74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8489" name="Rectangle 12"/>
              <p:cNvSpPr>
                <a:spLocks noChangeArrowheads="1"/>
              </p:cNvSpPr>
              <p:nvPr/>
            </p:nvSpPr>
            <p:spPr bwMode="auto">
              <a:xfrm>
                <a:off x="0" y="74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600" b="1">
                    <a:solidFill>
                      <a:srgbClr val="4D8DFF"/>
                    </a:solidFill>
                    <a:latin typeface="Courier New" pitchFamily="49" charset="0"/>
                    <a:cs typeface="Times New Roman" pitchFamily="18" charset="0"/>
                  </a:rPr>
                  <a:t>	3	</a:t>
                </a:r>
                <a:r>
                  <a:rPr lang="en-US" sz="1600" b="1">
                    <a:solidFill>
                      <a:srgbClr val="275AFF"/>
                    </a:solidFill>
                    <a:latin typeface="Courier New" pitchFamily="49" charset="0"/>
                    <a:cs typeface="Times New Roman" pitchFamily="18" charset="0"/>
                  </a:rPr>
                  <a:t>#include</a:t>
                </a:r>
                <a:r>
                  <a:rPr lang="en-US" sz="1600" b="1">
                    <a:solidFill>
                      <a:srgbClr val="000000"/>
                    </a:solidFill>
                    <a:latin typeface="Courier New" pitchFamily="49" charset="0"/>
                    <a:cs typeface="Times New Roman" pitchFamily="18" charset="0"/>
                  </a:rPr>
                  <a:t> &lt;stdio.h&gt;</a:t>
                </a:r>
              </a:p>
              <a:p>
                <a:pPr>
                  <a:tabLst>
                    <a:tab pos="139700" algn="r"/>
                    <a:tab pos="292100" algn="l"/>
                  </a:tabLst>
                </a:pPr>
                <a:endParaRPr lang="en-US" sz="1600" b="1">
                  <a:latin typeface="Courier New" pitchFamily="49" charset="0"/>
                </a:endParaRPr>
              </a:p>
            </p:txBody>
          </p:sp>
        </p:grpSp>
        <p:grpSp>
          <p:nvGrpSpPr>
            <p:cNvPr id="6" name="Group 13"/>
            <p:cNvGrpSpPr>
              <a:grpSpLocks/>
            </p:cNvGrpSpPr>
            <p:nvPr/>
          </p:nvGrpSpPr>
          <p:grpSpPr bwMode="auto">
            <a:xfrm>
              <a:off x="0" y="1122"/>
              <a:ext cx="3072" cy="374"/>
              <a:chOff x="0" y="1122"/>
              <a:chExt cx="3072" cy="374"/>
            </a:xfrm>
          </p:grpSpPr>
          <p:sp>
            <p:nvSpPr>
              <p:cNvPr id="18486" name="Rectangle 14"/>
              <p:cNvSpPr>
                <a:spLocks noChangeArrowheads="1"/>
              </p:cNvSpPr>
              <p:nvPr/>
            </p:nvSpPr>
            <p:spPr bwMode="auto">
              <a:xfrm>
                <a:off x="0" y="112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8487" name="Rectangle 15"/>
              <p:cNvSpPr>
                <a:spLocks noChangeArrowheads="1"/>
              </p:cNvSpPr>
              <p:nvPr/>
            </p:nvSpPr>
            <p:spPr bwMode="auto">
              <a:xfrm>
                <a:off x="0" y="1122"/>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600" b="1">
                    <a:solidFill>
                      <a:srgbClr val="4D8DFF"/>
                    </a:solidFill>
                    <a:latin typeface="Courier New" pitchFamily="49" charset="0"/>
                    <a:cs typeface="Times New Roman" pitchFamily="18" charset="0"/>
                  </a:rPr>
                  <a:t>	4	</a:t>
                </a:r>
                <a:endParaRPr lang="en-US" sz="1600" b="1">
                  <a:solidFill>
                    <a:srgbClr val="000000"/>
                  </a:solidFill>
                  <a:latin typeface="Courier New" pitchFamily="49" charset="0"/>
                  <a:cs typeface="Times New Roman" pitchFamily="18" charset="0"/>
                </a:endParaRPr>
              </a:p>
              <a:p>
                <a:pPr>
                  <a:tabLst>
                    <a:tab pos="139700" algn="r"/>
                    <a:tab pos="292100" algn="l"/>
                  </a:tabLst>
                </a:pPr>
                <a:endParaRPr lang="en-US" sz="1600" b="1">
                  <a:latin typeface="Courier New" pitchFamily="49" charset="0"/>
                </a:endParaRPr>
              </a:p>
            </p:txBody>
          </p:sp>
        </p:grpSp>
        <p:grpSp>
          <p:nvGrpSpPr>
            <p:cNvPr id="7" name="Group 16"/>
            <p:cNvGrpSpPr>
              <a:grpSpLocks/>
            </p:cNvGrpSpPr>
            <p:nvPr/>
          </p:nvGrpSpPr>
          <p:grpSpPr bwMode="auto">
            <a:xfrm>
              <a:off x="0" y="1496"/>
              <a:ext cx="3072" cy="374"/>
              <a:chOff x="0" y="1496"/>
              <a:chExt cx="3072" cy="374"/>
            </a:xfrm>
          </p:grpSpPr>
          <p:sp>
            <p:nvSpPr>
              <p:cNvPr id="18484" name="Rectangle 17"/>
              <p:cNvSpPr>
                <a:spLocks noChangeArrowheads="1"/>
              </p:cNvSpPr>
              <p:nvPr/>
            </p:nvSpPr>
            <p:spPr bwMode="auto">
              <a:xfrm>
                <a:off x="0" y="1496"/>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8485" name="Rectangle 18"/>
              <p:cNvSpPr>
                <a:spLocks noChangeArrowheads="1"/>
              </p:cNvSpPr>
              <p:nvPr/>
            </p:nvSpPr>
            <p:spPr bwMode="auto">
              <a:xfrm>
                <a:off x="0" y="1496"/>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600" b="1">
                    <a:solidFill>
                      <a:srgbClr val="4D8DFF"/>
                    </a:solidFill>
                    <a:latin typeface="Courier New" pitchFamily="49" charset="0"/>
                    <a:cs typeface="Times New Roman" pitchFamily="18" charset="0"/>
                  </a:rPr>
                  <a:t>	5	</a:t>
                </a:r>
                <a:r>
                  <a:rPr lang="en-US" sz="1600" b="1">
                    <a:solidFill>
                      <a:srgbClr val="275AFF"/>
                    </a:solidFill>
                    <a:latin typeface="Courier New" pitchFamily="49" charset="0"/>
                    <a:cs typeface="Times New Roman" pitchFamily="18" charset="0"/>
                  </a:rPr>
                  <a:t>int</a:t>
                </a:r>
                <a:r>
                  <a:rPr lang="en-US" sz="1600" b="1">
                    <a:solidFill>
                      <a:srgbClr val="000000"/>
                    </a:solidFill>
                    <a:latin typeface="Courier New" pitchFamily="49" charset="0"/>
                    <a:cs typeface="Times New Roman" pitchFamily="18" charset="0"/>
                  </a:rPr>
                  <a:t> main()</a:t>
                </a:r>
              </a:p>
              <a:p>
                <a:pPr>
                  <a:tabLst>
                    <a:tab pos="139700" algn="r"/>
                    <a:tab pos="292100" algn="l"/>
                  </a:tabLst>
                </a:pPr>
                <a:endParaRPr lang="en-US" sz="1600" b="1">
                  <a:latin typeface="Courier New" pitchFamily="49" charset="0"/>
                </a:endParaRPr>
              </a:p>
            </p:txBody>
          </p:sp>
        </p:grpSp>
        <p:grpSp>
          <p:nvGrpSpPr>
            <p:cNvPr id="8" name="Group 19"/>
            <p:cNvGrpSpPr>
              <a:grpSpLocks/>
            </p:cNvGrpSpPr>
            <p:nvPr/>
          </p:nvGrpSpPr>
          <p:grpSpPr bwMode="auto">
            <a:xfrm>
              <a:off x="0" y="1870"/>
              <a:ext cx="3072" cy="374"/>
              <a:chOff x="0" y="1870"/>
              <a:chExt cx="3072" cy="374"/>
            </a:xfrm>
          </p:grpSpPr>
          <p:sp>
            <p:nvSpPr>
              <p:cNvPr id="18482" name="Rectangle 20"/>
              <p:cNvSpPr>
                <a:spLocks noChangeArrowheads="1"/>
              </p:cNvSpPr>
              <p:nvPr/>
            </p:nvSpPr>
            <p:spPr bwMode="auto">
              <a:xfrm>
                <a:off x="0" y="187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8483" name="Rectangle 21"/>
              <p:cNvSpPr>
                <a:spLocks noChangeArrowheads="1"/>
              </p:cNvSpPr>
              <p:nvPr/>
            </p:nvSpPr>
            <p:spPr bwMode="auto">
              <a:xfrm>
                <a:off x="0" y="1870"/>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600" b="1">
                    <a:solidFill>
                      <a:srgbClr val="4D8DFF"/>
                    </a:solidFill>
                    <a:latin typeface="Courier New" pitchFamily="49" charset="0"/>
                    <a:cs typeface="Times New Roman" pitchFamily="18" charset="0"/>
                  </a:rPr>
                  <a:t>	6	</a:t>
                </a:r>
                <a:r>
                  <a:rPr lang="en-US" sz="1600" b="1">
                    <a:solidFill>
                      <a:srgbClr val="000000"/>
                    </a:solidFill>
                    <a:latin typeface="Courier New" pitchFamily="49" charset="0"/>
                    <a:cs typeface="Times New Roman" pitchFamily="18" charset="0"/>
                  </a:rPr>
                  <a:t>{ </a:t>
                </a:r>
              </a:p>
              <a:p>
                <a:pPr>
                  <a:tabLst>
                    <a:tab pos="139700" algn="r"/>
                    <a:tab pos="292100" algn="l"/>
                  </a:tabLst>
                </a:pPr>
                <a:endParaRPr lang="en-US" sz="1600" b="1">
                  <a:latin typeface="Courier New" pitchFamily="49" charset="0"/>
                </a:endParaRPr>
              </a:p>
            </p:txBody>
          </p:sp>
        </p:grpSp>
        <p:grpSp>
          <p:nvGrpSpPr>
            <p:cNvPr id="9" name="Group 22"/>
            <p:cNvGrpSpPr>
              <a:grpSpLocks/>
            </p:cNvGrpSpPr>
            <p:nvPr/>
          </p:nvGrpSpPr>
          <p:grpSpPr bwMode="auto">
            <a:xfrm>
              <a:off x="0" y="2244"/>
              <a:ext cx="3072" cy="374"/>
              <a:chOff x="0" y="2244"/>
              <a:chExt cx="3072" cy="374"/>
            </a:xfrm>
          </p:grpSpPr>
          <p:sp>
            <p:nvSpPr>
              <p:cNvPr id="18480" name="Rectangle 23"/>
              <p:cNvSpPr>
                <a:spLocks noChangeArrowheads="1"/>
              </p:cNvSpPr>
              <p:nvPr/>
            </p:nvSpPr>
            <p:spPr bwMode="auto">
              <a:xfrm>
                <a:off x="0" y="224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8481" name="Rectangle 24"/>
              <p:cNvSpPr>
                <a:spLocks noChangeArrowheads="1"/>
              </p:cNvSpPr>
              <p:nvPr/>
            </p:nvSpPr>
            <p:spPr bwMode="auto">
              <a:xfrm>
                <a:off x="0" y="224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600" b="1">
                    <a:solidFill>
                      <a:srgbClr val="4D8DFF"/>
                    </a:solidFill>
                    <a:latin typeface="Courier New" pitchFamily="49" charset="0"/>
                    <a:cs typeface="Times New Roman" pitchFamily="18" charset="0"/>
                  </a:rPr>
                  <a:t>	7	</a:t>
                </a:r>
                <a:r>
                  <a:rPr lang="en-US" sz="1600" b="1">
                    <a:solidFill>
                      <a:srgbClr val="000000"/>
                    </a:solidFill>
                    <a:latin typeface="Courier New" pitchFamily="49" charset="0"/>
                    <a:cs typeface="Times New Roman" pitchFamily="18" charset="0"/>
                  </a:rPr>
                  <a:t>   printf( "%10s%10d%10c%10f\n\n", "hello", 7, 'a', 1.23 );</a:t>
                </a:r>
              </a:p>
              <a:p>
                <a:pPr>
                  <a:tabLst>
                    <a:tab pos="139700" algn="r"/>
                    <a:tab pos="292100" algn="l"/>
                  </a:tabLst>
                </a:pPr>
                <a:endParaRPr lang="en-US" sz="1600" b="1">
                  <a:latin typeface="Courier New" pitchFamily="49" charset="0"/>
                </a:endParaRPr>
              </a:p>
            </p:txBody>
          </p:sp>
        </p:grpSp>
        <p:grpSp>
          <p:nvGrpSpPr>
            <p:cNvPr id="10" name="Group 25"/>
            <p:cNvGrpSpPr>
              <a:grpSpLocks/>
            </p:cNvGrpSpPr>
            <p:nvPr/>
          </p:nvGrpSpPr>
          <p:grpSpPr bwMode="auto">
            <a:xfrm>
              <a:off x="0" y="2618"/>
              <a:ext cx="3072" cy="374"/>
              <a:chOff x="0" y="2618"/>
              <a:chExt cx="3072" cy="374"/>
            </a:xfrm>
          </p:grpSpPr>
          <p:sp>
            <p:nvSpPr>
              <p:cNvPr id="18478" name="Rectangle 26"/>
              <p:cNvSpPr>
                <a:spLocks noChangeArrowheads="1"/>
              </p:cNvSpPr>
              <p:nvPr/>
            </p:nvSpPr>
            <p:spPr bwMode="auto">
              <a:xfrm>
                <a:off x="0" y="261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8479" name="Rectangle 27"/>
              <p:cNvSpPr>
                <a:spLocks noChangeArrowheads="1"/>
              </p:cNvSpPr>
              <p:nvPr/>
            </p:nvSpPr>
            <p:spPr bwMode="auto">
              <a:xfrm>
                <a:off x="0" y="261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600" b="1">
                    <a:solidFill>
                      <a:srgbClr val="4D8DFF"/>
                    </a:solidFill>
                    <a:latin typeface="Courier New" pitchFamily="49" charset="0"/>
                    <a:cs typeface="Times New Roman" pitchFamily="18" charset="0"/>
                  </a:rPr>
                  <a:t>	8	</a:t>
                </a:r>
                <a:r>
                  <a:rPr lang="en-US" sz="1600" b="1">
                    <a:solidFill>
                      <a:srgbClr val="000000"/>
                    </a:solidFill>
                    <a:latin typeface="Courier New" pitchFamily="49" charset="0"/>
                    <a:cs typeface="Times New Roman" pitchFamily="18" charset="0"/>
                  </a:rPr>
                  <a:t>   printf( "%-10s%-10d%-10c%-10f\n", "hello", 7, 'a', 1.23 );</a:t>
                </a:r>
              </a:p>
              <a:p>
                <a:pPr>
                  <a:tabLst>
                    <a:tab pos="139700" algn="r"/>
                    <a:tab pos="292100" algn="l"/>
                  </a:tabLst>
                </a:pPr>
                <a:endParaRPr lang="en-US" sz="1600" b="1">
                  <a:latin typeface="Courier New" pitchFamily="49" charset="0"/>
                </a:endParaRPr>
              </a:p>
            </p:txBody>
          </p:sp>
        </p:grpSp>
        <p:grpSp>
          <p:nvGrpSpPr>
            <p:cNvPr id="11" name="Group 28"/>
            <p:cNvGrpSpPr>
              <a:grpSpLocks/>
            </p:cNvGrpSpPr>
            <p:nvPr/>
          </p:nvGrpSpPr>
          <p:grpSpPr bwMode="auto">
            <a:xfrm>
              <a:off x="0" y="2992"/>
              <a:ext cx="3072" cy="374"/>
              <a:chOff x="0" y="2992"/>
              <a:chExt cx="3072" cy="374"/>
            </a:xfrm>
          </p:grpSpPr>
          <p:sp>
            <p:nvSpPr>
              <p:cNvPr id="18476" name="Rectangle 29"/>
              <p:cNvSpPr>
                <a:spLocks noChangeArrowheads="1"/>
              </p:cNvSpPr>
              <p:nvPr/>
            </p:nvSpPr>
            <p:spPr bwMode="auto">
              <a:xfrm>
                <a:off x="0" y="299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8477" name="Rectangle 30"/>
              <p:cNvSpPr>
                <a:spLocks noChangeArrowheads="1"/>
              </p:cNvSpPr>
              <p:nvPr/>
            </p:nvSpPr>
            <p:spPr bwMode="auto">
              <a:xfrm>
                <a:off x="0" y="2992"/>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600" b="1">
                    <a:solidFill>
                      <a:srgbClr val="4D8DFF"/>
                    </a:solidFill>
                    <a:latin typeface="Courier New" pitchFamily="49" charset="0"/>
                    <a:cs typeface="Times New Roman" pitchFamily="18" charset="0"/>
                  </a:rPr>
                  <a:t>	9	</a:t>
                </a:r>
                <a:r>
                  <a:rPr lang="en-US" sz="1600" b="1">
                    <a:solidFill>
                      <a:srgbClr val="000000"/>
                    </a:solidFill>
                    <a:latin typeface="Courier New" pitchFamily="49" charset="0"/>
                    <a:cs typeface="Times New Roman" pitchFamily="18" charset="0"/>
                  </a:rPr>
                  <a:t>   </a:t>
                </a:r>
                <a:r>
                  <a:rPr lang="en-US" sz="1600" b="1">
                    <a:solidFill>
                      <a:srgbClr val="275AFF"/>
                    </a:solidFill>
                    <a:latin typeface="Courier New" pitchFamily="49" charset="0"/>
                    <a:cs typeface="Times New Roman" pitchFamily="18" charset="0"/>
                  </a:rPr>
                  <a:t>return</a:t>
                </a:r>
                <a:r>
                  <a:rPr lang="en-US" sz="1600" b="1">
                    <a:solidFill>
                      <a:srgbClr val="000000"/>
                    </a:solidFill>
                    <a:latin typeface="Courier New" pitchFamily="49" charset="0"/>
                    <a:cs typeface="Times New Roman" pitchFamily="18" charset="0"/>
                  </a:rPr>
                  <a:t> 0;</a:t>
                </a:r>
              </a:p>
              <a:p>
                <a:pPr>
                  <a:tabLst>
                    <a:tab pos="139700" algn="r"/>
                    <a:tab pos="292100" algn="l"/>
                  </a:tabLst>
                </a:pPr>
                <a:endParaRPr lang="en-US" sz="1600" b="1">
                  <a:latin typeface="Courier New" pitchFamily="49" charset="0"/>
                </a:endParaRPr>
              </a:p>
            </p:txBody>
          </p:sp>
        </p:grpSp>
        <p:grpSp>
          <p:nvGrpSpPr>
            <p:cNvPr id="12" name="Group 31"/>
            <p:cNvGrpSpPr>
              <a:grpSpLocks/>
            </p:cNvGrpSpPr>
            <p:nvPr/>
          </p:nvGrpSpPr>
          <p:grpSpPr bwMode="auto">
            <a:xfrm>
              <a:off x="0" y="3366"/>
              <a:ext cx="3072" cy="374"/>
              <a:chOff x="0" y="3366"/>
              <a:chExt cx="3072" cy="374"/>
            </a:xfrm>
          </p:grpSpPr>
          <p:sp>
            <p:nvSpPr>
              <p:cNvPr id="18474" name="Rectangle 32"/>
              <p:cNvSpPr>
                <a:spLocks noChangeArrowheads="1"/>
              </p:cNvSpPr>
              <p:nvPr/>
            </p:nvSpPr>
            <p:spPr bwMode="auto">
              <a:xfrm>
                <a:off x="0" y="3366"/>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8475" name="Rectangle 33"/>
              <p:cNvSpPr>
                <a:spLocks noChangeArrowheads="1"/>
              </p:cNvSpPr>
              <p:nvPr/>
            </p:nvSpPr>
            <p:spPr bwMode="auto">
              <a:xfrm>
                <a:off x="0" y="3366"/>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600" b="1">
                    <a:solidFill>
                      <a:srgbClr val="4D8DFF"/>
                    </a:solidFill>
                    <a:latin typeface="Courier New" pitchFamily="49" charset="0"/>
                    <a:cs typeface="Times New Roman" pitchFamily="18" charset="0"/>
                  </a:rPr>
                  <a:t>	10	</a:t>
                </a:r>
                <a:r>
                  <a:rPr lang="en-US" sz="1600" b="1">
                    <a:solidFill>
                      <a:srgbClr val="000000"/>
                    </a:solidFill>
                    <a:latin typeface="Courier New" pitchFamily="49" charset="0"/>
                    <a:cs typeface="Times New Roman" pitchFamily="18" charset="0"/>
                  </a:rPr>
                  <a:t>}</a:t>
                </a:r>
              </a:p>
              <a:p>
                <a:pPr>
                  <a:tabLst>
                    <a:tab pos="139700" algn="r"/>
                    <a:tab pos="292100" algn="l"/>
                  </a:tabLst>
                </a:pPr>
                <a:endParaRPr lang="en-US" sz="1600" b="1">
                  <a:latin typeface="Courier New" pitchFamily="49" charset="0"/>
                </a:endParaRPr>
              </a:p>
            </p:txBody>
          </p:sp>
        </p:grpSp>
      </p:grpSp>
      <p:sp>
        <p:nvSpPr>
          <p:cNvPr id="18435" name="Rectangle 34"/>
          <p:cNvSpPr>
            <a:spLocks noChangeArrowheads="1"/>
          </p:cNvSpPr>
          <p:nvPr/>
        </p:nvSpPr>
        <p:spPr bwMode="auto">
          <a:xfrm>
            <a:off x="4953000" y="5410200"/>
            <a:ext cx="3962400" cy="646331"/>
          </a:xfrm>
          <a:prstGeom prst="rect">
            <a:avLst/>
          </a:prstGeom>
          <a:solidFill>
            <a:schemeClr val="hlink"/>
          </a:solidFill>
          <a:ln w="9525">
            <a:noFill/>
            <a:miter lim="800000"/>
            <a:headEnd/>
            <a:tailEnd/>
          </a:ln>
        </p:spPr>
        <p:txBody>
          <a:bodyPr wrap="square">
            <a:spAutoFit/>
          </a:bodyPr>
          <a:lstStyle/>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baseline="-25000" dirty="0">
                <a:solidFill>
                  <a:schemeClr val="accent2"/>
                </a:solidFill>
                <a:latin typeface="Courier New" pitchFamily="49" charset="0"/>
                <a:sym typeface="Wingdings 3" pitchFamily="18" charset="2"/>
              </a:rPr>
              <a:t></a:t>
            </a:r>
            <a:r>
              <a:rPr lang="en-US" sz="1200" b="1" dirty="0">
                <a:solidFill>
                  <a:srgbClr val="000000"/>
                </a:solidFill>
                <a:latin typeface="Courier New" pitchFamily="49" charset="0"/>
                <a:cs typeface="Times New Roman" pitchFamily="18" charset="0"/>
              </a:rPr>
              <a:t>hello</a:t>
            </a:r>
            <a:r>
              <a:rPr lang="en-US" sz="1200" b="1" baseline="-25000" dirty="0">
                <a:solidFill>
                  <a:schemeClr val="accent2"/>
                </a:solidFill>
                <a:latin typeface="Courier New" pitchFamily="49" charset="0"/>
                <a:sym typeface="Wingdings 3" pitchFamily="18" charset="2"/>
              </a:rPr>
              <a:t></a:t>
            </a:r>
            <a:r>
              <a:rPr lang="en-US" sz="1200" b="1" dirty="0">
                <a:solidFill>
                  <a:srgbClr val="000000"/>
                </a:solidFill>
                <a:latin typeface="Courier New" pitchFamily="49" charset="0"/>
                <a:cs typeface="Times New Roman" pitchFamily="18" charset="0"/>
              </a:rPr>
              <a:t>7</a:t>
            </a:r>
            <a:r>
              <a:rPr lang="en-US" sz="1200" b="1" baseline="-25000" dirty="0">
                <a:solidFill>
                  <a:schemeClr val="accent2"/>
                </a:solidFill>
                <a:latin typeface="Courier New" pitchFamily="49" charset="0"/>
                <a:sym typeface="Wingdings 3" pitchFamily="18" charset="2"/>
              </a:rPr>
              <a:t></a:t>
            </a:r>
            <a:r>
              <a:rPr lang="en-US" sz="1200" b="1" dirty="0">
                <a:solidFill>
                  <a:srgbClr val="000000"/>
                </a:solidFill>
                <a:latin typeface="Courier New" pitchFamily="49" charset="0"/>
                <a:cs typeface="Times New Roman" pitchFamily="18" charset="0"/>
              </a:rPr>
              <a:t>a</a:t>
            </a:r>
            <a:r>
              <a:rPr lang="en-US" sz="1200" b="1" baseline="-25000" dirty="0">
                <a:solidFill>
                  <a:schemeClr val="accent2"/>
                </a:solidFill>
                <a:latin typeface="Courier New" pitchFamily="49" charset="0"/>
                <a:sym typeface="Wingdings 3" pitchFamily="18" charset="2"/>
              </a:rPr>
              <a:t></a:t>
            </a:r>
            <a:r>
              <a:rPr lang="en-US" sz="1200" b="1" dirty="0">
                <a:solidFill>
                  <a:srgbClr val="000000"/>
                </a:solidFill>
                <a:latin typeface="Courier New" pitchFamily="49" charset="0"/>
                <a:cs typeface="Times New Roman" pitchFamily="18" charset="0"/>
              </a:rPr>
              <a:t>1.230000</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dirty="0">
                <a:latin typeface="Courier New" pitchFamily="49" charset="0"/>
                <a:cs typeface="Times New Roman" pitchFamily="18" charset="0"/>
              </a:rPr>
              <a:t> </a:t>
            </a:r>
            <a:endParaRPr lang="en-US" sz="1200" b="1" dirty="0">
              <a:solidFill>
                <a:srgbClr val="000000"/>
              </a:solidFill>
              <a:latin typeface="Courier New" pitchFamily="49" charset="0"/>
              <a:cs typeface="Times New Roman" pitchFamily="18" charset="0"/>
            </a:endParaRP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dirty="0">
                <a:solidFill>
                  <a:srgbClr val="000000"/>
                </a:solidFill>
                <a:latin typeface="Courier New" pitchFamily="49" charset="0"/>
                <a:cs typeface="Times New Roman" pitchFamily="18" charset="0"/>
              </a:rPr>
              <a:t>hello</a:t>
            </a:r>
            <a:r>
              <a:rPr lang="en-US" sz="1200" b="1" baseline="-25000" dirty="0">
                <a:solidFill>
                  <a:schemeClr val="accent2"/>
                </a:solidFill>
                <a:latin typeface="Courier New" pitchFamily="49" charset="0"/>
                <a:sym typeface="Wingdings 3" pitchFamily="18" charset="2"/>
              </a:rPr>
              <a:t></a:t>
            </a:r>
            <a:r>
              <a:rPr lang="en-US" sz="1200" b="1" dirty="0">
                <a:latin typeface="Courier New" pitchFamily="49" charset="0"/>
                <a:cs typeface="Times New Roman" pitchFamily="18" charset="0"/>
              </a:rPr>
              <a:t>7</a:t>
            </a:r>
            <a:r>
              <a:rPr lang="en-US" sz="1200" b="1" baseline="-25000" dirty="0">
                <a:solidFill>
                  <a:schemeClr val="accent2"/>
                </a:solidFill>
                <a:latin typeface="Courier New" pitchFamily="49" charset="0"/>
                <a:sym typeface="Wingdings 3" pitchFamily="18" charset="2"/>
              </a:rPr>
              <a:t></a:t>
            </a:r>
            <a:r>
              <a:rPr lang="en-US" sz="1200" b="1" dirty="0">
                <a:latin typeface="Courier New" pitchFamily="49" charset="0"/>
                <a:cs typeface="Times New Roman" pitchFamily="18" charset="0"/>
              </a:rPr>
              <a:t>a</a:t>
            </a:r>
            <a:r>
              <a:rPr lang="en-US" sz="1200" b="1" baseline="-25000" dirty="0">
                <a:solidFill>
                  <a:schemeClr val="accent2"/>
                </a:solidFill>
                <a:latin typeface="Courier New" pitchFamily="49" charset="0"/>
                <a:sym typeface="Wingdings 3" pitchFamily="18" charset="2"/>
              </a:rPr>
              <a:t></a:t>
            </a:r>
            <a:r>
              <a:rPr lang="en-US" sz="1200" b="1" dirty="0">
                <a:latin typeface="Courier New" pitchFamily="49" charset="0"/>
                <a:cs typeface="Times New Roman" pitchFamily="18" charset="0"/>
              </a:rPr>
              <a:t>1.230000</a:t>
            </a:r>
            <a:r>
              <a:rPr lang="en-US" sz="1200" b="1" baseline="-25000" dirty="0">
                <a:solidFill>
                  <a:schemeClr val="accent2"/>
                </a:solidFill>
                <a:latin typeface="Courier New" pitchFamily="49" charset="0"/>
                <a:sym typeface="Wingdings 3" pitchFamily="18" charset="2"/>
              </a:rPr>
              <a:t></a:t>
            </a:r>
            <a:r>
              <a:rPr lang="en-US" sz="1200" b="1" dirty="0">
                <a:latin typeface="Courier New" pitchFamily="49" charset="0"/>
                <a:cs typeface="Times New Roman" pitchFamily="18" charset="0"/>
              </a:rPr>
              <a:t> </a:t>
            </a:r>
          </a:p>
        </p:txBody>
      </p:sp>
      <p:sp>
        <p:nvSpPr>
          <p:cNvPr id="18436" name="Rectangle 36"/>
          <p:cNvSpPr>
            <a:spLocks noChangeArrowheads="1"/>
          </p:cNvSpPr>
          <p:nvPr/>
        </p:nvSpPr>
        <p:spPr bwMode="auto">
          <a:xfrm>
            <a:off x="152400" y="76200"/>
            <a:ext cx="1030288" cy="336550"/>
          </a:xfrm>
          <a:prstGeom prst="rect">
            <a:avLst/>
          </a:prstGeom>
          <a:noFill/>
          <a:ln w="9525">
            <a:noFill/>
            <a:miter lim="800000"/>
            <a:headEnd/>
            <a:tailEnd/>
          </a:ln>
        </p:spPr>
        <p:txBody>
          <a:bodyPr wrap="none">
            <a:spAutoFit/>
          </a:bodyPr>
          <a:lstStyle/>
          <a:p>
            <a:r>
              <a:rPr lang="en-US" sz="1600" u="sng">
                <a:latin typeface="Arial" pitchFamily="34" charset="0"/>
              </a:rPr>
              <a:t>Example</a:t>
            </a:r>
            <a:r>
              <a:rPr lang="en-US" sz="1600">
                <a:latin typeface="Arial" pitchFamily="34" charset="0"/>
              </a:rPr>
              <a:t>:</a:t>
            </a:r>
          </a:p>
        </p:txBody>
      </p:sp>
      <p:sp>
        <p:nvSpPr>
          <p:cNvPr id="18437" name="Rectangle 37"/>
          <p:cNvSpPr>
            <a:spLocks noChangeArrowheads="1"/>
          </p:cNvSpPr>
          <p:nvPr/>
        </p:nvSpPr>
        <p:spPr bwMode="auto">
          <a:xfrm>
            <a:off x="0" y="5638800"/>
            <a:ext cx="1752600" cy="304800"/>
          </a:xfrm>
          <a:prstGeom prst="rect">
            <a:avLst/>
          </a:prstGeom>
          <a:noFill/>
          <a:ln w="9525">
            <a:noFill/>
            <a:miter lim="800000"/>
            <a:headEnd/>
            <a:tailEnd/>
          </a:ln>
        </p:spPr>
        <p:txBody>
          <a:bodyPr/>
          <a:lstStyle/>
          <a:p>
            <a:pPr marL="169863" indent="-169863">
              <a:spcBef>
                <a:spcPct val="20000"/>
              </a:spcBef>
            </a:pPr>
            <a:r>
              <a:rPr lang="en-US" sz="1600" u="sng" dirty="0">
                <a:latin typeface="Arial" pitchFamily="34" charset="0"/>
              </a:rPr>
              <a:t>Program Output</a:t>
            </a:r>
            <a:r>
              <a:rPr lang="en-US" sz="1600" dirty="0">
                <a:latin typeface="Arial" pitchFamily="34" charset="0"/>
              </a:rPr>
              <a:t>:</a:t>
            </a:r>
            <a:r>
              <a:rPr lang="en-US" sz="1600" u="sng" dirty="0">
                <a:latin typeface="Arial" pitchFamily="34" charset="0"/>
              </a:rPr>
              <a:t> </a:t>
            </a:r>
          </a:p>
        </p:txBody>
      </p:sp>
      <p:grpSp>
        <p:nvGrpSpPr>
          <p:cNvPr id="13" name="Group 105"/>
          <p:cNvGrpSpPr>
            <a:grpSpLocks/>
          </p:cNvGrpSpPr>
          <p:nvPr/>
        </p:nvGrpSpPr>
        <p:grpSpPr bwMode="auto">
          <a:xfrm>
            <a:off x="5105400" y="6019800"/>
            <a:ext cx="3581400" cy="76200"/>
            <a:chOff x="240" y="3408"/>
            <a:chExt cx="2256" cy="48"/>
          </a:xfrm>
        </p:grpSpPr>
        <p:sp>
          <p:nvSpPr>
            <p:cNvPr id="18452" name="Line 93"/>
            <p:cNvSpPr>
              <a:spLocks noChangeShapeType="1"/>
            </p:cNvSpPr>
            <p:nvPr/>
          </p:nvSpPr>
          <p:spPr bwMode="auto">
            <a:xfrm>
              <a:off x="240" y="3456"/>
              <a:ext cx="528" cy="0"/>
            </a:xfrm>
            <a:prstGeom prst="line">
              <a:avLst/>
            </a:prstGeom>
            <a:noFill/>
            <a:ln w="28575">
              <a:solidFill>
                <a:schemeClr val="tx1"/>
              </a:solidFill>
              <a:round/>
              <a:headEnd/>
              <a:tailEnd/>
            </a:ln>
          </p:spPr>
          <p:txBody>
            <a:bodyPr/>
            <a:lstStyle/>
            <a:p>
              <a:endParaRPr lang="en-US"/>
            </a:p>
          </p:txBody>
        </p:sp>
        <p:sp>
          <p:nvSpPr>
            <p:cNvPr id="18453" name="Line 94"/>
            <p:cNvSpPr>
              <a:spLocks noChangeShapeType="1"/>
            </p:cNvSpPr>
            <p:nvPr/>
          </p:nvSpPr>
          <p:spPr bwMode="auto">
            <a:xfrm>
              <a:off x="816" y="3456"/>
              <a:ext cx="528" cy="0"/>
            </a:xfrm>
            <a:prstGeom prst="line">
              <a:avLst/>
            </a:prstGeom>
            <a:noFill/>
            <a:ln w="28575">
              <a:solidFill>
                <a:schemeClr val="tx1"/>
              </a:solidFill>
              <a:round/>
              <a:headEnd/>
              <a:tailEnd/>
            </a:ln>
          </p:spPr>
          <p:txBody>
            <a:bodyPr/>
            <a:lstStyle/>
            <a:p>
              <a:endParaRPr lang="en-US"/>
            </a:p>
          </p:txBody>
        </p:sp>
        <p:sp>
          <p:nvSpPr>
            <p:cNvPr id="18454" name="Line 95"/>
            <p:cNvSpPr>
              <a:spLocks noChangeShapeType="1"/>
            </p:cNvSpPr>
            <p:nvPr/>
          </p:nvSpPr>
          <p:spPr bwMode="auto">
            <a:xfrm>
              <a:off x="1392" y="3456"/>
              <a:ext cx="528" cy="0"/>
            </a:xfrm>
            <a:prstGeom prst="line">
              <a:avLst/>
            </a:prstGeom>
            <a:noFill/>
            <a:ln w="28575">
              <a:solidFill>
                <a:schemeClr val="tx1"/>
              </a:solidFill>
              <a:round/>
              <a:headEnd/>
              <a:tailEnd/>
            </a:ln>
          </p:spPr>
          <p:txBody>
            <a:bodyPr/>
            <a:lstStyle/>
            <a:p>
              <a:endParaRPr lang="en-US"/>
            </a:p>
          </p:txBody>
        </p:sp>
        <p:sp>
          <p:nvSpPr>
            <p:cNvPr id="18455" name="Line 96"/>
            <p:cNvSpPr>
              <a:spLocks noChangeShapeType="1"/>
            </p:cNvSpPr>
            <p:nvPr/>
          </p:nvSpPr>
          <p:spPr bwMode="auto">
            <a:xfrm>
              <a:off x="1968" y="3456"/>
              <a:ext cx="528" cy="0"/>
            </a:xfrm>
            <a:prstGeom prst="line">
              <a:avLst/>
            </a:prstGeom>
            <a:noFill/>
            <a:ln w="28575">
              <a:solidFill>
                <a:schemeClr val="tx1"/>
              </a:solidFill>
              <a:round/>
              <a:headEnd/>
              <a:tailEnd/>
            </a:ln>
          </p:spPr>
          <p:txBody>
            <a:bodyPr/>
            <a:lstStyle/>
            <a:p>
              <a:endParaRPr lang="en-US"/>
            </a:p>
          </p:txBody>
        </p:sp>
        <p:sp>
          <p:nvSpPr>
            <p:cNvPr id="18456" name="Line 97"/>
            <p:cNvSpPr>
              <a:spLocks noChangeShapeType="1"/>
            </p:cNvSpPr>
            <p:nvPr/>
          </p:nvSpPr>
          <p:spPr bwMode="auto">
            <a:xfrm>
              <a:off x="240" y="3408"/>
              <a:ext cx="0" cy="48"/>
            </a:xfrm>
            <a:prstGeom prst="line">
              <a:avLst/>
            </a:prstGeom>
            <a:noFill/>
            <a:ln w="28575">
              <a:solidFill>
                <a:schemeClr val="tx1"/>
              </a:solidFill>
              <a:round/>
              <a:headEnd/>
              <a:tailEnd/>
            </a:ln>
          </p:spPr>
          <p:txBody>
            <a:bodyPr/>
            <a:lstStyle/>
            <a:p>
              <a:endParaRPr lang="en-US"/>
            </a:p>
          </p:txBody>
        </p:sp>
        <p:sp>
          <p:nvSpPr>
            <p:cNvPr id="18457" name="Line 98"/>
            <p:cNvSpPr>
              <a:spLocks noChangeShapeType="1"/>
            </p:cNvSpPr>
            <p:nvPr/>
          </p:nvSpPr>
          <p:spPr bwMode="auto">
            <a:xfrm>
              <a:off x="768" y="3408"/>
              <a:ext cx="0" cy="48"/>
            </a:xfrm>
            <a:prstGeom prst="line">
              <a:avLst/>
            </a:prstGeom>
            <a:noFill/>
            <a:ln w="28575">
              <a:solidFill>
                <a:schemeClr val="tx1"/>
              </a:solidFill>
              <a:round/>
              <a:headEnd/>
              <a:tailEnd/>
            </a:ln>
          </p:spPr>
          <p:txBody>
            <a:bodyPr/>
            <a:lstStyle/>
            <a:p>
              <a:endParaRPr lang="en-US"/>
            </a:p>
          </p:txBody>
        </p:sp>
        <p:sp>
          <p:nvSpPr>
            <p:cNvPr id="18458" name="Line 99"/>
            <p:cNvSpPr>
              <a:spLocks noChangeShapeType="1"/>
            </p:cNvSpPr>
            <p:nvPr/>
          </p:nvSpPr>
          <p:spPr bwMode="auto">
            <a:xfrm>
              <a:off x="816" y="3408"/>
              <a:ext cx="0" cy="48"/>
            </a:xfrm>
            <a:prstGeom prst="line">
              <a:avLst/>
            </a:prstGeom>
            <a:noFill/>
            <a:ln w="28575">
              <a:solidFill>
                <a:schemeClr val="tx1"/>
              </a:solidFill>
              <a:round/>
              <a:headEnd/>
              <a:tailEnd/>
            </a:ln>
          </p:spPr>
          <p:txBody>
            <a:bodyPr/>
            <a:lstStyle/>
            <a:p>
              <a:endParaRPr lang="en-US"/>
            </a:p>
          </p:txBody>
        </p:sp>
        <p:sp>
          <p:nvSpPr>
            <p:cNvPr id="18459" name="Line 100"/>
            <p:cNvSpPr>
              <a:spLocks noChangeShapeType="1"/>
            </p:cNvSpPr>
            <p:nvPr/>
          </p:nvSpPr>
          <p:spPr bwMode="auto">
            <a:xfrm>
              <a:off x="1344" y="3408"/>
              <a:ext cx="0" cy="48"/>
            </a:xfrm>
            <a:prstGeom prst="line">
              <a:avLst/>
            </a:prstGeom>
            <a:noFill/>
            <a:ln w="28575">
              <a:solidFill>
                <a:schemeClr val="tx1"/>
              </a:solidFill>
              <a:round/>
              <a:headEnd/>
              <a:tailEnd/>
            </a:ln>
          </p:spPr>
          <p:txBody>
            <a:bodyPr/>
            <a:lstStyle/>
            <a:p>
              <a:endParaRPr lang="en-US"/>
            </a:p>
          </p:txBody>
        </p:sp>
        <p:sp>
          <p:nvSpPr>
            <p:cNvPr id="18460" name="Line 101"/>
            <p:cNvSpPr>
              <a:spLocks noChangeShapeType="1"/>
            </p:cNvSpPr>
            <p:nvPr/>
          </p:nvSpPr>
          <p:spPr bwMode="auto">
            <a:xfrm>
              <a:off x="1392" y="3408"/>
              <a:ext cx="0" cy="48"/>
            </a:xfrm>
            <a:prstGeom prst="line">
              <a:avLst/>
            </a:prstGeom>
            <a:noFill/>
            <a:ln w="28575">
              <a:solidFill>
                <a:schemeClr val="tx1"/>
              </a:solidFill>
              <a:round/>
              <a:headEnd/>
              <a:tailEnd/>
            </a:ln>
          </p:spPr>
          <p:txBody>
            <a:bodyPr/>
            <a:lstStyle/>
            <a:p>
              <a:endParaRPr lang="en-US"/>
            </a:p>
          </p:txBody>
        </p:sp>
        <p:sp>
          <p:nvSpPr>
            <p:cNvPr id="18461" name="Line 102"/>
            <p:cNvSpPr>
              <a:spLocks noChangeShapeType="1"/>
            </p:cNvSpPr>
            <p:nvPr/>
          </p:nvSpPr>
          <p:spPr bwMode="auto">
            <a:xfrm>
              <a:off x="1920" y="3408"/>
              <a:ext cx="0" cy="48"/>
            </a:xfrm>
            <a:prstGeom prst="line">
              <a:avLst/>
            </a:prstGeom>
            <a:noFill/>
            <a:ln w="28575">
              <a:solidFill>
                <a:schemeClr val="tx1"/>
              </a:solidFill>
              <a:round/>
              <a:headEnd/>
              <a:tailEnd/>
            </a:ln>
          </p:spPr>
          <p:txBody>
            <a:bodyPr/>
            <a:lstStyle/>
            <a:p>
              <a:endParaRPr lang="en-US"/>
            </a:p>
          </p:txBody>
        </p:sp>
        <p:sp>
          <p:nvSpPr>
            <p:cNvPr id="18462" name="Line 103"/>
            <p:cNvSpPr>
              <a:spLocks noChangeShapeType="1"/>
            </p:cNvSpPr>
            <p:nvPr/>
          </p:nvSpPr>
          <p:spPr bwMode="auto">
            <a:xfrm>
              <a:off x="1968" y="3408"/>
              <a:ext cx="0" cy="48"/>
            </a:xfrm>
            <a:prstGeom prst="line">
              <a:avLst/>
            </a:prstGeom>
            <a:noFill/>
            <a:ln w="28575">
              <a:solidFill>
                <a:schemeClr val="tx1"/>
              </a:solidFill>
              <a:round/>
              <a:headEnd/>
              <a:tailEnd/>
            </a:ln>
          </p:spPr>
          <p:txBody>
            <a:bodyPr/>
            <a:lstStyle/>
            <a:p>
              <a:endParaRPr lang="en-US"/>
            </a:p>
          </p:txBody>
        </p:sp>
        <p:sp>
          <p:nvSpPr>
            <p:cNvPr id="18463" name="Line 104"/>
            <p:cNvSpPr>
              <a:spLocks noChangeShapeType="1"/>
            </p:cNvSpPr>
            <p:nvPr/>
          </p:nvSpPr>
          <p:spPr bwMode="auto">
            <a:xfrm>
              <a:off x="2496" y="3408"/>
              <a:ext cx="0" cy="48"/>
            </a:xfrm>
            <a:prstGeom prst="line">
              <a:avLst/>
            </a:prstGeom>
            <a:noFill/>
            <a:ln w="28575">
              <a:solidFill>
                <a:schemeClr val="tx1"/>
              </a:solidFill>
              <a:round/>
              <a:headEnd/>
              <a:tailEnd/>
            </a:ln>
          </p:spPr>
          <p:txBody>
            <a:bodyPr/>
            <a:lstStyle/>
            <a:p>
              <a:endParaRPr lang="en-US"/>
            </a:p>
          </p:txBody>
        </p:sp>
      </p:grpSp>
      <p:grpSp>
        <p:nvGrpSpPr>
          <p:cNvPr id="14" name="Group 106"/>
          <p:cNvGrpSpPr>
            <a:grpSpLocks/>
          </p:cNvGrpSpPr>
          <p:nvPr/>
        </p:nvGrpSpPr>
        <p:grpSpPr bwMode="auto">
          <a:xfrm>
            <a:off x="5073650" y="5645150"/>
            <a:ext cx="3581400" cy="69850"/>
            <a:chOff x="240" y="3408"/>
            <a:chExt cx="2256" cy="48"/>
          </a:xfrm>
        </p:grpSpPr>
        <p:sp>
          <p:nvSpPr>
            <p:cNvPr id="18440" name="Line 107"/>
            <p:cNvSpPr>
              <a:spLocks noChangeShapeType="1"/>
            </p:cNvSpPr>
            <p:nvPr/>
          </p:nvSpPr>
          <p:spPr bwMode="auto">
            <a:xfrm>
              <a:off x="240" y="3456"/>
              <a:ext cx="528" cy="0"/>
            </a:xfrm>
            <a:prstGeom prst="line">
              <a:avLst/>
            </a:prstGeom>
            <a:noFill/>
            <a:ln w="28575">
              <a:solidFill>
                <a:schemeClr val="tx1"/>
              </a:solidFill>
              <a:round/>
              <a:headEnd/>
              <a:tailEnd/>
            </a:ln>
          </p:spPr>
          <p:txBody>
            <a:bodyPr/>
            <a:lstStyle/>
            <a:p>
              <a:endParaRPr lang="en-US"/>
            </a:p>
          </p:txBody>
        </p:sp>
        <p:sp>
          <p:nvSpPr>
            <p:cNvPr id="18441" name="Line 108"/>
            <p:cNvSpPr>
              <a:spLocks noChangeShapeType="1"/>
            </p:cNvSpPr>
            <p:nvPr/>
          </p:nvSpPr>
          <p:spPr bwMode="auto">
            <a:xfrm>
              <a:off x="816" y="3456"/>
              <a:ext cx="528" cy="0"/>
            </a:xfrm>
            <a:prstGeom prst="line">
              <a:avLst/>
            </a:prstGeom>
            <a:noFill/>
            <a:ln w="28575">
              <a:solidFill>
                <a:schemeClr val="tx1"/>
              </a:solidFill>
              <a:round/>
              <a:headEnd/>
              <a:tailEnd/>
            </a:ln>
          </p:spPr>
          <p:txBody>
            <a:bodyPr/>
            <a:lstStyle/>
            <a:p>
              <a:endParaRPr lang="en-US"/>
            </a:p>
          </p:txBody>
        </p:sp>
        <p:sp>
          <p:nvSpPr>
            <p:cNvPr id="18442" name="Line 109"/>
            <p:cNvSpPr>
              <a:spLocks noChangeShapeType="1"/>
            </p:cNvSpPr>
            <p:nvPr/>
          </p:nvSpPr>
          <p:spPr bwMode="auto">
            <a:xfrm>
              <a:off x="1392" y="3456"/>
              <a:ext cx="528" cy="0"/>
            </a:xfrm>
            <a:prstGeom prst="line">
              <a:avLst/>
            </a:prstGeom>
            <a:noFill/>
            <a:ln w="28575">
              <a:solidFill>
                <a:schemeClr val="tx1"/>
              </a:solidFill>
              <a:round/>
              <a:headEnd/>
              <a:tailEnd/>
            </a:ln>
          </p:spPr>
          <p:txBody>
            <a:bodyPr/>
            <a:lstStyle/>
            <a:p>
              <a:endParaRPr lang="en-US"/>
            </a:p>
          </p:txBody>
        </p:sp>
        <p:sp>
          <p:nvSpPr>
            <p:cNvPr id="18443" name="Line 110"/>
            <p:cNvSpPr>
              <a:spLocks noChangeShapeType="1"/>
            </p:cNvSpPr>
            <p:nvPr/>
          </p:nvSpPr>
          <p:spPr bwMode="auto">
            <a:xfrm>
              <a:off x="1968" y="3456"/>
              <a:ext cx="528" cy="0"/>
            </a:xfrm>
            <a:prstGeom prst="line">
              <a:avLst/>
            </a:prstGeom>
            <a:noFill/>
            <a:ln w="28575">
              <a:solidFill>
                <a:schemeClr val="tx1"/>
              </a:solidFill>
              <a:round/>
              <a:headEnd/>
              <a:tailEnd/>
            </a:ln>
          </p:spPr>
          <p:txBody>
            <a:bodyPr/>
            <a:lstStyle/>
            <a:p>
              <a:endParaRPr lang="en-US"/>
            </a:p>
          </p:txBody>
        </p:sp>
        <p:sp>
          <p:nvSpPr>
            <p:cNvPr id="18444" name="Line 111"/>
            <p:cNvSpPr>
              <a:spLocks noChangeShapeType="1"/>
            </p:cNvSpPr>
            <p:nvPr/>
          </p:nvSpPr>
          <p:spPr bwMode="auto">
            <a:xfrm>
              <a:off x="240" y="3408"/>
              <a:ext cx="0" cy="48"/>
            </a:xfrm>
            <a:prstGeom prst="line">
              <a:avLst/>
            </a:prstGeom>
            <a:noFill/>
            <a:ln w="28575">
              <a:solidFill>
                <a:schemeClr val="tx1"/>
              </a:solidFill>
              <a:round/>
              <a:headEnd/>
              <a:tailEnd/>
            </a:ln>
          </p:spPr>
          <p:txBody>
            <a:bodyPr/>
            <a:lstStyle/>
            <a:p>
              <a:endParaRPr lang="en-US"/>
            </a:p>
          </p:txBody>
        </p:sp>
        <p:sp>
          <p:nvSpPr>
            <p:cNvPr id="18445" name="Line 112"/>
            <p:cNvSpPr>
              <a:spLocks noChangeShapeType="1"/>
            </p:cNvSpPr>
            <p:nvPr/>
          </p:nvSpPr>
          <p:spPr bwMode="auto">
            <a:xfrm>
              <a:off x="768" y="3408"/>
              <a:ext cx="0" cy="48"/>
            </a:xfrm>
            <a:prstGeom prst="line">
              <a:avLst/>
            </a:prstGeom>
            <a:noFill/>
            <a:ln w="28575">
              <a:solidFill>
                <a:schemeClr val="tx1"/>
              </a:solidFill>
              <a:round/>
              <a:headEnd/>
              <a:tailEnd/>
            </a:ln>
          </p:spPr>
          <p:txBody>
            <a:bodyPr/>
            <a:lstStyle/>
            <a:p>
              <a:endParaRPr lang="en-US"/>
            </a:p>
          </p:txBody>
        </p:sp>
        <p:sp>
          <p:nvSpPr>
            <p:cNvPr id="18446" name="Line 113"/>
            <p:cNvSpPr>
              <a:spLocks noChangeShapeType="1"/>
            </p:cNvSpPr>
            <p:nvPr/>
          </p:nvSpPr>
          <p:spPr bwMode="auto">
            <a:xfrm>
              <a:off x="816" y="3408"/>
              <a:ext cx="0" cy="48"/>
            </a:xfrm>
            <a:prstGeom prst="line">
              <a:avLst/>
            </a:prstGeom>
            <a:noFill/>
            <a:ln w="28575">
              <a:solidFill>
                <a:schemeClr val="tx1"/>
              </a:solidFill>
              <a:round/>
              <a:headEnd/>
              <a:tailEnd/>
            </a:ln>
          </p:spPr>
          <p:txBody>
            <a:bodyPr/>
            <a:lstStyle/>
            <a:p>
              <a:endParaRPr lang="en-US"/>
            </a:p>
          </p:txBody>
        </p:sp>
        <p:sp>
          <p:nvSpPr>
            <p:cNvPr id="18447" name="Line 114"/>
            <p:cNvSpPr>
              <a:spLocks noChangeShapeType="1"/>
            </p:cNvSpPr>
            <p:nvPr/>
          </p:nvSpPr>
          <p:spPr bwMode="auto">
            <a:xfrm>
              <a:off x="1344" y="3408"/>
              <a:ext cx="0" cy="48"/>
            </a:xfrm>
            <a:prstGeom prst="line">
              <a:avLst/>
            </a:prstGeom>
            <a:noFill/>
            <a:ln w="28575">
              <a:solidFill>
                <a:schemeClr val="tx1"/>
              </a:solidFill>
              <a:round/>
              <a:headEnd/>
              <a:tailEnd/>
            </a:ln>
          </p:spPr>
          <p:txBody>
            <a:bodyPr/>
            <a:lstStyle/>
            <a:p>
              <a:endParaRPr lang="en-US"/>
            </a:p>
          </p:txBody>
        </p:sp>
        <p:sp>
          <p:nvSpPr>
            <p:cNvPr id="18448" name="Line 115"/>
            <p:cNvSpPr>
              <a:spLocks noChangeShapeType="1"/>
            </p:cNvSpPr>
            <p:nvPr/>
          </p:nvSpPr>
          <p:spPr bwMode="auto">
            <a:xfrm>
              <a:off x="1392" y="3408"/>
              <a:ext cx="0" cy="48"/>
            </a:xfrm>
            <a:prstGeom prst="line">
              <a:avLst/>
            </a:prstGeom>
            <a:noFill/>
            <a:ln w="28575">
              <a:solidFill>
                <a:schemeClr val="tx1"/>
              </a:solidFill>
              <a:round/>
              <a:headEnd/>
              <a:tailEnd/>
            </a:ln>
          </p:spPr>
          <p:txBody>
            <a:bodyPr/>
            <a:lstStyle/>
            <a:p>
              <a:endParaRPr lang="en-US"/>
            </a:p>
          </p:txBody>
        </p:sp>
        <p:sp>
          <p:nvSpPr>
            <p:cNvPr id="18449" name="Line 116"/>
            <p:cNvSpPr>
              <a:spLocks noChangeShapeType="1"/>
            </p:cNvSpPr>
            <p:nvPr/>
          </p:nvSpPr>
          <p:spPr bwMode="auto">
            <a:xfrm>
              <a:off x="1920" y="3408"/>
              <a:ext cx="0" cy="48"/>
            </a:xfrm>
            <a:prstGeom prst="line">
              <a:avLst/>
            </a:prstGeom>
            <a:noFill/>
            <a:ln w="28575">
              <a:solidFill>
                <a:schemeClr val="tx1"/>
              </a:solidFill>
              <a:round/>
              <a:headEnd/>
              <a:tailEnd/>
            </a:ln>
          </p:spPr>
          <p:txBody>
            <a:bodyPr/>
            <a:lstStyle/>
            <a:p>
              <a:endParaRPr lang="en-US"/>
            </a:p>
          </p:txBody>
        </p:sp>
        <p:sp>
          <p:nvSpPr>
            <p:cNvPr id="18450" name="Line 117"/>
            <p:cNvSpPr>
              <a:spLocks noChangeShapeType="1"/>
            </p:cNvSpPr>
            <p:nvPr/>
          </p:nvSpPr>
          <p:spPr bwMode="auto">
            <a:xfrm>
              <a:off x="1968" y="3408"/>
              <a:ext cx="0" cy="48"/>
            </a:xfrm>
            <a:prstGeom prst="line">
              <a:avLst/>
            </a:prstGeom>
            <a:noFill/>
            <a:ln w="28575">
              <a:solidFill>
                <a:schemeClr val="tx1"/>
              </a:solidFill>
              <a:round/>
              <a:headEnd/>
              <a:tailEnd/>
            </a:ln>
          </p:spPr>
          <p:txBody>
            <a:bodyPr/>
            <a:lstStyle/>
            <a:p>
              <a:endParaRPr lang="en-US"/>
            </a:p>
          </p:txBody>
        </p:sp>
        <p:sp>
          <p:nvSpPr>
            <p:cNvPr id="18451" name="Line 118"/>
            <p:cNvSpPr>
              <a:spLocks noChangeShapeType="1"/>
            </p:cNvSpPr>
            <p:nvPr/>
          </p:nvSpPr>
          <p:spPr bwMode="auto">
            <a:xfrm>
              <a:off x="2496" y="3408"/>
              <a:ext cx="0" cy="48"/>
            </a:xfrm>
            <a:prstGeom prst="line">
              <a:avLst/>
            </a:prstGeom>
            <a:noFill/>
            <a:ln w="28575">
              <a:solidFill>
                <a:schemeClr val="tx1"/>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152400" y="304800"/>
            <a:ext cx="8915400" cy="4953000"/>
            <a:chOff x="0" y="0"/>
            <a:chExt cx="3072" cy="6732"/>
          </a:xfrm>
        </p:grpSpPr>
        <p:sp>
          <p:nvSpPr>
            <p:cNvPr id="19514" name="Rectangle 5"/>
            <p:cNvSpPr>
              <a:spLocks noChangeArrowheads="1"/>
            </p:cNvSpPr>
            <p:nvPr/>
          </p:nvSpPr>
          <p:spPr bwMode="auto">
            <a:xfrm>
              <a:off x="0" y="0"/>
              <a:ext cx="3072" cy="374"/>
            </a:xfrm>
            <a:prstGeom prst="rect">
              <a:avLst/>
            </a:prstGeom>
            <a:solidFill>
              <a:srgbClr val="FFE699"/>
            </a:solidFill>
            <a:ln w="9525">
              <a:noFill/>
              <a:miter lim="800000"/>
              <a:headEnd/>
              <a:tailEnd/>
            </a:ln>
          </p:spPr>
          <p:txBody>
            <a:bodyPr anchor="ctr">
              <a:spAutoFit/>
            </a:bodyPr>
            <a:lstStyle/>
            <a:p>
              <a:endParaRPr lang="en-US"/>
            </a:p>
          </p:txBody>
        </p:sp>
        <p:grpSp>
          <p:nvGrpSpPr>
            <p:cNvPr id="4" name="Group 7"/>
            <p:cNvGrpSpPr>
              <a:grpSpLocks/>
            </p:cNvGrpSpPr>
            <p:nvPr/>
          </p:nvGrpSpPr>
          <p:grpSpPr bwMode="auto">
            <a:xfrm>
              <a:off x="0" y="374"/>
              <a:ext cx="3072" cy="374"/>
              <a:chOff x="0" y="374"/>
              <a:chExt cx="3072" cy="374"/>
            </a:xfrm>
          </p:grpSpPr>
          <p:sp>
            <p:nvSpPr>
              <p:cNvPr id="19512" name="Rectangle 8"/>
              <p:cNvSpPr>
                <a:spLocks noChangeArrowheads="1"/>
              </p:cNvSpPr>
              <p:nvPr/>
            </p:nvSpPr>
            <p:spPr bwMode="auto">
              <a:xfrm>
                <a:off x="0" y="37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9513" name="Rectangle 9"/>
              <p:cNvSpPr>
                <a:spLocks noChangeArrowheads="1"/>
              </p:cNvSpPr>
              <p:nvPr/>
            </p:nvSpPr>
            <p:spPr bwMode="auto">
              <a:xfrm>
                <a:off x="0" y="37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600" b="1" dirty="0">
                    <a:solidFill>
                      <a:srgbClr val="4D8DFF"/>
                    </a:solidFill>
                    <a:latin typeface="Courier New" pitchFamily="49" charset="0"/>
                    <a:cs typeface="Times New Roman" pitchFamily="18" charset="0"/>
                  </a:rPr>
                  <a:t>	2	</a:t>
                </a:r>
                <a:r>
                  <a:rPr lang="en-US" sz="1600" b="1" dirty="0">
                    <a:solidFill>
                      <a:srgbClr val="008000"/>
                    </a:solidFill>
                    <a:latin typeface="Courier New" pitchFamily="49" charset="0"/>
                    <a:cs typeface="Times New Roman" pitchFamily="18" charset="0"/>
                  </a:rPr>
                  <a:t>/* Using the # flag with conversion </a:t>
                </a:r>
                <a:r>
                  <a:rPr lang="en-US" sz="1600" b="1" dirty="0" err="1">
                    <a:solidFill>
                      <a:srgbClr val="008000"/>
                    </a:solidFill>
                    <a:latin typeface="Courier New" pitchFamily="49" charset="0"/>
                    <a:cs typeface="Times New Roman" pitchFamily="18" charset="0"/>
                  </a:rPr>
                  <a:t>specifiers</a:t>
                </a:r>
                <a:r>
                  <a:rPr lang="en-US" sz="1600" b="1" dirty="0">
                    <a:solidFill>
                      <a:srgbClr val="008000"/>
                    </a:solidFill>
                    <a:latin typeface="Courier New" pitchFamily="49" charset="0"/>
                    <a:cs typeface="Times New Roman" pitchFamily="18" charset="0"/>
                  </a:rPr>
                  <a:t> </a:t>
                </a:r>
                <a:endParaRPr lang="en-US" sz="1600" b="1" dirty="0">
                  <a:solidFill>
                    <a:srgbClr val="000000"/>
                  </a:solidFill>
                  <a:latin typeface="Courier New" pitchFamily="49" charset="0"/>
                  <a:cs typeface="Times New Roman" pitchFamily="18" charset="0"/>
                </a:endParaRPr>
              </a:p>
              <a:p>
                <a:pPr>
                  <a:tabLst>
                    <a:tab pos="139700" algn="r"/>
                    <a:tab pos="292100" algn="l"/>
                  </a:tabLst>
                </a:pPr>
                <a:endParaRPr lang="en-US" sz="1600" b="1" dirty="0">
                  <a:latin typeface="Courier New" pitchFamily="49" charset="0"/>
                </a:endParaRPr>
              </a:p>
            </p:txBody>
          </p:sp>
        </p:grpSp>
        <p:grpSp>
          <p:nvGrpSpPr>
            <p:cNvPr id="5" name="Group 10"/>
            <p:cNvGrpSpPr>
              <a:grpSpLocks/>
            </p:cNvGrpSpPr>
            <p:nvPr/>
          </p:nvGrpSpPr>
          <p:grpSpPr bwMode="auto">
            <a:xfrm>
              <a:off x="0" y="748"/>
              <a:ext cx="3072" cy="374"/>
              <a:chOff x="0" y="748"/>
              <a:chExt cx="3072" cy="374"/>
            </a:xfrm>
          </p:grpSpPr>
          <p:sp>
            <p:nvSpPr>
              <p:cNvPr id="19510" name="Rectangle 11"/>
              <p:cNvSpPr>
                <a:spLocks noChangeArrowheads="1"/>
              </p:cNvSpPr>
              <p:nvPr/>
            </p:nvSpPr>
            <p:spPr bwMode="auto">
              <a:xfrm>
                <a:off x="0" y="74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9511" name="Rectangle 12"/>
              <p:cNvSpPr>
                <a:spLocks noChangeArrowheads="1"/>
              </p:cNvSpPr>
              <p:nvPr/>
            </p:nvSpPr>
            <p:spPr bwMode="auto">
              <a:xfrm>
                <a:off x="0" y="74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600" b="1" dirty="0">
                    <a:solidFill>
                      <a:srgbClr val="4D8DFF"/>
                    </a:solidFill>
                    <a:latin typeface="Courier New" pitchFamily="49" charset="0"/>
                    <a:cs typeface="Times New Roman" pitchFamily="18" charset="0"/>
                  </a:rPr>
                  <a:t>	3	</a:t>
                </a:r>
                <a:r>
                  <a:rPr lang="en-US" sz="1600" b="1" dirty="0">
                    <a:solidFill>
                      <a:srgbClr val="008000"/>
                    </a:solidFill>
                    <a:latin typeface="Courier New" pitchFamily="49" charset="0"/>
                    <a:cs typeface="Times New Roman" pitchFamily="18" charset="0"/>
                  </a:rPr>
                  <a:t>   o, x, X and any floating-point </a:t>
                </a:r>
                <a:r>
                  <a:rPr lang="en-US" sz="1600" b="1" dirty="0" err="1">
                    <a:solidFill>
                      <a:srgbClr val="008000"/>
                    </a:solidFill>
                    <a:latin typeface="Courier New" pitchFamily="49" charset="0"/>
                    <a:cs typeface="Times New Roman" pitchFamily="18" charset="0"/>
                  </a:rPr>
                  <a:t>specifier</a:t>
                </a:r>
                <a:r>
                  <a:rPr lang="en-US" sz="1600" b="1" dirty="0">
                    <a:solidFill>
                      <a:srgbClr val="008000"/>
                    </a:solidFill>
                    <a:latin typeface="Courier New" pitchFamily="49" charset="0"/>
                    <a:cs typeface="Times New Roman" pitchFamily="18" charset="0"/>
                  </a:rPr>
                  <a:t> */</a:t>
                </a:r>
                <a:endParaRPr lang="en-US" sz="1600" b="1" dirty="0">
                  <a:solidFill>
                    <a:srgbClr val="000000"/>
                  </a:solidFill>
                  <a:latin typeface="Courier New" pitchFamily="49" charset="0"/>
                  <a:cs typeface="Times New Roman" pitchFamily="18" charset="0"/>
                </a:endParaRPr>
              </a:p>
              <a:p>
                <a:pPr>
                  <a:tabLst>
                    <a:tab pos="139700" algn="r"/>
                    <a:tab pos="292100" algn="l"/>
                  </a:tabLst>
                </a:pPr>
                <a:endParaRPr lang="en-US" sz="1600" b="1" dirty="0">
                  <a:latin typeface="Courier New" pitchFamily="49" charset="0"/>
                </a:endParaRPr>
              </a:p>
            </p:txBody>
          </p:sp>
        </p:grpSp>
        <p:grpSp>
          <p:nvGrpSpPr>
            <p:cNvPr id="6" name="Group 13"/>
            <p:cNvGrpSpPr>
              <a:grpSpLocks/>
            </p:cNvGrpSpPr>
            <p:nvPr/>
          </p:nvGrpSpPr>
          <p:grpSpPr bwMode="auto">
            <a:xfrm>
              <a:off x="0" y="1122"/>
              <a:ext cx="3072" cy="374"/>
              <a:chOff x="0" y="1122"/>
              <a:chExt cx="3072" cy="374"/>
            </a:xfrm>
          </p:grpSpPr>
          <p:sp>
            <p:nvSpPr>
              <p:cNvPr id="19508" name="Rectangle 14"/>
              <p:cNvSpPr>
                <a:spLocks noChangeArrowheads="1"/>
              </p:cNvSpPr>
              <p:nvPr/>
            </p:nvSpPr>
            <p:spPr bwMode="auto">
              <a:xfrm>
                <a:off x="0" y="112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9509" name="Rectangle 15"/>
              <p:cNvSpPr>
                <a:spLocks noChangeArrowheads="1"/>
              </p:cNvSpPr>
              <p:nvPr/>
            </p:nvSpPr>
            <p:spPr bwMode="auto">
              <a:xfrm>
                <a:off x="0" y="1122"/>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600" b="1">
                    <a:solidFill>
                      <a:srgbClr val="4D8DFF"/>
                    </a:solidFill>
                    <a:latin typeface="Courier New" pitchFamily="49" charset="0"/>
                    <a:cs typeface="Times New Roman" pitchFamily="18" charset="0"/>
                  </a:rPr>
                  <a:t>	4	</a:t>
                </a:r>
                <a:r>
                  <a:rPr lang="en-US" sz="1600" b="1">
                    <a:solidFill>
                      <a:srgbClr val="275AFF"/>
                    </a:solidFill>
                    <a:latin typeface="Courier New" pitchFamily="49" charset="0"/>
                    <a:cs typeface="Times New Roman" pitchFamily="18" charset="0"/>
                  </a:rPr>
                  <a:t>#include</a:t>
                </a:r>
                <a:r>
                  <a:rPr lang="en-US" sz="1600" b="1">
                    <a:solidFill>
                      <a:srgbClr val="000000"/>
                    </a:solidFill>
                    <a:latin typeface="Courier New" pitchFamily="49" charset="0"/>
                    <a:cs typeface="Times New Roman" pitchFamily="18" charset="0"/>
                  </a:rPr>
                  <a:t> &lt;stdio.h&gt;</a:t>
                </a:r>
              </a:p>
              <a:p>
                <a:pPr>
                  <a:tabLst>
                    <a:tab pos="139700" algn="r"/>
                    <a:tab pos="292100" algn="l"/>
                  </a:tabLst>
                </a:pPr>
                <a:endParaRPr lang="en-US" sz="1600" b="1">
                  <a:latin typeface="Courier New" pitchFamily="49" charset="0"/>
                </a:endParaRPr>
              </a:p>
            </p:txBody>
          </p:sp>
        </p:grpSp>
        <p:grpSp>
          <p:nvGrpSpPr>
            <p:cNvPr id="7" name="Group 16"/>
            <p:cNvGrpSpPr>
              <a:grpSpLocks/>
            </p:cNvGrpSpPr>
            <p:nvPr/>
          </p:nvGrpSpPr>
          <p:grpSpPr bwMode="auto">
            <a:xfrm>
              <a:off x="0" y="1496"/>
              <a:ext cx="3072" cy="374"/>
              <a:chOff x="0" y="1496"/>
              <a:chExt cx="3072" cy="374"/>
            </a:xfrm>
          </p:grpSpPr>
          <p:sp>
            <p:nvSpPr>
              <p:cNvPr id="19506" name="Rectangle 17"/>
              <p:cNvSpPr>
                <a:spLocks noChangeArrowheads="1"/>
              </p:cNvSpPr>
              <p:nvPr/>
            </p:nvSpPr>
            <p:spPr bwMode="auto">
              <a:xfrm>
                <a:off x="0" y="1496"/>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9507" name="Rectangle 18"/>
              <p:cNvSpPr>
                <a:spLocks noChangeArrowheads="1"/>
              </p:cNvSpPr>
              <p:nvPr/>
            </p:nvSpPr>
            <p:spPr bwMode="auto">
              <a:xfrm>
                <a:off x="0" y="1496"/>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600" b="1">
                    <a:solidFill>
                      <a:srgbClr val="4D8DFF"/>
                    </a:solidFill>
                    <a:latin typeface="Courier New" pitchFamily="49" charset="0"/>
                    <a:cs typeface="Times New Roman" pitchFamily="18" charset="0"/>
                  </a:rPr>
                  <a:t>	5	</a:t>
                </a:r>
                <a:endParaRPr lang="en-US" sz="1600" b="1">
                  <a:solidFill>
                    <a:srgbClr val="000000"/>
                  </a:solidFill>
                  <a:latin typeface="Courier New" pitchFamily="49" charset="0"/>
                  <a:cs typeface="Times New Roman" pitchFamily="18" charset="0"/>
                </a:endParaRPr>
              </a:p>
              <a:p>
                <a:pPr>
                  <a:tabLst>
                    <a:tab pos="139700" algn="r"/>
                    <a:tab pos="292100" algn="l"/>
                  </a:tabLst>
                </a:pPr>
                <a:endParaRPr lang="en-US" sz="1600" b="1">
                  <a:latin typeface="Courier New" pitchFamily="49" charset="0"/>
                </a:endParaRPr>
              </a:p>
            </p:txBody>
          </p:sp>
        </p:grpSp>
        <p:grpSp>
          <p:nvGrpSpPr>
            <p:cNvPr id="8" name="Group 19"/>
            <p:cNvGrpSpPr>
              <a:grpSpLocks/>
            </p:cNvGrpSpPr>
            <p:nvPr/>
          </p:nvGrpSpPr>
          <p:grpSpPr bwMode="auto">
            <a:xfrm>
              <a:off x="0" y="1870"/>
              <a:ext cx="3072" cy="374"/>
              <a:chOff x="0" y="1870"/>
              <a:chExt cx="3072" cy="374"/>
            </a:xfrm>
          </p:grpSpPr>
          <p:sp>
            <p:nvSpPr>
              <p:cNvPr id="19504" name="Rectangle 20"/>
              <p:cNvSpPr>
                <a:spLocks noChangeArrowheads="1"/>
              </p:cNvSpPr>
              <p:nvPr/>
            </p:nvSpPr>
            <p:spPr bwMode="auto">
              <a:xfrm>
                <a:off x="0" y="187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9505" name="Rectangle 21"/>
              <p:cNvSpPr>
                <a:spLocks noChangeArrowheads="1"/>
              </p:cNvSpPr>
              <p:nvPr/>
            </p:nvSpPr>
            <p:spPr bwMode="auto">
              <a:xfrm>
                <a:off x="0" y="1870"/>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600" b="1">
                    <a:solidFill>
                      <a:srgbClr val="4D8DFF"/>
                    </a:solidFill>
                    <a:latin typeface="Courier New" pitchFamily="49" charset="0"/>
                    <a:cs typeface="Times New Roman" pitchFamily="18" charset="0"/>
                  </a:rPr>
                  <a:t>	6	</a:t>
                </a:r>
                <a:r>
                  <a:rPr lang="en-US" sz="1600" b="1">
                    <a:solidFill>
                      <a:srgbClr val="275AFF"/>
                    </a:solidFill>
                    <a:latin typeface="Courier New" pitchFamily="49" charset="0"/>
                    <a:cs typeface="Times New Roman" pitchFamily="18" charset="0"/>
                  </a:rPr>
                  <a:t>int</a:t>
                </a:r>
                <a:r>
                  <a:rPr lang="en-US" sz="1600" b="1">
                    <a:solidFill>
                      <a:srgbClr val="000000"/>
                    </a:solidFill>
                    <a:latin typeface="Courier New" pitchFamily="49" charset="0"/>
                    <a:cs typeface="Times New Roman" pitchFamily="18" charset="0"/>
                  </a:rPr>
                  <a:t> main()</a:t>
                </a:r>
              </a:p>
              <a:p>
                <a:pPr>
                  <a:tabLst>
                    <a:tab pos="139700" algn="r"/>
                    <a:tab pos="292100" algn="l"/>
                  </a:tabLst>
                </a:pPr>
                <a:endParaRPr lang="en-US" sz="1600" b="1">
                  <a:latin typeface="Courier New" pitchFamily="49" charset="0"/>
                </a:endParaRPr>
              </a:p>
            </p:txBody>
          </p:sp>
        </p:grpSp>
        <p:grpSp>
          <p:nvGrpSpPr>
            <p:cNvPr id="9" name="Group 22"/>
            <p:cNvGrpSpPr>
              <a:grpSpLocks/>
            </p:cNvGrpSpPr>
            <p:nvPr/>
          </p:nvGrpSpPr>
          <p:grpSpPr bwMode="auto">
            <a:xfrm>
              <a:off x="0" y="2244"/>
              <a:ext cx="3072" cy="374"/>
              <a:chOff x="0" y="2244"/>
              <a:chExt cx="3072" cy="374"/>
            </a:xfrm>
          </p:grpSpPr>
          <p:sp>
            <p:nvSpPr>
              <p:cNvPr id="19502" name="Rectangle 23"/>
              <p:cNvSpPr>
                <a:spLocks noChangeArrowheads="1"/>
              </p:cNvSpPr>
              <p:nvPr/>
            </p:nvSpPr>
            <p:spPr bwMode="auto">
              <a:xfrm>
                <a:off x="0" y="224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9503" name="Rectangle 24"/>
              <p:cNvSpPr>
                <a:spLocks noChangeArrowheads="1"/>
              </p:cNvSpPr>
              <p:nvPr/>
            </p:nvSpPr>
            <p:spPr bwMode="auto">
              <a:xfrm>
                <a:off x="0" y="224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600" b="1">
                    <a:solidFill>
                      <a:srgbClr val="4D8DFF"/>
                    </a:solidFill>
                    <a:latin typeface="Courier New" pitchFamily="49" charset="0"/>
                    <a:cs typeface="Times New Roman" pitchFamily="18" charset="0"/>
                  </a:rPr>
                  <a:t>	7	</a:t>
                </a:r>
                <a:r>
                  <a:rPr lang="en-US" sz="1600" b="1">
                    <a:solidFill>
                      <a:srgbClr val="000000"/>
                    </a:solidFill>
                    <a:latin typeface="Courier New" pitchFamily="49" charset="0"/>
                    <a:cs typeface="Times New Roman" pitchFamily="18" charset="0"/>
                  </a:rPr>
                  <a:t>{ </a:t>
                </a:r>
              </a:p>
              <a:p>
                <a:pPr>
                  <a:tabLst>
                    <a:tab pos="139700" algn="r"/>
                    <a:tab pos="292100" algn="l"/>
                  </a:tabLst>
                </a:pPr>
                <a:endParaRPr lang="en-US" sz="1600" b="1">
                  <a:latin typeface="Courier New" pitchFamily="49" charset="0"/>
                </a:endParaRPr>
              </a:p>
            </p:txBody>
          </p:sp>
        </p:grpSp>
        <p:grpSp>
          <p:nvGrpSpPr>
            <p:cNvPr id="10" name="Group 25"/>
            <p:cNvGrpSpPr>
              <a:grpSpLocks/>
            </p:cNvGrpSpPr>
            <p:nvPr/>
          </p:nvGrpSpPr>
          <p:grpSpPr bwMode="auto">
            <a:xfrm>
              <a:off x="0" y="2618"/>
              <a:ext cx="3072" cy="374"/>
              <a:chOff x="0" y="2618"/>
              <a:chExt cx="3072" cy="374"/>
            </a:xfrm>
          </p:grpSpPr>
          <p:sp>
            <p:nvSpPr>
              <p:cNvPr id="19500" name="Rectangle 26"/>
              <p:cNvSpPr>
                <a:spLocks noChangeArrowheads="1"/>
              </p:cNvSpPr>
              <p:nvPr/>
            </p:nvSpPr>
            <p:spPr bwMode="auto">
              <a:xfrm>
                <a:off x="0" y="261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9501" name="Rectangle 27"/>
              <p:cNvSpPr>
                <a:spLocks noChangeArrowheads="1"/>
              </p:cNvSpPr>
              <p:nvPr/>
            </p:nvSpPr>
            <p:spPr bwMode="auto">
              <a:xfrm>
                <a:off x="0" y="261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600" b="1">
                    <a:solidFill>
                      <a:srgbClr val="4D8DFF"/>
                    </a:solidFill>
                    <a:latin typeface="Courier New" pitchFamily="49" charset="0"/>
                    <a:cs typeface="Times New Roman" pitchFamily="18" charset="0"/>
                  </a:rPr>
                  <a:t>	8	</a:t>
                </a:r>
                <a:r>
                  <a:rPr lang="en-US" sz="1600" b="1">
                    <a:solidFill>
                      <a:srgbClr val="000000"/>
                    </a:solidFill>
                    <a:latin typeface="Courier New" pitchFamily="49" charset="0"/>
                    <a:cs typeface="Times New Roman" pitchFamily="18" charset="0"/>
                  </a:rPr>
                  <a:t>   </a:t>
                </a:r>
                <a:r>
                  <a:rPr lang="en-US" sz="1600" b="1">
                    <a:solidFill>
                      <a:srgbClr val="275AFF"/>
                    </a:solidFill>
                    <a:latin typeface="Courier New" pitchFamily="49" charset="0"/>
                    <a:cs typeface="Times New Roman" pitchFamily="18" charset="0"/>
                  </a:rPr>
                  <a:t>int</a:t>
                </a:r>
                <a:r>
                  <a:rPr lang="en-US" sz="1600" b="1">
                    <a:solidFill>
                      <a:srgbClr val="000000"/>
                    </a:solidFill>
                    <a:latin typeface="Courier New" pitchFamily="49" charset="0"/>
                    <a:cs typeface="Times New Roman" pitchFamily="18" charset="0"/>
                  </a:rPr>
                  <a:t> c = 1427;</a:t>
                </a:r>
              </a:p>
              <a:p>
                <a:pPr>
                  <a:tabLst>
                    <a:tab pos="139700" algn="r"/>
                    <a:tab pos="292100" algn="l"/>
                  </a:tabLst>
                </a:pPr>
                <a:endParaRPr lang="en-US" sz="1600" b="1">
                  <a:latin typeface="Courier New" pitchFamily="49" charset="0"/>
                </a:endParaRPr>
              </a:p>
            </p:txBody>
          </p:sp>
        </p:grpSp>
        <p:grpSp>
          <p:nvGrpSpPr>
            <p:cNvPr id="11" name="Group 28"/>
            <p:cNvGrpSpPr>
              <a:grpSpLocks/>
            </p:cNvGrpSpPr>
            <p:nvPr/>
          </p:nvGrpSpPr>
          <p:grpSpPr bwMode="auto">
            <a:xfrm>
              <a:off x="0" y="2992"/>
              <a:ext cx="3072" cy="374"/>
              <a:chOff x="0" y="2992"/>
              <a:chExt cx="3072" cy="374"/>
            </a:xfrm>
          </p:grpSpPr>
          <p:sp>
            <p:nvSpPr>
              <p:cNvPr id="19498" name="Rectangle 29"/>
              <p:cNvSpPr>
                <a:spLocks noChangeArrowheads="1"/>
              </p:cNvSpPr>
              <p:nvPr/>
            </p:nvSpPr>
            <p:spPr bwMode="auto">
              <a:xfrm>
                <a:off x="0" y="299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9499" name="Rectangle 30"/>
              <p:cNvSpPr>
                <a:spLocks noChangeArrowheads="1"/>
              </p:cNvSpPr>
              <p:nvPr/>
            </p:nvSpPr>
            <p:spPr bwMode="auto">
              <a:xfrm>
                <a:off x="0" y="2992"/>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600" b="1" dirty="0">
                    <a:solidFill>
                      <a:srgbClr val="4D8DFF"/>
                    </a:solidFill>
                    <a:latin typeface="Courier New" pitchFamily="49" charset="0"/>
                    <a:cs typeface="Times New Roman" pitchFamily="18" charset="0"/>
                  </a:rPr>
                  <a:t>	9	</a:t>
                </a:r>
                <a:r>
                  <a:rPr lang="en-US" sz="1600" b="1" dirty="0">
                    <a:solidFill>
                      <a:srgbClr val="000000"/>
                    </a:solidFill>
                    <a:latin typeface="Courier New" pitchFamily="49" charset="0"/>
                    <a:cs typeface="Times New Roman" pitchFamily="18" charset="0"/>
                  </a:rPr>
                  <a:t>   </a:t>
                </a:r>
                <a:r>
                  <a:rPr lang="en-US" sz="1600" b="1" dirty="0">
                    <a:solidFill>
                      <a:srgbClr val="275AFF"/>
                    </a:solidFill>
                    <a:latin typeface="Courier New" pitchFamily="49" charset="0"/>
                    <a:cs typeface="Times New Roman" pitchFamily="18" charset="0"/>
                  </a:rPr>
                  <a:t>double</a:t>
                </a:r>
                <a:r>
                  <a:rPr lang="en-US" sz="1600" b="1" dirty="0">
                    <a:solidFill>
                      <a:srgbClr val="000000"/>
                    </a:solidFill>
                    <a:latin typeface="Courier New" pitchFamily="49" charset="0"/>
                    <a:cs typeface="Times New Roman" pitchFamily="18" charset="0"/>
                  </a:rPr>
                  <a:t> p = 1427.0;</a:t>
                </a:r>
              </a:p>
              <a:p>
                <a:pPr>
                  <a:tabLst>
                    <a:tab pos="139700" algn="r"/>
                    <a:tab pos="292100" algn="l"/>
                  </a:tabLst>
                </a:pPr>
                <a:endParaRPr lang="en-US" sz="1600" b="1" dirty="0">
                  <a:latin typeface="Courier New" pitchFamily="49" charset="0"/>
                </a:endParaRPr>
              </a:p>
            </p:txBody>
          </p:sp>
        </p:grpSp>
        <p:grpSp>
          <p:nvGrpSpPr>
            <p:cNvPr id="12" name="Group 31"/>
            <p:cNvGrpSpPr>
              <a:grpSpLocks/>
            </p:cNvGrpSpPr>
            <p:nvPr/>
          </p:nvGrpSpPr>
          <p:grpSpPr bwMode="auto">
            <a:xfrm>
              <a:off x="0" y="3366"/>
              <a:ext cx="3072" cy="374"/>
              <a:chOff x="0" y="3366"/>
              <a:chExt cx="3072" cy="374"/>
            </a:xfrm>
          </p:grpSpPr>
          <p:sp>
            <p:nvSpPr>
              <p:cNvPr id="19496" name="Rectangle 32"/>
              <p:cNvSpPr>
                <a:spLocks noChangeArrowheads="1"/>
              </p:cNvSpPr>
              <p:nvPr/>
            </p:nvSpPr>
            <p:spPr bwMode="auto">
              <a:xfrm>
                <a:off x="0" y="3366"/>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9497" name="Rectangle 33"/>
              <p:cNvSpPr>
                <a:spLocks noChangeArrowheads="1"/>
              </p:cNvSpPr>
              <p:nvPr/>
            </p:nvSpPr>
            <p:spPr bwMode="auto">
              <a:xfrm>
                <a:off x="0" y="3366"/>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600" b="1">
                    <a:solidFill>
                      <a:srgbClr val="4D8DFF"/>
                    </a:solidFill>
                    <a:latin typeface="Courier New" pitchFamily="49" charset="0"/>
                    <a:cs typeface="Times New Roman" pitchFamily="18" charset="0"/>
                  </a:rPr>
                  <a:t>	10	</a:t>
                </a:r>
                <a:r>
                  <a:rPr lang="en-US" sz="1600" b="1">
                    <a:solidFill>
                      <a:srgbClr val="000000"/>
                    </a:solidFill>
                    <a:latin typeface="Courier New" pitchFamily="49" charset="0"/>
                    <a:cs typeface="Times New Roman" pitchFamily="18" charset="0"/>
                  </a:rPr>
                  <a:t>   </a:t>
                </a:r>
              </a:p>
              <a:p>
                <a:pPr>
                  <a:tabLst>
                    <a:tab pos="139700" algn="r"/>
                    <a:tab pos="292100" algn="l"/>
                  </a:tabLst>
                </a:pPr>
                <a:endParaRPr lang="en-US" sz="1600" b="1">
                  <a:latin typeface="Courier New" pitchFamily="49" charset="0"/>
                </a:endParaRPr>
              </a:p>
            </p:txBody>
          </p:sp>
        </p:grpSp>
        <p:grpSp>
          <p:nvGrpSpPr>
            <p:cNvPr id="13" name="Group 34"/>
            <p:cNvGrpSpPr>
              <a:grpSpLocks/>
            </p:cNvGrpSpPr>
            <p:nvPr/>
          </p:nvGrpSpPr>
          <p:grpSpPr bwMode="auto">
            <a:xfrm>
              <a:off x="0" y="3740"/>
              <a:ext cx="3072" cy="374"/>
              <a:chOff x="0" y="3740"/>
              <a:chExt cx="3072" cy="374"/>
            </a:xfrm>
          </p:grpSpPr>
          <p:sp>
            <p:nvSpPr>
              <p:cNvPr id="19494" name="Rectangle 35"/>
              <p:cNvSpPr>
                <a:spLocks noChangeArrowheads="1"/>
              </p:cNvSpPr>
              <p:nvPr/>
            </p:nvSpPr>
            <p:spPr bwMode="auto">
              <a:xfrm>
                <a:off x="0" y="374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9495" name="Rectangle 36"/>
              <p:cNvSpPr>
                <a:spLocks noChangeArrowheads="1"/>
              </p:cNvSpPr>
              <p:nvPr/>
            </p:nvSpPr>
            <p:spPr bwMode="auto">
              <a:xfrm>
                <a:off x="0" y="3740"/>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600" b="1">
                    <a:solidFill>
                      <a:srgbClr val="4D8DFF"/>
                    </a:solidFill>
                    <a:latin typeface="Courier New" pitchFamily="49" charset="0"/>
                    <a:cs typeface="Times New Roman" pitchFamily="18" charset="0"/>
                  </a:rPr>
                  <a:t>	11	</a:t>
                </a:r>
                <a:r>
                  <a:rPr lang="en-US" sz="1600" b="1">
                    <a:solidFill>
                      <a:srgbClr val="000000"/>
                    </a:solidFill>
                    <a:latin typeface="Courier New" pitchFamily="49" charset="0"/>
                    <a:cs typeface="Times New Roman" pitchFamily="18" charset="0"/>
                  </a:rPr>
                  <a:t>   printf( "%#o\n", c );</a:t>
                </a:r>
              </a:p>
              <a:p>
                <a:pPr>
                  <a:tabLst>
                    <a:tab pos="139700" algn="r"/>
                    <a:tab pos="292100" algn="l"/>
                  </a:tabLst>
                </a:pPr>
                <a:endParaRPr lang="en-US" sz="1600" b="1">
                  <a:latin typeface="Courier New" pitchFamily="49" charset="0"/>
                </a:endParaRPr>
              </a:p>
            </p:txBody>
          </p:sp>
        </p:grpSp>
        <p:grpSp>
          <p:nvGrpSpPr>
            <p:cNvPr id="14" name="Group 37"/>
            <p:cNvGrpSpPr>
              <a:grpSpLocks/>
            </p:cNvGrpSpPr>
            <p:nvPr/>
          </p:nvGrpSpPr>
          <p:grpSpPr bwMode="auto">
            <a:xfrm>
              <a:off x="0" y="4114"/>
              <a:ext cx="3072" cy="374"/>
              <a:chOff x="0" y="4114"/>
              <a:chExt cx="3072" cy="374"/>
            </a:xfrm>
          </p:grpSpPr>
          <p:sp>
            <p:nvSpPr>
              <p:cNvPr id="19492" name="Rectangle 38"/>
              <p:cNvSpPr>
                <a:spLocks noChangeArrowheads="1"/>
              </p:cNvSpPr>
              <p:nvPr/>
            </p:nvSpPr>
            <p:spPr bwMode="auto">
              <a:xfrm>
                <a:off x="0" y="411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9493" name="Rectangle 39"/>
              <p:cNvSpPr>
                <a:spLocks noChangeArrowheads="1"/>
              </p:cNvSpPr>
              <p:nvPr/>
            </p:nvSpPr>
            <p:spPr bwMode="auto">
              <a:xfrm>
                <a:off x="0" y="411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600" b="1">
                    <a:solidFill>
                      <a:srgbClr val="4D8DFF"/>
                    </a:solidFill>
                    <a:latin typeface="Courier New" pitchFamily="49" charset="0"/>
                    <a:cs typeface="Times New Roman" pitchFamily="18" charset="0"/>
                  </a:rPr>
                  <a:t>	12	</a:t>
                </a:r>
                <a:r>
                  <a:rPr lang="en-US" sz="1600" b="1">
                    <a:solidFill>
                      <a:srgbClr val="000000"/>
                    </a:solidFill>
                    <a:latin typeface="Courier New" pitchFamily="49" charset="0"/>
                    <a:cs typeface="Times New Roman" pitchFamily="18" charset="0"/>
                  </a:rPr>
                  <a:t>   printf( "%#x\n", c );</a:t>
                </a:r>
              </a:p>
              <a:p>
                <a:pPr>
                  <a:tabLst>
                    <a:tab pos="139700" algn="r"/>
                    <a:tab pos="292100" algn="l"/>
                  </a:tabLst>
                </a:pPr>
                <a:endParaRPr lang="en-US" sz="1600" b="1">
                  <a:latin typeface="Courier New" pitchFamily="49" charset="0"/>
                </a:endParaRPr>
              </a:p>
            </p:txBody>
          </p:sp>
        </p:grpSp>
        <p:grpSp>
          <p:nvGrpSpPr>
            <p:cNvPr id="15" name="Group 40"/>
            <p:cNvGrpSpPr>
              <a:grpSpLocks/>
            </p:cNvGrpSpPr>
            <p:nvPr/>
          </p:nvGrpSpPr>
          <p:grpSpPr bwMode="auto">
            <a:xfrm>
              <a:off x="0" y="4488"/>
              <a:ext cx="3072" cy="374"/>
              <a:chOff x="0" y="4488"/>
              <a:chExt cx="3072" cy="374"/>
            </a:xfrm>
          </p:grpSpPr>
          <p:sp>
            <p:nvSpPr>
              <p:cNvPr id="19490" name="Rectangle 41"/>
              <p:cNvSpPr>
                <a:spLocks noChangeArrowheads="1"/>
              </p:cNvSpPr>
              <p:nvPr/>
            </p:nvSpPr>
            <p:spPr bwMode="auto">
              <a:xfrm>
                <a:off x="0" y="448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9491" name="Rectangle 42"/>
              <p:cNvSpPr>
                <a:spLocks noChangeArrowheads="1"/>
              </p:cNvSpPr>
              <p:nvPr/>
            </p:nvSpPr>
            <p:spPr bwMode="auto">
              <a:xfrm>
                <a:off x="0" y="448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600" b="1">
                    <a:solidFill>
                      <a:srgbClr val="4D8DFF"/>
                    </a:solidFill>
                    <a:latin typeface="Courier New" pitchFamily="49" charset="0"/>
                    <a:cs typeface="Times New Roman" pitchFamily="18" charset="0"/>
                  </a:rPr>
                  <a:t>	13	</a:t>
                </a:r>
                <a:r>
                  <a:rPr lang="en-US" sz="1600" b="1">
                    <a:solidFill>
                      <a:srgbClr val="000000"/>
                    </a:solidFill>
                    <a:latin typeface="Courier New" pitchFamily="49" charset="0"/>
                    <a:cs typeface="Times New Roman" pitchFamily="18" charset="0"/>
                  </a:rPr>
                  <a:t>   printf( "%#X\n", c );</a:t>
                </a:r>
              </a:p>
              <a:p>
                <a:pPr>
                  <a:tabLst>
                    <a:tab pos="139700" algn="r"/>
                    <a:tab pos="292100" algn="l"/>
                  </a:tabLst>
                </a:pPr>
                <a:endParaRPr lang="en-US" sz="1600" b="1">
                  <a:latin typeface="Courier New" pitchFamily="49" charset="0"/>
                </a:endParaRPr>
              </a:p>
            </p:txBody>
          </p:sp>
        </p:grpSp>
        <p:grpSp>
          <p:nvGrpSpPr>
            <p:cNvPr id="16" name="Group 43"/>
            <p:cNvGrpSpPr>
              <a:grpSpLocks/>
            </p:cNvGrpSpPr>
            <p:nvPr/>
          </p:nvGrpSpPr>
          <p:grpSpPr bwMode="auto">
            <a:xfrm>
              <a:off x="0" y="4862"/>
              <a:ext cx="3072" cy="374"/>
              <a:chOff x="0" y="4862"/>
              <a:chExt cx="3072" cy="374"/>
            </a:xfrm>
          </p:grpSpPr>
          <p:sp>
            <p:nvSpPr>
              <p:cNvPr id="19488" name="Rectangle 44"/>
              <p:cNvSpPr>
                <a:spLocks noChangeArrowheads="1"/>
              </p:cNvSpPr>
              <p:nvPr/>
            </p:nvSpPr>
            <p:spPr bwMode="auto">
              <a:xfrm>
                <a:off x="0" y="486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9489" name="Rectangle 45"/>
              <p:cNvSpPr>
                <a:spLocks noChangeArrowheads="1"/>
              </p:cNvSpPr>
              <p:nvPr/>
            </p:nvSpPr>
            <p:spPr bwMode="auto">
              <a:xfrm>
                <a:off x="0" y="4862"/>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600" b="1">
                    <a:solidFill>
                      <a:srgbClr val="4D8DFF"/>
                    </a:solidFill>
                    <a:latin typeface="Courier New" pitchFamily="49" charset="0"/>
                    <a:cs typeface="Times New Roman" pitchFamily="18" charset="0"/>
                  </a:rPr>
                  <a:t>	14	</a:t>
                </a:r>
                <a:r>
                  <a:rPr lang="en-US" sz="1600" b="1">
                    <a:solidFill>
                      <a:srgbClr val="000000"/>
                    </a:solidFill>
                    <a:latin typeface="Courier New" pitchFamily="49" charset="0"/>
                    <a:cs typeface="Times New Roman" pitchFamily="18" charset="0"/>
                  </a:rPr>
                  <a:t>   printf( "\n%g\n", p );</a:t>
                </a:r>
              </a:p>
              <a:p>
                <a:pPr>
                  <a:tabLst>
                    <a:tab pos="139700" algn="r"/>
                    <a:tab pos="292100" algn="l"/>
                  </a:tabLst>
                </a:pPr>
                <a:endParaRPr lang="en-US" sz="1600" b="1">
                  <a:latin typeface="Courier New" pitchFamily="49" charset="0"/>
                </a:endParaRPr>
              </a:p>
            </p:txBody>
          </p:sp>
        </p:grpSp>
        <p:grpSp>
          <p:nvGrpSpPr>
            <p:cNvPr id="17" name="Group 46"/>
            <p:cNvGrpSpPr>
              <a:grpSpLocks/>
            </p:cNvGrpSpPr>
            <p:nvPr/>
          </p:nvGrpSpPr>
          <p:grpSpPr bwMode="auto">
            <a:xfrm>
              <a:off x="0" y="5236"/>
              <a:ext cx="3072" cy="374"/>
              <a:chOff x="0" y="5236"/>
              <a:chExt cx="3072" cy="374"/>
            </a:xfrm>
          </p:grpSpPr>
          <p:sp>
            <p:nvSpPr>
              <p:cNvPr id="19486" name="Rectangle 47"/>
              <p:cNvSpPr>
                <a:spLocks noChangeArrowheads="1"/>
              </p:cNvSpPr>
              <p:nvPr/>
            </p:nvSpPr>
            <p:spPr bwMode="auto">
              <a:xfrm>
                <a:off x="0" y="5236"/>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9487" name="Rectangle 48"/>
              <p:cNvSpPr>
                <a:spLocks noChangeArrowheads="1"/>
              </p:cNvSpPr>
              <p:nvPr/>
            </p:nvSpPr>
            <p:spPr bwMode="auto">
              <a:xfrm>
                <a:off x="0" y="5236"/>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600" b="1">
                    <a:solidFill>
                      <a:srgbClr val="4D8DFF"/>
                    </a:solidFill>
                    <a:latin typeface="Courier New" pitchFamily="49" charset="0"/>
                    <a:cs typeface="Times New Roman" pitchFamily="18" charset="0"/>
                  </a:rPr>
                  <a:t>	15	</a:t>
                </a:r>
                <a:r>
                  <a:rPr lang="en-US" sz="1600" b="1">
                    <a:solidFill>
                      <a:srgbClr val="000000"/>
                    </a:solidFill>
                    <a:latin typeface="Courier New" pitchFamily="49" charset="0"/>
                    <a:cs typeface="Times New Roman" pitchFamily="18" charset="0"/>
                  </a:rPr>
                  <a:t>   printf( "%#g\n", p );</a:t>
                </a:r>
              </a:p>
              <a:p>
                <a:pPr>
                  <a:tabLst>
                    <a:tab pos="139700" algn="r"/>
                    <a:tab pos="292100" algn="l"/>
                  </a:tabLst>
                </a:pPr>
                <a:endParaRPr lang="en-US" sz="1600" b="1">
                  <a:latin typeface="Courier New" pitchFamily="49" charset="0"/>
                </a:endParaRPr>
              </a:p>
            </p:txBody>
          </p:sp>
        </p:grpSp>
        <p:grpSp>
          <p:nvGrpSpPr>
            <p:cNvPr id="18" name="Group 49"/>
            <p:cNvGrpSpPr>
              <a:grpSpLocks/>
            </p:cNvGrpSpPr>
            <p:nvPr/>
          </p:nvGrpSpPr>
          <p:grpSpPr bwMode="auto">
            <a:xfrm>
              <a:off x="0" y="5610"/>
              <a:ext cx="3072" cy="374"/>
              <a:chOff x="0" y="5610"/>
              <a:chExt cx="3072" cy="374"/>
            </a:xfrm>
          </p:grpSpPr>
          <p:sp>
            <p:nvSpPr>
              <p:cNvPr id="19484" name="Rectangle 50"/>
              <p:cNvSpPr>
                <a:spLocks noChangeArrowheads="1"/>
              </p:cNvSpPr>
              <p:nvPr/>
            </p:nvSpPr>
            <p:spPr bwMode="auto">
              <a:xfrm>
                <a:off x="0" y="561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9485" name="Rectangle 51"/>
              <p:cNvSpPr>
                <a:spLocks noChangeArrowheads="1"/>
              </p:cNvSpPr>
              <p:nvPr/>
            </p:nvSpPr>
            <p:spPr bwMode="auto">
              <a:xfrm>
                <a:off x="0" y="5610"/>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600" b="1">
                    <a:solidFill>
                      <a:srgbClr val="4D8DFF"/>
                    </a:solidFill>
                    <a:latin typeface="Courier New" pitchFamily="49" charset="0"/>
                    <a:cs typeface="Times New Roman" pitchFamily="18" charset="0"/>
                  </a:rPr>
                  <a:t>	16	</a:t>
                </a:r>
                <a:endParaRPr lang="en-US" sz="1600" b="1">
                  <a:solidFill>
                    <a:srgbClr val="000000"/>
                  </a:solidFill>
                  <a:latin typeface="Courier New" pitchFamily="49" charset="0"/>
                  <a:cs typeface="Times New Roman" pitchFamily="18" charset="0"/>
                </a:endParaRPr>
              </a:p>
              <a:p>
                <a:pPr>
                  <a:tabLst>
                    <a:tab pos="139700" algn="r"/>
                    <a:tab pos="292100" algn="l"/>
                  </a:tabLst>
                </a:pPr>
                <a:endParaRPr lang="en-US" sz="1600" b="1">
                  <a:latin typeface="Courier New" pitchFamily="49" charset="0"/>
                </a:endParaRPr>
              </a:p>
            </p:txBody>
          </p:sp>
        </p:grpSp>
        <p:grpSp>
          <p:nvGrpSpPr>
            <p:cNvPr id="19" name="Group 52"/>
            <p:cNvGrpSpPr>
              <a:grpSpLocks/>
            </p:cNvGrpSpPr>
            <p:nvPr/>
          </p:nvGrpSpPr>
          <p:grpSpPr bwMode="auto">
            <a:xfrm>
              <a:off x="0" y="5984"/>
              <a:ext cx="3072" cy="374"/>
              <a:chOff x="0" y="5984"/>
              <a:chExt cx="3072" cy="374"/>
            </a:xfrm>
          </p:grpSpPr>
          <p:sp>
            <p:nvSpPr>
              <p:cNvPr id="19482" name="Rectangle 53"/>
              <p:cNvSpPr>
                <a:spLocks noChangeArrowheads="1"/>
              </p:cNvSpPr>
              <p:nvPr/>
            </p:nvSpPr>
            <p:spPr bwMode="auto">
              <a:xfrm>
                <a:off x="0" y="598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9483" name="Rectangle 54"/>
              <p:cNvSpPr>
                <a:spLocks noChangeArrowheads="1"/>
              </p:cNvSpPr>
              <p:nvPr/>
            </p:nvSpPr>
            <p:spPr bwMode="auto">
              <a:xfrm>
                <a:off x="0" y="598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600" b="1">
                    <a:solidFill>
                      <a:srgbClr val="4D8DFF"/>
                    </a:solidFill>
                    <a:latin typeface="Courier New" pitchFamily="49" charset="0"/>
                    <a:cs typeface="Times New Roman" pitchFamily="18" charset="0"/>
                  </a:rPr>
                  <a:t>	17	</a:t>
                </a:r>
                <a:r>
                  <a:rPr lang="en-US" sz="1600" b="1">
                    <a:solidFill>
                      <a:srgbClr val="000000"/>
                    </a:solidFill>
                    <a:latin typeface="Courier New" pitchFamily="49" charset="0"/>
                    <a:cs typeface="Times New Roman" pitchFamily="18" charset="0"/>
                  </a:rPr>
                  <a:t>   </a:t>
                </a:r>
                <a:r>
                  <a:rPr lang="en-US" sz="1600" b="1">
                    <a:solidFill>
                      <a:srgbClr val="275AFF"/>
                    </a:solidFill>
                    <a:latin typeface="Courier New" pitchFamily="49" charset="0"/>
                    <a:cs typeface="Times New Roman" pitchFamily="18" charset="0"/>
                  </a:rPr>
                  <a:t>return</a:t>
                </a:r>
                <a:r>
                  <a:rPr lang="en-US" sz="1600" b="1">
                    <a:solidFill>
                      <a:srgbClr val="000000"/>
                    </a:solidFill>
                    <a:latin typeface="Courier New" pitchFamily="49" charset="0"/>
                    <a:cs typeface="Times New Roman" pitchFamily="18" charset="0"/>
                  </a:rPr>
                  <a:t> 0;</a:t>
                </a:r>
              </a:p>
              <a:p>
                <a:pPr>
                  <a:tabLst>
                    <a:tab pos="139700" algn="r"/>
                    <a:tab pos="292100" algn="l"/>
                  </a:tabLst>
                </a:pPr>
                <a:endParaRPr lang="en-US" sz="1600" b="1">
                  <a:latin typeface="Courier New" pitchFamily="49" charset="0"/>
                </a:endParaRPr>
              </a:p>
            </p:txBody>
          </p:sp>
        </p:grpSp>
        <p:grpSp>
          <p:nvGrpSpPr>
            <p:cNvPr id="20" name="Group 55"/>
            <p:cNvGrpSpPr>
              <a:grpSpLocks/>
            </p:cNvGrpSpPr>
            <p:nvPr/>
          </p:nvGrpSpPr>
          <p:grpSpPr bwMode="auto">
            <a:xfrm>
              <a:off x="0" y="6358"/>
              <a:ext cx="3072" cy="374"/>
              <a:chOff x="0" y="6358"/>
              <a:chExt cx="3072" cy="374"/>
            </a:xfrm>
          </p:grpSpPr>
          <p:sp>
            <p:nvSpPr>
              <p:cNvPr id="19480" name="Rectangle 56"/>
              <p:cNvSpPr>
                <a:spLocks noChangeArrowheads="1"/>
              </p:cNvSpPr>
              <p:nvPr/>
            </p:nvSpPr>
            <p:spPr bwMode="auto">
              <a:xfrm>
                <a:off x="0" y="635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9481" name="Rectangle 57"/>
              <p:cNvSpPr>
                <a:spLocks noChangeArrowheads="1"/>
              </p:cNvSpPr>
              <p:nvPr/>
            </p:nvSpPr>
            <p:spPr bwMode="auto">
              <a:xfrm>
                <a:off x="0" y="635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600" b="1">
                    <a:solidFill>
                      <a:srgbClr val="4D8DFF"/>
                    </a:solidFill>
                    <a:latin typeface="Courier New" pitchFamily="49" charset="0"/>
                    <a:cs typeface="Times New Roman" pitchFamily="18" charset="0"/>
                  </a:rPr>
                  <a:t>	18	</a:t>
                </a:r>
                <a:r>
                  <a:rPr lang="en-US" sz="1600" b="1">
                    <a:solidFill>
                      <a:srgbClr val="000000"/>
                    </a:solidFill>
                    <a:latin typeface="Courier New" pitchFamily="49" charset="0"/>
                    <a:cs typeface="Times New Roman" pitchFamily="18" charset="0"/>
                  </a:rPr>
                  <a:t>}</a:t>
                </a:r>
              </a:p>
              <a:p>
                <a:pPr>
                  <a:tabLst>
                    <a:tab pos="139700" algn="r"/>
                    <a:tab pos="292100" algn="l"/>
                  </a:tabLst>
                </a:pPr>
                <a:endParaRPr lang="en-US" sz="1600" b="1">
                  <a:latin typeface="Courier New" pitchFamily="49" charset="0"/>
                </a:endParaRPr>
              </a:p>
            </p:txBody>
          </p:sp>
        </p:grpSp>
      </p:grpSp>
      <p:sp>
        <p:nvSpPr>
          <p:cNvPr id="19459" name="Rectangle 58"/>
          <p:cNvSpPr>
            <a:spLocks noChangeArrowheads="1"/>
          </p:cNvSpPr>
          <p:nvPr/>
        </p:nvSpPr>
        <p:spPr bwMode="auto">
          <a:xfrm>
            <a:off x="3962400" y="3048000"/>
            <a:ext cx="3325813" cy="1558925"/>
          </a:xfrm>
          <a:prstGeom prst="rect">
            <a:avLst/>
          </a:prstGeom>
          <a:solidFill>
            <a:schemeClr val="hlink"/>
          </a:solidFill>
          <a:ln w="9525">
            <a:noFill/>
            <a:miter lim="800000"/>
            <a:headEnd/>
            <a:tailEnd/>
          </a:ln>
        </p:spPr>
        <p:txBody>
          <a:bodyPr>
            <a:spAutoFit/>
          </a:bodyPr>
          <a:lstStyle/>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600" b="1" dirty="0">
                <a:solidFill>
                  <a:srgbClr val="0000FF"/>
                </a:solidFill>
                <a:latin typeface="Courier New" pitchFamily="49" charset="0"/>
                <a:cs typeface="Times New Roman" pitchFamily="18" charset="0"/>
              </a:rPr>
              <a:t>0</a:t>
            </a:r>
            <a:r>
              <a:rPr lang="en-US" sz="1600" b="1" dirty="0">
                <a:solidFill>
                  <a:srgbClr val="000000"/>
                </a:solidFill>
                <a:latin typeface="Courier New" pitchFamily="49" charset="0"/>
                <a:cs typeface="Times New Roman" pitchFamily="18" charset="0"/>
              </a:rPr>
              <a:t>2623</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600" b="1" dirty="0">
                <a:solidFill>
                  <a:srgbClr val="0000FF"/>
                </a:solidFill>
                <a:latin typeface="Courier New" pitchFamily="49" charset="0"/>
                <a:cs typeface="Times New Roman" pitchFamily="18" charset="0"/>
              </a:rPr>
              <a:t>0x</a:t>
            </a:r>
            <a:r>
              <a:rPr lang="en-US" sz="1600" b="1" dirty="0">
                <a:solidFill>
                  <a:srgbClr val="000000"/>
                </a:solidFill>
                <a:latin typeface="Courier New" pitchFamily="49" charset="0"/>
                <a:cs typeface="Times New Roman" pitchFamily="18" charset="0"/>
              </a:rPr>
              <a:t>593</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600" b="1" dirty="0">
                <a:solidFill>
                  <a:srgbClr val="0000FF"/>
                </a:solidFill>
                <a:latin typeface="Courier New" pitchFamily="49" charset="0"/>
                <a:cs typeface="Times New Roman" pitchFamily="18" charset="0"/>
              </a:rPr>
              <a:t>0X</a:t>
            </a:r>
            <a:r>
              <a:rPr lang="en-US" sz="1600" b="1" dirty="0">
                <a:solidFill>
                  <a:srgbClr val="000000"/>
                </a:solidFill>
                <a:latin typeface="Courier New" pitchFamily="49" charset="0"/>
                <a:cs typeface="Times New Roman" pitchFamily="18" charset="0"/>
              </a:rPr>
              <a:t>593</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600" b="1" dirty="0">
                <a:solidFill>
                  <a:srgbClr val="000000"/>
                </a:solidFill>
                <a:latin typeface="Courier New" pitchFamily="49" charset="0"/>
                <a:cs typeface="Times New Roman" pitchFamily="18" charset="0"/>
              </a:rPr>
              <a:t> </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600" b="1" dirty="0">
                <a:solidFill>
                  <a:srgbClr val="000000"/>
                </a:solidFill>
                <a:latin typeface="Courier New" pitchFamily="49" charset="0"/>
                <a:cs typeface="Times New Roman" pitchFamily="18" charset="0"/>
              </a:rPr>
              <a:t>1427</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600" b="1" dirty="0">
                <a:solidFill>
                  <a:srgbClr val="000000"/>
                </a:solidFill>
                <a:latin typeface="Courier New" pitchFamily="49" charset="0"/>
                <a:cs typeface="Times New Roman" pitchFamily="18" charset="0"/>
              </a:rPr>
              <a:t>1427.00</a:t>
            </a:r>
            <a:r>
              <a:rPr lang="en-US" sz="1200" b="1" dirty="0">
                <a:latin typeface="Courier New" pitchFamily="49" charset="0"/>
                <a:cs typeface="Times New Roman" pitchFamily="18" charset="0"/>
              </a:rPr>
              <a:t> </a:t>
            </a:r>
            <a:endParaRPr lang="en-US" sz="1200" b="1" dirty="0">
              <a:latin typeface="Courier New" pitchFamily="49" charset="0"/>
            </a:endParaRPr>
          </a:p>
        </p:txBody>
      </p:sp>
      <p:sp>
        <p:nvSpPr>
          <p:cNvPr id="19460" name="Rectangle 60"/>
          <p:cNvSpPr>
            <a:spLocks noChangeArrowheads="1"/>
          </p:cNvSpPr>
          <p:nvPr/>
        </p:nvSpPr>
        <p:spPr bwMode="auto">
          <a:xfrm>
            <a:off x="0" y="0"/>
            <a:ext cx="1087438" cy="336550"/>
          </a:xfrm>
          <a:prstGeom prst="rect">
            <a:avLst/>
          </a:prstGeom>
          <a:noFill/>
          <a:ln w="9525">
            <a:noFill/>
            <a:miter lim="800000"/>
            <a:headEnd/>
            <a:tailEnd/>
          </a:ln>
        </p:spPr>
        <p:txBody>
          <a:bodyPr wrap="none">
            <a:spAutoFit/>
          </a:bodyPr>
          <a:lstStyle/>
          <a:p>
            <a:r>
              <a:rPr lang="en-US" sz="1600" b="1" u="sng" dirty="0">
                <a:latin typeface="Arial" pitchFamily="34" charset="0"/>
              </a:rPr>
              <a:t>Example</a:t>
            </a:r>
            <a:r>
              <a:rPr lang="en-US" sz="1600" b="1" dirty="0">
                <a:latin typeface="Arial" pitchFamily="34" charset="0"/>
              </a:rPr>
              <a:t>:</a:t>
            </a:r>
          </a:p>
        </p:txBody>
      </p:sp>
      <p:sp>
        <p:nvSpPr>
          <p:cNvPr id="19461" name="Rectangle 61"/>
          <p:cNvSpPr>
            <a:spLocks noChangeArrowheads="1"/>
          </p:cNvSpPr>
          <p:nvPr/>
        </p:nvSpPr>
        <p:spPr bwMode="auto">
          <a:xfrm>
            <a:off x="3962400" y="2590800"/>
            <a:ext cx="2160588" cy="304800"/>
          </a:xfrm>
          <a:prstGeom prst="rect">
            <a:avLst/>
          </a:prstGeom>
          <a:noFill/>
          <a:ln w="9525">
            <a:noFill/>
            <a:miter lim="800000"/>
            <a:headEnd/>
            <a:tailEnd/>
          </a:ln>
        </p:spPr>
        <p:txBody>
          <a:bodyPr/>
          <a:lstStyle/>
          <a:p>
            <a:pPr marL="169863" indent="-169863">
              <a:spcBef>
                <a:spcPct val="20000"/>
              </a:spcBef>
            </a:pPr>
            <a:r>
              <a:rPr lang="en-US" sz="1600" b="1" u="sng" dirty="0">
                <a:latin typeface="Arial" pitchFamily="34" charset="0"/>
              </a:rPr>
              <a:t>Program Output</a:t>
            </a:r>
            <a:r>
              <a:rPr lang="en-US" sz="1600" b="1" dirty="0">
                <a:latin typeface="Arial" pitchFamily="34" charset="0"/>
              </a:rPr>
              <a:t>:</a:t>
            </a:r>
            <a:r>
              <a:rPr lang="en-US" sz="1600" u="sng" dirty="0">
                <a:latin typeface="Arial" pitchFamily="34" charset="0"/>
              </a:rPr>
              <a:t>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body" idx="1"/>
          </p:nvPr>
        </p:nvSpPr>
        <p:spPr>
          <a:xfrm>
            <a:off x="145200" y="1143000"/>
            <a:ext cx="8998800" cy="5029200"/>
          </a:xfrm>
        </p:spPr>
        <p:txBody>
          <a:bodyPr>
            <a:normAutofit lnSpcReduction="10000"/>
          </a:bodyPr>
          <a:lstStyle/>
          <a:p>
            <a:pPr lvl="1" eaLnBrk="1" hangingPunct="1">
              <a:lnSpc>
                <a:spcPct val="80000"/>
              </a:lnSpc>
              <a:buFontTx/>
              <a:buNone/>
            </a:pPr>
            <a:r>
              <a:rPr lang="en-US" sz="1800" u="sng" dirty="0" smtClean="0">
                <a:latin typeface="Times New Roman" pitchFamily="18" charset="0"/>
                <a:cs typeface="Times New Roman" pitchFamily="18" charset="0"/>
              </a:rPr>
              <a:t>Example</a:t>
            </a:r>
            <a:r>
              <a:rPr lang="en-US" sz="1800" dirty="0" smtClean="0">
                <a:latin typeface="Times New Roman" pitchFamily="18" charset="0"/>
                <a:cs typeface="Times New Roman" pitchFamily="18" charset="0"/>
              </a:rPr>
              <a:t>:</a:t>
            </a:r>
          </a:p>
          <a:p>
            <a:pPr lvl="1" eaLnBrk="1" hangingPunct="1">
              <a:lnSpc>
                <a:spcPct val="80000"/>
              </a:lnSpc>
              <a:buFontTx/>
              <a:buNone/>
            </a:pPr>
            <a:r>
              <a:rPr lang="en-US" sz="1800" dirty="0" smtClean="0">
                <a:latin typeface="Times New Roman" pitchFamily="18" charset="0"/>
                <a:cs typeface="Times New Roman" pitchFamily="18" charset="0"/>
              </a:rPr>
              <a:t>						</a:t>
            </a:r>
          </a:p>
          <a:p>
            <a:pPr lvl="1" eaLnBrk="1" hangingPunct="1">
              <a:lnSpc>
                <a:spcPct val="80000"/>
              </a:lnSpc>
              <a:spcBef>
                <a:spcPct val="0"/>
              </a:spcBef>
              <a:buFontTx/>
              <a:buNone/>
            </a:pP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int</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i</a:t>
            </a:r>
            <a:r>
              <a:rPr lang="en-US" sz="1800" b="1" dirty="0" smtClean="0">
                <a:latin typeface="Times New Roman" pitchFamily="18" charset="0"/>
                <a:cs typeface="Times New Roman" pitchFamily="18" charset="0"/>
              </a:rPr>
              <a:t>=1256;</a:t>
            </a:r>
          </a:p>
          <a:p>
            <a:pPr lvl="1" eaLnBrk="1" hangingPunct="1">
              <a:lnSpc>
                <a:spcPct val="80000"/>
              </a:lnSpc>
              <a:spcBef>
                <a:spcPct val="0"/>
              </a:spcBef>
              <a:buFontTx/>
              <a:buNone/>
            </a:pP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printf</a:t>
            </a:r>
            <a:r>
              <a:rPr lang="en-US" sz="1800" b="1" dirty="0" smtClean="0">
                <a:latin typeface="Times New Roman" pitchFamily="18" charset="0"/>
                <a:cs typeface="Times New Roman" pitchFamily="18" charset="0"/>
              </a:rPr>
              <a:t>(“%</a:t>
            </a:r>
            <a:r>
              <a:rPr lang="en-US" sz="1800" b="1" dirty="0" err="1" smtClean="0">
                <a:latin typeface="Times New Roman" pitchFamily="18" charset="0"/>
                <a:cs typeface="Times New Roman" pitchFamily="18" charset="0"/>
              </a:rPr>
              <a:t>d”,i</a:t>
            </a:r>
            <a:r>
              <a:rPr lang="en-US" sz="1800" b="1" dirty="0" smtClean="0">
                <a:latin typeface="Times New Roman" pitchFamily="18" charset="0"/>
                <a:cs typeface="Times New Roman" pitchFamily="18" charset="0"/>
              </a:rPr>
              <a:t>);		4 characters	1256</a:t>
            </a:r>
          </a:p>
          <a:p>
            <a:pPr lvl="1" eaLnBrk="1" hangingPunct="1">
              <a:lnSpc>
                <a:spcPct val="80000"/>
              </a:lnSpc>
              <a:spcBef>
                <a:spcPct val="0"/>
              </a:spcBef>
              <a:buFontTx/>
              <a:buNone/>
            </a:pP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printf</a:t>
            </a:r>
            <a:r>
              <a:rPr lang="en-US" sz="1800" b="1" dirty="0" smtClean="0">
                <a:latin typeface="Times New Roman" pitchFamily="18" charset="0"/>
                <a:cs typeface="Times New Roman" pitchFamily="18" charset="0"/>
              </a:rPr>
              <a:t>(“%5d”,i); 		5 characters	</a:t>
            </a:r>
            <a:r>
              <a:rPr lang="en-US" sz="1800" b="1" baseline="-25000" dirty="0" smtClean="0">
                <a:solidFill>
                  <a:schemeClr val="folHlink"/>
                </a:solidFill>
                <a:latin typeface="Times New Roman" pitchFamily="18" charset="0"/>
                <a:cs typeface="Times New Roman" pitchFamily="18" charset="0"/>
                <a:sym typeface="Wingdings 3" pitchFamily="18" charset="2"/>
              </a:rPr>
              <a:t></a:t>
            </a:r>
            <a:r>
              <a:rPr lang="en-US" sz="1800" b="1" dirty="0" smtClean="0">
                <a:latin typeface="Times New Roman" pitchFamily="18" charset="0"/>
                <a:cs typeface="Times New Roman" pitchFamily="18" charset="0"/>
              </a:rPr>
              <a:t>1256</a:t>
            </a:r>
          </a:p>
          <a:p>
            <a:pPr lvl="1" eaLnBrk="1" hangingPunct="1">
              <a:lnSpc>
                <a:spcPct val="80000"/>
              </a:lnSpc>
              <a:spcBef>
                <a:spcPct val="0"/>
              </a:spcBef>
              <a:buFontTx/>
              <a:buNone/>
            </a:pP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printf</a:t>
            </a:r>
            <a:r>
              <a:rPr lang="en-US" sz="1800" b="1" dirty="0" smtClean="0">
                <a:latin typeface="Times New Roman" pitchFamily="18" charset="0"/>
                <a:cs typeface="Times New Roman" pitchFamily="18" charset="0"/>
              </a:rPr>
              <a:t>(“%05d”,i); 		5 characters	01256</a:t>
            </a:r>
          </a:p>
          <a:p>
            <a:pPr lvl="1" eaLnBrk="1" hangingPunct="1">
              <a:lnSpc>
                <a:spcPct val="80000"/>
              </a:lnSpc>
              <a:spcBef>
                <a:spcPct val="0"/>
              </a:spcBef>
              <a:buFontTx/>
              <a:buNone/>
            </a:pP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printf</a:t>
            </a:r>
            <a:r>
              <a:rPr lang="en-US" sz="1800" b="1" dirty="0" smtClean="0">
                <a:latin typeface="Times New Roman" pitchFamily="18" charset="0"/>
                <a:cs typeface="Times New Roman" pitchFamily="18" charset="0"/>
              </a:rPr>
              <a:t>(“%</a:t>
            </a:r>
            <a:r>
              <a:rPr lang="en-US" sz="1800" b="1" dirty="0" err="1" smtClean="0">
                <a:latin typeface="Times New Roman" pitchFamily="18" charset="0"/>
                <a:cs typeface="Times New Roman" pitchFamily="18" charset="0"/>
              </a:rPr>
              <a:t>x”,i</a:t>
            </a:r>
            <a:r>
              <a:rPr lang="en-US" sz="1800" b="1" dirty="0" smtClean="0">
                <a:latin typeface="Times New Roman" pitchFamily="18" charset="0"/>
                <a:cs typeface="Times New Roman" pitchFamily="18" charset="0"/>
              </a:rPr>
              <a:t>); 		3 characters	788</a:t>
            </a:r>
          </a:p>
          <a:p>
            <a:pPr lvl="1" eaLnBrk="1" hangingPunct="1">
              <a:lnSpc>
                <a:spcPct val="80000"/>
              </a:lnSpc>
              <a:spcBef>
                <a:spcPct val="0"/>
              </a:spcBef>
              <a:buFontTx/>
              <a:buNone/>
            </a:pP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printf</a:t>
            </a:r>
            <a:r>
              <a:rPr lang="en-US" sz="1800" b="1" dirty="0" smtClean="0">
                <a:latin typeface="Times New Roman" pitchFamily="18" charset="0"/>
                <a:cs typeface="Times New Roman" pitchFamily="18" charset="0"/>
              </a:rPr>
              <a:t>(“%-5d”,i); 		5 characters	1256</a:t>
            </a:r>
            <a:r>
              <a:rPr lang="en-US" sz="1800" b="1" baseline="-25000" dirty="0" smtClean="0">
                <a:solidFill>
                  <a:schemeClr val="folHlink"/>
                </a:solidFill>
                <a:latin typeface="Times New Roman" pitchFamily="18" charset="0"/>
                <a:cs typeface="Times New Roman" pitchFamily="18" charset="0"/>
                <a:sym typeface="Wingdings 3" pitchFamily="18" charset="2"/>
              </a:rPr>
              <a:t></a:t>
            </a:r>
          </a:p>
          <a:p>
            <a:pPr lvl="1" eaLnBrk="1" hangingPunct="1">
              <a:lnSpc>
                <a:spcPct val="80000"/>
              </a:lnSpc>
              <a:spcBef>
                <a:spcPct val="0"/>
              </a:spcBef>
              <a:buFontTx/>
              <a:buNone/>
            </a:pPr>
            <a:endParaRPr lang="en-US" sz="1800" u="sng" dirty="0" smtClean="0">
              <a:latin typeface="Times New Roman" pitchFamily="18" charset="0"/>
              <a:cs typeface="Times New Roman" pitchFamily="18" charset="0"/>
            </a:endParaRPr>
          </a:p>
          <a:p>
            <a:pPr lvl="1" eaLnBrk="1" hangingPunct="1">
              <a:lnSpc>
                <a:spcPct val="80000"/>
              </a:lnSpc>
              <a:spcBef>
                <a:spcPct val="0"/>
              </a:spcBef>
              <a:buFontTx/>
              <a:buNone/>
            </a:pPr>
            <a:r>
              <a:rPr lang="en-US" sz="1800" u="sng" dirty="0" smtClean="0">
                <a:latin typeface="Times New Roman" pitchFamily="18" charset="0"/>
                <a:cs typeface="Times New Roman" pitchFamily="18" charset="0"/>
              </a:rPr>
              <a:t>Example</a:t>
            </a:r>
            <a:r>
              <a:rPr lang="en-US" sz="1800" dirty="0" smtClean="0">
                <a:latin typeface="Times New Roman" pitchFamily="18" charset="0"/>
                <a:cs typeface="Times New Roman" pitchFamily="18" charset="0"/>
              </a:rPr>
              <a:t>:</a:t>
            </a:r>
            <a:endParaRPr lang="en-US" sz="1800" b="1" dirty="0" smtClean="0">
              <a:latin typeface="Times New Roman" pitchFamily="18" charset="0"/>
              <a:cs typeface="Times New Roman" pitchFamily="18" charset="0"/>
            </a:endParaRPr>
          </a:p>
          <a:p>
            <a:pPr lvl="1" eaLnBrk="1" hangingPunct="1">
              <a:lnSpc>
                <a:spcPct val="80000"/>
              </a:lnSpc>
              <a:spcBef>
                <a:spcPct val="0"/>
              </a:spcBef>
              <a:buFontTx/>
              <a:buNone/>
            </a:pPr>
            <a:r>
              <a:rPr lang="en-US" sz="1800" b="1" dirty="0" smtClean="0">
                <a:latin typeface="Times New Roman" pitchFamily="18" charset="0"/>
                <a:cs typeface="Times New Roman" pitchFamily="18" charset="0"/>
              </a:rPr>
              <a:t>		float </a:t>
            </a:r>
            <a:r>
              <a:rPr lang="en-US" sz="1800" b="1" dirty="0" err="1" smtClean="0">
                <a:latin typeface="Times New Roman" pitchFamily="18" charset="0"/>
                <a:cs typeface="Times New Roman" pitchFamily="18" charset="0"/>
              </a:rPr>
              <a:t>buf</a:t>
            </a:r>
            <a:r>
              <a:rPr lang="en-US" sz="1800" b="1" dirty="0" smtClean="0">
                <a:latin typeface="Times New Roman" pitchFamily="18" charset="0"/>
                <a:cs typeface="Times New Roman" pitchFamily="18" charset="0"/>
              </a:rPr>
              <a:t>=125.12;</a:t>
            </a:r>
          </a:p>
          <a:p>
            <a:pPr lvl="1" eaLnBrk="1" hangingPunct="1">
              <a:lnSpc>
                <a:spcPct val="80000"/>
              </a:lnSpc>
              <a:spcBef>
                <a:spcPct val="0"/>
              </a:spcBef>
              <a:buFontTx/>
              <a:buNone/>
            </a:pP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printf</a:t>
            </a:r>
            <a:r>
              <a:rPr lang="en-US" sz="1800" b="1" dirty="0" smtClean="0">
                <a:latin typeface="Times New Roman" pitchFamily="18" charset="0"/>
                <a:cs typeface="Times New Roman" pitchFamily="18" charset="0"/>
              </a:rPr>
              <a:t>(“%</a:t>
            </a:r>
            <a:r>
              <a:rPr lang="en-US" sz="1800" b="1" dirty="0" err="1" smtClean="0">
                <a:latin typeface="Times New Roman" pitchFamily="18" charset="0"/>
                <a:cs typeface="Times New Roman" pitchFamily="18" charset="0"/>
              </a:rPr>
              <a:t>f”,buf</a:t>
            </a:r>
            <a:r>
              <a:rPr lang="en-US" sz="1800" b="1" dirty="0" smtClean="0">
                <a:latin typeface="Times New Roman" pitchFamily="18" charset="0"/>
                <a:cs typeface="Times New Roman" pitchFamily="18" charset="0"/>
              </a:rPr>
              <a:t>);		125.119995 </a:t>
            </a:r>
            <a:r>
              <a:rPr lang="en-US" sz="1800" dirty="0" smtClean="0">
                <a:latin typeface="Times New Roman" pitchFamily="18" charset="0"/>
                <a:cs typeface="Times New Roman" pitchFamily="18" charset="0"/>
              </a:rPr>
              <a:t>(floating number precision error) </a:t>
            </a:r>
          </a:p>
          <a:p>
            <a:pPr lvl="1" eaLnBrk="1" hangingPunct="1">
              <a:lnSpc>
                <a:spcPct val="80000"/>
              </a:lnSpc>
              <a:spcBef>
                <a:spcPct val="0"/>
              </a:spcBef>
              <a:buFontTx/>
              <a:buNone/>
            </a:pP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printf</a:t>
            </a:r>
            <a:r>
              <a:rPr lang="en-US" sz="1800" b="1" dirty="0" smtClean="0">
                <a:latin typeface="Times New Roman" pitchFamily="18" charset="0"/>
                <a:cs typeface="Times New Roman" pitchFamily="18" charset="0"/>
              </a:rPr>
              <a:t>(“%.0f”,buf);		125	</a:t>
            </a:r>
          </a:p>
          <a:p>
            <a:pPr lvl="1" eaLnBrk="1" hangingPunct="1">
              <a:lnSpc>
                <a:spcPct val="80000"/>
              </a:lnSpc>
              <a:spcBef>
                <a:spcPct val="0"/>
              </a:spcBef>
              <a:buFontTx/>
              <a:buNone/>
            </a:pP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printf</a:t>
            </a:r>
            <a:r>
              <a:rPr lang="en-US" sz="1800" b="1" dirty="0" smtClean="0">
                <a:latin typeface="Times New Roman" pitchFamily="18" charset="0"/>
                <a:cs typeface="Times New Roman" pitchFamily="18" charset="0"/>
              </a:rPr>
              <a:t>(“%7.2f”,buf);		</a:t>
            </a:r>
            <a:r>
              <a:rPr lang="en-US" sz="1800" b="1" baseline="-25000" dirty="0" smtClean="0">
                <a:solidFill>
                  <a:schemeClr val="folHlink"/>
                </a:solidFill>
                <a:latin typeface="Times New Roman" pitchFamily="18" charset="0"/>
                <a:cs typeface="Times New Roman" pitchFamily="18" charset="0"/>
                <a:sym typeface="Wingdings 3" pitchFamily="18" charset="2"/>
              </a:rPr>
              <a:t></a:t>
            </a:r>
            <a:r>
              <a:rPr lang="en-US" sz="1800" b="1" dirty="0" smtClean="0">
                <a:latin typeface="Times New Roman" pitchFamily="18" charset="0"/>
                <a:cs typeface="Times New Roman" pitchFamily="18" charset="0"/>
              </a:rPr>
              <a:t>125.12</a:t>
            </a:r>
          </a:p>
          <a:p>
            <a:pPr lvl="1" eaLnBrk="1" hangingPunct="1">
              <a:lnSpc>
                <a:spcPct val="80000"/>
              </a:lnSpc>
              <a:spcBef>
                <a:spcPct val="0"/>
              </a:spcBef>
              <a:buFontTx/>
              <a:buNone/>
            </a:pP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printf</a:t>
            </a:r>
            <a:r>
              <a:rPr lang="en-US" sz="1800" b="1" dirty="0" smtClean="0">
                <a:latin typeface="Times New Roman" pitchFamily="18" charset="0"/>
                <a:cs typeface="Times New Roman" pitchFamily="18" charset="0"/>
              </a:rPr>
              <a:t>(“%07.2f”,buf);		0125.12</a:t>
            </a:r>
          </a:p>
          <a:p>
            <a:pPr lvl="1" eaLnBrk="1" hangingPunct="1">
              <a:lnSpc>
                <a:spcPct val="80000"/>
              </a:lnSpc>
              <a:spcBef>
                <a:spcPct val="0"/>
              </a:spcBef>
              <a:buFontTx/>
              <a:buNone/>
            </a:pPr>
            <a:endParaRPr lang="en-US" sz="1800" b="1" dirty="0" smtClean="0">
              <a:latin typeface="Times New Roman" pitchFamily="18" charset="0"/>
              <a:cs typeface="Times New Roman" pitchFamily="18" charset="0"/>
            </a:endParaRPr>
          </a:p>
          <a:p>
            <a:pPr lvl="1" eaLnBrk="1" hangingPunct="1">
              <a:lnSpc>
                <a:spcPct val="80000"/>
              </a:lnSpc>
              <a:spcBef>
                <a:spcPct val="0"/>
              </a:spcBef>
              <a:buFontTx/>
              <a:buNone/>
            </a:pPr>
            <a:r>
              <a:rPr lang="en-US" sz="1800" u="sng" dirty="0" smtClean="0">
                <a:latin typeface="Times New Roman" pitchFamily="18" charset="0"/>
                <a:cs typeface="Times New Roman" pitchFamily="18" charset="0"/>
                <a:sym typeface="Wingdings 3" pitchFamily="18" charset="2"/>
              </a:rPr>
              <a:t>Example</a:t>
            </a:r>
            <a:r>
              <a:rPr lang="en-US" sz="1800" b="1" dirty="0" smtClean="0">
                <a:latin typeface="Times New Roman" pitchFamily="18" charset="0"/>
                <a:cs typeface="Times New Roman" pitchFamily="18" charset="0"/>
                <a:sym typeface="Wingdings 3" pitchFamily="18" charset="2"/>
              </a:rPr>
              <a:t>:</a:t>
            </a:r>
          </a:p>
          <a:p>
            <a:pPr lvl="1" eaLnBrk="1" hangingPunct="1">
              <a:lnSpc>
                <a:spcPct val="80000"/>
              </a:lnSpc>
              <a:spcBef>
                <a:spcPct val="0"/>
              </a:spcBef>
              <a:buFontTx/>
              <a:buNone/>
            </a:pPr>
            <a:r>
              <a:rPr lang="en-US" sz="1800" b="1" dirty="0" smtClean="0">
                <a:latin typeface="Times New Roman" pitchFamily="18" charset="0"/>
                <a:cs typeface="Times New Roman" pitchFamily="18" charset="0"/>
                <a:sym typeface="Wingdings 3" pitchFamily="18" charset="2"/>
              </a:rPr>
              <a:t>		char </a:t>
            </a:r>
            <a:r>
              <a:rPr lang="en-US" sz="1800" b="1" dirty="0" err="1" smtClean="0">
                <a:latin typeface="Times New Roman" pitchFamily="18" charset="0"/>
                <a:cs typeface="Times New Roman" pitchFamily="18" charset="0"/>
                <a:sym typeface="Wingdings 3" pitchFamily="18" charset="2"/>
              </a:rPr>
              <a:t>buf</a:t>
            </a:r>
            <a:r>
              <a:rPr lang="en-US" sz="1800" b="1" dirty="0" smtClean="0">
                <a:latin typeface="Times New Roman" pitchFamily="18" charset="0"/>
                <a:cs typeface="Times New Roman" pitchFamily="18" charset="0"/>
                <a:sym typeface="Wingdings 3" pitchFamily="18" charset="2"/>
              </a:rPr>
              <a:t>[] = “hello,</a:t>
            </a:r>
            <a:r>
              <a:rPr lang="en-US" sz="1800" b="1" baseline="-25000" dirty="0" smtClean="0">
                <a:latin typeface="Times New Roman" pitchFamily="18" charset="0"/>
                <a:cs typeface="Times New Roman" pitchFamily="18" charset="0"/>
                <a:sym typeface="Wingdings 3" pitchFamily="18" charset="2"/>
              </a:rPr>
              <a:t> </a:t>
            </a:r>
            <a:r>
              <a:rPr lang="en-US" sz="1800" b="1" dirty="0" smtClean="0">
                <a:latin typeface="Times New Roman" pitchFamily="18" charset="0"/>
                <a:cs typeface="Times New Roman" pitchFamily="18" charset="0"/>
                <a:sym typeface="Wingdings 3" pitchFamily="18" charset="2"/>
              </a:rPr>
              <a:t>world”;</a:t>
            </a:r>
          </a:p>
          <a:p>
            <a:pPr lvl="1" eaLnBrk="1" hangingPunct="1">
              <a:lnSpc>
                <a:spcPct val="80000"/>
              </a:lnSpc>
              <a:spcBef>
                <a:spcPct val="0"/>
              </a:spcBef>
              <a:buFontTx/>
              <a:buNone/>
            </a:pPr>
            <a:r>
              <a:rPr lang="en-US" sz="1800" b="1" dirty="0" smtClean="0">
                <a:latin typeface="Times New Roman" pitchFamily="18" charset="0"/>
                <a:cs typeface="Times New Roman" pitchFamily="18" charset="0"/>
                <a:sym typeface="Wingdings 3" pitchFamily="18" charset="2"/>
              </a:rPr>
              <a:t>		</a:t>
            </a:r>
            <a:r>
              <a:rPr lang="en-US" sz="1800" b="1" dirty="0" err="1" smtClean="0">
                <a:latin typeface="Times New Roman" pitchFamily="18" charset="0"/>
                <a:cs typeface="Times New Roman" pitchFamily="18" charset="0"/>
              </a:rPr>
              <a:t>printf</a:t>
            </a:r>
            <a:r>
              <a:rPr lang="en-US" sz="1800" b="1" dirty="0" smtClean="0">
                <a:latin typeface="Times New Roman" pitchFamily="18" charset="0"/>
                <a:cs typeface="Times New Roman" pitchFamily="18" charset="0"/>
              </a:rPr>
              <a:t>(“%10s”,buf);		hello, world</a:t>
            </a:r>
          </a:p>
          <a:p>
            <a:pPr lvl="1" eaLnBrk="1" hangingPunct="1">
              <a:lnSpc>
                <a:spcPct val="80000"/>
              </a:lnSpc>
              <a:spcBef>
                <a:spcPct val="0"/>
              </a:spcBef>
              <a:buFontTx/>
              <a:buNone/>
            </a:pP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printf</a:t>
            </a:r>
            <a:r>
              <a:rPr lang="en-US" sz="1800" b="1" dirty="0" smtClean="0">
                <a:latin typeface="Times New Roman" pitchFamily="18" charset="0"/>
                <a:cs typeface="Times New Roman" pitchFamily="18" charset="0"/>
              </a:rPr>
              <a:t>(“%-10s”,buf);		hello, world</a:t>
            </a:r>
          </a:p>
          <a:p>
            <a:pPr lvl="1" eaLnBrk="1" hangingPunct="1">
              <a:lnSpc>
                <a:spcPct val="80000"/>
              </a:lnSpc>
              <a:spcBef>
                <a:spcPct val="0"/>
              </a:spcBef>
              <a:buFontTx/>
              <a:buNone/>
            </a:pP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printf</a:t>
            </a:r>
            <a:r>
              <a:rPr lang="en-US" sz="1800" b="1" dirty="0" smtClean="0">
                <a:latin typeface="Times New Roman" pitchFamily="18" charset="0"/>
                <a:cs typeface="Times New Roman" pitchFamily="18" charset="0"/>
              </a:rPr>
              <a:t>(“%20s”,buf);		</a:t>
            </a:r>
            <a:r>
              <a:rPr lang="en-US" sz="1800" b="1" baseline="-25000" dirty="0" smtClean="0">
                <a:solidFill>
                  <a:schemeClr val="folHlink"/>
                </a:solidFill>
                <a:latin typeface="Times New Roman" pitchFamily="18" charset="0"/>
                <a:cs typeface="Times New Roman" pitchFamily="18" charset="0"/>
                <a:sym typeface="Wingdings 3" pitchFamily="18" charset="2"/>
              </a:rPr>
              <a:t></a:t>
            </a:r>
            <a:r>
              <a:rPr lang="en-US" sz="1800" b="1" dirty="0" smtClean="0">
                <a:latin typeface="Times New Roman" pitchFamily="18" charset="0"/>
                <a:cs typeface="Times New Roman" pitchFamily="18" charset="0"/>
              </a:rPr>
              <a:t>hello, world</a:t>
            </a:r>
          </a:p>
          <a:p>
            <a:pPr lvl="1" eaLnBrk="1" hangingPunct="1">
              <a:lnSpc>
                <a:spcPct val="80000"/>
              </a:lnSpc>
              <a:spcBef>
                <a:spcPct val="0"/>
              </a:spcBef>
              <a:buFontTx/>
              <a:buNone/>
            </a:pP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printf</a:t>
            </a:r>
            <a:r>
              <a:rPr lang="en-US" sz="1800" b="1" dirty="0" smtClean="0">
                <a:latin typeface="Times New Roman" pitchFamily="18" charset="0"/>
                <a:cs typeface="Times New Roman" pitchFamily="18" charset="0"/>
              </a:rPr>
              <a:t>(“%20.10s”,buf);		</a:t>
            </a:r>
            <a:r>
              <a:rPr lang="en-US" sz="1800" b="1" baseline="-25000" dirty="0" smtClean="0">
                <a:solidFill>
                  <a:schemeClr val="folHlink"/>
                </a:solidFill>
                <a:latin typeface="Times New Roman" pitchFamily="18" charset="0"/>
                <a:cs typeface="Times New Roman" pitchFamily="18" charset="0"/>
                <a:sym typeface="Wingdings 3" pitchFamily="18" charset="2"/>
              </a:rPr>
              <a:t></a:t>
            </a:r>
            <a:r>
              <a:rPr lang="en-US" sz="1800" b="1" dirty="0" smtClean="0">
                <a:latin typeface="Times New Roman" pitchFamily="18" charset="0"/>
                <a:cs typeface="Times New Roman" pitchFamily="18" charset="0"/>
              </a:rPr>
              <a:t>hello, </a:t>
            </a:r>
            <a:r>
              <a:rPr lang="en-US" sz="1800" b="1" dirty="0" err="1" smtClean="0">
                <a:latin typeface="Times New Roman" pitchFamily="18" charset="0"/>
                <a:cs typeface="Times New Roman" pitchFamily="18" charset="0"/>
              </a:rPr>
              <a:t>wor</a:t>
            </a:r>
            <a:endParaRPr lang="en-US" sz="1800" b="1" dirty="0" smtClean="0">
              <a:latin typeface="Times New Roman" pitchFamily="18" charset="0"/>
              <a:cs typeface="Times New Roman" pitchFamily="18" charset="0"/>
            </a:endParaRPr>
          </a:p>
          <a:p>
            <a:pPr lvl="1" eaLnBrk="1" hangingPunct="1">
              <a:lnSpc>
                <a:spcPct val="80000"/>
              </a:lnSpc>
              <a:spcBef>
                <a:spcPct val="0"/>
              </a:spcBef>
              <a:buFontTx/>
              <a:buNone/>
            </a:pP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printf</a:t>
            </a:r>
            <a:r>
              <a:rPr lang="en-US" sz="1800" b="1" dirty="0" smtClean="0">
                <a:latin typeface="Times New Roman" pitchFamily="18" charset="0"/>
                <a:cs typeface="Times New Roman" pitchFamily="18" charset="0"/>
              </a:rPr>
              <a:t>(“%-20.10s”,buf);	hello, </a:t>
            </a:r>
            <a:r>
              <a:rPr lang="en-US" sz="1800" b="1" dirty="0" err="1" smtClean="0">
                <a:latin typeface="Times New Roman" pitchFamily="18" charset="0"/>
                <a:cs typeface="Times New Roman" pitchFamily="18" charset="0"/>
              </a:rPr>
              <a:t>wor</a:t>
            </a:r>
            <a:r>
              <a:rPr lang="en-US" sz="1800" b="1" baseline="-25000" dirty="0" smtClean="0">
                <a:solidFill>
                  <a:schemeClr val="folHlink"/>
                </a:solidFill>
                <a:latin typeface="Times New Roman" pitchFamily="18" charset="0"/>
                <a:cs typeface="Times New Roman" pitchFamily="18" charset="0"/>
                <a:sym typeface="Wingdings 3" pitchFamily="18" charset="2"/>
              </a:rPr>
              <a:t></a:t>
            </a:r>
            <a:endParaRPr lang="en-US" sz="1800" b="1" dirty="0" smtClean="0">
              <a:latin typeface="Times New Roman" pitchFamily="18" charset="0"/>
              <a:cs typeface="Times New Roman" pitchFamily="18" charset="0"/>
            </a:endParaRPr>
          </a:p>
          <a:p>
            <a:pPr lvl="1" eaLnBrk="1" hangingPunct="1">
              <a:lnSpc>
                <a:spcPct val="80000"/>
              </a:lnSpc>
              <a:spcBef>
                <a:spcPct val="0"/>
              </a:spcBef>
              <a:buFontTx/>
              <a:buNone/>
            </a:pP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printf</a:t>
            </a:r>
            <a:r>
              <a:rPr lang="en-US" sz="1800" b="1" dirty="0" smtClean="0">
                <a:latin typeface="Times New Roman" pitchFamily="18" charset="0"/>
                <a:cs typeface="Times New Roman" pitchFamily="18" charset="0"/>
              </a:rPr>
              <a:t>(“%.10s”,buf);		hello, </a:t>
            </a:r>
            <a:r>
              <a:rPr lang="en-US" sz="1800" b="1" dirty="0" err="1" smtClean="0">
                <a:latin typeface="Times New Roman" pitchFamily="18" charset="0"/>
                <a:cs typeface="Times New Roman" pitchFamily="18" charset="0"/>
              </a:rPr>
              <a:t>wor</a:t>
            </a:r>
            <a:endParaRPr lang="en-US" sz="18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defRPr/>
            </a:pPr>
            <a:r>
              <a:rPr lang="en-US" sz="2800" dirty="0" smtClean="0">
                <a:latin typeface="Times New Roman" pitchFamily="18" charset="0"/>
                <a:cs typeface="Times New Roman" pitchFamily="18" charset="0"/>
              </a:rPr>
              <a:t>Printing Literals and Escape Sequences</a:t>
            </a:r>
          </a:p>
        </p:txBody>
      </p:sp>
      <p:sp>
        <p:nvSpPr>
          <p:cNvPr id="24579" name="Rectangle 3"/>
          <p:cNvSpPr>
            <a:spLocks noGrp="1" noChangeArrowheads="1"/>
          </p:cNvSpPr>
          <p:nvPr>
            <p:ph type="body" idx="1"/>
          </p:nvPr>
        </p:nvSpPr>
        <p:spPr>
          <a:xfrm>
            <a:off x="152400" y="990600"/>
            <a:ext cx="8839200" cy="2100263"/>
          </a:xfrm>
        </p:spPr>
        <p:txBody>
          <a:bodyPr/>
          <a:lstStyle/>
          <a:p>
            <a:pPr eaLnBrk="1" hangingPunct="1">
              <a:lnSpc>
                <a:spcPct val="80000"/>
              </a:lnSpc>
            </a:pPr>
            <a:r>
              <a:rPr lang="en-US" sz="2400" dirty="0" smtClean="0">
                <a:latin typeface="Times New Roman" pitchFamily="18" charset="0"/>
                <a:cs typeface="Times New Roman" pitchFamily="18" charset="0"/>
              </a:rPr>
              <a:t>Printing Literals</a:t>
            </a:r>
          </a:p>
          <a:p>
            <a:pPr lvl="1" eaLnBrk="1" hangingPunct="1">
              <a:lnSpc>
                <a:spcPct val="80000"/>
              </a:lnSpc>
            </a:pPr>
            <a:r>
              <a:rPr lang="en-US" sz="1800" dirty="0" smtClean="0">
                <a:latin typeface="Times New Roman" pitchFamily="18" charset="0"/>
                <a:cs typeface="Times New Roman" pitchFamily="18" charset="0"/>
              </a:rPr>
              <a:t>Most characters can be printed</a:t>
            </a:r>
          </a:p>
          <a:p>
            <a:pPr lvl="1" eaLnBrk="1" hangingPunct="1">
              <a:lnSpc>
                <a:spcPct val="80000"/>
              </a:lnSpc>
            </a:pPr>
            <a:r>
              <a:rPr lang="en-US" sz="1800" dirty="0" smtClean="0">
                <a:latin typeface="Times New Roman" pitchFamily="18" charset="0"/>
                <a:cs typeface="Times New Roman" pitchFamily="18" charset="0"/>
              </a:rPr>
              <a:t>Certain "problem" characters, such as the quotation mark "</a:t>
            </a:r>
          </a:p>
          <a:p>
            <a:pPr lvl="1" eaLnBrk="1" hangingPunct="1">
              <a:lnSpc>
                <a:spcPct val="80000"/>
              </a:lnSpc>
            </a:pPr>
            <a:r>
              <a:rPr lang="en-US" sz="1800" dirty="0" smtClean="0">
                <a:latin typeface="Times New Roman" pitchFamily="18" charset="0"/>
                <a:cs typeface="Times New Roman" pitchFamily="18" charset="0"/>
              </a:rPr>
              <a:t>Must be represented by escape sequences</a:t>
            </a:r>
          </a:p>
          <a:p>
            <a:pPr lvl="2" eaLnBrk="1" hangingPunct="1">
              <a:lnSpc>
                <a:spcPct val="80000"/>
              </a:lnSpc>
            </a:pPr>
            <a:r>
              <a:rPr lang="en-US" sz="1600" dirty="0" smtClean="0">
                <a:latin typeface="Times New Roman" pitchFamily="18" charset="0"/>
                <a:cs typeface="Times New Roman" pitchFamily="18" charset="0"/>
              </a:rPr>
              <a:t>Represented by a backslash </a:t>
            </a:r>
            <a:r>
              <a:rPr lang="en-US" sz="1600" b="1" dirty="0" smtClean="0">
                <a:latin typeface="Times New Roman" pitchFamily="18" charset="0"/>
                <a:cs typeface="Times New Roman" pitchFamily="18" charset="0"/>
              </a:rPr>
              <a:t>\</a:t>
            </a:r>
            <a:r>
              <a:rPr lang="en-US" sz="1600" dirty="0" smtClean="0">
                <a:latin typeface="Times New Roman" pitchFamily="18" charset="0"/>
                <a:cs typeface="Times New Roman" pitchFamily="18" charset="0"/>
              </a:rPr>
              <a:t> followed by an escape character</a:t>
            </a:r>
          </a:p>
          <a:p>
            <a:pPr eaLnBrk="1" hangingPunct="1">
              <a:lnSpc>
                <a:spcPct val="80000"/>
              </a:lnSpc>
            </a:pPr>
            <a:r>
              <a:rPr lang="en-US" sz="2400" dirty="0" smtClean="0">
                <a:latin typeface="Times New Roman" pitchFamily="18" charset="0"/>
                <a:cs typeface="Times New Roman" pitchFamily="18" charset="0"/>
              </a:rPr>
              <a:t>Table of all escape sequences</a:t>
            </a:r>
            <a:r>
              <a:rPr lang="en-US" sz="2000" dirty="0" smtClean="0">
                <a:latin typeface="Times New Roman" pitchFamily="18" charset="0"/>
                <a:cs typeface="Times New Roman" pitchFamily="18" charset="0"/>
              </a:rPr>
              <a:t> </a:t>
            </a:r>
            <a:br>
              <a:rPr lang="en-US" sz="2000" dirty="0" smtClean="0">
                <a:latin typeface="Times New Roman" pitchFamily="18" charset="0"/>
                <a:cs typeface="Times New Roman" pitchFamily="18" charset="0"/>
              </a:rPr>
            </a:br>
            <a:endParaRPr lang="en-US" sz="2000" dirty="0" smtClean="0">
              <a:latin typeface="Times New Roman" pitchFamily="18" charset="0"/>
              <a:cs typeface="Times New Roman" pitchFamily="18" charset="0"/>
            </a:endParaRPr>
          </a:p>
        </p:txBody>
      </p:sp>
      <p:graphicFrame>
        <p:nvGraphicFramePr>
          <p:cNvPr id="24666" name="Group 90"/>
          <p:cNvGraphicFramePr>
            <a:graphicFrameLocks noGrp="1"/>
          </p:cNvGraphicFramePr>
          <p:nvPr/>
        </p:nvGraphicFramePr>
        <p:xfrm>
          <a:off x="0" y="2955925"/>
          <a:ext cx="9144000" cy="3145536"/>
        </p:xfrm>
        <a:graphic>
          <a:graphicData uri="http://schemas.openxmlformats.org/drawingml/2006/table">
            <a:tbl>
              <a:tblPr/>
              <a:tblGrid>
                <a:gridCol w="2522483">
                  <a:extLst>
                    <a:ext uri="{9D8B030D-6E8A-4147-A177-3AD203B41FA5}">
                      <a16:colId xmlns:a16="http://schemas.microsoft.com/office/drawing/2014/main" val="20000"/>
                    </a:ext>
                  </a:extLst>
                </a:gridCol>
                <a:gridCol w="6621517">
                  <a:extLst>
                    <a:ext uri="{9D8B030D-6E8A-4147-A177-3AD203B41FA5}">
                      <a16:colId xmlns:a16="http://schemas.microsoft.com/office/drawing/2014/main" val="20001"/>
                    </a:ext>
                  </a:extLst>
                </a:gridCol>
              </a:tblGrid>
              <a:tr h="239949">
                <a:tc>
                  <a:txBody>
                    <a:bodyPr/>
                    <a:lstStyle/>
                    <a:p>
                      <a:pPr marL="0" marR="0" lvl="0" indent="0" algn="ctr" defTabSz="914400" rtl="0" eaLnBrk="1" fontAlgn="base" latinLnBrk="0" hangingPunct="1">
                        <a:lnSpc>
                          <a:spcPct val="80000"/>
                        </a:lnSpc>
                        <a:spcBef>
                          <a:spcPct val="0"/>
                        </a:spcBef>
                        <a:spcAft>
                          <a:spcPct val="0"/>
                        </a:spcAft>
                        <a:buClrTx/>
                        <a:buSzPct val="90000"/>
                        <a:buFontTx/>
                        <a:buNone/>
                        <a:tabLst/>
                      </a:pPr>
                      <a:r>
                        <a:rPr kumimoji="0" lang="en-US" sz="1400" b="1" i="0" u="none" strike="noStrike" cap="none" normalizeH="0" baseline="0" dirty="0" smtClean="0">
                          <a:ln>
                            <a:noFill/>
                          </a:ln>
                          <a:solidFill>
                            <a:schemeClr val="bg1"/>
                          </a:solidFill>
                          <a:effectLst/>
                          <a:latin typeface="Arial" pitchFamily="34" charset="0"/>
                        </a:rPr>
                        <a:t>Escape sequence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80000"/>
                        </a:lnSpc>
                        <a:spcBef>
                          <a:spcPct val="0"/>
                        </a:spcBef>
                        <a:spcAft>
                          <a:spcPct val="0"/>
                        </a:spcAft>
                        <a:buClrTx/>
                        <a:buSzPct val="90000"/>
                        <a:buFontTx/>
                        <a:buNone/>
                        <a:tabLst/>
                      </a:pPr>
                      <a:r>
                        <a:rPr kumimoji="0" lang="en-US" sz="1400" b="1" i="0" u="none" strike="noStrike" cap="none" normalizeH="0" baseline="0" smtClean="0">
                          <a:ln>
                            <a:noFill/>
                          </a:ln>
                          <a:solidFill>
                            <a:schemeClr val="bg1"/>
                          </a:solidFill>
                          <a:effectLst/>
                          <a:latin typeface="Arial" pitchFamily="34" charset="0"/>
                        </a:rPr>
                        <a:t>Description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0"/>
                  </a:ext>
                </a:extLst>
              </a:tr>
              <a:tr h="249714">
                <a:tc>
                  <a:txBody>
                    <a:bodyPr/>
                    <a:lstStyle/>
                    <a:p>
                      <a:pPr marL="0" marR="0" lvl="0" indent="0" algn="ctr" defTabSz="914400" rtl="0" eaLnBrk="1" fontAlgn="base" latinLnBrk="0" hangingPunct="1">
                        <a:lnSpc>
                          <a:spcPct val="80000"/>
                        </a:lnSpc>
                        <a:spcBef>
                          <a:spcPct val="0"/>
                        </a:spcBef>
                        <a:spcAft>
                          <a:spcPct val="0"/>
                        </a:spcAft>
                        <a:buClrTx/>
                        <a:buSzPct val="90000"/>
                        <a:buFontTx/>
                        <a:buNone/>
                        <a:tabLst/>
                      </a:pPr>
                      <a:r>
                        <a:rPr kumimoji="0" lang="en-US" sz="14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Pct val="90000"/>
                        <a:buFontTx/>
                        <a:buNone/>
                        <a:tabLst/>
                      </a:pPr>
                      <a:r>
                        <a:rPr kumimoji="0" lang="en-US" sz="1400" b="1" i="0" u="none" strike="noStrike" cap="none" normalizeH="0" baseline="0" smtClean="0">
                          <a:ln>
                            <a:noFill/>
                          </a:ln>
                          <a:solidFill>
                            <a:schemeClr val="bg1"/>
                          </a:solidFill>
                          <a:effectLst/>
                          <a:latin typeface="Arial" pitchFamily="34" charset="0"/>
                        </a:rPr>
                        <a:t>Output the single quote (</a:t>
                      </a:r>
                      <a:r>
                        <a:rPr kumimoji="0" lang="en-US" sz="1400" b="0" i="0" u="none" strike="noStrike" cap="none" normalizeH="0" baseline="0" smtClean="0">
                          <a:ln>
                            <a:noFill/>
                          </a:ln>
                          <a:solidFill>
                            <a:schemeClr val="bg1"/>
                          </a:solidFill>
                          <a:effectLst/>
                          <a:latin typeface="Courier New" pitchFamily="49" charset="0"/>
                        </a:rPr>
                        <a:t>‘</a:t>
                      </a:r>
                      <a:r>
                        <a:rPr kumimoji="0" lang="en-US" sz="1400" b="1" i="0" u="none" strike="noStrike" cap="none" normalizeH="0" baseline="0" smtClean="0">
                          <a:ln>
                            <a:noFill/>
                          </a:ln>
                          <a:solidFill>
                            <a:schemeClr val="bg1"/>
                          </a:solidFill>
                          <a:effectLst/>
                          <a:latin typeface="Arial" pitchFamily="34" charset="0"/>
                        </a:rPr>
                        <a:t>) character.</a:t>
                      </a:r>
                      <a:endParaRPr kumimoji="0" lang="en-US" sz="1400" b="1" i="0" u="none" strike="noStrike" cap="none" normalizeH="0" baseline="0" smtClean="0">
                        <a:ln>
                          <a:noFill/>
                        </a:ln>
                        <a:solidFill>
                          <a:schemeClr val="bg1"/>
                        </a:solidFill>
                        <a:effectLst>
                          <a:outerShdw blurRad="38100" dist="38100" dir="2700000" algn="tl">
                            <a:srgbClr val="C0C0C0"/>
                          </a:outerShdw>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0582">
                <a:tc>
                  <a:txBody>
                    <a:bodyPr/>
                    <a:lstStyle/>
                    <a:p>
                      <a:pPr marL="0" marR="0" lvl="0" indent="0" algn="ctr" defTabSz="914400" rtl="0" eaLnBrk="1" fontAlgn="base" latinLnBrk="0" hangingPunct="1">
                        <a:lnSpc>
                          <a:spcPct val="80000"/>
                        </a:lnSpc>
                        <a:spcBef>
                          <a:spcPct val="0"/>
                        </a:spcBef>
                        <a:spcAft>
                          <a:spcPct val="0"/>
                        </a:spcAft>
                        <a:buClrTx/>
                        <a:buSzPct val="90000"/>
                        <a:buFontTx/>
                        <a:buNone/>
                        <a:tabLst/>
                      </a:pPr>
                      <a:r>
                        <a:rPr kumimoji="0" lang="en-US" sz="14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Pct val="90000"/>
                        <a:buFontTx/>
                        <a:buNone/>
                        <a:tabLst/>
                      </a:pPr>
                      <a:r>
                        <a:rPr kumimoji="0" lang="en-US" sz="1400" b="1" i="0" u="none" strike="noStrike" cap="none" normalizeH="0" baseline="0" smtClean="0">
                          <a:ln>
                            <a:noFill/>
                          </a:ln>
                          <a:solidFill>
                            <a:schemeClr val="bg1"/>
                          </a:solidFill>
                          <a:effectLst/>
                          <a:latin typeface="Arial" pitchFamily="34" charset="0"/>
                        </a:rPr>
                        <a:t>Output the double quote (</a:t>
                      </a:r>
                      <a:r>
                        <a:rPr kumimoji="0" lang="en-US" sz="1400" b="0" i="0" u="none" strike="noStrike" cap="none" normalizeH="0" baseline="0" smtClean="0">
                          <a:ln>
                            <a:noFill/>
                          </a:ln>
                          <a:solidFill>
                            <a:schemeClr val="bg1"/>
                          </a:solidFill>
                          <a:effectLst/>
                          <a:latin typeface="Courier New" pitchFamily="49" charset="0"/>
                        </a:rPr>
                        <a:t>“</a:t>
                      </a:r>
                      <a:r>
                        <a:rPr kumimoji="0" lang="en-US" sz="1400" b="1" i="0" u="none" strike="noStrike" cap="none" normalizeH="0" baseline="0" smtClean="0">
                          <a:ln>
                            <a:noFill/>
                          </a:ln>
                          <a:solidFill>
                            <a:schemeClr val="bg1"/>
                          </a:solidFill>
                          <a:effectLst/>
                          <a:latin typeface="Arial" pitchFamily="34" charset="0"/>
                        </a:rPr>
                        <a:t>) character.</a:t>
                      </a:r>
                      <a:endParaRPr kumimoji="0" lang="en-US" sz="1400" b="1" i="0" u="none" strike="noStrike" cap="none" normalizeH="0" baseline="0" smtClean="0">
                        <a:ln>
                          <a:noFill/>
                        </a:ln>
                        <a:solidFill>
                          <a:schemeClr val="bg1"/>
                        </a:solidFill>
                        <a:effectLst>
                          <a:outerShdw blurRad="38100" dist="38100" dir="2700000" algn="tl">
                            <a:srgbClr val="C0C0C0"/>
                          </a:outerShdw>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9714">
                <a:tc>
                  <a:txBody>
                    <a:bodyPr/>
                    <a:lstStyle/>
                    <a:p>
                      <a:pPr marL="0" marR="0" lvl="0" indent="0" algn="ctr" defTabSz="914400" rtl="0" eaLnBrk="1" fontAlgn="base" latinLnBrk="0" hangingPunct="1">
                        <a:lnSpc>
                          <a:spcPct val="80000"/>
                        </a:lnSpc>
                        <a:spcBef>
                          <a:spcPct val="0"/>
                        </a:spcBef>
                        <a:spcAft>
                          <a:spcPct val="0"/>
                        </a:spcAft>
                        <a:buClrTx/>
                        <a:buSzPct val="90000"/>
                        <a:buFontTx/>
                        <a:buNone/>
                        <a:tabLst/>
                      </a:pPr>
                      <a:r>
                        <a:rPr kumimoji="0" lang="en-US" sz="14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Pct val="90000"/>
                        <a:buFontTx/>
                        <a:buNone/>
                        <a:tabLst/>
                      </a:pPr>
                      <a:r>
                        <a:rPr kumimoji="0" lang="en-US" sz="1400" b="1" i="0" u="none" strike="noStrike" cap="none" normalizeH="0" baseline="0" smtClean="0">
                          <a:ln>
                            <a:noFill/>
                          </a:ln>
                          <a:solidFill>
                            <a:schemeClr val="bg1"/>
                          </a:solidFill>
                          <a:effectLst/>
                          <a:latin typeface="Arial" pitchFamily="34" charset="0"/>
                        </a:rPr>
                        <a:t>Output the question mark (</a:t>
                      </a:r>
                      <a:r>
                        <a:rPr kumimoji="0" lang="en-US" sz="1400" b="0" i="0" u="none" strike="noStrike" cap="none" normalizeH="0" baseline="0" smtClean="0">
                          <a:ln>
                            <a:noFill/>
                          </a:ln>
                          <a:solidFill>
                            <a:schemeClr val="bg1"/>
                          </a:solidFill>
                          <a:effectLst/>
                          <a:latin typeface="Courier New" pitchFamily="49" charset="0"/>
                        </a:rPr>
                        <a:t>?</a:t>
                      </a:r>
                      <a:r>
                        <a:rPr kumimoji="0" lang="en-US" sz="1400" b="1" i="0" u="none" strike="noStrike" cap="none" normalizeH="0" baseline="0" smtClean="0">
                          <a:ln>
                            <a:noFill/>
                          </a:ln>
                          <a:solidFill>
                            <a:schemeClr val="bg1"/>
                          </a:solidFill>
                          <a:effectLst/>
                          <a:latin typeface="Arial" pitchFamily="34" charset="0"/>
                        </a:rPr>
                        <a:t>) character.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9714">
                <a:tc>
                  <a:txBody>
                    <a:bodyPr/>
                    <a:lstStyle/>
                    <a:p>
                      <a:pPr marL="0" marR="0" lvl="0" indent="0" algn="ctr" defTabSz="914400" rtl="0" eaLnBrk="1" fontAlgn="base" latinLnBrk="0" hangingPunct="1">
                        <a:lnSpc>
                          <a:spcPct val="80000"/>
                        </a:lnSpc>
                        <a:spcBef>
                          <a:spcPct val="0"/>
                        </a:spcBef>
                        <a:spcAft>
                          <a:spcPct val="0"/>
                        </a:spcAft>
                        <a:buClrTx/>
                        <a:buSzPct val="90000"/>
                        <a:buFontTx/>
                        <a:buNone/>
                        <a:tabLst/>
                      </a:pPr>
                      <a:r>
                        <a:rPr kumimoji="0" lang="en-US" sz="14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Pct val="90000"/>
                        <a:buFontTx/>
                        <a:buNone/>
                        <a:tabLst/>
                      </a:pPr>
                      <a:r>
                        <a:rPr kumimoji="0" lang="en-US" sz="1400" b="1" i="0" u="none" strike="noStrike" cap="none" normalizeH="0" baseline="0" smtClean="0">
                          <a:ln>
                            <a:noFill/>
                          </a:ln>
                          <a:solidFill>
                            <a:schemeClr val="bg1"/>
                          </a:solidFill>
                          <a:effectLst/>
                          <a:latin typeface="Arial" pitchFamily="34" charset="0"/>
                        </a:rPr>
                        <a:t>Output the  backslash (</a:t>
                      </a:r>
                      <a:r>
                        <a:rPr kumimoji="0" lang="en-US" sz="1400" b="0" i="0" u="none" strike="noStrike" cap="none" normalizeH="0" baseline="0" smtClean="0">
                          <a:ln>
                            <a:noFill/>
                          </a:ln>
                          <a:solidFill>
                            <a:schemeClr val="bg1"/>
                          </a:solidFill>
                          <a:effectLst/>
                          <a:latin typeface="Courier New" pitchFamily="49" charset="0"/>
                        </a:rPr>
                        <a:t>\</a:t>
                      </a:r>
                      <a:r>
                        <a:rPr kumimoji="0" lang="en-US" sz="1400" b="1" i="0" u="none" strike="noStrike" cap="none" normalizeH="0" baseline="0" smtClean="0">
                          <a:ln>
                            <a:noFill/>
                          </a:ln>
                          <a:solidFill>
                            <a:schemeClr val="bg1"/>
                          </a:solidFill>
                          <a:effectLst/>
                          <a:latin typeface="Arial" pitchFamily="34" charset="0"/>
                        </a:rPr>
                        <a:t>) character.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9714">
                <a:tc>
                  <a:txBody>
                    <a:bodyPr/>
                    <a:lstStyle/>
                    <a:p>
                      <a:pPr marL="0" marR="0" lvl="0" indent="0" algn="ctr" defTabSz="914400" rtl="0" eaLnBrk="1" fontAlgn="base" latinLnBrk="0" hangingPunct="1">
                        <a:lnSpc>
                          <a:spcPct val="80000"/>
                        </a:lnSpc>
                        <a:spcBef>
                          <a:spcPct val="0"/>
                        </a:spcBef>
                        <a:spcAft>
                          <a:spcPct val="0"/>
                        </a:spcAft>
                        <a:buClrTx/>
                        <a:buSzPct val="90000"/>
                        <a:buFontTx/>
                        <a:buNone/>
                        <a:tabLst/>
                      </a:pPr>
                      <a:r>
                        <a:rPr kumimoji="0" lang="en-US" sz="1400" b="1" i="0" u="none" strike="noStrike" cap="none" normalizeH="0" baseline="0" dirty="0" smtClean="0">
                          <a:ln>
                            <a:noFill/>
                          </a:ln>
                          <a:solidFill>
                            <a:schemeClr val="bg1"/>
                          </a:solidFill>
                          <a:effectLst>
                            <a:outerShdw blurRad="38100" dist="38100" dir="2700000" algn="tl">
                              <a:srgbClr val="C0C0C0"/>
                            </a:outerShdw>
                          </a:effectLst>
                          <a:latin typeface="Courier New" pitchFamily="49"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Pct val="90000"/>
                        <a:buFontTx/>
                        <a:buNone/>
                        <a:tabLst/>
                      </a:pPr>
                      <a:r>
                        <a:rPr kumimoji="0" lang="en-US" sz="1400" b="1" i="0" u="none" strike="noStrike" cap="none" normalizeH="0" baseline="0" smtClean="0">
                          <a:ln>
                            <a:noFill/>
                          </a:ln>
                          <a:solidFill>
                            <a:schemeClr val="bg1"/>
                          </a:solidFill>
                          <a:effectLst/>
                          <a:latin typeface="Arial" pitchFamily="34" charset="0"/>
                        </a:rPr>
                        <a:t>Cause an audible (bell) or visual alert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9714">
                <a:tc>
                  <a:txBody>
                    <a:bodyPr/>
                    <a:lstStyle/>
                    <a:p>
                      <a:pPr marL="0" marR="0" lvl="0" indent="0" algn="ctr" defTabSz="914400" rtl="0" eaLnBrk="1" fontAlgn="base" latinLnBrk="0" hangingPunct="1">
                        <a:lnSpc>
                          <a:spcPct val="80000"/>
                        </a:lnSpc>
                        <a:spcBef>
                          <a:spcPct val="0"/>
                        </a:spcBef>
                        <a:spcAft>
                          <a:spcPct val="0"/>
                        </a:spcAft>
                        <a:buClrTx/>
                        <a:buSzPct val="90000"/>
                        <a:buFontTx/>
                        <a:buNone/>
                        <a:tabLst/>
                      </a:pPr>
                      <a:r>
                        <a:rPr kumimoji="0" lang="en-US" sz="14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Pct val="90000"/>
                        <a:buFontTx/>
                        <a:buNone/>
                        <a:tabLst/>
                      </a:pPr>
                      <a:r>
                        <a:rPr kumimoji="0" lang="en-US" sz="1400" b="1" i="0" u="none" strike="noStrike" cap="none" normalizeH="0" baseline="0" smtClean="0">
                          <a:ln>
                            <a:noFill/>
                          </a:ln>
                          <a:solidFill>
                            <a:schemeClr val="bg1"/>
                          </a:solidFill>
                          <a:effectLst/>
                          <a:latin typeface="Arial" pitchFamily="34" charset="0"/>
                        </a:rPr>
                        <a:t>Move the cursor back one position on the current line.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49714">
                <a:tc>
                  <a:txBody>
                    <a:bodyPr/>
                    <a:lstStyle/>
                    <a:p>
                      <a:pPr marL="0" marR="0" lvl="0" indent="0" algn="ctr" defTabSz="914400" rtl="0" eaLnBrk="1" fontAlgn="base" latinLnBrk="0" hangingPunct="1">
                        <a:lnSpc>
                          <a:spcPct val="80000"/>
                        </a:lnSpc>
                        <a:spcBef>
                          <a:spcPct val="0"/>
                        </a:spcBef>
                        <a:spcAft>
                          <a:spcPct val="0"/>
                        </a:spcAft>
                        <a:buClrTx/>
                        <a:buSzPct val="90000"/>
                        <a:buFontTx/>
                        <a:buNone/>
                        <a:tabLst/>
                      </a:pPr>
                      <a:r>
                        <a:rPr kumimoji="0" lang="en-US" sz="14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rPr>
                        <a:t>\f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Pct val="90000"/>
                        <a:buFontTx/>
                        <a:buNone/>
                        <a:tabLst/>
                      </a:pPr>
                      <a:r>
                        <a:rPr kumimoji="0" lang="en-US" sz="1400" b="1" i="0" u="none" strike="noStrike" cap="none" normalizeH="0" baseline="0" smtClean="0">
                          <a:ln>
                            <a:noFill/>
                          </a:ln>
                          <a:solidFill>
                            <a:schemeClr val="bg1"/>
                          </a:solidFill>
                          <a:effectLst/>
                          <a:latin typeface="Arial" pitchFamily="34" charset="0"/>
                        </a:rPr>
                        <a:t>Move the cursor to the start of the next logical page.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49714">
                <a:tc>
                  <a:txBody>
                    <a:bodyPr/>
                    <a:lstStyle/>
                    <a:p>
                      <a:pPr marL="0" marR="0" lvl="0" indent="0" algn="ctr" defTabSz="914400" rtl="0" eaLnBrk="1" fontAlgn="base" latinLnBrk="0" hangingPunct="1">
                        <a:lnSpc>
                          <a:spcPct val="80000"/>
                        </a:lnSpc>
                        <a:spcBef>
                          <a:spcPct val="0"/>
                        </a:spcBef>
                        <a:spcAft>
                          <a:spcPct val="0"/>
                        </a:spcAft>
                        <a:buClrTx/>
                        <a:buSzPct val="90000"/>
                        <a:buFontTx/>
                        <a:buNone/>
                        <a:tabLst/>
                      </a:pPr>
                      <a:r>
                        <a:rPr kumimoji="0" lang="en-US" sz="14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rPr>
                        <a:t>\n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Pct val="90000"/>
                        <a:buFontTx/>
                        <a:buNone/>
                        <a:tabLst/>
                      </a:pPr>
                      <a:r>
                        <a:rPr kumimoji="0" lang="en-US" sz="1400" b="1" i="0" u="none" strike="noStrike" cap="none" normalizeH="0" baseline="0" smtClean="0">
                          <a:ln>
                            <a:noFill/>
                          </a:ln>
                          <a:solidFill>
                            <a:schemeClr val="bg1"/>
                          </a:solidFill>
                          <a:effectLst/>
                          <a:latin typeface="Arial" pitchFamily="34" charset="0"/>
                        </a:rPr>
                        <a:t>Move the cursor to the beginning of the next line.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49714">
                <a:tc>
                  <a:txBody>
                    <a:bodyPr/>
                    <a:lstStyle/>
                    <a:p>
                      <a:pPr marL="0" marR="0" lvl="0" indent="0" algn="ctr" defTabSz="914400" rtl="0" eaLnBrk="1" fontAlgn="base" latinLnBrk="0" hangingPunct="1">
                        <a:lnSpc>
                          <a:spcPct val="80000"/>
                        </a:lnSpc>
                        <a:spcBef>
                          <a:spcPct val="0"/>
                        </a:spcBef>
                        <a:spcAft>
                          <a:spcPct val="0"/>
                        </a:spcAft>
                        <a:buClrTx/>
                        <a:buSzPct val="90000"/>
                        <a:buFontTx/>
                        <a:buNone/>
                        <a:tabLst/>
                      </a:pPr>
                      <a:r>
                        <a:rPr kumimoji="0" lang="en-US" sz="14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rPr>
                        <a: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Pct val="90000"/>
                        <a:buFontTx/>
                        <a:buNone/>
                        <a:tabLst/>
                      </a:pPr>
                      <a:r>
                        <a:rPr kumimoji="0" lang="en-US" sz="1400" b="1" i="0" u="none" strike="noStrike" cap="none" normalizeH="0" baseline="0" smtClean="0">
                          <a:ln>
                            <a:noFill/>
                          </a:ln>
                          <a:solidFill>
                            <a:schemeClr val="bg1"/>
                          </a:solidFill>
                          <a:effectLst/>
                          <a:latin typeface="Arial" pitchFamily="34" charset="0"/>
                        </a:rPr>
                        <a:t>Move the cursor to the beginning of the current line.</a:t>
                      </a:r>
                      <a:endParaRPr kumimoji="0" lang="en-US" sz="1400" b="1" i="0" u="none" strike="noStrike" cap="none" normalizeH="0" baseline="0" smtClean="0">
                        <a:ln>
                          <a:noFill/>
                        </a:ln>
                        <a:solidFill>
                          <a:schemeClr val="bg1"/>
                        </a:solidFill>
                        <a:effectLst>
                          <a:outerShdw blurRad="38100" dist="38100" dir="2700000" algn="tl">
                            <a:srgbClr val="C0C0C0"/>
                          </a:outerShdw>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49714">
                <a:tc>
                  <a:txBody>
                    <a:bodyPr/>
                    <a:lstStyle/>
                    <a:p>
                      <a:pPr marL="0" marR="0" lvl="0" indent="0" algn="ctr" defTabSz="914400" rtl="0" eaLnBrk="1" fontAlgn="base" latinLnBrk="0" hangingPunct="1">
                        <a:lnSpc>
                          <a:spcPct val="80000"/>
                        </a:lnSpc>
                        <a:spcBef>
                          <a:spcPct val="0"/>
                        </a:spcBef>
                        <a:spcAft>
                          <a:spcPct val="0"/>
                        </a:spcAft>
                        <a:buClrTx/>
                        <a:buSzPct val="90000"/>
                        <a:buFontTx/>
                        <a:buNone/>
                        <a:tabLst/>
                      </a:pPr>
                      <a:r>
                        <a:rPr kumimoji="0" lang="en-US" sz="14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Pct val="90000"/>
                        <a:buFontTx/>
                        <a:buNone/>
                        <a:tabLst/>
                      </a:pPr>
                      <a:r>
                        <a:rPr kumimoji="0" lang="en-US" sz="1400" b="1" i="0" u="none" strike="noStrike" cap="none" normalizeH="0" baseline="0" smtClean="0">
                          <a:ln>
                            <a:noFill/>
                          </a:ln>
                          <a:solidFill>
                            <a:schemeClr val="bg1"/>
                          </a:solidFill>
                          <a:effectLst/>
                          <a:latin typeface="Arial" pitchFamily="34" charset="0"/>
                        </a:rPr>
                        <a:t>Move the cursor to the next horizontal tab position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49714">
                <a:tc>
                  <a:txBody>
                    <a:bodyPr/>
                    <a:lstStyle/>
                    <a:p>
                      <a:pPr marL="0" marR="0" lvl="0" indent="0" algn="ctr" defTabSz="914400" rtl="0" eaLnBrk="1" fontAlgn="base" latinLnBrk="0" hangingPunct="1">
                        <a:lnSpc>
                          <a:spcPct val="80000"/>
                        </a:lnSpc>
                        <a:spcBef>
                          <a:spcPct val="0"/>
                        </a:spcBef>
                        <a:spcAft>
                          <a:spcPct val="0"/>
                        </a:spcAft>
                        <a:buClrTx/>
                        <a:buSzPct val="90000"/>
                        <a:buFontTx/>
                        <a:buNone/>
                        <a:tabLst/>
                      </a:pPr>
                      <a:r>
                        <a:rPr kumimoji="0" lang="en-US" sz="14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rPr>
                        <a:t>\v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Tx/>
                        <a:buSzPct val="90000"/>
                        <a:buFontTx/>
                        <a:buNone/>
                        <a:tabLst/>
                      </a:pPr>
                      <a:r>
                        <a:rPr kumimoji="0" lang="en-US" sz="1400" b="1" i="0" u="none" strike="noStrike" cap="none" normalizeH="0" baseline="0" dirty="0" smtClean="0">
                          <a:ln>
                            <a:noFill/>
                          </a:ln>
                          <a:solidFill>
                            <a:schemeClr val="bg1"/>
                          </a:solidFill>
                          <a:effectLst/>
                          <a:latin typeface="Arial" pitchFamily="34" charset="0"/>
                        </a:rPr>
                        <a:t>Move the cursor to the next vertical tab position.</a:t>
                      </a:r>
                      <a:endParaRPr kumimoji="0" lang="en-US" sz="1400" b="1" i="0" u="none" strike="noStrike" cap="none" normalizeH="0" baseline="0" dirty="0" smtClean="0">
                        <a:ln>
                          <a:noFill/>
                        </a:ln>
                        <a:solidFill>
                          <a:schemeClr val="bg1"/>
                        </a:solidFill>
                        <a:effectLst>
                          <a:outerShdw blurRad="38100" dist="38100" dir="2700000" algn="tl">
                            <a:srgbClr val="C0C0C0"/>
                          </a:outerShdw>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Line 7"/>
          <p:cNvSpPr>
            <a:spLocks noChangeShapeType="1"/>
          </p:cNvSpPr>
          <p:nvPr/>
        </p:nvSpPr>
        <p:spPr bwMode="auto">
          <a:xfrm flipV="1">
            <a:off x="2743200" y="3124200"/>
            <a:ext cx="5715000" cy="0"/>
          </a:xfrm>
          <a:prstGeom prst="line">
            <a:avLst/>
          </a:prstGeom>
          <a:noFill/>
          <a:ln w="76200">
            <a:solidFill>
              <a:schemeClr val="accent2"/>
            </a:solidFill>
            <a:round/>
            <a:headEnd/>
            <a:tailEnd/>
          </a:ln>
        </p:spPr>
        <p:txBody>
          <a:bodyPr wrap="none" anchor="ctr"/>
          <a:lstStyle/>
          <a:p>
            <a:endParaRPr lang="en-US"/>
          </a:p>
        </p:txBody>
      </p:sp>
      <p:sp>
        <p:nvSpPr>
          <p:cNvPr id="2056" name="Text Box 8"/>
          <p:cNvSpPr txBox="1">
            <a:spLocks noChangeArrowheads="1"/>
          </p:cNvSpPr>
          <p:nvPr/>
        </p:nvSpPr>
        <p:spPr bwMode="auto">
          <a:xfrm>
            <a:off x="838200" y="2286000"/>
            <a:ext cx="7620000" cy="1754326"/>
          </a:xfrm>
          <a:prstGeom prst="rect">
            <a:avLst/>
          </a:prstGeom>
          <a:noFill/>
          <a:ln w="9525">
            <a:noFill/>
            <a:miter lim="800000"/>
            <a:headEnd/>
            <a:tailEnd/>
          </a:ln>
          <a:effectLst/>
        </p:spPr>
        <p:txBody>
          <a:bodyPr wrap="square">
            <a:spAutoFit/>
          </a:bodyPr>
          <a:lstStyle/>
          <a:p>
            <a:pPr marL="1825625" indent="-1825625">
              <a:defRPr/>
            </a:pPr>
            <a:r>
              <a:rPr lang="en-US" sz="3600" b="1" i="1" dirty="0">
                <a:solidFill>
                  <a:schemeClr val="bg1"/>
                </a:solidFill>
                <a:latin typeface="Times New Roman" pitchFamily="18" charset="0"/>
                <a:cs typeface="Times New Roman" pitchFamily="18" charset="0"/>
              </a:rPr>
              <a:t>Basic I/O </a:t>
            </a:r>
            <a:r>
              <a:rPr lang="en-US" sz="3600" b="1" i="1" dirty="0" smtClean="0">
                <a:solidFill>
                  <a:schemeClr val="bg1"/>
                </a:solidFill>
                <a:latin typeface="Times New Roman" pitchFamily="18" charset="0"/>
                <a:cs typeface="Times New Roman" pitchFamily="18" charset="0"/>
              </a:rPr>
              <a:t>Function</a:t>
            </a:r>
          </a:p>
          <a:p>
            <a:pPr marL="1825625" indent="-1825625">
              <a:defRPr/>
            </a:pPr>
            <a:endParaRPr lang="en-US" sz="3600" b="1" i="1" dirty="0" smtClean="0">
              <a:solidFill>
                <a:schemeClr val="bg1"/>
              </a:solidFill>
              <a:latin typeface="Times New Roman" pitchFamily="18" charset="0"/>
              <a:cs typeface="Times New Roman" pitchFamily="18" charset="0"/>
            </a:endParaRPr>
          </a:p>
          <a:p>
            <a:pPr marL="1825625" indent="-1825625" algn="r">
              <a:defRPr/>
            </a:pPr>
            <a:r>
              <a:rPr lang="en-US" sz="3600" b="1" i="1" dirty="0" smtClean="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scanf</a:t>
            </a:r>
            <a:r>
              <a:rPr lang="en-US" sz="3600" b="1" i="1" dirty="0">
                <a:solidFill>
                  <a:schemeClr val="bg1"/>
                </a:solidFill>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buNone/>
              <a:defRPr/>
            </a:pPr>
            <a:r>
              <a:rPr lang="en-US" dirty="0" smtClean="0">
                <a:latin typeface="Times New Roman" pitchFamily="18" charset="0"/>
                <a:cs typeface="Times New Roman" pitchFamily="18" charset="0"/>
              </a:rPr>
              <a:t>Formatting Input with </a:t>
            </a:r>
            <a:r>
              <a:rPr lang="en-US" dirty="0" err="1" smtClean="0">
                <a:latin typeface="Times New Roman" pitchFamily="18" charset="0"/>
                <a:cs typeface="Times New Roman" pitchFamily="18" charset="0"/>
              </a:rPr>
              <a:t>Scanf</a:t>
            </a:r>
            <a:endParaRPr lang="en-US" dirty="0" smtClean="0">
              <a:latin typeface="Times New Roman" pitchFamily="18" charset="0"/>
              <a:cs typeface="Times New Roman" pitchFamily="18" charset="0"/>
            </a:endParaRPr>
          </a:p>
        </p:txBody>
      </p:sp>
      <p:sp>
        <p:nvSpPr>
          <p:cNvPr id="26627" name="Rectangle 3"/>
          <p:cNvSpPr>
            <a:spLocks noGrp="1" noChangeArrowheads="1"/>
          </p:cNvSpPr>
          <p:nvPr>
            <p:ph type="body" idx="1"/>
          </p:nvPr>
        </p:nvSpPr>
        <p:spPr>
          <a:xfrm>
            <a:off x="152400" y="1066800"/>
            <a:ext cx="8839200" cy="5334000"/>
          </a:xfrm>
        </p:spPr>
        <p:txBody>
          <a:bodyPr/>
          <a:lstStyle/>
          <a:p>
            <a:pPr eaLnBrk="1" hangingPunct="1">
              <a:lnSpc>
                <a:spcPct val="80000"/>
              </a:lnSpc>
            </a:pPr>
            <a:r>
              <a:rPr lang="en-US" sz="2000" dirty="0" err="1" smtClean="0">
                <a:latin typeface="Times New Roman" pitchFamily="18" charset="0"/>
                <a:cs typeface="Times New Roman" pitchFamily="18" charset="0"/>
              </a:rPr>
              <a:t>scanf</a:t>
            </a:r>
            <a:endParaRPr lang="en-US" sz="2000" dirty="0" smtClean="0">
              <a:latin typeface="Times New Roman" pitchFamily="18" charset="0"/>
              <a:cs typeface="Times New Roman" pitchFamily="18" charset="0"/>
            </a:endParaRPr>
          </a:p>
          <a:p>
            <a:pPr lvl="1" eaLnBrk="1" hangingPunct="1">
              <a:lnSpc>
                <a:spcPct val="80000"/>
              </a:lnSpc>
            </a:pPr>
            <a:r>
              <a:rPr lang="en-US" sz="1800" dirty="0" smtClean="0">
                <a:latin typeface="Times New Roman" pitchFamily="18" charset="0"/>
                <a:cs typeface="Times New Roman" pitchFamily="18" charset="0"/>
              </a:rPr>
              <a:t>Input formatting</a:t>
            </a:r>
          </a:p>
          <a:p>
            <a:pPr lvl="1" eaLnBrk="1" hangingPunct="1">
              <a:lnSpc>
                <a:spcPct val="80000"/>
              </a:lnSpc>
            </a:pPr>
            <a:r>
              <a:rPr lang="en-US" sz="1800" dirty="0" smtClean="0">
                <a:latin typeface="Times New Roman" pitchFamily="18" charset="0"/>
                <a:cs typeface="Times New Roman" pitchFamily="18" charset="0"/>
              </a:rPr>
              <a:t>Capabilities</a:t>
            </a:r>
          </a:p>
          <a:p>
            <a:pPr lvl="2" eaLnBrk="1" hangingPunct="1">
              <a:lnSpc>
                <a:spcPct val="80000"/>
              </a:lnSpc>
            </a:pPr>
            <a:r>
              <a:rPr lang="en-US" sz="1800" dirty="0" smtClean="0">
                <a:latin typeface="Times New Roman" pitchFamily="18" charset="0"/>
                <a:cs typeface="Times New Roman" pitchFamily="18" charset="0"/>
              </a:rPr>
              <a:t>Input all types of data</a:t>
            </a:r>
          </a:p>
          <a:p>
            <a:pPr lvl="2" eaLnBrk="1" hangingPunct="1">
              <a:lnSpc>
                <a:spcPct val="80000"/>
              </a:lnSpc>
            </a:pPr>
            <a:r>
              <a:rPr lang="en-US" sz="1800" dirty="0" smtClean="0">
                <a:latin typeface="Times New Roman" pitchFamily="18" charset="0"/>
                <a:cs typeface="Times New Roman" pitchFamily="18" charset="0"/>
              </a:rPr>
              <a:t>Input specific characters</a:t>
            </a:r>
          </a:p>
          <a:p>
            <a:pPr lvl="2" eaLnBrk="1" hangingPunct="1">
              <a:lnSpc>
                <a:spcPct val="80000"/>
              </a:lnSpc>
            </a:pPr>
            <a:r>
              <a:rPr lang="en-US" sz="1800" dirty="0" smtClean="0">
                <a:latin typeface="Times New Roman" pitchFamily="18" charset="0"/>
                <a:cs typeface="Times New Roman" pitchFamily="18" charset="0"/>
              </a:rPr>
              <a:t>Skip specific characters</a:t>
            </a:r>
          </a:p>
          <a:p>
            <a:pPr eaLnBrk="1" hangingPunct="1">
              <a:lnSpc>
                <a:spcPct val="80000"/>
              </a:lnSpc>
            </a:pPr>
            <a:r>
              <a:rPr lang="en-US" sz="2000" dirty="0" smtClean="0">
                <a:latin typeface="Times New Roman" pitchFamily="18" charset="0"/>
                <a:cs typeface="Times New Roman" pitchFamily="18" charset="0"/>
              </a:rPr>
              <a:t>Format  </a:t>
            </a:r>
            <a:r>
              <a:rPr lang="en-US" sz="1800" b="0" dirty="0" err="1" smtClean="0">
                <a:latin typeface="Times New Roman" pitchFamily="18" charset="0"/>
                <a:cs typeface="Times New Roman" pitchFamily="18" charset="0"/>
              </a:rPr>
              <a:t>scanf</a:t>
            </a:r>
            <a:r>
              <a:rPr lang="en-US" sz="1800" b="0" dirty="0" smtClean="0">
                <a:latin typeface="Times New Roman" pitchFamily="18" charset="0"/>
                <a:cs typeface="Times New Roman" pitchFamily="18" charset="0"/>
              </a:rPr>
              <a:t>(</a:t>
            </a:r>
            <a:r>
              <a:rPr lang="en-US" sz="1800" i="1" dirty="0" smtClean="0">
                <a:latin typeface="Times New Roman" pitchFamily="18" charset="0"/>
                <a:cs typeface="Times New Roman" pitchFamily="18" charset="0"/>
              </a:rPr>
              <a:t>format-control-string</a:t>
            </a:r>
            <a:r>
              <a:rPr lang="en-US" sz="1800" dirty="0" smtClean="0">
                <a:latin typeface="Times New Roman" pitchFamily="18" charset="0"/>
                <a:cs typeface="Times New Roman" pitchFamily="18" charset="0"/>
              </a:rPr>
              <a:t>, other-arguments</a:t>
            </a:r>
            <a:r>
              <a:rPr lang="en-US" sz="1800" b="0" dirty="0" smtClean="0">
                <a:latin typeface="Times New Roman" pitchFamily="18" charset="0"/>
                <a:cs typeface="Times New Roman" pitchFamily="18" charset="0"/>
              </a:rPr>
              <a:t>);</a:t>
            </a:r>
          </a:p>
          <a:p>
            <a:pPr lvl="1" eaLnBrk="1" hangingPunct="1">
              <a:lnSpc>
                <a:spcPct val="80000"/>
              </a:lnSpc>
            </a:pPr>
            <a:r>
              <a:rPr lang="en-US" sz="1800" dirty="0" smtClean="0">
                <a:latin typeface="Times New Roman" pitchFamily="18" charset="0"/>
                <a:cs typeface="Times New Roman" pitchFamily="18" charset="0"/>
              </a:rPr>
              <a:t>Format-control-string: describes formats of inputs</a:t>
            </a:r>
          </a:p>
          <a:p>
            <a:pPr lvl="2" eaLnBrk="1" hangingPunct="1">
              <a:lnSpc>
                <a:spcPct val="80000"/>
              </a:lnSpc>
              <a:buFontTx/>
              <a:buNone/>
            </a:pPr>
            <a:r>
              <a:rPr lang="en-US" sz="1400" dirty="0" smtClean="0">
                <a:latin typeface="Times New Roman" pitchFamily="18" charset="0"/>
                <a:cs typeface="Times New Roman" pitchFamily="18" charset="0"/>
              </a:rPr>
              <a:t>			</a:t>
            </a:r>
            <a:r>
              <a:rPr lang="en-US" sz="1800" b="1" dirty="0" smtClean="0">
                <a:latin typeface="Times New Roman" pitchFamily="18" charset="0"/>
                <a:cs typeface="Times New Roman" pitchFamily="18" charset="0"/>
              </a:rPr>
              <a:t>%*</a:t>
            </a:r>
            <a:r>
              <a:rPr lang="en-US" sz="1800" b="1" dirty="0" err="1" smtClean="0">
                <a:latin typeface="Times New Roman" pitchFamily="18" charset="0"/>
                <a:cs typeface="Times New Roman" pitchFamily="18" charset="0"/>
              </a:rPr>
              <a:t>wlx</a:t>
            </a:r>
            <a:endParaRPr lang="en-US" sz="1800" b="1" dirty="0" smtClean="0">
              <a:latin typeface="Times New Roman" pitchFamily="18" charset="0"/>
              <a:cs typeface="Times New Roman" pitchFamily="18" charset="0"/>
            </a:endParaRPr>
          </a:p>
          <a:p>
            <a:pPr lvl="2" eaLnBrk="1" hangingPunct="1">
              <a:lnSpc>
                <a:spcPct val="80000"/>
              </a:lnSpc>
              <a:buFontTx/>
              <a:buNone/>
            </a:pPr>
            <a:r>
              <a:rPr lang="en-US" sz="1700" b="1" dirty="0" smtClean="0">
                <a:latin typeface="Times New Roman" pitchFamily="18" charset="0"/>
                <a:cs typeface="Times New Roman" pitchFamily="18" charset="0"/>
              </a:rPr>
              <a:t>[*]:</a:t>
            </a:r>
            <a:r>
              <a:rPr lang="en-US" sz="1700" dirty="0" smtClean="0">
                <a:latin typeface="Times New Roman" pitchFamily="18" charset="0"/>
                <a:cs typeface="Times New Roman" pitchFamily="18" charset="0"/>
              </a:rPr>
              <a:t> optional conversion only, result is not stored</a:t>
            </a:r>
          </a:p>
          <a:p>
            <a:pPr lvl="2" eaLnBrk="1" hangingPunct="1">
              <a:lnSpc>
                <a:spcPct val="80000"/>
              </a:lnSpc>
              <a:buFontTx/>
              <a:buNone/>
            </a:pPr>
            <a:r>
              <a:rPr lang="en-US" sz="1700" b="1" dirty="0" smtClean="0">
                <a:latin typeface="Times New Roman" pitchFamily="18" charset="0"/>
                <a:cs typeface="Times New Roman" pitchFamily="18" charset="0"/>
              </a:rPr>
              <a:t>[w]:</a:t>
            </a:r>
            <a:r>
              <a:rPr lang="en-US" sz="1700" dirty="0" smtClean="0">
                <a:latin typeface="Times New Roman" pitchFamily="18" charset="0"/>
                <a:cs typeface="Times New Roman" pitchFamily="18" charset="0"/>
              </a:rPr>
              <a:t> optional minimum width </a:t>
            </a:r>
            <a:r>
              <a:rPr lang="en-US" sz="1700" dirty="0" smtClean="0">
                <a:latin typeface="Times New Roman" pitchFamily="18" charset="0"/>
                <a:cs typeface="Times New Roman" pitchFamily="18" charset="0"/>
                <a:sym typeface="Symbol" pitchFamily="18" charset="2"/>
              </a:rPr>
              <a:t>(wider if necessary). The padding character is       	blank normally and zero if the field width was specified with a leading 	zero</a:t>
            </a:r>
          </a:p>
          <a:p>
            <a:pPr lvl="2" eaLnBrk="1" hangingPunct="1">
              <a:lnSpc>
                <a:spcPct val="80000"/>
              </a:lnSpc>
              <a:buFontTx/>
              <a:buNone/>
            </a:pPr>
            <a:r>
              <a:rPr lang="en-US" sz="1700" b="1" dirty="0" smtClean="0">
                <a:latin typeface="Times New Roman" pitchFamily="18" charset="0"/>
                <a:cs typeface="Times New Roman" pitchFamily="18" charset="0"/>
                <a:sym typeface="Symbol" pitchFamily="18" charset="2"/>
              </a:rPr>
              <a:t>[l]:</a:t>
            </a:r>
            <a:r>
              <a:rPr lang="en-US" sz="1700" dirty="0" smtClean="0">
                <a:latin typeface="Times New Roman" pitchFamily="18" charset="0"/>
                <a:cs typeface="Times New Roman" pitchFamily="18" charset="0"/>
                <a:sym typeface="Symbol" pitchFamily="18" charset="2"/>
              </a:rPr>
              <a:t> long integer</a:t>
            </a:r>
          </a:p>
          <a:p>
            <a:pPr lvl="2" eaLnBrk="1" hangingPunct="1">
              <a:lnSpc>
                <a:spcPct val="80000"/>
              </a:lnSpc>
              <a:buFontTx/>
              <a:buNone/>
            </a:pPr>
            <a:r>
              <a:rPr lang="en-US" sz="1700" b="1" dirty="0" smtClean="0">
                <a:latin typeface="Times New Roman" pitchFamily="18" charset="0"/>
                <a:cs typeface="Times New Roman" pitchFamily="18" charset="0"/>
              </a:rPr>
              <a:t>[x]:</a:t>
            </a:r>
            <a:r>
              <a:rPr lang="en-US" sz="1700" dirty="0" smtClean="0">
                <a:latin typeface="Times New Roman" pitchFamily="18" charset="0"/>
                <a:cs typeface="Times New Roman" pitchFamily="18" charset="0"/>
              </a:rPr>
              <a:t> see the table next page</a:t>
            </a:r>
          </a:p>
          <a:p>
            <a:pPr lvl="1" eaLnBrk="1" hangingPunct="1">
              <a:lnSpc>
                <a:spcPct val="80000"/>
              </a:lnSpc>
            </a:pPr>
            <a:r>
              <a:rPr lang="en-US" sz="1700" dirty="0" smtClean="0">
                <a:latin typeface="Times New Roman" pitchFamily="18" charset="0"/>
                <a:cs typeface="Times New Roman" pitchFamily="18" charset="0"/>
              </a:rPr>
              <a:t>Other-arguments</a:t>
            </a:r>
          </a:p>
          <a:p>
            <a:pPr lvl="2" eaLnBrk="1" hangingPunct="1">
              <a:lnSpc>
                <a:spcPct val="80000"/>
              </a:lnSpc>
            </a:pPr>
            <a:r>
              <a:rPr lang="en-US" sz="1700" dirty="0" smtClean="0">
                <a:latin typeface="Times New Roman" pitchFamily="18" charset="0"/>
                <a:cs typeface="Times New Roman" pitchFamily="18" charset="0"/>
              </a:rPr>
              <a:t>Pointers to variables where input will be stored (</a:t>
            </a:r>
            <a:r>
              <a:rPr lang="en-US" sz="1700" i="1" dirty="0" smtClean="0">
                <a:latin typeface="Times New Roman" pitchFamily="18" charset="0"/>
                <a:cs typeface="Times New Roman" pitchFamily="18" charset="0"/>
              </a:rPr>
              <a:t>address of variables)</a:t>
            </a:r>
            <a:endParaRPr lang="en-US" sz="1700" dirty="0" smtClean="0">
              <a:latin typeface="Times New Roman" pitchFamily="18" charset="0"/>
              <a:cs typeface="Times New Roman" pitchFamily="18" charset="0"/>
            </a:endParaRPr>
          </a:p>
          <a:p>
            <a:pPr lvl="1" eaLnBrk="1" hangingPunct="1">
              <a:lnSpc>
                <a:spcPct val="80000"/>
              </a:lnSpc>
            </a:pPr>
            <a:r>
              <a:rPr lang="en-US" sz="1700" dirty="0" smtClean="0">
                <a:latin typeface="Times New Roman" pitchFamily="18" charset="0"/>
                <a:cs typeface="Times New Roman" pitchFamily="18" charset="0"/>
              </a:rPr>
              <a:t>Can include field widths to read a specific number of characters from the stream</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174" name="Group 286"/>
          <p:cNvGraphicFramePr>
            <a:graphicFrameLocks noGrp="1"/>
          </p:cNvGraphicFramePr>
          <p:nvPr/>
        </p:nvGraphicFramePr>
        <p:xfrm>
          <a:off x="152400" y="381000"/>
          <a:ext cx="8839200" cy="4610101"/>
        </p:xfrm>
        <a:graphic>
          <a:graphicData uri="http://schemas.openxmlformats.org/drawingml/2006/table">
            <a:tbl>
              <a:tblPr/>
              <a:tblGrid>
                <a:gridCol w="1173163">
                  <a:extLst>
                    <a:ext uri="{9D8B030D-6E8A-4147-A177-3AD203B41FA5}">
                      <a16:colId xmlns:a16="http://schemas.microsoft.com/office/drawing/2014/main" val="20000"/>
                    </a:ext>
                  </a:extLst>
                </a:gridCol>
                <a:gridCol w="7666037">
                  <a:extLst>
                    <a:ext uri="{9D8B030D-6E8A-4147-A177-3AD203B41FA5}">
                      <a16:colId xmlns:a16="http://schemas.microsoft.com/office/drawing/2014/main" val="20001"/>
                    </a:ext>
                  </a:extLst>
                </a:gridCol>
              </a:tblGrid>
              <a:tr h="606425">
                <a:tc gridSpan="2">
                  <a:txBody>
                    <a:bodyPr/>
                    <a:lstStyle/>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2000" b="1" i="0" u="none" strike="noStrike" cap="none" normalizeH="0" baseline="0" dirty="0" smtClean="0">
                          <a:ln>
                            <a:noFill/>
                          </a:ln>
                          <a:solidFill>
                            <a:schemeClr val="bg1"/>
                          </a:solidFill>
                          <a:effectLst/>
                          <a:latin typeface="Arial" pitchFamily="34" charset="0"/>
                        </a:rPr>
                        <a:t>Conversion </a:t>
                      </a:r>
                      <a:r>
                        <a:rPr kumimoji="0" lang="en-US" sz="2000" b="1" i="0" u="none" strike="noStrike" cap="none" normalizeH="0" baseline="0" dirty="0" err="1" smtClean="0">
                          <a:ln>
                            <a:noFill/>
                          </a:ln>
                          <a:solidFill>
                            <a:schemeClr val="bg1"/>
                          </a:solidFill>
                          <a:effectLst/>
                          <a:latin typeface="Arial" pitchFamily="34" charset="0"/>
                        </a:rPr>
                        <a:t>specifier</a:t>
                      </a:r>
                      <a:r>
                        <a:rPr kumimoji="0" lang="en-US" sz="2000" b="1" i="0" u="none" strike="noStrike" cap="none" normalizeH="0" baseline="0" dirty="0" smtClean="0">
                          <a:ln>
                            <a:noFill/>
                          </a:ln>
                          <a:solidFill>
                            <a:schemeClr val="bg1"/>
                          </a:solidFill>
                          <a:effectLst/>
                          <a:latin typeface="Arial" pitchFamily="34" charset="0"/>
                        </a:rPr>
                        <a:t>                         Description</a:t>
                      </a:r>
                      <a:endParaRPr kumimoji="0" lang="en-US" sz="2000" b="1" i="0" u="none" strike="noStrike" cap="none" normalizeH="0" baseline="0" dirty="0" smtClean="0">
                        <a:ln>
                          <a:noFill/>
                        </a:ln>
                        <a:solidFill>
                          <a:schemeClr val="bg1"/>
                        </a:solidFill>
                        <a:effectLst>
                          <a:outerShdw blurRad="38100" dist="38100" dir="2700000" algn="tl">
                            <a:srgbClr val="C0C0C0"/>
                          </a:outerShdw>
                        </a:effectLst>
                        <a:latin typeface="Arial"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88963">
                <a:tc gridSpan="2">
                  <a:txBody>
                    <a:bodyPr/>
                    <a:lstStyle/>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2400" b="1" i="0" u="none" strike="noStrike" cap="none" normalizeH="0" baseline="0" smtClean="0">
                          <a:ln>
                            <a:noFill/>
                          </a:ln>
                          <a:solidFill>
                            <a:schemeClr val="bg1"/>
                          </a:solidFill>
                          <a:effectLst/>
                          <a:latin typeface="Courier New" pitchFamily="49" charset="0"/>
                        </a:rPr>
                        <a:t>Integers</a:t>
                      </a:r>
                      <a:endParaRPr kumimoji="0" lang="en-US" sz="24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3414713">
                <a:tc>
                  <a:txBody>
                    <a:bodyPr/>
                    <a:lstStyle/>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18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rPr>
                        <a:t>d</a:t>
                      </a:r>
                    </a:p>
                    <a:p>
                      <a:pPr marL="0" marR="0" lvl="0" indent="0" algn="l" defTabSz="914400" rtl="0" eaLnBrk="1" fontAlgn="base" latinLnBrk="0" hangingPunct="1">
                        <a:lnSpc>
                          <a:spcPct val="100000"/>
                        </a:lnSpc>
                        <a:spcBef>
                          <a:spcPct val="0"/>
                        </a:spcBef>
                        <a:spcAft>
                          <a:spcPct val="0"/>
                        </a:spcAft>
                        <a:buClrTx/>
                        <a:buSzPct val="90000"/>
                        <a:buFontTx/>
                        <a:buNone/>
                        <a:tabLst/>
                      </a:pPr>
                      <a:endParaRPr kumimoji="0" lang="en-US" sz="18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endParaRPr>
                    </a:p>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18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rPr>
                        <a:t>i</a:t>
                      </a:r>
                    </a:p>
                    <a:p>
                      <a:pPr marL="0" marR="0" lvl="0" indent="0" algn="l" defTabSz="914400" rtl="0" eaLnBrk="1" fontAlgn="base" latinLnBrk="0" hangingPunct="1">
                        <a:lnSpc>
                          <a:spcPct val="100000"/>
                        </a:lnSpc>
                        <a:spcBef>
                          <a:spcPct val="0"/>
                        </a:spcBef>
                        <a:spcAft>
                          <a:spcPct val="0"/>
                        </a:spcAft>
                        <a:buClrTx/>
                        <a:buSzPct val="90000"/>
                        <a:buFontTx/>
                        <a:buNone/>
                        <a:tabLst/>
                      </a:pPr>
                      <a:endParaRPr kumimoji="0" lang="en-US" sz="18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endParaRPr>
                    </a:p>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18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rPr>
                        <a:t>o</a:t>
                      </a:r>
                    </a:p>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18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rPr>
                        <a:t>u</a:t>
                      </a:r>
                    </a:p>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18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rPr>
                        <a:t>x or X</a:t>
                      </a:r>
                    </a:p>
                    <a:p>
                      <a:pPr marL="0" marR="0" lvl="0" indent="0" algn="l" defTabSz="914400" rtl="0" eaLnBrk="1" fontAlgn="base" latinLnBrk="0" hangingPunct="1">
                        <a:lnSpc>
                          <a:spcPct val="100000"/>
                        </a:lnSpc>
                        <a:spcBef>
                          <a:spcPct val="0"/>
                        </a:spcBef>
                        <a:spcAft>
                          <a:spcPct val="0"/>
                        </a:spcAft>
                        <a:buClrTx/>
                        <a:buSzPct val="90000"/>
                        <a:buFontTx/>
                        <a:buNone/>
                        <a:tabLst/>
                      </a:pPr>
                      <a:endParaRPr kumimoji="0" lang="en-US" sz="18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endParaRPr>
                    </a:p>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18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rPr>
                        <a:t>h or 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227013" marR="0" lvl="0" indent="-227013" algn="l" defTabSz="914400" rtl="0" eaLnBrk="1" fontAlgn="base" latinLnBrk="0" hangingPunct="1">
                        <a:lnSpc>
                          <a:spcPct val="100000"/>
                        </a:lnSpc>
                        <a:spcBef>
                          <a:spcPct val="0"/>
                        </a:spcBef>
                        <a:spcAft>
                          <a:spcPct val="0"/>
                        </a:spcAft>
                        <a:buClrTx/>
                        <a:buSzPct val="90000"/>
                        <a:buFontTx/>
                        <a:buNone/>
                        <a:tabLst/>
                      </a:pPr>
                      <a:r>
                        <a:rPr kumimoji="0" lang="en-US" sz="1800" b="1" i="0" u="none" strike="noStrike" cap="none" normalizeH="0" baseline="0" dirty="0" smtClean="0">
                          <a:ln>
                            <a:noFill/>
                          </a:ln>
                          <a:solidFill>
                            <a:schemeClr val="bg1"/>
                          </a:solidFill>
                          <a:effectLst/>
                          <a:latin typeface="Arial" pitchFamily="34" charset="0"/>
                        </a:rPr>
                        <a:t>Read an optionally signed decimal integer. The corresponding argument is a pointer to integer</a:t>
                      </a:r>
                    </a:p>
                    <a:p>
                      <a:pPr marL="227013" marR="0" lvl="0" indent="-227013" algn="l" defTabSz="914400" rtl="0" eaLnBrk="1" fontAlgn="base" latinLnBrk="0" hangingPunct="1">
                        <a:lnSpc>
                          <a:spcPct val="100000"/>
                        </a:lnSpc>
                        <a:spcBef>
                          <a:spcPct val="0"/>
                        </a:spcBef>
                        <a:spcAft>
                          <a:spcPct val="0"/>
                        </a:spcAft>
                        <a:buClrTx/>
                        <a:buSzPct val="90000"/>
                        <a:buFontTx/>
                        <a:buNone/>
                        <a:tabLst/>
                      </a:pPr>
                      <a:r>
                        <a:rPr kumimoji="0" lang="en-US" sz="1800" b="1" i="0" u="none" strike="noStrike" cap="none" normalizeH="0" baseline="0" dirty="0" smtClean="0">
                          <a:ln>
                            <a:noFill/>
                          </a:ln>
                          <a:solidFill>
                            <a:schemeClr val="bg1"/>
                          </a:solidFill>
                          <a:effectLst/>
                          <a:latin typeface="Arial" pitchFamily="34" charset="0"/>
                        </a:rPr>
                        <a:t>Read an optionally signed decimal, octal, or hexadecimal integer. The corresponding argument is a pointer to integer. </a:t>
                      </a:r>
                    </a:p>
                    <a:p>
                      <a:pPr marL="227013" marR="0" lvl="0" indent="-227013" algn="l" defTabSz="914400" rtl="0" eaLnBrk="1" fontAlgn="base" latinLnBrk="0" hangingPunct="1">
                        <a:lnSpc>
                          <a:spcPct val="100000"/>
                        </a:lnSpc>
                        <a:spcBef>
                          <a:spcPct val="0"/>
                        </a:spcBef>
                        <a:spcAft>
                          <a:spcPct val="0"/>
                        </a:spcAft>
                        <a:buClrTx/>
                        <a:buSzPct val="90000"/>
                        <a:buFontTx/>
                        <a:buNone/>
                        <a:tabLst/>
                      </a:pPr>
                      <a:r>
                        <a:rPr kumimoji="0" lang="en-US" sz="1800" b="1" i="0" u="none" strike="noStrike" cap="none" normalizeH="0" baseline="0" dirty="0" smtClean="0">
                          <a:ln>
                            <a:noFill/>
                          </a:ln>
                          <a:solidFill>
                            <a:schemeClr val="bg1"/>
                          </a:solidFill>
                          <a:effectLst/>
                          <a:latin typeface="Arial" pitchFamily="34" charset="0"/>
                        </a:rPr>
                        <a:t>Read an octal integer. The corresponding argument is a pointer to unsigned integer.</a:t>
                      </a:r>
                    </a:p>
                    <a:p>
                      <a:pPr marL="227013" marR="0" lvl="0" indent="-227013" algn="l" defTabSz="914400" rtl="0" eaLnBrk="1" fontAlgn="base" latinLnBrk="0" hangingPunct="1">
                        <a:lnSpc>
                          <a:spcPct val="100000"/>
                        </a:lnSpc>
                        <a:spcBef>
                          <a:spcPct val="0"/>
                        </a:spcBef>
                        <a:spcAft>
                          <a:spcPct val="0"/>
                        </a:spcAft>
                        <a:buClrTx/>
                        <a:buSzPct val="90000"/>
                        <a:buFontTx/>
                        <a:buNone/>
                        <a:tabLst/>
                      </a:pPr>
                      <a:r>
                        <a:rPr kumimoji="0" lang="en-US" sz="1800" b="1" i="0" u="none" strike="noStrike" cap="none" normalizeH="0" baseline="0" dirty="0" smtClean="0">
                          <a:ln>
                            <a:noFill/>
                          </a:ln>
                          <a:solidFill>
                            <a:schemeClr val="bg1"/>
                          </a:solidFill>
                          <a:effectLst/>
                          <a:latin typeface="Arial" pitchFamily="34" charset="0"/>
                        </a:rPr>
                        <a:t>Read an unsigned decimal integer. The corresponding argument is a pointer to unsigned integer.</a:t>
                      </a:r>
                    </a:p>
                    <a:p>
                      <a:pPr marL="227013" marR="0" lvl="0" indent="-227013" algn="l" defTabSz="914400" rtl="0" eaLnBrk="1" fontAlgn="base" latinLnBrk="0" hangingPunct="1">
                        <a:lnSpc>
                          <a:spcPct val="100000"/>
                        </a:lnSpc>
                        <a:spcBef>
                          <a:spcPct val="0"/>
                        </a:spcBef>
                        <a:spcAft>
                          <a:spcPct val="0"/>
                        </a:spcAft>
                        <a:buClrTx/>
                        <a:buSzPct val="90000"/>
                        <a:buFontTx/>
                        <a:buNone/>
                        <a:tabLst/>
                      </a:pPr>
                      <a:r>
                        <a:rPr kumimoji="0" lang="en-US" sz="1800" b="1" i="0" u="none" strike="noStrike" cap="none" normalizeH="0" baseline="0" dirty="0" smtClean="0">
                          <a:ln>
                            <a:noFill/>
                          </a:ln>
                          <a:solidFill>
                            <a:schemeClr val="bg1"/>
                          </a:solidFill>
                          <a:effectLst/>
                          <a:latin typeface="Arial" pitchFamily="34" charset="0"/>
                        </a:rPr>
                        <a:t>Read a hexadecimal integer. The corresponding argument is a </a:t>
                      </a:r>
                      <a:r>
                        <a:rPr kumimoji="0" lang="en-US" sz="1800" b="1" i="0" u="none" strike="noStrike" cap="none" normalizeH="0" baseline="0" dirty="0" err="1" smtClean="0">
                          <a:ln>
                            <a:noFill/>
                          </a:ln>
                          <a:solidFill>
                            <a:schemeClr val="bg1"/>
                          </a:solidFill>
                          <a:effectLst/>
                          <a:latin typeface="Arial" pitchFamily="34" charset="0"/>
                        </a:rPr>
                        <a:t>a</a:t>
                      </a:r>
                      <a:r>
                        <a:rPr kumimoji="0" lang="en-US" sz="1800" b="1" i="0" u="none" strike="noStrike" cap="none" normalizeH="0" baseline="0" dirty="0" smtClean="0">
                          <a:ln>
                            <a:noFill/>
                          </a:ln>
                          <a:solidFill>
                            <a:schemeClr val="bg1"/>
                          </a:solidFill>
                          <a:effectLst/>
                          <a:latin typeface="Arial" pitchFamily="34" charset="0"/>
                        </a:rPr>
                        <a:t> pointer to unsigned integer.</a:t>
                      </a:r>
                    </a:p>
                    <a:p>
                      <a:pPr marL="227013" marR="0" lvl="0" indent="-227013" algn="l" defTabSz="914400" rtl="0" eaLnBrk="1" fontAlgn="base" latinLnBrk="0" hangingPunct="1">
                        <a:lnSpc>
                          <a:spcPct val="100000"/>
                        </a:lnSpc>
                        <a:spcBef>
                          <a:spcPct val="0"/>
                        </a:spcBef>
                        <a:spcAft>
                          <a:spcPct val="0"/>
                        </a:spcAft>
                        <a:buClrTx/>
                        <a:buSzPct val="90000"/>
                        <a:buFontTx/>
                        <a:buNone/>
                        <a:tabLst/>
                      </a:pPr>
                      <a:r>
                        <a:rPr kumimoji="0" lang="en-US" sz="1800" b="1" i="0" u="none" strike="noStrike" cap="none" normalizeH="0" baseline="0" dirty="0" smtClean="0">
                          <a:ln>
                            <a:noFill/>
                          </a:ln>
                          <a:solidFill>
                            <a:schemeClr val="bg1"/>
                          </a:solidFill>
                          <a:effectLst/>
                          <a:latin typeface="Arial" pitchFamily="34" charset="0"/>
                        </a:rPr>
                        <a:t>Place before any of the integer conversion </a:t>
                      </a:r>
                      <a:r>
                        <a:rPr kumimoji="0" lang="en-US" sz="1800" b="1" i="0" u="none" strike="noStrike" cap="none" normalizeH="0" baseline="0" dirty="0" err="1" smtClean="0">
                          <a:ln>
                            <a:noFill/>
                          </a:ln>
                          <a:solidFill>
                            <a:schemeClr val="bg1"/>
                          </a:solidFill>
                          <a:effectLst/>
                          <a:latin typeface="Arial" pitchFamily="34" charset="0"/>
                        </a:rPr>
                        <a:t>specifiers</a:t>
                      </a:r>
                      <a:r>
                        <a:rPr kumimoji="0" lang="en-US" sz="1800" b="1" i="0" u="none" strike="noStrike" cap="none" normalizeH="0" baseline="0" dirty="0" smtClean="0">
                          <a:ln>
                            <a:noFill/>
                          </a:ln>
                          <a:solidFill>
                            <a:schemeClr val="bg1"/>
                          </a:solidFill>
                          <a:effectLst/>
                          <a:latin typeface="Arial" pitchFamily="34" charset="0"/>
                        </a:rPr>
                        <a:t> to indicate that a short or long integer is to be input.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p:txBody>
          <a:bodyPr/>
          <a:lstStyle/>
          <a:p>
            <a:pPr algn="ctr" eaLnBrk="1" hangingPunct="1">
              <a:buNone/>
              <a:defRPr/>
            </a:pPr>
            <a:r>
              <a:rPr lang="en-US" sz="4000" dirty="0" smtClean="0">
                <a:latin typeface="Times New Roman" pitchFamily="18" charset="0"/>
                <a:cs typeface="Times New Roman" pitchFamily="18" charset="0"/>
              </a:rPr>
              <a:t>Introduction</a:t>
            </a:r>
          </a:p>
        </p:txBody>
      </p:sp>
      <p:sp>
        <p:nvSpPr>
          <p:cNvPr id="4099" name="Rectangle 3"/>
          <p:cNvSpPr>
            <a:spLocks noGrp="1" noChangeArrowheads="1"/>
          </p:cNvSpPr>
          <p:nvPr>
            <p:ph type="body" idx="1"/>
          </p:nvPr>
        </p:nvSpPr>
        <p:spPr>
          <a:xfrm>
            <a:off x="0" y="1371600"/>
            <a:ext cx="8374800" cy="4496128"/>
          </a:xfrm>
        </p:spPr>
        <p:txBody>
          <a:bodyPr/>
          <a:lstStyle/>
          <a:p>
            <a:pPr eaLnBrk="1" hangingPunct="1"/>
            <a:r>
              <a:rPr lang="en-US" dirty="0" smtClean="0">
                <a:latin typeface="Times New Roman" pitchFamily="18" charset="0"/>
                <a:cs typeface="Times New Roman" pitchFamily="18" charset="0"/>
              </a:rPr>
              <a:t>Currently, the most commonly-used language for embedded systems</a:t>
            </a:r>
          </a:p>
          <a:p>
            <a:pPr eaLnBrk="1" hangingPunct="1"/>
            <a:r>
              <a:rPr lang="en-US" dirty="0" smtClean="0">
                <a:latin typeface="Times New Roman" pitchFamily="18" charset="0"/>
                <a:cs typeface="Times New Roman" pitchFamily="18" charset="0"/>
              </a:rPr>
              <a:t>“High-level assembly”</a:t>
            </a:r>
          </a:p>
          <a:p>
            <a:pPr eaLnBrk="1" hangingPunct="1"/>
            <a:r>
              <a:rPr lang="en-US" dirty="0" smtClean="0">
                <a:latin typeface="Times New Roman" pitchFamily="18" charset="0"/>
                <a:cs typeface="Times New Roman" pitchFamily="18" charset="0"/>
              </a:rPr>
              <a:t>Very portable: compilers exist for virtually every processor</a:t>
            </a:r>
          </a:p>
          <a:p>
            <a:pPr eaLnBrk="1" hangingPunct="1"/>
            <a:r>
              <a:rPr lang="en-US" dirty="0" smtClean="0">
                <a:latin typeface="Times New Roman" pitchFamily="18" charset="0"/>
                <a:cs typeface="Times New Roman" pitchFamily="18" charset="0"/>
              </a:rPr>
              <a:t>Easy-to-understand compilation </a:t>
            </a:r>
          </a:p>
          <a:p>
            <a:pPr eaLnBrk="1" hangingPunct="1"/>
            <a:r>
              <a:rPr lang="en-US" dirty="0" smtClean="0">
                <a:latin typeface="Times New Roman" pitchFamily="18" charset="0"/>
                <a:cs typeface="Times New Roman" pitchFamily="18" charset="0"/>
              </a:rPr>
              <a:t>Produces efficient code</a:t>
            </a:r>
          </a:p>
          <a:p>
            <a:pPr eaLnBrk="1" hangingPunct="1"/>
            <a:r>
              <a:rPr lang="en-US" dirty="0" smtClean="0">
                <a:latin typeface="Times New Roman" pitchFamily="18" charset="0"/>
                <a:cs typeface="Times New Roman" pitchFamily="18" charset="0"/>
              </a:rPr>
              <a:t>Fairly concise</a:t>
            </a:r>
          </a:p>
          <a:p>
            <a:pPr eaLnBrk="1" hangingPunct="1"/>
            <a:endParaRPr lang="en-US" dirty="0" smtClean="0">
              <a:latin typeface="Times New Roman" pitchFamily="18" charset="0"/>
              <a:cs typeface="Times New Roman" pitchFamily="18" charset="0"/>
            </a:endParaRPr>
          </a:p>
          <a:p>
            <a:pPr eaLnBrk="1" hangingPunct="1"/>
            <a:endParaRPr lang="en-US" dirty="0" smtClean="0">
              <a:latin typeface="Times New Roman" pitchFamily="18" charset="0"/>
              <a:cs typeface="Times New Roman" pitchFamily="18" charset="0"/>
            </a:endParaRPr>
          </a:p>
        </p:txBody>
      </p:sp>
      <p:pic>
        <p:nvPicPr>
          <p:cNvPr id="4100" name="Picture 5" descr="http://www.ukiyoe.or.jp/matsushita/matsu-pics/hokusai-wave-b.jpg"/>
          <p:cNvPicPr>
            <a:picLocks noChangeAspect="1" noChangeArrowheads="1"/>
          </p:cNvPicPr>
          <p:nvPr/>
        </p:nvPicPr>
        <p:blipFill>
          <a:blip r:embed="rId2"/>
          <a:srcRect l="2039" r="4164" b="1247"/>
          <a:stretch>
            <a:fillRect/>
          </a:stretch>
        </p:blipFill>
        <p:spPr bwMode="auto">
          <a:xfrm>
            <a:off x="5638800" y="3733800"/>
            <a:ext cx="350520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274" name="Group 146"/>
          <p:cNvGraphicFramePr>
            <a:graphicFrameLocks noGrp="1"/>
          </p:cNvGraphicFramePr>
          <p:nvPr>
            <p:ph idx="1"/>
          </p:nvPr>
        </p:nvGraphicFramePr>
        <p:xfrm>
          <a:off x="228600" y="914400"/>
          <a:ext cx="8763000" cy="3971608"/>
        </p:xfrm>
        <a:graphic>
          <a:graphicData uri="http://schemas.openxmlformats.org/drawingml/2006/table">
            <a:tbl>
              <a:tblPr/>
              <a:tblGrid>
                <a:gridCol w="1165225">
                  <a:extLst>
                    <a:ext uri="{9D8B030D-6E8A-4147-A177-3AD203B41FA5}">
                      <a16:colId xmlns:a16="http://schemas.microsoft.com/office/drawing/2014/main" val="20000"/>
                    </a:ext>
                  </a:extLst>
                </a:gridCol>
                <a:gridCol w="182563">
                  <a:extLst>
                    <a:ext uri="{9D8B030D-6E8A-4147-A177-3AD203B41FA5}">
                      <a16:colId xmlns:a16="http://schemas.microsoft.com/office/drawing/2014/main" val="20001"/>
                    </a:ext>
                  </a:extLst>
                </a:gridCol>
                <a:gridCol w="7415212">
                  <a:extLst>
                    <a:ext uri="{9D8B030D-6E8A-4147-A177-3AD203B41FA5}">
                      <a16:colId xmlns:a16="http://schemas.microsoft.com/office/drawing/2014/main" val="20002"/>
                    </a:ext>
                  </a:extLst>
                </a:gridCol>
              </a:tblGrid>
              <a:tr h="441325">
                <a:tc gridSpan="3">
                  <a:txBody>
                    <a:bodyPr/>
                    <a:lstStyle/>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2400" b="1" i="0" u="none" strike="noStrike" cap="none" normalizeH="0" baseline="0" dirty="0" smtClean="0">
                          <a:ln>
                            <a:noFill/>
                          </a:ln>
                          <a:solidFill>
                            <a:schemeClr val="bg1"/>
                          </a:solidFill>
                          <a:effectLst/>
                          <a:latin typeface="Courier New" pitchFamily="49" charset="0"/>
                        </a:rPr>
                        <a:t>Floating-point Number</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19188">
                <a:tc gridSpan="2">
                  <a:txBody>
                    <a:bodyPr/>
                    <a:lstStyle/>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1800" b="1" i="0" u="none" strike="noStrike" cap="none" normalizeH="0" baseline="0" smtClean="0">
                          <a:ln>
                            <a:noFill/>
                          </a:ln>
                          <a:solidFill>
                            <a:schemeClr val="bg1"/>
                          </a:solidFill>
                          <a:effectLst/>
                          <a:latin typeface="Courier New" pitchFamily="49" charset="0"/>
                        </a:rPr>
                        <a:t>e,E,f,g,G</a:t>
                      </a:r>
                    </a:p>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1800" b="1" i="0" u="none" strike="noStrike" cap="none" normalizeH="0" baseline="0" smtClean="0">
                          <a:ln>
                            <a:noFill/>
                          </a:ln>
                          <a:solidFill>
                            <a:schemeClr val="bg1"/>
                          </a:solidFill>
                          <a:effectLst/>
                          <a:latin typeface="Courier New" pitchFamily="49" charset="0"/>
                        </a:rPr>
                        <a:t>I or 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1800" b="1" i="0" u="none" strike="noStrike" cap="none" normalizeH="0" baseline="0" dirty="0" smtClean="0">
                          <a:ln>
                            <a:noFill/>
                          </a:ln>
                          <a:solidFill>
                            <a:schemeClr val="bg1"/>
                          </a:solidFill>
                          <a:effectLst/>
                          <a:latin typeface="Arial" pitchFamily="34" charset="0"/>
                        </a:rPr>
                        <a:t>Read a floating point value. The corresponding argument is a pointer to a floating point variable.</a:t>
                      </a:r>
                    </a:p>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1800" b="1" i="0" u="none" strike="noStrike" cap="none" normalizeH="0" baseline="0" dirty="0" smtClean="0">
                          <a:ln>
                            <a:noFill/>
                          </a:ln>
                          <a:solidFill>
                            <a:schemeClr val="bg1"/>
                          </a:solidFill>
                          <a:effectLst/>
                          <a:latin typeface="Arial" pitchFamily="34" charset="0"/>
                        </a:rPr>
                        <a:t>Place before any of the floating point conversion </a:t>
                      </a:r>
                      <a:r>
                        <a:rPr kumimoji="0" lang="en-US" sz="1800" b="1" i="0" u="none" strike="noStrike" cap="none" normalizeH="0" baseline="0" dirty="0" err="1" smtClean="0">
                          <a:ln>
                            <a:noFill/>
                          </a:ln>
                          <a:solidFill>
                            <a:schemeClr val="bg1"/>
                          </a:solidFill>
                          <a:effectLst/>
                          <a:latin typeface="Arial" pitchFamily="34" charset="0"/>
                        </a:rPr>
                        <a:t>specifiers</a:t>
                      </a:r>
                      <a:r>
                        <a:rPr kumimoji="0" lang="en-US" sz="1800" b="1" i="0" u="none" strike="noStrike" cap="none" normalizeH="0" baseline="0" dirty="0" smtClean="0">
                          <a:ln>
                            <a:noFill/>
                          </a:ln>
                          <a:solidFill>
                            <a:schemeClr val="bg1"/>
                          </a:solidFill>
                          <a:effectLst/>
                          <a:latin typeface="Arial" pitchFamily="34" charset="0"/>
                        </a:rPr>
                        <a:t> to indicate that a double or long double value is to be input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0363">
                <a:tc gridSpan="3">
                  <a:txBody>
                    <a:bodyPr/>
                    <a:lstStyle/>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2400" b="1" i="0" u="none" strike="noStrike" cap="none" normalizeH="0" baseline="0" smtClean="0">
                          <a:ln>
                            <a:noFill/>
                          </a:ln>
                          <a:solidFill>
                            <a:schemeClr val="bg1"/>
                          </a:solidFill>
                          <a:effectLst/>
                          <a:latin typeface="Courier New" pitchFamily="49" charset="0"/>
                        </a:rPr>
                        <a:t>Characters and strings</a:t>
                      </a:r>
                      <a:endParaRPr kumimoji="0" lang="en-US" sz="24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868488">
                <a:tc>
                  <a:txBody>
                    <a:bodyPr/>
                    <a:lstStyle/>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18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rPr>
                        <a:t>c</a:t>
                      </a:r>
                    </a:p>
                    <a:p>
                      <a:pPr marL="0" marR="0" lvl="0" indent="0" algn="l" defTabSz="914400" rtl="0" eaLnBrk="1" fontAlgn="base" latinLnBrk="0" hangingPunct="1">
                        <a:lnSpc>
                          <a:spcPct val="100000"/>
                        </a:lnSpc>
                        <a:spcBef>
                          <a:spcPct val="0"/>
                        </a:spcBef>
                        <a:spcAft>
                          <a:spcPct val="0"/>
                        </a:spcAft>
                        <a:buClrTx/>
                        <a:buSzPct val="90000"/>
                        <a:buFontTx/>
                        <a:buNone/>
                        <a:tabLst/>
                      </a:pPr>
                      <a:endParaRPr kumimoji="0" lang="en-US" sz="18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endParaRPr>
                    </a:p>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18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rPr>
                        <a: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1800" b="1" i="0" u="none" strike="noStrike" cap="none" normalizeH="0" baseline="0" dirty="0" smtClean="0">
                          <a:ln>
                            <a:noFill/>
                          </a:ln>
                          <a:solidFill>
                            <a:schemeClr val="bg1"/>
                          </a:solidFill>
                          <a:effectLst/>
                          <a:latin typeface="Arial" pitchFamily="34" charset="0"/>
                        </a:rPr>
                        <a:t>Read a character. The corresponding argument is a pointer to </a:t>
                      </a:r>
                      <a:r>
                        <a:rPr kumimoji="0" lang="en-US" sz="1800" b="0" i="0" u="none" strike="noStrike" cap="none" normalizeH="0" baseline="0" dirty="0" smtClean="0">
                          <a:ln>
                            <a:noFill/>
                          </a:ln>
                          <a:solidFill>
                            <a:schemeClr val="bg1"/>
                          </a:solidFill>
                          <a:effectLst/>
                          <a:latin typeface="Courier New" pitchFamily="49" charset="0"/>
                        </a:rPr>
                        <a:t>char</a:t>
                      </a:r>
                      <a:r>
                        <a:rPr kumimoji="0" lang="en-US" sz="1800" b="0" i="0" u="none" strike="noStrike" cap="none" normalizeH="0" baseline="0" dirty="0" smtClean="0">
                          <a:ln>
                            <a:noFill/>
                          </a:ln>
                          <a:solidFill>
                            <a:schemeClr val="bg1"/>
                          </a:solidFill>
                          <a:effectLst/>
                          <a:latin typeface="Arial" pitchFamily="34" charset="0"/>
                        </a:rPr>
                        <a:t> </a:t>
                      </a:r>
                      <a:r>
                        <a:rPr kumimoji="0" lang="en-US" sz="1800" b="1" i="0" u="none" strike="noStrike" cap="none" normalizeH="0" baseline="0" dirty="0" smtClean="0">
                          <a:ln>
                            <a:noFill/>
                          </a:ln>
                          <a:solidFill>
                            <a:schemeClr val="bg1"/>
                          </a:solidFill>
                          <a:effectLst/>
                          <a:latin typeface="Arial" pitchFamily="34" charset="0"/>
                        </a:rPr>
                        <a:t>no null </a:t>
                      </a:r>
                      <a:r>
                        <a:rPr kumimoji="0" lang="en-US" sz="1800" b="0" i="0" u="none" strike="noStrike" cap="none" normalizeH="0" baseline="0" dirty="0" smtClean="0">
                          <a:ln>
                            <a:noFill/>
                          </a:ln>
                          <a:solidFill>
                            <a:schemeClr val="bg1"/>
                          </a:solidFill>
                          <a:effectLst/>
                          <a:latin typeface="Courier New" pitchFamily="49" charset="0"/>
                        </a:rPr>
                        <a:t>(‘\0’)</a:t>
                      </a:r>
                      <a:r>
                        <a:rPr kumimoji="0" lang="en-US" sz="1800" b="1" i="0" u="none" strike="noStrike" cap="none" normalizeH="0" baseline="0" dirty="0" smtClean="0">
                          <a:ln>
                            <a:noFill/>
                          </a:ln>
                          <a:solidFill>
                            <a:schemeClr val="bg1"/>
                          </a:solidFill>
                          <a:effectLst/>
                          <a:latin typeface="Arial" pitchFamily="34" charset="0"/>
                        </a:rPr>
                        <a:t> is added</a:t>
                      </a:r>
                    </a:p>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1800" b="1" i="0" u="none" strike="noStrike" cap="none" normalizeH="0" baseline="0" dirty="0" smtClean="0">
                          <a:ln>
                            <a:noFill/>
                          </a:ln>
                          <a:solidFill>
                            <a:schemeClr val="bg1"/>
                          </a:solidFill>
                          <a:effectLst/>
                          <a:latin typeface="Arial" pitchFamily="34" charset="0"/>
                        </a:rPr>
                        <a:t>Read a string. The corresponding argument is a pointer to an array of type char that is large enough to hold the string and a terminating null </a:t>
                      </a:r>
                      <a:r>
                        <a:rPr kumimoji="0" lang="en-US" sz="1800" b="0" i="0" u="none" strike="noStrike" cap="none" normalizeH="0" baseline="0" dirty="0" smtClean="0">
                          <a:ln>
                            <a:noFill/>
                          </a:ln>
                          <a:solidFill>
                            <a:schemeClr val="bg1"/>
                          </a:solidFill>
                          <a:effectLst/>
                          <a:latin typeface="Courier New" pitchFamily="49" charset="0"/>
                        </a:rPr>
                        <a:t>(‘\0’)</a:t>
                      </a:r>
                      <a:r>
                        <a:rPr kumimoji="0" lang="en-US" sz="1800" b="1" i="0" u="none" strike="noStrike" cap="none" normalizeH="0" baseline="0" dirty="0" smtClean="0">
                          <a:ln>
                            <a:noFill/>
                          </a:ln>
                          <a:solidFill>
                            <a:schemeClr val="bg1"/>
                          </a:solidFill>
                          <a:effectLst/>
                          <a:latin typeface="Arial" pitchFamily="34" charset="0"/>
                        </a:rPr>
                        <a:t> character which is automatically added.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6" name="Group 50"/>
          <p:cNvGraphicFramePr>
            <a:graphicFrameLocks noGrp="1"/>
          </p:cNvGraphicFramePr>
          <p:nvPr>
            <p:ph idx="1"/>
          </p:nvPr>
        </p:nvGraphicFramePr>
        <p:xfrm>
          <a:off x="228600" y="914400"/>
          <a:ext cx="8763000" cy="3911601"/>
        </p:xfrm>
        <a:graphic>
          <a:graphicData uri="http://schemas.openxmlformats.org/drawingml/2006/table">
            <a:tbl>
              <a:tblPr/>
              <a:tblGrid>
                <a:gridCol w="982663">
                  <a:extLst>
                    <a:ext uri="{9D8B030D-6E8A-4147-A177-3AD203B41FA5}">
                      <a16:colId xmlns:a16="http://schemas.microsoft.com/office/drawing/2014/main" val="20000"/>
                    </a:ext>
                  </a:extLst>
                </a:gridCol>
                <a:gridCol w="182562">
                  <a:extLst>
                    <a:ext uri="{9D8B030D-6E8A-4147-A177-3AD203B41FA5}">
                      <a16:colId xmlns:a16="http://schemas.microsoft.com/office/drawing/2014/main" val="20001"/>
                    </a:ext>
                  </a:extLst>
                </a:gridCol>
                <a:gridCol w="7597775">
                  <a:extLst>
                    <a:ext uri="{9D8B030D-6E8A-4147-A177-3AD203B41FA5}">
                      <a16:colId xmlns:a16="http://schemas.microsoft.com/office/drawing/2014/main" val="20002"/>
                    </a:ext>
                  </a:extLst>
                </a:gridCol>
              </a:tblGrid>
              <a:tr h="409575">
                <a:tc gridSpan="3">
                  <a:txBody>
                    <a:bodyPr/>
                    <a:lstStyle/>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2400" b="1" i="0" u="none" strike="noStrike" cap="none" normalizeH="0" baseline="0" dirty="0" smtClean="0">
                          <a:ln>
                            <a:noFill/>
                          </a:ln>
                          <a:solidFill>
                            <a:schemeClr val="bg1"/>
                          </a:solidFill>
                          <a:effectLst/>
                          <a:latin typeface="Courier New" pitchFamily="49" charset="0"/>
                        </a:rPr>
                        <a:t>Scan set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1863">
                <a:tc gridSpan="2">
                  <a:txBody>
                    <a:bodyPr/>
                    <a:lstStyle/>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1200" b="0" i="0" u="none" strike="noStrike" cap="none" normalizeH="0" baseline="0" smtClean="0">
                          <a:ln>
                            <a:noFill/>
                          </a:ln>
                          <a:solidFill>
                            <a:schemeClr val="bg1"/>
                          </a:solidFill>
                          <a:effectLst/>
                          <a:latin typeface="Courier New" pitchFamily="49" charset="0"/>
                        </a:rPr>
                        <a:t>[</a:t>
                      </a:r>
                      <a:r>
                        <a:rPr kumimoji="0" lang="en-US" sz="1200" b="1" i="0" u="none" strike="noStrike" cap="none" normalizeH="0" baseline="0" smtClean="0">
                          <a:ln>
                            <a:noFill/>
                          </a:ln>
                          <a:solidFill>
                            <a:schemeClr val="bg1"/>
                          </a:solidFill>
                          <a:effectLst/>
                          <a:latin typeface="Arial" pitchFamily="34" charset="0"/>
                        </a:rPr>
                        <a:t>scan char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2000" b="1" i="0" u="none" strike="noStrike" cap="none" normalizeH="0" baseline="0" dirty="0" smtClean="0">
                          <a:ln>
                            <a:noFill/>
                          </a:ln>
                          <a:solidFill>
                            <a:schemeClr val="bg1"/>
                          </a:solidFill>
                          <a:effectLst/>
                          <a:latin typeface="Arial" pitchFamily="34" charset="0"/>
                        </a:rPr>
                        <a:t>Scan a string for a set of characters that are stored in an array.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0525">
                <a:tc gridSpan="3">
                  <a:txBody>
                    <a:bodyPr/>
                    <a:lstStyle/>
                    <a:p>
                      <a:pPr marL="0" marR="0" lvl="0" indent="0" algn="l" defTabSz="914400" rtl="0" eaLnBrk="1" fontAlgn="base" latinLnBrk="0" hangingPunct="1">
                        <a:lnSpc>
                          <a:spcPct val="100000"/>
                        </a:lnSpc>
                        <a:spcBef>
                          <a:spcPct val="0"/>
                        </a:spcBef>
                        <a:spcAft>
                          <a:spcPct val="0"/>
                        </a:spcAft>
                        <a:buClrTx/>
                        <a:buSzPct val="90000"/>
                        <a:buFontTx/>
                        <a:buNone/>
                        <a:tabLst/>
                      </a:pPr>
                      <a:r>
                        <a:rPr kumimoji="0" lang="en-US" sz="2400" b="1" i="0" u="none" strike="noStrike" cap="none" normalizeH="0" baseline="0" smtClean="0">
                          <a:ln>
                            <a:noFill/>
                          </a:ln>
                          <a:solidFill>
                            <a:schemeClr val="bg1"/>
                          </a:solidFill>
                          <a:effectLst/>
                          <a:latin typeface="Courier New" pitchFamily="49" charset="0"/>
                        </a:rPr>
                        <a:t>Miscellaneous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065338">
                <a:tc>
                  <a:txBody>
                    <a:bodyPr/>
                    <a:lstStyle/>
                    <a:p>
                      <a:pPr marL="684213" marR="0" lvl="2" indent="230188" algn="l" defTabSz="914400" rtl="0" eaLnBrk="1" fontAlgn="base" latinLnBrk="0" hangingPunct="1">
                        <a:lnSpc>
                          <a:spcPct val="100000"/>
                        </a:lnSpc>
                        <a:spcBef>
                          <a:spcPct val="0"/>
                        </a:spcBef>
                        <a:spcAft>
                          <a:spcPct val="0"/>
                        </a:spcAft>
                        <a:buClrTx/>
                        <a:buSzPct val="70000"/>
                        <a:buFontTx/>
                        <a:buNone/>
                        <a:tabLst/>
                      </a:pPr>
                      <a:r>
                        <a:rPr kumimoji="0" lang="en-US" sz="12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rPr>
                        <a:t>p</a:t>
                      </a:r>
                    </a:p>
                    <a:p>
                      <a:pPr marL="684213" marR="0" lvl="2" indent="230188" algn="l" defTabSz="914400" rtl="0" eaLnBrk="1" fontAlgn="base" latinLnBrk="0" hangingPunct="1">
                        <a:lnSpc>
                          <a:spcPct val="100000"/>
                        </a:lnSpc>
                        <a:spcBef>
                          <a:spcPct val="0"/>
                        </a:spcBef>
                        <a:spcAft>
                          <a:spcPct val="0"/>
                        </a:spcAft>
                        <a:buClrTx/>
                        <a:buSzPct val="70000"/>
                        <a:buFontTx/>
                        <a:buNone/>
                        <a:tabLst/>
                      </a:pPr>
                      <a:r>
                        <a:rPr kumimoji="0" lang="en-US" sz="12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rPr>
                        <a:t>n</a:t>
                      </a:r>
                    </a:p>
                    <a:p>
                      <a:pPr marL="684213" marR="0" lvl="2" indent="230188" algn="l" defTabSz="914400" rtl="0" eaLnBrk="1" fontAlgn="base" latinLnBrk="0" hangingPunct="1">
                        <a:lnSpc>
                          <a:spcPct val="100000"/>
                        </a:lnSpc>
                        <a:spcBef>
                          <a:spcPct val="0"/>
                        </a:spcBef>
                        <a:spcAft>
                          <a:spcPct val="0"/>
                        </a:spcAft>
                        <a:buClrTx/>
                        <a:buSzPct val="70000"/>
                        <a:buFontTx/>
                        <a:buNone/>
                        <a:tabLst/>
                      </a:pPr>
                      <a:endParaRPr kumimoji="0" lang="en-US" sz="12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endParaRPr>
                    </a:p>
                    <a:p>
                      <a:pPr marL="684213" marR="0" lvl="2" indent="230188" algn="l" defTabSz="914400" rtl="0" eaLnBrk="1" fontAlgn="base" latinLnBrk="0" hangingPunct="1">
                        <a:lnSpc>
                          <a:spcPct val="100000"/>
                        </a:lnSpc>
                        <a:spcBef>
                          <a:spcPct val="0"/>
                        </a:spcBef>
                        <a:spcAft>
                          <a:spcPct val="0"/>
                        </a:spcAft>
                        <a:buClrTx/>
                        <a:buSzPct val="70000"/>
                        <a:buFontTx/>
                        <a:buNone/>
                        <a:tabLst/>
                      </a:pPr>
                      <a:r>
                        <a:rPr kumimoji="0" lang="en-US" sz="1200" b="1" i="0" u="none" strike="noStrike" cap="none" normalizeH="0" baseline="0" smtClean="0">
                          <a:ln>
                            <a:noFill/>
                          </a:ln>
                          <a:solidFill>
                            <a:schemeClr val="bg1"/>
                          </a:solidFill>
                          <a:effectLst>
                            <a:outerShdw blurRad="38100" dist="38100" dir="2700000" algn="tl">
                              <a:srgbClr val="C0C0C0"/>
                            </a:outerShdw>
                          </a:effectLst>
                          <a:latin typeface="Courier New" pitchFamily="49"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227013" marR="0" lvl="0" indent="-227013" algn="l" defTabSz="914400" rtl="0" eaLnBrk="1" fontAlgn="base" latinLnBrk="0" hangingPunct="1">
                        <a:lnSpc>
                          <a:spcPct val="100000"/>
                        </a:lnSpc>
                        <a:spcBef>
                          <a:spcPct val="0"/>
                        </a:spcBef>
                        <a:spcAft>
                          <a:spcPct val="0"/>
                        </a:spcAft>
                        <a:buClrTx/>
                        <a:buSzPct val="90000"/>
                        <a:buFontTx/>
                        <a:buNone/>
                        <a:tabLst/>
                      </a:pPr>
                      <a:r>
                        <a:rPr kumimoji="0" lang="en-US" sz="1200" b="1" i="0" u="none" strike="noStrike" cap="none" normalizeH="0" baseline="0" dirty="0" smtClean="0">
                          <a:ln>
                            <a:noFill/>
                          </a:ln>
                          <a:solidFill>
                            <a:schemeClr val="bg1"/>
                          </a:solidFill>
                          <a:effectLst/>
                          <a:latin typeface="Arial" pitchFamily="34" charset="0"/>
                        </a:rPr>
                        <a:t>  </a:t>
                      </a:r>
                      <a:r>
                        <a:rPr kumimoji="0" lang="en-US" sz="2000" b="1" i="0" u="none" strike="noStrike" cap="none" normalizeH="0" baseline="0" dirty="0" smtClean="0">
                          <a:ln>
                            <a:noFill/>
                          </a:ln>
                          <a:solidFill>
                            <a:schemeClr val="bg1"/>
                          </a:solidFill>
                          <a:effectLst/>
                          <a:latin typeface="Arial" pitchFamily="34" charset="0"/>
                        </a:rPr>
                        <a:t>Read an address of the same form produced when an address is output with </a:t>
                      </a:r>
                      <a:r>
                        <a:rPr kumimoji="0" lang="en-US" sz="2000" b="0" i="0" u="none" strike="noStrike" cap="none" normalizeH="0" baseline="0" dirty="0" smtClean="0">
                          <a:ln>
                            <a:noFill/>
                          </a:ln>
                          <a:solidFill>
                            <a:schemeClr val="bg1"/>
                          </a:solidFill>
                          <a:effectLst/>
                          <a:latin typeface="Courier New" pitchFamily="49" charset="0"/>
                        </a:rPr>
                        <a:t>%p</a:t>
                      </a:r>
                      <a:r>
                        <a:rPr kumimoji="0" lang="en-US" sz="2000" b="1" i="0" u="none" strike="noStrike" cap="none" normalizeH="0" baseline="0" dirty="0" smtClean="0">
                          <a:ln>
                            <a:noFill/>
                          </a:ln>
                          <a:solidFill>
                            <a:schemeClr val="bg1"/>
                          </a:solidFill>
                          <a:effectLst/>
                          <a:latin typeface="Arial" pitchFamily="34" charset="0"/>
                        </a:rPr>
                        <a:t> in a </a:t>
                      </a:r>
                      <a:r>
                        <a:rPr kumimoji="0" lang="en-US" sz="2000" b="0" i="0" u="none" strike="noStrike" cap="none" normalizeH="0" baseline="0" dirty="0" err="1" smtClean="0">
                          <a:ln>
                            <a:noFill/>
                          </a:ln>
                          <a:solidFill>
                            <a:schemeClr val="bg1"/>
                          </a:solidFill>
                          <a:effectLst/>
                          <a:latin typeface="Courier New" pitchFamily="49" charset="0"/>
                        </a:rPr>
                        <a:t>printf</a:t>
                      </a:r>
                      <a:r>
                        <a:rPr kumimoji="0" lang="en-US" sz="2000" b="0" i="0" u="none" strike="noStrike" cap="none" normalizeH="0" baseline="0" dirty="0" smtClean="0">
                          <a:ln>
                            <a:noFill/>
                          </a:ln>
                          <a:solidFill>
                            <a:schemeClr val="bg1"/>
                          </a:solidFill>
                          <a:effectLst/>
                          <a:latin typeface="Courier New" pitchFamily="49" charset="0"/>
                        </a:rPr>
                        <a:t> </a:t>
                      </a:r>
                      <a:r>
                        <a:rPr kumimoji="0" lang="en-US" sz="2000" b="1" i="0" u="none" strike="noStrike" cap="none" normalizeH="0" baseline="0" dirty="0" smtClean="0">
                          <a:ln>
                            <a:noFill/>
                          </a:ln>
                          <a:solidFill>
                            <a:schemeClr val="bg1"/>
                          </a:solidFill>
                          <a:effectLst/>
                          <a:latin typeface="Arial" pitchFamily="34" charset="0"/>
                        </a:rPr>
                        <a:t>statement</a:t>
                      </a:r>
                    </a:p>
                    <a:p>
                      <a:pPr marL="227013" marR="0" lvl="0" indent="-227013" algn="l" defTabSz="914400" rtl="0" eaLnBrk="1" fontAlgn="base" latinLnBrk="0" hangingPunct="1">
                        <a:lnSpc>
                          <a:spcPct val="100000"/>
                        </a:lnSpc>
                        <a:spcBef>
                          <a:spcPct val="0"/>
                        </a:spcBef>
                        <a:spcAft>
                          <a:spcPct val="0"/>
                        </a:spcAft>
                        <a:buClrTx/>
                        <a:buSzPct val="90000"/>
                        <a:buFontTx/>
                        <a:buNone/>
                        <a:tabLst/>
                      </a:pPr>
                      <a:r>
                        <a:rPr kumimoji="0" lang="en-US" sz="2000" b="1" i="0" u="none" strike="noStrike" cap="none" normalizeH="0" baseline="0" dirty="0" smtClean="0">
                          <a:ln>
                            <a:noFill/>
                          </a:ln>
                          <a:solidFill>
                            <a:schemeClr val="bg1"/>
                          </a:solidFill>
                          <a:effectLst/>
                          <a:latin typeface="Arial" pitchFamily="34" charset="0"/>
                        </a:rPr>
                        <a:t>  Store the number of characters input so far in this </a:t>
                      </a:r>
                      <a:r>
                        <a:rPr kumimoji="0" lang="en-US" sz="2000" b="0" i="0" u="none" strike="noStrike" cap="none" normalizeH="0" baseline="0" dirty="0" err="1" smtClean="0">
                          <a:ln>
                            <a:noFill/>
                          </a:ln>
                          <a:solidFill>
                            <a:schemeClr val="bg1"/>
                          </a:solidFill>
                          <a:effectLst/>
                          <a:latin typeface="Courier New" pitchFamily="49" charset="0"/>
                        </a:rPr>
                        <a:t>scanf</a:t>
                      </a:r>
                      <a:r>
                        <a:rPr kumimoji="0" lang="en-US" sz="2000" b="1" i="0" u="none" strike="noStrike" cap="none" normalizeH="0" baseline="0" dirty="0" smtClean="0">
                          <a:ln>
                            <a:noFill/>
                          </a:ln>
                          <a:solidFill>
                            <a:schemeClr val="bg1"/>
                          </a:solidFill>
                          <a:effectLst/>
                          <a:latin typeface="Arial" pitchFamily="34" charset="0"/>
                        </a:rPr>
                        <a:t>.  The corresponding argument is a pointer to integer</a:t>
                      </a:r>
                    </a:p>
                    <a:p>
                      <a:pPr marL="227013" marR="0" lvl="0" indent="-227013" algn="l" defTabSz="914400" rtl="0" eaLnBrk="1" fontAlgn="base" latinLnBrk="0" hangingPunct="1">
                        <a:lnSpc>
                          <a:spcPct val="100000"/>
                        </a:lnSpc>
                        <a:spcBef>
                          <a:spcPct val="0"/>
                        </a:spcBef>
                        <a:spcAft>
                          <a:spcPct val="0"/>
                        </a:spcAft>
                        <a:buClrTx/>
                        <a:buSzPct val="90000"/>
                        <a:buFontTx/>
                        <a:buNone/>
                        <a:tabLst/>
                      </a:pPr>
                      <a:r>
                        <a:rPr kumimoji="0" lang="en-US" sz="2000" b="1" i="0" u="none" strike="noStrike" cap="none" normalizeH="0" baseline="0" dirty="0" smtClean="0">
                          <a:ln>
                            <a:noFill/>
                          </a:ln>
                          <a:solidFill>
                            <a:schemeClr val="bg1"/>
                          </a:solidFill>
                          <a:effectLst/>
                          <a:latin typeface="Arial" pitchFamily="34" charset="0"/>
                        </a:rPr>
                        <a:t>  Skip a percent sign (</a:t>
                      </a:r>
                      <a:r>
                        <a:rPr kumimoji="0" lang="en-US" sz="2000" b="0" i="0" u="none" strike="noStrike" cap="none" normalizeH="0" baseline="0" dirty="0" smtClean="0">
                          <a:ln>
                            <a:noFill/>
                          </a:ln>
                          <a:solidFill>
                            <a:schemeClr val="bg1"/>
                          </a:solidFill>
                          <a:effectLst/>
                          <a:latin typeface="Courier New" pitchFamily="49" charset="0"/>
                        </a:rPr>
                        <a:t>%</a:t>
                      </a:r>
                      <a:r>
                        <a:rPr kumimoji="0" lang="en-US" sz="2000" b="1" i="0" u="none" strike="noStrike" cap="none" normalizeH="0" baseline="0" dirty="0" smtClean="0">
                          <a:ln>
                            <a:noFill/>
                          </a:ln>
                          <a:solidFill>
                            <a:schemeClr val="bg1"/>
                          </a:solidFill>
                          <a:effectLst/>
                          <a:latin typeface="Arial" pitchFamily="34" charset="0"/>
                        </a:rPr>
                        <a:t>) in the input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buNone/>
              <a:defRPr/>
            </a:pPr>
            <a:r>
              <a:rPr lang="en-US" dirty="0" smtClean="0">
                <a:latin typeface="Times New Roman" pitchFamily="18" charset="0"/>
                <a:cs typeface="Times New Roman" pitchFamily="18" charset="0"/>
              </a:rPr>
              <a:t>Formatting Input with </a:t>
            </a:r>
            <a:r>
              <a:rPr lang="en-US" dirty="0" err="1" smtClean="0">
                <a:latin typeface="Times New Roman" pitchFamily="18" charset="0"/>
                <a:cs typeface="Times New Roman" pitchFamily="18" charset="0"/>
              </a:rPr>
              <a:t>scanf</a:t>
            </a:r>
            <a:endParaRPr lang="en-US" dirty="0" smtClean="0">
              <a:latin typeface="Times New Roman" pitchFamily="18" charset="0"/>
              <a:cs typeface="Times New Roman" pitchFamily="18" charset="0"/>
            </a:endParaRPr>
          </a:p>
        </p:txBody>
      </p:sp>
      <p:sp>
        <p:nvSpPr>
          <p:cNvPr id="29699" name="Rectangle 3"/>
          <p:cNvSpPr>
            <a:spLocks noGrp="1" noChangeArrowheads="1"/>
          </p:cNvSpPr>
          <p:nvPr>
            <p:ph type="body" idx="1"/>
          </p:nvPr>
        </p:nvSpPr>
        <p:spPr>
          <a:xfrm>
            <a:off x="228600" y="1066800"/>
            <a:ext cx="8610600" cy="5334000"/>
          </a:xfrm>
        </p:spPr>
        <p:txBody>
          <a:bodyPr>
            <a:normAutofit fontScale="92500" lnSpcReduction="10000"/>
          </a:bodyPr>
          <a:lstStyle/>
          <a:p>
            <a:pPr eaLnBrk="1" hangingPunct="1">
              <a:lnSpc>
                <a:spcPct val="90000"/>
              </a:lnSpc>
              <a:defRPr/>
            </a:pPr>
            <a:r>
              <a:rPr lang="en-US" dirty="0" smtClean="0">
                <a:latin typeface="Times New Roman" pitchFamily="18" charset="0"/>
                <a:cs typeface="Times New Roman" pitchFamily="18" charset="0"/>
              </a:rPr>
              <a:t>Scan sets</a:t>
            </a:r>
          </a:p>
          <a:p>
            <a:pPr lvl="1" eaLnBrk="1" hangingPunct="1">
              <a:lnSpc>
                <a:spcPct val="90000"/>
              </a:lnSpc>
              <a:defRPr/>
            </a:pPr>
            <a:r>
              <a:rPr lang="en-US" dirty="0" smtClean="0">
                <a:latin typeface="Times New Roman" pitchFamily="18" charset="0"/>
                <a:cs typeface="Times New Roman" pitchFamily="18" charset="0"/>
              </a:rPr>
              <a:t>Set of characters enclosed in square brackets </a:t>
            </a:r>
            <a:r>
              <a:rPr lang="en-US" b="1" dirty="0" smtClean="0">
                <a:latin typeface="Times New Roman" pitchFamily="18" charset="0"/>
                <a:cs typeface="Times New Roman" pitchFamily="18" charset="0"/>
              </a:rPr>
              <a:t>[]</a:t>
            </a:r>
          </a:p>
          <a:p>
            <a:pPr lvl="2" eaLnBrk="1" hangingPunct="1">
              <a:lnSpc>
                <a:spcPct val="90000"/>
              </a:lnSpc>
              <a:defRPr/>
            </a:pPr>
            <a:r>
              <a:rPr lang="en-US" dirty="0" smtClean="0">
                <a:latin typeface="Times New Roman" pitchFamily="18" charset="0"/>
                <a:cs typeface="Times New Roman" pitchFamily="18" charset="0"/>
              </a:rPr>
              <a:t>Preceded by </a:t>
            </a:r>
            <a:r>
              <a:rPr lang="en-US" b="1"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sign</a:t>
            </a:r>
          </a:p>
          <a:p>
            <a:pPr lvl="1" eaLnBrk="1" hangingPunct="1">
              <a:lnSpc>
                <a:spcPct val="90000"/>
              </a:lnSpc>
              <a:defRPr/>
            </a:pPr>
            <a:r>
              <a:rPr lang="en-US" dirty="0" smtClean="0">
                <a:latin typeface="Times New Roman" pitchFamily="18" charset="0"/>
                <a:cs typeface="Times New Roman" pitchFamily="18" charset="0"/>
              </a:rPr>
              <a:t>Scans input stream, looking only for characters in scan set</a:t>
            </a:r>
          </a:p>
          <a:p>
            <a:pPr lvl="2" eaLnBrk="1" hangingPunct="1">
              <a:lnSpc>
                <a:spcPct val="90000"/>
              </a:lnSpc>
              <a:defRPr/>
            </a:pPr>
            <a:r>
              <a:rPr lang="en-US" dirty="0" smtClean="0">
                <a:latin typeface="Times New Roman" pitchFamily="18" charset="0"/>
                <a:cs typeface="Times New Roman" pitchFamily="18" charset="0"/>
              </a:rPr>
              <a:t>Whenever a match occurs, stores character in specified array</a:t>
            </a:r>
          </a:p>
          <a:p>
            <a:pPr lvl="2" eaLnBrk="1" hangingPunct="1">
              <a:lnSpc>
                <a:spcPct val="90000"/>
              </a:lnSpc>
              <a:defRPr/>
            </a:pPr>
            <a:r>
              <a:rPr lang="en-US" dirty="0" smtClean="0">
                <a:latin typeface="Times New Roman" pitchFamily="18" charset="0"/>
                <a:cs typeface="Times New Roman" pitchFamily="18" charset="0"/>
              </a:rPr>
              <a:t>Stops scanning once a character not in the scan set is found</a:t>
            </a:r>
          </a:p>
          <a:p>
            <a:pPr lvl="1" eaLnBrk="1" hangingPunct="1">
              <a:lnSpc>
                <a:spcPct val="90000"/>
              </a:lnSpc>
              <a:defRPr/>
            </a:pPr>
            <a:r>
              <a:rPr lang="en-US" dirty="0" smtClean="0">
                <a:latin typeface="Times New Roman" pitchFamily="18" charset="0"/>
                <a:cs typeface="Times New Roman" pitchFamily="18" charset="0"/>
              </a:rPr>
              <a:t>Inverted scan sets</a:t>
            </a:r>
          </a:p>
          <a:p>
            <a:pPr lvl="2" eaLnBrk="1" hangingPunct="1">
              <a:lnSpc>
                <a:spcPct val="90000"/>
              </a:lnSpc>
              <a:defRPr/>
            </a:pPr>
            <a:r>
              <a:rPr lang="en-US" dirty="0" smtClean="0">
                <a:latin typeface="Times New Roman" pitchFamily="18" charset="0"/>
                <a:cs typeface="Times New Roman" pitchFamily="18" charset="0"/>
              </a:rPr>
              <a:t>Use a caret </a:t>
            </a:r>
            <a:r>
              <a:rPr lang="en-US" b="1"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a:t>
            </a:r>
            <a:r>
              <a:rPr lang="en-US" b="1" dirty="0" err="1" smtClean="0">
                <a:latin typeface="Times New Roman" pitchFamily="18" charset="0"/>
                <a:cs typeface="Times New Roman" pitchFamily="18" charset="0"/>
              </a:rPr>
              <a:t>aeiou</a:t>
            </a:r>
            <a:r>
              <a:rPr lang="en-US" b="1" dirty="0" smtClean="0">
                <a:latin typeface="Times New Roman" pitchFamily="18" charset="0"/>
                <a:cs typeface="Times New Roman" pitchFamily="18" charset="0"/>
              </a:rPr>
              <a:t>]</a:t>
            </a:r>
          </a:p>
          <a:p>
            <a:pPr lvl="2" eaLnBrk="1" hangingPunct="1">
              <a:lnSpc>
                <a:spcPct val="90000"/>
              </a:lnSpc>
              <a:defRPr/>
            </a:pPr>
            <a:r>
              <a:rPr lang="en-US" dirty="0" smtClean="0">
                <a:latin typeface="Times New Roman" pitchFamily="18" charset="0"/>
                <a:cs typeface="Times New Roman" pitchFamily="18" charset="0"/>
              </a:rPr>
              <a:t>Causes characters not in the scan set to be stored</a:t>
            </a:r>
          </a:p>
          <a:p>
            <a:pPr eaLnBrk="1" hangingPunct="1">
              <a:lnSpc>
                <a:spcPct val="90000"/>
              </a:lnSpc>
              <a:defRPr/>
            </a:pPr>
            <a:r>
              <a:rPr lang="en-US" dirty="0" smtClean="0">
                <a:latin typeface="Times New Roman" pitchFamily="18" charset="0"/>
                <a:cs typeface="Times New Roman" pitchFamily="18" charset="0"/>
              </a:rPr>
              <a:t>Skipping characters</a:t>
            </a:r>
          </a:p>
          <a:p>
            <a:pPr lvl="1" eaLnBrk="1" hangingPunct="1">
              <a:lnSpc>
                <a:spcPct val="90000"/>
              </a:lnSpc>
              <a:defRPr/>
            </a:pPr>
            <a:r>
              <a:rPr lang="en-US" dirty="0" smtClean="0">
                <a:latin typeface="Times New Roman" pitchFamily="18" charset="0"/>
                <a:cs typeface="Times New Roman" pitchFamily="18" charset="0"/>
              </a:rPr>
              <a:t>Include character to skip in format control</a:t>
            </a:r>
          </a:p>
          <a:p>
            <a:pPr lvl="1" eaLnBrk="1" hangingPunct="1">
              <a:lnSpc>
                <a:spcPct val="90000"/>
              </a:lnSpc>
              <a:defRPr/>
            </a:pPr>
            <a:r>
              <a:rPr lang="en-US" dirty="0" smtClean="0">
                <a:latin typeface="Times New Roman" pitchFamily="18" charset="0"/>
                <a:cs typeface="Times New Roman" pitchFamily="18" charset="0"/>
              </a:rPr>
              <a:t>Or, use </a:t>
            </a:r>
            <a:r>
              <a:rPr lang="en-US" b="1"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(assignment suppression character)</a:t>
            </a:r>
          </a:p>
          <a:p>
            <a:pPr lvl="2" eaLnBrk="1" hangingPunct="1">
              <a:lnSpc>
                <a:spcPct val="90000"/>
              </a:lnSpc>
              <a:defRPr/>
            </a:pPr>
            <a:r>
              <a:rPr lang="en-US" dirty="0" smtClean="0">
                <a:latin typeface="Times New Roman" pitchFamily="18" charset="0"/>
                <a:cs typeface="Times New Roman" pitchFamily="18" charset="0"/>
              </a:rPr>
              <a:t>Skips any type of character without storing it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152400" y="123825"/>
            <a:ext cx="8839200" cy="5133975"/>
            <a:chOff x="0" y="0"/>
            <a:chExt cx="3072" cy="6358"/>
          </a:xfrm>
        </p:grpSpPr>
        <p:sp>
          <p:nvSpPr>
            <p:cNvPr id="9274" name="Rectangle 5"/>
            <p:cNvSpPr>
              <a:spLocks noChangeArrowheads="1"/>
            </p:cNvSpPr>
            <p:nvPr/>
          </p:nvSpPr>
          <p:spPr bwMode="auto">
            <a:xfrm>
              <a:off x="0" y="0"/>
              <a:ext cx="3072" cy="374"/>
            </a:xfrm>
            <a:prstGeom prst="rect">
              <a:avLst/>
            </a:prstGeom>
            <a:solidFill>
              <a:srgbClr val="FFE699"/>
            </a:solidFill>
            <a:ln w="9525">
              <a:noFill/>
              <a:miter lim="800000"/>
              <a:headEnd/>
              <a:tailEnd/>
            </a:ln>
          </p:spPr>
          <p:txBody>
            <a:bodyPr anchor="ctr">
              <a:spAutoFit/>
            </a:bodyPr>
            <a:lstStyle/>
            <a:p>
              <a:endParaRPr lang="en-US"/>
            </a:p>
          </p:txBody>
        </p:sp>
        <p:grpSp>
          <p:nvGrpSpPr>
            <p:cNvPr id="4" name="Group 7"/>
            <p:cNvGrpSpPr>
              <a:grpSpLocks/>
            </p:cNvGrpSpPr>
            <p:nvPr/>
          </p:nvGrpSpPr>
          <p:grpSpPr bwMode="auto">
            <a:xfrm>
              <a:off x="0" y="374"/>
              <a:ext cx="3072" cy="374"/>
              <a:chOff x="0" y="374"/>
              <a:chExt cx="3072" cy="374"/>
            </a:xfrm>
          </p:grpSpPr>
          <p:sp>
            <p:nvSpPr>
              <p:cNvPr id="9272" name="Rectangle 8"/>
              <p:cNvSpPr>
                <a:spLocks noChangeArrowheads="1"/>
              </p:cNvSpPr>
              <p:nvPr/>
            </p:nvSpPr>
            <p:spPr bwMode="auto">
              <a:xfrm>
                <a:off x="0" y="37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9273" name="Rectangle 9"/>
              <p:cNvSpPr>
                <a:spLocks noChangeArrowheads="1"/>
              </p:cNvSpPr>
              <p:nvPr/>
            </p:nvSpPr>
            <p:spPr bwMode="auto">
              <a:xfrm>
                <a:off x="0" y="37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200" b="1">
                    <a:solidFill>
                      <a:srgbClr val="4D8DFF"/>
                    </a:solidFill>
                    <a:latin typeface="Courier New" pitchFamily="49" charset="0"/>
                    <a:cs typeface="Times New Roman" pitchFamily="18" charset="0"/>
                  </a:rPr>
                  <a:t>	2	</a:t>
                </a:r>
                <a:r>
                  <a:rPr lang="en-US" sz="1200" b="1">
                    <a:solidFill>
                      <a:srgbClr val="008000"/>
                    </a:solidFill>
                    <a:latin typeface="Courier New" pitchFamily="49" charset="0"/>
                    <a:cs typeface="Times New Roman" pitchFamily="18" charset="0"/>
                  </a:rPr>
                  <a:t>/* Reading characters and strings */</a:t>
                </a:r>
                <a:endParaRPr lang="en-US" sz="1200" b="1">
                  <a:solidFill>
                    <a:srgbClr val="000000"/>
                  </a:solidFill>
                  <a:latin typeface="Courier New" pitchFamily="49" charset="0"/>
                  <a:cs typeface="Times New Roman" pitchFamily="18" charset="0"/>
                </a:endParaRPr>
              </a:p>
              <a:p>
                <a:pPr>
                  <a:tabLst>
                    <a:tab pos="139700" algn="r"/>
                    <a:tab pos="292100" algn="l"/>
                  </a:tabLst>
                </a:pPr>
                <a:endParaRPr lang="en-US" sz="1200" b="1">
                  <a:latin typeface="Courier New" pitchFamily="49" charset="0"/>
                </a:endParaRPr>
              </a:p>
            </p:txBody>
          </p:sp>
        </p:grpSp>
        <p:grpSp>
          <p:nvGrpSpPr>
            <p:cNvPr id="5" name="Group 10"/>
            <p:cNvGrpSpPr>
              <a:grpSpLocks/>
            </p:cNvGrpSpPr>
            <p:nvPr/>
          </p:nvGrpSpPr>
          <p:grpSpPr bwMode="auto">
            <a:xfrm>
              <a:off x="0" y="748"/>
              <a:ext cx="3072" cy="374"/>
              <a:chOff x="0" y="748"/>
              <a:chExt cx="3072" cy="374"/>
            </a:xfrm>
          </p:grpSpPr>
          <p:sp>
            <p:nvSpPr>
              <p:cNvPr id="9270" name="Rectangle 11"/>
              <p:cNvSpPr>
                <a:spLocks noChangeArrowheads="1"/>
              </p:cNvSpPr>
              <p:nvPr/>
            </p:nvSpPr>
            <p:spPr bwMode="auto">
              <a:xfrm>
                <a:off x="0" y="74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9271" name="Rectangle 12"/>
              <p:cNvSpPr>
                <a:spLocks noChangeArrowheads="1"/>
              </p:cNvSpPr>
              <p:nvPr/>
            </p:nvSpPr>
            <p:spPr bwMode="auto">
              <a:xfrm>
                <a:off x="0" y="74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200" b="1" dirty="0">
                    <a:solidFill>
                      <a:srgbClr val="4D8DFF"/>
                    </a:solidFill>
                    <a:latin typeface="Courier New" pitchFamily="49" charset="0"/>
                    <a:cs typeface="Times New Roman" pitchFamily="18" charset="0"/>
                  </a:rPr>
                  <a:t>	3	</a:t>
                </a:r>
                <a:r>
                  <a:rPr lang="en-US" sz="1200" b="1" dirty="0">
                    <a:solidFill>
                      <a:srgbClr val="275AFF"/>
                    </a:solidFill>
                    <a:latin typeface="Courier New" pitchFamily="49" charset="0"/>
                    <a:cs typeface="Times New Roman" pitchFamily="18" charset="0"/>
                  </a:rPr>
                  <a:t>#include</a:t>
                </a:r>
                <a:r>
                  <a:rPr lang="en-US" sz="1200" b="1" dirty="0">
                    <a:solidFill>
                      <a:srgbClr val="000000"/>
                    </a:solidFill>
                    <a:latin typeface="Courier New" pitchFamily="49" charset="0"/>
                    <a:cs typeface="Times New Roman" pitchFamily="18" charset="0"/>
                  </a:rPr>
                  <a:t> &lt;</a:t>
                </a:r>
                <a:r>
                  <a:rPr lang="en-US" sz="1200" b="1" dirty="0" err="1">
                    <a:solidFill>
                      <a:srgbClr val="000000"/>
                    </a:solidFill>
                    <a:latin typeface="Courier New" pitchFamily="49" charset="0"/>
                    <a:cs typeface="Times New Roman" pitchFamily="18" charset="0"/>
                  </a:rPr>
                  <a:t>stdio.h</a:t>
                </a:r>
                <a:r>
                  <a:rPr lang="en-US" sz="1200" b="1" dirty="0">
                    <a:solidFill>
                      <a:srgbClr val="000000"/>
                    </a:solidFill>
                    <a:latin typeface="Courier New" pitchFamily="49" charset="0"/>
                    <a:cs typeface="Times New Roman" pitchFamily="18" charset="0"/>
                  </a:rPr>
                  <a:t>&gt;</a:t>
                </a:r>
              </a:p>
              <a:p>
                <a:pPr>
                  <a:tabLst>
                    <a:tab pos="139700" algn="r"/>
                    <a:tab pos="292100" algn="l"/>
                  </a:tabLst>
                </a:pPr>
                <a:endParaRPr lang="en-US" sz="1200" b="1" dirty="0">
                  <a:latin typeface="Courier New" pitchFamily="49" charset="0"/>
                </a:endParaRPr>
              </a:p>
            </p:txBody>
          </p:sp>
        </p:grpSp>
        <p:grpSp>
          <p:nvGrpSpPr>
            <p:cNvPr id="6" name="Group 13"/>
            <p:cNvGrpSpPr>
              <a:grpSpLocks/>
            </p:cNvGrpSpPr>
            <p:nvPr/>
          </p:nvGrpSpPr>
          <p:grpSpPr bwMode="auto">
            <a:xfrm>
              <a:off x="0" y="1122"/>
              <a:ext cx="3072" cy="374"/>
              <a:chOff x="0" y="1122"/>
              <a:chExt cx="3072" cy="374"/>
            </a:xfrm>
          </p:grpSpPr>
          <p:sp>
            <p:nvSpPr>
              <p:cNvPr id="9268" name="Rectangle 14"/>
              <p:cNvSpPr>
                <a:spLocks noChangeArrowheads="1"/>
              </p:cNvSpPr>
              <p:nvPr/>
            </p:nvSpPr>
            <p:spPr bwMode="auto">
              <a:xfrm>
                <a:off x="0" y="112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9269" name="Rectangle 15"/>
              <p:cNvSpPr>
                <a:spLocks noChangeArrowheads="1"/>
              </p:cNvSpPr>
              <p:nvPr/>
            </p:nvSpPr>
            <p:spPr bwMode="auto">
              <a:xfrm>
                <a:off x="0" y="1122"/>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200" b="1">
                    <a:solidFill>
                      <a:srgbClr val="4D8DFF"/>
                    </a:solidFill>
                    <a:latin typeface="Courier New" pitchFamily="49" charset="0"/>
                    <a:cs typeface="Times New Roman" pitchFamily="18" charset="0"/>
                  </a:rPr>
                  <a:t>	4	</a:t>
                </a:r>
                <a:endParaRPr lang="en-US" sz="1200" b="1">
                  <a:solidFill>
                    <a:srgbClr val="000000"/>
                  </a:solidFill>
                  <a:latin typeface="Courier New" pitchFamily="49" charset="0"/>
                  <a:cs typeface="Times New Roman" pitchFamily="18" charset="0"/>
                </a:endParaRPr>
              </a:p>
              <a:p>
                <a:pPr>
                  <a:tabLst>
                    <a:tab pos="139700" algn="r"/>
                    <a:tab pos="292100" algn="l"/>
                  </a:tabLst>
                </a:pPr>
                <a:endParaRPr lang="en-US" sz="1200" b="1">
                  <a:latin typeface="Courier New" pitchFamily="49" charset="0"/>
                </a:endParaRPr>
              </a:p>
            </p:txBody>
          </p:sp>
        </p:grpSp>
        <p:grpSp>
          <p:nvGrpSpPr>
            <p:cNvPr id="7" name="Group 16"/>
            <p:cNvGrpSpPr>
              <a:grpSpLocks/>
            </p:cNvGrpSpPr>
            <p:nvPr/>
          </p:nvGrpSpPr>
          <p:grpSpPr bwMode="auto">
            <a:xfrm>
              <a:off x="0" y="1496"/>
              <a:ext cx="3072" cy="374"/>
              <a:chOff x="0" y="1496"/>
              <a:chExt cx="3072" cy="374"/>
            </a:xfrm>
          </p:grpSpPr>
          <p:sp>
            <p:nvSpPr>
              <p:cNvPr id="9266" name="Rectangle 17"/>
              <p:cNvSpPr>
                <a:spLocks noChangeArrowheads="1"/>
              </p:cNvSpPr>
              <p:nvPr/>
            </p:nvSpPr>
            <p:spPr bwMode="auto">
              <a:xfrm>
                <a:off x="0" y="1496"/>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9267" name="Rectangle 18"/>
              <p:cNvSpPr>
                <a:spLocks noChangeArrowheads="1"/>
              </p:cNvSpPr>
              <p:nvPr/>
            </p:nvSpPr>
            <p:spPr bwMode="auto">
              <a:xfrm>
                <a:off x="0" y="1496"/>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200" b="1">
                    <a:solidFill>
                      <a:srgbClr val="4D8DFF"/>
                    </a:solidFill>
                    <a:latin typeface="Courier New" pitchFamily="49" charset="0"/>
                    <a:cs typeface="Times New Roman" pitchFamily="18" charset="0"/>
                  </a:rPr>
                  <a:t>	5	</a:t>
                </a:r>
                <a:r>
                  <a:rPr lang="en-US" sz="1200" b="1">
                    <a:solidFill>
                      <a:srgbClr val="275AFF"/>
                    </a:solidFill>
                    <a:latin typeface="Courier New" pitchFamily="49" charset="0"/>
                    <a:cs typeface="Times New Roman" pitchFamily="18" charset="0"/>
                  </a:rPr>
                  <a:t>int</a:t>
                </a:r>
                <a:r>
                  <a:rPr lang="en-US" sz="1200" b="1">
                    <a:solidFill>
                      <a:srgbClr val="000000"/>
                    </a:solidFill>
                    <a:latin typeface="Courier New" pitchFamily="49" charset="0"/>
                    <a:cs typeface="Times New Roman" pitchFamily="18" charset="0"/>
                  </a:rPr>
                  <a:t> main()</a:t>
                </a:r>
              </a:p>
              <a:p>
                <a:pPr>
                  <a:tabLst>
                    <a:tab pos="139700" algn="r"/>
                    <a:tab pos="292100" algn="l"/>
                  </a:tabLst>
                </a:pPr>
                <a:endParaRPr lang="en-US" sz="1200" b="1">
                  <a:latin typeface="Courier New" pitchFamily="49" charset="0"/>
                </a:endParaRPr>
              </a:p>
            </p:txBody>
          </p:sp>
        </p:grpSp>
        <p:grpSp>
          <p:nvGrpSpPr>
            <p:cNvPr id="8" name="Group 19"/>
            <p:cNvGrpSpPr>
              <a:grpSpLocks/>
            </p:cNvGrpSpPr>
            <p:nvPr/>
          </p:nvGrpSpPr>
          <p:grpSpPr bwMode="auto">
            <a:xfrm>
              <a:off x="0" y="1870"/>
              <a:ext cx="3072" cy="374"/>
              <a:chOff x="0" y="1870"/>
              <a:chExt cx="3072" cy="374"/>
            </a:xfrm>
          </p:grpSpPr>
          <p:sp>
            <p:nvSpPr>
              <p:cNvPr id="9264" name="Rectangle 20"/>
              <p:cNvSpPr>
                <a:spLocks noChangeArrowheads="1"/>
              </p:cNvSpPr>
              <p:nvPr/>
            </p:nvSpPr>
            <p:spPr bwMode="auto">
              <a:xfrm>
                <a:off x="0" y="187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9265" name="Rectangle 21"/>
              <p:cNvSpPr>
                <a:spLocks noChangeArrowheads="1"/>
              </p:cNvSpPr>
              <p:nvPr/>
            </p:nvSpPr>
            <p:spPr bwMode="auto">
              <a:xfrm>
                <a:off x="0" y="1870"/>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200" b="1">
                    <a:solidFill>
                      <a:srgbClr val="4D8DFF"/>
                    </a:solidFill>
                    <a:latin typeface="Courier New" pitchFamily="49" charset="0"/>
                    <a:cs typeface="Times New Roman" pitchFamily="18" charset="0"/>
                  </a:rPr>
                  <a:t>	6	</a:t>
                </a:r>
                <a:r>
                  <a:rPr lang="en-US" sz="1200" b="1">
                    <a:solidFill>
                      <a:srgbClr val="000000"/>
                    </a:solidFill>
                    <a:latin typeface="Courier New" pitchFamily="49" charset="0"/>
                    <a:cs typeface="Times New Roman" pitchFamily="18" charset="0"/>
                  </a:rPr>
                  <a:t>{ </a:t>
                </a:r>
              </a:p>
              <a:p>
                <a:pPr>
                  <a:tabLst>
                    <a:tab pos="139700" algn="r"/>
                    <a:tab pos="292100" algn="l"/>
                  </a:tabLst>
                </a:pPr>
                <a:endParaRPr lang="en-US" sz="1200" b="1">
                  <a:latin typeface="Courier New" pitchFamily="49" charset="0"/>
                </a:endParaRPr>
              </a:p>
            </p:txBody>
          </p:sp>
        </p:grpSp>
        <p:grpSp>
          <p:nvGrpSpPr>
            <p:cNvPr id="9" name="Group 22"/>
            <p:cNvGrpSpPr>
              <a:grpSpLocks/>
            </p:cNvGrpSpPr>
            <p:nvPr/>
          </p:nvGrpSpPr>
          <p:grpSpPr bwMode="auto">
            <a:xfrm>
              <a:off x="0" y="2244"/>
              <a:ext cx="3072" cy="374"/>
              <a:chOff x="0" y="2244"/>
              <a:chExt cx="3072" cy="374"/>
            </a:xfrm>
          </p:grpSpPr>
          <p:sp>
            <p:nvSpPr>
              <p:cNvPr id="9262" name="Rectangle 23"/>
              <p:cNvSpPr>
                <a:spLocks noChangeArrowheads="1"/>
              </p:cNvSpPr>
              <p:nvPr/>
            </p:nvSpPr>
            <p:spPr bwMode="auto">
              <a:xfrm>
                <a:off x="0" y="224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9263" name="Rectangle 24"/>
              <p:cNvSpPr>
                <a:spLocks noChangeArrowheads="1"/>
              </p:cNvSpPr>
              <p:nvPr/>
            </p:nvSpPr>
            <p:spPr bwMode="auto">
              <a:xfrm>
                <a:off x="0" y="224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200" b="1">
                    <a:solidFill>
                      <a:srgbClr val="4D8DFF"/>
                    </a:solidFill>
                    <a:latin typeface="Courier New" pitchFamily="49" charset="0"/>
                    <a:cs typeface="Times New Roman" pitchFamily="18" charset="0"/>
                  </a:rPr>
                  <a:t>	7	</a:t>
                </a:r>
                <a:r>
                  <a:rPr lang="en-US" sz="1200" b="1">
                    <a:solidFill>
                      <a:srgbClr val="000000"/>
                    </a:solidFill>
                    <a:latin typeface="Courier New" pitchFamily="49" charset="0"/>
                    <a:cs typeface="Times New Roman" pitchFamily="18" charset="0"/>
                  </a:rPr>
                  <a:t>   </a:t>
                </a:r>
                <a:r>
                  <a:rPr lang="en-US" sz="1200" b="1">
                    <a:solidFill>
                      <a:srgbClr val="275AFF"/>
                    </a:solidFill>
                    <a:latin typeface="Courier New" pitchFamily="49" charset="0"/>
                    <a:cs typeface="Times New Roman" pitchFamily="18" charset="0"/>
                  </a:rPr>
                  <a:t>char</a:t>
                </a:r>
                <a:r>
                  <a:rPr lang="en-US" sz="1200" b="1">
                    <a:solidFill>
                      <a:srgbClr val="000000"/>
                    </a:solidFill>
                    <a:latin typeface="Courier New" pitchFamily="49" charset="0"/>
                    <a:cs typeface="Times New Roman" pitchFamily="18" charset="0"/>
                  </a:rPr>
                  <a:t> x, y[ 9 ];</a:t>
                </a:r>
              </a:p>
              <a:p>
                <a:pPr>
                  <a:tabLst>
                    <a:tab pos="139700" algn="r"/>
                    <a:tab pos="292100" algn="l"/>
                  </a:tabLst>
                </a:pPr>
                <a:endParaRPr lang="en-US" sz="1200" b="1">
                  <a:latin typeface="Courier New" pitchFamily="49" charset="0"/>
                </a:endParaRPr>
              </a:p>
            </p:txBody>
          </p:sp>
        </p:grpSp>
        <p:grpSp>
          <p:nvGrpSpPr>
            <p:cNvPr id="10" name="Group 25"/>
            <p:cNvGrpSpPr>
              <a:grpSpLocks/>
            </p:cNvGrpSpPr>
            <p:nvPr/>
          </p:nvGrpSpPr>
          <p:grpSpPr bwMode="auto">
            <a:xfrm>
              <a:off x="0" y="2618"/>
              <a:ext cx="3072" cy="374"/>
              <a:chOff x="0" y="2618"/>
              <a:chExt cx="3072" cy="374"/>
            </a:xfrm>
          </p:grpSpPr>
          <p:sp>
            <p:nvSpPr>
              <p:cNvPr id="9260" name="Rectangle 26"/>
              <p:cNvSpPr>
                <a:spLocks noChangeArrowheads="1"/>
              </p:cNvSpPr>
              <p:nvPr/>
            </p:nvSpPr>
            <p:spPr bwMode="auto">
              <a:xfrm>
                <a:off x="0" y="261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9261" name="Rectangle 27"/>
              <p:cNvSpPr>
                <a:spLocks noChangeArrowheads="1"/>
              </p:cNvSpPr>
              <p:nvPr/>
            </p:nvSpPr>
            <p:spPr bwMode="auto">
              <a:xfrm>
                <a:off x="0" y="261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200" b="1">
                    <a:solidFill>
                      <a:srgbClr val="4D8DFF"/>
                    </a:solidFill>
                    <a:latin typeface="Courier New" pitchFamily="49" charset="0"/>
                    <a:cs typeface="Times New Roman" pitchFamily="18" charset="0"/>
                  </a:rPr>
                  <a:t>	8	</a:t>
                </a:r>
                <a:r>
                  <a:rPr lang="en-US" sz="1200" b="1">
                    <a:solidFill>
                      <a:srgbClr val="000000"/>
                    </a:solidFill>
                    <a:latin typeface="Courier New" pitchFamily="49" charset="0"/>
                    <a:cs typeface="Times New Roman" pitchFamily="18" charset="0"/>
                  </a:rPr>
                  <a:t>   </a:t>
                </a:r>
              </a:p>
              <a:p>
                <a:pPr>
                  <a:tabLst>
                    <a:tab pos="139700" algn="r"/>
                    <a:tab pos="292100" algn="l"/>
                  </a:tabLst>
                </a:pPr>
                <a:endParaRPr lang="en-US" sz="1200" b="1">
                  <a:latin typeface="Courier New" pitchFamily="49" charset="0"/>
                </a:endParaRPr>
              </a:p>
            </p:txBody>
          </p:sp>
        </p:grpSp>
        <p:grpSp>
          <p:nvGrpSpPr>
            <p:cNvPr id="11" name="Group 28"/>
            <p:cNvGrpSpPr>
              <a:grpSpLocks/>
            </p:cNvGrpSpPr>
            <p:nvPr/>
          </p:nvGrpSpPr>
          <p:grpSpPr bwMode="auto">
            <a:xfrm>
              <a:off x="0" y="2992"/>
              <a:ext cx="3072" cy="374"/>
              <a:chOff x="0" y="2992"/>
              <a:chExt cx="3072" cy="374"/>
            </a:xfrm>
          </p:grpSpPr>
          <p:sp>
            <p:nvSpPr>
              <p:cNvPr id="9258" name="Rectangle 29"/>
              <p:cNvSpPr>
                <a:spLocks noChangeArrowheads="1"/>
              </p:cNvSpPr>
              <p:nvPr/>
            </p:nvSpPr>
            <p:spPr bwMode="auto">
              <a:xfrm>
                <a:off x="0" y="299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9259" name="Rectangle 30"/>
              <p:cNvSpPr>
                <a:spLocks noChangeArrowheads="1"/>
              </p:cNvSpPr>
              <p:nvPr/>
            </p:nvSpPr>
            <p:spPr bwMode="auto">
              <a:xfrm>
                <a:off x="0" y="2992"/>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200" b="1">
                    <a:solidFill>
                      <a:srgbClr val="4D8DFF"/>
                    </a:solidFill>
                    <a:latin typeface="Courier New" pitchFamily="49" charset="0"/>
                    <a:cs typeface="Times New Roman" pitchFamily="18" charset="0"/>
                  </a:rPr>
                  <a:t>	9	</a:t>
                </a:r>
                <a:r>
                  <a:rPr lang="en-US" sz="1200" b="1">
                    <a:solidFill>
                      <a:srgbClr val="000000"/>
                    </a:solidFill>
                    <a:latin typeface="Courier New" pitchFamily="49" charset="0"/>
                    <a:cs typeface="Times New Roman" pitchFamily="18" charset="0"/>
                  </a:rPr>
                  <a:t>   printf( "Enter a string: " );</a:t>
                </a:r>
              </a:p>
              <a:p>
                <a:pPr>
                  <a:tabLst>
                    <a:tab pos="139700" algn="r"/>
                    <a:tab pos="292100" algn="l"/>
                  </a:tabLst>
                </a:pPr>
                <a:endParaRPr lang="en-US" sz="1200" b="1">
                  <a:latin typeface="Courier New" pitchFamily="49" charset="0"/>
                </a:endParaRPr>
              </a:p>
            </p:txBody>
          </p:sp>
        </p:grpSp>
        <p:grpSp>
          <p:nvGrpSpPr>
            <p:cNvPr id="12" name="Group 31"/>
            <p:cNvGrpSpPr>
              <a:grpSpLocks/>
            </p:cNvGrpSpPr>
            <p:nvPr/>
          </p:nvGrpSpPr>
          <p:grpSpPr bwMode="auto">
            <a:xfrm>
              <a:off x="0" y="3366"/>
              <a:ext cx="3072" cy="374"/>
              <a:chOff x="0" y="3366"/>
              <a:chExt cx="3072" cy="374"/>
            </a:xfrm>
          </p:grpSpPr>
          <p:sp>
            <p:nvSpPr>
              <p:cNvPr id="9256" name="Rectangle 32"/>
              <p:cNvSpPr>
                <a:spLocks noChangeArrowheads="1"/>
              </p:cNvSpPr>
              <p:nvPr/>
            </p:nvSpPr>
            <p:spPr bwMode="auto">
              <a:xfrm>
                <a:off x="0" y="3366"/>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9257" name="Rectangle 33"/>
              <p:cNvSpPr>
                <a:spLocks noChangeArrowheads="1"/>
              </p:cNvSpPr>
              <p:nvPr/>
            </p:nvSpPr>
            <p:spPr bwMode="auto">
              <a:xfrm>
                <a:off x="0" y="3366"/>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200" b="1">
                    <a:solidFill>
                      <a:srgbClr val="4D8DFF"/>
                    </a:solidFill>
                    <a:latin typeface="Courier New" pitchFamily="49" charset="0"/>
                    <a:cs typeface="Times New Roman" pitchFamily="18" charset="0"/>
                  </a:rPr>
                  <a:t>	10	</a:t>
                </a:r>
                <a:r>
                  <a:rPr lang="en-US" sz="1200" b="1">
                    <a:solidFill>
                      <a:srgbClr val="000000"/>
                    </a:solidFill>
                    <a:latin typeface="Courier New" pitchFamily="49" charset="0"/>
                    <a:cs typeface="Times New Roman" pitchFamily="18" charset="0"/>
                  </a:rPr>
                  <a:t>   scanf( "%c%s", &amp;x, y );</a:t>
                </a:r>
              </a:p>
              <a:p>
                <a:pPr>
                  <a:tabLst>
                    <a:tab pos="139700" algn="r"/>
                    <a:tab pos="292100" algn="l"/>
                  </a:tabLst>
                </a:pPr>
                <a:endParaRPr lang="en-US" sz="1200" b="1">
                  <a:latin typeface="Courier New" pitchFamily="49" charset="0"/>
                </a:endParaRPr>
              </a:p>
            </p:txBody>
          </p:sp>
        </p:grpSp>
        <p:grpSp>
          <p:nvGrpSpPr>
            <p:cNvPr id="13" name="Group 34"/>
            <p:cNvGrpSpPr>
              <a:grpSpLocks/>
            </p:cNvGrpSpPr>
            <p:nvPr/>
          </p:nvGrpSpPr>
          <p:grpSpPr bwMode="auto">
            <a:xfrm>
              <a:off x="0" y="3740"/>
              <a:ext cx="3072" cy="374"/>
              <a:chOff x="0" y="3740"/>
              <a:chExt cx="3072" cy="374"/>
            </a:xfrm>
          </p:grpSpPr>
          <p:sp>
            <p:nvSpPr>
              <p:cNvPr id="9254" name="Rectangle 35"/>
              <p:cNvSpPr>
                <a:spLocks noChangeArrowheads="1"/>
              </p:cNvSpPr>
              <p:nvPr/>
            </p:nvSpPr>
            <p:spPr bwMode="auto">
              <a:xfrm>
                <a:off x="0" y="374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9255" name="Rectangle 36"/>
              <p:cNvSpPr>
                <a:spLocks noChangeArrowheads="1"/>
              </p:cNvSpPr>
              <p:nvPr/>
            </p:nvSpPr>
            <p:spPr bwMode="auto">
              <a:xfrm>
                <a:off x="0" y="3740"/>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200" b="1">
                    <a:solidFill>
                      <a:srgbClr val="4D8DFF"/>
                    </a:solidFill>
                    <a:latin typeface="Courier New" pitchFamily="49" charset="0"/>
                    <a:cs typeface="Times New Roman" pitchFamily="18" charset="0"/>
                  </a:rPr>
                  <a:t>	11	</a:t>
                </a:r>
                <a:endParaRPr lang="en-US" sz="1200" b="1">
                  <a:solidFill>
                    <a:srgbClr val="000000"/>
                  </a:solidFill>
                  <a:latin typeface="Courier New" pitchFamily="49" charset="0"/>
                  <a:cs typeface="Times New Roman" pitchFamily="18" charset="0"/>
                </a:endParaRPr>
              </a:p>
              <a:p>
                <a:pPr>
                  <a:tabLst>
                    <a:tab pos="139700" algn="r"/>
                    <a:tab pos="292100" algn="l"/>
                  </a:tabLst>
                </a:pPr>
                <a:endParaRPr lang="en-US" sz="1200" b="1">
                  <a:latin typeface="Courier New" pitchFamily="49" charset="0"/>
                </a:endParaRPr>
              </a:p>
            </p:txBody>
          </p:sp>
        </p:grpSp>
        <p:grpSp>
          <p:nvGrpSpPr>
            <p:cNvPr id="14" name="Group 37"/>
            <p:cNvGrpSpPr>
              <a:grpSpLocks/>
            </p:cNvGrpSpPr>
            <p:nvPr/>
          </p:nvGrpSpPr>
          <p:grpSpPr bwMode="auto">
            <a:xfrm>
              <a:off x="0" y="4114"/>
              <a:ext cx="3072" cy="374"/>
              <a:chOff x="0" y="4114"/>
              <a:chExt cx="3072" cy="374"/>
            </a:xfrm>
          </p:grpSpPr>
          <p:sp>
            <p:nvSpPr>
              <p:cNvPr id="9252" name="Rectangle 38"/>
              <p:cNvSpPr>
                <a:spLocks noChangeArrowheads="1"/>
              </p:cNvSpPr>
              <p:nvPr/>
            </p:nvSpPr>
            <p:spPr bwMode="auto">
              <a:xfrm>
                <a:off x="0" y="411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9253" name="Rectangle 39"/>
              <p:cNvSpPr>
                <a:spLocks noChangeArrowheads="1"/>
              </p:cNvSpPr>
              <p:nvPr/>
            </p:nvSpPr>
            <p:spPr bwMode="auto">
              <a:xfrm>
                <a:off x="0" y="411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200" b="1">
                    <a:solidFill>
                      <a:srgbClr val="4D8DFF"/>
                    </a:solidFill>
                    <a:latin typeface="Courier New" pitchFamily="49" charset="0"/>
                    <a:cs typeface="Times New Roman" pitchFamily="18" charset="0"/>
                  </a:rPr>
                  <a:t>	12	</a:t>
                </a:r>
                <a:r>
                  <a:rPr lang="en-US" sz="1200" b="1">
                    <a:solidFill>
                      <a:srgbClr val="000000"/>
                    </a:solidFill>
                    <a:latin typeface="Courier New" pitchFamily="49" charset="0"/>
                    <a:cs typeface="Times New Roman" pitchFamily="18" charset="0"/>
                  </a:rPr>
                  <a:t>   printf( "The input was:\n" );</a:t>
                </a:r>
              </a:p>
              <a:p>
                <a:pPr>
                  <a:tabLst>
                    <a:tab pos="139700" algn="r"/>
                    <a:tab pos="292100" algn="l"/>
                  </a:tabLst>
                </a:pPr>
                <a:endParaRPr lang="en-US" sz="1200" b="1">
                  <a:latin typeface="Courier New" pitchFamily="49" charset="0"/>
                </a:endParaRPr>
              </a:p>
            </p:txBody>
          </p:sp>
        </p:grpSp>
        <p:grpSp>
          <p:nvGrpSpPr>
            <p:cNvPr id="15" name="Group 40"/>
            <p:cNvGrpSpPr>
              <a:grpSpLocks/>
            </p:cNvGrpSpPr>
            <p:nvPr/>
          </p:nvGrpSpPr>
          <p:grpSpPr bwMode="auto">
            <a:xfrm>
              <a:off x="0" y="4488"/>
              <a:ext cx="3072" cy="374"/>
              <a:chOff x="0" y="4488"/>
              <a:chExt cx="3072" cy="374"/>
            </a:xfrm>
          </p:grpSpPr>
          <p:sp>
            <p:nvSpPr>
              <p:cNvPr id="9250" name="Rectangle 41"/>
              <p:cNvSpPr>
                <a:spLocks noChangeArrowheads="1"/>
              </p:cNvSpPr>
              <p:nvPr/>
            </p:nvSpPr>
            <p:spPr bwMode="auto">
              <a:xfrm>
                <a:off x="0" y="448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9251" name="Rectangle 42"/>
              <p:cNvSpPr>
                <a:spLocks noChangeArrowheads="1"/>
              </p:cNvSpPr>
              <p:nvPr/>
            </p:nvSpPr>
            <p:spPr bwMode="auto">
              <a:xfrm>
                <a:off x="0" y="448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200" b="1">
                    <a:solidFill>
                      <a:srgbClr val="4D8DFF"/>
                    </a:solidFill>
                    <a:latin typeface="Courier New" pitchFamily="49" charset="0"/>
                    <a:cs typeface="Times New Roman" pitchFamily="18" charset="0"/>
                  </a:rPr>
                  <a:t>	13	</a:t>
                </a:r>
                <a:r>
                  <a:rPr lang="en-US" sz="1200" b="1">
                    <a:solidFill>
                      <a:srgbClr val="000000"/>
                    </a:solidFill>
                    <a:latin typeface="Courier New" pitchFamily="49" charset="0"/>
                    <a:cs typeface="Times New Roman" pitchFamily="18" charset="0"/>
                  </a:rPr>
                  <a:t>   printf( "the character \"%c\" ", x );</a:t>
                </a:r>
              </a:p>
              <a:p>
                <a:pPr>
                  <a:tabLst>
                    <a:tab pos="139700" algn="r"/>
                    <a:tab pos="292100" algn="l"/>
                  </a:tabLst>
                </a:pPr>
                <a:endParaRPr lang="en-US" sz="1200" b="1">
                  <a:latin typeface="Courier New" pitchFamily="49" charset="0"/>
                </a:endParaRPr>
              </a:p>
            </p:txBody>
          </p:sp>
        </p:grpSp>
        <p:grpSp>
          <p:nvGrpSpPr>
            <p:cNvPr id="16" name="Group 43"/>
            <p:cNvGrpSpPr>
              <a:grpSpLocks/>
            </p:cNvGrpSpPr>
            <p:nvPr/>
          </p:nvGrpSpPr>
          <p:grpSpPr bwMode="auto">
            <a:xfrm>
              <a:off x="0" y="4862"/>
              <a:ext cx="3072" cy="374"/>
              <a:chOff x="0" y="4862"/>
              <a:chExt cx="3072" cy="374"/>
            </a:xfrm>
          </p:grpSpPr>
          <p:sp>
            <p:nvSpPr>
              <p:cNvPr id="9248" name="Rectangle 44"/>
              <p:cNvSpPr>
                <a:spLocks noChangeArrowheads="1"/>
              </p:cNvSpPr>
              <p:nvPr/>
            </p:nvSpPr>
            <p:spPr bwMode="auto">
              <a:xfrm>
                <a:off x="0" y="486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9249" name="Rectangle 45"/>
              <p:cNvSpPr>
                <a:spLocks noChangeArrowheads="1"/>
              </p:cNvSpPr>
              <p:nvPr/>
            </p:nvSpPr>
            <p:spPr bwMode="auto">
              <a:xfrm>
                <a:off x="0" y="4862"/>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200" b="1">
                    <a:solidFill>
                      <a:srgbClr val="4D8DFF"/>
                    </a:solidFill>
                    <a:latin typeface="Courier New" pitchFamily="49" charset="0"/>
                    <a:cs typeface="Times New Roman" pitchFamily="18" charset="0"/>
                  </a:rPr>
                  <a:t>	14	</a:t>
                </a:r>
                <a:r>
                  <a:rPr lang="en-US" sz="1200" b="1">
                    <a:solidFill>
                      <a:srgbClr val="000000"/>
                    </a:solidFill>
                    <a:latin typeface="Courier New" pitchFamily="49" charset="0"/>
                    <a:cs typeface="Times New Roman" pitchFamily="18" charset="0"/>
                  </a:rPr>
                  <a:t>   printf( "and the string \"%s\"\n", y );</a:t>
                </a:r>
              </a:p>
              <a:p>
                <a:pPr>
                  <a:tabLst>
                    <a:tab pos="139700" algn="r"/>
                    <a:tab pos="292100" algn="l"/>
                  </a:tabLst>
                </a:pPr>
                <a:endParaRPr lang="en-US" sz="1200" b="1">
                  <a:latin typeface="Courier New" pitchFamily="49" charset="0"/>
                </a:endParaRPr>
              </a:p>
            </p:txBody>
          </p:sp>
        </p:grpSp>
        <p:grpSp>
          <p:nvGrpSpPr>
            <p:cNvPr id="17" name="Group 46"/>
            <p:cNvGrpSpPr>
              <a:grpSpLocks/>
            </p:cNvGrpSpPr>
            <p:nvPr/>
          </p:nvGrpSpPr>
          <p:grpSpPr bwMode="auto">
            <a:xfrm>
              <a:off x="0" y="5236"/>
              <a:ext cx="3072" cy="374"/>
              <a:chOff x="0" y="5236"/>
              <a:chExt cx="3072" cy="374"/>
            </a:xfrm>
          </p:grpSpPr>
          <p:sp>
            <p:nvSpPr>
              <p:cNvPr id="9246" name="Rectangle 47"/>
              <p:cNvSpPr>
                <a:spLocks noChangeArrowheads="1"/>
              </p:cNvSpPr>
              <p:nvPr/>
            </p:nvSpPr>
            <p:spPr bwMode="auto">
              <a:xfrm>
                <a:off x="0" y="5236"/>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9247" name="Rectangle 48"/>
              <p:cNvSpPr>
                <a:spLocks noChangeArrowheads="1"/>
              </p:cNvSpPr>
              <p:nvPr/>
            </p:nvSpPr>
            <p:spPr bwMode="auto">
              <a:xfrm>
                <a:off x="0" y="5236"/>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200" b="1">
                    <a:solidFill>
                      <a:srgbClr val="4D8DFF"/>
                    </a:solidFill>
                    <a:latin typeface="Courier New" pitchFamily="49" charset="0"/>
                    <a:cs typeface="Times New Roman" pitchFamily="18" charset="0"/>
                  </a:rPr>
                  <a:t>	15	</a:t>
                </a:r>
                <a:endParaRPr lang="en-US" sz="1200" b="1">
                  <a:solidFill>
                    <a:srgbClr val="000000"/>
                  </a:solidFill>
                  <a:latin typeface="Courier New" pitchFamily="49" charset="0"/>
                  <a:cs typeface="Times New Roman" pitchFamily="18" charset="0"/>
                </a:endParaRPr>
              </a:p>
              <a:p>
                <a:pPr>
                  <a:tabLst>
                    <a:tab pos="139700" algn="r"/>
                    <a:tab pos="292100" algn="l"/>
                  </a:tabLst>
                </a:pPr>
                <a:endParaRPr lang="en-US" sz="1200" b="1">
                  <a:latin typeface="Courier New" pitchFamily="49" charset="0"/>
                </a:endParaRPr>
              </a:p>
            </p:txBody>
          </p:sp>
        </p:grpSp>
        <p:grpSp>
          <p:nvGrpSpPr>
            <p:cNvPr id="18" name="Group 49"/>
            <p:cNvGrpSpPr>
              <a:grpSpLocks/>
            </p:cNvGrpSpPr>
            <p:nvPr/>
          </p:nvGrpSpPr>
          <p:grpSpPr bwMode="auto">
            <a:xfrm>
              <a:off x="0" y="5610"/>
              <a:ext cx="3072" cy="374"/>
              <a:chOff x="0" y="5610"/>
              <a:chExt cx="3072" cy="374"/>
            </a:xfrm>
          </p:grpSpPr>
          <p:sp>
            <p:nvSpPr>
              <p:cNvPr id="9244" name="Rectangle 50"/>
              <p:cNvSpPr>
                <a:spLocks noChangeArrowheads="1"/>
              </p:cNvSpPr>
              <p:nvPr/>
            </p:nvSpPr>
            <p:spPr bwMode="auto">
              <a:xfrm>
                <a:off x="0" y="561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9245" name="Rectangle 51"/>
              <p:cNvSpPr>
                <a:spLocks noChangeArrowheads="1"/>
              </p:cNvSpPr>
              <p:nvPr/>
            </p:nvSpPr>
            <p:spPr bwMode="auto">
              <a:xfrm>
                <a:off x="0" y="5610"/>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200" b="1">
                    <a:solidFill>
                      <a:srgbClr val="4D8DFF"/>
                    </a:solidFill>
                    <a:latin typeface="Courier New" pitchFamily="49" charset="0"/>
                    <a:cs typeface="Times New Roman" pitchFamily="18" charset="0"/>
                  </a:rPr>
                  <a:t>	16	</a:t>
                </a:r>
                <a:r>
                  <a:rPr lang="en-US" sz="1200" b="1">
                    <a:solidFill>
                      <a:srgbClr val="000000"/>
                    </a:solidFill>
                    <a:latin typeface="Courier New" pitchFamily="49" charset="0"/>
                    <a:cs typeface="Times New Roman" pitchFamily="18" charset="0"/>
                  </a:rPr>
                  <a:t>   </a:t>
                </a:r>
                <a:r>
                  <a:rPr lang="en-US" sz="1200" b="1">
                    <a:solidFill>
                      <a:srgbClr val="275AFF"/>
                    </a:solidFill>
                    <a:latin typeface="Courier New" pitchFamily="49" charset="0"/>
                    <a:cs typeface="Times New Roman" pitchFamily="18" charset="0"/>
                  </a:rPr>
                  <a:t>return</a:t>
                </a:r>
                <a:r>
                  <a:rPr lang="en-US" sz="1200" b="1">
                    <a:solidFill>
                      <a:srgbClr val="000000"/>
                    </a:solidFill>
                    <a:latin typeface="Courier New" pitchFamily="49" charset="0"/>
                    <a:cs typeface="Times New Roman" pitchFamily="18" charset="0"/>
                  </a:rPr>
                  <a:t> 0;</a:t>
                </a:r>
              </a:p>
              <a:p>
                <a:pPr>
                  <a:tabLst>
                    <a:tab pos="139700" algn="r"/>
                    <a:tab pos="292100" algn="l"/>
                  </a:tabLst>
                </a:pPr>
                <a:endParaRPr lang="en-US" sz="1200" b="1">
                  <a:latin typeface="Courier New" pitchFamily="49" charset="0"/>
                </a:endParaRPr>
              </a:p>
            </p:txBody>
          </p:sp>
        </p:grpSp>
        <p:grpSp>
          <p:nvGrpSpPr>
            <p:cNvPr id="19" name="Group 52"/>
            <p:cNvGrpSpPr>
              <a:grpSpLocks/>
            </p:cNvGrpSpPr>
            <p:nvPr/>
          </p:nvGrpSpPr>
          <p:grpSpPr bwMode="auto">
            <a:xfrm>
              <a:off x="0" y="5984"/>
              <a:ext cx="3072" cy="374"/>
              <a:chOff x="0" y="5984"/>
              <a:chExt cx="3072" cy="374"/>
            </a:xfrm>
          </p:grpSpPr>
          <p:sp>
            <p:nvSpPr>
              <p:cNvPr id="9242" name="Rectangle 53"/>
              <p:cNvSpPr>
                <a:spLocks noChangeArrowheads="1"/>
              </p:cNvSpPr>
              <p:nvPr/>
            </p:nvSpPr>
            <p:spPr bwMode="auto">
              <a:xfrm>
                <a:off x="0" y="598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9243" name="Rectangle 54"/>
              <p:cNvSpPr>
                <a:spLocks noChangeArrowheads="1"/>
              </p:cNvSpPr>
              <p:nvPr/>
            </p:nvSpPr>
            <p:spPr bwMode="auto">
              <a:xfrm>
                <a:off x="0" y="598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200" b="1">
                    <a:solidFill>
                      <a:srgbClr val="4D8DFF"/>
                    </a:solidFill>
                    <a:latin typeface="Courier New" pitchFamily="49" charset="0"/>
                    <a:cs typeface="Times New Roman" pitchFamily="18" charset="0"/>
                  </a:rPr>
                  <a:t>	17	</a:t>
                </a:r>
                <a:r>
                  <a:rPr lang="en-US" sz="1200" b="1">
                    <a:solidFill>
                      <a:srgbClr val="000000"/>
                    </a:solidFill>
                    <a:latin typeface="Courier New" pitchFamily="49" charset="0"/>
                    <a:cs typeface="Times New Roman" pitchFamily="18" charset="0"/>
                  </a:rPr>
                  <a:t>}</a:t>
                </a:r>
              </a:p>
              <a:p>
                <a:pPr>
                  <a:tabLst>
                    <a:tab pos="139700" algn="r"/>
                    <a:tab pos="292100" algn="l"/>
                  </a:tabLst>
                </a:pPr>
                <a:endParaRPr lang="en-US" sz="1200" b="1">
                  <a:latin typeface="Courier New" pitchFamily="49" charset="0"/>
                </a:endParaRPr>
              </a:p>
            </p:txBody>
          </p:sp>
        </p:grpSp>
      </p:grpSp>
      <p:sp>
        <p:nvSpPr>
          <p:cNvPr id="9219" name="Rectangle 55"/>
          <p:cNvSpPr>
            <a:spLocks noChangeArrowheads="1"/>
          </p:cNvSpPr>
          <p:nvPr/>
        </p:nvSpPr>
        <p:spPr bwMode="auto">
          <a:xfrm>
            <a:off x="762000" y="5638800"/>
            <a:ext cx="6324600" cy="646331"/>
          </a:xfrm>
          <a:prstGeom prst="rect">
            <a:avLst/>
          </a:prstGeom>
          <a:solidFill>
            <a:schemeClr val="hlink"/>
          </a:solidFill>
          <a:ln w="9525">
            <a:noFill/>
            <a:miter lim="800000"/>
            <a:headEnd/>
            <a:tailEnd/>
          </a:ln>
        </p:spPr>
        <p:txBody>
          <a:bodyPr wrap="square">
            <a:spAutoFit/>
          </a:bodyPr>
          <a:lstStyle/>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Enter a string: Sunday</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The input was:</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the character "S" and the string "unday"</a:t>
            </a:r>
            <a:r>
              <a:rPr lang="en-US" sz="1200" b="1">
                <a:latin typeface="Courier New" pitchFamily="49" charset="0"/>
                <a:cs typeface="Times New Roman" pitchFamily="18" charset="0"/>
              </a:rPr>
              <a:t> </a:t>
            </a:r>
            <a:endParaRPr lang="en-US" sz="1200" b="1">
              <a:latin typeface="Courier New" pitchFamily="49" charset="0"/>
            </a:endParaRPr>
          </a:p>
        </p:txBody>
      </p:sp>
      <p:sp>
        <p:nvSpPr>
          <p:cNvPr id="9220" name="Rectangle 56"/>
          <p:cNvSpPr>
            <a:spLocks noChangeArrowheads="1"/>
          </p:cNvSpPr>
          <p:nvPr/>
        </p:nvSpPr>
        <p:spPr bwMode="auto">
          <a:xfrm>
            <a:off x="3200400" y="2743200"/>
            <a:ext cx="2406650" cy="366713"/>
          </a:xfrm>
          <a:prstGeom prst="rect">
            <a:avLst/>
          </a:prstGeom>
          <a:noFill/>
          <a:ln w="9525">
            <a:noFill/>
            <a:miter lim="800000"/>
            <a:headEnd/>
            <a:tailEnd/>
          </a:ln>
        </p:spPr>
        <p:txBody>
          <a:bodyPr wrap="none">
            <a:spAutoFit/>
          </a:bodyPr>
          <a:lstStyle/>
          <a:p>
            <a:pPr>
              <a:spcBef>
                <a:spcPct val="20000"/>
              </a:spcBef>
            </a:pPr>
            <a:r>
              <a:rPr lang="en-US" sz="1800">
                <a:solidFill>
                  <a:srgbClr val="FF3300"/>
                </a:solidFill>
                <a:latin typeface="Arial" pitchFamily="34" charset="0"/>
              </a:rPr>
              <a:t>/* initialize variables */</a:t>
            </a:r>
          </a:p>
        </p:txBody>
      </p:sp>
      <p:sp>
        <p:nvSpPr>
          <p:cNvPr id="9221" name="Rectangle 57"/>
          <p:cNvSpPr>
            <a:spLocks noChangeArrowheads="1"/>
          </p:cNvSpPr>
          <p:nvPr/>
        </p:nvSpPr>
        <p:spPr bwMode="auto">
          <a:xfrm>
            <a:off x="4191000" y="3352800"/>
            <a:ext cx="1111250" cy="366713"/>
          </a:xfrm>
          <a:prstGeom prst="rect">
            <a:avLst/>
          </a:prstGeom>
          <a:noFill/>
          <a:ln w="9525">
            <a:noFill/>
            <a:miter lim="800000"/>
            <a:headEnd/>
            <a:tailEnd/>
          </a:ln>
        </p:spPr>
        <p:txBody>
          <a:bodyPr wrap="none">
            <a:spAutoFit/>
          </a:bodyPr>
          <a:lstStyle/>
          <a:p>
            <a:pPr>
              <a:spcBef>
                <a:spcPct val="20000"/>
              </a:spcBef>
            </a:pPr>
            <a:r>
              <a:rPr lang="en-US" sz="1800">
                <a:solidFill>
                  <a:srgbClr val="FF3300"/>
                </a:solidFill>
                <a:latin typeface="Arial" pitchFamily="34" charset="0"/>
              </a:rPr>
              <a:t>/* input */</a:t>
            </a:r>
          </a:p>
        </p:txBody>
      </p:sp>
      <p:sp>
        <p:nvSpPr>
          <p:cNvPr id="9222" name="Rectangle 58"/>
          <p:cNvSpPr>
            <a:spLocks noChangeArrowheads="1"/>
          </p:cNvSpPr>
          <p:nvPr/>
        </p:nvSpPr>
        <p:spPr bwMode="auto">
          <a:xfrm>
            <a:off x="5029200" y="4114800"/>
            <a:ext cx="1060450" cy="366713"/>
          </a:xfrm>
          <a:prstGeom prst="rect">
            <a:avLst/>
          </a:prstGeom>
          <a:noFill/>
          <a:ln w="9525">
            <a:noFill/>
            <a:miter lim="800000"/>
            <a:headEnd/>
            <a:tailEnd/>
          </a:ln>
        </p:spPr>
        <p:txBody>
          <a:bodyPr wrap="none">
            <a:spAutoFit/>
          </a:bodyPr>
          <a:lstStyle/>
          <a:p>
            <a:pPr>
              <a:spcBef>
                <a:spcPct val="20000"/>
              </a:spcBef>
            </a:pPr>
            <a:r>
              <a:rPr lang="en-US" sz="1800">
                <a:solidFill>
                  <a:srgbClr val="FF3300"/>
                </a:solidFill>
                <a:latin typeface="Arial" pitchFamily="34" charset="0"/>
              </a:rPr>
              <a:t>/* print */</a:t>
            </a:r>
          </a:p>
        </p:txBody>
      </p:sp>
      <p:sp>
        <p:nvSpPr>
          <p:cNvPr id="9223" name="Rectangle 60"/>
          <p:cNvSpPr>
            <a:spLocks noChangeArrowheads="1"/>
          </p:cNvSpPr>
          <p:nvPr/>
        </p:nvSpPr>
        <p:spPr bwMode="auto">
          <a:xfrm>
            <a:off x="0" y="228600"/>
            <a:ext cx="1030288" cy="336550"/>
          </a:xfrm>
          <a:prstGeom prst="rect">
            <a:avLst/>
          </a:prstGeom>
          <a:noFill/>
          <a:ln w="9525">
            <a:noFill/>
            <a:miter lim="800000"/>
            <a:headEnd/>
            <a:tailEnd/>
          </a:ln>
        </p:spPr>
        <p:txBody>
          <a:bodyPr wrap="none">
            <a:spAutoFit/>
          </a:bodyPr>
          <a:lstStyle/>
          <a:p>
            <a:r>
              <a:rPr lang="en-US" sz="1600" u="sng" dirty="0">
                <a:latin typeface="Arial" pitchFamily="34" charset="0"/>
              </a:rPr>
              <a:t>Example</a:t>
            </a:r>
            <a:r>
              <a:rPr lang="en-US" sz="1600" dirty="0">
                <a:latin typeface="Arial" pitchFamily="34" charset="0"/>
              </a:rPr>
              <a:t>:</a:t>
            </a:r>
          </a:p>
        </p:txBody>
      </p:sp>
      <p:sp>
        <p:nvSpPr>
          <p:cNvPr id="9224" name="Rectangle 61"/>
          <p:cNvSpPr>
            <a:spLocks noChangeArrowheads="1"/>
          </p:cNvSpPr>
          <p:nvPr/>
        </p:nvSpPr>
        <p:spPr bwMode="auto">
          <a:xfrm>
            <a:off x="304800" y="5257800"/>
            <a:ext cx="1752600" cy="304800"/>
          </a:xfrm>
          <a:prstGeom prst="rect">
            <a:avLst/>
          </a:prstGeom>
          <a:noFill/>
          <a:ln w="9525">
            <a:noFill/>
            <a:miter lim="800000"/>
            <a:headEnd/>
            <a:tailEnd/>
          </a:ln>
        </p:spPr>
        <p:txBody>
          <a:bodyPr/>
          <a:lstStyle/>
          <a:p>
            <a:pPr marL="169863" indent="-169863">
              <a:spcBef>
                <a:spcPct val="20000"/>
              </a:spcBef>
            </a:pPr>
            <a:r>
              <a:rPr lang="en-US" sz="1600" u="sng">
                <a:latin typeface="Arial" pitchFamily="34" charset="0"/>
              </a:rPr>
              <a:t>Program Output</a:t>
            </a:r>
            <a:r>
              <a:rPr lang="en-US" sz="1600">
                <a:latin typeface="Arial" pitchFamily="34" charset="0"/>
              </a:rPr>
              <a:t>:</a:t>
            </a:r>
            <a:r>
              <a:rPr lang="en-US" sz="1600" u="sng">
                <a:latin typeface="Arial" pitchFamily="34" charset="0"/>
              </a:rPr>
              <a:t>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0" y="152400"/>
            <a:ext cx="8915400" cy="5029200"/>
            <a:chOff x="0" y="0"/>
            <a:chExt cx="3072" cy="7106"/>
          </a:xfrm>
        </p:grpSpPr>
        <p:sp>
          <p:nvSpPr>
            <p:cNvPr id="11325" name="Rectangle 5"/>
            <p:cNvSpPr>
              <a:spLocks noChangeArrowheads="1"/>
            </p:cNvSpPr>
            <p:nvPr/>
          </p:nvSpPr>
          <p:spPr bwMode="auto">
            <a:xfrm>
              <a:off x="0" y="0"/>
              <a:ext cx="3072" cy="374"/>
            </a:xfrm>
            <a:prstGeom prst="rect">
              <a:avLst/>
            </a:prstGeom>
            <a:solidFill>
              <a:srgbClr val="FFE699"/>
            </a:solidFill>
            <a:ln w="9525">
              <a:noFill/>
              <a:miter lim="800000"/>
              <a:headEnd/>
              <a:tailEnd/>
            </a:ln>
          </p:spPr>
          <p:txBody>
            <a:bodyPr anchor="ctr">
              <a:spAutoFit/>
            </a:bodyPr>
            <a:lstStyle/>
            <a:p>
              <a:endParaRPr lang="en-US"/>
            </a:p>
          </p:txBody>
        </p:sp>
        <p:grpSp>
          <p:nvGrpSpPr>
            <p:cNvPr id="4" name="Group 7"/>
            <p:cNvGrpSpPr>
              <a:grpSpLocks/>
            </p:cNvGrpSpPr>
            <p:nvPr/>
          </p:nvGrpSpPr>
          <p:grpSpPr bwMode="auto">
            <a:xfrm>
              <a:off x="0" y="374"/>
              <a:ext cx="3072" cy="374"/>
              <a:chOff x="0" y="374"/>
              <a:chExt cx="3072" cy="374"/>
            </a:xfrm>
          </p:grpSpPr>
          <p:sp>
            <p:nvSpPr>
              <p:cNvPr id="11323" name="Rectangle 8"/>
              <p:cNvSpPr>
                <a:spLocks noChangeArrowheads="1"/>
              </p:cNvSpPr>
              <p:nvPr/>
            </p:nvSpPr>
            <p:spPr bwMode="auto">
              <a:xfrm>
                <a:off x="0" y="37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324" name="Rectangle 9"/>
              <p:cNvSpPr>
                <a:spLocks noChangeArrowheads="1"/>
              </p:cNvSpPr>
              <p:nvPr/>
            </p:nvSpPr>
            <p:spPr bwMode="auto">
              <a:xfrm>
                <a:off x="0" y="37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2	</a:t>
                </a:r>
                <a:r>
                  <a:rPr lang="en-US" sz="1400" b="1">
                    <a:solidFill>
                      <a:srgbClr val="008000"/>
                    </a:solidFill>
                    <a:latin typeface="Courier New" pitchFamily="49" charset="0"/>
                    <a:cs typeface="Times New Roman" pitchFamily="18" charset="0"/>
                  </a:rPr>
                  <a:t>/* Reading and discarding characters from the input stream */</a:t>
                </a:r>
                <a:endParaRPr lang="en-US" sz="1400" b="1">
                  <a:solidFill>
                    <a:srgbClr val="000000"/>
                  </a:solidFill>
                  <a:latin typeface="Courier New" pitchFamily="49" charset="0"/>
                  <a:cs typeface="Times New Roman" pitchFamily="18" charset="0"/>
                </a:endParaRPr>
              </a:p>
              <a:p>
                <a:pPr>
                  <a:tabLst>
                    <a:tab pos="139700" algn="r"/>
                    <a:tab pos="292100" algn="l"/>
                  </a:tabLst>
                </a:pPr>
                <a:endParaRPr lang="en-US" sz="1400" b="1">
                  <a:latin typeface="Courier New" pitchFamily="49" charset="0"/>
                </a:endParaRPr>
              </a:p>
            </p:txBody>
          </p:sp>
        </p:grpSp>
        <p:grpSp>
          <p:nvGrpSpPr>
            <p:cNvPr id="5" name="Group 10"/>
            <p:cNvGrpSpPr>
              <a:grpSpLocks/>
            </p:cNvGrpSpPr>
            <p:nvPr/>
          </p:nvGrpSpPr>
          <p:grpSpPr bwMode="auto">
            <a:xfrm>
              <a:off x="0" y="748"/>
              <a:ext cx="3072" cy="374"/>
              <a:chOff x="0" y="748"/>
              <a:chExt cx="3072" cy="374"/>
            </a:xfrm>
          </p:grpSpPr>
          <p:sp>
            <p:nvSpPr>
              <p:cNvPr id="11321" name="Rectangle 11"/>
              <p:cNvSpPr>
                <a:spLocks noChangeArrowheads="1"/>
              </p:cNvSpPr>
              <p:nvPr/>
            </p:nvSpPr>
            <p:spPr bwMode="auto">
              <a:xfrm>
                <a:off x="0" y="74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322" name="Rectangle 12"/>
              <p:cNvSpPr>
                <a:spLocks noChangeArrowheads="1"/>
              </p:cNvSpPr>
              <p:nvPr/>
            </p:nvSpPr>
            <p:spPr bwMode="auto">
              <a:xfrm>
                <a:off x="0" y="74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dirty="0">
                    <a:solidFill>
                      <a:srgbClr val="4D8DFF"/>
                    </a:solidFill>
                    <a:latin typeface="Courier New" pitchFamily="49" charset="0"/>
                    <a:cs typeface="Times New Roman" pitchFamily="18" charset="0"/>
                  </a:rPr>
                  <a:t>	3	</a:t>
                </a:r>
                <a:r>
                  <a:rPr lang="en-US" sz="1400" b="1" dirty="0">
                    <a:solidFill>
                      <a:srgbClr val="275AFF"/>
                    </a:solidFill>
                    <a:latin typeface="Courier New" pitchFamily="49" charset="0"/>
                    <a:cs typeface="Times New Roman" pitchFamily="18" charset="0"/>
                  </a:rPr>
                  <a:t>#include</a:t>
                </a:r>
                <a:r>
                  <a:rPr lang="en-US" sz="1400" b="1" dirty="0">
                    <a:solidFill>
                      <a:srgbClr val="000000"/>
                    </a:solidFill>
                    <a:latin typeface="Courier New" pitchFamily="49" charset="0"/>
                    <a:cs typeface="Times New Roman" pitchFamily="18" charset="0"/>
                  </a:rPr>
                  <a:t> &lt;</a:t>
                </a:r>
                <a:r>
                  <a:rPr lang="en-US" sz="1400" b="1" dirty="0" err="1">
                    <a:solidFill>
                      <a:srgbClr val="000000"/>
                    </a:solidFill>
                    <a:latin typeface="Courier New" pitchFamily="49" charset="0"/>
                    <a:cs typeface="Times New Roman" pitchFamily="18" charset="0"/>
                  </a:rPr>
                  <a:t>stdio.h</a:t>
                </a:r>
                <a:r>
                  <a:rPr lang="en-US" sz="1400" b="1" dirty="0">
                    <a:solidFill>
                      <a:srgbClr val="000000"/>
                    </a:solidFill>
                    <a:latin typeface="Courier New" pitchFamily="49" charset="0"/>
                    <a:cs typeface="Times New Roman" pitchFamily="18" charset="0"/>
                  </a:rPr>
                  <a:t>&gt;</a:t>
                </a:r>
              </a:p>
              <a:p>
                <a:pPr>
                  <a:tabLst>
                    <a:tab pos="139700" algn="r"/>
                    <a:tab pos="292100" algn="l"/>
                  </a:tabLst>
                </a:pPr>
                <a:endParaRPr lang="en-US" sz="1400" b="1" dirty="0">
                  <a:latin typeface="Courier New" pitchFamily="49" charset="0"/>
                </a:endParaRPr>
              </a:p>
            </p:txBody>
          </p:sp>
        </p:grpSp>
        <p:grpSp>
          <p:nvGrpSpPr>
            <p:cNvPr id="6" name="Group 13"/>
            <p:cNvGrpSpPr>
              <a:grpSpLocks/>
            </p:cNvGrpSpPr>
            <p:nvPr/>
          </p:nvGrpSpPr>
          <p:grpSpPr bwMode="auto">
            <a:xfrm>
              <a:off x="0" y="1122"/>
              <a:ext cx="3072" cy="374"/>
              <a:chOff x="0" y="1122"/>
              <a:chExt cx="3072" cy="374"/>
            </a:xfrm>
          </p:grpSpPr>
          <p:sp>
            <p:nvSpPr>
              <p:cNvPr id="11319" name="Rectangle 14"/>
              <p:cNvSpPr>
                <a:spLocks noChangeArrowheads="1"/>
              </p:cNvSpPr>
              <p:nvPr/>
            </p:nvSpPr>
            <p:spPr bwMode="auto">
              <a:xfrm>
                <a:off x="0" y="112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320" name="Rectangle 15"/>
              <p:cNvSpPr>
                <a:spLocks noChangeArrowheads="1"/>
              </p:cNvSpPr>
              <p:nvPr/>
            </p:nvSpPr>
            <p:spPr bwMode="auto">
              <a:xfrm>
                <a:off x="0" y="1122"/>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4	</a:t>
                </a:r>
                <a:endParaRPr lang="en-US" sz="1400" b="1">
                  <a:solidFill>
                    <a:srgbClr val="000000"/>
                  </a:solidFill>
                  <a:latin typeface="Courier New" pitchFamily="49" charset="0"/>
                  <a:cs typeface="Times New Roman" pitchFamily="18" charset="0"/>
                </a:endParaRPr>
              </a:p>
              <a:p>
                <a:pPr>
                  <a:tabLst>
                    <a:tab pos="139700" algn="r"/>
                    <a:tab pos="292100" algn="l"/>
                  </a:tabLst>
                </a:pPr>
                <a:endParaRPr lang="en-US" sz="1400" b="1">
                  <a:latin typeface="Courier New" pitchFamily="49" charset="0"/>
                </a:endParaRPr>
              </a:p>
            </p:txBody>
          </p:sp>
        </p:grpSp>
        <p:grpSp>
          <p:nvGrpSpPr>
            <p:cNvPr id="7" name="Group 16"/>
            <p:cNvGrpSpPr>
              <a:grpSpLocks/>
            </p:cNvGrpSpPr>
            <p:nvPr/>
          </p:nvGrpSpPr>
          <p:grpSpPr bwMode="auto">
            <a:xfrm>
              <a:off x="0" y="1496"/>
              <a:ext cx="3072" cy="374"/>
              <a:chOff x="0" y="1496"/>
              <a:chExt cx="3072" cy="374"/>
            </a:xfrm>
          </p:grpSpPr>
          <p:sp>
            <p:nvSpPr>
              <p:cNvPr id="11317" name="Rectangle 17"/>
              <p:cNvSpPr>
                <a:spLocks noChangeArrowheads="1"/>
              </p:cNvSpPr>
              <p:nvPr/>
            </p:nvSpPr>
            <p:spPr bwMode="auto">
              <a:xfrm>
                <a:off x="0" y="1496"/>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318" name="Rectangle 18"/>
              <p:cNvSpPr>
                <a:spLocks noChangeArrowheads="1"/>
              </p:cNvSpPr>
              <p:nvPr/>
            </p:nvSpPr>
            <p:spPr bwMode="auto">
              <a:xfrm>
                <a:off x="0" y="1496"/>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5	</a:t>
                </a:r>
                <a:r>
                  <a:rPr lang="en-US" sz="1400" b="1">
                    <a:solidFill>
                      <a:srgbClr val="275AFF"/>
                    </a:solidFill>
                    <a:latin typeface="Courier New" pitchFamily="49" charset="0"/>
                    <a:cs typeface="Times New Roman" pitchFamily="18" charset="0"/>
                  </a:rPr>
                  <a:t>int</a:t>
                </a:r>
                <a:r>
                  <a:rPr lang="en-US" sz="1400" b="1">
                    <a:solidFill>
                      <a:srgbClr val="000000"/>
                    </a:solidFill>
                    <a:latin typeface="Courier New" pitchFamily="49" charset="0"/>
                    <a:cs typeface="Times New Roman" pitchFamily="18" charset="0"/>
                  </a:rPr>
                  <a:t> main()</a:t>
                </a:r>
              </a:p>
              <a:p>
                <a:pPr>
                  <a:tabLst>
                    <a:tab pos="139700" algn="r"/>
                    <a:tab pos="292100" algn="l"/>
                  </a:tabLst>
                </a:pPr>
                <a:endParaRPr lang="en-US" sz="1400" b="1">
                  <a:latin typeface="Courier New" pitchFamily="49" charset="0"/>
                </a:endParaRPr>
              </a:p>
            </p:txBody>
          </p:sp>
        </p:grpSp>
        <p:grpSp>
          <p:nvGrpSpPr>
            <p:cNvPr id="8" name="Group 19"/>
            <p:cNvGrpSpPr>
              <a:grpSpLocks/>
            </p:cNvGrpSpPr>
            <p:nvPr/>
          </p:nvGrpSpPr>
          <p:grpSpPr bwMode="auto">
            <a:xfrm>
              <a:off x="0" y="1870"/>
              <a:ext cx="3072" cy="374"/>
              <a:chOff x="0" y="1870"/>
              <a:chExt cx="3072" cy="374"/>
            </a:xfrm>
          </p:grpSpPr>
          <p:sp>
            <p:nvSpPr>
              <p:cNvPr id="11315" name="Rectangle 20"/>
              <p:cNvSpPr>
                <a:spLocks noChangeArrowheads="1"/>
              </p:cNvSpPr>
              <p:nvPr/>
            </p:nvSpPr>
            <p:spPr bwMode="auto">
              <a:xfrm>
                <a:off x="0" y="187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316" name="Rectangle 21"/>
              <p:cNvSpPr>
                <a:spLocks noChangeArrowheads="1"/>
              </p:cNvSpPr>
              <p:nvPr/>
            </p:nvSpPr>
            <p:spPr bwMode="auto">
              <a:xfrm>
                <a:off x="0" y="1870"/>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6	</a:t>
                </a:r>
                <a:r>
                  <a:rPr lang="en-US" sz="1400" b="1">
                    <a:solidFill>
                      <a:srgbClr val="000000"/>
                    </a:solidFill>
                    <a:latin typeface="Courier New" pitchFamily="49" charset="0"/>
                    <a:cs typeface="Times New Roman" pitchFamily="18" charset="0"/>
                  </a:rPr>
                  <a:t>{ </a:t>
                </a:r>
              </a:p>
              <a:p>
                <a:pPr>
                  <a:tabLst>
                    <a:tab pos="139700" algn="r"/>
                    <a:tab pos="292100" algn="l"/>
                  </a:tabLst>
                </a:pPr>
                <a:endParaRPr lang="en-US" sz="1400" b="1">
                  <a:latin typeface="Courier New" pitchFamily="49" charset="0"/>
                </a:endParaRPr>
              </a:p>
            </p:txBody>
          </p:sp>
        </p:grpSp>
        <p:grpSp>
          <p:nvGrpSpPr>
            <p:cNvPr id="9" name="Group 22"/>
            <p:cNvGrpSpPr>
              <a:grpSpLocks/>
            </p:cNvGrpSpPr>
            <p:nvPr/>
          </p:nvGrpSpPr>
          <p:grpSpPr bwMode="auto">
            <a:xfrm>
              <a:off x="0" y="2244"/>
              <a:ext cx="3072" cy="374"/>
              <a:chOff x="0" y="2244"/>
              <a:chExt cx="3072" cy="374"/>
            </a:xfrm>
          </p:grpSpPr>
          <p:sp>
            <p:nvSpPr>
              <p:cNvPr id="11313" name="Rectangle 23"/>
              <p:cNvSpPr>
                <a:spLocks noChangeArrowheads="1"/>
              </p:cNvSpPr>
              <p:nvPr/>
            </p:nvSpPr>
            <p:spPr bwMode="auto">
              <a:xfrm>
                <a:off x="0" y="224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314" name="Rectangle 24"/>
              <p:cNvSpPr>
                <a:spLocks noChangeArrowheads="1"/>
              </p:cNvSpPr>
              <p:nvPr/>
            </p:nvSpPr>
            <p:spPr bwMode="auto">
              <a:xfrm>
                <a:off x="0" y="224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7	</a:t>
                </a:r>
                <a:r>
                  <a:rPr lang="en-US" sz="1400" b="1">
                    <a:solidFill>
                      <a:srgbClr val="000000"/>
                    </a:solidFill>
                    <a:latin typeface="Courier New" pitchFamily="49" charset="0"/>
                    <a:cs typeface="Times New Roman" pitchFamily="18" charset="0"/>
                  </a:rPr>
                  <a:t>   </a:t>
                </a:r>
                <a:r>
                  <a:rPr lang="en-US" sz="1400" b="1">
                    <a:solidFill>
                      <a:srgbClr val="275AFF"/>
                    </a:solidFill>
                    <a:latin typeface="Courier New" pitchFamily="49" charset="0"/>
                    <a:cs typeface="Times New Roman" pitchFamily="18" charset="0"/>
                  </a:rPr>
                  <a:t>int</a:t>
                </a:r>
                <a:r>
                  <a:rPr lang="en-US" sz="1400" b="1">
                    <a:solidFill>
                      <a:srgbClr val="000000"/>
                    </a:solidFill>
                    <a:latin typeface="Courier New" pitchFamily="49" charset="0"/>
                    <a:cs typeface="Times New Roman" pitchFamily="18" charset="0"/>
                  </a:rPr>
                  <a:t> month1, day1, year1, month2, day2, year2;</a:t>
                </a:r>
              </a:p>
              <a:p>
                <a:pPr>
                  <a:tabLst>
                    <a:tab pos="139700" algn="r"/>
                    <a:tab pos="292100" algn="l"/>
                  </a:tabLst>
                </a:pPr>
                <a:endParaRPr lang="en-US" sz="1400" b="1">
                  <a:latin typeface="Courier New" pitchFamily="49" charset="0"/>
                </a:endParaRPr>
              </a:p>
            </p:txBody>
          </p:sp>
        </p:grpSp>
        <p:grpSp>
          <p:nvGrpSpPr>
            <p:cNvPr id="10" name="Group 25"/>
            <p:cNvGrpSpPr>
              <a:grpSpLocks/>
            </p:cNvGrpSpPr>
            <p:nvPr/>
          </p:nvGrpSpPr>
          <p:grpSpPr bwMode="auto">
            <a:xfrm>
              <a:off x="0" y="2618"/>
              <a:ext cx="3072" cy="374"/>
              <a:chOff x="0" y="2618"/>
              <a:chExt cx="3072" cy="374"/>
            </a:xfrm>
          </p:grpSpPr>
          <p:sp>
            <p:nvSpPr>
              <p:cNvPr id="11311" name="Rectangle 26"/>
              <p:cNvSpPr>
                <a:spLocks noChangeArrowheads="1"/>
              </p:cNvSpPr>
              <p:nvPr/>
            </p:nvSpPr>
            <p:spPr bwMode="auto">
              <a:xfrm>
                <a:off x="0" y="261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312" name="Rectangle 27"/>
              <p:cNvSpPr>
                <a:spLocks noChangeArrowheads="1"/>
              </p:cNvSpPr>
              <p:nvPr/>
            </p:nvSpPr>
            <p:spPr bwMode="auto">
              <a:xfrm>
                <a:off x="0" y="261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8	</a:t>
                </a:r>
                <a:r>
                  <a:rPr lang="en-US" sz="1400" b="1">
                    <a:solidFill>
                      <a:srgbClr val="000000"/>
                    </a:solidFill>
                    <a:latin typeface="Courier New" pitchFamily="49" charset="0"/>
                    <a:cs typeface="Times New Roman" pitchFamily="18" charset="0"/>
                  </a:rPr>
                  <a:t>   </a:t>
                </a:r>
              </a:p>
              <a:p>
                <a:pPr>
                  <a:tabLst>
                    <a:tab pos="139700" algn="r"/>
                    <a:tab pos="292100" algn="l"/>
                  </a:tabLst>
                </a:pPr>
                <a:endParaRPr lang="en-US" sz="1400" b="1">
                  <a:latin typeface="Courier New" pitchFamily="49" charset="0"/>
                </a:endParaRPr>
              </a:p>
            </p:txBody>
          </p:sp>
        </p:grpSp>
        <p:grpSp>
          <p:nvGrpSpPr>
            <p:cNvPr id="11" name="Group 28"/>
            <p:cNvGrpSpPr>
              <a:grpSpLocks/>
            </p:cNvGrpSpPr>
            <p:nvPr/>
          </p:nvGrpSpPr>
          <p:grpSpPr bwMode="auto">
            <a:xfrm>
              <a:off x="0" y="2992"/>
              <a:ext cx="3072" cy="374"/>
              <a:chOff x="0" y="2992"/>
              <a:chExt cx="3072" cy="374"/>
            </a:xfrm>
          </p:grpSpPr>
          <p:sp>
            <p:nvSpPr>
              <p:cNvPr id="11309" name="Rectangle 29"/>
              <p:cNvSpPr>
                <a:spLocks noChangeArrowheads="1"/>
              </p:cNvSpPr>
              <p:nvPr/>
            </p:nvSpPr>
            <p:spPr bwMode="auto">
              <a:xfrm>
                <a:off x="0" y="299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310" name="Rectangle 30"/>
              <p:cNvSpPr>
                <a:spLocks noChangeArrowheads="1"/>
              </p:cNvSpPr>
              <p:nvPr/>
            </p:nvSpPr>
            <p:spPr bwMode="auto">
              <a:xfrm>
                <a:off x="0" y="2992"/>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9	</a:t>
                </a:r>
                <a:r>
                  <a:rPr lang="en-US" sz="1400" b="1">
                    <a:solidFill>
                      <a:srgbClr val="000000"/>
                    </a:solidFill>
                    <a:latin typeface="Courier New" pitchFamily="49" charset="0"/>
                    <a:cs typeface="Times New Roman" pitchFamily="18" charset="0"/>
                  </a:rPr>
                  <a:t>   printf( "Enter a date in the form mm-dd-yyyy: " );</a:t>
                </a:r>
              </a:p>
              <a:p>
                <a:pPr>
                  <a:tabLst>
                    <a:tab pos="139700" algn="r"/>
                    <a:tab pos="292100" algn="l"/>
                  </a:tabLst>
                </a:pPr>
                <a:endParaRPr lang="en-US" sz="1400" b="1">
                  <a:latin typeface="Courier New" pitchFamily="49" charset="0"/>
                </a:endParaRPr>
              </a:p>
            </p:txBody>
          </p:sp>
        </p:grpSp>
        <p:grpSp>
          <p:nvGrpSpPr>
            <p:cNvPr id="12" name="Group 31"/>
            <p:cNvGrpSpPr>
              <a:grpSpLocks/>
            </p:cNvGrpSpPr>
            <p:nvPr/>
          </p:nvGrpSpPr>
          <p:grpSpPr bwMode="auto">
            <a:xfrm>
              <a:off x="0" y="3366"/>
              <a:ext cx="3072" cy="374"/>
              <a:chOff x="0" y="3366"/>
              <a:chExt cx="3072" cy="374"/>
            </a:xfrm>
          </p:grpSpPr>
          <p:sp>
            <p:nvSpPr>
              <p:cNvPr id="11307" name="Rectangle 32"/>
              <p:cNvSpPr>
                <a:spLocks noChangeArrowheads="1"/>
              </p:cNvSpPr>
              <p:nvPr/>
            </p:nvSpPr>
            <p:spPr bwMode="auto">
              <a:xfrm>
                <a:off x="0" y="3366"/>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308" name="Rectangle 33"/>
              <p:cNvSpPr>
                <a:spLocks noChangeArrowheads="1"/>
              </p:cNvSpPr>
              <p:nvPr/>
            </p:nvSpPr>
            <p:spPr bwMode="auto">
              <a:xfrm>
                <a:off x="0" y="3366"/>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10	</a:t>
                </a:r>
                <a:r>
                  <a:rPr lang="en-US" sz="1400" b="1">
                    <a:solidFill>
                      <a:srgbClr val="000000"/>
                    </a:solidFill>
                    <a:latin typeface="Courier New" pitchFamily="49" charset="0"/>
                    <a:cs typeface="Times New Roman" pitchFamily="18" charset="0"/>
                  </a:rPr>
                  <a:t>   scanf( "%d%*c%d%*c%d", &amp;month1, &amp;day1, &amp;year1 );</a:t>
                </a:r>
              </a:p>
              <a:p>
                <a:pPr>
                  <a:tabLst>
                    <a:tab pos="139700" algn="r"/>
                    <a:tab pos="292100" algn="l"/>
                  </a:tabLst>
                </a:pPr>
                <a:endParaRPr lang="en-US" sz="1400" b="1">
                  <a:latin typeface="Courier New" pitchFamily="49" charset="0"/>
                </a:endParaRPr>
              </a:p>
            </p:txBody>
          </p:sp>
        </p:grpSp>
        <p:grpSp>
          <p:nvGrpSpPr>
            <p:cNvPr id="13" name="Group 34"/>
            <p:cNvGrpSpPr>
              <a:grpSpLocks/>
            </p:cNvGrpSpPr>
            <p:nvPr/>
          </p:nvGrpSpPr>
          <p:grpSpPr bwMode="auto">
            <a:xfrm>
              <a:off x="0" y="3740"/>
              <a:ext cx="3072" cy="374"/>
              <a:chOff x="0" y="3740"/>
              <a:chExt cx="3072" cy="374"/>
            </a:xfrm>
          </p:grpSpPr>
          <p:sp>
            <p:nvSpPr>
              <p:cNvPr id="11305" name="Rectangle 35"/>
              <p:cNvSpPr>
                <a:spLocks noChangeArrowheads="1"/>
              </p:cNvSpPr>
              <p:nvPr/>
            </p:nvSpPr>
            <p:spPr bwMode="auto">
              <a:xfrm>
                <a:off x="0" y="374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306" name="Rectangle 36"/>
              <p:cNvSpPr>
                <a:spLocks noChangeArrowheads="1"/>
              </p:cNvSpPr>
              <p:nvPr/>
            </p:nvSpPr>
            <p:spPr bwMode="auto">
              <a:xfrm>
                <a:off x="0" y="3740"/>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11	</a:t>
                </a:r>
                <a:r>
                  <a:rPr lang="en-US" sz="1400" b="1">
                    <a:solidFill>
                      <a:srgbClr val="000000"/>
                    </a:solidFill>
                    <a:latin typeface="Courier New" pitchFamily="49" charset="0"/>
                    <a:cs typeface="Times New Roman" pitchFamily="18" charset="0"/>
                  </a:rPr>
                  <a:t>   printf( "month = %d  day = %d  year = %d\n\n", </a:t>
                </a:r>
              </a:p>
              <a:p>
                <a:pPr>
                  <a:tabLst>
                    <a:tab pos="139700" algn="r"/>
                    <a:tab pos="292100" algn="l"/>
                  </a:tabLst>
                </a:pPr>
                <a:endParaRPr lang="en-US" sz="1400" b="1">
                  <a:latin typeface="Courier New" pitchFamily="49" charset="0"/>
                </a:endParaRPr>
              </a:p>
            </p:txBody>
          </p:sp>
        </p:grpSp>
        <p:grpSp>
          <p:nvGrpSpPr>
            <p:cNvPr id="14" name="Group 37"/>
            <p:cNvGrpSpPr>
              <a:grpSpLocks/>
            </p:cNvGrpSpPr>
            <p:nvPr/>
          </p:nvGrpSpPr>
          <p:grpSpPr bwMode="auto">
            <a:xfrm>
              <a:off x="0" y="4114"/>
              <a:ext cx="3072" cy="374"/>
              <a:chOff x="0" y="4114"/>
              <a:chExt cx="3072" cy="374"/>
            </a:xfrm>
          </p:grpSpPr>
          <p:sp>
            <p:nvSpPr>
              <p:cNvPr id="11303" name="Rectangle 38"/>
              <p:cNvSpPr>
                <a:spLocks noChangeArrowheads="1"/>
              </p:cNvSpPr>
              <p:nvPr/>
            </p:nvSpPr>
            <p:spPr bwMode="auto">
              <a:xfrm>
                <a:off x="0" y="411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304" name="Rectangle 39"/>
              <p:cNvSpPr>
                <a:spLocks noChangeArrowheads="1"/>
              </p:cNvSpPr>
              <p:nvPr/>
            </p:nvSpPr>
            <p:spPr bwMode="auto">
              <a:xfrm>
                <a:off x="0" y="411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12	</a:t>
                </a:r>
                <a:r>
                  <a:rPr lang="en-US" sz="1400" b="1">
                    <a:solidFill>
                      <a:srgbClr val="000000"/>
                    </a:solidFill>
                    <a:latin typeface="Courier New" pitchFamily="49" charset="0"/>
                    <a:cs typeface="Times New Roman" pitchFamily="18" charset="0"/>
                  </a:rPr>
                  <a:t>      month1, day1, year1 );</a:t>
                </a:r>
              </a:p>
              <a:p>
                <a:pPr>
                  <a:tabLst>
                    <a:tab pos="139700" algn="r"/>
                    <a:tab pos="292100" algn="l"/>
                  </a:tabLst>
                </a:pPr>
                <a:endParaRPr lang="en-US" sz="1400" b="1">
                  <a:latin typeface="Courier New" pitchFamily="49" charset="0"/>
                </a:endParaRPr>
              </a:p>
            </p:txBody>
          </p:sp>
        </p:grpSp>
        <p:grpSp>
          <p:nvGrpSpPr>
            <p:cNvPr id="15" name="Group 40"/>
            <p:cNvGrpSpPr>
              <a:grpSpLocks/>
            </p:cNvGrpSpPr>
            <p:nvPr/>
          </p:nvGrpSpPr>
          <p:grpSpPr bwMode="auto">
            <a:xfrm>
              <a:off x="0" y="4488"/>
              <a:ext cx="3072" cy="374"/>
              <a:chOff x="0" y="4488"/>
              <a:chExt cx="3072" cy="374"/>
            </a:xfrm>
          </p:grpSpPr>
          <p:sp>
            <p:nvSpPr>
              <p:cNvPr id="11301" name="Rectangle 41"/>
              <p:cNvSpPr>
                <a:spLocks noChangeArrowheads="1"/>
              </p:cNvSpPr>
              <p:nvPr/>
            </p:nvSpPr>
            <p:spPr bwMode="auto">
              <a:xfrm>
                <a:off x="0" y="448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302" name="Rectangle 42"/>
              <p:cNvSpPr>
                <a:spLocks noChangeArrowheads="1"/>
              </p:cNvSpPr>
              <p:nvPr/>
            </p:nvSpPr>
            <p:spPr bwMode="auto">
              <a:xfrm>
                <a:off x="0" y="448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13	</a:t>
                </a:r>
                <a:r>
                  <a:rPr lang="en-US" sz="1400" b="1">
                    <a:solidFill>
                      <a:srgbClr val="000000"/>
                    </a:solidFill>
                    <a:latin typeface="Courier New" pitchFamily="49" charset="0"/>
                    <a:cs typeface="Times New Roman" pitchFamily="18" charset="0"/>
                  </a:rPr>
                  <a:t>   printf( "Enter a date in the form mm/dd/yyyy: " );</a:t>
                </a:r>
              </a:p>
              <a:p>
                <a:pPr>
                  <a:tabLst>
                    <a:tab pos="139700" algn="r"/>
                    <a:tab pos="292100" algn="l"/>
                  </a:tabLst>
                </a:pPr>
                <a:endParaRPr lang="en-US" sz="1400" b="1">
                  <a:latin typeface="Courier New" pitchFamily="49" charset="0"/>
                </a:endParaRPr>
              </a:p>
            </p:txBody>
          </p:sp>
        </p:grpSp>
        <p:grpSp>
          <p:nvGrpSpPr>
            <p:cNvPr id="16" name="Group 43"/>
            <p:cNvGrpSpPr>
              <a:grpSpLocks/>
            </p:cNvGrpSpPr>
            <p:nvPr/>
          </p:nvGrpSpPr>
          <p:grpSpPr bwMode="auto">
            <a:xfrm>
              <a:off x="0" y="4862"/>
              <a:ext cx="3072" cy="374"/>
              <a:chOff x="0" y="4862"/>
              <a:chExt cx="3072" cy="374"/>
            </a:xfrm>
          </p:grpSpPr>
          <p:sp>
            <p:nvSpPr>
              <p:cNvPr id="11299" name="Rectangle 44"/>
              <p:cNvSpPr>
                <a:spLocks noChangeArrowheads="1"/>
              </p:cNvSpPr>
              <p:nvPr/>
            </p:nvSpPr>
            <p:spPr bwMode="auto">
              <a:xfrm>
                <a:off x="0" y="486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300" name="Rectangle 45"/>
              <p:cNvSpPr>
                <a:spLocks noChangeArrowheads="1"/>
              </p:cNvSpPr>
              <p:nvPr/>
            </p:nvSpPr>
            <p:spPr bwMode="auto">
              <a:xfrm>
                <a:off x="0" y="4862"/>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14	</a:t>
                </a:r>
                <a:r>
                  <a:rPr lang="en-US" sz="1400" b="1">
                    <a:solidFill>
                      <a:srgbClr val="000000"/>
                    </a:solidFill>
                    <a:latin typeface="Courier New" pitchFamily="49" charset="0"/>
                    <a:cs typeface="Times New Roman" pitchFamily="18" charset="0"/>
                  </a:rPr>
                  <a:t>   scanf( "%d%*c%d%*c%d", &amp;month2, &amp;day2, &amp;year2 );</a:t>
                </a:r>
              </a:p>
              <a:p>
                <a:pPr>
                  <a:tabLst>
                    <a:tab pos="139700" algn="r"/>
                    <a:tab pos="292100" algn="l"/>
                  </a:tabLst>
                </a:pPr>
                <a:endParaRPr lang="en-US" sz="1400" b="1">
                  <a:latin typeface="Courier New" pitchFamily="49" charset="0"/>
                </a:endParaRPr>
              </a:p>
            </p:txBody>
          </p:sp>
        </p:grpSp>
        <p:grpSp>
          <p:nvGrpSpPr>
            <p:cNvPr id="17" name="Group 46"/>
            <p:cNvGrpSpPr>
              <a:grpSpLocks/>
            </p:cNvGrpSpPr>
            <p:nvPr/>
          </p:nvGrpSpPr>
          <p:grpSpPr bwMode="auto">
            <a:xfrm>
              <a:off x="0" y="5236"/>
              <a:ext cx="3072" cy="374"/>
              <a:chOff x="0" y="5236"/>
              <a:chExt cx="3072" cy="374"/>
            </a:xfrm>
          </p:grpSpPr>
          <p:sp>
            <p:nvSpPr>
              <p:cNvPr id="11297" name="Rectangle 47"/>
              <p:cNvSpPr>
                <a:spLocks noChangeArrowheads="1"/>
              </p:cNvSpPr>
              <p:nvPr/>
            </p:nvSpPr>
            <p:spPr bwMode="auto">
              <a:xfrm>
                <a:off x="0" y="5236"/>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298" name="Rectangle 48"/>
              <p:cNvSpPr>
                <a:spLocks noChangeArrowheads="1"/>
              </p:cNvSpPr>
              <p:nvPr/>
            </p:nvSpPr>
            <p:spPr bwMode="auto">
              <a:xfrm>
                <a:off x="0" y="5236"/>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15	</a:t>
                </a:r>
                <a:r>
                  <a:rPr lang="en-US" sz="1400" b="1">
                    <a:solidFill>
                      <a:srgbClr val="000000"/>
                    </a:solidFill>
                    <a:latin typeface="Courier New" pitchFamily="49" charset="0"/>
                    <a:cs typeface="Times New Roman" pitchFamily="18" charset="0"/>
                  </a:rPr>
                  <a:t>   printf( "month = %d  day = %d  year = %d\n", </a:t>
                </a:r>
              </a:p>
              <a:p>
                <a:pPr>
                  <a:tabLst>
                    <a:tab pos="139700" algn="r"/>
                    <a:tab pos="292100" algn="l"/>
                  </a:tabLst>
                </a:pPr>
                <a:endParaRPr lang="en-US" sz="1400" b="1">
                  <a:latin typeface="Courier New" pitchFamily="49" charset="0"/>
                </a:endParaRPr>
              </a:p>
            </p:txBody>
          </p:sp>
        </p:grpSp>
        <p:grpSp>
          <p:nvGrpSpPr>
            <p:cNvPr id="18" name="Group 49"/>
            <p:cNvGrpSpPr>
              <a:grpSpLocks/>
            </p:cNvGrpSpPr>
            <p:nvPr/>
          </p:nvGrpSpPr>
          <p:grpSpPr bwMode="auto">
            <a:xfrm>
              <a:off x="0" y="5610"/>
              <a:ext cx="3072" cy="374"/>
              <a:chOff x="0" y="5610"/>
              <a:chExt cx="3072" cy="374"/>
            </a:xfrm>
          </p:grpSpPr>
          <p:sp>
            <p:nvSpPr>
              <p:cNvPr id="11295" name="Rectangle 50"/>
              <p:cNvSpPr>
                <a:spLocks noChangeArrowheads="1"/>
              </p:cNvSpPr>
              <p:nvPr/>
            </p:nvSpPr>
            <p:spPr bwMode="auto">
              <a:xfrm>
                <a:off x="0" y="561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296" name="Rectangle 51"/>
              <p:cNvSpPr>
                <a:spLocks noChangeArrowheads="1"/>
              </p:cNvSpPr>
              <p:nvPr/>
            </p:nvSpPr>
            <p:spPr bwMode="auto">
              <a:xfrm>
                <a:off x="0" y="5610"/>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16	</a:t>
                </a:r>
                <a:r>
                  <a:rPr lang="en-US" sz="1400" b="1">
                    <a:solidFill>
                      <a:srgbClr val="000000"/>
                    </a:solidFill>
                    <a:latin typeface="Courier New" pitchFamily="49" charset="0"/>
                    <a:cs typeface="Times New Roman" pitchFamily="18" charset="0"/>
                  </a:rPr>
                  <a:t>      month2, day2, year2 );</a:t>
                </a:r>
              </a:p>
              <a:p>
                <a:pPr>
                  <a:tabLst>
                    <a:tab pos="139700" algn="r"/>
                    <a:tab pos="292100" algn="l"/>
                  </a:tabLst>
                </a:pPr>
                <a:endParaRPr lang="en-US" sz="1400" b="1">
                  <a:latin typeface="Courier New" pitchFamily="49" charset="0"/>
                </a:endParaRPr>
              </a:p>
            </p:txBody>
          </p:sp>
        </p:grpSp>
        <p:grpSp>
          <p:nvGrpSpPr>
            <p:cNvPr id="19" name="Group 52"/>
            <p:cNvGrpSpPr>
              <a:grpSpLocks/>
            </p:cNvGrpSpPr>
            <p:nvPr/>
          </p:nvGrpSpPr>
          <p:grpSpPr bwMode="auto">
            <a:xfrm>
              <a:off x="0" y="5984"/>
              <a:ext cx="3072" cy="374"/>
              <a:chOff x="0" y="5984"/>
              <a:chExt cx="3072" cy="374"/>
            </a:xfrm>
          </p:grpSpPr>
          <p:sp>
            <p:nvSpPr>
              <p:cNvPr id="11293" name="Rectangle 53"/>
              <p:cNvSpPr>
                <a:spLocks noChangeArrowheads="1"/>
              </p:cNvSpPr>
              <p:nvPr/>
            </p:nvSpPr>
            <p:spPr bwMode="auto">
              <a:xfrm>
                <a:off x="0" y="598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294" name="Rectangle 54"/>
              <p:cNvSpPr>
                <a:spLocks noChangeArrowheads="1"/>
              </p:cNvSpPr>
              <p:nvPr/>
            </p:nvSpPr>
            <p:spPr bwMode="auto">
              <a:xfrm>
                <a:off x="0" y="5984"/>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17	</a:t>
                </a:r>
                <a:endParaRPr lang="en-US" sz="1400" b="1">
                  <a:solidFill>
                    <a:srgbClr val="000000"/>
                  </a:solidFill>
                  <a:latin typeface="Courier New" pitchFamily="49" charset="0"/>
                  <a:cs typeface="Times New Roman" pitchFamily="18" charset="0"/>
                </a:endParaRPr>
              </a:p>
              <a:p>
                <a:pPr>
                  <a:tabLst>
                    <a:tab pos="139700" algn="r"/>
                    <a:tab pos="292100" algn="l"/>
                  </a:tabLst>
                </a:pPr>
                <a:endParaRPr lang="en-US" sz="1400" b="1">
                  <a:latin typeface="Courier New" pitchFamily="49" charset="0"/>
                </a:endParaRPr>
              </a:p>
            </p:txBody>
          </p:sp>
        </p:grpSp>
        <p:grpSp>
          <p:nvGrpSpPr>
            <p:cNvPr id="20" name="Group 55"/>
            <p:cNvGrpSpPr>
              <a:grpSpLocks/>
            </p:cNvGrpSpPr>
            <p:nvPr/>
          </p:nvGrpSpPr>
          <p:grpSpPr bwMode="auto">
            <a:xfrm>
              <a:off x="0" y="6358"/>
              <a:ext cx="3072" cy="374"/>
              <a:chOff x="0" y="6358"/>
              <a:chExt cx="3072" cy="374"/>
            </a:xfrm>
          </p:grpSpPr>
          <p:sp>
            <p:nvSpPr>
              <p:cNvPr id="11291" name="Rectangle 56"/>
              <p:cNvSpPr>
                <a:spLocks noChangeArrowheads="1"/>
              </p:cNvSpPr>
              <p:nvPr/>
            </p:nvSpPr>
            <p:spPr bwMode="auto">
              <a:xfrm>
                <a:off x="0" y="635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292" name="Rectangle 57"/>
              <p:cNvSpPr>
                <a:spLocks noChangeArrowheads="1"/>
              </p:cNvSpPr>
              <p:nvPr/>
            </p:nvSpPr>
            <p:spPr bwMode="auto">
              <a:xfrm>
                <a:off x="0" y="6358"/>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400" b="1">
                    <a:solidFill>
                      <a:srgbClr val="4D8DFF"/>
                    </a:solidFill>
                    <a:latin typeface="Courier New" pitchFamily="49" charset="0"/>
                    <a:cs typeface="Times New Roman" pitchFamily="18" charset="0"/>
                  </a:rPr>
                  <a:t>	18	</a:t>
                </a:r>
                <a:r>
                  <a:rPr lang="en-US" sz="1400" b="1">
                    <a:solidFill>
                      <a:srgbClr val="000000"/>
                    </a:solidFill>
                    <a:latin typeface="Courier New" pitchFamily="49" charset="0"/>
                    <a:cs typeface="Times New Roman" pitchFamily="18" charset="0"/>
                  </a:rPr>
                  <a:t>   </a:t>
                </a:r>
                <a:r>
                  <a:rPr lang="en-US" sz="1400" b="1">
                    <a:solidFill>
                      <a:srgbClr val="275AFF"/>
                    </a:solidFill>
                    <a:latin typeface="Courier New" pitchFamily="49" charset="0"/>
                    <a:cs typeface="Times New Roman" pitchFamily="18" charset="0"/>
                  </a:rPr>
                  <a:t>return</a:t>
                </a:r>
                <a:r>
                  <a:rPr lang="en-US" sz="1400" b="1">
                    <a:solidFill>
                      <a:srgbClr val="000000"/>
                    </a:solidFill>
                    <a:latin typeface="Courier New" pitchFamily="49" charset="0"/>
                    <a:cs typeface="Times New Roman" pitchFamily="18" charset="0"/>
                  </a:rPr>
                  <a:t> 0;</a:t>
                </a:r>
              </a:p>
              <a:p>
                <a:pPr>
                  <a:tabLst>
                    <a:tab pos="139700" algn="r"/>
                    <a:tab pos="292100" algn="l"/>
                  </a:tabLst>
                </a:pPr>
                <a:endParaRPr lang="en-US" sz="1400" b="1">
                  <a:latin typeface="Courier New" pitchFamily="49" charset="0"/>
                </a:endParaRPr>
              </a:p>
            </p:txBody>
          </p:sp>
        </p:grpSp>
        <p:grpSp>
          <p:nvGrpSpPr>
            <p:cNvPr id="21" name="Group 58"/>
            <p:cNvGrpSpPr>
              <a:grpSpLocks/>
            </p:cNvGrpSpPr>
            <p:nvPr/>
          </p:nvGrpSpPr>
          <p:grpSpPr bwMode="auto">
            <a:xfrm>
              <a:off x="0" y="6732"/>
              <a:ext cx="3072" cy="374"/>
              <a:chOff x="0" y="6732"/>
              <a:chExt cx="3072" cy="374"/>
            </a:xfrm>
          </p:grpSpPr>
          <p:sp>
            <p:nvSpPr>
              <p:cNvPr id="11289" name="Rectangle 59"/>
              <p:cNvSpPr>
                <a:spLocks noChangeArrowheads="1"/>
              </p:cNvSpPr>
              <p:nvPr/>
            </p:nvSpPr>
            <p:spPr bwMode="auto">
              <a:xfrm>
                <a:off x="0" y="673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1290" name="Rectangle 60"/>
              <p:cNvSpPr>
                <a:spLocks noChangeArrowheads="1"/>
              </p:cNvSpPr>
              <p:nvPr/>
            </p:nvSpPr>
            <p:spPr bwMode="auto">
              <a:xfrm>
                <a:off x="0" y="6732"/>
                <a:ext cx="3072" cy="374"/>
              </a:xfrm>
              <a:prstGeom prst="rect">
                <a:avLst/>
              </a:prstGeom>
              <a:solidFill>
                <a:srgbClr val="FFE699"/>
              </a:solidFill>
              <a:ln w="9525">
                <a:noFill/>
                <a:miter lim="800000"/>
                <a:headEnd/>
                <a:tailEnd/>
              </a:ln>
            </p:spPr>
            <p:txBody>
              <a:bodyPr/>
              <a:lstStyle/>
              <a:p>
                <a:pPr>
                  <a:tabLst>
                    <a:tab pos="139700" algn="r"/>
                    <a:tab pos="292100" algn="l"/>
                  </a:tabLst>
                </a:pPr>
                <a:r>
                  <a:rPr lang="en-US" sz="1200" b="1">
                    <a:solidFill>
                      <a:srgbClr val="4D8DFF"/>
                    </a:solidFill>
                    <a:latin typeface="Courier New" pitchFamily="49" charset="0"/>
                    <a:cs typeface="Times New Roman" pitchFamily="18" charset="0"/>
                  </a:rPr>
                  <a:t>	19	</a:t>
                </a:r>
                <a:r>
                  <a:rPr lang="en-US" sz="1200" b="1">
                    <a:solidFill>
                      <a:srgbClr val="000000"/>
                    </a:solidFill>
                    <a:latin typeface="Courier New" pitchFamily="49" charset="0"/>
                    <a:cs typeface="Times New Roman" pitchFamily="18" charset="0"/>
                  </a:rPr>
                  <a:t>}</a:t>
                </a:r>
              </a:p>
              <a:p>
                <a:pPr>
                  <a:tabLst>
                    <a:tab pos="139700" algn="r"/>
                    <a:tab pos="292100" algn="l"/>
                  </a:tabLst>
                </a:pPr>
                <a:endParaRPr lang="en-US" sz="1200" b="1">
                  <a:latin typeface="Courier New" pitchFamily="49" charset="0"/>
                </a:endParaRPr>
              </a:p>
            </p:txBody>
          </p:sp>
        </p:grpSp>
      </p:grpSp>
      <p:sp>
        <p:nvSpPr>
          <p:cNvPr id="11267" name="Rectangle 61"/>
          <p:cNvSpPr>
            <a:spLocks noChangeArrowheads="1"/>
          </p:cNvSpPr>
          <p:nvPr/>
        </p:nvSpPr>
        <p:spPr bwMode="auto">
          <a:xfrm>
            <a:off x="1447800" y="5410200"/>
            <a:ext cx="6400800" cy="1155700"/>
          </a:xfrm>
          <a:prstGeom prst="rect">
            <a:avLst/>
          </a:prstGeom>
          <a:solidFill>
            <a:schemeClr val="hlink"/>
          </a:solidFill>
          <a:ln w="9525">
            <a:noFill/>
            <a:miter lim="800000"/>
            <a:headEnd/>
            <a:tailEnd/>
          </a:ln>
        </p:spPr>
        <p:txBody>
          <a:bodyPr>
            <a:spAutoFit/>
          </a:bodyPr>
          <a:lstStyle/>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400" b="1">
                <a:solidFill>
                  <a:srgbClr val="000000"/>
                </a:solidFill>
                <a:latin typeface="Courier New" pitchFamily="49" charset="0"/>
                <a:cs typeface="Times New Roman" pitchFamily="18" charset="0"/>
              </a:rPr>
              <a:t>Enter a date in the form mm-dd-yyyy: 11-18-2000</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400" b="1">
                <a:solidFill>
                  <a:srgbClr val="000000"/>
                </a:solidFill>
                <a:latin typeface="Courier New" pitchFamily="49" charset="0"/>
                <a:cs typeface="Times New Roman" pitchFamily="18" charset="0"/>
              </a:rPr>
              <a:t>month = 11  day = 18  year = 2000</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400" b="1">
                <a:solidFill>
                  <a:srgbClr val="000000"/>
                </a:solidFill>
                <a:latin typeface="Courier New" pitchFamily="49" charset="0"/>
                <a:cs typeface="Times New Roman" pitchFamily="18" charset="0"/>
              </a:rPr>
              <a:t> </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400" b="1">
                <a:solidFill>
                  <a:srgbClr val="000000"/>
                </a:solidFill>
                <a:latin typeface="Courier New" pitchFamily="49" charset="0"/>
                <a:cs typeface="Times New Roman" pitchFamily="18" charset="0"/>
              </a:rPr>
              <a:t>Enter a date in the form mm/dd/yyyy: 11/18/2000</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400" b="1">
                <a:solidFill>
                  <a:srgbClr val="000000"/>
                </a:solidFill>
                <a:latin typeface="Courier New" pitchFamily="49" charset="0"/>
                <a:cs typeface="Times New Roman" pitchFamily="18" charset="0"/>
              </a:rPr>
              <a:t>month = 11</a:t>
            </a:r>
            <a:r>
              <a:rPr lang="en-US" sz="1400" b="1">
                <a:latin typeface="Courier New" pitchFamily="49" charset="0"/>
                <a:cs typeface="Times New Roman" pitchFamily="18" charset="0"/>
              </a:rPr>
              <a:t>  day = 18  year = 2000</a:t>
            </a:r>
            <a:r>
              <a:rPr lang="en-US" sz="1200" b="1">
                <a:latin typeface="Courier New" pitchFamily="49" charset="0"/>
                <a:cs typeface="Times New Roman" pitchFamily="18" charset="0"/>
              </a:rPr>
              <a:t> </a:t>
            </a:r>
            <a:endParaRPr lang="en-US" sz="1200" b="1">
              <a:latin typeface="Courier New" pitchFamily="49" charset="0"/>
            </a:endParaRPr>
          </a:p>
        </p:txBody>
      </p:sp>
      <p:sp>
        <p:nvSpPr>
          <p:cNvPr id="11268" name="Rectangle 63"/>
          <p:cNvSpPr>
            <a:spLocks noChangeArrowheads="1"/>
          </p:cNvSpPr>
          <p:nvPr/>
        </p:nvSpPr>
        <p:spPr bwMode="auto">
          <a:xfrm>
            <a:off x="0" y="120650"/>
            <a:ext cx="1535113" cy="336550"/>
          </a:xfrm>
          <a:prstGeom prst="rect">
            <a:avLst/>
          </a:prstGeom>
          <a:noFill/>
          <a:ln w="9525">
            <a:noFill/>
            <a:miter lim="800000"/>
            <a:headEnd/>
            <a:tailEnd/>
          </a:ln>
        </p:spPr>
        <p:txBody>
          <a:bodyPr>
            <a:spAutoFit/>
          </a:bodyPr>
          <a:lstStyle/>
          <a:p>
            <a:r>
              <a:rPr lang="en-US" sz="1600" b="1" u="sng" dirty="0">
                <a:latin typeface="Arial" pitchFamily="34" charset="0"/>
              </a:rPr>
              <a:t>Example</a:t>
            </a:r>
            <a:r>
              <a:rPr lang="en-US" sz="1600" b="1" dirty="0">
                <a:latin typeface="Arial" pitchFamily="34" charset="0"/>
              </a:rPr>
              <a:t>:</a:t>
            </a:r>
          </a:p>
        </p:txBody>
      </p:sp>
      <p:sp>
        <p:nvSpPr>
          <p:cNvPr id="11269" name="Rectangle 64"/>
          <p:cNvSpPr>
            <a:spLocks noChangeArrowheads="1"/>
          </p:cNvSpPr>
          <p:nvPr/>
        </p:nvSpPr>
        <p:spPr bwMode="auto">
          <a:xfrm>
            <a:off x="152400" y="5105400"/>
            <a:ext cx="2322513" cy="304800"/>
          </a:xfrm>
          <a:prstGeom prst="rect">
            <a:avLst/>
          </a:prstGeom>
          <a:noFill/>
          <a:ln w="9525">
            <a:noFill/>
            <a:miter lim="800000"/>
            <a:headEnd/>
            <a:tailEnd/>
          </a:ln>
        </p:spPr>
        <p:txBody>
          <a:bodyPr/>
          <a:lstStyle/>
          <a:p>
            <a:pPr marL="169863" indent="-169863">
              <a:spcBef>
                <a:spcPct val="20000"/>
              </a:spcBef>
            </a:pPr>
            <a:r>
              <a:rPr lang="en-US" sz="1600" b="1" u="sng">
                <a:latin typeface="Arial" pitchFamily="34" charset="0"/>
              </a:rPr>
              <a:t>Program Output</a:t>
            </a:r>
            <a:r>
              <a:rPr lang="en-US" sz="1600" b="1">
                <a:latin typeface="Arial" pitchFamily="34" charset="0"/>
              </a:rPr>
              <a:t>:</a:t>
            </a:r>
            <a:r>
              <a:rPr lang="en-US" sz="1600" u="sng">
                <a:latin typeface="Arial" pitchFamily="34" charset="0"/>
              </a:rPr>
              <a:t>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229600" cy="487362"/>
          </a:xfrm>
        </p:spPr>
        <p:txBody>
          <a:bodyPr>
            <a:normAutofit fontScale="90000"/>
          </a:bodyPr>
          <a:lstStyle/>
          <a:p>
            <a:pPr>
              <a:buNone/>
            </a:pPr>
            <a:r>
              <a:rPr lang="en-US" dirty="0">
                <a:latin typeface="Times New Roman" pitchFamily="18" charset="0"/>
                <a:cs typeface="Times New Roman" pitchFamily="18" charset="0"/>
              </a:rPr>
              <a:t>The Preprocessor</a:t>
            </a:r>
          </a:p>
        </p:txBody>
      </p:sp>
      <p:sp>
        <p:nvSpPr>
          <p:cNvPr id="12291" name="Rectangle 3"/>
          <p:cNvSpPr>
            <a:spLocks noGrp="1" noChangeArrowheads="1"/>
          </p:cNvSpPr>
          <p:nvPr>
            <p:ph idx="1"/>
          </p:nvPr>
        </p:nvSpPr>
        <p:spPr>
          <a:xfrm>
            <a:off x="0" y="838200"/>
            <a:ext cx="9144000" cy="5168900"/>
          </a:xfrm>
        </p:spPr>
        <p:txBody>
          <a:bodyPr>
            <a:normAutofit fontScale="92500" lnSpcReduction="20000"/>
          </a:bodyPr>
          <a:lstStyle/>
          <a:p>
            <a:pPr>
              <a:lnSpc>
                <a:spcPct val="90000"/>
              </a:lnSpc>
            </a:pPr>
            <a:r>
              <a:rPr lang="en-US" dirty="0">
                <a:latin typeface="Times New Roman" pitchFamily="18" charset="0"/>
                <a:cs typeface="Times New Roman" pitchFamily="18" charset="0"/>
              </a:rPr>
              <a:t>The C preprocessor permits you to define simple macros that are evaluated and expanded prior to compilation.</a:t>
            </a:r>
          </a:p>
          <a:p>
            <a:pPr>
              <a:lnSpc>
                <a:spcPct val="80000"/>
              </a:lnSpc>
            </a:pPr>
            <a:endParaRPr lang="en-US" dirty="0">
              <a:latin typeface="Times New Roman" pitchFamily="18" charset="0"/>
              <a:cs typeface="Times New Roman" pitchFamily="18" charset="0"/>
            </a:endParaRPr>
          </a:p>
          <a:p>
            <a:pPr>
              <a:lnSpc>
                <a:spcPct val="90000"/>
              </a:lnSpc>
            </a:pPr>
            <a:r>
              <a:rPr lang="en-US" dirty="0">
                <a:latin typeface="Times New Roman" pitchFamily="18" charset="0"/>
                <a:cs typeface="Times New Roman" pitchFamily="18" charset="0"/>
              </a:rPr>
              <a:t>Commands begin with a ‘#’. Abbreviated list:</a:t>
            </a:r>
          </a:p>
          <a:p>
            <a:pPr lvl="1">
              <a:lnSpc>
                <a:spcPct val="90000"/>
              </a:lnSpc>
            </a:pPr>
            <a:r>
              <a:rPr lang="en-US" dirty="0">
                <a:latin typeface="Times New Roman" pitchFamily="18" charset="0"/>
                <a:cs typeface="Times New Roman" pitchFamily="18" charset="0"/>
              </a:rPr>
              <a:t>#define : defines a macro</a:t>
            </a:r>
          </a:p>
          <a:p>
            <a:pPr lvl="1">
              <a:lnSpc>
                <a:spcPct val="90000"/>
              </a:lnSpc>
            </a:pPr>
            <a:r>
              <a:rPr lang="en-US" dirty="0">
                <a:latin typeface="Times New Roman" pitchFamily="18" charset="0"/>
                <a:cs typeface="Times New Roman" pitchFamily="18" charset="0"/>
              </a:rPr>
              <a:t>#</a:t>
            </a:r>
            <a:r>
              <a:rPr lang="en-US" dirty="0" err="1">
                <a:latin typeface="Times New Roman" pitchFamily="18" charset="0"/>
                <a:cs typeface="Times New Roman" pitchFamily="18" charset="0"/>
              </a:rPr>
              <a:t>undef</a:t>
            </a:r>
            <a:r>
              <a:rPr lang="en-US" dirty="0">
                <a:latin typeface="Times New Roman" pitchFamily="18" charset="0"/>
                <a:cs typeface="Times New Roman" pitchFamily="18" charset="0"/>
              </a:rPr>
              <a:t> : removes a macro definition</a:t>
            </a:r>
          </a:p>
          <a:p>
            <a:pPr lvl="1">
              <a:lnSpc>
                <a:spcPct val="90000"/>
              </a:lnSpc>
            </a:pPr>
            <a:r>
              <a:rPr lang="en-US" dirty="0">
                <a:latin typeface="Times New Roman" pitchFamily="18" charset="0"/>
                <a:cs typeface="Times New Roman" pitchFamily="18" charset="0"/>
              </a:rPr>
              <a:t>#include : insert text from file</a:t>
            </a:r>
          </a:p>
          <a:p>
            <a:pPr lvl="1">
              <a:lnSpc>
                <a:spcPct val="90000"/>
              </a:lnSpc>
            </a:pPr>
            <a:r>
              <a:rPr lang="en-US" dirty="0">
                <a:latin typeface="Times New Roman" pitchFamily="18" charset="0"/>
                <a:cs typeface="Times New Roman" pitchFamily="18" charset="0"/>
              </a:rPr>
              <a:t>#if : conditional based on value of expression</a:t>
            </a:r>
          </a:p>
          <a:p>
            <a:pPr lvl="1">
              <a:lnSpc>
                <a:spcPct val="90000"/>
              </a:lnSpc>
            </a:pPr>
            <a:r>
              <a:rPr lang="en-US" dirty="0">
                <a:latin typeface="Times New Roman" pitchFamily="18" charset="0"/>
                <a:cs typeface="Times New Roman" pitchFamily="18" charset="0"/>
              </a:rPr>
              <a:t>#</a:t>
            </a:r>
            <a:r>
              <a:rPr lang="en-US" dirty="0" err="1">
                <a:latin typeface="Times New Roman" pitchFamily="18" charset="0"/>
                <a:cs typeface="Times New Roman" pitchFamily="18" charset="0"/>
              </a:rPr>
              <a:t>ifdef</a:t>
            </a:r>
            <a:r>
              <a:rPr lang="en-US" dirty="0">
                <a:latin typeface="Times New Roman" pitchFamily="18" charset="0"/>
                <a:cs typeface="Times New Roman" pitchFamily="18" charset="0"/>
              </a:rPr>
              <a:t> : conditional based on whether macro defined</a:t>
            </a:r>
          </a:p>
          <a:p>
            <a:pPr lvl="1">
              <a:lnSpc>
                <a:spcPct val="90000"/>
              </a:lnSpc>
            </a:pPr>
            <a:r>
              <a:rPr lang="en-US" dirty="0">
                <a:latin typeface="Times New Roman" pitchFamily="18" charset="0"/>
                <a:cs typeface="Times New Roman" pitchFamily="18" charset="0"/>
              </a:rPr>
              <a:t>#</a:t>
            </a:r>
            <a:r>
              <a:rPr lang="en-US" dirty="0" err="1">
                <a:latin typeface="Times New Roman" pitchFamily="18" charset="0"/>
                <a:cs typeface="Times New Roman" pitchFamily="18" charset="0"/>
              </a:rPr>
              <a:t>ifndef</a:t>
            </a:r>
            <a:r>
              <a:rPr lang="en-US" dirty="0">
                <a:latin typeface="Times New Roman" pitchFamily="18" charset="0"/>
                <a:cs typeface="Times New Roman" pitchFamily="18" charset="0"/>
              </a:rPr>
              <a:t> : conditional based on whether macro is not defined</a:t>
            </a:r>
          </a:p>
          <a:p>
            <a:pPr lvl="1">
              <a:lnSpc>
                <a:spcPct val="90000"/>
              </a:lnSpc>
            </a:pPr>
            <a:r>
              <a:rPr lang="en-US" dirty="0">
                <a:latin typeface="Times New Roman" pitchFamily="18" charset="0"/>
                <a:cs typeface="Times New Roman" pitchFamily="18" charset="0"/>
              </a:rPr>
              <a:t>#else : alternative</a:t>
            </a:r>
          </a:p>
          <a:p>
            <a:pPr lvl="1">
              <a:lnSpc>
                <a:spcPct val="90000"/>
              </a:lnSpc>
            </a:pPr>
            <a:r>
              <a:rPr lang="en-US" dirty="0">
                <a:latin typeface="Times New Roman" pitchFamily="18" charset="0"/>
                <a:cs typeface="Times New Roman" pitchFamily="18" charset="0"/>
              </a:rPr>
              <a:t>#</a:t>
            </a:r>
            <a:r>
              <a:rPr lang="en-US" dirty="0" err="1">
                <a:latin typeface="Times New Roman" pitchFamily="18" charset="0"/>
                <a:cs typeface="Times New Roman" pitchFamily="18" charset="0"/>
              </a:rPr>
              <a:t>elif</a:t>
            </a:r>
            <a:r>
              <a:rPr lang="en-US" dirty="0">
                <a:latin typeface="Times New Roman" pitchFamily="18" charset="0"/>
                <a:cs typeface="Times New Roman" pitchFamily="18" charset="0"/>
              </a:rPr>
              <a:t> : conditional alternative</a:t>
            </a:r>
          </a:p>
          <a:p>
            <a:pPr lvl="1">
              <a:lnSpc>
                <a:spcPct val="90000"/>
              </a:lnSpc>
            </a:pPr>
            <a:r>
              <a:rPr lang="en-US" dirty="0">
                <a:latin typeface="Times New Roman" pitchFamily="18" charset="0"/>
                <a:cs typeface="Times New Roman" pitchFamily="18" charset="0"/>
              </a:rPr>
              <a:t>defined() : preprocessor function: 1 if name defined, else 0</a:t>
            </a:r>
            <a:br>
              <a:rPr lang="en-US" dirty="0">
                <a:latin typeface="Times New Roman" pitchFamily="18" charset="0"/>
                <a:cs typeface="Times New Roman" pitchFamily="18" charset="0"/>
              </a:rPr>
            </a:br>
            <a:endParaRPr lang="en-US"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Text Box 6"/>
          <p:cNvSpPr txBox="1">
            <a:spLocks noChangeArrowheads="1"/>
          </p:cNvSpPr>
          <p:nvPr/>
        </p:nvSpPr>
        <p:spPr bwMode="auto">
          <a:xfrm>
            <a:off x="762000" y="2057400"/>
            <a:ext cx="7620000" cy="1631216"/>
          </a:xfrm>
          <a:prstGeom prst="rect">
            <a:avLst/>
          </a:prstGeom>
          <a:noFill/>
          <a:ln w="9525">
            <a:noFill/>
            <a:miter lim="800000"/>
            <a:headEnd/>
            <a:tailEnd/>
          </a:ln>
        </p:spPr>
        <p:txBody>
          <a:bodyPr wrap="square">
            <a:spAutoFit/>
          </a:bodyPr>
          <a:lstStyle/>
          <a:p>
            <a:pPr marL="1889125" indent="-1874838"/>
            <a:r>
              <a:rPr lang="en-US" sz="3600" b="1" i="1" dirty="0">
                <a:solidFill>
                  <a:schemeClr val="bg1"/>
                </a:solidFill>
                <a:latin typeface="Times New Roman" pitchFamily="18" charset="0"/>
                <a:cs typeface="Times New Roman" pitchFamily="18" charset="0"/>
              </a:rPr>
              <a:t>Program Control</a:t>
            </a:r>
          </a:p>
          <a:p>
            <a:pPr marL="1889125" indent="-1874838"/>
            <a:endParaRPr lang="en-US" sz="3600" b="1" i="1" dirty="0">
              <a:solidFill>
                <a:schemeClr val="bg1"/>
              </a:solidFill>
              <a:latin typeface="Times New Roman" pitchFamily="18" charset="0"/>
              <a:cs typeface="Times New Roman" pitchFamily="18" charset="0"/>
            </a:endParaRPr>
          </a:p>
          <a:p>
            <a:pPr marL="1889125" indent="-1874838" algn="r"/>
            <a:r>
              <a:rPr lang="en-US" sz="2800" b="1" i="1" dirty="0">
                <a:solidFill>
                  <a:schemeClr val="bg1"/>
                </a:solidFill>
                <a:latin typeface="Times New Roman" pitchFamily="18" charset="0"/>
                <a:cs typeface="Times New Roman" pitchFamily="18" charset="0"/>
              </a:rPr>
              <a:t>- Standard C Statements</a:t>
            </a:r>
          </a:p>
        </p:txBody>
      </p:sp>
      <p:sp>
        <p:nvSpPr>
          <p:cNvPr id="3077" name="Line 5"/>
          <p:cNvSpPr>
            <a:spLocks noChangeShapeType="1"/>
          </p:cNvSpPr>
          <p:nvPr/>
        </p:nvSpPr>
        <p:spPr bwMode="auto">
          <a:xfrm>
            <a:off x="2286000" y="2895600"/>
            <a:ext cx="6019800" cy="0"/>
          </a:xfrm>
          <a:prstGeom prst="line">
            <a:avLst/>
          </a:prstGeom>
          <a:noFill/>
          <a:ln w="76200">
            <a:solidFill>
              <a:schemeClr val="accent2"/>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1027"/>
          <p:cNvSpPr>
            <a:spLocks noGrp="1" noChangeArrowheads="1"/>
          </p:cNvSpPr>
          <p:nvPr>
            <p:ph type="body" idx="1"/>
          </p:nvPr>
        </p:nvSpPr>
        <p:spPr>
          <a:xfrm>
            <a:off x="152400" y="990600"/>
            <a:ext cx="8839200" cy="5257800"/>
          </a:xfrm>
        </p:spPr>
        <p:txBody>
          <a:bodyPr>
            <a:normAutofit/>
          </a:bodyPr>
          <a:lstStyle/>
          <a:p>
            <a:pPr lvl="1" eaLnBrk="1" hangingPunct="1"/>
            <a:endParaRPr lang="en-US" sz="3200" dirty="0" smtClean="0">
              <a:latin typeface="Times New Roman" pitchFamily="18" charset="0"/>
              <a:cs typeface="Times New Roman" pitchFamily="18" charset="0"/>
            </a:endParaRPr>
          </a:p>
          <a:p>
            <a:pPr lvl="1" eaLnBrk="1" hangingPunct="1"/>
            <a:r>
              <a:rPr lang="en-US" sz="3200" dirty="0" smtClean="0">
                <a:latin typeface="Times New Roman" pitchFamily="18" charset="0"/>
                <a:cs typeface="Times New Roman" pitchFamily="18" charset="0"/>
              </a:rPr>
              <a:t>Selection structure</a:t>
            </a:r>
          </a:p>
          <a:p>
            <a:pPr lvl="2" eaLnBrk="1" hangingPunct="1"/>
            <a:r>
              <a:rPr lang="en-US" sz="3200" b="1" dirty="0" smtClean="0">
                <a:latin typeface="Times New Roman" pitchFamily="18" charset="0"/>
                <a:cs typeface="Times New Roman" pitchFamily="18" charset="0"/>
              </a:rPr>
              <a:t>if</a:t>
            </a:r>
          </a:p>
          <a:p>
            <a:pPr lvl="2" eaLnBrk="1" hangingPunct="1"/>
            <a:r>
              <a:rPr lang="en-US" sz="3200" b="1" dirty="0" smtClean="0">
                <a:latin typeface="Times New Roman" pitchFamily="18" charset="0"/>
                <a:cs typeface="Times New Roman" pitchFamily="18" charset="0"/>
              </a:rPr>
              <a:t>if/else</a:t>
            </a:r>
          </a:p>
          <a:p>
            <a:pPr lvl="1" eaLnBrk="1" hangingPunct="1"/>
            <a:r>
              <a:rPr lang="en-US" sz="3200" dirty="0" smtClean="0">
                <a:latin typeface="Times New Roman" pitchFamily="18" charset="0"/>
                <a:cs typeface="Times New Roman" pitchFamily="18" charset="0"/>
              </a:rPr>
              <a:t>Repetition control structures</a:t>
            </a:r>
          </a:p>
          <a:p>
            <a:pPr lvl="2" eaLnBrk="1" hangingPunct="1"/>
            <a:r>
              <a:rPr lang="en-US" sz="3200" b="1" dirty="0" smtClean="0">
                <a:latin typeface="Times New Roman" pitchFamily="18" charset="0"/>
                <a:cs typeface="Times New Roman" pitchFamily="18" charset="0"/>
              </a:rPr>
              <a:t>While</a:t>
            </a:r>
          </a:p>
          <a:p>
            <a:pPr lvl="2" eaLnBrk="1" hangingPunct="1">
              <a:buNone/>
            </a:pPr>
            <a:endParaRPr lang="en-US" sz="3200" b="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noProof="1" smtClean="0">
                <a:latin typeface="Times New Roman" pitchFamily="18" charset="0"/>
                <a:cs typeface="Times New Roman" pitchFamily="18" charset="0"/>
              </a:rPr>
              <a:t>Selection Structure</a:t>
            </a:r>
            <a:r>
              <a:rPr lang="en-US" dirty="0" smtClean="0">
                <a:latin typeface="Times New Roman" pitchFamily="18" charset="0"/>
                <a:cs typeface="Times New Roman" pitchFamily="18" charset="0"/>
              </a:rPr>
              <a:t>: </a:t>
            </a:r>
            <a:r>
              <a:rPr lang="en-US" sz="4400" noProof="1" smtClean="0">
                <a:latin typeface="Times New Roman" pitchFamily="18" charset="0"/>
                <a:cs typeface="Times New Roman" pitchFamily="18" charset="0"/>
              </a:rPr>
              <a:t>if</a:t>
            </a:r>
            <a:r>
              <a:rPr lang="en-US" noProof="1" smtClean="0">
                <a:latin typeface="Times New Roman" pitchFamily="18" charset="0"/>
                <a:cs typeface="Times New Roman" pitchFamily="18" charset="0"/>
              </a:rPr>
              <a:t> </a:t>
            </a:r>
            <a:endParaRPr lang="en-US" dirty="0" smtClean="0">
              <a:latin typeface="Times New Roman" pitchFamily="18" charset="0"/>
              <a:cs typeface="Times New Roman" pitchFamily="18" charset="0"/>
            </a:endParaRPr>
          </a:p>
        </p:txBody>
      </p:sp>
      <p:sp>
        <p:nvSpPr>
          <p:cNvPr id="44035" name="Rectangle 3"/>
          <p:cNvSpPr>
            <a:spLocks noGrp="1" noChangeArrowheads="1"/>
          </p:cNvSpPr>
          <p:nvPr>
            <p:ph type="body" idx="1"/>
          </p:nvPr>
        </p:nvSpPr>
        <p:spPr>
          <a:xfrm>
            <a:off x="457200" y="1066800"/>
            <a:ext cx="8534400" cy="5291138"/>
          </a:xfrm>
        </p:spPr>
        <p:txBody>
          <a:bodyPr/>
          <a:lstStyle/>
          <a:p>
            <a:pPr eaLnBrk="1" hangingPunct="1">
              <a:lnSpc>
                <a:spcPct val="90000"/>
              </a:lnSpc>
            </a:pPr>
            <a:r>
              <a:rPr lang="en-US" sz="2400" dirty="0" smtClean="0">
                <a:latin typeface="Times New Roman" pitchFamily="18" charset="0"/>
                <a:cs typeface="Times New Roman" pitchFamily="18" charset="0"/>
              </a:rPr>
              <a:t>Selection structure: </a:t>
            </a:r>
          </a:p>
          <a:p>
            <a:pPr lvl="1" eaLnBrk="1" hangingPunct="1">
              <a:lnSpc>
                <a:spcPct val="90000"/>
              </a:lnSpc>
            </a:pPr>
            <a:r>
              <a:rPr lang="en-US" sz="2000" dirty="0" smtClean="0">
                <a:latin typeface="Times New Roman" pitchFamily="18" charset="0"/>
                <a:cs typeface="Times New Roman" pitchFamily="18" charset="0"/>
              </a:rPr>
              <a:t>Used to choose among alternative courses of action</a:t>
            </a:r>
          </a:p>
          <a:p>
            <a:pPr lvl="1" eaLnBrk="1" hangingPunct="1">
              <a:lnSpc>
                <a:spcPct val="90000"/>
              </a:lnSpc>
            </a:pPr>
            <a:r>
              <a:rPr lang="en-US" sz="2000" dirty="0" err="1" smtClean="0">
                <a:latin typeface="Times New Roman" pitchFamily="18" charset="0"/>
                <a:cs typeface="Times New Roman" pitchFamily="18" charset="0"/>
              </a:rPr>
              <a:t>Pseudocode</a:t>
            </a:r>
            <a:r>
              <a:rPr lang="en-US" sz="2000" dirty="0" smtClean="0">
                <a:latin typeface="Times New Roman" pitchFamily="18" charset="0"/>
                <a:cs typeface="Times New Roman" pitchFamily="18" charset="0"/>
              </a:rPr>
              <a:t>:</a:t>
            </a:r>
          </a:p>
          <a:p>
            <a:pPr lvl="2" eaLnBrk="1" hangingPunct="1">
              <a:lnSpc>
                <a:spcPct val="90000"/>
              </a:lnSpc>
              <a:buFontTx/>
              <a:buNone/>
            </a:pPr>
            <a:r>
              <a:rPr lang="en-US" sz="1800" b="1" dirty="0" smtClean="0">
                <a:solidFill>
                  <a:schemeClr val="accent2"/>
                </a:solidFill>
                <a:latin typeface="Times New Roman" pitchFamily="18" charset="0"/>
                <a:cs typeface="Times New Roman" pitchFamily="18" charset="0"/>
              </a:rPr>
              <a:t>If (</a:t>
            </a:r>
            <a:r>
              <a:rPr lang="en-US" sz="1800" b="1" dirty="0" smtClean="0">
                <a:latin typeface="Times New Roman" pitchFamily="18" charset="0"/>
                <a:cs typeface="Times New Roman" pitchFamily="18" charset="0"/>
              </a:rPr>
              <a:t>student’s grade is greater than or equal to 60</a:t>
            </a:r>
            <a:r>
              <a:rPr lang="en-US" sz="1800" b="1" dirty="0" smtClean="0">
                <a:solidFill>
                  <a:schemeClr val="accent2"/>
                </a:solidFill>
                <a:latin typeface="Times New Roman" pitchFamily="18" charset="0"/>
                <a:cs typeface="Times New Roman" pitchFamily="18" charset="0"/>
              </a:rPr>
              <a:t>)</a:t>
            </a:r>
            <a:br>
              <a:rPr lang="en-US" sz="1800" b="1" dirty="0" smtClean="0">
                <a:solidFill>
                  <a:schemeClr val="accent2"/>
                </a:solidFill>
                <a:latin typeface="Times New Roman" pitchFamily="18" charset="0"/>
                <a:cs typeface="Times New Roman" pitchFamily="18" charset="0"/>
              </a:rPr>
            </a:br>
            <a:r>
              <a:rPr lang="en-US" sz="1800" b="1" dirty="0" smtClean="0">
                <a:solidFill>
                  <a:schemeClr val="accent2"/>
                </a:solidFill>
                <a:latin typeface="Times New Roman" pitchFamily="18" charset="0"/>
                <a:cs typeface="Times New Roman" pitchFamily="18" charset="0"/>
              </a:rPr>
              <a:t>	 </a:t>
            </a:r>
            <a:r>
              <a:rPr lang="en-US" sz="1800" b="1" dirty="0" smtClean="0">
                <a:latin typeface="Times New Roman" pitchFamily="18" charset="0"/>
                <a:cs typeface="Times New Roman" pitchFamily="18" charset="0"/>
              </a:rPr>
              <a:t>Print “Passed”</a:t>
            </a:r>
          </a:p>
          <a:p>
            <a:pPr eaLnBrk="1" hangingPunct="1">
              <a:lnSpc>
                <a:spcPct val="90000"/>
              </a:lnSpc>
            </a:pPr>
            <a:r>
              <a:rPr lang="en-US" sz="2400" dirty="0" smtClean="0">
                <a:latin typeface="Times New Roman" pitchFamily="18" charset="0"/>
                <a:cs typeface="Times New Roman" pitchFamily="18" charset="0"/>
              </a:rPr>
              <a:t>If condition </a:t>
            </a:r>
            <a:r>
              <a:rPr lang="en-US" sz="2400" b="0" dirty="0" smtClean="0">
                <a:latin typeface="Times New Roman" pitchFamily="18" charset="0"/>
                <a:cs typeface="Times New Roman" pitchFamily="18" charset="0"/>
              </a:rPr>
              <a:t>true</a:t>
            </a:r>
            <a:r>
              <a:rPr lang="en-US" sz="2400" dirty="0" smtClean="0">
                <a:latin typeface="Times New Roman" pitchFamily="18" charset="0"/>
                <a:cs typeface="Times New Roman" pitchFamily="18" charset="0"/>
              </a:rPr>
              <a:t> </a:t>
            </a:r>
          </a:p>
          <a:p>
            <a:pPr lvl="1" eaLnBrk="1" hangingPunct="1">
              <a:lnSpc>
                <a:spcPct val="90000"/>
              </a:lnSpc>
            </a:pPr>
            <a:r>
              <a:rPr lang="en-US" sz="2000" dirty="0" smtClean="0">
                <a:latin typeface="Times New Roman" pitchFamily="18" charset="0"/>
                <a:cs typeface="Times New Roman" pitchFamily="18" charset="0"/>
              </a:rPr>
              <a:t>Print statement executed and program goes on to next statement</a:t>
            </a:r>
          </a:p>
          <a:p>
            <a:pPr lvl="1" eaLnBrk="1" hangingPunct="1">
              <a:lnSpc>
                <a:spcPct val="90000"/>
              </a:lnSpc>
            </a:pPr>
            <a:r>
              <a:rPr lang="en-US" sz="2000" dirty="0" smtClean="0">
                <a:latin typeface="Times New Roman" pitchFamily="18" charset="0"/>
                <a:cs typeface="Times New Roman" pitchFamily="18" charset="0"/>
              </a:rPr>
              <a:t>If </a:t>
            </a:r>
            <a:r>
              <a:rPr lang="en-US" sz="2000" b="1" dirty="0" smtClean="0">
                <a:latin typeface="Times New Roman" pitchFamily="18" charset="0"/>
                <a:cs typeface="Times New Roman" pitchFamily="18" charset="0"/>
              </a:rPr>
              <a:t>false</a:t>
            </a:r>
            <a:r>
              <a:rPr lang="en-US" sz="2000" dirty="0" smtClean="0">
                <a:latin typeface="Times New Roman" pitchFamily="18" charset="0"/>
                <a:cs typeface="Times New Roman" pitchFamily="18" charset="0"/>
              </a:rPr>
              <a:t>, print statement is ignored and the program goes onto the next statement</a:t>
            </a:r>
          </a:p>
          <a:p>
            <a:pPr lvl="1" eaLnBrk="1" hangingPunct="1">
              <a:lnSpc>
                <a:spcPct val="90000"/>
              </a:lnSpc>
            </a:pPr>
            <a:r>
              <a:rPr lang="en-US" sz="2000" dirty="0" smtClean="0">
                <a:latin typeface="Times New Roman" pitchFamily="18" charset="0"/>
                <a:cs typeface="Times New Roman" pitchFamily="18" charset="0"/>
              </a:rPr>
              <a:t>Indenting makes programs easier to read</a:t>
            </a:r>
          </a:p>
          <a:p>
            <a:pPr lvl="2" eaLnBrk="1" hangingPunct="1">
              <a:lnSpc>
                <a:spcPct val="90000"/>
              </a:lnSpc>
            </a:pPr>
            <a:r>
              <a:rPr lang="en-US" sz="1800" dirty="0" smtClean="0">
                <a:latin typeface="Times New Roman" pitchFamily="18" charset="0"/>
                <a:cs typeface="Times New Roman" pitchFamily="18" charset="0"/>
              </a:rPr>
              <a:t>C ignores whitespace characters</a:t>
            </a:r>
          </a:p>
          <a:p>
            <a:pPr eaLnBrk="1" hangingPunct="1">
              <a:lnSpc>
                <a:spcPct val="90000"/>
              </a:lnSpc>
            </a:pPr>
            <a:r>
              <a:rPr lang="en-US" sz="2400" dirty="0" err="1" smtClean="0">
                <a:latin typeface="Times New Roman" pitchFamily="18" charset="0"/>
                <a:cs typeface="Times New Roman" pitchFamily="18" charset="0"/>
              </a:rPr>
              <a:t>Pseudocode</a:t>
            </a:r>
            <a:r>
              <a:rPr lang="en-US" sz="2400" dirty="0" smtClean="0">
                <a:latin typeface="Times New Roman" pitchFamily="18" charset="0"/>
                <a:cs typeface="Times New Roman" pitchFamily="18" charset="0"/>
              </a:rPr>
              <a:t> statement in C:</a:t>
            </a:r>
          </a:p>
          <a:p>
            <a:pPr lvl="2" eaLnBrk="1" hangingPunct="1">
              <a:lnSpc>
                <a:spcPct val="90000"/>
              </a:lnSpc>
              <a:buFontTx/>
              <a:buNone/>
            </a:pPr>
            <a:r>
              <a:rPr lang="en-US" sz="1800"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if ( grade &gt;= 60 ) </a:t>
            </a:r>
            <a:br>
              <a:rPr lang="en-US" b="1" dirty="0" smtClean="0">
                <a:latin typeface="Times New Roman" pitchFamily="18" charset="0"/>
                <a:cs typeface="Times New Roman" pitchFamily="18" charset="0"/>
              </a:rPr>
            </a:b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printf</a:t>
            </a:r>
            <a:r>
              <a:rPr lang="en-US" b="1" dirty="0" smtClean="0">
                <a:latin typeface="Times New Roman" pitchFamily="18" charset="0"/>
                <a:cs typeface="Times New Roman" pitchFamily="18" charset="0"/>
              </a:rPr>
              <a:t>( "Passed\n" ); </a:t>
            </a:r>
          </a:p>
          <a:p>
            <a:pPr lvl="1" eaLnBrk="1" hangingPunct="1">
              <a:lnSpc>
                <a:spcPct val="90000"/>
              </a:lnSpc>
            </a:pPr>
            <a:r>
              <a:rPr lang="en-US" sz="2000" dirty="0" smtClean="0">
                <a:latin typeface="Times New Roman" pitchFamily="18" charset="0"/>
                <a:cs typeface="Times New Roman" pitchFamily="18" charset="0"/>
              </a:rPr>
              <a:t>C code corresponds closely to the </a:t>
            </a:r>
            <a:r>
              <a:rPr lang="en-US" sz="2000" dirty="0" err="1" smtClean="0">
                <a:latin typeface="Times New Roman" pitchFamily="18" charset="0"/>
                <a:cs typeface="Times New Roman" pitchFamily="18" charset="0"/>
              </a:rPr>
              <a:t>pseudocode</a:t>
            </a:r>
            <a:endParaRPr lang="en-US" sz="20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buNone/>
              <a:defRPr/>
            </a:pPr>
            <a:r>
              <a:rPr lang="en-US" noProof="1" smtClean="0">
                <a:latin typeface="Times New Roman" pitchFamily="18" charset="0"/>
                <a:cs typeface="Times New Roman" pitchFamily="18" charset="0"/>
              </a:rPr>
              <a:t> if Selection Structure </a:t>
            </a:r>
            <a:r>
              <a:rPr lang="en-US" sz="1800" dirty="0" smtClean="0">
                <a:latin typeface="Times New Roman" pitchFamily="18" charset="0"/>
                <a:cs typeface="Times New Roman" pitchFamily="18" charset="0"/>
              </a:rPr>
              <a:t>(cont.)</a:t>
            </a:r>
          </a:p>
        </p:txBody>
      </p:sp>
      <p:sp>
        <p:nvSpPr>
          <p:cNvPr id="45059" name="Rectangle 3"/>
          <p:cNvSpPr>
            <a:spLocks noGrp="1" noChangeArrowheads="1"/>
          </p:cNvSpPr>
          <p:nvPr>
            <p:ph type="body" idx="1"/>
          </p:nvPr>
        </p:nvSpPr>
        <p:spPr>
          <a:xfrm>
            <a:off x="228600" y="914400"/>
            <a:ext cx="8763000" cy="4648200"/>
          </a:xfrm>
        </p:spPr>
        <p:txBody>
          <a:bodyPr/>
          <a:lstStyle/>
          <a:p>
            <a:pPr eaLnBrk="1" hangingPunct="1"/>
            <a:r>
              <a:rPr lang="en-US" dirty="0" smtClean="0">
                <a:latin typeface="Times New Roman" pitchFamily="18" charset="0"/>
                <a:cs typeface="Times New Roman" pitchFamily="18" charset="0"/>
              </a:rPr>
              <a:t>A decision can be made on any expression. </a:t>
            </a:r>
          </a:p>
          <a:p>
            <a:pPr lvl="2" eaLnBrk="1" hangingPunct="1">
              <a:spcBef>
                <a:spcPct val="50000"/>
              </a:spcBef>
            </a:pPr>
            <a:r>
              <a:rPr lang="en-US" dirty="0" smtClean="0">
                <a:latin typeface="Times New Roman" pitchFamily="18" charset="0"/>
                <a:cs typeface="Times New Roman" pitchFamily="18" charset="0"/>
              </a:rPr>
              <a:t>zero - </a:t>
            </a:r>
            <a:r>
              <a:rPr lang="en-US" b="1" dirty="0" smtClean="0">
                <a:latin typeface="Times New Roman" pitchFamily="18" charset="0"/>
                <a:cs typeface="Times New Roman" pitchFamily="18" charset="0"/>
              </a:rPr>
              <a:t>false</a:t>
            </a:r>
            <a:r>
              <a:rPr lang="en-US" dirty="0" smtClean="0">
                <a:latin typeface="Times New Roman" pitchFamily="18" charset="0"/>
                <a:cs typeface="Times New Roman" pitchFamily="18" charset="0"/>
              </a:rPr>
              <a:t> </a:t>
            </a:r>
          </a:p>
          <a:p>
            <a:pPr lvl="2" eaLnBrk="1" hangingPunct="1">
              <a:spcBef>
                <a:spcPct val="50000"/>
              </a:spcBef>
            </a:pPr>
            <a:r>
              <a:rPr lang="en-US" dirty="0" smtClean="0">
                <a:latin typeface="Times New Roman" pitchFamily="18" charset="0"/>
                <a:cs typeface="Times New Roman" pitchFamily="18" charset="0"/>
              </a:rPr>
              <a:t>nonzero - </a:t>
            </a:r>
            <a:r>
              <a:rPr lang="en-US" b="1" dirty="0" smtClean="0">
                <a:latin typeface="Times New Roman" pitchFamily="18" charset="0"/>
                <a:cs typeface="Times New Roman" pitchFamily="18" charset="0"/>
              </a:rPr>
              <a:t>true</a:t>
            </a:r>
          </a:p>
          <a:p>
            <a:pPr lvl="1" eaLnBrk="1" hangingPunct="1">
              <a:spcBef>
                <a:spcPct val="50000"/>
              </a:spcBef>
            </a:pPr>
            <a:r>
              <a:rPr lang="en-US" sz="1800" u="sng" dirty="0" smtClean="0">
                <a:latin typeface="Times New Roman" pitchFamily="18" charset="0"/>
                <a:cs typeface="Times New Roman" pitchFamily="18" charset="0"/>
              </a:rPr>
              <a:t>Example</a:t>
            </a:r>
            <a:r>
              <a:rPr lang="en-US" dirty="0" smtClean="0">
                <a:latin typeface="Times New Roman" pitchFamily="18" charset="0"/>
                <a:cs typeface="Times New Roman" pitchFamily="18" charset="0"/>
              </a:rPr>
              <a:t>:</a:t>
            </a:r>
          </a:p>
          <a:p>
            <a:pPr lvl="2" eaLnBrk="1" hangingPunct="1">
              <a:spcBef>
                <a:spcPct val="50000"/>
              </a:spcBef>
              <a:buFontTx/>
              <a:buNone/>
            </a:pPr>
            <a:r>
              <a:rPr lang="en-US" b="1" dirty="0" smtClean="0">
                <a:latin typeface="Times New Roman" pitchFamily="18" charset="0"/>
                <a:cs typeface="Times New Roman" pitchFamily="18" charset="0"/>
              </a:rPr>
              <a:t>(3 – 4)</a:t>
            </a:r>
            <a:r>
              <a:rPr lang="en-US" dirty="0" smtClean="0">
                <a:latin typeface="Times New Roman" pitchFamily="18" charset="0"/>
                <a:cs typeface="Times New Roman" pitchFamily="18" charset="0"/>
              </a:rPr>
              <a:t> is</a:t>
            </a:r>
            <a:r>
              <a:rPr lang="en-US" b="1" dirty="0" smtClean="0">
                <a:latin typeface="Times New Roman" pitchFamily="18" charset="0"/>
                <a:cs typeface="Times New Roman" pitchFamily="18" charset="0"/>
              </a:rPr>
              <a:t> true</a:t>
            </a:r>
            <a:endParaRPr lang="en-US" dirty="0" smtClean="0">
              <a:latin typeface="Times New Roman" pitchFamily="18" charset="0"/>
              <a:cs typeface="Times New Roman" pitchFamily="18" charset="0"/>
            </a:endParaRPr>
          </a:p>
          <a:p>
            <a:pPr lvl="1" eaLnBrk="1" hangingPunct="1"/>
            <a:endParaRPr lang="en-US" dirty="0" smtClean="0">
              <a:latin typeface="Times New Roman" pitchFamily="18" charset="0"/>
              <a:cs typeface="Times New Roman" pitchFamily="18" charset="0"/>
            </a:endParaRPr>
          </a:p>
          <a:p>
            <a:pPr eaLnBrk="1" hangingPunct="1"/>
            <a:endParaRPr lang="en-US" dirty="0" smtClean="0">
              <a:latin typeface="Times New Roman" pitchFamily="18" charset="0"/>
              <a:cs typeface="Times New Roman" pitchFamily="18" charset="0"/>
            </a:endParaRPr>
          </a:p>
        </p:txBody>
      </p:sp>
      <p:grpSp>
        <p:nvGrpSpPr>
          <p:cNvPr id="2" name="Group 22"/>
          <p:cNvGrpSpPr>
            <a:grpSpLocks/>
          </p:cNvGrpSpPr>
          <p:nvPr/>
        </p:nvGrpSpPr>
        <p:grpSpPr bwMode="auto">
          <a:xfrm>
            <a:off x="4343400" y="2514600"/>
            <a:ext cx="3581400" cy="2209800"/>
            <a:chOff x="720" y="2160"/>
            <a:chExt cx="2256" cy="1392"/>
          </a:xfrm>
        </p:grpSpPr>
        <p:sp>
          <p:nvSpPr>
            <p:cNvPr id="6149" name="Rectangle 21"/>
            <p:cNvSpPr>
              <a:spLocks noChangeArrowheads="1"/>
            </p:cNvSpPr>
            <p:nvPr/>
          </p:nvSpPr>
          <p:spPr bwMode="auto">
            <a:xfrm>
              <a:off x="720" y="2352"/>
              <a:ext cx="2256" cy="912"/>
            </a:xfrm>
            <a:prstGeom prst="rect">
              <a:avLst/>
            </a:prstGeom>
            <a:solidFill>
              <a:schemeClr val="folHlink"/>
            </a:solidFill>
            <a:ln w="9525">
              <a:noFill/>
              <a:miter lim="800000"/>
              <a:headEnd/>
              <a:tailEnd/>
            </a:ln>
          </p:spPr>
          <p:txBody>
            <a:bodyPr wrap="none" anchor="ctr"/>
            <a:lstStyle/>
            <a:p>
              <a:endParaRPr lang="en-US"/>
            </a:p>
          </p:txBody>
        </p:sp>
        <p:sp>
          <p:nvSpPr>
            <p:cNvPr id="6150" name="Freeform 5"/>
            <p:cNvSpPr>
              <a:spLocks/>
            </p:cNvSpPr>
            <p:nvPr/>
          </p:nvSpPr>
          <p:spPr bwMode="auto">
            <a:xfrm flipH="1">
              <a:off x="1392" y="2304"/>
              <a:ext cx="27" cy="235"/>
            </a:xfrm>
            <a:custGeom>
              <a:avLst/>
              <a:gdLst>
                <a:gd name="T0" fmla="*/ 0 w 20000"/>
                <a:gd name="T1" fmla="*/ 19958 h 20000"/>
                <a:gd name="T2" fmla="*/ 0 w 20000"/>
                <a:gd name="T3" fmla="*/ 0 h 20000"/>
                <a:gd name="T4" fmla="*/ 0 60000 65536"/>
                <a:gd name="T5" fmla="*/ 0 60000 65536"/>
                <a:gd name="T6" fmla="*/ 0 w 20000"/>
                <a:gd name="T7" fmla="*/ 0 h 20000"/>
                <a:gd name="T8" fmla="*/ 20000 w 20000"/>
                <a:gd name="T9" fmla="*/ 20000 h 20000"/>
              </a:gdLst>
              <a:ahLst/>
              <a:cxnLst>
                <a:cxn ang="T4">
                  <a:pos x="T0" y="T1"/>
                </a:cxn>
                <a:cxn ang="T5">
                  <a:pos x="T2" y="T3"/>
                </a:cxn>
              </a:cxnLst>
              <a:rect l="T6" t="T7" r="T8" b="T9"/>
              <a:pathLst>
                <a:path w="20000" h="20000">
                  <a:moveTo>
                    <a:pt x="0" y="19958"/>
                  </a:moveTo>
                  <a:lnTo>
                    <a:pt x="0" y="0"/>
                  </a:lnTo>
                </a:path>
              </a:pathLst>
            </a:custGeom>
            <a:noFill/>
            <a:ln w="12700" cmpd="sng">
              <a:solidFill>
                <a:srgbClr val="000000"/>
              </a:solidFill>
              <a:round/>
              <a:headEnd type="triangle" w="sm" len="med"/>
              <a:tailEnd/>
            </a:ln>
          </p:spPr>
          <p:txBody>
            <a:bodyPr/>
            <a:lstStyle/>
            <a:p>
              <a:endParaRPr lang="en-US"/>
            </a:p>
          </p:txBody>
        </p:sp>
        <p:sp>
          <p:nvSpPr>
            <p:cNvPr id="6151" name="Freeform 6"/>
            <p:cNvSpPr>
              <a:spLocks/>
            </p:cNvSpPr>
            <p:nvPr/>
          </p:nvSpPr>
          <p:spPr bwMode="auto">
            <a:xfrm>
              <a:off x="1392" y="2976"/>
              <a:ext cx="0" cy="410"/>
            </a:xfrm>
            <a:custGeom>
              <a:avLst/>
              <a:gdLst>
                <a:gd name="T0" fmla="*/ 0 w 20000"/>
                <a:gd name="T1" fmla="*/ 19958 h 20000"/>
                <a:gd name="T2" fmla="*/ 0 w 20000"/>
                <a:gd name="T3" fmla="*/ 0 h 20000"/>
                <a:gd name="T4" fmla="*/ 0 60000 65536"/>
                <a:gd name="T5" fmla="*/ 0 60000 65536"/>
                <a:gd name="T6" fmla="*/ 0 w 20000"/>
                <a:gd name="T7" fmla="*/ 0 h 20000"/>
                <a:gd name="T8" fmla="*/ 0 w 20000"/>
                <a:gd name="T9" fmla="*/ 20000 h 20000"/>
              </a:gdLst>
              <a:ahLst/>
              <a:cxnLst>
                <a:cxn ang="T4">
                  <a:pos x="T0" y="T1"/>
                </a:cxn>
                <a:cxn ang="T5">
                  <a:pos x="T2" y="T3"/>
                </a:cxn>
              </a:cxnLst>
              <a:rect l="T6" t="T7" r="T8" b="T9"/>
              <a:pathLst>
                <a:path w="20000" h="20000">
                  <a:moveTo>
                    <a:pt x="0" y="19958"/>
                  </a:moveTo>
                  <a:lnTo>
                    <a:pt x="0" y="0"/>
                  </a:lnTo>
                </a:path>
              </a:pathLst>
            </a:custGeom>
            <a:noFill/>
            <a:ln w="12700" cmpd="sng">
              <a:solidFill>
                <a:srgbClr val="000000"/>
              </a:solidFill>
              <a:round/>
              <a:headEnd type="triangle" w="sm" len="med"/>
              <a:tailEnd/>
            </a:ln>
          </p:spPr>
          <p:txBody>
            <a:bodyPr/>
            <a:lstStyle/>
            <a:p>
              <a:endParaRPr lang="en-US"/>
            </a:p>
          </p:txBody>
        </p:sp>
        <p:sp>
          <p:nvSpPr>
            <p:cNvPr id="6152" name="Oval 7"/>
            <p:cNvSpPr>
              <a:spLocks noChangeArrowheads="1"/>
            </p:cNvSpPr>
            <p:nvPr/>
          </p:nvSpPr>
          <p:spPr bwMode="auto">
            <a:xfrm>
              <a:off x="1344" y="2160"/>
              <a:ext cx="144" cy="151"/>
            </a:xfrm>
            <a:prstGeom prst="ellipse">
              <a:avLst/>
            </a:prstGeom>
            <a:solidFill>
              <a:srgbClr val="FFFF00"/>
            </a:solidFill>
            <a:ln w="12700">
              <a:solidFill>
                <a:srgbClr val="000000"/>
              </a:solidFill>
              <a:round/>
              <a:headEnd/>
              <a:tailEnd/>
            </a:ln>
          </p:spPr>
          <p:txBody>
            <a:bodyPr/>
            <a:lstStyle/>
            <a:p>
              <a:endParaRPr lang="en-US"/>
            </a:p>
          </p:txBody>
        </p:sp>
        <p:sp>
          <p:nvSpPr>
            <p:cNvPr id="6153" name="Oval 8"/>
            <p:cNvSpPr>
              <a:spLocks noChangeArrowheads="1"/>
            </p:cNvSpPr>
            <p:nvPr/>
          </p:nvSpPr>
          <p:spPr bwMode="auto">
            <a:xfrm>
              <a:off x="1296" y="3408"/>
              <a:ext cx="144" cy="144"/>
            </a:xfrm>
            <a:prstGeom prst="ellipse">
              <a:avLst/>
            </a:prstGeom>
            <a:solidFill>
              <a:srgbClr val="FF0000"/>
            </a:solidFill>
            <a:ln w="12700">
              <a:solidFill>
                <a:srgbClr val="000000"/>
              </a:solidFill>
              <a:round/>
              <a:headEnd/>
              <a:tailEnd/>
            </a:ln>
          </p:spPr>
          <p:txBody>
            <a:bodyPr/>
            <a:lstStyle/>
            <a:p>
              <a:endParaRPr lang="en-US"/>
            </a:p>
          </p:txBody>
        </p:sp>
        <p:sp>
          <p:nvSpPr>
            <p:cNvPr id="6154" name="Freeform 9"/>
            <p:cNvSpPr>
              <a:spLocks/>
            </p:cNvSpPr>
            <p:nvPr/>
          </p:nvSpPr>
          <p:spPr bwMode="auto">
            <a:xfrm>
              <a:off x="1742" y="2744"/>
              <a:ext cx="356" cy="0"/>
            </a:xfrm>
            <a:custGeom>
              <a:avLst/>
              <a:gdLst>
                <a:gd name="T0" fmla="*/ 19958 w 20000"/>
                <a:gd name="T1" fmla="*/ 0 h 20000"/>
                <a:gd name="T2" fmla="*/ 0 w 20000"/>
                <a:gd name="T3" fmla="*/ 0 h 20000"/>
                <a:gd name="T4" fmla="*/ 0 60000 65536"/>
                <a:gd name="T5" fmla="*/ 0 60000 65536"/>
                <a:gd name="T6" fmla="*/ 0 w 20000"/>
                <a:gd name="T7" fmla="*/ 0 h 20000"/>
                <a:gd name="T8" fmla="*/ 20000 w 20000"/>
                <a:gd name="T9" fmla="*/ 0 h 20000"/>
              </a:gdLst>
              <a:ahLst/>
              <a:cxnLst>
                <a:cxn ang="T4">
                  <a:pos x="T0" y="T1"/>
                </a:cxn>
                <a:cxn ang="T5">
                  <a:pos x="T2" y="T3"/>
                </a:cxn>
              </a:cxnLst>
              <a:rect l="T6" t="T7" r="T8" b="T9"/>
              <a:pathLst>
                <a:path w="20000" h="20000">
                  <a:moveTo>
                    <a:pt x="19958" y="0"/>
                  </a:moveTo>
                  <a:lnTo>
                    <a:pt x="0" y="0"/>
                  </a:lnTo>
                </a:path>
              </a:pathLst>
            </a:custGeom>
            <a:noFill/>
            <a:ln w="12700" cmpd="sng">
              <a:solidFill>
                <a:srgbClr val="000000"/>
              </a:solidFill>
              <a:round/>
              <a:headEnd type="triangle" w="sm" len="med"/>
              <a:tailEnd/>
            </a:ln>
          </p:spPr>
          <p:txBody>
            <a:bodyPr/>
            <a:lstStyle/>
            <a:p>
              <a:endParaRPr lang="en-US"/>
            </a:p>
          </p:txBody>
        </p:sp>
        <p:sp>
          <p:nvSpPr>
            <p:cNvPr id="6155" name="Freeform 10"/>
            <p:cNvSpPr>
              <a:spLocks/>
            </p:cNvSpPr>
            <p:nvPr/>
          </p:nvSpPr>
          <p:spPr bwMode="auto">
            <a:xfrm flipV="1">
              <a:off x="1392" y="3024"/>
              <a:ext cx="1104" cy="96"/>
            </a:xfrm>
            <a:custGeom>
              <a:avLst/>
              <a:gdLst>
                <a:gd name="T0" fmla="*/ 19991 w 20000"/>
                <a:gd name="T1" fmla="*/ 0 h 20000"/>
                <a:gd name="T2" fmla="*/ 0 w 20000"/>
                <a:gd name="T3" fmla="*/ 0 h 20000"/>
                <a:gd name="T4" fmla="*/ 0 60000 65536"/>
                <a:gd name="T5" fmla="*/ 0 60000 65536"/>
                <a:gd name="T6" fmla="*/ 0 w 20000"/>
                <a:gd name="T7" fmla="*/ 0 h 20000"/>
                <a:gd name="T8" fmla="*/ 20000 w 20000"/>
                <a:gd name="T9" fmla="*/ 20000 h 20000"/>
              </a:gdLst>
              <a:ahLst/>
              <a:cxnLst>
                <a:cxn ang="T4">
                  <a:pos x="T0" y="T1"/>
                </a:cxn>
                <a:cxn ang="T5">
                  <a:pos x="T2" y="T3"/>
                </a:cxn>
              </a:cxnLst>
              <a:rect l="T6" t="T7" r="T8" b="T9"/>
              <a:pathLst>
                <a:path w="20000" h="20000">
                  <a:moveTo>
                    <a:pt x="19991" y="0"/>
                  </a:moveTo>
                  <a:lnTo>
                    <a:pt x="0" y="0"/>
                  </a:lnTo>
                </a:path>
              </a:pathLst>
            </a:custGeom>
            <a:noFill/>
            <a:ln w="12700" cmpd="sng">
              <a:solidFill>
                <a:srgbClr val="000000"/>
              </a:solidFill>
              <a:round/>
              <a:headEnd type="none" w="sm" len="med"/>
              <a:tailEnd type="triangle" w="sm" len="med"/>
            </a:ln>
          </p:spPr>
          <p:txBody>
            <a:bodyPr/>
            <a:lstStyle/>
            <a:p>
              <a:endParaRPr lang="en-US"/>
            </a:p>
          </p:txBody>
        </p:sp>
        <p:sp>
          <p:nvSpPr>
            <p:cNvPr id="6156" name="Freeform 11"/>
            <p:cNvSpPr>
              <a:spLocks/>
            </p:cNvSpPr>
            <p:nvPr/>
          </p:nvSpPr>
          <p:spPr bwMode="auto">
            <a:xfrm flipH="1">
              <a:off x="2448" y="2784"/>
              <a:ext cx="48" cy="336"/>
            </a:xfrm>
            <a:custGeom>
              <a:avLst/>
              <a:gdLst>
                <a:gd name="T0" fmla="*/ 0 w 20000"/>
                <a:gd name="T1" fmla="*/ 0 h 20000"/>
                <a:gd name="T2" fmla="*/ 0 w 20000"/>
                <a:gd name="T3" fmla="*/ 19952 h 20000"/>
                <a:gd name="T4" fmla="*/ 0 60000 65536"/>
                <a:gd name="T5" fmla="*/ 0 60000 65536"/>
                <a:gd name="T6" fmla="*/ 0 w 20000"/>
                <a:gd name="T7" fmla="*/ 0 h 20000"/>
                <a:gd name="T8" fmla="*/ 20000 w 20000"/>
                <a:gd name="T9" fmla="*/ 20000 h 20000"/>
              </a:gdLst>
              <a:ahLst/>
              <a:cxnLst>
                <a:cxn ang="T4">
                  <a:pos x="T0" y="T1"/>
                </a:cxn>
                <a:cxn ang="T5">
                  <a:pos x="T2" y="T3"/>
                </a:cxn>
              </a:cxnLst>
              <a:rect l="T6" t="T7" r="T8" b="T9"/>
              <a:pathLst>
                <a:path w="20000" h="20000">
                  <a:moveTo>
                    <a:pt x="0" y="0"/>
                  </a:moveTo>
                  <a:lnTo>
                    <a:pt x="0" y="19952"/>
                  </a:lnTo>
                </a:path>
              </a:pathLst>
            </a:custGeom>
            <a:noFill/>
            <a:ln w="12700" cmpd="sng">
              <a:solidFill>
                <a:srgbClr val="000000"/>
              </a:solidFill>
              <a:round/>
              <a:headEnd/>
              <a:tailEnd/>
            </a:ln>
          </p:spPr>
          <p:txBody>
            <a:bodyPr/>
            <a:lstStyle/>
            <a:p>
              <a:endParaRPr lang="en-US"/>
            </a:p>
          </p:txBody>
        </p:sp>
        <p:sp>
          <p:nvSpPr>
            <p:cNvPr id="6157" name="Rectangle 12"/>
            <p:cNvSpPr>
              <a:spLocks noChangeArrowheads="1"/>
            </p:cNvSpPr>
            <p:nvPr/>
          </p:nvSpPr>
          <p:spPr bwMode="auto">
            <a:xfrm>
              <a:off x="1780" y="2603"/>
              <a:ext cx="315" cy="139"/>
            </a:xfrm>
            <a:prstGeom prst="rect">
              <a:avLst/>
            </a:prstGeom>
            <a:noFill/>
            <a:ln w="12700">
              <a:noFill/>
              <a:miter lim="800000"/>
              <a:headEnd/>
              <a:tailEnd/>
            </a:ln>
          </p:spPr>
          <p:txBody>
            <a:bodyPr lIns="0" tIns="0" rIns="0" bIns="0"/>
            <a:lstStyle/>
            <a:p>
              <a:pPr eaLnBrk="1" hangingPunct="1"/>
              <a:r>
                <a:rPr lang="en-US" sz="1200" b="1">
                  <a:solidFill>
                    <a:srgbClr val="000000"/>
                  </a:solidFill>
                  <a:latin typeface="AvantGarde" pitchFamily="34" charset="0"/>
                  <a:cs typeface="Times New Roman" pitchFamily="18" charset="0"/>
                </a:rPr>
                <a:t>true</a:t>
              </a:r>
              <a:endParaRPr lang="en-US" sz="1200" b="1"/>
            </a:p>
          </p:txBody>
        </p:sp>
        <p:sp>
          <p:nvSpPr>
            <p:cNvPr id="6158" name="Rectangle 13"/>
            <p:cNvSpPr>
              <a:spLocks noChangeArrowheads="1"/>
            </p:cNvSpPr>
            <p:nvPr/>
          </p:nvSpPr>
          <p:spPr bwMode="auto">
            <a:xfrm>
              <a:off x="1104" y="2976"/>
              <a:ext cx="259" cy="133"/>
            </a:xfrm>
            <a:prstGeom prst="rect">
              <a:avLst/>
            </a:prstGeom>
            <a:noFill/>
            <a:ln w="12700">
              <a:noFill/>
              <a:miter lim="800000"/>
              <a:headEnd/>
              <a:tailEnd/>
            </a:ln>
          </p:spPr>
          <p:txBody>
            <a:bodyPr lIns="0" tIns="0" rIns="0" bIns="0"/>
            <a:lstStyle/>
            <a:p>
              <a:pPr eaLnBrk="1" hangingPunct="1"/>
              <a:r>
                <a:rPr lang="en-US" sz="1200" b="1">
                  <a:solidFill>
                    <a:srgbClr val="000000"/>
                  </a:solidFill>
                  <a:latin typeface="AvantGarde" pitchFamily="34" charset="0"/>
                  <a:cs typeface="Times New Roman" pitchFamily="18" charset="0"/>
                </a:rPr>
                <a:t>false</a:t>
              </a:r>
              <a:endParaRPr lang="en-US" sz="1200" b="1"/>
            </a:p>
          </p:txBody>
        </p:sp>
        <p:sp>
          <p:nvSpPr>
            <p:cNvPr id="6159" name="Freeform 15"/>
            <p:cNvSpPr>
              <a:spLocks/>
            </p:cNvSpPr>
            <p:nvPr/>
          </p:nvSpPr>
          <p:spPr bwMode="auto">
            <a:xfrm>
              <a:off x="1008" y="2544"/>
              <a:ext cx="795" cy="432"/>
            </a:xfrm>
            <a:custGeom>
              <a:avLst/>
              <a:gdLst>
                <a:gd name="T0" fmla="*/ 19990 w 20000"/>
                <a:gd name="T1" fmla="*/ 10000 h 20000"/>
                <a:gd name="T2" fmla="*/ 9990 w 20000"/>
                <a:gd name="T3" fmla="*/ 19977 h 20000"/>
                <a:gd name="T4" fmla="*/ 0 w 20000"/>
                <a:gd name="T5" fmla="*/ 10000 h 20000"/>
                <a:gd name="T6" fmla="*/ 9990 w 20000"/>
                <a:gd name="T7" fmla="*/ 0 h 20000"/>
                <a:gd name="T8" fmla="*/ 19990 w 20000"/>
                <a:gd name="T9" fmla="*/ 1000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9990" y="10000"/>
                  </a:moveTo>
                  <a:lnTo>
                    <a:pt x="9990" y="19977"/>
                  </a:lnTo>
                  <a:lnTo>
                    <a:pt x="0" y="10000"/>
                  </a:lnTo>
                  <a:lnTo>
                    <a:pt x="9990" y="0"/>
                  </a:lnTo>
                  <a:lnTo>
                    <a:pt x="19990" y="10000"/>
                  </a:lnTo>
                  <a:close/>
                </a:path>
              </a:pathLst>
            </a:custGeom>
            <a:solidFill>
              <a:srgbClr val="FFFFFF"/>
            </a:solidFill>
            <a:ln w="12700" cmpd="sng">
              <a:solidFill>
                <a:srgbClr val="000000"/>
              </a:solidFill>
              <a:round/>
              <a:headEnd/>
              <a:tailEnd/>
            </a:ln>
          </p:spPr>
          <p:txBody>
            <a:bodyPr/>
            <a:lstStyle/>
            <a:p>
              <a:endParaRPr lang="en-US"/>
            </a:p>
          </p:txBody>
        </p:sp>
        <p:sp>
          <p:nvSpPr>
            <p:cNvPr id="6160" name="Rectangle 16"/>
            <p:cNvSpPr>
              <a:spLocks noChangeArrowheads="1"/>
            </p:cNvSpPr>
            <p:nvPr/>
          </p:nvSpPr>
          <p:spPr bwMode="auto">
            <a:xfrm>
              <a:off x="962" y="2691"/>
              <a:ext cx="802" cy="155"/>
            </a:xfrm>
            <a:prstGeom prst="rect">
              <a:avLst/>
            </a:prstGeom>
            <a:noFill/>
            <a:ln w="12700">
              <a:noFill/>
              <a:miter lim="800000"/>
              <a:headEnd/>
              <a:tailEnd/>
            </a:ln>
          </p:spPr>
          <p:txBody>
            <a:bodyPr lIns="0" tIns="0" rIns="0" bIns="0"/>
            <a:lstStyle/>
            <a:p>
              <a:pPr algn="ctr" eaLnBrk="1" hangingPunct="1"/>
              <a:r>
                <a:rPr lang="en-US" sz="1200" b="1">
                  <a:solidFill>
                    <a:srgbClr val="000000"/>
                  </a:solidFill>
                  <a:latin typeface="AvantGarde" pitchFamily="34" charset="0"/>
                  <a:cs typeface="Times New Roman" pitchFamily="18" charset="0"/>
                </a:rPr>
                <a:t>grade &gt;= 60</a:t>
              </a:r>
              <a:endParaRPr lang="en-US" sz="1200" b="1">
                <a:solidFill>
                  <a:srgbClr val="000000"/>
                </a:solidFill>
                <a:latin typeface="Times"/>
                <a:cs typeface="Times New Roman" pitchFamily="18" charset="0"/>
              </a:endParaRPr>
            </a:p>
            <a:p>
              <a:endParaRPr lang="en-US" sz="1200" b="1"/>
            </a:p>
          </p:txBody>
        </p:sp>
        <p:sp>
          <p:nvSpPr>
            <p:cNvPr id="6161" name="Freeform 18"/>
            <p:cNvSpPr>
              <a:spLocks/>
            </p:cNvSpPr>
            <p:nvPr/>
          </p:nvSpPr>
          <p:spPr bwMode="auto">
            <a:xfrm>
              <a:off x="2105" y="2592"/>
              <a:ext cx="823" cy="192"/>
            </a:xfrm>
            <a:custGeom>
              <a:avLst/>
              <a:gdLst>
                <a:gd name="T0" fmla="*/ 19985 w 20000"/>
                <a:gd name="T1" fmla="*/ 0 h 20000"/>
                <a:gd name="T2" fmla="*/ 19985 w 20000"/>
                <a:gd name="T3" fmla="*/ 19917 h 20000"/>
                <a:gd name="T4" fmla="*/ 0 w 20000"/>
                <a:gd name="T5" fmla="*/ 19917 h 20000"/>
                <a:gd name="T6" fmla="*/ 0 w 20000"/>
                <a:gd name="T7" fmla="*/ 0 h 20000"/>
                <a:gd name="T8" fmla="*/ 19985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9985" y="0"/>
                  </a:moveTo>
                  <a:lnTo>
                    <a:pt x="19985" y="19917"/>
                  </a:lnTo>
                  <a:lnTo>
                    <a:pt x="0" y="19917"/>
                  </a:lnTo>
                  <a:lnTo>
                    <a:pt x="0" y="0"/>
                  </a:lnTo>
                  <a:lnTo>
                    <a:pt x="19985" y="0"/>
                  </a:lnTo>
                  <a:close/>
                </a:path>
              </a:pathLst>
            </a:custGeom>
            <a:noFill/>
            <a:ln w="12700" cmpd="sng">
              <a:solidFill>
                <a:srgbClr val="000000"/>
              </a:solidFill>
              <a:round/>
              <a:headEnd/>
              <a:tailEnd/>
            </a:ln>
          </p:spPr>
          <p:txBody>
            <a:bodyPr/>
            <a:lstStyle/>
            <a:p>
              <a:endParaRPr lang="en-US"/>
            </a:p>
          </p:txBody>
        </p:sp>
        <p:sp>
          <p:nvSpPr>
            <p:cNvPr id="6162" name="Rectangle 19"/>
            <p:cNvSpPr>
              <a:spLocks noChangeArrowheads="1"/>
            </p:cNvSpPr>
            <p:nvPr/>
          </p:nvSpPr>
          <p:spPr bwMode="auto">
            <a:xfrm>
              <a:off x="2064" y="2640"/>
              <a:ext cx="855" cy="146"/>
            </a:xfrm>
            <a:prstGeom prst="rect">
              <a:avLst/>
            </a:prstGeom>
            <a:noFill/>
            <a:ln w="12700">
              <a:noFill/>
              <a:miter lim="800000"/>
              <a:headEnd/>
              <a:tailEnd/>
            </a:ln>
          </p:spPr>
          <p:txBody>
            <a:bodyPr lIns="0" tIns="0" rIns="0" bIns="0"/>
            <a:lstStyle/>
            <a:p>
              <a:pPr algn="ctr" eaLnBrk="1" hangingPunct="1"/>
              <a:r>
                <a:rPr lang="en-US" sz="1200" b="1">
                  <a:solidFill>
                    <a:srgbClr val="000000"/>
                  </a:solidFill>
                  <a:latin typeface="AvantGarde" pitchFamily="34" charset="0"/>
                  <a:cs typeface="Times New Roman" pitchFamily="18" charset="0"/>
                </a:rPr>
                <a:t>print “Passed”</a:t>
              </a:r>
              <a:endParaRPr lang="en-US" sz="1200" b="1">
                <a:solidFill>
                  <a:srgbClr val="000000"/>
                </a:solidFill>
                <a:latin typeface="Times"/>
                <a:cs typeface="Times New Roman" pitchFamily="18" charset="0"/>
              </a:endParaRPr>
            </a:p>
            <a:p>
              <a:endParaRPr lang="en-US" sz="1200" b="1"/>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457200" y="253536"/>
            <a:ext cx="8229600" cy="813264"/>
          </a:xfrm>
        </p:spPr>
        <p:txBody>
          <a:bodyPr/>
          <a:lstStyle/>
          <a:p>
            <a:pPr algn="ctr" eaLnBrk="1" hangingPunct="1">
              <a:buNone/>
            </a:pPr>
            <a:r>
              <a:rPr lang="en-US" sz="4000" dirty="0" smtClean="0">
                <a:latin typeface="Times New Roman" pitchFamily="18" charset="0"/>
                <a:cs typeface="Times New Roman" pitchFamily="18" charset="0"/>
              </a:rPr>
              <a:t>Background</a:t>
            </a:r>
          </a:p>
        </p:txBody>
      </p:sp>
      <p:sp>
        <p:nvSpPr>
          <p:cNvPr id="8197" name="Rectangle 3" descr="Rectangle: Click to edit Master text styles&#10;Second level&#10;Third level&#10;Fourth level&#10;Fifth level"/>
          <p:cNvSpPr>
            <a:spLocks noGrp="1" noChangeArrowheads="1"/>
          </p:cNvSpPr>
          <p:nvPr>
            <p:ph idx="1"/>
          </p:nvPr>
        </p:nvSpPr>
        <p:spPr>
          <a:xfrm>
            <a:off x="0" y="1447800"/>
            <a:ext cx="9144000" cy="4572000"/>
          </a:xfrm>
        </p:spPr>
        <p:txBody>
          <a:bodyPr>
            <a:noAutofit/>
          </a:bodyPr>
          <a:lstStyle/>
          <a:p>
            <a:pPr eaLnBrk="1" hangingPunct="1">
              <a:lnSpc>
                <a:spcPct val="90000"/>
              </a:lnSpc>
            </a:pPr>
            <a:r>
              <a:rPr lang="en-US" sz="2800" dirty="0" smtClean="0">
                <a:latin typeface="Times New Roman" pitchFamily="18" charset="0"/>
                <a:cs typeface="Times New Roman" pitchFamily="18" charset="0"/>
              </a:rPr>
              <a:t>Created in ‘70s by Dennis Ritchie at Bell Labs</a:t>
            </a:r>
          </a:p>
          <a:p>
            <a:pPr eaLnBrk="1" hangingPunct="1">
              <a:lnSpc>
                <a:spcPct val="90000"/>
              </a:lnSpc>
            </a:pPr>
            <a:r>
              <a:rPr lang="en-US" sz="2800" dirty="0" smtClean="0">
                <a:latin typeface="Times New Roman" pitchFamily="18" charset="0"/>
                <a:cs typeface="Times New Roman" pitchFamily="18" charset="0"/>
              </a:rPr>
              <a:t>A general-purpose “systems” programming language, multi-domain</a:t>
            </a:r>
          </a:p>
          <a:p>
            <a:pPr lvl="1" eaLnBrk="1" hangingPunct="1">
              <a:lnSpc>
                <a:spcPct val="90000"/>
              </a:lnSpc>
            </a:pPr>
            <a:r>
              <a:rPr lang="en-US" sz="2400" dirty="0" smtClean="0">
                <a:latin typeface="Times New Roman" pitchFamily="18" charset="0"/>
                <a:cs typeface="Times New Roman" pitchFamily="18" charset="0"/>
              </a:rPr>
              <a:t>applications</a:t>
            </a:r>
          </a:p>
          <a:p>
            <a:pPr lvl="1" eaLnBrk="1" hangingPunct="1">
              <a:lnSpc>
                <a:spcPct val="90000"/>
              </a:lnSpc>
            </a:pPr>
            <a:r>
              <a:rPr lang="en-US" sz="2400" dirty="0" smtClean="0">
                <a:latin typeface="Times New Roman" pitchFamily="18" charset="0"/>
                <a:cs typeface="Times New Roman" pitchFamily="18" charset="0"/>
              </a:rPr>
              <a:t>compilers</a:t>
            </a:r>
          </a:p>
          <a:p>
            <a:pPr lvl="1" eaLnBrk="1" hangingPunct="1">
              <a:lnSpc>
                <a:spcPct val="90000"/>
              </a:lnSpc>
            </a:pPr>
            <a:r>
              <a:rPr lang="en-US" sz="2400" dirty="0" smtClean="0">
                <a:latin typeface="Times New Roman" pitchFamily="18" charset="0"/>
                <a:cs typeface="Times New Roman" pitchFamily="18" charset="0"/>
              </a:rPr>
              <a:t>operating systems</a:t>
            </a:r>
          </a:p>
          <a:p>
            <a:pPr eaLnBrk="1" hangingPunct="1">
              <a:lnSpc>
                <a:spcPct val="90000"/>
              </a:lnSpc>
            </a:pPr>
            <a:r>
              <a:rPr lang="en-US" sz="2800" dirty="0" smtClean="0">
                <a:latin typeface="Times New Roman" pitchFamily="18" charset="0"/>
                <a:cs typeface="Times New Roman" pitchFamily="18" charset="0"/>
              </a:rPr>
              <a:t>Platform &amp; architecture independent</a:t>
            </a:r>
          </a:p>
          <a:p>
            <a:pPr eaLnBrk="1" hangingPunct="1">
              <a:lnSpc>
                <a:spcPct val="90000"/>
              </a:lnSpc>
            </a:pPr>
            <a:r>
              <a:rPr lang="en-US" sz="2800" dirty="0" smtClean="0">
                <a:latin typeface="Times New Roman" pitchFamily="18" charset="0"/>
                <a:cs typeface="Times New Roman" pitchFamily="18" charset="0"/>
              </a:rPr>
              <a:t>Standardized in late ‘80s by ANSI </a:t>
            </a:r>
            <a:r>
              <a:rPr lang="en-US" sz="2800" dirty="0" smtClean="0">
                <a:latin typeface="Times New Roman" pitchFamily="18" charset="0"/>
                <a:cs typeface="Times New Roman" pitchFamily="18" charset="0"/>
                <a:sym typeface="Wingdings" pitchFamily="2" charset="2"/>
              </a:rPr>
              <a:t> “ANSI C”</a:t>
            </a:r>
            <a:endParaRPr lang="en-US" sz="2800" dirty="0" smtClean="0">
              <a:latin typeface="Times New Roman" pitchFamily="18" charset="0"/>
              <a:cs typeface="Times New Roman" pitchFamily="18" charset="0"/>
            </a:endParaRPr>
          </a:p>
          <a:p>
            <a:pPr eaLnBrk="1" hangingPunct="1">
              <a:lnSpc>
                <a:spcPct val="90000"/>
              </a:lnSpc>
            </a:pPr>
            <a:r>
              <a:rPr lang="en-US" sz="2800" dirty="0" smtClean="0">
                <a:latin typeface="Times New Roman" pitchFamily="18" charset="0"/>
                <a:cs typeface="Times New Roman" pitchFamily="18" charset="0"/>
              </a:rPr>
              <a:t>Is actually known as a </a:t>
            </a:r>
            <a:r>
              <a:rPr lang="en-US" sz="2800" i="1" dirty="0" smtClean="0">
                <a:latin typeface="Times New Roman" pitchFamily="18" charset="0"/>
                <a:cs typeface="Times New Roman" pitchFamily="18" charset="0"/>
              </a:rPr>
              <a:t>mid-level</a:t>
            </a:r>
            <a:r>
              <a:rPr lang="en-US" sz="2800" dirty="0" smtClean="0">
                <a:latin typeface="Times New Roman" pitchFamily="18" charset="0"/>
                <a:cs typeface="Times New Roman" pitchFamily="18" charset="0"/>
              </a:rPr>
              <a:t> language</a:t>
            </a:r>
          </a:p>
          <a:p>
            <a:pPr eaLnBrk="1" hangingPunct="1">
              <a:lnSpc>
                <a:spcPct val="90000"/>
              </a:lnSpc>
            </a:pPr>
            <a:r>
              <a:rPr lang="en-US" sz="2800" dirty="0" smtClean="0">
                <a:latin typeface="Times New Roman" pitchFamily="18" charset="0"/>
                <a:cs typeface="Times New Roman" pitchFamily="18" charset="0"/>
              </a:rPr>
              <a:t>Most commonly used language in industry</a:t>
            </a:r>
          </a:p>
        </p:txBody>
      </p:sp>
      <p:sp>
        <p:nvSpPr>
          <p:cNvPr id="8195" name="Slide Number Placeholder 5"/>
          <p:cNvSpPr>
            <a:spLocks noGrp="1"/>
          </p:cNvSpPr>
          <p:nvPr>
            <p:ph type="sldNum" sz="quarter" idx="12"/>
          </p:nvPr>
        </p:nvSpPr>
        <p:spPr>
          <a:noFill/>
        </p:spPr>
        <p:txBody>
          <a:bodyPr/>
          <a:lstStyle/>
          <a:p>
            <a:fld id="{A990BA97-B61C-4AC0-B06D-5F6EFC639ACD}" type="slidenum">
              <a:rPr lang="en-US" smtClean="0"/>
              <a:pPr/>
              <a:t>6</a:t>
            </a:fld>
            <a:r>
              <a:rPr lang="en-US" smtClean="0"/>
              <a:t> of 27</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noProof="1" smtClean="0">
                <a:latin typeface="Times New Roman" pitchFamily="18" charset="0"/>
                <a:cs typeface="Times New Roman" pitchFamily="18" charset="0"/>
              </a:rPr>
              <a:t>Selection Structure</a:t>
            </a:r>
            <a:r>
              <a:rPr lang="en-US" dirty="0" smtClean="0">
                <a:latin typeface="Times New Roman" pitchFamily="18" charset="0"/>
                <a:cs typeface="Times New Roman" pitchFamily="18" charset="0"/>
              </a:rPr>
              <a:t>: </a:t>
            </a:r>
            <a:r>
              <a:rPr lang="en-US" sz="4000" noProof="1" smtClean="0">
                <a:latin typeface="Times New Roman" pitchFamily="18" charset="0"/>
                <a:cs typeface="Times New Roman" pitchFamily="18" charset="0"/>
              </a:rPr>
              <a:t>if/else</a:t>
            </a:r>
            <a:r>
              <a:rPr lang="en-US" noProof="1" smtClean="0">
                <a:latin typeface="Times New Roman" pitchFamily="18" charset="0"/>
                <a:cs typeface="Times New Roman" pitchFamily="18" charset="0"/>
              </a:rPr>
              <a:t> </a:t>
            </a:r>
            <a:endParaRPr lang="en-US" dirty="0" smtClean="0">
              <a:latin typeface="Times New Roman" pitchFamily="18" charset="0"/>
              <a:cs typeface="Times New Roman" pitchFamily="18" charset="0"/>
            </a:endParaRPr>
          </a:p>
        </p:txBody>
      </p:sp>
      <p:sp>
        <p:nvSpPr>
          <p:cNvPr id="47107" name="Rectangle 3"/>
          <p:cNvSpPr>
            <a:spLocks noGrp="1" noChangeArrowheads="1"/>
          </p:cNvSpPr>
          <p:nvPr>
            <p:ph type="body" idx="1"/>
          </p:nvPr>
        </p:nvSpPr>
        <p:spPr>
          <a:xfrm>
            <a:off x="145200" y="990600"/>
            <a:ext cx="8998800" cy="5105400"/>
          </a:xfrm>
        </p:spPr>
        <p:txBody>
          <a:bodyPr>
            <a:normAutofit/>
          </a:bodyPr>
          <a:lstStyle/>
          <a:p>
            <a:pPr eaLnBrk="1" hangingPunct="1">
              <a:lnSpc>
                <a:spcPct val="90000"/>
              </a:lnSpc>
            </a:pPr>
            <a:r>
              <a:rPr lang="en-US" sz="2000" b="0" dirty="0" smtClean="0">
                <a:latin typeface="Times New Roman" pitchFamily="18" charset="0"/>
                <a:cs typeface="Times New Roman" pitchFamily="18" charset="0"/>
              </a:rPr>
              <a:t>if</a:t>
            </a:r>
            <a:r>
              <a:rPr lang="en-US" sz="2000" dirty="0" smtClean="0">
                <a:latin typeface="Times New Roman" pitchFamily="18" charset="0"/>
                <a:cs typeface="Times New Roman" pitchFamily="18" charset="0"/>
              </a:rPr>
              <a:t>/</a:t>
            </a:r>
            <a:r>
              <a:rPr lang="en-US" sz="2000" b="0" dirty="0" smtClean="0">
                <a:latin typeface="Times New Roman" pitchFamily="18" charset="0"/>
                <a:cs typeface="Times New Roman" pitchFamily="18" charset="0"/>
              </a:rPr>
              <a:t>else</a:t>
            </a:r>
          </a:p>
          <a:p>
            <a:pPr lvl="1" eaLnBrk="1" hangingPunct="1">
              <a:lnSpc>
                <a:spcPct val="90000"/>
              </a:lnSpc>
            </a:pPr>
            <a:r>
              <a:rPr lang="en-US" sz="2000" b="1" dirty="0" smtClean="0">
                <a:latin typeface="Times New Roman" pitchFamily="18" charset="0"/>
                <a:cs typeface="Times New Roman" pitchFamily="18" charset="0"/>
              </a:rPr>
              <a:t> if: o</a:t>
            </a:r>
            <a:r>
              <a:rPr lang="en-US" sz="2000" dirty="0" smtClean="0">
                <a:latin typeface="Times New Roman" pitchFamily="18" charset="0"/>
                <a:cs typeface="Times New Roman" pitchFamily="18" charset="0"/>
              </a:rPr>
              <a:t>nly performs an action if the condition is </a:t>
            </a:r>
            <a:r>
              <a:rPr lang="en-US" sz="2000" b="1" dirty="0" smtClean="0">
                <a:latin typeface="Times New Roman" pitchFamily="18" charset="0"/>
                <a:cs typeface="Times New Roman" pitchFamily="18" charset="0"/>
              </a:rPr>
              <a:t>true</a:t>
            </a:r>
            <a:endParaRPr lang="en-US" sz="2000" dirty="0" smtClean="0">
              <a:latin typeface="Times New Roman" pitchFamily="18" charset="0"/>
              <a:cs typeface="Times New Roman" pitchFamily="18" charset="0"/>
            </a:endParaRPr>
          </a:p>
          <a:p>
            <a:pPr lvl="1" eaLnBrk="1" hangingPunct="1">
              <a:lnSpc>
                <a:spcPct val="90000"/>
              </a:lnSpc>
            </a:pPr>
            <a:r>
              <a:rPr lang="en-US" sz="2000" b="1" dirty="0" smtClean="0">
                <a:latin typeface="Times New Roman" pitchFamily="18" charset="0"/>
                <a:cs typeface="Times New Roman" pitchFamily="18" charset="0"/>
              </a:rPr>
              <a:t> if/else:</a:t>
            </a:r>
            <a:r>
              <a:rPr lang="en-US" sz="2000" dirty="0" smtClean="0">
                <a:latin typeface="Times New Roman" pitchFamily="18" charset="0"/>
                <a:cs typeface="Times New Roman" pitchFamily="18" charset="0"/>
              </a:rPr>
              <a:t> Specifies an action to be performed both when the condition is </a:t>
            </a:r>
            <a:r>
              <a:rPr lang="en-US" sz="2000" b="1" dirty="0" smtClean="0">
                <a:latin typeface="Times New Roman" pitchFamily="18" charset="0"/>
                <a:cs typeface="Times New Roman" pitchFamily="18" charset="0"/>
              </a:rPr>
              <a:t>true</a:t>
            </a:r>
            <a:r>
              <a:rPr lang="en-US" sz="2000" dirty="0" smtClean="0">
                <a:latin typeface="Times New Roman" pitchFamily="18" charset="0"/>
                <a:cs typeface="Times New Roman" pitchFamily="18" charset="0"/>
              </a:rPr>
              <a:t> and when it is </a:t>
            </a:r>
            <a:r>
              <a:rPr lang="en-US" sz="2000" b="1" dirty="0" smtClean="0">
                <a:latin typeface="Times New Roman" pitchFamily="18" charset="0"/>
                <a:cs typeface="Times New Roman" pitchFamily="18" charset="0"/>
              </a:rPr>
              <a:t>false</a:t>
            </a:r>
          </a:p>
          <a:p>
            <a:pPr eaLnBrk="1" hangingPunct="1">
              <a:lnSpc>
                <a:spcPct val="90000"/>
              </a:lnSpc>
            </a:pPr>
            <a:r>
              <a:rPr lang="en-US" sz="2000" dirty="0" err="1" smtClean="0">
                <a:latin typeface="Times New Roman" pitchFamily="18" charset="0"/>
                <a:cs typeface="Times New Roman" pitchFamily="18" charset="0"/>
              </a:rPr>
              <a:t>Pseudocode</a:t>
            </a:r>
            <a:r>
              <a:rPr lang="en-US" sz="2000" dirty="0" smtClean="0">
                <a:latin typeface="Times New Roman" pitchFamily="18" charset="0"/>
                <a:cs typeface="Times New Roman" pitchFamily="18" charset="0"/>
              </a:rPr>
              <a:t>:</a:t>
            </a:r>
          </a:p>
          <a:p>
            <a:pPr lvl="1" eaLnBrk="1" hangingPunct="1">
              <a:lnSpc>
                <a:spcPct val="90000"/>
              </a:lnSpc>
              <a:buFontTx/>
              <a:buNone/>
            </a:pPr>
            <a:r>
              <a:rPr lang="en-US" sz="2000" b="1" dirty="0" smtClean="0">
                <a:solidFill>
                  <a:schemeClr val="accent2"/>
                </a:solidFill>
                <a:latin typeface="Times New Roman" pitchFamily="18" charset="0"/>
                <a:cs typeface="Times New Roman" pitchFamily="18" charset="0"/>
              </a:rPr>
              <a:t>If (</a:t>
            </a:r>
            <a:r>
              <a:rPr lang="en-US" sz="2000" b="1" dirty="0" smtClean="0">
                <a:latin typeface="Times New Roman" pitchFamily="18" charset="0"/>
                <a:cs typeface="Times New Roman" pitchFamily="18" charset="0"/>
              </a:rPr>
              <a:t>student’s grade is greater than or equal to 60</a:t>
            </a:r>
            <a:r>
              <a:rPr lang="en-US" sz="2000" b="1" dirty="0" smtClean="0">
                <a:solidFill>
                  <a:schemeClr val="accent2"/>
                </a:solidFill>
                <a:latin typeface="Times New Roman" pitchFamily="18" charset="0"/>
                <a:cs typeface="Times New Roman" pitchFamily="18" charset="0"/>
              </a:rPr>
              <a:t>)</a:t>
            </a:r>
          </a:p>
          <a:p>
            <a:pPr lvl="1" eaLnBrk="1" hangingPunct="1">
              <a:lnSpc>
                <a:spcPct val="90000"/>
              </a:lnSpc>
              <a:buFontTx/>
              <a:buNone/>
            </a:pPr>
            <a:r>
              <a:rPr lang="en-US" sz="2000" b="1" dirty="0" smtClean="0">
                <a:solidFill>
                  <a:schemeClr val="accent2"/>
                </a:solidFill>
                <a:latin typeface="Times New Roman" pitchFamily="18" charset="0"/>
                <a:cs typeface="Times New Roman" pitchFamily="18" charset="0"/>
              </a:rPr>
              <a:t>   </a:t>
            </a:r>
            <a:r>
              <a:rPr lang="en-US" sz="2000" b="1" dirty="0" smtClean="0">
                <a:latin typeface="Times New Roman" pitchFamily="18" charset="0"/>
                <a:cs typeface="Times New Roman" pitchFamily="18" charset="0"/>
              </a:rPr>
              <a:t>Print “Passed”</a:t>
            </a:r>
          </a:p>
          <a:p>
            <a:pPr lvl="1" eaLnBrk="1" hangingPunct="1">
              <a:lnSpc>
                <a:spcPct val="90000"/>
              </a:lnSpc>
              <a:buFontTx/>
              <a:buNone/>
            </a:pPr>
            <a:r>
              <a:rPr lang="en-US" sz="2000" b="1" dirty="0" smtClean="0">
                <a:solidFill>
                  <a:schemeClr val="accent2"/>
                </a:solidFill>
                <a:latin typeface="Times New Roman" pitchFamily="18" charset="0"/>
                <a:cs typeface="Times New Roman" pitchFamily="18" charset="0"/>
              </a:rPr>
              <a:t>else</a:t>
            </a:r>
            <a:br>
              <a:rPr lang="en-US" sz="2000" b="1" dirty="0" smtClean="0">
                <a:solidFill>
                  <a:schemeClr val="accent2"/>
                </a:solidFill>
                <a:latin typeface="Times New Roman" pitchFamily="18" charset="0"/>
                <a:cs typeface="Times New Roman" pitchFamily="18" charset="0"/>
              </a:rPr>
            </a:br>
            <a:r>
              <a:rPr lang="en-US" sz="2000" b="1" dirty="0" smtClean="0">
                <a:solidFill>
                  <a:schemeClr val="accent2"/>
                </a:solidFill>
                <a:latin typeface="Times New Roman" pitchFamily="18" charset="0"/>
                <a:cs typeface="Times New Roman" pitchFamily="18" charset="0"/>
              </a:rPr>
              <a:t> </a:t>
            </a:r>
            <a:r>
              <a:rPr lang="en-US" sz="2000" b="1" dirty="0" smtClean="0">
                <a:latin typeface="Times New Roman" pitchFamily="18" charset="0"/>
                <a:cs typeface="Times New Roman" pitchFamily="18" charset="0"/>
              </a:rPr>
              <a:t>Print “Failed” </a:t>
            </a:r>
          </a:p>
          <a:p>
            <a:pPr lvl="1" eaLnBrk="1" hangingPunct="1">
              <a:lnSpc>
                <a:spcPct val="90000"/>
              </a:lnSpc>
            </a:pPr>
            <a:r>
              <a:rPr lang="en-US" sz="2000" dirty="0" smtClean="0">
                <a:latin typeface="Times New Roman" pitchFamily="18" charset="0"/>
                <a:cs typeface="Times New Roman" pitchFamily="18" charset="0"/>
              </a:rPr>
              <a:t>Note spacing/indentation conventions</a:t>
            </a:r>
          </a:p>
          <a:p>
            <a:pPr eaLnBrk="1" hangingPunct="1">
              <a:lnSpc>
                <a:spcPct val="90000"/>
              </a:lnSpc>
            </a:pPr>
            <a:r>
              <a:rPr lang="en-US" sz="2000" dirty="0" smtClean="0">
                <a:latin typeface="Times New Roman" pitchFamily="18" charset="0"/>
                <a:cs typeface="Times New Roman" pitchFamily="18" charset="0"/>
              </a:rPr>
              <a:t>C code:</a:t>
            </a:r>
          </a:p>
          <a:p>
            <a:pPr lvl="2" eaLnBrk="1" hangingPunct="1">
              <a:lnSpc>
                <a:spcPct val="90000"/>
              </a:lnSpc>
              <a:buFontTx/>
              <a:buNone/>
            </a:pPr>
            <a:r>
              <a:rPr lang="en-US" sz="2000" b="1" dirty="0" smtClean="0">
                <a:latin typeface="Times New Roman" pitchFamily="18" charset="0"/>
                <a:cs typeface="Times New Roman" pitchFamily="18" charset="0"/>
              </a:rPr>
              <a:t>if ( grade &gt;= 60 )</a:t>
            </a:r>
          </a:p>
          <a:p>
            <a:pPr lvl="2" eaLnBrk="1" hangingPunct="1">
              <a:lnSpc>
                <a:spcPct val="90000"/>
              </a:lnSpc>
              <a:buFontTx/>
              <a:buNone/>
            </a:pP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printf</a:t>
            </a:r>
            <a:r>
              <a:rPr lang="en-US" sz="2000" b="1" dirty="0" smtClean="0">
                <a:latin typeface="Times New Roman" pitchFamily="18" charset="0"/>
                <a:cs typeface="Times New Roman" pitchFamily="18" charset="0"/>
              </a:rPr>
              <a:t>( "Passed\n");</a:t>
            </a:r>
          </a:p>
          <a:p>
            <a:pPr lvl="2" eaLnBrk="1" hangingPunct="1">
              <a:lnSpc>
                <a:spcPct val="90000"/>
              </a:lnSpc>
              <a:buFontTx/>
              <a:buNone/>
            </a:pPr>
            <a:r>
              <a:rPr lang="en-US" sz="2000" b="1" dirty="0" smtClean="0">
                <a:latin typeface="Times New Roman" pitchFamily="18" charset="0"/>
                <a:cs typeface="Times New Roman" pitchFamily="18" charset="0"/>
              </a:rPr>
              <a:t>else</a:t>
            </a:r>
          </a:p>
          <a:p>
            <a:pPr lvl="2" eaLnBrk="1" hangingPunct="1">
              <a:lnSpc>
                <a:spcPct val="90000"/>
              </a:lnSpc>
              <a:buFontTx/>
              <a:buNone/>
            </a:pP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printf</a:t>
            </a:r>
            <a:r>
              <a:rPr lang="en-US" sz="2000" b="1" dirty="0" smtClean="0">
                <a:latin typeface="Times New Roman" pitchFamily="18" charset="0"/>
                <a:cs typeface="Times New Roman" pitchFamily="18" charset="0"/>
              </a:rPr>
              <a:t>( "Failed\n");</a:t>
            </a:r>
          </a:p>
        </p:txBody>
      </p:sp>
      <p:sp>
        <p:nvSpPr>
          <p:cNvPr id="7172" name="Rectangle 4"/>
          <p:cNvSpPr>
            <a:spLocks noChangeArrowheads="1"/>
          </p:cNvSpPr>
          <p:nvPr/>
        </p:nvSpPr>
        <p:spPr bwMode="auto">
          <a:xfrm>
            <a:off x="0" y="1622425"/>
            <a:ext cx="5521325" cy="1851025"/>
          </a:xfrm>
          <a:prstGeom prst="rect">
            <a:avLst/>
          </a:prstGeom>
          <a:noFill/>
          <a:ln w="9525">
            <a:noFill/>
            <a:miter lim="800000"/>
            <a:headEnd/>
            <a:tailEnd/>
          </a:ln>
        </p:spPr>
        <p:txBody>
          <a:bodyPr>
            <a:spAutoFit/>
          </a:bodyPr>
          <a:lstStyle/>
          <a:p>
            <a:endParaRPr lang="en-US"/>
          </a:p>
        </p:txBody>
      </p:sp>
      <p:sp>
        <p:nvSpPr>
          <p:cNvPr id="7173" name="Rectangle 5"/>
          <p:cNvSpPr>
            <a:spLocks noChangeArrowheads="1"/>
          </p:cNvSpPr>
          <p:nvPr/>
        </p:nvSpPr>
        <p:spPr bwMode="auto">
          <a:xfrm>
            <a:off x="0" y="3433763"/>
            <a:ext cx="5521325" cy="639762"/>
          </a:xfrm>
          <a:prstGeom prst="rect">
            <a:avLst/>
          </a:prstGeom>
          <a:noFill/>
          <a:ln w="9525">
            <a:noFill/>
            <a:miter lim="800000"/>
            <a:headEnd/>
            <a:tailEnd/>
          </a:ln>
        </p:spPr>
        <p:txBody>
          <a:bodyPr>
            <a:spAutoFit/>
          </a:bodyPr>
          <a:lstStyle/>
          <a:p>
            <a:pPr eaLnBrk="1" hangingPunct="1"/>
            <a:r>
              <a:rPr lang="en-US" sz="1200">
                <a:solidFill>
                  <a:srgbClr val="000000"/>
                </a:solidFill>
                <a:cs typeface="Times New Roman" pitchFamily="18" charset="0"/>
              </a:rPr>
              <a:t> </a:t>
            </a:r>
            <a:endParaRPr lang="en-US" sz="1200">
              <a:cs typeface="Times New Roman" pitchFamily="18" charset="0"/>
            </a:endParaRPr>
          </a:p>
          <a:p>
            <a:endParaRPr lang="en-US"/>
          </a:p>
        </p:txBody>
      </p:sp>
      <p:sp>
        <p:nvSpPr>
          <p:cNvPr id="7174" name="Rectangle 6"/>
          <p:cNvSpPr>
            <a:spLocks noChangeArrowheads="1"/>
          </p:cNvSpPr>
          <p:nvPr/>
        </p:nvSpPr>
        <p:spPr bwMode="auto">
          <a:xfrm>
            <a:off x="0" y="3473450"/>
            <a:ext cx="9144000" cy="669925"/>
          </a:xfrm>
          <a:prstGeom prst="rect">
            <a:avLst/>
          </a:prstGeom>
          <a:noFill/>
          <a:ln w="9525">
            <a:noFill/>
            <a:miter lim="800000"/>
            <a:headEnd/>
            <a:tailEnd/>
          </a:ln>
        </p:spPr>
        <p:txBody>
          <a:bodyPr>
            <a:spAutoFit/>
          </a:bodyPr>
          <a:lstStyle/>
          <a:p>
            <a:pPr eaLnBrk="1" hangingPunct="1"/>
            <a:r>
              <a:rPr lang="en-US" sz="1400">
                <a:cs typeface="Times New Roman" pitchFamily="18" charset="0"/>
              </a:rPr>
              <a:t/>
            </a:r>
            <a:br>
              <a:rPr lang="en-US" sz="1400">
                <a:cs typeface="Times New Roman" pitchFamily="18" charset="0"/>
              </a:rPr>
            </a:br>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buNone/>
              <a:defRPr/>
            </a:pPr>
            <a:r>
              <a:rPr lang="en-US" noProof="1" smtClean="0">
                <a:latin typeface="Times New Roman" pitchFamily="18" charset="0"/>
                <a:cs typeface="Times New Roman" pitchFamily="18" charset="0"/>
              </a:rPr>
              <a:t>if/else Selection Structure </a:t>
            </a:r>
            <a:r>
              <a:rPr lang="en-US" sz="1800" dirty="0" smtClean="0">
                <a:latin typeface="Times New Roman" pitchFamily="18" charset="0"/>
                <a:cs typeface="Times New Roman" pitchFamily="18" charset="0"/>
              </a:rPr>
              <a:t>(cont.)</a:t>
            </a:r>
          </a:p>
        </p:txBody>
      </p:sp>
      <p:sp>
        <p:nvSpPr>
          <p:cNvPr id="49155" name="Rectangle 3"/>
          <p:cNvSpPr>
            <a:spLocks noGrp="1" noChangeArrowheads="1"/>
          </p:cNvSpPr>
          <p:nvPr>
            <p:ph type="body" idx="1"/>
          </p:nvPr>
        </p:nvSpPr>
        <p:spPr>
          <a:xfrm>
            <a:off x="0" y="1371600"/>
            <a:ext cx="8763000" cy="4267200"/>
          </a:xfrm>
        </p:spPr>
        <p:txBody>
          <a:bodyPr>
            <a:normAutofit/>
          </a:bodyPr>
          <a:lstStyle/>
          <a:p>
            <a:pPr eaLnBrk="1" hangingPunct="1">
              <a:lnSpc>
                <a:spcPct val="90000"/>
              </a:lnSpc>
            </a:pPr>
            <a:r>
              <a:rPr lang="en-US" sz="2400" dirty="0" smtClean="0">
                <a:latin typeface="Times New Roman" pitchFamily="18" charset="0"/>
                <a:cs typeface="Times New Roman" pitchFamily="18" charset="0"/>
              </a:rPr>
              <a:t>Ternary conditional operator (</a:t>
            </a:r>
            <a:r>
              <a:rPr lang="en-US" sz="2400" b="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 </a:t>
            </a:r>
          </a:p>
          <a:p>
            <a:pPr lvl="1" eaLnBrk="1" hangingPunct="1">
              <a:lnSpc>
                <a:spcPct val="90000"/>
              </a:lnSpc>
            </a:pPr>
            <a:r>
              <a:rPr lang="en-US" sz="2400" dirty="0" smtClean="0">
                <a:latin typeface="Times New Roman" pitchFamily="18" charset="0"/>
                <a:cs typeface="Times New Roman" pitchFamily="18" charset="0"/>
              </a:rPr>
              <a:t>Takes three arguments (condition, value if </a:t>
            </a:r>
            <a:r>
              <a:rPr lang="en-US" sz="2400" b="1" dirty="0" smtClean="0">
                <a:latin typeface="Times New Roman" pitchFamily="18" charset="0"/>
                <a:cs typeface="Times New Roman" pitchFamily="18" charset="0"/>
              </a:rPr>
              <a:t>true</a:t>
            </a:r>
            <a:r>
              <a:rPr lang="en-US" sz="2400" dirty="0" smtClean="0">
                <a:latin typeface="Times New Roman" pitchFamily="18" charset="0"/>
                <a:cs typeface="Times New Roman" pitchFamily="18" charset="0"/>
              </a:rPr>
              <a:t>, value if </a:t>
            </a:r>
            <a:r>
              <a:rPr lang="en-US" sz="2400" b="1" dirty="0" smtClean="0">
                <a:latin typeface="Times New Roman" pitchFamily="18" charset="0"/>
                <a:cs typeface="Times New Roman" pitchFamily="18" charset="0"/>
              </a:rPr>
              <a:t>false</a:t>
            </a:r>
            <a:r>
              <a:rPr lang="en-US" sz="2400" dirty="0" smtClean="0">
                <a:latin typeface="Times New Roman" pitchFamily="18" charset="0"/>
                <a:cs typeface="Times New Roman" pitchFamily="18" charset="0"/>
              </a:rPr>
              <a:t>)</a:t>
            </a:r>
          </a:p>
          <a:p>
            <a:pPr lvl="1" eaLnBrk="1" hangingPunct="1">
              <a:lnSpc>
                <a:spcPct val="90000"/>
              </a:lnSpc>
            </a:pPr>
            <a:r>
              <a:rPr lang="en-US" sz="2400" dirty="0" smtClean="0">
                <a:latin typeface="Times New Roman" pitchFamily="18" charset="0"/>
                <a:cs typeface="Times New Roman" pitchFamily="18" charset="0"/>
              </a:rPr>
              <a:t>Creates an if/else </a:t>
            </a:r>
            <a:r>
              <a:rPr lang="en-US" sz="2400" b="1" i="1" dirty="0" smtClean="0">
                <a:latin typeface="Times New Roman" pitchFamily="18" charset="0"/>
                <a:cs typeface="Times New Roman" pitchFamily="18" charset="0"/>
              </a:rPr>
              <a:t>expression</a:t>
            </a:r>
            <a:r>
              <a:rPr lang="en-US" sz="2400" dirty="0" smtClean="0">
                <a:latin typeface="Times New Roman" pitchFamily="18" charset="0"/>
                <a:cs typeface="Times New Roman" pitchFamily="18" charset="0"/>
              </a:rPr>
              <a:t>.  Recall that expressions are computations that yield a single value.</a:t>
            </a:r>
            <a:endParaRPr lang="en-US" sz="2400" b="1" i="1" dirty="0" smtClean="0">
              <a:latin typeface="Times New Roman" pitchFamily="18" charset="0"/>
              <a:cs typeface="Times New Roman" pitchFamily="18" charset="0"/>
            </a:endParaRPr>
          </a:p>
          <a:p>
            <a:pPr lvl="1" eaLnBrk="1" hangingPunct="1">
              <a:lnSpc>
                <a:spcPct val="90000"/>
              </a:lnSpc>
            </a:pPr>
            <a:r>
              <a:rPr lang="en-US" sz="2400" dirty="0" smtClean="0">
                <a:latin typeface="Times New Roman" pitchFamily="18" charset="0"/>
                <a:cs typeface="Times New Roman" pitchFamily="18" charset="0"/>
              </a:rPr>
              <a:t>Our </a:t>
            </a:r>
            <a:r>
              <a:rPr lang="en-US" sz="2400" dirty="0" err="1" smtClean="0">
                <a:latin typeface="Times New Roman" pitchFamily="18" charset="0"/>
                <a:cs typeface="Times New Roman" pitchFamily="18" charset="0"/>
              </a:rPr>
              <a:t>pseudocode</a:t>
            </a:r>
            <a:r>
              <a:rPr lang="en-US" sz="2400" dirty="0" smtClean="0">
                <a:latin typeface="Times New Roman" pitchFamily="18" charset="0"/>
                <a:cs typeface="Times New Roman" pitchFamily="18" charset="0"/>
              </a:rPr>
              <a:t> could be written:</a:t>
            </a:r>
          </a:p>
          <a:p>
            <a:pPr lvl="2" eaLnBrk="1" hangingPunct="1">
              <a:lnSpc>
                <a:spcPct val="90000"/>
              </a:lnSpc>
              <a:buFontTx/>
              <a:buNone/>
            </a:pPr>
            <a:r>
              <a:rPr lang="en-US" b="1" dirty="0" err="1" smtClean="0">
                <a:latin typeface="Times New Roman" pitchFamily="18" charset="0"/>
                <a:cs typeface="Times New Roman" pitchFamily="18" charset="0"/>
              </a:rPr>
              <a:t>printf</a:t>
            </a:r>
            <a:r>
              <a:rPr lang="en-US" b="1" dirty="0" smtClean="0">
                <a:latin typeface="Times New Roman" pitchFamily="18" charset="0"/>
                <a:cs typeface="Times New Roman" pitchFamily="18" charset="0"/>
              </a:rPr>
              <a:t>( "%s\n", grade &gt;= 60 ? "Passed" : "Failed" );</a:t>
            </a:r>
            <a:r>
              <a:rPr lang="en-US" dirty="0" smtClean="0">
                <a:latin typeface="Times New Roman" pitchFamily="18" charset="0"/>
                <a:cs typeface="Times New Roman" pitchFamily="18" charset="0"/>
              </a:rPr>
              <a:t> </a:t>
            </a:r>
          </a:p>
          <a:p>
            <a:pPr lvl="1" eaLnBrk="1" hangingPunct="1">
              <a:lnSpc>
                <a:spcPct val="90000"/>
              </a:lnSpc>
            </a:pPr>
            <a:r>
              <a:rPr lang="en-US" sz="2400" dirty="0" smtClean="0">
                <a:latin typeface="Times New Roman" pitchFamily="18" charset="0"/>
                <a:cs typeface="Times New Roman" pitchFamily="18" charset="0"/>
              </a:rPr>
              <a:t>Or it could have been written:</a:t>
            </a:r>
          </a:p>
          <a:p>
            <a:pPr lvl="2" eaLnBrk="1" hangingPunct="1">
              <a:lnSpc>
                <a:spcPct val="90000"/>
              </a:lnSpc>
              <a:buFontTx/>
              <a:buNone/>
            </a:pPr>
            <a:r>
              <a:rPr lang="en-US" b="1" dirty="0" smtClean="0">
                <a:latin typeface="Times New Roman" pitchFamily="18" charset="0"/>
                <a:cs typeface="Times New Roman" pitchFamily="18" charset="0"/>
              </a:rPr>
              <a:t>grade &gt;= 60 ? </a:t>
            </a:r>
            <a:r>
              <a:rPr lang="en-US" b="1" dirty="0" err="1" smtClean="0">
                <a:latin typeface="Times New Roman" pitchFamily="18" charset="0"/>
                <a:cs typeface="Times New Roman" pitchFamily="18" charset="0"/>
              </a:rPr>
              <a:t>printf</a:t>
            </a:r>
            <a:r>
              <a:rPr lang="en-US" b="1" dirty="0" smtClean="0">
                <a:latin typeface="Times New Roman" pitchFamily="18" charset="0"/>
                <a:cs typeface="Times New Roman" pitchFamily="18" charset="0"/>
              </a:rPr>
              <a:t>( “Passed\n” ) : </a:t>
            </a:r>
            <a:r>
              <a:rPr lang="en-US" b="1" dirty="0" err="1" smtClean="0">
                <a:latin typeface="Times New Roman" pitchFamily="18" charset="0"/>
                <a:cs typeface="Times New Roman" pitchFamily="18" charset="0"/>
              </a:rPr>
              <a:t>printf</a:t>
            </a:r>
            <a:r>
              <a:rPr lang="en-US" b="1" dirty="0" smtClean="0">
                <a:latin typeface="Times New Roman" pitchFamily="18" charset="0"/>
                <a:cs typeface="Times New Roman" pitchFamily="18" charset="0"/>
              </a:rPr>
              <a:t>( “Failed\n” );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buNone/>
            </a:pPr>
            <a:r>
              <a:rPr lang="en-US" noProof="1" smtClean="0">
                <a:latin typeface="Times New Roman" pitchFamily="18" charset="0"/>
                <a:cs typeface="Times New Roman" pitchFamily="18" charset="0"/>
              </a:rPr>
              <a:t>if/else Selection Structure</a:t>
            </a:r>
            <a:endParaRPr lang="en-US" sz="1800" dirty="0" smtClean="0">
              <a:latin typeface="Times New Roman" pitchFamily="18" charset="0"/>
              <a:cs typeface="Times New Roman" pitchFamily="18" charset="0"/>
            </a:endParaRPr>
          </a:p>
        </p:txBody>
      </p:sp>
      <p:sp>
        <p:nvSpPr>
          <p:cNvPr id="51203" name="Rectangle 3"/>
          <p:cNvSpPr>
            <a:spLocks noGrp="1" noChangeArrowheads="1"/>
          </p:cNvSpPr>
          <p:nvPr>
            <p:ph type="body" idx="1"/>
          </p:nvPr>
        </p:nvSpPr>
        <p:spPr>
          <a:xfrm>
            <a:off x="228600" y="1066800"/>
            <a:ext cx="8686800" cy="5334000"/>
          </a:xfrm>
        </p:spPr>
        <p:txBody>
          <a:bodyPr/>
          <a:lstStyle/>
          <a:p>
            <a:pPr eaLnBrk="1" hangingPunct="1">
              <a:lnSpc>
                <a:spcPct val="90000"/>
              </a:lnSpc>
              <a:defRPr/>
            </a:pPr>
            <a:r>
              <a:rPr lang="en-US" sz="2400" dirty="0" smtClean="0">
                <a:latin typeface="Times New Roman" pitchFamily="18" charset="0"/>
                <a:cs typeface="Times New Roman" pitchFamily="18" charset="0"/>
              </a:rPr>
              <a:t>Compound statement: </a:t>
            </a:r>
          </a:p>
          <a:p>
            <a:pPr lvl="1" eaLnBrk="1" hangingPunct="1">
              <a:lnSpc>
                <a:spcPct val="90000"/>
              </a:lnSpc>
              <a:defRPr/>
            </a:pPr>
            <a:r>
              <a:rPr lang="en-US" sz="2000" dirty="0" smtClean="0">
                <a:latin typeface="Times New Roman" pitchFamily="18" charset="0"/>
                <a:cs typeface="Times New Roman" pitchFamily="18" charset="0"/>
              </a:rPr>
              <a:t>Set of statements within a pair of braces</a:t>
            </a:r>
          </a:p>
          <a:p>
            <a:pPr lvl="1" eaLnBrk="1" hangingPunct="1">
              <a:lnSpc>
                <a:spcPct val="90000"/>
              </a:lnSpc>
              <a:defRPr/>
            </a:pPr>
            <a:r>
              <a:rPr lang="en-US" sz="2000" dirty="0" smtClean="0">
                <a:latin typeface="Times New Roman" pitchFamily="18" charset="0"/>
                <a:cs typeface="Times New Roman" pitchFamily="18" charset="0"/>
              </a:rPr>
              <a:t>Example:</a:t>
            </a:r>
          </a:p>
          <a:p>
            <a:pPr lvl="2" eaLnBrk="1" hangingPunct="1">
              <a:lnSpc>
                <a:spcPct val="90000"/>
              </a:lnSpc>
              <a:buFontTx/>
              <a:buNone/>
              <a:defRPr/>
            </a:pPr>
            <a:r>
              <a:rPr lang="en-US" sz="1600" b="1" dirty="0" smtClean="0">
                <a:latin typeface="Times New Roman" pitchFamily="18" charset="0"/>
                <a:cs typeface="Times New Roman" pitchFamily="18" charset="0"/>
              </a:rPr>
              <a:t>if ( grade &gt;= 60 ) </a:t>
            </a:r>
          </a:p>
          <a:p>
            <a:pPr lvl="2" eaLnBrk="1" hangingPunct="1">
              <a:lnSpc>
                <a:spcPct val="90000"/>
              </a:lnSpc>
              <a:buFontTx/>
              <a:buNone/>
              <a:defRPr/>
            </a:pP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printf</a:t>
            </a:r>
            <a:r>
              <a:rPr lang="en-US" sz="1600" b="1" dirty="0" smtClean="0">
                <a:latin typeface="Times New Roman" pitchFamily="18" charset="0"/>
                <a:cs typeface="Times New Roman" pitchFamily="18" charset="0"/>
              </a:rPr>
              <a:t>( "Passed.\n" );</a:t>
            </a:r>
          </a:p>
          <a:p>
            <a:pPr lvl="2" eaLnBrk="1" hangingPunct="1">
              <a:lnSpc>
                <a:spcPct val="90000"/>
              </a:lnSpc>
              <a:buFontTx/>
              <a:buNone/>
              <a:defRPr/>
            </a:pPr>
            <a:r>
              <a:rPr lang="en-US" sz="1600" b="1" dirty="0" smtClean="0">
                <a:latin typeface="Times New Roman" pitchFamily="18" charset="0"/>
                <a:cs typeface="Times New Roman" pitchFamily="18" charset="0"/>
              </a:rPr>
              <a:t>else {</a:t>
            </a:r>
          </a:p>
          <a:p>
            <a:pPr lvl="2" eaLnBrk="1" hangingPunct="1">
              <a:lnSpc>
                <a:spcPct val="90000"/>
              </a:lnSpc>
              <a:buFontTx/>
              <a:buNone/>
              <a:defRPr/>
            </a:pP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printf</a:t>
            </a:r>
            <a:r>
              <a:rPr lang="en-US" sz="1600" b="1" dirty="0" smtClean="0">
                <a:latin typeface="Times New Roman" pitchFamily="18" charset="0"/>
                <a:cs typeface="Times New Roman" pitchFamily="18" charset="0"/>
              </a:rPr>
              <a:t>( "Failed.\n" );</a:t>
            </a:r>
          </a:p>
          <a:p>
            <a:pPr lvl="2" eaLnBrk="1" hangingPunct="1">
              <a:lnSpc>
                <a:spcPct val="90000"/>
              </a:lnSpc>
              <a:buFontTx/>
              <a:buNone/>
              <a:defRPr/>
            </a:pP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printf</a:t>
            </a:r>
            <a:r>
              <a:rPr lang="en-US" sz="1600" b="1" dirty="0" smtClean="0">
                <a:latin typeface="Times New Roman" pitchFamily="18" charset="0"/>
                <a:cs typeface="Times New Roman" pitchFamily="18" charset="0"/>
              </a:rPr>
              <a:t>( "You must take this course again.\n" );</a:t>
            </a:r>
            <a:br>
              <a:rPr lang="en-US" sz="1600" b="1" dirty="0" smtClean="0">
                <a:latin typeface="Times New Roman" pitchFamily="18" charset="0"/>
                <a:cs typeface="Times New Roman" pitchFamily="18" charset="0"/>
              </a:rPr>
            </a:br>
            <a:r>
              <a:rPr lang="en-US" sz="1600" b="1" dirty="0" smtClean="0">
                <a:latin typeface="Times New Roman" pitchFamily="18" charset="0"/>
                <a:cs typeface="Times New Roman" pitchFamily="18" charset="0"/>
              </a:rPr>
              <a:t>} </a:t>
            </a:r>
          </a:p>
          <a:p>
            <a:pPr lvl="1" eaLnBrk="1" hangingPunct="1">
              <a:lnSpc>
                <a:spcPct val="90000"/>
              </a:lnSpc>
              <a:defRPr/>
            </a:pPr>
            <a:r>
              <a:rPr lang="en-US" sz="2000" dirty="0" smtClean="0">
                <a:latin typeface="Times New Roman" pitchFamily="18" charset="0"/>
                <a:cs typeface="Times New Roman" pitchFamily="18" charset="0"/>
              </a:rPr>
              <a:t>Without the braces,</a:t>
            </a:r>
          </a:p>
          <a:p>
            <a:pPr lvl="2" eaLnBrk="1" hangingPunct="1">
              <a:lnSpc>
                <a:spcPct val="90000"/>
              </a:lnSpc>
              <a:buFontTx/>
              <a:buNone/>
              <a:defRPr/>
            </a:pPr>
            <a:r>
              <a:rPr lang="en-US" sz="1600" b="1" dirty="0" smtClean="0">
                <a:latin typeface="Times New Roman" pitchFamily="18" charset="0"/>
                <a:cs typeface="Times New Roman" pitchFamily="18" charset="0"/>
              </a:rPr>
              <a:t>if ( grade &gt;= 60 ) </a:t>
            </a:r>
          </a:p>
          <a:p>
            <a:pPr lvl="2" eaLnBrk="1" hangingPunct="1">
              <a:lnSpc>
                <a:spcPct val="90000"/>
              </a:lnSpc>
              <a:buFontTx/>
              <a:buNone/>
              <a:defRPr/>
            </a:pP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printf</a:t>
            </a:r>
            <a:r>
              <a:rPr lang="en-US" sz="1600" b="1" dirty="0" smtClean="0">
                <a:latin typeface="Times New Roman" pitchFamily="18" charset="0"/>
                <a:cs typeface="Times New Roman" pitchFamily="18" charset="0"/>
              </a:rPr>
              <a:t>( "Passed.\n" );</a:t>
            </a:r>
          </a:p>
          <a:p>
            <a:pPr lvl="2" eaLnBrk="1" hangingPunct="1">
              <a:lnSpc>
                <a:spcPct val="90000"/>
              </a:lnSpc>
              <a:buFontTx/>
              <a:buNone/>
              <a:defRPr/>
            </a:pPr>
            <a:r>
              <a:rPr lang="en-US" sz="1600" b="1" dirty="0" smtClean="0">
                <a:latin typeface="Times New Roman" pitchFamily="18" charset="0"/>
                <a:cs typeface="Times New Roman" pitchFamily="18" charset="0"/>
              </a:rPr>
              <a:t>else</a:t>
            </a:r>
          </a:p>
          <a:p>
            <a:pPr lvl="2" eaLnBrk="1" hangingPunct="1">
              <a:lnSpc>
                <a:spcPct val="90000"/>
              </a:lnSpc>
              <a:buFontTx/>
              <a:buNone/>
              <a:defRPr/>
            </a:pP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printf</a:t>
            </a:r>
            <a:r>
              <a:rPr lang="en-US" sz="1600" b="1" dirty="0" smtClean="0">
                <a:latin typeface="Times New Roman" pitchFamily="18" charset="0"/>
                <a:cs typeface="Times New Roman" pitchFamily="18" charset="0"/>
              </a:rPr>
              <a:t>( "Failed.\n" );</a:t>
            </a:r>
          </a:p>
          <a:p>
            <a:pPr lvl="2" eaLnBrk="1" hangingPunct="1">
              <a:lnSpc>
                <a:spcPct val="90000"/>
              </a:lnSpc>
              <a:buFontTx/>
              <a:buNone/>
              <a:defRPr/>
            </a:pPr>
            <a:r>
              <a:rPr lang="en-US" sz="1600" b="1" dirty="0" err="1" smtClean="0">
                <a:latin typeface="Times New Roman" pitchFamily="18" charset="0"/>
                <a:cs typeface="Times New Roman" pitchFamily="18" charset="0"/>
              </a:rPr>
              <a:t>printf</a:t>
            </a:r>
            <a:r>
              <a:rPr lang="en-US" sz="1600" b="1" dirty="0" smtClean="0">
                <a:latin typeface="Times New Roman" pitchFamily="18" charset="0"/>
                <a:cs typeface="Times New Roman" pitchFamily="18" charset="0"/>
              </a:rPr>
              <a:t>( "You must take this course again.\n" ); </a:t>
            </a:r>
          </a:p>
          <a:p>
            <a:pPr lvl="1" eaLnBrk="1" hangingPunct="1">
              <a:lnSpc>
                <a:spcPct val="90000"/>
              </a:lnSpc>
              <a:buFontTx/>
              <a:buNone/>
              <a:defRPr/>
            </a:pPr>
            <a:r>
              <a:rPr lang="en-US" sz="2000" dirty="0" smtClean="0">
                <a:latin typeface="Times New Roman" pitchFamily="18" charset="0"/>
                <a:cs typeface="Times New Roman" pitchFamily="18" charset="0"/>
              </a:rPr>
              <a:t>	  the statement</a:t>
            </a:r>
          </a:p>
          <a:p>
            <a:pPr lvl="1" eaLnBrk="1" hangingPunct="1">
              <a:lnSpc>
                <a:spcPct val="90000"/>
              </a:lnSpc>
              <a:buFontTx/>
              <a:buNone/>
              <a:defRPr/>
            </a:pP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printf</a:t>
            </a:r>
            <a:r>
              <a:rPr lang="en-US" sz="1600" b="1" dirty="0" smtClean="0">
                <a:latin typeface="Times New Roman" pitchFamily="18" charset="0"/>
                <a:cs typeface="Times New Roman" pitchFamily="18" charset="0"/>
              </a:rPr>
              <a:t>( "You must take this course again.\n" );</a:t>
            </a:r>
          </a:p>
          <a:p>
            <a:pPr lvl="1" eaLnBrk="1" hangingPunct="1">
              <a:lnSpc>
                <a:spcPct val="90000"/>
              </a:lnSpc>
              <a:buFontTx/>
              <a:buNone/>
              <a:defRPr/>
            </a:pPr>
            <a:r>
              <a:rPr lang="en-US" sz="2000" dirty="0" smtClean="0">
                <a:latin typeface="Times New Roman" pitchFamily="18" charset="0"/>
                <a:cs typeface="Times New Roman" pitchFamily="18" charset="0"/>
              </a:rPr>
              <a:t>	  would be executed under every condition.</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buNone/>
              <a:defRPr/>
            </a:pPr>
            <a:r>
              <a:rPr lang="en-US" dirty="0" smtClean="0">
                <a:latin typeface="Times New Roman" pitchFamily="18" charset="0"/>
                <a:cs typeface="Times New Roman" pitchFamily="18" charset="0"/>
              </a:rPr>
              <a:t> Essentials of Repetition</a:t>
            </a:r>
          </a:p>
        </p:txBody>
      </p:sp>
      <p:sp>
        <p:nvSpPr>
          <p:cNvPr id="74755" name="Rectangle 3"/>
          <p:cNvSpPr>
            <a:spLocks noGrp="1" noChangeArrowheads="1"/>
          </p:cNvSpPr>
          <p:nvPr>
            <p:ph type="body" idx="1"/>
          </p:nvPr>
        </p:nvSpPr>
        <p:spPr>
          <a:xfrm>
            <a:off x="152400" y="990600"/>
            <a:ext cx="8839200" cy="5410200"/>
          </a:xfrm>
        </p:spPr>
        <p:txBody>
          <a:bodyPr>
            <a:normAutofit lnSpcReduction="10000"/>
          </a:bodyPr>
          <a:lstStyle/>
          <a:p>
            <a:pPr eaLnBrk="1" hangingPunct="1"/>
            <a:r>
              <a:rPr lang="en-US" dirty="0" smtClean="0">
                <a:latin typeface="Times New Roman" pitchFamily="18" charset="0"/>
                <a:cs typeface="Times New Roman" pitchFamily="18" charset="0"/>
              </a:rPr>
              <a:t>Loop</a:t>
            </a:r>
          </a:p>
          <a:p>
            <a:pPr marL="514350" lvl="1" indent="-171450" eaLnBrk="1" hangingPunct="1"/>
            <a:r>
              <a:rPr lang="en-US" dirty="0" smtClean="0">
                <a:latin typeface="Times New Roman" pitchFamily="18" charset="0"/>
                <a:cs typeface="Times New Roman" pitchFamily="18" charset="0"/>
              </a:rPr>
              <a:t>Group of instructions computer executes repeatedly while some condition remains </a:t>
            </a:r>
            <a:r>
              <a:rPr lang="en-US" b="1" dirty="0" smtClean="0">
                <a:latin typeface="Times New Roman" pitchFamily="18" charset="0"/>
                <a:cs typeface="Times New Roman" pitchFamily="18" charset="0"/>
              </a:rPr>
              <a:t>true</a:t>
            </a:r>
          </a:p>
          <a:p>
            <a:pPr eaLnBrk="1" hangingPunct="1"/>
            <a:r>
              <a:rPr lang="en-US" dirty="0" smtClean="0">
                <a:latin typeface="Times New Roman" pitchFamily="18" charset="0"/>
                <a:cs typeface="Times New Roman" pitchFamily="18" charset="0"/>
              </a:rPr>
              <a:t>Counter-controlled repetition</a:t>
            </a:r>
          </a:p>
          <a:p>
            <a:pPr marL="514350" lvl="1" indent="-171450" eaLnBrk="1" hangingPunct="1"/>
            <a:r>
              <a:rPr lang="en-US" dirty="0" smtClean="0">
                <a:latin typeface="Times New Roman" pitchFamily="18" charset="0"/>
                <a:cs typeface="Times New Roman" pitchFamily="18" charset="0"/>
              </a:rPr>
              <a:t>Definite repetition: know how many times loop will execute</a:t>
            </a:r>
          </a:p>
          <a:p>
            <a:pPr marL="514350" lvl="1" indent="-171450" eaLnBrk="1" hangingPunct="1"/>
            <a:r>
              <a:rPr lang="en-US" dirty="0" smtClean="0">
                <a:latin typeface="Times New Roman" pitchFamily="18" charset="0"/>
                <a:cs typeface="Times New Roman" pitchFamily="18" charset="0"/>
              </a:rPr>
              <a:t>Control variable used to count repetitions</a:t>
            </a:r>
          </a:p>
          <a:p>
            <a:pPr eaLnBrk="1" hangingPunct="1"/>
            <a:r>
              <a:rPr lang="en-US" dirty="0" smtClean="0">
                <a:latin typeface="Times New Roman" pitchFamily="18" charset="0"/>
                <a:cs typeface="Times New Roman" pitchFamily="18" charset="0"/>
              </a:rPr>
              <a:t>Sentinel-controlled repetition</a:t>
            </a:r>
          </a:p>
          <a:p>
            <a:pPr marL="514350" lvl="1" indent="-171450" eaLnBrk="1" hangingPunct="1"/>
            <a:r>
              <a:rPr lang="en-US" dirty="0" smtClean="0">
                <a:latin typeface="Times New Roman" pitchFamily="18" charset="0"/>
                <a:cs typeface="Times New Roman" pitchFamily="18" charset="0"/>
              </a:rPr>
              <a:t>Indefinite repetition</a:t>
            </a:r>
          </a:p>
          <a:p>
            <a:pPr marL="514350" lvl="1" indent="-171450" eaLnBrk="1" hangingPunct="1"/>
            <a:r>
              <a:rPr lang="en-US" dirty="0" smtClean="0">
                <a:latin typeface="Times New Roman" pitchFamily="18" charset="0"/>
                <a:cs typeface="Times New Roman" pitchFamily="18" charset="0"/>
              </a:rPr>
              <a:t>Used when number of repetitions not known</a:t>
            </a:r>
          </a:p>
          <a:p>
            <a:pPr marL="514350" lvl="1" indent="-171450" eaLnBrk="1" hangingPunct="1"/>
            <a:r>
              <a:rPr lang="en-US" dirty="0" smtClean="0">
                <a:latin typeface="Times New Roman" pitchFamily="18" charset="0"/>
                <a:cs typeface="Times New Roman" pitchFamily="18" charset="0"/>
              </a:rPr>
              <a:t>Sentinel value indicates "end of data“</a:t>
            </a:r>
          </a:p>
          <a:p>
            <a:pPr eaLnBrk="1" hangingPunct="1"/>
            <a:endParaRPr lang="en-US"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buNone/>
            </a:pPr>
            <a:r>
              <a:rPr lang="en-US" sz="2800" noProof="1" smtClean="0">
                <a:latin typeface="Times New Roman" pitchFamily="18" charset="0"/>
                <a:cs typeface="Times New Roman" pitchFamily="18" charset="0"/>
              </a:rPr>
              <a:t>Essentials of Counter-Controlled Repetition</a:t>
            </a:r>
            <a:endParaRPr lang="en-US" sz="2800" dirty="0" smtClean="0">
              <a:latin typeface="Times New Roman" pitchFamily="18" charset="0"/>
              <a:cs typeface="Times New Roman" pitchFamily="18" charset="0"/>
            </a:endParaRPr>
          </a:p>
        </p:txBody>
      </p:sp>
      <p:sp>
        <p:nvSpPr>
          <p:cNvPr id="76803" name="Rectangle 3"/>
          <p:cNvSpPr>
            <a:spLocks noGrp="1" noChangeArrowheads="1"/>
          </p:cNvSpPr>
          <p:nvPr>
            <p:ph type="body" idx="1"/>
          </p:nvPr>
        </p:nvSpPr>
        <p:spPr>
          <a:xfrm>
            <a:off x="152400" y="990600"/>
            <a:ext cx="8763000" cy="5486400"/>
          </a:xfrm>
        </p:spPr>
        <p:txBody>
          <a:bodyPr/>
          <a:lstStyle/>
          <a:p>
            <a:pPr eaLnBrk="1" hangingPunct="1">
              <a:lnSpc>
                <a:spcPct val="80000"/>
              </a:lnSpc>
            </a:pPr>
            <a:r>
              <a:rPr lang="en-US" sz="2400" dirty="0" smtClean="0">
                <a:latin typeface="Times New Roman" pitchFamily="18" charset="0"/>
                <a:cs typeface="Times New Roman" pitchFamily="18" charset="0"/>
              </a:rPr>
              <a:t>Counter-controlled repetition requires</a:t>
            </a:r>
          </a:p>
          <a:p>
            <a:pPr lvl="1" eaLnBrk="1" hangingPunct="1">
              <a:lnSpc>
                <a:spcPct val="80000"/>
              </a:lnSpc>
            </a:pPr>
            <a:r>
              <a:rPr lang="en-US" sz="1800" dirty="0" smtClean="0">
                <a:latin typeface="Times New Roman" pitchFamily="18" charset="0"/>
                <a:cs typeface="Times New Roman" pitchFamily="18" charset="0"/>
              </a:rPr>
              <a:t>The name of a control variable (or loop counter)</a:t>
            </a:r>
          </a:p>
          <a:p>
            <a:pPr lvl="1" eaLnBrk="1" hangingPunct="1">
              <a:lnSpc>
                <a:spcPct val="80000"/>
              </a:lnSpc>
            </a:pPr>
            <a:r>
              <a:rPr lang="en-US" sz="1800" dirty="0" smtClean="0">
                <a:latin typeface="Times New Roman" pitchFamily="18" charset="0"/>
                <a:cs typeface="Times New Roman" pitchFamily="18" charset="0"/>
              </a:rPr>
              <a:t>The initial value of the control variable</a:t>
            </a:r>
          </a:p>
          <a:p>
            <a:pPr lvl="1" eaLnBrk="1" hangingPunct="1">
              <a:lnSpc>
                <a:spcPct val="80000"/>
              </a:lnSpc>
            </a:pPr>
            <a:r>
              <a:rPr lang="en-US" sz="1800" dirty="0" smtClean="0">
                <a:latin typeface="Times New Roman" pitchFamily="18" charset="0"/>
                <a:cs typeface="Times New Roman" pitchFamily="18" charset="0"/>
              </a:rPr>
              <a:t>A condition that tests for the final value of the control variable (i.e., whether looping should continue)</a:t>
            </a:r>
          </a:p>
          <a:p>
            <a:pPr lvl="1" eaLnBrk="1" hangingPunct="1">
              <a:lnSpc>
                <a:spcPct val="80000"/>
              </a:lnSpc>
            </a:pPr>
            <a:r>
              <a:rPr lang="en-US" sz="1800" dirty="0" smtClean="0">
                <a:latin typeface="Times New Roman" pitchFamily="18" charset="0"/>
                <a:cs typeface="Times New Roman" pitchFamily="18" charset="0"/>
              </a:rPr>
              <a:t>An increment (or decrement) by which the control variable is modified each time through the loop</a:t>
            </a:r>
          </a:p>
          <a:p>
            <a:pPr lvl="1" eaLnBrk="1" hangingPunct="1">
              <a:lnSpc>
                <a:spcPct val="80000"/>
              </a:lnSpc>
              <a:buFontTx/>
              <a:buNone/>
            </a:pPr>
            <a:r>
              <a:rPr lang="en-US" sz="1600" u="sng" dirty="0" smtClean="0">
                <a:latin typeface="Times New Roman" pitchFamily="18" charset="0"/>
                <a:cs typeface="Times New Roman" pitchFamily="18" charset="0"/>
              </a:rPr>
              <a:t>Example</a:t>
            </a:r>
            <a:r>
              <a:rPr lang="en-US" sz="16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a:t>
            </a:r>
          </a:p>
          <a:p>
            <a:pPr lvl="2" eaLnBrk="1" hangingPunct="1">
              <a:lnSpc>
                <a:spcPct val="80000"/>
              </a:lnSpc>
              <a:buFontTx/>
              <a:buNone/>
            </a:pPr>
            <a:r>
              <a:rPr lang="en-US" sz="1600" b="1" dirty="0" err="1" smtClean="0">
                <a:latin typeface="Times New Roman" pitchFamily="18" charset="0"/>
                <a:cs typeface="Times New Roman" pitchFamily="18" charset="0"/>
              </a:rPr>
              <a:t>int</a:t>
            </a:r>
            <a:r>
              <a:rPr lang="en-US" sz="1600" b="1" dirty="0" smtClean="0">
                <a:latin typeface="Times New Roman" pitchFamily="18" charset="0"/>
                <a:cs typeface="Times New Roman" pitchFamily="18" charset="0"/>
              </a:rPr>
              <a:t> counter = 1;          	/* initialization */</a:t>
            </a:r>
          </a:p>
          <a:p>
            <a:pPr lvl="2" eaLnBrk="1" hangingPunct="1">
              <a:lnSpc>
                <a:spcPct val="80000"/>
              </a:lnSpc>
              <a:buFontTx/>
              <a:buNone/>
            </a:pPr>
            <a:r>
              <a:rPr lang="en-US" sz="1600" b="1" dirty="0" smtClean="0">
                <a:latin typeface="Times New Roman" pitchFamily="18" charset="0"/>
                <a:cs typeface="Times New Roman" pitchFamily="18" charset="0"/>
              </a:rPr>
              <a:t>while ( counter &lt;= 10 ) { 	/* repetition condition */</a:t>
            </a:r>
          </a:p>
          <a:p>
            <a:pPr lvl="2" eaLnBrk="1" hangingPunct="1">
              <a:lnSpc>
                <a:spcPct val="80000"/>
              </a:lnSpc>
              <a:buFontTx/>
              <a:buNone/>
            </a:pP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printf</a:t>
            </a:r>
            <a:r>
              <a:rPr lang="en-US" sz="1600" b="1" dirty="0" smtClean="0">
                <a:latin typeface="Times New Roman" pitchFamily="18" charset="0"/>
                <a:cs typeface="Times New Roman" pitchFamily="18" charset="0"/>
              </a:rPr>
              <a:t>( "%d\n", counter );</a:t>
            </a:r>
          </a:p>
          <a:p>
            <a:pPr lvl="2" eaLnBrk="1" hangingPunct="1">
              <a:lnSpc>
                <a:spcPct val="80000"/>
              </a:lnSpc>
              <a:buFontTx/>
              <a:buNone/>
            </a:pPr>
            <a:r>
              <a:rPr lang="en-US" sz="1600" b="1" dirty="0" smtClean="0">
                <a:latin typeface="Times New Roman" pitchFamily="18" charset="0"/>
                <a:cs typeface="Times New Roman" pitchFamily="18" charset="0"/>
              </a:rPr>
              <a:t>   ++counter;             	/* increment */</a:t>
            </a:r>
          </a:p>
          <a:p>
            <a:pPr lvl="2" eaLnBrk="1" hangingPunct="1">
              <a:lnSpc>
                <a:spcPct val="80000"/>
              </a:lnSpc>
              <a:buFontTx/>
              <a:buNone/>
            </a:pPr>
            <a:r>
              <a:rPr lang="en-US" sz="1600" b="1" dirty="0" smtClean="0">
                <a:latin typeface="Times New Roman" pitchFamily="18" charset="0"/>
                <a:cs typeface="Times New Roman" pitchFamily="18" charset="0"/>
              </a:rPr>
              <a:t>}</a:t>
            </a:r>
          </a:p>
          <a:p>
            <a:pPr lvl="1" eaLnBrk="1" hangingPunct="1">
              <a:lnSpc>
                <a:spcPct val="80000"/>
              </a:lnSpc>
            </a:pPr>
            <a:r>
              <a:rPr lang="en-US" sz="1800" dirty="0" smtClean="0">
                <a:latin typeface="Times New Roman" pitchFamily="18" charset="0"/>
                <a:cs typeface="Times New Roman" pitchFamily="18" charset="0"/>
              </a:rPr>
              <a:t>The statement</a:t>
            </a:r>
          </a:p>
          <a:p>
            <a:pPr lvl="2" eaLnBrk="1" hangingPunct="1">
              <a:lnSpc>
                <a:spcPct val="80000"/>
              </a:lnSpc>
              <a:buFontTx/>
              <a:buNone/>
            </a:pPr>
            <a:r>
              <a:rPr lang="en-US" sz="1600" b="1" dirty="0" err="1" smtClean="0">
                <a:latin typeface="Times New Roman" pitchFamily="18" charset="0"/>
                <a:cs typeface="Times New Roman" pitchFamily="18" charset="0"/>
              </a:rPr>
              <a:t>int</a:t>
            </a:r>
            <a:r>
              <a:rPr lang="en-US" sz="1600" b="1" dirty="0" smtClean="0">
                <a:latin typeface="Times New Roman" pitchFamily="18" charset="0"/>
                <a:cs typeface="Times New Roman" pitchFamily="18" charset="0"/>
              </a:rPr>
              <a:t> counter = 1;</a:t>
            </a:r>
            <a:endParaRPr lang="en-US" sz="1600" dirty="0" smtClean="0">
              <a:latin typeface="Times New Roman" pitchFamily="18" charset="0"/>
              <a:cs typeface="Times New Roman" pitchFamily="18" charset="0"/>
            </a:endParaRPr>
          </a:p>
          <a:p>
            <a:pPr lvl="2" eaLnBrk="1" hangingPunct="1">
              <a:lnSpc>
                <a:spcPct val="80000"/>
              </a:lnSpc>
            </a:pPr>
            <a:r>
              <a:rPr lang="en-US" sz="1600" dirty="0" smtClean="0">
                <a:latin typeface="Times New Roman" pitchFamily="18" charset="0"/>
                <a:cs typeface="Times New Roman" pitchFamily="18" charset="0"/>
              </a:rPr>
              <a:t>Names </a:t>
            </a:r>
            <a:r>
              <a:rPr lang="en-US" sz="1600" b="1" dirty="0" smtClean="0">
                <a:latin typeface="Times New Roman" pitchFamily="18" charset="0"/>
                <a:cs typeface="Times New Roman" pitchFamily="18" charset="0"/>
              </a:rPr>
              <a:t>counter</a:t>
            </a:r>
            <a:endParaRPr lang="en-US" sz="1600" dirty="0" smtClean="0">
              <a:latin typeface="Times New Roman" pitchFamily="18" charset="0"/>
              <a:cs typeface="Times New Roman" pitchFamily="18" charset="0"/>
            </a:endParaRPr>
          </a:p>
          <a:p>
            <a:pPr lvl="2" eaLnBrk="1" hangingPunct="1">
              <a:lnSpc>
                <a:spcPct val="80000"/>
              </a:lnSpc>
            </a:pPr>
            <a:r>
              <a:rPr lang="en-US" sz="1600" dirty="0" smtClean="0">
                <a:latin typeface="Times New Roman" pitchFamily="18" charset="0"/>
                <a:cs typeface="Times New Roman" pitchFamily="18" charset="0"/>
              </a:rPr>
              <a:t>Declares it to be an integer</a:t>
            </a:r>
          </a:p>
          <a:p>
            <a:pPr lvl="2" eaLnBrk="1" hangingPunct="1">
              <a:lnSpc>
                <a:spcPct val="80000"/>
              </a:lnSpc>
            </a:pPr>
            <a:r>
              <a:rPr lang="en-US" sz="1600" dirty="0" smtClean="0">
                <a:latin typeface="Times New Roman" pitchFamily="18" charset="0"/>
                <a:cs typeface="Times New Roman" pitchFamily="18" charset="0"/>
              </a:rPr>
              <a:t>Reserves space for it in memory</a:t>
            </a:r>
          </a:p>
          <a:p>
            <a:pPr lvl="2" eaLnBrk="1" hangingPunct="1">
              <a:lnSpc>
                <a:spcPct val="80000"/>
              </a:lnSpc>
            </a:pPr>
            <a:r>
              <a:rPr lang="en-US" sz="1600" dirty="0" smtClean="0">
                <a:latin typeface="Times New Roman" pitchFamily="18" charset="0"/>
                <a:cs typeface="Times New Roman" pitchFamily="18" charset="0"/>
              </a:rPr>
              <a:t>Sets it to an initial value of </a:t>
            </a:r>
            <a:r>
              <a:rPr lang="en-US" sz="1600" b="1" dirty="0" smtClean="0">
                <a:latin typeface="Times New Roman" pitchFamily="18" charset="0"/>
                <a:cs typeface="Times New Roman" pitchFamily="18" charset="0"/>
              </a:rPr>
              <a:t>1</a:t>
            </a:r>
          </a:p>
          <a:p>
            <a:pPr lvl="2" eaLnBrk="1" hangingPunct="1">
              <a:lnSpc>
                <a:spcPct val="80000"/>
              </a:lnSpc>
            </a:pPr>
            <a:r>
              <a:rPr lang="en-US" sz="1600" dirty="0" smtClean="0">
                <a:latin typeface="Times New Roman" pitchFamily="18" charset="0"/>
                <a:cs typeface="Times New Roman" pitchFamily="18" charset="0"/>
              </a:rPr>
              <a:t>This is </a:t>
            </a:r>
            <a:r>
              <a:rPr lang="en-US" sz="1600" b="1" i="1" dirty="0" smtClean="0">
                <a:latin typeface="Times New Roman" pitchFamily="18" charset="0"/>
                <a:cs typeface="Times New Roman" pitchFamily="18" charset="0"/>
              </a:rPr>
              <a:t>not</a:t>
            </a:r>
            <a:r>
              <a:rPr lang="en-US" sz="1600" dirty="0" smtClean="0">
                <a:latin typeface="Times New Roman" pitchFamily="18" charset="0"/>
                <a:cs typeface="Times New Roman" pitchFamily="18" charset="0"/>
              </a:rPr>
              <a:t> an executable statement, it is a declaration.</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sz="3200" noProof="1" smtClean="0"/>
              <a:t>Repetition Structure</a:t>
            </a:r>
            <a:r>
              <a:rPr lang="en-US" sz="3200" smtClean="0"/>
              <a:t>: </a:t>
            </a:r>
            <a:r>
              <a:rPr lang="en-US" noProof="1" smtClean="0">
                <a:latin typeface="Courier New" pitchFamily="49" charset="0"/>
              </a:rPr>
              <a:t>while</a:t>
            </a:r>
            <a:endParaRPr lang="en-US" sz="3200" smtClean="0"/>
          </a:p>
        </p:txBody>
      </p:sp>
      <p:grpSp>
        <p:nvGrpSpPr>
          <p:cNvPr id="2" name="Group 4"/>
          <p:cNvGrpSpPr>
            <a:grpSpLocks/>
          </p:cNvGrpSpPr>
          <p:nvPr/>
        </p:nvGrpSpPr>
        <p:grpSpPr bwMode="auto">
          <a:xfrm>
            <a:off x="381000" y="1143000"/>
            <a:ext cx="5867400" cy="5181600"/>
            <a:chOff x="0" y="0"/>
            <a:chExt cx="3072" cy="374"/>
          </a:xfrm>
        </p:grpSpPr>
        <p:sp>
          <p:nvSpPr>
            <p:cNvPr id="12295" name="Rectangle 5"/>
            <p:cNvSpPr>
              <a:spLocks noChangeArrowheads="1"/>
            </p:cNvSpPr>
            <p:nvPr/>
          </p:nvSpPr>
          <p:spPr bwMode="auto">
            <a:xfrm>
              <a:off x="0" y="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2296" name="Rectangle 6"/>
            <p:cNvSpPr>
              <a:spLocks noChangeArrowheads="1"/>
            </p:cNvSpPr>
            <p:nvPr/>
          </p:nvSpPr>
          <p:spPr bwMode="auto">
            <a:xfrm>
              <a:off x="0" y="0"/>
              <a:ext cx="3072" cy="374"/>
            </a:xfrm>
            <a:prstGeom prst="rect">
              <a:avLst/>
            </a:prstGeom>
            <a:solidFill>
              <a:srgbClr val="FFE699"/>
            </a:solidFill>
            <a:ln w="9525">
              <a:noFill/>
              <a:miter lim="800000"/>
              <a:headEnd/>
              <a:tailEnd/>
            </a:ln>
          </p:spPr>
          <p:txBody>
            <a:bodyPr/>
            <a:lstStyle/>
            <a:p>
              <a:pPr marL="457200" indent="-457200" eaLnBrk="1" hangingPunct="1">
                <a:buClr>
                  <a:schemeClr val="hlink"/>
                </a:buClr>
                <a:tabLst>
                  <a:tab pos="139700" algn="r"/>
                  <a:tab pos="292100" algn="l"/>
                </a:tabLst>
              </a:pPr>
              <a:r>
                <a:rPr lang="en-US" sz="1200" b="1" dirty="0">
                  <a:solidFill>
                    <a:srgbClr val="4D8DFF"/>
                  </a:solidFill>
                  <a:latin typeface="Courier New" pitchFamily="49" charset="0"/>
                  <a:cs typeface="Times New Roman" pitchFamily="18" charset="0"/>
                </a:rPr>
                <a:t>1	   </a:t>
              </a:r>
              <a:endParaRPr lang="en-US" sz="1200" b="1" dirty="0">
                <a:solidFill>
                  <a:srgbClr val="33CC33"/>
                </a:solidFill>
                <a:latin typeface="Courier New" pitchFamily="49" charset="0"/>
                <a:cs typeface="Times New Roman" pitchFamily="18" charset="0"/>
              </a:endParaRPr>
            </a:p>
            <a:p>
              <a:pPr marL="457200" indent="-457200">
                <a:buClr>
                  <a:schemeClr val="hlink"/>
                </a:buClr>
                <a:tabLst>
                  <a:tab pos="139700" algn="r"/>
                  <a:tab pos="292100" algn="l"/>
                </a:tabLst>
              </a:pPr>
              <a:r>
                <a:rPr lang="en-US" sz="1200" b="1" dirty="0">
                  <a:solidFill>
                    <a:srgbClr val="4D8DFF"/>
                  </a:solidFill>
                  <a:latin typeface="Courier New" pitchFamily="49" charset="0"/>
                  <a:cs typeface="Times New Roman" pitchFamily="18" charset="0"/>
                </a:rPr>
                <a:t>2	</a:t>
              </a:r>
              <a:r>
                <a:rPr lang="en-US" sz="1200" b="1" dirty="0">
                  <a:solidFill>
                    <a:srgbClr val="000000"/>
                  </a:solidFill>
                  <a:latin typeface="Courier New" pitchFamily="49" charset="0"/>
                  <a:cs typeface="Times New Roman" pitchFamily="18" charset="0"/>
                </a:rPr>
                <a:t>   	</a:t>
              </a:r>
              <a:r>
                <a:rPr lang="en-US" sz="1200" b="1" dirty="0">
                  <a:solidFill>
                    <a:srgbClr val="33CC33"/>
                  </a:solidFill>
                  <a:latin typeface="Courier New" pitchFamily="49" charset="0"/>
                  <a:cs typeface="Times New Roman" pitchFamily="18" charset="0"/>
                </a:rPr>
                <a:t>Class average program with </a:t>
              </a:r>
            </a:p>
            <a:p>
              <a:pPr marL="457200" indent="-457200">
                <a:buClr>
                  <a:schemeClr val="hlink"/>
                </a:buClr>
                <a:tabLst>
                  <a:tab pos="139700" algn="r"/>
                  <a:tab pos="292100" algn="l"/>
                </a:tabLst>
              </a:pPr>
              <a:r>
                <a:rPr lang="en-US" sz="1200" b="1" dirty="0">
                  <a:solidFill>
                    <a:srgbClr val="6699FF"/>
                  </a:solidFill>
                  <a:latin typeface="Courier New" pitchFamily="49" charset="0"/>
                  <a:cs typeface="Times New Roman" pitchFamily="18" charset="0"/>
                </a:rPr>
                <a:t>3</a:t>
              </a:r>
              <a:r>
                <a:rPr lang="en-US" sz="1200" b="1" dirty="0">
                  <a:solidFill>
                    <a:srgbClr val="33CC33"/>
                  </a:solidFill>
                  <a:latin typeface="Courier New" pitchFamily="49" charset="0"/>
                  <a:cs typeface="Times New Roman" pitchFamily="18" charset="0"/>
                </a:rPr>
                <a:t>			counter-controlled repetition */</a:t>
              </a:r>
            </a:p>
            <a:p>
              <a:pPr marL="457200" indent="-457200">
                <a:buClr>
                  <a:schemeClr val="hlink"/>
                </a:buClr>
                <a:tabLst>
                  <a:tab pos="139700" algn="r"/>
                  <a:tab pos="292100" algn="l"/>
                </a:tabLst>
              </a:pPr>
              <a:r>
                <a:rPr lang="en-US" sz="1200" b="1" dirty="0">
                  <a:solidFill>
                    <a:srgbClr val="4D8DFF"/>
                  </a:solidFill>
                  <a:latin typeface="Courier New" pitchFamily="49" charset="0"/>
                  <a:cs typeface="Times New Roman" pitchFamily="18" charset="0"/>
                </a:rPr>
                <a:t>4		</a:t>
              </a:r>
              <a:r>
                <a:rPr lang="en-US" sz="1200" b="1" dirty="0">
                  <a:solidFill>
                    <a:srgbClr val="275AFF"/>
                  </a:solidFill>
                  <a:latin typeface="Courier New" pitchFamily="49" charset="0"/>
                  <a:cs typeface="Times New Roman" pitchFamily="18" charset="0"/>
                </a:rPr>
                <a:t>#include</a:t>
              </a:r>
              <a:r>
                <a:rPr lang="en-US" sz="1200" b="1" dirty="0">
                  <a:solidFill>
                    <a:srgbClr val="000000"/>
                  </a:solidFill>
                  <a:latin typeface="Courier New" pitchFamily="49" charset="0"/>
                  <a:cs typeface="Times New Roman" pitchFamily="18" charset="0"/>
                </a:rPr>
                <a:t> &lt;</a:t>
              </a:r>
              <a:r>
                <a:rPr lang="en-US" sz="1200" b="1" dirty="0" err="1">
                  <a:solidFill>
                    <a:srgbClr val="000000"/>
                  </a:solidFill>
                  <a:latin typeface="Courier New" pitchFamily="49" charset="0"/>
                  <a:cs typeface="Times New Roman" pitchFamily="18" charset="0"/>
                </a:rPr>
                <a:t>stdio.h</a:t>
              </a:r>
              <a:r>
                <a:rPr lang="en-US" sz="1200" b="1" dirty="0">
                  <a:solidFill>
                    <a:srgbClr val="000000"/>
                  </a:solidFill>
                  <a:latin typeface="Courier New" pitchFamily="49" charset="0"/>
                  <a:cs typeface="Times New Roman" pitchFamily="18" charset="0"/>
                </a:rPr>
                <a:t>&gt;</a:t>
              </a:r>
            </a:p>
            <a:p>
              <a:pPr marL="457200" indent="-457200" eaLnBrk="1" hangingPunct="1">
                <a:buClr>
                  <a:schemeClr val="hlink"/>
                </a:buClr>
                <a:tabLst>
                  <a:tab pos="139700" algn="r"/>
                  <a:tab pos="292100" algn="l"/>
                </a:tabLst>
              </a:pPr>
              <a:r>
                <a:rPr lang="en-US" sz="1200" b="1" dirty="0">
                  <a:solidFill>
                    <a:srgbClr val="4D8DFF"/>
                  </a:solidFill>
                  <a:latin typeface="Courier New" pitchFamily="49" charset="0"/>
                  <a:cs typeface="Times New Roman" pitchFamily="18" charset="0"/>
                </a:rPr>
                <a:t>5 </a:t>
              </a:r>
            </a:p>
            <a:p>
              <a:pPr marL="457200" indent="-457200" eaLnBrk="1" hangingPunct="1">
                <a:buClr>
                  <a:schemeClr val="hlink"/>
                </a:buClr>
                <a:tabLst>
                  <a:tab pos="139700" algn="r"/>
                  <a:tab pos="292100" algn="l"/>
                </a:tabLst>
              </a:pPr>
              <a:r>
                <a:rPr lang="en-US" sz="1200" b="1" dirty="0">
                  <a:solidFill>
                    <a:srgbClr val="4D8DFF"/>
                  </a:solidFill>
                  <a:latin typeface="Courier New" pitchFamily="49" charset="0"/>
                  <a:cs typeface="Times New Roman" pitchFamily="18" charset="0"/>
                </a:rPr>
                <a:t>6		</a:t>
              </a:r>
              <a:r>
                <a:rPr lang="en-US" sz="1200" b="1" dirty="0" err="1">
                  <a:solidFill>
                    <a:srgbClr val="275AFF"/>
                  </a:solidFill>
                  <a:latin typeface="Courier New" pitchFamily="49" charset="0"/>
                  <a:cs typeface="Times New Roman" pitchFamily="18" charset="0"/>
                </a:rPr>
                <a:t>int</a:t>
              </a:r>
              <a:r>
                <a:rPr lang="en-US" sz="1200" b="1" dirty="0">
                  <a:solidFill>
                    <a:srgbClr val="000000"/>
                  </a:solidFill>
                  <a:latin typeface="Courier New" pitchFamily="49" charset="0"/>
                  <a:cs typeface="Times New Roman" pitchFamily="18" charset="0"/>
                </a:rPr>
                <a:t> main()</a:t>
              </a:r>
            </a:p>
            <a:p>
              <a:pPr marL="457200" indent="-457200" eaLnBrk="1" hangingPunct="1">
                <a:buClr>
                  <a:schemeClr val="hlink"/>
                </a:buClr>
                <a:tabLst>
                  <a:tab pos="139700" algn="r"/>
                  <a:tab pos="292100" algn="l"/>
                </a:tabLst>
              </a:pPr>
              <a:r>
                <a:rPr lang="en-US" sz="1200" b="1" dirty="0">
                  <a:solidFill>
                    <a:srgbClr val="6699FF"/>
                  </a:solidFill>
                  <a:latin typeface="Courier New" pitchFamily="49" charset="0"/>
                  <a:cs typeface="Times New Roman" pitchFamily="18" charset="0"/>
                </a:rPr>
                <a:t>7</a:t>
              </a:r>
              <a:r>
                <a:rPr lang="en-US" sz="1200" b="1" dirty="0">
                  <a:solidFill>
                    <a:srgbClr val="000000"/>
                  </a:solidFill>
                  <a:latin typeface="Courier New" pitchFamily="49" charset="0"/>
                  <a:cs typeface="Times New Roman" pitchFamily="18" charset="0"/>
                </a:rPr>
                <a:t>  {</a:t>
              </a:r>
            </a:p>
            <a:p>
              <a:pPr marL="457200" indent="-457200" eaLnBrk="1" hangingPunct="1">
                <a:buClr>
                  <a:schemeClr val="hlink"/>
                </a:buClr>
                <a:tabLst>
                  <a:tab pos="139700" algn="r"/>
                  <a:tab pos="292100" algn="l"/>
                </a:tabLst>
              </a:pPr>
              <a:r>
                <a:rPr lang="en-US" sz="1200" b="1" dirty="0">
                  <a:solidFill>
                    <a:srgbClr val="4D8DFF"/>
                  </a:solidFill>
                  <a:latin typeface="Courier New" pitchFamily="49" charset="0"/>
                  <a:cs typeface="Times New Roman" pitchFamily="18" charset="0"/>
                </a:rPr>
                <a:t>8	</a:t>
              </a:r>
              <a:r>
                <a:rPr lang="en-US" sz="1200" b="1" dirty="0">
                  <a:solidFill>
                    <a:srgbClr val="000000"/>
                  </a:solidFill>
                  <a:latin typeface="Courier New" pitchFamily="49" charset="0"/>
                  <a:cs typeface="Times New Roman" pitchFamily="18" charset="0"/>
                </a:rPr>
                <a:t>   </a:t>
              </a:r>
              <a:r>
                <a:rPr lang="en-US" sz="1200" b="1" dirty="0" err="1">
                  <a:solidFill>
                    <a:srgbClr val="275AFF"/>
                  </a:solidFill>
                  <a:latin typeface="Courier New" pitchFamily="49" charset="0"/>
                  <a:cs typeface="Times New Roman" pitchFamily="18" charset="0"/>
                </a:rPr>
                <a:t>int</a:t>
              </a:r>
              <a:r>
                <a:rPr lang="en-US" sz="1200" b="1" dirty="0">
                  <a:solidFill>
                    <a:srgbClr val="000000"/>
                  </a:solidFill>
                  <a:latin typeface="Courier New" pitchFamily="49" charset="0"/>
                  <a:cs typeface="Times New Roman" pitchFamily="18" charset="0"/>
                </a:rPr>
                <a:t> counter, grade, total, average;</a:t>
              </a:r>
            </a:p>
            <a:p>
              <a:pPr marL="457200" indent="-457200" eaLnBrk="1" hangingPunct="1">
                <a:buClr>
                  <a:schemeClr val="hlink"/>
                </a:buClr>
                <a:tabLst>
                  <a:tab pos="139700" algn="r"/>
                  <a:tab pos="292100" algn="l"/>
                </a:tabLst>
              </a:pPr>
              <a:r>
                <a:rPr lang="en-US" sz="1200" b="1" dirty="0">
                  <a:solidFill>
                    <a:srgbClr val="4D8DFF"/>
                  </a:solidFill>
                  <a:latin typeface="Courier New" pitchFamily="49" charset="0"/>
                  <a:cs typeface="Times New Roman" pitchFamily="18" charset="0"/>
                </a:rPr>
                <a:t>9</a:t>
              </a:r>
              <a:endParaRPr lang="en-US" sz="1200" b="1" dirty="0">
                <a:solidFill>
                  <a:srgbClr val="000000"/>
                </a:solidFill>
                <a:latin typeface="Courier New" pitchFamily="49" charset="0"/>
                <a:cs typeface="Times New Roman" pitchFamily="18" charset="0"/>
              </a:endParaRPr>
            </a:p>
            <a:p>
              <a:pPr marL="457200" indent="-457200" eaLnBrk="1" hangingPunct="1">
                <a:buClr>
                  <a:schemeClr val="hlink"/>
                </a:buClr>
                <a:tabLst>
                  <a:tab pos="139700" algn="r"/>
                  <a:tab pos="292100" algn="l"/>
                </a:tabLst>
              </a:pPr>
              <a:r>
                <a:rPr lang="en-US" sz="1200" b="1" dirty="0">
                  <a:solidFill>
                    <a:srgbClr val="4D8DFF"/>
                  </a:solidFill>
                  <a:latin typeface="Courier New" pitchFamily="49" charset="0"/>
                  <a:cs typeface="Times New Roman" pitchFamily="18" charset="0"/>
                </a:rPr>
                <a:t>10	</a:t>
              </a:r>
              <a:r>
                <a:rPr lang="en-US" sz="1200" b="1" dirty="0">
                  <a:solidFill>
                    <a:srgbClr val="000000"/>
                  </a:solidFill>
                  <a:latin typeface="Courier New" pitchFamily="49" charset="0"/>
                  <a:cs typeface="Times New Roman" pitchFamily="18" charset="0"/>
                </a:rPr>
                <a:t>   </a:t>
              </a:r>
              <a:r>
                <a:rPr lang="en-US" sz="1200" b="1" dirty="0">
                  <a:solidFill>
                    <a:srgbClr val="33CC33"/>
                  </a:solidFill>
                  <a:latin typeface="Courier New" pitchFamily="49" charset="0"/>
                  <a:cs typeface="Times New Roman" pitchFamily="18" charset="0"/>
                </a:rPr>
                <a:t>/* initialization phase */</a:t>
              </a:r>
              <a:endParaRPr lang="en-US" sz="1200" b="1" dirty="0">
                <a:solidFill>
                  <a:srgbClr val="000000"/>
                </a:solidFill>
                <a:latin typeface="Courier New" pitchFamily="49" charset="0"/>
                <a:cs typeface="Times New Roman" pitchFamily="18" charset="0"/>
              </a:endParaRPr>
            </a:p>
            <a:p>
              <a:pPr marL="457200" indent="-457200" eaLnBrk="1" hangingPunct="1">
                <a:buClr>
                  <a:schemeClr val="hlink"/>
                </a:buClr>
                <a:tabLst>
                  <a:tab pos="139700" algn="r"/>
                  <a:tab pos="292100" algn="l"/>
                </a:tabLst>
              </a:pPr>
              <a:r>
                <a:rPr lang="en-US" sz="1200" b="1" dirty="0">
                  <a:solidFill>
                    <a:srgbClr val="4D8DFF"/>
                  </a:solidFill>
                  <a:latin typeface="Courier New" pitchFamily="49" charset="0"/>
                  <a:cs typeface="Times New Roman" pitchFamily="18" charset="0"/>
                </a:rPr>
                <a:t>11	</a:t>
              </a:r>
              <a:r>
                <a:rPr lang="en-US" sz="1200" b="1" dirty="0">
                  <a:solidFill>
                    <a:srgbClr val="000000"/>
                  </a:solidFill>
                  <a:latin typeface="Courier New" pitchFamily="49" charset="0"/>
                  <a:cs typeface="Times New Roman" pitchFamily="18" charset="0"/>
                </a:rPr>
                <a:t>   total = 0;</a:t>
              </a:r>
            </a:p>
            <a:p>
              <a:pPr marL="457200" indent="-457200" eaLnBrk="1" hangingPunct="1">
                <a:buClr>
                  <a:schemeClr val="hlink"/>
                </a:buClr>
                <a:tabLst>
                  <a:tab pos="139700" algn="r"/>
                  <a:tab pos="292100" algn="l"/>
                </a:tabLst>
              </a:pPr>
              <a:r>
                <a:rPr lang="en-US" sz="1200" b="1" dirty="0">
                  <a:solidFill>
                    <a:srgbClr val="4D8DFF"/>
                  </a:solidFill>
                  <a:latin typeface="Courier New" pitchFamily="49" charset="0"/>
                  <a:cs typeface="Times New Roman" pitchFamily="18" charset="0"/>
                </a:rPr>
                <a:t>12	</a:t>
              </a:r>
              <a:r>
                <a:rPr lang="en-US" sz="1200" b="1" dirty="0">
                  <a:solidFill>
                    <a:srgbClr val="000000"/>
                  </a:solidFill>
                  <a:latin typeface="Courier New" pitchFamily="49" charset="0"/>
                  <a:cs typeface="Times New Roman" pitchFamily="18" charset="0"/>
                </a:rPr>
                <a:t>   counter = 1;</a:t>
              </a:r>
            </a:p>
            <a:p>
              <a:pPr marL="457200" indent="-457200" eaLnBrk="1" hangingPunct="1">
                <a:buClr>
                  <a:schemeClr val="hlink"/>
                </a:buClr>
                <a:tabLst>
                  <a:tab pos="139700" algn="r"/>
                  <a:tab pos="292100" algn="l"/>
                </a:tabLst>
              </a:pPr>
              <a:r>
                <a:rPr lang="en-US" sz="1200" b="1" dirty="0">
                  <a:solidFill>
                    <a:srgbClr val="4D8DFF"/>
                  </a:solidFill>
                  <a:latin typeface="Courier New" pitchFamily="49" charset="0"/>
                  <a:cs typeface="Times New Roman" pitchFamily="18" charset="0"/>
                </a:rPr>
                <a:t>13	</a:t>
              </a:r>
              <a:endParaRPr lang="en-US" sz="1200" b="1" dirty="0">
                <a:solidFill>
                  <a:srgbClr val="000000"/>
                </a:solidFill>
                <a:latin typeface="Courier New" pitchFamily="49" charset="0"/>
                <a:cs typeface="Times New Roman" pitchFamily="18" charset="0"/>
              </a:endParaRPr>
            </a:p>
            <a:p>
              <a:pPr marL="457200" indent="-457200" eaLnBrk="1" hangingPunct="1">
                <a:buClr>
                  <a:schemeClr val="hlink"/>
                </a:buClr>
                <a:tabLst>
                  <a:tab pos="139700" algn="r"/>
                  <a:tab pos="292100" algn="l"/>
                </a:tabLst>
              </a:pPr>
              <a:r>
                <a:rPr lang="en-US" sz="1200" b="1" dirty="0">
                  <a:solidFill>
                    <a:srgbClr val="4D8DFF"/>
                  </a:solidFill>
                  <a:latin typeface="Courier New" pitchFamily="49" charset="0"/>
                  <a:cs typeface="Times New Roman" pitchFamily="18" charset="0"/>
                </a:rPr>
                <a:t>14	</a:t>
              </a:r>
              <a:r>
                <a:rPr lang="en-US" sz="1200" b="1" dirty="0">
                  <a:solidFill>
                    <a:srgbClr val="000000"/>
                  </a:solidFill>
                  <a:latin typeface="Courier New" pitchFamily="49" charset="0"/>
                  <a:cs typeface="Times New Roman" pitchFamily="18" charset="0"/>
                </a:rPr>
                <a:t>   </a:t>
              </a:r>
              <a:r>
                <a:rPr lang="en-US" sz="1200" b="1" dirty="0">
                  <a:solidFill>
                    <a:srgbClr val="33CC33"/>
                  </a:solidFill>
                  <a:latin typeface="Courier New" pitchFamily="49" charset="0"/>
                  <a:cs typeface="Times New Roman" pitchFamily="18" charset="0"/>
                </a:rPr>
                <a:t>/* processing phase */</a:t>
              </a:r>
              <a:endParaRPr lang="en-US" sz="1200" b="1" dirty="0">
                <a:solidFill>
                  <a:srgbClr val="000000"/>
                </a:solidFill>
                <a:latin typeface="Courier New" pitchFamily="49" charset="0"/>
                <a:cs typeface="Times New Roman" pitchFamily="18" charset="0"/>
              </a:endParaRPr>
            </a:p>
            <a:p>
              <a:pPr marL="457200" indent="-457200" eaLnBrk="1" hangingPunct="1">
                <a:buClr>
                  <a:schemeClr val="hlink"/>
                </a:buClr>
                <a:tabLst>
                  <a:tab pos="139700" algn="r"/>
                  <a:tab pos="292100" algn="l"/>
                </a:tabLst>
              </a:pPr>
              <a:r>
                <a:rPr lang="en-US" sz="1200" b="1" dirty="0">
                  <a:solidFill>
                    <a:srgbClr val="4D8DFF"/>
                  </a:solidFill>
                  <a:latin typeface="Courier New" pitchFamily="49" charset="0"/>
                  <a:cs typeface="Times New Roman" pitchFamily="18" charset="0"/>
                </a:rPr>
                <a:t>15	</a:t>
              </a:r>
              <a:r>
                <a:rPr lang="en-US" sz="1200" b="1" dirty="0">
                  <a:solidFill>
                    <a:srgbClr val="000000"/>
                  </a:solidFill>
                  <a:latin typeface="Courier New" pitchFamily="49" charset="0"/>
                  <a:cs typeface="Times New Roman" pitchFamily="18" charset="0"/>
                </a:rPr>
                <a:t>   </a:t>
              </a:r>
              <a:r>
                <a:rPr lang="en-US" sz="1200" b="1" dirty="0">
                  <a:solidFill>
                    <a:srgbClr val="275AFF"/>
                  </a:solidFill>
                  <a:latin typeface="Courier New" pitchFamily="49" charset="0"/>
                  <a:cs typeface="Times New Roman" pitchFamily="18" charset="0"/>
                </a:rPr>
                <a:t>while</a:t>
              </a:r>
              <a:r>
                <a:rPr lang="en-US" sz="1200" b="1" dirty="0">
                  <a:solidFill>
                    <a:srgbClr val="000000"/>
                  </a:solidFill>
                  <a:latin typeface="Courier New" pitchFamily="49" charset="0"/>
                  <a:cs typeface="Times New Roman" pitchFamily="18" charset="0"/>
                </a:rPr>
                <a:t> ( counter &lt;= 10 ) {</a:t>
              </a:r>
            </a:p>
            <a:p>
              <a:pPr marL="457200" indent="-457200" eaLnBrk="1" hangingPunct="1">
                <a:buClr>
                  <a:schemeClr val="hlink"/>
                </a:buClr>
                <a:tabLst>
                  <a:tab pos="139700" algn="r"/>
                  <a:tab pos="292100" algn="l"/>
                </a:tabLst>
              </a:pPr>
              <a:r>
                <a:rPr lang="en-US" sz="1200" b="1" dirty="0">
                  <a:solidFill>
                    <a:srgbClr val="4D8DFF"/>
                  </a:solidFill>
                  <a:latin typeface="Courier New" pitchFamily="49" charset="0"/>
                  <a:cs typeface="Times New Roman" pitchFamily="18" charset="0"/>
                </a:rPr>
                <a:t>16	</a:t>
              </a:r>
              <a:r>
                <a:rPr lang="en-US" sz="1200" b="1" dirty="0">
                  <a:solidFill>
                    <a:srgbClr val="000000"/>
                  </a:solidFill>
                  <a:latin typeface="Courier New" pitchFamily="49" charset="0"/>
                  <a:cs typeface="Times New Roman" pitchFamily="18" charset="0"/>
                </a:rPr>
                <a:t>      </a:t>
              </a:r>
              <a:r>
                <a:rPr lang="en-US" sz="1200" b="1" dirty="0" err="1">
                  <a:solidFill>
                    <a:srgbClr val="000000"/>
                  </a:solidFill>
                  <a:latin typeface="Courier New" pitchFamily="49" charset="0"/>
                  <a:cs typeface="Times New Roman" pitchFamily="18" charset="0"/>
                </a:rPr>
                <a:t>printf</a:t>
              </a:r>
              <a:r>
                <a:rPr lang="en-US" sz="1200" b="1" dirty="0">
                  <a:solidFill>
                    <a:srgbClr val="000000"/>
                  </a:solidFill>
                  <a:latin typeface="Courier New" pitchFamily="49" charset="0"/>
                  <a:cs typeface="Times New Roman" pitchFamily="18" charset="0"/>
                </a:rPr>
                <a:t>( "Enter grade: " );</a:t>
              </a:r>
            </a:p>
            <a:p>
              <a:pPr marL="457200" indent="-457200" eaLnBrk="1" hangingPunct="1">
                <a:buClr>
                  <a:schemeClr val="hlink"/>
                </a:buClr>
                <a:tabLst>
                  <a:tab pos="139700" algn="r"/>
                  <a:tab pos="292100" algn="l"/>
                </a:tabLst>
              </a:pPr>
              <a:r>
                <a:rPr lang="en-US" sz="1200" b="1" dirty="0">
                  <a:solidFill>
                    <a:srgbClr val="4D8DFF"/>
                  </a:solidFill>
                  <a:latin typeface="Courier New" pitchFamily="49" charset="0"/>
                  <a:cs typeface="Times New Roman" pitchFamily="18" charset="0"/>
                </a:rPr>
                <a:t>17	</a:t>
              </a:r>
              <a:r>
                <a:rPr lang="en-US" sz="1200" b="1" dirty="0">
                  <a:solidFill>
                    <a:srgbClr val="000000"/>
                  </a:solidFill>
                  <a:latin typeface="Courier New" pitchFamily="49" charset="0"/>
                  <a:cs typeface="Times New Roman" pitchFamily="18" charset="0"/>
                </a:rPr>
                <a:t>      </a:t>
              </a:r>
              <a:r>
                <a:rPr lang="en-US" sz="1200" b="1" dirty="0" err="1">
                  <a:solidFill>
                    <a:srgbClr val="000000"/>
                  </a:solidFill>
                  <a:latin typeface="Courier New" pitchFamily="49" charset="0"/>
                  <a:cs typeface="Times New Roman" pitchFamily="18" charset="0"/>
                </a:rPr>
                <a:t>scanf</a:t>
              </a:r>
              <a:r>
                <a:rPr lang="en-US" sz="1200" b="1" dirty="0">
                  <a:solidFill>
                    <a:srgbClr val="000000"/>
                  </a:solidFill>
                  <a:latin typeface="Courier New" pitchFamily="49" charset="0"/>
                  <a:cs typeface="Times New Roman" pitchFamily="18" charset="0"/>
                </a:rPr>
                <a:t>( "%d", &amp;grade );</a:t>
              </a:r>
            </a:p>
            <a:p>
              <a:pPr marL="457200" indent="-457200" eaLnBrk="1" hangingPunct="1">
                <a:buClr>
                  <a:schemeClr val="hlink"/>
                </a:buClr>
                <a:tabLst>
                  <a:tab pos="139700" algn="r"/>
                  <a:tab pos="292100" algn="l"/>
                </a:tabLst>
              </a:pPr>
              <a:r>
                <a:rPr lang="en-US" sz="1200" b="1" dirty="0">
                  <a:solidFill>
                    <a:srgbClr val="4D8DFF"/>
                  </a:solidFill>
                  <a:latin typeface="Courier New" pitchFamily="49" charset="0"/>
                  <a:cs typeface="Times New Roman" pitchFamily="18" charset="0"/>
                </a:rPr>
                <a:t>18	</a:t>
              </a:r>
              <a:r>
                <a:rPr lang="en-US" sz="1200" b="1" dirty="0">
                  <a:solidFill>
                    <a:srgbClr val="000000"/>
                  </a:solidFill>
                  <a:latin typeface="Courier New" pitchFamily="49" charset="0"/>
                  <a:cs typeface="Times New Roman" pitchFamily="18" charset="0"/>
                </a:rPr>
                <a:t>      total = total + grade;</a:t>
              </a:r>
            </a:p>
            <a:p>
              <a:pPr marL="457200" indent="-457200" eaLnBrk="1" hangingPunct="1">
                <a:buClr>
                  <a:schemeClr val="hlink"/>
                </a:buClr>
                <a:tabLst>
                  <a:tab pos="139700" algn="r"/>
                  <a:tab pos="292100" algn="l"/>
                </a:tabLst>
              </a:pPr>
              <a:r>
                <a:rPr lang="en-US" sz="1200" b="1" dirty="0">
                  <a:solidFill>
                    <a:srgbClr val="4D8DFF"/>
                  </a:solidFill>
                  <a:latin typeface="Courier New" pitchFamily="49" charset="0"/>
                  <a:cs typeface="Times New Roman" pitchFamily="18" charset="0"/>
                </a:rPr>
                <a:t>19	</a:t>
              </a:r>
              <a:r>
                <a:rPr lang="en-US" sz="1200" b="1" dirty="0">
                  <a:solidFill>
                    <a:srgbClr val="000000"/>
                  </a:solidFill>
                  <a:latin typeface="Courier New" pitchFamily="49" charset="0"/>
                  <a:cs typeface="Times New Roman" pitchFamily="18" charset="0"/>
                </a:rPr>
                <a:t>      counter = counter + 1; </a:t>
              </a:r>
            </a:p>
            <a:p>
              <a:pPr marL="457200" indent="-457200" eaLnBrk="1" hangingPunct="1">
                <a:buClr>
                  <a:schemeClr val="hlink"/>
                </a:buClr>
                <a:tabLst>
                  <a:tab pos="139700" algn="r"/>
                  <a:tab pos="292100" algn="l"/>
                </a:tabLst>
              </a:pPr>
              <a:r>
                <a:rPr lang="en-US" sz="1200" b="1" dirty="0">
                  <a:solidFill>
                    <a:srgbClr val="4D8DFF"/>
                  </a:solidFill>
                  <a:latin typeface="Courier New" pitchFamily="49" charset="0"/>
                  <a:cs typeface="Times New Roman" pitchFamily="18" charset="0"/>
                </a:rPr>
                <a:t>20	</a:t>
              </a:r>
              <a:r>
                <a:rPr lang="en-US" sz="1200" b="1" dirty="0">
                  <a:solidFill>
                    <a:srgbClr val="000000"/>
                  </a:solidFill>
                  <a:latin typeface="Courier New" pitchFamily="49" charset="0"/>
                  <a:cs typeface="Times New Roman" pitchFamily="18" charset="0"/>
                </a:rPr>
                <a:t>   }</a:t>
              </a:r>
            </a:p>
            <a:p>
              <a:pPr marL="457200" indent="-457200" eaLnBrk="1" hangingPunct="1">
                <a:buClr>
                  <a:schemeClr val="hlink"/>
                </a:buClr>
                <a:tabLst>
                  <a:tab pos="139700" algn="r"/>
                  <a:tab pos="292100" algn="l"/>
                </a:tabLst>
              </a:pPr>
              <a:r>
                <a:rPr lang="en-US" sz="1200" b="1" dirty="0">
                  <a:solidFill>
                    <a:srgbClr val="4D8DFF"/>
                  </a:solidFill>
                  <a:latin typeface="Courier New" pitchFamily="49" charset="0"/>
                  <a:cs typeface="Times New Roman" pitchFamily="18" charset="0"/>
                </a:rPr>
                <a:t>21</a:t>
              </a:r>
              <a:endParaRPr lang="en-US" sz="1200" b="1" dirty="0">
                <a:solidFill>
                  <a:srgbClr val="000000"/>
                </a:solidFill>
                <a:latin typeface="Courier New" pitchFamily="49" charset="0"/>
                <a:cs typeface="Times New Roman" pitchFamily="18" charset="0"/>
              </a:endParaRPr>
            </a:p>
            <a:p>
              <a:pPr marL="457200" indent="-457200" eaLnBrk="1" hangingPunct="1">
                <a:buClr>
                  <a:schemeClr val="hlink"/>
                </a:buClr>
                <a:tabLst>
                  <a:tab pos="139700" algn="r"/>
                  <a:tab pos="292100" algn="l"/>
                </a:tabLst>
              </a:pPr>
              <a:r>
                <a:rPr lang="en-US" sz="1200" b="1" dirty="0">
                  <a:solidFill>
                    <a:srgbClr val="4D8DFF"/>
                  </a:solidFill>
                  <a:latin typeface="Courier New" pitchFamily="49" charset="0"/>
                  <a:cs typeface="Times New Roman" pitchFamily="18" charset="0"/>
                </a:rPr>
                <a:t>22	</a:t>
              </a:r>
              <a:r>
                <a:rPr lang="en-US" sz="1200" b="1" dirty="0">
                  <a:solidFill>
                    <a:srgbClr val="000000"/>
                  </a:solidFill>
                  <a:latin typeface="Courier New" pitchFamily="49" charset="0"/>
                  <a:cs typeface="Times New Roman" pitchFamily="18" charset="0"/>
                </a:rPr>
                <a:t>   </a:t>
              </a:r>
              <a:r>
                <a:rPr lang="en-US" sz="1200" b="1" dirty="0">
                  <a:solidFill>
                    <a:srgbClr val="33CC33"/>
                  </a:solidFill>
                  <a:latin typeface="Courier New" pitchFamily="49" charset="0"/>
                  <a:cs typeface="Times New Roman" pitchFamily="18" charset="0"/>
                </a:rPr>
                <a:t>/* termination phase */</a:t>
              </a:r>
              <a:endParaRPr lang="en-US" sz="1200" b="1" dirty="0">
                <a:solidFill>
                  <a:srgbClr val="000000"/>
                </a:solidFill>
                <a:latin typeface="Courier New" pitchFamily="49" charset="0"/>
                <a:cs typeface="Times New Roman" pitchFamily="18" charset="0"/>
              </a:endParaRPr>
            </a:p>
            <a:p>
              <a:pPr marL="457200" indent="-457200" eaLnBrk="1" hangingPunct="1">
                <a:buClr>
                  <a:schemeClr val="hlink"/>
                </a:buClr>
                <a:tabLst>
                  <a:tab pos="139700" algn="r"/>
                  <a:tab pos="292100" algn="l"/>
                </a:tabLst>
              </a:pPr>
              <a:r>
                <a:rPr lang="en-US" sz="1200" b="1" dirty="0">
                  <a:solidFill>
                    <a:srgbClr val="4D8DFF"/>
                  </a:solidFill>
                  <a:latin typeface="Courier New" pitchFamily="49" charset="0"/>
                  <a:cs typeface="Times New Roman" pitchFamily="18" charset="0"/>
                </a:rPr>
                <a:t>24	</a:t>
              </a:r>
              <a:r>
                <a:rPr lang="en-US" sz="1200" b="1" dirty="0">
                  <a:solidFill>
                    <a:srgbClr val="000000"/>
                  </a:solidFill>
                  <a:latin typeface="Courier New" pitchFamily="49" charset="0"/>
                  <a:cs typeface="Times New Roman" pitchFamily="18" charset="0"/>
                </a:rPr>
                <a:t>   </a:t>
              </a:r>
              <a:r>
                <a:rPr lang="en-US" sz="1200" b="1" dirty="0" err="1">
                  <a:solidFill>
                    <a:srgbClr val="000000"/>
                  </a:solidFill>
                  <a:latin typeface="Courier New" pitchFamily="49" charset="0"/>
                  <a:cs typeface="Times New Roman" pitchFamily="18" charset="0"/>
                </a:rPr>
                <a:t>printf</a:t>
              </a:r>
              <a:r>
                <a:rPr lang="en-US" sz="1200" b="1" dirty="0">
                  <a:solidFill>
                    <a:srgbClr val="000000"/>
                  </a:solidFill>
                  <a:latin typeface="Courier New" pitchFamily="49" charset="0"/>
                  <a:cs typeface="Times New Roman" pitchFamily="18" charset="0"/>
                </a:rPr>
                <a:t>( "Class average is %d\n", average );</a:t>
              </a:r>
            </a:p>
            <a:p>
              <a:pPr marL="457200" indent="-457200" eaLnBrk="1" hangingPunct="1">
                <a:buClr>
                  <a:schemeClr val="hlink"/>
                </a:buClr>
                <a:tabLst>
                  <a:tab pos="139700" algn="r"/>
                  <a:tab pos="292100" algn="l"/>
                </a:tabLst>
              </a:pPr>
              <a:r>
                <a:rPr lang="en-US" sz="1200" b="1" dirty="0">
                  <a:solidFill>
                    <a:srgbClr val="4D8DFF"/>
                  </a:solidFill>
                  <a:latin typeface="Courier New" pitchFamily="49" charset="0"/>
                  <a:cs typeface="Times New Roman" pitchFamily="18" charset="0"/>
                </a:rPr>
                <a:t>25	</a:t>
              </a:r>
              <a:endParaRPr lang="en-US" sz="1200" b="1" dirty="0">
                <a:solidFill>
                  <a:srgbClr val="000000"/>
                </a:solidFill>
                <a:latin typeface="Courier New" pitchFamily="49" charset="0"/>
                <a:cs typeface="Times New Roman" pitchFamily="18" charset="0"/>
              </a:endParaRPr>
            </a:p>
            <a:p>
              <a:pPr marL="457200" indent="-457200" eaLnBrk="1" hangingPunct="1">
                <a:buClr>
                  <a:schemeClr val="hlink"/>
                </a:buClr>
                <a:tabLst>
                  <a:tab pos="139700" algn="r"/>
                  <a:tab pos="292100" algn="l"/>
                </a:tabLst>
              </a:pPr>
              <a:r>
                <a:rPr lang="en-US" sz="1200" b="1" dirty="0">
                  <a:solidFill>
                    <a:srgbClr val="4D8DFF"/>
                  </a:solidFill>
                  <a:latin typeface="Courier New" pitchFamily="49" charset="0"/>
                  <a:cs typeface="Times New Roman" pitchFamily="18" charset="0"/>
                </a:rPr>
                <a:t>26	</a:t>
              </a:r>
              <a:r>
                <a:rPr lang="en-US" sz="1200" b="1" dirty="0">
                  <a:solidFill>
                    <a:srgbClr val="000000"/>
                  </a:solidFill>
                  <a:latin typeface="Courier New" pitchFamily="49" charset="0"/>
                  <a:cs typeface="Times New Roman" pitchFamily="18" charset="0"/>
                </a:rPr>
                <a:t>   </a:t>
              </a:r>
              <a:r>
                <a:rPr lang="en-US" sz="1200" b="1" dirty="0">
                  <a:solidFill>
                    <a:srgbClr val="275AFF"/>
                  </a:solidFill>
                  <a:latin typeface="Courier New" pitchFamily="49" charset="0"/>
                  <a:cs typeface="Times New Roman" pitchFamily="18" charset="0"/>
                </a:rPr>
                <a:t>return</a:t>
              </a:r>
              <a:r>
                <a:rPr lang="en-US" sz="1200" b="1" dirty="0">
                  <a:solidFill>
                    <a:srgbClr val="000000"/>
                  </a:solidFill>
                  <a:latin typeface="Courier New" pitchFamily="49" charset="0"/>
                  <a:cs typeface="Times New Roman" pitchFamily="18" charset="0"/>
                </a:rPr>
                <a:t> 0;   </a:t>
              </a:r>
              <a:r>
                <a:rPr lang="en-US" sz="1200" b="1" dirty="0">
                  <a:solidFill>
                    <a:srgbClr val="33CC33"/>
                  </a:solidFill>
                  <a:latin typeface="Courier New" pitchFamily="49" charset="0"/>
                  <a:cs typeface="Times New Roman" pitchFamily="18" charset="0"/>
                </a:rPr>
                <a:t>/* indicate program ended successfully */</a:t>
              </a:r>
              <a:endParaRPr lang="en-US" sz="1200" b="1" dirty="0">
                <a:solidFill>
                  <a:srgbClr val="000000"/>
                </a:solidFill>
                <a:latin typeface="Courier New" pitchFamily="49" charset="0"/>
                <a:cs typeface="Times New Roman" pitchFamily="18" charset="0"/>
              </a:endParaRPr>
            </a:p>
            <a:p>
              <a:pPr marL="457200" indent="-457200" eaLnBrk="1" hangingPunct="1">
                <a:buClr>
                  <a:schemeClr val="hlink"/>
                </a:buClr>
                <a:tabLst>
                  <a:tab pos="139700" algn="r"/>
                  <a:tab pos="292100" algn="l"/>
                </a:tabLst>
              </a:pPr>
              <a:r>
                <a:rPr lang="en-US" sz="1200" b="1" dirty="0">
                  <a:solidFill>
                    <a:srgbClr val="4D8DFF"/>
                  </a:solidFill>
                  <a:latin typeface="Courier New" pitchFamily="49" charset="0"/>
                  <a:cs typeface="Times New Roman" pitchFamily="18" charset="0"/>
                </a:rPr>
                <a:t>27	</a:t>
              </a:r>
              <a:r>
                <a:rPr lang="en-US" sz="1200" b="1" dirty="0">
                  <a:solidFill>
                    <a:srgbClr val="000000"/>
                  </a:solidFill>
                  <a:latin typeface="Courier New" pitchFamily="49" charset="0"/>
                  <a:cs typeface="Times New Roman" pitchFamily="18" charset="0"/>
                </a:rPr>
                <a:t>}</a:t>
              </a:r>
              <a:endParaRPr lang="en-US" sz="1200" b="1" dirty="0">
                <a:latin typeface="Courier New" pitchFamily="49" charset="0"/>
              </a:endParaRPr>
            </a:p>
          </p:txBody>
        </p:sp>
      </p:grpSp>
      <p:sp>
        <p:nvSpPr>
          <p:cNvPr id="12292" name="Rectangle 7"/>
          <p:cNvSpPr>
            <a:spLocks noChangeArrowheads="1"/>
          </p:cNvSpPr>
          <p:nvPr/>
        </p:nvSpPr>
        <p:spPr bwMode="auto">
          <a:xfrm>
            <a:off x="6781800" y="4267200"/>
            <a:ext cx="2057400" cy="2100263"/>
          </a:xfrm>
          <a:prstGeom prst="rect">
            <a:avLst/>
          </a:prstGeom>
          <a:solidFill>
            <a:schemeClr val="hlink"/>
          </a:solidFill>
          <a:ln w="9525">
            <a:noFill/>
            <a:miter lim="800000"/>
            <a:headEnd/>
            <a:tailEnd/>
          </a:ln>
        </p:spPr>
        <p:txBody>
          <a:bodyPr>
            <a:spAutoFit/>
          </a:bodyPr>
          <a:lstStyle/>
          <a:p>
            <a:pPr eaLnBrk="1" hangingPunct="1">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Enter grade: 98</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Enter grade: 76</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Enter grade: 71</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Enter grade: 87</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Enter grade: 83</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Enter grade: 90</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Enter grade: 57</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Enter grade: 79</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Enter grade: 82</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Enter grade: 94</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Class average is 81</a:t>
            </a:r>
            <a:r>
              <a:rPr lang="en-US" sz="1200" b="1">
                <a:latin typeface="Courier New" pitchFamily="49" charset="0"/>
                <a:cs typeface="Times New Roman" pitchFamily="18" charset="0"/>
              </a:rPr>
              <a:t> </a:t>
            </a:r>
            <a:endParaRPr lang="en-US" sz="1200" b="1">
              <a:latin typeface="Courier New" pitchFamily="49" charset="0"/>
            </a:endParaRPr>
          </a:p>
        </p:txBody>
      </p:sp>
      <p:sp>
        <p:nvSpPr>
          <p:cNvPr id="12293" name="Rectangle 8"/>
          <p:cNvSpPr>
            <a:spLocks noChangeArrowheads="1"/>
          </p:cNvSpPr>
          <p:nvPr/>
        </p:nvSpPr>
        <p:spPr bwMode="auto">
          <a:xfrm>
            <a:off x="5029200" y="4343400"/>
            <a:ext cx="1689100" cy="336550"/>
          </a:xfrm>
          <a:prstGeom prst="rect">
            <a:avLst/>
          </a:prstGeom>
          <a:noFill/>
          <a:ln w="9525">
            <a:noFill/>
            <a:miter lim="800000"/>
            <a:headEnd/>
            <a:tailEnd/>
          </a:ln>
        </p:spPr>
        <p:txBody>
          <a:bodyPr wrap="none">
            <a:spAutoFit/>
          </a:bodyPr>
          <a:lstStyle/>
          <a:p>
            <a:r>
              <a:rPr lang="en-US" sz="1600">
                <a:latin typeface="Arial" pitchFamily="34" charset="0"/>
              </a:rPr>
              <a:t>Program Output:</a:t>
            </a:r>
          </a:p>
        </p:txBody>
      </p:sp>
      <p:sp>
        <p:nvSpPr>
          <p:cNvPr id="12294" name="Rectangle 9"/>
          <p:cNvSpPr>
            <a:spLocks noChangeArrowheads="1"/>
          </p:cNvSpPr>
          <p:nvPr/>
        </p:nvSpPr>
        <p:spPr bwMode="auto">
          <a:xfrm>
            <a:off x="4419600" y="1600200"/>
            <a:ext cx="4419600" cy="2403475"/>
          </a:xfrm>
          <a:prstGeom prst="rect">
            <a:avLst/>
          </a:prstGeom>
          <a:solidFill>
            <a:srgbClr val="99CCFF"/>
          </a:solidFill>
          <a:ln w="9525">
            <a:noFill/>
            <a:miter lim="800000"/>
            <a:headEnd/>
            <a:tailEnd/>
          </a:ln>
        </p:spPr>
        <p:txBody>
          <a:bodyPr>
            <a:spAutoFit/>
          </a:bodyPr>
          <a:lstStyle/>
          <a:p>
            <a:pPr>
              <a:lnSpc>
                <a:spcPct val="90000"/>
              </a:lnSpc>
            </a:pPr>
            <a:r>
              <a:rPr lang="en-US" sz="1200" b="1">
                <a:solidFill>
                  <a:srgbClr val="000000"/>
                </a:solidFill>
                <a:latin typeface="Courier New" pitchFamily="49" charset="0"/>
                <a:cs typeface="Times New Roman" pitchFamily="18" charset="0"/>
              </a:rPr>
              <a:t>printf( "Enter grade, -1 to end: " );</a:t>
            </a:r>
          </a:p>
          <a:p>
            <a:pPr>
              <a:lnSpc>
                <a:spcPct val="90000"/>
              </a:lnSpc>
            </a:pPr>
            <a:r>
              <a:rPr lang="en-US" sz="1200" b="1">
                <a:solidFill>
                  <a:srgbClr val="000000"/>
                </a:solidFill>
                <a:latin typeface="Courier New" pitchFamily="49" charset="0"/>
                <a:cs typeface="Times New Roman" pitchFamily="18" charset="0"/>
              </a:rPr>
              <a:t>scanf( "%d", &amp;grade );</a:t>
            </a:r>
          </a:p>
          <a:p>
            <a:pPr>
              <a:lnSpc>
                <a:spcPct val="90000"/>
              </a:lnSpc>
            </a:pPr>
            <a:r>
              <a:rPr lang="en-US" sz="1200" b="1">
                <a:solidFill>
                  <a:srgbClr val="275AFF"/>
                </a:solidFill>
                <a:latin typeface="Courier New" pitchFamily="49" charset="0"/>
                <a:cs typeface="Times New Roman" pitchFamily="18" charset="0"/>
              </a:rPr>
              <a:t>while</a:t>
            </a:r>
            <a:r>
              <a:rPr lang="en-US" sz="1200" b="1">
                <a:solidFill>
                  <a:srgbClr val="000000"/>
                </a:solidFill>
                <a:latin typeface="Courier New" pitchFamily="49" charset="0"/>
                <a:cs typeface="Times New Roman" pitchFamily="18" charset="0"/>
              </a:rPr>
              <a:t> ( grade != -1 ) {</a:t>
            </a:r>
          </a:p>
          <a:p>
            <a:pPr>
              <a:lnSpc>
                <a:spcPct val="90000"/>
              </a:lnSpc>
            </a:pPr>
            <a:r>
              <a:rPr lang="en-US" sz="1200" b="1">
                <a:solidFill>
                  <a:srgbClr val="000000"/>
                </a:solidFill>
                <a:latin typeface="Courier New" pitchFamily="49" charset="0"/>
                <a:cs typeface="Times New Roman" pitchFamily="18" charset="0"/>
              </a:rPr>
              <a:t>   total = total + grade;</a:t>
            </a:r>
          </a:p>
          <a:p>
            <a:pPr eaLnBrk="1" hangingPunct="1">
              <a:lnSpc>
                <a:spcPct val="90000"/>
              </a:lnSpc>
            </a:pPr>
            <a:r>
              <a:rPr lang="en-US" sz="1200" b="1">
                <a:solidFill>
                  <a:srgbClr val="000000"/>
                </a:solidFill>
                <a:latin typeface="Courier New" pitchFamily="49" charset="0"/>
                <a:cs typeface="Times New Roman" pitchFamily="18" charset="0"/>
              </a:rPr>
              <a:t>   counter = counter + 1; </a:t>
            </a:r>
          </a:p>
          <a:p>
            <a:pPr eaLnBrk="1" hangingPunct="1">
              <a:lnSpc>
                <a:spcPct val="90000"/>
              </a:lnSpc>
            </a:pPr>
            <a:r>
              <a:rPr lang="en-US" sz="1200" b="1">
                <a:solidFill>
                  <a:srgbClr val="000000"/>
                </a:solidFill>
                <a:latin typeface="Courier New" pitchFamily="49" charset="0"/>
                <a:cs typeface="Times New Roman" pitchFamily="18" charset="0"/>
              </a:rPr>
              <a:t>   printf( "Enter grade, -1 to end: " );</a:t>
            </a:r>
          </a:p>
          <a:p>
            <a:pPr eaLnBrk="1" hangingPunct="1">
              <a:lnSpc>
                <a:spcPct val="90000"/>
              </a:lnSpc>
            </a:pPr>
            <a:r>
              <a:rPr lang="en-US" sz="1200" b="1">
                <a:solidFill>
                  <a:srgbClr val="000000"/>
                </a:solidFill>
                <a:latin typeface="Courier New" pitchFamily="49" charset="0"/>
                <a:cs typeface="Times New Roman" pitchFamily="18" charset="0"/>
              </a:rPr>
              <a:t>   scanf( "%d", &amp;grade );</a:t>
            </a:r>
          </a:p>
          <a:p>
            <a:pPr eaLnBrk="1" hangingPunct="1">
              <a:lnSpc>
                <a:spcPct val="90000"/>
              </a:lnSpc>
            </a:pPr>
            <a:r>
              <a:rPr lang="en-US" sz="1200" b="1">
                <a:solidFill>
                  <a:srgbClr val="000000"/>
                </a:solidFill>
                <a:latin typeface="Courier New" pitchFamily="49" charset="0"/>
                <a:cs typeface="Times New Roman" pitchFamily="18" charset="0"/>
              </a:rPr>
              <a:t>}    </a:t>
            </a:r>
            <a:r>
              <a:rPr lang="en-US" sz="1200" b="1">
                <a:solidFill>
                  <a:srgbClr val="33CC33"/>
                </a:solidFill>
                <a:latin typeface="Courier New" pitchFamily="49" charset="0"/>
                <a:cs typeface="Times New Roman" pitchFamily="18" charset="0"/>
              </a:rPr>
              <a:t>/* termination phase */</a:t>
            </a:r>
          </a:p>
          <a:p>
            <a:pPr eaLnBrk="1" hangingPunct="1">
              <a:lnSpc>
                <a:spcPct val="90000"/>
              </a:lnSpc>
            </a:pPr>
            <a:r>
              <a:rPr lang="en-US" sz="1200" b="1">
                <a:solidFill>
                  <a:srgbClr val="275AFF"/>
                </a:solidFill>
                <a:latin typeface="Courier New" pitchFamily="49" charset="0"/>
                <a:cs typeface="Times New Roman" pitchFamily="18" charset="0"/>
              </a:rPr>
              <a:t>if</a:t>
            </a:r>
            <a:r>
              <a:rPr lang="en-US" sz="1200" b="1">
                <a:solidFill>
                  <a:srgbClr val="000000"/>
                </a:solidFill>
                <a:latin typeface="Courier New" pitchFamily="49" charset="0"/>
                <a:cs typeface="Times New Roman" pitchFamily="18" charset="0"/>
              </a:rPr>
              <a:t> ( counter != 0 ) {</a:t>
            </a:r>
          </a:p>
          <a:p>
            <a:pPr eaLnBrk="1" hangingPunct="1">
              <a:lnSpc>
                <a:spcPct val="90000"/>
              </a:lnSpc>
            </a:pPr>
            <a:r>
              <a:rPr lang="en-US" sz="1200" b="1">
                <a:solidFill>
                  <a:srgbClr val="000000"/>
                </a:solidFill>
                <a:latin typeface="Courier New" pitchFamily="49" charset="0"/>
                <a:cs typeface="Times New Roman" pitchFamily="18" charset="0"/>
              </a:rPr>
              <a:t>   average = ( </a:t>
            </a:r>
            <a:r>
              <a:rPr lang="en-US" sz="1200" b="1">
                <a:solidFill>
                  <a:srgbClr val="275AFF"/>
                </a:solidFill>
                <a:latin typeface="Courier New" pitchFamily="49" charset="0"/>
                <a:cs typeface="Times New Roman" pitchFamily="18" charset="0"/>
              </a:rPr>
              <a:t>float</a:t>
            </a:r>
            <a:r>
              <a:rPr lang="en-US" sz="1200" b="1">
                <a:solidFill>
                  <a:srgbClr val="000000"/>
                </a:solidFill>
                <a:latin typeface="Courier New" pitchFamily="49" charset="0"/>
                <a:cs typeface="Times New Roman" pitchFamily="18" charset="0"/>
              </a:rPr>
              <a:t> ) total / counter;</a:t>
            </a:r>
          </a:p>
          <a:p>
            <a:pPr eaLnBrk="1" hangingPunct="1">
              <a:lnSpc>
                <a:spcPct val="90000"/>
              </a:lnSpc>
            </a:pPr>
            <a:r>
              <a:rPr lang="en-US" sz="1200" b="1">
                <a:solidFill>
                  <a:srgbClr val="000000"/>
                </a:solidFill>
                <a:latin typeface="Courier New" pitchFamily="49" charset="0"/>
                <a:cs typeface="Times New Roman" pitchFamily="18" charset="0"/>
              </a:rPr>
              <a:t>   printf( "Class average is %.2f", average );</a:t>
            </a:r>
          </a:p>
          <a:p>
            <a:pPr eaLnBrk="1" hangingPunct="1">
              <a:lnSpc>
                <a:spcPct val="90000"/>
              </a:lnSpc>
            </a:pPr>
            <a:r>
              <a:rPr lang="en-US" sz="1200" b="1">
                <a:solidFill>
                  <a:srgbClr val="000000"/>
                </a:solidFill>
                <a:latin typeface="Courier New" pitchFamily="49" charset="0"/>
                <a:cs typeface="Times New Roman" pitchFamily="18" charset="0"/>
              </a:rPr>
              <a:t>}</a:t>
            </a:r>
          </a:p>
          <a:p>
            <a:pPr eaLnBrk="1" hangingPunct="1">
              <a:lnSpc>
                <a:spcPct val="90000"/>
              </a:lnSpc>
            </a:pPr>
            <a:r>
              <a:rPr lang="en-US" sz="1200" b="1">
                <a:solidFill>
                  <a:srgbClr val="275AFF"/>
                </a:solidFill>
                <a:latin typeface="Courier New" pitchFamily="49" charset="0"/>
                <a:cs typeface="Times New Roman" pitchFamily="18" charset="0"/>
              </a:rPr>
              <a:t>else</a:t>
            </a:r>
            <a:endParaRPr lang="en-US" sz="1200" b="1">
              <a:solidFill>
                <a:srgbClr val="000000"/>
              </a:solidFill>
              <a:latin typeface="Courier New" pitchFamily="49" charset="0"/>
              <a:cs typeface="Times New Roman" pitchFamily="18" charset="0"/>
            </a:endParaRPr>
          </a:p>
          <a:p>
            <a:pPr eaLnBrk="1" hangingPunct="1">
              <a:lnSpc>
                <a:spcPct val="90000"/>
              </a:lnSpc>
            </a:pPr>
            <a:r>
              <a:rPr lang="en-US" sz="1200" b="1">
                <a:solidFill>
                  <a:srgbClr val="000000"/>
                </a:solidFill>
                <a:latin typeface="Courier New" pitchFamily="49" charset="0"/>
                <a:cs typeface="Times New Roman" pitchFamily="18" charset="0"/>
              </a:rPr>
              <a:t>   printf( "No grades were entered\n"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Text Box 6"/>
          <p:cNvSpPr txBox="1">
            <a:spLocks noChangeArrowheads="1"/>
          </p:cNvSpPr>
          <p:nvPr/>
        </p:nvSpPr>
        <p:spPr bwMode="auto">
          <a:xfrm>
            <a:off x="762000" y="2209800"/>
            <a:ext cx="7620000" cy="1631216"/>
          </a:xfrm>
          <a:prstGeom prst="rect">
            <a:avLst/>
          </a:prstGeom>
          <a:noFill/>
          <a:ln w="9525">
            <a:noFill/>
            <a:miter lim="800000"/>
            <a:headEnd/>
            <a:tailEnd/>
          </a:ln>
        </p:spPr>
        <p:txBody>
          <a:bodyPr wrap="square">
            <a:spAutoFit/>
          </a:bodyPr>
          <a:lstStyle/>
          <a:p>
            <a:pPr marL="1889125" indent="-1874838"/>
            <a:r>
              <a:rPr lang="en-US" sz="3600" b="1" i="1" dirty="0">
                <a:solidFill>
                  <a:schemeClr val="bg1"/>
                </a:solidFill>
                <a:latin typeface="Arial" pitchFamily="34" charset="0"/>
              </a:rPr>
              <a:t>Program Control</a:t>
            </a:r>
          </a:p>
          <a:p>
            <a:pPr marL="1889125" indent="-1874838"/>
            <a:endParaRPr lang="en-US" sz="3600" b="1" i="1" dirty="0">
              <a:solidFill>
                <a:schemeClr val="bg1"/>
              </a:solidFill>
              <a:latin typeface="Arial" pitchFamily="34" charset="0"/>
            </a:endParaRPr>
          </a:p>
          <a:p>
            <a:pPr marL="1889125" indent="-1874838" algn="r"/>
            <a:r>
              <a:rPr lang="en-US" sz="2800" b="1" i="1" dirty="0">
                <a:solidFill>
                  <a:schemeClr val="bg1"/>
                </a:solidFill>
                <a:latin typeface="Arial" pitchFamily="34" charset="0"/>
              </a:rPr>
              <a:t>- Additional C Statements</a:t>
            </a:r>
          </a:p>
        </p:txBody>
      </p:sp>
      <p:sp>
        <p:nvSpPr>
          <p:cNvPr id="4101" name="Line 5"/>
          <p:cNvSpPr>
            <a:spLocks noChangeShapeType="1"/>
          </p:cNvSpPr>
          <p:nvPr/>
        </p:nvSpPr>
        <p:spPr bwMode="auto">
          <a:xfrm>
            <a:off x="2286000" y="3200400"/>
            <a:ext cx="6019800" cy="0"/>
          </a:xfrm>
          <a:prstGeom prst="line">
            <a:avLst/>
          </a:prstGeom>
          <a:noFill/>
          <a:ln w="76200">
            <a:solidFill>
              <a:schemeClr val="accent2"/>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Grp="1" noChangeArrowheads="1"/>
          </p:cNvSpPr>
          <p:nvPr>
            <p:ph type="body" idx="1"/>
          </p:nvPr>
        </p:nvSpPr>
        <p:spPr>
          <a:xfrm>
            <a:off x="152400" y="990600"/>
            <a:ext cx="8839200" cy="5105400"/>
          </a:xfrm>
        </p:spPr>
        <p:txBody>
          <a:bodyPr>
            <a:normAutofit lnSpcReduction="10000"/>
          </a:bodyPr>
          <a:lstStyle/>
          <a:p>
            <a:pPr eaLnBrk="1" hangingPunct="1">
              <a:buNone/>
            </a:pPr>
            <a:endParaRPr lang="en-US" dirty="0" smtClean="0">
              <a:latin typeface="Times New Roman" pitchFamily="18" charset="0"/>
              <a:cs typeface="Times New Roman" pitchFamily="18" charset="0"/>
            </a:endParaRPr>
          </a:p>
          <a:p>
            <a:pPr lvl="1" eaLnBrk="1" hangingPunct="1"/>
            <a:r>
              <a:rPr lang="en-US" dirty="0" smtClean="0">
                <a:latin typeface="Times New Roman" pitchFamily="18" charset="0"/>
                <a:cs typeface="Times New Roman" pitchFamily="18" charset="0"/>
              </a:rPr>
              <a:t>additional repetition control structures</a:t>
            </a:r>
          </a:p>
          <a:p>
            <a:pPr lvl="2" eaLnBrk="1" hangingPunct="1"/>
            <a:r>
              <a:rPr lang="en-US" b="1" dirty="0" smtClean="0">
                <a:latin typeface="Times New Roman" pitchFamily="18" charset="0"/>
                <a:cs typeface="Times New Roman" pitchFamily="18" charset="0"/>
              </a:rPr>
              <a:t>for</a:t>
            </a:r>
          </a:p>
          <a:p>
            <a:pPr lvl="2" eaLnBrk="1" hangingPunct="1"/>
            <a:r>
              <a:rPr lang="en-US" b="1" dirty="0" smtClean="0">
                <a:latin typeface="Times New Roman" pitchFamily="18" charset="0"/>
                <a:cs typeface="Times New Roman" pitchFamily="18" charset="0"/>
              </a:rPr>
              <a:t>do</a:t>
            </a:r>
            <a:r>
              <a:rPr lang="en-US" dirty="0" smtClean="0">
                <a:latin typeface="Times New Roman" pitchFamily="18" charset="0"/>
                <a:cs typeface="Times New Roman" pitchFamily="18" charset="0"/>
              </a:rPr>
              <a:t>/</a:t>
            </a:r>
            <a:r>
              <a:rPr lang="en-US" b="1" dirty="0" smtClean="0">
                <a:latin typeface="Times New Roman" pitchFamily="18" charset="0"/>
                <a:cs typeface="Times New Roman" pitchFamily="18" charset="0"/>
              </a:rPr>
              <a:t>while</a:t>
            </a:r>
          </a:p>
          <a:p>
            <a:pPr lvl="1" eaLnBrk="1" hangingPunct="1"/>
            <a:r>
              <a:rPr lang="en-US" b="1" dirty="0" smtClean="0">
                <a:latin typeface="Times New Roman" pitchFamily="18" charset="0"/>
                <a:cs typeface="Times New Roman" pitchFamily="18" charset="0"/>
              </a:rPr>
              <a:t>switch</a:t>
            </a:r>
            <a:r>
              <a:rPr lang="en-US" dirty="0" smtClean="0">
                <a:latin typeface="Times New Roman" pitchFamily="18" charset="0"/>
                <a:cs typeface="Times New Roman" pitchFamily="18" charset="0"/>
              </a:rPr>
              <a:t> additional multiple selection structure</a:t>
            </a:r>
          </a:p>
          <a:p>
            <a:pPr lvl="1" eaLnBrk="1" hangingPunct="1"/>
            <a:r>
              <a:rPr lang="en-US" b="1" dirty="0" smtClean="0">
                <a:latin typeface="Times New Roman" pitchFamily="18" charset="0"/>
                <a:cs typeface="Times New Roman" pitchFamily="18" charset="0"/>
              </a:rPr>
              <a:t>break</a:t>
            </a:r>
            <a:r>
              <a:rPr lang="en-US" dirty="0" smtClean="0">
                <a:latin typeface="Times New Roman" pitchFamily="18" charset="0"/>
                <a:cs typeface="Times New Roman" pitchFamily="18" charset="0"/>
              </a:rPr>
              <a:t> statement</a:t>
            </a:r>
          </a:p>
          <a:p>
            <a:pPr lvl="2" eaLnBrk="1" hangingPunct="1"/>
            <a:r>
              <a:rPr lang="en-US" dirty="0" smtClean="0">
                <a:latin typeface="Times New Roman" pitchFamily="18" charset="0"/>
                <a:cs typeface="Times New Roman" pitchFamily="18" charset="0"/>
              </a:rPr>
              <a:t>Used for exiting immediately and rapidly from certain control structures</a:t>
            </a:r>
          </a:p>
          <a:p>
            <a:pPr lvl="1" eaLnBrk="1" hangingPunct="1"/>
            <a:r>
              <a:rPr lang="en-US" b="1" dirty="0" smtClean="0">
                <a:latin typeface="Times New Roman" pitchFamily="18" charset="0"/>
                <a:cs typeface="Times New Roman" pitchFamily="18" charset="0"/>
              </a:rPr>
              <a:t>continue</a:t>
            </a:r>
            <a:r>
              <a:rPr lang="en-US" dirty="0" smtClean="0">
                <a:latin typeface="Times New Roman" pitchFamily="18" charset="0"/>
                <a:cs typeface="Times New Roman" pitchFamily="18" charset="0"/>
              </a:rPr>
              <a:t> statement</a:t>
            </a:r>
          </a:p>
          <a:p>
            <a:pPr lvl="2" eaLnBrk="1" hangingPunct="1"/>
            <a:r>
              <a:rPr lang="en-US" dirty="0" smtClean="0">
                <a:latin typeface="Times New Roman" pitchFamily="18" charset="0"/>
                <a:cs typeface="Times New Roman" pitchFamily="18" charset="0"/>
              </a:rPr>
              <a:t>Used for skipping the remainder of the body of a repetition structure and proceeding with the next iteration of the loop</a:t>
            </a:r>
          </a:p>
          <a:p>
            <a:pPr eaLnBrk="1" hangingPunct="1"/>
            <a:endParaRPr lang="en-US"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type="body" idx="1"/>
          </p:nvPr>
        </p:nvSpPr>
        <p:spPr>
          <a:xfrm>
            <a:off x="0" y="990600"/>
            <a:ext cx="8610600" cy="5562600"/>
          </a:xfrm>
        </p:spPr>
        <p:txBody>
          <a:bodyPr>
            <a:normAutofit lnSpcReduction="10000"/>
          </a:bodyPr>
          <a:lstStyle/>
          <a:p>
            <a:pPr eaLnBrk="1" hangingPunct="1">
              <a:lnSpc>
                <a:spcPct val="90000"/>
              </a:lnSpc>
            </a:pPr>
            <a:r>
              <a:rPr lang="en-US" b="0" dirty="0" smtClean="0">
                <a:latin typeface="Times New Roman" pitchFamily="18" charset="0"/>
                <a:cs typeface="Times New Roman" pitchFamily="18" charset="0"/>
              </a:rPr>
              <a:t>for</a:t>
            </a:r>
            <a:r>
              <a:rPr lang="en-US" dirty="0" smtClean="0">
                <a:latin typeface="Times New Roman" pitchFamily="18" charset="0"/>
                <a:cs typeface="Times New Roman" pitchFamily="18" charset="0"/>
              </a:rPr>
              <a:t> loops syntax</a:t>
            </a:r>
          </a:p>
          <a:p>
            <a:pPr lvl="2" eaLnBrk="1" hangingPunct="1">
              <a:lnSpc>
                <a:spcPct val="90000"/>
              </a:lnSpc>
              <a:buFontTx/>
              <a:buNone/>
            </a:pPr>
            <a:r>
              <a:rPr lang="en-US" sz="2400" b="1" dirty="0" smtClean="0">
                <a:latin typeface="Times New Roman" pitchFamily="18" charset="0"/>
                <a:cs typeface="Times New Roman" pitchFamily="18" charset="0"/>
              </a:rPr>
              <a:t>for ( initialization ; </a:t>
            </a:r>
            <a:r>
              <a:rPr lang="en-US" sz="2400" b="1" dirty="0" err="1" smtClean="0">
                <a:latin typeface="Times New Roman" pitchFamily="18" charset="0"/>
                <a:cs typeface="Times New Roman" pitchFamily="18" charset="0"/>
              </a:rPr>
              <a:t>loopContinuationTest</a:t>
            </a:r>
            <a:r>
              <a:rPr lang="en-US" sz="2400" b="1" dirty="0" smtClean="0">
                <a:latin typeface="Times New Roman" pitchFamily="18" charset="0"/>
                <a:cs typeface="Times New Roman" pitchFamily="18" charset="0"/>
              </a:rPr>
              <a:t> ; increment ) </a:t>
            </a:r>
            <a:br>
              <a:rPr lang="en-US" sz="24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      statement</a:t>
            </a:r>
          </a:p>
          <a:p>
            <a:pPr lvl="2" eaLnBrk="1" hangingPunct="1">
              <a:lnSpc>
                <a:spcPct val="90000"/>
              </a:lnSpc>
              <a:buFontTx/>
              <a:buNone/>
            </a:pPr>
            <a:r>
              <a:rPr lang="en-US" sz="1800" u="sng" dirty="0" smtClean="0">
                <a:latin typeface="Times New Roman" pitchFamily="18" charset="0"/>
                <a:cs typeface="Times New Roman" pitchFamily="18" charset="0"/>
              </a:rPr>
              <a:t>Example</a:t>
            </a:r>
            <a:r>
              <a:rPr lang="en-US" sz="1800" dirty="0" smtClean="0">
                <a:latin typeface="Times New Roman" pitchFamily="18" charset="0"/>
                <a:cs typeface="Times New Roman" pitchFamily="18" charset="0"/>
              </a:rPr>
              <a:t>: Prints the integers from one to ten</a:t>
            </a:r>
          </a:p>
          <a:p>
            <a:pPr lvl="1" eaLnBrk="1" hangingPunct="1">
              <a:lnSpc>
                <a:spcPct val="90000"/>
              </a:lnSpc>
              <a:buFontTx/>
              <a:buNone/>
            </a:pPr>
            <a:r>
              <a:rPr lang="en-US" sz="2000" b="1" dirty="0" smtClean="0">
                <a:latin typeface="Times New Roman" pitchFamily="18" charset="0"/>
                <a:cs typeface="Times New Roman" pitchFamily="18" charset="0"/>
              </a:rPr>
              <a:t>		for ( counter = 1; counter &lt;= 10; counter++ )</a:t>
            </a:r>
          </a:p>
          <a:p>
            <a:pPr lvl="1" eaLnBrk="1" hangingPunct="1">
              <a:lnSpc>
                <a:spcPct val="90000"/>
              </a:lnSpc>
              <a:buFontTx/>
              <a:buNone/>
            </a:pP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printf</a:t>
            </a:r>
            <a:r>
              <a:rPr lang="en-US" sz="2000" b="1" dirty="0" smtClean="0">
                <a:latin typeface="Times New Roman" pitchFamily="18" charset="0"/>
                <a:cs typeface="Times New Roman" pitchFamily="18" charset="0"/>
              </a:rPr>
              <a:t>( "%d\n", counter );</a:t>
            </a:r>
          </a:p>
          <a:p>
            <a:pPr eaLnBrk="1" hangingPunct="1">
              <a:lnSpc>
                <a:spcPct val="90000"/>
              </a:lnSpc>
            </a:pPr>
            <a:r>
              <a:rPr lang="en-US" sz="2400" dirty="0" smtClean="0">
                <a:latin typeface="Times New Roman" pitchFamily="18" charset="0"/>
                <a:cs typeface="Times New Roman" pitchFamily="18" charset="0"/>
              </a:rPr>
              <a:t>For loops can usually be rewritten as </a:t>
            </a:r>
            <a:r>
              <a:rPr lang="en-US" sz="2400" b="0" dirty="0" smtClean="0">
                <a:latin typeface="Times New Roman" pitchFamily="18" charset="0"/>
                <a:cs typeface="Times New Roman" pitchFamily="18" charset="0"/>
              </a:rPr>
              <a:t>while</a:t>
            </a:r>
            <a:r>
              <a:rPr lang="en-US" sz="2400" dirty="0" smtClean="0">
                <a:latin typeface="Times New Roman" pitchFamily="18" charset="0"/>
                <a:cs typeface="Times New Roman" pitchFamily="18" charset="0"/>
              </a:rPr>
              <a:t> loops:</a:t>
            </a:r>
          </a:p>
          <a:p>
            <a:pPr lvl="2" eaLnBrk="1" hangingPunct="1">
              <a:lnSpc>
                <a:spcPct val="90000"/>
              </a:lnSpc>
              <a:buFontTx/>
              <a:buNone/>
            </a:pPr>
            <a:r>
              <a:rPr lang="en-US" sz="1800" i="1" dirty="0" smtClean="0">
                <a:latin typeface="Times New Roman" pitchFamily="18" charset="0"/>
                <a:cs typeface="Times New Roman" pitchFamily="18" charset="0"/>
              </a:rPr>
              <a:t>	initialization;</a:t>
            </a:r>
            <a:br>
              <a:rPr lang="en-US" sz="1800" i="1" dirty="0" smtClean="0">
                <a:latin typeface="Times New Roman" pitchFamily="18" charset="0"/>
                <a:cs typeface="Times New Roman" pitchFamily="18" charset="0"/>
              </a:rPr>
            </a:br>
            <a:r>
              <a:rPr lang="en-US" sz="1800" b="1" dirty="0" smtClean="0">
                <a:latin typeface="Times New Roman" pitchFamily="18" charset="0"/>
                <a:cs typeface="Times New Roman" pitchFamily="18" charset="0"/>
              </a:rPr>
              <a:t>while</a:t>
            </a:r>
            <a:r>
              <a:rPr lang="en-US" sz="1800" i="1"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 </a:t>
            </a:r>
            <a:r>
              <a:rPr lang="en-US" sz="1800" i="1" dirty="0" err="1" smtClean="0">
                <a:latin typeface="Times New Roman" pitchFamily="18" charset="0"/>
                <a:cs typeface="Times New Roman" pitchFamily="18" charset="0"/>
              </a:rPr>
              <a:t>loopContinuationTest</a:t>
            </a:r>
            <a:r>
              <a:rPr lang="en-US" sz="1800" dirty="0" smtClean="0">
                <a:latin typeface="Times New Roman" pitchFamily="18" charset="0"/>
                <a:cs typeface="Times New Roman" pitchFamily="18" charset="0"/>
              </a:rPr>
              <a:t> ) </a:t>
            </a:r>
            <a:r>
              <a:rPr lang="en-US" sz="1800" b="1" dirty="0" smtClean="0">
                <a:latin typeface="Times New Roman" pitchFamily="18" charset="0"/>
                <a:cs typeface="Times New Roman" pitchFamily="18" charset="0"/>
              </a:rPr>
              <a:t>{</a:t>
            </a:r>
            <a:br>
              <a:rPr lang="en-US" sz="1800" b="1" dirty="0" smtClean="0">
                <a:latin typeface="Times New Roman" pitchFamily="18" charset="0"/>
                <a:cs typeface="Times New Roman" pitchFamily="18" charset="0"/>
              </a:rPr>
            </a:br>
            <a:r>
              <a:rPr lang="en-US" sz="1800" i="1" dirty="0" smtClean="0">
                <a:latin typeface="Times New Roman" pitchFamily="18" charset="0"/>
                <a:cs typeface="Times New Roman" pitchFamily="18" charset="0"/>
              </a:rPr>
              <a:t>   statement;</a:t>
            </a:r>
            <a:br>
              <a:rPr lang="en-US" sz="1800" i="1" dirty="0" smtClean="0">
                <a:latin typeface="Times New Roman" pitchFamily="18" charset="0"/>
                <a:cs typeface="Times New Roman" pitchFamily="18" charset="0"/>
              </a:rPr>
            </a:br>
            <a:r>
              <a:rPr lang="en-US" sz="1800" i="1" dirty="0" smtClean="0">
                <a:latin typeface="Times New Roman" pitchFamily="18" charset="0"/>
                <a:cs typeface="Times New Roman" pitchFamily="18" charset="0"/>
              </a:rPr>
              <a:t>   increment;</a:t>
            </a:r>
            <a:br>
              <a:rPr lang="en-US" sz="1800" i="1" dirty="0" smtClean="0">
                <a:latin typeface="Times New Roman" pitchFamily="18" charset="0"/>
                <a:cs typeface="Times New Roman" pitchFamily="18" charset="0"/>
              </a:rPr>
            </a:br>
            <a:r>
              <a:rPr lang="en-US" sz="1800" b="1" dirty="0" smtClean="0">
                <a:latin typeface="Times New Roman" pitchFamily="18" charset="0"/>
                <a:cs typeface="Times New Roman" pitchFamily="18" charset="0"/>
              </a:rPr>
              <a:t>} </a:t>
            </a:r>
          </a:p>
          <a:p>
            <a:pPr eaLnBrk="1" hangingPunct="1">
              <a:lnSpc>
                <a:spcPct val="90000"/>
              </a:lnSpc>
            </a:pPr>
            <a:r>
              <a:rPr lang="en-US" sz="2400" dirty="0" smtClean="0">
                <a:latin typeface="Times New Roman" pitchFamily="18" charset="0"/>
                <a:cs typeface="Times New Roman" pitchFamily="18" charset="0"/>
              </a:rPr>
              <a:t>Initialization and increment</a:t>
            </a:r>
            <a:r>
              <a:rPr lang="en-US" sz="2000" dirty="0" smtClean="0">
                <a:latin typeface="Times New Roman" pitchFamily="18" charset="0"/>
                <a:cs typeface="Times New Roman" pitchFamily="18" charset="0"/>
              </a:rPr>
              <a:t> </a:t>
            </a:r>
          </a:p>
          <a:p>
            <a:pPr lvl="1" eaLnBrk="1" hangingPunct="1">
              <a:lnSpc>
                <a:spcPct val="90000"/>
              </a:lnSpc>
            </a:pPr>
            <a:r>
              <a:rPr lang="en-US" sz="2000" dirty="0" smtClean="0">
                <a:latin typeface="Times New Roman" pitchFamily="18" charset="0"/>
                <a:cs typeface="Times New Roman" pitchFamily="18" charset="0"/>
              </a:rPr>
              <a:t>Can be comma-separated list of statements</a:t>
            </a:r>
          </a:p>
          <a:p>
            <a:pPr lvl="2" eaLnBrk="1" hangingPunct="1">
              <a:lnSpc>
                <a:spcPct val="90000"/>
              </a:lnSpc>
              <a:buFontTx/>
              <a:buNone/>
            </a:pPr>
            <a:r>
              <a:rPr lang="en-US" sz="1800" u="sng" dirty="0" smtClean="0">
                <a:latin typeface="Times New Roman" pitchFamily="18" charset="0"/>
                <a:cs typeface="Times New Roman" pitchFamily="18" charset="0"/>
              </a:rPr>
              <a:t>Example</a:t>
            </a:r>
            <a:r>
              <a:rPr lang="en-US" sz="1800" dirty="0" smtClean="0">
                <a:latin typeface="Times New Roman" pitchFamily="18" charset="0"/>
                <a:cs typeface="Times New Roman" pitchFamily="18" charset="0"/>
              </a:rPr>
              <a:t>:</a:t>
            </a:r>
          </a:p>
          <a:p>
            <a:pPr lvl="2" eaLnBrk="1" hangingPunct="1">
              <a:lnSpc>
                <a:spcPct val="90000"/>
              </a:lnSpc>
              <a:buFontTx/>
              <a:buNone/>
            </a:pPr>
            <a:r>
              <a:rPr lang="en-US" sz="1800" b="1" dirty="0" smtClean="0">
                <a:latin typeface="Times New Roman" pitchFamily="18" charset="0"/>
                <a:cs typeface="Times New Roman" pitchFamily="18" charset="0"/>
              </a:rPr>
              <a:t>for ( </a:t>
            </a:r>
            <a:r>
              <a:rPr lang="en-US" sz="1800" b="1" dirty="0" err="1" smtClean="0">
                <a:latin typeface="Times New Roman" pitchFamily="18" charset="0"/>
                <a:cs typeface="Times New Roman" pitchFamily="18" charset="0"/>
              </a:rPr>
              <a:t>i</a:t>
            </a:r>
            <a:r>
              <a:rPr lang="en-US" sz="1800" b="1" dirty="0" smtClean="0">
                <a:latin typeface="Times New Roman" pitchFamily="18" charset="0"/>
                <a:cs typeface="Times New Roman" pitchFamily="18" charset="0"/>
              </a:rPr>
              <a:t> = 0, j = 0;  j + </a:t>
            </a:r>
            <a:r>
              <a:rPr lang="en-US" sz="1800" b="1" dirty="0" err="1" smtClean="0">
                <a:latin typeface="Times New Roman" pitchFamily="18" charset="0"/>
                <a:cs typeface="Times New Roman" pitchFamily="18" charset="0"/>
              </a:rPr>
              <a:t>i</a:t>
            </a:r>
            <a:r>
              <a:rPr lang="en-US" sz="1800" b="1" dirty="0" smtClean="0">
                <a:latin typeface="Times New Roman" pitchFamily="18" charset="0"/>
                <a:cs typeface="Times New Roman" pitchFamily="18" charset="0"/>
              </a:rPr>
              <a:t> &lt;= 10; j++, </a:t>
            </a:r>
            <a:r>
              <a:rPr lang="en-US" sz="1800" b="1" dirty="0" err="1" smtClean="0">
                <a:latin typeface="Times New Roman" pitchFamily="18" charset="0"/>
                <a:cs typeface="Times New Roman" pitchFamily="18" charset="0"/>
              </a:rPr>
              <a:t>i</a:t>
            </a:r>
            <a:r>
              <a:rPr lang="en-US" sz="1800" b="1" dirty="0" smtClean="0">
                <a:latin typeface="Times New Roman" pitchFamily="18" charset="0"/>
                <a:cs typeface="Times New Roman" pitchFamily="18" charset="0"/>
              </a:rPr>
              <a:t>++)</a:t>
            </a:r>
          </a:p>
          <a:p>
            <a:pPr lvl="2" eaLnBrk="1" hangingPunct="1">
              <a:lnSpc>
                <a:spcPct val="90000"/>
              </a:lnSpc>
              <a:buFontTx/>
              <a:buNone/>
            </a:pP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printf</a:t>
            </a:r>
            <a:r>
              <a:rPr lang="en-US" sz="1800" b="1" dirty="0" smtClean="0">
                <a:latin typeface="Times New Roman" pitchFamily="18" charset="0"/>
                <a:cs typeface="Times New Roman" pitchFamily="18" charset="0"/>
              </a:rPr>
              <a:t>( "%d\n", j + </a:t>
            </a:r>
            <a:r>
              <a:rPr lang="en-US" sz="1800" b="1" dirty="0" err="1" smtClean="0">
                <a:latin typeface="Times New Roman" pitchFamily="18" charset="0"/>
                <a:cs typeface="Times New Roman" pitchFamily="18" charset="0"/>
              </a:rPr>
              <a:t>i</a:t>
            </a:r>
            <a:r>
              <a:rPr lang="en-US" sz="1800" b="1" dirty="0" smtClean="0">
                <a:latin typeface="Times New Roman" pitchFamily="18" charset="0"/>
                <a:cs typeface="Times New Roman" pitchFamily="18" charset="0"/>
              </a:rPr>
              <a:t> );</a:t>
            </a:r>
            <a:endParaRPr lang="en-US" sz="1800" dirty="0" smtClean="0">
              <a:latin typeface="Times New Roman" pitchFamily="18" charset="0"/>
              <a:cs typeface="Times New Roman" pitchFamily="18" charset="0"/>
            </a:endParaRPr>
          </a:p>
        </p:txBody>
      </p:sp>
      <p:sp>
        <p:nvSpPr>
          <p:cNvPr id="77826" name="Rectangle 2"/>
          <p:cNvSpPr>
            <a:spLocks noGrp="1" noChangeArrowheads="1"/>
          </p:cNvSpPr>
          <p:nvPr>
            <p:ph type="title"/>
          </p:nvPr>
        </p:nvSpPr>
        <p:spPr/>
        <p:txBody>
          <a:bodyPr/>
          <a:lstStyle/>
          <a:p>
            <a:pPr eaLnBrk="1" hangingPunct="1">
              <a:buNone/>
            </a:pPr>
            <a:r>
              <a:rPr lang="en-US" noProof="1" smtClean="0">
                <a:latin typeface="Times New Roman" pitchFamily="18" charset="0"/>
                <a:cs typeface="Times New Roman" pitchFamily="18" charset="0"/>
              </a:rPr>
              <a:t>Repetition Structure</a:t>
            </a:r>
            <a:r>
              <a:rPr lang="en-US" dirty="0" smtClean="0">
                <a:latin typeface="Times New Roman" pitchFamily="18" charset="0"/>
                <a:cs typeface="Times New Roman" pitchFamily="18" charset="0"/>
              </a:rPr>
              <a:t>: </a:t>
            </a:r>
            <a:r>
              <a:rPr lang="en-US" sz="4400" noProof="1" smtClean="0">
                <a:latin typeface="Times New Roman" pitchFamily="18" charset="0"/>
                <a:cs typeface="Times New Roman" pitchFamily="18" charset="0"/>
              </a:rPr>
              <a:t>for </a:t>
            </a:r>
            <a:endParaRPr lang="en-US" sz="4400" dirty="0" smtClean="0">
              <a:latin typeface="Times New Roman" pitchFamily="18" charset="0"/>
              <a:cs typeface="Times New Roman" pitchFamily="18" charset="0"/>
            </a:endParaRPr>
          </a:p>
        </p:txBody>
      </p:sp>
      <p:grpSp>
        <p:nvGrpSpPr>
          <p:cNvPr id="2" name="Group 4"/>
          <p:cNvGrpSpPr>
            <a:grpSpLocks/>
          </p:cNvGrpSpPr>
          <p:nvPr/>
        </p:nvGrpSpPr>
        <p:grpSpPr bwMode="auto">
          <a:xfrm>
            <a:off x="0" y="2330450"/>
            <a:ext cx="5486400" cy="1374775"/>
            <a:chOff x="0" y="632"/>
            <a:chExt cx="3456" cy="866"/>
          </a:xfrm>
        </p:grpSpPr>
        <p:sp>
          <p:nvSpPr>
            <p:cNvPr id="6152" name="Rectangle 5"/>
            <p:cNvSpPr>
              <a:spLocks noChangeArrowheads="1"/>
            </p:cNvSpPr>
            <p:nvPr/>
          </p:nvSpPr>
          <p:spPr bwMode="auto">
            <a:xfrm>
              <a:off x="0" y="749"/>
              <a:ext cx="3456" cy="749"/>
            </a:xfrm>
            <a:prstGeom prst="rect">
              <a:avLst/>
            </a:prstGeom>
            <a:noFill/>
            <a:ln w="9525">
              <a:noFill/>
              <a:miter lim="800000"/>
              <a:headEnd/>
              <a:tailEnd/>
            </a:ln>
          </p:spPr>
          <p:txBody>
            <a:bodyPr>
              <a:spAutoFit/>
            </a:bodyPr>
            <a:lstStyle/>
            <a:p>
              <a:endParaRPr lang="en-US"/>
            </a:p>
          </p:txBody>
        </p:sp>
        <p:sp>
          <p:nvSpPr>
            <p:cNvPr id="6153" name="Rectangle 6"/>
            <p:cNvSpPr>
              <a:spLocks noChangeArrowheads="1"/>
            </p:cNvSpPr>
            <p:nvPr/>
          </p:nvSpPr>
          <p:spPr bwMode="auto">
            <a:xfrm>
              <a:off x="0" y="632"/>
              <a:ext cx="3456" cy="422"/>
            </a:xfrm>
            <a:prstGeom prst="rect">
              <a:avLst/>
            </a:prstGeom>
            <a:noFill/>
            <a:ln w="9525">
              <a:noFill/>
              <a:miter lim="800000"/>
              <a:headEnd/>
              <a:tailEnd/>
            </a:ln>
          </p:spPr>
          <p:txBody>
            <a:bodyPr>
              <a:spAutoFit/>
            </a:bodyPr>
            <a:lstStyle/>
            <a:p>
              <a:pPr eaLnBrk="1" hangingPunct="1"/>
              <a:r>
                <a:rPr lang="en-US" sz="1400">
                  <a:solidFill>
                    <a:srgbClr val="000000"/>
                  </a:solidFill>
                  <a:cs typeface="Times New Roman" pitchFamily="18" charset="0"/>
                </a:rPr>
                <a:t> </a:t>
              </a:r>
              <a:endParaRPr lang="en-US"/>
            </a:p>
            <a:p>
              <a:endParaRPr lang="en-US"/>
            </a:p>
          </p:txBody>
        </p:sp>
      </p:grpSp>
      <p:sp>
        <p:nvSpPr>
          <p:cNvPr id="6149" name="Rectangle 7"/>
          <p:cNvSpPr>
            <a:spLocks noChangeArrowheads="1"/>
          </p:cNvSpPr>
          <p:nvPr/>
        </p:nvSpPr>
        <p:spPr bwMode="auto">
          <a:xfrm>
            <a:off x="0" y="3705225"/>
            <a:ext cx="9144000" cy="822325"/>
          </a:xfrm>
          <a:prstGeom prst="rect">
            <a:avLst/>
          </a:prstGeom>
          <a:noFill/>
          <a:ln w="9525">
            <a:noFill/>
            <a:miter lim="800000"/>
            <a:headEnd/>
            <a:tailEnd/>
          </a:ln>
        </p:spPr>
        <p:txBody>
          <a:bodyPr>
            <a:spAutoFit/>
          </a:bodyPr>
          <a:lstStyle/>
          <a:p>
            <a:pPr eaLnBrk="1" hangingPunct="1"/>
            <a:r>
              <a:rPr lang="en-US"/>
              <a:t/>
            </a:r>
            <a:br>
              <a:rPr lang="en-US"/>
            </a:br>
            <a:endParaRPr lang="en-US"/>
          </a:p>
        </p:txBody>
      </p:sp>
      <p:sp>
        <p:nvSpPr>
          <p:cNvPr id="6150" name="Text Box 8"/>
          <p:cNvSpPr txBox="1">
            <a:spLocks noChangeArrowheads="1"/>
          </p:cNvSpPr>
          <p:nvPr/>
        </p:nvSpPr>
        <p:spPr bwMode="auto">
          <a:xfrm>
            <a:off x="7391400" y="3810000"/>
            <a:ext cx="1447800" cy="835025"/>
          </a:xfrm>
          <a:prstGeom prst="rect">
            <a:avLst/>
          </a:prstGeom>
          <a:solidFill>
            <a:srgbClr val="99CCFF"/>
          </a:solidFill>
          <a:ln w="9525">
            <a:solidFill>
              <a:schemeClr val="tx1"/>
            </a:solidFill>
            <a:miter lim="800000"/>
            <a:headEnd/>
            <a:tailEnd/>
          </a:ln>
        </p:spPr>
        <p:txBody>
          <a:bodyPr>
            <a:spAutoFit/>
          </a:bodyPr>
          <a:lstStyle/>
          <a:p>
            <a:pPr>
              <a:spcBef>
                <a:spcPct val="50000"/>
              </a:spcBef>
            </a:pPr>
            <a:r>
              <a:rPr lang="en-US" sz="1600">
                <a:solidFill>
                  <a:srgbClr val="000000"/>
                </a:solidFill>
                <a:latin typeface="Arial" pitchFamily="34" charset="0"/>
                <a:cs typeface="Times New Roman" pitchFamily="18" charset="0"/>
              </a:rPr>
              <a:t>No semicolon </a:t>
            </a:r>
            <a:r>
              <a:rPr lang="en-US" sz="1600" b="1">
                <a:solidFill>
                  <a:srgbClr val="000000"/>
                </a:solidFill>
                <a:latin typeface="Courier New" pitchFamily="49" charset="0"/>
                <a:cs typeface="Times New Roman" pitchFamily="18" charset="0"/>
              </a:rPr>
              <a:t>(;)</a:t>
            </a:r>
            <a:r>
              <a:rPr lang="en-US" sz="1600">
                <a:solidFill>
                  <a:srgbClr val="000000"/>
                </a:solidFill>
                <a:latin typeface="Arial" pitchFamily="34" charset="0"/>
                <a:cs typeface="Times New Roman" pitchFamily="18" charset="0"/>
              </a:rPr>
              <a:t> after last expression</a:t>
            </a:r>
          </a:p>
        </p:txBody>
      </p:sp>
      <p:sp>
        <p:nvSpPr>
          <p:cNvPr id="6151" name="Line 9"/>
          <p:cNvSpPr>
            <a:spLocks noChangeShapeType="1"/>
          </p:cNvSpPr>
          <p:nvPr/>
        </p:nvSpPr>
        <p:spPr bwMode="auto">
          <a:xfrm flipH="1" flipV="1">
            <a:off x="8305800" y="3048000"/>
            <a:ext cx="228600" cy="685800"/>
          </a:xfrm>
          <a:prstGeom prst="line">
            <a:avLst/>
          </a:prstGeom>
          <a:noFill/>
          <a:ln w="28575">
            <a:solidFill>
              <a:srgbClr val="FF0000"/>
            </a:solidFill>
            <a:round/>
            <a:headEnd/>
            <a:tailEnd type="triangle" w="med" len="med"/>
          </a:ln>
        </p:spPr>
        <p:txBody>
          <a:bodyPr anchor="ctr">
            <a:spAutoFit/>
          </a:bodyPr>
          <a:lstStyle/>
          <a:p>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buNone/>
            </a:pPr>
            <a:r>
              <a:rPr lang="en-US" dirty="0" smtClean="0">
                <a:latin typeface="Times New Roman" pitchFamily="18" charset="0"/>
                <a:cs typeface="Times New Roman" pitchFamily="18" charset="0"/>
              </a:rPr>
              <a:t> for Structure </a:t>
            </a:r>
            <a:r>
              <a:rPr lang="en-US" sz="1800" dirty="0" smtClean="0">
                <a:latin typeface="Times New Roman" pitchFamily="18" charset="0"/>
                <a:cs typeface="Times New Roman" pitchFamily="18" charset="0"/>
              </a:rPr>
              <a:t>(cont.)</a:t>
            </a:r>
            <a:r>
              <a:rPr lang="en-US" dirty="0" smtClean="0">
                <a:latin typeface="Times New Roman" pitchFamily="18" charset="0"/>
                <a:cs typeface="Times New Roman" pitchFamily="18" charset="0"/>
              </a:rPr>
              <a:t> </a:t>
            </a:r>
            <a:endParaRPr lang="en-US" sz="2800" dirty="0" smtClean="0">
              <a:latin typeface="Times New Roman" pitchFamily="18" charset="0"/>
              <a:cs typeface="Times New Roman" pitchFamily="18" charset="0"/>
            </a:endParaRPr>
          </a:p>
        </p:txBody>
      </p:sp>
      <p:sp>
        <p:nvSpPr>
          <p:cNvPr id="79875" name="Rectangle 3"/>
          <p:cNvSpPr>
            <a:spLocks noGrp="1" noChangeArrowheads="1"/>
          </p:cNvSpPr>
          <p:nvPr>
            <p:ph type="body" idx="1"/>
          </p:nvPr>
        </p:nvSpPr>
        <p:spPr>
          <a:xfrm>
            <a:off x="533400" y="990600"/>
            <a:ext cx="8610600" cy="5257800"/>
          </a:xfrm>
        </p:spPr>
        <p:txBody>
          <a:bodyPr/>
          <a:lstStyle/>
          <a:p>
            <a:pPr eaLnBrk="1" hangingPunct="1">
              <a:defRPr/>
            </a:pPr>
            <a:r>
              <a:rPr lang="en-US" sz="2400" dirty="0" smtClean="0">
                <a:latin typeface="Times New Roman" pitchFamily="18" charset="0"/>
                <a:cs typeface="Times New Roman" pitchFamily="18" charset="0"/>
              </a:rPr>
              <a:t>Arithmetic expressions</a:t>
            </a:r>
          </a:p>
          <a:p>
            <a:pPr lvl="1" eaLnBrk="1" hangingPunct="1">
              <a:defRPr/>
            </a:pPr>
            <a:r>
              <a:rPr lang="en-US" sz="2000" dirty="0" smtClean="0">
                <a:latin typeface="Times New Roman" pitchFamily="18" charset="0"/>
                <a:cs typeface="Times New Roman" pitchFamily="18" charset="0"/>
              </a:rPr>
              <a:t>Initialization, loop-continuation, and increment can contain arithmetic expressions.  If </a:t>
            </a:r>
            <a:r>
              <a:rPr lang="en-US" sz="2000" b="1" dirty="0" smtClean="0">
                <a:latin typeface="Times New Roman" pitchFamily="18" charset="0"/>
                <a:cs typeface="Times New Roman" pitchFamily="18" charset="0"/>
              </a:rPr>
              <a:t>x</a:t>
            </a:r>
            <a:r>
              <a:rPr lang="en-US" sz="2000" dirty="0" smtClean="0">
                <a:latin typeface="Times New Roman" pitchFamily="18" charset="0"/>
                <a:cs typeface="Times New Roman" pitchFamily="18" charset="0"/>
              </a:rPr>
              <a:t> equals </a:t>
            </a:r>
            <a:r>
              <a:rPr lang="en-US" sz="2000" b="1" dirty="0" smtClean="0">
                <a:latin typeface="Times New Roman" pitchFamily="18" charset="0"/>
                <a:cs typeface="Times New Roman" pitchFamily="18" charset="0"/>
              </a:rPr>
              <a:t>2</a:t>
            </a:r>
            <a:r>
              <a:rPr lang="en-US" sz="2000" dirty="0" smtClean="0">
                <a:latin typeface="Times New Roman" pitchFamily="18" charset="0"/>
                <a:cs typeface="Times New Roman" pitchFamily="18" charset="0"/>
              </a:rPr>
              <a:t> and </a:t>
            </a:r>
            <a:r>
              <a:rPr lang="en-US" sz="2000" b="1" dirty="0" smtClean="0">
                <a:latin typeface="Times New Roman" pitchFamily="18" charset="0"/>
                <a:cs typeface="Times New Roman" pitchFamily="18" charset="0"/>
              </a:rPr>
              <a:t>y</a:t>
            </a:r>
            <a:r>
              <a:rPr lang="en-US" sz="2000" dirty="0" smtClean="0">
                <a:latin typeface="Times New Roman" pitchFamily="18" charset="0"/>
                <a:cs typeface="Times New Roman" pitchFamily="18" charset="0"/>
              </a:rPr>
              <a:t> equals </a:t>
            </a:r>
            <a:r>
              <a:rPr lang="en-US" sz="2000" b="1" dirty="0" smtClean="0">
                <a:latin typeface="Times New Roman" pitchFamily="18" charset="0"/>
                <a:cs typeface="Times New Roman" pitchFamily="18" charset="0"/>
              </a:rPr>
              <a:t>10</a:t>
            </a:r>
            <a:r>
              <a:rPr lang="en-US" sz="2000" dirty="0" smtClean="0">
                <a:latin typeface="Times New Roman" pitchFamily="18" charset="0"/>
                <a:cs typeface="Times New Roman" pitchFamily="18" charset="0"/>
              </a:rPr>
              <a:t> </a:t>
            </a:r>
          </a:p>
          <a:p>
            <a:pPr lvl="2" eaLnBrk="1" hangingPunct="1">
              <a:buFontTx/>
              <a:buNone/>
              <a:defRPr/>
            </a:pPr>
            <a:r>
              <a:rPr lang="en-US" sz="1800" b="1" dirty="0" smtClean="0">
                <a:latin typeface="Times New Roman" pitchFamily="18" charset="0"/>
                <a:cs typeface="Times New Roman" pitchFamily="18" charset="0"/>
              </a:rPr>
              <a:t>for ( j = x; j &lt;= 4 * x * y; j += y / x ) </a:t>
            </a:r>
          </a:p>
          <a:p>
            <a:pPr lvl="1" eaLnBrk="1" hangingPunct="1">
              <a:buFontTx/>
              <a:buNone/>
              <a:defRPr/>
            </a:pPr>
            <a:r>
              <a:rPr lang="en-US" sz="2000" dirty="0" smtClean="0">
                <a:latin typeface="Times New Roman" pitchFamily="18" charset="0"/>
                <a:cs typeface="Times New Roman" pitchFamily="18" charset="0"/>
              </a:rPr>
              <a:t>is equivalent to</a:t>
            </a:r>
          </a:p>
          <a:p>
            <a:pPr lvl="2" eaLnBrk="1" hangingPunct="1">
              <a:buFontTx/>
              <a:buNone/>
              <a:defRPr/>
            </a:pPr>
            <a:r>
              <a:rPr lang="en-US" sz="1800" b="1" dirty="0" smtClean="0">
                <a:latin typeface="Times New Roman" pitchFamily="18" charset="0"/>
                <a:cs typeface="Times New Roman" pitchFamily="18" charset="0"/>
              </a:rPr>
              <a:t>for ( j = 2; j &lt;= 80; j += 5 )</a:t>
            </a:r>
          </a:p>
          <a:p>
            <a:pPr eaLnBrk="1" hangingPunct="1">
              <a:defRPr/>
            </a:pPr>
            <a:r>
              <a:rPr lang="en-US" sz="2400" dirty="0" smtClean="0">
                <a:latin typeface="Times New Roman" pitchFamily="18" charset="0"/>
                <a:cs typeface="Times New Roman" pitchFamily="18" charset="0"/>
              </a:rPr>
              <a:t>Notes about the </a:t>
            </a:r>
            <a:r>
              <a:rPr lang="en-US" sz="2400" b="0" dirty="0" smtClean="0">
                <a:latin typeface="Times New Roman" pitchFamily="18" charset="0"/>
                <a:cs typeface="Times New Roman" pitchFamily="18" charset="0"/>
              </a:rPr>
              <a:t>for</a:t>
            </a:r>
            <a:r>
              <a:rPr lang="en-US" sz="2400" dirty="0" smtClean="0">
                <a:latin typeface="Times New Roman" pitchFamily="18" charset="0"/>
                <a:cs typeface="Times New Roman" pitchFamily="18" charset="0"/>
              </a:rPr>
              <a:t> structure:</a:t>
            </a:r>
          </a:p>
          <a:p>
            <a:pPr lvl="1" eaLnBrk="1" hangingPunct="1">
              <a:defRPr/>
            </a:pPr>
            <a:r>
              <a:rPr lang="en-US" sz="2000" dirty="0" smtClean="0">
                <a:latin typeface="Times New Roman" pitchFamily="18" charset="0"/>
                <a:cs typeface="Times New Roman" pitchFamily="18" charset="0"/>
              </a:rPr>
              <a:t>"Increment" may be negative (decrement)</a:t>
            </a:r>
          </a:p>
          <a:p>
            <a:pPr lvl="1" eaLnBrk="1" hangingPunct="1">
              <a:defRPr/>
            </a:pPr>
            <a:r>
              <a:rPr lang="en-US" sz="2000" dirty="0" smtClean="0">
                <a:latin typeface="Times New Roman" pitchFamily="18" charset="0"/>
                <a:cs typeface="Times New Roman" pitchFamily="18" charset="0"/>
              </a:rPr>
              <a:t>If the loop continuation condition is initially </a:t>
            </a:r>
            <a:r>
              <a:rPr lang="en-US" sz="2000" b="1" dirty="0" smtClean="0">
                <a:latin typeface="Times New Roman" pitchFamily="18" charset="0"/>
                <a:cs typeface="Times New Roman" pitchFamily="18" charset="0"/>
              </a:rPr>
              <a:t>false</a:t>
            </a:r>
          </a:p>
          <a:p>
            <a:pPr lvl="2" eaLnBrk="1" hangingPunct="1">
              <a:defRPr/>
            </a:pPr>
            <a:r>
              <a:rPr lang="en-US" sz="1800" dirty="0" smtClean="0">
                <a:latin typeface="Times New Roman" pitchFamily="18" charset="0"/>
                <a:cs typeface="Times New Roman" pitchFamily="18" charset="0"/>
              </a:rPr>
              <a:t>The body of the </a:t>
            </a:r>
            <a:r>
              <a:rPr lang="en-US" sz="1800" b="1" dirty="0" smtClean="0">
                <a:latin typeface="Times New Roman" pitchFamily="18" charset="0"/>
                <a:cs typeface="Times New Roman" pitchFamily="18" charset="0"/>
              </a:rPr>
              <a:t>for</a:t>
            </a:r>
            <a:r>
              <a:rPr lang="en-US" sz="1800" dirty="0" smtClean="0">
                <a:latin typeface="Times New Roman" pitchFamily="18" charset="0"/>
                <a:cs typeface="Times New Roman" pitchFamily="18" charset="0"/>
              </a:rPr>
              <a:t> structure is not performed (i.e. pre-test)</a:t>
            </a:r>
          </a:p>
          <a:p>
            <a:pPr lvl="2" eaLnBrk="1" hangingPunct="1">
              <a:defRPr/>
            </a:pPr>
            <a:r>
              <a:rPr lang="en-US" sz="1800" dirty="0" smtClean="0">
                <a:latin typeface="Times New Roman" pitchFamily="18" charset="0"/>
                <a:cs typeface="Times New Roman" pitchFamily="18" charset="0"/>
              </a:rPr>
              <a:t>Control proceeds with the next statement after the </a:t>
            </a:r>
            <a:r>
              <a:rPr lang="en-US" sz="1800" b="1" dirty="0" smtClean="0">
                <a:latin typeface="Times New Roman" pitchFamily="18" charset="0"/>
                <a:cs typeface="Times New Roman" pitchFamily="18" charset="0"/>
              </a:rPr>
              <a:t>for</a:t>
            </a:r>
            <a:r>
              <a:rPr lang="en-US" sz="1800" dirty="0" smtClean="0">
                <a:latin typeface="Times New Roman" pitchFamily="18" charset="0"/>
                <a:cs typeface="Times New Roman" pitchFamily="18" charset="0"/>
              </a:rPr>
              <a:t> structure</a:t>
            </a:r>
          </a:p>
          <a:p>
            <a:pPr lvl="1" eaLnBrk="1" hangingPunct="1">
              <a:defRPr/>
            </a:pPr>
            <a:r>
              <a:rPr lang="en-US" sz="2000" dirty="0" smtClean="0">
                <a:latin typeface="Times New Roman" pitchFamily="18" charset="0"/>
                <a:cs typeface="Times New Roman" pitchFamily="18" charset="0"/>
              </a:rPr>
              <a:t>Control variable</a:t>
            </a:r>
          </a:p>
          <a:p>
            <a:pPr lvl="2" eaLnBrk="1" hangingPunct="1">
              <a:defRPr/>
            </a:pPr>
            <a:r>
              <a:rPr lang="en-US" sz="1800" dirty="0" smtClean="0">
                <a:latin typeface="Times New Roman" pitchFamily="18" charset="0"/>
                <a:cs typeface="Times New Roman" pitchFamily="18" charset="0"/>
              </a:rPr>
              <a:t>Often printed or used inside for body, but not necessarily</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8"/>
          <p:cNvSpPr>
            <a:spLocks noGrp="1" noChangeArrowheads="1"/>
          </p:cNvSpPr>
          <p:nvPr>
            <p:ph type="title"/>
          </p:nvPr>
        </p:nvSpPr>
        <p:spPr>
          <a:xfrm>
            <a:off x="457200" y="253536"/>
            <a:ext cx="8229600" cy="889464"/>
          </a:xfrm>
        </p:spPr>
        <p:txBody>
          <a:bodyPr/>
          <a:lstStyle/>
          <a:p>
            <a:pPr eaLnBrk="1" hangingPunct="1">
              <a:buNone/>
            </a:pPr>
            <a:r>
              <a:rPr lang="en-US" sz="4000" dirty="0" smtClean="0">
                <a:latin typeface="Times New Roman" pitchFamily="18" charset="0"/>
                <a:cs typeface="Times New Roman" pitchFamily="18" charset="0"/>
              </a:rPr>
              <a:t>Overview </a:t>
            </a:r>
          </a:p>
        </p:txBody>
      </p:sp>
      <p:sp>
        <p:nvSpPr>
          <p:cNvPr id="9221" name="Rectangle 9" descr="Rectangle: Click to edit Master text styles&#10;Second level&#10;Third level&#10;Fourth level&#10;Fifth level"/>
          <p:cNvSpPr>
            <a:spLocks noGrp="1" noChangeArrowheads="1"/>
          </p:cNvSpPr>
          <p:nvPr>
            <p:ph idx="1"/>
          </p:nvPr>
        </p:nvSpPr>
        <p:spPr>
          <a:xfrm>
            <a:off x="533400" y="1295400"/>
            <a:ext cx="8077200" cy="5105400"/>
          </a:xfrm>
        </p:spPr>
        <p:txBody>
          <a:bodyPr>
            <a:noAutofit/>
          </a:bodyPr>
          <a:lstStyle/>
          <a:p>
            <a:pPr eaLnBrk="1" hangingPunct="1"/>
            <a:r>
              <a:rPr lang="en-US" sz="2800" dirty="0" smtClean="0">
                <a:latin typeface="Times New Roman" pitchFamily="18" charset="0"/>
                <a:cs typeface="Times New Roman" pitchFamily="18" charset="0"/>
              </a:rPr>
              <a:t>a ‘typed’ language</a:t>
            </a:r>
          </a:p>
          <a:p>
            <a:pPr lvl="1" eaLnBrk="1" hangingPunct="1"/>
            <a:r>
              <a:rPr lang="en-US" dirty="0" smtClean="0">
                <a:latin typeface="Times New Roman" pitchFamily="18" charset="0"/>
                <a:cs typeface="Times New Roman" pitchFamily="18" charset="0"/>
              </a:rPr>
              <a:t>fundamental: characters, integers, floating-point</a:t>
            </a:r>
          </a:p>
          <a:p>
            <a:pPr lvl="1" eaLnBrk="1" hangingPunct="1"/>
            <a:r>
              <a:rPr lang="en-US" dirty="0" smtClean="0">
                <a:latin typeface="Times New Roman" pitchFamily="18" charset="0"/>
                <a:cs typeface="Times New Roman" pitchFamily="18" charset="0"/>
              </a:rPr>
              <a:t>derived: pointers, arrays, structures, unions</a:t>
            </a:r>
          </a:p>
          <a:p>
            <a:pPr eaLnBrk="1" hangingPunct="1"/>
            <a:r>
              <a:rPr lang="en-US" sz="2800" dirty="0" smtClean="0">
                <a:latin typeface="Times New Roman" pitchFamily="18" charset="0"/>
                <a:cs typeface="Times New Roman" pitchFamily="18" charset="0"/>
              </a:rPr>
              <a:t>“basic” arithmetic &amp; logical operations only</a:t>
            </a:r>
          </a:p>
          <a:p>
            <a:pPr eaLnBrk="1" hangingPunct="1"/>
            <a:r>
              <a:rPr lang="en-US" sz="2800" dirty="0" smtClean="0">
                <a:latin typeface="Times New Roman" pitchFamily="18" charset="0"/>
                <a:cs typeface="Times New Roman" pitchFamily="18" charset="0"/>
              </a:rPr>
              <a:t>typical control-flow constructs</a:t>
            </a:r>
          </a:p>
          <a:p>
            <a:pPr lvl="1" eaLnBrk="1" hangingPunct="1"/>
            <a:r>
              <a:rPr lang="en-US" dirty="0" smtClean="0">
                <a:latin typeface="Times New Roman" pitchFamily="18" charset="0"/>
                <a:cs typeface="Times New Roman" pitchFamily="18" charset="0"/>
              </a:rPr>
              <a:t>statement grouping</a:t>
            </a:r>
          </a:p>
          <a:p>
            <a:pPr lvl="1" eaLnBrk="1" hangingPunct="1"/>
            <a:r>
              <a:rPr lang="en-US" dirty="0" smtClean="0">
                <a:latin typeface="Times New Roman" pitchFamily="18" charset="0"/>
                <a:cs typeface="Times New Roman" pitchFamily="18" charset="0"/>
              </a:rPr>
              <a:t>decision</a:t>
            </a:r>
          </a:p>
          <a:p>
            <a:pPr lvl="1" eaLnBrk="1" hangingPunct="1"/>
            <a:r>
              <a:rPr lang="en-US" dirty="0" smtClean="0">
                <a:latin typeface="Times New Roman" pitchFamily="18" charset="0"/>
                <a:cs typeface="Times New Roman" pitchFamily="18" charset="0"/>
              </a:rPr>
              <a:t>selection</a:t>
            </a:r>
          </a:p>
          <a:p>
            <a:pPr lvl="1" eaLnBrk="1" hangingPunct="1"/>
            <a:r>
              <a:rPr lang="en-US" dirty="0" smtClean="0">
                <a:latin typeface="Times New Roman" pitchFamily="18" charset="0"/>
                <a:cs typeface="Times New Roman" pitchFamily="18" charset="0"/>
              </a:rPr>
              <a:t>looping</a:t>
            </a:r>
          </a:p>
        </p:txBody>
      </p:sp>
      <p:sp>
        <p:nvSpPr>
          <p:cNvPr id="9219" name="Slide Number Placeholder 5"/>
          <p:cNvSpPr>
            <a:spLocks noGrp="1"/>
          </p:cNvSpPr>
          <p:nvPr>
            <p:ph type="sldNum" sz="quarter" idx="12"/>
          </p:nvPr>
        </p:nvSpPr>
        <p:spPr>
          <a:noFill/>
        </p:spPr>
        <p:txBody>
          <a:bodyPr/>
          <a:lstStyle/>
          <a:p>
            <a:fld id="{C70CBA89-E715-4EE7-A4AB-4F0B47474AF5}" type="slidenum">
              <a:rPr lang="en-US" smtClean="0"/>
              <a:pPr/>
              <a:t>7</a:t>
            </a:fld>
            <a:r>
              <a:rPr lang="en-US" smtClean="0"/>
              <a:t> of 27</a:t>
            </a:r>
          </a:p>
        </p:txBody>
      </p:sp>
      <p:pic>
        <p:nvPicPr>
          <p:cNvPr id="9222" name="Picture 4" descr="sy01191_"/>
          <p:cNvPicPr>
            <a:picLocks noChangeAspect="1" noChangeArrowheads="1"/>
          </p:cNvPicPr>
          <p:nvPr/>
        </p:nvPicPr>
        <p:blipFill>
          <a:blip r:embed="rId2"/>
          <a:srcRect/>
          <a:stretch>
            <a:fillRect/>
          </a:stretch>
        </p:blipFill>
        <p:spPr bwMode="auto">
          <a:xfrm>
            <a:off x="5867400" y="3810000"/>
            <a:ext cx="304800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ChangeArrowheads="1"/>
          </p:cNvSpPr>
          <p:nvPr/>
        </p:nvSpPr>
        <p:spPr bwMode="auto">
          <a:xfrm>
            <a:off x="838200" y="5715000"/>
            <a:ext cx="7086600" cy="533400"/>
          </a:xfrm>
          <a:prstGeom prst="rect">
            <a:avLst/>
          </a:prstGeom>
          <a:solidFill>
            <a:schemeClr val="hlink"/>
          </a:solidFill>
          <a:ln w="9525">
            <a:noFill/>
            <a:miter lim="800000"/>
            <a:headEnd/>
            <a:tailEnd/>
          </a:ln>
        </p:spPr>
        <p:txBody>
          <a:bodyPr/>
          <a:lstStyle/>
          <a:p>
            <a:pPr marL="342900" indent="-342900" eaLnBrk="1" hangingPunct="1">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latin typeface="Courier New" pitchFamily="49" charset="0"/>
                <a:cs typeface="Times New Roman" pitchFamily="18" charset="0"/>
              </a:rPr>
              <a:t> </a:t>
            </a:r>
            <a:endParaRPr lang="en-US" sz="1200" b="1">
              <a:solidFill>
                <a:srgbClr val="000000"/>
              </a:solidFill>
              <a:latin typeface="Courier New" pitchFamily="49" charset="0"/>
              <a:cs typeface="Times New Roman" pitchFamily="18" charset="0"/>
            </a:endParaRPr>
          </a:p>
          <a:p>
            <a:pPr marL="342900" indent="-342900">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Sum is 2550</a:t>
            </a:r>
          </a:p>
          <a:p>
            <a:pPr marL="342900" indent="-342900">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endParaRPr lang="en-US" sz="1200" b="1">
              <a:latin typeface="Courier New" pitchFamily="49" charset="0"/>
            </a:endParaRPr>
          </a:p>
        </p:txBody>
      </p:sp>
      <p:grpSp>
        <p:nvGrpSpPr>
          <p:cNvPr id="2" name="Group 4"/>
          <p:cNvGrpSpPr>
            <a:grpSpLocks/>
          </p:cNvGrpSpPr>
          <p:nvPr/>
        </p:nvGrpSpPr>
        <p:grpSpPr bwMode="auto">
          <a:xfrm>
            <a:off x="304800" y="381000"/>
            <a:ext cx="8610600" cy="4876800"/>
            <a:chOff x="0" y="0"/>
            <a:chExt cx="3072" cy="5639"/>
          </a:xfrm>
        </p:grpSpPr>
        <p:grpSp>
          <p:nvGrpSpPr>
            <p:cNvPr id="3" name="Group 5"/>
            <p:cNvGrpSpPr>
              <a:grpSpLocks/>
            </p:cNvGrpSpPr>
            <p:nvPr/>
          </p:nvGrpSpPr>
          <p:grpSpPr bwMode="auto">
            <a:xfrm>
              <a:off x="0" y="0"/>
              <a:ext cx="3072" cy="374"/>
              <a:chOff x="0" y="0"/>
              <a:chExt cx="3072" cy="374"/>
            </a:xfrm>
          </p:grpSpPr>
          <p:sp>
            <p:nvSpPr>
              <p:cNvPr id="8243" name="Rectangle 6"/>
              <p:cNvSpPr>
                <a:spLocks noChangeArrowheads="1"/>
              </p:cNvSpPr>
              <p:nvPr/>
            </p:nvSpPr>
            <p:spPr bwMode="auto">
              <a:xfrm>
                <a:off x="0" y="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8244" name="Rectangle 7"/>
              <p:cNvSpPr>
                <a:spLocks noChangeArrowheads="1"/>
              </p:cNvSpPr>
              <p:nvPr/>
            </p:nvSpPr>
            <p:spPr bwMode="auto">
              <a:xfrm>
                <a:off x="0" y="0"/>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dirty="0">
                    <a:solidFill>
                      <a:srgbClr val="4D8DFF"/>
                    </a:solidFill>
                    <a:latin typeface="Courier New" pitchFamily="49" charset="0"/>
                    <a:cs typeface="Times New Roman" pitchFamily="18" charset="0"/>
                  </a:rPr>
                  <a:t>	</a:t>
                </a:r>
                <a:r>
                  <a:rPr lang="en-US" sz="1200" b="1" dirty="0" smtClean="0">
                    <a:solidFill>
                      <a:srgbClr val="4D8DFF"/>
                    </a:solidFill>
                    <a:latin typeface="Courier New" pitchFamily="49" charset="0"/>
                    <a:cs typeface="Times New Roman" pitchFamily="18" charset="0"/>
                  </a:rPr>
                  <a:t>1</a:t>
                </a:r>
                <a:endParaRPr lang="en-US" sz="1200" b="1" dirty="0">
                  <a:solidFill>
                    <a:srgbClr val="000000"/>
                  </a:solidFill>
                  <a:latin typeface="Courier New" pitchFamily="49" charset="0"/>
                  <a:cs typeface="Times New Roman" pitchFamily="18" charset="0"/>
                </a:endParaRPr>
              </a:p>
              <a:p>
                <a:pPr>
                  <a:tabLst>
                    <a:tab pos="139700" algn="r"/>
                    <a:tab pos="292100" algn="l"/>
                  </a:tabLst>
                </a:pPr>
                <a:endParaRPr lang="en-US" sz="1200" b="1" dirty="0">
                  <a:latin typeface="Courier New" pitchFamily="49" charset="0"/>
                </a:endParaRPr>
              </a:p>
            </p:txBody>
          </p:sp>
        </p:grpSp>
        <p:grpSp>
          <p:nvGrpSpPr>
            <p:cNvPr id="4" name="Group 8"/>
            <p:cNvGrpSpPr>
              <a:grpSpLocks/>
            </p:cNvGrpSpPr>
            <p:nvPr/>
          </p:nvGrpSpPr>
          <p:grpSpPr bwMode="auto">
            <a:xfrm>
              <a:off x="0" y="374"/>
              <a:ext cx="3072" cy="403"/>
              <a:chOff x="0" y="374"/>
              <a:chExt cx="3072" cy="403"/>
            </a:xfrm>
          </p:grpSpPr>
          <p:sp>
            <p:nvSpPr>
              <p:cNvPr id="8241" name="Rectangle 9"/>
              <p:cNvSpPr>
                <a:spLocks noChangeArrowheads="1"/>
              </p:cNvSpPr>
              <p:nvPr/>
            </p:nvSpPr>
            <p:spPr bwMode="auto">
              <a:xfrm>
                <a:off x="0" y="374"/>
                <a:ext cx="3072" cy="403"/>
              </a:xfrm>
              <a:prstGeom prst="rect">
                <a:avLst/>
              </a:prstGeom>
              <a:solidFill>
                <a:srgbClr val="FFE699"/>
              </a:solidFill>
              <a:ln w="9525">
                <a:noFill/>
                <a:miter lim="800000"/>
                <a:headEnd/>
                <a:tailEnd/>
              </a:ln>
            </p:spPr>
            <p:txBody>
              <a:bodyPr anchor="ctr">
                <a:spAutoFit/>
              </a:bodyPr>
              <a:lstStyle/>
              <a:p>
                <a:endParaRPr lang="en-US"/>
              </a:p>
            </p:txBody>
          </p:sp>
          <p:sp>
            <p:nvSpPr>
              <p:cNvPr id="8242" name="Rectangle 10"/>
              <p:cNvSpPr>
                <a:spLocks noChangeArrowheads="1"/>
              </p:cNvSpPr>
              <p:nvPr/>
            </p:nvSpPr>
            <p:spPr bwMode="auto">
              <a:xfrm>
                <a:off x="0" y="374"/>
                <a:ext cx="3072" cy="403"/>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a:solidFill>
                      <a:srgbClr val="4D8DFF"/>
                    </a:solidFill>
                    <a:latin typeface="Courier New" pitchFamily="49" charset="0"/>
                    <a:cs typeface="Times New Roman" pitchFamily="18" charset="0"/>
                  </a:rPr>
                  <a:t>	2	</a:t>
                </a:r>
                <a:r>
                  <a:rPr lang="en-US" sz="1200" b="1">
                    <a:solidFill>
                      <a:srgbClr val="000000"/>
                    </a:solidFill>
                    <a:latin typeface="Courier New" pitchFamily="49" charset="0"/>
                    <a:cs typeface="Times New Roman" pitchFamily="18" charset="0"/>
                  </a:rPr>
                  <a:t>   </a:t>
                </a:r>
                <a:r>
                  <a:rPr lang="en-US" sz="1200" b="1">
                    <a:solidFill>
                      <a:srgbClr val="33CC33"/>
                    </a:solidFill>
                    <a:latin typeface="Courier New" pitchFamily="49" charset="0"/>
                    <a:cs typeface="Times New Roman" pitchFamily="18" charset="0"/>
                  </a:rPr>
                  <a:t>Summation with for */</a:t>
                </a:r>
                <a:endParaRPr lang="en-US" sz="1200" b="1">
                  <a:solidFill>
                    <a:srgbClr val="000000"/>
                  </a:solidFill>
                  <a:latin typeface="Courier New" pitchFamily="49" charset="0"/>
                  <a:cs typeface="Times New Roman" pitchFamily="18" charset="0"/>
                </a:endParaRPr>
              </a:p>
              <a:p>
                <a:pPr>
                  <a:tabLst>
                    <a:tab pos="139700" algn="r"/>
                    <a:tab pos="292100" algn="l"/>
                  </a:tabLst>
                </a:pPr>
                <a:endParaRPr lang="en-US" sz="1200" b="1">
                  <a:latin typeface="Courier New" pitchFamily="49" charset="0"/>
                </a:endParaRPr>
              </a:p>
            </p:txBody>
          </p:sp>
        </p:grpSp>
        <p:grpSp>
          <p:nvGrpSpPr>
            <p:cNvPr id="5" name="Group 11"/>
            <p:cNvGrpSpPr>
              <a:grpSpLocks/>
            </p:cNvGrpSpPr>
            <p:nvPr/>
          </p:nvGrpSpPr>
          <p:grpSpPr bwMode="auto">
            <a:xfrm>
              <a:off x="0" y="777"/>
              <a:ext cx="3072" cy="374"/>
              <a:chOff x="0" y="777"/>
              <a:chExt cx="3072" cy="374"/>
            </a:xfrm>
          </p:grpSpPr>
          <p:sp>
            <p:nvSpPr>
              <p:cNvPr id="8239" name="Rectangle 12"/>
              <p:cNvSpPr>
                <a:spLocks noChangeArrowheads="1"/>
              </p:cNvSpPr>
              <p:nvPr/>
            </p:nvSpPr>
            <p:spPr bwMode="auto">
              <a:xfrm>
                <a:off x="0" y="777"/>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8240" name="Rectangle 13"/>
              <p:cNvSpPr>
                <a:spLocks noChangeArrowheads="1"/>
              </p:cNvSpPr>
              <p:nvPr/>
            </p:nvSpPr>
            <p:spPr bwMode="auto">
              <a:xfrm>
                <a:off x="0" y="777"/>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a:solidFill>
                      <a:srgbClr val="4D8DFF"/>
                    </a:solidFill>
                    <a:latin typeface="Courier New" pitchFamily="49" charset="0"/>
                    <a:cs typeface="Times New Roman" pitchFamily="18" charset="0"/>
                  </a:rPr>
                  <a:t>	3	</a:t>
                </a:r>
                <a:r>
                  <a:rPr lang="en-US" sz="1200" b="1">
                    <a:solidFill>
                      <a:srgbClr val="275AFF"/>
                    </a:solidFill>
                    <a:latin typeface="Courier New" pitchFamily="49" charset="0"/>
                    <a:cs typeface="Times New Roman" pitchFamily="18" charset="0"/>
                  </a:rPr>
                  <a:t>#include</a:t>
                </a:r>
                <a:r>
                  <a:rPr lang="en-US" sz="1200" b="1">
                    <a:solidFill>
                      <a:srgbClr val="000000"/>
                    </a:solidFill>
                    <a:latin typeface="Courier New" pitchFamily="49" charset="0"/>
                    <a:cs typeface="Times New Roman" pitchFamily="18" charset="0"/>
                  </a:rPr>
                  <a:t> &lt;stdio.h&gt;</a:t>
                </a:r>
              </a:p>
              <a:p>
                <a:pPr>
                  <a:tabLst>
                    <a:tab pos="139700" algn="r"/>
                    <a:tab pos="292100" algn="l"/>
                  </a:tabLst>
                </a:pPr>
                <a:endParaRPr lang="en-US" sz="1200" b="1">
                  <a:latin typeface="Courier New" pitchFamily="49" charset="0"/>
                </a:endParaRPr>
              </a:p>
            </p:txBody>
          </p:sp>
        </p:grpSp>
        <p:grpSp>
          <p:nvGrpSpPr>
            <p:cNvPr id="6" name="Group 14"/>
            <p:cNvGrpSpPr>
              <a:grpSpLocks/>
            </p:cNvGrpSpPr>
            <p:nvPr/>
          </p:nvGrpSpPr>
          <p:grpSpPr bwMode="auto">
            <a:xfrm>
              <a:off x="0" y="1151"/>
              <a:ext cx="3072" cy="374"/>
              <a:chOff x="0" y="1151"/>
              <a:chExt cx="3072" cy="374"/>
            </a:xfrm>
          </p:grpSpPr>
          <p:sp>
            <p:nvSpPr>
              <p:cNvPr id="8237" name="Rectangle 15"/>
              <p:cNvSpPr>
                <a:spLocks noChangeArrowheads="1"/>
              </p:cNvSpPr>
              <p:nvPr/>
            </p:nvSpPr>
            <p:spPr bwMode="auto">
              <a:xfrm>
                <a:off x="0" y="1151"/>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8238" name="Rectangle 16"/>
              <p:cNvSpPr>
                <a:spLocks noChangeArrowheads="1"/>
              </p:cNvSpPr>
              <p:nvPr/>
            </p:nvSpPr>
            <p:spPr bwMode="auto">
              <a:xfrm>
                <a:off x="0" y="1151"/>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a:solidFill>
                      <a:srgbClr val="4D8DFF"/>
                    </a:solidFill>
                    <a:latin typeface="Courier New" pitchFamily="49" charset="0"/>
                    <a:cs typeface="Times New Roman" pitchFamily="18" charset="0"/>
                  </a:rPr>
                  <a:t>	4	</a:t>
                </a:r>
                <a:endParaRPr lang="en-US" sz="1200" b="1">
                  <a:solidFill>
                    <a:srgbClr val="000000"/>
                  </a:solidFill>
                  <a:latin typeface="Courier New" pitchFamily="49" charset="0"/>
                  <a:cs typeface="Times New Roman" pitchFamily="18" charset="0"/>
                </a:endParaRPr>
              </a:p>
              <a:p>
                <a:pPr>
                  <a:tabLst>
                    <a:tab pos="139700" algn="r"/>
                    <a:tab pos="292100" algn="l"/>
                  </a:tabLst>
                </a:pPr>
                <a:endParaRPr lang="en-US" sz="1200" b="1">
                  <a:latin typeface="Courier New" pitchFamily="49" charset="0"/>
                </a:endParaRPr>
              </a:p>
            </p:txBody>
          </p:sp>
        </p:grpSp>
        <p:grpSp>
          <p:nvGrpSpPr>
            <p:cNvPr id="7" name="Group 17"/>
            <p:cNvGrpSpPr>
              <a:grpSpLocks/>
            </p:cNvGrpSpPr>
            <p:nvPr/>
          </p:nvGrpSpPr>
          <p:grpSpPr bwMode="auto">
            <a:xfrm>
              <a:off x="0" y="1525"/>
              <a:ext cx="3072" cy="374"/>
              <a:chOff x="0" y="1525"/>
              <a:chExt cx="3072" cy="374"/>
            </a:xfrm>
          </p:grpSpPr>
          <p:sp>
            <p:nvSpPr>
              <p:cNvPr id="8235" name="Rectangle 18"/>
              <p:cNvSpPr>
                <a:spLocks noChangeArrowheads="1"/>
              </p:cNvSpPr>
              <p:nvPr/>
            </p:nvSpPr>
            <p:spPr bwMode="auto">
              <a:xfrm>
                <a:off x="0" y="1525"/>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8236" name="Rectangle 19"/>
              <p:cNvSpPr>
                <a:spLocks noChangeArrowheads="1"/>
              </p:cNvSpPr>
              <p:nvPr/>
            </p:nvSpPr>
            <p:spPr bwMode="auto">
              <a:xfrm>
                <a:off x="0" y="1525"/>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a:solidFill>
                      <a:srgbClr val="4D8DFF"/>
                    </a:solidFill>
                    <a:latin typeface="Courier New" pitchFamily="49" charset="0"/>
                    <a:cs typeface="Times New Roman" pitchFamily="18" charset="0"/>
                  </a:rPr>
                  <a:t>	5	</a:t>
                </a:r>
                <a:r>
                  <a:rPr lang="en-US" sz="1200" b="1">
                    <a:solidFill>
                      <a:srgbClr val="275AFF"/>
                    </a:solidFill>
                    <a:latin typeface="Courier New" pitchFamily="49" charset="0"/>
                    <a:cs typeface="Times New Roman" pitchFamily="18" charset="0"/>
                  </a:rPr>
                  <a:t>int</a:t>
                </a:r>
                <a:r>
                  <a:rPr lang="en-US" sz="1200" b="1">
                    <a:solidFill>
                      <a:srgbClr val="000000"/>
                    </a:solidFill>
                    <a:latin typeface="Courier New" pitchFamily="49" charset="0"/>
                    <a:cs typeface="Times New Roman" pitchFamily="18" charset="0"/>
                  </a:rPr>
                  <a:t> main()</a:t>
                </a:r>
              </a:p>
              <a:p>
                <a:pPr>
                  <a:tabLst>
                    <a:tab pos="139700" algn="r"/>
                    <a:tab pos="292100" algn="l"/>
                  </a:tabLst>
                </a:pPr>
                <a:endParaRPr lang="en-US" sz="1200" b="1">
                  <a:latin typeface="Courier New" pitchFamily="49" charset="0"/>
                </a:endParaRPr>
              </a:p>
            </p:txBody>
          </p:sp>
        </p:grpSp>
        <p:grpSp>
          <p:nvGrpSpPr>
            <p:cNvPr id="8" name="Group 20"/>
            <p:cNvGrpSpPr>
              <a:grpSpLocks/>
            </p:cNvGrpSpPr>
            <p:nvPr/>
          </p:nvGrpSpPr>
          <p:grpSpPr bwMode="auto">
            <a:xfrm>
              <a:off x="0" y="1899"/>
              <a:ext cx="3072" cy="374"/>
              <a:chOff x="0" y="1899"/>
              <a:chExt cx="3072" cy="374"/>
            </a:xfrm>
          </p:grpSpPr>
          <p:sp>
            <p:nvSpPr>
              <p:cNvPr id="8233" name="Rectangle 21"/>
              <p:cNvSpPr>
                <a:spLocks noChangeArrowheads="1"/>
              </p:cNvSpPr>
              <p:nvPr/>
            </p:nvSpPr>
            <p:spPr bwMode="auto">
              <a:xfrm>
                <a:off x="0" y="1899"/>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8234" name="Rectangle 22"/>
              <p:cNvSpPr>
                <a:spLocks noChangeArrowheads="1"/>
              </p:cNvSpPr>
              <p:nvPr/>
            </p:nvSpPr>
            <p:spPr bwMode="auto">
              <a:xfrm>
                <a:off x="0" y="1899"/>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a:solidFill>
                      <a:srgbClr val="4D8DFF"/>
                    </a:solidFill>
                    <a:latin typeface="Courier New" pitchFamily="49" charset="0"/>
                    <a:cs typeface="Times New Roman" pitchFamily="18" charset="0"/>
                  </a:rPr>
                  <a:t>	6	</a:t>
                </a:r>
                <a:r>
                  <a:rPr lang="en-US" sz="1200" b="1">
                    <a:solidFill>
                      <a:srgbClr val="000000"/>
                    </a:solidFill>
                    <a:latin typeface="Courier New" pitchFamily="49" charset="0"/>
                    <a:cs typeface="Times New Roman" pitchFamily="18" charset="0"/>
                  </a:rPr>
                  <a:t>{</a:t>
                </a:r>
              </a:p>
              <a:p>
                <a:pPr>
                  <a:tabLst>
                    <a:tab pos="139700" algn="r"/>
                    <a:tab pos="292100" algn="l"/>
                  </a:tabLst>
                </a:pPr>
                <a:endParaRPr lang="en-US" sz="1200" b="1">
                  <a:latin typeface="Courier New" pitchFamily="49" charset="0"/>
                </a:endParaRPr>
              </a:p>
            </p:txBody>
          </p:sp>
        </p:grpSp>
        <p:grpSp>
          <p:nvGrpSpPr>
            <p:cNvPr id="9" name="Group 23"/>
            <p:cNvGrpSpPr>
              <a:grpSpLocks/>
            </p:cNvGrpSpPr>
            <p:nvPr/>
          </p:nvGrpSpPr>
          <p:grpSpPr bwMode="auto">
            <a:xfrm>
              <a:off x="0" y="2273"/>
              <a:ext cx="3072" cy="374"/>
              <a:chOff x="0" y="2273"/>
              <a:chExt cx="3072" cy="374"/>
            </a:xfrm>
          </p:grpSpPr>
          <p:sp>
            <p:nvSpPr>
              <p:cNvPr id="8231" name="Rectangle 24"/>
              <p:cNvSpPr>
                <a:spLocks noChangeArrowheads="1"/>
              </p:cNvSpPr>
              <p:nvPr/>
            </p:nvSpPr>
            <p:spPr bwMode="auto">
              <a:xfrm>
                <a:off x="0" y="2273"/>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8232" name="Rectangle 25"/>
              <p:cNvSpPr>
                <a:spLocks noChangeArrowheads="1"/>
              </p:cNvSpPr>
              <p:nvPr/>
            </p:nvSpPr>
            <p:spPr bwMode="auto">
              <a:xfrm>
                <a:off x="0" y="2273"/>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a:solidFill>
                      <a:srgbClr val="4D8DFF"/>
                    </a:solidFill>
                    <a:latin typeface="Courier New" pitchFamily="49" charset="0"/>
                    <a:cs typeface="Times New Roman" pitchFamily="18" charset="0"/>
                  </a:rPr>
                  <a:t>	7	</a:t>
                </a:r>
                <a:r>
                  <a:rPr lang="en-US" sz="1200" b="1">
                    <a:solidFill>
                      <a:srgbClr val="000000"/>
                    </a:solidFill>
                    <a:latin typeface="Courier New" pitchFamily="49" charset="0"/>
                    <a:cs typeface="Times New Roman" pitchFamily="18" charset="0"/>
                  </a:rPr>
                  <a:t>   </a:t>
                </a:r>
                <a:r>
                  <a:rPr lang="en-US" sz="1200" b="1">
                    <a:solidFill>
                      <a:srgbClr val="275AFF"/>
                    </a:solidFill>
                    <a:latin typeface="Courier New" pitchFamily="49" charset="0"/>
                    <a:cs typeface="Times New Roman" pitchFamily="18" charset="0"/>
                  </a:rPr>
                  <a:t>int</a:t>
                </a:r>
                <a:r>
                  <a:rPr lang="en-US" sz="1200" b="1">
                    <a:solidFill>
                      <a:srgbClr val="000000"/>
                    </a:solidFill>
                    <a:latin typeface="Courier New" pitchFamily="49" charset="0"/>
                    <a:cs typeface="Times New Roman" pitchFamily="18" charset="0"/>
                  </a:rPr>
                  <a:t> sum = 0, number;</a:t>
                </a:r>
              </a:p>
              <a:p>
                <a:pPr>
                  <a:tabLst>
                    <a:tab pos="139700" algn="r"/>
                    <a:tab pos="292100" algn="l"/>
                  </a:tabLst>
                </a:pPr>
                <a:endParaRPr lang="en-US" sz="1200" b="1">
                  <a:latin typeface="Courier New" pitchFamily="49" charset="0"/>
                </a:endParaRPr>
              </a:p>
            </p:txBody>
          </p:sp>
        </p:grpSp>
        <p:grpSp>
          <p:nvGrpSpPr>
            <p:cNvPr id="10" name="Group 26"/>
            <p:cNvGrpSpPr>
              <a:grpSpLocks/>
            </p:cNvGrpSpPr>
            <p:nvPr/>
          </p:nvGrpSpPr>
          <p:grpSpPr bwMode="auto">
            <a:xfrm>
              <a:off x="0" y="2647"/>
              <a:ext cx="3072" cy="374"/>
              <a:chOff x="0" y="2647"/>
              <a:chExt cx="3072" cy="374"/>
            </a:xfrm>
          </p:grpSpPr>
          <p:sp>
            <p:nvSpPr>
              <p:cNvPr id="8229" name="Rectangle 27"/>
              <p:cNvSpPr>
                <a:spLocks noChangeArrowheads="1"/>
              </p:cNvSpPr>
              <p:nvPr/>
            </p:nvSpPr>
            <p:spPr bwMode="auto">
              <a:xfrm>
                <a:off x="0" y="2647"/>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8230" name="Rectangle 28"/>
              <p:cNvSpPr>
                <a:spLocks noChangeArrowheads="1"/>
              </p:cNvSpPr>
              <p:nvPr/>
            </p:nvSpPr>
            <p:spPr bwMode="auto">
              <a:xfrm>
                <a:off x="0" y="2647"/>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a:solidFill>
                      <a:srgbClr val="4D8DFF"/>
                    </a:solidFill>
                    <a:latin typeface="Courier New" pitchFamily="49" charset="0"/>
                    <a:cs typeface="Times New Roman" pitchFamily="18" charset="0"/>
                  </a:rPr>
                  <a:t>	8	</a:t>
                </a:r>
                <a:endParaRPr lang="en-US" sz="1200" b="1">
                  <a:solidFill>
                    <a:srgbClr val="000000"/>
                  </a:solidFill>
                  <a:latin typeface="Courier New" pitchFamily="49" charset="0"/>
                  <a:cs typeface="Times New Roman" pitchFamily="18" charset="0"/>
                </a:endParaRPr>
              </a:p>
              <a:p>
                <a:pPr>
                  <a:tabLst>
                    <a:tab pos="139700" algn="r"/>
                    <a:tab pos="292100" algn="l"/>
                  </a:tabLst>
                </a:pPr>
                <a:endParaRPr lang="en-US" sz="1200" b="1">
                  <a:latin typeface="Courier New" pitchFamily="49" charset="0"/>
                </a:endParaRPr>
              </a:p>
            </p:txBody>
          </p:sp>
        </p:grpSp>
        <p:grpSp>
          <p:nvGrpSpPr>
            <p:cNvPr id="11" name="Group 29"/>
            <p:cNvGrpSpPr>
              <a:grpSpLocks/>
            </p:cNvGrpSpPr>
            <p:nvPr/>
          </p:nvGrpSpPr>
          <p:grpSpPr bwMode="auto">
            <a:xfrm>
              <a:off x="0" y="3021"/>
              <a:ext cx="3072" cy="374"/>
              <a:chOff x="0" y="3021"/>
              <a:chExt cx="3072" cy="374"/>
            </a:xfrm>
          </p:grpSpPr>
          <p:sp>
            <p:nvSpPr>
              <p:cNvPr id="8227" name="Rectangle 30"/>
              <p:cNvSpPr>
                <a:spLocks noChangeArrowheads="1"/>
              </p:cNvSpPr>
              <p:nvPr/>
            </p:nvSpPr>
            <p:spPr bwMode="auto">
              <a:xfrm>
                <a:off x="0" y="3021"/>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8228" name="Rectangle 31"/>
              <p:cNvSpPr>
                <a:spLocks noChangeArrowheads="1"/>
              </p:cNvSpPr>
              <p:nvPr/>
            </p:nvSpPr>
            <p:spPr bwMode="auto">
              <a:xfrm>
                <a:off x="0" y="3021"/>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a:solidFill>
                      <a:srgbClr val="4D8DFF"/>
                    </a:solidFill>
                    <a:latin typeface="Courier New" pitchFamily="49" charset="0"/>
                    <a:cs typeface="Times New Roman" pitchFamily="18" charset="0"/>
                  </a:rPr>
                  <a:t>	9	</a:t>
                </a:r>
                <a:r>
                  <a:rPr lang="en-US" sz="1200" b="1">
                    <a:solidFill>
                      <a:srgbClr val="000000"/>
                    </a:solidFill>
                    <a:latin typeface="Courier New" pitchFamily="49" charset="0"/>
                    <a:cs typeface="Times New Roman" pitchFamily="18" charset="0"/>
                  </a:rPr>
                  <a:t>   </a:t>
                </a:r>
                <a:r>
                  <a:rPr lang="en-US" sz="1200" b="1">
                    <a:solidFill>
                      <a:srgbClr val="275AFF"/>
                    </a:solidFill>
                    <a:latin typeface="Courier New" pitchFamily="49" charset="0"/>
                    <a:cs typeface="Times New Roman" pitchFamily="18" charset="0"/>
                  </a:rPr>
                  <a:t>for</a:t>
                </a:r>
                <a:r>
                  <a:rPr lang="en-US" sz="1200" b="1">
                    <a:solidFill>
                      <a:srgbClr val="000000"/>
                    </a:solidFill>
                    <a:latin typeface="Courier New" pitchFamily="49" charset="0"/>
                    <a:cs typeface="Times New Roman" pitchFamily="18" charset="0"/>
                  </a:rPr>
                  <a:t> ( number = 2; number &lt;= 100; number += 2 )</a:t>
                </a:r>
              </a:p>
              <a:p>
                <a:pPr>
                  <a:tabLst>
                    <a:tab pos="139700" algn="r"/>
                    <a:tab pos="292100" algn="l"/>
                  </a:tabLst>
                </a:pPr>
                <a:endParaRPr lang="en-US" sz="1200" b="1">
                  <a:latin typeface="Courier New" pitchFamily="49" charset="0"/>
                </a:endParaRPr>
              </a:p>
            </p:txBody>
          </p:sp>
        </p:grpSp>
        <p:grpSp>
          <p:nvGrpSpPr>
            <p:cNvPr id="12" name="Group 32"/>
            <p:cNvGrpSpPr>
              <a:grpSpLocks/>
            </p:cNvGrpSpPr>
            <p:nvPr/>
          </p:nvGrpSpPr>
          <p:grpSpPr bwMode="auto">
            <a:xfrm>
              <a:off x="0" y="3395"/>
              <a:ext cx="3072" cy="374"/>
              <a:chOff x="0" y="3395"/>
              <a:chExt cx="3072" cy="374"/>
            </a:xfrm>
          </p:grpSpPr>
          <p:sp>
            <p:nvSpPr>
              <p:cNvPr id="8225" name="Rectangle 33"/>
              <p:cNvSpPr>
                <a:spLocks noChangeArrowheads="1"/>
              </p:cNvSpPr>
              <p:nvPr/>
            </p:nvSpPr>
            <p:spPr bwMode="auto">
              <a:xfrm>
                <a:off x="0" y="3395"/>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8226" name="Rectangle 34"/>
              <p:cNvSpPr>
                <a:spLocks noChangeArrowheads="1"/>
              </p:cNvSpPr>
              <p:nvPr/>
            </p:nvSpPr>
            <p:spPr bwMode="auto">
              <a:xfrm>
                <a:off x="0" y="3395"/>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a:solidFill>
                      <a:srgbClr val="4D8DFF"/>
                    </a:solidFill>
                    <a:latin typeface="Courier New" pitchFamily="49" charset="0"/>
                    <a:cs typeface="Times New Roman" pitchFamily="18" charset="0"/>
                  </a:rPr>
                  <a:t>	10	</a:t>
                </a:r>
                <a:r>
                  <a:rPr lang="en-US" sz="1200" b="1">
                    <a:solidFill>
                      <a:srgbClr val="000000"/>
                    </a:solidFill>
                    <a:latin typeface="Courier New" pitchFamily="49" charset="0"/>
                    <a:cs typeface="Times New Roman" pitchFamily="18" charset="0"/>
                  </a:rPr>
                  <a:t>      sum += number;</a:t>
                </a:r>
              </a:p>
              <a:p>
                <a:pPr>
                  <a:tabLst>
                    <a:tab pos="139700" algn="r"/>
                    <a:tab pos="292100" algn="l"/>
                  </a:tabLst>
                </a:pPr>
                <a:endParaRPr lang="en-US" sz="1200" b="1">
                  <a:latin typeface="Courier New" pitchFamily="49" charset="0"/>
                </a:endParaRPr>
              </a:p>
            </p:txBody>
          </p:sp>
        </p:grpSp>
        <p:grpSp>
          <p:nvGrpSpPr>
            <p:cNvPr id="13" name="Group 35"/>
            <p:cNvGrpSpPr>
              <a:grpSpLocks/>
            </p:cNvGrpSpPr>
            <p:nvPr/>
          </p:nvGrpSpPr>
          <p:grpSpPr bwMode="auto">
            <a:xfrm>
              <a:off x="0" y="3769"/>
              <a:ext cx="3072" cy="374"/>
              <a:chOff x="0" y="3769"/>
              <a:chExt cx="3072" cy="374"/>
            </a:xfrm>
          </p:grpSpPr>
          <p:sp>
            <p:nvSpPr>
              <p:cNvPr id="8223" name="Rectangle 36"/>
              <p:cNvSpPr>
                <a:spLocks noChangeArrowheads="1"/>
              </p:cNvSpPr>
              <p:nvPr/>
            </p:nvSpPr>
            <p:spPr bwMode="auto">
              <a:xfrm>
                <a:off x="0" y="3769"/>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8224" name="Rectangle 37"/>
              <p:cNvSpPr>
                <a:spLocks noChangeArrowheads="1"/>
              </p:cNvSpPr>
              <p:nvPr/>
            </p:nvSpPr>
            <p:spPr bwMode="auto">
              <a:xfrm>
                <a:off x="0" y="3769"/>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a:solidFill>
                      <a:srgbClr val="4D8DFF"/>
                    </a:solidFill>
                    <a:latin typeface="Courier New" pitchFamily="49" charset="0"/>
                    <a:cs typeface="Times New Roman" pitchFamily="18" charset="0"/>
                  </a:rPr>
                  <a:t>	11	</a:t>
                </a:r>
                <a:r>
                  <a:rPr lang="en-US" sz="1200" b="1">
                    <a:solidFill>
                      <a:srgbClr val="000000"/>
                    </a:solidFill>
                    <a:latin typeface="Courier New" pitchFamily="49" charset="0"/>
                    <a:cs typeface="Times New Roman" pitchFamily="18" charset="0"/>
                  </a:rPr>
                  <a:t>      </a:t>
                </a:r>
              </a:p>
              <a:p>
                <a:pPr>
                  <a:tabLst>
                    <a:tab pos="139700" algn="r"/>
                    <a:tab pos="292100" algn="l"/>
                  </a:tabLst>
                </a:pPr>
                <a:endParaRPr lang="en-US" sz="1200" b="1">
                  <a:latin typeface="Courier New" pitchFamily="49" charset="0"/>
                </a:endParaRPr>
              </a:p>
            </p:txBody>
          </p:sp>
        </p:grpSp>
        <p:grpSp>
          <p:nvGrpSpPr>
            <p:cNvPr id="14" name="Group 38"/>
            <p:cNvGrpSpPr>
              <a:grpSpLocks/>
            </p:cNvGrpSpPr>
            <p:nvPr/>
          </p:nvGrpSpPr>
          <p:grpSpPr bwMode="auto">
            <a:xfrm>
              <a:off x="0" y="4143"/>
              <a:ext cx="3072" cy="374"/>
              <a:chOff x="0" y="4143"/>
              <a:chExt cx="3072" cy="374"/>
            </a:xfrm>
          </p:grpSpPr>
          <p:sp>
            <p:nvSpPr>
              <p:cNvPr id="8221" name="Rectangle 39"/>
              <p:cNvSpPr>
                <a:spLocks noChangeArrowheads="1"/>
              </p:cNvSpPr>
              <p:nvPr/>
            </p:nvSpPr>
            <p:spPr bwMode="auto">
              <a:xfrm>
                <a:off x="0" y="4143"/>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8222" name="Rectangle 40"/>
              <p:cNvSpPr>
                <a:spLocks noChangeArrowheads="1"/>
              </p:cNvSpPr>
              <p:nvPr/>
            </p:nvSpPr>
            <p:spPr bwMode="auto">
              <a:xfrm>
                <a:off x="0" y="4143"/>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a:solidFill>
                      <a:srgbClr val="4D8DFF"/>
                    </a:solidFill>
                    <a:latin typeface="Courier New" pitchFamily="49" charset="0"/>
                    <a:cs typeface="Times New Roman" pitchFamily="18" charset="0"/>
                  </a:rPr>
                  <a:t>	12	</a:t>
                </a:r>
                <a:r>
                  <a:rPr lang="en-US" sz="1200" b="1">
                    <a:solidFill>
                      <a:srgbClr val="000000"/>
                    </a:solidFill>
                    <a:latin typeface="Courier New" pitchFamily="49" charset="0"/>
                    <a:cs typeface="Times New Roman" pitchFamily="18" charset="0"/>
                  </a:rPr>
                  <a:t>   printf( "Sum is %d\n", sum );</a:t>
                </a:r>
              </a:p>
              <a:p>
                <a:pPr>
                  <a:tabLst>
                    <a:tab pos="139700" algn="r"/>
                    <a:tab pos="292100" algn="l"/>
                  </a:tabLst>
                </a:pPr>
                <a:endParaRPr lang="en-US" sz="1200" b="1">
                  <a:latin typeface="Courier New" pitchFamily="49" charset="0"/>
                </a:endParaRPr>
              </a:p>
            </p:txBody>
          </p:sp>
        </p:grpSp>
        <p:grpSp>
          <p:nvGrpSpPr>
            <p:cNvPr id="15" name="Group 41"/>
            <p:cNvGrpSpPr>
              <a:grpSpLocks/>
            </p:cNvGrpSpPr>
            <p:nvPr/>
          </p:nvGrpSpPr>
          <p:grpSpPr bwMode="auto">
            <a:xfrm>
              <a:off x="0" y="4517"/>
              <a:ext cx="3072" cy="374"/>
              <a:chOff x="0" y="4517"/>
              <a:chExt cx="3072" cy="374"/>
            </a:xfrm>
          </p:grpSpPr>
          <p:sp>
            <p:nvSpPr>
              <p:cNvPr id="8219" name="Rectangle 42"/>
              <p:cNvSpPr>
                <a:spLocks noChangeArrowheads="1"/>
              </p:cNvSpPr>
              <p:nvPr/>
            </p:nvSpPr>
            <p:spPr bwMode="auto">
              <a:xfrm>
                <a:off x="0" y="4517"/>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8220" name="Rectangle 43"/>
              <p:cNvSpPr>
                <a:spLocks noChangeArrowheads="1"/>
              </p:cNvSpPr>
              <p:nvPr/>
            </p:nvSpPr>
            <p:spPr bwMode="auto">
              <a:xfrm>
                <a:off x="0" y="4517"/>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a:solidFill>
                      <a:srgbClr val="4D8DFF"/>
                    </a:solidFill>
                    <a:latin typeface="Courier New" pitchFamily="49" charset="0"/>
                    <a:cs typeface="Times New Roman" pitchFamily="18" charset="0"/>
                  </a:rPr>
                  <a:t>	13	</a:t>
                </a:r>
                <a:endParaRPr lang="en-US" sz="1200" b="1">
                  <a:solidFill>
                    <a:srgbClr val="000000"/>
                  </a:solidFill>
                  <a:latin typeface="Courier New" pitchFamily="49" charset="0"/>
                  <a:cs typeface="Times New Roman" pitchFamily="18" charset="0"/>
                </a:endParaRPr>
              </a:p>
              <a:p>
                <a:pPr>
                  <a:tabLst>
                    <a:tab pos="139700" algn="r"/>
                    <a:tab pos="292100" algn="l"/>
                  </a:tabLst>
                </a:pPr>
                <a:endParaRPr lang="en-US" sz="1200" b="1">
                  <a:latin typeface="Courier New" pitchFamily="49" charset="0"/>
                </a:endParaRPr>
              </a:p>
            </p:txBody>
          </p:sp>
        </p:grpSp>
        <p:grpSp>
          <p:nvGrpSpPr>
            <p:cNvPr id="16" name="Group 44"/>
            <p:cNvGrpSpPr>
              <a:grpSpLocks/>
            </p:cNvGrpSpPr>
            <p:nvPr/>
          </p:nvGrpSpPr>
          <p:grpSpPr bwMode="auto">
            <a:xfrm>
              <a:off x="0" y="4891"/>
              <a:ext cx="3072" cy="374"/>
              <a:chOff x="0" y="4891"/>
              <a:chExt cx="3072" cy="374"/>
            </a:xfrm>
          </p:grpSpPr>
          <p:sp>
            <p:nvSpPr>
              <p:cNvPr id="8217" name="Rectangle 45"/>
              <p:cNvSpPr>
                <a:spLocks noChangeArrowheads="1"/>
              </p:cNvSpPr>
              <p:nvPr/>
            </p:nvSpPr>
            <p:spPr bwMode="auto">
              <a:xfrm>
                <a:off x="0" y="4891"/>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8218" name="Rectangle 46"/>
              <p:cNvSpPr>
                <a:spLocks noChangeArrowheads="1"/>
              </p:cNvSpPr>
              <p:nvPr/>
            </p:nvSpPr>
            <p:spPr bwMode="auto">
              <a:xfrm>
                <a:off x="0" y="4891"/>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a:solidFill>
                      <a:srgbClr val="4D8DFF"/>
                    </a:solidFill>
                    <a:latin typeface="Courier New" pitchFamily="49" charset="0"/>
                    <a:cs typeface="Times New Roman" pitchFamily="18" charset="0"/>
                  </a:rPr>
                  <a:t>	14	</a:t>
                </a:r>
                <a:r>
                  <a:rPr lang="en-US" sz="1200" b="1">
                    <a:solidFill>
                      <a:srgbClr val="000000"/>
                    </a:solidFill>
                    <a:latin typeface="Courier New" pitchFamily="49" charset="0"/>
                    <a:cs typeface="Times New Roman" pitchFamily="18" charset="0"/>
                  </a:rPr>
                  <a:t>   </a:t>
                </a:r>
                <a:r>
                  <a:rPr lang="en-US" sz="1200" b="1">
                    <a:solidFill>
                      <a:srgbClr val="275AFF"/>
                    </a:solidFill>
                    <a:latin typeface="Courier New" pitchFamily="49" charset="0"/>
                    <a:cs typeface="Times New Roman" pitchFamily="18" charset="0"/>
                  </a:rPr>
                  <a:t>return</a:t>
                </a:r>
                <a:r>
                  <a:rPr lang="en-US" sz="1200" b="1">
                    <a:solidFill>
                      <a:srgbClr val="000000"/>
                    </a:solidFill>
                    <a:latin typeface="Courier New" pitchFamily="49" charset="0"/>
                    <a:cs typeface="Times New Roman" pitchFamily="18" charset="0"/>
                  </a:rPr>
                  <a:t> 0;</a:t>
                </a:r>
              </a:p>
              <a:p>
                <a:pPr>
                  <a:tabLst>
                    <a:tab pos="139700" algn="r"/>
                    <a:tab pos="292100" algn="l"/>
                  </a:tabLst>
                </a:pPr>
                <a:endParaRPr lang="en-US" sz="1200" b="1">
                  <a:latin typeface="Courier New" pitchFamily="49" charset="0"/>
                </a:endParaRPr>
              </a:p>
            </p:txBody>
          </p:sp>
        </p:grpSp>
        <p:grpSp>
          <p:nvGrpSpPr>
            <p:cNvPr id="17" name="Group 47"/>
            <p:cNvGrpSpPr>
              <a:grpSpLocks/>
            </p:cNvGrpSpPr>
            <p:nvPr/>
          </p:nvGrpSpPr>
          <p:grpSpPr bwMode="auto">
            <a:xfrm>
              <a:off x="0" y="5265"/>
              <a:ext cx="3072" cy="374"/>
              <a:chOff x="0" y="5265"/>
              <a:chExt cx="3072" cy="374"/>
            </a:xfrm>
          </p:grpSpPr>
          <p:sp>
            <p:nvSpPr>
              <p:cNvPr id="8215" name="Rectangle 48"/>
              <p:cNvSpPr>
                <a:spLocks noChangeArrowheads="1"/>
              </p:cNvSpPr>
              <p:nvPr/>
            </p:nvSpPr>
            <p:spPr bwMode="auto">
              <a:xfrm>
                <a:off x="0" y="5265"/>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8216" name="Rectangle 49"/>
              <p:cNvSpPr>
                <a:spLocks noChangeArrowheads="1"/>
              </p:cNvSpPr>
              <p:nvPr/>
            </p:nvSpPr>
            <p:spPr bwMode="auto">
              <a:xfrm>
                <a:off x="0" y="5265"/>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a:solidFill>
                      <a:srgbClr val="4D8DFF"/>
                    </a:solidFill>
                    <a:latin typeface="Courier New" pitchFamily="49" charset="0"/>
                    <a:cs typeface="Times New Roman" pitchFamily="18" charset="0"/>
                  </a:rPr>
                  <a:t>	15	</a:t>
                </a:r>
                <a:r>
                  <a:rPr lang="en-US" sz="1200" b="1">
                    <a:solidFill>
                      <a:srgbClr val="000000"/>
                    </a:solidFill>
                    <a:latin typeface="Courier New" pitchFamily="49" charset="0"/>
                    <a:cs typeface="Times New Roman" pitchFamily="18" charset="0"/>
                  </a:rPr>
                  <a:t>}</a:t>
                </a:r>
              </a:p>
              <a:p>
                <a:pPr>
                  <a:tabLst>
                    <a:tab pos="139700" algn="r"/>
                    <a:tab pos="292100" algn="l"/>
                  </a:tabLst>
                </a:pPr>
                <a:endParaRPr lang="en-US" sz="1200" b="1">
                  <a:latin typeface="Courier New" pitchFamily="49" charset="0"/>
                </a:endParaRPr>
              </a:p>
            </p:txBody>
          </p:sp>
        </p:grpSp>
      </p:grpSp>
      <p:sp>
        <p:nvSpPr>
          <p:cNvPr id="8196" name="Rectangle 2"/>
          <p:cNvSpPr>
            <a:spLocks noGrp="1" noChangeArrowheads="1"/>
          </p:cNvSpPr>
          <p:nvPr>
            <p:ph type="subTitle" idx="1"/>
          </p:nvPr>
        </p:nvSpPr>
        <p:spPr>
          <a:xfrm>
            <a:off x="5334000" y="2590800"/>
            <a:ext cx="3352800" cy="990600"/>
          </a:xfrm>
        </p:spPr>
        <p:txBody>
          <a:bodyPr>
            <a:normAutofit fontScale="92500" lnSpcReduction="20000"/>
          </a:bodyPr>
          <a:lstStyle/>
          <a:p>
            <a:pPr marL="304800" indent="-304800" algn="l" eaLnBrk="1" hangingPunct="1">
              <a:spcBef>
                <a:spcPct val="50000"/>
              </a:spcBef>
            </a:pPr>
            <a:r>
              <a:rPr lang="en-US" sz="1800" b="0" smtClean="0">
                <a:solidFill>
                  <a:srgbClr val="FF0000"/>
                </a:solidFill>
                <a:effectLst/>
                <a:cs typeface="Times New Roman" pitchFamily="18" charset="0"/>
              </a:rPr>
              <a:t>1.	Initialize variables</a:t>
            </a:r>
          </a:p>
          <a:p>
            <a:pPr marL="304800" indent="-304800" algn="l" eaLnBrk="1" hangingPunct="1">
              <a:spcBef>
                <a:spcPct val="50000"/>
              </a:spcBef>
            </a:pPr>
            <a:endParaRPr lang="en-US" sz="1800" b="0" smtClean="0">
              <a:solidFill>
                <a:srgbClr val="FF0000"/>
              </a:solidFill>
              <a:effectLst/>
              <a:cs typeface="Times New Roman" pitchFamily="18" charset="0"/>
            </a:endParaRPr>
          </a:p>
          <a:p>
            <a:pPr marL="304800" indent="-304800" algn="l" eaLnBrk="1" hangingPunct="1">
              <a:spcBef>
                <a:spcPct val="50000"/>
              </a:spcBef>
            </a:pPr>
            <a:r>
              <a:rPr lang="en-US" sz="1800" b="0" smtClean="0">
                <a:solidFill>
                  <a:srgbClr val="FF0000"/>
                </a:solidFill>
                <a:effectLst/>
                <a:cs typeface="Times New Roman" pitchFamily="18" charset="0"/>
              </a:rPr>
              <a:t>2.   </a:t>
            </a:r>
            <a:r>
              <a:rPr lang="en-US" sz="1800" b="0" smtClean="0">
                <a:solidFill>
                  <a:srgbClr val="FF0000"/>
                </a:solidFill>
                <a:effectLst/>
                <a:latin typeface="Courier New" pitchFamily="49" charset="0"/>
                <a:cs typeface="Times New Roman" pitchFamily="18" charset="0"/>
              </a:rPr>
              <a:t>for</a:t>
            </a:r>
            <a:r>
              <a:rPr lang="en-US" sz="1800" b="0" smtClean="0">
                <a:solidFill>
                  <a:srgbClr val="FF0000"/>
                </a:solidFill>
                <a:effectLst/>
                <a:cs typeface="Times New Roman" pitchFamily="18" charset="0"/>
              </a:rPr>
              <a:t> repetition structure</a:t>
            </a:r>
          </a:p>
        </p:txBody>
      </p:sp>
      <p:sp>
        <p:nvSpPr>
          <p:cNvPr id="8197" name="Rectangle 50"/>
          <p:cNvSpPr>
            <a:spLocks noChangeArrowheads="1"/>
          </p:cNvSpPr>
          <p:nvPr/>
        </p:nvSpPr>
        <p:spPr bwMode="auto">
          <a:xfrm>
            <a:off x="838200" y="5334000"/>
            <a:ext cx="1689100" cy="336550"/>
          </a:xfrm>
          <a:prstGeom prst="rect">
            <a:avLst/>
          </a:prstGeom>
          <a:noFill/>
          <a:ln w="9525">
            <a:noFill/>
            <a:miter lim="800000"/>
            <a:headEnd/>
            <a:tailEnd/>
          </a:ln>
        </p:spPr>
        <p:txBody>
          <a:bodyPr wrap="none">
            <a:spAutoFit/>
          </a:bodyPr>
          <a:lstStyle/>
          <a:p>
            <a:r>
              <a:rPr lang="en-US" sz="1600">
                <a:latin typeface="Arial" pitchFamily="34" charset="0"/>
              </a:rPr>
              <a:t>Program Output:</a:t>
            </a:r>
          </a:p>
        </p:txBody>
      </p:sp>
      <p:sp>
        <p:nvSpPr>
          <p:cNvPr id="8198" name="Rectangle 51"/>
          <p:cNvSpPr>
            <a:spLocks noChangeArrowheads="1"/>
          </p:cNvSpPr>
          <p:nvPr/>
        </p:nvSpPr>
        <p:spPr bwMode="auto">
          <a:xfrm>
            <a:off x="5257800" y="5791200"/>
            <a:ext cx="2624138" cy="336550"/>
          </a:xfrm>
          <a:prstGeom prst="rect">
            <a:avLst/>
          </a:prstGeom>
          <a:noFill/>
          <a:ln w="9525">
            <a:noFill/>
            <a:miter lim="800000"/>
            <a:headEnd/>
            <a:tailEnd/>
          </a:ln>
        </p:spPr>
        <p:txBody>
          <a:bodyPr wrap="none">
            <a:spAutoFit/>
          </a:bodyPr>
          <a:lstStyle/>
          <a:p>
            <a:pPr>
              <a:spcBef>
                <a:spcPct val="50000"/>
              </a:spcBef>
            </a:pPr>
            <a:r>
              <a:rPr lang="en-US" sz="1600" dirty="0">
                <a:solidFill>
                  <a:schemeClr val="bg1"/>
                </a:solidFill>
                <a:latin typeface="Arial" pitchFamily="34" charset="0"/>
                <a:cs typeface="Times New Roman" pitchFamily="18" charset="0"/>
              </a:rPr>
              <a:t>2 + 4 + 8 + </a:t>
            </a:r>
            <a:r>
              <a:rPr lang="en-US" sz="1600" dirty="0">
                <a:solidFill>
                  <a:schemeClr val="bg1"/>
                </a:solidFill>
                <a:latin typeface="AvantGarde" pitchFamily="34" charset="0"/>
                <a:cs typeface="Times New Roman" pitchFamily="18" charset="0"/>
              </a:rPr>
              <a:t>…</a:t>
            </a:r>
            <a:r>
              <a:rPr lang="en-US" sz="1600" dirty="0">
                <a:solidFill>
                  <a:schemeClr val="bg1"/>
                </a:solidFill>
                <a:latin typeface="Arial" pitchFamily="34" charset="0"/>
                <a:cs typeface="Times New Roman" pitchFamily="18" charset="0"/>
              </a:rPr>
              <a:t> +100 = 2550</a:t>
            </a:r>
          </a:p>
        </p:txBody>
      </p:sp>
      <p:sp>
        <p:nvSpPr>
          <p:cNvPr id="80948" name="Rectangle 52"/>
          <p:cNvSpPr>
            <a:spLocks noGrp="1" noChangeArrowheads="1"/>
          </p:cNvSpPr>
          <p:nvPr>
            <p:ph type="ctrTitle"/>
          </p:nvPr>
        </p:nvSpPr>
        <p:spPr>
          <a:xfrm>
            <a:off x="304800" y="304800"/>
            <a:ext cx="3505200" cy="609600"/>
          </a:xfrm>
        </p:spPr>
        <p:txBody>
          <a:bodyPr/>
          <a:lstStyle/>
          <a:p>
            <a:pPr eaLnBrk="1" hangingPunct="1">
              <a:defRPr/>
            </a:pPr>
            <a:endParaRPr lang="en-US" sz="18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a:xfrm>
            <a:off x="0" y="990600"/>
            <a:ext cx="8458200" cy="5334000"/>
          </a:xfrm>
        </p:spPr>
        <p:txBody>
          <a:bodyPr/>
          <a:lstStyle/>
          <a:p>
            <a:pPr lvl="1" eaLnBrk="1" hangingPunct="1">
              <a:defRPr/>
            </a:pPr>
            <a:r>
              <a:rPr lang="en-US" sz="2000" dirty="0" smtClean="0">
                <a:latin typeface="Times New Roman" pitchFamily="18" charset="0"/>
                <a:cs typeface="Times New Roman" pitchFamily="18" charset="0"/>
              </a:rPr>
              <a:t>Similar to the </a:t>
            </a:r>
            <a:r>
              <a:rPr lang="en-US" sz="2000" b="1" dirty="0" smtClean="0">
                <a:latin typeface="Times New Roman" pitchFamily="18" charset="0"/>
                <a:cs typeface="Times New Roman" pitchFamily="18" charset="0"/>
              </a:rPr>
              <a:t>while</a:t>
            </a:r>
            <a:r>
              <a:rPr lang="en-US" sz="2000" dirty="0" smtClean="0">
                <a:latin typeface="Times New Roman" pitchFamily="18" charset="0"/>
                <a:cs typeface="Times New Roman" pitchFamily="18" charset="0"/>
              </a:rPr>
              <a:t> structure</a:t>
            </a:r>
          </a:p>
          <a:p>
            <a:pPr lvl="1" eaLnBrk="1" hangingPunct="1">
              <a:defRPr/>
            </a:pPr>
            <a:r>
              <a:rPr lang="en-US" sz="2000" dirty="0" smtClean="0">
                <a:latin typeface="Times New Roman" pitchFamily="18" charset="0"/>
                <a:cs typeface="Times New Roman" pitchFamily="18" charset="0"/>
              </a:rPr>
              <a:t>do/while is a “</a:t>
            </a:r>
            <a:r>
              <a:rPr lang="en-US" sz="2000" u="sng" dirty="0" smtClean="0">
                <a:latin typeface="Times New Roman" pitchFamily="18" charset="0"/>
                <a:cs typeface="Times New Roman" pitchFamily="18" charset="0"/>
              </a:rPr>
              <a:t>post-test</a:t>
            </a:r>
            <a:r>
              <a:rPr lang="en-US" sz="2000" dirty="0" smtClean="0">
                <a:latin typeface="Times New Roman" pitchFamily="18" charset="0"/>
                <a:cs typeface="Times New Roman" pitchFamily="18" charset="0"/>
              </a:rPr>
              <a:t>” condition.  The body of the loop is performed at least once.</a:t>
            </a:r>
          </a:p>
          <a:p>
            <a:pPr lvl="2" eaLnBrk="1" hangingPunct="1">
              <a:defRPr/>
            </a:pPr>
            <a:r>
              <a:rPr lang="en-US" sz="1800" dirty="0" smtClean="0">
                <a:latin typeface="Times New Roman" pitchFamily="18" charset="0"/>
                <a:cs typeface="Times New Roman" pitchFamily="18" charset="0"/>
              </a:rPr>
              <a:t>All actions are performed at least once</a:t>
            </a:r>
          </a:p>
          <a:p>
            <a:pPr lvl="1" eaLnBrk="1" hangingPunct="1">
              <a:defRPr/>
            </a:pPr>
            <a:r>
              <a:rPr lang="en-US" sz="2000" dirty="0" smtClean="0">
                <a:latin typeface="Times New Roman" pitchFamily="18" charset="0"/>
                <a:cs typeface="Times New Roman" pitchFamily="18" charset="0"/>
              </a:rPr>
              <a:t>Format:</a:t>
            </a:r>
          </a:p>
          <a:p>
            <a:pPr lvl="3" eaLnBrk="1" hangingPunct="1">
              <a:buFontTx/>
              <a:buNone/>
              <a:defRPr/>
            </a:pPr>
            <a:r>
              <a:rPr lang="en-US" sz="2000" b="1" dirty="0" smtClean="0">
                <a:solidFill>
                  <a:schemeClr val="accent2"/>
                </a:solidFill>
                <a:latin typeface="Times New Roman" pitchFamily="18" charset="0"/>
                <a:cs typeface="Times New Roman" pitchFamily="18" charset="0"/>
              </a:rPr>
              <a:t>do {</a:t>
            </a:r>
          </a:p>
          <a:p>
            <a:pPr lvl="3" eaLnBrk="1" hangingPunct="1">
              <a:buFontTx/>
              <a:buNone/>
              <a:defRPr/>
            </a:pPr>
            <a:r>
              <a:rPr lang="en-US" sz="2000" b="1" dirty="0" smtClean="0">
                <a:solidFill>
                  <a:schemeClr val="accent2"/>
                </a:solidFill>
                <a:latin typeface="Times New Roman" pitchFamily="18" charset="0"/>
                <a:cs typeface="Times New Roman" pitchFamily="18" charset="0"/>
              </a:rPr>
              <a:t>  </a:t>
            </a:r>
            <a:r>
              <a:rPr lang="en-US" sz="2000" i="1" dirty="0" smtClean="0">
                <a:solidFill>
                  <a:schemeClr val="accent2"/>
                </a:solidFill>
                <a:latin typeface="Times New Roman" pitchFamily="18" charset="0"/>
                <a:cs typeface="Times New Roman" pitchFamily="18" charset="0"/>
              </a:rPr>
              <a:t>statement;</a:t>
            </a:r>
          </a:p>
          <a:p>
            <a:pPr lvl="3" eaLnBrk="1" hangingPunct="1">
              <a:buFontTx/>
              <a:buNone/>
              <a:defRPr/>
            </a:pPr>
            <a:r>
              <a:rPr lang="en-US" sz="2000" b="1" dirty="0" smtClean="0">
                <a:solidFill>
                  <a:schemeClr val="accent2"/>
                </a:solidFill>
                <a:latin typeface="Times New Roman" pitchFamily="18" charset="0"/>
                <a:cs typeface="Times New Roman" pitchFamily="18" charset="0"/>
              </a:rPr>
              <a:t>} while ( </a:t>
            </a:r>
            <a:r>
              <a:rPr lang="en-US" sz="2000" i="1" dirty="0" smtClean="0">
                <a:solidFill>
                  <a:schemeClr val="accent2"/>
                </a:solidFill>
                <a:latin typeface="Times New Roman" pitchFamily="18" charset="0"/>
                <a:cs typeface="Times New Roman" pitchFamily="18" charset="0"/>
              </a:rPr>
              <a:t>condition</a:t>
            </a:r>
            <a:r>
              <a:rPr lang="en-US" sz="2000" b="1" dirty="0" smtClean="0">
                <a:solidFill>
                  <a:schemeClr val="accent2"/>
                </a:solidFill>
                <a:latin typeface="Times New Roman" pitchFamily="18" charset="0"/>
                <a:cs typeface="Times New Roman" pitchFamily="18" charset="0"/>
              </a:rPr>
              <a:t> );</a:t>
            </a:r>
          </a:p>
          <a:p>
            <a:pPr lvl="2" eaLnBrk="1" hangingPunct="1">
              <a:buFontTx/>
              <a:buNone/>
              <a:defRPr/>
            </a:pPr>
            <a:r>
              <a:rPr lang="en-US" sz="1800" u="sng" dirty="0" smtClean="0">
                <a:latin typeface="Times New Roman" pitchFamily="18" charset="0"/>
                <a:cs typeface="Times New Roman" pitchFamily="18" charset="0"/>
              </a:rPr>
              <a:t>Example</a:t>
            </a:r>
            <a:r>
              <a:rPr lang="en-US" sz="1800" dirty="0" smtClean="0">
                <a:latin typeface="Times New Roman" pitchFamily="18" charset="0"/>
                <a:cs typeface="Times New Roman" pitchFamily="18" charset="0"/>
              </a:rPr>
              <a:t>:	 Prints the integers from </a:t>
            </a:r>
            <a:r>
              <a:rPr lang="en-US" sz="1800" b="1" dirty="0" smtClean="0">
                <a:latin typeface="Times New Roman" pitchFamily="18" charset="0"/>
                <a:cs typeface="Times New Roman" pitchFamily="18" charset="0"/>
              </a:rPr>
              <a:t>1</a:t>
            </a:r>
            <a:r>
              <a:rPr lang="en-US" sz="1800" dirty="0" smtClean="0">
                <a:latin typeface="Times New Roman" pitchFamily="18" charset="0"/>
                <a:cs typeface="Times New Roman" pitchFamily="18" charset="0"/>
              </a:rPr>
              <a:t> to </a:t>
            </a:r>
            <a:r>
              <a:rPr lang="en-US" sz="1800" b="1" dirty="0" smtClean="0">
                <a:latin typeface="Times New Roman" pitchFamily="18" charset="0"/>
                <a:cs typeface="Times New Roman" pitchFamily="18" charset="0"/>
              </a:rPr>
              <a:t>10.</a:t>
            </a:r>
          </a:p>
          <a:p>
            <a:pPr lvl="2" eaLnBrk="1" hangingPunct="1">
              <a:buFontTx/>
              <a:buNone/>
              <a:defRPr/>
            </a:pPr>
            <a:r>
              <a:rPr lang="en-US" sz="1800" b="1"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(letting counter = 1):</a:t>
            </a:r>
          </a:p>
          <a:p>
            <a:pPr lvl="3" eaLnBrk="1" hangingPunct="1">
              <a:buFontTx/>
              <a:buNone/>
              <a:defRPr/>
            </a:pPr>
            <a:r>
              <a:rPr lang="en-US" sz="1600" b="1" dirty="0" smtClean="0">
                <a:latin typeface="Times New Roman" pitchFamily="18" charset="0"/>
                <a:cs typeface="Times New Roman" pitchFamily="18" charset="0"/>
              </a:rPr>
              <a:t>do {</a:t>
            </a:r>
          </a:p>
          <a:p>
            <a:pPr lvl="3" eaLnBrk="1" hangingPunct="1">
              <a:buFontTx/>
              <a:buNone/>
              <a:defRPr/>
            </a:pP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printf</a:t>
            </a:r>
            <a:r>
              <a:rPr lang="en-US" sz="1600" b="1" dirty="0" smtClean="0">
                <a:latin typeface="Times New Roman" pitchFamily="18" charset="0"/>
                <a:cs typeface="Times New Roman" pitchFamily="18" charset="0"/>
              </a:rPr>
              <a:t>( "%d  ", counter );</a:t>
            </a:r>
          </a:p>
          <a:p>
            <a:pPr lvl="3" eaLnBrk="1" hangingPunct="1">
              <a:buFontTx/>
              <a:buNone/>
              <a:defRPr/>
            </a:pPr>
            <a:r>
              <a:rPr lang="en-US" sz="1600" b="1" dirty="0" smtClean="0">
                <a:latin typeface="Times New Roman" pitchFamily="18" charset="0"/>
                <a:cs typeface="Times New Roman" pitchFamily="18" charset="0"/>
              </a:rPr>
              <a:t>} while (++counter &lt;= 10);</a:t>
            </a:r>
          </a:p>
          <a:p>
            <a:pPr eaLnBrk="1" hangingPunct="1">
              <a:defRPr/>
            </a:pPr>
            <a:r>
              <a:rPr lang="en-US" sz="2400" dirty="0" smtClean="0">
                <a:latin typeface="Times New Roman" pitchFamily="18" charset="0"/>
                <a:cs typeface="Times New Roman" pitchFamily="18" charset="0"/>
              </a:rPr>
              <a:t>Flowchart of the </a:t>
            </a:r>
            <a:r>
              <a:rPr lang="en-US" sz="2400" b="0" dirty="0" smtClean="0">
                <a:latin typeface="Times New Roman" pitchFamily="18" charset="0"/>
                <a:cs typeface="Times New Roman" pitchFamily="18" charset="0"/>
              </a:rPr>
              <a:t>do</a:t>
            </a:r>
            <a:r>
              <a:rPr lang="en-US" sz="2400" dirty="0" smtClean="0">
                <a:latin typeface="Times New Roman" pitchFamily="18" charset="0"/>
                <a:cs typeface="Times New Roman" pitchFamily="18" charset="0"/>
              </a:rPr>
              <a:t>/</a:t>
            </a:r>
            <a:r>
              <a:rPr lang="en-US" sz="2400" b="0" dirty="0" smtClean="0">
                <a:latin typeface="Times New Roman" pitchFamily="18" charset="0"/>
                <a:cs typeface="Times New Roman" pitchFamily="18" charset="0"/>
              </a:rPr>
              <a:t>while</a:t>
            </a:r>
            <a:r>
              <a:rPr lang="en-US" sz="2400" dirty="0" smtClean="0">
                <a:latin typeface="Times New Roman" pitchFamily="18" charset="0"/>
                <a:cs typeface="Times New Roman" pitchFamily="18" charset="0"/>
              </a:rPr>
              <a:t> repetition structure</a:t>
            </a:r>
          </a:p>
        </p:txBody>
      </p:sp>
      <p:sp>
        <p:nvSpPr>
          <p:cNvPr id="87042" name="Rectangle 2"/>
          <p:cNvSpPr>
            <a:spLocks noGrp="1" noChangeArrowheads="1"/>
          </p:cNvSpPr>
          <p:nvPr>
            <p:ph type="title"/>
          </p:nvPr>
        </p:nvSpPr>
        <p:spPr/>
        <p:txBody>
          <a:bodyPr/>
          <a:lstStyle/>
          <a:p>
            <a:pPr eaLnBrk="1" hangingPunct="1">
              <a:buNone/>
            </a:pPr>
            <a:r>
              <a:rPr lang="en-US" noProof="1" smtClean="0">
                <a:latin typeface="Times New Roman" pitchFamily="18" charset="0"/>
                <a:cs typeface="Times New Roman" pitchFamily="18" charset="0"/>
              </a:rPr>
              <a:t>Repetition Structure</a:t>
            </a:r>
            <a:r>
              <a:rPr lang="en-US" dirty="0" smtClean="0">
                <a:latin typeface="Times New Roman" pitchFamily="18" charset="0"/>
                <a:cs typeface="Times New Roman" pitchFamily="18" charset="0"/>
              </a:rPr>
              <a:t>: </a:t>
            </a:r>
            <a:r>
              <a:rPr lang="en-US" sz="4000" noProof="1" smtClean="0">
                <a:latin typeface="Times New Roman" pitchFamily="18" charset="0"/>
                <a:cs typeface="Times New Roman" pitchFamily="18" charset="0"/>
              </a:rPr>
              <a:t>do/while</a:t>
            </a:r>
            <a:r>
              <a:rPr lang="en-US" noProof="1" smtClean="0">
                <a:latin typeface="Times New Roman" pitchFamily="18" charset="0"/>
                <a:cs typeface="Times New Roman" pitchFamily="18" charset="0"/>
              </a:rPr>
              <a:t> </a:t>
            </a:r>
            <a:endParaRPr lang="en-US" dirty="0" smtClean="0">
              <a:latin typeface="Times New Roman" pitchFamily="18" charset="0"/>
              <a:cs typeface="Times New Roman" pitchFamily="18" charset="0"/>
            </a:endParaRPr>
          </a:p>
        </p:txBody>
      </p:sp>
      <p:sp>
        <p:nvSpPr>
          <p:cNvPr id="9220" name="Rectangle 4"/>
          <p:cNvSpPr>
            <a:spLocks noChangeArrowheads="1"/>
          </p:cNvSpPr>
          <p:nvPr/>
        </p:nvSpPr>
        <p:spPr bwMode="auto">
          <a:xfrm>
            <a:off x="0" y="1747838"/>
            <a:ext cx="1646238" cy="1839912"/>
          </a:xfrm>
          <a:prstGeom prst="rect">
            <a:avLst/>
          </a:prstGeom>
          <a:noFill/>
          <a:ln w="9525">
            <a:noFill/>
            <a:miter lim="800000"/>
            <a:headEnd/>
            <a:tailEnd/>
          </a:ln>
        </p:spPr>
        <p:txBody>
          <a:bodyPr>
            <a:spAutoFit/>
          </a:bodyPr>
          <a:lstStyle/>
          <a:p>
            <a:endParaRPr lang="en-US"/>
          </a:p>
        </p:txBody>
      </p:sp>
      <p:sp>
        <p:nvSpPr>
          <p:cNvPr id="9221" name="Rectangle 5"/>
          <p:cNvSpPr>
            <a:spLocks noChangeArrowheads="1"/>
          </p:cNvSpPr>
          <p:nvPr/>
        </p:nvSpPr>
        <p:spPr bwMode="auto">
          <a:xfrm>
            <a:off x="0" y="3276600"/>
            <a:ext cx="1646238" cy="639763"/>
          </a:xfrm>
          <a:prstGeom prst="rect">
            <a:avLst/>
          </a:prstGeom>
          <a:noFill/>
          <a:ln w="9525">
            <a:noFill/>
            <a:miter lim="800000"/>
            <a:headEnd/>
            <a:tailEnd/>
          </a:ln>
        </p:spPr>
        <p:txBody>
          <a:bodyPr>
            <a:spAutoFit/>
          </a:bodyPr>
          <a:lstStyle/>
          <a:p>
            <a:pPr eaLnBrk="1" hangingPunct="1"/>
            <a:r>
              <a:rPr lang="en-US" sz="1200">
                <a:solidFill>
                  <a:srgbClr val="000000"/>
                </a:solidFill>
                <a:cs typeface="Times New Roman" pitchFamily="18" charset="0"/>
              </a:rPr>
              <a:t> </a:t>
            </a:r>
            <a:endParaRPr lang="en-US" sz="1200">
              <a:cs typeface="Times New Roman" pitchFamily="18" charset="0"/>
            </a:endParaRPr>
          </a:p>
          <a:p>
            <a:endParaRPr lang="en-US"/>
          </a:p>
        </p:txBody>
      </p:sp>
      <p:sp>
        <p:nvSpPr>
          <p:cNvPr id="9222" name="Rectangle 6"/>
          <p:cNvSpPr>
            <a:spLocks noChangeArrowheads="1"/>
          </p:cNvSpPr>
          <p:nvPr/>
        </p:nvSpPr>
        <p:spPr bwMode="auto">
          <a:xfrm>
            <a:off x="0" y="3587750"/>
            <a:ext cx="9144000" cy="669925"/>
          </a:xfrm>
          <a:prstGeom prst="rect">
            <a:avLst/>
          </a:prstGeom>
          <a:noFill/>
          <a:ln w="9525">
            <a:noFill/>
            <a:miter lim="800000"/>
            <a:headEnd/>
            <a:tailEnd/>
          </a:ln>
        </p:spPr>
        <p:txBody>
          <a:bodyPr>
            <a:spAutoFit/>
          </a:bodyPr>
          <a:lstStyle/>
          <a:p>
            <a:pPr eaLnBrk="1" hangingPunct="1"/>
            <a:r>
              <a:rPr lang="en-US" sz="1400">
                <a:cs typeface="Times New Roman" pitchFamily="18" charset="0"/>
              </a:rPr>
              <a:t/>
            </a:r>
            <a:br>
              <a:rPr lang="en-US" sz="1400">
                <a:cs typeface="Times New Roman" pitchFamily="18" charset="0"/>
              </a:rPr>
            </a:br>
            <a:endParaRPr lang="en-US"/>
          </a:p>
        </p:txBody>
      </p:sp>
      <p:grpSp>
        <p:nvGrpSpPr>
          <p:cNvPr id="2" name="Group 7"/>
          <p:cNvGrpSpPr>
            <a:grpSpLocks/>
          </p:cNvGrpSpPr>
          <p:nvPr/>
        </p:nvGrpSpPr>
        <p:grpSpPr bwMode="auto">
          <a:xfrm>
            <a:off x="6629400" y="2286000"/>
            <a:ext cx="1828800" cy="2673350"/>
            <a:chOff x="1776" y="528"/>
            <a:chExt cx="1152" cy="1684"/>
          </a:xfrm>
        </p:grpSpPr>
        <p:sp>
          <p:nvSpPr>
            <p:cNvPr id="9224" name="Freeform 8"/>
            <p:cNvSpPr>
              <a:spLocks/>
            </p:cNvSpPr>
            <p:nvPr/>
          </p:nvSpPr>
          <p:spPr bwMode="auto">
            <a:xfrm flipV="1">
              <a:off x="2544" y="1584"/>
              <a:ext cx="336" cy="48"/>
            </a:xfrm>
            <a:custGeom>
              <a:avLst/>
              <a:gdLst>
                <a:gd name="T0" fmla="*/ 19958 w 20000"/>
                <a:gd name="T1" fmla="*/ 0 h 20000"/>
                <a:gd name="T2" fmla="*/ 0 w 20000"/>
                <a:gd name="T3" fmla="*/ 0 h 20000"/>
                <a:gd name="T4" fmla="*/ 0 60000 65536"/>
                <a:gd name="T5" fmla="*/ 0 60000 65536"/>
                <a:gd name="T6" fmla="*/ 0 w 20000"/>
                <a:gd name="T7" fmla="*/ 0 h 20000"/>
                <a:gd name="T8" fmla="*/ 20000 w 20000"/>
                <a:gd name="T9" fmla="*/ 20000 h 20000"/>
              </a:gdLst>
              <a:ahLst/>
              <a:cxnLst>
                <a:cxn ang="T4">
                  <a:pos x="T0" y="T1"/>
                </a:cxn>
                <a:cxn ang="T5">
                  <a:pos x="T2" y="T3"/>
                </a:cxn>
              </a:cxnLst>
              <a:rect l="T6" t="T7" r="T8" b="T9"/>
              <a:pathLst>
                <a:path w="20000" h="20000">
                  <a:moveTo>
                    <a:pt x="19958" y="0"/>
                  </a:moveTo>
                  <a:lnTo>
                    <a:pt x="0" y="0"/>
                  </a:lnTo>
                </a:path>
              </a:pathLst>
            </a:custGeom>
            <a:noFill/>
            <a:ln w="3175">
              <a:solidFill>
                <a:srgbClr val="000000"/>
              </a:solidFill>
              <a:round/>
              <a:headEnd type="none" w="med" len="sm"/>
              <a:tailEnd type="none" w="med" len="med"/>
            </a:ln>
          </p:spPr>
          <p:txBody>
            <a:bodyPr/>
            <a:lstStyle/>
            <a:p>
              <a:endParaRPr lang="en-US"/>
            </a:p>
          </p:txBody>
        </p:sp>
        <p:sp>
          <p:nvSpPr>
            <p:cNvPr id="9225" name="Rectangle 9"/>
            <p:cNvSpPr>
              <a:spLocks noChangeArrowheads="1"/>
            </p:cNvSpPr>
            <p:nvPr/>
          </p:nvSpPr>
          <p:spPr bwMode="auto">
            <a:xfrm>
              <a:off x="2592" y="1488"/>
              <a:ext cx="336" cy="144"/>
            </a:xfrm>
            <a:prstGeom prst="rect">
              <a:avLst/>
            </a:prstGeom>
            <a:noFill/>
            <a:ln w="0">
              <a:noFill/>
              <a:miter lim="800000"/>
              <a:headEnd/>
              <a:tailEnd/>
            </a:ln>
          </p:spPr>
          <p:txBody>
            <a:bodyPr lIns="0" tIns="0" rIns="0" bIns="0"/>
            <a:lstStyle/>
            <a:p>
              <a:pPr eaLnBrk="1" hangingPunct="1"/>
              <a:r>
                <a:rPr lang="en-US" sz="1200" b="1">
                  <a:solidFill>
                    <a:srgbClr val="000000"/>
                  </a:solidFill>
                  <a:latin typeface="Arial" pitchFamily="34" charset="0"/>
                  <a:cs typeface="Times New Roman" pitchFamily="18" charset="0"/>
                </a:rPr>
                <a:t>true</a:t>
              </a:r>
            </a:p>
            <a:p>
              <a:endParaRPr lang="en-US" sz="1200" b="1">
                <a:latin typeface="Courier New" pitchFamily="49" charset="0"/>
              </a:endParaRPr>
            </a:p>
          </p:txBody>
        </p:sp>
        <p:sp>
          <p:nvSpPr>
            <p:cNvPr id="9226" name="Freeform 10"/>
            <p:cNvSpPr>
              <a:spLocks/>
            </p:cNvSpPr>
            <p:nvPr/>
          </p:nvSpPr>
          <p:spPr bwMode="auto">
            <a:xfrm>
              <a:off x="1776" y="1392"/>
              <a:ext cx="768" cy="480"/>
            </a:xfrm>
            <a:custGeom>
              <a:avLst/>
              <a:gdLst>
                <a:gd name="T0" fmla="*/ 19986 w 20000"/>
                <a:gd name="T1" fmla="*/ 9980 h 20000"/>
                <a:gd name="T2" fmla="*/ 9986 w 20000"/>
                <a:gd name="T3" fmla="*/ 19959 h 20000"/>
                <a:gd name="T4" fmla="*/ 0 w 20000"/>
                <a:gd name="T5" fmla="*/ 9980 h 20000"/>
                <a:gd name="T6" fmla="*/ 9986 w 20000"/>
                <a:gd name="T7" fmla="*/ 0 h 20000"/>
                <a:gd name="T8" fmla="*/ 19986 w 20000"/>
                <a:gd name="T9" fmla="*/ 998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9986" y="9980"/>
                  </a:moveTo>
                  <a:lnTo>
                    <a:pt x="9986" y="19959"/>
                  </a:lnTo>
                  <a:lnTo>
                    <a:pt x="0" y="9980"/>
                  </a:lnTo>
                  <a:lnTo>
                    <a:pt x="9986" y="0"/>
                  </a:lnTo>
                  <a:lnTo>
                    <a:pt x="19986" y="9980"/>
                  </a:lnTo>
                  <a:close/>
                </a:path>
              </a:pathLst>
            </a:custGeom>
            <a:solidFill>
              <a:srgbClr val="FFFFFF"/>
            </a:solidFill>
            <a:ln w="3175">
              <a:solidFill>
                <a:srgbClr val="000000"/>
              </a:solidFill>
              <a:round/>
              <a:headEnd/>
              <a:tailEnd/>
            </a:ln>
          </p:spPr>
          <p:txBody>
            <a:bodyPr/>
            <a:lstStyle/>
            <a:p>
              <a:endParaRPr lang="en-US"/>
            </a:p>
          </p:txBody>
        </p:sp>
        <p:sp>
          <p:nvSpPr>
            <p:cNvPr id="9227" name="Rectangle 11"/>
            <p:cNvSpPr>
              <a:spLocks noChangeArrowheads="1"/>
            </p:cNvSpPr>
            <p:nvPr/>
          </p:nvSpPr>
          <p:spPr bwMode="auto">
            <a:xfrm>
              <a:off x="1824" y="1584"/>
              <a:ext cx="628" cy="92"/>
            </a:xfrm>
            <a:prstGeom prst="rect">
              <a:avLst/>
            </a:prstGeom>
            <a:noFill/>
            <a:ln w="0">
              <a:noFill/>
              <a:miter lim="800000"/>
              <a:headEnd/>
              <a:tailEnd/>
            </a:ln>
          </p:spPr>
          <p:txBody>
            <a:bodyPr lIns="0" tIns="0" rIns="0" bIns="0"/>
            <a:lstStyle/>
            <a:p>
              <a:pPr algn="ctr" eaLnBrk="1" hangingPunct="1"/>
              <a:r>
                <a:rPr lang="en-US" sz="1200" b="1" dirty="0">
                  <a:solidFill>
                    <a:srgbClr val="000000"/>
                  </a:solidFill>
                  <a:latin typeface="Courier New" pitchFamily="49" charset="0"/>
                  <a:cs typeface="Times New Roman" pitchFamily="18" charset="0"/>
                </a:rPr>
                <a:t>condition</a:t>
              </a:r>
            </a:p>
            <a:p>
              <a:endParaRPr lang="en-US" sz="1200" b="1" dirty="0">
                <a:latin typeface="Courier New" pitchFamily="49" charset="0"/>
              </a:endParaRPr>
            </a:p>
          </p:txBody>
        </p:sp>
        <p:sp>
          <p:nvSpPr>
            <p:cNvPr id="9228" name="Rectangle 12"/>
            <p:cNvSpPr>
              <a:spLocks noChangeArrowheads="1"/>
            </p:cNvSpPr>
            <p:nvPr/>
          </p:nvSpPr>
          <p:spPr bwMode="auto">
            <a:xfrm>
              <a:off x="1776" y="1008"/>
              <a:ext cx="816" cy="179"/>
            </a:xfrm>
            <a:prstGeom prst="rect">
              <a:avLst/>
            </a:prstGeom>
            <a:noFill/>
            <a:ln w="9525">
              <a:solidFill>
                <a:schemeClr val="tx1"/>
              </a:solidFill>
              <a:miter lim="800000"/>
              <a:headEnd/>
              <a:tailEnd/>
            </a:ln>
          </p:spPr>
          <p:txBody>
            <a:bodyPr>
              <a:spAutoFit/>
            </a:bodyPr>
            <a:lstStyle/>
            <a:p>
              <a:pPr algn="ctr" eaLnBrk="1" hangingPunct="1"/>
              <a:r>
                <a:rPr lang="en-US" sz="1200" b="1">
                  <a:solidFill>
                    <a:srgbClr val="000000"/>
                  </a:solidFill>
                  <a:latin typeface="Courier New" pitchFamily="49" charset="0"/>
                  <a:cs typeface="Times New Roman" pitchFamily="18" charset="0"/>
                </a:rPr>
                <a:t>action(s)</a:t>
              </a:r>
            </a:p>
          </p:txBody>
        </p:sp>
        <p:sp>
          <p:nvSpPr>
            <p:cNvPr id="9229" name="Freeform 13"/>
            <p:cNvSpPr>
              <a:spLocks/>
            </p:cNvSpPr>
            <p:nvPr/>
          </p:nvSpPr>
          <p:spPr bwMode="auto">
            <a:xfrm>
              <a:off x="2112" y="672"/>
              <a:ext cx="48" cy="336"/>
            </a:xfrm>
            <a:custGeom>
              <a:avLst/>
              <a:gdLst>
                <a:gd name="T0" fmla="*/ 0 w 20000"/>
                <a:gd name="T1" fmla="*/ 19945 h 20000"/>
                <a:gd name="T2" fmla="*/ 0 w 20000"/>
                <a:gd name="T3" fmla="*/ 0 h 20000"/>
                <a:gd name="T4" fmla="*/ 0 60000 65536"/>
                <a:gd name="T5" fmla="*/ 0 60000 65536"/>
                <a:gd name="T6" fmla="*/ 0 w 20000"/>
                <a:gd name="T7" fmla="*/ 0 h 20000"/>
                <a:gd name="T8" fmla="*/ 20000 w 20000"/>
                <a:gd name="T9" fmla="*/ 20000 h 20000"/>
              </a:gdLst>
              <a:ahLst/>
              <a:cxnLst>
                <a:cxn ang="T4">
                  <a:pos x="T0" y="T1"/>
                </a:cxn>
                <a:cxn ang="T5">
                  <a:pos x="T2" y="T3"/>
                </a:cxn>
              </a:cxnLst>
              <a:rect l="T6" t="T7" r="T8" b="T9"/>
              <a:pathLst>
                <a:path w="20000" h="20000">
                  <a:moveTo>
                    <a:pt x="0" y="19945"/>
                  </a:moveTo>
                  <a:lnTo>
                    <a:pt x="0" y="0"/>
                  </a:lnTo>
                </a:path>
              </a:pathLst>
            </a:custGeom>
            <a:noFill/>
            <a:ln w="3175">
              <a:solidFill>
                <a:srgbClr val="000000"/>
              </a:solidFill>
              <a:round/>
              <a:headEnd type="triangle" w="sm" len="med"/>
              <a:tailEnd/>
            </a:ln>
          </p:spPr>
          <p:txBody>
            <a:bodyPr/>
            <a:lstStyle/>
            <a:p>
              <a:endParaRPr lang="en-US"/>
            </a:p>
          </p:txBody>
        </p:sp>
        <p:sp>
          <p:nvSpPr>
            <p:cNvPr id="9230" name="Oval 14"/>
            <p:cNvSpPr>
              <a:spLocks noChangeArrowheads="1"/>
            </p:cNvSpPr>
            <p:nvPr/>
          </p:nvSpPr>
          <p:spPr bwMode="auto">
            <a:xfrm>
              <a:off x="2016" y="528"/>
              <a:ext cx="162" cy="148"/>
            </a:xfrm>
            <a:prstGeom prst="ellipse">
              <a:avLst/>
            </a:prstGeom>
            <a:solidFill>
              <a:srgbClr val="FFFF00"/>
            </a:solidFill>
            <a:ln w="3175">
              <a:solidFill>
                <a:srgbClr val="000000"/>
              </a:solidFill>
              <a:round/>
              <a:headEnd/>
              <a:tailEnd/>
            </a:ln>
          </p:spPr>
          <p:txBody>
            <a:bodyPr/>
            <a:lstStyle/>
            <a:p>
              <a:endParaRPr lang="en-US"/>
            </a:p>
          </p:txBody>
        </p:sp>
        <p:sp>
          <p:nvSpPr>
            <p:cNvPr id="9231" name="Freeform 15"/>
            <p:cNvSpPr>
              <a:spLocks/>
            </p:cNvSpPr>
            <p:nvPr/>
          </p:nvSpPr>
          <p:spPr bwMode="auto">
            <a:xfrm flipH="1">
              <a:off x="2112" y="1872"/>
              <a:ext cx="48" cy="192"/>
            </a:xfrm>
            <a:custGeom>
              <a:avLst/>
              <a:gdLst>
                <a:gd name="T0" fmla="*/ 0 w 20000"/>
                <a:gd name="T1" fmla="*/ 19958 h 20000"/>
                <a:gd name="T2" fmla="*/ 0 w 20000"/>
                <a:gd name="T3" fmla="*/ 0 h 20000"/>
                <a:gd name="T4" fmla="*/ 0 60000 65536"/>
                <a:gd name="T5" fmla="*/ 0 60000 65536"/>
                <a:gd name="T6" fmla="*/ 0 w 20000"/>
                <a:gd name="T7" fmla="*/ 0 h 20000"/>
                <a:gd name="T8" fmla="*/ 20000 w 20000"/>
                <a:gd name="T9" fmla="*/ 20000 h 20000"/>
              </a:gdLst>
              <a:ahLst/>
              <a:cxnLst>
                <a:cxn ang="T4">
                  <a:pos x="T0" y="T1"/>
                </a:cxn>
                <a:cxn ang="T5">
                  <a:pos x="T2" y="T3"/>
                </a:cxn>
              </a:cxnLst>
              <a:rect l="T6" t="T7" r="T8" b="T9"/>
              <a:pathLst>
                <a:path w="20000" h="20000">
                  <a:moveTo>
                    <a:pt x="0" y="19958"/>
                  </a:moveTo>
                  <a:lnTo>
                    <a:pt x="0" y="0"/>
                  </a:lnTo>
                </a:path>
              </a:pathLst>
            </a:custGeom>
            <a:noFill/>
            <a:ln w="3175">
              <a:solidFill>
                <a:srgbClr val="000000"/>
              </a:solidFill>
              <a:round/>
              <a:headEnd type="triangle" w="med" len="sm"/>
              <a:tailEnd/>
            </a:ln>
          </p:spPr>
          <p:txBody>
            <a:bodyPr/>
            <a:lstStyle/>
            <a:p>
              <a:endParaRPr lang="en-US"/>
            </a:p>
          </p:txBody>
        </p:sp>
        <p:sp>
          <p:nvSpPr>
            <p:cNvPr id="9232" name="Oval 16"/>
            <p:cNvSpPr>
              <a:spLocks noChangeArrowheads="1"/>
            </p:cNvSpPr>
            <p:nvPr/>
          </p:nvSpPr>
          <p:spPr bwMode="auto">
            <a:xfrm>
              <a:off x="2064" y="2064"/>
              <a:ext cx="162" cy="148"/>
            </a:xfrm>
            <a:prstGeom prst="ellipse">
              <a:avLst/>
            </a:prstGeom>
            <a:solidFill>
              <a:srgbClr val="FF3300"/>
            </a:solidFill>
            <a:ln w="3175">
              <a:solidFill>
                <a:srgbClr val="000000"/>
              </a:solidFill>
              <a:round/>
              <a:headEnd/>
              <a:tailEnd/>
            </a:ln>
          </p:spPr>
          <p:txBody>
            <a:bodyPr/>
            <a:lstStyle/>
            <a:p>
              <a:endParaRPr lang="en-US"/>
            </a:p>
          </p:txBody>
        </p:sp>
        <p:sp>
          <p:nvSpPr>
            <p:cNvPr id="9233" name="Freeform 17"/>
            <p:cNvSpPr>
              <a:spLocks/>
            </p:cNvSpPr>
            <p:nvPr/>
          </p:nvSpPr>
          <p:spPr bwMode="auto">
            <a:xfrm flipH="1">
              <a:off x="2064" y="1200"/>
              <a:ext cx="48" cy="192"/>
            </a:xfrm>
            <a:custGeom>
              <a:avLst/>
              <a:gdLst>
                <a:gd name="T0" fmla="*/ 0 w 20000"/>
                <a:gd name="T1" fmla="*/ 19958 h 20000"/>
                <a:gd name="T2" fmla="*/ 0 w 20000"/>
                <a:gd name="T3" fmla="*/ 0 h 20000"/>
                <a:gd name="T4" fmla="*/ 0 60000 65536"/>
                <a:gd name="T5" fmla="*/ 0 60000 65536"/>
                <a:gd name="T6" fmla="*/ 0 w 20000"/>
                <a:gd name="T7" fmla="*/ 0 h 20000"/>
                <a:gd name="T8" fmla="*/ 20000 w 20000"/>
                <a:gd name="T9" fmla="*/ 20000 h 20000"/>
              </a:gdLst>
              <a:ahLst/>
              <a:cxnLst>
                <a:cxn ang="T4">
                  <a:pos x="T0" y="T1"/>
                </a:cxn>
                <a:cxn ang="T5">
                  <a:pos x="T2" y="T3"/>
                </a:cxn>
              </a:cxnLst>
              <a:rect l="T6" t="T7" r="T8" b="T9"/>
              <a:pathLst>
                <a:path w="20000" h="20000">
                  <a:moveTo>
                    <a:pt x="0" y="19958"/>
                  </a:moveTo>
                  <a:lnTo>
                    <a:pt x="0" y="0"/>
                  </a:lnTo>
                </a:path>
              </a:pathLst>
            </a:custGeom>
            <a:noFill/>
            <a:ln w="3175">
              <a:solidFill>
                <a:srgbClr val="000000"/>
              </a:solidFill>
              <a:round/>
              <a:headEnd type="triangle" w="med" len="sm"/>
              <a:tailEnd/>
            </a:ln>
          </p:spPr>
          <p:txBody>
            <a:bodyPr/>
            <a:lstStyle/>
            <a:p>
              <a:endParaRPr lang="en-US"/>
            </a:p>
          </p:txBody>
        </p:sp>
        <p:sp>
          <p:nvSpPr>
            <p:cNvPr id="9234" name="Line 18"/>
            <p:cNvSpPr>
              <a:spLocks noChangeShapeType="1"/>
            </p:cNvSpPr>
            <p:nvPr/>
          </p:nvSpPr>
          <p:spPr bwMode="auto">
            <a:xfrm flipV="1">
              <a:off x="2880" y="816"/>
              <a:ext cx="0" cy="816"/>
            </a:xfrm>
            <a:prstGeom prst="line">
              <a:avLst/>
            </a:prstGeom>
            <a:noFill/>
            <a:ln w="9525">
              <a:solidFill>
                <a:schemeClr val="tx1"/>
              </a:solidFill>
              <a:round/>
              <a:headEnd/>
              <a:tailEnd/>
            </a:ln>
          </p:spPr>
          <p:txBody>
            <a:bodyPr/>
            <a:lstStyle/>
            <a:p>
              <a:endParaRPr lang="en-US"/>
            </a:p>
          </p:txBody>
        </p:sp>
        <p:sp>
          <p:nvSpPr>
            <p:cNvPr id="9235" name="Line 19"/>
            <p:cNvSpPr>
              <a:spLocks noChangeShapeType="1"/>
            </p:cNvSpPr>
            <p:nvPr/>
          </p:nvSpPr>
          <p:spPr bwMode="auto">
            <a:xfrm>
              <a:off x="2112" y="816"/>
              <a:ext cx="768" cy="0"/>
            </a:xfrm>
            <a:prstGeom prst="line">
              <a:avLst/>
            </a:prstGeom>
            <a:noFill/>
            <a:ln w="9525">
              <a:solidFill>
                <a:schemeClr val="tx1"/>
              </a:solidFill>
              <a:round/>
              <a:headEnd type="triangle" w="med" len="med"/>
              <a:tailEnd/>
            </a:ln>
          </p:spPr>
          <p:txBody>
            <a:bodyPr/>
            <a:lstStyle/>
            <a:p>
              <a:endParaRPr lang="en-US"/>
            </a:p>
          </p:txBody>
        </p:sp>
        <p:sp>
          <p:nvSpPr>
            <p:cNvPr id="9236" name="Rectangle 20"/>
            <p:cNvSpPr>
              <a:spLocks noChangeArrowheads="1"/>
            </p:cNvSpPr>
            <p:nvPr/>
          </p:nvSpPr>
          <p:spPr bwMode="auto">
            <a:xfrm>
              <a:off x="2160" y="1872"/>
              <a:ext cx="336" cy="144"/>
            </a:xfrm>
            <a:prstGeom prst="rect">
              <a:avLst/>
            </a:prstGeom>
            <a:noFill/>
            <a:ln w="0">
              <a:noFill/>
              <a:miter lim="800000"/>
              <a:headEnd/>
              <a:tailEnd/>
            </a:ln>
          </p:spPr>
          <p:txBody>
            <a:bodyPr lIns="0" tIns="0" rIns="0" bIns="0"/>
            <a:lstStyle/>
            <a:p>
              <a:pPr algn="ctr" eaLnBrk="1" hangingPunct="1"/>
              <a:r>
                <a:rPr lang="en-US" sz="1200" b="1">
                  <a:solidFill>
                    <a:srgbClr val="000000"/>
                  </a:solidFill>
                  <a:latin typeface="Arial" pitchFamily="34" charset="0"/>
                  <a:cs typeface="Times New Roman" pitchFamily="18" charset="0"/>
                </a:rPr>
                <a:t>false</a:t>
              </a:r>
            </a:p>
            <a:p>
              <a:pPr algn="ctr"/>
              <a:endParaRPr lang="en-US" sz="1200" b="1">
                <a:latin typeface="Courier New" pitchFamily="49" charset="0"/>
              </a:endParaRPr>
            </a:p>
          </p:txBody>
        </p: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152400" y="152400"/>
            <a:ext cx="8763000" cy="5257800"/>
            <a:chOff x="0" y="0"/>
            <a:chExt cx="3072" cy="5236"/>
          </a:xfrm>
        </p:grpSpPr>
        <p:grpSp>
          <p:nvGrpSpPr>
            <p:cNvPr id="3" name="Group 4"/>
            <p:cNvGrpSpPr>
              <a:grpSpLocks/>
            </p:cNvGrpSpPr>
            <p:nvPr/>
          </p:nvGrpSpPr>
          <p:grpSpPr bwMode="auto">
            <a:xfrm>
              <a:off x="0" y="0"/>
              <a:ext cx="3072" cy="374"/>
              <a:chOff x="0" y="0"/>
              <a:chExt cx="3072" cy="374"/>
            </a:xfrm>
          </p:grpSpPr>
          <p:sp>
            <p:nvSpPr>
              <p:cNvPr id="10287" name="Rectangle 5"/>
              <p:cNvSpPr>
                <a:spLocks noChangeArrowheads="1"/>
              </p:cNvSpPr>
              <p:nvPr/>
            </p:nvSpPr>
            <p:spPr bwMode="auto">
              <a:xfrm>
                <a:off x="0" y="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88" name="Rectangle 6"/>
              <p:cNvSpPr>
                <a:spLocks noChangeArrowheads="1"/>
              </p:cNvSpPr>
              <p:nvPr/>
            </p:nvSpPr>
            <p:spPr bwMode="auto">
              <a:xfrm>
                <a:off x="0" y="0"/>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dirty="0">
                    <a:solidFill>
                      <a:srgbClr val="4D8DFF"/>
                    </a:solidFill>
                    <a:latin typeface="Courier New" pitchFamily="49" charset="0"/>
                    <a:cs typeface="Times New Roman" pitchFamily="18" charset="0"/>
                  </a:rPr>
                  <a:t>	</a:t>
                </a:r>
                <a:r>
                  <a:rPr lang="en-US" sz="1200" b="1" dirty="0" smtClean="0">
                    <a:solidFill>
                      <a:srgbClr val="4D8DFF"/>
                    </a:solidFill>
                    <a:latin typeface="Courier New" pitchFamily="49" charset="0"/>
                    <a:cs typeface="Times New Roman" pitchFamily="18" charset="0"/>
                  </a:rPr>
                  <a:t>1</a:t>
                </a:r>
                <a:endParaRPr lang="en-US" sz="1200" b="1" dirty="0">
                  <a:latin typeface="Courier New" pitchFamily="49" charset="0"/>
                </a:endParaRPr>
              </a:p>
            </p:txBody>
          </p:sp>
        </p:grpSp>
        <p:grpSp>
          <p:nvGrpSpPr>
            <p:cNvPr id="4" name="Group 7"/>
            <p:cNvGrpSpPr>
              <a:grpSpLocks/>
            </p:cNvGrpSpPr>
            <p:nvPr/>
          </p:nvGrpSpPr>
          <p:grpSpPr bwMode="auto">
            <a:xfrm>
              <a:off x="0" y="374"/>
              <a:ext cx="3072" cy="374"/>
              <a:chOff x="0" y="374"/>
              <a:chExt cx="3072" cy="374"/>
            </a:xfrm>
          </p:grpSpPr>
          <p:sp>
            <p:nvSpPr>
              <p:cNvPr id="10285" name="Rectangle 8"/>
              <p:cNvSpPr>
                <a:spLocks noChangeArrowheads="1"/>
              </p:cNvSpPr>
              <p:nvPr/>
            </p:nvSpPr>
            <p:spPr bwMode="auto">
              <a:xfrm>
                <a:off x="0" y="37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86" name="Rectangle 9"/>
              <p:cNvSpPr>
                <a:spLocks noChangeArrowheads="1"/>
              </p:cNvSpPr>
              <p:nvPr/>
            </p:nvSpPr>
            <p:spPr bwMode="auto">
              <a:xfrm>
                <a:off x="0" y="374"/>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a:solidFill>
                      <a:srgbClr val="4D8DFF"/>
                    </a:solidFill>
                    <a:latin typeface="Courier New" pitchFamily="49" charset="0"/>
                    <a:cs typeface="Times New Roman" pitchFamily="18" charset="0"/>
                  </a:rPr>
                  <a:t>	2	</a:t>
                </a:r>
                <a:r>
                  <a:rPr lang="en-US" sz="1200" b="1">
                    <a:solidFill>
                      <a:srgbClr val="000000"/>
                    </a:solidFill>
                    <a:latin typeface="Courier New" pitchFamily="49" charset="0"/>
                    <a:cs typeface="Times New Roman" pitchFamily="18" charset="0"/>
                  </a:rPr>
                  <a:t>   </a:t>
                </a:r>
                <a:r>
                  <a:rPr lang="en-US" sz="1200" b="1">
                    <a:solidFill>
                      <a:srgbClr val="33CC33"/>
                    </a:solidFill>
                    <a:latin typeface="Courier New" pitchFamily="49" charset="0"/>
                    <a:cs typeface="Times New Roman" pitchFamily="18" charset="0"/>
                  </a:rPr>
                  <a:t>Using the do/while repetition structure */</a:t>
                </a:r>
                <a:endParaRPr lang="en-US" sz="1200" b="1">
                  <a:solidFill>
                    <a:srgbClr val="000000"/>
                  </a:solidFill>
                  <a:latin typeface="Courier New" pitchFamily="49" charset="0"/>
                  <a:cs typeface="Times New Roman" pitchFamily="18" charset="0"/>
                </a:endParaRPr>
              </a:p>
              <a:p>
                <a:pPr>
                  <a:tabLst>
                    <a:tab pos="139700" algn="r"/>
                    <a:tab pos="292100" algn="l"/>
                  </a:tabLst>
                </a:pPr>
                <a:endParaRPr lang="en-US" sz="1200" b="1">
                  <a:latin typeface="Courier New" pitchFamily="49" charset="0"/>
                </a:endParaRPr>
              </a:p>
            </p:txBody>
          </p:sp>
        </p:grpSp>
        <p:grpSp>
          <p:nvGrpSpPr>
            <p:cNvPr id="5" name="Group 10"/>
            <p:cNvGrpSpPr>
              <a:grpSpLocks/>
            </p:cNvGrpSpPr>
            <p:nvPr/>
          </p:nvGrpSpPr>
          <p:grpSpPr bwMode="auto">
            <a:xfrm>
              <a:off x="0" y="748"/>
              <a:ext cx="3072" cy="374"/>
              <a:chOff x="0" y="748"/>
              <a:chExt cx="3072" cy="374"/>
            </a:xfrm>
          </p:grpSpPr>
          <p:sp>
            <p:nvSpPr>
              <p:cNvPr id="10283" name="Rectangle 11"/>
              <p:cNvSpPr>
                <a:spLocks noChangeArrowheads="1"/>
              </p:cNvSpPr>
              <p:nvPr/>
            </p:nvSpPr>
            <p:spPr bwMode="auto">
              <a:xfrm>
                <a:off x="0" y="74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84" name="Rectangle 12"/>
              <p:cNvSpPr>
                <a:spLocks noChangeArrowheads="1"/>
              </p:cNvSpPr>
              <p:nvPr/>
            </p:nvSpPr>
            <p:spPr bwMode="auto">
              <a:xfrm>
                <a:off x="0" y="748"/>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a:solidFill>
                      <a:srgbClr val="4D8DFF"/>
                    </a:solidFill>
                    <a:latin typeface="Courier New" pitchFamily="49" charset="0"/>
                    <a:cs typeface="Times New Roman" pitchFamily="18" charset="0"/>
                  </a:rPr>
                  <a:t>	3	</a:t>
                </a:r>
                <a:r>
                  <a:rPr lang="en-US" sz="1200" b="1">
                    <a:solidFill>
                      <a:srgbClr val="275AFF"/>
                    </a:solidFill>
                    <a:latin typeface="Courier New" pitchFamily="49" charset="0"/>
                    <a:cs typeface="Times New Roman" pitchFamily="18" charset="0"/>
                  </a:rPr>
                  <a:t>#include</a:t>
                </a:r>
                <a:r>
                  <a:rPr lang="en-US" sz="1200" b="1">
                    <a:solidFill>
                      <a:srgbClr val="000000"/>
                    </a:solidFill>
                    <a:latin typeface="Courier New" pitchFamily="49" charset="0"/>
                    <a:cs typeface="Times New Roman" pitchFamily="18" charset="0"/>
                  </a:rPr>
                  <a:t> &lt;stdio.h&gt;</a:t>
                </a:r>
              </a:p>
              <a:p>
                <a:pPr>
                  <a:tabLst>
                    <a:tab pos="139700" algn="r"/>
                    <a:tab pos="292100" algn="l"/>
                  </a:tabLst>
                </a:pPr>
                <a:endParaRPr lang="en-US" sz="1200" b="1">
                  <a:latin typeface="Courier New" pitchFamily="49" charset="0"/>
                </a:endParaRPr>
              </a:p>
            </p:txBody>
          </p:sp>
        </p:grpSp>
        <p:grpSp>
          <p:nvGrpSpPr>
            <p:cNvPr id="6" name="Group 13"/>
            <p:cNvGrpSpPr>
              <a:grpSpLocks/>
            </p:cNvGrpSpPr>
            <p:nvPr/>
          </p:nvGrpSpPr>
          <p:grpSpPr bwMode="auto">
            <a:xfrm>
              <a:off x="0" y="1122"/>
              <a:ext cx="3072" cy="374"/>
              <a:chOff x="0" y="1122"/>
              <a:chExt cx="3072" cy="374"/>
            </a:xfrm>
          </p:grpSpPr>
          <p:sp>
            <p:nvSpPr>
              <p:cNvPr id="10281" name="Rectangle 14"/>
              <p:cNvSpPr>
                <a:spLocks noChangeArrowheads="1"/>
              </p:cNvSpPr>
              <p:nvPr/>
            </p:nvSpPr>
            <p:spPr bwMode="auto">
              <a:xfrm>
                <a:off x="0" y="112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82" name="Rectangle 15"/>
              <p:cNvSpPr>
                <a:spLocks noChangeArrowheads="1"/>
              </p:cNvSpPr>
              <p:nvPr/>
            </p:nvSpPr>
            <p:spPr bwMode="auto">
              <a:xfrm>
                <a:off x="0" y="1122"/>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a:solidFill>
                      <a:srgbClr val="4D8DFF"/>
                    </a:solidFill>
                    <a:latin typeface="Courier New" pitchFamily="49" charset="0"/>
                    <a:cs typeface="Times New Roman" pitchFamily="18" charset="0"/>
                  </a:rPr>
                  <a:t>	4	</a:t>
                </a:r>
                <a:endParaRPr lang="en-US" sz="1200" b="1">
                  <a:solidFill>
                    <a:srgbClr val="000000"/>
                  </a:solidFill>
                  <a:latin typeface="Courier New" pitchFamily="49" charset="0"/>
                  <a:cs typeface="Times New Roman" pitchFamily="18" charset="0"/>
                </a:endParaRPr>
              </a:p>
              <a:p>
                <a:pPr>
                  <a:tabLst>
                    <a:tab pos="139700" algn="r"/>
                    <a:tab pos="292100" algn="l"/>
                  </a:tabLst>
                </a:pPr>
                <a:endParaRPr lang="en-US" sz="1200" b="1">
                  <a:latin typeface="Courier New" pitchFamily="49" charset="0"/>
                </a:endParaRPr>
              </a:p>
            </p:txBody>
          </p:sp>
        </p:grpSp>
        <p:grpSp>
          <p:nvGrpSpPr>
            <p:cNvPr id="7" name="Group 16"/>
            <p:cNvGrpSpPr>
              <a:grpSpLocks/>
            </p:cNvGrpSpPr>
            <p:nvPr/>
          </p:nvGrpSpPr>
          <p:grpSpPr bwMode="auto">
            <a:xfrm>
              <a:off x="0" y="1496"/>
              <a:ext cx="3072" cy="374"/>
              <a:chOff x="0" y="1496"/>
              <a:chExt cx="3072" cy="374"/>
            </a:xfrm>
          </p:grpSpPr>
          <p:sp>
            <p:nvSpPr>
              <p:cNvPr id="10279" name="Rectangle 17"/>
              <p:cNvSpPr>
                <a:spLocks noChangeArrowheads="1"/>
              </p:cNvSpPr>
              <p:nvPr/>
            </p:nvSpPr>
            <p:spPr bwMode="auto">
              <a:xfrm>
                <a:off x="0" y="1496"/>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80" name="Rectangle 18"/>
              <p:cNvSpPr>
                <a:spLocks noChangeArrowheads="1"/>
              </p:cNvSpPr>
              <p:nvPr/>
            </p:nvSpPr>
            <p:spPr bwMode="auto">
              <a:xfrm>
                <a:off x="0" y="1496"/>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a:solidFill>
                      <a:srgbClr val="4D8DFF"/>
                    </a:solidFill>
                    <a:latin typeface="Courier New" pitchFamily="49" charset="0"/>
                    <a:cs typeface="Times New Roman" pitchFamily="18" charset="0"/>
                  </a:rPr>
                  <a:t>	5	</a:t>
                </a:r>
                <a:r>
                  <a:rPr lang="en-US" sz="1200" b="1">
                    <a:solidFill>
                      <a:srgbClr val="275AFF"/>
                    </a:solidFill>
                    <a:latin typeface="Courier New" pitchFamily="49" charset="0"/>
                    <a:cs typeface="Times New Roman" pitchFamily="18" charset="0"/>
                  </a:rPr>
                  <a:t>int</a:t>
                </a:r>
                <a:r>
                  <a:rPr lang="en-US" sz="1200" b="1">
                    <a:solidFill>
                      <a:srgbClr val="000000"/>
                    </a:solidFill>
                    <a:latin typeface="Courier New" pitchFamily="49" charset="0"/>
                    <a:cs typeface="Times New Roman" pitchFamily="18" charset="0"/>
                  </a:rPr>
                  <a:t> main()</a:t>
                </a:r>
              </a:p>
              <a:p>
                <a:pPr>
                  <a:tabLst>
                    <a:tab pos="139700" algn="r"/>
                    <a:tab pos="292100" algn="l"/>
                  </a:tabLst>
                </a:pPr>
                <a:endParaRPr lang="en-US" sz="1200" b="1">
                  <a:latin typeface="Courier New" pitchFamily="49" charset="0"/>
                </a:endParaRPr>
              </a:p>
            </p:txBody>
          </p:sp>
        </p:grpSp>
        <p:grpSp>
          <p:nvGrpSpPr>
            <p:cNvPr id="8" name="Group 19"/>
            <p:cNvGrpSpPr>
              <a:grpSpLocks/>
            </p:cNvGrpSpPr>
            <p:nvPr/>
          </p:nvGrpSpPr>
          <p:grpSpPr bwMode="auto">
            <a:xfrm>
              <a:off x="0" y="1870"/>
              <a:ext cx="3072" cy="374"/>
              <a:chOff x="0" y="1870"/>
              <a:chExt cx="3072" cy="374"/>
            </a:xfrm>
          </p:grpSpPr>
          <p:sp>
            <p:nvSpPr>
              <p:cNvPr id="10277" name="Rectangle 20"/>
              <p:cNvSpPr>
                <a:spLocks noChangeArrowheads="1"/>
              </p:cNvSpPr>
              <p:nvPr/>
            </p:nvSpPr>
            <p:spPr bwMode="auto">
              <a:xfrm>
                <a:off x="0" y="187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78" name="Rectangle 21"/>
              <p:cNvSpPr>
                <a:spLocks noChangeArrowheads="1"/>
              </p:cNvSpPr>
              <p:nvPr/>
            </p:nvSpPr>
            <p:spPr bwMode="auto">
              <a:xfrm>
                <a:off x="0" y="1870"/>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a:solidFill>
                      <a:srgbClr val="4D8DFF"/>
                    </a:solidFill>
                    <a:latin typeface="Courier New" pitchFamily="49" charset="0"/>
                    <a:cs typeface="Times New Roman" pitchFamily="18" charset="0"/>
                  </a:rPr>
                  <a:t>	6	</a:t>
                </a:r>
                <a:r>
                  <a:rPr lang="en-US" sz="1200" b="1">
                    <a:solidFill>
                      <a:srgbClr val="000000"/>
                    </a:solidFill>
                    <a:latin typeface="Courier New" pitchFamily="49" charset="0"/>
                    <a:cs typeface="Times New Roman" pitchFamily="18" charset="0"/>
                  </a:rPr>
                  <a:t>{</a:t>
                </a:r>
              </a:p>
              <a:p>
                <a:pPr>
                  <a:tabLst>
                    <a:tab pos="139700" algn="r"/>
                    <a:tab pos="292100" algn="l"/>
                  </a:tabLst>
                </a:pPr>
                <a:endParaRPr lang="en-US" sz="1200" b="1">
                  <a:latin typeface="Courier New" pitchFamily="49" charset="0"/>
                </a:endParaRPr>
              </a:p>
            </p:txBody>
          </p:sp>
        </p:grpSp>
        <p:grpSp>
          <p:nvGrpSpPr>
            <p:cNvPr id="9" name="Group 22"/>
            <p:cNvGrpSpPr>
              <a:grpSpLocks/>
            </p:cNvGrpSpPr>
            <p:nvPr/>
          </p:nvGrpSpPr>
          <p:grpSpPr bwMode="auto">
            <a:xfrm>
              <a:off x="0" y="2244"/>
              <a:ext cx="3072" cy="374"/>
              <a:chOff x="0" y="2244"/>
              <a:chExt cx="3072" cy="374"/>
            </a:xfrm>
          </p:grpSpPr>
          <p:sp>
            <p:nvSpPr>
              <p:cNvPr id="10275" name="Rectangle 23"/>
              <p:cNvSpPr>
                <a:spLocks noChangeArrowheads="1"/>
              </p:cNvSpPr>
              <p:nvPr/>
            </p:nvSpPr>
            <p:spPr bwMode="auto">
              <a:xfrm>
                <a:off x="0" y="224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76" name="Rectangle 24"/>
              <p:cNvSpPr>
                <a:spLocks noChangeArrowheads="1"/>
              </p:cNvSpPr>
              <p:nvPr/>
            </p:nvSpPr>
            <p:spPr bwMode="auto">
              <a:xfrm>
                <a:off x="0" y="2244"/>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a:solidFill>
                      <a:srgbClr val="4D8DFF"/>
                    </a:solidFill>
                    <a:latin typeface="Courier New" pitchFamily="49" charset="0"/>
                    <a:cs typeface="Times New Roman" pitchFamily="18" charset="0"/>
                  </a:rPr>
                  <a:t>	7	</a:t>
                </a:r>
                <a:r>
                  <a:rPr lang="en-US" sz="1200" b="1">
                    <a:solidFill>
                      <a:srgbClr val="000000"/>
                    </a:solidFill>
                    <a:latin typeface="Courier New" pitchFamily="49" charset="0"/>
                    <a:cs typeface="Times New Roman" pitchFamily="18" charset="0"/>
                  </a:rPr>
                  <a:t>   </a:t>
                </a:r>
                <a:r>
                  <a:rPr lang="en-US" sz="1200" b="1">
                    <a:solidFill>
                      <a:srgbClr val="275AFF"/>
                    </a:solidFill>
                    <a:latin typeface="Courier New" pitchFamily="49" charset="0"/>
                    <a:cs typeface="Times New Roman" pitchFamily="18" charset="0"/>
                  </a:rPr>
                  <a:t>int</a:t>
                </a:r>
                <a:r>
                  <a:rPr lang="en-US" sz="1200" b="1">
                    <a:solidFill>
                      <a:srgbClr val="000000"/>
                    </a:solidFill>
                    <a:latin typeface="Courier New" pitchFamily="49" charset="0"/>
                    <a:cs typeface="Times New Roman" pitchFamily="18" charset="0"/>
                  </a:rPr>
                  <a:t> counter = 1;</a:t>
                </a:r>
              </a:p>
              <a:p>
                <a:pPr>
                  <a:tabLst>
                    <a:tab pos="139700" algn="r"/>
                    <a:tab pos="292100" algn="l"/>
                  </a:tabLst>
                </a:pPr>
                <a:endParaRPr lang="en-US" sz="1200" b="1">
                  <a:latin typeface="Courier New" pitchFamily="49" charset="0"/>
                </a:endParaRPr>
              </a:p>
            </p:txBody>
          </p:sp>
        </p:grpSp>
        <p:grpSp>
          <p:nvGrpSpPr>
            <p:cNvPr id="10" name="Group 25"/>
            <p:cNvGrpSpPr>
              <a:grpSpLocks/>
            </p:cNvGrpSpPr>
            <p:nvPr/>
          </p:nvGrpSpPr>
          <p:grpSpPr bwMode="auto">
            <a:xfrm>
              <a:off x="0" y="2618"/>
              <a:ext cx="3072" cy="374"/>
              <a:chOff x="0" y="2618"/>
              <a:chExt cx="3072" cy="374"/>
            </a:xfrm>
          </p:grpSpPr>
          <p:sp>
            <p:nvSpPr>
              <p:cNvPr id="10273" name="Rectangle 26"/>
              <p:cNvSpPr>
                <a:spLocks noChangeArrowheads="1"/>
              </p:cNvSpPr>
              <p:nvPr/>
            </p:nvSpPr>
            <p:spPr bwMode="auto">
              <a:xfrm>
                <a:off x="0" y="261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74" name="Rectangle 27"/>
              <p:cNvSpPr>
                <a:spLocks noChangeArrowheads="1"/>
              </p:cNvSpPr>
              <p:nvPr/>
            </p:nvSpPr>
            <p:spPr bwMode="auto">
              <a:xfrm>
                <a:off x="0" y="2618"/>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a:solidFill>
                      <a:srgbClr val="4D8DFF"/>
                    </a:solidFill>
                    <a:latin typeface="Courier New" pitchFamily="49" charset="0"/>
                    <a:cs typeface="Times New Roman" pitchFamily="18" charset="0"/>
                  </a:rPr>
                  <a:t>	8	</a:t>
                </a:r>
                <a:r>
                  <a:rPr lang="en-US" sz="1200" b="1">
                    <a:solidFill>
                      <a:srgbClr val="000000"/>
                    </a:solidFill>
                    <a:latin typeface="Courier New" pitchFamily="49" charset="0"/>
                    <a:cs typeface="Times New Roman" pitchFamily="18" charset="0"/>
                  </a:rPr>
                  <a:t>   </a:t>
                </a:r>
              </a:p>
              <a:p>
                <a:pPr>
                  <a:tabLst>
                    <a:tab pos="139700" algn="r"/>
                    <a:tab pos="292100" algn="l"/>
                  </a:tabLst>
                </a:pPr>
                <a:endParaRPr lang="en-US" sz="1200" b="1">
                  <a:latin typeface="Courier New" pitchFamily="49" charset="0"/>
                </a:endParaRPr>
              </a:p>
            </p:txBody>
          </p:sp>
        </p:grpSp>
        <p:grpSp>
          <p:nvGrpSpPr>
            <p:cNvPr id="11" name="Group 28"/>
            <p:cNvGrpSpPr>
              <a:grpSpLocks/>
            </p:cNvGrpSpPr>
            <p:nvPr/>
          </p:nvGrpSpPr>
          <p:grpSpPr bwMode="auto">
            <a:xfrm>
              <a:off x="0" y="2992"/>
              <a:ext cx="3072" cy="374"/>
              <a:chOff x="0" y="2992"/>
              <a:chExt cx="3072" cy="374"/>
            </a:xfrm>
          </p:grpSpPr>
          <p:sp>
            <p:nvSpPr>
              <p:cNvPr id="10271" name="Rectangle 29"/>
              <p:cNvSpPr>
                <a:spLocks noChangeArrowheads="1"/>
              </p:cNvSpPr>
              <p:nvPr/>
            </p:nvSpPr>
            <p:spPr bwMode="auto">
              <a:xfrm>
                <a:off x="0" y="299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72" name="Rectangle 30"/>
              <p:cNvSpPr>
                <a:spLocks noChangeArrowheads="1"/>
              </p:cNvSpPr>
              <p:nvPr/>
            </p:nvSpPr>
            <p:spPr bwMode="auto">
              <a:xfrm>
                <a:off x="0" y="2992"/>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a:solidFill>
                      <a:srgbClr val="4D8DFF"/>
                    </a:solidFill>
                    <a:latin typeface="Courier New" pitchFamily="49" charset="0"/>
                    <a:cs typeface="Times New Roman" pitchFamily="18" charset="0"/>
                  </a:rPr>
                  <a:t>	9	</a:t>
                </a:r>
                <a:r>
                  <a:rPr lang="en-US" sz="1200" b="1">
                    <a:solidFill>
                      <a:srgbClr val="000000"/>
                    </a:solidFill>
                    <a:latin typeface="Courier New" pitchFamily="49" charset="0"/>
                    <a:cs typeface="Times New Roman" pitchFamily="18" charset="0"/>
                  </a:rPr>
                  <a:t>   </a:t>
                </a:r>
                <a:r>
                  <a:rPr lang="en-US" sz="1200" b="1">
                    <a:solidFill>
                      <a:srgbClr val="275AFF"/>
                    </a:solidFill>
                    <a:latin typeface="Courier New" pitchFamily="49" charset="0"/>
                    <a:cs typeface="Times New Roman" pitchFamily="18" charset="0"/>
                  </a:rPr>
                  <a:t>do</a:t>
                </a:r>
                <a:r>
                  <a:rPr lang="en-US" sz="1200" b="1">
                    <a:solidFill>
                      <a:srgbClr val="000000"/>
                    </a:solidFill>
                    <a:latin typeface="Courier New" pitchFamily="49" charset="0"/>
                    <a:cs typeface="Times New Roman" pitchFamily="18" charset="0"/>
                  </a:rPr>
                  <a:t> {</a:t>
                </a:r>
              </a:p>
              <a:p>
                <a:pPr>
                  <a:tabLst>
                    <a:tab pos="139700" algn="r"/>
                    <a:tab pos="292100" algn="l"/>
                  </a:tabLst>
                </a:pPr>
                <a:endParaRPr lang="en-US" sz="1200" b="1">
                  <a:latin typeface="Courier New" pitchFamily="49" charset="0"/>
                </a:endParaRPr>
              </a:p>
            </p:txBody>
          </p:sp>
        </p:grpSp>
        <p:grpSp>
          <p:nvGrpSpPr>
            <p:cNvPr id="12" name="Group 31"/>
            <p:cNvGrpSpPr>
              <a:grpSpLocks/>
            </p:cNvGrpSpPr>
            <p:nvPr/>
          </p:nvGrpSpPr>
          <p:grpSpPr bwMode="auto">
            <a:xfrm>
              <a:off x="0" y="3366"/>
              <a:ext cx="3072" cy="374"/>
              <a:chOff x="0" y="3366"/>
              <a:chExt cx="3072" cy="374"/>
            </a:xfrm>
          </p:grpSpPr>
          <p:sp>
            <p:nvSpPr>
              <p:cNvPr id="10269" name="Rectangle 32"/>
              <p:cNvSpPr>
                <a:spLocks noChangeArrowheads="1"/>
              </p:cNvSpPr>
              <p:nvPr/>
            </p:nvSpPr>
            <p:spPr bwMode="auto">
              <a:xfrm>
                <a:off x="0" y="3366"/>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70" name="Rectangle 33"/>
              <p:cNvSpPr>
                <a:spLocks noChangeArrowheads="1"/>
              </p:cNvSpPr>
              <p:nvPr/>
            </p:nvSpPr>
            <p:spPr bwMode="auto">
              <a:xfrm>
                <a:off x="0" y="3366"/>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a:solidFill>
                      <a:srgbClr val="4D8DFF"/>
                    </a:solidFill>
                    <a:latin typeface="Courier New" pitchFamily="49" charset="0"/>
                    <a:cs typeface="Times New Roman" pitchFamily="18" charset="0"/>
                  </a:rPr>
                  <a:t>	10	</a:t>
                </a:r>
                <a:r>
                  <a:rPr lang="en-US" sz="1200" b="1">
                    <a:solidFill>
                      <a:srgbClr val="000000"/>
                    </a:solidFill>
                    <a:latin typeface="Courier New" pitchFamily="49" charset="0"/>
                    <a:cs typeface="Times New Roman" pitchFamily="18" charset="0"/>
                  </a:rPr>
                  <a:t>      printf( "%d  ", counter );</a:t>
                </a:r>
              </a:p>
              <a:p>
                <a:pPr>
                  <a:tabLst>
                    <a:tab pos="139700" algn="r"/>
                    <a:tab pos="292100" algn="l"/>
                  </a:tabLst>
                </a:pPr>
                <a:endParaRPr lang="en-US" sz="1200" b="1">
                  <a:latin typeface="Courier New" pitchFamily="49" charset="0"/>
                </a:endParaRPr>
              </a:p>
            </p:txBody>
          </p:sp>
        </p:grpSp>
        <p:grpSp>
          <p:nvGrpSpPr>
            <p:cNvPr id="13" name="Group 34"/>
            <p:cNvGrpSpPr>
              <a:grpSpLocks/>
            </p:cNvGrpSpPr>
            <p:nvPr/>
          </p:nvGrpSpPr>
          <p:grpSpPr bwMode="auto">
            <a:xfrm>
              <a:off x="0" y="3740"/>
              <a:ext cx="3072" cy="374"/>
              <a:chOff x="0" y="3740"/>
              <a:chExt cx="3072" cy="374"/>
            </a:xfrm>
          </p:grpSpPr>
          <p:sp>
            <p:nvSpPr>
              <p:cNvPr id="10267" name="Rectangle 35"/>
              <p:cNvSpPr>
                <a:spLocks noChangeArrowheads="1"/>
              </p:cNvSpPr>
              <p:nvPr/>
            </p:nvSpPr>
            <p:spPr bwMode="auto">
              <a:xfrm>
                <a:off x="0" y="374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68" name="Rectangle 36"/>
              <p:cNvSpPr>
                <a:spLocks noChangeArrowheads="1"/>
              </p:cNvSpPr>
              <p:nvPr/>
            </p:nvSpPr>
            <p:spPr bwMode="auto">
              <a:xfrm>
                <a:off x="0" y="3740"/>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a:solidFill>
                      <a:srgbClr val="4D8DFF"/>
                    </a:solidFill>
                    <a:latin typeface="Courier New" pitchFamily="49" charset="0"/>
                    <a:cs typeface="Times New Roman" pitchFamily="18" charset="0"/>
                  </a:rPr>
                  <a:t>	11	</a:t>
                </a:r>
                <a:r>
                  <a:rPr lang="en-US" sz="1200" b="1">
                    <a:solidFill>
                      <a:srgbClr val="000000"/>
                    </a:solidFill>
                    <a:latin typeface="Courier New" pitchFamily="49" charset="0"/>
                    <a:cs typeface="Times New Roman" pitchFamily="18" charset="0"/>
                  </a:rPr>
                  <a:t>   } </a:t>
                </a:r>
                <a:r>
                  <a:rPr lang="en-US" sz="1200" b="1">
                    <a:solidFill>
                      <a:srgbClr val="275AFF"/>
                    </a:solidFill>
                    <a:latin typeface="Courier New" pitchFamily="49" charset="0"/>
                    <a:cs typeface="Times New Roman" pitchFamily="18" charset="0"/>
                  </a:rPr>
                  <a:t>while</a:t>
                </a:r>
                <a:r>
                  <a:rPr lang="en-US" sz="1200" b="1">
                    <a:solidFill>
                      <a:srgbClr val="000000"/>
                    </a:solidFill>
                    <a:latin typeface="Courier New" pitchFamily="49" charset="0"/>
                    <a:cs typeface="Times New Roman" pitchFamily="18" charset="0"/>
                  </a:rPr>
                  <a:t> ( ++counter &lt;= 10 );</a:t>
                </a:r>
              </a:p>
              <a:p>
                <a:pPr>
                  <a:tabLst>
                    <a:tab pos="139700" algn="r"/>
                    <a:tab pos="292100" algn="l"/>
                  </a:tabLst>
                </a:pPr>
                <a:endParaRPr lang="en-US" sz="1200" b="1">
                  <a:latin typeface="Courier New" pitchFamily="49" charset="0"/>
                </a:endParaRPr>
              </a:p>
            </p:txBody>
          </p:sp>
        </p:grpSp>
        <p:grpSp>
          <p:nvGrpSpPr>
            <p:cNvPr id="14" name="Group 37"/>
            <p:cNvGrpSpPr>
              <a:grpSpLocks/>
            </p:cNvGrpSpPr>
            <p:nvPr/>
          </p:nvGrpSpPr>
          <p:grpSpPr bwMode="auto">
            <a:xfrm>
              <a:off x="0" y="4114"/>
              <a:ext cx="3072" cy="374"/>
              <a:chOff x="0" y="4114"/>
              <a:chExt cx="3072" cy="374"/>
            </a:xfrm>
          </p:grpSpPr>
          <p:sp>
            <p:nvSpPr>
              <p:cNvPr id="10265" name="Rectangle 38"/>
              <p:cNvSpPr>
                <a:spLocks noChangeArrowheads="1"/>
              </p:cNvSpPr>
              <p:nvPr/>
            </p:nvSpPr>
            <p:spPr bwMode="auto">
              <a:xfrm>
                <a:off x="0" y="4114"/>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66" name="Rectangle 39"/>
              <p:cNvSpPr>
                <a:spLocks noChangeArrowheads="1"/>
              </p:cNvSpPr>
              <p:nvPr/>
            </p:nvSpPr>
            <p:spPr bwMode="auto">
              <a:xfrm>
                <a:off x="0" y="4114"/>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a:solidFill>
                      <a:srgbClr val="4D8DFF"/>
                    </a:solidFill>
                    <a:latin typeface="Courier New" pitchFamily="49" charset="0"/>
                    <a:cs typeface="Times New Roman" pitchFamily="18" charset="0"/>
                  </a:rPr>
                  <a:t>	12	</a:t>
                </a:r>
                <a:endParaRPr lang="en-US" sz="1200" b="1">
                  <a:solidFill>
                    <a:srgbClr val="000000"/>
                  </a:solidFill>
                  <a:latin typeface="Courier New" pitchFamily="49" charset="0"/>
                  <a:cs typeface="Times New Roman" pitchFamily="18" charset="0"/>
                </a:endParaRPr>
              </a:p>
              <a:p>
                <a:pPr>
                  <a:tabLst>
                    <a:tab pos="139700" algn="r"/>
                    <a:tab pos="292100" algn="l"/>
                  </a:tabLst>
                </a:pPr>
                <a:endParaRPr lang="en-US" sz="1200" b="1">
                  <a:latin typeface="Courier New" pitchFamily="49" charset="0"/>
                </a:endParaRPr>
              </a:p>
            </p:txBody>
          </p:sp>
        </p:grpSp>
        <p:grpSp>
          <p:nvGrpSpPr>
            <p:cNvPr id="15" name="Group 40"/>
            <p:cNvGrpSpPr>
              <a:grpSpLocks/>
            </p:cNvGrpSpPr>
            <p:nvPr/>
          </p:nvGrpSpPr>
          <p:grpSpPr bwMode="auto">
            <a:xfrm>
              <a:off x="0" y="4488"/>
              <a:ext cx="3072" cy="374"/>
              <a:chOff x="0" y="4488"/>
              <a:chExt cx="3072" cy="374"/>
            </a:xfrm>
          </p:grpSpPr>
          <p:sp>
            <p:nvSpPr>
              <p:cNvPr id="10263" name="Rectangle 41"/>
              <p:cNvSpPr>
                <a:spLocks noChangeArrowheads="1"/>
              </p:cNvSpPr>
              <p:nvPr/>
            </p:nvSpPr>
            <p:spPr bwMode="auto">
              <a:xfrm>
                <a:off x="0" y="4488"/>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64" name="Rectangle 42"/>
              <p:cNvSpPr>
                <a:spLocks noChangeArrowheads="1"/>
              </p:cNvSpPr>
              <p:nvPr/>
            </p:nvSpPr>
            <p:spPr bwMode="auto">
              <a:xfrm>
                <a:off x="0" y="4488"/>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a:solidFill>
                      <a:srgbClr val="4D8DFF"/>
                    </a:solidFill>
                    <a:latin typeface="Courier New" pitchFamily="49" charset="0"/>
                    <a:cs typeface="Times New Roman" pitchFamily="18" charset="0"/>
                  </a:rPr>
                  <a:t>	13	</a:t>
                </a:r>
                <a:r>
                  <a:rPr lang="en-US" sz="1200" b="1">
                    <a:solidFill>
                      <a:srgbClr val="000000"/>
                    </a:solidFill>
                    <a:latin typeface="Courier New" pitchFamily="49" charset="0"/>
                    <a:cs typeface="Times New Roman" pitchFamily="18" charset="0"/>
                  </a:rPr>
                  <a:t>   </a:t>
                </a:r>
                <a:r>
                  <a:rPr lang="en-US" sz="1200" b="1">
                    <a:solidFill>
                      <a:srgbClr val="275AFF"/>
                    </a:solidFill>
                    <a:latin typeface="Courier New" pitchFamily="49" charset="0"/>
                    <a:cs typeface="Times New Roman" pitchFamily="18" charset="0"/>
                  </a:rPr>
                  <a:t>return</a:t>
                </a:r>
                <a:r>
                  <a:rPr lang="en-US" sz="1200" b="1">
                    <a:solidFill>
                      <a:srgbClr val="000000"/>
                    </a:solidFill>
                    <a:latin typeface="Courier New" pitchFamily="49" charset="0"/>
                    <a:cs typeface="Times New Roman" pitchFamily="18" charset="0"/>
                  </a:rPr>
                  <a:t> 0;</a:t>
                </a:r>
              </a:p>
              <a:p>
                <a:pPr>
                  <a:tabLst>
                    <a:tab pos="139700" algn="r"/>
                    <a:tab pos="292100" algn="l"/>
                  </a:tabLst>
                </a:pPr>
                <a:endParaRPr lang="en-US" sz="1200" b="1">
                  <a:latin typeface="Courier New" pitchFamily="49" charset="0"/>
                </a:endParaRPr>
              </a:p>
            </p:txBody>
          </p:sp>
        </p:grpSp>
        <p:grpSp>
          <p:nvGrpSpPr>
            <p:cNvPr id="16" name="Group 43"/>
            <p:cNvGrpSpPr>
              <a:grpSpLocks/>
            </p:cNvGrpSpPr>
            <p:nvPr/>
          </p:nvGrpSpPr>
          <p:grpSpPr bwMode="auto">
            <a:xfrm>
              <a:off x="0" y="4862"/>
              <a:ext cx="3072" cy="374"/>
              <a:chOff x="0" y="4862"/>
              <a:chExt cx="3072" cy="374"/>
            </a:xfrm>
          </p:grpSpPr>
          <p:sp>
            <p:nvSpPr>
              <p:cNvPr id="10261" name="Rectangle 44"/>
              <p:cNvSpPr>
                <a:spLocks noChangeArrowheads="1"/>
              </p:cNvSpPr>
              <p:nvPr/>
            </p:nvSpPr>
            <p:spPr bwMode="auto">
              <a:xfrm>
                <a:off x="0" y="4862"/>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262" name="Rectangle 45"/>
              <p:cNvSpPr>
                <a:spLocks noChangeArrowheads="1"/>
              </p:cNvSpPr>
              <p:nvPr/>
            </p:nvSpPr>
            <p:spPr bwMode="auto">
              <a:xfrm>
                <a:off x="0" y="4862"/>
                <a:ext cx="3072"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a:solidFill>
                      <a:srgbClr val="4D8DFF"/>
                    </a:solidFill>
                    <a:latin typeface="Courier New" pitchFamily="49" charset="0"/>
                    <a:cs typeface="Times New Roman" pitchFamily="18" charset="0"/>
                  </a:rPr>
                  <a:t>	14	</a:t>
                </a:r>
                <a:r>
                  <a:rPr lang="en-US" sz="1200" b="1">
                    <a:solidFill>
                      <a:srgbClr val="000000"/>
                    </a:solidFill>
                    <a:latin typeface="Courier New" pitchFamily="49" charset="0"/>
                    <a:cs typeface="Times New Roman" pitchFamily="18" charset="0"/>
                  </a:rPr>
                  <a:t>}</a:t>
                </a:r>
              </a:p>
              <a:p>
                <a:pPr>
                  <a:tabLst>
                    <a:tab pos="139700" algn="r"/>
                    <a:tab pos="292100" algn="l"/>
                  </a:tabLst>
                </a:pPr>
                <a:endParaRPr lang="en-US" sz="1200" b="1">
                  <a:latin typeface="Courier New" pitchFamily="49" charset="0"/>
                </a:endParaRPr>
              </a:p>
            </p:txBody>
          </p:sp>
        </p:grpSp>
      </p:grpSp>
      <p:sp>
        <p:nvSpPr>
          <p:cNvPr id="10243" name="Rectangle 46"/>
          <p:cNvSpPr>
            <a:spLocks noChangeArrowheads="1"/>
          </p:cNvSpPr>
          <p:nvPr/>
        </p:nvSpPr>
        <p:spPr bwMode="auto">
          <a:xfrm>
            <a:off x="762000" y="6019800"/>
            <a:ext cx="6781800" cy="274638"/>
          </a:xfrm>
          <a:prstGeom prst="rect">
            <a:avLst/>
          </a:prstGeom>
          <a:solidFill>
            <a:schemeClr val="hlink"/>
          </a:solidFill>
          <a:ln w="9525">
            <a:noFill/>
            <a:miter lim="800000"/>
            <a:headEnd/>
            <a:tailEnd/>
          </a:ln>
        </p:spPr>
        <p:txBody>
          <a:bodyPr>
            <a:spAutoFit/>
          </a:bodyPr>
          <a:lstStyle/>
          <a:p>
            <a:pPr eaLnBrk="1" hangingPunct="1"/>
            <a:r>
              <a:rPr lang="en-US" sz="1200" b="1">
                <a:latin typeface="Courier New" pitchFamily="49" charset="0"/>
                <a:cs typeface="Times New Roman" pitchFamily="18" charset="0"/>
              </a:rPr>
              <a:t>1  2  3  4  5  6  7  8  9  10 </a:t>
            </a:r>
            <a:endParaRPr lang="en-US" sz="1200" b="1">
              <a:latin typeface="Courier New" pitchFamily="49" charset="0"/>
            </a:endParaRPr>
          </a:p>
        </p:txBody>
      </p:sp>
      <p:sp>
        <p:nvSpPr>
          <p:cNvPr id="90114" name="Rectangle 2"/>
          <p:cNvSpPr>
            <a:spLocks noGrp="1" noChangeArrowheads="1"/>
          </p:cNvSpPr>
          <p:nvPr>
            <p:ph type="subTitle" idx="1"/>
          </p:nvPr>
        </p:nvSpPr>
        <p:spPr>
          <a:xfrm>
            <a:off x="4419600" y="2971800"/>
            <a:ext cx="2438400" cy="2133600"/>
          </a:xfrm>
        </p:spPr>
        <p:txBody>
          <a:bodyPr/>
          <a:lstStyle/>
          <a:p>
            <a:pPr algn="l" eaLnBrk="1" hangingPunct="1"/>
            <a:r>
              <a:rPr lang="en-US" sz="1800" smtClean="0">
                <a:solidFill>
                  <a:srgbClr val="FF0000"/>
                </a:solidFill>
              </a:rPr>
              <a:t>1. Initialize variable</a:t>
            </a:r>
          </a:p>
          <a:p>
            <a:pPr algn="l" eaLnBrk="1" hangingPunct="1"/>
            <a:r>
              <a:rPr lang="en-US" sz="1800" smtClean="0">
                <a:solidFill>
                  <a:srgbClr val="FF0000"/>
                </a:solidFill>
              </a:rPr>
              <a:t>2. Loop</a:t>
            </a:r>
          </a:p>
          <a:p>
            <a:pPr algn="l" eaLnBrk="1" hangingPunct="1"/>
            <a:endParaRPr lang="en-US" sz="1800" smtClean="0">
              <a:solidFill>
                <a:srgbClr val="FF0000"/>
              </a:solidFill>
            </a:endParaRPr>
          </a:p>
          <a:p>
            <a:pPr algn="l" eaLnBrk="1" hangingPunct="1"/>
            <a:r>
              <a:rPr lang="en-US" sz="1800" smtClean="0">
                <a:solidFill>
                  <a:srgbClr val="FF0000"/>
                </a:solidFill>
              </a:rPr>
              <a:t>3. Print</a:t>
            </a:r>
          </a:p>
        </p:txBody>
      </p:sp>
      <p:sp>
        <p:nvSpPr>
          <p:cNvPr id="10245" name="Rectangle 47"/>
          <p:cNvSpPr>
            <a:spLocks noChangeArrowheads="1"/>
          </p:cNvSpPr>
          <p:nvPr/>
        </p:nvSpPr>
        <p:spPr bwMode="auto">
          <a:xfrm>
            <a:off x="762000" y="5562600"/>
            <a:ext cx="1689100" cy="336550"/>
          </a:xfrm>
          <a:prstGeom prst="rect">
            <a:avLst/>
          </a:prstGeom>
          <a:noFill/>
          <a:ln w="9525">
            <a:noFill/>
            <a:miter lim="800000"/>
            <a:headEnd/>
            <a:tailEnd/>
          </a:ln>
        </p:spPr>
        <p:txBody>
          <a:bodyPr wrap="none">
            <a:spAutoFit/>
          </a:bodyPr>
          <a:lstStyle/>
          <a:p>
            <a:r>
              <a:rPr lang="en-US" sz="1600">
                <a:latin typeface="Arial" pitchFamily="34" charset="0"/>
              </a:rPr>
              <a:t>Program Output:</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noProof="1" smtClean="0">
                <a:latin typeface="Times New Roman" pitchFamily="18" charset="0"/>
                <a:cs typeface="Times New Roman" pitchFamily="18" charset="0"/>
              </a:rPr>
              <a:t>Multiple-Selection Structure</a:t>
            </a:r>
            <a:r>
              <a:rPr lang="en-US" dirty="0" smtClean="0">
                <a:latin typeface="Times New Roman" pitchFamily="18" charset="0"/>
                <a:cs typeface="Times New Roman" pitchFamily="18" charset="0"/>
              </a:rPr>
              <a:t>: </a:t>
            </a:r>
            <a:r>
              <a:rPr lang="en-US" sz="4400" noProof="1" smtClean="0">
                <a:latin typeface="Times New Roman" pitchFamily="18" charset="0"/>
                <a:cs typeface="Times New Roman" pitchFamily="18" charset="0"/>
              </a:rPr>
              <a:t>switch</a:t>
            </a:r>
            <a:r>
              <a:rPr lang="en-US" noProof="1" smtClean="0">
                <a:latin typeface="Times New Roman" pitchFamily="18" charset="0"/>
                <a:cs typeface="Times New Roman" pitchFamily="18" charset="0"/>
              </a:rPr>
              <a:t> </a:t>
            </a:r>
            <a:endParaRPr lang="en-US" dirty="0" smtClean="0">
              <a:latin typeface="Times New Roman" pitchFamily="18" charset="0"/>
              <a:cs typeface="Times New Roman" pitchFamily="18" charset="0"/>
            </a:endParaRPr>
          </a:p>
        </p:txBody>
      </p:sp>
      <p:sp>
        <p:nvSpPr>
          <p:cNvPr id="81923" name="Rectangle 3"/>
          <p:cNvSpPr>
            <a:spLocks noGrp="1" noChangeArrowheads="1"/>
          </p:cNvSpPr>
          <p:nvPr>
            <p:ph type="body" idx="1"/>
          </p:nvPr>
        </p:nvSpPr>
        <p:spPr>
          <a:xfrm>
            <a:off x="152400" y="990600"/>
            <a:ext cx="8839200" cy="5257800"/>
          </a:xfrm>
        </p:spPr>
        <p:txBody>
          <a:bodyPr/>
          <a:lstStyle/>
          <a:p>
            <a:pPr eaLnBrk="1" hangingPunct="1">
              <a:lnSpc>
                <a:spcPct val="80000"/>
              </a:lnSpc>
              <a:defRPr/>
            </a:pPr>
            <a:r>
              <a:rPr lang="en-US" sz="2400" b="0" dirty="0" smtClean="0">
                <a:latin typeface="Times New Roman" pitchFamily="18" charset="0"/>
                <a:cs typeface="Times New Roman" pitchFamily="18" charset="0"/>
              </a:rPr>
              <a:t>switch</a:t>
            </a:r>
          </a:p>
          <a:p>
            <a:pPr lvl="1" eaLnBrk="1" hangingPunct="1">
              <a:lnSpc>
                <a:spcPct val="80000"/>
              </a:lnSpc>
              <a:defRPr/>
            </a:pPr>
            <a:r>
              <a:rPr lang="en-US" sz="1800" dirty="0" smtClean="0">
                <a:latin typeface="Times New Roman" pitchFamily="18" charset="0"/>
                <a:cs typeface="Times New Roman" pitchFamily="18" charset="0"/>
              </a:rPr>
              <a:t>Useful when a variable or expression is tested for all the values it can assume and different actions are taken</a:t>
            </a:r>
          </a:p>
          <a:p>
            <a:pPr eaLnBrk="1" hangingPunct="1">
              <a:lnSpc>
                <a:spcPct val="80000"/>
              </a:lnSpc>
              <a:defRPr/>
            </a:pPr>
            <a:r>
              <a:rPr lang="en-US" sz="2400" dirty="0" smtClean="0">
                <a:latin typeface="Times New Roman" pitchFamily="18" charset="0"/>
                <a:cs typeface="Times New Roman" pitchFamily="18" charset="0"/>
              </a:rPr>
              <a:t>Format</a:t>
            </a:r>
          </a:p>
          <a:p>
            <a:pPr lvl="1" eaLnBrk="1" hangingPunct="1">
              <a:lnSpc>
                <a:spcPct val="80000"/>
              </a:lnSpc>
              <a:defRPr/>
            </a:pPr>
            <a:r>
              <a:rPr lang="en-US" sz="2000" dirty="0" smtClean="0">
                <a:latin typeface="Times New Roman" pitchFamily="18" charset="0"/>
                <a:cs typeface="Times New Roman" pitchFamily="18" charset="0"/>
              </a:rPr>
              <a:t>Series of </a:t>
            </a:r>
            <a:r>
              <a:rPr lang="en-US" sz="2000" b="1" dirty="0" smtClean="0">
                <a:latin typeface="Times New Roman" pitchFamily="18" charset="0"/>
                <a:cs typeface="Times New Roman" pitchFamily="18" charset="0"/>
              </a:rPr>
              <a:t>case</a:t>
            </a:r>
            <a:r>
              <a:rPr lang="en-US" sz="2000" dirty="0" smtClean="0">
                <a:latin typeface="Times New Roman" pitchFamily="18" charset="0"/>
                <a:cs typeface="Times New Roman" pitchFamily="18" charset="0"/>
              </a:rPr>
              <a:t> labels and an optional</a:t>
            </a:r>
          </a:p>
          <a:p>
            <a:pPr lvl="1" eaLnBrk="1" hangingPunct="1">
              <a:lnSpc>
                <a:spcPct val="80000"/>
              </a:lnSpc>
              <a:buFontTx/>
              <a:buNone/>
              <a:defRPr/>
            </a:pPr>
            <a:r>
              <a:rPr lang="en-US" sz="2000" b="1" dirty="0" smtClean="0">
                <a:latin typeface="Times New Roman" pitchFamily="18" charset="0"/>
                <a:cs typeface="Times New Roman" pitchFamily="18" charset="0"/>
              </a:rPr>
              <a:t>	default</a:t>
            </a:r>
            <a:r>
              <a:rPr lang="en-US" sz="2000" dirty="0" smtClean="0">
                <a:latin typeface="Times New Roman" pitchFamily="18" charset="0"/>
                <a:cs typeface="Times New Roman" pitchFamily="18" charset="0"/>
              </a:rPr>
              <a:t> case</a:t>
            </a:r>
          </a:p>
          <a:p>
            <a:pPr lvl="2" eaLnBrk="1" hangingPunct="1">
              <a:lnSpc>
                <a:spcPct val="80000"/>
              </a:lnSpc>
              <a:buFontTx/>
              <a:buNone/>
              <a:defRPr/>
            </a:pPr>
            <a:r>
              <a:rPr lang="en-US" sz="2400" b="1" dirty="0" smtClean="0">
                <a:solidFill>
                  <a:schemeClr val="accent2"/>
                </a:solidFill>
                <a:latin typeface="Times New Roman" pitchFamily="18" charset="0"/>
                <a:cs typeface="Times New Roman" pitchFamily="18" charset="0"/>
              </a:rPr>
              <a:t>switch (</a:t>
            </a:r>
            <a:r>
              <a:rPr lang="en-US" sz="2400" b="1" dirty="0" smtClean="0">
                <a:latin typeface="Times New Roman" pitchFamily="18" charset="0"/>
                <a:cs typeface="Times New Roman" pitchFamily="18" charset="0"/>
              </a:rPr>
              <a:t> value </a:t>
            </a:r>
            <a:r>
              <a:rPr lang="en-US" sz="2400" b="1" dirty="0" smtClean="0">
                <a:solidFill>
                  <a:schemeClr val="accent2"/>
                </a:solidFill>
                <a:latin typeface="Times New Roman" pitchFamily="18" charset="0"/>
                <a:cs typeface="Times New Roman" pitchFamily="18" charset="0"/>
              </a:rPr>
              <a:t>){</a:t>
            </a:r>
          </a:p>
          <a:p>
            <a:pPr lvl="3" eaLnBrk="1" hangingPunct="1">
              <a:lnSpc>
                <a:spcPct val="80000"/>
              </a:lnSpc>
              <a:buFontTx/>
              <a:buNone/>
              <a:defRPr/>
            </a:pPr>
            <a:r>
              <a:rPr lang="en-US" sz="2000" b="1" dirty="0" smtClean="0">
                <a:solidFill>
                  <a:schemeClr val="accent2"/>
                </a:solidFill>
                <a:latin typeface="Times New Roman" pitchFamily="18" charset="0"/>
                <a:cs typeface="Times New Roman" pitchFamily="18" charset="0"/>
              </a:rPr>
              <a:t>case</a:t>
            </a:r>
            <a:r>
              <a:rPr lang="en-US" sz="2000" b="1" dirty="0" smtClean="0">
                <a:latin typeface="Times New Roman" pitchFamily="18" charset="0"/>
                <a:cs typeface="Times New Roman" pitchFamily="18" charset="0"/>
              </a:rPr>
              <a:t> '1'</a:t>
            </a:r>
            <a:r>
              <a:rPr lang="en-US" sz="2000" b="1" dirty="0" smtClean="0">
                <a:solidFill>
                  <a:schemeClr val="accent2"/>
                </a:solidFill>
                <a:latin typeface="Times New Roman" pitchFamily="18" charset="0"/>
                <a:cs typeface="Times New Roman" pitchFamily="18" charset="0"/>
              </a:rPr>
              <a:t>:</a:t>
            </a:r>
          </a:p>
          <a:p>
            <a:pPr lvl="4" eaLnBrk="1" hangingPunct="1">
              <a:lnSpc>
                <a:spcPct val="80000"/>
              </a:lnSpc>
              <a:buFontTx/>
              <a:buNone/>
              <a:defRPr/>
            </a:pPr>
            <a:r>
              <a:rPr lang="en-US" sz="2000" b="1" dirty="0" smtClean="0">
                <a:latin typeface="Times New Roman" pitchFamily="18" charset="0"/>
                <a:cs typeface="Times New Roman" pitchFamily="18" charset="0"/>
              </a:rPr>
              <a:t>actions</a:t>
            </a:r>
          </a:p>
          <a:p>
            <a:pPr lvl="3" eaLnBrk="1" hangingPunct="1">
              <a:lnSpc>
                <a:spcPct val="80000"/>
              </a:lnSpc>
              <a:buFontTx/>
              <a:buNone/>
              <a:defRPr/>
            </a:pPr>
            <a:r>
              <a:rPr lang="en-US" sz="2000" b="1" dirty="0" smtClean="0">
                <a:solidFill>
                  <a:schemeClr val="accent2"/>
                </a:solidFill>
                <a:latin typeface="Times New Roman" pitchFamily="18" charset="0"/>
                <a:cs typeface="Times New Roman" pitchFamily="18" charset="0"/>
              </a:rPr>
              <a:t>case</a:t>
            </a:r>
            <a:r>
              <a:rPr lang="en-US" sz="2000" b="1" dirty="0" smtClean="0">
                <a:latin typeface="Times New Roman" pitchFamily="18" charset="0"/>
                <a:cs typeface="Times New Roman" pitchFamily="18" charset="0"/>
              </a:rPr>
              <a:t> '2'</a:t>
            </a:r>
            <a:r>
              <a:rPr lang="en-US" sz="2000" b="1" dirty="0" smtClean="0">
                <a:solidFill>
                  <a:schemeClr val="accent2"/>
                </a:solidFill>
                <a:latin typeface="Times New Roman" pitchFamily="18" charset="0"/>
                <a:cs typeface="Times New Roman" pitchFamily="18" charset="0"/>
              </a:rPr>
              <a:t>:</a:t>
            </a:r>
          </a:p>
          <a:p>
            <a:pPr lvl="4" eaLnBrk="1" hangingPunct="1">
              <a:lnSpc>
                <a:spcPct val="80000"/>
              </a:lnSpc>
              <a:buFontTx/>
              <a:buNone/>
              <a:defRPr/>
            </a:pPr>
            <a:r>
              <a:rPr lang="en-US" sz="2000" b="1" dirty="0" smtClean="0">
                <a:latin typeface="Times New Roman" pitchFamily="18" charset="0"/>
                <a:cs typeface="Times New Roman" pitchFamily="18" charset="0"/>
              </a:rPr>
              <a:t>actions</a:t>
            </a:r>
          </a:p>
          <a:p>
            <a:pPr lvl="3" eaLnBrk="1" hangingPunct="1">
              <a:lnSpc>
                <a:spcPct val="80000"/>
              </a:lnSpc>
              <a:buFontTx/>
              <a:buNone/>
              <a:defRPr/>
            </a:pPr>
            <a:r>
              <a:rPr lang="en-US" sz="2000" b="1" dirty="0" smtClean="0">
                <a:solidFill>
                  <a:schemeClr val="accent2"/>
                </a:solidFill>
                <a:latin typeface="Times New Roman" pitchFamily="18" charset="0"/>
                <a:cs typeface="Times New Roman" pitchFamily="18" charset="0"/>
              </a:rPr>
              <a:t>default:</a:t>
            </a:r>
          </a:p>
          <a:p>
            <a:pPr lvl="4" eaLnBrk="1" hangingPunct="1">
              <a:lnSpc>
                <a:spcPct val="80000"/>
              </a:lnSpc>
              <a:buFontTx/>
              <a:buNone/>
              <a:defRPr/>
            </a:pPr>
            <a:r>
              <a:rPr lang="en-US" sz="2000" b="1" dirty="0" smtClean="0">
                <a:latin typeface="Times New Roman" pitchFamily="18" charset="0"/>
                <a:cs typeface="Times New Roman" pitchFamily="18" charset="0"/>
              </a:rPr>
              <a:t>actions</a:t>
            </a:r>
          </a:p>
          <a:p>
            <a:pPr lvl="3" eaLnBrk="1" hangingPunct="1">
              <a:lnSpc>
                <a:spcPct val="80000"/>
              </a:lnSpc>
              <a:buFontTx/>
              <a:buNone/>
              <a:defRPr/>
            </a:pPr>
            <a:r>
              <a:rPr lang="en-US" sz="2000" b="1" dirty="0" smtClean="0">
                <a:latin typeface="Times New Roman" pitchFamily="18" charset="0"/>
                <a:cs typeface="Times New Roman" pitchFamily="18" charset="0"/>
              </a:rPr>
              <a:t>}</a:t>
            </a:r>
          </a:p>
          <a:p>
            <a:pPr lvl="1" eaLnBrk="1" hangingPunct="1">
              <a:lnSpc>
                <a:spcPct val="80000"/>
              </a:lnSpc>
              <a:defRPr/>
            </a:pPr>
            <a:r>
              <a:rPr lang="en-US" sz="2000" b="1" dirty="0" smtClean="0">
                <a:latin typeface="Times New Roman" pitchFamily="18" charset="0"/>
                <a:cs typeface="Times New Roman" pitchFamily="18" charset="0"/>
              </a:rPr>
              <a:t> break;</a:t>
            </a:r>
            <a:r>
              <a:rPr lang="en-US" sz="2000" dirty="0" smtClean="0">
                <a:latin typeface="Times New Roman" pitchFamily="18" charset="0"/>
                <a:cs typeface="Times New Roman" pitchFamily="18" charset="0"/>
              </a:rPr>
              <a:t> exits from structure</a:t>
            </a:r>
          </a:p>
          <a:p>
            <a:pPr eaLnBrk="1" hangingPunct="1">
              <a:lnSpc>
                <a:spcPct val="80000"/>
              </a:lnSpc>
              <a:defRPr/>
            </a:pPr>
            <a:r>
              <a:rPr lang="en-US" sz="2400" dirty="0" smtClean="0">
                <a:latin typeface="Times New Roman" pitchFamily="18" charset="0"/>
                <a:cs typeface="Times New Roman" pitchFamily="18" charset="0"/>
              </a:rPr>
              <a:t>Flowchart of the </a:t>
            </a:r>
            <a:r>
              <a:rPr lang="en-US" sz="2400" b="0" dirty="0" smtClean="0">
                <a:latin typeface="Times New Roman" pitchFamily="18" charset="0"/>
                <a:cs typeface="Times New Roman" pitchFamily="18" charset="0"/>
              </a:rPr>
              <a:t>switch</a:t>
            </a:r>
            <a:r>
              <a:rPr lang="en-US" sz="2400" dirty="0" smtClean="0">
                <a:latin typeface="Times New Roman" pitchFamily="18" charset="0"/>
                <a:cs typeface="Times New Roman" pitchFamily="18" charset="0"/>
              </a:rPr>
              <a:t> structure</a:t>
            </a:r>
          </a:p>
        </p:txBody>
      </p:sp>
      <p:sp>
        <p:nvSpPr>
          <p:cNvPr id="11268" name="Rectangle 4"/>
          <p:cNvSpPr>
            <a:spLocks noChangeArrowheads="1"/>
          </p:cNvSpPr>
          <p:nvPr/>
        </p:nvSpPr>
        <p:spPr bwMode="auto">
          <a:xfrm>
            <a:off x="0" y="387350"/>
            <a:ext cx="5486400" cy="3921125"/>
          </a:xfrm>
          <a:prstGeom prst="rect">
            <a:avLst/>
          </a:prstGeom>
          <a:noFill/>
          <a:ln w="9525">
            <a:noFill/>
            <a:miter lim="800000"/>
            <a:headEnd/>
            <a:tailEnd/>
          </a:ln>
        </p:spPr>
        <p:txBody>
          <a:bodyPr>
            <a:spAutoFit/>
          </a:bodyPr>
          <a:lstStyle/>
          <a:p>
            <a:endParaRPr lang="en-US"/>
          </a:p>
        </p:txBody>
      </p:sp>
      <p:sp>
        <p:nvSpPr>
          <p:cNvPr id="11269" name="Rectangle 5"/>
          <p:cNvSpPr>
            <a:spLocks noChangeArrowheads="1"/>
          </p:cNvSpPr>
          <p:nvPr/>
        </p:nvSpPr>
        <p:spPr bwMode="auto">
          <a:xfrm>
            <a:off x="0" y="2932113"/>
            <a:ext cx="5486400" cy="639762"/>
          </a:xfrm>
          <a:prstGeom prst="rect">
            <a:avLst/>
          </a:prstGeom>
          <a:noFill/>
          <a:ln w="9525">
            <a:noFill/>
            <a:miter lim="800000"/>
            <a:headEnd/>
            <a:tailEnd/>
          </a:ln>
        </p:spPr>
        <p:txBody>
          <a:bodyPr>
            <a:spAutoFit/>
          </a:bodyPr>
          <a:lstStyle/>
          <a:p>
            <a:pPr eaLnBrk="1" hangingPunct="1"/>
            <a:r>
              <a:rPr lang="en-US" sz="1200">
                <a:solidFill>
                  <a:srgbClr val="000000"/>
                </a:solidFill>
                <a:cs typeface="Times New Roman" pitchFamily="18" charset="0"/>
              </a:rPr>
              <a:t> </a:t>
            </a:r>
            <a:endParaRPr lang="en-US" sz="1200">
              <a:cs typeface="Times New Roman" pitchFamily="18" charset="0"/>
            </a:endParaRPr>
          </a:p>
          <a:p>
            <a:endParaRPr lang="en-US"/>
          </a:p>
        </p:txBody>
      </p:sp>
      <p:sp>
        <p:nvSpPr>
          <p:cNvPr id="11270" name="Rectangle 6"/>
          <p:cNvSpPr>
            <a:spLocks noChangeArrowheads="1"/>
          </p:cNvSpPr>
          <p:nvPr/>
        </p:nvSpPr>
        <p:spPr bwMode="auto">
          <a:xfrm>
            <a:off x="0" y="4308475"/>
            <a:ext cx="9144000" cy="669925"/>
          </a:xfrm>
          <a:prstGeom prst="rect">
            <a:avLst/>
          </a:prstGeom>
          <a:noFill/>
          <a:ln w="9525">
            <a:noFill/>
            <a:miter lim="800000"/>
            <a:headEnd/>
            <a:tailEnd/>
          </a:ln>
        </p:spPr>
        <p:txBody>
          <a:bodyPr>
            <a:spAutoFit/>
          </a:bodyPr>
          <a:lstStyle/>
          <a:p>
            <a:pPr eaLnBrk="1" hangingPunct="1"/>
            <a:r>
              <a:rPr lang="en-US" sz="1400">
                <a:cs typeface="Times New Roman" pitchFamily="18" charset="0"/>
              </a:rPr>
              <a:t/>
            </a:r>
            <a:br>
              <a:rPr lang="en-US" sz="1400">
                <a:cs typeface="Times New Roman" pitchFamily="18" charset="0"/>
              </a:rPr>
            </a:br>
            <a:endParaRPr lang="en-US"/>
          </a:p>
        </p:txBody>
      </p:sp>
      <p:grpSp>
        <p:nvGrpSpPr>
          <p:cNvPr id="2" name="Group 64"/>
          <p:cNvGrpSpPr>
            <a:grpSpLocks/>
          </p:cNvGrpSpPr>
          <p:nvPr/>
        </p:nvGrpSpPr>
        <p:grpSpPr bwMode="auto">
          <a:xfrm>
            <a:off x="5410200" y="1828800"/>
            <a:ext cx="3581400" cy="4425950"/>
            <a:chOff x="1920" y="1056"/>
            <a:chExt cx="2256" cy="2788"/>
          </a:xfrm>
        </p:grpSpPr>
        <p:sp>
          <p:nvSpPr>
            <p:cNvPr id="11272" name="Freeform 65"/>
            <p:cNvSpPr>
              <a:spLocks/>
            </p:cNvSpPr>
            <p:nvPr/>
          </p:nvSpPr>
          <p:spPr bwMode="auto">
            <a:xfrm>
              <a:off x="2208" y="1200"/>
              <a:ext cx="48" cy="192"/>
            </a:xfrm>
            <a:custGeom>
              <a:avLst/>
              <a:gdLst>
                <a:gd name="T0" fmla="*/ 0 w 20000"/>
                <a:gd name="T1" fmla="*/ 19945 h 20000"/>
                <a:gd name="T2" fmla="*/ 0 w 20000"/>
                <a:gd name="T3" fmla="*/ 0 h 20000"/>
                <a:gd name="T4" fmla="*/ 0 60000 65536"/>
                <a:gd name="T5" fmla="*/ 0 60000 65536"/>
                <a:gd name="T6" fmla="*/ 0 w 20000"/>
                <a:gd name="T7" fmla="*/ 0 h 20000"/>
                <a:gd name="T8" fmla="*/ 20000 w 20000"/>
                <a:gd name="T9" fmla="*/ 20000 h 20000"/>
              </a:gdLst>
              <a:ahLst/>
              <a:cxnLst>
                <a:cxn ang="T4">
                  <a:pos x="T0" y="T1"/>
                </a:cxn>
                <a:cxn ang="T5">
                  <a:pos x="T2" y="T3"/>
                </a:cxn>
              </a:cxnLst>
              <a:rect l="T6" t="T7" r="T8" b="T9"/>
              <a:pathLst>
                <a:path w="20000" h="20000">
                  <a:moveTo>
                    <a:pt x="0" y="19945"/>
                  </a:moveTo>
                  <a:lnTo>
                    <a:pt x="0" y="0"/>
                  </a:lnTo>
                </a:path>
              </a:pathLst>
            </a:custGeom>
            <a:noFill/>
            <a:ln w="3175">
              <a:solidFill>
                <a:srgbClr val="000000"/>
              </a:solidFill>
              <a:round/>
              <a:headEnd type="triangle" w="sm" len="med"/>
              <a:tailEnd/>
            </a:ln>
          </p:spPr>
          <p:txBody>
            <a:bodyPr/>
            <a:lstStyle/>
            <a:p>
              <a:endParaRPr lang="en-US"/>
            </a:p>
          </p:txBody>
        </p:sp>
        <p:sp>
          <p:nvSpPr>
            <p:cNvPr id="11273" name="Oval 66"/>
            <p:cNvSpPr>
              <a:spLocks noChangeArrowheads="1"/>
            </p:cNvSpPr>
            <p:nvPr/>
          </p:nvSpPr>
          <p:spPr bwMode="auto">
            <a:xfrm>
              <a:off x="2112" y="1056"/>
              <a:ext cx="162" cy="148"/>
            </a:xfrm>
            <a:prstGeom prst="ellipse">
              <a:avLst/>
            </a:prstGeom>
            <a:solidFill>
              <a:srgbClr val="FFFF00"/>
            </a:solidFill>
            <a:ln w="3175">
              <a:solidFill>
                <a:srgbClr val="000000"/>
              </a:solidFill>
              <a:round/>
              <a:headEnd/>
              <a:tailEnd/>
            </a:ln>
          </p:spPr>
          <p:txBody>
            <a:bodyPr/>
            <a:lstStyle/>
            <a:p>
              <a:endParaRPr lang="en-US"/>
            </a:p>
          </p:txBody>
        </p:sp>
        <p:sp>
          <p:nvSpPr>
            <p:cNvPr id="11274" name="Freeform 67"/>
            <p:cNvSpPr>
              <a:spLocks/>
            </p:cNvSpPr>
            <p:nvPr/>
          </p:nvSpPr>
          <p:spPr bwMode="auto">
            <a:xfrm flipV="1">
              <a:off x="2448" y="1488"/>
              <a:ext cx="336" cy="48"/>
            </a:xfrm>
            <a:custGeom>
              <a:avLst/>
              <a:gdLst>
                <a:gd name="T0" fmla="*/ 19958 w 20000"/>
                <a:gd name="T1" fmla="*/ 0 h 20000"/>
                <a:gd name="T2" fmla="*/ 0 w 20000"/>
                <a:gd name="T3" fmla="*/ 0 h 20000"/>
                <a:gd name="T4" fmla="*/ 0 60000 65536"/>
                <a:gd name="T5" fmla="*/ 0 60000 65536"/>
                <a:gd name="T6" fmla="*/ 0 w 20000"/>
                <a:gd name="T7" fmla="*/ 0 h 20000"/>
                <a:gd name="T8" fmla="*/ 20000 w 20000"/>
                <a:gd name="T9" fmla="*/ 20000 h 20000"/>
              </a:gdLst>
              <a:ahLst/>
              <a:cxnLst>
                <a:cxn ang="T4">
                  <a:pos x="T0" y="T1"/>
                </a:cxn>
                <a:cxn ang="T5">
                  <a:pos x="T2" y="T3"/>
                </a:cxn>
              </a:cxnLst>
              <a:rect l="T6" t="T7" r="T8" b="T9"/>
              <a:pathLst>
                <a:path w="20000" h="20000">
                  <a:moveTo>
                    <a:pt x="19958" y="0"/>
                  </a:moveTo>
                  <a:lnTo>
                    <a:pt x="0" y="0"/>
                  </a:lnTo>
                </a:path>
              </a:pathLst>
            </a:custGeom>
            <a:noFill/>
            <a:ln w="3175">
              <a:solidFill>
                <a:srgbClr val="000000"/>
              </a:solidFill>
              <a:round/>
              <a:headEnd type="triangle" w="med" len="sm"/>
              <a:tailEnd/>
            </a:ln>
          </p:spPr>
          <p:txBody>
            <a:bodyPr/>
            <a:lstStyle/>
            <a:p>
              <a:endParaRPr lang="en-US"/>
            </a:p>
          </p:txBody>
        </p:sp>
        <p:sp>
          <p:nvSpPr>
            <p:cNvPr id="11275" name="Rectangle 68"/>
            <p:cNvSpPr>
              <a:spLocks noChangeArrowheads="1"/>
            </p:cNvSpPr>
            <p:nvPr/>
          </p:nvSpPr>
          <p:spPr bwMode="auto">
            <a:xfrm>
              <a:off x="2496" y="1440"/>
              <a:ext cx="336" cy="144"/>
            </a:xfrm>
            <a:prstGeom prst="rect">
              <a:avLst/>
            </a:prstGeom>
            <a:noFill/>
            <a:ln w="0">
              <a:noFill/>
              <a:miter lim="800000"/>
              <a:headEnd/>
              <a:tailEnd/>
            </a:ln>
          </p:spPr>
          <p:txBody>
            <a:bodyPr lIns="0" tIns="0" rIns="0" bIns="0"/>
            <a:lstStyle/>
            <a:p>
              <a:pPr eaLnBrk="1" hangingPunct="1"/>
              <a:r>
                <a:rPr lang="en-US" sz="1200" b="1">
                  <a:solidFill>
                    <a:srgbClr val="000000"/>
                  </a:solidFill>
                  <a:latin typeface="Arial" pitchFamily="34" charset="0"/>
                  <a:cs typeface="Times New Roman" pitchFamily="18" charset="0"/>
                </a:rPr>
                <a:t>true</a:t>
              </a:r>
              <a:endParaRPr lang="en-US" sz="1200" b="1">
                <a:latin typeface="Courier New" pitchFamily="49" charset="0"/>
              </a:endParaRPr>
            </a:p>
          </p:txBody>
        </p:sp>
        <p:sp>
          <p:nvSpPr>
            <p:cNvPr id="11276" name="Freeform 69"/>
            <p:cNvSpPr>
              <a:spLocks/>
            </p:cNvSpPr>
            <p:nvPr/>
          </p:nvSpPr>
          <p:spPr bwMode="auto">
            <a:xfrm>
              <a:off x="3264" y="1536"/>
              <a:ext cx="218" cy="0"/>
            </a:xfrm>
            <a:custGeom>
              <a:avLst/>
              <a:gdLst>
                <a:gd name="T0" fmla="*/ 19958 w 20000"/>
                <a:gd name="T1" fmla="*/ 0 h 20000"/>
                <a:gd name="T2" fmla="*/ 0 w 20000"/>
                <a:gd name="T3" fmla="*/ 0 h 20000"/>
                <a:gd name="T4" fmla="*/ 0 60000 65536"/>
                <a:gd name="T5" fmla="*/ 0 60000 65536"/>
                <a:gd name="T6" fmla="*/ 0 w 20000"/>
                <a:gd name="T7" fmla="*/ 0 h 20000"/>
                <a:gd name="T8" fmla="*/ 20000 w 20000"/>
                <a:gd name="T9" fmla="*/ 0 h 20000"/>
              </a:gdLst>
              <a:ahLst/>
              <a:cxnLst>
                <a:cxn ang="T4">
                  <a:pos x="T0" y="T1"/>
                </a:cxn>
                <a:cxn ang="T5">
                  <a:pos x="T2" y="T3"/>
                </a:cxn>
              </a:cxnLst>
              <a:rect l="T6" t="T7" r="T8" b="T9"/>
              <a:pathLst>
                <a:path w="20000" h="20000">
                  <a:moveTo>
                    <a:pt x="19958" y="0"/>
                  </a:moveTo>
                  <a:lnTo>
                    <a:pt x="0" y="0"/>
                  </a:lnTo>
                </a:path>
              </a:pathLst>
            </a:custGeom>
            <a:noFill/>
            <a:ln w="3175">
              <a:solidFill>
                <a:srgbClr val="000000"/>
              </a:solidFill>
              <a:round/>
              <a:headEnd type="triangle" w="med" len="sm"/>
              <a:tailEnd/>
            </a:ln>
          </p:spPr>
          <p:txBody>
            <a:bodyPr/>
            <a:lstStyle/>
            <a:p>
              <a:endParaRPr lang="en-US"/>
            </a:p>
          </p:txBody>
        </p:sp>
        <p:sp>
          <p:nvSpPr>
            <p:cNvPr id="11277" name="Freeform 70"/>
            <p:cNvSpPr>
              <a:spLocks/>
            </p:cNvSpPr>
            <p:nvPr/>
          </p:nvSpPr>
          <p:spPr bwMode="auto">
            <a:xfrm flipV="1">
              <a:off x="3936" y="1488"/>
              <a:ext cx="192" cy="48"/>
            </a:xfrm>
            <a:custGeom>
              <a:avLst/>
              <a:gdLst>
                <a:gd name="T0" fmla="*/ 19944 w 20000"/>
                <a:gd name="T1" fmla="*/ 0 h 20000"/>
                <a:gd name="T2" fmla="*/ 0 w 20000"/>
                <a:gd name="T3" fmla="*/ 0 h 20000"/>
                <a:gd name="T4" fmla="*/ 0 60000 65536"/>
                <a:gd name="T5" fmla="*/ 0 60000 65536"/>
                <a:gd name="T6" fmla="*/ 0 w 20000"/>
                <a:gd name="T7" fmla="*/ 0 h 20000"/>
                <a:gd name="T8" fmla="*/ 20000 w 20000"/>
                <a:gd name="T9" fmla="*/ 20000 h 20000"/>
              </a:gdLst>
              <a:ahLst/>
              <a:cxnLst>
                <a:cxn ang="T4">
                  <a:pos x="T0" y="T1"/>
                </a:cxn>
                <a:cxn ang="T5">
                  <a:pos x="T2" y="T3"/>
                </a:cxn>
              </a:cxnLst>
              <a:rect l="T6" t="T7" r="T8" b="T9"/>
              <a:pathLst>
                <a:path w="20000" h="20000">
                  <a:moveTo>
                    <a:pt x="19944" y="0"/>
                  </a:moveTo>
                  <a:lnTo>
                    <a:pt x="0" y="0"/>
                  </a:lnTo>
                </a:path>
              </a:pathLst>
            </a:custGeom>
            <a:noFill/>
            <a:ln w="3175">
              <a:solidFill>
                <a:srgbClr val="000000"/>
              </a:solidFill>
              <a:round/>
              <a:headEnd type="triangle" w="med" len="med"/>
              <a:tailEnd type="none" w="med" len="med"/>
            </a:ln>
          </p:spPr>
          <p:txBody>
            <a:bodyPr/>
            <a:lstStyle/>
            <a:p>
              <a:endParaRPr lang="en-US"/>
            </a:p>
          </p:txBody>
        </p:sp>
        <p:sp>
          <p:nvSpPr>
            <p:cNvPr id="11278" name="Freeform 71"/>
            <p:cNvSpPr>
              <a:spLocks/>
            </p:cNvSpPr>
            <p:nvPr/>
          </p:nvSpPr>
          <p:spPr bwMode="auto">
            <a:xfrm>
              <a:off x="4128" y="1536"/>
              <a:ext cx="48" cy="2016"/>
            </a:xfrm>
            <a:custGeom>
              <a:avLst/>
              <a:gdLst>
                <a:gd name="T0" fmla="*/ 0 w 20000"/>
                <a:gd name="T1" fmla="*/ 19995 h 20000"/>
                <a:gd name="T2" fmla="*/ 0 w 20000"/>
                <a:gd name="T3" fmla="*/ 0 h 20000"/>
                <a:gd name="T4" fmla="*/ 0 60000 65536"/>
                <a:gd name="T5" fmla="*/ 0 60000 65536"/>
                <a:gd name="T6" fmla="*/ 0 w 20000"/>
                <a:gd name="T7" fmla="*/ 0 h 20000"/>
                <a:gd name="T8" fmla="*/ 20000 w 20000"/>
                <a:gd name="T9" fmla="*/ 20000 h 20000"/>
              </a:gdLst>
              <a:ahLst/>
              <a:cxnLst>
                <a:cxn ang="T4">
                  <a:pos x="T0" y="T1"/>
                </a:cxn>
                <a:cxn ang="T5">
                  <a:pos x="T2" y="T3"/>
                </a:cxn>
              </a:cxnLst>
              <a:rect l="T6" t="T7" r="T8" b="T9"/>
              <a:pathLst>
                <a:path w="20000" h="20000">
                  <a:moveTo>
                    <a:pt x="0" y="19995"/>
                  </a:moveTo>
                  <a:lnTo>
                    <a:pt x="0" y="0"/>
                  </a:lnTo>
                </a:path>
              </a:pathLst>
            </a:custGeom>
            <a:noFill/>
            <a:ln w="3175">
              <a:solidFill>
                <a:srgbClr val="000000"/>
              </a:solidFill>
              <a:round/>
              <a:headEnd/>
              <a:tailEnd/>
            </a:ln>
          </p:spPr>
          <p:txBody>
            <a:bodyPr/>
            <a:lstStyle/>
            <a:p>
              <a:endParaRPr lang="en-US"/>
            </a:p>
          </p:txBody>
        </p:sp>
        <p:sp>
          <p:nvSpPr>
            <p:cNvPr id="11279" name="Freeform 72"/>
            <p:cNvSpPr>
              <a:spLocks/>
            </p:cNvSpPr>
            <p:nvPr/>
          </p:nvSpPr>
          <p:spPr bwMode="auto">
            <a:xfrm>
              <a:off x="2160" y="3552"/>
              <a:ext cx="1968" cy="48"/>
            </a:xfrm>
            <a:custGeom>
              <a:avLst/>
              <a:gdLst>
                <a:gd name="T0" fmla="*/ 0 w 20000"/>
                <a:gd name="T1" fmla="*/ 0 h 20000"/>
                <a:gd name="T2" fmla="*/ 19996 w 20000"/>
                <a:gd name="T3" fmla="*/ 0 h 20000"/>
                <a:gd name="T4" fmla="*/ 0 60000 65536"/>
                <a:gd name="T5" fmla="*/ 0 60000 65536"/>
                <a:gd name="T6" fmla="*/ 0 w 20000"/>
                <a:gd name="T7" fmla="*/ 0 h 20000"/>
                <a:gd name="T8" fmla="*/ 20000 w 20000"/>
                <a:gd name="T9" fmla="*/ 20000 h 20000"/>
              </a:gdLst>
              <a:ahLst/>
              <a:cxnLst>
                <a:cxn ang="T4">
                  <a:pos x="T0" y="T1"/>
                </a:cxn>
                <a:cxn ang="T5">
                  <a:pos x="T2" y="T3"/>
                </a:cxn>
              </a:cxnLst>
              <a:rect l="T6" t="T7" r="T8" b="T9"/>
              <a:pathLst>
                <a:path w="20000" h="20000">
                  <a:moveTo>
                    <a:pt x="0" y="0"/>
                  </a:moveTo>
                  <a:lnTo>
                    <a:pt x="19996" y="0"/>
                  </a:lnTo>
                </a:path>
              </a:pathLst>
            </a:custGeom>
            <a:noFill/>
            <a:ln w="3175">
              <a:solidFill>
                <a:srgbClr val="000000"/>
              </a:solidFill>
              <a:round/>
              <a:headEnd type="none" w="med" len="sm"/>
              <a:tailEnd type="none" w="med" len="med"/>
            </a:ln>
          </p:spPr>
          <p:txBody>
            <a:bodyPr/>
            <a:lstStyle/>
            <a:p>
              <a:endParaRPr lang="en-US"/>
            </a:p>
          </p:txBody>
        </p:sp>
        <p:sp>
          <p:nvSpPr>
            <p:cNvPr id="11280" name="Freeform 73"/>
            <p:cNvSpPr>
              <a:spLocks/>
            </p:cNvSpPr>
            <p:nvPr/>
          </p:nvSpPr>
          <p:spPr bwMode="auto">
            <a:xfrm>
              <a:off x="1920" y="1392"/>
              <a:ext cx="558" cy="295"/>
            </a:xfrm>
            <a:custGeom>
              <a:avLst/>
              <a:gdLst>
                <a:gd name="T0" fmla="*/ 19986 w 20000"/>
                <a:gd name="T1" fmla="*/ 9980 h 20000"/>
                <a:gd name="T2" fmla="*/ 9986 w 20000"/>
                <a:gd name="T3" fmla="*/ 19959 h 20000"/>
                <a:gd name="T4" fmla="*/ 0 w 20000"/>
                <a:gd name="T5" fmla="*/ 9980 h 20000"/>
                <a:gd name="T6" fmla="*/ 9986 w 20000"/>
                <a:gd name="T7" fmla="*/ 0 h 20000"/>
                <a:gd name="T8" fmla="*/ 19986 w 20000"/>
                <a:gd name="T9" fmla="*/ 998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9986" y="9980"/>
                  </a:moveTo>
                  <a:lnTo>
                    <a:pt x="9986" y="19959"/>
                  </a:lnTo>
                  <a:lnTo>
                    <a:pt x="0" y="9980"/>
                  </a:lnTo>
                  <a:lnTo>
                    <a:pt x="9986" y="0"/>
                  </a:lnTo>
                  <a:lnTo>
                    <a:pt x="19986" y="9980"/>
                  </a:lnTo>
                  <a:close/>
                </a:path>
              </a:pathLst>
            </a:custGeom>
            <a:solidFill>
              <a:srgbClr val="FFFFFF"/>
            </a:solidFill>
            <a:ln w="3175">
              <a:solidFill>
                <a:srgbClr val="000000"/>
              </a:solidFill>
              <a:round/>
              <a:headEnd/>
              <a:tailEnd/>
            </a:ln>
          </p:spPr>
          <p:txBody>
            <a:bodyPr/>
            <a:lstStyle/>
            <a:p>
              <a:endParaRPr lang="en-US"/>
            </a:p>
          </p:txBody>
        </p:sp>
        <p:sp>
          <p:nvSpPr>
            <p:cNvPr id="11281" name="Rectangle 74"/>
            <p:cNvSpPr>
              <a:spLocks noChangeArrowheads="1"/>
            </p:cNvSpPr>
            <p:nvPr/>
          </p:nvSpPr>
          <p:spPr bwMode="auto">
            <a:xfrm>
              <a:off x="2016" y="1488"/>
              <a:ext cx="436" cy="92"/>
            </a:xfrm>
            <a:prstGeom prst="rect">
              <a:avLst/>
            </a:prstGeom>
            <a:noFill/>
            <a:ln w="0">
              <a:noFill/>
              <a:miter lim="800000"/>
              <a:headEnd/>
              <a:tailEnd/>
            </a:ln>
          </p:spPr>
          <p:txBody>
            <a:bodyPr lIns="0" tIns="0" rIns="0" bIns="0"/>
            <a:lstStyle/>
            <a:p>
              <a:pPr algn="ctr" eaLnBrk="1" hangingPunct="1"/>
              <a:r>
                <a:rPr lang="en-US" sz="1200" b="1">
                  <a:solidFill>
                    <a:srgbClr val="000000"/>
                  </a:solidFill>
                  <a:latin typeface="Courier New" pitchFamily="49" charset="0"/>
                  <a:cs typeface="Times New Roman" pitchFamily="18" charset="0"/>
                </a:rPr>
                <a:t>case 1</a:t>
              </a:r>
            </a:p>
            <a:p>
              <a:endParaRPr lang="en-US" sz="1200" b="1">
                <a:latin typeface="Courier New" pitchFamily="49" charset="0"/>
              </a:endParaRPr>
            </a:p>
          </p:txBody>
        </p:sp>
        <p:sp>
          <p:nvSpPr>
            <p:cNvPr id="11282" name="Freeform 75"/>
            <p:cNvSpPr>
              <a:spLocks/>
            </p:cNvSpPr>
            <p:nvPr/>
          </p:nvSpPr>
          <p:spPr bwMode="auto">
            <a:xfrm>
              <a:off x="1920" y="1872"/>
              <a:ext cx="576" cy="295"/>
            </a:xfrm>
            <a:custGeom>
              <a:avLst/>
              <a:gdLst>
                <a:gd name="T0" fmla="*/ 19986 w 20000"/>
                <a:gd name="T1" fmla="*/ 9980 h 20000"/>
                <a:gd name="T2" fmla="*/ 9986 w 20000"/>
                <a:gd name="T3" fmla="*/ 19959 h 20000"/>
                <a:gd name="T4" fmla="*/ 0 w 20000"/>
                <a:gd name="T5" fmla="*/ 9980 h 20000"/>
                <a:gd name="T6" fmla="*/ 9986 w 20000"/>
                <a:gd name="T7" fmla="*/ 0 h 20000"/>
                <a:gd name="T8" fmla="*/ 19986 w 20000"/>
                <a:gd name="T9" fmla="*/ 998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9986" y="9980"/>
                  </a:moveTo>
                  <a:lnTo>
                    <a:pt x="9986" y="19959"/>
                  </a:lnTo>
                  <a:lnTo>
                    <a:pt x="0" y="9980"/>
                  </a:lnTo>
                  <a:lnTo>
                    <a:pt x="9986" y="0"/>
                  </a:lnTo>
                  <a:lnTo>
                    <a:pt x="19986" y="9980"/>
                  </a:lnTo>
                  <a:close/>
                </a:path>
              </a:pathLst>
            </a:custGeom>
            <a:solidFill>
              <a:srgbClr val="FFFFFF"/>
            </a:solidFill>
            <a:ln w="3175">
              <a:solidFill>
                <a:srgbClr val="000000"/>
              </a:solidFill>
              <a:round/>
              <a:headEnd/>
              <a:tailEnd/>
            </a:ln>
          </p:spPr>
          <p:txBody>
            <a:bodyPr/>
            <a:lstStyle/>
            <a:p>
              <a:endParaRPr lang="en-US"/>
            </a:p>
          </p:txBody>
        </p:sp>
        <p:sp>
          <p:nvSpPr>
            <p:cNvPr id="11283" name="Rectangle 76"/>
            <p:cNvSpPr>
              <a:spLocks noChangeArrowheads="1"/>
            </p:cNvSpPr>
            <p:nvPr/>
          </p:nvSpPr>
          <p:spPr bwMode="auto">
            <a:xfrm>
              <a:off x="2016" y="1968"/>
              <a:ext cx="436" cy="92"/>
            </a:xfrm>
            <a:prstGeom prst="rect">
              <a:avLst/>
            </a:prstGeom>
            <a:noFill/>
            <a:ln w="0">
              <a:noFill/>
              <a:miter lim="800000"/>
              <a:headEnd/>
              <a:tailEnd/>
            </a:ln>
          </p:spPr>
          <p:txBody>
            <a:bodyPr lIns="0" tIns="0" rIns="0" bIns="0"/>
            <a:lstStyle/>
            <a:p>
              <a:pPr algn="ctr" eaLnBrk="1" hangingPunct="1"/>
              <a:r>
                <a:rPr lang="en-US" sz="1200" b="1">
                  <a:solidFill>
                    <a:srgbClr val="000000"/>
                  </a:solidFill>
                  <a:latin typeface="Courier New" pitchFamily="49" charset="0"/>
                  <a:cs typeface="Times New Roman" pitchFamily="18" charset="0"/>
                </a:rPr>
                <a:t>case 2</a:t>
              </a:r>
            </a:p>
            <a:p>
              <a:endParaRPr lang="en-US" sz="1200" b="1">
                <a:latin typeface="Courier New" pitchFamily="49" charset="0"/>
              </a:endParaRPr>
            </a:p>
          </p:txBody>
        </p:sp>
        <p:sp>
          <p:nvSpPr>
            <p:cNvPr id="11284" name="Rectangle 77"/>
            <p:cNvSpPr>
              <a:spLocks noChangeArrowheads="1"/>
            </p:cNvSpPr>
            <p:nvPr/>
          </p:nvSpPr>
          <p:spPr bwMode="auto">
            <a:xfrm>
              <a:off x="2256" y="1728"/>
              <a:ext cx="336" cy="144"/>
            </a:xfrm>
            <a:prstGeom prst="rect">
              <a:avLst/>
            </a:prstGeom>
            <a:noFill/>
            <a:ln w="0">
              <a:noFill/>
              <a:miter lim="800000"/>
              <a:headEnd/>
              <a:tailEnd/>
            </a:ln>
          </p:spPr>
          <p:txBody>
            <a:bodyPr lIns="0" tIns="0" rIns="0" bIns="0"/>
            <a:lstStyle/>
            <a:p>
              <a:pPr eaLnBrk="1" hangingPunct="1"/>
              <a:r>
                <a:rPr lang="en-US" sz="1200" b="1">
                  <a:solidFill>
                    <a:srgbClr val="000000"/>
                  </a:solidFill>
                  <a:latin typeface="Arial" pitchFamily="34" charset="0"/>
                  <a:cs typeface="Times New Roman" pitchFamily="18" charset="0"/>
                </a:rPr>
                <a:t>false</a:t>
              </a:r>
            </a:p>
            <a:p>
              <a:endParaRPr lang="en-US" sz="1200" b="1">
                <a:latin typeface="Arial" pitchFamily="34" charset="0"/>
              </a:endParaRPr>
            </a:p>
          </p:txBody>
        </p:sp>
        <p:sp>
          <p:nvSpPr>
            <p:cNvPr id="11285" name="Freeform 78"/>
            <p:cNvSpPr>
              <a:spLocks/>
            </p:cNvSpPr>
            <p:nvPr/>
          </p:nvSpPr>
          <p:spPr bwMode="auto">
            <a:xfrm flipH="1">
              <a:off x="2160" y="2448"/>
              <a:ext cx="48" cy="144"/>
            </a:xfrm>
            <a:custGeom>
              <a:avLst/>
              <a:gdLst>
                <a:gd name="T0" fmla="*/ 0 w 20000"/>
                <a:gd name="T1" fmla="*/ 19958 h 20000"/>
                <a:gd name="T2" fmla="*/ 0 w 20000"/>
                <a:gd name="T3" fmla="*/ 0 h 20000"/>
                <a:gd name="T4" fmla="*/ 0 60000 65536"/>
                <a:gd name="T5" fmla="*/ 0 60000 65536"/>
                <a:gd name="T6" fmla="*/ 0 w 20000"/>
                <a:gd name="T7" fmla="*/ 0 h 20000"/>
                <a:gd name="T8" fmla="*/ 20000 w 20000"/>
                <a:gd name="T9" fmla="*/ 20000 h 20000"/>
              </a:gdLst>
              <a:ahLst/>
              <a:cxnLst>
                <a:cxn ang="T4">
                  <a:pos x="T0" y="T1"/>
                </a:cxn>
                <a:cxn ang="T5">
                  <a:pos x="T2" y="T3"/>
                </a:cxn>
              </a:cxnLst>
              <a:rect l="T6" t="T7" r="T8" b="T9"/>
              <a:pathLst>
                <a:path w="20000" h="20000">
                  <a:moveTo>
                    <a:pt x="0" y="19958"/>
                  </a:moveTo>
                  <a:lnTo>
                    <a:pt x="0" y="0"/>
                  </a:lnTo>
                </a:path>
              </a:pathLst>
            </a:custGeom>
            <a:noFill/>
            <a:ln w="3175">
              <a:solidFill>
                <a:srgbClr val="000000"/>
              </a:solidFill>
              <a:round/>
              <a:headEnd type="triangle" w="med" len="sm"/>
              <a:tailEnd/>
            </a:ln>
          </p:spPr>
          <p:txBody>
            <a:bodyPr/>
            <a:lstStyle/>
            <a:p>
              <a:endParaRPr lang="en-US"/>
            </a:p>
          </p:txBody>
        </p:sp>
        <p:sp>
          <p:nvSpPr>
            <p:cNvPr id="11286" name="Freeform 79"/>
            <p:cNvSpPr>
              <a:spLocks/>
            </p:cNvSpPr>
            <p:nvPr/>
          </p:nvSpPr>
          <p:spPr bwMode="auto">
            <a:xfrm>
              <a:off x="1920" y="2592"/>
              <a:ext cx="528" cy="295"/>
            </a:xfrm>
            <a:custGeom>
              <a:avLst/>
              <a:gdLst>
                <a:gd name="T0" fmla="*/ 19986 w 20000"/>
                <a:gd name="T1" fmla="*/ 9980 h 20000"/>
                <a:gd name="T2" fmla="*/ 9986 w 20000"/>
                <a:gd name="T3" fmla="*/ 19959 h 20000"/>
                <a:gd name="T4" fmla="*/ 0 w 20000"/>
                <a:gd name="T5" fmla="*/ 9980 h 20000"/>
                <a:gd name="T6" fmla="*/ 9986 w 20000"/>
                <a:gd name="T7" fmla="*/ 0 h 20000"/>
                <a:gd name="T8" fmla="*/ 19986 w 20000"/>
                <a:gd name="T9" fmla="*/ 998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19986" y="9980"/>
                  </a:moveTo>
                  <a:lnTo>
                    <a:pt x="9986" y="19959"/>
                  </a:lnTo>
                  <a:lnTo>
                    <a:pt x="0" y="9980"/>
                  </a:lnTo>
                  <a:lnTo>
                    <a:pt x="9986" y="0"/>
                  </a:lnTo>
                  <a:lnTo>
                    <a:pt x="19986" y="9980"/>
                  </a:lnTo>
                  <a:close/>
                </a:path>
              </a:pathLst>
            </a:custGeom>
            <a:solidFill>
              <a:srgbClr val="FFFFFF"/>
            </a:solidFill>
            <a:ln w="3175">
              <a:solidFill>
                <a:srgbClr val="000000"/>
              </a:solidFill>
              <a:round/>
              <a:headEnd/>
              <a:tailEnd/>
            </a:ln>
          </p:spPr>
          <p:txBody>
            <a:bodyPr/>
            <a:lstStyle/>
            <a:p>
              <a:endParaRPr lang="en-US"/>
            </a:p>
          </p:txBody>
        </p:sp>
        <p:sp>
          <p:nvSpPr>
            <p:cNvPr id="11287" name="Rectangle 80"/>
            <p:cNvSpPr>
              <a:spLocks noChangeArrowheads="1"/>
            </p:cNvSpPr>
            <p:nvPr/>
          </p:nvSpPr>
          <p:spPr bwMode="auto">
            <a:xfrm>
              <a:off x="1968" y="2688"/>
              <a:ext cx="436" cy="92"/>
            </a:xfrm>
            <a:prstGeom prst="rect">
              <a:avLst/>
            </a:prstGeom>
            <a:noFill/>
            <a:ln w="0">
              <a:noFill/>
              <a:miter lim="800000"/>
              <a:headEnd/>
              <a:tailEnd/>
            </a:ln>
          </p:spPr>
          <p:txBody>
            <a:bodyPr lIns="0" tIns="0" rIns="0" bIns="0"/>
            <a:lstStyle/>
            <a:p>
              <a:pPr algn="ctr" eaLnBrk="1" hangingPunct="1"/>
              <a:r>
                <a:rPr lang="en-US" sz="1200" b="1">
                  <a:solidFill>
                    <a:srgbClr val="000000"/>
                  </a:solidFill>
                  <a:latin typeface="Courier New" pitchFamily="49" charset="0"/>
                  <a:cs typeface="Times New Roman" pitchFamily="18" charset="0"/>
                </a:rPr>
                <a:t>case n</a:t>
              </a:r>
            </a:p>
            <a:p>
              <a:endParaRPr lang="en-US" sz="1200" b="1">
                <a:latin typeface="Courier New" pitchFamily="49" charset="0"/>
              </a:endParaRPr>
            </a:p>
          </p:txBody>
        </p:sp>
        <p:sp>
          <p:nvSpPr>
            <p:cNvPr id="11288" name="Freeform 81"/>
            <p:cNvSpPr>
              <a:spLocks/>
            </p:cNvSpPr>
            <p:nvPr/>
          </p:nvSpPr>
          <p:spPr bwMode="auto">
            <a:xfrm flipH="1">
              <a:off x="2160" y="2880"/>
              <a:ext cx="48" cy="192"/>
            </a:xfrm>
            <a:custGeom>
              <a:avLst/>
              <a:gdLst>
                <a:gd name="T0" fmla="*/ 0 w 20000"/>
                <a:gd name="T1" fmla="*/ 19958 h 20000"/>
                <a:gd name="T2" fmla="*/ 0 w 20000"/>
                <a:gd name="T3" fmla="*/ 0 h 20000"/>
                <a:gd name="T4" fmla="*/ 0 60000 65536"/>
                <a:gd name="T5" fmla="*/ 0 60000 65536"/>
                <a:gd name="T6" fmla="*/ 0 w 20000"/>
                <a:gd name="T7" fmla="*/ 0 h 20000"/>
                <a:gd name="T8" fmla="*/ 20000 w 20000"/>
                <a:gd name="T9" fmla="*/ 20000 h 20000"/>
              </a:gdLst>
              <a:ahLst/>
              <a:cxnLst>
                <a:cxn ang="T4">
                  <a:pos x="T0" y="T1"/>
                </a:cxn>
                <a:cxn ang="T5">
                  <a:pos x="T2" y="T3"/>
                </a:cxn>
              </a:cxnLst>
              <a:rect l="T6" t="T7" r="T8" b="T9"/>
              <a:pathLst>
                <a:path w="20000" h="20000">
                  <a:moveTo>
                    <a:pt x="0" y="19958"/>
                  </a:moveTo>
                  <a:lnTo>
                    <a:pt x="0" y="0"/>
                  </a:lnTo>
                </a:path>
              </a:pathLst>
            </a:custGeom>
            <a:noFill/>
            <a:ln w="3175">
              <a:solidFill>
                <a:srgbClr val="000000"/>
              </a:solidFill>
              <a:round/>
              <a:headEnd type="triangle" w="med" len="sm"/>
              <a:tailEnd/>
            </a:ln>
          </p:spPr>
          <p:txBody>
            <a:bodyPr/>
            <a:lstStyle/>
            <a:p>
              <a:endParaRPr lang="en-US"/>
            </a:p>
          </p:txBody>
        </p:sp>
        <p:sp>
          <p:nvSpPr>
            <p:cNvPr id="11289" name="Freeform 82"/>
            <p:cNvSpPr>
              <a:spLocks/>
            </p:cNvSpPr>
            <p:nvPr/>
          </p:nvSpPr>
          <p:spPr bwMode="auto">
            <a:xfrm>
              <a:off x="2208" y="1680"/>
              <a:ext cx="48" cy="192"/>
            </a:xfrm>
            <a:custGeom>
              <a:avLst/>
              <a:gdLst>
                <a:gd name="T0" fmla="*/ 0 w 20000"/>
                <a:gd name="T1" fmla="*/ 19945 h 20000"/>
                <a:gd name="T2" fmla="*/ 0 w 20000"/>
                <a:gd name="T3" fmla="*/ 0 h 20000"/>
                <a:gd name="T4" fmla="*/ 0 60000 65536"/>
                <a:gd name="T5" fmla="*/ 0 60000 65536"/>
                <a:gd name="T6" fmla="*/ 0 w 20000"/>
                <a:gd name="T7" fmla="*/ 0 h 20000"/>
                <a:gd name="T8" fmla="*/ 20000 w 20000"/>
                <a:gd name="T9" fmla="*/ 20000 h 20000"/>
              </a:gdLst>
              <a:ahLst/>
              <a:cxnLst>
                <a:cxn ang="T4">
                  <a:pos x="T0" y="T1"/>
                </a:cxn>
                <a:cxn ang="T5">
                  <a:pos x="T2" y="T3"/>
                </a:cxn>
              </a:cxnLst>
              <a:rect l="T6" t="T7" r="T8" b="T9"/>
              <a:pathLst>
                <a:path w="20000" h="20000">
                  <a:moveTo>
                    <a:pt x="0" y="19945"/>
                  </a:moveTo>
                  <a:lnTo>
                    <a:pt x="0" y="0"/>
                  </a:lnTo>
                </a:path>
              </a:pathLst>
            </a:custGeom>
            <a:noFill/>
            <a:ln w="3175">
              <a:solidFill>
                <a:srgbClr val="000000"/>
              </a:solidFill>
              <a:round/>
              <a:headEnd type="triangle" w="sm" len="med"/>
              <a:tailEnd/>
            </a:ln>
          </p:spPr>
          <p:txBody>
            <a:bodyPr/>
            <a:lstStyle/>
            <a:p>
              <a:endParaRPr lang="en-US"/>
            </a:p>
          </p:txBody>
        </p:sp>
        <p:sp>
          <p:nvSpPr>
            <p:cNvPr id="11290" name="Freeform 83"/>
            <p:cNvSpPr>
              <a:spLocks/>
            </p:cNvSpPr>
            <p:nvPr/>
          </p:nvSpPr>
          <p:spPr bwMode="auto">
            <a:xfrm>
              <a:off x="2208" y="2160"/>
              <a:ext cx="48" cy="96"/>
            </a:xfrm>
            <a:custGeom>
              <a:avLst/>
              <a:gdLst>
                <a:gd name="T0" fmla="*/ 0 w 20000"/>
                <a:gd name="T1" fmla="*/ 19945 h 20000"/>
                <a:gd name="T2" fmla="*/ 0 w 20000"/>
                <a:gd name="T3" fmla="*/ 0 h 20000"/>
                <a:gd name="T4" fmla="*/ 0 60000 65536"/>
                <a:gd name="T5" fmla="*/ 0 60000 65536"/>
                <a:gd name="T6" fmla="*/ 0 w 20000"/>
                <a:gd name="T7" fmla="*/ 0 h 20000"/>
                <a:gd name="T8" fmla="*/ 20000 w 20000"/>
                <a:gd name="T9" fmla="*/ 20000 h 20000"/>
              </a:gdLst>
              <a:ahLst/>
              <a:cxnLst>
                <a:cxn ang="T4">
                  <a:pos x="T0" y="T1"/>
                </a:cxn>
                <a:cxn ang="T5">
                  <a:pos x="T2" y="T3"/>
                </a:cxn>
              </a:cxnLst>
              <a:rect l="T6" t="T7" r="T8" b="T9"/>
              <a:pathLst>
                <a:path w="20000" h="20000">
                  <a:moveTo>
                    <a:pt x="0" y="19945"/>
                  </a:moveTo>
                  <a:lnTo>
                    <a:pt x="0" y="0"/>
                  </a:lnTo>
                </a:path>
              </a:pathLst>
            </a:custGeom>
            <a:noFill/>
            <a:ln w="3175">
              <a:solidFill>
                <a:srgbClr val="000000"/>
              </a:solidFill>
              <a:round/>
              <a:headEnd type="none" w="sm" len="med"/>
              <a:tailEnd type="none" w="med" len="med"/>
            </a:ln>
          </p:spPr>
          <p:txBody>
            <a:bodyPr/>
            <a:lstStyle/>
            <a:p>
              <a:endParaRPr lang="en-US"/>
            </a:p>
          </p:txBody>
        </p:sp>
        <p:sp>
          <p:nvSpPr>
            <p:cNvPr id="11291" name="Text Box 84"/>
            <p:cNvSpPr txBox="1">
              <a:spLocks noChangeArrowheads="1"/>
            </p:cNvSpPr>
            <p:nvPr/>
          </p:nvSpPr>
          <p:spPr bwMode="auto">
            <a:xfrm rot="5400000">
              <a:off x="2141" y="2275"/>
              <a:ext cx="212" cy="173"/>
            </a:xfrm>
            <a:prstGeom prst="rect">
              <a:avLst/>
            </a:prstGeom>
            <a:noFill/>
            <a:ln w="9525">
              <a:noFill/>
              <a:miter lim="800000"/>
              <a:headEnd/>
              <a:tailEnd/>
            </a:ln>
          </p:spPr>
          <p:txBody>
            <a:bodyPr wrap="none">
              <a:spAutoFit/>
            </a:bodyPr>
            <a:lstStyle/>
            <a:p>
              <a:pPr eaLnBrk="1" hangingPunct="1"/>
              <a:r>
                <a:rPr lang="en-US" sz="1200" b="1"/>
                <a:t>…</a:t>
              </a:r>
            </a:p>
          </p:txBody>
        </p:sp>
        <p:sp>
          <p:nvSpPr>
            <p:cNvPr id="11292" name="Rectangle 85"/>
            <p:cNvSpPr>
              <a:spLocks noChangeArrowheads="1"/>
            </p:cNvSpPr>
            <p:nvPr/>
          </p:nvSpPr>
          <p:spPr bwMode="auto">
            <a:xfrm>
              <a:off x="2784" y="1440"/>
              <a:ext cx="470" cy="179"/>
            </a:xfrm>
            <a:prstGeom prst="rect">
              <a:avLst/>
            </a:prstGeom>
            <a:noFill/>
            <a:ln w="9525">
              <a:solidFill>
                <a:schemeClr val="tx1"/>
              </a:solidFill>
              <a:miter lim="800000"/>
              <a:headEnd/>
              <a:tailEnd/>
            </a:ln>
          </p:spPr>
          <p:txBody>
            <a:bodyPr wrap="none">
              <a:spAutoFit/>
            </a:bodyPr>
            <a:lstStyle/>
            <a:p>
              <a:pPr eaLnBrk="1" hangingPunct="1"/>
              <a:r>
                <a:rPr lang="en-US" sz="1200" b="1">
                  <a:solidFill>
                    <a:srgbClr val="000000"/>
                  </a:solidFill>
                  <a:latin typeface="Courier New" pitchFamily="49" charset="0"/>
                  <a:cs typeface="Times New Roman" pitchFamily="18" charset="0"/>
                </a:rPr>
                <a:t>case 1</a:t>
              </a:r>
            </a:p>
          </p:txBody>
        </p:sp>
        <p:sp>
          <p:nvSpPr>
            <p:cNvPr id="11293" name="Rectangle 86"/>
            <p:cNvSpPr>
              <a:spLocks noChangeArrowheads="1"/>
            </p:cNvSpPr>
            <p:nvPr/>
          </p:nvSpPr>
          <p:spPr bwMode="auto">
            <a:xfrm>
              <a:off x="3504" y="1440"/>
              <a:ext cx="412" cy="179"/>
            </a:xfrm>
            <a:prstGeom prst="rect">
              <a:avLst/>
            </a:prstGeom>
            <a:noFill/>
            <a:ln w="9525">
              <a:solidFill>
                <a:schemeClr val="tx1"/>
              </a:solidFill>
              <a:miter lim="800000"/>
              <a:headEnd/>
              <a:tailEnd/>
            </a:ln>
          </p:spPr>
          <p:txBody>
            <a:bodyPr wrap="none">
              <a:spAutoFit/>
            </a:bodyPr>
            <a:lstStyle/>
            <a:p>
              <a:pPr eaLnBrk="1" hangingPunct="1"/>
              <a:r>
                <a:rPr lang="en-US" sz="1200" b="1">
                  <a:solidFill>
                    <a:srgbClr val="000000"/>
                  </a:solidFill>
                  <a:latin typeface="Courier New" pitchFamily="49" charset="0"/>
                  <a:cs typeface="Times New Roman" pitchFamily="18" charset="0"/>
                </a:rPr>
                <a:t>break</a:t>
              </a:r>
            </a:p>
          </p:txBody>
        </p:sp>
        <p:sp>
          <p:nvSpPr>
            <p:cNvPr id="11294" name="Rectangle 87"/>
            <p:cNvSpPr>
              <a:spLocks noChangeArrowheads="1"/>
            </p:cNvSpPr>
            <p:nvPr/>
          </p:nvSpPr>
          <p:spPr bwMode="auto">
            <a:xfrm>
              <a:off x="2256" y="2160"/>
              <a:ext cx="336" cy="144"/>
            </a:xfrm>
            <a:prstGeom prst="rect">
              <a:avLst/>
            </a:prstGeom>
            <a:noFill/>
            <a:ln w="0">
              <a:noFill/>
              <a:miter lim="800000"/>
              <a:headEnd/>
              <a:tailEnd/>
            </a:ln>
          </p:spPr>
          <p:txBody>
            <a:bodyPr lIns="0" tIns="0" rIns="0" bIns="0"/>
            <a:lstStyle/>
            <a:p>
              <a:pPr eaLnBrk="1" hangingPunct="1"/>
              <a:r>
                <a:rPr lang="en-US" sz="1200" b="1">
                  <a:solidFill>
                    <a:srgbClr val="000000"/>
                  </a:solidFill>
                  <a:latin typeface="Arial" pitchFamily="34" charset="0"/>
                  <a:cs typeface="Times New Roman" pitchFamily="18" charset="0"/>
                </a:rPr>
                <a:t>false</a:t>
              </a:r>
            </a:p>
            <a:p>
              <a:endParaRPr lang="en-US" sz="1200" b="1">
                <a:latin typeface="Arial" pitchFamily="34" charset="0"/>
              </a:endParaRPr>
            </a:p>
          </p:txBody>
        </p:sp>
        <p:sp>
          <p:nvSpPr>
            <p:cNvPr id="11295" name="Rectangle 88"/>
            <p:cNvSpPr>
              <a:spLocks noChangeArrowheads="1"/>
            </p:cNvSpPr>
            <p:nvPr/>
          </p:nvSpPr>
          <p:spPr bwMode="auto">
            <a:xfrm>
              <a:off x="2256" y="2880"/>
              <a:ext cx="336" cy="144"/>
            </a:xfrm>
            <a:prstGeom prst="rect">
              <a:avLst/>
            </a:prstGeom>
            <a:noFill/>
            <a:ln w="0">
              <a:noFill/>
              <a:miter lim="800000"/>
              <a:headEnd/>
              <a:tailEnd/>
            </a:ln>
          </p:spPr>
          <p:txBody>
            <a:bodyPr lIns="0" tIns="0" rIns="0" bIns="0"/>
            <a:lstStyle/>
            <a:p>
              <a:pPr eaLnBrk="1" hangingPunct="1"/>
              <a:r>
                <a:rPr lang="en-US" sz="1200" b="1">
                  <a:solidFill>
                    <a:srgbClr val="000000"/>
                  </a:solidFill>
                  <a:latin typeface="Arial" pitchFamily="34" charset="0"/>
                  <a:cs typeface="Times New Roman" pitchFamily="18" charset="0"/>
                </a:rPr>
                <a:t>false</a:t>
              </a:r>
            </a:p>
            <a:p>
              <a:endParaRPr lang="en-US" sz="1200" b="1">
                <a:latin typeface="Arial" pitchFamily="34" charset="0"/>
              </a:endParaRPr>
            </a:p>
          </p:txBody>
        </p:sp>
        <p:sp>
          <p:nvSpPr>
            <p:cNvPr id="11296" name="Freeform 89"/>
            <p:cNvSpPr>
              <a:spLocks/>
            </p:cNvSpPr>
            <p:nvPr/>
          </p:nvSpPr>
          <p:spPr bwMode="auto">
            <a:xfrm flipV="1">
              <a:off x="2496" y="1968"/>
              <a:ext cx="288" cy="48"/>
            </a:xfrm>
            <a:custGeom>
              <a:avLst/>
              <a:gdLst>
                <a:gd name="T0" fmla="*/ 19958 w 20000"/>
                <a:gd name="T1" fmla="*/ 0 h 20000"/>
                <a:gd name="T2" fmla="*/ 0 w 20000"/>
                <a:gd name="T3" fmla="*/ 0 h 20000"/>
                <a:gd name="T4" fmla="*/ 0 60000 65536"/>
                <a:gd name="T5" fmla="*/ 0 60000 65536"/>
                <a:gd name="T6" fmla="*/ 0 w 20000"/>
                <a:gd name="T7" fmla="*/ 0 h 20000"/>
                <a:gd name="T8" fmla="*/ 20000 w 20000"/>
                <a:gd name="T9" fmla="*/ 20000 h 20000"/>
              </a:gdLst>
              <a:ahLst/>
              <a:cxnLst>
                <a:cxn ang="T4">
                  <a:pos x="T0" y="T1"/>
                </a:cxn>
                <a:cxn ang="T5">
                  <a:pos x="T2" y="T3"/>
                </a:cxn>
              </a:cxnLst>
              <a:rect l="T6" t="T7" r="T8" b="T9"/>
              <a:pathLst>
                <a:path w="20000" h="20000">
                  <a:moveTo>
                    <a:pt x="19958" y="0"/>
                  </a:moveTo>
                  <a:lnTo>
                    <a:pt x="0" y="0"/>
                  </a:lnTo>
                </a:path>
              </a:pathLst>
            </a:custGeom>
            <a:noFill/>
            <a:ln w="3175">
              <a:solidFill>
                <a:srgbClr val="000000"/>
              </a:solidFill>
              <a:round/>
              <a:headEnd type="triangle" w="med" len="sm"/>
              <a:tailEnd/>
            </a:ln>
          </p:spPr>
          <p:txBody>
            <a:bodyPr/>
            <a:lstStyle/>
            <a:p>
              <a:endParaRPr lang="en-US"/>
            </a:p>
          </p:txBody>
        </p:sp>
        <p:sp>
          <p:nvSpPr>
            <p:cNvPr id="11297" name="Rectangle 90"/>
            <p:cNvSpPr>
              <a:spLocks noChangeArrowheads="1"/>
            </p:cNvSpPr>
            <p:nvPr/>
          </p:nvSpPr>
          <p:spPr bwMode="auto">
            <a:xfrm>
              <a:off x="2496" y="1920"/>
              <a:ext cx="336" cy="144"/>
            </a:xfrm>
            <a:prstGeom prst="rect">
              <a:avLst/>
            </a:prstGeom>
            <a:noFill/>
            <a:ln w="0">
              <a:noFill/>
              <a:miter lim="800000"/>
              <a:headEnd/>
              <a:tailEnd/>
            </a:ln>
          </p:spPr>
          <p:txBody>
            <a:bodyPr lIns="0" tIns="0" rIns="0" bIns="0"/>
            <a:lstStyle/>
            <a:p>
              <a:pPr eaLnBrk="1" hangingPunct="1"/>
              <a:r>
                <a:rPr lang="en-US" sz="1200" b="1">
                  <a:solidFill>
                    <a:srgbClr val="000000"/>
                  </a:solidFill>
                  <a:latin typeface="Arial" pitchFamily="34" charset="0"/>
                  <a:cs typeface="Times New Roman" pitchFamily="18" charset="0"/>
                </a:rPr>
                <a:t>true</a:t>
              </a:r>
              <a:endParaRPr lang="en-US" sz="1200" b="1">
                <a:latin typeface="Courier New" pitchFamily="49" charset="0"/>
              </a:endParaRPr>
            </a:p>
          </p:txBody>
        </p:sp>
        <p:sp>
          <p:nvSpPr>
            <p:cNvPr id="11298" name="Freeform 91"/>
            <p:cNvSpPr>
              <a:spLocks/>
            </p:cNvSpPr>
            <p:nvPr/>
          </p:nvSpPr>
          <p:spPr bwMode="auto">
            <a:xfrm>
              <a:off x="3264" y="2016"/>
              <a:ext cx="218" cy="0"/>
            </a:xfrm>
            <a:custGeom>
              <a:avLst/>
              <a:gdLst>
                <a:gd name="T0" fmla="*/ 19958 w 20000"/>
                <a:gd name="T1" fmla="*/ 0 h 20000"/>
                <a:gd name="T2" fmla="*/ 0 w 20000"/>
                <a:gd name="T3" fmla="*/ 0 h 20000"/>
                <a:gd name="T4" fmla="*/ 0 60000 65536"/>
                <a:gd name="T5" fmla="*/ 0 60000 65536"/>
                <a:gd name="T6" fmla="*/ 0 w 20000"/>
                <a:gd name="T7" fmla="*/ 0 h 20000"/>
                <a:gd name="T8" fmla="*/ 20000 w 20000"/>
                <a:gd name="T9" fmla="*/ 0 h 20000"/>
              </a:gdLst>
              <a:ahLst/>
              <a:cxnLst>
                <a:cxn ang="T4">
                  <a:pos x="T0" y="T1"/>
                </a:cxn>
                <a:cxn ang="T5">
                  <a:pos x="T2" y="T3"/>
                </a:cxn>
              </a:cxnLst>
              <a:rect l="T6" t="T7" r="T8" b="T9"/>
              <a:pathLst>
                <a:path w="20000" h="20000">
                  <a:moveTo>
                    <a:pt x="19958" y="0"/>
                  </a:moveTo>
                  <a:lnTo>
                    <a:pt x="0" y="0"/>
                  </a:lnTo>
                </a:path>
              </a:pathLst>
            </a:custGeom>
            <a:noFill/>
            <a:ln w="3175">
              <a:solidFill>
                <a:srgbClr val="000000"/>
              </a:solidFill>
              <a:round/>
              <a:headEnd type="triangle" w="med" len="sm"/>
              <a:tailEnd/>
            </a:ln>
          </p:spPr>
          <p:txBody>
            <a:bodyPr/>
            <a:lstStyle/>
            <a:p>
              <a:endParaRPr lang="en-US"/>
            </a:p>
          </p:txBody>
        </p:sp>
        <p:sp>
          <p:nvSpPr>
            <p:cNvPr id="11299" name="Freeform 92"/>
            <p:cNvSpPr>
              <a:spLocks/>
            </p:cNvSpPr>
            <p:nvPr/>
          </p:nvSpPr>
          <p:spPr bwMode="auto">
            <a:xfrm>
              <a:off x="3936" y="2016"/>
              <a:ext cx="192" cy="48"/>
            </a:xfrm>
            <a:custGeom>
              <a:avLst/>
              <a:gdLst>
                <a:gd name="T0" fmla="*/ 19944 w 20000"/>
                <a:gd name="T1" fmla="*/ 0 h 20000"/>
                <a:gd name="T2" fmla="*/ 0 w 20000"/>
                <a:gd name="T3" fmla="*/ 0 h 20000"/>
                <a:gd name="T4" fmla="*/ 0 60000 65536"/>
                <a:gd name="T5" fmla="*/ 0 60000 65536"/>
                <a:gd name="T6" fmla="*/ 0 w 20000"/>
                <a:gd name="T7" fmla="*/ 0 h 20000"/>
                <a:gd name="T8" fmla="*/ 20000 w 20000"/>
                <a:gd name="T9" fmla="*/ 20000 h 20000"/>
              </a:gdLst>
              <a:ahLst/>
              <a:cxnLst>
                <a:cxn ang="T4">
                  <a:pos x="T0" y="T1"/>
                </a:cxn>
                <a:cxn ang="T5">
                  <a:pos x="T2" y="T3"/>
                </a:cxn>
              </a:cxnLst>
              <a:rect l="T6" t="T7" r="T8" b="T9"/>
              <a:pathLst>
                <a:path w="20000" h="20000">
                  <a:moveTo>
                    <a:pt x="19944" y="0"/>
                  </a:moveTo>
                  <a:lnTo>
                    <a:pt x="0" y="0"/>
                  </a:lnTo>
                </a:path>
              </a:pathLst>
            </a:custGeom>
            <a:noFill/>
            <a:ln w="3175">
              <a:solidFill>
                <a:srgbClr val="000000"/>
              </a:solidFill>
              <a:round/>
              <a:headEnd type="triangle" w="med" len="med"/>
              <a:tailEnd type="none" w="med" len="med"/>
            </a:ln>
          </p:spPr>
          <p:txBody>
            <a:bodyPr/>
            <a:lstStyle/>
            <a:p>
              <a:endParaRPr lang="en-US"/>
            </a:p>
          </p:txBody>
        </p:sp>
        <p:sp>
          <p:nvSpPr>
            <p:cNvPr id="11300" name="Rectangle 93"/>
            <p:cNvSpPr>
              <a:spLocks noChangeArrowheads="1"/>
            </p:cNvSpPr>
            <p:nvPr/>
          </p:nvSpPr>
          <p:spPr bwMode="auto">
            <a:xfrm>
              <a:off x="2784" y="1920"/>
              <a:ext cx="470" cy="179"/>
            </a:xfrm>
            <a:prstGeom prst="rect">
              <a:avLst/>
            </a:prstGeom>
            <a:noFill/>
            <a:ln w="9525">
              <a:solidFill>
                <a:schemeClr val="tx1"/>
              </a:solidFill>
              <a:miter lim="800000"/>
              <a:headEnd/>
              <a:tailEnd/>
            </a:ln>
          </p:spPr>
          <p:txBody>
            <a:bodyPr wrap="none">
              <a:spAutoFit/>
            </a:bodyPr>
            <a:lstStyle/>
            <a:p>
              <a:pPr eaLnBrk="1" hangingPunct="1"/>
              <a:r>
                <a:rPr lang="en-US" sz="1200" b="1">
                  <a:solidFill>
                    <a:srgbClr val="000000"/>
                  </a:solidFill>
                  <a:latin typeface="Courier New" pitchFamily="49" charset="0"/>
                  <a:cs typeface="Times New Roman" pitchFamily="18" charset="0"/>
                </a:rPr>
                <a:t>case 2</a:t>
              </a:r>
            </a:p>
          </p:txBody>
        </p:sp>
        <p:sp>
          <p:nvSpPr>
            <p:cNvPr id="11301" name="Rectangle 94"/>
            <p:cNvSpPr>
              <a:spLocks noChangeArrowheads="1"/>
            </p:cNvSpPr>
            <p:nvPr/>
          </p:nvSpPr>
          <p:spPr bwMode="auto">
            <a:xfrm>
              <a:off x="3504" y="1920"/>
              <a:ext cx="412" cy="179"/>
            </a:xfrm>
            <a:prstGeom prst="rect">
              <a:avLst/>
            </a:prstGeom>
            <a:noFill/>
            <a:ln w="9525">
              <a:solidFill>
                <a:schemeClr val="tx1"/>
              </a:solidFill>
              <a:miter lim="800000"/>
              <a:headEnd/>
              <a:tailEnd/>
            </a:ln>
          </p:spPr>
          <p:txBody>
            <a:bodyPr wrap="none">
              <a:spAutoFit/>
            </a:bodyPr>
            <a:lstStyle/>
            <a:p>
              <a:pPr eaLnBrk="1" hangingPunct="1"/>
              <a:r>
                <a:rPr lang="en-US" sz="1200" b="1">
                  <a:solidFill>
                    <a:srgbClr val="000000"/>
                  </a:solidFill>
                  <a:latin typeface="Courier New" pitchFamily="49" charset="0"/>
                  <a:cs typeface="Times New Roman" pitchFamily="18" charset="0"/>
                </a:rPr>
                <a:t>break</a:t>
              </a:r>
            </a:p>
          </p:txBody>
        </p:sp>
        <p:sp>
          <p:nvSpPr>
            <p:cNvPr id="11302" name="Freeform 95"/>
            <p:cNvSpPr>
              <a:spLocks/>
            </p:cNvSpPr>
            <p:nvPr/>
          </p:nvSpPr>
          <p:spPr bwMode="auto">
            <a:xfrm flipV="1">
              <a:off x="2448" y="2688"/>
              <a:ext cx="336" cy="48"/>
            </a:xfrm>
            <a:custGeom>
              <a:avLst/>
              <a:gdLst>
                <a:gd name="T0" fmla="*/ 19958 w 20000"/>
                <a:gd name="T1" fmla="*/ 0 h 20000"/>
                <a:gd name="T2" fmla="*/ 0 w 20000"/>
                <a:gd name="T3" fmla="*/ 0 h 20000"/>
                <a:gd name="T4" fmla="*/ 0 60000 65536"/>
                <a:gd name="T5" fmla="*/ 0 60000 65536"/>
                <a:gd name="T6" fmla="*/ 0 w 20000"/>
                <a:gd name="T7" fmla="*/ 0 h 20000"/>
                <a:gd name="T8" fmla="*/ 20000 w 20000"/>
                <a:gd name="T9" fmla="*/ 20000 h 20000"/>
              </a:gdLst>
              <a:ahLst/>
              <a:cxnLst>
                <a:cxn ang="T4">
                  <a:pos x="T0" y="T1"/>
                </a:cxn>
                <a:cxn ang="T5">
                  <a:pos x="T2" y="T3"/>
                </a:cxn>
              </a:cxnLst>
              <a:rect l="T6" t="T7" r="T8" b="T9"/>
              <a:pathLst>
                <a:path w="20000" h="20000">
                  <a:moveTo>
                    <a:pt x="19958" y="0"/>
                  </a:moveTo>
                  <a:lnTo>
                    <a:pt x="0" y="0"/>
                  </a:lnTo>
                </a:path>
              </a:pathLst>
            </a:custGeom>
            <a:noFill/>
            <a:ln w="3175">
              <a:solidFill>
                <a:srgbClr val="000000"/>
              </a:solidFill>
              <a:round/>
              <a:headEnd type="triangle" w="med" len="sm"/>
              <a:tailEnd/>
            </a:ln>
          </p:spPr>
          <p:txBody>
            <a:bodyPr/>
            <a:lstStyle/>
            <a:p>
              <a:endParaRPr lang="en-US"/>
            </a:p>
          </p:txBody>
        </p:sp>
        <p:sp>
          <p:nvSpPr>
            <p:cNvPr id="11303" name="Rectangle 96"/>
            <p:cNvSpPr>
              <a:spLocks noChangeArrowheads="1"/>
            </p:cNvSpPr>
            <p:nvPr/>
          </p:nvSpPr>
          <p:spPr bwMode="auto">
            <a:xfrm>
              <a:off x="2448" y="2640"/>
              <a:ext cx="336" cy="144"/>
            </a:xfrm>
            <a:prstGeom prst="rect">
              <a:avLst/>
            </a:prstGeom>
            <a:noFill/>
            <a:ln w="0">
              <a:noFill/>
              <a:miter lim="800000"/>
              <a:headEnd/>
              <a:tailEnd/>
            </a:ln>
          </p:spPr>
          <p:txBody>
            <a:bodyPr lIns="0" tIns="0" rIns="0" bIns="0"/>
            <a:lstStyle/>
            <a:p>
              <a:pPr eaLnBrk="1" hangingPunct="1"/>
              <a:r>
                <a:rPr lang="en-US" sz="1200" b="1">
                  <a:solidFill>
                    <a:srgbClr val="000000"/>
                  </a:solidFill>
                  <a:latin typeface="Arial" pitchFamily="34" charset="0"/>
                  <a:cs typeface="Times New Roman" pitchFamily="18" charset="0"/>
                </a:rPr>
                <a:t>true</a:t>
              </a:r>
              <a:endParaRPr lang="en-US" sz="1200" b="1">
                <a:latin typeface="Courier New" pitchFamily="49" charset="0"/>
              </a:endParaRPr>
            </a:p>
          </p:txBody>
        </p:sp>
        <p:sp>
          <p:nvSpPr>
            <p:cNvPr id="11304" name="Freeform 97"/>
            <p:cNvSpPr>
              <a:spLocks/>
            </p:cNvSpPr>
            <p:nvPr/>
          </p:nvSpPr>
          <p:spPr bwMode="auto">
            <a:xfrm>
              <a:off x="3264" y="2736"/>
              <a:ext cx="218" cy="0"/>
            </a:xfrm>
            <a:custGeom>
              <a:avLst/>
              <a:gdLst>
                <a:gd name="T0" fmla="*/ 19958 w 20000"/>
                <a:gd name="T1" fmla="*/ 0 h 20000"/>
                <a:gd name="T2" fmla="*/ 0 w 20000"/>
                <a:gd name="T3" fmla="*/ 0 h 20000"/>
                <a:gd name="T4" fmla="*/ 0 60000 65536"/>
                <a:gd name="T5" fmla="*/ 0 60000 65536"/>
                <a:gd name="T6" fmla="*/ 0 w 20000"/>
                <a:gd name="T7" fmla="*/ 0 h 20000"/>
                <a:gd name="T8" fmla="*/ 20000 w 20000"/>
                <a:gd name="T9" fmla="*/ 0 h 20000"/>
              </a:gdLst>
              <a:ahLst/>
              <a:cxnLst>
                <a:cxn ang="T4">
                  <a:pos x="T0" y="T1"/>
                </a:cxn>
                <a:cxn ang="T5">
                  <a:pos x="T2" y="T3"/>
                </a:cxn>
              </a:cxnLst>
              <a:rect l="T6" t="T7" r="T8" b="T9"/>
              <a:pathLst>
                <a:path w="20000" h="20000">
                  <a:moveTo>
                    <a:pt x="19958" y="0"/>
                  </a:moveTo>
                  <a:lnTo>
                    <a:pt x="0" y="0"/>
                  </a:lnTo>
                </a:path>
              </a:pathLst>
            </a:custGeom>
            <a:noFill/>
            <a:ln w="3175">
              <a:solidFill>
                <a:srgbClr val="000000"/>
              </a:solidFill>
              <a:round/>
              <a:headEnd type="triangle" w="med" len="sm"/>
              <a:tailEnd/>
            </a:ln>
          </p:spPr>
          <p:txBody>
            <a:bodyPr/>
            <a:lstStyle/>
            <a:p>
              <a:endParaRPr lang="en-US"/>
            </a:p>
          </p:txBody>
        </p:sp>
        <p:sp>
          <p:nvSpPr>
            <p:cNvPr id="11305" name="Freeform 98"/>
            <p:cNvSpPr>
              <a:spLocks/>
            </p:cNvSpPr>
            <p:nvPr/>
          </p:nvSpPr>
          <p:spPr bwMode="auto">
            <a:xfrm flipV="1">
              <a:off x="3936" y="2688"/>
              <a:ext cx="192" cy="48"/>
            </a:xfrm>
            <a:custGeom>
              <a:avLst/>
              <a:gdLst>
                <a:gd name="T0" fmla="*/ 19944 w 20000"/>
                <a:gd name="T1" fmla="*/ 0 h 20000"/>
                <a:gd name="T2" fmla="*/ 0 w 20000"/>
                <a:gd name="T3" fmla="*/ 0 h 20000"/>
                <a:gd name="T4" fmla="*/ 0 60000 65536"/>
                <a:gd name="T5" fmla="*/ 0 60000 65536"/>
                <a:gd name="T6" fmla="*/ 0 w 20000"/>
                <a:gd name="T7" fmla="*/ 0 h 20000"/>
                <a:gd name="T8" fmla="*/ 20000 w 20000"/>
                <a:gd name="T9" fmla="*/ 20000 h 20000"/>
              </a:gdLst>
              <a:ahLst/>
              <a:cxnLst>
                <a:cxn ang="T4">
                  <a:pos x="T0" y="T1"/>
                </a:cxn>
                <a:cxn ang="T5">
                  <a:pos x="T2" y="T3"/>
                </a:cxn>
              </a:cxnLst>
              <a:rect l="T6" t="T7" r="T8" b="T9"/>
              <a:pathLst>
                <a:path w="20000" h="20000">
                  <a:moveTo>
                    <a:pt x="19944" y="0"/>
                  </a:moveTo>
                  <a:lnTo>
                    <a:pt x="0" y="0"/>
                  </a:lnTo>
                </a:path>
              </a:pathLst>
            </a:custGeom>
            <a:noFill/>
            <a:ln w="3175">
              <a:solidFill>
                <a:srgbClr val="000000"/>
              </a:solidFill>
              <a:round/>
              <a:headEnd type="triangle" w="med" len="med"/>
              <a:tailEnd type="none" w="med" len="med"/>
            </a:ln>
          </p:spPr>
          <p:txBody>
            <a:bodyPr/>
            <a:lstStyle/>
            <a:p>
              <a:endParaRPr lang="en-US"/>
            </a:p>
          </p:txBody>
        </p:sp>
        <p:sp>
          <p:nvSpPr>
            <p:cNvPr id="11306" name="Rectangle 99"/>
            <p:cNvSpPr>
              <a:spLocks noChangeArrowheads="1"/>
            </p:cNvSpPr>
            <p:nvPr/>
          </p:nvSpPr>
          <p:spPr bwMode="auto">
            <a:xfrm>
              <a:off x="2784" y="2640"/>
              <a:ext cx="470" cy="179"/>
            </a:xfrm>
            <a:prstGeom prst="rect">
              <a:avLst/>
            </a:prstGeom>
            <a:noFill/>
            <a:ln w="9525">
              <a:solidFill>
                <a:schemeClr val="tx1"/>
              </a:solidFill>
              <a:miter lim="800000"/>
              <a:headEnd/>
              <a:tailEnd/>
            </a:ln>
          </p:spPr>
          <p:txBody>
            <a:bodyPr wrap="none">
              <a:spAutoFit/>
            </a:bodyPr>
            <a:lstStyle/>
            <a:p>
              <a:pPr eaLnBrk="1" hangingPunct="1"/>
              <a:r>
                <a:rPr lang="en-US" sz="1200" b="1">
                  <a:solidFill>
                    <a:srgbClr val="000000"/>
                  </a:solidFill>
                  <a:latin typeface="Courier New" pitchFamily="49" charset="0"/>
                  <a:cs typeface="Times New Roman" pitchFamily="18" charset="0"/>
                </a:rPr>
                <a:t>case n</a:t>
              </a:r>
            </a:p>
          </p:txBody>
        </p:sp>
        <p:sp>
          <p:nvSpPr>
            <p:cNvPr id="11307" name="Rectangle 100"/>
            <p:cNvSpPr>
              <a:spLocks noChangeArrowheads="1"/>
            </p:cNvSpPr>
            <p:nvPr/>
          </p:nvSpPr>
          <p:spPr bwMode="auto">
            <a:xfrm>
              <a:off x="3504" y="2640"/>
              <a:ext cx="412" cy="179"/>
            </a:xfrm>
            <a:prstGeom prst="rect">
              <a:avLst/>
            </a:prstGeom>
            <a:noFill/>
            <a:ln w="9525">
              <a:solidFill>
                <a:schemeClr val="tx1"/>
              </a:solidFill>
              <a:miter lim="800000"/>
              <a:headEnd/>
              <a:tailEnd/>
            </a:ln>
          </p:spPr>
          <p:txBody>
            <a:bodyPr wrap="none">
              <a:spAutoFit/>
            </a:bodyPr>
            <a:lstStyle/>
            <a:p>
              <a:pPr eaLnBrk="1" hangingPunct="1"/>
              <a:r>
                <a:rPr lang="en-US" sz="1200" b="1">
                  <a:solidFill>
                    <a:srgbClr val="000000"/>
                  </a:solidFill>
                  <a:latin typeface="Courier New" pitchFamily="49" charset="0"/>
                  <a:cs typeface="Times New Roman" pitchFamily="18" charset="0"/>
                </a:rPr>
                <a:t>break</a:t>
              </a:r>
            </a:p>
          </p:txBody>
        </p:sp>
        <p:sp>
          <p:nvSpPr>
            <p:cNvPr id="11308" name="Rectangle 101"/>
            <p:cNvSpPr>
              <a:spLocks noChangeArrowheads="1"/>
            </p:cNvSpPr>
            <p:nvPr/>
          </p:nvSpPr>
          <p:spPr bwMode="auto">
            <a:xfrm>
              <a:off x="2736" y="1584"/>
              <a:ext cx="580" cy="192"/>
            </a:xfrm>
            <a:prstGeom prst="rect">
              <a:avLst/>
            </a:prstGeom>
            <a:noFill/>
            <a:ln w="9525">
              <a:noFill/>
              <a:miter lim="800000"/>
              <a:headEnd/>
              <a:tailEnd/>
            </a:ln>
          </p:spPr>
          <p:txBody>
            <a:bodyPr wrap="none">
              <a:spAutoFit/>
            </a:bodyPr>
            <a:lstStyle/>
            <a:p>
              <a:pPr eaLnBrk="1" hangingPunct="1"/>
              <a:r>
                <a:rPr lang="en-US" sz="1400" b="1">
                  <a:solidFill>
                    <a:srgbClr val="000000"/>
                  </a:solidFill>
                  <a:latin typeface="Arial" pitchFamily="34" charset="0"/>
                  <a:cs typeface="Times New Roman" pitchFamily="18" charset="0"/>
                </a:rPr>
                <a:t>action(s)</a:t>
              </a:r>
            </a:p>
          </p:txBody>
        </p:sp>
        <p:sp>
          <p:nvSpPr>
            <p:cNvPr id="11309" name="Rectangle 102"/>
            <p:cNvSpPr>
              <a:spLocks noChangeArrowheads="1"/>
            </p:cNvSpPr>
            <p:nvPr/>
          </p:nvSpPr>
          <p:spPr bwMode="auto">
            <a:xfrm>
              <a:off x="2784" y="2064"/>
              <a:ext cx="580" cy="192"/>
            </a:xfrm>
            <a:prstGeom prst="rect">
              <a:avLst/>
            </a:prstGeom>
            <a:noFill/>
            <a:ln w="9525">
              <a:noFill/>
              <a:miter lim="800000"/>
              <a:headEnd/>
              <a:tailEnd/>
            </a:ln>
          </p:spPr>
          <p:txBody>
            <a:bodyPr wrap="none">
              <a:spAutoFit/>
            </a:bodyPr>
            <a:lstStyle/>
            <a:p>
              <a:pPr eaLnBrk="1" hangingPunct="1"/>
              <a:r>
                <a:rPr lang="en-US" sz="1400" b="1">
                  <a:solidFill>
                    <a:srgbClr val="000000"/>
                  </a:solidFill>
                  <a:latin typeface="Arial" pitchFamily="34" charset="0"/>
                  <a:cs typeface="Times New Roman" pitchFamily="18" charset="0"/>
                </a:rPr>
                <a:t>action(s)</a:t>
              </a:r>
            </a:p>
          </p:txBody>
        </p:sp>
        <p:sp>
          <p:nvSpPr>
            <p:cNvPr id="11310" name="Rectangle 103"/>
            <p:cNvSpPr>
              <a:spLocks noChangeArrowheads="1"/>
            </p:cNvSpPr>
            <p:nvPr/>
          </p:nvSpPr>
          <p:spPr bwMode="auto">
            <a:xfrm>
              <a:off x="2736" y="2784"/>
              <a:ext cx="580" cy="192"/>
            </a:xfrm>
            <a:prstGeom prst="rect">
              <a:avLst/>
            </a:prstGeom>
            <a:noFill/>
            <a:ln w="9525">
              <a:noFill/>
              <a:miter lim="800000"/>
              <a:headEnd/>
              <a:tailEnd/>
            </a:ln>
          </p:spPr>
          <p:txBody>
            <a:bodyPr wrap="none">
              <a:spAutoFit/>
            </a:bodyPr>
            <a:lstStyle/>
            <a:p>
              <a:pPr eaLnBrk="1" hangingPunct="1"/>
              <a:r>
                <a:rPr lang="en-US" sz="1400" b="1">
                  <a:solidFill>
                    <a:srgbClr val="000000"/>
                  </a:solidFill>
                  <a:latin typeface="Arial" pitchFamily="34" charset="0"/>
                  <a:cs typeface="Times New Roman" pitchFamily="18" charset="0"/>
                </a:rPr>
                <a:t>action(s)</a:t>
              </a:r>
            </a:p>
          </p:txBody>
        </p:sp>
        <p:sp>
          <p:nvSpPr>
            <p:cNvPr id="11311" name="Rectangle 104"/>
            <p:cNvSpPr>
              <a:spLocks noChangeArrowheads="1"/>
            </p:cNvSpPr>
            <p:nvPr/>
          </p:nvSpPr>
          <p:spPr bwMode="auto">
            <a:xfrm>
              <a:off x="1920" y="3072"/>
              <a:ext cx="528" cy="179"/>
            </a:xfrm>
            <a:prstGeom prst="rect">
              <a:avLst/>
            </a:prstGeom>
            <a:noFill/>
            <a:ln w="9525">
              <a:solidFill>
                <a:schemeClr val="tx1"/>
              </a:solidFill>
              <a:miter lim="800000"/>
              <a:headEnd/>
              <a:tailEnd/>
            </a:ln>
          </p:spPr>
          <p:txBody>
            <a:bodyPr wrap="none">
              <a:spAutoFit/>
            </a:bodyPr>
            <a:lstStyle/>
            <a:p>
              <a:pPr eaLnBrk="1" hangingPunct="1"/>
              <a:r>
                <a:rPr lang="en-US" sz="1200" b="1">
                  <a:solidFill>
                    <a:srgbClr val="000000"/>
                  </a:solidFill>
                  <a:latin typeface="Courier New" pitchFamily="49" charset="0"/>
                  <a:cs typeface="Times New Roman" pitchFamily="18" charset="0"/>
                </a:rPr>
                <a:t>default</a:t>
              </a:r>
            </a:p>
          </p:txBody>
        </p:sp>
        <p:sp>
          <p:nvSpPr>
            <p:cNvPr id="11312" name="Rectangle 105"/>
            <p:cNvSpPr>
              <a:spLocks noChangeArrowheads="1"/>
            </p:cNvSpPr>
            <p:nvPr/>
          </p:nvSpPr>
          <p:spPr bwMode="auto">
            <a:xfrm>
              <a:off x="1920" y="3264"/>
              <a:ext cx="580" cy="192"/>
            </a:xfrm>
            <a:prstGeom prst="rect">
              <a:avLst/>
            </a:prstGeom>
            <a:noFill/>
            <a:ln w="9525">
              <a:noFill/>
              <a:miter lim="800000"/>
              <a:headEnd/>
              <a:tailEnd/>
            </a:ln>
          </p:spPr>
          <p:txBody>
            <a:bodyPr wrap="none">
              <a:spAutoFit/>
            </a:bodyPr>
            <a:lstStyle/>
            <a:p>
              <a:pPr eaLnBrk="1" hangingPunct="1"/>
              <a:r>
                <a:rPr lang="en-US" sz="1400" b="1">
                  <a:solidFill>
                    <a:srgbClr val="000000"/>
                  </a:solidFill>
                  <a:latin typeface="Arial" pitchFamily="34" charset="0"/>
                  <a:cs typeface="Times New Roman" pitchFamily="18" charset="0"/>
                </a:rPr>
                <a:t>action(s)</a:t>
              </a:r>
            </a:p>
          </p:txBody>
        </p:sp>
        <p:sp>
          <p:nvSpPr>
            <p:cNvPr id="11313" name="Freeform 106"/>
            <p:cNvSpPr>
              <a:spLocks/>
            </p:cNvSpPr>
            <p:nvPr/>
          </p:nvSpPr>
          <p:spPr bwMode="auto">
            <a:xfrm flipH="1">
              <a:off x="2112" y="3456"/>
              <a:ext cx="48" cy="240"/>
            </a:xfrm>
            <a:custGeom>
              <a:avLst/>
              <a:gdLst>
                <a:gd name="T0" fmla="*/ 0 w 20000"/>
                <a:gd name="T1" fmla="*/ 19958 h 20000"/>
                <a:gd name="T2" fmla="*/ 0 w 20000"/>
                <a:gd name="T3" fmla="*/ 0 h 20000"/>
                <a:gd name="T4" fmla="*/ 0 60000 65536"/>
                <a:gd name="T5" fmla="*/ 0 60000 65536"/>
                <a:gd name="T6" fmla="*/ 0 w 20000"/>
                <a:gd name="T7" fmla="*/ 0 h 20000"/>
                <a:gd name="T8" fmla="*/ 20000 w 20000"/>
                <a:gd name="T9" fmla="*/ 20000 h 20000"/>
              </a:gdLst>
              <a:ahLst/>
              <a:cxnLst>
                <a:cxn ang="T4">
                  <a:pos x="T0" y="T1"/>
                </a:cxn>
                <a:cxn ang="T5">
                  <a:pos x="T2" y="T3"/>
                </a:cxn>
              </a:cxnLst>
              <a:rect l="T6" t="T7" r="T8" b="T9"/>
              <a:pathLst>
                <a:path w="20000" h="20000">
                  <a:moveTo>
                    <a:pt x="0" y="19958"/>
                  </a:moveTo>
                  <a:lnTo>
                    <a:pt x="0" y="0"/>
                  </a:lnTo>
                </a:path>
              </a:pathLst>
            </a:custGeom>
            <a:noFill/>
            <a:ln w="3175">
              <a:solidFill>
                <a:srgbClr val="000000"/>
              </a:solidFill>
              <a:round/>
              <a:headEnd type="triangle" w="med" len="sm"/>
              <a:tailEnd/>
            </a:ln>
          </p:spPr>
          <p:txBody>
            <a:bodyPr/>
            <a:lstStyle/>
            <a:p>
              <a:endParaRPr lang="en-US"/>
            </a:p>
          </p:txBody>
        </p:sp>
        <p:sp>
          <p:nvSpPr>
            <p:cNvPr id="11314" name="Oval 107"/>
            <p:cNvSpPr>
              <a:spLocks noChangeArrowheads="1"/>
            </p:cNvSpPr>
            <p:nvPr/>
          </p:nvSpPr>
          <p:spPr bwMode="auto">
            <a:xfrm>
              <a:off x="2064" y="3696"/>
              <a:ext cx="162" cy="148"/>
            </a:xfrm>
            <a:prstGeom prst="ellipse">
              <a:avLst/>
            </a:prstGeom>
            <a:solidFill>
              <a:srgbClr val="FF3300"/>
            </a:solidFill>
            <a:ln w="3175">
              <a:solidFill>
                <a:srgbClr val="000000"/>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0"/>
          <p:cNvGrpSpPr>
            <a:grpSpLocks/>
          </p:cNvGrpSpPr>
          <p:nvPr/>
        </p:nvGrpSpPr>
        <p:grpSpPr bwMode="auto">
          <a:xfrm>
            <a:off x="1191" y="0"/>
            <a:ext cx="8990409" cy="6858000"/>
            <a:chOff x="-284" y="0"/>
            <a:chExt cx="3356" cy="374"/>
          </a:xfrm>
        </p:grpSpPr>
        <p:sp>
          <p:nvSpPr>
            <p:cNvPr id="1029" name="Rectangle 101"/>
            <p:cNvSpPr>
              <a:spLocks noChangeArrowheads="1"/>
            </p:cNvSpPr>
            <p:nvPr/>
          </p:nvSpPr>
          <p:spPr bwMode="auto">
            <a:xfrm>
              <a:off x="0" y="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030" name="Rectangle 102"/>
            <p:cNvSpPr>
              <a:spLocks noChangeArrowheads="1"/>
            </p:cNvSpPr>
            <p:nvPr/>
          </p:nvSpPr>
          <p:spPr bwMode="auto">
            <a:xfrm>
              <a:off x="-284" y="0"/>
              <a:ext cx="3356" cy="374"/>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dirty="0">
                  <a:solidFill>
                    <a:srgbClr val="4D8DFF"/>
                  </a:solidFill>
                  <a:latin typeface="Courier New" pitchFamily="49" charset="0"/>
                  <a:cs typeface="Times New Roman" pitchFamily="18" charset="0"/>
                </a:rPr>
                <a:t>1	</a:t>
              </a:r>
              <a:endParaRPr lang="en-US" sz="1200" b="1" dirty="0">
                <a:solidFill>
                  <a:srgbClr val="33CC33"/>
                </a:solidFill>
                <a:latin typeface="Courier New" pitchFamily="49" charset="0"/>
                <a:cs typeface="Times New Roman" pitchFamily="18" charset="0"/>
              </a:endParaRP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2	</a:t>
              </a:r>
              <a:r>
                <a:rPr lang="en-US" sz="1200" b="1" dirty="0">
                  <a:solidFill>
                    <a:srgbClr val="000000"/>
                  </a:solidFill>
                  <a:latin typeface="Courier New" pitchFamily="49" charset="0"/>
                  <a:cs typeface="Times New Roman" pitchFamily="18" charset="0"/>
                </a:rPr>
                <a:t>   </a:t>
              </a:r>
              <a:r>
                <a:rPr lang="en-US" sz="1200" b="1" dirty="0">
                  <a:solidFill>
                    <a:srgbClr val="33CC33"/>
                  </a:solidFill>
                  <a:latin typeface="Courier New" pitchFamily="49" charset="0"/>
                  <a:cs typeface="Times New Roman" pitchFamily="18" charset="0"/>
                </a:rPr>
                <a:t>Counting letter grades */</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3		</a:t>
              </a:r>
              <a:r>
                <a:rPr lang="en-US" sz="1200" b="1" dirty="0">
                  <a:solidFill>
                    <a:srgbClr val="275AFF"/>
                  </a:solidFill>
                  <a:latin typeface="Courier New" pitchFamily="49" charset="0"/>
                  <a:cs typeface="Times New Roman" pitchFamily="18" charset="0"/>
                </a:rPr>
                <a:t>#include</a:t>
              </a:r>
              <a:r>
                <a:rPr lang="en-US" sz="1200" b="1" dirty="0">
                  <a:solidFill>
                    <a:srgbClr val="000000"/>
                  </a:solidFill>
                  <a:latin typeface="Courier New" pitchFamily="49" charset="0"/>
                  <a:cs typeface="Times New Roman" pitchFamily="18" charset="0"/>
                </a:rPr>
                <a:t> &lt;</a:t>
              </a:r>
              <a:r>
                <a:rPr lang="en-US" sz="1200" b="1" dirty="0" err="1">
                  <a:solidFill>
                    <a:srgbClr val="000000"/>
                  </a:solidFill>
                  <a:latin typeface="Courier New" pitchFamily="49" charset="0"/>
                  <a:cs typeface="Times New Roman" pitchFamily="18" charset="0"/>
                </a:rPr>
                <a:t>stdio.h</a:t>
              </a:r>
              <a:r>
                <a:rPr lang="en-US" sz="1200" b="1" dirty="0">
                  <a:solidFill>
                    <a:srgbClr val="000000"/>
                  </a:solidFill>
                  <a:latin typeface="Courier New" pitchFamily="49" charset="0"/>
                  <a:cs typeface="Times New Roman" pitchFamily="18" charset="0"/>
                </a:rPr>
                <a:t>&gt;</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4	</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5		</a:t>
              </a:r>
              <a:r>
                <a:rPr lang="en-US" sz="1200" b="1" dirty="0" err="1">
                  <a:solidFill>
                    <a:srgbClr val="275AFF"/>
                  </a:solidFill>
                  <a:latin typeface="Courier New" pitchFamily="49" charset="0"/>
                  <a:cs typeface="Times New Roman" pitchFamily="18" charset="0"/>
                </a:rPr>
                <a:t>int</a:t>
              </a:r>
              <a:r>
                <a:rPr lang="en-US" sz="1200" b="1" dirty="0">
                  <a:solidFill>
                    <a:srgbClr val="000000"/>
                  </a:solidFill>
                  <a:latin typeface="Courier New" pitchFamily="49" charset="0"/>
                  <a:cs typeface="Times New Roman" pitchFamily="18" charset="0"/>
                </a:rPr>
                <a:t> main()</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6		</a:t>
              </a:r>
              <a:r>
                <a:rPr lang="en-US" sz="1200" b="1" dirty="0">
                  <a:solidFill>
                    <a:srgbClr val="000000"/>
                  </a:solidFill>
                  <a:latin typeface="Courier New" pitchFamily="49" charset="0"/>
                  <a:cs typeface="Times New Roman" pitchFamily="18" charset="0"/>
                </a:rPr>
                <a:t>{</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7	</a:t>
              </a:r>
              <a:r>
                <a:rPr lang="en-US" sz="1200" b="1" dirty="0">
                  <a:solidFill>
                    <a:srgbClr val="000000"/>
                  </a:solidFill>
                  <a:latin typeface="Courier New" pitchFamily="49" charset="0"/>
                  <a:cs typeface="Times New Roman" pitchFamily="18" charset="0"/>
                </a:rPr>
                <a:t>   </a:t>
              </a:r>
              <a:r>
                <a:rPr lang="en-US" sz="1200" b="1" dirty="0" err="1">
                  <a:solidFill>
                    <a:srgbClr val="275AFF"/>
                  </a:solidFill>
                  <a:latin typeface="Courier New" pitchFamily="49" charset="0"/>
                  <a:cs typeface="Times New Roman" pitchFamily="18" charset="0"/>
                </a:rPr>
                <a:t>int</a:t>
              </a:r>
              <a:r>
                <a:rPr lang="en-US" sz="1200" b="1" dirty="0">
                  <a:solidFill>
                    <a:srgbClr val="000000"/>
                  </a:solidFill>
                  <a:latin typeface="Courier New" pitchFamily="49" charset="0"/>
                  <a:cs typeface="Times New Roman" pitchFamily="18" charset="0"/>
                </a:rPr>
                <a:t> grade;</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8	</a:t>
              </a:r>
              <a:r>
                <a:rPr lang="en-US" sz="1200" b="1" dirty="0">
                  <a:solidFill>
                    <a:srgbClr val="000000"/>
                  </a:solidFill>
                  <a:latin typeface="Courier New" pitchFamily="49" charset="0"/>
                  <a:cs typeface="Times New Roman" pitchFamily="18" charset="0"/>
                </a:rPr>
                <a:t>   </a:t>
              </a:r>
              <a:r>
                <a:rPr lang="en-US" sz="1200" b="1" dirty="0" err="1">
                  <a:solidFill>
                    <a:srgbClr val="275AFF"/>
                  </a:solidFill>
                  <a:latin typeface="Courier New" pitchFamily="49" charset="0"/>
                  <a:cs typeface="Times New Roman" pitchFamily="18" charset="0"/>
                </a:rPr>
                <a:t>int</a:t>
              </a:r>
              <a:r>
                <a:rPr lang="en-US" sz="1200" b="1" dirty="0">
                  <a:solidFill>
                    <a:srgbClr val="000000"/>
                  </a:solidFill>
                  <a:latin typeface="Courier New" pitchFamily="49" charset="0"/>
                  <a:cs typeface="Times New Roman" pitchFamily="18" charset="0"/>
                </a:rPr>
                <a:t> </a:t>
              </a:r>
              <a:r>
                <a:rPr lang="en-US" sz="1200" b="1" dirty="0" err="1">
                  <a:solidFill>
                    <a:srgbClr val="000000"/>
                  </a:solidFill>
                  <a:latin typeface="Courier New" pitchFamily="49" charset="0"/>
                  <a:cs typeface="Times New Roman" pitchFamily="18" charset="0"/>
                </a:rPr>
                <a:t>aCount</a:t>
              </a:r>
              <a:r>
                <a:rPr lang="en-US" sz="1200" b="1" dirty="0">
                  <a:solidFill>
                    <a:srgbClr val="000000"/>
                  </a:solidFill>
                  <a:latin typeface="Courier New" pitchFamily="49" charset="0"/>
                  <a:cs typeface="Times New Roman" pitchFamily="18" charset="0"/>
                </a:rPr>
                <a:t> = 0, </a:t>
              </a:r>
              <a:r>
                <a:rPr lang="en-US" sz="1200" b="1" dirty="0" err="1">
                  <a:solidFill>
                    <a:srgbClr val="000000"/>
                  </a:solidFill>
                  <a:latin typeface="Courier New" pitchFamily="49" charset="0"/>
                  <a:cs typeface="Times New Roman" pitchFamily="18" charset="0"/>
                </a:rPr>
                <a:t>bCount</a:t>
              </a:r>
              <a:r>
                <a:rPr lang="en-US" sz="1200" b="1" dirty="0">
                  <a:solidFill>
                    <a:srgbClr val="000000"/>
                  </a:solidFill>
                  <a:latin typeface="Courier New" pitchFamily="49" charset="0"/>
                  <a:cs typeface="Times New Roman" pitchFamily="18" charset="0"/>
                </a:rPr>
                <a:t> = 0, </a:t>
              </a:r>
              <a:r>
                <a:rPr lang="en-US" sz="1200" b="1" dirty="0" err="1">
                  <a:solidFill>
                    <a:srgbClr val="000000"/>
                  </a:solidFill>
                  <a:latin typeface="Courier New" pitchFamily="49" charset="0"/>
                  <a:cs typeface="Times New Roman" pitchFamily="18" charset="0"/>
                </a:rPr>
                <a:t>cCount</a:t>
              </a:r>
              <a:r>
                <a:rPr lang="en-US" sz="1200" b="1" dirty="0">
                  <a:solidFill>
                    <a:srgbClr val="000000"/>
                  </a:solidFill>
                  <a:latin typeface="Courier New" pitchFamily="49" charset="0"/>
                  <a:cs typeface="Times New Roman" pitchFamily="18" charset="0"/>
                </a:rPr>
                <a:t> = 0, </a:t>
              </a:r>
              <a:r>
                <a:rPr lang="en-US" sz="1200" b="1" dirty="0" err="1">
                  <a:solidFill>
                    <a:srgbClr val="000000"/>
                  </a:solidFill>
                  <a:latin typeface="Courier New" pitchFamily="49" charset="0"/>
                  <a:cs typeface="Times New Roman" pitchFamily="18" charset="0"/>
                </a:rPr>
                <a:t>dCount</a:t>
              </a:r>
              <a:r>
                <a:rPr lang="en-US" sz="1200" b="1" dirty="0">
                  <a:solidFill>
                    <a:srgbClr val="000000"/>
                  </a:solidFill>
                  <a:latin typeface="Courier New" pitchFamily="49" charset="0"/>
                  <a:cs typeface="Times New Roman" pitchFamily="18" charset="0"/>
                </a:rPr>
                <a:t> = 0, 9	</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9</a:t>
              </a:r>
              <a:r>
                <a:rPr lang="en-US" sz="1200" b="1" dirty="0">
                  <a:solidFill>
                    <a:srgbClr val="000000"/>
                  </a:solidFill>
                  <a:latin typeface="Courier New" pitchFamily="49" charset="0"/>
                  <a:cs typeface="Times New Roman" pitchFamily="18" charset="0"/>
                </a:rPr>
                <a:t> 			</a:t>
              </a:r>
              <a:r>
                <a:rPr lang="en-US" sz="1200" b="1" dirty="0" err="1">
                  <a:solidFill>
                    <a:srgbClr val="000000"/>
                  </a:solidFill>
                  <a:latin typeface="Courier New" pitchFamily="49" charset="0"/>
                  <a:cs typeface="Times New Roman" pitchFamily="18" charset="0"/>
                </a:rPr>
                <a:t>fCount</a:t>
              </a:r>
              <a:r>
                <a:rPr lang="en-US" sz="1200" b="1" dirty="0">
                  <a:solidFill>
                    <a:srgbClr val="000000"/>
                  </a:solidFill>
                  <a:latin typeface="Courier New" pitchFamily="49" charset="0"/>
                  <a:cs typeface="Times New Roman" pitchFamily="18" charset="0"/>
                </a:rPr>
                <a:t> = 0;</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10	</a:t>
              </a:r>
              <a:endParaRPr lang="en-US" sz="1200" b="1" dirty="0">
                <a:solidFill>
                  <a:srgbClr val="000000"/>
                </a:solidFill>
                <a:latin typeface="Courier New" pitchFamily="49" charset="0"/>
                <a:cs typeface="Times New Roman" pitchFamily="18" charset="0"/>
              </a:endParaRP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11	</a:t>
              </a:r>
              <a:r>
                <a:rPr lang="en-US" sz="1200" b="1" dirty="0">
                  <a:solidFill>
                    <a:srgbClr val="000000"/>
                  </a:solidFill>
                  <a:latin typeface="Courier New" pitchFamily="49" charset="0"/>
                  <a:cs typeface="Times New Roman" pitchFamily="18" charset="0"/>
                </a:rPr>
                <a:t>   </a:t>
              </a:r>
              <a:r>
                <a:rPr lang="en-US" sz="1200" b="1" dirty="0" err="1">
                  <a:solidFill>
                    <a:srgbClr val="000000"/>
                  </a:solidFill>
                  <a:latin typeface="Courier New" pitchFamily="49" charset="0"/>
                  <a:cs typeface="Times New Roman" pitchFamily="18" charset="0"/>
                </a:rPr>
                <a:t>printf</a:t>
              </a:r>
              <a:r>
                <a:rPr lang="en-US" sz="1200" b="1" dirty="0">
                  <a:solidFill>
                    <a:srgbClr val="000000"/>
                  </a:solidFill>
                  <a:latin typeface="Courier New" pitchFamily="49" charset="0"/>
                  <a:cs typeface="Times New Roman" pitchFamily="18" charset="0"/>
                </a:rPr>
                <a:t>(  "Enter the letter grades.\n"  );</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12	</a:t>
              </a:r>
              <a:r>
                <a:rPr lang="en-US" sz="1200" b="1" dirty="0">
                  <a:solidFill>
                    <a:srgbClr val="000000"/>
                  </a:solidFill>
                  <a:latin typeface="Courier New" pitchFamily="49" charset="0"/>
                  <a:cs typeface="Times New Roman" pitchFamily="18" charset="0"/>
                </a:rPr>
                <a:t>   </a:t>
              </a:r>
              <a:r>
                <a:rPr lang="en-US" sz="1200" b="1" dirty="0" err="1">
                  <a:solidFill>
                    <a:srgbClr val="000000"/>
                  </a:solidFill>
                  <a:latin typeface="Courier New" pitchFamily="49" charset="0"/>
                  <a:cs typeface="Times New Roman" pitchFamily="18" charset="0"/>
                </a:rPr>
                <a:t>printf</a:t>
              </a:r>
              <a:r>
                <a:rPr lang="en-US" sz="1200" b="1" dirty="0">
                  <a:solidFill>
                    <a:srgbClr val="000000"/>
                  </a:solidFill>
                  <a:latin typeface="Courier New" pitchFamily="49" charset="0"/>
                  <a:cs typeface="Times New Roman" pitchFamily="18" charset="0"/>
                </a:rPr>
                <a:t>(  "Enter the EOF character to end input.\n"  );</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13</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14	</a:t>
              </a:r>
              <a:r>
                <a:rPr lang="en-US" sz="1200" b="1" dirty="0">
                  <a:solidFill>
                    <a:srgbClr val="000000"/>
                  </a:solidFill>
                  <a:latin typeface="Courier New" pitchFamily="49" charset="0"/>
                  <a:cs typeface="Times New Roman" pitchFamily="18" charset="0"/>
                </a:rPr>
                <a:t>   </a:t>
              </a:r>
              <a:r>
                <a:rPr lang="en-US" sz="1200" b="1" dirty="0">
                  <a:solidFill>
                    <a:srgbClr val="275AFF"/>
                  </a:solidFill>
                  <a:latin typeface="Courier New" pitchFamily="49" charset="0"/>
                  <a:cs typeface="Times New Roman" pitchFamily="18" charset="0"/>
                </a:rPr>
                <a:t>while</a:t>
              </a:r>
              <a:r>
                <a:rPr lang="en-US" sz="1200" b="1" dirty="0">
                  <a:solidFill>
                    <a:srgbClr val="000000"/>
                  </a:solidFill>
                  <a:latin typeface="Courier New" pitchFamily="49" charset="0"/>
                  <a:cs typeface="Times New Roman" pitchFamily="18" charset="0"/>
                </a:rPr>
                <a:t> ( ( grade = </a:t>
              </a:r>
              <a:r>
                <a:rPr lang="en-US" sz="1200" b="1" dirty="0" err="1">
                  <a:solidFill>
                    <a:srgbClr val="000000"/>
                  </a:solidFill>
                  <a:latin typeface="Courier New" pitchFamily="49" charset="0"/>
                  <a:cs typeface="Times New Roman" pitchFamily="18" charset="0"/>
                </a:rPr>
                <a:t>getchar</a:t>
              </a:r>
              <a:r>
                <a:rPr lang="en-US" sz="1200" b="1" dirty="0">
                  <a:solidFill>
                    <a:srgbClr val="000000"/>
                  </a:solidFill>
                  <a:latin typeface="Courier New" pitchFamily="49" charset="0"/>
                  <a:cs typeface="Times New Roman" pitchFamily="18" charset="0"/>
                </a:rPr>
                <a:t>() ) != EOF ) {</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15</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16	</a:t>
              </a:r>
              <a:r>
                <a:rPr lang="en-US" sz="1200" b="1" dirty="0">
                  <a:solidFill>
                    <a:srgbClr val="000000"/>
                  </a:solidFill>
                  <a:latin typeface="Courier New" pitchFamily="49" charset="0"/>
                  <a:cs typeface="Times New Roman" pitchFamily="18" charset="0"/>
                </a:rPr>
                <a:t>      </a:t>
              </a:r>
              <a:r>
                <a:rPr lang="en-US" sz="1200" b="1" dirty="0">
                  <a:solidFill>
                    <a:srgbClr val="275AFF"/>
                  </a:solidFill>
                  <a:latin typeface="Courier New" pitchFamily="49" charset="0"/>
                  <a:cs typeface="Times New Roman" pitchFamily="18" charset="0"/>
                </a:rPr>
                <a:t>switch</a:t>
              </a:r>
              <a:r>
                <a:rPr lang="en-US" sz="1200" b="1" dirty="0">
                  <a:solidFill>
                    <a:srgbClr val="000000"/>
                  </a:solidFill>
                  <a:latin typeface="Courier New" pitchFamily="49" charset="0"/>
                  <a:cs typeface="Times New Roman" pitchFamily="18" charset="0"/>
                </a:rPr>
                <a:t> ( grade ) {    </a:t>
              </a:r>
              <a:r>
                <a:rPr lang="en-US" sz="1200" b="1" dirty="0">
                  <a:solidFill>
                    <a:srgbClr val="33CC33"/>
                  </a:solidFill>
                  <a:latin typeface="Courier New" pitchFamily="49" charset="0"/>
                  <a:cs typeface="Times New Roman" pitchFamily="18" charset="0"/>
                </a:rPr>
                <a:t>/* switch nested in while */</a:t>
              </a:r>
              <a:endParaRPr lang="en-US" sz="1200" b="1" dirty="0">
                <a:solidFill>
                  <a:srgbClr val="000000"/>
                </a:solidFill>
                <a:latin typeface="Courier New" pitchFamily="49" charset="0"/>
                <a:cs typeface="Times New Roman" pitchFamily="18" charset="0"/>
              </a:endParaRP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17</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18	</a:t>
              </a:r>
              <a:r>
                <a:rPr lang="en-US" sz="1200" b="1" dirty="0">
                  <a:solidFill>
                    <a:srgbClr val="000000"/>
                  </a:solidFill>
                  <a:latin typeface="Courier New" pitchFamily="49" charset="0"/>
                  <a:cs typeface="Times New Roman" pitchFamily="18" charset="0"/>
                </a:rPr>
                <a:t>         </a:t>
              </a:r>
              <a:r>
                <a:rPr lang="en-US" sz="1200" b="1" dirty="0">
                  <a:solidFill>
                    <a:srgbClr val="275AFF"/>
                  </a:solidFill>
                  <a:latin typeface="Courier New" pitchFamily="49" charset="0"/>
                  <a:cs typeface="Times New Roman" pitchFamily="18" charset="0"/>
                </a:rPr>
                <a:t>case</a:t>
              </a:r>
              <a:r>
                <a:rPr lang="en-US" sz="1200" b="1" dirty="0">
                  <a:solidFill>
                    <a:srgbClr val="000000"/>
                  </a:solidFill>
                  <a:latin typeface="Courier New" pitchFamily="49" charset="0"/>
                  <a:cs typeface="Times New Roman" pitchFamily="18" charset="0"/>
                </a:rPr>
                <a:t> 'A': </a:t>
              </a:r>
              <a:r>
                <a:rPr lang="en-US" sz="1200" b="1" dirty="0">
                  <a:solidFill>
                    <a:srgbClr val="275AFF"/>
                  </a:solidFill>
                  <a:latin typeface="Courier New" pitchFamily="49" charset="0"/>
                  <a:cs typeface="Times New Roman" pitchFamily="18" charset="0"/>
                </a:rPr>
                <a:t>case</a:t>
              </a:r>
              <a:r>
                <a:rPr lang="en-US" sz="1200" b="1" dirty="0">
                  <a:solidFill>
                    <a:srgbClr val="000000"/>
                  </a:solidFill>
                  <a:latin typeface="Courier New" pitchFamily="49" charset="0"/>
                  <a:cs typeface="Times New Roman" pitchFamily="18" charset="0"/>
                </a:rPr>
                <a:t> 'a':  </a:t>
              </a:r>
              <a:r>
                <a:rPr lang="en-US" sz="1200" b="1" dirty="0">
                  <a:solidFill>
                    <a:srgbClr val="33CC33"/>
                  </a:solidFill>
                  <a:latin typeface="Courier New" pitchFamily="49" charset="0"/>
                  <a:cs typeface="Times New Roman" pitchFamily="18" charset="0"/>
                </a:rPr>
                <a:t>/* grade was uppercase A */</a:t>
              </a:r>
              <a:endParaRPr lang="en-US" sz="1200" b="1" dirty="0">
                <a:solidFill>
                  <a:srgbClr val="000000"/>
                </a:solidFill>
                <a:latin typeface="Courier New" pitchFamily="49" charset="0"/>
                <a:cs typeface="Times New Roman" pitchFamily="18" charset="0"/>
              </a:endParaRP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19	</a:t>
              </a:r>
              <a:r>
                <a:rPr lang="en-US" sz="1200" b="1" dirty="0">
                  <a:solidFill>
                    <a:srgbClr val="000000"/>
                  </a:solidFill>
                  <a:latin typeface="Courier New" pitchFamily="49" charset="0"/>
                  <a:cs typeface="Times New Roman" pitchFamily="18" charset="0"/>
                </a:rPr>
                <a:t>            ++</a:t>
              </a:r>
              <a:r>
                <a:rPr lang="en-US" sz="1200" b="1" dirty="0" err="1">
                  <a:solidFill>
                    <a:srgbClr val="000000"/>
                  </a:solidFill>
                  <a:latin typeface="Courier New" pitchFamily="49" charset="0"/>
                  <a:cs typeface="Times New Roman" pitchFamily="18" charset="0"/>
                </a:rPr>
                <a:t>aCount</a:t>
              </a:r>
              <a:r>
                <a:rPr lang="en-US" sz="1200" b="1" dirty="0">
                  <a:solidFill>
                    <a:srgbClr val="000000"/>
                  </a:solidFill>
                  <a:latin typeface="Courier New" pitchFamily="49" charset="0"/>
                  <a:cs typeface="Times New Roman" pitchFamily="18" charset="0"/>
                </a:rPr>
                <a:t>;         </a:t>
              </a:r>
              <a:r>
                <a:rPr lang="en-US" sz="1200" b="1" dirty="0">
                  <a:solidFill>
                    <a:srgbClr val="33CC33"/>
                  </a:solidFill>
                  <a:latin typeface="Courier New" pitchFamily="49" charset="0"/>
                  <a:cs typeface="Times New Roman" pitchFamily="18" charset="0"/>
                </a:rPr>
                <a:t>/* or lowercase a */</a:t>
              </a:r>
              <a:endParaRPr lang="en-US" sz="1200" b="1" dirty="0">
                <a:solidFill>
                  <a:srgbClr val="000000"/>
                </a:solidFill>
                <a:latin typeface="Courier New" pitchFamily="49" charset="0"/>
                <a:cs typeface="Times New Roman" pitchFamily="18" charset="0"/>
              </a:endParaRP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20	</a:t>
              </a:r>
              <a:r>
                <a:rPr lang="en-US" sz="1200" b="1" dirty="0">
                  <a:solidFill>
                    <a:srgbClr val="000000"/>
                  </a:solidFill>
                  <a:latin typeface="Courier New" pitchFamily="49" charset="0"/>
                  <a:cs typeface="Times New Roman" pitchFamily="18" charset="0"/>
                </a:rPr>
                <a:t>            </a:t>
              </a:r>
              <a:r>
                <a:rPr lang="en-US" sz="1200" b="1" dirty="0">
                  <a:solidFill>
                    <a:srgbClr val="275AFF"/>
                  </a:solidFill>
                  <a:latin typeface="Courier New" pitchFamily="49" charset="0"/>
                  <a:cs typeface="Times New Roman" pitchFamily="18" charset="0"/>
                </a:rPr>
                <a:t>break</a:t>
              </a:r>
              <a:r>
                <a:rPr lang="en-US" sz="1200" b="1" dirty="0">
                  <a:solidFill>
                    <a:srgbClr val="000000"/>
                  </a:solidFill>
                  <a:latin typeface="Courier New" pitchFamily="49" charset="0"/>
                  <a:cs typeface="Times New Roman" pitchFamily="18" charset="0"/>
                </a:rPr>
                <a:t>;</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21</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22	</a:t>
              </a:r>
              <a:r>
                <a:rPr lang="en-US" sz="1200" b="1" dirty="0">
                  <a:solidFill>
                    <a:srgbClr val="000000"/>
                  </a:solidFill>
                  <a:latin typeface="Courier New" pitchFamily="49" charset="0"/>
                  <a:cs typeface="Times New Roman" pitchFamily="18" charset="0"/>
                </a:rPr>
                <a:t>         </a:t>
              </a:r>
              <a:r>
                <a:rPr lang="en-US" sz="1200" b="1" dirty="0">
                  <a:solidFill>
                    <a:srgbClr val="275AFF"/>
                  </a:solidFill>
                  <a:latin typeface="Courier New" pitchFamily="49" charset="0"/>
                  <a:cs typeface="Times New Roman" pitchFamily="18" charset="0"/>
                </a:rPr>
                <a:t>case</a:t>
              </a:r>
              <a:r>
                <a:rPr lang="en-US" sz="1200" b="1" dirty="0">
                  <a:solidFill>
                    <a:srgbClr val="000000"/>
                  </a:solidFill>
                  <a:latin typeface="Courier New" pitchFamily="49" charset="0"/>
                  <a:cs typeface="Times New Roman" pitchFamily="18" charset="0"/>
                </a:rPr>
                <a:t> 'B': </a:t>
              </a:r>
              <a:r>
                <a:rPr lang="en-US" sz="1200" b="1" dirty="0">
                  <a:solidFill>
                    <a:srgbClr val="275AFF"/>
                  </a:solidFill>
                  <a:latin typeface="Courier New" pitchFamily="49" charset="0"/>
                  <a:cs typeface="Times New Roman" pitchFamily="18" charset="0"/>
                </a:rPr>
                <a:t>case</a:t>
              </a:r>
              <a:r>
                <a:rPr lang="en-US" sz="1200" b="1" dirty="0">
                  <a:solidFill>
                    <a:srgbClr val="000000"/>
                  </a:solidFill>
                  <a:latin typeface="Courier New" pitchFamily="49" charset="0"/>
                  <a:cs typeface="Times New Roman" pitchFamily="18" charset="0"/>
                </a:rPr>
                <a:t> 'b':  </a:t>
              </a:r>
              <a:r>
                <a:rPr lang="en-US" sz="1200" b="1" dirty="0">
                  <a:solidFill>
                    <a:srgbClr val="33CC33"/>
                  </a:solidFill>
                  <a:latin typeface="Courier New" pitchFamily="49" charset="0"/>
                  <a:cs typeface="Times New Roman" pitchFamily="18" charset="0"/>
                </a:rPr>
                <a:t>/* grade was uppercase B */</a:t>
              </a:r>
              <a:endParaRPr lang="en-US" sz="1200" b="1" dirty="0">
                <a:solidFill>
                  <a:srgbClr val="000000"/>
                </a:solidFill>
                <a:latin typeface="Courier New" pitchFamily="49" charset="0"/>
                <a:cs typeface="Times New Roman" pitchFamily="18" charset="0"/>
              </a:endParaRP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23	</a:t>
              </a:r>
              <a:r>
                <a:rPr lang="en-US" sz="1200" b="1" dirty="0">
                  <a:solidFill>
                    <a:srgbClr val="000000"/>
                  </a:solidFill>
                  <a:latin typeface="Courier New" pitchFamily="49" charset="0"/>
                  <a:cs typeface="Times New Roman" pitchFamily="18" charset="0"/>
                </a:rPr>
                <a:t>            ++</a:t>
              </a:r>
              <a:r>
                <a:rPr lang="en-US" sz="1200" b="1" dirty="0" err="1">
                  <a:solidFill>
                    <a:srgbClr val="000000"/>
                  </a:solidFill>
                  <a:latin typeface="Courier New" pitchFamily="49" charset="0"/>
                  <a:cs typeface="Times New Roman" pitchFamily="18" charset="0"/>
                </a:rPr>
                <a:t>bCount</a:t>
              </a:r>
              <a:r>
                <a:rPr lang="en-US" sz="1200" b="1" dirty="0">
                  <a:solidFill>
                    <a:srgbClr val="000000"/>
                  </a:solidFill>
                  <a:latin typeface="Courier New" pitchFamily="49" charset="0"/>
                  <a:cs typeface="Times New Roman" pitchFamily="18" charset="0"/>
                </a:rPr>
                <a:t>;         </a:t>
              </a:r>
              <a:r>
                <a:rPr lang="en-US" sz="1200" b="1" dirty="0">
                  <a:solidFill>
                    <a:srgbClr val="33CC33"/>
                  </a:solidFill>
                  <a:latin typeface="Courier New" pitchFamily="49" charset="0"/>
                  <a:cs typeface="Times New Roman" pitchFamily="18" charset="0"/>
                </a:rPr>
                <a:t>/* or lowercase b */</a:t>
              </a:r>
              <a:endParaRPr lang="en-US" sz="1200" b="1" dirty="0">
                <a:solidFill>
                  <a:srgbClr val="000000"/>
                </a:solidFill>
                <a:latin typeface="Courier New" pitchFamily="49" charset="0"/>
                <a:cs typeface="Times New Roman" pitchFamily="18" charset="0"/>
              </a:endParaRP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24	</a:t>
              </a:r>
              <a:r>
                <a:rPr lang="en-US" sz="1200" b="1" dirty="0">
                  <a:solidFill>
                    <a:srgbClr val="000000"/>
                  </a:solidFill>
                  <a:latin typeface="Courier New" pitchFamily="49" charset="0"/>
                  <a:cs typeface="Times New Roman" pitchFamily="18" charset="0"/>
                </a:rPr>
                <a:t>            </a:t>
              </a:r>
              <a:r>
                <a:rPr lang="en-US" sz="1200" b="1" dirty="0">
                  <a:solidFill>
                    <a:srgbClr val="275AFF"/>
                  </a:solidFill>
                  <a:latin typeface="Courier New" pitchFamily="49" charset="0"/>
                  <a:cs typeface="Times New Roman" pitchFamily="18" charset="0"/>
                </a:rPr>
                <a:t>break</a:t>
              </a:r>
              <a:r>
                <a:rPr lang="en-US" sz="1200" b="1" dirty="0">
                  <a:solidFill>
                    <a:srgbClr val="000000"/>
                  </a:solidFill>
                  <a:latin typeface="Courier New" pitchFamily="49" charset="0"/>
                  <a:cs typeface="Times New Roman" pitchFamily="18" charset="0"/>
                </a:rPr>
                <a:t>;</a:t>
              </a:r>
            </a:p>
            <a:p>
              <a:pPr>
                <a:tabLst>
                  <a:tab pos="139700" algn="r"/>
                  <a:tab pos="292100" algn="l"/>
                </a:tabLst>
              </a:pPr>
              <a:r>
                <a:rPr lang="en-US" sz="1200" b="1" dirty="0">
                  <a:solidFill>
                    <a:srgbClr val="4D8DFF"/>
                  </a:solidFill>
                  <a:latin typeface="Courier New" pitchFamily="49" charset="0"/>
                  <a:cs typeface="Times New Roman" pitchFamily="18" charset="0"/>
                </a:rPr>
                <a:t>25</a:t>
              </a:r>
            </a:p>
            <a:p>
              <a:pPr>
                <a:tabLst>
                  <a:tab pos="139700" algn="r"/>
                  <a:tab pos="292100" algn="l"/>
                </a:tabLst>
              </a:pPr>
              <a:r>
                <a:rPr lang="en-US" sz="1200" b="1" dirty="0">
                  <a:solidFill>
                    <a:srgbClr val="4D8DFF"/>
                  </a:solidFill>
                  <a:latin typeface="Courier New" pitchFamily="49" charset="0"/>
                  <a:cs typeface="Times New Roman" pitchFamily="18" charset="0"/>
                </a:rPr>
                <a:t>26	</a:t>
              </a:r>
              <a:r>
                <a:rPr lang="en-US" sz="1200" b="1" dirty="0">
                  <a:solidFill>
                    <a:srgbClr val="000000"/>
                  </a:solidFill>
                  <a:latin typeface="Courier New" pitchFamily="49" charset="0"/>
                  <a:cs typeface="Times New Roman" pitchFamily="18" charset="0"/>
                </a:rPr>
                <a:t>         </a:t>
              </a:r>
              <a:r>
                <a:rPr lang="en-US" sz="1200" b="1" dirty="0">
                  <a:solidFill>
                    <a:srgbClr val="275AFF"/>
                  </a:solidFill>
                  <a:latin typeface="Courier New" pitchFamily="49" charset="0"/>
                  <a:cs typeface="Times New Roman" pitchFamily="18" charset="0"/>
                </a:rPr>
                <a:t>case</a:t>
              </a:r>
              <a:r>
                <a:rPr lang="en-US" sz="1200" b="1" dirty="0">
                  <a:solidFill>
                    <a:srgbClr val="000000"/>
                  </a:solidFill>
                  <a:latin typeface="Courier New" pitchFamily="49" charset="0"/>
                  <a:cs typeface="Times New Roman" pitchFamily="18" charset="0"/>
                </a:rPr>
                <a:t> 'C': </a:t>
              </a:r>
              <a:r>
                <a:rPr lang="en-US" sz="1200" b="1" dirty="0">
                  <a:solidFill>
                    <a:srgbClr val="275AFF"/>
                  </a:solidFill>
                  <a:latin typeface="Courier New" pitchFamily="49" charset="0"/>
                  <a:cs typeface="Times New Roman" pitchFamily="18" charset="0"/>
                </a:rPr>
                <a:t>case</a:t>
              </a:r>
              <a:r>
                <a:rPr lang="en-US" sz="1200" b="1" dirty="0">
                  <a:solidFill>
                    <a:srgbClr val="000000"/>
                  </a:solidFill>
                  <a:latin typeface="Courier New" pitchFamily="49" charset="0"/>
                  <a:cs typeface="Times New Roman" pitchFamily="18" charset="0"/>
                </a:rPr>
                <a:t> 'c':  </a:t>
              </a:r>
              <a:r>
                <a:rPr lang="en-US" sz="1200" b="1" dirty="0">
                  <a:solidFill>
                    <a:srgbClr val="33CC33"/>
                  </a:solidFill>
                  <a:latin typeface="Courier New" pitchFamily="49" charset="0"/>
                  <a:cs typeface="Times New Roman" pitchFamily="18" charset="0"/>
                </a:rPr>
                <a:t>/* grade was uppercase C */</a:t>
              </a:r>
              <a:endParaRPr lang="en-US" sz="1200" b="1" dirty="0">
                <a:solidFill>
                  <a:srgbClr val="000000"/>
                </a:solidFill>
                <a:latin typeface="Courier New" pitchFamily="49" charset="0"/>
                <a:cs typeface="Times New Roman" pitchFamily="18" charset="0"/>
              </a:endParaRP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27	</a:t>
              </a:r>
              <a:r>
                <a:rPr lang="en-US" sz="1200" b="1" dirty="0">
                  <a:solidFill>
                    <a:srgbClr val="000000"/>
                  </a:solidFill>
                  <a:latin typeface="Courier New" pitchFamily="49" charset="0"/>
                  <a:cs typeface="Times New Roman" pitchFamily="18" charset="0"/>
                </a:rPr>
                <a:t>            ++</a:t>
              </a:r>
              <a:r>
                <a:rPr lang="en-US" sz="1200" b="1" dirty="0" err="1">
                  <a:solidFill>
                    <a:srgbClr val="000000"/>
                  </a:solidFill>
                  <a:latin typeface="Courier New" pitchFamily="49" charset="0"/>
                  <a:cs typeface="Times New Roman" pitchFamily="18" charset="0"/>
                </a:rPr>
                <a:t>cCount</a:t>
              </a:r>
              <a:r>
                <a:rPr lang="en-US" sz="1200" b="1" dirty="0">
                  <a:solidFill>
                    <a:srgbClr val="000000"/>
                  </a:solidFill>
                  <a:latin typeface="Courier New" pitchFamily="49" charset="0"/>
                  <a:cs typeface="Times New Roman" pitchFamily="18" charset="0"/>
                </a:rPr>
                <a:t>;         </a:t>
              </a:r>
              <a:r>
                <a:rPr lang="en-US" sz="1200" b="1" dirty="0">
                  <a:solidFill>
                    <a:srgbClr val="33CC33"/>
                  </a:solidFill>
                  <a:latin typeface="Courier New" pitchFamily="49" charset="0"/>
                  <a:cs typeface="Times New Roman" pitchFamily="18" charset="0"/>
                </a:rPr>
                <a:t>/* or lowercase c */</a:t>
              </a:r>
              <a:endParaRPr lang="en-US" sz="1200" b="1" dirty="0">
                <a:solidFill>
                  <a:srgbClr val="000000"/>
                </a:solidFill>
                <a:latin typeface="Courier New" pitchFamily="49" charset="0"/>
                <a:cs typeface="Times New Roman" pitchFamily="18" charset="0"/>
              </a:endParaRP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28	</a:t>
              </a:r>
              <a:r>
                <a:rPr lang="en-US" sz="1200" b="1" dirty="0">
                  <a:solidFill>
                    <a:srgbClr val="000000"/>
                  </a:solidFill>
                  <a:latin typeface="Courier New" pitchFamily="49" charset="0"/>
                  <a:cs typeface="Times New Roman" pitchFamily="18" charset="0"/>
                </a:rPr>
                <a:t>            </a:t>
              </a:r>
              <a:r>
                <a:rPr lang="en-US" sz="1200" b="1" dirty="0">
                  <a:solidFill>
                    <a:srgbClr val="275AFF"/>
                  </a:solidFill>
                  <a:latin typeface="Courier New" pitchFamily="49" charset="0"/>
                  <a:cs typeface="Times New Roman" pitchFamily="18" charset="0"/>
                </a:rPr>
                <a:t>break</a:t>
              </a:r>
              <a:r>
                <a:rPr lang="en-US" sz="1200" b="1" dirty="0">
                  <a:solidFill>
                    <a:srgbClr val="000000"/>
                  </a:solidFill>
                  <a:latin typeface="Courier New" pitchFamily="49" charset="0"/>
                  <a:cs typeface="Times New Roman" pitchFamily="18" charset="0"/>
                </a:rPr>
                <a:t>;</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29</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30	</a:t>
              </a:r>
              <a:r>
                <a:rPr lang="en-US" sz="1200" b="1" dirty="0">
                  <a:solidFill>
                    <a:srgbClr val="000000"/>
                  </a:solidFill>
                  <a:latin typeface="Courier New" pitchFamily="49" charset="0"/>
                  <a:cs typeface="Times New Roman" pitchFamily="18" charset="0"/>
                </a:rPr>
                <a:t>         </a:t>
              </a:r>
              <a:r>
                <a:rPr lang="en-US" sz="1200" b="1" dirty="0">
                  <a:solidFill>
                    <a:srgbClr val="275AFF"/>
                  </a:solidFill>
                  <a:latin typeface="Courier New" pitchFamily="49" charset="0"/>
                  <a:cs typeface="Times New Roman" pitchFamily="18" charset="0"/>
                </a:rPr>
                <a:t>case</a:t>
              </a:r>
              <a:r>
                <a:rPr lang="en-US" sz="1200" b="1" dirty="0">
                  <a:solidFill>
                    <a:srgbClr val="000000"/>
                  </a:solidFill>
                  <a:latin typeface="Courier New" pitchFamily="49" charset="0"/>
                  <a:cs typeface="Times New Roman" pitchFamily="18" charset="0"/>
                </a:rPr>
                <a:t> 'D': </a:t>
              </a:r>
              <a:r>
                <a:rPr lang="en-US" sz="1200" b="1" dirty="0">
                  <a:solidFill>
                    <a:srgbClr val="275AFF"/>
                  </a:solidFill>
                  <a:latin typeface="Courier New" pitchFamily="49" charset="0"/>
                  <a:cs typeface="Times New Roman" pitchFamily="18" charset="0"/>
                </a:rPr>
                <a:t>case</a:t>
              </a:r>
              <a:r>
                <a:rPr lang="en-US" sz="1200" b="1" dirty="0">
                  <a:solidFill>
                    <a:srgbClr val="000000"/>
                  </a:solidFill>
                  <a:latin typeface="Courier New" pitchFamily="49" charset="0"/>
                  <a:cs typeface="Times New Roman" pitchFamily="18" charset="0"/>
                </a:rPr>
                <a:t> 'd':  </a:t>
              </a:r>
              <a:r>
                <a:rPr lang="en-US" sz="1200" b="1" dirty="0">
                  <a:solidFill>
                    <a:srgbClr val="33CC33"/>
                  </a:solidFill>
                  <a:latin typeface="Courier New" pitchFamily="49" charset="0"/>
                  <a:cs typeface="Times New Roman" pitchFamily="18" charset="0"/>
                </a:rPr>
                <a:t>/* grade was uppercase D */</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31	</a:t>
              </a:r>
              <a:r>
                <a:rPr lang="en-US" sz="1200" b="1" dirty="0">
                  <a:solidFill>
                    <a:srgbClr val="000000"/>
                  </a:solidFill>
                  <a:latin typeface="Courier New" pitchFamily="49" charset="0"/>
                  <a:cs typeface="Times New Roman" pitchFamily="18" charset="0"/>
                </a:rPr>
                <a:t>            ++</a:t>
              </a:r>
              <a:r>
                <a:rPr lang="en-US" sz="1200" b="1" dirty="0" err="1">
                  <a:solidFill>
                    <a:srgbClr val="000000"/>
                  </a:solidFill>
                  <a:latin typeface="Courier New" pitchFamily="49" charset="0"/>
                  <a:cs typeface="Times New Roman" pitchFamily="18" charset="0"/>
                </a:rPr>
                <a:t>dCount</a:t>
              </a:r>
              <a:r>
                <a:rPr lang="en-US" sz="1200" b="1" dirty="0">
                  <a:solidFill>
                    <a:srgbClr val="000000"/>
                  </a:solidFill>
                  <a:latin typeface="Courier New" pitchFamily="49" charset="0"/>
                  <a:cs typeface="Times New Roman" pitchFamily="18" charset="0"/>
                </a:rPr>
                <a:t>;         </a:t>
              </a:r>
              <a:r>
                <a:rPr lang="en-US" sz="1200" b="1" dirty="0">
                  <a:solidFill>
                    <a:srgbClr val="33CC33"/>
                  </a:solidFill>
                  <a:latin typeface="Courier New" pitchFamily="49" charset="0"/>
                  <a:cs typeface="Times New Roman" pitchFamily="18" charset="0"/>
                </a:rPr>
                <a:t>/* or lowercase d */</a:t>
              </a:r>
              <a:endParaRPr lang="en-US" sz="1200" b="1" dirty="0">
                <a:solidFill>
                  <a:srgbClr val="000000"/>
                </a:solidFill>
                <a:latin typeface="Courier New" pitchFamily="49" charset="0"/>
                <a:cs typeface="Times New Roman" pitchFamily="18" charset="0"/>
              </a:endParaRPr>
            </a:p>
            <a:p>
              <a:pPr>
                <a:tabLst>
                  <a:tab pos="139700" algn="r"/>
                  <a:tab pos="292100" algn="l"/>
                </a:tabLst>
              </a:pPr>
              <a:r>
                <a:rPr lang="en-US" sz="1200" b="1" dirty="0">
                  <a:solidFill>
                    <a:srgbClr val="4D8DFF"/>
                  </a:solidFill>
                  <a:latin typeface="Courier New" pitchFamily="49" charset="0"/>
                  <a:cs typeface="Times New Roman" pitchFamily="18" charset="0"/>
                </a:rPr>
                <a:t>32	</a:t>
              </a:r>
              <a:r>
                <a:rPr lang="en-US" sz="1200" b="1" dirty="0">
                  <a:solidFill>
                    <a:srgbClr val="000000"/>
                  </a:solidFill>
                  <a:latin typeface="Courier New" pitchFamily="49" charset="0"/>
                  <a:cs typeface="Times New Roman" pitchFamily="18" charset="0"/>
                </a:rPr>
                <a:t>            </a:t>
              </a:r>
              <a:r>
                <a:rPr lang="en-US" sz="1200" b="1" dirty="0">
                  <a:solidFill>
                    <a:srgbClr val="275AFF"/>
                  </a:solidFill>
                  <a:latin typeface="Courier New" pitchFamily="49" charset="0"/>
                  <a:cs typeface="Times New Roman" pitchFamily="18" charset="0"/>
                </a:rPr>
                <a:t>break</a:t>
              </a:r>
              <a:r>
                <a:rPr lang="en-US" sz="1200" b="1" dirty="0">
                  <a:solidFill>
                    <a:srgbClr val="000000"/>
                  </a:solidFill>
                  <a:latin typeface="Courier New" pitchFamily="49" charset="0"/>
                  <a:cs typeface="Times New Roman" pitchFamily="18" charset="0"/>
                </a:rPr>
                <a:t>;</a:t>
              </a:r>
              <a:endParaRPr lang="en-US" sz="1200" b="1" dirty="0">
                <a:latin typeface="Courier New" pitchFamily="49" charset="0"/>
              </a:endParaRP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33</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34	</a:t>
              </a:r>
              <a:r>
                <a:rPr lang="en-US" sz="1200" b="1" dirty="0">
                  <a:solidFill>
                    <a:srgbClr val="000000"/>
                  </a:solidFill>
                  <a:latin typeface="Courier New" pitchFamily="49" charset="0"/>
                  <a:cs typeface="Times New Roman" pitchFamily="18" charset="0"/>
                </a:rPr>
                <a:t>         </a:t>
              </a:r>
              <a:r>
                <a:rPr lang="en-US" sz="1200" b="1" dirty="0">
                  <a:solidFill>
                    <a:srgbClr val="275AFF"/>
                  </a:solidFill>
                  <a:latin typeface="Courier New" pitchFamily="49" charset="0"/>
                  <a:cs typeface="Times New Roman" pitchFamily="18" charset="0"/>
                </a:rPr>
                <a:t>case</a:t>
              </a:r>
              <a:r>
                <a:rPr lang="en-US" sz="1200" b="1" dirty="0">
                  <a:solidFill>
                    <a:srgbClr val="000000"/>
                  </a:solidFill>
                  <a:latin typeface="Courier New" pitchFamily="49" charset="0"/>
                  <a:cs typeface="Times New Roman" pitchFamily="18" charset="0"/>
                </a:rPr>
                <a:t> 'F': </a:t>
              </a:r>
              <a:r>
                <a:rPr lang="en-US" sz="1200" b="1" dirty="0">
                  <a:solidFill>
                    <a:srgbClr val="275AFF"/>
                  </a:solidFill>
                  <a:latin typeface="Courier New" pitchFamily="49" charset="0"/>
                  <a:cs typeface="Times New Roman" pitchFamily="18" charset="0"/>
                </a:rPr>
                <a:t>case</a:t>
              </a:r>
              <a:r>
                <a:rPr lang="en-US" sz="1200" b="1" dirty="0">
                  <a:solidFill>
                    <a:srgbClr val="000000"/>
                  </a:solidFill>
                  <a:latin typeface="Courier New" pitchFamily="49" charset="0"/>
                  <a:cs typeface="Times New Roman" pitchFamily="18" charset="0"/>
                </a:rPr>
                <a:t> 'f':  </a:t>
              </a:r>
              <a:r>
                <a:rPr lang="en-US" sz="1200" b="1" dirty="0">
                  <a:solidFill>
                    <a:srgbClr val="33CC33"/>
                  </a:solidFill>
                  <a:latin typeface="Courier New" pitchFamily="49" charset="0"/>
                  <a:cs typeface="Times New Roman" pitchFamily="18" charset="0"/>
                </a:rPr>
                <a:t>/* grade was uppercase F */</a:t>
              </a:r>
              <a:endParaRPr lang="en-US" sz="1200" b="1" dirty="0">
                <a:solidFill>
                  <a:srgbClr val="000000"/>
                </a:solidFill>
                <a:latin typeface="Courier New" pitchFamily="49" charset="0"/>
                <a:cs typeface="Times New Roman" pitchFamily="18" charset="0"/>
              </a:endParaRP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35	</a:t>
              </a:r>
              <a:r>
                <a:rPr lang="en-US" sz="1200" b="1" dirty="0">
                  <a:solidFill>
                    <a:srgbClr val="000000"/>
                  </a:solidFill>
                  <a:latin typeface="Courier New" pitchFamily="49" charset="0"/>
                  <a:cs typeface="Times New Roman" pitchFamily="18" charset="0"/>
                </a:rPr>
                <a:t>            ++</a:t>
              </a:r>
              <a:r>
                <a:rPr lang="en-US" sz="1200" b="1" dirty="0" err="1">
                  <a:solidFill>
                    <a:srgbClr val="000000"/>
                  </a:solidFill>
                  <a:latin typeface="Courier New" pitchFamily="49" charset="0"/>
                  <a:cs typeface="Times New Roman" pitchFamily="18" charset="0"/>
                </a:rPr>
                <a:t>fCount</a:t>
              </a:r>
              <a:r>
                <a:rPr lang="en-US" sz="1200" b="1" dirty="0">
                  <a:solidFill>
                    <a:srgbClr val="000000"/>
                  </a:solidFill>
                  <a:latin typeface="Courier New" pitchFamily="49" charset="0"/>
                  <a:cs typeface="Times New Roman" pitchFamily="18" charset="0"/>
                </a:rPr>
                <a:t>;         </a:t>
              </a:r>
              <a:r>
                <a:rPr lang="en-US" sz="1200" b="1" dirty="0">
                  <a:solidFill>
                    <a:srgbClr val="33CC33"/>
                  </a:solidFill>
                  <a:latin typeface="Courier New" pitchFamily="49" charset="0"/>
                  <a:cs typeface="Times New Roman" pitchFamily="18" charset="0"/>
                </a:rPr>
                <a:t>/* or lowercase f */</a:t>
              </a:r>
              <a:endParaRPr lang="en-US" sz="1200" b="1" dirty="0">
                <a:solidFill>
                  <a:srgbClr val="000000"/>
                </a:solidFill>
                <a:latin typeface="Courier New" pitchFamily="49" charset="0"/>
                <a:cs typeface="Times New Roman" pitchFamily="18" charset="0"/>
              </a:endParaRP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36	</a:t>
              </a:r>
              <a:r>
                <a:rPr lang="en-US" sz="1200" b="1" dirty="0">
                  <a:solidFill>
                    <a:srgbClr val="000000"/>
                  </a:solidFill>
                  <a:latin typeface="Courier New" pitchFamily="49" charset="0"/>
                  <a:cs typeface="Times New Roman" pitchFamily="18" charset="0"/>
                </a:rPr>
                <a:t>            </a:t>
              </a:r>
              <a:r>
                <a:rPr lang="en-US" sz="1200" b="1" dirty="0">
                  <a:solidFill>
                    <a:srgbClr val="275AFF"/>
                  </a:solidFill>
                  <a:latin typeface="Courier New" pitchFamily="49" charset="0"/>
                  <a:cs typeface="Times New Roman" pitchFamily="18" charset="0"/>
                </a:rPr>
                <a:t>break</a:t>
              </a:r>
              <a:r>
                <a:rPr lang="en-US" sz="1200" b="1" dirty="0">
                  <a:solidFill>
                    <a:srgbClr val="000000"/>
                  </a:solidFill>
                  <a:latin typeface="Courier New" pitchFamily="49" charset="0"/>
                  <a:cs typeface="Times New Roman" pitchFamily="18" charset="0"/>
                </a:rPr>
                <a:t>;</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37</a:t>
              </a:r>
            </a:p>
          </p:txBody>
        </p:sp>
      </p:grpSp>
      <p:sp>
        <p:nvSpPr>
          <p:cNvPr id="83970" name="Rectangle 2"/>
          <p:cNvSpPr>
            <a:spLocks noGrp="1" noChangeArrowheads="1"/>
          </p:cNvSpPr>
          <p:nvPr>
            <p:ph type="subTitle" idx="1"/>
          </p:nvPr>
        </p:nvSpPr>
        <p:spPr>
          <a:xfrm>
            <a:off x="6400800" y="1295400"/>
            <a:ext cx="2743200" cy="2057400"/>
          </a:xfrm>
        </p:spPr>
        <p:txBody>
          <a:bodyPr>
            <a:normAutofit lnSpcReduction="10000"/>
          </a:bodyPr>
          <a:lstStyle/>
          <a:p>
            <a:pPr algn="l" eaLnBrk="1" hangingPunct="1">
              <a:tabLst>
                <a:tab pos="452438" algn="l"/>
              </a:tabLst>
            </a:pPr>
            <a:r>
              <a:rPr lang="en-US" sz="1800" b="0" smtClean="0">
                <a:solidFill>
                  <a:srgbClr val="FF0000"/>
                </a:solidFill>
                <a:cs typeface="Times New Roman" pitchFamily="18" charset="0"/>
              </a:rPr>
              <a:t>1.  Initialize variables</a:t>
            </a:r>
          </a:p>
          <a:p>
            <a:pPr algn="l" eaLnBrk="1" hangingPunct="1">
              <a:tabLst>
                <a:tab pos="452438" algn="l"/>
              </a:tabLst>
            </a:pPr>
            <a:r>
              <a:rPr lang="en-US" sz="1800" b="0" smtClean="0">
                <a:solidFill>
                  <a:srgbClr val="FF0000"/>
                </a:solidFill>
                <a:cs typeface="Times New Roman" pitchFamily="18" charset="0"/>
              </a:rPr>
              <a:t/>
            </a:r>
            <a:br>
              <a:rPr lang="en-US" sz="1800" b="0" smtClean="0">
                <a:solidFill>
                  <a:srgbClr val="FF0000"/>
                </a:solidFill>
                <a:cs typeface="Times New Roman" pitchFamily="18" charset="0"/>
              </a:rPr>
            </a:br>
            <a:endParaRPr lang="en-US" sz="1800" b="0" smtClean="0">
              <a:solidFill>
                <a:srgbClr val="FF0000"/>
              </a:solidFill>
              <a:cs typeface="Times New Roman" pitchFamily="18" charset="0"/>
            </a:endParaRPr>
          </a:p>
          <a:p>
            <a:pPr algn="l" eaLnBrk="1" hangingPunct="1">
              <a:tabLst>
                <a:tab pos="452438" algn="l"/>
              </a:tabLst>
            </a:pPr>
            <a:endParaRPr lang="en-US" sz="1800" b="0" smtClean="0">
              <a:solidFill>
                <a:srgbClr val="FF0000"/>
              </a:solidFill>
              <a:cs typeface="Times New Roman" pitchFamily="18" charset="0"/>
            </a:endParaRPr>
          </a:p>
          <a:p>
            <a:pPr algn="l" eaLnBrk="1" hangingPunct="1">
              <a:tabLst>
                <a:tab pos="452438" algn="l"/>
              </a:tabLst>
            </a:pPr>
            <a:r>
              <a:rPr lang="en-US" sz="1800" b="0" smtClean="0">
                <a:solidFill>
                  <a:srgbClr val="FF0000"/>
                </a:solidFill>
                <a:cs typeface="Times New Roman" pitchFamily="18" charset="0"/>
              </a:rPr>
              <a:t>2.  Input data</a:t>
            </a:r>
          </a:p>
          <a:p>
            <a:pPr algn="l" eaLnBrk="1" hangingPunct="1">
              <a:tabLst>
                <a:tab pos="452438" algn="l"/>
              </a:tabLst>
            </a:pPr>
            <a:r>
              <a:rPr lang="en-US" sz="1800" b="0" smtClean="0">
                <a:solidFill>
                  <a:srgbClr val="FF0000"/>
                </a:solidFill>
                <a:cs typeface="Times New Roman" pitchFamily="18" charset="0"/>
              </a:rPr>
              <a:t>3.  Use switch loop to 	update count</a:t>
            </a:r>
          </a:p>
          <a:p>
            <a:pPr algn="l" eaLnBrk="1" hangingPunct="1">
              <a:tabLst>
                <a:tab pos="452438" algn="l"/>
              </a:tabLst>
            </a:pPr>
            <a:endParaRPr lang="en-US" sz="1800" b="0" smtClean="0">
              <a:solidFill>
                <a:srgbClr val="FF0000"/>
              </a:solidFill>
            </a:endParaRPr>
          </a:p>
        </p:txBody>
      </p:sp>
      <p:graphicFrame>
        <p:nvGraphicFramePr>
          <p:cNvPr id="1026" name="Object 103"/>
          <p:cNvGraphicFramePr>
            <a:graphicFrameLocks noChangeAspect="1"/>
          </p:cNvGraphicFramePr>
          <p:nvPr/>
        </p:nvGraphicFramePr>
        <p:xfrm>
          <a:off x="4521200" y="3333750"/>
          <a:ext cx="100013" cy="190500"/>
        </p:xfrm>
        <a:graphic>
          <a:graphicData uri="http://schemas.openxmlformats.org/presentationml/2006/ole">
            <mc:AlternateContent xmlns:mc="http://schemas.openxmlformats.org/markup-compatibility/2006">
              <mc:Choice xmlns:v="urn:schemas-microsoft-com:vml" Requires="v">
                <p:oleObj spid="_x0000_s6147" name="Equation" r:id="rId3" imgW="101520" imgH="190440" progId="Equation.3">
                  <p:embed/>
                </p:oleObj>
              </mc:Choice>
              <mc:Fallback>
                <p:oleObj name="Equation" r:id="rId3" imgW="101520" imgH="190440" progId="Equation.3">
                  <p:embed/>
                  <p:pic>
                    <p:nvPicPr>
                      <p:cNvPr id="0" name="Object 1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200" y="3333750"/>
                        <a:ext cx="100013"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p:cNvGrpSpPr>
            <a:grpSpLocks/>
          </p:cNvGrpSpPr>
          <p:nvPr/>
        </p:nvGrpSpPr>
        <p:grpSpPr bwMode="auto">
          <a:xfrm>
            <a:off x="381000" y="152400"/>
            <a:ext cx="8534400" cy="4950759"/>
            <a:chOff x="0" y="0"/>
            <a:chExt cx="3072" cy="517"/>
          </a:xfrm>
        </p:grpSpPr>
        <p:sp>
          <p:nvSpPr>
            <p:cNvPr id="12294" name="Rectangle 77"/>
            <p:cNvSpPr>
              <a:spLocks noChangeArrowheads="1"/>
            </p:cNvSpPr>
            <p:nvPr/>
          </p:nvSpPr>
          <p:spPr bwMode="auto">
            <a:xfrm>
              <a:off x="0" y="0"/>
              <a:ext cx="3072" cy="374"/>
            </a:xfrm>
            <a:prstGeom prst="rect">
              <a:avLst/>
            </a:prstGeom>
            <a:solidFill>
              <a:srgbClr val="FFE699"/>
            </a:solidFill>
            <a:ln w="9525">
              <a:noFill/>
              <a:miter lim="800000"/>
              <a:headEnd/>
              <a:tailEnd/>
            </a:ln>
          </p:spPr>
          <p:txBody>
            <a:bodyPr anchor="ctr">
              <a:spAutoFit/>
            </a:bodyPr>
            <a:lstStyle/>
            <a:p>
              <a:endParaRPr lang="en-US"/>
            </a:p>
          </p:txBody>
        </p:sp>
        <p:sp>
          <p:nvSpPr>
            <p:cNvPr id="12295" name="Rectangle 78"/>
            <p:cNvSpPr>
              <a:spLocks noChangeArrowheads="1"/>
            </p:cNvSpPr>
            <p:nvPr/>
          </p:nvSpPr>
          <p:spPr bwMode="auto">
            <a:xfrm>
              <a:off x="0" y="0"/>
              <a:ext cx="3072" cy="517"/>
            </a:xfrm>
            <a:prstGeom prst="rect">
              <a:avLst/>
            </a:prstGeom>
            <a:solidFill>
              <a:srgbClr val="FFE699"/>
            </a:solidFill>
            <a:ln w="9525">
              <a:noFill/>
              <a:miter lim="800000"/>
              <a:headEnd/>
              <a:tailEnd/>
            </a:ln>
          </p:spPr>
          <p:txBody>
            <a:bodyPr/>
            <a:lstStyle/>
            <a:p>
              <a:pPr eaLnBrk="1" hangingPunct="1">
                <a:tabLst>
                  <a:tab pos="139700" algn="r"/>
                  <a:tab pos="292100" algn="l"/>
                </a:tabLst>
              </a:pPr>
              <a:r>
                <a:rPr lang="en-US" sz="1200" b="1" dirty="0">
                  <a:solidFill>
                    <a:srgbClr val="4D8DFF"/>
                  </a:solidFill>
                  <a:latin typeface="Courier New" pitchFamily="49" charset="0"/>
                  <a:cs typeface="Times New Roman" pitchFamily="18" charset="0"/>
                </a:rPr>
                <a:t>38	</a:t>
              </a:r>
              <a:r>
                <a:rPr lang="en-US" sz="1200" b="1" dirty="0">
                  <a:solidFill>
                    <a:srgbClr val="000000"/>
                  </a:solidFill>
                  <a:latin typeface="Courier New" pitchFamily="49" charset="0"/>
                  <a:cs typeface="Times New Roman" pitchFamily="18" charset="0"/>
                </a:rPr>
                <a:t>         </a:t>
              </a:r>
              <a:r>
                <a:rPr lang="en-US" sz="1200" b="1" dirty="0">
                  <a:solidFill>
                    <a:srgbClr val="275AFF"/>
                  </a:solidFill>
                  <a:latin typeface="Courier New" pitchFamily="49" charset="0"/>
                  <a:cs typeface="Times New Roman" pitchFamily="18" charset="0"/>
                </a:rPr>
                <a:t>case</a:t>
              </a:r>
              <a:r>
                <a:rPr lang="en-US" sz="1200" b="1" dirty="0">
                  <a:solidFill>
                    <a:srgbClr val="000000"/>
                  </a:solidFill>
                  <a:latin typeface="Courier New" pitchFamily="49" charset="0"/>
                  <a:cs typeface="Times New Roman" pitchFamily="18" charset="0"/>
                </a:rPr>
                <a:t> '\n': </a:t>
              </a:r>
              <a:r>
                <a:rPr lang="en-US" sz="1200" b="1" dirty="0">
                  <a:solidFill>
                    <a:srgbClr val="275AFF"/>
                  </a:solidFill>
                  <a:latin typeface="Courier New" pitchFamily="49" charset="0"/>
                  <a:cs typeface="Times New Roman" pitchFamily="18" charset="0"/>
                </a:rPr>
                <a:t>case</a:t>
              </a:r>
              <a:r>
                <a:rPr lang="en-US" sz="1200" b="1" dirty="0">
                  <a:solidFill>
                    <a:srgbClr val="000000"/>
                  </a:solidFill>
                  <a:latin typeface="Courier New" pitchFamily="49" charset="0"/>
                  <a:cs typeface="Times New Roman" pitchFamily="18" charset="0"/>
                </a:rPr>
                <a:t>' ':  </a:t>
              </a:r>
              <a:r>
                <a:rPr lang="en-US" sz="1200" b="1" dirty="0">
                  <a:solidFill>
                    <a:srgbClr val="33CC33"/>
                  </a:solidFill>
                  <a:latin typeface="Courier New" pitchFamily="49" charset="0"/>
                  <a:cs typeface="Times New Roman" pitchFamily="18" charset="0"/>
                </a:rPr>
                <a:t>/* ignore these in input */</a:t>
              </a:r>
              <a:endParaRPr lang="en-US" sz="1200" b="1" dirty="0">
                <a:solidFill>
                  <a:srgbClr val="000000"/>
                </a:solidFill>
                <a:latin typeface="Courier New" pitchFamily="49" charset="0"/>
                <a:cs typeface="Times New Roman" pitchFamily="18" charset="0"/>
              </a:endParaRP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39	</a:t>
              </a:r>
              <a:r>
                <a:rPr lang="en-US" sz="1200" b="1" dirty="0">
                  <a:solidFill>
                    <a:srgbClr val="000000"/>
                  </a:solidFill>
                  <a:latin typeface="Courier New" pitchFamily="49" charset="0"/>
                  <a:cs typeface="Times New Roman" pitchFamily="18" charset="0"/>
                </a:rPr>
                <a:t>            </a:t>
              </a:r>
              <a:r>
                <a:rPr lang="en-US" sz="1200" b="1" dirty="0">
                  <a:solidFill>
                    <a:srgbClr val="275AFF"/>
                  </a:solidFill>
                  <a:latin typeface="Courier New" pitchFamily="49" charset="0"/>
                  <a:cs typeface="Times New Roman" pitchFamily="18" charset="0"/>
                </a:rPr>
                <a:t>break</a:t>
              </a:r>
              <a:r>
                <a:rPr lang="en-US" sz="1200" b="1" dirty="0">
                  <a:solidFill>
                    <a:srgbClr val="000000"/>
                  </a:solidFill>
                  <a:latin typeface="Courier New" pitchFamily="49" charset="0"/>
                  <a:cs typeface="Times New Roman" pitchFamily="18" charset="0"/>
                </a:rPr>
                <a:t>;</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40</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41	</a:t>
              </a:r>
              <a:r>
                <a:rPr lang="en-US" sz="1200" b="1" dirty="0">
                  <a:solidFill>
                    <a:srgbClr val="000000"/>
                  </a:solidFill>
                  <a:latin typeface="Courier New" pitchFamily="49" charset="0"/>
                  <a:cs typeface="Times New Roman" pitchFamily="18" charset="0"/>
                </a:rPr>
                <a:t>         </a:t>
              </a:r>
              <a:r>
                <a:rPr lang="en-US" sz="1200" b="1" dirty="0">
                  <a:solidFill>
                    <a:srgbClr val="275AFF"/>
                  </a:solidFill>
                  <a:latin typeface="Courier New" pitchFamily="49" charset="0"/>
                  <a:cs typeface="Times New Roman" pitchFamily="18" charset="0"/>
                </a:rPr>
                <a:t>default</a:t>
              </a:r>
              <a:r>
                <a:rPr lang="en-US" sz="1200" b="1" dirty="0">
                  <a:solidFill>
                    <a:srgbClr val="000000"/>
                  </a:solidFill>
                  <a:latin typeface="Courier New" pitchFamily="49" charset="0"/>
                  <a:cs typeface="Times New Roman" pitchFamily="18" charset="0"/>
                </a:rPr>
                <a:t>:        </a:t>
              </a:r>
              <a:r>
                <a:rPr lang="en-US" sz="1200" b="1" dirty="0">
                  <a:solidFill>
                    <a:srgbClr val="33CC33"/>
                  </a:solidFill>
                  <a:latin typeface="Courier New" pitchFamily="49" charset="0"/>
                  <a:cs typeface="Times New Roman" pitchFamily="18" charset="0"/>
                </a:rPr>
                <a:t>/* catch all other characters */</a:t>
              </a:r>
              <a:endParaRPr lang="en-US" sz="1200" b="1" dirty="0">
                <a:solidFill>
                  <a:srgbClr val="000000"/>
                </a:solidFill>
                <a:latin typeface="Courier New" pitchFamily="49" charset="0"/>
                <a:cs typeface="Times New Roman" pitchFamily="18" charset="0"/>
              </a:endParaRP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42	</a:t>
              </a:r>
              <a:r>
                <a:rPr lang="en-US" sz="1200" b="1" dirty="0">
                  <a:solidFill>
                    <a:srgbClr val="000000"/>
                  </a:solidFill>
                  <a:latin typeface="Courier New" pitchFamily="49" charset="0"/>
                  <a:cs typeface="Times New Roman" pitchFamily="18" charset="0"/>
                </a:rPr>
                <a:t>            </a:t>
              </a:r>
              <a:r>
                <a:rPr lang="en-US" sz="1200" b="1" dirty="0" err="1">
                  <a:solidFill>
                    <a:srgbClr val="000000"/>
                  </a:solidFill>
                  <a:latin typeface="Courier New" pitchFamily="49" charset="0"/>
                  <a:cs typeface="Times New Roman" pitchFamily="18" charset="0"/>
                </a:rPr>
                <a:t>printf</a:t>
              </a:r>
              <a:r>
                <a:rPr lang="en-US" sz="1200" b="1" dirty="0">
                  <a:solidFill>
                    <a:srgbClr val="000000"/>
                  </a:solidFill>
                  <a:latin typeface="Courier New" pitchFamily="49" charset="0"/>
                  <a:cs typeface="Times New Roman" pitchFamily="18" charset="0"/>
                </a:rPr>
                <a:t>( "Incorrect letter grade entered." );</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43	</a:t>
              </a:r>
              <a:r>
                <a:rPr lang="en-US" sz="1200" b="1" dirty="0">
                  <a:solidFill>
                    <a:srgbClr val="000000"/>
                  </a:solidFill>
                  <a:latin typeface="Courier New" pitchFamily="49" charset="0"/>
                  <a:cs typeface="Times New Roman" pitchFamily="18" charset="0"/>
                </a:rPr>
                <a:t>            </a:t>
              </a:r>
              <a:r>
                <a:rPr lang="en-US" sz="1200" b="1" dirty="0" err="1">
                  <a:solidFill>
                    <a:srgbClr val="000000"/>
                  </a:solidFill>
                  <a:latin typeface="Courier New" pitchFamily="49" charset="0"/>
                  <a:cs typeface="Times New Roman" pitchFamily="18" charset="0"/>
                </a:rPr>
                <a:t>printf</a:t>
              </a:r>
              <a:r>
                <a:rPr lang="en-US" sz="1200" b="1" dirty="0">
                  <a:solidFill>
                    <a:srgbClr val="000000"/>
                  </a:solidFill>
                  <a:latin typeface="Courier New" pitchFamily="49" charset="0"/>
                  <a:cs typeface="Times New Roman" pitchFamily="18" charset="0"/>
                </a:rPr>
                <a:t>( " Enter a new grade.\n" ); </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44	</a:t>
              </a:r>
              <a:r>
                <a:rPr lang="en-US" sz="1200" b="1" dirty="0">
                  <a:solidFill>
                    <a:srgbClr val="000000"/>
                  </a:solidFill>
                  <a:latin typeface="Courier New" pitchFamily="49" charset="0"/>
                  <a:cs typeface="Times New Roman" pitchFamily="18" charset="0"/>
                </a:rPr>
                <a:t>            </a:t>
              </a:r>
              <a:r>
                <a:rPr lang="en-US" sz="1200" b="1" dirty="0">
                  <a:solidFill>
                    <a:srgbClr val="275AFF"/>
                  </a:solidFill>
                  <a:latin typeface="Courier New" pitchFamily="49" charset="0"/>
                  <a:cs typeface="Times New Roman" pitchFamily="18" charset="0"/>
                </a:rPr>
                <a:t>break</a:t>
              </a:r>
              <a:r>
                <a:rPr lang="en-US" sz="1200" b="1" dirty="0">
                  <a:solidFill>
                    <a:srgbClr val="000000"/>
                  </a:solidFill>
                  <a:latin typeface="Courier New" pitchFamily="49" charset="0"/>
                  <a:cs typeface="Times New Roman" pitchFamily="18" charset="0"/>
                </a:rPr>
                <a:t>;</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45	</a:t>
              </a:r>
              <a:r>
                <a:rPr lang="en-US" sz="1200" b="1" dirty="0">
                  <a:solidFill>
                    <a:srgbClr val="000000"/>
                  </a:solidFill>
                  <a:latin typeface="Courier New" pitchFamily="49" charset="0"/>
                  <a:cs typeface="Times New Roman" pitchFamily="18" charset="0"/>
                </a:rPr>
                <a:t>      }</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46	</a:t>
              </a:r>
              <a:r>
                <a:rPr lang="en-US" sz="1200" b="1" dirty="0">
                  <a:solidFill>
                    <a:srgbClr val="000000"/>
                  </a:solidFill>
                  <a:latin typeface="Courier New" pitchFamily="49" charset="0"/>
                  <a:cs typeface="Times New Roman" pitchFamily="18" charset="0"/>
                </a:rPr>
                <a:t>   }</a:t>
              </a:r>
            </a:p>
            <a:p>
              <a:pPr>
                <a:tabLst>
                  <a:tab pos="139700" algn="r"/>
                  <a:tab pos="292100" algn="l"/>
                </a:tabLst>
              </a:pPr>
              <a:r>
                <a:rPr lang="en-US" sz="1200" b="1" dirty="0">
                  <a:solidFill>
                    <a:srgbClr val="4D8DFF"/>
                  </a:solidFill>
                  <a:latin typeface="Courier New" pitchFamily="49" charset="0"/>
                  <a:cs typeface="Times New Roman" pitchFamily="18" charset="0"/>
                </a:rPr>
                <a:t>47</a:t>
              </a:r>
            </a:p>
            <a:p>
              <a:pPr>
                <a:tabLst>
                  <a:tab pos="139700" algn="r"/>
                  <a:tab pos="292100" algn="l"/>
                </a:tabLst>
              </a:pPr>
              <a:r>
                <a:rPr lang="en-US" sz="1200" b="1" dirty="0">
                  <a:solidFill>
                    <a:srgbClr val="4D8DFF"/>
                  </a:solidFill>
                  <a:latin typeface="Courier New" pitchFamily="49" charset="0"/>
                  <a:cs typeface="Times New Roman" pitchFamily="18" charset="0"/>
                </a:rPr>
                <a:t>48	</a:t>
              </a:r>
              <a:r>
                <a:rPr lang="en-US" sz="1200" b="1" dirty="0">
                  <a:solidFill>
                    <a:srgbClr val="000000"/>
                  </a:solidFill>
                  <a:latin typeface="Courier New" pitchFamily="49" charset="0"/>
                  <a:cs typeface="Times New Roman" pitchFamily="18" charset="0"/>
                </a:rPr>
                <a:t>   </a:t>
              </a:r>
              <a:r>
                <a:rPr lang="en-US" sz="1200" b="1" dirty="0" err="1">
                  <a:solidFill>
                    <a:srgbClr val="000000"/>
                  </a:solidFill>
                  <a:latin typeface="Courier New" pitchFamily="49" charset="0"/>
                  <a:cs typeface="Times New Roman" pitchFamily="18" charset="0"/>
                </a:rPr>
                <a:t>printf</a:t>
              </a:r>
              <a:r>
                <a:rPr lang="en-US" sz="1200" b="1" dirty="0">
                  <a:solidFill>
                    <a:srgbClr val="000000"/>
                  </a:solidFill>
                  <a:latin typeface="Courier New" pitchFamily="49" charset="0"/>
                  <a:cs typeface="Times New Roman" pitchFamily="18" charset="0"/>
                </a:rPr>
                <a:t>( "\</a:t>
              </a:r>
              <a:r>
                <a:rPr lang="en-US" sz="1200" b="1" dirty="0" err="1">
                  <a:solidFill>
                    <a:srgbClr val="000000"/>
                  </a:solidFill>
                  <a:latin typeface="Courier New" pitchFamily="49" charset="0"/>
                  <a:cs typeface="Times New Roman" pitchFamily="18" charset="0"/>
                </a:rPr>
                <a:t>nTotals</a:t>
              </a:r>
              <a:r>
                <a:rPr lang="en-US" sz="1200" b="1" dirty="0">
                  <a:solidFill>
                    <a:srgbClr val="000000"/>
                  </a:solidFill>
                  <a:latin typeface="Courier New" pitchFamily="49" charset="0"/>
                  <a:cs typeface="Times New Roman" pitchFamily="18" charset="0"/>
                </a:rPr>
                <a:t> for each letter grade are:\n" );</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49	</a:t>
              </a:r>
              <a:r>
                <a:rPr lang="en-US" sz="1200" b="1" dirty="0">
                  <a:solidFill>
                    <a:srgbClr val="000000"/>
                  </a:solidFill>
                  <a:latin typeface="Courier New" pitchFamily="49" charset="0"/>
                  <a:cs typeface="Times New Roman" pitchFamily="18" charset="0"/>
                </a:rPr>
                <a:t>   </a:t>
              </a:r>
              <a:r>
                <a:rPr lang="en-US" sz="1200" b="1" dirty="0" err="1">
                  <a:solidFill>
                    <a:srgbClr val="000000"/>
                  </a:solidFill>
                  <a:latin typeface="Courier New" pitchFamily="49" charset="0"/>
                  <a:cs typeface="Times New Roman" pitchFamily="18" charset="0"/>
                </a:rPr>
                <a:t>printf</a:t>
              </a:r>
              <a:r>
                <a:rPr lang="en-US" sz="1200" b="1" dirty="0">
                  <a:solidFill>
                    <a:srgbClr val="000000"/>
                  </a:solidFill>
                  <a:latin typeface="Courier New" pitchFamily="49" charset="0"/>
                  <a:cs typeface="Times New Roman" pitchFamily="18" charset="0"/>
                </a:rPr>
                <a:t>( "A: %d\n", </a:t>
              </a:r>
              <a:r>
                <a:rPr lang="en-US" sz="1200" b="1" dirty="0" err="1">
                  <a:solidFill>
                    <a:srgbClr val="000000"/>
                  </a:solidFill>
                  <a:latin typeface="Courier New" pitchFamily="49" charset="0"/>
                  <a:cs typeface="Times New Roman" pitchFamily="18" charset="0"/>
                </a:rPr>
                <a:t>aCount</a:t>
              </a:r>
              <a:r>
                <a:rPr lang="en-US" sz="1200" b="1" dirty="0">
                  <a:solidFill>
                    <a:srgbClr val="000000"/>
                  </a:solidFill>
                  <a:latin typeface="Courier New" pitchFamily="49" charset="0"/>
                  <a:cs typeface="Times New Roman" pitchFamily="18" charset="0"/>
                </a:rPr>
                <a:t> );</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50	</a:t>
              </a:r>
              <a:r>
                <a:rPr lang="en-US" sz="1200" b="1" dirty="0">
                  <a:solidFill>
                    <a:srgbClr val="000000"/>
                  </a:solidFill>
                  <a:latin typeface="Courier New" pitchFamily="49" charset="0"/>
                  <a:cs typeface="Times New Roman" pitchFamily="18" charset="0"/>
                </a:rPr>
                <a:t>   </a:t>
              </a:r>
              <a:r>
                <a:rPr lang="en-US" sz="1200" b="1" dirty="0" err="1">
                  <a:solidFill>
                    <a:srgbClr val="000000"/>
                  </a:solidFill>
                  <a:latin typeface="Courier New" pitchFamily="49" charset="0"/>
                  <a:cs typeface="Times New Roman" pitchFamily="18" charset="0"/>
                </a:rPr>
                <a:t>printf</a:t>
              </a:r>
              <a:r>
                <a:rPr lang="en-US" sz="1200" b="1" dirty="0">
                  <a:solidFill>
                    <a:srgbClr val="000000"/>
                  </a:solidFill>
                  <a:latin typeface="Courier New" pitchFamily="49" charset="0"/>
                  <a:cs typeface="Times New Roman" pitchFamily="18" charset="0"/>
                </a:rPr>
                <a:t>( "B: %d\n", </a:t>
              </a:r>
              <a:r>
                <a:rPr lang="en-US" sz="1200" b="1" dirty="0" err="1">
                  <a:solidFill>
                    <a:srgbClr val="000000"/>
                  </a:solidFill>
                  <a:latin typeface="Courier New" pitchFamily="49" charset="0"/>
                  <a:cs typeface="Times New Roman" pitchFamily="18" charset="0"/>
                </a:rPr>
                <a:t>bCount</a:t>
              </a:r>
              <a:r>
                <a:rPr lang="en-US" sz="1200" b="1" dirty="0">
                  <a:solidFill>
                    <a:srgbClr val="000000"/>
                  </a:solidFill>
                  <a:latin typeface="Courier New" pitchFamily="49" charset="0"/>
                  <a:cs typeface="Times New Roman" pitchFamily="18" charset="0"/>
                </a:rPr>
                <a:t> );</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51	</a:t>
              </a:r>
              <a:r>
                <a:rPr lang="en-US" sz="1200" b="1" dirty="0">
                  <a:solidFill>
                    <a:srgbClr val="000000"/>
                  </a:solidFill>
                  <a:latin typeface="Courier New" pitchFamily="49" charset="0"/>
                  <a:cs typeface="Times New Roman" pitchFamily="18" charset="0"/>
                </a:rPr>
                <a:t>   </a:t>
              </a:r>
              <a:r>
                <a:rPr lang="en-US" sz="1200" b="1" dirty="0" err="1">
                  <a:solidFill>
                    <a:srgbClr val="000000"/>
                  </a:solidFill>
                  <a:latin typeface="Courier New" pitchFamily="49" charset="0"/>
                  <a:cs typeface="Times New Roman" pitchFamily="18" charset="0"/>
                </a:rPr>
                <a:t>printf</a:t>
              </a:r>
              <a:r>
                <a:rPr lang="en-US" sz="1200" b="1" dirty="0">
                  <a:solidFill>
                    <a:srgbClr val="000000"/>
                  </a:solidFill>
                  <a:latin typeface="Courier New" pitchFamily="49" charset="0"/>
                  <a:cs typeface="Times New Roman" pitchFamily="18" charset="0"/>
                </a:rPr>
                <a:t>( "C: %d\n", </a:t>
              </a:r>
              <a:r>
                <a:rPr lang="en-US" sz="1200" b="1" dirty="0" err="1">
                  <a:solidFill>
                    <a:srgbClr val="000000"/>
                  </a:solidFill>
                  <a:latin typeface="Courier New" pitchFamily="49" charset="0"/>
                  <a:cs typeface="Times New Roman" pitchFamily="18" charset="0"/>
                </a:rPr>
                <a:t>cCount</a:t>
              </a:r>
              <a:r>
                <a:rPr lang="en-US" sz="1200" b="1" dirty="0">
                  <a:solidFill>
                    <a:srgbClr val="000000"/>
                  </a:solidFill>
                  <a:latin typeface="Courier New" pitchFamily="49" charset="0"/>
                  <a:cs typeface="Times New Roman" pitchFamily="18" charset="0"/>
                </a:rPr>
                <a:t> );</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52	</a:t>
              </a:r>
              <a:r>
                <a:rPr lang="en-US" sz="1200" b="1" dirty="0">
                  <a:solidFill>
                    <a:srgbClr val="000000"/>
                  </a:solidFill>
                  <a:latin typeface="Courier New" pitchFamily="49" charset="0"/>
                  <a:cs typeface="Times New Roman" pitchFamily="18" charset="0"/>
                </a:rPr>
                <a:t>   </a:t>
              </a:r>
              <a:r>
                <a:rPr lang="en-US" sz="1200" b="1" dirty="0" err="1">
                  <a:solidFill>
                    <a:srgbClr val="000000"/>
                  </a:solidFill>
                  <a:latin typeface="Courier New" pitchFamily="49" charset="0"/>
                  <a:cs typeface="Times New Roman" pitchFamily="18" charset="0"/>
                </a:rPr>
                <a:t>printf</a:t>
              </a:r>
              <a:r>
                <a:rPr lang="en-US" sz="1200" b="1" dirty="0">
                  <a:solidFill>
                    <a:srgbClr val="000000"/>
                  </a:solidFill>
                  <a:latin typeface="Courier New" pitchFamily="49" charset="0"/>
                  <a:cs typeface="Times New Roman" pitchFamily="18" charset="0"/>
                </a:rPr>
                <a:t>( "D: %d\n", </a:t>
              </a:r>
              <a:r>
                <a:rPr lang="en-US" sz="1200" b="1" dirty="0" err="1">
                  <a:solidFill>
                    <a:srgbClr val="000000"/>
                  </a:solidFill>
                  <a:latin typeface="Courier New" pitchFamily="49" charset="0"/>
                  <a:cs typeface="Times New Roman" pitchFamily="18" charset="0"/>
                </a:rPr>
                <a:t>dCount</a:t>
              </a:r>
              <a:r>
                <a:rPr lang="en-US" sz="1200" b="1" dirty="0">
                  <a:solidFill>
                    <a:srgbClr val="000000"/>
                  </a:solidFill>
                  <a:latin typeface="Courier New" pitchFamily="49" charset="0"/>
                  <a:cs typeface="Times New Roman" pitchFamily="18" charset="0"/>
                </a:rPr>
                <a:t> );</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53	</a:t>
              </a:r>
              <a:r>
                <a:rPr lang="en-US" sz="1200" b="1" dirty="0">
                  <a:solidFill>
                    <a:srgbClr val="000000"/>
                  </a:solidFill>
                  <a:latin typeface="Courier New" pitchFamily="49" charset="0"/>
                  <a:cs typeface="Times New Roman" pitchFamily="18" charset="0"/>
                </a:rPr>
                <a:t>   </a:t>
              </a:r>
              <a:r>
                <a:rPr lang="en-US" sz="1200" b="1" dirty="0" err="1">
                  <a:solidFill>
                    <a:srgbClr val="000000"/>
                  </a:solidFill>
                  <a:latin typeface="Courier New" pitchFamily="49" charset="0"/>
                  <a:cs typeface="Times New Roman" pitchFamily="18" charset="0"/>
                </a:rPr>
                <a:t>printf</a:t>
              </a:r>
              <a:r>
                <a:rPr lang="en-US" sz="1200" b="1" dirty="0">
                  <a:solidFill>
                    <a:srgbClr val="000000"/>
                  </a:solidFill>
                  <a:latin typeface="Courier New" pitchFamily="49" charset="0"/>
                  <a:cs typeface="Times New Roman" pitchFamily="18" charset="0"/>
                </a:rPr>
                <a:t>( "F: %d\n", </a:t>
              </a:r>
              <a:r>
                <a:rPr lang="en-US" sz="1200" b="1" dirty="0" err="1">
                  <a:solidFill>
                    <a:srgbClr val="000000"/>
                  </a:solidFill>
                  <a:latin typeface="Courier New" pitchFamily="49" charset="0"/>
                  <a:cs typeface="Times New Roman" pitchFamily="18" charset="0"/>
                </a:rPr>
                <a:t>fCount</a:t>
              </a:r>
              <a:r>
                <a:rPr lang="en-US" sz="1200" b="1" dirty="0">
                  <a:solidFill>
                    <a:srgbClr val="000000"/>
                  </a:solidFill>
                  <a:latin typeface="Courier New" pitchFamily="49" charset="0"/>
                  <a:cs typeface="Times New Roman" pitchFamily="18" charset="0"/>
                </a:rPr>
                <a:t> );</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54	</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55	</a:t>
              </a:r>
              <a:r>
                <a:rPr lang="en-US" sz="1200" b="1" dirty="0">
                  <a:solidFill>
                    <a:srgbClr val="000000"/>
                  </a:solidFill>
                  <a:latin typeface="Courier New" pitchFamily="49" charset="0"/>
                  <a:cs typeface="Times New Roman" pitchFamily="18" charset="0"/>
                </a:rPr>
                <a:t>   </a:t>
              </a:r>
              <a:r>
                <a:rPr lang="en-US" sz="1200" b="1" dirty="0">
                  <a:solidFill>
                    <a:srgbClr val="275AFF"/>
                  </a:solidFill>
                  <a:latin typeface="Courier New" pitchFamily="49" charset="0"/>
                  <a:cs typeface="Times New Roman" pitchFamily="18" charset="0"/>
                </a:rPr>
                <a:t>return</a:t>
              </a:r>
              <a:r>
                <a:rPr lang="en-US" sz="1200" b="1" dirty="0">
                  <a:solidFill>
                    <a:srgbClr val="000000"/>
                  </a:solidFill>
                  <a:latin typeface="Courier New" pitchFamily="49" charset="0"/>
                  <a:cs typeface="Times New Roman" pitchFamily="18" charset="0"/>
                </a:rPr>
                <a:t> 0;</a:t>
              </a:r>
            </a:p>
            <a:p>
              <a:pPr eaLnBrk="1" hangingPunct="1">
                <a:tabLst>
                  <a:tab pos="139700" algn="r"/>
                  <a:tab pos="292100" algn="l"/>
                </a:tabLst>
              </a:pPr>
              <a:r>
                <a:rPr lang="en-US" sz="1200" b="1" dirty="0">
                  <a:solidFill>
                    <a:srgbClr val="4D8DFF"/>
                  </a:solidFill>
                  <a:latin typeface="Courier New" pitchFamily="49" charset="0"/>
                  <a:cs typeface="Times New Roman" pitchFamily="18" charset="0"/>
                </a:rPr>
                <a:t>56	</a:t>
              </a:r>
              <a:r>
                <a:rPr lang="en-US" sz="1200" b="1" dirty="0">
                  <a:solidFill>
                    <a:srgbClr val="000000"/>
                  </a:solidFill>
                  <a:latin typeface="Courier New" pitchFamily="49" charset="0"/>
                  <a:cs typeface="Times New Roman" pitchFamily="18" charset="0"/>
                </a:rPr>
                <a:t>}</a:t>
              </a:r>
            </a:p>
          </p:txBody>
        </p:sp>
      </p:grpSp>
      <p:sp>
        <p:nvSpPr>
          <p:cNvPr id="12291" name="Rectangle 2"/>
          <p:cNvSpPr>
            <a:spLocks noGrp="1" noChangeArrowheads="1"/>
          </p:cNvSpPr>
          <p:nvPr>
            <p:ph type="subTitle" idx="1"/>
          </p:nvPr>
        </p:nvSpPr>
        <p:spPr>
          <a:xfrm>
            <a:off x="6019800" y="1752600"/>
            <a:ext cx="2286000" cy="381000"/>
          </a:xfrm>
        </p:spPr>
        <p:txBody>
          <a:bodyPr/>
          <a:lstStyle/>
          <a:p>
            <a:pPr algn="l" eaLnBrk="1" hangingPunct="1"/>
            <a:r>
              <a:rPr lang="en-US" sz="1800" b="0" smtClean="0">
                <a:solidFill>
                  <a:srgbClr val="FF0000"/>
                </a:solidFill>
                <a:effectLst/>
                <a:cs typeface="Times New Roman" pitchFamily="18" charset="0"/>
              </a:rPr>
              <a:t>4.  Print results</a:t>
            </a:r>
            <a:r>
              <a:rPr lang="en-US" sz="1800" b="0" smtClean="0">
                <a:solidFill>
                  <a:srgbClr val="FF0000"/>
                </a:solidFill>
                <a:effectLst/>
              </a:rPr>
              <a:t> </a:t>
            </a:r>
          </a:p>
          <a:p>
            <a:pPr algn="l" eaLnBrk="1" hangingPunct="1"/>
            <a:endParaRPr lang="en-US" sz="1800" b="0" smtClean="0">
              <a:solidFill>
                <a:srgbClr val="FF0000"/>
              </a:solidFill>
              <a:effectLst/>
            </a:endParaRPr>
          </a:p>
        </p:txBody>
      </p:sp>
      <p:sp>
        <p:nvSpPr>
          <p:cNvPr id="12292" name="Rectangle 79"/>
          <p:cNvSpPr>
            <a:spLocks noChangeArrowheads="1"/>
          </p:cNvSpPr>
          <p:nvPr/>
        </p:nvSpPr>
        <p:spPr bwMode="auto">
          <a:xfrm>
            <a:off x="4343400" y="2749550"/>
            <a:ext cx="4800600" cy="4108450"/>
          </a:xfrm>
          <a:prstGeom prst="rect">
            <a:avLst/>
          </a:prstGeom>
          <a:solidFill>
            <a:schemeClr val="hlink"/>
          </a:solidFill>
          <a:ln w="9525">
            <a:noFill/>
            <a:miter lim="800000"/>
            <a:headEnd/>
            <a:tailEnd/>
          </a:ln>
        </p:spPr>
        <p:txBody>
          <a:bodyPr>
            <a:spAutoFit/>
          </a:bodyPr>
          <a:lstStyle/>
          <a:p>
            <a:pPr eaLnBrk="1" hangingPunct="1">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Enter the letter grades.</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Enter the EOF character to end input.</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A</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B</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C</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C</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A</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D</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F</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C</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E</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Incorrect letter grade entered. Enter a new grade.</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D</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A</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B</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 </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Totals for each letter grade are: </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A: 3</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B: 2</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C: 3</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D: 2</a:t>
            </a:r>
          </a:p>
          <a:p>
            <a:pPr>
              <a:tabLst>
                <a:tab pos="609600" algn="l"/>
                <a:tab pos="914400" algn="l"/>
                <a:tab pos="1219200" algn="l"/>
                <a:tab pos="1524000" algn="l"/>
                <a:tab pos="1828800" algn="l"/>
                <a:tab pos="2133600" algn="l"/>
                <a:tab pos="2438400" algn="l"/>
                <a:tab pos="2743200" algn="l"/>
                <a:tab pos="3048000" algn="l"/>
                <a:tab pos="3352800" algn="l"/>
                <a:tab pos="3657600" algn="l"/>
                <a:tab pos="3962400" algn="l"/>
                <a:tab pos="4267200" algn="l"/>
                <a:tab pos="4572000" algn="l"/>
              </a:tabLst>
            </a:pPr>
            <a:r>
              <a:rPr lang="en-US" sz="1200" b="1">
                <a:solidFill>
                  <a:srgbClr val="000000"/>
                </a:solidFill>
                <a:latin typeface="Courier New" pitchFamily="49" charset="0"/>
                <a:cs typeface="Times New Roman" pitchFamily="18" charset="0"/>
              </a:rPr>
              <a:t>F: 1</a:t>
            </a:r>
            <a:endParaRPr lang="en-US" sz="1200" b="1">
              <a:latin typeface="Courier New" pitchFamily="49" charset="0"/>
            </a:endParaRPr>
          </a:p>
        </p:txBody>
      </p:sp>
      <p:sp>
        <p:nvSpPr>
          <p:cNvPr id="12293" name="Rectangle 80"/>
          <p:cNvSpPr>
            <a:spLocks noChangeArrowheads="1"/>
          </p:cNvSpPr>
          <p:nvPr/>
        </p:nvSpPr>
        <p:spPr bwMode="auto">
          <a:xfrm>
            <a:off x="2286000" y="5562600"/>
            <a:ext cx="1689100" cy="336550"/>
          </a:xfrm>
          <a:prstGeom prst="rect">
            <a:avLst/>
          </a:prstGeom>
          <a:noFill/>
          <a:ln w="9525">
            <a:noFill/>
            <a:miter lim="800000"/>
            <a:headEnd/>
            <a:tailEnd/>
          </a:ln>
        </p:spPr>
        <p:txBody>
          <a:bodyPr wrap="none">
            <a:spAutoFit/>
          </a:bodyPr>
          <a:lstStyle/>
          <a:p>
            <a:r>
              <a:rPr lang="en-US" sz="1600" dirty="0">
                <a:latin typeface="Arial" pitchFamily="34" charset="0"/>
              </a:rPr>
              <a:t>Program Output:</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buNone/>
            </a:pPr>
            <a:r>
              <a:rPr lang="en-US" noProof="1" smtClean="0">
                <a:latin typeface="Times New Roman" pitchFamily="18" charset="0"/>
                <a:cs typeface="Times New Roman" pitchFamily="18" charset="0"/>
              </a:rPr>
              <a:t>The break and continue Statements</a:t>
            </a:r>
            <a:endParaRPr lang="en-US" dirty="0" smtClean="0">
              <a:latin typeface="Times New Roman" pitchFamily="18" charset="0"/>
              <a:cs typeface="Times New Roman" pitchFamily="18" charset="0"/>
            </a:endParaRPr>
          </a:p>
        </p:txBody>
      </p:sp>
      <p:sp>
        <p:nvSpPr>
          <p:cNvPr id="91139" name="Rectangle 3"/>
          <p:cNvSpPr>
            <a:spLocks noGrp="1" noChangeArrowheads="1"/>
          </p:cNvSpPr>
          <p:nvPr>
            <p:ph type="body" idx="1"/>
          </p:nvPr>
        </p:nvSpPr>
        <p:spPr>
          <a:xfrm>
            <a:off x="381000" y="990600"/>
            <a:ext cx="8763000" cy="5715000"/>
          </a:xfrm>
        </p:spPr>
        <p:txBody>
          <a:bodyPr/>
          <a:lstStyle/>
          <a:p>
            <a:pPr eaLnBrk="1" hangingPunct="1">
              <a:lnSpc>
                <a:spcPct val="80000"/>
              </a:lnSpc>
            </a:pPr>
            <a:r>
              <a:rPr lang="en-US" b="0" dirty="0" smtClean="0">
                <a:latin typeface="Times New Roman" pitchFamily="18" charset="0"/>
                <a:cs typeface="Times New Roman" pitchFamily="18" charset="0"/>
              </a:rPr>
              <a:t>break</a:t>
            </a:r>
            <a:endParaRPr lang="en-US" sz="2400" b="0" dirty="0" smtClean="0">
              <a:latin typeface="Times New Roman" pitchFamily="18" charset="0"/>
              <a:cs typeface="Times New Roman" pitchFamily="18" charset="0"/>
            </a:endParaRPr>
          </a:p>
          <a:p>
            <a:pPr lvl="1" eaLnBrk="1" hangingPunct="1">
              <a:lnSpc>
                <a:spcPct val="80000"/>
              </a:lnSpc>
            </a:pPr>
            <a:r>
              <a:rPr lang="en-US" sz="2000" dirty="0" smtClean="0">
                <a:latin typeface="Times New Roman" pitchFamily="18" charset="0"/>
                <a:cs typeface="Times New Roman" pitchFamily="18" charset="0"/>
              </a:rPr>
              <a:t>Causes immediate exit from a </a:t>
            </a:r>
            <a:r>
              <a:rPr lang="en-US" sz="2000" b="1" dirty="0" smtClean="0">
                <a:latin typeface="Times New Roman" pitchFamily="18" charset="0"/>
                <a:cs typeface="Times New Roman" pitchFamily="18" charset="0"/>
              </a:rPr>
              <a:t>while</a:t>
            </a:r>
            <a:r>
              <a:rPr lang="en-US" sz="2000"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for</a:t>
            </a:r>
            <a:r>
              <a:rPr lang="en-US" sz="2000"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do</a:t>
            </a:r>
            <a:r>
              <a:rPr lang="en-US" sz="2000" dirty="0" smtClean="0">
                <a:latin typeface="Times New Roman" pitchFamily="18" charset="0"/>
                <a:cs typeface="Times New Roman" pitchFamily="18" charset="0"/>
              </a:rPr>
              <a:t>/</a:t>
            </a:r>
            <a:r>
              <a:rPr lang="en-US" sz="2000" b="1" dirty="0" smtClean="0">
                <a:latin typeface="Times New Roman" pitchFamily="18" charset="0"/>
                <a:cs typeface="Times New Roman" pitchFamily="18" charset="0"/>
              </a:rPr>
              <a:t>while</a:t>
            </a:r>
            <a:r>
              <a:rPr lang="en-US" sz="2000" dirty="0" smtClean="0">
                <a:latin typeface="Times New Roman" pitchFamily="18" charset="0"/>
                <a:cs typeface="Times New Roman" pitchFamily="18" charset="0"/>
              </a:rPr>
              <a:t> or </a:t>
            </a:r>
            <a:r>
              <a:rPr lang="en-US" sz="2000" b="1" dirty="0" smtClean="0">
                <a:latin typeface="Times New Roman" pitchFamily="18" charset="0"/>
                <a:cs typeface="Times New Roman" pitchFamily="18" charset="0"/>
              </a:rPr>
              <a:t>switch</a:t>
            </a:r>
            <a:r>
              <a:rPr lang="en-US" sz="2000" dirty="0" smtClean="0">
                <a:latin typeface="Times New Roman" pitchFamily="18" charset="0"/>
                <a:cs typeface="Times New Roman" pitchFamily="18" charset="0"/>
              </a:rPr>
              <a:t> structure</a:t>
            </a:r>
          </a:p>
          <a:p>
            <a:pPr lvl="1" eaLnBrk="1" hangingPunct="1">
              <a:lnSpc>
                <a:spcPct val="80000"/>
              </a:lnSpc>
            </a:pPr>
            <a:r>
              <a:rPr lang="en-US" sz="2000" dirty="0" smtClean="0">
                <a:latin typeface="Times New Roman" pitchFamily="18" charset="0"/>
                <a:cs typeface="Times New Roman" pitchFamily="18" charset="0"/>
              </a:rPr>
              <a:t>Program execution continues with the first statement after the structure</a:t>
            </a:r>
          </a:p>
          <a:p>
            <a:pPr lvl="1" eaLnBrk="1" hangingPunct="1">
              <a:lnSpc>
                <a:spcPct val="80000"/>
              </a:lnSpc>
            </a:pPr>
            <a:r>
              <a:rPr lang="en-US" sz="2000" dirty="0" smtClean="0">
                <a:latin typeface="Times New Roman" pitchFamily="18" charset="0"/>
                <a:cs typeface="Times New Roman" pitchFamily="18" charset="0"/>
              </a:rPr>
              <a:t>Common uses of the </a:t>
            </a:r>
            <a:r>
              <a:rPr lang="en-US" sz="2000" b="1" dirty="0" smtClean="0">
                <a:latin typeface="Times New Roman" pitchFamily="18" charset="0"/>
                <a:cs typeface="Times New Roman" pitchFamily="18" charset="0"/>
              </a:rPr>
              <a:t>break</a:t>
            </a:r>
            <a:r>
              <a:rPr lang="en-US" sz="2000" dirty="0" smtClean="0">
                <a:latin typeface="Times New Roman" pitchFamily="18" charset="0"/>
                <a:cs typeface="Times New Roman" pitchFamily="18" charset="0"/>
              </a:rPr>
              <a:t> statement</a:t>
            </a:r>
          </a:p>
          <a:p>
            <a:pPr lvl="2" eaLnBrk="1" hangingPunct="1">
              <a:lnSpc>
                <a:spcPct val="80000"/>
              </a:lnSpc>
            </a:pPr>
            <a:r>
              <a:rPr lang="en-US" sz="1800" dirty="0" smtClean="0">
                <a:latin typeface="Times New Roman" pitchFamily="18" charset="0"/>
                <a:cs typeface="Times New Roman" pitchFamily="18" charset="0"/>
              </a:rPr>
              <a:t>Escape early from a loop</a:t>
            </a:r>
          </a:p>
          <a:p>
            <a:pPr lvl="2" eaLnBrk="1" hangingPunct="1">
              <a:lnSpc>
                <a:spcPct val="80000"/>
              </a:lnSpc>
            </a:pPr>
            <a:r>
              <a:rPr lang="en-US" sz="1800" dirty="0" smtClean="0">
                <a:latin typeface="Times New Roman" pitchFamily="18" charset="0"/>
                <a:cs typeface="Times New Roman" pitchFamily="18" charset="0"/>
              </a:rPr>
              <a:t>Skip the remainder of a </a:t>
            </a:r>
            <a:r>
              <a:rPr lang="en-US" sz="1800" b="1" dirty="0" smtClean="0">
                <a:latin typeface="Times New Roman" pitchFamily="18" charset="0"/>
                <a:cs typeface="Times New Roman" pitchFamily="18" charset="0"/>
              </a:rPr>
              <a:t>switch</a:t>
            </a:r>
            <a:r>
              <a:rPr lang="en-US" sz="1800" dirty="0" smtClean="0">
                <a:latin typeface="Times New Roman" pitchFamily="18" charset="0"/>
                <a:cs typeface="Times New Roman" pitchFamily="18" charset="0"/>
              </a:rPr>
              <a:t> structure</a:t>
            </a:r>
          </a:p>
          <a:p>
            <a:pPr eaLnBrk="1" hangingPunct="1">
              <a:lnSpc>
                <a:spcPct val="80000"/>
              </a:lnSpc>
            </a:pPr>
            <a:r>
              <a:rPr lang="en-US" b="0" dirty="0" smtClean="0">
                <a:latin typeface="Times New Roman" pitchFamily="18" charset="0"/>
                <a:cs typeface="Times New Roman" pitchFamily="18" charset="0"/>
              </a:rPr>
              <a:t>continue</a:t>
            </a:r>
            <a:endParaRPr lang="en-US" sz="2400" b="0" dirty="0" smtClean="0">
              <a:latin typeface="Times New Roman" pitchFamily="18" charset="0"/>
              <a:cs typeface="Times New Roman" pitchFamily="18" charset="0"/>
            </a:endParaRPr>
          </a:p>
          <a:p>
            <a:pPr lvl="1" eaLnBrk="1" hangingPunct="1">
              <a:lnSpc>
                <a:spcPct val="80000"/>
              </a:lnSpc>
            </a:pPr>
            <a:r>
              <a:rPr lang="en-US" sz="2000" dirty="0" smtClean="0">
                <a:latin typeface="Times New Roman" pitchFamily="18" charset="0"/>
                <a:cs typeface="Times New Roman" pitchFamily="18" charset="0"/>
              </a:rPr>
              <a:t>Skips the remaining statements in the body of a </a:t>
            </a:r>
            <a:r>
              <a:rPr lang="en-US" sz="2000" b="1" dirty="0" smtClean="0">
                <a:latin typeface="Times New Roman" pitchFamily="18" charset="0"/>
                <a:cs typeface="Times New Roman" pitchFamily="18" charset="0"/>
              </a:rPr>
              <a:t>while</a:t>
            </a:r>
            <a:r>
              <a:rPr lang="en-US" sz="2000"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for</a:t>
            </a:r>
            <a:r>
              <a:rPr lang="en-US" sz="2000" dirty="0" smtClean="0">
                <a:latin typeface="Times New Roman" pitchFamily="18" charset="0"/>
                <a:cs typeface="Times New Roman" pitchFamily="18" charset="0"/>
              </a:rPr>
              <a:t> or </a:t>
            </a:r>
            <a:r>
              <a:rPr lang="en-US" sz="2000" b="1" dirty="0" smtClean="0">
                <a:latin typeface="Times New Roman" pitchFamily="18" charset="0"/>
                <a:cs typeface="Times New Roman" pitchFamily="18" charset="0"/>
              </a:rPr>
              <a:t>do</a:t>
            </a:r>
            <a:r>
              <a:rPr lang="en-US" sz="2000" dirty="0" smtClean="0">
                <a:latin typeface="Times New Roman" pitchFamily="18" charset="0"/>
                <a:cs typeface="Times New Roman" pitchFamily="18" charset="0"/>
              </a:rPr>
              <a:t>/</a:t>
            </a:r>
            <a:r>
              <a:rPr lang="en-US" sz="2000" b="1" dirty="0" smtClean="0">
                <a:latin typeface="Times New Roman" pitchFamily="18" charset="0"/>
                <a:cs typeface="Times New Roman" pitchFamily="18" charset="0"/>
              </a:rPr>
              <a:t>while</a:t>
            </a:r>
            <a:r>
              <a:rPr lang="en-US" sz="2000" dirty="0" smtClean="0">
                <a:latin typeface="Times New Roman" pitchFamily="18" charset="0"/>
                <a:cs typeface="Times New Roman" pitchFamily="18" charset="0"/>
              </a:rPr>
              <a:t> structure </a:t>
            </a:r>
          </a:p>
          <a:p>
            <a:pPr lvl="2" eaLnBrk="1" hangingPunct="1">
              <a:lnSpc>
                <a:spcPct val="80000"/>
              </a:lnSpc>
            </a:pPr>
            <a:r>
              <a:rPr lang="en-US" sz="1800" dirty="0" smtClean="0">
                <a:latin typeface="Times New Roman" pitchFamily="18" charset="0"/>
                <a:cs typeface="Times New Roman" pitchFamily="18" charset="0"/>
              </a:rPr>
              <a:t>Proceeds with the next iteration of the loop</a:t>
            </a:r>
          </a:p>
          <a:p>
            <a:pPr lvl="1" eaLnBrk="1" hangingPunct="1">
              <a:lnSpc>
                <a:spcPct val="80000"/>
              </a:lnSpc>
            </a:pPr>
            <a:r>
              <a:rPr lang="en-US" sz="2000" b="1" dirty="0" smtClean="0">
                <a:latin typeface="Times New Roman" pitchFamily="18" charset="0"/>
                <a:cs typeface="Times New Roman" pitchFamily="18" charset="0"/>
              </a:rPr>
              <a:t>while</a:t>
            </a:r>
            <a:r>
              <a:rPr lang="en-US" sz="2000" dirty="0" smtClean="0">
                <a:latin typeface="Times New Roman" pitchFamily="18" charset="0"/>
                <a:cs typeface="Times New Roman" pitchFamily="18" charset="0"/>
              </a:rPr>
              <a:t> and </a:t>
            </a:r>
            <a:r>
              <a:rPr lang="en-US" sz="2000" b="1" dirty="0" smtClean="0">
                <a:latin typeface="Times New Roman" pitchFamily="18" charset="0"/>
                <a:cs typeface="Times New Roman" pitchFamily="18" charset="0"/>
              </a:rPr>
              <a:t>do</a:t>
            </a:r>
            <a:r>
              <a:rPr lang="en-US" sz="2000" dirty="0" smtClean="0">
                <a:latin typeface="Times New Roman" pitchFamily="18" charset="0"/>
                <a:cs typeface="Times New Roman" pitchFamily="18" charset="0"/>
              </a:rPr>
              <a:t>/</a:t>
            </a:r>
            <a:r>
              <a:rPr lang="en-US" sz="2000" b="1" dirty="0" smtClean="0">
                <a:latin typeface="Times New Roman" pitchFamily="18" charset="0"/>
                <a:cs typeface="Times New Roman" pitchFamily="18" charset="0"/>
              </a:rPr>
              <a:t>while</a:t>
            </a:r>
          </a:p>
          <a:p>
            <a:pPr lvl="2" eaLnBrk="1" hangingPunct="1">
              <a:lnSpc>
                <a:spcPct val="80000"/>
              </a:lnSpc>
            </a:pPr>
            <a:r>
              <a:rPr lang="en-US" sz="1800" dirty="0" smtClean="0">
                <a:latin typeface="Times New Roman" pitchFamily="18" charset="0"/>
                <a:cs typeface="Times New Roman" pitchFamily="18" charset="0"/>
              </a:rPr>
              <a:t>Loop-continuation test is evaluated immediately after the </a:t>
            </a:r>
            <a:r>
              <a:rPr lang="en-US" sz="1800" b="1" dirty="0" smtClean="0">
                <a:latin typeface="Times New Roman" pitchFamily="18" charset="0"/>
                <a:cs typeface="Times New Roman" pitchFamily="18" charset="0"/>
              </a:rPr>
              <a:t>continue</a:t>
            </a:r>
            <a:r>
              <a:rPr lang="en-US" sz="1800" dirty="0" smtClean="0">
                <a:latin typeface="Times New Roman" pitchFamily="18" charset="0"/>
                <a:cs typeface="Times New Roman" pitchFamily="18" charset="0"/>
              </a:rPr>
              <a:t> statement is executed</a:t>
            </a:r>
          </a:p>
          <a:p>
            <a:pPr lvl="1" eaLnBrk="1" hangingPunct="1">
              <a:lnSpc>
                <a:spcPct val="80000"/>
              </a:lnSpc>
            </a:pPr>
            <a:r>
              <a:rPr lang="en-US" sz="2000" b="1" dirty="0" smtClean="0">
                <a:latin typeface="Times New Roman" pitchFamily="18" charset="0"/>
                <a:cs typeface="Times New Roman" pitchFamily="18" charset="0"/>
              </a:rPr>
              <a:t>for</a:t>
            </a:r>
            <a:endParaRPr lang="en-US" sz="2000" dirty="0" smtClean="0">
              <a:latin typeface="Times New Roman" pitchFamily="18" charset="0"/>
              <a:cs typeface="Times New Roman" pitchFamily="18" charset="0"/>
            </a:endParaRPr>
          </a:p>
          <a:p>
            <a:pPr lvl="2" eaLnBrk="1" hangingPunct="1">
              <a:lnSpc>
                <a:spcPct val="80000"/>
              </a:lnSpc>
            </a:pPr>
            <a:r>
              <a:rPr lang="en-US" sz="1800" dirty="0" smtClean="0">
                <a:latin typeface="Times New Roman" pitchFamily="18" charset="0"/>
                <a:cs typeface="Times New Roman" pitchFamily="18" charset="0"/>
              </a:rPr>
              <a:t>Increment expression is executed, then the loop-continuation test is evaluated</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type="body" idx="1"/>
          </p:nvPr>
        </p:nvSpPr>
        <p:spPr>
          <a:xfrm>
            <a:off x="228600" y="914400"/>
            <a:ext cx="4572000" cy="3200400"/>
          </a:xfrm>
        </p:spPr>
        <p:txBody>
          <a:bodyPr>
            <a:normAutofit fontScale="92500" lnSpcReduction="10000"/>
          </a:bodyPr>
          <a:lstStyle/>
          <a:p>
            <a:pPr lvl="1" eaLnBrk="1" hangingPunct="1">
              <a:buFontTx/>
              <a:buNone/>
            </a:pPr>
            <a:r>
              <a:rPr lang="en-US" b="1" smtClean="0">
                <a:latin typeface="Times New Roman" pitchFamily="18" charset="0"/>
                <a:cs typeface="Times New Roman" pitchFamily="18" charset="0"/>
              </a:rPr>
              <a:t>while (expr) {</a:t>
            </a:r>
          </a:p>
          <a:p>
            <a:pPr lvl="1" eaLnBrk="1" hangingPunct="1">
              <a:buFontTx/>
              <a:buNone/>
            </a:pPr>
            <a:r>
              <a:rPr lang="en-US" b="1" smtClean="0">
                <a:latin typeface="Times New Roman" pitchFamily="18" charset="0"/>
                <a:cs typeface="Times New Roman" pitchFamily="18" charset="0"/>
              </a:rPr>
              <a:t>	statement</a:t>
            </a:r>
          </a:p>
          <a:p>
            <a:pPr lvl="1" eaLnBrk="1" hangingPunct="1">
              <a:buFontTx/>
              <a:buNone/>
            </a:pPr>
            <a:r>
              <a:rPr lang="en-US" b="1" smtClean="0">
                <a:latin typeface="Times New Roman" pitchFamily="18" charset="0"/>
                <a:cs typeface="Times New Roman" pitchFamily="18" charset="0"/>
              </a:rPr>
              <a:t>	…</a:t>
            </a:r>
          </a:p>
          <a:p>
            <a:pPr lvl="1" eaLnBrk="1" hangingPunct="1">
              <a:buFontTx/>
              <a:buNone/>
            </a:pPr>
            <a:r>
              <a:rPr lang="en-US" b="1" smtClean="0">
                <a:latin typeface="Times New Roman" pitchFamily="18" charset="0"/>
                <a:cs typeface="Times New Roman" pitchFamily="18" charset="0"/>
              </a:rPr>
              <a:t>	continue;</a:t>
            </a:r>
          </a:p>
          <a:p>
            <a:pPr lvl="1" eaLnBrk="1" hangingPunct="1">
              <a:buFontTx/>
              <a:buNone/>
            </a:pPr>
            <a:r>
              <a:rPr lang="en-US" b="1" smtClean="0">
                <a:latin typeface="Times New Roman" pitchFamily="18" charset="0"/>
                <a:cs typeface="Times New Roman" pitchFamily="18" charset="0"/>
              </a:rPr>
              <a:t>	statement</a:t>
            </a:r>
          </a:p>
          <a:p>
            <a:pPr lvl="1" eaLnBrk="1" hangingPunct="1">
              <a:buFontTx/>
              <a:buNone/>
            </a:pPr>
            <a:r>
              <a:rPr lang="en-US" b="1" smtClean="0">
                <a:latin typeface="Times New Roman" pitchFamily="18" charset="0"/>
                <a:cs typeface="Times New Roman" pitchFamily="18" charset="0"/>
              </a:rPr>
              <a:t>	…</a:t>
            </a:r>
          </a:p>
          <a:p>
            <a:pPr lvl="1" eaLnBrk="1" hangingPunct="1">
              <a:buFontTx/>
              <a:buNone/>
            </a:pPr>
            <a:r>
              <a:rPr lang="en-US" b="1" smtClean="0">
                <a:latin typeface="Times New Roman" pitchFamily="18" charset="0"/>
                <a:cs typeface="Times New Roman" pitchFamily="18" charset="0"/>
              </a:rPr>
              <a:t>}</a:t>
            </a:r>
          </a:p>
        </p:txBody>
      </p:sp>
      <p:sp>
        <p:nvSpPr>
          <p:cNvPr id="105474" name="Rectangle 2"/>
          <p:cNvSpPr>
            <a:spLocks noGrp="1" noChangeArrowheads="1"/>
          </p:cNvSpPr>
          <p:nvPr>
            <p:ph type="title"/>
          </p:nvPr>
        </p:nvSpPr>
        <p:spPr/>
        <p:txBody>
          <a:bodyPr/>
          <a:lstStyle/>
          <a:p>
            <a:pPr eaLnBrk="1" hangingPunct="1">
              <a:defRPr/>
            </a:pPr>
            <a:r>
              <a:rPr lang="en-US" sz="4400" smtClean="0">
                <a:latin typeface="Times New Roman" pitchFamily="18" charset="0"/>
                <a:cs typeface="Times New Roman" pitchFamily="18" charset="0"/>
              </a:rPr>
              <a:t>continue </a:t>
            </a:r>
            <a:r>
              <a:rPr lang="en-US" sz="4000" smtClean="0">
                <a:latin typeface="Times New Roman" pitchFamily="18" charset="0"/>
                <a:cs typeface="Times New Roman" pitchFamily="18" charset="0"/>
              </a:rPr>
              <a:t>Statement</a:t>
            </a:r>
          </a:p>
        </p:txBody>
      </p:sp>
      <p:sp>
        <p:nvSpPr>
          <p:cNvPr id="14340" name="Rectangle 5"/>
          <p:cNvSpPr>
            <a:spLocks noChangeArrowheads="1"/>
          </p:cNvSpPr>
          <p:nvPr/>
        </p:nvSpPr>
        <p:spPr bwMode="auto">
          <a:xfrm>
            <a:off x="838200" y="4038600"/>
            <a:ext cx="4800600" cy="2225675"/>
          </a:xfrm>
          <a:prstGeom prst="rect">
            <a:avLst/>
          </a:prstGeom>
          <a:noFill/>
          <a:ln w="9525">
            <a:noFill/>
            <a:miter lim="800000"/>
            <a:headEnd/>
            <a:tailEnd/>
          </a:ln>
        </p:spPr>
        <p:txBody>
          <a:bodyPr>
            <a:spAutoFit/>
          </a:bodyPr>
          <a:lstStyle/>
          <a:p>
            <a:pPr lvl="1"/>
            <a:r>
              <a:rPr lang="en-US" sz="2000" b="1">
                <a:solidFill>
                  <a:schemeClr val="bg1"/>
                </a:solidFill>
                <a:latin typeface="Times New Roman" pitchFamily="18" charset="0"/>
                <a:cs typeface="Times New Roman" pitchFamily="18" charset="0"/>
              </a:rPr>
              <a:t>do {</a:t>
            </a:r>
          </a:p>
          <a:p>
            <a:pPr lvl="1"/>
            <a:r>
              <a:rPr lang="en-US" sz="2000" b="1">
                <a:solidFill>
                  <a:schemeClr val="bg1"/>
                </a:solidFill>
                <a:latin typeface="Times New Roman" pitchFamily="18" charset="0"/>
                <a:cs typeface="Times New Roman" pitchFamily="18" charset="0"/>
              </a:rPr>
              <a:t>statement</a:t>
            </a:r>
          </a:p>
          <a:p>
            <a:pPr lvl="1"/>
            <a:r>
              <a:rPr lang="en-US" sz="2000" b="1">
                <a:solidFill>
                  <a:schemeClr val="bg1"/>
                </a:solidFill>
                <a:latin typeface="Times New Roman" pitchFamily="18" charset="0"/>
                <a:cs typeface="Times New Roman" pitchFamily="18" charset="0"/>
              </a:rPr>
              <a:t>	…</a:t>
            </a:r>
          </a:p>
          <a:p>
            <a:pPr lvl="1"/>
            <a:r>
              <a:rPr lang="en-US" sz="2000" b="1">
                <a:solidFill>
                  <a:schemeClr val="bg1"/>
                </a:solidFill>
                <a:latin typeface="Times New Roman" pitchFamily="18" charset="0"/>
                <a:cs typeface="Times New Roman" pitchFamily="18" charset="0"/>
              </a:rPr>
              <a:t>	continue;</a:t>
            </a:r>
          </a:p>
          <a:p>
            <a:pPr lvl="1"/>
            <a:r>
              <a:rPr lang="en-US" sz="2000" b="1">
                <a:solidFill>
                  <a:schemeClr val="bg1"/>
                </a:solidFill>
                <a:latin typeface="Times New Roman" pitchFamily="18" charset="0"/>
                <a:cs typeface="Times New Roman" pitchFamily="18" charset="0"/>
              </a:rPr>
              <a:t>	statement</a:t>
            </a:r>
          </a:p>
          <a:p>
            <a:pPr lvl="1"/>
            <a:r>
              <a:rPr lang="en-US" sz="2000" b="1">
                <a:solidFill>
                  <a:schemeClr val="bg1"/>
                </a:solidFill>
                <a:latin typeface="Times New Roman" pitchFamily="18" charset="0"/>
                <a:cs typeface="Times New Roman" pitchFamily="18" charset="0"/>
              </a:rPr>
              <a:t>	…</a:t>
            </a:r>
          </a:p>
          <a:p>
            <a:pPr lvl="1"/>
            <a:r>
              <a:rPr lang="en-US" sz="2000" b="1">
                <a:solidFill>
                  <a:schemeClr val="bg1"/>
                </a:solidFill>
                <a:latin typeface="Times New Roman" pitchFamily="18" charset="0"/>
                <a:cs typeface="Times New Roman" pitchFamily="18" charset="0"/>
              </a:rPr>
              <a:t>} while(expr)</a:t>
            </a:r>
          </a:p>
        </p:txBody>
      </p:sp>
      <p:grpSp>
        <p:nvGrpSpPr>
          <p:cNvPr id="2" name="Group 17"/>
          <p:cNvGrpSpPr>
            <a:grpSpLocks/>
          </p:cNvGrpSpPr>
          <p:nvPr/>
        </p:nvGrpSpPr>
        <p:grpSpPr bwMode="auto">
          <a:xfrm>
            <a:off x="1104900" y="5181600"/>
            <a:ext cx="2743200" cy="914400"/>
            <a:chOff x="696" y="3264"/>
            <a:chExt cx="1728" cy="576"/>
          </a:xfrm>
        </p:grpSpPr>
        <p:sp>
          <p:nvSpPr>
            <p:cNvPr id="14349" name="Text Box 9"/>
            <p:cNvSpPr txBox="1">
              <a:spLocks noChangeArrowheads="1"/>
            </p:cNvSpPr>
            <p:nvPr/>
          </p:nvSpPr>
          <p:spPr bwMode="auto">
            <a:xfrm>
              <a:off x="696" y="3296"/>
              <a:ext cx="403" cy="252"/>
            </a:xfrm>
            <a:prstGeom prst="rect">
              <a:avLst/>
            </a:prstGeom>
            <a:noFill/>
            <a:ln w="9525">
              <a:noFill/>
              <a:miter lim="800000"/>
              <a:headEnd/>
              <a:tailEnd/>
            </a:ln>
          </p:spPr>
          <p:txBody>
            <a:bodyPr wrap="none">
              <a:spAutoFit/>
            </a:bodyPr>
            <a:lstStyle/>
            <a:p>
              <a:r>
                <a:rPr lang="en-US" sz="2000" b="1">
                  <a:solidFill>
                    <a:schemeClr val="bg1"/>
                  </a:solidFill>
                  <a:latin typeface="Times New Roman" pitchFamily="18" charset="0"/>
                  <a:cs typeface="Times New Roman" pitchFamily="18" charset="0"/>
                </a:rPr>
                <a:t>skip</a:t>
              </a:r>
            </a:p>
          </p:txBody>
        </p:sp>
        <p:sp>
          <p:nvSpPr>
            <p:cNvPr id="14350" name="Arc 11"/>
            <p:cNvSpPr>
              <a:spLocks/>
            </p:cNvSpPr>
            <p:nvPr/>
          </p:nvSpPr>
          <p:spPr bwMode="auto">
            <a:xfrm>
              <a:off x="2136" y="3264"/>
              <a:ext cx="288" cy="576"/>
            </a:xfrm>
            <a:custGeom>
              <a:avLst/>
              <a:gdLst>
                <a:gd name="T0" fmla="*/ 0 w 21600"/>
                <a:gd name="T1" fmla="*/ 0 h 43150"/>
                <a:gd name="T2" fmla="*/ 20 w 21600"/>
                <a:gd name="T3" fmla="*/ 576 h 43150"/>
                <a:gd name="T4" fmla="*/ 0 w 21600"/>
                <a:gd name="T5" fmla="*/ 288 h 43150"/>
                <a:gd name="T6" fmla="*/ 0 60000 65536"/>
                <a:gd name="T7" fmla="*/ 0 60000 65536"/>
                <a:gd name="T8" fmla="*/ 0 60000 65536"/>
                <a:gd name="T9" fmla="*/ 0 w 21600"/>
                <a:gd name="T10" fmla="*/ 0 h 43150"/>
                <a:gd name="T11" fmla="*/ 21600 w 21600"/>
                <a:gd name="T12" fmla="*/ 43150 h 43150"/>
              </a:gdLst>
              <a:ahLst/>
              <a:cxnLst>
                <a:cxn ang="T6">
                  <a:pos x="T0" y="T1"/>
                </a:cxn>
                <a:cxn ang="T7">
                  <a:pos x="T2" y="T3"/>
                </a:cxn>
                <a:cxn ang="T8">
                  <a:pos x="T4" y="T5"/>
                </a:cxn>
              </a:cxnLst>
              <a:rect l="T9" t="T10" r="T11" b="T12"/>
              <a:pathLst>
                <a:path w="21600" h="43150" fill="none" extrusionOk="0">
                  <a:moveTo>
                    <a:pt x="-1" y="0"/>
                  </a:moveTo>
                  <a:cubicBezTo>
                    <a:pt x="11929" y="0"/>
                    <a:pt x="21600" y="9670"/>
                    <a:pt x="21600" y="21600"/>
                  </a:cubicBezTo>
                  <a:cubicBezTo>
                    <a:pt x="21600" y="32957"/>
                    <a:pt x="12804" y="42375"/>
                    <a:pt x="1472" y="43149"/>
                  </a:cubicBezTo>
                </a:path>
                <a:path w="21600" h="43150" stroke="0" extrusionOk="0">
                  <a:moveTo>
                    <a:pt x="-1" y="0"/>
                  </a:moveTo>
                  <a:cubicBezTo>
                    <a:pt x="11929" y="0"/>
                    <a:pt x="21600" y="9670"/>
                    <a:pt x="21600" y="21600"/>
                  </a:cubicBezTo>
                  <a:cubicBezTo>
                    <a:pt x="21600" y="32957"/>
                    <a:pt x="12804" y="42375"/>
                    <a:pt x="1472" y="43149"/>
                  </a:cubicBezTo>
                  <a:lnTo>
                    <a:pt x="0" y="21600"/>
                  </a:lnTo>
                  <a:close/>
                </a:path>
              </a:pathLst>
            </a:custGeom>
            <a:noFill/>
            <a:ln w="19050">
              <a:solidFill>
                <a:schemeClr val="accent2"/>
              </a:solidFill>
              <a:round/>
              <a:headEnd/>
              <a:tailEnd type="triangle" w="med" len="med"/>
            </a:ln>
          </p:spPr>
          <p:txBody>
            <a:bodyPr wrap="none" anchor="ctr"/>
            <a:lstStyle/>
            <a:p>
              <a:endParaRPr lang="en-US">
                <a:solidFill>
                  <a:schemeClr val="bg1"/>
                </a:solidFill>
                <a:latin typeface="Times New Roman" pitchFamily="18" charset="0"/>
                <a:cs typeface="Times New Roman" pitchFamily="18" charset="0"/>
              </a:endParaRPr>
            </a:p>
          </p:txBody>
        </p:sp>
      </p:grpSp>
      <p:grpSp>
        <p:nvGrpSpPr>
          <p:cNvPr id="3" name="Group 18"/>
          <p:cNvGrpSpPr>
            <a:grpSpLocks/>
          </p:cNvGrpSpPr>
          <p:nvPr/>
        </p:nvGrpSpPr>
        <p:grpSpPr bwMode="auto">
          <a:xfrm>
            <a:off x="374650" y="1219200"/>
            <a:ext cx="2978150" cy="1860550"/>
            <a:chOff x="236" y="768"/>
            <a:chExt cx="1876" cy="1172"/>
          </a:xfrm>
        </p:grpSpPr>
        <p:sp>
          <p:nvSpPr>
            <p:cNvPr id="14347" name="Text Box 8"/>
            <p:cNvSpPr txBox="1">
              <a:spLocks noChangeArrowheads="1"/>
            </p:cNvSpPr>
            <p:nvPr/>
          </p:nvSpPr>
          <p:spPr bwMode="auto">
            <a:xfrm>
              <a:off x="236" y="1688"/>
              <a:ext cx="403" cy="252"/>
            </a:xfrm>
            <a:prstGeom prst="rect">
              <a:avLst/>
            </a:prstGeom>
            <a:noFill/>
            <a:ln w="9525">
              <a:noFill/>
              <a:miter lim="800000"/>
              <a:headEnd/>
              <a:tailEnd/>
            </a:ln>
          </p:spPr>
          <p:txBody>
            <a:bodyPr wrap="none">
              <a:spAutoFit/>
            </a:bodyPr>
            <a:lstStyle/>
            <a:p>
              <a:r>
                <a:rPr lang="en-US" sz="2000" b="1">
                  <a:solidFill>
                    <a:schemeClr val="bg1"/>
                  </a:solidFill>
                  <a:latin typeface="Times New Roman" pitchFamily="18" charset="0"/>
                  <a:cs typeface="Times New Roman" pitchFamily="18" charset="0"/>
                </a:rPr>
                <a:t>skip</a:t>
              </a:r>
            </a:p>
          </p:txBody>
        </p:sp>
        <p:sp>
          <p:nvSpPr>
            <p:cNvPr id="14348" name="Arc 12"/>
            <p:cNvSpPr>
              <a:spLocks/>
            </p:cNvSpPr>
            <p:nvPr/>
          </p:nvSpPr>
          <p:spPr bwMode="auto">
            <a:xfrm>
              <a:off x="1872" y="768"/>
              <a:ext cx="240" cy="816"/>
            </a:xfrm>
            <a:custGeom>
              <a:avLst/>
              <a:gdLst>
                <a:gd name="T0" fmla="*/ 0 w 21600"/>
                <a:gd name="T1" fmla="*/ 0 h 43150"/>
                <a:gd name="T2" fmla="*/ 16 w 21600"/>
                <a:gd name="T3" fmla="*/ 816 h 43150"/>
                <a:gd name="T4" fmla="*/ 0 w 21600"/>
                <a:gd name="T5" fmla="*/ 408 h 43150"/>
                <a:gd name="T6" fmla="*/ 0 60000 65536"/>
                <a:gd name="T7" fmla="*/ 0 60000 65536"/>
                <a:gd name="T8" fmla="*/ 0 60000 65536"/>
                <a:gd name="T9" fmla="*/ 0 w 21600"/>
                <a:gd name="T10" fmla="*/ 0 h 43150"/>
                <a:gd name="T11" fmla="*/ 21600 w 21600"/>
                <a:gd name="T12" fmla="*/ 43150 h 43150"/>
              </a:gdLst>
              <a:ahLst/>
              <a:cxnLst>
                <a:cxn ang="T6">
                  <a:pos x="T0" y="T1"/>
                </a:cxn>
                <a:cxn ang="T7">
                  <a:pos x="T2" y="T3"/>
                </a:cxn>
                <a:cxn ang="T8">
                  <a:pos x="T4" y="T5"/>
                </a:cxn>
              </a:cxnLst>
              <a:rect l="T9" t="T10" r="T11" b="T12"/>
              <a:pathLst>
                <a:path w="21600" h="43150" fill="none" extrusionOk="0">
                  <a:moveTo>
                    <a:pt x="-1" y="0"/>
                  </a:moveTo>
                  <a:cubicBezTo>
                    <a:pt x="11929" y="0"/>
                    <a:pt x="21600" y="9670"/>
                    <a:pt x="21600" y="21600"/>
                  </a:cubicBezTo>
                  <a:cubicBezTo>
                    <a:pt x="21600" y="32957"/>
                    <a:pt x="12804" y="42375"/>
                    <a:pt x="1472" y="43149"/>
                  </a:cubicBezTo>
                </a:path>
                <a:path w="21600" h="43150" stroke="0" extrusionOk="0">
                  <a:moveTo>
                    <a:pt x="-1" y="0"/>
                  </a:moveTo>
                  <a:cubicBezTo>
                    <a:pt x="11929" y="0"/>
                    <a:pt x="21600" y="9670"/>
                    <a:pt x="21600" y="21600"/>
                  </a:cubicBezTo>
                  <a:cubicBezTo>
                    <a:pt x="21600" y="32957"/>
                    <a:pt x="12804" y="42375"/>
                    <a:pt x="1472" y="43149"/>
                  </a:cubicBezTo>
                  <a:lnTo>
                    <a:pt x="0" y="21600"/>
                  </a:lnTo>
                  <a:close/>
                </a:path>
              </a:pathLst>
            </a:custGeom>
            <a:noFill/>
            <a:ln w="19050">
              <a:solidFill>
                <a:schemeClr val="accent2"/>
              </a:solidFill>
              <a:round/>
              <a:headEnd type="triangle" w="med" len="med"/>
              <a:tailEnd/>
            </a:ln>
          </p:spPr>
          <p:txBody>
            <a:bodyPr wrap="none" anchor="ctr"/>
            <a:lstStyle/>
            <a:p>
              <a:endParaRPr lang="en-US">
                <a:solidFill>
                  <a:schemeClr val="bg1"/>
                </a:solidFill>
                <a:latin typeface="Times New Roman" pitchFamily="18" charset="0"/>
                <a:cs typeface="Times New Roman" pitchFamily="18" charset="0"/>
              </a:endParaRPr>
            </a:p>
          </p:txBody>
        </p:sp>
      </p:grpSp>
      <p:grpSp>
        <p:nvGrpSpPr>
          <p:cNvPr id="4" name="Group 19"/>
          <p:cNvGrpSpPr>
            <a:grpSpLocks/>
          </p:cNvGrpSpPr>
          <p:nvPr/>
        </p:nvGrpSpPr>
        <p:grpSpPr bwMode="auto">
          <a:xfrm>
            <a:off x="4343400" y="990600"/>
            <a:ext cx="4800600" cy="3355975"/>
            <a:chOff x="2736" y="624"/>
            <a:chExt cx="3024" cy="2114"/>
          </a:xfrm>
        </p:grpSpPr>
        <p:sp>
          <p:nvSpPr>
            <p:cNvPr id="14344" name="Rectangle 4"/>
            <p:cNvSpPr>
              <a:spLocks noChangeArrowheads="1"/>
            </p:cNvSpPr>
            <p:nvPr/>
          </p:nvSpPr>
          <p:spPr bwMode="auto">
            <a:xfrm>
              <a:off x="2736" y="624"/>
              <a:ext cx="3024" cy="2114"/>
            </a:xfrm>
            <a:prstGeom prst="rect">
              <a:avLst/>
            </a:prstGeom>
            <a:noFill/>
            <a:ln w="9525">
              <a:noFill/>
              <a:miter lim="800000"/>
              <a:headEnd/>
              <a:tailEnd/>
            </a:ln>
          </p:spPr>
          <p:txBody>
            <a:bodyPr>
              <a:spAutoFit/>
            </a:bodyPr>
            <a:lstStyle/>
            <a:p>
              <a:pPr lvl="1">
                <a:spcBef>
                  <a:spcPct val="50000"/>
                </a:spcBef>
              </a:pPr>
              <a:r>
                <a:rPr lang="en-US" sz="2000" b="1">
                  <a:solidFill>
                    <a:schemeClr val="bg1"/>
                  </a:solidFill>
                  <a:latin typeface="Times New Roman" pitchFamily="18" charset="0"/>
                  <a:cs typeface="Times New Roman" pitchFamily="18" charset="0"/>
                </a:rPr>
                <a:t>for (expr1; expr2; expr3) {	statement</a:t>
              </a:r>
            </a:p>
            <a:p>
              <a:pPr lvl="1">
                <a:spcBef>
                  <a:spcPct val="50000"/>
                </a:spcBef>
              </a:pPr>
              <a:r>
                <a:rPr lang="en-US" sz="2000" b="1">
                  <a:solidFill>
                    <a:schemeClr val="bg1"/>
                  </a:solidFill>
                  <a:latin typeface="Times New Roman" pitchFamily="18" charset="0"/>
                  <a:cs typeface="Times New Roman" pitchFamily="18" charset="0"/>
                </a:rPr>
                <a:t>	…</a:t>
              </a:r>
            </a:p>
            <a:p>
              <a:pPr lvl="1">
                <a:spcBef>
                  <a:spcPct val="50000"/>
                </a:spcBef>
              </a:pPr>
              <a:r>
                <a:rPr lang="en-US" sz="2000" b="1">
                  <a:solidFill>
                    <a:schemeClr val="bg1"/>
                  </a:solidFill>
                  <a:latin typeface="Times New Roman" pitchFamily="18" charset="0"/>
                  <a:cs typeface="Times New Roman" pitchFamily="18" charset="0"/>
                </a:rPr>
                <a:t>	continue;</a:t>
              </a:r>
            </a:p>
            <a:p>
              <a:pPr lvl="1">
                <a:spcBef>
                  <a:spcPct val="50000"/>
                </a:spcBef>
              </a:pPr>
              <a:r>
                <a:rPr lang="en-US" sz="2000" b="1">
                  <a:solidFill>
                    <a:schemeClr val="bg1"/>
                  </a:solidFill>
                  <a:latin typeface="Times New Roman" pitchFamily="18" charset="0"/>
                  <a:cs typeface="Times New Roman" pitchFamily="18" charset="0"/>
                </a:rPr>
                <a:t>	statement</a:t>
              </a:r>
            </a:p>
            <a:p>
              <a:pPr lvl="1">
                <a:spcBef>
                  <a:spcPct val="50000"/>
                </a:spcBef>
              </a:pPr>
              <a:r>
                <a:rPr lang="en-US" sz="2800" b="1">
                  <a:solidFill>
                    <a:schemeClr val="bg1"/>
                  </a:solidFill>
                  <a:latin typeface="Times New Roman" pitchFamily="18" charset="0"/>
                  <a:cs typeface="Times New Roman" pitchFamily="18" charset="0"/>
                </a:rPr>
                <a:t>	…</a:t>
              </a:r>
            </a:p>
            <a:p>
              <a:pPr lvl="1">
                <a:spcBef>
                  <a:spcPct val="50000"/>
                </a:spcBef>
              </a:pPr>
              <a:r>
                <a:rPr lang="en-US" sz="2800" b="1">
                  <a:solidFill>
                    <a:schemeClr val="bg1"/>
                  </a:solidFill>
                  <a:latin typeface="Times New Roman" pitchFamily="18" charset="0"/>
                  <a:cs typeface="Times New Roman" pitchFamily="18" charset="0"/>
                </a:rPr>
                <a:t>}</a:t>
              </a:r>
            </a:p>
          </p:txBody>
        </p:sp>
        <p:sp>
          <p:nvSpPr>
            <p:cNvPr id="14345" name="Text Box 10"/>
            <p:cNvSpPr txBox="1">
              <a:spLocks noChangeArrowheads="1"/>
            </p:cNvSpPr>
            <p:nvPr/>
          </p:nvSpPr>
          <p:spPr bwMode="auto">
            <a:xfrm>
              <a:off x="4272" y="1680"/>
              <a:ext cx="403" cy="252"/>
            </a:xfrm>
            <a:prstGeom prst="rect">
              <a:avLst/>
            </a:prstGeom>
            <a:noFill/>
            <a:ln w="9525">
              <a:noFill/>
              <a:miter lim="800000"/>
              <a:headEnd/>
              <a:tailEnd/>
            </a:ln>
          </p:spPr>
          <p:txBody>
            <a:bodyPr wrap="none">
              <a:spAutoFit/>
            </a:bodyPr>
            <a:lstStyle/>
            <a:p>
              <a:r>
                <a:rPr lang="en-US" sz="2000" b="1">
                  <a:solidFill>
                    <a:schemeClr val="bg1"/>
                  </a:solidFill>
                  <a:latin typeface="Times New Roman" pitchFamily="18" charset="0"/>
                  <a:cs typeface="Times New Roman" pitchFamily="18" charset="0"/>
                </a:rPr>
                <a:t>skip</a:t>
              </a:r>
            </a:p>
          </p:txBody>
        </p:sp>
        <p:sp>
          <p:nvSpPr>
            <p:cNvPr id="14346" name="Arc 13"/>
            <p:cNvSpPr>
              <a:spLocks/>
            </p:cNvSpPr>
            <p:nvPr/>
          </p:nvSpPr>
          <p:spPr bwMode="auto">
            <a:xfrm flipH="1">
              <a:off x="2776" y="768"/>
              <a:ext cx="277" cy="816"/>
            </a:xfrm>
            <a:custGeom>
              <a:avLst/>
              <a:gdLst>
                <a:gd name="T0" fmla="*/ 37 w 24922"/>
                <a:gd name="T1" fmla="*/ 0 h 43200"/>
                <a:gd name="T2" fmla="*/ 0 w 24922"/>
                <a:gd name="T3" fmla="*/ 811 h 43200"/>
                <a:gd name="T4" fmla="*/ 37 w 24922"/>
                <a:gd name="T5" fmla="*/ 408 h 43200"/>
                <a:gd name="T6" fmla="*/ 0 60000 65536"/>
                <a:gd name="T7" fmla="*/ 0 60000 65536"/>
                <a:gd name="T8" fmla="*/ 0 60000 65536"/>
                <a:gd name="T9" fmla="*/ 0 w 24922"/>
                <a:gd name="T10" fmla="*/ 0 h 43200"/>
                <a:gd name="T11" fmla="*/ 24922 w 24922"/>
                <a:gd name="T12" fmla="*/ 43200 h 43200"/>
              </a:gdLst>
              <a:ahLst/>
              <a:cxnLst>
                <a:cxn ang="T6">
                  <a:pos x="T0" y="T1"/>
                </a:cxn>
                <a:cxn ang="T7">
                  <a:pos x="T2" y="T3"/>
                </a:cxn>
                <a:cxn ang="T8">
                  <a:pos x="T4" y="T5"/>
                </a:cxn>
              </a:cxnLst>
              <a:rect l="T9" t="T10" r="T11" b="T12"/>
              <a:pathLst>
                <a:path w="24922" h="43200" fill="none" extrusionOk="0">
                  <a:moveTo>
                    <a:pt x="3321" y="0"/>
                  </a:moveTo>
                  <a:cubicBezTo>
                    <a:pt x="15251" y="0"/>
                    <a:pt x="24922" y="9670"/>
                    <a:pt x="24922" y="21600"/>
                  </a:cubicBezTo>
                  <a:cubicBezTo>
                    <a:pt x="24922" y="33529"/>
                    <a:pt x="15251" y="43200"/>
                    <a:pt x="3322" y="43200"/>
                  </a:cubicBezTo>
                  <a:cubicBezTo>
                    <a:pt x="2209" y="43200"/>
                    <a:pt x="1099" y="43114"/>
                    <a:pt x="-1" y="42943"/>
                  </a:cubicBezTo>
                </a:path>
                <a:path w="24922" h="43200" stroke="0" extrusionOk="0">
                  <a:moveTo>
                    <a:pt x="3321" y="0"/>
                  </a:moveTo>
                  <a:cubicBezTo>
                    <a:pt x="15251" y="0"/>
                    <a:pt x="24922" y="9670"/>
                    <a:pt x="24922" y="21600"/>
                  </a:cubicBezTo>
                  <a:cubicBezTo>
                    <a:pt x="24922" y="33529"/>
                    <a:pt x="15251" y="43200"/>
                    <a:pt x="3322" y="43200"/>
                  </a:cubicBezTo>
                  <a:cubicBezTo>
                    <a:pt x="2209" y="43200"/>
                    <a:pt x="1099" y="43114"/>
                    <a:pt x="-1" y="42943"/>
                  </a:cubicBezTo>
                  <a:lnTo>
                    <a:pt x="3322" y="21600"/>
                  </a:lnTo>
                  <a:close/>
                </a:path>
              </a:pathLst>
            </a:custGeom>
            <a:noFill/>
            <a:ln w="28575">
              <a:solidFill>
                <a:schemeClr val="accent2"/>
              </a:solidFill>
              <a:round/>
              <a:headEnd type="triangle" w="med" len="med"/>
              <a:tailEnd/>
            </a:ln>
          </p:spPr>
          <p:txBody>
            <a:bodyPr wrap="none" anchor="ctr"/>
            <a:lstStyle/>
            <a:p>
              <a:endParaRPr lang="en-US">
                <a:solidFill>
                  <a:schemeClr val="bg1"/>
                </a:solidFill>
                <a:latin typeface="Times New Roman" pitchFamily="18" charset="0"/>
                <a:cs typeface="Times New Roman" pitchFamily="18" charset="0"/>
              </a:endParaRPr>
            </a:p>
          </p:txBody>
        </p:sp>
      </p:gr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p:cNvSpPr>
            <a:spLocks noGrp="1" noChangeArrowheads="1"/>
          </p:cNvSpPr>
          <p:nvPr>
            <p:ph type="body" idx="1"/>
          </p:nvPr>
        </p:nvSpPr>
        <p:spPr>
          <a:xfrm>
            <a:off x="455613" y="914400"/>
            <a:ext cx="3625850" cy="2514600"/>
          </a:xfrm>
        </p:spPr>
        <p:txBody>
          <a:bodyPr>
            <a:normAutofit fontScale="85000" lnSpcReduction="20000"/>
          </a:bodyPr>
          <a:lstStyle/>
          <a:p>
            <a:pPr lvl="1" eaLnBrk="1" hangingPunct="1">
              <a:lnSpc>
                <a:spcPct val="90000"/>
              </a:lnSpc>
              <a:spcBef>
                <a:spcPct val="0"/>
              </a:spcBef>
              <a:buFontTx/>
              <a:buNone/>
            </a:pPr>
            <a:r>
              <a:rPr lang="en-US" b="1" smtClean="0">
                <a:latin typeface="Courier New" pitchFamily="49" charset="0"/>
              </a:rPr>
              <a:t>while (expr) {</a:t>
            </a:r>
          </a:p>
          <a:p>
            <a:pPr lvl="1" eaLnBrk="1" hangingPunct="1">
              <a:lnSpc>
                <a:spcPct val="90000"/>
              </a:lnSpc>
              <a:spcBef>
                <a:spcPct val="0"/>
              </a:spcBef>
              <a:buFontTx/>
              <a:buNone/>
            </a:pPr>
            <a:r>
              <a:rPr lang="en-US" b="1" smtClean="0">
                <a:latin typeface="Courier New" pitchFamily="49" charset="0"/>
              </a:rPr>
              <a:t>	statement;</a:t>
            </a:r>
          </a:p>
          <a:p>
            <a:pPr lvl="1" eaLnBrk="1" hangingPunct="1">
              <a:lnSpc>
                <a:spcPct val="90000"/>
              </a:lnSpc>
              <a:spcBef>
                <a:spcPct val="0"/>
              </a:spcBef>
              <a:buFontTx/>
              <a:buNone/>
            </a:pPr>
            <a:r>
              <a:rPr lang="en-US" b="1" smtClean="0">
                <a:latin typeface="Courier New" pitchFamily="49" charset="0"/>
              </a:rPr>
              <a:t>	…</a:t>
            </a:r>
          </a:p>
          <a:p>
            <a:pPr lvl="1" eaLnBrk="1" hangingPunct="1">
              <a:lnSpc>
                <a:spcPct val="90000"/>
              </a:lnSpc>
              <a:spcBef>
                <a:spcPct val="0"/>
              </a:spcBef>
              <a:buFontTx/>
              <a:buNone/>
            </a:pPr>
            <a:r>
              <a:rPr lang="en-US" b="1" smtClean="0">
                <a:latin typeface="Courier New" pitchFamily="49" charset="0"/>
              </a:rPr>
              <a:t>	if (expr)</a:t>
            </a:r>
          </a:p>
          <a:p>
            <a:pPr lvl="1" eaLnBrk="1" hangingPunct="1">
              <a:lnSpc>
                <a:spcPct val="90000"/>
              </a:lnSpc>
              <a:spcBef>
                <a:spcPct val="0"/>
              </a:spcBef>
              <a:buFontTx/>
              <a:buNone/>
            </a:pPr>
            <a:r>
              <a:rPr lang="en-US" b="1" smtClean="0">
                <a:latin typeface="Courier New" pitchFamily="49" charset="0"/>
              </a:rPr>
              <a:t>		</a:t>
            </a:r>
            <a:r>
              <a:rPr lang="en-US" b="1" smtClean="0">
                <a:solidFill>
                  <a:schemeClr val="accent2"/>
                </a:solidFill>
                <a:latin typeface="Courier New" pitchFamily="49" charset="0"/>
              </a:rPr>
              <a:t>break</a:t>
            </a:r>
            <a:r>
              <a:rPr lang="en-US" b="1" smtClean="0">
                <a:latin typeface="Courier New" pitchFamily="49" charset="0"/>
              </a:rPr>
              <a:t>;</a:t>
            </a:r>
          </a:p>
          <a:p>
            <a:pPr lvl="1" eaLnBrk="1" hangingPunct="1">
              <a:lnSpc>
                <a:spcPct val="90000"/>
              </a:lnSpc>
              <a:spcBef>
                <a:spcPct val="0"/>
              </a:spcBef>
              <a:buFontTx/>
              <a:buNone/>
            </a:pPr>
            <a:r>
              <a:rPr lang="en-US" b="1" smtClean="0">
                <a:latin typeface="Courier New" pitchFamily="49" charset="0"/>
              </a:rPr>
              <a:t>	statements;</a:t>
            </a:r>
          </a:p>
          <a:p>
            <a:pPr lvl="1" eaLnBrk="1" hangingPunct="1">
              <a:lnSpc>
                <a:spcPct val="90000"/>
              </a:lnSpc>
              <a:spcBef>
                <a:spcPct val="0"/>
              </a:spcBef>
              <a:buFontTx/>
              <a:buNone/>
            </a:pPr>
            <a:r>
              <a:rPr lang="en-US" b="1" smtClean="0">
                <a:latin typeface="Courier New" pitchFamily="49" charset="0"/>
              </a:rPr>
              <a:t>}</a:t>
            </a:r>
          </a:p>
          <a:p>
            <a:pPr lvl="1" eaLnBrk="1" hangingPunct="1">
              <a:lnSpc>
                <a:spcPct val="90000"/>
              </a:lnSpc>
              <a:spcBef>
                <a:spcPct val="0"/>
              </a:spcBef>
              <a:buFontTx/>
              <a:buNone/>
            </a:pPr>
            <a:r>
              <a:rPr lang="en-US" b="1" smtClean="0">
                <a:latin typeface="Courier New" pitchFamily="49" charset="0"/>
              </a:rPr>
              <a:t>statement;</a:t>
            </a:r>
          </a:p>
          <a:p>
            <a:pPr lvl="1" eaLnBrk="1" hangingPunct="1">
              <a:lnSpc>
                <a:spcPct val="90000"/>
              </a:lnSpc>
              <a:spcBef>
                <a:spcPct val="0"/>
              </a:spcBef>
              <a:buFontTx/>
              <a:buNone/>
            </a:pPr>
            <a:r>
              <a:rPr lang="en-US" b="1" smtClean="0">
                <a:latin typeface="Courier New" pitchFamily="49" charset="0"/>
              </a:rPr>
              <a:t>…</a:t>
            </a:r>
            <a:endParaRPr lang="en-US" smtClean="0"/>
          </a:p>
        </p:txBody>
      </p:sp>
      <p:sp>
        <p:nvSpPr>
          <p:cNvPr id="111620" name="Rectangle 4"/>
          <p:cNvSpPr>
            <a:spLocks noGrp="1" noChangeArrowheads="1"/>
          </p:cNvSpPr>
          <p:nvPr>
            <p:ph type="title"/>
          </p:nvPr>
        </p:nvSpPr>
        <p:spPr/>
        <p:txBody>
          <a:bodyPr anchor="ctr"/>
          <a:lstStyle/>
          <a:p>
            <a:pPr eaLnBrk="1" hangingPunct="1">
              <a:defRPr/>
            </a:pPr>
            <a:r>
              <a:rPr lang="en-US" sz="4400" smtClean="0">
                <a:latin typeface="Courier New" pitchFamily="49" charset="0"/>
              </a:rPr>
              <a:t>break </a:t>
            </a:r>
            <a:r>
              <a:rPr lang="en-US" sz="4000" smtClean="0"/>
              <a:t>Statement</a:t>
            </a:r>
          </a:p>
        </p:txBody>
      </p:sp>
      <p:sp>
        <p:nvSpPr>
          <p:cNvPr id="15364" name="Arc 5"/>
          <p:cNvSpPr>
            <a:spLocks/>
          </p:cNvSpPr>
          <p:nvPr/>
        </p:nvSpPr>
        <p:spPr bwMode="auto">
          <a:xfrm>
            <a:off x="2743200" y="2438400"/>
            <a:ext cx="457200" cy="914400"/>
          </a:xfrm>
          <a:custGeom>
            <a:avLst/>
            <a:gdLst>
              <a:gd name="T0" fmla="*/ 34650 w 21600"/>
              <a:gd name="T1" fmla="*/ 0 h 43088"/>
              <a:gd name="T2" fmla="*/ 31178 w 21600"/>
              <a:gd name="T3" fmla="*/ 914400 h 43088"/>
              <a:gd name="T4" fmla="*/ 0 w 21600"/>
              <a:gd name="T5" fmla="*/ 457073 h 43088"/>
              <a:gd name="T6" fmla="*/ 0 60000 65536"/>
              <a:gd name="T7" fmla="*/ 0 60000 65536"/>
              <a:gd name="T8" fmla="*/ 0 60000 65536"/>
              <a:gd name="T9" fmla="*/ 0 w 21600"/>
              <a:gd name="T10" fmla="*/ 0 h 43088"/>
              <a:gd name="T11" fmla="*/ 21600 w 21600"/>
              <a:gd name="T12" fmla="*/ 43088 h 43088"/>
            </a:gdLst>
            <a:ahLst/>
            <a:cxnLst>
              <a:cxn ang="T6">
                <a:pos x="T0" y="T1"/>
              </a:cxn>
              <a:cxn ang="T7">
                <a:pos x="T2" y="T3"/>
              </a:cxn>
              <a:cxn ang="T8">
                <a:pos x="T4" y="T5"/>
              </a:cxn>
            </a:cxnLst>
            <a:rect l="T9" t="T10" r="T11" b="T12"/>
            <a:pathLst>
              <a:path w="21600" h="43088" fill="none" extrusionOk="0">
                <a:moveTo>
                  <a:pt x="1636" y="0"/>
                </a:moveTo>
                <a:cubicBezTo>
                  <a:pt x="12898" y="856"/>
                  <a:pt x="21600" y="10243"/>
                  <a:pt x="21600" y="21538"/>
                </a:cubicBezTo>
                <a:cubicBezTo>
                  <a:pt x="21600" y="32895"/>
                  <a:pt x="12804" y="42313"/>
                  <a:pt x="1472" y="43087"/>
                </a:cubicBezTo>
              </a:path>
              <a:path w="21600" h="43088" stroke="0" extrusionOk="0">
                <a:moveTo>
                  <a:pt x="1636" y="0"/>
                </a:moveTo>
                <a:cubicBezTo>
                  <a:pt x="12898" y="856"/>
                  <a:pt x="21600" y="10243"/>
                  <a:pt x="21600" y="21538"/>
                </a:cubicBezTo>
                <a:cubicBezTo>
                  <a:pt x="21600" y="32895"/>
                  <a:pt x="12804" y="42313"/>
                  <a:pt x="1472" y="43087"/>
                </a:cubicBezTo>
                <a:lnTo>
                  <a:pt x="0" y="21538"/>
                </a:lnTo>
                <a:close/>
              </a:path>
            </a:pathLst>
          </a:custGeom>
          <a:noFill/>
          <a:ln w="19050">
            <a:solidFill>
              <a:schemeClr val="accent2"/>
            </a:solidFill>
            <a:round/>
            <a:headEnd/>
            <a:tailEnd type="triangle" w="med" len="med"/>
          </a:ln>
        </p:spPr>
        <p:txBody>
          <a:bodyPr wrap="none" anchor="ctr"/>
          <a:lstStyle/>
          <a:p>
            <a:endParaRPr lang="en-US"/>
          </a:p>
        </p:txBody>
      </p:sp>
      <p:sp>
        <p:nvSpPr>
          <p:cNvPr id="15365" name="Rectangle 6"/>
          <p:cNvSpPr>
            <a:spLocks noChangeArrowheads="1"/>
          </p:cNvSpPr>
          <p:nvPr/>
        </p:nvSpPr>
        <p:spPr bwMode="auto">
          <a:xfrm>
            <a:off x="4648200" y="1143000"/>
            <a:ext cx="4267200" cy="3387725"/>
          </a:xfrm>
          <a:prstGeom prst="rect">
            <a:avLst/>
          </a:prstGeom>
          <a:noFill/>
          <a:ln w="9525">
            <a:noFill/>
            <a:miter lim="800000"/>
            <a:headEnd/>
            <a:tailEnd/>
          </a:ln>
        </p:spPr>
        <p:txBody>
          <a:bodyPr>
            <a:spAutoFit/>
          </a:bodyPr>
          <a:lstStyle/>
          <a:p>
            <a:pPr lvl="1">
              <a:lnSpc>
                <a:spcPct val="90000"/>
              </a:lnSpc>
            </a:pPr>
            <a:r>
              <a:rPr lang="en-US" sz="2000" b="1">
                <a:latin typeface="Courier New" pitchFamily="49" charset="0"/>
              </a:rPr>
              <a:t>switch (i) {</a:t>
            </a:r>
          </a:p>
          <a:p>
            <a:pPr lvl="1">
              <a:lnSpc>
                <a:spcPct val="90000"/>
              </a:lnSpc>
            </a:pPr>
            <a:r>
              <a:rPr lang="en-US" sz="2000" b="1">
                <a:latin typeface="Courier New" pitchFamily="49" charset="0"/>
              </a:rPr>
              <a:t>	case 1:</a:t>
            </a:r>
          </a:p>
          <a:p>
            <a:pPr lvl="1">
              <a:lnSpc>
                <a:spcPct val="90000"/>
              </a:lnSpc>
            </a:pPr>
            <a:r>
              <a:rPr lang="en-US" sz="2000" b="1">
                <a:latin typeface="Courier New" pitchFamily="49" charset="0"/>
              </a:rPr>
              <a:t>		statement_1;</a:t>
            </a:r>
          </a:p>
          <a:p>
            <a:pPr lvl="1">
              <a:lnSpc>
                <a:spcPct val="90000"/>
              </a:lnSpc>
            </a:pPr>
            <a:r>
              <a:rPr lang="en-US" sz="2000" b="1">
                <a:latin typeface="Courier New" pitchFamily="49" charset="0"/>
              </a:rPr>
              <a:t>	case 2:</a:t>
            </a:r>
          </a:p>
          <a:p>
            <a:pPr lvl="1">
              <a:lnSpc>
                <a:spcPct val="90000"/>
              </a:lnSpc>
            </a:pPr>
            <a:r>
              <a:rPr lang="en-US" sz="2000" b="1">
                <a:latin typeface="Courier New" pitchFamily="49" charset="0"/>
              </a:rPr>
              <a:t>		statement_2;</a:t>
            </a:r>
          </a:p>
          <a:p>
            <a:pPr lvl="1">
              <a:lnSpc>
                <a:spcPct val="90000"/>
              </a:lnSpc>
            </a:pPr>
            <a:r>
              <a:rPr lang="en-US" sz="2000" b="1">
                <a:latin typeface="Courier New" pitchFamily="49" charset="0"/>
              </a:rPr>
              <a:t>	case 3:</a:t>
            </a:r>
          </a:p>
          <a:p>
            <a:pPr lvl="1">
              <a:lnSpc>
                <a:spcPct val="90000"/>
              </a:lnSpc>
            </a:pPr>
            <a:r>
              <a:rPr lang="en-US" sz="2000" b="1">
                <a:latin typeface="Courier New" pitchFamily="49" charset="0"/>
              </a:rPr>
              <a:t>		statement_3; 		</a:t>
            </a:r>
            <a:r>
              <a:rPr lang="en-US" sz="2000" b="1">
                <a:solidFill>
                  <a:schemeClr val="accent2"/>
                </a:solidFill>
                <a:latin typeface="Courier New" pitchFamily="49" charset="0"/>
              </a:rPr>
              <a:t>break</a:t>
            </a:r>
            <a:r>
              <a:rPr lang="en-US" sz="2000" b="1">
                <a:latin typeface="Courier New" pitchFamily="49" charset="0"/>
              </a:rPr>
              <a:t>;</a:t>
            </a:r>
          </a:p>
          <a:p>
            <a:pPr lvl="1">
              <a:lnSpc>
                <a:spcPct val="90000"/>
              </a:lnSpc>
            </a:pPr>
            <a:r>
              <a:rPr lang="en-US" sz="2000" b="1">
                <a:latin typeface="Courier New" pitchFamily="49" charset="0"/>
              </a:rPr>
              <a:t>	case 4:</a:t>
            </a:r>
          </a:p>
          <a:p>
            <a:pPr lvl="1">
              <a:lnSpc>
                <a:spcPct val="90000"/>
              </a:lnSpc>
            </a:pPr>
            <a:r>
              <a:rPr lang="en-US" sz="2000" b="1">
                <a:latin typeface="Courier New" pitchFamily="49" charset="0"/>
              </a:rPr>
              <a:t>		statement_4;</a:t>
            </a:r>
          </a:p>
          <a:p>
            <a:pPr lvl="1">
              <a:lnSpc>
                <a:spcPct val="90000"/>
              </a:lnSpc>
            </a:pPr>
            <a:r>
              <a:rPr lang="en-US" sz="2000" b="1">
                <a:latin typeface="Courier New" pitchFamily="49" charset="0"/>
              </a:rPr>
              <a:t>	}</a:t>
            </a:r>
          </a:p>
          <a:p>
            <a:pPr lvl="1">
              <a:lnSpc>
                <a:spcPct val="90000"/>
              </a:lnSpc>
            </a:pPr>
            <a:r>
              <a:rPr lang="en-US" sz="2000" b="1">
                <a:latin typeface="Courier New" pitchFamily="49" charset="0"/>
              </a:rPr>
              <a:t>statements;</a:t>
            </a:r>
          </a:p>
        </p:txBody>
      </p:sp>
      <p:sp>
        <p:nvSpPr>
          <p:cNvPr id="15366" name="Arc 7"/>
          <p:cNvSpPr>
            <a:spLocks/>
          </p:cNvSpPr>
          <p:nvPr/>
        </p:nvSpPr>
        <p:spPr bwMode="auto">
          <a:xfrm>
            <a:off x="7543800" y="3276600"/>
            <a:ext cx="304800" cy="1143000"/>
          </a:xfrm>
          <a:custGeom>
            <a:avLst/>
            <a:gdLst>
              <a:gd name="T0" fmla="*/ 0 w 21600"/>
              <a:gd name="T1" fmla="*/ 0 h 43150"/>
              <a:gd name="T2" fmla="*/ 20786 w 21600"/>
              <a:gd name="T3" fmla="*/ 1143000 h 43150"/>
              <a:gd name="T4" fmla="*/ 0 w 21600"/>
              <a:gd name="T5" fmla="*/ 572162 h 43150"/>
              <a:gd name="T6" fmla="*/ 0 60000 65536"/>
              <a:gd name="T7" fmla="*/ 0 60000 65536"/>
              <a:gd name="T8" fmla="*/ 0 60000 65536"/>
              <a:gd name="T9" fmla="*/ 0 w 21600"/>
              <a:gd name="T10" fmla="*/ 0 h 43150"/>
              <a:gd name="T11" fmla="*/ 21600 w 21600"/>
              <a:gd name="T12" fmla="*/ 43150 h 43150"/>
            </a:gdLst>
            <a:ahLst/>
            <a:cxnLst>
              <a:cxn ang="T6">
                <a:pos x="T0" y="T1"/>
              </a:cxn>
              <a:cxn ang="T7">
                <a:pos x="T2" y="T3"/>
              </a:cxn>
              <a:cxn ang="T8">
                <a:pos x="T4" y="T5"/>
              </a:cxn>
            </a:cxnLst>
            <a:rect l="T9" t="T10" r="T11" b="T12"/>
            <a:pathLst>
              <a:path w="21600" h="43150" fill="none" extrusionOk="0">
                <a:moveTo>
                  <a:pt x="-1" y="0"/>
                </a:moveTo>
                <a:cubicBezTo>
                  <a:pt x="11929" y="0"/>
                  <a:pt x="21600" y="9670"/>
                  <a:pt x="21600" y="21600"/>
                </a:cubicBezTo>
                <a:cubicBezTo>
                  <a:pt x="21600" y="32957"/>
                  <a:pt x="12804" y="42375"/>
                  <a:pt x="1472" y="43149"/>
                </a:cubicBezTo>
              </a:path>
              <a:path w="21600" h="43150" stroke="0" extrusionOk="0">
                <a:moveTo>
                  <a:pt x="-1" y="0"/>
                </a:moveTo>
                <a:cubicBezTo>
                  <a:pt x="11929" y="0"/>
                  <a:pt x="21600" y="9670"/>
                  <a:pt x="21600" y="21600"/>
                </a:cubicBezTo>
                <a:cubicBezTo>
                  <a:pt x="21600" y="32957"/>
                  <a:pt x="12804" y="42375"/>
                  <a:pt x="1472" y="43149"/>
                </a:cubicBezTo>
                <a:lnTo>
                  <a:pt x="0" y="21600"/>
                </a:lnTo>
                <a:close/>
              </a:path>
            </a:pathLst>
          </a:custGeom>
          <a:noFill/>
          <a:ln w="19050">
            <a:solidFill>
              <a:schemeClr val="accent2"/>
            </a:solidFill>
            <a:round/>
            <a:headEnd/>
            <a:tailEnd type="triangle" w="med" len="med"/>
          </a:ln>
        </p:spPr>
        <p:txBody>
          <a:bodyPr wrap="none" anchor="ctr"/>
          <a:lstStyle/>
          <a:p>
            <a:endParaRPr lang="en-US"/>
          </a:p>
        </p:txBody>
      </p:sp>
      <p:sp>
        <p:nvSpPr>
          <p:cNvPr id="15367" name="Rectangle 8"/>
          <p:cNvSpPr>
            <a:spLocks noChangeArrowheads="1"/>
          </p:cNvSpPr>
          <p:nvPr/>
        </p:nvSpPr>
        <p:spPr bwMode="auto">
          <a:xfrm>
            <a:off x="228600" y="3810000"/>
            <a:ext cx="4648200" cy="2500313"/>
          </a:xfrm>
          <a:prstGeom prst="rect">
            <a:avLst/>
          </a:prstGeom>
          <a:noFill/>
          <a:ln w="9525">
            <a:noFill/>
            <a:miter lim="800000"/>
            <a:headEnd/>
            <a:tailEnd/>
          </a:ln>
        </p:spPr>
        <p:txBody>
          <a:bodyPr>
            <a:spAutoFit/>
          </a:bodyPr>
          <a:lstStyle/>
          <a:p>
            <a:pPr lvl="1"/>
            <a:r>
              <a:rPr lang="en-US" sz="2000" b="1">
                <a:latin typeface="Courier New" pitchFamily="49" charset="0"/>
              </a:rPr>
              <a:t>for (expr1; expr2; expr3) {	statement</a:t>
            </a:r>
          </a:p>
          <a:p>
            <a:pPr lvl="1"/>
            <a:r>
              <a:rPr lang="en-US" sz="2000" b="1">
                <a:latin typeface="Courier New" pitchFamily="49" charset="0"/>
              </a:rPr>
              <a:t>	…</a:t>
            </a:r>
          </a:p>
          <a:p>
            <a:pPr lvl="1"/>
            <a:r>
              <a:rPr lang="en-US" sz="2000" b="1">
                <a:latin typeface="Courier New" pitchFamily="49" charset="0"/>
              </a:rPr>
              <a:t>	if (expr)</a:t>
            </a:r>
          </a:p>
          <a:p>
            <a:pPr lvl="1">
              <a:lnSpc>
                <a:spcPct val="90000"/>
              </a:lnSpc>
            </a:pPr>
            <a:r>
              <a:rPr lang="en-US" sz="2000" b="1">
                <a:latin typeface="Courier New" pitchFamily="49" charset="0"/>
              </a:rPr>
              <a:t>		</a:t>
            </a:r>
            <a:r>
              <a:rPr lang="en-US" sz="2000" b="1">
                <a:solidFill>
                  <a:schemeClr val="accent2"/>
                </a:solidFill>
                <a:latin typeface="Courier New" pitchFamily="49" charset="0"/>
              </a:rPr>
              <a:t>break</a:t>
            </a:r>
            <a:r>
              <a:rPr lang="en-US" sz="2000" b="1">
                <a:latin typeface="Courier New" pitchFamily="49" charset="0"/>
              </a:rPr>
              <a:t>;</a:t>
            </a:r>
          </a:p>
          <a:p>
            <a:pPr lvl="1"/>
            <a:r>
              <a:rPr lang="en-US" sz="2000" b="1">
                <a:latin typeface="Courier New" pitchFamily="49" charset="0"/>
              </a:rPr>
              <a:t>	statements;</a:t>
            </a:r>
            <a:endParaRPr lang="en-US" sz="2800" b="1">
              <a:latin typeface="Courier New" pitchFamily="49" charset="0"/>
            </a:endParaRPr>
          </a:p>
          <a:p>
            <a:pPr lvl="1"/>
            <a:r>
              <a:rPr lang="en-US" sz="2000" b="1">
                <a:latin typeface="Courier New" pitchFamily="49" charset="0"/>
              </a:rPr>
              <a:t>}</a:t>
            </a:r>
          </a:p>
          <a:p>
            <a:pPr lvl="1"/>
            <a:r>
              <a:rPr lang="en-US" sz="2000" b="1">
                <a:latin typeface="Courier New" pitchFamily="49" charset="0"/>
              </a:rPr>
              <a:t>statements;</a:t>
            </a:r>
          </a:p>
        </p:txBody>
      </p:sp>
      <p:sp>
        <p:nvSpPr>
          <p:cNvPr id="15368" name="Arc 9"/>
          <p:cNvSpPr>
            <a:spLocks/>
          </p:cNvSpPr>
          <p:nvPr/>
        </p:nvSpPr>
        <p:spPr bwMode="auto">
          <a:xfrm>
            <a:off x="3124200" y="5257800"/>
            <a:ext cx="228600" cy="838200"/>
          </a:xfrm>
          <a:custGeom>
            <a:avLst/>
            <a:gdLst>
              <a:gd name="T0" fmla="*/ 0 w 21600"/>
              <a:gd name="T1" fmla="*/ 0 h 43150"/>
              <a:gd name="T2" fmla="*/ 15589 w 21600"/>
              <a:gd name="T3" fmla="*/ 838200 h 43150"/>
              <a:gd name="T4" fmla="*/ 0 w 21600"/>
              <a:gd name="T5" fmla="*/ 419586 h 43150"/>
              <a:gd name="T6" fmla="*/ 0 60000 65536"/>
              <a:gd name="T7" fmla="*/ 0 60000 65536"/>
              <a:gd name="T8" fmla="*/ 0 60000 65536"/>
              <a:gd name="T9" fmla="*/ 0 w 21600"/>
              <a:gd name="T10" fmla="*/ 0 h 43150"/>
              <a:gd name="T11" fmla="*/ 21600 w 21600"/>
              <a:gd name="T12" fmla="*/ 43150 h 43150"/>
            </a:gdLst>
            <a:ahLst/>
            <a:cxnLst>
              <a:cxn ang="T6">
                <a:pos x="T0" y="T1"/>
              </a:cxn>
              <a:cxn ang="T7">
                <a:pos x="T2" y="T3"/>
              </a:cxn>
              <a:cxn ang="T8">
                <a:pos x="T4" y="T5"/>
              </a:cxn>
            </a:cxnLst>
            <a:rect l="T9" t="T10" r="T11" b="T12"/>
            <a:pathLst>
              <a:path w="21600" h="43150" fill="none" extrusionOk="0">
                <a:moveTo>
                  <a:pt x="-1" y="0"/>
                </a:moveTo>
                <a:cubicBezTo>
                  <a:pt x="11929" y="0"/>
                  <a:pt x="21600" y="9670"/>
                  <a:pt x="21600" y="21600"/>
                </a:cubicBezTo>
                <a:cubicBezTo>
                  <a:pt x="21600" y="32957"/>
                  <a:pt x="12804" y="42375"/>
                  <a:pt x="1472" y="43149"/>
                </a:cubicBezTo>
              </a:path>
              <a:path w="21600" h="43150" stroke="0" extrusionOk="0">
                <a:moveTo>
                  <a:pt x="-1" y="0"/>
                </a:moveTo>
                <a:cubicBezTo>
                  <a:pt x="11929" y="0"/>
                  <a:pt x="21600" y="9670"/>
                  <a:pt x="21600" y="21600"/>
                </a:cubicBezTo>
                <a:cubicBezTo>
                  <a:pt x="21600" y="32957"/>
                  <a:pt x="12804" y="42375"/>
                  <a:pt x="1472" y="43149"/>
                </a:cubicBezTo>
                <a:lnTo>
                  <a:pt x="0" y="21600"/>
                </a:lnTo>
                <a:close/>
              </a:path>
            </a:pathLst>
          </a:custGeom>
          <a:noFill/>
          <a:ln w="19050">
            <a:solidFill>
              <a:schemeClr val="accent2"/>
            </a:solidFill>
            <a:round/>
            <a:headEn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z="3200" noProof="1" smtClean="0">
                <a:latin typeface="Times New Roman" pitchFamily="18" charset="0"/>
                <a:cs typeface="Times New Roman" pitchFamily="18" charset="0"/>
              </a:rPr>
              <a:t>Equality (==) </a:t>
            </a:r>
            <a:r>
              <a:rPr lang="en-US" sz="3200" dirty="0" smtClean="0">
                <a:latin typeface="Times New Roman" pitchFamily="18" charset="0"/>
                <a:cs typeface="Times New Roman" pitchFamily="18" charset="0"/>
              </a:rPr>
              <a:t>vs.</a:t>
            </a:r>
            <a:r>
              <a:rPr lang="en-US" sz="3200" noProof="1" smtClean="0">
                <a:latin typeface="Times New Roman" pitchFamily="18" charset="0"/>
                <a:cs typeface="Times New Roman" pitchFamily="18" charset="0"/>
              </a:rPr>
              <a:t> Assignment (=) Operators</a:t>
            </a:r>
            <a:endParaRPr lang="en-US" sz="3200" dirty="0" smtClean="0">
              <a:latin typeface="Times New Roman" pitchFamily="18" charset="0"/>
              <a:cs typeface="Times New Roman" pitchFamily="18" charset="0"/>
            </a:endParaRPr>
          </a:p>
        </p:txBody>
      </p:sp>
      <p:sp>
        <p:nvSpPr>
          <p:cNvPr id="97283" name="Rectangle 3"/>
          <p:cNvSpPr>
            <a:spLocks noGrp="1" noChangeArrowheads="1"/>
          </p:cNvSpPr>
          <p:nvPr>
            <p:ph type="body" idx="1"/>
          </p:nvPr>
        </p:nvSpPr>
        <p:spPr>
          <a:xfrm>
            <a:off x="457200" y="990600"/>
            <a:ext cx="8534400" cy="5410200"/>
          </a:xfrm>
        </p:spPr>
        <p:txBody>
          <a:bodyPr/>
          <a:lstStyle/>
          <a:p>
            <a:pPr eaLnBrk="1" hangingPunct="1"/>
            <a:r>
              <a:rPr lang="en-US" sz="2400" dirty="0" smtClean="0">
                <a:latin typeface="Times New Roman" pitchFamily="18" charset="0"/>
                <a:cs typeface="Times New Roman" pitchFamily="18" charset="0"/>
              </a:rPr>
              <a:t>Dangerous error</a:t>
            </a:r>
          </a:p>
          <a:p>
            <a:pPr lvl="1" eaLnBrk="1" hangingPunct="1"/>
            <a:r>
              <a:rPr lang="en-US" sz="2000" dirty="0" smtClean="0">
                <a:latin typeface="Times New Roman" pitchFamily="18" charset="0"/>
                <a:cs typeface="Times New Roman" pitchFamily="18" charset="0"/>
              </a:rPr>
              <a:t>Does not ordinarily cause syntax errors</a:t>
            </a:r>
          </a:p>
          <a:p>
            <a:pPr lvl="1" eaLnBrk="1" hangingPunct="1"/>
            <a:r>
              <a:rPr lang="en-US" sz="2000" dirty="0" smtClean="0">
                <a:latin typeface="Times New Roman" pitchFamily="18" charset="0"/>
                <a:cs typeface="Times New Roman" pitchFamily="18" charset="0"/>
              </a:rPr>
              <a:t>Any expression that produces a value can be used in control structures  </a:t>
            </a:r>
          </a:p>
          <a:p>
            <a:pPr lvl="1" eaLnBrk="1" hangingPunct="1"/>
            <a:r>
              <a:rPr lang="en-US" sz="2000" dirty="0" smtClean="0">
                <a:latin typeface="Times New Roman" pitchFamily="18" charset="0"/>
                <a:cs typeface="Times New Roman" pitchFamily="18" charset="0"/>
              </a:rPr>
              <a:t>Nonzero values are </a:t>
            </a:r>
            <a:r>
              <a:rPr lang="en-US" sz="2000" b="1" dirty="0" smtClean="0">
                <a:latin typeface="Times New Roman" pitchFamily="18" charset="0"/>
                <a:cs typeface="Times New Roman" pitchFamily="18" charset="0"/>
              </a:rPr>
              <a:t>true</a:t>
            </a:r>
            <a:r>
              <a:rPr lang="en-US" sz="2000" dirty="0" smtClean="0">
                <a:latin typeface="Times New Roman" pitchFamily="18" charset="0"/>
                <a:cs typeface="Times New Roman" pitchFamily="18" charset="0"/>
              </a:rPr>
              <a:t>, zero values are </a:t>
            </a:r>
            <a:r>
              <a:rPr lang="en-US" sz="2000" b="1" dirty="0" smtClean="0">
                <a:latin typeface="Times New Roman" pitchFamily="18" charset="0"/>
                <a:cs typeface="Times New Roman" pitchFamily="18" charset="0"/>
              </a:rPr>
              <a:t>false</a:t>
            </a:r>
          </a:p>
          <a:p>
            <a:pPr lvl="2" eaLnBrk="1" hangingPunct="1">
              <a:buFontTx/>
              <a:buNone/>
            </a:pPr>
            <a:r>
              <a:rPr lang="en-US" sz="1800" u="sng" dirty="0" smtClean="0">
                <a:latin typeface="Times New Roman" pitchFamily="18" charset="0"/>
                <a:cs typeface="Times New Roman" pitchFamily="18" charset="0"/>
              </a:rPr>
              <a:t>Example</a:t>
            </a:r>
            <a:r>
              <a:rPr lang="en-US" sz="1800" dirty="0" smtClean="0">
                <a:latin typeface="Times New Roman" pitchFamily="18" charset="0"/>
                <a:cs typeface="Times New Roman" pitchFamily="18" charset="0"/>
              </a:rPr>
              <a:t>:  using </a:t>
            </a:r>
            <a:r>
              <a:rPr lang="en-US" sz="1800" b="1"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a:t>
            </a:r>
          </a:p>
          <a:p>
            <a:pPr lvl="3" eaLnBrk="1" hangingPunct="1">
              <a:buFontTx/>
              <a:buNone/>
            </a:pPr>
            <a:r>
              <a:rPr lang="en-US" sz="1600" b="1" dirty="0" smtClean="0">
                <a:latin typeface="Times New Roman" pitchFamily="18" charset="0"/>
                <a:cs typeface="Times New Roman" pitchFamily="18" charset="0"/>
              </a:rPr>
              <a:t>if ( </a:t>
            </a:r>
            <a:r>
              <a:rPr lang="en-US" sz="1600" b="1" dirty="0" err="1" smtClean="0">
                <a:latin typeface="Times New Roman" pitchFamily="18" charset="0"/>
                <a:cs typeface="Times New Roman" pitchFamily="18" charset="0"/>
              </a:rPr>
              <a:t>payCode</a:t>
            </a:r>
            <a:r>
              <a:rPr lang="en-US" sz="1600" b="1" dirty="0" smtClean="0">
                <a:latin typeface="Times New Roman" pitchFamily="18" charset="0"/>
                <a:cs typeface="Times New Roman" pitchFamily="18" charset="0"/>
              </a:rPr>
              <a:t> == 4 )</a:t>
            </a:r>
          </a:p>
          <a:p>
            <a:pPr lvl="3" eaLnBrk="1" hangingPunct="1">
              <a:buFontTx/>
              <a:buNone/>
            </a:pP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printf</a:t>
            </a:r>
            <a:r>
              <a:rPr lang="en-US" sz="1600" b="1" dirty="0" smtClean="0">
                <a:latin typeface="Times New Roman" pitchFamily="18" charset="0"/>
                <a:cs typeface="Times New Roman" pitchFamily="18" charset="0"/>
              </a:rPr>
              <a:t>( "You get a bonus!\n" ); </a:t>
            </a:r>
          </a:p>
          <a:p>
            <a:pPr lvl="2" eaLnBrk="1" hangingPunct="1"/>
            <a:r>
              <a:rPr lang="en-US" sz="1800" dirty="0" smtClean="0">
                <a:latin typeface="Times New Roman" pitchFamily="18" charset="0"/>
                <a:cs typeface="Times New Roman" pitchFamily="18" charset="0"/>
              </a:rPr>
              <a:t>Checks </a:t>
            </a:r>
            <a:r>
              <a:rPr lang="en-US" sz="1800" b="1" dirty="0" err="1" smtClean="0">
                <a:latin typeface="Times New Roman" pitchFamily="18" charset="0"/>
                <a:cs typeface="Times New Roman" pitchFamily="18" charset="0"/>
              </a:rPr>
              <a:t>paycode</a:t>
            </a:r>
            <a:r>
              <a:rPr lang="en-US" sz="1800" dirty="0" smtClean="0">
                <a:latin typeface="Times New Roman" pitchFamily="18" charset="0"/>
                <a:cs typeface="Times New Roman" pitchFamily="18" charset="0"/>
              </a:rPr>
              <a:t>, if it is </a:t>
            </a:r>
            <a:r>
              <a:rPr lang="en-US" sz="1800" b="1" dirty="0" smtClean="0">
                <a:latin typeface="Times New Roman" pitchFamily="18" charset="0"/>
                <a:cs typeface="Times New Roman" pitchFamily="18" charset="0"/>
              </a:rPr>
              <a:t>4</a:t>
            </a:r>
            <a:r>
              <a:rPr lang="en-US" sz="1800" dirty="0" smtClean="0">
                <a:latin typeface="Times New Roman" pitchFamily="18" charset="0"/>
                <a:cs typeface="Times New Roman" pitchFamily="18" charset="0"/>
              </a:rPr>
              <a:t> then a bonus is awarded</a:t>
            </a:r>
          </a:p>
          <a:p>
            <a:pPr lvl="2" eaLnBrk="1" hangingPunct="1">
              <a:buFontTx/>
              <a:buNone/>
            </a:pPr>
            <a:r>
              <a:rPr lang="en-US" sz="1800" u="sng" dirty="0" smtClean="0">
                <a:latin typeface="Times New Roman" pitchFamily="18" charset="0"/>
                <a:cs typeface="Times New Roman" pitchFamily="18" charset="0"/>
              </a:rPr>
              <a:t>Example</a:t>
            </a:r>
            <a:r>
              <a:rPr lang="en-US" sz="1800" dirty="0" smtClean="0">
                <a:latin typeface="Times New Roman" pitchFamily="18" charset="0"/>
                <a:cs typeface="Times New Roman" pitchFamily="18" charset="0"/>
              </a:rPr>
              <a:t>:  replacing </a:t>
            </a:r>
            <a:r>
              <a:rPr lang="en-US" sz="1800" b="1"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with </a:t>
            </a:r>
            <a:r>
              <a:rPr lang="en-US" sz="1800" b="1"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a:t>
            </a:r>
          </a:p>
          <a:p>
            <a:pPr lvl="3" eaLnBrk="1" hangingPunct="1">
              <a:buFontTx/>
              <a:buNone/>
            </a:pPr>
            <a:r>
              <a:rPr lang="en-US" sz="1600" b="1" dirty="0" smtClean="0">
                <a:latin typeface="Times New Roman" pitchFamily="18" charset="0"/>
                <a:cs typeface="Times New Roman" pitchFamily="18" charset="0"/>
              </a:rPr>
              <a:t>if ( </a:t>
            </a:r>
            <a:r>
              <a:rPr lang="en-US" sz="1600" b="1" dirty="0" err="1" smtClean="0">
                <a:latin typeface="Times New Roman" pitchFamily="18" charset="0"/>
                <a:cs typeface="Times New Roman" pitchFamily="18" charset="0"/>
              </a:rPr>
              <a:t>payCode</a:t>
            </a:r>
            <a:r>
              <a:rPr lang="en-US" sz="1600" b="1" dirty="0" smtClean="0">
                <a:latin typeface="Times New Roman" pitchFamily="18" charset="0"/>
                <a:cs typeface="Times New Roman" pitchFamily="18" charset="0"/>
              </a:rPr>
              <a:t> = 4 )</a:t>
            </a:r>
          </a:p>
          <a:p>
            <a:pPr lvl="3" eaLnBrk="1" hangingPunct="1">
              <a:buFontTx/>
              <a:buNone/>
            </a:pP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printf</a:t>
            </a:r>
            <a:r>
              <a:rPr lang="en-US" sz="1600" b="1" dirty="0" smtClean="0">
                <a:latin typeface="Times New Roman" pitchFamily="18" charset="0"/>
                <a:cs typeface="Times New Roman" pitchFamily="18" charset="0"/>
              </a:rPr>
              <a:t>( "You get a bonus!\n" );</a:t>
            </a:r>
          </a:p>
          <a:p>
            <a:pPr lvl="2" eaLnBrk="1" hangingPunct="1"/>
            <a:r>
              <a:rPr lang="en-US" sz="1800" dirty="0" smtClean="0">
                <a:latin typeface="Times New Roman" pitchFamily="18" charset="0"/>
                <a:cs typeface="Times New Roman" pitchFamily="18" charset="0"/>
              </a:rPr>
              <a:t>This sets </a:t>
            </a:r>
            <a:r>
              <a:rPr lang="en-US" sz="1800" b="1" dirty="0" err="1" smtClean="0">
                <a:latin typeface="Times New Roman" pitchFamily="18" charset="0"/>
                <a:cs typeface="Times New Roman" pitchFamily="18" charset="0"/>
              </a:rPr>
              <a:t>paycode</a:t>
            </a:r>
            <a:r>
              <a:rPr lang="en-US" sz="1800" dirty="0" smtClean="0">
                <a:latin typeface="Times New Roman" pitchFamily="18" charset="0"/>
                <a:cs typeface="Times New Roman" pitchFamily="18" charset="0"/>
              </a:rPr>
              <a:t> to </a:t>
            </a:r>
            <a:r>
              <a:rPr lang="en-US" sz="1800" b="1" dirty="0" smtClean="0">
                <a:latin typeface="Times New Roman" pitchFamily="18" charset="0"/>
                <a:cs typeface="Times New Roman" pitchFamily="18" charset="0"/>
              </a:rPr>
              <a:t>4</a:t>
            </a:r>
          </a:p>
          <a:p>
            <a:pPr lvl="2" eaLnBrk="1" hangingPunct="1"/>
            <a:r>
              <a:rPr lang="en-US" sz="1800" b="1" dirty="0" smtClean="0">
                <a:latin typeface="Times New Roman" pitchFamily="18" charset="0"/>
                <a:cs typeface="Times New Roman" pitchFamily="18" charset="0"/>
              </a:rPr>
              <a:t>4</a:t>
            </a:r>
            <a:r>
              <a:rPr lang="en-US" sz="1800" dirty="0" smtClean="0">
                <a:latin typeface="Times New Roman" pitchFamily="18" charset="0"/>
                <a:cs typeface="Times New Roman" pitchFamily="18" charset="0"/>
              </a:rPr>
              <a:t> is nonzero, so expression is </a:t>
            </a:r>
            <a:r>
              <a:rPr lang="en-US" sz="1800" b="1" dirty="0" smtClean="0">
                <a:latin typeface="Times New Roman" pitchFamily="18" charset="0"/>
                <a:cs typeface="Times New Roman" pitchFamily="18" charset="0"/>
              </a:rPr>
              <a:t>true</a:t>
            </a:r>
            <a:r>
              <a:rPr lang="en-US" sz="1800" dirty="0" smtClean="0">
                <a:latin typeface="Times New Roman" pitchFamily="18" charset="0"/>
                <a:cs typeface="Times New Roman" pitchFamily="18" charset="0"/>
              </a:rPr>
              <a:t>, and bonus awarded no matter what the </a:t>
            </a:r>
            <a:r>
              <a:rPr lang="en-US" sz="1800" b="1" dirty="0" err="1" smtClean="0">
                <a:latin typeface="Times New Roman" pitchFamily="18" charset="0"/>
                <a:cs typeface="Times New Roman" pitchFamily="18" charset="0"/>
              </a:rPr>
              <a:t>paycode</a:t>
            </a:r>
            <a:r>
              <a:rPr lang="en-US" sz="1800" dirty="0" smtClean="0">
                <a:latin typeface="Times New Roman" pitchFamily="18" charset="0"/>
                <a:cs typeface="Times New Roman" pitchFamily="18" charset="0"/>
              </a:rPr>
              <a:t> was</a:t>
            </a:r>
          </a:p>
          <a:p>
            <a:pPr lvl="1" eaLnBrk="1" hangingPunct="1"/>
            <a:r>
              <a:rPr lang="en-US" sz="2000" dirty="0" smtClean="0">
                <a:latin typeface="Times New Roman" pitchFamily="18" charset="0"/>
                <a:cs typeface="Times New Roman" pitchFamily="18" charset="0"/>
              </a:rPr>
              <a:t>Logic error, not a syntax error</a:t>
            </a:r>
          </a:p>
          <a:p>
            <a:pPr eaLnBrk="1" hangingPunct="1"/>
            <a:endParaRPr lang="en-US" sz="2400" b="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5"/>
          <p:cNvSpPr>
            <a:spLocks noGrp="1" noChangeArrowheads="1"/>
          </p:cNvSpPr>
          <p:nvPr>
            <p:ph type="title"/>
          </p:nvPr>
        </p:nvSpPr>
        <p:spPr/>
        <p:txBody>
          <a:bodyPr/>
          <a:lstStyle/>
          <a:p>
            <a:pPr eaLnBrk="1" hangingPunct="1">
              <a:buNone/>
            </a:pPr>
            <a:r>
              <a:rPr lang="en-US" sz="4000" dirty="0" smtClean="0">
                <a:latin typeface="Times New Roman" pitchFamily="18" charset="0"/>
                <a:cs typeface="Times New Roman" pitchFamily="18" charset="0"/>
              </a:rPr>
              <a:t>Overview (Contd.)</a:t>
            </a:r>
          </a:p>
        </p:txBody>
      </p:sp>
      <p:sp>
        <p:nvSpPr>
          <p:cNvPr id="10245" name="Rectangle 6" descr="Rectangle: Click to edit Master text styles&#10;Second level&#10;Third level&#10;Fourth level&#10;Fifth level"/>
          <p:cNvSpPr>
            <a:spLocks noGrp="1" noChangeArrowheads="1"/>
          </p:cNvSpPr>
          <p:nvPr>
            <p:ph idx="1"/>
          </p:nvPr>
        </p:nvSpPr>
        <p:spPr>
          <a:xfrm>
            <a:off x="0" y="1371600"/>
            <a:ext cx="8229600" cy="4906964"/>
          </a:xfrm>
        </p:spPr>
        <p:txBody>
          <a:bodyPr>
            <a:normAutofit/>
          </a:bodyPr>
          <a:lstStyle/>
          <a:p>
            <a:pPr eaLnBrk="1" hangingPunct="1">
              <a:lnSpc>
                <a:spcPct val="90000"/>
              </a:lnSpc>
            </a:pPr>
            <a:r>
              <a:rPr lang="en-US" sz="2800" dirty="0" smtClean="0">
                <a:latin typeface="Times New Roman" pitchFamily="18" charset="0"/>
                <a:cs typeface="Times New Roman" pitchFamily="18" charset="0"/>
              </a:rPr>
              <a:t>functions:</a:t>
            </a:r>
          </a:p>
          <a:p>
            <a:pPr lvl="1" eaLnBrk="1" hangingPunct="1">
              <a:lnSpc>
                <a:spcPct val="90000"/>
              </a:lnSpc>
            </a:pPr>
            <a:r>
              <a:rPr lang="en-US" dirty="0" smtClean="0">
                <a:latin typeface="Times New Roman" pitchFamily="18" charset="0"/>
                <a:cs typeface="Times New Roman" pitchFamily="18" charset="0"/>
              </a:rPr>
              <a:t>may return anything (or nothing)</a:t>
            </a:r>
          </a:p>
          <a:p>
            <a:pPr lvl="1" eaLnBrk="1" hangingPunct="1">
              <a:lnSpc>
                <a:spcPct val="90000"/>
              </a:lnSpc>
            </a:pPr>
            <a:r>
              <a:rPr lang="en-US" dirty="0" smtClean="0">
                <a:latin typeface="Times New Roman" pitchFamily="18" charset="0"/>
                <a:cs typeface="Times New Roman" pitchFamily="18" charset="0"/>
              </a:rPr>
              <a:t>no nesting</a:t>
            </a:r>
          </a:p>
          <a:p>
            <a:pPr lvl="1" eaLnBrk="1" hangingPunct="1">
              <a:lnSpc>
                <a:spcPct val="90000"/>
              </a:lnSpc>
            </a:pPr>
            <a:r>
              <a:rPr lang="en-US" dirty="0" smtClean="0">
                <a:latin typeface="Times New Roman" pitchFamily="18" charset="0"/>
                <a:cs typeface="Times New Roman" pitchFamily="18" charset="0"/>
              </a:rPr>
              <a:t>may be recursive</a:t>
            </a:r>
          </a:p>
          <a:p>
            <a:pPr lvl="1" eaLnBrk="1" hangingPunct="1">
              <a:lnSpc>
                <a:spcPct val="90000"/>
              </a:lnSpc>
            </a:pPr>
            <a:r>
              <a:rPr lang="en-US" dirty="0" smtClean="0">
                <a:latin typeface="Times New Roman" pitchFamily="18" charset="0"/>
                <a:cs typeface="Times New Roman" pitchFamily="18" charset="0"/>
              </a:rPr>
              <a:t>may exist in separate source files compiled individually or combined into a single file</a:t>
            </a:r>
          </a:p>
          <a:p>
            <a:pPr eaLnBrk="1" hangingPunct="1">
              <a:lnSpc>
                <a:spcPct val="90000"/>
              </a:lnSpc>
            </a:pPr>
            <a:r>
              <a:rPr lang="en-US" sz="2800" dirty="0" smtClean="0">
                <a:latin typeface="Times New Roman" pitchFamily="18" charset="0"/>
                <a:cs typeface="Times New Roman" pitchFamily="18" charset="0"/>
              </a:rPr>
              <a:t>variable scope (declarations, actually):</a:t>
            </a:r>
          </a:p>
          <a:p>
            <a:pPr lvl="1" eaLnBrk="1" hangingPunct="1">
              <a:lnSpc>
                <a:spcPct val="90000"/>
              </a:lnSpc>
            </a:pPr>
            <a:r>
              <a:rPr lang="en-US" dirty="0" smtClean="0">
                <a:latin typeface="Times New Roman" pitchFamily="18" charset="0"/>
                <a:cs typeface="Times New Roman" pitchFamily="18" charset="0"/>
              </a:rPr>
              <a:t>local to a function</a:t>
            </a:r>
          </a:p>
          <a:p>
            <a:pPr lvl="1" eaLnBrk="1" hangingPunct="1">
              <a:lnSpc>
                <a:spcPct val="90000"/>
              </a:lnSpc>
            </a:pPr>
            <a:r>
              <a:rPr lang="en-US" dirty="0" smtClean="0">
                <a:latin typeface="Times New Roman" pitchFamily="18" charset="0"/>
                <a:cs typeface="Times New Roman" pitchFamily="18" charset="0"/>
              </a:rPr>
              <a:t>local to a source file, global to all functions within</a:t>
            </a:r>
          </a:p>
          <a:p>
            <a:pPr lvl="1" eaLnBrk="1" hangingPunct="1">
              <a:lnSpc>
                <a:spcPct val="90000"/>
              </a:lnSpc>
            </a:pPr>
            <a:r>
              <a:rPr lang="en-US" dirty="0" smtClean="0">
                <a:latin typeface="Times New Roman" pitchFamily="18" charset="0"/>
                <a:cs typeface="Times New Roman" pitchFamily="18" charset="0"/>
              </a:rPr>
              <a:t>global to entire program</a:t>
            </a:r>
          </a:p>
        </p:txBody>
      </p:sp>
      <p:sp>
        <p:nvSpPr>
          <p:cNvPr id="10243" name="Slide Number Placeholder 5"/>
          <p:cNvSpPr>
            <a:spLocks noGrp="1"/>
          </p:cNvSpPr>
          <p:nvPr>
            <p:ph type="sldNum" sz="quarter" idx="12"/>
          </p:nvPr>
        </p:nvSpPr>
        <p:spPr>
          <a:noFill/>
        </p:spPr>
        <p:txBody>
          <a:bodyPr/>
          <a:lstStyle/>
          <a:p>
            <a:fld id="{D62CA845-7C66-4373-B35C-782BA4D362EF}" type="slidenum">
              <a:rPr lang="en-US" smtClean="0"/>
              <a:pPr/>
              <a:t>8</a:t>
            </a:fld>
            <a:r>
              <a:rPr lang="en-US" smtClean="0"/>
              <a:t> of 27</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defRPr/>
            </a:pPr>
            <a:r>
              <a:rPr lang="en-US" smtClean="0">
                <a:solidFill>
                  <a:schemeClr val="tx1"/>
                </a:solidFill>
              </a:rPr>
              <a:t>Examples</a:t>
            </a:r>
          </a:p>
        </p:txBody>
      </p:sp>
      <p:sp>
        <p:nvSpPr>
          <p:cNvPr id="17411" name="Rectangle 7"/>
          <p:cNvSpPr>
            <a:spLocks noGrp="1" noChangeArrowheads="1"/>
          </p:cNvSpPr>
          <p:nvPr>
            <p:ph type="body" idx="1"/>
          </p:nvPr>
        </p:nvSpPr>
        <p:spPr>
          <a:xfrm>
            <a:off x="908050" y="914400"/>
            <a:ext cx="8083550" cy="5257800"/>
          </a:xfrm>
          <a:noFill/>
        </p:spPr>
        <p:txBody>
          <a:bodyPr>
            <a:normAutofit/>
          </a:bodyPr>
          <a:lstStyle/>
          <a:p>
            <a:pPr eaLnBrk="1" hangingPunct="1">
              <a:lnSpc>
                <a:spcPct val="80000"/>
              </a:lnSpc>
              <a:spcBef>
                <a:spcPct val="50000"/>
              </a:spcBef>
              <a:buFont typeface="Symbol" pitchFamily="18" charset="2"/>
              <a:buNone/>
            </a:pPr>
            <a:r>
              <a:rPr lang="en-US" sz="2400" b="0" dirty="0" smtClean="0">
                <a:effectLst/>
                <a:latin typeface="Times New Roman" pitchFamily="18" charset="0"/>
                <a:cs typeface="Times New Roman" pitchFamily="18" charset="0"/>
              </a:rPr>
              <a:t>Ex_1:</a:t>
            </a:r>
          </a:p>
          <a:p>
            <a:pPr eaLnBrk="1" hangingPunct="1">
              <a:lnSpc>
                <a:spcPct val="80000"/>
              </a:lnSpc>
              <a:spcBef>
                <a:spcPct val="50000"/>
              </a:spcBef>
              <a:buFont typeface="Symbol" pitchFamily="18" charset="2"/>
              <a:buNone/>
            </a:pPr>
            <a:r>
              <a:rPr lang="en-US" sz="2400" b="0" dirty="0" smtClean="0">
                <a:effectLst/>
                <a:latin typeface="Times New Roman" pitchFamily="18" charset="0"/>
                <a:cs typeface="Times New Roman" pitchFamily="18" charset="0"/>
              </a:rPr>
              <a:t>	if (</a:t>
            </a:r>
            <a:r>
              <a:rPr lang="en-US" sz="2400" b="0" dirty="0" err="1" smtClean="0">
                <a:effectLst/>
                <a:latin typeface="Times New Roman" pitchFamily="18" charset="0"/>
                <a:cs typeface="Times New Roman" pitchFamily="18" charset="0"/>
              </a:rPr>
              <a:t>i</a:t>
            </a:r>
            <a:r>
              <a:rPr lang="en-US" sz="2400" b="0" dirty="0" smtClean="0">
                <a:effectLst/>
                <a:latin typeface="Times New Roman" pitchFamily="18" charset="0"/>
                <a:cs typeface="Times New Roman" pitchFamily="18" charset="0"/>
              </a:rPr>
              <a:t>=1) y = 3;</a:t>
            </a:r>
          </a:p>
          <a:p>
            <a:pPr eaLnBrk="1" hangingPunct="1">
              <a:lnSpc>
                <a:spcPct val="80000"/>
              </a:lnSpc>
              <a:spcBef>
                <a:spcPct val="50000"/>
              </a:spcBef>
              <a:buFont typeface="Symbol" pitchFamily="18" charset="2"/>
              <a:buChar char="Þ"/>
            </a:pPr>
            <a:r>
              <a:rPr lang="en-US" sz="2400" b="0" dirty="0" smtClean="0">
                <a:effectLst/>
                <a:latin typeface="Times New Roman" pitchFamily="18" charset="0"/>
                <a:cs typeface="Times New Roman" pitchFamily="18" charset="0"/>
                <a:sym typeface="Symbol" pitchFamily="18" charset="2"/>
              </a:rPr>
              <a:t> y = 3 is always executed</a:t>
            </a:r>
            <a:br>
              <a:rPr lang="en-US" sz="2400" b="0" dirty="0" smtClean="0">
                <a:effectLst/>
                <a:latin typeface="Times New Roman" pitchFamily="18" charset="0"/>
                <a:cs typeface="Times New Roman" pitchFamily="18" charset="0"/>
                <a:sym typeface="Symbol" pitchFamily="18" charset="2"/>
              </a:rPr>
            </a:br>
            <a:r>
              <a:rPr lang="en-US" sz="2400" b="0" dirty="0" smtClean="0">
                <a:effectLst/>
                <a:latin typeface="Times New Roman" pitchFamily="18" charset="0"/>
                <a:cs typeface="Times New Roman" pitchFamily="18" charset="0"/>
                <a:sym typeface="Symbol" pitchFamily="18" charset="2"/>
              </a:rPr>
              <a:t>this is not the same as </a:t>
            </a:r>
            <a:br>
              <a:rPr lang="en-US" sz="2400" b="0" dirty="0" smtClean="0">
                <a:effectLst/>
                <a:latin typeface="Times New Roman" pitchFamily="18" charset="0"/>
                <a:cs typeface="Times New Roman" pitchFamily="18" charset="0"/>
                <a:sym typeface="Symbol" pitchFamily="18" charset="2"/>
              </a:rPr>
            </a:br>
            <a:r>
              <a:rPr lang="en-US" sz="2400" b="0" dirty="0" smtClean="0">
                <a:effectLst/>
                <a:latin typeface="Times New Roman" pitchFamily="18" charset="0"/>
                <a:cs typeface="Times New Roman" pitchFamily="18" charset="0"/>
                <a:sym typeface="Symbol" pitchFamily="18" charset="2"/>
              </a:rPr>
              <a:t/>
            </a:r>
            <a:br>
              <a:rPr lang="en-US" sz="2400" b="0" dirty="0" smtClean="0">
                <a:effectLst/>
                <a:latin typeface="Times New Roman" pitchFamily="18" charset="0"/>
                <a:cs typeface="Times New Roman" pitchFamily="18" charset="0"/>
                <a:sym typeface="Symbol" pitchFamily="18" charset="2"/>
              </a:rPr>
            </a:br>
            <a:r>
              <a:rPr lang="en-US" sz="2400" b="0" dirty="0" smtClean="0">
                <a:effectLst/>
                <a:latin typeface="Times New Roman" pitchFamily="18" charset="0"/>
                <a:cs typeface="Times New Roman" pitchFamily="18" charset="0"/>
              </a:rPr>
              <a:t>if (</a:t>
            </a:r>
            <a:r>
              <a:rPr lang="en-US" sz="2400" b="0" dirty="0" err="1" smtClean="0">
                <a:effectLst/>
                <a:latin typeface="Times New Roman" pitchFamily="18" charset="0"/>
                <a:cs typeface="Times New Roman" pitchFamily="18" charset="0"/>
              </a:rPr>
              <a:t>i</a:t>
            </a:r>
            <a:r>
              <a:rPr lang="en-US" sz="2400" b="0" dirty="0" smtClean="0">
                <a:effectLst/>
                <a:latin typeface="Times New Roman" pitchFamily="18" charset="0"/>
                <a:cs typeface="Times New Roman" pitchFamily="18" charset="0"/>
              </a:rPr>
              <a:t>==1) y = 3;</a:t>
            </a:r>
          </a:p>
          <a:p>
            <a:pPr eaLnBrk="1" hangingPunct="1">
              <a:lnSpc>
                <a:spcPct val="80000"/>
              </a:lnSpc>
              <a:spcBef>
                <a:spcPct val="50000"/>
              </a:spcBef>
              <a:buFont typeface="Symbol" pitchFamily="18" charset="2"/>
              <a:buChar char="Þ"/>
            </a:pPr>
            <a:endParaRPr lang="en-US" sz="1800" b="0" dirty="0" smtClean="0">
              <a:effectLst/>
              <a:latin typeface="Times New Roman" pitchFamily="18" charset="0"/>
              <a:cs typeface="Times New Roman" pitchFamily="18" charset="0"/>
            </a:endParaRPr>
          </a:p>
          <a:p>
            <a:pPr eaLnBrk="1" hangingPunct="1">
              <a:lnSpc>
                <a:spcPct val="80000"/>
              </a:lnSpc>
              <a:spcBef>
                <a:spcPct val="50000"/>
              </a:spcBef>
              <a:buFont typeface="Symbol" pitchFamily="18" charset="2"/>
              <a:buNone/>
            </a:pPr>
            <a:r>
              <a:rPr lang="en-US" sz="2400" b="0" dirty="0" smtClean="0">
                <a:effectLst/>
                <a:latin typeface="Times New Roman" pitchFamily="18" charset="0"/>
                <a:cs typeface="Times New Roman" pitchFamily="18" charset="0"/>
              </a:rPr>
              <a:t>Ex_2:</a:t>
            </a:r>
          </a:p>
          <a:p>
            <a:pPr eaLnBrk="1" hangingPunct="1">
              <a:lnSpc>
                <a:spcPct val="80000"/>
              </a:lnSpc>
              <a:buFontTx/>
              <a:buNone/>
            </a:pPr>
            <a:r>
              <a:rPr lang="en-US" sz="2400" b="0" dirty="0" smtClean="0">
                <a:effectLst/>
                <a:latin typeface="Times New Roman" pitchFamily="18" charset="0"/>
                <a:cs typeface="Times New Roman" pitchFamily="18" charset="0"/>
              </a:rPr>
              <a:t>	if (</a:t>
            </a:r>
            <a:r>
              <a:rPr lang="en-US" sz="2400" b="0" dirty="0" err="1" smtClean="0">
                <a:effectLst/>
                <a:latin typeface="Times New Roman" pitchFamily="18" charset="0"/>
                <a:cs typeface="Times New Roman" pitchFamily="18" charset="0"/>
              </a:rPr>
              <a:t>i</a:t>
            </a:r>
            <a:r>
              <a:rPr lang="en-US" sz="2400" b="0" dirty="0" smtClean="0">
                <a:effectLst/>
                <a:latin typeface="Times New Roman" pitchFamily="18" charset="0"/>
                <a:cs typeface="Times New Roman" pitchFamily="18" charset="0"/>
              </a:rPr>
              <a:t>!=0) y=3;</a:t>
            </a:r>
          </a:p>
          <a:p>
            <a:pPr eaLnBrk="1" hangingPunct="1">
              <a:lnSpc>
                <a:spcPct val="80000"/>
              </a:lnSpc>
              <a:buFont typeface="Symbol" pitchFamily="18" charset="2"/>
              <a:buChar char="Þ"/>
            </a:pPr>
            <a:r>
              <a:rPr lang="en-US" sz="2400" b="0" dirty="0" smtClean="0">
                <a:effectLst/>
                <a:latin typeface="Times New Roman" pitchFamily="18" charset="0"/>
                <a:cs typeface="Times New Roman" pitchFamily="18" charset="0"/>
                <a:sym typeface="Symbol" pitchFamily="18" charset="2"/>
              </a:rPr>
              <a:t> if (</a:t>
            </a:r>
            <a:r>
              <a:rPr lang="en-US" sz="2400" b="0" dirty="0" err="1" smtClean="0">
                <a:effectLst/>
                <a:latin typeface="Times New Roman" pitchFamily="18" charset="0"/>
                <a:cs typeface="Times New Roman" pitchFamily="18" charset="0"/>
                <a:sym typeface="Symbol" pitchFamily="18" charset="2"/>
              </a:rPr>
              <a:t>i</a:t>
            </a:r>
            <a:r>
              <a:rPr lang="en-US" sz="2400" b="0" dirty="0" smtClean="0">
                <a:effectLst/>
                <a:latin typeface="Times New Roman" pitchFamily="18" charset="0"/>
                <a:cs typeface="Times New Roman" pitchFamily="18" charset="0"/>
                <a:sym typeface="Symbol" pitchFamily="18" charset="2"/>
              </a:rPr>
              <a:t>) y=3;</a:t>
            </a:r>
          </a:p>
          <a:p>
            <a:pPr eaLnBrk="1" hangingPunct="1">
              <a:lnSpc>
                <a:spcPct val="80000"/>
              </a:lnSpc>
              <a:buFont typeface="Symbol" pitchFamily="18" charset="2"/>
              <a:buChar char="Þ"/>
            </a:pPr>
            <a:endParaRPr lang="en-US" sz="1800" b="0" dirty="0" smtClean="0">
              <a:effectLst/>
              <a:latin typeface="Times New Roman" pitchFamily="18" charset="0"/>
              <a:cs typeface="Times New Roman" pitchFamily="18" charset="0"/>
              <a:sym typeface="Symbol" pitchFamily="18" charset="2"/>
            </a:endParaRPr>
          </a:p>
          <a:p>
            <a:pPr eaLnBrk="1" hangingPunct="1">
              <a:lnSpc>
                <a:spcPct val="80000"/>
              </a:lnSpc>
              <a:spcBef>
                <a:spcPct val="50000"/>
              </a:spcBef>
              <a:buFont typeface="Symbol" pitchFamily="18" charset="2"/>
              <a:buNone/>
            </a:pPr>
            <a:r>
              <a:rPr lang="en-US" sz="2400" b="0" dirty="0" smtClean="0">
                <a:effectLst/>
                <a:latin typeface="Times New Roman" pitchFamily="18" charset="0"/>
                <a:cs typeface="Times New Roman" pitchFamily="18" charset="0"/>
              </a:rPr>
              <a:t>Ex_3:</a:t>
            </a:r>
            <a:endParaRPr lang="en-US" sz="2400" b="0" dirty="0" smtClean="0">
              <a:effectLst/>
              <a:latin typeface="Times New Roman" pitchFamily="18" charset="0"/>
              <a:cs typeface="Times New Roman" pitchFamily="18" charset="0"/>
              <a:sym typeface="Symbol" pitchFamily="18" charset="2"/>
            </a:endParaRPr>
          </a:p>
          <a:p>
            <a:pPr eaLnBrk="1" hangingPunct="1">
              <a:lnSpc>
                <a:spcPct val="80000"/>
              </a:lnSpc>
              <a:buFontTx/>
              <a:buNone/>
            </a:pPr>
            <a:r>
              <a:rPr lang="en-US" sz="2400" b="0" dirty="0" smtClean="0">
                <a:effectLst/>
                <a:latin typeface="Times New Roman" pitchFamily="18" charset="0"/>
                <a:cs typeface="Times New Roman" pitchFamily="18" charset="0"/>
              </a:rPr>
              <a:t>if (</a:t>
            </a:r>
            <a:r>
              <a:rPr lang="en-US" sz="2400" b="0" dirty="0" err="1" smtClean="0">
                <a:effectLst/>
                <a:latin typeface="Times New Roman" pitchFamily="18" charset="0"/>
                <a:cs typeface="Times New Roman" pitchFamily="18" charset="0"/>
              </a:rPr>
              <a:t>i</a:t>
            </a:r>
            <a:r>
              <a:rPr lang="en-US" sz="2400" b="0" dirty="0" smtClean="0">
                <a:effectLst/>
                <a:latin typeface="Times New Roman" pitchFamily="18" charset="0"/>
                <a:cs typeface="Times New Roman" pitchFamily="18" charset="0"/>
              </a:rPr>
              <a:t>==0) y=3;</a:t>
            </a:r>
          </a:p>
          <a:p>
            <a:pPr eaLnBrk="1" hangingPunct="1">
              <a:lnSpc>
                <a:spcPct val="80000"/>
              </a:lnSpc>
              <a:buFontTx/>
              <a:buNone/>
            </a:pPr>
            <a:r>
              <a:rPr lang="en-US" sz="2400" b="0" dirty="0" smtClean="0">
                <a:effectLst/>
                <a:latin typeface="Times New Roman" pitchFamily="18" charset="0"/>
                <a:cs typeface="Times New Roman" pitchFamily="18" charset="0"/>
                <a:sym typeface="Symbol" pitchFamily="18" charset="2"/>
              </a:rPr>
              <a:t> if (!</a:t>
            </a:r>
            <a:r>
              <a:rPr lang="en-US" sz="2400" b="0" dirty="0" err="1" smtClean="0">
                <a:effectLst/>
                <a:latin typeface="Times New Roman" pitchFamily="18" charset="0"/>
                <a:cs typeface="Times New Roman" pitchFamily="18" charset="0"/>
                <a:sym typeface="Symbol" pitchFamily="18" charset="2"/>
              </a:rPr>
              <a:t>i</a:t>
            </a:r>
            <a:r>
              <a:rPr lang="en-US" sz="2400" b="0" dirty="0" smtClean="0">
                <a:effectLst/>
                <a:latin typeface="Times New Roman" pitchFamily="18" charset="0"/>
                <a:cs typeface="Times New Roman" pitchFamily="18" charset="0"/>
                <a:sym typeface="Symbol" pitchFamily="18" charset="2"/>
              </a:rPr>
              <a:t>) y=3;</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ChangeArrowheads="1"/>
          </p:cNvSpPr>
          <p:nvPr/>
        </p:nvSpPr>
        <p:spPr bwMode="auto">
          <a:xfrm>
            <a:off x="304800" y="990600"/>
            <a:ext cx="2362200" cy="2133600"/>
          </a:xfrm>
          <a:prstGeom prst="rect">
            <a:avLst/>
          </a:prstGeom>
          <a:solidFill>
            <a:srgbClr val="99CCFF"/>
          </a:solidFill>
          <a:ln w="9525">
            <a:noFill/>
            <a:miter lim="800000"/>
            <a:headEnd/>
            <a:tailEnd/>
          </a:ln>
        </p:spPr>
        <p:txBody>
          <a:bodyPr wrap="none" anchor="ctr"/>
          <a:lstStyle/>
          <a:p>
            <a:endParaRPr lang="en-US"/>
          </a:p>
        </p:txBody>
      </p:sp>
      <p:sp>
        <p:nvSpPr>
          <p:cNvPr id="103426" name="Rectangle 2"/>
          <p:cNvSpPr>
            <a:spLocks noGrp="1" noChangeArrowheads="1"/>
          </p:cNvSpPr>
          <p:nvPr>
            <p:ph type="title"/>
          </p:nvPr>
        </p:nvSpPr>
        <p:spPr/>
        <p:txBody>
          <a:bodyPr/>
          <a:lstStyle/>
          <a:p>
            <a:pPr eaLnBrk="1" hangingPunct="1">
              <a:buNone/>
              <a:defRPr/>
            </a:pPr>
            <a:r>
              <a:rPr lang="en-US" dirty="0" smtClean="0"/>
              <a:t>Examples:</a:t>
            </a:r>
          </a:p>
        </p:txBody>
      </p:sp>
      <p:sp>
        <p:nvSpPr>
          <p:cNvPr id="18436" name="Rectangle 8"/>
          <p:cNvSpPr>
            <a:spLocks noChangeArrowheads="1"/>
          </p:cNvSpPr>
          <p:nvPr/>
        </p:nvSpPr>
        <p:spPr bwMode="auto">
          <a:xfrm>
            <a:off x="3276600" y="990600"/>
            <a:ext cx="2209800" cy="2057400"/>
          </a:xfrm>
          <a:prstGeom prst="rect">
            <a:avLst/>
          </a:prstGeom>
          <a:solidFill>
            <a:srgbClr val="99CCFF"/>
          </a:solidFill>
          <a:ln w="9525">
            <a:noFill/>
            <a:miter lim="800000"/>
            <a:headEnd/>
            <a:tailEnd/>
          </a:ln>
        </p:spPr>
        <p:txBody>
          <a:bodyPr wrap="none" anchor="ctr"/>
          <a:lstStyle/>
          <a:p>
            <a:endParaRPr lang="en-US"/>
          </a:p>
        </p:txBody>
      </p:sp>
      <p:sp>
        <p:nvSpPr>
          <p:cNvPr id="18437" name="Rectangle 9"/>
          <p:cNvSpPr>
            <a:spLocks noChangeArrowheads="1"/>
          </p:cNvSpPr>
          <p:nvPr/>
        </p:nvSpPr>
        <p:spPr bwMode="auto">
          <a:xfrm>
            <a:off x="5943600" y="990600"/>
            <a:ext cx="2895600" cy="2286000"/>
          </a:xfrm>
          <a:prstGeom prst="rect">
            <a:avLst/>
          </a:prstGeom>
          <a:solidFill>
            <a:srgbClr val="99CCFF"/>
          </a:solidFill>
          <a:ln w="9525">
            <a:noFill/>
            <a:miter lim="800000"/>
            <a:headEnd/>
            <a:tailEnd/>
          </a:ln>
        </p:spPr>
        <p:txBody>
          <a:bodyPr wrap="none" anchor="ctr"/>
          <a:lstStyle/>
          <a:p>
            <a:endParaRPr lang="en-US"/>
          </a:p>
        </p:txBody>
      </p:sp>
      <p:sp>
        <p:nvSpPr>
          <p:cNvPr id="18438" name="Rectangle 10"/>
          <p:cNvSpPr>
            <a:spLocks noChangeArrowheads="1"/>
          </p:cNvSpPr>
          <p:nvPr/>
        </p:nvSpPr>
        <p:spPr bwMode="auto">
          <a:xfrm>
            <a:off x="304800" y="4038600"/>
            <a:ext cx="2514600" cy="1371600"/>
          </a:xfrm>
          <a:prstGeom prst="rect">
            <a:avLst/>
          </a:prstGeom>
          <a:solidFill>
            <a:srgbClr val="99CCFF"/>
          </a:solidFill>
          <a:ln w="9525">
            <a:noFill/>
            <a:miter lim="800000"/>
            <a:headEnd/>
            <a:tailEnd/>
          </a:ln>
        </p:spPr>
        <p:txBody>
          <a:bodyPr wrap="none" anchor="ctr"/>
          <a:lstStyle/>
          <a:p>
            <a:endParaRPr lang="en-US"/>
          </a:p>
        </p:txBody>
      </p:sp>
      <p:sp>
        <p:nvSpPr>
          <p:cNvPr id="18439" name="Rectangle 11"/>
          <p:cNvSpPr>
            <a:spLocks noChangeArrowheads="1"/>
          </p:cNvSpPr>
          <p:nvPr/>
        </p:nvSpPr>
        <p:spPr bwMode="auto">
          <a:xfrm>
            <a:off x="3276600" y="4038600"/>
            <a:ext cx="2057400" cy="1447800"/>
          </a:xfrm>
          <a:prstGeom prst="rect">
            <a:avLst/>
          </a:prstGeom>
          <a:solidFill>
            <a:srgbClr val="99CCFF"/>
          </a:solidFill>
          <a:ln w="9525">
            <a:noFill/>
            <a:miter lim="800000"/>
            <a:headEnd/>
            <a:tailEnd/>
          </a:ln>
        </p:spPr>
        <p:txBody>
          <a:bodyPr wrap="none" anchor="ctr"/>
          <a:lstStyle/>
          <a:p>
            <a:endParaRPr lang="en-US"/>
          </a:p>
        </p:txBody>
      </p:sp>
      <p:sp>
        <p:nvSpPr>
          <p:cNvPr id="18440" name="Rectangle 12"/>
          <p:cNvSpPr>
            <a:spLocks noChangeArrowheads="1"/>
          </p:cNvSpPr>
          <p:nvPr/>
        </p:nvSpPr>
        <p:spPr bwMode="auto">
          <a:xfrm>
            <a:off x="5867400" y="3962400"/>
            <a:ext cx="2362200" cy="1371600"/>
          </a:xfrm>
          <a:prstGeom prst="rect">
            <a:avLst/>
          </a:prstGeom>
          <a:solidFill>
            <a:srgbClr val="99CCFF"/>
          </a:solidFill>
          <a:ln w="9525">
            <a:noFill/>
            <a:miter lim="800000"/>
            <a:headEnd/>
            <a:tailEnd/>
          </a:ln>
        </p:spPr>
        <p:txBody>
          <a:bodyPr wrap="none" anchor="ctr"/>
          <a:lstStyle/>
          <a:p>
            <a:endParaRPr lang="en-US"/>
          </a:p>
        </p:txBody>
      </p:sp>
      <p:sp>
        <p:nvSpPr>
          <p:cNvPr id="18441" name="Rectangle 3"/>
          <p:cNvSpPr>
            <a:spLocks noGrp="1" noChangeArrowheads="1"/>
          </p:cNvSpPr>
          <p:nvPr>
            <p:ph type="body" idx="1"/>
          </p:nvPr>
        </p:nvSpPr>
        <p:spPr>
          <a:xfrm>
            <a:off x="228600" y="990600"/>
            <a:ext cx="2667000" cy="5257800"/>
          </a:xfrm>
        </p:spPr>
        <p:txBody>
          <a:bodyPr/>
          <a:lstStyle/>
          <a:p>
            <a:pPr eaLnBrk="1" hangingPunct="1">
              <a:lnSpc>
                <a:spcPct val="90000"/>
              </a:lnSpc>
              <a:buFontTx/>
              <a:buNone/>
            </a:pPr>
            <a:r>
              <a:rPr lang="en-US" sz="2000" b="0" dirty="0" smtClean="0">
                <a:effectLst/>
                <a:latin typeface="Courier New" pitchFamily="49" charset="0"/>
              </a:rPr>
              <a:t>Ex_1:</a:t>
            </a:r>
          </a:p>
          <a:p>
            <a:pPr eaLnBrk="1" hangingPunct="1">
              <a:lnSpc>
                <a:spcPct val="90000"/>
              </a:lnSpc>
              <a:spcBef>
                <a:spcPct val="0"/>
              </a:spcBef>
              <a:buFontTx/>
              <a:buNone/>
            </a:pPr>
            <a:r>
              <a:rPr lang="en-US" sz="2000" b="0" dirty="0" smtClean="0">
                <a:effectLst/>
                <a:latin typeface="Courier New" pitchFamily="49" charset="0"/>
              </a:rPr>
              <a:t>if (</a:t>
            </a:r>
            <a:r>
              <a:rPr lang="en-US" sz="2000" b="0" dirty="0" err="1" smtClean="0">
                <a:effectLst/>
                <a:latin typeface="Courier New" pitchFamily="49" charset="0"/>
              </a:rPr>
              <a:t>i</a:t>
            </a:r>
            <a:r>
              <a:rPr lang="en-US" sz="2000" b="0" dirty="0" smtClean="0">
                <a:effectLst/>
                <a:latin typeface="Courier New" pitchFamily="49" charset="0"/>
              </a:rPr>
              <a:t>&gt;2)</a:t>
            </a:r>
          </a:p>
          <a:p>
            <a:pPr eaLnBrk="1" hangingPunct="1">
              <a:lnSpc>
                <a:spcPct val="90000"/>
              </a:lnSpc>
              <a:spcBef>
                <a:spcPct val="0"/>
              </a:spcBef>
              <a:buFontTx/>
              <a:buNone/>
            </a:pPr>
            <a:r>
              <a:rPr lang="en-US" sz="2000" b="0" dirty="0" smtClean="0">
                <a:effectLst/>
                <a:latin typeface="Courier New" pitchFamily="49" charset="0"/>
              </a:rPr>
              <a:t>	  if (j==3)</a:t>
            </a:r>
          </a:p>
          <a:p>
            <a:pPr eaLnBrk="1" hangingPunct="1">
              <a:lnSpc>
                <a:spcPct val="90000"/>
              </a:lnSpc>
              <a:spcBef>
                <a:spcPct val="0"/>
              </a:spcBef>
              <a:buFontTx/>
              <a:buNone/>
            </a:pPr>
            <a:r>
              <a:rPr lang="en-US" sz="2000" b="0" dirty="0" smtClean="0">
                <a:effectLst/>
                <a:latin typeface="Courier New" pitchFamily="49" charset="0"/>
              </a:rPr>
              <a:t>		  y=4;</a:t>
            </a:r>
          </a:p>
          <a:p>
            <a:pPr eaLnBrk="1" hangingPunct="1">
              <a:lnSpc>
                <a:spcPct val="90000"/>
              </a:lnSpc>
              <a:spcBef>
                <a:spcPct val="0"/>
              </a:spcBef>
              <a:buFontTx/>
              <a:buNone/>
            </a:pPr>
            <a:r>
              <a:rPr lang="en-US" sz="2000" b="0" dirty="0" smtClean="0">
                <a:effectLst/>
                <a:latin typeface="Courier New" pitchFamily="49" charset="0"/>
              </a:rPr>
              <a:t>	  else</a:t>
            </a:r>
          </a:p>
          <a:p>
            <a:pPr eaLnBrk="1" hangingPunct="1">
              <a:lnSpc>
                <a:spcPct val="90000"/>
              </a:lnSpc>
              <a:spcBef>
                <a:spcPct val="0"/>
              </a:spcBef>
              <a:buFontTx/>
              <a:buNone/>
            </a:pPr>
            <a:r>
              <a:rPr lang="en-US" sz="2000" b="0" dirty="0" smtClean="0">
                <a:effectLst/>
                <a:latin typeface="Courier New" pitchFamily="49" charset="0"/>
              </a:rPr>
              <a:t>		y=5;</a:t>
            </a:r>
          </a:p>
          <a:p>
            <a:pPr eaLnBrk="1" hangingPunct="1">
              <a:lnSpc>
                <a:spcPct val="90000"/>
              </a:lnSpc>
              <a:buFontTx/>
              <a:buNone/>
            </a:pPr>
            <a:endParaRPr lang="en-US" sz="2000" b="0" dirty="0" smtClean="0">
              <a:effectLst/>
              <a:latin typeface="Courier New" pitchFamily="49" charset="0"/>
            </a:endParaRPr>
          </a:p>
          <a:p>
            <a:pPr eaLnBrk="1" hangingPunct="1">
              <a:lnSpc>
                <a:spcPct val="90000"/>
              </a:lnSpc>
              <a:buFontTx/>
              <a:buNone/>
            </a:pPr>
            <a:endParaRPr lang="en-US" sz="2000" b="0" dirty="0" smtClean="0">
              <a:effectLst/>
              <a:latin typeface="Courier New" pitchFamily="49" charset="0"/>
            </a:endParaRPr>
          </a:p>
          <a:p>
            <a:pPr eaLnBrk="1" hangingPunct="1">
              <a:lnSpc>
                <a:spcPct val="90000"/>
              </a:lnSpc>
              <a:buFontTx/>
              <a:buNone/>
            </a:pPr>
            <a:r>
              <a:rPr lang="en-US" sz="2000" b="0" dirty="0" smtClean="0">
                <a:effectLst/>
                <a:latin typeface="Courier New" pitchFamily="49" charset="0"/>
              </a:rPr>
              <a:t>Ex_2:</a:t>
            </a:r>
          </a:p>
          <a:p>
            <a:pPr eaLnBrk="1" hangingPunct="1">
              <a:lnSpc>
                <a:spcPct val="90000"/>
              </a:lnSpc>
              <a:buFontTx/>
              <a:buNone/>
            </a:pPr>
            <a:endParaRPr lang="en-US" sz="2000" b="0" dirty="0" smtClean="0">
              <a:effectLst/>
              <a:latin typeface="Courier New" pitchFamily="49" charset="0"/>
            </a:endParaRPr>
          </a:p>
          <a:p>
            <a:pPr eaLnBrk="1" hangingPunct="1">
              <a:lnSpc>
                <a:spcPct val="90000"/>
              </a:lnSpc>
              <a:spcBef>
                <a:spcPct val="0"/>
              </a:spcBef>
              <a:buFontTx/>
              <a:buNone/>
            </a:pPr>
            <a:r>
              <a:rPr lang="en-US" sz="2000" b="0" dirty="0" smtClean="0">
                <a:effectLst/>
                <a:latin typeface="Courier New" pitchFamily="49" charset="0"/>
              </a:rPr>
              <a:t>if (a&gt;b)</a:t>
            </a:r>
          </a:p>
          <a:p>
            <a:pPr eaLnBrk="1" hangingPunct="1">
              <a:lnSpc>
                <a:spcPct val="90000"/>
              </a:lnSpc>
              <a:spcBef>
                <a:spcPct val="0"/>
              </a:spcBef>
              <a:buFontTx/>
              <a:buNone/>
            </a:pPr>
            <a:r>
              <a:rPr lang="en-US" sz="2000" b="0" dirty="0" smtClean="0">
                <a:effectLst/>
                <a:latin typeface="Courier New" pitchFamily="49" charset="0"/>
              </a:rPr>
              <a:t>	   c = a;</a:t>
            </a:r>
          </a:p>
          <a:p>
            <a:pPr eaLnBrk="1" hangingPunct="1">
              <a:lnSpc>
                <a:spcPct val="90000"/>
              </a:lnSpc>
              <a:spcBef>
                <a:spcPct val="0"/>
              </a:spcBef>
              <a:buFontTx/>
              <a:buNone/>
            </a:pPr>
            <a:r>
              <a:rPr lang="en-US" sz="2000" b="0" dirty="0" smtClean="0">
                <a:effectLst/>
                <a:latin typeface="Courier New" pitchFamily="49" charset="0"/>
              </a:rPr>
              <a:t>else</a:t>
            </a:r>
          </a:p>
          <a:p>
            <a:pPr eaLnBrk="1" hangingPunct="1">
              <a:lnSpc>
                <a:spcPct val="90000"/>
              </a:lnSpc>
              <a:spcBef>
                <a:spcPct val="0"/>
              </a:spcBef>
              <a:buFontTx/>
              <a:buNone/>
            </a:pPr>
            <a:r>
              <a:rPr lang="en-US" sz="2000" b="0" dirty="0" smtClean="0">
                <a:effectLst/>
                <a:latin typeface="Courier New" pitchFamily="49" charset="0"/>
              </a:rPr>
              <a:t>	   c = b;</a:t>
            </a:r>
          </a:p>
          <a:p>
            <a:pPr eaLnBrk="1" hangingPunct="1">
              <a:lnSpc>
                <a:spcPct val="90000"/>
              </a:lnSpc>
              <a:buFontTx/>
              <a:buNone/>
            </a:pPr>
            <a:endParaRPr lang="en-US" sz="2000" b="0" dirty="0" smtClean="0">
              <a:effectLst/>
              <a:latin typeface="Courier New" pitchFamily="49" charset="0"/>
            </a:endParaRPr>
          </a:p>
          <a:p>
            <a:pPr eaLnBrk="1" hangingPunct="1">
              <a:lnSpc>
                <a:spcPct val="90000"/>
              </a:lnSpc>
              <a:buFont typeface="Symbol" pitchFamily="18" charset="2"/>
              <a:buChar char="Þ"/>
            </a:pPr>
            <a:r>
              <a:rPr lang="en-US" sz="2000" b="0" dirty="0" smtClean="0">
                <a:effectLst/>
                <a:latin typeface="Courier New" pitchFamily="49" charset="0"/>
                <a:sym typeface="Symbol" pitchFamily="18" charset="2"/>
              </a:rPr>
              <a:t> c=(a&gt;b)?a:b</a:t>
            </a:r>
          </a:p>
          <a:p>
            <a:pPr eaLnBrk="1" hangingPunct="1">
              <a:lnSpc>
                <a:spcPct val="90000"/>
              </a:lnSpc>
              <a:buFont typeface="Symbol" pitchFamily="18" charset="2"/>
              <a:buChar char="Þ"/>
            </a:pPr>
            <a:endParaRPr lang="en-US" sz="2000" b="0" dirty="0" smtClean="0">
              <a:effectLst/>
              <a:latin typeface="Courier New" pitchFamily="49" charset="0"/>
            </a:endParaRPr>
          </a:p>
        </p:txBody>
      </p:sp>
      <p:sp>
        <p:nvSpPr>
          <p:cNvPr id="18442" name="Rectangle 4"/>
          <p:cNvSpPr>
            <a:spLocks noChangeArrowheads="1"/>
          </p:cNvSpPr>
          <p:nvPr/>
        </p:nvSpPr>
        <p:spPr bwMode="auto">
          <a:xfrm>
            <a:off x="3276600" y="1066800"/>
            <a:ext cx="2590800" cy="5257800"/>
          </a:xfrm>
          <a:prstGeom prst="rect">
            <a:avLst/>
          </a:prstGeom>
          <a:noFill/>
          <a:ln w="9525">
            <a:noFill/>
            <a:miter lim="800000"/>
            <a:headEnd/>
            <a:tailEnd/>
          </a:ln>
        </p:spPr>
        <p:txBody>
          <a:bodyPr/>
          <a:lstStyle/>
          <a:p>
            <a:pPr marL="169863" indent="-169863"/>
            <a:r>
              <a:rPr lang="en-US" sz="2000" b="1" dirty="0">
                <a:solidFill>
                  <a:schemeClr val="bg1"/>
                </a:solidFill>
                <a:latin typeface="Times New Roman" pitchFamily="18" charset="0"/>
                <a:cs typeface="Times New Roman" pitchFamily="18" charset="0"/>
              </a:rPr>
              <a:t>if (</a:t>
            </a:r>
            <a:r>
              <a:rPr lang="en-US" sz="2000" b="1" dirty="0" err="1">
                <a:solidFill>
                  <a:schemeClr val="bg1"/>
                </a:solidFill>
                <a:latin typeface="Times New Roman" pitchFamily="18" charset="0"/>
                <a:cs typeface="Times New Roman" pitchFamily="18" charset="0"/>
              </a:rPr>
              <a:t>i</a:t>
            </a:r>
            <a:r>
              <a:rPr lang="en-US" sz="2000" b="1" dirty="0">
                <a:solidFill>
                  <a:schemeClr val="bg1"/>
                </a:solidFill>
                <a:latin typeface="Times New Roman" pitchFamily="18" charset="0"/>
                <a:cs typeface="Times New Roman" pitchFamily="18" charset="0"/>
              </a:rPr>
              <a:t>&gt;2) {</a:t>
            </a:r>
          </a:p>
          <a:p>
            <a:pPr marL="169863" indent="-169863"/>
            <a:r>
              <a:rPr lang="en-US" sz="2000" b="1" dirty="0">
                <a:solidFill>
                  <a:schemeClr val="bg1"/>
                </a:solidFill>
                <a:latin typeface="Times New Roman" pitchFamily="18" charset="0"/>
                <a:cs typeface="Times New Roman" pitchFamily="18" charset="0"/>
              </a:rPr>
              <a:t>	  if (j==3)</a:t>
            </a:r>
          </a:p>
          <a:p>
            <a:pPr marL="169863" indent="-169863"/>
            <a:r>
              <a:rPr lang="en-US" sz="2000" b="1" dirty="0">
                <a:solidFill>
                  <a:schemeClr val="bg1"/>
                </a:solidFill>
                <a:latin typeface="Times New Roman" pitchFamily="18" charset="0"/>
                <a:cs typeface="Times New Roman" pitchFamily="18" charset="0"/>
              </a:rPr>
              <a:t>		  y=4;</a:t>
            </a:r>
          </a:p>
          <a:p>
            <a:pPr marL="169863" indent="-169863"/>
            <a:r>
              <a:rPr lang="en-US" sz="2000" b="1" dirty="0">
                <a:solidFill>
                  <a:schemeClr val="bg1"/>
                </a:solidFill>
                <a:latin typeface="Times New Roman" pitchFamily="18" charset="0"/>
                <a:cs typeface="Times New Roman" pitchFamily="18" charset="0"/>
              </a:rPr>
              <a:t>}</a:t>
            </a:r>
          </a:p>
          <a:p>
            <a:pPr marL="169863" indent="-169863"/>
            <a:r>
              <a:rPr lang="en-US" sz="2000" b="1" dirty="0">
                <a:solidFill>
                  <a:schemeClr val="bg1"/>
                </a:solidFill>
                <a:latin typeface="Times New Roman" pitchFamily="18" charset="0"/>
                <a:cs typeface="Times New Roman" pitchFamily="18" charset="0"/>
              </a:rPr>
              <a:t>else</a:t>
            </a:r>
          </a:p>
          <a:p>
            <a:pPr marL="169863" indent="-169863"/>
            <a:r>
              <a:rPr lang="en-US" sz="2000" b="1" dirty="0">
                <a:solidFill>
                  <a:schemeClr val="bg1"/>
                </a:solidFill>
                <a:latin typeface="Times New Roman" pitchFamily="18" charset="0"/>
                <a:cs typeface="Times New Roman" pitchFamily="18" charset="0"/>
              </a:rPr>
              <a:t>	   y=5;</a:t>
            </a:r>
          </a:p>
          <a:p>
            <a:pPr marL="169863" indent="-169863">
              <a:spcBef>
                <a:spcPct val="20000"/>
              </a:spcBef>
            </a:pPr>
            <a:endParaRPr lang="en-US" sz="2000" b="1" dirty="0">
              <a:solidFill>
                <a:schemeClr val="bg1"/>
              </a:solidFill>
              <a:latin typeface="Times New Roman" pitchFamily="18" charset="0"/>
              <a:cs typeface="Times New Roman" pitchFamily="18" charset="0"/>
            </a:endParaRPr>
          </a:p>
          <a:p>
            <a:pPr marL="169863" indent="-169863">
              <a:spcBef>
                <a:spcPct val="20000"/>
              </a:spcBef>
            </a:pPr>
            <a:endParaRPr lang="en-US" sz="2000" b="1" dirty="0">
              <a:solidFill>
                <a:schemeClr val="bg1"/>
              </a:solidFill>
              <a:latin typeface="Times New Roman" pitchFamily="18" charset="0"/>
              <a:cs typeface="Times New Roman" pitchFamily="18" charset="0"/>
            </a:endParaRPr>
          </a:p>
          <a:p>
            <a:pPr marL="169863" indent="-169863">
              <a:spcBef>
                <a:spcPct val="20000"/>
              </a:spcBef>
            </a:pPr>
            <a:endParaRPr lang="en-US" sz="2000" b="1" dirty="0">
              <a:solidFill>
                <a:schemeClr val="bg1"/>
              </a:solidFill>
              <a:latin typeface="Times New Roman" pitchFamily="18" charset="0"/>
              <a:cs typeface="Times New Roman" pitchFamily="18" charset="0"/>
            </a:endParaRPr>
          </a:p>
          <a:p>
            <a:pPr marL="169863" indent="-169863"/>
            <a:r>
              <a:rPr lang="en-US" sz="2000" b="1" dirty="0">
                <a:solidFill>
                  <a:schemeClr val="bg1"/>
                </a:solidFill>
                <a:latin typeface="Times New Roman" pitchFamily="18" charset="0"/>
                <a:cs typeface="Times New Roman" pitchFamily="18" charset="0"/>
              </a:rPr>
              <a:t>if (x==5)</a:t>
            </a:r>
          </a:p>
          <a:p>
            <a:pPr marL="169863" indent="-169863"/>
            <a:r>
              <a:rPr lang="en-US" sz="2000" b="1" dirty="0">
                <a:solidFill>
                  <a:schemeClr val="bg1"/>
                </a:solidFill>
                <a:latin typeface="Times New Roman" pitchFamily="18" charset="0"/>
                <a:cs typeface="Times New Roman" pitchFamily="18" charset="0"/>
              </a:rPr>
              <a:t>	   y = 1;</a:t>
            </a:r>
          </a:p>
          <a:p>
            <a:pPr marL="169863" indent="-169863"/>
            <a:r>
              <a:rPr lang="en-US" sz="2000" b="1" dirty="0">
                <a:solidFill>
                  <a:schemeClr val="bg1"/>
                </a:solidFill>
                <a:latin typeface="Times New Roman" pitchFamily="18" charset="0"/>
                <a:cs typeface="Times New Roman" pitchFamily="18" charset="0"/>
              </a:rPr>
              <a:t>else</a:t>
            </a:r>
          </a:p>
          <a:p>
            <a:pPr marL="169863" indent="-169863"/>
            <a:r>
              <a:rPr lang="en-US" sz="2000" b="1" dirty="0">
                <a:solidFill>
                  <a:schemeClr val="bg1"/>
                </a:solidFill>
                <a:latin typeface="Times New Roman" pitchFamily="18" charset="0"/>
                <a:cs typeface="Times New Roman" pitchFamily="18" charset="0"/>
              </a:rPr>
              <a:t>	   y = 0;</a:t>
            </a:r>
          </a:p>
          <a:p>
            <a:pPr marL="169863" indent="-169863">
              <a:spcBef>
                <a:spcPct val="20000"/>
              </a:spcBef>
            </a:pPr>
            <a:endParaRPr lang="en-US" sz="1400" b="1" dirty="0">
              <a:solidFill>
                <a:schemeClr val="bg1"/>
              </a:solidFill>
              <a:latin typeface="Times New Roman" pitchFamily="18" charset="0"/>
              <a:cs typeface="Times New Roman" pitchFamily="18" charset="0"/>
              <a:sym typeface="Symbol" pitchFamily="18" charset="2"/>
            </a:endParaRPr>
          </a:p>
          <a:p>
            <a:pPr marL="169863" indent="-169863">
              <a:spcBef>
                <a:spcPct val="20000"/>
              </a:spcBef>
            </a:pPr>
            <a:r>
              <a:rPr lang="en-US" sz="2000" b="1" dirty="0">
                <a:solidFill>
                  <a:schemeClr val="bg1"/>
                </a:solidFill>
                <a:latin typeface="Times New Roman" pitchFamily="18" charset="0"/>
                <a:cs typeface="Times New Roman" pitchFamily="18" charset="0"/>
                <a:sym typeface="Symbol" pitchFamily="18" charset="2"/>
              </a:rPr>
              <a:t> y = (x==5);</a:t>
            </a:r>
            <a:endParaRPr lang="en-US" sz="2000" b="1" dirty="0">
              <a:solidFill>
                <a:schemeClr val="bg1"/>
              </a:solidFill>
              <a:latin typeface="Times New Roman" pitchFamily="18" charset="0"/>
              <a:cs typeface="Times New Roman" pitchFamily="18" charset="0"/>
            </a:endParaRPr>
          </a:p>
          <a:p>
            <a:pPr marL="169863" indent="-169863">
              <a:spcBef>
                <a:spcPct val="20000"/>
              </a:spcBef>
            </a:pPr>
            <a:endParaRPr lang="en-US" sz="2000" b="1" dirty="0">
              <a:solidFill>
                <a:schemeClr val="bg1"/>
              </a:solidFill>
              <a:latin typeface="Times New Roman" pitchFamily="18" charset="0"/>
              <a:cs typeface="Times New Roman" pitchFamily="18" charset="0"/>
            </a:endParaRPr>
          </a:p>
        </p:txBody>
      </p:sp>
      <p:sp>
        <p:nvSpPr>
          <p:cNvPr id="18443" name="Rectangle 5"/>
          <p:cNvSpPr>
            <a:spLocks noChangeArrowheads="1"/>
          </p:cNvSpPr>
          <p:nvPr/>
        </p:nvSpPr>
        <p:spPr bwMode="auto">
          <a:xfrm>
            <a:off x="6019800" y="1066800"/>
            <a:ext cx="3124200" cy="5334000"/>
          </a:xfrm>
          <a:prstGeom prst="rect">
            <a:avLst/>
          </a:prstGeom>
          <a:noFill/>
          <a:ln w="9525">
            <a:noFill/>
            <a:miter lim="800000"/>
            <a:headEnd/>
            <a:tailEnd/>
          </a:ln>
        </p:spPr>
        <p:txBody>
          <a:bodyPr/>
          <a:lstStyle/>
          <a:p>
            <a:pPr marL="169863" indent="-169863"/>
            <a:r>
              <a:rPr lang="en-US" sz="2000" b="1" dirty="0">
                <a:solidFill>
                  <a:schemeClr val="bg1"/>
                </a:solidFill>
                <a:latin typeface="Times New Roman" pitchFamily="18" charset="0"/>
                <a:cs typeface="Times New Roman" pitchFamily="18" charset="0"/>
              </a:rPr>
              <a:t>if (</a:t>
            </a:r>
            <a:r>
              <a:rPr lang="en-US" sz="2000" b="1" dirty="0" err="1">
                <a:solidFill>
                  <a:schemeClr val="bg1"/>
                </a:solidFill>
                <a:latin typeface="Times New Roman" pitchFamily="18" charset="0"/>
                <a:cs typeface="Times New Roman" pitchFamily="18" charset="0"/>
              </a:rPr>
              <a:t>i</a:t>
            </a:r>
            <a:r>
              <a:rPr lang="en-US" sz="2000" b="1" dirty="0">
                <a:solidFill>
                  <a:schemeClr val="bg1"/>
                </a:solidFill>
                <a:latin typeface="Times New Roman" pitchFamily="18" charset="0"/>
                <a:cs typeface="Times New Roman" pitchFamily="18" charset="0"/>
              </a:rPr>
              <a:t>&gt;2)</a:t>
            </a:r>
          </a:p>
          <a:p>
            <a:pPr marL="169863" indent="-169863"/>
            <a:r>
              <a:rPr lang="en-US" sz="2000" b="1" dirty="0">
                <a:solidFill>
                  <a:schemeClr val="bg1"/>
                </a:solidFill>
                <a:latin typeface="Times New Roman" pitchFamily="18" charset="0"/>
                <a:cs typeface="Times New Roman" pitchFamily="18" charset="0"/>
              </a:rPr>
              <a:t>	   if (j==3)</a:t>
            </a:r>
          </a:p>
          <a:p>
            <a:pPr marL="169863" indent="-169863"/>
            <a:r>
              <a:rPr lang="en-US" sz="2000" b="1" dirty="0">
                <a:solidFill>
                  <a:schemeClr val="bg1"/>
                </a:solidFill>
                <a:latin typeface="Times New Roman" pitchFamily="18" charset="0"/>
                <a:cs typeface="Times New Roman" pitchFamily="18" charset="0"/>
              </a:rPr>
              <a:t>		 y=4;</a:t>
            </a:r>
          </a:p>
          <a:p>
            <a:pPr marL="169863" indent="-169863"/>
            <a:r>
              <a:rPr lang="en-US" sz="2000" b="1" dirty="0">
                <a:solidFill>
                  <a:schemeClr val="bg1"/>
                </a:solidFill>
                <a:latin typeface="Times New Roman" pitchFamily="18" charset="0"/>
                <a:cs typeface="Times New Roman" pitchFamily="18" charset="0"/>
              </a:rPr>
              <a:t>	   else</a:t>
            </a:r>
          </a:p>
          <a:p>
            <a:pPr marL="169863" indent="-169863"/>
            <a:r>
              <a:rPr lang="en-US" sz="2000" b="1" dirty="0">
                <a:solidFill>
                  <a:schemeClr val="bg1"/>
                </a:solidFill>
                <a:latin typeface="Times New Roman" pitchFamily="18" charset="0"/>
                <a:cs typeface="Times New Roman" pitchFamily="18" charset="0"/>
              </a:rPr>
              <a:t>		 ;</a:t>
            </a:r>
          </a:p>
          <a:p>
            <a:pPr marL="169863" indent="-169863"/>
            <a:r>
              <a:rPr lang="en-US" sz="2000" b="1" dirty="0">
                <a:solidFill>
                  <a:schemeClr val="bg1"/>
                </a:solidFill>
                <a:latin typeface="Times New Roman" pitchFamily="18" charset="0"/>
                <a:cs typeface="Times New Roman" pitchFamily="18" charset="0"/>
              </a:rPr>
              <a:t>else</a:t>
            </a:r>
          </a:p>
          <a:p>
            <a:pPr marL="169863" indent="-169863"/>
            <a:r>
              <a:rPr lang="en-US" sz="2000" b="1" dirty="0">
                <a:solidFill>
                  <a:schemeClr val="bg1"/>
                </a:solidFill>
                <a:latin typeface="Times New Roman" pitchFamily="18" charset="0"/>
                <a:cs typeface="Times New Roman" pitchFamily="18" charset="0"/>
              </a:rPr>
              <a:t>		y=5;</a:t>
            </a:r>
          </a:p>
          <a:p>
            <a:pPr marL="169863" indent="-169863">
              <a:spcBef>
                <a:spcPct val="20000"/>
              </a:spcBef>
            </a:pPr>
            <a:endParaRPr lang="en-US" sz="2000" b="1" dirty="0">
              <a:solidFill>
                <a:schemeClr val="bg1"/>
              </a:solidFill>
              <a:latin typeface="Times New Roman" pitchFamily="18" charset="0"/>
              <a:cs typeface="Times New Roman" pitchFamily="18" charset="0"/>
            </a:endParaRPr>
          </a:p>
          <a:p>
            <a:pPr marL="169863" indent="-169863">
              <a:spcBef>
                <a:spcPct val="20000"/>
              </a:spcBef>
            </a:pPr>
            <a:endParaRPr lang="en-US" sz="2000" b="1" dirty="0">
              <a:solidFill>
                <a:schemeClr val="bg1"/>
              </a:solidFill>
              <a:latin typeface="Times New Roman" pitchFamily="18" charset="0"/>
              <a:cs typeface="Times New Roman" pitchFamily="18" charset="0"/>
            </a:endParaRPr>
          </a:p>
          <a:p>
            <a:pPr marL="169863" indent="-169863"/>
            <a:r>
              <a:rPr lang="en-US" sz="2000" b="1" dirty="0">
                <a:solidFill>
                  <a:schemeClr val="bg1"/>
                </a:solidFill>
                <a:latin typeface="Times New Roman" pitchFamily="18" charset="0"/>
                <a:cs typeface="Times New Roman" pitchFamily="18" charset="0"/>
              </a:rPr>
              <a:t>if (x&lt;6)</a:t>
            </a:r>
          </a:p>
          <a:p>
            <a:pPr marL="169863" indent="-169863"/>
            <a:r>
              <a:rPr lang="en-US" sz="2000" b="1" dirty="0">
                <a:solidFill>
                  <a:schemeClr val="bg1"/>
                </a:solidFill>
                <a:latin typeface="Times New Roman" pitchFamily="18" charset="0"/>
                <a:cs typeface="Times New Roman" pitchFamily="18" charset="0"/>
              </a:rPr>
              <a:t>	  y = 1;</a:t>
            </a:r>
          </a:p>
          <a:p>
            <a:pPr marL="169863" indent="-169863"/>
            <a:r>
              <a:rPr lang="en-US" sz="2000" b="1" dirty="0">
                <a:solidFill>
                  <a:schemeClr val="bg1"/>
                </a:solidFill>
                <a:latin typeface="Times New Roman" pitchFamily="18" charset="0"/>
                <a:cs typeface="Times New Roman" pitchFamily="18" charset="0"/>
              </a:rPr>
              <a:t>else</a:t>
            </a:r>
          </a:p>
          <a:p>
            <a:pPr marL="169863" indent="-169863"/>
            <a:r>
              <a:rPr lang="en-US" sz="2000" b="1" dirty="0">
                <a:solidFill>
                  <a:schemeClr val="bg1"/>
                </a:solidFill>
                <a:latin typeface="Times New Roman" pitchFamily="18" charset="0"/>
                <a:cs typeface="Times New Roman" pitchFamily="18" charset="0"/>
              </a:rPr>
              <a:t>	  y = 2;</a:t>
            </a:r>
          </a:p>
          <a:p>
            <a:pPr marL="169863" indent="-169863">
              <a:spcBef>
                <a:spcPct val="20000"/>
              </a:spcBef>
            </a:pPr>
            <a:endParaRPr lang="en-US" sz="1600" b="1" dirty="0">
              <a:solidFill>
                <a:schemeClr val="bg1"/>
              </a:solidFill>
              <a:latin typeface="Times New Roman" pitchFamily="18" charset="0"/>
              <a:cs typeface="Times New Roman" pitchFamily="18" charset="0"/>
            </a:endParaRPr>
          </a:p>
          <a:p>
            <a:pPr marL="169863" indent="-169863">
              <a:spcBef>
                <a:spcPct val="20000"/>
              </a:spcBef>
              <a:buFont typeface="Symbol" pitchFamily="18" charset="2"/>
              <a:buChar char="Þ"/>
            </a:pPr>
            <a:r>
              <a:rPr lang="en-US" sz="2000" b="1" dirty="0">
                <a:solidFill>
                  <a:schemeClr val="bg1"/>
                </a:solidFill>
                <a:latin typeface="Times New Roman" pitchFamily="18" charset="0"/>
                <a:cs typeface="Times New Roman" pitchFamily="18" charset="0"/>
                <a:sym typeface="Symbol" pitchFamily="18" charset="2"/>
              </a:rPr>
              <a:t> y = 2-(x&lt;6);</a:t>
            </a:r>
          </a:p>
          <a:p>
            <a:pPr marL="169863" indent="-169863">
              <a:spcBef>
                <a:spcPct val="20000"/>
              </a:spcBef>
              <a:buFont typeface="Symbol" pitchFamily="18" charset="2"/>
              <a:buChar char="Þ"/>
            </a:pPr>
            <a:r>
              <a:rPr lang="en-US" sz="2000" b="1" dirty="0">
                <a:solidFill>
                  <a:schemeClr val="bg1"/>
                </a:solidFill>
                <a:latin typeface="Times New Roman" pitchFamily="18" charset="0"/>
                <a:cs typeface="Times New Roman" pitchFamily="18" charset="0"/>
                <a:sym typeface="Symbol" pitchFamily="18" charset="2"/>
              </a:rPr>
              <a:t> or y = 1+(x&gt;=6);</a:t>
            </a:r>
          </a:p>
        </p:txBody>
      </p:sp>
      <p:sp>
        <p:nvSpPr>
          <p:cNvPr id="18444" name="Text Box 15"/>
          <p:cNvSpPr txBox="1">
            <a:spLocks noChangeArrowheads="1"/>
          </p:cNvSpPr>
          <p:nvPr/>
        </p:nvSpPr>
        <p:spPr bwMode="auto">
          <a:xfrm>
            <a:off x="2667000" y="1647825"/>
            <a:ext cx="609600" cy="579438"/>
          </a:xfrm>
          <a:prstGeom prst="rect">
            <a:avLst/>
          </a:prstGeom>
          <a:noFill/>
          <a:ln w="9525">
            <a:noFill/>
            <a:miter lim="800000"/>
            <a:headEnd/>
            <a:tailEnd/>
          </a:ln>
        </p:spPr>
        <p:txBody>
          <a:bodyPr>
            <a:spAutoFit/>
          </a:bodyPr>
          <a:lstStyle/>
          <a:p>
            <a:pPr algn="ctr"/>
            <a:r>
              <a:rPr lang="en-US" sz="3200">
                <a:latin typeface="Arial" pitchFamily="34" charset="0"/>
                <a:sym typeface="Symbol" pitchFamily="18" charset="2"/>
              </a:rPr>
              <a:t></a:t>
            </a:r>
            <a:endParaRPr lang="en-US" sz="3200">
              <a:latin typeface="Arial" pitchFamily="34" charset="0"/>
            </a:endParaRPr>
          </a:p>
        </p:txBody>
      </p:sp>
      <p:sp>
        <p:nvSpPr>
          <p:cNvPr id="18445" name="Text Box 16"/>
          <p:cNvSpPr txBox="1">
            <a:spLocks noChangeArrowheads="1"/>
          </p:cNvSpPr>
          <p:nvPr/>
        </p:nvSpPr>
        <p:spPr bwMode="auto">
          <a:xfrm>
            <a:off x="5486400" y="1701800"/>
            <a:ext cx="392113" cy="519113"/>
          </a:xfrm>
          <a:prstGeom prst="rect">
            <a:avLst/>
          </a:prstGeom>
          <a:noFill/>
          <a:ln w="9525">
            <a:noFill/>
            <a:miter lim="800000"/>
            <a:headEnd/>
            <a:tailEnd/>
          </a:ln>
        </p:spPr>
        <p:txBody>
          <a:bodyPr wrap="none">
            <a:spAutoFit/>
          </a:bodyPr>
          <a:lstStyle/>
          <a:p>
            <a:r>
              <a:rPr lang="en-US" sz="2800">
                <a:latin typeface="Arial" pitchFamily="34" charset="0"/>
              </a:rPr>
              <a:t>=</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8"/>
          <p:cNvSpPr>
            <a:spLocks noChangeArrowheads="1"/>
          </p:cNvSpPr>
          <p:nvPr/>
        </p:nvSpPr>
        <p:spPr bwMode="auto">
          <a:xfrm>
            <a:off x="5334000" y="1981200"/>
            <a:ext cx="914400" cy="304800"/>
          </a:xfrm>
          <a:prstGeom prst="rect">
            <a:avLst/>
          </a:prstGeom>
          <a:solidFill>
            <a:schemeClr val="accent1"/>
          </a:solidFill>
          <a:ln w="9525">
            <a:noFill/>
            <a:miter lim="800000"/>
            <a:headEnd/>
            <a:tailEnd/>
          </a:ln>
        </p:spPr>
        <p:txBody>
          <a:bodyPr wrap="none" anchor="ctr"/>
          <a:lstStyle/>
          <a:p>
            <a:endParaRPr lang="en-US"/>
          </a:p>
        </p:txBody>
      </p:sp>
      <p:sp>
        <p:nvSpPr>
          <p:cNvPr id="104450" name="Rectangle 2"/>
          <p:cNvSpPr>
            <a:spLocks noGrp="1" noChangeArrowheads="1"/>
          </p:cNvSpPr>
          <p:nvPr>
            <p:ph type="title"/>
          </p:nvPr>
        </p:nvSpPr>
        <p:spPr/>
        <p:txBody>
          <a:bodyPr/>
          <a:lstStyle/>
          <a:p>
            <a:pPr eaLnBrk="1" hangingPunct="1">
              <a:buNone/>
              <a:defRPr/>
            </a:pPr>
            <a:r>
              <a:rPr lang="en-US" dirty="0" smtClean="0">
                <a:latin typeface="Times New Roman" pitchFamily="18" charset="0"/>
                <a:cs typeface="Times New Roman" pitchFamily="18" charset="0"/>
              </a:rPr>
              <a:t>Examples:</a:t>
            </a:r>
          </a:p>
        </p:txBody>
      </p:sp>
      <p:sp>
        <p:nvSpPr>
          <p:cNvPr id="104451" name="Rectangle 3"/>
          <p:cNvSpPr>
            <a:spLocks noGrp="1" noChangeArrowheads="1"/>
          </p:cNvSpPr>
          <p:nvPr>
            <p:ph type="body" idx="1"/>
          </p:nvPr>
        </p:nvSpPr>
        <p:spPr>
          <a:xfrm>
            <a:off x="114300" y="1092200"/>
            <a:ext cx="8839200" cy="5410200"/>
          </a:xfrm>
        </p:spPr>
        <p:txBody>
          <a:bodyPr>
            <a:normAutofit lnSpcReduction="10000"/>
          </a:bodyPr>
          <a:lstStyle/>
          <a:p>
            <a:pPr eaLnBrk="1" hangingPunct="1"/>
            <a:r>
              <a:rPr lang="en-US" sz="2000" dirty="0" smtClean="0"/>
              <a:t> </a:t>
            </a:r>
            <a:r>
              <a:rPr lang="en-US" sz="2000" b="0" dirty="0" smtClean="0">
                <a:latin typeface="Courier New" pitchFamily="49" charset="0"/>
              </a:rPr>
              <a:t>while</a:t>
            </a:r>
            <a:r>
              <a:rPr lang="en-US" sz="2000" dirty="0" smtClean="0"/>
              <a:t> loop:</a:t>
            </a:r>
          </a:p>
          <a:p>
            <a:pPr eaLnBrk="1" hangingPunct="1">
              <a:buFontTx/>
              <a:buNone/>
            </a:pPr>
            <a:r>
              <a:rPr lang="en-US" sz="2000" dirty="0" smtClean="0"/>
              <a:t>		</a:t>
            </a:r>
          </a:p>
          <a:p>
            <a:pPr eaLnBrk="1" hangingPunct="1">
              <a:buFontTx/>
              <a:buNone/>
            </a:pPr>
            <a:r>
              <a:rPr lang="en-US" sz="2000" dirty="0" smtClean="0"/>
              <a:t>		</a:t>
            </a:r>
            <a:r>
              <a:rPr lang="en-US" sz="2000" dirty="0" smtClean="0">
                <a:latin typeface="Courier New" pitchFamily="49" charset="0"/>
              </a:rPr>
              <a:t>while (expr</a:t>
            </a:r>
            <a:r>
              <a:rPr lang="en-US" sz="2000" baseline="-25000" dirty="0" smtClean="0">
                <a:latin typeface="Courier New" pitchFamily="49" charset="0"/>
              </a:rPr>
              <a:t>1</a:t>
            </a:r>
            <a:r>
              <a:rPr lang="en-US" sz="2000" dirty="0" smtClean="0">
                <a:latin typeface="Courier New" pitchFamily="49" charset="0"/>
              </a:rPr>
              <a:t>, expr</a:t>
            </a:r>
            <a:r>
              <a:rPr lang="en-US" sz="2000" baseline="-25000" dirty="0" smtClean="0">
                <a:latin typeface="Courier New" pitchFamily="49" charset="0"/>
              </a:rPr>
              <a:t>2</a:t>
            </a:r>
            <a:r>
              <a:rPr lang="en-US" sz="2000" dirty="0" smtClean="0">
                <a:latin typeface="Courier New" pitchFamily="49" charset="0"/>
              </a:rPr>
              <a:t>, …, </a:t>
            </a:r>
            <a:r>
              <a:rPr lang="en-US" sz="2000" dirty="0" err="1" smtClean="0">
                <a:latin typeface="Courier New" pitchFamily="49" charset="0"/>
              </a:rPr>
              <a:t>expr</a:t>
            </a:r>
            <a:r>
              <a:rPr lang="en-US" sz="2000" baseline="-25000" dirty="0" err="1" smtClean="0">
                <a:latin typeface="Courier New" pitchFamily="49" charset="0"/>
              </a:rPr>
              <a:t>n</a:t>
            </a:r>
            <a:r>
              <a:rPr lang="en-US" sz="2000" dirty="0" smtClean="0">
                <a:latin typeface="Courier New" pitchFamily="49" charset="0"/>
              </a:rPr>
              <a:t>)</a:t>
            </a:r>
          </a:p>
          <a:p>
            <a:pPr eaLnBrk="1" hangingPunct="1">
              <a:buFontTx/>
              <a:buNone/>
            </a:pPr>
            <a:r>
              <a:rPr lang="en-US" sz="2000" dirty="0" smtClean="0">
                <a:latin typeface="Courier New" pitchFamily="49" charset="0"/>
              </a:rPr>
              <a:t>			statement</a:t>
            </a:r>
          </a:p>
          <a:p>
            <a:pPr eaLnBrk="1" hangingPunct="1">
              <a:buFontTx/>
              <a:buNone/>
            </a:pPr>
            <a:endParaRPr lang="en-US" sz="2000" dirty="0" smtClean="0">
              <a:latin typeface="Courier New" pitchFamily="49" charset="0"/>
            </a:endParaRPr>
          </a:p>
          <a:p>
            <a:pPr eaLnBrk="1" hangingPunct="1">
              <a:buFontTx/>
              <a:buNone/>
            </a:pPr>
            <a:r>
              <a:rPr lang="en-US" sz="2000" b="0" dirty="0" smtClean="0">
                <a:effectLst/>
                <a:latin typeface="Courier New" pitchFamily="49" charset="0"/>
              </a:rPr>
              <a:t>		</a:t>
            </a:r>
            <a:r>
              <a:rPr lang="en-US" sz="2000" u="sng" dirty="0" smtClean="0">
                <a:effectLst/>
              </a:rPr>
              <a:t>Example</a:t>
            </a:r>
            <a:r>
              <a:rPr lang="en-US" sz="2000" dirty="0" smtClean="0">
                <a:effectLst/>
              </a:rPr>
              <a:t>: </a:t>
            </a:r>
          </a:p>
          <a:p>
            <a:pPr eaLnBrk="1" hangingPunct="1">
              <a:buFontTx/>
              <a:buNone/>
            </a:pPr>
            <a:r>
              <a:rPr lang="en-US" sz="2000" dirty="0" smtClean="0">
                <a:effectLst/>
              </a:rPr>
              <a:t>			</a:t>
            </a:r>
            <a:r>
              <a:rPr lang="en-US" sz="2000" b="0" dirty="0" smtClean="0">
                <a:effectLst/>
                <a:latin typeface="Courier New" pitchFamily="49" charset="0"/>
              </a:rPr>
              <a:t>while (</a:t>
            </a:r>
            <a:r>
              <a:rPr lang="en-US" sz="2000" b="0" dirty="0" err="1" smtClean="0">
                <a:effectLst/>
                <a:latin typeface="Courier New" pitchFamily="49" charset="0"/>
              </a:rPr>
              <a:t>scanf</a:t>
            </a:r>
            <a:r>
              <a:rPr lang="en-US" sz="2000" b="0" dirty="0" smtClean="0">
                <a:effectLst/>
                <a:latin typeface="Courier New" pitchFamily="49" charset="0"/>
              </a:rPr>
              <a:t>(“%d”, &amp;</a:t>
            </a:r>
            <a:r>
              <a:rPr lang="en-US" sz="2000" b="0" dirty="0" err="1" smtClean="0">
                <a:effectLst/>
                <a:latin typeface="Courier New" pitchFamily="49" charset="0"/>
              </a:rPr>
              <a:t>i</a:t>
            </a:r>
            <a:r>
              <a:rPr lang="en-US" sz="2000" b="0" dirty="0" smtClean="0">
                <a:effectLst/>
                <a:latin typeface="Courier New" pitchFamily="49" charset="0"/>
              </a:rPr>
              <a:t>), </a:t>
            </a:r>
            <a:r>
              <a:rPr lang="en-US" sz="2000" b="0" dirty="0" err="1" smtClean="0">
                <a:effectLst/>
                <a:latin typeface="Courier New" pitchFamily="49" charset="0"/>
              </a:rPr>
              <a:t>i</a:t>
            </a:r>
            <a:r>
              <a:rPr lang="en-US" sz="2000" b="0" dirty="0" smtClean="0">
                <a:effectLst/>
                <a:latin typeface="Courier New" pitchFamily="49" charset="0"/>
              </a:rPr>
              <a:t>--)</a:t>
            </a:r>
          </a:p>
          <a:p>
            <a:pPr eaLnBrk="1" hangingPunct="1">
              <a:buFontTx/>
              <a:buNone/>
            </a:pPr>
            <a:r>
              <a:rPr lang="en-US" sz="2000" b="0" dirty="0" smtClean="0">
                <a:effectLst/>
                <a:latin typeface="Courier New" pitchFamily="49" charset="0"/>
              </a:rPr>
              <a:t>				</a:t>
            </a:r>
            <a:r>
              <a:rPr lang="en-US" sz="2000" b="0" dirty="0" err="1" smtClean="0">
                <a:effectLst/>
                <a:latin typeface="Courier New" pitchFamily="49" charset="0"/>
              </a:rPr>
              <a:t>printf</a:t>
            </a:r>
            <a:r>
              <a:rPr lang="en-US" sz="2000" b="0" dirty="0" smtClean="0">
                <a:effectLst/>
                <a:latin typeface="Courier New" pitchFamily="49" charset="0"/>
              </a:rPr>
              <a:t>(“%</a:t>
            </a:r>
            <a:r>
              <a:rPr lang="en-US" sz="2000" b="0" dirty="0" err="1" smtClean="0">
                <a:effectLst/>
                <a:latin typeface="Courier New" pitchFamily="49" charset="0"/>
              </a:rPr>
              <a:t>d”,i</a:t>
            </a:r>
            <a:r>
              <a:rPr lang="en-US" sz="2000" b="0" dirty="0" smtClean="0">
                <a:effectLst/>
                <a:latin typeface="Courier New" pitchFamily="49" charset="0"/>
              </a:rPr>
              <a:t>);</a:t>
            </a:r>
          </a:p>
          <a:p>
            <a:pPr eaLnBrk="1" hangingPunct="1"/>
            <a:r>
              <a:rPr lang="en-US" sz="2000" b="0" dirty="0" smtClean="0">
                <a:latin typeface="Courier New" pitchFamily="49" charset="0"/>
              </a:rPr>
              <a:t>Switch</a:t>
            </a:r>
          </a:p>
          <a:p>
            <a:pPr lvl="1" eaLnBrk="1" hangingPunct="1">
              <a:buFontTx/>
              <a:buNone/>
            </a:pPr>
            <a:r>
              <a:rPr lang="en-US" sz="2000" b="1" dirty="0" smtClean="0">
                <a:latin typeface="Courier New" pitchFamily="49" charset="0"/>
              </a:rPr>
              <a:t>	switch (</a:t>
            </a:r>
            <a:r>
              <a:rPr lang="en-US" sz="2000" b="1" dirty="0" err="1" smtClean="0">
                <a:latin typeface="Courier New" pitchFamily="49" charset="0"/>
              </a:rPr>
              <a:t>i</a:t>
            </a:r>
            <a:r>
              <a:rPr lang="en-US" sz="2000" b="1" dirty="0" smtClean="0">
                <a:latin typeface="Courier New" pitchFamily="49" charset="0"/>
              </a:rPr>
              <a:t>) {</a:t>
            </a:r>
          </a:p>
          <a:p>
            <a:pPr lvl="1" eaLnBrk="1" hangingPunct="1">
              <a:buFontTx/>
              <a:buNone/>
            </a:pPr>
            <a:r>
              <a:rPr lang="en-US" sz="2000" b="1" dirty="0" smtClean="0">
                <a:latin typeface="Courier New" pitchFamily="49" charset="0"/>
              </a:rPr>
              <a:t>		case 1: j+=5;</a:t>
            </a:r>
          </a:p>
          <a:p>
            <a:pPr lvl="1" eaLnBrk="1" hangingPunct="1">
              <a:buFontTx/>
              <a:buNone/>
            </a:pPr>
            <a:r>
              <a:rPr lang="en-US" sz="2000" b="1" dirty="0" smtClean="0">
                <a:latin typeface="Courier New" pitchFamily="49" charset="0"/>
              </a:rPr>
              <a:t>		case 2;</a:t>
            </a:r>
          </a:p>
          <a:p>
            <a:pPr lvl="1" eaLnBrk="1" hangingPunct="1">
              <a:buFontTx/>
              <a:buNone/>
            </a:pPr>
            <a:r>
              <a:rPr lang="en-US" sz="2000" b="1" dirty="0" smtClean="0">
                <a:latin typeface="Courier New" pitchFamily="49" charset="0"/>
              </a:rPr>
              <a:t>		case 3: j+=4;</a:t>
            </a:r>
          </a:p>
          <a:p>
            <a:pPr lvl="1" eaLnBrk="1" hangingPunct="1">
              <a:buFontTx/>
              <a:buNone/>
            </a:pPr>
            <a:r>
              <a:rPr lang="en-US" sz="2000" b="1" dirty="0" smtClean="0">
                <a:latin typeface="Courier New" pitchFamily="49" charset="0"/>
              </a:rPr>
              <a:t>		case 4: j+=3;</a:t>
            </a:r>
          </a:p>
          <a:p>
            <a:pPr lvl="1" eaLnBrk="1" hangingPunct="1">
              <a:buFontTx/>
              <a:buNone/>
            </a:pPr>
            <a:r>
              <a:rPr lang="en-US" sz="2000" b="1" dirty="0" smtClean="0">
                <a:latin typeface="Courier New" pitchFamily="49" charset="0"/>
              </a:rPr>
              <a:t>	}</a:t>
            </a:r>
          </a:p>
        </p:txBody>
      </p:sp>
      <p:sp>
        <p:nvSpPr>
          <p:cNvPr id="19461" name="Arc 4"/>
          <p:cNvSpPr>
            <a:spLocks/>
          </p:cNvSpPr>
          <p:nvPr/>
        </p:nvSpPr>
        <p:spPr bwMode="auto">
          <a:xfrm>
            <a:off x="2133600" y="1600200"/>
            <a:ext cx="609600" cy="304800"/>
          </a:xfrm>
          <a:custGeom>
            <a:avLst/>
            <a:gdLst>
              <a:gd name="T0" fmla="*/ 0 w 21600"/>
              <a:gd name="T1" fmla="*/ 0 h 21600"/>
              <a:gd name="T2" fmla="*/ 609600 w 21600"/>
              <a:gd name="T3" fmla="*/ 304800 h 21600"/>
              <a:gd name="T4" fmla="*/ 0 w 21600"/>
              <a:gd name="T5" fmla="*/ 3048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rgbClr val="FF0000"/>
            </a:solidFill>
            <a:round/>
            <a:headEnd/>
            <a:tailEnd type="triangle" w="med" len="med"/>
          </a:ln>
        </p:spPr>
        <p:txBody>
          <a:bodyPr wrap="none" anchor="ctr"/>
          <a:lstStyle/>
          <a:p>
            <a:endParaRPr lang="en-US"/>
          </a:p>
        </p:txBody>
      </p:sp>
      <p:sp>
        <p:nvSpPr>
          <p:cNvPr id="19462" name="Arc 5"/>
          <p:cNvSpPr>
            <a:spLocks/>
          </p:cNvSpPr>
          <p:nvPr/>
        </p:nvSpPr>
        <p:spPr bwMode="auto">
          <a:xfrm>
            <a:off x="3200400" y="1677988"/>
            <a:ext cx="685800" cy="304800"/>
          </a:xfrm>
          <a:custGeom>
            <a:avLst/>
            <a:gdLst>
              <a:gd name="T0" fmla="*/ 0 w 42847"/>
              <a:gd name="T1" fmla="*/ 249908 h 21600"/>
              <a:gd name="T2" fmla="*/ 685800 w 42847"/>
              <a:gd name="T3" fmla="*/ 304800 h 21600"/>
              <a:gd name="T4" fmla="*/ 340075 w 42847"/>
              <a:gd name="T5" fmla="*/ 304800 h 21600"/>
              <a:gd name="T6" fmla="*/ 0 60000 65536"/>
              <a:gd name="T7" fmla="*/ 0 60000 65536"/>
              <a:gd name="T8" fmla="*/ 0 60000 65536"/>
              <a:gd name="T9" fmla="*/ 0 w 42847"/>
              <a:gd name="T10" fmla="*/ 0 h 21600"/>
              <a:gd name="T11" fmla="*/ 42847 w 42847"/>
              <a:gd name="T12" fmla="*/ 21600 h 21600"/>
            </a:gdLst>
            <a:ahLst/>
            <a:cxnLst>
              <a:cxn ang="T6">
                <a:pos x="T0" y="T1"/>
              </a:cxn>
              <a:cxn ang="T7">
                <a:pos x="T2" y="T3"/>
              </a:cxn>
              <a:cxn ang="T8">
                <a:pos x="T4" y="T5"/>
              </a:cxn>
            </a:cxnLst>
            <a:rect l="T9" t="T10" r="T11" b="T12"/>
            <a:pathLst>
              <a:path w="42847" h="21600" fill="none" extrusionOk="0">
                <a:moveTo>
                  <a:pt x="0" y="17710"/>
                </a:moveTo>
                <a:cubicBezTo>
                  <a:pt x="1878" y="7451"/>
                  <a:pt x="10818" y="-1"/>
                  <a:pt x="21247" y="0"/>
                </a:cubicBezTo>
                <a:cubicBezTo>
                  <a:pt x="33176" y="0"/>
                  <a:pt x="42847" y="9670"/>
                  <a:pt x="42847" y="21600"/>
                </a:cubicBezTo>
              </a:path>
              <a:path w="42847" h="21600" stroke="0" extrusionOk="0">
                <a:moveTo>
                  <a:pt x="0" y="17710"/>
                </a:moveTo>
                <a:cubicBezTo>
                  <a:pt x="1878" y="7451"/>
                  <a:pt x="10818" y="-1"/>
                  <a:pt x="21247" y="0"/>
                </a:cubicBezTo>
                <a:cubicBezTo>
                  <a:pt x="33176" y="0"/>
                  <a:pt x="42847" y="9670"/>
                  <a:pt x="42847" y="21600"/>
                </a:cubicBezTo>
                <a:lnTo>
                  <a:pt x="21247" y="21600"/>
                </a:lnTo>
                <a:close/>
              </a:path>
            </a:pathLst>
          </a:custGeom>
          <a:noFill/>
          <a:ln w="19050">
            <a:solidFill>
              <a:srgbClr val="FF0000"/>
            </a:solidFill>
            <a:round/>
            <a:headEnd/>
            <a:tailEnd type="triangle" w="med" len="med"/>
          </a:ln>
        </p:spPr>
        <p:txBody>
          <a:bodyPr wrap="none" anchor="ctr"/>
          <a:lstStyle/>
          <a:p>
            <a:endParaRPr lang="en-US"/>
          </a:p>
        </p:txBody>
      </p:sp>
      <p:sp>
        <p:nvSpPr>
          <p:cNvPr id="19463" name="Arc 6"/>
          <p:cNvSpPr>
            <a:spLocks/>
          </p:cNvSpPr>
          <p:nvPr/>
        </p:nvSpPr>
        <p:spPr bwMode="auto">
          <a:xfrm>
            <a:off x="5181600" y="1677988"/>
            <a:ext cx="685800" cy="304800"/>
          </a:xfrm>
          <a:custGeom>
            <a:avLst/>
            <a:gdLst>
              <a:gd name="T0" fmla="*/ 0 w 43167"/>
              <a:gd name="T1" fmla="*/ 287909 h 21600"/>
              <a:gd name="T2" fmla="*/ 685800 w 43167"/>
              <a:gd name="T3" fmla="*/ 304800 h 21600"/>
              <a:gd name="T4" fmla="*/ 342638 w 43167"/>
              <a:gd name="T5" fmla="*/ 304800 h 21600"/>
              <a:gd name="T6" fmla="*/ 0 60000 65536"/>
              <a:gd name="T7" fmla="*/ 0 60000 65536"/>
              <a:gd name="T8" fmla="*/ 0 60000 65536"/>
              <a:gd name="T9" fmla="*/ 0 w 43167"/>
              <a:gd name="T10" fmla="*/ 0 h 21600"/>
              <a:gd name="T11" fmla="*/ 43167 w 43167"/>
              <a:gd name="T12" fmla="*/ 21600 h 21600"/>
            </a:gdLst>
            <a:ahLst/>
            <a:cxnLst>
              <a:cxn ang="T6">
                <a:pos x="T0" y="T1"/>
              </a:cxn>
              <a:cxn ang="T7">
                <a:pos x="T2" y="T3"/>
              </a:cxn>
              <a:cxn ang="T8">
                <a:pos x="T4" y="T5"/>
              </a:cxn>
            </a:cxnLst>
            <a:rect l="T9" t="T10" r="T11" b="T12"/>
            <a:pathLst>
              <a:path w="43167" h="21600" fill="none" extrusionOk="0">
                <a:moveTo>
                  <a:pt x="0" y="20403"/>
                </a:moveTo>
                <a:cubicBezTo>
                  <a:pt x="635" y="8956"/>
                  <a:pt x="10102" y="-1"/>
                  <a:pt x="21567" y="0"/>
                </a:cubicBezTo>
                <a:cubicBezTo>
                  <a:pt x="33496" y="0"/>
                  <a:pt x="43167" y="9670"/>
                  <a:pt x="43167" y="21600"/>
                </a:cubicBezTo>
              </a:path>
              <a:path w="43167" h="21600" stroke="0" extrusionOk="0">
                <a:moveTo>
                  <a:pt x="0" y="20403"/>
                </a:moveTo>
                <a:cubicBezTo>
                  <a:pt x="635" y="8956"/>
                  <a:pt x="10102" y="-1"/>
                  <a:pt x="21567" y="0"/>
                </a:cubicBezTo>
                <a:cubicBezTo>
                  <a:pt x="33496" y="0"/>
                  <a:pt x="43167" y="9670"/>
                  <a:pt x="43167" y="21600"/>
                </a:cubicBezTo>
                <a:lnTo>
                  <a:pt x="21567" y="21600"/>
                </a:lnTo>
                <a:close/>
              </a:path>
            </a:pathLst>
          </a:custGeom>
          <a:noFill/>
          <a:ln w="19050">
            <a:solidFill>
              <a:srgbClr val="FF0000"/>
            </a:solidFill>
            <a:round/>
            <a:headEnd/>
            <a:tailEnd type="triangle" w="med" len="med"/>
          </a:ln>
        </p:spPr>
        <p:txBody>
          <a:bodyPr wrap="none" anchor="ctr"/>
          <a:lstStyle/>
          <a:p>
            <a:endParaRPr lang="en-US"/>
          </a:p>
        </p:txBody>
      </p:sp>
      <p:sp>
        <p:nvSpPr>
          <p:cNvPr id="19464" name="Arc 7"/>
          <p:cNvSpPr>
            <a:spLocks/>
          </p:cNvSpPr>
          <p:nvPr/>
        </p:nvSpPr>
        <p:spPr bwMode="auto">
          <a:xfrm>
            <a:off x="4191000" y="1676400"/>
            <a:ext cx="609600" cy="315913"/>
          </a:xfrm>
          <a:custGeom>
            <a:avLst/>
            <a:gdLst>
              <a:gd name="T0" fmla="*/ 0 w 43167"/>
              <a:gd name="T1" fmla="*/ 232860 h 27680"/>
              <a:gd name="T2" fmla="*/ 597272 w 43167"/>
              <a:gd name="T3" fmla="*/ 315913 h 27680"/>
              <a:gd name="T4" fmla="*/ 304567 w 43167"/>
              <a:gd name="T5" fmla="*/ 246522 h 27680"/>
              <a:gd name="T6" fmla="*/ 0 60000 65536"/>
              <a:gd name="T7" fmla="*/ 0 60000 65536"/>
              <a:gd name="T8" fmla="*/ 0 60000 65536"/>
              <a:gd name="T9" fmla="*/ 0 w 43167"/>
              <a:gd name="T10" fmla="*/ 0 h 27680"/>
              <a:gd name="T11" fmla="*/ 43167 w 43167"/>
              <a:gd name="T12" fmla="*/ 27680 h 27680"/>
            </a:gdLst>
            <a:ahLst/>
            <a:cxnLst>
              <a:cxn ang="T6">
                <a:pos x="T0" y="T1"/>
              </a:cxn>
              <a:cxn ang="T7">
                <a:pos x="T2" y="T3"/>
              </a:cxn>
              <a:cxn ang="T8">
                <a:pos x="T4" y="T5"/>
              </a:cxn>
            </a:cxnLst>
            <a:rect l="T9" t="T10" r="T11" b="T12"/>
            <a:pathLst>
              <a:path w="43167" h="27680" fill="none" extrusionOk="0">
                <a:moveTo>
                  <a:pt x="0" y="20403"/>
                </a:moveTo>
                <a:cubicBezTo>
                  <a:pt x="635" y="8956"/>
                  <a:pt x="10102" y="-1"/>
                  <a:pt x="21567" y="0"/>
                </a:cubicBezTo>
                <a:cubicBezTo>
                  <a:pt x="33496" y="0"/>
                  <a:pt x="43167" y="9670"/>
                  <a:pt x="43167" y="21600"/>
                </a:cubicBezTo>
                <a:cubicBezTo>
                  <a:pt x="43167" y="23657"/>
                  <a:pt x="42872" y="25705"/>
                  <a:pt x="42293" y="27679"/>
                </a:cubicBezTo>
              </a:path>
              <a:path w="43167" h="27680" stroke="0" extrusionOk="0">
                <a:moveTo>
                  <a:pt x="0" y="20403"/>
                </a:moveTo>
                <a:cubicBezTo>
                  <a:pt x="635" y="8956"/>
                  <a:pt x="10102" y="-1"/>
                  <a:pt x="21567" y="0"/>
                </a:cubicBezTo>
                <a:cubicBezTo>
                  <a:pt x="33496" y="0"/>
                  <a:pt x="43167" y="9670"/>
                  <a:pt x="43167" y="21600"/>
                </a:cubicBezTo>
                <a:cubicBezTo>
                  <a:pt x="43167" y="23657"/>
                  <a:pt x="42872" y="25705"/>
                  <a:pt x="42293" y="27679"/>
                </a:cubicBezTo>
                <a:lnTo>
                  <a:pt x="21567" y="21600"/>
                </a:lnTo>
                <a:close/>
              </a:path>
            </a:pathLst>
          </a:custGeom>
          <a:noFill/>
          <a:ln w="19050">
            <a:solidFill>
              <a:srgbClr val="FF0000"/>
            </a:solidFill>
            <a:round/>
            <a:headEnd/>
            <a:tailEnd type="triangle" w="med" len="med"/>
          </a:ln>
        </p:spPr>
        <p:txBody>
          <a:bodyPr wrap="none" anchor="ctr"/>
          <a:lstStyle/>
          <a:p>
            <a:endParaRPr lang="en-US"/>
          </a:p>
        </p:txBody>
      </p:sp>
      <p:sp>
        <p:nvSpPr>
          <p:cNvPr id="19465" name="Text Box 8"/>
          <p:cNvSpPr txBox="1">
            <a:spLocks noChangeArrowheads="1"/>
          </p:cNvSpPr>
          <p:nvPr/>
        </p:nvSpPr>
        <p:spPr bwMode="auto">
          <a:xfrm>
            <a:off x="2422525" y="1355725"/>
            <a:ext cx="296863" cy="336550"/>
          </a:xfrm>
          <a:prstGeom prst="rect">
            <a:avLst/>
          </a:prstGeom>
          <a:noFill/>
          <a:ln w="9525">
            <a:noFill/>
            <a:miter lim="800000"/>
            <a:headEnd/>
            <a:tailEnd/>
          </a:ln>
        </p:spPr>
        <p:txBody>
          <a:bodyPr wrap="none">
            <a:spAutoFit/>
          </a:bodyPr>
          <a:lstStyle/>
          <a:p>
            <a:r>
              <a:rPr lang="en-US" sz="1600" b="1">
                <a:latin typeface="Arial" pitchFamily="34" charset="0"/>
              </a:rPr>
              <a:t>1</a:t>
            </a:r>
          </a:p>
        </p:txBody>
      </p:sp>
      <p:sp>
        <p:nvSpPr>
          <p:cNvPr id="19466" name="Text Box 9"/>
          <p:cNvSpPr txBox="1">
            <a:spLocks noChangeArrowheads="1"/>
          </p:cNvSpPr>
          <p:nvPr/>
        </p:nvSpPr>
        <p:spPr bwMode="auto">
          <a:xfrm>
            <a:off x="3352800" y="1371600"/>
            <a:ext cx="296863" cy="336550"/>
          </a:xfrm>
          <a:prstGeom prst="rect">
            <a:avLst/>
          </a:prstGeom>
          <a:noFill/>
          <a:ln w="9525">
            <a:noFill/>
            <a:miter lim="800000"/>
            <a:headEnd/>
            <a:tailEnd/>
          </a:ln>
        </p:spPr>
        <p:txBody>
          <a:bodyPr wrap="none">
            <a:spAutoFit/>
          </a:bodyPr>
          <a:lstStyle/>
          <a:p>
            <a:r>
              <a:rPr lang="en-US" sz="1600" b="1">
                <a:latin typeface="Arial" pitchFamily="34" charset="0"/>
              </a:rPr>
              <a:t>2</a:t>
            </a:r>
          </a:p>
        </p:txBody>
      </p:sp>
      <p:sp>
        <p:nvSpPr>
          <p:cNvPr id="19467" name="Text Box 10"/>
          <p:cNvSpPr txBox="1">
            <a:spLocks noChangeArrowheads="1"/>
          </p:cNvSpPr>
          <p:nvPr/>
        </p:nvSpPr>
        <p:spPr bwMode="auto">
          <a:xfrm>
            <a:off x="4343400" y="1371600"/>
            <a:ext cx="296863" cy="336550"/>
          </a:xfrm>
          <a:prstGeom prst="rect">
            <a:avLst/>
          </a:prstGeom>
          <a:noFill/>
          <a:ln w="9525">
            <a:noFill/>
            <a:miter lim="800000"/>
            <a:headEnd/>
            <a:tailEnd/>
          </a:ln>
        </p:spPr>
        <p:txBody>
          <a:bodyPr wrap="none">
            <a:spAutoFit/>
          </a:bodyPr>
          <a:lstStyle/>
          <a:p>
            <a:r>
              <a:rPr lang="en-US" sz="1600" b="1">
                <a:latin typeface="Arial" pitchFamily="34" charset="0"/>
              </a:rPr>
              <a:t>3</a:t>
            </a:r>
          </a:p>
        </p:txBody>
      </p:sp>
      <p:sp>
        <p:nvSpPr>
          <p:cNvPr id="19468" name="Text Box 11"/>
          <p:cNvSpPr txBox="1">
            <a:spLocks noChangeArrowheads="1"/>
          </p:cNvSpPr>
          <p:nvPr/>
        </p:nvSpPr>
        <p:spPr bwMode="auto">
          <a:xfrm>
            <a:off x="5410200" y="1390650"/>
            <a:ext cx="330200" cy="336550"/>
          </a:xfrm>
          <a:prstGeom prst="rect">
            <a:avLst/>
          </a:prstGeom>
          <a:noFill/>
          <a:ln w="9525">
            <a:noFill/>
            <a:miter lim="800000"/>
            <a:headEnd/>
            <a:tailEnd/>
          </a:ln>
        </p:spPr>
        <p:txBody>
          <a:bodyPr wrap="none">
            <a:spAutoFit/>
          </a:bodyPr>
          <a:lstStyle/>
          <a:p>
            <a:r>
              <a:rPr lang="en-US" sz="1600" b="1">
                <a:latin typeface="Arial" pitchFamily="34" charset="0"/>
              </a:rPr>
              <a:t>N</a:t>
            </a:r>
          </a:p>
        </p:txBody>
      </p:sp>
      <p:sp>
        <p:nvSpPr>
          <p:cNvPr id="19469" name="Arc 12"/>
          <p:cNvSpPr>
            <a:spLocks/>
          </p:cNvSpPr>
          <p:nvPr/>
        </p:nvSpPr>
        <p:spPr bwMode="auto">
          <a:xfrm>
            <a:off x="4800600" y="2286000"/>
            <a:ext cx="792163" cy="609600"/>
          </a:xfrm>
          <a:custGeom>
            <a:avLst/>
            <a:gdLst>
              <a:gd name="T0" fmla="*/ 792163 w 28063"/>
              <a:gd name="T1" fmla="*/ 79135 h 21600"/>
              <a:gd name="T2" fmla="*/ 0 w 28063"/>
              <a:gd name="T3" fmla="*/ 580023 h 21600"/>
              <a:gd name="T4" fmla="*/ 187603 w 28063"/>
              <a:gd name="T5" fmla="*/ 0 h 21600"/>
              <a:gd name="T6" fmla="*/ 0 60000 65536"/>
              <a:gd name="T7" fmla="*/ 0 60000 65536"/>
              <a:gd name="T8" fmla="*/ 0 60000 65536"/>
              <a:gd name="T9" fmla="*/ 0 w 28063"/>
              <a:gd name="T10" fmla="*/ 0 h 21600"/>
              <a:gd name="T11" fmla="*/ 28063 w 28063"/>
              <a:gd name="T12" fmla="*/ 21600 h 21600"/>
            </a:gdLst>
            <a:ahLst/>
            <a:cxnLst>
              <a:cxn ang="T6">
                <a:pos x="T0" y="T1"/>
              </a:cxn>
              <a:cxn ang="T7">
                <a:pos x="T2" y="T3"/>
              </a:cxn>
              <a:cxn ang="T8">
                <a:pos x="T4" y="T5"/>
              </a:cxn>
            </a:cxnLst>
            <a:rect l="T9" t="T10" r="T11" b="T12"/>
            <a:pathLst>
              <a:path w="28063" h="21600" fill="none" extrusionOk="0">
                <a:moveTo>
                  <a:pt x="28063" y="2804"/>
                </a:moveTo>
                <a:cubicBezTo>
                  <a:pt x="26655" y="13557"/>
                  <a:pt x="17491" y="21599"/>
                  <a:pt x="6646" y="21600"/>
                </a:cubicBezTo>
                <a:cubicBezTo>
                  <a:pt x="4389" y="21600"/>
                  <a:pt x="2146" y="21246"/>
                  <a:pt x="-1" y="20552"/>
                </a:cubicBezTo>
              </a:path>
              <a:path w="28063" h="21600" stroke="0" extrusionOk="0">
                <a:moveTo>
                  <a:pt x="28063" y="2804"/>
                </a:moveTo>
                <a:cubicBezTo>
                  <a:pt x="26655" y="13557"/>
                  <a:pt x="17491" y="21599"/>
                  <a:pt x="6646" y="21600"/>
                </a:cubicBezTo>
                <a:cubicBezTo>
                  <a:pt x="4389" y="21600"/>
                  <a:pt x="2146" y="21246"/>
                  <a:pt x="-1" y="20552"/>
                </a:cubicBezTo>
                <a:lnTo>
                  <a:pt x="6646" y="0"/>
                </a:lnTo>
                <a:close/>
              </a:path>
            </a:pathLst>
          </a:custGeom>
          <a:noFill/>
          <a:ln w="19050">
            <a:solidFill>
              <a:srgbClr val="FF0000"/>
            </a:solidFill>
            <a:round/>
            <a:headEnd/>
            <a:tailEnd type="triangle" w="med" len="med"/>
          </a:ln>
        </p:spPr>
        <p:txBody>
          <a:bodyPr wrap="none" anchor="ctr"/>
          <a:lstStyle/>
          <a:p>
            <a:endParaRPr lang="en-US"/>
          </a:p>
        </p:txBody>
      </p:sp>
      <p:sp>
        <p:nvSpPr>
          <p:cNvPr id="19470" name="Line 13"/>
          <p:cNvSpPr>
            <a:spLocks noChangeShapeType="1"/>
          </p:cNvSpPr>
          <p:nvPr/>
        </p:nvSpPr>
        <p:spPr bwMode="auto">
          <a:xfrm>
            <a:off x="5867400" y="2362200"/>
            <a:ext cx="0" cy="838200"/>
          </a:xfrm>
          <a:prstGeom prst="line">
            <a:avLst/>
          </a:prstGeom>
          <a:noFill/>
          <a:ln w="28575">
            <a:solidFill>
              <a:srgbClr val="FF0000"/>
            </a:solidFill>
            <a:round/>
            <a:headEnd/>
            <a:tailEnd type="triangle" w="med" len="med"/>
          </a:ln>
        </p:spPr>
        <p:txBody>
          <a:bodyPr/>
          <a:lstStyle/>
          <a:p>
            <a:endParaRPr lang="en-US"/>
          </a:p>
        </p:txBody>
      </p:sp>
      <p:sp>
        <p:nvSpPr>
          <p:cNvPr id="19471" name="Arc 14"/>
          <p:cNvSpPr>
            <a:spLocks/>
          </p:cNvSpPr>
          <p:nvPr/>
        </p:nvSpPr>
        <p:spPr bwMode="auto">
          <a:xfrm flipH="1">
            <a:off x="2209800" y="2362200"/>
            <a:ext cx="612775" cy="609600"/>
          </a:xfrm>
          <a:custGeom>
            <a:avLst/>
            <a:gdLst>
              <a:gd name="T0" fmla="*/ 612775 w 21712"/>
              <a:gd name="T1" fmla="*/ 79135 h 21600"/>
              <a:gd name="T2" fmla="*/ 0 w 21712"/>
              <a:gd name="T3" fmla="*/ 609544 h 21600"/>
              <a:gd name="T4" fmla="*/ 8326 w 21712"/>
              <a:gd name="T5" fmla="*/ 0 h 21600"/>
              <a:gd name="T6" fmla="*/ 0 60000 65536"/>
              <a:gd name="T7" fmla="*/ 0 60000 65536"/>
              <a:gd name="T8" fmla="*/ 0 60000 65536"/>
              <a:gd name="T9" fmla="*/ 0 w 21712"/>
              <a:gd name="T10" fmla="*/ 0 h 21600"/>
              <a:gd name="T11" fmla="*/ 21712 w 21712"/>
              <a:gd name="T12" fmla="*/ 21600 h 21600"/>
            </a:gdLst>
            <a:ahLst/>
            <a:cxnLst>
              <a:cxn ang="T6">
                <a:pos x="T0" y="T1"/>
              </a:cxn>
              <a:cxn ang="T7">
                <a:pos x="T2" y="T3"/>
              </a:cxn>
              <a:cxn ang="T8">
                <a:pos x="T4" y="T5"/>
              </a:cxn>
            </a:cxnLst>
            <a:rect l="T9" t="T10" r="T11" b="T12"/>
            <a:pathLst>
              <a:path w="21712" h="21600" fill="none" extrusionOk="0">
                <a:moveTo>
                  <a:pt x="21712" y="2804"/>
                </a:moveTo>
                <a:cubicBezTo>
                  <a:pt x="20304" y="13557"/>
                  <a:pt x="11140" y="21599"/>
                  <a:pt x="295" y="21600"/>
                </a:cubicBezTo>
                <a:cubicBezTo>
                  <a:pt x="196" y="21600"/>
                  <a:pt x="98" y="21599"/>
                  <a:pt x="0" y="21597"/>
                </a:cubicBezTo>
              </a:path>
              <a:path w="21712" h="21600" stroke="0" extrusionOk="0">
                <a:moveTo>
                  <a:pt x="21712" y="2804"/>
                </a:moveTo>
                <a:cubicBezTo>
                  <a:pt x="20304" y="13557"/>
                  <a:pt x="11140" y="21599"/>
                  <a:pt x="295" y="21600"/>
                </a:cubicBezTo>
                <a:cubicBezTo>
                  <a:pt x="196" y="21600"/>
                  <a:pt x="98" y="21599"/>
                  <a:pt x="0" y="21597"/>
                </a:cubicBezTo>
                <a:lnTo>
                  <a:pt x="295" y="0"/>
                </a:lnTo>
                <a:close/>
              </a:path>
            </a:pathLst>
          </a:custGeom>
          <a:noFill/>
          <a:ln w="19050">
            <a:solidFill>
              <a:srgbClr val="FF0000"/>
            </a:solidFill>
            <a:round/>
            <a:headEnd type="triangle" w="med" len="med"/>
            <a:tailEnd/>
          </a:ln>
        </p:spPr>
        <p:txBody>
          <a:bodyPr wrap="none" anchor="ctr"/>
          <a:lstStyle/>
          <a:p>
            <a:endParaRPr lang="en-US"/>
          </a:p>
        </p:txBody>
      </p:sp>
      <p:sp>
        <p:nvSpPr>
          <p:cNvPr id="19472" name="Text Box 15"/>
          <p:cNvSpPr txBox="1">
            <a:spLocks noChangeArrowheads="1"/>
          </p:cNvSpPr>
          <p:nvPr/>
        </p:nvSpPr>
        <p:spPr bwMode="auto">
          <a:xfrm>
            <a:off x="4876800" y="2286000"/>
            <a:ext cx="609600" cy="611188"/>
          </a:xfrm>
          <a:prstGeom prst="rect">
            <a:avLst/>
          </a:prstGeom>
          <a:noFill/>
          <a:ln w="9525">
            <a:noFill/>
            <a:miter lim="800000"/>
            <a:headEnd/>
            <a:tailEnd/>
          </a:ln>
        </p:spPr>
        <p:txBody>
          <a:bodyPr>
            <a:spAutoFit/>
          </a:bodyPr>
          <a:lstStyle/>
          <a:p>
            <a:pPr algn="ctr"/>
            <a:r>
              <a:rPr lang="en-US" sz="1600" b="1">
                <a:latin typeface="Arial" pitchFamily="34" charset="0"/>
              </a:rPr>
              <a:t>N+1</a:t>
            </a:r>
          </a:p>
          <a:p>
            <a:pPr algn="ctr"/>
            <a:r>
              <a:rPr lang="en-US" sz="1800" b="1">
                <a:latin typeface="Arial" pitchFamily="34" charset="0"/>
                <a:sym typeface="Symbol" pitchFamily="18" charset="2"/>
              </a:rPr>
              <a:t> </a:t>
            </a:r>
            <a:r>
              <a:rPr lang="en-US" sz="1600" b="1">
                <a:latin typeface="Arial" pitchFamily="34" charset="0"/>
                <a:sym typeface="Symbol" pitchFamily="18" charset="2"/>
              </a:rPr>
              <a:t>0</a:t>
            </a:r>
            <a:endParaRPr lang="en-US" sz="1600" b="1">
              <a:latin typeface="Arial" pitchFamily="34" charset="0"/>
            </a:endParaRPr>
          </a:p>
        </p:txBody>
      </p:sp>
      <p:sp>
        <p:nvSpPr>
          <p:cNvPr id="19473" name="Rectangle 16"/>
          <p:cNvSpPr>
            <a:spLocks noChangeArrowheads="1"/>
          </p:cNvSpPr>
          <p:nvPr/>
        </p:nvSpPr>
        <p:spPr bwMode="auto">
          <a:xfrm>
            <a:off x="2362200" y="2514600"/>
            <a:ext cx="561975" cy="336550"/>
          </a:xfrm>
          <a:prstGeom prst="rect">
            <a:avLst/>
          </a:prstGeom>
          <a:noFill/>
          <a:ln w="9525">
            <a:noFill/>
            <a:miter lim="800000"/>
            <a:headEnd/>
            <a:tailEnd/>
          </a:ln>
        </p:spPr>
        <p:txBody>
          <a:bodyPr wrap="none">
            <a:spAutoFit/>
          </a:bodyPr>
          <a:lstStyle/>
          <a:p>
            <a:r>
              <a:rPr lang="en-US" sz="1600" b="1">
                <a:latin typeface="Arial" pitchFamily="34" charset="0"/>
              </a:rPr>
              <a:t>N+2</a:t>
            </a:r>
          </a:p>
        </p:txBody>
      </p:sp>
      <p:sp>
        <p:nvSpPr>
          <p:cNvPr id="19474" name="Rectangle 17"/>
          <p:cNvSpPr>
            <a:spLocks noChangeArrowheads="1"/>
          </p:cNvSpPr>
          <p:nvPr/>
        </p:nvSpPr>
        <p:spPr bwMode="auto">
          <a:xfrm>
            <a:off x="5943600" y="2590800"/>
            <a:ext cx="473075" cy="336550"/>
          </a:xfrm>
          <a:prstGeom prst="rect">
            <a:avLst/>
          </a:prstGeom>
          <a:noFill/>
          <a:ln w="9525">
            <a:noFill/>
            <a:miter lim="800000"/>
            <a:headEnd/>
            <a:tailEnd/>
          </a:ln>
        </p:spPr>
        <p:txBody>
          <a:bodyPr wrap="none">
            <a:spAutoFit/>
          </a:bodyPr>
          <a:lstStyle/>
          <a:p>
            <a:r>
              <a:rPr lang="en-US" sz="1600" b="1">
                <a:latin typeface="Arial" pitchFamily="34" charset="0"/>
                <a:sym typeface="Symbol" pitchFamily="18" charset="2"/>
              </a:rPr>
              <a:t>= 0</a:t>
            </a:r>
          </a:p>
        </p:txBody>
      </p:sp>
      <p:sp>
        <p:nvSpPr>
          <p:cNvPr id="19475" name="Rectangle 19"/>
          <p:cNvSpPr>
            <a:spLocks noChangeArrowheads="1"/>
          </p:cNvSpPr>
          <p:nvPr/>
        </p:nvSpPr>
        <p:spPr bwMode="auto">
          <a:xfrm>
            <a:off x="3962400" y="4430713"/>
            <a:ext cx="795338" cy="336550"/>
          </a:xfrm>
          <a:prstGeom prst="rect">
            <a:avLst/>
          </a:prstGeom>
          <a:noFill/>
          <a:ln w="9525">
            <a:noFill/>
            <a:miter lim="800000"/>
            <a:headEnd/>
            <a:tailEnd/>
          </a:ln>
        </p:spPr>
        <p:txBody>
          <a:bodyPr wrap="none">
            <a:spAutoFit/>
          </a:bodyPr>
          <a:lstStyle/>
          <a:p>
            <a:r>
              <a:rPr lang="en-US" sz="1600" b="1">
                <a:latin typeface="Courier New" pitchFamily="49" charset="0"/>
              </a:rPr>
              <a:t>i = 1</a:t>
            </a:r>
          </a:p>
        </p:txBody>
      </p:sp>
      <p:sp>
        <p:nvSpPr>
          <p:cNvPr id="19476" name="Rectangle 20"/>
          <p:cNvSpPr>
            <a:spLocks noChangeArrowheads="1"/>
          </p:cNvSpPr>
          <p:nvPr/>
        </p:nvSpPr>
        <p:spPr bwMode="auto">
          <a:xfrm>
            <a:off x="5105400" y="4419600"/>
            <a:ext cx="795338" cy="336550"/>
          </a:xfrm>
          <a:prstGeom prst="rect">
            <a:avLst/>
          </a:prstGeom>
          <a:noFill/>
          <a:ln w="9525">
            <a:noFill/>
            <a:miter lim="800000"/>
            <a:headEnd/>
            <a:tailEnd/>
          </a:ln>
        </p:spPr>
        <p:txBody>
          <a:bodyPr wrap="none">
            <a:spAutoFit/>
          </a:bodyPr>
          <a:lstStyle/>
          <a:p>
            <a:r>
              <a:rPr lang="en-US" sz="1600" b="1">
                <a:latin typeface="Courier New" pitchFamily="49" charset="0"/>
              </a:rPr>
              <a:t>i = 2</a:t>
            </a:r>
          </a:p>
        </p:txBody>
      </p:sp>
      <p:sp>
        <p:nvSpPr>
          <p:cNvPr id="19477" name="Rectangle 21"/>
          <p:cNvSpPr>
            <a:spLocks noChangeArrowheads="1"/>
          </p:cNvSpPr>
          <p:nvPr/>
        </p:nvSpPr>
        <p:spPr bwMode="auto">
          <a:xfrm>
            <a:off x="6172200" y="4419600"/>
            <a:ext cx="795338" cy="336550"/>
          </a:xfrm>
          <a:prstGeom prst="rect">
            <a:avLst/>
          </a:prstGeom>
          <a:noFill/>
          <a:ln w="9525">
            <a:noFill/>
            <a:miter lim="800000"/>
            <a:headEnd/>
            <a:tailEnd/>
          </a:ln>
        </p:spPr>
        <p:txBody>
          <a:bodyPr wrap="none">
            <a:spAutoFit/>
          </a:bodyPr>
          <a:lstStyle/>
          <a:p>
            <a:r>
              <a:rPr lang="en-US" sz="1600" b="1">
                <a:latin typeface="Courier New" pitchFamily="49" charset="0"/>
              </a:rPr>
              <a:t>i = 3</a:t>
            </a:r>
          </a:p>
        </p:txBody>
      </p:sp>
      <p:sp>
        <p:nvSpPr>
          <p:cNvPr id="19478" name="Rectangle 22"/>
          <p:cNvSpPr>
            <a:spLocks noChangeArrowheads="1"/>
          </p:cNvSpPr>
          <p:nvPr/>
        </p:nvSpPr>
        <p:spPr bwMode="auto">
          <a:xfrm>
            <a:off x="7239000" y="4419600"/>
            <a:ext cx="795338" cy="336550"/>
          </a:xfrm>
          <a:prstGeom prst="rect">
            <a:avLst/>
          </a:prstGeom>
          <a:noFill/>
          <a:ln w="9525">
            <a:noFill/>
            <a:miter lim="800000"/>
            <a:headEnd/>
            <a:tailEnd/>
          </a:ln>
        </p:spPr>
        <p:txBody>
          <a:bodyPr wrap="none">
            <a:spAutoFit/>
          </a:bodyPr>
          <a:lstStyle/>
          <a:p>
            <a:r>
              <a:rPr lang="en-US" sz="1600" b="1">
                <a:latin typeface="Courier New" pitchFamily="49" charset="0"/>
              </a:rPr>
              <a:t>i = 4</a:t>
            </a:r>
          </a:p>
        </p:txBody>
      </p:sp>
      <p:sp>
        <p:nvSpPr>
          <p:cNvPr id="19479" name="Line 23"/>
          <p:cNvSpPr>
            <a:spLocks noChangeShapeType="1"/>
          </p:cNvSpPr>
          <p:nvPr/>
        </p:nvSpPr>
        <p:spPr bwMode="auto">
          <a:xfrm>
            <a:off x="4343400" y="4876800"/>
            <a:ext cx="0" cy="1066800"/>
          </a:xfrm>
          <a:prstGeom prst="line">
            <a:avLst/>
          </a:prstGeom>
          <a:noFill/>
          <a:ln w="28575">
            <a:solidFill>
              <a:schemeClr val="accent2"/>
            </a:solidFill>
            <a:round/>
            <a:headEnd/>
            <a:tailEnd type="triangle" w="med" len="med"/>
          </a:ln>
        </p:spPr>
        <p:txBody>
          <a:bodyPr/>
          <a:lstStyle/>
          <a:p>
            <a:endParaRPr lang="en-US"/>
          </a:p>
        </p:txBody>
      </p:sp>
      <p:sp>
        <p:nvSpPr>
          <p:cNvPr id="19480" name="Line 24"/>
          <p:cNvSpPr>
            <a:spLocks noChangeShapeType="1"/>
          </p:cNvSpPr>
          <p:nvPr/>
        </p:nvSpPr>
        <p:spPr bwMode="auto">
          <a:xfrm>
            <a:off x="5486400" y="5181600"/>
            <a:ext cx="0" cy="762000"/>
          </a:xfrm>
          <a:prstGeom prst="line">
            <a:avLst/>
          </a:prstGeom>
          <a:noFill/>
          <a:ln w="28575">
            <a:solidFill>
              <a:schemeClr val="accent2"/>
            </a:solidFill>
            <a:round/>
            <a:headEnd/>
            <a:tailEnd type="triangle" w="med" len="med"/>
          </a:ln>
        </p:spPr>
        <p:txBody>
          <a:bodyPr/>
          <a:lstStyle/>
          <a:p>
            <a:endParaRPr lang="en-US"/>
          </a:p>
        </p:txBody>
      </p:sp>
      <p:sp>
        <p:nvSpPr>
          <p:cNvPr id="19481" name="Line 25"/>
          <p:cNvSpPr>
            <a:spLocks noChangeShapeType="1"/>
          </p:cNvSpPr>
          <p:nvPr/>
        </p:nvSpPr>
        <p:spPr bwMode="auto">
          <a:xfrm>
            <a:off x="6629400" y="5486400"/>
            <a:ext cx="0" cy="457200"/>
          </a:xfrm>
          <a:prstGeom prst="line">
            <a:avLst/>
          </a:prstGeom>
          <a:noFill/>
          <a:ln w="28575">
            <a:solidFill>
              <a:schemeClr val="accent2"/>
            </a:solidFill>
            <a:round/>
            <a:headEnd/>
            <a:tailEnd type="triangle" w="med" len="med"/>
          </a:ln>
        </p:spPr>
        <p:txBody>
          <a:bodyPr/>
          <a:lstStyle/>
          <a:p>
            <a:endParaRPr lang="en-US"/>
          </a:p>
        </p:txBody>
      </p:sp>
      <p:sp>
        <p:nvSpPr>
          <p:cNvPr id="19482" name="Line 26"/>
          <p:cNvSpPr>
            <a:spLocks noChangeShapeType="1"/>
          </p:cNvSpPr>
          <p:nvPr/>
        </p:nvSpPr>
        <p:spPr bwMode="auto">
          <a:xfrm>
            <a:off x="7696200" y="5715000"/>
            <a:ext cx="0" cy="228600"/>
          </a:xfrm>
          <a:prstGeom prst="line">
            <a:avLst/>
          </a:prstGeom>
          <a:noFill/>
          <a:ln w="28575">
            <a:solidFill>
              <a:schemeClr val="accent2"/>
            </a:solidFill>
            <a:round/>
            <a:headEnd/>
            <a:tailEnd type="triangle" w="med" len="med"/>
          </a:ln>
        </p:spPr>
        <p:txBody>
          <a:bodyPr/>
          <a:lstStyle/>
          <a:p>
            <a:endParaRPr lang="en-US"/>
          </a:p>
        </p:txBody>
      </p:sp>
      <p:sp>
        <p:nvSpPr>
          <p:cNvPr id="19483" name="Line 27"/>
          <p:cNvSpPr>
            <a:spLocks noChangeShapeType="1"/>
          </p:cNvSpPr>
          <p:nvPr/>
        </p:nvSpPr>
        <p:spPr bwMode="auto">
          <a:xfrm>
            <a:off x="3733800" y="4876800"/>
            <a:ext cx="609600" cy="0"/>
          </a:xfrm>
          <a:prstGeom prst="line">
            <a:avLst/>
          </a:prstGeom>
          <a:noFill/>
          <a:ln w="28575">
            <a:solidFill>
              <a:schemeClr val="accent2"/>
            </a:solidFill>
            <a:round/>
            <a:headEnd/>
            <a:tailEnd/>
          </a:ln>
        </p:spPr>
        <p:txBody>
          <a:bodyPr/>
          <a:lstStyle/>
          <a:p>
            <a:endParaRPr lang="en-US"/>
          </a:p>
        </p:txBody>
      </p:sp>
      <p:sp>
        <p:nvSpPr>
          <p:cNvPr id="19484" name="Line 28"/>
          <p:cNvSpPr>
            <a:spLocks noChangeShapeType="1"/>
          </p:cNvSpPr>
          <p:nvPr/>
        </p:nvSpPr>
        <p:spPr bwMode="auto">
          <a:xfrm>
            <a:off x="4724400" y="5181600"/>
            <a:ext cx="762000" cy="0"/>
          </a:xfrm>
          <a:prstGeom prst="line">
            <a:avLst/>
          </a:prstGeom>
          <a:noFill/>
          <a:ln w="28575">
            <a:solidFill>
              <a:schemeClr val="accent2"/>
            </a:solidFill>
            <a:round/>
            <a:headEnd/>
            <a:tailEnd/>
          </a:ln>
        </p:spPr>
        <p:txBody>
          <a:bodyPr/>
          <a:lstStyle/>
          <a:p>
            <a:endParaRPr lang="en-US"/>
          </a:p>
        </p:txBody>
      </p:sp>
      <p:sp>
        <p:nvSpPr>
          <p:cNvPr id="19485" name="Line 29"/>
          <p:cNvSpPr>
            <a:spLocks noChangeShapeType="1"/>
          </p:cNvSpPr>
          <p:nvPr/>
        </p:nvSpPr>
        <p:spPr bwMode="auto">
          <a:xfrm>
            <a:off x="6096000" y="5486400"/>
            <a:ext cx="533400" cy="0"/>
          </a:xfrm>
          <a:prstGeom prst="line">
            <a:avLst/>
          </a:prstGeom>
          <a:noFill/>
          <a:ln w="28575">
            <a:solidFill>
              <a:schemeClr val="accent2"/>
            </a:solidFill>
            <a:round/>
            <a:headEnd/>
            <a:tailEnd/>
          </a:ln>
        </p:spPr>
        <p:txBody>
          <a:bodyPr/>
          <a:lstStyle/>
          <a:p>
            <a:endParaRPr lang="en-US"/>
          </a:p>
        </p:txBody>
      </p:sp>
      <p:sp>
        <p:nvSpPr>
          <p:cNvPr id="19486" name="Line 30"/>
          <p:cNvSpPr>
            <a:spLocks noChangeShapeType="1"/>
          </p:cNvSpPr>
          <p:nvPr/>
        </p:nvSpPr>
        <p:spPr bwMode="auto">
          <a:xfrm>
            <a:off x="7391400" y="5715000"/>
            <a:ext cx="304800" cy="0"/>
          </a:xfrm>
          <a:prstGeom prst="line">
            <a:avLst/>
          </a:prstGeom>
          <a:noFill/>
          <a:ln w="28575">
            <a:solidFill>
              <a:schemeClr val="accent2"/>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Line 7"/>
          <p:cNvSpPr>
            <a:spLocks noChangeShapeType="1"/>
          </p:cNvSpPr>
          <p:nvPr/>
        </p:nvSpPr>
        <p:spPr bwMode="auto">
          <a:xfrm flipV="1">
            <a:off x="2743200" y="3124200"/>
            <a:ext cx="5715000" cy="0"/>
          </a:xfrm>
          <a:prstGeom prst="line">
            <a:avLst/>
          </a:prstGeom>
          <a:noFill/>
          <a:ln w="76200">
            <a:solidFill>
              <a:schemeClr val="accent2"/>
            </a:solidFill>
            <a:round/>
            <a:headEnd/>
            <a:tailEnd/>
          </a:ln>
        </p:spPr>
        <p:txBody>
          <a:bodyPr wrap="none" anchor="ctr"/>
          <a:lstStyle/>
          <a:p>
            <a:endParaRPr lang="en-US"/>
          </a:p>
        </p:txBody>
      </p:sp>
      <p:sp>
        <p:nvSpPr>
          <p:cNvPr id="2056" name="Text Box 8"/>
          <p:cNvSpPr txBox="1">
            <a:spLocks noChangeArrowheads="1"/>
          </p:cNvSpPr>
          <p:nvPr/>
        </p:nvSpPr>
        <p:spPr bwMode="auto">
          <a:xfrm>
            <a:off x="838200" y="2286000"/>
            <a:ext cx="7620000" cy="1200329"/>
          </a:xfrm>
          <a:prstGeom prst="rect">
            <a:avLst/>
          </a:prstGeom>
          <a:noFill/>
          <a:ln w="9525">
            <a:noFill/>
            <a:miter lim="800000"/>
            <a:headEnd/>
            <a:tailEnd/>
          </a:ln>
          <a:effectLst/>
        </p:spPr>
        <p:txBody>
          <a:bodyPr wrap="square">
            <a:spAutoFit/>
          </a:bodyPr>
          <a:lstStyle/>
          <a:p>
            <a:pPr marL="1825625" indent="-1825625">
              <a:defRPr/>
            </a:pPr>
            <a:r>
              <a:rPr lang="en-US" sz="3600" b="1" i="1" dirty="0" smtClean="0">
                <a:solidFill>
                  <a:schemeClr val="bg1"/>
                </a:solidFill>
                <a:latin typeface="Times New Roman" pitchFamily="18" charset="0"/>
                <a:cs typeface="Times New Roman" pitchFamily="18" charset="0"/>
              </a:rPr>
              <a:t>   Functions</a:t>
            </a:r>
          </a:p>
          <a:p>
            <a:pPr marL="1825625" indent="-1825625">
              <a:defRPr/>
            </a:pPr>
            <a:endParaRPr lang="en-US" sz="3600" b="1" i="1" dirty="0" smtClean="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p:spPr>
        <p:txBody>
          <a:bodyPr/>
          <a:lstStyle/>
          <a:p>
            <a:fld id="{F658C3CA-EE37-479B-9B6B-1E4A023305B4}" type="slidenum">
              <a:rPr lang="en-US" smtClean="0"/>
              <a:pPr/>
              <a:t>84</a:t>
            </a:fld>
            <a:endParaRPr lang="en-US" smtClean="0"/>
          </a:p>
        </p:txBody>
      </p:sp>
      <p:sp>
        <p:nvSpPr>
          <p:cNvPr id="8195" name="Rectangle 2"/>
          <p:cNvSpPr>
            <a:spLocks noGrp="1" noChangeArrowheads="1"/>
          </p:cNvSpPr>
          <p:nvPr>
            <p:ph type="title"/>
          </p:nvPr>
        </p:nvSpPr>
        <p:spPr>
          <a:xfrm>
            <a:off x="457200" y="253536"/>
            <a:ext cx="8229600" cy="889464"/>
          </a:xfrm>
        </p:spPr>
        <p:txBody>
          <a:bodyPr/>
          <a:lstStyle/>
          <a:p>
            <a:pPr eaLnBrk="1" hangingPunct="1">
              <a:buNone/>
            </a:pPr>
            <a:r>
              <a:rPr lang="en-US" dirty="0" smtClean="0">
                <a:latin typeface="Times New Roman" pitchFamily="18" charset="0"/>
                <a:cs typeface="Times New Roman" pitchFamily="18" charset="0"/>
              </a:rPr>
              <a:t>Modularity</a:t>
            </a:r>
          </a:p>
        </p:txBody>
      </p:sp>
      <p:sp>
        <p:nvSpPr>
          <p:cNvPr id="25604" name="Rectangle 4"/>
          <p:cNvSpPr>
            <a:spLocks noGrp="1" noChangeArrowheads="1"/>
          </p:cNvSpPr>
          <p:nvPr>
            <p:ph type="body" idx="1"/>
          </p:nvPr>
        </p:nvSpPr>
        <p:spPr>
          <a:xfrm>
            <a:off x="228600" y="1447800"/>
            <a:ext cx="8915400" cy="3810000"/>
          </a:xfrm>
        </p:spPr>
        <p:txBody>
          <a:bodyPr>
            <a:normAutofit/>
          </a:bodyPr>
          <a:lstStyle/>
          <a:p>
            <a:pPr eaLnBrk="1" hangingPunct="1"/>
            <a:r>
              <a:rPr lang="en-US" sz="3600" dirty="0" smtClean="0">
                <a:latin typeface="Times New Roman" pitchFamily="18" charset="0"/>
                <a:cs typeface="Times New Roman" pitchFamily="18" charset="0"/>
              </a:rPr>
              <a:t>How do you solve a big/complex problem?</a:t>
            </a:r>
          </a:p>
          <a:p>
            <a:pPr eaLnBrk="1" hangingPunct="1"/>
            <a:r>
              <a:rPr lang="en-US" sz="3600" dirty="0" smtClean="0">
                <a:latin typeface="Times New Roman" pitchFamily="18" charset="0"/>
                <a:cs typeface="Times New Roman" pitchFamily="18" charset="0"/>
              </a:rPr>
              <a:t>Divide it into small tasks and solve each task. Then combine these solutions.</a:t>
            </a:r>
          </a:p>
        </p:txBody>
      </p:sp>
      <p:grpSp>
        <p:nvGrpSpPr>
          <p:cNvPr id="2" name="Group 24"/>
          <p:cNvGrpSpPr>
            <a:grpSpLocks/>
          </p:cNvGrpSpPr>
          <p:nvPr/>
        </p:nvGrpSpPr>
        <p:grpSpPr bwMode="auto">
          <a:xfrm>
            <a:off x="1143000" y="3962400"/>
            <a:ext cx="6934200" cy="2576513"/>
            <a:chOff x="720" y="2496"/>
            <a:chExt cx="4368" cy="1623"/>
          </a:xfrm>
        </p:grpSpPr>
        <p:grpSp>
          <p:nvGrpSpPr>
            <p:cNvPr id="3" name="Group 5"/>
            <p:cNvGrpSpPr>
              <a:grpSpLocks/>
            </p:cNvGrpSpPr>
            <p:nvPr/>
          </p:nvGrpSpPr>
          <p:grpSpPr bwMode="auto">
            <a:xfrm>
              <a:off x="720" y="2496"/>
              <a:ext cx="4368" cy="1536"/>
              <a:chOff x="480" y="1248"/>
              <a:chExt cx="5088" cy="2880"/>
            </a:xfrm>
          </p:grpSpPr>
          <p:sp>
            <p:nvSpPr>
              <p:cNvPr id="8200" name="Oval 6"/>
              <p:cNvSpPr>
                <a:spLocks noChangeArrowheads="1"/>
              </p:cNvSpPr>
              <p:nvPr/>
            </p:nvSpPr>
            <p:spPr bwMode="auto">
              <a:xfrm>
                <a:off x="624" y="2352"/>
                <a:ext cx="1200" cy="624"/>
              </a:xfrm>
              <a:prstGeom prst="ellipse">
                <a:avLst/>
              </a:prstGeom>
              <a:solidFill>
                <a:schemeClr val="accent1"/>
              </a:solidFill>
              <a:ln w="12700" cap="sq">
                <a:solidFill>
                  <a:schemeClr val="tx1"/>
                </a:solidFill>
                <a:round/>
                <a:headEnd type="none" w="sm" len="sm"/>
                <a:tailEnd type="none" w="sm" len="sm"/>
              </a:ln>
            </p:spPr>
            <p:txBody>
              <a:bodyPr wrap="none" anchor="ctr"/>
              <a:lstStyle/>
              <a:p>
                <a:pPr eaLnBrk="0" hangingPunct="0"/>
                <a:endParaRPr lang="en-US"/>
              </a:p>
            </p:txBody>
          </p:sp>
          <p:sp>
            <p:nvSpPr>
              <p:cNvPr id="8201" name="Oval 7"/>
              <p:cNvSpPr>
                <a:spLocks noChangeArrowheads="1"/>
              </p:cNvSpPr>
              <p:nvPr/>
            </p:nvSpPr>
            <p:spPr bwMode="auto">
              <a:xfrm>
                <a:off x="2496" y="3168"/>
                <a:ext cx="1008" cy="528"/>
              </a:xfrm>
              <a:prstGeom prst="ellipse">
                <a:avLst/>
              </a:prstGeom>
              <a:solidFill>
                <a:schemeClr val="accent1"/>
              </a:solidFill>
              <a:ln w="12700" cap="sq">
                <a:solidFill>
                  <a:schemeClr val="tx1"/>
                </a:solidFill>
                <a:round/>
                <a:headEnd type="none" w="sm" len="sm"/>
                <a:tailEnd type="none" w="sm" len="sm"/>
              </a:ln>
            </p:spPr>
            <p:txBody>
              <a:bodyPr wrap="none" anchor="ctr"/>
              <a:lstStyle/>
              <a:p>
                <a:pPr eaLnBrk="0" hangingPunct="0"/>
                <a:endParaRPr lang="en-US"/>
              </a:p>
            </p:txBody>
          </p:sp>
          <p:sp>
            <p:nvSpPr>
              <p:cNvPr id="8202" name="Oval 8"/>
              <p:cNvSpPr>
                <a:spLocks noChangeArrowheads="1"/>
              </p:cNvSpPr>
              <p:nvPr/>
            </p:nvSpPr>
            <p:spPr bwMode="auto">
              <a:xfrm>
                <a:off x="4320" y="3168"/>
                <a:ext cx="1056" cy="432"/>
              </a:xfrm>
              <a:prstGeom prst="ellipse">
                <a:avLst/>
              </a:prstGeom>
              <a:solidFill>
                <a:schemeClr val="accent1"/>
              </a:solidFill>
              <a:ln w="12700" cap="sq">
                <a:solidFill>
                  <a:schemeClr val="tx1"/>
                </a:solidFill>
                <a:round/>
                <a:headEnd type="none" w="sm" len="sm"/>
                <a:tailEnd type="none" w="sm" len="sm"/>
              </a:ln>
            </p:spPr>
            <p:txBody>
              <a:bodyPr wrap="none" anchor="ctr"/>
              <a:lstStyle/>
              <a:p>
                <a:pPr eaLnBrk="0" hangingPunct="0"/>
                <a:endParaRPr lang="en-US"/>
              </a:p>
            </p:txBody>
          </p:sp>
          <p:sp>
            <p:nvSpPr>
              <p:cNvPr id="8203" name="Oval 9"/>
              <p:cNvSpPr>
                <a:spLocks noChangeArrowheads="1"/>
              </p:cNvSpPr>
              <p:nvPr/>
            </p:nvSpPr>
            <p:spPr bwMode="auto">
              <a:xfrm>
                <a:off x="1440" y="3216"/>
                <a:ext cx="672" cy="240"/>
              </a:xfrm>
              <a:prstGeom prst="ellipse">
                <a:avLst/>
              </a:prstGeom>
              <a:solidFill>
                <a:schemeClr val="accent1"/>
              </a:solidFill>
              <a:ln w="12700" cap="sq">
                <a:solidFill>
                  <a:schemeClr val="tx1"/>
                </a:solidFill>
                <a:round/>
                <a:headEnd type="none" w="sm" len="sm"/>
                <a:tailEnd type="none" w="sm" len="sm"/>
              </a:ln>
            </p:spPr>
            <p:txBody>
              <a:bodyPr wrap="none" anchor="ctr"/>
              <a:lstStyle/>
              <a:p>
                <a:pPr eaLnBrk="0" hangingPunct="0"/>
                <a:endParaRPr lang="en-US"/>
              </a:p>
            </p:txBody>
          </p:sp>
          <p:sp>
            <p:nvSpPr>
              <p:cNvPr id="8204" name="Oval 10"/>
              <p:cNvSpPr>
                <a:spLocks noChangeArrowheads="1"/>
              </p:cNvSpPr>
              <p:nvPr/>
            </p:nvSpPr>
            <p:spPr bwMode="auto">
              <a:xfrm>
                <a:off x="4896" y="3888"/>
                <a:ext cx="672" cy="240"/>
              </a:xfrm>
              <a:prstGeom prst="ellipse">
                <a:avLst/>
              </a:prstGeom>
              <a:solidFill>
                <a:schemeClr val="accent1"/>
              </a:solidFill>
              <a:ln w="12700" cap="sq">
                <a:solidFill>
                  <a:schemeClr val="tx1"/>
                </a:solidFill>
                <a:round/>
                <a:headEnd type="none" w="sm" len="sm"/>
                <a:tailEnd type="none" w="sm" len="sm"/>
              </a:ln>
            </p:spPr>
            <p:txBody>
              <a:bodyPr wrap="none" anchor="ctr"/>
              <a:lstStyle/>
              <a:p>
                <a:pPr eaLnBrk="0" hangingPunct="0"/>
                <a:endParaRPr lang="en-US"/>
              </a:p>
            </p:txBody>
          </p:sp>
          <p:sp>
            <p:nvSpPr>
              <p:cNvPr id="8205" name="Oval 11"/>
              <p:cNvSpPr>
                <a:spLocks noChangeArrowheads="1"/>
              </p:cNvSpPr>
              <p:nvPr/>
            </p:nvSpPr>
            <p:spPr bwMode="auto">
              <a:xfrm>
                <a:off x="480" y="3216"/>
                <a:ext cx="672" cy="240"/>
              </a:xfrm>
              <a:prstGeom prst="ellipse">
                <a:avLst/>
              </a:prstGeom>
              <a:solidFill>
                <a:schemeClr val="accent1"/>
              </a:solidFill>
              <a:ln w="12700" cap="sq">
                <a:solidFill>
                  <a:schemeClr val="tx1"/>
                </a:solidFill>
                <a:round/>
                <a:headEnd type="none" w="sm" len="sm"/>
                <a:tailEnd type="none" w="sm" len="sm"/>
              </a:ln>
            </p:spPr>
            <p:txBody>
              <a:bodyPr wrap="none" anchor="ctr"/>
              <a:lstStyle/>
              <a:p>
                <a:pPr eaLnBrk="0" hangingPunct="0"/>
                <a:endParaRPr lang="en-US"/>
              </a:p>
            </p:txBody>
          </p:sp>
          <p:sp>
            <p:nvSpPr>
              <p:cNvPr id="8206" name="Line 12"/>
              <p:cNvSpPr>
                <a:spLocks noChangeShapeType="1"/>
              </p:cNvSpPr>
              <p:nvPr/>
            </p:nvSpPr>
            <p:spPr bwMode="auto">
              <a:xfrm flipH="1">
                <a:off x="1296" y="2016"/>
                <a:ext cx="480" cy="336"/>
              </a:xfrm>
              <a:prstGeom prst="line">
                <a:avLst/>
              </a:prstGeom>
              <a:noFill/>
              <a:ln w="38100" cap="sq">
                <a:solidFill>
                  <a:schemeClr val="tx1"/>
                </a:solidFill>
                <a:round/>
                <a:headEnd type="none" w="sm" len="sm"/>
                <a:tailEnd type="none" w="sm" len="sm"/>
              </a:ln>
            </p:spPr>
            <p:txBody>
              <a:bodyPr/>
              <a:lstStyle/>
              <a:p>
                <a:endParaRPr lang="en-US"/>
              </a:p>
            </p:txBody>
          </p:sp>
          <p:sp>
            <p:nvSpPr>
              <p:cNvPr id="8207" name="Line 13"/>
              <p:cNvSpPr>
                <a:spLocks noChangeShapeType="1"/>
              </p:cNvSpPr>
              <p:nvPr/>
            </p:nvSpPr>
            <p:spPr bwMode="auto">
              <a:xfrm>
                <a:off x="3168" y="2112"/>
                <a:ext cx="432" cy="192"/>
              </a:xfrm>
              <a:prstGeom prst="line">
                <a:avLst/>
              </a:prstGeom>
              <a:noFill/>
              <a:ln w="38100" cap="sq">
                <a:solidFill>
                  <a:schemeClr val="tx1"/>
                </a:solidFill>
                <a:round/>
                <a:headEnd type="none" w="sm" len="sm"/>
                <a:tailEnd type="none" w="sm" len="sm"/>
              </a:ln>
            </p:spPr>
            <p:txBody>
              <a:bodyPr/>
              <a:lstStyle/>
              <a:p>
                <a:endParaRPr lang="en-US"/>
              </a:p>
            </p:txBody>
          </p:sp>
          <p:sp>
            <p:nvSpPr>
              <p:cNvPr id="8208" name="Line 14"/>
              <p:cNvSpPr>
                <a:spLocks noChangeShapeType="1"/>
              </p:cNvSpPr>
              <p:nvPr/>
            </p:nvSpPr>
            <p:spPr bwMode="auto">
              <a:xfrm>
                <a:off x="4320" y="2880"/>
                <a:ext cx="432" cy="288"/>
              </a:xfrm>
              <a:prstGeom prst="line">
                <a:avLst/>
              </a:prstGeom>
              <a:noFill/>
              <a:ln w="38100" cap="sq">
                <a:solidFill>
                  <a:schemeClr val="tx1"/>
                </a:solidFill>
                <a:round/>
                <a:headEnd type="none" w="sm" len="sm"/>
                <a:tailEnd type="none" w="sm" len="sm"/>
              </a:ln>
            </p:spPr>
            <p:txBody>
              <a:bodyPr/>
              <a:lstStyle/>
              <a:p>
                <a:endParaRPr lang="en-US"/>
              </a:p>
            </p:txBody>
          </p:sp>
          <p:sp>
            <p:nvSpPr>
              <p:cNvPr id="8209" name="Line 15"/>
              <p:cNvSpPr>
                <a:spLocks noChangeShapeType="1"/>
              </p:cNvSpPr>
              <p:nvPr/>
            </p:nvSpPr>
            <p:spPr bwMode="auto">
              <a:xfrm>
                <a:off x="4896" y="3600"/>
                <a:ext cx="336" cy="288"/>
              </a:xfrm>
              <a:prstGeom prst="line">
                <a:avLst/>
              </a:prstGeom>
              <a:noFill/>
              <a:ln w="38100" cap="sq">
                <a:solidFill>
                  <a:schemeClr val="tx1"/>
                </a:solidFill>
                <a:round/>
                <a:headEnd type="none" w="sm" len="sm"/>
                <a:tailEnd type="none" w="sm" len="sm"/>
              </a:ln>
            </p:spPr>
            <p:txBody>
              <a:bodyPr/>
              <a:lstStyle/>
              <a:p>
                <a:endParaRPr lang="en-US"/>
              </a:p>
            </p:txBody>
          </p:sp>
          <p:sp>
            <p:nvSpPr>
              <p:cNvPr id="8210" name="Line 16"/>
              <p:cNvSpPr>
                <a:spLocks noChangeShapeType="1"/>
              </p:cNvSpPr>
              <p:nvPr/>
            </p:nvSpPr>
            <p:spPr bwMode="auto">
              <a:xfrm flipH="1">
                <a:off x="2976" y="2880"/>
                <a:ext cx="480" cy="288"/>
              </a:xfrm>
              <a:prstGeom prst="line">
                <a:avLst/>
              </a:prstGeom>
              <a:noFill/>
              <a:ln w="38100" cap="sq">
                <a:solidFill>
                  <a:schemeClr val="tx1"/>
                </a:solidFill>
                <a:round/>
                <a:headEnd type="none" w="sm" len="sm"/>
                <a:tailEnd type="none" w="sm" len="sm"/>
              </a:ln>
            </p:spPr>
            <p:txBody>
              <a:bodyPr/>
              <a:lstStyle/>
              <a:p>
                <a:endParaRPr lang="en-US"/>
              </a:p>
            </p:txBody>
          </p:sp>
          <p:sp>
            <p:nvSpPr>
              <p:cNvPr id="8211" name="Line 17"/>
              <p:cNvSpPr>
                <a:spLocks noChangeShapeType="1"/>
              </p:cNvSpPr>
              <p:nvPr/>
            </p:nvSpPr>
            <p:spPr bwMode="auto">
              <a:xfrm flipH="1">
                <a:off x="4320" y="3600"/>
                <a:ext cx="336" cy="288"/>
              </a:xfrm>
              <a:prstGeom prst="line">
                <a:avLst/>
              </a:prstGeom>
              <a:noFill/>
              <a:ln w="38100" cap="sq">
                <a:solidFill>
                  <a:schemeClr val="tx1"/>
                </a:solidFill>
                <a:round/>
                <a:headEnd type="none" w="sm" len="sm"/>
                <a:tailEnd type="none" w="sm" len="sm"/>
              </a:ln>
            </p:spPr>
            <p:txBody>
              <a:bodyPr/>
              <a:lstStyle/>
              <a:p>
                <a:endParaRPr lang="en-US"/>
              </a:p>
            </p:txBody>
          </p:sp>
          <p:sp>
            <p:nvSpPr>
              <p:cNvPr id="8212" name="Oval 18"/>
              <p:cNvSpPr>
                <a:spLocks noChangeArrowheads="1"/>
              </p:cNvSpPr>
              <p:nvPr/>
            </p:nvSpPr>
            <p:spPr bwMode="auto">
              <a:xfrm>
                <a:off x="3984" y="3888"/>
                <a:ext cx="672" cy="240"/>
              </a:xfrm>
              <a:prstGeom prst="ellipse">
                <a:avLst/>
              </a:prstGeom>
              <a:solidFill>
                <a:schemeClr val="accent1"/>
              </a:solidFill>
              <a:ln w="12700" cap="sq">
                <a:solidFill>
                  <a:schemeClr val="tx1"/>
                </a:solidFill>
                <a:round/>
                <a:headEnd type="none" w="sm" len="sm"/>
                <a:tailEnd type="none" w="sm" len="sm"/>
              </a:ln>
            </p:spPr>
            <p:txBody>
              <a:bodyPr wrap="none" anchor="ctr"/>
              <a:lstStyle/>
              <a:p>
                <a:pPr eaLnBrk="0" hangingPunct="0"/>
                <a:endParaRPr lang="en-US"/>
              </a:p>
            </p:txBody>
          </p:sp>
          <p:sp>
            <p:nvSpPr>
              <p:cNvPr id="8213" name="Oval 19"/>
              <p:cNvSpPr>
                <a:spLocks noChangeArrowheads="1"/>
              </p:cNvSpPr>
              <p:nvPr/>
            </p:nvSpPr>
            <p:spPr bwMode="auto">
              <a:xfrm>
                <a:off x="2784" y="2304"/>
                <a:ext cx="1968" cy="624"/>
              </a:xfrm>
              <a:prstGeom prst="ellipse">
                <a:avLst/>
              </a:prstGeom>
              <a:solidFill>
                <a:schemeClr val="accent1"/>
              </a:solidFill>
              <a:ln w="12700" cap="sq">
                <a:solidFill>
                  <a:schemeClr val="tx1"/>
                </a:solidFill>
                <a:round/>
                <a:headEnd type="none" w="sm" len="sm"/>
                <a:tailEnd type="none" w="sm" len="sm"/>
              </a:ln>
            </p:spPr>
            <p:txBody>
              <a:bodyPr wrap="none" anchor="ctr"/>
              <a:lstStyle/>
              <a:p>
                <a:pPr eaLnBrk="0" hangingPunct="0"/>
                <a:endParaRPr lang="en-US"/>
              </a:p>
            </p:txBody>
          </p:sp>
          <p:sp>
            <p:nvSpPr>
              <p:cNvPr id="8214" name="Line 20"/>
              <p:cNvSpPr>
                <a:spLocks noChangeShapeType="1"/>
              </p:cNvSpPr>
              <p:nvPr/>
            </p:nvSpPr>
            <p:spPr bwMode="auto">
              <a:xfrm>
                <a:off x="1440" y="2976"/>
                <a:ext cx="288" cy="240"/>
              </a:xfrm>
              <a:prstGeom prst="line">
                <a:avLst/>
              </a:prstGeom>
              <a:noFill/>
              <a:ln w="38100" cap="sq">
                <a:solidFill>
                  <a:schemeClr val="tx1"/>
                </a:solidFill>
                <a:round/>
                <a:headEnd type="none" w="sm" len="sm"/>
                <a:tailEnd type="none" w="sm" len="sm"/>
              </a:ln>
            </p:spPr>
            <p:txBody>
              <a:bodyPr/>
              <a:lstStyle/>
              <a:p>
                <a:endParaRPr lang="en-US"/>
              </a:p>
            </p:txBody>
          </p:sp>
          <p:sp>
            <p:nvSpPr>
              <p:cNvPr id="8215" name="Line 21"/>
              <p:cNvSpPr>
                <a:spLocks noChangeShapeType="1"/>
              </p:cNvSpPr>
              <p:nvPr/>
            </p:nvSpPr>
            <p:spPr bwMode="auto">
              <a:xfrm flipH="1">
                <a:off x="816" y="2928"/>
                <a:ext cx="144" cy="288"/>
              </a:xfrm>
              <a:prstGeom prst="line">
                <a:avLst/>
              </a:prstGeom>
              <a:noFill/>
              <a:ln w="38100" cap="sq">
                <a:solidFill>
                  <a:schemeClr val="tx1"/>
                </a:solidFill>
                <a:round/>
                <a:headEnd type="none" w="sm" len="sm"/>
                <a:tailEnd type="none" w="sm" len="sm"/>
              </a:ln>
            </p:spPr>
            <p:txBody>
              <a:bodyPr/>
              <a:lstStyle/>
              <a:p>
                <a:endParaRPr lang="en-US"/>
              </a:p>
            </p:txBody>
          </p:sp>
          <p:sp>
            <p:nvSpPr>
              <p:cNvPr id="8216" name="Oval 22"/>
              <p:cNvSpPr>
                <a:spLocks noChangeArrowheads="1"/>
              </p:cNvSpPr>
              <p:nvPr/>
            </p:nvSpPr>
            <p:spPr bwMode="auto">
              <a:xfrm>
                <a:off x="1488" y="1248"/>
                <a:ext cx="2448" cy="912"/>
              </a:xfrm>
              <a:prstGeom prst="ellipse">
                <a:avLst/>
              </a:prstGeom>
              <a:solidFill>
                <a:schemeClr val="accent1"/>
              </a:solidFill>
              <a:ln w="12700" cap="sq">
                <a:solidFill>
                  <a:schemeClr val="tx1"/>
                </a:solidFill>
                <a:round/>
                <a:headEnd type="none" w="sm" len="sm"/>
                <a:tailEnd type="none" w="sm" len="sm"/>
              </a:ln>
            </p:spPr>
            <p:txBody>
              <a:bodyPr wrap="none" anchor="ctr"/>
              <a:lstStyle/>
              <a:p>
                <a:pPr eaLnBrk="0" hangingPunct="0"/>
                <a:endParaRPr lang="en-US"/>
              </a:p>
            </p:txBody>
          </p:sp>
        </p:grpSp>
        <p:sp>
          <p:nvSpPr>
            <p:cNvPr id="8199" name="Rectangle 23"/>
            <p:cNvSpPr>
              <a:spLocks noChangeArrowheads="1"/>
            </p:cNvSpPr>
            <p:nvPr/>
          </p:nvSpPr>
          <p:spPr bwMode="auto">
            <a:xfrm>
              <a:off x="1920" y="3888"/>
              <a:ext cx="1366" cy="231"/>
            </a:xfrm>
            <a:prstGeom prst="rect">
              <a:avLst/>
            </a:prstGeom>
            <a:noFill/>
            <a:ln w="12700" cap="sq">
              <a:noFill/>
              <a:miter lim="800000"/>
              <a:headEnd type="none" w="sm" len="sm"/>
              <a:tailEnd type="none" w="sm" len="sm"/>
            </a:ln>
          </p:spPr>
          <p:txBody>
            <a:bodyPr wrap="none">
              <a:spAutoFit/>
            </a:bodyPr>
            <a:lstStyle/>
            <a:p>
              <a:pPr eaLnBrk="0" hangingPunct="0"/>
              <a:r>
                <a:rPr lang="en-US">
                  <a:solidFill>
                    <a:schemeClr val="tx2"/>
                  </a:solidFill>
                </a:rPr>
                <a:t>Divide and Conquer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box(in)">
                                      <p:cBhvr>
                                        <p:cTn id="7" dur="500"/>
                                        <p:tgtEl>
                                          <p:spTgt spid="256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5604">
                                            <p:txEl>
                                              <p:pRg st="1" end="1"/>
                                            </p:txEl>
                                          </p:spTgt>
                                        </p:tgtEl>
                                        <p:attrNameLst>
                                          <p:attrName>style.visibility</p:attrName>
                                        </p:attrNameLst>
                                      </p:cBhvr>
                                      <p:to>
                                        <p:strVal val="visible"/>
                                      </p:to>
                                    </p:set>
                                    <p:animEffect transition="in" filter="box(in)">
                                      <p:cBhvr>
                                        <p:cTn id="12" dur="500"/>
                                        <p:tgtEl>
                                          <p:spTgt spid="256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p:spPr>
        <p:txBody>
          <a:bodyPr/>
          <a:lstStyle/>
          <a:p>
            <a:fld id="{C577EE81-3F0A-40B3-B805-250A2CAF436B}" type="slidenum">
              <a:rPr lang="en-US" smtClean="0"/>
              <a:pPr/>
              <a:t>85</a:t>
            </a:fld>
            <a:endParaRPr lang="en-US" smtClean="0"/>
          </a:p>
        </p:txBody>
      </p:sp>
      <p:grpSp>
        <p:nvGrpSpPr>
          <p:cNvPr id="2" name="Group 26"/>
          <p:cNvGrpSpPr>
            <a:grpSpLocks/>
          </p:cNvGrpSpPr>
          <p:nvPr/>
        </p:nvGrpSpPr>
        <p:grpSpPr bwMode="auto">
          <a:xfrm>
            <a:off x="3992562" y="1752600"/>
            <a:ext cx="5151438" cy="4648200"/>
            <a:chOff x="2352" y="1152"/>
            <a:chExt cx="3245" cy="2736"/>
          </a:xfrm>
        </p:grpSpPr>
        <p:pic>
          <p:nvPicPr>
            <p:cNvPr id="9223" name="Picture 23" descr="figure04_01-2"/>
            <p:cNvPicPr>
              <a:picLocks noChangeAspect="1" noChangeArrowheads="1"/>
            </p:cNvPicPr>
            <p:nvPr/>
          </p:nvPicPr>
          <p:blipFill>
            <a:blip r:embed="rId3"/>
            <a:srcRect/>
            <a:stretch>
              <a:fillRect/>
            </a:stretch>
          </p:blipFill>
          <p:spPr bwMode="auto">
            <a:xfrm>
              <a:off x="2352" y="1152"/>
              <a:ext cx="3245" cy="2736"/>
            </a:xfrm>
            <a:prstGeom prst="rect">
              <a:avLst/>
            </a:prstGeom>
            <a:noFill/>
            <a:ln w="9525">
              <a:noFill/>
              <a:miter lim="800000"/>
              <a:headEnd/>
              <a:tailEnd/>
            </a:ln>
          </p:spPr>
        </p:pic>
        <p:sp>
          <p:nvSpPr>
            <p:cNvPr id="9224" name="Rectangle 25"/>
            <p:cNvSpPr>
              <a:spLocks noChangeArrowheads="1"/>
            </p:cNvSpPr>
            <p:nvPr/>
          </p:nvSpPr>
          <p:spPr bwMode="auto">
            <a:xfrm>
              <a:off x="2592" y="1392"/>
              <a:ext cx="1085" cy="231"/>
            </a:xfrm>
            <a:prstGeom prst="rect">
              <a:avLst/>
            </a:prstGeom>
            <a:noFill/>
            <a:ln w="12700" cap="sq">
              <a:noFill/>
              <a:miter lim="800000"/>
              <a:headEnd type="none" w="sm" len="sm"/>
              <a:tailEnd type="none" w="sm" len="sm"/>
            </a:ln>
          </p:spPr>
          <p:txBody>
            <a:bodyPr wrap="none">
              <a:spAutoFit/>
            </a:bodyPr>
            <a:lstStyle/>
            <a:p>
              <a:pPr eaLnBrk="0" hangingPunct="0"/>
              <a:r>
                <a:rPr lang="en-US" dirty="0">
                  <a:solidFill>
                    <a:schemeClr val="tx2"/>
                  </a:solidFill>
                </a:rPr>
                <a:t>Structure Chart</a:t>
              </a:r>
            </a:p>
          </p:txBody>
        </p:sp>
      </p:grpSp>
      <p:sp>
        <p:nvSpPr>
          <p:cNvPr id="9220" name="Rectangle 2"/>
          <p:cNvSpPr>
            <a:spLocks noGrp="1" noChangeArrowheads="1"/>
          </p:cNvSpPr>
          <p:nvPr>
            <p:ph type="title"/>
          </p:nvPr>
        </p:nvSpPr>
        <p:spPr/>
        <p:txBody>
          <a:bodyPr/>
          <a:lstStyle/>
          <a:p>
            <a:pPr eaLnBrk="1" hangingPunct="1">
              <a:buNone/>
            </a:pPr>
            <a:r>
              <a:rPr lang="en-US" dirty="0" smtClean="0">
                <a:latin typeface="Times New Roman" pitchFamily="18" charset="0"/>
                <a:cs typeface="Times New Roman" pitchFamily="18" charset="0"/>
              </a:rPr>
              <a:t>Modularity (cont’d)</a:t>
            </a:r>
          </a:p>
        </p:txBody>
      </p:sp>
      <p:sp>
        <p:nvSpPr>
          <p:cNvPr id="9221" name="Rectangle 22"/>
          <p:cNvSpPr>
            <a:spLocks noGrp="1" noChangeArrowheads="1"/>
          </p:cNvSpPr>
          <p:nvPr>
            <p:ph type="body" idx="1"/>
          </p:nvPr>
        </p:nvSpPr>
        <p:spPr>
          <a:xfrm>
            <a:off x="0" y="2017713"/>
            <a:ext cx="4648200" cy="4114800"/>
          </a:xfrm>
        </p:spPr>
        <p:txBody>
          <a:bodyPr/>
          <a:lstStyle/>
          <a:p>
            <a:pPr eaLnBrk="1" hangingPunct="1"/>
            <a:r>
              <a:rPr lang="en-US" dirty="0" smtClean="0">
                <a:latin typeface="Times New Roman" pitchFamily="18" charset="0"/>
                <a:cs typeface="Times New Roman" pitchFamily="18" charset="0"/>
              </a:rPr>
              <a:t>In C we use </a:t>
            </a:r>
            <a:r>
              <a:rPr lang="en-US" b="1" dirty="0" smtClean="0">
                <a:latin typeface="Times New Roman" pitchFamily="18" charset="0"/>
                <a:cs typeface="Times New Roman" pitchFamily="18" charset="0"/>
              </a:rPr>
              <a:t>functions</a:t>
            </a:r>
            <a:r>
              <a:rPr lang="en-US" dirty="0" smtClean="0">
                <a:latin typeface="Times New Roman" pitchFamily="18" charset="0"/>
                <a:cs typeface="Times New Roman" pitchFamily="18" charset="0"/>
              </a:rPr>
              <a:t> also referred to as </a:t>
            </a:r>
            <a:r>
              <a:rPr lang="en-US" b="1" dirty="0" smtClean="0">
                <a:latin typeface="Times New Roman" pitchFamily="18" charset="0"/>
                <a:cs typeface="Times New Roman" pitchFamily="18" charset="0"/>
              </a:rPr>
              <a:t>modules</a:t>
            </a:r>
            <a:r>
              <a:rPr lang="en-US" i="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to perform specific tasks that we determined in our solution</a:t>
            </a:r>
          </a:p>
        </p:txBody>
      </p:sp>
      <p:sp>
        <p:nvSpPr>
          <p:cNvPr id="133144" name="Text Box 24"/>
          <p:cNvSpPr txBox="1">
            <a:spLocks noChangeArrowheads="1"/>
          </p:cNvSpPr>
          <p:nvPr/>
        </p:nvSpPr>
        <p:spPr bwMode="auto">
          <a:xfrm>
            <a:off x="5410200" y="4572000"/>
            <a:ext cx="3810000" cy="2073275"/>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en-US" sz="2000" dirty="0">
                <a:solidFill>
                  <a:schemeClr val="bg1"/>
                </a:solidFill>
              </a:rPr>
              <a:t>Shows how the program separated into tasks and which tasks reference other tasks. </a:t>
            </a:r>
          </a:p>
          <a:p>
            <a:pPr eaLnBrk="0" hangingPunct="0">
              <a:spcBef>
                <a:spcPct val="50000"/>
              </a:spcBef>
            </a:pPr>
            <a:r>
              <a:rPr lang="en-US" sz="2000" dirty="0">
                <a:solidFill>
                  <a:schemeClr val="bg1"/>
                </a:solidFill>
              </a:rPr>
              <a:t>NOTE: It does NOT indicate the sequence of steps in the program!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33144"/>
                                        </p:tgtEl>
                                        <p:attrNameLst>
                                          <p:attrName>style.visibility</p:attrName>
                                        </p:attrNameLst>
                                      </p:cBhvr>
                                      <p:to>
                                        <p:strVal val="visible"/>
                                      </p:to>
                                    </p:set>
                                    <p:animEffect transition="in" filter="diamond(in)">
                                      <p:cBhvr>
                                        <p:cTn id="12" dur="2000"/>
                                        <p:tgtEl>
                                          <p:spTgt spid="133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4" grpId="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p:spPr>
        <p:txBody>
          <a:bodyPr/>
          <a:lstStyle/>
          <a:p>
            <a:fld id="{CC3E4F0B-AC25-4187-8A5C-01BC6CD2D9E4}" type="slidenum">
              <a:rPr lang="en-US" smtClean="0"/>
              <a:pPr/>
              <a:t>86</a:t>
            </a:fld>
            <a:endParaRPr lang="en-US" smtClean="0"/>
          </a:p>
        </p:txBody>
      </p:sp>
      <p:sp>
        <p:nvSpPr>
          <p:cNvPr id="10243" name="Rectangle 2"/>
          <p:cNvSpPr>
            <a:spLocks noGrp="1" noChangeArrowheads="1"/>
          </p:cNvSpPr>
          <p:nvPr>
            <p:ph type="title"/>
          </p:nvPr>
        </p:nvSpPr>
        <p:spPr>
          <a:xfrm>
            <a:off x="76200" y="152400"/>
            <a:ext cx="8229600" cy="639763"/>
          </a:xfrm>
        </p:spPr>
        <p:txBody>
          <a:bodyPr/>
          <a:lstStyle/>
          <a:p>
            <a:pPr eaLnBrk="1" hangingPunct="1">
              <a:buNone/>
            </a:pPr>
            <a:r>
              <a:rPr lang="en-US" dirty="0" smtClean="0">
                <a:latin typeface="Times New Roman" pitchFamily="18" charset="0"/>
                <a:cs typeface="Times New Roman" pitchFamily="18" charset="0"/>
              </a:rPr>
              <a:t>Advantages of using modules</a:t>
            </a:r>
          </a:p>
        </p:txBody>
      </p:sp>
      <p:sp>
        <p:nvSpPr>
          <p:cNvPr id="26627" name="Rectangle 3"/>
          <p:cNvSpPr>
            <a:spLocks noGrp="1" noChangeArrowheads="1"/>
          </p:cNvSpPr>
          <p:nvPr>
            <p:ph type="body" idx="1"/>
          </p:nvPr>
        </p:nvSpPr>
        <p:spPr>
          <a:xfrm>
            <a:off x="228600" y="1600200"/>
            <a:ext cx="8458200" cy="4267200"/>
          </a:xfrm>
        </p:spPr>
        <p:txBody>
          <a:bodyPr>
            <a:noAutofit/>
          </a:bodyPr>
          <a:lstStyle/>
          <a:p>
            <a:pPr eaLnBrk="1" hangingPunct="1">
              <a:lnSpc>
                <a:spcPct val="80000"/>
              </a:lnSpc>
            </a:pPr>
            <a:r>
              <a:rPr lang="en-US" dirty="0" smtClean="0">
                <a:latin typeface="Times New Roman" pitchFamily="18" charset="0"/>
                <a:cs typeface="Times New Roman" pitchFamily="18" charset="0"/>
              </a:rPr>
              <a:t>Modules can be written and tested separately</a:t>
            </a:r>
          </a:p>
          <a:p>
            <a:pPr eaLnBrk="1" hangingPunct="1">
              <a:lnSpc>
                <a:spcPct val="80000"/>
              </a:lnSpc>
            </a:pPr>
            <a:r>
              <a:rPr lang="en-US" dirty="0" smtClean="0">
                <a:latin typeface="Times New Roman" pitchFamily="18" charset="0"/>
                <a:cs typeface="Times New Roman" pitchFamily="18" charset="0"/>
              </a:rPr>
              <a:t>Modules can be reused</a:t>
            </a:r>
          </a:p>
          <a:p>
            <a:pPr eaLnBrk="1" hangingPunct="1">
              <a:lnSpc>
                <a:spcPct val="80000"/>
              </a:lnSpc>
            </a:pPr>
            <a:r>
              <a:rPr lang="en-US" dirty="0" smtClean="0">
                <a:latin typeface="Times New Roman" pitchFamily="18" charset="0"/>
                <a:cs typeface="Times New Roman" pitchFamily="18" charset="0"/>
              </a:rPr>
              <a:t>Large projects can be developed in parallel</a:t>
            </a:r>
          </a:p>
          <a:p>
            <a:pPr eaLnBrk="1" hangingPunct="1">
              <a:lnSpc>
                <a:spcPct val="80000"/>
              </a:lnSpc>
            </a:pPr>
            <a:r>
              <a:rPr lang="en-US" dirty="0" smtClean="0">
                <a:latin typeface="Times New Roman" pitchFamily="18" charset="0"/>
                <a:cs typeface="Times New Roman" pitchFamily="18" charset="0"/>
              </a:rPr>
              <a:t>Reduces length of program, making it more readable</a:t>
            </a:r>
          </a:p>
          <a:p>
            <a:pPr eaLnBrk="1" hangingPunct="1">
              <a:lnSpc>
                <a:spcPct val="80000"/>
              </a:lnSpc>
            </a:pPr>
            <a:r>
              <a:rPr lang="en-US" dirty="0" smtClean="0">
                <a:latin typeface="Times New Roman" pitchFamily="18" charset="0"/>
                <a:cs typeface="Times New Roman" pitchFamily="18" charset="0"/>
              </a:rPr>
              <a:t>Promotes the concept of </a:t>
            </a:r>
            <a:r>
              <a:rPr lang="en-US" b="1" dirty="0" smtClean="0">
                <a:latin typeface="Times New Roman" pitchFamily="18" charset="0"/>
                <a:cs typeface="Times New Roman" pitchFamily="18" charset="0"/>
              </a:rPr>
              <a:t>abstraction</a:t>
            </a:r>
          </a:p>
          <a:p>
            <a:pPr lvl="1" eaLnBrk="1" hangingPunct="1">
              <a:lnSpc>
                <a:spcPct val="80000"/>
              </a:lnSpc>
            </a:pPr>
            <a:r>
              <a:rPr lang="en-US" sz="3200" dirty="0" smtClean="0">
                <a:latin typeface="Times New Roman" pitchFamily="18" charset="0"/>
                <a:cs typeface="Times New Roman" pitchFamily="18" charset="0"/>
              </a:rPr>
              <a:t>A module hides details of a task</a:t>
            </a:r>
          </a:p>
          <a:p>
            <a:pPr lvl="1" eaLnBrk="1" hangingPunct="1">
              <a:lnSpc>
                <a:spcPct val="80000"/>
              </a:lnSpc>
            </a:pPr>
            <a:r>
              <a:rPr lang="en-US" sz="3200" dirty="0" smtClean="0">
                <a:latin typeface="Times New Roman" pitchFamily="18" charset="0"/>
                <a:cs typeface="Times New Roman" pitchFamily="18" charset="0"/>
              </a:rPr>
              <a:t>We just need to know what this module does</a:t>
            </a:r>
          </a:p>
          <a:p>
            <a:pPr lvl="1" eaLnBrk="1" hangingPunct="1">
              <a:lnSpc>
                <a:spcPct val="80000"/>
              </a:lnSpc>
            </a:pPr>
            <a:r>
              <a:rPr lang="en-US" sz="3200" dirty="0" smtClean="0">
                <a:latin typeface="Times New Roman" pitchFamily="18" charset="0"/>
                <a:cs typeface="Times New Roman" pitchFamily="18" charset="0"/>
              </a:rPr>
              <a:t>We don’t need to know how it does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box(in)">
                                      <p:cBhvr>
                                        <p:cTn id="7" dur="500"/>
                                        <p:tgtEl>
                                          <p:spTgt spid="26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box(in)">
                                      <p:cBhvr>
                                        <p:cTn id="12" dur="500"/>
                                        <p:tgtEl>
                                          <p:spTgt spid="266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animEffect transition="in" filter="box(in)">
                                      <p:cBhvr>
                                        <p:cTn id="17" dur="500"/>
                                        <p:tgtEl>
                                          <p:spTgt spid="266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6627">
                                            <p:txEl>
                                              <p:pRg st="3" end="3"/>
                                            </p:txEl>
                                          </p:spTgt>
                                        </p:tgtEl>
                                        <p:attrNameLst>
                                          <p:attrName>style.visibility</p:attrName>
                                        </p:attrNameLst>
                                      </p:cBhvr>
                                      <p:to>
                                        <p:strVal val="visible"/>
                                      </p:to>
                                    </p:set>
                                    <p:animEffect transition="in" filter="box(in)">
                                      <p:cBhvr>
                                        <p:cTn id="22" dur="500"/>
                                        <p:tgtEl>
                                          <p:spTgt spid="266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6627">
                                            <p:txEl>
                                              <p:pRg st="4" end="4"/>
                                            </p:txEl>
                                          </p:spTgt>
                                        </p:tgtEl>
                                        <p:attrNameLst>
                                          <p:attrName>style.visibility</p:attrName>
                                        </p:attrNameLst>
                                      </p:cBhvr>
                                      <p:to>
                                        <p:strVal val="visible"/>
                                      </p:to>
                                    </p:set>
                                    <p:animEffect transition="in" filter="box(in)">
                                      <p:cBhvr>
                                        <p:cTn id="27" dur="500"/>
                                        <p:tgtEl>
                                          <p:spTgt spid="26627">
                                            <p:txEl>
                                              <p:pRg st="4" end="4"/>
                                            </p:txEl>
                                          </p:spTgt>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26627">
                                            <p:txEl>
                                              <p:pRg st="5" end="5"/>
                                            </p:txEl>
                                          </p:spTgt>
                                        </p:tgtEl>
                                        <p:attrNameLst>
                                          <p:attrName>style.visibility</p:attrName>
                                        </p:attrNameLst>
                                      </p:cBhvr>
                                      <p:to>
                                        <p:strVal val="visible"/>
                                      </p:to>
                                    </p:set>
                                    <p:animEffect transition="in" filter="box(in)">
                                      <p:cBhvr>
                                        <p:cTn id="30" dur="500"/>
                                        <p:tgtEl>
                                          <p:spTgt spid="26627">
                                            <p:txEl>
                                              <p:pRg st="5" end="5"/>
                                            </p:txEl>
                                          </p:spTgt>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26627">
                                            <p:txEl>
                                              <p:pRg st="6" end="6"/>
                                            </p:txEl>
                                          </p:spTgt>
                                        </p:tgtEl>
                                        <p:attrNameLst>
                                          <p:attrName>style.visibility</p:attrName>
                                        </p:attrNameLst>
                                      </p:cBhvr>
                                      <p:to>
                                        <p:strVal val="visible"/>
                                      </p:to>
                                    </p:set>
                                    <p:animEffect transition="in" filter="box(in)">
                                      <p:cBhvr>
                                        <p:cTn id="33" dur="500"/>
                                        <p:tgtEl>
                                          <p:spTgt spid="26627">
                                            <p:txEl>
                                              <p:pRg st="6" end="6"/>
                                            </p:txEl>
                                          </p:spTgt>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26627">
                                            <p:txEl>
                                              <p:pRg st="7" end="7"/>
                                            </p:txEl>
                                          </p:spTgt>
                                        </p:tgtEl>
                                        <p:attrNameLst>
                                          <p:attrName>style.visibility</p:attrName>
                                        </p:attrNameLst>
                                      </p:cBhvr>
                                      <p:to>
                                        <p:strVal val="visible"/>
                                      </p:to>
                                    </p:set>
                                    <p:animEffect transition="in" filter="box(in)">
                                      <p:cBhvr>
                                        <p:cTn id="36" dur="500"/>
                                        <p:tgtEl>
                                          <p:spTgt spid="266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p:spPr>
        <p:txBody>
          <a:bodyPr/>
          <a:lstStyle/>
          <a:p>
            <a:fld id="{8ED9BA41-AB42-419D-81E4-96D26A85CFEA}" type="slidenum">
              <a:rPr lang="en-US" smtClean="0"/>
              <a:pPr/>
              <a:t>87</a:t>
            </a:fld>
            <a:endParaRPr lang="en-US" smtClean="0"/>
          </a:p>
        </p:txBody>
      </p:sp>
      <p:sp>
        <p:nvSpPr>
          <p:cNvPr id="12291" name="Rectangle 2"/>
          <p:cNvSpPr>
            <a:spLocks noGrp="1" noChangeArrowheads="1"/>
          </p:cNvSpPr>
          <p:nvPr>
            <p:ph type="title"/>
          </p:nvPr>
        </p:nvSpPr>
        <p:spPr/>
        <p:txBody>
          <a:bodyPr/>
          <a:lstStyle/>
          <a:p>
            <a:pPr eaLnBrk="1" hangingPunct="1">
              <a:buNone/>
            </a:pPr>
            <a:r>
              <a:rPr lang="en-US" dirty="0" smtClean="0">
                <a:latin typeface="Times New Roman" pitchFamily="18" charset="0"/>
                <a:cs typeface="Times New Roman" pitchFamily="18" charset="0"/>
              </a:rPr>
              <a:t>Function definition</a:t>
            </a:r>
          </a:p>
        </p:txBody>
      </p:sp>
      <p:sp>
        <p:nvSpPr>
          <p:cNvPr id="12292" name="Rectangle 4"/>
          <p:cNvSpPr>
            <a:spLocks noChangeArrowheads="1"/>
          </p:cNvSpPr>
          <p:nvPr/>
        </p:nvSpPr>
        <p:spPr bwMode="auto">
          <a:xfrm>
            <a:off x="457200" y="2422525"/>
            <a:ext cx="8534400" cy="2239963"/>
          </a:xfrm>
          <a:prstGeom prst="rect">
            <a:avLst/>
          </a:prstGeom>
          <a:noFill/>
          <a:ln w="12700" cap="sq">
            <a:solidFill>
              <a:schemeClr val="tx1"/>
            </a:solidFill>
            <a:miter lim="800000"/>
            <a:headEnd type="none" w="sm" len="sm"/>
            <a:tailEnd type="none" w="sm" len="sm"/>
          </a:ln>
        </p:spPr>
        <p:txBody>
          <a:bodyPr>
            <a:spAutoFit/>
          </a:bodyPr>
          <a:lstStyle/>
          <a:p>
            <a:pPr eaLnBrk="0" hangingPunct="0"/>
            <a:r>
              <a:rPr lang="en-US" sz="2800" b="1" dirty="0" err="1">
                <a:solidFill>
                  <a:schemeClr val="bg1"/>
                </a:solidFill>
                <a:latin typeface="Times New Roman" pitchFamily="18" charset="0"/>
                <a:cs typeface="Times New Roman" pitchFamily="18" charset="0"/>
              </a:rPr>
              <a:t>return_type</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function_name</a:t>
            </a:r>
            <a:r>
              <a:rPr lang="en-US" sz="2800" b="1" dirty="0">
                <a:solidFill>
                  <a:schemeClr val="bg1"/>
                </a:solidFill>
                <a:latin typeface="Times New Roman" pitchFamily="18" charset="0"/>
                <a:cs typeface="Times New Roman" pitchFamily="18" charset="0"/>
              </a:rPr>
              <a:t> (parameters)</a:t>
            </a:r>
          </a:p>
          <a:p>
            <a:pPr eaLnBrk="0" hangingPunct="0"/>
            <a:r>
              <a:rPr lang="en-US" sz="2800" b="1" dirty="0">
                <a:solidFill>
                  <a:schemeClr val="bg1"/>
                </a:solidFill>
                <a:latin typeface="Times New Roman" pitchFamily="18" charset="0"/>
                <a:cs typeface="Times New Roman" pitchFamily="18" charset="0"/>
              </a:rPr>
              <a:t>{</a:t>
            </a:r>
          </a:p>
          <a:p>
            <a:pPr eaLnBrk="0" hangingPunct="0"/>
            <a:r>
              <a:rPr lang="en-US" sz="2800" b="1" dirty="0">
                <a:solidFill>
                  <a:schemeClr val="bg1"/>
                </a:solidFill>
                <a:latin typeface="Times New Roman" pitchFamily="18" charset="0"/>
                <a:cs typeface="Times New Roman" pitchFamily="18" charset="0"/>
              </a:rPr>
              <a:t>     declarations;</a:t>
            </a:r>
          </a:p>
          <a:p>
            <a:pPr eaLnBrk="0" hangingPunct="0"/>
            <a:r>
              <a:rPr lang="en-US" sz="2800" b="1" dirty="0">
                <a:solidFill>
                  <a:schemeClr val="bg1"/>
                </a:solidFill>
                <a:latin typeface="Times New Roman" pitchFamily="18" charset="0"/>
                <a:cs typeface="Times New Roman" pitchFamily="18" charset="0"/>
              </a:rPr>
              <a:t>     statements;</a:t>
            </a:r>
          </a:p>
          <a:p>
            <a:pPr eaLnBrk="0" hangingPunct="0"/>
            <a:r>
              <a:rPr lang="en-US" sz="2800" b="1" dirty="0">
                <a:solidFill>
                  <a:schemeClr val="bg1"/>
                </a:solidFill>
                <a:latin typeface="Times New Roman" pitchFamily="18" charset="0"/>
                <a:cs typeface="Times New Roman" pitchFamily="18" charset="0"/>
              </a:rPr>
              <a:t>}</a:t>
            </a:r>
          </a:p>
        </p:txBody>
      </p:sp>
      <p:sp>
        <p:nvSpPr>
          <p:cNvPr id="196614" name="Text Box 6"/>
          <p:cNvSpPr txBox="1">
            <a:spLocks noChangeArrowheads="1"/>
          </p:cNvSpPr>
          <p:nvPr/>
        </p:nvSpPr>
        <p:spPr bwMode="auto">
          <a:xfrm>
            <a:off x="4191000" y="3962400"/>
            <a:ext cx="4800600" cy="2695575"/>
          </a:xfrm>
          <a:prstGeom prst="rect">
            <a:avLst/>
          </a:prstGeom>
          <a:solidFill>
            <a:schemeClr val="bg1"/>
          </a:solidFill>
          <a:ln w="12700" cap="sq">
            <a:solidFill>
              <a:schemeClr val="tx1"/>
            </a:solidFill>
            <a:miter lim="800000"/>
            <a:headEnd type="none" w="sm" len="sm"/>
            <a:tailEnd type="none" w="sm" len="sm"/>
          </a:ln>
        </p:spPr>
        <p:txBody>
          <a:bodyPr>
            <a:spAutoFit/>
          </a:bodyPr>
          <a:lstStyle/>
          <a:p>
            <a:pPr eaLnBrk="0" hangingPunct="0">
              <a:spcBef>
                <a:spcPct val="50000"/>
              </a:spcBef>
            </a:pPr>
            <a:r>
              <a:rPr lang="en-US" sz="2000" b="1" dirty="0" err="1">
                <a:latin typeface="Courier New" pitchFamily="49" charset="0"/>
              </a:rPr>
              <a:t>int</a:t>
            </a:r>
            <a:r>
              <a:rPr lang="en-US" sz="2000" b="1" dirty="0">
                <a:latin typeface="Courier New" pitchFamily="49" charset="0"/>
              </a:rPr>
              <a:t> </a:t>
            </a:r>
            <a:r>
              <a:rPr lang="en-US" sz="2000" b="1" dirty="0" err="1">
                <a:latin typeface="Courier New" pitchFamily="49" charset="0"/>
              </a:rPr>
              <a:t>my_add_func</a:t>
            </a:r>
            <a:r>
              <a:rPr lang="en-US" sz="2000" b="1" dirty="0">
                <a:latin typeface="Courier New" pitchFamily="49" charset="0"/>
              </a:rPr>
              <a:t>(</a:t>
            </a:r>
            <a:r>
              <a:rPr lang="en-US" sz="2000" b="1" dirty="0" err="1">
                <a:latin typeface="Courier New" pitchFamily="49" charset="0"/>
              </a:rPr>
              <a:t>int</a:t>
            </a:r>
            <a:r>
              <a:rPr lang="en-US" sz="2000" b="1" dirty="0">
                <a:latin typeface="Courier New" pitchFamily="49" charset="0"/>
              </a:rPr>
              <a:t> a, </a:t>
            </a:r>
            <a:r>
              <a:rPr lang="en-US" sz="2000" b="1" dirty="0" err="1">
                <a:latin typeface="Courier New" pitchFamily="49" charset="0"/>
              </a:rPr>
              <a:t>int</a:t>
            </a:r>
            <a:r>
              <a:rPr lang="en-US" sz="2000" b="1" dirty="0">
                <a:latin typeface="Courier New" pitchFamily="49" charset="0"/>
              </a:rPr>
              <a:t> b)</a:t>
            </a:r>
          </a:p>
          <a:p>
            <a:pPr eaLnBrk="0" hangingPunct="0">
              <a:spcBef>
                <a:spcPct val="50000"/>
              </a:spcBef>
            </a:pPr>
            <a:r>
              <a:rPr lang="en-US" sz="2000" b="1" dirty="0">
                <a:latin typeface="Courier New" pitchFamily="49" charset="0"/>
              </a:rPr>
              <a:t>{</a:t>
            </a:r>
          </a:p>
          <a:p>
            <a:pPr eaLnBrk="0" hangingPunct="0">
              <a:spcBef>
                <a:spcPct val="50000"/>
              </a:spcBef>
            </a:pPr>
            <a:r>
              <a:rPr lang="en-US" sz="2000" b="1" dirty="0">
                <a:latin typeface="Courier New" pitchFamily="49" charset="0"/>
              </a:rPr>
              <a:t>  </a:t>
            </a:r>
            <a:r>
              <a:rPr lang="en-US" sz="2000" b="1" dirty="0" err="1">
                <a:latin typeface="Courier New" pitchFamily="49" charset="0"/>
              </a:rPr>
              <a:t>int</a:t>
            </a:r>
            <a:r>
              <a:rPr lang="en-US" sz="2000" b="1" dirty="0">
                <a:latin typeface="Courier New" pitchFamily="49" charset="0"/>
              </a:rPr>
              <a:t> sum;</a:t>
            </a:r>
          </a:p>
          <a:p>
            <a:pPr eaLnBrk="0" hangingPunct="0">
              <a:spcBef>
                <a:spcPct val="50000"/>
              </a:spcBef>
            </a:pPr>
            <a:r>
              <a:rPr lang="en-US" sz="2000" b="1" dirty="0">
                <a:latin typeface="Courier New" pitchFamily="49" charset="0"/>
              </a:rPr>
              <a:t>  sum = a + b;</a:t>
            </a:r>
          </a:p>
          <a:p>
            <a:pPr eaLnBrk="0" hangingPunct="0">
              <a:spcBef>
                <a:spcPct val="50000"/>
              </a:spcBef>
            </a:pPr>
            <a:r>
              <a:rPr lang="en-US" sz="2000" b="1" dirty="0">
                <a:latin typeface="Courier New" pitchFamily="49" charset="0"/>
              </a:rPr>
              <a:t>  return sum;</a:t>
            </a:r>
          </a:p>
          <a:p>
            <a:pPr eaLnBrk="0" hangingPunct="0">
              <a:spcBef>
                <a:spcPct val="50000"/>
              </a:spcBef>
            </a:pPr>
            <a:r>
              <a:rPr lang="en-US" sz="2000" b="1" dirty="0">
                <a:latin typeface="Courier New" pitchFamily="49"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6614"/>
                                        </p:tgtEl>
                                        <p:attrNameLst>
                                          <p:attrName>style.visibility</p:attrName>
                                        </p:attrNameLst>
                                      </p:cBhvr>
                                      <p:to>
                                        <p:strVal val="visible"/>
                                      </p:to>
                                    </p:set>
                                    <p:animEffect transition="in" filter="box(in)">
                                      <p:cBhvr>
                                        <p:cTn id="7" dur="500"/>
                                        <p:tgtEl>
                                          <p:spTgt spid="196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buNone/>
            </a:pPr>
            <a:r>
              <a:rPr lang="en-US" dirty="0" smtClean="0">
                <a:latin typeface="Times New Roman" pitchFamily="18" charset="0"/>
                <a:cs typeface="Times New Roman" pitchFamily="18" charset="0"/>
              </a:rPr>
              <a:t>Functions - Example</a:t>
            </a:r>
          </a:p>
        </p:txBody>
      </p:sp>
      <p:sp>
        <p:nvSpPr>
          <p:cNvPr id="140291" name="Rectangle 3"/>
          <p:cNvSpPr>
            <a:spLocks noGrp="1" noChangeArrowheads="1"/>
          </p:cNvSpPr>
          <p:nvPr>
            <p:ph type="body" idx="1"/>
          </p:nvPr>
        </p:nvSpPr>
        <p:spPr>
          <a:xfrm>
            <a:off x="0" y="1358900"/>
            <a:ext cx="4205288" cy="5295900"/>
          </a:xfrm>
        </p:spPr>
        <p:txBody>
          <a:bodyPr>
            <a:normAutofit/>
          </a:bodyPr>
          <a:lstStyle/>
          <a:p>
            <a:pPr>
              <a:lnSpc>
                <a:spcPct val="80000"/>
              </a:lnSpc>
            </a:pPr>
            <a:r>
              <a:rPr lang="en-US" sz="1400" dirty="0" smtClean="0">
                <a:latin typeface="Times New Roman" pitchFamily="18" charset="0"/>
                <a:cs typeface="Times New Roman" pitchFamily="18" charset="0"/>
              </a:rPr>
              <a:t>Function </a:t>
            </a:r>
            <a:r>
              <a:rPr lang="en-US" sz="1400" i="1" u="sng" dirty="0" smtClean="0">
                <a:latin typeface="Times New Roman" pitchFamily="18" charset="0"/>
                <a:cs typeface="Times New Roman" pitchFamily="18" charset="0"/>
              </a:rPr>
              <a:t>prototype</a:t>
            </a:r>
          </a:p>
          <a:p>
            <a:pPr lvl="1">
              <a:lnSpc>
                <a:spcPct val="80000"/>
              </a:lnSpc>
            </a:pPr>
            <a:r>
              <a:rPr lang="en-US" sz="1400" dirty="0" smtClean="0">
                <a:latin typeface="Times New Roman" pitchFamily="18" charset="0"/>
                <a:cs typeface="Times New Roman" pitchFamily="18" charset="0"/>
              </a:rPr>
              <a:t>Like a variable declaration</a:t>
            </a:r>
          </a:p>
          <a:p>
            <a:pPr lvl="2">
              <a:lnSpc>
                <a:spcPct val="80000"/>
              </a:lnSpc>
            </a:pPr>
            <a:r>
              <a:rPr lang="en-US" sz="1400" dirty="0" smtClean="0">
                <a:latin typeface="Times New Roman" pitchFamily="18" charset="0"/>
                <a:cs typeface="Times New Roman" pitchFamily="18" charset="0"/>
              </a:rPr>
              <a:t>Tells compiler that the function will be defined later</a:t>
            </a:r>
          </a:p>
          <a:p>
            <a:pPr lvl="2">
              <a:lnSpc>
                <a:spcPct val="80000"/>
              </a:lnSpc>
            </a:pPr>
            <a:r>
              <a:rPr lang="en-US" sz="1400" dirty="0" smtClean="0">
                <a:latin typeface="Times New Roman" pitchFamily="18" charset="0"/>
                <a:cs typeface="Times New Roman" pitchFamily="18" charset="0"/>
              </a:rPr>
              <a:t>Helps detect program errors</a:t>
            </a:r>
          </a:p>
          <a:p>
            <a:pPr lvl="2">
              <a:lnSpc>
                <a:spcPct val="80000"/>
              </a:lnSpc>
            </a:pPr>
            <a:r>
              <a:rPr lang="en-US" sz="1400" dirty="0" smtClean="0">
                <a:latin typeface="Times New Roman" pitchFamily="18" charset="0"/>
                <a:cs typeface="Times New Roman" pitchFamily="18" charset="0"/>
              </a:rPr>
              <a:t>Note semicolon!!</a:t>
            </a:r>
          </a:p>
          <a:p>
            <a:pPr>
              <a:lnSpc>
                <a:spcPct val="80000"/>
              </a:lnSpc>
            </a:pPr>
            <a:r>
              <a:rPr lang="en-US" sz="1400" dirty="0" smtClean="0">
                <a:latin typeface="Times New Roman" pitchFamily="18" charset="0"/>
                <a:cs typeface="Times New Roman" pitchFamily="18" charset="0"/>
              </a:rPr>
              <a:t>Function </a:t>
            </a:r>
            <a:r>
              <a:rPr lang="en-US" sz="1400" i="1" u="sng" dirty="0" smtClean="0">
                <a:latin typeface="Times New Roman" pitchFamily="18" charset="0"/>
                <a:cs typeface="Times New Roman" pitchFamily="18" charset="0"/>
              </a:rPr>
              <a:t>definition</a:t>
            </a:r>
          </a:p>
          <a:p>
            <a:pPr lvl="1">
              <a:lnSpc>
                <a:spcPct val="80000"/>
              </a:lnSpc>
            </a:pPr>
            <a:r>
              <a:rPr lang="en-US" sz="1400" dirty="0" smtClean="0">
                <a:latin typeface="Times New Roman" pitchFamily="18" charset="0"/>
                <a:cs typeface="Times New Roman" pitchFamily="18" charset="0"/>
              </a:rPr>
              <a:t>See previous slide</a:t>
            </a:r>
          </a:p>
          <a:p>
            <a:pPr lvl="1">
              <a:lnSpc>
                <a:spcPct val="80000"/>
              </a:lnSpc>
            </a:pPr>
            <a:r>
              <a:rPr lang="en-US" sz="1400" dirty="0" smtClean="0">
                <a:latin typeface="Times New Roman" pitchFamily="18" charset="0"/>
                <a:cs typeface="Times New Roman" pitchFamily="18" charset="0"/>
              </a:rPr>
              <a:t>Note, NO semicolon</a:t>
            </a:r>
          </a:p>
          <a:p>
            <a:pPr>
              <a:lnSpc>
                <a:spcPct val="80000"/>
              </a:lnSpc>
            </a:pPr>
            <a:r>
              <a:rPr lang="en-US" sz="1400" dirty="0" smtClean="0">
                <a:latin typeface="Times New Roman" pitchFamily="18" charset="0"/>
                <a:cs typeface="Times New Roman" pitchFamily="18" charset="0"/>
              </a:rPr>
              <a:t>Function </a:t>
            </a:r>
            <a:r>
              <a:rPr lang="en-US" sz="1400" i="1" u="sng" dirty="0" smtClean="0">
                <a:latin typeface="Times New Roman" pitchFamily="18" charset="0"/>
                <a:cs typeface="Times New Roman" pitchFamily="18" charset="0"/>
              </a:rPr>
              <a:t>return</a:t>
            </a:r>
          </a:p>
          <a:p>
            <a:pPr lvl="1">
              <a:lnSpc>
                <a:spcPct val="80000"/>
              </a:lnSpc>
            </a:pPr>
            <a:r>
              <a:rPr lang="en-US" sz="1400" dirty="0" smtClean="0">
                <a:latin typeface="Times New Roman" pitchFamily="18" charset="0"/>
                <a:cs typeface="Times New Roman" pitchFamily="18" charset="0"/>
              </a:rPr>
              <a:t>return statement </a:t>
            </a:r>
            <a:r>
              <a:rPr lang="en-US" sz="1400" i="1" dirty="0" smtClean="0">
                <a:latin typeface="Times New Roman" pitchFamily="18" charset="0"/>
                <a:cs typeface="Times New Roman" pitchFamily="18" charset="0"/>
              </a:rPr>
              <a:t>terminates</a:t>
            </a:r>
            <a:r>
              <a:rPr lang="en-US" sz="1400" dirty="0" smtClean="0">
                <a:latin typeface="Times New Roman" pitchFamily="18" charset="0"/>
                <a:cs typeface="Times New Roman" pitchFamily="18" charset="0"/>
              </a:rPr>
              <a:t> execution of the current function</a:t>
            </a:r>
          </a:p>
          <a:p>
            <a:pPr lvl="1">
              <a:lnSpc>
                <a:spcPct val="80000"/>
              </a:lnSpc>
            </a:pPr>
            <a:r>
              <a:rPr lang="en-US" sz="1400" dirty="0" smtClean="0">
                <a:latin typeface="Times New Roman" pitchFamily="18" charset="0"/>
                <a:cs typeface="Times New Roman" pitchFamily="18" charset="0"/>
              </a:rPr>
              <a:t>Control returns to the calling function</a:t>
            </a:r>
          </a:p>
          <a:p>
            <a:pPr lvl="1">
              <a:lnSpc>
                <a:spcPct val="80000"/>
              </a:lnSpc>
            </a:pPr>
            <a:r>
              <a:rPr lang="en-US" sz="1400" dirty="0" smtClean="0">
                <a:latin typeface="Times New Roman" pitchFamily="18" charset="0"/>
                <a:cs typeface="Times New Roman" pitchFamily="18" charset="0"/>
              </a:rPr>
              <a:t>if </a:t>
            </a:r>
            <a:r>
              <a:rPr lang="en-US" sz="1400" b="1" dirty="0" smtClean="0">
                <a:solidFill>
                  <a:srgbClr val="0033CC"/>
                </a:solidFill>
                <a:latin typeface="Times New Roman" pitchFamily="18" charset="0"/>
                <a:cs typeface="Times New Roman" pitchFamily="18" charset="0"/>
              </a:rPr>
              <a:t>return</a:t>
            </a:r>
            <a:r>
              <a:rPr lang="en-US" sz="1400" b="1" dirty="0" smtClean="0">
                <a:latin typeface="Times New Roman" pitchFamily="18" charset="0"/>
                <a:cs typeface="Times New Roman" pitchFamily="18" charset="0"/>
              </a:rPr>
              <a:t> </a:t>
            </a:r>
            <a:r>
              <a:rPr lang="en-US" sz="1400" b="1" i="1" dirty="0" smtClean="0">
                <a:latin typeface="Times New Roman" pitchFamily="18" charset="0"/>
                <a:cs typeface="Times New Roman" pitchFamily="18" charset="0"/>
              </a:rPr>
              <a:t>expression</a:t>
            </a:r>
            <a:r>
              <a:rPr lang="en-US" sz="1400" b="1" dirty="0" smtClean="0">
                <a:latin typeface="Times New Roman" pitchFamily="18" charset="0"/>
                <a:cs typeface="Times New Roman" pitchFamily="18" charset="0"/>
              </a:rPr>
              <a:t>;</a:t>
            </a:r>
          </a:p>
          <a:p>
            <a:pPr lvl="2">
              <a:lnSpc>
                <a:spcPct val="80000"/>
              </a:lnSpc>
            </a:pPr>
            <a:r>
              <a:rPr lang="en-US" sz="1400" dirty="0" smtClean="0">
                <a:latin typeface="Times New Roman" pitchFamily="18" charset="0"/>
                <a:cs typeface="Times New Roman" pitchFamily="18" charset="0"/>
              </a:rPr>
              <a:t>then </a:t>
            </a:r>
            <a:r>
              <a:rPr lang="en-US" sz="1400" u="sng" dirty="0" smtClean="0">
                <a:latin typeface="Times New Roman" pitchFamily="18" charset="0"/>
                <a:cs typeface="Times New Roman" pitchFamily="18" charset="0"/>
              </a:rPr>
              <a:t>value</a:t>
            </a:r>
            <a:r>
              <a:rPr lang="en-US" sz="1400" dirty="0" smtClean="0">
                <a:latin typeface="Times New Roman" pitchFamily="18" charset="0"/>
                <a:cs typeface="Times New Roman" pitchFamily="18" charset="0"/>
              </a:rPr>
              <a:t> of </a:t>
            </a:r>
            <a:r>
              <a:rPr lang="en-US" sz="1400" b="1" dirty="0" smtClean="0">
                <a:latin typeface="Times New Roman" pitchFamily="18" charset="0"/>
                <a:cs typeface="Times New Roman" pitchFamily="18" charset="0"/>
              </a:rPr>
              <a:t>expression</a:t>
            </a:r>
            <a:r>
              <a:rPr lang="en-US" sz="1400" dirty="0" smtClean="0">
                <a:latin typeface="Times New Roman" pitchFamily="18" charset="0"/>
                <a:cs typeface="Times New Roman" pitchFamily="18" charset="0"/>
              </a:rPr>
              <a:t> is returned as the value of the function call</a:t>
            </a:r>
          </a:p>
          <a:p>
            <a:pPr lvl="2">
              <a:lnSpc>
                <a:spcPct val="80000"/>
              </a:lnSpc>
            </a:pPr>
            <a:r>
              <a:rPr lang="en-US" sz="1400" dirty="0" smtClean="0">
                <a:latin typeface="Times New Roman" pitchFamily="18" charset="0"/>
                <a:cs typeface="Times New Roman" pitchFamily="18" charset="0"/>
              </a:rPr>
              <a:t>Only one value can be returned this way</a:t>
            </a:r>
          </a:p>
          <a:p>
            <a:pPr>
              <a:lnSpc>
                <a:spcPct val="80000"/>
              </a:lnSpc>
            </a:pPr>
            <a:r>
              <a:rPr lang="en-US" sz="1400" dirty="0" smtClean="0">
                <a:latin typeface="Times New Roman" pitchFamily="18" charset="0"/>
                <a:cs typeface="Times New Roman" pitchFamily="18" charset="0"/>
              </a:rPr>
              <a:t>Function </a:t>
            </a:r>
            <a:r>
              <a:rPr lang="en-US" sz="1400" i="1" u="sng" dirty="0" smtClean="0">
                <a:latin typeface="Times New Roman" pitchFamily="18" charset="0"/>
                <a:cs typeface="Times New Roman" pitchFamily="18" charset="0"/>
              </a:rPr>
              <a:t>call</a:t>
            </a:r>
          </a:p>
          <a:p>
            <a:pPr lvl="1">
              <a:lnSpc>
                <a:spcPct val="80000"/>
              </a:lnSpc>
            </a:pPr>
            <a:r>
              <a:rPr lang="en-US" sz="1400" b="1" dirty="0" smtClean="0">
                <a:latin typeface="Times New Roman" pitchFamily="18" charset="0"/>
                <a:cs typeface="Times New Roman" pitchFamily="18" charset="0"/>
              </a:rPr>
              <a:t>main()</a:t>
            </a:r>
            <a:r>
              <a:rPr lang="en-US" sz="1400" dirty="0" smtClean="0">
                <a:latin typeface="Times New Roman" pitchFamily="18" charset="0"/>
                <a:cs typeface="Times New Roman" pitchFamily="18" charset="0"/>
              </a:rPr>
              <a:t> is the 'calling function'</a:t>
            </a:r>
          </a:p>
          <a:p>
            <a:pPr lvl="1">
              <a:lnSpc>
                <a:spcPct val="80000"/>
              </a:lnSpc>
            </a:pPr>
            <a:r>
              <a:rPr lang="en-US" sz="1400" b="1" dirty="0" smtClean="0">
                <a:latin typeface="Times New Roman" pitchFamily="18" charset="0"/>
                <a:cs typeface="Times New Roman" pitchFamily="18" charset="0"/>
              </a:rPr>
              <a:t>product()</a:t>
            </a:r>
            <a:r>
              <a:rPr lang="en-US" sz="1400" dirty="0" smtClean="0">
                <a:latin typeface="Times New Roman" pitchFamily="18" charset="0"/>
                <a:cs typeface="Times New Roman" pitchFamily="18" charset="0"/>
              </a:rPr>
              <a:t> is the 'called function'</a:t>
            </a:r>
          </a:p>
          <a:p>
            <a:pPr lvl="1">
              <a:lnSpc>
                <a:spcPct val="80000"/>
              </a:lnSpc>
            </a:pPr>
            <a:r>
              <a:rPr lang="en-US" sz="1400" dirty="0" smtClean="0">
                <a:latin typeface="Times New Roman" pitchFamily="18" charset="0"/>
                <a:cs typeface="Times New Roman" pitchFamily="18" charset="0"/>
              </a:rPr>
              <a:t>Control transferred to the function code</a:t>
            </a:r>
          </a:p>
          <a:p>
            <a:pPr lvl="1">
              <a:lnSpc>
                <a:spcPct val="80000"/>
              </a:lnSpc>
            </a:pPr>
            <a:r>
              <a:rPr lang="en-US" sz="1400" dirty="0" smtClean="0">
                <a:latin typeface="Times New Roman" pitchFamily="18" charset="0"/>
                <a:cs typeface="Times New Roman" pitchFamily="18" charset="0"/>
              </a:rPr>
              <a:t>Code in function definition is executed</a:t>
            </a:r>
          </a:p>
        </p:txBody>
      </p:sp>
      <p:sp>
        <p:nvSpPr>
          <p:cNvPr id="140293" name="Text Box 5"/>
          <p:cNvSpPr txBox="1">
            <a:spLocks noChangeArrowheads="1"/>
          </p:cNvSpPr>
          <p:nvPr/>
        </p:nvSpPr>
        <p:spPr bwMode="auto">
          <a:xfrm>
            <a:off x="4319588" y="1360488"/>
            <a:ext cx="4681537" cy="5227637"/>
          </a:xfrm>
          <a:prstGeom prst="rect">
            <a:avLst/>
          </a:prstGeom>
          <a:solidFill>
            <a:srgbClr val="FFFF99"/>
          </a:solidFill>
          <a:ln w="9525">
            <a:solidFill>
              <a:schemeClr val="tx1"/>
            </a:solidFill>
            <a:miter lim="800000"/>
            <a:headEnd/>
            <a:tailEnd/>
          </a:ln>
        </p:spPr>
        <p:txBody>
          <a:bodyPr>
            <a:spAutoFit/>
          </a:bodyPr>
          <a:lstStyle/>
          <a:p>
            <a:pPr eaLnBrk="1" hangingPunct="1">
              <a:tabLst>
                <a:tab pos="461963" algn="l"/>
              </a:tabLst>
            </a:pPr>
            <a:r>
              <a:rPr lang="en-US" sz="1600" b="1" dirty="0">
                <a:latin typeface="Courier New" pitchFamily="49" charset="0"/>
              </a:rPr>
              <a:t>#include &lt;</a:t>
            </a:r>
            <a:r>
              <a:rPr lang="en-US" sz="1600" b="1" dirty="0" err="1">
                <a:latin typeface="Courier New" pitchFamily="49" charset="0"/>
              </a:rPr>
              <a:t>stdio.h</a:t>
            </a:r>
            <a:r>
              <a:rPr lang="en-US" sz="1600" b="1" dirty="0">
                <a:latin typeface="Courier New" pitchFamily="49" charset="0"/>
              </a:rPr>
              <a:t>&gt;</a:t>
            </a:r>
          </a:p>
          <a:p>
            <a:pPr eaLnBrk="1" hangingPunct="1">
              <a:lnSpc>
                <a:spcPct val="20000"/>
              </a:lnSpc>
              <a:tabLst>
                <a:tab pos="461963" algn="l"/>
              </a:tabLst>
            </a:pPr>
            <a:endParaRPr lang="en-US" sz="1600" b="1" dirty="0">
              <a:latin typeface="Courier New" pitchFamily="49" charset="0"/>
            </a:endParaRPr>
          </a:p>
          <a:p>
            <a:pPr eaLnBrk="1" hangingPunct="1">
              <a:tabLst>
                <a:tab pos="461963" algn="l"/>
              </a:tabLst>
            </a:pPr>
            <a:r>
              <a:rPr lang="en-US" sz="1600" b="1" dirty="0">
                <a:latin typeface="Courier New" pitchFamily="49" charset="0"/>
              </a:rPr>
              <a:t>/* function prototype */</a:t>
            </a:r>
          </a:p>
          <a:p>
            <a:pPr eaLnBrk="1" hangingPunct="1">
              <a:lnSpc>
                <a:spcPct val="20000"/>
              </a:lnSpc>
              <a:tabLst>
                <a:tab pos="461963" algn="l"/>
              </a:tabLst>
            </a:pPr>
            <a:endParaRPr lang="en-US" sz="1600" b="1" dirty="0">
              <a:latin typeface="Courier New" pitchFamily="49" charset="0"/>
            </a:endParaRPr>
          </a:p>
          <a:p>
            <a:pPr eaLnBrk="1" hangingPunct="1">
              <a:tabLst>
                <a:tab pos="461963" algn="l"/>
              </a:tabLst>
            </a:pPr>
            <a:r>
              <a:rPr lang="en-US" sz="1600" b="1" dirty="0">
                <a:latin typeface="Courier New" pitchFamily="49" charset="0"/>
              </a:rPr>
              <a:t>double product(double x, double y);</a:t>
            </a:r>
          </a:p>
          <a:p>
            <a:pPr eaLnBrk="1" hangingPunct="1">
              <a:lnSpc>
                <a:spcPct val="50000"/>
              </a:lnSpc>
              <a:tabLst>
                <a:tab pos="461963" algn="l"/>
              </a:tabLst>
            </a:pPr>
            <a:endParaRPr lang="en-US" b="1" dirty="0"/>
          </a:p>
          <a:p>
            <a:pPr eaLnBrk="1" hangingPunct="1">
              <a:tabLst>
                <a:tab pos="461963" algn="l"/>
              </a:tabLst>
            </a:pPr>
            <a:r>
              <a:rPr lang="en-US" sz="1600" b="1" dirty="0" err="1">
                <a:latin typeface="Courier New" pitchFamily="49" charset="0"/>
              </a:rPr>
              <a:t>int</a:t>
            </a:r>
            <a:r>
              <a:rPr lang="en-US" sz="1600" b="1" dirty="0">
                <a:latin typeface="Courier New" pitchFamily="49" charset="0"/>
              </a:rPr>
              <a:t> main()</a:t>
            </a:r>
          </a:p>
          <a:p>
            <a:pPr eaLnBrk="1" hangingPunct="1">
              <a:tabLst>
                <a:tab pos="461963" algn="l"/>
              </a:tabLst>
            </a:pPr>
            <a:r>
              <a:rPr lang="en-US" sz="1600" b="1" dirty="0">
                <a:latin typeface="Courier New" pitchFamily="49" charset="0"/>
              </a:rPr>
              <a:t>{</a:t>
            </a:r>
          </a:p>
          <a:p>
            <a:pPr eaLnBrk="1" hangingPunct="1">
              <a:tabLst>
                <a:tab pos="461963" algn="l"/>
              </a:tabLst>
            </a:pPr>
            <a:r>
              <a:rPr lang="en-US" sz="1600" b="1" dirty="0">
                <a:latin typeface="Courier New" pitchFamily="49" charset="0"/>
              </a:rPr>
              <a:t>  double var1 = 3.0, var2 = 5.0;</a:t>
            </a:r>
          </a:p>
          <a:p>
            <a:pPr eaLnBrk="1" hangingPunct="1">
              <a:tabLst>
                <a:tab pos="461963" algn="l"/>
              </a:tabLst>
            </a:pPr>
            <a:r>
              <a:rPr lang="en-US" sz="1600" b="1" dirty="0">
                <a:latin typeface="Courier New" pitchFamily="49" charset="0"/>
              </a:rPr>
              <a:t>  double </a:t>
            </a:r>
            <a:r>
              <a:rPr lang="en-US" sz="1600" b="1" dirty="0" err="1">
                <a:latin typeface="Courier New" pitchFamily="49" charset="0"/>
              </a:rPr>
              <a:t>ans</a:t>
            </a:r>
            <a:r>
              <a:rPr lang="en-US" sz="1600" b="1" dirty="0">
                <a:latin typeface="Courier New" pitchFamily="49" charset="0"/>
              </a:rPr>
              <a:t>;</a:t>
            </a:r>
          </a:p>
          <a:p>
            <a:pPr eaLnBrk="1" hangingPunct="1">
              <a:lnSpc>
                <a:spcPct val="20000"/>
              </a:lnSpc>
              <a:tabLst>
                <a:tab pos="461963" algn="l"/>
              </a:tabLst>
            </a:pPr>
            <a:endParaRPr lang="en-US" sz="2000" b="1" dirty="0"/>
          </a:p>
          <a:p>
            <a:pPr eaLnBrk="1" hangingPunct="1">
              <a:tabLst>
                <a:tab pos="461963" algn="l"/>
              </a:tabLst>
            </a:pPr>
            <a:r>
              <a:rPr lang="en-US" sz="1600" b="1" dirty="0">
                <a:latin typeface="Courier New" pitchFamily="49" charset="0"/>
              </a:rPr>
              <a:t>  </a:t>
            </a:r>
            <a:r>
              <a:rPr lang="en-US" sz="1600" b="1" dirty="0" err="1">
                <a:latin typeface="Courier New" pitchFamily="49" charset="0"/>
              </a:rPr>
              <a:t>ans</a:t>
            </a:r>
            <a:r>
              <a:rPr lang="en-US" sz="1600" b="1" dirty="0">
                <a:latin typeface="Courier New" pitchFamily="49" charset="0"/>
              </a:rPr>
              <a:t> = product(var1, var2);</a:t>
            </a:r>
          </a:p>
          <a:p>
            <a:pPr>
              <a:tabLst>
                <a:tab pos="461963" algn="l"/>
              </a:tabLst>
            </a:pPr>
            <a:r>
              <a:rPr lang="en-US" b="1" dirty="0"/>
              <a:t>    </a:t>
            </a:r>
            <a:r>
              <a:rPr lang="en-US" sz="1600" b="1" dirty="0" err="1">
                <a:latin typeface="Courier New" pitchFamily="49" charset="0"/>
              </a:rPr>
              <a:t>printf</a:t>
            </a:r>
            <a:r>
              <a:rPr lang="en-US" sz="1600" b="1" dirty="0">
                <a:latin typeface="Courier New" pitchFamily="49" charset="0"/>
              </a:rPr>
              <a:t>("var1 = %.2f\n"</a:t>
            </a:r>
          </a:p>
          <a:p>
            <a:pPr>
              <a:tabLst>
                <a:tab pos="461963" algn="l"/>
              </a:tabLst>
            </a:pPr>
            <a:r>
              <a:rPr lang="en-US" sz="1600" b="1" dirty="0">
                <a:latin typeface="Courier New" pitchFamily="49" charset="0"/>
              </a:rPr>
              <a:t>         "var2 = %.2f\n",var1,var2);</a:t>
            </a:r>
          </a:p>
          <a:p>
            <a:pPr eaLnBrk="1" hangingPunct="1">
              <a:tabLst>
                <a:tab pos="461963" algn="l"/>
              </a:tabLst>
            </a:pPr>
            <a:r>
              <a:rPr lang="en-US" sz="1600" b="1" dirty="0">
                <a:latin typeface="Courier New" pitchFamily="49" charset="0"/>
              </a:rPr>
              <a:t>  </a:t>
            </a:r>
            <a:r>
              <a:rPr lang="en-US" sz="1600" b="1" dirty="0" err="1">
                <a:latin typeface="Courier New" pitchFamily="49" charset="0"/>
              </a:rPr>
              <a:t>printf</a:t>
            </a:r>
            <a:r>
              <a:rPr lang="en-US" sz="1600" b="1" dirty="0">
                <a:latin typeface="Courier New" pitchFamily="49" charset="0"/>
              </a:rPr>
              <a:t>("var1*var2 = %g\n", </a:t>
            </a:r>
            <a:r>
              <a:rPr lang="en-US" sz="1600" b="1" dirty="0" err="1">
                <a:latin typeface="Courier New" pitchFamily="49" charset="0"/>
              </a:rPr>
              <a:t>ans</a:t>
            </a:r>
            <a:r>
              <a:rPr lang="en-US" sz="1600" b="1" dirty="0">
                <a:latin typeface="Courier New" pitchFamily="49" charset="0"/>
              </a:rPr>
              <a:t>);</a:t>
            </a:r>
          </a:p>
          <a:p>
            <a:pPr eaLnBrk="1" hangingPunct="1">
              <a:tabLst>
                <a:tab pos="461963" algn="l"/>
              </a:tabLst>
            </a:pPr>
            <a:r>
              <a:rPr lang="en-US" sz="1600" b="1" dirty="0">
                <a:latin typeface="Courier New" pitchFamily="49" charset="0"/>
              </a:rPr>
              <a:t>}</a:t>
            </a:r>
          </a:p>
          <a:p>
            <a:pPr eaLnBrk="1" hangingPunct="1">
              <a:lnSpc>
                <a:spcPct val="20000"/>
              </a:lnSpc>
              <a:tabLst>
                <a:tab pos="461963" algn="l"/>
              </a:tabLst>
            </a:pPr>
            <a:endParaRPr lang="en-US" sz="1600" b="1" dirty="0">
              <a:latin typeface="Courier New" pitchFamily="49" charset="0"/>
            </a:endParaRPr>
          </a:p>
          <a:p>
            <a:pPr eaLnBrk="1" hangingPunct="1">
              <a:tabLst>
                <a:tab pos="461963" algn="l"/>
              </a:tabLst>
            </a:pPr>
            <a:r>
              <a:rPr lang="en-US" sz="1600" b="1" dirty="0">
                <a:latin typeface="Courier New" pitchFamily="49" charset="0"/>
              </a:rPr>
              <a:t>/* function definition */ </a:t>
            </a:r>
          </a:p>
          <a:p>
            <a:pPr eaLnBrk="1" hangingPunct="1">
              <a:tabLst>
                <a:tab pos="461963" algn="l"/>
              </a:tabLst>
            </a:pPr>
            <a:r>
              <a:rPr lang="en-US" sz="1600" b="1" dirty="0">
                <a:latin typeface="Courier New" pitchFamily="49" charset="0"/>
              </a:rPr>
              <a:t>double product(double x, double y)</a:t>
            </a:r>
          </a:p>
          <a:p>
            <a:pPr eaLnBrk="1" hangingPunct="1">
              <a:lnSpc>
                <a:spcPct val="20000"/>
              </a:lnSpc>
              <a:tabLst>
                <a:tab pos="461963" algn="l"/>
              </a:tabLst>
            </a:pPr>
            <a:endParaRPr lang="en-US" sz="1600" b="1" dirty="0">
              <a:latin typeface="Courier New" pitchFamily="49" charset="0"/>
            </a:endParaRPr>
          </a:p>
          <a:p>
            <a:pPr eaLnBrk="1" hangingPunct="1">
              <a:tabLst>
                <a:tab pos="461963" algn="l"/>
              </a:tabLst>
            </a:pPr>
            <a:r>
              <a:rPr lang="en-US" sz="1600" b="1" dirty="0">
                <a:latin typeface="Courier New" pitchFamily="49" charset="0"/>
              </a:rPr>
              <a:t> {</a:t>
            </a:r>
          </a:p>
          <a:p>
            <a:pPr eaLnBrk="1" hangingPunct="1">
              <a:tabLst>
                <a:tab pos="461963" algn="l"/>
              </a:tabLst>
            </a:pPr>
            <a:r>
              <a:rPr lang="en-US" sz="1600" b="1" dirty="0">
                <a:latin typeface="Courier New" pitchFamily="49" charset="0"/>
              </a:rPr>
              <a:t>   double result;</a:t>
            </a:r>
          </a:p>
          <a:p>
            <a:pPr eaLnBrk="1" hangingPunct="1">
              <a:lnSpc>
                <a:spcPct val="20000"/>
              </a:lnSpc>
              <a:tabLst>
                <a:tab pos="461963" algn="l"/>
              </a:tabLst>
            </a:pPr>
            <a:endParaRPr lang="en-US" b="1" dirty="0"/>
          </a:p>
          <a:p>
            <a:pPr eaLnBrk="1" hangingPunct="1">
              <a:tabLst>
                <a:tab pos="461963" algn="l"/>
              </a:tabLst>
            </a:pPr>
            <a:r>
              <a:rPr lang="en-US" sz="1600" b="1" dirty="0">
                <a:latin typeface="Courier New" pitchFamily="49" charset="0"/>
              </a:rPr>
              <a:t>   result = x * y;</a:t>
            </a:r>
          </a:p>
          <a:p>
            <a:pPr eaLnBrk="1" hangingPunct="1">
              <a:tabLst>
                <a:tab pos="461963" algn="l"/>
              </a:tabLst>
            </a:pPr>
            <a:r>
              <a:rPr lang="en-US" sz="1600" b="1" dirty="0">
                <a:latin typeface="Courier New" pitchFamily="49" charset="0"/>
              </a:rPr>
              <a:t>   return result;</a:t>
            </a:r>
          </a:p>
          <a:p>
            <a:pPr eaLnBrk="1" hangingPunct="1">
              <a:tabLst>
                <a:tab pos="461963" algn="l"/>
              </a:tabLst>
            </a:pPr>
            <a:r>
              <a:rPr lang="en-US" sz="1600" b="1" dirty="0">
                <a:latin typeface="Courier New" pitchFamily="49" charset="0"/>
              </a:rPr>
              <a:t> }</a:t>
            </a:r>
          </a:p>
        </p:txBody>
      </p:sp>
      <p:grpSp>
        <p:nvGrpSpPr>
          <p:cNvPr id="2" name="Group 11"/>
          <p:cNvGrpSpPr>
            <a:grpSpLocks/>
          </p:cNvGrpSpPr>
          <p:nvPr/>
        </p:nvGrpSpPr>
        <p:grpSpPr bwMode="auto">
          <a:xfrm>
            <a:off x="2654300" y="1514475"/>
            <a:ext cx="1755775" cy="527050"/>
            <a:chOff x="1672" y="954"/>
            <a:chExt cx="1106" cy="332"/>
          </a:xfrm>
        </p:grpSpPr>
        <p:sp>
          <p:nvSpPr>
            <p:cNvPr id="10260" name="Line 9"/>
            <p:cNvSpPr>
              <a:spLocks noChangeShapeType="1"/>
            </p:cNvSpPr>
            <p:nvPr/>
          </p:nvSpPr>
          <p:spPr bwMode="auto">
            <a:xfrm>
              <a:off x="1672" y="954"/>
              <a:ext cx="808" cy="0"/>
            </a:xfrm>
            <a:prstGeom prst="line">
              <a:avLst/>
            </a:prstGeom>
            <a:noFill/>
            <a:ln w="28575">
              <a:solidFill>
                <a:srgbClr val="0033CC"/>
              </a:solidFill>
              <a:round/>
              <a:headEnd/>
              <a:tailEnd/>
            </a:ln>
          </p:spPr>
          <p:txBody>
            <a:bodyPr/>
            <a:lstStyle/>
            <a:p>
              <a:endParaRPr lang="en-US"/>
            </a:p>
          </p:txBody>
        </p:sp>
        <p:sp>
          <p:nvSpPr>
            <p:cNvPr id="10261" name="Line 10"/>
            <p:cNvSpPr>
              <a:spLocks noChangeShapeType="1"/>
            </p:cNvSpPr>
            <p:nvPr/>
          </p:nvSpPr>
          <p:spPr bwMode="auto">
            <a:xfrm>
              <a:off x="2479" y="954"/>
              <a:ext cx="299" cy="332"/>
            </a:xfrm>
            <a:prstGeom prst="line">
              <a:avLst/>
            </a:prstGeom>
            <a:noFill/>
            <a:ln w="28575">
              <a:solidFill>
                <a:srgbClr val="0033CC"/>
              </a:solidFill>
              <a:round/>
              <a:headEnd/>
              <a:tailEnd type="triangle" w="lg" len="lg"/>
            </a:ln>
          </p:spPr>
          <p:txBody>
            <a:bodyPr/>
            <a:lstStyle/>
            <a:p>
              <a:endParaRPr lang="en-US"/>
            </a:p>
          </p:txBody>
        </p:sp>
      </p:grpSp>
      <p:grpSp>
        <p:nvGrpSpPr>
          <p:cNvPr id="3" name="Group 19"/>
          <p:cNvGrpSpPr>
            <a:grpSpLocks/>
          </p:cNvGrpSpPr>
          <p:nvPr/>
        </p:nvGrpSpPr>
        <p:grpSpPr bwMode="auto">
          <a:xfrm>
            <a:off x="2951163" y="2220913"/>
            <a:ext cx="5651500" cy="225425"/>
            <a:chOff x="1859" y="1399"/>
            <a:chExt cx="3560" cy="142"/>
          </a:xfrm>
        </p:grpSpPr>
        <p:sp>
          <p:nvSpPr>
            <p:cNvPr id="10256" name="Line 13"/>
            <p:cNvSpPr>
              <a:spLocks noChangeShapeType="1"/>
            </p:cNvSpPr>
            <p:nvPr/>
          </p:nvSpPr>
          <p:spPr bwMode="auto">
            <a:xfrm>
              <a:off x="1859" y="1541"/>
              <a:ext cx="604" cy="0"/>
            </a:xfrm>
            <a:prstGeom prst="line">
              <a:avLst/>
            </a:prstGeom>
            <a:noFill/>
            <a:ln w="28575">
              <a:solidFill>
                <a:srgbClr val="FF3300"/>
              </a:solidFill>
              <a:round/>
              <a:headEnd/>
              <a:tailEnd/>
            </a:ln>
          </p:spPr>
          <p:txBody>
            <a:bodyPr/>
            <a:lstStyle/>
            <a:p>
              <a:endParaRPr lang="en-US"/>
            </a:p>
          </p:txBody>
        </p:sp>
        <p:sp>
          <p:nvSpPr>
            <p:cNvPr id="10257" name="Line 14"/>
            <p:cNvSpPr>
              <a:spLocks noChangeShapeType="1"/>
            </p:cNvSpPr>
            <p:nvPr/>
          </p:nvSpPr>
          <p:spPr bwMode="auto">
            <a:xfrm flipV="1">
              <a:off x="2464" y="1492"/>
              <a:ext cx="85" cy="49"/>
            </a:xfrm>
            <a:prstGeom prst="line">
              <a:avLst/>
            </a:prstGeom>
            <a:noFill/>
            <a:ln w="28575">
              <a:solidFill>
                <a:srgbClr val="FF3300"/>
              </a:solidFill>
              <a:round/>
              <a:headEnd/>
              <a:tailEnd/>
            </a:ln>
          </p:spPr>
          <p:txBody>
            <a:bodyPr/>
            <a:lstStyle/>
            <a:p>
              <a:endParaRPr lang="en-US"/>
            </a:p>
          </p:txBody>
        </p:sp>
        <p:sp>
          <p:nvSpPr>
            <p:cNvPr id="10258" name="Line 15"/>
            <p:cNvSpPr>
              <a:spLocks noChangeShapeType="1"/>
            </p:cNvSpPr>
            <p:nvPr/>
          </p:nvSpPr>
          <p:spPr bwMode="auto">
            <a:xfrm>
              <a:off x="2547" y="1492"/>
              <a:ext cx="2797" cy="0"/>
            </a:xfrm>
            <a:prstGeom prst="line">
              <a:avLst/>
            </a:prstGeom>
            <a:noFill/>
            <a:ln w="28575">
              <a:solidFill>
                <a:srgbClr val="FF3300"/>
              </a:solidFill>
              <a:round/>
              <a:headEnd/>
              <a:tailEnd/>
            </a:ln>
          </p:spPr>
          <p:txBody>
            <a:bodyPr/>
            <a:lstStyle/>
            <a:p>
              <a:endParaRPr lang="en-US"/>
            </a:p>
          </p:txBody>
        </p:sp>
        <p:sp>
          <p:nvSpPr>
            <p:cNvPr id="10259" name="Line 16"/>
            <p:cNvSpPr>
              <a:spLocks noChangeShapeType="1"/>
            </p:cNvSpPr>
            <p:nvPr/>
          </p:nvSpPr>
          <p:spPr bwMode="auto">
            <a:xfrm flipV="1">
              <a:off x="5338" y="1399"/>
              <a:ext cx="81" cy="93"/>
            </a:xfrm>
            <a:prstGeom prst="line">
              <a:avLst/>
            </a:prstGeom>
            <a:noFill/>
            <a:ln w="28575">
              <a:solidFill>
                <a:srgbClr val="FF3300"/>
              </a:solidFill>
              <a:round/>
              <a:headEnd/>
              <a:tailEnd type="triangle" w="lg" len="lg"/>
            </a:ln>
          </p:spPr>
          <p:txBody>
            <a:bodyPr/>
            <a:lstStyle/>
            <a:p>
              <a:endParaRPr lang="en-US"/>
            </a:p>
          </p:txBody>
        </p:sp>
      </p:grpSp>
      <p:grpSp>
        <p:nvGrpSpPr>
          <p:cNvPr id="4" name="Group 31"/>
          <p:cNvGrpSpPr>
            <a:grpSpLocks/>
          </p:cNvGrpSpPr>
          <p:nvPr/>
        </p:nvGrpSpPr>
        <p:grpSpPr bwMode="auto">
          <a:xfrm>
            <a:off x="2630488" y="2679700"/>
            <a:ext cx="1733550" cy="2424113"/>
            <a:chOff x="1657" y="1688"/>
            <a:chExt cx="1092" cy="1527"/>
          </a:xfrm>
        </p:grpSpPr>
        <p:sp>
          <p:nvSpPr>
            <p:cNvPr id="10254" name="Line 21"/>
            <p:cNvSpPr>
              <a:spLocks noChangeShapeType="1"/>
            </p:cNvSpPr>
            <p:nvPr/>
          </p:nvSpPr>
          <p:spPr bwMode="auto">
            <a:xfrm>
              <a:off x="1657" y="1688"/>
              <a:ext cx="808" cy="0"/>
            </a:xfrm>
            <a:prstGeom prst="line">
              <a:avLst/>
            </a:prstGeom>
            <a:noFill/>
            <a:ln w="28575">
              <a:solidFill>
                <a:srgbClr val="0033CC"/>
              </a:solidFill>
              <a:round/>
              <a:headEnd/>
              <a:tailEnd/>
            </a:ln>
          </p:spPr>
          <p:txBody>
            <a:bodyPr/>
            <a:lstStyle/>
            <a:p>
              <a:endParaRPr lang="en-US"/>
            </a:p>
          </p:txBody>
        </p:sp>
        <p:sp>
          <p:nvSpPr>
            <p:cNvPr id="10255" name="Line 22"/>
            <p:cNvSpPr>
              <a:spLocks noChangeShapeType="1"/>
            </p:cNvSpPr>
            <p:nvPr/>
          </p:nvSpPr>
          <p:spPr bwMode="auto">
            <a:xfrm>
              <a:off x="2464" y="1688"/>
              <a:ext cx="285" cy="1527"/>
            </a:xfrm>
            <a:prstGeom prst="line">
              <a:avLst/>
            </a:prstGeom>
            <a:noFill/>
            <a:ln w="28575">
              <a:solidFill>
                <a:srgbClr val="0033CC"/>
              </a:solidFill>
              <a:round/>
              <a:headEnd/>
              <a:tailEnd type="triangle" w="lg" len="lg"/>
            </a:ln>
          </p:spPr>
          <p:txBody>
            <a:bodyPr/>
            <a:lstStyle/>
            <a:p>
              <a:endParaRPr lang="en-US"/>
            </a:p>
          </p:txBody>
        </p:sp>
      </p:grpSp>
      <p:grpSp>
        <p:nvGrpSpPr>
          <p:cNvPr id="5" name="Group 29"/>
          <p:cNvGrpSpPr>
            <a:grpSpLocks/>
          </p:cNvGrpSpPr>
          <p:nvPr/>
        </p:nvGrpSpPr>
        <p:grpSpPr bwMode="auto">
          <a:xfrm flipV="1">
            <a:off x="2151063" y="3594100"/>
            <a:ext cx="2484437" cy="1751013"/>
            <a:chOff x="1365" y="1965"/>
            <a:chExt cx="1565" cy="264"/>
          </a:xfrm>
        </p:grpSpPr>
        <p:sp>
          <p:nvSpPr>
            <p:cNvPr id="10252" name="Line 25"/>
            <p:cNvSpPr>
              <a:spLocks noChangeShapeType="1"/>
            </p:cNvSpPr>
            <p:nvPr/>
          </p:nvSpPr>
          <p:spPr bwMode="auto">
            <a:xfrm>
              <a:off x="1365" y="1965"/>
              <a:ext cx="808" cy="0"/>
            </a:xfrm>
            <a:prstGeom prst="line">
              <a:avLst/>
            </a:prstGeom>
            <a:noFill/>
            <a:ln w="28575">
              <a:solidFill>
                <a:srgbClr val="0033CC"/>
              </a:solidFill>
              <a:round/>
              <a:headEnd/>
              <a:tailEnd/>
            </a:ln>
          </p:spPr>
          <p:txBody>
            <a:bodyPr/>
            <a:lstStyle/>
            <a:p>
              <a:endParaRPr lang="en-US"/>
            </a:p>
          </p:txBody>
        </p:sp>
        <p:sp>
          <p:nvSpPr>
            <p:cNvPr id="10253" name="Line 26"/>
            <p:cNvSpPr>
              <a:spLocks noChangeShapeType="1"/>
            </p:cNvSpPr>
            <p:nvPr/>
          </p:nvSpPr>
          <p:spPr bwMode="auto">
            <a:xfrm>
              <a:off x="2172" y="1965"/>
              <a:ext cx="758" cy="264"/>
            </a:xfrm>
            <a:prstGeom prst="line">
              <a:avLst/>
            </a:prstGeom>
            <a:noFill/>
            <a:ln w="28575">
              <a:solidFill>
                <a:srgbClr val="0033CC"/>
              </a:solidFill>
              <a:round/>
              <a:headEnd/>
              <a:tailEnd type="triangle" w="lg" len="lg"/>
            </a:ln>
          </p:spPr>
          <p:txBody>
            <a:bodyPr/>
            <a:lstStyle/>
            <a:p>
              <a:endParaRPr lang="en-US"/>
            </a:p>
          </p:txBody>
        </p:sp>
      </p:grpSp>
      <p:grpSp>
        <p:nvGrpSpPr>
          <p:cNvPr id="6" name="Group 35"/>
          <p:cNvGrpSpPr>
            <a:grpSpLocks/>
          </p:cNvGrpSpPr>
          <p:nvPr/>
        </p:nvGrpSpPr>
        <p:grpSpPr bwMode="auto">
          <a:xfrm>
            <a:off x="2286000" y="3373438"/>
            <a:ext cx="2462213" cy="2711450"/>
            <a:chOff x="1440" y="2887"/>
            <a:chExt cx="1551" cy="965"/>
          </a:xfrm>
        </p:grpSpPr>
        <p:sp>
          <p:nvSpPr>
            <p:cNvPr id="10250" name="Line 33"/>
            <p:cNvSpPr>
              <a:spLocks noChangeShapeType="1"/>
            </p:cNvSpPr>
            <p:nvPr/>
          </p:nvSpPr>
          <p:spPr bwMode="auto">
            <a:xfrm>
              <a:off x="1440" y="2887"/>
              <a:ext cx="939" cy="0"/>
            </a:xfrm>
            <a:prstGeom prst="line">
              <a:avLst/>
            </a:prstGeom>
            <a:noFill/>
            <a:ln w="28575">
              <a:solidFill>
                <a:srgbClr val="0033CC"/>
              </a:solidFill>
              <a:round/>
              <a:headEnd/>
              <a:tailEnd/>
            </a:ln>
          </p:spPr>
          <p:txBody>
            <a:bodyPr/>
            <a:lstStyle/>
            <a:p>
              <a:endParaRPr lang="en-US"/>
            </a:p>
          </p:txBody>
        </p:sp>
        <p:sp>
          <p:nvSpPr>
            <p:cNvPr id="10251" name="Line 34"/>
            <p:cNvSpPr>
              <a:spLocks noChangeShapeType="1"/>
            </p:cNvSpPr>
            <p:nvPr/>
          </p:nvSpPr>
          <p:spPr bwMode="auto">
            <a:xfrm>
              <a:off x="2379" y="2887"/>
              <a:ext cx="612" cy="965"/>
            </a:xfrm>
            <a:prstGeom prst="line">
              <a:avLst/>
            </a:prstGeom>
            <a:noFill/>
            <a:ln w="28575">
              <a:solidFill>
                <a:srgbClr val="0033CC"/>
              </a:solidFill>
              <a:round/>
              <a:headEnd/>
              <a:tailEnd type="triangle" w="lg" len="lg"/>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0293"/>
                                        </p:tgtEl>
                                        <p:attrNameLst>
                                          <p:attrName>style.visibility</p:attrName>
                                        </p:attrNameLst>
                                      </p:cBhvr>
                                      <p:to>
                                        <p:strVal val="visible"/>
                                      </p:to>
                                    </p:set>
                                    <p:animEffect transition="in" filter="dissolve">
                                      <p:cBhvr>
                                        <p:cTn id="7" dur="500"/>
                                        <p:tgtEl>
                                          <p:spTgt spid="1402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0291">
                                            <p:txEl>
                                              <p:pRg st="0" end="0"/>
                                            </p:txEl>
                                          </p:spTgt>
                                        </p:tgtEl>
                                        <p:attrNameLst>
                                          <p:attrName>style.visibility</p:attrName>
                                        </p:attrNameLst>
                                      </p:cBhvr>
                                      <p:to>
                                        <p:strVal val="visible"/>
                                      </p:to>
                                    </p:set>
                                    <p:animEffect transition="in" filter="dissolve">
                                      <p:cBhvr>
                                        <p:cTn id="12" dur="500"/>
                                        <p:tgtEl>
                                          <p:spTgt spid="140291">
                                            <p:txEl>
                                              <p:pRg st="0" end="0"/>
                                            </p:txEl>
                                          </p:spTgt>
                                        </p:tgtEl>
                                      </p:cBhvr>
                                    </p:animEffect>
                                  </p:childTnLst>
                                </p:cTn>
                              </p:par>
                            </p:childTnLst>
                          </p:cTn>
                        </p:par>
                        <p:par>
                          <p:cTn id="13" fill="hold" nodeType="afterGroup">
                            <p:stCondLst>
                              <p:cond delay="500"/>
                            </p:stCondLst>
                            <p:childTnLst>
                              <p:par>
                                <p:cTn id="14" presetID="22" presetClass="entr" presetSubtype="8" fill="hold" nodeType="after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nodeType="afterGroup">
                            <p:stCondLst>
                              <p:cond delay="1500"/>
                            </p:stCondLst>
                            <p:childTnLst>
                              <p:par>
                                <p:cTn id="18" presetID="9" presetClass="entr" presetSubtype="0" fill="hold" grpId="0" nodeType="afterEffect">
                                  <p:stCondLst>
                                    <p:cond delay="1000"/>
                                  </p:stCondLst>
                                  <p:childTnLst>
                                    <p:set>
                                      <p:cBhvr>
                                        <p:cTn id="19" dur="1" fill="hold">
                                          <p:stCondLst>
                                            <p:cond delay="0"/>
                                          </p:stCondLst>
                                        </p:cTn>
                                        <p:tgtEl>
                                          <p:spTgt spid="140291">
                                            <p:txEl>
                                              <p:pRg st="1" end="1"/>
                                            </p:txEl>
                                          </p:spTgt>
                                        </p:tgtEl>
                                        <p:attrNameLst>
                                          <p:attrName>style.visibility</p:attrName>
                                        </p:attrNameLst>
                                      </p:cBhvr>
                                      <p:to>
                                        <p:strVal val="visible"/>
                                      </p:to>
                                    </p:set>
                                    <p:animEffect transition="in" filter="dissolve">
                                      <p:cBhvr>
                                        <p:cTn id="20" dur="500"/>
                                        <p:tgtEl>
                                          <p:spTgt spid="140291">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40291">
                                            <p:txEl>
                                              <p:pRg st="2" end="2"/>
                                            </p:txEl>
                                          </p:spTgt>
                                        </p:tgtEl>
                                        <p:attrNameLst>
                                          <p:attrName>style.visibility</p:attrName>
                                        </p:attrNameLst>
                                      </p:cBhvr>
                                      <p:to>
                                        <p:strVal val="visible"/>
                                      </p:to>
                                    </p:set>
                                    <p:animEffect transition="in" filter="dissolve">
                                      <p:cBhvr>
                                        <p:cTn id="25" dur="500"/>
                                        <p:tgtEl>
                                          <p:spTgt spid="140291">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40291">
                                            <p:txEl>
                                              <p:pRg st="3" end="3"/>
                                            </p:txEl>
                                          </p:spTgt>
                                        </p:tgtEl>
                                        <p:attrNameLst>
                                          <p:attrName>style.visibility</p:attrName>
                                        </p:attrNameLst>
                                      </p:cBhvr>
                                      <p:to>
                                        <p:strVal val="visible"/>
                                      </p:to>
                                    </p:set>
                                    <p:animEffect transition="in" filter="dissolve">
                                      <p:cBhvr>
                                        <p:cTn id="30" dur="500"/>
                                        <p:tgtEl>
                                          <p:spTgt spid="140291">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40291">
                                            <p:txEl>
                                              <p:pRg st="4" end="4"/>
                                            </p:txEl>
                                          </p:spTgt>
                                        </p:tgtEl>
                                        <p:attrNameLst>
                                          <p:attrName>style.visibility</p:attrName>
                                        </p:attrNameLst>
                                      </p:cBhvr>
                                      <p:to>
                                        <p:strVal val="visible"/>
                                      </p:to>
                                    </p:set>
                                    <p:animEffect transition="in" filter="dissolve">
                                      <p:cBhvr>
                                        <p:cTn id="35" dur="500"/>
                                        <p:tgtEl>
                                          <p:spTgt spid="140291">
                                            <p:txEl>
                                              <p:pRg st="4" end="4"/>
                                            </p:txEl>
                                          </p:spTgt>
                                        </p:tgtEl>
                                      </p:cBhvr>
                                    </p:animEffect>
                                  </p:childTnLst>
                                </p:cTn>
                              </p:par>
                            </p:childTnLst>
                          </p:cTn>
                        </p:par>
                        <p:par>
                          <p:cTn id="36" fill="hold" nodeType="afterGroup">
                            <p:stCondLst>
                              <p:cond delay="500"/>
                            </p:stCondLst>
                            <p:childTnLst>
                              <p:par>
                                <p:cTn id="37" presetID="22" presetClass="entr" presetSubtype="8"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xit" presetSubtype="0" fill="hold" nodeType="clickEffect">
                                  <p:stCondLst>
                                    <p:cond delay="0"/>
                                  </p:stCondLst>
                                  <p:childTnLst>
                                    <p:animEffect transition="out" filter="dissolve">
                                      <p:cBhvr>
                                        <p:cTn id="43" dur="500"/>
                                        <p:tgtEl>
                                          <p:spTgt spid="3"/>
                                        </p:tgtEl>
                                      </p:cBhvr>
                                    </p:animEffect>
                                    <p:set>
                                      <p:cBhvr>
                                        <p:cTn id="44" dur="1" fill="hold">
                                          <p:stCondLst>
                                            <p:cond delay="499"/>
                                          </p:stCondLst>
                                        </p:cTn>
                                        <p:tgtEl>
                                          <p:spTgt spid="3"/>
                                        </p:tgtEl>
                                        <p:attrNameLst>
                                          <p:attrName>style.visibility</p:attrName>
                                        </p:attrNameLst>
                                      </p:cBhvr>
                                      <p:to>
                                        <p:strVal val="hidden"/>
                                      </p:to>
                                    </p:set>
                                  </p:childTnLst>
                                </p:cTn>
                              </p:par>
                              <p:par>
                                <p:cTn id="45" presetID="9" presetClass="exit" presetSubtype="0" fill="hold" nodeType="withEffect">
                                  <p:stCondLst>
                                    <p:cond delay="0"/>
                                  </p:stCondLst>
                                  <p:childTnLst>
                                    <p:animEffect transition="out" filter="dissolve">
                                      <p:cBhvr>
                                        <p:cTn id="46" dur="500"/>
                                        <p:tgtEl>
                                          <p:spTgt spid="2"/>
                                        </p:tgtEl>
                                      </p:cBhvr>
                                    </p:animEffect>
                                    <p:set>
                                      <p:cBhvr>
                                        <p:cTn id="47" dur="1" fill="hold">
                                          <p:stCondLst>
                                            <p:cond delay="499"/>
                                          </p:stCondLst>
                                        </p:cTn>
                                        <p:tgtEl>
                                          <p:spTgt spid="2"/>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40291">
                                            <p:txEl>
                                              <p:pRg st="5" end="5"/>
                                            </p:txEl>
                                          </p:spTgt>
                                        </p:tgtEl>
                                        <p:attrNameLst>
                                          <p:attrName>style.visibility</p:attrName>
                                        </p:attrNameLst>
                                      </p:cBhvr>
                                      <p:to>
                                        <p:strVal val="visible"/>
                                      </p:to>
                                    </p:set>
                                    <p:animEffect transition="in" filter="dissolve">
                                      <p:cBhvr>
                                        <p:cTn id="52" dur="500"/>
                                        <p:tgtEl>
                                          <p:spTgt spid="140291">
                                            <p:txEl>
                                              <p:pRg st="5" end="5"/>
                                            </p:txEl>
                                          </p:spTgt>
                                        </p:tgtEl>
                                      </p:cBhvr>
                                    </p:animEffect>
                                  </p:childTnLst>
                                </p:cTn>
                              </p:par>
                            </p:childTnLst>
                          </p:cTn>
                        </p:par>
                        <p:par>
                          <p:cTn id="53" fill="hold" nodeType="afterGroup">
                            <p:stCondLst>
                              <p:cond delay="500"/>
                            </p:stCondLst>
                            <p:childTnLst>
                              <p:par>
                                <p:cTn id="54" presetID="22" presetClass="entr" presetSubtype="8" fill="hold"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left)">
                                      <p:cBhvr>
                                        <p:cTn id="56" dur="500"/>
                                        <p:tgtEl>
                                          <p:spTgt spid="4"/>
                                        </p:tgtEl>
                                      </p:cBhvr>
                                    </p:animEffect>
                                  </p:childTnLst>
                                </p:cTn>
                              </p:par>
                            </p:childTnLst>
                          </p:cTn>
                        </p:par>
                        <p:par>
                          <p:cTn id="57" fill="hold" nodeType="afterGroup">
                            <p:stCondLst>
                              <p:cond delay="1000"/>
                            </p:stCondLst>
                            <p:childTnLst>
                              <p:par>
                                <p:cTn id="58" presetID="9" presetClass="entr" presetSubtype="0" fill="hold" grpId="0" nodeType="afterEffect">
                                  <p:stCondLst>
                                    <p:cond delay="500"/>
                                  </p:stCondLst>
                                  <p:childTnLst>
                                    <p:set>
                                      <p:cBhvr>
                                        <p:cTn id="59" dur="1" fill="hold">
                                          <p:stCondLst>
                                            <p:cond delay="0"/>
                                          </p:stCondLst>
                                        </p:cTn>
                                        <p:tgtEl>
                                          <p:spTgt spid="140291">
                                            <p:txEl>
                                              <p:pRg st="6" end="6"/>
                                            </p:txEl>
                                          </p:spTgt>
                                        </p:tgtEl>
                                        <p:attrNameLst>
                                          <p:attrName>style.visibility</p:attrName>
                                        </p:attrNameLst>
                                      </p:cBhvr>
                                      <p:to>
                                        <p:strVal val="visible"/>
                                      </p:to>
                                    </p:set>
                                    <p:animEffect transition="in" filter="dissolve">
                                      <p:cBhvr>
                                        <p:cTn id="60" dur="500"/>
                                        <p:tgtEl>
                                          <p:spTgt spid="140291">
                                            <p:txEl>
                                              <p:pRg st="6" end="6"/>
                                            </p:txEl>
                                          </p:spTgt>
                                        </p:tgtEl>
                                      </p:cBhvr>
                                    </p:animEffect>
                                  </p:childTnLst>
                                </p:cTn>
                              </p:par>
                              <p:par>
                                <p:cTn id="61" presetID="9" presetClass="entr" presetSubtype="0" fill="hold" grpId="0" nodeType="withEffect">
                                  <p:stCondLst>
                                    <p:cond delay="500"/>
                                  </p:stCondLst>
                                  <p:childTnLst>
                                    <p:set>
                                      <p:cBhvr>
                                        <p:cTn id="62" dur="1" fill="hold">
                                          <p:stCondLst>
                                            <p:cond delay="0"/>
                                          </p:stCondLst>
                                        </p:cTn>
                                        <p:tgtEl>
                                          <p:spTgt spid="140291">
                                            <p:txEl>
                                              <p:pRg st="7" end="7"/>
                                            </p:txEl>
                                          </p:spTgt>
                                        </p:tgtEl>
                                        <p:attrNameLst>
                                          <p:attrName>style.visibility</p:attrName>
                                        </p:attrNameLst>
                                      </p:cBhvr>
                                      <p:to>
                                        <p:strVal val="visible"/>
                                      </p:to>
                                    </p:set>
                                    <p:animEffect transition="in" filter="dissolve">
                                      <p:cBhvr>
                                        <p:cTn id="63" dur="500"/>
                                        <p:tgtEl>
                                          <p:spTgt spid="140291">
                                            <p:txEl>
                                              <p:pRg st="7" end="7"/>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xit" presetSubtype="0" fill="hold" nodeType="clickEffect">
                                  <p:stCondLst>
                                    <p:cond delay="0"/>
                                  </p:stCondLst>
                                  <p:childTnLst>
                                    <p:animEffect transition="out" filter="dissolve">
                                      <p:cBhvr>
                                        <p:cTn id="67" dur="500"/>
                                        <p:tgtEl>
                                          <p:spTgt spid="4"/>
                                        </p:tgtEl>
                                      </p:cBhvr>
                                    </p:animEffect>
                                    <p:set>
                                      <p:cBhvr>
                                        <p:cTn id="68" dur="1" fill="hold">
                                          <p:stCondLst>
                                            <p:cond delay="499"/>
                                          </p:stCondLst>
                                        </p:cTn>
                                        <p:tgtEl>
                                          <p:spTgt spid="4"/>
                                        </p:tgtEl>
                                        <p:attrNameLst>
                                          <p:attrName>style.visibility</p:attrName>
                                        </p:attrNameLst>
                                      </p:cBhvr>
                                      <p:to>
                                        <p:strVal val="hidden"/>
                                      </p:to>
                                    </p:set>
                                  </p:childTnLst>
                                </p:cTn>
                              </p:par>
                            </p:childTnLst>
                          </p:cTn>
                        </p:par>
                        <p:par>
                          <p:cTn id="69" fill="hold" nodeType="afterGroup">
                            <p:stCondLst>
                              <p:cond delay="500"/>
                            </p:stCondLst>
                            <p:childTnLst>
                              <p:par>
                                <p:cTn id="70" presetID="9" presetClass="entr" presetSubtype="0" fill="hold" grpId="0" nodeType="afterEffect">
                                  <p:stCondLst>
                                    <p:cond delay="0"/>
                                  </p:stCondLst>
                                  <p:childTnLst>
                                    <p:set>
                                      <p:cBhvr>
                                        <p:cTn id="71" dur="1" fill="hold">
                                          <p:stCondLst>
                                            <p:cond delay="0"/>
                                          </p:stCondLst>
                                        </p:cTn>
                                        <p:tgtEl>
                                          <p:spTgt spid="140291">
                                            <p:txEl>
                                              <p:pRg st="8" end="8"/>
                                            </p:txEl>
                                          </p:spTgt>
                                        </p:tgtEl>
                                        <p:attrNameLst>
                                          <p:attrName>style.visibility</p:attrName>
                                        </p:attrNameLst>
                                      </p:cBhvr>
                                      <p:to>
                                        <p:strVal val="visible"/>
                                      </p:to>
                                    </p:set>
                                    <p:animEffect transition="in" filter="dissolve">
                                      <p:cBhvr>
                                        <p:cTn id="72" dur="500"/>
                                        <p:tgtEl>
                                          <p:spTgt spid="140291">
                                            <p:txEl>
                                              <p:pRg st="8" end="8"/>
                                            </p:txEl>
                                          </p:spTgt>
                                        </p:tgtEl>
                                      </p:cBhvr>
                                    </p:animEffect>
                                  </p:childTnLst>
                                </p:cTn>
                              </p:par>
                            </p:childTnLst>
                          </p:cTn>
                        </p:par>
                        <p:par>
                          <p:cTn id="73" fill="hold" nodeType="afterGroup">
                            <p:stCondLst>
                              <p:cond delay="1000"/>
                            </p:stCondLst>
                            <p:childTnLst>
                              <p:par>
                                <p:cTn id="74" presetID="22" presetClass="entr" presetSubtype="8" fill="hold" nodeType="after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wipe(left)">
                                      <p:cBhvr>
                                        <p:cTn id="76" dur="500"/>
                                        <p:tgtEl>
                                          <p:spTgt spid="6"/>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140291">
                                            <p:txEl>
                                              <p:pRg st="9" end="9"/>
                                            </p:txEl>
                                          </p:spTgt>
                                        </p:tgtEl>
                                        <p:attrNameLst>
                                          <p:attrName>style.visibility</p:attrName>
                                        </p:attrNameLst>
                                      </p:cBhvr>
                                      <p:to>
                                        <p:strVal val="visible"/>
                                      </p:to>
                                    </p:set>
                                    <p:animEffect transition="in" filter="dissolve">
                                      <p:cBhvr>
                                        <p:cTn id="79" dur="500"/>
                                        <p:tgtEl>
                                          <p:spTgt spid="140291">
                                            <p:txEl>
                                              <p:pRg st="9" end="9"/>
                                            </p:txEl>
                                          </p:spTgt>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140291">
                                            <p:txEl>
                                              <p:pRg st="10" end="10"/>
                                            </p:txEl>
                                          </p:spTgt>
                                        </p:tgtEl>
                                        <p:attrNameLst>
                                          <p:attrName>style.visibility</p:attrName>
                                        </p:attrNameLst>
                                      </p:cBhvr>
                                      <p:to>
                                        <p:strVal val="visible"/>
                                      </p:to>
                                    </p:set>
                                    <p:animEffect transition="in" filter="dissolve">
                                      <p:cBhvr>
                                        <p:cTn id="82" dur="500"/>
                                        <p:tgtEl>
                                          <p:spTgt spid="140291">
                                            <p:txEl>
                                              <p:pRg st="10" end="10"/>
                                            </p:txEl>
                                          </p:spTgt>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140291">
                                            <p:txEl>
                                              <p:pRg st="11" end="11"/>
                                            </p:txEl>
                                          </p:spTgt>
                                        </p:tgtEl>
                                        <p:attrNameLst>
                                          <p:attrName>style.visibility</p:attrName>
                                        </p:attrNameLst>
                                      </p:cBhvr>
                                      <p:to>
                                        <p:strVal val="visible"/>
                                      </p:to>
                                    </p:set>
                                    <p:animEffect transition="in" filter="dissolve">
                                      <p:cBhvr>
                                        <p:cTn id="85" dur="500"/>
                                        <p:tgtEl>
                                          <p:spTgt spid="140291">
                                            <p:txEl>
                                              <p:pRg st="11" end="11"/>
                                            </p:txEl>
                                          </p:spTgt>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140291">
                                            <p:txEl>
                                              <p:pRg st="12" end="12"/>
                                            </p:txEl>
                                          </p:spTgt>
                                        </p:tgtEl>
                                        <p:attrNameLst>
                                          <p:attrName>style.visibility</p:attrName>
                                        </p:attrNameLst>
                                      </p:cBhvr>
                                      <p:to>
                                        <p:strVal val="visible"/>
                                      </p:to>
                                    </p:set>
                                    <p:animEffect transition="in" filter="dissolve">
                                      <p:cBhvr>
                                        <p:cTn id="88" dur="500"/>
                                        <p:tgtEl>
                                          <p:spTgt spid="140291">
                                            <p:txEl>
                                              <p:pRg st="12" end="12"/>
                                            </p:txEl>
                                          </p:spTgt>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140291">
                                            <p:txEl>
                                              <p:pRg st="13" end="13"/>
                                            </p:txEl>
                                          </p:spTgt>
                                        </p:tgtEl>
                                        <p:attrNameLst>
                                          <p:attrName>style.visibility</p:attrName>
                                        </p:attrNameLst>
                                      </p:cBhvr>
                                      <p:to>
                                        <p:strVal val="visible"/>
                                      </p:to>
                                    </p:set>
                                    <p:animEffect transition="in" filter="dissolve">
                                      <p:cBhvr>
                                        <p:cTn id="91" dur="500"/>
                                        <p:tgtEl>
                                          <p:spTgt spid="140291">
                                            <p:txEl>
                                              <p:pRg st="13" end="13"/>
                                            </p:txEl>
                                          </p:spTgt>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9" presetClass="entr" presetSubtype="0" fill="hold" grpId="0" nodeType="clickEffect">
                                  <p:stCondLst>
                                    <p:cond delay="0"/>
                                  </p:stCondLst>
                                  <p:childTnLst>
                                    <p:set>
                                      <p:cBhvr>
                                        <p:cTn id="95" dur="1" fill="hold">
                                          <p:stCondLst>
                                            <p:cond delay="0"/>
                                          </p:stCondLst>
                                        </p:cTn>
                                        <p:tgtEl>
                                          <p:spTgt spid="140291">
                                            <p:txEl>
                                              <p:pRg st="14" end="14"/>
                                            </p:txEl>
                                          </p:spTgt>
                                        </p:tgtEl>
                                        <p:attrNameLst>
                                          <p:attrName>style.visibility</p:attrName>
                                        </p:attrNameLst>
                                      </p:cBhvr>
                                      <p:to>
                                        <p:strVal val="visible"/>
                                      </p:to>
                                    </p:set>
                                    <p:animEffect transition="in" filter="dissolve">
                                      <p:cBhvr>
                                        <p:cTn id="96" dur="500"/>
                                        <p:tgtEl>
                                          <p:spTgt spid="140291">
                                            <p:txEl>
                                              <p:pRg st="14" end="14"/>
                                            </p:txEl>
                                          </p:spTgt>
                                        </p:tgtEl>
                                      </p:cBhvr>
                                    </p:animEffect>
                                  </p:childTnLst>
                                </p:cTn>
                              </p:par>
                            </p:childTnLst>
                          </p:cTn>
                        </p:par>
                        <p:par>
                          <p:cTn id="97" fill="hold" nodeType="afterGroup">
                            <p:stCondLst>
                              <p:cond delay="500"/>
                            </p:stCondLst>
                            <p:childTnLst>
                              <p:par>
                                <p:cTn id="98" presetID="22" presetClass="entr" presetSubtype="8" fill="hold" nodeType="afterEffect">
                                  <p:stCondLst>
                                    <p:cond delay="0"/>
                                  </p:stCondLst>
                                  <p:childTnLst>
                                    <p:set>
                                      <p:cBhvr>
                                        <p:cTn id="99" dur="1" fill="hold">
                                          <p:stCondLst>
                                            <p:cond delay="0"/>
                                          </p:stCondLst>
                                        </p:cTn>
                                        <p:tgtEl>
                                          <p:spTgt spid="5"/>
                                        </p:tgtEl>
                                        <p:attrNameLst>
                                          <p:attrName>style.visibility</p:attrName>
                                        </p:attrNameLst>
                                      </p:cBhvr>
                                      <p:to>
                                        <p:strVal val="visible"/>
                                      </p:to>
                                    </p:set>
                                    <p:animEffect transition="in" filter="wipe(left)">
                                      <p:cBhvr>
                                        <p:cTn id="100" dur="500"/>
                                        <p:tgtEl>
                                          <p:spTgt spid="5"/>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9" presetClass="entr" presetSubtype="0" fill="hold" grpId="0" nodeType="clickEffect">
                                  <p:stCondLst>
                                    <p:cond delay="0"/>
                                  </p:stCondLst>
                                  <p:childTnLst>
                                    <p:set>
                                      <p:cBhvr>
                                        <p:cTn id="104" dur="1" fill="hold">
                                          <p:stCondLst>
                                            <p:cond delay="0"/>
                                          </p:stCondLst>
                                        </p:cTn>
                                        <p:tgtEl>
                                          <p:spTgt spid="140291">
                                            <p:txEl>
                                              <p:pRg st="15" end="15"/>
                                            </p:txEl>
                                          </p:spTgt>
                                        </p:tgtEl>
                                        <p:attrNameLst>
                                          <p:attrName>style.visibility</p:attrName>
                                        </p:attrNameLst>
                                      </p:cBhvr>
                                      <p:to>
                                        <p:strVal val="visible"/>
                                      </p:to>
                                    </p:set>
                                    <p:animEffect transition="in" filter="dissolve">
                                      <p:cBhvr>
                                        <p:cTn id="105" dur="500"/>
                                        <p:tgtEl>
                                          <p:spTgt spid="140291">
                                            <p:txEl>
                                              <p:pRg st="15" end="15"/>
                                            </p:txEl>
                                          </p:spTgt>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9" presetClass="entr" presetSubtype="0" fill="hold" grpId="0" nodeType="clickEffect">
                                  <p:stCondLst>
                                    <p:cond delay="0"/>
                                  </p:stCondLst>
                                  <p:childTnLst>
                                    <p:set>
                                      <p:cBhvr>
                                        <p:cTn id="109" dur="1" fill="hold">
                                          <p:stCondLst>
                                            <p:cond delay="0"/>
                                          </p:stCondLst>
                                        </p:cTn>
                                        <p:tgtEl>
                                          <p:spTgt spid="140291">
                                            <p:txEl>
                                              <p:pRg st="16" end="16"/>
                                            </p:txEl>
                                          </p:spTgt>
                                        </p:tgtEl>
                                        <p:attrNameLst>
                                          <p:attrName>style.visibility</p:attrName>
                                        </p:attrNameLst>
                                      </p:cBhvr>
                                      <p:to>
                                        <p:strVal val="visible"/>
                                      </p:to>
                                    </p:set>
                                    <p:animEffect transition="in" filter="dissolve">
                                      <p:cBhvr>
                                        <p:cTn id="110" dur="500"/>
                                        <p:tgtEl>
                                          <p:spTgt spid="140291">
                                            <p:txEl>
                                              <p:pRg st="16" end="16"/>
                                            </p:txEl>
                                          </p:spTgt>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9" presetClass="entr" presetSubtype="0" fill="hold" grpId="0" nodeType="clickEffect">
                                  <p:stCondLst>
                                    <p:cond delay="0"/>
                                  </p:stCondLst>
                                  <p:childTnLst>
                                    <p:set>
                                      <p:cBhvr>
                                        <p:cTn id="114" dur="1" fill="hold">
                                          <p:stCondLst>
                                            <p:cond delay="0"/>
                                          </p:stCondLst>
                                        </p:cTn>
                                        <p:tgtEl>
                                          <p:spTgt spid="140291">
                                            <p:txEl>
                                              <p:pRg st="17" end="17"/>
                                            </p:txEl>
                                          </p:spTgt>
                                        </p:tgtEl>
                                        <p:attrNameLst>
                                          <p:attrName>style.visibility</p:attrName>
                                        </p:attrNameLst>
                                      </p:cBhvr>
                                      <p:to>
                                        <p:strVal val="visible"/>
                                      </p:to>
                                    </p:set>
                                    <p:animEffect transition="in" filter="dissolve">
                                      <p:cBhvr>
                                        <p:cTn id="115" dur="500"/>
                                        <p:tgtEl>
                                          <p:spTgt spid="140291">
                                            <p:txEl>
                                              <p:pRg st="17" end="17"/>
                                            </p:txEl>
                                          </p:spTgt>
                                        </p:tgtEl>
                                      </p:cBhvr>
                                    </p:animEffect>
                                  </p:childTnLst>
                                </p:cTn>
                              </p:par>
                            </p:childTnLst>
                          </p:cTn>
                        </p:par>
                        <p:par>
                          <p:cTn id="116" fill="hold" nodeType="afterGroup">
                            <p:stCondLst>
                              <p:cond delay="500"/>
                            </p:stCondLst>
                            <p:childTnLst>
                              <p:par>
                                <p:cTn id="117" presetID="9" presetClass="entr" presetSubtype="0" fill="hold" grpId="0" nodeType="afterEffect">
                                  <p:stCondLst>
                                    <p:cond delay="500"/>
                                  </p:stCondLst>
                                  <p:childTnLst>
                                    <p:set>
                                      <p:cBhvr>
                                        <p:cTn id="118" dur="1" fill="hold">
                                          <p:stCondLst>
                                            <p:cond delay="0"/>
                                          </p:stCondLst>
                                        </p:cTn>
                                        <p:tgtEl>
                                          <p:spTgt spid="140291">
                                            <p:txEl>
                                              <p:pRg st="18" end="18"/>
                                            </p:txEl>
                                          </p:spTgt>
                                        </p:tgtEl>
                                        <p:attrNameLst>
                                          <p:attrName>style.visibility</p:attrName>
                                        </p:attrNameLst>
                                      </p:cBhvr>
                                      <p:to>
                                        <p:strVal val="visible"/>
                                      </p:to>
                                    </p:set>
                                    <p:animEffect transition="in" filter="dissolve">
                                      <p:cBhvr>
                                        <p:cTn id="119" dur="500"/>
                                        <p:tgtEl>
                                          <p:spTgt spid="140291">
                                            <p:txEl>
                                              <p:pRg st="18" end="18"/>
                                            </p:txEl>
                                          </p:spTgt>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9" presetClass="exit" presetSubtype="0" fill="hold" nodeType="clickEffect">
                                  <p:stCondLst>
                                    <p:cond delay="0"/>
                                  </p:stCondLst>
                                  <p:childTnLst>
                                    <p:animEffect transition="out" filter="dissolve">
                                      <p:cBhvr>
                                        <p:cTn id="123" dur="500"/>
                                        <p:tgtEl>
                                          <p:spTgt spid="5"/>
                                        </p:tgtEl>
                                      </p:cBhvr>
                                    </p:animEffect>
                                    <p:set>
                                      <p:cBhvr>
                                        <p:cTn id="1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build="p"/>
      <p:bldP spid="140293"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p>
            <a:fld id="{D621D257-C367-428D-B1EB-CFC0328678F8}" type="slidenum">
              <a:rPr lang="en-US" smtClean="0"/>
              <a:pPr/>
              <a:t>89</a:t>
            </a:fld>
            <a:endParaRPr lang="en-US" smtClean="0"/>
          </a:p>
        </p:txBody>
      </p:sp>
      <p:sp>
        <p:nvSpPr>
          <p:cNvPr id="9222" name="Rectangle 6"/>
          <p:cNvSpPr>
            <a:spLocks noGrp="1" noChangeArrowheads="1"/>
          </p:cNvSpPr>
          <p:nvPr>
            <p:ph type="body" idx="1"/>
          </p:nvPr>
        </p:nvSpPr>
        <p:spPr>
          <a:xfrm>
            <a:off x="0" y="1524000"/>
            <a:ext cx="8955088" cy="4459287"/>
          </a:xfrm>
        </p:spPr>
        <p:txBody>
          <a:bodyPr/>
          <a:lstStyle/>
          <a:p>
            <a:pPr eaLnBrk="1" hangingPunct="1">
              <a:lnSpc>
                <a:spcPct val="90000"/>
              </a:lnSpc>
            </a:pPr>
            <a:r>
              <a:rPr lang="en-US" sz="2400" dirty="0" smtClean="0">
                <a:latin typeface="Times New Roman" pitchFamily="18" charset="0"/>
                <a:cs typeface="Times New Roman" pitchFamily="18" charset="0"/>
              </a:rPr>
              <a:t>Function Prototype describes how a function is called</a:t>
            </a:r>
          </a:p>
          <a:p>
            <a:pPr eaLnBrk="1" hangingPunct="1">
              <a:lnSpc>
                <a:spcPct val="90000"/>
              </a:lnSpc>
              <a:buFont typeface="Wingdings" pitchFamily="2" charset="2"/>
              <a:buNone/>
            </a:pPr>
            <a:r>
              <a:rPr lang="en-US" sz="2000"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int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my_add_func</a:t>
            </a:r>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int</a:t>
            </a:r>
            <a:r>
              <a:rPr lang="en-US" dirty="0" smtClean="0">
                <a:latin typeface="Times New Roman" pitchFamily="18" charset="0"/>
                <a:cs typeface="Times New Roman" pitchFamily="18" charset="0"/>
              </a:rPr>
              <a:t> a, </a:t>
            </a:r>
            <a:r>
              <a:rPr lang="en-US" dirty="0" err="1" smtClean="0">
                <a:latin typeface="Times New Roman" pitchFamily="18" charset="0"/>
                <a:cs typeface="Times New Roman" pitchFamily="18" charset="0"/>
              </a:rPr>
              <a:t>int</a:t>
            </a:r>
            <a:r>
              <a:rPr lang="en-US" dirty="0" smtClean="0">
                <a:latin typeface="Times New Roman" pitchFamily="18" charset="0"/>
                <a:cs typeface="Times New Roman" pitchFamily="18" charset="0"/>
              </a:rPr>
              <a:t> b)</a:t>
            </a:r>
            <a:r>
              <a:rPr lang="en-US" b="1" dirty="0" smtClean="0">
                <a:latin typeface="Times New Roman" pitchFamily="18" charset="0"/>
                <a:cs typeface="Times New Roman" pitchFamily="18" charset="0"/>
              </a:rPr>
              <a:t>;</a:t>
            </a:r>
          </a:p>
          <a:p>
            <a:pPr eaLnBrk="1" hangingPunct="1">
              <a:lnSpc>
                <a:spcPct val="90000"/>
              </a:lnSpc>
            </a:pPr>
            <a:r>
              <a:rPr lang="en-US" sz="2400" dirty="0" smtClean="0">
                <a:latin typeface="Times New Roman" pitchFamily="18" charset="0"/>
                <a:cs typeface="Times New Roman" pitchFamily="18" charset="0"/>
              </a:rPr>
              <a:t>Function Call</a:t>
            </a:r>
          </a:p>
          <a:p>
            <a:pPr eaLnBrk="1" hangingPunct="1">
              <a:lnSpc>
                <a:spcPct val="90000"/>
              </a:lnSpc>
              <a:buFont typeface="Wingdings" pitchFamily="2" charset="2"/>
              <a:buNone/>
            </a:pPr>
            <a:r>
              <a:rPr lang="en-US" sz="200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result = </a:t>
            </a:r>
            <a:r>
              <a:rPr lang="en-US" dirty="0" err="1" smtClean="0">
                <a:latin typeface="Times New Roman" pitchFamily="18" charset="0"/>
                <a:cs typeface="Times New Roman" pitchFamily="18" charset="0"/>
              </a:rPr>
              <a:t>my_add_func</a:t>
            </a:r>
            <a:r>
              <a:rPr lang="en-US" dirty="0" smtClean="0">
                <a:latin typeface="Times New Roman" pitchFamily="18" charset="0"/>
                <a:cs typeface="Times New Roman" pitchFamily="18" charset="0"/>
              </a:rPr>
              <a:t>(5, X);</a:t>
            </a:r>
          </a:p>
          <a:p>
            <a:pPr eaLnBrk="1" hangingPunct="1">
              <a:lnSpc>
                <a:spcPct val="90000"/>
              </a:lnSpc>
            </a:pPr>
            <a:r>
              <a:rPr lang="en-US" sz="2400" dirty="0" smtClean="0">
                <a:latin typeface="Times New Roman" pitchFamily="18" charset="0"/>
                <a:cs typeface="Times New Roman" pitchFamily="18" charset="0"/>
              </a:rPr>
              <a:t>Function implementation</a:t>
            </a:r>
          </a:p>
          <a:p>
            <a:pPr eaLnBrk="1" hangingPunct="1">
              <a:lnSpc>
                <a:spcPct val="90000"/>
              </a:lnSpc>
              <a:buFont typeface="Wingdings" pitchFamily="2" charset="2"/>
              <a:buNone/>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int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my_add_func</a:t>
            </a:r>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int</a:t>
            </a:r>
            <a:r>
              <a:rPr lang="en-US" dirty="0" smtClean="0">
                <a:latin typeface="Times New Roman" pitchFamily="18" charset="0"/>
                <a:cs typeface="Times New Roman" pitchFamily="18" charset="0"/>
              </a:rPr>
              <a:t> a, </a:t>
            </a:r>
            <a:r>
              <a:rPr lang="en-US" dirty="0" err="1" smtClean="0">
                <a:latin typeface="Times New Roman" pitchFamily="18" charset="0"/>
                <a:cs typeface="Times New Roman" pitchFamily="18" charset="0"/>
              </a:rPr>
              <a:t>int</a:t>
            </a:r>
            <a:r>
              <a:rPr lang="en-US" dirty="0" smtClean="0">
                <a:latin typeface="Times New Roman" pitchFamily="18" charset="0"/>
                <a:cs typeface="Times New Roman" pitchFamily="18" charset="0"/>
              </a:rPr>
              <a:t> b)</a:t>
            </a:r>
          </a:p>
          <a:p>
            <a:pPr eaLnBrk="1" hangingPunct="1">
              <a:lnSpc>
                <a:spcPct val="90000"/>
              </a:lnSpc>
              <a:buFont typeface="Wingdings" pitchFamily="2" charset="2"/>
              <a:buNone/>
            </a:pPr>
            <a:r>
              <a:rPr lang="en-US" sz="2400" dirty="0" smtClean="0">
                <a:latin typeface="Times New Roman" pitchFamily="18" charset="0"/>
                <a:cs typeface="Times New Roman" pitchFamily="18" charset="0"/>
              </a:rPr>
              <a:t>	{</a:t>
            </a:r>
          </a:p>
          <a:p>
            <a:pPr eaLnBrk="1" hangingPunct="1">
              <a:lnSpc>
                <a:spcPct val="90000"/>
              </a:lnSpc>
              <a:buFont typeface="Wingdings" pitchFamily="2" charset="2"/>
              <a:buNone/>
            </a:pPr>
            <a:r>
              <a:rPr lang="en-US" sz="2400" dirty="0" smtClean="0">
                <a:latin typeface="Times New Roman" pitchFamily="18" charset="0"/>
                <a:cs typeface="Times New Roman" pitchFamily="18" charset="0"/>
              </a:rPr>
              <a:t> 	…</a:t>
            </a:r>
          </a:p>
          <a:p>
            <a:pPr eaLnBrk="1" hangingPunct="1">
              <a:lnSpc>
                <a:spcPct val="90000"/>
              </a:lnSpc>
              <a:buFont typeface="Wingdings" pitchFamily="2" charset="2"/>
              <a:buNone/>
            </a:pPr>
            <a:r>
              <a:rPr lang="en-US" sz="2400" dirty="0" smtClean="0">
                <a:latin typeface="Times New Roman" pitchFamily="18" charset="0"/>
                <a:cs typeface="Times New Roman" pitchFamily="18" charset="0"/>
              </a:rPr>
              <a:t>	}</a:t>
            </a:r>
          </a:p>
        </p:txBody>
      </p:sp>
      <p:sp>
        <p:nvSpPr>
          <p:cNvPr id="13316" name="Rectangle 2"/>
          <p:cNvSpPr>
            <a:spLocks noGrp="1" noChangeArrowheads="1"/>
          </p:cNvSpPr>
          <p:nvPr>
            <p:ph type="title"/>
          </p:nvPr>
        </p:nvSpPr>
        <p:spPr>
          <a:xfrm>
            <a:off x="0" y="609600"/>
            <a:ext cx="8534400" cy="1143000"/>
          </a:xfrm>
        </p:spPr>
        <p:txBody>
          <a:bodyPr>
            <a:normAutofit fontScale="90000"/>
          </a:bodyPr>
          <a:lstStyle/>
          <a:p>
            <a:pPr eaLnBrk="1" hangingPunct="1">
              <a:buNone/>
            </a:pPr>
            <a:r>
              <a:rPr lang="en-US" dirty="0" smtClean="0">
                <a:latin typeface="Times New Roman" pitchFamily="18" charset="0"/>
                <a:cs typeface="Times New Roman" pitchFamily="18" charset="0"/>
              </a:rPr>
              <a:t>Programmer-Defined Functions Terminology</a:t>
            </a:r>
          </a:p>
        </p:txBody>
      </p:sp>
      <p:sp>
        <p:nvSpPr>
          <p:cNvPr id="9225" name="Freeform 9"/>
          <p:cNvSpPr>
            <a:spLocks/>
          </p:cNvSpPr>
          <p:nvPr/>
        </p:nvSpPr>
        <p:spPr bwMode="auto">
          <a:xfrm>
            <a:off x="3810000" y="2286000"/>
            <a:ext cx="3200400" cy="2362200"/>
          </a:xfrm>
          <a:custGeom>
            <a:avLst/>
            <a:gdLst>
              <a:gd name="T0" fmla="*/ 0 w 3272"/>
              <a:gd name="T1" fmla="*/ 2147483647 h 864"/>
              <a:gd name="T2" fmla="*/ 2147483647 w 3272"/>
              <a:gd name="T3" fmla="*/ 2147483647 h 864"/>
              <a:gd name="T4" fmla="*/ 2147483647 w 3272"/>
              <a:gd name="T5" fmla="*/ 0 h 864"/>
              <a:gd name="T6" fmla="*/ 0 60000 65536"/>
              <a:gd name="T7" fmla="*/ 0 60000 65536"/>
              <a:gd name="T8" fmla="*/ 0 60000 65536"/>
              <a:gd name="T9" fmla="*/ 0 w 3272"/>
              <a:gd name="T10" fmla="*/ 0 h 864"/>
              <a:gd name="T11" fmla="*/ 3272 w 3272"/>
              <a:gd name="T12" fmla="*/ 864 h 864"/>
            </a:gdLst>
            <a:ahLst/>
            <a:cxnLst>
              <a:cxn ang="T6">
                <a:pos x="T0" y="T1"/>
              </a:cxn>
              <a:cxn ang="T7">
                <a:pos x="T2" y="T3"/>
              </a:cxn>
              <a:cxn ang="T8">
                <a:pos x="T4" y="T5"/>
              </a:cxn>
            </a:cxnLst>
            <a:rect l="T9" t="T10" r="T11" b="T12"/>
            <a:pathLst>
              <a:path w="3272" h="864">
                <a:moveTo>
                  <a:pt x="0" y="864"/>
                </a:moveTo>
                <a:cubicBezTo>
                  <a:pt x="1340" y="816"/>
                  <a:pt x="2680" y="768"/>
                  <a:pt x="2976" y="624"/>
                </a:cubicBezTo>
                <a:cubicBezTo>
                  <a:pt x="3272" y="480"/>
                  <a:pt x="1976" y="104"/>
                  <a:pt x="1776" y="0"/>
                </a:cubicBezTo>
              </a:path>
            </a:pathLst>
          </a:custGeom>
          <a:noFill/>
          <a:ln w="28575" cap="sq">
            <a:solidFill>
              <a:schemeClr val="folHlink"/>
            </a:solidFill>
            <a:round/>
            <a:headEnd type="none" w="sm" len="sm"/>
            <a:tailEnd type="arrow" w="med" len="med"/>
          </a:ln>
        </p:spPr>
        <p:txBody>
          <a:bodyPr/>
          <a:lstStyle/>
          <a:p>
            <a:endParaRPr lang="en-US"/>
          </a:p>
        </p:txBody>
      </p:sp>
      <p:sp>
        <p:nvSpPr>
          <p:cNvPr id="9227" name="Text Box 11"/>
          <p:cNvSpPr txBox="1">
            <a:spLocks noChangeArrowheads="1"/>
          </p:cNvSpPr>
          <p:nvPr/>
        </p:nvSpPr>
        <p:spPr bwMode="auto">
          <a:xfrm>
            <a:off x="1600200" y="4267200"/>
            <a:ext cx="6781800" cy="1887538"/>
          </a:xfrm>
          <a:prstGeom prst="rect">
            <a:avLst/>
          </a:prstGeom>
          <a:noFill/>
          <a:ln w="12700" cap="sq">
            <a:solidFill>
              <a:schemeClr val="tx1"/>
            </a:solidFill>
            <a:miter lim="800000"/>
            <a:headEnd type="none" w="sm" len="sm"/>
            <a:tailEnd type="none" w="sm" len="sm"/>
          </a:ln>
        </p:spPr>
        <p:txBody>
          <a:bodyPr>
            <a:spAutoFit/>
          </a:bodyPr>
          <a:lstStyle/>
          <a:p>
            <a:pPr>
              <a:lnSpc>
                <a:spcPct val="80000"/>
              </a:lnSpc>
              <a:spcBef>
                <a:spcPct val="20000"/>
              </a:spcBef>
              <a:buClr>
                <a:schemeClr val="folHlink"/>
              </a:buClr>
              <a:buSzPct val="60000"/>
              <a:buFont typeface="Wingdings" pitchFamily="2" charset="2"/>
              <a:buChar char="n"/>
            </a:pPr>
            <a:r>
              <a:rPr lang="en-US" dirty="0">
                <a:solidFill>
                  <a:schemeClr val="bg1"/>
                </a:solidFill>
              </a:rPr>
              <a:t>Function parameters</a:t>
            </a:r>
          </a:p>
          <a:p>
            <a:pPr lvl="1">
              <a:lnSpc>
                <a:spcPct val="80000"/>
              </a:lnSpc>
              <a:spcBef>
                <a:spcPct val="20000"/>
              </a:spcBef>
              <a:buClr>
                <a:schemeClr val="hlink"/>
              </a:buClr>
              <a:buSzPct val="55000"/>
              <a:buFont typeface="Wingdings" pitchFamily="2" charset="2"/>
              <a:buChar char="n"/>
            </a:pPr>
            <a:r>
              <a:rPr lang="en-US" sz="1600" dirty="0">
                <a:solidFill>
                  <a:schemeClr val="bg1"/>
                </a:solidFill>
              </a:rPr>
              <a:t>Formal parameters</a:t>
            </a:r>
          </a:p>
          <a:p>
            <a:pPr lvl="1">
              <a:lnSpc>
                <a:spcPct val="80000"/>
              </a:lnSpc>
              <a:spcBef>
                <a:spcPct val="20000"/>
              </a:spcBef>
              <a:buClr>
                <a:schemeClr val="hlink"/>
              </a:buClr>
              <a:buSzPct val="55000"/>
              <a:buFont typeface="Wingdings" pitchFamily="2" charset="2"/>
              <a:buChar char="n"/>
            </a:pPr>
            <a:r>
              <a:rPr lang="en-US" sz="1600" dirty="0">
                <a:solidFill>
                  <a:schemeClr val="bg1"/>
                </a:solidFill>
              </a:rPr>
              <a:t>Actual parameter</a:t>
            </a:r>
          </a:p>
          <a:p>
            <a:pPr lvl="1">
              <a:lnSpc>
                <a:spcPct val="80000"/>
              </a:lnSpc>
              <a:spcBef>
                <a:spcPct val="20000"/>
              </a:spcBef>
              <a:buClr>
                <a:schemeClr val="hlink"/>
              </a:buClr>
              <a:buSzPct val="55000"/>
              <a:buFont typeface="Wingdings" pitchFamily="2" charset="2"/>
              <a:buChar char="n"/>
            </a:pPr>
            <a:r>
              <a:rPr lang="en-US" sz="1600" dirty="0">
                <a:solidFill>
                  <a:schemeClr val="bg1"/>
                </a:solidFill>
              </a:rPr>
              <a:t>Formal parameters must match with actual parameters in </a:t>
            </a:r>
            <a:r>
              <a:rPr lang="en-US" sz="1600" i="1" dirty="0">
                <a:solidFill>
                  <a:schemeClr val="bg1"/>
                </a:solidFill>
              </a:rPr>
              <a:t>order</a:t>
            </a:r>
            <a:r>
              <a:rPr lang="en-US" sz="1600" dirty="0">
                <a:solidFill>
                  <a:schemeClr val="bg1"/>
                </a:solidFill>
              </a:rPr>
              <a:t>, </a:t>
            </a:r>
            <a:r>
              <a:rPr lang="en-US" sz="1600" i="1" dirty="0">
                <a:solidFill>
                  <a:schemeClr val="bg1"/>
                </a:solidFill>
              </a:rPr>
              <a:t>number</a:t>
            </a:r>
            <a:r>
              <a:rPr lang="en-US" sz="1600" dirty="0">
                <a:solidFill>
                  <a:schemeClr val="bg1"/>
                </a:solidFill>
              </a:rPr>
              <a:t> and </a:t>
            </a:r>
            <a:r>
              <a:rPr lang="en-US" sz="1600" i="1" dirty="0">
                <a:solidFill>
                  <a:schemeClr val="bg1"/>
                </a:solidFill>
              </a:rPr>
              <a:t>data</a:t>
            </a:r>
            <a:r>
              <a:rPr lang="en-US" sz="1600" dirty="0">
                <a:solidFill>
                  <a:schemeClr val="bg1"/>
                </a:solidFill>
              </a:rPr>
              <a:t> </a:t>
            </a:r>
            <a:r>
              <a:rPr lang="en-US" sz="1600" i="1" dirty="0">
                <a:solidFill>
                  <a:schemeClr val="bg1"/>
                </a:solidFill>
              </a:rPr>
              <a:t>type</a:t>
            </a:r>
            <a:r>
              <a:rPr lang="en-US" sz="1600" dirty="0">
                <a:solidFill>
                  <a:schemeClr val="bg1"/>
                </a:solidFill>
              </a:rPr>
              <a:t>.</a:t>
            </a:r>
          </a:p>
          <a:p>
            <a:pPr lvl="1">
              <a:lnSpc>
                <a:spcPct val="80000"/>
              </a:lnSpc>
              <a:spcBef>
                <a:spcPct val="20000"/>
              </a:spcBef>
              <a:buClr>
                <a:schemeClr val="hlink"/>
              </a:buClr>
              <a:buSzPct val="55000"/>
              <a:buFont typeface="Wingdings" pitchFamily="2" charset="2"/>
              <a:buChar char="n"/>
            </a:pPr>
            <a:r>
              <a:rPr lang="en-US" sz="1600" dirty="0">
                <a:solidFill>
                  <a:schemeClr val="bg1"/>
                </a:solidFill>
              </a:rPr>
              <a:t>If the type is not the same, type conversion will be applied (coercion of arguments). But this might cause some errors (</a:t>
            </a:r>
            <a:r>
              <a:rPr lang="en-US" sz="1600" dirty="0" err="1">
                <a:solidFill>
                  <a:schemeClr val="bg1"/>
                </a:solidFill>
              </a:rPr>
              <a:t>double</a:t>
            </a:r>
            <a:r>
              <a:rPr lang="en-US" sz="1600" dirty="0" err="1">
                <a:solidFill>
                  <a:schemeClr val="bg1"/>
                </a:solidFill>
                <a:sym typeface="Wingdings" pitchFamily="2" charset="2"/>
              </a:rPr>
              <a:t>int</a:t>
            </a:r>
            <a:r>
              <a:rPr lang="en-US" sz="1600" dirty="0">
                <a:solidFill>
                  <a:schemeClr val="bg1"/>
                </a:solidFill>
                <a:sym typeface="Wingdings" pitchFamily="2" charset="2"/>
              </a:rPr>
              <a:t>)</a:t>
            </a:r>
            <a:r>
              <a:rPr lang="en-US" sz="1600" dirty="0">
                <a:solidFill>
                  <a:schemeClr val="bg1"/>
                </a:solidFill>
              </a:rPr>
              <a:t> so you need to be careful!</a:t>
            </a:r>
          </a:p>
        </p:txBody>
      </p:sp>
      <p:sp>
        <p:nvSpPr>
          <p:cNvPr id="9228" name="Freeform 12"/>
          <p:cNvSpPr>
            <a:spLocks/>
          </p:cNvSpPr>
          <p:nvPr/>
        </p:nvSpPr>
        <p:spPr bwMode="auto">
          <a:xfrm>
            <a:off x="3733800" y="3200400"/>
            <a:ext cx="4660900" cy="1752600"/>
          </a:xfrm>
          <a:custGeom>
            <a:avLst/>
            <a:gdLst>
              <a:gd name="T0" fmla="*/ 2147483647 w 3232"/>
              <a:gd name="T1" fmla="*/ 2147483647 h 1144"/>
              <a:gd name="T2" fmla="*/ 2147483647 w 3232"/>
              <a:gd name="T3" fmla="*/ 2147483647 h 1144"/>
              <a:gd name="T4" fmla="*/ 2147483647 w 3232"/>
              <a:gd name="T5" fmla="*/ 2147483647 h 1144"/>
              <a:gd name="T6" fmla="*/ 2147483647 w 3232"/>
              <a:gd name="T7" fmla="*/ 2147483647 h 1144"/>
              <a:gd name="T8" fmla="*/ 2147483647 w 3232"/>
              <a:gd name="T9" fmla="*/ 0 h 1144"/>
              <a:gd name="T10" fmla="*/ 0 60000 65536"/>
              <a:gd name="T11" fmla="*/ 0 60000 65536"/>
              <a:gd name="T12" fmla="*/ 0 60000 65536"/>
              <a:gd name="T13" fmla="*/ 0 60000 65536"/>
              <a:gd name="T14" fmla="*/ 0 60000 65536"/>
              <a:gd name="T15" fmla="*/ 0 w 3232"/>
              <a:gd name="T16" fmla="*/ 0 h 1144"/>
              <a:gd name="T17" fmla="*/ 3232 w 3232"/>
              <a:gd name="T18" fmla="*/ 1144 h 1144"/>
            </a:gdLst>
            <a:ahLst/>
            <a:cxnLst>
              <a:cxn ang="T10">
                <a:pos x="T0" y="T1"/>
              </a:cxn>
              <a:cxn ang="T11">
                <a:pos x="T2" y="T3"/>
              </a:cxn>
              <a:cxn ang="T12">
                <a:pos x="T4" y="T5"/>
              </a:cxn>
              <a:cxn ang="T13">
                <a:pos x="T6" y="T7"/>
              </a:cxn>
              <a:cxn ang="T14">
                <a:pos x="T8" y="T9"/>
              </a:cxn>
            </a:cxnLst>
            <a:rect l="T15" t="T16" r="T17" b="T18"/>
            <a:pathLst>
              <a:path w="3232" h="1144">
                <a:moveTo>
                  <a:pt x="344" y="1104"/>
                </a:moveTo>
                <a:cubicBezTo>
                  <a:pt x="172" y="1112"/>
                  <a:pt x="0" y="1120"/>
                  <a:pt x="392" y="1104"/>
                </a:cubicBezTo>
                <a:cubicBezTo>
                  <a:pt x="784" y="1088"/>
                  <a:pt x="2240" y="1144"/>
                  <a:pt x="2696" y="1008"/>
                </a:cubicBezTo>
                <a:cubicBezTo>
                  <a:pt x="3152" y="872"/>
                  <a:pt x="3232" y="456"/>
                  <a:pt x="3128" y="288"/>
                </a:cubicBezTo>
                <a:cubicBezTo>
                  <a:pt x="3024" y="120"/>
                  <a:pt x="2248" y="48"/>
                  <a:pt x="2072" y="0"/>
                </a:cubicBezTo>
              </a:path>
            </a:pathLst>
          </a:custGeom>
          <a:noFill/>
          <a:ln w="38100" cap="sq">
            <a:solidFill>
              <a:schemeClr val="hlink"/>
            </a:solidFill>
            <a:round/>
            <a:headEnd type="none" w="sm" len="sm"/>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222">
                                            <p:txEl>
                                              <p:pRg st="0" end="0"/>
                                            </p:txEl>
                                          </p:spTgt>
                                        </p:tgtEl>
                                        <p:attrNameLst>
                                          <p:attrName>style.visibility</p:attrName>
                                        </p:attrNameLst>
                                      </p:cBhvr>
                                      <p:to>
                                        <p:strVal val="visible"/>
                                      </p:to>
                                    </p:set>
                                    <p:animEffect transition="in" filter="box(in)">
                                      <p:cBhvr>
                                        <p:cTn id="7" dur="500"/>
                                        <p:tgtEl>
                                          <p:spTgt spid="92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222">
                                            <p:txEl>
                                              <p:pRg st="1" end="1"/>
                                            </p:txEl>
                                          </p:spTgt>
                                        </p:tgtEl>
                                        <p:attrNameLst>
                                          <p:attrName>style.visibility</p:attrName>
                                        </p:attrNameLst>
                                      </p:cBhvr>
                                      <p:to>
                                        <p:strVal val="visible"/>
                                      </p:to>
                                    </p:set>
                                    <p:animEffect transition="in" filter="box(in)">
                                      <p:cBhvr>
                                        <p:cTn id="12" dur="500"/>
                                        <p:tgtEl>
                                          <p:spTgt spid="92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222">
                                            <p:txEl>
                                              <p:pRg st="2" end="2"/>
                                            </p:txEl>
                                          </p:spTgt>
                                        </p:tgtEl>
                                        <p:attrNameLst>
                                          <p:attrName>style.visibility</p:attrName>
                                        </p:attrNameLst>
                                      </p:cBhvr>
                                      <p:to>
                                        <p:strVal val="visible"/>
                                      </p:to>
                                    </p:set>
                                    <p:animEffect transition="in" filter="box(in)">
                                      <p:cBhvr>
                                        <p:cTn id="17" dur="500"/>
                                        <p:tgtEl>
                                          <p:spTgt spid="92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222">
                                            <p:txEl>
                                              <p:pRg st="3" end="3"/>
                                            </p:txEl>
                                          </p:spTgt>
                                        </p:tgtEl>
                                        <p:attrNameLst>
                                          <p:attrName>style.visibility</p:attrName>
                                        </p:attrNameLst>
                                      </p:cBhvr>
                                      <p:to>
                                        <p:strVal val="visible"/>
                                      </p:to>
                                    </p:set>
                                    <p:animEffect transition="in" filter="box(in)">
                                      <p:cBhvr>
                                        <p:cTn id="22" dur="500"/>
                                        <p:tgtEl>
                                          <p:spTgt spid="92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222">
                                            <p:txEl>
                                              <p:pRg st="4" end="4"/>
                                            </p:txEl>
                                          </p:spTgt>
                                        </p:tgtEl>
                                        <p:attrNameLst>
                                          <p:attrName>style.visibility</p:attrName>
                                        </p:attrNameLst>
                                      </p:cBhvr>
                                      <p:to>
                                        <p:strVal val="visible"/>
                                      </p:to>
                                    </p:set>
                                    <p:animEffect transition="in" filter="box(in)">
                                      <p:cBhvr>
                                        <p:cTn id="27" dur="500"/>
                                        <p:tgtEl>
                                          <p:spTgt spid="922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9222">
                                            <p:txEl>
                                              <p:pRg st="5" end="5"/>
                                            </p:txEl>
                                          </p:spTgt>
                                        </p:tgtEl>
                                        <p:attrNameLst>
                                          <p:attrName>style.visibility</p:attrName>
                                        </p:attrNameLst>
                                      </p:cBhvr>
                                      <p:to>
                                        <p:strVal val="visible"/>
                                      </p:to>
                                    </p:set>
                                    <p:animEffect transition="in" filter="box(in)">
                                      <p:cBhvr>
                                        <p:cTn id="32" dur="500"/>
                                        <p:tgtEl>
                                          <p:spTgt spid="9222">
                                            <p:txEl>
                                              <p:pRg st="5" end="5"/>
                                            </p:txEl>
                                          </p:spTgt>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9222">
                                            <p:txEl>
                                              <p:pRg st="6" end="6"/>
                                            </p:txEl>
                                          </p:spTgt>
                                        </p:tgtEl>
                                        <p:attrNameLst>
                                          <p:attrName>style.visibility</p:attrName>
                                        </p:attrNameLst>
                                      </p:cBhvr>
                                      <p:to>
                                        <p:strVal val="visible"/>
                                      </p:to>
                                    </p:set>
                                    <p:animEffect transition="in" filter="box(in)">
                                      <p:cBhvr>
                                        <p:cTn id="35" dur="500"/>
                                        <p:tgtEl>
                                          <p:spTgt spid="9222">
                                            <p:txEl>
                                              <p:pRg st="6" end="6"/>
                                            </p:txEl>
                                          </p:spTgt>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9222">
                                            <p:txEl>
                                              <p:pRg st="7" end="7"/>
                                            </p:txEl>
                                          </p:spTgt>
                                        </p:tgtEl>
                                        <p:attrNameLst>
                                          <p:attrName>style.visibility</p:attrName>
                                        </p:attrNameLst>
                                      </p:cBhvr>
                                      <p:to>
                                        <p:strVal val="visible"/>
                                      </p:to>
                                    </p:set>
                                    <p:animEffect transition="in" filter="box(in)">
                                      <p:cBhvr>
                                        <p:cTn id="38" dur="500"/>
                                        <p:tgtEl>
                                          <p:spTgt spid="9222">
                                            <p:txEl>
                                              <p:pRg st="7" end="7"/>
                                            </p:txEl>
                                          </p:spTgt>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9222">
                                            <p:txEl>
                                              <p:pRg st="8" end="8"/>
                                            </p:txEl>
                                          </p:spTgt>
                                        </p:tgtEl>
                                        <p:attrNameLst>
                                          <p:attrName>style.visibility</p:attrName>
                                        </p:attrNameLst>
                                      </p:cBhvr>
                                      <p:to>
                                        <p:strVal val="visible"/>
                                      </p:to>
                                    </p:set>
                                    <p:animEffect transition="in" filter="box(in)">
                                      <p:cBhvr>
                                        <p:cTn id="41" dur="500"/>
                                        <p:tgtEl>
                                          <p:spTgt spid="9222">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9227"/>
                                        </p:tgtEl>
                                        <p:attrNameLst>
                                          <p:attrName>style.visibility</p:attrName>
                                        </p:attrNameLst>
                                      </p:cBhvr>
                                      <p:to>
                                        <p:strVal val="visible"/>
                                      </p:to>
                                    </p:set>
                                    <p:animEffect transition="in" filter="box(in)">
                                      <p:cBhvr>
                                        <p:cTn id="46" dur="500"/>
                                        <p:tgtEl>
                                          <p:spTgt spid="9227"/>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5" fill="hold" grpId="0" nodeType="clickEffect">
                                  <p:stCondLst>
                                    <p:cond delay="0"/>
                                  </p:stCondLst>
                                  <p:childTnLst>
                                    <p:set>
                                      <p:cBhvr>
                                        <p:cTn id="50" dur="1" fill="hold">
                                          <p:stCondLst>
                                            <p:cond delay="0"/>
                                          </p:stCondLst>
                                        </p:cTn>
                                        <p:tgtEl>
                                          <p:spTgt spid="9225"/>
                                        </p:tgtEl>
                                        <p:attrNameLst>
                                          <p:attrName>style.visibility</p:attrName>
                                        </p:attrNameLst>
                                      </p:cBhvr>
                                      <p:to>
                                        <p:strVal val="visible"/>
                                      </p:to>
                                    </p:set>
                                    <p:animEffect transition="in" filter="blinds(vertical)">
                                      <p:cBhvr>
                                        <p:cTn id="51" dur="500"/>
                                        <p:tgtEl>
                                          <p:spTgt spid="9225"/>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9228"/>
                                        </p:tgtEl>
                                        <p:attrNameLst>
                                          <p:attrName>style.visibility</p:attrName>
                                        </p:attrNameLst>
                                      </p:cBhvr>
                                      <p:to>
                                        <p:strVal val="visible"/>
                                      </p:to>
                                    </p:set>
                                    <p:animEffect transition="in" filter="box(in)">
                                      <p:cBhvr>
                                        <p:cTn id="56" dur="500"/>
                                        <p:tgtEl>
                                          <p:spTgt spid="9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build="p"/>
      <p:bldP spid="9225" grpId="0" animBg="1"/>
      <p:bldP spid="9227" grpId="0" animBg="1"/>
      <p:bldP spid="92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p:txBody>
          <a:bodyPr/>
          <a:lstStyle/>
          <a:p>
            <a:pPr eaLnBrk="1" hangingPunct="1">
              <a:buNone/>
            </a:pPr>
            <a:r>
              <a:rPr lang="en-US" sz="4000" dirty="0" smtClean="0">
                <a:latin typeface="Times New Roman" pitchFamily="18" charset="0"/>
                <a:cs typeface="Times New Roman" pitchFamily="18" charset="0"/>
              </a:rPr>
              <a:t>Overview (Contd.)</a:t>
            </a:r>
          </a:p>
        </p:txBody>
      </p:sp>
      <p:sp>
        <p:nvSpPr>
          <p:cNvPr id="11269" name="Rectangle 3" descr="Rectangle: Click to edit Master text styles&#10;Second level&#10;Third level&#10;Fourth level&#10;Fifth level"/>
          <p:cNvSpPr>
            <a:spLocks noGrp="1" noChangeArrowheads="1"/>
          </p:cNvSpPr>
          <p:nvPr>
            <p:ph idx="1"/>
          </p:nvPr>
        </p:nvSpPr>
        <p:spPr>
          <a:xfrm>
            <a:off x="145200" y="1371600"/>
            <a:ext cx="8229600" cy="4496128"/>
          </a:xfrm>
        </p:spPr>
        <p:txBody>
          <a:bodyPr>
            <a:normAutofit lnSpcReduction="10000"/>
          </a:bodyPr>
          <a:lstStyle/>
          <a:p>
            <a:pPr eaLnBrk="1" hangingPunct="1">
              <a:lnSpc>
                <a:spcPct val="90000"/>
              </a:lnSpc>
            </a:pPr>
            <a:r>
              <a:rPr lang="en-US" sz="2800" dirty="0" smtClean="0">
                <a:latin typeface="Times New Roman" pitchFamily="18" charset="0"/>
                <a:cs typeface="Times New Roman" pitchFamily="18" charset="0"/>
              </a:rPr>
              <a:t>uses a “preprocessor” during compilation</a:t>
            </a:r>
          </a:p>
          <a:p>
            <a:pPr lvl="1" eaLnBrk="1" hangingPunct="1">
              <a:lnSpc>
                <a:spcPct val="90000"/>
              </a:lnSpc>
            </a:pPr>
            <a:r>
              <a:rPr lang="en-US" dirty="0" smtClean="0">
                <a:latin typeface="Times New Roman" pitchFamily="18" charset="0"/>
                <a:cs typeface="Times New Roman" pitchFamily="18" charset="0"/>
              </a:rPr>
              <a:t>macro substitution</a:t>
            </a:r>
          </a:p>
          <a:p>
            <a:pPr lvl="1" eaLnBrk="1" hangingPunct="1">
              <a:lnSpc>
                <a:spcPct val="90000"/>
              </a:lnSpc>
            </a:pPr>
            <a:r>
              <a:rPr lang="en-US" dirty="0" smtClean="0">
                <a:latin typeface="Times New Roman" pitchFamily="18" charset="0"/>
                <a:cs typeface="Times New Roman" pitchFamily="18" charset="0"/>
              </a:rPr>
              <a:t>include files</a:t>
            </a:r>
          </a:p>
          <a:p>
            <a:pPr lvl="1" eaLnBrk="1" hangingPunct="1">
              <a:lnSpc>
                <a:spcPct val="90000"/>
              </a:lnSpc>
            </a:pPr>
            <a:r>
              <a:rPr lang="en-US" dirty="0" smtClean="0">
                <a:latin typeface="Times New Roman" pitchFamily="18" charset="0"/>
                <a:cs typeface="Times New Roman" pitchFamily="18" charset="0"/>
              </a:rPr>
              <a:t>conditional compilation</a:t>
            </a:r>
          </a:p>
          <a:p>
            <a:pPr eaLnBrk="1" hangingPunct="1">
              <a:lnSpc>
                <a:spcPct val="90000"/>
              </a:lnSpc>
            </a:pPr>
            <a:r>
              <a:rPr lang="en-US" sz="2800" dirty="0" smtClean="0">
                <a:latin typeface="Times New Roman" pitchFamily="18" charset="0"/>
                <a:cs typeface="Times New Roman" pitchFamily="18" charset="0"/>
              </a:rPr>
              <a:t>depends on </a:t>
            </a:r>
            <a:r>
              <a:rPr lang="en-US" sz="2800" b="1" i="1" dirty="0" smtClean="0">
                <a:latin typeface="Times New Roman" pitchFamily="18" charset="0"/>
                <a:cs typeface="Times New Roman" pitchFamily="18" charset="0"/>
              </a:rPr>
              <a:t>libraries</a:t>
            </a:r>
            <a:r>
              <a:rPr lang="en-US" sz="2800" dirty="0" smtClean="0">
                <a:latin typeface="Times New Roman" pitchFamily="18" charset="0"/>
                <a:cs typeface="Times New Roman" pitchFamily="18" charset="0"/>
              </a:rPr>
              <a:t> for everything else!</a:t>
            </a:r>
          </a:p>
          <a:p>
            <a:pPr lvl="1" eaLnBrk="1" hangingPunct="1">
              <a:lnSpc>
                <a:spcPct val="90000"/>
              </a:lnSpc>
            </a:pPr>
            <a:r>
              <a:rPr lang="en-US" dirty="0" smtClean="0">
                <a:latin typeface="Times New Roman" pitchFamily="18" charset="0"/>
                <a:cs typeface="Times New Roman" pitchFamily="18" charset="0"/>
              </a:rPr>
              <a:t>input / output</a:t>
            </a:r>
          </a:p>
          <a:p>
            <a:pPr lvl="1" eaLnBrk="1" hangingPunct="1">
              <a:lnSpc>
                <a:spcPct val="90000"/>
              </a:lnSpc>
            </a:pPr>
            <a:r>
              <a:rPr lang="en-US" dirty="0" smtClean="0">
                <a:latin typeface="Times New Roman" pitchFamily="18" charset="0"/>
                <a:cs typeface="Times New Roman" pitchFamily="18" charset="0"/>
              </a:rPr>
              <a:t>file access</a:t>
            </a:r>
          </a:p>
          <a:p>
            <a:pPr lvl="1" eaLnBrk="1" hangingPunct="1">
              <a:lnSpc>
                <a:spcPct val="90000"/>
              </a:lnSpc>
            </a:pPr>
            <a:r>
              <a:rPr lang="en-US" dirty="0" smtClean="0">
                <a:latin typeface="Times New Roman" pitchFamily="18" charset="0"/>
                <a:cs typeface="Times New Roman" pitchFamily="18" charset="0"/>
              </a:rPr>
              <a:t>composite object manipulation</a:t>
            </a:r>
          </a:p>
          <a:p>
            <a:pPr lvl="2" eaLnBrk="1" hangingPunct="1">
              <a:lnSpc>
                <a:spcPct val="90000"/>
              </a:lnSpc>
            </a:pPr>
            <a:r>
              <a:rPr lang="en-US" sz="2800" dirty="0" smtClean="0">
                <a:latin typeface="Times New Roman" pitchFamily="18" charset="0"/>
                <a:cs typeface="Times New Roman" pitchFamily="18" charset="0"/>
              </a:rPr>
              <a:t>i.e., arrays, lists, strings</a:t>
            </a:r>
          </a:p>
          <a:p>
            <a:pPr lvl="1" eaLnBrk="1" hangingPunct="1">
              <a:lnSpc>
                <a:spcPct val="90000"/>
              </a:lnSpc>
            </a:pPr>
            <a:r>
              <a:rPr lang="en-US" dirty="0" smtClean="0">
                <a:latin typeface="Times New Roman" pitchFamily="18" charset="0"/>
                <a:cs typeface="Times New Roman" pitchFamily="18" charset="0"/>
              </a:rPr>
              <a:t>dynamic memory allocation</a:t>
            </a:r>
          </a:p>
        </p:txBody>
      </p:sp>
      <p:sp>
        <p:nvSpPr>
          <p:cNvPr id="11267" name="Slide Number Placeholder 5"/>
          <p:cNvSpPr>
            <a:spLocks noGrp="1"/>
          </p:cNvSpPr>
          <p:nvPr>
            <p:ph type="sldNum" sz="quarter" idx="12"/>
          </p:nvPr>
        </p:nvSpPr>
        <p:spPr>
          <a:noFill/>
        </p:spPr>
        <p:txBody>
          <a:bodyPr/>
          <a:lstStyle/>
          <a:p>
            <a:fld id="{FEA17533-C104-4673-9E3B-CAA7AE01FCDD}" type="slidenum">
              <a:rPr lang="en-US" smtClean="0"/>
              <a:pPr/>
              <a:t>9</a:t>
            </a:fld>
            <a:r>
              <a:rPr lang="en-US" smtClean="0"/>
              <a:t> of 27</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Slide Number Placeholder 4"/>
          <p:cNvSpPr>
            <a:spLocks noGrp="1"/>
          </p:cNvSpPr>
          <p:nvPr>
            <p:ph type="sldNum" sz="quarter" idx="12"/>
          </p:nvPr>
        </p:nvSpPr>
        <p:spPr>
          <a:noFill/>
        </p:spPr>
        <p:txBody>
          <a:bodyPr/>
          <a:lstStyle/>
          <a:p>
            <a:fld id="{C6835E66-A13D-4641-8A8C-3795BE0B885D}" type="slidenum">
              <a:rPr lang="en-US" smtClean="0"/>
              <a:pPr/>
              <a:t>90</a:t>
            </a:fld>
            <a:endParaRPr lang="en-US" smtClean="0"/>
          </a:p>
        </p:txBody>
      </p:sp>
      <p:sp>
        <p:nvSpPr>
          <p:cNvPr id="14339" name="Rectangle 2"/>
          <p:cNvSpPr>
            <a:spLocks noGrp="1" noChangeArrowheads="1"/>
          </p:cNvSpPr>
          <p:nvPr>
            <p:ph type="title"/>
          </p:nvPr>
        </p:nvSpPr>
        <p:spPr/>
        <p:txBody>
          <a:bodyPr/>
          <a:lstStyle/>
          <a:p>
            <a:pPr eaLnBrk="1" hangingPunct="1">
              <a:buNone/>
            </a:pPr>
            <a:r>
              <a:rPr lang="en-US" sz="4000" dirty="0" smtClean="0">
                <a:latin typeface="Times New Roman" pitchFamily="18" charset="0"/>
                <a:cs typeface="Times New Roman" pitchFamily="18" charset="0"/>
              </a:rPr>
              <a:t>Pre-defined Functions</a:t>
            </a:r>
          </a:p>
        </p:txBody>
      </p:sp>
      <p:sp>
        <p:nvSpPr>
          <p:cNvPr id="14340" name="Text Box 3"/>
          <p:cNvSpPr txBox="1">
            <a:spLocks noChangeArrowheads="1"/>
          </p:cNvSpPr>
          <p:nvPr/>
        </p:nvSpPr>
        <p:spPr bwMode="auto">
          <a:xfrm>
            <a:off x="152400" y="1524000"/>
            <a:ext cx="8991600" cy="4947765"/>
          </a:xfrm>
          <a:prstGeom prst="rect">
            <a:avLst/>
          </a:prstGeom>
          <a:noFill/>
          <a:ln w="12700" cap="sq">
            <a:noFill/>
            <a:miter lim="800000"/>
            <a:headEnd type="none" w="sm" len="sm"/>
            <a:tailEnd type="none" w="sm" len="sm"/>
          </a:ln>
        </p:spPr>
        <p:txBody>
          <a:bodyPr>
            <a:spAutoFit/>
          </a:bodyPr>
          <a:lstStyle/>
          <a:p>
            <a:pPr eaLnBrk="0" hangingPunct="0">
              <a:lnSpc>
                <a:spcPct val="35000"/>
              </a:lnSpc>
              <a:spcBef>
                <a:spcPct val="50000"/>
              </a:spcBef>
            </a:pPr>
            <a:endParaRPr lang="en-US" sz="2400" dirty="0">
              <a:solidFill>
                <a:schemeClr val="bg1"/>
              </a:solidFill>
              <a:latin typeface="Times New Roman" pitchFamily="18" charset="0"/>
              <a:cs typeface="Times New Roman" pitchFamily="18" charset="0"/>
            </a:endParaRP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So far, we used several pre-defined functions!</a:t>
            </a:r>
          </a:p>
          <a:p>
            <a:pPr eaLnBrk="0" hangingPunct="0">
              <a:lnSpc>
                <a:spcPct val="35000"/>
              </a:lnSpc>
              <a:spcBef>
                <a:spcPct val="50000"/>
              </a:spcBef>
            </a:pPr>
            <a:endParaRPr lang="en-US" sz="900" dirty="0">
              <a:solidFill>
                <a:schemeClr val="bg1"/>
              </a:solidFill>
              <a:latin typeface="Times New Roman" pitchFamily="18" charset="0"/>
              <a:cs typeface="Times New Roman" pitchFamily="18" charset="0"/>
            </a:endParaRP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#include &lt;</a:t>
            </a:r>
            <a:r>
              <a:rPr lang="en-US" sz="2800" dirty="0" err="1">
                <a:solidFill>
                  <a:schemeClr val="bg1"/>
                </a:solidFill>
                <a:latin typeface="Times New Roman" pitchFamily="18" charset="0"/>
                <a:cs typeface="Times New Roman" pitchFamily="18" charset="0"/>
              </a:rPr>
              <a:t>stdio.h</a:t>
            </a:r>
            <a:r>
              <a:rPr lang="en-US" sz="2800" dirty="0">
                <a:solidFill>
                  <a:schemeClr val="bg1"/>
                </a:solidFill>
                <a:latin typeface="Times New Roman" pitchFamily="18" charset="0"/>
                <a:cs typeface="Times New Roman" pitchFamily="18" charset="0"/>
              </a:rPr>
              <a:t>&gt;</a:t>
            </a:r>
          </a:p>
          <a:p>
            <a:pPr eaLnBrk="0" hangingPunct="0">
              <a:lnSpc>
                <a:spcPct val="35000"/>
              </a:lnSpc>
              <a:spcBef>
                <a:spcPct val="50000"/>
              </a:spcBef>
            </a:pPr>
            <a:r>
              <a:rPr lang="en-US" sz="2800" b="1" dirty="0">
                <a:solidFill>
                  <a:schemeClr val="bg1"/>
                </a:solidFill>
                <a:latin typeface="Times New Roman" pitchFamily="18" charset="0"/>
                <a:cs typeface="Times New Roman" pitchFamily="18" charset="0"/>
              </a:rPr>
              <a:t>#include &lt;</a:t>
            </a:r>
            <a:r>
              <a:rPr lang="en-US" sz="2800" b="1" dirty="0" err="1">
                <a:solidFill>
                  <a:schemeClr val="bg1"/>
                </a:solidFill>
                <a:latin typeface="Times New Roman" pitchFamily="18" charset="0"/>
                <a:cs typeface="Times New Roman" pitchFamily="18" charset="0"/>
              </a:rPr>
              <a:t>math.h</a:t>
            </a:r>
            <a:r>
              <a:rPr lang="en-US" sz="2800" b="1" dirty="0">
                <a:solidFill>
                  <a:schemeClr val="bg1"/>
                </a:solidFill>
                <a:latin typeface="Times New Roman" pitchFamily="18" charset="0"/>
                <a:cs typeface="Times New Roman" pitchFamily="18" charset="0"/>
              </a:rPr>
              <a:t>&gt;</a:t>
            </a:r>
          </a:p>
          <a:p>
            <a:pPr eaLnBrk="0" hangingPunct="0">
              <a:lnSpc>
                <a:spcPct val="35000"/>
              </a:lnSpc>
              <a:spcBef>
                <a:spcPct val="50000"/>
              </a:spcBef>
            </a:pPr>
            <a:r>
              <a:rPr lang="en-US" sz="2800" dirty="0" err="1">
                <a:solidFill>
                  <a:schemeClr val="bg1"/>
                </a:solidFill>
                <a:latin typeface="Times New Roman" pitchFamily="18" charset="0"/>
                <a:cs typeface="Times New Roman" pitchFamily="18" charset="0"/>
              </a:rPr>
              <a:t>int</a:t>
            </a:r>
            <a:r>
              <a:rPr lang="en-US" sz="2800" dirty="0">
                <a:solidFill>
                  <a:schemeClr val="bg1"/>
                </a:solidFill>
                <a:latin typeface="Times New Roman" pitchFamily="18" charset="0"/>
                <a:cs typeface="Times New Roman" pitchFamily="18" charset="0"/>
              </a:rPr>
              <a:t> main(void)</a:t>
            </a:r>
          </a:p>
          <a:p>
            <a:pPr eaLnBrk="0" hangingPunct="0">
              <a:lnSpc>
                <a:spcPct val="40000"/>
              </a:lnSpc>
              <a:spcBef>
                <a:spcPct val="50000"/>
              </a:spcBef>
            </a:pPr>
            <a:r>
              <a:rPr lang="en-US" sz="2800" dirty="0">
                <a:solidFill>
                  <a:schemeClr val="bg1"/>
                </a:solidFill>
                <a:latin typeface="Times New Roman" pitchFamily="18" charset="0"/>
                <a:cs typeface="Times New Roman" pitchFamily="18" charset="0"/>
              </a:rPr>
              <a:t>{</a:t>
            </a:r>
          </a:p>
          <a:p>
            <a:pPr eaLnBrk="0" hangingPunct="0">
              <a:lnSpc>
                <a:spcPct val="40000"/>
              </a:lnSpc>
              <a:spcBef>
                <a:spcPct val="50000"/>
              </a:spcBef>
            </a:pPr>
            <a:r>
              <a:rPr lang="en-US" sz="2800" dirty="0">
                <a:solidFill>
                  <a:schemeClr val="bg1"/>
                </a:solidFill>
                <a:latin typeface="Times New Roman" pitchFamily="18" charset="0"/>
                <a:cs typeface="Times New Roman" pitchFamily="18" charset="0"/>
              </a:rPr>
              <a:t> double angle;</a:t>
            </a:r>
          </a:p>
          <a:p>
            <a:pPr eaLnBrk="0" hangingPunct="0">
              <a:lnSpc>
                <a:spcPct val="40000"/>
              </a:lnSpc>
              <a:spcBef>
                <a:spcPct val="50000"/>
              </a:spcBef>
            </a:pP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printf</a:t>
            </a:r>
            <a:r>
              <a:rPr lang="en-US" sz="2800" dirty="0">
                <a:solidFill>
                  <a:schemeClr val="bg1"/>
                </a:solidFill>
                <a:latin typeface="Times New Roman" pitchFamily="18" charset="0"/>
                <a:cs typeface="Times New Roman" pitchFamily="18" charset="0"/>
              </a:rPr>
              <a:t>(“Input angle in radians: \n“);</a:t>
            </a:r>
          </a:p>
          <a:p>
            <a:pPr eaLnBrk="0" hangingPunct="0">
              <a:lnSpc>
                <a:spcPct val="40000"/>
              </a:lnSpc>
              <a:spcBef>
                <a:spcPct val="50000"/>
              </a:spcBef>
            </a:pP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scanf</a:t>
            </a:r>
            <a:r>
              <a:rPr lang="en-US" sz="2800" dirty="0">
                <a:solidFill>
                  <a:schemeClr val="bg1"/>
                </a:solidFill>
                <a:latin typeface="Times New Roman" pitchFamily="18" charset="0"/>
                <a:cs typeface="Times New Roman" pitchFamily="18" charset="0"/>
              </a:rPr>
              <a:t>(“%lf”, &amp;angle);</a:t>
            </a:r>
          </a:p>
          <a:p>
            <a:pPr eaLnBrk="0" hangingPunct="0">
              <a:lnSpc>
                <a:spcPct val="40000"/>
              </a:lnSpc>
              <a:spcBef>
                <a:spcPct val="50000"/>
              </a:spcBef>
            </a:pP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printf</a:t>
            </a:r>
            <a:r>
              <a:rPr lang="en-US" sz="2800" dirty="0">
                <a:solidFill>
                  <a:schemeClr val="bg1"/>
                </a:solidFill>
                <a:latin typeface="Times New Roman" pitchFamily="18" charset="0"/>
                <a:cs typeface="Times New Roman" pitchFamily="18" charset="0"/>
              </a:rPr>
              <a:t>(“The sine of the angle is %f\n“, </a:t>
            </a:r>
          </a:p>
          <a:p>
            <a:pPr eaLnBrk="0" hangingPunct="0">
              <a:lnSpc>
                <a:spcPct val="40000"/>
              </a:lnSpc>
              <a:spcBef>
                <a:spcPct val="50000"/>
              </a:spcBef>
            </a:pPr>
            <a:r>
              <a:rPr lang="en-US" sz="2800" dirty="0">
                <a:solidFill>
                  <a:schemeClr val="bg1"/>
                </a:solidFill>
                <a:latin typeface="Times New Roman" pitchFamily="18" charset="0"/>
                <a:cs typeface="Times New Roman" pitchFamily="18" charset="0"/>
              </a:rPr>
              <a:t>          </a:t>
            </a:r>
            <a:r>
              <a:rPr lang="en-US" sz="2800" b="1" dirty="0">
                <a:solidFill>
                  <a:schemeClr val="bg1"/>
                </a:solidFill>
                <a:latin typeface="Times New Roman" pitchFamily="18" charset="0"/>
                <a:cs typeface="Times New Roman" pitchFamily="18" charset="0"/>
              </a:rPr>
              <a:t>sin(angle)</a:t>
            </a:r>
            <a:r>
              <a:rPr lang="en-US" sz="2800" dirty="0">
                <a:solidFill>
                  <a:schemeClr val="bg1"/>
                </a:solidFill>
                <a:latin typeface="Times New Roman" pitchFamily="18" charset="0"/>
                <a:cs typeface="Times New Roman" pitchFamily="18" charset="0"/>
              </a:rPr>
              <a:t> );</a:t>
            </a:r>
          </a:p>
          <a:p>
            <a:pPr eaLnBrk="0" hangingPunct="0">
              <a:lnSpc>
                <a:spcPct val="40000"/>
              </a:lnSpc>
              <a:spcBef>
                <a:spcPct val="50000"/>
              </a:spcBef>
            </a:pPr>
            <a:r>
              <a:rPr lang="en-US" sz="2800" dirty="0">
                <a:solidFill>
                  <a:schemeClr val="bg1"/>
                </a:solidFill>
                <a:latin typeface="Times New Roman" pitchFamily="18" charset="0"/>
                <a:cs typeface="Times New Roman" pitchFamily="18" charset="0"/>
              </a:rPr>
              <a:t>  return 0;</a:t>
            </a:r>
          </a:p>
          <a:p>
            <a:pPr eaLnBrk="0" hangingPunct="0">
              <a:lnSpc>
                <a:spcPct val="40000"/>
              </a:lnSpc>
              <a:spcBef>
                <a:spcPct val="50000"/>
              </a:spcBef>
            </a:pPr>
            <a:r>
              <a:rPr lang="en-US" sz="2800" dirty="0">
                <a:solidFill>
                  <a:schemeClr val="bg1"/>
                </a:solidFill>
                <a:latin typeface="Times New Roman" pitchFamily="18" charset="0"/>
                <a:cs typeface="Times New Roman" pitchFamily="18" charset="0"/>
              </a:rPr>
              <a:t>}</a:t>
            </a:r>
          </a:p>
        </p:txBody>
      </p:sp>
      <p:sp>
        <p:nvSpPr>
          <p:cNvPr id="7173" name="Text Box 5"/>
          <p:cNvSpPr txBox="1">
            <a:spLocks noChangeArrowheads="1"/>
          </p:cNvSpPr>
          <p:nvPr/>
        </p:nvSpPr>
        <p:spPr bwMode="auto">
          <a:xfrm>
            <a:off x="4406900" y="2133600"/>
            <a:ext cx="4419600" cy="1917700"/>
          </a:xfrm>
          <a:prstGeom prst="rect">
            <a:avLst/>
          </a:prstGeom>
          <a:solidFill>
            <a:srgbClr val="85ACEB"/>
          </a:solidFill>
          <a:ln w="12700" cap="sq">
            <a:solidFill>
              <a:schemeClr val="tx1"/>
            </a:solidFill>
            <a:miter lim="800000"/>
            <a:headEnd type="none" w="sm" len="sm"/>
            <a:tailEnd type="none" w="sm" len="sm"/>
          </a:ln>
        </p:spPr>
        <p:txBody>
          <a:bodyPr>
            <a:spAutoFit/>
          </a:bodyPr>
          <a:lstStyle/>
          <a:p>
            <a:pPr eaLnBrk="0" hangingPunct="0">
              <a:lnSpc>
                <a:spcPct val="85000"/>
              </a:lnSpc>
              <a:spcBef>
                <a:spcPct val="30000"/>
              </a:spcBef>
            </a:pPr>
            <a:r>
              <a:rPr lang="en-US" b="1" dirty="0">
                <a:latin typeface="Courier New" pitchFamily="49" charset="0"/>
              </a:rPr>
              <a:t>double sin(double radian);</a:t>
            </a:r>
          </a:p>
          <a:p>
            <a:pPr eaLnBrk="0" hangingPunct="0">
              <a:lnSpc>
                <a:spcPct val="85000"/>
              </a:lnSpc>
              <a:spcBef>
                <a:spcPct val="30000"/>
              </a:spcBef>
            </a:pPr>
            <a:endParaRPr lang="en-US" b="1" dirty="0">
              <a:latin typeface="Courier New" pitchFamily="49" charset="0"/>
            </a:endParaRPr>
          </a:p>
          <a:p>
            <a:pPr eaLnBrk="0" hangingPunct="0">
              <a:lnSpc>
                <a:spcPct val="85000"/>
              </a:lnSpc>
              <a:spcBef>
                <a:spcPct val="30000"/>
              </a:spcBef>
            </a:pPr>
            <a:r>
              <a:rPr lang="en-US" b="1" dirty="0">
                <a:latin typeface="Courier New" pitchFamily="49" charset="0"/>
              </a:rPr>
              <a:t>double sin(double radian)</a:t>
            </a:r>
          </a:p>
          <a:p>
            <a:pPr eaLnBrk="0" hangingPunct="0">
              <a:lnSpc>
                <a:spcPct val="85000"/>
              </a:lnSpc>
              <a:spcBef>
                <a:spcPct val="30000"/>
              </a:spcBef>
            </a:pPr>
            <a:r>
              <a:rPr lang="en-US" b="1" dirty="0">
                <a:latin typeface="Courier New" pitchFamily="49" charset="0"/>
              </a:rPr>
              <a:t>{</a:t>
            </a:r>
          </a:p>
          <a:p>
            <a:pPr eaLnBrk="0" hangingPunct="0">
              <a:lnSpc>
                <a:spcPct val="85000"/>
              </a:lnSpc>
              <a:spcBef>
                <a:spcPct val="30000"/>
              </a:spcBef>
            </a:pPr>
            <a:r>
              <a:rPr lang="en-US" b="1" dirty="0">
                <a:latin typeface="Courier New" pitchFamily="49" charset="0"/>
              </a:rPr>
              <a:t>/* details of computing sin */</a:t>
            </a:r>
          </a:p>
          <a:p>
            <a:pPr eaLnBrk="0" hangingPunct="0">
              <a:lnSpc>
                <a:spcPct val="85000"/>
              </a:lnSpc>
              <a:spcBef>
                <a:spcPct val="30000"/>
              </a:spcBef>
            </a:pPr>
            <a:r>
              <a:rPr lang="en-US" b="1" dirty="0">
                <a:latin typeface="Courier New" pitchFamily="49"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box(in)">
                                      <p:cBhvr>
                                        <p:cTn id="7"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Slide Number Placeholder 4"/>
          <p:cNvSpPr>
            <a:spLocks noGrp="1"/>
          </p:cNvSpPr>
          <p:nvPr>
            <p:ph type="sldNum" sz="quarter" idx="12"/>
          </p:nvPr>
        </p:nvSpPr>
        <p:spPr>
          <a:noFill/>
        </p:spPr>
        <p:txBody>
          <a:bodyPr/>
          <a:lstStyle/>
          <a:p>
            <a:fld id="{E73B19C7-E1D8-4BC9-B891-6D8C7235797F}" type="slidenum">
              <a:rPr lang="en-US" smtClean="0">
                <a:solidFill>
                  <a:schemeClr val="bg1"/>
                </a:solidFill>
                <a:latin typeface="Times New Roman" pitchFamily="18" charset="0"/>
                <a:cs typeface="Times New Roman" pitchFamily="18" charset="0"/>
              </a:rPr>
              <a:pPr/>
              <a:t>91</a:t>
            </a:fld>
            <a:endParaRPr lang="en-US" smtClean="0">
              <a:solidFill>
                <a:schemeClr val="bg1"/>
              </a:solidFill>
              <a:latin typeface="Times New Roman" pitchFamily="18" charset="0"/>
              <a:cs typeface="Times New Roman" pitchFamily="18" charset="0"/>
            </a:endParaRPr>
          </a:p>
        </p:txBody>
      </p:sp>
      <p:sp>
        <p:nvSpPr>
          <p:cNvPr id="20483" name="Rectangle 2"/>
          <p:cNvSpPr>
            <a:spLocks noGrp="1" noChangeArrowheads="1"/>
          </p:cNvSpPr>
          <p:nvPr>
            <p:ph type="title"/>
          </p:nvPr>
        </p:nvSpPr>
        <p:spPr>
          <a:xfrm>
            <a:off x="0" y="0"/>
            <a:ext cx="7410450" cy="1266825"/>
          </a:xfrm>
        </p:spPr>
        <p:txBody>
          <a:bodyPr>
            <a:normAutofit fontScale="90000"/>
          </a:bodyPr>
          <a:lstStyle/>
          <a:p>
            <a:pPr eaLnBrk="1" hangingPunct="1">
              <a:buNone/>
            </a:pPr>
            <a:r>
              <a:rPr lang="en-US" sz="4000" dirty="0" smtClean="0">
                <a:latin typeface="Times New Roman" pitchFamily="18" charset="0"/>
                <a:cs typeface="Times New Roman" pitchFamily="18" charset="0"/>
              </a:rPr>
              <a:t>Example: value returning function</a:t>
            </a:r>
          </a:p>
        </p:txBody>
      </p:sp>
      <p:sp>
        <p:nvSpPr>
          <p:cNvPr id="20484" name="Text Box 3"/>
          <p:cNvSpPr txBox="1">
            <a:spLocks noChangeArrowheads="1"/>
          </p:cNvSpPr>
          <p:nvPr/>
        </p:nvSpPr>
        <p:spPr bwMode="auto">
          <a:xfrm>
            <a:off x="2514600" y="2819400"/>
            <a:ext cx="6019800" cy="3921843"/>
          </a:xfrm>
          <a:prstGeom prst="rect">
            <a:avLst/>
          </a:prstGeom>
          <a:noFill/>
          <a:ln w="12700" cap="sq">
            <a:noFill/>
            <a:miter lim="800000"/>
            <a:headEnd type="none" w="sm" len="sm"/>
            <a:tailEnd type="none" w="sm" len="sm"/>
          </a:ln>
        </p:spPr>
        <p:txBody>
          <a:bodyPr>
            <a:spAutoFit/>
          </a:bodyPr>
          <a:lstStyle/>
          <a:p>
            <a:pPr eaLnBrk="0" hangingPunct="0">
              <a:lnSpc>
                <a:spcPct val="35000"/>
              </a:lnSpc>
              <a:spcBef>
                <a:spcPct val="50000"/>
              </a:spcBef>
            </a:pPr>
            <a:endParaRPr lang="en-US">
              <a:solidFill>
                <a:schemeClr val="bg1"/>
              </a:solidFill>
              <a:latin typeface="Times New Roman" pitchFamily="18" charset="0"/>
              <a:cs typeface="Times New Roman" pitchFamily="18" charset="0"/>
            </a:endParaRPr>
          </a:p>
          <a:p>
            <a:pPr eaLnBrk="0" hangingPunct="0">
              <a:lnSpc>
                <a:spcPct val="35000"/>
              </a:lnSpc>
              <a:spcBef>
                <a:spcPct val="50000"/>
              </a:spcBef>
            </a:pPr>
            <a:r>
              <a:rPr lang="en-US" sz="2800">
                <a:solidFill>
                  <a:schemeClr val="bg1"/>
                </a:solidFill>
                <a:latin typeface="Times New Roman" pitchFamily="18" charset="0"/>
                <a:cs typeface="Times New Roman" pitchFamily="18" charset="0"/>
              </a:rPr>
              <a:t>int fact(int n)	</a:t>
            </a:r>
          </a:p>
          <a:p>
            <a:pPr eaLnBrk="0" hangingPunct="0">
              <a:lnSpc>
                <a:spcPct val="35000"/>
              </a:lnSpc>
              <a:spcBef>
                <a:spcPct val="50000"/>
              </a:spcBef>
            </a:pPr>
            <a:r>
              <a:rPr lang="en-US" sz="2800">
                <a:solidFill>
                  <a:schemeClr val="bg1"/>
                </a:solidFill>
                <a:latin typeface="Times New Roman" pitchFamily="18" charset="0"/>
                <a:cs typeface="Times New Roman" pitchFamily="18" charset="0"/>
              </a:rPr>
              <a:t>{</a:t>
            </a:r>
          </a:p>
          <a:p>
            <a:pPr eaLnBrk="0" hangingPunct="0">
              <a:lnSpc>
                <a:spcPct val="35000"/>
              </a:lnSpc>
              <a:spcBef>
                <a:spcPct val="50000"/>
              </a:spcBef>
            </a:pPr>
            <a:r>
              <a:rPr lang="en-US" sz="2800">
                <a:solidFill>
                  <a:schemeClr val="bg1"/>
                </a:solidFill>
                <a:latin typeface="Times New Roman" pitchFamily="18" charset="0"/>
                <a:cs typeface="Times New Roman" pitchFamily="18" charset="0"/>
              </a:rPr>
              <a:t>  int factres = 1;</a:t>
            </a:r>
          </a:p>
          <a:p>
            <a:pPr eaLnBrk="0" hangingPunct="0">
              <a:lnSpc>
                <a:spcPct val="35000"/>
              </a:lnSpc>
              <a:spcBef>
                <a:spcPct val="50000"/>
              </a:spcBef>
            </a:pPr>
            <a:r>
              <a:rPr lang="en-US" sz="2800">
                <a:solidFill>
                  <a:schemeClr val="bg1"/>
                </a:solidFill>
                <a:latin typeface="Times New Roman" pitchFamily="18" charset="0"/>
                <a:cs typeface="Times New Roman" pitchFamily="18" charset="0"/>
              </a:rPr>
              <a:t>  while(n&gt;1)</a:t>
            </a:r>
          </a:p>
          <a:p>
            <a:pPr eaLnBrk="0" hangingPunct="0">
              <a:lnSpc>
                <a:spcPct val="35000"/>
              </a:lnSpc>
              <a:spcBef>
                <a:spcPct val="50000"/>
              </a:spcBef>
            </a:pPr>
            <a:r>
              <a:rPr lang="en-US" sz="2800">
                <a:solidFill>
                  <a:schemeClr val="bg1"/>
                </a:solidFill>
                <a:latin typeface="Times New Roman" pitchFamily="18" charset="0"/>
                <a:cs typeface="Times New Roman" pitchFamily="18" charset="0"/>
              </a:rPr>
              <a:t>  {</a:t>
            </a:r>
          </a:p>
          <a:p>
            <a:pPr eaLnBrk="0" hangingPunct="0">
              <a:lnSpc>
                <a:spcPct val="35000"/>
              </a:lnSpc>
              <a:spcBef>
                <a:spcPct val="50000"/>
              </a:spcBef>
            </a:pPr>
            <a:r>
              <a:rPr lang="en-US" sz="2800">
                <a:solidFill>
                  <a:schemeClr val="bg1"/>
                </a:solidFill>
                <a:latin typeface="Times New Roman" pitchFamily="18" charset="0"/>
                <a:cs typeface="Times New Roman" pitchFamily="18" charset="0"/>
              </a:rPr>
              <a:t>	factres = factres*n;</a:t>
            </a:r>
          </a:p>
          <a:p>
            <a:pPr eaLnBrk="0" hangingPunct="0">
              <a:lnSpc>
                <a:spcPct val="35000"/>
              </a:lnSpc>
              <a:spcBef>
                <a:spcPct val="50000"/>
              </a:spcBef>
            </a:pPr>
            <a:r>
              <a:rPr lang="en-US" sz="2800">
                <a:solidFill>
                  <a:schemeClr val="bg1"/>
                </a:solidFill>
                <a:latin typeface="Times New Roman" pitchFamily="18" charset="0"/>
                <a:cs typeface="Times New Roman" pitchFamily="18" charset="0"/>
              </a:rPr>
              <a:t>	n--;</a:t>
            </a:r>
          </a:p>
          <a:p>
            <a:pPr eaLnBrk="0" hangingPunct="0">
              <a:lnSpc>
                <a:spcPct val="35000"/>
              </a:lnSpc>
              <a:spcBef>
                <a:spcPct val="50000"/>
              </a:spcBef>
            </a:pPr>
            <a:r>
              <a:rPr lang="en-US" sz="2800">
                <a:solidFill>
                  <a:schemeClr val="bg1"/>
                </a:solidFill>
                <a:latin typeface="Times New Roman" pitchFamily="18" charset="0"/>
                <a:cs typeface="Times New Roman" pitchFamily="18" charset="0"/>
              </a:rPr>
              <a:t>  }</a:t>
            </a:r>
          </a:p>
          <a:p>
            <a:pPr eaLnBrk="0" hangingPunct="0">
              <a:lnSpc>
                <a:spcPct val="35000"/>
              </a:lnSpc>
              <a:spcBef>
                <a:spcPct val="50000"/>
              </a:spcBef>
            </a:pPr>
            <a:r>
              <a:rPr lang="en-US" sz="2800">
                <a:solidFill>
                  <a:schemeClr val="bg1"/>
                </a:solidFill>
                <a:latin typeface="Times New Roman" pitchFamily="18" charset="0"/>
                <a:cs typeface="Times New Roman" pitchFamily="18" charset="0"/>
              </a:rPr>
              <a:t>  return(factres);</a:t>
            </a:r>
          </a:p>
          <a:p>
            <a:pPr eaLnBrk="0" hangingPunct="0">
              <a:lnSpc>
                <a:spcPct val="35000"/>
              </a:lnSpc>
              <a:spcBef>
                <a:spcPct val="50000"/>
              </a:spcBef>
            </a:pPr>
            <a:r>
              <a:rPr lang="en-US" sz="2800">
                <a:solidFill>
                  <a:schemeClr val="bg1"/>
                </a:solidFill>
                <a:latin typeface="Times New Roman" pitchFamily="18" charset="0"/>
                <a:cs typeface="Times New Roman" pitchFamily="18" charset="0"/>
              </a:rPr>
              <a:t>}</a:t>
            </a:r>
          </a:p>
        </p:txBody>
      </p:sp>
      <p:sp>
        <p:nvSpPr>
          <p:cNvPr id="20485" name="Text Box 6"/>
          <p:cNvSpPr txBox="1">
            <a:spLocks noChangeArrowheads="1"/>
          </p:cNvSpPr>
          <p:nvPr/>
        </p:nvSpPr>
        <p:spPr bwMode="auto">
          <a:xfrm>
            <a:off x="2133600" y="1828800"/>
            <a:ext cx="4854214" cy="461665"/>
          </a:xfrm>
          <a:prstGeom prst="rect">
            <a:avLst/>
          </a:prstGeom>
          <a:noFill/>
          <a:ln w="12700" cap="sq">
            <a:solidFill>
              <a:schemeClr val="tx1"/>
            </a:solidFill>
            <a:miter lim="800000"/>
            <a:headEnd type="none" w="sm" len="sm"/>
            <a:tailEnd type="none" w="sm" len="sm"/>
          </a:ln>
        </p:spPr>
        <p:txBody>
          <a:bodyPr wrap="none">
            <a:spAutoFit/>
          </a:bodyPr>
          <a:lstStyle/>
          <a:p>
            <a:pPr eaLnBrk="0" hangingPunct="0"/>
            <a:r>
              <a:rPr lang="en-US" sz="2400">
                <a:solidFill>
                  <a:schemeClr val="bg1"/>
                </a:solidFill>
                <a:latin typeface="Times New Roman" pitchFamily="18" charset="0"/>
                <a:cs typeface="Times New Roman" pitchFamily="18" charset="0"/>
              </a:rPr>
              <a:t>n!=n*(n-1)*…*1, 0! = 1 by definition</a:t>
            </a:r>
          </a:p>
        </p:txBody>
      </p:sp>
      <p:grpSp>
        <p:nvGrpSpPr>
          <p:cNvPr id="2" name="Group 20"/>
          <p:cNvGrpSpPr>
            <a:grpSpLocks/>
          </p:cNvGrpSpPr>
          <p:nvPr/>
        </p:nvGrpSpPr>
        <p:grpSpPr bwMode="auto">
          <a:xfrm>
            <a:off x="533400" y="2698750"/>
            <a:ext cx="1600200" cy="369888"/>
            <a:chOff x="336" y="1700"/>
            <a:chExt cx="1008" cy="233"/>
          </a:xfrm>
        </p:grpSpPr>
        <p:sp>
          <p:nvSpPr>
            <p:cNvPr id="20500" name="Text Box 8"/>
            <p:cNvSpPr txBox="1">
              <a:spLocks noChangeArrowheads="1"/>
            </p:cNvSpPr>
            <p:nvPr/>
          </p:nvSpPr>
          <p:spPr bwMode="auto">
            <a:xfrm>
              <a:off x="374" y="1700"/>
              <a:ext cx="829" cy="233"/>
            </a:xfrm>
            <a:prstGeom prst="rect">
              <a:avLst/>
            </a:prstGeom>
            <a:noFill/>
            <a:ln w="12700" cap="sq">
              <a:noFill/>
              <a:miter lim="800000"/>
              <a:headEnd type="none" w="sm" len="sm"/>
              <a:tailEnd type="none" w="sm" len="sm"/>
            </a:ln>
          </p:spPr>
          <p:txBody>
            <a:bodyPr wrap="none">
              <a:spAutoFit/>
            </a:bodyPr>
            <a:lstStyle/>
            <a:p>
              <a:pPr eaLnBrk="0" hangingPunct="0"/>
              <a:r>
                <a:rPr lang="en-US">
                  <a:solidFill>
                    <a:schemeClr val="bg1"/>
                  </a:solidFill>
                  <a:latin typeface="Times New Roman" pitchFamily="18" charset="0"/>
                  <a:cs typeface="Times New Roman" pitchFamily="18" charset="0"/>
                </a:rPr>
                <a:t>Return Type</a:t>
              </a:r>
            </a:p>
          </p:txBody>
        </p:sp>
        <p:sp>
          <p:nvSpPr>
            <p:cNvPr id="20501" name="AutoShape 9"/>
            <p:cNvSpPr>
              <a:spLocks noChangeArrowheads="1"/>
            </p:cNvSpPr>
            <p:nvPr/>
          </p:nvSpPr>
          <p:spPr bwMode="auto">
            <a:xfrm>
              <a:off x="336" y="1728"/>
              <a:ext cx="1008" cy="192"/>
            </a:xfrm>
            <a:prstGeom prst="wedgeRectCallout">
              <a:avLst>
                <a:gd name="adj1" fmla="val 74903"/>
                <a:gd name="adj2" fmla="val 71875"/>
              </a:avLst>
            </a:prstGeom>
            <a:noFill/>
            <a:ln w="12700" cap="sq">
              <a:solidFill>
                <a:schemeClr val="tx1"/>
              </a:solidFill>
              <a:miter lim="800000"/>
              <a:headEnd type="none" w="sm" len="sm"/>
              <a:tailEnd type="none" w="sm" len="sm"/>
            </a:ln>
          </p:spPr>
          <p:txBody>
            <a:bodyPr/>
            <a:lstStyle/>
            <a:p>
              <a:pPr algn="ctr" eaLnBrk="0" hangingPunct="0"/>
              <a:endParaRPr lang="en-US">
                <a:solidFill>
                  <a:schemeClr val="bg1"/>
                </a:solidFill>
                <a:latin typeface="Times New Roman" pitchFamily="18" charset="0"/>
                <a:cs typeface="Times New Roman" pitchFamily="18" charset="0"/>
              </a:endParaRPr>
            </a:p>
          </p:txBody>
        </p:sp>
      </p:grpSp>
      <p:grpSp>
        <p:nvGrpSpPr>
          <p:cNvPr id="3" name="Group 24"/>
          <p:cNvGrpSpPr>
            <a:grpSpLocks/>
          </p:cNvGrpSpPr>
          <p:nvPr/>
        </p:nvGrpSpPr>
        <p:grpSpPr bwMode="auto">
          <a:xfrm>
            <a:off x="3810000" y="2514600"/>
            <a:ext cx="1752600" cy="381000"/>
            <a:chOff x="2400" y="1584"/>
            <a:chExt cx="1104" cy="240"/>
          </a:xfrm>
        </p:grpSpPr>
        <p:sp>
          <p:nvSpPr>
            <p:cNvPr id="20498" name="Text Box 10"/>
            <p:cNvSpPr txBox="1">
              <a:spLocks noChangeArrowheads="1"/>
            </p:cNvSpPr>
            <p:nvPr/>
          </p:nvSpPr>
          <p:spPr bwMode="auto">
            <a:xfrm>
              <a:off x="2402" y="1584"/>
              <a:ext cx="1002" cy="233"/>
            </a:xfrm>
            <a:prstGeom prst="rect">
              <a:avLst/>
            </a:prstGeom>
            <a:noFill/>
            <a:ln w="12700" cap="sq">
              <a:noFill/>
              <a:miter lim="800000"/>
              <a:headEnd type="none" w="sm" len="sm"/>
              <a:tailEnd type="none" w="sm" len="sm"/>
            </a:ln>
          </p:spPr>
          <p:txBody>
            <a:bodyPr wrap="none">
              <a:spAutoFit/>
            </a:bodyPr>
            <a:lstStyle/>
            <a:p>
              <a:pPr eaLnBrk="0" hangingPunct="0"/>
              <a:r>
                <a:rPr lang="en-US">
                  <a:solidFill>
                    <a:schemeClr val="bg1"/>
                  </a:solidFill>
                  <a:latin typeface="Times New Roman" pitchFamily="18" charset="0"/>
                  <a:cs typeface="Times New Roman" pitchFamily="18" charset="0"/>
                </a:rPr>
                <a:t>Function name</a:t>
              </a:r>
            </a:p>
          </p:txBody>
        </p:sp>
        <p:sp>
          <p:nvSpPr>
            <p:cNvPr id="20499" name="AutoShape 11"/>
            <p:cNvSpPr>
              <a:spLocks noChangeArrowheads="1"/>
            </p:cNvSpPr>
            <p:nvPr/>
          </p:nvSpPr>
          <p:spPr bwMode="auto">
            <a:xfrm>
              <a:off x="2400" y="1584"/>
              <a:ext cx="1104" cy="240"/>
            </a:xfrm>
            <a:prstGeom prst="wedgeRectCallout">
              <a:avLst>
                <a:gd name="adj1" fmla="val -49639"/>
                <a:gd name="adj2" fmla="val 88750"/>
              </a:avLst>
            </a:prstGeom>
            <a:noFill/>
            <a:ln w="12700" cap="sq">
              <a:solidFill>
                <a:schemeClr val="tx1"/>
              </a:solidFill>
              <a:miter lim="800000"/>
              <a:headEnd type="none" w="sm" len="sm"/>
              <a:tailEnd type="none" w="sm" len="sm"/>
            </a:ln>
          </p:spPr>
          <p:txBody>
            <a:bodyPr/>
            <a:lstStyle/>
            <a:p>
              <a:pPr algn="ctr" eaLnBrk="0" hangingPunct="0"/>
              <a:endParaRPr lang="en-US">
                <a:solidFill>
                  <a:schemeClr val="bg1"/>
                </a:solidFill>
                <a:latin typeface="Times New Roman" pitchFamily="18" charset="0"/>
                <a:cs typeface="Times New Roman" pitchFamily="18" charset="0"/>
              </a:endParaRPr>
            </a:p>
          </p:txBody>
        </p:sp>
      </p:grpSp>
      <p:grpSp>
        <p:nvGrpSpPr>
          <p:cNvPr id="4" name="Group 23"/>
          <p:cNvGrpSpPr>
            <a:grpSpLocks/>
          </p:cNvGrpSpPr>
          <p:nvPr/>
        </p:nvGrpSpPr>
        <p:grpSpPr bwMode="auto">
          <a:xfrm>
            <a:off x="6273800" y="3416300"/>
            <a:ext cx="2743200" cy="381000"/>
            <a:chOff x="3744" y="2160"/>
            <a:chExt cx="1728" cy="240"/>
          </a:xfrm>
        </p:grpSpPr>
        <p:sp>
          <p:nvSpPr>
            <p:cNvPr id="20496" name="Text Box 12"/>
            <p:cNvSpPr txBox="1">
              <a:spLocks noChangeArrowheads="1"/>
            </p:cNvSpPr>
            <p:nvPr/>
          </p:nvSpPr>
          <p:spPr bwMode="auto">
            <a:xfrm>
              <a:off x="3744" y="2160"/>
              <a:ext cx="1728" cy="231"/>
            </a:xfrm>
            <a:prstGeom prst="rect">
              <a:avLst/>
            </a:prstGeom>
            <a:noFill/>
            <a:ln w="12700" cap="sq">
              <a:noFill/>
              <a:miter lim="800000"/>
              <a:headEnd type="none" w="sm" len="sm"/>
              <a:tailEnd type="none" w="sm" len="sm"/>
            </a:ln>
          </p:spPr>
          <p:txBody>
            <a:bodyPr>
              <a:spAutoFit/>
            </a:bodyPr>
            <a:lstStyle/>
            <a:p>
              <a:pPr eaLnBrk="0" hangingPunct="0"/>
              <a:r>
                <a:rPr lang="en-US">
                  <a:solidFill>
                    <a:schemeClr val="bg1"/>
                  </a:solidFill>
                  <a:latin typeface="Times New Roman" pitchFamily="18" charset="0"/>
                  <a:cs typeface="Times New Roman" pitchFamily="18" charset="0"/>
                </a:rPr>
                <a:t>Parameter Declarations</a:t>
              </a:r>
            </a:p>
          </p:txBody>
        </p:sp>
        <p:sp>
          <p:nvSpPr>
            <p:cNvPr id="20497" name="AutoShape 13"/>
            <p:cNvSpPr>
              <a:spLocks noChangeArrowheads="1"/>
            </p:cNvSpPr>
            <p:nvPr/>
          </p:nvSpPr>
          <p:spPr bwMode="auto">
            <a:xfrm>
              <a:off x="3744" y="2160"/>
              <a:ext cx="1632" cy="240"/>
            </a:xfrm>
            <a:prstGeom prst="wedgeRectCallout">
              <a:avLst>
                <a:gd name="adj1" fmla="val -97366"/>
                <a:gd name="adj2" fmla="val -73750"/>
              </a:avLst>
            </a:prstGeom>
            <a:noFill/>
            <a:ln w="12700" cap="sq">
              <a:solidFill>
                <a:schemeClr val="tx1"/>
              </a:solidFill>
              <a:miter lim="800000"/>
              <a:headEnd type="none" w="sm" len="sm"/>
              <a:tailEnd type="none" w="sm" len="sm"/>
            </a:ln>
          </p:spPr>
          <p:txBody>
            <a:bodyPr/>
            <a:lstStyle/>
            <a:p>
              <a:pPr algn="ctr" eaLnBrk="0" hangingPunct="0"/>
              <a:endParaRPr lang="en-US">
                <a:solidFill>
                  <a:schemeClr val="bg1"/>
                </a:solidFill>
                <a:latin typeface="Times New Roman" pitchFamily="18" charset="0"/>
                <a:cs typeface="Times New Roman" pitchFamily="18" charset="0"/>
              </a:endParaRPr>
            </a:p>
          </p:txBody>
        </p:sp>
      </p:grpSp>
      <p:grpSp>
        <p:nvGrpSpPr>
          <p:cNvPr id="5" name="Group 21"/>
          <p:cNvGrpSpPr>
            <a:grpSpLocks/>
          </p:cNvGrpSpPr>
          <p:nvPr/>
        </p:nvGrpSpPr>
        <p:grpSpPr bwMode="auto">
          <a:xfrm>
            <a:off x="228600" y="3810000"/>
            <a:ext cx="1752600" cy="401638"/>
            <a:chOff x="144" y="2400"/>
            <a:chExt cx="1104" cy="253"/>
          </a:xfrm>
        </p:grpSpPr>
        <p:sp>
          <p:nvSpPr>
            <p:cNvPr id="20494" name="Text Box 14"/>
            <p:cNvSpPr txBox="1">
              <a:spLocks noChangeArrowheads="1"/>
            </p:cNvSpPr>
            <p:nvPr/>
          </p:nvSpPr>
          <p:spPr bwMode="auto">
            <a:xfrm>
              <a:off x="182" y="2420"/>
              <a:ext cx="851" cy="233"/>
            </a:xfrm>
            <a:prstGeom prst="rect">
              <a:avLst/>
            </a:prstGeom>
            <a:noFill/>
            <a:ln w="12700" cap="sq">
              <a:noFill/>
              <a:miter lim="800000"/>
              <a:headEnd type="none" w="sm" len="sm"/>
              <a:tailEnd type="none" w="sm" len="sm"/>
            </a:ln>
          </p:spPr>
          <p:txBody>
            <a:bodyPr wrap="none">
              <a:spAutoFit/>
            </a:bodyPr>
            <a:lstStyle/>
            <a:p>
              <a:pPr eaLnBrk="0" hangingPunct="0"/>
              <a:r>
                <a:rPr lang="en-US">
                  <a:solidFill>
                    <a:schemeClr val="bg1"/>
                  </a:solidFill>
                  <a:latin typeface="Times New Roman" pitchFamily="18" charset="0"/>
                  <a:cs typeface="Times New Roman" pitchFamily="18" charset="0"/>
                </a:rPr>
                <a:t>Declarations</a:t>
              </a:r>
            </a:p>
          </p:txBody>
        </p:sp>
        <p:sp>
          <p:nvSpPr>
            <p:cNvPr id="20495" name="AutoShape 15"/>
            <p:cNvSpPr>
              <a:spLocks noChangeArrowheads="1"/>
            </p:cNvSpPr>
            <p:nvPr/>
          </p:nvSpPr>
          <p:spPr bwMode="auto">
            <a:xfrm>
              <a:off x="144" y="2400"/>
              <a:ext cx="1104" cy="240"/>
            </a:xfrm>
            <a:prstGeom prst="wedgeRectCallout">
              <a:avLst>
                <a:gd name="adj1" fmla="val 93750"/>
                <a:gd name="adj2" fmla="val -17500"/>
              </a:avLst>
            </a:prstGeom>
            <a:noFill/>
            <a:ln w="12700" cap="sq">
              <a:solidFill>
                <a:schemeClr val="tx1"/>
              </a:solidFill>
              <a:miter lim="800000"/>
              <a:headEnd type="none" w="sm" len="sm"/>
              <a:tailEnd type="none" w="sm" len="sm"/>
            </a:ln>
          </p:spPr>
          <p:txBody>
            <a:bodyPr/>
            <a:lstStyle/>
            <a:p>
              <a:pPr algn="ctr" eaLnBrk="0" hangingPunct="0"/>
              <a:endParaRPr lang="en-US">
                <a:solidFill>
                  <a:schemeClr val="bg1"/>
                </a:solidFill>
                <a:latin typeface="Times New Roman" pitchFamily="18" charset="0"/>
                <a:cs typeface="Times New Roman" pitchFamily="18" charset="0"/>
              </a:endParaRPr>
            </a:p>
          </p:txBody>
        </p:sp>
      </p:grpSp>
      <p:grpSp>
        <p:nvGrpSpPr>
          <p:cNvPr id="6" name="Group 22"/>
          <p:cNvGrpSpPr>
            <a:grpSpLocks/>
          </p:cNvGrpSpPr>
          <p:nvPr/>
        </p:nvGrpSpPr>
        <p:grpSpPr bwMode="auto">
          <a:xfrm>
            <a:off x="609600" y="4191000"/>
            <a:ext cx="1981200" cy="2057400"/>
            <a:chOff x="384" y="2640"/>
            <a:chExt cx="1248" cy="1296"/>
          </a:xfrm>
        </p:grpSpPr>
        <p:sp>
          <p:nvSpPr>
            <p:cNvPr id="20491" name="AutoShape 17"/>
            <p:cNvSpPr>
              <a:spLocks/>
            </p:cNvSpPr>
            <p:nvPr/>
          </p:nvSpPr>
          <p:spPr bwMode="auto">
            <a:xfrm>
              <a:off x="1584" y="2640"/>
              <a:ext cx="48" cy="1296"/>
            </a:xfrm>
            <a:prstGeom prst="leftBrace">
              <a:avLst>
                <a:gd name="adj1" fmla="val 225000"/>
                <a:gd name="adj2" fmla="val 50000"/>
              </a:avLst>
            </a:prstGeom>
            <a:noFill/>
            <a:ln w="12700" cap="sq">
              <a:solidFill>
                <a:schemeClr val="tx1"/>
              </a:solidFill>
              <a:round/>
              <a:headEnd type="none" w="sm" len="sm"/>
              <a:tailEnd type="none" w="sm" len="sm"/>
            </a:ln>
          </p:spPr>
          <p:txBody>
            <a:bodyPr wrap="none" anchor="ctr"/>
            <a:lstStyle/>
            <a:p>
              <a:pPr eaLnBrk="0" hangingPunct="0"/>
              <a:endParaRPr lang="en-US">
                <a:solidFill>
                  <a:schemeClr val="bg1"/>
                </a:solidFill>
                <a:latin typeface="Times New Roman" pitchFamily="18" charset="0"/>
                <a:cs typeface="Times New Roman" pitchFamily="18" charset="0"/>
              </a:endParaRPr>
            </a:p>
          </p:txBody>
        </p:sp>
        <p:sp>
          <p:nvSpPr>
            <p:cNvPr id="20492" name="Text Box 18"/>
            <p:cNvSpPr txBox="1">
              <a:spLocks noChangeArrowheads="1"/>
            </p:cNvSpPr>
            <p:nvPr/>
          </p:nvSpPr>
          <p:spPr bwMode="auto">
            <a:xfrm>
              <a:off x="422" y="3092"/>
              <a:ext cx="754" cy="233"/>
            </a:xfrm>
            <a:prstGeom prst="rect">
              <a:avLst/>
            </a:prstGeom>
            <a:noFill/>
            <a:ln w="12700" cap="sq">
              <a:noFill/>
              <a:miter lim="800000"/>
              <a:headEnd type="none" w="sm" len="sm"/>
              <a:tailEnd type="none" w="sm" len="sm"/>
            </a:ln>
          </p:spPr>
          <p:txBody>
            <a:bodyPr wrap="none">
              <a:spAutoFit/>
            </a:bodyPr>
            <a:lstStyle/>
            <a:p>
              <a:pPr eaLnBrk="0" hangingPunct="0"/>
              <a:r>
                <a:rPr lang="en-US">
                  <a:solidFill>
                    <a:schemeClr val="bg1"/>
                  </a:solidFill>
                  <a:latin typeface="Times New Roman" pitchFamily="18" charset="0"/>
                  <a:cs typeface="Times New Roman" pitchFamily="18" charset="0"/>
                </a:rPr>
                <a:t>Statements</a:t>
              </a:r>
            </a:p>
          </p:txBody>
        </p:sp>
        <p:sp>
          <p:nvSpPr>
            <p:cNvPr id="20493" name="AutoShape 19"/>
            <p:cNvSpPr>
              <a:spLocks noChangeArrowheads="1"/>
            </p:cNvSpPr>
            <p:nvPr/>
          </p:nvSpPr>
          <p:spPr bwMode="auto">
            <a:xfrm>
              <a:off x="384" y="3072"/>
              <a:ext cx="864" cy="288"/>
            </a:xfrm>
            <a:prstGeom prst="wedgeRectCallout">
              <a:avLst>
                <a:gd name="adj1" fmla="val 85069"/>
                <a:gd name="adj2" fmla="val 0"/>
              </a:avLst>
            </a:prstGeom>
            <a:noFill/>
            <a:ln w="12700" cap="sq">
              <a:solidFill>
                <a:schemeClr val="tx1"/>
              </a:solidFill>
              <a:miter lim="800000"/>
              <a:headEnd type="none" w="sm" len="sm"/>
              <a:tailEnd type="none" w="sm" len="sm"/>
            </a:ln>
          </p:spPr>
          <p:txBody>
            <a:bodyPr/>
            <a:lstStyle/>
            <a:p>
              <a:pPr algn="ctr" eaLnBrk="0" hangingPunct="0"/>
              <a:endParaRPr lang="en-US">
                <a:solidFill>
                  <a:schemeClr val="bg1"/>
                </a:solidFill>
                <a:latin typeface="Times New Roman" pitchFamily="18"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heckerboard(across)">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Slide Number Placeholder 4"/>
          <p:cNvSpPr>
            <a:spLocks noGrp="1"/>
          </p:cNvSpPr>
          <p:nvPr>
            <p:ph type="sldNum" sz="quarter" idx="12"/>
          </p:nvPr>
        </p:nvSpPr>
        <p:spPr>
          <a:noFill/>
        </p:spPr>
        <p:txBody>
          <a:bodyPr/>
          <a:lstStyle/>
          <a:p>
            <a:fld id="{23EF42F9-8D11-417E-A279-F59AB9C18CD1}" type="slidenum">
              <a:rPr lang="en-US" smtClean="0">
                <a:solidFill>
                  <a:schemeClr val="bg1"/>
                </a:solidFill>
                <a:latin typeface="Times New Roman" pitchFamily="18" charset="0"/>
                <a:cs typeface="Times New Roman" pitchFamily="18" charset="0"/>
              </a:rPr>
              <a:pPr/>
              <a:t>92</a:t>
            </a:fld>
            <a:endParaRPr lang="en-US" smtClean="0">
              <a:solidFill>
                <a:schemeClr val="bg1"/>
              </a:solidFill>
              <a:latin typeface="Times New Roman" pitchFamily="18" charset="0"/>
              <a:cs typeface="Times New Roman" pitchFamily="18" charset="0"/>
            </a:endParaRPr>
          </a:p>
        </p:txBody>
      </p:sp>
      <p:sp>
        <p:nvSpPr>
          <p:cNvPr id="21507" name="Rectangle 2"/>
          <p:cNvSpPr>
            <a:spLocks noGrp="1" noChangeArrowheads="1"/>
          </p:cNvSpPr>
          <p:nvPr>
            <p:ph type="title"/>
          </p:nvPr>
        </p:nvSpPr>
        <p:spPr>
          <a:xfrm>
            <a:off x="0" y="228600"/>
            <a:ext cx="7410450" cy="1266825"/>
          </a:xfrm>
        </p:spPr>
        <p:txBody>
          <a:bodyPr/>
          <a:lstStyle/>
          <a:p>
            <a:pPr eaLnBrk="1" hangingPunct="1">
              <a:buNone/>
            </a:pPr>
            <a:r>
              <a:rPr lang="en-US" sz="4000" dirty="0" smtClean="0">
                <a:latin typeface="Times New Roman" pitchFamily="18" charset="0"/>
                <a:cs typeface="Times New Roman" pitchFamily="18" charset="0"/>
              </a:rPr>
              <a:t>Example – use fact()</a:t>
            </a:r>
          </a:p>
        </p:txBody>
      </p:sp>
      <p:sp>
        <p:nvSpPr>
          <p:cNvPr id="21508" name="Text Box 3"/>
          <p:cNvSpPr txBox="1">
            <a:spLocks noChangeArrowheads="1"/>
          </p:cNvSpPr>
          <p:nvPr/>
        </p:nvSpPr>
        <p:spPr bwMode="auto">
          <a:xfrm>
            <a:off x="228600" y="1600200"/>
            <a:ext cx="7391400" cy="4164025"/>
          </a:xfrm>
          <a:prstGeom prst="rect">
            <a:avLst/>
          </a:prstGeom>
          <a:noFill/>
          <a:ln w="12700" cap="sq">
            <a:noFill/>
            <a:miter lim="800000"/>
            <a:headEnd type="none" w="sm" len="sm"/>
            <a:tailEnd type="none" w="sm" len="sm"/>
          </a:ln>
        </p:spPr>
        <p:txBody>
          <a:bodyPr>
            <a:spAutoFit/>
          </a:bodyPr>
          <a:lstStyle/>
          <a:p>
            <a:pPr eaLnBrk="0" hangingPunct="0">
              <a:lnSpc>
                <a:spcPct val="40000"/>
              </a:lnSpc>
              <a:spcBef>
                <a:spcPct val="50000"/>
              </a:spcBef>
            </a:pPr>
            <a:r>
              <a:rPr lang="en-US" sz="2800" dirty="0">
                <a:solidFill>
                  <a:schemeClr val="bg1"/>
                </a:solidFill>
                <a:latin typeface="Times New Roman" pitchFamily="18" charset="0"/>
                <a:cs typeface="Times New Roman" pitchFamily="18" charset="0"/>
              </a:rPr>
              <a:t>#include &lt;</a:t>
            </a:r>
            <a:r>
              <a:rPr lang="en-US" sz="2800" dirty="0" err="1">
                <a:solidFill>
                  <a:schemeClr val="bg1"/>
                </a:solidFill>
                <a:latin typeface="Times New Roman" pitchFamily="18" charset="0"/>
                <a:cs typeface="Times New Roman" pitchFamily="18" charset="0"/>
              </a:rPr>
              <a:t>stdio.h</a:t>
            </a:r>
            <a:r>
              <a:rPr lang="en-US" sz="2800" dirty="0">
                <a:solidFill>
                  <a:schemeClr val="bg1"/>
                </a:solidFill>
                <a:latin typeface="Times New Roman" pitchFamily="18" charset="0"/>
                <a:cs typeface="Times New Roman" pitchFamily="18" charset="0"/>
              </a:rPr>
              <a:t>&gt;</a:t>
            </a:r>
          </a:p>
          <a:p>
            <a:pPr eaLnBrk="0" hangingPunct="0">
              <a:lnSpc>
                <a:spcPct val="40000"/>
              </a:lnSpc>
              <a:spcBef>
                <a:spcPct val="50000"/>
              </a:spcBef>
            </a:pPr>
            <a:r>
              <a:rPr lang="en-US" sz="2800" dirty="0" err="1">
                <a:solidFill>
                  <a:schemeClr val="bg1"/>
                </a:solidFill>
                <a:latin typeface="Times New Roman" pitchFamily="18" charset="0"/>
                <a:cs typeface="Times New Roman" pitchFamily="18" charset="0"/>
              </a:rPr>
              <a:t>int</a:t>
            </a:r>
            <a:r>
              <a:rPr lang="en-US" sz="2800" dirty="0">
                <a:solidFill>
                  <a:schemeClr val="bg1"/>
                </a:solidFill>
                <a:latin typeface="Times New Roman" pitchFamily="18" charset="0"/>
                <a:cs typeface="Times New Roman" pitchFamily="18" charset="0"/>
              </a:rPr>
              <a:t> fact(</a:t>
            </a:r>
            <a:r>
              <a:rPr lang="en-US" sz="2800" dirty="0" err="1">
                <a:solidFill>
                  <a:schemeClr val="bg1"/>
                </a:solidFill>
                <a:latin typeface="Times New Roman" pitchFamily="18" charset="0"/>
                <a:cs typeface="Times New Roman" pitchFamily="18" charset="0"/>
              </a:rPr>
              <a:t>int</a:t>
            </a:r>
            <a:r>
              <a:rPr lang="en-US" sz="2800" dirty="0">
                <a:solidFill>
                  <a:schemeClr val="bg1"/>
                </a:solidFill>
                <a:latin typeface="Times New Roman" pitchFamily="18" charset="0"/>
                <a:cs typeface="Times New Roman" pitchFamily="18" charset="0"/>
              </a:rPr>
              <a:t> n); /* prototype */</a:t>
            </a:r>
          </a:p>
          <a:p>
            <a:pPr eaLnBrk="0" hangingPunct="0">
              <a:lnSpc>
                <a:spcPct val="40000"/>
              </a:lnSpc>
              <a:spcBef>
                <a:spcPct val="50000"/>
              </a:spcBef>
            </a:pPr>
            <a:endParaRPr lang="en-US" sz="2400" dirty="0">
              <a:solidFill>
                <a:schemeClr val="bg1"/>
              </a:solidFill>
              <a:latin typeface="Times New Roman" pitchFamily="18" charset="0"/>
              <a:cs typeface="Times New Roman" pitchFamily="18" charset="0"/>
            </a:endParaRPr>
          </a:p>
          <a:p>
            <a:pPr eaLnBrk="0" hangingPunct="0">
              <a:lnSpc>
                <a:spcPct val="35000"/>
              </a:lnSpc>
              <a:spcBef>
                <a:spcPct val="50000"/>
              </a:spcBef>
            </a:pPr>
            <a:r>
              <a:rPr lang="en-US" sz="2400" dirty="0" err="1">
                <a:solidFill>
                  <a:schemeClr val="bg1"/>
                </a:solidFill>
                <a:latin typeface="Times New Roman" pitchFamily="18" charset="0"/>
                <a:cs typeface="Times New Roman" pitchFamily="18" charset="0"/>
              </a:rPr>
              <a:t>int</a:t>
            </a:r>
            <a:r>
              <a:rPr lang="en-US" sz="2400" dirty="0">
                <a:solidFill>
                  <a:schemeClr val="bg1"/>
                </a:solidFill>
                <a:latin typeface="Times New Roman" pitchFamily="18" charset="0"/>
                <a:cs typeface="Times New Roman" pitchFamily="18" charset="0"/>
              </a:rPr>
              <a:t> main(void)	</a:t>
            </a:r>
          </a:p>
          <a:p>
            <a:pPr eaLnBrk="0" hangingPunct="0">
              <a:lnSpc>
                <a:spcPct val="35000"/>
              </a:lnSpc>
              <a:spcBef>
                <a:spcPct val="50000"/>
              </a:spcBef>
            </a:pPr>
            <a:r>
              <a:rPr lang="en-US" sz="2400" dirty="0">
                <a:solidFill>
                  <a:schemeClr val="bg1"/>
                </a:solidFill>
                <a:latin typeface="Times New Roman" pitchFamily="18" charset="0"/>
                <a:cs typeface="Times New Roman" pitchFamily="18" charset="0"/>
              </a:rPr>
              <a:t>{</a:t>
            </a:r>
          </a:p>
          <a:p>
            <a:pPr eaLnBrk="0" hangingPunct="0">
              <a:lnSpc>
                <a:spcPct val="35000"/>
              </a:lnSpc>
              <a:spcBef>
                <a:spcPct val="50000"/>
              </a:spcBef>
            </a:pP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int</a:t>
            </a:r>
            <a:r>
              <a:rPr lang="en-US" sz="2400" dirty="0">
                <a:solidFill>
                  <a:schemeClr val="bg1"/>
                </a:solidFill>
                <a:latin typeface="Times New Roman" pitchFamily="18" charset="0"/>
                <a:cs typeface="Times New Roman" pitchFamily="18" charset="0"/>
              </a:rPr>
              <a:t> t= 5,s;</a:t>
            </a:r>
          </a:p>
          <a:p>
            <a:pPr eaLnBrk="0" hangingPunct="0">
              <a:lnSpc>
                <a:spcPct val="35000"/>
              </a:lnSpc>
              <a:spcBef>
                <a:spcPct val="50000"/>
              </a:spcBef>
            </a:pPr>
            <a:r>
              <a:rPr lang="en-US" sz="2400" dirty="0">
                <a:solidFill>
                  <a:schemeClr val="bg1"/>
                </a:solidFill>
                <a:latin typeface="Times New Roman" pitchFamily="18" charset="0"/>
                <a:cs typeface="Times New Roman" pitchFamily="18" charset="0"/>
              </a:rPr>
              <a:t> </a:t>
            </a:r>
          </a:p>
          <a:p>
            <a:pPr eaLnBrk="0" hangingPunct="0">
              <a:lnSpc>
                <a:spcPct val="35000"/>
              </a:lnSpc>
              <a:spcBef>
                <a:spcPct val="50000"/>
              </a:spcBef>
            </a:pPr>
            <a:r>
              <a:rPr lang="en-US" sz="2400" dirty="0">
                <a:solidFill>
                  <a:schemeClr val="bg1"/>
                </a:solidFill>
                <a:latin typeface="Times New Roman" pitchFamily="18" charset="0"/>
                <a:cs typeface="Times New Roman" pitchFamily="18" charset="0"/>
              </a:rPr>
              <a:t>  s = </a:t>
            </a:r>
            <a:r>
              <a:rPr lang="en-US" sz="2400" b="1" dirty="0">
                <a:solidFill>
                  <a:schemeClr val="bg1"/>
                </a:solidFill>
                <a:latin typeface="Times New Roman" pitchFamily="18" charset="0"/>
                <a:cs typeface="Times New Roman" pitchFamily="18" charset="0"/>
              </a:rPr>
              <a:t>fact(t) + fact(t+1)</a:t>
            </a:r>
            <a:r>
              <a:rPr lang="en-US" sz="2400" dirty="0">
                <a:solidFill>
                  <a:schemeClr val="bg1"/>
                </a:solidFill>
                <a:latin typeface="Times New Roman" pitchFamily="18" charset="0"/>
                <a:cs typeface="Times New Roman" pitchFamily="18" charset="0"/>
              </a:rPr>
              <a:t>;</a:t>
            </a:r>
          </a:p>
          <a:p>
            <a:pPr eaLnBrk="0" hangingPunct="0">
              <a:lnSpc>
                <a:spcPct val="35000"/>
              </a:lnSpc>
              <a:spcBef>
                <a:spcPct val="50000"/>
              </a:spcBef>
            </a:pPr>
            <a:endParaRPr lang="en-US" sz="2400" dirty="0">
              <a:solidFill>
                <a:schemeClr val="bg1"/>
              </a:solidFill>
              <a:latin typeface="Times New Roman" pitchFamily="18" charset="0"/>
              <a:cs typeface="Times New Roman" pitchFamily="18" charset="0"/>
            </a:endParaRPr>
          </a:p>
          <a:p>
            <a:pPr eaLnBrk="0" hangingPunct="0">
              <a:lnSpc>
                <a:spcPct val="35000"/>
              </a:lnSpc>
              <a:spcBef>
                <a:spcPct val="50000"/>
              </a:spcBef>
            </a:pPr>
            <a:endParaRPr lang="en-US" sz="2400" dirty="0">
              <a:solidFill>
                <a:schemeClr val="bg1"/>
              </a:solidFill>
              <a:latin typeface="Times New Roman" pitchFamily="18" charset="0"/>
              <a:cs typeface="Times New Roman" pitchFamily="18" charset="0"/>
            </a:endParaRPr>
          </a:p>
          <a:p>
            <a:pPr eaLnBrk="0" hangingPunct="0">
              <a:lnSpc>
                <a:spcPct val="35000"/>
              </a:lnSpc>
              <a:spcBef>
                <a:spcPct val="50000"/>
              </a:spcBef>
            </a:pP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printf</a:t>
            </a:r>
            <a:r>
              <a:rPr lang="en-US" sz="2400" dirty="0">
                <a:solidFill>
                  <a:schemeClr val="bg1"/>
                </a:solidFill>
                <a:latin typeface="Times New Roman" pitchFamily="18" charset="0"/>
                <a:cs typeface="Times New Roman" pitchFamily="18" charset="0"/>
              </a:rPr>
              <a:t>(“result is %d\n”, s);</a:t>
            </a:r>
          </a:p>
          <a:p>
            <a:pPr eaLnBrk="0" hangingPunct="0">
              <a:lnSpc>
                <a:spcPct val="35000"/>
              </a:lnSpc>
              <a:spcBef>
                <a:spcPct val="50000"/>
              </a:spcBef>
            </a:pPr>
            <a:r>
              <a:rPr lang="en-US" sz="2400" dirty="0">
                <a:solidFill>
                  <a:schemeClr val="bg1"/>
                </a:solidFill>
                <a:latin typeface="Times New Roman" pitchFamily="18" charset="0"/>
                <a:cs typeface="Times New Roman" pitchFamily="18" charset="0"/>
              </a:rPr>
              <a:t>  return 0;</a:t>
            </a:r>
          </a:p>
          <a:p>
            <a:pPr eaLnBrk="0" hangingPunct="0">
              <a:lnSpc>
                <a:spcPct val="35000"/>
              </a:lnSpc>
              <a:spcBef>
                <a:spcPct val="50000"/>
              </a:spcBef>
            </a:pPr>
            <a:r>
              <a:rPr lang="en-US" sz="2400" dirty="0">
                <a:solidFill>
                  <a:schemeClr val="bg1"/>
                </a:solidFill>
                <a:latin typeface="Times New Roman" pitchFamily="18" charset="0"/>
                <a:cs typeface="Times New Roman" pitchFamily="18" charset="0"/>
              </a:rPr>
              <a:t>}</a:t>
            </a:r>
          </a:p>
        </p:txBody>
      </p:sp>
      <p:sp>
        <p:nvSpPr>
          <p:cNvPr id="21509" name="Rectangle 5"/>
          <p:cNvSpPr>
            <a:spLocks noChangeArrowheads="1"/>
          </p:cNvSpPr>
          <p:nvPr/>
        </p:nvSpPr>
        <p:spPr bwMode="auto">
          <a:xfrm>
            <a:off x="7391400" y="1905000"/>
            <a:ext cx="838200" cy="457200"/>
          </a:xfrm>
          <a:prstGeom prst="rect">
            <a:avLst/>
          </a:prstGeom>
          <a:noFill/>
          <a:ln w="12700" cap="sq">
            <a:noFill/>
            <a:miter lim="800000"/>
            <a:headEnd type="none" w="sm" len="sm"/>
            <a:tailEnd type="none" w="sm" len="sm"/>
          </a:ln>
        </p:spPr>
        <p:txBody>
          <a:bodyPr wrap="none" anchor="ctr"/>
          <a:lstStyle/>
          <a:p>
            <a:pPr algn="ctr" eaLnBrk="0" hangingPunct="0"/>
            <a:endParaRPr lang="en-US">
              <a:solidFill>
                <a:schemeClr val="bg1"/>
              </a:solidFill>
              <a:latin typeface="Times New Roman" pitchFamily="18" charset="0"/>
              <a:cs typeface="Times New Roman" pitchFamily="18" charset="0"/>
            </a:endParaRPr>
          </a:p>
        </p:txBody>
      </p:sp>
      <p:graphicFrame>
        <p:nvGraphicFramePr>
          <p:cNvPr id="40994" name="Group 34"/>
          <p:cNvGraphicFramePr>
            <a:graphicFrameLocks noGrp="1"/>
          </p:cNvGraphicFramePr>
          <p:nvPr/>
        </p:nvGraphicFramePr>
        <p:xfrm>
          <a:off x="6934200" y="3429000"/>
          <a:ext cx="1600200" cy="1625600"/>
        </p:xfrm>
        <a:graphic>
          <a:graphicData uri="http://schemas.openxmlformats.org/drawingml/2006/table">
            <a:tbl>
              <a:tblPr/>
              <a:tblGrid>
                <a:gridCol w="1600200">
                  <a:extLst>
                    <a:ext uri="{9D8B030D-6E8A-4147-A177-3AD203B41FA5}">
                      <a16:colId xmlns:a16="http://schemas.microsoft.com/office/drawing/2014/main" val="20000"/>
                    </a:ext>
                  </a:extLst>
                </a:gridCol>
              </a:tblGrid>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smtClean="0">
                          <a:ln>
                            <a:noFill/>
                          </a:ln>
                          <a:solidFill>
                            <a:schemeClr val="bg1"/>
                          </a:solidFill>
                          <a:effectLst/>
                          <a:latin typeface="Tahoma" pitchFamily="34" charset="0"/>
                        </a:rPr>
                        <a:t>t = 5</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smtClean="0">
                          <a:ln>
                            <a:noFill/>
                          </a:ln>
                          <a:solidFill>
                            <a:schemeClr val="bg1"/>
                          </a:solidFill>
                          <a:effectLst/>
                          <a:latin typeface="Tahoma" pitchFamily="34" charset="0"/>
                        </a:rPr>
                        <a:t>s = ?</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1518" name="Rectangle 35"/>
          <p:cNvSpPr>
            <a:spLocks noChangeArrowheads="1"/>
          </p:cNvSpPr>
          <p:nvPr/>
        </p:nvSpPr>
        <p:spPr bwMode="auto">
          <a:xfrm>
            <a:off x="990600" y="5029200"/>
            <a:ext cx="1443038" cy="366713"/>
          </a:xfrm>
          <a:prstGeom prst="rect">
            <a:avLst/>
          </a:prstGeom>
          <a:noFill/>
          <a:ln w="12700" cap="sq">
            <a:noFill/>
            <a:miter lim="800000"/>
            <a:headEnd type="none" w="sm" len="sm"/>
            <a:tailEnd type="none" w="sm" len="sm"/>
          </a:ln>
        </p:spPr>
        <p:txBody>
          <a:bodyPr wrap="none">
            <a:spAutoFit/>
          </a:bodyPr>
          <a:lstStyle/>
          <a:p>
            <a:pPr eaLnBrk="0" hangingPunct="0">
              <a:spcBef>
                <a:spcPct val="50000"/>
              </a:spcBef>
            </a:pPr>
            <a:r>
              <a:rPr lang="en-US">
                <a:solidFill>
                  <a:schemeClr val="bg1"/>
                </a:solidFill>
                <a:latin typeface="Times New Roman" pitchFamily="18" charset="0"/>
                <a:cs typeface="Times New Roman" pitchFamily="18" charset="0"/>
              </a:rPr>
              <a:t>Function call</a:t>
            </a:r>
          </a:p>
        </p:txBody>
      </p:sp>
      <p:sp>
        <p:nvSpPr>
          <p:cNvPr id="21519" name="Line 36"/>
          <p:cNvSpPr>
            <a:spLocks noChangeShapeType="1"/>
          </p:cNvSpPr>
          <p:nvPr/>
        </p:nvSpPr>
        <p:spPr bwMode="auto">
          <a:xfrm flipV="1">
            <a:off x="1676400" y="4787900"/>
            <a:ext cx="0" cy="304800"/>
          </a:xfrm>
          <a:prstGeom prst="line">
            <a:avLst/>
          </a:prstGeom>
          <a:noFill/>
          <a:ln w="38100" cap="sq">
            <a:solidFill>
              <a:schemeClr val="hlink"/>
            </a:solidFill>
            <a:round/>
            <a:headEnd type="none" w="sm" len="sm"/>
            <a:tailEnd type="triangle" w="sm" len="sm"/>
          </a:ln>
        </p:spPr>
        <p:txBody>
          <a:bodyPr/>
          <a:lstStyle/>
          <a:p>
            <a:endParaRPr lang="en-US">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Slide Number Placeholder 4"/>
          <p:cNvSpPr>
            <a:spLocks noGrp="1"/>
          </p:cNvSpPr>
          <p:nvPr>
            <p:ph type="sldNum" sz="quarter" idx="12"/>
          </p:nvPr>
        </p:nvSpPr>
        <p:spPr>
          <a:xfrm>
            <a:off x="30036" y="6638075"/>
            <a:ext cx="2179764" cy="365125"/>
          </a:xfrm>
          <a:noFill/>
        </p:spPr>
        <p:txBody>
          <a:bodyPr/>
          <a:lstStyle/>
          <a:p>
            <a:fld id="{BB1EF388-EEA1-4C54-BB85-2EC14438C500}" type="slidenum">
              <a:rPr lang="en-US" smtClean="0">
                <a:solidFill>
                  <a:schemeClr val="bg1"/>
                </a:solidFill>
                <a:latin typeface="Times New Roman" pitchFamily="18" charset="0"/>
                <a:cs typeface="Times New Roman" pitchFamily="18" charset="0"/>
              </a:rPr>
              <a:pPr/>
              <a:t>93</a:t>
            </a:fld>
            <a:endParaRPr lang="en-US" smtClean="0">
              <a:solidFill>
                <a:schemeClr val="bg1"/>
              </a:solidFill>
              <a:latin typeface="Times New Roman" pitchFamily="18" charset="0"/>
              <a:cs typeface="Times New Roman" pitchFamily="18" charset="0"/>
            </a:endParaRPr>
          </a:p>
        </p:txBody>
      </p:sp>
      <p:sp>
        <p:nvSpPr>
          <p:cNvPr id="22531" name="Rectangle 2"/>
          <p:cNvSpPr>
            <a:spLocks noGrp="1" noChangeArrowheads="1"/>
          </p:cNvSpPr>
          <p:nvPr>
            <p:ph type="title"/>
          </p:nvPr>
        </p:nvSpPr>
        <p:spPr>
          <a:xfrm>
            <a:off x="0" y="214313"/>
            <a:ext cx="8637588" cy="1266825"/>
          </a:xfrm>
        </p:spPr>
        <p:txBody>
          <a:bodyPr>
            <a:normAutofit fontScale="90000"/>
          </a:bodyPr>
          <a:lstStyle/>
          <a:p>
            <a:pPr eaLnBrk="1" hangingPunct="1">
              <a:buNone/>
            </a:pPr>
            <a:r>
              <a:rPr lang="en-US" sz="4000" dirty="0" smtClean="0">
                <a:latin typeface="Times New Roman" pitchFamily="18" charset="0"/>
                <a:cs typeface="Times New Roman" pitchFamily="18" charset="0"/>
              </a:rPr>
              <a:t>Example – execution of factorial function (cont’d)</a:t>
            </a:r>
          </a:p>
        </p:txBody>
      </p:sp>
      <p:sp>
        <p:nvSpPr>
          <p:cNvPr id="37904" name="Text Box 16"/>
          <p:cNvSpPr txBox="1">
            <a:spLocks noChangeArrowheads="1"/>
          </p:cNvSpPr>
          <p:nvPr/>
        </p:nvSpPr>
        <p:spPr bwMode="auto">
          <a:xfrm>
            <a:off x="33692" y="2057400"/>
            <a:ext cx="5605108" cy="4245008"/>
          </a:xfrm>
          <a:prstGeom prst="rect">
            <a:avLst/>
          </a:prstGeom>
          <a:noFill/>
          <a:ln w="12700" cap="sq">
            <a:noFill/>
            <a:miter lim="800000"/>
            <a:headEnd type="none" w="sm" len="sm"/>
            <a:tailEnd type="none" w="sm" len="sm"/>
          </a:ln>
        </p:spPr>
        <p:txBody>
          <a:bodyPr wrap="square">
            <a:spAutoFit/>
          </a:bodyPr>
          <a:lstStyle/>
          <a:p>
            <a:pPr eaLnBrk="0" hangingPunct="0">
              <a:lnSpc>
                <a:spcPct val="35000"/>
              </a:lnSpc>
              <a:spcBef>
                <a:spcPct val="50000"/>
              </a:spcBef>
            </a:pPr>
            <a:endParaRPr lang="en-US" sz="1000" dirty="0">
              <a:solidFill>
                <a:schemeClr val="bg1"/>
              </a:solidFill>
              <a:latin typeface="Times New Roman" pitchFamily="18" charset="0"/>
              <a:cs typeface="Times New Roman" pitchFamily="18" charset="0"/>
            </a:endParaRPr>
          </a:p>
          <a:p>
            <a:pPr eaLnBrk="0" hangingPunct="0">
              <a:lnSpc>
                <a:spcPct val="35000"/>
              </a:lnSpc>
              <a:spcBef>
                <a:spcPct val="50000"/>
              </a:spcBef>
            </a:pPr>
            <a:r>
              <a:rPr lang="en-US" sz="2800" dirty="0" err="1">
                <a:solidFill>
                  <a:schemeClr val="bg1"/>
                </a:solidFill>
                <a:latin typeface="Times New Roman" pitchFamily="18" charset="0"/>
                <a:cs typeface="Times New Roman" pitchFamily="18" charset="0"/>
              </a:rPr>
              <a:t>int</a:t>
            </a:r>
            <a:r>
              <a:rPr lang="en-US" sz="2800" dirty="0">
                <a:solidFill>
                  <a:schemeClr val="bg1"/>
                </a:solidFill>
                <a:latin typeface="Times New Roman" pitchFamily="18" charset="0"/>
                <a:cs typeface="Times New Roman" pitchFamily="18" charset="0"/>
              </a:rPr>
              <a:t> fact(</a:t>
            </a:r>
            <a:r>
              <a:rPr lang="en-US" sz="2800" dirty="0" err="1">
                <a:solidFill>
                  <a:schemeClr val="bg1"/>
                </a:solidFill>
                <a:latin typeface="Times New Roman" pitchFamily="18" charset="0"/>
                <a:cs typeface="Times New Roman" pitchFamily="18" charset="0"/>
              </a:rPr>
              <a:t>int</a:t>
            </a:r>
            <a:r>
              <a:rPr lang="en-US" sz="2800" dirty="0">
                <a:solidFill>
                  <a:schemeClr val="bg1"/>
                </a:solidFill>
                <a:latin typeface="Times New Roman" pitchFamily="18" charset="0"/>
                <a:cs typeface="Times New Roman" pitchFamily="18" charset="0"/>
              </a:rPr>
              <a:t> n)	</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int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factres</a:t>
            </a:r>
            <a:r>
              <a:rPr lang="en-US" sz="2800" dirty="0">
                <a:solidFill>
                  <a:schemeClr val="bg1"/>
                </a:solidFill>
                <a:latin typeface="Times New Roman" pitchFamily="18" charset="0"/>
                <a:cs typeface="Times New Roman" pitchFamily="18" charset="0"/>
              </a:rPr>
              <a:t> = 1;</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while(n&gt;1)</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factres</a:t>
            </a:r>
            <a:r>
              <a:rPr lang="en-US" sz="2800" dirty="0">
                <a:solidFill>
                  <a:schemeClr val="bg1"/>
                </a:solidFill>
                <a:latin typeface="Times New Roman" pitchFamily="18" charset="0"/>
                <a:cs typeface="Times New Roman" pitchFamily="18" charset="0"/>
              </a:rPr>
              <a:t> = </a:t>
            </a:r>
            <a:r>
              <a:rPr lang="en-US" sz="2800" dirty="0" err="1">
                <a:solidFill>
                  <a:schemeClr val="bg1"/>
                </a:solidFill>
                <a:latin typeface="Times New Roman" pitchFamily="18" charset="0"/>
                <a:cs typeface="Times New Roman" pitchFamily="18" charset="0"/>
              </a:rPr>
              <a:t>factres</a:t>
            </a:r>
            <a:r>
              <a:rPr lang="en-US" sz="2800" dirty="0">
                <a:solidFill>
                  <a:schemeClr val="bg1"/>
                </a:solidFill>
                <a:latin typeface="Times New Roman" pitchFamily="18" charset="0"/>
                <a:cs typeface="Times New Roman" pitchFamily="18" charset="0"/>
              </a:rPr>
              <a:t>*n;</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n--;</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return(</a:t>
            </a:r>
            <a:r>
              <a:rPr lang="en-US" sz="2800" dirty="0" err="1">
                <a:solidFill>
                  <a:schemeClr val="bg1"/>
                </a:solidFill>
                <a:latin typeface="Times New Roman" pitchFamily="18" charset="0"/>
                <a:cs typeface="Times New Roman" pitchFamily="18" charset="0"/>
              </a:rPr>
              <a:t>factres</a:t>
            </a:r>
            <a:r>
              <a:rPr lang="en-US" sz="2800" dirty="0">
                <a:solidFill>
                  <a:schemeClr val="bg1"/>
                </a:solidFill>
                <a:latin typeface="Times New Roman" pitchFamily="18" charset="0"/>
                <a:cs typeface="Times New Roman" pitchFamily="18" charset="0"/>
              </a:rPr>
              <a:t>);</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a:t>
            </a:r>
          </a:p>
        </p:txBody>
      </p:sp>
      <p:sp>
        <p:nvSpPr>
          <p:cNvPr id="22533" name="Rectangle 17"/>
          <p:cNvSpPr>
            <a:spLocks noChangeArrowheads="1"/>
          </p:cNvSpPr>
          <p:nvPr/>
        </p:nvSpPr>
        <p:spPr bwMode="auto">
          <a:xfrm>
            <a:off x="7373264" y="1905000"/>
            <a:ext cx="856336" cy="457200"/>
          </a:xfrm>
          <a:prstGeom prst="rect">
            <a:avLst/>
          </a:prstGeom>
          <a:noFill/>
          <a:ln w="12700" cap="sq">
            <a:noFill/>
            <a:miter lim="800000"/>
            <a:headEnd type="none" w="sm" len="sm"/>
            <a:tailEnd type="none" w="sm" len="sm"/>
          </a:ln>
        </p:spPr>
        <p:txBody>
          <a:bodyPr wrap="none" anchor="ctr"/>
          <a:lstStyle/>
          <a:p>
            <a:pPr algn="ctr" eaLnBrk="0" hangingPunct="0"/>
            <a:endParaRPr lang="en-US">
              <a:solidFill>
                <a:schemeClr val="bg1"/>
              </a:solidFill>
              <a:latin typeface="Times New Roman" pitchFamily="18" charset="0"/>
              <a:cs typeface="Times New Roman" pitchFamily="18" charset="0"/>
            </a:endParaRPr>
          </a:p>
        </p:txBody>
      </p:sp>
      <p:sp>
        <p:nvSpPr>
          <p:cNvPr id="22534" name="Text Box 36"/>
          <p:cNvSpPr txBox="1">
            <a:spLocks noChangeArrowheads="1"/>
          </p:cNvSpPr>
          <p:nvPr/>
        </p:nvSpPr>
        <p:spPr bwMode="auto">
          <a:xfrm>
            <a:off x="3806016" y="3962400"/>
            <a:ext cx="188134" cy="366713"/>
          </a:xfrm>
          <a:prstGeom prst="rect">
            <a:avLst/>
          </a:prstGeom>
          <a:noFill/>
          <a:ln w="12700" cap="sq">
            <a:noFill/>
            <a:miter lim="800000"/>
            <a:headEnd type="none" w="sm" len="sm"/>
            <a:tailEnd type="none" w="sm" len="sm"/>
          </a:ln>
        </p:spPr>
        <p:txBody>
          <a:bodyPr wrap="square">
            <a:spAutoFit/>
          </a:bodyPr>
          <a:lstStyle/>
          <a:p>
            <a:pPr eaLnBrk="0" hangingPunct="0"/>
            <a:endParaRPr lang="en-US">
              <a:solidFill>
                <a:schemeClr val="bg1"/>
              </a:solidFill>
              <a:latin typeface="Times New Roman" pitchFamily="18" charset="0"/>
              <a:cs typeface="Times New Roman" pitchFamily="18" charset="0"/>
            </a:endParaRPr>
          </a:p>
        </p:txBody>
      </p:sp>
      <p:graphicFrame>
        <p:nvGraphicFramePr>
          <p:cNvPr id="37943" name="Group 55"/>
          <p:cNvGraphicFramePr>
            <a:graphicFrameLocks noGrp="1"/>
          </p:cNvGraphicFramePr>
          <p:nvPr/>
        </p:nvGraphicFramePr>
        <p:xfrm>
          <a:off x="6273490" y="2209800"/>
          <a:ext cx="2413310" cy="4064000"/>
        </p:xfrm>
        <a:graphic>
          <a:graphicData uri="http://schemas.openxmlformats.org/drawingml/2006/table">
            <a:tbl>
              <a:tblPr/>
              <a:tblGrid>
                <a:gridCol w="2413310">
                  <a:extLst>
                    <a:ext uri="{9D8B030D-6E8A-4147-A177-3AD203B41FA5}">
                      <a16:colId xmlns:a16="http://schemas.microsoft.com/office/drawing/2014/main" val="20000"/>
                    </a:ext>
                  </a:extLst>
                </a:gridCol>
              </a:tblGrid>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t = 5</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s = ?</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8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n = 5</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factres = 1</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bl>
          </a:graphicData>
        </a:graphic>
      </p:graphicFrame>
      <p:sp>
        <p:nvSpPr>
          <p:cNvPr id="37944" name="Oval 56"/>
          <p:cNvSpPr>
            <a:spLocks noChangeArrowheads="1"/>
          </p:cNvSpPr>
          <p:nvPr/>
        </p:nvSpPr>
        <p:spPr bwMode="auto">
          <a:xfrm>
            <a:off x="5331061" y="1828800"/>
            <a:ext cx="3736739" cy="2286000"/>
          </a:xfrm>
          <a:prstGeom prst="ellipse">
            <a:avLst/>
          </a:prstGeom>
          <a:solidFill>
            <a:schemeClr val="accent1">
              <a:alpha val="50195"/>
            </a:schemeClr>
          </a:solidFill>
          <a:ln w="12700" cap="sq">
            <a:solidFill>
              <a:schemeClr val="tx1"/>
            </a:solidFill>
            <a:round/>
            <a:headEnd type="none" w="sm" len="sm"/>
            <a:tailEnd type="none" w="sm" len="sm"/>
          </a:ln>
        </p:spPr>
        <p:txBody>
          <a:bodyPr wrap="none" anchor="ctr"/>
          <a:lstStyle/>
          <a:p>
            <a:pPr eaLnBrk="0" hangingPunct="0"/>
            <a:endParaRPr lang="en-US">
              <a:solidFill>
                <a:schemeClr val="bg1"/>
              </a:solidFill>
              <a:latin typeface="Times New Roman" pitchFamily="18" charset="0"/>
              <a:cs typeface="Times New Roman" pitchFamily="18" charset="0"/>
            </a:endParaRPr>
          </a:p>
        </p:txBody>
      </p:sp>
      <p:sp>
        <p:nvSpPr>
          <p:cNvPr id="37945" name="Oval 57"/>
          <p:cNvSpPr>
            <a:spLocks noChangeArrowheads="1"/>
          </p:cNvSpPr>
          <p:nvPr/>
        </p:nvSpPr>
        <p:spPr bwMode="auto">
          <a:xfrm>
            <a:off x="5407261" y="4343400"/>
            <a:ext cx="3736739" cy="2286000"/>
          </a:xfrm>
          <a:prstGeom prst="ellipse">
            <a:avLst/>
          </a:prstGeom>
          <a:solidFill>
            <a:schemeClr val="hlink">
              <a:alpha val="50195"/>
            </a:schemeClr>
          </a:solidFill>
          <a:ln w="12700" cap="sq">
            <a:solidFill>
              <a:schemeClr val="tx1"/>
            </a:solidFill>
            <a:round/>
            <a:headEnd type="none" w="sm" len="sm"/>
            <a:tailEnd type="none" w="sm" len="sm"/>
          </a:ln>
        </p:spPr>
        <p:txBody>
          <a:bodyPr wrap="none" anchor="ctr"/>
          <a:lstStyle/>
          <a:p>
            <a:pPr eaLnBrk="0" hangingPunct="0"/>
            <a:endParaRPr lang="en-US">
              <a:solidFill>
                <a:schemeClr val="bg1"/>
              </a:solidFill>
              <a:latin typeface="Times New Roman" pitchFamily="18" charset="0"/>
              <a:cs typeface="Times New Roman" pitchFamily="18" charset="0"/>
            </a:endParaRPr>
          </a:p>
        </p:txBody>
      </p:sp>
      <p:sp>
        <p:nvSpPr>
          <p:cNvPr id="37947" name="Freeform 59"/>
          <p:cNvSpPr>
            <a:spLocks/>
          </p:cNvSpPr>
          <p:nvPr/>
        </p:nvSpPr>
        <p:spPr bwMode="auto">
          <a:xfrm>
            <a:off x="5129056" y="2590800"/>
            <a:ext cx="1881344" cy="2209800"/>
          </a:xfrm>
          <a:custGeom>
            <a:avLst/>
            <a:gdLst>
              <a:gd name="T0" fmla="*/ 2147483647 w 1160"/>
              <a:gd name="T1" fmla="*/ 0 h 1392"/>
              <a:gd name="T2" fmla="*/ 2147483647 w 1160"/>
              <a:gd name="T3" fmla="*/ 2147483647 h 1392"/>
              <a:gd name="T4" fmla="*/ 2147483647 w 1160"/>
              <a:gd name="T5" fmla="*/ 2147483647 h 1392"/>
              <a:gd name="T6" fmla="*/ 0 60000 65536"/>
              <a:gd name="T7" fmla="*/ 0 60000 65536"/>
              <a:gd name="T8" fmla="*/ 0 60000 65536"/>
              <a:gd name="T9" fmla="*/ 0 w 1160"/>
              <a:gd name="T10" fmla="*/ 0 h 1392"/>
              <a:gd name="T11" fmla="*/ 1160 w 1160"/>
              <a:gd name="T12" fmla="*/ 1392 h 1392"/>
            </a:gdLst>
            <a:ahLst/>
            <a:cxnLst>
              <a:cxn ang="T6">
                <a:pos x="T0" y="T1"/>
              </a:cxn>
              <a:cxn ang="T7">
                <a:pos x="T2" y="T3"/>
              </a:cxn>
              <a:cxn ang="T8">
                <a:pos x="T4" y="T5"/>
              </a:cxn>
            </a:cxnLst>
            <a:rect l="T9" t="T10" r="T11" b="T12"/>
            <a:pathLst>
              <a:path w="1160" h="1392">
                <a:moveTo>
                  <a:pt x="1160" y="0"/>
                </a:moveTo>
                <a:cubicBezTo>
                  <a:pt x="588" y="244"/>
                  <a:pt x="16" y="488"/>
                  <a:pt x="8" y="720"/>
                </a:cubicBezTo>
                <a:cubicBezTo>
                  <a:pt x="0" y="952"/>
                  <a:pt x="928" y="1280"/>
                  <a:pt x="1112" y="1392"/>
                </a:cubicBezTo>
              </a:path>
            </a:pathLst>
          </a:custGeom>
          <a:noFill/>
          <a:ln w="28575" cap="sq">
            <a:solidFill>
              <a:schemeClr val="hlink"/>
            </a:solidFill>
            <a:round/>
            <a:headEnd type="none" w="sm" len="sm"/>
            <a:tailEnd type="arrow" w="med" len="med"/>
          </a:ln>
        </p:spPr>
        <p:txBody>
          <a:bodyPr/>
          <a:lstStyle/>
          <a:p>
            <a:endParaRPr lang="en-US">
              <a:solidFill>
                <a:schemeClr val="bg1"/>
              </a:solidFill>
              <a:latin typeface="Times New Roman" pitchFamily="18" charset="0"/>
              <a:cs typeface="Times New Roman" pitchFamily="18" charset="0"/>
            </a:endParaRPr>
          </a:p>
        </p:txBody>
      </p:sp>
      <p:sp>
        <p:nvSpPr>
          <p:cNvPr id="37948" name="Rectangle 60"/>
          <p:cNvSpPr>
            <a:spLocks noChangeArrowheads="1"/>
          </p:cNvSpPr>
          <p:nvPr/>
        </p:nvSpPr>
        <p:spPr bwMode="auto">
          <a:xfrm>
            <a:off x="2133600" y="1600200"/>
            <a:ext cx="2802554" cy="519113"/>
          </a:xfrm>
          <a:prstGeom prst="rect">
            <a:avLst/>
          </a:prstGeom>
          <a:noFill/>
          <a:ln w="12700" cap="sq">
            <a:noFill/>
            <a:miter lim="800000"/>
            <a:headEnd type="none" w="sm" len="sm"/>
            <a:tailEnd type="none" w="sm" len="sm"/>
          </a:ln>
        </p:spPr>
        <p:txBody>
          <a:bodyPr wrap="square">
            <a:spAutoFit/>
          </a:bodyPr>
          <a:lstStyle/>
          <a:p>
            <a:pPr eaLnBrk="0" hangingPunct="0"/>
            <a:r>
              <a:rPr lang="en-US" sz="2800" b="1" dirty="0">
                <a:solidFill>
                  <a:schemeClr val="bg1"/>
                </a:solidFill>
                <a:latin typeface="Times New Roman" pitchFamily="18" charset="0"/>
                <a:cs typeface="Times New Roman" pitchFamily="18" charset="0"/>
              </a:rPr>
              <a:t>fact( 5 )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7948"/>
                                        </p:tgtEl>
                                        <p:attrNameLst>
                                          <p:attrName>style.visibility</p:attrName>
                                        </p:attrNameLst>
                                      </p:cBhvr>
                                      <p:to>
                                        <p:strVal val="visible"/>
                                      </p:to>
                                    </p:set>
                                    <p:animEffect transition="in" filter="blinds(horizontal)">
                                      <p:cBhvr>
                                        <p:cTn id="7" dur="500"/>
                                        <p:tgtEl>
                                          <p:spTgt spid="3794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7904"/>
                                        </p:tgtEl>
                                        <p:attrNameLst>
                                          <p:attrName>style.visibility</p:attrName>
                                        </p:attrNameLst>
                                      </p:cBhvr>
                                      <p:to>
                                        <p:strVal val="visible"/>
                                      </p:to>
                                    </p:set>
                                    <p:animEffect transition="in" filter="box(in)">
                                      <p:cBhvr>
                                        <p:cTn id="12" dur="500"/>
                                        <p:tgtEl>
                                          <p:spTgt spid="3790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7943"/>
                                        </p:tgtEl>
                                        <p:attrNameLst>
                                          <p:attrName>style.visibility</p:attrName>
                                        </p:attrNameLst>
                                      </p:cBhvr>
                                      <p:to>
                                        <p:strVal val="visible"/>
                                      </p:to>
                                    </p:set>
                                    <p:animEffect transition="in" filter="box(in)">
                                      <p:cBhvr>
                                        <p:cTn id="17" dur="500"/>
                                        <p:tgtEl>
                                          <p:spTgt spid="37943"/>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37944"/>
                                        </p:tgtEl>
                                        <p:attrNameLst>
                                          <p:attrName>style.visibility</p:attrName>
                                        </p:attrNameLst>
                                      </p:cBhvr>
                                      <p:to>
                                        <p:strVal val="visible"/>
                                      </p:to>
                                    </p:set>
                                    <p:animEffect transition="in" filter="box(in)">
                                      <p:cBhvr>
                                        <p:cTn id="20" dur="500"/>
                                        <p:tgtEl>
                                          <p:spTgt spid="37944"/>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37945"/>
                                        </p:tgtEl>
                                        <p:attrNameLst>
                                          <p:attrName>style.visibility</p:attrName>
                                        </p:attrNameLst>
                                      </p:cBhvr>
                                      <p:to>
                                        <p:strVal val="visible"/>
                                      </p:to>
                                    </p:set>
                                    <p:animEffect transition="in" filter="box(in)">
                                      <p:cBhvr>
                                        <p:cTn id="23" dur="500"/>
                                        <p:tgtEl>
                                          <p:spTgt spid="37945"/>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37947"/>
                                        </p:tgtEl>
                                        <p:attrNameLst>
                                          <p:attrName>style.visibility</p:attrName>
                                        </p:attrNameLst>
                                      </p:cBhvr>
                                      <p:to>
                                        <p:strVal val="visible"/>
                                      </p:to>
                                    </p:set>
                                    <p:animEffect transition="in" filter="box(in)">
                                      <p:cBhvr>
                                        <p:cTn id="26" dur="500"/>
                                        <p:tgtEl>
                                          <p:spTgt spid="37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4" grpId="0"/>
      <p:bldP spid="37944" grpId="0" animBg="1"/>
      <p:bldP spid="37945" grpId="0" animBg="1"/>
      <p:bldP spid="37947" grpId="0" animBg="1"/>
      <p:bldP spid="37948" grpId="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Slide Number Placeholder 4"/>
          <p:cNvSpPr>
            <a:spLocks noGrp="1"/>
          </p:cNvSpPr>
          <p:nvPr>
            <p:ph type="sldNum" sz="quarter" idx="12"/>
          </p:nvPr>
        </p:nvSpPr>
        <p:spPr>
          <a:noFill/>
        </p:spPr>
        <p:txBody>
          <a:bodyPr/>
          <a:lstStyle/>
          <a:p>
            <a:fld id="{04BC51FA-D08B-4927-9B43-F5C4402E08F8}" type="slidenum">
              <a:rPr lang="en-US" smtClean="0">
                <a:solidFill>
                  <a:schemeClr val="bg1"/>
                </a:solidFill>
                <a:latin typeface="Times New Roman" pitchFamily="18" charset="0"/>
                <a:cs typeface="Times New Roman" pitchFamily="18" charset="0"/>
              </a:rPr>
              <a:pPr/>
              <a:t>94</a:t>
            </a:fld>
            <a:endParaRPr lang="en-US" smtClean="0">
              <a:solidFill>
                <a:schemeClr val="bg1"/>
              </a:solidFill>
              <a:latin typeface="Times New Roman" pitchFamily="18" charset="0"/>
              <a:cs typeface="Times New Roman" pitchFamily="18" charset="0"/>
            </a:endParaRPr>
          </a:p>
        </p:txBody>
      </p:sp>
      <p:sp>
        <p:nvSpPr>
          <p:cNvPr id="23555" name="Rectangle 2"/>
          <p:cNvSpPr>
            <a:spLocks noGrp="1" noChangeArrowheads="1"/>
          </p:cNvSpPr>
          <p:nvPr>
            <p:ph type="title"/>
          </p:nvPr>
        </p:nvSpPr>
        <p:spPr>
          <a:xfrm>
            <a:off x="0" y="214313"/>
            <a:ext cx="8637588" cy="1266825"/>
          </a:xfrm>
        </p:spPr>
        <p:txBody>
          <a:bodyPr>
            <a:normAutofit fontScale="90000"/>
          </a:bodyPr>
          <a:lstStyle/>
          <a:p>
            <a:pPr eaLnBrk="1" hangingPunct="1">
              <a:buNone/>
            </a:pPr>
            <a:r>
              <a:rPr lang="en-US" sz="4000" dirty="0" smtClean="0">
                <a:latin typeface="Times New Roman" pitchFamily="18" charset="0"/>
                <a:cs typeface="Times New Roman" pitchFamily="18" charset="0"/>
              </a:rPr>
              <a:t>Example – execution of factorial function (cont’d)</a:t>
            </a:r>
          </a:p>
        </p:txBody>
      </p:sp>
      <p:sp>
        <p:nvSpPr>
          <p:cNvPr id="23556" name="Text Box 3"/>
          <p:cNvSpPr txBox="1">
            <a:spLocks noChangeArrowheads="1"/>
          </p:cNvSpPr>
          <p:nvPr/>
        </p:nvSpPr>
        <p:spPr bwMode="auto">
          <a:xfrm>
            <a:off x="152400" y="1676400"/>
            <a:ext cx="5486400" cy="4218078"/>
          </a:xfrm>
          <a:prstGeom prst="rect">
            <a:avLst/>
          </a:prstGeom>
          <a:noFill/>
          <a:ln w="12700" cap="sq">
            <a:noFill/>
            <a:miter lim="800000"/>
            <a:headEnd type="none" w="sm" len="sm"/>
            <a:tailEnd type="none" w="sm" len="sm"/>
          </a:ln>
        </p:spPr>
        <p:txBody>
          <a:bodyPr wrap="square">
            <a:spAutoFit/>
          </a:bodyPr>
          <a:lstStyle/>
          <a:p>
            <a:pPr eaLnBrk="0" hangingPunct="0">
              <a:lnSpc>
                <a:spcPct val="35000"/>
              </a:lnSpc>
              <a:spcBef>
                <a:spcPct val="50000"/>
              </a:spcBef>
            </a:pPr>
            <a:endParaRPr lang="en-US" dirty="0">
              <a:solidFill>
                <a:schemeClr val="bg1"/>
              </a:solidFill>
              <a:latin typeface="Times New Roman" pitchFamily="18" charset="0"/>
              <a:cs typeface="Times New Roman" pitchFamily="18" charset="0"/>
            </a:endParaRPr>
          </a:p>
          <a:p>
            <a:pPr eaLnBrk="0" hangingPunct="0">
              <a:lnSpc>
                <a:spcPct val="35000"/>
              </a:lnSpc>
              <a:spcBef>
                <a:spcPct val="50000"/>
              </a:spcBef>
            </a:pPr>
            <a:r>
              <a:rPr lang="en-US" sz="2800" dirty="0" err="1">
                <a:solidFill>
                  <a:schemeClr val="bg1"/>
                </a:solidFill>
                <a:latin typeface="Times New Roman" pitchFamily="18" charset="0"/>
                <a:cs typeface="Times New Roman" pitchFamily="18" charset="0"/>
              </a:rPr>
              <a:t>int</a:t>
            </a:r>
            <a:r>
              <a:rPr lang="en-US" sz="2800" dirty="0">
                <a:solidFill>
                  <a:schemeClr val="bg1"/>
                </a:solidFill>
                <a:latin typeface="Times New Roman" pitchFamily="18" charset="0"/>
                <a:cs typeface="Times New Roman" pitchFamily="18" charset="0"/>
              </a:rPr>
              <a:t> fact(</a:t>
            </a:r>
            <a:r>
              <a:rPr lang="en-US" sz="2800" dirty="0" err="1">
                <a:solidFill>
                  <a:schemeClr val="bg1"/>
                </a:solidFill>
                <a:latin typeface="Times New Roman" pitchFamily="18" charset="0"/>
                <a:cs typeface="Times New Roman" pitchFamily="18" charset="0"/>
              </a:rPr>
              <a:t>int</a:t>
            </a:r>
            <a:r>
              <a:rPr lang="en-US" sz="2800" dirty="0">
                <a:solidFill>
                  <a:schemeClr val="bg1"/>
                </a:solidFill>
                <a:latin typeface="Times New Roman" pitchFamily="18" charset="0"/>
                <a:cs typeface="Times New Roman" pitchFamily="18" charset="0"/>
              </a:rPr>
              <a:t> n)	</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int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factres</a:t>
            </a:r>
            <a:r>
              <a:rPr lang="en-US" sz="2800" dirty="0">
                <a:solidFill>
                  <a:schemeClr val="bg1"/>
                </a:solidFill>
                <a:latin typeface="Times New Roman" pitchFamily="18" charset="0"/>
                <a:cs typeface="Times New Roman" pitchFamily="18" charset="0"/>
              </a:rPr>
              <a:t> = 1;</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while(n&gt;1)</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factres</a:t>
            </a:r>
            <a:r>
              <a:rPr lang="en-US" sz="2800" dirty="0">
                <a:solidFill>
                  <a:schemeClr val="bg1"/>
                </a:solidFill>
                <a:latin typeface="Times New Roman" pitchFamily="18" charset="0"/>
                <a:cs typeface="Times New Roman" pitchFamily="18" charset="0"/>
              </a:rPr>
              <a:t> = </a:t>
            </a:r>
            <a:r>
              <a:rPr lang="en-US" sz="2800" dirty="0" err="1">
                <a:solidFill>
                  <a:schemeClr val="bg1"/>
                </a:solidFill>
                <a:latin typeface="Times New Roman" pitchFamily="18" charset="0"/>
                <a:cs typeface="Times New Roman" pitchFamily="18" charset="0"/>
              </a:rPr>
              <a:t>factres</a:t>
            </a:r>
            <a:r>
              <a:rPr lang="en-US" sz="2800" dirty="0">
                <a:solidFill>
                  <a:schemeClr val="bg1"/>
                </a:solidFill>
                <a:latin typeface="Times New Roman" pitchFamily="18" charset="0"/>
                <a:cs typeface="Times New Roman" pitchFamily="18" charset="0"/>
              </a:rPr>
              <a:t>*n;</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n--;</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return(</a:t>
            </a:r>
            <a:r>
              <a:rPr lang="en-US" sz="2800" dirty="0" err="1">
                <a:solidFill>
                  <a:schemeClr val="bg1"/>
                </a:solidFill>
                <a:latin typeface="Times New Roman" pitchFamily="18" charset="0"/>
                <a:cs typeface="Times New Roman" pitchFamily="18" charset="0"/>
              </a:rPr>
              <a:t>factres</a:t>
            </a:r>
            <a:r>
              <a:rPr lang="en-US" sz="2800" dirty="0">
                <a:solidFill>
                  <a:schemeClr val="bg1"/>
                </a:solidFill>
                <a:latin typeface="Times New Roman" pitchFamily="18" charset="0"/>
                <a:cs typeface="Times New Roman" pitchFamily="18" charset="0"/>
              </a:rPr>
              <a:t>);</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a:t>
            </a:r>
          </a:p>
        </p:txBody>
      </p:sp>
      <p:sp>
        <p:nvSpPr>
          <p:cNvPr id="23557" name="Rectangle 4"/>
          <p:cNvSpPr>
            <a:spLocks noChangeArrowheads="1"/>
          </p:cNvSpPr>
          <p:nvPr/>
        </p:nvSpPr>
        <p:spPr bwMode="auto">
          <a:xfrm>
            <a:off x="7391400" y="1905000"/>
            <a:ext cx="838200" cy="457200"/>
          </a:xfrm>
          <a:prstGeom prst="rect">
            <a:avLst/>
          </a:prstGeom>
          <a:noFill/>
          <a:ln w="12700" cap="sq">
            <a:noFill/>
            <a:miter lim="800000"/>
            <a:headEnd type="none" w="sm" len="sm"/>
            <a:tailEnd type="none" w="sm" len="sm"/>
          </a:ln>
        </p:spPr>
        <p:txBody>
          <a:bodyPr wrap="none" anchor="ctr"/>
          <a:lstStyle/>
          <a:p>
            <a:pPr algn="ctr" eaLnBrk="0" hangingPunct="0"/>
            <a:endParaRPr lang="en-US">
              <a:solidFill>
                <a:schemeClr val="bg1"/>
              </a:solidFill>
              <a:latin typeface="Times New Roman" pitchFamily="18" charset="0"/>
              <a:cs typeface="Times New Roman" pitchFamily="18" charset="0"/>
            </a:endParaRPr>
          </a:p>
        </p:txBody>
      </p:sp>
      <p:sp>
        <p:nvSpPr>
          <p:cNvPr id="23558" name="Text Box 5"/>
          <p:cNvSpPr txBox="1">
            <a:spLocks noChangeArrowheads="1"/>
          </p:cNvSpPr>
          <p:nvPr/>
        </p:nvSpPr>
        <p:spPr bwMode="auto">
          <a:xfrm>
            <a:off x="3810000" y="3962400"/>
            <a:ext cx="184150" cy="366713"/>
          </a:xfrm>
          <a:prstGeom prst="rect">
            <a:avLst/>
          </a:prstGeom>
          <a:noFill/>
          <a:ln w="12700" cap="sq">
            <a:noFill/>
            <a:miter lim="800000"/>
            <a:headEnd type="none" w="sm" len="sm"/>
            <a:tailEnd type="none" w="sm" len="sm"/>
          </a:ln>
        </p:spPr>
        <p:txBody>
          <a:bodyPr wrap="none">
            <a:spAutoFit/>
          </a:bodyPr>
          <a:lstStyle/>
          <a:p>
            <a:pPr eaLnBrk="0" hangingPunct="0"/>
            <a:endParaRPr lang="en-US">
              <a:solidFill>
                <a:schemeClr val="bg1"/>
              </a:solidFill>
              <a:latin typeface="Times New Roman" pitchFamily="18" charset="0"/>
              <a:cs typeface="Times New Roman" pitchFamily="18" charset="0"/>
            </a:endParaRPr>
          </a:p>
        </p:txBody>
      </p:sp>
      <p:graphicFrame>
        <p:nvGraphicFramePr>
          <p:cNvPr id="135192" name="Group 24"/>
          <p:cNvGraphicFramePr>
            <a:graphicFrameLocks noGrp="1"/>
          </p:cNvGraphicFramePr>
          <p:nvPr/>
        </p:nvGraphicFramePr>
        <p:xfrm>
          <a:off x="5715000" y="2209800"/>
          <a:ext cx="3200400" cy="4196080"/>
        </p:xfrm>
        <a:graphic>
          <a:graphicData uri="http://schemas.openxmlformats.org/drawingml/2006/table">
            <a:tbl>
              <a:tblPr/>
              <a:tblGrid>
                <a:gridCol w="3200400">
                  <a:extLst>
                    <a:ext uri="{9D8B030D-6E8A-4147-A177-3AD203B41FA5}">
                      <a16:colId xmlns:a16="http://schemas.microsoft.com/office/drawing/2014/main" val="20000"/>
                    </a:ext>
                  </a:extLst>
                </a:gridCol>
              </a:tblGrid>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t = 5</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s = ?</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800" b="0" i="0" u="none" strike="noStrike" cap="none" normalizeH="0" baseline="0" dirty="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n = 5  4  3  2  1</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err="1" smtClean="0">
                          <a:ln>
                            <a:noFill/>
                          </a:ln>
                          <a:solidFill>
                            <a:schemeClr val="tx1"/>
                          </a:solidFill>
                          <a:effectLst/>
                          <a:latin typeface="Tahoma" pitchFamily="34" charset="0"/>
                        </a:rPr>
                        <a:t>factres</a:t>
                      </a:r>
                      <a:r>
                        <a:rPr kumimoji="0" lang="en-US" sz="2800" b="0" i="0" u="none" strike="noStrike" cap="none" normalizeH="0" baseline="0" dirty="0" smtClean="0">
                          <a:ln>
                            <a:noFill/>
                          </a:ln>
                          <a:solidFill>
                            <a:schemeClr val="tx1"/>
                          </a:solidFill>
                          <a:effectLst/>
                          <a:latin typeface="Tahoma" pitchFamily="34" charset="0"/>
                        </a:rPr>
                        <a:t> = 1   5   20   60    </a:t>
                      </a:r>
                      <a:r>
                        <a:rPr kumimoji="0" lang="en-US" sz="2800" b="1" i="0" u="none" strike="noStrike" cap="none" normalizeH="0" baseline="0" dirty="0" smtClean="0">
                          <a:ln>
                            <a:noFill/>
                          </a:ln>
                          <a:solidFill>
                            <a:schemeClr val="tx1"/>
                          </a:solidFill>
                          <a:effectLst/>
                          <a:latin typeface="Tahoma" pitchFamily="34" charset="0"/>
                        </a:rPr>
                        <a:t>120</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3573" name="Oval 20"/>
          <p:cNvSpPr>
            <a:spLocks noChangeArrowheads="1"/>
          </p:cNvSpPr>
          <p:nvPr/>
        </p:nvSpPr>
        <p:spPr bwMode="auto">
          <a:xfrm>
            <a:off x="5410200" y="1828800"/>
            <a:ext cx="3657600" cy="2286000"/>
          </a:xfrm>
          <a:prstGeom prst="ellipse">
            <a:avLst/>
          </a:prstGeom>
          <a:solidFill>
            <a:schemeClr val="accent1">
              <a:alpha val="50195"/>
            </a:schemeClr>
          </a:solidFill>
          <a:ln w="12700" cap="sq">
            <a:solidFill>
              <a:schemeClr val="tx1"/>
            </a:solidFill>
            <a:round/>
            <a:headEnd type="none" w="sm" len="sm"/>
            <a:tailEnd type="none" w="sm" len="sm"/>
          </a:ln>
        </p:spPr>
        <p:txBody>
          <a:bodyPr wrap="none" anchor="ctr"/>
          <a:lstStyle/>
          <a:p>
            <a:pPr eaLnBrk="0" hangingPunct="0"/>
            <a:endParaRPr lang="en-US">
              <a:solidFill>
                <a:schemeClr val="bg1"/>
              </a:solidFill>
              <a:latin typeface="Times New Roman" pitchFamily="18" charset="0"/>
              <a:cs typeface="Times New Roman" pitchFamily="18" charset="0"/>
            </a:endParaRPr>
          </a:p>
        </p:txBody>
      </p:sp>
      <p:sp>
        <p:nvSpPr>
          <p:cNvPr id="23574" name="Oval 21"/>
          <p:cNvSpPr>
            <a:spLocks noChangeArrowheads="1"/>
          </p:cNvSpPr>
          <p:nvPr/>
        </p:nvSpPr>
        <p:spPr bwMode="auto">
          <a:xfrm>
            <a:off x="5334000" y="4419600"/>
            <a:ext cx="3657600" cy="2286000"/>
          </a:xfrm>
          <a:prstGeom prst="ellipse">
            <a:avLst/>
          </a:prstGeom>
          <a:solidFill>
            <a:schemeClr val="hlink">
              <a:alpha val="50195"/>
            </a:schemeClr>
          </a:solidFill>
          <a:ln w="12700" cap="sq">
            <a:solidFill>
              <a:schemeClr val="tx1"/>
            </a:solidFill>
            <a:round/>
            <a:headEnd type="none" w="sm" len="sm"/>
            <a:tailEnd type="none" w="sm" len="sm"/>
          </a:ln>
        </p:spPr>
        <p:txBody>
          <a:bodyPr wrap="none" anchor="ctr"/>
          <a:lstStyle/>
          <a:p>
            <a:pPr eaLnBrk="0" hangingPunct="0"/>
            <a:endParaRPr lang="en-US">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Slide Number Placeholder 4"/>
          <p:cNvSpPr>
            <a:spLocks noGrp="1"/>
          </p:cNvSpPr>
          <p:nvPr>
            <p:ph type="sldNum" sz="quarter" idx="12"/>
          </p:nvPr>
        </p:nvSpPr>
        <p:spPr>
          <a:noFill/>
        </p:spPr>
        <p:txBody>
          <a:bodyPr/>
          <a:lstStyle/>
          <a:p>
            <a:fld id="{0352F946-2FA5-414A-BCE4-5516A74AA4A3}" type="slidenum">
              <a:rPr lang="en-US" smtClean="0">
                <a:solidFill>
                  <a:schemeClr val="bg1"/>
                </a:solidFill>
                <a:latin typeface="Times New Roman" pitchFamily="18" charset="0"/>
                <a:cs typeface="Times New Roman" pitchFamily="18" charset="0"/>
              </a:rPr>
              <a:pPr/>
              <a:t>95</a:t>
            </a:fld>
            <a:endParaRPr lang="en-US" smtClean="0">
              <a:solidFill>
                <a:schemeClr val="bg1"/>
              </a:solidFill>
              <a:latin typeface="Times New Roman" pitchFamily="18" charset="0"/>
              <a:cs typeface="Times New Roman" pitchFamily="18" charset="0"/>
            </a:endParaRPr>
          </a:p>
        </p:txBody>
      </p:sp>
      <p:sp>
        <p:nvSpPr>
          <p:cNvPr id="24579" name="Rectangle 2"/>
          <p:cNvSpPr>
            <a:spLocks noGrp="1" noChangeArrowheads="1"/>
          </p:cNvSpPr>
          <p:nvPr>
            <p:ph type="title"/>
          </p:nvPr>
        </p:nvSpPr>
        <p:spPr>
          <a:xfrm>
            <a:off x="0" y="214313"/>
            <a:ext cx="8637588" cy="1266825"/>
          </a:xfrm>
        </p:spPr>
        <p:txBody>
          <a:bodyPr>
            <a:normAutofit fontScale="90000"/>
          </a:bodyPr>
          <a:lstStyle/>
          <a:p>
            <a:pPr eaLnBrk="1" hangingPunct="1">
              <a:buNone/>
            </a:pPr>
            <a:r>
              <a:rPr lang="en-US" sz="4000" dirty="0" smtClean="0">
                <a:latin typeface="Times New Roman" pitchFamily="18" charset="0"/>
                <a:cs typeface="Times New Roman" pitchFamily="18" charset="0"/>
              </a:rPr>
              <a:t>Example – execution of factorial function (cont’d)</a:t>
            </a:r>
          </a:p>
        </p:txBody>
      </p:sp>
      <p:sp>
        <p:nvSpPr>
          <p:cNvPr id="24580" name="Text Box 3"/>
          <p:cNvSpPr txBox="1">
            <a:spLocks noChangeArrowheads="1"/>
          </p:cNvSpPr>
          <p:nvPr/>
        </p:nvSpPr>
        <p:spPr bwMode="auto">
          <a:xfrm>
            <a:off x="381000" y="1828800"/>
            <a:ext cx="7391400" cy="4164025"/>
          </a:xfrm>
          <a:prstGeom prst="rect">
            <a:avLst/>
          </a:prstGeom>
          <a:noFill/>
          <a:ln w="12700" cap="sq">
            <a:noFill/>
            <a:miter lim="800000"/>
            <a:headEnd type="none" w="sm" len="sm"/>
            <a:tailEnd type="none" w="sm" len="sm"/>
          </a:ln>
        </p:spPr>
        <p:txBody>
          <a:bodyPr>
            <a:spAutoFit/>
          </a:bodyPr>
          <a:lstStyle/>
          <a:p>
            <a:pPr eaLnBrk="0" hangingPunct="0">
              <a:lnSpc>
                <a:spcPct val="40000"/>
              </a:lnSpc>
              <a:spcBef>
                <a:spcPct val="50000"/>
              </a:spcBef>
            </a:pPr>
            <a:r>
              <a:rPr lang="en-US" sz="2800" dirty="0">
                <a:solidFill>
                  <a:schemeClr val="bg1"/>
                </a:solidFill>
                <a:latin typeface="Times New Roman" pitchFamily="18" charset="0"/>
                <a:cs typeface="Times New Roman" pitchFamily="18" charset="0"/>
              </a:rPr>
              <a:t>#include &lt;</a:t>
            </a:r>
            <a:r>
              <a:rPr lang="en-US" sz="2800" dirty="0" err="1">
                <a:solidFill>
                  <a:schemeClr val="bg1"/>
                </a:solidFill>
                <a:latin typeface="Times New Roman" pitchFamily="18" charset="0"/>
                <a:cs typeface="Times New Roman" pitchFamily="18" charset="0"/>
              </a:rPr>
              <a:t>stdio.h</a:t>
            </a:r>
            <a:r>
              <a:rPr lang="en-US" sz="2800" dirty="0">
                <a:solidFill>
                  <a:schemeClr val="bg1"/>
                </a:solidFill>
                <a:latin typeface="Times New Roman" pitchFamily="18" charset="0"/>
                <a:cs typeface="Times New Roman" pitchFamily="18" charset="0"/>
              </a:rPr>
              <a:t>&gt;</a:t>
            </a:r>
          </a:p>
          <a:p>
            <a:pPr eaLnBrk="0" hangingPunct="0">
              <a:lnSpc>
                <a:spcPct val="40000"/>
              </a:lnSpc>
              <a:spcBef>
                <a:spcPct val="50000"/>
              </a:spcBef>
            </a:pPr>
            <a:r>
              <a:rPr lang="en-US" sz="2800" dirty="0" err="1">
                <a:solidFill>
                  <a:schemeClr val="bg1"/>
                </a:solidFill>
                <a:latin typeface="Times New Roman" pitchFamily="18" charset="0"/>
                <a:cs typeface="Times New Roman" pitchFamily="18" charset="0"/>
              </a:rPr>
              <a:t>int</a:t>
            </a:r>
            <a:r>
              <a:rPr lang="en-US" sz="2800" dirty="0">
                <a:solidFill>
                  <a:schemeClr val="bg1"/>
                </a:solidFill>
                <a:latin typeface="Times New Roman" pitchFamily="18" charset="0"/>
                <a:cs typeface="Times New Roman" pitchFamily="18" charset="0"/>
              </a:rPr>
              <a:t> fact(</a:t>
            </a:r>
            <a:r>
              <a:rPr lang="en-US" sz="2800" dirty="0" err="1">
                <a:solidFill>
                  <a:schemeClr val="bg1"/>
                </a:solidFill>
                <a:latin typeface="Times New Roman" pitchFamily="18" charset="0"/>
                <a:cs typeface="Times New Roman" pitchFamily="18" charset="0"/>
              </a:rPr>
              <a:t>int</a:t>
            </a:r>
            <a:r>
              <a:rPr lang="en-US" sz="2800" dirty="0">
                <a:solidFill>
                  <a:schemeClr val="bg1"/>
                </a:solidFill>
                <a:latin typeface="Times New Roman" pitchFamily="18" charset="0"/>
                <a:cs typeface="Times New Roman" pitchFamily="18" charset="0"/>
              </a:rPr>
              <a:t> n); /* prototype */</a:t>
            </a:r>
          </a:p>
          <a:p>
            <a:pPr eaLnBrk="0" hangingPunct="0">
              <a:lnSpc>
                <a:spcPct val="40000"/>
              </a:lnSpc>
              <a:spcBef>
                <a:spcPct val="50000"/>
              </a:spcBef>
            </a:pPr>
            <a:endParaRPr lang="en-US" sz="2400" dirty="0">
              <a:solidFill>
                <a:schemeClr val="bg1"/>
              </a:solidFill>
              <a:latin typeface="Times New Roman" pitchFamily="18" charset="0"/>
              <a:cs typeface="Times New Roman" pitchFamily="18" charset="0"/>
            </a:endParaRPr>
          </a:p>
          <a:p>
            <a:pPr eaLnBrk="0" hangingPunct="0">
              <a:lnSpc>
                <a:spcPct val="35000"/>
              </a:lnSpc>
              <a:spcBef>
                <a:spcPct val="50000"/>
              </a:spcBef>
            </a:pPr>
            <a:r>
              <a:rPr lang="en-US" sz="2400" dirty="0" err="1">
                <a:solidFill>
                  <a:schemeClr val="bg1"/>
                </a:solidFill>
                <a:latin typeface="Times New Roman" pitchFamily="18" charset="0"/>
                <a:cs typeface="Times New Roman" pitchFamily="18" charset="0"/>
              </a:rPr>
              <a:t>int</a:t>
            </a:r>
            <a:r>
              <a:rPr lang="en-US" sz="2400" dirty="0">
                <a:solidFill>
                  <a:schemeClr val="bg1"/>
                </a:solidFill>
                <a:latin typeface="Times New Roman" pitchFamily="18" charset="0"/>
                <a:cs typeface="Times New Roman" pitchFamily="18" charset="0"/>
              </a:rPr>
              <a:t> main(void)	</a:t>
            </a:r>
          </a:p>
          <a:p>
            <a:pPr eaLnBrk="0" hangingPunct="0">
              <a:lnSpc>
                <a:spcPct val="35000"/>
              </a:lnSpc>
              <a:spcBef>
                <a:spcPct val="50000"/>
              </a:spcBef>
            </a:pPr>
            <a:r>
              <a:rPr lang="en-US" sz="2400" dirty="0">
                <a:solidFill>
                  <a:schemeClr val="bg1"/>
                </a:solidFill>
                <a:latin typeface="Times New Roman" pitchFamily="18" charset="0"/>
                <a:cs typeface="Times New Roman" pitchFamily="18" charset="0"/>
              </a:rPr>
              <a:t>{</a:t>
            </a:r>
          </a:p>
          <a:p>
            <a:pPr eaLnBrk="0" hangingPunct="0">
              <a:lnSpc>
                <a:spcPct val="35000"/>
              </a:lnSpc>
              <a:spcBef>
                <a:spcPct val="50000"/>
              </a:spcBef>
            </a:pP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int</a:t>
            </a:r>
            <a:r>
              <a:rPr lang="en-US" sz="2400" dirty="0">
                <a:solidFill>
                  <a:schemeClr val="bg1"/>
                </a:solidFill>
                <a:latin typeface="Times New Roman" pitchFamily="18" charset="0"/>
                <a:cs typeface="Times New Roman" pitchFamily="18" charset="0"/>
              </a:rPr>
              <a:t> t= 5,s;</a:t>
            </a:r>
          </a:p>
          <a:p>
            <a:pPr eaLnBrk="0" hangingPunct="0">
              <a:lnSpc>
                <a:spcPct val="35000"/>
              </a:lnSpc>
              <a:spcBef>
                <a:spcPct val="50000"/>
              </a:spcBef>
            </a:pPr>
            <a:r>
              <a:rPr lang="en-US" sz="2400" dirty="0">
                <a:solidFill>
                  <a:schemeClr val="bg1"/>
                </a:solidFill>
                <a:latin typeface="Times New Roman" pitchFamily="18" charset="0"/>
                <a:cs typeface="Times New Roman" pitchFamily="18" charset="0"/>
              </a:rPr>
              <a:t> </a:t>
            </a:r>
          </a:p>
          <a:p>
            <a:pPr eaLnBrk="0" hangingPunct="0">
              <a:lnSpc>
                <a:spcPct val="35000"/>
              </a:lnSpc>
              <a:spcBef>
                <a:spcPct val="50000"/>
              </a:spcBef>
            </a:pPr>
            <a:r>
              <a:rPr lang="en-US" sz="2400" dirty="0">
                <a:solidFill>
                  <a:schemeClr val="bg1"/>
                </a:solidFill>
                <a:latin typeface="Times New Roman" pitchFamily="18" charset="0"/>
                <a:cs typeface="Times New Roman" pitchFamily="18" charset="0"/>
              </a:rPr>
              <a:t>  s = </a:t>
            </a:r>
            <a:r>
              <a:rPr lang="en-US" sz="2400" b="1" dirty="0">
                <a:solidFill>
                  <a:schemeClr val="bg1"/>
                </a:solidFill>
                <a:latin typeface="Times New Roman" pitchFamily="18" charset="0"/>
                <a:cs typeface="Times New Roman" pitchFamily="18" charset="0"/>
              </a:rPr>
              <a:t>120 + fact(t+1)</a:t>
            </a:r>
            <a:r>
              <a:rPr lang="en-US" sz="2400" dirty="0">
                <a:solidFill>
                  <a:schemeClr val="bg1"/>
                </a:solidFill>
                <a:latin typeface="Times New Roman" pitchFamily="18" charset="0"/>
                <a:cs typeface="Times New Roman" pitchFamily="18" charset="0"/>
              </a:rPr>
              <a:t>;</a:t>
            </a:r>
          </a:p>
          <a:p>
            <a:pPr eaLnBrk="0" hangingPunct="0">
              <a:lnSpc>
                <a:spcPct val="35000"/>
              </a:lnSpc>
              <a:spcBef>
                <a:spcPct val="50000"/>
              </a:spcBef>
            </a:pPr>
            <a:endParaRPr lang="en-US" sz="2400" dirty="0">
              <a:solidFill>
                <a:schemeClr val="bg1"/>
              </a:solidFill>
              <a:latin typeface="Times New Roman" pitchFamily="18" charset="0"/>
              <a:cs typeface="Times New Roman" pitchFamily="18" charset="0"/>
            </a:endParaRPr>
          </a:p>
          <a:p>
            <a:pPr eaLnBrk="0" hangingPunct="0">
              <a:lnSpc>
                <a:spcPct val="35000"/>
              </a:lnSpc>
              <a:spcBef>
                <a:spcPct val="50000"/>
              </a:spcBef>
            </a:pPr>
            <a:endParaRPr lang="en-US" sz="2400" dirty="0">
              <a:solidFill>
                <a:schemeClr val="bg1"/>
              </a:solidFill>
              <a:latin typeface="Times New Roman" pitchFamily="18" charset="0"/>
              <a:cs typeface="Times New Roman" pitchFamily="18" charset="0"/>
            </a:endParaRPr>
          </a:p>
          <a:p>
            <a:pPr eaLnBrk="0" hangingPunct="0">
              <a:lnSpc>
                <a:spcPct val="35000"/>
              </a:lnSpc>
              <a:spcBef>
                <a:spcPct val="50000"/>
              </a:spcBef>
            </a:pP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printf</a:t>
            </a:r>
            <a:r>
              <a:rPr lang="en-US" sz="2400" dirty="0">
                <a:solidFill>
                  <a:schemeClr val="bg1"/>
                </a:solidFill>
                <a:latin typeface="Times New Roman" pitchFamily="18" charset="0"/>
                <a:cs typeface="Times New Roman" pitchFamily="18" charset="0"/>
              </a:rPr>
              <a:t>(“result is %d\n”, s);</a:t>
            </a:r>
          </a:p>
          <a:p>
            <a:pPr eaLnBrk="0" hangingPunct="0">
              <a:lnSpc>
                <a:spcPct val="35000"/>
              </a:lnSpc>
              <a:spcBef>
                <a:spcPct val="50000"/>
              </a:spcBef>
            </a:pPr>
            <a:r>
              <a:rPr lang="en-US" sz="2400" dirty="0">
                <a:solidFill>
                  <a:schemeClr val="bg1"/>
                </a:solidFill>
                <a:latin typeface="Times New Roman" pitchFamily="18" charset="0"/>
                <a:cs typeface="Times New Roman" pitchFamily="18" charset="0"/>
              </a:rPr>
              <a:t>  return 0;</a:t>
            </a:r>
          </a:p>
          <a:p>
            <a:pPr eaLnBrk="0" hangingPunct="0">
              <a:lnSpc>
                <a:spcPct val="35000"/>
              </a:lnSpc>
              <a:spcBef>
                <a:spcPct val="50000"/>
              </a:spcBef>
            </a:pPr>
            <a:r>
              <a:rPr lang="en-US" sz="2400" dirty="0">
                <a:solidFill>
                  <a:schemeClr val="bg1"/>
                </a:solidFill>
                <a:latin typeface="Times New Roman" pitchFamily="18" charset="0"/>
                <a:cs typeface="Times New Roman" pitchFamily="18" charset="0"/>
              </a:rPr>
              <a:t>}</a:t>
            </a:r>
          </a:p>
        </p:txBody>
      </p:sp>
      <p:sp>
        <p:nvSpPr>
          <p:cNvPr id="24581" name="Rectangle 4"/>
          <p:cNvSpPr>
            <a:spLocks noChangeArrowheads="1"/>
          </p:cNvSpPr>
          <p:nvPr/>
        </p:nvSpPr>
        <p:spPr bwMode="auto">
          <a:xfrm>
            <a:off x="7391400" y="1905000"/>
            <a:ext cx="838200" cy="457200"/>
          </a:xfrm>
          <a:prstGeom prst="rect">
            <a:avLst/>
          </a:prstGeom>
          <a:noFill/>
          <a:ln w="12700" cap="sq">
            <a:noFill/>
            <a:miter lim="800000"/>
            <a:headEnd type="none" w="sm" len="sm"/>
            <a:tailEnd type="none" w="sm" len="sm"/>
          </a:ln>
        </p:spPr>
        <p:txBody>
          <a:bodyPr wrap="none" anchor="ctr"/>
          <a:lstStyle/>
          <a:p>
            <a:pPr algn="ctr" eaLnBrk="0" hangingPunct="0"/>
            <a:endParaRPr lang="en-US">
              <a:solidFill>
                <a:schemeClr val="bg1"/>
              </a:solidFill>
              <a:latin typeface="Times New Roman" pitchFamily="18" charset="0"/>
              <a:cs typeface="Times New Roman" pitchFamily="18" charset="0"/>
            </a:endParaRPr>
          </a:p>
        </p:txBody>
      </p:sp>
      <p:graphicFrame>
        <p:nvGraphicFramePr>
          <p:cNvPr id="137221" name="Group 5"/>
          <p:cNvGraphicFramePr>
            <a:graphicFrameLocks noGrp="1"/>
          </p:cNvGraphicFramePr>
          <p:nvPr/>
        </p:nvGraphicFramePr>
        <p:xfrm>
          <a:off x="6934200" y="3429000"/>
          <a:ext cx="1600200" cy="1625600"/>
        </p:xfrm>
        <a:graphic>
          <a:graphicData uri="http://schemas.openxmlformats.org/drawingml/2006/table">
            <a:tbl>
              <a:tblPr/>
              <a:tblGrid>
                <a:gridCol w="1600200">
                  <a:extLst>
                    <a:ext uri="{9D8B030D-6E8A-4147-A177-3AD203B41FA5}">
                      <a16:colId xmlns:a16="http://schemas.microsoft.com/office/drawing/2014/main" val="20000"/>
                    </a:ext>
                  </a:extLst>
                </a:gridCol>
              </a:tblGrid>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t = 5</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s = ?</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4590" name="Rectangle 13"/>
          <p:cNvSpPr>
            <a:spLocks noChangeArrowheads="1"/>
          </p:cNvSpPr>
          <p:nvPr/>
        </p:nvSpPr>
        <p:spPr bwMode="auto">
          <a:xfrm>
            <a:off x="2438400" y="5105400"/>
            <a:ext cx="1443038" cy="366713"/>
          </a:xfrm>
          <a:prstGeom prst="rect">
            <a:avLst/>
          </a:prstGeom>
          <a:noFill/>
          <a:ln w="12700" cap="sq">
            <a:noFill/>
            <a:miter lim="800000"/>
            <a:headEnd type="none" w="sm" len="sm"/>
            <a:tailEnd type="none" w="sm" len="sm"/>
          </a:ln>
        </p:spPr>
        <p:txBody>
          <a:bodyPr wrap="none">
            <a:spAutoFit/>
          </a:bodyPr>
          <a:lstStyle/>
          <a:p>
            <a:pPr eaLnBrk="0" hangingPunct="0">
              <a:spcBef>
                <a:spcPct val="50000"/>
              </a:spcBef>
            </a:pPr>
            <a:r>
              <a:rPr lang="en-US">
                <a:solidFill>
                  <a:schemeClr val="bg1"/>
                </a:solidFill>
                <a:latin typeface="Times New Roman" pitchFamily="18" charset="0"/>
                <a:cs typeface="Times New Roman" pitchFamily="18" charset="0"/>
              </a:rPr>
              <a:t>Function call</a:t>
            </a:r>
          </a:p>
        </p:txBody>
      </p:sp>
      <p:sp>
        <p:nvSpPr>
          <p:cNvPr id="24591" name="Line 14"/>
          <p:cNvSpPr>
            <a:spLocks noChangeShapeType="1"/>
          </p:cNvSpPr>
          <p:nvPr/>
        </p:nvSpPr>
        <p:spPr bwMode="auto">
          <a:xfrm flipV="1">
            <a:off x="2781300" y="4787900"/>
            <a:ext cx="0" cy="304800"/>
          </a:xfrm>
          <a:prstGeom prst="line">
            <a:avLst/>
          </a:prstGeom>
          <a:noFill/>
          <a:ln w="38100" cap="sq">
            <a:solidFill>
              <a:schemeClr val="hlink"/>
            </a:solidFill>
            <a:round/>
            <a:headEnd type="none" w="sm" len="sm"/>
            <a:tailEnd type="triangle" w="sm" len="sm"/>
          </a:ln>
        </p:spPr>
        <p:txBody>
          <a:bodyPr/>
          <a:lstStyle/>
          <a:p>
            <a:endParaRPr lang="en-US">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Slide Number Placeholder 4"/>
          <p:cNvSpPr>
            <a:spLocks noGrp="1"/>
          </p:cNvSpPr>
          <p:nvPr>
            <p:ph type="sldNum" sz="quarter" idx="12"/>
          </p:nvPr>
        </p:nvSpPr>
        <p:spPr>
          <a:noFill/>
        </p:spPr>
        <p:txBody>
          <a:bodyPr/>
          <a:lstStyle/>
          <a:p>
            <a:fld id="{F006AB0C-50EC-4321-8653-75D202B2AF3E}" type="slidenum">
              <a:rPr lang="en-US" smtClean="0"/>
              <a:pPr/>
              <a:t>96</a:t>
            </a:fld>
            <a:endParaRPr lang="en-US" smtClean="0"/>
          </a:p>
        </p:txBody>
      </p:sp>
      <p:sp>
        <p:nvSpPr>
          <p:cNvPr id="25603" name="Rectangle 2"/>
          <p:cNvSpPr>
            <a:spLocks noGrp="1" noChangeArrowheads="1"/>
          </p:cNvSpPr>
          <p:nvPr>
            <p:ph type="title"/>
          </p:nvPr>
        </p:nvSpPr>
        <p:spPr>
          <a:xfrm>
            <a:off x="0" y="214313"/>
            <a:ext cx="8637588" cy="1266825"/>
          </a:xfrm>
        </p:spPr>
        <p:txBody>
          <a:bodyPr>
            <a:normAutofit fontScale="90000"/>
          </a:bodyPr>
          <a:lstStyle/>
          <a:p>
            <a:pPr eaLnBrk="1" hangingPunct="1">
              <a:buNone/>
            </a:pPr>
            <a:r>
              <a:rPr lang="en-US" sz="4000" dirty="0" smtClean="0">
                <a:latin typeface="Times New Roman" pitchFamily="18" charset="0"/>
                <a:cs typeface="Times New Roman" pitchFamily="18" charset="0"/>
              </a:rPr>
              <a:t>Example – execution of factorial function (cont’d)</a:t>
            </a:r>
          </a:p>
        </p:txBody>
      </p:sp>
      <p:sp>
        <p:nvSpPr>
          <p:cNvPr id="139267" name="Text Box 3"/>
          <p:cNvSpPr txBox="1">
            <a:spLocks noChangeArrowheads="1"/>
          </p:cNvSpPr>
          <p:nvPr/>
        </p:nvSpPr>
        <p:spPr bwMode="auto">
          <a:xfrm>
            <a:off x="152400" y="2286000"/>
            <a:ext cx="5486400" cy="4288097"/>
          </a:xfrm>
          <a:prstGeom prst="rect">
            <a:avLst/>
          </a:prstGeom>
          <a:noFill/>
          <a:ln w="12700" cap="sq">
            <a:noFill/>
            <a:miter lim="800000"/>
            <a:headEnd type="none" w="sm" len="sm"/>
            <a:tailEnd type="none" w="sm" len="sm"/>
          </a:ln>
        </p:spPr>
        <p:txBody>
          <a:bodyPr>
            <a:spAutoFit/>
          </a:bodyPr>
          <a:lstStyle/>
          <a:p>
            <a:pPr eaLnBrk="0" hangingPunct="0">
              <a:lnSpc>
                <a:spcPct val="35000"/>
              </a:lnSpc>
              <a:spcBef>
                <a:spcPct val="50000"/>
              </a:spcBef>
            </a:pPr>
            <a:endParaRPr lang="en-US" dirty="0">
              <a:solidFill>
                <a:schemeClr val="bg1"/>
              </a:solidFill>
              <a:latin typeface="Times New Roman" pitchFamily="18" charset="0"/>
              <a:cs typeface="Times New Roman" pitchFamily="18" charset="0"/>
            </a:endParaRPr>
          </a:p>
          <a:p>
            <a:pPr eaLnBrk="0" hangingPunct="0">
              <a:lnSpc>
                <a:spcPct val="35000"/>
              </a:lnSpc>
              <a:spcBef>
                <a:spcPct val="50000"/>
              </a:spcBef>
            </a:pPr>
            <a:r>
              <a:rPr lang="en-US" sz="2800" dirty="0" err="1">
                <a:solidFill>
                  <a:schemeClr val="bg1"/>
                </a:solidFill>
                <a:latin typeface="Times New Roman" pitchFamily="18" charset="0"/>
                <a:cs typeface="Times New Roman" pitchFamily="18" charset="0"/>
              </a:rPr>
              <a:t>int</a:t>
            </a:r>
            <a:r>
              <a:rPr lang="en-US" sz="2800" dirty="0">
                <a:solidFill>
                  <a:schemeClr val="bg1"/>
                </a:solidFill>
                <a:latin typeface="Times New Roman" pitchFamily="18" charset="0"/>
                <a:cs typeface="Times New Roman" pitchFamily="18" charset="0"/>
              </a:rPr>
              <a:t> fact(</a:t>
            </a:r>
            <a:r>
              <a:rPr lang="en-US" sz="2800" dirty="0" err="1">
                <a:solidFill>
                  <a:schemeClr val="bg1"/>
                </a:solidFill>
                <a:latin typeface="Times New Roman" pitchFamily="18" charset="0"/>
                <a:cs typeface="Times New Roman" pitchFamily="18" charset="0"/>
              </a:rPr>
              <a:t>int</a:t>
            </a:r>
            <a:r>
              <a:rPr lang="en-US" sz="2800" dirty="0">
                <a:solidFill>
                  <a:schemeClr val="bg1"/>
                </a:solidFill>
                <a:latin typeface="Times New Roman" pitchFamily="18" charset="0"/>
                <a:cs typeface="Times New Roman" pitchFamily="18" charset="0"/>
              </a:rPr>
              <a:t> n)	</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int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factres</a:t>
            </a:r>
            <a:r>
              <a:rPr lang="en-US" sz="2800" dirty="0">
                <a:solidFill>
                  <a:schemeClr val="bg1"/>
                </a:solidFill>
                <a:latin typeface="Times New Roman" pitchFamily="18" charset="0"/>
                <a:cs typeface="Times New Roman" pitchFamily="18" charset="0"/>
              </a:rPr>
              <a:t> = 1;</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while(n&gt;1)</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factres</a:t>
            </a:r>
            <a:r>
              <a:rPr lang="en-US" sz="2800" dirty="0">
                <a:solidFill>
                  <a:schemeClr val="bg1"/>
                </a:solidFill>
                <a:latin typeface="Times New Roman" pitchFamily="18" charset="0"/>
                <a:cs typeface="Times New Roman" pitchFamily="18" charset="0"/>
              </a:rPr>
              <a:t> = </a:t>
            </a:r>
            <a:r>
              <a:rPr lang="en-US" sz="2800" dirty="0" err="1">
                <a:solidFill>
                  <a:schemeClr val="bg1"/>
                </a:solidFill>
                <a:latin typeface="Times New Roman" pitchFamily="18" charset="0"/>
                <a:cs typeface="Times New Roman" pitchFamily="18" charset="0"/>
              </a:rPr>
              <a:t>factres</a:t>
            </a:r>
            <a:r>
              <a:rPr lang="en-US" sz="2800" dirty="0">
                <a:solidFill>
                  <a:schemeClr val="bg1"/>
                </a:solidFill>
                <a:latin typeface="Times New Roman" pitchFamily="18" charset="0"/>
                <a:cs typeface="Times New Roman" pitchFamily="18" charset="0"/>
              </a:rPr>
              <a:t>*n;</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n--;</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return(</a:t>
            </a:r>
            <a:r>
              <a:rPr lang="en-US" sz="2800" dirty="0" err="1">
                <a:solidFill>
                  <a:schemeClr val="bg1"/>
                </a:solidFill>
                <a:latin typeface="Times New Roman" pitchFamily="18" charset="0"/>
                <a:cs typeface="Times New Roman" pitchFamily="18" charset="0"/>
              </a:rPr>
              <a:t>factres</a:t>
            </a:r>
            <a:r>
              <a:rPr lang="en-US" sz="2800" dirty="0">
                <a:solidFill>
                  <a:schemeClr val="bg1"/>
                </a:solidFill>
                <a:latin typeface="Times New Roman" pitchFamily="18" charset="0"/>
                <a:cs typeface="Times New Roman" pitchFamily="18" charset="0"/>
              </a:rPr>
              <a:t>);</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a:t>
            </a:r>
          </a:p>
        </p:txBody>
      </p:sp>
      <p:sp>
        <p:nvSpPr>
          <p:cNvPr id="25605" name="Rectangle 4"/>
          <p:cNvSpPr>
            <a:spLocks noChangeArrowheads="1"/>
          </p:cNvSpPr>
          <p:nvPr/>
        </p:nvSpPr>
        <p:spPr bwMode="auto">
          <a:xfrm>
            <a:off x="7391400" y="1905000"/>
            <a:ext cx="838200" cy="457200"/>
          </a:xfrm>
          <a:prstGeom prst="rect">
            <a:avLst/>
          </a:prstGeom>
          <a:noFill/>
          <a:ln w="12700" cap="sq">
            <a:noFill/>
            <a:miter lim="800000"/>
            <a:headEnd type="none" w="sm" len="sm"/>
            <a:tailEnd type="none" w="sm" len="sm"/>
          </a:ln>
        </p:spPr>
        <p:txBody>
          <a:bodyPr wrap="none" anchor="ctr"/>
          <a:lstStyle/>
          <a:p>
            <a:pPr algn="ctr" eaLnBrk="0" hangingPunct="0"/>
            <a:endParaRPr lang="en-US"/>
          </a:p>
        </p:txBody>
      </p:sp>
      <p:sp>
        <p:nvSpPr>
          <p:cNvPr id="25606" name="Text Box 5"/>
          <p:cNvSpPr txBox="1">
            <a:spLocks noChangeArrowheads="1"/>
          </p:cNvSpPr>
          <p:nvPr/>
        </p:nvSpPr>
        <p:spPr bwMode="auto">
          <a:xfrm>
            <a:off x="3810000" y="3962400"/>
            <a:ext cx="184150" cy="366713"/>
          </a:xfrm>
          <a:prstGeom prst="rect">
            <a:avLst/>
          </a:prstGeom>
          <a:noFill/>
          <a:ln w="12700" cap="sq">
            <a:noFill/>
            <a:miter lim="800000"/>
            <a:headEnd type="none" w="sm" len="sm"/>
            <a:tailEnd type="none" w="sm" len="sm"/>
          </a:ln>
        </p:spPr>
        <p:txBody>
          <a:bodyPr wrap="none">
            <a:spAutoFit/>
          </a:bodyPr>
          <a:lstStyle/>
          <a:p>
            <a:pPr eaLnBrk="0" hangingPunct="0"/>
            <a:endParaRPr lang="en-US"/>
          </a:p>
        </p:txBody>
      </p:sp>
      <p:graphicFrame>
        <p:nvGraphicFramePr>
          <p:cNvPr id="139270" name="Group 6"/>
          <p:cNvGraphicFramePr>
            <a:graphicFrameLocks noGrp="1"/>
          </p:cNvGraphicFramePr>
          <p:nvPr/>
        </p:nvGraphicFramePr>
        <p:xfrm>
          <a:off x="6324600" y="2209800"/>
          <a:ext cx="2362200" cy="4064000"/>
        </p:xfrm>
        <a:graphic>
          <a:graphicData uri="http://schemas.openxmlformats.org/drawingml/2006/table">
            <a:tbl>
              <a:tblPr/>
              <a:tblGrid>
                <a:gridCol w="2362200">
                  <a:extLst>
                    <a:ext uri="{9D8B030D-6E8A-4147-A177-3AD203B41FA5}">
                      <a16:colId xmlns:a16="http://schemas.microsoft.com/office/drawing/2014/main" val="20000"/>
                    </a:ext>
                  </a:extLst>
                </a:gridCol>
              </a:tblGrid>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t = 5</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s = ?</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8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n = 6</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factres = 1</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39284" name="Oval 20"/>
          <p:cNvSpPr>
            <a:spLocks noChangeArrowheads="1"/>
          </p:cNvSpPr>
          <p:nvPr/>
        </p:nvSpPr>
        <p:spPr bwMode="auto">
          <a:xfrm>
            <a:off x="5410200" y="1828800"/>
            <a:ext cx="3657600" cy="2286000"/>
          </a:xfrm>
          <a:prstGeom prst="ellipse">
            <a:avLst/>
          </a:prstGeom>
          <a:solidFill>
            <a:schemeClr val="accent1">
              <a:alpha val="50195"/>
            </a:schemeClr>
          </a:solidFill>
          <a:ln w="12700" cap="sq">
            <a:solidFill>
              <a:schemeClr val="tx1"/>
            </a:solidFill>
            <a:round/>
            <a:headEnd type="none" w="sm" len="sm"/>
            <a:tailEnd type="none" w="sm" len="sm"/>
          </a:ln>
        </p:spPr>
        <p:txBody>
          <a:bodyPr wrap="none" anchor="ctr"/>
          <a:lstStyle/>
          <a:p>
            <a:pPr eaLnBrk="0" hangingPunct="0"/>
            <a:endParaRPr lang="en-US"/>
          </a:p>
        </p:txBody>
      </p:sp>
      <p:sp>
        <p:nvSpPr>
          <p:cNvPr id="139285" name="Oval 21"/>
          <p:cNvSpPr>
            <a:spLocks noChangeArrowheads="1"/>
          </p:cNvSpPr>
          <p:nvPr/>
        </p:nvSpPr>
        <p:spPr bwMode="auto">
          <a:xfrm>
            <a:off x="5486400" y="4343400"/>
            <a:ext cx="3657600" cy="2286000"/>
          </a:xfrm>
          <a:prstGeom prst="ellipse">
            <a:avLst/>
          </a:prstGeom>
          <a:solidFill>
            <a:schemeClr val="hlink">
              <a:alpha val="50195"/>
            </a:schemeClr>
          </a:solidFill>
          <a:ln w="12700" cap="sq">
            <a:solidFill>
              <a:schemeClr val="tx1"/>
            </a:solidFill>
            <a:round/>
            <a:headEnd type="none" w="sm" len="sm"/>
            <a:tailEnd type="none" w="sm" len="sm"/>
          </a:ln>
        </p:spPr>
        <p:txBody>
          <a:bodyPr wrap="none" anchor="ctr"/>
          <a:lstStyle/>
          <a:p>
            <a:pPr eaLnBrk="0" hangingPunct="0"/>
            <a:endParaRPr lang="en-US"/>
          </a:p>
        </p:txBody>
      </p:sp>
      <p:sp>
        <p:nvSpPr>
          <p:cNvPr id="139286" name="Freeform 22"/>
          <p:cNvSpPr>
            <a:spLocks/>
          </p:cNvSpPr>
          <p:nvPr/>
        </p:nvSpPr>
        <p:spPr bwMode="auto">
          <a:xfrm>
            <a:off x="5168900" y="2590800"/>
            <a:ext cx="1841500" cy="2209800"/>
          </a:xfrm>
          <a:custGeom>
            <a:avLst/>
            <a:gdLst>
              <a:gd name="T0" fmla="*/ 2147483647 w 1160"/>
              <a:gd name="T1" fmla="*/ 0 h 1392"/>
              <a:gd name="T2" fmla="*/ 2147483647 w 1160"/>
              <a:gd name="T3" fmla="*/ 2147483647 h 1392"/>
              <a:gd name="T4" fmla="*/ 2147483647 w 1160"/>
              <a:gd name="T5" fmla="*/ 2147483647 h 1392"/>
              <a:gd name="T6" fmla="*/ 0 60000 65536"/>
              <a:gd name="T7" fmla="*/ 0 60000 65536"/>
              <a:gd name="T8" fmla="*/ 0 60000 65536"/>
              <a:gd name="T9" fmla="*/ 0 w 1160"/>
              <a:gd name="T10" fmla="*/ 0 h 1392"/>
              <a:gd name="T11" fmla="*/ 1160 w 1160"/>
              <a:gd name="T12" fmla="*/ 1392 h 1392"/>
            </a:gdLst>
            <a:ahLst/>
            <a:cxnLst>
              <a:cxn ang="T6">
                <a:pos x="T0" y="T1"/>
              </a:cxn>
              <a:cxn ang="T7">
                <a:pos x="T2" y="T3"/>
              </a:cxn>
              <a:cxn ang="T8">
                <a:pos x="T4" y="T5"/>
              </a:cxn>
            </a:cxnLst>
            <a:rect l="T9" t="T10" r="T11" b="T12"/>
            <a:pathLst>
              <a:path w="1160" h="1392">
                <a:moveTo>
                  <a:pt x="1160" y="0"/>
                </a:moveTo>
                <a:cubicBezTo>
                  <a:pt x="588" y="244"/>
                  <a:pt x="16" y="488"/>
                  <a:pt x="8" y="720"/>
                </a:cubicBezTo>
                <a:cubicBezTo>
                  <a:pt x="0" y="952"/>
                  <a:pt x="928" y="1280"/>
                  <a:pt x="1112" y="1392"/>
                </a:cubicBezTo>
              </a:path>
            </a:pathLst>
          </a:custGeom>
          <a:noFill/>
          <a:ln w="28575" cap="sq">
            <a:solidFill>
              <a:schemeClr val="tx1"/>
            </a:solidFill>
            <a:round/>
            <a:headEnd type="none" w="sm" len="sm"/>
            <a:tailEnd type="arrow" w="med" len="med"/>
          </a:ln>
        </p:spPr>
        <p:txBody>
          <a:bodyPr/>
          <a:lstStyle/>
          <a:p>
            <a:endParaRPr lang="en-US"/>
          </a:p>
        </p:txBody>
      </p:sp>
      <p:sp>
        <p:nvSpPr>
          <p:cNvPr id="139287" name="Text Box 23"/>
          <p:cNvSpPr txBox="1">
            <a:spLocks noChangeArrowheads="1"/>
          </p:cNvSpPr>
          <p:nvPr/>
        </p:nvSpPr>
        <p:spPr bwMode="auto">
          <a:xfrm>
            <a:off x="4648200" y="3657600"/>
            <a:ext cx="1066800" cy="366713"/>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en-US"/>
              <a:t>t+1</a:t>
            </a:r>
          </a:p>
        </p:txBody>
      </p:sp>
      <p:sp>
        <p:nvSpPr>
          <p:cNvPr id="139288" name="Rectangle 24"/>
          <p:cNvSpPr>
            <a:spLocks noChangeArrowheads="1"/>
          </p:cNvSpPr>
          <p:nvPr/>
        </p:nvSpPr>
        <p:spPr bwMode="auto">
          <a:xfrm>
            <a:off x="1397000" y="1778000"/>
            <a:ext cx="2743200" cy="519113"/>
          </a:xfrm>
          <a:prstGeom prst="rect">
            <a:avLst/>
          </a:prstGeom>
          <a:noFill/>
          <a:ln w="12700" cap="sq">
            <a:noFill/>
            <a:miter lim="800000"/>
            <a:headEnd type="none" w="sm" len="sm"/>
            <a:tailEnd type="none" w="sm" len="sm"/>
          </a:ln>
        </p:spPr>
        <p:txBody>
          <a:bodyPr>
            <a:spAutoFit/>
          </a:bodyPr>
          <a:lstStyle/>
          <a:p>
            <a:pPr eaLnBrk="0" hangingPunct="0"/>
            <a:r>
              <a:rPr lang="en-US" sz="2800" b="1" dirty="0">
                <a:solidFill>
                  <a:schemeClr val="bg1"/>
                </a:solidFill>
                <a:latin typeface="Times New Roman" pitchFamily="18" charset="0"/>
                <a:cs typeface="Times New Roman" pitchFamily="18" charset="0"/>
              </a:rPr>
              <a:t>fact( 6 )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39288"/>
                                        </p:tgtEl>
                                        <p:attrNameLst>
                                          <p:attrName>style.visibility</p:attrName>
                                        </p:attrNameLst>
                                      </p:cBhvr>
                                      <p:to>
                                        <p:strVal val="visible"/>
                                      </p:to>
                                    </p:set>
                                    <p:animEffect transition="in" filter="blinds(horizontal)">
                                      <p:cBhvr>
                                        <p:cTn id="7" dur="500"/>
                                        <p:tgtEl>
                                          <p:spTgt spid="1392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9267"/>
                                        </p:tgtEl>
                                        <p:attrNameLst>
                                          <p:attrName>style.visibility</p:attrName>
                                        </p:attrNameLst>
                                      </p:cBhvr>
                                      <p:to>
                                        <p:strVal val="visible"/>
                                      </p:to>
                                    </p:set>
                                    <p:animEffect transition="in" filter="box(in)">
                                      <p:cBhvr>
                                        <p:cTn id="12" dur="500"/>
                                        <p:tgtEl>
                                          <p:spTgt spid="13926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39270"/>
                                        </p:tgtEl>
                                        <p:attrNameLst>
                                          <p:attrName>style.visibility</p:attrName>
                                        </p:attrNameLst>
                                      </p:cBhvr>
                                      <p:to>
                                        <p:strVal val="visible"/>
                                      </p:to>
                                    </p:set>
                                    <p:animEffect transition="in" filter="box(in)">
                                      <p:cBhvr>
                                        <p:cTn id="17" dur="500"/>
                                        <p:tgtEl>
                                          <p:spTgt spid="139270"/>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39284"/>
                                        </p:tgtEl>
                                        <p:attrNameLst>
                                          <p:attrName>style.visibility</p:attrName>
                                        </p:attrNameLst>
                                      </p:cBhvr>
                                      <p:to>
                                        <p:strVal val="visible"/>
                                      </p:to>
                                    </p:set>
                                    <p:animEffect transition="in" filter="box(in)">
                                      <p:cBhvr>
                                        <p:cTn id="20" dur="500"/>
                                        <p:tgtEl>
                                          <p:spTgt spid="139284"/>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39285"/>
                                        </p:tgtEl>
                                        <p:attrNameLst>
                                          <p:attrName>style.visibility</p:attrName>
                                        </p:attrNameLst>
                                      </p:cBhvr>
                                      <p:to>
                                        <p:strVal val="visible"/>
                                      </p:to>
                                    </p:set>
                                    <p:animEffect transition="in" filter="box(in)">
                                      <p:cBhvr>
                                        <p:cTn id="23" dur="500"/>
                                        <p:tgtEl>
                                          <p:spTgt spid="13928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39286"/>
                                        </p:tgtEl>
                                        <p:attrNameLst>
                                          <p:attrName>style.visibility</p:attrName>
                                        </p:attrNameLst>
                                      </p:cBhvr>
                                      <p:to>
                                        <p:strVal val="visible"/>
                                      </p:to>
                                    </p:set>
                                    <p:animEffect transition="in" filter="checkerboard(across)">
                                      <p:cBhvr>
                                        <p:cTn id="26" dur="500"/>
                                        <p:tgtEl>
                                          <p:spTgt spid="139286"/>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139287"/>
                                        </p:tgtEl>
                                        <p:attrNameLst>
                                          <p:attrName>style.visibility</p:attrName>
                                        </p:attrNameLst>
                                      </p:cBhvr>
                                      <p:to>
                                        <p:strVal val="visible"/>
                                      </p:to>
                                    </p:set>
                                    <p:animEffect transition="in" filter="box(in)">
                                      <p:cBhvr>
                                        <p:cTn id="29" dur="500"/>
                                        <p:tgtEl>
                                          <p:spTgt spid="139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p:bldP spid="139284" grpId="0" animBg="1"/>
      <p:bldP spid="139285" grpId="0" animBg="1"/>
      <p:bldP spid="139286" grpId="0" animBg="1"/>
      <p:bldP spid="139287" grpId="0"/>
      <p:bldP spid="139288" grpId="0"/>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Slide Number Placeholder 4"/>
          <p:cNvSpPr>
            <a:spLocks noGrp="1"/>
          </p:cNvSpPr>
          <p:nvPr>
            <p:ph type="sldNum" sz="quarter" idx="12"/>
          </p:nvPr>
        </p:nvSpPr>
        <p:spPr>
          <a:noFill/>
        </p:spPr>
        <p:txBody>
          <a:bodyPr/>
          <a:lstStyle/>
          <a:p>
            <a:fld id="{CC106836-6629-4BED-B340-03870D9A1B75}" type="slidenum">
              <a:rPr lang="en-US" smtClean="0">
                <a:solidFill>
                  <a:schemeClr val="bg1"/>
                </a:solidFill>
                <a:latin typeface="Times New Roman" pitchFamily="18" charset="0"/>
                <a:cs typeface="Times New Roman" pitchFamily="18" charset="0"/>
              </a:rPr>
              <a:pPr/>
              <a:t>97</a:t>
            </a:fld>
            <a:endParaRPr lang="en-US" smtClean="0">
              <a:solidFill>
                <a:schemeClr val="bg1"/>
              </a:solidFill>
              <a:latin typeface="Times New Roman" pitchFamily="18" charset="0"/>
              <a:cs typeface="Times New Roman" pitchFamily="18" charset="0"/>
            </a:endParaRPr>
          </a:p>
        </p:txBody>
      </p:sp>
      <p:sp>
        <p:nvSpPr>
          <p:cNvPr id="26627" name="Rectangle 2"/>
          <p:cNvSpPr>
            <a:spLocks noGrp="1" noChangeArrowheads="1"/>
          </p:cNvSpPr>
          <p:nvPr>
            <p:ph type="title"/>
          </p:nvPr>
        </p:nvSpPr>
        <p:spPr>
          <a:xfrm>
            <a:off x="0" y="214313"/>
            <a:ext cx="8637588" cy="1266825"/>
          </a:xfrm>
        </p:spPr>
        <p:txBody>
          <a:bodyPr>
            <a:normAutofit fontScale="90000"/>
          </a:bodyPr>
          <a:lstStyle/>
          <a:p>
            <a:pPr eaLnBrk="1" hangingPunct="1">
              <a:buNone/>
            </a:pPr>
            <a:r>
              <a:rPr lang="en-US" sz="4000" dirty="0" smtClean="0">
                <a:latin typeface="Times New Roman" pitchFamily="18" charset="0"/>
                <a:cs typeface="Times New Roman" pitchFamily="18" charset="0"/>
              </a:rPr>
              <a:t>Example – execution of factorial function (cont’d)</a:t>
            </a:r>
          </a:p>
        </p:txBody>
      </p:sp>
      <p:sp>
        <p:nvSpPr>
          <p:cNvPr id="26628" name="Text Box 3"/>
          <p:cNvSpPr txBox="1">
            <a:spLocks noChangeArrowheads="1"/>
          </p:cNvSpPr>
          <p:nvPr/>
        </p:nvSpPr>
        <p:spPr bwMode="auto">
          <a:xfrm>
            <a:off x="152400" y="1828800"/>
            <a:ext cx="5486400" cy="4288097"/>
          </a:xfrm>
          <a:prstGeom prst="rect">
            <a:avLst/>
          </a:prstGeom>
          <a:noFill/>
          <a:ln w="12700" cap="sq">
            <a:noFill/>
            <a:miter lim="800000"/>
            <a:headEnd type="none" w="sm" len="sm"/>
            <a:tailEnd type="none" w="sm" len="sm"/>
          </a:ln>
        </p:spPr>
        <p:txBody>
          <a:bodyPr>
            <a:spAutoFit/>
          </a:bodyPr>
          <a:lstStyle/>
          <a:p>
            <a:pPr eaLnBrk="0" hangingPunct="0">
              <a:lnSpc>
                <a:spcPct val="35000"/>
              </a:lnSpc>
              <a:spcBef>
                <a:spcPct val="50000"/>
              </a:spcBef>
            </a:pPr>
            <a:endParaRPr lang="en-US" dirty="0">
              <a:solidFill>
                <a:schemeClr val="bg1"/>
              </a:solidFill>
              <a:latin typeface="Times New Roman" pitchFamily="18" charset="0"/>
              <a:cs typeface="Times New Roman" pitchFamily="18" charset="0"/>
            </a:endParaRPr>
          </a:p>
          <a:p>
            <a:pPr eaLnBrk="0" hangingPunct="0">
              <a:lnSpc>
                <a:spcPct val="35000"/>
              </a:lnSpc>
              <a:spcBef>
                <a:spcPct val="50000"/>
              </a:spcBef>
            </a:pPr>
            <a:r>
              <a:rPr lang="en-US" sz="2800" dirty="0" err="1">
                <a:solidFill>
                  <a:schemeClr val="bg1"/>
                </a:solidFill>
                <a:latin typeface="Times New Roman" pitchFamily="18" charset="0"/>
                <a:cs typeface="Times New Roman" pitchFamily="18" charset="0"/>
              </a:rPr>
              <a:t>int</a:t>
            </a:r>
            <a:r>
              <a:rPr lang="en-US" sz="2800" dirty="0">
                <a:solidFill>
                  <a:schemeClr val="bg1"/>
                </a:solidFill>
                <a:latin typeface="Times New Roman" pitchFamily="18" charset="0"/>
                <a:cs typeface="Times New Roman" pitchFamily="18" charset="0"/>
              </a:rPr>
              <a:t> fact(</a:t>
            </a:r>
            <a:r>
              <a:rPr lang="en-US" sz="2800" dirty="0" err="1">
                <a:solidFill>
                  <a:schemeClr val="bg1"/>
                </a:solidFill>
                <a:latin typeface="Times New Roman" pitchFamily="18" charset="0"/>
                <a:cs typeface="Times New Roman" pitchFamily="18" charset="0"/>
              </a:rPr>
              <a:t>int</a:t>
            </a:r>
            <a:r>
              <a:rPr lang="en-US" sz="2800" dirty="0">
                <a:solidFill>
                  <a:schemeClr val="bg1"/>
                </a:solidFill>
                <a:latin typeface="Times New Roman" pitchFamily="18" charset="0"/>
                <a:cs typeface="Times New Roman" pitchFamily="18" charset="0"/>
              </a:rPr>
              <a:t> n)	</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int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factres</a:t>
            </a:r>
            <a:r>
              <a:rPr lang="en-US" sz="2800" dirty="0">
                <a:solidFill>
                  <a:schemeClr val="bg1"/>
                </a:solidFill>
                <a:latin typeface="Times New Roman" pitchFamily="18" charset="0"/>
                <a:cs typeface="Times New Roman" pitchFamily="18" charset="0"/>
              </a:rPr>
              <a:t> = 1;</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while(n&gt;1)</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factres</a:t>
            </a:r>
            <a:r>
              <a:rPr lang="en-US" sz="2800" dirty="0">
                <a:solidFill>
                  <a:schemeClr val="bg1"/>
                </a:solidFill>
                <a:latin typeface="Times New Roman" pitchFamily="18" charset="0"/>
                <a:cs typeface="Times New Roman" pitchFamily="18" charset="0"/>
              </a:rPr>
              <a:t> = </a:t>
            </a:r>
            <a:r>
              <a:rPr lang="en-US" sz="2800" dirty="0" err="1">
                <a:solidFill>
                  <a:schemeClr val="bg1"/>
                </a:solidFill>
                <a:latin typeface="Times New Roman" pitchFamily="18" charset="0"/>
                <a:cs typeface="Times New Roman" pitchFamily="18" charset="0"/>
              </a:rPr>
              <a:t>factres</a:t>
            </a:r>
            <a:r>
              <a:rPr lang="en-US" sz="2800" dirty="0">
                <a:solidFill>
                  <a:schemeClr val="bg1"/>
                </a:solidFill>
                <a:latin typeface="Times New Roman" pitchFamily="18" charset="0"/>
                <a:cs typeface="Times New Roman" pitchFamily="18" charset="0"/>
              </a:rPr>
              <a:t>*n;</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n--;</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  return(</a:t>
            </a:r>
            <a:r>
              <a:rPr lang="en-US" sz="2800" dirty="0" err="1">
                <a:solidFill>
                  <a:schemeClr val="bg1"/>
                </a:solidFill>
                <a:latin typeface="Times New Roman" pitchFamily="18" charset="0"/>
                <a:cs typeface="Times New Roman" pitchFamily="18" charset="0"/>
              </a:rPr>
              <a:t>factres</a:t>
            </a:r>
            <a:r>
              <a:rPr lang="en-US" sz="2800" dirty="0">
                <a:solidFill>
                  <a:schemeClr val="bg1"/>
                </a:solidFill>
                <a:latin typeface="Times New Roman" pitchFamily="18" charset="0"/>
                <a:cs typeface="Times New Roman" pitchFamily="18" charset="0"/>
              </a:rPr>
              <a:t>);</a:t>
            </a:r>
          </a:p>
          <a:p>
            <a:pPr eaLnBrk="0" hangingPunct="0">
              <a:lnSpc>
                <a:spcPct val="35000"/>
              </a:lnSpc>
              <a:spcBef>
                <a:spcPct val="50000"/>
              </a:spcBef>
            </a:pPr>
            <a:r>
              <a:rPr lang="en-US" sz="2800" dirty="0">
                <a:solidFill>
                  <a:schemeClr val="bg1"/>
                </a:solidFill>
                <a:latin typeface="Times New Roman" pitchFamily="18" charset="0"/>
                <a:cs typeface="Times New Roman" pitchFamily="18" charset="0"/>
              </a:rPr>
              <a:t>}</a:t>
            </a:r>
          </a:p>
        </p:txBody>
      </p:sp>
      <p:sp>
        <p:nvSpPr>
          <p:cNvPr id="26629" name="Rectangle 4"/>
          <p:cNvSpPr>
            <a:spLocks noChangeArrowheads="1"/>
          </p:cNvSpPr>
          <p:nvPr/>
        </p:nvSpPr>
        <p:spPr bwMode="auto">
          <a:xfrm>
            <a:off x="7391400" y="1905000"/>
            <a:ext cx="838200" cy="457200"/>
          </a:xfrm>
          <a:prstGeom prst="rect">
            <a:avLst/>
          </a:prstGeom>
          <a:noFill/>
          <a:ln w="12700" cap="sq">
            <a:noFill/>
            <a:miter lim="800000"/>
            <a:headEnd type="none" w="sm" len="sm"/>
            <a:tailEnd type="none" w="sm" len="sm"/>
          </a:ln>
        </p:spPr>
        <p:txBody>
          <a:bodyPr wrap="none" anchor="ctr"/>
          <a:lstStyle/>
          <a:p>
            <a:pPr algn="ctr" eaLnBrk="0" hangingPunct="0"/>
            <a:endParaRPr lang="en-US">
              <a:solidFill>
                <a:schemeClr val="bg1"/>
              </a:solidFill>
              <a:latin typeface="Times New Roman" pitchFamily="18" charset="0"/>
              <a:cs typeface="Times New Roman" pitchFamily="18" charset="0"/>
            </a:endParaRPr>
          </a:p>
        </p:txBody>
      </p:sp>
      <p:sp>
        <p:nvSpPr>
          <p:cNvPr id="26630" name="Text Box 5"/>
          <p:cNvSpPr txBox="1">
            <a:spLocks noChangeArrowheads="1"/>
          </p:cNvSpPr>
          <p:nvPr/>
        </p:nvSpPr>
        <p:spPr bwMode="auto">
          <a:xfrm>
            <a:off x="3810000" y="3962400"/>
            <a:ext cx="184150" cy="366713"/>
          </a:xfrm>
          <a:prstGeom prst="rect">
            <a:avLst/>
          </a:prstGeom>
          <a:noFill/>
          <a:ln w="12700" cap="sq">
            <a:noFill/>
            <a:miter lim="800000"/>
            <a:headEnd type="none" w="sm" len="sm"/>
            <a:tailEnd type="none" w="sm" len="sm"/>
          </a:ln>
        </p:spPr>
        <p:txBody>
          <a:bodyPr wrap="none">
            <a:spAutoFit/>
          </a:bodyPr>
          <a:lstStyle/>
          <a:p>
            <a:pPr eaLnBrk="0" hangingPunct="0"/>
            <a:endParaRPr lang="en-US">
              <a:solidFill>
                <a:schemeClr val="bg1"/>
              </a:solidFill>
              <a:latin typeface="Times New Roman" pitchFamily="18" charset="0"/>
              <a:cs typeface="Times New Roman" pitchFamily="18" charset="0"/>
            </a:endParaRPr>
          </a:p>
        </p:txBody>
      </p:sp>
      <p:graphicFrame>
        <p:nvGraphicFramePr>
          <p:cNvPr id="141335" name="Group 23"/>
          <p:cNvGraphicFramePr>
            <a:graphicFrameLocks noGrp="1"/>
          </p:cNvGraphicFramePr>
          <p:nvPr/>
        </p:nvGraphicFramePr>
        <p:xfrm>
          <a:off x="5715000" y="2209800"/>
          <a:ext cx="3200400" cy="4196080"/>
        </p:xfrm>
        <a:graphic>
          <a:graphicData uri="http://schemas.openxmlformats.org/drawingml/2006/table">
            <a:tbl>
              <a:tblPr/>
              <a:tblGrid>
                <a:gridCol w="3200400">
                  <a:extLst>
                    <a:ext uri="{9D8B030D-6E8A-4147-A177-3AD203B41FA5}">
                      <a16:colId xmlns:a16="http://schemas.microsoft.com/office/drawing/2014/main" val="20000"/>
                    </a:ext>
                  </a:extLst>
                </a:gridCol>
              </a:tblGrid>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t = 5</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s = ?</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800" b="0" i="0" u="none" strike="noStrike" cap="none" normalizeH="0" baseline="0" smtClean="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n = 6  5  4  3  2  1</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factres = 1   6   30   120   360   </a:t>
                      </a:r>
                      <a:r>
                        <a:rPr kumimoji="0" lang="en-US" sz="2800" b="1" i="0" u="none" strike="noStrike" cap="none" normalizeH="0" baseline="0" smtClean="0">
                          <a:ln>
                            <a:noFill/>
                          </a:ln>
                          <a:solidFill>
                            <a:schemeClr val="tx1"/>
                          </a:solidFill>
                          <a:effectLst/>
                          <a:latin typeface="Tahoma" pitchFamily="34" charset="0"/>
                        </a:rPr>
                        <a:t>720</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6645" name="Oval 20"/>
          <p:cNvSpPr>
            <a:spLocks noChangeArrowheads="1"/>
          </p:cNvSpPr>
          <p:nvPr/>
        </p:nvSpPr>
        <p:spPr bwMode="auto">
          <a:xfrm>
            <a:off x="5410200" y="1828800"/>
            <a:ext cx="3657600" cy="2286000"/>
          </a:xfrm>
          <a:prstGeom prst="ellipse">
            <a:avLst/>
          </a:prstGeom>
          <a:solidFill>
            <a:schemeClr val="accent1">
              <a:alpha val="50195"/>
            </a:schemeClr>
          </a:solidFill>
          <a:ln w="12700" cap="sq">
            <a:solidFill>
              <a:schemeClr val="tx1"/>
            </a:solidFill>
            <a:round/>
            <a:headEnd type="none" w="sm" len="sm"/>
            <a:tailEnd type="none" w="sm" len="sm"/>
          </a:ln>
        </p:spPr>
        <p:txBody>
          <a:bodyPr wrap="none" anchor="ctr"/>
          <a:lstStyle/>
          <a:p>
            <a:pPr eaLnBrk="0" hangingPunct="0"/>
            <a:endParaRPr lang="en-US">
              <a:solidFill>
                <a:schemeClr val="bg1"/>
              </a:solidFill>
              <a:latin typeface="Times New Roman" pitchFamily="18" charset="0"/>
              <a:cs typeface="Times New Roman" pitchFamily="18" charset="0"/>
            </a:endParaRPr>
          </a:p>
        </p:txBody>
      </p:sp>
      <p:sp>
        <p:nvSpPr>
          <p:cNvPr id="26646" name="Oval 21"/>
          <p:cNvSpPr>
            <a:spLocks noChangeArrowheads="1"/>
          </p:cNvSpPr>
          <p:nvPr/>
        </p:nvSpPr>
        <p:spPr bwMode="auto">
          <a:xfrm>
            <a:off x="5321300" y="4394200"/>
            <a:ext cx="3810000" cy="2286000"/>
          </a:xfrm>
          <a:prstGeom prst="ellipse">
            <a:avLst/>
          </a:prstGeom>
          <a:solidFill>
            <a:schemeClr val="hlink">
              <a:alpha val="50195"/>
            </a:schemeClr>
          </a:solidFill>
          <a:ln w="12700" cap="sq">
            <a:solidFill>
              <a:schemeClr val="tx1"/>
            </a:solidFill>
            <a:round/>
            <a:headEnd type="none" w="sm" len="sm"/>
            <a:tailEnd type="none" w="sm" len="sm"/>
          </a:ln>
        </p:spPr>
        <p:txBody>
          <a:bodyPr wrap="none" anchor="ctr"/>
          <a:lstStyle/>
          <a:p>
            <a:pPr eaLnBrk="0" hangingPunct="0"/>
            <a:endParaRPr lang="en-US">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Slide Number Placeholder 4"/>
          <p:cNvSpPr>
            <a:spLocks noGrp="1"/>
          </p:cNvSpPr>
          <p:nvPr>
            <p:ph type="sldNum" sz="quarter" idx="12"/>
          </p:nvPr>
        </p:nvSpPr>
        <p:spPr>
          <a:xfrm>
            <a:off x="30036" y="6638075"/>
            <a:ext cx="2179764" cy="365125"/>
          </a:xfrm>
          <a:noFill/>
        </p:spPr>
        <p:txBody>
          <a:bodyPr/>
          <a:lstStyle/>
          <a:p>
            <a:fld id="{AD08B966-D892-429D-9701-A3B29679D145}" type="slidenum">
              <a:rPr lang="en-US" smtClean="0">
                <a:solidFill>
                  <a:schemeClr val="bg1"/>
                </a:solidFill>
                <a:latin typeface="Times New Roman" pitchFamily="18" charset="0"/>
                <a:cs typeface="Times New Roman" pitchFamily="18" charset="0"/>
              </a:rPr>
              <a:pPr/>
              <a:t>98</a:t>
            </a:fld>
            <a:endParaRPr lang="en-US" smtClean="0">
              <a:solidFill>
                <a:schemeClr val="bg1"/>
              </a:solidFill>
              <a:latin typeface="Times New Roman" pitchFamily="18" charset="0"/>
              <a:cs typeface="Times New Roman" pitchFamily="18" charset="0"/>
            </a:endParaRPr>
          </a:p>
        </p:txBody>
      </p:sp>
      <p:sp>
        <p:nvSpPr>
          <p:cNvPr id="27651" name="Rectangle 2"/>
          <p:cNvSpPr>
            <a:spLocks noGrp="1" noChangeArrowheads="1"/>
          </p:cNvSpPr>
          <p:nvPr>
            <p:ph type="title"/>
          </p:nvPr>
        </p:nvSpPr>
        <p:spPr>
          <a:xfrm>
            <a:off x="0" y="214313"/>
            <a:ext cx="8637588" cy="1266825"/>
          </a:xfrm>
        </p:spPr>
        <p:txBody>
          <a:bodyPr>
            <a:normAutofit/>
          </a:bodyPr>
          <a:lstStyle/>
          <a:p>
            <a:pPr eaLnBrk="1" hangingPunct="1">
              <a:buNone/>
            </a:pPr>
            <a:r>
              <a:rPr lang="en-US" dirty="0" smtClean="0">
                <a:latin typeface="Times New Roman" pitchFamily="18" charset="0"/>
                <a:cs typeface="Times New Roman" pitchFamily="18" charset="0"/>
              </a:rPr>
              <a:t>Example – execution of factorial function (cont’d)</a:t>
            </a:r>
          </a:p>
        </p:txBody>
      </p:sp>
      <p:sp>
        <p:nvSpPr>
          <p:cNvPr id="27652" name="Text Box 3"/>
          <p:cNvSpPr txBox="1">
            <a:spLocks noChangeArrowheads="1"/>
          </p:cNvSpPr>
          <p:nvPr/>
        </p:nvSpPr>
        <p:spPr bwMode="auto">
          <a:xfrm>
            <a:off x="373474" y="1828800"/>
            <a:ext cx="7551326" cy="4184222"/>
          </a:xfrm>
          <a:prstGeom prst="rect">
            <a:avLst/>
          </a:prstGeom>
          <a:noFill/>
          <a:ln w="12700" cap="sq">
            <a:noFill/>
            <a:miter lim="800000"/>
            <a:headEnd type="none" w="sm" len="sm"/>
            <a:tailEnd type="none" w="sm" len="sm"/>
          </a:ln>
        </p:spPr>
        <p:txBody>
          <a:bodyPr wrap="square">
            <a:spAutoFit/>
          </a:bodyPr>
          <a:lstStyle/>
          <a:p>
            <a:pPr eaLnBrk="0" hangingPunct="0">
              <a:lnSpc>
                <a:spcPct val="40000"/>
              </a:lnSpc>
              <a:spcBef>
                <a:spcPct val="50000"/>
              </a:spcBef>
            </a:pPr>
            <a:r>
              <a:rPr lang="en-US" sz="2800" dirty="0">
                <a:solidFill>
                  <a:schemeClr val="bg1"/>
                </a:solidFill>
                <a:latin typeface="Times New Roman" pitchFamily="18" charset="0"/>
                <a:cs typeface="Times New Roman" pitchFamily="18" charset="0"/>
              </a:rPr>
              <a:t>#include &lt;</a:t>
            </a:r>
            <a:r>
              <a:rPr lang="en-US" sz="2800" dirty="0" err="1">
                <a:solidFill>
                  <a:schemeClr val="bg1"/>
                </a:solidFill>
                <a:latin typeface="Times New Roman" pitchFamily="18" charset="0"/>
                <a:cs typeface="Times New Roman" pitchFamily="18" charset="0"/>
              </a:rPr>
              <a:t>stdio.h</a:t>
            </a:r>
            <a:r>
              <a:rPr lang="en-US" sz="2800" dirty="0">
                <a:solidFill>
                  <a:schemeClr val="bg1"/>
                </a:solidFill>
                <a:latin typeface="Times New Roman" pitchFamily="18" charset="0"/>
                <a:cs typeface="Times New Roman" pitchFamily="18" charset="0"/>
              </a:rPr>
              <a:t>&gt;</a:t>
            </a:r>
          </a:p>
          <a:p>
            <a:pPr eaLnBrk="0" hangingPunct="0">
              <a:lnSpc>
                <a:spcPct val="40000"/>
              </a:lnSpc>
              <a:spcBef>
                <a:spcPct val="50000"/>
              </a:spcBef>
            </a:pPr>
            <a:r>
              <a:rPr lang="en-US" sz="2800" dirty="0" err="1">
                <a:solidFill>
                  <a:schemeClr val="bg1"/>
                </a:solidFill>
                <a:latin typeface="Times New Roman" pitchFamily="18" charset="0"/>
                <a:cs typeface="Times New Roman" pitchFamily="18" charset="0"/>
              </a:rPr>
              <a:t>int</a:t>
            </a:r>
            <a:r>
              <a:rPr lang="en-US" sz="2800" dirty="0">
                <a:solidFill>
                  <a:schemeClr val="bg1"/>
                </a:solidFill>
                <a:latin typeface="Times New Roman" pitchFamily="18" charset="0"/>
                <a:cs typeface="Times New Roman" pitchFamily="18" charset="0"/>
              </a:rPr>
              <a:t> fact(</a:t>
            </a:r>
            <a:r>
              <a:rPr lang="en-US" sz="2800" dirty="0" err="1">
                <a:solidFill>
                  <a:schemeClr val="bg1"/>
                </a:solidFill>
                <a:latin typeface="Times New Roman" pitchFamily="18" charset="0"/>
                <a:cs typeface="Times New Roman" pitchFamily="18" charset="0"/>
              </a:rPr>
              <a:t>int</a:t>
            </a:r>
            <a:r>
              <a:rPr lang="en-US" sz="2800" dirty="0">
                <a:solidFill>
                  <a:schemeClr val="bg1"/>
                </a:solidFill>
                <a:latin typeface="Times New Roman" pitchFamily="18" charset="0"/>
                <a:cs typeface="Times New Roman" pitchFamily="18" charset="0"/>
              </a:rPr>
              <a:t> n); /* prototype */</a:t>
            </a:r>
          </a:p>
          <a:p>
            <a:pPr eaLnBrk="0" hangingPunct="0">
              <a:lnSpc>
                <a:spcPct val="40000"/>
              </a:lnSpc>
              <a:spcBef>
                <a:spcPct val="50000"/>
              </a:spcBef>
            </a:pPr>
            <a:endParaRPr lang="en-US" sz="2400" dirty="0">
              <a:solidFill>
                <a:schemeClr val="bg1"/>
              </a:solidFill>
              <a:latin typeface="Times New Roman" pitchFamily="18" charset="0"/>
              <a:cs typeface="Times New Roman" pitchFamily="18" charset="0"/>
            </a:endParaRPr>
          </a:p>
          <a:p>
            <a:pPr eaLnBrk="0" hangingPunct="0">
              <a:lnSpc>
                <a:spcPct val="35000"/>
              </a:lnSpc>
              <a:spcBef>
                <a:spcPct val="50000"/>
              </a:spcBef>
            </a:pPr>
            <a:r>
              <a:rPr lang="en-US" sz="2400" dirty="0" err="1">
                <a:solidFill>
                  <a:schemeClr val="bg1"/>
                </a:solidFill>
                <a:latin typeface="Times New Roman" pitchFamily="18" charset="0"/>
                <a:cs typeface="Times New Roman" pitchFamily="18" charset="0"/>
              </a:rPr>
              <a:t>int</a:t>
            </a:r>
            <a:r>
              <a:rPr lang="en-US" sz="2400" dirty="0">
                <a:solidFill>
                  <a:schemeClr val="bg1"/>
                </a:solidFill>
                <a:latin typeface="Times New Roman" pitchFamily="18" charset="0"/>
                <a:cs typeface="Times New Roman" pitchFamily="18" charset="0"/>
              </a:rPr>
              <a:t> main(void)	</a:t>
            </a:r>
          </a:p>
          <a:p>
            <a:pPr eaLnBrk="0" hangingPunct="0">
              <a:lnSpc>
                <a:spcPct val="35000"/>
              </a:lnSpc>
              <a:spcBef>
                <a:spcPct val="50000"/>
              </a:spcBef>
            </a:pPr>
            <a:r>
              <a:rPr lang="en-US" sz="2400" dirty="0">
                <a:solidFill>
                  <a:schemeClr val="bg1"/>
                </a:solidFill>
                <a:latin typeface="Times New Roman" pitchFamily="18" charset="0"/>
                <a:cs typeface="Times New Roman" pitchFamily="18" charset="0"/>
              </a:rPr>
              <a:t>{</a:t>
            </a:r>
          </a:p>
          <a:p>
            <a:pPr eaLnBrk="0" hangingPunct="0">
              <a:lnSpc>
                <a:spcPct val="35000"/>
              </a:lnSpc>
              <a:spcBef>
                <a:spcPct val="50000"/>
              </a:spcBef>
            </a:pP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int</a:t>
            </a:r>
            <a:r>
              <a:rPr lang="en-US" sz="2400" dirty="0">
                <a:solidFill>
                  <a:schemeClr val="bg1"/>
                </a:solidFill>
                <a:latin typeface="Times New Roman" pitchFamily="18" charset="0"/>
                <a:cs typeface="Times New Roman" pitchFamily="18" charset="0"/>
              </a:rPr>
              <a:t> t= 5,s;</a:t>
            </a:r>
          </a:p>
          <a:p>
            <a:pPr eaLnBrk="0" hangingPunct="0">
              <a:lnSpc>
                <a:spcPct val="35000"/>
              </a:lnSpc>
              <a:spcBef>
                <a:spcPct val="50000"/>
              </a:spcBef>
            </a:pPr>
            <a:r>
              <a:rPr lang="en-US" sz="2400" dirty="0">
                <a:solidFill>
                  <a:schemeClr val="bg1"/>
                </a:solidFill>
                <a:latin typeface="Times New Roman" pitchFamily="18" charset="0"/>
                <a:cs typeface="Times New Roman" pitchFamily="18" charset="0"/>
              </a:rPr>
              <a:t> </a:t>
            </a:r>
          </a:p>
          <a:p>
            <a:pPr eaLnBrk="0" hangingPunct="0">
              <a:lnSpc>
                <a:spcPct val="35000"/>
              </a:lnSpc>
              <a:spcBef>
                <a:spcPct val="50000"/>
              </a:spcBef>
            </a:pPr>
            <a:r>
              <a:rPr lang="en-US" sz="2400" dirty="0">
                <a:solidFill>
                  <a:schemeClr val="bg1"/>
                </a:solidFill>
                <a:latin typeface="Times New Roman" pitchFamily="18" charset="0"/>
                <a:cs typeface="Times New Roman" pitchFamily="18" charset="0"/>
              </a:rPr>
              <a:t>  s = </a:t>
            </a:r>
            <a:r>
              <a:rPr lang="en-US" sz="2400" b="1" dirty="0">
                <a:solidFill>
                  <a:schemeClr val="bg1"/>
                </a:solidFill>
                <a:latin typeface="Times New Roman" pitchFamily="18" charset="0"/>
                <a:cs typeface="Times New Roman" pitchFamily="18" charset="0"/>
              </a:rPr>
              <a:t>120 + 720;</a:t>
            </a:r>
            <a:endParaRPr lang="en-US" sz="2400" dirty="0">
              <a:solidFill>
                <a:schemeClr val="bg1"/>
              </a:solidFill>
              <a:latin typeface="Times New Roman" pitchFamily="18" charset="0"/>
              <a:cs typeface="Times New Roman" pitchFamily="18" charset="0"/>
            </a:endParaRPr>
          </a:p>
          <a:p>
            <a:pPr eaLnBrk="0" hangingPunct="0">
              <a:lnSpc>
                <a:spcPct val="35000"/>
              </a:lnSpc>
              <a:spcBef>
                <a:spcPct val="50000"/>
              </a:spcBef>
            </a:pPr>
            <a:endParaRPr lang="en-US" sz="2400" dirty="0">
              <a:solidFill>
                <a:schemeClr val="bg1"/>
              </a:solidFill>
              <a:latin typeface="Times New Roman" pitchFamily="18" charset="0"/>
              <a:cs typeface="Times New Roman" pitchFamily="18" charset="0"/>
            </a:endParaRPr>
          </a:p>
          <a:p>
            <a:pPr eaLnBrk="0" hangingPunct="0">
              <a:lnSpc>
                <a:spcPct val="35000"/>
              </a:lnSpc>
              <a:spcBef>
                <a:spcPct val="50000"/>
              </a:spcBef>
            </a:pPr>
            <a:endParaRPr lang="en-US" sz="2400" dirty="0">
              <a:solidFill>
                <a:schemeClr val="bg1"/>
              </a:solidFill>
              <a:latin typeface="Times New Roman" pitchFamily="18" charset="0"/>
              <a:cs typeface="Times New Roman" pitchFamily="18" charset="0"/>
            </a:endParaRPr>
          </a:p>
          <a:p>
            <a:pPr eaLnBrk="0" hangingPunct="0">
              <a:lnSpc>
                <a:spcPct val="35000"/>
              </a:lnSpc>
              <a:spcBef>
                <a:spcPct val="50000"/>
              </a:spcBef>
            </a:pP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printf</a:t>
            </a:r>
            <a:r>
              <a:rPr lang="en-US" sz="2400" dirty="0">
                <a:solidFill>
                  <a:schemeClr val="bg1"/>
                </a:solidFill>
                <a:latin typeface="Times New Roman" pitchFamily="18" charset="0"/>
                <a:cs typeface="Times New Roman" pitchFamily="18" charset="0"/>
              </a:rPr>
              <a:t>(“result is %d\n”, s);</a:t>
            </a:r>
          </a:p>
          <a:p>
            <a:pPr eaLnBrk="0" hangingPunct="0">
              <a:lnSpc>
                <a:spcPct val="35000"/>
              </a:lnSpc>
              <a:spcBef>
                <a:spcPct val="50000"/>
              </a:spcBef>
            </a:pPr>
            <a:r>
              <a:rPr lang="en-US" sz="2400" dirty="0">
                <a:solidFill>
                  <a:schemeClr val="bg1"/>
                </a:solidFill>
                <a:latin typeface="Times New Roman" pitchFamily="18" charset="0"/>
                <a:cs typeface="Times New Roman" pitchFamily="18" charset="0"/>
              </a:rPr>
              <a:t>  return 0;</a:t>
            </a:r>
          </a:p>
          <a:p>
            <a:pPr eaLnBrk="0" hangingPunct="0">
              <a:lnSpc>
                <a:spcPct val="35000"/>
              </a:lnSpc>
              <a:spcBef>
                <a:spcPct val="50000"/>
              </a:spcBef>
            </a:pPr>
            <a:r>
              <a:rPr lang="en-US" sz="2400" dirty="0">
                <a:solidFill>
                  <a:schemeClr val="bg1"/>
                </a:solidFill>
                <a:latin typeface="Times New Roman" pitchFamily="18" charset="0"/>
                <a:cs typeface="Times New Roman" pitchFamily="18" charset="0"/>
              </a:rPr>
              <a:t>}</a:t>
            </a:r>
          </a:p>
        </p:txBody>
      </p:sp>
      <p:sp>
        <p:nvSpPr>
          <p:cNvPr id="27653" name="Rectangle 4"/>
          <p:cNvSpPr>
            <a:spLocks noChangeArrowheads="1"/>
          </p:cNvSpPr>
          <p:nvPr/>
        </p:nvSpPr>
        <p:spPr bwMode="auto">
          <a:xfrm>
            <a:off x="7373264" y="1905000"/>
            <a:ext cx="856336" cy="457200"/>
          </a:xfrm>
          <a:prstGeom prst="rect">
            <a:avLst/>
          </a:prstGeom>
          <a:noFill/>
          <a:ln w="12700" cap="sq">
            <a:noFill/>
            <a:miter lim="800000"/>
            <a:headEnd type="none" w="sm" len="sm"/>
            <a:tailEnd type="none" w="sm" len="sm"/>
          </a:ln>
        </p:spPr>
        <p:txBody>
          <a:bodyPr wrap="none" anchor="ctr"/>
          <a:lstStyle/>
          <a:p>
            <a:pPr algn="ctr" eaLnBrk="0" hangingPunct="0"/>
            <a:endParaRPr lang="en-US">
              <a:solidFill>
                <a:schemeClr val="bg1"/>
              </a:solidFill>
              <a:latin typeface="Times New Roman" pitchFamily="18" charset="0"/>
              <a:cs typeface="Times New Roman" pitchFamily="18" charset="0"/>
            </a:endParaRPr>
          </a:p>
        </p:txBody>
      </p:sp>
      <p:graphicFrame>
        <p:nvGraphicFramePr>
          <p:cNvPr id="143365" name="Group 5"/>
          <p:cNvGraphicFramePr>
            <a:graphicFrameLocks noGrp="1"/>
          </p:cNvGraphicFramePr>
          <p:nvPr/>
        </p:nvGraphicFramePr>
        <p:xfrm>
          <a:off x="6899577" y="3429000"/>
          <a:ext cx="1634823" cy="1625600"/>
        </p:xfrm>
        <a:graphic>
          <a:graphicData uri="http://schemas.openxmlformats.org/drawingml/2006/table">
            <a:tbl>
              <a:tblPr/>
              <a:tblGrid>
                <a:gridCol w="1634823">
                  <a:extLst>
                    <a:ext uri="{9D8B030D-6E8A-4147-A177-3AD203B41FA5}">
                      <a16:colId xmlns:a16="http://schemas.microsoft.com/office/drawing/2014/main" val="20000"/>
                    </a:ext>
                  </a:extLst>
                </a:gridCol>
              </a:tblGrid>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t = 5</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812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s = 840</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43375" name="Rectangle 15"/>
          <p:cNvSpPr>
            <a:spLocks noChangeArrowheads="1"/>
          </p:cNvSpPr>
          <p:nvPr/>
        </p:nvSpPr>
        <p:spPr bwMode="auto">
          <a:xfrm>
            <a:off x="5574500" y="6019800"/>
            <a:ext cx="3036100" cy="654050"/>
          </a:xfrm>
          <a:prstGeom prst="rect">
            <a:avLst/>
          </a:prstGeom>
          <a:noFill/>
          <a:ln w="12700" cap="sq">
            <a:solidFill>
              <a:schemeClr val="tx1"/>
            </a:solidFill>
            <a:miter lim="800000"/>
            <a:headEnd type="none" w="sm" len="sm"/>
            <a:tailEnd type="none" w="sm" len="sm"/>
          </a:ln>
        </p:spPr>
        <p:txBody>
          <a:bodyPr wrap="square">
            <a:spAutoFit/>
          </a:bodyPr>
          <a:lstStyle/>
          <a:p>
            <a:pPr eaLnBrk="0" hangingPunct="0"/>
            <a:r>
              <a:rPr lang="en-US">
                <a:solidFill>
                  <a:schemeClr val="bg1"/>
                </a:solidFill>
                <a:latin typeface="Times New Roman" pitchFamily="18" charset="0"/>
                <a:cs typeface="Times New Roman" pitchFamily="18" charset="0"/>
              </a:rPr>
              <a:t>result is 840</a:t>
            </a:r>
          </a:p>
          <a:p>
            <a:pPr eaLnBrk="0" hangingPunct="0"/>
            <a:endParaRPr lang="en-US">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3375"/>
                                        </p:tgtEl>
                                        <p:attrNameLst>
                                          <p:attrName>style.visibility</p:attrName>
                                        </p:attrNameLst>
                                      </p:cBhvr>
                                      <p:to>
                                        <p:strVal val="visible"/>
                                      </p:to>
                                    </p:set>
                                    <p:animEffect transition="in" filter="box(in)">
                                      <p:cBhvr>
                                        <p:cTn id="7" dur="500"/>
                                        <p:tgtEl>
                                          <p:spTgt spid="143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p:cNvSpPr>
            <a:spLocks noGrp="1"/>
          </p:cNvSpPr>
          <p:nvPr>
            <p:ph type="sldNum" sz="quarter" idx="12"/>
          </p:nvPr>
        </p:nvSpPr>
        <p:spPr>
          <a:noFill/>
        </p:spPr>
        <p:txBody>
          <a:bodyPr/>
          <a:lstStyle/>
          <a:p>
            <a:fld id="{BC95410A-8376-40E0-BDE0-9FFFE359B78D}" type="slidenum">
              <a:rPr lang="en-US" smtClean="0">
                <a:latin typeface="Times New Roman" pitchFamily="18" charset="0"/>
                <a:cs typeface="Times New Roman" pitchFamily="18" charset="0"/>
              </a:rPr>
              <a:pPr/>
              <a:t>99</a:t>
            </a:fld>
            <a:endParaRPr lang="en-US" smtClean="0">
              <a:latin typeface="Times New Roman" pitchFamily="18" charset="0"/>
              <a:cs typeface="Times New Roman" pitchFamily="18" charset="0"/>
            </a:endParaRPr>
          </a:p>
        </p:txBody>
      </p:sp>
      <p:sp>
        <p:nvSpPr>
          <p:cNvPr id="35843" name="Rectangle 2"/>
          <p:cNvSpPr>
            <a:spLocks noGrp="1" noChangeArrowheads="1"/>
          </p:cNvSpPr>
          <p:nvPr>
            <p:ph type="title"/>
          </p:nvPr>
        </p:nvSpPr>
        <p:spPr>
          <a:xfrm>
            <a:off x="609600" y="152400"/>
            <a:ext cx="8021638" cy="685800"/>
          </a:xfrm>
        </p:spPr>
        <p:txBody>
          <a:bodyPr/>
          <a:lstStyle/>
          <a:p>
            <a:pPr eaLnBrk="1" hangingPunct="1">
              <a:buNone/>
            </a:pPr>
            <a:r>
              <a:rPr lang="en-US" sz="4000" dirty="0" smtClean="0">
                <a:latin typeface="Times New Roman" pitchFamily="18" charset="0"/>
                <a:cs typeface="Times New Roman" pitchFamily="18" charset="0"/>
              </a:rPr>
              <a:t>Trace functions</a:t>
            </a:r>
          </a:p>
        </p:txBody>
      </p:sp>
      <p:sp>
        <p:nvSpPr>
          <p:cNvPr id="35844" name="Rectangle 3"/>
          <p:cNvSpPr>
            <a:spLocks noGrp="1" noChangeArrowheads="1"/>
          </p:cNvSpPr>
          <p:nvPr>
            <p:ph type="body" idx="1"/>
          </p:nvPr>
        </p:nvSpPr>
        <p:spPr>
          <a:xfrm>
            <a:off x="838200" y="914400"/>
            <a:ext cx="8229600" cy="533400"/>
          </a:xfrm>
        </p:spPr>
        <p:txBody>
          <a:bodyPr/>
          <a:lstStyle/>
          <a:p>
            <a:pPr eaLnBrk="1" hangingPunct="1">
              <a:lnSpc>
                <a:spcPct val="90000"/>
              </a:lnSpc>
            </a:pPr>
            <a:r>
              <a:rPr lang="en-US" sz="2800" dirty="0" smtClean="0">
                <a:latin typeface="Times New Roman" pitchFamily="18" charset="0"/>
                <a:cs typeface="Times New Roman" pitchFamily="18" charset="0"/>
              </a:rPr>
              <a:t>What is the output of the following program</a:t>
            </a:r>
          </a:p>
        </p:txBody>
      </p:sp>
      <p:sp>
        <p:nvSpPr>
          <p:cNvPr id="35845" name="Text Box 4"/>
          <p:cNvSpPr txBox="1">
            <a:spLocks noChangeArrowheads="1"/>
          </p:cNvSpPr>
          <p:nvPr/>
        </p:nvSpPr>
        <p:spPr bwMode="auto">
          <a:xfrm>
            <a:off x="7756525" y="2774950"/>
            <a:ext cx="184150" cy="366713"/>
          </a:xfrm>
          <a:prstGeom prst="rect">
            <a:avLst/>
          </a:prstGeom>
          <a:noFill/>
          <a:ln w="12700" cap="sq">
            <a:noFill/>
            <a:miter lim="800000"/>
            <a:headEnd type="none" w="sm" len="sm"/>
            <a:tailEnd type="none" w="sm" len="sm"/>
          </a:ln>
        </p:spPr>
        <p:txBody>
          <a:bodyPr wrap="none">
            <a:spAutoFit/>
          </a:bodyPr>
          <a:lstStyle/>
          <a:p>
            <a:pPr eaLnBrk="0" hangingPunct="0"/>
            <a:endParaRPr lang="en-US">
              <a:latin typeface="Times New Roman" pitchFamily="18" charset="0"/>
              <a:cs typeface="Times New Roman" pitchFamily="18" charset="0"/>
            </a:endParaRPr>
          </a:p>
        </p:txBody>
      </p:sp>
      <p:sp>
        <p:nvSpPr>
          <p:cNvPr id="204805" name="Text Box 5"/>
          <p:cNvSpPr txBox="1">
            <a:spLocks noChangeArrowheads="1"/>
          </p:cNvSpPr>
          <p:nvPr/>
        </p:nvSpPr>
        <p:spPr bwMode="auto">
          <a:xfrm>
            <a:off x="6781800" y="3352800"/>
            <a:ext cx="1676400" cy="1477963"/>
          </a:xfrm>
          <a:prstGeom prst="rect">
            <a:avLst/>
          </a:prstGeom>
          <a:noFill/>
          <a:ln w="12700" cap="sq">
            <a:solidFill>
              <a:schemeClr val="tx1"/>
            </a:solidFill>
            <a:miter lim="800000"/>
            <a:headEnd type="none" w="sm" len="sm"/>
            <a:tailEnd type="none" w="sm" len="sm"/>
          </a:ln>
        </p:spPr>
        <p:txBody>
          <a:bodyPr>
            <a:spAutoFit/>
          </a:bodyPr>
          <a:lstStyle/>
          <a:p>
            <a:pPr eaLnBrk="0" hangingPunct="0"/>
            <a:r>
              <a:rPr lang="en-US" dirty="0">
                <a:solidFill>
                  <a:schemeClr val="bg1"/>
                </a:solidFill>
                <a:latin typeface="Times New Roman" pitchFamily="18" charset="0"/>
                <a:cs typeface="Times New Roman" pitchFamily="18" charset="0"/>
              </a:rPr>
              <a:t>Output</a:t>
            </a:r>
          </a:p>
          <a:p>
            <a:pPr eaLnBrk="0" hangingPunct="0"/>
            <a:endParaRPr lang="en-US" dirty="0">
              <a:solidFill>
                <a:schemeClr val="bg1"/>
              </a:solidFill>
              <a:latin typeface="Times New Roman" pitchFamily="18" charset="0"/>
              <a:cs typeface="Times New Roman" pitchFamily="18" charset="0"/>
            </a:endParaRPr>
          </a:p>
          <a:p>
            <a:pPr eaLnBrk="0" hangingPunct="0"/>
            <a:r>
              <a:rPr lang="en-US" dirty="0">
                <a:solidFill>
                  <a:schemeClr val="bg1"/>
                </a:solidFill>
                <a:latin typeface="Times New Roman" pitchFamily="18" charset="0"/>
                <a:cs typeface="Times New Roman" pitchFamily="18" charset="0"/>
              </a:rPr>
              <a:t>Out1 = 2</a:t>
            </a:r>
          </a:p>
          <a:p>
            <a:pPr eaLnBrk="0" hangingPunct="0"/>
            <a:r>
              <a:rPr lang="en-US" dirty="0">
                <a:solidFill>
                  <a:schemeClr val="bg1"/>
                </a:solidFill>
                <a:latin typeface="Times New Roman" pitchFamily="18" charset="0"/>
                <a:cs typeface="Times New Roman" pitchFamily="18" charset="0"/>
              </a:rPr>
              <a:t>Out2 = 4</a:t>
            </a:r>
          </a:p>
          <a:p>
            <a:pPr eaLnBrk="0" hangingPunct="0"/>
            <a:r>
              <a:rPr lang="en-US" dirty="0">
                <a:solidFill>
                  <a:schemeClr val="bg1"/>
                </a:solidFill>
                <a:latin typeface="Times New Roman" pitchFamily="18" charset="0"/>
                <a:cs typeface="Times New Roman" pitchFamily="18" charset="0"/>
              </a:rPr>
              <a:t>Out3 = 3</a:t>
            </a:r>
          </a:p>
        </p:txBody>
      </p:sp>
      <p:sp>
        <p:nvSpPr>
          <p:cNvPr id="35847" name="Rectangle 7"/>
          <p:cNvSpPr>
            <a:spLocks noChangeArrowheads="1"/>
          </p:cNvSpPr>
          <p:nvPr/>
        </p:nvSpPr>
        <p:spPr bwMode="auto">
          <a:xfrm>
            <a:off x="0" y="1447800"/>
            <a:ext cx="6324600" cy="5558445"/>
          </a:xfrm>
          <a:prstGeom prst="rect">
            <a:avLst/>
          </a:prstGeom>
          <a:solidFill>
            <a:schemeClr val="bg1"/>
          </a:solidFill>
          <a:ln w="12700" cap="sq">
            <a:noFill/>
            <a:miter lim="800000"/>
            <a:headEnd type="none" w="sm" len="sm"/>
            <a:tailEnd type="none" w="sm" len="sm"/>
          </a:ln>
        </p:spPr>
        <p:txBody>
          <a:bodyPr wrap="square">
            <a:spAutoFit/>
          </a:bodyPr>
          <a:lstStyle/>
          <a:p>
            <a:pPr>
              <a:lnSpc>
                <a:spcPct val="80000"/>
              </a:lnSpc>
              <a:spcBef>
                <a:spcPct val="20000"/>
              </a:spcBef>
              <a:buClr>
                <a:schemeClr val="hlink"/>
              </a:buClr>
              <a:buSzPct val="55000"/>
              <a:buFont typeface="Wingdings" pitchFamily="2" charset="2"/>
              <a:buNone/>
            </a:pPr>
            <a:r>
              <a:rPr lang="en-US" sz="2400" b="1">
                <a:latin typeface="Times New Roman" pitchFamily="18" charset="0"/>
                <a:cs typeface="Times New Roman" pitchFamily="18" charset="0"/>
              </a:rPr>
              <a:t>#include &lt;stdio.h&gt;</a:t>
            </a:r>
          </a:p>
          <a:p>
            <a:pPr>
              <a:lnSpc>
                <a:spcPct val="80000"/>
              </a:lnSpc>
              <a:spcBef>
                <a:spcPct val="20000"/>
              </a:spcBef>
              <a:buClr>
                <a:schemeClr val="hlink"/>
              </a:buClr>
              <a:buSzPct val="55000"/>
              <a:buFont typeface="Wingdings" pitchFamily="2" charset="2"/>
              <a:buNone/>
            </a:pPr>
            <a:r>
              <a:rPr lang="en-US" sz="2400" b="1">
                <a:latin typeface="Times New Roman" pitchFamily="18" charset="0"/>
                <a:cs typeface="Times New Roman" pitchFamily="18" charset="0"/>
              </a:rPr>
              <a:t>int function1(int x)</a:t>
            </a:r>
          </a:p>
          <a:p>
            <a:pPr>
              <a:lnSpc>
                <a:spcPct val="80000"/>
              </a:lnSpc>
              <a:spcBef>
                <a:spcPct val="20000"/>
              </a:spcBef>
              <a:buClr>
                <a:schemeClr val="hlink"/>
              </a:buClr>
              <a:buSzPct val="55000"/>
              <a:buFont typeface="Wingdings" pitchFamily="2" charset="2"/>
              <a:buNone/>
            </a:pPr>
            <a:r>
              <a:rPr lang="en-US" sz="2400" b="1">
                <a:latin typeface="Times New Roman" pitchFamily="18" charset="0"/>
                <a:cs typeface="Times New Roman" pitchFamily="18" charset="0"/>
              </a:rPr>
              <a:t>{</a:t>
            </a:r>
          </a:p>
          <a:p>
            <a:pPr>
              <a:lnSpc>
                <a:spcPct val="80000"/>
              </a:lnSpc>
              <a:spcBef>
                <a:spcPct val="20000"/>
              </a:spcBef>
              <a:buClr>
                <a:schemeClr val="hlink"/>
              </a:buClr>
              <a:buSzPct val="55000"/>
              <a:buFont typeface="Wingdings" pitchFamily="2" charset="2"/>
              <a:buNone/>
            </a:pPr>
            <a:r>
              <a:rPr lang="en-US" sz="2400" b="1">
                <a:latin typeface="Times New Roman" pitchFamily="18" charset="0"/>
                <a:cs typeface="Times New Roman" pitchFamily="18" charset="0"/>
              </a:rPr>
              <a:t>  x = 2;</a:t>
            </a:r>
          </a:p>
          <a:p>
            <a:pPr>
              <a:lnSpc>
                <a:spcPct val="80000"/>
              </a:lnSpc>
              <a:spcBef>
                <a:spcPct val="20000"/>
              </a:spcBef>
              <a:buClr>
                <a:schemeClr val="hlink"/>
              </a:buClr>
              <a:buSzPct val="55000"/>
              <a:buFont typeface="Wingdings" pitchFamily="2" charset="2"/>
              <a:buNone/>
            </a:pPr>
            <a:r>
              <a:rPr lang="en-US" sz="2400" b="1">
                <a:latin typeface="Times New Roman" pitchFamily="18" charset="0"/>
                <a:cs typeface="Times New Roman" pitchFamily="18" charset="0"/>
              </a:rPr>
              <a:t>  printf("Out1 = %d\n",x);</a:t>
            </a:r>
          </a:p>
          <a:p>
            <a:pPr>
              <a:lnSpc>
                <a:spcPct val="80000"/>
              </a:lnSpc>
              <a:spcBef>
                <a:spcPct val="20000"/>
              </a:spcBef>
              <a:buClr>
                <a:schemeClr val="hlink"/>
              </a:buClr>
              <a:buSzPct val="55000"/>
              <a:buFont typeface="Wingdings" pitchFamily="2" charset="2"/>
              <a:buNone/>
            </a:pPr>
            <a:r>
              <a:rPr lang="en-US" sz="2400" b="1">
                <a:latin typeface="Times New Roman" pitchFamily="18" charset="0"/>
                <a:cs typeface="Times New Roman" pitchFamily="18" charset="0"/>
              </a:rPr>
              <a:t>  return(x+1);</a:t>
            </a:r>
          </a:p>
          <a:p>
            <a:pPr>
              <a:lnSpc>
                <a:spcPct val="80000"/>
              </a:lnSpc>
              <a:spcBef>
                <a:spcPct val="20000"/>
              </a:spcBef>
              <a:buClr>
                <a:schemeClr val="hlink"/>
              </a:buClr>
              <a:buSzPct val="55000"/>
              <a:buFont typeface="Wingdings" pitchFamily="2" charset="2"/>
              <a:buNone/>
            </a:pPr>
            <a:r>
              <a:rPr lang="en-US" sz="2400" b="1">
                <a:latin typeface="Times New Roman" pitchFamily="18" charset="0"/>
                <a:cs typeface="Times New Roman" pitchFamily="18" charset="0"/>
              </a:rPr>
              <a:t>}</a:t>
            </a:r>
          </a:p>
          <a:p>
            <a:pPr>
              <a:lnSpc>
                <a:spcPct val="80000"/>
              </a:lnSpc>
              <a:spcBef>
                <a:spcPct val="20000"/>
              </a:spcBef>
              <a:buClr>
                <a:schemeClr val="hlink"/>
              </a:buClr>
              <a:buSzPct val="55000"/>
              <a:buFont typeface="Wingdings" pitchFamily="2" charset="2"/>
              <a:buNone/>
            </a:pPr>
            <a:r>
              <a:rPr lang="en-US" sz="2400" b="1">
                <a:latin typeface="Times New Roman" pitchFamily="18" charset="0"/>
                <a:cs typeface="Times New Roman" pitchFamily="18" charset="0"/>
              </a:rPr>
              <a:t>int main()</a:t>
            </a:r>
          </a:p>
          <a:p>
            <a:pPr>
              <a:lnSpc>
                <a:spcPct val="80000"/>
              </a:lnSpc>
              <a:spcBef>
                <a:spcPct val="20000"/>
              </a:spcBef>
              <a:buClr>
                <a:schemeClr val="hlink"/>
              </a:buClr>
              <a:buSzPct val="55000"/>
              <a:buFont typeface="Wingdings" pitchFamily="2" charset="2"/>
              <a:buNone/>
            </a:pPr>
            <a:r>
              <a:rPr lang="en-US" sz="2400" b="1">
                <a:latin typeface="Times New Roman" pitchFamily="18" charset="0"/>
                <a:cs typeface="Times New Roman" pitchFamily="18" charset="0"/>
              </a:rPr>
              <a:t>{</a:t>
            </a:r>
          </a:p>
          <a:p>
            <a:pPr>
              <a:lnSpc>
                <a:spcPct val="80000"/>
              </a:lnSpc>
              <a:spcBef>
                <a:spcPct val="20000"/>
              </a:spcBef>
              <a:buClr>
                <a:schemeClr val="hlink"/>
              </a:buClr>
              <a:buSzPct val="55000"/>
              <a:buFont typeface="Wingdings" pitchFamily="2" charset="2"/>
              <a:buNone/>
            </a:pPr>
            <a:r>
              <a:rPr lang="en-US" sz="2400" b="1">
                <a:latin typeface="Times New Roman" pitchFamily="18" charset="0"/>
                <a:cs typeface="Times New Roman" pitchFamily="18" charset="0"/>
              </a:rPr>
              <a:t>  int x = 4, y;</a:t>
            </a:r>
          </a:p>
          <a:p>
            <a:pPr>
              <a:lnSpc>
                <a:spcPct val="80000"/>
              </a:lnSpc>
              <a:spcBef>
                <a:spcPct val="20000"/>
              </a:spcBef>
              <a:buClr>
                <a:schemeClr val="hlink"/>
              </a:buClr>
              <a:buSzPct val="55000"/>
              <a:buFont typeface="Wingdings" pitchFamily="2" charset="2"/>
              <a:buNone/>
            </a:pPr>
            <a:r>
              <a:rPr lang="en-US" sz="2400" b="1">
                <a:latin typeface="Times New Roman" pitchFamily="18" charset="0"/>
                <a:cs typeface="Times New Roman" pitchFamily="18" charset="0"/>
              </a:rPr>
              <a:t>  y = function1(x);</a:t>
            </a:r>
          </a:p>
          <a:p>
            <a:pPr>
              <a:lnSpc>
                <a:spcPct val="80000"/>
              </a:lnSpc>
              <a:spcBef>
                <a:spcPct val="20000"/>
              </a:spcBef>
              <a:buClr>
                <a:schemeClr val="hlink"/>
              </a:buClr>
              <a:buSzPct val="55000"/>
              <a:buFont typeface="Wingdings" pitchFamily="2" charset="2"/>
              <a:buNone/>
            </a:pPr>
            <a:r>
              <a:rPr lang="en-US" sz="2400" b="1">
                <a:latin typeface="Times New Roman" pitchFamily="18" charset="0"/>
                <a:cs typeface="Times New Roman" pitchFamily="18" charset="0"/>
              </a:rPr>
              <a:t>  printf("Out2 = %d\n",x);</a:t>
            </a:r>
          </a:p>
          <a:p>
            <a:pPr>
              <a:lnSpc>
                <a:spcPct val="80000"/>
              </a:lnSpc>
              <a:spcBef>
                <a:spcPct val="20000"/>
              </a:spcBef>
              <a:buClr>
                <a:schemeClr val="hlink"/>
              </a:buClr>
              <a:buSzPct val="55000"/>
              <a:buFont typeface="Wingdings" pitchFamily="2" charset="2"/>
              <a:buNone/>
            </a:pPr>
            <a:r>
              <a:rPr lang="en-US" sz="2400" b="1">
                <a:latin typeface="Times New Roman" pitchFamily="18" charset="0"/>
                <a:cs typeface="Times New Roman" pitchFamily="18" charset="0"/>
              </a:rPr>
              <a:t>  printf("Out3 = %d\n",y);</a:t>
            </a:r>
          </a:p>
          <a:p>
            <a:pPr>
              <a:lnSpc>
                <a:spcPct val="80000"/>
              </a:lnSpc>
              <a:spcBef>
                <a:spcPct val="20000"/>
              </a:spcBef>
              <a:buClr>
                <a:schemeClr val="hlink"/>
              </a:buClr>
              <a:buSzPct val="55000"/>
              <a:buFont typeface="Wingdings" pitchFamily="2" charset="2"/>
              <a:buNone/>
            </a:pPr>
            <a:r>
              <a:rPr lang="en-US" sz="2400" b="1">
                <a:latin typeface="Times New Roman" pitchFamily="18" charset="0"/>
                <a:cs typeface="Times New Roman" pitchFamily="18" charset="0"/>
              </a:rPr>
              <a:t>  return 0;</a:t>
            </a:r>
          </a:p>
          <a:p>
            <a:pPr>
              <a:lnSpc>
                <a:spcPct val="80000"/>
              </a:lnSpc>
              <a:spcBef>
                <a:spcPct val="20000"/>
              </a:spcBef>
              <a:buClr>
                <a:schemeClr val="hlink"/>
              </a:buClr>
              <a:buSzPct val="55000"/>
              <a:buFont typeface="Wingdings" pitchFamily="2" charset="2"/>
              <a:buNone/>
            </a:pPr>
            <a:r>
              <a:rPr lang="en-US" sz="2400" b="1">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05"/>
                                        </p:tgtEl>
                                        <p:attrNameLst>
                                          <p:attrName>style.visibility</p:attrName>
                                        </p:attrNameLst>
                                      </p:cBhvr>
                                      <p:to>
                                        <p:strVal val="visible"/>
                                      </p:to>
                                    </p:set>
                                    <p:animEffect transition="in" filter="blinds(horizontal)">
                                      <p:cBhvr>
                                        <p:cTn id="7" dur="500"/>
                                        <p:tgtEl>
                                          <p:spTgt spid="204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5" grpId="0" animBg="1"/>
    </p:bldLst>
  </p:timing>
</p:sld>
</file>

<file path=ppt/theme/theme1.xml><?xml version="1.0" encoding="utf-8"?>
<a:theme xmlns:a="http://schemas.openxmlformats.org/drawingml/2006/main" name="TS10185727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6AFA805-4404-47D2-A142-C3A37E84F3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TS101857271</Template>
  <TotalTime>254</TotalTime>
  <Words>9130</Words>
  <Application>Microsoft Office PowerPoint</Application>
  <PresentationFormat>On-screen Show (4:3)</PresentationFormat>
  <Paragraphs>3108</Paragraphs>
  <Slides>163</Slides>
  <Notes>33</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4</vt:i4>
      </vt:variant>
      <vt:variant>
        <vt:lpstr>Slide Titles</vt:lpstr>
      </vt:variant>
      <vt:variant>
        <vt:i4>163</vt:i4>
      </vt:variant>
    </vt:vector>
  </HeadingPairs>
  <TitlesOfParts>
    <vt:vector size="182" baseType="lpstr">
      <vt:lpstr>Perpetua</vt:lpstr>
      <vt:lpstr>AvantGarde</vt:lpstr>
      <vt:lpstr>Century Gothic</vt:lpstr>
      <vt:lpstr>Times</vt:lpstr>
      <vt:lpstr>Courier New</vt:lpstr>
      <vt:lpstr>新細明體</vt:lpstr>
      <vt:lpstr>Segoe UI</vt:lpstr>
      <vt:lpstr>Times New Roman</vt:lpstr>
      <vt:lpstr>Wingdings</vt:lpstr>
      <vt:lpstr>Tahoma</vt:lpstr>
      <vt:lpstr>Symbol</vt:lpstr>
      <vt:lpstr>Calibri</vt:lpstr>
      <vt:lpstr>Wingdings 3</vt:lpstr>
      <vt:lpstr>Arial</vt:lpstr>
      <vt:lpstr>TS101857271</vt:lpstr>
      <vt:lpstr>Chart</vt:lpstr>
      <vt:lpstr>Document</vt:lpstr>
      <vt:lpstr>Equation</vt:lpstr>
      <vt:lpstr>Bitmap Image</vt:lpstr>
      <vt:lpstr>Programming in C</vt:lpstr>
      <vt:lpstr>PowerPoint Presentation</vt:lpstr>
      <vt:lpstr>Agenda</vt:lpstr>
      <vt:lpstr>PowerPoint Presentation</vt:lpstr>
      <vt:lpstr>Introduction</vt:lpstr>
      <vt:lpstr>Background</vt:lpstr>
      <vt:lpstr>Overview </vt:lpstr>
      <vt:lpstr>Overview (Contd.)</vt:lpstr>
      <vt:lpstr>Overview (Contd.)</vt:lpstr>
      <vt:lpstr>Widely used High-Level languages</vt:lpstr>
      <vt:lpstr>PowerPoint Presentation</vt:lpstr>
      <vt:lpstr>PowerPoint Presentation</vt:lpstr>
      <vt:lpstr>Translating a High-Level Language Program</vt:lpstr>
      <vt:lpstr>PowerPoint Presentation</vt:lpstr>
      <vt:lpstr>PowerPoint Presentation</vt:lpstr>
      <vt:lpstr>Keywords</vt:lpstr>
      <vt:lpstr>Expression</vt:lpstr>
      <vt:lpstr>Arithmetic  Operators</vt:lpstr>
      <vt:lpstr>Arithmetic Operators</vt:lpstr>
      <vt:lpstr>Precedence</vt:lpstr>
      <vt:lpstr>Relational Operators</vt:lpstr>
      <vt:lpstr>Relational Operators</vt:lpstr>
      <vt:lpstr>Logical (Boolean) Operators</vt:lpstr>
      <vt:lpstr>Conditional (ternary) Operator</vt:lpstr>
      <vt:lpstr>sizeof Operator</vt:lpstr>
      <vt:lpstr>Address Operator</vt:lpstr>
      <vt:lpstr>PowerPoint Presentation</vt:lpstr>
      <vt:lpstr>Formatted Input/Output</vt:lpstr>
      <vt:lpstr>Formatting Output with printf</vt:lpstr>
      <vt:lpstr>Formatting Output with printf (cont.)</vt:lpstr>
      <vt:lpstr>Formatting Output with printf (cont.)</vt:lpstr>
      <vt:lpstr>PowerPoint Presentation</vt:lpstr>
      <vt:lpstr>The printf Function</vt:lpstr>
      <vt:lpstr>PowerPoint Presentation</vt:lpstr>
      <vt:lpstr>Printing Floating-Point Numbers</vt:lpstr>
      <vt:lpstr>Printing Strings and Characters</vt:lpstr>
      <vt:lpstr>Other Conversion Specifiers </vt:lpstr>
      <vt:lpstr>PowerPoint Presentation</vt:lpstr>
      <vt:lpstr>Printing with Field Widths and Precisions</vt:lpstr>
      <vt:lpstr>Printing with Field Widths and Precisions (cont)</vt:lpstr>
      <vt:lpstr>PowerPoint Presentation</vt:lpstr>
      <vt:lpstr>Using Flags in the printf Format-Control String</vt:lpstr>
      <vt:lpstr>PowerPoint Presentation</vt:lpstr>
      <vt:lpstr>PowerPoint Presentation</vt:lpstr>
      <vt:lpstr>PowerPoint Presentation</vt:lpstr>
      <vt:lpstr>Printing Literals and Escape Sequences</vt:lpstr>
      <vt:lpstr>PowerPoint Presentation</vt:lpstr>
      <vt:lpstr>Formatting Input with Scanf</vt:lpstr>
      <vt:lpstr>PowerPoint Presentation</vt:lpstr>
      <vt:lpstr>PowerPoint Presentation</vt:lpstr>
      <vt:lpstr>PowerPoint Presentation</vt:lpstr>
      <vt:lpstr>Formatting Input with scanf</vt:lpstr>
      <vt:lpstr>PowerPoint Presentation</vt:lpstr>
      <vt:lpstr>PowerPoint Presentation</vt:lpstr>
      <vt:lpstr>The Preprocessor</vt:lpstr>
      <vt:lpstr>PowerPoint Presentation</vt:lpstr>
      <vt:lpstr>PowerPoint Presentation</vt:lpstr>
      <vt:lpstr>Selection Structure: if </vt:lpstr>
      <vt:lpstr> if Selection Structure (cont.)</vt:lpstr>
      <vt:lpstr>Selection Structure: if/else </vt:lpstr>
      <vt:lpstr>if/else Selection Structure (cont.)</vt:lpstr>
      <vt:lpstr>if/else Selection Structure</vt:lpstr>
      <vt:lpstr> Essentials of Repetition</vt:lpstr>
      <vt:lpstr>Essentials of Counter-Controlled Repetition</vt:lpstr>
      <vt:lpstr>Repetition Structure: while</vt:lpstr>
      <vt:lpstr>PowerPoint Presentation</vt:lpstr>
      <vt:lpstr>PowerPoint Presentation</vt:lpstr>
      <vt:lpstr>Repetition Structure: for </vt:lpstr>
      <vt:lpstr> for Structure (cont.) </vt:lpstr>
      <vt:lpstr>PowerPoint Presentation</vt:lpstr>
      <vt:lpstr>Repetition Structure: do/while </vt:lpstr>
      <vt:lpstr>PowerPoint Presentation</vt:lpstr>
      <vt:lpstr>Multiple-Selection Structure: switch </vt:lpstr>
      <vt:lpstr>PowerPoint Presentation</vt:lpstr>
      <vt:lpstr>PowerPoint Presentation</vt:lpstr>
      <vt:lpstr>The break and continue Statements</vt:lpstr>
      <vt:lpstr>continue Statement</vt:lpstr>
      <vt:lpstr>break Statement</vt:lpstr>
      <vt:lpstr>Equality (==) vs. Assignment (=) Operators</vt:lpstr>
      <vt:lpstr>Examples</vt:lpstr>
      <vt:lpstr>Examples:</vt:lpstr>
      <vt:lpstr>Examples:</vt:lpstr>
      <vt:lpstr>PowerPoint Presentation</vt:lpstr>
      <vt:lpstr>Modularity</vt:lpstr>
      <vt:lpstr>Modularity (cont’d)</vt:lpstr>
      <vt:lpstr>Advantages of using modules</vt:lpstr>
      <vt:lpstr>Function definition</vt:lpstr>
      <vt:lpstr>Functions - Example</vt:lpstr>
      <vt:lpstr>Programmer-Defined Functions Terminology</vt:lpstr>
      <vt:lpstr>Pre-defined Functions</vt:lpstr>
      <vt:lpstr>Example: value returning function</vt:lpstr>
      <vt:lpstr>Example – use fact()</vt:lpstr>
      <vt:lpstr>Example – execution of factorial function (cont’d)</vt:lpstr>
      <vt:lpstr>Example – execution of factorial function (cont’d)</vt:lpstr>
      <vt:lpstr>Example – execution of factorial function (cont’d)</vt:lpstr>
      <vt:lpstr>Example – execution of factorial function (cont’d)</vt:lpstr>
      <vt:lpstr>Example – execution of factorial function (cont’d)</vt:lpstr>
      <vt:lpstr>Example – execution of factorial function (cont’d)</vt:lpstr>
      <vt:lpstr>Trace functions</vt:lpstr>
      <vt:lpstr>Exercise</vt:lpstr>
      <vt:lpstr>Parameter Passing</vt:lpstr>
      <vt:lpstr>Example program – Call by value</vt:lpstr>
      <vt:lpstr>Call by reference</vt:lpstr>
      <vt:lpstr>Explanation</vt:lpstr>
      <vt:lpstr>Example Program – Call by reference</vt:lpstr>
      <vt:lpstr>Explanation</vt:lpstr>
      <vt:lpstr>PowerPoint Presentation</vt:lpstr>
      <vt:lpstr>Recursive Functions</vt:lpstr>
      <vt:lpstr>PowerPoint Presentation</vt:lpstr>
      <vt:lpstr>Fibonacci Numbers</vt:lpstr>
      <vt:lpstr>PowerPoint Presentation</vt:lpstr>
      <vt:lpstr>PowerPoint Presentation</vt:lpstr>
      <vt:lpstr>Arrays in C</vt:lpstr>
      <vt:lpstr>Arrays and Pointers</vt:lpstr>
      <vt:lpstr>Addressing Concept</vt:lpstr>
      <vt:lpstr>What actually ptr is?</vt:lpstr>
      <vt:lpstr>Twin Operators</vt:lpstr>
      <vt:lpstr>Twin Operators</vt:lpstr>
      <vt:lpstr>Example: Pass by Reference</vt:lpstr>
      <vt:lpstr>An Illustration</vt:lpstr>
      <vt:lpstr>An Illustration</vt:lpstr>
      <vt:lpstr>An Illustration</vt:lpstr>
      <vt:lpstr>An Illustration</vt:lpstr>
      <vt:lpstr>An Illustration</vt:lpstr>
      <vt:lpstr>An Illustration</vt:lpstr>
      <vt:lpstr>An Illustration</vt:lpstr>
      <vt:lpstr>An Illustration</vt:lpstr>
      <vt:lpstr>An Illustration</vt:lpstr>
      <vt:lpstr>An Illustration</vt:lpstr>
      <vt:lpstr>An Illustration</vt:lpstr>
      <vt:lpstr>Pointer Arithmetic</vt:lpstr>
      <vt:lpstr>Pointer Arithmetic and Array</vt:lpstr>
      <vt:lpstr>Pointer Arithmetic and Array</vt:lpstr>
      <vt:lpstr>Pointer Arithmetic and Array</vt:lpstr>
      <vt:lpstr>Pointer Arithmetic and Array</vt:lpstr>
      <vt:lpstr>Pointer Arithmetic and Array</vt:lpstr>
      <vt:lpstr>Pointer Arithmetic and Array</vt:lpstr>
      <vt:lpstr>Pointer Arithmetic and Array</vt:lpstr>
      <vt:lpstr>Pointer Arithmetic and Array</vt:lpstr>
      <vt:lpstr>Pointer Arithmetic and Array</vt:lpstr>
      <vt:lpstr>Pointer Arithmetic and Array</vt:lpstr>
      <vt:lpstr>More Pointer Arithmetic</vt:lpstr>
      <vt:lpstr>PowerPoint Presentation</vt:lpstr>
      <vt:lpstr>Structures</vt:lpstr>
      <vt:lpstr>Struct bit-fields</vt:lpstr>
      <vt:lpstr> Unions</vt:lpstr>
      <vt:lpstr>Alignment of data in structs</vt:lpstr>
      <vt:lpstr>Alignment of data in structs</vt:lpstr>
      <vt:lpstr>PowerPoint Presentation</vt:lpstr>
      <vt:lpstr>Storage Classes</vt:lpstr>
      <vt:lpstr>Storage Classes</vt:lpstr>
      <vt:lpstr>malloc() and free()</vt:lpstr>
      <vt:lpstr>malloc() and free()</vt:lpstr>
      <vt:lpstr>malloc() and free()</vt:lpstr>
      <vt:lpstr>Dynamic Storage Allocation</vt:lpstr>
      <vt:lpstr>Dynamic Storage Allocation</vt:lpstr>
      <vt:lpstr>Dynamic Storage Allocation</vt:lpstr>
      <vt:lpstr>Simple Dynamic Storage Allocation</vt:lpstr>
      <vt:lpstr>Simple Dynamic Storage Allocation</vt:lpstr>
      <vt:lpstr>Simple Dynamic Storage Allocation</vt:lpstr>
      <vt:lpstr>Dynamic Storage Allocation</vt:lpstr>
      <vt:lpstr>PowerPoint Presentation</vt:lpstr>
      <vt:lpstr>References</vt:lpstr>
    </vt:vector>
  </TitlesOfParts>
  <Company>VARMA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Programming in C</dc:title>
  <dc:creator>VARMA</dc:creator>
  <cp:keywords/>
  <cp:lastModifiedBy>HP</cp:lastModifiedBy>
  <cp:revision>29</cp:revision>
  <dcterms:created xsi:type="dcterms:W3CDTF">2014-02-16T08:43:42Z</dcterms:created>
  <dcterms:modified xsi:type="dcterms:W3CDTF">2020-02-27T10:41:12Z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TC018572719991</vt:lpwstr>
  </property>
</Properties>
</file>