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263" r:id="rId3"/>
    <p:sldId id="257" r:id="rId4"/>
    <p:sldId id="258" r:id="rId5"/>
    <p:sldId id="259" r:id="rId6"/>
    <p:sldId id="284" r:id="rId7"/>
    <p:sldId id="260" r:id="rId8"/>
    <p:sldId id="287" r:id="rId9"/>
    <p:sldId id="261" r:id="rId10"/>
    <p:sldId id="262" r:id="rId11"/>
    <p:sldId id="288" r:id="rId12"/>
    <p:sldId id="289" r:id="rId13"/>
    <p:sldId id="264" r:id="rId14"/>
    <p:sldId id="290" r:id="rId15"/>
    <p:sldId id="265" r:id="rId16"/>
    <p:sldId id="291" r:id="rId17"/>
    <p:sldId id="292" r:id="rId18"/>
    <p:sldId id="286" r:id="rId19"/>
    <p:sldId id="268" r:id="rId20"/>
    <p:sldId id="266" r:id="rId21"/>
    <p:sldId id="293" r:id="rId22"/>
    <p:sldId id="295" r:id="rId23"/>
    <p:sldId id="294" r:id="rId24"/>
    <p:sldId id="279" r:id="rId25"/>
    <p:sldId id="280" r:id="rId26"/>
    <p:sldId id="267" r:id="rId27"/>
    <p:sldId id="270" r:id="rId28"/>
    <p:sldId id="271" r:id="rId29"/>
    <p:sldId id="272" r:id="rId30"/>
    <p:sldId id="27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588" autoAdjust="0"/>
    <p:restoredTop sz="94624" autoAdjust="0"/>
  </p:normalViewPr>
  <p:slideViewPr>
    <p:cSldViewPr>
      <p:cViewPr varScale="1">
        <p:scale>
          <a:sx n="69" d="100"/>
          <a:sy n="69" d="100"/>
        </p:scale>
        <p:origin x="-11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D377595-62E1-4F1A-916F-5822509DFF1B}" type="datetimeFigureOut">
              <a:rPr lang="en-US" smtClean="0"/>
              <a:pPr>
                <a:defRPr/>
              </a:pPr>
              <a:t>3/19/2019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B434A0-558F-405F-9822-664AEBAD60C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6A62FC6-5B0A-44D9-AE78-A2E533BE4541}" type="datetimeFigureOut">
              <a:rPr lang="en-US" smtClean="0"/>
              <a:pPr>
                <a:defRPr/>
              </a:pPr>
              <a:t>3/19/2019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B1B31F-BDD5-425D-B747-9E2D7DD4465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23A45F2-7229-4A58-86FE-AE7A027841DA}" type="datetimeFigureOut">
              <a:rPr lang="en-US" smtClean="0"/>
              <a:pPr>
                <a:defRPr/>
              </a:pPr>
              <a:t>3/19/2019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E0CCE8-A079-4C6A-95C3-75F590FC773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5A90C64-7247-4D70-91D2-942A784D3AD7}" type="datetimeFigureOut">
              <a:rPr lang="en-US" smtClean="0"/>
              <a:pPr>
                <a:defRPr/>
              </a:pPr>
              <a:t>3/19/2019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59E190-42D4-4ADD-8D13-A8C01A77955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23852C-C2CC-4449-A20C-323EE52FA4BC}" type="datetimeFigureOut">
              <a:rPr lang="en-US" smtClean="0"/>
              <a:pPr>
                <a:defRPr/>
              </a:pPr>
              <a:t>3/19/2019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9527CC-A96B-402B-8825-A951E9C502F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3E71EF17-8F32-447A-9E69-6EF342FC0EDB}" type="datetimeFigureOut">
              <a:rPr lang="en-US" smtClean="0"/>
              <a:pPr>
                <a:defRPr/>
              </a:pPr>
              <a:t>3/19/2019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89E9B6-A2B2-4072-AFF1-0361C4EEEA0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DEADA3D-A1EA-4DF8-A86E-47DDEC1EBD39}" type="datetimeFigureOut">
              <a:rPr lang="en-US" smtClean="0"/>
              <a:pPr>
                <a:defRPr/>
              </a:pPr>
              <a:t>3/19/2019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0BBCA89-8647-45EA-828B-F1D5DBE2050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F24905A-7BBB-448B-A407-843AF65AC29A}" type="datetimeFigureOut">
              <a:rPr lang="en-US" smtClean="0"/>
              <a:pPr>
                <a:defRPr/>
              </a:pPr>
              <a:t>3/19/2019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AA45FA-C69C-4BCE-A040-517824E6185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C0C134A-B871-4294-B647-5F0C7E587331}" type="datetimeFigureOut">
              <a:rPr lang="en-US" smtClean="0"/>
              <a:pPr>
                <a:defRPr/>
              </a:pPr>
              <a:t>3/19/2019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475F177-4669-4227-BFEB-32F45D47F3A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01D4A69-1F71-4A01-9DE8-B51124450B94}" type="datetimeFigureOut">
              <a:rPr lang="en-US" smtClean="0"/>
              <a:pPr>
                <a:defRPr/>
              </a:pPr>
              <a:t>3/19/2019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E57DE6-BACA-42B9-A398-8FA780C0399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B5BC6F8-B3C6-4DB0-A455-3557F8B18488}" type="datetimeFigureOut">
              <a:rPr lang="en-US" smtClean="0"/>
              <a:pPr>
                <a:defRPr/>
              </a:pPr>
              <a:t>3/19/2019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F436A6-D103-4D45-B4B0-C82BE169C77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4F008AD-2F9D-4CDD-A527-A09E62B324D9}" type="datetimeFigureOut">
              <a:rPr lang="en-US" smtClean="0"/>
              <a:pPr>
                <a:defRPr/>
              </a:pPr>
              <a:t>3/19/2019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C70F4B-69F8-4082-8873-7D8C386BBFF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543800" cy="4401205"/>
          </a:xfrm>
          <a:prstGeom prst="rect">
            <a:avLst/>
          </a:prstGeom>
          <a:noFill/>
        </p:spPr>
        <p:txBody>
          <a:bodyPr wrap="square" rtlCol="0">
            <a:spAutoFit/>
          </a:bodyPr>
          <a:lstStyle/>
          <a:p>
            <a:r>
              <a:rPr lang="en-US" sz="4000" dirty="0" smtClean="0"/>
              <a:t>         </a:t>
            </a:r>
          </a:p>
          <a:p>
            <a:endParaRPr lang="en-US" sz="4000" dirty="0" smtClean="0"/>
          </a:p>
          <a:p>
            <a:pPr algn="ctr"/>
            <a:r>
              <a:rPr lang="en-US" sz="4000" dirty="0" smtClean="0"/>
              <a:t>Renewable Energy Systems </a:t>
            </a:r>
          </a:p>
          <a:p>
            <a:endParaRPr lang="en-US" sz="4000" dirty="0" smtClean="0"/>
          </a:p>
          <a:p>
            <a:pPr algn="ctr"/>
            <a:r>
              <a:rPr lang="en-US" sz="4000" dirty="0" smtClean="0"/>
              <a:t>UNIT-4</a:t>
            </a:r>
          </a:p>
          <a:p>
            <a:r>
              <a:rPr lang="en-US" sz="4000" dirty="0" smtClean="0"/>
              <a:t> </a:t>
            </a:r>
          </a:p>
          <a:p>
            <a:pPr algn="ctr"/>
            <a:r>
              <a:rPr lang="en-US" sz="4000" dirty="0" smtClean="0"/>
              <a:t> Biomass</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i="1" u="sng">
                <a:solidFill>
                  <a:srgbClr val="FF0000"/>
                </a:solidFill>
                <a:latin typeface="Times New Roman" pitchFamily="18" charset="0"/>
                <a:cs typeface="Times New Roman" pitchFamily="18" charset="0"/>
              </a:rPr>
              <a:t>Thermo Chemical Conversion</a:t>
            </a:r>
            <a:endParaRPr lang="en-US"/>
          </a:p>
        </p:txBody>
      </p:sp>
      <p:sp>
        <p:nvSpPr>
          <p:cNvPr id="3" name="Content Placeholder 2"/>
          <p:cNvSpPr>
            <a:spLocks noGrp="1"/>
          </p:cNvSpPr>
          <p:nvPr>
            <p:ph idx="1"/>
          </p:nvPr>
        </p:nvSpPr>
        <p:spPr/>
        <p:txBody>
          <a:bodyPr rtlCol="0">
            <a:normAutofit/>
          </a:bodyPr>
          <a:lstStyle/>
          <a:p>
            <a:pPr algn="just" fontAlgn="auto">
              <a:spcAft>
                <a:spcPts val="0"/>
              </a:spcAft>
              <a:buFont typeface="Wingdings" pitchFamily="2" charset="2"/>
              <a:buChar char="Ø"/>
              <a:defRPr/>
            </a:pPr>
            <a:r>
              <a:rPr lang="en-US" dirty="0"/>
              <a:t>The thermo chemical reaction can convert the organic biomass into more valuable and convenient form of products as gaseous and liquid fuels residue and by-products etc. These processes can be carried out in following ways: 			</a:t>
            </a:r>
          </a:p>
          <a:p>
            <a:pPr marL="514350" indent="-514350" fontAlgn="auto">
              <a:spcAft>
                <a:spcPts val="0"/>
              </a:spcAft>
              <a:buFont typeface="+mj-lt"/>
              <a:buAutoNum type="alphaUcPeriod"/>
              <a:defRPr/>
            </a:pPr>
            <a:r>
              <a:rPr lang="en-US" dirty="0" smtClean="0">
                <a:solidFill>
                  <a:srgbClr val="FF0000"/>
                </a:solidFill>
              </a:rPr>
              <a:t>Gasification</a:t>
            </a:r>
            <a:endParaRPr lang="en-US" dirty="0">
              <a:solidFill>
                <a:srgbClr val="FF0000"/>
              </a:solidFill>
            </a:endParaRPr>
          </a:p>
          <a:p>
            <a:pPr marL="514350" indent="-514350" fontAlgn="auto">
              <a:spcAft>
                <a:spcPts val="0"/>
              </a:spcAft>
              <a:buFont typeface="+mj-lt"/>
              <a:buAutoNum type="alphaUcPeriod"/>
              <a:defRPr/>
            </a:pPr>
            <a:r>
              <a:rPr lang="en-US" dirty="0" err="1" smtClean="0">
                <a:solidFill>
                  <a:srgbClr val="FF0000"/>
                </a:solidFill>
              </a:rPr>
              <a:t>Pyrolysis</a:t>
            </a:r>
            <a:endParaRPr lang="en-US" dirty="0">
              <a:solidFill>
                <a:srgbClr val="FF0000"/>
              </a:solidFill>
            </a:endParaRPr>
          </a:p>
          <a:p>
            <a:pPr fontAlgn="auto">
              <a:spcAft>
                <a:spcPts val="0"/>
              </a:spcAft>
              <a:buFont typeface="Arial" pitchFamily="34" charset="0"/>
              <a:buChar char="•"/>
              <a:defRPr/>
            </a:pPr>
            <a:endParaRPr lang="en-US" dirty="0"/>
          </a:p>
        </p:txBody>
      </p:sp>
    </p:spTree>
  </p:cSld>
  <p:clrMapOvr>
    <a:masterClrMapping/>
  </p:clrMapOvr>
  <p:transition>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rmal-conversion-biomass.jpg"/>
          <p:cNvPicPr>
            <a:picLocks noChangeAspect="1"/>
          </p:cNvPicPr>
          <p:nvPr/>
        </p:nvPicPr>
        <p:blipFill>
          <a:blip r:embed="rId2" cstate="print"/>
          <a:srcRect/>
          <a:stretch>
            <a:fillRect/>
          </a:stretch>
        </p:blipFill>
        <p:spPr bwMode="auto">
          <a:xfrm>
            <a:off x="304800" y="228600"/>
            <a:ext cx="8153400" cy="639921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DigesterWorks2008.jpg"/>
          <p:cNvPicPr>
            <a:picLocks noChangeAspect="1"/>
          </p:cNvPicPr>
          <p:nvPr/>
        </p:nvPicPr>
        <p:blipFill>
          <a:blip r:embed="rId2" cstate="print"/>
          <a:stretch>
            <a:fillRect/>
          </a:stretch>
        </p:blipFill>
        <p:spPr>
          <a:xfrm>
            <a:off x="228600" y="304800"/>
            <a:ext cx="8610600" cy="59997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algn="l" fontAlgn="auto">
              <a:spcAft>
                <a:spcPts val="0"/>
              </a:spcAft>
              <a:defRPr/>
            </a:pPr>
            <a:r>
              <a:rPr lang="en-US" u="sng" dirty="0">
                <a:solidFill>
                  <a:srgbClr val="FF0000"/>
                </a:solidFill>
                <a:latin typeface="Times New Roman" pitchFamily="18" charset="0"/>
                <a:cs typeface="Times New Roman" pitchFamily="18" charset="0"/>
              </a:rPr>
              <a:t>Gas</a:t>
            </a:r>
            <a:r>
              <a:rPr lang="en-US" b="1" i="1" u="sng" dirty="0">
                <a:solidFill>
                  <a:srgbClr val="FF0000"/>
                </a:solidFill>
                <a:latin typeface="Times New Roman" pitchFamily="18" charset="0"/>
                <a:cs typeface="Times New Roman" pitchFamily="18" charset="0"/>
              </a:rPr>
              <a:t>ification</a:t>
            </a:r>
            <a:r>
              <a:rPr lang="en-US" b="1" i="1" dirty="0">
                <a:solidFill>
                  <a:srgbClr val="FF0000"/>
                </a:solidFill>
              </a:rPr>
              <a:t> :</a:t>
            </a:r>
            <a:br>
              <a:rPr lang="en-US" b="1" i="1" dirty="0">
                <a:solidFill>
                  <a:srgbClr val="FF0000"/>
                </a:solidFill>
              </a:rPr>
            </a:br>
            <a:endParaRPr lang="en-US" dirty="0"/>
          </a:p>
        </p:txBody>
      </p:sp>
      <p:sp>
        <p:nvSpPr>
          <p:cNvPr id="3" name="Content Placeholder 2"/>
          <p:cNvSpPr>
            <a:spLocks noGrp="1"/>
          </p:cNvSpPr>
          <p:nvPr>
            <p:ph idx="1"/>
          </p:nvPr>
        </p:nvSpPr>
        <p:spPr>
          <a:xfrm>
            <a:off x="457200" y="685800"/>
            <a:ext cx="8229600" cy="5943600"/>
          </a:xfrm>
        </p:spPr>
        <p:txBody>
          <a:bodyPr rtlCol="0">
            <a:normAutofit fontScale="92500" lnSpcReduction="10000"/>
          </a:bodyPr>
          <a:lstStyle/>
          <a:p>
            <a:pPr fontAlgn="auto">
              <a:spcAft>
                <a:spcPts val="0"/>
              </a:spcAft>
              <a:buFont typeface="Wingdings" pitchFamily="2" charset="2"/>
              <a:buChar char="ü"/>
              <a:defRPr/>
            </a:pPr>
            <a:r>
              <a:rPr lang="en-US" dirty="0">
                <a:latin typeface="Times New Roman" pitchFamily="18" charset="0"/>
                <a:cs typeface="Times New Roman" pitchFamily="18" charset="0"/>
              </a:rPr>
              <a:t>Gasification Heating of biomass in presence of limited oxygen and air (deficient O2/air) is called gasification. </a:t>
            </a:r>
          </a:p>
          <a:p>
            <a:pPr fontAlgn="auto">
              <a:spcAft>
                <a:spcPts val="0"/>
              </a:spcAft>
              <a:buFont typeface="Wingdings" pitchFamily="2" charset="2"/>
              <a:buChar char="ü"/>
              <a:defRPr/>
            </a:pPr>
            <a:r>
              <a:rPr lang="en-US" dirty="0">
                <a:latin typeface="Times New Roman" pitchFamily="18" charset="0"/>
                <a:cs typeface="Times New Roman" pitchFamily="18" charset="0"/>
              </a:rPr>
              <a:t>it produces gaseous fuels like H</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,CO,CH</a:t>
            </a:r>
            <a:r>
              <a:rPr lang="en-US" baseline="-25000" dirty="0">
                <a:latin typeface="Times New Roman" pitchFamily="18" charset="0"/>
                <a:cs typeface="Times New Roman" pitchFamily="18" charset="0"/>
              </a:rPr>
              <a:t>4</a:t>
            </a:r>
            <a:r>
              <a:rPr lang="en-US" dirty="0">
                <a:latin typeface="Times New Roman" pitchFamily="18" charset="0"/>
                <a:cs typeface="Times New Roman" pitchFamily="18" charset="0"/>
              </a:rPr>
              <a:t>,N</a:t>
            </a:r>
            <a:r>
              <a:rPr lang="en-US" baseline="-25000" dirty="0">
                <a:latin typeface="Times New Roman" pitchFamily="18" charset="0"/>
                <a:cs typeface="Times New Roman" pitchFamily="18" charset="0"/>
              </a:rPr>
              <a:t>2 </a:t>
            </a:r>
            <a:r>
              <a:rPr lang="en-US" dirty="0">
                <a:latin typeface="Times New Roman" pitchFamily="18" charset="0"/>
                <a:cs typeface="Times New Roman" pitchFamily="18" charset="0"/>
              </a:rPr>
              <a:t>of low calorific value.</a:t>
            </a:r>
          </a:p>
          <a:p>
            <a:pPr fontAlgn="auto">
              <a:spcAft>
                <a:spcPts val="0"/>
              </a:spcAft>
              <a:buFont typeface="Arial" pitchFamily="34" charset="0"/>
              <a:buNone/>
              <a:defRPr/>
            </a:pPr>
            <a:r>
              <a:rPr lang="en-US" sz="4300" b="1" i="1" u="sng" dirty="0" err="1" smtClean="0">
                <a:solidFill>
                  <a:srgbClr val="FF0000"/>
                </a:solidFill>
                <a:latin typeface="Times New Roman" pitchFamily="18" charset="0"/>
                <a:cs typeface="Times New Roman" pitchFamily="18" charset="0"/>
              </a:rPr>
              <a:t>Pyrolysis</a:t>
            </a:r>
            <a:r>
              <a:rPr lang="en-US" sz="4300" b="1" i="1" u="sng" dirty="0">
                <a:solidFill>
                  <a:srgbClr val="FF0000"/>
                </a:solidFill>
                <a:latin typeface="Times New Roman" pitchFamily="18" charset="0"/>
                <a:cs typeface="Times New Roman" pitchFamily="18" charset="0"/>
              </a:rPr>
              <a:t>:</a:t>
            </a:r>
          </a:p>
          <a:p>
            <a:pPr fontAlgn="auto">
              <a:spcAft>
                <a:spcPts val="0"/>
              </a:spcAft>
              <a:buFont typeface="Wingdings" pitchFamily="2" charset="2"/>
              <a:buChar char="ü"/>
              <a:defRPr/>
            </a:pPr>
            <a:r>
              <a:rPr lang="en-US" dirty="0" err="1">
                <a:latin typeface="Times New Roman" pitchFamily="18" charset="0"/>
                <a:cs typeface="Times New Roman" pitchFamily="18" charset="0"/>
              </a:rPr>
              <a:t>Pyrolysis</a:t>
            </a:r>
            <a:r>
              <a:rPr lang="en-US" dirty="0">
                <a:latin typeface="Times New Roman" pitchFamily="18" charset="0"/>
                <a:cs typeface="Times New Roman" pitchFamily="18" charset="0"/>
              </a:rPr>
              <a:t> It is the heating of biomass in a closed vessel at temperatures in the range </a:t>
            </a:r>
            <a:r>
              <a:rPr lang="en-US" dirty="0" smtClean="0">
                <a:latin typeface="Times New Roman" pitchFamily="18" charset="0"/>
                <a:cs typeface="Times New Roman" pitchFamily="18" charset="0"/>
              </a:rPr>
              <a:t>500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C-900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 </a:t>
            </a:r>
            <a:r>
              <a:rPr lang="en-US" dirty="0">
                <a:latin typeface="Times New Roman" pitchFamily="18" charset="0"/>
                <a:cs typeface="Times New Roman" pitchFamily="18" charset="0"/>
              </a:rPr>
              <a:t>in absence of O2/air or with steam. </a:t>
            </a:r>
          </a:p>
          <a:p>
            <a:pPr fontAlgn="auto">
              <a:spcAft>
                <a:spcPts val="0"/>
              </a:spcAft>
              <a:buFont typeface="Wingdings" pitchFamily="2" charset="2"/>
              <a:buChar char="ü"/>
              <a:defRPr/>
            </a:pPr>
            <a:r>
              <a:rPr lang="en-US" dirty="0">
                <a:latin typeface="Times New Roman" pitchFamily="18" charset="0"/>
                <a:cs typeface="Times New Roman" pitchFamily="18" charset="0"/>
              </a:rPr>
              <a:t>It produces solid </a:t>
            </a:r>
            <a:r>
              <a:rPr lang="en-US" dirty="0" smtClean="0">
                <a:latin typeface="Times New Roman" pitchFamily="18" charset="0"/>
                <a:cs typeface="Times New Roman" pitchFamily="18" charset="0"/>
              </a:rPr>
              <a:t>,liquid </a:t>
            </a:r>
            <a:r>
              <a:rPr lang="en-US" dirty="0">
                <a:latin typeface="Times New Roman" pitchFamily="18" charset="0"/>
                <a:cs typeface="Times New Roman" pitchFamily="18" charset="0"/>
              </a:rPr>
              <a:t>and gases. </a:t>
            </a:r>
          </a:p>
          <a:p>
            <a:pPr fontAlgn="auto">
              <a:spcAft>
                <a:spcPts val="0"/>
              </a:spcAft>
              <a:buFont typeface="Wingdings" pitchFamily="2" charset="2"/>
              <a:buChar char="ü"/>
              <a:defRPr/>
            </a:pP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pyrolysis</a:t>
            </a:r>
            <a:r>
              <a:rPr lang="en-US" dirty="0">
                <a:latin typeface="Times New Roman" pitchFamily="18" charset="0"/>
                <a:cs typeface="Times New Roman" pitchFamily="18" charset="0"/>
              </a:rPr>
              <a:t> process can use all type of organic materials including plastic and rubbers.</a:t>
            </a:r>
            <a:endParaRPr lang="en-US" b="1" i="1" u="sng" dirty="0">
              <a:solidFill>
                <a:srgbClr val="FF0000"/>
              </a:solidFill>
              <a:latin typeface="Times New Roman" pitchFamily="18" charset="0"/>
              <a:cs typeface="Times New Roman" pitchFamily="18" charset="0"/>
            </a:endParaRPr>
          </a:p>
          <a:p>
            <a:pPr fontAlgn="auto">
              <a:spcAft>
                <a:spcPts val="0"/>
              </a:spcAft>
              <a:buFont typeface="Arial" pitchFamily="34" charset="0"/>
              <a:buChar char="•"/>
              <a:defRPr/>
            </a:pPr>
            <a:endParaRPr lang="en-US" dirty="0"/>
          </a:p>
        </p:txBody>
      </p:sp>
    </p:spTree>
  </p:cSld>
  <p:clrMapOvr>
    <a:masterClrMapping/>
  </p:clrMapOvr>
  <p:transition>
    <p:strip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4769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Biochemical Conversion</a:t>
            </a:r>
            <a:endParaRPr lang="en-US" dirty="0"/>
          </a:p>
        </p:txBody>
      </p:sp>
      <p:sp>
        <p:nvSpPr>
          <p:cNvPr id="11267" name="Content Placeholder 2"/>
          <p:cNvSpPr>
            <a:spLocks noGrp="1"/>
          </p:cNvSpPr>
          <p:nvPr>
            <p:ph idx="1"/>
          </p:nvPr>
        </p:nvSpPr>
        <p:spPr>
          <a:xfrm>
            <a:off x="457200" y="1219200"/>
            <a:ext cx="8229600" cy="5334000"/>
          </a:xfrm>
        </p:spPr>
        <p:txBody>
          <a:bodyPr/>
          <a:lstStyle/>
          <a:p>
            <a:pPr>
              <a:buFont typeface="Wingdings" pitchFamily="2" charset="2"/>
              <a:buChar char="Ø"/>
            </a:pPr>
            <a:r>
              <a:rPr lang="en-US" dirty="0"/>
              <a:t>In biochemical processes the bacteria and micro organisms are used to transform the raw biomass into useful energy like methane and ethane gas.</a:t>
            </a:r>
          </a:p>
          <a:p>
            <a:pPr>
              <a:buFont typeface="Wingdings" pitchFamily="2" charset="2"/>
              <a:buChar char="Ø"/>
            </a:pPr>
            <a:r>
              <a:rPr lang="en-US" dirty="0"/>
              <a:t> Following organic treatments are given to the biomass: </a:t>
            </a:r>
          </a:p>
          <a:p>
            <a:pPr algn="just">
              <a:buFont typeface="Arial" charset="0"/>
              <a:buNone/>
            </a:pPr>
            <a:r>
              <a:rPr lang="en-US" dirty="0">
                <a:solidFill>
                  <a:srgbClr val="FF0000"/>
                </a:solidFill>
              </a:rPr>
              <a:t>1) Fermentation of biomass(Aerobic digestion) </a:t>
            </a:r>
          </a:p>
          <a:p>
            <a:pPr algn="just">
              <a:buFont typeface="Arial" charset="0"/>
              <a:buNone/>
            </a:pPr>
            <a:r>
              <a:rPr lang="en-US" dirty="0">
                <a:solidFill>
                  <a:srgbClr val="FF0000"/>
                </a:solidFill>
              </a:rPr>
              <a:t>2) Anaerobic digestion of biomass</a:t>
            </a:r>
          </a:p>
        </p:txBody>
      </p:sp>
    </p:spTree>
  </p:cSld>
  <p:clrMapOvr>
    <a:masterClrMapping/>
  </p:clrMapOvr>
  <p:transition>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naerobic-Digestion-Process.jpg"/>
          <p:cNvPicPr>
            <a:picLocks noChangeAspect="1"/>
          </p:cNvPicPr>
          <p:nvPr/>
        </p:nvPicPr>
        <p:blipFill>
          <a:blip r:embed="rId2" cstate="print"/>
          <a:stretch>
            <a:fillRect/>
          </a:stretch>
        </p:blipFill>
        <p:spPr>
          <a:xfrm>
            <a:off x="304800" y="228600"/>
            <a:ext cx="8458200" cy="6324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_bioethanol_production.gif"/>
          <p:cNvPicPr>
            <a:picLocks noChangeAspect="1"/>
          </p:cNvPicPr>
          <p:nvPr/>
        </p:nvPicPr>
        <p:blipFill>
          <a:blip r:embed="rId2" cstate="print"/>
          <a:stretch>
            <a:fillRect/>
          </a:stretch>
        </p:blipFill>
        <p:spPr>
          <a:xfrm>
            <a:off x="457200" y="304800"/>
            <a:ext cx="8153400" cy="61150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assification+of+Biogas+Plants.jpg"/>
          <p:cNvPicPr>
            <a:picLocks noGrp="1" noChangeAspect="1"/>
          </p:cNvPicPr>
          <p:nvPr>
            <p:ph idx="1"/>
          </p:nvPr>
        </p:nvPicPr>
        <p:blipFill>
          <a:blip r:embed="rId2" cstate="print"/>
          <a:stretch>
            <a:fillRect/>
          </a:stretch>
        </p:blipFill>
        <p:spPr>
          <a:xfrm>
            <a:off x="609600" y="404019"/>
            <a:ext cx="7995708" cy="599678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Biogas Generation</a:t>
            </a:r>
            <a:endParaRPr lang="en-US" dirty="0"/>
          </a:p>
        </p:txBody>
      </p:sp>
      <p:sp>
        <p:nvSpPr>
          <p:cNvPr id="12291" name="Content Placeholder 2"/>
          <p:cNvSpPr>
            <a:spLocks noGrp="1"/>
          </p:cNvSpPr>
          <p:nvPr>
            <p:ph idx="1"/>
          </p:nvPr>
        </p:nvSpPr>
        <p:spPr>
          <a:xfrm>
            <a:off x="457200" y="990600"/>
            <a:ext cx="8229600" cy="5638800"/>
          </a:xfrm>
        </p:spPr>
        <p:txBody>
          <a:bodyPr/>
          <a:lstStyle/>
          <a:p>
            <a:pPr>
              <a:buFont typeface="Wingdings" pitchFamily="2" charset="2"/>
              <a:buChar char="§"/>
            </a:pPr>
            <a:r>
              <a:rPr lang="en-US" dirty="0"/>
              <a:t>Biogas contains 55-65% methane, 30-40% CO2 and the remainders are impurities like H2S, H2,N2 gases. </a:t>
            </a:r>
          </a:p>
          <a:p>
            <a:pPr>
              <a:buFont typeface="Wingdings" pitchFamily="2" charset="2"/>
              <a:buChar char="§"/>
            </a:pPr>
            <a:r>
              <a:rPr lang="en-US" dirty="0"/>
              <a:t>Cattle dung can produce 0.037 m</a:t>
            </a:r>
            <a:r>
              <a:rPr lang="en-US" baseline="30000" dirty="0"/>
              <a:t>3</a:t>
            </a:r>
            <a:r>
              <a:rPr lang="en-US" dirty="0"/>
              <a:t> of biogas per kg of cow dung. </a:t>
            </a:r>
          </a:p>
          <a:p>
            <a:pPr>
              <a:buFont typeface="Wingdings" pitchFamily="2" charset="2"/>
              <a:buChar char="§"/>
            </a:pPr>
            <a:r>
              <a:rPr lang="en-US" dirty="0"/>
              <a:t>The calorific value of gas is 21000 to 23000 kJ/kg or about 38000 kJ/m3 of gas. </a:t>
            </a:r>
          </a:p>
          <a:p>
            <a:pPr>
              <a:buFont typeface="Wingdings" pitchFamily="2" charset="2"/>
              <a:buChar char="§"/>
            </a:pPr>
            <a:r>
              <a:rPr lang="en-US" dirty="0"/>
              <a:t>The material from which biogas is produced retains its value as fertilizer or as animal feed which can be used after certain processing.</a:t>
            </a:r>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04800"/>
          </a:xfrm>
        </p:spPr>
        <p:txBody>
          <a:bodyPr rtlCol="0">
            <a:normAutofit fontScale="90000"/>
          </a:bodyPr>
          <a:lstStyle/>
          <a:p>
            <a:pPr fontAlgn="auto">
              <a:spcAft>
                <a:spcPts val="0"/>
              </a:spcAft>
              <a:defRPr/>
            </a:pPr>
            <a:r>
              <a:rPr lang="en-US" b="1" i="1" u="sng" dirty="0" smtClean="0">
                <a:solidFill>
                  <a:srgbClr val="FF0000"/>
                </a:solidFill>
                <a:latin typeface="Times New Roman" pitchFamily="18" charset="0"/>
                <a:cs typeface="Times New Roman" pitchFamily="18" charset="0"/>
              </a:rPr>
              <a:t>CONTENTS</a:t>
            </a:r>
            <a:r>
              <a:rPr lang="en-US" dirty="0" smtClean="0"/>
              <a:t> </a:t>
            </a:r>
            <a:r>
              <a:rPr lang="en-US" dirty="0"/>
              <a:t/>
            </a:r>
            <a:br>
              <a:rPr lang="en-US" dirty="0"/>
            </a:br>
            <a:endParaRPr lang="en-US" dirty="0"/>
          </a:p>
        </p:txBody>
      </p:sp>
      <p:sp>
        <p:nvSpPr>
          <p:cNvPr id="3075" name="Content Placeholder 2"/>
          <p:cNvSpPr>
            <a:spLocks noGrp="1"/>
          </p:cNvSpPr>
          <p:nvPr>
            <p:ph idx="1"/>
          </p:nvPr>
        </p:nvSpPr>
        <p:spPr>
          <a:xfrm>
            <a:off x="457200" y="685800"/>
            <a:ext cx="8229600" cy="5867400"/>
          </a:xfrm>
        </p:spPr>
        <p:txBody>
          <a:bodyPr/>
          <a:lstStyle/>
          <a:p>
            <a:pPr algn="just">
              <a:buFont typeface="Wingdings" pitchFamily="2" charset="2"/>
              <a:buChar char="v"/>
            </a:pPr>
            <a:r>
              <a:rPr lang="en-US" sz="2400" dirty="0"/>
              <a:t> Introduction</a:t>
            </a:r>
          </a:p>
          <a:p>
            <a:pPr algn="just">
              <a:buFont typeface="Wingdings" pitchFamily="2" charset="2"/>
              <a:buChar char="v"/>
            </a:pPr>
            <a:r>
              <a:rPr lang="en-US" sz="2400" dirty="0"/>
              <a:t>Photosynthesis Process</a:t>
            </a:r>
          </a:p>
          <a:p>
            <a:pPr algn="just">
              <a:buFont typeface="Wingdings" pitchFamily="2" charset="2"/>
              <a:buChar char="v"/>
            </a:pPr>
            <a:r>
              <a:rPr lang="en-US" sz="2400" dirty="0">
                <a:cs typeface="Times New Roman" pitchFamily="18" charset="0"/>
              </a:rPr>
              <a:t>Steps Of Photosynthesis</a:t>
            </a:r>
          </a:p>
          <a:p>
            <a:pPr algn="just">
              <a:buFont typeface="Wingdings" pitchFamily="2" charset="2"/>
              <a:buChar char="v"/>
            </a:pPr>
            <a:r>
              <a:rPr lang="en-US" sz="2400" dirty="0"/>
              <a:t>Biomass Energy Conversion </a:t>
            </a:r>
          </a:p>
          <a:p>
            <a:pPr algn="just">
              <a:buFont typeface="Wingdings" pitchFamily="2" charset="2"/>
              <a:buChar char="v"/>
            </a:pPr>
            <a:r>
              <a:rPr lang="en-US" sz="2400" dirty="0"/>
              <a:t>Direct Combustion </a:t>
            </a:r>
          </a:p>
          <a:p>
            <a:pPr algn="just">
              <a:buFont typeface="Wingdings" pitchFamily="2" charset="2"/>
              <a:buChar char="v"/>
            </a:pPr>
            <a:r>
              <a:rPr lang="en-US" sz="2400" dirty="0"/>
              <a:t>Thermo Chemical Conversion</a:t>
            </a:r>
          </a:p>
          <a:p>
            <a:pPr algn="just">
              <a:buFont typeface="Wingdings" pitchFamily="2" charset="2"/>
              <a:buChar char="v"/>
            </a:pPr>
            <a:r>
              <a:rPr lang="en-US" sz="2400" dirty="0"/>
              <a:t> Biochemical Conversion </a:t>
            </a:r>
          </a:p>
          <a:p>
            <a:pPr algn="just">
              <a:buFont typeface="Wingdings" pitchFamily="2" charset="2"/>
              <a:buChar char="v"/>
            </a:pPr>
            <a:r>
              <a:rPr lang="en-US" sz="2400" dirty="0"/>
              <a:t>Biogas Generation			</a:t>
            </a:r>
          </a:p>
          <a:p>
            <a:pPr algn="just">
              <a:buFont typeface="Wingdings" pitchFamily="2" charset="2"/>
              <a:buChar char="v"/>
            </a:pPr>
            <a:r>
              <a:rPr lang="en-US" sz="2400" dirty="0"/>
              <a:t>Classification Of Biogas Plants</a:t>
            </a:r>
          </a:p>
          <a:p>
            <a:pPr algn="just">
              <a:buFont typeface="Wingdings" pitchFamily="2" charset="2"/>
              <a:buChar char="v"/>
            </a:pPr>
            <a:r>
              <a:rPr lang="en-US" sz="2400" dirty="0"/>
              <a:t>Factors Affecting Biogas Production</a:t>
            </a:r>
          </a:p>
          <a:p>
            <a:pPr algn="just">
              <a:buFont typeface="Wingdings" pitchFamily="2" charset="2"/>
              <a:buChar char="v"/>
            </a:pPr>
            <a:r>
              <a:rPr lang="en-US" sz="2400" dirty="0"/>
              <a:t>Applications Of Biomass</a:t>
            </a:r>
          </a:p>
          <a:p>
            <a:pPr algn="just">
              <a:buFont typeface="Wingdings" pitchFamily="2" charset="2"/>
              <a:buChar char="v"/>
            </a:pPr>
            <a:r>
              <a:rPr lang="en-US" sz="2400" dirty="0"/>
              <a:t>Site Selection </a:t>
            </a:r>
          </a:p>
          <a:p>
            <a:pPr algn="just">
              <a:buFont typeface="Wingdings" pitchFamily="2" charset="2"/>
              <a:buChar char="v"/>
            </a:pPr>
            <a:r>
              <a:rPr lang="en-US" sz="2400" dirty="0"/>
              <a:t>Advantages &amp; Disadvantages</a:t>
            </a:r>
          </a:p>
          <a:p>
            <a:endParaRPr lang="en-US" sz="2400" dirty="0"/>
          </a:p>
          <a:p>
            <a:endParaRPr lang="en-US" sz="2400" dirty="0"/>
          </a:p>
          <a:p>
            <a:endParaRPr lang="en-US" sz="2400" dirty="0"/>
          </a:p>
        </p:txBody>
      </p:sp>
      <p:pic>
        <p:nvPicPr>
          <p:cNvPr id="4" name="Picture 4" descr="th (1).jfif"/>
          <p:cNvPicPr>
            <a:picLocks noChangeAspect="1"/>
          </p:cNvPicPr>
          <p:nvPr/>
        </p:nvPicPr>
        <p:blipFill>
          <a:blip r:embed="rId2" cstate="print"/>
          <a:srcRect/>
          <a:stretch>
            <a:fillRect/>
          </a:stretch>
        </p:blipFill>
        <p:spPr bwMode="auto">
          <a:xfrm>
            <a:off x="4876800" y="1066800"/>
            <a:ext cx="3505200" cy="3048000"/>
          </a:xfrm>
          <a:prstGeom prst="rect">
            <a:avLst/>
          </a:prstGeom>
          <a:noFill/>
          <a:ln w="9525">
            <a:noFill/>
            <a:miter lim="800000"/>
            <a:headEnd/>
            <a:tailEnd/>
          </a:ln>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457200"/>
            <a:ext cx="8229600" cy="6172200"/>
          </a:xfrm>
        </p:spPr>
        <p:txBody>
          <a:bodyPr/>
          <a:lstStyle/>
          <a:p>
            <a:r>
              <a:rPr lang="en-US"/>
              <a:t>Biogas can be produced by digestion pyrolysis or hydro gasification.</a:t>
            </a:r>
          </a:p>
          <a:p>
            <a:endParaRPr lang="en-US"/>
          </a:p>
        </p:txBody>
      </p:sp>
      <p:pic>
        <p:nvPicPr>
          <p:cNvPr id="4" name="Picture 3" descr="1-Process-classification-of-biomass-thermal-conversion-Long-2014.png"/>
          <p:cNvPicPr>
            <a:picLocks noChangeAspect="1"/>
          </p:cNvPicPr>
          <p:nvPr/>
        </p:nvPicPr>
        <p:blipFill>
          <a:blip r:embed="rId2" cstate="print"/>
          <a:stretch>
            <a:fillRect/>
          </a:stretch>
        </p:blipFill>
        <p:spPr>
          <a:xfrm>
            <a:off x="1828800" y="1981200"/>
            <a:ext cx="6781800" cy="4267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biomass-energy-27-638.jpg"/>
          <p:cNvPicPr>
            <a:picLocks noChangeAspect="1"/>
          </p:cNvPicPr>
          <p:nvPr/>
        </p:nvPicPr>
        <p:blipFill>
          <a:blip r:embed="rId2" cstate="print"/>
          <a:stretch>
            <a:fillRect/>
          </a:stretch>
        </p:blipFill>
        <p:spPr>
          <a:xfrm>
            <a:off x="685800" y="381000"/>
            <a:ext cx="8305800" cy="6477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o-mass-21-638.jpg"/>
          <p:cNvPicPr>
            <a:picLocks noChangeAspect="1"/>
          </p:cNvPicPr>
          <p:nvPr/>
        </p:nvPicPr>
        <p:blipFill>
          <a:blip r:embed="rId2" cstate="print"/>
          <a:stretch>
            <a:fillRect/>
          </a:stretch>
        </p:blipFill>
        <p:spPr>
          <a:xfrm>
            <a:off x="838200" y="381000"/>
            <a:ext cx="7391401" cy="5943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ogas-ppt-10-638.jpg"/>
          <p:cNvPicPr>
            <a:picLocks noChangeAspect="1"/>
          </p:cNvPicPr>
          <p:nvPr/>
        </p:nvPicPr>
        <p:blipFill>
          <a:blip r:embed="rId2" cstate="print"/>
          <a:stretch>
            <a:fillRect/>
          </a:stretch>
        </p:blipFill>
        <p:spPr>
          <a:xfrm>
            <a:off x="152400" y="304800"/>
            <a:ext cx="8610600" cy="6172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loat_dome.jpg"/>
          <p:cNvPicPr>
            <a:picLocks noChangeAspect="1"/>
          </p:cNvPicPr>
          <p:nvPr/>
        </p:nvPicPr>
        <p:blipFill>
          <a:blip r:embed="rId2" cstate="print"/>
          <a:stretch>
            <a:fillRect/>
          </a:stretch>
        </p:blipFill>
        <p:spPr>
          <a:xfrm>
            <a:off x="381000" y="228600"/>
            <a:ext cx="7857621" cy="621506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fference-Between-Biomass-and-Biogas-Comparison-Summary-e1508483407711.png"/>
          <p:cNvPicPr>
            <a:picLocks noGrp="1" noChangeAspect="1"/>
          </p:cNvPicPr>
          <p:nvPr>
            <p:ph idx="1"/>
          </p:nvPr>
        </p:nvPicPr>
        <p:blipFill>
          <a:blip r:embed="rId2" cstate="print"/>
          <a:stretch>
            <a:fillRect/>
          </a:stretch>
        </p:blipFill>
        <p:spPr>
          <a:xfrm>
            <a:off x="457200" y="228600"/>
            <a:ext cx="8458199" cy="6400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Factors Affecting Biogas Production</a:t>
            </a:r>
            <a:endParaRPr lang="en-US" dirty="0"/>
          </a:p>
        </p:txBody>
      </p:sp>
      <p:sp>
        <p:nvSpPr>
          <p:cNvPr id="3" name="Content Placeholder 2"/>
          <p:cNvSpPr>
            <a:spLocks noGrp="1"/>
          </p:cNvSpPr>
          <p:nvPr>
            <p:ph idx="1"/>
          </p:nvPr>
        </p:nvSpPr>
        <p:spPr>
          <a:xfrm>
            <a:off x="457200" y="1066800"/>
            <a:ext cx="8229600" cy="5562600"/>
          </a:xfrm>
        </p:spPr>
        <p:txBody>
          <a:bodyPr rtlCol="0">
            <a:normAutofit lnSpcReduction="10000"/>
          </a:bodyPr>
          <a:lstStyle/>
          <a:p>
            <a:pPr fontAlgn="auto">
              <a:spcAft>
                <a:spcPts val="0"/>
              </a:spcAft>
              <a:buFont typeface="Wingdings" pitchFamily="2" charset="2"/>
              <a:buChar char="Ø"/>
              <a:defRPr/>
            </a:pPr>
            <a:r>
              <a:rPr lang="en-US" dirty="0"/>
              <a:t>The rate of production of biogas depends on the following factors: </a:t>
            </a:r>
          </a:p>
          <a:p>
            <a:pPr marL="514350" indent="-514350" fontAlgn="auto">
              <a:spcAft>
                <a:spcPts val="0"/>
              </a:spcAft>
              <a:buFont typeface="Wingdings" pitchFamily="2" charset="2"/>
              <a:buChar char="§"/>
              <a:defRPr/>
            </a:pPr>
            <a:r>
              <a:rPr lang="en-US" dirty="0"/>
              <a:t>Temperature &amp; Pressure</a:t>
            </a:r>
          </a:p>
          <a:p>
            <a:pPr marL="514350" indent="-514350" fontAlgn="auto">
              <a:spcAft>
                <a:spcPts val="0"/>
              </a:spcAft>
              <a:buFont typeface="Wingdings" pitchFamily="2" charset="2"/>
              <a:buChar char="§"/>
              <a:defRPr/>
            </a:pPr>
            <a:r>
              <a:rPr lang="en-US" dirty="0"/>
              <a:t> Solid concentration &amp; Loading rate </a:t>
            </a:r>
          </a:p>
          <a:p>
            <a:pPr marL="514350" indent="-514350" fontAlgn="auto">
              <a:spcAft>
                <a:spcPts val="0"/>
              </a:spcAft>
              <a:buFont typeface="Wingdings" pitchFamily="2" charset="2"/>
              <a:buChar char="§"/>
              <a:defRPr/>
            </a:pPr>
            <a:r>
              <a:rPr lang="en-US" dirty="0"/>
              <a:t> Retention period</a:t>
            </a:r>
          </a:p>
          <a:p>
            <a:pPr marL="514350" indent="-514350" fontAlgn="auto">
              <a:spcAft>
                <a:spcPts val="0"/>
              </a:spcAft>
              <a:buFont typeface="Wingdings" pitchFamily="2" charset="2"/>
              <a:buChar char="§"/>
              <a:defRPr/>
            </a:pPr>
            <a:r>
              <a:rPr lang="en-US" dirty="0"/>
              <a:t> pH value</a:t>
            </a:r>
          </a:p>
          <a:p>
            <a:pPr marL="514350" indent="-514350" fontAlgn="auto">
              <a:spcAft>
                <a:spcPts val="0"/>
              </a:spcAft>
              <a:buFont typeface="Wingdings" pitchFamily="2" charset="2"/>
              <a:buChar char="§"/>
              <a:defRPr/>
            </a:pPr>
            <a:r>
              <a:rPr lang="en-US" dirty="0"/>
              <a:t> Nutrients composition </a:t>
            </a:r>
          </a:p>
          <a:p>
            <a:pPr marL="514350" indent="-514350" fontAlgn="auto">
              <a:spcAft>
                <a:spcPts val="0"/>
              </a:spcAft>
              <a:buFont typeface="Wingdings" pitchFamily="2" charset="2"/>
              <a:buChar char="§"/>
              <a:defRPr/>
            </a:pPr>
            <a:r>
              <a:rPr lang="en-US" dirty="0"/>
              <a:t> Toxic substances </a:t>
            </a:r>
          </a:p>
          <a:p>
            <a:pPr marL="514350" indent="-514350" fontAlgn="auto">
              <a:spcAft>
                <a:spcPts val="0"/>
              </a:spcAft>
              <a:buFont typeface="Wingdings" pitchFamily="2" charset="2"/>
              <a:buChar char="§"/>
              <a:defRPr/>
            </a:pPr>
            <a:r>
              <a:rPr lang="en-US" dirty="0"/>
              <a:t> Digester size &amp; shape </a:t>
            </a:r>
          </a:p>
          <a:p>
            <a:pPr marL="514350" indent="-514350" fontAlgn="auto">
              <a:spcAft>
                <a:spcPts val="0"/>
              </a:spcAft>
              <a:buFont typeface="Wingdings" pitchFamily="2" charset="2"/>
              <a:buChar char="§"/>
              <a:defRPr/>
            </a:pPr>
            <a:r>
              <a:rPr lang="en-US" dirty="0"/>
              <a:t> Stirring agitation of the content of digestion</a:t>
            </a:r>
          </a:p>
          <a:p>
            <a:pPr fontAlgn="auto">
              <a:spcAft>
                <a:spcPts val="0"/>
              </a:spcAft>
              <a:buFont typeface="Arial" pitchFamily="34" charset="0"/>
              <a:buChar char="•"/>
              <a:defRPr/>
            </a:pPr>
            <a:endParaRPr lang="en-US" dirty="0"/>
          </a:p>
        </p:txBody>
      </p:sp>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Application of biomass</a:t>
            </a:r>
            <a:endParaRPr lang="en-US" dirty="0"/>
          </a:p>
        </p:txBody>
      </p:sp>
      <p:sp>
        <p:nvSpPr>
          <p:cNvPr id="3" name="Content Placeholder 2"/>
          <p:cNvSpPr>
            <a:spLocks noGrp="1"/>
          </p:cNvSpPr>
          <p:nvPr>
            <p:ph idx="1"/>
          </p:nvPr>
        </p:nvSpPr>
        <p:spPr>
          <a:xfrm>
            <a:off x="457200" y="914400"/>
            <a:ext cx="8229600" cy="5638800"/>
          </a:xfrm>
        </p:spPr>
        <p:txBody>
          <a:bodyPr rtlCol="0">
            <a:normAutofit fontScale="85000" lnSpcReduction="20000"/>
          </a:bodyPr>
          <a:lstStyle/>
          <a:p>
            <a:pPr algn="just" fontAlgn="auto">
              <a:spcAft>
                <a:spcPts val="0"/>
              </a:spcAft>
              <a:buFont typeface="Wingdings" pitchFamily="2" charset="2"/>
              <a:buChar char="ü"/>
              <a:defRPr/>
            </a:pPr>
            <a:r>
              <a:rPr lang="en-US" dirty="0"/>
              <a:t>Waste organic biomass can be directly used as domestic fuels.</a:t>
            </a:r>
          </a:p>
          <a:p>
            <a:pPr algn="just" fontAlgn="auto">
              <a:spcAft>
                <a:spcPts val="0"/>
              </a:spcAft>
              <a:buFont typeface="Wingdings" pitchFamily="2" charset="2"/>
              <a:buChar char="ü"/>
              <a:defRPr/>
            </a:pPr>
            <a:r>
              <a:rPr lang="en-US" dirty="0"/>
              <a:t> Biogas is used as domestic fuels in gas stoves like LPG. </a:t>
            </a:r>
          </a:p>
          <a:p>
            <a:pPr algn="just" fontAlgn="auto">
              <a:spcAft>
                <a:spcPts val="0"/>
              </a:spcAft>
              <a:buFont typeface="Wingdings" pitchFamily="2" charset="2"/>
              <a:buChar char="ü"/>
              <a:defRPr/>
            </a:pPr>
            <a:r>
              <a:rPr lang="en-US" dirty="0"/>
              <a:t>Biogas can be used to run the engines, boilers and turbines. </a:t>
            </a:r>
          </a:p>
          <a:p>
            <a:pPr algn="just" fontAlgn="auto">
              <a:spcAft>
                <a:spcPts val="0"/>
              </a:spcAft>
              <a:buFont typeface="Wingdings" pitchFamily="2" charset="2"/>
              <a:buChar char="ü"/>
              <a:defRPr/>
            </a:pPr>
            <a:r>
              <a:rPr lang="en-US" dirty="0"/>
              <a:t>It is used for heating the water.</a:t>
            </a:r>
          </a:p>
          <a:p>
            <a:pPr algn="just" fontAlgn="auto">
              <a:spcAft>
                <a:spcPts val="0"/>
              </a:spcAft>
              <a:buFont typeface="Wingdings" pitchFamily="2" charset="2"/>
              <a:buChar char="ü"/>
              <a:defRPr/>
            </a:pPr>
            <a:r>
              <a:rPr lang="en-US" dirty="0"/>
              <a:t>Biogas is used as cooking fuel. </a:t>
            </a:r>
          </a:p>
          <a:p>
            <a:pPr algn="just" fontAlgn="auto">
              <a:spcAft>
                <a:spcPts val="0"/>
              </a:spcAft>
              <a:buFont typeface="Wingdings" pitchFamily="2" charset="2"/>
              <a:buChar char="ü"/>
              <a:defRPr/>
            </a:pPr>
            <a:r>
              <a:rPr lang="en-US" dirty="0"/>
              <a:t>Biogas is </a:t>
            </a:r>
            <a:r>
              <a:rPr lang="en-US" dirty="0" smtClean="0"/>
              <a:t>metal </a:t>
            </a:r>
            <a:r>
              <a:rPr lang="en-US" dirty="0"/>
              <a:t>light gas burner for lighting purpose. </a:t>
            </a:r>
          </a:p>
          <a:p>
            <a:pPr algn="just" fontAlgn="auto">
              <a:spcAft>
                <a:spcPts val="0"/>
              </a:spcAft>
              <a:buFont typeface="Wingdings" pitchFamily="2" charset="2"/>
              <a:buChar char="ü"/>
              <a:defRPr/>
            </a:pPr>
            <a:r>
              <a:rPr lang="en-US" dirty="0"/>
              <a:t>Biogas is used for water heating. It is used as fuel in I.C. Engine. </a:t>
            </a:r>
          </a:p>
          <a:p>
            <a:pPr algn="just" fontAlgn="auto">
              <a:spcAft>
                <a:spcPts val="0"/>
              </a:spcAft>
              <a:buFont typeface="Wingdings" pitchFamily="2" charset="2"/>
              <a:buChar char="ü"/>
              <a:defRPr/>
            </a:pPr>
            <a:r>
              <a:rPr lang="en-US" dirty="0"/>
              <a:t>It is used as fuel to run agricultural machineries. </a:t>
            </a:r>
          </a:p>
          <a:p>
            <a:pPr algn="just" fontAlgn="auto">
              <a:spcAft>
                <a:spcPts val="0"/>
              </a:spcAft>
              <a:buFont typeface="Wingdings" pitchFamily="2" charset="2"/>
              <a:buChar char="ü"/>
              <a:defRPr/>
            </a:pPr>
            <a:r>
              <a:rPr lang="en-US" dirty="0"/>
              <a:t>It is used to run diesel engine generator set to produce electricity. </a:t>
            </a:r>
          </a:p>
          <a:p>
            <a:pPr algn="just" fontAlgn="auto">
              <a:spcAft>
                <a:spcPts val="0"/>
              </a:spcAft>
              <a:buFont typeface="Wingdings" pitchFamily="2" charset="2"/>
              <a:buChar char="ü"/>
              <a:defRPr/>
            </a:pPr>
            <a:r>
              <a:rPr lang="en-US" dirty="0"/>
              <a:t>It is used for running pumps for irrigation purpose.</a:t>
            </a:r>
          </a:p>
          <a:p>
            <a:pPr fontAlgn="auto">
              <a:spcAft>
                <a:spcPts val="0"/>
              </a:spcAft>
              <a:buFont typeface="Wingdings" pitchFamily="2" charset="2"/>
              <a:buChar char="ü"/>
              <a:defRPr/>
            </a:pPr>
            <a:endParaRPr lang="en-US" dirty="0"/>
          </a:p>
        </p:txBody>
      </p:sp>
    </p:spTree>
  </p:cSld>
  <p:clrMapOvr>
    <a:masterClrMapping/>
  </p:clrMapOvr>
  <p:transition>
    <p:whee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Site Selection</a:t>
            </a:r>
            <a:endParaRPr lang="en-US" dirty="0"/>
          </a:p>
        </p:txBody>
      </p:sp>
      <p:sp>
        <p:nvSpPr>
          <p:cNvPr id="3" name="Content Placeholder 2"/>
          <p:cNvSpPr>
            <a:spLocks noGrp="1"/>
          </p:cNvSpPr>
          <p:nvPr>
            <p:ph idx="1"/>
          </p:nvPr>
        </p:nvSpPr>
        <p:spPr>
          <a:xfrm>
            <a:off x="457200" y="914400"/>
            <a:ext cx="8229600" cy="5715000"/>
          </a:xfrm>
        </p:spPr>
        <p:txBody>
          <a:bodyPr rtlCol="0">
            <a:normAutofit fontScale="92500" lnSpcReduction="20000"/>
          </a:bodyPr>
          <a:lstStyle/>
          <a:p>
            <a:pPr algn="just" fontAlgn="auto">
              <a:spcAft>
                <a:spcPts val="0"/>
              </a:spcAft>
              <a:buFont typeface="Wingdings" pitchFamily="2" charset="2"/>
              <a:buChar char="v"/>
              <a:defRPr/>
            </a:pPr>
            <a:endParaRPr lang="en-US" sz="1600" dirty="0"/>
          </a:p>
          <a:p>
            <a:pPr algn="just" fontAlgn="auto">
              <a:spcAft>
                <a:spcPts val="0"/>
              </a:spcAft>
              <a:buFont typeface="Wingdings" pitchFamily="2" charset="2"/>
              <a:buChar char="v"/>
              <a:defRPr/>
            </a:pPr>
            <a:r>
              <a:rPr lang="en-US" dirty="0">
                <a:cs typeface="Times New Roman" pitchFamily="18" charset="0"/>
              </a:rPr>
              <a:t>Following factors must be considered while selecting the site for a biogas plant:</a:t>
            </a:r>
          </a:p>
          <a:p>
            <a:pPr algn="just" fontAlgn="auto">
              <a:spcAft>
                <a:spcPts val="0"/>
              </a:spcAft>
              <a:buFont typeface="Arial" pitchFamily="34" charset="0"/>
              <a:buNone/>
              <a:defRPr/>
            </a:pPr>
            <a:r>
              <a:rPr lang="en-US" dirty="0">
                <a:cs typeface="Times New Roman" pitchFamily="18" charset="0"/>
              </a:rPr>
              <a:t>1.Distance				</a:t>
            </a:r>
          </a:p>
          <a:p>
            <a:pPr algn="just" fontAlgn="auto">
              <a:spcAft>
                <a:spcPts val="0"/>
              </a:spcAft>
              <a:buFont typeface="Arial" pitchFamily="34" charset="0"/>
              <a:buNone/>
              <a:defRPr/>
            </a:pPr>
            <a:r>
              <a:rPr lang="en-US" dirty="0">
                <a:cs typeface="Times New Roman" pitchFamily="18" charset="0"/>
              </a:rPr>
              <a:t>2.Minimum gradient</a:t>
            </a:r>
          </a:p>
          <a:p>
            <a:pPr algn="just" fontAlgn="auto">
              <a:spcAft>
                <a:spcPts val="0"/>
              </a:spcAft>
              <a:buFont typeface="Arial" pitchFamily="34" charset="0"/>
              <a:buNone/>
              <a:defRPr/>
            </a:pPr>
            <a:r>
              <a:rPr lang="en-US" dirty="0">
                <a:cs typeface="Times New Roman" pitchFamily="18" charset="0"/>
              </a:rPr>
              <a:t>3.Open space</a:t>
            </a:r>
          </a:p>
          <a:p>
            <a:pPr algn="just" fontAlgn="auto">
              <a:spcAft>
                <a:spcPts val="0"/>
              </a:spcAft>
              <a:buFont typeface="Arial" pitchFamily="34" charset="0"/>
              <a:buNone/>
              <a:defRPr/>
            </a:pPr>
            <a:r>
              <a:rPr lang="en-US" dirty="0">
                <a:cs typeface="Times New Roman" pitchFamily="18" charset="0"/>
              </a:rPr>
              <a:t>4.Water table </a:t>
            </a:r>
          </a:p>
          <a:p>
            <a:pPr algn="just" fontAlgn="auto">
              <a:spcAft>
                <a:spcPts val="0"/>
              </a:spcAft>
              <a:buFont typeface="Arial" pitchFamily="34" charset="0"/>
              <a:buNone/>
              <a:defRPr/>
            </a:pPr>
            <a:r>
              <a:rPr lang="en-US" dirty="0">
                <a:cs typeface="Times New Roman" pitchFamily="18" charset="0"/>
              </a:rPr>
              <a:t>5.Seasonal run off </a:t>
            </a:r>
          </a:p>
          <a:p>
            <a:pPr algn="just" fontAlgn="auto">
              <a:spcAft>
                <a:spcPts val="0"/>
              </a:spcAft>
              <a:buFont typeface="Arial" pitchFamily="34" charset="0"/>
              <a:buNone/>
              <a:defRPr/>
            </a:pPr>
            <a:r>
              <a:rPr lang="en-US" dirty="0">
                <a:cs typeface="Times New Roman" pitchFamily="18" charset="0"/>
              </a:rPr>
              <a:t>6.Distance from wells </a:t>
            </a:r>
          </a:p>
          <a:p>
            <a:pPr algn="just" fontAlgn="auto">
              <a:spcAft>
                <a:spcPts val="0"/>
              </a:spcAft>
              <a:buFont typeface="Arial" pitchFamily="34" charset="0"/>
              <a:buNone/>
              <a:defRPr/>
            </a:pPr>
            <a:r>
              <a:rPr lang="en-US" dirty="0">
                <a:cs typeface="Times New Roman" pitchFamily="18" charset="0"/>
              </a:rPr>
              <a:t>7.Space requirements </a:t>
            </a:r>
          </a:p>
          <a:p>
            <a:pPr algn="just" fontAlgn="auto">
              <a:spcAft>
                <a:spcPts val="0"/>
              </a:spcAft>
              <a:buFont typeface="Arial" pitchFamily="34" charset="0"/>
              <a:buNone/>
              <a:defRPr/>
            </a:pPr>
            <a:r>
              <a:rPr lang="en-US" dirty="0">
                <a:cs typeface="Times New Roman" pitchFamily="18" charset="0"/>
              </a:rPr>
              <a:t>8.Availability of water </a:t>
            </a:r>
          </a:p>
          <a:p>
            <a:pPr algn="just" fontAlgn="auto">
              <a:spcAft>
                <a:spcPts val="0"/>
              </a:spcAft>
              <a:buFont typeface="Arial" pitchFamily="34" charset="0"/>
              <a:buNone/>
              <a:defRPr/>
            </a:pPr>
            <a:r>
              <a:rPr lang="en-US" dirty="0">
                <a:cs typeface="Times New Roman" pitchFamily="18" charset="0"/>
              </a:rPr>
              <a:t>9.Sources of cow dung/materials for biogas generation</a:t>
            </a:r>
          </a:p>
          <a:p>
            <a:pPr fontAlgn="auto">
              <a:spcAft>
                <a:spcPts val="0"/>
              </a:spcAft>
              <a:buFont typeface="Arial" pitchFamily="34" charset="0"/>
              <a:buChar char="•"/>
              <a:defRPr/>
            </a:pPr>
            <a:endParaRPr lang="en-US" dirty="0"/>
          </a:p>
        </p:txBody>
      </p:sp>
      <p:pic>
        <p:nvPicPr>
          <p:cNvPr id="17412" name="Content Placeholder 5" descr="th.jfif"/>
          <p:cNvPicPr>
            <a:picLocks noChangeAspect="1"/>
          </p:cNvPicPr>
          <p:nvPr/>
        </p:nvPicPr>
        <p:blipFill>
          <a:blip r:embed="rId2" cstate="print"/>
          <a:srcRect/>
          <a:stretch>
            <a:fillRect/>
          </a:stretch>
        </p:blipFill>
        <p:spPr bwMode="auto">
          <a:xfrm>
            <a:off x="4572000" y="2286000"/>
            <a:ext cx="4146550" cy="2819400"/>
          </a:xfrm>
          <a:prstGeom prst="rect">
            <a:avLst/>
          </a:prstGeom>
          <a:noFill/>
          <a:ln w="9525">
            <a:noFill/>
            <a:miter lim="800000"/>
            <a:headEnd/>
            <a:tailEnd/>
          </a:ln>
        </p:spPr>
      </p:pic>
    </p:spTree>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Advantages of biomass</a:t>
            </a:r>
            <a:endParaRPr lang="en-US" dirty="0"/>
          </a:p>
        </p:txBody>
      </p:sp>
      <p:sp>
        <p:nvSpPr>
          <p:cNvPr id="3" name="Content Placeholder 2"/>
          <p:cNvSpPr>
            <a:spLocks noGrp="1"/>
          </p:cNvSpPr>
          <p:nvPr>
            <p:ph idx="1"/>
          </p:nvPr>
        </p:nvSpPr>
        <p:spPr>
          <a:xfrm>
            <a:off x="457200" y="1066800"/>
            <a:ext cx="8229600" cy="5410200"/>
          </a:xfrm>
        </p:spPr>
        <p:txBody>
          <a:bodyPr rtlCol="0">
            <a:normAutofit fontScale="92500" lnSpcReduction="10000"/>
          </a:bodyPr>
          <a:lstStyle/>
          <a:p>
            <a:pPr fontAlgn="auto">
              <a:spcAft>
                <a:spcPts val="0"/>
              </a:spcAft>
              <a:buFont typeface="Wingdings" pitchFamily="2" charset="2"/>
              <a:buChar char="ü"/>
              <a:defRPr/>
            </a:pPr>
            <a:r>
              <a:rPr lang="en-US" dirty="0"/>
              <a:t>Biomass is perennial source of renewable energy </a:t>
            </a:r>
          </a:p>
          <a:p>
            <a:pPr fontAlgn="auto">
              <a:spcAft>
                <a:spcPts val="0"/>
              </a:spcAft>
              <a:buFont typeface="Wingdings" pitchFamily="2" charset="2"/>
              <a:buChar char="ü"/>
              <a:defRPr/>
            </a:pPr>
            <a:r>
              <a:rPr lang="en-US" dirty="0"/>
              <a:t>It can be repeatedly grown and obtained as biomass. </a:t>
            </a:r>
          </a:p>
          <a:p>
            <a:pPr fontAlgn="auto">
              <a:spcAft>
                <a:spcPts val="0"/>
              </a:spcAft>
              <a:buFont typeface="Wingdings" pitchFamily="2" charset="2"/>
              <a:buChar char="ü"/>
              <a:defRPr/>
            </a:pPr>
            <a:r>
              <a:rPr lang="en-US" dirty="0"/>
              <a:t>Biomass is non pollutant of atmosphere. </a:t>
            </a:r>
          </a:p>
          <a:p>
            <a:pPr fontAlgn="auto">
              <a:spcAft>
                <a:spcPts val="0"/>
              </a:spcAft>
              <a:buFont typeface="Wingdings" pitchFamily="2" charset="2"/>
              <a:buChar char="ü"/>
              <a:defRPr/>
            </a:pPr>
            <a:r>
              <a:rPr lang="en-US" dirty="0"/>
              <a:t>Methane gas produced from biomass is used as domestic fuel in gas stoves. </a:t>
            </a:r>
          </a:p>
          <a:p>
            <a:pPr fontAlgn="auto">
              <a:spcAft>
                <a:spcPts val="0"/>
              </a:spcAft>
              <a:buFont typeface="Wingdings" pitchFamily="2" charset="2"/>
              <a:buChar char="ü"/>
              <a:defRPr/>
            </a:pPr>
            <a:r>
              <a:rPr lang="en-US" dirty="0"/>
              <a:t>Biomass is available everywhere and no </a:t>
            </a:r>
            <a:r>
              <a:rPr lang="en-US" dirty="0" smtClean="0"/>
              <a:t>need </a:t>
            </a:r>
            <a:r>
              <a:rPr lang="en-US" dirty="0"/>
              <a:t>of any transportations.</a:t>
            </a:r>
          </a:p>
          <a:p>
            <a:pPr fontAlgn="auto">
              <a:spcAft>
                <a:spcPts val="0"/>
              </a:spcAft>
              <a:buFont typeface="Wingdings" pitchFamily="2" charset="2"/>
              <a:buChar char="ü"/>
              <a:defRPr/>
            </a:pPr>
            <a:r>
              <a:rPr lang="en-US" dirty="0"/>
              <a:t>The biomass can be grown in near by seas and lakes. </a:t>
            </a:r>
          </a:p>
          <a:p>
            <a:pPr fontAlgn="auto">
              <a:spcAft>
                <a:spcPts val="0"/>
              </a:spcAft>
              <a:buFont typeface="Wingdings" pitchFamily="2" charset="2"/>
              <a:buChar char="ü"/>
              <a:defRPr/>
            </a:pPr>
            <a:r>
              <a:rPr lang="en-US" dirty="0"/>
              <a:t>The lands can be spread for food crop production.</a:t>
            </a:r>
          </a:p>
          <a:p>
            <a:pPr fontAlgn="auto">
              <a:spcAft>
                <a:spcPts val="0"/>
              </a:spcAft>
              <a:buFont typeface="Arial" pitchFamily="34" charset="0"/>
              <a:buChar char="•"/>
              <a:defRPr/>
            </a:pPr>
            <a:endParaRPr lang="en-US" dirty="0"/>
          </a:p>
        </p:txBody>
      </p:sp>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Introduction to Biomass:</a:t>
            </a: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143000"/>
            <a:ext cx="8229600" cy="5334000"/>
          </a:xfrm>
        </p:spPr>
        <p:txBody>
          <a:bodyPr rtlCol="0">
            <a:normAutofit fontScale="92500" lnSpcReduction="20000"/>
          </a:bodyPr>
          <a:lstStyle/>
          <a:p>
            <a:pPr fontAlgn="auto">
              <a:spcAft>
                <a:spcPts val="0"/>
              </a:spcAft>
              <a:buFont typeface="Wingdings" pitchFamily="2" charset="2"/>
              <a:buChar char="ü"/>
              <a:defRPr/>
            </a:pPr>
            <a:r>
              <a:rPr lang="en-US" dirty="0">
                <a:cs typeface="Times New Roman" pitchFamily="18" charset="0"/>
              </a:rPr>
              <a:t>India is a land of village where the energy required for domestic purpose such as cooking is met from dried woods, twigs and leaves of plants and other dried organic matter such as cow dung.</a:t>
            </a:r>
          </a:p>
          <a:p>
            <a:pPr fontAlgn="auto">
              <a:spcAft>
                <a:spcPts val="0"/>
              </a:spcAft>
              <a:buFont typeface="Wingdings" pitchFamily="2" charset="2"/>
              <a:buChar char="ü"/>
              <a:defRPr/>
            </a:pPr>
            <a:r>
              <a:rPr lang="en-US" dirty="0">
                <a:cs typeface="Times New Roman" pitchFamily="18" charset="0"/>
              </a:rPr>
              <a:t> This organic matter called as biomass is available freely as waste. </a:t>
            </a:r>
          </a:p>
          <a:p>
            <a:pPr fontAlgn="auto">
              <a:spcAft>
                <a:spcPts val="0"/>
              </a:spcAft>
              <a:buFont typeface="Wingdings" pitchFamily="2" charset="2"/>
              <a:buChar char="ü"/>
              <a:defRPr/>
            </a:pPr>
            <a:r>
              <a:rPr lang="en-US" dirty="0">
                <a:cs typeface="Times New Roman" pitchFamily="18" charset="0"/>
              </a:rPr>
              <a:t>It contains stored energy from the sun. </a:t>
            </a:r>
          </a:p>
          <a:p>
            <a:pPr fontAlgn="auto">
              <a:spcAft>
                <a:spcPts val="0"/>
              </a:spcAft>
              <a:buFont typeface="Wingdings" pitchFamily="2" charset="2"/>
              <a:buChar char="ü"/>
              <a:defRPr/>
            </a:pPr>
            <a:r>
              <a:rPr lang="en-US" dirty="0"/>
              <a:t>It is a renewable energy source because we can always grow more trees and crops, and waste will always exist. </a:t>
            </a:r>
          </a:p>
          <a:p>
            <a:pPr fontAlgn="auto">
              <a:spcAft>
                <a:spcPts val="0"/>
              </a:spcAft>
              <a:buFont typeface="Wingdings" pitchFamily="2" charset="2"/>
              <a:buChar char="ü"/>
              <a:defRPr/>
            </a:pPr>
            <a:r>
              <a:rPr lang="en-US" dirty="0"/>
              <a:t>The biomass is fast renewable forms of energy and available freely as waste and discarded matters.</a:t>
            </a:r>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p>
          <a:p>
            <a:pPr fontAlgn="auto">
              <a:spcAft>
                <a:spcPts val="0"/>
              </a:spcAft>
              <a:buFont typeface="Arial" pitchFamily="34" charset="0"/>
              <a:buChar char="•"/>
              <a:defRPr/>
            </a:pPr>
            <a:endParaRPr lang="en-US" sz="2800" dirty="0">
              <a:latin typeface="Times New Roman" pitchFamily="18" charset="0"/>
              <a:cs typeface="Times New Roman" pitchFamily="18" charset="0"/>
            </a:endParaRPr>
          </a:p>
          <a:p>
            <a:pPr fontAlgn="auto">
              <a:spcAft>
                <a:spcPts val="0"/>
              </a:spcAft>
              <a:buFont typeface="Arial" pitchFamily="34" charset="0"/>
              <a:buChar char="•"/>
              <a:defRPr/>
            </a:pPr>
            <a:endParaRPr lang="en-US" sz="2800" dirty="0">
              <a:latin typeface="Times New Roman" pitchFamily="18" charset="0"/>
              <a:cs typeface="Times New Roman" pitchFamily="18" charset="0"/>
            </a:endParaRPr>
          </a:p>
          <a:p>
            <a:pPr fontAlgn="auto">
              <a:spcAft>
                <a:spcPts val="0"/>
              </a:spcAft>
              <a:buFont typeface="Arial" pitchFamily="34" charset="0"/>
              <a:buChar char="•"/>
              <a:defRPr/>
            </a:pPr>
            <a:endParaRPr lang="en-US" dirty="0"/>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Disadvantages of biomass</a:t>
            </a:r>
            <a:endParaRPr lang="en-US" dirty="0"/>
          </a:p>
        </p:txBody>
      </p:sp>
      <p:sp>
        <p:nvSpPr>
          <p:cNvPr id="3" name="Content Placeholder 2"/>
          <p:cNvSpPr>
            <a:spLocks noGrp="1"/>
          </p:cNvSpPr>
          <p:nvPr>
            <p:ph idx="1"/>
          </p:nvPr>
        </p:nvSpPr>
        <p:spPr>
          <a:xfrm>
            <a:off x="457200" y="990600"/>
            <a:ext cx="8229600" cy="5562600"/>
          </a:xfrm>
        </p:spPr>
        <p:txBody>
          <a:bodyPr rtlCol="0">
            <a:normAutofit fontScale="92500"/>
          </a:bodyPr>
          <a:lstStyle/>
          <a:p>
            <a:pPr algn="just" fontAlgn="auto">
              <a:spcAft>
                <a:spcPts val="0"/>
              </a:spcAft>
              <a:buFont typeface="Wingdings" pitchFamily="2" charset="2"/>
              <a:buChar char="ü"/>
              <a:defRPr/>
            </a:pPr>
            <a:r>
              <a:rPr lang="en-US" dirty="0"/>
              <a:t>Biomass contains 50-90% water and it is heavy. Hence transportation if needed is very difficult.</a:t>
            </a:r>
          </a:p>
          <a:p>
            <a:pPr algn="just" fontAlgn="auto">
              <a:spcAft>
                <a:spcPts val="0"/>
              </a:spcAft>
              <a:buFont typeface="Wingdings" pitchFamily="2" charset="2"/>
              <a:buChar char="ü"/>
              <a:defRPr/>
            </a:pPr>
            <a:r>
              <a:rPr lang="en-US" dirty="0"/>
              <a:t> Direct combustion of biomass produces smokes and smells.</a:t>
            </a:r>
          </a:p>
          <a:p>
            <a:pPr algn="just" fontAlgn="auto">
              <a:spcAft>
                <a:spcPts val="0"/>
              </a:spcAft>
              <a:buFont typeface="Wingdings" pitchFamily="2" charset="2"/>
              <a:buChar char="ü"/>
              <a:defRPr/>
            </a:pPr>
            <a:r>
              <a:rPr lang="en-US" dirty="0"/>
              <a:t> Calorific value of biomass if burnt in the raw form is very less. Biogas plants need lots of care and maintenance for its successful operations.</a:t>
            </a:r>
          </a:p>
          <a:p>
            <a:pPr algn="just" fontAlgn="auto">
              <a:spcAft>
                <a:spcPts val="0"/>
              </a:spcAft>
              <a:buFont typeface="Wingdings" pitchFamily="2" charset="2"/>
              <a:buChar char="ü"/>
              <a:defRPr/>
            </a:pPr>
            <a:r>
              <a:rPr lang="en-US" dirty="0"/>
              <a:t> It is economical if raw biomass such as cow dung is </a:t>
            </a:r>
            <a:r>
              <a:rPr lang="en-US" dirty="0" smtClean="0"/>
              <a:t>freely </a:t>
            </a:r>
            <a:r>
              <a:rPr lang="en-US" dirty="0"/>
              <a:t>available.</a:t>
            </a:r>
          </a:p>
          <a:p>
            <a:pPr algn="just" fontAlgn="auto">
              <a:spcAft>
                <a:spcPts val="0"/>
              </a:spcAft>
              <a:buFont typeface="Wingdings" pitchFamily="2" charset="2"/>
              <a:buChar char="ü"/>
              <a:defRPr/>
            </a:pPr>
            <a:r>
              <a:rPr lang="en-US" dirty="0"/>
              <a:t>Biogas plants can’t be used in urban areas where the space availability is limited.</a:t>
            </a:r>
          </a:p>
          <a:p>
            <a:pPr algn="just" fontAlgn="auto">
              <a:spcAft>
                <a:spcPts val="0"/>
              </a:spcAft>
              <a:buFont typeface="Arial" pitchFamily="34" charset="0"/>
              <a:buChar char="•"/>
              <a:defRPr/>
            </a:pPr>
            <a:endParaRPr lang="en-US" dirty="0"/>
          </a:p>
        </p:txBody>
      </p:sp>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Photosynthesis Process</a:t>
            </a:r>
            <a:endParaRPr lang="en-US" dirty="0"/>
          </a:p>
        </p:txBody>
      </p:sp>
      <p:sp>
        <p:nvSpPr>
          <p:cNvPr id="3" name="Content Placeholder 2"/>
          <p:cNvSpPr>
            <a:spLocks noGrp="1"/>
          </p:cNvSpPr>
          <p:nvPr>
            <p:ph idx="1"/>
          </p:nvPr>
        </p:nvSpPr>
        <p:spPr>
          <a:xfrm>
            <a:off x="457200" y="1143000"/>
            <a:ext cx="8229600" cy="5334000"/>
          </a:xfrm>
        </p:spPr>
        <p:txBody>
          <a:bodyPr rtlCol="0">
            <a:normAutofit fontScale="85000" lnSpcReduction="10000"/>
          </a:bodyPr>
          <a:lstStyle/>
          <a:p>
            <a:pPr algn="just" fontAlgn="auto">
              <a:spcAft>
                <a:spcPts val="0"/>
              </a:spcAft>
              <a:buFont typeface="Wingdings" pitchFamily="2" charset="2"/>
              <a:buChar char="Ø"/>
              <a:defRPr/>
            </a:pPr>
            <a:r>
              <a:rPr lang="en-US" dirty="0"/>
              <a:t>Photosynthesis process photosynthesis is a chemical process that converts carbon dioxide into organic compounds, especially sugars, using the energy from sunlight.</a:t>
            </a:r>
          </a:p>
          <a:p>
            <a:pPr algn="just" fontAlgn="auto">
              <a:spcAft>
                <a:spcPts val="0"/>
              </a:spcAft>
              <a:buFont typeface="Wingdings" pitchFamily="2" charset="2"/>
              <a:buChar char="Ø"/>
              <a:defRPr/>
            </a:pPr>
            <a:r>
              <a:rPr lang="en-US" dirty="0">
                <a:solidFill>
                  <a:srgbClr val="FF0000"/>
                </a:solidFill>
              </a:rPr>
              <a:t>Biomass is produced in the photosynthesis process which converts the solar energy into biomass energy</a:t>
            </a:r>
            <a:r>
              <a:rPr lang="en-US" dirty="0"/>
              <a:t>. </a:t>
            </a:r>
          </a:p>
          <a:p>
            <a:pPr algn="just" fontAlgn="auto">
              <a:spcAft>
                <a:spcPts val="0"/>
              </a:spcAft>
              <a:buFont typeface="Wingdings" pitchFamily="2" charset="2"/>
              <a:buChar char="Ø"/>
              <a:defRPr/>
            </a:pPr>
            <a:r>
              <a:rPr lang="en-US" dirty="0"/>
              <a:t>Photosynthesis process only occurs in green plants.</a:t>
            </a:r>
          </a:p>
          <a:p>
            <a:pPr algn="just" fontAlgn="auto">
              <a:spcAft>
                <a:spcPts val="0"/>
              </a:spcAft>
              <a:buFont typeface="Wingdings" pitchFamily="2" charset="2"/>
              <a:buChar char="Ø"/>
              <a:defRPr/>
            </a:pPr>
            <a:r>
              <a:rPr lang="en-US" dirty="0"/>
              <a:t>it is the process of combining the carbon dioxide from the atmosphere with water plus light energy carbohydrates produce( sugars</a:t>
            </a:r>
            <a:r>
              <a:rPr lang="en-US" dirty="0" smtClean="0"/>
              <a:t>, starches, celluloses </a:t>
            </a:r>
            <a:r>
              <a:rPr lang="en-US" dirty="0"/>
              <a:t>etc.)and oxygen. </a:t>
            </a:r>
          </a:p>
          <a:p>
            <a:pPr fontAlgn="auto">
              <a:spcAft>
                <a:spcPts val="0"/>
              </a:spcAft>
              <a:buFont typeface="Wingdings" pitchFamily="2" charset="2"/>
              <a:buChar char="Ø"/>
              <a:defRPr/>
            </a:pPr>
            <a:endParaRPr lang="en-US" sz="2400" dirty="0"/>
          </a:p>
          <a:p>
            <a:pPr algn="ctr" fontAlgn="auto">
              <a:spcAft>
                <a:spcPts val="0"/>
              </a:spcAft>
              <a:buFont typeface="Arial" pitchFamily="34" charset="0"/>
              <a:buNone/>
              <a:defRPr/>
            </a:pPr>
            <a:r>
              <a:rPr lang="en-US" b="1" i="1" dirty="0" smtClean="0"/>
              <a:t>6 CO</a:t>
            </a:r>
            <a:r>
              <a:rPr lang="en-US" b="1" i="1" baseline="-25000" dirty="0" smtClean="0"/>
              <a:t>2</a:t>
            </a:r>
            <a:r>
              <a:rPr lang="en-US" b="1" i="1" dirty="0" smtClean="0"/>
              <a:t> </a:t>
            </a:r>
            <a:r>
              <a:rPr lang="en-US" b="1" i="1" dirty="0"/>
              <a:t>+ </a:t>
            </a:r>
            <a:r>
              <a:rPr lang="en-US" b="1" i="1" dirty="0" smtClean="0"/>
              <a:t>6 H</a:t>
            </a:r>
            <a:r>
              <a:rPr lang="en-US" b="1" i="1" baseline="-25000" dirty="0" smtClean="0"/>
              <a:t>2</a:t>
            </a:r>
            <a:r>
              <a:rPr lang="en-US" b="1" i="1" dirty="0" smtClean="0"/>
              <a:t>O </a:t>
            </a:r>
            <a:r>
              <a:rPr lang="en-US" b="1" i="1" dirty="0"/>
              <a:t>+ light energy </a:t>
            </a:r>
            <a:r>
              <a:rPr lang="en-US" b="1" i="1" dirty="0" smtClean="0"/>
              <a:t>      C</a:t>
            </a:r>
            <a:r>
              <a:rPr lang="en-US" b="1" i="1" baseline="-25000" dirty="0" smtClean="0"/>
              <a:t>6</a:t>
            </a:r>
            <a:r>
              <a:rPr lang="en-US" b="1" i="1" dirty="0" smtClean="0"/>
              <a:t>H</a:t>
            </a:r>
            <a:r>
              <a:rPr lang="en-US" b="1" i="1" baseline="-25000" dirty="0" smtClean="0"/>
              <a:t>12</a:t>
            </a:r>
            <a:r>
              <a:rPr lang="en-US" b="1" i="1" dirty="0" smtClean="0"/>
              <a:t>O</a:t>
            </a:r>
            <a:r>
              <a:rPr lang="en-US" b="1" i="1" baseline="-25000" dirty="0" smtClean="0"/>
              <a:t>6</a:t>
            </a:r>
            <a:r>
              <a:rPr lang="en-US" b="1" i="1" dirty="0" smtClean="0"/>
              <a:t> </a:t>
            </a:r>
            <a:r>
              <a:rPr lang="en-US" b="1" i="1" dirty="0"/>
              <a:t>+ </a:t>
            </a:r>
            <a:r>
              <a:rPr lang="en-US" b="1" i="1" dirty="0" smtClean="0"/>
              <a:t>6 O</a:t>
            </a:r>
            <a:r>
              <a:rPr lang="en-US" b="1" i="1" baseline="-25000" dirty="0" smtClean="0"/>
              <a:t>2</a:t>
            </a:r>
            <a:r>
              <a:rPr lang="en-US" b="1" i="1" dirty="0" smtClean="0"/>
              <a:t> </a:t>
            </a:r>
            <a:endParaRPr lang="en-US" b="1" i="1" dirty="0"/>
          </a:p>
          <a:p>
            <a:pPr fontAlgn="auto">
              <a:spcAft>
                <a:spcPts val="0"/>
              </a:spcAft>
              <a:buFont typeface="Arial" pitchFamily="34" charset="0"/>
              <a:buChar char="•"/>
              <a:defRPr/>
            </a:pPr>
            <a:endParaRPr lang="en-US" dirty="0"/>
          </a:p>
        </p:txBody>
      </p:sp>
      <p:cxnSp>
        <p:nvCxnSpPr>
          <p:cNvPr id="5" name="Straight Arrow Connector 4"/>
          <p:cNvCxnSpPr/>
          <p:nvPr/>
        </p:nvCxnSpPr>
        <p:spPr>
          <a:xfrm>
            <a:off x="5334000" y="60960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Steps of Photosynthesis</a:t>
            </a:r>
            <a:endParaRPr lang="en-US" dirty="0"/>
          </a:p>
        </p:txBody>
      </p:sp>
      <p:sp>
        <p:nvSpPr>
          <p:cNvPr id="6147" name="Content Placeholder 2"/>
          <p:cNvSpPr>
            <a:spLocks noGrp="1"/>
          </p:cNvSpPr>
          <p:nvPr>
            <p:ph idx="1"/>
          </p:nvPr>
        </p:nvSpPr>
        <p:spPr>
          <a:xfrm>
            <a:off x="457200" y="1295400"/>
            <a:ext cx="8229600" cy="5181600"/>
          </a:xfrm>
        </p:spPr>
        <p:txBody>
          <a:bodyPr/>
          <a:lstStyle/>
          <a:p>
            <a:pPr algn="just">
              <a:buFont typeface="Wingdings" pitchFamily="2" charset="2"/>
              <a:buChar char="Ø"/>
            </a:pPr>
            <a:r>
              <a:rPr lang="en-US" dirty="0"/>
              <a:t>Splitting of water molecule into H</a:t>
            </a:r>
            <a:r>
              <a:rPr lang="en-US" baseline="-25000" dirty="0"/>
              <a:t>2</a:t>
            </a:r>
            <a:r>
              <a:rPr lang="en-US" dirty="0"/>
              <a:t> &amp; O</a:t>
            </a:r>
            <a:r>
              <a:rPr lang="en-US" baseline="-25000" dirty="0"/>
              <a:t>2</a:t>
            </a:r>
            <a:r>
              <a:rPr lang="en-US" dirty="0"/>
              <a:t> under influence of chlorophyll. </a:t>
            </a:r>
          </a:p>
          <a:p>
            <a:pPr algn="just">
              <a:buFont typeface="Wingdings" pitchFamily="2" charset="2"/>
              <a:buChar char="Ø"/>
            </a:pPr>
            <a:r>
              <a:rPr lang="en-US" dirty="0"/>
              <a:t>“Light Reaction” Hydrogen is transferred to CO</a:t>
            </a:r>
            <a:r>
              <a:rPr lang="en-US" baseline="-25000" dirty="0"/>
              <a:t>2</a:t>
            </a:r>
            <a:r>
              <a:rPr lang="en-US" dirty="0"/>
              <a:t> to form Starch or Sugar  </a:t>
            </a:r>
          </a:p>
          <a:p>
            <a:pPr algn="just">
              <a:buFont typeface="Arial" charset="0"/>
              <a:buNone/>
            </a:pPr>
            <a:endParaRPr lang="en-US" dirty="0"/>
          </a:p>
          <a:p>
            <a:pPr algn="just">
              <a:buFont typeface="Wingdings" pitchFamily="2" charset="2"/>
              <a:buChar char="Ø"/>
            </a:pPr>
            <a:endParaRPr lang="en-US" dirty="0"/>
          </a:p>
        </p:txBody>
      </p:sp>
      <p:pic>
        <p:nvPicPr>
          <p:cNvPr id="6148" name="Picture 4" descr="th (2).jfif"/>
          <p:cNvPicPr>
            <a:picLocks noChangeAspect="1"/>
          </p:cNvPicPr>
          <p:nvPr/>
        </p:nvPicPr>
        <p:blipFill>
          <a:blip r:embed="rId2" cstate="print"/>
          <a:srcRect/>
          <a:stretch>
            <a:fillRect/>
          </a:stretch>
        </p:blipFill>
        <p:spPr bwMode="auto">
          <a:xfrm>
            <a:off x="1143000" y="3505200"/>
            <a:ext cx="7162800" cy="3124200"/>
          </a:xfrm>
          <a:prstGeom prst="rect">
            <a:avLst/>
          </a:prstGeom>
          <a:noFill/>
          <a:ln w="9525">
            <a:noFill/>
            <a:miter lim="800000"/>
            <a:headEnd/>
            <a:tailEnd/>
          </a:ln>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OMASSTYPES.jpg"/>
          <p:cNvPicPr>
            <a:picLocks noGrp="1" noChangeAspect="1"/>
          </p:cNvPicPr>
          <p:nvPr>
            <p:ph idx="1"/>
          </p:nvPr>
        </p:nvPicPr>
        <p:blipFill>
          <a:blip r:embed="rId2" cstate="print"/>
          <a:stretch>
            <a:fillRect/>
          </a:stretch>
        </p:blipFill>
        <p:spPr>
          <a:xfrm>
            <a:off x="990600" y="838200"/>
            <a:ext cx="7315200" cy="526038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92162"/>
          </a:xfrm>
        </p:spPr>
        <p:txBody>
          <a:bodyPr/>
          <a:lstStyle/>
          <a:p>
            <a:r>
              <a:rPr lang="en-US" b="1" i="1" u="sng">
                <a:solidFill>
                  <a:srgbClr val="FF0000"/>
                </a:solidFill>
                <a:latin typeface="Times New Roman" pitchFamily="18" charset="0"/>
                <a:cs typeface="Times New Roman" pitchFamily="18" charset="0"/>
              </a:rPr>
              <a:t>Biomass Energy Conversion</a:t>
            </a:r>
            <a:endParaRPr lang="en-US"/>
          </a:p>
        </p:txBody>
      </p:sp>
      <p:sp>
        <p:nvSpPr>
          <p:cNvPr id="7171" name="Content Placeholder 2"/>
          <p:cNvSpPr>
            <a:spLocks noGrp="1"/>
          </p:cNvSpPr>
          <p:nvPr>
            <p:ph idx="1"/>
          </p:nvPr>
        </p:nvSpPr>
        <p:spPr>
          <a:xfrm>
            <a:off x="457200" y="1295400"/>
            <a:ext cx="8229600" cy="4830763"/>
          </a:xfrm>
        </p:spPr>
        <p:txBody>
          <a:bodyPr/>
          <a:lstStyle/>
          <a:p>
            <a:pPr>
              <a:buFont typeface="Wingdings" pitchFamily="2" charset="2"/>
              <a:buChar char="Ø"/>
            </a:pPr>
            <a:r>
              <a:rPr lang="en-US" i="1" dirty="0"/>
              <a:t>The various process used for conversion of biomass into energy or bio fuels can be classified as follows: </a:t>
            </a:r>
            <a:endParaRPr lang="en-US" i="1" dirty="0" smtClean="0"/>
          </a:p>
          <a:p>
            <a:pPr>
              <a:buNone/>
            </a:pPr>
            <a:endParaRPr lang="en-US" i="1" dirty="0"/>
          </a:p>
          <a:p>
            <a:pPr>
              <a:buFont typeface="Arial" charset="0"/>
              <a:buNone/>
            </a:pPr>
            <a:r>
              <a:rPr lang="en-US" i="1" dirty="0"/>
              <a:t>1) Direct combustion </a:t>
            </a:r>
          </a:p>
          <a:p>
            <a:pPr>
              <a:buFont typeface="Arial" charset="0"/>
              <a:buNone/>
            </a:pPr>
            <a:r>
              <a:rPr lang="en-US" i="1" dirty="0"/>
              <a:t>2) Thermo chemical conversion</a:t>
            </a:r>
          </a:p>
          <a:p>
            <a:pPr>
              <a:buFont typeface="Arial" charset="0"/>
              <a:buNone/>
            </a:pPr>
            <a:r>
              <a:rPr lang="en-US" i="1" dirty="0" smtClean="0"/>
              <a:t>3</a:t>
            </a:r>
            <a:r>
              <a:rPr lang="en-US" i="1" dirty="0"/>
              <a:t>) Biochemical conversion   </a:t>
            </a:r>
          </a:p>
          <a:p>
            <a:pPr>
              <a:buFont typeface="Arial" charset="0"/>
              <a:buNone/>
            </a:pPr>
            <a:endParaRPr lang="en-US" dirty="0"/>
          </a:p>
        </p:txBody>
      </p:sp>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omass.gif"/>
          <p:cNvPicPr>
            <a:picLocks noChangeAspect="1"/>
          </p:cNvPicPr>
          <p:nvPr/>
        </p:nvPicPr>
        <p:blipFill>
          <a:blip r:embed="rId2" cstate="print"/>
          <a:stretch>
            <a:fillRect/>
          </a:stretch>
        </p:blipFill>
        <p:spPr>
          <a:xfrm>
            <a:off x="304800" y="228600"/>
            <a:ext cx="8382000" cy="6248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fontScale="90000"/>
          </a:bodyPr>
          <a:lstStyle/>
          <a:p>
            <a:pPr fontAlgn="auto">
              <a:spcAft>
                <a:spcPts val="0"/>
              </a:spcAft>
              <a:defRPr/>
            </a:pPr>
            <a:r>
              <a:rPr lang="en-US" b="1" i="1" u="sng" dirty="0">
                <a:solidFill>
                  <a:srgbClr val="FF0000"/>
                </a:solidFill>
                <a:latin typeface="Times New Roman" pitchFamily="18" charset="0"/>
                <a:cs typeface="Times New Roman" pitchFamily="18" charset="0"/>
              </a:rPr>
              <a:t>Direct Combustion</a:t>
            </a:r>
            <a:endParaRPr lang="en-US" dirty="0"/>
          </a:p>
        </p:txBody>
      </p:sp>
      <p:sp>
        <p:nvSpPr>
          <p:cNvPr id="3" name="Content Placeholder 2"/>
          <p:cNvSpPr>
            <a:spLocks noGrp="1"/>
          </p:cNvSpPr>
          <p:nvPr>
            <p:ph idx="1"/>
          </p:nvPr>
        </p:nvSpPr>
        <p:spPr>
          <a:xfrm>
            <a:off x="457200" y="1066800"/>
            <a:ext cx="8229600" cy="5791200"/>
          </a:xfrm>
        </p:spPr>
        <p:txBody>
          <a:bodyPr rtlCol="0">
            <a:normAutofit fontScale="92500" lnSpcReduction="20000"/>
          </a:bodyPr>
          <a:lstStyle/>
          <a:p>
            <a:pPr algn="just" fontAlgn="auto">
              <a:spcAft>
                <a:spcPts val="0"/>
              </a:spcAft>
              <a:buFont typeface="Arial" pitchFamily="34" charset="0"/>
              <a:buChar char="•"/>
              <a:defRPr/>
            </a:pPr>
            <a:r>
              <a:rPr lang="en-US" dirty="0"/>
              <a:t>The direct combustion of biomass in presence of oxygen/air to produce heat and by products is called </a:t>
            </a:r>
            <a:r>
              <a:rPr lang="en-US" dirty="0">
                <a:solidFill>
                  <a:srgbClr val="FF0000"/>
                </a:solidFill>
              </a:rPr>
              <a:t>direct combustion</a:t>
            </a:r>
            <a:r>
              <a:rPr lang="en-US" dirty="0"/>
              <a:t>. </a:t>
            </a:r>
          </a:p>
          <a:p>
            <a:pPr algn="just" fontAlgn="auto">
              <a:spcAft>
                <a:spcPts val="0"/>
              </a:spcAft>
              <a:buFont typeface="Arial" pitchFamily="34" charset="0"/>
              <a:buChar char="•"/>
              <a:defRPr/>
            </a:pPr>
            <a:r>
              <a:rPr lang="en-US" dirty="0"/>
              <a:t>The complete combustion of biomass into ash is called </a:t>
            </a:r>
            <a:r>
              <a:rPr lang="en-US" dirty="0">
                <a:solidFill>
                  <a:srgbClr val="FF0000"/>
                </a:solidFill>
              </a:rPr>
              <a:t>incineration</a:t>
            </a:r>
            <a:r>
              <a:rPr lang="en-US" dirty="0"/>
              <a:t>. </a:t>
            </a:r>
          </a:p>
          <a:p>
            <a:pPr algn="just" fontAlgn="auto">
              <a:spcAft>
                <a:spcPts val="0"/>
              </a:spcAft>
              <a:buFont typeface="Arial" pitchFamily="34" charset="0"/>
              <a:buChar char="•"/>
              <a:defRPr/>
            </a:pPr>
            <a:r>
              <a:rPr lang="en-US" dirty="0"/>
              <a:t>This heat energy in the product gases or in the form of steam can be used for various applications like space heating or cooling, power generation process heating in industries or any other application. </a:t>
            </a:r>
          </a:p>
          <a:p>
            <a:pPr algn="just" fontAlgn="auto">
              <a:spcAft>
                <a:spcPts val="0"/>
              </a:spcAft>
              <a:buFont typeface="Arial" pitchFamily="34" charset="0"/>
              <a:buChar char="•"/>
              <a:defRPr/>
            </a:pPr>
            <a:r>
              <a:rPr lang="en-US" dirty="0"/>
              <a:t>However, if biomass energy by combustion is used as co generation with conventional fuels, the utilization of biomass energy makes it an attractive proposition.</a:t>
            </a:r>
          </a:p>
        </p:txBody>
      </p:sp>
    </p:spTree>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987</Words>
  <Application>Microsoft Office PowerPoint</Application>
  <PresentationFormat>On-screen Show (4:3)</PresentationFormat>
  <Paragraphs>121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CONTENTS  </vt:lpstr>
      <vt:lpstr>Introduction to Biomass: </vt:lpstr>
      <vt:lpstr>Photosynthesis Process</vt:lpstr>
      <vt:lpstr>Steps of Photosynthesis</vt:lpstr>
      <vt:lpstr>Slide 6</vt:lpstr>
      <vt:lpstr>Biomass Energy Conversion</vt:lpstr>
      <vt:lpstr>Slide 8</vt:lpstr>
      <vt:lpstr>Direct Combustion</vt:lpstr>
      <vt:lpstr>Thermo Chemical Conversion</vt:lpstr>
      <vt:lpstr>Slide 11</vt:lpstr>
      <vt:lpstr>Slide 12</vt:lpstr>
      <vt:lpstr>Gasification : </vt:lpstr>
      <vt:lpstr>Slide 14</vt:lpstr>
      <vt:lpstr>Biochemical Conversion</vt:lpstr>
      <vt:lpstr>Slide 16</vt:lpstr>
      <vt:lpstr>Slide 17</vt:lpstr>
      <vt:lpstr>Slide 18</vt:lpstr>
      <vt:lpstr>Biogas Generation</vt:lpstr>
      <vt:lpstr>Slide 20</vt:lpstr>
      <vt:lpstr>Slide 21</vt:lpstr>
      <vt:lpstr>Slide 22</vt:lpstr>
      <vt:lpstr>Slide 23</vt:lpstr>
      <vt:lpstr>Slide 24</vt:lpstr>
      <vt:lpstr>Slide 25</vt:lpstr>
      <vt:lpstr>Factors Affecting Biogas Production</vt:lpstr>
      <vt:lpstr>Application of biomass</vt:lpstr>
      <vt:lpstr>Site Selection</vt:lpstr>
      <vt:lpstr>Advantages of biomass</vt:lpstr>
      <vt:lpstr>Disadvantages of biomass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EEE-HOD</cp:lastModifiedBy>
  <cp:revision>23</cp:revision>
  <dcterms:created xsi:type="dcterms:W3CDTF">2019-03-14T08:08:08Z</dcterms:created>
  <dcterms:modified xsi:type="dcterms:W3CDTF">2019-03-19T05:27:34Z</dcterms:modified>
</cp:coreProperties>
</file>