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67" r:id="rId2"/>
    <p:sldId id="256" r:id="rId3"/>
    <p:sldId id="270" r:id="rId4"/>
    <p:sldId id="257" r:id="rId5"/>
    <p:sldId id="260" r:id="rId6"/>
    <p:sldId id="261" r:id="rId7"/>
    <p:sldId id="262" r:id="rId8"/>
    <p:sldId id="268" r:id="rId9"/>
    <p:sldId id="263" r:id="rId10"/>
    <p:sldId id="264" r:id="rId11"/>
    <p:sldId id="265" r:id="rId12"/>
    <p:sldId id="259" r:id="rId13"/>
    <p:sldId id="266" r:id="rId14"/>
    <p:sldId id="258"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3/6/2017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3/6/2017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3/6/2017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524000"/>
            <a:ext cx="7010400" cy="4431983"/>
          </a:xfrm>
          <a:prstGeom prst="rect">
            <a:avLst/>
          </a:prstGeom>
        </p:spPr>
        <p:txBody>
          <a:bodyPr wrap="square">
            <a:spAutoFit/>
          </a:bodyPr>
          <a:lstStyle/>
          <a:p>
            <a:pPr algn="just"/>
            <a:endParaRPr lang="en-US" dirty="0" smtClean="0"/>
          </a:p>
          <a:p>
            <a:pPr algn="just"/>
            <a:r>
              <a:rPr lang="en-US" sz="2400" dirty="0" smtClean="0"/>
              <a:t>The process in which the desired shape and size are obtained through plastic deformation of the material. </a:t>
            </a:r>
          </a:p>
          <a:p>
            <a:pPr algn="just"/>
            <a:endParaRPr lang="en-US" sz="2400" dirty="0" smtClean="0"/>
          </a:p>
          <a:p>
            <a:pPr algn="just"/>
            <a:endParaRPr lang="en-US" sz="2400" dirty="0" smtClean="0"/>
          </a:p>
          <a:p>
            <a:pPr algn="just"/>
            <a:r>
              <a:rPr lang="en-US" sz="2400" dirty="0" smtClean="0"/>
              <a:t>Very economical process as the desired shape, size and finish can be obtained without significant loss of material.</a:t>
            </a:r>
          </a:p>
          <a:p>
            <a:pPr algn="just"/>
            <a:endParaRPr lang="en-US" sz="2400" dirty="0" smtClean="0"/>
          </a:p>
          <a:p>
            <a:pPr algn="just"/>
            <a:r>
              <a:rPr lang="en-US" sz="2400" dirty="0" smtClean="0"/>
              <a:t>Also improves the strength of the product through strain hardening.</a:t>
            </a:r>
            <a:endParaRPr lang="en-US" sz="2400" dirty="0"/>
          </a:p>
        </p:txBody>
      </p:sp>
      <p:sp>
        <p:nvSpPr>
          <p:cNvPr id="3" name="Rectangle 2"/>
          <p:cNvSpPr/>
          <p:nvPr/>
        </p:nvSpPr>
        <p:spPr>
          <a:xfrm>
            <a:off x="2209800" y="609600"/>
            <a:ext cx="3225691" cy="523220"/>
          </a:xfrm>
          <a:prstGeom prst="rect">
            <a:avLst/>
          </a:prstGeom>
        </p:spPr>
        <p:txBody>
          <a:bodyPr wrap="none">
            <a:spAutoFit/>
          </a:bodyPr>
          <a:lstStyle/>
          <a:p>
            <a:pPr lvl="0" algn="just"/>
            <a:r>
              <a:rPr lang="en-US" sz="2800" b="1" dirty="0" smtClean="0">
                <a:solidFill>
                  <a:prstClr val="black"/>
                </a:solidFill>
              </a:rPr>
              <a:t>METAL FORMING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t="3258" r="2874"/>
          <a:stretch>
            <a:fillRect/>
          </a:stretch>
        </p:blipFill>
        <p:spPr bwMode="auto">
          <a:xfrm>
            <a:off x="4114800" y="1590674"/>
            <a:ext cx="4876800" cy="4581525"/>
          </a:xfrm>
          <a:prstGeom prst="rect">
            <a:avLst/>
          </a:prstGeom>
          <a:noFill/>
          <a:ln w="9525">
            <a:noFill/>
            <a:miter lim="800000"/>
            <a:headEnd/>
            <a:tailEnd/>
          </a:ln>
        </p:spPr>
      </p:pic>
      <p:sp>
        <p:nvSpPr>
          <p:cNvPr id="3" name="Rectangle 2"/>
          <p:cNvSpPr/>
          <p:nvPr/>
        </p:nvSpPr>
        <p:spPr>
          <a:xfrm>
            <a:off x="76200" y="1752600"/>
            <a:ext cx="4038600" cy="4955203"/>
          </a:xfrm>
          <a:prstGeom prst="rect">
            <a:avLst/>
          </a:prstGeom>
        </p:spPr>
        <p:txBody>
          <a:bodyPr wrap="square">
            <a:spAutoFit/>
          </a:bodyPr>
          <a:lstStyle/>
          <a:p>
            <a:pPr algn="just"/>
            <a:r>
              <a:rPr lang="en-US" sz="2000" dirty="0" err="1" smtClean="0"/>
              <a:t>Verson</a:t>
            </a:r>
            <a:r>
              <a:rPr lang="en-US" sz="2000" dirty="0" smtClean="0"/>
              <a:t> </a:t>
            </a:r>
            <a:r>
              <a:rPr lang="en-US" sz="2000" dirty="0" err="1" smtClean="0"/>
              <a:t>Hydroform</a:t>
            </a:r>
            <a:r>
              <a:rPr lang="en-US" sz="2000" dirty="0" smtClean="0"/>
              <a:t> process is different than other processes in the sense that it contains the die cavity which is partially filled with hydraulic fluid. </a:t>
            </a:r>
          </a:p>
          <a:p>
            <a:endParaRPr lang="en-US" dirty="0" smtClean="0"/>
          </a:p>
          <a:p>
            <a:r>
              <a:rPr lang="en-US" sz="2000" dirty="0" smtClean="0"/>
              <a:t>The forming pressure is balanced by fluid pressure. </a:t>
            </a:r>
          </a:p>
          <a:p>
            <a:endParaRPr lang="en-US" dirty="0" smtClean="0"/>
          </a:p>
          <a:p>
            <a:pPr algn="just"/>
            <a:r>
              <a:rPr lang="en-US" sz="2000" dirty="0" smtClean="0"/>
              <a:t>More severe draws can be made by this method than in conventional draw dies because the oil pressure against the diaphragm causes the metal to be held tightly against the sides as well as against the top of the punch.</a:t>
            </a:r>
            <a:endParaRPr lang="en-US" sz="2000" dirty="0"/>
          </a:p>
        </p:txBody>
      </p:sp>
      <p:sp>
        <p:nvSpPr>
          <p:cNvPr id="4" name="Rectangle 3"/>
          <p:cNvSpPr/>
          <p:nvPr/>
        </p:nvSpPr>
        <p:spPr>
          <a:xfrm>
            <a:off x="2667000" y="228600"/>
            <a:ext cx="4158959" cy="461665"/>
          </a:xfrm>
          <a:prstGeom prst="rect">
            <a:avLst/>
          </a:prstGeom>
        </p:spPr>
        <p:txBody>
          <a:bodyPr wrap="none">
            <a:spAutoFit/>
          </a:bodyPr>
          <a:lstStyle/>
          <a:p>
            <a:r>
              <a:rPr lang="en-US" sz="2400" b="1" dirty="0" err="1" smtClean="0"/>
              <a:t>Verson</a:t>
            </a:r>
            <a:r>
              <a:rPr lang="en-US" sz="2400" b="1" dirty="0" smtClean="0"/>
              <a:t> Hydro form process </a:t>
            </a:r>
            <a:endParaRPr lang="en-US" sz="2400" b="1" dirty="0"/>
          </a:p>
        </p:txBody>
      </p:sp>
      <p:sp>
        <p:nvSpPr>
          <p:cNvPr id="5" name="Rectangle 4"/>
          <p:cNvSpPr/>
          <p:nvPr/>
        </p:nvSpPr>
        <p:spPr>
          <a:xfrm>
            <a:off x="228600" y="685800"/>
            <a:ext cx="4038600" cy="1015663"/>
          </a:xfrm>
          <a:prstGeom prst="rect">
            <a:avLst/>
          </a:prstGeom>
        </p:spPr>
        <p:txBody>
          <a:bodyPr wrap="square">
            <a:spAutoFit/>
          </a:bodyPr>
          <a:lstStyle/>
          <a:p>
            <a:pPr lvl="0" algn="just"/>
            <a:r>
              <a:rPr lang="en-US" sz="2000" dirty="0" smtClean="0">
                <a:solidFill>
                  <a:prstClr val="black"/>
                </a:solidFill>
              </a:rPr>
              <a:t>In this process, hydraulic pressure  under control would act on rubber membrane covering the blank.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990600"/>
            <a:ext cx="4343400" cy="4708981"/>
          </a:xfrm>
          <a:prstGeom prst="rect">
            <a:avLst/>
          </a:prstGeom>
        </p:spPr>
        <p:txBody>
          <a:bodyPr wrap="square">
            <a:spAutoFit/>
          </a:bodyPr>
          <a:lstStyle/>
          <a:p>
            <a:pPr algn="just"/>
            <a:r>
              <a:rPr lang="en-US" sz="2000" dirty="0" smtClean="0"/>
              <a:t>In 1957, </a:t>
            </a:r>
            <a:r>
              <a:rPr lang="en-US" sz="2000" dirty="0" err="1" smtClean="0"/>
              <a:t>Masennikov</a:t>
            </a:r>
            <a:r>
              <a:rPr lang="en-US" sz="2000" dirty="0" smtClean="0"/>
              <a:t> introduced a punch less drawing </a:t>
            </a:r>
            <a:r>
              <a:rPr lang="fr-FR" sz="2000" dirty="0" smtClean="0"/>
              <a:t>technique </a:t>
            </a:r>
            <a:r>
              <a:rPr lang="fr-FR" sz="2000" dirty="0" err="1" smtClean="0"/>
              <a:t>using</a:t>
            </a:r>
            <a:r>
              <a:rPr lang="fr-FR" sz="2000" dirty="0" smtClean="0"/>
              <a:t> </a:t>
            </a:r>
            <a:r>
              <a:rPr lang="fr-FR" sz="2000" dirty="0" err="1" smtClean="0"/>
              <a:t>annular</a:t>
            </a:r>
            <a:r>
              <a:rPr lang="fr-FR" sz="2000" dirty="0" smtClean="0"/>
              <a:t> technique. </a:t>
            </a:r>
          </a:p>
          <a:p>
            <a:pPr algn="just"/>
            <a:endParaRPr lang="fr-FR" sz="2000" dirty="0" smtClean="0"/>
          </a:p>
          <a:p>
            <a:pPr algn="just"/>
            <a:r>
              <a:rPr lang="fr-FR" sz="2000" dirty="0" smtClean="0"/>
              <a:t>It is a </a:t>
            </a:r>
            <a:r>
              <a:rPr lang="en-US" sz="2000" dirty="0" smtClean="0"/>
              <a:t> deep drawing technique that uses annular rubber pad to draw very deep cups. </a:t>
            </a:r>
          </a:p>
          <a:p>
            <a:pPr algn="just"/>
            <a:endParaRPr lang="en-US" sz="2000" dirty="0" smtClean="0"/>
          </a:p>
          <a:p>
            <a:pPr algn="just"/>
            <a:r>
              <a:rPr lang="en-US" sz="2000" dirty="0" smtClean="0"/>
              <a:t>The punch squeezes the rubber ring and makes it deform </a:t>
            </a:r>
            <a:r>
              <a:rPr lang="en-US" sz="2000" dirty="0" err="1" smtClean="0"/>
              <a:t>radially</a:t>
            </a:r>
            <a:r>
              <a:rPr lang="en-US" sz="2000" dirty="0" smtClean="0"/>
              <a:t> inward. </a:t>
            </a:r>
          </a:p>
          <a:p>
            <a:pPr algn="just"/>
            <a:endParaRPr lang="en-US" sz="2000" dirty="0" smtClean="0"/>
          </a:p>
          <a:p>
            <a:pPr algn="just"/>
            <a:r>
              <a:rPr lang="en-US" sz="2000" dirty="0" smtClean="0"/>
              <a:t>It develops a radial frictional force between the rubber ring and the blank and causes the blank to draw inside the die cavity.</a:t>
            </a:r>
            <a:endParaRPr lang="en-US" sz="2000" dirty="0"/>
          </a:p>
        </p:txBody>
      </p:sp>
      <p:sp>
        <p:nvSpPr>
          <p:cNvPr id="3" name="Rectangle 2"/>
          <p:cNvSpPr/>
          <p:nvPr/>
        </p:nvSpPr>
        <p:spPr>
          <a:xfrm>
            <a:off x="2590800" y="304800"/>
            <a:ext cx="3951018" cy="523220"/>
          </a:xfrm>
          <a:prstGeom prst="rect">
            <a:avLst/>
          </a:prstGeom>
        </p:spPr>
        <p:txBody>
          <a:bodyPr wrap="none">
            <a:spAutoFit/>
          </a:bodyPr>
          <a:lstStyle/>
          <a:p>
            <a:r>
              <a:rPr lang="fr-FR" sz="2800" b="1" dirty="0" err="1" smtClean="0"/>
              <a:t>Maslennikov’s</a:t>
            </a:r>
            <a:r>
              <a:rPr lang="fr-FR" sz="2800" b="1" dirty="0" smtClean="0"/>
              <a:t> </a:t>
            </a:r>
            <a:r>
              <a:rPr lang="en-US" sz="2800" b="1" dirty="0" smtClean="0"/>
              <a:t>process</a:t>
            </a:r>
            <a:endParaRPr lang="en-US" sz="2800" b="1" dirty="0"/>
          </a:p>
        </p:txBody>
      </p:sp>
      <p:pic>
        <p:nvPicPr>
          <p:cNvPr id="5" name="Picture 4"/>
          <p:cNvPicPr/>
          <p:nvPr/>
        </p:nvPicPr>
        <p:blipFill>
          <a:blip r:embed="rId2"/>
          <a:srcRect l="50641" t="47346" r="22722" b="32483"/>
          <a:stretch>
            <a:fillRect/>
          </a:stretch>
        </p:blipFill>
        <p:spPr bwMode="auto">
          <a:xfrm>
            <a:off x="5638800" y="685800"/>
            <a:ext cx="3124200" cy="2743200"/>
          </a:xfrm>
          <a:prstGeom prst="rect">
            <a:avLst/>
          </a:prstGeom>
          <a:noFill/>
          <a:ln w="9525">
            <a:noFill/>
            <a:miter lim="800000"/>
            <a:headEnd/>
            <a:tailEnd/>
          </a:ln>
        </p:spPr>
      </p:pic>
      <p:pic>
        <p:nvPicPr>
          <p:cNvPr id="6" name="Picture 5"/>
          <p:cNvPicPr/>
          <p:nvPr/>
        </p:nvPicPr>
        <p:blipFill>
          <a:blip r:embed="rId2"/>
          <a:srcRect l="80227" t="44465" r="1282" b="29705"/>
          <a:stretch>
            <a:fillRect/>
          </a:stretch>
        </p:blipFill>
        <p:spPr bwMode="auto">
          <a:xfrm>
            <a:off x="5486400" y="3581400"/>
            <a:ext cx="3342005" cy="30765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2590800"/>
            <a:ext cx="7620000" cy="1200329"/>
          </a:xfrm>
          <a:prstGeom prst="rect">
            <a:avLst/>
          </a:prstGeom>
        </p:spPr>
        <p:txBody>
          <a:bodyPr wrap="square">
            <a:spAutoFit/>
          </a:bodyPr>
          <a:lstStyle/>
          <a:p>
            <a:pPr algn="just"/>
            <a:r>
              <a:rPr lang="en-US" sz="2400" dirty="0" smtClean="0">
                <a:latin typeface="Calibri" pitchFamily="34" charset="0"/>
                <a:ea typeface="Times New Roman" pitchFamily="18" charset="0"/>
                <a:cs typeface="Times New Roman" pitchFamily="18" charset="0"/>
              </a:rPr>
              <a:t>Due to low hardness of the rubber pad, the worked metal is not worn as quickly as in more conventional processes such as deep drawing.</a:t>
            </a:r>
            <a:endParaRPr lang="en-US" sz="2400" dirty="0"/>
          </a:p>
        </p:txBody>
      </p:sp>
      <p:sp>
        <p:nvSpPr>
          <p:cNvPr id="5" name="Rectangle 4"/>
          <p:cNvSpPr/>
          <p:nvPr/>
        </p:nvSpPr>
        <p:spPr>
          <a:xfrm>
            <a:off x="457200" y="4191000"/>
            <a:ext cx="7543800" cy="1200329"/>
          </a:xfrm>
          <a:prstGeom prst="rect">
            <a:avLst/>
          </a:prstGeom>
        </p:spPr>
        <p:txBody>
          <a:bodyPr wrap="square">
            <a:spAutoFit/>
          </a:bodyPr>
          <a:lstStyle/>
          <a:p>
            <a:pPr algn="just"/>
            <a:r>
              <a:rPr lang="en-US" sz="2400" dirty="0" smtClean="0"/>
              <a:t>The great advantage is that only one tool is needed, the rubber takes over the function of the counter die and the blank holder. </a:t>
            </a:r>
          </a:p>
        </p:txBody>
      </p:sp>
      <p:sp>
        <p:nvSpPr>
          <p:cNvPr id="6" name="Rectangle 5"/>
          <p:cNvSpPr/>
          <p:nvPr/>
        </p:nvSpPr>
        <p:spPr>
          <a:xfrm>
            <a:off x="457200" y="5638800"/>
            <a:ext cx="7467600" cy="830997"/>
          </a:xfrm>
          <a:prstGeom prst="rect">
            <a:avLst/>
          </a:prstGeom>
        </p:spPr>
        <p:txBody>
          <a:bodyPr wrap="square">
            <a:spAutoFit/>
          </a:bodyPr>
          <a:lstStyle/>
          <a:p>
            <a:pPr algn="just"/>
            <a:r>
              <a:rPr lang="en-US" sz="2400" dirty="0" smtClean="0"/>
              <a:t>This results in low tooling costs, a short time to market and minimal damage of the material surface. </a:t>
            </a:r>
            <a:endParaRPr lang="en-US" sz="2400" dirty="0"/>
          </a:p>
        </p:txBody>
      </p:sp>
      <p:sp>
        <p:nvSpPr>
          <p:cNvPr id="7" name="TextBox 6"/>
          <p:cNvSpPr txBox="1"/>
          <p:nvPr/>
        </p:nvSpPr>
        <p:spPr>
          <a:xfrm>
            <a:off x="2895600" y="457200"/>
            <a:ext cx="2895600" cy="523220"/>
          </a:xfrm>
          <a:prstGeom prst="rect">
            <a:avLst/>
          </a:prstGeom>
          <a:noFill/>
        </p:spPr>
        <p:txBody>
          <a:bodyPr wrap="square" rtlCol="0">
            <a:spAutoFit/>
          </a:bodyPr>
          <a:lstStyle/>
          <a:p>
            <a:r>
              <a:rPr lang="en-US" sz="2800" b="1" dirty="0" smtClean="0"/>
              <a:t>ADVANTAGES </a:t>
            </a:r>
            <a:endParaRPr lang="en-US" sz="2800" b="1" dirty="0"/>
          </a:p>
        </p:txBody>
      </p:sp>
      <p:sp>
        <p:nvSpPr>
          <p:cNvPr id="8" name="Rectangle 7"/>
          <p:cNvSpPr/>
          <p:nvPr/>
        </p:nvSpPr>
        <p:spPr>
          <a:xfrm>
            <a:off x="533400" y="1143000"/>
            <a:ext cx="7620000" cy="1200329"/>
          </a:xfrm>
          <a:prstGeom prst="rect">
            <a:avLst/>
          </a:prstGeom>
        </p:spPr>
        <p:txBody>
          <a:bodyPr wrap="square">
            <a:spAutoFit/>
          </a:bodyPr>
          <a:lstStyle/>
          <a:p>
            <a:pPr algn="just"/>
            <a:r>
              <a:rPr lang="en-US" sz="2400" dirty="0" smtClean="0">
                <a:latin typeface="Calibri" pitchFamily="34" charset="0"/>
                <a:ea typeface="Times New Roman" pitchFamily="18" charset="0"/>
                <a:cs typeface="Times New Roman" pitchFamily="18" charset="0"/>
              </a:rPr>
              <a:t>Because the upper (male) die can be used with separate lower (female) dies, the process is relatively cheap and flexible.</a:t>
            </a: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533400"/>
            <a:ext cx="2556982" cy="523220"/>
          </a:xfrm>
          <a:prstGeom prst="rect">
            <a:avLst/>
          </a:prstGeom>
        </p:spPr>
        <p:txBody>
          <a:bodyPr wrap="none">
            <a:spAutoFit/>
          </a:bodyPr>
          <a:lstStyle/>
          <a:p>
            <a:r>
              <a:rPr lang="en-US" sz="2800" b="1" dirty="0" smtClean="0"/>
              <a:t>LIMITATIONS</a:t>
            </a:r>
            <a:endParaRPr lang="en-US" sz="2800" b="1" dirty="0"/>
          </a:p>
        </p:txBody>
      </p:sp>
      <p:sp>
        <p:nvSpPr>
          <p:cNvPr id="4" name="Rectangle 3"/>
          <p:cNvSpPr/>
          <p:nvPr/>
        </p:nvSpPr>
        <p:spPr>
          <a:xfrm>
            <a:off x="533400" y="4114800"/>
            <a:ext cx="7543800" cy="830997"/>
          </a:xfrm>
          <a:prstGeom prst="rect">
            <a:avLst/>
          </a:prstGeom>
        </p:spPr>
        <p:txBody>
          <a:bodyPr wrap="square">
            <a:spAutoFit/>
          </a:bodyPr>
          <a:lstStyle/>
          <a:p>
            <a:pPr algn="just"/>
            <a:r>
              <a:rPr lang="en-US" sz="2400" dirty="0" smtClean="0"/>
              <a:t>Lower forming pressure and consequently large amount of wrinkles.</a:t>
            </a:r>
            <a:endParaRPr lang="en-US" sz="2400" dirty="0"/>
          </a:p>
        </p:txBody>
      </p:sp>
      <p:sp>
        <p:nvSpPr>
          <p:cNvPr id="5" name="Rectangle 4"/>
          <p:cNvSpPr/>
          <p:nvPr/>
        </p:nvSpPr>
        <p:spPr>
          <a:xfrm>
            <a:off x="533400" y="5181600"/>
            <a:ext cx="3200400" cy="461665"/>
          </a:xfrm>
          <a:prstGeom prst="rect">
            <a:avLst/>
          </a:prstGeom>
        </p:spPr>
        <p:txBody>
          <a:bodyPr wrap="square">
            <a:spAutoFit/>
          </a:bodyPr>
          <a:lstStyle/>
          <a:p>
            <a:r>
              <a:rPr lang="en-US" sz="2400" dirty="0" smtClean="0">
                <a:solidFill>
                  <a:prstClr val="black"/>
                </a:solidFill>
              </a:rPr>
              <a:t>Low production rate</a:t>
            </a:r>
            <a:endParaRPr lang="en-US" dirty="0"/>
          </a:p>
        </p:txBody>
      </p:sp>
      <p:sp>
        <p:nvSpPr>
          <p:cNvPr id="6" name="Rectangle 5"/>
          <p:cNvSpPr/>
          <p:nvPr/>
        </p:nvSpPr>
        <p:spPr>
          <a:xfrm>
            <a:off x="457200" y="1143000"/>
            <a:ext cx="7315200" cy="1569660"/>
          </a:xfrm>
          <a:prstGeom prst="rect">
            <a:avLst/>
          </a:prstGeom>
        </p:spPr>
        <p:txBody>
          <a:bodyPr wrap="square">
            <a:spAutoFit/>
          </a:bodyPr>
          <a:lstStyle/>
          <a:p>
            <a:pPr algn="just"/>
            <a:r>
              <a:rPr lang="en-US" sz="2400" dirty="0" smtClean="0"/>
              <a:t>Since the amount of pressure exerted by rubber is limited by the strength of rubber itself, forming of sheet metal parts with small forming radius may not be possible.</a:t>
            </a:r>
            <a:endParaRPr lang="en-US" sz="2400" dirty="0"/>
          </a:p>
        </p:txBody>
      </p:sp>
      <p:sp>
        <p:nvSpPr>
          <p:cNvPr id="8" name="Rectangle 7"/>
          <p:cNvSpPr/>
          <p:nvPr/>
        </p:nvSpPr>
        <p:spPr>
          <a:xfrm>
            <a:off x="457200" y="2971800"/>
            <a:ext cx="6934200" cy="830997"/>
          </a:xfrm>
          <a:prstGeom prst="rect">
            <a:avLst/>
          </a:prstGeom>
        </p:spPr>
        <p:txBody>
          <a:bodyPr wrap="square">
            <a:spAutoFit/>
          </a:bodyPr>
          <a:lstStyle/>
          <a:p>
            <a:r>
              <a:rPr lang="en-US" sz="2400" dirty="0" smtClean="0">
                <a:solidFill>
                  <a:prstClr val="black"/>
                </a:solidFill>
              </a:rPr>
              <a:t>The wear of the rubber is an issue in larger quantity manufacturing.</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990600"/>
            <a:ext cx="7315200" cy="830997"/>
          </a:xfrm>
          <a:prstGeom prst="rect">
            <a:avLst/>
          </a:prstGeom>
        </p:spPr>
        <p:txBody>
          <a:bodyPr wrap="square">
            <a:spAutoFit/>
          </a:bodyPr>
          <a:lstStyle/>
          <a:p>
            <a:pPr lvl="0" algn="just" eaLnBrk="0" fontAlgn="base" hangingPunct="0">
              <a:spcBef>
                <a:spcPct val="0"/>
              </a:spcBef>
              <a:spcAft>
                <a:spcPct val="0"/>
              </a:spcAft>
            </a:pPr>
            <a:r>
              <a:rPr lang="en-US" sz="2400" dirty="0" smtClean="0">
                <a:latin typeface="Calibri" pitchFamily="34" charset="0"/>
                <a:ea typeface="Times New Roman" pitchFamily="18" charset="0"/>
                <a:cs typeface="Times New Roman" pitchFamily="18" charset="0"/>
              </a:rPr>
              <a:t>Rubber pad forming has been used in production lines for many years. </a:t>
            </a:r>
          </a:p>
        </p:txBody>
      </p:sp>
      <p:sp>
        <p:nvSpPr>
          <p:cNvPr id="4" name="Rectangle 3"/>
          <p:cNvSpPr/>
          <p:nvPr/>
        </p:nvSpPr>
        <p:spPr>
          <a:xfrm>
            <a:off x="609600" y="2133600"/>
            <a:ext cx="7162800" cy="830997"/>
          </a:xfrm>
          <a:prstGeom prst="rect">
            <a:avLst/>
          </a:prstGeom>
        </p:spPr>
        <p:txBody>
          <a:bodyPr wrap="square">
            <a:spAutoFit/>
          </a:bodyPr>
          <a:lstStyle/>
          <a:p>
            <a:pPr lvl="0" algn="just" eaLnBrk="0" fontAlgn="base" hangingPunct="0">
              <a:spcBef>
                <a:spcPct val="0"/>
              </a:spcBef>
              <a:spcAft>
                <a:spcPct val="0"/>
              </a:spcAft>
            </a:pPr>
            <a:r>
              <a:rPr lang="en-US" sz="2400" dirty="0" smtClean="0">
                <a:latin typeface="Calibri" pitchFamily="34" charset="0"/>
                <a:ea typeface="Times New Roman" pitchFamily="18" charset="0"/>
                <a:cs typeface="Times New Roman" pitchFamily="18" charset="0"/>
              </a:rPr>
              <a:t>Up to 60% of all sheet metal parts in the aerospace industry are fabricated using this process. </a:t>
            </a:r>
          </a:p>
        </p:txBody>
      </p:sp>
      <p:sp>
        <p:nvSpPr>
          <p:cNvPr id="5" name="Rectangle 4"/>
          <p:cNvSpPr/>
          <p:nvPr/>
        </p:nvSpPr>
        <p:spPr>
          <a:xfrm>
            <a:off x="609600" y="3352800"/>
            <a:ext cx="7162800" cy="830997"/>
          </a:xfrm>
          <a:prstGeom prst="rect">
            <a:avLst/>
          </a:prstGeom>
        </p:spPr>
        <p:txBody>
          <a:bodyPr wrap="square">
            <a:spAutoFit/>
          </a:bodyPr>
          <a:lstStyle/>
          <a:p>
            <a:pPr lvl="0" algn="just" eaLnBrk="0" fontAlgn="base" hangingPunct="0">
              <a:spcBef>
                <a:spcPct val="0"/>
              </a:spcBef>
              <a:spcAft>
                <a:spcPct val="0"/>
              </a:spcAft>
            </a:pPr>
            <a:r>
              <a:rPr lang="en-US" sz="2400" dirty="0" smtClean="0">
                <a:latin typeface="Calibri" pitchFamily="34" charset="0"/>
                <a:ea typeface="Times New Roman" pitchFamily="18" charset="0"/>
                <a:cs typeface="Times New Roman" pitchFamily="18" charset="0"/>
              </a:rPr>
              <a:t>The most relevant applications are aerospace, automotive  and defense fields. </a:t>
            </a:r>
          </a:p>
        </p:txBody>
      </p:sp>
      <p:sp>
        <p:nvSpPr>
          <p:cNvPr id="6" name="Rectangle 5"/>
          <p:cNvSpPr/>
          <p:nvPr/>
        </p:nvSpPr>
        <p:spPr>
          <a:xfrm>
            <a:off x="609600" y="4724400"/>
            <a:ext cx="7086600" cy="830997"/>
          </a:xfrm>
          <a:prstGeom prst="rect">
            <a:avLst/>
          </a:prstGeom>
        </p:spPr>
        <p:txBody>
          <a:bodyPr wrap="square">
            <a:spAutoFit/>
          </a:bodyPr>
          <a:lstStyle/>
          <a:p>
            <a:pPr lvl="0" algn="just" eaLnBrk="0" fontAlgn="base" hangingPunct="0">
              <a:spcBef>
                <a:spcPct val="0"/>
              </a:spcBef>
              <a:spcAft>
                <a:spcPct val="0"/>
              </a:spcAft>
            </a:pPr>
            <a:r>
              <a:rPr lang="en-US" sz="2400" dirty="0" smtClean="0">
                <a:latin typeface="Calibri" pitchFamily="34" charset="0"/>
                <a:ea typeface="Times New Roman" pitchFamily="18" charset="0"/>
                <a:cs typeface="Times New Roman" pitchFamily="18" charset="0"/>
              </a:rPr>
              <a:t>It is frequently used in prototyping and production of small quantities of sheet metal parts.</a:t>
            </a:r>
            <a:endParaRPr lang="en-US" sz="2400" dirty="0" smtClean="0">
              <a:latin typeface="Arial" pitchFamily="34" charset="0"/>
            </a:endParaRPr>
          </a:p>
        </p:txBody>
      </p:sp>
      <p:sp>
        <p:nvSpPr>
          <p:cNvPr id="7" name="TextBox 6"/>
          <p:cNvSpPr txBox="1"/>
          <p:nvPr/>
        </p:nvSpPr>
        <p:spPr>
          <a:xfrm>
            <a:off x="2514600" y="457200"/>
            <a:ext cx="2895600" cy="523220"/>
          </a:xfrm>
          <a:prstGeom prst="rect">
            <a:avLst/>
          </a:prstGeom>
          <a:noFill/>
        </p:spPr>
        <p:txBody>
          <a:bodyPr wrap="square" rtlCol="0">
            <a:spAutoFit/>
          </a:bodyPr>
          <a:lstStyle/>
          <a:p>
            <a:r>
              <a:rPr lang="en-US" sz="2800" b="1" dirty="0" smtClean="0"/>
              <a:t>APPLICATIONS</a:t>
            </a:r>
            <a:endParaRPr lang="en-US" sz="28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38400" y="228600"/>
            <a:ext cx="4038600" cy="646331"/>
          </a:xfrm>
          <a:prstGeom prst="rect">
            <a:avLst/>
          </a:prstGeom>
        </p:spPr>
        <p:txBody>
          <a:bodyPr wrap="square">
            <a:spAutoFit/>
          </a:bodyPr>
          <a:lstStyle/>
          <a:p>
            <a:pPr lvl="0" fontAlgn="base">
              <a:spcBef>
                <a:spcPct val="0"/>
              </a:spcBef>
              <a:spcAft>
                <a:spcPct val="0"/>
              </a:spcAft>
            </a:pPr>
            <a:r>
              <a:rPr lang="en-US" sz="3600" b="1" dirty="0" smtClean="0">
                <a:latin typeface="Calibri" pitchFamily="34" charset="0"/>
                <a:ea typeface="Times New Roman" pitchFamily="18" charset="0"/>
                <a:cs typeface="Times New Roman" pitchFamily="18" charset="0"/>
              </a:rPr>
              <a:t>Rubber pad forming</a:t>
            </a:r>
            <a:endParaRPr lang="en-US" sz="3600" dirty="0" smtClean="0">
              <a:latin typeface="Arial" pitchFamily="34" charset="0"/>
            </a:endParaRPr>
          </a:p>
        </p:txBody>
      </p:sp>
      <p:sp>
        <p:nvSpPr>
          <p:cNvPr id="13" name="Rectangle 12"/>
          <p:cNvSpPr/>
          <p:nvPr/>
        </p:nvSpPr>
        <p:spPr>
          <a:xfrm>
            <a:off x="685800" y="990600"/>
            <a:ext cx="7162800" cy="1200329"/>
          </a:xfrm>
          <a:prstGeom prst="rect">
            <a:avLst/>
          </a:prstGeom>
        </p:spPr>
        <p:txBody>
          <a:bodyPr wrap="square">
            <a:spAutoFit/>
          </a:bodyPr>
          <a:lstStyle/>
          <a:p>
            <a:pPr lvl="0" algn="just" eaLnBrk="0" fontAlgn="base" hangingPunct="0">
              <a:spcBef>
                <a:spcPct val="0"/>
              </a:spcBef>
              <a:spcAft>
                <a:spcPct val="0"/>
              </a:spcAft>
            </a:pPr>
            <a:r>
              <a:rPr lang="en-US" sz="2400" b="1" dirty="0" smtClean="0">
                <a:latin typeface="Calibri" pitchFamily="34" charset="0"/>
                <a:ea typeface="Times New Roman" pitchFamily="18" charset="0"/>
                <a:cs typeface="Times New Roman" pitchFamily="18" charset="0"/>
              </a:rPr>
              <a:t>Rubber pad forming</a:t>
            </a:r>
            <a:r>
              <a:rPr lang="en-US" sz="2400" dirty="0" smtClean="0">
                <a:latin typeface="Calibri" pitchFamily="34" charset="0"/>
                <a:ea typeface="Times New Roman" pitchFamily="18" charset="0"/>
                <a:cs typeface="Times New Roman" pitchFamily="18" charset="0"/>
              </a:rPr>
              <a:t> (</a:t>
            </a:r>
            <a:r>
              <a:rPr lang="en-US" sz="2400" b="1" dirty="0" smtClean="0">
                <a:latin typeface="Calibri" pitchFamily="34" charset="0"/>
                <a:ea typeface="Times New Roman" pitchFamily="18" charset="0"/>
                <a:cs typeface="Times New Roman" pitchFamily="18" charset="0"/>
              </a:rPr>
              <a:t>RPF</a:t>
            </a:r>
            <a:r>
              <a:rPr lang="en-US" sz="2400" dirty="0" smtClean="0">
                <a:latin typeface="Calibri" pitchFamily="34" charset="0"/>
                <a:ea typeface="Times New Roman" pitchFamily="18" charset="0"/>
                <a:cs typeface="Times New Roman" pitchFamily="18" charset="0"/>
              </a:rPr>
              <a:t>) is a metalworking process where sheet metal is pressed between a die and a rubber block, made of polyurethane. </a:t>
            </a:r>
          </a:p>
        </p:txBody>
      </p:sp>
      <p:grpSp>
        <p:nvGrpSpPr>
          <p:cNvPr id="11" name="Group 10"/>
          <p:cNvGrpSpPr/>
          <p:nvPr/>
        </p:nvGrpSpPr>
        <p:grpSpPr>
          <a:xfrm>
            <a:off x="304800" y="2743200"/>
            <a:ext cx="8534400" cy="2133600"/>
            <a:chOff x="304800" y="2743200"/>
            <a:chExt cx="8534400" cy="2133600"/>
          </a:xfrm>
        </p:grpSpPr>
        <p:pic>
          <p:nvPicPr>
            <p:cNvPr id="9" name="Picture 2" descr="E:\New Folder (2)\sheet-metal-operations-63-638.jpg"/>
            <p:cNvPicPr>
              <a:picLocks noChangeAspect="1" noChangeArrowheads="1"/>
            </p:cNvPicPr>
            <p:nvPr/>
          </p:nvPicPr>
          <p:blipFill>
            <a:blip r:embed="rId2"/>
            <a:srcRect l="8621" t="36639" r="3605" b="43319"/>
            <a:stretch>
              <a:fillRect/>
            </a:stretch>
          </p:blipFill>
          <p:spPr bwMode="auto">
            <a:xfrm>
              <a:off x="304800" y="2743200"/>
              <a:ext cx="8485909" cy="2133600"/>
            </a:xfrm>
            <a:prstGeom prst="rect">
              <a:avLst/>
            </a:prstGeom>
            <a:noFill/>
          </p:spPr>
        </p:pic>
        <p:sp>
          <p:nvSpPr>
            <p:cNvPr id="10" name="TextBox 9"/>
            <p:cNvSpPr txBox="1"/>
            <p:nvPr/>
          </p:nvSpPr>
          <p:spPr>
            <a:xfrm>
              <a:off x="4495800" y="4355068"/>
              <a:ext cx="4343400" cy="369332"/>
            </a:xfrm>
            <a:prstGeom prst="rect">
              <a:avLst/>
            </a:prstGeom>
            <a:solidFill>
              <a:schemeClr val="bg1"/>
            </a:solidFill>
          </p:spPr>
          <p:txBody>
            <a:bodyPr wrap="square" rtlCol="0">
              <a:spAutoFit/>
            </a:bodyPr>
            <a:lstStyle/>
            <a:p>
              <a:endParaRPr lang="en-US" dirty="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990600"/>
            <a:ext cx="7162800" cy="830997"/>
          </a:xfrm>
          <a:prstGeom prst="rect">
            <a:avLst/>
          </a:prstGeom>
        </p:spPr>
        <p:txBody>
          <a:bodyPr wrap="square">
            <a:spAutoFit/>
          </a:bodyPr>
          <a:lstStyle/>
          <a:p>
            <a:pPr lvl="0" algn="just" eaLnBrk="0" fontAlgn="base" hangingPunct="0">
              <a:spcBef>
                <a:spcPct val="0"/>
              </a:spcBef>
              <a:spcAft>
                <a:spcPct val="0"/>
              </a:spcAft>
            </a:pPr>
            <a:r>
              <a:rPr lang="en-US" sz="2400" dirty="0" smtClean="0">
                <a:latin typeface="Calibri" pitchFamily="34" charset="0"/>
                <a:ea typeface="Times New Roman" pitchFamily="18" charset="0"/>
                <a:cs typeface="Times New Roman" pitchFamily="18" charset="0"/>
              </a:rPr>
              <a:t>Under pressure, the rubber and sheet metal are driven into the die and conform to its shape, forming the part. </a:t>
            </a:r>
          </a:p>
        </p:txBody>
      </p:sp>
      <p:sp>
        <p:nvSpPr>
          <p:cNvPr id="5" name="Rectangle 4"/>
          <p:cNvSpPr/>
          <p:nvPr/>
        </p:nvSpPr>
        <p:spPr>
          <a:xfrm>
            <a:off x="685800" y="2133600"/>
            <a:ext cx="7162800" cy="1200329"/>
          </a:xfrm>
          <a:prstGeom prst="rect">
            <a:avLst/>
          </a:prstGeom>
        </p:spPr>
        <p:txBody>
          <a:bodyPr wrap="square">
            <a:spAutoFit/>
          </a:bodyPr>
          <a:lstStyle/>
          <a:p>
            <a:pPr lvl="0" algn="just" eaLnBrk="0" fontAlgn="base" hangingPunct="0">
              <a:spcBef>
                <a:spcPct val="0"/>
              </a:spcBef>
              <a:spcAft>
                <a:spcPct val="0"/>
              </a:spcAft>
            </a:pPr>
            <a:r>
              <a:rPr lang="en-US" sz="2400" dirty="0" smtClean="0">
                <a:latin typeface="Calibri" pitchFamily="34" charset="0"/>
                <a:ea typeface="Times New Roman" pitchFamily="18" charset="0"/>
                <a:cs typeface="Times New Roman" pitchFamily="18" charset="0"/>
              </a:rPr>
              <a:t>The rubber pads can have a general purpose shape, like a membrane. Alternatively, they can be machined in the shape of die or punch.</a:t>
            </a:r>
          </a:p>
        </p:txBody>
      </p:sp>
      <p:sp>
        <p:nvSpPr>
          <p:cNvPr id="6" name="Rectangle 5"/>
          <p:cNvSpPr/>
          <p:nvPr/>
        </p:nvSpPr>
        <p:spPr>
          <a:xfrm>
            <a:off x="838200" y="3657600"/>
            <a:ext cx="7239000" cy="830997"/>
          </a:xfrm>
          <a:prstGeom prst="rect">
            <a:avLst/>
          </a:prstGeom>
        </p:spPr>
        <p:txBody>
          <a:bodyPr wrap="square">
            <a:spAutoFit/>
          </a:bodyPr>
          <a:lstStyle/>
          <a:p>
            <a:pPr algn="just"/>
            <a:r>
              <a:rPr lang="en-US" sz="2400" dirty="0" smtClean="0">
                <a:latin typeface="Calibri" pitchFamily="34" charset="0"/>
                <a:ea typeface="Times New Roman" pitchFamily="18" charset="0"/>
                <a:cs typeface="Times New Roman" pitchFamily="18" charset="0"/>
              </a:rPr>
              <a:t>Due to the material properties of the rubber, the pad will regain its original shape when retracted from the tool.</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1752600"/>
            <a:ext cx="7239000" cy="830997"/>
          </a:xfrm>
          <a:prstGeom prst="rect">
            <a:avLst/>
          </a:prstGeom>
        </p:spPr>
        <p:txBody>
          <a:bodyPr wrap="square">
            <a:spAutoFit/>
          </a:bodyPr>
          <a:lstStyle/>
          <a:p>
            <a:pPr lvl="0" algn="just" fontAlgn="base">
              <a:spcBef>
                <a:spcPct val="0"/>
              </a:spcBef>
              <a:spcAft>
                <a:spcPct val="0"/>
              </a:spcAft>
            </a:pPr>
            <a:r>
              <a:rPr lang="en-US" sz="2400" dirty="0" smtClean="0">
                <a:ea typeface="Times New Roman" pitchFamily="18" charset="0"/>
                <a:cs typeface="Times New Roman" pitchFamily="18" charset="0"/>
              </a:rPr>
              <a:t>In general, an elastic upper die, usually made of rubber, is connected to a hydraulic press. </a:t>
            </a:r>
          </a:p>
        </p:txBody>
      </p:sp>
      <p:sp>
        <p:nvSpPr>
          <p:cNvPr id="8" name="Rectangle 7"/>
          <p:cNvSpPr/>
          <p:nvPr/>
        </p:nvSpPr>
        <p:spPr>
          <a:xfrm>
            <a:off x="685800" y="685800"/>
            <a:ext cx="7239000" cy="830997"/>
          </a:xfrm>
          <a:prstGeom prst="rect">
            <a:avLst/>
          </a:prstGeom>
        </p:spPr>
        <p:txBody>
          <a:bodyPr wrap="square">
            <a:spAutoFit/>
          </a:bodyPr>
          <a:lstStyle/>
          <a:p>
            <a:pPr algn="just"/>
            <a:r>
              <a:rPr lang="en-US" sz="2400" dirty="0" smtClean="0">
                <a:ea typeface="Times New Roman" pitchFamily="18" charset="0"/>
                <a:cs typeface="Times New Roman" pitchFamily="18" charset="0"/>
              </a:rPr>
              <a:t>Rubber pad forming can be accomplished in many different ways. </a:t>
            </a:r>
            <a:endParaRPr lang="en-US" sz="2400" dirty="0"/>
          </a:p>
        </p:txBody>
      </p:sp>
      <p:sp>
        <p:nvSpPr>
          <p:cNvPr id="9" name="Rectangle 8"/>
          <p:cNvSpPr/>
          <p:nvPr/>
        </p:nvSpPr>
        <p:spPr>
          <a:xfrm>
            <a:off x="762000" y="2743200"/>
            <a:ext cx="7239000" cy="830997"/>
          </a:xfrm>
          <a:prstGeom prst="rect">
            <a:avLst/>
          </a:prstGeom>
        </p:spPr>
        <p:txBody>
          <a:bodyPr wrap="square">
            <a:spAutoFit/>
          </a:bodyPr>
          <a:lstStyle/>
          <a:p>
            <a:pPr algn="just"/>
            <a:r>
              <a:rPr lang="en-US" sz="2400" dirty="0" smtClean="0">
                <a:ea typeface="Times New Roman" pitchFamily="18" charset="0"/>
                <a:cs typeface="Times New Roman" pitchFamily="18" charset="0"/>
              </a:rPr>
              <a:t>A rigid lower die, often called a form block, provides the mold for the sheeted metal to be formed. </a:t>
            </a:r>
            <a:endParaRPr lang="en-US" sz="2400" dirty="0"/>
          </a:p>
        </p:txBody>
      </p:sp>
      <p:sp>
        <p:nvSpPr>
          <p:cNvPr id="14" name="Rectangle 13"/>
          <p:cNvSpPr/>
          <p:nvPr/>
        </p:nvSpPr>
        <p:spPr>
          <a:xfrm>
            <a:off x="685800" y="3886200"/>
            <a:ext cx="7543800" cy="2308324"/>
          </a:xfrm>
          <a:prstGeom prst="rect">
            <a:avLst/>
          </a:prstGeom>
        </p:spPr>
        <p:txBody>
          <a:bodyPr wrap="square">
            <a:spAutoFit/>
          </a:bodyPr>
          <a:lstStyle/>
          <a:p>
            <a:pPr algn="just"/>
            <a:r>
              <a:rPr lang="en-US" sz="2400" dirty="0" smtClean="0"/>
              <a:t>The rubber exerts nearly equal pressure on all work piece surfaces due to its incompressibility. </a:t>
            </a:r>
          </a:p>
          <a:p>
            <a:pPr algn="just"/>
            <a:endParaRPr lang="en-US" sz="2400" dirty="0" smtClean="0"/>
          </a:p>
          <a:p>
            <a:pPr algn="just"/>
            <a:r>
              <a:rPr lang="en-US" sz="2400" dirty="0" smtClean="0"/>
              <a:t>The multidirectional nature of the force from the rubber pad produces variable radius during forming and thus enhances uniform elongation of the work piece.</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0600" y="685800"/>
            <a:ext cx="6400800" cy="523220"/>
          </a:xfrm>
          <a:prstGeom prst="rect">
            <a:avLst/>
          </a:prstGeom>
        </p:spPr>
        <p:txBody>
          <a:bodyPr wrap="square">
            <a:spAutoFit/>
          </a:bodyPr>
          <a:lstStyle/>
          <a:p>
            <a:pPr lvl="0"/>
            <a:r>
              <a:rPr lang="en-US" sz="2800" b="1" dirty="0" smtClean="0">
                <a:solidFill>
                  <a:prstClr val="black"/>
                </a:solidFill>
                <a:latin typeface="+mj-lt"/>
              </a:rPr>
              <a:t>Types of Rubber pad forming processes</a:t>
            </a:r>
            <a:endParaRPr lang="en-US" sz="2800" b="1" dirty="0">
              <a:latin typeface="+mj-lt"/>
            </a:endParaRPr>
          </a:p>
        </p:txBody>
      </p:sp>
      <p:sp>
        <p:nvSpPr>
          <p:cNvPr id="4" name="Rectangle 3"/>
          <p:cNvSpPr/>
          <p:nvPr/>
        </p:nvSpPr>
        <p:spPr>
          <a:xfrm>
            <a:off x="1066800" y="1828800"/>
            <a:ext cx="4441665" cy="2954655"/>
          </a:xfrm>
          <a:prstGeom prst="rect">
            <a:avLst/>
          </a:prstGeom>
        </p:spPr>
        <p:txBody>
          <a:bodyPr wrap="none">
            <a:spAutoFit/>
          </a:bodyPr>
          <a:lstStyle/>
          <a:p>
            <a:pPr>
              <a:buFont typeface="Wingdings" pitchFamily="2" charset="2"/>
              <a:buChar char="v"/>
            </a:pPr>
            <a:r>
              <a:rPr lang="en-US" sz="2400" dirty="0" smtClean="0">
                <a:solidFill>
                  <a:prstClr val="black"/>
                </a:solidFill>
                <a:latin typeface="+mj-lt"/>
              </a:rPr>
              <a:t>Guerin process </a:t>
            </a:r>
          </a:p>
          <a:p>
            <a:pPr>
              <a:buFont typeface="Wingdings" pitchFamily="2" charset="2"/>
              <a:buChar char="v"/>
            </a:pPr>
            <a:endParaRPr lang="en-US" sz="2400" dirty="0" smtClean="0">
              <a:solidFill>
                <a:prstClr val="black"/>
              </a:solidFill>
              <a:latin typeface="+mj-lt"/>
            </a:endParaRPr>
          </a:p>
          <a:p>
            <a:pPr>
              <a:buFont typeface="Wingdings" pitchFamily="2" charset="2"/>
              <a:buChar char="v"/>
            </a:pPr>
            <a:r>
              <a:rPr lang="en-US" sz="2400" dirty="0" err="1" smtClean="0">
                <a:solidFill>
                  <a:prstClr val="black"/>
                </a:solidFill>
                <a:latin typeface="+mj-lt"/>
              </a:rPr>
              <a:t>Marform</a:t>
            </a:r>
            <a:r>
              <a:rPr lang="en-US" sz="2400" dirty="0" smtClean="0">
                <a:solidFill>
                  <a:prstClr val="black"/>
                </a:solidFill>
                <a:latin typeface="+mj-lt"/>
              </a:rPr>
              <a:t> deep drawing process </a:t>
            </a:r>
          </a:p>
          <a:p>
            <a:pPr>
              <a:buFont typeface="Wingdings" pitchFamily="2" charset="2"/>
              <a:buChar char="v"/>
            </a:pPr>
            <a:endParaRPr lang="en-US" sz="2400" dirty="0" smtClean="0">
              <a:solidFill>
                <a:prstClr val="black"/>
              </a:solidFill>
              <a:latin typeface="+mj-lt"/>
            </a:endParaRPr>
          </a:p>
          <a:p>
            <a:pPr>
              <a:buFont typeface="Wingdings" pitchFamily="2" charset="2"/>
              <a:buChar char="v"/>
            </a:pPr>
            <a:r>
              <a:rPr lang="en-US" sz="2400" dirty="0" err="1" smtClean="0">
                <a:solidFill>
                  <a:prstClr val="black"/>
                </a:solidFill>
                <a:latin typeface="+mj-lt"/>
              </a:rPr>
              <a:t>Verson</a:t>
            </a:r>
            <a:r>
              <a:rPr lang="en-US" sz="2400" dirty="0" smtClean="0">
                <a:solidFill>
                  <a:prstClr val="black"/>
                </a:solidFill>
                <a:latin typeface="+mj-lt"/>
              </a:rPr>
              <a:t> </a:t>
            </a:r>
            <a:r>
              <a:rPr lang="en-US" sz="2400" dirty="0" err="1" smtClean="0">
                <a:solidFill>
                  <a:prstClr val="black"/>
                </a:solidFill>
                <a:latin typeface="+mj-lt"/>
              </a:rPr>
              <a:t>Hydroform</a:t>
            </a:r>
            <a:r>
              <a:rPr lang="en-US" sz="2400" dirty="0" smtClean="0">
                <a:solidFill>
                  <a:prstClr val="black"/>
                </a:solidFill>
                <a:latin typeface="+mj-lt"/>
              </a:rPr>
              <a:t> process </a:t>
            </a:r>
          </a:p>
          <a:p>
            <a:pPr>
              <a:buFont typeface="Wingdings" pitchFamily="2" charset="2"/>
              <a:buChar char="v"/>
            </a:pPr>
            <a:endParaRPr lang="en-US" sz="2400" dirty="0" smtClean="0">
              <a:solidFill>
                <a:prstClr val="black"/>
              </a:solidFill>
              <a:latin typeface="+mj-lt"/>
            </a:endParaRPr>
          </a:p>
          <a:p>
            <a:pPr>
              <a:buFont typeface="Wingdings" pitchFamily="2" charset="2"/>
              <a:buChar char="v"/>
            </a:pPr>
            <a:r>
              <a:rPr lang="en-US" sz="2400" dirty="0" err="1" smtClean="0">
                <a:solidFill>
                  <a:prstClr val="black"/>
                </a:solidFill>
                <a:latin typeface="+mj-lt"/>
              </a:rPr>
              <a:t>Masleennikov’s</a:t>
            </a:r>
            <a:r>
              <a:rPr lang="en-US" sz="2400" dirty="0" smtClean="0">
                <a:solidFill>
                  <a:prstClr val="black"/>
                </a:solidFill>
                <a:latin typeface="+mj-lt"/>
              </a:rPr>
              <a:t> proces</a:t>
            </a:r>
            <a:r>
              <a:rPr lang="en-US" dirty="0" smtClean="0">
                <a:solidFill>
                  <a:prstClr val="black"/>
                </a:solidFill>
                <a:latin typeface="+mj-lt"/>
              </a:rPr>
              <a:t>s </a:t>
            </a:r>
            <a:endParaRPr lang="en-US" dirty="0" smtClean="0">
              <a:latin typeface="+mj-lt"/>
            </a:endParaRPr>
          </a:p>
          <a:p>
            <a:r>
              <a:rPr lang="en-US" dirty="0" smtClean="0">
                <a:solidFill>
                  <a:prstClr val="black"/>
                </a:solidFill>
                <a:latin typeface="+mj-lt"/>
              </a:rPr>
              <a:t> </a:t>
            </a:r>
            <a:endParaRPr lang="en-US" dirty="0">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381000"/>
            <a:ext cx="2797304" cy="523220"/>
          </a:xfrm>
          <a:prstGeom prst="rect">
            <a:avLst/>
          </a:prstGeom>
        </p:spPr>
        <p:txBody>
          <a:bodyPr wrap="none">
            <a:spAutoFit/>
          </a:bodyPr>
          <a:lstStyle/>
          <a:p>
            <a:r>
              <a:rPr lang="en-US" sz="2800" b="1" dirty="0" smtClean="0">
                <a:solidFill>
                  <a:prstClr val="black"/>
                </a:solidFill>
              </a:rPr>
              <a:t>Guerin process </a:t>
            </a:r>
          </a:p>
        </p:txBody>
      </p:sp>
      <p:sp>
        <p:nvSpPr>
          <p:cNvPr id="3" name="Rectangle 2"/>
          <p:cNvSpPr/>
          <p:nvPr/>
        </p:nvSpPr>
        <p:spPr>
          <a:xfrm>
            <a:off x="228600" y="3657600"/>
            <a:ext cx="4572000" cy="2523768"/>
          </a:xfrm>
          <a:prstGeom prst="rect">
            <a:avLst/>
          </a:prstGeom>
        </p:spPr>
        <p:txBody>
          <a:bodyPr wrap="square">
            <a:spAutoFit/>
          </a:bodyPr>
          <a:lstStyle/>
          <a:p>
            <a:pPr algn="just"/>
            <a:r>
              <a:rPr lang="en-US" sz="2000" dirty="0" smtClean="0"/>
              <a:t>As the ram descends, the rubber presses the blank around the form block, thus forming the work piece. </a:t>
            </a:r>
          </a:p>
          <a:p>
            <a:endParaRPr lang="en-US" dirty="0" smtClean="0"/>
          </a:p>
          <a:p>
            <a:pPr algn="just"/>
            <a:r>
              <a:rPr lang="en-US" sz="2000" dirty="0" smtClean="0"/>
              <a:t>The rubber-pad retainer fits closely around the platen, forming an enclosure that traps the rubber as pressure is applied. </a:t>
            </a:r>
            <a:endParaRPr lang="en-US" dirty="0" smtClean="0"/>
          </a:p>
        </p:txBody>
      </p:sp>
      <p:sp>
        <p:nvSpPr>
          <p:cNvPr id="4" name="Rectangle 3"/>
          <p:cNvSpPr/>
          <p:nvPr/>
        </p:nvSpPr>
        <p:spPr>
          <a:xfrm>
            <a:off x="381000" y="1143000"/>
            <a:ext cx="4298950" cy="707886"/>
          </a:xfrm>
          <a:prstGeom prst="rect">
            <a:avLst/>
          </a:prstGeom>
        </p:spPr>
        <p:txBody>
          <a:bodyPr wrap="square">
            <a:spAutoFit/>
          </a:bodyPr>
          <a:lstStyle/>
          <a:p>
            <a:pPr lvl="0" algn="just"/>
            <a:r>
              <a:rPr lang="en-US" sz="2000" dirty="0" smtClean="0">
                <a:solidFill>
                  <a:prstClr val="black"/>
                </a:solidFill>
              </a:rPr>
              <a:t>Oldest and simplest rubber pad forming process. </a:t>
            </a:r>
            <a:endParaRPr lang="en-US" sz="2000" dirty="0"/>
          </a:p>
        </p:txBody>
      </p:sp>
      <p:sp>
        <p:nvSpPr>
          <p:cNvPr id="5" name="Rectangle 4"/>
          <p:cNvSpPr/>
          <p:nvPr/>
        </p:nvSpPr>
        <p:spPr>
          <a:xfrm>
            <a:off x="381000" y="2209800"/>
            <a:ext cx="4038600" cy="1323439"/>
          </a:xfrm>
          <a:prstGeom prst="rect">
            <a:avLst/>
          </a:prstGeom>
        </p:spPr>
        <p:txBody>
          <a:bodyPr wrap="square">
            <a:spAutoFit/>
          </a:bodyPr>
          <a:lstStyle/>
          <a:p>
            <a:pPr lvl="0" algn="just"/>
            <a:r>
              <a:rPr lang="en-US" sz="2000" dirty="0" smtClean="0">
                <a:solidFill>
                  <a:prstClr val="black"/>
                </a:solidFill>
              </a:rPr>
              <a:t>Aluminum alloys, Austenitic Stainless Steels and titanium alloys can be shallow drawn using this process. </a:t>
            </a:r>
            <a:endParaRPr lang="en-US" sz="2000" dirty="0"/>
          </a:p>
        </p:txBody>
      </p:sp>
      <p:sp>
        <p:nvSpPr>
          <p:cNvPr id="8" name="Rectangle 7"/>
          <p:cNvSpPr/>
          <p:nvPr/>
        </p:nvSpPr>
        <p:spPr>
          <a:xfrm>
            <a:off x="4724400" y="5715000"/>
            <a:ext cx="3962400" cy="1015663"/>
          </a:xfrm>
          <a:prstGeom prst="rect">
            <a:avLst/>
          </a:prstGeom>
        </p:spPr>
        <p:txBody>
          <a:bodyPr wrap="square">
            <a:spAutoFit/>
          </a:bodyPr>
          <a:lstStyle/>
          <a:p>
            <a:pPr lvl="0" algn="just"/>
            <a:r>
              <a:rPr lang="en-US" sz="2000" dirty="0" smtClean="0">
                <a:solidFill>
                  <a:prstClr val="black"/>
                </a:solidFill>
              </a:rPr>
              <a:t>The pressure produced in the Guerin process is ordinarily between 6.9 and 48 </a:t>
            </a:r>
            <a:r>
              <a:rPr lang="en-US" sz="2000" dirty="0" err="1" smtClean="0">
                <a:solidFill>
                  <a:prstClr val="black"/>
                </a:solidFill>
              </a:rPr>
              <a:t>MPa</a:t>
            </a:r>
            <a:r>
              <a:rPr lang="en-US" sz="2000" dirty="0" smtClean="0">
                <a:solidFill>
                  <a:prstClr val="black"/>
                </a:solidFill>
              </a:rPr>
              <a:t>.</a:t>
            </a:r>
            <a:endParaRPr lang="en-US" sz="2000" dirty="0">
              <a:solidFill>
                <a:prstClr val="black"/>
              </a:solidFill>
            </a:endParaRPr>
          </a:p>
        </p:txBody>
      </p:sp>
      <p:pic>
        <p:nvPicPr>
          <p:cNvPr id="9" name="Picture 5" descr="C:\My Documents\Books\Mfg01Images\7928D_Wiley\Groover\Fund Of Modern Manufacturing\jpeg_art\ch20_jpeg\w0302c.JPG"/>
          <p:cNvPicPr>
            <a:picLocks noChangeAspect="1" noChangeArrowheads="1"/>
          </p:cNvPicPr>
          <p:nvPr/>
        </p:nvPicPr>
        <p:blipFill>
          <a:blip r:embed="rId2"/>
          <a:srcRect/>
          <a:stretch>
            <a:fillRect/>
          </a:stretch>
        </p:blipFill>
        <p:spPr bwMode="auto">
          <a:xfrm>
            <a:off x="4851400" y="1295400"/>
            <a:ext cx="39878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1828800"/>
            <a:ext cx="3657600" cy="3046988"/>
          </a:xfrm>
          <a:prstGeom prst="rect">
            <a:avLst/>
          </a:prstGeom>
        </p:spPr>
        <p:txBody>
          <a:bodyPr wrap="square">
            <a:spAutoFit/>
          </a:bodyPr>
          <a:lstStyle/>
          <a:p>
            <a:pPr algn="just"/>
            <a:r>
              <a:rPr lang="en-US" sz="2400" dirty="0" smtClean="0"/>
              <a:t>This process is however limited to forming moderately shallow, recessed parts, having simple flanges and having simple configuration due to lower strength of rubber.</a:t>
            </a:r>
            <a:endParaRPr lang="en-US" sz="2400" dirty="0"/>
          </a:p>
        </p:txBody>
      </p:sp>
      <p:sp>
        <p:nvSpPr>
          <p:cNvPr id="5" name="Rectangle 4"/>
          <p:cNvSpPr/>
          <p:nvPr/>
        </p:nvSpPr>
        <p:spPr>
          <a:xfrm>
            <a:off x="2667000" y="381000"/>
            <a:ext cx="2797304" cy="523220"/>
          </a:xfrm>
          <a:prstGeom prst="rect">
            <a:avLst/>
          </a:prstGeom>
        </p:spPr>
        <p:txBody>
          <a:bodyPr wrap="none">
            <a:spAutoFit/>
          </a:bodyPr>
          <a:lstStyle/>
          <a:p>
            <a:r>
              <a:rPr lang="en-US" sz="2800" b="1" dirty="0" smtClean="0">
                <a:solidFill>
                  <a:prstClr val="black"/>
                </a:solidFill>
              </a:rPr>
              <a:t>Guerin process </a:t>
            </a:r>
          </a:p>
        </p:txBody>
      </p:sp>
      <p:pic>
        <p:nvPicPr>
          <p:cNvPr id="6" name="Picture 5" descr="C:\My Documents\Books\Mfg01Images\7928D_Wiley\Groover\Fund Of Modern Manufacturing\jpeg_art\ch20_jpeg\w0302c.JPG"/>
          <p:cNvPicPr>
            <a:picLocks noChangeAspect="1" noChangeArrowheads="1"/>
          </p:cNvPicPr>
          <p:nvPr/>
        </p:nvPicPr>
        <p:blipFill>
          <a:blip r:embed="rId2"/>
          <a:srcRect/>
          <a:stretch>
            <a:fillRect/>
          </a:stretch>
        </p:blipFill>
        <p:spPr bwMode="auto">
          <a:xfrm>
            <a:off x="4189829" y="1524000"/>
            <a:ext cx="4649371" cy="367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5" descr="C:\My Documents\Books\Mfg01Images\7928D_Wiley\Groover\Fund Of Modern Manufacturing\jpeg_art\ch20_jpeg\w0302c.JPG"/>
          <p:cNvPicPr>
            <a:picLocks noChangeAspect="1" noChangeArrowheads="1"/>
          </p:cNvPicPr>
          <p:nvPr/>
        </p:nvPicPr>
        <p:blipFill>
          <a:blip r:embed="rId2"/>
          <a:srcRect/>
          <a:stretch>
            <a:fillRect/>
          </a:stretch>
        </p:blipFill>
        <p:spPr bwMode="auto">
          <a:xfrm>
            <a:off x="3429000" y="3810000"/>
            <a:ext cx="3987800" cy="2755900"/>
          </a:xfrm>
          <a:prstGeom prst="rect">
            <a:avLst/>
          </a:prstGeom>
          <a:noFill/>
          <a:ln w="9525">
            <a:noFill/>
            <a:miter lim="800000"/>
            <a:headEnd/>
            <a:tailEnd/>
          </a:ln>
        </p:spPr>
      </p:pic>
      <p:sp>
        <p:nvSpPr>
          <p:cNvPr id="34819" name="Text Box 6"/>
          <p:cNvSpPr txBox="1">
            <a:spLocks noChangeArrowheads="1"/>
          </p:cNvSpPr>
          <p:nvPr/>
        </p:nvSpPr>
        <p:spPr bwMode="auto">
          <a:xfrm>
            <a:off x="3124200" y="685800"/>
            <a:ext cx="2981325" cy="579438"/>
          </a:xfrm>
          <a:prstGeom prst="rect">
            <a:avLst/>
          </a:prstGeom>
          <a:noFill/>
          <a:ln w="9525">
            <a:noFill/>
            <a:miter lim="800000"/>
            <a:headEnd/>
            <a:tailEnd/>
          </a:ln>
        </p:spPr>
        <p:txBody>
          <a:bodyPr wrap="none">
            <a:spAutoFit/>
          </a:bodyPr>
          <a:lstStyle/>
          <a:p>
            <a:pPr algn="ctr"/>
            <a:r>
              <a:rPr lang="en-US" sz="3200">
                <a:solidFill>
                  <a:srgbClr val="FF0000"/>
                </a:solidFill>
              </a:rPr>
              <a:t>Guerin Process</a:t>
            </a:r>
          </a:p>
        </p:txBody>
      </p:sp>
      <p:sp>
        <p:nvSpPr>
          <p:cNvPr id="6" name="Rectangle 3"/>
          <p:cNvSpPr txBox="1">
            <a:spLocks noChangeArrowheads="1"/>
          </p:cNvSpPr>
          <p:nvPr/>
        </p:nvSpPr>
        <p:spPr>
          <a:xfrm>
            <a:off x="1435100" y="1447800"/>
            <a:ext cx="7499350" cy="2362200"/>
          </a:xfrm>
          <a:prstGeom prst="rect">
            <a:avLst/>
          </a:prstGeom>
        </p:spPr>
        <p:txBody>
          <a:bodyPr>
            <a:normAutofit/>
          </a:bodyPr>
          <a:lstStyle/>
          <a:p>
            <a:pPr marL="365760" indent="-283464" fontAlgn="auto">
              <a:spcBef>
                <a:spcPts val="600"/>
              </a:spcBef>
              <a:spcAft>
                <a:spcPts val="0"/>
              </a:spcAft>
              <a:buClr>
                <a:schemeClr val="accent1"/>
              </a:buClr>
              <a:buSzPct val="80000"/>
              <a:defRPr/>
            </a:pPr>
            <a:r>
              <a:rPr lang="en-US" dirty="0">
                <a:sym typeface="Symbol" pitchFamily="18" charset="2"/>
              </a:rPr>
              <a:t>Advantages of Guerin Process</a:t>
            </a:r>
            <a:endParaRPr lang="en-US" dirty="0">
              <a:latin typeface="+mn-lt"/>
              <a:sym typeface="Symbol" pitchFamily="18" charset="2"/>
            </a:endParaRPr>
          </a:p>
          <a:p>
            <a:pPr marL="365760" indent="-283464" fontAlgn="auto">
              <a:spcBef>
                <a:spcPts val="600"/>
              </a:spcBef>
              <a:spcAft>
                <a:spcPts val="0"/>
              </a:spcAft>
              <a:buClr>
                <a:schemeClr val="accent1"/>
              </a:buClr>
              <a:buSzPct val="80000"/>
              <a:buFont typeface="Wingdings 2"/>
              <a:buChar char=""/>
              <a:defRPr/>
            </a:pPr>
            <a:r>
              <a:rPr lang="en-US" dirty="0">
                <a:latin typeface="+mn-lt"/>
                <a:sym typeface="Symbol" pitchFamily="18" charset="2"/>
              </a:rPr>
              <a:t>Low tooling cost</a:t>
            </a:r>
          </a:p>
          <a:p>
            <a:pPr marL="365760" indent="-283464" fontAlgn="auto">
              <a:spcBef>
                <a:spcPts val="600"/>
              </a:spcBef>
              <a:spcAft>
                <a:spcPts val="0"/>
              </a:spcAft>
              <a:buClr>
                <a:schemeClr val="accent1"/>
              </a:buClr>
              <a:buSzPct val="80000"/>
              <a:buFont typeface="Wingdings 2"/>
              <a:buChar char=""/>
              <a:defRPr/>
            </a:pPr>
            <a:r>
              <a:rPr lang="en-US" dirty="0">
                <a:latin typeface="+mn-lt"/>
                <a:sym typeface="Symbol" pitchFamily="18" charset="2"/>
              </a:rPr>
              <a:t>Form block can be made of wood, plastic, or other materials that are easy to shape</a:t>
            </a:r>
          </a:p>
          <a:p>
            <a:pPr marL="365760" indent="-283464" fontAlgn="auto">
              <a:spcBef>
                <a:spcPts val="600"/>
              </a:spcBef>
              <a:spcAft>
                <a:spcPts val="0"/>
              </a:spcAft>
              <a:buClr>
                <a:schemeClr val="accent1"/>
              </a:buClr>
              <a:buSzPct val="80000"/>
              <a:buFont typeface="Wingdings 2"/>
              <a:buChar char=""/>
              <a:defRPr/>
            </a:pPr>
            <a:r>
              <a:rPr lang="en-US" dirty="0">
                <a:latin typeface="+mn-lt"/>
                <a:sym typeface="Symbol" pitchFamily="18" charset="2"/>
              </a:rPr>
              <a:t>Rubber pad can be used with different form blocks </a:t>
            </a:r>
          </a:p>
          <a:p>
            <a:pPr marL="365760" indent="-283464" fontAlgn="auto">
              <a:spcBef>
                <a:spcPts val="600"/>
              </a:spcBef>
              <a:spcAft>
                <a:spcPts val="0"/>
              </a:spcAft>
              <a:buClr>
                <a:schemeClr val="accent1"/>
              </a:buClr>
              <a:buSzPct val="80000"/>
              <a:buFont typeface="Wingdings 2"/>
              <a:buChar char=""/>
              <a:defRPr/>
            </a:pPr>
            <a:r>
              <a:rPr lang="en-US" dirty="0">
                <a:latin typeface="+mn-lt"/>
                <a:sym typeface="Symbol" pitchFamily="18" charset="2"/>
              </a:rPr>
              <a:t>Process attractive in small quantity production </a:t>
            </a:r>
          </a:p>
        </p:txBody>
      </p:sp>
      <p:sp>
        <p:nvSpPr>
          <p:cNvPr id="8" name="Slide Number Placeholder 7"/>
          <p:cNvSpPr>
            <a:spLocks noGrp="1"/>
          </p:cNvSpPr>
          <p:nvPr>
            <p:ph type="sldNum" sz="quarter" idx="11"/>
          </p:nvPr>
        </p:nvSpPr>
        <p:spPr/>
        <p:txBody>
          <a:bodyPr/>
          <a:lstStyle/>
          <a:p>
            <a:pPr>
              <a:defRPr/>
            </a:pPr>
            <a:fld id="{7C83F2CF-D3E4-451D-8B4B-2B16D7D124A2}" type="slidenum">
              <a:rPr lang="en-US"/>
              <a:pPr>
                <a:defRPr/>
              </a:pPr>
              <a:t>8</a:t>
            </a:fld>
            <a:endParaRPr lang="en-US"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600"/>
            <a:ext cx="3505200" cy="5324535"/>
          </a:xfrm>
          <a:prstGeom prst="rect">
            <a:avLst/>
          </a:prstGeom>
        </p:spPr>
        <p:txBody>
          <a:bodyPr wrap="square">
            <a:spAutoFit/>
          </a:bodyPr>
          <a:lstStyle/>
          <a:p>
            <a:pPr algn="just"/>
            <a:r>
              <a:rPr lang="en-US" sz="2000" dirty="0" smtClean="0"/>
              <a:t>In </a:t>
            </a:r>
            <a:r>
              <a:rPr lang="en-US" sz="2000" dirty="0" err="1" smtClean="0"/>
              <a:t>Marform</a:t>
            </a:r>
            <a:r>
              <a:rPr lang="en-US" sz="2000" dirty="0" smtClean="0"/>
              <a:t> process, deep-recessed parts with either vertical or sloped walls can be formed. </a:t>
            </a:r>
          </a:p>
          <a:p>
            <a:pPr algn="just"/>
            <a:endParaRPr lang="en-US" sz="2000" dirty="0" smtClean="0"/>
          </a:p>
          <a:p>
            <a:pPr algn="just"/>
            <a:endParaRPr lang="en-US" sz="2000" dirty="0" smtClean="0"/>
          </a:p>
          <a:p>
            <a:pPr algn="just"/>
            <a:endParaRPr lang="en-US" sz="2000" dirty="0" smtClean="0"/>
          </a:p>
          <a:p>
            <a:pPr algn="just"/>
            <a:endParaRPr lang="en-US" sz="2000" dirty="0" smtClean="0"/>
          </a:p>
          <a:p>
            <a:pPr algn="just"/>
            <a:endParaRPr lang="en-US" sz="2000" dirty="0" smtClean="0"/>
          </a:p>
          <a:p>
            <a:pPr algn="just"/>
            <a:endParaRPr lang="en-US" sz="2000" dirty="0" smtClean="0"/>
          </a:p>
          <a:p>
            <a:pPr algn="just"/>
            <a:endParaRPr lang="en-US" sz="2000" dirty="0" smtClean="0"/>
          </a:p>
          <a:p>
            <a:pPr algn="just"/>
            <a:r>
              <a:rPr lang="en-US" sz="2000" dirty="0" smtClean="0"/>
              <a:t>Compared with Guerin process, tooling includes a steel blank holder supported</a:t>
            </a:r>
          </a:p>
          <a:p>
            <a:pPr algn="just"/>
            <a:r>
              <a:rPr lang="en-US" sz="2000" dirty="0" smtClean="0"/>
              <a:t>by a hydraulic actuator equipped with a valve controlling pressure.</a:t>
            </a:r>
            <a:endParaRPr lang="en-US" sz="2000" dirty="0"/>
          </a:p>
        </p:txBody>
      </p:sp>
      <p:sp>
        <p:nvSpPr>
          <p:cNvPr id="3" name="Rectangle 2"/>
          <p:cNvSpPr/>
          <p:nvPr/>
        </p:nvSpPr>
        <p:spPr>
          <a:xfrm>
            <a:off x="2514600" y="457200"/>
            <a:ext cx="3043269" cy="523220"/>
          </a:xfrm>
          <a:prstGeom prst="rect">
            <a:avLst/>
          </a:prstGeom>
        </p:spPr>
        <p:txBody>
          <a:bodyPr wrap="none">
            <a:spAutoFit/>
          </a:bodyPr>
          <a:lstStyle/>
          <a:p>
            <a:r>
              <a:rPr lang="en-US" sz="2800" b="1" dirty="0" err="1" smtClean="0"/>
              <a:t>Marform</a:t>
            </a:r>
            <a:r>
              <a:rPr lang="en-US" sz="2800" b="1" dirty="0" smtClean="0"/>
              <a:t> process</a:t>
            </a:r>
            <a:endParaRPr lang="en-US" sz="2800" b="1" dirty="0"/>
          </a:p>
        </p:txBody>
      </p:sp>
      <p:pic>
        <p:nvPicPr>
          <p:cNvPr id="4" name="Picture 3"/>
          <p:cNvPicPr/>
          <p:nvPr/>
        </p:nvPicPr>
        <p:blipFill>
          <a:blip r:embed="rId2"/>
          <a:srcRect l="4807" t="5316" r="6805" b="10633"/>
          <a:stretch>
            <a:fillRect/>
          </a:stretch>
        </p:blipFill>
        <p:spPr bwMode="auto">
          <a:xfrm>
            <a:off x="4038600" y="1371600"/>
            <a:ext cx="4953000" cy="39624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207</TotalTime>
  <Words>848</Words>
  <Application>Microsoft Office PowerPoint</Application>
  <PresentationFormat>On-screen Show (4:3)</PresentationFormat>
  <Paragraphs>85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nageshwar</cp:lastModifiedBy>
  <cp:revision>39</cp:revision>
  <dcterms:created xsi:type="dcterms:W3CDTF">2006-08-16T00:00:00Z</dcterms:created>
  <dcterms:modified xsi:type="dcterms:W3CDTF">2017-03-06T06:58:41Z</dcterms:modified>
</cp:coreProperties>
</file>