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9" r:id="rId3"/>
    <p:sldId id="257" r:id="rId4"/>
    <p:sldId id="258" r:id="rId5"/>
    <p:sldId id="260" r:id="rId6"/>
    <p:sldId id="261" r:id="rId7"/>
    <p:sldId id="262" r:id="rId8"/>
    <p:sldId id="263" r:id="rId9"/>
    <p:sldId id="267" r:id="rId10"/>
    <p:sldId id="268" r:id="rId11"/>
    <p:sldId id="270" r:id="rId12"/>
    <p:sldId id="269" r:id="rId13"/>
    <p:sldId id="271" r:id="rId14"/>
    <p:sldId id="272" r:id="rId15"/>
    <p:sldId id="273" r:id="rId16"/>
    <p:sldId id="274" r:id="rId17"/>
    <p:sldId id="264" r:id="rId18"/>
    <p:sldId id="284" r:id="rId19"/>
    <p:sldId id="265" r:id="rId20"/>
    <p:sldId id="285" r:id="rId21"/>
    <p:sldId id="288" r:id="rId22"/>
    <p:sldId id="275" r:id="rId23"/>
    <p:sldId id="295" r:id="rId24"/>
    <p:sldId id="296" r:id="rId25"/>
    <p:sldId id="297" r:id="rId26"/>
    <p:sldId id="276" r:id="rId27"/>
    <p:sldId id="289" r:id="rId28"/>
    <p:sldId id="287" r:id="rId29"/>
    <p:sldId id="290" r:id="rId30"/>
    <p:sldId id="291" r:id="rId31"/>
    <p:sldId id="299" r:id="rId32"/>
    <p:sldId id="292" r:id="rId33"/>
    <p:sldId id="293" r:id="rId34"/>
    <p:sldId id="294" r:id="rId35"/>
    <p:sldId id="298" r:id="rId36"/>
    <p:sldId id="277" r:id="rId37"/>
    <p:sldId id="286" r:id="rId38"/>
    <p:sldId id="300" r:id="rId39"/>
    <p:sldId id="301" r:id="rId40"/>
    <p:sldId id="278" r:id="rId41"/>
    <p:sldId id="279" r:id="rId42"/>
    <p:sldId id="280" r:id="rId43"/>
    <p:sldId id="281" r:id="rId44"/>
    <p:sldId id="282" r:id="rId45"/>
    <p:sldId id="283" r:id="rId46"/>
    <p:sldId id="302" r:id="rId47"/>
    <p:sldId id="303" r:id="rId48"/>
    <p:sldId id="304" r:id="rId49"/>
    <p:sldId id="305" r:id="rId50"/>
    <p:sldId id="306"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86A982-8A97-4DC4-BF77-1D2B10FBC086}" type="datetimeFigureOut">
              <a:rPr lang="en-US" smtClean="0"/>
              <a:pPr/>
              <a:t>10/31/2019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81C42-F16B-4FB2-A7AF-99A4CDD2CB0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C381C42-F16B-4FB2-A7AF-99A4CDD2CB03}" type="slidenum">
              <a:rPr lang="en-IN" smtClean="0"/>
              <a:pPr/>
              <a:t>28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05800" cy="4524315"/>
          </a:xfrm>
          <a:prstGeom prst="rect">
            <a:avLst/>
          </a:prstGeom>
        </p:spPr>
        <p:txBody>
          <a:bodyPr wrap="square">
            <a:spAutoFit/>
          </a:bodyPr>
          <a:lstStyle/>
          <a:p>
            <a:pPr algn="ctr"/>
            <a:r>
              <a:rPr lang="en-IN" sz="3600" b="1" dirty="0" smtClean="0"/>
              <a:t>Series Compensation</a:t>
            </a:r>
          </a:p>
          <a:p>
            <a:pPr algn="ctr"/>
            <a:endParaRPr lang="en-IN" sz="3600" b="1" dirty="0" smtClean="0"/>
          </a:p>
          <a:p>
            <a:r>
              <a:rPr lang="en-IN" sz="3600" dirty="0" smtClean="0"/>
              <a:t>Series compensation is basically a powerful tool to improve the performance of EHV lines. </a:t>
            </a:r>
          </a:p>
          <a:p>
            <a:endParaRPr lang="en-IN" sz="3600" dirty="0"/>
          </a:p>
          <a:p>
            <a:r>
              <a:rPr lang="en-IN" sz="3600" dirty="0" smtClean="0"/>
              <a:t>It consists of capacitors connected in series with the line at suitable locations.</a:t>
            </a:r>
            <a:endParaRPr lang="en-IN"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04800" y="457200"/>
            <a:ext cx="8362950" cy="6019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752600" y="1295400"/>
            <a:ext cx="5486400" cy="3352800"/>
          </a:xfrm>
          <a:prstGeom prst="rect">
            <a:avLst/>
          </a:prstGeom>
          <a:noFill/>
          <a:ln w="9525">
            <a:noFill/>
            <a:miter lim="800000"/>
            <a:headEnd/>
            <a:tailEnd/>
          </a:ln>
          <a:effectLst/>
        </p:spPr>
      </p:pic>
      <p:sp>
        <p:nvSpPr>
          <p:cNvPr id="3" name="TextBox 2"/>
          <p:cNvSpPr txBox="1"/>
          <p:nvPr/>
        </p:nvSpPr>
        <p:spPr>
          <a:xfrm>
            <a:off x="3810000" y="5334000"/>
            <a:ext cx="1016881" cy="369332"/>
          </a:xfrm>
          <a:prstGeom prst="rect">
            <a:avLst/>
          </a:prstGeom>
          <a:noFill/>
        </p:spPr>
        <p:txBody>
          <a:bodyPr wrap="none" rtlCol="0">
            <a:spAutoFit/>
          </a:bodyPr>
          <a:lstStyle/>
          <a:p>
            <a:r>
              <a:rPr lang="en-US" dirty="0"/>
              <a:t>Vs=</a:t>
            </a:r>
            <a:r>
              <a:rPr lang="en-US" dirty="0" err="1"/>
              <a:t>Vr</a:t>
            </a:r>
            <a:r>
              <a:rPr lang="en-US" dirty="0"/>
              <a:t>=V </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533400" y="228600"/>
            <a:ext cx="8153399" cy="3505200"/>
          </a:xfrm>
          <a:prstGeom prst="rect">
            <a:avLst/>
          </a:prstGeom>
          <a:noFill/>
          <a:ln w="9525">
            <a:noFill/>
            <a:miter lim="800000"/>
            <a:headEnd/>
            <a:tailEnd/>
          </a:ln>
          <a:effectLst/>
        </p:spPr>
      </p:pic>
      <p:sp>
        <p:nvSpPr>
          <p:cNvPr id="3" name="Rectangle 2"/>
          <p:cNvSpPr/>
          <p:nvPr/>
        </p:nvSpPr>
        <p:spPr>
          <a:xfrm>
            <a:off x="381000" y="3934123"/>
            <a:ext cx="8382000" cy="2923877"/>
          </a:xfrm>
          <a:prstGeom prst="rect">
            <a:avLst/>
          </a:prstGeom>
        </p:spPr>
        <p:txBody>
          <a:bodyPr wrap="square">
            <a:spAutoFit/>
          </a:bodyPr>
          <a:lstStyle/>
          <a:p>
            <a:pPr algn="just">
              <a:lnSpc>
                <a:spcPct val="200000"/>
              </a:lnSpc>
            </a:pPr>
            <a:r>
              <a:rPr lang="en-IN" sz="2000" dirty="0">
                <a:latin typeface="Times New Roman" pitchFamily="18" charset="0"/>
                <a:cs typeface="Times New Roman" pitchFamily="18" charset="0"/>
              </a:rPr>
              <a:t>The transmittable power rapidly increases with the degree of series compensation k . Similarly, the reactive power supplied by the series capacitor also increases sharply with k  and varies with angle  </a:t>
            </a:r>
            <a:r>
              <a:rPr lang="en-IN" sz="3200" dirty="0">
                <a:latin typeface="Times New Roman" pitchFamily="18" charset="0"/>
                <a:cs typeface="Times New Roman" pitchFamily="18" charset="0"/>
              </a:rPr>
              <a:t>ȿ </a:t>
            </a:r>
            <a:r>
              <a:rPr lang="en-IN" sz="2000" dirty="0">
                <a:latin typeface="Times New Roman" pitchFamily="18" charset="0"/>
                <a:cs typeface="Times New Roman" pitchFamily="18" charset="0"/>
              </a:rPr>
              <a:t>in a similar manner as the line  reactive power.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14400" y="1752600"/>
            <a:ext cx="7239000" cy="3352800"/>
          </a:xfrm>
          <a:prstGeom prst="rect">
            <a:avLst/>
          </a:prstGeom>
          <a:noFill/>
          <a:ln w="9525">
            <a:noFill/>
            <a:miter lim="800000"/>
            <a:headEnd/>
            <a:tailEnd/>
          </a:ln>
          <a:effectLst/>
        </p:spPr>
      </p:pic>
      <p:sp>
        <p:nvSpPr>
          <p:cNvPr id="3" name="Rectangle 2"/>
          <p:cNvSpPr/>
          <p:nvPr/>
        </p:nvSpPr>
        <p:spPr>
          <a:xfrm>
            <a:off x="838200" y="304800"/>
            <a:ext cx="7772400" cy="1323439"/>
          </a:xfrm>
          <a:prstGeom prst="rect">
            <a:avLst/>
          </a:prstGeom>
        </p:spPr>
        <p:txBody>
          <a:bodyPr wrap="square">
            <a:spAutoFit/>
          </a:bodyPr>
          <a:lstStyle/>
          <a:p>
            <a:r>
              <a:rPr lang="en-IN" sz="2000" b="1" dirty="0"/>
              <a:t>VOLTAGE STABILITY: </a:t>
            </a:r>
          </a:p>
          <a:p>
            <a:pPr algn="just"/>
            <a:r>
              <a:rPr lang="en-IN" sz="2000" b="1" dirty="0"/>
              <a:t>Series capacitive compensation can also be used to reduce the series reactive impedance to minimize the receiving-end voltage variation and the possibility of voltage collapse. </a:t>
            </a:r>
          </a:p>
        </p:txBody>
      </p:sp>
      <p:sp>
        <p:nvSpPr>
          <p:cNvPr id="4" name="Rectangle 3"/>
          <p:cNvSpPr/>
          <p:nvPr/>
        </p:nvSpPr>
        <p:spPr>
          <a:xfrm>
            <a:off x="1143000" y="5103674"/>
            <a:ext cx="7391400" cy="1323439"/>
          </a:xfrm>
          <a:prstGeom prst="rect">
            <a:avLst/>
          </a:prstGeom>
        </p:spPr>
        <p:txBody>
          <a:bodyPr wrap="square">
            <a:spAutoFit/>
          </a:bodyPr>
          <a:lstStyle/>
          <a:p>
            <a:pPr algn="just"/>
            <a:r>
              <a:rPr lang="en-IN" sz="2000" b="1" dirty="0"/>
              <a:t>Clearly, both shunt and series capacitive compensation can effectively increase the voltage stability limit. Shunt compensation does it by supplying the reactive load demand and regulating the terminal voltage. Series capacitive compensation does it.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4208973" cy="369332"/>
          </a:xfrm>
          <a:prstGeom prst="rect">
            <a:avLst/>
          </a:prstGeom>
        </p:spPr>
        <p:txBody>
          <a:bodyPr wrap="none">
            <a:spAutoFit/>
          </a:bodyPr>
          <a:lstStyle/>
          <a:p>
            <a:r>
              <a:rPr lang="en-IN" b="1" dirty="0"/>
              <a:t>IMPROVEMENT OF TRANSIENT STABILITY: </a:t>
            </a:r>
            <a:endParaRPr lang="en-IN" dirty="0"/>
          </a:p>
        </p:txBody>
      </p:sp>
      <p:sp>
        <p:nvSpPr>
          <p:cNvPr id="3" name="Rectangle 2"/>
          <p:cNvSpPr/>
          <p:nvPr/>
        </p:nvSpPr>
        <p:spPr>
          <a:xfrm>
            <a:off x="685800" y="762000"/>
            <a:ext cx="7467600" cy="3000821"/>
          </a:xfrm>
          <a:prstGeom prst="rect">
            <a:avLst/>
          </a:prstGeom>
        </p:spPr>
        <p:txBody>
          <a:bodyPr wrap="square">
            <a:spAutoFit/>
          </a:bodyPr>
          <a:lstStyle/>
          <a:p>
            <a:pPr algn="just">
              <a:lnSpc>
                <a:spcPct val="150000"/>
              </a:lnSpc>
            </a:pPr>
            <a:r>
              <a:rPr lang="en-IN" b="1" dirty="0"/>
              <a:t>The powerful capability of series line compensation is to control the transmitted power can be utilized much more effectively to increase the transient stability limit and to provide power oscillation damping. The equal area criterion, to investigate the capability of the ideal shunt compensator to improve the transient stability, is used again here to assess the relative increase of the transient stability margin attainable by series capacitive compensation. </a:t>
            </a:r>
          </a:p>
        </p:txBody>
      </p:sp>
      <p:pic>
        <p:nvPicPr>
          <p:cNvPr id="2050" name="Picture 2"/>
          <p:cNvPicPr>
            <a:picLocks noChangeAspect="1" noChangeArrowheads="1"/>
          </p:cNvPicPr>
          <p:nvPr/>
        </p:nvPicPr>
        <p:blipFill>
          <a:blip r:embed="rId2"/>
          <a:srcRect/>
          <a:stretch>
            <a:fillRect/>
          </a:stretch>
        </p:blipFill>
        <p:spPr bwMode="auto">
          <a:xfrm>
            <a:off x="762000" y="3581400"/>
            <a:ext cx="7924800" cy="28289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3348417" cy="369332"/>
          </a:xfrm>
          <a:prstGeom prst="rect">
            <a:avLst/>
          </a:prstGeom>
        </p:spPr>
        <p:txBody>
          <a:bodyPr wrap="none">
            <a:spAutoFit/>
          </a:bodyPr>
          <a:lstStyle/>
          <a:p>
            <a:r>
              <a:rPr lang="en-IN" b="1" dirty="0"/>
              <a:t>POWER OSCILLATION DAMPING: </a:t>
            </a:r>
            <a:endParaRPr lang="en-IN" dirty="0"/>
          </a:p>
        </p:txBody>
      </p:sp>
      <p:pic>
        <p:nvPicPr>
          <p:cNvPr id="3074" name="Picture 2"/>
          <p:cNvPicPr>
            <a:picLocks noChangeAspect="1" noChangeArrowheads="1"/>
          </p:cNvPicPr>
          <p:nvPr/>
        </p:nvPicPr>
        <p:blipFill>
          <a:blip r:embed="rId2"/>
          <a:srcRect/>
          <a:stretch>
            <a:fillRect/>
          </a:stretch>
        </p:blipFill>
        <p:spPr bwMode="auto">
          <a:xfrm>
            <a:off x="990600" y="762000"/>
            <a:ext cx="6705600" cy="3429000"/>
          </a:xfrm>
          <a:prstGeom prst="rect">
            <a:avLst/>
          </a:prstGeom>
          <a:noFill/>
          <a:ln w="9525">
            <a:noFill/>
            <a:miter lim="800000"/>
            <a:headEnd/>
            <a:tailEnd/>
          </a:ln>
          <a:effectLst/>
        </p:spPr>
      </p:pic>
      <p:sp>
        <p:nvSpPr>
          <p:cNvPr id="4" name="Rectangle 3"/>
          <p:cNvSpPr/>
          <p:nvPr/>
        </p:nvSpPr>
        <p:spPr>
          <a:xfrm>
            <a:off x="304800" y="4191000"/>
            <a:ext cx="8610600" cy="2308324"/>
          </a:xfrm>
          <a:prstGeom prst="rect">
            <a:avLst/>
          </a:prstGeom>
        </p:spPr>
        <p:txBody>
          <a:bodyPr wrap="square">
            <a:spAutoFit/>
          </a:bodyPr>
          <a:lstStyle/>
          <a:p>
            <a:pPr algn="just"/>
            <a:r>
              <a:rPr lang="en-IN" b="1" dirty="0"/>
              <a:t>Controlled series compensation can be applied effectively to damp power oscillations, for power oscillation damping it is necessary to vary the applied compensation so as to counteract the accelerating and decelerating swings of the disturbed machine(s). That is, when the rotationally oscillating generator accelerates and angle δ increases (</a:t>
            </a:r>
            <a:r>
              <a:rPr lang="en-IN" b="1" dirty="0" err="1"/>
              <a:t>dδ</a:t>
            </a:r>
            <a:r>
              <a:rPr lang="en-IN" b="1" dirty="0"/>
              <a:t>/</a:t>
            </a:r>
            <a:r>
              <a:rPr lang="en-IN" b="1" dirty="0" err="1"/>
              <a:t>dt</a:t>
            </a:r>
            <a:r>
              <a:rPr lang="en-IN" b="1" dirty="0"/>
              <a:t> &gt; 0), the electric power transmitted must be increased to compensate for the excess mechanical input power. Conversely, when the generator decelerates and angle δ decreases (</a:t>
            </a:r>
            <a:r>
              <a:rPr lang="en-IN" b="1" dirty="0" err="1"/>
              <a:t>dδ</a:t>
            </a:r>
            <a:r>
              <a:rPr lang="en-IN" b="1" dirty="0"/>
              <a:t>/</a:t>
            </a:r>
            <a:r>
              <a:rPr lang="en-IN" b="1" dirty="0" err="1"/>
              <a:t>dt</a:t>
            </a:r>
            <a:r>
              <a:rPr lang="en-IN" b="1" dirty="0"/>
              <a:t> &lt; 0), the electric power must be decreased to balance the insufficient mechanical input power.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925AE20-845A-4C7D-A813-1C599BDA57CC}"/>
              </a:ext>
            </a:extLst>
          </p:cNvPr>
          <p:cNvPicPr>
            <a:picLocks noChangeAspect="1"/>
          </p:cNvPicPr>
          <p:nvPr/>
        </p:nvPicPr>
        <p:blipFill>
          <a:blip r:embed="rId2"/>
          <a:stretch>
            <a:fillRect/>
          </a:stretch>
        </p:blipFill>
        <p:spPr>
          <a:xfrm>
            <a:off x="249561" y="1118415"/>
            <a:ext cx="8644877" cy="4621169"/>
          </a:xfrm>
          <a:prstGeom prst="rect">
            <a:avLst/>
          </a:prstGeom>
        </p:spPr>
      </p:pic>
      <p:sp>
        <p:nvSpPr>
          <p:cNvPr id="3" name="TextBox 2">
            <a:extLst>
              <a:ext uri="{FF2B5EF4-FFF2-40B4-BE49-F238E27FC236}">
                <a16:creationId xmlns="" xmlns:a16="http://schemas.microsoft.com/office/drawing/2014/main" id="{EF8ADD03-2E13-4778-B3CD-B2BB7556F399}"/>
              </a:ext>
            </a:extLst>
          </p:cNvPr>
          <p:cNvSpPr txBox="1"/>
          <p:nvPr/>
        </p:nvSpPr>
        <p:spPr>
          <a:xfrm>
            <a:off x="1143000" y="304800"/>
            <a:ext cx="7081234" cy="769441"/>
          </a:xfrm>
          <a:prstGeom prst="rect">
            <a:avLst/>
          </a:prstGeom>
          <a:noFill/>
        </p:spPr>
        <p:txBody>
          <a:bodyPr wrap="none" rtlCol="0">
            <a:spAutoFit/>
          </a:bodyPr>
          <a:lstStyle/>
          <a:p>
            <a:r>
              <a:rPr lang="en-US" sz="4400" dirty="0"/>
              <a:t>Types of Series Compensators</a:t>
            </a:r>
            <a:r>
              <a:rPr lang="en-US" sz="2400" dirty="0"/>
              <a:t> </a:t>
            </a:r>
            <a:endParaRPr lang="en-IN" sz="2400" dirty="0"/>
          </a:p>
        </p:txBody>
      </p:sp>
    </p:spTree>
    <p:extLst>
      <p:ext uri="{BB962C8B-B14F-4D97-AF65-F5344CB8AC3E}">
        <p14:creationId xmlns="" xmlns:p14="http://schemas.microsoft.com/office/powerpoint/2010/main" val="223526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srcRect/>
          <a:stretch>
            <a:fillRect/>
          </a:stretch>
        </p:blipFill>
        <p:spPr bwMode="auto">
          <a:xfrm>
            <a:off x="381000" y="304800"/>
            <a:ext cx="8305800" cy="6096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8D44C0B-B5AB-4DCD-AD82-03ED69C6748A}"/>
              </a:ext>
            </a:extLst>
          </p:cNvPr>
          <p:cNvSpPr/>
          <p:nvPr/>
        </p:nvSpPr>
        <p:spPr>
          <a:xfrm>
            <a:off x="838200" y="838200"/>
            <a:ext cx="7467600" cy="3785652"/>
          </a:xfrm>
          <a:prstGeom prst="rect">
            <a:avLst/>
          </a:prstGeom>
        </p:spPr>
        <p:txBody>
          <a:bodyPr wrap="square">
            <a:spAutoFit/>
          </a:bodyPr>
          <a:lstStyle/>
          <a:p>
            <a:r>
              <a:rPr lang="en-US" sz="4000" dirty="0">
                <a:solidFill>
                  <a:srgbClr val="555555"/>
                </a:solidFill>
                <a:latin typeface="Helvetica Neue"/>
              </a:rPr>
              <a:t>A capacitor is </a:t>
            </a:r>
            <a:r>
              <a:rPr lang="en-US" sz="4000" dirty="0">
                <a:solidFill>
                  <a:srgbClr val="FF0000"/>
                </a:solidFill>
                <a:latin typeface="Helvetica Neue"/>
              </a:rPr>
              <a:t>inserted</a:t>
            </a:r>
            <a:r>
              <a:rPr lang="en-US" sz="4000" dirty="0">
                <a:solidFill>
                  <a:srgbClr val="555555"/>
                </a:solidFill>
                <a:latin typeface="Helvetica Neue"/>
              </a:rPr>
              <a:t> by </a:t>
            </a:r>
            <a:r>
              <a:rPr lang="en-US" sz="4000" dirty="0">
                <a:solidFill>
                  <a:srgbClr val="FF0000"/>
                </a:solidFill>
                <a:latin typeface="Helvetica Neue"/>
              </a:rPr>
              <a:t>turning off Thyristor </a:t>
            </a:r>
            <a:r>
              <a:rPr lang="en-US" sz="4000" dirty="0">
                <a:solidFill>
                  <a:srgbClr val="555555"/>
                </a:solidFill>
                <a:latin typeface="Helvetica Neue"/>
              </a:rPr>
              <a:t>Valve </a:t>
            </a:r>
          </a:p>
          <a:p>
            <a:endParaRPr lang="en-US" sz="4000" dirty="0">
              <a:solidFill>
                <a:srgbClr val="555555"/>
              </a:solidFill>
              <a:latin typeface="Helvetica Neue"/>
            </a:endParaRPr>
          </a:p>
          <a:p>
            <a:r>
              <a:rPr lang="en-US" sz="4000" dirty="0" smtClean="0">
                <a:solidFill>
                  <a:srgbClr val="555555"/>
                </a:solidFill>
                <a:latin typeface="Helvetica Neue"/>
              </a:rPr>
              <a:t>And It </a:t>
            </a:r>
            <a:r>
              <a:rPr lang="en-US" sz="4000" dirty="0">
                <a:solidFill>
                  <a:srgbClr val="555555"/>
                </a:solidFill>
                <a:latin typeface="Helvetica Neue"/>
              </a:rPr>
              <a:t>is </a:t>
            </a:r>
            <a:r>
              <a:rPr lang="en-US" sz="4000" dirty="0">
                <a:solidFill>
                  <a:srgbClr val="FF0000"/>
                </a:solidFill>
                <a:latin typeface="Helvetica Neue"/>
              </a:rPr>
              <a:t>bypassed </a:t>
            </a:r>
            <a:r>
              <a:rPr lang="en-US" sz="4000" dirty="0">
                <a:solidFill>
                  <a:srgbClr val="555555"/>
                </a:solidFill>
                <a:latin typeface="Helvetica Neue"/>
              </a:rPr>
              <a:t>by </a:t>
            </a:r>
            <a:r>
              <a:rPr lang="en-US" sz="4000" dirty="0">
                <a:solidFill>
                  <a:srgbClr val="FF0000"/>
                </a:solidFill>
                <a:latin typeface="Helvetica Neue"/>
              </a:rPr>
              <a:t>turning on </a:t>
            </a:r>
            <a:r>
              <a:rPr lang="en-US" sz="4000" dirty="0">
                <a:solidFill>
                  <a:srgbClr val="555555"/>
                </a:solidFill>
                <a:latin typeface="Helvetica Neue"/>
              </a:rPr>
              <a:t>the corresponding thyristor valve.</a:t>
            </a:r>
            <a:endParaRPr lang="en-IN" sz="4000" dirty="0"/>
          </a:p>
        </p:txBody>
      </p:sp>
    </p:spTree>
    <p:extLst>
      <p:ext uri="{BB962C8B-B14F-4D97-AF65-F5344CB8AC3E}">
        <p14:creationId xmlns="" xmlns:p14="http://schemas.microsoft.com/office/powerpoint/2010/main" val="156051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57200" y="381000"/>
            <a:ext cx="8229600" cy="64863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asor Diagram of Fixed Series Compensation"/>
          <p:cNvPicPr>
            <a:picLocks noChangeAspect="1" noChangeArrowheads="1"/>
          </p:cNvPicPr>
          <p:nvPr/>
        </p:nvPicPr>
        <p:blipFill>
          <a:blip r:embed="rId2"/>
          <a:srcRect/>
          <a:stretch>
            <a:fillRect/>
          </a:stretch>
        </p:blipFill>
        <p:spPr bwMode="auto">
          <a:xfrm>
            <a:off x="1981200" y="1143001"/>
            <a:ext cx="5105400" cy="3962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FB267F8-0D16-4153-A012-6937BC7D720D}"/>
              </a:ext>
            </a:extLst>
          </p:cNvPr>
          <p:cNvPicPr>
            <a:picLocks noChangeAspect="1"/>
          </p:cNvPicPr>
          <p:nvPr/>
        </p:nvPicPr>
        <p:blipFill>
          <a:blip r:embed="rId2"/>
          <a:stretch>
            <a:fillRect/>
          </a:stretch>
        </p:blipFill>
        <p:spPr>
          <a:xfrm>
            <a:off x="381000" y="1295401"/>
            <a:ext cx="7696200" cy="2705104"/>
          </a:xfrm>
          <a:prstGeom prst="rect">
            <a:avLst/>
          </a:prstGeom>
        </p:spPr>
      </p:pic>
      <p:sp>
        <p:nvSpPr>
          <p:cNvPr id="5" name="Rectangle 4">
            <a:extLst>
              <a:ext uri="{FF2B5EF4-FFF2-40B4-BE49-F238E27FC236}">
                <a16:creationId xmlns="" xmlns:a16="http://schemas.microsoft.com/office/drawing/2014/main" id="{1C57A145-87CB-438E-ABF6-2DFB0815A615}"/>
              </a:ext>
            </a:extLst>
          </p:cNvPr>
          <p:cNvSpPr/>
          <p:nvPr/>
        </p:nvSpPr>
        <p:spPr>
          <a:xfrm>
            <a:off x="510072" y="533400"/>
            <a:ext cx="7262327" cy="646331"/>
          </a:xfrm>
          <a:prstGeom prst="rect">
            <a:avLst/>
          </a:prstGeom>
        </p:spPr>
        <p:txBody>
          <a:bodyPr wrap="square">
            <a:spAutoFit/>
          </a:bodyPr>
          <a:lstStyle/>
          <a:p>
            <a:r>
              <a:rPr lang="en-US" b="1" dirty="0">
                <a:solidFill>
                  <a:srgbClr val="555555"/>
                </a:solidFill>
                <a:latin typeface="Helvetica Neue"/>
              </a:rPr>
              <a:t>Basic VI characteristic with is series connected components are as follows:</a:t>
            </a:r>
            <a:endParaRPr lang="en-IN" dirty="0"/>
          </a:p>
        </p:txBody>
      </p:sp>
      <p:sp>
        <p:nvSpPr>
          <p:cNvPr id="6" name="Rectangle 5">
            <a:extLst>
              <a:ext uri="{FF2B5EF4-FFF2-40B4-BE49-F238E27FC236}">
                <a16:creationId xmlns="" xmlns:a16="http://schemas.microsoft.com/office/drawing/2014/main" id="{9B375184-1AE3-48D7-8DD2-0D8FED229F97}"/>
              </a:ext>
            </a:extLst>
          </p:cNvPr>
          <p:cNvSpPr/>
          <p:nvPr/>
        </p:nvSpPr>
        <p:spPr>
          <a:xfrm>
            <a:off x="510072" y="4143380"/>
            <a:ext cx="8100528" cy="2308324"/>
          </a:xfrm>
          <a:prstGeom prst="rect">
            <a:avLst/>
          </a:prstGeom>
        </p:spPr>
        <p:txBody>
          <a:bodyPr wrap="square">
            <a:spAutoFit/>
          </a:bodyPr>
          <a:lstStyle/>
          <a:p>
            <a:pPr algn="just" fontAlgn="base"/>
            <a:r>
              <a:rPr lang="en-US" dirty="0">
                <a:solidFill>
                  <a:srgbClr val="FF0000"/>
                </a:solidFill>
                <a:latin typeface="Helvetica Neue"/>
              </a:rPr>
              <a:t>In voltage control mode</a:t>
            </a:r>
            <a:r>
              <a:rPr lang="en-US" dirty="0">
                <a:latin typeface="Helvetica Neue"/>
              </a:rPr>
              <a:t>, capacitive banks are progressively by passed by the thyristor valves to reduce the overall capacitive reactance in a step like manner, as the current is increased from </a:t>
            </a:r>
            <a:r>
              <a:rPr lang="en-US" dirty="0" err="1">
                <a:latin typeface="Helvetica Neue"/>
              </a:rPr>
              <a:t>I</a:t>
            </a:r>
            <a:r>
              <a:rPr lang="en-US" baseline="-25000" dirty="0" err="1">
                <a:latin typeface="Helvetica Neue"/>
              </a:rPr>
              <a:t>min</a:t>
            </a:r>
            <a:r>
              <a:rPr lang="en-US" dirty="0">
                <a:latin typeface="Helvetica Neue"/>
              </a:rPr>
              <a:t> to I</a:t>
            </a:r>
            <a:r>
              <a:rPr lang="en-US" baseline="-25000" dirty="0">
                <a:latin typeface="Helvetica Neue"/>
              </a:rPr>
              <a:t>max</a:t>
            </a:r>
            <a:r>
              <a:rPr lang="en-US" dirty="0">
                <a:latin typeface="Helvetica Neue"/>
              </a:rPr>
              <a:t>. Thus it maintains a compensating voltage with increased line current. </a:t>
            </a:r>
            <a:endParaRPr lang="en-US" dirty="0" smtClean="0">
              <a:latin typeface="Helvetica Neue"/>
            </a:endParaRPr>
          </a:p>
          <a:p>
            <a:pPr algn="just" fontAlgn="base"/>
            <a:endParaRPr lang="en-US" dirty="0">
              <a:latin typeface="Helvetica Neue"/>
            </a:endParaRPr>
          </a:p>
          <a:p>
            <a:pPr algn="just" fontAlgn="base"/>
            <a:r>
              <a:rPr lang="en-US" dirty="0">
                <a:solidFill>
                  <a:srgbClr val="FF0000"/>
                </a:solidFill>
                <a:latin typeface="Helvetica Neue"/>
              </a:rPr>
              <a:t>In </a:t>
            </a:r>
            <a:r>
              <a:rPr lang="en-US" dirty="0" smtClean="0">
                <a:solidFill>
                  <a:srgbClr val="FF0000"/>
                </a:solidFill>
                <a:latin typeface="Helvetica Neue"/>
              </a:rPr>
              <a:t>Impedance compensation </a:t>
            </a:r>
            <a:r>
              <a:rPr lang="en-US" dirty="0">
                <a:solidFill>
                  <a:srgbClr val="FF0000"/>
                </a:solidFill>
                <a:latin typeface="Helvetica Neue"/>
              </a:rPr>
              <a:t>mode</a:t>
            </a:r>
            <a:r>
              <a:rPr lang="en-US" dirty="0">
                <a:latin typeface="Helvetica Neue"/>
              </a:rPr>
              <a:t>, TSSC is applied to maintain the maximum rated compensating reactance at any line current </a:t>
            </a:r>
            <a:r>
              <a:rPr lang="en-US" dirty="0" err="1">
                <a:latin typeface="Helvetica Neue"/>
              </a:rPr>
              <a:t>upto</a:t>
            </a:r>
            <a:r>
              <a:rPr lang="en-US" dirty="0">
                <a:latin typeface="Helvetica Neue"/>
              </a:rPr>
              <a:t> the rated maximum. In practice, TSSC is operated with a current limiting reactor in series.</a:t>
            </a:r>
            <a:endParaRPr lang="en-US" b="0" dirty="0">
              <a:effectLst/>
              <a:latin typeface="Helvetica Neue"/>
            </a:endParaRPr>
          </a:p>
        </p:txBody>
      </p:sp>
    </p:spTree>
    <p:extLst>
      <p:ext uri="{BB962C8B-B14F-4D97-AF65-F5344CB8AC3E}">
        <p14:creationId xmlns="" xmlns:p14="http://schemas.microsoft.com/office/powerpoint/2010/main" val="2270890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566738" y="357166"/>
            <a:ext cx="8010525"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8A9A37-602F-4756-8ACC-460DBFDDAD3F}"/>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latin typeface="Times New Roman" pitchFamily="18" charset="0"/>
                <a:cs typeface="Times New Roman" pitchFamily="18" charset="0"/>
              </a:rPr>
              <a:t>Thyristor</a:t>
            </a:r>
            <a:r>
              <a:rPr lang="en-US" dirty="0">
                <a:latin typeface="Times New Roman" pitchFamily="18" charset="0"/>
                <a:cs typeface="Times New Roman" pitchFamily="18" charset="0"/>
              </a:rPr>
              <a:t>-Controlled  Series Capacitor  (TCSC)</a:t>
            </a:r>
          </a:p>
        </p:txBody>
      </p:sp>
      <p:sp>
        <p:nvSpPr>
          <p:cNvPr id="3" name="Content Placeholder 2">
            <a:extLst>
              <a:ext uri="{FF2B5EF4-FFF2-40B4-BE49-F238E27FC236}">
                <a16:creationId xmlns="" xmlns:a16="http://schemas.microsoft.com/office/drawing/2014/main" id="{17A5E99D-4FBD-4522-8D22-1C8CB504FE6A}"/>
              </a:ext>
            </a:extLst>
          </p:cNvPr>
          <p:cNvSpPr txBox="1">
            <a:spLocks/>
          </p:cNvSpPr>
          <p:nvPr/>
        </p:nvSpPr>
        <p:spPr>
          <a:xfrm>
            <a:off x="214282" y="1357298"/>
            <a:ext cx="8610600" cy="4953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itchFamily="34" charset="0"/>
              <a:buNone/>
            </a:pPr>
            <a:r>
              <a:rPr lang="en-US" sz="2400" dirty="0">
                <a:solidFill>
                  <a:srgbClr val="FF0000"/>
                </a:solidFill>
                <a:latin typeface="Times New Roman" pitchFamily="18" charset="0"/>
                <a:cs typeface="Times New Roman" pitchFamily="18" charset="0"/>
              </a:rPr>
              <a:t>It consists of the series compensating capacitor  shunted by a TCR</a:t>
            </a:r>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In a practical TCSC implementation,  several such basic compensators may be connected in  series to obtain the desired voltage rating and operating characteristics. This arrangement is similar in  structure to the TSSC and, if the impedance of the  reactor, </a:t>
            </a:r>
            <a:r>
              <a:rPr lang="en-US" sz="2000" i="1" dirty="0" smtClean="0">
                <a:latin typeface="Times New Roman" pitchFamily="18" charset="0"/>
                <a:cs typeface="Times New Roman" pitchFamily="18" charset="0"/>
              </a:rPr>
              <a:t>X</a:t>
            </a:r>
            <a:r>
              <a:rPr lang="en-US" sz="2000" i="1" baseline="-25000" dirty="0">
                <a:latin typeface="Times New Roman" pitchFamily="18" charset="0"/>
                <a:cs typeface="Times New Roman" pitchFamily="18" charset="0"/>
              </a:rPr>
              <a:t>L</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sufficiently smaller than that of the  capacitor, </a:t>
            </a:r>
            <a:r>
              <a:rPr lang="en-US" sz="2000" i="1" dirty="0">
                <a:latin typeface="Times New Roman" pitchFamily="18" charset="0"/>
                <a:cs typeface="Times New Roman" pitchFamily="18" charset="0"/>
              </a:rPr>
              <a:t>X</a:t>
            </a:r>
            <a:r>
              <a:rPr lang="en-US" sz="2000" baseline="-25000" dirty="0">
                <a:latin typeface="Times New Roman" pitchFamily="18" charset="0"/>
                <a:cs typeface="Times New Roman" pitchFamily="18" charset="0"/>
              </a:rPr>
              <a:t>C</a:t>
            </a:r>
            <a:r>
              <a:rPr lang="en-US" sz="2000" dirty="0">
                <a:latin typeface="Times New Roman" pitchFamily="18" charset="0"/>
                <a:cs typeface="Times New Roman" pitchFamily="18" charset="0"/>
              </a:rPr>
              <a:t>, it can be operated in an on/off manner like the TSSC. </a:t>
            </a:r>
          </a:p>
          <a:p>
            <a:pPr marL="0" indent="0" algn="just">
              <a:buFont typeface="Arial" pitchFamily="34" charset="0"/>
              <a:buNone/>
            </a:pPr>
            <a:endParaRPr lang="en-US" sz="2000" dirty="0">
              <a:latin typeface="Times New Roman" pitchFamily="18" charset="0"/>
              <a:cs typeface="Times New Roman" pitchFamily="18" charset="0"/>
            </a:endParaRPr>
          </a:p>
          <a:p>
            <a:pPr marL="0" indent="0" algn="just">
              <a:buFont typeface="Arial" pitchFamily="34" charset="0"/>
              <a:buNone/>
            </a:pPr>
            <a:endParaRPr lang="en-US" sz="2000" dirty="0">
              <a:latin typeface="Times New Roman" pitchFamily="18" charset="0"/>
              <a:cs typeface="Times New Roman" pitchFamily="18" charset="0"/>
            </a:endParaRPr>
          </a:p>
          <a:p>
            <a:pPr marL="0" indent="0" algn="just">
              <a:buFont typeface="Arial" pitchFamily="34" charset="0"/>
              <a:buNone/>
            </a:pPr>
            <a:endParaRPr lang="en-US" sz="2000" dirty="0">
              <a:latin typeface="Times New Roman" pitchFamily="18" charset="0"/>
              <a:cs typeface="Times New Roman" pitchFamily="18" charset="0"/>
            </a:endParaRPr>
          </a:p>
          <a:p>
            <a:pPr marL="0" indent="0" algn="just">
              <a:buFont typeface="Arial" pitchFamily="34" charset="0"/>
              <a:buNone/>
            </a:pPr>
            <a:endParaRPr lang="en-US" sz="2000" dirty="0">
              <a:latin typeface="Times New Roman" pitchFamily="18" charset="0"/>
              <a:cs typeface="Times New Roman" pitchFamily="18" charset="0"/>
            </a:endParaRPr>
          </a:p>
          <a:p>
            <a:pPr marL="0" indent="0" algn="just">
              <a:buFont typeface="Arial" pitchFamily="34" charset="0"/>
              <a:buNone/>
            </a:pPr>
            <a:endParaRPr lang="en-US" sz="2000" dirty="0">
              <a:latin typeface="Times New Roman" pitchFamily="18" charset="0"/>
              <a:cs typeface="Times New Roman" pitchFamily="18" charset="0"/>
            </a:endParaRPr>
          </a:p>
        </p:txBody>
      </p:sp>
      <p:pic>
        <p:nvPicPr>
          <p:cNvPr id="4" name="Picture 2">
            <a:extLst>
              <a:ext uri="{FF2B5EF4-FFF2-40B4-BE49-F238E27FC236}">
                <a16:creationId xmlns="" xmlns:a16="http://schemas.microsoft.com/office/drawing/2014/main" id="{C82E5A10-ED53-4CA7-A35A-1E591EC059B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33800" y="4357694"/>
            <a:ext cx="5053042" cy="2285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 xmlns:a16="http://schemas.microsoft.com/office/drawing/2014/main" id="{3DA98EC4-B425-42C7-B6A2-BDD43544B6DA}"/>
              </a:ext>
            </a:extLst>
          </p:cNvPr>
          <p:cNvSpPr txBox="1"/>
          <p:nvPr/>
        </p:nvSpPr>
        <p:spPr>
          <a:xfrm>
            <a:off x="1428728" y="6000768"/>
            <a:ext cx="2209800" cy="369332"/>
          </a:xfrm>
          <a:prstGeom prst="rect">
            <a:avLst/>
          </a:prstGeom>
          <a:noFill/>
        </p:spPr>
        <p:txBody>
          <a:bodyPr wrap="square" rtlCol="0">
            <a:spAutoFit/>
          </a:bodyPr>
          <a:lstStyle/>
          <a:p>
            <a:r>
              <a:rPr lang="en-US" dirty="0">
                <a:latin typeface="Times New Roman" pitchFamily="18" charset="0"/>
                <a:cs typeface="Times New Roman" pitchFamily="18" charset="0"/>
              </a:rPr>
              <a:t>Basic TCSC Scheme</a:t>
            </a:r>
          </a:p>
        </p:txBody>
      </p:sp>
    </p:spTree>
    <p:extLst>
      <p:ext uri="{BB962C8B-B14F-4D97-AF65-F5344CB8AC3E}">
        <p14:creationId xmlns="" xmlns:p14="http://schemas.microsoft.com/office/powerpoint/2010/main" val="808170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28604"/>
            <a:ext cx="8286808" cy="5262979"/>
          </a:xfrm>
          <a:prstGeom prst="rect">
            <a:avLst/>
          </a:prstGeom>
        </p:spPr>
        <p:txBody>
          <a:bodyPr wrap="square">
            <a:spAutoFit/>
          </a:bodyPr>
          <a:lstStyle/>
          <a:p>
            <a:pPr algn="just">
              <a:lnSpc>
                <a:spcPct val="150000"/>
              </a:lnSpc>
            </a:pPr>
            <a:r>
              <a:rPr lang="en-IN" sz="2800" dirty="0" smtClean="0"/>
              <a:t>The TCSC concept is that capacitor is inserted directly</a:t>
            </a:r>
          </a:p>
          <a:p>
            <a:pPr algn="just">
              <a:lnSpc>
                <a:spcPct val="150000"/>
              </a:lnSpc>
            </a:pPr>
            <a:r>
              <a:rPr lang="en-IN" sz="2800" dirty="0" smtClean="0"/>
              <a:t>in series with the transmission line and the thyristor</a:t>
            </a:r>
          </a:p>
          <a:p>
            <a:pPr algn="just">
              <a:lnSpc>
                <a:spcPct val="150000"/>
              </a:lnSpc>
            </a:pPr>
            <a:r>
              <a:rPr lang="en-IN" sz="2800" dirty="0" smtClean="0"/>
              <a:t>controlled inductor is mounted directly in parallel</a:t>
            </a:r>
          </a:p>
          <a:p>
            <a:pPr algn="just">
              <a:lnSpc>
                <a:spcPct val="150000"/>
              </a:lnSpc>
            </a:pPr>
            <a:r>
              <a:rPr lang="en-IN" sz="2800" dirty="0" smtClean="0"/>
              <a:t>with the capacitor.</a:t>
            </a:r>
          </a:p>
          <a:p>
            <a:pPr algn="just">
              <a:lnSpc>
                <a:spcPct val="150000"/>
              </a:lnSpc>
            </a:pPr>
            <a:r>
              <a:rPr lang="en-IN" sz="2800" dirty="0" smtClean="0"/>
              <a:t>Thus no interfacing equipment like high voltage</a:t>
            </a:r>
          </a:p>
          <a:p>
            <a:pPr algn="just">
              <a:lnSpc>
                <a:spcPct val="150000"/>
              </a:lnSpc>
            </a:pPr>
            <a:r>
              <a:rPr lang="en-IN" sz="2800" dirty="0" smtClean="0"/>
              <a:t>transformer is required. </a:t>
            </a:r>
          </a:p>
          <a:p>
            <a:pPr algn="just">
              <a:lnSpc>
                <a:spcPct val="150000"/>
              </a:lnSpc>
            </a:pPr>
            <a:r>
              <a:rPr lang="en-IN" sz="2800" dirty="0" smtClean="0"/>
              <a:t> </a:t>
            </a:r>
            <a:r>
              <a:rPr lang="en-IN" sz="2800" dirty="0" smtClean="0">
                <a:solidFill>
                  <a:srgbClr val="FF0000"/>
                </a:solidFill>
              </a:rPr>
              <a:t>So TCSC is more economic than some other challenging FACTS technologies.</a:t>
            </a:r>
            <a:endParaRPr lang="en-IN" sz="28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215370" cy="3970318"/>
          </a:xfrm>
          <a:prstGeom prst="rect">
            <a:avLst/>
          </a:prstGeom>
        </p:spPr>
        <p:txBody>
          <a:bodyPr wrap="square">
            <a:spAutoFit/>
          </a:bodyPr>
          <a:lstStyle/>
          <a:p>
            <a:pPr>
              <a:lnSpc>
                <a:spcPct val="150000"/>
              </a:lnSpc>
            </a:pPr>
            <a:r>
              <a:rPr lang="en-IN" sz="2800" dirty="0" smtClean="0">
                <a:solidFill>
                  <a:srgbClr val="FF0000"/>
                </a:solidFill>
              </a:rPr>
              <a:t>TCSC plays vital roles </a:t>
            </a:r>
            <a:r>
              <a:rPr lang="en-IN" sz="2800" dirty="0" smtClean="0"/>
              <a:t>in the operation and control of power systems such as</a:t>
            </a:r>
          </a:p>
          <a:p>
            <a:pPr>
              <a:lnSpc>
                <a:spcPct val="150000"/>
              </a:lnSpc>
            </a:pPr>
            <a:r>
              <a:rPr lang="en-IN" sz="2800" dirty="0" smtClean="0"/>
              <a:t>1. Enhancing power flow</a:t>
            </a:r>
          </a:p>
          <a:p>
            <a:pPr>
              <a:lnSpc>
                <a:spcPct val="150000"/>
              </a:lnSpc>
            </a:pPr>
            <a:r>
              <a:rPr lang="en-IN" sz="2800" dirty="0" smtClean="0"/>
              <a:t>2. limiting fault current</a:t>
            </a:r>
          </a:p>
          <a:p>
            <a:pPr>
              <a:lnSpc>
                <a:spcPct val="150000"/>
              </a:lnSpc>
            </a:pPr>
            <a:r>
              <a:rPr lang="en-IN" sz="2800" dirty="0" smtClean="0"/>
              <a:t>3. Enhancing transient</a:t>
            </a:r>
          </a:p>
          <a:p>
            <a:pPr>
              <a:lnSpc>
                <a:spcPct val="150000"/>
              </a:lnSpc>
            </a:pPr>
            <a:r>
              <a:rPr lang="en-IN" sz="2800" dirty="0" smtClean="0"/>
              <a:t>4. Dynamic stability</a:t>
            </a:r>
            <a:endParaRPr lang="en-IN" dirty="0"/>
          </a:p>
        </p:txBody>
      </p:sp>
      <p:sp>
        <p:nvSpPr>
          <p:cNvPr id="3" name="Rectangle 2"/>
          <p:cNvSpPr/>
          <p:nvPr/>
        </p:nvSpPr>
        <p:spPr>
          <a:xfrm>
            <a:off x="214282" y="4143380"/>
            <a:ext cx="7143800" cy="2246769"/>
          </a:xfrm>
          <a:prstGeom prst="rect">
            <a:avLst/>
          </a:prstGeom>
        </p:spPr>
        <p:txBody>
          <a:bodyPr wrap="square">
            <a:spAutoFit/>
          </a:bodyPr>
          <a:lstStyle/>
          <a:p>
            <a:r>
              <a:rPr lang="en-IN" sz="2800" dirty="0" smtClean="0">
                <a:solidFill>
                  <a:srgbClr val="FF0000"/>
                </a:solidFill>
              </a:rPr>
              <a:t>Uses of TCSC</a:t>
            </a:r>
          </a:p>
          <a:p>
            <a:pPr>
              <a:buFont typeface="Arial" pitchFamily="34" charset="0"/>
              <a:buChar char="•"/>
            </a:pPr>
            <a:r>
              <a:rPr lang="en-IN" sz="2800" dirty="0" smtClean="0"/>
              <a:t>Increases power transmission capability</a:t>
            </a:r>
          </a:p>
          <a:p>
            <a:pPr>
              <a:buFont typeface="Arial" pitchFamily="34" charset="0"/>
              <a:buChar char="•"/>
            </a:pPr>
            <a:r>
              <a:rPr lang="en-IN" sz="2800" dirty="0" smtClean="0"/>
              <a:t>Improves system stability</a:t>
            </a:r>
          </a:p>
          <a:p>
            <a:pPr>
              <a:buFont typeface="Arial" pitchFamily="34" charset="0"/>
              <a:buChar char="•"/>
            </a:pPr>
            <a:r>
              <a:rPr lang="en-IN" sz="2800" dirty="0" smtClean="0"/>
              <a:t>Reduces system losses</a:t>
            </a:r>
          </a:p>
          <a:p>
            <a:pPr>
              <a:buFont typeface="Arial" pitchFamily="34" charset="0"/>
              <a:buChar char="•"/>
            </a:pPr>
            <a:r>
              <a:rPr lang="en-IN" sz="2800" dirty="0" smtClean="0"/>
              <a:t> Improves voltage profile of the lines</a:t>
            </a:r>
            <a:endParaRPr lang="en-IN"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7500990" cy="2308324"/>
          </a:xfrm>
          <a:prstGeom prst="rect">
            <a:avLst/>
          </a:prstGeom>
        </p:spPr>
        <p:txBody>
          <a:bodyPr wrap="square">
            <a:spAutoFit/>
          </a:bodyPr>
          <a:lstStyle/>
          <a:p>
            <a:r>
              <a:rPr lang="en-IN" sz="2400" dirty="0" smtClean="0">
                <a:solidFill>
                  <a:srgbClr val="FF0000"/>
                </a:solidFill>
              </a:rPr>
              <a:t>Operating modes of TCSC</a:t>
            </a:r>
          </a:p>
          <a:p>
            <a:endParaRPr lang="en-IN" sz="2400" dirty="0" smtClean="0">
              <a:solidFill>
                <a:srgbClr val="FF0000"/>
              </a:solidFill>
            </a:endParaRPr>
          </a:p>
          <a:p>
            <a:r>
              <a:rPr lang="en-IN" sz="2400" dirty="0" smtClean="0"/>
              <a:t> 1. Blocking mode</a:t>
            </a:r>
          </a:p>
          <a:p>
            <a:r>
              <a:rPr lang="en-IN" sz="2400" dirty="0" smtClean="0"/>
              <a:t> 2. Bypass mode</a:t>
            </a:r>
          </a:p>
          <a:p>
            <a:r>
              <a:rPr lang="fr-FR" sz="2400" dirty="0" smtClean="0"/>
              <a:t> 3. Capacitive </a:t>
            </a:r>
            <a:r>
              <a:rPr lang="fr-FR" sz="2400" dirty="0" err="1" smtClean="0"/>
              <a:t>boost</a:t>
            </a:r>
            <a:r>
              <a:rPr lang="fr-FR" sz="2400" dirty="0" smtClean="0"/>
              <a:t> mode(Capacitive Vernier mode)</a:t>
            </a:r>
          </a:p>
          <a:p>
            <a:r>
              <a:rPr lang="fr-FR" sz="2400" dirty="0" smtClean="0"/>
              <a:t>4. Inductive </a:t>
            </a:r>
            <a:r>
              <a:rPr lang="fr-FR" sz="2400" dirty="0" err="1" smtClean="0"/>
              <a:t>boost</a:t>
            </a:r>
            <a:r>
              <a:rPr lang="fr-FR" sz="2400" dirty="0" smtClean="0"/>
              <a:t> mode(Inductive vernier mode)</a:t>
            </a:r>
            <a:endParaRPr lang="en-IN" sz="2400" dirty="0"/>
          </a:p>
        </p:txBody>
      </p:sp>
      <p:pic>
        <p:nvPicPr>
          <p:cNvPr id="37890" name="Picture 2"/>
          <p:cNvPicPr>
            <a:picLocks noChangeAspect="1" noChangeArrowheads="1"/>
          </p:cNvPicPr>
          <p:nvPr/>
        </p:nvPicPr>
        <p:blipFill>
          <a:blip r:embed="rId2"/>
          <a:srcRect/>
          <a:stretch>
            <a:fillRect/>
          </a:stretch>
        </p:blipFill>
        <p:spPr bwMode="auto">
          <a:xfrm>
            <a:off x="500034" y="2428868"/>
            <a:ext cx="8429684" cy="421484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2ED3165A-2222-458C-83A3-D40ECAA6109C}"/>
              </a:ext>
            </a:extLst>
          </p:cNvPr>
          <p:cNvSpPr txBox="1">
            <a:spLocks/>
          </p:cNvSpPr>
          <p:nvPr/>
        </p:nvSpPr>
        <p:spPr>
          <a:xfrm>
            <a:off x="457200" y="685800"/>
            <a:ext cx="8229600" cy="58975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400" dirty="0">
                <a:latin typeface="Times New Roman" pitchFamily="18" charset="0"/>
                <a:cs typeface="Times New Roman" pitchFamily="18" charset="0"/>
              </a:rPr>
              <a:t>However, the basic idea behind the TCSC scheme is to provide a continuously  variable  capacitor by means of partially canceling  the  effective compensating capacitance by the  TCR.</a:t>
            </a:r>
            <a:endParaRPr lang="en-US" dirty="0">
              <a:latin typeface="Times New Roman" pitchFamily="18" charset="0"/>
              <a:cs typeface="Times New Roman" pitchFamily="18" charset="0"/>
            </a:endParaRPr>
          </a:p>
          <a:p>
            <a:endParaRPr lang="en-US" dirty="0"/>
          </a:p>
        </p:txBody>
      </p:sp>
      <p:graphicFrame>
        <p:nvGraphicFramePr>
          <p:cNvPr id="3" name="Object 2">
            <a:extLst>
              <a:ext uri="{FF2B5EF4-FFF2-40B4-BE49-F238E27FC236}">
                <a16:creationId xmlns="" xmlns:a16="http://schemas.microsoft.com/office/drawing/2014/main" id="{8079E7A0-80C7-4B72-9632-F864BED9944E}"/>
              </a:ext>
            </a:extLst>
          </p:cNvPr>
          <p:cNvGraphicFramePr>
            <a:graphicFrameLocks noChangeAspect="1"/>
          </p:cNvGraphicFramePr>
          <p:nvPr>
            <p:extLst>
              <p:ext uri="{D42A27DB-BD31-4B8C-83A1-F6EECF244321}">
                <p14:modId xmlns="" xmlns:p14="http://schemas.microsoft.com/office/powerpoint/2010/main" val="3805150093"/>
              </p:ext>
            </p:extLst>
          </p:nvPr>
        </p:nvGraphicFramePr>
        <p:xfrm>
          <a:off x="4740275" y="3935413"/>
          <a:ext cx="14288" cy="28575"/>
        </p:xfrm>
        <a:graphic>
          <a:graphicData uri="http://schemas.openxmlformats.org/presentationml/2006/ole">
            <p:oleObj spid="_x0000_s1047" name="Equation" r:id="rId3" imgW="114120" imgH="215640" progId="Equation.3">
              <p:embed/>
            </p:oleObj>
          </a:graphicData>
        </a:graphic>
      </p:graphicFrame>
    </p:spTree>
    <p:extLst>
      <p:ext uri="{BB962C8B-B14F-4D97-AF65-F5344CB8AC3E}">
        <p14:creationId xmlns="" xmlns:p14="http://schemas.microsoft.com/office/powerpoint/2010/main" val="47722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p:cNvPicPr>
            <a:picLocks noChangeAspect="1" noChangeArrowheads="1"/>
          </p:cNvPicPr>
          <p:nvPr/>
        </p:nvPicPr>
        <p:blipFill>
          <a:blip r:embed="rId2"/>
          <a:srcRect/>
          <a:stretch>
            <a:fillRect/>
          </a:stretch>
        </p:blipFill>
        <p:spPr bwMode="auto">
          <a:xfrm>
            <a:off x="214282" y="0"/>
            <a:ext cx="8715436"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CDEB3BB-39CC-448A-A552-4E85693B1FA8}"/>
              </a:ext>
            </a:extLst>
          </p:cNvPr>
          <p:cNvSpPr/>
          <p:nvPr/>
        </p:nvSpPr>
        <p:spPr>
          <a:xfrm>
            <a:off x="357158" y="0"/>
            <a:ext cx="8501122" cy="1446550"/>
          </a:xfrm>
          <a:prstGeom prst="rect">
            <a:avLst/>
          </a:prstGeom>
        </p:spPr>
        <p:txBody>
          <a:bodyPr wrap="square">
            <a:spAutoFit/>
          </a:bodyPr>
          <a:lstStyle/>
          <a:p>
            <a:pPr algn="just"/>
            <a:r>
              <a:rPr lang="en-US" sz="2400" b="1" dirty="0">
                <a:latin typeface="+mj-lt"/>
              </a:rPr>
              <a:t>CHARACTERISTICS OF TCSC:</a:t>
            </a:r>
          </a:p>
          <a:p>
            <a:pPr algn="just"/>
            <a:r>
              <a:rPr lang="en-US" sz="1600" dirty="0" smtClean="0">
                <a:latin typeface="+mj-lt"/>
              </a:rPr>
              <a:t>Below Figure shows the characteristics of TCSC. α </a:t>
            </a:r>
            <a:r>
              <a:rPr lang="en-US" sz="1600" dirty="0">
                <a:latin typeface="+mj-lt"/>
              </a:rPr>
              <a:t>is the delay angle measured from the crest of the capacitor voltage or equivalently, the zero crossing of the line current. Therefore, with the usual TCSC arrangement in which the impedance of the TCR reactor X</a:t>
            </a:r>
            <a:r>
              <a:rPr lang="en-US" sz="1600" baseline="-25000" dirty="0">
                <a:latin typeface="+mj-lt"/>
              </a:rPr>
              <a:t>L</a:t>
            </a:r>
            <a:r>
              <a:rPr lang="en-US" sz="1600" dirty="0">
                <a:latin typeface="+mj-lt"/>
              </a:rPr>
              <a:t> is smaller than that of the capacitor, X</a:t>
            </a:r>
            <a:r>
              <a:rPr lang="en-US" sz="1600" baseline="-25000" dirty="0">
                <a:latin typeface="+mj-lt"/>
              </a:rPr>
              <a:t>C</a:t>
            </a:r>
            <a:r>
              <a:rPr lang="en-US" sz="1600" dirty="0">
                <a:latin typeface="+mj-lt"/>
              </a:rPr>
              <a:t>, the TCSC has two operating ranges around its internal circuit resonance.</a:t>
            </a:r>
            <a:endParaRPr lang="en-US" sz="1600" b="0" i="0" dirty="0">
              <a:effectLst/>
              <a:latin typeface="+mj-lt"/>
            </a:endParaRPr>
          </a:p>
        </p:txBody>
      </p:sp>
      <p:pic>
        <p:nvPicPr>
          <p:cNvPr id="4" name="Picture 2"/>
          <p:cNvPicPr>
            <a:picLocks noChangeAspect="1" noChangeArrowheads="1"/>
          </p:cNvPicPr>
          <p:nvPr/>
        </p:nvPicPr>
        <p:blipFill>
          <a:blip r:embed="rId3"/>
          <a:srcRect/>
          <a:stretch>
            <a:fillRect/>
          </a:stretch>
        </p:blipFill>
        <p:spPr bwMode="auto">
          <a:xfrm>
            <a:off x="0" y="1571612"/>
            <a:ext cx="8929718" cy="4929222"/>
          </a:xfrm>
          <a:prstGeom prst="rect">
            <a:avLst/>
          </a:prstGeom>
          <a:noFill/>
          <a:ln w="9525">
            <a:noFill/>
            <a:miter lim="800000"/>
            <a:headEnd/>
            <a:tailEnd/>
          </a:ln>
          <a:effectLst/>
        </p:spPr>
      </p:pic>
    </p:spTree>
    <p:extLst>
      <p:ext uri="{BB962C8B-B14F-4D97-AF65-F5344CB8AC3E}">
        <p14:creationId xmlns="" xmlns:p14="http://schemas.microsoft.com/office/powerpoint/2010/main" val="3331428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371475" y="357166"/>
            <a:ext cx="8401050"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381000"/>
            <a:ext cx="82296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285720" y="285728"/>
            <a:ext cx="8501122"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214282" y="214290"/>
            <a:ext cx="8572560" cy="642941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257174" y="0"/>
            <a:ext cx="888682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371475" y="1000108"/>
            <a:ext cx="8401050" cy="5643602"/>
          </a:xfrm>
          <a:prstGeom prst="rect">
            <a:avLst/>
          </a:prstGeom>
          <a:noFill/>
          <a:ln w="9525">
            <a:noFill/>
            <a:miter lim="800000"/>
            <a:headEnd/>
            <a:tailEnd/>
          </a:ln>
          <a:effectLst/>
        </p:spPr>
      </p:pic>
      <p:sp>
        <p:nvSpPr>
          <p:cNvPr id="3" name="TextBox 2"/>
          <p:cNvSpPr txBox="1"/>
          <p:nvPr/>
        </p:nvSpPr>
        <p:spPr>
          <a:xfrm>
            <a:off x="714348" y="357166"/>
            <a:ext cx="4394216" cy="523220"/>
          </a:xfrm>
          <a:prstGeom prst="rect">
            <a:avLst/>
          </a:prstGeom>
          <a:noFill/>
        </p:spPr>
        <p:txBody>
          <a:bodyPr wrap="none" rtlCol="0">
            <a:spAutoFit/>
          </a:bodyPr>
          <a:lstStyle/>
          <a:p>
            <a:r>
              <a:rPr lang="en-US" sz="2800" b="1" dirty="0" smtClean="0"/>
              <a:t>CONTROL SCHEMES of TCSC </a:t>
            </a:r>
            <a:endParaRPr lang="en-IN" sz="2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214313" y="214290"/>
            <a:ext cx="8715375" cy="64294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08543"/>
          </a:xfrm>
          <a:prstGeom prst="rect">
            <a:avLst/>
          </a:prstGeom>
        </p:spPr>
        <p:txBody>
          <a:bodyPr wrap="square">
            <a:spAutoFit/>
          </a:bodyPr>
          <a:lstStyle/>
          <a:p>
            <a:r>
              <a:rPr lang="en-IN" sz="2800" dirty="0" smtClean="0">
                <a:solidFill>
                  <a:srgbClr val="FF0000"/>
                </a:solidFill>
              </a:rPr>
              <a:t>Advantages of TCSC</a:t>
            </a:r>
          </a:p>
          <a:p>
            <a:pPr>
              <a:buFont typeface="Arial" pitchFamily="34" charset="0"/>
              <a:buChar char="•"/>
            </a:pPr>
            <a:r>
              <a:rPr lang="en-IN" sz="2400" dirty="0" smtClean="0"/>
              <a:t> Increase power transmission capability</a:t>
            </a:r>
          </a:p>
          <a:p>
            <a:pPr>
              <a:buFont typeface="Arial" pitchFamily="34" charset="0"/>
              <a:buChar char="•"/>
            </a:pPr>
            <a:r>
              <a:rPr lang="en-IN" sz="2400" dirty="0" smtClean="0"/>
              <a:t>Improve system stability</a:t>
            </a:r>
          </a:p>
          <a:p>
            <a:pPr>
              <a:buFont typeface="Arial" pitchFamily="34" charset="0"/>
              <a:buChar char="•"/>
            </a:pPr>
            <a:r>
              <a:rPr lang="en-IN" sz="2400" dirty="0" smtClean="0"/>
              <a:t>Reduce system losses</a:t>
            </a:r>
          </a:p>
          <a:p>
            <a:pPr>
              <a:buFont typeface="Arial" pitchFamily="34" charset="0"/>
              <a:buChar char="•"/>
            </a:pPr>
            <a:r>
              <a:rPr lang="en-IN" sz="2400" dirty="0" smtClean="0"/>
              <a:t>Improve voltage profile of the lines</a:t>
            </a:r>
          </a:p>
          <a:p>
            <a:pPr>
              <a:buFont typeface="Arial" pitchFamily="34" charset="0"/>
              <a:buChar char="•"/>
            </a:pPr>
            <a:r>
              <a:rPr lang="en-IN" sz="2400" dirty="0" smtClean="0"/>
              <a:t>Optimize power flow between parallel lines</a:t>
            </a:r>
          </a:p>
          <a:p>
            <a:pPr>
              <a:buFont typeface="Arial" pitchFamily="34" charset="0"/>
              <a:buChar char="•"/>
            </a:pPr>
            <a:r>
              <a:rPr lang="en-IN" sz="2400" dirty="0" smtClean="0"/>
              <a:t>Damping of the power swings from local and inter area </a:t>
            </a:r>
          </a:p>
          <a:p>
            <a:r>
              <a:rPr lang="en-IN" sz="2400" dirty="0" smtClean="0"/>
              <a:t>oscillations</a:t>
            </a:r>
            <a:endParaRPr lang="en-IN" sz="2400" dirty="0"/>
          </a:p>
        </p:txBody>
      </p:sp>
      <p:sp>
        <p:nvSpPr>
          <p:cNvPr id="3" name="Rectangle 2"/>
          <p:cNvSpPr/>
          <p:nvPr/>
        </p:nvSpPr>
        <p:spPr>
          <a:xfrm>
            <a:off x="71374" y="3214686"/>
            <a:ext cx="9072626" cy="3108543"/>
          </a:xfrm>
          <a:prstGeom prst="rect">
            <a:avLst/>
          </a:prstGeom>
        </p:spPr>
        <p:txBody>
          <a:bodyPr wrap="square">
            <a:spAutoFit/>
          </a:bodyPr>
          <a:lstStyle/>
          <a:p>
            <a:r>
              <a:rPr lang="en-IN" sz="2800" dirty="0" smtClean="0">
                <a:solidFill>
                  <a:srgbClr val="FF0000"/>
                </a:solidFill>
              </a:rPr>
              <a:t>Application of TCSC</a:t>
            </a:r>
          </a:p>
          <a:p>
            <a:pPr>
              <a:lnSpc>
                <a:spcPct val="150000"/>
              </a:lnSpc>
              <a:buFont typeface="Arial" pitchFamily="34" charset="0"/>
              <a:buChar char="•"/>
            </a:pPr>
            <a:r>
              <a:rPr lang="en-IN" sz="2800" dirty="0" smtClean="0"/>
              <a:t> Accurately regulating the power flow on a transmission line</a:t>
            </a:r>
          </a:p>
          <a:p>
            <a:pPr>
              <a:lnSpc>
                <a:spcPct val="150000"/>
              </a:lnSpc>
              <a:buFont typeface="Arial" pitchFamily="34" charset="0"/>
              <a:buChar char="•"/>
            </a:pPr>
            <a:r>
              <a:rPr lang="en-IN" sz="2800" dirty="0" smtClean="0"/>
              <a:t>Damping inter area power oscillations</a:t>
            </a:r>
          </a:p>
          <a:p>
            <a:pPr>
              <a:lnSpc>
                <a:spcPct val="150000"/>
              </a:lnSpc>
              <a:buFont typeface="Arial" pitchFamily="34" charset="0"/>
              <a:buChar char="•"/>
            </a:pPr>
            <a:r>
              <a:rPr lang="en-IN" sz="2800" dirty="0" smtClean="0"/>
              <a:t>Mitigating sub-synchronous resonance (SSR)</a:t>
            </a:r>
          </a:p>
          <a:p>
            <a:pPr>
              <a:lnSpc>
                <a:spcPct val="150000"/>
              </a:lnSpc>
              <a:buFont typeface="Arial" pitchFamily="34" charset="0"/>
              <a:buChar char="•"/>
            </a:pPr>
            <a:r>
              <a:rPr lang="en-IN" sz="2800" dirty="0" smtClean="0"/>
              <a:t>Improving transient stability</a:t>
            </a:r>
            <a:endParaRPr lang="en-IN"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600" dirty="0">
                <a:latin typeface="Times New Roman" pitchFamily="18" charset="0"/>
                <a:cs typeface="Times New Roman" pitchFamily="18" charset="0"/>
              </a:rPr>
              <a:t>Static Synchronous Series Compensator</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(SSSC)</a:t>
            </a:r>
          </a:p>
        </p:txBody>
      </p:sp>
      <p:sp>
        <p:nvSpPr>
          <p:cNvPr id="3" name="Content Placeholder 2"/>
          <p:cNvSpPr>
            <a:spLocks noGrp="1"/>
          </p:cNvSpPr>
          <p:nvPr>
            <p:ph idx="1"/>
          </p:nvPr>
        </p:nvSpPr>
        <p:spPr>
          <a:xfrm>
            <a:off x="228600" y="1295400"/>
            <a:ext cx="8486804" cy="4705368"/>
          </a:xfrm>
        </p:spPr>
        <p:txBody>
          <a:bodyPr>
            <a:noAutofit/>
          </a:bodyPr>
          <a:lstStyle/>
          <a:p>
            <a:pPr algn="just">
              <a:lnSpc>
                <a:spcPct val="150000"/>
              </a:lnSpc>
              <a:buFont typeface="Wingdings" pitchFamily="2" charset="2"/>
              <a:buChar char="v"/>
            </a:pPr>
            <a:r>
              <a:rPr lang="en-US" sz="2000" dirty="0">
                <a:latin typeface="Times New Roman" pitchFamily="18" charset="0"/>
                <a:cs typeface="Times New Roman" pitchFamily="18" charset="0"/>
              </a:rPr>
              <a:t>The SSSC is one of the most recent FACTS devices for power transmission series compensation. It can be considered as a synchronous voltage source as it can inject an almost sinusoidal voltage of variable and controllable amplitude and phase angle, in series with a transmission line. The injected voltage is almost in quadrature with the line current. A small part of the injected voltage that is in phase with the line current provides the losses in the inverter. </a:t>
            </a:r>
          </a:p>
          <a:p>
            <a:pPr algn="just">
              <a:lnSpc>
                <a:spcPct val="150000"/>
              </a:lnSpc>
              <a:buFont typeface="Wingdings" pitchFamily="2" charset="2"/>
              <a:buChar char="v"/>
            </a:pPr>
            <a:r>
              <a:rPr lang="en-US" sz="2000" dirty="0">
                <a:latin typeface="Times New Roman" pitchFamily="18" charset="0"/>
                <a:cs typeface="Times New Roman" pitchFamily="18" charset="0"/>
              </a:rPr>
              <a:t>Most of the injected voltage, which is in quadrature with the line current, provides the effect of inserting an inductive or capacitive reactance in series with the transmission line. The variable reactance influences the electric power flow in the transmission line.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77C6CFA-C1FD-4DFE-BB0A-6C0EA3321B59}"/>
              </a:ext>
            </a:extLst>
          </p:cNvPr>
          <p:cNvSpPr/>
          <p:nvPr/>
        </p:nvSpPr>
        <p:spPr>
          <a:xfrm>
            <a:off x="357158" y="457200"/>
            <a:ext cx="8429684" cy="6586418"/>
          </a:xfrm>
          <a:prstGeom prst="rect">
            <a:avLst/>
          </a:prstGeom>
        </p:spPr>
        <p:txBody>
          <a:bodyPr wrap="square">
            <a:spAutoFit/>
          </a:bodyPr>
          <a:lstStyle/>
          <a:p>
            <a:pPr algn="just" fontAlgn="base">
              <a:lnSpc>
                <a:spcPct val="150000"/>
              </a:lnSpc>
            </a:pPr>
            <a:r>
              <a:rPr lang="en-US" sz="2000" dirty="0">
                <a:solidFill>
                  <a:srgbClr val="FF0000"/>
                </a:solidFill>
                <a:latin typeface="Helvetica Neue"/>
              </a:rPr>
              <a:t>Voltage sourced converter </a:t>
            </a:r>
            <a:r>
              <a:rPr lang="en-US" sz="2000" dirty="0">
                <a:latin typeface="Helvetica Neue"/>
              </a:rPr>
              <a:t>based series compensator is called static synchronous series compensator (SSSC)</a:t>
            </a:r>
          </a:p>
          <a:p>
            <a:pPr algn="just" fontAlgn="base"/>
            <a:endParaRPr lang="en-US" sz="2000" dirty="0">
              <a:latin typeface="Helvetica Neue"/>
            </a:endParaRPr>
          </a:p>
          <a:p>
            <a:pPr algn="just" fontAlgn="base"/>
            <a:r>
              <a:rPr lang="en-US" sz="2000" b="1" dirty="0">
                <a:latin typeface="Helvetica Neue"/>
              </a:rPr>
              <a:t>Basic Operating Principle:</a:t>
            </a:r>
          </a:p>
          <a:p>
            <a:pPr algn="just" fontAlgn="base"/>
            <a:endParaRPr lang="en-US" sz="2000" dirty="0">
              <a:latin typeface="Helvetica Neue"/>
            </a:endParaRPr>
          </a:p>
          <a:p>
            <a:pPr algn="just" fontAlgn="base"/>
            <a:r>
              <a:rPr lang="en-US" sz="2000" dirty="0">
                <a:latin typeface="Helvetica Neue"/>
              </a:rPr>
              <a:t>It can be explained with reference to conventional series capacitive compensator.</a:t>
            </a:r>
          </a:p>
          <a:p>
            <a:pPr algn="just" fontAlgn="base"/>
            <a:endParaRPr lang="en-US" sz="2000" dirty="0">
              <a:latin typeface="Helvetica Neue"/>
            </a:endParaRPr>
          </a:p>
          <a:p>
            <a:pPr algn="just" fontAlgn="base">
              <a:lnSpc>
                <a:spcPct val="150000"/>
              </a:lnSpc>
            </a:pPr>
            <a:r>
              <a:rPr lang="en-US" sz="2000" dirty="0">
                <a:latin typeface="Helvetica Neue"/>
              </a:rPr>
              <a:t>SSSC can provide capacitive or inductive compensatory voltage independent of the line current </a:t>
            </a:r>
            <a:r>
              <a:rPr lang="en-US" sz="2000" dirty="0" err="1">
                <a:latin typeface="Helvetica Neue"/>
              </a:rPr>
              <a:t>upto</a:t>
            </a:r>
            <a:r>
              <a:rPr lang="en-US" sz="2000" dirty="0">
                <a:latin typeface="Helvetica Neue"/>
              </a:rPr>
              <a:t> its specified current rating in </a:t>
            </a:r>
            <a:r>
              <a:rPr lang="en-US" sz="2000" dirty="0">
                <a:solidFill>
                  <a:srgbClr val="FF0000"/>
                </a:solidFill>
                <a:latin typeface="Helvetica Neue"/>
              </a:rPr>
              <a:t>voltage control mode. </a:t>
            </a:r>
          </a:p>
          <a:p>
            <a:pPr algn="just" fontAlgn="base">
              <a:lnSpc>
                <a:spcPct val="150000"/>
              </a:lnSpc>
            </a:pPr>
            <a:endParaRPr lang="en-US" sz="2000" dirty="0">
              <a:latin typeface="Helvetica Neue"/>
            </a:endParaRPr>
          </a:p>
          <a:p>
            <a:pPr algn="just" fontAlgn="base">
              <a:lnSpc>
                <a:spcPct val="150000"/>
              </a:lnSpc>
            </a:pPr>
            <a:r>
              <a:rPr lang="en-US" sz="2000" dirty="0">
                <a:latin typeface="Helvetica Neue"/>
              </a:rPr>
              <a:t>In </a:t>
            </a:r>
            <a:r>
              <a:rPr lang="en-US" sz="2000" dirty="0">
                <a:solidFill>
                  <a:srgbClr val="FF0000"/>
                </a:solidFill>
                <a:latin typeface="Helvetica Neue"/>
              </a:rPr>
              <a:t>reactance control mode</a:t>
            </a:r>
            <a:r>
              <a:rPr lang="en-US" sz="2000" dirty="0">
                <a:latin typeface="Helvetica Neue"/>
              </a:rPr>
              <a:t>, SSSC is established to maintain the maximum rated capacitive or compensating reactance at any line current </a:t>
            </a:r>
            <a:r>
              <a:rPr lang="en-US" sz="2000" dirty="0" err="1">
                <a:latin typeface="Helvetica Neue"/>
              </a:rPr>
              <a:t>upto</a:t>
            </a:r>
            <a:r>
              <a:rPr lang="en-US" sz="2000" dirty="0">
                <a:latin typeface="Helvetica Neue"/>
              </a:rPr>
              <a:t> rated maximum</a:t>
            </a:r>
            <a:r>
              <a:rPr lang="en-US" sz="2000" dirty="0" smtClean="0">
                <a:latin typeface="Helvetica Neue"/>
              </a:rPr>
              <a:t>. </a:t>
            </a:r>
            <a:r>
              <a:rPr lang="en-US" sz="2000" dirty="0" smtClean="0">
                <a:latin typeface="Times New Roman" pitchFamily="18" charset="0"/>
                <a:cs typeface="Times New Roman" pitchFamily="18" charset="0"/>
              </a:rPr>
              <a:t>The basic configuration of a SSSC is shown in Fig.</a:t>
            </a:r>
            <a:endParaRPr lang="en-US" sz="2000" dirty="0">
              <a:latin typeface="Helvetica Neue"/>
            </a:endParaRPr>
          </a:p>
          <a:p>
            <a:pPr algn="just" fontAlgn="base"/>
            <a:endParaRPr lang="en-US" dirty="0">
              <a:solidFill>
                <a:srgbClr val="555555"/>
              </a:solidFill>
              <a:latin typeface="Helvetica Neue"/>
            </a:endParaRPr>
          </a:p>
          <a:p>
            <a:pPr algn="just" fontAlgn="base"/>
            <a:endParaRPr lang="en-US" dirty="0">
              <a:solidFill>
                <a:srgbClr val="555555"/>
              </a:solidFill>
              <a:latin typeface="Helvetica Neue"/>
            </a:endParaRPr>
          </a:p>
        </p:txBody>
      </p:sp>
    </p:spTree>
    <p:extLst>
      <p:ext uri="{BB962C8B-B14F-4D97-AF65-F5344CB8AC3E}">
        <p14:creationId xmlns="" xmlns:p14="http://schemas.microsoft.com/office/powerpoint/2010/main" val="3884241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a:srcRect/>
          <a:stretch>
            <a:fillRect/>
          </a:stretch>
        </p:blipFill>
        <p:spPr bwMode="auto">
          <a:xfrm>
            <a:off x="704850" y="428604"/>
            <a:ext cx="7734300" cy="4410096"/>
          </a:xfrm>
          <a:prstGeom prst="rect">
            <a:avLst/>
          </a:prstGeom>
          <a:noFill/>
          <a:ln w="9525">
            <a:noFill/>
            <a:miter lim="800000"/>
            <a:headEnd/>
            <a:tailEnd/>
          </a:ln>
          <a:effectLst/>
        </p:spPr>
      </p:pic>
      <p:sp>
        <p:nvSpPr>
          <p:cNvPr id="4" name="Rectangle 3"/>
          <p:cNvSpPr/>
          <p:nvPr/>
        </p:nvSpPr>
        <p:spPr>
          <a:xfrm>
            <a:off x="571472" y="5072074"/>
            <a:ext cx="7572428" cy="707886"/>
          </a:xfrm>
          <a:prstGeom prst="rect">
            <a:avLst/>
          </a:prstGeom>
        </p:spPr>
        <p:txBody>
          <a:bodyPr wrap="square">
            <a:spAutoFit/>
          </a:bodyPr>
          <a:lstStyle/>
          <a:p>
            <a:r>
              <a:rPr lang="en-IN" sz="2000" dirty="0" smtClean="0">
                <a:latin typeface="Times New Roman" pitchFamily="18" charset="0"/>
                <a:cs typeface="Times New Roman" pitchFamily="18" charset="0"/>
              </a:rPr>
              <a:t>Basic two-machine system with a series capacitor compensated line and associated </a:t>
            </a:r>
            <a:r>
              <a:rPr lang="en-IN" sz="2000" dirty="0" err="1" smtClean="0">
                <a:latin typeface="Times New Roman" pitchFamily="18" charset="0"/>
                <a:cs typeface="Times New Roman" pitchFamily="18" charset="0"/>
              </a:rPr>
              <a:t>phasor</a:t>
            </a:r>
            <a:r>
              <a:rPr lang="en-IN" sz="2000" dirty="0" smtClean="0">
                <a:latin typeface="Times New Roman" pitchFamily="18" charset="0"/>
                <a:cs typeface="Times New Roman" pitchFamily="18" charset="0"/>
              </a:rPr>
              <a:t> diagram.</a:t>
            </a:r>
            <a:endParaRPr lang="en-IN" sz="20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857224" y="1428736"/>
            <a:ext cx="7439025" cy="3286148"/>
          </a:xfrm>
          <a:prstGeom prst="rect">
            <a:avLst/>
          </a:prstGeom>
          <a:noFill/>
          <a:ln w="9525">
            <a:noFill/>
            <a:miter lim="800000"/>
            <a:headEnd/>
            <a:tailEnd/>
          </a:ln>
          <a:effectLst/>
        </p:spPr>
      </p:pic>
      <p:sp>
        <p:nvSpPr>
          <p:cNvPr id="3" name="Rectangle 2"/>
          <p:cNvSpPr/>
          <p:nvPr/>
        </p:nvSpPr>
        <p:spPr>
          <a:xfrm>
            <a:off x="642910" y="714356"/>
            <a:ext cx="8501090" cy="461665"/>
          </a:xfrm>
          <a:prstGeom prst="rect">
            <a:avLst/>
          </a:prstGeom>
        </p:spPr>
        <p:txBody>
          <a:bodyPr wrap="square">
            <a:spAutoFit/>
          </a:bodyPr>
          <a:lstStyle/>
          <a:p>
            <a:r>
              <a:rPr lang="en-IN" sz="2400" b="1" dirty="0" smtClean="0"/>
              <a:t>With synchronous voltage source replacing the series capacitor</a:t>
            </a:r>
          </a:p>
        </p:txBody>
      </p:sp>
      <p:pic>
        <p:nvPicPr>
          <p:cNvPr id="41987" name="Picture 3"/>
          <p:cNvPicPr>
            <a:picLocks noChangeAspect="1" noChangeArrowheads="1"/>
          </p:cNvPicPr>
          <p:nvPr/>
        </p:nvPicPr>
        <p:blipFill>
          <a:blip r:embed="rId3"/>
          <a:srcRect/>
          <a:stretch>
            <a:fillRect/>
          </a:stretch>
        </p:blipFill>
        <p:spPr bwMode="auto">
          <a:xfrm>
            <a:off x="3000364" y="5286388"/>
            <a:ext cx="4357718" cy="92869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9600" y="381000"/>
            <a:ext cx="7924799" cy="57912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838200" y="273676"/>
            <a:ext cx="7772400" cy="5155574"/>
          </a:xfrm>
          <a:prstGeom prst="rect">
            <a:avLst/>
          </a:prstGeom>
          <a:noFill/>
          <a:ln w="9525">
            <a:noFill/>
            <a:miter lim="800000"/>
            <a:headEnd/>
            <a:tailEnd/>
          </a:ln>
          <a:effectLst/>
        </p:spPr>
      </p:pic>
      <p:sp>
        <p:nvSpPr>
          <p:cNvPr id="5" name="TextBox 4"/>
          <p:cNvSpPr txBox="1"/>
          <p:nvPr/>
        </p:nvSpPr>
        <p:spPr>
          <a:xfrm>
            <a:off x="685800" y="5791200"/>
            <a:ext cx="7696200" cy="461665"/>
          </a:xfrm>
          <a:prstGeom prst="rect">
            <a:avLst/>
          </a:prstGeom>
          <a:noFill/>
        </p:spPr>
        <p:txBody>
          <a:bodyPr wrap="square" rtlCol="0">
            <a:spAutoFit/>
          </a:bodyPr>
          <a:lstStyle/>
          <a:p>
            <a:r>
              <a:rPr lang="en-US" sz="2400" dirty="0">
                <a:latin typeface="Times New Roman" pitchFamily="18" charset="0"/>
                <a:cs typeface="Times New Roman" pitchFamily="18" charset="0"/>
              </a:rPr>
              <a:t>SSSC  (a)WITH OUT STORAGE  and (b)WITH STORAGE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47500" lnSpcReduction="20000"/>
          </a:bodyPr>
          <a:lstStyle/>
          <a:p>
            <a:pPr algn="just">
              <a:lnSpc>
                <a:spcPct val="170000"/>
              </a:lnSpc>
            </a:pPr>
            <a:r>
              <a:rPr lang="en-US" sz="4200" dirty="0">
                <a:latin typeface="Times New Roman" pitchFamily="18" charset="0"/>
              </a:rPr>
              <a:t>A </a:t>
            </a:r>
            <a:r>
              <a:rPr lang="en-US" sz="4200" dirty="0" smtClean="0">
                <a:latin typeface="Times New Roman" pitchFamily="18" charset="0"/>
              </a:rPr>
              <a:t>Static Synchronous </a:t>
            </a:r>
            <a:r>
              <a:rPr lang="en-US" sz="4200" dirty="0">
                <a:latin typeface="Times New Roman" pitchFamily="18" charset="0"/>
              </a:rPr>
              <a:t>Series Compensator operated without an external energy source as Reactive Power with output voltage is in quadrature  with  and fully controllable  independently  of  the transmission line current  for the purpose of increasing or decreasing the overall  reactive voltage drop across the transmission line and </a:t>
            </a:r>
            <a:r>
              <a:rPr lang="en-US" sz="4200" dirty="0" smtClean="0">
                <a:latin typeface="Times New Roman" pitchFamily="18" charset="0"/>
              </a:rPr>
              <a:t>thereby </a:t>
            </a:r>
            <a:r>
              <a:rPr lang="en-US" sz="4200" dirty="0">
                <a:latin typeface="Times New Roman" pitchFamily="18" charset="0"/>
              </a:rPr>
              <a:t>controlling the electric power flow.</a:t>
            </a:r>
          </a:p>
          <a:p>
            <a:pPr algn="just">
              <a:lnSpc>
                <a:spcPct val="110000"/>
              </a:lnSpc>
              <a:buFont typeface="Wingdings" pitchFamily="2" charset="2"/>
              <a:buNone/>
            </a:pPr>
            <a:endParaRPr lang="en-US" dirty="0">
              <a:latin typeface="Times New Roman" pitchFamily="18" charset="0"/>
            </a:endParaRPr>
          </a:p>
          <a:p>
            <a:pPr algn="just">
              <a:lnSpc>
                <a:spcPct val="170000"/>
              </a:lnSpc>
            </a:pPr>
            <a:r>
              <a:rPr lang="en-US" sz="4200" dirty="0" smtClean="0">
                <a:latin typeface="Times New Roman" pitchFamily="18" charset="0"/>
              </a:rPr>
              <a:t>The SSSC FACTS device can provide either capacitive or inductive injected voltage compensation.</a:t>
            </a:r>
          </a:p>
          <a:p>
            <a:pPr algn="just">
              <a:lnSpc>
                <a:spcPct val="170000"/>
              </a:lnSpc>
            </a:pPr>
            <a:r>
              <a:rPr lang="en-US" sz="4200" dirty="0" smtClean="0">
                <a:latin typeface="Times New Roman" pitchFamily="18" charset="0"/>
              </a:rPr>
              <a:t>If SSSC-AC injected voltage (Vs), lags the line current I</a:t>
            </a:r>
            <a:r>
              <a:rPr lang="en-US" sz="1900" dirty="0" smtClean="0">
                <a:latin typeface="Times New Roman" pitchFamily="18" charset="0"/>
              </a:rPr>
              <a:t>L</a:t>
            </a:r>
            <a:r>
              <a:rPr lang="en-US" sz="4200" dirty="0" smtClean="0">
                <a:latin typeface="Times New Roman" pitchFamily="18" charset="0"/>
              </a:rPr>
              <a:t> by 90º, a capacitive series voltage compensation is  obtained in the transmission line and </a:t>
            </a:r>
          </a:p>
          <a:p>
            <a:pPr algn="just">
              <a:lnSpc>
                <a:spcPct val="170000"/>
              </a:lnSpc>
            </a:pPr>
            <a:r>
              <a:rPr lang="en-US" sz="4200" dirty="0" smtClean="0">
                <a:latin typeface="Times New Roman" pitchFamily="18" charset="0"/>
              </a:rPr>
              <a:t> </a:t>
            </a:r>
            <a:r>
              <a:rPr lang="en-US" sz="4200" dirty="0">
                <a:latin typeface="Times New Roman" pitchFamily="18" charset="0"/>
              </a:rPr>
              <a:t>I</a:t>
            </a:r>
            <a:r>
              <a:rPr lang="en-US" sz="4200" dirty="0" smtClean="0">
                <a:latin typeface="Times New Roman" pitchFamily="18" charset="0"/>
              </a:rPr>
              <a:t>f </a:t>
            </a:r>
            <a:r>
              <a:rPr lang="en-US" sz="4200" dirty="0">
                <a:latin typeface="Times New Roman" pitchFamily="18" charset="0"/>
              </a:rPr>
              <a:t>leads </a:t>
            </a:r>
            <a:r>
              <a:rPr lang="en-US" sz="4200" dirty="0" smtClean="0">
                <a:latin typeface="Times New Roman" pitchFamily="18" charset="0"/>
              </a:rPr>
              <a:t>I</a:t>
            </a:r>
            <a:r>
              <a:rPr lang="en-US" sz="1900" dirty="0" smtClean="0">
                <a:latin typeface="Times New Roman" pitchFamily="18" charset="0"/>
              </a:rPr>
              <a:t>L</a:t>
            </a:r>
            <a:r>
              <a:rPr lang="en-US" sz="4200" dirty="0" smtClean="0">
                <a:latin typeface="Times New Roman" pitchFamily="18" charset="0"/>
              </a:rPr>
              <a:t> </a:t>
            </a:r>
            <a:r>
              <a:rPr lang="en-US" sz="4200" dirty="0">
                <a:latin typeface="Times New Roman" pitchFamily="18" charset="0"/>
              </a:rPr>
              <a:t>by 90º, an inductive series compensation is achieved.</a:t>
            </a:r>
          </a:p>
          <a:p>
            <a:pPr algn="just"/>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868362"/>
          </a:xfrm>
        </p:spPr>
        <p:txBody>
          <a:bodyPr>
            <a:normAutofit/>
          </a:bodyPr>
          <a:lstStyle/>
          <a:p>
            <a:r>
              <a:rPr lang="en-US" sz="3600" dirty="0">
                <a:latin typeface="Times New Roman" pitchFamily="18" charset="0"/>
              </a:rPr>
              <a:t>Theory of the SSSC</a:t>
            </a:r>
            <a:r>
              <a:rPr lang="en-US" sz="3600" dirty="0"/>
              <a:t> </a:t>
            </a:r>
          </a:p>
        </p:txBody>
      </p:sp>
      <p:sp>
        <p:nvSpPr>
          <p:cNvPr id="5" name="Rectangle 16"/>
          <p:cNvSpPr txBox="1">
            <a:spLocks noChangeArrowheads="1"/>
          </p:cNvSpPr>
          <p:nvPr/>
        </p:nvSpPr>
        <p:spPr>
          <a:xfrm>
            <a:off x="457200" y="1600201"/>
            <a:ext cx="8458200" cy="1905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mn-cs"/>
              </a:rPr>
              <a:t>Figure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mn-cs"/>
              </a:rPr>
              <a:t>shows a single line diagram of a simple Transmission line with an inductive transmission reactance, XL, connecting a sending</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mn-cs"/>
              </a:rPr>
              <a:t> </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mn-cs"/>
              </a:rPr>
              <a:t>end voltage source, and a receiving end voltage source, respectively.</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18"/>
          <p:cNvPicPr>
            <a:picLocks noGrp="1" noChangeAspect="1" noChangeArrowheads="1"/>
          </p:cNvPicPr>
          <p:nvPr>
            <p:ph sz="quarter" idx="4294967295"/>
          </p:nvPr>
        </p:nvPicPr>
        <p:blipFill>
          <a:blip r:embed="rId2"/>
          <a:srcRect/>
          <a:stretch>
            <a:fillRect/>
          </a:stretch>
        </p:blipFill>
        <p:spPr>
          <a:xfrm>
            <a:off x="1981200" y="3276600"/>
            <a:ext cx="5334000" cy="3276600"/>
          </a:xfrm>
          <a:prstGeom prst="rect">
            <a:avLst/>
          </a:prstGeom>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p:cNvPicPr>
            <a:picLocks noChangeAspect="1" noChangeArrowheads="1"/>
          </p:cNvPicPr>
          <p:nvPr/>
        </p:nvPicPr>
        <p:blipFill>
          <a:blip r:embed="rId2"/>
          <a:srcRect/>
          <a:stretch>
            <a:fillRect/>
          </a:stretch>
        </p:blipFill>
        <p:spPr bwMode="auto">
          <a:xfrm>
            <a:off x="228600" y="609600"/>
            <a:ext cx="8305800" cy="57912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latin typeface="Times New Roman" pitchFamily="18" charset="0"/>
              </a:rPr>
              <a:t>The expression of power flow is given by</a:t>
            </a:r>
          </a:p>
          <a:p>
            <a:endParaRPr lang="en-US" dirty="0"/>
          </a:p>
        </p:txBody>
      </p:sp>
      <p:pic>
        <p:nvPicPr>
          <p:cNvPr id="33796" name="Picture 4"/>
          <p:cNvPicPr>
            <a:picLocks noChangeAspect="1" noChangeArrowheads="1"/>
          </p:cNvPicPr>
          <p:nvPr/>
        </p:nvPicPr>
        <p:blipFill>
          <a:blip r:embed="rId2"/>
          <a:srcRect/>
          <a:stretch>
            <a:fillRect/>
          </a:stretch>
        </p:blipFill>
        <p:spPr bwMode="auto">
          <a:xfrm>
            <a:off x="685800" y="1219200"/>
            <a:ext cx="8077200" cy="52578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305800" cy="3046988"/>
          </a:xfrm>
          <a:prstGeom prst="rect">
            <a:avLst/>
          </a:prstGeom>
        </p:spPr>
        <p:txBody>
          <a:bodyPr wrap="square">
            <a:spAutoFit/>
          </a:bodyPr>
          <a:lstStyle/>
          <a:p>
            <a:pPr algn="just"/>
            <a:r>
              <a:rPr lang="en-US" sz="3200" dirty="0">
                <a:latin typeface="Times New Roman" pitchFamily="18" charset="0"/>
                <a:cs typeface="Times New Roman" pitchFamily="18" charset="0"/>
              </a:rPr>
              <a:t>Where  </a:t>
            </a:r>
            <a:r>
              <a:rPr lang="en-US" sz="3200" dirty="0" err="1">
                <a:latin typeface="Times New Roman" pitchFamily="18" charset="0"/>
                <a:cs typeface="Times New Roman" pitchFamily="18" charset="0"/>
              </a:rPr>
              <a:t>X</a:t>
            </a:r>
            <a:r>
              <a:rPr lang="en-US" sz="2000" dirty="0" err="1">
                <a:latin typeface="Times New Roman" pitchFamily="18" charset="0"/>
                <a:cs typeface="Times New Roman" pitchFamily="18" charset="0"/>
              </a:rPr>
              <a:t>eff</a:t>
            </a:r>
            <a:r>
              <a:rPr lang="en-US" sz="3200" dirty="0">
                <a:latin typeface="Times New Roman" pitchFamily="18" charset="0"/>
                <a:cs typeface="Times New Roman" pitchFamily="18" charset="0"/>
              </a:rPr>
              <a:t> is the effective total transmission line reactance between its sending and Receiving power system ends,  including the equivalent “variable reactance” inserted by the equivalent injected voltage (Vs) (Buck or Boost) by the SSSC-FACTS Compensator.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85728"/>
            <a:ext cx="9144000" cy="461665"/>
          </a:xfrm>
          <a:prstGeom prst="rect">
            <a:avLst/>
          </a:prstGeom>
        </p:spPr>
        <p:txBody>
          <a:bodyPr wrap="square">
            <a:spAutoFit/>
          </a:bodyPr>
          <a:lstStyle/>
          <a:p>
            <a:r>
              <a:rPr lang="en-IN" sz="2400" dirty="0" smtClean="0"/>
              <a:t>Transmitted Power Versus Transmission Angle Characteristic</a:t>
            </a:r>
            <a:endParaRPr lang="en-IN" sz="2400" dirty="0"/>
          </a:p>
        </p:txBody>
      </p:sp>
      <p:pic>
        <p:nvPicPr>
          <p:cNvPr id="43011" name="Picture 3"/>
          <p:cNvPicPr>
            <a:picLocks noChangeAspect="1" noChangeArrowheads="1"/>
          </p:cNvPicPr>
          <p:nvPr/>
        </p:nvPicPr>
        <p:blipFill>
          <a:blip r:embed="rId2"/>
          <a:srcRect/>
          <a:stretch>
            <a:fillRect/>
          </a:stretch>
        </p:blipFill>
        <p:spPr bwMode="auto">
          <a:xfrm>
            <a:off x="357158" y="928670"/>
            <a:ext cx="8429684" cy="5643602"/>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500034" y="1643050"/>
            <a:ext cx="7572428" cy="4643470"/>
          </a:xfrm>
          <a:prstGeom prst="rect">
            <a:avLst/>
          </a:prstGeom>
          <a:noFill/>
          <a:ln w="9525">
            <a:noFill/>
            <a:miter lim="800000"/>
            <a:headEnd/>
            <a:tailEnd/>
          </a:ln>
          <a:effectLst/>
        </p:spPr>
      </p:pic>
      <p:sp>
        <p:nvSpPr>
          <p:cNvPr id="3" name="Rectangle 2"/>
          <p:cNvSpPr/>
          <p:nvPr/>
        </p:nvSpPr>
        <p:spPr>
          <a:xfrm>
            <a:off x="571472" y="214290"/>
            <a:ext cx="7715304" cy="646331"/>
          </a:xfrm>
          <a:prstGeom prst="rect">
            <a:avLst/>
          </a:prstGeom>
        </p:spPr>
        <p:txBody>
          <a:bodyPr wrap="square">
            <a:spAutoFit/>
          </a:bodyPr>
          <a:lstStyle/>
          <a:p>
            <a:r>
              <a:rPr lang="en-IN" dirty="0" smtClean="0"/>
              <a:t>Transmitted Power vs. Transmission angle attainable with series capacitive</a:t>
            </a:r>
          </a:p>
          <a:p>
            <a:r>
              <a:rPr lang="en-IN" dirty="0" smtClean="0"/>
              <a:t>compensation as a parametric function of the degree of series compensation</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214282" y="285728"/>
            <a:ext cx="8643998" cy="4714908"/>
          </a:xfrm>
          <a:prstGeom prst="rect">
            <a:avLst/>
          </a:prstGeom>
          <a:noFill/>
          <a:ln w="9525">
            <a:noFill/>
            <a:miter lim="800000"/>
            <a:headEnd/>
            <a:tailEnd/>
          </a:ln>
          <a:effectLst/>
        </p:spPr>
      </p:pic>
      <p:sp>
        <p:nvSpPr>
          <p:cNvPr id="3" name="TextBox 2"/>
          <p:cNvSpPr txBox="1"/>
          <p:nvPr/>
        </p:nvSpPr>
        <p:spPr>
          <a:xfrm>
            <a:off x="785786" y="5072074"/>
            <a:ext cx="6969728" cy="461665"/>
          </a:xfrm>
          <a:prstGeom prst="rect">
            <a:avLst/>
          </a:prstGeom>
          <a:noFill/>
        </p:spPr>
        <p:txBody>
          <a:bodyPr wrap="none" rtlCol="0">
            <a:spAutoFit/>
          </a:bodyPr>
          <a:lstStyle/>
          <a:p>
            <a:r>
              <a:rPr lang="en-US" sz="2400" dirty="0" smtClean="0"/>
              <a:t>SSSC provides bidirectional Power flow Compensation </a:t>
            </a:r>
            <a:endParaRPr lang="en-IN" sz="2400" dirty="0"/>
          </a:p>
        </p:txBody>
      </p:sp>
      <p:pic>
        <p:nvPicPr>
          <p:cNvPr id="45059" name="Picture 3"/>
          <p:cNvPicPr>
            <a:picLocks noChangeAspect="1" noChangeArrowheads="1"/>
          </p:cNvPicPr>
          <p:nvPr/>
        </p:nvPicPr>
        <p:blipFill>
          <a:blip r:embed="rId3"/>
          <a:srcRect/>
          <a:stretch>
            <a:fillRect/>
          </a:stretch>
        </p:blipFill>
        <p:spPr bwMode="auto">
          <a:xfrm>
            <a:off x="500034" y="5715016"/>
            <a:ext cx="3786214" cy="857256"/>
          </a:xfrm>
          <a:prstGeom prst="rect">
            <a:avLst/>
          </a:prstGeom>
          <a:noFill/>
          <a:ln w="9525">
            <a:noFill/>
            <a:miter lim="800000"/>
            <a:headEnd/>
            <a:tailEnd/>
          </a:ln>
          <a:effectLst/>
        </p:spPr>
      </p:pic>
      <p:pic>
        <p:nvPicPr>
          <p:cNvPr id="45060" name="Picture 4"/>
          <p:cNvPicPr>
            <a:picLocks noChangeAspect="1" noChangeArrowheads="1"/>
          </p:cNvPicPr>
          <p:nvPr/>
        </p:nvPicPr>
        <p:blipFill>
          <a:blip r:embed="rId4"/>
          <a:srcRect/>
          <a:stretch>
            <a:fillRect/>
          </a:stretch>
        </p:blipFill>
        <p:spPr bwMode="auto">
          <a:xfrm>
            <a:off x="5286380" y="5857892"/>
            <a:ext cx="2571768" cy="557215"/>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357158" y="285728"/>
            <a:ext cx="8501122" cy="635798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57200" y="228600"/>
            <a:ext cx="8153400" cy="6248399"/>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14290"/>
            <a:ext cx="3097771" cy="369332"/>
          </a:xfrm>
          <a:prstGeom prst="rect">
            <a:avLst/>
          </a:prstGeom>
        </p:spPr>
        <p:txBody>
          <a:bodyPr wrap="none">
            <a:spAutoFit/>
          </a:bodyPr>
          <a:lstStyle/>
          <a:p>
            <a:r>
              <a:rPr lang="en-IN" b="1" dirty="0" smtClean="0"/>
              <a:t>EXTERNAL (SYSTEM) CONTROL</a:t>
            </a:r>
            <a:endParaRPr lang="en-IN" b="1" dirty="0"/>
          </a:p>
        </p:txBody>
      </p:sp>
      <p:pic>
        <p:nvPicPr>
          <p:cNvPr id="47106" name="Picture 2"/>
          <p:cNvPicPr>
            <a:picLocks noChangeAspect="1" noChangeArrowheads="1"/>
          </p:cNvPicPr>
          <p:nvPr/>
        </p:nvPicPr>
        <p:blipFill>
          <a:blip r:embed="rId2"/>
          <a:srcRect/>
          <a:stretch>
            <a:fillRect/>
          </a:stretch>
        </p:blipFill>
        <p:spPr bwMode="auto">
          <a:xfrm>
            <a:off x="214282" y="571480"/>
            <a:ext cx="8643997" cy="6000792"/>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rot="5400000">
            <a:off x="1283475" y="-716781"/>
            <a:ext cx="6362736" cy="8358246"/>
          </a:xfrm>
          <a:prstGeom prst="rect">
            <a:avLst/>
          </a:prstGeom>
          <a:noFill/>
          <a:ln w="9525">
            <a:noFill/>
            <a:miter lim="800000"/>
            <a:headEnd/>
            <a:tailEnd/>
          </a:ln>
          <a:effectLst/>
        </p:spPr>
      </p:pic>
      <p:sp>
        <p:nvSpPr>
          <p:cNvPr id="3" name="TextBox 2"/>
          <p:cNvSpPr txBox="1"/>
          <p:nvPr/>
        </p:nvSpPr>
        <p:spPr>
          <a:xfrm>
            <a:off x="571472" y="285728"/>
            <a:ext cx="7478714" cy="461665"/>
          </a:xfrm>
          <a:prstGeom prst="rect">
            <a:avLst/>
          </a:prstGeom>
          <a:noFill/>
        </p:spPr>
        <p:txBody>
          <a:bodyPr wrap="none" rtlCol="0">
            <a:spAutoFit/>
          </a:bodyPr>
          <a:lstStyle/>
          <a:p>
            <a:r>
              <a:rPr lang="en-US" sz="2400" b="1" dirty="0" smtClean="0"/>
              <a:t>Comparison of V-I Characteristics of Series Compensators </a:t>
            </a:r>
            <a:endParaRPr lang="en-IN"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304800" y="228600"/>
            <a:ext cx="8153400" cy="6172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457200" y="609600"/>
            <a:ext cx="8001000" cy="5715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457200" y="762000"/>
            <a:ext cx="7848600" cy="51054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81000"/>
            <a:ext cx="6028445" cy="523220"/>
          </a:xfrm>
          <a:prstGeom prst="rect">
            <a:avLst/>
          </a:prstGeom>
        </p:spPr>
        <p:txBody>
          <a:bodyPr wrap="none">
            <a:spAutoFit/>
          </a:bodyPr>
          <a:lstStyle/>
          <a:p>
            <a:r>
              <a:rPr lang="en-IN" sz="2800" b="1" dirty="0"/>
              <a:t>OBJECTIVES OF SERIES COMPENSATION</a:t>
            </a:r>
          </a:p>
        </p:txBody>
      </p:sp>
      <p:sp>
        <p:nvSpPr>
          <p:cNvPr id="3" name="Rectangle 2"/>
          <p:cNvSpPr/>
          <p:nvPr/>
        </p:nvSpPr>
        <p:spPr>
          <a:xfrm>
            <a:off x="762000" y="1143000"/>
            <a:ext cx="7467600" cy="4524315"/>
          </a:xfrm>
          <a:prstGeom prst="rect">
            <a:avLst/>
          </a:prstGeom>
        </p:spPr>
        <p:txBody>
          <a:bodyPr wrap="square">
            <a:spAutoFit/>
          </a:bodyPr>
          <a:lstStyle/>
          <a:p>
            <a:pPr algn="just"/>
            <a:r>
              <a:rPr lang="en-IN" sz="3200" dirty="0"/>
              <a:t>The basic idea behind series capacitive compensation is to decrease the overall effective series transmission impedance from the sending end to the receiving end, </a:t>
            </a:r>
          </a:p>
          <a:p>
            <a:pPr algn="just"/>
            <a:endParaRPr lang="en-IN" sz="3200" dirty="0"/>
          </a:p>
          <a:p>
            <a:pPr algn="just"/>
            <a:r>
              <a:rPr lang="en-IN" sz="3200" dirty="0"/>
              <a:t>i.e., X in the P : (V </a:t>
            </a:r>
            <a:r>
              <a:rPr lang="en-IN" sz="3200" baseline="30000" dirty="0"/>
              <a:t>2   </a:t>
            </a:r>
            <a:r>
              <a:rPr lang="en-IN" sz="3200" dirty="0"/>
              <a:t> / X) Sin ȿ </a:t>
            </a:r>
          </a:p>
          <a:p>
            <a:pPr algn="just"/>
            <a:endParaRPr lang="en-IN" sz="3200" dirty="0"/>
          </a:p>
          <a:p>
            <a:pPr algn="just"/>
            <a:r>
              <a:rPr lang="en-IN" sz="3200" dirty="0"/>
              <a:t>relationship characterizing the power transmission over a single line.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1322</Words>
  <Application>Microsoft Office PowerPoint</Application>
  <PresentationFormat>On-screen Show (4:3)</PresentationFormat>
  <Paragraphs>105</Paragraphs>
  <Slides>51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Static Synchronous Series Compensator (SSSC)</vt:lpstr>
      <vt:lpstr>Slide 37</vt:lpstr>
      <vt:lpstr>Slide 38</vt:lpstr>
      <vt:lpstr>Slide 39</vt:lpstr>
      <vt:lpstr>Slide 40</vt:lpstr>
      <vt:lpstr>Slide 41</vt:lpstr>
      <vt:lpstr>Theory of the SSSC </vt:lpstr>
      <vt:lpstr>Slide 43</vt:lpstr>
      <vt:lpstr>Slide 44</vt:lpstr>
      <vt:lpstr>Slide 45</vt:lpstr>
      <vt:lpstr>Slide 46</vt:lpstr>
      <vt:lpstr>Slide 47</vt:lpstr>
      <vt:lpstr>Slide 48</vt:lpstr>
      <vt:lpstr>Slide 49</vt:lpstr>
      <vt:lpstr>Slide 50</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EEE HOD</dc:creator>
  <cp:lastModifiedBy>EEE HOD</cp:lastModifiedBy>
  <cp:revision>117</cp:revision>
  <dcterms:created xsi:type="dcterms:W3CDTF">2006-08-16T00:00:00Z</dcterms:created>
  <dcterms:modified xsi:type="dcterms:W3CDTF">2019-10-31T05:20:31Z</dcterms:modified>
</cp:coreProperties>
</file>