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0" r:id="rId2"/>
    <p:sldId id="261" r:id="rId3"/>
    <p:sldId id="256" r:id="rId4"/>
    <p:sldId id="273" r:id="rId5"/>
    <p:sldId id="274" r:id="rId6"/>
    <p:sldId id="257" r:id="rId7"/>
    <p:sldId id="268" r:id="rId8"/>
    <p:sldId id="269" r:id="rId9"/>
    <p:sldId id="270" r:id="rId10"/>
    <p:sldId id="271" r:id="rId11"/>
    <p:sldId id="275" r:id="rId12"/>
    <p:sldId id="267" r:id="rId13"/>
    <p:sldId id="263" r:id="rId14"/>
    <p:sldId id="276" r:id="rId15"/>
    <p:sldId id="277" r:id="rId16"/>
    <p:sldId id="278" r:id="rId17"/>
    <p:sldId id="264" r:id="rId18"/>
    <p:sldId id="265" r:id="rId19"/>
    <p:sldId id="279" r:id="rId20"/>
    <p:sldId id="262" r:id="rId21"/>
    <p:sldId id="280" r:id="rId22"/>
    <p:sldId id="29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2" r:id="rId34"/>
    <p:sldId id="293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3" r:id="rId43"/>
    <p:sldId id="30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38731-161F-4C74-A0FB-5AD48346D4B3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AB03C-E2E0-4EC0-AAED-996B1E8DB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AB03C-E2E0-4EC0-AAED-996B1E8DB21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7B6A-735E-4D54-B940-477D444B958F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AFEE-FCC7-4046-B974-7645074F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7B6A-735E-4D54-B940-477D444B958F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AFEE-FCC7-4046-B974-7645074F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7B6A-735E-4D54-B940-477D444B958F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AFEE-FCC7-4046-B974-7645074F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7B6A-735E-4D54-B940-477D444B958F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AFEE-FCC7-4046-B974-7645074F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7B6A-735E-4D54-B940-477D444B958F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AFEE-FCC7-4046-B974-7645074F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7B6A-735E-4D54-B940-477D444B958F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AFEE-FCC7-4046-B974-7645074F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7B6A-735E-4D54-B940-477D444B958F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AFEE-FCC7-4046-B974-7645074F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7B6A-735E-4D54-B940-477D444B958F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AFEE-FCC7-4046-B974-7645074F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7B6A-735E-4D54-B940-477D444B958F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AFEE-FCC7-4046-B974-7645074F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7B6A-735E-4D54-B940-477D444B958F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AFEE-FCC7-4046-B974-7645074F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7B6A-735E-4D54-B940-477D444B958F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AFEE-FCC7-4046-B974-7645074F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97B6A-735E-4D54-B940-477D444B958F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0AFEE-FCC7-4046-B974-7645074FD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Conventional Tubes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103238" y="685800"/>
            <a:ext cx="9040761" cy="6324600"/>
          </a:xfrm>
        </p:spPr>
        <p:txBody>
          <a:bodyPr/>
          <a:lstStyle/>
          <a:p>
            <a:pPr eaLnBrk="1" hangingPunct="1"/>
            <a:r>
              <a:rPr lang="en-US" dirty="0" smtClean="0"/>
              <a:t>Conventional Device tubes cannot be used for frequencies above 100MHz </a:t>
            </a:r>
          </a:p>
          <a:p>
            <a:pPr eaLnBrk="1" hangingPunct="1">
              <a:buNone/>
            </a:pP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High Frequency Limitations of Conventional Tubes</a:t>
            </a:r>
            <a:r>
              <a:rPr lang="en-US" dirty="0" smtClean="0"/>
              <a:t>:</a:t>
            </a:r>
          </a:p>
          <a:p>
            <a:pPr eaLnBrk="1" hangingPunct="1"/>
            <a:r>
              <a:rPr lang="en-US" dirty="0" smtClean="0"/>
              <a:t>1. Circuit reactance</a:t>
            </a:r>
          </a:p>
          <a:p>
            <a:pPr eaLnBrk="1" hangingPunct="1">
              <a:buNone/>
            </a:pPr>
            <a:r>
              <a:rPr lang="en-US" dirty="0" smtClean="0"/>
              <a:t>			</a:t>
            </a:r>
            <a:r>
              <a:rPr lang="en-US" dirty="0" err="1" smtClean="0"/>
              <a:t>i</a:t>
            </a:r>
            <a:r>
              <a:rPr lang="en-US" dirty="0" smtClean="0"/>
              <a:t>) Inter electrode capacitance</a:t>
            </a:r>
          </a:p>
          <a:p>
            <a:pPr eaLnBrk="1" hangingPunct="1">
              <a:buNone/>
            </a:pPr>
            <a:r>
              <a:rPr lang="en-US" dirty="0" smtClean="0"/>
              <a:t>			ii) Lead Inductance effects</a:t>
            </a:r>
          </a:p>
          <a:p>
            <a:pPr eaLnBrk="1" hangingPunct="1"/>
            <a:r>
              <a:rPr lang="en-US" dirty="0" smtClean="0"/>
              <a:t>2. Transit time effect</a:t>
            </a:r>
          </a:p>
          <a:p>
            <a:pPr eaLnBrk="1" hangingPunct="1"/>
            <a:r>
              <a:rPr lang="en-US" dirty="0" smtClean="0"/>
              <a:t>3. Gain Bandwidth limitation</a:t>
            </a:r>
          </a:p>
          <a:p>
            <a:pPr eaLnBrk="1" hangingPunct="1"/>
            <a:r>
              <a:rPr lang="en-US" dirty="0" smtClean="0"/>
              <a:t>4. Effect of RF losses (Conductance, dielectric)</a:t>
            </a:r>
          </a:p>
          <a:p>
            <a:pPr eaLnBrk="1" hangingPunct="1"/>
            <a:r>
              <a:rPr lang="en-US" dirty="0" smtClean="0"/>
              <a:t>5. Effect due to radiation losses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CHARACTERISTICS</a:t>
            </a:r>
            <a:endParaRPr lang="en-US" sz="3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Frequency : 250 MHz to 100 GHz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Power: 10 Kw-500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(CW)</a:t>
            </a: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         30 Mw (pulsed)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Power Gain:  15 dB – 70 dB   (60 dB normal)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Bandwidth:  limited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Noise figure: 15 – 20 dB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Efficiency: 58%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3999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Multicavity Klystron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2" descr="C:\Documents and Settings\Administrator\Desktop\2k35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0660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REFLEX    KLYSTRON</a:t>
            </a:r>
          </a:p>
        </p:txBody>
      </p:sp>
      <p:pic>
        <p:nvPicPr>
          <p:cNvPr id="7171" name="Picture 2" descr="C:\Documents and Settings\Administrator\Desktop\315px-Reflex.sch.enp.sv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533400"/>
            <a:ext cx="8410575" cy="6289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REFLEX KLYSTRON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6172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Single Re-entrant cavity as a resonator.</a:t>
            </a:r>
          </a:p>
          <a:p>
            <a:pPr eaLnBrk="1" hangingPunct="1">
              <a:defRPr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The electron beam emitted from the cathode is accelerated by the grid and passes through the cavity anode to the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repeller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space between the cavity anode and the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repeller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electrode .</a:t>
            </a:r>
          </a:p>
          <a:p>
            <a:pPr eaLnBrk="1" hangingPunct="1">
              <a:defRPr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The feedback required to maintain the oscillations within the cavity is obtained by reversing electron beam emitted from the cathode towards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repeller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electrode and sending it back through the cavity.</a:t>
            </a:r>
          </a:p>
          <a:p>
            <a:pPr>
              <a:defRPr/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The electrons in the beam are velocity modulated before the beam passes through the cavity the second time and give up the energy to the cavity to maintain oscillations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This type of a Klystron is called a Reflex Klystron because of the reflex action of the electron beam.</a:t>
            </a:r>
          </a:p>
          <a:p>
            <a:pPr eaLnBrk="1" hangingPunct="1">
              <a:defRPr/>
            </a:pPr>
            <a:endParaRPr lang="en-US" sz="27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CHARACTERISTICS</a:t>
            </a:r>
            <a:endParaRPr lang="en-US" sz="3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Frequency : 4 GHz to 200 GHz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Power: 1mw to 2.5 w  	    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Theoritical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Efficiency: 22.78%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 Practical Efficiency: 10% to 20%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Tuning Range: 5 GHz to 30 GHz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Generation and amplification of Microwaves, there is a need of some special tubes called as </a:t>
            </a:r>
            <a:r>
              <a:rPr lang="en-US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Microwave tubes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Of them all, </a:t>
            </a:r>
            <a:r>
              <a:rPr lang="en-US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Klystron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is an important one.</a:t>
            </a:r>
          </a:p>
          <a:p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 groups of microwave devices</a:t>
            </a:r>
          </a:p>
          <a:p>
            <a:pPr>
              <a:buNone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Semiconductor devices</a:t>
            </a:r>
          </a:p>
          <a:p>
            <a:pPr>
              <a:buNone/>
            </a:pP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Ex: Gunn Diode,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Impatt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diode,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Schottky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diode, 		Tunnel diode,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Varacter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diode, Transistors, IC’s.</a:t>
            </a:r>
          </a:p>
          <a:p>
            <a:pPr>
              <a:buNone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		ii) 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Tube devices</a:t>
            </a:r>
          </a:p>
          <a:p>
            <a:pPr>
              <a:buNone/>
            </a:pP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Ex: Klystron, Reflex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Klystron,TWT,BWO</a:t>
            </a:r>
            <a:endParaRPr lang="en-US" sz="2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700" dirty="0" smtClean="0">
                <a:latin typeface="Arial" pitchFamily="34" charset="0"/>
                <a:cs typeface="Arial" pitchFamily="34" charset="0"/>
              </a:rPr>
              <a:t>Efficient Microwave tubes usually operate on the theory of electron 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velocity modulation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concept.</a:t>
            </a:r>
          </a:p>
          <a:p>
            <a:r>
              <a:rPr lang="en-US" sz="2700" dirty="0" smtClean="0">
                <a:latin typeface="Arial" pitchFamily="34" charset="0"/>
                <a:cs typeface="Arial" pitchFamily="34" charset="0"/>
              </a:rPr>
              <a:t>The electron 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transit time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is used in the conversion of dc power to RF power.</a:t>
            </a:r>
          </a:p>
          <a:p>
            <a:r>
              <a:rPr lang="en-US" sz="2700" dirty="0" smtClean="0">
                <a:latin typeface="Arial" pitchFamily="34" charset="0"/>
                <a:cs typeface="Arial" pitchFamily="34" charset="0"/>
              </a:rPr>
              <a:t>There are two basic configurations of klystron tubes</a:t>
            </a:r>
          </a:p>
          <a:p>
            <a:pPr>
              <a:buNone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	1. 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Reflex Klystron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used as a low-power Microwave 	oscillator.</a:t>
            </a:r>
          </a:p>
          <a:p>
            <a:pPr>
              <a:buNone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	2. 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Two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Multi cavity klystron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used as low-power 	microwave amplifier.</a:t>
            </a:r>
          </a:p>
          <a:p>
            <a:endParaRPr lang="en-US" sz="27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7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REFLEX KLYSTRON</a:t>
            </a:r>
          </a:p>
        </p:txBody>
      </p:sp>
      <p:pic>
        <p:nvPicPr>
          <p:cNvPr id="6147" name="Picture 2" descr="C:\Documents and Settings\Administrator\Desktop\298px-Klystr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990600"/>
            <a:ext cx="4648200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TRAVELLING WAVE TUBE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(TWT)</a:t>
            </a:r>
          </a:p>
          <a:p>
            <a:r>
              <a:rPr lang="en-US" dirty="0" smtClean="0"/>
              <a:t>Traveling Wave Tube (TWT) is the most versatile</a:t>
            </a:r>
          </a:p>
          <a:p>
            <a:pPr>
              <a:buNone/>
            </a:pPr>
            <a:r>
              <a:rPr lang="en-US" dirty="0" smtClean="0"/>
              <a:t>	microwave RF power amplifiers.</a:t>
            </a:r>
          </a:p>
          <a:p>
            <a:r>
              <a:rPr lang="en-US" dirty="0" smtClean="0"/>
              <a:t>The main virtue of the TWT is its extremely wide</a:t>
            </a:r>
          </a:p>
          <a:p>
            <a:pPr>
              <a:buNone/>
            </a:pPr>
            <a:r>
              <a:rPr lang="en-US" dirty="0" smtClean="0"/>
              <a:t>	band width of operation.</a:t>
            </a:r>
          </a:p>
          <a:p>
            <a:r>
              <a:rPr lang="en-US" dirty="0" smtClean="0"/>
              <a:t>TWT’s are broadband devices in which there are no cavity resonators.</a:t>
            </a:r>
          </a:p>
          <a:p>
            <a:endParaRPr lang="en-US" dirty="0" smtClean="0"/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http://blog.oureducation.in/wp-content/uploads/2013/06/twt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476" y="1748810"/>
            <a:ext cx="7619048" cy="28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1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458200" cy="640080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BACK WARD WAVE OSCILLATOR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(BWO)</a:t>
            </a:r>
            <a:endParaRPr lang="en-US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backward wave oscillator (BWO)&#10;• A backward wave oscillator (BWO), also&#10;called carcinotron (trade name) or backward&#10;wave t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-type BWO&#10;• The O-type carcinotron, or O-type backward&#10;wave oscillator, uses an electron beam&#10;longitudinally focused by a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"/>
            <a:ext cx="6076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-BWO spectral purity and noise&#10;• The BWO is a voltage tunable oscillator, whose&#10;voltage tuning rate is directly related t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590799"/>
            <a:ext cx="7543800" cy="42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ward wave oscillat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ward wave oscillat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731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backward wave oscillator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8458200" cy="4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763000" cy="6400800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CHARACTERISTICS OF BWO</a:t>
            </a:r>
          </a:p>
          <a:p>
            <a:endParaRPr lang="en-US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Frequency Range: 1 GHz to 1000 GHz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 Output: 10 mw to 150 mw (CW)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  20 W (at high frequencies)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  250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kw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(pulsed)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Tuning Range: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upto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about 40 GHz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"/>
            <a:ext cx="8763000" cy="6400800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APPLICATIONS OF BWO</a:t>
            </a:r>
          </a:p>
          <a:p>
            <a:endParaRPr lang="en-US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Signal sources in instruments and transmitters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Broad band noise sources (for enemy radar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confusion)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noiseless oscillator with good bandwidth in the frequency range 3-9 GHz.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roduction&#10;• The Magnetron is a vacuum tube which is&#10;used to generate microwaves of high&#10;power.&#10;• Its working principle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229600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ypes Of Magnetrons&#10;• Negative resistance magnetron&#10;• Cyclotron frequency magnetrons&#10;• Cavity type magnetrons : It depends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733800"/>
            <a:ext cx="716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ruction&#10;• Magnetron tube is&#10;constructed of a vacuum&#10;tube having two electrodes.&#10;• The permanent magnet and&#10;both elect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153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• The cathode is in the center of the chamber or the&#10;cylinder.&#10;• There are cylindrical cavities around the cathode and&#10;the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535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915400" cy="556260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KLYSTRONS </a:t>
            </a:r>
          </a:p>
          <a:p>
            <a:endParaRPr lang="en-US" sz="28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essential elements of Klystron are electron beams and cavity resonators. 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Electron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beams are produced from a source and the cavity klystrons are employed to amplify the signals. 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collector is present at the end to collect the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electrons.</a:t>
            </a:r>
            <a:b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ing&#10;• Depending upon the&#10;relative strength of the&#10;magnetic and electric&#10;field the electrons&#10;released from the cavity&#10;m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81000"/>
            <a:ext cx="7010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fect Of Electric Field Only&#10;1. Magnetic field (B=0)&#10;1. If the magnetic field&#10;strength increases vaguely&#10;it will apply a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8001000" cy="55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advantages&#10;• They are costly and hence limited in use.&#10;• Although cavity magnetron are used because&#10;they generate a wid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"/>
            <a:ext cx="7848600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ferences&#10;• M.Kulkarni- Microwave and Radar Engineering&#10;(umesh publications)&#10;• Wikipedia/cavity_magnetron&#10;• radartutorial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81400"/>
            <a:ext cx="8153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64770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Voltage tunable magnetrons are used in sweep oscillators in telemetry and in missile applications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Fixed frequency, CW (continuous wave) magnetrons are used for industrial heating and microwave ovens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dvantages&#10;• The magnetron is a fairly efficient device.&#10;• The combination of the small-cavity&#10;magnetron, small antennas,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162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Velocity Modulation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Electric field from microwaves at buncher alternately speeds and slows electron beam</a:t>
            </a:r>
          </a:p>
          <a:p>
            <a:r>
              <a:rPr lang="en-US"/>
              <a:t>This causes electrons to bunch up</a:t>
            </a:r>
          </a:p>
          <a:p>
            <a:r>
              <a:rPr lang="en-US"/>
              <a:t>Electron bunches at catcher induce microwaves with more energy </a:t>
            </a:r>
          </a:p>
          <a:p>
            <a:r>
              <a:rPr lang="en-US"/>
              <a:t>The cavities form a slow-wave structure</a:t>
            </a:r>
          </a:p>
        </p:txBody>
      </p:sp>
      <p:pic>
        <p:nvPicPr>
          <p:cNvPr id="4" name="Picture 2" descr="C:\data\gif\comtext\fig19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058275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mtClean="0"/>
              <a:t>Principle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Arial" pitchFamily="34" charset="0"/>
                <a:cs typeface="Arial" pitchFamily="34" charset="0"/>
              </a:rPr>
              <a:t>Velocity modulated tube</a:t>
            </a:r>
          </a:p>
          <a:p>
            <a:r>
              <a:rPr lang="en-US" sz="2700" dirty="0" smtClean="0">
                <a:latin typeface="Arial" pitchFamily="34" charset="0"/>
                <a:cs typeface="Arial" pitchFamily="34" charset="0"/>
              </a:rPr>
              <a:t>High velocity electron beam is generated by an electron gun and sent down along a gas tube through an input cavity (BUNCHER), drift space (FIELD FREE) and an output cavity (CATCHER) to a collector electrode anode.</a:t>
            </a:r>
          </a:p>
          <a:p>
            <a:r>
              <a:rPr lang="en-US" sz="2700" dirty="0" smtClean="0">
                <a:latin typeface="Arial" pitchFamily="34" charset="0"/>
                <a:cs typeface="Arial" pitchFamily="34" charset="0"/>
              </a:rPr>
              <a:t>The anode is kept positive to receive the electrons, while the output is taken from the tube via resonant cavities with the aid of coupling loops.</a:t>
            </a:r>
          </a:p>
          <a:p>
            <a:r>
              <a:rPr lang="en-US" sz="2700" dirty="0" smtClean="0">
                <a:latin typeface="Arial" pitchFamily="34" charset="0"/>
                <a:cs typeface="Arial" pitchFamily="34" charset="0"/>
              </a:rPr>
              <a:t>Two grids of the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buncher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cavity are separated by a small gap A while the two grids of the catcher cavity are separated by a small gap B.</a:t>
            </a:r>
          </a:p>
          <a:p>
            <a:endParaRPr lang="en-US" sz="27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OPERATION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60960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Arial" pitchFamily="34" charset="0"/>
                <a:cs typeface="Arial" pitchFamily="34" charset="0"/>
              </a:rPr>
              <a:t>The input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buncher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cavity is exited by the RF signal, (the signal to be amplified) which will produce an alternating voltage of signal frequency across the gap A.</a:t>
            </a:r>
          </a:p>
          <a:p>
            <a:r>
              <a:rPr lang="en-US" sz="2700" dirty="0" smtClean="0">
                <a:latin typeface="Arial" pitchFamily="34" charset="0"/>
                <a:cs typeface="Arial" pitchFamily="34" charset="0"/>
              </a:rPr>
              <a:t>This voltage generated at the gap A is responsible to produce bunching of electrons or velocity modulation of the electron beam.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Applegate Diagram</a:t>
            </a:r>
          </a:p>
        </p:txBody>
      </p:sp>
      <p:pic>
        <p:nvPicPr>
          <p:cNvPr id="23555" name="Picture 2" descr="C:\Documents and Settings\Administrator\Desktop\135-a678635db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52438"/>
            <a:ext cx="9144000" cy="6538912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549</Words>
  <Application>Microsoft Office PowerPoint</Application>
  <PresentationFormat>On-screen Show (4:3)</PresentationFormat>
  <Paragraphs>95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Conventional Tubes</vt:lpstr>
      <vt:lpstr>Slide 2</vt:lpstr>
      <vt:lpstr>Slide 3</vt:lpstr>
      <vt:lpstr>Slide 4</vt:lpstr>
      <vt:lpstr>Velocity Modulation</vt:lpstr>
      <vt:lpstr>Slide 6</vt:lpstr>
      <vt:lpstr>Principle</vt:lpstr>
      <vt:lpstr>OPERATION</vt:lpstr>
      <vt:lpstr>Applegate Diagram</vt:lpstr>
      <vt:lpstr>CHARACTERISTICS</vt:lpstr>
      <vt:lpstr>Slide 11</vt:lpstr>
      <vt:lpstr>Multicavity Klystron</vt:lpstr>
      <vt:lpstr>REFLEX    KLYSTRON</vt:lpstr>
      <vt:lpstr>Slide 14</vt:lpstr>
      <vt:lpstr>Slide 15</vt:lpstr>
      <vt:lpstr>Slide 16</vt:lpstr>
      <vt:lpstr>REFLEX KLYSTRON</vt:lpstr>
      <vt:lpstr>CHARACTERISTICS</vt:lpstr>
      <vt:lpstr>Slide 19</vt:lpstr>
      <vt:lpstr>REFLEX KLYSTRON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MCET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MCET</dc:creator>
  <cp:lastModifiedBy>MCET</cp:lastModifiedBy>
  <cp:revision>61</cp:revision>
  <dcterms:created xsi:type="dcterms:W3CDTF">2017-10-17T09:20:30Z</dcterms:created>
  <dcterms:modified xsi:type="dcterms:W3CDTF">2017-10-21T10:58:54Z</dcterms:modified>
</cp:coreProperties>
</file>