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5" r:id="rId10"/>
    <p:sldId id="266" r:id="rId11"/>
    <p:sldId id="267" r:id="rId12"/>
    <p:sldId id="272" r:id="rId13"/>
    <p:sldId id="273" r:id="rId14"/>
    <p:sldId id="274" r:id="rId15"/>
    <p:sldId id="275" r:id="rId16"/>
    <p:sldId id="276" r:id="rId17"/>
    <p:sldId id="277" r:id="rId18"/>
    <p:sldId id="279" r:id="rId19"/>
    <p:sldId id="280" r:id="rId20"/>
    <p:sldId id="281" r:id="rId21"/>
    <p:sldId id="283" r:id="rId22"/>
    <p:sldId id="282" r:id="rId23"/>
    <p:sldId id="286" r:id="rId24"/>
    <p:sldId id="287"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D63AB2-48A8-4E28-A22F-022DF70EFD1C}" type="datetimeFigureOut">
              <a:rPr lang="en-US" smtClean="0"/>
              <a:pPr/>
              <a:t>3/15/2019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0ABB-DF6B-4619-8809-9D1C5C5E017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90B57418-9029-4551-9D7C-E1DD7B06C046}" type="slidenum">
              <a:rPr lang="en-IN" smtClean="0"/>
              <a:pPr/>
              <a:t>18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5C44692-ACDF-4317-9842-7B52D0473C01}" type="datetimeFigureOut">
              <a:rPr lang="en-US" smtClean="0"/>
              <a:pPr/>
              <a:t>3/15/2019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110F3B-6447-4701-8E7A-8F978C101ABB}"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5C44692-ACDF-4317-9842-7B52D0473C01}" type="datetimeFigureOut">
              <a:rPr lang="en-US" smtClean="0"/>
              <a:pPr/>
              <a:t>3/15/2019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110F3B-6447-4701-8E7A-8F978C101AB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5C44692-ACDF-4317-9842-7B52D0473C01}" type="datetimeFigureOut">
              <a:rPr lang="en-US" smtClean="0"/>
              <a:pPr/>
              <a:t>3/15/2019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110F3B-6447-4701-8E7A-8F978C101AB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5C44692-ACDF-4317-9842-7B52D0473C01}" type="datetimeFigureOut">
              <a:rPr lang="en-US" smtClean="0"/>
              <a:pPr/>
              <a:t>3/15/2019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110F3B-6447-4701-8E7A-8F978C101AB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C44692-ACDF-4317-9842-7B52D0473C01}" type="datetimeFigureOut">
              <a:rPr lang="en-US" smtClean="0"/>
              <a:pPr/>
              <a:t>3/15/2019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110F3B-6447-4701-8E7A-8F978C101ABB}"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5C44692-ACDF-4317-9842-7B52D0473C01}" type="datetimeFigureOut">
              <a:rPr lang="en-US" smtClean="0"/>
              <a:pPr/>
              <a:t>3/15/2019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110F3B-6447-4701-8E7A-8F978C101AB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5C44692-ACDF-4317-9842-7B52D0473C01}" type="datetimeFigureOut">
              <a:rPr lang="en-US" smtClean="0"/>
              <a:pPr/>
              <a:t>3/15/2019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7110F3B-6447-4701-8E7A-8F978C101AB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5C44692-ACDF-4317-9842-7B52D0473C01}" type="datetimeFigureOut">
              <a:rPr lang="en-US" smtClean="0"/>
              <a:pPr/>
              <a:t>3/15/2019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7110F3B-6447-4701-8E7A-8F978C101AB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44692-ACDF-4317-9842-7B52D0473C01}" type="datetimeFigureOut">
              <a:rPr lang="en-US" smtClean="0"/>
              <a:pPr/>
              <a:t>3/15/2019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7110F3B-6447-4701-8E7A-8F978C101AB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44692-ACDF-4317-9842-7B52D0473C01}" type="datetimeFigureOut">
              <a:rPr lang="en-US" smtClean="0"/>
              <a:pPr/>
              <a:t>3/15/2019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110F3B-6447-4701-8E7A-8F978C101AB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44692-ACDF-4317-9842-7B52D0473C01}" type="datetimeFigureOut">
              <a:rPr lang="en-US" smtClean="0"/>
              <a:pPr/>
              <a:t>3/15/2019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110F3B-6447-4701-8E7A-8F978C101ABB}"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44692-ACDF-4317-9842-7B52D0473C01}" type="datetimeFigureOut">
              <a:rPr lang="en-US" smtClean="0"/>
              <a:pPr/>
              <a:t>3/15/2019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10F3B-6447-4701-8E7A-8F978C101AB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UNIT-IV</a:t>
            </a:r>
            <a:br>
              <a:rPr lang="en-US" dirty="0" smtClean="0"/>
            </a:br>
            <a:r>
              <a:rPr lang="en-US" dirty="0" smtClean="0"/>
              <a:t>ROBOT VISION</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vision</a:t>
            </a:r>
            <a:endParaRPr lang="en-IN" dirty="0"/>
          </a:p>
        </p:txBody>
      </p:sp>
      <p:pic>
        <p:nvPicPr>
          <p:cNvPr id="1026" name="Picture 2"/>
          <p:cNvPicPr>
            <a:picLocks noGrp="1" noChangeAspect="1" noChangeArrowheads="1"/>
          </p:cNvPicPr>
          <p:nvPr>
            <p:ph idx="1"/>
          </p:nvPr>
        </p:nvPicPr>
        <p:blipFill>
          <a:blip r:embed="rId2"/>
          <a:srcRect l="9593" t="13574" r="5805" b="10663"/>
          <a:stretch>
            <a:fillRect/>
          </a:stretch>
        </p:blipFill>
        <p:spPr bwMode="auto">
          <a:xfrm>
            <a:off x="642910" y="1785926"/>
            <a:ext cx="7429552" cy="450059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vision</a:t>
            </a:r>
            <a:endParaRPr lang="en-IN" dirty="0"/>
          </a:p>
        </p:txBody>
      </p:sp>
      <p:pic>
        <p:nvPicPr>
          <p:cNvPr id="2051" name="Picture 3"/>
          <p:cNvPicPr>
            <a:picLocks noGrp="1" noChangeAspect="1" noChangeArrowheads="1"/>
          </p:cNvPicPr>
          <p:nvPr>
            <p:ph idx="1"/>
          </p:nvPr>
        </p:nvPicPr>
        <p:blipFill>
          <a:blip r:embed="rId2"/>
          <a:srcRect l="12119" t="10417" r="7068" b="10663"/>
          <a:stretch>
            <a:fillRect/>
          </a:stretch>
        </p:blipFill>
        <p:spPr bwMode="auto">
          <a:xfrm>
            <a:off x="785786" y="1785926"/>
            <a:ext cx="7572428" cy="442915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IMAGE PROCESSSING AND ANALYSIS</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Consider a vision system having a pixel density of 350 pixels per line and 280 lines(total of 98000 picture elements).</a:t>
            </a:r>
          </a:p>
          <a:p>
            <a:r>
              <a:rPr lang="en-US" dirty="0" smtClean="0"/>
              <a:t>A 6-bit register for each pixel element to represent various gray levels.</a:t>
            </a:r>
          </a:p>
          <a:p>
            <a:r>
              <a:rPr lang="en-US" dirty="0" smtClean="0"/>
              <a:t>This would require a total of 98000*6=588000 bits of data for each 1/30 sec.</a:t>
            </a:r>
          </a:p>
          <a:p>
            <a:r>
              <a:rPr lang="en-US" dirty="0" smtClean="0"/>
              <a:t>So large amount of data to be processed in short period of time.</a:t>
            </a:r>
          </a:p>
          <a:p>
            <a:r>
              <a:rPr lang="en-US" dirty="0" smtClean="0"/>
              <a:t>This led to various techniques to reduce the magnitude of the image processing problem.</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IMAGE PROCESSSING AND ANALYSIS</a:t>
            </a:r>
            <a:endParaRPr lang="en-IN" sz="3200" dirty="0"/>
          </a:p>
        </p:txBody>
      </p:sp>
      <p:sp>
        <p:nvSpPr>
          <p:cNvPr id="3" name="Content Placeholder 2"/>
          <p:cNvSpPr>
            <a:spLocks noGrp="1"/>
          </p:cNvSpPr>
          <p:nvPr>
            <p:ph idx="1"/>
          </p:nvPr>
        </p:nvSpPr>
        <p:spPr/>
        <p:txBody>
          <a:bodyPr/>
          <a:lstStyle/>
          <a:p>
            <a:r>
              <a:rPr lang="en-US" dirty="0" smtClean="0"/>
              <a:t>Image data reduction</a:t>
            </a:r>
          </a:p>
          <a:p>
            <a:r>
              <a:rPr lang="en-US" dirty="0" smtClean="0"/>
              <a:t>Segmentation</a:t>
            </a:r>
          </a:p>
          <a:p>
            <a:r>
              <a:rPr lang="en-US" dirty="0" smtClean="0"/>
              <a:t>Feature extraction</a:t>
            </a:r>
          </a:p>
          <a:p>
            <a:r>
              <a:rPr lang="en-US" dirty="0" smtClean="0"/>
              <a:t>Object recognition</a:t>
            </a:r>
          </a:p>
          <a:p>
            <a:pPr>
              <a:buNone/>
            </a:pPr>
            <a:r>
              <a:rPr lang="en-US" dirty="0"/>
              <a:t> </a:t>
            </a:r>
            <a:r>
              <a:rPr lang="en-US" dirty="0" smtClean="0"/>
              <a:t>  </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data reduction</a:t>
            </a:r>
            <a:endParaRPr lang="en-IN" dirty="0"/>
          </a:p>
        </p:txBody>
      </p:sp>
      <p:sp>
        <p:nvSpPr>
          <p:cNvPr id="3" name="Content Placeholder 2"/>
          <p:cNvSpPr>
            <a:spLocks noGrp="1"/>
          </p:cNvSpPr>
          <p:nvPr>
            <p:ph idx="1"/>
          </p:nvPr>
        </p:nvSpPr>
        <p:spPr/>
        <p:txBody>
          <a:bodyPr>
            <a:normAutofit fontScale="77500" lnSpcReduction="20000"/>
          </a:bodyPr>
          <a:lstStyle/>
          <a:p>
            <a:r>
              <a:rPr lang="en-US" dirty="0" smtClean="0"/>
              <a:t>Objective is to reduce the volume of data.</a:t>
            </a:r>
          </a:p>
          <a:p>
            <a:r>
              <a:rPr lang="en-US" dirty="0" smtClean="0"/>
              <a:t>Two schemes have been found</a:t>
            </a:r>
          </a:p>
          <a:p>
            <a:pPr marL="914400" lvl="1" indent="-514350">
              <a:buFont typeface="Wingdings" pitchFamily="2" charset="2"/>
              <a:buChar char="Ø"/>
            </a:pPr>
            <a:r>
              <a:rPr lang="en-US" dirty="0" smtClean="0"/>
              <a:t>Digital conversion</a:t>
            </a:r>
          </a:p>
          <a:p>
            <a:pPr marL="914400" lvl="1" indent="-514350">
              <a:buFont typeface="Wingdings" pitchFamily="2" charset="2"/>
              <a:buChar char="Ø"/>
            </a:pPr>
            <a:r>
              <a:rPr lang="en-US" dirty="0" smtClean="0"/>
              <a:t>Windowing</a:t>
            </a:r>
          </a:p>
          <a:p>
            <a:pPr marL="514350" indent="-514350"/>
            <a:r>
              <a:rPr lang="en-US" dirty="0" smtClean="0"/>
              <a:t>Digital conversion reduces the number of gray levels used by the machine vision system.</a:t>
            </a:r>
          </a:p>
          <a:p>
            <a:pPr marL="514350" indent="-514350"/>
            <a:r>
              <a:rPr lang="en-US" dirty="0" smtClean="0"/>
              <a:t>A 8-bit register used for each pixel would have 2</a:t>
            </a:r>
            <a:r>
              <a:rPr lang="en-US" baseline="30000" dirty="0" smtClean="0"/>
              <a:t>8 </a:t>
            </a:r>
            <a:r>
              <a:rPr lang="en-US" dirty="0" smtClean="0"/>
              <a:t> =256 gray levels</a:t>
            </a:r>
          </a:p>
          <a:p>
            <a:pPr marL="514350" indent="-514350"/>
            <a:r>
              <a:rPr lang="en-US" dirty="0" smtClean="0"/>
              <a:t>Digital conversion can be used to reduce the number of gray levels.</a:t>
            </a:r>
          </a:p>
          <a:p>
            <a:pPr marL="514350" indent="-514350"/>
            <a:r>
              <a:rPr lang="en-US" dirty="0"/>
              <a:t> </a:t>
            </a:r>
            <a:r>
              <a:rPr lang="en-US" dirty="0" smtClean="0"/>
              <a:t>Four bits would reduce the number of gray levels to 16.</a:t>
            </a:r>
          </a:p>
          <a:p>
            <a:pPr marL="514350" indent="-514350">
              <a:buNone/>
            </a:pPr>
            <a:endParaRPr lang="en-US" dirty="0" smtClean="0"/>
          </a:p>
          <a:p>
            <a:pPr marL="914400" lvl="1" indent="-514350">
              <a:buNone/>
            </a:pP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data reduction</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Windowing involves using only a portion of the total image stored in the frame buffer for image processing and analysis.</a:t>
            </a:r>
          </a:p>
          <a:p>
            <a:r>
              <a:rPr lang="en-US" dirty="0" smtClean="0"/>
              <a:t>This portion is called the window.</a:t>
            </a:r>
          </a:p>
          <a:p>
            <a:r>
              <a:rPr lang="en-US" dirty="0" smtClean="0"/>
              <a:t>A rectangular window is selected to surround the component of interest and only the pixels within the window are </a:t>
            </a:r>
            <a:r>
              <a:rPr lang="en-US" dirty="0" err="1" smtClean="0"/>
              <a:t>analysed</a:t>
            </a:r>
            <a:r>
              <a:rPr lang="en-US" dirty="0" smtClean="0"/>
              <a:t>.</a:t>
            </a:r>
          </a:p>
          <a:p>
            <a:r>
              <a:rPr lang="en-US" dirty="0" smtClean="0"/>
              <a:t>The rationale of the window is proper recognition of an object requires only certain portions of the total scene.</a:t>
            </a:r>
          </a:p>
          <a:p>
            <a:pPr>
              <a:buNone/>
            </a:pPr>
            <a:r>
              <a:rPr lang="en-US" dirty="0" smtClean="0"/>
              <a:t> </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SEGMENTATION</a:t>
            </a:r>
            <a:endParaRPr lang="en-IN" dirty="0"/>
          </a:p>
        </p:txBody>
      </p:sp>
      <p:sp>
        <p:nvSpPr>
          <p:cNvPr id="3" name="Content Placeholder 2"/>
          <p:cNvSpPr>
            <a:spLocks noGrp="1"/>
          </p:cNvSpPr>
          <p:nvPr>
            <p:ph idx="1"/>
          </p:nvPr>
        </p:nvSpPr>
        <p:spPr/>
        <p:txBody>
          <a:bodyPr/>
          <a:lstStyle/>
          <a:p>
            <a:r>
              <a:rPr lang="en-US" dirty="0" smtClean="0"/>
              <a:t>Segmentation is a general term which applies to various methods of data reduction.</a:t>
            </a:r>
          </a:p>
          <a:p>
            <a:r>
              <a:rPr lang="en-US" dirty="0" smtClean="0"/>
              <a:t>Objective is to group areas of an image having similar characteristics in to distinct entities representing parts of the image</a:t>
            </a:r>
            <a:r>
              <a:rPr lang="en-US" dirty="0" smtClean="0"/>
              <a:t>.</a:t>
            </a:r>
            <a:endParaRPr lang="en-US" dirty="0" smtClean="0"/>
          </a:p>
          <a:p>
            <a:r>
              <a:rPr lang="en-US" dirty="0" smtClean="0"/>
              <a:t>For example boundaries(edges) or regions(areas)represent two natural segments of an image.</a:t>
            </a:r>
          </a:p>
          <a:p>
            <a:endParaRPr lang="en-US" dirty="0"/>
          </a:p>
          <a:p>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SEGMENTATION</a:t>
            </a:r>
            <a:endParaRPr lang="en-IN" dirty="0"/>
          </a:p>
        </p:txBody>
      </p:sp>
      <p:sp>
        <p:nvSpPr>
          <p:cNvPr id="3" name="Content Placeholder 2"/>
          <p:cNvSpPr>
            <a:spLocks noGrp="1"/>
          </p:cNvSpPr>
          <p:nvPr>
            <p:ph idx="1"/>
          </p:nvPr>
        </p:nvSpPr>
        <p:spPr/>
        <p:txBody>
          <a:bodyPr/>
          <a:lstStyle/>
          <a:p>
            <a:r>
              <a:rPr lang="en-US" dirty="0" smtClean="0"/>
              <a:t>Three important techniques to segment an image are</a:t>
            </a:r>
          </a:p>
          <a:p>
            <a:pPr lvl="1">
              <a:buFont typeface="Wingdings" pitchFamily="2" charset="2"/>
              <a:buChar char="Ø"/>
            </a:pPr>
            <a:r>
              <a:rPr lang="en-US" dirty="0" err="1" smtClean="0"/>
              <a:t>Thresholding</a:t>
            </a:r>
            <a:endParaRPr lang="en-US" dirty="0" smtClean="0"/>
          </a:p>
          <a:p>
            <a:pPr lvl="1">
              <a:buFont typeface="Wingdings" pitchFamily="2" charset="2"/>
              <a:buChar char="Ø"/>
            </a:pPr>
            <a:r>
              <a:rPr lang="en-US" dirty="0" smtClean="0"/>
              <a:t>Region growing</a:t>
            </a:r>
          </a:p>
          <a:p>
            <a:pPr lvl="1">
              <a:buFont typeface="Wingdings" pitchFamily="2" charset="2"/>
              <a:buChar char="Ø"/>
            </a:pPr>
            <a:r>
              <a:rPr lang="en-US" dirty="0" smtClean="0"/>
              <a:t>Edge detection</a:t>
            </a:r>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Thresholding</a:t>
            </a:r>
            <a:endParaRPr lang="en-IN" dirty="0"/>
          </a:p>
        </p:txBody>
      </p:sp>
      <p:sp>
        <p:nvSpPr>
          <p:cNvPr id="3" name="Content Placeholder 2"/>
          <p:cNvSpPr>
            <a:spLocks noGrp="1"/>
          </p:cNvSpPr>
          <p:nvPr>
            <p:ph idx="1"/>
          </p:nvPr>
        </p:nvSpPr>
        <p:spPr/>
        <p:txBody>
          <a:bodyPr>
            <a:normAutofit fontScale="25000" lnSpcReduction="20000"/>
          </a:bodyPr>
          <a:lstStyle/>
          <a:p>
            <a:r>
              <a:rPr lang="en-US" sz="8000" dirty="0" err="1" smtClean="0"/>
              <a:t>Thresholding</a:t>
            </a:r>
            <a:r>
              <a:rPr lang="en-US" sz="8000" dirty="0" smtClean="0"/>
              <a:t> is a binary conversion technique in which each pixel is converted in to a binary value, either black or white.</a:t>
            </a:r>
          </a:p>
          <a:p>
            <a:pPr>
              <a:buNone/>
            </a:pPr>
            <a:endParaRPr lang="en-US" sz="8000" dirty="0" smtClean="0"/>
          </a:p>
          <a:p>
            <a:r>
              <a:rPr lang="en-US" sz="8000" dirty="0" smtClean="0"/>
              <a:t>This is done by establishing a frequency histogram of the image and establishing what intensity(grey level) should be the border between black and white.</a:t>
            </a:r>
          </a:p>
          <a:p>
            <a:pPr>
              <a:buNone/>
            </a:pPr>
            <a:endParaRPr lang="en-US" sz="8000" dirty="0" smtClean="0"/>
          </a:p>
          <a:p>
            <a:r>
              <a:rPr lang="en-US" sz="8000" dirty="0" smtClean="0"/>
              <a:t>The histogram plots the frequency(</a:t>
            </a:r>
            <a:r>
              <a:rPr lang="en-IN" sz="8000" dirty="0" smtClean="0"/>
              <a:t>the number of pixels)</a:t>
            </a:r>
            <a:r>
              <a:rPr lang="en-US" sz="8000" dirty="0" smtClean="0"/>
              <a:t> versus grey </a:t>
            </a:r>
            <a:r>
              <a:rPr lang="en-IN" sz="8000" dirty="0" smtClean="0"/>
              <a:t>for the image.</a:t>
            </a:r>
          </a:p>
          <a:p>
            <a:pPr>
              <a:buNone/>
            </a:pPr>
            <a:endParaRPr lang="en-IN" sz="8000" dirty="0" smtClean="0"/>
          </a:p>
          <a:p>
            <a:r>
              <a:rPr lang="en-IN" sz="8000" dirty="0" smtClean="0"/>
              <a:t>Since we are trying to differentiate between the object and the background the procedure is to establish a threshold and assign, for example, a binary bit one for the object and 0 for the background.</a:t>
            </a:r>
          </a:p>
          <a:p>
            <a:r>
              <a:rPr lang="en-IN" sz="8000" dirty="0" smtClean="0"/>
              <a:t>when it is not possible to find a single threshold for an entire image for example if many different objects occupy the same scene each having different levels of intensity one approach is to partition the total image into small rectangular areas and determine the threshold for each window being analysed</a:t>
            </a:r>
          </a:p>
          <a:p>
            <a:pPr>
              <a:buNone/>
            </a:pPr>
            <a:r>
              <a:rPr lang="en-IN" sz="8000" dirty="0" smtClean="0"/>
              <a:t/>
            </a:r>
            <a:br>
              <a:rPr lang="en-IN" sz="8000" dirty="0" smtClean="0"/>
            </a:br>
            <a:endParaRPr lang="en-IN" sz="8000" dirty="0" smtClean="0"/>
          </a:p>
          <a:p>
            <a:endParaRPr lang="en-IN" sz="3800" dirty="0" smtClean="0"/>
          </a:p>
          <a:p>
            <a:pPr>
              <a:buNone/>
            </a:pPr>
            <a:r>
              <a:rPr lang="en-IN" sz="2800" dirty="0" smtClean="0"/>
              <a:t/>
            </a:r>
            <a:br>
              <a:rPr lang="en-IN" sz="2800" dirty="0" smtClean="0"/>
            </a:br>
            <a:endParaRPr lang="en-IN" sz="2800" dirty="0" smtClean="0"/>
          </a:p>
          <a:p>
            <a:pPr>
              <a:buNone/>
            </a:pPr>
            <a:r>
              <a:rPr lang="en-IN" sz="2800" dirty="0" smtClean="0"/>
              <a:t/>
            </a:r>
            <a:br>
              <a:rPr lang="en-IN" sz="2800" dirty="0" smtClean="0"/>
            </a:br>
            <a:endParaRPr lang="en-US" sz="2800" dirty="0" smtClean="0"/>
          </a:p>
          <a:p>
            <a:endParaRPr lang="en-US" dirty="0" smtClean="0"/>
          </a:p>
          <a:p>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Thresholding</a:t>
            </a:r>
            <a:endParaRPr lang="en-IN" dirty="0"/>
          </a:p>
        </p:txBody>
      </p:sp>
      <p:sp>
        <p:nvSpPr>
          <p:cNvPr id="3" name="Content Placeholder 2"/>
          <p:cNvSpPr>
            <a:spLocks noGrp="1"/>
          </p:cNvSpPr>
          <p:nvPr>
            <p:ph idx="1"/>
          </p:nvPr>
        </p:nvSpPr>
        <p:spPr/>
        <p:txBody>
          <a:bodyPr/>
          <a:lstStyle/>
          <a:p>
            <a:endParaRPr lang="en-IN" dirty="0"/>
          </a:p>
        </p:txBody>
      </p:sp>
      <p:pic>
        <p:nvPicPr>
          <p:cNvPr id="1026" name="Picture 2" descr="C:\Users\mech-stfrm\Desktop\Capture1.JPG"/>
          <p:cNvPicPr>
            <a:picLocks noChangeAspect="1" noChangeArrowheads="1"/>
          </p:cNvPicPr>
          <p:nvPr/>
        </p:nvPicPr>
        <p:blipFill>
          <a:blip r:embed="rId2"/>
          <a:srcRect/>
          <a:stretch>
            <a:fillRect/>
          </a:stretch>
        </p:blipFill>
        <p:spPr bwMode="auto">
          <a:xfrm>
            <a:off x="423863" y="1500174"/>
            <a:ext cx="8291541" cy="478634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vision</a:t>
            </a:r>
            <a:endParaRPr lang="en-IN" dirty="0"/>
          </a:p>
        </p:txBody>
      </p:sp>
      <p:pic>
        <p:nvPicPr>
          <p:cNvPr id="1026" name="Picture 2"/>
          <p:cNvPicPr>
            <a:picLocks noGrp="1" noChangeAspect="1" noChangeArrowheads="1"/>
          </p:cNvPicPr>
          <p:nvPr>
            <p:ph idx="1"/>
          </p:nvPr>
        </p:nvPicPr>
        <p:blipFill>
          <a:blip r:embed="rId2"/>
          <a:srcRect l="20958" t="15221" r="7067" b="15432"/>
          <a:stretch>
            <a:fillRect/>
          </a:stretch>
        </p:blipFill>
        <p:spPr bwMode="auto">
          <a:xfrm>
            <a:off x="642910" y="1571612"/>
            <a:ext cx="8001056" cy="4857784"/>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REGION GROWING</a:t>
            </a:r>
            <a:endParaRPr lang="en-IN" sz="3200" dirty="0"/>
          </a:p>
        </p:txBody>
      </p:sp>
      <p:sp>
        <p:nvSpPr>
          <p:cNvPr id="3" name="Content Placeholder 2"/>
          <p:cNvSpPr>
            <a:spLocks noGrp="1"/>
          </p:cNvSpPr>
          <p:nvPr>
            <p:ph idx="1"/>
          </p:nvPr>
        </p:nvSpPr>
        <p:spPr/>
        <p:txBody>
          <a:bodyPr>
            <a:noAutofit/>
          </a:bodyPr>
          <a:lstStyle/>
          <a:p>
            <a:r>
              <a:rPr lang="en-IN" sz="2400" dirty="0" smtClean="0"/>
              <a:t>Region growing is a collection of segmentation techniques in which pixels are grouped in to regions called grid elements based on attribute </a:t>
            </a:r>
            <a:r>
              <a:rPr lang="en-IN" sz="2400" dirty="0" smtClean="0"/>
              <a:t>similarities.</a:t>
            </a:r>
          </a:p>
          <a:p>
            <a:pPr>
              <a:buNone/>
            </a:pPr>
            <a:endParaRPr lang="en-IN" sz="2400" dirty="0" smtClean="0"/>
          </a:p>
          <a:p>
            <a:r>
              <a:rPr lang="en-IN" sz="2400" dirty="0" smtClean="0"/>
              <a:t>Defined regions can then be examined as to whether they are independent or can be merged to other regions by means of an analysis of the difference in their average properties and spatial </a:t>
            </a:r>
            <a:r>
              <a:rPr lang="en-IN" sz="2400" dirty="0" err="1" smtClean="0"/>
              <a:t>connectiveness</a:t>
            </a:r>
            <a:r>
              <a:rPr lang="en-IN" sz="2400" dirty="0" smtClean="0"/>
              <a:t>.</a:t>
            </a:r>
          </a:p>
          <a:p>
            <a:pPr>
              <a:buNone/>
            </a:pPr>
            <a:endParaRPr lang="en-IN" sz="2400" dirty="0" smtClean="0"/>
          </a:p>
          <a:p>
            <a:r>
              <a:rPr lang="en-IN" sz="2400" dirty="0" smtClean="0"/>
              <a:t>To differentiate between the object and the background assign one for any grid element occupied by an object and 0 for background elements</a:t>
            </a:r>
          </a:p>
          <a:p>
            <a:pPr>
              <a:buNone/>
            </a:pPr>
            <a:r>
              <a:rPr lang="en-IN" sz="2400" dirty="0" smtClean="0"/>
              <a:t/>
            </a:r>
            <a:br>
              <a:rPr lang="en-IN" sz="2400" dirty="0" smtClean="0"/>
            </a:br>
            <a:r>
              <a:rPr lang="en-IN" sz="2400" dirty="0" smtClean="0"/>
              <a:t/>
            </a:r>
            <a:br>
              <a:rPr lang="en-IN" sz="2400" dirty="0" smtClean="0"/>
            </a:br>
            <a:r>
              <a:rPr lang="en-IN" sz="2400" dirty="0" smtClean="0"/>
              <a:t/>
            </a:r>
            <a:br>
              <a:rPr lang="en-IN" sz="2400" dirty="0" smtClean="0"/>
            </a:br>
            <a:endParaRPr lang="en-IN"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mech-stfrm\Desktop\4.JPG"/>
          <p:cNvPicPr>
            <a:picLocks noGrp="1" noChangeAspect="1" noChangeArrowheads="1"/>
          </p:cNvPicPr>
          <p:nvPr>
            <p:ph idx="1"/>
          </p:nvPr>
        </p:nvPicPr>
        <p:blipFill>
          <a:blip r:embed="rId2"/>
          <a:srcRect b="3279"/>
          <a:stretch>
            <a:fillRect/>
          </a:stretch>
        </p:blipFill>
        <p:spPr bwMode="auto">
          <a:xfrm>
            <a:off x="928662" y="1714488"/>
            <a:ext cx="7143799" cy="421484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mech-stfrm\Desktop\2.JPG"/>
          <p:cNvPicPr>
            <a:picLocks noGrp="1" noChangeAspect="1" noChangeArrowheads="1"/>
          </p:cNvPicPr>
          <p:nvPr>
            <p:ph idx="1"/>
          </p:nvPr>
        </p:nvPicPr>
        <p:blipFill>
          <a:blip r:embed="rId2"/>
          <a:srcRect/>
          <a:stretch>
            <a:fillRect/>
          </a:stretch>
        </p:blipFill>
        <p:spPr bwMode="auto">
          <a:xfrm>
            <a:off x="428596" y="1600200"/>
            <a:ext cx="8358246" cy="45259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detection</a:t>
            </a:r>
            <a:endParaRPr lang="en-IN" dirty="0"/>
          </a:p>
        </p:txBody>
      </p:sp>
      <p:sp>
        <p:nvSpPr>
          <p:cNvPr id="3" name="Content Placeholder 2"/>
          <p:cNvSpPr>
            <a:spLocks noGrp="1"/>
          </p:cNvSpPr>
          <p:nvPr>
            <p:ph idx="1"/>
          </p:nvPr>
        </p:nvSpPr>
        <p:spPr/>
        <p:txBody>
          <a:bodyPr>
            <a:normAutofit fontScale="25000" lnSpcReduction="20000"/>
          </a:bodyPr>
          <a:lstStyle/>
          <a:p>
            <a:r>
              <a:rPr lang="en-IN" sz="8000" dirty="0" smtClean="0"/>
              <a:t>Edge detection considers the intensity change that occurs in the pixels at the boundary or edges of a part. </a:t>
            </a:r>
          </a:p>
          <a:p>
            <a:pPr>
              <a:buNone/>
            </a:pPr>
            <a:endParaRPr lang="en-IN" sz="8000" dirty="0" smtClean="0"/>
          </a:p>
          <a:p>
            <a:r>
              <a:rPr lang="en-IN" sz="8000" dirty="0" smtClean="0"/>
              <a:t>Given that a region of similar attributes has been found but the boundary shape is unknown, the boundary can be determined by a simple edge following procedure.</a:t>
            </a:r>
          </a:p>
          <a:p>
            <a:pPr>
              <a:buNone/>
            </a:pPr>
            <a:endParaRPr lang="en-IN" sz="8000" dirty="0" smtClean="0"/>
          </a:p>
          <a:p>
            <a:r>
              <a:rPr lang="en-IN" sz="8000" dirty="0" smtClean="0"/>
              <a:t>For the binary image the procedure is to scan the image until a pixel within the region is encountered. </a:t>
            </a:r>
          </a:p>
          <a:p>
            <a:pPr>
              <a:buNone/>
            </a:pPr>
            <a:endParaRPr lang="en-IN" sz="8000" dirty="0" smtClean="0"/>
          </a:p>
          <a:p>
            <a:r>
              <a:rPr lang="en-IN" sz="8000" dirty="0" smtClean="0"/>
              <a:t>For a pixel within the region turn left and step otherwise turn right and step. </a:t>
            </a:r>
          </a:p>
          <a:p>
            <a:pPr>
              <a:buNone/>
            </a:pPr>
            <a:endParaRPr lang="en-IN" sz="8000" dirty="0" smtClean="0"/>
          </a:p>
          <a:p>
            <a:r>
              <a:rPr lang="en-IN" sz="8000" dirty="0" smtClean="0"/>
              <a:t>The procedure is stopped when the boundary is traversed and the path has returned to the starting pixel. </a:t>
            </a:r>
          </a:p>
          <a:p>
            <a:pPr>
              <a:buNone/>
            </a:pPr>
            <a:r>
              <a:rPr lang="en-IN" sz="8000" dirty="0" smtClean="0"/>
              <a:t/>
            </a:r>
            <a:br>
              <a:rPr lang="en-IN" sz="8000" dirty="0" smtClean="0"/>
            </a:br>
            <a:r>
              <a:rPr lang="en-IN" sz="8000" dirty="0" smtClean="0"/>
              <a:t> </a:t>
            </a:r>
          </a:p>
          <a:p>
            <a:pPr>
              <a:buNone/>
            </a:pPr>
            <a:r>
              <a:rPr lang="en-IN" sz="8000" dirty="0" smtClean="0"/>
              <a:t/>
            </a:r>
            <a:br>
              <a:rPr lang="en-IN" sz="8000" dirty="0" smtClean="0"/>
            </a:br>
            <a:r>
              <a:rPr lang="en-IN" dirty="0" smtClean="0"/>
              <a:t/>
            </a:r>
            <a:br>
              <a:rPr lang="en-IN" dirty="0" smtClean="0"/>
            </a:br>
            <a:r>
              <a:rPr lang="en-IN" dirty="0" smtClean="0"/>
              <a:t/>
            </a:r>
            <a:br>
              <a:rPr lang="en-IN" dirty="0" smtClean="0"/>
            </a:b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detection</a:t>
            </a:r>
            <a:endParaRPr lang="en-IN" dirty="0"/>
          </a:p>
        </p:txBody>
      </p:sp>
      <p:sp>
        <p:nvSpPr>
          <p:cNvPr id="3" name="Content Placeholder 2"/>
          <p:cNvSpPr>
            <a:spLocks noGrp="1"/>
          </p:cNvSpPr>
          <p:nvPr>
            <p:ph idx="1"/>
          </p:nvPr>
        </p:nvSpPr>
        <p:spPr/>
        <p:txBody>
          <a:bodyPr/>
          <a:lstStyle/>
          <a:p>
            <a:endParaRPr lang="en-IN"/>
          </a:p>
        </p:txBody>
      </p:sp>
      <p:pic>
        <p:nvPicPr>
          <p:cNvPr id="1026" name="Picture 2" descr="C:\Users\mech-stfrm\Desktop\edge.JPG"/>
          <p:cNvPicPr>
            <a:picLocks noChangeAspect="1" noChangeArrowheads="1"/>
          </p:cNvPicPr>
          <p:nvPr/>
        </p:nvPicPr>
        <p:blipFill>
          <a:blip r:embed="rId2"/>
          <a:srcRect/>
          <a:stretch>
            <a:fillRect/>
          </a:stretch>
        </p:blipFill>
        <p:spPr bwMode="auto">
          <a:xfrm>
            <a:off x="428596" y="1500174"/>
            <a:ext cx="8286808" cy="471490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extraction</a:t>
            </a:r>
            <a:endParaRPr lang="en-IN" dirty="0"/>
          </a:p>
        </p:txBody>
      </p:sp>
      <p:sp>
        <p:nvSpPr>
          <p:cNvPr id="3" name="Content Placeholder 2"/>
          <p:cNvSpPr>
            <a:spLocks noGrp="1"/>
          </p:cNvSpPr>
          <p:nvPr>
            <p:ph idx="1"/>
          </p:nvPr>
        </p:nvSpPr>
        <p:spPr/>
        <p:txBody>
          <a:bodyPr>
            <a:noAutofit/>
          </a:bodyPr>
          <a:lstStyle/>
          <a:p>
            <a:r>
              <a:rPr lang="en-US" sz="2000" dirty="0" smtClean="0"/>
              <a:t>In machine vision </a:t>
            </a:r>
            <a:r>
              <a:rPr lang="en-IN" sz="2000" dirty="0" smtClean="0"/>
              <a:t>applications it is necessary to distinguish one object from another. </a:t>
            </a:r>
          </a:p>
          <a:p>
            <a:r>
              <a:rPr lang="en-IN" sz="2000" dirty="0" smtClean="0"/>
              <a:t>This is accomplished by means of features that uniquely characterize the object. </a:t>
            </a:r>
          </a:p>
          <a:p>
            <a:r>
              <a:rPr lang="en-IN" sz="2000" dirty="0" smtClean="0"/>
              <a:t>Features of objects that can be used in machine vision include area, diameter and perimeter. </a:t>
            </a:r>
          </a:p>
          <a:p>
            <a:r>
              <a:rPr lang="en-IN" sz="2000" dirty="0" smtClean="0"/>
              <a:t>A feature is a single parameter that permits ease of comparison and identification. </a:t>
            </a:r>
          </a:p>
          <a:p>
            <a:r>
              <a:rPr lang="en-IN" sz="2000" dirty="0" smtClean="0"/>
              <a:t>The techniques available to extract feature values for two dimensional cases can be roughly categorised as those that deal with boundary features and those that deal with area features</a:t>
            </a:r>
          </a:p>
          <a:p>
            <a:r>
              <a:rPr lang="en-IN" sz="2000" dirty="0" smtClean="0"/>
              <a:t>The various features can be used to identify the object or part and determine the part location or orientation.</a:t>
            </a:r>
            <a:br>
              <a:rPr lang="en-IN" sz="2000" dirty="0" smtClean="0"/>
            </a:br>
            <a:r>
              <a:rPr lang="en-IN" sz="2000" dirty="0" smtClean="0"/>
              <a:t/>
            </a:r>
            <a:br>
              <a:rPr lang="en-IN" sz="2000" dirty="0" smtClean="0"/>
            </a:br>
            <a:r>
              <a:rPr lang="en-IN" sz="2000" dirty="0" smtClean="0"/>
              <a:t/>
            </a:r>
            <a:br>
              <a:rPr lang="en-IN" sz="2000" dirty="0" smtClean="0"/>
            </a:br>
            <a:r>
              <a:rPr lang="en-IN" sz="2000" dirty="0" smtClean="0"/>
              <a:t/>
            </a:r>
            <a:br>
              <a:rPr lang="en-IN" sz="2000" dirty="0" smtClean="0"/>
            </a:br>
            <a:endParaRPr lang="en-IN"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vision</a:t>
            </a:r>
            <a:endParaRPr lang="en-IN" dirty="0"/>
          </a:p>
        </p:txBody>
      </p:sp>
      <p:pic>
        <p:nvPicPr>
          <p:cNvPr id="2050" name="Picture 2"/>
          <p:cNvPicPr>
            <a:picLocks noGrp="1" noChangeAspect="1" noChangeArrowheads="1"/>
          </p:cNvPicPr>
          <p:nvPr>
            <p:ph idx="1"/>
          </p:nvPr>
        </p:nvPicPr>
        <p:blipFill>
          <a:blip r:embed="rId2"/>
          <a:srcRect l="12118" t="13574" r="2017" b="18555"/>
          <a:stretch>
            <a:fillRect/>
          </a:stretch>
        </p:blipFill>
        <p:spPr bwMode="auto">
          <a:xfrm>
            <a:off x="500034" y="1785926"/>
            <a:ext cx="8001056" cy="442915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vision</a:t>
            </a:r>
            <a:endParaRPr lang="en-IN" dirty="0"/>
          </a:p>
        </p:txBody>
      </p:sp>
      <p:pic>
        <p:nvPicPr>
          <p:cNvPr id="3074" name="Picture 2"/>
          <p:cNvPicPr>
            <a:picLocks noGrp="1" noChangeAspect="1" noChangeArrowheads="1"/>
          </p:cNvPicPr>
          <p:nvPr>
            <p:ph idx="1"/>
          </p:nvPr>
        </p:nvPicPr>
        <p:blipFill>
          <a:blip r:embed="rId2"/>
          <a:srcRect l="8330" t="11996" r="5805" b="12241"/>
          <a:stretch>
            <a:fillRect/>
          </a:stretch>
        </p:blipFill>
        <p:spPr bwMode="auto">
          <a:xfrm>
            <a:off x="500034" y="1643050"/>
            <a:ext cx="8143932" cy="471490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vision</a:t>
            </a:r>
            <a:endParaRPr lang="en-IN" dirty="0"/>
          </a:p>
        </p:txBody>
      </p:sp>
      <p:pic>
        <p:nvPicPr>
          <p:cNvPr id="4098" name="Picture 2"/>
          <p:cNvPicPr>
            <a:picLocks noGrp="1" noChangeAspect="1" noChangeArrowheads="1"/>
          </p:cNvPicPr>
          <p:nvPr>
            <p:ph idx="1"/>
          </p:nvPr>
        </p:nvPicPr>
        <p:blipFill>
          <a:blip r:embed="rId2"/>
          <a:srcRect l="9593" t="10417" r="4542" b="24868"/>
          <a:stretch>
            <a:fillRect/>
          </a:stretch>
        </p:blipFill>
        <p:spPr bwMode="auto">
          <a:xfrm>
            <a:off x="500034" y="1643050"/>
            <a:ext cx="8215370" cy="464347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Robot vision</a:t>
            </a:r>
            <a:endParaRPr lang="en-IN" sz="3200" dirty="0"/>
          </a:p>
        </p:txBody>
      </p:sp>
      <p:pic>
        <p:nvPicPr>
          <p:cNvPr id="1026" name="Picture 2"/>
          <p:cNvPicPr>
            <a:picLocks noGrp="1" noChangeAspect="1" noChangeArrowheads="1"/>
          </p:cNvPicPr>
          <p:nvPr>
            <p:ph idx="1"/>
          </p:nvPr>
        </p:nvPicPr>
        <p:blipFill>
          <a:blip r:embed="rId2"/>
          <a:srcRect l="12118" t="11625" r="8330" b="12241"/>
          <a:stretch>
            <a:fillRect/>
          </a:stretch>
        </p:blipFill>
        <p:spPr bwMode="auto">
          <a:xfrm>
            <a:off x="500034" y="1571612"/>
            <a:ext cx="8215370" cy="471490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vision</a:t>
            </a:r>
            <a:endParaRPr lang="en-IN" dirty="0"/>
          </a:p>
        </p:txBody>
      </p:sp>
      <p:pic>
        <p:nvPicPr>
          <p:cNvPr id="2050" name="Picture 2"/>
          <p:cNvPicPr>
            <a:picLocks noGrp="1" noChangeAspect="1" noChangeArrowheads="1"/>
          </p:cNvPicPr>
          <p:nvPr>
            <p:ph idx="1"/>
          </p:nvPr>
        </p:nvPicPr>
        <p:blipFill>
          <a:blip r:embed="rId2"/>
          <a:srcRect l="8330" t="10417" r="7067" b="12241"/>
          <a:stretch>
            <a:fillRect/>
          </a:stretch>
        </p:blipFill>
        <p:spPr bwMode="auto">
          <a:xfrm>
            <a:off x="571472" y="1643050"/>
            <a:ext cx="7786742" cy="478634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vision</a:t>
            </a:r>
            <a:endParaRPr lang="en-IN" dirty="0"/>
          </a:p>
        </p:txBody>
      </p:sp>
      <p:pic>
        <p:nvPicPr>
          <p:cNvPr id="3074" name="Picture 2"/>
          <p:cNvPicPr>
            <a:picLocks noGrp="1" noChangeAspect="1" noChangeArrowheads="1"/>
          </p:cNvPicPr>
          <p:nvPr>
            <p:ph idx="1"/>
          </p:nvPr>
        </p:nvPicPr>
        <p:blipFill>
          <a:blip r:embed="rId2"/>
          <a:srcRect l="7067" t="10417" r="5805" b="12241"/>
          <a:stretch>
            <a:fillRect/>
          </a:stretch>
        </p:blipFill>
        <p:spPr bwMode="auto">
          <a:xfrm>
            <a:off x="642910" y="1857364"/>
            <a:ext cx="8001056" cy="442915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vision</a:t>
            </a:r>
            <a:endParaRPr lang="en-IN" dirty="0"/>
          </a:p>
        </p:txBody>
      </p:sp>
      <p:pic>
        <p:nvPicPr>
          <p:cNvPr id="5122" name="Picture 2"/>
          <p:cNvPicPr>
            <a:picLocks noGrp="1" noChangeAspect="1" noChangeArrowheads="1"/>
          </p:cNvPicPr>
          <p:nvPr>
            <p:ph idx="1"/>
          </p:nvPr>
        </p:nvPicPr>
        <p:blipFill>
          <a:blip r:embed="rId2"/>
          <a:srcRect l="10856" t="8839" r="4542" b="9084"/>
          <a:stretch>
            <a:fillRect/>
          </a:stretch>
        </p:blipFill>
        <p:spPr bwMode="auto">
          <a:xfrm>
            <a:off x="1142976" y="1857364"/>
            <a:ext cx="7072362" cy="442915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785</Words>
  <Application>Microsoft Office PowerPoint</Application>
  <PresentationFormat>On-screen Show (4:3)</PresentationFormat>
  <Paragraphs>89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UNIT-IV ROBOT VISION</vt:lpstr>
      <vt:lpstr>Robot vision</vt:lpstr>
      <vt:lpstr>Robot vision</vt:lpstr>
      <vt:lpstr>Robot vision</vt:lpstr>
      <vt:lpstr>Robot vision</vt:lpstr>
      <vt:lpstr>Robot vision</vt:lpstr>
      <vt:lpstr>Robot vision</vt:lpstr>
      <vt:lpstr>Robot vision</vt:lpstr>
      <vt:lpstr>Robot vision</vt:lpstr>
      <vt:lpstr>Robot vision</vt:lpstr>
      <vt:lpstr>Robot vision</vt:lpstr>
      <vt:lpstr>IMAGE PROCESSSING AND ANALYSIS</vt:lpstr>
      <vt:lpstr>IMAGE PROCESSSING AND ANALYSIS</vt:lpstr>
      <vt:lpstr>Image data reduction</vt:lpstr>
      <vt:lpstr>Image data reduction</vt:lpstr>
      <vt:lpstr>SEGMENTATION</vt:lpstr>
      <vt:lpstr>SEGMENTATION</vt:lpstr>
      <vt:lpstr>Thresholding</vt:lpstr>
      <vt:lpstr>Thresholding</vt:lpstr>
      <vt:lpstr>REGION GROWING</vt:lpstr>
      <vt:lpstr>Slide 21</vt:lpstr>
      <vt:lpstr>Slide 22</vt:lpstr>
      <vt:lpstr>Edge detection</vt:lpstr>
      <vt:lpstr>Edge detection</vt:lpstr>
      <vt:lpstr>Feature extraction</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mech-stfrm</dc:creator>
  <cp:lastModifiedBy>mech-stfrm</cp:lastModifiedBy>
  <cp:revision>38</cp:revision>
  <dcterms:created xsi:type="dcterms:W3CDTF">2019-03-07T05:07:24Z</dcterms:created>
  <dcterms:modified xsi:type="dcterms:W3CDTF">2019-03-15T10:42:12Z</dcterms:modified>
</cp:coreProperties>
</file>