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BE4D67-F5E3-4C7C-A1C4-BFC46E069A11}" type="datetimeFigureOut">
              <a:rPr lang="en-US" smtClean="0"/>
              <a:t>24-Apr-20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335197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E4D67-F5E3-4C7C-A1C4-BFC46E069A11}" type="datetimeFigureOut">
              <a:rPr lang="en-US" smtClean="0"/>
              <a:t>24-Apr-20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257703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E4D67-F5E3-4C7C-A1C4-BFC46E069A11}" type="datetimeFigureOut">
              <a:rPr lang="en-US" smtClean="0"/>
              <a:t>24-Apr-20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141824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E4D67-F5E3-4C7C-A1C4-BFC46E069A11}" type="datetimeFigureOut">
              <a:rPr lang="en-US" smtClean="0"/>
              <a:t>24-Apr-20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172462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E4D67-F5E3-4C7C-A1C4-BFC46E069A11}" type="datetimeFigureOut">
              <a:rPr lang="en-US" smtClean="0"/>
              <a:t>24-Apr-20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87710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BE4D67-F5E3-4C7C-A1C4-BFC46E069A11}" type="datetimeFigureOut">
              <a:rPr lang="en-US" smtClean="0"/>
              <a:t>24-Apr-20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324694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BE4D67-F5E3-4C7C-A1C4-BFC46E069A11}" type="datetimeFigureOut">
              <a:rPr lang="en-US" smtClean="0"/>
              <a:t>24-Apr-20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387939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BE4D67-F5E3-4C7C-A1C4-BFC46E069A11}" type="datetimeFigureOut">
              <a:rPr lang="en-US" smtClean="0"/>
              <a:t>24-Apr-20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1639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4D67-F5E3-4C7C-A1C4-BFC46E069A11}" type="datetimeFigureOut">
              <a:rPr lang="en-US" smtClean="0"/>
              <a:t>24-Apr-20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14569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E4D67-F5E3-4C7C-A1C4-BFC46E069A11}" type="datetimeFigureOut">
              <a:rPr lang="en-US" smtClean="0"/>
              <a:t>24-Apr-20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347877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E4D67-F5E3-4C7C-A1C4-BFC46E069A11}" type="datetimeFigureOut">
              <a:rPr lang="en-US" smtClean="0"/>
              <a:t>24-Apr-20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3373-F4F2-4BA0-A2F8-631906551751}" type="slidenum">
              <a:rPr lang="en-US" smtClean="0"/>
              <a:t>‹#›</a:t>
            </a:fld>
            <a:endParaRPr lang="en-US"/>
          </a:p>
        </p:txBody>
      </p:sp>
    </p:spTree>
    <p:extLst>
      <p:ext uri="{BB962C8B-B14F-4D97-AF65-F5344CB8AC3E}">
        <p14:creationId xmlns:p14="http://schemas.microsoft.com/office/powerpoint/2010/main" val="167992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4D67-F5E3-4C7C-A1C4-BFC46E069A11}" type="datetimeFigureOut">
              <a:rPr lang="en-US" smtClean="0"/>
              <a:t>24-Apr-20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3373-F4F2-4BA0-A2F8-631906551751}" type="slidenum">
              <a:rPr lang="en-US" smtClean="0"/>
              <a:t>‹#›</a:t>
            </a:fld>
            <a:endParaRPr lang="en-US"/>
          </a:p>
        </p:txBody>
      </p:sp>
    </p:spTree>
    <p:extLst>
      <p:ext uri="{BB962C8B-B14F-4D97-AF65-F5344CB8AC3E}">
        <p14:creationId xmlns:p14="http://schemas.microsoft.com/office/powerpoint/2010/main" val="281950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frc.org/en/what-we-do/disaster-management/responding/services-for-the-disaster-affecte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ifrc.org/Global/Publications/disasters/guidelines/guidelines-for-emergency-en.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frc.org/en/what-we-do/disaster-management/from-crisis-to-recovery/food-security/" TargetMode="External"/><Relationship Id="rId2" Type="http://schemas.openxmlformats.org/officeDocument/2006/relationships/hyperlink" Target="https://www.ifrc.org/en/what-we-do/disaster-management/responding/services-for-the-disaster-affecte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ifrc.org/en/what-we-do/disaster-management/responding/disaster-response-system/" TargetMode="External"/><Relationship Id="rId2" Type="http://schemas.openxmlformats.org/officeDocument/2006/relationships/hyperlink" Target="https://www.ifrc.org/en/who-we-are/directory/web-pag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ifrc.org/en/who-we-are/governance/polici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UNIT-V</a:t>
            </a:r>
          </a:p>
        </p:txBody>
      </p:sp>
      <p:sp>
        <p:nvSpPr>
          <p:cNvPr id="3" name="Subtitle 2"/>
          <p:cNvSpPr>
            <a:spLocks noGrp="1"/>
          </p:cNvSpPr>
          <p:nvPr>
            <p:ph type="subTitle" idx="1"/>
          </p:nvPr>
        </p:nvSpPr>
        <p:spPr/>
        <p:txBody>
          <a:bodyPr/>
          <a:lstStyle/>
          <a:p>
            <a:r>
              <a:rPr lang="en-US" b="1" dirty="0">
                <a:solidFill>
                  <a:schemeClr val="tx1"/>
                </a:solidFill>
              </a:rPr>
              <a:t>DISASTER RISK MANAGEMENT IN INDIA</a:t>
            </a:r>
          </a:p>
        </p:txBody>
      </p:sp>
    </p:spTree>
    <p:extLst>
      <p:ext uri="{BB962C8B-B14F-4D97-AF65-F5344CB8AC3E}">
        <p14:creationId xmlns:p14="http://schemas.microsoft.com/office/powerpoint/2010/main" val="130292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hlinkClick r:id="rId2"/>
              </a:rPr>
              <a:t>Shelter</a:t>
            </a:r>
            <a:endParaRPr lang="en-US" dirty="0"/>
          </a:p>
        </p:txBody>
      </p:sp>
      <p:sp>
        <p:nvSpPr>
          <p:cNvPr id="3" name="Content Placeholder 2"/>
          <p:cNvSpPr txBox="1">
            <a:spLocks/>
          </p:cNvSpPr>
          <p:nvPr/>
        </p:nvSpPr>
        <p:spPr>
          <a:xfrm>
            <a:off x="457200" y="1935480"/>
            <a:ext cx="8229600" cy="438912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necessary for security and personal safety, protection from the elements and resistance to ill health and disease. </a:t>
            </a:r>
          </a:p>
          <a:p>
            <a:r>
              <a:rPr lang="en-US"/>
              <a:t>Shelter assistance is provided to individual households for the repair or construction of dwellings or the settlement of displaced households within existing accommodation or communities. </a:t>
            </a:r>
          </a:p>
          <a:p>
            <a:r>
              <a:rPr lang="en-US"/>
              <a:t>When it is not possible to provide individual shelter, collective shelter is provided in suitable large public buildings or structures, such as warehouses, halls or barracks, or in temporary planned or self-settled camps. </a:t>
            </a:r>
            <a:endParaRPr lang="en-US" dirty="0"/>
          </a:p>
        </p:txBody>
      </p:sp>
    </p:spTree>
    <p:extLst>
      <p:ext uri="{BB962C8B-B14F-4D97-AF65-F5344CB8AC3E}">
        <p14:creationId xmlns:p14="http://schemas.microsoft.com/office/powerpoint/2010/main" val="225587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hlinkClick r:id="rId2"/>
              </a:rPr>
              <a:t>Non-food items</a:t>
            </a:r>
            <a:endParaRPr lang="en-US" dirty="0"/>
          </a:p>
        </p:txBody>
      </p:sp>
      <p:sp>
        <p:nvSpPr>
          <p:cNvPr id="3" name="Content Placeholder 2"/>
          <p:cNvSpPr txBox="1">
            <a:spLocks/>
          </p:cNvSpPr>
          <p:nvPr/>
        </p:nvSpPr>
        <p:spPr>
          <a:xfrm>
            <a:off x="457200" y="1447800"/>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When people have lost everything in a disaster, they require basic and culturally appropriate goods and supplies to maintain their health, privacy and dignity, to meet their personal hygiene needs, to prepare and eat food and to achieve necessary levels of thermal comfort. </a:t>
            </a:r>
          </a:p>
          <a:p>
            <a:r>
              <a:rPr lang="en-US"/>
              <a:t>These might include clothing, blankets, bedding, stoves and kitchen sets, water containers and hygiene products. </a:t>
            </a:r>
            <a:endParaRPr lang="en-US" dirty="0"/>
          </a:p>
        </p:txBody>
      </p:sp>
    </p:spTree>
    <p:extLst>
      <p:ext uri="{BB962C8B-B14F-4D97-AF65-F5344CB8AC3E}">
        <p14:creationId xmlns:p14="http://schemas.microsoft.com/office/powerpoint/2010/main" val="53544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STAKEHOLDERS IN DISASTER MANAGEMENT</a:t>
            </a:r>
            <a:endParaRPr lang="en-US" dirty="0"/>
          </a:p>
        </p:txBody>
      </p:sp>
      <p:sp>
        <p:nvSpPr>
          <p:cNvPr id="3" name="Content Placeholder 2"/>
          <p:cNvSpPr txBox="1">
            <a:spLocks/>
          </p:cNvSpPr>
          <p:nvPr/>
        </p:nvSpPr>
        <p:spPr>
          <a:xfrm>
            <a:off x="457200" y="1935480"/>
            <a:ext cx="8229600" cy="2865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stakeholders are the institutions, agencies, organizations, communities and individuals involved in the task of disaster management.</a:t>
            </a:r>
            <a:endParaRPr lang="en-US" dirty="0"/>
          </a:p>
        </p:txBody>
      </p:sp>
    </p:spTree>
    <p:extLst>
      <p:ext uri="{BB962C8B-B14F-4D97-AF65-F5344CB8AC3E}">
        <p14:creationId xmlns:p14="http://schemas.microsoft.com/office/powerpoint/2010/main" val="23121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Who are the stakeholders in disaster management in India?</a:t>
            </a:r>
            <a:endParaRPr lang="en-US" dirty="0"/>
          </a:p>
        </p:txBody>
      </p:sp>
      <p:sp>
        <p:nvSpPr>
          <p:cNvPr id="3" name="Content Placeholder 2"/>
          <p:cNvSpPr txBox="1">
            <a:spLocks/>
          </p:cNvSpPr>
          <p:nvPr/>
        </p:nvSpPr>
        <p:spPr>
          <a:xfrm>
            <a:off x="457200" y="1935480"/>
            <a:ext cx="8229600" cy="438912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Government Institutions/Agencies</a:t>
            </a:r>
          </a:p>
          <a:p>
            <a:r>
              <a:rPr lang="en-US"/>
              <a:t>National Disaster Response Force</a:t>
            </a:r>
          </a:p>
          <a:p>
            <a:r>
              <a:rPr lang="en-US"/>
              <a:t>Armed Forces</a:t>
            </a:r>
          </a:p>
          <a:p>
            <a:r>
              <a:rPr lang="en-US"/>
              <a:t>Police</a:t>
            </a:r>
          </a:p>
          <a:p>
            <a:r>
              <a:rPr lang="en-US"/>
              <a:t>Fire Services</a:t>
            </a:r>
          </a:p>
          <a:p>
            <a:r>
              <a:rPr lang="en-US"/>
              <a:t>Communities at Risk</a:t>
            </a:r>
          </a:p>
          <a:p>
            <a:r>
              <a:rPr lang="en-US"/>
              <a:t>Corporate Sector and Market Associations</a:t>
            </a:r>
          </a:p>
          <a:p>
            <a:r>
              <a:rPr lang="en-US"/>
              <a:t>Media</a:t>
            </a:r>
          </a:p>
          <a:p>
            <a:r>
              <a:rPr lang="en-US"/>
              <a:t>Donors, including the UN and other International Agencies</a:t>
            </a:r>
            <a:endParaRPr lang="en-US" dirty="0"/>
          </a:p>
        </p:txBody>
      </p:sp>
    </p:spTree>
    <p:extLst>
      <p:ext uri="{BB962C8B-B14F-4D97-AF65-F5344CB8AC3E}">
        <p14:creationId xmlns:p14="http://schemas.microsoft.com/office/powerpoint/2010/main" val="15777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Institutional Framework</a:t>
            </a:r>
            <a:endParaRPr lang="en-US" dirty="0"/>
          </a:p>
        </p:txBody>
      </p:sp>
      <p:pic>
        <p:nvPicPr>
          <p:cNvPr id="3" name="Picture 2"/>
          <p:cNvPicPr>
            <a:picLocks noChangeAspect="1" noChangeArrowheads="1"/>
          </p:cNvPicPr>
          <p:nvPr/>
        </p:nvPicPr>
        <p:blipFill>
          <a:blip r:embed="rId2"/>
          <a:srcRect/>
          <a:stretch>
            <a:fillRect/>
          </a:stretch>
        </p:blipFill>
        <p:spPr bwMode="auto">
          <a:xfrm>
            <a:off x="914400" y="1905000"/>
            <a:ext cx="7239000" cy="4419600"/>
          </a:xfrm>
          <a:prstGeom prst="rect">
            <a:avLst/>
          </a:prstGeom>
          <a:noFill/>
          <a:ln w="9525">
            <a:noFill/>
            <a:miter lim="800000"/>
            <a:headEnd/>
            <a:tailEnd/>
          </a:ln>
          <a:effectLst/>
        </p:spPr>
      </p:pic>
    </p:spTree>
    <p:extLst>
      <p:ext uri="{BB962C8B-B14F-4D97-AF65-F5344CB8AC3E}">
        <p14:creationId xmlns:p14="http://schemas.microsoft.com/office/powerpoint/2010/main" val="97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Ministry of Home Affairs</a:t>
            </a:r>
            <a:r>
              <a:rPr lang="en-US"/>
              <a:t> (</a:t>
            </a:r>
            <a:r>
              <a:rPr lang="en-US" b="1"/>
              <a:t>MHA</a:t>
            </a:r>
            <a:r>
              <a:rPr lang="en-US"/>
              <a:t>)</a:t>
            </a:r>
          </a:p>
          <a:p>
            <a:r>
              <a:rPr lang="en-US" b="1"/>
              <a:t>National Institute of Disaster Management</a:t>
            </a:r>
            <a:r>
              <a:rPr lang="en-US"/>
              <a:t> (</a:t>
            </a:r>
            <a:r>
              <a:rPr lang="en-US" b="1"/>
              <a:t>NIDM)</a:t>
            </a:r>
          </a:p>
          <a:p>
            <a:r>
              <a:rPr lang="en-US"/>
              <a:t>National Disaster Response Force (NDRF)</a:t>
            </a:r>
          </a:p>
          <a:p>
            <a:r>
              <a:rPr lang="en-US"/>
              <a:t>Disaster Management Dept (DMD)</a:t>
            </a:r>
            <a:endParaRPr lang="en-US" dirty="0"/>
          </a:p>
        </p:txBody>
      </p:sp>
    </p:spTree>
    <p:extLst>
      <p:ext uri="{BB962C8B-B14F-4D97-AF65-F5344CB8AC3E}">
        <p14:creationId xmlns:p14="http://schemas.microsoft.com/office/powerpoint/2010/main" val="255976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Disaster Management (DM) Act 2005</a:t>
            </a:r>
            <a:endParaRPr lang="en-US" dirty="0"/>
          </a:p>
        </p:txBody>
      </p:sp>
      <p:sp>
        <p:nvSpPr>
          <p:cNvPr id="3"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National Authority - Chairman and other members, not exceeding nine, as may be prescribed by the Central Government</a:t>
            </a:r>
          </a:p>
          <a:p>
            <a:r>
              <a:rPr lang="en-US"/>
              <a:t>The Prime Minister of India, shall be the Chairman of the National Authority , Other members, not exceeding nine, to be nominated by the Chairman of the National Authority.</a:t>
            </a:r>
            <a:endParaRPr lang="en-US" dirty="0"/>
          </a:p>
        </p:txBody>
      </p:sp>
    </p:spTree>
    <p:extLst>
      <p:ext uri="{BB962C8B-B14F-4D97-AF65-F5344CB8AC3E}">
        <p14:creationId xmlns:p14="http://schemas.microsoft.com/office/powerpoint/2010/main" val="230798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Functions of National Authority</a:t>
            </a:r>
            <a:endParaRPr lang="en-US" dirty="0"/>
          </a:p>
        </p:txBody>
      </p:sp>
      <p:sp>
        <p:nvSpPr>
          <p:cNvPr id="3"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Responsibility for laying down the policies, plans and guidelines for disaster management for ensuring timely and effective response to disaster</a:t>
            </a:r>
          </a:p>
        </p:txBody>
      </p:sp>
    </p:spTree>
    <p:extLst>
      <p:ext uri="{BB962C8B-B14F-4D97-AF65-F5344CB8AC3E}">
        <p14:creationId xmlns:p14="http://schemas.microsoft.com/office/powerpoint/2010/main" val="204022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Advisory committee - consisting of experts in the field of disaster management and having practical experience of disaster management at the national, state or district levels to make recommendations on different aspects of disaster management.</a:t>
            </a:r>
          </a:p>
        </p:txBody>
      </p:sp>
    </p:spTree>
    <p:extLst>
      <p:ext uri="{BB962C8B-B14F-4D97-AF65-F5344CB8AC3E}">
        <p14:creationId xmlns:p14="http://schemas.microsoft.com/office/powerpoint/2010/main" val="27690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National Authority shall constitute a National Executive Committee to assist it in the performance of its functions</a:t>
            </a:r>
            <a:endParaRPr lang="en-US" dirty="0"/>
          </a:p>
        </p:txBody>
      </p:sp>
    </p:spTree>
    <p:extLst>
      <p:ext uri="{BB962C8B-B14F-4D97-AF65-F5344CB8AC3E}">
        <p14:creationId xmlns:p14="http://schemas.microsoft.com/office/powerpoint/2010/main" val="33122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229600" cy="5668963"/>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400" dirty="0"/>
              <a:t>India is vulnerable, in varying degrees, to a large number of disasters. </a:t>
            </a:r>
          </a:p>
          <a:p>
            <a:r>
              <a:rPr lang="en-US" sz="7400" dirty="0"/>
              <a:t>More than 58.6 per cent of the landmass is prone to earthquakes of moderate to very high intensity; </a:t>
            </a:r>
          </a:p>
          <a:p>
            <a:r>
              <a:rPr lang="en-US" sz="7400" dirty="0"/>
              <a:t>over 40 million hectares (12%) of its land is prone to floods and river erosion; </a:t>
            </a:r>
          </a:p>
          <a:p>
            <a:r>
              <a:rPr lang="en-US" sz="7400" dirty="0"/>
              <a:t>close to 5,700 kms, out of the 7,516 kms long coastline is prone to cyclones and tsunamis; </a:t>
            </a:r>
          </a:p>
          <a:p>
            <a:r>
              <a:rPr lang="en-US" sz="7400" dirty="0"/>
              <a:t>68% of its cultivable area is vulnerable to droughts; and, </a:t>
            </a:r>
          </a:p>
          <a:p>
            <a:r>
              <a:rPr lang="en-US" sz="7400" dirty="0"/>
              <a:t>its hilly areas are at risk from landslides and avalanches. Moreover, </a:t>
            </a:r>
          </a:p>
          <a:p>
            <a:r>
              <a:rPr lang="en-US" sz="7400" dirty="0"/>
              <a:t>India is also vulnerable to Chemical, Biological, Radiological and Nuclear (CBRN) emergencies and other man-made disasters.</a:t>
            </a:r>
            <a:br>
              <a:rPr lang="en-US" sz="7400" dirty="0"/>
            </a:br>
            <a:br>
              <a:rPr lang="en-US" sz="7400" dirty="0"/>
            </a:br>
            <a:br>
              <a:rPr lang="en-US" dirty="0"/>
            </a:br>
            <a:endParaRPr lang="en-US" dirty="0"/>
          </a:p>
        </p:txBody>
      </p:sp>
    </p:spTree>
    <p:extLst>
      <p:ext uri="{BB962C8B-B14F-4D97-AF65-F5344CB8AC3E}">
        <p14:creationId xmlns:p14="http://schemas.microsoft.com/office/powerpoint/2010/main" val="109962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Functions of National Executive Committee</a:t>
            </a:r>
            <a:endParaRPr lang="en-US" dirty="0"/>
          </a:p>
        </p:txBody>
      </p:sp>
      <p:sp>
        <p:nvSpPr>
          <p:cNvPr id="3" name="Title 1"/>
          <p:cNvSpPr txBox="1">
            <a:spLocks/>
          </p:cNvSpPr>
          <p:nvPr/>
        </p:nvSpPr>
        <p:spPr>
          <a:xfrm>
            <a:off x="457200" y="70408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Functions of National Executive Committee</a:t>
            </a:r>
            <a:endParaRPr lang="en-US" dirty="0"/>
          </a:p>
        </p:txBody>
      </p:sp>
      <p:sp>
        <p:nvSpPr>
          <p:cNvPr id="4" name="Content Placeholder 2"/>
          <p:cNvSpPr txBox="1">
            <a:spLocks/>
          </p:cNvSpPr>
          <p:nvPr/>
        </p:nvSpPr>
        <p:spPr>
          <a:xfrm>
            <a:off x="457200" y="1935480"/>
            <a:ext cx="8229600" cy="43891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Coordinating and monitoring the implementation of National Policy, </a:t>
            </a:r>
          </a:p>
          <a:p>
            <a:r>
              <a:rPr lang="en-US" dirty="0"/>
              <a:t>laying down guidelines for ministries for preparing disaster management plans, providing necessary technical assistance, </a:t>
            </a:r>
          </a:p>
          <a:p>
            <a:r>
              <a:rPr lang="en-US" dirty="0"/>
              <a:t>monitoring the</a:t>
            </a:r>
          </a:p>
          <a:p>
            <a:r>
              <a:rPr lang="en-US" dirty="0"/>
              <a:t>implementation of the guidelines laid down by the National Authority; and </a:t>
            </a:r>
          </a:p>
          <a:p>
            <a:r>
              <a:rPr lang="en-US" dirty="0"/>
              <a:t>promoting general education and awareness on disaster management.</a:t>
            </a:r>
          </a:p>
        </p:txBody>
      </p:sp>
    </p:spTree>
    <p:extLst>
      <p:ext uri="{BB962C8B-B14F-4D97-AF65-F5344CB8AC3E}">
        <p14:creationId xmlns:p14="http://schemas.microsoft.com/office/powerpoint/2010/main" val="357242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Mainstreaming disaster management into the developmental planning process.</a:t>
            </a:r>
          </a:p>
          <a:p>
            <a:r>
              <a:rPr lang="en-US"/>
              <a:t>Establishing institutional and techno-legal frameworks to create an enabling environment and a compliance regime.</a:t>
            </a:r>
            <a:endParaRPr lang="en-US" dirty="0"/>
          </a:p>
        </p:txBody>
      </p:sp>
    </p:spTree>
    <p:extLst>
      <p:ext uri="{BB962C8B-B14F-4D97-AF65-F5344CB8AC3E}">
        <p14:creationId xmlns:p14="http://schemas.microsoft.com/office/powerpoint/2010/main" val="286938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84909" y="762000"/>
            <a:ext cx="82296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Ensuring efficient mechanism for identification, assessment and monitoring of disaster risks.</a:t>
            </a:r>
          </a:p>
          <a:p>
            <a:r>
              <a:rPr lang="en-US"/>
              <a:t>Developing contemporary forecasting and early warning systems backed by responsive fail-safe communication with information technology support.</a:t>
            </a:r>
          </a:p>
          <a:p>
            <a:r>
              <a:rPr lang="en-US"/>
              <a:t>Ensuring efficient response and relief with a caring approach towards the needs of the vulnerable sections of the society.</a:t>
            </a:r>
            <a:endParaRPr lang="en-US" dirty="0"/>
          </a:p>
        </p:txBody>
      </p:sp>
    </p:spTree>
    <p:extLst>
      <p:ext uri="{BB962C8B-B14F-4D97-AF65-F5344CB8AC3E}">
        <p14:creationId xmlns:p14="http://schemas.microsoft.com/office/powerpoint/2010/main" val="397419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Undertaking reconstruction as an opportunity to build disaster resilient structures and habitat for ensuring safer living.</a:t>
            </a:r>
          </a:p>
          <a:p>
            <a:r>
              <a:rPr lang="en-US"/>
              <a:t>Promoting a productive and proactive partnership with the media for disaster management.</a:t>
            </a:r>
            <a:endParaRPr lang="en-US" dirty="0"/>
          </a:p>
        </p:txBody>
      </p:sp>
    </p:spTree>
    <p:extLst>
      <p:ext uri="{BB962C8B-B14F-4D97-AF65-F5344CB8AC3E}">
        <p14:creationId xmlns:p14="http://schemas.microsoft.com/office/powerpoint/2010/main" val="96344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National Institute of Disaster Management (NIDM)</a:t>
            </a:r>
            <a:endParaRPr lang="en-US" dirty="0"/>
          </a:p>
        </p:txBody>
      </p:sp>
      <p:sp>
        <p:nvSpPr>
          <p:cNvPr id="3" name="Content Placeholder 2"/>
          <p:cNvSpPr txBox="1">
            <a:spLocks/>
          </p:cNvSpPr>
          <p:nvPr/>
        </p:nvSpPr>
        <p:spPr>
          <a:xfrm>
            <a:off x="457200" y="1935480"/>
            <a:ext cx="8229600" cy="2941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set up in October, 2003 by Government of India</a:t>
            </a:r>
          </a:p>
          <a:p>
            <a:r>
              <a:rPr lang="en-US" dirty="0"/>
              <a:t>located at Indian Institute of Public Administration</a:t>
            </a:r>
          </a:p>
        </p:txBody>
      </p:sp>
    </p:spTree>
    <p:extLst>
      <p:ext uri="{BB962C8B-B14F-4D97-AF65-F5344CB8AC3E}">
        <p14:creationId xmlns:p14="http://schemas.microsoft.com/office/powerpoint/2010/main" val="2733006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Develops training modules at different levels.</a:t>
            </a:r>
          </a:p>
          <a:p>
            <a:r>
              <a:rPr lang="en-US"/>
              <a:t>Undertakes training of trainers programmes; and</a:t>
            </a:r>
          </a:p>
          <a:p>
            <a:r>
              <a:rPr lang="en-US"/>
              <a:t>Organizes training programmes for planners, administrators etc</a:t>
            </a:r>
            <a:endParaRPr lang="en-US" dirty="0"/>
          </a:p>
        </p:txBody>
      </p:sp>
    </p:spTree>
    <p:extLst>
      <p:ext uri="{BB962C8B-B14F-4D97-AF65-F5344CB8AC3E}">
        <p14:creationId xmlns:p14="http://schemas.microsoft.com/office/powerpoint/2010/main" val="222865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National Disaster Response Fund (NDRF)</a:t>
            </a:r>
            <a:endParaRPr lang="en-US" dirty="0"/>
          </a:p>
        </p:txBody>
      </p:sp>
      <p:sp>
        <p:nvSpPr>
          <p:cNvPr id="3"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Fund constituted under Section 46 of Disaster Management Act, 2005. </a:t>
            </a:r>
          </a:p>
          <a:p>
            <a:r>
              <a:rPr lang="en-US"/>
              <a:t>It covers calamities of cyclone, drought, earthquake, fire, flood, tsunami, hailstorm, landslide, avalanche, cloud burst and pest attack.</a:t>
            </a:r>
            <a:endParaRPr lang="en-US" dirty="0"/>
          </a:p>
        </p:txBody>
      </p:sp>
    </p:spTree>
    <p:extLst>
      <p:ext uri="{BB962C8B-B14F-4D97-AF65-F5344CB8AC3E}">
        <p14:creationId xmlns:p14="http://schemas.microsoft.com/office/powerpoint/2010/main" val="134817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State Disaster Response Fund (SDRF)</a:t>
            </a:r>
            <a:endParaRPr lang="en-US" dirty="0"/>
          </a:p>
        </p:txBody>
      </p:sp>
      <p:sp>
        <p:nvSpPr>
          <p:cNvPr id="3"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Fund constituted under Section 48 of Disaster Management Act. The SDRF shall be used only for meeting the expenditure for</a:t>
            </a:r>
          </a:p>
          <a:p>
            <a:r>
              <a:rPr lang="en-US"/>
              <a:t>providing immediate relief to the victims of Disasters, as identified for NDRF grant.</a:t>
            </a:r>
            <a:endParaRPr lang="en-US" dirty="0"/>
          </a:p>
        </p:txBody>
      </p:sp>
    </p:spTree>
    <p:extLst>
      <p:ext uri="{BB962C8B-B14F-4D97-AF65-F5344CB8AC3E}">
        <p14:creationId xmlns:p14="http://schemas.microsoft.com/office/powerpoint/2010/main" val="2592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5636" y="609600"/>
            <a:ext cx="8229600" cy="571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Disaster risks in India are further compounded by increasing vulnerabilities related to changing demographics and socio-economic conditions, unplanned urbanization, development within high-risk zones, environmental degradation, climate change, geological hazards, epidemics and pandemics. </a:t>
            </a:r>
          </a:p>
          <a:p>
            <a:r>
              <a:rPr lang="en-US"/>
              <a:t>Clearly, all these contribute to a situation where disasters seriously threaten India’s economy, its population and sustainable development. </a:t>
            </a:r>
            <a:endParaRPr lang="en-US" dirty="0"/>
          </a:p>
        </p:txBody>
      </p:sp>
    </p:spTree>
    <p:extLst>
      <p:ext uri="{BB962C8B-B14F-4D97-AF65-F5344CB8AC3E}">
        <p14:creationId xmlns:p14="http://schemas.microsoft.com/office/powerpoint/2010/main" val="244493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Components of Disaster relief</a:t>
            </a:r>
            <a:endParaRPr lang="en-US" dirty="0"/>
          </a:p>
        </p:txBody>
      </p:sp>
      <p:sp>
        <p:nvSpPr>
          <p:cNvPr id="3"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Relief refers to the provision of essential, appropriate and timely humanitarian assistance to those affected by a disaster, based on an initial rapid </a:t>
            </a:r>
            <a:r>
              <a:rPr lang="en-US">
                <a:hlinkClick r:id="rId2"/>
              </a:rPr>
              <a:t>assessment of needs</a:t>
            </a:r>
            <a:r>
              <a:rPr lang="en-US"/>
              <a:t> and designed to contribute effectively and speedily to their </a:t>
            </a:r>
            <a:r>
              <a:rPr lang="en-US">
                <a:hlinkClick r:id="rId3"/>
              </a:rPr>
              <a:t>early recovery</a:t>
            </a:r>
            <a:r>
              <a:rPr lang="en-US"/>
              <a:t>.</a:t>
            </a:r>
            <a:endParaRPr lang="en-US" dirty="0"/>
          </a:p>
        </p:txBody>
      </p:sp>
    </p:spTree>
    <p:extLst>
      <p:ext uri="{BB962C8B-B14F-4D97-AF65-F5344CB8AC3E}">
        <p14:creationId xmlns:p14="http://schemas.microsoft.com/office/powerpoint/2010/main" val="299086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29491" y="99060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2"/>
              </a:rPr>
              <a:t>Red Cross or Red Crescent National Societies</a:t>
            </a:r>
            <a:r>
              <a:rPr lang="en-US" dirty="0"/>
              <a:t> through their presence in the communities are the front line providers of relief. </a:t>
            </a:r>
          </a:p>
          <a:p>
            <a:r>
              <a:rPr lang="en-US" dirty="0"/>
              <a:t>The </a:t>
            </a:r>
            <a:r>
              <a:rPr lang="en-US" dirty="0">
                <a:hlinkClick r:id="rId3"/>
              </a:rPr>
              <a:t>International Federation</a:t>
            </a:r>
            <a:r>
              <a:rPr lang="en-US" dirty="0"/>
              <a:t> brings all its resources together to ensure relief is provided as rapidly as possible.</a:t>
            </a:r>
          </a:p>
        </p:txBody>
      </p:sp>
    </p:spTree>
    <p:extLst>
      <p:ext uri="{BB962C8B-B14F-4D97-AF65-F5344CB8AC3E}">
        <p14:creationId xmlns:p14="http://schemas.microsoft.com/office/powerpoint/2010/main" val="401155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040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hlinkClick r:id="rId2"/>
              </a:rPr>
              <a:t>Food</a:t>
            </a:r>
            <a:endParaRPr lang="en-US" dirty="0"/>
          </a:p>
        </p:txBody>
      </p:sp>
      <p:sp>
        <p:nvSpPr>
          <p:cNvPr id="4" name="Content Placeholder 2"/>
          <p:cNvSpPr txBox="1">
            <a:spLocks/>
          </p:cNvSpPr>
          <p:nvPr/>
        </p:nvSpPr>
        <p:spPr>
          <a:xfrm>
            <a:off x="457200" y="1935480"/>
            <a:ext cx="8229600" cy="438912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 </a:t>
            </a:r>
            <a:r>
              <a:rPr lang="en-US"/>
              <a:t>Food supplies are frequently part of the Red Cross/Red Crescent response to emergencies. </a:t>
            </a:r>
          </a:p>
          <a:p>
            <a:r>
              <a:rPr lang="en-US"/>
              <a:t>food supply is a correct response </a:t>
            </a:r>
          </a:p>
          <a:p>
            <a:r>
              <a:rPr lang="en-US"/>
              <a:t>it is necessary to ensure that food donations are culturally and nutritionally appropriate for the affected population </a:t>
            </a:r>
          </a:p>
          <a:p>
            <a:r>
              <a:rPr lang="en-US"/>
              <a:t>costs of their purchase, transportation, storage and distribution is kept to a minimum. </a:t>
            </a:r>
            <a:br>
              <a:rPr lang="en-US"/>
            </a:br>
            <a:endParaRPr lang="en-US" dirty="0"/>
          </a:p>
        </p:txBody>
      </p:sp>
    </p:spTree>
    <p:extLst>
      <p:ext uri="{BB962C8B-B14F-4D97-AF65-F5344CB8AC3E}">
        <p14:creationId xmlns:p14="http://schemas.microsoft.com/office/powerpoint/2010/main" val="25919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Three main types of food assistance</a:t>
            </a:r>
          </a:p>
        </p:txBody>
      </p:sp>
      <p:sp>
        <p:nvSpPr>
          <p:cNvPr id="3" name="Content Placeholder 2"/>
          <p:cNvSpPr txBox="1">
            <a:spLocks/>
          </p:cNvSpPr>
          <p:nvPr/>
        </p:nvSpPr>
        <p:spPr>
          <a:xfrm>
            <a:off x="457200" y="1935480"/>
            <a:ext cx="8229600" cy="3246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Short-term assistance  - </a:t>
            </a:r>
            <a:r>
              <a:rPr lang="en-US"/>
              <a:t>need for short-term food relief, rapidly followed by rehabilitation and development activities, is typical of many “sudden” disasters, including floods, earthquakes, high winds, fires, pest attacks, short-term civil disturbances etc. </a:t>
            </a:r>
            <a:endParaRPr lang="en-US" dirty="0"/>
          </a:p>
        </p:txBody>
      </p:sp>
    </p:spTree>
    <p:extLst>
      <p:ext uri="{BB962C8B-B14F-4D97-AF65-F5344CB8AC3E}">
        <p14:creationId xmlns:p14="http://schemas.microsoft.com/office/powerpoint/2010/main" val="339364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Deferred assistance.</a:t>
            </a:r>
            <a:r>
              <a:rPr lang="en-US"/>
              <a:t> Assistance deferred – until just before the next harvest, for example –events which have destroyed crops or food stocks, </a:t>
            </a:r>
            <a:endParaRPr lang="en-US" dirty="0"/>
          </a:p>
        </p:txBody>
      </p:sp>
    </p:spTree>
    <p:extLst>
      <p:ext uri="{BB962C8B-B14F-4D97-AF65-F5344CB8AC3E}">
        <p14:creationId xmlns:p14="http://schemas.microsoft.com/office/powerpoint/2010/main" val="286365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Long-term assistance - </a:t>
            </a:r>
            <a:r>
              <a:rPr lang="en-US"/>
              <a:t>assistance is provided over a long period and combines both relief and self-reliance development activities. </a:t>
            </a:r>
          </a:p>
          <a:p>
            <a:r>
              <a:rPr lang="en-US"/>
              <a:t>due to successive crop failures and most situations involving refugees or displaced people. </a:t>
            </a:r>
            <a:endParaRPr lang="en-US" dirty="0"/>
          </a:p>
        </p:txBody>
      </p:sp>
    </p:spTree>
    <p:extLst>
      <p:ext uri="{BB962C8B-B14F-4D97-AF65-F5344CB8AC3E}">
        <p14:creationId xmlns:p14="http://schemas.microsoft.com/office/powerpoint/2010/main" val="1325004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964</Words>
  <Application>Microsoft Office PowerPoint</Application>
  <PresentationFormat>On-screen Show (4:3)</PresentationFormat>
  <Paragraphs>82</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UNIT-V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UNIT-V</dc:title>
  <dc:creator>lenovo</dc:creator>
  <cp:lastModifiedBy>lenovo</cp:lastModifiedBy>
  <cp:revision>6</cp:revision>
  <dcterms:created xsi:type="dcterms:W3CDTF">2020-04-11T06:42:24Z</dcterms:created>
  <dcterms:modified xsi:type="dcterms:W3CDTF">2020-04-24T10:47:17Z</dcterms:modified>
</cp:coreProperties>
</file>