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64"/>
  </p:notesMasterIdLst>
  <p:sldIdLst>
    <p:sldId id="257" r:id="rId2"/>
    <p:sldId id="258" r:id="rId3"/>
    <p:sldId id="259" r:id="rId4"/>
    <p:sldId id="261" r:id="rId5"/>
    <p:sldId id="263" r:id="rId6"/>
    <p:sldId id="262" r:id="rId7"/>
    <p:sldId id="260" r:id="rId8"/>
    <p:sldId id="256" r:id="rId9"/>
    <p:sldId id="264" r:id="rId10"/>
    <p:sldId id="265" r:id="rId11"/>
    <p:sldId id="266" r:id="rId12"/>
    <p:sldId id="267" r:id="rId13"/>
    <p:sldId id="268" r:id="rId14"/>
    <p:sldId id="269" r:id="rId15"/>
    <p:sldId id="270" r:id="rId16"/>
    <p:sldId id="273" r:id="rId17"/>
    <p:sldId id="271" r:id="rId18"/>
    <p:sldId id="272" r:id="rId19"/>
    <p:sldId id="288" r:id="rId20"/>
    <p:sldId id="274" r:id="rId21"/>
    <p:sldId id="275" r:id="rId22"/>
    <p:sldId id="276" r:id="rId23"/>
    <p:sldId id="285" r:id="rId24"/>
    <p:sldId id="286" r:id="rId25"/>
    <p:sldId id="277" r:id="rId26"/>
    <p:sldId id="278" r:id="rId27"/>
    <p:sldId id="287" r:id="rId28"/>
    <p:sldId id="291" r:id="rId29"/>
    <p:sldId id="295" r:id="rId30"/>
    <p:sldId id="296" r:id="rId31"/>
    <p:sldId id="302" r:id="rId32"/>
    <p:sldId id="297" r:id="rId33"/>
    <p:sldId id="298" r:id="rId34"/>
    <p:sldId id="299" r:id="rId35"/>
    <p:sldId id="301" r:id="rId36"/>
    <p:sldId id="300" r:id="rId37"/>
    <p:sldId id="281" r:id="rId38"/>
    <p:sldId id="282" r:id="rId39"/>
    <p:sldId id="303" r:id="rId40"/>
    <p:sldId id="317" r:id="rId41"/>
    <p:sldId id="304" r:id="rId42"/>
    <p:sldId id="316" r:id="rId43"/>
    <p:sldId id="283" r:id="rId44"/>
    <p:sldId id="284" r:id="rId45"/>
    <p:sldId id="305" r:id="rId46"/>
    <p:sldId id="306" r:id="rId47"/>
    <p:sldId id="307" r:id="rId48"/>
    <p:sldId id="308" r:id="rId49"/>
    <p:sldId id="309" r:id="rId50"/>
    <p:sldId id="310" r:id="rId51"/>
    <p:sldId id="311" r:id="rId52"/>
    <p:sldId id="312" r:id="rId53"/>
    <p:sldId id="318" r:id="rId54"/>
    <p:sldId id="319" r:id="rId55"/>
    <p:sldId id="320" r:id="rId56"/>
    <p:sldId id="321" r:id="rId57"/>
    <p:sldId id="322" r:id="rId58"/>
    <p:sldId id="323" r:id="rId59"/>
    <p:sldId id="324" r:id="rId60"/>
    <p:sldId id="325" r:id="rId61"/>
    <p:sldId id="326" r:id="rId62"/>
    <p:sldId id="327" r:id="rId6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30BB5"/>
    <a:srgbClr val="5420A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6A4C547-7E64-47BD-8037-4E5DF06965EB}" type="datetimeFigureOut">
              <a:rPr lang="en-US" smtClean="0"/>
              <a:pPr/>
              <a:t>9/14/2019</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0B8A0EB-2974-404D-BD78-CFEC502ED875}"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20B8A0EB-2974-404D-BD78-CFEC502ED875}" type="slidenum">
              <a:rPr lang="en-IN" smtClean="0"/>
              <a:pPr/>
              <a:t>2</a:t>
            </a:fld>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8/8/2019</a:t>
            </a:r>
            <a:endParaRPr lang="en-US"/>
          </a:p>
        </p:txBody>
      </p:sp>
      <p:sp>
        <p:nvSpPr>
          <p:cNvPr id="5" name="Footer Placeholder 4"/>
          <p:cNvSpPr>
            <a:spLocks noGrp="1"/>
          </p:cNvSpPr>
          <p:nvPr>
            <p:ph type="ftr" sz="quarter" idx="11"/>
          </p:nvPr>
        </p:nvSpPr>
        <p:spPr/>
        <p:txBody>
          <a:bodyPr/>
          <a:lstStyle/>
          <a:p>
            <a:r>
              <a:rPr lang="en-IN" smtClean="0"/>
              <a:t>FACTS for EEE , V SEMESTER 2019  by  Y.Mastanamma </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8/8/2019</a:t>
            </a:r>
            <a:endParaRPr lang="en-US"/>
          </a:p>
        </p:txBody>
      </p:sp>
      <p:sp>
        <p:nvSpPr>
          <p:cNvPr id="5" name="Footer Placeholder 4"/>
          <p:cNvSpPr>
            <a:spLocks noGrp="1"/>
          </p:cNvSpPr>
          <p:nvPr>
            <p:ph type="ftr" sz="quarter" idx="11"/>
          </p:nvPr>
        </p:nvSpPr>
        <p:spPr/>
        <p:txBody>
          <a:bodyPr/>
          <a:lstStyle/>
          <a:p>
            <a:r>
              <a:rPr lang="en-IN" smtClean="0"/>
              <a:t>FACTS for EEE , V SEMESTER 2019  by  Y.Mastanamma </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8/8/2019</a:t>
            </a:r>
            <a:endParaRPr lang="en-US"/>
          </a:p>
        </p:txBody>
      </p:sp>
      <p:sp>
        <p:nvSpPr>
          <p:cNvPr id="5" name="Footer Placeholder 4"/>
          <p:cNvSpPr>
            <a:spLocks noGrp="1"/>
          </p:cNvSpPr>
          <p:nvPr>
            <p:ph type="ftr" sz="quarter" idx="11"/>
          </p:nvPr>
        </p:nvSpPr>
        <p:spPr/>
        <p:txBody>
          <a:bodyPr/>
          <a:lstStyle/>
          <a:p>
            <a:r>
              <a:rPr lang="en-IN" smtClean="0"/>
              <a:t>FACTS for EEE , V SEMESTER 2019  by  Y.Mastanamma </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8/8/2019</a:t>
            </a:r>
            <a:endParaRPr lang="en-US"/>
          </a:p>
        </p:txBody>
      </p:sp>
      <p:sp>
        <p:nvSpPr>
          <p:cNvPr id="5" name="Footer Placeholder 4"/>
          <p:cNvSpPr>
            <a:spLocks noGrp="1"/>
          </p:cNvSpPr>
          <p:nvPr>
            <p:ph type="ftr" sz="quarter" idx="11"/>
          </p:nvPr>
        </p:nvSpPr>
        <p:spPr/>
        <p:txBody>
          <a:bodyPr/>
          <a:lstStyle/>
          <a:p>
            <a:r>
              <a:rPr lang="en-IN" smtClean="0"/>
              <a:t>FACTS for EEE , V SEMESTER 2019  by  Y.Mastanamma </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8/8/2019</a:t>
            </a:r>
            <a:endParaRPr lang="en-US"/>
          </a:p>
        </p:txBody>
      </p:sp>
      <p:sp>
        <p:nvSpPr>
          <p:cNvPr id="5" name="Footer Placeholder 4"/>
          <p:cNvSpPr>
            <a:spLocks noGrp="1"/>
          </p:cNvSpPr>
          <p:nvPr>
            <p:ph type="ftr" sz="quarter" idx="11"/>
          </p:nvPr>
        </p:nvSpPr>
        <p:spPr/>
        <p:txBody>
          <a:bodyPr/>
          <a:lstStyle/>
          <a:p>
            <a:r>
              <a:rPr lang="en-IN" smtClean="0"/>
              <a:t>FACTS for EEE , V SEMESTER 2019  by  Y.Mastanamma </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8/8/2019</a:t>
            </a:r>
            <a:endParaRPr lang="en-US"/>
          </a:p>
        </p:txBody>
      </p:sp>
      <p:sp>
        <p:nvSpPr>
          <p:cNvPr id="6" name="Footer Placeholder 5"/>
          <p:cNvSpPr>
            <a:spLocks noGrp="1"/>
          </p:cNvSpPr>
          <p:nvPr>
            <p:ph type="ftr" sz="quarter" idx="11"/>
          </p:nvPr>
        </p:nvSpPr>
        <p:spPr/>
        <p:txBody>
          <a:bodyPr/>
          <a:lstStyle/>
          <a:p>
            <a:r>
              <a:rPr lang="en-IN" smtClean="0"/>
              <a:t>FACTS for EEE , V SEMESTER 2019  by  Y.Mastanamma </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8/8/2019</a:t>
            </a:r>
            <a:endParaRPr lang="en-US"/>
          </a:p>
        </p:txBody>
      </p:sp>
      <p:sp>
        <p:nvSpPr>
          <p:cNvPr id="8" name="Footer Placeholder 7"/>
          <p:cNvSpPr>
            <a:spLocks noGrp="1"/>
          </p:cNvSpPr>
          <p:nvPr>
            <p:ph type="ftr" sz="quarter" idx="11"/>
          </p:nvPr>
        </p:nvSpPr>
        <p:spPr/>
        <p:txBody>
          <a:bodyPr/>
          <a:lstStyle/>
          <a:p>
            <a:r>
              <a:rPr lang="en-IN" smtClean="0"/>
              <a:t>FACTS for EEE , V SEMESTER 2019  by  Y.Mastanamma </a:t>
            </a:r>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8/8/2019</a:t>
            </a:r>
            <a:endParaRPr lang="en-US"/>
          </a:p>
        </p:txBody>
      </p:sp>
      <p:sp>
        <p:nvSpPr>
          <p:cNvPr id="4" name="Footer Placeholder 3"/>
          <p:cNvSpPr>
            <a:spLocks noGrp="1"/>
          </p:cNvSpPr>
          <p:nvPr>
            <p:ph type="ftr" sz="quarter" idx="11"/>
          </p:nvPr>
        </p:nvSpPr>
        <p:spPr/>
        <p:txBody>
          <a:bodyPr/>
          <a:lstStyle/>
          <a:p>
            <a:r>
              <a:rPr lang="en-IN" smtClean="0"/>
              <a:t>FACTS for EEE , V SEMESTER 2019  by  Y.Mastanamma </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8/8/2019</a:t>
            </a:r>
            <a:endParaRPr lang="en-US"/>
          </a:p>
        </p:txBody>
      </p:sp>
      <p:sp>
        <p:nvSpPr>
          <p:cNvPr id="3" name="Footer Placeholder 2"/>
          <p:cNvSpPr>
            <a:spLocks noGrp="1"/>
          </p:cNvSpPr>
          <p:nvPr>
            <p:ph type="ftr" sz="quarter" idx="11"/>
          </p:nvPr>
        </p:nvSpPr>
        <p:spPr/>
        <p:txBody>
          <a:bodyPr/>
          <a:lstStyle/>
          <a:p>
            <a:r>
              <a:rPr lang="en-IN" smtClean="0"/>
              <a:t>FACTS for EEE , V SEMESTER 2019  by  Y.Mastanamma </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8/8/2019</a:t>
            </a:r>
            <a:endParaRPr lang="en-US"/>
          </a:p>
        </p:txBody>
      </p:sp>
      <p:sp>
        <p:nvSpPr>
          <p:cNvPr id="6" name="Footer Placeholder 5"/>
          <p:cNvSpPr>
            <a:spLocks noGrp="1"/>
          </p:cNvSpPr>
          <p:nvPr>
            <p:ph type="ftr" sz="quarter" idx="11"/>
          </p:nvPr>
        </p:nvSpPr>
        <p:spPr/>
        <p:txBody>
          <a:bodyPr/>
          <a:lstStyle/>
          <a:p>
            <a:r>
              <a:rPr lang="en-IN" smtClean="0"/>
              <a:t>FACTS for EEE , V SEMESTER 2019  by  Y.Mastanamma </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8/8/2019</a:t>
            </a:r>
            <a:endParaRPr lang="en-US"/>
          </a:p>
        </p:txBody>
      </p:sp>
      <p:sp>
        <p:nvSpPr>
          <p:cNvPr id="6" name="Footer Placeholder 5"/>
          <p:cNvSpPr>
            <a:spLocks noGrp="1"/>
          </p:cNvSpPr>
          <p:nvPr>
            <p:ph type="ftr" sz="quarter" idx="11"/>
          </p:nvPr>
        </p:nvSpPr>
        <p:spPr/>
        <p:txBody>
          <a:bodyPr/>
          <a:lstStyle/>
          <a:p>
            <a:r>
              <a:rPr lang="en-IN" smtClean="0"/>
              <a:t>FACTS for EEE , V SEMESTER 2019  by  Y.Mastanamma </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8/8/2019</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IN" smtClean="0"/>
              <a:t>FACTS for EEE , V SEMESTER 2019  by  Y.Mastanamma </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8" Type="http://schemas.openxmlformats.org/officeDocument/2006/relationships/hyperlink" Target="https://en.wikipedia.org/wiki/Thyristor_controlled_reactor" TargetMode="External"/><Relationship Id="rId3" Type="http://schemas.openxmlformats.org/officeDocument/2006/relationships/hyperlink" Target="https://en.wikipedia.org/wiki/Capacitor" TargetMode="External"/><Relationship Id="rId7" Type="http://schemas.openxmlformats.org/officeDocument/2006/relationships/hyperlink" Target="https://en.wikipedia.org/wiki/Static_VAR_compensator" TargetMode="External"/><Relationship Id="rId2" Type="http://schemas.openxmlformats.org/officeDocument/2006/relationships/hyperlink" Target="https://en.wikipedia.org/wiki/Reactive_power" TargetMode="External"/><Relationship Id="rId1" Type="http://schemas.openxmlformats.org/officeDocument/2006/relationships/slideLayout" Target="../slideLayouts/slideLayout7.xml"/><Relationship Id="rId6" Type="http://schemas.openxmlformats.org/officeDocument/2006/relationships/hyperlink" Target="https://en.wikipedia.org/wiki/Inductor" TargetMode="External"/><Relationship Id="rId5" Type="http://schemas.openxmlformats.org/officeDocument/2006/relationships/hyperlink" Target="https://en.wikipedia.org/wiki/Current_limiting_reactor" TargetMode="External"/><Relationship Id="rId4" Type="http://schemas.openxmlformats.org/officeDocument/2006/relationships/hyperlink" Target="https://en.wikipedia.org/wiki/Thyristor" TargetMode="External"/><Relationship Id="rId9" Type="http://schemas.openxmlformats.org/officeDocument/2006/relationships/hyperlink" Target="https://en.wikipedia.org/wiki/Flexible_AC_transmission_syste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s://en.wikipedia.org/wiki/File:Thyristor_switched_capacitor_waveforms_1.png" TargetMode="Externa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https://en.wikipedia.org/wiki/File:Thyristor_switched_capacitor_waveforms_2.png" TargetMode="Externa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https://en.wikipedia.org/wiki/File:Thyristor_switched_capacitor_waveforms_3.png" TargetMode="Externa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381000"/>
            <a:ext cx="7696200" cy="5570756"/>
          </a:xfrm>
          <a:prstGeom prst="rect">
            <a:avLst/>
          </a:prstGeom>
        </p:spPr>
        <p:txBody>
          <a:bodyPr wrap="square">
            <a:spAutoFit/>
          </a:bodyPr>
          <a:lstStyle/>
          <a:p>
            <a:pPr algn="ctr"/>
            <a:r>
              <a:rPr lang="en-IN" sz="4800" dirty="0" smtClean="0">
                <a:solidFill>
                  <a:schemeClr val="accent6">
                    <a:lumMod val="50000"/>
                  </a:schemeClr>
                </a:solidFill>
              </a:rPr>
              <a:t>Shunt Compensation</a:t>
            </a:r>
          </a:p>
          <a:p>
            <a:pPr algn="ctr"/>
            <a:endParaRPr lang="en-IN" sz="2800" dirty="0" smtClean="0">
              <a:solidFill>
                <a:schemeClr val="accent6">
                  <a:lumMod val="50000"/>
                </a:schemeClr>
              </a:solidFill>
            </a:endParaRPr>
          </a:p>
          <a:p>
            <a:pPr algn="just">
              <a:buFont typeface="Arial" pitchFamily="34" charset="0"/>
              <a:buChar char="•"/>
            </a:pPr>
            <a:r>
              <a:rPr lang="en-IN" sz="2800" dirty="0" smtClean="0"/>
              <a:t>For high voltage transmission line the line          capacitance is high and plays a significant role in</a:t>
            </a:r>
          </a:p>
          <a:p>
            <a:pPr algn="just"/>
            <a:r>
              <a:rPr lang="en-IN" sz="2800" dirty="0" smtClean="0"/>
              <a:t>voltage conditions of the receiving end.</a:t>
            </a:r>
          </a:p>
          <a:p>
            <a:pPr algn="just"/>
            <a:endParaRPr lang="en-IN" sz="2800" dirty="0" smtClean="0"/>
          </a:p>
          <a:p>
            <a:pPr algn="just">
              <a:buFont typeface="Arial" pitchFamily="34" charset="0"/>
              <a:buChar char="•"/>
            </a:pPr>
            <a:r>
              <a:rPr lang="en-IN" sz="2800" dirty="0" smtClean="0"/>
              <a:t>When the line is loaded then the reactive power</a:t>
            </a:r>
          </a:p>
          <a:p>
            <a:pPr algn="just"/>
            <a:r>
              <a:rPr lang="en-IN" sz="2800" dirty="0" smtClean="0"/>
              <a:t>demand of the load is partially met by the </a:t>
            </a:r>
            <a:r>
              <a:rPr lang="en-IN" sz="2800" dirty="0" smtClean="0">
                <a:solidFill>
                  <a:schemeClr val="accent6">
                    <a:lumMod val="50000"/>
                  </a:schemeClr>
                </a:solidFill>
              </a:rPr>
              <a:t>reactive</a:t>
            </a:r>
          </a:p>
          <a:p>
            <a:pPr algn="just"/>
            <a:r>
              <a:rPr lang="en-IN" sz="2800" dirty="0" smtClean="0">
                <a:solidFill>
                  <a:schemeClr val="accent6">
                    <a:lumMod val="50000"/>
                  </a:schemeClr>
                </a:solidFill>
              </a:rPr>
              <a:t>power generated by the line capacitance</a:t>
            </a:r>
            <a:r>
              <a:rPr lang="en-IN" sz="2800" dirty="0" smtClean="0"/>
              <a:t> and the</a:t>
            </a:r>
          </a:p>
          <a:p>
            <a:pPr algn="just"/>
            <a:r>
              <a:rPr lang="en-IN" sz="2800" dirty="0" smtClean="0"/>
              <a:t>remaining reactive power demand is met by the</a:t>
            </a:r>
          </a:p>
          <a:p>
            <a:pPr algn="just"/>
            <a:r>
              <a:rPr lang="en-IN" sz="2800" dirty="0" smtClean="0">
                <a:solidFill>
                  <a:schemeClr val="accent6">
                    <a:lumMod val="50000"/>
                  </a:schemeClr>
                </a:solidFill>
              </a:rPr>
              <a:t>reactive power flow through the line from sending</a:t>
            </a:r>
          </a:p>
          <a:p>
            <a:pPr algn="just"/>
            <a:r>
              <a:rPr lang="en-IN" sz="2800" dirty="0" smtClean="0">
                <a:solidFill>
                  <a:schemeClr val="accent6">
                    <a:lumMod val="50000"/>
                  </a:schemeClr>
                </a:solidFill>
              </a:rPr>
              <a:t>end to the receiving end</a:t>
            </a:r>
            <a:r>
              <a:rPr lang="en-IN" sz="2800" dirty="0" smtClean="0"/>
              <a:t>.</a:t>
            </a:r>
            <a:endParaRPr lang="en-IN" sz="2800" dirty="0"/>
          </a:p>
        </p:txBody>
      </p:sp>
      <p:sp>
        <p:nvSpPr>
          <p:cNvPr id="3" name="Date Placeholder 2"/>
          <p:cNvSpPr>
            <a:spLocks noGrp="1"/>
          </p:cNvSpPr>
          <p:nvPr>
            <p:ph type="dt" sz="half" idx="10"/>
          </p:nvPr>
        </p:nvSpPr>
        <p:spPr/>
        <p:txBody>
          <a:bodyPr/>
          <a:lstStyle/>
          <a:p>
            <a:r>
              <a:rPr lang="en-US" smtClean="0"/>
              <a:t>8/8/2019</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1</a:t>
            </a:fld>
            <a:endParaRPr lang="en-US" dirty="0"/>
          </a:p>
        </p:txBody>
      </p:sp>
      <p:sp>
        <p:nvSpPr>
          <p:cNvPr id="5" name="Footer Placeholder 4"/>
          <p:cNvSpPr>
            <a:spLocks noGrp="1"/>
          </p:cNvSpPr>
          <p:nvPr>
            <p:ph type="ftr" sz="quarter" idx="11"/>
          </p:nvPr>
        </p:nvSpPr>
        <p:spPr>
          <a:xfrm>
            <a:off x="3124200" y="6356350"/>
            <a:ext cx="3733800" cy="365125"/>
          </a:xfrm>
        </p:spPr>
        <p:txBody>
          <a:bodyPr/>
          <a:lstStyle/>
          <a:p>
            <a:r>
              <a:rPr lang="en-IN" smtClean="0"/>
              <a:t>FACTS for EEE , V SEMESTER 2019  by  Y.Mastanamma </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304800" y="228600"/>
            <a:ext cx="8382000" cy="6172200"/>
          </a:xfrm>
          <a:prstGeom prst="rect">
            <a:avLst/>
          </a:prstGeom>
          <a:noFill/>
          <a:ln w="9525">
            <a:noFill/>
            <a:miter lim="800000"/>
            <a:headEnd/>
            <a:tailEnd/>
          </a:ln>
          <a:effectLst/>
        </p:spPr>
      </p:pic>
      <p:sp>
        <p:nvSpPr>
          <p:cNvPr id="3" name="Date Placeholder 2"/>
          <p:cNvSpPr>
            <a:spLocks noGrp="1"/>
          </p:cNvSpPr>
          <p:nvPr>
            <p:ph type="dt" sz="half" idx="10"/>
          </p:nvPr>
        </p:nvSpPr>
        <p:spPr/>
        <p:txBody>
          <a:bodyPr/>
          <a:lstStyle/>
          <a:p>
            <a:r>
              <a:rPr lang="en-US" smtClean="0"/>
              <a:t>8/8/2019</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10</a:t>
            </a:fld>
            <a:endParaRPr lang="en-US"/>
          </a:p>
        </p:txBody>
      </p:sp>
      <p:sp>
        <p:nvSpPr>
          <p:cNvPr id="5" name="Footer Placeholder 4"/>
          <p:cNvSpPr>
            <a:spLocks noGrp="1"/>
          </p:cNvSpPr>
          <p:nvPr>
            <p:ph type="ftr" sz="quarter" idx="11"/>
          </p:nvPr>
        </p:nvSpPr>
        <p:spPr/>
        <p:txBody>
          <a:bodyPr/>
          <a:lstStyle/>
          <a:p>
            <a:r>
              <a:rPr lang="en-IN" smtClean="0"/>
              <a:t>FACTS for EEE , V SEMESTER 2019  by  Y.Mastanamma </a:t>
            </a:r>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a:stretch>
            <a:fillRect/>
          </a:stretch>
        </p:blipFill>
        <p:spPr bwMode="auto">
          <a:xfrm>
            <a:off x="457200" y="228600"/>
            <a:ext cx="8458200" cy="6324599"/>
          </a:xfrm>
          <a:prstGeom prst="rect">
            <a:avLst/>
          </a:prstGeom>
          <a:noFill/>
          <a:ln w="9525">
            <a:noFill/>
            <a:miter lim="800000"/>
            <a:headEnd/>
            <a:tailEnd/>
          </a:ln>
          <a:effectLst/>
        </p:spPr>
      </p:pic>
      <p:sp>
        <p:nvSpPr>
          <p:cNvPr id="3" name="Date Placeholder 2"/>
          <p:cNvSpPr>
            <a:spLocks noGrp="1"/>
          </p:cNvSpPr>
          <p:nvPr>
            <p:ph type="dt" sz="half" idx="10"/>
          </p:nvPr>
        </p:nvSpPr>
        <p:spPr/>
        <p:txBody>
          <a:bodyPr/>
          <a:lstStyle/>
          <a:p>
            <a:r>
              <a:rPr lang="en-US" smtClean="0"/>
              <a:t>8/8/2019</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11</a:t>
            </a:fld>
            <a:endParaRPr lang="en-US"/>
          </a:p>
        </p:txBody>
      </p:sp>
      <p:sp>
        <p:nvSpPr>
          <p:cNvPr id="5" name="Footer Placeholder 4"/>
          <p:cNvSpPr>
            <a:spLocks noGrp="1"/>
          </p:cNvSpPr>
          <p:nvPr>
            <p:ph type="ftr" sz="quarter" idx="11"/>
          </p:nvPr>
        </p:nvSpPr>
        <p:spPr/>
        <p:txBody>
          <a:bodyPr/>
          <a:lstStyle/>
          <a:p>
            <a:r>
              <a:rPr lang="en-IN" smtClean="0"/>
              <a:t>FACTS for EEE , V SEMESTER 2019  by  Y.Mastanamma </a:t>
            </a:r>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srcRect/>
          <a:stretch>
            <a:fillRect/>
          </a:stretch>
        </p:blipFill>
        <p:spPr bwMode="auto">
          <a:xfrm>
            <a:off x="381000" y="381000"/>
            <a:ext cx="8153400" cy="5715000"/>
          </a:xfrm>
          <a:prstGeom prst="rect">
            <a:avLst/>
          </a:prstGeom>
          <a:noFill/>
          <a:ln w="9525">
            <a:noFill/>
            <a:miter lim="800000"/>
            <a:headEnd/>
            <a:tailEnd/>
          </a:ln>
          <a:effectLst/>
        </p:spPr>
      </p:pic>
      <p:sp>
        <p:nvSpPr>
          <p:cNvPr id="4" name="Date Placeholder 3"/>
          <p:cNvSpPr>
            <a:spLocks noGrp="1"/>
          </p:cNvSpPr>
          <p:nvPr>
            <p:ph type="dt" sz="half" idx="10"/>
          </p:nvPr>
        </p:nvSpPr>
        <p:spPr/>
        <p:txBody>
          <a:bodyPr/>
          <a:lstStyle/>
          <a:p>
            <a:r>
              <a:rPr lang="en-US" smtClean="0"/>
              <a:t>8/8/2019</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12</a:t>
            </a:fld>
            <a:endParaRPr lang="en-US"/>
          </a:p>
        </p:txBody>
      </p:sp>
      <p:sp>
        <p:nvSpPr>
          <p:cNvPr id="6" name="Footer Placeholder 5"/>
          <p:cNvSpPr>
            <a:spLocks noGrp="1"/>
          </p:cNvSpPr>
          <p:nvPr>
            <p:ph type="ftr" sz="quarter" idx="11"/>
          </p:nvPr>
        </p:nvSpPr>
        <p:spPr/>
        <p:txBody>
          <a:bodyPr/>
          <a:lstStyle/>
          <a:p>
            <a:r>
              <a:rPr lang="en-IN" smtClean="0"/>
              <a:t>FACTS for EEE , V SEMESTER 2019  by  Y.Mastanamma </a:t>
            </a:r>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srcRect/>
          <a:stretch>
            <a:fillRect/>
          </a:stretch>
        </p:blipFill>
        <p:spPr bwMode="auto">
          <a:xfrm>
            <a:off x="304800" y="228600"/>
            <a:ext cx="8458200" cy="6248400"/>
          </a:xfrm>
          <a:prstGeom prst="rect">
            <a:avLst/>
          </a:prstGeom>
          <a:noFill/>
          <a:ln w="9525">
            <a:noFill/>
            <a:miter lim="800000"/>
            <a:headEnd/>
            <a:tailEnd/>
          </a:ln>
          <a:effectLst/>
        </p:spPr>
      </p:pic>
      <p:sp>
        <p:nvSpPr>
          <p:cNvPr id="3" name="Date Placeholder 2"/>
          <p:cNvSpPr>
            <a:spLocks noGrp="1"/>
          </p:cNvSpPr>
          <p:nvPr>
            <p:ph type="dt" sz="half" idx="10"/>
          </p:nvPr>
        </p:nvSpPr>
        <p:spPr/>
        <p:txBody>
          <a:bodyPr/>
          <a:lstStyle/>
          <a:p>
            <a:r>
              <a:rPr lang="en-US" smtClean="0"/>
              <a:t>8/8/2019</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13</a:t>
            </a:fld>
            <a:endParaRPr lang="en-US"/>
          </a:p>
        </p:txBody>
      </p:sp>
      <p:sp>
        <p:nvSpPr>
          <p:cNvPr id="5" name="Footer Placeholder 4"/>
          <p:cNvSpPr>
            <a:spLocks noGrp="1"/>
          </p:cNvSpPr>
          <p:nvPr>
            <p:ph type="ftr" sz="quarter" idx="11"/>
          </p:nvPr>
        </p:nvSpPr>
        <p:spPr/>
        <p:txBody>
          <a:bodyPr/>
          <a:lstStyle/>
          <a:p>
            <a:r>
              <a:rPr lang="en-IN" smtClean="0"/>
              <a:t>FACTS for EEE , V SEMESTER 2019  by  Y.Mastanamma </a:t>
            </a:r>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srcRect/>
          <a:stretch>
            <a:fillRect/>
          </a:stretch>
        </p:blipFill>
        <p:spPr bwMode="auto">
          <a:xfrm>
            <a:off x="533400" y="457200"/>
            <a:ext cx="8077200" cy="6095999"/>
          </a:xfrm>
          <a:prstGeom prst="rect">
            <a:avLst/>
          </a:prstGeom>
          <a:noFill/>
          <a:ln w="9525">
            <a:noFill/>
            <a:miter lim="800000"/>
            <a:headEnd/>
            <a:tailEnd/>
          </a:ln>
          <a:effectLst/>
        </p:spPr>
      </p:pic>
      <p:sp>
        <p:nvSpPr>
          <p:cNvPr id="3" name="Date Placeholder 2"/>
          <p:cNvSpPr>
            <a:spLocks noGrp="1"/>
          </p:cNvSpPr>
          <p:nvPr>
            <p:ph type="dt" sz="half" idx="10"/>
          </p:nvPr>
        </p:nvSpPr>
        <p:spPr/>
        <p:txBody>
          <a:bodyPr/>
          <a:lstStyle/>
          <a:p>
            <a:r>
              <a:rPr lang="en-US" smtClean="0"/>
              <a:t>8/8/2019</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14</a:t>
            </a:fld>
            <a:endParaRPr lang="en-US"/>
          </a:p>
        </p:txBody>
      </p:sp>
      <p:sp>
        <p:nvSpPr>
          <p:cNvPr id="5" name="Footer Placeholder 4"/>
          <p:cNvSpPr>
            <a:spLocks noGrp="1"/>
          </p:cNvSpPr>
          <p:nvPr>
            <p:ph type="ftr" sz="quarter" idx="11"/>
          </p:nvPr>
        </p:nvSpPr>
        <p:spPr/>
        <p:txBody>
          <a:bodyPr/>
          <a:lstStyle/>
          <a:p>
            <a:r>
              <a:rPr lang="en-IN" smtClean="0"/>
              <a:t>FACTS for EEE , V SEMESTER 2019  by  Y.Mastanamma </a:t>
            </a:r>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8/8/2019</a:t>
            </a:r>
            <a:endParaRPr lang="en-US"/>
          </a:p>
        </p:txBody>
      </p:sp>
      <p:sp>
        <p:nvSpPr>
          <p:cNvPr id="3" name="Footer Placeholder 2"/>
          <p:cNvSpPr>
            <a:spLocks noGrp="1"/>
          </p:cNvSpPr>
          <p:nvPr>
            <p:ph type="ftr" sz="quarter" idx="11"/>
          </p:nvPr>
        </p:nvSpPr>
        <p:spPr/>
        <p:txBody>
          <a:bodyPr/>
          <a:lstStyle/>
          <a:p>
            <a:r>
              <a:rPr lang="en-IN" smtClean="0"/>
              <a:t>FACTS for EEE , V SEMESTER 2019  by  Y.Mastanamma </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15</a:t>
            </a:fld>
            <a:endParaRPr lang="en-US"/>
          </a:p>
        </p:txBody>
      </p:sp>
      <p:pic>
        <p:nvPicPr>
          <p:cNvPr id="1026" name="Picture 2"/>
          <p:cNvPicPr>
            <a:picLocks noChangeAspect="1" noChangeArrowheads="1"/>
          </p:cNvPicPr>
          <p:nvPr/>
        </p:nvPicPr>
        <p:blipFill>
          <a:blip r:embed="rId2"/>
          <a:srcRect/>
          <a:stretch>
            <a:fillRect/>
          </a:stretch>
        </p:blipFill>
        <p:spPr bwMode="auto">
          <a:xfrm>
            <a:off x="990600" y="457200"/>
            <a:ext cx="7315200" cy="5333999"/>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8/8/2019</a:t>
            </a:r>
            <a:endParaRPr lang="en-US"/>
          </a:p>
        </p:txBody>
      </p:sp>
      <p:sp>
        <p:nvSpPr>
          <p:cNvPr id="3" name="Footer Placeholder 2"/>
          <p:cNvSpPr>
            <a:spLocks noGrp="1"/>
          </p:cNvSpPr>
          <p:nvPr>
            <p:ph type="ftr" sz="quarter" idx="11"/>
          </p:nvPr>
        </p:nvSpPr>
        <p:spPr/>
        <p:txBody>
          <a:bodyPr/>
          <a:lstStyle/>
          <a:p>
            <a:r>
              <a:rPr lang="en-IN" smtClean="0"/>
              <a:t>FACTS for EEE , V SEMESTER 2019  by  Y.Mastanamma </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16</a:t>
            </a:fld>
            <a:endParaRPr lang="en-US"/>
          </a:p>
        </p:txBody>
      </p:sp>
      <p:sp>
        <p:nvSpPr>
          <p:cNvPr id="5" name="Rectangle 4"/>
          <p:cNvSpPr/>
          <p:nvPr/>
        </p:nvSpPr>
        <p:spPr>
          <a:xfrm>
            <a:off x="304800" y="457200"/>
            <a:ext cx="8077200" cy="1384995"/>
          </a:xfrm>
          <a:prstGeom prst="rect">
            <a:avLst/>
          </a:prstGeom>
        </p:spPr>
        <p:txBody>
          <a:bodyPr wrap="square">
            <a:spAutoFit/>
          </a:bodyPr>
          <a:lstStyle/>
          <a:p>
            <a:r>
              <a:rPr lang="en-IN" sz="2800" dirty="0" smtClean="0"/>
              <a:t>The potential effectiveness of shunt Compensator on transient stability improvement can be conveniently evaluated by “EQUAL AREA CRITERION”.</a:t>
            </a:r>
            <a:endParaRPr lang="en-IN" sz="2800" dirty="0"/>
          </a:p>
        </p:txBody>
      </p:sp>
      <p:sp>
        <p:nvSpPr>
          <p:cNvPr id="6" name="Rectangle 5"/>
          <p:cNvSpPr/>
          <p:nvPr/>
        </p:nvSpPr>
        <p:spPr>
          <a:xfrm>
            <a:off x="304800" y="2438400"/>
            <a:ext cx="8229600" cy="1815882"/>
          </a:xfrm>
          <a:prstGeom prst="rect">
            <a:avLst/>
          </a:prstGeom>
        </p:spPr>
        <p:txBody>
          <a:bodyPr wrap="square">
            <a:spAutoFit/>
          </a:bodyPr>
          <a:lstStyle/>
          <a:p>
            <a:pPr algn="just"/>
            <a:r>
              <a:rPr lang="en-IN" sz="2800" dirty="0" smtClean="0"/>
              <a:t>Assume that both the uncompensated and compensated systems are subjected to the same fault for the same period of time. The dynamic behaviour of these systems is illustrated in the figures.</a:t>
            </a:r>
            <a:endParaRPr lang="en-IN" sz="28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8/8/2019</a:t>
            </a:r>
            <a:endParaRPr lang="en-US"/>
          </a:p>
        </p:txBody>
      </p:sp>
      <p:sp>
        <p:nvSpPr>
          <p:cNvPr id="3" name="Footer Placeholder 2"/>
          <p:cNvSpPr>
            <a:spLocks noGrp="1"/>
          </p:cNvSpPr>
          <p:nvPr>
            <p:ph type="ftr" sz="quarter" idx="11"/>
          </p:nvPr>
        </p:nvSpPr>
        <p:spPr/>
        <p:txBody>
          <a:bodyPr/>
          <a:lstStyle/>
          <a:p>
            <a:r>
              <a:rPr lang="en-IN" smtClean="0"/>
              <a:t>FACTS for EEE , V SEMESTER 2019  by  Y.Mastanamma </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17</a:t>
            </a:fld>
            <a:endParaRPr lang="en-US"/>
          </a:p>
        </p:txBody>
      </p:sp>
      <p:pic>
        <p:nvPicPr>
          <p:cNvPr id="2052" name="Picture 4"/>
          <p:cNvPicPr>
            <a:picLocks noChangeAspect="1" noChangeArrowheads="1"/>
          </p:cNvPicPr>
          <p:nvPr/>
        </p:nvPicPr>
        <p:blipFill>
          <a:blip r:embed="rId2"/>
          <a:srcRect/>
          <a:stretch>
            <a:fillRect/>
          </a:stretch>
        </p:blipFill>
        <p:spPr bwMode="auto">
          <a:xfrm>
            <a:off x="304800" y="1371600"/>
            <a:ext cx="4114800" cy="4343400"/>
          </a:xfrm>
          <a:prstGeom prst="rect">
            <a:avLst/>
          </a:prstGeom>
          <a:noFill/>
          <a:ln w="9525">
            <a:noFill/>
            <a:miter lim="800000"/>
            <a:headEnd/>
            <a:tailEnd/>
          </a:ln>
          <a:effectLst/>
        </p:spPr>
      </p:pic>
      <p:pic>
        <p:nvPicPr>
          <p:cNvPr id="2053" name="Picture 5"/>
          <p:cNvPicPr>
            <a:picLocks noChangeAspect="1" noChangeArrowheads="1"/>
          </p:cNvPicPr>
          <p:nvPr/>
        </p:nvPicPr>
        <p:blipFill>
          <a:blip r:embed="rId3"/>
          <a:srcRect/>
          <a:stretch>
            <a:fillRect/>
          </a:stretch>
        </p:blipFill>
        <p:spPr bwMode="auto">
          <a:xfrm>
            <a:off x="1295400" y="304800"/>
            <a:ext cx="5534025" cy="733425"/>
          </a:xfrm>
          <a:prstGeom prst="rect">
            <a:avLst/>
          </a:prstGeom>
          <a:noFill/>
          <a:ln w="9525">
            <a:noFill/>
            <a:miter lim="800000"/>
            <a:headEnd/>
            <a:tailEnd/>
          </a:ln>
          <a:effectLst/>
        </p:spPr>
      </p:pic>
      <p:pic>
        <p:nvPicPr>
          <p:cNvPr id="2054" name="Picture 6"/>
          <p:cNvPicPr>
            <a:picLocks noChangeAspect="1" noChangeArrowheads="1"/>
          </p:cNvPicPr>
          <p:nvPr/>
        </p:nvPicPr>
        <p:blipFill>
          <a:blip r:embed="rId4"/>
          <a:srcRect/>
          <a:stretch>
            <a:fillRect/>
          </a:stretch>
        </p:blipFill>
        <p:spPr bwMode="auto">
          <a:xfrm>
            <a:off x="4495800" y="1143001"/>
            <a:ext cx="4343400" cy="4357688"/>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8/8/2019</a:t>
            </a:r>
            <a:endParaRPr lang="en-US"/>
          </a:p>
        </p:txBody>
      </p:sp>
      <p:sp>
        <p:nvSpPr>
          <p:cNvPr id="3" name="Footer Placeholder 2"/>
          <p:cNvSpPr>
            <a:spLocks noGrp="1"/>
          </p:cNvSpPr>
          <p:nvPr>
            <p:ph type="ftr" sz="quarter" idx="11"/>
          </p:nvPr>
        </p:nvSpPr>
        <p:spPr/>
        <p:txBody>
          <a:bodyPr/>
          <a:lstStyle/>
          <a:p>
            <a:r>
              <a:rPr lang="en-IN" smtClean="0"/>
              <a:t>FACTS for EEE , V SEMESTER 2019  by  Y.Mastanamma </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18</a:t>
            </a:fld>
            <a:endParaRPr lang="en-US"/>
          </a:p>
        </p:txBody>
      </p:sp>
      <p:pic>
        <p:nvPicPr>
          <p:cNvPr id="3074" name="Picture 2"/>
          <p:cNvPicPr>
            <a:picLocks noChangeAspect="1" noChangeArrowheads="1"/>
          </p:cNvPicPr>
          <p:nvPr/>
        </p:nvPicPr>
        <p:blipFill>
          <a:blip r:embed="rId2"/>
          <a:srcRect/>
          <a:stretch>
            <a:fillRect/>
          </a:stretch>
        </p:blipFill>
        <p:spPr bwMode="auto">
          <a:xfrm>
            <a:off x="457200" y="304801"/>
            <a:ext cx="8077200" cy="5519738"/>
          </a:xfrm>
          <a:prstGeom prst="rect">
            <a:avLst/>
          </a:prstGeom>
          <a:noFill/>
          <a:ln w="9525">
            <a:no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8/8/2019</a:t>
            </a:r>
            <a:endParaRPr lang="en-US"/>
          </a:p>
        </p:txBody>
      </p:sp>
      <p:sp>
        <p:nvSpPr>
          <p:cNvPr id="3" name="Footer Placeholder 2"/>
          <p:cNvSpPr>
            <a:spLocks noGrp="1"/>
          </p:cNvSpPr>
          <p:nvPr>
            <p:ph type="ftr" sz="quarter" idx="11"/>
          </p:nvPr>
        </p:nvSpPr>
        <p:spPr/>
        <p:txBody>
          <a:bodyPr/>
          <a:lstStyle/>
          <a:p>
            <a:r>
              <a:rPr lang="en-IN" smtClean="0"/>
              <a:t>FACTS for EEE , V SEMESTER 2019  by  Y.Mastanamma </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19</a:t>
            </a:fld>
            <a:endParaRPr lang="en-US"/>
          </a:p>
        </p:txBody>
      </p:sp>
      <p:pic>
        <p:nvPicPr>
          <p:cNvPr id="5122" name="Picture 2"/>
          <p:cNvPicPr>
            <a:picLocks noChangeAspect="1" noChangeArrowheads="1"/>
          </p:cNvPicPr>
          <p:nvPr/>
        </p:nvPicPr>
        <p:blipFill>
          <a:blip r:embed="rId2"/>
          <a:srcRect/>
          <a:stretch>
            <a:fillRect/>
          </a:stretch>
        </p:blipFill>
        <p:spPr bwMode="auto">
          <a:xfrm>
            <a:off x="923925" y="1143000"/>
            <a:ext cx="7296150" cy="4572000"/>
          </a:xfrm>
          <a:prstGeom prst="rect">
            <a:avLst/>
          </a:prstGeom>
          <a:noFill/>
          <a:ln w="9525">
            <a:noFill/>
            <a:miter lim="800000"/>
            <a:headEnd/>
            <a:tailEnd/>
          </a:ln>
          <a:effectLst/>
        </p:spPr>
      </p:pic>
      <p:pic>
        <p:nvPicPr>
          <p:cNvPr id="5123" name="Picture 3"/>
          <p:cNvPicPr>
            <a:picLocks noChangeAspect="1" noChangeArrowheads="1"/>
          </p:cNvPicPr>
          <p:nvPr/>
        </p:nvPicPr>
        <p:blipFill>
          <a:blip r:embed="rId3"/>
          <a:srcRect/>
          <a:stretch>
            <a:fillRect/>
          </a:stretch>
        </p:blipFill>
        <p:spPr bwMode="auto">
          <a:xfrm>
            <a:off x="914400" y="685800"/>
            <a:ext cx="4495800" cy="533400"/>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152400"/>
            <a:ext cx="8382000" cy="6063198"/>
          </a:xfrm>
          <a:prstGeom prst="rect">
            <a:avLst/>
          </a:prstGeom>
        </p:spPr>
        <p:txBody>
          <a:bodyPr wrap="square">
            <a:spAutoFit/>
          </a:bodyPr>
          <a:lstStyle/>
          <a:p>
            <a:pPr algn="just"/>
            <a:r>
              <a:rPr lang="en-IN" sz="3600" dirty="0" smtClean="0">
                <a:solidFill>
                  <a:schemeClr val="accent6">
                    <a:lumMod val="50000"/>
                  </a:schemeClr>
                </a:solidFill>
              </a:rPr>
              <a:t>Shunt Compensation (continued…)</a:t>
            </a:r>
          </a:p>
          <a:p>
            <a:pPr algn="just"/>
            <a:endParaRPr lang="en-IN" sz="3200" dirty="0" smtClean="0"/>
          </a:p>
          <a:p>
            <a:pPr algn="just"/>
            <a:r>
              <a:rPr lang="en-IN" sz="3200" dirty="0" smtClean="0"/>
              <a:t>• When </a:t>
            </a:r>
            <a:r>
              <a:rPr lang="en-IN" sz="3200" dirty="0" smtClean="0">
                <a:solidFill>
                  <a:schemeClr val="accent6">
                    <a:lumMod val="50000"/>
                  </a:schemeClr>
                </a:solidFill>
              </a:rPr>
              <a:t>load is high </a:t>
            </a:r>
            <a:r>
              <a:rPr lang="en-IN" sz="3200" dirty="0" smtClean="0"/>
              <a:t>(more than SIL) then a </a:t>
            </a:r>
            <a:r>
              <a:rPr lang="en-IN" sz="3200" dirty="0" smtClean="0">
                <a:solidFill>
                  <a:schemeClr val="accent6">
                    <a:lumMod val="50000"/>
                  </a:schemeClr>
                </a:solidFill>
              </a:rPr>
              <a:t>large reactive power flows </a:t>
            </a:r>
            <a:r>
              <a:rPr lang="en-IN" sz="3200" dirty="0" smtClean="0"/>
              <a:t>from sending end to the receiving end resulting in </a:t>
            </a:r>
            <a:r>
              <a:rPr lang="en-IN" sz="3200" dirty="0" smtClean="0">
                <a:solidFill>
                  <a:schemeClr val="accent6">
                    <a:lumMod val="50000"/>
                  </a:schemeClr>
                </a:solidFill>
              </a:rPr>
              <a:t>large voltage drop in the line.</a:t>
            </a:r>
          </a:p>
          <a:p>
            <a:pPr algn="just"/>
            <a:r>
              <a:rPr lang="en-IN" sz="3200" dirty="0" smtClean="0"/>
              <a:t>• To improve the voltage at the receiving end </a:t>
            </a:r>
            <a:r>
              <a:rPr lang="en-IN" sz="3200" dirty="0" smtClean="0">
                <a:solidFill>
                  <a:schemeClr val="accent6">
                    <a:lumMod val="50000"/>
                  </a:schemeClr>
                </a:solidFill>
              </a:rPr>
              <a:t>shunt capacitors may be connected at the receiving end to generate and feed the reactive power to the load so that reactive power flow through the line and consequently the voltage drop in the line is reduced.</a:t>
            </a:r>
            <a:endParaRPr lang="en-IN" sz="3200" dirty="0">
              <a:solidFill>
                <a:schemeClr val="accent6">
                  <a:lumMod val="50000"/>
                </a:schemeClr>
              </a:solidFill>
            </a:endParaRPr>
          </a:p>
        </p:txBody>
      </p:sp>
      <p:sp>
        <p:nvSpPr>
          <p:cNvPr id="3" name="Date Placeholder 2"/>
          <p:cNvSpPr>
            <a:spLocks noGrp="1"/>
          </p:cNvSpPr>
          <p:nvPr>
            <p:ph type="dt" sz="half" idx="10"/>
          </p:nvPr>
        </p:nvSpPr>
        <p:spPr/>
        <p:txBody>
          <a:bodyPr/>
          <a:lstStyle/>
          <a:p>
            <a:r>
              <a:rPr lang="en-US" smtClean="0"/>
              <a:t>8/8/2019</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2</a:t>
            </a:fld>
            <a:endParaRPr lang="en-US" dirty="0"/>
          </a:p>
        </p:txBody>
      </p:sp>
      <p:sp>
        <p:nvSpPr>
          <p:cNvPr id="5" name="Footer Placeholder 4"/>
          <p:cNvSpPr>
            <a:spLocks noGrp="1"/>
          </p:cNvSpPr>
          <p:nvPr>
            <p:ph type="ftr" sz="quarter" idx="11"/>
          </p:nvPr>
        </p:nvSpPr>
        <p:spPr/>
        <p:txBody>
          <a:bodyPr/>
          <a:lstStyle/>
          <a:p>
            <a:r>
              <a:rPr lang="en-IN" smtClean="0"/>
              <a:t>FACTS for EEE , V SEMESTER 2019  by  Y.Mastanamma </a:t>
            </a:r>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8/8/2019</a:t>
            </a:r>
            <a:endParaRPr lang="en-US"/>
          </a:p>
        </p:txBody>
      </p:sp>
      <p:sp>
        <p:nvSpPr>
          <p:cNvPr id="3" name="Footer Placeholder 2"/>
          <p:cNvSpPr>
            <a:spLocks noGrp="1"/>
          </p:cNvSpPr>
          <p:nvPr>
            <p:ph type="ftr" sz="quarter" idx="11"/>
          </p:nvPr>
        </p:nvSpPr>
        <p:spPr>
          <a:xfrm>
            <a:off x="3124200" y="6492875"/>
            <a:ext cx="2895600" cy="365125"/>
          </a:xfrm>
        </p:spPr>
        <p:txBody>
          <a:bodyPr/>
          <a:lstStyle/>
          <a:p>
            <a:r>
              <a:rPr lang="en-IN" dirty="0" smtClean="0"/>
              <a:t>FACTS for EEE , V SEMESTER 2019  by  </a:t>
            </a:r>
            <a:r>
              <a:rPr lang="en-IN" dirty="0" err="1" smtClean="0"/>
              <a:t>Y.Mastanamma</a:t>
            </a:r>
            <a:r>
              <a:rPr lang="en-IN" dirty="0" smtClean="0"/>
              <a:t> </a:t>
            </a:r>
            <a:endParaRPr lang="en-US" dirty="0"/>
          </a:p>
        </p:txBody>
      </p:sp>
      <p:sp>
        <p:nvSpPr>
          <p:cNvPr id="4" name="Slide Number Placeholder 3"/>
          <p:cNvSpPr>
            <a:spLocks noGrp="1"/>
          </p:cNvSpPr>
          <p:nvPr>
            <p:ph type="sldNum" sz="quarter" idx="12"/>
          </p:nvPr>
        </p:nvSpPr>
        <p:spPr>
          <a:xfrm>
            <a:off x="8229600" y="6356350"/>
            <a:ext cx="457200" cy="365125"/>
          </a:xfrm>
        </p:spPr>
        <p:txBody>
          <a:bodyPr/>
          <a:lstStyle/>
          <a:p>
            <a:fld id="{B6F15528-21DE-4FAA-801E-634DDDAF4B2B}" type="slidenum">
              <a:rPr lang="en-US" smtClean="0"/>
              <a:pPr/>
              <a:t>20</a:t>
            </a:fld>
            <a:endParaRPr lang="en-US" dirty="0"/>
          </a:p>
        </p:txBody>
      </p:sp>
      <p:sp>
        <p:nvSpPr>
          <p:cNvPr id="5" name="Rectangle 4"/>
          <p:cNvSpPr/>
          <p:nvPr/>
        </p:nvSpPr>
        <p:spPr>
          <a:xfrm>
            <a:off x="152400" y="152400"/>
            <a:ext cx="8610600" cy="6309420"/>
          </a:xfrm>
          <a:prstGeom prst="rect">
            <a:avLst/>
          </a:prstGeom>
        </p:spPr>
        <p:txBody>
          <a:bodyPr wrap="square">
            <a:spAutoFit/>
          </a:bodyPr>
          <a:lstStyle/>
          <a:p>
            <a:pPr algn="just"/>
            <a:r>
              <a:rPr lang="en-IN" sz="2400" dirty="0" smtClean="0">
                <a:solidFill>
                  <a:srgbClr val="FF0000"/>
                </a:solidFill>
              </a:rPr>
              <a:t>Methods of Controllable VAR  Generation:</a:t>
            </a:r>
          </a:p>
          <a:p>
            <a:pPr algn="just"/>
            <a:endParaRPr lang="en-IN" sz="2000" dirty="0" smtClean="0"/>
          </a:p>
          <a:p>
            <a:pPr algn="just">
              <a:buFont typeface="Wingdings" pitchFamily="2" charset="2"/>
              <a:buChar char="Ø"/>
            </a:pPr>
            <a:r>
              <a:rPr lang="en-IN" sz="2000" dirty="0" smtClean="0"/>
              <a:t> </a:t>
            </a:r>
            <a:r>
              <a:rPr lang="en-IN" sz="2000" dirty="0" smtClean="0">
                <a:solidFill>
                  <a:schemeClr val="accent5">
                    <a:lumMod val="75000"/>
                  </a:schemeClr>
                </a:solidFill>
              </a:rPr>
              <a:t>Capacitors generate </a:t>
            </a:r>
            <a:r>
              <a:rPr lang="en-IN" sz="2000" dirty="0" smtClean="0"/>
              <a:t>and </a:t>
            </a:r>
            <a:r>
              <a:rPr lang="en-IN" sz="2000" dirty="0" smtClean="0">
                <a:solidFill>
                  <a:schemeClr val="accent2">
                    <a:lumMod val="75000"/>
                  </a:schemeClr>
                </a:solidFill>
              </a:rPr>
              <a:t>inductors (reactors)absorb </a:t>
            </a:r>
            <a:r>
              <a:rPr lang="en-IN" sz="2000" dirty="0" smtClean="0"/>
              <a:t>reactive power when connected to an ac power source. </a:t>
            </a:r>
          </a:p>
          <a:p>
            <a:pPr algn="just"/>
            <a:endParaRPr lang="en-IN" sz="2000" dirty="0" smtClean="0"/>
          </a:p>
          <a:p>
            <a:pPr algn="just">
              <a:buFont typeface="Wingdings" pitchFamily="2" charset="2"/>
              <a:buChar char="Ø"/>
            </a:pPr>
            <a:r>
              <a:rPr lang="en-IN" sz="2000" dirty="0" smtClean="0"/>
              <a:t>They have been used with mechanical switches for controlled VAR generation and absorption.</a:t>
            </a:r>
          </a:p>
          <a:p>
            <a:pPr algn="just"/>
            <a:r>
              <a:rPr lang="en-IN" sz="2000" dirty="0" smtClean="0"/>
              <a:t> </a:t>
            </a:r>
          </a:p>
          <a:p>
            <a:pPr algn="just">
              <a:buFont typeface="Wingdings" pitchFamily="2" charset="2"/>
              <a:buChar char="Ø"/>
            </a:pPr>
            <a:r>
              <a:rPr lang="en-IN" sz="2000" dirty="0" smtClean="0"/>
              <a:t>Continuously variable VAR generation or absorption for dynamic system compensation as originally provided by  </a:t>
            </a:r>
          </a:p>
          <a:p>
            <a:pPr algn="just">
              <a:buFont typeface="Wingdings" pitchFamily="2" charset="2"/>
              <a:buChar char="Ø"/>
            </a:pPr>
            <a:endParaRPr lang="en-IN" sz="2000" dirty="0" smtClean="0"/>
          </a:p>
          <a:p>
            <a:pPr algn="just">
              <a:buFont typeface="Arial" pitchFamily="34" charset="0"/>
              <a:buChar char="•"/>
            </a:pPr>
            <a:r>
              <a:rPr lang="en-IN" sz="2000" dirty="0" smtClean="0"/>
              <a:t>  </a:t>
            </a:r>
            <a:r>
              <a:rPr lang="en-IN" sz="2000" dirty="0" smtClean="0">
                <a:solidFill>
                  <a:srgbClr val="7030A0"/>
                </a:solidFill>
              </a:rPr>
              <a:t>Over or under-excited rotating synchronous machines</a:t>
            </a:r>
          </a:p>
          <a:p>
            <a:pPr algn="just"/>
            <a:endParaRPr lang="en-IN" sz="2000" dirty="0" smtClean="0">
              <a:solidFill>
                <a:srgbClr val="7030A0"/>
              </a:solidFill>
            </a:endParaRPr>
          </a:p>
          <a:p>
            <a:pPr algn="just">
              <a:buFont typeface="Arial" pitchFamily="34" charset="0"/>
              <a:buChar char="•"/>
            </a:pPr>
            <a:r>
              <a:rPr lang="en-IN" sz="2000" dirty="0" smtClean="0">
                <a:solidFill>
                  <a:srgbClr val="7030A0"/>
                </a:solidFill>
              </a:rPr>
              <a:t> Saturating reactors in conjunction with fixed capacitors </a:t>
            </a:r>
          </a:p>
          <a:p>
            <a:pPr algn="just">
              <a:buFont typeface="Arial" pitchFamily="34" charset="0"/>
              <a:buChar char="•"/>
            </a:pPr>
            <a:endParaRPr lang="en-IN" sz="2000" dirty="0" smtClean="0"/>
          </a:p>
          <a:p>
            <a:pPr algn="just">
              <a:buFont typeface="Wingdings" pitchFamily="2" charset="2"/>
              <a:buChar char="Ø"/>
            </a:pPr>
            <a:r>
              <a:rPr lang="en-IN" sz="2000" dirty="0" smtClean="0"/>
              <a:t>Using appropriate switch control, the VAR output can be controlled continuously from maximum capacitive to maximum inductive output at a given bus voltage.</a:t>
            </a:r>
          </a:p>
          <a:p>
            <a:pPr algn="just">
              <a:buFont typeface="Wingdings" pitchFamily="2" charset="2"/>
              <a:buChar char="Ø"/>
            </a:pPr>
            <a:r>
              <a:rPr lang="en-IN" sz="2000" dirty="0" smtClean="0"/>
              <a:t> More recently gate turn-off </a:t>
            </a:r>
            <a:r>
              <a:rPr lang="en-IN" sz="2000" dirty="0" err="1" smtClean="0"/>
              <a:t>thyristors</a:t>
            </a:r>
            <a:r>
              <a:rPr lang="en-IN" sz="2000" dirty="0" smtClean="0"/>
              <a:t> and other power semiconductor devices with internal turn off capacity have been use of ac capacitors or reactors.</a:t>
            </a:r>
            <a:endParaRPr lang="en-IN" sz="20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8/8/2019</a:t>
            </a:r>
            <a:endParaRPr lang="en-US"/>
          </a:p>
        </p:txBody>
      </p:sp>
      <p:sp>
        <p:nvSpPr>
          <p:cNvPr id="3" name="Footer Placeholder 2"/>
          <p:cNvSpPr>
            <a:spLocks noGrp="1"/>
          </p:cNvSpPr>
          <p:nvPr>
            <p:ph type="ftr" sz="quarter" idx="11"/>
          </p:nvPr>
        </p:nvSpPr>
        <p:spPr/>
        <p:txBody>
          <a:bodyPr/>
          <a:lstStyle/>
          <a:p>
            <a:r>
              <a:rPr lang="en-IN" smtClean="0"/>
              <a:t>FACTS for EEE , V SEMESTER 2019  by  Y.Mastanamma </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21</a:t>
            </a:fld>
            <a:endParaRPr lang="en-US"/>
          </a:p>
        </p:txBody>
      </p:sp>
      <p:pic>
        <p:nvPicPr>
          <p:cNvPr id="4099" name="Picture 3"/>
          <p:cNvPicPr>
            <a:picLocks noChangeAspect="1" noChangeArrowheads="1"/>
          </p:cNvPicPr>
          <p:nvPr/>
        </p:nvPicPr>
        <p:blipFill>
          <a:blip r:embed="rId2"/>
          <a:srcRect/>
          <a:stretch>
            <a:fillRect/>
          </a:stretch>
        </p:blipFill>
        <p:spPr bwMode="auto">
          <a:xfrm>
            <a:off x="0" y="0"/>
            <a:ext cx="8991600" cy="6248399"/>
          </a:xfrm>
          <a:prstGeom prst="rect">
            <a:avLst/>
          </a:prstGeom>
          <a:noFill/>
          <a:ln w="9525">
            <a:noFill/>
            <a:miter lim="800000"/>
            <a:headEnd/>
            <a:tailEnd/>
          </a:ln>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8/8/2019</a:t>
            </a:r>
            <a:endParaRPr lang="en-US"/>
          </a:p>
        </p:txBody>
      </p:sp>
      <p:sp>
        <p:nvSpPr>
          <p:cNvPr id="3" name="Footer Placeholder 2"/>
          <p:cNvSpPr>
            <a:spLocks noGrp="1"/>
          </p:cNvSpPr>
          <p:nvPr>
            <p:ph type="ftr" sz="quarter" idx="11"/>
          </p:nvPr>
        </p:nvSpPr>
        <p:spPr/>
        <p:txBody>
          <a:bodyPr/>
          <a:lstStyle/>
          <a:p>
            <a:r>
              <a:rPr lang="en-IN" smtClean="0"/>
              <a:t>FACTS for EEE , V SEMESTER 2019  by  Y.Mastanamma </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22</a:t>
            </a:fld>
            <a:endParaRPr lang="en-US"/>
          </a:p>
        </p:txBody>
      </p:sp>
      <p:pic>
        <p:nvPicPr>
          <p:cNvPr id="2050" name="Picture 2"/>
          <p:cNvPicPr>
            <a:picLocks noChangeAspect="1" noChangeArrowheads="1"/>
          </p:cNvPicPr>
          <p:nvPr/>
        </p:nvPicPr>
        <p:blipFill>
          <a:blip r:embed="rId2"/>
          <a:srcRect/>
          <a:stretch>
            <a:fillRect/>
          </a:stretch>
        </p:blipFill>
        <p:spPr bwMode="auto">
          <a:xfrm>
            <a:off x="1447800" y="1219200"/>
            <a:ext cx="4800600" cy="1143000"/>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a:srcRect/>
          <a:stretch>
            <a:fillRect/>
          </a:stretch>
        </p:blipFill>
        <p:spPr bwMode="auto">
          <a:xfrm>
            <a:off x="1828800" y="457200"/>
            <a:ext cx="2438400" cy="533400"/>
          </a:xfrm>
          <a:prstGeom prst="rect">
            <a:avLst/>
          </a:prstGeom>
          <a:noFill/>
          <a:ln w="9525">
            <a:noFill/>
            <a:miter lim="800000"/>
            <a:headEnd/>
            <a:tailEnd/>
          </a:ln>
          <a:effectLst/>
        </p:spPr>
      </p:pic>
      <p:pic>
        <p:nvPicPr>
          <p:cNvPr id="2053" name="Picture 5"/>
          <p:cNvPicPr>
            <a:picLocks noChangeAspect="1" noChangeArrowheads="1"/>
          </p:cNvPicPr>
          <p:nvPr/>
        </p:nvPicPr>
        <p:blipFill>
          <a:blip r:embed="rId4"/>
          <a:srcRect/>
          <a:stretch>
            <a:fillRect/>
          </a:stretch>
        </p:blipFill>
        <p:spPr bwMode="auto">
          <a:xfrm>
            <a:off x="2057400" y="2667000"/>
            <a:ext cx="1952625" cy="571500"/>
          </a:xfrm>
          <a:prstGeom prst="rect">
            <a:avLst/>
          </a:prstGeom>
          <a:noFill/>
          <a:ln w="9525">
            <a:noFill/>
            <a:miter lim="800000"/>
            <a:headEnd/>
            <a:tailEnd/>
          </a:ln>
          <a:effectLst/>
        </p:spPr>
      </p:pic>
      <p:pic>
        <p:nvPicPr>
          <p:cNvPr id="2054" name="Picture 6"/>
          <p:cNvPicPr>
            <a:picLocks noChangeAspect="1" noChangeArrowheads="1"/>
          </p:cNvPicPr>
          <p:nvPr/>
        </p:nvPicPr>
        <p:blipFill>
          <a:blip r:embed="rId5"/>
          <a:srcRect/>
          <a:stretch>
            <a:fillRect/>
          </a:stretch>
        </p:blipFill>
        <p:spPr bwMode="auto">
          <a:xfrm>
            <a:off x="457200" y="3505200"/>
            <a:ext cx="7629525" cy="914400"/>
          </a:xfrm>
          <a:prstGeom prst="rect">
            <a:avLst/>
          </a:prstGeom>
          <a:noFill/>
          <a:ln w="9525">
            <a:noFill/>
            <a:miter lim="800000"/>
            <a:headEnd/>
            <a:tailEnd/>
          </a:ln>
          <a:effectLst/>
        </p:spPr>
      </p:pic>
      <p:pic>
        <p:nvPicPr>
          <p:cNvPr id="2055" name="Picture 7"/>
          <p:cNvPicPr>
            <a:picLocks noChangeAspect="1" noChangeArrowheads="1"/>
          </p:cNvPicPr>
          <p:nvPr/>
        </p:nvPicPr>
        <p:blipFill>
          <a:blip r:embed="rId6"/>
          <a:srcRect/>
          <a:stretch>
            <a:fillRect/>
          </a:stretch>
        </p:blipFill>
        <p:spPr bwMode="auto">
          <a:xfrm>
            <a:off x="3124200" y="4419600"/>
            <a:ext cx="3657600" cy="838200"/>
          </a:xfrm>
          <a:prstGeom prst="rect">
            <a:avLst/>
          </a:prstGeom>
          <a:noFill/>
          <a:ln w="9525">
            <a:noFill/>
            <a:miter lim="800000"/>
            <a:headEnd/>
            <a:tailEnd/>
          </a:ln>
          <a:effectLst/>
        </p:spPr>
      </p:pic>
      <p:pic>
        <p:nvPicPr>
          <p:cNvPr id="2056" name="Picture 8"/>
          <p:cNvPicPr>
            <a:picLocks noChangeAspect="1" noChangeArrowheads="1"/>
          </p:cNvPicPr>
          <p:nvPr/>
        </p:nvPicPr>
        <p:blipFill>
          <a:blip r:embed="rId7"/>
          <a:srcRect/>
          <a:stretch>
            <a:fillRect/>
          </a:stretch>
        </p:blipFill>
        <p:spPr bwMode="auto">
          <a:xfrm>
            <a:off x="3200400" y="5181600"/>
            <a:ext cx="3076575" cy="990600"/>
          </a:xfrm>
          <a:prstGeom prst="rect">
            <a:avLst/>
          </a:prstGeom>
          <a:noFill/>
          <a:ln w="9525">
            <a:noFill/>
            <a:miter lim="800000"/>
            <a:headEnd/>
            <a:tailEnd/>
          </a:ln>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8/8/2019</a:t>
            </a:r>
            <a:endParaRPr lang="en-US"/>
          </a:p>
        </p:txBody>
      </p:sp>
      <p:sp>
        <p:nvSpPr>
          <p:cNvPr id="3" name="Footer Placeholder 2"/>
          <p:cNvSpPr>
            <a:spLocks noGrp="1"/>
          </p:cNvSpPr>
          <p:nvPr>
            <p:ph type="ftr" sz="quarter" idx="11"/>
          </p:nvPr>
        </p:nvSpPr>
        <p:spPr/>
        <p:txBody>
          <a:bodyPr/>
          <a:lstStyle/>
          <a:p>
            <a:r>
              <a:rPr lang="en-IN" smtClean="0"/>
              <a:t>FACTS for EEE , V SEMESTER 2019  by  Y.Mastanamma </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23</a:t>
            </a:fld>
            <a:endParaRPr lang="en-US"/>
          </a:p>
        </p:txBody>
      </p:sp>
      <p:pic>
        <p:nvPicPr>
          <p:cNvPr id="1026" name="Picture 2"/>
          <p:cNvPicPr>
            <a:picLocks noChangeAspect="1" noChangeArrowheads="1"/>
          </p:cNvPicPr>
          <p:nvPr/>
        </p:nvPicPr>
        <p:blipFill>
          <a:blip r:embed="rId2"/>
          <a:srcRect/>
          <a:stretch>
            <a:fillRect/>
          </a:stretch>
        </p:blipFill>
        <p:spPr bwMode="auto">
          <a:xfrm>
            <a:off x="228600" y="152400"/>
            <a:ext cx="8686800" cy="6096000"/>
          </a:xfrm>
          <a:prstGeom prst="rect">
            <a:avLst/>
          </a:prstGeom>
          <a:noFill/>
          <a:ln w="9525">
            <a:noFill/>
            <a:miter lim="800000"/>
            <a:headEnd/>
            <a:tailEnd/>
          </a:ln>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8/8/2019</a:t>
            </a:r>
            <a:endParaRPr lang="en-US"/>
          </a:p>
        </p:txBody>
      </p:sp>
      <p:sp>
        <p:nvSpPr>
          <p:cNvPr id="3" name="Footer Placeholder 2"/>
          <p:cNvSpPr>
            <a:spLocks noGrp="1"/>
          </p:cNvSpPr>
          <p:nvPr>
            <p:ph type="ftr" sz="quarter" idx="11"/>
          </p:nvPr>
        </p:nvSpPr>
        <p:spPr/>
        <p:txBody>
          <a:bodyPr/>
          <a:lstStyle/>
          <a:p>
            <a:r>
              <a:rPr lang="en-IN" smtClean="0"/>
              <a:t>FACTS for EEE , V SEMESTER 2019  by  Y.Mastanamma </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24</a:t>
            </a:fld>
            <a:endParaRPr lang="en-US"/>
          </a:p>
        </p:txBody>
      </p:sp>
      <p:pic>
        <p:nvPicPr>
          <p:cNvPr id="3074" name="Picture 2"/>
          <p:cNvPicPr>
            <a:picLocks noChangeAspect="1" noChangeArrowheads="1"/>
          </p:cNvPicPr>
          <p:nvPr/>
        </p:nvPicPr>
        <p:blipFill>
          <a:blip r:embed="rId2"/>
          <a:srcRect/>
          <a:stretch>
            <a:fillRect/>
          </a:stretch>
        </p:blipFill>
        <p:spPr bwMode="auto">
          <a:xfrm>
            <a:off x="733425" y="228601"/>
            <a:ext cx="7677150" cy="5919788"/>
          </a:xfrm>
          <a:prstGeom prst="rect">
            <a:avLst/>
          </a:prstGeom>
          <a:noFill/>
          <a:ln w="9525">
            <a:noFill/>
            <a:miter lim="800000"/>
            <a:headEnd/>
            <a:tailEnd/>
          </a:ln>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8/8/2019</a:t>
            </a:r>
            <a:endParaRPr lang="en-US"/>
          </a:p>
        </p:txBody>
      </p:sp>
      <p:sp>
        <p:nvSpPr>
          <p:cNvPr id="3" name="Footer Placeholder 2"/>
          <p:cNvSpPr>
            <a:spLocks noGrp="1"/>
          </p:cNvSpPr>
          <p:nvPr>
            <p:ph type="ftr" sz="quarter" idx="11"/>
          </p:nvPr>
        </p:nvSpPr>
        <p:spPr/>
        <p:txBody>
          <a:bodyPr/>
          <a:lstStyle/>
          <a:p>
            <a:r>
              <a:rPr lang="en-IN" smtClean="0"/>
              <a:t>FACTS for EEE , V SEMESTER 2019  by  Y.Mastanamma </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25</a:t>
            </a:fld>
            <a:endParaRPr lang="en-US"/>
          </a:p>
        </p:txBody>
      </p:sp>
      <p:pic>
        <p:nvPicPr>
          <p:cNvPr id="6148" name="Picture 4"/>
          <p:cNvPicPr>
            <a:picLocks noChangeAspect="1" noChangeArrowheads="1"/>
          </p:cNvPicPr>
          <p:nvPr/>
        </p:nvPicPr>
        <p:blipFill>
          <a:blip r:embed="rId2"/>
          <a:srcRect/>
          <a:stretch>
            <a:fillRect/>
          </a:stretch>
        </p:blipFill>
        <p:spPr bwMode="auto">
          <a:xfrm>
            <a:off x="304799" y="604838"/>
            <a:ext cx="8534401" cy="5648325"/>
          </a:xfrm>
          <a:prstGeom prst="rect">
            <a:avLst/>
          </a:prstGeom>
          <a:noFill/>
          <a:ln w="9525">
            <a:noFill/>
            <a:miter lim="800000"/>
            <a:headEnd/>
            <a:tailEnd/>
          </a:ln>
          <a:effectLst/>
        </p:spPr>
      </p:pic>
      <p:pic>
        <p:nvPicPr>
          <p:cNvPr id="7" name="Picture 8"/>
          <p:cNvPicPr>
            <a:picLocks noChangeAspect="1" noChangeArrowheads="1"/>
          </p:cNvPicPr>
          <p:nvPr/>
        </p:nvPicPr>
        <p:blipFill>
          <a:blip r:embed="rId3"/>
          <a:srcRect/>
          <a:stretch>
            <a:fillRect/>
          </a:stretch>
        </p:blipFill>
        <p:spPr bwMode="auto">
          <a:xfrm>
            <a:off x="5029200" y="0"/>
            <a:ext cx="3076575" cy="990600"/>
          </a:xfrm>
          <a:prstGeom prst="rect">
            <a:avLst/>
          </a:prstGeom>
          <a:noFill/>
          <a:ln w="9525">
            <a:noFill/>
            <a:miter lim="800000"/>
            <a:headEnd/>
            <a:tailEnd/>
          </a:ln>
          <a:effectLst/>
        </p:spPr>
      </p:pic>
      <p:pic>
        <p:nvPicPr>
          <p:cNvPr id="8" name="Picture 7"/>
          <p:cNvPicPr>
            <a:picLocks noChangeAspect="1" noChangeArrowheads="1"/>
          </p:cNvPicPr>
          <p:nvPr/>
        </p:nvPicPr>
        <p:blipFill>
          <a:blip r:embed="rId4"/>
          <a:srcRect/>
          <a:stretch>
            <a:fillRect/>
          </a:stretch>
        </p:blipFill>
        <p:spPr bwMode="auto">
          <a:xfrm>
            <a:off x="4953000" y="838200"/>
            <a:ext cx="3657600" cy="838200"/>
          </a:xfrm>
          <a:prstGeom prst="rect">
            <a:avLst/>
          </a:prstGeom>
          <a:noFill/>
          <a:ln w="9525">
            <a:noFill/>
            <a:miter lim="800000"/>
            <a:headEnd/>
            <a:tailEnd/>
          </a:ln>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8/8/2019</a:t>
            </a:r>
            <a:endParaRPr lang="en-US"/>
          </a:p>
        </p:txBody>
      </p:sp>
      <p:sp>
        <p:nvSpPr>
          <p:cNvPr id="3" name="Footer Placeholder 2"/>
          <p:cNvSpPr>
            <a:spLocks noGrp="1"/>
          </p:cNvSpPr>
          <p:nvPr>
            <p:ph type="ftr" sz="quarter" idx="11"/>
          </p:nvPr>
        </p:nvSpPr>
        <p:spPr/>
        <p:txBody>
          <a:bodyPr/>
          <a:lstStyle/>
          <a:p>
            <a:r>
              <a:rPr lang="en-IN" smtClean="0"/>
              <a:t>FACTS for EEE , V SEMESTER 2019  by  Y.Mastanamma </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26</a:t>
            </a:fld>
            <a:endParaRPr lang="en-US"/>
          </a:p>
        </p:txBody>
      </p:sp>
      <p:pic>
        <p:nvPicPr>
          <p:cNvPr id="7170" name="Picture 2"/>
          <p:cNvPicPr>
            <a:picLocks noChangeAspect="1" noChangeArrowheads="1"/>
          </p:cNvPicPr>
          <p:nvPr/>
        </p:nvPicPr>
        <p:blipFill>
          <a:blip r:embed="rId2"/>
          <a:srcRect/>
          <a:stretch>
            <a:fillRect/>
          </a:stretch>
        </p:blipFill>
        <p:spPr bwMode="auto">
          <a:xfrm>
            <a:off x="0" y="381000"/>
            <a:ext cx="8763000" cy="5638800"/>
          </a:xfrm>
          <a:prstGeom prst="rect">
            <a:avLst/>
          </a:prstGeom>
          <a:noFill/>
          <a:ln w="9525">
            <a:noFill/>
            <a:miter lim="800000"/>
            <a:headEnd/>
            <a:tailEnd/>
          </a:ln>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8/8/2019</a:t>
            </a:r>
            <a:endParaRPr lang="en-US"/>
          </a:p>
        </p:txBody>
      </p:sp>
      <p:sp>
        <p:nvSpPr>
          <p:cNvPr id="3" name="Footer Placeholder 2"/>
          <p:cNvSpPr>
            <a:spLocks noGrp="1"/>
          </p:cNvSpPr>
          <p:nvPr>
            <p:ph type="ftr" sz="quarter" idx="11"/>
          </p:nvPr>
        </p:nvSpPr>
        <p:spPr/>
        <p:txBody>
          <a:bodyPr/>
          <a:lstStyle/>
          <a:p>
            <a:r>
              <a:rPr lang="en-IN" smtClean="0"/>
              <a:t>FACTS for EEE , V SEMESTER 2019  by  Y.Mastanamma </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27</a:t>
            </a:fld>
            <a:endParaRPr lang="en-US"/>
          </a:p>
        </p:txBody>
      </p:sp>
      <p:pic>
        <p:nvPicPr>
          <p:cNvPr id="4098" name="Picture 2"/>
          <p:cNvPicPr>
            <a:picLocks noChangeAspect="1" noChangeArrowheads="1"/>
          </p:cNvPicPr>
          <p:nvPr/>
        </p:nvPicPr>
        <p:blipFill>
          <a:blip r:embed="rId2"/>
          <a:srcRect/>
          <a:stretch>
            <a:fillRect/>
          </a:stretch>
        </p:blipFill>
        <p:spPr bwMode="auto">
          <a:xfrm>
            <a:off x="762000" y="381000"/>
            <a:ext cx="7562850" cy="1295400"/>
          </a:xfrm>
          <a:prstGeom prst="rect">
            <a:avLst/>
          </a:prstGeom>
          <a:noFill/>
          <a:ln w="9525">
            <a:noFill/>
            <a:miter lim="800000"/>
            <a:headEnd/>
            <a:tailEnd/>
          </a:ln>
          <a:effectLst/>
        </p:spPr>
      </p:pic>
      <p:pic>
        <p:nvPicPr>
          <p:cNvPr id="4099" name="Picture 3"/>
          <p:cNvPicPr>
            <a:picLocks noChangeAspect="1" noChangeArrowheads="1"/>
          </p:cNvPicPr>
          <p:nvPr/>
        </p:nvPicPr>
        <p:blipFill>
          <a:blip r:embed="rId3"/>
          <a:srcRect/>
          <a:stretch>
            <a:fillRect/>
          </a:stretch>
        </p:blipFill>
        <p:spPr bwMode="auto">
          <a:xfrm>
            <a:off x="381000" y="1600200"/>
            <a:ext cx="8315325" cy="4257675"/>
          </a:xfrm>
          <a:prstGeom prst="rect">
            <a:avLst/>
          </a:prstGeom>
          <a:noFill/>
          <a:ln w="9525">
            <a:noFill/>
            <a:miter lim="800000"/>
            <a:headEnd/>
            <a:tailEnd/>
          </a:ln>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8/8/2019</a:t>
            </a:r>
            <a:endParaRPr lang="en-US"/>
          </a:p>
        </p:txBody>
      </p:sp>
      <p:sp>
        <p:nvSpPr>
          <p:cNvPr id="3" name="Footer Placeholder 2"/>
          <p:cNvSpPr>
            <a:spLocks noGrp="1"/>
          </p:cNvSpPr>
          <p:nvPr>
            <p:ph type="ftr" sz="quarter" idx="11"/>
          </p:nvPr>
        </p:nvSpPr>
        <p:spPr/>
        <p:txBody>
          <a:bodyPr/>
          <a:lstStyle/>
          <a:p>
            <a:r>
              <a:rPr lang="en-IN" smtClean="0"/>
              <a:t>FACTS for EEE , V SEMESTER 2019  by  Y.Mastanamma </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28</a:t>
            </a:fld>
            <a:endParaRPr lang="en-US"/>
          </a:p>
        </p:txBody>
      </p:sp>
      <p:pic>
        <p:nvPicPr>
          <p:cNvPr id="3074" name="Picture 2"/>
          <p:cNvPicPr>
            <a:picLocks noChangeAspect="1" noChangeArrowheads="1"/>
          </p:cNvPicPr>
          <p:nvPr/>
        </p:nvPicPr>
        <p:blipFill>
          <a:blip r:embed="rId2"/>
          <a:srcRect/>
          <a:stretch>
            <a:fillRect/>
          </a:stretch>
        </p:blipFill>
        <p:spPr bwMode="auto">
          <a:xfrm>
            <a:off x="228600" y="533400"/>
            <a:ext cx="8610600" cy="5867399"/>
          </a:xfrm>
          <a:prstGeom prst="rect">
            <a:avLst/>
          </a:prstGeom>
          <a:noFill/>
          <a:ln w="9525">
            <a:noFill/>
            <a:miter lim="800000"/>
            <a:headEnd/>
            <a:tailEnd/>
          </a:ln>
          <a:effectLst/>
        </p:spPr>
      </p:pic>
      <p:sp>
        <p:nvSpPr>
          <p:cNvPr id="6" name="Rectangle 5"/>
          <p:cNvSpPr/>
          <p:nvPr/>
        </p:nvSpPr>
        <p:spPr>
          <a:xfrm>
            <a:off x="457200" y="0"/>
            <a:ext cx="6324600" cy="523220"/>
          </a:xfrm>
          <a:prstGeom prst="rect">
            <a:avLst/>
          </a:prstGeom>
        </p:spPr>
        <p:txBody>
          <a:bodyPr wrap="square">
            <a:spAutoFit/>
          </a:bodyPr>
          <a:lstStyle/>
          <a:p>
            <a:r>
              <a:rPr lang="en-IN" sz="2800" dirty="0" err="1" smtClean="0">
                <a:solidFill>
                  <a:srgbClr val="FF0000"/>
                </a:solidFill>
              </a:rPr>
              <a:t>Thyristor</a:t>
            </a:r>
            <a:r>
              <a:rPr lang="en-IN" sz="2800" dirty="0" smtClean="0">
                <a:solidFill>
                  <a:srgbClr val="FF0000"/>
                </a:solidFill>
              </a:rPr>
              <a:t> Switched Capacitor (TSC</a:t>
            </a:r>
            <a:r>
              <a:rPr lang="en-IN" dirty="0" smtClean="0"/>
              <a:t>)</a:t>
            </a:r>
            <a:endParaRPr lang="en-IN"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8/8/2019</a:t>
            </a:r>
            <a:endParaRPr lang="en-US"/>
          </a:p>
        </p:txBody>
      </p:sp>
      <p:sp>
        <p:nvSpPr>
          <p:cNvPr id="3" name="Footer Placeholder 2"/>
          <p:cNvSpPr>
            <a:spLocks noGrp="1"/>
          </p:cNvSpPr>
          <p:nvPr>
            <p:ph type="ftr" sz="quarter" idx="11"/>
          </p:nvPr>
        </p:nvSpPr>
        <p:spPr/>
        <p:txBody>
          <a:bodyPr/>
          <a:lstStyle/>
          <a:p>
            <a:r>
              <a:rPr lang="en-IN" smtClean="0"/>
              <a:t>FACTS for EEE , V SEMESTER 2019  by  Y.Mastanamma </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29</a:t>
            </a:fld>
            <a:endParaRPr lang="en-US"/>
          </a:p>
        </p:txBody>
      </p:sp>
      <p:sp>
        <p:nvSpPr>
          <p:cNvPr id="8" name="Rectangle 7"/>
          <p:cNvSpPr/>
          <p:nvPr/>
        </p:nvSpPr>
        <p:spPr>
          <a:xfrm>
            <a:off x="609600" y="3962400"/>
            <a:ext cx="8077200" cy="2308324"/>
          </a:xfrm>
          <a:prstGeom prst="rect">
            <a:avLst/>
          </a:prstGeom>
        </p:spPr>
        <p:txBody>
          <a:bodyPr wrap="square">
            <a:spAutoFit/>
          </a:bodyPr>
          <a:lstStyle/>
          <a:p>
            <a:pPr algn="just"/>
            <a:r>
              <a:rPr lang="en-IN" sz="2400" dirty="0" smtClean="0"/>
              <a:t>It consists of a capacitor, a bidirectional </a:t>
            </a:r>
            <a:r>
              <a:rPr lang="en-IN" sz="2400" dirty="0" err="1" smtClean="0"/>
              <a:t>thyristor</a:t>
            </a:r>
            <a:r>
              <a:rPr lang="en-IN" sz="2400" dirty="0" smtClean="0"/>
              <a:t> valve, and a relatively small surge current limiting reactor. </a:t>
            </a:r>
          </a:p>
          <a:p>
            <a:pPr algn="just"/>
            <a:r>
              <a:rPr lang="en-IN" sz="2400" dirty="0" smtClean="0"/>
              <a:t>This reactor is needed primarily to limit the surge current in the </a:t>
            </a:r>
            <a:r>
              <a:rPr lang="en-IN" sz="2400" dirty="0" err="1" smtClean="0"/>
              <a:t>thyristor</a:t>
            </a:r>
            <a:r>
              <a:rPr lang="en-IN" sz="2400" dirty="0" smtClean="0"/>
              <a:t> valve under abnormal operating conditions .</a:t>
            </a:r>
          </a:p>
          <a:p>
            <a:pPr algn="just"/>
            <a:r>
              <a:rPr lang="en-IN" sz="2400" dirty="0" smtClean="0"/>
              <a:t>It may also be used to avoid resonances with the ac system impedance at particular frequencies.</a:t>
            </a:r>
            <a:endParaRPr lang="en-IN" sz="2400" dirty="0"/>
          </a:p>
        </p:txBody>
      </p:sp>
      <p:sp>
        <p:nvSpPr>
          <p:cNvPr id="6" name="Rectangle 5"/>
          <p:cNvSpPr/>
          <p:nvPr/>
        </p:nvSpPr>
        <p:spPr>
          <a:xfrm>
            <a:off x="685800" y="228600"/>
            <a:ext cx="8001000" cy="3462486"/>
          </a:xfrm>
          <a:prstGeom prst="rect">
            <a:avLst/>
          </a:prstGeom>
        </p:spPr>
        <p:txBody>
          <a:bodyPr wrap="square">
            <a:spAutoFit/>
          </a:bodyPr>
          <a:lstStyle/>
          <a:p>
            <a:pPr algn="just">
              <a:lnSpc>
                <a:spcPct val="150000"/>
              </a:lnSpc>
            </a:pPr>
            <a:r>
              <a:rPr lang="en-IN" b="1" dirty="0" smtClean="0"/>
              <a:t>A </a:t>
            </a:r>
            <a:r>
              <a:rPr lang="en-IN" b="1" dirty="0" err="1" smtClean="0"/>
              <a:t>thyristor</a:t>
            </a:r>
            <a:r>
              <a:rPr lang="en-IN" b="1" dirty="0" smtClean="0"/>
              <a:t> switched capacitor (TSC) is a type of equipment used for compensating </a:t>
            </a:r>
            <a:r>
              <a:rPr lang="en-IN" b="1" dirty="0" smtClean="0">
                <a:hlinkClick r:id="rId2" tooltip="Reactive power"/>
              </a:rPr>
              <a:t>reactive power</a:t>
            </a:r>
            <a:r>
              <a:rPr lang="en-IN" b="1" dirty="0" smtClean="0"/>
              <a:t> in electrical power systems. It consists of a power </a:t>
            </a:r>
            <a:r>
              <a:rPr lang="en-IN" b="1" dirty="0" smtClean="0">
                <a:hlinkClick r:id="rId3" tooltip="Capacitor"/>
              </a:rPr>
              <a:t>capacitor</a:t>
            </a:r>
            <a:r>
              <a:rPr lang="en-IN" b="1" dirty="0" smtClean="0"/>
              <a:t> connected in series with a bidirectional </a:t>
            </a:r>
            <a:r>
              <a:rPr lang="en-IN" b="1" dirty="0" err="1" smtClean="0">
                <a:hlinkClick r:id="rId4" tooltip="Thyristor"/>
              </a:rPr>
              <a:t>thyristor</a:t>
            </a:r>
            <a:r>
              <a:rPr lang="en-IN" b="1" dirty="0" smtClean="0"/>
              <a:t> valve and, usually, a </a:t>
            </a:r>
            <a:r>
              <a:rPr lang="en-IN" b="1" dirty="0" smtClean="0">
                <a:hlinkClick r:id="rId5" tooltip="Current limiting reactor"/>
              </a:rPr>
              <a:t>current limiting reactor</a:t>
            </a:r>
            <a:r>
              <a:rPr lang="en-IN" b="1" dirty="0" smtClean="0"/>
              <a:t> (</a:t>
            </a:r>
            <a:r>
              <a:rPr lang="en-IN" b="1" dirty="0" smtClean="0">
                <a:hlinkClick r:id="rId6" tooltip="Inductor"/>
              </a:rPr>
              <a:t>inductor</a:t>
            </a:r>
            <a:r>
              <a:rPr lang="en-IN" b="1" dirty="0" smtClean="0"/>
              <a:t>). </a:t>
            </a:r>
          </a:p>
          <a:p>
            <a:pPr algn="just">
              <a:lnSpc>
                <a:spcPct val="150000"/>
              </a:lnSpc>
            </a:pPr>
            <a:r>
              <a:rPr lang="en-IN" b="1" dirty="0" smtClean="0"/>
              <a:t>The </a:t>
            </a:r>
            <a:r>
              <a:rPr lang="en-IN" b="1" dirty="0" err="1" smtClean="0"/>
              <a:t>thyristor</a:t>
            </a:r>
            <a:r>
              <a:rPr lang="en-IN" b="1" dirty="0" smtClean="0"/>
              <a:t> switched capacitor is an important component of a </a:t>
            </a:r>
            <a:r>
              <a:rPr lang="en-IN" b="1" dirty="0" smtClean="0">
                <a:hlinkClick r:id="rId7" tooltip="Static VAR compensator"/>
              </a:rPr>
              <a:t>Static VAR Compensator</a:t>
            </a:r>
            <a:r>
              <a:rPr lang="en-IN" b="1" dirty="0" smtClean="0"/>
              <a:t>(SVC), where it is often used in conjunction with a </a:t>
            </a:r>
            <a:r>
              <a:rPr lang="en-IN" b="1" dirty="0" err="1" smtClean="0">
                <a:hlinkClick r:id="rId8" tooltip="Thyristor controlled reactor"/>
              </a:rPr>
              <a:t>thyristor</a:t>
            </a:r>
            <a:r>
              <a:rPr lang="en-IN" b="1" dirty="0" smtClean="0">
                <a:hlinkClick r:id="rId8" tooltip="Thyristor controlled reactor"/>
              </a:rPr>
              <a:t> controlled reactor</a:t>
            </a:r>
            <a:r>
              <a:rPr lang="en-IN" b="1" dirty="0" smtClean="0"/>
              <a:t> (TCR). Static VAR compensators are a member of the </a:t>
            </a:r>
            <a:r>
              <a:rPr lang="en-IN" b="1" dirty="0" smtClean="0">
                <a:hlinkClick r:id="rId9" tooltip="Flexible AC transmission system"/>
              </a:rPr>
              <a:t>Flexible AC transmission system</a:t>
            </a:r>
            <a:r>
              <a:rPr lang="en-IN" b="1" dirty="0" smtClean="0"/>
              <a:t> (FACTS) family</a:t>
            </a:r>
            <a:r>
              <a:rPr lang="en-IN" sz="2000" b="1" dirty="0" smtClean="0"/>
              <a:t>.</a:t>
            </a:r>
            <a:endParaRPr lang="en-IN" sz="2000" b="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228600"/>
            <a:ext cx="8458200" cy="6063198"/>
          </a:xfrm>
          <a:prstGeom prst="rect">
            <a:avLst/>
          </a:prstGeom>
        </p:spPr>
        <p:txBody>
          <a:bodyPr wrap="square">
            <a:spAutoFit/>
          </a:bodyPr>
          <a:lstStyle/>
          <a:p>
            <a:pPr algn="just"/>
            <a:r>
              <a:rPr lang="en-IN" sz="3600" dirty="0" smtClean="0">
                <a:solidFill>
                  <a:schemeClr val="accent6">
                    <a:lumMod val="50000"/>
                  </a:schemeClr>
                </a:solidFill>
              </a:rPr>
              <a:t>Shunt Compensation (continued…)</a:t>
            </a:r>
          </a:p>
          <a:p>
            <a:pPr algn="just"/>
            <a:endParaRPr lang="en-IN" sz="3200" dirty="0" smtClean="0">
              <a:solidFill>
                <a:schemeClr val="accent6">
                  <a:lumMod val="50000"/>
                </a:schemeClr>
              </a:solidFill>
            </a:endParaRPr>
          </a:p>
          <a:p>
            <a:pPr algn="just"/>
            <a:r>
              <a:rPr lang="en-IN" sz="3200" dirty="0" smtClean="0"/>
              <a:t>• To control the receiving end voltage a bank of</a:t>
            </a:r>
          </a:p>
          <a:p>
            <a:pPr algn="just"/>
            <a:r>
              <a:rPr lang="en-IN" sz="3200" dirty="0" smtClean="0"/>
              <a:t>capacitors (large number of capacitors connected in parallel) is installed at the receiving end and suitable number of capacitors are switched in during high load condition depending upon the load demand.</a:t>
            </a:r>
          </a:p>
          <a:p>
            <a:pPr algn="just"/>
            <a:endParaRPr lang="en-IN" sz="3200" dirty="0" smtClean="0"/>
          </a:p>
          <a:p>
            <a:pPr algn="just"/>
            <a:r>
              <a:rPr lang="en-IN" sz="3200" dirty="0" smtClean="0"/>
              <a:t>• Thus the capacitors provide leading </a:t>
            </a:r>
            <a:r>
              <a:rPr lang="en-IN" sz="3200" dirty="0" err="1" smtClean="0"/>
              <a:t>VAr</a:t>
            </a:r>
            <a:r>
              <a:rPr lang="en-IN" sz="3200" dirty="0" smtClean="0"/>
              <a:t> to partially meet reactive power demand of the load to control the voltage.</a:t>
            </a:r>
            <a:endParaRPr lang="en-IN" sz="3200" dirty="0"/>
          </a:p>
        </p:txBody>
      </p:sp>
      <p:sp>
        <p:nvSpPr>
          <p:cNvPr id="3" name="Date Placeholder 2"/>
          <p:cNvSpPr>
            <a:spLocks noGrp="1"/>
          </p:cNvSpPr>
          <p:nvPr>
            <p:ph type="dt" sz="half" idx="10"/>
          </p:nvPr>
        </p:nvSpPr>
        <p:spPr/>
        <p:txBody>
          <a:bodyPr/>
          <a:lstStyle/>
          <a:p>
            <a:r>
              <a:rPr lang="en-US" smtClean="0"/>
              <a:t>8/8/2019</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3</a:t>
            </a:fld>
            <a:endParaRPr lang="en-US"/>
          </a:p>
        </p:txBody>
      </p:sp>
      <p:sp>
        <p:nvSpPr>
          <p:cNvPr id="5" name="Footer Placeholder 4"/>
          <p:cNvSpPr>
            <a:spLocks noGrp="1"/>
          </p:cNvSpPr>
          <p:nvPr>
            <p:ph type="ftr" sz="quarter" idx="11"/>
          </p:nvPr>
        </p:nvSpPr>
        <p:spPr/>
        <p:txBody>
          <a:bodyPr/>
          <a:lstStyle/>
          <a:p>
            <a:r>
              <a:rPr lang="en-IN" smtClean="0"/>
              <a:t>FACTS for EEE , V SEMESTER 2019  by  Y.Mastanamma </a:t>
            </a:r>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8/8/2019</a:t>
            </a:r>
            <a:endParaRPr lang="en-US"/>
          </a:p>
        </p:txBody>
      </p:sp>
      <p:sp>
        <p:nvSpPr>
          <p:cNvPr id="3" name="Footer Placeholder 2"/>
          <p:cNvSpPr>
            <a:spLocks noGrp="1"/>
          </p:cNvSpPr>
          <p:nvPr>
            <p:ph type="ftr" sz="quarter" idx="11"/>
          </p:nvPr>
        </p:nvSpPr>
        <p:spPr/>
        <p:txBody>
          <a:bodyPr/>
          <a:lstStyle/>
          <a:p>
            <a:r>
              <a:rPr lang="en-IN" smtClean="0"/>
              <a:t>FACTS for EEE , V SEMESTER 2019  by  Y.Mastanamma </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30</a:t>
            </a:fld>
            <a:endParaRPr lang="en-US"/>
          </a:p>
        </p:txBody>
      </p:sp>
      <p:sp>
        <p:nvSpPr>
          <p:cNvPr id="5" name="Rectangle 4"/>
          <p:cNvSpPr/>
          <p:nvPr/>
        </p:nvSpPr>
        <p:spPr>
          <a:xfrm>
            <a:off x="762000" y="228600"/>
            <a:ext cx="7772400" cy="1261884"/>
          </a:xfrm>
          <a:prstGeom prst="rect">
            <a:avLst/>
          </a:prstGeom>
        </p:spPr>
        <p:txBody>
          <a:bodyPr wrap="square">
            <a:spAutoFit/>
          </a:bodyPr>
          <a:lstStyle/>
          <a:p>
            <a:r>
              <a:rPr lang="en-IN" sz="2000" dirty="0" smtClean="0"/>
              <a:t>Under steady-state conditions, when the </a:t>
            </a:r>
            <a:r>
              <a:rPr lang="en-IN" sz="2000" dirty="0" err="1" smtClean="0"/>
              <a:t>thyristor</a:t>
            </a:r>
            <a:r>
              <a:rPr lang="en-IN" sz="2000" dirty="0" smtClean="0"/>
              <a:t> valve is closed and the TSC branch is connected to a sinusoidal ac </a:t>
            </a:r>
            <a:r>
              <a:rPr lang="en-IN" sz="2000" dirty="0" err="1" smtClean="0"/>
              <a:t>voltase</a:t>
            </a:r>
            <a:r>
              <a:rPr lang="en-IN" sz="2000" dirty="0" smtClean="0"/>
              <a:t> source.</a:t>
            </a:r>
          </a:p>
          <a:p>
            <a:r>
              <a:rPr lang="en-IN" dirty="0" smtClean="0"/>
              <a:t> V =</a:t>
            </a:r>
            <a:r>
              <a:rPr lang="en-IN" dirty="0" err="1" smtClean="0"/>
              <a:t>V</a:t>
            </a:r>
            <a:r>
              <a:rPr lang="en-IN" baseline="-25000" dirty="0" err="1" smtClean="0"/>
              <a:t>m</a:t>
            </a:r>
            <a:r>
              <a:rPr lang="en-IN" dirty="0" smtClean="0"/>
              <a:t> sin wt. </a:t>
            </a:r>
          </a:p>
          <a:p>
            <a:r>
              <a:rPr lang="en-IN" dirty="0" smtClean="0"/>
              <a:t>the current in the branch is given by</a:t>
            </a:r>
            <a:endParaRPr lang="en-IN" dirty="0"/>
          </a:p>
        </p:txBody>
      </p:sp>
      <p:pic>
        <p:nvPicPr>
          <p:cNvPr id="2050" name="Picture 2"/>
          <p:cNvPicPr>
            <a:picLocks noChangeAspect="1" noChangeArrowheads="1"/>
          </p:cNvPicPr>
          <p:nvPr/>
        </p:nvPicPr>
        <p:blipFill>
          <a:blip r:embed="rId2"/>
          <a:srcRect/>
          <a:stretch>
            <a:fillRect/>
          </a:stretch>
        </p:blipFill>
        <p:spPr bwMode="auto">
          <a:xfrm>
            <a:off x="685800" y="1447800"/>
            <a:ext cx="5867399" cy="1295400"/>
          </a:xfrm>
          <a:prstGeom prst="rect">
            <a:avLst/>
          </a:prstGeom>
          <a:noFill/>
          <a:ln w="9525">
            <a:noFill/>
            <a:miter lim="800000"/>
            <a:headEnd/>
            <a:tailEnd/>
          </a:ln>
          <a:effectLst/>
        </p:spPr>
      </p:pic>
      <p:pic>
        <p:nvPicPr>
          <p:cNvPr id="1026" name="Picture 2"/>
          <p:cNvPicPr>
            <a:picLocks noChangeAspect="1" noChangeArrowheads="1"/>
          </p:cNvPicPr>
          <p:nvPr/>
        </p:nvPicPr>
        <p:blipFill>
          <a:blip r:embed="rId3"/>
          <a:srcRect/>
          <a:stretch>
            <a:fillRect/>
          </a:stretch>
        </p:blipFill>
        <p:spPr bwMode="auto">
          <a:xfrm>
            <a:off x="838200" y="2743200"/>
            <a:ext cx="4762500" cy="1009650"/>
          </a:xfrm>
          <a:prstGeom prst="rect">
            <a:avLst/>
          </a:prstGeom>
          <a:noFill/>
          <a:ln w="9525">
            <a:noFill/>
            <a:miter lim="800000"/>
            <a:headEnd/>
            <a:tailEnd/>
          </a:ln>
          <a:effectLst/>
        </p:spPr>
      </p:pic>
      <p:sp>
        <p:nvSpPr>
          <p:cNvPr id="8" name="Rectangle 7"/>
          <p:cNvSpPr/>
          <p:nvPr/>
        </p:nvSpPr>
        <p:spPr>
          <a:xfrm>
            <a:off x="304800" y="3962400"/>
            <a:ext cx="8686800" cy="2169825"/>
          </a:xfrm>
          <a:prstGeom prst="rect">
            <a:avLst/>
          </a:prstGeom>
        </p:spPr>
        <p:txBody>
          <a:bodyPr wrap="square">
            <a:spAutoFit/>
          </a:bodyPr>
          <a:lstStyle/>
          <a:p>
            <a:pPr algn="just">
              <a:lnSpc>
                <a:spcPct val="150000"/>
              </a:lnSpc>
            </a:pPr>
            <a:r>
              <a:rPr lang="en-IN" dirty="0" smtClean="0"/>
              <a:t>The TSC branch can be disconnected ("switched out") at any current zero by prior removal of the gate drive to the </a:t>
            </a:r>
            <a:r>
              <a:rPr lang="en-IN" dirty="0" err="1" smtClean="0"/>
              <a:t>thyristor</a:t>
            </a:r>
            <a:r>
              <a:rPr lang="en-IN" dirty="0" smtClean="0"/>
              <a:t> valve. At the current zero crossing, the capacitor voltage is at its peak value. The disconnected capacitor stays charged to this voltage and, consequently, the voltage across the non conducting </a:t>
            </a:r>
            <a:r>
              <a:rPr lang="en-IN" dirty="0" err="1" smtClean="0"/>
              <a:t>thyristor</a:t>
            </a:r>
            <a:r>
              <a:rPr lang="en-IN" dirty="0" smtClean="0"/>
              <a:t> valve varies between zero and the peak-to-peak value of the applied ac voltage.</a:t>
            </a:r>
            <a:endParaRPr lang="en-IN"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8/8/2019</a:t>
            </a:r>
            <a:endParaRPr lang="en-US"/>
          </a:p>
        </p:txBody>
      </p:sp>
      <p:sp>
        <p:nvSpPr>
          <p:cNvPr id="3" name="Footer Placeholder 2"/>
          <p:cNvSpPr>
            <a:spLocks noGrp="1"/>
          </p:cNvSpPr>
          <p:nvPr>
            <p:ph type="ftr" sz="quarter" idx="11"/>
          </p:nvPr>
        </p:nvSpPr>
        <p:spPr/>
        <p:txBody>
          <a:bodyPr/>
          <a:lstStyle/>
          <a:p>
            <a:r>
              <a:rPr lang="en-IN" smtClean="0"/>
              <a:t>FACTS for EEE , V SEMESTER 2019  by  Y.Mastanamma </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31</a:t>
            </a:fld>
            <a:endParaRPr lang="en-US"/>
          </a:p>
        </p:txBody>
      </p:sp>
      <p:pic>
        <p:nvPicPr>
          <p:cNvPr id="1026" name="Picture 2"/>
          <p:cNvPicPr>
            <a:picLocks noChangeAspect="1" noChangeArrowheads="1"/>
          </p:cNvPicPr>
          <p:nvPr/>
        </p:nvPicPr>
        <p:blipFill>
          <a:blip r:embed="rId2"/>
          <a:srcRect/>
          <a:stretch>
            <a:fillRect/>
          </a:stretch>
        </p:blipFill>
        <p:spPr bwMode="auto">
          <a:xfrm>
            <a:off x="228600" y="228600"/>
            <a:ext cx="8686800" cy="5791199"/>
          </a:xfrm>
          <a:prstGeom prst="rect">
            <a:avLst/>
          </a:prstGeom>
          <a:noFill/>
          <a:ln w="9525">
            <a:noFill/>
            <a:miter lim="800000"/>
            <a:headEnd/>
            <a:tailEnd/>
          </a:ln>
          <a:effec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8/8/2019</a:t>
            </a:r>
            <a:endParaRPr lang="en-US"/>
          </a:p>
        </p:txBody>
      </p:sp>
      <p:sp>
        <p:nvSpPr>
          <p:cNvPr id="3" name="Footer Placeholder 2"/>
          <p:cNvSpPr>
            <a:spLocks noGrp="1"/>
          </p:cNvSpPr>
          <p:nvPr>
            <p:ph type="ftr" sz="quarter" idx="11"/>
          </p:nvPr>
        </p:nvSpPr>
        <p:spPr/>
        <p:txBody>
          <a:bodyPr/>
          <a:lstStyle/>
          <a:p>
            <a:r>
              <a:rPr lang="en-IN" smtClean="0"/>
              <a:t>FACTS for EEE , V SEMESTER 2019  by  Y.Mastanamma </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32</a:t>
            </a:fld>
            <a:endParaRPr lang="en-US"/>
          </a:p>
        </p:txBody>
      </p:sp>
      <p:sp>
        <p:nvSpPr>
          <p:cNvPr id="6146" name="Rectangle 2"/>
          <p:cNvSpPr>
            <a:spLocks noChangeArrowheads="1"/>
          </p:cNvSpPr>
          <p:nvPr/>
        </p:nvSpPr>
        <p:spPr bwMode="auto">
          <a:xfrm>
            <a:off x="304800" y="457200"/>
            <a:ext cx="8305800" cy="4295392"/>
          </a:xfrm>
          <a:prstGeom prst="rect">
            <a:avLst/>
          </a:prstGeom>
          <a:noFill/>
          <a:ln w="9525">
            <a:noFill/>
            <a:miter lim="800000"/>
            <a:headEnd/>
            <a:tailEnd/>
          </a:ln>
          <a:effectLst/>
        </p:spPr>
        <p:txBody>
          <a:bodyPr vert="horz" wrap="square" lIns="0" tIns="47610" rIns="0" bIns="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Arial" charset="0"/>
                <a:cs typeface="Arial" charset="0"/>
              </a:rPr>
              <a:t>Off-state voltage</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222222"/>
                </a:solidFill>
                <a:effectLst/>
                <a:latin typeface="Arial" charset="0"/>
                <a:cs typeface="Arial" charset="0"/>
              </a:rPr>
              <a:t>When the TSC is switched off, or ‘’blocked’’, no current flows and the voltage is supported by the </a:t>
            </a:r>
            <a:r>
              <a:rPr kumimoji="0" lang="en-US" sz="1600" b="0" i="0" u="none" strike="noStrike" cap="none" normalizeH="0" baseline="0" dirty="0" err="1" smtClean="0">
                <a:ln>
                  <a:noFill/>
                </a:ln>
                <a:solidFill>
                  <a:srgbClr val="222222"/>
                </a:solidFill>
                <a:effectLst/>
                <a:latin typeface="Arial" charset="0"/>
                <a:cs typeface="Arial" charset="0"/>
              </a:rPr>
              <a:t>thyristor</a:t>
            </a:r>
            <a:r>
              <a:rPr kumimoji="0" lang="en-US" sz="1600" b="0" i="0" u="none" strike="noStrike" cap="none" normalizeH="0" baseline="0" dirty="0" smtClean="0">
                <a:ln>
                  <a:noFill/>
                </a:ln>
                <a:solidFill>
                  <a:srgbClr val="222222"/>
                </a:solidFill>
                <a:effectLst/>
                <a:latin typeface="Arial" charset="0"/>
                <a:cs typeface="Arial" charset="0"/>
              </a:rPr>
              <a:t> valve. After the TSC has been switched off for a long time (hours) the capacitor will be fully discharged, and the </a:t>
            </a:r>
            <a:r>
              <a:rPr kumimoji="0" lang="en-US" sz="1600" b="0" i="0" u="none" strike="noStrike" cap="none" normalizeH="0" baseline="0" dirty="0" err="1" smtClean="0">
                <a:ln>
                  <a:noFill/>
                </a:ln>
                <a:solidFill>
                  <a:srgbClr val="222222"/>
                </a:solidFill>
                <a:effectLst/>
                <a:latin typeface="Arial" charset="0"/>
                <a:cs typeface="Arial" charset="0"/>
              </a:rPr>
              <a:t>thyristor</a:t>
            </a:r>
            <a:r>
              <a:rPr kumimoji="0" lang="en-US" sz="1600" b="0" i="0" u="none" strike="noStrike" cap="none" normalizeH="0" baseline="0" dirty="0" smtClean="0">
                <a:ln>
                  <a:noFill/>
                </a:ln>
                <a:solidFill>
                  <a:srgbClr val="222222"/>
                </a:solidFill>
                <a:effectLst/>
                <a:latin typeface="Arial" charset="0"/>
                <a:cs typeface="Arial" charset="0"/>
              </a:rPr>
              <a:t> valve will experience only the AC voltage of the SVC </a:t>
            </a:r>
            <a:r>
              <a:rPr kumimoji="0" lang="en-US" sz="1600" b="0" i="0" u="none" strike="noStrike" cap="none" normalizeH="0" baseline="0" dirty="0" err="1" smtClean="0">
                <a:ln>
                  <a:noFill/>
                </a:ln>
                <a:solidFill>
                  <a:srgbClr val="222222"/>
                </a:solidFill>
                <a:effectLst/>
                <a:latin typeface="Arial" charset="0"/>
                <a:cs typeface="Arial" charset="0"/>
              </a:rPr>
              <a:t>busbar</a:t>
            </a:r>
            <a:r>
              <a:rPr kumimoji="0" lang="en-US" sz="1600" b="0" i="0" u="none" strike="noStrike" cap="none" normalizeH="0" baseline="0" dirty="0" smtClean="0">
                <a:ln>
                  <a:noFill/>
                </a:ln>
                <a:solidFill>
                  <a:srgbClr val="222222"/>
                </a:solidFill>
                <a:effectLst/>
                <a:latin typeface="Arial" charset="0"/>
                <a:cs typeface="Arial" charset="0"/>
              </a:rPr>
              <a:t>. However, when the TSC turns off, it does so at zero current, corresponding to peak capacitor voltage. The capacitor only discharges very slowly, so the voltage experienced by the </a:t>
            </a:r>
            <a:r>
              <a:rPr kumimoji="0" lang="en-US" sz="1600" b="0" i="0" u="none" strike="noStrike" cap="none" normalizeH="0" baseline="0" dirty="0" err="1" smtClean="0">
                <a:ln>
                  <a:noFill/>
                </a:ln>
                <a:solidFill>
                  <a:srgbClr val="222222"/>
                </a:solidFill>
                <a:effectLst/>
                <a:latin typeface="Arial" charset="0"/>
                <a:cs typeface="Arial" charset="0"/>
              </a:rPr>
              <a:t>thyristor</a:t>
            </a:r>
            <a:r>
              <a:rPr kumimoji="0" lang="en-US" sz="1600" b="0" i="0" u="none" strike="noStrike" cap="none" normalizeH="0" baseline="0" dirty="0" smtClean="0">
                <a:ln>
                  <a:noFill/>
                </a:ln>
                <a:solidFill>
                  <a:srgbClr val="222222"/>
                </a:solidFill>
                <a:effectLst/>
                <a:latin typeface="Arial" charset="0"/>
                <a:cs typeface="Arial" charset="0"/>
              </a:rPr>
              <a:t> valve will reach a peak of more than twice the peak AC voltage, about half a cycle after blocking. The </a:t>
            </a:r>
            <a:r>
              <a:rPr kumimoji="0" lang="en-US" sz="1600" b="0" i="0" u="none" strike="noStrike" cap="none" normalizeH="0" baseline="0" dirty="0" err="1" smtClean="0">
                <a:ln>
                  <a:noFill/>
                </a:ln>
                <a:solidFill>
                  <a:srgbClr val="222222"/>
                </a:solidFill>
                <a:effectLst/>
                <a:latin typeface="Arial" charset="0"/>
                <a:cs typeface="Arial" charset="0"/>
              </a:rPr>
              <a:t>thyristor</a:t>
            </a:r>
            <a:r>
              <a:rPr kumimoji="0" lang="en-US" sz="1600" b="0" i="0" u="none" strike="noStrike" cap="none" normalizeH="0" baseline="0" dirty="0" smtClean="0">
                <a:ln>
                  <a:noFill/>
                </a:ln>
                <a:solidFill>
                  <a:srgbClr val="222222"/>
                </a:solidFill>
                <a:effectLst/>
                <a:latin typeface="Arial" charset="0"/>
                <a:cs typeface="Arial" charset="0"/>
              </a:rPr>
              <a:t> valve needs to contain enough </a:t>
            </a:r>
            <a:r>
              <a:rPr kumimoji="0" lang="en-US" sz="1600" b="0" i="0" u="none" strike="noStrike" cap="none" normalizeH="0" baseline="0" dirty="0" err="1" smtClean="0">
                <a:ln>
                  <a:noFill/>
                </a:ln>
                <a:solidFill>
                  <a:srgbClr val="222222"/>
                </a:solidFill>
                <a:effectLst/>
                <a:latin typeface="Arial" charset="0"/>
                <a:cs typeface="Arial" charset="0"/>
              </a:rPr>
              <a:t>thyristors</a:t>
            </a:r>
            <a:r>
              <a:rPr kumimoji="0" lang="en-US" sz="1600" b="0" i="0" u="none" strike="noStrike" cap="none" normalizeH="0" baseline="0" dirty="0" smtClean="0">
                <a:ln>
                  <a:noFill/>
                </a:ln>
                <a:solidFill>
                  <a:srgbClr val="222222"/>
                </a:solidFill>
                <a:effectLst/>
                <a:latin typeface="Arial" charset="0"/>
                <a:cs typeface="Arial" charset="0"/>
              </a:rPr>
              <a:t> in series to withstand this voltage safely</a:t>
            </a:r>
            <a:r>
              <a:rPr kumimoji="0" lang="en-US" sz="1200" b="0" i="0" u="none" strike="noStrike" cap="none" normalizeH="0" baseline="0" dirty="0" smtClean="0">
                <a:ln>
                  <a:noFill/>
                </a:ln>
                <a:solidFill>
                  <a:srgbClr val="222222"/>
                </a:solidFill>
                <a:effectLst/>
                <a:latin typeface="Arial" charset="0"/>
                <a:cs typeface="Arial" charset="0"/>
              </a:rPr>
              <a:t>.</a:t>
            </a:r>
            <a:endParaRPr kumimoji="0" lang="en-US" sz="1200" b="0" i="0" u="none" strike="noStrike" cap="none" normalizeH="0" baseline="0" dirty="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B0080"/>
                </a:solidFill>
                <a:effectLst/>
                <a:latin typeface="Arial" charset="0"/>
                <a:cs typeface="Arial" charset="0"/>
                <a:hlinkClick r:id="rId2" tooltip="Thyristor switched capacitor (TSC) turning off, showing the trapped voltage remaining on the capacitor"/>
              </a:rPr>
              <a:t>  </a:t>
            </a:r>
            <a:r>
              <a:rPr kumimoji="0" lang="en-US" sz="13200" b="0" i="0" u="none" strike="noStrike" cap="none" normalizeH="0" baseline="0" dirty="0" smtClean="0">
                <a:ln>
                  <a:noFill/>
                </a:ln>
                <a:solidFill>
                  <a:srgbClr val="0B0080"/>
                </a:solidFill>
                <a:effectLst/>
                <a:latin typeface="Arial" charset="0"/>
                <a:cs typeface="Arial" charset="0"/>
              </a:rPr>
              <a:t> </a:t>
            </a:r>
            <a:r>
              <a:rPr kumimoji="0" lang="en-US" sz="1000" b="0" i="0" u="none" strike="noStrike" cap="none" normalizeH="0" baseline="0" dirty="0" smtClean="0">
                <a:ln>
                  <a:noFill/>
                </a:ln>
                <a:solidFill>
                  <a:srgbClr val="0B0080"/>
                </a:solidFill>
                <a:effectLst/>
                <a:latin typeface="Arial" charset="0"/>
                <a:cs typeface="Arial" charset="0"/>
              </a:rPr>
              <a:t>                                                                                </a:t>
            </a:r>
          </a:p>
        </p:txBody>
      </p:sp>
      <p:pic>
        <p:nvPicPr>
          <p:cNvPr id="6147" name="Picture 3" descr="Thyristor switched capacitor (TSC) turning off, showing the trapped voltage remaining on the capacitor">
            <a:hlinkClick r:id="rId2" tooltip="Thyristor switched capacitor (TSC) turning off, showing the trapped voltage remaining on the capacitor"/>
          </p:cNvPr>
          <p:cNvPicPr>
            <a:picLocks noChangeAspect="1" noChangeArrowheads="1"/>
          </p:cNvPicPr>
          <p:nvPr/>
        </p:nvPicPr>
        <p:blipFill>
          <a:blip r:embed="rId3"/>
          <a:srcRect/>
          <a:stretch>
            <a:fillRect/>
          </a:stretch>
        </p:blipFill>
        <p:spPr bwMode="auto">
          <a:xfrm>
            <a:off x="381000" y="3048000"/>
            <a:ext cx="7696200" cy="3019425"/>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8/8/2019</a:t>
            </a:r>
            <a:endParaRPr lang="en-US"/>
          </a:p>
        </p:txBody>
      </p:sp>
      <p:sp>
        <p:nvSpPr>
          <p:cNvPr id="3" name="Footer Placeholder 2"/>
          <p:cNvSpPr>
            <a:spLocks noGrp="1"/>
          </p:cNvSpPr>
          <p:nvPr>
            <p:ph type="ftr" sz="quarter" idx="11"/>
          </p:nvPr>
        </p:nvSpPr>
        <p:spPr/>
        <p:txBody>
          <a:bodyPr/>
          <a:lstStyle/>
          <a:p>
            <a:r>
              <a:rPr lang="en-IN" smtClean="0"/>
              <a:t>FACTS for EEE , V SEMESTER 2019  by  Y.Mastanamma </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33</a:t>
            </a:fld>
            <a:endParaRPr lang="en-US"/>
          </a:p>
        </p:txBody>
      </p:sp>
      <p:sp>
        <p:nvSpPr>
          <p:cNvPr id="56322" name="Rectangle 2"/>
          <p:cNvSpPr>
            <a:spLocks noChangeArrowheads="1"/>
          </p:cNvSpPr>
          <p:nvPr/>
        </p:nvSpPr>
        <p:spPr bwMode="auto">
          <a:xfrm>
            <a:off x="381000" y="228600"/>
            <a:ext cx="8077200" cy="6326717"/>
          </a:xfrm>
          <a:prstGeom prst="rect">
            <a:avLst/>
          </a:prstGeom>
          <a:noFill/>
          <a:ln w="9525">
            <a:noFill/>
            <a:miter lim="800000"/>
            <a:headEnd/>
            <a:tailEnd/>
          </a:ln>
          <a:effectLst/>
        </p:spPr>
        <p:txBody>
          <a:bodyPr vert="horz" wrap="square" lIns="0" tIns="4761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err="1" smtClean="0">
                <a:ln>
                  <a:noFill/>
                </a:ln>
                <a:solidFill>
                  <a:srgbClr val="000000"/>
                </a:solidFill>
                <a:effectLst/>
                <a:latin typeface="Arial" charset="0"/>
                <a:cs typeface="Arial" charset="0"/>
              </a:rPr>
              <a:t>Deblocking</a:t>
            </a:r>
            <a:r>
              <a:rPr kumimoji="0" lang="en-US" b="1" i="0" u="none" strike="noStrike" cap="none" normalizeH="0" baseline="0" dirty="0" smtClean="0">
                <a:ln>
                  <a:noFill/>
                </a:ln>
                <a:solidFill>
                  <a:srgbClr val="000000"/>
                </a:solidFill>
                <a:effectLst/>
                <a:latin typeface="Arial" charset="0"/>
                <a:cs typeface="Arial" charset="0"/>
              </a:rPr>
              <a:t> – normal conditions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b="1" i="0" u="none" strike="noStrike" cap="none" normalizeH="0" baseline="0" dirty="0" smtClean="0">
              <a:ln>
                <a:noFill/>
              </a:ln>
              <a:solidFill>
                <a:srgbClr val="000000"/>
              </a:solidFill>
              <a:effectLst/>
              <a:latin typeface="Arial" charset="0"/>
              <a:cs typeface="Arial"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rgbClr val="222222"/>
                </a:solidFill>
                <a:effectLst/>
                <a:latin typeface="Arial" charset="0"/>
                <a:cs typeface="Arial" charset="0"/>
              </a:rPr>
              <a:t>When the TSC is turned on ("</a:t>
            </a:r>
            <a:r>
              <a:rPr kumimoji="0" lang="en-US" b="0" i="0" u="none" strike="noStrike" cap="none" normalizeH="0" baseline="0" dirty="0" err="1" smtClean="0">
                <a:ln>
                  <a:noFill/>
                </a:ln>
                <a:solidFill>
                  <a:srgbClr val="222222"/>
                </a:solidFill>
                <a:effectLst/>
                <a:latin typeface="Arial" charset="0"/>
                <a:cs typeface="Arial" charset="0"/>
              </a:rPr>
              <a:t>deblocked</a:t>
            </a:r>
            <a:r>
              <a:rPr kumimoji="0" lang="en-US" b="0" i="0" u="none" strike="noStrike" cap="none" normalizeH="0" baseline="0" dirty="0" smtClean="0">
                <a:ln>
                  <a:noFill/>
                </a:ln>
                <a:solidFill>
                  <a:srgbClr val="222222"/>
                </a:solidFill>
                <a:effectLst/>
                <a:latin typeface="Arial" charset="0"/>
                <a:cs typeface="Arial" charset="0"/>
              </a:rPr>
              <a:t>") again, care must be taken to choose the correct instant in order to avoid creating very large oscillatory currents. Since the TSC is a resonant circuit, any sudden shock excitation will produce a high frequency ringing effect which could damage the </a:t>
            </a:r>
            <a:r>
              <a:rPr kumimoji="0" lang="en-US" b="0" i="0" u="none" strike="noStrike" cap="none" normalizeH="0" baseline="0" dirty="0" err="1" smtClean="0">
                <a:ln>
                  <a:noFill/>
                </a:ln>
                <a:solidFill>
                  <a:srgbClr val="222222"/>
                </a:solidFill>
                <a:effectLst/>
                <a:latin typeface="Arial" charset="0"/>
                <a:cs typeface="Arial" charset="0"/>
              </a:rPr>
              <a:t>thyristor</a:t>
            </a:r>
            <a:r>
              <a:rPr kumimoji="0" lang="en-US" b="0" i="0" u="none" strike="noStrike" cap="none" normalizeH="0" baseline="0" dirty="0" smtClean="0">
                <a:ln>
                  <a:noFill/>
                </a:ln>
                <a:solidFill>
                  <a:srgbClr val="222222"/>
                </a:solidFill>
                <a:effectLst/>
                <a:latin typeface="Arial" charset="0"/>
                <a:cs typeface="Arial" charset="0"/>
              </a:rPr>
              <a:t> valve.</a:t>
            </a:r>
            <a:endParaRPr kumimoji="0" lang="en-US" b="0" i="0" u="none" strike="noStrike" cap="none" normalizeH="0" baseline="0" dirty="0" smtClean="0">
              <a:ln>
                <a:noFill/>
              </a:ln>
              <a:solidFill>
                <a:schemeClr val="tx1"/>
              </a:solidFill>
              <a:effectLst/>
              <a:latin typeface="Arial" charset="0"/>
              <a:cs typeface="Arial"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rgbClr val="222222"/>
                </a:solidFill>
                <a:effectLst/>
                <a:latin typeface="Arial" charset="0"/>
                <a:cs typeface="Arial" charset="0"/>
              </a:rPr>
              <a:t>The optimum time to turn on a TSC is when the capacitor is still charged to its normal peak value and the turn-on command is sent at the minimum of valve voltage. If the TSC is </a:t>
            </a:r>
            <a:r>
              <a:rPr kumimoji="0" lang="en-US" b="0" i="0" u="none" strike="noStrike" cap="none" normalizeH="0" baseline="0" dirty="0" err="1" smtClean="0">
                <a:ln>
                  <a:noFill/>
                </a:ln>
                <a:solidFill>
                  <a:srgbClr val="222222"/>
                </a:solidFill>
                <a:effectLst/>
                <a:latin typeface="Arial" charset="0"/>
                <a:cs typeface="Arial" charset="0"/>
              </a:rPr>
              <a:t>deblocked</a:t>
            </a:r>
            <a:r>
              <a:rPr kumimoji="0" lang="en-US" b="0" i="0" u="none" strike="noStrike" cap="none" normalizeH="0" baseline="0" dirty="0" smtClean="0">
                <a:ln>
                  <a:noFill/>
                </a:ln>
                <a:solidFill>
                  <a:srgbClr val="222222"/>
                </a:solidFill>
                <a:effectLst/>
                <a:latin typeface="Arial" charset="0"/>
                <a:cs typeface="Arial" charset="0"/>
              </a:rPr>
              <a:t> at this point, the transition back into the conducting state will be smooth.</a:t>
            </a:r>
            <a:endParaRPr kumimoji="0" lang="en-US" b="0" i="0" u="none" strike="noStrike" cap="none" normalizeH="0" baseline="0" dirty="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B0080"/>
                </a:solidFill>
                <a:effectLst/>
                <a:latin typeface="Arial" charset="0"/>
                <a:cs typeface="Arial" charset="0"/>
                <a:hlinkClick r:id="rId2" tooltip="Thyristor switched capacitor (TSC) turning on at the correct instant"/>
              </a:rPr>
              <a:t>  </a:t>
            </a:r>
            <a:r>
              <a:rPr kumimoji="0" lang="en-US" sz="22800" b="0" i="0" u="none" strike="noStrike" cap="none" normalizeH="0" baseline="0" dirty="0" smtClean="0">
                <a:ln>
                  <a:noFill/>
                </a:ln>
                <a:solidFill>
                  <a:srgbClr val="0B0080"/>
                </a:solidFill>
                <a:effectLst/>
                <a:latin typeface="Arial" charset="0"/>
                <a:cs typeface="Arial" charset="0"/>
              </a:rPr>
              <a:t> </a:t>
            </a:r>
            <a:r>
              <a:rPr kumimoji="0" lang="en-US" sz="1200" b="0" i="0" u="none" strike="noStrike" cap="none" normalizeH="0" baseline="0" dirty="0" smtClean="0">
                <a:ln>
                  <a:noFill/>
                </a:ln>
                <a:solidFill>
                  <a:srgbClr val="0B0080"/>
                </a:solidFill>
                <a:effectLst/>
                <a:latin typeface="Arial" charset="0"/>
                <a:cs typeface="Arial" charset="0"/>
              </a:rPr>
              <a:t>                                                            </a:t>
            </a:r>
            <a:r>
              <a:rPr kumimoji="0" lang="en-US" sz="1000" b="0" i="0" u="none" strike="noStrike" cap="none" normalizeH="0" baseline="0" dirty="0" smtClean="0">
                <a:ln>
                  <a:noFill/>
                </a:ln>
                <a:solidFill>
                  <a:srgbClr val="0B0080"/>
                </a:solidFill>
                <a:effectLst/>
                <a:latin typeface="Arial" charset="0"/>
                <a:cs typeface="Arial" charset="0"/>
              </a:rPr>
              <a:t>                    </a:t>
            </a:r>
          </a:p>
        </p:txBody>
      </p:sp>
      <p:pic>
        <p:nvPicPr>
          <p:cNvPr id="56323" name="Picture 3" descr="Thyristor switched capacitor (TSC) turning on at the correct instant">
            <a:hlinkClick r:id="rId2" tooltip="Thyristor switched capacitor (TSC) turning on at the correct instant"/>
          </p:cNvPr>
          <p:cNvPicPr>
            <a:picLocks noChangeAspect="1" noChangeArrowheads="1"/>
          </p:cNvPicPr>
          <p:nvPr/>
        </p:nvPicPr>
        <p:blipFill>
          <a:blip r:embed="rId3"/>
          <a:srcRect/>
          <a:stretch>
            <a:fillRect/>
          </a:stretch>
        </p:blipFill>
        <p:spPr bwMode="auto">
          <a:xfrm>
            <a:off x="533400" y="3200400"/>
            <a:ext cx="7848600" cy="2971800"/>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8/8/2019</a:t>
            </a:r>
            <a:endParaRPr lang="en-US"/>
          </a:p>
        </p:txBody>
      </p:sp>
      <p:sp>
        <p:nvSpPr>
          <p:cNvPr id="3" name="Footer Placeholder 2"/>
          <p:cNvSpPr>
            <a:spLocks noGrp="1"/>
          </p:cNvSpPr>
          <p:nvPr>
            <p:ph type="ftr" sz="quarter" idx="11"/>
          </p:nvPr>
        </p:nvSpPr>
        <p:spPr/>
        <p:txBody>
          <a:bodyPr/>
          <a:lstStyle/>
          <a:p>
            <a:r>
              <a:rPr lang="en-IN" smtClean="0"/>
              <a:t>FACTS for EEE , V SEMESTER 2019  by  Y.Mastanamma </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34</a:t>
            </a:fld>
            <a:endParaRPr lang="en-US"/>
          </a:p>
        </p:txBody>
      </p:sp>
      <p:sp>
        <p:nvSpPr>
          <p:cNvPr id="57346" name="Rectangle 2"/>
          <p:cNvSpPr>
            <a:spLocks noChangeArrowheads="1"/>
          </p:cNvSpPr>
          <p:nvPr/>
        </p:nvSpPr>
        <p:spPr bwMode="auto">
          <a:xfrm>
            <a:off x="152400" y="0"/>
            <a:ext cx="8763000" cy="3002730"/>
          </a:xfrm>
          <a:prstGeom prst="rect">
            <a:avLst/>
          </a:prstGeom>
          <a:noFill/>
          <a:ln w="9525">
            <a:noFill/>
            <a:miter lim="800000"/>
            <a:headEnd/>
            <a:tailEnd/>
          </a:ln>
          <a:effectLst/>
        </p:spPr>
        <p:txBody>
          <a:bodyPr vert="horz" wrap="square" lIns="0" tIns="47610" rIns="0" bIns="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b="1" i="0" u="none" strike="noStrike" cap="none" normalizeH="0" baseline="0" dirty="0" smtClean="0">
              <a:ln>
                <a:noFill/>
              </a:ln>
              <a:solidFill>
                <a:srgbClr val="000000"/>
              </a:solidFill>
              <a:effectLst/>
              <a:latin typeface="Arial" charset="0"/>
              <a:cs typeface="Arial"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err="1" smtClean="0">
                <a:ln>
                  <a:noFill/>
                </a:ln>
                <a:solidFill>
                  <a:srgbClr val="000000"/>
                </a:solidFill>
                <a:effectLst/>
                <a:latin typeface="Arial" charset="0"/>
                <a:cs typeface="Arial" charset="0"/>
              </a:rPr>
              <a:t>Deblocking</a:t>
            </a:r>
            <a:r>
              <a:rPr kumimoji="0" lang="en-US" b="1" i="0" u="none" strike="noStrike" cap="none" normalizeH="0" baseline="0" dirty="0" smtClean="0">
                <a:ln>
                  <a:noFill/>
                </a:ln>
                <a:solidFill>
                  <a:srgbClr val="000000"/>
                </a:solidFill>
                <a:effectLst/>
                <a:latin typeface="Arial" charset="0"/>
                <a:cs typeface="Arial" charset="0"/>
              </a:rPr>
              <a:t> – abnormal conditions</a:t>
            </a:r>
            <a:endParaRPr lang="en-US" dirty="0" smtClean="0">
              <a:solidFill>
                <a:srgbClr val="54595D"/>
              </a:solidFill>
              <a:latin typeface="Arial" charset="0"/>
              <a:cs typeface="Arial"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b="1" i="0" u="none" strike="noStrike" cap="none" normalizeH="0" baseline="0" dirty="0" smtClean="0">
              <a:ln>
                <a:noFill/>
              </a:ln>
              <a:solidFill>
                <a:srgbClr val="000000"/>
              </a:solidFill>
              <a:effectLst/>
              <a:latin typeface="Arial" charset="0"/>
              <a:cs typeface="Arial"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rgbClr val="222222"/>
                </a:solidFill>
                <a:effectLst/>
                <a:latin typeface="Arial" charset="0"/>
                <a:cs typeface="Arial" charset="0"/>
              </a:rPr>
              <a:t>Sometimes, however, the TSC may turn on at an incorrect instant (as a result of a control or measurement fault), or the capacitor may become charged to a voltage above the normal value so that even at the minimum of valve voltage, a large transient current results. The current in the TSC will then consist of a fundamental-frequency component (50 Hz or 60 Hz) superimposed on a much larger current at the tuned frequency of the TSC. This transient current can take hundreds of milliseconds to die away, during which time the cumulative heating in the </a:t>
            </a:r>
            <a:r>
              <a:rPr kumimoji="0" lang="en-US" b="0" i="0" u="none" strike="noStrike" cap="none" normalizeH="0" baseline="0" dirty="0" err="1" smtClean="0">
                <a:ln>
                  <a:noFill/>
                </a:ln>
                <a:solidFill>
                  <a:srgbClr val="222222"/>
                </a:solidFill>
                <a:effectLst/>
                <a:latin typeface="Arial" charset="0"/>
                <a:cs typeface="Arial" charset="0"/>
              </a:rPr>
              <a:t>thyristors</a:t>
            </a:r>
            <a:r>
              <a:rPr kumimoji="0" lang="en-US" b="0" i="0" u="none" strike="noStrike" cap="none" normalizeH="0" baseline="0" dirty="0" smtClean="0">
                <a:ln>
                  <a:noFill/>
                </a:ln>
                <a:solidFill>
                  <a:srgbClr val="222222"/>
                </a:solidFill>
                <a:effectLst/>
                <a:latin typeface="Arial" charset="0"/>
                <a:cs typeface="Arial" charset="0"/>
              </a:rPr>
              <a:t> may be excessive.</a:t>
            </a:r>
            <a:endParaRPr kumimoji="0" lang="en-US" b="0" i="0" u="none" strike="noStrike" cap="none" normalizeH="0" baseline="0" dirty="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B0080"/>
                </a:solidFill>
                <a:effectLst/>
                <a:latin typeface="Arial" charset="0"/>
                <a:cs typeface="Arial" charset="0"/>
                <a:hlinkClick r:id="rId2" tooltip="Idealised representation of a thyristor switched capacitor (TSC) turning on at an incorrect instant"/>
              </a:rPr>
              <a:t>  </a:t>
            </a:r>
            <a:r>
              <a:rPr kumimoji="0" lang="en-US" sz="1200" b="0" i="0" u="none" strike="noStrike" cap="none" normalizeH="0" baseline="0" dirty="0" smtClean="0">
                <a:ln>
                  <a:noFill/>
                </a:ln>
                <a:solidFill>
                  <a:srgbClr val="0B0080"/>
                </a:solidFill>
                <a:effectLst/>
                <a:latin typeface="Arial" charset="0"/>
                <a:cs typeface="Arial" charset="0"/>
              </a:rPr>
              <a:t>                                                                                 </a:t>
            </a:r>
          </a:p>
        </p:txBody>
      </p:sp>
      <p:pic>
        <p:nvPicPr>
          <p:cNvPr id="57347" name="Picture 3" descr="Idealised representation of a thyristor switched capacitor (TSC) turning on at an incorrect instant">
            <a:hlinkClick r:id="rId2" tooltip="Idealised representation of a thyristor switched capacitor (TSC) turning on at an incorrect instant"/>
          </p:cNvPr>
          <p:cNvPicPr>
            <a:picLocks noChangeAspect="1" noChangeArrowheads="1"/>
          </p:cNvPicPr>
          <p:nvPr/>
        </p:nvPicPr>
        <p:blipFill>
          <a:blip r:embed="rId3"/>
          <a:srcRect/>
          <a:stretch>
            <a:fillRect/>
          </a:stretch>
        </p:blipFill>
        <p:spPr bwMode="auto">
          <a:xfrm>
            <a:off x="609600" y="3124200"/>
            <a:ext cx="8001000" cy="3124200"/>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8/8/2019</a:t>
            </a:r>
            <a:endParaRPr lang="en-US"/>
          </a:p>
        </p:txBody>
      </p:sp>
      <p:sp>
        <p:nvSpPr>
          <p:cNvPr id="3" name="Footer Placeholder 2"/>
          <p:cNvSpPr>
            <a:spLocks noGrp="1"/>
          </p:cNvSpPr>
          <p:nvPr>
            <p:ph type="ftr" sz="quarter" idx="11"/>
          </p:nvPr>
        </p:nvSpPr>
        <p:spPr/>
        <p:txBody>
          <a:bodyPr/>
          <a:lstStyle/>
          <a:p>
            <a:r>
              <a:rPr lang="en-IN" smtClean="0"/>
              <a:t>FACTS for EEE , V SEMESTER 2019  by  Y.Mastanamma </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35</a:t>
            </a:fld>
            <a:endParaRPr lang="en-US"/>
          </a:p>
        </p:txBody>
      </p:sp>
      <p:sp>
        <p:nvSpPr>
          <p:cNvPr id="5" name="Rectangle 4"/>
          <p:cNvSpPr/>
          <p:nvPr/>
        </p:nvSpPr>
        <p:spPr>
          <a:xfrm>
            <a:off x="457200" y="685800"/>
            <a:ext cx="7924800" cy="4524315"/>
          </a:xfrm>
          <a:prstGeom prst="rect">
            <a:avLst/>
          </a:prstGeom>
        </p:spPr>
        <p:txBody>
          <a:bodyPr wrap="square">
            <a:spAutoFit/>
          </a:bodyPr>
          <a:lstStyle/>
          <a:p>
            <a:r>
              <a:rPr lang="en-IN" sz="2400" dirty="0" smtClean="0"/>
              <a:t>(1) if the residual capacitor voltage is lower than the peak ac voltage (</a:t>
            </a:r>
            <a:r>
              <a:rPr lang="en-IN" sz="2400" dirty="0" err="1" smtClean="0"/>
              <a:t>V</a:t>
            </a:r>
            <a:r>
              <a:rPr lang="en-IN" sz="2400" baseline="-25000" dirty="0" err="1" smtClean="0"/>
              <a:t>c</a:t>
            </a:r>
            <a:r>
              <a:rPr lang="en-IN" sz="2400" dirty="0" smtClean="0"/>
              <a:t> &lt; V), then the correct instant of switching is when the instantaneous ac voltage becomes equal to the capacitor</a:t>
            </a:r>
          </a:p>
          <a:p>
            <a:r>
              <a:rPr lang="en-IN" sz="2400" dirty="0" smtClean="0"/>
              <a:t>voltage; </a:t>
            </a:r>
          </a:p>
          <a:p>
            <a:endParaRPr lang="en-IN" sz="2400" dirty="0" smtClean="0"/>
          </a:p>
          <a:p>
            <a:r>
              <a:rPr lang="en-IN" sz="2400" dirty="0" smtClean="0"/>
              <a:t>and </a:t>
            </a:r>
          </a:p>
          <a:p>
            <a:endParaRPr lang="en-IN" sz="2400" dirty="0" smtClean="0"/>
          </a:p>
          <a:p>
            <a:endParaRPr lang="en-IN" sz="2400" dirty="0" smtClean="0"/>
          </a:p>
          <a:p>
            <a:r>
              <a:rPr lang="en-IN" sz="2400" dirty="0" smtClean="0"/>
              <a:t>(2) if the residual capacitor voltage is equal to or higher than the peak ac voltage (</a:t>
            </a:r>
            <a:r>
              <a:rPr lang="en-IN" sz="2400" dirty="0" err="1" smtClean="0"/>
              <a:t>Vc</a:t>
            </a:r>
            <a:r>
              <a:rPr lang="en-IN" sz="2400" dirty="0" smtClean="0"/>
              <a:t> &gt; V), then the correct switching is at the peak of the ac voltage at which the </a:t>
            </a:r>
            <a:r>
              <a:rPr lang="en-IN" sz="2400" dirty="0" err="1" smtClean="0"/>
              <a:t>thyristor</a:t>
            </a:r>
            <a:r>
              <a:rPr lang="en-IN" sz="2400" dirty="0" smtClean="0"/>
              <a:t> valve voltage is minimum.</a:t>
            </a:r>
            <a:endParaRPr lang="en-IN" sz="24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8/8/2019</a:t>
            </a:r>
            <a:endParaRPr lang="en-US"/>
          </a:p>
        </p:txBody>
      </p:sp>
      <p:sp>
        <p:nvSpPr>
          <p:cNvPr id="3" name="Footer Placeholder 2"/>
          <p:cNvSpPr>
            <a:spLocks noGrp="1"/>
          </p:cNvSpPr>
          <p:nvPr>
            <p:ph type="ftr" sz="quarter" idx="11"/>
          </p:nvPr>
        </p:nvSpPr>
        <p:spPr/>
        <p:txBody>
          <a:bodyPr/>
          <a:lstStyle/>
          <a:p>
            <a:r>
              <a:rPr lang="en-IN" smtClean="0"/>
              <a:t>FACTS for EEE , V SEMESTER 2019  by  Y.Mastanamma </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36</a:t>
            </a:fld>
            <a:endParaRPr lang="en-US"/>
          </a:p>
        </p:txBody>
      </p:sp>
      <p:pic>
        <p:nvPicPr>
          <p:cNvPr id="58370" name="Picture 2"/>
          <p:cNvPicPr>
            <a:picLocks noChangeAspect="1" noChangeArrowheads="1"/>
          </p:cNvPicPr>
          <p:nvPr/>
        </p:nvPicPr>
        <p:blipFill>
          <a:blip r:embed="rId2"/>
          <a:srcRect/>
          <a:stretch>
            <a:fillRect/>
          </a:stretch>
        </p:blipFill>
        <p:spPr bwMode="auto">
          <a:xfrm>
            <a:off x="457200" y="457200"/>
            <a:ext cx="8077200" cy="5715000"/>
          </a:xfrm>
          <a:prstGeom prst="rect">
            <a:avLst/>
          </a:prstGeom>
          <a:noFill/>
          <a:ln w="9525">
            <a:noFill/>
            <a:miter lim="800000"/>
            <a:headEnd/>
            <a:tailEnd/>
          </a:ln>
          <a:effec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8/8/2019</a:t>
            </a:r>
            <a:endParaRPr lang="en-US"/>
          </a:p>
        </p:txBody>
      </p:sp>
      <p:sp>
        <p:nvSpPr>
          <p:cNvPr id="3" name="Footer Placeholder 2"/>
          <p:cNvSpPr>
            <a:spLocks noGrp="1"/>
          </p:cNvSpPr>
          <p:nvPr>
            <p:ph type="ftr" sz="quarter" idx="11"/>
          </p:nvPr>
        </p:nvSpPr>
        <p:spPr/>
        <p:txBody>
          <a:bodyPr/>
          <a:lstStyle/>
          <a:p>
            <a:r>
              <a:rPr lang="en-IN" smtClean="0"/>
              <a:t>FACTS for EEE , V SEMESTER 2019  by  Y.Mastanamma </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37</a:t>
            </a:fld>
            <a:endParaRPr lang="en-US"/>
          </a:p>
        </p:txBody>
      </p:sp>
      <p:pic>
        <p:nvPicPr>
          <p:cNvPr id="10242" name="Picture 2"/>
          <p:cNvPicPr>
            <a:picLocks noChangeAspect="1" noChangeArrowheads="1"/>
          </p:cNvPicPr>
          <p:nvPr/>
        </p:nvPicPr>
        <p:blipFill>
          <a:blip r:embed="rId2"/>
          <a:srcRect/>
          <a:stretch>
            <a:fillRect/>
          </a:stretch>
        </p:blipFill>
        <p:spPr bwMode="auto">
          <a:xfrm>
            <a:off x="381000" y="838200"/>
            <a:ext cx="8001000" cy="4419600"/>
          </a:xfrm>
          <a:prstGeom prst="rect">
            <a:avLst/>
          </a:prstGeom>
          <a:noFill/>
          <a:ln w="9525">
            <a:noFill/>
            <a:miter lim="800000"/>
            <a:headEnd/>
            <a:tailEnd/>
          </a:ln>
          <a:effectLst/>
        </p:spPr>
      </p:pic>
      <p:sp>
        <p:nvSpPr>
          <p:cNvPr id="7" name="TextBox 6"/>
          <p:cNvSpPr txBox="1"/>
          <p:nvPr/>
        </p:nvSpPr>
        <p:spPr>
          <a:xfrm>
            <a:off x="685800" y="228600"/>
            <a:ext cx="1211294" cy="523220"/>
          </a:xfrm>
          <a:prstGeom prst="rect">
            <a:avLst/>
          </a:prstGeom>
          <a:noFill/>
        </p:spPr>
        <p:txBody>
          <a:bodyPr wrap="none" rtlCol="0">
            <a:spAutoFit/>
          </a:bodyPr>
          <a:lstStyle/>
          <a:p>
            <a:r>
              <a:rPr lang="en-US" sz="2800" b="1" dirty="0" smtClean="0">
                <a:solidFill>
                  <a:srgbClr val="130BB5"/>
                </a:solidFill>
              </a:rPr>
              <a:t>FC-TCR</a:t>
            </a:r>
            <a:endParaRPr lang="en-IN" sz="2800" b="1" dirty="0">
              <a:solidFill>
                <a:srgbClr val="130BB5"/>
              </a:solidFill>
            </a:endParaRPr>
          </a:p>
        </p:txBody>
      </p:sp>
      <p:sp>
        <p:nvSpPr>
          <p:cNvPr id="8" name="Rectangle 7"/>
          <p:cNvSpPr/>
          <p:nvPr/>
        </p:nvSpPr>
        <p:spPr>
          <a:xfrm>
            <a:off x="1981200" y="304800"/>
            <a:ext cx="7391400" cy="400110"/>
          </a:xfrm>
          <a:prstGeom prst="rect">
            <a:avLst/>
          </a:prstGeom>
        </p:spPr>
        <p:txBody>
          <a:bodyPr wrap="square">
            <a:spAutoFit/>
          </a:bodyPr>
          <a:lstStyle/>
          <a:p>
            <a:r>
              <a:rPr lang="en-IN" sz="2000" b="1" dirty="0" smtClean="0"/>
              <a:t>Fixed Capacitor, </a:t>
            </a:r>
            <a:r>
              <a:rPr lang="en-IN" sz="2000" b="1" dirty="0" err="1" smtClean="0"/>
              <a:t>Thyristor</a:t>
            </a:r>
            <a:r>
              <a:rPr lang="en-IN" sz="2000" b="1" dirty="0" smtClean="0"/>
              <a:t>-Controlled Reactor Type </a:t>
            </a:r>
            <a:r>
              <a:rPr lang="en-IN" sz="2000" b="1" dirty="0" err="1" smtClean="0"/>
              <a:t>Var</a:t>
            </a:r>
            <a:r>
              <a:rPr lang="en-IN" sz="2000" b="1" dirty="0" smtClean="0"/>
              <a:t> </a:t>
            </a:r>
            <a:r>
              <a:rPr lang="en-IN" sz="2000" b="1" dirty="0" err="1" smtClean="0"/>
              <a:t>Ganerator</a:t>
            </a:r>
            <a:endParaRPr lang="en-IN" sz="2000" b="1"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8/8/2019</a:t>
            </a:r>
            <a:endParaRPr lang="en-US"/>
          </a:p>
        </p:txBody>
      </p:sp>
      <p:sp>
        <p:nvSpPr>
          <p:cNvPr id="3" name="Footer Placeholder 2"/>
          <p:cNvSpPr>
            <a:spLocks noGrp="1"/>
          </p:cNvSpPr>
          <p:nvPr>
            <p:ph type="ftr" sz="quarter" idx="11"/>
          </p:nvPr>
        </p:nvSpPr>
        <p:spPr/>
        <p:txBody>
          <a:bodyPr/>
          <a:lstStyle/>
          <a:p>
            <a:r>
              <a:rPr lang="en-IN" smtClean="0"/>
              <a:t>FACTS for EEE , V SEMESTER 2019  by  Y.Mastanamma </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38</a:t>
            </a:fld>
            <a:endParaRPr lang="en-US"/>
          </a:p>
        </p:txBody>
      </p:sp>
      <p:pic>
        <p:nvPicPr>
          <p:cNvPr id="11266" name="Picture 2"/>
          <p:cNvPicPr>
            <a:picLocks noChangeAspect="1" noChangeArrowheads="1"/>
          </p:cNvPicPr>
          <p:nvPr/>
        </p:nvPicPr>
        <p:blipFill>
          <a:blip r:embed="rId2"/>
          <a:srcRect/>
          <a:stretch>
            <a:fillRect/>
          </a:stretch>
        </p:blipFill>
        <p:spPr bwMode="auto">
          <a:xfrm>
            <a:off x="457200" y="609600"/>
            <a:ext cx="8000999" cy="4572000"/>
          </a:xfrm>
          <a:prstGeom prst="rect">
            <a:avLst/>
          </a:prstGeom>
          <a:noFill/>
          <a:ln w="9525">
            <a:noFill/>
            <a:miter lim="800000"/>
            <a:headEnd/>
            <a:tailEnd/>
          </a:ln>
          <a:effec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8/8/2019</a:t>
            </a:r>
            <a:endParaRPr lang="en-US"/>
          </a:p>
        </p:txBody>
      </p:sp>
      <p:sp>
        <p:nvSpPr>
          <p:cNvPr id="3" name="Footer Placeholder 2"/>
          <p:cNvSpPr>
            <a:spLocks noGrp="1"/>
          </p:cNvSpPr>
          <p:nvPr>
            <p:ph type="ftr" sz="quarter" idx="11"/>
          </p:nvPr>
        </p:nvSpPr>
        <p:spPr/>
        <p:txBody>
          <a:bodyPr/>
          <a:lstStyle/>
          <a:p>
            <a:r>
              <a:rPr lang="en-IN" smtClean="0"/>
              <a:t>FACTS for EEE , V SEMESTER 2019  by  Y.Mastanamma </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39</a:t>
            </a:fld>
            <a:endParaRPr lang="en-US"/>
          </a:p>
        </p:txBody>
      </p:sp>
      <p:pic>
        <p:nvPicPr>
          <p:cNvPr id="1026" name="Picture 2"/>
          <p:cNvPicPr>
            <a:picLocks noChangeAspect="1" noChangeArrowheads="1"/>
          </p:cNvPicPr>
          <p:nvPr/>
        </p:nvPicPr>
        <p:blipFill>
          <a:blip r:embed="rId2"/>
          <a:srcRect/>
          <a:stretch>
            <a:fillRect/>
          </a:stretch>
        </p:blipFill>
        <p:spPr bwMode="auto">
          <a:xfrm>
            <a:off x="533400" y="304801"/>
            <a:ext cx="7620000" cy="4571999"/>
          </a:xfrm>
          <a:prstGeom prst="rect">
            <a:avLst/>
          </a:prstGeom>
          <a:noFill/>
          <a:ln w="9525">
            <a:noFill/>
            <a:miter lim="800000"/>
            <a:headEnd/>
            <a:tailEnd/>
          </a:ln>
          <a:effectLst/>
        </p:spPr>
      </p:pic>
      <p:sp>
        <p:nvSpPr>
          <p:cNvPr id="6" name="Rectangle 5"/>
          <p:cNvSpPr/>
          <p:nvPr/>
        </p:nvSpPr>
        <p:spPr>
          <a:xfrm>
            <a:off x="228600" y="5105400"/>
            <a:ext cx="8915400" cy="369332"/>
          </a:xfrm>
          <a:prstGeom prst="rect">
            <a:avLst/>
          </a:prstGeom>
        </p:spPr>
        <p:txBody>
          <a:bodyPr wrap="square">
            <a:spAutoFit/>
          </a:bodyPr>
          <a:lstStyle/>
          <a:p>
            <a:r>
              <a:rPr lang="en-IN" b="1" dirty="0" smtClean="0"/>
              <a:t>Basic FC-TCR type static </a:t>
            </a:r>
            <a:r>
              <a:rPr lang="en-IN" b="1" dirty="0" err="1" smtClean="0"/>
              <a:t>var</a:t>
            </a:r>
            <a:r>
              <a:rPr lang="en-IN" b="1" dirty="0" smtClean="0"/>
              <a:t> generator and its </a:t>
            </a:r>
            <a:r>
              <a:rPr lang="en-IN" b="1" dirty="0" err="1" smtClean="0"/>
              <a:t>var</a:t>
            </a:r>
            <a:r>
              <a:rPr lang="en-IN" b="1" dirty="0" smtClean="0"/>
              <a:t> demand versus </a:t>
            </a:r>
            <a:r>
              <a:rPr lang="en-IN" b="1" dirty="0" err="1" smtClean="0"/>
              <a:t>var</a:t>
            </a:r>
            <a:r>
              <a:rPr lang="en-IN" b="1" dirty="0" smtClean="0"/>
              <a:t> output characteristic</a:t>
            </a:r>
            <a:endParaRPr lang="en-IN" b="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97346"/>
            <a:ext cx="8305800" cy="6247864"/>
          </a:xfrm>
          <a:prstGeom prst="rect">
            <a:avLst/>
          </a:prstGeom>
        </p:spPr>
        <p:txBody>
          <a:bodyPr wrap="square">
            <a:spAutoFit/>
          </a:bodyPr>
          <a:lstStyle/>
          <a:p>
            <a:pPr algn="just"/>
            <a:r>
              <a:rPr lang="en-IN" sz="3600" dirty="0" smtClean="0">
                <a:solidFill>
                  <a:schemeClr val="accent6">
                    <a:lumMod val="50000"/>
                  </a:schemeClr>
                </a:solidFill>
              </a:rPr>
              <a:t>Shunt Compensation (continued…)</a:t>
            </a:r>
          </a:p>
          <a:p>
            <a:pPr algn="just"/>
            <a:endParaRPr lang="en-IN" sz="2800" dirty="0" smtClean="0"/>
          </a:p>
          <a:p>
            <a:pPr algn="just"/>
            <a:r>
              <a:rPr lang="en-IN" sz="2800" dirty="0" smtClean="0"/>
              <a:t>• </a:t>
            </a:r>
            <a:r>
              <a:rPr lang="en-IN" sz="2800" dirty="0" smtClean="0">
                <a:solidFill>
                  <a:schemeClr val="accent6">
                    <a:lumMod val="50000"/>
                  </a:schemeClr>
                </a:solidFill>
              </a:rPr>
              <a:t>When load is small </a:t>
            </a:r>
            <a:r>
              <a:rPr lang="en-IN" sz="2800" dirty="0" smtClean="0"/>
              <a:t>(less than SIL) then the load reactive power demand may even be lesser than the reactive power generated by the line capacitor. Under these conditions </a:t>
            </a:r>
            <a:r>
              <a:rPr lang="en-IN" sz="2800" dirty="0" smtClean="0">
                <a:solidFill>
                  <a:schemeClr val="accent6">
                    <a:lumMod val="50000"/>
                  </a:schemeClr>
                </a:solidFill>
              </a:rPr>
              <a:t>the reactive power flow through the line becomes negative, i.e., the reactive power flows from receiving end to sending end, and the receiving end voltage is higher than sending end voltage (Ferranti effect).</a:t>
            </a:r>
          </a:p>
          <a:p>
            <a:pPr algn="just"/>
            <a:r>
              <a:rPr lang="en-IN" sz="2800" dirty="0" smtClean="0"/>
              <a:t>• To control the voltage at the receiving end it is </a:t>
            </a:r>
            <a:r>
              <a:rPr lang="en-IN" sz="2800" dirty="0" smtClean="0">
                <a:solidFill>
                  <a:schemeClr val="accent6">
                    <a:lumMod val="50000"/>
                  </a:schemeClr>
                </a:solidFill>
              </a:rPr>
              <a:t>necessary to absorb or sink reactive power</a:t>
            </a:r>
            <a:r>
              <a:rPr lang="en-IN" sz="2800" dirty="0" smtClean="0"/>
              <a:t>. This is achieved by connecting </a:t>
            </a:r>
            <a:r>
              <a:rPr lang="en-IN" sz="2800" dirty="0" smtClean="0">
                <a:solidFill>
                  <a:schemeClr val="accent6">
                    <a:lumMod val="50000"/>
                  </a:schemeClr>
                </a:solidFill>
              </a:rPr>
              <a:t>shunt reactors </a:t>
            </a:r>
            <a:r>
              <a:rPr lang="en-IN" sz="2800" dirty="0" smtClean="0"/>
              <a:t>at the receiving end.</a:t>
            </a:r>
            <a:endParaRPr lang="en-IN" sz="2800" dirty="0"/>
          </a:p>
        </p:txBody>
      </p:sp>
      <p:sp>
        <p:nvSpPr>
          <p:cNvPr id="3" name="Date Placeholder 2"/>
          <p:cNvSpPr>
            <a:spLocks noGrp="1"/>
          </p:cNvSpPr>
          <p:nvPr>
            <p:ph type="dt" sz="half" idx="10"/>
          </p:nvPr>
        </p:nvSpPr>
        <p:spPr/>
        <p:txBody>
          <a:bodyPr/>
          <a:lstStyle/>
          <a:p>
            <a:r>
              <a:rPr lang="en-US" smtClean="0"/>
              <a:t>8/8/2019</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4</a:t>
            </a:fld>
            <a:endParaRPr lang="en-US"/>
          </a:p>
        </p:txBody>
      </p:sp>
      <p:sp>
        <p:nvSpPr>
          <p:cNvPr id="5" name="Footer Placeholder 4"/>
          <p:cNvSpPr>
            <a:spLocks noGrp="1"/>
          </p:cNvSpPr>
          <p:nvPr>
            <p:ph type="ftr" sz="quarter" idx="11"/>
          </p:nvPr>
        </p:nvSpPr>
        <p:spPr/>
        <p:txBody>
          <a:bodyPr/>
          <a:lstStyle/>
          <a:p>
            <a:r>
              <a:rPr lang="en-IN" smtClean="0"/>
              <a:t>FACTS for EEE , V SEMESTER 2019  by  Y.Mastanamma </a:t>
            </a:r>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8/8/2019</a:t>
            </a:r>
            <a:endParaRPr lang="en-US"/>
          </a:p>
        </p:txBody>
      </p:sp>
      <p:sp>
        <p:nvSpPr>
          <p:cNvPr id="3" name="Footer Placeholder 2"/>
          <p:cNvSpPr>
            <a:spLocks noGrp="1"/>
          </p:cNvSpPr>
          <p:nvPr>
            <p:ph type="ftr" sz="quarter" idx="11"/>
          </p:nvPr>
        </p:nvSpPr>
        <p:spPr/>
        <p:txBody>
          <a:bodyPr/>
          <a:lstStyle/>
          <a:p>
            <a:r>
              <a:rPr lang="en-IN" smtClean="0"/>
              <a:t>FACTS for EEE , V SEMESTER 2019  by  Y.Mastanamma </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40</a:t>
            </a:fld>
            <a:endParaRPr lang="en-US"/>
          </a:p>
        </p:txBody>
      </p:sp>
      <p:pic>
        <p:nvPicPr>
          <p:cNvPr id="3074" name="Picture 2"/>
          <p:cNvPicPr>
            <a:picLocks noChangeAspect="1" noChangeArrowheads="1"/>
          </p:cNvPicPr>
          <p:nvPr/>
        </p:nvPicPr>
        <p:blipFill>
          <a:blip r:embed="rId2"/>
          <a:srcRect/>
          <a:stretch>
            <a:fillRect/>
          </a:stretch>
        </p:blipFill>
        <p:spPr bwMode="auto">
          <a:xfrm>
            <a:off x="762000" y="1295400"/>
            <a:ext cx="7162800" cy="3124200"/>
          </a:xfrm>
          <a:prstGeom prst="rect">
            <a:avLst/>
          </a:prstGeom>
          <a:noFill/>
          <a:ln w="9525">
            <a:noFill/>
            <a:miter lim="800000"/>
            <a:headEnd/>
            <a:tailEnd/>
          </a:ln>
          <a:effectLst/>
        </p:spPr>
      </p:pic>
      <p:sp>
        <p:nvSpPr>
          <p:cNvPr id="6" name="Rectangle 5"/>
          <p:cNvSpPr/>
          <p:nvPr/>
        </p:nvSpPr>
        <p:spPr>
          <a:xfrm>
            <a:off x="381000" y="304800"/>
            <a:ext cx="8534400" cy="461665"/>
          </a:xfrm>
          <a:prstGeom prst="rect">
            <a:avLst/>
          </a:prstGeom>
        </p:spPr>
        <p:txBody>
          <a:bodyPr wrap="square">
            <a:spAutoFit/>
          </a:bodyPr>
          <a:lstStyle/>
          <a:p>
            <a:r>
              <a:rPr lang="en-IN" sz="2400" b="1" dirty="0" smtClean="0"/>
              <a:t>Functional control scheme for the FC-TCR type static </a:t>
            </a:r>
            <a:r>
              <a:rPr lang="en-IN" sz="2400" b="1" dirty="0" err="1" smtClean="0"/>
              <a:t>var</a:t>
            </a:r>
            <a:r>
              <a:rPr lang="en-IN" sz="2400" b="1" dirty="0" smtClean="0"/>
              <a:t> generator</a:t>
            </a:r>
            <a:endParaRPr lang="en-IN" sz="2400" b="1" dirty="0"/>
          </a:p>
        </p:txBody>
      </p:sp>
      <p:sp>
        <p:nvSpPr>
          <p:cNvPr id="7" name="Rectangle 6"/>
          <p:cNvSpPr/>
          <p:nvPr/>
        </p:nvSpPr>
        <p:spPr>
          <a:xfrm>
            <a:off x="609600" y="4495800"/>
            <a:ext cx="8106130" cy="369332"/>
          </a:xfrm>
          <a:prstGeom prst="rect">
            <a:avLst/>
          </a:prstGeom>
        </p:spPr>
        <p:txBody>
          <a:bodyPr wrap="none">
            <a:spAutoFit/>
          </a:bodyPr>
          <a:lstStyle/>
          <a:p>
            <a:r>
              <a:rPr lang="en-IN" dirty="0" smtClean="0"/>
              <a:t> Synchronous Timing: Uses PLL and so runs in synchronism with the ac system voltage</a:t>
            </a:r>
            <a:endParaRPr lang="en-IN" dirty="0"/>
          </a:p>
        </p:txBody>
      </p:sp>
      <p:sp>
        <p:nvSpPr>
          <p:cNvPr id="8" name="Rectangle 7"/>
          <p:cNvSpPr/>
          <p:nvPr/>
        </p:nvSpPr>
        <p:spPr>
          <a:xfrm>
            <a:off x="685800" y="4876800"/>
            <a:ext cx="6553200" cy="369332"/>
          </a:xfrm>
          <a:prstGeom prst="rect">
            <a:avLst/>
          </a:prstGeom>
        </p:spPr>
        <p:txBody>
          <a:bodyPr wrap="square">
            <a:spAutoFit/>
          </a:bodyPr>
          <a:lstStyle/>
          <a:p>
            <a:r>
              <a:rPr lang="en-IN" dirty="0" err="1" smtClean="0"/>
              <a:t>Reactiue</a:t>
            </a:r>
            <a:r>
              <a:rPr lang="en-IN" dirty="0" smtClean="0"/>
              <a:t> current (or admittance) to firing angle </a:t>
            </a:r>
            <a:r>
              <a:rPr lang="en-IN" dirty="0" err="1" smtClean="0"/>
              <a:t>conuersion</a:t>
            </a:r>
            <a:endParaRPr lang="en-IN" dirty="0"/>
          </a:p>
        </p:txBody>
      </p:sp>
      <p:sp>
        <p:nvSpPr>
          <p:cNvPr id="9" name="Rectangle 8"/>
          <p:cNvSpPr/>
          <p:nvPr/>
        </p:nvSpPr>
        <p:spPr>
          <a:xfrm>
            <a:off x="685800" y="5181600"/>
            <a:ext cx="8915400" cy="369332"/>
          </a:xfrm>
          <a:prstGeom prst="rect">
            <a:avLst/>
          </a:prstGeom>
        </p:spPr>
        <p:txBody>
          <a:bodyPr wrap="square">
            <a:spAutoFit/>
          </a:bodyPr>
          <a:lstStyle/>
          <a:p>
            <a:r>
              <a:rPr lang="en-IN" dirty="0" smtClean="0"/>
              <a:t>Computation of the required fundamental reactor current I</a:t>
            </a:r>
            <a:r>
              <a:rPr lang="en-IN" baseline="-25000" dirty="0" smtClean="0"/>
              <a:t>FL</a:t>
            </a:r>
            <a:r>
              <a:rPr lang="en-IN" dirty="0" smtClean="0"/>
              <a:t>,</a:t>
            </a:r>
            <a:endParaRPr lang="en-IN" dirty="0"/>
          </a:p>
        </p:txBody>
      </p:sp>
      <p:sp>
        <p:nvSpPr>
          <p:cNvPr id="10" name="Rectangle 9"/>
          <p:cNvSpPr/>
          <p:nvPr/>
        </p:nvSpPr>
        <p:spPr>
          <a:xfrm>
            <a:off x="762000" y="5638800"/>
            <a:ext cx="3180422" cy="369332"/>
          </a:xfrm>
          <a:prstGeom prst="rect">
            <a:avLst/>
          </a:prstGeom>
        </p:spPr>
        <p:txBody>
          <a:bodyPr wrap="none">
            <a:spAutoFit/>
          </a:bodyPr>
          <a:lstStyle/>
          <a:p>
            <a:r>
              <a:rPr lang="en-IN" dirty="0" err="1" smtClean="0"/>
              <a:t>Thyristor</a:t>
            </a:r>
            <a:r>
              <a:rPr lang="en-IN" dirty="0" smtClean="0"/>
              <a:t> firing pulse generation</a:t>
            </a:r>
            <a:endParaRPr lang="en-IN" dirty="0"/>
          </a:p>
        </p:txBody>
      </p:sp>
      <p:pic>
        <p:nvPicPr>
          <p:cNvPr id="11" name="Picture 2"/>
          <p:cNvPicPr>
            <a:picLocks noChangeAspect="1" noChangeArrowheads="1"/>
          </p:cNvPicPr>
          <p:nvPr/>
        </p:nvPicPr>
        <p:blipFill>
          <a:blip r:embed="rId2"/>
          <a:srcRect/>
          <a:stretch>
            <a:fillRect/>
          </a:stretch>
        </p:blipFill>
        <p:spPr bwMode="auto">
          <a:xfrm>
            <a:off x="914400" y="1447800"/>
            <a:ext cx="7162800" cy="3124200"/>
          </a:xfrm>
          <a:prstGeom prst="rect">
            <a:avLst/>
          </a:prstGeom>
          <a:noFill/>
          <a:ln w="9525">
            <a:noFill/>
            <a:miter lim="800000"/>
            <a:headEnd/>
            <a:tailEnd/>
          </a:ln>
          <a:effectLst/>
        </p:spPr>
      </p:pic>
      <p:sp>
        <p:nvSpPr>
          <p:cNvPr id="12" name="Rectangle 11"/>
          <p:cNvSpPr/>
          <p:nvPr/>
        </p:nvSpPr>
        <p:spPr>
          <a:xfrm>
            <a:off x="609600" y="990600"/>
            <a:ext cx="5105400" cy="400110"/>
          </a:xfrm>
          <a:prstGeom prst="rect">
            <a:avLst/>
          </a:prstGeom>
        </p:spPr>
        <p:txBody>
          <a:bodyPr wrap="square">
            <a:spAutoFit/>
          </a:bodyPr>
          <a:lstStyle/>
          <a:p>
            <a:r>
              <a:rPr lang="en-IN" sz="2000" b="1" dirty="0" smtClean="0"/>
              <a:t>provide four basic functions</a:t>
            </a:r>
            <a:endParaRPr lang="en-IN" sz="2000" b="1"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8/8/2019</a:t>
            </a:r>
            <a:endParaRPr lang="en-US"/>
          </a:p>
        </p:txBody>
      </p:sp>
      <p:sp>
        <p:nvSpPr>
          <p:cNvPr id="3" name="Footer Placeholder 2"/>
          <p:cNvSpPr>
            <a:spLocks noGrp="1"/>
          </p:cNvSpPr>
          <p:nvPr>
            <p:ph type="ftr" sz="quarter" idx="11"/>
          </p:nvPr>
        </p:nvSpPr>
        <p:spPr/>
        <p:txBody>
          <a:bodyPr/>
          <a:lstStyle/>
          <a:p>
            <a:r>
              <a:rPr lang="en-IN" smtClean="0"/>
              <a:t>FACTS for EEE , V SEMESTER 2019  by  Y.Mastanamma </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41</a:t>
            </a:fld>
            <a:endParaRPr lang="en-US"/>
          </a:p>
        </p:txBody>
      </p:sp>
      <p:sp>
        <p:nvSpPr>
          <p:cNvPr id="5" name="Rectangle 4"/>
          <p:cNvSpPr/>
          <p:nvPr/>
        </p:nvSpPr>
        <p:spPr>
          <a:xfrm>
            <a:off x="304800" y="152400"/>
            <a:ext cx="8458200" cy="6247864"/>
          </a:xfrm>
          <a:prstGeom prst="rect">
            <a:avLst/>
          </a:prstGeom>
        </p:spPr>
        <p:txBody>
          <a:bodyPr wrap="square">
            <a:spAutoFit/>
          </a:bodyPr>
          <a:lstStyle/>
          <a:p>
            <a:pPr algn="just"/>
            <a:r>
              <a:rPr lang="en-IN" sz="2000" dirty="0" smtClean="0"/>
              <a:t>The constant capacitive </a:t>
            </a:r>
            <a:r>
              <a:rPr lang="en-IN" sz="2000" dirty="0" err="1" smtClean="0"/>
              <a:t>var</a:t>
            </a:r>
            <a:r>
              <a:rPr lang="en-IN" sz="2000" dirty="0" smtClean="0"/>
              <a:t> generation (Qc) of the fixed capacitor is opposed by the variable </a:t>
            </a:r>
            <a:r>
              <a:rPr lang="en-IN" sz="2000" dirty="0" err="1" smtClean="0"/>
              <a:t>var</a:t>
            </a:r>
            <a:r>
              <a:rPr lang="en-IN" sz="2000" dirty="0" smtClean="0"/>
              <a:t> absorption (Q) of the </a:t>
            </a:r>
            <a:r>
              <a:rPr lang="en-IN" sz="2000" dirty="0" err="1" smtClean="0"/>
              <a:t>thyristor</a:t>
            </a:r>
            <a:r>
              <a:rPr lang="en-IN" sz="2000" dirty="0" smtClean="0"/>
              <a:t>-controlled reactor, to yield the total </a:t>
            </a:r>
            <a:r>
              <a:rPr lang="en-IN" sz="2000" dirty="0" err="1" smtClean="0"/>
              <a:t>var</a:t>
            </a:r>
            <a:r>
              <a:rPr lang="en-IN" sz="2000" dirty="0" smtClean="0"/>
              <a:t> output (Q) required. </a:t>
            </a:r>
          </a:p>
          <a:p>
            <a:pPr algn="just"/>
            <a:endParaRPr lang="en-IN" sz="2000" dirty="0" smtClean="0"/>
          </a:p>
          <a:p>
            <a:pPr algn="just"/>
            <a:r>
              <a:rPr lang="en-IN" sz="2000" dirty="0" smtClean="0"/>
              <a:t>At the maximum capacitive </a:t>
            </a:r>
            <a:r>
              <a:rPr lang="en-IN" sz="2000" dirty="0" err="1" smtClean="0"/>
              <a:t>var</a:t>
            </a:r>
            <a:r>
              <a:rPr lang="en-IN" sz="2000" dirty="0" smtClean="0"/>
              <a:t> output, the </a:t>
            </a:r>
            <a:r>
              <a:rPr lang="en-IN" sz="2000" dirty="0" err="1" smtClean="0"/>
              <a:t>thyristor</a:t>
            </a:r>
            <a:r>
              <a:rPr lang="en-IN" sz="2000" dirty="0" smtClean="0"/>
              <a:t>-controlled reactor is off (</a:t>
            </a:r>
            <a:r>
              <a:rPr lang="el-GR" sz="2000" dirty="0" smtClean="0"/>
              <a:t>α</a:t>
            </a:r>
            <a:r>
              <a:rPr lang="en-IN" sz="2000" dirty="0" smtClean="0"/>
              <a:t> = 90").</a:t>
            </a:r>
          </a:p>
          <a:p>
            <a:pPr algn="just"/>
            <a:endParaRPr lang="en-IN" sz="2000" dirty="0" smtClean="0"/>
          </a:p>
          <a:p>
            <a:pPr algn="just"/>
            <a:r>
              <a:rPr lang="en-IN" sz="2000" dirty="0" smtClean="0"/>
              <a:t>To decrease the capacitive output, the current in the reactor is increased by decreasing delay angle </a:t>
            </a:r>
            <a:r>
              <a:rPr lang="el-GR" sz="2000" dirty="0" smtClean="0"/>
              <a:t>α</a:t>
            </a:r>
            <a:r>
              <a:rPr lang="en-IN" sz="2000" dirty="0" smtClean="0"/>
              <a:t>. </a:t>
            </a:r>
          </a:p>
          <a:p>
            <a:pPr algn="just"/>
            <a:endParaRPr lang="en-IN" sz="2000" dirty="0" smtClean="0"/>
          </a:p>
          <a:p>
            <a:pPr algn="just"/>
            <a:r>
              <a:rPr lang="en-IN" sz="2000" dirty="0" smtClean="0"/>
              <a:t>At zero </a:t>
            </a:r>
            <a:r>
              <a:rPr lang="en-IN" sz="2000" dirty="0" err="1" smtClean="0"/>
              <a:t>var</a:t>
            </a:r>
            <a:r>
              <a:rPr lang="en-IN" sz="2000" dirty="0" smtClean="0"/>
              <a:t> output, the capacitive and inductive currents become equal and thus the capacitive and inductive </a:t>
            </a:r>
            <a:r>
              <a:rPr lang="en-IN" sz="2000" dirty="0" err="1" smtClean="0"/>
              <a:t>vars</a:t>
            </a:r>
            <a:r>
              <a:rPr lang="en-IN" sz="2000" dirty="0" smtClean="0"/>
              <a:t> cancel out. </a:t>
            </a:r>
          </a:p>
          <a:p>
            <a:pPr algn="just"/>
            <a:endParaRPr lang="en-IN" sz="2000" dirty="0" smtClean="0"/>
          </a:p>
          <a:p>
            <a:pPr algn="just"/>
            <a:r>
              <a:rPr lang="en-IN" sz="2000" dirty="0" smtClean="0"/>
              <a:t>With a further decrease of angle </a:t>
            </a:r>
            <a:r>
              <a:rPr lang="el-GR" sz="2000" dirty="0" smtClean="0"/>
              <a:t>α</a:t>
            </a:r>
            <a:r>
              <a:rPr lang="en-IN" sz="2000" dirty="0" smtClean="0"/>
              <a:t> (assuming that the rating of the reactor is greater than that of the capacitor), the inductive current becomes larger than the capacitive current, resulting in a net inductive </a:t>
            </a:r>
            <a:r>
              <a:rPr lang="en-IN" sz="2000" dirty="0" err="1" smtClean="0"/>
              <a:t>var</a:t>
            </a:r>
            <a:r>
              <a:rPr lang="en-IN" sz="2000" dirty="0" smtClean="0"/>
              <a:t> output. At zero delay angle, the </a:t>
            </a:r>
            <a:r>
              <a:rPr lang="en-IN" sz="2000" dirty="0" err="1" smtClean="0"/>
              <a:t>thyristor</a:t>
            </a:r>
            <a:r>
              <a:rPr lang="en-IN" sz="2000" dirty="0" smtClean="0"/>
              <a:t>-controlled reactor conducts current over the full 180 degree interval, resulting in maximum inductive </a:t>
            </a:r>
            <a:r>
              <a:rPr lang="en-IN" sz="2000" dirty="0" err="1" smtClean="0"/>
              <a:t>var</a:t>
            </a:r>
            <a:r>
              <a:rPr lang="en-IN" sz="2000" dirty="0" smtClean="0"/>
              <a:t> output that is equal to the difference between the </a:t>
            </a:r>
            <a:r>
              <a:rPr lang="en-IN" sz="2000" dirty="0" err="1" smtClean="0"/>
              <a:t>vars</a:t>
            </a:r>
            <a:r>
              <a:rPr lang="en-IN" sz="2000" dirty="0" smtClean="0"/>
              <a:t> generated by the capacitor and those absorbed by the </a:t>
            </a:r>
            <a:r>
              <a:rPr lang="en-IN" sz="2000" dirty="0" err="1" smtClean="0"/>
              <a:t>fullv</a:t>
            </a:r>
            <a:r>
              <a:rPr lang="en-IN" sz="2000" dirty="0" smtClean="0"/>
              <a:t> conducting reactor.</a:t>
            </a:r>
            <a:endParaRPr lang="en-IN" sz="2000"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8/8/2019</a:t>
            </a:r>
            <a:endParaRPr lang="en-US"/>
          </a:p>
        </p:txBody>
      </p:sp>
      <p:sp>
        <p:nvSpPr>
          <p:cNvPr id="3" name="Footer Placeholder 2"/>
          <p:cNvSpPr>
            <a:spLocks noGrp="1"/>
          </p:cNvSpPr>
          <p:nvPr>
            <p:ph type="ftr" sz="quarter" idx="11"/>
          </p:nvPr>
        </p:nvSpPr>
        <p:spPr/>
        <p:txBody>
          <a:bodyPr/>
          <a:lstStyle/>
          <a:p>
            <a:r>
              <a:rPr lang="en-IN" smtClean="0"/>
              <a:t>FACTS for EEE , V SEMESTER 2019  by  Y.Mastanamma </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42</a:t>
            </a:fld>
            <a:endParaRPr lang="en-US"/>
          </a:p>
        </p:txBody>
      </p:sp>
      <p:pic>
        <p:nvPicPr>
          <p:cNvPr id="2050" name="Picture 2"/>
          <p:cNvPicPr>
            <a:picLocks noChangeAspect="1" noChangeArrowheads="1"/>
          </p:cNvPicPr>
          <p:nvPr/>
        </p:nvPicPr>
        <p:blipFill>
          <a:blip r:embed="rId2"/>
          <a:srcRect/>
          <a:stretch>
            <a:fillRect/>
          </a:stretch>
        </p:blipFill>
        <p:spPr bwMode="auto">
          <a:xfrm>
            <a:off x="771525" y="914400"/>
            <a:ext cx="7600950" cy="4267200"/>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a:srcRect/>
          <a:stretch>
            <a:fillRect/>
          </a:stretch>
        </p:blipFill>
        <p:spPr bwMode="auto">
          <a:xfrm>
            <a:off x="914400" y="228600"/>
            <a:ext cx="5410200" cy="609600"/>
          </a:xfrm>
          <a:prstGeom prst="rect">
            <a:avLst/>
          </a:prstGeom>
          <a:noFill/>
          <a:ln w="9525">
            <a:noFill/>
            <a:miter lim="800000"/>
            <a:headEnd/>
            <a:tailEnd/>
          </a:ln>
          <a:effec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8/8/2019</a:t>
            </a:r>
            <a:endParaRPr lang="en-US"/>
          </a:p>
        </p:txBody>
      </p:sp>
      <p:sp>
        <p:nvSpPr>
          <p:cNvPr id="3" name="Footer Placeholder 2"/>
          <p:cNvSpPr>
            <a:spLocks noGrp="1"/>
          </p:cNvSpPr>
          <p:nvPr>
            <p:ph type="ftr" sz="quarter" idx="11"/>
          </p:nvPr>
        </p:nvSpPr>
        <p:spPr/>
        <p:txBody>
          <a:bodyPr/>
          <a:lstStyle/>
          <a:p>
            <a:r>
              <a:rPr lang="en-IN" smtClean="0"/>
              <a:t>FACTS for EEE , V SEMESTER 2019  by  Y.Mastanamma </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43</a:t>
            </a:fld>
            <a:endParaRPr lang="en-US"/>
          </a:p>
        </p:txBody>
      </p:sp>
      <p:pic>
        <p:nvPicPr>
          <p:cNvPr id="12290" name="Picture 2"/>
          <p:cNvPicPr>
            <a:picLocks noChangeAspect="1" noChangeArrowheads="1"/>
          </p:cNvPicPr>
          <p:nvPr/>
        </p:nvPicPr>
        <p:blipFill>
          <a:blip r:embed="rId2"/>
          <a:srcRect/>
          <a:stretch>
            <a:fillRect/>
          </a:stretch>
        </p:blipFill>
        <p:spPr bwMode="auto">
          <a:xfrm>
            <a:off x="381000" y="381000"/>
            <a:ext cx="8458200" cy="5791200"/>
          </a:xfrm>
          <a:prstGeom prst="rect">
            <a:avLst/>
          </a:prstGeom>
          <a:noFill/>
          <a:ln w="9525">
            <a:noFill/>
            <a:miter lim="800000"/>
            <a:headEnd/>
            <a:tailEnd/>
          </a:ln>
          <a:effec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8/8/2019</a:t>
            </a:r>
            <a:endParaRPr lang="en-US"/>
          </a:p>
        </p:txBody>
      </p:sp>
      <p:sp>
        <p:nvSpPr>
          <p:cNvPr id="3" name="Footer Placeholder 2"/>
          <p:cNvSpPr>
            <a:spLocks noGrp="1"/>
          </p:cNvSpPr>
          <p:nvPr>
            <p:ph type="ftr" sz="quarter" idx="11"/>
          </p:nvPr>
        </p:nvSpPr>
        <p:spPr/>
        <p:txBody>
          <a:bodyPr/>
          <a:lstStyle/>
          <a:p>
            <a:r>
              <a:rPr lang="en-IN" smtClean="0"/>
              <a:t>FACTS for EEE , V SEMESTER 2019  by  Y.Mastanamma </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44</a:t>
            </a:fld>
            <a:endParaRPr lang="en-US"/>
          </a:p>
        </p:txBody>
      </p:sp>
      <p:pic>
        <p:nvPicPr>
          <p:cNvPr id="13315" name="Picture 3"/>
          <p:cNvPicPr>
            <a:picLocks noChangeAspect="1" noChangeArrowheads="1"/>
          </p:cNvPicPr>
          <p:nvPr/>
        </p:nvPicPr>
        <p:blipFill>
          <a:blip r:embed="rId2"/>
          <a:srcRect/>
          <a:stretch>
            <a:fillRect/>
          </a:stretch>
        </p:blipFill>
        <p:spPr bwMode="auto">
          <a:xfrm>
            <a:off x="1066800" y="533400"/>
            <a:ext cx="7467600" cy="1752600"/>
          </a:xfrm>
          <a:prstGeom prst="rect">
            <a:avLst/>
          </a:prstGeom>
          <a:noFill/>
          <a:ln w="9525">
            <a:noFill/>
            <a:miter lim="800000"/>
            <a:headEnd/>
            <a:tailEnd/>
          </a:ln>
          <a:effec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8/8/2019</a:t>
            </a:r>
            <a:endParaRPr lang="en-US"/>
          </a:p>
        </p:txBody>
      </p:sp>
      <p:sp>
        <p:nvSpPr>
          <p:cNvPr id="3" name="Footer Placeholder 2"/>
          <p:cNvSpPr>
            <a:spLocks noGrp="1"/>
          </p:cNvSpPr>
          <p:nvPr>
            <p:ph type="ftr" sz="quarter" idx="11"/>
          </p:nvPr>
        </p:nvSpPr>
        <p:spPr/>
        <p:txBody>
          <a:bodyPr/>
          <a:lstStyle/>
          <a:p>
            <a:r>
              <a:rPr lang="en-IN" smtClean="0"/>
              <a:t>FACTS for EEE , V SEMESTER 2019  by  Y.Mastanamma </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45</a:t>
            </a:fld>
            <a:endParaRPr lang="en-US"/>
          </a:p>
        </p:txBody>
      </p:sp>
      <p:sp>
        <p:nvSpPr>
          <p:cNvPr id="6" name="Rectangle 5"/>
          <p:cNvSpPr/>
          <p:nvPr/>
        </p:nvSpPr>
        <p:spPr>
          <a:xfrm>
            <a:off x="609600" y="1028343"/>
            <a:ext cx="8077200" cy="4616648"/>
          </a:xfrm>
          <a:prstGeom prst="rect">
            <a:avLst/>
          </a:prstGeom>
        </p:spPr>
        <p:txBody>
          <a:bodyPr wrap="square">
            <a:spAutoFit/>
          </a:bodyPr>
          <a:lstStyle/>
          <a:p>
            <a:r>
              <a:rPr lang="en-IN" sz="3600" b="1" dirty="0" smtClean="0"/>
              <a:t>Static </a:t>
            </a:r>
            <a:r>
              <a:rPr lang="en-IN" sz="3600" b="1" dirty="0" err="1" smtClean="0"/>
              <a:t>Var</a:t>
            </a:r>
            <a:r>
              <a:rPr lang="en-IN" sz="3600" b="1" dirty="0" smtClean="0"/>
              <a:t> Compensator(SVC)</a:t>
            </a:r>
          </a:p>
          <a:p>
            <a:endParaRPr lang="en-IN" dirty="0" smtClean="0"/>
          </a:p>
          <a:p>
            <a:pPr algn="just"/>
            <a:r>
              <a:rPr lang="en-IN" sz="2400" dirty="0" smtClean="0"/>
              <a:t>• The SVC is an excellent tool for achieving dynamic voltage control of power systems. Increased efficiency in power systems</a:t>
            </a:r>
          </a:p>
          <a:p>
            <a:pPr algn="just"/>
            <a:endParaRPr lang="en-IN" sz="2400" dirty="0" smtClean="0"/>
          </a:p>
          <a:p>
            <a:pPr algn="just"/>
            <a:r>
              <a:rPr lang="en-IN" sz="2400" dirty="0" smtClean="0"/>
              <a:t>• The global trend is towards ever larger power networks, longer transmission lines, and higher consumption. Energy is also becoming increasingly expensive. To cope, power transmission and distribution systems have to become more efficient. It has increasing power transmission and distribution capacity at a lower cost.</a:t>
            </a:r>
            <a:endParaRPr lang="en-IN" sz="2400"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8/8/2019</a:t>
            </a:r>
            <a:endParaRPr lang="en-US"/>
          </a:p>
        </p:txBody>
      </p:sp>
      <p:sp>
        <p:nvSpPr>
          <p:cNvPr id="3" name="Footer Placeholder 2"/>
          <p:cNvSpPr>
            <a:spLocks noGrp="1"/>
          </p:cNvSpPr>
          <p:nvPr>
            <p:ph type="ftr" sz="quarter" idx="11"/>
          </p:nvPr>
        </p:nvSpPr>
        <p:spPr/>
        <p:txBody>
          <a:bodyPr/>
          <a:lstStyle/>
          <a:p>
            <a:r>
              <a:rPr lang="en-IN" smtClean="0"/>
              <a:t>FACTS for EEE , V SEMESTER 2019  by  Y.Mastanamma </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46</a:t>
            </a:fld>
            <a:endParaRPr lang="en-US" dirty="0"/>
          </a:p>
        </p:txBody>
      </p:sp>
      <p:sp>
        <p:nvSpPr>
          <p:cNvPr id="5" name="Rectangle 4"/>
          <p:cNvSpPr/>
          <p:nvPr/>
        </p:nvSpPr>
        <p:spPr>
          <a:xfrm>
            <a:off x="152400" y="304800"/>
            <a:ext cx="8686800" cy="6217087"/>
          </a:xfrm>
          <a:prstGeom prst="rect">
            <a:avLst/>
          </a:prstGeom>
        </p:spPr>
        <p:txBody>
          <a:bodyPr wrap="square">
            <a:spAutoFit/>
          </a:bodyPr>
          <a:lstStyle/>
          <a:p>
            <a:r>
              <a:rPr lang="en-IN" sz="3200" b="1" dirty="0" smtClean="0"/>
              <a:t>SVC used as a voltage stabilization</a:t>
            </a:r>
          </a:p>
          <a:p>
            <a:endParaRPr lang="en-IN" dirty="0" smtClean="0"/>
          </a:p>
          <a:p>
            <a:pPr algn="just"/>
            <a:r>
              <a:rPr lang="en-IN" sz="2000" dirty="0" smtClean="0"/>
              <a:t>• </a:t>
            </a:r>
            <a:r>
              <a:rPr lang="en-IN" sz="2400" dirty="0" smtClean="0"/>
              <a:t>SVC is the preferred tool for dynamic reactive power support in high voltage transmission grids. it will counteract the often hazardous voltage depressions that follow in conjunction with faults in the grid. These highly dynamic events, where the ever increasing use of induction motors (like those in air-conditioning units and wind power turbine-generators) stresses the grid, will need an SVC to maintain the grid voltage and safeguard the fault ride-through capability.</a:t>
            </a:r>
            <a:endParaRPr lang="en-IN" sz="2000" dirty="0" smtClean="0"/>
          </a:p>
          <a:p>
            <a:endParaRPr lang="en-IN" dirty="0" smtClean="0"/>
          </a:p>
          <a:p>
            <a:r>
              <a:rPr lang="en-IN" sz="2400" dirty="0" smtClean="0"/>
              <a:t>• Static </a:t>
            </a:r>
            <a:r>
              <a:rPr lang="en-IN" sz="2400" dirty="0" err="1" smtClean="0"/>
              <a:t>var</a:t>
            </a:r>
            <a:r>
              <a:rPr lang="en-IN" sz="2400" dirty="0" smtClean="0"/>
              <a:t> compensator includes the following major components</a:t>
            </a:r>
          </a:p>
          <a:p>
            <a:endParaRPr lang="en-IN" dirty="0" smtClean="0"/>
          </a:p>
          <a:p>
            <a:r>
              <a:rPr lang="en-IN" dirty="0" smtClean="0"/>
              <a:t>1</a:t>
            </a:r>
            <a:r>
              <a:rPr lang="en-IN" sz="2400" dirty="0" smtClean="0"/>
              <a:t>. Control system</a:t>
            </a:r>
          </a:p>
          <a:p>
            <a:r>
              <a:rPr lang="en-IN" sz="2400" dirty="0" smtClean="0"/>
              <a:t>2. </a:t>
            </a:r>
            <a:r>
              <a:rPr lang="en-IN" sz="2400" dirty="0" err="1" smtClean="0"/>
              <a:t>Thyristor</a:t>
            </a:r>
            <a:r>
              <a:rPr lang="en-IN" sz="2400" dirty="0" smtClean="0"/>
              <a:t> valves</a:t>
            </a:r>
          </a:p>
          <a:p>
            <a:r>
              <a:rPr lang="en-IN" sz="2400" dirty="0" smtClean="0"/>
              <a:t>3. Capacitor banks</a:t>
            </a:r>
          </a:p>
          <a:p>
            <a:r>
              <a:rPr lang="en-IN" sz="2400" dirty="0" smtClean="0"/>
              <a:t>4. Reactors</a:t>
            </a:r>
            <a:endParaRPr lang="en-IN" sz="2400"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smtClean="0"/>
              <a:t>8/8/2019</a:t>
            </a:r>
            <a:endParaRPr lang="en-US" dirty="0"/>
          </a:p>
        </p:txBody>
      </p:sp>
      <p:sp>
        <p:nvSpPr>
          <p:cNvPr id="3" name="Footer Placeholder 2"/>
          <p:cNvSpPr>
            <a:spLocks noGrp="1"/>
          </p:cNvSpPr>
          <p:nvPr>
            <p:ph type="ftr" sz="quarter" idx="11"/>
          </p:nvPr>
        </p:nvSpPr>
        <p:spPr/>
        <p:txBody>
          <a:bodyPr/>
          <a:lstStyle/>
          <a:p>
            <a:r>
              <a:rPr lang="en-IN" smtClean="0"/>
              <a:t>FACTS for EEE , V SEMESTER 2019  by  Y.Mastanamma </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47</a:t>
            </a:fld>
            <a:endParaRPr lang="en-US"/>
          </a:p>
        </p:txBody>
      </p:sp>
      <p:sp>
        <p:nvSpPr>
          <p:cNvPr id="5" name="Rectangle 4"/>
          <p:cNvSpPr/>
          <p:nvPr/>
        </p:nvSpPr>
        <p:spPr>
          <a:xfrm>
            <a:off x="304800" y="0"/>
            <a:ext cx="7848600" cy="6494085"/>
          </a:xfrm>
          <a:prstGeom prst="rect">
            <a:avLst/>
          </a:prstGeom>
        </p:spPr>
        <p:txBody>
          <a:bodyPr wrap="square">
            <a:spAutoFit/>
          </a:bodyPr>
          <a:lstStyle/>
          <a:p>
            <a:r>
              <a:rPr lang="en-IN" sz="3600" b="1" dirty="0" smtClean="0"/>
              <a:t>Basic SVC schemes</a:t>
            </a:r>
          </a:p>
          <a:p>
            <a:endParaRPr lang="en-IN" sz="2400" b="1" dirty="0" smtClean="0"/>
          </a:p>
          <a:p>
            <a:r>
              <a:rPr lang="en-IN" sz="2400" dirty="0" smtClean="0"/>
              <a:t>• </a:t>
            </a:r>
            <a:r>
              <a:rPr lang="en-IN" sz="2400" dirty="0" err="1" smtClean="0"/>
              <a:t>Thyristor</a:t>
            </a:r>
            <a:r>
              <a:rPr lang="en-IN" sz="2400" dirty="0" smtClean="0"/>
              <a:t> controlled reactor and fixed capacitor, </a:t>
            </a:r>
          </a:p>
          <a:p>
            <a:r>
              <a:rPr lang="en-IN" sz="2400" dirty="0" smtClean="0"/>
              <a:t>     TCR/FC TCR/FCs are characterized by</a:t>
            </a:r>
          </a:p>
          <a:p>
            <a:endParaRPr lang="en-IN" sz="2400" dirty="0" smtClean="0"/>
          </a:p>
          <a:p>
            <a:r>
              <a:rPr lang="en-IN" sz="2400" dirty="0" smtClean="0"/>
              <a:t>– </a:t>
            </a:r>
            <a:r>
              <a:rPr lang="en-IN" sz="2400" dirty="0" smtClean="0">
                <a:solidFill>
                  <a:srgbClr val="FF0000"/>
                </a:solidFill>
              </a:rPr>
              <a:t>Continuous control</a:t>
            </a:r>
          </a:p>
          <a:p>
            <a:r>
              <a:rPr lang="en-IN" sz="2400" dirty="0" smtClean="0">
                <a:solidFill>
                  <a:srgbClr val="FF0000"/>
                </a:solidFill>
              </a:rPr>
              <a:t>– No transients</a:t>
            </a:r>
          </a:p>
          <a:p>
            <a:r>
              <a:rPr lang="en-IN" sz="2400" dirty="0" smtClean="0">
                <a:solidFill>
                  <a:srgbClr val="FF0000"/>
                </a:solidFill>
              </a:rPr>
              <a:t>– Elimination of harmonics by tuning the FCs as filters</a:t>
            </a:r>
          </a:p>
          <a:p>
            <a:r>
              <a:rPr lang="en-IN" sz="2400" dirty="0" smtClean="0">
                <a:solidFill>
                  <a:srgbClr val="FF0000"/>
                </a:solidFill>
              </a:rPr>
              <a:t>– Compact design</a:t>
            </a:r>
          </a:p>
          <a:p>
            <a:endParaRPr lang="en-IN" sz="2400" dirty="0" smtClean="0"/>
          </a:p>
          <a:p>
            <a:r>
              <a:rPr lang="en-IN" sz="2400" dirty="0" smtClean="0"/>
              <a:t>• </a:t>
            </a:r>
            <a:r>
              <a:rPr lang="en-IN" sz="2400" dirty="0" err="1" smtClean="0"/>
              <a:t>Thyristor</a:t>
            </a:r>
            <a:r>
              <a:rPr lang="en-IN" sz="2400" dirty="0" smtClean="0"/>
              <a:t> switched capacitor( TSC)</a:t>
            </a:r>
          </a:p>
          <a:p>
            <a:r>
              <a:rPr lang="en-IN" sz="2400" dirty="0" smtClean="0"/>
              <a:t>    TSCs are characterized by</a:t>
            </a:r>
          </a:p>
          <a:p>
            <a:r>
              <a:rPr lang="en-IN" sz="2400" dirty="0" smtClean="0"/>
              <a:t>– </a:t>
            </a:r>
            <a:r>
              <a:rPr lang="en-IN" sz="2400" dirty="0" smtClean="0">
                <a:solidFill>
                  <a:srgbClr val="FF0000"/>
                </a:solidFill>
              </a:rPr>
              <a:t>Stepped control</a:t>
            </a:r>
          </a:p>
          <a:p>
            <a:r>
              <a:rPr lang="en-IN" sz="2400" dirty="0" smtClean="0">
                <a:solidFill>
                  <a:srgbClr val="FF0000"/>
                </a:solidFill>
              </a:rPr>
              <a:t>– No transients</a:t>
            </a:r>
          </a:p>
          <a:p>
            <a:r>
              <a:rPr lang="en-IN" sz="2400" dirty="0" smtClean="0">
                <a:solidFill>
                  <a:srgbClr val="FF0000"/>
                </a:solidFill>
              </a:rPr>
              <a:t>– No harmonics</a:t>
            </a:r>
          </a:p>
          <a:p>
            <a:r>
              <a:rPr lang="en-IN" sz="2400" dirty="0" smtClean="0">
                <a:solidFill>
                  <a:srgbClr val="FF0000"/>
                </a:solidFill>
              </a:rPr>
              <a:t>– Low losses</a:t>
            </a:r>
          </a:p>
          <a:p>
            <a:r>
              <a:rPr lang="en-IN" sz="2400" dirty="0" smtClean="0">
                <a:solidFill>
                  <a:srgbClr val="FF0000"/>
                </a:solidFill>
              </a:rPr>
              <a:t>– Redundancy and flexibility</a:t>
            </a:r>
            <a:endParaRPr lang="en-IN" sz="2400" dirty="0">
              <a:solidFill>
                <a:srgbClr val="FF0000"/>
              </a:solidFill>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8/8/2019</a:t>
            </a:r>
            <a:endParaRPr lang="en-US"/>
          </a:p>
        </p:txBody>
      </p:sp>
      <p:sp>
        <p:nvSpPr>
          <p:cNvPr id="3" name="Footer Placeholder 2"/>
          <p:cNvSpPr>
            <a:spLocks noGrp="1"/>
          </p:cNvSpPr>
          <p:nvPr>
            <p:ph type="ftr" sz="quarter" idx="11"/>
          </p:nvPr>
        </p:nvSpPr>
        <p:spPr/>
        <p:txBody>
          <a:bodyPr/>
          <a:lstStyle/>
          <a:p>
            <a:r>
              <a:rPr lang="en-IN" smtClean="0"/>
              <a:t>FACTS for EEE , V SEMESTER 2019  by  Y.Mastanamma </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48</a:t>
            </a:fld>
            <a:endParaRPr lang="en-US"/>
          </a:p>
        </p:txBody>
      </p:sp>
      <p:sp>
        <p:nvSpPr>
          <p:cNvPr id="5" name="Rectangle 4"/>
          <p:cNvSpPr/>
          <p:nvPr/>
        </p:nvSpPr>
        <p:spPr>
          <a:xfrm>
            <a:off x="533400" y="304800"/>
            <a:ext cx="8610600" cy="5693866"/>
          </a:xfrm>
          <a:prstGeom prst="rect">
            <a:avLst/>
          </a:prstGeom>
        </p:spPr>
        <p:txBody>
          <a:bodyPr wrap="square">
            <a:spAutoFit/>
          </a:bodyPr>
          <a:lstStyle/>
          <a:p>
            <a:r>
              <a:rPr lang="en-IN" sz="2800" b="1" dirty="0" smtClean="0">
                <a:solidFill>
                  <a:srgbClr val="FF0000"/>
                </a:solidFill>
              </a:rPr>
              <a:t>The Benefits Of SVC To Power Transmission</a:t>
            </a:r>
            <a:endParaRPr lang="en-IN" b="1" dirty="0" smtClean="0">
              <a:solidFill>
                <a:srgbClr val="FF0000"/>
              </a:solidFill>
            </a:endParaRPr>
          </a:p>
          <a:p>
            <a:pPr>
              <a:lnSpc>
                <a:spcPct val="150000"/>
              </a:lnSpc>
            </a:pPr>
            <a:r>
              <a:rPr lang="en-IN" dirty="0" smtClean="0"/>
              <a:t>• </a:t>
            </a:r>
            <a:r>
              <a:rPr lang="en-IN" sz="2800" dirty="0" smtClean="0"/>
              <a:t>Stabilized voltages in weak systems</a:t>
            </a:r>
          </a:p>
          <a:p>
            <a:pPr>
              <a:lnSpc>
                <a:spcPct val="150000"/>
              </a:lnSpc>
            </a:pPr>
            <a:r>
              <a:rPr lang="en-IN" sz="2800" dirty="0" smtClean="0"/>
              <a:t>• Reduced transmission losses</a:t>
            </a:r>
          </a:p>
          <a:p>
            <a:pPr>
              <a:lnSpc>
                <a:spcPct val="150000"/>
              </a:lnSpc>
            </a:pPr>
            <a:r>
              <a:rPr lang="en-IN" sz="2800" dirty="0" smtClean="0"/>
              <a:t>• Increased transmission capacity, to reduce, defer or eliminate the need for new lines.</a:t>
            </a:r>
          </a:p>
          <a:p>
            <a:pPr>
              <a:lnSpc>
                <a:spcPct val="150000"/>
              </a:lnSpc>
            </a:pPr>
            <a:r>
              <a:rPr lang="en-IN" sz="2800" dirty="0" smtClean="0"/>
              <a:t>• Higher transient stability limit</a:t>
            </a:r>
          </a:p>
          <a:p>
            <a:pPr>
              <a:lnSpc>
                <a:spcPct val="150000"/>
              </a:lnSpc>
            </a:pPr>
            <a:r>
              <a:rPr lang="en-IN" sz="2800" dirty="0" smtClean="0"/>
              <a:t>• Increased damping of minor disturbances</a:t>
            </a:r>
          </a:p>
          <a:p>
            <a:pPr>
              <a:lnSpc>
                <a:spcPct val="150000"/>
              </a:lnSpc>
            </a:pPr>
            <a:r>
              <a:rPr lang="en-IN" sz="2800" dirty="0" smtClean="0"/>
              <a:t>• Greater voltage control and stability</a:t>
            </a:r>
          </a:p>
          <a:p>
            <a:pPr>
              <a:lnSpc>
                <a:spcPct val="150000"/>
              </a:lnSpc>
            </a:pPr>
            <a:r>
              <a:rPr lang="en-IN" sz="2800" dirty="0" smtClean="0"/>
              <a:t>• Power oscillation damping</a:t>
            </a:r>
            <a:endParaRPr lang="en-IN" sz="2800"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8/8/2019</a:t>
            </a:r>
            <a:endParaRPr lang="en-US"/>
          </a:p>
        </p:txBody>
      </p:sp>
      <p:sp>
        <p:nvSpPr>
          <p:cNvPr id="3" name="Footer Placeholder 2"/>
          <p:cNvSpPr>
            <a:spLocks noGrp="1"/>
          </p:cNvSpPr>
          <p:nvPr>
            <p:ph type="ftr" sz="quarter" idx="11"/>
          </p:nvPr>
        </p:nvSpPr>
        <p:spPr/>
        <p:txBody>
          <a:bodyPr/>
          <a:lstStyle/>
          <a:p>
            <a:r>
              <a:rPr lang="en-IN" smtClean="0"/>
              <a:t>FACTS for EEE , V SEMESTER 2019  by  Y.Mastanamma </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49</a:t>
            </a:fld>
            <a:endParaRPr lang="en-US"/>
          </a:p>
        </p:txBody>
      </p:sp>
      <p:pic>
        <p:nvPicPr>
          <p:cNvPr id="2050" name="Picture 2"/>
          <p:cNvPicPr>
            <a:picLocks noChangeAspect="1" noChangeArrowheads="1"/>
          </p:cNvPicPr>
          <p:nvPr/>
        </p:nvPicPr>
        <p:blipFill>
          <a:blip r:embed="rId2"/>
          <a:srcRect/>
          <a:stretch>
            <a:fillRect/>
          </a:stretch>
        </p:blipFill>
        <p:spPr bwMode="auto">
          <a:xfrm>
            <a:off x="1262063" y="571500"/>
            <a:ext cx="6619875" cy="5715000"/>
          </a:xfrm>
          <a:prstGeom prst="rect">
            <a:avLst/>
          </a:prstGeom>
          <a:noFill/>
          <a:ln w="9525">
            <a:noFill/>
            <a:miter lim="800000"/>
            <a:headEnd/>
            <a:tailEnd/>
          </a:ln>
          <a:effectLst/>
        </p:spPr>
      </p:pic>
      <p:sp>
        <p:nvSpPr>
          <p:cNvPr id="6" name="Rectangle 5"/>
          <p:cNvSpPr/>
          <p:nvPr/>
        </p:nvSpPr>
        <p:spPr>
          <a:xfrm>
            <a:off x="304800" y="228600"/>
            <a:ext cx="4024820" cy="369332"/>
          </a:xfrm>
          <a:prstGeom prst="rect">
            <a:avLst/>
          </a:prstGeom>
        </p:spPr>
        <p:txBody>
          <a:bodyPr wrap="none">
            <a:spAutoFit/>
          </a:bodyPr>
          <a:lstStyle/>
          <a:p>
            <a:r>
              <a:rPr lang="en-IN" b="1" dirty="0" smtClean="0"/>
              <a:t>Fig. shows Static </a:t>
            </a:r>
            <a:r>
              <a:rPr lang="en-IN" b="1" dirty="0" err="1" smtClean="0"/>
              <a:t>Var</a:t>
            </a:r>
            <a:r>
              <a:rPr lang="en-IN" b="1" dirty="0" smtClean="0"/>
              <a:t> Compensator(SVC)</a:t>
            </a:r>
            <a:endParaRPr lang="en-IN" b="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228601"/>
            <a:ext cx="8610600" cy="6186309"/>
          </a:xfrm>
          <a:prstGeom prst="rect">
            <a:avLst/>
          </a:prstGeom>
        </p:spPr>
        <p:txBody>
          <a:bodyPr wrap="square">
            <a:spAutoFit/>
          </a:bodyPr>
          <a:lstStyle/>
          <a:p>
            <a:pPr algn="just"/>
            <a:r>
              <a:rPr lang="en-IN" sz="3600" dirty="0" smtClean="0">
                <a:solidFill>
                  <a:schemeClr val="accent6">
                    <a:lumMod val="50000"/>
                  </a:schemeClr>
                </a:solidFill>
              </a:rPr>
              <a:t>Shunt Compensation (continued…)</a:t>
            </a:r>
          </a:p>
          <a:p>
            <a:pPr algn="just"/>
            <a:r>
              <a:rPr lang="en-IN" sz="3600" dirty="0" smtClean="0"/>
              <a:t>• To control the receiving end voltage generally one shunt rector is installed and switched in during the light load condition.</a:t>
            </a:r>
          </a:p>
          <a:p>
            <a:pPr algn="just"/>
            <a:endParaRPr lang="en-IN" sz="3600" dirty="0" smtClean="0"/>
          </a:p>
          <a:p>
            <a:pPr algn="just"/>
            <a:r>
              <a:rPr lang="en-IN" sz="3600" dirty="0" smtClean="0"/>
              <a:t>• To meet the variable reactive power demands requisite </a:t>
            </a:r>
            <a:r>
              <a:rPr lang="en-IN" sz="3600" dirty="0" smtClean="0">
                <a:solidFill>
                  <a:schemeClr val="accent6">
                    <a:lumMod val="50000"/>
                  </a:schemeClr>
                </a:solidFill>
              </a:rPr>
              <a:t>number of shunt capacitors are switched in, in addition to the shunt reactor, which results in adjustable reactive power absorption by the combination.</a:t>
            </a:r>
            <a:endParaRPr lang="en-IN" sz="3600" dirty="0">
              <a:solidFill>
                <a:schemeClr val="accent6">
                  <a:lumMod val="50000"/>
                </a:schemeClr>
              </a:solidFill>
            </a:endParaRPr>
          </a:p>
        </p:txBody>
      </p:sp>
      <p:sp>
        <p:nvSpPr>
          <p:cNvPr id="3" name="Date Placeholder 2"/>
          <p:cNvSpPr>
            <a:spLocks noGrp="1"/>
          </p:cNvSpPr>
          <p:nvPr>
            <p:ph type="dt" sz="half" idx="10"/>
          </p:nvPr>
        </p:nvSpPr>
        <p:spPr/>
        <p:txBody>
          <a:bodyPr/>
          <a:lstStyle/>
          <a:p>
            <a:r>
              <a:rPr lang="en-US" smtClean="0"/>
              <a:t>8/8/2019</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5</a:t>
            </a:fld>
            <a:endParaRPr lang="en-US"/>
          </a:p>
        </p:txBody>
      </p:sp>
      <p:sp>
        <p:nvSpPr>
          <p:cNvPr id="5" name="Footer Placeholder 4"/>
          <p:cNvSpPr>
            <a:spLocks noGrp="1"/>
          </p:cNvSpPr>
          <p:nvPr>
            <p:ph type="ftr" sz="quarter" idx="11"/>
          </p:nvPr>
        </p:nvSpPr>
        <p:spPr/>
        <p:txBody>
          <a:bodyPr/>
          <a:lstStyle/>
          <a:p>
            <a:r>
              <a:rPr lang="en-IN" smtClean="0"/>
              <a:t>FACTS for EEE , V SEMESTER 2019  by  Y.Mastanamma </a:t>
            </a:r>
            <a:endParaRPr 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8/8/2019</a:t>
            </a:r>
            <a:endParaRPr lang="en-US"/>
          </a:p>
        </p:txBody>
      </p:sp>
      <p:sp>
        <p:nvSpPr>
          <p:cNvPr id="3" name="Footer Placeholder 2"/>
          <p:cNvSpPr>
            <a:spLocks noGrp="1"/>
          </p:cNvSpPr>
          <p:nvPr>
            <p:ph type="ftr" sz="quarter" idx="11"/>
          </p:nvPr>
        </p:nvSpPr>
        <p:spPr/>
        <p:txBody>
          <a:bodyPr/>
          <a:lstStyle/>
          <a:p>
            <a:r>
              <a:rPr lang="en-IN" smtClean="0"/>
              <a:t>FACTS for EEE , V SEMESTER 2019  by  Y.Mastanamma </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50</a:t>
            </a:fld>
            <a:endParaRPr lang="en-US"/>
          </a:p>
        </p:txBody>
      </p:sp>
      <p:sp>
        <p:nvSpPr>
          <p:cNvPr id="5" name="Rectangle 4"/>
          <p:cNvSpPr/>
          <p:nvPr/>
        </p:nvSpPr>
        <p:spPr>
          <a:xfrm>
            <a:off x="152400" y="152400"/>
            <a:ext cx="8763000" cy="6032421"/>
          </a:xfrm>
          <a:prstGeom prst="rect">
            <a:avLst/>
          </a:prstGeom>
        </p:spPr>
        <p:txBody>
          <a:bodyPr wrap="square">
            <a:spAutoFit/>
          </a:bodyPr>
          <a:lstStyle/>
          <a:p>
            <a:pPr algn="just"/>
            <a:r>
              <a:rPr lang="en-IN" sz="2400" dirty="0" smtClean="0"/>
              <a:t>An </a:t>
            </a:r>
            <a:r>
              <a:rPr lang="en-IN" sz="2400" dirty="0" smtClean="0">
                <a:solidFill>
                  <a:srgbClr val="FF0000"/>
                </a:solidFill>
              </a:rPr>
              <a:t>SVC comprises </a:t>
            </a:r>
            <a:r>
              <a:rPr lang="en-IN" sz="2400" dirty="0" smtClean="0"/>
              <a:t>one or more banks of fixed or switched shunt capacitors or reactors, of which at least one bank is switched by </a:t>
            </a:r>
            <a:r>
              <a:rPr lang="en-IN" sz="2400" dirty="0" err="1" smtClean="0"/>
              <a:t>thyristors</a:t>
            </a:r>
            <a:r>
              <a:rPr lang="en-IN" sz="2400" dirty="0" smtClean="0"/>
              <a:t>.</a:t>
            </a:r>
          </a:p>
          <a:p>
            <a:pPr algn="just"/>
            <a:endParaRPr lang="en-IN" sz="2000" dirty="0" smtClean="0"/>
          </a:p>
          <a:p>
            <a:pPr algn="just"/>
            <a:r>
              <a:rPr lang="en-IN" sz="2000" b="1" dirty="0" smtClean="0">
                <a:solidFill>
                  <a:srgbClr val="FF0000"/>
                </a:solidFill>
              </a:rPr>
              <a:t> </a:t>
            </a:r>
            <a:r>
              <a:rPr lang="en-IN" sz="2000" dirty="0" smtClean="0">
                <a:solidFill>
                  <a:srgbClr val="FF0000"/>
                </a:solidFill>
                <a:latin typeface="Times New Roman" pitchFamily="18" charset="0"/>
                <a:cs typeface="Times New Roman" pitchFamily="18" charset="0"/>
              </a:rPr>
              <a:t>Elements which may be used to make an SVC typically include:</a:t>
            </a:r>
          </a:p>
          <a:p>
            <a:pPr algn="just"/>
            <a:endParaRPr lang="en-IN" sz="2000" dirty="0" smtClean="0">
              <a:solidFill>
                <a:srgbClr val="FF0000"/>
              </a:solidFill>
              <a:latin typeface="Times New Roman" pitchFamily="18" charset="0"/>
              <a:cs typeface="Times New Roman" pitchFamily="18" charset="0"/>
            </a:endParaRPr>
          </a:p>
          <a:p>
            <a:pPr algn="just"/>
            <a:r>
              <a:rPr lang="en-IN" sz="2000" dirty="0" err="1" smtClean="0">
                <a:latin typeface="Times New Roman" pitchFamily="18" charset="0"/>
                <a:cs typeface="Times New Roman" pitchFamily="18" charset="0"/>
              </a:rPr>
              <a:t>Thyristor</a:t>
            </a:r>
            <a:r>
              <a:rPr lang="en-IN" sz="2000" dirty="0" smtClean="0">
                <a:latin typeface="Times New Roman" pitchFamily="18" charset="0"/>
                <a:cs typeface="Times New Roman" pitchFamily="18" charset="0"/>
              </a:rPr>
              <a:t> controlled reactor (TCR), where the reactor may be air- or iron-cored </a:t>
            </a:r>
            <a:r>
              <a:rPr lang="en-IN" sz="2000" dirty="0" err="1" smtClean="0">
                <a:latin typeface="Times New Roman" pitchFamily="18" charset="0"/>
                <a:cs typeface="Times New Roman" pitchFamily="18" charset="0"/>
              </a:rPr>
              <a:t>Thyristor</a:t>
            </a:r>
            <a:r>
              <a:rPr lang="en-IN" sz="2000" dirty="0" smtClean="0">
                <a:latin typeface="Times New Roman" pitchFamily="18" charset="0"/>
                <a:cs typeface="Times New Roman" pitchFamily="18" charset="0"/>
              </a:rPr>
              <a:t> switched capacitor (TSC)</a:t>
            </a:r>
          </a:p>
          <a:p>
            <a:pPr algn="just"/>
            <a:r>
              <a:rPr lang="en-IN" sz="2000" dirty="0" smtClean="0">
                <a:latin typeface="Times New Roman" pitchFamily="18" charset="0"/>
                <a:cs typeface="Times New Roman" pitchFamily="18" charset="0"/>
              </a:rPr>
              <a:t> Harmonic filter(s)</a:t>
            </a:r>
          </a:p>
          <a:p>
            <a:pPr algn="just"/>
            <a:r>
              <a:rPr lang="en-IN" sz="2000" dirty="0" smtClean="0">
                <a:latin typeface="Times New Roman" pitchFamily="18" charset="0"/>
                <a:cs typeface="Times New Roman" pitchFamily="18" charset="0"/>
              </a:rPr>
              <a:t> Mechanically switched capacitors or reactors (switched by a circuit breaker) </a:t>
            </a:r>
          </a:p>
          <a:p>
            <a:pPr algn="just"/>
            <a:endParaRPr lang="en-IN" sz="1400" dirty="0" smtClean="0"/>
          </a:p>
          <a:p>
            <a:pPr algn="just"/>
            <a:r>
              <a:rPr lang="en-IN" sz="2000" dirty="0" smtClean="0">
                <a:latin typeface="Times New Roman" pitchFamily="18" charset="0"/>
                <a:cs typeface="Times New Roman" pitchFamily="18" charset="0"/>
              </a:rPr>
              <a:t>The </a:t>
            </a:r>
            <a:r>
              <a:rPr lang="en-IN" sz="2000" dirty="0" smtClean="0">
                <a:solidFill>
                  <a:srgbClr val="FF0000"/>
                </a:solidFill>
                <a:latin typeface="Times New Roman" pitchFamily="18" charset="0"/>
                <a:cs typeface="Times New Roman" pitchFamily="18" charset="0"/>
              </a:rPr>
              <a:t>SVC is an automated impedance matching device</a:t>
            </a:r>
            <a:r>
              <a:rPr lang="en-IN" sz="2000" dirty="0" smtClean="0">
                <a:latin typeface="Times New Roman" pitchFamily="18" charset="0"/>
                <a:cs typeface="Times New Roman" pitchFamily="18" charset="0"/>
              </a:rPr>
              <a:t>, designed to bring the system closer to unity power factor.</a:t>
            </a:r>
          </a:p>
          <a:p>
            <a:pPr algn="just"/>
            <a:endParaRPr lang="en-IN" sz="2000" dirty="0" smtClean="0"/>
          </a:p>
          <a:p>
            <a:pPr algn="just"/>
            <a:r>
              <a:rPr lang="en-IN" sz="2000" dirty="0" smtClean="0">
                <a:latin typeface="Times New Roman" pitchFamily="18" charset="0"/>
                <a:cs typeface="Times New Roman" pitchFamily="18" charset="0"/>
              </a:rPr>
              <a:t> </a:t>
            </a:r>
            <a:r>
              <a:rPr lang="en-IN" sz="2000" dirty="0" smtClean="0">
                <a:solidFill>
                  <a:srgbClr val="FF0000"/>
                </a:solidFill>
                <a:latin typeface="Times New Roman" pitchFamily="18" charset="0"/>
                <a:cs typeface="Times New Roman" pitchFamily="18" charset="0"/>
              </a:rPr>
              <a:t>SVCs are used in two main situations:</a:t>
            </a:r>
          </a:p>
          <a:p>
            <a:pPr algn="just"/>
            <a:endParaRPr lang="en-IN" sz="2000" dirty="0" smtClean="0"/>
          </a:p>
          <a:p>
            <a:pPr algn="just"/>
            <a:r>
              <a:rPr lang="en-IN" sz="2000" dirty="0" smtClean="0"/>
              <a:t> </a:t>
            </a:r>
            <a:r>
              <a:rPr lang="en-IN" sz="2000" dirty="0" smtClean="0">
                <a:latin typeface="Times New Roman" pitchFamily="18" charset="0"/>
                <a:cs typeface="Times New Roman" pitchFamily="18" charset="0"/>
              </a:rPr>
              <a:t>Connected to the power system, to regulate the transmission voltage ("Transmission SVC")</a:t>
            </a:r>
          </a:p>
          <a:p>
            <a:pPr algn="just"/>
            <a:r>
              <a:rPr lang="en-IN" sz="2000" dirty="0" smtClean="0">
                <a:latin typeface="Times New Roman" pitchFamily="18" charset="0"/>
                <a:cs typeface="Times New Roman" pitchFamily="18" charset="0"/>
              </a:rPr>
              <a:t> Connected near large industrial loads, to improve power quality ("Industrial SVC") </a:t>
            </a:r>
            <a:endParaRPr lang="en-IN" sz="2000" dirty="0">
              <a:latin typeface="Times New Roman" pitchFamily="18" charset="0"/>
              <a:cs typeface="Times New Roman" pitchFamily="18"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8/8/2019</a:t>
            </a:r>
            <a:endParaRPr lang="en-US"/>
          </a:p>
        </p:txBody>
      </p:sp>
      <p:sp>
        <p:nvSpPr>
          <p:cNvPr id="3" name="Footer Placeholder 2"/>
          <p:cNvSpPr>
            <a:spLocks noGrp="1"/>
          </p:cNvSpPr>
          <p:nvPr>
            <p:ph type="ftr" sz="quarter" idx="11"/>
          </p:nvPr>
        </p:nvSpPr>
        <p:spPr/>
        <p:txBody>
          <a:bodyPr/>
          <a:lstStyle/>
          <a:p>
            <a:r>
              <a:rPr lang="en-IN" smtClean="0"/>
              <a:t>FACTS for EEE , V SEMESTER 2019  by  Y.Mastanamma </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51</a:t>
            </a:fld>
            <a:endParaRPr lang="en-US" dirty="0"/>
          </a:p>
        </p:txBody>
      </p:sp>
      <p:sp>
        <p:nvSpPr>
          <p:cNvPr id="6" name="Rectangle 5"/>
          <p:cNvSpPr/>
          <p:nvPr/>
        </p:nvSpPr>
        <p:spPr>
          <a:xfrm>
            <a:off x="381000" y="152400"/>
            <a:ext cx="8534400" cy="5755422"/>
          </a:xfrm>
          <a:prstGeom prst="rect">
            <a:avLst/>
          </a:prstGeom>
        </p:spPr>
        <p:txBody>
          <a:bodyPr wrap="square">
            <a:spAutoFit/>
          </a:bodyPr>
          <a:lstStyle/>
          <a:p>
            <a:pPr algn="just"/>
            <a:r>
              <a:rPr lang="en-IN" sz="2800" dirty="0" smtClean="0"/>
              <a:t>In transmission applications, the SVC is used to regulate the grid voltage. </a:t>
            </a:r>
          </a:p>
          <a:p>
            <a:pPr algn="just"/>
            <a:endParaRPr lang="en-IN" sz="2400" dirty="0" smtClean="0"/>
          </a:p>
          <a:p>
            <a:pPr algn="just"/>
            <a:r>
              <a:rPr lang="en-IN" sz="2800" dirty="0" smtClean="0"/>
              <a:t>If the power system's reactive load is capacitive (leading), the SVC will use </a:t>
            </a:r>
            <a:r>
              <a:rPr lang="en-IN" sz="2800" dirty="0" err="1" smtClean="0"/>
              <a:t>thyristor</a:t>
            </a:r>
            <a:r>
              <a:rPr lang="en-IN" sz="2800" dirty="0" smtClean="0"/>
              <a:t> controlled reactors to consume </a:t>
            </a:r>
            <a:r>
              <a:rPr lang="en-IN" sz="2800" dirty="0" err="1" smtClean="0"/>
              <a:t>vars</a:t>
            </a:r>
            <a:r>
              <a:rPr lang="en-IN" sz="2800" dirty="0" smtClean="0"/>
              <a:t> from the system, lowering the system voltage. </a:t>
            </a:r>
          </a:p>
          <a:p>
            <a:pPr algn="just"/>
            <a:endParaRPr lang="en-IN" dirty="0" smtClean="0"/>
          </a:p>
          <a:p>
            <a:pPr algn="just"/>
            <a:endParaRPr lang="en-IN" dirty="0" smtClean="0"/>
          </a:p>
          <a:p>
            <a:pPr algn="just"/>
            <a:r>
              <a:rPr lang="en-IN" sz="2800" dirty="0" smtClean="0"/>
              <a:t>Under inductive (lagging) conditions, the capacitor banks are automatically switched in, thus providing a higher system voltage. By connecting the </a:t>
            </a:r>
            <a:r>
              <a:rPr lang="en-IN" sz="2800" dirty="0" err="1" smtClean="0"/>
              <a:t>thyristor</a:t>
            </a:r>
            <a:r>
              <a:rPr lang="en-IN" sz="2800" dirty="0" smtClean="0"/>
              <a:t> controlled reactor, which is continuously variable, along with a capacitor bank step, the net result is continuously-variable leading or lagging power. </a:t>
            </a:r>
            <a:endParaRPr lang="en-IN" sz="2800"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8/8/2019</a:t>
            </a:r>
            <a:endParaRPr lang="en-US"/>
          </a:p>
        </p:txBody>
      </p:sp>
      <p:sp>
        <p:nvSpPr>
          <p:cNvPr id="3" name="Footer Placeholder 2"/>
          <p:cNvSpPr>
            <a:spLocks noGrp="1"/>
          </p:cNvSpPr>
          <p:nvPr>
            <p:ph type="ftr" sz="quarter" idx="11"/>
          </p:nvPr>
        </p:nvSpPr>
        <p:spPr/>
        <p:txBody>
          <a:bodyPr/>
          <a:lstStyle/>
          <a:p>
            <a:r>
              <a:rPr lang="en-IN" smtClean="0"/>
              <a:t>FACTS for EEE , V SEMESTER 2019  by  Y.Mastanamma </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52</a:t>
            </a:fld>
            <a:endParaRPr lang="en-US"/>
          </a:p>
        </p:txBody>
      </p:sp>
      <p:sp>
        <p:nvSpPr>
          <p:cNvPr id="5" name="Rectangle 4"/>
          <p:cNvSpPr/>
          <p:nvPr/>
        </p:nvSpPr>
        <p:spPr>
          <a:xfrm>
            <a:off x="457200" y="228600"/>
            <a:ext cx="6858000" cy="1200329"/>
          </a:xfrm>
          <a:prstGeom prst="rect">
            <a:avLst/>
          </a:prstGeom>
        </p:spPr>
        <p:txBody>
          <a:bodyPr wrap="square">
            <a:spAutoFit/>
          </a:bodyPr>
          <a:lstStyle/>
          <a:p>
            <a:pPr algn="just"/>
            <a:r>
              <a:rPr lang="en-IN" sz="2400" dirty="0" smtClean="0"/>
              <a:t>In industrial applications, SVCs are typically placed near high and rapidly varying loads, such as arc furnaces, where they can smooth flicker voltage. </a:t>
            </a:r>
            <a:endParaRPr lang="en-IN" sz="2400" dirty="0"/>
          </a:p>
        </p:txBody>
      </p:sp>
      <p:pic>
        <p:nvPicPr>
          <p:cNvPr id="4098" name="Picture 2"/>
          <p:cNvPicPr>
            <a:picLocks noChangeAspect="1" noChangeArrowheads="1"/>
          </p:cNvPicPr>
          <p:nvPr/>
        </p:nvPicPr>
        <p:blipFill>
          <a:blip r:embed="rId2"/>
          <a:srcRect/>
          <a:stretch>
            <a:fillRect/>
          </a:stretch>
        </p:blipFill>
        <p:spPr bwMode="auto">
          <a:xfrm>
            <a:off x="685800" y="1738313"/>
            <a:ext cx="7315200" cy="4205287"/>
          </a:xfrm>
          <a:prstGeom prst="rect">
            <a:avLst/>
          </a:prstGeom>
          <a:noFill/>
          <a:ln w="9525">
            <a:noFill/>
            <a:miter lim="800000"/>
            <a:headEnd/>
            <a:tailEnd/>
          </a:ln>
          <a:effec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8/8/2019</a:t>
            </a:r>
            <a:endParaRPr lang="en-US"/>
          </a:p>
        </p:txBody>
      </p:sp>
      <p:sp>
        <p:nvSpPr>
          <p:cNvPr id="3" name="Footer Placeholder 2"/>
          <p:cNvSpPr>
            <a:spLocks noGrp="1"/>
          </p:cNvSpPr>
          <p:nvPr>
            <p:ph type="ftr" sz="quarter" idx="11"/>
          </p:nvPr>
        </p:nvSpPr>
        <p:spPr/>
        <p:txBody>
          <a:bodyPr/>
          <a:lstStyle/>
          <a:p>
            <a:r>
              <a:rPr lang="en-IN" smtClean="0"/>
              <a:t>FACTS for EEE , V SEMESTER 2019  by  Y.Mastanamma </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53</a:t>
            </a:fld>
            <a:endParaRPr lang="en-US"/>
          </a:p>
        </p:txBody>
      </p:sp>
      <p:sp>
        <p:nvSpPr>
          <p:cNvPr id="5" name="Rectangle 4"/>
          <p:cNvSpPr/>
          <p:nvPr/>
        </p:nvSpPr>
        <p:spPr>
          <a:xfrm>
            <a:off x="685800" y="304800"/>
            <a:ext cx="7543800" cy="5632311"/>
          </a:xfrm>
          <a:prstGeom prst="rect">
            <a:avLst/>
          </a:prstGeom>
        </p:spPr>
        <p:txBody>
          <a:bodyPr wrap="square">
            <a:spAutoFit/>
          </a:bodyPr>
          <a:lstStyle/>
          <a:p>
            <a:pPr algn="just">
              <a:lnSpc>
                <a:spcPct val="150000"/>
              </a:lnSpc>
            </a:pPr>
            <a:r>
              <a:rPr lang="en-IN" sz="2400" dirty="0" smtClean="0">
                <a:solidFill>
                  <a:srgbClr val="FF0000"/>
                </a:solidFill>
              </a:rPr>
              <a:t>STATCOM</a:t>
            </a:r>
            <a:r>
              <a:rPr lang="en-IN" sz="2400" dirty="0" smtClean="0"/>
              <a:t> or </a:t>
            </a:r>
            <a:r>
              <a:rPr lang="en-IN" sz="2400" dirty="0" smtClean="0">
                <a:solidFill>
                  <a:srgbClr val="FF0000"/>
                </a:solidFill>
              </a:rPr>
              <a:t>Static Synchronous Compensator</a:t>
            </a:r>
          </a:p>
          <a:p>
            <a:pPr algn="just">
              <a:lnSpc>
                <a:spcPct val="150000"/>
              </a:lnSpc>
            </a:pPr>
            <a:r>
              <a:rPr lang="en-IN" sz="2400" dirty="0" smtClean="0"/>
              <a:t>It</a:t>
            </a:r>
            <a:r>
              <a:rPr lang="en-IN" sz="2400" dirty="0" smtClean="0">
                <a:solidFill>
                  <a:srgbClr val="FF0000"/>
                </a:solidFill>
              </a:rPr>
              <a:t> </a:t>
            </a:r>
            <a:r>
              <a:rPr lang="en-IN" sz="2400" dirty="0" smtClean="0"/>
              <a:t>is a power electronic device using force commutated devices like IGBT, GTO etc. to control the reactive power flow through a power network and thereby increasing the stability of power network.</a:t>
            </a:r>
          </a:p>
          <a:p>
            <a:pPr algn="just">
              <a:lnSpc>
                <a:spcPct val="150000"/>
              </a:lnSpc>
            </a:pPr>
            <a:r>
              <a:rPr lang="en-IN" sz="2400" dirty="0" smtClean="0"/>
              <a:t> STATCOM is a shunt device i.e. it is connected in shunt with the line. A Static Synchronous Compensator (STATCOM) is also known as a Static Synchronous Condenser (STATCON). It is a member of the Flexible AC Transmission System (FACTS) family of devices.</a:t>
            </a:r>
            <a:endParaRPr lang="en-IN" sz="2400"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09600" y="228600"/>
            <a:ext cx="7772400" cy="1754326"/>
          </a:xfrm>
          <a:prstGeom prst="rect">
            <a:avLst/>
          </a:prstGeom>
        </p:spPr>
        <p:txBody>
          <a:bodyPr wrap="square">
            <a:spAutoFit/>
          </a:bodyPr>
          <a:lstStyle/>
          <a:p>
            <a:pPr algn="just">
              <a:lnSpc>
                <a:spcPct val="150000"/>
              </a:lnSpc>
            </a:pPr>
            <a:r>
              <a:rPr lang="en-IN" sz="2400" dirty="0" smtClean="0"/>
              <a:t>The terms Synchronous in STATCOM mean that it can either absorb or generate reactive power in synchronization with the demand to stabilize the voltage of the power network.</a:t>
            </a:r>
            <a:endParaRPr lang="en-IN" sz="2400" dirty="0"/>
          </a:p>
        </p:txBody>
      </p:sp>
      <p:pic>
        <p:nvPicPr>
          <p:cNvPr id="1026" name="Picture 2" descr="https://1.bp.blogspot.com/-5JA8Xt2Stq0/WDmWu_IfcwI/AAAAAAAACcs/iJAZB55kWdUe4phdzmLjCHsVHe1HC1gIgCEw/s1600/power%2Bflow%2Bequation.jpg"/>
          <p:cNvPicPr>
            <a:picLocks noChangeAspect="1" noChangeArrowheads="1"/>
          </p:cNvPicPr>
          <p:nvPr/>
        </p:nvPicPr>
        <p:blipFill>
          <a:blip r:embed="rId2"/>
          <a:srcRect/>
          <a:stretch>
            <a:fillRect/>
          </a:stretch>
        </p:blipFill>
        <p:spPr bwMode="auto">
          <a:xfrm>
            <a:off x="685800" y="1981200"/>
            <a:ext cx="7620000" cy="2438400"/>
          </a:xfrm>
          <a:prstGeom prst="rect">
            <a:avLst/>
          </a:prstGeom>
          <a:noFill/>
        </p:spPr>
      </p:pic>
      <p:sp>
        <p:nvSpPr>
          <p:cNvPr id="7" name="Rectangle 6"/>
          <p:cNvSpPr/>
          <p:nvPr/>
        </p:nvSpPr>
        <p:spPr>
          <a:xfrm>
            <a:off x="838200" y="4267200"/>
            <a:ext cx="7315200" cy="2092881"/>
          </a:xfrm>
          <a:prstGeom prst="rect">
            <a:avLst/>
          </a:prstGeom>
        </p:spPr>
        <p:txBody>
          <a:bodyPr wrap="square">
            <a:spAutoFit/>
          </a:bodyPr>
          <a:lstStyle/>
          <a:p>
            <a:pPr>
              <a:lnSpc>
                <a:spcPct val="150000"/>
              </a:lnSpc>
            </a:pPr>
            <a:r>
              <a:rPr lang="en-IN" sz="2000" dirty="0" smtClean="0"/>
              <a:t>δ is the angle between V1 and V2. Thus if we maintain angle δ = 0 then Reactive power flow will become   </a:t>
            </a:r>
            <a:r>
              <a:rPr lang="en-IN" sz="2000" dirty="0" smtClean="0">
                <a:solidFill>
                  <a:srgbClr val="FF0000"/>
                </a:solidFill>
              </a:rPr>
              <a:t>Q = (V2/X)[V1-V2] </a:t>
            </a:r>
          </a:p>
          <a:p>
            <a:endParaRPr lang="en-IN" sz="2000" dirty="0" smtClean="0"/>
          </a:p>
          <a:p>
            <a:r>
              <a:rPr lang="en-IN" sz="2000" dirty="0" smtClean="0"/>
              <a:t>active power flow will become                   </a:t>
            </a:r>
            <a:r>
              <a:rPr lang="en-IN" sz="2000" dirty="0" smtClean="0">
                <a:solidFill>
                  <a:srgbClr val="FF0000"/>
                </a:solidFill>
              </a:rPr>
              <a:t>P = V1V2Sinδ / X =0</a:t>
            </a:r>
          </a:p>
          <a:p>
            <a:pPr>
              <a:lnSpc>
                <a:spcPct val="150000"/>
              </a:lnSpc>
            </a:pPr>
            <a:endParaRPr lang="en-IN" sz="2000"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55</a:t>
            </a:fld>
            <a:endParaRPr lang="en-US"/>
          </a:p>
        </p:txBody>
      </p:sp>
      <p:sp>
        <p:nvSpPr>
          <p:cNvPr id="5" name="Rectangle 4"/>
          <p:cNvSpPr/>
          <p:nvPr/>
        </p:nvSpPr>
        <p:spPr>
          <a:xfrm>
            <a:off x="762000" y="457200"/>
            <a:ext cx="7239000" cy="3257174"/>
          </a:xfrm>
          <a:prstGeom prst="rect">
            <a:avLst/>
          </a:prstGeom>
        </p:spPr>
        <p:txBody>
          <a:bodyPr wrap="square">
            <a:spAutoFit/>
          </a:bodyPr>
          <a:lstStyle/>
          <a:p>
            <a:pPr algn="just">
              <a:lnSpc>
                <a:spcPct val="150000"/>
              </a:lnSpc>
            </a:pPr>
            <a:r>
              <a:rPr lang="en-IN" sz="2800" dirty="0" smtClean="0"/>
              <a:t>If the angle between V1 and V2 is zero, the flow of active power becomes zero and the flow of reactive power depends on (V1 – V2). Thus for flow of reactive power there are two possibilities.</a:t>
            </a:r>
            <a:endParaRPr lang="en-IN" sz="2800" dirty="0"/>
          </a:p>
        </p:txBody>
      </p:sp>
      <p:sp>
        <p:nvSpPr>
          <p:cNvPr id="6" name="Rectangle 5"/>
          <p:cNvSpPr/>
          <p:nvPr/>
        </p:nvSpPr>
        <p:spPr>
          <a:xfrm>
            <a:off x="838200" y="3886200"/>
            <a:ext cx="7239000" cy="2246769"/>
          </a:xfrm>
          <a:prstGeom prst="rect">
            <a:avLst/>
          </a:prstGeom>
        </p:spPr>
        <p:txBody>
          <a:bodyPr wrap="square">
            <a:spAutoFit/>
          </a:bodyPr>
          <a:lstStyle/>
          <a:p>
            <a:r>
              <a:rPr lang="en-IN" sz="2800" dirty="0" smtClean="0"/>
              <a:t>1)    If the magnitude of V1 is more than V2, then reactive power will flow from source V1 to V2.</a:t>
            </a:r>
          </a:p>
          <a:p>
            <a:endParaRPr lang="en-IN" sz="2800" dirty="0" smtClean="0"/>
          </a:p>
          <a:p>
            <a:r>
              <a:rPr lang="en-IN" sz="2800" dirty="0" smtClean="0"/>
              <a:t>2)    If the magnitude of V2 is more than V1, reactive power will flow from source V2 to V1.</a:t>
            </a:r>
            <a:endParaRPr lang="en-IN" sz="2800"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56</a:t>
            </a:fld>
            <a:endParaRPr lang="en-US"/>
          </a:p>
        </p:txBody>
      </p:sp>
      <p:sp>
        <p:nvSpPr>
          <p:cNvPr id="5" name="Rectangle 4"/>
          <p:cNvSpPr/>
          <p:nvPr/>
        </p:nvSpPr>
        <p:spPr>
          <a:xfrm>
            <a:off x="0" y="1"/>
            <a:ext cx="9144000" cy="7017306"/>
          </a:xfrm>
          <a:prstGeom prst="rect">
            <a:avLst/>
          </a:prstGeom>
        </p:spPr>
        <p:txBody>
          <a:bodyPr wrap="square">
            <a:spAutoFit/>
          </a:bodyPr>
          <a:lstStyle/>
          <a:p>
            <a:pPr algn="just"/>
            <a:endParaRPr lang="en-IN" dirty="0" smtClean="0"/>
          </a:p>
          <a:p>
            <a:pPr algn="just"/>
            <a:r>
              <a:rPr lang="en-IN" dirty="0" smtClean="0"/>
              <a:t>STATCOM has the following components:</a:t>
            </a:r>
          </a:p>
          <a:p>
            <a:pPr algn="just"/>
            <a:endParaRPr lang="en-IN" dirty="0" smtClean="0"/>
          </a:p>
          <a:p>
            <a:pPr algn="just"/>
            <a:r>
              <a:rPr lang="en-IN" dirty="0" smtClean="0"/>
              <a:t>1)     </a:t>
            </a:r>
            <a:r>
              <a:rPr lang="en-IN" dirty="0" smtClean="0">
                <a:solidFill>
                  <a:srgbClr val="FF0000"/>
                </a:solidFill>
              </a:rPr>
              <a:t> A Voltage Source Converter, VSC</a:t>
            </a:r>
            <a:r>
              <a:rPr lang="en-IN" dirty="0" smtClean="0"/>
              <a:t> The voltage-source converter is used to convert the DC input voltage to an AC output voltage. Two of the common VSC types are as below.</a:t>
            </a:r>
          </a:p>
          <a:p>
            <a:pPr algn="just"/>
            <a:endParaRPr lang="en-IN" dirty="0" smtClean="0"/>
          </a:p>
          <a:p>
            <a:pPr algn="just"/>
            <a:r>
              <a:rPr lang="en-IN" dirty="0" smtClean="0"/>
              <a:t>a)   </a:t>
            </a:r>
            <a:r>
              <a:rPr lang="en-IN" dirty="0" smtClean="0">
                <a:solidFill>
                  <a:srgbClr val="FF0000"/>
                </a:solidFill>
              </a:rPr>
              <a:t>Square-wave Inverters </a:t>
            </a:r>
            <a:r>
              <a:rPr lang="en-IN" dirty="0" smtClean="0"/>
              <a:t>using Gate Turn-Off </a:t>
            </a:r>
            <a:r>
              <a:rPr lang="en-IN" dirty="0" err="1" smtClean="0"/>
              <a:t>Thyristors</a:t>
            </a:r>
            <a:r>
              <a:rPr lang="en-IN" dirty="0" smtClean="0"/>
              <a:t>: In this type of VSC, output AC voltage is controlled by changing the DC capacitor input voltage, as the fundamental component of the converter output voltage is proportional to the DC voltage.</a:t>
            </a:r>
          </a:p>
          <a:p>
            <a:pPr algn="just"/>
            <a:r>
              <a:rPr lang="en-IN" dirty="0" smtClean="0"/>
              <a:t>b) </a:t>
            </a:r>
            <a:r>
              <a:rPr lang="en-IN" dirty="0" smtClean="0">
                <a:solidFill>
                  <a:srgbClr val="FF0000"/>
                </a:solidFill>
              </a:rPr>
              <a:t>PWM Inverters </a:t>
            </a:r>
            <a:r>
              <a:rPr lang="en-IN" dirty="0" smtClean="0"/>
              <a:t>using Insulated Gate Bipolar Transistors (IGBT): It uses Pulse Width Modulation (PWM) technique to create a sinusoidal waveform from a DC voltage source with a typical chopping frequency of a few kHz. In contrast to the GTO-based type, the IGBT-based VSC utilizes a fixed DC voltage and varies its output AC voltage by changing the modulation index of the PWM modulator.</a:t>
            </a:r>
          </a:p>
          <a:p>
            <a:pPr algn="just"/>
            <a:endParaRPr lang="en-US" dirty="0" smtClean="0"/>
          </a:p>
          <a:p>
            <a:pPr algn="just"/>
            <a:r>
              <a:rPr lang="en-IN" dirty="0" smtClean="0"/>
              <a:t>2)      </a:t>
            </a:r>
            <a:r>
              <a:rPr lang="en-IN" dirty="0" smtClean="0">
                <a:solidFill>
                  <a:srgbClr val="FF0000"/>
                </a:solidFill>
              </a:rPr>
              <a:t>DC Capacitor</a:t>
            </a:r>
          </a:p>
          <a:p>
            <a:pPr algn="just"/>
            <a:r>
              <a:rPr lang="en-IN" dirty="0" smtClean="0"/>
              <a:t>DC Capacitor is used to supply constant DC voltage to the voltage source converter, VSC.</a:t>
            </a:r>
          </a:p>
          <a:p>
            <a:pPr algn="just"/>
            <a:endParaRPr lang="en-IN" dirty="0" smtClean="0"/>
          </a:p>
          <a:p>
            <a:pPr algn="just"/>
            <a:r>
              <a:rPr lang="en-IN" dirty="0" smtClean="0"/>
              <a:t>3)      </a:t>
            </a:r>
            <a:r>
              <a:rPr lang="en-IN" dirty="0" smtClean="0">
                <a:solidFill>
                  <a:srgbClr val="FF0000"/>
                </a:solidFill>
              </a:rPr>
              <a:t>Inductive Reactance</a:t>
            </a:r>
          </a:p>
          <a:p>
            <a:pPr algn="just"/>
            <a:r>
              <a:rPr lang="en-IN" dirty="0" smtClean="0"/>
              <a:t>A Transformer is connected between the output of VSC and Power System. Transformer basically acts as a coupling medium. In addition, </a:t>
            </a:r>
            <a:r>
              <a:rPr lang="en-IN" dirty="0" err="1" smtClean="0"/>
              <a:t>Tranformer</a:t>
            </a:r>
            <a:r>
              <a:rPr lang="en-IN" dirty="0" smtClean="0"/>
              <a:t> neutralize harmonics contained in the square waves produced by VSC.</a:t>
            </a:r>
          </a:p>
          <a:p>
            <a:pPr algn="just"/>
            <a:r>
              <a:rPr lang="en-IN" dirty="0" smtClean="0"/>
              <a:t>4)     </a:t>
            </a:r>
            <a:r>
              <a:rPr lang="en-IN" dirty="0" smtClean="0">
                <a:solidFill>
                  <a:srgbClr val="FF0000"/>
                </a:solidFill>
              </a:rPr>
              <a:t> Harmonic Filter</a:t>
            </a:r>
          </a:p>
          <a:p>
            <a:pPr algn="just"/>
            <a:r>
              <a:rPr lang="en-IN" dirty="0" smtClean="0"/>
              <a:t>Harmonic Filter attenuates the harmonics and other high frequency components due to the VSC.</a:t>
            </a:r>
            <a:endParaRPr lang="en-IN"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8/8/2019</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57</a:t>
            </a:fld>
            <a:endParaRPr lang="en-US"/>
          </a:p>
        </p:txBody>
      </p:sp>
      <p:pic>
        <p:nvPicPr>
          <p:cNvPr id="72706" name="Picture 2" descr="https://2.bp.blogspot.com/-CoZ2iqxjFVI/WDmW6xnD-7I/AAAAAAAACcw/3obb343R4ncRTMPpuzAP_HtVNKd7LD0YQCLcB/s1600/working%2Bprinciple%2Bof%2BSTATCOM.jpg"/>
          <p:cNvPicPr>
            <a:picLocks noChangeAspect="1" noChangeArrowheads="1"/>
          </p:cNvPicPr>
          <p:nvPr/>
        </p:nvPicPr>
        <p:blipFill>
          <a:blip r:embed="rId2"/>
          <a:srcRect/>
          <a:stretch>
            <a:fillRect/>
          </a:stretch>
        </p:blipFill>
        <p:spPr bwMode="auto">
          <a:xfrm>
            <a:off x="685800" y="1371600"/>
            <a:ext cx="7543800" cy="5181600"/>
          </a:xfrm>
          <a:prstGeom prst="rect">
            <a:avLst/>
          </a:prstGeom>
          <a:noFill/>
        </p:spPr>
      </p:pic>
      <p:sp>
        <p:nvSpPr>
          <p:cNvPr id="6" name="Rectangle 5"/>
          <p:cNvSpPr/>
          <p:nvPr/>
        </p:nvSpPr>
        <p:spPr>
          <a:xfrm>
            <a:off x="533400" y="533400"/>
            <a:ext cx="8382000" cy="830997"/>
          </a:xfrm>
          <a:prstGeom prst="rect">
            <a:avLst/>
          </a:prstGeom>
        </p:spPr>
        <p:txBody>
          <a:bodyPr wrap="square">
            <a:spAutoFit/>
          </a:bodyPr>
          <a:lstStyle/>
          <a:p>
            <a:r>
              <a:rPr lang="en-IN" sz="2400" dirty="0" smtClean="0"/>
              <a:t>A simplified diagram along with equivalent electrical circuit of STATCOM </a:t>
            </a:r>
            <a:endParaRPr lang="en-IN" sz="2400"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8/8/2019</a:t>
            </a:r>
            <a:endParaRPr lang="en-US"/>
          </a:p>
        </p:txBody>
      </p:sp>
      <p:sp>
        <p:nvSpPr>
          <p:cNvPr id="3" name="Footer Placeholder 2"/>
          <p:cNvSpPr>
            <a:spLocks noGrp="1"/>
          </p:cNvSpPr>
          <p:nvPr>
            <p:ph type="ftr" sz="quarter" idx="11"/>
          </p:nvPr>
        </p:nvSpPr>
        <p:spPr/>
        <p:txBody>
          <a:bodyPr/>
          <a:lstStyle/>
          <a:p>
            <a:r>
              <a:rPr lang="en-IN" smtClean="0"/>
              <a:t>FACTS for EEE , V SEMESTER 2019  by  Y.Mastanamma </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58</a:t>
            </a:fld>
            <a:endParaRPr lang="en-US"/>
          </a:p>
        </p:txBody>
      </p:sp>
      <p:sp>
        <p:nvSpPr>
          <p:cNvPr id="5" name="Rectangle 4"/>
          <p:cNvSpPr/>
          <p:nvPr/>
        </p:nvSpPr>
        <p:spPr>
          <a:xfrm>
            <a:off x="304800" y="228600"/>
            <a:ext cx="8305800" cy="5170646"/>
          </a:xfrm>
          <a:prstGeom prst="rect">
            <a:avLst/>
          </a:prstGeom>
        </p:spPr>
        <p:txBody>
          <a:bodyPr wrap="square">
            <a:spAutoFit/>
          </a:bodyPr>
          <a:lstStyle/>
          <a:p>
            <a:pPr algn="just">
              <a:lnSpc>
                <a:spcPct val="150000"/>
              </a:lnSpc>
            </a:pPr>
            <a:r>
              <a:rPr lang="en-IN" sz="2000" dirty="0" smtClean="0"/>
              <a:t>If </a:t>
            </a:r>
            <a:r>
              <a:rPr lang="en-IN" sz="2000" dirty="0" smtClean="0">
                <a:solidFill>
                  <a:srgbClr val="FF0000"/>
                </a:solidFill>
              </a:rPr>
              <a:t>demand increases </a:t>
            </a:r>
            <a:r>
              <a:rPr lang="en-IN" sz="2000" dirty="0" smtClean="0"/>
              <a:t>in the power system, STATCOM increases its output voltage V1 while maintain the phase difference between V1 and V2 to zero (it shall be noted here that there will always exists small phase angle between V1 and V2 to cater for the leakage impedance drop in the interconnecting Transformer). </a:t>
            </a:r>
          </a:p>
          <a:p>
            <a:pPr algn="just">
              <a:lnSpc>
                <a:spcPct val="150000"/>
              </a:lnSpc>
            </a:pPr>
            <a:r>
              <a:rPr lang="en-IN" sz="2000" dirty="0" smtClean="0"/>
              <a:t>As </a:t>
            </a:r>
            <a:r>
              <a:rPr lang="en-IN" sz="2000" dirty="0" smtClean="0">
                <a:solidFill>
                  <a:srgbClr val="FF0000"/>
                </a:solidFill>
              </a:rPr>
              <a:t>V1 &gt; </a:t>
            </a:r>
            <a:r>
              <a:rPr lang="en-IN" sz="2000" dirty="0" smtClean="0">
                <a:solidFill>
                  <a:srgbClr val="FF0000"/>
                </a:solidFill>
              </a:rPr>
              <a:t>V2</a:t>
            </a:r>
            <a:r>
              <a:rPr lang="en-IN" sz="2000" dirty="0" smtClean="0"/>
              <a:t>, reactive </a:t>
            </a:r>
            <a:r>
              <a:rPr lang="en-IN" sz="2000" dirty="0" smtClean="0"/>
              <a:t>power will flow from STATCOM to the power system. Thus </a:t>
            </a:r>
            <a:r>
              <a:rPr lang="en-IN" sz="2000" dirty="0" smtClean="0">
                <a:solidFill>
                  <a:srgbClr val="FF0000"/>
                </a:solidFill>
              </a:rPr>
              <a:t>STATCOM, supplies reactive power and acts as reactive power generator.</a:t>
            </a:r>
          </a:p>
          <a:p>
            <a:pPr algn="just">
              <a:lnSpc>
                <a:spcPct val="150000"/>
              </a:lnSpc>
            </a:pPr>
            <a:r>
              <a:rPr lang="en-IN" sz="2000" dirty="0" smtClean="0"/>
              <a:t>Again, if the </a:t>
            </a:r>
            <a:r>
              <a:rPr lang="en-IN" sz="2000" dirty="0" smtClean="0">
                <a:solidFill>
                  <a:srgbClr val="FF0000"/>
                </a:solidFill>
              </a:rPr>
              <a:t>voltage of power system increases </a:t>
            </a:r>
            <a:r>
              <a:rPr lang="en-IN" sz="2000" dirty="0" smtClean="0"/>
              <a:t>due to load throw off, </a:t>
            </a:r>
            <a:r>
              <a:rPr lang="en-IN" sz="2000" dirty="0" smtClean="0">
                <a:solidFill>
                  <a:srgbClr val="FF0000"/>
                </a:solidFill>
              </a:rPr>
              <a:t>STATCOM will reduce its output voltage V1 and therefore will absorb reactive power to stabilize the voltage to normal value</a:t>
            </a:r>
            <a:r>
              <a:rPr lang="en-IN" sz="2000" dirty="0" smtClean="0"/>
              <a:t>.</a:t>
            </a:r>
          </a:p>
          <a:p>
            <a:pPr algn="just">
              <a:lnSpc>
                <a:spcPct val="150000"/>
              </a:lnSpc>
            </a:pPr>
            <a:r>
              <a:rPr lang="en-IN" sz="2000" dirty="0" smtClean="0"/>
              <a:t>The above mode of operation of STATCOM is called </a:t>
            </a:r>
            <a:r>
              <a:rPr lang="en-IN" sz="2000" dirty="0" smtClean="0">
                <a:solidFill>
                  <a:srgbClr val="FF0000"/>
                </a:solidFill>
              </a:rPr>
              <a:t>Voltage Regulation Mode.</a:t>
            </a:r>
            <a:endParaRPr lang="en-IN" sz="2000" dirty="0">
              <a:solidFill>
                <a:srgbClr val="FF0000"/>
              </a:solidFill>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59</a:t>
            </a:fld>
            <a:endParaRPr lang="en-US"/>
          </a:p>
        </p:txBody>
      </p:sp>
      <p:sp>
        <p:nvSpPr>
          <p:cNvPr id="5" name="Rectangle 4"/>
          <p:cNvSpPr/>
          <p:nvPr/>
        </p:nvSpPr>
        <p:spPr>
          <a:xfrm>
            <a:off x="304800" y="381000"/>
            <a:ext cx="8382000" cy="6186309"/>
          </a:xfrm>
          <a:prstGeom prst="rect">
            <a:avLst/>
          </a:prstGeom>
        </p:spPr>
        <p:txBody>
          <a:bodyPr wrap="square">
            <a:spAutoFit/>
          </a:bodyPr>
          <a:lstStyle/>
          <a:p>
            <a:pPr algn="just">
              <a:lnSpc>
                <a:spcPct val="150000"/>
              </a:lnSpc>
            </a:pPr>
            <a:r>
              <a:rPr lang="en-IN" sz="2400" dirty="0" smtClean="0"/>
              <a:t>There exists a limitation and this limitation is imposed by the current carrying capacity of force commutated devices like IGBT, GTO etc. </a:t>
            </a:r>
          </a:p>
          <a:p>
            <a:pPr algn="just">
              <a:lnSpc>
                <a:spcPct val="200000"/>
              </a:lnSpc>
            </a:pPr>
            <a:r>
              <a:rPr lang="en-IN" sz="2400" dirty="0" smtClean="0"/>
              <a:t>Therefore, if the operation of STATCOM reaches their limitation, it does not further increases or decreases its output voltage V1 rather it supplies or absorbs fixed reactive power equal to its limiting value at a fixed voltage and current and acts like constant current source. This mode of </a:t>
            </a:r>
            <a:r>
              <a:rPr lang="en-IN" sz="2400" dirty="0" smtClean="0">
                <a:solidFill>
                  <a:srgbClr val="FF0000"/>
                </a:solidFill>
              </a:rPr>
              <a:t>operation of STATCOM is called VAR Control Mode.</a:t>
            </a:r>
            <a:endParaRPr lang="en-IN" sz="2400" dirty="0">
              <a:solidFill>
                <a:srgbClr val="FF0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533400" y="457200"/>
            <a:ext cx="8077200" cy="5791200"/>
          </a:xfrm>
          <a:prstGeom prst="rect">
            <a:avLst/>
          </a:prstGeom>
          <a:noFill/>
          <a:ln w="9525">
            <a:noFill/>
            <a:miter lim="800000"/>
            <a:headEnd/>
            <a:tailEnd/>
          </a:ln>
          <a:effectLst/>
        </p:spPr>
      </p:pic>
      <p:sp>
        <p:nvSpPr>
          <p:cNvPr id="3" name="Date Placeholder 2"/>
          <p:cNvSpPr>
            <a:spLocks noGrp="1"/>
          </p:cNvSpPr>
          <p:nvPr>
            <p:ph type="dt" sz="half" idx="10"/>
          </p:nvPr>
        </p:nvSpPr>
        <p:spPr/>
        <p:txBody>
          <a:bodyPr/>
          <a:lstStyle/>
          <a:p>
            <a:r>
              <a:rPr lang="en-US" smtClean="0"/>
              <a:t>8/8/2019</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6</a:t>
            </a:fld>
            <a:endParaRPr lang="en-US"/>
          </a:p>
        </p:txBody>
      </p:sp>
      <p:sp>
        <p:nvSpPr>
          <p:cNvPr id="5" name="Footer Placeholder 4"/>
          <p:cNvSpPr>
            <a:spLocks noGrp="1"/>
          </p:cNvSpPr>
          <p:nvPr>
            <p:ph type="ftr" sz="quarter" idx="11"/>
          </p:nvPr>
        </p:nvSpPr>
        <p:spPr/>
        <p:txBody>
          <a:bodyPr/>
          <a:lstStyle/>
          <a:p>
            <a:r>
              <a:rPr lang="en-IN" smtClean="0"/>
              <a:t>FACTS for EEE , V SEMESTER 2019  by  Y.Mastanamma </a:t>
            </a:r>
            <a:endParaRPr lang="en-US"/>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60</a:t>
            </a:fld>
            <a:endParaRPr lang="en-US"/>
          </a:p>
        </p:txBody>
      </p:sp>
      <p:sp>
        <p:nvSpPr>
          <p:cNvPr id="5" name="Rectangle 4"/>
          <p:cNvSpPr/>
          <p:nvPr/>
        </p:nvSpPr>
        <p:spPr>
          <a:xfrm>
            <a:off x="1066800" y="0"/>
            <a:ext cx="6705600" cy="1631216"/>
          </a:xfrm>
          <a:prstGeom prst="rect">
            <a:avLst/>
          </a:prstGeom>
        </p:spPr>
        <p:txBody>
          <a:bodyPr wrap="square">
            <a:spAutoFit/>
          </a:bodyPr>
          <a:lstStyle/>
          <a:p>
            <a:r>
              <a:rPr lang="en-IN" sz="2000" dirty="0" smtClean="0"/>
              <a:t>The operation of STATCOM can be classified into two modes:</a:t>
            </a:r>
          </a:p>
          <a:p>
            <a:endParaRPr lang="en-IN" sz="2000" dirty="0" smtClean="0"/>
          </a:p>
          <a:p>
            <a:r>
              <a:rPr lang="en-IN" sz="2000" dirty="0" smtClean="0"/>
              <a:t>1)    Voltage Regulation Mode</a:t>
            </a:r>
          </a:p>
          <a:p>
            <a:endParaRPr lang="en-IN" sz="2000" dirty="0" smtClean="0"/>
          </a:p>
          <a:p>
            <a:r>
              <a:rPr lang="en-IN" sz="2000" dirty="0" smtClean="0"/>
              <a:t>2)    VAR Control Mode</a:t>
            </a:r>
            <a:endParaRPr lang="en-IN" sz="2000" dirty="0"/>
          </a:p>
        </p:txBody>
      </p:sp>
      <p:pic>
        <p:nvPicPr>
          <p:cNvPr id="75778" name="Picture 2" descr="https://1.bp.blogspot.com/-U2fmFrXPQSU/WDmWmf13LCI/AAAAAAAACco/1ViTd79abYIdwvo_U-_BPDxXEBv3W0pwACLcB/s1600/characteristics%2Bof%2BSTATCOM.jpg"/>
          <p:cNvPicPr>
            <a:picLocks noChangeAspect="1" noChangeArrowheads="1"/>
          </p:cNvPicPr>
          <p:nvPr/>
        </p:nvPicPr>
        <p:blipFill>
          <a:blip r:embed="rId2"/>
          <a:srcRect/>
          <a:stretch>
            <a:fillRect/>
          </a:stretch>
        </p:blipFill>
        <p:spPr bwMode="auto">
          <a:xfrm>
            <a:off x="838200" y="1600201"/>
            <a:ext cx="7010400" cy="2895599"/>
          </a:xfrm>
          <a:prstGeom prst="rect">
            <a:avLst/>
          </a:prstGeom>
          <a:noFill/>
        </p:spPr>
      </p:pic>
      <p:sp>
        <p:nvSpPr>
          <p:cNvPr id="7" name="Rectangle 6"/>
          <p:cNvSpPr/>
          <p:nvPr/>
        </p:nvSpPr>
        <p:spPr>
          <a:xfrm>
            <a:off x="228600" y="4611231"/>
            <a:ext cx="8382000" cy="1938992"/>
          </a:xfrm>
          <a:prstGeom prst="rect">
            <a:avLst/>
          </a:prstGeom>
        </p:spPr>
        <p:txBody>
          <a:bodyPr wrap="square">
            <a:spAutoFit/>
          </a:bodyPr>
          <a:lstStyle/>
          <a:p>
            <a:pPr algn="just"/>
            <a:r>
              <a:rPr lang="en-IN" sz="2000" b="1" dirty="0" smtClean="0">
                <a:solidFill>
                  <a:srgbClr val="FF0000"/>
                </a:solidFill>
              </a:rPr>
              <a:t>V-I  Characteristics of STATCOM</a:t>
            </a:r>
          </a:p>
          <a:p>
            <a:pPr algn="just"/>
            <a:r>
              <a:rPr lang="en-IN" sz="2000" b="1" dirty="0" smtClean="0"/>
              <a:t>As seen in </a:t>
            </a:r>
            <a:r>
              <a:rPr lang="en-IN" sz="2000" b="1" dirty="0" smtClean="0"/>
              <a:t>Fig</a:t>
            </a:r>
            <a:r>
              <a:rPr lang="en-IN" sz="2000" b="1" dirty="0" smtClean="0"/>
              <a:t>, voltage regulation capability of STATCOM is from V1 (in lower side) to V2 (in upper side of power system). If the voltage of power system goes below V1 or above V2, STATCOM acts in VAR Control mode. Here V1 and V2 are just taken for example, it should not be confused with the V1 (used for output voltage of STATCOM) and V2 (Voltage of power system).</a:t>
            </a:r>
            <a:endParaRPr lang="en-IN" sz="2000" b="1"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61</a:t>
            </a:fld>
            <a:endParaRPr lang="en-US"/>
          </a:p>
        </p:txBody>
      </p:sp>
      <p:sp>
        <p:nvSpPr>
          <p:cNvPr id="5" name="Rectangle 4"/>
          <p:cNvSpPr/>
          <p:nvPr/>
        </p:nvSpPr>
        <p:spPr>
          <a:xfrm>
            <a:off x="228600" y="381000"/>
            <a:ext cx="8763000" cy="6186309"/>
          </a:xfrm>
          <a:prstGeom prst="rect">
            <a:avLst/>
          </a:prstGeom>
        </p:spPr>
        <p:txBody>
          <a:bodyPr wrap="square">
            <a:spAutoFit/>
          </a:bodyPr>
          <a:lstStyle/>
          <a:p>
            <a:pPr algn="just">
              <a:lnSpc>
                <a:spcPct val="200000"/>
              </a:lnSpc>
            </a:pPr>
            <a:r>
              <a:rPr lang="en-IN" sz="2200" dirty="0" smtClean="0"/>
              <a:t>Usually a STATCOM is installed to support electrical networks that have a poor power factor and often poor voltage regulation. </a:t>
            </a:r>
            <a:r>
              <a:rPr lang="en-IN" sz="2200" dirty="0" smtClean="0">
                <a:solidFill>
                  <a:srgbClr val="FF0000"/>
                </a:solidFill>
              </a:rPr>
              <a:t>The most common use of STATCOM is for voltage stability. </a:t>
            </a:r>
          </a:p>
          <a:p>
            <a:pPr algn="just">
              <a:lnSpc>
                <a:spcPct val="200000"/>
              </a:lnSpc>
            </a:pPr>
            <a:r>
              <a:rPr lang="en-IN" sz="2200" dirty="0" smtClean="0"/>
              <a:t>A STATCOM is a voltage source converter (VSC) based device, with the voltage source behind a reactor.</a:t>
            </a:r>
          </a:p>
          <a:p>
            <a:pPr algn="just">
              <a:lnSpc>
                <a:spcPct val="200000"/>
              </a:lnSpc>
            </a:pPr>
            <a:r>
              <a:rPr lang="en-IN" sz="2200" dirty="0" smtClean="0"/>
              <a:t> The voltage source is created from a DC capacitor and therefore a STATCOM has very little active power capability. However, its active power capability can be increased if a suitable energy storage device is connected across the DC capacitor. </a:t>
            </a:r>
            <a:endParaRPr lang="en-IN" sz="2200"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8/8/2019</a:t>
            </a:r>
            <a:endParaRPr lang="en-US"/>
          </a:p>
        </p:txBody>
      </p:sp>
      <p:sp>
        <p:nvSpPr>
          <p:cNvPr id="3" name="Footer Placeholder 2"/>
          <p:cNvSpPr>
            <a:spLocks noGrp="1"/>
          </p:cNvSpPr>
          <p:nvPr>
            <p:ph type="ftr" sz="quarter" idx="11"/>
          </p:nvPr>
        </p:nvSpPr>
        <p:spPr/>
        <p:txBody>
          <a:bodyPr/>
          <a:lstStyle/>
          <a:p>
            <a:r>
              <a:rPr lang="en-IN" smtClean="0"/>
              <a:t>FACTS for EEE , V SEMESTER 2019  by  Y.Mastanamma </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62</a:t>
            </a:fld>
            <a:endParaRPr lang="en-US"/>
          </a:p>
        </p:txBody>
      </p:sp>
      <p:pic>
        <p:nvPicPr>
          <p:cNvPr id="6147" name="Picture 3"/>
          <p:cNvPicPr>
            <a:picLocks noChangeAspect="1" noChangeArrowheads="1"/>
          </p:cNvPicPr>
          <p:nvPr/>
        </p:nvPicPr>
        <p:blipFill>
          <a:blip r:embed="rId2"/>
          <a:srcRect/>
          <a:stretch>
            <a:fillRect/>
          </a:stretch>
        </p:blipFill>
        <p:spPr bwMode="auto">
          <a:xfrm>
            <a:off x="1" y="228600"/>
            <a:ext cx="8991600" cy="6096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381000" y="304800"/>
            <a:ext cx="8381999" cy="6172200"/>
          </a:xfrm>
          <a:prstGeom prst="rect">
            <a:avLst/>
          </a:prstGeom>
          <a:noFill/>
          <a:ln w="9525">
            <a:noFill/>
            <a:miter lim="800000"/>
            <a:headEnd/>
            <a:tailEnd/>
          </a:ln>
          <a:effectLst/>
        </p:spPr>
      </p:pic>
      <p:sp>
        <p:nvSpPr>
          <p:cNvPr id="4" name="Date Placeholder 3"/>
          <p:cNvSpPr>
            <a:spLocks noGrp="1"/>
          </p:cNvSpPr>
          <p:nvPr>
            <p:ph type="dt" sz="half" idx="10"/>
          </p:nvPr>
        </p:nvSpPr>
        <p:spPr/>
        <p:txBody>
          <a:bodyPr/>
          <a:lstStyle/>
          <a:p>
            <a:r>
              <a:rPr lang="en-US" smtClean="0"/>
              <a:t>8/8/2019</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7</a:t>
            </a:fld>
            <a:endParaRPr lang="en-US"/>
          </a:p>
        </p:txBody>
      </p:sp>
      <p:sp>
        <p:nvSpPr>
          <p:cNvPr id="6" name="Footer Placeholder 5"/>
          <p:cNvSpPr>
            <a:spLocks noGrp="1"/>
          </p:cNvSpPr>
          <p:nvPr>
            <p:ph type="ftr" sz="quarter" idx="11"/>
          </p:nvPr>
        </p:nvSpPr>
        <p:spPr/>
        <p:txBody>
          <a:bodyPr/>
          <a:lstStyle/>
          <a:p>
            <a:r>
              <a:rPr lang="en-IN" smtClean="0"/>
              <a:t>FACTS for EEE , V SEMESTER 2019  by  Y.Mastanamma </a:t>
            </a:r>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685800"/>
            <a:ext cx="8382000" cy="5816977"/>
          </a:xfrm>
          <a:prstGeom prst="rect">
            <a:avLst/>
          </a:prstGeom>
        </p:spPr>
        <p:txBody>
          <a:bodyPr wrap="square">
            <a:spAutoFit/>
          </a:bodyPr>
          <a:lstStyle/>
          <a:p>
            <a:pPr algn="ctr"/>
            <a:r>
              <a:rPr lang="en-IN" sz="3600" dirty="0" smtClean="0">
                <a:solidFill>
                  <a:schemeClr val="accent6">
                    <a:lumMod val="50000"/>
                  </a:schemeClr>
                </a:solidFill>
              </a:rPr>
              <a:t>OBJECTIVES OF SHUNT COMPENSATION</a:t>
            </a:r>
          </a:p>
          <a:p>
            <a:endParaRPr lang="en-IN" sz="2800" dirty="0" smtClean="0"/>
          </a:p>
          <a:p>
            <a:pPr marL="514350" indent="-514350">
              <a:buFont typeface="+mj-lt"/>
              <a:buAutoNum type="arabicPeriod"/>
            </a:pPr>
            <a:r>
              <a:rPr lang="en-IN" sz="2800" dirty="0" smtClean="0"/>
              <a:t> Steady-state transmittable power can be increased.</a:t>
            </a:r>
          </a:p>
          <a:p>
            <a:pPr>
              <a:buFont typeface="Arial" pitchFamily="34" charset="0"/>
              <a:buChar char="•"/>
            </a:pPr>
            <a:endParaRPr lang="en-IN" sz="2800" dirty="0" smtClean="0"/>
          </a:p>
          <a:p>
            <a:pPr marL="514350" indent="-514350"/>
            <a:r>
              <a:rPr lang="en-IN" sz="2800" dirty="0" smtClean="0"/>
              <a:t>2.    Voltage profile can be controlled.</a:t>
            </a:r>
          </a:p>
          <a:p>
            <a:pPr>
              <a:buFont typeface="Arial" pitchFamily="34" charset="0"/>
              <a:buChar char="•"/>
            </a:pPr>
            <a:endParaRPr lang="en-IN" sz="2800" dirty="0" smtClean="0"/>
          </a:p>
          <a:p>
            <a:pPr algn="just"/>
            <a:r>
              <a:rPr lang="en-IN" sz="2800" dirty="0" smtClean="0"/>
              <a:t> 3.  Shunt connected reactors (fixed or mechanically</a:t>
            </a:r>
          </a:p>
          <a:p>
            <a:pPr algn="just"/>
            <a:r>
              <a:rPr lang="en-IN" sz="2800" dirty="0" smtClean="0"/>
              <a:t>       switched) are applied to minimize line over voltage</a:t>
            </a:r>
          </a:p>
          <a:p>
            <a:pPr algn="just"/>
            <a:r>
              <a:rPr lang="en-US" sz="2800" dirty="0" smtClean="0"/>
              <a:t>       </a:t>
            </a:r>
            <a:r>
              <a:rPr lang="en-IN" sz="2800" dirty="0" smtClean="0"/>
              <a:t>under light load conditions.</a:t>
            </a:r>
          </a:p>
          <a:p>
            <a:endParaRPr lang="en-IN" sz="2800" dirty="0" smtClean="0"/>
          </a:p>
          <a:p>
            <a:r>
              <a:rPr lang="en-IN" sz="2800" dirty="0" smtClean="0"/>
              <a:t>4.   Shunt connected capacitors are applied to maintain</a:t>
            </a:r>
          </a:p>
          <a:p>
            <a:r>
              <a:rPr lang="en-US" sz="2800" dirty="0" smtClean="0"/>
              <a:t>       </a:t>
            </a:r>
            <a:r>
              <a:rPr lang="en-IN" sz="2800" dirty="0" smtClean="0"/>
              <a:t>voltage levels under heavy load conditions.</a:t>
            </a:r>
          </a:p>
          <a:p>
            <a:pPr>
              <a:buFont typeface="Arial" pitchFamily="34" charset="0"/>
              <a:buChar char="•"/>
            </a:pPr>
            <a:endParaRPr lang="en-IN" sz="2800" dirty="0"/>
          </a:p>
        </p:txBody>
      </p:sp>
      <p:sp>
        <p:nvSpPr>
          <p:cNvPr id="3" name="Date Placeholder 2"/>
          <p:cNvSpPr>
            <a:spLocks noGrp="1"/>
          </p:cNvSpPr>
          <p:nvPr>
            <p:ph type="dt" sz="half" idx="10"/>
          </p:nvPr>
        </p:nvSpPr>
        <p:spPr/>
        <p:txBody>
          <a:bodyPr/>
          <a:lstStyle/>
          <a:p>
            <a:r>
              <a:rPr lang="en-US" smtClean="0"/>
              <a:t>8/8/2019</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8</a:t>
            </a:fld>
            <a:endParaRPr lang="en-US"/>
          </a:p>
        </p:txBody>
      </p:sp>
      <p:sp>
        <p:nvSpPr>
          <p:cNvPr id="5" name="Footer Placeholder 4"/>
          <p:cNvSpPr>
            <a:spLocks noGrp="1"/>
          </p:cNvSpPr>
          <p:nvPr>
            <p:ph type="ftr" sz="quarter" idx="11"/>
          </p:nvPr>
        </p:nvSpPr>
        <p:spPr/>
        <p:txBody>
          <a:bodyPr/>
          <a:lstStyle/>
          <a:p>
            <a:r>
              <a:rPr lang="en-IN" smtClean="0"/>
              <a:t>FACTS for EEE , V SEMESTER 2019  by  Y.Mastanamma </a:t>
            </a:r>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457200" y="381000"/>
            <a:ext cx="8229599" cy="6172200"/>
          </a:xfrm>
          <a:prstGeom prst="rect">
            <a:avLst/>
          </a:prstGeom>
          <a:noFill/>
          <a:ln w="9525">
            <a:noFill/>
            <a:miter lim="800000"/>
            <a:headEnd/>
            <a:tailEnd/>
          </a:ln>
          <a:effectLst/>
        </p:spPr>
      </p:pic>
      <p:sp>
        <p:nvSpPr>
          <p:cNvPr id="3" name="Date Placeholder 2"/>
          <p:cNvSpPr>
            <a:spLocks noGrp="1"/>
          </p:cNvSpPr>
          <p:nvPr>
            <p:ph type="dt" sz="half" idx="10"/>
          </p:nvPr>
        </p:nvSpPr>
        <p:spPr/>
        <p:txBody>
          <a:bodyPr/>
          <a:lstStyle/>
          <a:p>
            <a:r>
              <a:rPr lang="en-US" smtClean="0"/>
              <a:t>8/8/2019</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9</a:t>
            </a:fld>
            <a:endParaRPr lang="en-US"/>
          </a:p>
        </p:txBody>
      </p:sp>
      <p:sp>
        <p:nvSpPr>
          <p:cNvPr id="5" name="Footer Placeholder 4"/>
          <p:cNvSpPr>
            <a:spLocks noGrp="1"/>
          </p:cNvSpPr>
          <p:nvPr>
            <p:ph type="ftr" sz="quarter" idx="11"/>
          </p:nvPr>
        </p:nvSpPr>
        <p:spPr/>
        <p:txBody>
          <a:bodyPr/>
          <a:lstStyle/>
          <a:p>
            <a:r>
              <a:rPr lang="en-IN" smtClean="0"/>
              <a:t>FACTS for EEE , V SEMESTER 2019  by  Y.Mastanamma </a:t>
            </a:r>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949</TotalTime>
  <Words>3288</Words>
  <Application>Microsoft Office PowerPoint</Application>
  <PresentationFormat>On-screen Show (4:3)</PresentationFormat>
  <Paragraphs>383</Paragraphs>
  <Slides>62</Slides>
  <Notes>1</Notes>
  <HiddenSlides>0</HiddenSlides>
  <MMClips>0</MMClips>
  <ScaleCrop>false</ScaleCrop>
  <HeadingPairs>
    <vt:vector size="4" baseType="variant">
      <vt:variant>
        <vt:lpstr>Theme</vt:lpstr>
      </vt:variant>
      <vt:variant>
        <vt:i4>1</vt:i4>
      </vt:variant>
      <vt:variant>
        <vt:lpstr>Slide Titles</vt:lpstr>
      </vt:variant>
      <vt:variant>
        <vt:i4>62</vt:i4>
      </vt:variant>
    </vt:vector>
  </HeadingPairs>
  <TitlesOfParts>
    <vt:vector size="63"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EEE HOD</dc:creator>
  <cp:lastModifiedBy>EEE HOD</cp:lastModifiedBy>
  <cp:revision>185</cp:revision>
  <dcterms:created xsi:type="dcterms:W3CDTF">2006-08-16T00:00:00Z</dcterms:created>
  <dcterms:modified xsi:type="dcterms:W3CDTF">2019-09-14T05:14:36Z</dcterms:modified>
</cp:coreProperties>
</file>