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58" r:id="rId6"/>
    <p:sldId id="264" r:id="rId7"/>
    <p:sldId id="272" r:id="rId8"/>
    <p:sldId id="273" r:id="rId9"/>
    <p:sldId id="268" r:id="rId10"/>
    <p:sldId id="269" r:id="rId11"/>
    <p:sldId id="259" r:id="rId12"/>
    <p:sldId id="260" r:id="rId13"/>
    <p:sldId id="274" r:id="rId14"/>
    <p:sldId id="275" r:id="rId15"/>
    <p:sldId id="276" r:id="rId16"/>
    <p:sldId id="277" r:id="rId17"/>
    <p:sldId id="279" r:id="rId18"/>
    <p:sldId id="282"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3999" cy="68579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6324808"/>
          </a:xfrm>
          <a:prstGeom prst="rect">
            <a:avLst/>
          </a:prstGeom>
        </p:spPr>
        <p:txBody>
          <a:bodyPr wrap="square">
            <a:spAutoFit/>
          </a:bodyPr>
          <a:lstStyle/>
          <a:p>
            <a:pPr algn="just">
              <a:lnSpc>
                <a:spcPct val="150000"/>
              </a:lnSpc>
            </a:pPr>
            <a:r>
              <a:rPr lang="en-IN" b="1" dirty="0" smtClean="0"/>
              <a:t>The basic function of Converter 1 is to supply or absorb the real power demanded by Converter 2 at the common dc link to support the real power exchange resulting from the series voltage injection. This dc link power demand of Converter 2 is converted back to ac by Converter L and coupled to the transmission line bus via a shunt connected transformer. In addition to the real power need of Converter 2, Converter 1 can also generate or absorb controllable reactive power, if it is desired, and thereby provide independent shunt reactive compensation for the line. </a:t>
            </a:r>
          </a:p>
          <a:p>
            <a:pPr algn="just">
              <a:lnSpc>
                <a:spcPct val="150000"/>
              </a:lnSpc>
            </a:pPr>
            <a:endParaRPr lang="en-IN" b="1" dirty="0" smtClean="0"/>
          </a:p>
          <a:p>
            <a:pPr algn="just">
              <a:lnSpc>
                <a:spcPct val="150000"/>
              </a:lnSpc>
            </a:pPr>
            <a:r>
              <a:rPr lang="en-IN" b="1" dirty="0" smtClean="0"/>
              <a:t>It is important to note that whereas there is a closed direct path for the real power negotiated by the action of series voltage injection through Converters I and 2 back to the line, the corresponding reactive power exchanged is supplied or absorbed locally by Converter 2 and therefore does not have to be transmitted by the line. Thus, Converter 1 can be operated at a unity power factor or be controlled to have a reactive power exchange with the line independent of the reactive power exchanged by Converter 2. Obviously, there can be no reactive power flow through the UPFC dc link.</a:t>
            </a:r>
            <a:endParaRPr lang="en-IN"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0" y="1"/>
            <a:ext cx="9143999" cy="67946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7239000" cy="523220"/>
          </a:xfrm>
          <a:prstGeom prst="rect">
            <a:avLst/>
          </a:prstGeom>
        </p:spPr>
        <p:txBody>
          <a:bodyPr wrap="square">
            <a:spAutoFit/>
          </a:bodyPr>
          <a:lstStyle/>
          <a:p>
            <a:r>
              <a:rPr lang="en-IN" sz="2800" b="1" dirty="0" smtClean="0"/>
              <a:t>Conventional Transmission Control Capabilities</a:t>
            </a:r>
            <a:endParaRPr lang="en-IN" sz="2800" b="1" dirty="0"/>
          </a:p>
        </p:txBody>
      </p:sp>
      <p:pic>
        <p:nvPicPr>
          <p:cNvPr id="3074" name="Picture 2"/>
          <p:cNvPicPr>
            <a:picLocks noChangeAspect="1" noChangeArrowheads="1"/>
          </p:cNvPicPr>
          <p:nvPr/>
        </p:nvPicPr>
        <p:blipFill>
          <a:blip r:embed="rId2"/>
          <a:srcRect/>
          <a:stretch>
            <a:fillRect/>
          </a:stretch>
        </p:blipFill>
        <p:spPr bwMode="auto">
          <a:xfrm>
            <a:off x="0" y="914401"/>
            <a:ext cx="9144000" cy="45720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2895600" y="5562600"/>
            <a:ext cx="4648200" cy="990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228600" y="0"/>
            <a:ext cx="8763000" cy="6629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304800" y="457200"/>
            <a:ext cx="8610600" cy="609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838200" y="0"/>
            <a:ext cx="6477000" cy="129540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a:srcRect/>
          <a:stretch>
            <a:fillRect/>
          </a:stretch>
        </p:blipFill>
        <p:spPr bwMode="auto">
          <a:xfrm>
            <a:off x="685800" y="1447800"/>
            <a:ext cx="77724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04800"/>
            <a:ext cx="6705600" cy="461665"/>
          </a:xfrm>
          <a:prstGeom prst="rect">
            <a:avLst/>
          </a:prstGeom>
        </p:spPr>
        <p:txBody>
          <a:bodyPr wrap="square">
            <a:spAutoFit/>
          </a:bodyPr>
          <a:lstStyle/>
          <a:p>
            <a:r>
              <a:rPr lang="en-IN" sz="2400" b="1" dirty="0" smtClean="0"/>
              <a:t>Independent Real and Reactive Power Flow Control</a:t>
            </a:r>
            <a:endParaRPr lang="en-IN" sz="2400" b="1" dirty="0"/>
          </a:p>
        </p:txBody>
      </p:sp>
      <p:pic>
        <p:nvPicPr>
          <p:cNvPr id="8194" name="Picture 2"/>
          <p:cNvPicPr>
            <a:picLocks noChangeAspect="1" noChangeArrowheads="1"/>
          </p:cNvPicPr>
          <p:nvPr/>
        </p:nvPicPr>
        <p:blipFill>
          <a:blip r:embed="rId2"/>
          <a:srcRect/>
          <a:stretch>
            <a:fillRect/>
          </a:stretch>
        </p:blipFill>
        <p:spPr bwMode="auto">
          <a:xfrm>
            <a:off x="2438400" y="1066800"/>
            <a:ext cx="4114800" cy="12192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685800" y="2362200"/>
            <a:ext cx="7772400" cy="3914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6320" y="2464191"/>
            <a:ext cx="7162800" cy="2308324"/>
          </a:xfrm>
          <a:prstGeom prst="rect">
            <a:avLst/>
          </a:prstGeom>
        </p:spPr>
        <p:txBody>
          <a:bodyPr wrap="square">
            <a:spAutoFit/>
          </a:bodyPr>
          <a:lstStyle/>
          <a:p>
            <a:pPr algn="just"/>
            <a:r>
              <a:rPr lang="en-IN" sz="3600" dirty="0" smtClean="0"/>
              <a:t>It follows from the above equations that this control region is a circle with a </a:t>
            </a:r>
            <a:r>
              <a:rPr lang="en-IN" sz="3600" dirty="0" err="1" smtClean="0"/>
              <a:t>center</a:t>
            </a:r>
            <a:r>
              <a:rPr lang="en-IN" sz="3600" dirty="0" smtClean="0"/>
              <a:t> defined by coordinates (Po(§)</a:t>
            </a:r>
            <a:r>
              <a:rPr lang="en-IN" sz="3600" dirty="0" err="1" smtClean="0"/>
              <a:t>Qo</a:t>
            </a:r>
            <a:r>
              <a:rPr lang="en-IN" sz="3600" dirty="0" smtClean="0"/>
              <a:t>,(§)) and a radius of </a:t>
            </a:r>
            <a:r>
              <a:rPr lang="en-IN" sz="3600" dirty="0" err="1" smtClean="0"/>
              <a:t>V,VrlX</a:t>
            </a:r>
            <a:r>
              <a:rPr lang="en-IN" sz="3600" dirty="0" smtClean="0"/>
              <a:t>.</a:t>
            </a:r>
            <a:endParaRPr lang="en-IN" sz="3600" dirty="0"/>
          </a:p>
        </p:txBody>
      </p:sp>
      <p:pic>
        <p:nvPicPr>
          <p:cNvPr id="1026" name="Picture 2"/>
          <p:cNvPicPr>
            <a:picLocks noChangeAspect="1" noChangeArrowheads="1"/>
          </p:cNvPicPr>
          <p:nvPr/>
        </p:nvPicPr>
        <p:blipFill>
          <a:blip r:embed="rId2"/>
          <a:srcRect/>
          <a:stretch>
            <a:fillRect/>
          </a:stretch>
        </p:blipFill>
        <p:spPr bwMode="auto">
          <a:xfrm>
            <a:off x="1600200" y="914400"/>
            <a:ext cx="5543550" cy="1371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914400"/>
            <a:ext cx="9144000" cy="5791200"/>
          </a:xfrm>
          <a:prstGeom prst="rect">
            <a:avLst/>
          </a:prstGeom>
          <a:noFill/>
          <a:ln w="9525">
            <a:noFill/>
            <a:miter lim="800000"/>
            <a:headEnd/>
            <a:tailEnd/>
          </a:ln>
          <a:effectLst/>
        </p:spPr>
      </p:pic>
      <p:sp>
        <p:nvSpPr>
          <p:cNvPr id="3" name="Rectangle 2"/>
          <p:cNvSpPr/>
          <p:nvPr/>
        </p:nvSpPr>
        <p:spPr>
          <a:xfrm>
            <a:off x="685800" y="152400"/>
            <a:ext cx="7467600" cy="646331"/>
          </a:xfrm>
          <a:prstGeom prst="rect">
            <a:avLst/>
          </a:prstGeom>
        </p:spPr>
        <p:txBody>
          <a:bodyPr wrap="square">
            <a:spAutoFit/>
          </a:bodyPr>
          <a:lstStyle/>
          <a:p>
            <a:r>
              <a:rPr lang="en-IN" dirty="0" smtClean="0"/>
              <a:t>Control region of the attainable real power P and receiving-end reactive</a:t>
            </a:r>
          </a:p>
          <a:p>
            <a:r>
              <a:rPr lang="en-IN" dirty="0" smtClean="0"/>
              <a:t>Power UPFC-controlled transmission line at  ȿ= 0,30,60,90 degrees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0760"/>
            <a:ext cx="8458200" cy="6863417"/>
          </a:xfrm>
          <a:prstGeom prst="rect">
            <a:avLst/>
          </a:prstGeom>
        </p:spPr>
        <p:txBody>
          <a:bodyPr wrap="square">
            <a:spAutoFit/>
          </a:bodyPr>
          <a:lstStyle/>
          <a:p>
            <a:pPr algn="just">
              <a:lnSpc>
                <a:spcPct val="200000"/>
              </a:lnSpc>
            </a:pPr>
            <a:r>
              <a:rPr lang="en-IN" sz="2000" dirty="0" smtClean="0">
                <a:latin typeface="Bodoni MT" pitchFamily="18" charset="0"/>
              </a:rPr>
              <a:t>A combination of a </a:t>
            </a:r>
            <a:r>
              <a:rPr lang="en-IN" sz="2000" dirty="0" smtClean="0">
                <a:solidFill>
                  <a:srgbClr val="FF0000"/>
                </a:solidFill>
                <a:latin typeface="Bodoni MT" pitchFamily="18" charset="0"/>
              </a:rPr>
              <a:t>static synchronous compensator (STATCOM) </a:t>
            </a:r>
            <a:r>
              <a:rPr lang="en-IN" sz="2000" dirty="0" smtClean="0">
                <a:latin typeface="Bodoni MT" pitchFamily="18" charset="0"/>
              </a:rPr>
              <a:t>and a </a:t>
            </a:r>
            <a:r>
              <a:rPr lang="en-IN" sz="2000" dirty="0" smtClean="0">
                <a:solidFill>
                  <a:srgbClr val="FF0000"/>
                </a:solidFill>
                <a:latin typeface="Bodoni MT" pitchFamily="18" charset="0"/>
              </a:rPr>
              <a:t>static synchronous series compensator (SSSC)</a:t>
            </a:r>
            <a:r>
              <a:rPr lang="en-IN" sz="2000" dirty="0" smtClean="0">
                <a:latin typeface="Bodoni MT" pitchFamily="18" charset="0"/>
              </a:rPr>
              <a:t> which are coupled via a common </a:t>
            </a:r>
            <a:r>
              <a:rPr lang="en-IN" sz="2000" dirty="0" smtClean="0">
                <a:solidFill>
                  <a:srgbClr val="FF0000"/>
                </a:solidFill>
                <a:latin typeface="Bodoni MT" pitchFamily="18" charset="0"/>
              </a:rPr>
              <a:t>dc link</a:t>
            </a:r>
            <a:r>
              <a:rPr lang="en-IN" sz="2000" dirty="0" smtClean="0">
                <a:latin typeface="Bodoni MT" pitchFamily="18" charset="0"/>
              </a:rPr>
              <a:t>, to allow bidirectional flow of real power between the series output terminals of the S3C and the shunt output terminals of the STATCOM, and are controlled to provide concurrent real and reactive series line compensation without an external electric energy source. </a:t>
            </a:r>
          </a:p>
          <a:p>
            <a:pPr algn="just">
              <a:lnSpc>
                <a:spcPct val="200000"/>
              </a:lnSpc>
            </a:pPr>
            <a:r>
              <a:rPr lang="en-IN" sz="2000" dirty="0" smtClean="0">
                <a:latin typeface="Bodoni MT" pitchFamily="18" charset="0"/>
              </a:rPr>
              <a:t>The UPFC, by means of angularly unconstrained series voltage injection, is able to control, concurrently or selectively, the transmission line </a:t>
            </a:r>
            <a:r>
              <a:rPr lang="en-IN" sz="2000" dirty="0" smtClean="0">
                <a:solidFill>
                  <a:srgbClr val="FF0000"/>
                </a:solidFill>
                <a:latin typeface="Bodoni MT" pitchFamily="18" charset="0"/>
              </a:rPr>
              <a:t>voltage, impedance, and angle </a:t>
            </a:r>
            <a:r>
              <a:rPr lang="en-IN" sz="2000" dirty="0" smtClean="0">
                <a:latin typeface="Bodoni MT" pitchFamily="18" charset="0"/>
              </a:rPr>
              <a:t>or, alternatively, the real and reactive power flow in the line. The UPFC may also provide independently controllable shunt-reactive compensation.</a:t>
            </a:r>
            <a:endParaRPr lang="en-IN" sz="2000" dirty="0">
              <a:latin typeface="Bodoni MT"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381000" y="1219200"/>
            <a:ext cx="7924800" cy="4648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763000" cy="5632311"/>
          </a:xfrm>
          <a:prstGeom prst="rect">
            <a:avLst/>
          </a:prstGeom>
        </p:spPr>
        <p:txBody>
          <a:bodyPr wrap="square">
            <a:spAutoFit/>
          </a:bodyPr>
          <a:lstStyle/>
          <a:p>
            <a:pPr algn="just">
              <a:lnSpc>
                <a:spcPct val="200000"/>
              </a:lnSpc>
            </a:pPr>
            <a:r>
              <a:rPr lang="en-IN" dirty="0" smtClean="0"/>
              <a:t>The UPFC consists of two voltage sourced converters, as illustrated in Figure 8.4. These back-to-back converters, </a:t>
            </a:r>
            <a:r>
              <a:rPr lang="en-IN" dirty="0" err="1" smtClean="0"/>
              <a:t>labeled</a:t>
            </a:r>
            <a:r>
              <a:rPr lang="en-IN" dirty="0" smtClean="0"/>
              <a:t> "Converter 1" and "Converter 2" in the figure, are operated from a common dc link provided by a dc storage capacitor. As indicated </a:t>
            </a:r>
            <a:r>
              <a:rPr lang="en-IN" dirty="0" err="1" smtClean="0"/>
              <a:t>beforereal</a:t>
            </a:r>
            <a:r>
              <a:rPr lang="en-IN" dirty="0" smtClean="0"/>
              <a:t> power can freely flow in either direction between the ac terminals of the two c, this arrangement functions as an ideal ac-to-ac power converter in which the </a:t>
            </a:r>
            <a:r>
              <a:rPr lang="en-IN" dirty="0" err="1" smtClean="0"/>
              <a:t>onverters</a:t>
            </a:r>
            <a:r>
              <a:rPr lang="en-IN" dirty="0" smtClean="0"/>
              <a:t>, and each converter can independently generate (or absorb) reactive power at its own ac output terminal.</a:t>
            </a:r>
          </a:p>
          <a:p>
            <a:pPr algn="just">
              <a:lnSpc>
                <a:spcPct val="200000"/>
              </a:lnSpc>
            </a:pPr>
            <a:endParaRPr lang="en-IN" dirty="0" smtClean="0"/>
          </a:p>
          <a:p>
            <a:pPr algn="just">
              <a:lnSpc>
                <a:spcPct val="200000"/>
              </a:lnSpc>
            </a:pPr>
            <a:r>
              <a:rPr lang="en-IN" dirty="0" smtClean="0"/>
              <a:t>Converter 2 provides the main function of the UPFC by injecting a voltage </a:t>
            </a:r>
            <a:r>
              <a:rPr lang="en-IN" dirty="0" err="1" smtClean="0"/>
              <a:t>Voo</a:t>
            </a:r>
            <a:r>
              <a:rPr lang="en-IN" dirty="0" smtClean="0"/>
              <a:t> with controllable </a:t>
            </a:r>
            <a:r>
              <a:rPr lang="en-IN" dirty="0" err="1" smtClean="0"/>
              <a:t>magnitade</a:t>
            </a:r>
            <a:r>
              <a:rPr lang="en-IN" dirty="0" smtClean="0"/>
              <a:t> </a:t>
            </a:r>
            <a:r>
              <a:rPr lang="en-IN" dirty="0" err="1" smtClean="0"/>
              <a:t>Vro</a:t>
            </a:r>
            <a:r>
              <a:rPr lang="en-IN" dirty="0" smtClean="0"/>
              <a:t> and phase angle p in series with the line via an insertion transformer. This injected voltage acts essentially as a synchronous ac voltage</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12542" y="70338"/>
            <a:ext cx="9144000" cy="67876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457200" y="457200"/>
            <a:ext cx="8153400" cy="60198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50166" y="1066800"/>
            <a:ext cx="8312834" cy="4924425"/>
          </a:xfrm>
          <a:prstGeom prst="rect">
            <a:avLst/>
          </a:prstGeom>
          <a:noFill/>
          <a:ln w="9525">
            <a:noFill/>
            <a:miter lim="800000"/>
            <a:headEnd/>
            <a:tailEnd/>
          </a:ln>
          <a:effectLst/>
        </p:spPr>
      </p:pic>
      <p:sp>
        <p:nvSpPr>
          <p:cNvPr id="3" name="Rectangle 2"/>
          <p:cNvSpPr/>
          <p:nvPr/>
        </p:nvSpPr>
        <p:spPr>
          <a:xfrm>
            <a:off x="1066799" y="457200"/>
            <a:ext cx="7008055" cy="369332"/>
          </a:xfrm>
          <a:prstGeom prst="rect">
            <a:avLst/>
          </a:prstGeom>
        </p:spPr>
        <p:txBody>
          <a:bodyPr wrap="square">
            <a:spAutoFit/>
          </a:bodyPr>
          <a:lstStyle/>
          <a:p>
            <a:r>
              <a:rPr lang="en-IN" dirty="0" smtClean="0"/>
              <a:t>Conceptual representation of the UPFC in a two-machine power system</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61974" y="1162050"/>
            <a:ext cx="8353425" cy="5435698"/>
          </a:xfrm>
          <a:prstGeom prst="rect">
            <a:avLst/>
          </a:prstGeom>
          <a:noFill/>
          <a:ln w="9525">
            <a:noFill/>
            <a:miter lim="800000"/>
            <a:headEnd/>
            <a:tailEnd/>
          </a:ln>
          <a:effectLst/>
        </p:spPr>
      </p:pic>
      <p:sp>
        <p:nvSpPr>
          <p:cNvPr id="3" name="Rectangle 2"/>
          <p:cNvSpPr/>
          <p:nvPr/>
        </p:nvSpPr>
        <p:spPr>
          <a:xfrm>
            <a:off x="990600" y="457200"/>
            <a:ext cx="7696200" cy="707886"/>
          </a:xfrm>
          <a:prstGeom prst="rect">
            <a:avLst/>
          </a:prstGeom>
        </p:spPr>
        <p:txBody>
          <a:bodyPr wrap="square">
            <a:spAutoFit/>
          </a:bodyPr>
          <a:lstStyle/>
          <a:p>
            <a:r>
              <a:rPr lang="en-IN" sz="2000" b="1" dirty="0" smtClean="0"/>
              <a:t>Implementation of the UPFC by two back-to-back voltage-sourced converters</a:t>
            </a:r>
            <a:endParaRPr lang="en-IN" sz="20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382001" cy="4093428"/>
          </a:xfrm>
          <a:prstGeom prst="rect">
            <a:avLst/>
          </a:prstGeom>
        </p:spPr>
        <p:txBody>
          <a:bodyPr wrap="square">
            <a:spAutoFit/>
          </a:bodyPr>
          <a:lstStyle/>
          <a:p>
            <a:pPr algn="just">
              <a:lnSpc>
                <a:spcPct val="200000"/>
              </a:lnSpc>
            </a:pPr>
            <a:r>
              <a:rPr lang="en-IN" sz="2000" b="1" dirty="0" smtClean="0"/>
              <a:t>The transmission line current flows through this voltage source resulting in</a:t>
            </a:r>
          </a:p>
          <a:p>
            <a:pPr algn="just">
              <a:lnSpc>
                <a:spcPct val="200000"/>
              </a:lnSpc>
            </a:pPr>
            <a:r>
              <a:rPr lang="en-IN" sz="2000" b="1" dirty="0" smtClean="0"/>
              <a:t>reactive and real power exchange between it and the ac system. The reactive power exchanged at the ac terminal (i.e., at the terminal of the series insertion transformer) is generated internally by the converter. The real power exchanged at the ac terminal is converted into dc power which appears at the dc link as a positive or negative real power demand.</a:t>
            </a:r>
          </a:p>
          <a:p>
            <a:pPr algn="just"/>
            <a:endParaRPr lang="en-IN"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636</Words>
  <Application>Microsoft Office PowerPoint</Application>
  <PresentationFormat>On-screen Show (4:3)</PresentationFormat>
  <Paragraphs>17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EEE HOD</dc:creator>
  <cp:lastModifiedBy>EEE HOD</cp:lastModifiedBy>
  <cp:revision>51</cp:revision>
  <dcterms:created xsi:type="dcterms:W3CDTF">2006-08-16T00:00:00Z</dcterms:created>
  <dcterms:modified xsi:type="dcterms:W3CDTF">2019-12-21T08:16:39Z</dcterms:modified>
</cp:coreProperties>
</file>