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59" r:id="rId5"/>
    <p:sldId id="260" r:id="rId6"/>
    <p:sldId id="263" r:id="rId7"/>
    <p:sldId id="264" r:id="rId8"/>
    <p:sldId id="265" r:id="rId9"/>
    <p:sldId id="266" r:id="rId10"/>
    <p:sldId id="261" r:id="rId11"/>
    <p:sldId id="262" r:id="rId12"/>
    <p:sldId id="268" r:id="rId13"/>
    <p:sldId id="270" r:id="rId14"/>
    <p:sldId id="271" r:id="rId15"/>
    <p:sldId id="272" r:id="rId16"/>
    <p:sldId id="275" r:id="rId17"/>
    <p:sldId id="276" r:id="rId18"/>
    <p:sldId id="277" r:id="rId19"/>
    <p:sldId id="278" r:id="rId20"/>
    <p:sldId id="280" r:id="rId21"/>
    <p:sldId id="273" r:id="rId22"/>
    <p:sldId id="274" r:id="rId23"/>
    <p:sldId id="281" r:id="rId24"/>
    <p:sldId id="282" r:id="rId25"/>
    <p:sldId id="283" r:id="rId26"/>
    <p:sldId id="286" r:id="rId27"/>
    <p:sldId id="287" r:id="rId28"/>
    <p:sldId id="288" r:id="rId29"/>
    <p:sldId id="298" r:id="rId30"/>
    <p:sldId id="289" r:id="rId31"/>
    <p:sldId id="290" r:id="rId32"/>
    <p:sldId id="291" r:id="rId33"/>
    <p:sldId id="293" r:id="rId34"/>
    <p:sldId id="294" r:id="rId35"/>
    <p:sldId id="295" r:id="rId36"/>
    <p:sldId id="296" r:id="rId37"/>
    <p:sldId id="297" r:id="rId38"/>
    <p:sldId id="299" r:id="rId39"/>
    <p:sldId id="302" r:id="rId40"/>
    <p:sldId id="311" r:id="rId41"/>
    <p:sldId id="308" r:id="rId42"/>
    <p:sldId id="309" r:id="rId43"/>
    <p:sldId id="310" r:id="rId44"/>
    <p:sldId id="303" r:id="rId45"/>
    <p:sldId id="304" r:id="rId46"/>
    <p:sldId id="306" r:id="rId47"/>
    <p:sldId id="305" r:id="rId48"/>
    <p:sldId id="26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7D97ED-9D14-4DC2-A8DE-EA7BE7AD1472}" type="datetimeFigureOut">
              <a:rPr lang="en-US" smtClean="0"/>
              <a:pPr/>
              <a:t>10/26/2017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45234A-16E7-492A-82B7-54CC858E8E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A0AA5-ED34-46E6-B09F-C946854799C4}" type="slidenum">
              <a:rPr lang="ar-SA"/>
              <a:pPr/>
              <a:t>14</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E40868-2CCF-411C-AC93-4086AF16681C}" type="slidenum">
              <a:rPr lang="ar-SA"/>
              <a:pPr/>
              <a:t>21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6688D-FC79-48BA-9620-4693FE694E08}" type="slidenum">
              <a:rPr lang="ar-SA"/>
              <a:pPr/>
              <a:t>22</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682E650-9185-4978-8ABC-C30F20A9C9BA}" type="slidenum">
              <a:rPr lang="en-US" smtClean="0"/>
              <a:pPr>
                <a:defRPr/>
              </a:pPr>
              <a:t>28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ABB7C68-8032-44D8-949B-2EC16BBE7B1F}" type="slidenum">
              <a:rPr lang="en-US" smtClean="0"/>
              <a:pPr>
                <a:defRPr/>
              </a:pPr>
              <a:t>36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148CBC-66B2-4AB4-8992-60B16306AC7B}"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234E7-D58D-4C59-BEFB-7601B65348B4}" type="slidenum">
              <a:rPr lang="en-US" smtClean="0"/>
              <a:pPr/>
              <a:t>‹#›</a:t>
            </a:fld>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48CBC-66B2-4AB4-8992-60B16306AC7B}"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234E7-D58D-4C59-BEFB-7601B65348B4}" type="slidenum">
              <a:rPr lang="en-US" smtClean="0"/>
              <a:pPr/>
              <a:t>‹#›</a:t>
            </a:fld>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48CBC-66B2-4AB4-8992-60B16306AC7B}"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234E7-D58D-4C59-BEFB-7601B65348B4}" type="slidenum">
              <a:rPr lang="en-US" smtClean="0"/>
              <a:pPr/>
              <a:t>‹#›</a:t>
            </a:fld>
            <a:endParaRPr 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9263"/>
            <a:ext cx="4038600" cy="4411662"/>
          </a:xfrm>
        </p:spPr>
        <p:txBody>
          <a:bodyPr/>
          <a:lstStyle/>
          <a:p>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9FB79342-B916-41B5-BC8D-C9D5DEA446F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p:txBody>
          <a:bodyPr/>
          <a:lstStyle>
            <a:lvl1pPr>
              <a:defRPr/>
            </a:lvl1pPr>
          </a:lstStyle>
          <a:p>
            <a:pPr lvl="0"/>
            <a:r>
              <a:rPr lang="en-US" dirty="0" smtClean="0"/>
              <a:t>Click to edit Master </a:t>
            </a:r>
            <a:r>
              <a:rPr lang="en-US" dirty="0" err="1" smtClean="0"/>
              <a:t>te</a:t>
            </a:r>
            <a:r>
              <a:rPr lang="en-US" dirty="0" smtClean="0"/>
              <a:t> </a:t>
            </a:r>
            <a:r>
              <a:rPr lang="en-US" dirty="0" err="1" smtClean="0"/>
              <a:t>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D148CBC-66B2-4AB4-8992-60B16306AC7B}"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234E7-D58D-4C59-BEFB-7601B65348B4}" type="slidenum">
              <a:rPr lang="en-US" smtClean="0"/>
              <a:pPr/>
              <a:t>‹#›</a:t>
            </a:fld>
            <a:endParaRPr lang="en-US"/>
          </a:p>
        </p:txBody>
      </p:sp>
    </p:spTree>
  </p:cSld>
  <p:clrMapOvr>
    <a:masterClrMapping/>
  </p:clrMapOvr>
  <p:transition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148CBC-66B2-4AB4-8992-60B16306AC7B}"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234E7-D58D-4C59-BEFB-7601B65348B4}" type="slidenum">
              <a:rPr lang="en-US" smtClean="0"/>
              <a:pPr/>
              <a:t>‹#›</a:t>
            </a:fld>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148CBC-66B2-4AB4-8992-60B16306AC7B}" type="datetimeFigureOut">
              <a:rPr lang="en-US" smtClean="0"/>
              <a:pPr/>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234E7-D58D-4C59-BEFB-7601B65348B4}" type="slidenum">
              <a:rPr lang="en-US" smtClean="0"/>
              <a:pPr/>
              <a:t>‹#›</a:t>
            </a:fld>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148CBC-66B2-4AB4-8992-60B16306AC7B}" type="datetimeFigureOut">
              <a:rPr lang="en-US" smtClean="0"/>
              <a:pPr/>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C234E7-D58D-4C59-BEFB-7601B65348B4}" type="slidenum">
              <a:rPr lang="en-US" smtClean="0"/>
              <a:pPr/>
              <a:t>‹#›</a:t>
            </a:fld>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148CBC-66B2-4AB4-8992-60B16306AC7B}" type="datetimeFigureOut">
              <a:rPr lang="en-US" smtClean="0"/>
              <a:pPr/>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C234E7-D58D-4C59-BEFB-7601B65348B4}" type="slidenum">
              <a:rPr lang="en-US" smtClean="0"/>
              <a:pPr/>
              <a:t>‹#›</a:t>
            </a:fld>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48CBC-66B2-4AB4-8992-60B16306AC7B}" type="datetimeFigureOut">
              <a:rPr lang="en-US" smtClean="0"/>
              <a:pPr/>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C234E7-D58D-4C59-BEFB-7601B65348B4}" type="slidenum">
              <a:rPr lang="en-US" smtClean="0"/>
              <a:pPr/>
              <a:t>‹#›</a:t>
            </a:fld>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148CBC-66B2-4AB4-8992-60B16306AC7B}" type="datetimeFigureOut">
              <a:rPr lang="en-US" smtClean="0"/>
              <a:pPr/>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234E7-D58D-4C59-BEFB-7601B65348B4}" type="slidenum">
              <a:rPr lang="en-US" smtClean="0"/>
              <a:pPr/>
              <a:t>‹#›</a:t>
            </a:fld>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148CBC-66B2-4AB4-8992-60B16306AC7B}" type="datetimeFigureOut">
              <a:rPr lang="en-US" smtClean="0"/>
              <a:pPr/>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234E7-D58D-4C59-BEFB-7601B65348B4}" type="slidenum">
              <a:rPr lang="en-US" smtClean="0"/>
              <a:pPr/>
              <a:t>‹#›</a:t>
            </a:fld>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48CBC-66B2-4AB4-8992-60B16306AC7B}" type="datetimeFigureOut">
              <a:rPr lang="en-US" smtClean="0"/>
              <a:pPr/>
              <a:t>10/26/2017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234E7-D58D-4C59-BEFB-7601B65348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52400"/>
            <a:ext cx="8915400" cy="6553200"/>
          </a:xfrm>
        </p:spPr>
        <p:txBody>
          <a:bodyPr>
            <a:normAutofit fontScale="25000" lnSpcReduction="20000"/>
          </a:bodyPr>
          <a:lstStyle/>
          <a:p>
            <a:r>
              <a:rPr lang="en-US" sz="11200" b="1" u="sng" dirty="0" smtClean="0">
                <a:solidFill>
                  <a:schemeClr val="tx1"/>
                </a:solidFill>
                <a:latin typeface="Arial" pitchFamily="34" charset="0"/>
                <a:cs typeface="Arial" pitchFamily="34" charset="0"/>
              </a:rPr>
              <a:t>Microwave </a:t>
            </a:r>
            <a:r>
              <a:rPr lang="en-US" sz="11200" b="1" u="sng" dirty="0">
                <a:solidFill>
                  <a:schemeClr val="tx1"/>
                </a:solidFill>
                <a:latin typeface="Arial" pitchFamily="34" charset="0"/>
                <a:cs typeface="Arial" pitchFamily="34" charset="0"/>
              </a:rPr>
              <a:t>Solid State </a:t>
            </a:r>
            <a:r>
              <a:rPr lang="en-US" sz="11200" b="1" u="sng" dirty="0" smtClean="0">
                <a:solidFill>
                  <a:schemeClr val="tx1"/>
                </a:solidFill>
                <a:latin typeface="Arial" pitchFamily="34" charset="0"/>
                <a:cs typeface="Arial" pitchFamily="34" charset="0"/>
              </a:rPr>
              <a:t>Devices</a:t>
            </a:r>
          </a:p>
          <a:p>
            <a:endParaRPr lang="en-US" dirty="0"/>
          </a:p>
          <a:p>
            <a:pPr algn="l"/>
            <a:r>
              <a:rPr lang="en-US" sz="11200" dirty="0">
                <a:solidFill>
                  <a:schemeClr val="tx1"/>
                </a:solidFill>
                <a:latin typeface="Arial" pitchFamily="34" charset="0"/>
                <a:cs typeface="Arial" pitchFamily="34" charset="0"/>
              </a:rPr>
              <a:t>Introduction </a:t>
            </a:r>
          </a:p>
          <a:p>
            <a:pPr algn="l"/>
            <a:r>
              <a:rPr lang="en-US" sz="11200" dirty="0">
                <a:solidFill>
                  <a:schemeClr val="tx1"/>
                </a:solidFill>
                <a:latin typeface="Arial" pitchFamily="34" charset="0"/>
                <a:cs typeface="Arial" pitchFamily="34" charset="0"/>
              </a:rPr>
              <a:t>•Special electronics effects encountered at </a:t>
            </a:r>
            <a:r>
              <a:rPr lang="en-US" sz="11200" dirty="0" smtClean="0">
                <a:solidFill>
                  <a:schemeClr val="tx1"/>
                </a:solidFill>
                <a:latin typeface="Arial" pitchFamily="34" charset="0"/>
                <a:cs typeface="Arial" pitchFamily="34" charset="0"/>
              </a:rPr>
              <a:t>microwave </a:t>
            </a:r>
            <a:r>
              <a:rPr lang="en-US" sz="11200" dirty="0">
                <a:solidFill>
                  <a:schemeClr val="tx1"/>
                </a:solidFill>
                <a:latin typeface="Arial" pitchFamily="34" charset="0"/>
                <a:cs typeface="Arial" pitchFamily="34" charset="0"/>
              </a:rPr>
              <a:t>frequencies severely limit the </a:t>
            </a:r>
            <a:r>
              <a:rPr lang="en-US" sz="11200" dirty="0" smtClean="0">
                <a:solidFill>
                  <a:schemeClr val="tx1"/>
                </a:solidFill>
                <a:latin typeface="Arial" pitchFamily="34" charset="0"/>
                <a:cs typeface="Arial" pitchFamily="34" charset="0"/>
              </a:rPr>
              <a:t>usefulness </a:t>
            </a:r>
            <a:r>
              <a:rPr lang="en-US" sz="11200" dirty="0">
                <a:solidFill>
                  <a:schemeClr val="tx1"/>
                </a:solidFill>
                <a:latin typeface="Arial" pitchFamily="34" charset="0"/>
                <a:cs typeface="Arial" pitchFamily="34" charset="0"/>
              </a:rPr>
              <a:t>of transistors in most circuit applications. </a:t>
            </a:r>
          </a:p>
          <a:p>
            <a:pPr algn="l"/>
            <a:r>
              <a:rPr lang="en-US" sz="11200" dirty="0">
                <a:solidFill>
                  <a:schemeClr val="tx1"/>
                </a:solidFill>
                <a:latin typeface="Arial" pitchFamily="34" charset="0"/>
                <a:cs typeface="Arial" pitchFamily="34" charset="0"/>
              </a:rPr>
              <a:t>•Using </a:t>
            </a:r>
            <a:r>
              <a:rPr lang="en-US" sz="11200" dirty="0" err="1">
                <a:solidFill>
                  <a:schemeClr val="tx1"/>
                </a:solidFill>
                <a:latin typeface="Arial" pitchFamily="34" charset="0"/>
                <a:cs typeface="Arial" pitchFamily="34" charset="0"/>
              </a:rPr>
              <a:t>vaccum</a:t>
            </a:r>
            <a:r>
              <a:rPr lang="en-US" sz="11200" dirty="0">
                <a:solidFill>
                  <a:schemeClr val="tx1"/>
                </a:solidFill>
                <a:latin typeface="Arial" pitchFamily="34" charset="0"/>
                <a:cs typeface="Arial" pitchFamily="34" charset="0"/>
              </a:rPr>
              <a:t> tubes for low power </a:t>
            </a:r>
            <a:r>
              <a:rPr lang="en-US" sz="11200" dirty="0" smtClean="0">
                <a:solidFill>
                  <a:schemeClr val="tx1"/>
                </a:solidFill>
                <a:latin typeface="Arial" pitchFamily="34" charset="0"/>
                <a:cs typeface="Arial" pitchFamily="34" charset="0"/>
              </a:rPr>
              <a:t>applications</a:t>
            </a:r>
          </a:p>
          <a:p>
            <a:pPr algn="l"/>
            <a:r>
              <a:rPr lang="en-US" sz="11200" dirty="0" smtClean="0">
                <a:solidFill>
                  <a:schemeClr val="tx1"/>
                </a:solidFill>
                <a:latin typeface="Arial" pitchFamily="34" charset="0"/>
                <a:cs typeface="Arial" pitchFamily="34" charset="0"/>
              </a:rPr>
              <a:t>become </a:t>
            </a:r>
            <a:r>
              <a:rPr lang="en-US" sz="11200" dirty="0">
                <a:solidFill>
                  <a:schemeClr val="tx1"/>
                </a:solidFill>
                <a:latin typeface="Arial" pitchFamily="34" charset="0"/>
                <a:cs typeface="Arial" pitchFamily="34" charset="0"/>
              </a:rPr>
              <a:t>impractical </a:t>
            </a:r>
          </a:p>
          <a:p>
            <a:pPr algn="l"/>
            <a:r>
              <a:rPr lang="en-US" sz="11200" dirty="0">
                <a:solidFill>
                  <a:schemeClr val="tx1"/>
                </a:solidFill>
                <a:latin typeface="Arial" pitchFamily="34" charset="0"/>
                <a:cs typeface="Arial" pitchFamily="34" charset="0"/>
              </a:rPr>
              <a:t>•Need for small sized microwave </a:t>
            </a:r>
            <a:r>
              <a:rPr lang="en-US" sz="11200" dirty="0" smtClean="0">
                <a:solidFill>
                  <a:schemeClr val="tx1"/>
                </a:solidFill>
                <a:latin typeface="Arial" pitchFamily="34" charset="0"/>
                <a:cs typeface="Arial" pitchFamily="34" charset="0"/>
              </a:rPr>
              <a:t>devices has </a:t>
            </a:r>
            <a:r>
              <a:rPr lang="en-US" sz="11200" dirty="0">
                <a:solidFill>
                  <a:schemeClr val="tx1"/>
                </a:solidFill>
                <a:latin typeface="Arial" pitchFamily="34" charset="0"/>
                <a:cs typeface="Arial" pitchFamily="34" charset="0"/>
              </a:rPr>
              <a:t>caused extensive research in this area </a:t>
            </a:r>
            <a:endParaRPr lang="en-US" sz="11200" dirty="0" smtClean="0">
              <a:solidFill>
                <a:schemeClr val="tx1"/>
              </a:solidFill>
              <a:latin typeface="Arial" pitchFamily="34" charset="0"/>
              <a:cs typeface="Arial" pitchFamily="34" charset="0"/>
            </a:endParaRPr>
          </a:p>
          <a:p>
            <a:pPr algn="l"/>
            <a:r>
              <a:rPr lang="en-US" sz="11200" dirty="0" smtClean="0">
                <a:solidFill>
                  <a:schemeClr val="tx1"/>
                </a:solidFill>
                <a:latin typeface="Arial" pitchFamily="34" charset="0"/>
                <a:cs typeface="Arial" pitchFamily="34" charset="0"/>
              </a:rPr>
              <a:t>•</a:t>
            </a:r>
            <a:r>
              <a:rPr lang="en-US" sz="11200" dirty="0">
                <a:solidFill>
                  <a:schemeClr val="tx1"/>
                </a:solidFill>
                <a:latin typeface="Arial" pitchFamily="34" charset="0"/>
                <a:cs typeface="Arial" pitchFamily="34" charset="0"/>
              </a:rPr>
              <a:t>This research has produced solid-state devices with higher </a:t>
            </a:r>
            <a:r>
              <a:rPr lang="en-US" sz="11200" dirty="0" smtClean="0">
                <a:solidFill>
                  <a:schemeClr val="tx1"/>
                </a:solidFill>
                <a:latin typeface="Arial" pitchFamily="34" charset="0"/>
                <a:cs typeface="Arial" pitchFamily="34" charset="0"/>
              </a:rPr>
              <a:t>and</a:t>
            </a:r>
          </a:p>
          <a:p>
            <a:pPr algn="l"/>
            <a:r>
              <a:rPr lang="en-US" sz="11200" dirty="0" smtClean="0">
                <a:solidFill>
                  <a:schemeClr val="tx1"/>
                </a:solidFill>
                <a:latin typeface="Arial" pitchFamily="34" charset="0"/>
                <a:cs typeface="Arial" pitchFamily="34" charset="0"/>
              </a:rPr>
              <a:t>higher </a:t>
            </a:r>
            <a:r>
              <a:rPr lang="en-US" sz="11200" dirty="0">
                <a:solidFill>
                  <a:schemeClr val="tx1"/>
                </a:solidFill>
                <a:latin typeface="Arial" pitchFamily="34" charset="0"/>
                <a:cs typeface="Arial" pitchFamily="34" charset="0"/>
              </a:rPr>
              <a:t>frequency ranges. </a:t>
            </a:r>
          </a:p>
          <a:p>
            <a:pPr algn="l"/>
            <a:r>
              <a:rPr lang="en-US" sz="11200" dirty="0">
                <a:solidFill>
                  <a:schemeClr val="tx1"/>
                </a:solidFill>
                <a:latin typeface="Arial" pitchFamily="34" charset="0"/>
                <a:cs typeface="Arial" pitchFamily="34" charset="0"/>
              </a:rPr>
              <a:t>•The new solid state microwave devices are predominantly active, two terminal diodes, such as tunnel diodes, </a:t>
            </a:r>
            <a:r>
              <a:rPr lang="en-US" sz="11200" dirty="0" err="1">
                <a:solidFill>
                  <a:schemeClr val="tx1"/>
                </a:solidFill>
                <a:latin typeface="Arial" pitchFamily="34" charset="0"/>
                <a:cs typeface="Arial" pitchFamily="34" charset="0"/>
              </a:rPr>
              <a:t>varactors</a:t>
            </a:r>
            <a:r>
              <a:rPr lang="en-US" sz="11200" dirty="0">
                <a:solidFill>
                  <a:schemeClr val="tx1"/>
                </a:solidFill>
                <a:latin typeface="Arial" pitchFamily="34" charset="0"/>
                <a:cs typeface="Arial" pitchFamily="34" charset="0"/>
              </a:rPr>
              <a:t>, transferred-electron devices, and avalanche transit-time diodes </a:t>
            </a:r>
          </a:p>
          <a:p>
            <a:pPr algn="l"/>
            <a:endParaRPr lang="en-US" sz="7000" dirty="0">
              <a:solidFill>
                <a:schemeClr val="tx1"/>
              </a:solidFill>
              <a:latin typeface="Arial" pitchFamily="34" charset="0"/>
              <a:cs typeface="Arial" pitchFamily="34" charset="0"/>
            </a:endParaRPr>
          </a:p>
          <a:p>
            <a:pPr algn="l"/>
            <a:r>
              <a:rPr lang="en-US" sz="7000" dirty="0" smtClean="0">
                <a:solidFill>
                  <a:schemeClr val="tx1"/>
                </a:solidFill>
                <a:latin typeface="Arial" pitchFamily="34" charset="0"/>
                <a:cs typeface="Arial" pitchFamily="34" charset="0"/>
              </a:rPr>
              <a:t> </a:t>
            </a:r>
            <a:endParaRPr lang="en-US" sz="7000" dirty="0">
              <a:solidFill>
                <a:schemeClr val="tx1"/>
              </a:solidFill>
              <a:latin typeface="Arial" pitchFamily="34" charset="0"/>
              <a:cs typeface="Arial" pitchFamily="34" charset="0"/>
            </a:endParaRPr>
          </a:p>
          <a:p>
            <a:pPr algn="l"/>
            <a:endParaRPr lang="en-US" sz="7000" b="1" u="sng" dirty="0">
              <a:solidFill>
                <a:schemeClr val="tx1"/>
              </a:solidFill>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915400" cy="6432530"/>
          </a:xfrm>
          <a:prstGeom prst="rect">
            <a:avLst/>
          </a:prstGeom>
        </p:spPr>
        <p:txBody>
          <a:bodyPr wrap="square">
            <a:spAutoFit/>
          </a:bodyPr>
          <a:lstStyle/>
          <a:p>
            <a:endParaRPr lang="en-US" sz="2800" dirty="0"/>
          </a:p>
          <a:p>
            <a:pPr algn="ctr"/>
            <a:r>
              <a:rPr lang="en-US" sz="3200" u="sng" dirty="0">
                <a:latin typeface="Arial" pitchFamily="34" charset="0"/>
                <a:cs typeface="Arial" pitchFamily="34" charset="0"/>
              </a:rPr>
              <a:t>Varactor Diode - Applications</a:t>
            </a:r>
            <a:r>
              <a:rPr lang="en-US" sz="2800" dirty="0">
                <a:latin typeface="Arial" pitchFamily="34" charset="0"/>
                <a:cs typeface="Arial" pitchFamily="34" charset="0"/>
              </a:rPr>
              <a:t> </a:t>
            </a:r>
          </a:p>
          <a:p>
            <a:r>
              <a:rPr lang="en-US" sz="3200" dirty="0">
                <a:latin typeface="Arial" pitchFamily="34" charset="0"/>
                <a:cs typeface="Arial" pitchFamily="34" charset="0"/>
              </a:rPr>
              <a:t>•Uses in many applications where electronically controlled tuning of resonant circuits is required, for items such as oscillators and filters, </a:t>
            </a:r>
            <a:r>
              <a:rPr lang="en-US" sz="3200" dirty="0" err="1">
                <a:latin typeface="Arial" pitchFamily="34" charset="0"/>
                <a:cs typeface="Arial" pitchFamily="34" charset="0"/>
              </a:rPr>
              <a:t>varactor</a:t>
            </a:r>
            <a:r>
              <a:rPr lang="en-US" sz="3200" dirty="0">
                <a:latin typeface="Arial" pitchFamily="34" charset="0"/>
                <a:cs typeface="Arial" pitchFamily="34" charset="0"/>
              </a:rPr>
              <a:t> diodes are an essential component within the portfolio of the electronics design engineer </a:t>
            </a:r>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a:t>
            </a:r>
            <a:r>
              <a:rPr lang="en-US" sz="3200" dirty="0">
                <a:latin typeface="Arial" pitchFamily="34" charset="0"/>
                <a:cs typeface="Arial" pitchFamily="34" charset="0"/>
              </a:rPr>
              <a:t>Tuning stage of radio receiver to replace bulky variable plate capacitor </a:t>
            </a:r>
          </a:p>
          <a:p>
            <a:r>
              <a:rPr lang="en-US" sz="3200" dirty="0">
                <a:latin typeface="Arial" pitchFamily="34" charset="0"/>
                <a:cs typeface="Arial" pitchFamily="34" charset="0"/>
              </a:rPr>
              <a:t>•Microwave frequency multiplication </a:t>
            </a:r>
          </a:p>
          <a:p>
            <a:r>
              <a:rPr lang="en-US" sz="3200" dirty="0">
                <a:latin typeface="Arial" pitchFamily="34" charset="0"/>
                <a:cs typeface="Arial" pitchFamily="34" charset="0"/>
              </a:rPr>
              <a:t>•Active filters </a:t>
            </a:r>
          </a:p>
          <a:p>
            <a:r>
              <a:rPr lang="en-US" sz="3200" dirty="0">
                <a:latin typeface="Arial" pitchFamily="34" charset="0"/>
                <a:cs typeface="Arial" pitchFamily="34" charset="0"/>
              </a:rPr>
              <a:t>•Voltage Controlled Oscillators </a:t>
            </a:r>
          </a:p>
          <a:p>
            <a:r>
              <a:rPr lang="en-US" sz="3200" dirty="0">
                <a:latin typeface="Arial" pitchFamily="34" charset="0"/>
                <a:cs typeface="Arial" pitchFamily="34" charset="0"/>
              </a:rPr>
              <a:t>•RF Filters </a:t>
            </a:r>
            <a:endParaRPr lang="en-US" sz="3200" dirty="0" smtClean="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3816429"/>
          </a:xfrm>
          <a:prstGeom prst="rect">
            <a:avLst/>
          </a:prstGeom>
        </p:spPr>
        <p:txBody>
          <a:bodyPr wrap="square">
            <a:spAutoFit/>
          </a:bodyPr>
          <a:lstStyle/>
          <a:p>
            <a:pPr algn="ctr"/>
            <a:r>
              <a:rPr lang="en-US" sz="3200" dirty="0" smtClean="0">
                <a:latin typeface="Arial" pitchFamily="34" charset="0"/>
                <a:cs typeface="Arial" pitchFamily="34" charset="0"/>
              </a:rPr>
              <a:t>Varactor Diodes used in VCOs </a:t>
            </a:r>
          </a:p>
          <a:p>
            <a:pPr algn="ctr"/>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•Varactor diode is a key component within a VCO </a:t>
            </a:r>
          </a:p>
          <a:p>
            <a:r>
              <a:rPr lang="en-US" sz="3200" dirty="0" smtClean="0">
                <a:latin typeface="Arial" pitchFamily="34" charset="0"/>
                <a:cs typeface="Arial" pitchFamily="34" charset="0"/>
              </a:rPr>
              <a:t>•Oscillator within a phase locked loop </a:t>
            </a:r>
          </a:p>
          <a:p>
            <a:r>
              <a:rPr lang="en-US" sz="3200" dirty="0" smtClean="0">
                <a:latin typeface="Arial" pitchFamily="34" charset="0"/>
                <a:cs typeface="Arial" pitchFamily="34" charset="0"/>
              </a:rPr>
              <a:t>•VCOs are used in almost all radio, cellular and wireless receivers. </a:t>
            </a:r>
          </a:p>
          <a:p>
            <a:endParaRPr lang="en-US" sz="3200" dirty="0" smtClean="0">
              <a:latin typeface="Arial" pitchFamily="34" charset="0"/>
              <a:cs typeface="Arial" pitchFamily="34" charset="0"/>
            </a:endParaRPr>
          </a:p>
          <a:p>
            <a:endParaRPr lang="en-US" dirty="0"/>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457200" y="228600"/>
            <a:ext cx="8229600" cy="5897563"/>
          </a:xfrm>
        </p:spPr>
        <p:txBody>
          <a:bodyPr/>
          <a:lstStyle/>
          <a:p>
            <a:pPr algn="ctr">
              <a:buNone/>
            </a:pPr>
            <a:r>
              <a:rPr lang="en-US" u="sng" dirty="0" smtClean="0">
                <a:solidFill>
                  <a:srgbClr val="FF0000"/>
                </a:solidFill>
                <a:latin typeface="Arial" pitchFamily="34" charset="0"/>
                <a:cs typeface="Arial" pitchFamily="34" charset="0"/>
              </a:rPr>
              <a:t>PIN Diode</a:t>
            </a:r>
          </a:p>
          <a:p>
            <a:r>
              <a:rPr lang="en-US" dirty="0" smtClean="0"/>
              <a:t>P-type </a:t>
            </a:r>
            <a:r>
              <a:rPr lang="en-US" dirty="0"/>
              <a:t>--- Intrinsic --- </a:t>
            </a:r>
            <a:r>
              <a:rPr lang="en-US" dirty="0" smtClean="0"/>
              <a:t>N-type</a:t>
            </a:r>
            <a:endParaRPr lang="en-US" dirty="0"/>
          </a:p>
          <a:p>
            <a:r>
              <a:rPr lang="en-US" dirty="0"/>
              <a:t>Used as switch and attenuator</a:t>
            </a:r>
          </a:p>
          <a:p>
            <a:r>
              <a:rPr lang="en-US" dirty="0"/>
              <a:t>Reverse biased - off</a:t>
            </a:r>
          </a:p>
          <a:p>
            <a:r>
              <a:rPr lang="en-US" dirty="0"/>
              <a:t>Forward biased - partly on to on depending on the </a:t>
            </a:r>
            <a:r>
              <a:rPr lang="en-US" dirty="0" smtClean="0"/>
              <a:t>bias</a:t>
            </a:r>
          </a:p>
          <a:p>
            <a:endParaRPr lang="en-US" dirty="0"/>
          </a:p>
        </p:txBody>
      </p:sp>
      <p:pic>
        <p:nvPicPr>
          <p:cNvPr id="1026" name="Picture 2"/>
          <p:cNvPicPr>
            <a:picLocks noChangeAspect="1" noChangeArrowheads="1"/>
          </p:cNvPicPr>
          <p:nvPr/>
        </p:nvPicPr>
        <p:blipFill>
          <a:blip r:embed="rId2"/>
          <a:srcRect/>
          <a:stretch>
            <a:fillRect/>
          </a:stretch>
        </p:blipFill>
        <p:spPr bwMode="auto">
          <a:xfrm>
            <a:off x="304800" y="3505200"/>
            <a:ext cx="7639050" cy="2686050"/>
          </a:xfrm>
          <a:prstGeom prst="rect">
            <a:avLst/>
          </a:prstGeom>
          <a:noFill/>
          <a:ln w="9525">
            <a:noFill/>
            <a:miter lim="800000"/>
            <a:headEnd/>
            <a:tailEnd/>
          </a:ln>
          <a:effectLst/>
        </p:spPr>
      </p:pic>
    </p:spTree>
  </p:cSld>
  <p:clrMapOvr>
    <a:masterClrMapping/>
  </p:clrMapOvr>
  <p:transition advClick="0" advTm="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76400" y="990599"/>
            <a:ext cx="1143000" cy="362857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457574" y="533401"/>
            <a:ext cx="3095625" cy="2286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429000" y="3048000"/>
            <a:ext cx="5410200" cy="33909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7010400" y="1447800"/>
            <a:ext cx="1447800" cy="1066800"/>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68538" y="260350"/>
            <a:ext cx="3238500" cy="455613"/>
          </a:xfrm>
        </p:spPr>
        <p:txBody>
          <a:bodyPr>
            <a:noAutofit/>
          </a:bodyPr>
          <a:lstStyle/>
          <a:p>
            <a:pPr rtl="0"/>
            <a:r>
              <a:rPr lang="en-US" sz="2800" b="1" dirty="0">
                <a:latin typeface="Arial" pitchFamily="34" charset="0"/>
                <a:cs typeface="Arial" pitchFamily="34" charset="0"/>
              </a:rPr>
              <a:t>p-</a:t>
            </a:r>
            <a:r>
              <a:rPr lang="en-US" sz="2800" b="1" dirty="0" err="1">
                <a:latin typeface="Arial" pitchFamily="34" charset="0"/>
                <a:cs typeface="Arial" pitchFamily="34" charset="0"/>
              </a:rPr>
              <a:t>i</a:t>
            </a:r>
            <a:r>
              <a:rPr lang="en-US" sz="2800" b="1" dirty="0">
                <a:latin typeface="Arial" pitchFamily="34" charset="0"/>
                <a:cs typeface="Arial" pitchFamily="34" charset="0"/>
              </a:rPr>
              <a:t>-n Diodes</a:t>
            </a:r>
          </a:p>
        </p:txBody>
      </p:sp>
      <p:sp>
        <p:nvSpPr>
          <p:cNvPr id="8195" name="Rectangle 3"/>
          <p:cNvSpPr>
            <a:spLocks noGrp="1" noChangeArrowheads="1"/>
          </p:cNvSpPr>
          <p:nvPr>
            <p:ph type="body" idx="1"/>
          </p:nvPr>
        </p:nvSpPr>
        <p:spPr>
          <a:xfrm>
            <a:off x="684213" y="836613"/>
            <a:ext cx="7772400" cy="1905000"/>
          </a:xfrm>
        </p:spPr>
        <p:txBody>
          <a:bodyPr/>
          <a:lstStyle/>
          <a:p>
            <a:pPr marL="0" indent="0" algn="l" rtl="0">
              <a:buFontTx/>
              <a:buNone/>
            </a:pPr>
            <a:r>
              <a:rPr lang="en-US" sz="2000" dirty="0"/>
              <a:t>    </a:t>
            </a:r>
            <a:r>
              <a:rPr lang="en-US" sz="2000" dirty="0">
                <a:latin typeface="Arial" pitchFamily="34" charset="0"/>
                <a:cs typeface="Arial" pitchFamily="34" charset="0"/>
              </a:rPr>
              <a:t>Similar to the </a:t>
            </a:r>
            <a:r>
              <a:rPr lang="en-US" sz="2000" dirty="0" err="1">
                <a:latin typeface="Arial" pitchFamily="34" charset="0"/>
                <a:cs typeface="Arial" pitchFamily="34" charset="0"/>
              </a:rPr>
              <a:t>pn</a:t>
            </a:r>
            <a:r>
              <a:rPr lang="en-US" sz="2000" dirty="0">
                <a:latin typeface="Arial" pitchFamily="34" charset="0"/>
                <a:cs typeface="Arial" pitchFamily="34" charset="0"/>
              </a:rPr>
              <a:t> diode with smaller junction capacitance</a:t>
            </a:r>
          </a:p>
          <a:p>
            <a:pPr marL="0" indent="0" algn="l" rtl="0">
              <a:buFontTx/>
              <a:buNone/>
            </a:pPr>
            <a:endParaRPr lang="en-US" sz="2000" dirty="0">
              <a:latin typeface="Arial" pitchFamily="34" charset="0"/>
              <a:cs typeface="Arial" pitchFamily="34" charset="0"/>
            </a:endParaRPr>
          </a:p>
          <a:p>
            <a:pPr marL="0" indent="0" algn="l" rtl="0">
              <a:buFontTx/>
              <a:buNone/>
            </a:pPr>
            <a:endParaRPr lang="en-US" sz="2000" dirty="0">
              <a:latin typeface="Arial" pitchFamily="34" charset="0"/>
              <a:cs typeface="Arial" pitchFamily="34" charset="0"/>
            </a:endParaRPr>
          </a:p>
          <a:p>
            <a:pPr marL="0" indent="0" algn="l" rtl="0">
              <a:buFontTx/>
              <a:buNone/>
            </a:pPr>
            <a:r>
              <a:rPr lang="en-US" sz="2000" dirty="0">
                <a:latin typeface="Arial" pitchFamily="34" charset="0"/>
                <a:cs typeface="Arial" pitchFamily="34" charset="0"/>
              </a:rPr>
              <a:t>	Very useful for a diode used a microwave switch</a:t>
            </a:r>
          </a:p>
        </p:txBody>
      </p:sp>
      <p:grpSp>
        <p:nvGrpSpPr>
          <p:cNvPr id="2" name="Group 91"/>
          <p:cNvGrpSpPr>
            <a:grpSpLocks/>
          </p:cNvGrpSpPr>
          <p:nvPr/>
        </p:nvGrpSpPr>
        <p:grpSpPr bwMode="auto">
          <a:xfrm>
            <a:off x="1547813" y="2420938"/>
            <a:ext cx="6019800" cy="3800475"/>
            <a:chOff x="912" y="1968"/>
            <a:chExt cx="3792" cy="2394"/>
          </a:xfrm>
        </p:grpSpPr>
        <p:sp>
          <p:nvSpPr>
            <p:cNvPr id="8196" name="Rectangle 4"/>
            <p:cNvSpPr>
              <a:spLocks noChangeArrowheads="1"/>
            </p:cNvSpPr>
            <p:nvPr/>
          </p:nvSpPr>
          <p:spPr bwMode="auto">
            <a:xfrm>
              <a:off x="912" y="2208"/>
              <a:ext cx="240" cy="528"/>
            </a:xfrm>
            <a:prstGeom prst="rect">
              <a:avLst/>
            </a:prstGeom>
            <a:noFill/>
            <a:ln w="9525">
              <a:solidFill>
                <a:schemeClr val="tx1"/>
              </a:solidFill>
              <a:miter lim="800000"/>
              <a:headEnd/>
              <a:tailEnd/>
            </a:ln>
            <a:effectLst/>
          </p:spPr>
          <p:txBody>
            <a:bodyPr wrap="none" anchor="ctr"/>
            <a:lstStyle/>
            <a:p>
              <a:endParaRPr lang="en-US"/>
            </a:p>
          </p:txBody>
        </p:sp>
        <p:sp>
          <p:nvSpPr>
            <p:cNvPr id="8198" name="Rectangle 6"/>
            <p:cNvSpPr>
              <a:spLocks noChangeArrowheads="1"/>
            </p:cNvSpPr>
            <p:nvPr/>
          </p:nvSpPr>
          <p:spPr bwMode="auto">
            <a:xfrm>
              <a:off x="1158" y="2208"/>
              <a:ext cx="810" cy="528"/>
            </a:xfrm>
            <a:prstGeom prst="rect">
              <a:avLst/>
            </a:prstGeom>
            <a:noFill/>
            <a:ln w="9525">
              <a:solidFill>
                <a:schemeClr val="tx1"/>
              </a:solidFill>
              <a:miter lim="800000"/>
              <a:headEnd/>
              <a:tailEnd/>
            </a:ln>
            <a:effectLst/>
          </p:spPr>
          <p:txBody>
            <a:bodyPr wrap="none" anchor="ctr"/>
            <a:lstStyle/>
            <a:p>
              <a:endParaRPr lang="en-US"/>
            </a:p>
          </p:txBody>
        </p:sp>
        <p:sp>
          <p:nvSpPr>
            <p:cNvPr id="8199" name="Rectangle 7"/>
            <p:cNvSpPr>
              <a:spLocks noChangeArrowheads="1"/>
            </p:cNvSpPr>
            <p:nvPr/>
          </p:nvSpPr>
          <p:spPr bwMode="auto">
            <a:xfrm>
              <a:off x="1968" y="2208"/>
              <a:ext cx="240" cy="528"/>
            </a:xfrm>
            <a:prstGeom prst="rect">
              <a:avLst/>
            </a:prstGeom>
            <a:noFill/>
            <a:ln w="9525">
              <a:solidFill>
                <a:schemeClr val="tx1"/>
              </a:solidFill>
              <a:miter lim="800000"/>
              <a:headEnd/>
              <a:tailEnd/>
            </a:ln>
            <a:effectLst/>
          </p:spPr>
          <p:txBody>
            <a:bodyPr wrap="none" anchor="ctr"/>
            <a:lstStyle/>
            <a:p>
              <a:endParaRPr lang="en-US"/>
            </a:p>
          </p:txBody>
        </p:sp>
        <p:sp>
          <p:nvSpPr>
            <p:cNvPr id="8200" name="Text Box 8"/>
            <p:cNvSpPr txBox="1">
              <a:spLocks noChangeArrowheads="1"/>
            </p:cNvSpPr>
            <p:nvPr/>
          </p:nvSpPr>
          <p:spPr bwMode="auto">
            <a:xfrm>
              <a:off x="926" y="2352"/>
              <a:ext cx="240" cy="244"/>
            </a:xfrm>
            <a:prstGeom prst="rect">
              <a:avLst/>
            </a:prstGeom>
            <a:noFill/>
            <a:ln w="9525">
              <a:noFill/>
              <a:miter lim="800000"/>
              <a:headEnd/>
              <a:tailEnd/>
            </a:ln>
            <a:effectLst/>
          </p:spPr>
          <p:txBody>
            <a:bodyPr lIns="18000" tIns="10800" rIns="18000" bIns="10800">
              <a:spAutoFit/>
            </a:bodyPr>
            <a:lstStyle/>
            <a:p>
              <a:pPr algn="l" rtl="0">
                <a:spcBef>
                  <a:spcPct val="50000"/>
                </a:spcBef>
              </a:pPr>
              <a:r>
                <a:rPr lang="en-US"/>
                <a:t>P</a:t>
              </a:r>
              <a:r>
                <a:rPr lang="en-US" baseline="30000"/>
                <a:t>+</a:t>
              </a:r>
            </a:p>
          </p:txBody>
        </p:sp>
        <p:sp>
          <p:nvSpPr>
            <p:cNvPr id="8201" name="Text Box 9"/>
            <p:cNvSpPr txBox="1">
              <a:spLocks noChangeArrowheads="1"/>
            </p:cNvSpPr>
            <p:nvPr/>
          </p:nvSpPr>
          <p:spPr bwMode="auto">
            <a:xfrm>
              <a:off x="1988" y="2352"/>
              <a:ext cx="240" cy="244"/>
            </a:xfrm>
            <a:prstGeom prst="rect">
              <a:avLst/>
            </a:prstGeom>
            <a:noFill/>
            <a:ln w="9525">
              <a:noFill/>
              <a:miter lim="800000"/>
              <a:headEnd/>
              <a:tailEnd/>
            </a:ln>
            <a:effectLst/>
          </p:spPr>
          <p:txBody>
            <a:bodyPr lIns="18000" tIns="10800" rIns="18000" bIns="10800">
              <a:spAutoFit/>
            </a:bodyPr>
            <a:lstStyle/>
            <a:p>
              <a:pPr algn="l" rtl="0">
                <a:spcBef>
                  <a:spcPct val="50000"/>
                </a:spcBef>
              </a:pPr>
              <a:r>
                <a:rPr lang="en-US"/>
                <a:t>n</a:t>
              </a:r>
              <a:r>
                <a:rPr lang="en-US" baseline="30000"/>
                <a:t>+</a:t>
              </a:r>
            </a:p>
          </p:txBody>
        </p:sp>
        <p:sp>
          <p:nvSpPr>
            <p:cNvPr id="8202" name="Text Box 10"/>
            <p:cNvSpPr txBox="1">
              <a:spLocks noChangeArrowheads="1"/>
            </p:cNvSpPr>
            <p:nvPr/>
          </p:nvSpPr>
          <p:spPr bwMode="auto">
            <a:xfrm>
              <a:off x="1392" y="2352"/>
              <a:ext cx="240" cy="244"/>
            </a:xfrm>
            <a:prstGeom prst="rect">
              <a:avLst/>
            </a:prstGeom>
            <a:noFill/>
            <a:ln w="9525">
              <a:noFill/>
              <a:miter lim="800000"/>
              <a:headEnd/>
              <a:tailEnd/>
            </a:ln>
            <a:effectLst/>
          </p:spPr>
          <p:txBody>
            <a:bodyPr lIns="18000" tIns="10800" rIns="18000" bIns="10800">
              <a:spAutoFit/>
            </a:bodyPr>
            <a:lstStyle/>
            <a:p>
              <a:pPr algn="l" rtl="0">
                <a:spcBef>
                  <a:spcPct val="50000"/>
                </a:spcBef>
              </a:pPr>
              <a:r>
                <a:rPr lang="en-US"/>
                <a:t>i</a:t>
              </a:r>
              <a:endParaRPr lang="en-US" baseline="30000"/>
            </a:p>
          </p:txBody>
        </p:sp>
        <p:sp>
          <p:nvSpPr>
            <p:cNvPr id="8203" name="Text Box 11"/>
            <p:cNvSpPr txBox="1">
              <a:spLocks noChangeArrowheads="1"/>
            </p:cNvSpPr>
            <p:nvPr/>
          </p:nvSpPr>
          <p:spPr bwMode="auto">
            <a:xfrm>
              <a:off x="960" y="3120"/>
              <a:ext cx="1152" cy="244"/>
            </a:xfrm>
            <a:prstGeom prst="rect">
              <a:avLst/>
            </a:prstGeom>
            <a:noFill/>
            <a:ln w="9525">
              <a:noFill/>
              <a:miter lim="800000"/>
              <a:headEnd/>
              <a:tailEnd/>
            </a:ln>
            <a:effectLst/>
          </p:spPr>
          <p:txBody>
            <a:bodyPr lIns="18000" tIns="10800" rIns="18000" bIns="10800">
              <a:spAutoFit/>
            </a:bodyPr>
            <a:lstStyle/>
            <a:p>
              <a:pPr algn="l" rtl="0">
                <a:spcBef>
                  <a:spcPct val="50000"/>
                </a:spcBef>
              </a:pPr>
              <a:r>
                <a:rPr lang="en-US"/>
                <a:t>Weakly doped </a:t>
              </a:r>
              <a:endParaRPr lang="en-US" baseline="30000"/>
            </a:p>
          </p:txBody>
        </p:sp>
        <p:sp>
          <p:nvSpPr>
            <p:cNvPr id="8204" name="Line 12"/>
            <p:cNvSpPr>
              <a:spLocks noChangeShapeType="1"/>
            </p:cNvSpPr>
            <p:nvPr/>
          </p:nvSpPr>
          <p:spPr bwMode="auto">
            <a:xfrm flipV="1">
              <a:off x="1248" y="2592"/>
              <a:ext cx="240" cy="528"/>
            </a:xfrm>
            <a:prstGeom prst="line">
              <a:avLst/>
            </a:prstGeom>
            <a:noFill/>
            <a:ln w="9525">
              <a:solidFill>
                <a:schemeClr val="tx1"/>
              </a:solidFill>
              <a:round/>
              <a:headEnd/>
              <a:tailEnd type="triangle" w="med" len="med"/>
            </a:ln>
            <a:effectLst/>
          </p:spPr>
          <p:txBody>
            <a:bodyPr/>
            <a:lstStyle/>
            <a:p>
              <a:endParaRPr lang="en-US"/>
            </a:p>
          </p:txBody>
        </p:sp>
        <p:grpSp>
          <p:nvGrpSpPr>
            <p:cNvPr id="3" name="Group 90"/>
            <p:cNvGrpSpPr>
              <a:grpSpLocks/>
            </p:cNvGrpSpPr>
            <p:nvPr/>
          </p:nvGrpSpPr>
          <p:grpSpPr bwMode="auto">
            <a:xfrm>
              <a:off x="2688" y="1968"/>
              <a:ext cx="2016" cy="1872"/>
              <a:chOff x="2544" y="1968"/>
              <a:chExt cx="2016" cy="2064"/>
            </a:xfrm>
          </p:grpSpPr>
          <p:sp>
            <p:nvSpPr>
              <p:cNvPr id="8212" name="Freeform 20"/>
              <p:cNvSpPr>
                <a:spLocks/>
              </p:cNvSpPr>
              <p:nvPr/>
            </p:nvSpPr>
            <p:spPr bwMode="auto">
              <a:xfrm rot="5400000">
                <a:off x="3630" y="2424"/>
                <a:ext cx="225" cy="73"/>
              </a:xfrm>
              <a:custGeom>
                <a:avLst/>
                <a:gdLst/>
                <a:ahLst/>
                <a:cxnLst>
                  <a:cxn ang="0">
                    <a:pos x="0" y="992"/>
                  </a:cxn>
                  <a:cxn ang="0">
                    <a:pos x="96" y="368"/>
                  </a:cxn>
                  <a:cxn ang="0">
                    <a:pos x="512" y="16"/>
                  </a:cxn>
                  <a:cxn ang="0">
                    <a:pos x="896" y="368"/>
                  </a:cxn>
                  <a:cxn ang="0">
                    <a:pos x="1008" y="992"/>
                  </a:cxn>
                  <a:cxn ang="0">
                    <a:pos x="1105" y="362"/>
                  </a:cxn>
                  <a:cxn ang="0">
                    <a:pos x="1520" y="16"/>
                  </a:cxn>
                  <a:cxn ang="0">
                    <a:pos x="1907" y="362"/>
                  </a:cxn>
                  <a:cxn ang="0">
                    <a:pos x="2016" y="976"/>
                  </a:cxn>
                  <a:cxn ang="0">
                    <a:pos x="2128" y="400"/>
                  </a:cxn>
                  <a:cxn ang="0">
                    <a:pos x="2528" y="16"/>
                  </a:cxn>
                  <a:cxn ang="0">
                    <a:pos x="2922" y="362"/>
                  </a:cxn>
                  <a:cxn ang="0">
                    <a:pos x="3040" y="1022"/>
                  </a:cxn>
                  <a:cxn ang="0">
                    <a:pos x="3136" y="368"/>
                  </a:cxn>
                  <a:cxn ang="0">
                    <a:pos x="3520" y="0"/>
                  </a:cxn>
                  <a:cxn ang="0">
                    <a:pos x="3920" y="368"/>
                  </a:cxn>
                  <a:cxn ang="0">
                    <a:pos x="4048" y="992"/>
                  </a:cxn>
                </a:cxnLst>
                <a:rect l="0" t="0" r="r" b="b"/>
                <a:pathLst>
                  <a:path w="4048" h="1023">
                    <a:moveTo>
                      <a:pt x="0" y="992"/>
                    </a:moveTo>
                    <a:cubicBezTo>
                      <a:pt x="16" y="888"/>
                      <a:pt x="11" y="531"/>
                      <a:pt x="96" y="368"/>
                    </a:cubicBezTo>
                    <a:cubicBezTo>
                      <a:pt x="181" y="205"/>
                      <a:pt x="379" y="16"/>
                      <a:pt x="512" y="16"/>
                    </a:cubicBezTo>
                    <a:cubicBezTo>
                      <a:pt x="645" y="16"/>
                      <a:pt x="813" y="205"/>
                      <a:pt x="896" y="368"/>
                    </a:cubicBezTo>
                    <a:cubicBezTo>
                      <a:pt x="979" y="531"/>
                      <a:pt x="973" y="993"/>
                      <a:pt x="1008" y="992"/>
                    </a:cubicBezTo>
                    <a:cubicBezTo>
                      <a:pt x="1043" y="991"/>
                      <a:pt x="1020" y="525"/>
                      <a:pt x="1105" y="362"/>
                    </a:cubicBezTo>
                    <a:cubicBezTo>
                      <a:pt x="1190" y="199"/>
                      <a:pt x="1386" y="16"/>
                      <a:pt x="1520" y="16"/>
                    </a:cubicBezTo>
                    <a:cubicBezTo>
                      <a:pt x="1654" y="16"/>
                      <a:pt x="1824" y="202"/>
                      <a:pt x="1907" y="362"/>
                    </a:cubicBezTo>
                    <a:cubicBezTo>
                      <a:pt x="1990" y="522"/>
                      <a:pt x="1979" y="970"/>
                      <a:pt x="2016" y="976"/>
                    </a:cubicBezTo>
                    <a:cubicBezTo>
                      <a:pt x="2053" y="982"/>
                      <a:pt x="2043" y="560"/>
                      <a:pt x="2128" y="400"/>
                    </a:cubicBezTo>
                    <a:cubicBezTo>
                      <a:pt x="2213" y="240"/>
                      <a:pt x="2396" y="22"/>
                      <a:pt x="2528" y="16"/>
                    </a:cubicBezTo>
                    <a:cubicBezTo>
                      <a:pt x="2660" y="10"/>
                      <a:pt x="2837" y="194"/>
                      <a:pt x="2922" y="362"/>
                    </a:cubicBezTo>
                    <a:cubicBezTo>
                      <a:pt x="3007" y="530"/>
                      <a:pt x="3004" y="1021"/>
                      <a:pt x="3040" y="1022"/>
                    </a:cubicBezTo>
                    <a:cubicBezTo>
                      <a:pt x="3076" y="1023"/>
                      <a:pt x="3056" y="538"/>
                      <a:pt x="3136" y="368"/>
                    </a:cubicBezTo>
                    <a:cubicBezTo>
                      <a:pt x="3216" y="198"/>
                      <a:pt x="3389" y="0"/>
                      <a:pt x="3520" y="0"/>
                    </a:cubicBezTo>
                    <a:cubicBezTo>
                      <a:pt x="3651" y="0"/>
                      <a:pt x="3832" y="203"/>
                      <a:pt x="3920" y="368"/>
                    </a:cubicBezTo>
                    <a:cubicBezTo>
                      <a:pt x="4008" y="533"/>
                      <a:pt x="4021" y="862"/>
                      <a:pt x="4048" y="992"/>
                    </a:cubicBezTo>
                  </a:path>
                </a:pathLst>
              </a:custGeom>
              <a:noFill/>
              <a:ln w="9525">
                <a:solidFill>
                  <a:srgbClr val="000000"/>
                </a:solidFill>
                <a:round/>
                <a:headEnd/>
                <a:tailEnd/>
              </a:ln>
            </p:spPr>
            <p:txBody>
              <a:bodyPr/>
              <a:lstStyle/>
              <a:p>
                <a:endParaRPr lang="en-US"/>
              </a:p>
            </p:txBody>
          </p:sp>
          <p:sp>
            <p:nvSpPr>
              <p:cNvPr id="8214" name="Freeform 22"/>
              <p:cNvSpPr>
                <a:spLocks/>
              </p:cNvSpPr>
              <p:nvPr/>
            </p:nvSpPr>
            <p:spPr bwMode="auto">
              <a:xfrm>
                <a:off x="2914" y="2035"/>
                <a:ext cx="1074" cy="1954"/>
              </a:xfrm>
              <a:custGeom>
                <a:avLst/>
                <a:gdLst/>
                <a:ahLst/>
                <a:cxnLst>
                  <a:cxn ang="0">
                    <a:pos x="1010" y="1262"/>
                  </a:cxn>
                  <a:cxn ang="0">
                    <a:pos x="1010" y="1428"/>
                  </a:cxn>
                  <a:cxn ang="0">
                    <a:pos x="1073" y="1454"/>
                  </a:cxn>
                  <a:cxn ang="0">
                    <a:pos x="997" y="1481"/>
                  </a:cxn>
                  <a:cxn ang="0">
                    <a:pos x="1073" y="1515"/>
                  </a:cxn>
                  <a:cxn ang="0">
                    <a:pos x="996" y="1545"/>
                  </a:cxn>
                  <a:cxn ang="0">
                    <a:pos x="1073" y="1573"/>
                  </a:cxn>
                  <a:cxn ang="0">
                    <a:pos x="993" y="1604"/>
                  </a:cxn>
                  <a:cxn ang="0">
                    <a:pos x="1074" y="1633"/>
                  </a:cxn>
                  <a:cxn ang="0">
                    <a:pos x="1023" y="1652"/>
                  </a:cxn>
                  <a:cxn ang="0">
                    <a:pos x="1023" y="1742"/>
                  </a:cxn>
                  <a:cxn ang="0">
                    <a:pos x="806" y="1743"/>
                  </a:cxn>
                  <a:cxn ang="0">
                    <a:pos x="806" y="1954"/>
                  </a:cxn>
                  <a:cxn ang="0">
                    <a:pos x="0" y="1954"/>
                  </a:cxn>
                  <a:cxn ang="0">
                    <a:pos x="0" y="173"/>
                  </a:cxn>
                  <a:cxn ang="0">
                    <a:pos x="801" y="173"/>
                  </a:cxn>
                  <a:cxn ang="0">
                    <a:pos x="806" y="307"/>
                  </a:cxn>
                  <a:cxn ang="0">
                    <a:pos x="806" y="0"/>
                  </a:cxn>
                  <a:cxn ang="0">
                    <a:pos x="806" y="173"/>
                  </a:cxn>
                  <a:cxn ang="0">
                    <a:pos x="0" y="173"/>
                  </a:cxn>
                  <a:cxn ang="0">
                    <a:pos x="0" y="1954"/>
                  </a:cxn>
                  <a:cxn ang="0">
                    <a:pos x="811" y="1954"/>
                  </a:cxn>
                  <a:cxn ang="0">
                    <a:pos x="801" y="1743"/>
                  </a:cxn>
                  <a:cxn ang="0">
                    <a:pos x="607" y="1742"/>
                  </a:cxn>
                </a:cxnLst>
                <a:rect l="0" t="0" r="r" b="b"/>
                <a:pathLst>
                  <a:path w="1074" h="1954">
                    <a:moveTo>
                      <a:pt x="1010" y="1262"/>
                    </a:moveTo>
                    <a:lnTo>
                      <a:pt x="1010" y="1428"/>
                    </a:lnTo>
                    <a:lnTo>
                      <a:pt x="1073" y="1454"/>
                    </a:lnTo>
                    <a:lnTo>
                      <a:pt x="997" y="1481"/>
                    </a:lnTo>
                    <a:lnTo>
                      <a:pt x="1073" y="1515"/>
                    </a:lnTo>
                    <a:lnTo>
                      <a:pt x="996" y="1545"/>
                    </a:lnTo>
                    <a:lnTo>
                      <a:pt x="1073" y="1573"/>
                    </a:lnTo>
                    <a:lnTo>
                      <a:pt x="993" y="1604"/>
                    </a:lnTo>
                    <a:lnTo>
                      <a:pt x="1074" y="1633"/>
                    </a:lnTo>
                    <a:lnTo>
                      <a:pt x="1023" y="1652"/>
                    </a:lnTo>
                    <a:lnTo>
                      <a:pt x="1023" y="1742"/>
                    </a:lnTo>
                    <a:lnTo>
                      <a:pt x="806" y="1743"/>
                    </a:lnTo>
                    <a:lnTo>
                      <a:pt x="806" y="1954"/>
                    </a:lnTo>
                    <a:lnTo>
                      <a:pt x="0" y="1954"/>
                    </a:lnTo>
                    <a:lnTo>
                      <a:pt x="0" y="173"/>
                    </a:lnTo>
                    <a:lnTo>
                      <a:pt x="801" y="173"/>
                    </a:lnTo>
                    <a:lnTo>
                      <a:pt x="806" y="307"/>
                    </a:lnTo>
                    <a:lnTo>
                      <a:pt x="806" y="0"/>
                    </a:lnTo>
                    <a:lnTo>
                      <a:pt x="806" y="173"/>
                    </a:lnTo>
                    <a:lnTo>
                      <a:pt x="0" y="173"/>
                    </a:lnTo>
                    <a:lnTo>
                      <a:pt x="0" y="1954"/>
                    </a:lnTo>
                    <a:lnTo>
                      <a:pt x="811" y="1954"/>
                    </a:lnTo>
                    <a:lnTo>
                      <a:pt x="801" y="1743"/>
                    </a:lnTo>
                    <a:lnTo>
                      <a:pt x="607" y="1742"/>
                    </a:lnTo>
                  </a:path>
                </a:pathLst>
              </a:custGeom>
              <a:noFill/>
              <a:ln w="9525">
                <a:solidFill>
                  <a:srgbClr val="000000"/>
                </a:solidFill>
                <a:round/>
                <a:headEnd/>
                <a:tailEnd/>
              </a:ln>
            </p:spPr>
            <p:txBody>
              <a:bodyPr/>
              <a:lstStyle/>
              <a:p>
                <a:endParaRPr lang="en-US"/>
              </a:p>
            </p:txBody>
          </p:sp>
          <p:sp>
            <p:nvSpPr>
              <p:cNvPr id="8216" name="Freeform 24"/>
              <p:cNvSpPr>
                <a:spLocks/>
              </p:cNvSpPr>
              <p:nvPr/>
            </p:nvSpPr>
            <p:spPr bwMode="auto">
              <a:xfrm>
                <a:off x="3526" y="3290"/>
                <a:ext cx="7" cy="492"/>
              </a:xfrm>
              <a:custGeom>
                <a:avLst/>
                <a:gdLst/>
                <a:ahLst/>
                <a:cxnLst>
                  <a:cxn ang="0">
                    <a:pos x="7" y="0"/>
                  </a:cxn>
                  <a:cxn ang="0">
                    <a:pos x="0" y="492"/>
                  </a:cxn>
                </a:cxnLst>
                <a:rect l="0" t="0" r="r" b="b"/>
                <a:pathLst>
                  <a:path w="7" h="492">
                    <a:moveTo>
                      <a:pt x="7" y="0"/>
                    </a:moveTo>
                    <a:lnTo>
                      <a:pt x="0" y="492"/>
                    </a:lnTo>
                  </a:path>
                </a:pathLst>
              </a:custGeom>
              <a:noFill/>
              <a:ln w="9525">
                <a:solidFill>
                  <a:srgbClr val="000000"/>
                </a:solidFill>
                <a:round/>
                <a:headEnd/>
                <a:tailEnd/>
              </a:ln>
              <a:effectLst/>
            </p:spPr>
            <p:txBody>
              <a:bodyPr/>
              <a:lstStyle/>
              <a:p>
                <a:endParaRPr lang="en-US"/>
              </a:p>
            </p:txBody>
          </p:sp>
          <p:grpSp>
            <p:nvGrpSpPr>
              <p:cNvPr id="4" name="Group 25"/>
              <p:cNvGrpSpPr>
                <a:grpSpLocks/>
              </p:cNvGrpSpPr>
              <p:nvPr/>
            </p:nvGrpSpPr>
            <p:grpSpPr bwMode="auto">
              <a:xfrm>
                <a:off x="3456" y="3525"/>
                <a:ext cx="177" cy="96"/>
                <a:chOff x="3438" y="3306"/>
                <a:chExt cx="444" cy="240"/>
              </a:xfrm>
            </p:grpSpPr>
            <p:sp>
              <p:nvSpPr>
                <p:cNvPr id="8218" name="Freeform 26"/>
                <p:cNvSpPr>
                  <a:spLocks/>
                </p:cNvSpPr>
                <p:nvPr/>
              </p:nvSpPr>
              <p:spPr bwMode="auto">
                <a:xfrm>
                  <a:off x="3438" y="3354"/>
                  <a:ext cx="402" cy="150"/>
                </a:xfrm>
                <a:custGeom>
                  <a:avLst/>
                  <a:gdLst/>
                  <a:ahLst/>
                  <a:cxnLst>
                    <a:cxn ang="0">
                      <a:pos x="0" y="6"/>
                    </a:cxn>
                    <a:cxn ang="0">
                      <a:pos x="402" y="0"/>
                    </a:cxn>
                    <a:cxn ang="0">
                      <a:pos x="402" y="150"/>
                    </a:cxn>
                    <a:cxn ang="0">
                      <a:pos x="12" y="150"/>
                    </a:cxn>
                  </a:cxnLst>
                  <a:rect l="0" t="0" r="r" b="b"/>
                  <a:pathLst>
                    <a:path w="402" h="150">
                      <a:moveTo>
                        <a:pt x="0" y="6"/>
                      </a:moveTo>
                      <a:lnTo>
                        <a:pt x="402" y="0"/>
                      </a:lnTo>
                      <a:lnTo>
                        <a:pt x="402" y="150"/>
                      </a:lnTo>
                      <a:lnTo>
                        <a:pt x="12" y="150"/>
                      </a:lnTo>
                    </a:path>
                  </a:pathLst>
                </a:custGeom>
                <a:solidFill>
                  <a:srgbClr val="FFFFFF"/>
                </a:solidFill>
                <a:ln w="9525">
                  <a:solidFill>
                    <a:srgbClr val="000000"/>
                  </a:solidFill>
                  <a:round/>
                  <a:headEnd/>
                  <a:tailEnd/>
                </a:ln>
              </p:spPr>
              <p:txBody>
                <a:bodyPr/>
                <a:lstStyle/>
                <a:p>
                  <a:endParaRPr lang="en-US"/>
                </a:p>
              </p:txBody>
            </p:sp>
            <p:sp>
              <p:nvSpPr>
                <p:cNvPr id="8219" name="Rectangle 27"/>
                <p:cNvSpPr>
                  <a:spLocks noChangeArrowheads="1"/>
                </p:cNvSpPr>
                <p:nvPr/>
              </p:nvSpPr>
              <p:spPr bwMode="auto">
                <a:xfrm>
                  <a:off x="3810" y="3306"/>
                  <a:ext cx="72" cy="240"/>
                </a:xfrm>
                <a:prstGeom prst="rect">
                  <a:avLst/>
                </a:prstGeom>
                <a:solidFill>
                  <a:srgbClr val="FFFFFF"/>
                </a:solidFill>
                <a:ln w="9525">
                  <a:solidFill>
                    <a:srgbClr val="FFFFFF"/>
                  </a:solidFill>
                  <a:miter lim="800000"/>
                  <a:headEnd/>
                  <a:tailEnd/>
                </a:ln>
                <a:effectLst/>
              </p:spPr>
              <p:txBody>
                <a:bodyPr/>
                <a:lstStyle/>
                <a:p>
                  <a:endParaRPr lang="en-US"/>
                </a:p>
              </p:txBody>
            </p:sp>
          </p:grpSp>
          <p:sp>
            <p:nvSpPr>
              <p:cNvPr id="8259" name="Oval 67"/>
              <p:cNvSpPr>
                <a:spLocks noChangeArrowheads="1"/>
              </p:cNvSpPr>
              <p:nvPr/>
            </p:nvSpPr>
            <p:spPr bwMode="auto">
              <a:xfrm>
                <a:off x="3894" y="3264"/>
                <a:ext cx="48" cy="48"/>
              </a:xfrm>
              <a:prstGeom prst="ellipse">
                <a:avLst/>
              </a:prstGeom>
              <a:solidFill>
                <a:schemeClr val="bg1"/>
              </a:solidFill>
              <a:ln w="9525">
                <a:solidFill>
                  <a:schemeClr val="tx1"/>
                </a:solidFill>
                <a:round/>
                <a:headEnd/>
                <a:tailEnd/>
              </a:ln>
              <a:effectLst/>
            </p:spPr>
            <p:txBody>
              <a:bodyPr wrap="none" anchor="ctr"/>
              <a:lstStyle/>
              <a:p>
                <a:endParaRPr lang="en-US"/>
              </a:p>
            </p:txBody>
          </p:sp>
          <p:grpSp>
            <p:nvGrpSpPr>
              <p:cNvPr id="5" name="Group 70"/>
              <p:cNvGrpSpPr>
                <a:grpSpLocks/>
              </p:cNvGrpSpPr>
              <p:nvPr/>
            </p:nvGrpSpPr>
            <p:grpSpPr bwMode="auto">
              <a:xfrm>
                <a:off x="3540" y="3078"/>
                <a:ext cx="384" cy="192"/>
                <a:chOff x="3552" y="3072"/>
                <a:chExt cx="384" cy="192"/>
              </a:xfrm>
            </p:grpSpPr>
            <p:sp>
              <p:nvSpPr>
                <p:cNvPr id="8258" name="Line 66"/>
                <p:cNvSpPr>
                  <a:spLocks noChangeShapeType="1"/>
                </p:cNvSpPr>
                <p:nvPr/>
              </p:nvSpPr>
              <p:spPr bwMode="auto">
                <a:xfrm>
                  <a:off x="3744" y="3072"/>
                  <a:ext cx="192" cy="192"/>
                </a:xfrm>
                <a:prstGeom prst="line">
                  <a:avLst/>
                </a:prstGeom>
                <a:noFill/>
                <a:ln w="9525">
                  <a:solidFill>
                    <a:schemeClr val="tx1"/>
                  </a:solidFill>
                  <a:round/>
                  <a:headEnd/>
                  <a:tailEnd type="triangle" w="med" len="med"/>
                </a:ln>
                <a:effectLst/>
              </p:spPr>
              <p:txBody>
                <a:bodyPr/>
                <a:lstStyle/>
                <a:p>
                  <a:endParaRPr lang="en-US"/>
                </a:p>
              </p:txBody>
            </p:sp>
            <p:sp>
              <p:nvSpPr>
                <p:cNvPr id="8260" name="Line 68"/>
                <p:cNvSpPr>
                  <a:spLocks noChangeShapeType="1"/>
                </p:cNvSpPr>
                <p:nvPr/>
              </p:nvSpPr>
              <p:spPr bwMode="auto">
                <a:xfrm flipH="1">
                  <a:off x="3552" y="3072"/>
                  <a:ext cx="192" cy="192"/>
                </a:xfrm>
                <a:prstGeom prst="line">
                  <a:avLst/>
                </a:prstGeom>
                <a:noFill/>
                <a:ln w="9525">
                  <a:solidFill>
                    <a:schemeClr val="tx1"/>
                  </a:solidFill>
                  <a:round/>
                  <a:headEnd/>
                  <a:tailEnd type="triangle" w="med" len="med"/>
                </a:ln>
                <a:effectLst/>
              </p:spPr>
              <p:txBody>
                <a:bodyPr/>
                <a:lstStyle/>
                <a:p>
                  <a:endParaRPr lang="en-US"/>
                </a:p>
              </p:txBody>
            </p:sp>
          </p:grpSp>
          <p:sp>
            <p:nvSpPr>
              <p:cNvPr id="8261" name="Oval 69"/>
              <p:cNvSpPr>
                <a:spLocks noChangeArrowheads="1"/>
              </p:cNvSpPr>
              <p:nvPr/>
            </p:nvSpPr>
            <p:spPr bwMode="auto">
              <a:xfrm>
                <a:off x="3504" y="3264"/>
                <a:ext cx="48" cy="48"/>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8263" name="Freeform 71"/>
              <p:cNvSpPr>
                <a:spLocks/>
              </p:cNvSpPr>
              <p:nvPr/>
            </p:nvSpPr>
            <p:spPr bwMode="auto">
              <a:xfrm>
                <a:off x="3702" y="2574"/>
                <a:ext cx="81" cy="480"/>
              </a:xfrm>
              <a:custGeom>
                <a:avLst/>
                <a:gdLst/>
                <a:ahLst/>
                <a:cxnLst>
                  <a:cxn ang="0">
                    <a:pos x="17" y="0"/>
                  </a:cxn>
                  <a:cxn ang="0">
                    <a:pos x="17" y="166"/>
                  </a:cxn>
                  <a:cxn ang="0">
                    <a:pos x="80" y="192"/>
                  </a:cxn>
                  <a:cxn ang="0">
                    <a:pos x="4" y="219"/>
                  </a:cxn>
                  <a:cxn ang="0">
                    <a:pos x="80" y="253"/>
                  </a:cxn>
                  <a:cxn ang="0">
                    <a:pos x="3" y="283"/>
                  </a:cxn>
                  <a:cxn ang="0">
                    <a:pos x="80" y="311"/>
                  </a:cxn>
                  <a:cxn ang="0">
                    <a:pos x="0" y="342"/>
                  </a:cxn>
                  <a:cxn ang="0">
                    <a:pos x="81" y="371"/>
                  </a:cxn>
                  <a:cxn ang="0">
                    <a:pos x="30" y="390"/>
                  </a:cxn>
                  <a:cxn ang="0">
                    <a:pos x="30" y="480"/>
                  </a:cxn>
                </a:cxnLst>
                <a:rect l="0" t="0" r="r" b="b"/>
                <a:pathLst>
                  <a:path w="81" h="480">
                    <a:moveTo>
                      <a:pt x="17" y="0"/>
                    </a:moveTo>
                    <a:lnTo>
                      <a:pt x="17" y="166"/>
                    </a:lnTo>
                    <a:lnTo>
                      <a:pt x="80" y="192"/>
                    </a:lnTo>
                    <a:lnTo>
                      <a:pt x="4" y="219"/>
                    </a:lnTo>
                    <a:lnTo>
                      <a:pt x="80" y="253"/>
                    </a:lnTo>
                    <a:lnTo>
                      <a:pt x="3" y="283"/>
                    </a:lnTo>
                    <a:lnTo>
                      <a:pt x="80" y="311"/>
                    </a:lnTo>
                    <a:lnTo>
                      <a:pt x="0" y="342"/>
                    </a:lnTo>
                    <a:lnTo>
                      <a:pt x="81" y="371"/>
                    </a:lnTo>
                    <a:lnTo>
                      <a:pt x="30" y="390"/>
                    </a:lnTo>
                    <a:lnTo>
                      <a:pt x="30" y="480"/>
                    </a:lnTo>
                  </a:path>
                </a:pathLst>
              </a:custGeom>
              <a:noFill/>
              <a:ln w="9525">
                <a:solidFill>
                  <a:srgbClr val="000000"/>
                </a:solidFill>
                <a:round/>
                <a:headEnd/>
                <a:tailEnd/>
              </a:ln>
            </p:spPr>
            <p:txBody>
              <a:bodyPr/>
              <a:lstStyle/>
              <a:p>
                <a:endParaRPr lang="en-US"/>
              </a:p>
            </p:txBody>
          </p:sp>
          <p:sp>
            <p:nvSpPr>
              <p:cNvPr id="8264" name="Oval 72"/>
              <p:cNvSpPr>
                <a:spLocks noChangeArrowheads="1"/>
              </p:cNvSpPr>
              <p:nvPr/>
            </p:nvSpPr>
            <p:spPr bwMode="auto">
              <a:xfrm>
                <a:off x="3708" y="3048"/>
                <a:ext cx="48" cy="48"/>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8265" name="Line 73"/>
              <p:cNvSpPr>
                <a:spLocks noChangeShapeType="1"/>
              </p:cNvSpPr>
              <p:nvPr/>
            </p:nvSpPr>
            <p:spPr bwMode="auto">
              <a:xfrm>
                <a:off x="2911" y="3053"/>
                <a:ext cx="0" cy="422"/>
              </a:xfrm>
              <a:prstGeom prst="line">
                <a:avLst/>
              </a:prstGeom>
              <a:noFill/>
              <a:ln w="9525">
                <a:solidFill>
                  <a:srgbClr val="000000"/>
                </a:solidFill>
                <a:round/>
                <a:headEnd/>
                <a:tailEnd/>
              </a:ln>
              <a:effectLst/>
            </p:spPr>
            <p:txBody>
              <a:bodyPr/>
              <a:lstStyle/>
              <a:p>
                <a:endParaRPr lang="en-US"/>
              </a:p>
            </p:txBody>
          </p:sp>
          <p:grpSp>
            <p:nvGrpSpPr>
              <p:cNvPr id="6" name="Group 74"/>
              <p:cNvGrpSpPr>
                <a:grpSpLocks/>
              </p:cNvGrpSpPr>
              <p:nvPr/>
            </p:nvGrpSpPr>
            <p:grpSpPr bwMode="auto">
              <a:xfrm>
                <a:off x="2832" y="3216"/>
                <a:ext cx="178" cy="96"/>
                <a:chOff x="3438" y="3306"/>
                <a:chExt cx="444" cy="240"/>
              </a:xfrm>
            </p:grpSpPr>
            <p:sp>
              <p:nvSpPr>
                <p:cNvPr id="8267" name="Freeform 75"/>
                <p:cNvSpPr>
                  <a:spLocks/>
                </p:cNvSpPr>
                <p:nvPr/>
              </p:nvSpPr>
              <p:spPr bwMode="auto">
                <a:xfrm>
                  <a:off x="3438" y="3354"/>
                  <a:ext cx="402" cy="150"/>
                </a:xfrm>
                <a:custGeom>
                  <a:avLst/>
                  <a:gdLst/>
                  <a:ahLst/>
                  <a:cxnLst>
                    <a:cxn ang="0">
                      <a:pos x="0" y="6"/>
                    </a:cxn>
                    <a:cxn ang="0">
                      <a:pos x="402" y="0"/>
                    </a:cxn>
                    <a:cxn ang="0">
                      <a:pos x="402" y="150"/>
                    </a:cxn>
                    <a:cxn ang="0">
                      <a:pos x="12" y="150"/>
                    </a:cxn>
                  </a:cxnLst>
                  <a:rect l="0" t="0" r="r" b="b"/>
                  <a:pathLst>
                    <a:path w="402" h="150">
                      <a:moveTo>
                        <a:pt x="0" y="6"/>
                      </a:moveTo>
                      <a:lnTo>
                        <a:pt x="402" y="0"/>
                      </a:lnTo>
                      <a:lnTo>
                        <a:pt x="402" y="150"/>
                      </a:lnTo>
                      <a:lnTo>
                        <a:pt x="12" y="150"/>
                      </a:lnTo>
                    </a:path>
                  </a:pathLst>
                </a:custGeom>
                <a:solidFill>
                  <a:srgbClr val="FFFFFF"/>
                </a:solidFill>
                <a:ln w="9525">
                  <a:solidFill>
                    <a:srgbClr val="000000"/>
                  </a:solidFill>
                  <a:round/>
                  <a:headEnd/>
                  <a:tailEnd/>
                </a:ln>
              </p:spPr>
              <p:txBody>
                <a:bodyPr/>
                <a:lstStyle/>
                <a:p>
                  <a:endParaRPr lang="en-US"/>
                </a:p>
              </p:txBody>
            </p:sp>
            <p:sp>
              <p:nvSpPr>
                <p:cNvPr id="8268" name="Rectangle 76"/>
                <p:cNvSpPr>
                  <a:spLocks noChangeArrowheads="1"/>
                </p:cNvSpPr>
                <p:nvPr/>
              </p:nvSpPr>
              <p:spPr bwMode="auto">
                <a:xfrm>
                  <a:off x="3810" y="3306"/>
                  <a:ext cx="72" cy="240"/>
                </a:xfrm>
                <a:prstGeom prst="rect">
                  <a:avLst/>
                </a:prstGeom>
                <a:solidFill>
                  <a:srgbClr val="FFFFFF"/>
                </a:solidFill>
                <a:ln w="9525">
                  <a:solidFill>
                    <a:srgbClr val="FFFFFF"/>
                  </a:solidFill>
                  <a:miter lim="800000"/>
                  <a:headEnd/>
                  <a:tailEnd/>
                </a:ln>
                <a:effectLst/>
              </p:spPr>
              <p:txBody>
                <a:bodyPr/>
                <a:lstStyle/>
                <a:p>
                  <a:endParaRPr lang="en-US"/>
                </a:p>
              </p:txBody>
            </p:sp>
          </p:grpSp>
          <p:sp>
            <p:nvSpPr>
              <p:cNvPr id="8269" name="Text Box 77"/>
              <p:cNvSpPr txBox="1">
                <a:spLocks noChangeArrowheads="1"/>
              </p:cNvSpPr>
              <p:nvPr/>
            </p:nvSpPr>
            <p:spPr bwMode="auto">
              <a:xfrm>
                <a:off x="3984" y="3024"/>
                <a:ext cx="240" cy="523"/>
              </a:xfrm>
              <a:prstGeom prst="rect">
                <a:avLst/>
              </a:prstGeom>
              <a:noFill/>
              <a:ln w="9525">
                <a:noFill/>
                <a:miter lim="800000"/>
                <a:headEnd/>
                <a:tailEnd/>
              </a:ln>
              <a:effectLst/>
            </p:spPr>
            <p:txBody>
              <a:bodyPr lIns="18000" tIns="10800" rIns="18000" bIns="10800">
                <a:spAutoFit/>
              </a:bodyPr>
              <a:lstStyle/>
              <a:p>
                <a:pPr algn="l" rtl="0">
                  <a:spcBef>
                    <a:spcPct val="50000"/>
                  </a:spcBef>
                </a:pPr>
                <a:r>
                  <a:rPr lang="en-US"/>
                  <a:t>f.b. </a:t>
                </a:r>
                <a:endParaRPr lang="en-US" baseline="30000"/>
              </a:p>
            </p:txBody>
          </p:sp>
          <p:sp>
            <p:nvSpPr>
              <p:cNvPr id="8270" name="Text Box 78"/>
              <p:cNvSpPr txBox="1">
                <a:spLocks noChangeArrowheads="1"/>
              </p:cNvSpPr>
              <p:nvPr/>
            </p:nvSpPr>
            <p:spPr bwMode="auto">
              <a:xfrm>
                <a:off x="3312" y="3024"/>
                <a:ext cx="240" cy="523"/>
              </a:xfrm>
              <a:prstGeom prst="rect">
                <a:avLst/>
              </a:prstGeom>
              <a:noFill/>
              <a:ln w="9525">
                <a:noFill/>
                <a:miter lim="800000"/>
                <a:headEnd/>
                <a:tailEnd/>
              </a:ln>
              <a:effectLst/>
            </p:spPr>
            <p:txBody>
              <a:bodyPr lIns="18000" tIns="10800" rIns="18000" bIns="10800">
                <a:spAutoFit/>
              </a:bodyPr>
              <a:lstStyle/>
              <a:p>
                <a:pPr algn="l" rtl="0">
                  <a:spcBef>
                    <a:spcPct val="50000"/>
                  </a:spcBef>
                </a:pPr>
                <a:r>
                  <a:rPr lang="en-US"/>
                  <a:t>r.b. </a:t>
                </a:r>
                <a:endParaRPr lang="en-US" baseline="30000"/>
              </a:p>
            </p:txBody>
          </p:sp>
          <p:sp>
            <p:nvSpPr>
              <p:cNvPr id="8271" name="Line 79"/>
              <p:cNvSpPr>
                <a:spLocks noChangeShapeType="1"/>
              </p:cNvSpPr>
              <p:nvPr/>
            </p:nvSpPr>
            <p:spPr bwMode="auto">
              <a:xfrm flipV="1">
                <a:off x="3744" y="3456"/>
                <a:ext cx="384" cy="192"/>
              </a:xfrm>
              <a:prstGeom prst="line">
                <a:avLst/>
              </a:prstGeom>
              <a:noFill/>
              <a:ln w="9525">
                <a:solidFill>
                  <a:schemeClr val="tx1"/>
                </a:solidFill>
                <a:round/>
                <a:headEnd/>
                <a:tailEnd type="triangle" w="med" len="med"/>
              </a:ln>
              <a:effectLst/>
            </p:spPr>
            <p:txBody>
              <a:bodyPr/>
              <a:lstStyle/>
              <a:p>
                <a:endParaRPr lang="en-US"/>
              </a:p>
            </p:txBody>
          </p:sp>
          <p:sp>
            <p:nvSpPr>
              <p:cNvPr id="8272" name="Text Box 80"/>
              <p:cNvSpPr txBox="1">
                <a:spLocks noChangeArrowheads="1"/>
              </p:cNvSpPr>
              <p:nvPr/>
            </p:nvSpPr>
            <p:spPr bwMode="auto">
              <a:xfrm>
                <a:off x="4080" y="3552"/>
                <a:ext cx="480" cy="269"/>
              </a:xfrm>
              <a:prstGeom prst="rect">
                <a:avLst/>
              </a:prstGeom>
              <a:noFill/>
              <a:ln w="9525">
                <a:noFill/>
                <a:miter lim="800000"/>
                <a:headEnd/>
                <a:tailEnd/>
              </a:ln>
              <a:effectLst/>
            </p:spPr>
            <p:txBody>
              <a:bodyPr lIns="18000" tIns="10800" rIns="18000" bIns="10800">
                <a:spAutoFit/>
              </a:bodyPr>
              <a:lstStyle/>
              <a:p>
                <a:pPr algn="l" rtl="0">
                  <a:spcBef>
                    <a:spcPct val="50000"/>
                  </a:spcBef>
                </a:pPr>
                <a:r>
                  <a:rPr lang="en-US"/>
                  <a:t>R</a:t>
                </a:r>
                <a:r>
                  <a:rPr lang="en-US" baseline="-25000"/>
                  <a:t>j</a:t>
                </a:r>
                <a:r>
                  <a:rPr lang="en-US"/>
                  <a:t>(V) </a:t>
                </a:r>
                <a:endParaRPr lang="en-US" baseline="30000"/>
              </a:p>
            </p:txBody>
          </p:sp>
          <p:sp>
            <p:nvSpPr>
              <p:cNvPr id="8273" name="Text Box 81"/>
              <p:cNvSpPr txBox="1">
                <a:spLocks noChangeArrowheads="1"/>
              </p:cNvSpPr>
              <p:nvPr/>
            </p:nvSpPr>
            <p:spPr bwMode="auto">
              <a:xfrm>
                <a:off x="3024" y="3456"/>
                <a:ext cx="480" cy="269"/>
              </a:xfrm>
              <a:prstGeom prst="rect">
                <a:avLst/>
              </a:prstGeom>
              <a:noFill/>
              <a:ln w="9525">
                <a:noFill/>
                <a:miter lim="800000"/>
                <a:headEnd/>
                <a:tailEnd/>
              </a:ln>
              <a:effectLst/>
            </p:spPr>
            <p:txBody>
              <a:bodyPr lIns="18000" tIns="10800" rIns="18000" bIns="10800">
                <a:spAutoFit/>
              </a:bodyPr>
              <a:lstStyle/>
              <a:p>
                <a:pPr algn="l" rtl="0">
                  <a:spcBef>
                    <a:spcPct val="50000"/>
                  </a:spcBef>
                </a:pPr>
                <a:r>
                  <a:rPr lang="en-US"/>
                  <a:t>C</a:t>
                </a:r>
                <a:r>
                  <a:rPr lang="en-US" baseline="-25000"/>
                  <a:t>j</a:t>
                </a:r>
                <a:r>
                  <a:rPr lang="en-US"/>
                  <a:t>(V) </a:t>
                </a:r>
                <a:endParaRPr lang="en-US" baseline="30000"/>
              </a:p>
            </p:txBody>
          </p:sp>
          <p:sp>
            <p:nvSpPr>
              <p:cNvPr id="8274" name="Line 82"/>
              <p:cNvSpPr>
                <a:spLocks noChangeShapeType="1"/>
              </p:cNvSpPr>
              <p:nvPr/>
            </p:nvSpPr>
            <p:spPr bwMode="auto">
              <a:xfrm flipV="1">
                <a:off x="3388" y="3456"/>
                <a:ext cx="288" cy="240"/>
              </a:xfrm>
              <a:prstGeom prst="line">
                <a:avLst/>
              </a:prstGeom>
              <a:noFill/>
              <a:ln w="9525">
                <a:solidFill>
                  <a:schemeClr val="tx1"/>
                </a:solidFill>
                <a:round/>
                <a:headEnd/>
                <a:tailEnd type="triangle" w="med" len="med"/>
              </a:ln>
              <a:effectLst/>
            </p:spPr>
            <p:txBody>
              <a:bodyPr/>
              <a:lstStyle/>
              <a:p>
                <a:endParaRPr lang="en-US"/>
              </a:p>
            </p:txBody>
          </p:sp>
          <p:sp>
            <p:nvSpPr>
              <p:cNvPr id="8275" name="Text Box 83"/>
              <p:cNvSpPr txBox="1">
                <a:spLocks noChangeArrowheads="1"/>
              </p:cNvSpPr>
              <p:nvPr/>
            </p:nvSpPr>
            <p:spPr bwMode="auto">
              <a:xfrm>
                <a:off x="2544" y="3168"/>
                <a:ext cx="480" cy="269"/>
              </a:xfrm>
              <a:prstGeom prst="rect">
                <a:avLst/>
              </a:prstGeom>
              <a:noFill/>
              <a:ln w="9525">
                <a:noFill/>
                <a:miter lim="800000"/>
                <a:headEnd/>
                <a:tailEnd/>
              </a:ln>
              <a:effectLst/>
            </p:spPr>
            <p:txBody>
              <a:bodyPr lIns="18000" tIns="10800" rIns="18000" bIns="10800">
                <a:spAutoFit/>
              </a:bodyPr>
              <a:lstStyle/>
              <a:p>
                <a:pPr algn="l" rtl="0">
                  <a:spcBef>
                    <a:spcPct val="50000"/>
                  </a:spcBef>
                </a:pPr>
                <a:r>
                  <a:rPr lang="en-US"/>
                  <a:t>R</a:t>
                </a:r>
                <a:r>
                  <a:rPr lang="en-US" baseline="-25000"/>
                  <a:t>p</a:t>
                </a:r>
                <a:endParaRPr lang="en-US" baseline="30000"/>
              </a:p>
            </p:txBody>
          </p:sp>
          <p:sp>
            <p:nvSpPr>
              <p:cNvPr id="8276" name="Text Box 84"/>
              <p:cNvSpPr txBox="1">
                <a:spLocks noChangeArrowheads="1"/>
              </p:cNvSpPr>
              <p:nvPr/>
            </p:nvSpPr>
            <p:spPr bwMode="auto">
              <a:xfrm>
                <a:off x="3888" y="2352"/>
                <a:ext cx="480" cy="269"/>
              </a:xfrm>
              <a:prstGeom prst="rect">
                <a:avLst/>
              </a:prstGeom>
              <a:noFill/>
              <a:ln w="9525">
                <a:noFill/>
                <a:miter lim="800000"/>
                <a:headEnd/>
                <a:tailEnd/>
              </a:ln>
              <a:effectLst/>
            </p:spPr>
            <p:txBody>
              <a:bodyPr lIns="18000" tIns="10800" rIns="18000" bIns="10800">
                <a:spAutoFit/>
              </a:bodyPr>
              <a:lstStyle/>
              <a:p>
                <a:pPr algn="l" rtl="0">
                  <a:spcBef>
                    <a:spcPct val="50000"/>
                  </a:spcBef>
                </a:pPr>
                <a:r>
                  <a:rPr lang="en-US" dirty="0"/>
                  <a:t>L</a:t>
                </a:r>
                <a:r>
                  <a:rPr lang="en-US" baseline="-25000" dirty="0"/>
                  <a:t>s</a:t>
                </a:r>
              </a:p>
            </p:txBody>
          </p:sp>
          <p:sp>
            <p:nvSpPr>
              <p:cNvPr id="8277" name="Text Box 85"/>
              <p:cNvSpPr txBox="1">
                <a:spLocks noChangeArrowheads="1"/>
              </p:cNvSpPr>
              <p:nvPr/>
            </p:nvSpPr>
            <p:spPr bwMode="auto">
              <a:xfrm>
                <a:off x="3888" y="2784"/>
                <a:ext cx="480" cy="269"/>
              </a:xfrm>
              <a:prstGeom prst="rect">
                <a:avLst/>
              </a:prstGeom>
              <a:noFill/>
              <a:ln w="9525">
                <a:noFill/>
                <a:miter lim="800000"/>
                <a:headEnd/>
                <a:tailEnd/>
              </a:ln>
              <a:effectLst/>
            </p:spPr>
            <p:txBody>
              <a:bodyPr lIns="18000" tIns="10800" rIns="18000" bIns="10800">
                <a:spAutoFit/>
              </a:bodyPr>
              <a:lstStyle/>
              <a:p>
                <a:pPr algn="l" rtl="0">
                  <a:spcBef>
                    <a:spcPct val="50000"/>
                  </a:spcBef>
                </a:pPr>
                <a:r>
                  <a:rPr lang="en-US"/>
                  <a:t>R</a:t>
                </a:r>
                <a:r>
                  <a:rPr lang="en-US" baseline="-25000"/>
                  <a:t>s</a:t>
                </a:r>
              </a:p>
            </p:txBody>
          </p:sp>
          <p:sp>
            <p:nvSpPr>
              <p:cNvPr id="8278" name="Oval 86"/>
              <p:cNvSpPr>
                <a:spLocks noChangeArrowheads="1"/>
              </p:cNvSpPr>
              <p:nvPr/>
            </p:nvSpPr>
            <p:spPr bwMode="auto">
              <a:xfrm>
                <a:off x="3682" y="1968"/>
                <a:ext cx="48" cy="48"/>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8279" name="Oval 87"/>
              <p:cNvSpPr>
                <a:spLocks noChangeArrowheads="1"/>
              </p:cNvSpPr>
              <p:nvPr/>
            </p:nvSpPr>
            <p:spPr bwMode="auto">
              <a:xfrm>
                <a:off x="3696" y="3984"/>
                <a:ext cx="48" cy="48"/>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8280" name="Text Box 88"/>
            <p:cNvSpPr txBox="1">
              <a:spLocks noChangeArrowheads="1"/>
            </p:cNvSpPr>
            <p:nvPr/>
          </p:nvSpPr>
          <p:spPr bwMode="auto">
            <a:xfrm>
              <a:off x="960" y="3504"/>
              <a:ext cx="1152" cy="244"/>
            </a:xfrm>
            <a:prstGeom prst="rect">
              <a:avLst/>
            </a:prstGeom>
            <a:noFill/>
            <a:ln w="9525">
              <a:noFill/>
              <a:miter lim="800000"/>
              <a:headEnd/>
              <a:tailEnd/>
            </a:ln>
            <a:effectLst/>
          </p:spPr>
          <p:txBody>
            <a:bodyPr lIns="18000" tIns="10800" rIns="18000" bIns="10800">
              <a:spAutoFit/>
            </a:bodyPr>
            <a:lstStyle/>
            <a:p>
              <a:pPr algn="l" rtl="0">
                <a:spcBef>
                  <a:spcPct val="50000"/>
                </a:spcBef>
              </a:pPr>
              <a:r>
                <a:rPr lang="en-US"/>
                <a:t>P-i-n structure </a:t>
              </a:r>
              <a:endParaRPr lang="en-US" baseline="30000"/>
            </a:p>
          </p:txBody>
        </p:sp>
        <p:sp>
          <p:nvSpPr>
            <p:cNvPr id="8281" name="Text Box 89"/>
            <p:cNvSpPr txBox="1">
              <a:spLocks noChangeArrowheads="1"/>
            </p:cNvSpPr>
            <p:nvPr/>
          </p:nvSpPr>
          <p:spPr bwMode="auto">
            <a:xfrm>
              <a:off x="3024" y="3888"/>
              <a:ext cx="1536" cy="474"/>
            </a:xfrm>
            <a:prstGeom prst="rect">
              <a:avLst/>
            </a:prstGeom>
            <a:noFill/>
            <a:ln w="9525">
              <a:noFill/>
              <a:miter lim="800000"/>
              <a:headEnd/>
              <a:tailEnd/>
            </a:ln>
            <a:effectLst/>
          </p:spPr>
          <p:txBody>
            <a:bodyPr lIns="18000" tIns="10800" rIns="18000" bIns="10800">
              <a:spAutoFit/>
            </a:bodyPr>
            <a:lstStyle/>
            <a:p>
              <a:pPr algn="l" rtl="0">
                <a:spcBef>
                  <a:spcPct val="50000"/>
                </a:spcBef>
              </a:pPr>
              <a:r>
                <a:rPr lang="en-US"/>
                <a:t>Equivalent circuit of p-i-n  </a:t>
              </a:r>
              <a:endParaRPr lang="en-US" baseline="30000"/>
            </a:p>
          </p:txBody>
        </p:sp>
      </p:grpSp>
      <p:sp>
        <p:nvSpPr>
          <p:cNvPr id="8285" name="Text Box 93"/>
          <p:cNvSpPr txBox="1">
            <a:spLocks noChangeArrowheads="1"/>
          </p:cNvSpPr>
          <p:nvPr/>
        </p:nvSpPr>
        <p:spPr bwMode="auto">
          <a:xfrm>
            <a:off x="7010400" y="3429000"/>
            <a:ext cx="1447800" cy="1371600"/>
          </a:xfrm>
          <a:prstGeom prst="rect">
            <a:avLst/>
          </a:prstGeom>
          <a:noFill/>
          <a:ln w="9525">
            <a:noFill/>
            <a:miter lim="800000"/>
            <a:headEnd/>
            <a:tailEnd/>
          </a:ln>
          <a:effectLst/>
        </p:spPr>
        <p:txBody>
          <a:bodyPr>
            <a:spAutoFit/>
          </a:bodyPr>
          <a:lstStyle/>
          <a:p>
            <a:pPr algn="l" rtl="0">
              <a:spcBef>
                <a:spcPct val="50000"/>
              </a:spcBef>
            </a:pPr>
            <a:r>
              <a:rPr lang="en-US" sz="2000"/>
              <a:t>Parasitics Ls~ 0.1 nH   Cp~ 0.3 pF Rs~ 0.3 </a:t>
            </a:r>
            <a:r>
              <a:rPr lang="en-US" sz="2000">
                <a:latin typeface="Symbol" pitchFamily="18" charset="2"/>
              </a:rPr>
              <a:t>W</a:t>
            </a:r>
            <a:r>
              <a:rPr lang="en-US"/>
              <a:t> </a:t>
            </a:r>
          </a:p>
        </p:txBody>
      </p:sp>
      <p:sp>
        <p:nvSpPr>
          <p:cNvPr id="8286" name="AutoShape 94"/>
          <p:cNvSpPr>
            <a:spLocks noChangeArrowheads="1"/>
          </p:cNvSpPr>
          <p:nvPr/>
        </p:nvSpPr>
        <p:spPr bwMode="auto">
          <a:xfrm>
            <a:off x="3851275" y="1196975"/>
            <a:ext cx="304800" cy="609600"/>
          </a:xfrm>
          <a:prstGeom prst="downArrow">
            <a:avLst>
              <a:gd name="adj1" fmla="val 50000"/>
              <a:gd name="adj2" fmla="val 50000"/>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advClick="0" advTm="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915400" cy="5786199"/>
          </a:xfrm>
          <a:prstGeom prst="rect">
            <a:avLst/>
          </a:prstGeom>
        </p:spPr>
        <p:txBody>
          <a:bodyPr wrap="square">
            <a:spAutoFit/>
          </a:bodyPr>
          <a:lstStyle/>
          <a:p>
            <a:endParaRPr lang="en-US" dirty="0" smtClean="0">
              <a:latin typeface="Arial" pitchFamily="34" charset="0"/>
              <a:cs typeface="Arial" pitchFamily="34" charset="0"/>
            </a:endParaRPr>
          </a:p>
          <a:p>
            <a:pPr algn="ctr"/>
            <a:r>
              <a:rPr lang="en-US" sz="2800" u="sng" dirty="0" smtClean="0">
                <a:solidFill>
                  <a:srgbClr val="FF0000"/>
                </a:solidFill>
                <a:latin typeface="Arial" pitchFamily="34" charset="0"/>
                <a:cs typeface="Arial" pitchFamily="34" charset="0"/>
              </a:rPr>
              <a:t>Introduction </a:t>
            </a:r>
          </a:p>
          <a:p>
            <a:pPr algn="ctr"/>
            <a:endParaRPr lang="en-US" sz="2800" u="sng" dirty="0" smtClean="0">
              <a:solidFill>
                <a:srgbClr val="FF0000"/>
              </a:solidFill>
              <a:latin typeface="Arial" pitchFamily="34" charset="0"/>
              <a:cs typeface="Arial" pitchFamily="34" charset="0"/>
            </a:endParaRPr>
          </a:p>
          <a:p>
            <a:r>
              <a:rPr lang="en-US" sz="2800" dirty="0" smtClean="0">
                <a:latin typeface="Arial" pitchFamily="34" charset="0"/>
                <a:cs typeface="Arial" pitchFamily="34" charset="0"/>
              </a:rPr>
              <a:t>•A refinement of the ordinary PN diode </a:t>
            </a:r>
          </a:p>
          <a:p>
            <a:r>
              <a:rPr lang="en-US" sz="2800" dirty="0" smtClean="0">
                <a:latin typeface="Arial" pitchFamily="34" charset="0"/>
                <a:cs typeface="Arial" pitchFamily="34" charset="0"/>
              </a:rPr>
              <a:t>•Works as a variable resistor at microwave frequencies </a:t>
            </a:r>
          </a:p>
          <a:p>
            <a:r>
              <a:rPr lang="en-US" sz="2800" dirty="0" smtClean="0">
                <a:latin typeface="Arial" pitchFamily="34" charset="0"/>
                <a:cs typeface="Arial" pitchFamily="34" charset="0"/>
              </a:rPr>
              <a:t>•PIN diode includes a layer of intrinsic material between the P and N layers </a:t>
            </a:r>
          </a:p>
          <a:p>
            <a:r>
              <a:rPr lang="en-US" sz="2800" dirty="0" smtClean="0">
                <a:latin typeface="Arial" pitchFamily="34" charset="0"/>
                <a:cs typeface="Arial" pitchFamily="34" charset="0"/>
              </a:rPr>
              <a:t>•As a result of the intrinsic layer, PIN diodes have a high breakdown voltage and they also exhibit a low level of junction capacitance </a:t>
            </a:r>
          </a:p>
          <a:p>
            <a:endParaRPr lang="en-US" sz="2800" dirty="0" smtClean="0">
              <a:latin typeface="Arial" pitchFamily="34" charset="0"/>
              <a:cs typeface="Arial" pitchFamily="34" charset="0"/>
            </a:endParaRPr>
          </a:p>
          <a:p>
            <a:endParaRPr lang="en-US" dirty="0" smtClean="0">
              <a:latin typeface="Arial" pitchFamily="34" charset="0"/>
              <a:cs typeface="Arial" pitchFamily="34" charset="0"/>
            </a:endParaRPr>
          </a:p>
          <a:p>
            <a:pPr>
              <a:buFont typeface="Arial" pitchFamily="34" charset="0"/>
              <a:buChar char="•"/>
            </a:pP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pic>
        <p:nvPicPr>
          <p:cNvPr id="5" name="Picture 2"/>
          <p:cNvPicPr>
            <a:picLocks noChangeAspect="1" noChangeArrowheads="1"/>
          </p:cNvPicPr>
          <p:nvPr/>
        </p:nvPicPr>
        <p:blipFill>
          <a:blip r:embed="rId2"/>
          <a:srcRect/>
          <a:stretch>
            <a:fillRect/>
          </a:stretch>
        </p:blipFill>
        <p:spPr bwMode="auto">
          <a:xfrm>
            <a:off x="3200400" y="4648200"/>
            <a:ext cx="2124075" cy="685800"/>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1"/>
            <a:ext cx="8763000" cy="6894195"/>
          </a:xfrm>
          <a:prstGeom prst="rect">
            <a:avLst/>
          </a:prstGeom>
        </p:spPr>
        <p:txBody>
          <a:bodyPr wrap="square">
            <a:spAutoFit/>
          </a:bodyPr>
          <a:lstStyle/>
          <a:p>
            <a:endParaRPr lang="en-US" dirty="0" smtClean="0"/>
          </a:p>
          <a:p>
            <a:pPr algn="ctr"/>
            <a:r>
              <a:rPr lang="en-US" sz="3200" u="sng" dirty="0" smtClean="0">
                <a:latin typeface="Arial" pitchFamily="34" charset="0"/>
                <a:cs typeface="Arial" pitchFamily="34" charset="0"/>
              </a:rPr>
              <a:t>Basics </a:t>
            </a:r>
          </a:p>
          <a:p>
            <a:r>
              <a:rPr lang="en-US" sz="2800" dirty="0" smtClean="0">
                <a:latin typeface="Arial" pitchFamily="34" charset="0"/>
                <a:cs typeface="Arial" pitchFamily="34" charset="0"/>
              </a:rPr>
              <a:t>•Intrinsic material sandwiched </a:t>
            </a:r>
          </a:p>
          <a:p>
            <a:r>
              <a:rPr lang="en-US" sz="2800" dirty="0" smtClean="0">
                <a:latin typeface="Arial" pitchFamily="34" charset="0"/>
                <a:cs typeface="Arial" pitchFamily="34" charset="0"/>
              </a:rPr>
              <a:t>•The PIN diode operates in exactly the same way as a normal diode </a:t>
            </a:r>
          </a:p>
          <a:p>
            <a:r>
              <a:rPr lang="en-US" sz="2800" dirty="0" smtClean="0">
                <a:latin typeface="Arial" pitchFamily="34" charset="0"/>
                <a:cs typeface="Arial" pitchFamily="34" charset="0"/>
              </a:rPr>
              <a:t>•The only real difference is that the depletion region, that normally exists between the P and N regions in an unbiased or reverse biased diode is larger. </a:t>
            </a:r>
          </a:p>
          <a:p>
            <a:pPr>
              <a:buFont typeface="Arial" pitchFamily="34" charset="0"/>
              <a:buChar char="•"/>
            </a:pPr>
            <a:r>
              <a:rPr lang="en-US" sz="2800" dirty="0" smtClean="0">
                <a:latin typeface="Arial" pitchFamily="34" charset="0"/>
                <a:cs typeface="Arial" pitchFamily="34" charset="0"/>
              </a:rPr>
              <a:t>In any PN junction, the P region contains holes as it has been doped to ensure that it has a predominance of holes. Similarly the N region has been doped to contain excess electrons. The region between the P and N regions contains no charge carriers as any holes or electrons combine As the depletion region has no charge carriers it acts as an insulator. </a:t>
            </a:r>
          </a:p>
          <a:p>
            <a:r>
              <a:rPr lang="en-US" sz="2800" dirty="0" smtClean="0">
                <a:latin typeface="Arial" pitchFamily="34" charset="0"/>
                <a:cs typeface="Arial" pitchFamily="34" charset="0"/>
              </a:rPr>
              <a:t>. </a:t>
            </a: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6555641"/>
          </a:xfrm>
          <a:prstGeom prst="rect">
            <a:avLst/>
          </a:prstGeom>
        </p:spPr>
        <p:txBody>
          <a:bodyPr wrap="square">
            <a:spAutoFit/>
          </a:bodyPr>
          <a:lstStyle/>
          <a:p>
            <a:r>
              <a:rPr lang="en-US" sz="2800" u="sng" dirty="0" smtClean="0">
                <a:latin typeface="Arial" pitchFamily="34" charset="0"/>
                <a:cs typeface="Arial" pitchFamily="34" charset="0"/>
              </a:rPr>
              <a:t>Basics </a:t>
            </a:r>
          </a:p>
          <a:p>
            <a:endParaRPr lang="en-US" sz="2800" u="sng" dirty="0" smtClean="0">
              <a:latin typeface="Arial" pitchFamily="34" charset="0"/>
              <a:cs typeface="Arial" pitchFamily="34" charset="0"/>
            </a:endParaRPr>
          </a:p>
          <a:p>
            <a:r>
              <a:rPr lang="en-US" sz="2800" dirty="0" smtClean="0">
                <a:latin typeface="Arial" pitchFamily="34" charset="0"/>
                <a:cs typeface="Arial" pitchFamily="34" charset="0"/>
              </a:rPr>
              <a:t>•Within a PIN diode the depletion region exists, but if the diode is forward biased, the carriers enter the depletion region (including the intrinsic region) and as the two carrier types meet, current starts to flow. </a:t>
            </a:r>
          </a:p>
          <a:p>
            <a:r>
              <a:rPr lang="en-US" sz="2800" dirty="0" smtClean="0">
                <a:latin typeface="Arial" pitchFamily="34" charset="0"/>
                <a:cs typeface="Arial" pitchFamily="34" charset="0"/>
              </a:rPr>
              <a:t>•When the diode is forward biased, the carrier concentration, i.e. holes and electrons is very much higher than the intrinsic level carrier concentration. Due to this high level injection level, the electric field extends deeply (almost the entire length) into the region. This electric field helps in speeding up of the transport of charge carriers from p to n region, which results in faster operation of the diode, making it a suitable device for high frequency operations</a:t>
            </a:r>
            <a:endParaRPr lang="en-US" sz="2800" dirty="0"/>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86800" cy="3600986"/>
          </a:xfrm>
          <a:prstGeom prst="rect">
            <a:avLst/>
          </a:prstGeom>
        </p:spPr>
        <p:txBody>
          <a:bodyPr wrap="square">
            <a:spAutoFit/>
          </a:bodyPr>
          <a:lstStyle/>
          <a:p>
            <a:pPr algn="ctr"/>
            <a:r>
              <a:rPr lang="en-US" sz="3200" dirty="0" smtClean="0">
                <a:solidFill>
                  <a:srgbClr val="FF0000"/>
                </a:solidFill>
                <a:latin typeface="Arial" pitchFamily="34" charset="0"/>
                <a:cs typeface="Arial" pitchFamily="34" charset="0"/>
              </a:rPr>
              <a:t>Operation </a:t>
            </a:r>
          </a:p>
          <a:p>
            <a:r>
              <a:rPr lang="en-US" sz="2800" dirty="0" smtClean="0">
                <a:latin typeface="Arial" pitchFamily="34" charset="0"/>
                <a:cs typeface="Arial" pitchFamily="34" charset="0"/>
              </a:rPr>
              <a:t>•When a PIN diode is forward biased, holes and electrons are injected from the P and N regions into the I-region. These charges do not recombine immediately. Instead, a finite quantity of charge always remains stored and results in a lowering of the resistivity of the I-region. </a:t>
            </a:r>
          </a:p>
          <a:p>
            <a:endParaRPr lang="en-US" sz="2800" dirty="0" smtClean="0">
              <a:latin typeface="Arial" pitchFamily="34" charset="0"/>
              <a:cs typeface="Arial" pitchFamily="34" charset="0"/>
            </a:endParaRPr>
          </a:p>
        </p:txBody>
      </p:sp>
      <p:pic>
        <p:nvPicPr>
          <p:cNvPr id="25601" name="Picture 1"/>
          <p:cNvPicPr>
            <a:picLocks noChangeAspect="1" noChangeArrowheads="1"/>
          </p:cNvPicPr>
          <p:nvPr/>
        </p:nvPicPr>
        <p:blipFill>
          <a:blip r:embed="rId2"/>
          <a:srcRect/>
          <a:stretch>
            <a:fillRect/>
          </a:stretch>
        </p:blipFill>
        <p:spPr bwMode="auto">
          <a:xfrm>
            <a:off x="180975" y="3352800"/>
            <a:ext cx="8963025" cy="3505200"/>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4832092"/>
          </a:xfrm>
          <a:prstGeom prst="rect">
            <a:avLst/>
          </a:prstGeom>
        </p:spPr>
        <p:txBody>
          <a:bodyPr wrap="square">
            <a:spAutoFit/>
          </a:bodyPr>
          <a:lstStyle/>
          <a:p>
            <a:endParaRPr lang="en-US" sz="2800" dirty="0" smtClean="0">
              <a:latin typeface="Arial" pitchFamily="34" charset="0"/>
              <a:cs typeface="Arial" pitchFamily="34" charset="0"/>
            </a:endParaRPr>
          </a:p>
          <a:p>
            <a:pPr algn="ctr"/>
            <a:r>
              <a:rPr lang="en-US" sz="2800" u="sng" dirty="0" smtClean="0">
                <a:solidFill>
                  <a:srgbClr val="FF0000"/>
                </a:solidFill>
                <a:latin typeface="Arial" pitchFamily="34" charset="0"/>
                <a:cs typeface="Arial" pitchFamily="34" charset="0"/>
              </a:rPr>
              <a:t>Lower Frequency Limitations </a:t>
            </a:r>
          </a:p>
          <a:p>
            <a:pPr algn="ctr"/>
            <a:endParaRPr lang="en-US" sz="2800" u="sng" dirty="0" smtClean="0">
              <a:latin typeface="Arial" pitchFamily="34" charset="0"/>
              <a:cs typeface="Arial" pitchFamily="34" charset="0"/>
            </a:endParaRPr>
          </a:p>
          <a:p>
            <a:r>
              <a:rPr lang="en-US" sz="2800" dirty="0" smtClean="0">
                <a:latin typeface="Arial" pitchFamily="34" charset="0"/>
                <a:cs typeface="Arial" pitchFamily="34" charset="0"/>
              </a:rPr>
              <a:t>•A PIN diode only acts like a rectifier at low frequencies. At microwave frequencies, the IV curve undergoes a change, so that it behaves like a resistor, whose resistance value is determined by the level of DC current that is present in the I-region. </a:t>
            </a:r>
          </a:p>
          <a:p>
            <a:pPr>
              <a:buFont typeface="Arial" pitchFamily="34" charset="0"/>
              <a:buChar char="•"/>
            </a:pPr>
            <a:r>
              <a:rPr lang="en-US" sz="2800" dirty="0" smtClean="0">
                <a:latin typeface="Arial" pitchFamily="34" charset="0"/>
                <a:cs typeface="Arial" pitchFamily="34" charset="0"/>
              </a:rPr>
              <a:t>Thus a PIN diode is essentially a DC-controlled high-frequency resistor. Just as important, if no DC current is present, the diode behaves like an open circuit. </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5109091"/>
          </a:xfrm>
          <a:prstGeom prst="rect">
            <a:avLst/>
          </a:prstGeom>
        </p:spPr>
        <p:txBody>
          <a:bodyPr wrap="square">
            <a:spAutoFit/>
          </a:bodyPr>
          <a:lstStyle/>
          <a:p>
            <a:endParaRPr lang="en-US" dirty="0"/>
          </a:p>
          <a:p>
            <a:pPr algn="ctr"/>
            <a:r>
              <a:rPr lang="en-US" sz="2800" b="1" dirty="0">
                <a:latin typeface="Arial" pitchFamily="34" charset="0"/>
                <a:cs typeface="Arial" pitchFamily="34" charset="0"/>
              </a:rPr>
              <a:t>Microwave Solid State </a:t>
            </a:r>
            <a:r>
              <a:rPr lang="en-US" sz="2800" b="1" dirty="0" smtClean="0">
                <a:latin typeface="Arial" pitchFamily="34" charset="0"/>
                <a:cs typeface="Arial" pitchFamily="34" charset="0"/>
              </a:rPr>
              <a:t>Devices</a:t>
            </a:r>
          </a:p>
          <a:p>
            <a:pPr algn="ctr"/>
            <a:endParaRPr lang="en-US" sz="2800" b="1" dirty="0" smtClean="0">
              <a:latin typeface="Arial" pitchFamily="34" charset="0"/>
              <a:cs typeface="Arial" pitchFamily="34" charset="0"/>
            </a:endParaRPr>
          </a:p>
          <a:p>
            <a:pPr marL="274320" indent="-274320">
              <a:buClr>
                <a:schemeClr val="accent3"/>
              </a:buClr>
              <a:buFont typeface="Arial" pitchFamily="34" charset="0"/>
              <a:buChar char="•"/>
              <a:defRPr/>
            </a:pPr>
            <a:r>
              <a:rPr lang="en-US" sz="2800" dirty="0" smtClean="0">
                <a:latin typeface="Arial" pitchFamily="34" charset="0"/>
                <a:cs typeface="Arial" pitchFamily="34" charset="0"/>
              </a:rPr>
              <a:t>Quantum Mechanic Tunneling – Tunnel diode </a:t>
            </a:r>
          </a:p>
          <a:p>
            <a:pPr marL="274320" indent="-274320">
              <a:buClr>
                <a:schemeClr val="accent3"/>
              </a:buClr>
              <a:defRPr/>
            </a:pPr>
            <a:r>
              <a:rPr lang="en-US" sz="2800" dirty="0" smtClean="0">
                <a:latin typeface="Arial" pitchFamily="34" charset="0"/>
                <a:cs typeface="Arial" pitchFamily="34" charset="0"/>
              </a:rPr>
              <a:t> Transferred Electron Devices – Gunn, LSA, </a:t>
            </a:r>
            <a:r>
              <a:rPr lang="en-US" sz="2800" i="1" dirty="0" err="1" smtClean="0">
                <a:latin typeface="Arial" pitchFamily="34" charset="0"/>
                <a:cs typeface="Arial" pitchFamily="34" charset="0"/>
              </a:rPr>
              <a:t>InP</a:t>
            </a:r>
            <a:r>
              <a:rPr lang="en-US" sz="2800" i="1" dirty="0" smtClean="0">
                <a:latin typeface="Arial" pitchFamily="34" charset="0"/>
                <a:cs typeface="Arial" pitchFamily="34" charset="0"/>
              </a:rPr>
              <a:t> and </a:t>
            </a:r>
            <a:r>
              <a:rPr lang="en-US" sz="2800" i="1" dirty="0" err="1" smtClean="0">
                <a:latin typeface="Arial" pitchFamily="34" charset="0"/>
                <a:cs typeface="Arial" pitchFamily="34" charset="0"/>
              </a:rPr>
              <a:t>CdTe</a:t>
            </a:r>
            <a:endParaRPr lang="en-US" sz="2800" i="1" dirty="0" smtClean="0">
              <a:latin typeface="Arial" pitchFamily="34" charset="0"/>
              <a:cs typeface="Arial" pitchFamily="34" charset="0"/>
            </a:endParaRPr>
          </a:p>
          <a:p>
            <a:pPr marL="274320" indent="-274320">
              <a:buClr>
                <a:schemeClr val="accent3"/>
              </a:buClr>
              <a:buFont typeface="Arial" pitchFamily="34" charset="0"/>
              <a:buChar char="•"/>
              <a:defRPr/>
            </a:pPr>
            <a:r>
              <a:rPr lang="en-US" sz="2800" dirty="0" smtClean="0">
                <a:latin typeface="Arial" pitchFamily="34" charset="0"/>
                <a:cs typeface="Arial" pitchFamily="34" charset="0"/>
              </a:rPr>
              <a:t>Avalanche Transit Time – IMPATT, </a:t>
            </a:r>
            <a:r>
              <a:rPr lang="en-US" sz="2800" i="1" dirty="0" smtClean="0">
                <a:latin typeface="Arial" pitchFamily="34" charset="0"/>
                <a:cs typeface="Arial" pitchFamily="34" charset="0"/>
              </a:rPr>
              <a:t>Read, </a:t>
            </a:r>
            <a:r>
              <a:rPr lang="en-US" sz="2800" i="1" dirty="0" err="1" smtClean="0">
                <a:latin typeface="Arial" pitchFamily="34" charset="0"/>
                <a:cs typeface="Arial" pitchFamily="34" charset="0"/>
              </a:rPr>
              <a:t>Baritt</a:t>
            </a:r>
            <a:r>
              <a:rPr lang="en-US" sz="2800" i="1" dirty="0" smtClean="0">
                <a:latin typeface="Arial" pitchFamily="34" charset="0"/>
                <a:cs typeface="Arial" pitchFamily="34" charset="0"/>
              </a:rPr>
              <a:t> &amp; TRAPATT</a:t>
            </a:r>
            <a:r>
              <a:rPr lang="en-US" sz="2800" dirty="0" smtClean="0">
                <a:latin typeface="Arial" pitchFamily="34" charset="0"/>
                <a:cs typeface="Arial" pitchFamily="34" charset="0"/>
              </a:rPr>
              <a:t>  </a:t>
            </a:r>
          </a:p>
          <a:p>
            <a:pPr marL="274320" indent="-274320">
              <a:buClr>
                <a:schemeClr val="accent3"/>
              </a:buClr>
              <a:buFont typeface="Arial" pitchFamily="34" charset="0"/>
              <a:buChar char="•"/>
              <a:defRPr/>
            </a:pPr>
            <a:r>
              <a:rPr lang="en-US" sz="2800" dirty="0" smtClean="0">
                <a:latin typeface="Arial" pitchFamily="34" charset="0"/>
                <a:cs typeface="Arial" pitchFamily="34" charset="0"/>
              </a:rPr>
              <a:t>Parametric Devices – </a:t>
            </a:r>
            <a:r>
              <a:rPr lang="en-US" sz="2800" dirty="0" err="1" smtClean="0">
                <a:latin typeface="Arial" pitchFamily="34" charset="0"/>
                <a:cs typeface="Arial" pitchFamily="34" charset="0"/>
              </a:rPr>
              <a:t>Varactor</a:t>
            </a:r>
            <a:r>
              <a:rPr lang="en-US" sz="2800" dirty="0" smtClean="0">
                <a:latin typeface="Arial" pitchFamily="34" charset="0"/>
                <a:cs typeface="Arial" pitchFamily="34" charset="0"/>
              </a:rPr>
              <a:t> diode </a:t>
            </a:r>
          </a:p>
          <a:p>
            <a:pPr marL="274320" indent="-274320">
              <a:buClr>
                <a:schemeClr val="accent3"/>
              </a:buClr>
              <a:buFont typeface="Arial" pitchFamily="34" charset="0"/>
              <a:buChar char="•"/>
              <a:defRPr/>
            </a:pPr>
            <a:r>
              <a:rPr lang="en-US" sz="2800" dirty="0" smtClean="0">
                <a:latin typeface="Arial" pitchFamily="34" charset="0"/>
                <a:cs typeface="Arial" pitchFamily="34" charset="0"/>
              </a:rPr>
              <a:t>Step Recovery Diode – PIN, </a:t>
            </a:r>
          </a:p>
          <a:p>
            <a:pPr marL="274320" indent="-274320">
              <a:buClr>
                <a:schemeClr val="accent3"/>
              </a:buClr>
              <a:buFont typeface="Arial" pitchFamily="34" charset="0"/>
              <a:buChar char="•"/>
              <a:defRPr/>
            </a:pPr>
            <a:r>
              <a:rPr lang="en-US" sz="2800" dirty="0" err="1" smtClean="0">
                <a:latin typeface="Arial" pitchFamily="34" charset="0"/>
                <a:cs typeface="Arial" pitchFamily="34" charset="0"/>
              </a:rPr>
              <a:t>Schottky</a:t>
            </a:r>
            <a:r>
              <a:rPr lang="en-US" sz="2800" dirty="0" smtClean="0">
                <a:latin typeface="Arial" pitchFamily="34" charset="0"/>
                <a:cs typeface="Arial" pitchFamily="34" charset="0"/>
              </a:rPr>
              <a:t> Barrier Diode.</a:t>
            </a:r>
            <a:r>
              <a:rPr lang="en-US" sz="2800" b="1" dirty="0" smtClean="0">
                <a:latin typeface="Arial" pitchFamily="34" charset="0"/>
                <a:cs typeface="Arial" pitchFamily="34" charset="0"/>
              </a:rPr>
              <a:t> </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a:p>
            <a:r>
              <a:rPr lang="en-US" sz="2800" dirty="0" smtClean="0">
                <a:latin typeface="Arial" pitchFamily="34" charset="0"/>
                <a:cs typeface="Arial" pitchFamily="34" charset="0"/>
              </a:rPr>
              <a:t>• Microwave </a:t>
            </a:r>
            <a:r>
              <a:rPr lang="en-US" sz="2800" dirty="0">
                <a:latin typeface="Arial" pitchFamily="34" charset="0"/>
                <a:cs typeface="Arial" pitchFamily="34" charset="0"/>
              </a:rPr>
              <a:t>Transistors </a:t>
            </a: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534400" cy="7848302"/>
          </a:xfrm>
          <a:prstGeom prst="rect">
            <a:avLst/>
          </a:prstGeom>
        </p:spPr>
        <p:txBody>
          <a:bodyPr wrap="square">
            <a:spAutoFit/>
          </a:bodyPr>
          <a:lstStyle/>
          <a:p>
            <a:pPr algn="ctr"/>
            <a:r>
              <a:rPr lang="en-US" sz="2800" u="sng" dirty="0" smtClean="0">
                <a:solidFill>
                  <a:srgbClr val="FF0000"/>
                </a:solidFill>
                <a:latin typeface="Arial" pitchFamily="34" charset="0"/>
                <a:cs typeface="Arial" pitchFamily="34" charset="0"/>
              </a:rPr>
              <a:t>PIN diode characteristics</a:t>
            </a:r>
          </a:p>
          <a:p>
            <a:pPr>
              <a:buFont typeface="Arial" pitchFamily="34" charset="0"/>
              <a:buChar char="•"/>
            </a:pPr>
            <a:r>
              <a:rPr lang="en-US" sz="2800" dirty="0" smtClean="0">
                <a:latin typeface="Arial" pitchFamily="34" charset="0"/>
                <a:cs typeface="Arial" pitchFamily="34" charset="0"/>
              </a:rPr>
              <a:t> High breakdown voltage</a:t>
            </a:r>
          </a:p>
          <a:p>
            <a:pPr>
              <a:buFont typeface="Arial" pitchFamily="34" charset="0"/>
              <a:buChar char="•"/>
            </a:pPr>
            <a:r>
              <a:rPr lang="en-US" sz="2800" dirty="0" smtClean="0">
                <a:latin typeface="Arial" pitchFamily="34" charset="0"/>
                <a:cs typeface="Arial" pitchFamily="34" charset="0"/>
              </a:rPr>
              <a:t> Low capacitance</a:t>
            </a:r>
          </a:p>
          <a:p>
            <a:pPr>
              <a:buFont typeface="Arial" pitchFamily="34" charset="0"/>
              <a:buChar char="•"/>
            </a:pPr>
            <a:r>
              <a:rPr lang="en-US" sz="2800" dirty="0" smtClean="0">
                <a:latin typeface="Arial" pitchFamily="34" charset="0"/>
                <a:cs typeface="Arial" pitchFamily="34" charset="0"/>
              </a:rPr>
              <a:t> Carrier storage</a:t>
            </a:r>
          </a:p>
          <a:p>
            <a:pPr>
              <a:buFont typeface="Arial" pitchFamily="34" charset="0"/>
              <a:buChar char="•"/>
            </a:pPr>
            <a:r>
              <a:rPr lang="en-US" sz="2800" dirty="0" smtClean="0">
                <a:latin typeface="Arial" pitchFamily="34" charset="0"/>
                <a:cs typeface="Arial" pitchFamily="34" charset="0"/>
              </a:rPr>
              <a:t> Sensitive photo detection</a:t>
            </a:r>
          </a:p>
          <a:p>
            <a:pPr>
              <a:buFont typeface="Arial" pitchFamily="34" charset="0"/>
              <a:buChar char="•"/>
            </a:pPr>
            <a:endParaRPr lang="en-US" sz="2800" dirty="0" smtClean="0">
              <a:latin typeface="Arial" pitchFamily="34" charset="0"/>
              <a:cs typeface="Arial" pitchFamily="34" charset="0"/>
            </a:endParaRPr>
          </a:p>
          <a:p>
            <a:pPr algn="ctr"/>
            <a:r>
              <a:rPr lang="en-US" sz="2800" u="sng" dirty="0" smtClean="0">
                <a:solidFill>
                  <a:srgbClr val="FF0000"/>
                </a:solidFill>
                <a:latin typeface="Arial" pitchFamily="34" charset="0"/>
                <a:cs typeface="Arial" pitchFamily="34" charset="0"/>
              </a:rPr>
              <a:t>Applications</a:t>
            </a:r>
          </a:p>
          <a:p>
            <a:pPr algn="ctr"/>
            <a:endParaRPr lang="en-US" sz="2800" u="sng" dirty="0" smtClean="0">
              <a:solidFill>
                <a:srgbClr val="FF0000"/>
              </a:solidFill>
              <a:latin typeface="Arial" pitchFamily="34" charset="0"/>
              <a:cs typeface="Arial" pitchFamily="34" charset="0"/>
            </a:endParaRPr>
          </a:p>
          <a:p>
            <a:pPr>
              <a:buFont typeface="Arial" pitchFamily="34" charset="0"/>
              <a:buChar char="•"/>
            </a:pPr>
            <a:r>
              <a:rPr lang="en-US" sz="2800" dirty="0" smtClean="0">
                <a:latin typeface="Arial" pitchFamily="34" charset="0"/>
                <a:cs typeface="Arial" pitchFamily="34" charset="0"/>
              </a:rPr>
              <a:t>PIN Diode as a Variable Resistor </a:t>
            </a:r>
          </a:p>
          <a:p>
            <a:r>
              <a:rPr lang="en-US" sz="2800" dirty="0" smtClean="0">
                <a:latin typeface="Arial" pitchFamily="34" charset="0"/>
                <a:cs typeface="Arial" pitchFamily="34" charset="0"/>
              </a:rPr>
              <a:t>•Resistance value of the PIN diode is determined by only the forward biased DC current </a:t>
            </a:r>
          </a:p>
          <a:p>
            <a:r>
              <a:rPr lang="en-US" sz="2800" dirty="0" smtClean="0">
                <a:latin typeface="Arial" pitchFamily="34" charset="0"/>
                <a:cs typeface="Arial" pitchFamily="34" charset="0"/>
              </a:rPr>
              <a:t>•In switch and attenuator applications, the PIN diode should ideally control the RF signal level without introducing distortion which might change the shape of the RF signal. </a:t>
            </a:r>
          </a:p>
          <a:p>
            <a:pPr algn="ctr"/>
            <a:endParaRPr lang="en-US" sz="2800" u="sng" dirty="0" smtClean="0">
              <a:solidFill>
                <a:srgbClr val="FF0000"/>
              </a:solidFill>
              <a:latin typeface="Arial" pitchFamily="34" charset="0"/>
              <a:cs typeface="Arial" pitchFamily="34" charset="0"/>
            </a:endParaRPr>
          </a:p>
          <a:p>
            <a:endParaRPr lang="en-US" sz="2800" u="sng" dirty="0" smtClean="0">
              <a:solidFill>
                <a:srgbClr val="FF0000"/>
              </a:solidFill>
              <a:latin typeface="Arial" pitchFamily="34" charset="0"/>
              <a:cs typeface="Arial" pitchFamily="34" charset="0"/>
            </a:endParaRPr>
          </a:p>
          <a:p>
            <a:endParaRPr lang="en-US" sz="2800" dirty="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00200" y="381000"/>
            <a:ext cx="5410200" cy="381000"/>
          </a:xfrm>
        </p:spPr>
        <p:txBody>
          <a:bodyPr>
            <a:normAutofit fontScale="90000"/>
          </a:bodyPr>
          <a:lstStyle/>
          <a:p>
            <a:pPr rtl="0"/>
            <a:r>
              <a:rPr lang="en-US" sz="2800" b="1" dirty="0"/>
              <a:t>Switches Applications</a:t>
            </a:r>
          </a:p>
        </p:txBody>
      </p:sp>
      <p:grpSp>
        <p:nvGrpSpPr>
          <p:cNvPr id="2" name="Group 97"/>
          <p:cNvGrpSpPr>
            <a:grpSpLocks/>
          </p:cNvGrpSpPr>
          <p:nvPr/>
        </p:nvGrpSpPr>
        <p:grpSpPr bwMode="auto">
          <a:xfrm>
            <a:off x="1187450" y="1268413"/>
            <a:ext cx="6705600" cy="4892675"/>
            <a:chOff x="912" y="816"/>
            <a:chExt cx="4224" cy="3082"/>
          </a:xfrm>
        </p:grpSpPr>
        <p:grpSp>
          <p:nvGrpSpPr>
            <p:cNvPr id="3" name="Group 89"/>
            <p:cNvGrpSpPr>
              <a:grpSpLocks/>
            </p:cNvGrpSpPr>
            <p:nvPr/>
          </p:nvGrpSpPr>
          <p:grpSpPr bwMode="auto">
            <a:xfrm>
              <a:off x="3552" y="1056"/>
              <a:ext cx="1584" cy="384"/>
              <a:chOff x="3324" y="1245"/>
              <a:chExt cx="1152" cy="192"/>
            </a:xfrm>
          </p:grpSpPr>
          <p:sp>
            <p:nvSpPr>
              <p:cNvPr id="9229" name="Freeform 13"/>
              <p:cNvSpPr>
                <a:spLocks/>
              </p:cNvSpPr>
              <p:nvPr/>
            </p:nvSpPr>
            <p:spPr bwMode="auto">
              <a:xfrm>
                <a:off x="3412" y="1245"/>
                <a:ext cx="133" cy="192"/>
              </a:xfrm>
              <a:custGeom>
                <a:avLst/>
                <a:gdLst/>
                <a:ahLst/>
                <a:cxnLst>
                  <a:cxn ang="0">
                    <a:pos x="0" y="224"/>
                  </a:cxn>
                  <a:cxn ang="0">
                    <a:pos x="48" y="32"/>
                  </a:cxn>
                  <a:cxn ang="0">
                    <a:pos x="144" y="416"/>
                  </a:cxn>
                  <a:cxn ang="0">
                    <a:pos x="230" y="32"/>
                  </a:cxn>
                  <a:cxn ang="0">
                    <a:pos x="326" y="411"/>
                  </a:cxn>
                  <a:cxn ang="0">
                    <a:pos x="408" y="32"/>
                  </a:cxn>
                  <a:cxn ang="0">
                    <a:pos x="504" y="421"/>
                  </a:cxn>
                  <a:cxn ang="0">
                    <a:pos x="590" y="27"/>
                  </a:cxn>
                  <a:cxn ang="0">
                    <a:pos x="686" y="416"/>
                  </a:cxn>
                  <a:cxn ang="0">
                    <a:pos x="720" y="224"/>
                  </a:cxn>
                </a:cxnLst>
                <a:rect l="0" t="0" r="r" b="b"/>
                <a:pathLst>
                  <a:path w="720" h="449">
                    <a:moveTo>
                      <a:pt x="0" y="224"/>
                    </a:moveTo>
                    <a:cubicBezTo>
                      <a:pt x="8" y="192"/>
                      <a:pt x="24" y="0"/>
                      <a:pt x="48" y="32"/>
                    </a:cubicBezTo>
                    <a:cubicBezTo>
                      <a:pt x="72" y="64"/>
                      <a:pt x="114" y="416"/>
                      <a:pt x="144" y="416"/>
                    </a:cubicBezTo>
                    <a:cubicBezTo>
                      <a:pt x="174" y="416"/>
                      <a:pt x="200" y="33"/>
                      <a:pt x="230" y="32"/>
                    </a:cubicBezTo>
                    <a:cubicBezTo>
                      <a:pt x="260" y="31"/>
                      <a:pt x="296" y="411"/>
                      <a:pt x="326" y="411"/>
                    </a:cubicBezTo>
                    <a:cubicBezTo>
                      <a:pt x="356" y="411"/>
                      <a:pt x="378" y="30"/>
                      <a:pt x="408" y="32"/>
                    </a:cubicBezTo>
                    <a:cubicBezTo>
                      <a:pt x="438" y="34"/>
                      <a:pt x="474" y="422"/>
                      <a:pt x="504" y="421"/>
                    </a:cubicBezTo>
                    <a:cubicBezTo>
                      <a:pt x="534" y="420"/>
                      <a:pt x="560" y="28"/>
                      <a:pt x="590" y="27"/>
                    </a:cubicBezTo>
                    <a:cubicBezTo>
                      <a:pt x="620" y="26"/>
                      <a:pt x="664" y="383"/>
                      <a:pt x="686" y="416"/>
                    </a:cubicBezTo>
                    <a:cubicBezTo>
                      <a:pt x="708" y="449"/>
                      <a:pt x="713" y="264"/>
                      <a:pt x="720" y="224"/>
                    </a:cubicBezTo>
                  </a:path>
                </a:pathLst>
              </a:custGeom>
              <a:noFill/>
              <a:ln w="9525">
                <a:solidFill>
                  <a:schemeClr val="tx1"/>
                </a:solidFill>
                <a:round/>
                <a:headEnd/>
                <a:tailEnd/>
              </a:ln>
              <a:effectLst/>
            </p:spPr>
            <p:txBody>
              <a:bodyPr/>
              <a:lstStyle/>
              <a:p>
                <a:endParaRPr lang="en-US"/>
              </a:p>
            </p:txBody>
          </p:sp>
          <p:sp>
            <p:nvSpPr>
              <p:cNvPr id="9230" name="Freeform 14"/>
              <p:cNvSpPr>
                <a:spLocks/>
              </p:cNvSpPr>
              <p:nvPr/>
            </p:nvSpPr>
            <p:spPr bwMode="auto">
              <a:xfrm>
                <a:off x="4208" y="1245"/>
                <a:ext cx="133" cy="192"/>
              </a:xfrm>
              <a:custGeom>
                <a:avLst/>
                <a:gdLst/>
                <a:ahLst/>
                <a:cxnLst>
                  <a:cxn ang="0">
                    <a:pos x="0" y="224"/>
                  </a:cxn>
                  <a:cxn ang="0">
                    <a:pos x="48" y="32"/>
                  </a:cxn>
                  <a:cxn ang="0">
                    <a:pos x="144" y="416"/>
                  </a:cxn>
                  <a:cxn ang="0">
                    <a:pos x="230" y="32"/>
                  </a:cxn>
                  <a:cxn ang="0">
                    <a:pos x="326" y="411"/>
                  </a:cxn>
                  <a:cxn ang="0">
                    <a:pos x="408" y="32"/>
                  </a:cxn>
                  <a:cxn ang="0">
                    <a:pos x="504" y="421"/>
                  </a:cxn>
                  <a:cxn ang="0">
                    <a:pos x="590" y="27"/>
                  </a:cxn>
                  <a:cxn ang="0">
                    <a:pos x="686" y="416"/>
                  </a:cxn>
                  <a:cxn ang="0">
                    <a:pos x="720" y="224"/>
                  </a:cxn>
                </a:cxnLst>
                <a:rect l="0" t="0" r="r" b="b"/>
                <a:pathLst>
                  <a:path w="720" h="449">
                    <a:moveTo>
                      <a:pt x="0" y="224"/>
                    </a:moveTo>
                    <a:cubicBezTo>
                      <a:pt x="8" y="192"/>
                      <a:pt x="24" y="0"/>
                      <a:pt x="48" y="32"/>
                    </a:cubicBezTo>
                    <a:cubicBezTo>
                      <a:pt x="72" y="64"/>
                      <a:pt x="114" y="416"/>
                      <a:pt x="144" y="416"/>
                    </a:cubicBezTo>
                    <a:cubicBezTo>
                      <a:pt x="174" y="416"/>
                      <a:pt x="200" y="33"/>
                      <a:pt x="230" y="32"/>
                    </a:cubicBezTo>
                    <a:cubicBezTo>
                      <a:pt x="260" y="31"/>
                      <a:pt x="296" y="411"/>
                      <a:pt x="326" y="411"/>
                    </a:cubicBezTo>
                    <a:cubicBezTo>
                      <a:pt x="356" y="411"/>
                      <a:pt x="378" y="30"/>
                      <a:pt x="408" y="32"/>
                    </a:cubicBezTo>
                    <a:cubicBezTo>
                      <a:pt x="438" y="34"/>
                      <a:pt x="474" y="422"/>
                      <a:pt x="504" y="421"/>
                    </a:cubicBezTo>
                    <a:cubicBezTo>
                      <a:pt x="534" y="420"/>
                      <a:pt x="560" y="28"/>
                      <a:pt x="590" y="27"/>
                    </a:cubicBezTo>
                    <a:cubicBezTo>
                      <a:pt x="620" y="26"/>
                      <a:pt x="664" y="383"/>
                      <a:pt x="686" y="416"/>
                    </a:cubicBezTo>
                    <a:cubicBezTo>
                      <a:pt x="708" y="449"/>
                      <a:pt x="713" y="264"/>
                      <a:pt x="720" y="224"/>
                    </a:cubicBezTo>
                  </a:path>
                </a:pathLst>
              </a:custGeom>
              <a:noFill/>
              <a:ln w="9525">
                <a:solidFill>
                  <a:schemeClr val="tx1"/>
                </a:solidFill>
                <a:round/>
                <a:headEnd/>
                <a:tailEnd/>
              </a:ln>
              <a:effectLst/>
            </p:spPr>
            <p:txBody>
              <a:bodyPr/>
              <a:lstStyle/>
              <a:p>
                <a:endParaRPr lang="en-US"/>
              </a:p>
            </p:txBody>
          </p:sp>
          <p:sp>
            <p:nvSpPr>
              <p:cNvPr id="9231" name="Freeform 15"/>
              <p:cNvSpPr>
                <a:spLocks/>
              </p:cNvSpPr>
              <p:nvPr/>
            </p:nvSpPr>
            <p:spPr bwMode="auto">
              <a:xfrm>
                <a:off x="3702" y="1245"/>
                <a:ext cx="132" cy="192"/>
              </a:xfrm>
              <a:custGeom>
                <a:avLst/>
                <a:gdLst/>
                <a:ahLst/>
                <a:cxnLst>
                  <a:cxn ang="0">
                    <a:pos x="0" y="224"/>
                  </a:cxn>
                  <a:cxn ang="0">
                    <a:pos x="48" y="32"/>
                  </a:cxn>
                  <a:cxn ang="0">
                    <a:pos x="144" y="416"/>
                  </a:cxn>
                  <a:cxn ang="0">
                    <a:pos x="230" y="32"/>
                  </a:cxn>
                  <a:cxn ang="0">
                    <a:pos x="326" y="411"/>
                  </a:cxn>
                  <a:cxn ang="0">
                    <a:pos x="408" y="32"/>
                  </a:cxn>
                  <a:cxn ang="0">
                    <a:pos x="504" y="421"/>
                  </a:cxn>
                  <a:cxn ang="0">
                    <a:pos x="590" y="27"/>
                  </a:cxn>
                  <a:cxn ang="0">
                    <a:pos x="686" y="416"/>
                  </a:cxn>
                  <a:cxn ang="0">
                    <a:pos x="720" y="224"/>
                  </a:cxn>
                </a:cxnLst>
                <a:rect l="0" t="0" r="r" b="b"/>
                <a:pathLst>
                  <a:path w="720" h="449">
                    <a:moveTo>
                      <a:pt x="0" y="224"/>
                    </a:moveTo>
                    <a:cubicBezTo>
                      <a:pt x="8" y="192"/>
                      <a:pt x="24" y="0"/>
                      <a:pt x="48" y="32"/>
                    </a:cubicBezTo>
                    <a:cubicBezTo>
                      <a:pt x="72" y="64"/>
                      <a:pt x="114" y="416"/>
                      <a:pt x="144" y="416"/>
                    </a:cubicBezTo>
                    <a:cubicBezTo>
                      <a:pt x="174" y="416"/>
                      <a:pt x="200" y="33"/>
                      <a:pt x="230" y="32"/>
                    </a:cubicBezTo>
                    <a:cubicBezTo>
                      <a:pt x="260" y="31"/>
                      <a:pt x="296" y="411"/>
                      <a:pt x="326" y="411"/>
                    </a:cubicBezTo>
                    <a:cubicBezTo>
                      <a:pt x="356" y="411"/>
                      <a:pt x="378" y="30"/>
                      <a:pt x="408" y="32"/>
                    </a:cubicBezTo>
                    <a:cubicBezTo>
                      <a:pt x="438" y="34"/>
                      <a:pt x="474" y="422"/>
                      <a:pt x="504" y="421"/>
                    </a:cubicBezTo>
                    <a:cubicBezTo>
                      <a:pt x="534" y="420"/>
                      <a:pt x="560" y="28"/>
                      <a:pt x="590" y="27"/>
                    </a:cubicBezTo>
                    <a:cubicBezTo>
                      <a:pt x="620" y="26"/>
                      <a:pt x="664" y="383"/>
                      <a:pt x="686" y="416"/>
                    </a:cubicBezTo>
                    <a:cubicBezTo>
                      <a:pt x="708" y="449"/>
                      <a:pt x="713" y="264"/>
                      <a:pt x="720" y="224"/>
                    </a:cubicBezTo>
                  </a:path>
                </a:pathLst>
              </a:custGeom>
              <a:noFill/>
              <a:ln w="9525">
                <a:solidFill>
                  <a:schemeClr val="tx1"/>
                </a:solidFill>
                <a:round/>
                <a:headEnd/>
                <a:tailEnd/>
              </a:ln>
              <a:effectLst/>
            </p:spPr>
            <p:txBody>
              <a:bodyPr/>
              <a:lstStyle/>
              <a:p>
                <a:endParaRPr lang="en-US"/>
              </a:p>
            </p:txBody>
          </p:sp>
          <p:sp>
            <p:nvSpPr>
              <p:cNvPr id="9232" name="Freeform 16"/>
              <p:cNvSpPr>
                <a:spLocks/>
              </p:cNvSpPr>
              <p:nvPr/>
            </p:nvSpPr>
            <p:spPr bwMode="auto">
              <a:xfrm>
                <a:off x="3959" y="1245"/>
                <a:ext cx="133" cy="192"/>
              </a:xfrm>
              <a:custGeom>
                <a:avLst/>
                <a:gdLst/>
                <a:ahLst/>
                <a:cxnLst>
                  <a:cxn ang="0">
                    <a:pos x="0" y="224"/>
                  </a:cxn>
                  <a:cxn ang="0">
                    <a:pos x="48" y="32"/>
                  </a:cxn>
                  <a:cxn ang="0">
                    <a:pos x="144" y="416"/>
                  </a:cxn>
                  <a:cxn ang="0">
                    <a:pos x="230" y="32"/>
                  </a:cxn>
                  <a:cxn ang="0">
                    <a:pos x="326" y="411"/>
                  </a:cxn>
                  <a:cxn ang="0">
                    <a:pos x="408" y="32"/>
                  </a:cxn>
                  <a:cxn ang="0">
                    <a:pos x="504" y="421"/>
                  </a:cxn>
                  <a:cxn ang="0">
                    <a:pos x="590" y="27"/>
                  </a:cxn>
                  <a:cxn ang="0">
                    <a:pos x="686" y="416"/>
                  </a:cxn>
                  <a:cxn ang="0">
                    <a:pos x="720" y="224"/>
                  </a:cxn>
                </a:cxnLst>
                <a:rect l="0" t="0" r="r" b="b"/>
                <a:pathLst>
                  <a:path w="720" h="449">
                    <a:moveTo>
                      <a:pt x="0" y="224"/>
                    </a:moveTo>
                    <a:cubicBezTo>
                      <a:pt x="8" y="192"/>
                      <a:pt x="24" y="0"/>
                      <a:pt x="48" y="32"/>
                    </a:cubicBezTo>
                    <a:cubicBezTo>
                      <a:pt x="72" y="64"/>
                      <a:pt x="114" y="416"/>
                      <a:pt x="144" y="416"/>
                    </a:cubicBezTo>
                    <a:cubicBezTo>
                      <a:pt x="174" y="416"/>
                      <a:pt x="200" y="33"/>
                      <a:pt x="230" y="32"/>
                    </a:cubicBezTo>
                    <a:cubicBezTo>
                      <a:pt x="260" y="31"/>
                      <a:pt x="296" y="411"/>
                      <a:pt x="326" y="411"/>
                    </a:cubicBezTo>
                    <a:cubicBezTo>
                      <a:pt x="356" y="411"/>
                      <a:pt x="378" y="30"/>
                      <a:pt x="408" y="32"/>
                    </a:cubicBezTo>
                    <a:cubicBezTo>
                      <a:pt x="438" y="34"/>
                      <a:pt x="474" y="422"/>
                      <a:pt x="504" y="421"/>
                    </a:cubicBezTo>
                    <a:cubicBezTo>
                      <a:pt x="534" y="420"/>
                      <a:pt x="560" y="28"/>
                      <a:pt x="590" y="27"/>
                    </a:cubicBezTo>
                    <a:cubicBezTo>
                      <a:pt x="620" y="26"/>
                      <a:pt x="664" y="383"/>
                      <a:pt x="686" y="416"/>
                    </a:cubicBezTo>
                    <a:cubicBezTo>
                      <a:pt x="708" y="449"/>
                      <a:pt x="713" y="264"/>
                      <a:pt x="720" y="224"/>
                    </a:cubicBezTo>
                  </a:path>
                </a:pathLst>
              </a:custGeom>
              <a:noFill/>
              <a:ln w="9525">
                <a:solidFill>
                  <a:schemeClr val="tx1"/>
                </a:solidFill>
                <a:round/>
                <a:headEnd/>
                <a:tailEnd/>
              </a:ln>
              <a:effectLst/>
            </p:spPr>
            <p:txBody>
              <a:bodyPr/>
              <a:lstStyle/>
              <a:p>
                <a:endParaRPr lang="en-US"/>
              </a:p>
            </p:txBody>
          </p:sp>
          <p:sp>
            <p:nvSpPr>
              <p:cNvPr id="9233" name="Freeform 17"/>
              <p:cNvSpPr>
                <a:spLocks/>
              </p:cNvSpPr>
              <p:nvPr/>
            </p:nvSpPr>
            <p:spPr bwMode="auto">
              <a:xfrm>
                <a:off x="3324" y="1421"/>
                <a:ext cx="1152" cy="2"/>
              </a:xfrm>
              <a:custGeom>
                <a:avLst/>
                <a:gdLst/>
                <a:ahLst/>
                <a:cxnLst>
                  <a:cxn ang="0">
                    <a:pos x="0" y="2"/>
                  </a:cxn>
                  <a:cxn ang="0">
                    <a:pos x="1251" y="0"/>
                  </a:cxn>
                </a:cxnLst>
                <a:rect l="0" t="0" r="r" b="b"/>
                <a:pathLst>
                  <a:path w="1251" h="2">
                    <a:moveTo>
                      <a:pt x="0" y="2"/>
                    </a:moveTo>
                    <a:lnTo>
                      <a:pt x="1251" y="0"/>
                    </a:lnTo>
                  </a:path>
                </a:pathLst>
              </a:custGeom>
              <a:noFill/>
              <a:ln w="9525">
                <a:solidFill>
                  <a:schemeClr val="tx1"/>
                </a:solidFill>
                <a:round/>
                <a:headEnd/>
                <a:tailEnd type="triangle" w="med" len="med"/>
              </a:ln>
              <a:effectLst/>
            </p:spPr>
            <p:txBody>
              <a:bodyPr/>
              <a:lstStyle/>
              <a:p>
                <a:endParaRPr lang="en-US"/>
              </a:p>
            </p:txBody>
          </p:sp>
          <p:sp>
            <p:nvSpPr>
              <p:cNvPr id="9234" name="Freeform 18"/>
              <p:cNvSpPr>
                <a:spLocks/>
              </p:cNvSpPr>
              <p:nvPr/>
            </p:nvSpPr>
            <p:spPr bwMode="auto">
              <a:xfrm>
                <a:off x="3408" y="1248"/>
                <a:ext cx="938" cy="179"/>
              </a:xfrm>
              <a:custGeom>
                <a:avLst/>
                <a:gdLst/>
                <a:ahLst/>
                <a:cxnLst>
                  <a:cxn ang="0">
                    <a:pos x="0" y="172"/>
                  </a:cxn>
                  <a:cxn ang="0">
                    <a:pos x="0" y="7"/>
                  </a:cxn>
                  <a:cxn ang="0">
                    <a:pos x="159" y="7"/>
                  </a:cxn>
                  <a:cxn ang="0">
                    <a:pos x="162" y="173"/>
                  </a:cxn>
                  <a:cxn ang="0">
                    <a:pos x="309" y="173"/>
                  </a:cxn>
                  <a:cxn ang="0">
                    <a:pos x="312" y="14"/>
                  </a:cxn>
                  <a:cxn ang="0">
                    <a:pos x="463" y="14"/>
                  </a:cxn>
                  <a:cxn ang="0">
                    <a:pos x="463" y="173"/>
                  </a:cxn>
                  <a:cxn ang="0">
                    <a:pos x="600" y="175"/>
                  </a:cxn>
                  <a:cxn ang="0">
                    <a:pos x="595" y="7"/>
                  </a:cxn>
                  <a:cxn ang="0">
                    <a:pos x="749" y="2"/>
                  </a:cxn>
                  <a:cxn ang="0">
                    <a:pos x="751" y="179"/>
                  </a:cxn>
                  <a:cxn ang="0">
                    <a:pos x="859" y="173"/>
                  </a:cxn>
                  <a:cxn ang="0">
                    <a:pos x="866" y="0"/>
                  </a:cxn>
                  <a:cxn ang="0">
                    <a:pos x="1019" y="0"/>
                  </a:cxn>
                  <a:cxn ang="0">
                    <a:pos x="1019" y="173"/>
                  </a:cxn>
                </a:cxnLst>
                <a:rect l="0" t="0" r="r" b="b"/>
                <a:pathLst>
                  <a:path w="1019" h="179">
                    <a:moveTo>
                      <a:pt x="0" y="172"/>
                    </a:moveTo>
                    <a:lnTo>
                      <a:pt x="0" y="7"/>
                    </a:lnTo>
                    <a:lnTo>
                      <a:pt x="159" y="7"/>
                    </a:lnTo>
                    <a:lnTo>
                      <a:pt x="162" y="173"/>
                    </a:lnTo>
                    <a:lnTo>
                      <a:pt x="309" y="173"/>
                    </a:lnTo>
                    <a:lnTo>
                      <a:pt x="312" y="14"/>
                    </a:lnTo>
                    <a:lnTo>
                      <a:pt x="463" y="14"/>
                    </a:lnTo>
                    <a:lnTo>
                      <a:pt x="463" y="173"/>
                    </a:lnTo>
                    <a:lnTo>
                      <a:pt x="600" y="175"/>
                    </a:lnTo>
                    <a:lnTo>
                      <a:pt x="595" y="7"/>
                    </a:lnTo>
                    <a:lnTo>
                      <a:pt x="749" y="2"/>
                    </a:lnTo>
                    <a:lnTo>
                      <a:pt x="751" y="179"/>
                    </a:lnTo>
                    <a:lnTo>
                      <a:pt x="859" y="173"/>
                    </a:lnTo>
                    <a:lnTo>
                      <a:pt x="866" y="0"/>
                    </a:lnTo>
                    <a:lnTo>
                      <a:pt x="1019" y="0"/>
                    </a:lnTo>
                    <a:lnTo>
                      <a:pt x="1019" y="173"/>
                    </a:lnTo>
                  </a:path>
                </a:pathLst>
              </a:custGeom>
              <a:noFill/>
              <a:ln w="9525">
                <a:solidFill>
                  <a:schemeClr val="tx1"/>
                </a:solidFill>
                <a:round/>
                <a:headEnd/>
                <a:tailEnd/>
              </a:ln>
              <a:effectLst/>
            </p:spPr>
            <p:txBody>
              <a:bodyPr/>
              <a:lstStyle/>
              <a:p>
                <a:endParaRPr lang="en-US"/>
              </a:p>
            </p:txBody>
          </p:sp>
        </p:grpSp>
        <p:sp>
          <p:nvSpPr>
            <p:cNvPr id="9237" name="Text Box 21"/>
            <p:cNvSpPr txBox="1">
              <a:spLocks noChangeArrowheads="1"/>
            </p:cNvSpPr>
            <p:nvPr/>
          </p:nvSpPr>
          <p:spPr bwMode="auto">
            <a:xfrm>
              <a:off x="4656" y="1488"/>
              <a:ext cx="192" cy="244"/>
            </a:xfrm>
            <a:prstGeom prst="rect">
              <a:avLst/>
            </a:prstGeom>
            <a:noFill/>
            <a:ln w="9525">
              <a:noFill/>
              <a:miter lim="800000"/>
              <a:headEnd/>
              <a:tailEnd/>
            </a:ln>
            <a:effectLst/>
          </p:spPr>
          <p:txBody>
            <a:bodyPr lIns="18000" tIns="10800" rIns="18000" bIns="10800">
              <a:spAutoFit/>
            </a:bodyPr>
            <a:lstStyle/>
            <a:p>
              <a:pPr algn="l" rtl="0">
                <a:spcBef>
                  <a:spcPct val="50000"/>
                </a:spcBef>
              </a:pPr>
              <a:r>
                <a:rPr lang="en-US"/>
                <a:t>t</a:t>
              </a:r>
            </a:p>
          </p:txBody>
        </p:sp>
        <p:sp>
          <p:nvSpPr>
            <p:cNvPr id="9239" name="Rectangle 23"/>
            <p:cNvSpPr>
              <a:spLocks noChangeArrowheads="1"/>
            </p:cNvSpPr>
            <p:nvPr/>
          </p:nvSpPr>
          <p:spPr bwMode="auto">
            <a:xfrm>
              <a:off x="2128" y="960"/>
              <a:ext cx="672" cy="432"/>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9221" name="Text Box 5"/>
            <p:cNvSpPr txBox="1">
              <a:spLocks noChangeArrowheads="1"/>
            </p:cNvSpPr>
            <p:nvPr/>
          </p:nvSpPr>
          <p:spPr bwMode="auto">
            <a:xfrm>
              <a:off x="2176" y="1076"/>
              <a:ext cx="576" cy="244"/>
            </a:xfrm>
            <a:prstGeom prst="rect">
              <a:avLst/>
            </a:prstGeom>
            <a:noFill/>
            <a:ln w="9525">
              <a:noFill/>
              <a:miter lim="800000"/>
              <a:headEnd/>
              <a:tailEnd/>
            </a:ln>
            <a:effectLst/>
          </p:spPr>
          <p:txBody>
            <a:bodyPr lIns="18000" tIns="10800" rIns="18000" bIns="10800">
              <a:spAutoFit/>
            </a:bodyPr>
            <a:lstStyle/>
            <a:p>
              <a:pPr algn="l" rtl="0">
                <a:spcBef>
                  <a:spcPct val="50000"/>
                </a:spcBef>
              </a:pPr>
              <a:r>
                <a:rPr lang="en-US" dirty="0"/>
                <a:t>Switch</a:t>
              </a:r>
            </a:p>
          </p:txBody>
        </p:sp>
        <p:sp>
          <p:nvSpPr>
            <p:cNvPr id="9241" name="Text Box 25"/>
            <p:cNvSpPr txBox="1">
              <a:spLocks noChangeArrowheads="1"/>
            </p:cNvSpPr>
            <p:nvPr/>
          </p:nvSpPr>
          <p:spPr bwMode="auto">
            <a:xfrm>
              <a:off x="2640" y="1584"/>
              <a:ext cx="608" cy="244"/>
            </a:xfrm>
            <a:prstGeom prst="rect">
              <a:avLst/>
            </a:prstGeom>
            <a:noFill/>
            <a:ln w="9525">
              <a:noFill/>
              <a:miter lim="800000"/>
              <a:headEnd/>
              <a:tailEnd/>
            </a:ln>
            <a:effectLst/>
          </p:spPr>
          <p:txBody>
            <a:bodyPr lIns="18000" tIns="10800" rIns="18000" bIns="10800">
              <a:spAutoFit/>
            </a:bodyPr>
            <a:lstStyle/>
            <a:p>
              <a:pPr algn="l" rtl="0">
                <a:spcBef>
                  <a:spcPct val="50000"/>
                </a:spcBef>
              </a:pPr>
              <a:r>
                <a:rPr lang="en-US" dirty="0"/>
                <a:t>Bias</a:t>
              </a:r>
            </a:p>
          </p:txBody>
        </p:sp>
        <p:sp>
          <p:nvSpPr>
            <p:cNvPr id="9242" name="Text Box 26"/>
            <p:cNvSpPr txBox="1">
              <a:spLocks noChangeArrowheads="1"/>
            </p:cNvSpPr>
            <p:nvPr/>
          </p:nvSpPr>
          <p:spPr bwMode="auto">
            <a:xfrm>
              <a:off x="912" y="1248"/>
              <a:ext cx="688" cy="244"/>
            </a:xfrm>
            <a:prstGeom prst="rect">
              <a:avLst/>
            </a:prstGeom>
            <a:noFill/>
            <a:ln w="9525">
              <a:noFill/>
              <a:miter lim="800000"/>
              <a:headEnd/>
              <a:tailEnd/>
            </a:ln>
            <a:effectLst/>
          </p:spPr>
          <p:txBody>
            <a:bodyPr lIns="18000" tIns="10800" rIns="18000" bIns="10800">
              <a:spAutoFit/>
            </a:bodyPr>
            <a:lstStyle/>
            <a:p>
              <a:pPr algn="l" rtl="0">
                <a:spcBef>
                  <a:spcPct val="50000"/>
                </a:spcBef>
              </a:pPr>
              <a:r>
                <a:rPr lang="en-US"/>
                <a:t>Source</a:t>
              </a:r>
            </a:p>
          </p:txBody>
        </p:sp>
        <p:sp>
          <p:nvSpPr>
            <p:cNvPr id="9243" name="Oval 27"/>
            <p:cNvSpPr>
              <a:spLocks noChangeArrowheads="1"/>
            </p:cNvSpPr>
            <p:nvPr/>
          </p:nvSpPr>
          <p:spPr bwMode="auto">
            <a:xfrm>
              <a:off x="1468" y="1050"/>
              <a:ext cx="240" cy="24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9244" name="Freeform 28"/>
            <p:cNvSpPr>
              <a:spLocks/>
            </p:cNvSpPr>
            <p:nvPr/>
          </p:nvSpPr>
          <p:spPr bwMode="auto">
            <a:xfrm>
              <a:off x="1521" y="1114"/>
              <a:ext cx="120" cy="115"/>
            </a:xfrm>
            <a:custGeom>
              <a:avLst/>
              <a:gdLst/>
              <a:ahLst/>
              <a:cxnLst>
                <a:cxn ang="0">
                  <a:pos x="0" y="104"/>
                </a:cxn>
                <a:cxn ang="0">
                  <a:pos x="48" y="8"/>
                </a:cxn>
                <a:cxn ang="0">
                  <a:pos x="96" y="152"/>
                </a:cxn>
                <a:cxn ang="0">
                  <a:pos x="144" y="56"/>
                </a:cxn>
              </a:cxnLst>
              <a:rect l="0" t="0" r="r" b="b"/>
              <a:pathLst>
                <a:path w="144" h="160">
                  <a:moveTo>
                    <a:pt x="0" y="104"/>
                  </a:moveTo>
                  <a:cubicBezTo>
                    <a:pt x="16" y="52"/>
                    <a:pt x="32" y="0"/>
                    <a:pt x="48" y="8"/>
                  </a:cubicBezTo>
                  <a:cubicBezTo>
                    <a:pt x="64" y="16"/>
                    <a:pt x="80" y="144"/>
                    <a:pt x="96" y="152"/>
                  </a:cubicBezTo>
                  <a:cubicBezTo>
                    <a:pt x="112" y="160"/>
                    <a:pt x="128" y="108"/>
                    <a:pt x="144" y="56"/>
                  </a:cubicBezTo>
                </a:path>
              </a:pathLst>
            </a:custGeom>
            <a:solidFill>
              <a:srgbClr val="FFFF00"/>
            </a:solidFill>
            <a:ln w="9525">
              <a:solidFill>
                <a:schemeClr val="tx1"/>
              </a:solidFill>
              <a:round/>
              <a:headEnd/>
              <a:tailEnd/>
            </a:ln>
            <a:effectLst/>
          </p:spPr>
          <p:txBody>
            <a:bodyPr/>
            <a:lstStyle/>
            <a:p>
              <a:endParaRPr lang="en-US"/>
            </a:p>
          </p:txBody>
        </p:sp>
        <p:sp>
          <p:nvSpPr>
            <p:cNvPr id="9245" name="Text Box 29"/>
            <p:cNvSpPr txBox="1">
              <a:spLocks noChangeArrowheads="1"/>
            </p:cNvSpPr>
            <p:nvPr/>
          </p:nvSpPr>
          <p:spPr bwMode="auto">
            <a:xfrm>
              <a:off x="3072" y="816"/>
              <a:ext cx="624" cy="244"/>
            </a:xfrm>
            <a:prstGeom prst="rect">
              <a:avLst/>
            </a:prstGeom>
            <a:noFill/>
            <a:ln w="9525">
              <a:noFill/>
              <a:miter lim="800000"/>
              <a:headEnd/>
              <a:tailEnd/>
            </a:ln>
            <a:effectLst/>
          </p:spPr>
          <p:txBody>
            <a:bodyPr lIns="18000" tIns="10800" rIns="18000" bIns="10800">
              <a:spAutoFit/>
            </a:bodyPr>
            <a:lstStyle/>
            <a:p>
              <a:pPr algn="l" rtl="0">
                <a:spcBef>
                  <a:spcPct val="50000"/>
                </a:spcBef>
              </a:pPr>
              <a:r>
                <a:rPr lang="en-US"/>
                <a:t>Output</a:t>
              </a:r>
            </a:p>
          </p:txBody>
        </p:sp>
        <p:sp>
          <p:nvSpPr>
            <p:cNvPr id="9248" name="Text Box 32"/>
            <p:cNvSpPr txBox="1">
              <a:spLocks noChangeArrowheads="1"/>
            </p:cNvSpPr>
            <p:nvPr/>
          </p:nvSpPr>
          <p:spPr bwMode="auto">
            <a:xfrm>
              <a:off x="1008" y="1920"/>
              <a:ext cx="3696" cy="288"/>
            </a:xfrm>
            <a:prstGeom prst="rect">
              <a:avLst/>
            </a:prstGeom>
            <a:noFill/>
            <a:ln w="9525">
              <a:noFill/>
              <a:miter lim="800000"/>
              <a:headEnd/>
              <a:tailEnd/>
            </a:ln>
            <a:effectLst/>
          </p:spPr>
          <p:txBody>
            <a:bodyPr>
              <a:spAutoFit/>
            </a:bodyPr>
            <a:lstStyle/>
            <a:p>
              <a:pPr marL="457200" indent="-457200" algn="l" rtl="0">
                <a:spcBef>
                  <a:spcPct val="20000"/>
                </a:spcBef>
                <a:buFontTx/>
                <a:buAutoNum type="arabicParenBoth"/>
              </a:pPr>
              <a:r>
                <a:rPr lang="en-US" dirty="0" smtClean="0"/>
                <a:t> Modulators in communication systems</a:t>
              </a:r>
              <a:endParaRPr lang="en-US" dirty="0"/>
            </a:p>
          </p:txBody>
        </p:sp>
        <p:grpSp>
          <p:nvGrpSpPr>
            <p:cNvPr id="4" name="Group 44"/>
            <p:cNvGrpSpPr>
              <a:grpSpLocks/>
            </p:cNvGrpSpPr>
            <p:nvPr/>
          </p:nvGrpSpPr>
          <p:grpSpPr bwMode="auto">
            <a:xfrm>
              <a:off x="1680" y="3056"/>
              <a:ext cx="200" cy="184"/>
              <a:chOff x="528" y="3024"/>
              <a:chExt cx="288" cy="336"/>
            </a:xfrm>
          </p:grpSpPr>
          <p:sp>
            <p:nvSpPr>
              <p:cNvPr id="9261" name="Oval 45"/>
              <p:cNvSpPr>
                <a:spLocks noChangeArrowheads="1"/>
              </p:cNvSpPr>
              <p:nvPr/>
            </p:nvSpPr>
            <p:spPr bwMode="auto">
              <a:xfrm>
                <a:off x="528" y="3024"/>
                <a:ext cx="288" cy="33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262" name="Freeform 46"/>
              <p:cNvSpPr>
                <a:spLocks/>
              </p:cNvSpPr>
              <p:nvPr/>
            </p:nvSpPr>
            <p:spPr bwMode="auto">
              <a:xfrm>
                <a:off x="592" y="3114"/>
                <a:ext cx="144" cy="160"/>
              </a:xfrm>
              <a:custGeom>
                <a:avLst/>
                <a:gdLst/>
                <a:ahLst/>
                <a:cxnLst>
                  <a:cxn ang="0">
                    <a:pos x="0" y="104"/>
                  </a:cxn>
                  <a:cxn ang="0">
                    <a:pos x="48" y="8"/>
                  </a:cxn>
                  <a:cxn ang="0">
                    <a:pos x="96" y="152"/>
                  </a:cxn>
                  <a:cxn ang="0">
                    <a:pos x="144" y="56"/>
                  </a:cxn>
                </a:cxnLst>
                <a:rect l="0" t="0" r="r" b="b"/>
                <a:pathLst>
                  <a:path w="144" h="160">
                    <a:moveTo>
                      <a:pt x="0" y="104"/>
                    </a:moveTo>
                    <a:cubicBezTo>
                      <a:pt x="16" y="52"/>
                      <a:pt x="32" y="0"/>
                      <a:pt x="48" y="8"/>
                    </a:cubicBezTo>
                    <a:cubicBezTo>
                      <a:pt x="64" y="16"/>
                      <a:pt x="80" y="144"/>
                      <a:pt x="96" y="152"/>
                    </a:cubicBezTo>
                    <a:cubicBezTo>
                      <a:pt x="112" y="160"/>
                      <a:pt x="128" y="108"/>
                      <a:pt x="144" y="56"/>
                    </a:cubicBezTo>
                  </a:path>
                </a:pathLst>
              </a:custGeom>
              <a:solidFill>
                <a:srgbClr val="FF0000"/>
              </a:solidFill>
              <a:ln w="9525">
                <a:solidFill>
                  <a:schemeClr val="tx1"/>
                </a:solidFill>
                <a:round/>
                <a:headEnd/>
                <a:tailEnd/>
              </a:ln>
              <a:effectLst/>
            </p:spPr>
            <p:txBody>
              <a:bodyPr/>
              <a:lstStyle/>
              <a:p>
                <a:endParaRPr lang="en-US"/>
              </a:p>
            </p:txBody>
          </p:sp>
        </p:grpSp>
        <p:sp>
          <p:nvSpPr>
            <p:cNvPr id="9249" name="Rectangle 33"/>
            <p:cNvSpPr>
              <a:spLocks noChangeArrowheads="1"/>
            </p:cNvSpPr>
            <p:nvPr/>
          </p:nvSpPr>
          <p:spPr bwMode="auto">
            <a:xfrm>
              <a:off x="2304" y="2448"/>
              <a:ext cx="1008" cy="816"/>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nvGrpSpPr>
            <p:cNvPr id="5" name="Group 47"/>
            <p:cNvGrpSpPr>
              <a:grpSpLocks/>
            </p:cNvGrpSpPr>
            <p:nvPr/>
          </p:nvGrpSpPr>
          <p:grpSpPr bwMode="auto">
            <a:xfrm>
              <a:off x="1680" y="2728"/>
              <a:ext cx="200" cy="184"/>
              <a:chOff x="528" y="3024"/>
              <a:chExt cx="288" cy="336"/>
            </a:xfrm>
          </p:grpSpPr>
          <p:sp>
            <p:nvSpPr>
              <p:cNvPr id="9264" name="Oval 48"/>
              <p:cNvSpPr>
                <a:spLocks noChangeArrowheads="1"/>
              </p:cNvSpPr>
              <p:nvPr/>
            </p:nvSpPr>
            <p:spPr bwMode="auto">
              <a:xfrm>
                <a:off x="528" y="3024"/>
                <a:ext cx="288" cy="33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265" name="Freeform 49"/>
              <p:cNvSpPr>
                <a:spLocks/>
              </p:cNvSpPr>
              <p:nvPr/>
            </p:nvSpPr>
            <p:spPr bwMode="auto">
              <a:xfrm>
                <a:off x="592" y="3114"/>
                <a:ext cx="144" cy="160"/>
              </a:xfrm>
              <a:custGeom>
                <a:avLst/>
                <a:gdLst/>
                <a:ahLst/>
                <a:cxnLst>
                  <a:cxn ang="0">
                    <a:pos x="0" y="104"/>
                  </a:cxn>
                  <a:cxn ang="0">
                    <a:pos x="48" y="8"/>
                  </a:cxn>
                  <a:cxn ang="0">
                    <a:pos x="96" y="152"/>
                  </a:cxn>
                  <a:cxn ang="0">
                    <a:pos x="144" y="56"/>
                  </a:cxn>
                </a:cxnLst>
                <a:rect l="0" t="0" r="r" b="b"/>
                <a:pathLst>
                  <a:path w="144" h="160">
                    <a:moveTo>
                      <a:pt x="0" y="104"/>
                    </a:moveTo>
                    <a:cubicBezTo>
                      <a:pt x="16" y="52"/>
                      <a:pt x="32" y="0"/>
                      <a:pt x="48" y="8"/>
                    </a:cubicBezTo>
                    <a:cubicBezTo>
                      <a:pt x="64" y="16"/>
                      <a:pt x="80" y="144"/>
                      <a:pt x="96" y="152"/>
                    </a:cubicBezTo>
                    <a:cubicBezTo>
                      <a:pt x="112" y="160"/>
                      <a:pt x="128" y="108"/>
                      <a:pt x="144" y="56"/>
                    </a:cubicBezTo>
                  </a:path>
                </a:pathLst>
              </a:custGeom>
              <a:solidFill>
                <a:srgbClr val="FF0000"/>
              </a:solidFill>
              <a:ln w="9525">
                <a:solidFill>
                  <a:schemeClr val="tx1"/>
                </a:solidFill>
                <a:round/>
                <a:headEnd/>
                <a:tailEnd/>
              </a:ln>
              <a:effectLst/>
            </p:spPr>
            <p:txBody>
              <a:bodyPr/>
              <a:lstStyle/>
              <a:p>
                <a:endParaRPr lang="en-US"/>
              </a:p>
            </p:txBody>
          </p:sp>
        </p:grpSp>
        <p:sp>
          <p:nvSpPr>
            <p:cNvPr id="9270" name="Text Box 54"/>
            <p:cNvSpPr txBox="1">
              <a:spLocks noChangeArrowheads="1"/>
            </p:cNvSpPr>
            <p:nvPr/>
          </p:nvSpPr>
          <p:spPr bwMode="auto">
            <a:xfrm>
              <a:off x="2544" y="3456"/>
              <a:ext cx="384" cy="442"/>
            </a:xfrm>
            <a:prstGeom prst="rect">
              <a:avLst/>
            </a:prstGeom>
            <a:noFill/>
            <a:ln w="9525">
              <a:noFill/>
              <a:miter lim="800000"/>
              <a:headEnd/>
              <a:tailEnd/>
            </a:ln>
            <a:effectLst/>
          </p:spPr>
          <p:txBody>
            <a:bodyPr>
              <a:spAutoFit/>
            </a:bodyPr>
            <a:lstStyle/>
            <a:p>
              <a:pPr>
                <a:spcBef>
                  <a:spcPct val="50000"/>
                </a:spcBef>
              </a:pPr>
              <a:r>
                <a:rPr lang="en-US" sz="1000"/>
                <a:t>.</a:t>
              </a:r>
            </a:p>
            <a:p>
              <a:pPr>
                <a:spcBef>
                  <a:spcPct val="50000"/>
                </a:spcBef>
              </a:pPr>
              <a:r>
                <a:rPr lang="en-US" sz="1000"/>
                <a:t>.</a:t>
              </a:r>
            </a:p>
            <a:p>
              <a:pPr>
                <a:spcBef>
                  <a:spcPct val="50000"/>
                </a:spcBef>
              </a:pPr>
              <a:r>
                <a:rPr lang="en-US" sz="1000"/>
                <a:t>.</a:t>
              </a:r>
            </a:p>
          </p:txBody>
        </p:sp>
        <p:sp>
          <p:nvSpPr>
            <p:cNvPr id="9274" name="Text Box 58"/>
            <p:cNvSpPr txBox="1">
              <a:spLocks noChangeArrowheads="1"/>
            </p:cNvSpPr>
            <p:nvPr/>
          </p:nvSpPr>
          <p:spPr bwMode="auto">
            <a:xfrm>
              <a:off x="2400" y="2592"/>
              <a:ext cx="912" cy="474"/>
            </a:xfrm>
            <a:prstGeom prst="rect">
              <a:avLst/>
            </a:prstGeom>
            <a:noFill/>
            <a:ln w="9525">
              <a:noFill/>
              <a:miter lim="800000"/>
              <a:headEnd/>
              <a:tailEnd/>
            </a:ln>
            <a:effectLst/>
          </p:spPr>
          <p:txBody>
            <a:bodyPr lIns="18000" tIns="10800" rIns="18000" bIns="10800">
              <a:spAutoFit/>
            </a:bodyPr>
            <a:lstStyle/>
            <a:p>
              <a:pPr algn="l" rtl="0">
                <a:spcBef>
                  <a:spcPct val="50000"/>
                </a:spcBef>
              </a:pPr>
              <a:r>
                <a:rPr lang="en-US"/>
                <a:t>Wideband switch</a:t>
              </a:r>
            </a:p>
          </p:txBody>
        </p:sp>
        <p:sp>
          <p:nvSpPr>
            <p:cNvPr id="9276" name="Text Box 60"/>
            <p:cNvSpPr txBox="1">
              <a:spLocks noChangeArrowheads="1"/>
            </p:cNvSpPr>
            <p:nvPr/>
          </p:nvSpPr>
          <p:spPr bwMode="auto">
            <a:xfrm>
              <a:off x="1392" y="3504"/>
              <a:ext cx="2736" cy="288"/>
            </a:xfrm>
            <a:prstGeom prst="rect">
              <a:avLst/>
            </a:prstGeom>
            <a:noFill/>
            <a:ln w="9525">
              <a:noFill/>
              <a:miter lim="800000"/>
              <a:headEnd/>
              <a:tailEnd/>
            </a:ln>
            <a:effectLst/>
          </p:spPr>
          <p:txBody>
            <a:bodyPr>
              <a:spAutoFit/>
            </a:bodyPr>
            <a:lstStyle/>
            <a:p>
              <a:pPr marL="457200" indent="-457200" algn="l" rtl="0">
                <a:spcBef>
                  <a:spcPct val="20000"/>
                </a:spcBef>
              </a:pPr>
              <a:r>
                <a:rPr lang="en-US" dirty="0" smtClean="0"/>
                <a:t>(2) Switch in wide band system</a:t>
              </a:r>
              <a:endParaRPr lang="en-US" dirty="0"/>
            </a:p>
          </p:txBody>
        </p:sp>
        <p:sp>
          <p:nvSpPr>
            <p:cNvPr id="9267" name="Oval 51"/>
            <p:cNvSpPr>
              <a:spLocks noChangeArrowheads="1"/>
            </p:cNvSpPr>
            <p:nvPr/>
          </p:nvSpPr>
          <p:spPr bwMode="auto">
            <a:xfrm>
              <a:off x="1680" y="2400"/>
              <a:ext cx="200" cy="184"/>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268" name="Freeform 52"/>
            <p:cNvSpPr>
              <a:spLocks/>
            </p:cNvSpPr>
            <p:nvPr/>
          </p:nvSpPr>
          <p:spPr bwMode="auto">
            <a:xfrm>
              <a:off x="1778" y="2449"/>
              <a:ext cx="100" cy="88"/>
            </a:xfrm>
            <a:custGeom>
              <a:avLst/>
              <a:gdLst/>
              <a:ahLst/>
              <a:cxnLst>
                <a:cxn ang="0">
                  <a:pos x="0" y="104"/>
                </a:cxn>
                <a:cxn ang="0">
                  <a:pos x="48" y="8"/>
                </a:cxn>
                <a:cxn ang="0">
                  <a:pos x="96" y="152"/>
                </a:cxn>
                <a:cxn ang="0">
                  <a:pos x="144" y="56"/>
                </a:cxn>
              </a:cxnLst>
              <a:rect l="0" t="0" r="r" b="b"/>
              <a:pathLst>
                <a:path w="144" h="160">
                  <a:moveTo>
                    <a:pt x="0" y="104"/>
                  </a:moveTo>
                  <a:cubicBezTo>
                    <a:pt x="16" y="52"/>
                    <a:pt x="32" y="0"/>
                    <a:pt x="48" y="8"/>
                  </a:cubicBezTo>
                  <a:cubicBezTo>
                    <a:pt x="64" y="16"/>
                    <a:pt x="80" y="144"/>
                    <a:pt x="96" y="152"/>
                  </a:cubicBezTo>
                  <a:cubicBezTo>
                    <a:pt x="112" y="160"/>
                    <a:pt x="128" y="108"/>
                    <a:pt x="144" y="56"/>
                  </a:cubicBezTo>
                </a:path>
              </a:pathLst>
            </a:custGeom>
            <a:solidFill>
              <a:srgbClr val="FF0000"/>
            </a:solidFill>
            <a:ln w="9525">
              <a:solidFill>
                <a:schemeClr val="tx1"/>
              </a:solidFill>
              <a:round/>
              <a:headEnd/>
              <a:tailEnd/>
            </a:ln>
            <a:effectLst/>
          </p:spPr>
          <p:txBody>
            <a:bodyPr/>
            <a:lstStyle/>
            <a:p>
              <a:endParaRPr lang="en-US"/>
            </a:p>
          </p:txBody>
        </p:sp>
        <p:sp>
          <p:nvSpPr>
            <p:cNvPr id="9306" name="AutoShape 90"/>
            <p:cNvSpPr>
              <a:spLocks noChangeArrowheads="1"/>
            </p:cNvSpPr>
            <p:nvPr/>
          </p:nvSpPr>
          <p:spPr bwMode="auto">
            <a:xfrm>
              <a:off x="1872" y="3072"/>
              <a:ext cx="432" cy="144"/>
            </a:xfrm>
            <a:prstGeom prst="rightArrow">
              <a:avLst>
                <a:gd name="adj1" fmla="val 50000"/>
                <a:gd name="adj2" fmla="val 75000"/>
              </a:avLst>
            </a:prstGeom>
            <a:solidFill>
              <a:srgbClr val="FFFF00"/>
            </a:solidFill>
            <a:ln w="9525">
              <a:solidFill>
                <a:schemeClr val="tx1"/>
              </a:solidFill>
              <a:miter lim="800000"/>
              <a:headEnd/>
              <a:tailEnd/>
            </a:ln>
            <a:effectLst/>
          </p:spPr>
          <p:txBody>
            <a:bodyPr wrap="none" anchor="ctr"/>
            <a:lstStyle/>
            <a:p>
              <a:endParaRPr lang="en-US"/>
            </a:p>
          </p:txBody>
        </p:sp>
        <p:sp>
          <p:nvSpPr>
            <p:cNvPr id="9307" name="AutoShape 91"/>
            <p:cNvSpPr>
              <a:spLocks noChangeArrowheads="1"/>
            </p:cNvSpPr>
            <p:nvPr/>
          </p:nvSpPr>
          <p:spPr bwMode="auto">
            <a:xfrm>
              <a:off x="1872" y="2748"/>
              <a:ext cx="432" cy="144"/>
            </a:xfrm>
            <a:prstGeom prst="rightArrow">
              <a:avLst>
                <a:gd name="adj1" fmla="val 50000"/>
                <a:gd name="adj2" fmla="val 75000"/>
              </a:avLst>
            </a:prstGeom>
            <a:solidFill>
              <a:srgbClr val="FFFF00"/>
            </a:solidFill>
            <a:ln w="9525">
              <a:solidFill>
                <a:schemeClr val="tx1"/>
              </a:solidFill>
              <a:miter lim="800000"/>
              <a:headEnd/>
              <a:tailEnd/>
            </a:ln>
            <a:effectLst/>
          </p:spPr>
          <p:txBody>
            <a:bodyPr wrap="none" anchor="ctr"/>
            <a:lstStyle/>
            <a:p>
              <a:endParaRPr lang="en-US"/>
            </a:p>
          </p:txBody>
        </p:sp>
        <p:sp>
          <p:nvSpPr>
            <p:cNvPr id="9308" name="AutoShape 92"/>
            <p:cNvSpPr>
              <a:spLocks noChangeArrowheads="1"/>
            </p:cNvSpPr>
            <p:nvPr/>
          </p:nvSpPr>
          <p:spPr bwMode="auto">
            <a:xfrm>
              <a:off x="1890" y="2448"/>
              <a:ext cx="432" cy="144"/>
            </a:xfrm>
            <a:prstGeom prst="rightArrow">
              <a:avLst>
                <a:gd name="adj1" fmla="val 50000"/>
                <a:gd name="adj2" fmla="val 75000"/>
              </a:avLst>
            </a:prstGeom>
            <a:solidFill>
              <a:srgbClr val="FFFF00"/>
            </a:solidFill>
            <a:ln w="9525">
              <a:solidFill>
                <a:schemeClr val="tx1"/>
              </a:solidFill>
              <a:miter lim="800000"/>
              <a:headEnd/>
              <a:tailEnd/>
            </a:ln>
            <a:effectLst/>
          </p:spPr>
          <p:txBody>
            <a:bodyPr wrap="none" anchor="ctr"/>
            <a:lstStyle/>
            <a:p>
              <a:endParaRPr lang="en-US"/>
            </a:p>
          </p:txBody>
        </p:sp>
        <p:sp>
          <p:nvSpPr>
            <p:cNvPr id="9309" name="AutoShape 93"/>
            <p:cNvSpPr>
              <a:spLocks noChangeArrowheads="1"/>
            </p:cNvSpPr>
            <p:nvPr/>
          </p:nvSpPr>
          <p:spPr bwMode="auto">
            <a:xfrm>
              <a:off x="3312" y="2784"/>
              <a:ext cx="432" cy="144"/>
            </a:xfrm>
            <a:prstGeom prst="rightArrow">
              <a:avLst>
                <a:gd name="adj1" fmla="val 50000"/>
                <a:gd name="adj2" fmla="val 75000"/>
              </a:avLst>
            </a:prstGeom>
            <a:solidFill>
              <a:srgbClr val="FFFF00"/>
            </a:solidFill>
            <a:ln w="9525">
              <a:solidFill>
                <a:schemeClr val="tx1"/>
              </a:solidFill>
              <a:miter lim="800000"/>
              <a:headEnd/>
              <a:tailEnd/>
            </a:ln>
            <a:effectLst/>
          </p:spPr>
          <p:txBody>
            <a:bodyPr wrap="none" anchor="ctr"/>
            <a:lstStyle/>
            <a:p>
              <a:endParaRPr lang="en-US"/>
            </a:p>
          </p:txBody>
        </p:sp>
        <p:sp>
          <p:nvSpPr>
            <p:cNvPr id="9310" name="AutoShape 94"/>
            <p:cNvSpPr>
              <a:spLocks noChangeArrowheads="1"/>
            </p:cNvSpPr>
            <p:nvPr/>
          </p:nvSpPr>
          <p:spPr bwMode="auto">
            <a:xfrm>
              <a:off x="2832" y="1092"/>
              <a:ext cx="432" cy="144"/>
            </a:xfrm>
            <a:prstGeom prst="rightArrow">
              <a:avLst>
                <a:gd name="adj1" fmla="val 50000"/>
                <a:gd name="adj2" fmla="val 75000"/>
              </a:avLst>
            </a:prstGeom>
            <a:solidFill>
              <a:srgbClr val="FF0000"/>
            </a:solidFill>
            <a:ln w="9525">
              <a:solidFill>
                <a:schemeClr val="tx1"/>
              </a:solidFill>
              <a:miter lim="800000"/>
              <a:headEnd/>
              <a:tailEnd/>
            </a:ln>
            <a:effectLst/>
          </p:spPr>
          <p:txBody>
            <a:bodyPr wrap="none" anchor="ctr"/>
            <a:lstStyle/>
            <a:p>
              <a:endParaRPr lang="en-US"/>
            </a:p>
          </p:txBody>
        </p:sp>
        <p:sp>
          <p:nvSpPr>
            <p:cNvPr id="9311" name="AutoShape 95"/>
            <p:cNvSpPr>
              <a:spLocks noChangeArrowheads="1"/>
            </p:cNvSpPr>
            <p:nvPr/>
          </p:nvSpPr>
          <p:spPr bwMode="auto">
            <a:xfrm>
              <a:off x="1728" y="1104"/>
              <a:ext cx="432" cy="144"/>
            </a:xfrm>
            <a:prstGeom prst="rightArrow">
              <a:avLst>
                <a:gd name="adj1" fmla="val 50000"/>
                <a:gd name="adj2" fmla="val 75000"/>
              </a:avLst>
            </a:prstGeom>
            <a:solidFill>
              <a:srgbClr val="FF0000"/>
            </a:solidFill>
            <a:ln w="9525">
              <a:solidFill>
                <a:schemeClr val="tx1"/>
              </a:solidFill>
              <a:miter lim="800000"/>
              <a:headEnd/>
              <a:tailEnd/>
            </a:ln>
            <a:effectLst/>
          </p:spPr>
          <p:txBody>
            <a:bodyPr wrap="none" anchor="ctr"/>
            <a:lstStyle/>
            <a:p>
              <a:endParaRPr lang="en-US"/>
            </a:p>
          </p:txBody>
        </p:sp>
        <p:sp>
          <p:nvSpPr>
            <p:cNvPr id="9312" name="AutoShape 96"/>
            <p:cNvSpPr>
              <a:spLocks noChangeArrowheads="1"/>
            </p:cNvSpPr>
            <p:nvPr/>
          </p:nvSpPr>
          <p:spPr bwMode="auto">
            <a:xfrm>
              <a:off x="2352" y="1392"/>
              <a:ext cx="192" cy="336"/>
            </a:xfrm>
            <a:prstGeom prst="upArrow">
              <a:avLst>
                <a:gd name="adj1" fmla="val 50000"/>
                <a:gd name="adj2" fmla="val 43750"/>
              </a:avLst>
            </a:prstGeom>
            <a:solidFill>
              <a:srgbClr val="FF0000"/>
            </a:solidFill>
            <a:ln w="9525">
              <a:solidFill>
                <a:schemeClr val="tx1"/>
              </a:solidFill>
              <a:miter lim="800000"/>
              <a:headEnd/>
              <a:tailEnd/>
            </a:ln>
            <a:effectLst/>
          </p:spPr>
          <p:txBody>
            <a:bodyPr wrap="none" anchor="ctr"/>
            <a:lstStyle/>
            <a:p>
              <a:endParaRPr lang="en-US"/>
            </a:p>
          </p:txBody>
        </p:sp>
      </p:grpSp>
    </p:spTree>
  </p:cSld>
  <p:clrMapOvr>
    <a:masterClrMapping/>
  </p:clrMapOvr>
  <p:transition advClick="0" advTm="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85800" y="914400"/>
            <a:ext cx="7772400" cy="5181600"/>
          </a:xfrm>
        </p:spPr>
        <p:txBody>
          <a:bodyPr/>
          <a:lstStyle/>
          <a:p>
            <a:pPr algn="l" rtl="0">
              <a:lnSpc>
                <a:spcPct val="90000"/>
              </a:lnSpc>
              <a:buFontTx/>
              <a:buNone/>
            </a:pPr>
            <a:endParaRPr lang="en-US" sz="2000"/>
          </a:p>
          <a:p>
            <a:pPr algn="l" rtl="0">
              <a:lnSpc>
                <a:spcPct val="90000"/>
              </a:lnSpc>
              <a:buFontTx/>
              <a:buNone/>
            </a:pPr>
            <a:endParaRPr lang="en-US" sz="2000"/>
          </a:p>
          <a:p>
            <a:pPr algn="l" rtl="0">
              <a:lnSpc>
                <a:spcPct val="90000"/>
              </a:lnSpc>
              <a:buFontTx/>
              <a:buNone/>
            </a:pPr>
            <a:endParaRPr lang="en-US" sz="2000"/>
          </a:p>
          <a:p>
            <a:pPr algn="l" rtl="0">
              <a:lnSpc>
                <a:spcPct val="90000"/>
              </a:lnSpc>
              <a:buFontTx/>
              <a:buNone/>
            </a:pPr>
            <a:endParaRPr lang="en-US" sz="2000"/>
          </a:p>
          <a:p>
            <a:pPr algn="l" rtl="0">
              <a:lnSpc>
                <a:spcPct val="90000"/>
              </a:lnSpc>
              <a:buFontTx/>
              <a:buNone/>
            </a:pPr>
            <a:endParaRPr lang="en-US" sz="2000"/>
          </a:p>
          <a:p>
            <a:pPr algn="l" rtl="0">
              <a:lnSpc>
                <a:spcPct val="90000"/>
              </a:lnSpc>
              <a:buFontTx/>
              <a:buNone/>
            </a:pPr>
            <a:endParaRPr lang="en-US" sz="2000"/>
          </a:p>
          <a:p>
            <a:pPr algn="l" rtl="0">
              <a:lnSpc>
                <a:spcPct val="90000"/>
              </a:lnSpc>
              <a:buFontTx/>
              <a:buNone/>
            </a:pPr>
            <a:endParaRPr lang="en-US" sz="2000"/>
          </a:p>
          <a:p>
            <a:pPr algn="l" rtl="0">
              <a:lnSpc>
                <a:spcPct val="90000"/>
              </a:lnSpc>
              <a:buFontTx/>
              <a:buNone/>
            </a:pPr>
            <a:endParaRPr lang="en-US" sz="2000"/>
          </a:p>
          <a:p>
            <a:pPr algn="l" rtl="0">
              <a:lnSpc>
                <a:spcPct val="90000"/>
              </a:lnSpc>
              <a:buFontTx/>
              <a:buNone/>
            </a:pPr>
            <a:endParaRPr lang="en-US" sz="2000"/>
          </a:p>
          <a:p>
            <a:pPr algn="l" rtl="0">
              <a:lnSpc>
                <a:spcPct val="90000"/>
              </a:lnSpc>
              <a:buFontTx/>
              <a:buNone/>
            </a:pPr>
            <a:r>
              <a:rPr lang="en-US" sz="2000"/>
              <a:t>(4) Channel selection in wideband system</a:t>
            </a:r>
          </a:p>
          <a:p>
            <a:pPr algn="l" rtl="0">
              <a:lnSpc>
                <a:spcPct val="90000"/>
              </a:lnSpc>
              <a:buFontTx/>
              <a:buNone/>
            </a:pPr>
            <a:endParaRPr lang="en-US" sz="2000"/>
          </a:p>
          <a:p>
            <a:pPr algn="l" rtl="0">
              <a:lnSpc>
                <a:spcPct val="90000"/>
              </a:lnSpc>
              <a:buFontTx/>
              <a:buNone/>
            </a:pPr>
            <a:r>
              <a:rPr lang="en-US" sz="2000"/>
              <a:t>(5) Signal path control in measurement systems</a:t>
            </a:r>
          </a:p>
          <a:p>
            <a:pPr algn="l" rtl="0">
              <a:lnSpc>
                <a:spcPct val="90000"/>
              </a:lnSpc>
              <a:buFontTx/>
              <a:buNone/>
            </a:pPr>
            <a:endParaRPr lang="en-US" sz="2000"/>
          </a:p>
          <a:p>
            <a:pPr algn="l" rtl="0">
              <a:lnSpc>
                <a:spcPct val="90000"/>
              </a:lnSpc>
              <a:buFontTx/>
              <a:buNone/>
            </a:pPr>
            <a:r>
              <a:rPr lang="en-US" sz="2000"/>
              <a:t>As a switch the main important p-i-n diode parameters are Isolation and Insertion loss</a:t>
            </a:r>
          </a:p>
        </p:txBody>
      </p:sp>
      <p:sp>
        <p:nvSpPr>
          <p:cNvPr id="10262" name="Text Box 22"/>
          <p:cNvSpPr txBox="1">
            <a:spLocks noChangeArrowheads="1"/>
          </p:cNvSpPr>
          <p:nvPr/>
        </p:nvSpPr>
        <p:spPr bwMode="auto">
          <a:xfrm>
            <a:off x="152400" y="2819400"/>
            <a:ext cx="8991600" cy="457200"/>
          </a:xfrm>
          <a:prstGeom prst="rect">
            <a:avLst/>
          </a:prstGeom>
          <a:noFill/>
          <a:ln w="9525">
            <a:noFill/>
            <a:miter lim="800000"/>
            <a:headEnd/>
            <a:tailEnd/>
          </a:ln>
          <a:effectLst/>
        </p:spPr>
        <p:txBody>
          <a:bodyPr>
            <a:spAutoFit/>
          </a:bodyPr>
          <a:lstStyle/>
          <a:p>
            <a:pPr marL="457200" indent="-457200" algn="l" rtl="0">
              <a:spcBef>
                <a:spcPct val="20000"/>
              </a:spcBef>
            </a:pPr>
            <a:r>
              <a:rPr lang="en-US"/>
              <a:t>(3)  To protect receiver from the transmitter (such as in radar system)</a:t>
            </a:r>
          </a:p>
        </p:txBody>
      </p:sp>
      <p:sp>
        <p:nvSpPr>
          <p:cNvPr id="10246" name="Freeform 6"/>
          <p:cNvSpPr>
            <a:spLocks/>
          </p:cNvSpPr>
          <p:nvPr/>
        </p:nvSpPr>
        <p:spPr bwMode="auto">
          <a:xfrm>
            <a:off x="5229225" y="1219200"/>
            <a:ext cx="1082675" cy="381000"/>
          </a:xfrm>
          <a:custGeom>
            <a:avLst/>
            <a:gdLst/>
            <a:ahLst/>
            <a:cxnLst>
              <a:cxn ang="0">
                <a:pos x="0" y="139"/>
              </a:cxn>
              <a:cxn ang="0">
                <a:pos x="490" y="144"/>
              </a:cxn>
              <a:cxn ang="0">
                <a:pos x="682" y="0"/>
              </a:cxn>
              <a:cxn ang="0">
                <a:pos x="490" y="144"/>
              </a:cxn>
              <a:cxn ang="0">
                <a:pos x="682" y="240"/>
              </a:cxn>
            </a:cxnLst>
            <a:rect l="0" t="0" r="r" b="b"/>
            <a:pathLst>
              <a:path w="682" h="240">
                <a:moveTo>
                  <a:pt x="0" y="139"/>
                </a:moveTo>
                <a:lnTo>
                  <a:pt x="490" y="144"/>
                </a:lnTo>
                <a:lnTo>
                  <a:pt x="682" y="0"/>
                </a:lnTo>
                <a:lnTo>
                  <a:pt x="490" y="144"/>
                </a:lnTo>
                <a:lnTo>
                  <a:pt x="682" y="240"/>
                </a:lnTo>
              </a:path>
            </a:pathLst>
          </a:custGeom>
          <a:noFill/>
          <a:ln w="57150" cmpd="sng">
            <a:solidFill>
              <a:srgbClr val="FF0000"/>
            </a:solidFill>
            <a:round/>
            <a:headEnd/>
            <a:tailEnd/>
          </a:ln>
          <a:effectLst/>
        </p:spPr>
        <p:txBody>
          <a:bodyPr/>
          <a:lstStyle/>
          <a:p>
            <a:endParaRPr lang="en-US"/>
          </a:p>
        </p:txBody>
      </p:sp>
      <p:grpSp>
        <p:nvGrpSpPr>
          <p:cNvPr id="2" name="Group 10"/>
          <p:cNvGrpSpPr>
            <a:grpSpLocks/>
          </p:cNvGrpSpPr>
          <p:nvPr/>
        </p:nvGrpSpPr>
        <p:grpSpPr bwMode="auto">
          <a:xfrm>
            <a:off x="4352925" y="1905000"/>
            <a:ext cx="1216025" cy="685800"/>
            <a:chOff x="1216" y="2976"/>
            <a:chExt cx="672" cy="432"/>
          </a:xfrm>
        </p:grpSpPr>
        <p:sp>
          <p:nvSpPr>
            <p:cNvPr id="10251" name="Rectangle 11"/>
            <p:cNvSpPr>
              <a:spLocks noChangeArrowheads="1"/>
            </p:cNvSpPr>
            <p:nvPr/>
          </p:nvSpPr>
          <p:spPr bwMode="auto">
            <a:xfrm>
              <a:off x="1216" y="2976"/>
              <a:ext cx="672" cy="432"/>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0252" name="Text Box 12"/>
            <p:cNvSpPr txBox="1">
              <a:spLocks noChangeArrowheads="1"/>
            </p:cNvSpPr>
            <p:nvPr/>
          </p:nvSpPr>
          <p:spPr bwMode="auto">
            <a:xfrm>
              <a:off x="1264" y="3092"/>
              <a:ext cx="576" cy="244"/>
            </a:xfrm>
            <a:prstGeom prst="rect">
              <a:avLst/>
            </a:prstGeom>
            <a:solidFill>
              <a:srgbClr val="FFFF00"/>
            </a:solidFill>
            <a:ln w="9525">
              <a:noFill/>
              <a:miter lim="800000"/>
              <a:headEnd/>
              <a:tailEnd/>
            </a:ln>
            <a:effectLst/>
          </p:spPr>
          <p:txBody>
            <a:bodyPr lIns="18000" tIns="10800" rIns="18000" bIns="10800">
              <a:spAutoFit/>
            </a:bodyPr>
            <a:lstStyle/>
            <a:p>
              <a:pPr algn="l" rtl="0">
                <a:spcBef>
                  <a:spcPct val="50000"/>
                </a:spcBef>
              </a:pPr>
              <a:r>
                <a:rPr lang="en-US"/>
                <a:t>   Rx</a:t>
              </a:r>
            </a:p>
          </p:txBody>
        </p:sp>
      </p:grpSp>
      <p:sp>
        <p:nvSpPr>
          <p:cNvPr id="10253" name="Line 13"/>
          <p:cNvSpPr>
            <a:spLocks noChangeShapeType="1"/>
          </p:cNvSpPr>
          <p:nvPr/>
        </p:nvSpPr>
        <p:spPr bwMode="auto">
          <a:xfrm>
            <a:off x="4962525" y="1676400"/>
            <a:ext cx="0" cy="228600"/>
          </a:xfrm>
          <a:prstGeom prst="line">
            <a:avLst/>
          </a:prstGeom>
          <a:noFill/>
          <a:ln w="57150">
            <a:solidFill>
              <a:srgbClr val="FF0000"/>
            </a:solidFill>
            <a:round/>
            <a:headEnd/>
            <a:tailEnd/>
          </a:ln>
          <a:effectLst/>
        </p:spPr>
        <p:txBody>
          <a:bodyPr/>
          <a:lstStyle/>
          <a:p>
            <a:endParaRPr lang="en-US"/>
          </a:p>
        </p:txBody>
      </p:sp>
      <p:sp>
        <p:nvSpPr>
          <p:cNvPr id="10254" name="Oval 14"/>
          <p:cNvSpPr>
            <a:spLocks noChangeArrowheads="1"/>
          </p:cNvSpPr>
          <p:nvPr/>
        </p:nvSpPr>
        <p:spPr bwMode="auto">
          <a:xfrm>
            <a:off x="4908550" y="1622425"/>
            <a:ext cx="76200" cy="76200"/>
          </a:xfrm>
          <a:prstGeom prst="ellipse">
            <a:avLst/>
          </a:prstGeom>
          <a:solidFill>
            <a:srgbClr val="FFFF00"/>
          </a:solidFill>
          <a:ln w="9525">
            <a:solidFill>
              <a:schemeClr val="tx1"/>
            </a:solidFill>
            <a:round/>
            <a:headEnd/>
            <a:tailEnd/>
          </a:ln>
          <a:effectLst/>
        </p:spPr>
        <p:txBody>
          <a:bodyPr wrap="none" anchor="ctr"/>
          <a:lstStyle/>
          <a:p>
            <a:endParaRPr lang="en-US"/>
          </a:p>
        </p:txBody>
      </p:sp>
      <p:grpSp>
        <p:nvGrpSpPr>
          <p:cNvPr id="3" name="Group 17"/>
          <p:cNvGrpSpPr>
            <a:grpSpLocks/>
          </p:cNvGrpSpPr>
          <p:nvPr/>
        </p:nvGrpSpPr>
        <p:grpSpPr bwMode="auto">
          <a:xfrm>
            <a:off x="2514600" y="1143000"/>
            <a:ext cx="1524000" cy="685800"/>
            <a:chOff x="1216" y="2976"/>
            <a:chExt cx="672" cy="432"/>
          </a:xfrm>
        </p:grpSpPr>
        <p:sp>
          <p:nvSpPr>
            <p:cNvPr id="10258" name="Rectangle 18"/>
            <p:cNvSpPr>
              <a:spLocks noChangeArrowheads="1"/>
            </p:cNvSpPr>
            <p:nvPr/>
          </p:nvSpPr>
          <p:spPr bwMode="auto">
            <a:xfrm>
              <a:off x="1216" y="2976"/>
              <a:ext cx="672" cy="432"/>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0259" name="Text Box 19"/>
            <p:cNvSpPr txBox="1">
              <a:spLocks noChangeArrowheads="1"/>
            </p:cNvSpPr>
            <p:nvPr/>
          </p:nvSpPr>
          <p:spPr bwMode="auto">
            <a:xfrm>
              <a:off x="1264" y="3092"/>
              <a:ext cx="576" cy="244"/>
            </a:xfrm>
            <a:prstGeom prst="rect">
              <a:avLst/>
            </a:prstGeom>
            <a:solidFill>
              <a:srgbClr val="FFFF00"/>
            </a:solidFill>
            <a:ln w="9525">
              <a:noFill/>
              <a:miter lim="800000"/>
              <a:headEnd/>
              <a:tailEnd/>
            </a:ln>
            <a:effectLst/>
          </p:spPr>
          <p:txBody>
            <a:bodyPr lIns="18000" tIns="10800" rIns="18000" bIns="10800">
              <a:spAutoFit/>
            </a:bodyPr>
            <a:lstStyle/>
            <a:p>
              <a:pPr algn="l" rtl="0">
                <a:spcBef>
                  <a:spcPct val="50000"/>
                </a:spcBef>
              </a:pPr>
              <a:r>
                <a:rPr lang="en-US"/>
                <a:t>      Tx</a:t>
              </a:r>
            </a:p>
          </p:txBody>
        </p:sp>
      </p:grpSp>
      <p:sp>
        <p:nvSpPr>
          <p:cNvPr id="10260" name="Line 20"/>
          <p:cNvSpPr>
            <a:spLocks noChangeShapeType="1"/>
          </p:cNvSpPr>
          <p:nvPr/>
        </p:nvSpPr>
        <p:spPr bwMode="auto">
          <a:xfrm flipH="1">
            <a:off x="4038600" y="1447800"/>
            <a:ext cx="457200" cy="0"/>
          </a:xfrm>
          <a:prstGeom prst="line">
            <a:avLst/>
          </a:prstGeom>
          <a:noFill/>
          <a:ln w="57150">
            <a:solidFill>
              <a:srgbClr val="FF0000"/>
            </a:solidFill>
            <a:round/>
            <a:headEnd/>
            <a:tailEnd/>
          </a:ln>
          <a:effectLst/>
        </p:spPr>
        <p:txBody>
          <a:bodyPr/>
          <a:lstStyle/>
          <a:p>
            <a:endParaRPr lang="en-US"/>
          </a:p>
        </p:txBody>
      </p:sp>
      <p:sp>
        <p:nvSpPr>
          <p:cNvPr id="10261" name="Oval 21"/>
          <p:cNvSpPr>
            <a:spLocks noChangeArrowheads="1"/>
          </p:cNvSpPr>
          <p:nvPr/>
        </p:nvSpPr>
        <p:spPr bwMode="auto">
          <a:xfrm>
            <a:off x="4479925" y="1393825"/>
            <a:ext cx="76200" cy="762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0265" name="AutoShape 25"/>
          <p:cNvSpPr>
            <a:spLocks noChangeArrowheads="1"/>
          </p:cNvSpPr>
          <p:nvPr/>
        </p:nvSpPr>
        <p:spPr bwMode="auto">
          <a:xfrm rot="1139062">
            <a:off x="4495800" y="1247775"/>
            <a:ext cx="762000" cy="152400"/>
          </a:xfrm>
          <a:prstGeom prst="leftArrow">
            <a:avLst>
              <a:gd name="adj1" fmla="val 50000"/>
              <a:gd name="adj2" fmla="val 125000"/>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advClick="0" advTm="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8600"/>
            <a:ext cx="4572000" cy="1138773"/>
          </a:xfrm>
          <a:prstGeom prst="rect">
            <a:avLst/>
          </a:prstGeom>
        </p:spPr>
        <p:txBody>
          <a:bodyPr wrap="square">
            <a:spAutoFit/>
          </a:bodyPr>
          <a:lstStyle/>
          <a:p>
            <a:endParaRPr lang="en-US" dirty="0" smtClean="0"/>
          </a:p>
          <a:p>
            <a:pPr algn="ctr"/>
            <a:r>
              <a:rPr lang="en-US" sz="3200" dirty="0" smtClean="0">
                <a:solidFill>
                  <a:srgbClr val="FF0000"/>
                </a:solidFill>
                <a:latin typeface="Arial" pitchFamily="34" charset="0"/>
                <a:cs typeface="Arial" pitchFamily="34" charset="0"/>
              </a:rPr>
              <a:t>GUNN Diode </a:t>
            </a:r>
          </a:p>
          <a:p>
            <a:endParaRPr lang="en-US" dirty="0"/>
          </a:p>
        </p:txBody>
      </p:sp>
      <p:pic>
        <p:nvPicPr>
          <p:cNvPr id="4" name="Picture 2"/>
          <p:cNvPicPr>
            <a:picLocks noChangeAspect="1" noChangeArrowheads="1"/>
          </p:cNvPicPr>
          <p:nvPr/>
        </p:nvPicPr>
        <p:blipFill>
          <a:blip r:embed="rId2"/>
          <a:srcRect/>
          <a:stretch>
            <a:fillRect/>
          </a:stretch>
        </p:blipFill>
        <p:spPr bwMode="auto">
          <a:xfrm>
            <a:off x="609600" y="1143000"/>
            <a:ext cx="3886200" cy="25908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334000" y="1524000"/>
            <a:ext cx="2971800" cy="19431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1752600" y="4038600"/>
            <a:ext cx="4467225" cy="2590800"/>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7848302"/>
          </a:xfrm>
          <a:prstGeom prst="rect">
            <a:avLst/>
          </a:prstGeom>
        </p:spPr>
        <p:txBody>
          <a:bodyPr wrap="square">
            <a:spAutoFit/>
          </a:bodyPr>
          <a:lstStyle/>
          <a:p>
            <a:r>
              <a:rPr lang="en-US" sz="2800" dirty="0" smtClean="0">
                <a:solidFill>
                  <a:srgbClr val="FF0000"/>
                </a:solidFill>
                <a:latin typeface="Arial" pitchFamily="34" charset="0"/>
                <a:cs typeface="Arial" pitchFamily="34" charset="0"/>
              </a:rPr>
              <a:t>Introduction:</a:t>
            </a:r>
          </a:p>
          <a:p>
            <a:r>
              <a:rPr lang="en-US" sz="2800" dirty="0" smtClean="0">
                <a:latin typeface="Arial" pitchFamily="34" charset="0"/>
                <a:cs typeface="Arial" pitchFamily="34" charset="0"/>
              </a:rPr>
              <a:t>•Gunn diodes are also known as transferred electron devices(TED) are widely used in microwave RF applications for frequencies between 1 and 100 GHz.</a:t>
            </a:r>
          </a:p>
          <a:p>
            <a:pPr>
              <a:buFont typeface="Arial" pitchFamily="34" charset="0"/>
              <a:buChar char="•"/>
            </a:pPr>
            <a:r>
              <a:rPr lang="en-US" sz="2800" dirty="0" smtClean="0">
                <a:latin typeface="Arial" pitchFamily="34" charset="0"/>
                <a:cs typeface="Arial" pitchFamily="34" charset="0"/>
              </a:rPr>
              <a:t>Gallium Arsenide Gunn Diodes are made for </a:t>
            </a:r>
            <a:r>
              <a:rPr lang="en-US" sz="2800" dirty="0" smtClean="0">
                <a:solidFill>
                  <a:srgbClr val="7030A0"/>
                </a:solidFill>
                <a:latin typeface="Arial" pitchFamily="34" charset="0"/>
                <a:cs typeface="Arial" pitchFamily="34" charset="0"/>
              </a:rPr>
              <a:t>frequencies up to 200GHz </a:t>
            </a:r>
            <a:r>
              <a:rPr lang="en-US" sz="2800" dirty="0" smtClean="0">
                <a:latin typeface="Arial" pitchFamily="34" charset="0"/>
                <a:cs typeface="Arial" pitchFamily="34" charset="0"/>
              </a:rPr>
              <a:t>whereas Gallium Nitride can reach </a:t>
            </a:r>
            <a:r>
              <a:rPr lang="en-US" sz="2800" dirty="0" err="1" smtClean="0">
                <a:solidFill>
                  <a:srgbClr val="7030A0"/>
                </a:solidFill>
                <a:latin typeface="Arial" pitchFamily="34" charset="0"/>
                <a:cs typeface="Arial" pitchFamily="34" charset="0"/>
              </a:rPr>
              <a:t>upto</a:t>
            </a:r>
            <a:r>
              <a:rPr lang="en-US" sz="2800" dirty="0" smtClean="0">
                <a:solidFill>
                  <a:srgbClr val="7030A0"/>
                </a:solidFill>
                <a:latin typeface="Arial" pitchFamily="34" charset="0"/>
                <a:cs typeface="Arial" pitchFamily="34" charset="0"/>
              </a:rPr>
              <a:t> 3THz.</a:t>
            </a:r>
          </a:p>
          <a:p>
            <a:r>
              <a:rPr lang="en-US" sz="2800" dirty="0" smtClean="0">
                <a:latin typeface="Arial" pitchFamily="34" charset="0"/>
                <a:cs typeface="Arial" pitchFamily="34" charset="0"/>
              </a:rPr>
              <a:t>•The Gunn diode is most commonly used for generating microwave RF signals - these circuits may also be called a transferred electron oscillator or TEO. </a:t>
            </a:r>
          </a:p>
          <a:p>
            <a:pPr>
              <a:buFont typeface="Arial" pitchFamily="34" charset="0"/>
              <a:buChar char="•"/>
            </a:pPr>
            <a:r>
              <a:rPr lang="en-US" sz="2800" dirty="0" smtClean="0">
                <a:latin typeface="Arial" pitchFamily="34" charset="0"/>
                <a:cs typeface="Arial" pitchFamily="34" charset="0"/>
              </a:rPr>
              <a:t>The Gunn diode may also be used for an amplifier in a transferred electron amplifier or TEA. </a:t>
            </a:r>
          </a:p>
          <a:p>
            <a:r>
              <a:rPr lang="en-US" sz="2800" dirty="0" smtClean="0">
                <a:latin typeface="Arial" pitchFamily="34" charset="0"/>
                <a:cs typeface="Arial" pitchFamily="34" charset="0"/>
              </a:rPr>
              <a:t>•As Gunn diodes are easy to use, they form a relatively low cost method for generating microwave RF signals. </a:t>
            </a: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915400" cy="8154591"/>
          </a:xfrm>
          <a:prstGeom prst="rect">
            <a:avLst/>
          </a:prstGeom>
        </p:spPr>
        <p:txBody>
          <a:bodyPr wrap="square">
            <a:spAutoFit/>
          </a:bodyPr>
          <a:lstStyle/>
          <a:p>
            <a:endParaRPr lang="en-US" sz="2800" dirty="0" smtClean="0">
              <a:latin typeface="Arial" pitchFamily="34" charset="0"/>
              <a:cs typeface="Arial" pitchFamily="34" charset="0"/>
            </a:endParaRPr>
          </a:p>
          <a:p>
            <a:pPr algn="ctr"/>
            <a:r>
              <a:rPr lang="en-US" sz="2800" u="sng" dirty="0" smtClean="0">
                <a:solidFill>
                  <a:srgbClr val="FF0000"/>
                </a:solidFill>
                <a:latin typeface="Arial" pitchFamily="34" charset="0"/>
                <a:cs typeface="Arial" pitchFamily="34" charset="0"/>
              </a:rPr>
              <a:t>Basics </a:t>
            </a:r>
          </a:p>
          <a:p>
            <a:pPr marL="274320" indent="-274320">
              <a:spcBef>
                <a:spcPts val="580"/>
              </a:spcBef>
              <a:buFont typeface="Arial" pitchFamily="34" charset="0"/>
              <a:buChar char="•"/>
              <a:defRPr/>
            </a:pPr>
            <a:r>
              <a:rPr lang="en-US" sz="2800" dirty="0" smtClean="0">
                <a:latin typeface="Arial" pitchFamily="34" charset="0"/>
                <a:cs typeface="Arial" pitchFamily="34" charset="0"/>
              </a:rPr>
              <a:t>It is a form of diode used in high-frequency electronics. </a:t>
            </a:r>
          </a:p>
          <a:p>
            <a:pPr marL="274320" indent="-274320">
              <a:spcBef>
                <a:spcPts val="580"/>
              </a:spcBef>
              <a:buFont typeface="Arial" pitchFamily="34" charset="0"/>
              <a:buChar char="•"/>
              <a:defRPr/>
            </a:pPr>
            <a:r>
              <a:rPr lang="en-US" sz="2800" dirty="0" smtClean="0">
                <a:latin typeface="Arial" pitchFamily="34" charset="0"/>
                <a:cs typeface="Arial" pitchFamily="34" charset="0"/>
              </a:rPr>
              <a:t>It is somewhat unusual</a:t>
            </a:r>
            <a:r>
              <a:rPr lang="en-US" sz="2800" b="1" dirty="0" smtClean="0">
                <a:latin typeface="Arial" pitchFamily="34" charset="0"/>
                <a:cs typeface="Arial" pitchFamily="34" charset="0"/>
              </a:rPr>
              <a:t> </a:t>
            </a:r>
            <a:r>
              <a:rPr lang="en-US" sz="2800" dirty="0" smtClean="0">
                <a:latin typeface="Arial" pitchFamily="34" charset="0"/>
                <a:cs typeface="Arial" pitchFamily="34" charset="0"/>
              </a:rPr>
              <a:t>that it consists only of n-doped semiconductor material, whereas most diodes consist of both P and N-doped regions. In practice, a Gunn diode has a region of negative differential resistance.</a:t>
            </a:r>
          </a:p>
          <a:p>
            <a:r>
              <a:rPr lang="en-US" sz="2800" dirty="0" smtClean="0">
                <a:latin typeface="Arial" pitchFamily="34" charset="0"/>
                <a:cs typeface="Arial" pitchFamily="34" charset="0"/>
              </a:rPr>
              <a:t>• The Gunn diode is a unique component - even though it is called a diode, it does not contain a PN diode junction. The Gunn diode or transferred electron device can be termed a diode because it does have two electrodes. </a:t>
            </a:r>
          </a:p>
          <a:p>
            <a:r>
              <a:rPr lang="en-US" sz="2800" dirty="0" smtClean="0">
                <a:latin typeface="Arial" pitchFamily="34" charset="0"/>
                <a:cs typeface="Arial" pitchFamily="34" charset="0"/>
              </a:rPr>
              <a:t>•The Gunn diode operation depends on the fact that it has a voltage controlled negative resistance. </a:t>
            </a: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p:cNvSpPr>
          <p:nvPr>
            <p:ph sz="quarter" idx="1"/>
          </p:nvPr>
        </p:nvSpPr>
        <p:spPr>
          <a:xfrm>
            <a:off x="323850" y="1125538"/>
            <a:ext cx="8496300" cy="5351462"/>
          </a:xfrm>
        </p:spPr>
        <p:txBody>
          <a:bodyPr>
            <a:normAutofit fontScale="85000" lnSpcReduction="20000"/>
          </a:bodyPr>
          <a:lstStyle/>
          <a:p>
            <a:pPr marL="274320" indent="-274320" algn="ctr">
              <a:spcBef>
                <a:spcPts val="580"/>
              </a:spcBef>
              <a:buNone/>
              <a:defRPr/>
            </a:pPr>
            <a:r>
              <a:rPr lang="en-US" sz="4700" dirty="0" smtClean="0">
                <a:solidFill>
                  <a:srgbClr val="C00000"/>
                </a:solidFill>
              </a:rPr>
              <a:t>Principle</a:t>
            </a:r>
            <a:endParaRPr lang="en-US" sz="4700" dirty="0" smtClean="0">
              <a:cs typeface="Arial" pitchFamily="34" charset="0"/>
            </a:endParaRPr>
          </a:p>
          <a:p>
            <a:pPr marL="274320" indent="-274320" eaLnBrk="1" fontAlgn="auto" hangingPunct="1">
              <a:spcBef>
                <a:spcPts val="580"/>
              </a:spcBef>
              <a:spcAft>
                <a:spcPts val="0"/>
              </a:spcAft>
              <a:buFont typeface="Wingdings 2"/>
              <a:buChar char=""/>
              <a:defRPr/>
            </a:pPr>
            <a:r>
              <a:rPr lang="en-US" sz="2800" dirty="0" smtClean="0">
                <a:latin typeface="Arial" pitchFamily="34" charset="0"/>
                <a:cs typeface="Arial" pitchFamily="34" charset="0"/>
              </a:rPr>
              <a:t>It consists of </a:t>
            </a:r>
            <a:r>
              <a:rPr lang="en-US" sz="2800" dirty="0" smtClean="0">
                <a:solidFill>
                  <a:srgbClr val="7030A0"/>
                </a:solidFill>
                <a:latin typeface="Arial" pitchFamily="34" charset="0"/>
                <a:cs typeface="Arial" pitchFamily="34" charset="0"/>
              </a:rPr>
              <a:t>a slice with </a:t>
            </a:r>
            <a:r>
              <a:rPr lang="en-US" sz="2800" dirty="0" smtClean="0">
                <a:latin typeface="Arial" pitchFamily="34" charset="0"/>
                <a:cs typeface="Arial" pitchFamily="34" charset="0"/>
              </a:rPr>
              <a:t>a buffer layer </a:t>
            </a:r>
            <a:r>
              <a:rPr lang="en-US" sz="2800" dirty="0" smtClean="0">
                <a:solidFill>
                  <a:srgbClr val="7030A0"/>
                </a:solidFill>
                <a:latin typeface="Arial" pitchFamily="34" charset="0"/>
                <a:cs typeface="Arial" pitchFamily="34" charset="0"/>
              </a:rPr>
              <a:t>between</a:t>
            </a:r>
            <a:r>
              <a:rPr lang="en-US" sz="2800" dirty="0" smtClean="0">
                <a:latin typeface="Arial" pitchFamily="34" charset="0"/>
                <a:cs typeface="Arial" pitchFamily="34" charset="0"/>
              </a:rPr>
              <a:t> the </a:t>
            </a:r>
            <a:r>
              <a:rPr lang="en-US" sz="2800" dirty="0" smtClean="0">
                <a:solidFill>
                  <a:srgbClr val="7030A0"/>
                </a:solidFill>
                <a:latin typeface="Arial" pitchFamily="34" charset="0"/>
                <a:cs typeface="Arial" pitchFamily="34" charset="0"/>
              </a:rPr>
              <a:t>active layer and the substrate</a:t>
            </a:r>
            <a:r>
              <a:rPr lang="en-US" sz="2800" dirty="0" smtClean="0">
                <a:latin typeface="Arial" pitchFamily="34" charset="0"/>
                <a:cs typeface="Arial" pitchFamily="34" charset="0"/>
              </a:rPr>
              <a:t>, mounted in any of a number of packages,depending on the manufacturer,the frequency and the power level.Encapsulation is also provided to.</a:t>
            </a:r>
          </a:p>
          <a:p>
            <a:pPr marL="274320" indent="-274320" eaLnBrk="1" fontAlgn="auto" hangingPunct="1">
              <a:spcBef>
                <a:spcPts val="580"/>
              </a:spcBef>
              <a:spcAft>
                <a:spcPts val="0"/>
              </a:spcAft>
              <a:buFont typeface="Wingdings 2" pitchFamily="18" charset="2"/>
              <a:buNone/>
              <a:defRPr/>
            </a:pPr>
            <a:endParaRPr lang="en-US" sz="2800" dirty="0" smtClean="0">
              <a:latin typeface="Arial" pitchFamily="34" charset="0"/>
              <a:cs typeface="Arial" pitchFamily="34" charset="0"/>
            </a:endParaRPr>
          </a:p>
          <a:p>
            <a:pPr marL="274320" indent="-274320" eaLnBrk="1" fontAlgn="auto" hangingPunct="1">
              <a:spcBef>
                <a:spcPts val="580"/>
              </a:spcBef>
              <a:spcAft>
                <a:spcPts val="0"/>
              </a:spcAft>
              <a:buFont typeface="Wingdings 2"/>
              <a:buChar char=""/>
              <a:defRPr/>
            </a:pPr>
            <a:r>
              <a:rPr lang="en-US" sz="2800" dirty="0" smtClean="0">
                <a:latin typeface="Arial" pitchFamily="34" charset="0"/>
                <a:cs typeface="Arial" pitchFamily="34" charset="0"/>
              </a:rPr>
              <a:t>They are grown epitaxially out of GaAs with silicon,or selenium.The substrate used here as an ohmic contact, is </a:t>
            </a:r>
            <a:r>
              <a:rPr lang="en-US" sz="2800" dirty="0" smtClean="0">
                <a:solidFill>
                  <a:srgbClr val="7030A0"/>
                </a:solidFill>
                <a:latin typeface="Arial" pitchFamily="34" charset="0"/>
                <a:cs typeface="Arial" pitchFamily="34" charset="0"/>
              </a:rPr>
              <a:t>highly doped for good conductivity</a:t>
            </a:r>
            <a:r>
              <a:rPr lang="en-US" sz="2800" dirty="0" smtClean="0">
                <a:latin typeface="Arial" pitchFamily="34" charset="0"/>
                <a:cs typeface="Arial" pitchFamily="34" charset="0"/>
              </a:rPr>
              <a:t>,while the thin active layer is less heavily doped.</a:t>
            </a:r>
          </a:p>
          <a:p>
            <a:pPr marL="274320" indent="-274320" eaLnBrk="1" fontAlgn="auto" hangingPunct="1">
              <a:spcBef>
                <a:spcPts val="580"/>
              </a:spcBef>
              <a:spcAft>
                <a:spcPts val="0"/>
              </a:spcAft>
              <a:buFont typeface="Wingdings 2" pitchFamily="18" charset="2"/>
              <a:buNone/>
              <a:defRPr/>
            </a:pPr>
            <a:endParaRPr lang="en-US" sz="2800" dirty="0" smtClean="0">
              <a:latin typeface="Arial" pitchFamily="34" charset="0"/>
              <a:cs typeface="Arial" pitchFamily="34" charset="0"/>
            </a:endParaRPr>
          </a:p>
          <a:p>
            <a:pPr marL="274320" indent="-274320" eaLnBrk="1" fontAlgn="auto" hangingPunct="1">
              <a:spcBef>
                <a:spcPts val="580"/>
              </a:spcBef>
              <a:spcAft>
                <a:spcPts val="0"/>
              </a:spcAft>
              <a:buFont typeface="Wingdings 2"/>
              <a:buChar char=""/>
              <a:defRPr/>
            </a:pPr>
            <a:r>
              <a:rPr lang="en-US" sz="2800" dirty="0" smtClean="0">
                <a:latin typeface="Arial" pitchFamily="34" charset="0"/>
                <a:cs typeface="Arial" pitchFamily="34" charset="0"/>
              </a:rPr>
              <a:t>Diodes have been made with active layers varying in </a:t>
            </a:r>
            <a:r>
              <a:rPr lang="en-US" sz="2800" dirty="0" smtClean="0">
                <a:solidFill>
                  <a:srgbClr val="7030A0"/>
                </a:solidFill>
                <a:latin typeface="Arial" pitchFamily="34" charset="0"/>
                <a:cs typeface="Arial" pitchFamily="34" charset="0"/>
              </a:rPr>
              <a:t>thickness from 40 to about 1 mm </a:t>
            </a:r>
            <a:r>
              <a:rPr lang="en-US" sz="2800" dirty="0" smtClean="0">
                <a:latin typeface="Arial" pitchFamily="34" charset="0"/>
                <a:cs typeface="Arial" pitchFamily="34" charset="0"/>
              </a:rPr>
              <a:t>at the highest.The actual structure is normally square, and so far GaAs diodes predominate commercially. </a:t>
            </a:r>
          </a:p>
        </p:txBody>
      </p:sp>
    </p:spTree>
  </p:cSld>
  <p:clrMapOvr>
    <a:masterClrMapping/>
  </p:clrMapOvr>
  <p:transition advClick="0" advTm="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8248412"/>
          </a:xfrm>
          <a:prstGeom prst="rect">
            <a:avLst/>
          </a:prstGeom>
          <a:noFill/>
          <a:ln w="9525">
            <a:noFill/>
            <a:miter lim="800000"/>
            <a:headEnd/>
            <a:tailEnd/>
          </a:ln>
        </p:spPr>
        <p:txBody>
          <a:bodyPr wrap="square">
            <a:spAutoFit/>
          </a:bodyPr>
          <a:lstStyle/>
          <a:p>
            <a:pPr algn="ctr"/>
            <a:r>
              <a:rPr lang="en-US" sz="2800" b="1" dirty="0" smtClean="0">
                <a:solidFill>
                  <a:srgbClr val="C00000"/>
                </a:solidFill>
                <a:latin typeface="Arial" pitchFamily="34" charset="0"/>
                <a:cs typeface="Arial" pitchFamily="34" charset="0"/>
              </a:rPr>
              <a:t>Gunn Diode Construction</a:t>
            </a:r>
          </a:p>
          <a:p>
            <a:pPr>
              <a:buFont typeface="Wingdings" pitchFamily="2" charset="2"/>
              <a:buChar char="Ø"/>
            </a:pPr>
            <a:r>
              <a:rPr lang="en-US" sz="2600" dirty="0" smtClean="0">
                <a:latin typeface="Arial" pitchFamily="34" charset="0"/>
                <a:cs typeface="Arial" pitchFamily="34" charset="0"/>
              </a:rPr>
              <a:t>The </a:t>
            </a:r>
            <a:r>
              <a:rPr lang="en-US" sz="2600" dirty="0">
                <a:latin typeface="Arial" pitchFamily="34" charset="0"/>
                <a:cs typeface="Arial" pitchFamily="34" charset="0"/>
              </a:rPr>
              <a:t>top and bottom areas of the device are </a:t>
            </a:r>
            <a:r>
              <a:rPr lang="en-US" sz="2600" dirty="0">
                <a:solidFill>
                  <a:srgbClr val="7030A0"/>
                </a:solidFill>
                <a:latin typeface="Arial" pitchFamily="34" charset="0"/>
                <a:cs typeface="Arial" pitchFamily="34" charset="0"/>
              </a:rPr>
              <a:t>heavily doped</a:t>
            </a:r>
            <a:r>
              <a:rPr lang="en-US" sz="2600" dirty="0">
                <a:solidFill>
                  <a:srgbClr val="C00000"/>
                </a:solidFill>
                <a:latin typeface="Arial" pitchFamily="34" charset="0"/>
                <a:cs typeface="Arial" pitchFamily="34" charset="0"/>
              </a:rPr>
              <a:t> </a:t>
            </a:r>
            <a:r>
              <a:rPr lang="en-US" sz="2600" dirty="0">
                <a:latin typeface="Arial" pitchFamily="34" charset="0"/>
                <a:cs typeface="Arial" pitchFamily="34" charset="0"/>
              </a:rPr>
              <a:t>to give N+ material. The device is mounted on a conducting base to which a wire connection is made.</a:t>
            </a:r>
          </a:p>
          <a:p>
            <a:pPr>
              <a:buFont typeface="Wingdings" pitchFamily="2" charset="2"/>
              <a:buChar char="Ø"/>
            </a:pPr>
            <a:r>
              <a:rPr lang="en-US" sz="2600" dirty="0" smtClean="0">
                <a:latin typeface="Arial" pitchFamily="34" charset="0"/>
                <a:cs typeface="Arial" pitchFamily="34" charset="0"/>
              </a:rPr>
              <a:t>It also acts as </a:t>
            </a:r>
            <a:r>
              <a:rPr lang="en-US" sz="2600" dirty="0" smtClean="0">
                <a:solidFill>
                  <a:srgbClr val="7030A0"/>
                </a:solidFill>
                <a:latin typeface="Arial" pitchFamily="34" charset="0"/>
                <a:cs typeface="Arial" pitchFamily="34" charset="0"/>
              </a:rPr>
              <a:t>a heat-sink </a:t>
            </a:r>
            <a:r>
              <a:rPr lang="en-US" sz="2600" dirty="0" smtClean="0">
                <a:latin typeface="Arial" pitchFamily="34" charset="0"/>
                <a:cs typeface="Arial" pitchFamily="34" charset="0"/>
              </a:rPr>
              <a:t>for the heat which is generated. The connection to the other terminal of the diode is made via a </a:t>
            </a:r>
            <a:r>
              <a:rPr lang="en-US" sz="2600" dirty="0" smtClean="0">
                <a:solidFill>
                  <a:srgbClr val="7030A0"/>
                </a:solidFill>
                <a:latin typeface="Arial" pitchFamily="34" charset="0"/>
                <a:cs typeface="Arial" pitchFamily="34" charset="0"/>
              </a:rPr>
              <a:t>gold connection </a:t>
            </a:r>
            <a:r>
              <a:rPr lang="en-US" sz="2600" dirty="0" smtClean="0">
                <a:latin typeface="Arial" pitchFamily="34" charset="0"/>
                <a:cs typeface="Arial" pitchFamily="34" charset="0"/>
              </a:rPr>
              <a:t>deposited onto the top surface.</a:t>
            </a:r>
          </a:p>
          <a:p>
            <a:pPr>
              <a:buFont typeface="Wingdings" pitchFamily="2" charset="2"/>
              <a:buChar char="Ø"/>
            </a:pPr>
            <a:r>
              <a:rPr lang="en-US" sz="2600" dirty="0" smtClean="0">
                <a:latin typeface="Arial" pitchFamily="34" charset="0"/>
                <a:cs typeface="Arial" pitchFamily="34" charset="0"/>
              </a:rPr>
              <a:t>Gunn diodes are fabricated from a single piece of n-type semiconductor. The most common materials are gallium Arsenide, </a:t>
            </a:r>
            <a:r>
              <a:rPr lang="en-US" sz="2600" dirty="0" err="1" smtClean="0">
                <a:latin typeface="Arial" pitchFamily="34" charset="0"/>
                <a:cs typeface="Arial" pitchFamily="34" charset="0"/>
              </a:rPr>
              <a:t>GaAs</a:t>
            </a:r>
            <a:r>
              <a:rPr lang="en-US" sz="2600" dirty="0" smtClean="0">
                <a:latin typeface="Arial" pitchFamily="34" charset="0"/>
                <a:cs typeface="Arial" pitchFamily="34" charset="0"/>
              </a:rPr>
              <a:t> and Indium </a:t>
            </a:r>
            <a:r>
              <a:rPr lang="en-US" sz="2600" dirty="0" err="1" smtClean="0">
                <a:latin typeface="Arial" pitchFamily="34" charset="0"/>
                <a:cs typeface="Arial" pitchFamily="34" charset="0"/>
              </a:rPr>
              <a:t>Phosphide</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InP</a:t>
            </a:r>
            <a:r>
              <a:rPr lang="en-US" sz="2600" dirty="0" smtClean="0">
                <a:latin typeface="Arial" pitchFamily="34" charset="0"/>
                <a:cs typeface="Arial" pitchFamily="34" charset="0"/>
              </a:rPr>
              <a:t>. However other materials including </a:t>
            </a:r>
            <a:r>
              <a:rPr lang="en-US" sz="2600" dirty="0" err="1" smtClean="0">
                <a:latin typeface="Arial" pitchFamily="34" charset="0"/>
                <a:cs typeface="Arial" pitchFamily="34" charset="0"/>
              </a:rPr>
              <a:t>Ge</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CdTe</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InAs</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InSb</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ZnSe</a:t>
            </a:r>
            <a:r>
              <a:rPr lang="en-US" sz="2600" dirty="0" smtClean="0">
                <a:latin typeface="Arial" pitchFamily="34" charset="0"/>
                <a:cs typeface="Arial" pitchFamily="34" charset="0"/>
              </a:rPr>
              <a:t> and others have been used. </a:t>
            </a:r>
          </a:p>
          <a:p>
            <a:pPr>
              <a:buFont typeface="Wingdings" pitchFamily="2" charset="2"/>
              <a:buChar char="Ø"/>
            </a:pPr>
            <a:r>
              <a:rPr lang="en-US" sz="2600" dirty="0" smtClean="0">
                <a:latin typeface="Arial" pitchFamily="34" charset="0"/>
                <a:cs typeface="Arial" pitchFamily="34" charset="0"/>
              </a:rPr>
              <a:t>The device is simply an n-type bar with n+ contacts. It is necessary to use n-type material because the transferred electron effect is only applicable to electrons and not holes found in a p-type material. </a:t>
            </a:r>
          </a:p>
          <a:p>
            <a:pPr>
              <a:buFont typeface="Wingdings" pitchFamily="2" charset="2"/>
              <a:buChar char="q"/>
            </a:pPr>
            <a:endParaRPr lang="en-US" sz="2800" dirty="0" smtClean="0">
              <a:latin typeface="Arial" pitchFamily="34" charset="0"/>
              <a:cs typeface="Arial" pitchFamily="34" charset="0"/>
            </a:endParaRPr>
          </a:p>
          <a:p>
            <a:endParaRPr lang="en-US" sz="2800" dirty="0">
              <a:latin typeface="Arial" pitchFamily="34" charset="0"/>
              <a:cs typeface="Arial" pitchFamily="34" charset="0"/>
            </a:endParaRPr>
          </a:p>
          <a:p>
            <a:endParaRPr lang="en-US" sz="2800" dirty="0">
              <a:latin typeface="Arial" pitchFamily="34" charset="0"/>
              <a:cs typeface="Arial" pitchFamily="34" charset="0"/>
            </a:endParaRPr>
          </a:p>
          <a:p>
            <a:pPr>
              <a:buFont typeface="Wingdings" pitchFamily="2" charset="2"/>
              <a:buChar char="§"/>
            </a:pPr>
            <a:endParaRPr lang="en-US" sz="2800" dirty="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shree\My Documents\My Pictures\onik.bmp"/>
          <p:cNvPicPr>
            <a:picLocks noChangeAspect="1" noChangeArrowheads="1"/>
          </p:cNvPicPr>
          <p:nvPr/>
        </p:nvPicPr>
        <p:blipFill>
          <a:blip r:embed="rId3"/>
          <a:srcRect/>
          <a:stretch>
            <a:fillRect/>
          </a:stretch>
        </p:blipFill>
        <p:spPr bwMode="auto">
          <a:xfrm>
            <a:off x="152400" y="381000"/>
            <a:ext cx="8686800" cy="6172200"/>
          </a:xfrm>
          <a:prstGeom prst="rect">
            <a:avLst/>
          </a:prstGeom>
          <a:noFill/>
          <a:ln w="9525">
            <a:noFill/>
            <a:miter lim="800000"/>
            <a:headEnd/>
            <a:tailEnd/>
          </a:ln>
        </p:spPr>
      </p:pic>
      <p:sp>
        <p:nvSpPr>
          <p:cNvPr id="3" name="TextBox 2"/>
          <p:cNvSpPr txBox="1">
            <a:spLocks noChangeArrowheads="1"/>
          </p:cNvSpPr>
          <p:nvPr/>
        </p:nvSpPr>
        <p:spPr bwMode="auto">
          <a:xfrm>
            <a:off x="762000" y="5943600"/>
            <a:ext cx="7086600" cy="369888"/>
          </a:xfrm>
          <a:prstGeom prst="rect">
            <a:avLst/>
          </a:prstGeom>
          <a:noFill/>
          <a:ln w="9525">
            <a:noFill/>
            <a:miter lim="800000"/>
            <a:headEnd/>
            <a:tailEnd/>
          </a:ln>
        </p:spPr>
        <p:txBody>
          <a:bodyPr>
            <a:spAutoFit/>
          </a:bodyPr>
          <a:lstStyle/>
          <a:p>
            <a:r>
              <a:rPr lang="en-US" sz="1800"/>
              <a:t>Fig: Epitaxial  </a:t>
            </a:r>
            <a:r>
              <a:rPr lang="en-US" sz="1800" b="1"/>
              <a:t>GaAs </a:t>
            </a:r>
            <a:r>
              <a:rPr lang="en-US" sz="1800"/>
              <a:t> Gunn slice.</a:t>
            </a: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gunn diode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srcRect/>
          <a:stretch>
            <a:fillRect/>
          </a:stretch>
        </p:blipFill>
        <p:spPr bwMode="auto">
          <a:xfrm>
            <a:off x="657225" y="866775"/>
            <a:ext cx="7829550" cy="5124450"/>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8600"/>
            <a:ext cx="4572000" cy="1477328"/>
          </a:xfrm>
          <a:prstGeom prst="rect">
            <a:avLst/>
          </a:prstGeom>
        </p:spPr>
        <p:txBody>
          <a:bodyPr wrap="square">
            <a:spAutoFit/>
          </a:bodyPr>
          <a:lstStyle/>
          <a:p>
            <a:endParaRPr lang="en-US" dirty="0"/>
          </a:p>
          <a:p>
            <a:pPr algn="ctr"/>
            <a:r>
              <a:rPr lang="en-US" sz="3600" dirty="0"/>
              <a:t>Varactor </a:t>
            </a:r>
            <a:r>
              <a:rPr lang="en-US" sz="3600" dirty="0" smtClean="0"/>
              <a:t>Diode</a:t>
            </a:r>
          </a:p>
          <a:p>
            <a:pPr algn="ctr"/>
            <a:r>
              <a:rPr lang="en-US" sz="3600" dirty="0" smtClean="0"/>
              <a:t> </a:t>
            </a:r>
            <a:endParaRPr lang="en-US" sz="3600" dirty="0"/>
          </a:p>
        </p:txBody>
      </p:sp>
      <p:pic>
        <p:nvPicPr>
          <p:cNvPr id="1026" name="Picture 2"/>
          <p:cNvPicPr>
            <a:picLocks noChangeAspect="1" noChangeArrowheads="1"/>
          </p:cNvPicPr>
          <p:nvPr/>
        </p:nvPicPr>
        <p:blipFill>
          <a:blip r:embed="rId2"/>
          <a:srcRect/>
          <a:stretch>
            <a:fillRect/>
          </a:stretch>
        </p:blipFill>
        <p:spPr bwMode="auto">
          <a:xfrm>
            <a:off x="1733550" y="1681163"/>
            <a:ext cx="5676900" cy="3495675"/>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GUNN"/>
          <p:cNvPicPr>
            <a:picLocks noChangeAspect="1" noChangeArrowheads="1"/>
          </p:cNvPicPr>
          <p:nvPr/>
        </p:nvPicPr>
        <p:blipFill>
          <a:blip r:embed="rId2"/>
          <a:srcRect/>
          <a:stretch>
            <a:fillRect/>
          </a:stretch>
        </p:blipFill>
        <p:spPr bwMode="auto">
          <a:xfrm>
            <a:off x="533400" y="304800"/>
            <a:ext cx="8153400" cy="6096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457200"/>
            <a:ext cx="8534400" cy="3970318"/>
          </a:xfrm>
          <a:prstGeom prst="rect">
            <a:avLst/>
          </a:prstGeom>
          <a:noFill/>
          <a:ln w="9525">
            <a:noFill/>
            <a:miter lim="800000"/>
            <a:headEnd/>
            <a:tailEnd/>
          </a:ln>
        </p:spPr>
        <p:txBody>
          <a:bodyPr>
            <a:spAutoFit/>
          </a:bodyPr>
          <a:lstStyle/>
          <a:p>
            <a:pPr>
              <a:buFont typeface="Wingdings" pitchFamily="2" charset="2"/>
              <a:buChar char="Ø"/>
            </a:pPr>
            <a:r>
              <a:rPr lang="en-US" sz="2800" dirty="0" smtClean="0"/>
              <a:t> </a:t>
            </a:r>
            <a:r>
              <a:rPr lang="en-US" sz="2800" dirty="0"/>
              <a:t>The </a:t>
            </a:r>
            <a:r>
              <a:rPr lang="en-US" sz="2800" dirty="0">
                <a:solidFill>
                  <a:srgbClr val="7030A0"/>
                </a:solidFill>
              </a:rPr>
              <a:t>centre area </a:t>
            </a:r>
            <a:r>
              <a:rPr lang="en-US" sz="2800" dirty="0"/>
              <a:t>of the device is the </a:t>
            </a:r>
            <a:r>
              <a:rPr lang="en-US" sz="2800" dirty="0">
                <a:solidFill>
                  <a:srgbClr val="7030A0"/>
                </a:solidFill>
              </a:rPr>
              <a:t>active region</a:t>
            </a:r>
            <a:r>
              <a:rPr lang="en-US" sz="2800" dirty="0"/>
              <a:t>. </a:t>
            </a:r>
          </a:p>
          <a:p>
            <a:r>
              <a:rPr lang="en-US" sz="2800" dirty="0"/>
              <a:t>This region is also </a:t>
            </a:r>
            <a:r>
              <a:rPr lang="en-US" sz="2800" dirty="0">
                <a:solidFill>
                  <a:srgbClr val="7030A0"/>
                </a:solidFill>
              </a:rPr>
              <a:t>less heavily doped </a:t>
            </a:r>
            <a:r>
              <a:rPr lang="en-US" sz="2800" dirty="0"/>
              <a:t>and this means that virtually all the voltage placed across the device appears across this region.</a:t>
            </a:r>
          </a:p>
          <a:p>
            <a:endParaRPr lang="en-US" sz="2800" dirty="0"/>
          </a:p>
          <a:p>
            <a:pPr>
              <a:buFont typeface="Wingdings" pitchFamily="2" charset="2"/>
              <a:buChar char="Ø"/>
            </a:pPr>
            <a:r>
              <a:rPr lang="en-US" sz="2800" dirty="0"/>
              <a:t>In view of the fact that the device consists </a:t>
            </a:r>
            <a:r>
              <a:rPr lang="en-US" sz="2800" dirty="0">
                <a:solidFill>
                  <a:srgbClr val="7030A0"/>
                </a:solidFill>
              </a:rPr>
              <a:t>only of n type material there is no p-n junction </a:t>
            </a:r>
            <a:r>
              <a:rPr lang="en-US" sz="2800" dirty="0"/>
              <a:t>and in fact it is not a true diode, and it operates on totally different principles.</a:t>
            </a: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152400"/>
            <a:ext cx="8763000" cy="7263527"/>
          </a:xfrm>
          <a:prstGeom prst="rect">
            <a:avLst/>
          </a:prstGeom>
          <a:noFill/>
          <a:ln w="9525">
            <a:noFill/>
            <a:miter lim="800000"/>
            <a:headEnd/>
            <a:tailEnd/>
          </a:ln>
        </p:spPr>
        <p:txBody>
          <a:bodyPr wrap="square">
            <a:spAutoFit/>
          </a:bodyPr>
          <a:lstStyle/>
          <a:p>
            <a:pPr algn="ctr"/>
            <a:r>
              <a:rPr lang="en-US" sz="2800" b="1" dirty="0" smtClean="0">
                <a:solidFill>
                  <a:srgbClr val="C00000"/>
                </a:solidFill>
                <a:latin typeface="Arial" pitchFamily="34" charset="0"/>
                <a:cs typeface="Arial" pitchFamily="34" charset="0"/>
              </a:rPr>
              <a:t>Operation of Gunn Diode</a:t>
            </a:r>
          </a:p>
          <a:p>
            <a:pPr>
              <a:buFont typeface="Wingdings" pitchFamily="2" charset="2"/>
              <a:buChar char="Ø"/>
            </a:pPr>
            <a:r>
              <a:rPr lang="en-US" sz="2800" dirty="0" smtClean="0">
                <a:latin typeface="Arial" pitchFamily="34" charset="0"/>
                <a:cs typeface="Arial" pitchFamily="34" charset="0"/>
              </a:rPr>
              <a:t>When </a:t>
            </a:r>
            <a:r>
              <a:rPr lang="en-US" sz="2800" dirty="0">
                <a:latin typeface="Arial" pitchFamily="34" charset="0"/>
                <a:cs typeface="Arial" pitchFamily="34" charset="0"/>
              </a:rPr>
              <a:t>a voltage is placed across the device, most of the </a:t>
            </a:r>
            <a:r>
              <a:rPr lang="en-US" sz="2800" dirty="0">
                <a:solidFill>
                  <a:srgbClr val="7030A0"/>
                </a:solidFill>
                <a:latin typeface="Arial" pitchFamily="34" charset="0"/>
                <a:cs typeface="Arial" pitchFamily="34" charset="0"/>
              </a:rPr>
              <a:t>voltage appears </a:t>
            </a:r>
            <a:r>
              <a:rPr lang="en-US" sz="2800" dirty="0">
                <a:latin typeface="Arial" pitchFamily="34" charset="0"/>
                <a:cs typeface="Arial" pitchFamily="34" charset="0"/>
              </a:rPr>
              <a:t>across the </a:t>
            </a:r>
            <a:r>
              <a:rPr lang="en-US" sz="2800" dirty="0">
                <a:solidFill>
                  <a:srgbClr val="7030A0"/>
                </a:solidFill>
                <a:latin typeface="Arial" pitchFamily="34" charset="0"/>
                <a:cs typeface="Arial" pitchFamily="34" charset="0"/>
              </a:rPr>
              <a:t>inner active region</a:t>
            </a:r>
            <a:r>
              <a:rPr lang="en-US" sz="2800" dirty="0">
                <a:latin typeface="Arial" pitchFamily="34" charset="0"/>
                <a:cs typeface="Arial" pitchFamily="34" charset="0"/>
              </a:rPr>
              <a:t>. As this is particularly thin this means that the </a:t>
            </a:r>
            <a:r>
              <a:rPr lang="en-US" sz="2800" dirty="0">
                <a:solidFill>
                  <a:srgbClr val="7030A0"/>
                </a:solidFill>
                <a:latin typeface="Arial" pitchFamily="34" charset="0"/>
                <a:cs typeface="Arial" pitchFamily="34" charset="0"/>
              </a:rPr>
              <a:t>voltage gradient that exists</a:t>
            </a:r>
            <a:r>
              <a:rPr lang="en-US" sz="2800" dirty="0">
                <a:latin typeface="Arial" pitchFamily="34" charset="0"/>
                <a:cs typeface="Arial" pitchFamily="34" charset="0"/>
              </a:rPr>
              <a:t> in this region is exceedingly high</a:t>
            </a:r>
            <a:r>
              <a:rPr lang="en-US" sz="2800" dirty="0" smtClean="0">
                <a:latin typeface="Arial" pitchFamily="34" charset="0"/>
                <a:cs typeface="Arial" pitchFamily="34" charset="0"/>
              </a:rPr>
              <a:t>.</a:t>
            </a:r>
          </a:p>
          <a:p>
            <a:pPr>
              <a:buFont typeface="Wingdings" pitchFamily="2" charset="2"/>
              <a:buChar char="Ø"/>
            </a:pPr>
            <a:r>
              <a:rPr lang="en-US" sz="2800" dirty="0" smtClean="0">
                <a:latin typeface="Arial" pitchFamily="34" charset="0"/>
                <a:cs typeface="Arial" pitchFamily="34" charset="0"/>
              </a:rPr>
              <a:t>It is found that when the voltage across the active region reaches a certain point a </a:t>
            </a:r>
            <a:r>
              <a:rPr lang="en-US" sz="2800" dirty="0" smtClean="0">
                <a:solidFill>
                  <a:srgbClr val="7030A0"/>
                </a:solidFill>
                <a:latin typeface="Arial" pitchFamily="34" charset="0"/>
                <a:cs typeface="Arial" pitchFamily="34" charset="0"/>
              </a:rPr>
              <a:t>current is initiated </a:t>
            </a:r>
            <a:r>
              <a:rPr lang="en-US" sz="2800" dirty="0" smtClean="0">
                <a:latin typeface="Arial" pitchFamily="34" charset="0"/>
                <a:cs typeface="Arial" pitchFamily="34" charset="0"/>
              </a:rPr>
              <a:t>and </a:t>
            </a:r>
            <a:r>
              <a:rPr lang="en-US" sz="2800" dirty="0" smtClean="0">
                <a:solidFill>
                  <a:srgbClr val="7030A0"/>
                </a:solidFill>
                <a:latin typeface="Arial" pitchFamily="34" charset="0"/>
                <a:cs typeface="Arial" pitchFamily="34" charset="0"/>
              </a:rPr>
              <a:t>travels across the active region</a:t>
            </a:r>
            <a:r>
              <a:rPr lang="en-US" sz="2800" dirty="0" smtClean="0">
                <a:latin typeface="Arial" pitchFamily="34" charset="0"/>
                <a:cs typeface="Arial" pitchFamily="34" charset="0"/>
              </a:rPr>
              <a:t>.</a:t>
            </a:r>
          </a:p>
          <a:p>
            <a:pPr>
              <a:buFont typeface="Wingdings" pitchFamily="2" charset="2"/>
              <a:buChar char="Ø"/>
            </a:pPr>
            <a:r>
              <a:rPr lang="en-US" sz="2800" dirty="0" smtClean="0">
                <a:latin typeface="Arial" pitchFamily="34" charset="0"/>
                <a:cs typeface="Arial" pitchFamily="34" charset="0"/>
              </a:rPr>
              <a:t>During the time when the </a:t>
            </a:r>
            <a:r>
              <a:rPr lang="en-US" sz="2800" dirty="0" smtClean="0">
                <a:solidFill>
                  <a:srgbClr val="C00000"/>
                </a:solidFill>
                <a:latin typeface="Arial" pitchFamily="34" charset="0"/>
                <a:cs typeface="Arial" pitchFamily="34" charset="0"/>
              </a:rPr>
              <a:t>current pulse is moving </a:t>
            </a:r>
            <a:r>
              <a:rPr lang="en-US" sz="2800" dirty="0" smtClean="0">
                <a:latin typeface="Arial" pitchFamily="34" charset="0"/>
                <a:cs typeface="Arial" pitchFamily="34" charset="0"/>
              </a:rPr>
              <a:t>across the active region the </a:t>
            </a:r>
            <a:r>
              <a:rPr lang="en-US" sz="2800" dirty="0" smtClean="0">
                <a:solidFill>
                  <a:srgbClr val="C00000"/>
                </a:solidFill>
                <a:latin typeface="Arial" pitchFamily="34" charset="0"/>
                <a:cs typeface="Arial" pitchFamily="34" charset="0"/>
              </a:rPr>
              <a:t>potential gradient falls </a:t>
            </a:r>
            <a:r>
              <a:rPr lang="en-US" sz="2800" dirty="0" smtClean="0">
                <a:latin typeface="Arial" pitchFamily="34" charset="0"/>
                <a:cs typeface="Arial" pitchFamily="34" charset="0"/>
              </a:rPr>
              <a:t>preventing any further pulses from forming. Only when the pulse has </a:t>
            </a:r>
            <a:r>
              <a:rPr lang="en-US" sz="2800" dirty="0" smtClean="0">
                <a:solidFill>
                  <a:srgbClr val="C00000"/>
                </a:solidFill>
                <a:latin typeface="Arial" pitchFamily="34" charset="0"/>
                <a:cs typeface="Arial" pitchFamily="34" charset="0"/>
              </a:rPr>
              <a:t>reached the far side </a:t>
            </a:r>
            <a:r>
              <a:rPr lang="en-US" sz="2800" dirty="0" smtClean="0">
                <a:latin typeface="Arial" pitchFamily="34" charset="0"/>
                <a:cs typeface="Arial" pitchFamily="34" charset="0"/>
              </a:rPr>
              <a:t>of the active region, the </a:t>
            </a:r>
            <a:r>
              <a:rPr lang="en-US" sz="2800" dirty="0" smtClean="0">
                <a:solidFill>
                  <a:srgbClr val="C00000"/>
                </a:solidFill>
                <a:latin typeface="Arial" pitchFamily="34" charset="0"/>
                <a:cs typeface="Arial" pitchFamily="34" charset="0"/>
              </a:rPr>
              <a:t>potential gradient</a:t>
            </a:r>
            <a:r>
              <a:rPr lang="en-US" sz="2800" dirty="0" smtClean="0">
                <a:latin typeface="Arial" pitchFamily="34" charset="0"/>
                <a:cs typeface="Arial" pitchFamily="34" charset="0"/>
              </a:rPr>
              <a:t> </a:t>
            </a:r>
            <a:r>
              <a:rPr lang="en-US" sz="2800" dirty="0" smtClean="0">
                <a:solidFill>
                  <a:srgbClr val="C00000"/>
                </a:solidFill>
                <a:latin typeface="Arial" pitchFamily="34" charset="0"/>
                <a:cs typeface="Arial" pitchFamily="34" charset="0"/>
              </a:rPr>
              <a:t>will rise</a:t>
            </a:r>
            <a:r>
              <a:rPr lang="en-US" sz="2800" dirty="0" smtClean="0">
                <a:latin typeface="Arial" pitchFamily="34" charset="0"/>
                <a:cs typeface="Arial" pitchFamily="34" charset="0"/>
              </a:rPr>
              <a:t>, allowing the next pulse to be created.</a:t>
            </a:r>
          </a:p>
          <a:p>
            <a:pPr>
              <a:buFont typeface="Wingdings" pitchFamily="2" charset="2"/>
              <a:buChar char="Ø"/>
            </a:pPr>
            <a:endParaRPr lang="en-US" sz="2800" dirty="0">
              <a:latin typeface="Arial" pitchFamily="34" charset="0"/>
              <a:cs typeface="Arial" pitchFamily="34" charset="0"/>
            </a:endParaRPr>
          </a:p>
          <a:p>
            <a:endParaRPr lang="en-US" sz="2800" dirty="0" smtClean="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228600"/>
            <a:ext cx="8382000" cy="6555641"/>
          </a:xfrm>
          <a:prstGeom prst="rect">
            <a:avLst/>
          </a:prstGeom>
          <a:noFill/>
          <a:ln w="9525">
            <a:noFill/>
            <a:miter lim="800000"/>
            <a:headEnd/>
            <a:tailEnd/>
          </a:ln>
        </p:spPr>
        <p:txBody>
          <a:bodyPr wrap="square">
            <a:spAutoFit/>
          </a:bodyPr>
          <a:lstStyle/>
          <a:p>
            <a:pPr algn="ctr"/>
            <a:r>
              <a:rPr lang="en-US" sz="2800" dirty="0" smtClean="0">
                <a:solidFill>
                  <a:srgbClr val="FF0000"/>
                </a:solidFill>
                <a:cs typeface="Arial" pitchFamily="34" charset="0"/>
              </a:rPr>
              <a:t>Operation </a:t>
            </a:r>
            <a:r>
              <a:rPr lang="en-US" sz="2800" dirty="0" err="1" smtClean="0">
                <a:solidFill>
                  <a:srgbClr val="FF0000"/>
                </a:solidFill>
                <a:cs typeface="Arial" pitchFamily="34" charset="0"/>
              </a:rPr>
              <a:t>contd</a:t>
            </a:r>
            <a:r>
              <a:rPr lang="en-US" sz="2800" dirty="0" smtClean="0">
                <a:solidFill>
                  <a:srgbClr val="FF0000"/>
                </a:solidFill>
                <a:cs typeface="Arial" pitchFamily="34" charset="0"/>
              </a:rPr>
              <a:t>…..</a:t>
            </a:r>
          </a:p>
          <a:p>
            <a:pPr>
              <a:buFont typeface="Wingdings" pitchFamily="2" charset="2"/>
              <a:buChar char="Ø"/>
            </a:pPr>
            <a:r>
              <a:rPr lang="en-US" sz="2800" dirty="0" smtClean="0">
                <a:cs typeface="Arial" pitchFamily="34" charset="0"/>
              </a:rPr>
              <a:t>It can be seen that the time taken for the current pulse to traverse the active region largely determines the rate at which current pulses are generated, and hence it determines the frequency of operation.</a:t>
            </a:r>
          </a:p>
          <a:p>
            <a:pPr>
              <a:buFont typeface="Wingdings" pitchFamily="2" charset="2"/>
              <a:buChar char="Ø"/>
            </a:pPr>
            <a:r>
              <a:rPr lang="en-US" sz="2800" dirty="0" smtClean="0"/>
              <a:t> For </a:t>
            </a:r>
            <a:r>
              <a:rPr lang="en-US" sz="2800" dirty="0"/>
              <a:t>a normal diode the current increases with voltage, although the relationship is not linear. On the other hand the current for a Gunn diode starts to increase, and once a certain voltage has been reached, it starts to fall before rising again.</a:t>
            </a:r>
          </a:p>
          <a:p>
            <a:pPr>
              <a:buFont typeface="Wingdings" pitchFamily="2" charset="2"/>
              <a:buChar char="Ø"/>
            </a:pPr>
            <a:r>
              <a:rPr lang="en-US" sz="2800" dirty="0" smtClean="0"/>
              <a:t> </a:t>
            </a:r>
            <a:r>
              <a:rPr lang="en-US" sz="2800" dirty="0"/>
              <a:t>The region where it falls </a:t>
            </a:r>
            <a:r>
              <a:rPr lang="en-US" sz="2800" dirty="0" smtClean="0"/>
              <a:t>is</a:t>
            </a:r>
          </a:p>
          <a:p>
            <a:r>
              <a:rPr lang="en-US" sz="2800" dirty="0" smtClean="0"/>
              <a:t> </a:t>
            </a:r>
            <a:r>
              <a:rPr lang="en-US" sz="2800" dirty="0"/>
              <a:t>known as a </a:t>
            </a:r>
            <a:r>
              <a:rPr lang="en-US" sz="2800" dirty="0">
                <a:solidFill>
                  <a:srgbClr val="FF0000"/>
                </a:solidFill>
              </a:rPr>
              <a:t>negative </a:t>
            </a:r>
            <a:r>
              <a:rPr lang="en-US" sz="2800" dirty="0" smtClean="0">
                <a:solidFill>
                  <a:srgbClr val="FF0000"/>
                </a:solidFill>
              </a:rPr>
              <a:t>resistance</a:t>
            </a:r>
          </a:p>
          <a:p>
            <a:r>
              <a:rPr lang="en-US" sz="2800" dirty="0" smtClean="0">
                <a:solidFill>
                  <a:srgbClr val="FF0000"/>
                </a:solidFill>
              </a:rPr>
              <a:t> </a:t>
            </a:r>
            <a:r>
              <a:rPr lang="en-US" sz="2800" dirty="0">
                <a:solidFill>
                  <a:srgbClr val="FF0000"/>
                </a:solidFill>
              </a:rPr>
              <a:t>region</a:t>
            </a:r>
            <a:r>
              <a:rPr lang="en-US" sz="2800" dirty="0"/>
              <a:t>, and this is the reason </a:t>
            </a:r>
            <a:endParaRPr lang="en-US" sz="2800" dirty="0" smtClean="0"/>
          </a:p>
          <a:p>
            <a:r>
              <a:rPr lang="en-US" sz="2800" dirty="0" smtClean="0"/>
              <a:t>why </a:t>
            </a:r>
            <a:r>
              <a:rPr lang="en-US" sz="2800" dirty="0"/>
              <a:t>it oscillates</a:t>
            </a:r>
            <a:r>
              <a:rPr lang="en-US" sz="2800" dirty="0" smtClean="0"/>
              <a:t>.</a:t>
            </a:r>
          </a:p>
          <a:p>
            <a:pPr>
              <a:buFont typeface="Wingdings" pitchFamily="2" charset="2"/>
              <a:buChar char="Ø"/>
            </a:pPr>
            <a:endParaRPr lang="en-US" sz="2800" dirty="0"/>
          </a:p>
        </p:txBody>
      </p:sp>
      <p:pic>
        <p:nvPicPr>
          <p:cNvPr id="3" name="Picture 4"/>
          <p:cNvPicPr>
            <a:picLocks noChangeAspect="1" noChangeArrowheads="1"/>
          </p:cNvPicPr>
          <p:nvPr/>
        </p:nvPicPr>
        <p:blipFill>
          <a:blip r:embed="rId2"/>
          <a:srcRect/>
          <a:stretch>
            <a:fillRect/>
          </a:stretch>
        </p:blipFill>
        <p:spPr bwMode="auto">
          <a:xfrm>
            <a:off x="5410200" y="4067175"/>
            <a:ext cx="3305175" cy="2790825"/>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457200" y="304800"/>
            <a:ext cx="8229600" cy="990600"/>
          </a:xfrm>
        </p:spPr>
        <p:txBody>
          <a:bodyPr>
            <a:normAutofit fontScale="90000"/>
          </a:bodyPr>
          <a:lstStyle/>
          <a:p>
            <a:pPr algn="ctr" eaLnBrk="1" fontAlgn="auto" hangingPunct="1">
              <a:spcAft>
                <a:spcPts val="0"/>
              </a:spcAft>
              <a:defRPr/>
            </a:pPr>
            <a:r>
              <a:rPr lang="en-US" sz="6000" u="sng" smtClean="0">
                <a:solidFill>
                  <a:srgbClr val="7030A0"/>
                </a:solidFill>
                <a:latin typeface="Georgia" pitchFamily="18" charset="0"/>
              </a:rPr>
              <a:t>GUNN</a:t>
            </a:r>
            <a:r>
              <a:rPr lang="en-US" sz="6000" smtClean="0">
                <a:solidFill>
                  <a:srgbClr val="7030A0"/>
                </a:solidFill>
                <a:latin typeface="Georgia" pitchFamily="18" charset="0"/>
              </a:rPr>
              <a:t>  </a:t>
            </a:r>
            <a:r>
              <a:rPr lang="en-US" sz="6000" u="sng" smtClean="0">
                <a:solidFill>
                  <a:srgbClr val="7030A0"/>
                </a:solidFill>
                <a:latin typeface="Georgia" pitchFamily="18" charset="0"/>
              </a:rPr>
              <a:t>DIODE</a:t>
            </a:r>
          </a:p>
        </p:txBody>
      </p:sp>
      <p:sp>
        <p:nvSpPr>
          <p:cNvPr id="11267" name="Content Placeholder 5"/>
          <p:cNvSpPr>
            <a:spLocks noGrp="1"/>
          </p:cNvSpPr>
          <p:nvPr>
            <p:ph sz="quarter" idx="1"/>
          </p:nvPr>
        </p:nvSpPr>
        <p:spPr>
          <a:xfrm>
            <a:off x="533400" y="1447800"/>
            <a:ext cx="8153400" cy="5029200"/>
          </a:xfrm>
        </p:spPr>
        <p:txBody>
          <a:bodyPr/>
          <a:lstStyle/>
          <a:p>
            <a:pPr eaLnBrk="1" hangingPunct="1">
              <a:buClr>
                <a:srgbClr val="962E69"/>
              </a:buClr>
              <a:buFont typeface="Wingdings" pitchFamily="2" charset="2"/>
              <a:buChar char="Ø"/>
            </a:pPr>
            <a:endParaRPr lang="en-US" sz="900" smtClean="0">
              <a:solidFill>
                <a:srgbClr val="962E69"/>
              </a:solidFill>
            </a:endParaRPr>
          </a:p>
          <a:p>
            <a:pPr eaLnBrk="1" hangingPunct="1">
              <a:buClr>
                <a:srgbClr val="962E69"/>
              </a:buClr>
              <a:buFont typeface="Wingdings" pitchFamily="2" charset="2"/>
              <a:buChar char="Ø"/>
            </a:pPr>
            <a:r>
              <a:rPr lang="en-US" sz="4800" smtClean="0">
                <a:solidFill>
                  <a:srgbClr val="C00000"/>
                </a:solidFill>
              </a:rPr>
              <a:t>ADVANTAGES</a:t>
            </a:r>
          </a:p>
          <a:p>
            <a:pPr eaLnBrk="1" hangingPunct="1">
              <a:buClrTx/>
              <a:buSzPct val="80000"/>
              <a:buFont typeface="Wingdings" pitchFamily="2" charset="2"/>
              <a:buChar char="v"/>
            </a:pPr>
            <a:r>
              <a:rPr lang="en-US" sz="3200" smtClean="0"/>
              <a:t> </a:t>
            </a:r>
            <a:r>
              <a:rPr lang="en-US" sz="2800" smtClean="0">
                <a:latin typeface="Calibri" pitchFamily="34" charset="0"/>
              </a:rPr>
              <a:t>It has much lower noise than IMPATT diodes</a:t>
            </a:r>
          </a:p>
          <a:p>
            <a:pPr eaLnBrk="1" hangingPunct="1">
              <a:buClrTx/>
              <a:buFont typeface="Wingdings" pitchFamily="2" charset="2"/>
              <a:buChar char="v"/>
            </a:pPr>
            <a:endParaRPr lang="en-US" sz="800" smtClean="0">
              <a:latin typeface="Calibri" pitchFamily="34" charset="0"/>
            </a:endParaRPr>
          </a:p>
          <a:p>
            <a:pPr eaLnBrk="1" hangingPunct="1">
              <a:buClrTx/>
              <a:buFont typeface="Wingdings" pitchFamily="2" charset="2"/>
              <a:buChar char="v"/>
            </a:pPr>
            <a:r>
              <a:rPr lang="en-US" sz="2800" smtClean="0">
                <a:latin typeface="Calibri" pitchFamily="34" charset="0"/>
              </a:rPr>
              <a:t> Gunn amplifiers are capable of broad-band operation</a:t>
            </a:r>
            <a:r>
              <a:rPr lang="en-US" sz="2400" smtClean="0">
                <a:latin typeface="Calibri" pitchFamily="34" charset="0"/>
              </a:rPr>
              <a:t>.</a:t>
            </a:r>
          </a:p>
          <a:p>
            <a:pPr eaLnBrk="1" hangingPunct="1">
              <a:buClrTx/>
              <a:buFont typeface="Wingdings" pitchFamily="2" charset="2"/>
              <a:buChar char="v"/>
            </a:pPr>
            <a:endParaRPr lang="en-US" sz="800" smtClean="0">
              <a:latin typeface="Calibri" pitchFamily="34" charset="0"/>
            </a:endParaRPr>
          </a:p>
          <a:p>
            <a:pPr eaLnBrk="1" hangingPunct="1">
              <a:buClrTx/>
              <a:buFont typeface="Wingdings" pitchFamily="2" charset="2"/>
              <a:buChar char="v"/>
            </a:pPr>
            <a:r>
              <a:rPr lang="en-US" sz="2800" smtClean="0">
                <a:latin typeface="Calibri" pitchFamily="34" charset="0"/>
              </a:rPr>
              <a:t> Higher peak-to-valley ratio in its –ve resistance characteristics.</a:t>
            </a:r>
          </a:p>
          <a:p>
            <a:pPr eaLnBrk="1" hangingPunct="1">
              <a:buClrTx/>
              <a:buFont typeface="Wingdings" pitchFamily="2" charset="2"/>
              <a:buChar char="v"/>
            </a:pPr>
            <a:r>
              <a:rPr lang="en-US" sz="2800" smtClean="0">
                <a:latin typeface="Calibri" pitchFamily="34" charset="0"/>
              </a:rPr>
              <a:t>High fundamental frequency operation.</a:t>
            </a:r>
          </a:p>
          <a:p>
            <a:pPr eaLnBrk="1" hangingPunct="1">
              <a:buClrTx/>
              <a:buFont typeface="Wingdings" pitchFamily="2" charset="2"/>
              <a:buChar char="v"/>
            </a:pPr>
            <a:r>
              <a:rPr lang="en-US" sz="2800" smtClean="0">
                <a:latin typeface="Calibri" pitchFamily="34" charset="0"/>
              </a:rPr>
              <a:t>Increased efficiency.</a:t>
            </a:r>
          </a:p>
          <a:p>
            <a:pPr eaLnBrk="1" hangingPunct="1">
              <a:buClrTx/>
              <a:buFont typeface="Wingdings" pitchFamily="2" charset="2"/>
              <a:buChar char="v"/>
            </a:pPr>
            <a:endParaRPr lang="en-US" sz="800" smtClean="0">
              <a:latin typeface="Calibri" pitchFamily="34" charset="0"/>
            </a:endParaRPr>
          </a:p>
          <a:p>
            <a:pPr eaLnBrk="1" hangingPunct="1">
              <a:buClrTx/>
              <a:buFont typeface="Wingdings 2" pitchFamily="18" charset="2"/>
              <a:buNone/>
            </a:pPr>
            <a:endParaRPr lang="en-US" sz="2400" smtClean="0">
              <a:latin typeface="Calibri" pitchFamily="34" charset="0"/>
            </a:endParaRPr>
          </a:p>
          <a:p>
            <a:pPr eaLnBrk="1" hangingPunct="1">
              <a:buClr>
                <a:srgbClr val="962E69"/>
              </a:buClr>
              <a:buFont typeface="Wingdings 2" pitchFamily="18" charset="2"/>
              <a:buNone/>
            </a:pPr>
            <a:endParaRPr lang="en-US" sz="2800" smtClean="0">
              <a:latin typeface="Calibri" pitchFamily="34" charset="0"/>
            </a:endParaRPr>
          </a:p>
          <a:p>
            <a:pPr eaLnBrk="1" hangingPunct="1">
              <a:buFont typeface="Wingdings" pitchFamily="2" charset="2"/>
              <a:buChar char="v"/>
            </a:pPr>
            <a:endParaRPr lang="en-US" sz="800" smtClean="0"/>
          </a:p>
        </p:txBody>
      </p:sp>
    </p:spTree>
  </p:cSld>
  <p:clrMapOvr>
    <a:masterClrMapping/>
  </p:clrMapOvr>
  <p:transition advClick="0" advTm="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457200" y="304800"/>
            <a:ext cx="8229600" cy="990600"/>
          </a:xfrm>
          <a:effectLst>
            <a:outerShdw blurRad="50800" dist="50800" dir="5400000" sx="72000" sy="72000" algn="ctr" rotWithShape="0">
              <a:srgbClr val="000000"/>
            </a:outerShdw>
          </a:effectLst>
        </p:spPr>
        <p:txBody>
          <a:bodyPr>
            <a:noAutofit/>
            <a:scene3d>
              <a:camera prst="orthographicFront"/>
              <a:lightRig rig="threePt" dir="t"/>
            </a:scene3d>
            <a:sp3d prstMaterial="dkEdge">
              <a:bevelB w="38100" h="38100" prst="angle"/>
            </a:sp3d>
          </a:bodyPr>
          <a:lstStyle/>
          <a:p>
            <a:pPr algn="ctr" eaLnBrk="1" fontAlgn="auto" hangingPunct="1">
              <a:spcAft>
                <a:spcPts val="0"/>
              </a:spcAft>
              <a:defRPr/>
            </a:pPr>
            <a:r>
              <a:rPr lang="en-US" sz="6000" u="sng" dirty="0" smtClean="0">
                <a:gradFill flip="none" rotWithShape="1">
                  <a:gsLst>
                    <a:gs pos="0">
                      <a:srgbClr val="000000">
                        <a:alpha val="25000"/>
                      </a:srgbClr>
                    </a:gs>
                    <a:gs pos="39999">
                      <a:srgbClr val="0A128C"/>
                    </a:gs>
                    <a:gs pos="70000">
                      <a:srgbClr val="181CC7"/>
                    </a:gs>
                    <a:gs pos="88000">
                      <a:srgbClr val="7005D4"/>
                    </a:gs>
                    <a:gs pos="100000">
                      <a:srgbClr val="8C3D91"/>
                    </a:gs>
                  </a:gsLst>
                  <a:path path="circle">
                    <a:fillToRect l="100000" t="100000"/>
                  </a:path>
                  <a:tileRect r="-100000" b="-100000"/>
                </a:gradFill>
                <a:latin typeface="Georgia" pitchFamily="18" charset="0"/>
              </a:rPr>
              <a:t>GUNN</a:t>
            </a:r>
            <a:r>
              <a:rPr lang="en-US" sz="6000" dirty="0" smtClean="0">
                <a:gradFill flip="none" rotWithShape="1">
                  <a:gsLst>
                    <a:gs pos="0">
                      <a:srgbClr val="000000">
                        <a:alpha val="25000"/>
                      </a:srgbClr>
                    </a:gs>
                    <a:gs pos="39999">
                      <a:srgbClr val="0A128C"/>
                    </a:gs>
                    <a:gs pos="70000">
                      <a:srgbClr val="181CC7"/>
                    </a:gs>
                    <a:gs pos="88000">
                      <a:srgbClr val="7005D4"/>
                    </a:gs>
                    <a:gs pos="100000">
                      <a:srgbClr val="8C3D91"/>
                    </a:gs>
                  </a:gsLst>
                  <a:path path="circle">
                    <a:fillToRect l="100000" t="100000"/>
                  </a:path>
                  <a:tileRect r="-100000" b="-100000"/>
                </a:gradFill>
                <a:latin typeface="Georgia" pitchFamily="18" charset="0"/>
              </a:rPr>
              <a:t>  </a:t>
            </a:r>
            <a:r>
              <a:rPr lang="en-US" sz="6000" u="sng" dirty="0" smtClean="0">
                <a:gradFill flip="none" rotWithShape="1">
                  <a:gsLst>
                    <a:gs pos="0">
                      <a:srgbClr val="000000">
                        <a:alpha val="25000"/>
                      </a:srgbClr>
                    </a:gs>
                    <a:gs pos="39999">
                      <a:srgbClr val="0A128C"/>
                    </a:gs>
                    <a:gs pos="70000">
                      <a:srgbClr val="181CC7"/>
                    </a:gs>
                    <a:gs pos="88000">
                      <a:srgbClr val="7005D4"/>
                    </a:gs>
                    <a:gs pos="100000">
                      <a:srgbClr val="8C3D91"/>
                    </a:gs>
                  </a:gsLst>
                  <a:path path="circle">
                    <a:fillToRect l="100000" t="100000"/>
                  </a:path>
                  <a:tileRect r="-100000" b="-100000"/>
                </a:gradFill>
                <a:latin typeface="Georgia" pitchFamily="18" charset="0"/>
              </a:rPr>
              <a:t>DIODE’S</a:t>
            </a:r>
          </a:p>
        </p:txBody>
      </p:sp>
      <p:sp>
        <p:nvSpPr>
          <p:cNvPr id="7171" name="Content Placeholder 5"/>
          <p:cNvSpPr>
            <a:spLocks noGrp="1"/>
          </p:cNvSpPr>
          <p:nvPr>
            <p:ph sz="quarter" idx="1"/>
          </p:nvPr>
        </p:nvSpPr>
        <p:spPr>
          <a:xfrm>
            <a:off x="533400" y="1447800"/>
            <a:ext cx="8153400" cy="5029200"/>
          </a:xfrm>
        </p:spPr>
        <p:txBody>
          <a:bodyPr>
            <a:normAutofit lnSpcReduction="10000"/>
          </a:bodyPr>
          <a:lstStyle/>
          <a:p>
            <a:pPr eaLnBrk="1" hangingPunct="1">
              <a:buClr>
                <a:srgbClr val="962E69"/>
              </a:buClr>
              <a:buFont typeface="Wingdings" pitchFamily="2" charset="2"/>
              <a:buChar char="Ø"/>
            </a:pPr>
            <a:endParaRPr lang="en-US" sz="900" dirty="0" smtClean="0">
              <a:solidFill>
                <a:srgbClr val="962E69"/>
              </a:solidFill>
            </a:endParaRPr>
          </a:p>
          <a:p>
            <a:pPr eaLnBrk="1" hangingPunct="1">
              <a:buClr>
                <a:srgbClr val="962E69"/>
              </a:buClr>
              <a:buFont typeface="Wingdings" pitchFamily="2" charset="2"/>
              <a:buChar char="Ø"/>
            </a:pPr>
            <a:r>
              <a:rPr lang="en-US" sz="4400" dirty="0" smtClean="0">
                <a:solidFill>
                  <a:srgbClr val="C00000"/>
                </a:solidFill>
              </a:rPr>
              <a:t>APLICATIONS</a:t>
            </a:r>
          </a:p>
          <a:p>
            <a:pPr eaLnBrk="1" hangingPunct="1">
              <a:buClrTx/>
              <a:buSzPct val="80000"/>
              <a:buFont typeface="Wingdings" pitchFamily="2" charset="2"/>
              <a:buChar char="v"/>
            </a:pPr>
            <a:r>
              <a:rPr lang="en-US" sz="3200" dirty="0" smtClean="0"/>
              <a:t> </a:t>
            </a:r>
            <a:r>
              <a:rPr lang="en-US" sz="3200" dirty="0" smtClean="0">
                <a:latin typeface="Calibri" pitchFamily="34" charset="0"/>
              </a:rPr>
              <a:t>Gunn diode oscillator as </a:t>
            </a:r>
            <a:r>
              <a:rPr lang="en-US" sz="3200" dirty="0" smtClean="0">
                <a:solidFill>
                  <a:srgbClr val="7030A0"/>
                </a:solidFill>
                <a:latin typeface="Calibri" pitchFamily="34" charset="0"/>
              </a:rPr>
              <a:t>low &amp; medium power oscillator </a:t>
            </a:r>
            <a:r>
              <a:rPr lang="en-US" sz="3200" dirty="0" smtClean="0">
                <a:latin typeface="Calibri" pitchFamily="34" charset="0"/>
              </a:rPr>
              <a:t>in microwave receivers &amp; instruments.</a:t>
            </a:r>
          </a:p>
          <a:p>
            <a:pPr eaLnBrk="1" hangingPunct="1">
              <a:buClrTx/>
              <a:buFont typeface="Wingdings" pitchFamily="2" charset="2"/>
              <a:buChar char="v"/>
            </a:pPr>
            <a:endParaRPr lang="en-US" sz="800" dirty="0" smtClean="0">
              <a:latin typeface="Calibri" pitchFamily="34" charset="0"/>
            </a:endParaRPr>
          </a:p>
          <a:p>
            <a:pPr eaLnBrk="1" hangingPunct="1">
              <a:buClrTx/>
              <a:buFont typeface="Wingdings" pitchFamily="2" charset="2"/>
              <a:buChar char="v"/>
            </a:pPr>
            <a:r>
              <a:rPr lang="en-US" sz="3200" dirty="0" smtClean="0">
                <a:latin typeface="Calibri" pitchFamily="34" charset="0"/>
              </a:rPr>
              <a:t> As pump source in </a:t>
            </a:r>
            <a:r>
              <a:rPr lang="en-US" sz="3200" dirty="0" smtClean="0">
                <a:solidFill>
                  <a:srgbClr val="7030A0"/>
                </a:solidFill>
                <a:latin typeface="Calibri" pitchFamily="34" charset="0"/>
              </a:rPr>
              <a:t>parametric amplifier.</a:t>
            </a:r>
          </a:p>
          <a:p>
            <a:pPr eaLnBrk="1" hangingPunct="1">
              <a:buClrTx/>
              <a:buFont typeface="Wingdings" pitchFamily="2" charset="2"/>
              <a:buChar char="v"/>
            </a:pPr>
            <a:endParaRPr lang="en-US" sz="800" dirty="0" smtClean="0">
              <a:latin typeface="Calibri" pitchFamily="34" charset="0"/>
            </a:endParaRPr>
          </a:p>
          <a:p>
            <a:pPr eaLnBrk="1" hangingPunct="1">
              <a:buClrTx/>
              <a:buFont typeface="Wingdings" pitchFamily="2" charset="2"/>
              <a:buChar char="v"/>
            </a:pPr>
            <a:r>
              <a:rPr lang="en-US" sz="3200" dirty="0" smtClean="0">
                <a:latin typeface="Calibri" pitchFamily="34" charset="0"/>
              </a:rPr>
              <a:t> High-power Gunn oscillators (250-2000mW)are used as </a:t>
            </a:r>
            <a:r>
              <a:rPr lang="en-US" sz="3200" dirty="0" smtClean="0">
                <a:solidFill>
                  <a:srgbClr val="7030A0"/>
                </a:solidFill>
                <a:latin typeface="Calibri" pitchFamily="34" charset="0"/>
              </a:rPr>
              <a:t>power output oscillators</a:t>
            </a:r>
            <a:r>
              <a:rPr lang="en-US" sz="3200" dirty="0" smtClean="0">
                <a:latin typeface="Calibri" pitchFamily="34" charset="0"/>
              </a:rPr>
              <a:t>.</a:t>
            </a:r>
          </a:p>
          <a:p>
            <a:pPr eaLnBrk="1" hangingPunct="1">
              <a:buClrTx/>
              <a:buFont typeface="Wingdings" pitchFamily="2" charset="2"/>
              <a:buChar char="v"/>
            </a:pPr>
            <a:endParaRPr lang="en-US" sz="800" dirty="0" smtClean="0">
              <a:latin typeface="Calibri" pitchFamily="34" charset="0"/>
            </a:endParaRPr>
          </a:p>
          <a:p>
            <a:pPr eaLnBrk="1" hangingPunct="1">
              <a:buClrTx/>
              <a:buFont typeface="Wingdings" pitchFamily="2" charset="2"/>
              <a:buChar char="v"/>
            </a:pPr>
            <a:endParaRPr lang="en-US" sz="2400" dirty="0" smtClean="0">
              <a:latin typeface="Calibri" pitchFamily="34" charset="0"/>
            </a:endParaRPr>
          </a:p>
          <a:p>
            <a:pPr eaLnBrk="1" hangingPunct="1">
              <a:buClr>
                <a:srgbClr val="962E69"/>
              </a:buClr>
              <a:buFont typeface="Wingdings 2" pitchFamily="18" charset="2"/>
              <a:buNone/>
            </a:pPr>
            <a:endParaRPr lang="en-US" sz="2800" dirty="0" smtClean="0">
              <a:latin typeface="Calibri" pitchFamily="34" charset="0"/>
            </a:endParaRPr>
          </a:p>
          <a:p>
            <a:pPr eaLnBrk="1" hangingPunct="1">
              <a:buFont typeface="Wingdings" pitchFamily="2" charset="2"/>
              <a:buChar char="v"/>
            </a:pPr>
            <a:endParaRPr lang="en-US" sz="800" dirty="0" smtClean="0"/>
          </a:p>
        </p:txBody>
      </p:sp>
    </p:spTree>
  </p:cSld>
  <p:clrMapOvr>
    <a:masterClrMapping/>
  </p:clrMapOvr>
  <p:transition advClick="0" advTm="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304800" y="609600"/>
            <a:ext cx="8686800" cy="4124325"/>
          </a:xfrm>
          <a:prstGeom prst="rect">
            <a:avLst/>
          </a:prstGeom>
          <a:noFill/>
          <a:ln w="9525">
            <a:noFill/>
            <a:miter lim="800000"/>
            <a:headEnd/>
            <a:tailEnd/>
          </a:ln>
        </p:spPr>
        <p:txBody>
          <a:bodyPr>
            <a:spAutoFit/>
          </a:bodyPr>
          <a:lstStyle/>
          <a:p>
            <a:pPr>
              <a:buFont typeface="Wingdings" pitchFamily="2" charset="2"/>
              <a:buChar char="v"/>
            </a:pPr>
            <a:r>
              <a:rPr lang="en-US" sz="3200">
                <a:latin typeface="Calibri" pitchFamily="34" charset="0"/>
              </a:rPr>
              <a:t> </a:t>
            </a:r>
            <a:r>
              <a:rPr lang="en-US" sz="3200">
                <a:solidFill>
                  <a:srgbClr val="7030A0"/>
                </a:solidFill>
                <a:latin typeface="Calibri" pitchFamily="34" charset="0"/>
              </a:rPr>
              <a:t>Frequency modulator </a:t>
            </a:r>
            <a:r>
              <a:rPr lang="en-US" sz="3200">
                <a:latin typeface="Calibri" pitchFamily="34" charset="0"/>
              </a:rPr>
              <a:t>in low power transmitter.</a:t>
            </a:r>
          </a:p>
          <a:p>
            <a:endParaRPr lang="en-US" sz="3200">
              <a:latin typeface="Calibri" pitchFamily="34" charset="0"/>
            </a:endParaRPr>
          </a:p>
          <a:p>
            <a:pPr>
              <a:buFont typeface="Wingdings 2" pitchFamily="18" charset="2"/>
              <a:buNone/>
            </a:pPr>
            <a:endParaRPr lang="en-US" sz="600">
              <a:latin typeface="Calibri" pitchFamily="34" charset="0"/>
            </a:endParaRPr>
          </a:p>
          <a:p>
            <a:pPr>
              <a:buFont typeface="Wingdings" pitchFamily="2" charset="2"/>
              <a:buChar char="v"/>
            </a:pPr>
            <a:r>
              <a:rPr lang="en-US" sz="3200">
                <a:latin typeface="Calibri" pitchFamily="34" charset="0"/>
              </a:rPr>
              <a:t> In police &amp; CW-Doppler </a:t>
            </a:r>
            <a:r>
              <a:rPr lang="en-US" sz="3200">
                <a:solidFill>
                  <a:srgbClr val="7030A0"/>
                </a:solidFill>
                <a:latin typeface="Calibri" pitchFamily="34" charset="0"/>
              </a:rPr>
              <a:t>RADAR</a:t>
            </a:r>
            <a:r>
              <a:rPr lang="en-US" sz="3200">
                <a:latin typeface="Calibri" pitchFamily="34" charset="0"/>
              </a:rPr>
              <a:t> ,burglar alarms, aircraft rate-of-climb indicators.</a:t>
            </a:r>
          </a:p>
          <a:p>
            <a:endParaRPr lang="en-US" sz="3200">
              <a:latin typeface="Calibri" pitchFamily="34" charset="0"/>
            </a:endParaRPr>
          </a:p>
          <a:p>
            <a:pPr>
              <a:buFont typeface="Wingdings" pitchFamily="2" charset="2"/>
              <a:buChar char="v"/>
            </a:pPr>
            <a:r>
              <a:rPr lang="en-US" sz="3200">
                <a:latin typeface="Calibri" pitchFamily="34" charset="0"/>
              </a:rPr>
              <a:t>YIG (yttrium-iron garnet) -tuned Gunn VCOs for instrument applications.</a:t>
            </a:r>
          </a:p>
          <a:p>
            <a:pPr>
              <a:buFont typeface="Wingdings" pitchFamily="2" charset="2"/>
              <a:buChar char="v"/>
            </a:pPr>
            <a:endParaRPr lang="en-US" sz="3200">
              <a:latin typeface="Calibri" pitchFamily="34" charset="0"/>
            </a:endParaRP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2667000" y="381000"/>
            <a:ext cx="3976688" cy="769938"/>
          </a:xfrm>
          <a:prstGeom prst="rect">
            <a:avLst/>
          </a:prstGeom>
          <a:noFill/>
          <a:ln w="9525">
            <a:noFill/>
            <a:miter lim="800000"/>
            <a:headEnd/>
            <a:tailEnd/>
          </a:ln>
        </p:spPr>
        <p:txBody>
          <a:bodyPr wrap="none">
            <a:spAutoFit/>
          </a:bodyPr>
          <a:lstStyle/>
          <a:p>
            <a:r>
              <a:rPr lang="en-US" sz="4400" b="1">
                <a:solidFill>
                  <a:srgbClr val="7030A0"/>
                </a:solidFill>
              </a:rPr>
              <a:t>CONCLUSION</a:t>
            </a:r>
          </a:p>
        </p:txBody>
      </p:sp>
      <p:sp>
        <p:nvSpPr>
          <p:cNvPr id="33797" name="Text Box 5"/>
          <p:cNvSpPr txBox="1">
            <a:spLocks noChangeArrowheads="1"/>
          </p:cNvSpPr>
          <p:nvPr/>
        </p:nvSpPr>
        <p:spPr bwMode="auto">
          <a:xfrm>
            <a:off x="746125" y="2020888"/>
            <a:ext cx="8016875" cy="3970337"/>
          </a:xfrm>
          <a:prstGeom prst="rect">
            <a:avLst/>
          </a:prstGeom>
          <a:noFill/>
          <a:ln w="9525">
            <a:noFill/>
            <a:miter lim="800000"/>
            <a:headEnd/>
            <a:tailEnd/>
          </a:ln>
        </p:spPr>
        <p:txBody>
          <a:bodyPr>
            <a:spAutoFit/>
          </a:bodyPr>
          <a:lstStyle/>
          <a:p>
            <a:pPr>
              <a:buFont typeface="Wingdings" pitchFamily="2" charset="2"/>
              <a:buChar char="Ø"/>
            </a:pPr>
            <a:r>
              <a:rPr lang="en-US" sz="3600"/>
              <a:t>Gunn diodes are also known as </a:t>
            </a:r>
            <a:r>
              <a:rPr lang="en-US" sz="3600">
                <a:solidFill>
                  <a:srgbClr val="C00000"/>
                </a:solidFill>
              </a:rPr>
              <a:t>Transferred electronic device </a:t>
            </a:r>
            <a:r>
              <a:rPr lang="en-US" sz="3600"/>
              <a:t>(TED).</a:t>
            </a:r>
          </a:p>
          <a:p>
            <a:endParaRPr lang="en-US" sz="3600"/>
          </a:p>
          <a:p>
            <a:pPr>
              <a:buFont typeface="Wingdings" pitchFamily="2" charset="2"/>
              <a:buChar char="Ø"/>
            </a:pPr>
            <a:r>
              <a:rPr lang="en-US" sz="3600"/>
              <a:t> Here we conclude that Gunn diode are basically used for high </a:t>
            </a:r>
            <a:r>
              <a:rPr lang="en-US" sz="3600">
                <a:solidFill>
                  <a:srgbClr val="C00000"/>
                </a:solidFill>
              </a:rPr>
              <a:t>frequency oscillations.</a:t>
            </a:r>
          </a:p>
          <a:p>
            <a:endParaRPr lang="en-US" sz="3600"/>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52400"/>
            <a:ext cx="9143999" cy="6186309"/>
          </a:xfrm>
          <a:prstGeom prst="rect">
            <a:avLst/>
          </a:prstGeom>
        </p:spPr>
        <p:txBody>
          <a:bodyPr wrap="square">
            <a:spAutoFit/>
          </a:bodyPr>
          <a:lstStyle/>
          <a:p>
            <a:pPr algn="ctr"/>
            <a:r>
              <a:rPr lang="en-US" sz="3200" b="1" u="sng" dirty="0" smtClean="0">
                <a:solidFill>
                  <a:srgbClr val="FF0000"/>
                </a:solidFill>
                <a:effectLst>
                  <a:outerShdw blurRad="38100" dist="38100" dir="2700000" algn="tl">
                    <a:srgbClr val="C0C0C0"/>
                  </a:outerShdw>
                </a:effectLst>
              </a:rPr>
              <a:t>IMPATT DIODE</a:t>
            </a:r>
          </a:p>
          <a:p>
            <a:pPr>
              <a:buFont typeface="Wingdings" pitchFamily="2" charset="2"/>
              <a:buChar char="Ø"/>
            </a:pPr>
            <a:r>
              <a:rPr lang="en-US" sz="2800" dirty="0" smtClean="0"/>
              <a:t> A </a:t>
            </a:r>
            <a:r>
              <a:rPr lang="en-US" sz="2800" dirty="0" smtClean="0"/>
              <a:t>wide variety of </a:t>
            </a:r>
            <a:r>
              <a:rPr lang="en-US" sz="2800" b="1" dirty="0" smtClean="0"/>
              <a:t>solid state diodes</a:t>
            </a:r>
            <a:r>
              <a:rPr lang="en-US" sz="2800" dirty="0" smtClean="0"/>
              <a:t> and</a:t>
            </a:r>
            <a:r>
              <a:rPr lang="en-US" sz="2800" b="1" dirty="0" smtClean="0"/>
              <a:t> </a:t>
            </a:r>
            <a:r>
              <a:rPr lang="en-US" sz="2800" b="1" dirty="0" smtClean="0"/>
              <a:t>transistor </a:t>
            </a:r>
            <a:r>
              <a:rPr lang="en-US" sz="2800" dirty="0" smtClean="0"/>
              <a:t>have </a:t>
            </a:r>
            <a:r>
              <a:rPr lang="en-US" sz="2800" dirty="0" smtClean="0"/>
              <a:t>been developed for microwave use.</a:t>
            </a:r>
          </a:p>
          <a:p>
            <a:pPr>
              <a:buFont typeface="Wingdings" pitchFamily="2" charset="2"/>
              <a:buChar char="Ø"/>
            </a:pPr>
            <a:r>
              <a:rPr lang="en-US" sz="2800" b="1" dirty="0" err="1" smtClean="0"/>
              <a:t>IMP</a:t>
            </a:r>
            <a:r>
              <a:rPr lang="en-US" sz="2800" dirty="0" err="1" smtClean="0"/>
              <a:t>act</a:t>
            </a:r>
            <a:r>
              <a:rPr lang="en-US" sz="2800" dirty="0" smtClean="0"/>
              <a:t> </a:t>
            </a:r>
            <a:r>
              <a:rPr lang="en-US" sz="2800" dirty="0" smtClean="0"/>
              <a:t>ionization </a:t>
            </a:r>
            <a:r>
              <a:rPr lang="en-US" sz="2800" b="1" dirty="0" smtClean="0"/>
              <a:t>A</a:t>
            </a:r>
            <a:r>
              <a:rPr lang="en-US" sz="2800" dirty="0" smtClean="0"/>
              <a:t>valanche </a:t>
            </a:r>
            <a:r>
              <a:rPr lang="en-US" sz="2800" b="1" dirty="0" smtClean="0"/>
              <a:t>T</a:t>
            </a:r>
            <a:r>
              <a:rPr lang="en-US" sz="2800" dirty="0" smtClean="0"/>
              <a:t>ransit-</a:t>
            </a:r>
            <a:r>
              <a:rPr lang="en-US" sz="2800" b="1" dirty="0" smtClean="0"/>
              <a:t>T</a:t>
            </a:r>
            <a:r>
              <a:rPr lang="en-US" sz="2800" dirty="0" smtClean="0"/>
              <a:t>ime</a:t>
            </a:r>
          </a:p>
          <a:p>
            <a:pPr>
              <a:buFont typeface="Wingdings" pitchFamily="2" charset="2"/>
              <a:buChar char="Ø"/>
            </a:pPr>
            <a:r>
              <a:rPr lang="en-US" sz="2800" dirty="0" smtClean="0"/>
              <a:t>Function </a:t>
            </a:r>
            <a:r>
              <a:rPr lang="en-US" sz="2800" dirty="0" smtClean="0"/>
              <a:t>as microwave </a:t>
            </a:r>
            <a:r>
              <a:rPr lang="en-US" sz="2800" b="1" dirty="0" smtClean="0"/>
              <a:t>oscillator</a:t>
            </a:r>
            <a:r>
              <a:rPr lang="en-US" sz="2800" dirty="0" smtClean="0"/>
              <a:t>. </a:t>
            </a:r>
            <a:endParaRPr lang="en-US" sz="2800" dirty="0" smtClean="0"/>
          </a:p>
          <a:p>
            <a:pPr>
              <a:buFont typeface="Wingdings" pitchFamily="2" charset="2"/>
              <a:buChar char="Ø"/>
            </a:pPr>
            <a:r>
              <a:rPr lang="en-US" sz="2800" dirty="0" smtClean="0"/>
              <a:t>Used </a:t>
            </a:r>
            <a:r>
              <a:rPr lang="en-US" sz="2800" dirty="0" smtClean="0"/>
              <a:t>to produce </a:t>
            </a:r>
            <a:r>
              <a:rPr lang="en-US" sz="2800" b="1" dirty="0" smtClean="0"/>
              <a:t>carrier signal</a:t>
            </a:r>
            <a:r>
              <a:rPr lang="en-US" sz="2800" dirty="0" smtClean="0"/>
              <a:t> for </a:t>
            </a:r>
            <a:r>
              <a:rPr lang="en-US" sz="2800" dirty="0" smtClean="0"/>
              <a:t>microwave transmission system.</a:t>
            </a:r>
          </a:p>
          <a:p>
            <a:pPr>
              <a:buFont typeface="Wingdings" pitchFamily="2" charset="2"/>
              <a:buChar char="Ø"/>
            </a:pPr>
            <a:r>
              <a:rPr lang="en-US" sz="2800" dirty="0" smtClean="0"/>
              <a:t>IMPATT </a:t>
            </a:r>
            <a:r>
              <a:rPr lang="en-US" sz="2800" dirty="0" smtClean="0"/>
              <a:t>can operate from a </a:t>
            </a:r>
            <a:r>
              <a:rPr lang="en-US" sz="2800" dirty="0" smtClean="0">
                <a:solidFill>
                  <a:srgbClr val="FF0000"/>
                </a:solidFill>
              </a:rPr>
              <a:t>few GHz to a few </a:t>
            </a:r>
            <a:r>
              <a:rPr lang="en-US" sz="2800" dirty="0" smtClean="0">
                <a:solidFill>
                  <a:srgbClr val="FF0000"/>
                </a:solidFill>
              </a:rPr>
              <a:t>hundred </a:t>
            </a:r>
            <a:r>
              <a:rPr lang="en-US" sz="2800" dirty="0" smtClean="0"/>
              <a:t>GHz  (</a:t>
            </a:r>
            <a:r>
              <a:rPr lang="en-US" sz="2800" dirty="0" smtClean="0"/>
              <a:t>1 </a:t>
            </a:r>
            <a:r>
              <a:rPr lang="en-US" sz="2800" dirty="0" smtClean="0"/>
              <a:t>to 300 GHz </a:t>
            </a:r>
            <a:r>
              <a:rPr lang="en-US" sz="2800" dirty="0" smtClean="0"/>
              <a:t>)</a:t>
            </a:r>
            <a:endParaRPr lang="en-US" sz="2800" b="1" dirty="0" smtClean="0"/>
          </a:p>
          <a:p>
            <a:pPr>
              <a:buFont typeface="Wingdings" pitchFamily="2" charset="2"/>
              <a:buChar char="Ø"/>
            </a:pPr>
            <a:r>
              <a:rPr lang="en-US" sz="2800" dirty="0" smtClean="0"/>
              <a:t>Impact </a:t>
            </a:r>
            <a:r>
              <a:rPr lang="en-US" sz="2800" dirty="0" smtClean="0"/>
              <a:t>Avalanche and Transit-Time (IMPATT) Diode, also called Avalanche transit-time diodes </a:t>
            </a:r>
            <a:endParaRPr lang="en-US" sz="2800" dirty="0" smtClean="0"/>
          </a:p>
          <a:p>
            <a:pPr>
              <a:buFont typeface="Wingdings" pitchFamily="2" charset="2"/>
              <a:buChar char="Ø"/>
            </a:pPr>
            <a:r>
              <a:rPr lang="en-US" sz="2800" dirty="0" smtClean="0"/>
              <a:t>Multilayer </a:t>
            </a:r>
            <a:r>
              <a:rPr lang="en-US" sz="2800" dirty="0" smtClean="0"/>
              <a:t>diodes of several different types used to generate microwave power </a:t>
            </a:r>
            <a:endParaRPr lang="en-US" sz="2800" dirty="0" smtClean="0"/>
          </a:p>
          <a:p>
            <a:pPr>
              <a:buFont typeface="Wingdings" pitchFamily="2" charset="2"/>
              <a:buChar char="Ø"/>
            </a:pPr>
            <a:endParaRPr lang="en-US" sz="2800" dirty="0"/>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646331"/>
          </a:xfrm>
          <a:prstGeom prst="rect">
            <a:avLst/>
          </a:prstGeom>
        </p:spPr>
        <p:txBody>
          <a:bodyPr wrap="square">
            <a:spAutoFit/>
          </a:bodyPr>
          <a:lstStyle/>
          <a:p>
            <a:r>
              <a:rPr lang="en-US" dirty="0" smtClean="0"/>
              <a:t> </a:t>
            </a:r>
            <a:endParaRPr lang="en-US" dirty="0" smtClean="0"/>
          </a:p>
          <a:p>
            <a:endParaRPr lang="en-US" dirty="0" smtClean="0"/>
          </a:p>
        </p:txBody>
      </p:sp>
      <p:sp>
        <p:nvSpPr>
          <p:cNvPr id="3" name="Rectangle 2"/>
          <p:cNvSpPr/>
          <p:nvPr/>
        </p:nvSpPr>
        <p:spPr>
          <a:xfrm>
            <a:off x="152400" y="0"/>
            <a:ext cx="8991600" cy="3539430"/>
          </a:xfrm>
          <a:prstGeom prst="rect">
            <a:avLst/>
          </a:prstGeom>
        </p:spPr>
        <p:txBody>
          <a:bodyPr wrap="square">
            <a:spAutoFit/>
          </a:bodyPr>
          <a:lstStyle/>
          <a:p>
            <a:pPr>
              <a:buFont typeface="Wingdings" pitchFamily="2" charset="2"/>
              <a:buChar char="Ø"/>
            </a:pPr>
            <a:r>
              <a:rPr lang="en-US" sz="2800" dirty="0" smtClean="0"/>
              <a:t>In contrast to other devices in this class (tunnel diodes, thyristors, and Gunn diodes), the negative resistance of avalanche-and-transit time diodes appears only at </a:t>
            </a:r>
            <a:r>
              <a:rPr lang="en-US" sz="2800" dirty="0" smtClean="0"/>
              <a:t>super high </a:t>
            </a:r>
            <a:r>
              <a:rPr lang="en-US" sz="2800" dirty="0" smtClean="0"/>
              <a:t>frequencies. </a:t>
            </a:r>
          </a:p>
          <a:p>
            <a:pPr>
              <a:buFont typeface="Wingdings" pitchFamily="2" charset="2"/>
              <a:buChar char="Ø"/>
            </a:pPr>
            <a:r>
              <a:rPr lang="en-US" sz="2800" dirty="0" smtClean="0"/>
              <a:t>Avalanche-and-transit </a:t>
            </a:r>
            <a:r>
              <a:rPr lang="en-US" sz="2800" dirty="0" smtClean="0"/>
              <a:t>time diodes can be made from structures of the </a:t>
            </a:r>
            <a:r>
              <a:rPr lang="en-US" sz="2800" i="1" dirty="0" smtClean="0"/>
              <a:t>p+-n-</a:t>
            </a:r>
            <a:r>
              <a:rPr lang="en-US" sz="2800" i="1" dirty="0" err="1" smtClean="0"/>
              <a:t>i</a:t>
            </a:r>
            <a:r>
              <a:rPr lang="en-US" sz="2800" i="1" dirty="0" smtClean="0"/>
              <a:t>-n+ type (the Read diode) or the p-</a:t>
            </a:r>
            <a:r>
              <a:rPr lang="en-US" sz="2800" i="1" dirty="0" err="1" smtClean="0"/>
              <a:t>i</a:t>
            </a:r>
            <a:r>
              <a:rPr lang="en-US" sz="2800" i="1" dirty="0" smtClean="0"/>
              <a:t>-n, p-n, p+-n, and p-n+ types </a:t>
            </a:r>
            <a:endParaRPr lang="en-US" sz="2800" i="1" dirty="0" smtClean="0"/>
          </a:p>
          <a:p>
            <a:endParaRPr lang="en-US" sz="2800" dirty="0" smtClean="0"/>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1"/>
            <a:ext cx="9144000" cy="6063198"/>
          </a:xfrm>
          <a:prstGeom prst="rect">
            <a:avLst/>
          </a:prstGeom>
        </p:spPr>
        <p:txBody>
          <a:bodyPr wrap="square">
            <a:spAutoFit/>
          </a:bodyPr>
          <a:lstStyle/>
          <a:p>
            <a:endParaRPr lang="en-US" dirty="0"/>
          </a:p>
          <a:p>
            <a:endParaRPr lang="en-US" dirty="0"/>
          </a:p>
          <a:p>
            <a:r>
              <a:rPr lang="en-US" sz="3200" b="1" dirty="0" err="1">
                <a:latin typeface="Arial" pitchFamily="34" charset="0"/>
                <a:cs typeface="Arial" pitchFamily="34" charset="0"/>
              </a:rPr>
              <a:t>VARiable</a:t>
            </a:r>
            <a:r>
              <a:rPr lang="en-US" sz="3200" b="1" dirty="0">
                <a:latin typeface="Arial" pitchFamily="34" charset="0"/>
                <a:cs typeface="Arial" pitchFamily="34" charset="0"/>
              </a:rPr>
              <a:t> </a:t>
            </a:r>
            <a:r>
              <a:rPr lang="en-US" sz="3200" b="1" dirty="0" err="1">
                <a:latin typeface="Arial" pitchFamily="34" charset="0"/>
                <a:cs typeface="Arial" pitchFamily="34" charset="0"/>
              </a:rPr>
              <a:t>reACTOR</a:t>
            </a:r>
            <a:r>
              <a:rPr lang="en-US" sz="3200" b="1" dirty="0">
                <a:latin typeface="Arial" pitchFamily="34" charset="0"/>
                <a:cs typeface="Arial" pitchFamily="34" charset="0"/>
              </a:rPr>
              <a:t> </a:t>
            </a:r>
          </a:p>
          <a:p>
            <a:r>
              <a:rPr lang="en-US" sz="3200" dirty="0">
                <a:latin typeface="Arial" pitchFamily="34" charset="0"/>
                <a:cs typeface="Arial" pitchFamily="34" charset="0"/>
              </a:rPr>
              <a:t>•Also referred as “</a:t>
            </a:r>
            <a:r>
              <a:rPr lang="en-US" sz="3200" dirty="0" err="1">
                <a:latin typeface="Arial" pitchFamily="34" charset="0"/>
                <a:cs typeface="Arial" pitchFamily="34" charset="0"/>
              </a:rPr>
              <a:t>Varicap</a:t>
            </a:r>
            <a:r>
              <a:rPr lang="en-US" sz="3200" dirty="0">
                <a:latin typeface="Arial" pitchFamily="34" charset="0"/>
                <a:cs typeface="Arial" pitchFamily="34" charset="0"/>
              </a:rPr>
              <a:t> (</a:t>
            </a:r>
            <a:r>
              <a:rPr lang="en-US" sz="3200" dirty="0" smtClean="0">
                <a:latin typeface="Arial" pitchFamily="34" charset="0"/>
                <a:cs typeface="Arial" pitchFamily="34" charset="0"/>
              </a:rPr>
              <a:t>Variable capacitor)diode</a:t>
            </a:r>
            <a:r>
              <a:rPr lang="en-US" sz="3200" dirty="0">
                <a:latin typeface="Arial" pitchFamily="34" charset="0"/>
                <a:cs typeface="Arial" pitchFamily="34" charset="0"/>
              </a:rPr>
              <a:t>” </a:t>
            </a:r>
          </a:p>
          <a:p>
            <a:r>
              <a:rPr lang="en-US" sz="3200" dirty="0">
                <a:latin typeface="Arial" pitchFamily="34" charset="0"/>
                <a:cs typeface="Arial" pitchFamily="34" charset="0"/>
              </a:rPr>
              <a:t>•Referring to voltage-variable capacitance of reverse biased </a:t>
            </a:r>
            <a:r>
              <a:rPr lang="en-US" sz="3200" i="1" dirty="0" err="1">
                <a:latin typeface="Arial" pitchFamily="34" charset="0"/>
                <a:cs typeface="Arial" pitchFamily="34" charset="0"/>
              </a:rPr>
              <a:t>pn</a:t>
            </a:r>
            <a:r>
              <a:rPr lang="en-US" sz="3200" i="1" dirty="0">
                <a:latin typeface="Arial" pitchFamily="34" charset="0"/>
                <a:cs typeface="Arial" pitchFamily="34" charset="0"/>
              </a:rPr>
              <a:t> junction </a:t>
            </a:r>
          </a:p>
          <a:p>
            <a:r>
              <a:rPr lang="en-US" sz="3200" dirty="0">
                <a:latin typeface="Arial" pitchFamily="34" charset="0"/>
                <a:cs typeface="Arial" pitchFamily="34" charset="0"/>
              </a:rPr>
              <a:t>•Designed to exploit the voltage-variable properties of the junction capacitance </a:t>
            </a:r>
          </a:p>
          <a:p>
            <a:r>
              <a:rPr lang="en-US" sz="3200" dirty="0">
                <a:latin typeface="Arial" pitchFamily="34" charset="0"/>
                <a:cs typeface="Arial" pitchFamily="34" charset="0"/>
              </a:rPr>
              <a:t>•Junction capacitance depends on the applied voltage and the design of the junction </a:t>
            </a:r>
          </a:p>
          <a:p>
            <a:r>
              <a:rPr lang="en-US" sz="3200" dirty="0">
                <a:latin typeface="Arial" pitchFamily="34" charset="0"/>
                <a:cs typeface="Arial" pitchFamily="34" charset="0"/>
              </a:rPr>
              <a:t>•Junction with fixed reverse bias may be used as a capacitance of fixed value </a:t>
            </a: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763000" cy="8062259"/>
          </a:xfrm>
          <a:prstGeom prst="rect">
            <a:avLst/>
          </a:prstGeom>
        </p:spPr>
        <p:txBody>
          <a:bodyPr wrap="square">
            <a:spAutoFit/>
          </a:bodyPr>
          <a:lstStyle/>
          <a:p>
            <a:pPr algn="ctr"/>
            <a:r>
              <a:rPr lang="en-US" sz="2800" u="sng" dirty="0" smtClean="0">
                <a:solidFill>
                  <a:srgbClr val="FF0000"/>
                </a:solidFill>
              </a:rPr>
              <a:t>Principle of operation</a:t>
            </a:r>
          </a:p>
          <a:p>
            <a:pPr marL="274320" indent="-274320">
              <a:buFont typeface="Wingdings" pitchFamily="2" charset="2"/>
              <a:buChar char="Ø"/>
              <a:defRPr/>
            </a:pPr>
            <a:r>
              <a:rPr lang="en-US" sz="2400" dirty="0" smtClean="0"/>
              <a:t>Negative resistance is achieved by creating a delay (180</a:t>
            </a:r>
            <a:r>
              <a:rPr lang="en-US" sz="2400" baseline="30000" dirty="0" smtClean="0"/>
              <a:t>0</a:t>
            </a:r>
            <a:r>
              <a:rPr lang="en-US" sz="2400" dirty="0" smtClean="0"/>
              <a:t> Phase shift) between the voltage and </a:t>
            </a:r>
            <a:r>
              <a:rPr lang="en-US" sz="2400" dirty="0" smtClean="0"/>
              <a:t>current.</a:t>
            </a:r>
          </a:p>
          <a:p>
            <a:pPr marL="274320" indent="-274320">
              <a:buFont typeface="Wingdings" pitchFamily="2" charset="2"/>
              <a:buChar char="Ø"/>
              <a:defRPr/>
            </a:pPr>
            <a:r>
              <a:rPr lang="en-US" sz="2400" dirty="0" smtClean="0"/>
              <a:t>Delay </a:t>
            </a:r>
            <a:r>
              <a:rPr lang="en-US" sz="2400" dirty="0" smtClean="0"/>
              <a:t>is achieved by,</a:t>
            </a:r>
          </a:p>
          <a:p>
            <a:pPr marL="521208" lvl="1">
              <a:buClr>
                <a:schemeClr val="accent4"/>
              </a:buClr>
              <a:buFont typeface="Arial" pitchFamily="34" charset="0"/>
              <a:buChar char="•"/>
              <a:defRPr/>
            </a:pPr>
            <a:r>
              <a:rPr lang="en-US" sz="2400" dirty="0" smtClean="0"/>
              <a:t> Delay </a:t>
            </a:r>
            <a:r>
              <a:rPr lang="en-US" sz="2400" dirty="0" smtClean="0"/>
              <a:t>in generating the </a:t>
            </a:r>
            <a:r>
              <a:rPr lang="en-US" sz="2400" dirty="0" smtClean="0">
                <a:solidFill>
                  <a:srgbClr val="FF0000"/>
                </a:solidFill>
              </a:rPr>
              <a:t>avalanche</a:t>
            </a:r>
            <a:r>
              <a:rPr lang="en-US" sz="2400" dirty="0" smtClean="0"/>
              <a:t> current </a:t>
            </a:r>
            <a:r>
              <a:rPr lang="en-US" sz="2400" dirty="0" smtClean="0"/>
              <a:t>multiplication</a:t>
            </a:r>
          </a:p>
          <a:p>
            <a:pPr marL="521208" lvl="1">
              <a:buClr>
                <a:schemeClr val="accent4"/>
              </a:buClr>
              <a:buFont typeface="Arial" pitchFamily="34" charset="0"/>
              <a:buChar char="•"/>
              <a:defRPr/>
            </a:pPr>
            <a:r>
              <a:rPr lang="en-US" sz="2400" dirty="0" smtClean="0"/>
              <a:t> </a:t>
            </a:r>
            <a:r>
              <a:rPr lang="en-US" sz="2400" dirty="0" smtClean="0"/>
              <a:t>Delay </a:t>
            </a:r>
            <a:r>
              <a:rPr lang="en-US" sz="2400" dirty="0" smtClean="0"/>
              <a:t>due to </a:t>
            </a:r>
            <a:r>
              <a:rPr lang="en-US" sz="2400" dirty="0" smtClean="0">
                <a:solidFill>
                  <a:srgbClr val="FF0000"/>
                </a:solidFill>
              </a:rPr>
              <a:t>transit time </a:t>
            </a:r>
            <a:r>
              <a:rPr lang="en-US" sz="2400" dirty="0" smtClean="0"/>
              <a:t>through the material</a:t>
            </a:r>
          </a:p>
          <a:p>
            <a:pPr marL="274320" indent="-274320">
              <a:buFont typeface="Wingdings" pitchFamily="2" charset="2"/>
              <a:buChar char="Ø"/>
              <a:defRPr/>
            </a:pPr>
            <a:r>
              <a:rPr lang="en-US" sz="2400" dirty="0" smtClean="0"/>
              <a:t>So called </a:t>
            </a:r>
            <a:r>
              <a:rPr lang="en-US" sz="2400" b="1" dirty="0" smtClean="0"/>
              <a:t>Avalanche transit time (ATT) devices</a:t>
            </a:r>
          </a:p>
          <a:p>
            <a:pPr marL="274320" indent="-274320">
              <a:buFont typeface="Wingdings" pitchFamily="2" charset="2"/>
              <a:buChar char="Ø"/>
              <a:defRPr/>
            </a:pPr>
            <a:r>
              <a:rPr lang="en-US" sz="2400" dirty="0" smtClean="0"/>
              <a:t>Avalanche is generated by Carrier impact ionization</a:t>
            </a:r>
          </a:p>
          <a:p>
            <a:pPr marL="274320" indent="-274320">
              <a:buFont typeface="Wingdings" pitchFamily="2" charset="2"/>
              <a:buChar char="Ø"/>
              <a:defRPr/>
            </a:pPr>
            <a:r>
              <a:rPr lang="en-US" sz="2400" dirty="0" smtClean="0"/>
              <a:t>TT is due to the drift in the high field domain </a:t>
            </a:r>
            <a:endParaRPr lang="en-US" sz="2400" dirty="0" smtClean="0"/>
          </a:p>
          <a:p>
            <a:pPr algn="ctr"/>
            <a:r>
              <a:rPr lang="en-US" sz="2800" u="sng" dirty="0" smtClean="0">
                <a:solidFill>
                  <a:srgbClr val="FF0000"/>
                </a:solidFill>
              </a:rPr>
              <a:t>Features</a:t>
            </a:r>
          </a:p>
          <a:p>
            <a:endParaRPr lang="en-US" dirty="0" smtClean="0"/>
          </a:p>
          <a:p>
            <a:pPr>
              <a:buFont typeface="Wingdings" pitchFamily="2" charset="2"/>
              <a:buChar char="Ø"/>
            </a:pPr>
            <a:r>
              <a:rPr lang="en-US" sz="2400" dirty="0" smtClean="0"/>
              <a:t>Presence of P-N </a:t>
            </a:r>
            <a:r>
              <a:rPr lang="en-US" sz="2400" dirty="0" smtClean="0"/>
              <a:t>junctions</a:t>
            </a:r>
          </a:p>
          <a:p>
            <a:pPr>
              <a:buFont typeface="Wingdings" pitchFamily="2" charset="2"/>
              <a:buChar char="Ø"/>
            </a:pPr>
            <a:r>
              <a:rPr lang="en-US" sz="2400" dirty="0" smtClean="0"/>
              <a:t>Diode </a:t>
            </a:r>
            <a:r>
              <a:rPr lang="en-US" sz="2400" dirty="0" smtClean="0"/>
              <a:t>is reverse </a:t>
            </a:r>
            <a:r>
              <a:rPr lang="en-US" sz="2400" dirty="0" smtClean="0"/>
              <a:t>biased</a:t>
            </a:r>
          </a:p>
          <a:p>
            <a:pPr>
              <a:buFont typeface="Wingdings" pitchFamily="2" charset="2"/>
              <a:buChar char="Ø"/>
            </a:pPr>
            <a:r>
              <a:rPr lang="en-US" sz="2400" dirty="0" smtClean="0"/>
              <a:t>High </a:t>
            </a:r>
            <a:r>
              <a:rPr lang="en-US" sz="2400" dirty="0" smtClean="0"/>
              <a:t>field (potential gradient) is applied of the order 400 KV/cm</a:t>
            </a:r>
          </a:p>
          <a:p>
            <a:endParaRPr lang="en-US" sz="2800" dirty="0" smtClean="0">
              <a:solidFill>
                <a:srgbClr val="FF0000"/>
              </a:solidFill>
            </a:endParaRPr>
          </a:p>
          <a:p>
            <a:r>
              <a:rPr lang="en-US" sz="2800" dirty="0" smtClean="0">
                <a:solidFill>
                  <a:srgbClr val="FF0000"/>
                </a:solidFill>
              </a:rPr>
              <a:t>Two </a:t>
            </a:r>
            <a:r>
              <a:rPr lang="en-US" sz="2800" dirty="0" smtClean="0">
                <a:solidFill>
                  <a:srgbClr val="FF0000"/>
                </a:solidFill>
              </a:rPr>
              <a:t>modes</a:t>
            </a:r>
            <a:r>
              <a:rPr lang="en-IN" sz="2800" dirty="0" smtClean="0">
                <a:solidFill>
                  <a:srgbClr val="FF0000"/>
                </a:solidFill>
              </a:rPr>
              <a:t> of ATT</a:t>
            </a:r>
          </a:p>
          <a:p>
            <a:pPr lvl="1"/>
            <a:r>
              <a:rPr lang="en-US" sz="2400" dirty="0" smtClean="0"/>
              <a:t>IMPATT- </a:t>
            </a:r>
            <a:r>
              <a:rPr lang="en-US" sz="2400" dirty="0" smtClean="0"/>
              <a:t>Impact ionization ATT (Efficiency 5-10%)</a:t>
            </a:r>
          </a:p>
          <a:p>
            <a:pPr lvl="1"/>
            <a:r>
              <a:rPr lang="en-US" sz="2400" dirty="0" smtClean="0"/>
              <a:t>TRAPATT- Trapped plasma ATT (Efficiency 20-60%)</a:t>
            </a:r>
          </a:p>
          <a:p>
            <a:endParaRPr lang="en-US" dirty="0" smtClean="0"/>
          </a:p>
          <a:p>
            <a:pPr marL="274320" indent="-274320">
              <a:defRPr/>
            </a:pPr>
            <a:endParaRPr lang="en-IN" sz="2400" dirty="0" smtClean="0"/>
          </a:p>
          <a:p>
            <a:endParaRPr lang="en-US" sz="2400" dirty="0"/>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304800" y="0"/>
            <a:ext cx="7543800" cy="609600"/>
          </a:xfrm>
        </p:spPr>
        <p:txBody>
          <a:bodyPr/>
          <a:lstStyle/>
          <a:p>
            <a:r>
              <a:rPr lang="en-US" sz="3200" dirty="0">
                <a:solidFill>
                  <a:schemeClr val="hlink"/>
                </a:solidFill>
              </a:rPr>
              <a:t>IMPATT DIODE Operation</a:t>
            </a:r>
          </a:p>
        </p:txBody>
      </p:sp>
      <p:pic>
        <p:nvPicPr>
          <p:cNvPr id="13319" name="Picture 7" descr="Cross_Section"/>
          <p:cNvPicPr>
            <a:picLocks noChangeAspect="1" noChangeArrowheads="1"/>
          </p:cNvPicPr>
          <p:nvPr>
            <p:ph sz="half" idx="2"/>
          </p:nvPr>
        </p:nvPicPr>
        <p:blipFill>
          <a:blip r:embed="rId2"/>
          <a:srcRect/>
          <a:stretch>
            <a:fillRect/>
          </a:stretch>
        </p:blipFill>
        <p:spPr>
          <a:xfrm>
            <a:off x="5791200" y="1752600"/>
            <a:ext cx="3124200" cy="4114800"/>
          </a:xfrm>
          <a:noFill/>
          <a:ln/>
        </p:spPr>
      </p:pic>
      <p:sp>
        <p:nvSpPr>
          <p:cNvPr id="13320" name="Text Box 8"/>
          <p:cNvSpPr txBox="1">
            <a:spLocks noChangeArrowheads="1"/>
          </p:cNvSpPr>
          <p:nvPr/>
        </p:nvSpPr>
        <p:spPr bwMode="auto">
          <a:xfrm>
            <a:off x="5562600" y="6019800"/>
            <a:ext cx="3352800" cy="369332"/>
          </a:xfrm>
          <a:prstGeom prst="rect">
            <a:avLst/>
          </a:prstGeom>
          <a:noFill/>
          <a:ln w="9525">
            <a:noFill/>
            <a:miter lim="800000"/>
            <a:headEnd/>
            <a:tailEnd/>
          </a:ln>
          <a:effectLst/>
        </p:spPr>
        <p:txBody>
          <a:bodyPr>
            <a:spAutoFit/>
          </a:bodyPr>
          <a:lstStyle/>
          <a:p>
            <a:pPr>
              <a:spcBef>
                <a:spcPct val="50000"/>
              </a:spcBef>
            </a:pPr>
            <a:r>
              <a:rPr lang="en-US" sz="1800" i="1" dirty="0" smtClean="0"/>
              <a:t>     Figure</a:t>
            </a:r>
            <a:r>
              <a:rPr lang="en-US" sz="1800" dirty="0" smtClean="0"/>
              <a:t>: </a:t>
            </a:r>
            <a:r>
              <a:rPr lang="en-US" sz="1800" dirty="0" err="1"/>
              <a:t>Impatt</a:t>
            </a:r>
            <a:r>
              <a:rPr lang="en-US" sz="1800" dirty="0"/>
              <a:t> Diode Operation</a:t>
            </a:r>
          </a:p>
        </p:txBody>
      </p:sp>
      <p:sp>
        <p:nvSpPr>
          <p:cNvPr id="13323" name="Rectangle 11"/>
          <p:cNvSpPr>
            <a:spLocks noGrp="1" noChangeArrowheads="1"/>
          </p:cNvSpPr>
          <p:nvPr>
            <p:ph type="body" sz="half" idx="1"/>
          </p:nvPr>
        </p:nvSpPr>
        <p:spPr>
          <a:xfrm>
            <a:off x="0" y="533400"/>
            <a:ext cx="5943600" cy="6324600"/>
          </a:xfrm>
          <a:noFill/>
          <a:ln/>
        </p:spPr>
        <p:txBody>
          <a:bodyPr>
            <a:noAutofit/>
          </a:bodyPr>
          <a:lstStyle/>
          <a:p>
            <a:pPr>
              <a:buFont typeface="Wingdings" pitchFamily="2" charset="2"/>
              <a:buChar char="Ø"/>
            </a:pPr>
            <a:r>
              <a:rPr lang="en-US" sz="2200" dirty="0"/>
              <a:t>The diode is </a:t>
            </a:r>
            <a:r>
              <a:rPr lang="en-US" sz="2200" b="1" dirty="0"/>
              <a:t>operated in reverse bias</a:t>
            </a:r>
            <a:r>
              <a:rPr lang="en-US" sz="2200" dirty="0"/>
              <a:t> near breakdown, and both the N and N- regions are </a:t>
            </a:r>
            <a:r>
              <a:rPr lang="en-US" sz="2200" b="1" dirty="0"/>
              <a:t>completely depleted</a:t>
            </a:r>
            <a:r>
              <a:rPr lang="en-US" sz="2200" dirty="0"/>
              <a:t> </a:t>
            </a:r>
          </a:p>
          <a:p>
            <a:pPr>
              <a:buFont typeface="Wingdings" pitchFamily="2" charset="2"/>
              <a:buChar char="Ø"/>
            </a:pPr>
            <a:r>
              <a:rPr lang="en-US" sz="2200" dirty="0"/>
              <a:t>Because of the </a:t>
            </a:r>
            <a:r>
              <a:rPr lang="en-US" sz="2200" b="1" dirty="0"/>
              <a:t>difference </a:t>
            </a:r>
            <a:r>
              <a:rPr lang="en-US" sz="2200" dirty="0"/>
              <a:t>in doping between the "drift region" and </a:t>
            </a:r>
            <a:r>
              <a:rPr lang="en-US" sz="2200" b="1" dirty="0"/>
              <a:t>"avalanche region",</a:t>
            </a:r>
            <a:r>
              <a:rPr lang="en-US" sz="2200" dirty="0"/>
              <a:t> the </a:t>
            </a:r>
            <a:r>
              <a:rPr lang="en-US" sz="2200" b="1" dirty="0"/>
              <a:t>electric field</a:t>
            </a:r>
            <a:r>
              <a:rPr lang="en-US" sz="2200" dirty="0"/>
              <a:t> is </a:t>
            </a:r>
            <a:r>
              <a:rPr lang="en-US" sz="2200" b="1" dirty="0"/>
              <a:t>highly peaked</a:t>
            </a:r>
            <a:r>
              <a:rPr lang="en-US" sz="2200" dirty="0"/>
              <a:t> in the </a:t>
            </a:r>
            <a:r>
              <a:rPr lang="en-US" sz="2200" b="1" dirty="0"/>
              <a:t>avalanche region</a:t>
            </a:r>
            <a:r>
              <a:rPr lang="en-US" sz="2200" dirty="0"/>
              <a:t> and </a:t>
            </a:r>
            <a:r>
              <a:rPr lang="en-US" sz="2200" b="1" dirty="0"/>
              <a:t>nearly flat</a:t>
            </a:r>
            <a:r>
              <a:rPr lang="en-US" sz="2200" dirty="0"/>
              <a:t> in </a:t>
            </a:r>
            <a:r>
              <a:rPr lang="en-US" sz="2200" b="1" dirty="0"/>
              <a:t>drift region</a:t>
            </a:r>
            <a:r>
              <a:rPr lang="en-US" sz="2200" dirty="0"/>
              <a:t>.</a:t>
            </a:r>
          </a:p>
          <a:p>
            <a:pPr>
              <a:buFont typeface="Wingdings" pitchFamily="2" charset="2"/>
              <a:buChar char="Ø"/>
            </a:pPr>
            <a:r>
              <a:rPr lang="en-US" sz="2200" dirty="0"/>
              <a:t>In operation, </a:t>
            </a:r>
            <a:r>
              <a:rPr lang="en-US" sz="2200" b="1" dirty="0"/>
              <a:t>avalanche breakdown</a:t>
            </a:r>
            <a:r>
              <a:rPr lang="en-US" sz="2200" dirty="0"/>
              <a:t> occurs at the point of </a:t>
            </a:r>
            <a:r>
              <a:rPr lang="en-US" sz="2200" b="1" dirty="0"/>
              <a:t>highest electric field,</a:t>
            </a:r>
            <a:r>
              <a:rPr lang="en-US" sz="2200" dirty="0"/>
              <a:t> and this generates a large number of hole-electron pairs by impact ionization.</a:t>
            </a:r>
          </a:p>
          <a:p>
            <a:pPr>
              <a:buFont typeface="Wingdings" pitchFamily="2" charset="2"/>
              <a:buChar char="Ø"/>
            </a:pPr>
            <a:r>
              <a:rPr lang="en-US" sz="2200" dirty="0"/>
              <a:t>The </a:t>
            </a:r>
            <a:r>
              <a:rPr lang="en-US" sz="2200" b="1" dirty="0"/>
              <a:t>holes</a:t>
            </a:r>
            <a:r>
              <a:rPr lang="en-US" sz="2200" dirty="0"/>
              <a:t> are swept into the cathode, but the </a:t>
            </a:r>
            <a:r>
              <a:rPr lang="en-US" sz="2200" b="1" dirty="0"/>
              <a:t>electrons</a:t>
            </a:r>
            <a:r>
              <a:rPr lang="en-US" sz="2200" dirty="0"/>
              <a:t> travel across the drift region toward anode</a:t>
            </a:r>
            <a:r>
              <a:rPr lang="en-US" sz="2200" dirty="0" smtClean="0"/>
              <a:t>.</a:t>
            </a:r>
          </a:p>
          <a:p>
            <a:pPr>
              <a:buFont typeface="Wingdings" pitchFamily="2" charset="2"/>
              <a:buChar char="Ø"/>
            </a:pPr>
            <a:r>
              <a:rPr lang="en-US" sz="2200" dirty="0" smtClean="0"/>
              <a:t>As they </a:t>
            </a:r>
            <a:r>
              <a:rPr lang="en-US" sz="2200" b="1" dirty="0" smtClean="0"/>
              <a:t>drift,</a:t>
            </a:r>
            <a:r>
              <a:rPr lang="en-US" sz="2200" dirty="0" smtClean="0"/>
              <a:t> they </a:t>
            </a:r>
            <a:r>
              <a:rPr lang="en-US" sz="2200" b="1" dirty="0" smtClean="0"/>
              <a:t>induce image charges on the anode,</a:t>
            </a:r>
            <a:r>
              <a:rPr lang="en-US" sz="2200" dirty="0" smtClean="0"/>
              <a:t> giving </a:t>
            </a:r>
            <a:r>
              <a:rPr lang="en-US" sz="2200" b="1" dirty="0" smtClean="0"/>
              <a:t>rise</a:t>
            </a:r>
            <a:r>
              <a:rPr lang="en-US" sz="2200" dirty="0" smtClean="0"/>
              <a:t> to a </a:t>
            </a:r>
            <a:r>
              <a:rPr lang="en-US" sz="2200" b="1" dirty="0" smtClean="0"/>
              <a:t>displacement current</a:t>
            </a:r>
            <a:r>
              <a:rPr lang="en-US" sz="2200" dirty="0" smtClean="0"/>
              <a:t> in the external circuit that is </a:t>
            </a:r>
            <a:r>
              <a:rPr lang="en-US" sz="2200" b="1" dirty="0" smtClean="0"/>
              <a:t>180° out of phase</a:t>
            </a:r>
            <a:r>
              <a:rPr lang="en-US" sz="2200" dirty="0" smtClean="0"/>
              <a:t> with the nearly sinusoidal voltage waveform</a:t>
            </a:r>
          </a:p>
          <a:p>
            <a:endParaRPr lang="en-US" sz="2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457200" y="0"/>
            <a:ext cx="7543800" cy="1143000"/>
          </a:xfrm>
        </p:spPr>
        <p:txBody>
          <a:bodyPr/>
          <a:lstStyle/>
          <a:p>
            <a:r>
              <a:rPr lang="en-US" sz="3200">
                <a:solidFill>
                  <a:schemeClr val="hlink"/>
                </a:solidFill>
              </a:rPr>
              <a:t>IMPATT DIODE Operation</a:t>
            </a:r>
            <a:r>
              <a:rPr lang="en-US" sz="3200"/>
              <a:t> </a:t>
            </a:r>
          </a:p>
        </p:txBody>
      </p:sp>
      <p:pic>
        <p:nvPicPr>
          <p:cNvPr id="15367" name="Picture 7" descr="Oscillations"/>
          <p:cNvPicPr>
            <a:picLocks noChangeAspect="1" noChangeArrowheads="1"/>
          </p:cNvPicPr>
          <p:nvPr>
            <p:ph sz="half" idx="2"/>
          </p:nvPr>
        </p:nvPicPr>
        <p:blipFill>
          <a:blip r:embed="rId2"/>
          <a:srcRect/>
          <a:stretch>
            <a:fillRect/>
          </a:stretch>
        </p:blipFill>
        <p:spPr>
          <a:xfrm>
            <a:off x="1905000" y="914400"/>
            <a:ext cx="3962400" cy="3962400"/>
          </a:xfrm>
          <a:noFill/>
          <a:ln/>
        </p:spPr>
      </p:pic>
      <p:sp>
        <p:nvSpPr>
          <p:cNvPr id="15369" name="Text Box 9"/>
          <p:cNvSpPr txBox="1">
            <a:spLocks noChangeArrowheads="1"/>
          </p:cNvSpPr>
          <p:nvPr/>
        </p:nvSpPr>
        <p:spPr bwMode="auto">
          <a:xfrm>
            <a:off x="762000" y="4953000"/>
            <a:ext cx="6858000" cy="369332"/>
          </a:xfrm>
          <a:prstGeom prst="rect">
            <a:avLst/>
          </a:prstGeom>
          <a:noFill/>
          <a:ln w="9525">
            <a:noFill/>
            <a:miter lim="800000"/>
            <a:headEnd/>
            <a:tailEnd/>
          </a:ln>
          <a:effectLst/>
        </p:spPr>
        <p:txBody>
          <a:bodyPr wrap="square">
            <a:spAutoFit/>
          </a:bodyPr>
          <a:lstStyle/>
          <a:p>
            <a:pPr>
              <a:spcBef>
                <a:spcPct val="50000"/>
              </a:spcBef>
            </a:pPr>
            <a:r>
              <a:rPr lang="en-US" i="1" dirty="0" smtClean="0"/>
              <a:t>                      Figure </a:t>
            </a:r>
            <a:r>
              <a:rPr lang="en-US" dirty="0" smtClean="0"/>
              <a:t>: </a:t>
            </a:r>
            <a:r>
              <a:rPr lang="en-US" dirty="0"/>
              <a:t>The Build Up Of Microwave Oscillation. </a:t>
            </a:r>
          </a:p>
        </p:txBody>
      </p:sp>
      <p:sp>
        <p:nvSpPr>
          <p:cNvPr id="5" name="Rectangle 4"/>
          <p:cNvSpPr/>
          <p:nvPr/>
        </p:nvSpPr>
        <p:spPr>
          <a:xfrm>
            <a:off x="152400" y="5638800"/>
            <a:ext cx="8763000" cy="1200329"/>
          </a:xfrm>
          <a:prstGeom prst="rect">
            <a:avLst/>
          </a:prstGeom>
        </p:spPr>
        <p:txBody>
          <a:bodyPr wrap="square">
            <a:spAutoFit/>
          </a:bodyPr>
          <a:lstStyle/>
          <a:p>
            <a:r>
              <a:rPr lang="en-US" sz="2400" b="1" dirty="0" smtClean="0"/>
              <a:t>Figure </a:t>
            </a:r>
            <a:r>
              <a:rPr lang="en-US" sz="2400" dirty="0" smtClean="0"/>
              <a:t> </a:t>
            </a:r>
            <a:r>
              <a:rPr lang="en-US" sz="2400" dirty="0" smtClean="0"/>
              <a:t>shows the buildup of microwave oscillations in the diode current and voltage when the </a:t>
            </a:r>
            <a:r>
              <a:rPr lang="en-US" sz="2400" b="1" dirty="0" smtClean="0"/>
              <a:t>diode is embedded in a resonant cavity and biased at breakdown</a:t>
            </a:r>
            <a:endParaRPr lang="en-US" sz="24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Single_Cycle"/>
          <p:cNvPicPr>
            <a:picLocks noChangeAspect="1" noChangeArrowheads="1"/>
          </p:cNvPicPr>
          <p:nvPr>
            <p:ph type="body" idx="1"/>
          </p:nvPr>
        </p:nvPicPr>
        <p:blipFill>
          <a:blip r:embed="rId2"/>
          <a:srcRect/>
          <a:stretch>
            <a:fillRect/>
          </a:stretch>
        </p:blipFill>
        <p:spPr>
          <a:xfrm>
            <a:off x="1981200" y="762000"/>
            <a:ext cx="4800600" cy="3048000"/>
          </a:xfrm>
          <a:noFill/>
          <a:ln/>
        </p:spPr>
      </p:pic>
      <p:sp>
        <p:nvSpPr>
          <p:cNvPr id="40965" name="Rectangle 5"/>
          <p:cNvSpPr>
            <a:spLocks noChangeArrowheads="1"/>
          </p:cNvSpPr>
          <p:nvPr/>
        </p:nvSpPr>
        <p:spPr bwMode="auto">
          <a:xfrm>
            <a:off x="457200" y="1066800"/>
            <a:ext cx="4495800" cy="519113"/>
          </a:xfrm>
          <a:prstGeom prst="rect">
            <a:avLst/>
          </a:prstGeom>
          <a:noFill/>
          <a:ln w="9525">
            <a:noFill/>
            <a:miter lim="800000"/>
            <a:headEnd/>
            <a:tailEnd/>
          </a:ln>
          <a:effectLst/>
        </p:spPr>
        <p:txBody>
          <a:bodyPr>
            <a:spAutoFit/>
          </a:bodyPr>
          <a:lstStyle/>
          <a:p>
            <a:pPr marL="228600" indent="-228600"/>
            <a:endParaRPr lang="en-US" sz="2800"/>
          </a:p>
        </p:txBody>
      </p:sp>
      <p:sp>
        <p:nvSpPr>
          <p:cNvPr id="40966" name="Text Box 6"/>
          <p:cNvSpPr txBox="1">
            <a:spLocks noChangeArrowheads="1"/>
          </p:cNvSpPr>
          <p:nvPr/>
        </p:nvSpPr>
        <p:spPr bwMode="auto">
          <a:xfrm>
            <a:off x="1752600" y="3886200"/>
            <a:ext cx="5638800" cy="369332"/>
          </a:xfrm>
          <a:prstGeom prst="rect">
            <a:avLst/>
          </a:prstGeom>
          <a:noFill/>
          <a:ln w="9525">
            <a:noFill/>
            <a:miter lim="800000"/>
            <a:headEnd/>
            <a:tailEnd/>
          </a:ln>
          <a:effectLst/>
        </p:spPr>
        <p:txBody>
          <a:bodyPr wrap="square">
            <a:spAutoFit/>
          </a:bodyPr>
          <a:lstStyle/>
          <a:p>
            <a:pPr>
              <a:spcBef>
                <a:spcPct val="50000"/>
              </a:spcBef>
            </a:pPr>
            <a:r>
              <a:rPr lang="en-US" i="1" dirty="0" smtClean="0"/>
              <a:t>                   Figure </a:t>
            </a:r>
            <a:r>
              <a:rPr lang="en-US" dirty="0" smtClean="0"/>
              <a:t>: </a:t>
            </a:r>
            <a:r>
              <a:rPr lang="en-US" dirty="0"/>
              <a:t>Close Up Current And Voltage.</a:t>
            </a:r>
          </a:p>
        </p:txBody>
      </p:sp>
      <p:sp>
        <p:nvSpPr>
          <p:cNvPr id="40967" name="Rectangle 7"/>
          <p:cNvSpPr>
            <a:spLocks noChangeArrowheads="1"/>
          </p:cNvSpPr>
          <p:nvPr/>
        </p:nvSpPr>
        <p:spPr bwMode="auto">
          <a:xfrm>
            <a:off x="457200" y="152400"/>
            <a:ext cx="6705600" cy="584775"/>
          </a:xfrm>
          <a:prstGeom prst="rect">
            <a:avLst/>
          </a:prstGeom>
          <a:noFill/>
          <a:ln w="9525">
            <a:noFill/>
            <a:miter lim="800000"/>
            <a:headEnd/>
            <a:tailEnd/>
          </a:ln>
          <a:effectLst/>
        </p:spPr>
        <p:txBody>
          <a:bodyPr wrap="square">
            <a:spAutoFit/>
          </a:bodyPr>
          <a:lstStyle/>
          <a:p>
            <a:pPr algn="ctr"/>
            <a:r>
              <a:rPr lang="en-US" sz="3200" b="1" dirty="0">
                <a:solidFill>
                  <a:schemeClr val="hlink"/>
                </a:solidFill>
              </a:rPr>
              <a:t>IMPATT DIODE Operation</a:t>
            </a:r>
          </a:p>
        </p:txBody>
      </p:sp>
      <p:sp>
        <p:nvSpPr>
          <p:cNvPr id="6" name="Rectangle 5"/>
          <p:cNvSpPr/>
          <p:nvPr/>
        </p:nvSpPr>
        <p:spPr>
          <a:xfrm>
            <a:off x="152400" y="4343400"/>
            <a:ext cx="8839200" cy="1569660"/>
          </a:xfrm>
          <a:prstGeom prst="rect">
            <a:avLst/>
          </a:prstGeom>
        </p:spPr>
        <p:txBody>
          <a:bodyPr wrap="square">
            <a:spAutoFit/>
          </a:bodyPr>
          <a:lstStyle/>
          <a:p>
            <a:pPr>
              <a:buFont typeface="Wingdings" pitchFamily="2" charset="2"/>
              <a:buChar char="Ø"/>
            </a:pPr>
            <a:r>
              <a:rPr lang="en-US" sz="2400" b="1" dirty="0" smtClean="0"/>
              <a:t>Figure </a:t>
            </a:r>
            <a:r>
              <a:rPr lang="en-US" sz="2400" dirty="0" smtClean="0"/>
              <a:t> </a:t>
            </a:r>
            <a:r>
              <a:rPr lang="en-US" sz="2400" dirty="0" smtClean="0"/>
              <a:t>shows a close-up   of the current and voltage waveforms </a:t>
            </a:r>
            <a:r>
              <a:rPr lang="en-US" sz="2400" b="1" dirty="0" smtClean="0"/>
              <a:t>after oscillations have stabilized</a:t>
            </a:r>
            <a:r>
              <a:rPr lang="en-US" sz="2400" dirty="0" smtClean="0"/>
              <a:t>. It is clear from Fig. </a:t>
            </a:r>
            <a:r>
              <a:rPr lang="en-US" sz="2400" dirty="0" smtClean="0"/>
              <a:t> </a:t>
            </a:r>
            <a:r>
              <a:rPr lang="en-US" sz="2400" dirty="0" smtClean="0"/>
              <a:t>that the current is 180° out of phase with the </a:t>
            </a:r>
            <a:r>
              <a:rPr lang="en-US" sz="2400" dirty="0" smtClean="0"/>
              <a:t>voltage</a:t>
            </a:r>
          </a:p>
          <a:p>
            <a:pPr>
              <a:buFont typeface="Wingdings" pitchFamily="2" charset="2"/>
              <a:buChar char="Ø"/>
            </a:pPr>
            <a:r>
              <a:rPr lang="en-US" sz="2400" dirty="0" smtClean="0"/>
              <a:t>This </a:t>
            </a:r>
            <a:r>
              <a:rPr lang="en-US" sz="2400" dirty="0" smtClean="0"/>
              <a:t>represents a </a:t>
            </a:r>
            <a:r>
              <a:rPr lang="en-US" sz="2400" b="1" dirty="0" smtClean="0">
                <a:solidFill>
                  <a:srgbClr val="FF0000"/>
                </a:solidFill>
              </a:rPr>
              <a:t>NEGATIVE AC RESISTANCE</a:t>
            </a:r>
            <a:r>
              <a:rPr lang="en-US" sz="2400" dirty="0" smtClean="0">
                <a:solidFill>
                  <a:srgbClr val="FF0000"/>
                </a:solidFill>
              </a:rPr>
              <a:t> </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6063198"/>
          </a:xfrm>
          <a:prstGeom prst="rect">
            <a:avLst/>
          </a:prstGeom>
        </p:spPr>
        <p:txBody>
          <a:bodyPr wrap="square">
            <a:spAutoFit/>
          </a:bodyPr>
          <a:lstStyle/>
          <a:p>
            <a:pPr algn="ctr"/>
            <a:r>
              <a:rPr lang="en-US" sz="2800" u="sng" dirty="0" smtClean="0">
                <a:solidFill>
                  <a:srgbClr val="FF0000"/>
                </a:solidFill>
              </a:rPr>
              <a:t>Operation</a:t>
            </a:r>
            <a:endParaRPr lang="en-US" sz="2800" i="1" u="sng" dirty="0" smtClean="0">
              <a:solidFill>
                <a:srgbClr val="FF0000"/>
              </a:solidFill>
            </a:endParaRPr>
          </a:p>
          <a:p>
            <a:pPr>
              <a:buFont typeface="Wingdings" pitchFamily="2" charset="2"/>
              <a:buChar char="Ø"/>
            </a:pPr>
            <a:r>
              <a:rPr lang="en-US" dirty="0" smtClean="0"/>
              <a:t>The IMPATT diode is operated under reverse bias conditions. These are set so that avalanche breakdown occurs. This occurs in the region very close to the P+ (i.e. heavily doped P region). The electric field at the p-n junction is very high because the voltage appears across a very narrow gap creating a high potential gradient. Under these circumstances any carriers are accelerated very quickly. </a:t>
            </a:r>
          </a:p>
          <a:p>
            <a:pPr>
              <a:buFont typeface="Wingdings" pitchFamily="2" charset="2"/>
              <a:buChar char="Ø"/>
            </a:pPr>
            <a:r>
              <a:rPr lang="en-US" dirty="0" smtClean="0"/>
              <a:t>As </a:t>
            </a:r>
            <a:r>
              <a:rPr lang="en-US" dirty="0" smtClean="0"/>
              <a:t>a result they collide with the crystal lattice and free other carriers. These newly freed carriers are similarly accelerated and collide with the crystal lattice freeing more carriers. This process gives rise to what is termed avalanche breakdown as the number of carriers multiplies very quickly. For this type of breakdown only occurs when a certain voltage is applied to the junction. Below this the potential does not accelerate the carriers sufficiently. </a:t>
            </a:r>
          </a:p>
          <a:p>
            <a:pPr>
              <a:buFont typeface="Wingdings" pitchFamily="2" charset="2"/>
              <a:buChar char="Ø"/>
            </a:pPr>
            <a:r>
              <a:rPr lang="en-US" dirty="0" smtClean="0"/>
              <a:t>Once </a:t>
            </a:r>
            <a:r>
              <a:rPr lang="en-US" dirty="0" smtClean="0"/>
              <a:t>the carriers have been generated the device relies on negative resistance to generate and sustain an oscillation. The effect does not occur in the device at DC, but instead, here it is an AC effect that is brought about by phase differences that are seen at the frequency of operation. When an AC signal is applied the current peaks are found to be 180 degrees out of phase with the voltage. This results from two delays which occur in the device: injection delay, and a transit time delay as the current carriers migrate or drift across the device. </a:t>
            </a:r>
          </a:p>
          <a:p>
            <a:endParaRPr lang="en-US" dirty="0" smtClean="0"/>
          </a:p>
          <a:p>
            <a:endParaRPr lang="en-US" dirty="0" smtClean="0"/>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1"/>
            <a:ext cx="8763000" cy="4247317"/>
          </a:xfrm>
          <a:prstGeom prst="rect">
            <a:avLst/>
          </a:prstGeom>
        </p:spPr>
        <p:txBody>
          <a:bodyPr wrap="square">
            <a:spAutoFit/>
          </a:bodyPr>
          <a:lstStyle/>
          <a:p>
            <a:endParaRPr lang="en-US" dirty="0" smtClean="0"/>
          </a:p>
          <a:p>
            <a:endParaRPr lang="en-US" dirty="0" smtClean="0"/>
          </a:p>
          <a:p>
            <a:pPr>
              <a:buFont typeface="Wingdings" pitchFamily="2" charset="2"/>
              <a:buChar char="Ø"/>
            </a:pPr>
            <a:r>
              <a:rPr lang="en-US" dirty="0" smtClean="0"/>
              <a:t>The voltage applied to the IMPATT diode has a mean value that means the diode is on the verge of avalanche breakdown. The voltage varies as a sine wave, but the generation of carriers does not occur in unison with the voltage variations. It might be expected that it would occur at the peak voltage. This arises because the generation of carriers is not only a function of the electric field but also the number of carriers already in existence. </a:t>
            </a:r>
          </a:p>
          <a:p>
            <a:endParaRPr lang="en-US" dirty="0" smtClean="0"/>
          </a:p>
          <a:p>
            <a:pPr>
              <a:buFont typeface="Wingdings" pitchFamily="2" charset="2"/>
              <a:buChar char="Ø"/>
            </a:pPr>
            <a:r>
              <a:rPr lang="en-US" dirty="0" smtClean="0"/>
              <a:t>As </a:t>
            </a:r>
            <a:r>
              <a:rPr lang="en-US" dirty="0" smtClean="0"/>
              <a:t>the electric field increases so does the number of carriers. Then even after the field has reached its peak the number of carriers still continues to grow as a result of the number of carriers already in existence. This continues until the field falls to below a critical value when the number of carriers starts to fall. As a result of this effect there is a phase lag so that the current is about 90 degrees behind the voltage. This is known as the injection phase delay. </a:t>
            </a:r>
          </a:p>
          <a:p>
            <a:r>
              <a:rPr lang="en-US" dirty="0" smtClean="0"/>
              <a:t>•When the electrons move across the N+ region an external current is seen, and this occurs in peaks, resulting in a repetitive waveform. </a:t>
            </a: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986528"/>
          </a:xfrm>
          <a:prstGeom prst="rect">
            <a:avLst/>
          </a:prstGeom>
        </p:spPr>
        <p:txBody>
          <a:bodyPr wrap="square">
            <a:spAutoFit/>
          </a:bodyPr>
          <a:lstStyle/>
          <a:p>
            <a:pPr algn="ctr"/>
            <a:r>
              <a:rPr lang="en-US" sz="2800" u="sng" dirty="0" smtClean="0">
                <a:solidFill>
                  <a:srgbClr val="FF0000"/>
                </a:solidFill>
              </a:rPr>
              <a:t>Advantages</a:t>
            </a:r>
          </a:p>
          <a:p>
            <a:pPr>
              <a:buFont typeface="Wingdings" pitchFamily="2" charset="2"/>
              <a:buChar char="Ø"/>
            </a:pPr>
            <a:r>
              <a:rPr lang="en-US" sz="2800" dirty="0" smtClean="0"/>
              <a:t>High power capability</a:t>
            </a:r>
          </a:p>
          <a:p>
            <a:pPr>
              <a:buFont typeface="Wingdings" pitchFamily="2" charset="2"/>
              <a:buChar char="Ø"/>
            </a:pPr>
            <a:r>
              <a:rPr lang="en-US" sz="2800" dirty="0" smtClean="0"/>
              <a:t>These are based on silicon are most </a:t>
            </a:r>
            <a:r>
              <a:rPr lang="en-US" sz="2800" dirty="0" err="1" smtClean="0"/>
              <a:t>most</a:t>
            </a:r>
            <a:r>
              <a:rPr lang="en-US" sz="2800" dirty="0" smtClean="0"/>
              <a:t> suitable for millimeter wave power. A  millimeter wave covers the wavelength range from 10mm to 1mm corresponding to 30-300 GHz</a:t>
            </a:r>
          </a:p>
          <a:p>
            <a:pPr>
              <a:buFont typeface="Wingdings" pitchFamily="2" charset="2"/>
              <a:buChar char="Ø"/>
            </a:pPr>
            <a:r>
              <a:rPr lang="en-US" sz="2800" dirty="0" smtClean="0"/>
              <a:t>Provides potentially reliable and  compact</a:t>
            </a:r>
          </a:p>
          <a:p>
            <a:pPr>
              <a:buFont typeface="Wingdings" pitchFamily="2" charset="2"/>
              <a:buChar char="Ø"/>
            </a:pPr>
            <a:r>
              <a:rPr lang="en-US" sz="2800" dirty="0" smtClean="0"/>
              <a:t>Inexpensive </a:t>
            </a:r>
          </a:p>
          <a:p>
            <a:pPr>
              <a:buFont typeface="Wingdings" pitchFamily="2" charset="2"/>
              <a:buChar char="Ø"/>
            </a:pPr>
            <a:r>
              <a:rPr lang="en-US" sz="2800" dirty="0" smtClean="0"/>
              <a:t>moderate efficient microwave power sources</a:t>
            </a:r>
          </a:p>
          <a:p>
            <a:endParaRPr lang="en-US" sz="2800" dirty="0" smtClean="0"/>
          </a:p>
          <a:p>
            <a:pPr algn="ctr"/>
            <a:r>
              <a:rPr lang="en-US" sz="2800" u="sng" dirty="0" smtClean="0">
                <a:solidFill>
                  <a:srgbClr val="FF0000"/>
                </a:solidFill>
              </a:rPr>
              <a:t>Disadvantages</a:t>
            </a:r>
          </a:p>
          <a:p>
            <a:pPr>
              <a:buFont typeface="Wingdings" pitchFamily="2" charset="2"/>
              <a:buChar char="Ø"/>
            </a:pPr>
            <a:r>
              <a:rPr lang="en-US" sz="2800" dirty="0" smtClean="0"/>
              <a:t> </a:t>
            </a:r>
            <a:r>
              <a:rPr lang="en-US" sz="2800" dirty="0" smtClean="0"/>
              <a:t>It is very noisy because avalanche is a noisy process</a:t>
            </a:r>
          </a:p>
          <a:p>
            <a:pPr>
              <a:buFont typeface="Wingdings" pitchFamily="2" charset="2"/>
              <a:buChar char="Ø"/>
            </a:pPr>
            <a:r>
              <a:rPr lang="en-US" sz="2800" dirty="0" smtClean="0"/>
              <a:t>Tuning range is not as good as Gunn diodes</a:t>
            </a:r>
          </a:p>
          <a:p>
            <a:pPr>
              <a:buFont typeface="Wingdings" pitchFamily="2" charset="2"/>
              <a:buChar char="Ø"/>
            </a:pPr>
            <a:r>
              <a:rPr lang="en-US" sz="2800" dirty="0" smtClean="0"/>
              <a:t>Noise figure is 30dB are not as good as Klystron/Gunn/TWT amplifier</a:t>
            </a:r>
          </a:p>
          <a:p>
            <a:endParaRPr lang="en-US" sz="2800" dirty="0" smtClean="0"/>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5262979"/>
          </a:xfrm>
          <a:prstGeom prst="rect">
            <a:avLst/>
          </a:prstGeom>
        </p:spPr>
        <p:txBody>
          <a:bodyPr wrap="square">
            <a:spAutoFit/>
          </a:bodyPr>
          <a:lstStyle/>
          <a:p>
            <a:endParaRPr lang="en-US" sz="2800" dirty="0" smtClean="0"/>
          </a:p>
          <a:p>
            <a:pPr algn="ctr"/>
            <a:r>
              <a:rPr lang="en-US" sz="2800" u="sng" dirty="0" smtClean="0">
                <a:solidFill>
                  <a:srgbClr val="FF0000"/>
                </a:solidFill>
              </a:rPr>
              <a:t>IMPATT Diodes </a:t>
            </a:r>
            <a:r>
              <a:rPr lang="en-US" sz="2800" u="sng" dirty="0" smtClean="0">
                <a:solidFill>
                  <a:srgbClr val="FF0000"/>
                </a:solidFill>
              </a:rPr>
              <a:t>– </a:t>
            </a:r>
            <a:r>
              <a:rPr lang="en-US" sz="2800" u="sng" dirty="0" smtClean="0">
                <a:solidFill>
                  <a:srgbClr val="FF0000"/>
                </a:solidFill>
              </a:rPr>
              <a:t>Applications </a:t>
            </a:r>
            <a:endParaRPr lang="en-US" sz="2800" u="sng" dirty="0" smtClean="0">
              <a:solidFill>
                <a:srgbClr val="FF0000"/>
              </a:solidFill>
            </a:endParaRPr>
          </a:p>
          <a:p>
            <a:pPr>
              <a:buFont typeface="Wingdings" pitchFamily="2" charset="2"/>
              <a:buChar char="Ø"/>
            </a:pPr>
            <a:r>
              <a:rPr lang="en-US" sz="2800" dirty="0" smtClean="0"/>
              <a:t>Used as microwave oscillators</a:t>
            </a:r>
          </a:p>
          <a:p>
            <a:pPr>
              <a:buFont typeface="Wingdings" pitchFamily="2" charset="2"/>
              <a:buChar char="Ø"/>
            </a:pPr>
            <a:r>
              <a:rPr lang="en-US" sz="2800" dirty="0" smtClean="0"/>
              <a:t>Microwave generators</a:t>
            </a:r>
          </a:p>
          <a:p>
            <a:pPr>
              <a:buFont typeface="Wingdings" pitchFamily="2" charset="2"/>
              <a:buChar char="Ø"/>
            </a:pPr>
            <a:r>
              <a:rPr lang="en-US" sz="2800" dirty="0" smtClean="0"/>
              <a:t>Modulated output oscillators</a:t>
            </a:r>
          </a:p>
          <a:p>
            <a:pPr>
              <a:buFont typeface="Wingdings" pitchFamily="2" charset="2"/>
              <a:buChar char="Ø"/>
            </a:pPr>
            <a:r>
              <a:rPr lang="en-US" sz="2800" dirty="0" smtClean="0"/>
              <a:t>Receiver local oscillators </a:t>
            </a:r>
          </a:p>
          <a:p>
            <a:pPr>
              <a:buFont typeface="Wingdings" pitchFamily="2" charset="2"/>
              <a:buChar char="Ø"/>
            </a:pPr>
            <a:r>
              <a:rPr lang="en-US" sz="2800" dirty="0" smtClean="0"/>
              <a:t>parametric amplifier in pumps</a:t>
            </a:r>
          </a:p>
          <a:p>
            <a:pPr>
              <a:buFont typeface="Wingdings" pitchFamily="2" charset="2"/>
              <a:buChar char="Ø"/>
            </a:pPr>
            <a:r>
              <a:rPr lang="en-US" sz="2800" dirty="0" smtClean="0"/>
              <a:t>Suitable for negative resistance amplification</a:t>
            </a:r>
          </a:p>
          <a:p>
            <a:pPr>
              <a:buFont typeface="Wingdings" pitchFamily="2" charset="2"/>
              <a:buChar char="Ø"/>
            </a:pPr>
            <a:r>
              <a:rPr lang="en-US" sz="2800" dirty="0" smtClean="0"/>
              <a:t>High Q IMPATT’s are useful in intrusion alarm networks, police radars</a:t>
            </a:r>
          </a:p>
          <a:p>
            <a:pPr>
              <a:buFont typeface="Wingdings" pitchFamily="2" charset="2"/>
              <a:buChar char="Ø"/>
            </a:pPr>
            <a:r>
              <a:rPr lang="en-US" sz="2800" dirty="0" smtClean="0"/>
              <a:t>Low Q IMPATT’s are useful in FM telecommunication transmitters and CW doppler radar transmitter</a:t>
            </a:r>
            <a:endParaRPr lang="en-US" sz="2800" dirty="0" smtClean="0"/>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524000" y="304800"/>
            <a:ext cx="5791200" cy="304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Semiconductor  Microwave Devices</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Group 93"/>
          <p:cNvGraphicFramePr>
            <a:graphicFrameLocks noGrp="1"/>
          </p:cNvGraphicFramePr>
          <p:nvPr/>
        </p:nvGraphicFramePr>
        <p:xfrm>
          <a:off x="468313" y="2205038"/>
          <a:ext cx="8229600" cy="4647248"/>
        </p:xfrm>
        <a:graphic>
          <a:graphicData uri="http://schemas.openxmlformats.org/drawingml/2006/table">
            <a:tbl>
              <a:tblPr rtl="1"/>
              <a:tblGrid>
                <a:gridCol w="3733800"/>
                <a:gridCol w="1676400"/>
                <a:gridCol w="1371600"/>
                <a:gridCol w="1447800"/>
              </a:tblGrid>
              <a:tr h="715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Major Applications          </a:t>
                      </a:r>
                    </a:p>
                  </a:txBody>
                  <a:tcPr marL="38100" marR="38100" marT="38100" marB="381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Substrate Material</a:t>
                      </a:r>
                    </a:p>
                  </a:txBody>
                  <a:tcPr marL="38100" marR="381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Frequency Limitation</a:t>
                      </a:r>
                    </a:p>
                  </a:txBody>
                  <a:tcPr marL="38100" marR="381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Device</a:t>
                      </a:r>
                    </a:p>
                  </a:txBody>
                  <a:tcPr marL="38100" marR="38100" marT="38100" marB="381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Transmitters Amplifiers</a:t>
                      </a:r>
                    </a:p>
                  </a:txBody>
                  <a:tcPr marL="38100" marR="38100" marT="38100" marB="381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Si,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GaAs</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InP</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38100" marR="381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&lt; 300 GHz</a:t>
                      </a:r>
                    </a:p>
                  </a:txBody>
                  <a:tcPr marL="38100" marR="381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IMPATT</a:t>
                      </a:r>
                    </a:p>
                  </a:txBody>
                  <a:tcPr marL="38100" marR="38100" marT="38100" marB="381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Local oscillators, Amplifiers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Transmitters</a:t>
                      </a:r>
                    </a:p>
                  </a:txBody>
                  <a:tcPr marL="38100" marR="38100" marT="38100" marB="381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GaAs, InP</a:t>
                      </a:r>
                    </a:p>
                  </a:txBody>
                  <a:tcPr marL="38100" marR="381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&lt; 140 GHz</a:t>
                      </a:r>
                    </a:p>
                  </a:txBody>
                  <a:tcPr marL="38100" marR="381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Gunn</a:t>
                      </a:r>
                    </a:p>
                  </a:txBody>
                  <a:tcPr marL="38100" marR="38100" marT="38100" marB="381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Amplifiers , Oscillators, Switches, Mixers, and Phase shifters</a:t>
                      </a:r>
                    </a:p>
                  </a:txBody>
                  <a:tcPr marL="38100" marR="38100" marT="38100" marB="381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GaAs, InP</a:t>
                      </a:r>
                    </a:p>
                  </a:txBody>
                  <a:tcPr marL="38100" marR="381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&lt; 100 GHz</a:t>
                      </a:r>
                    </a:p>
                  </a:txBody>
                  <a:tcPr marL="38100" marR="381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FET&amp;HEMT</a:t>
                      </a:r>
                    </a:p>
                  </a:txBody>
                  <a:tcPr marL="38100" marR="38100" marT="38100" marB="381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Switches, Limiters, Phase shifters, Modulators, and Attenuators </a:t>
                      </a:r>
                    </a:p>
                  </a:txBody>
                  <a:tcPr marL="38100" marR="38100" marT="38100" marB="381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Si, GaAs</a:t>
                      </a:r>
                    </a:p>
                  </a:txBody>
                  <a:tcPr marL="38100" marR="381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&lt; 100 GHz</a:t>
                      </a:r>
                    </a:p>
                  </a:txBody>
                  <a:tcPr marL="38100" marR="381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p-i-n</a:t>
                      </a:r>
                    </a:p>
                  </a:txBody>
                  <a:tcPr marL="38100" marR="38100" marT="38100" marB="381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Multipliers, Tuning, Phase shifters, and Modulators</a:t>
                      </a:r>
                    </a:p>
                  </a:txBody>
                  <a:tcPr marL="38100" marR="38100" marT="38100" marB="381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GaAs</a:t>
                      </a:r>
                    </a:p>
                  </a:txBody>
                  <a:tcPr marL="38100" marR="381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&lt; 300 GHz</a:t>
                      </a:r>
                    </a:p>
                  </a:txBody>
                  <a:tcPr marL="38100" marR="381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cs typeface="Arial" pitchFamily="34" charset="0"/>
                        </a:rPr>
                        <a:t>Varactor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38100" marR="38100" marT="38100" marB="381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92"/>
          <p:cNvSpPr txBox="1">
            <a:spLocks noChangeArrowheads="1"/>
          </p:cNvSpPr>
          <p:nvPr/>
        </p:nvSpPr>
        <p:spPr bwMode="auto">
          <a:xfrm>
            <a:off x="381000" y="762000"/>
            <a:ext cx="8229600" cy="1371600"/>
          </a:xfrm>
          <a:prstGeom prst="rect">
            <a:avLst/>
          </a:prstGeom>
          <a:noFill/>
          <a:ln w="9525">
            <a:noFill/>
            <a:miter lim="800000"/>
            <a:headEnd/>
            <a:tailEnd/>
          </a:ln>
          <a:effectLst/>
        </p:spPr>
        <p:txBody>
          <a:bodyPr>
            <a:spAutoFit/>
          </a:bodyPr>
          <a:lstStyle/>
          <a:p>
            <a:pPr algn="l">
              <a:spcBef>
                <a:spcPct val="50000"/>
              </a:spcBef>
            </a:pPr>
            <a:r>
              <a:rPr lang="en-US" sz="2000" dirty="0">
                <a:latin typeface="Arial" pitchFamily="34" charset="0"/>
                <a:cs typeface="Arial" pitchFamily="34" charset="0"/>
              </a:rPr>
              <a:t>Most microwave devices are fabricated on a </a:t>
            </a:r>
            <a:r>
              <a:rPr lang="en-US" sz="2000" dirty="0" err="1">
                <a:latin typeface="Arial" pitchFamily="34" charset="0"/>
                <a:cs typeface="Arial" pitchFamily="34" charset="0"/>
              </a:rPr>
              <a:t>GaAs</a:t>
            </a:r>
            <a:r>
              <a:rPr lang="en-US" sz="2000" dirty="0">
                <a:latin typeface="Arial" pitchFamily="34" charset="0"/>
                <a:cs typeface="Arial" pitchFamily="34" charset="0"/>
              </a:rPr>
              <a:t> substrate because of its high mobility. A silicon substrate, on the other hand, has the advantages of low cost and high yield.  The following table summarizes the various microwave solid-state devices and their applications. </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6001643"/>
          </a:xfrm>
          <a:prstGeom prst="rect">
            <a:avLst/>
          </a:prstGeom>
        </p:spPr>
        <p:txBody>
          <a:bodyPr wrap="square">
            <a:spAutoFit/>
          </a:bodyPr>
          <a:lstStyle/>
          <a:p>
            <a:endParaRPr lang="en-US" sz="3200" dirty="0">
              <a:latin typeface="Arial" pitchFamily="34" charset="0"/>
              <a:cs typeface="Arial" pitchFamily="34" charset="0"/>
            </a:endParaRPr>
          </a:p>
          <a:p>
            <a:r>
              <a:rPr lang="en-US" sz="3200" dirty="0">
                <a:solidFill>
                  <a:srgbClr val="FF0000"/>
                </a:solidFill>
                <a:latin typeface="Arial" pitchFamily="34" charset="0"/>
                <a:cs typeface="Arial" pitchFamily="34" charset="0"/>
              </a:rPr>
              <a:t>What is the difference between ordinary diodes and </a:t>
            </a:r>
            <a:r>
              <a:rPr lang="en-US" sz="3200" dirty="0" err="1">
                <a:solidFill>
                  <a:srgbClr val="FF0000"/>
                </a:solidFill>
                <a:latin typeface="Arial" pitchFamily="34" charset="0"/>
                <a:cs typeface="Arial" pitchFamily="34" charset="0"/>
              </a:rPr>
              <a:t>Varicap</a:t>
            </a:r>
            <a:r>
              <a:rPr lang="en-US" sz="3200" dirty="0">
                <a:solidFill>
                  <a:srgbClr val="FF0000"/>
                </a:solidFill>
                <a:latin typeface="Arial" pitchFamily="34" charset="0"/>
                <a:cs typeface="Arial" pitchFamily="34" charset="0"/>
              </a:rPr>
              <a:t> diodes? </a:t>
            </a:r>
          </a:p>
          <a:p>
            <a:r>
              <a:rPr lang="en-US" sz="3200" dirty="0">
                <a:latin typeface="Arial" pitchFamily="34" charset="0"/>
                <a:cs typeface="Arial" pitchFamily="34" charset="0"/>
              </a:rPr>
              <a:t>•Although ordinary PN junction diodes exhibit the variable capacitance effect and these diodes can be used for this applications, special diodes optimized to give the required changes in capacitance. Varactor diodes or </a:t>
            </a:r>
            <a:r>
              <a:rPr lang="en-US" sz="3200" dirty="0" err="1">
                <a:latin typeface="Arial" pitchFamily="34" charset="0"/>
                <a:cs typeface="Arial" pitchFamily="34" charset="0"/>
              </a:rPr>
              <a:t>varicap</a:t>
            </a:r>
            <a:r>
              <a:rPr lang="en-US" sz="3200" dirty="0">
                <a:latin typeface="Arial" pitchFamily="34" charset="0"/>
                <a:cs typeface="Arial" pitchFamily="34" charset="0"/>
              </a:rPr>
              <a:t> diodes normally enable much higher ranges of capacitance change to be gained as a result of the way in which they are manufactured. </a:t>
            </a: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61240"/>
          </a:xfrm>
          <a:prstGeom prst="rect">
            <a:avLst/>
          </a:prstGeom>
        </p:spPr>
        <p:txBody>
          <a:bodyPr wrap="square">
            <a:spAutoFit/>
          </a:bodyPr>
          <a:lstStyle/>
          <a:p>
            <a:endParaRPr lang="en-US" dirty="0"/>
          </a:p>
          <a:p>
            <a:pPr algn="ctr"/>
            <a:r>
              <a:rPr lang="en-US" sz="3600" u="sng" dirty="0"/>
              <a:t>Varactor Diode - Operation </a:t>
            </a:r>
          </a:p>
          <a:p>
            <a:r>
              <a:rPr lang="en-US" sz="3200" dirty="0">
                <a:latin typeface="Arial" pitchFamily="34" charset="0"/>
                <a:cs typeface="Arial" pitchFamily="34" charset="0"/>
              </a:rPr>
              <a:t>•The basis of operation of the </a:t>
            </a:r>
            <a:r>
              <a:rPr lang="en-US" sz="3200" dirty="0" err="1">
                <a:latin typeface="Arial" pitchFamily="34" charset="0"/>
                <a:cs typeface="Arial" pitchFamily="34" charset="0"/>
              </a:rPr>
              <a:t>varactor</a:t>
            </a:r>
            <a:r>
              <a:rPr lang="en-US" sz="3200" dirty="0">
                <a:latin typeface="Arial" pitchFamily="34" charset="0"/>
                <a:cs typeface="Arial" pitchFamily="34" charset="0"/>
              </a:rPr>
              <a:t> diode is quite simple. The diode is operated under reverse bias conditions and this gives rise to three regions. </a:t>
            </a:r>
          </a:p>
          <a:p>
            <a:r>
              <a:rPr lang="en-US" sz="3200" dirty="0">
                <a:latin typeface="Arial" pitchFamily="34" charset="0"/>
                <a:cs typeface="Arial" pitchFamily="34" charset="0"/>
              </a:rPr>
              <a:t>•P region, N region, Depletion region </a:t>
            </a:r>
          </a:p>
          <a:p>
            <a:r>
              <a:rPr lang="en-US" sz="3200" dirty="0">
                <a:latin typeface="Arial" pitchFamily="34" charset="0"/>
                <a:cs typeface="Arial" pitchFamily="34" charset="0"/>
              </a:rPr>
              <a:t>•P and N regions are the regions where current can be conducted </a:t>
            </a:r>
          </a:p>
          <a:p>
            <a:r>
              <a:rPr lang="en-US" sz="3200" dirty="0">
                <a:latin typeface="Arial" pitchFamily="34" charset="0"/>
                <a:cs typeface="Arial" pitchFamily="34" charset="0"/>
              </a:rPr>
              <a:t>•Depletion region is the region where no current carriers are available </a:t>
            </a:r>
          </a:p>
          <a:p>
            <a:r>
              <a:rPr lang="en-US" sz="3200" dirty="0">
                <a:latin typeface="Arial" pitchFamily="34" charset="0"/>
                <a:cs typeface="Arial" pitchFamily="34" charset="0"/>
              </a:rPr>
              <a:t>•P and N behave as conducting plates of a capacitor and Depletion region acts as an Insulator (dielectric in a capacitor) </a:t>
            </a: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04800" y="1"/>
            <a:ext cx="8839199" cy="2514599"/>
          </a:xfrm>
          <a:prstGeom prst="rect">
            <a:avLst/>
          </a:prstGeom>
          <a:noFill/>
          <a:ln w="9525">
            <a:noFill/>
            <a:miter lim="800000"/>
            <a:headEnd/>
            <a:tailEnd/>
          </a:ln>
          <a:effectLst/>
        </p:spPr>
      </p:pic>
      <p:sp>
        <p:nvSpPr>
          <p:cNvPr id="3" name="Rectangle 2"/>
          <p:cNvSpPr/>
          <p:nvPr/>
        </p:nvSpPr>
        <p:spPr>
          <a:xfrm>
            <a:off x="152400" y="2286000"/>
            <a:ext cx="8839200" cy="4739759"/>
          </a:xfrm>
          <a:prstGeom prst="rect">
            <a:avLst/>
          </a:prstGeom>
        </p:spPr>
        <p:txBody>
          <a:bodyPr wrap="square">
            <a:spAutoFit/>
          </a:bodyPr>
          <a:lstStyle/>
          <a:p>
            <a:endParaRPr lang="en-US" dirty="0"/>
          </a:p>
          <a:p>
            <a:r>
              <a:rPr lang="en-US" sz="3200" u="sng" dirty="0">
                <a:latin typeface="Arial" pitchFamily="34" charset="0"/>
                <a:cs typeface="Arial" pitchFamily="34" charset="0"/>
              </a:rPr>
              <a:t>Building an analogy </a:t>
            </a:r>
            <a:r>
              <a:rPr lang="en-US" sz="3200" dirty="0">
                <a:latin typeface="Arial" pitchFamily="34" charset="0"/>
                <a:cs typeface="Arial" pitchFamily="34" charset="0"/>
              </a:rPr>
              <a:t>… </a:t>
            </a:r>
          </a:p>
          <a:p>
            <a:r>
              <a:rPr lang="en-US" sz="2800" dirty="0">
                <a:latin typeface="Arial" pitchFamily="34" charset="0"/>
                <a:cs typeface="Arial" pitchFamily="34" charset="0"/>
              </a:rPr>
              <a:t>•The capacitance of a capacitor is dependent on a number of factors including the plate area, the dielectric constant of the insulator between the plates and the distance between the two plates. In the case of the </a:t>
            </a:r>
            <a:r>
              <a:rPr lang="en-US" sz="2800" dirty="0" err="1">
                <a:latin typeface="Arial" pitchFamily="34" charset="0"/>
                <a:cs typeface="Arial" pitchFamily="34" charset="0"/>
              </a:rPr>
              <a:t>varactor</a:t>
            </a:r>
            <a:r>
              <a:rPr lang="en-US" sz="2800" dirty="0">
                <a:latin typeface="Arial" pitchFamily="34" charset="0"/>
                <a:cs typeface="Arial" pitchFamily="34" charset="0"/>
              </a:rPr>
              <a:t> diode, it is possible to increase and decrease the width of the depletion region by changing the level of the reverse bias. This has the effect of changing the distance between the plates of the capacitor. </a:t>
            </a: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5324535"/>
          </a:xfrm>
          <a:prstGeom prst="rect">
            <a:avLst/>
          </a:prstGeom>
        </p:spPr>
        <p:txBody>
          <a:bodyPr wrap="square">
            <a:spAutoFit/>
          </a:bodyPr>
          <a:lstStyle/>
          <a:p>
            <a:endParaRPr lang="en-US" sz="2800" dirty="0"/>
          </a:p>
          <a:p>
            <a:pPr algn="ctr"/>
            <a:r>
              <a:rPr lang="en-US" sz="3200" u="sng" dirty="0">
                <a:latin typeface="Arial" pitchFamily="34" charset="0"/>
                <a:cs typeface="Arial" pitchFamily="34" charset="0"/>
              </a:rPr>
              <a:t>Transmission Capacitance </a:t>
            </a:r>
          </a:p>
          <a:p>
            <a:r>
              <a:rPr lang="en-US" sz="2800" dirty="0">
                <a:latin typeface="Arial" pitchFamily="34" charset="0"/>
                <a:cs typeface="Arial" pitchFamily="34" charset="0"/>
              </a:rPr>
              <a:t>•It was established that there is a region of uncovered charge on either side of the junction that together the regions makes up the duplication region and define the depletion width Wd. </a:t>
            </a:r>
          </a:p>
          <a:p>
            <a:r>
              <a:rPr lang="en-US" sz="2800" dirty="0">
                <a:latin typeface="Arial" pitchFamily="34" charset="0"/>
                <a:cs typeface="Arial" pitchFamily="34" charset="0"/>
              </a:rPr>
              <a:t>•The transmission capacitance (Ct) established by the isolated uncovered charges is determined by </a:t>
            </a:r>
            <a:endParaRPr lang="en-US" sz="2800" dirty="0" smtClean="0">
              <a:latin typeface="Arial" pitchFamily="34" charset="0"/>
              <a:cs typeface="Arial" pitchFamily="34" charset="0"/>
            </a:endParaRPr>
          </a:p>
          <a:p>
            <a:r>
              <a:rPr lang="en-US" sz="2800" dirty="0" smtClean="0"/>
              <a:t>		Ct</a:t>
            </a:r>
            <a:r>
              <a:rPr lang="en-US" sz="2800" dirty="0"/>
              <a:t>= </a:t>
            </a:r>
            <a:r>
              <a:rPr lang="en-US" sz="2800" dirty="0" err="1"/>
              <a:t>ε</a:t>
            </a:r>
            <a:r>
              <a:rPr lang="en-US" sz="2800" dirty="0" err="1" smtClean="0"/>
              <a:t>A</a:t>
            </a:r>
            <a:r>
              <a:rPr lang="en-US" sz="2800" dirty="0" smtClean="0"/>
              <a:t>/Wd </a:t>
            </a:r>
            <a:endParaRPr lang="en-US" sz="2800" dirty="0">
              <a:latin typeface="Arial" pitchFamily="34" charset="0"/>
              <a:cs typeface="Arial" pitchFamily="34" charset="0"/>
            </a:endParaRPr>
          </a:p>
          <a:p>
            <a:r>
              <a:rPr lang="en-US" sz="2800" dirty="0" smtClean="0">
                <a:latin typeface="Arial" pitchFamily="34" charset="0"/>
                <a:cs typeface="Arial" pitchFamily="34" charset="0"/>
              </a:rPr>
              <a:t>Where </a:t>
            </a:r>
            <a:r>
              <a:rPr lang="en-US" sz="2800" dirty="0" smtClean="0"/>
              <a:t>ε</a:t>
            </a:r>
            <a:r>
              <a:rPr lang="en-US" sz="2800" dirty="0" smtClean="0">
                <a:latin typeface="Arial" pitchFamily="34" charset="0"/>
                <a:cs typeface="Arial" pitchFamily="34" charset="0"/>
              </a:rPr>
              <a:t> </a:t>
            </a:r>
            <a:r>
              <a:rPr lang="en-US" sz="2800" dirty="0">
                <a:latin typeface="Arial" pitchFamily="34" charset="0"/>
                <a:cs typeface="Arial" pitchFamily="34" charset="0"/>
              </a:rPr>
              <a:t>is the permittivity of the semiconductor materials, </a:t>
            </a:r>
            <a:r>
              <a:rPr lang="en-US" sz="2800" b="1" i="1" dirty="0">
                <a:latin typeface="Arial" pitchFamily="34" charset="0"/>
                <a:cs typeface="Arial" pitchFamily="34" charset="0"/>
              </a:rPr>
              <a:t>A the p-n junction area and Wd the depletion width </a:t>
            </a:r>
            <a:endParaRPr lang="en-US" sz="2800" dirty="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srcRect/>
          <a:stretch>
            <a:fillRect/>
          </a:stretch>
        </p:blipFill>
        <p:spPr bwMode="auto">
          <a:xfrm>
            <a:off x="381000" y="609600"/>
            <a:ext cx="8382000" cy="4467225"/>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3405</Words>
  <Application>Microsoft Office PowerPoint</Application>
  <PresentationFormat>On-screen Show (4:3)</PresentationFormat>
  <Paragraphs>340</Paragraphs>
  <Slides>48</Slides>
  <Notes>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p-i-n Diodes</vt:lpstr>
      <vt:lpstr>Slide 15</vt:lpstr>
      <vt:lpstr>Slide 16</vt:lpstr>
      <vt:lpstr>Slide 17</vt:lpstr>
      <vt:lpstr>Slide 18</vt:lpstr>
      <vt:lpstr>Slide 19</vt:lpstr>
      <vt:lpstr>Slide 20</vt:lpstr>
      <vt:lpstr>Switches Applications</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GUNN  DIODE</vt:lpstr>
      <vt:lpstr>GUNN  DIODE’S</vt:lpstr>
      <vt:lpstr>Slide 36</vt:lpstr>
      <vt:lpstr>Slide 37</vt:lpstr>
      <vt:lpstr>Slide 38</vt:lpstr>
      <vt:lpstr>Slide 39</vt:lpstr>
      <vt:lpstr>Slide 40</vt:lpstr>
      <vt:lpstr>IMPATT DIODE Operation</vt:lpstr>
      <vt:lpstr>IMPATT DIODE Operation </vt:lpstr>
      <vt:lpstr>Slide 43</vt:lpstr>
      <vt:lpstr>Slide 44</vt:lpstr>
      <vt:lpstr>Slide 45</vt:lpstr>
      <vt:lpstr>Slide 46</vt:lpstr>
      <vt:lpstr>Slide 47</vt:lpstr>
      <vt:lpstr>Slide 48</vt:lpstr>
    </vt:vector>
  </TitlesOfParts>
  <Company>MCET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MCET</dc:creator>
  <cp:lastModifiedBy>DSPLAB</cp:lastModifiedBy>
  <cp:revision>80</cp:revision>
  <dcterms:created xsi:type="dcterms:W3CDTF">2017-10-24T04:21:47Z</dcterms:created>
  <dcterms:modified xsi:type="dcterms:W3CDTF">2017-10-26T06:21:49Z</dcterms:modified>
</cp:coreProperties>
</file>