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9" r:id="rId2"/>
    <p:sldId id="270" r:id="rId3"/>
    <p:sldId id="289" r:id="rId4"/>
    <p:sldId id="257" r:id="rId5"/>
    <p:sldId id="292" r:id="rId6"/>
    <p:sldId id="293" r:id="rId7"/>
    <p:sldId id="294" r:id="rId8"/>
    <p:sldId id="295" r:id="rId9"/>
    <p:sldId id="280" r:id="rId10"/>
    <p:sldId id="281" r:id="rId11"/>
    <p:sldId id="290" r:id="rId12"/>
    <p:sldId id="282" r:id="rId13"/>
    <p:sldId id="296" r:id="rId14"/>
    <p:sldId id="259" r:id="rId15"/>
    <p:sldId id="260" r:id="rId16"/>
    <p:sldId id="326" r:id="rId17"/>
    <p:sldId id="261" r:id="rId18"/>
    <p:sldId id="258" r:id="rId19"/>
    <p:sldId id="298" r:id="rId20"/>
    <p:sldId id="265" r:id="rId21"/>
    <p:sldId id="323" r:id="rId22"/>
    <p:sldId id="283" r:id="rId23"/>
    <p:sldId id="324" r:id="rId24"/>
    <p:sldId id="308" r:id="rId25"/>
    <p:sldId id="309" r:id="rId26"/>
    <p:sldId id="284" r:id="rId27"/>
    <p:sldId id="310" r:id="rId28"/>
    <p:sldId id="311" r:id="rId29"/>
    <p:sldId id="312" r:id="rId30"/>
    <p:sldId id="313" r:id="rId31"/>
    <p:sldId id="314" r:id="rId32"/>
    <p:sldId id="322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274" r:id="rId41"/>
    <p:sldId id="27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2)\high-energy-rate-forming-process-2-638.jpg"/>
          <p:cNvPicPr/>
          <p:nvPr/>
        </p:nvPicPr>
        <p:blipFill>
          <a:blip r:embed="rId2"/>
          <a:srcRect l="9615" t="2350" r="12660" b="11111"/>
          <a:stretch>
            <a:fillRect/>
          </a:stretch>
        </p:blipFill>
        <p:spPr bwMode="auto">
          <a:xfrm>
            <a:off x="1447800" y="609600"/>
            <a:ext cx="6248399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4)\high-velocity-forming-13-638.jpg"/>
          <p:cNvPicPr/>
          <p:nvPr/>
        </p:nvPicPr>
        <p:blipFill>
          <a:blip r:embed="rId2"/>
          <a:srcRect l="11378" t="1068" b="5342"/>
          <a:stretch>
            <a:fillRect/>
          </a:stretch>
        </p:blipFill>
        <p:spPr bwMode="auto">
          <a:xfrm>
            <a:off x="1524000" y="609600"/>
            <a:ext cx="65531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2)\high-energy-rate-forming-process-8-638.jpg"/>
          <p:cNvPicPr/>
          <p:nvPr/>
        </p:nvPicPr>
        <p:blipFill>
          <a:blip r:embed="rId2"/>
          <a:srcRect l="10096" t="8547" r="8494" b="55128"/>
          <a:stretch>
            <a:fillRect/>
          </a:stretch>
        </p:blipFill>
        <p:spPr bwMode="auto">
          <a:xfrm>
            <a:off x="1371600" y="457200"/>
            <a:ext cx="5638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3)\super-plastic-forming-and-explosive-forming-13-638.jpg"/>
          <p:cNvPicPr/>
          <p:nvPr/>
        </p:nvPicPr>
        <p:blipFill>
          <a:blip r:embed="rId2"/>
          <a:srcRect l="9455" t="29351" r="11699" b="37607"/>
          <a:stretch>
            <a:fillRect/>
          </a:stretch>
        </p:blipFill>
        <p:spPr bwMode="auto">
          <a:xfrm>
            <a:off x="1219200" y="914400"/>
            <a:ext cx="754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nageshwar\Desktop\New folder\high-energy-rate-forming-or-high-velocity-forming-4-638.jpg"/>
          <p:cNvPicPr/>
          <p:nvPr/>
        </p:nvPicPr>
        <p:blipFill>
          <a:blip r:embed="rId3"/>
          <a:srcRect l="10256" t="14530" r="52244" b="75869"/>
          <a:stretch>
            <a:fillRect/>
          </a:stretch>
        </p:blipFill>
        <p:spPr bwMode="auto">
          <a:xfrm>
            <a:off x="2667000" y="152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nageshwar\Desktop\New folder\high-energy-rate-forming-or-high-velocity-forming-4-638.jpg"/>
          <p:cNvPicPr/>
          <p:nvPr/>
        </p:nvPicPr>
        <p:blipFill>
          <a:blip r:embed="rId3"/>
          <a:srcRect l="10256" t="27011" r="14744" b="36506"/>
          <a:stretch>
            <a:fillRect/>
          </a:stretch>
        </p:blipFill>
        <p:spPr bwMode="auto">
          <a:xfrm>
            <a:off x="1066800" y="3124200"/>
            <a:ext cx="762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geshwar\Desktop\New folder (3)\super-plastic-forming-and-explosive-forming-14-638.jpg"/>
          <p:cNvPicPr/>
          <p:nvPr/>
        </p:nvPicPr>
        <p:blipFill>
          <a:blip r:embed="rId2"/>
          <a:srcRect l="9295" t="10256" r="10897" b="46368"/>
          <a:stretch>
            <a:fillRect/>
          </a:stretch>
        </p:blipFill>
        <p:spPr bwMode="auto">
          <a:xfrm>
            <a:off x="1219200" y="990600"/>
            <a:ext cx="75438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\high-energy-rate-forming-or-high-velocity-forming-5-638.jpg"/>
          <p:cNvPicPr/>
          <p:nvPr/>
        </p:nvPicPr>
        <p:blipFill>
          <a:blip r:embed="rId2"/>
          <a:srcRect l="10737" t="28318" r="11538" b="46119"/>
          <a:stretch>
            <a:fillRect/>
          </a:stretch>
        </p:blipFill>
        <p:spPr bwMode="auto">
          <a:xfrm>
            <a:off x="1143000" y="1066800"/>
            <a:ext cx="78485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ageshwar\Desktop\New folder\high-energy-rate-forming-or-high-velocity-forming-5-638.jpg"/>
          <p:cNvPicPr/>
          <p:nvPr/>
        </p:nvPicPr>
        <p:blipFill>
          <a:blip r:embed="rId2"/>
          <a:srcRect l="10737" t="13390" r="11538" b="76658"/>
          <a:stretch>
            <a:fillRect/>
          </a:stretch>
        </p:blipFill>
        <p:spPr bwMode="auto">
          <a:xfrm>
            <a:off x="1295400" y="3048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h16&amp;user=sschmid&amp;doc=F16_45"/>
          <p:cNvPicPr>
            <a:picLocks noChangeAspect="1" noChangeArrowheads="1"/>
          </p:cNvPicPr>
          <p:nvPr/>
        </p:nvPicPr>
        <p:blipFill>
          <a:blip r:embed="rId3"/>
          <a:srcRect l="3670" t="8667" r="39449" b="14611"/>
          <a:stretch>
            <a:fillRect/>
          </a:stretch>
        </p:blipFill>
        <p:spPr bwMode="auto">
          <a:xfrm>
            <a:off x="4114800" y="35052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\high-energy-rate-forming-or-high-velocity-forming-6-638.jpg"/>
          <p:cNvPicPr/>
          <p:nvPr/>
        </p:nvPicPr>
        <p:blipFill>
          <a:blip r:embed="rId2"/>
          <a:srcRect l="10256" t="13390" r="17147" b="7977"/>
          <a:stretch>
            <a:fillRect/>
          </a:stretch>
        </p:blipFill>
        <p:spPr bwMode="auto">
          <a:xfrm>
            <a:off x="1524000" y="609600"/>
            <a:ext cx="6858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\high-energy-rate-forming-or-high-velocity-forming-5-638.jpg"/>
          <p:cNvPicPr/>
          <p:nvPr/>
        </p:nvPicPr>
        <p:blipFill>
          <a:blip r:embed="rId2"/>
          <a:srcRect l="10737" t="55530" r="20262" b="13960"/>
          <a:stretch>
            <a:fillRect/>
          </a:stretch>
        </p:blipFill>
        <p:spPr bwMode="auto">
          <a:xfrm>
            <a:off x="1295401" y="1295400"/>
            <a:ext cx="66293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ageshwar\Desktop\New folder\high-energy-rate-forming-or-high-velocity-forming-5-638.jpg"/>
          <p:cNvPicPr/>
          <p:nvPr/>
        </p:nvPicPr>
        <p:blipFill>
          <a:blip r:embed="rId2"/>
          <a:srcRect l="10737" t="13390" r="11538" b="76658"/>
          <a:stretch>
            <a:fillRect/>
          </a:stretch>
        </p:blipFill>
        <p:spPr bwMode="auto">
          <a:xfrm>
            <a:off x="1295400" y="3048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\high-energy-rate-forming-or-high-velocity-forming-7-638.jpg"/>
          <p:cNvPicPr/>
          <p:nvPr/>
        </p:nvPicPr>
        <p:blipFill>
          <a:blip r:embed="rId2"/>
          <a:srcRect l="10577" t="13675" r="10256" b="76438"/>
          <a:stretch>
            <a:fillRect/>
          </a:stretch>
        </p:blipFill>
        <p:spPr bwMode="auto">
          <a:xfrm>
            <a:off x="1219200" y="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ageshwar\Desktop\New folder\high-energy-rate-forming-or-high-velocity-forming-7-638.jpg"/>
          <p:cNvPicPr/>
          <p:nvPr/>
        </p:nvPicPr>
        <p:blipFill>
          <a:blip r:embed="rId2"/>
          <a:srcRect l="10577" t="27681" r="10256" b="66391"/>
          <a:stretch>
            <a:fillRect/>
          </a:stretch>
        </p:blipFill>
        <p:spPr bwMode="auto">
          <a:xfrm>
            <a:off x="1295400" y="914400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nageshwar\Desktop\New folder\high-energy-rate-forming-or-high-velocity-forming-7-638.jpg"/>
          <p:cNvPicPr/>
          <p:nvPr/>
        </p:nvPicPr>
        <p:blipFill>
          <a:blip r:embed="rId2"/>
          <a:srcRect l="10577" t="35832" r="10256" b="46384"/>
          <a:stretch>
            <a:fillRect/>
          </a:stretch>
        </p:blipFill>
        <p:spPr bwMode="auto">
          <a:xfrm>
            <a:off x="1143000" y="1524000"/>
            <a:ext cx="708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18765" y="3352800"/>
            <a:ext cx="5877235" cy="2895600"/>
            <a:chOff x="2602520" y="2742027"/>
            <a:chExt cx="6084280" cy="3430173"/>
          </a:xfrm>
        </p:grpSpPr>
        <p:pic>
          <p:nvPicPr>
            <p:cNvPr id="6" name="Picture 5" descr="C:\Users\nageshwar\Desktop\New folder\high-energy-rate-forming-or-high-velocity-forming-8-638.jpg"/>
            <p:cNvPicPr/>
            <p:nvPr/>
          </p:nvPicPr>
          <p:blipFill>
            <a:blip r:embed="rId3"/>
            <a:srcRect l="24429" t="43782" r="19391" b="14245"/>
            <a:stretch>
              <a:fillRect/>
            </a:stretch>
          </p:blipFill>
          <p:spPr bwMode="auto">
            <a:xfrm>
              <a:off x="3001945" y="2742027"/>
              <a:ext cx="5684855" cy="343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02520" y="3228536"/>
              <a:ext cx="2133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pic>
        <p:nvPicPr>
          <p:cNvPr id="8" name="Picture 7" descr="C:\Users\nageshwar\Desktop\New folder\high-energy-rate-forming-or-high-velocity-forming-7-638.jpg"/>
          <p:cNvPicPr/>
          <p:nvPr/>
        </p:nvPicPr>
        <p:blipFill>
          <a:blip r:embed="rId2"/>
          <a:srcRect l="10577" t="55719" r="32522" b="27459"/>
          <a:stretch>
            <a:fillRect/>
          </a:stretch>
        </p:blipFill>
        <p:spPr bwMode="auto">
          <a:xfrm>
            <a:off x="4876800" y="5029200"/>
            <a:ext cx="419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geshwar\Desktop\New folder (3)\super-plastic-forming-and-explosive-forming-22-638.jpg"/>
          <p:cNvPicPr/>
          <p:nvPr/>
        </p:nvPicPr>
        <p:blipFill>
          <a:blip r:embed="rId2"/>
          <a:srcRect l="9455" t="39545" r="9135" b="24145"/>
          <a:stretch>
            <a:fillRect/>
          </a:stretch>
        </p:blipFill>
        <p:spPr bwMode="auto">
          <a:xfrm>
            <a:off x="1066800" y="106680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ageshwar\Desktop\New folder (3)\super-plastic-forming-and-explosive-forming-22-638.jpg"/>
          <p:cNvPicPr/>
          <p:nvPr/>
        </p:nvPicPr>
        <p:blipFill>
          <a:blip r:embed="rId2"/>
          <a:srcRect l="9455" t="10684" r="9135" b="80937"/>
          <a:stretch>
            <a:fillRect/>
          </a:stretch>
        </p:blipFill>
        <p:spPr bwMode="auto">
          <a:xfrm>
            <a:off x="1143000" y="3048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3)\super-plastic-forming-and-explosive-forming-23-638.jpg"/>
          <p:cNvPicPr/>
          <p:nvPr/>
        </p:nvPicPr>
        <p:blipFill>
          <a:blip r:embed="rId2"/>
          <a:srcRect l="8654" t="9615" r="12981" b="45085"/>
          <a:stretch>
            <a:fillRect/>
          </a:stretch>
        </p:blipFill>
        <p:spPr bwMode="auto">
          <a:xfrm>
            <a:off x="1066800" y="609600"/>
            <a:ext cx="5791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2)\high-energy-rate-forming-process-3-638.jpg"/>
          <p:cNvPicPr/>
          <p:nvPr/>
        </p:nvPicPr>
        <p:blipFill>
          <a:blip r:embed="rId2"/>
          <a:srcRect l="9455" t="10043" r="3686" b="9000"/>
          <a:stretch>
            <a:fillRect/>
          </a:stretch>
        </p:blipFill>
        <p:spPr bwMode="auto">
          <a:xfrm>
            <a:off x="1143000" y="533400"/>
            <a:ext cx="6934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\high-energy-rate-forming-or-high-velocity-forming-11-638.jpg"/>
          <p:cNvPicPr/>
          <p:nvPr/>
        </p:nvPicPr>
        <p:blipFill>
          <a:blip r:embed="rId2"/>
          <a:srcRect l="10417" t="14815" r="12820" b="74390"/>
          <a:stretch>
            <a:fillRect/>
          </a:stretch>
        </p:blipFill>
        <p:spPr bwMode="auto">
          <a:xfrm>
            <a:off x="1219200" y="0"/>
            <a:ext cx="662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827544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sudden electrical discharge in the form of sparks is produced between electrodes.</a:t>
            </a:r>
          </a:p>
          <a:p>
            <a:endParaRPr lang="en-US" sz="2400" dirty="0" smtClean="0"/>
          </a:p>
          <a:p>
            <a:r>
              <a:rPr lang="en-US" sz="2400" dirty="0" smtClean="0"/>
              <a:t>This discharge produces a shock wave in the water medium.</a:t>
            </a:r>
          </a:p>
          <a:p>
            <a:endParaRPr lang="en-US" sz="2400" dirty="0" smtClean="0"/>
          </a:p>
          <a:p>
            <a:r>
              <a:rPr lang="en-US" sz="2400" dirty="0" smtClean="0"/>
              <a:t>The shock wave deforms the work </a:t>
            </a:r>
            <a:r>
              <a:rPr lang="en-US" sz="2400" dirty="0" smtClean="0"/>
              <a:t>piece and the work </a:t>
            </a:r>
            <a:r>
              <a:rPr lang="en-US" sz="2400" dirty="0" smtClean="0"/>
              <a:t>piece collapses into the die cavity.</a:t>
            </a:r>
            <a:endParaRPr lang="en-US" sz="2400" dirty="0"/>
          </a:p>
        </p:txBody>
      </p:sp>
      <p:pic>
        <p:nvPicPr>
          <p:cNvPr id="4" name="Picture 3" descr="C:\Users\nageshwar\Desktop\New folder\high-energy-rate-forming-or-high-velocity-forming-12-638.jpg"/>
          <p:cNvPicPr/>
          <p:nvPr/>
        </p:nvPicPr>
        <p:blipFill>
          <a:blip r:embed="rId3"/>
          <a:srcRect l="22785" t="37702" r="21795" b="19816"/>
          <a:stretch>
            <a:fillRect/>
          </a:stretch>
        </p:blipFill>
        <p:spPr bwMode="auto">
          <a:xfrm>
            <a:off x="3962400" y="3505200"/>
            <a:ext cx="5029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\high-energy-rate-forming-or-high-velocity-forming-11-638.jpg"/>
          <p:cNvPicPr/>
          <p:nvPr/>
        </p:nvPicPr>
        <p:blipFill>
          <a:blip r:embed="rId2"/>
          <a:srcRect l="10417" t="40611" r="12820" b="14245"/>
          <a:stretch>
            <a:fillRect/>
          </a:stretch>
        </p:blipFill>
        <p:spPr bwMode="auto">
          <a:xfrm>
            <a:off x="1066800" y="1066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ageshwar\Desktop\New folder\high-energy-rate-forming-or-high-velocity-forming-11-638.jpg"/>
          <p:cNvPicPr/>
          <p:nvPr/>
        </p:nvPicPr>
        <p:blipFill>
          <a:blip r:embed="rId2"/>
          <a:srcRect l="10417" t="14815" r="12820" b="74390"/>
          <a:stretch>
            <a:fillRect/>
          </a:stretch>
        </p:blipFill>
        <p:spPr bwMode="auto">
          <a:xfrm>
            <a:off x="1066800" y="0"/>
            <a:ext cx="662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28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CONSTRUCTION DETAILS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3622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/>
              <a:t>Discharge chamber</a:t>
            </a:r>
          </a:p>
          <a:p>
            <a:endParaRPr lang="en-US" sz="2800" dirty="0" smtClean="0"/>
          </a:p>
          <a:p>
            <a:r>
              <a:rPr lang="en-US" sz="2800" dirty="0" smtClean="0"/>
              <a:t>Electrodes</a:t>
            </a:r>
          </a:p>
          <a:p>
            <a:endParaRPr lang="en-US" sz="2800" dirty="0" smtClean="0"/>
          </a:p>
          <a:p>
            <a:r>
              <a:rPr lang="en-US" sz="2800" dirty="0" smtClean="0"/>
              <a:t>Forming </a:t>
            </a:r>
            <a:r>
              <a:rPr lang="en-US" sz="2800" dirty="0" smtClean="0"/>
              <a:t>Die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66800" y="48006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Pulse Generator which consists of  a high –voltage low inductive bank of Capacitors, a high voltage / high current discharge switch  and a charging / amplifying / rectifying circuit.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762000"/>
            <a:ext cx="719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A typical configuration of EHF includes: </a:t>
            </a:r>
          </a:p>
        </p:txBody>
      </p:sp>
      <p:pic>
        <p:nvPicPr>
          <p:cNvPr id="9" name="Picture 8" descr="C:\Users\nageshwar\Desktop\New folder\high-energy-rate-forming-or-high-velocity-forming-12-638.jpg"/>
          <p:cNvPicPr/>
          <p:nvPr/>
        </p:nvPicPr>
        <p:blipFill>
          <a:blip r:embed="rId2"/>
          <a:srcRect l="22785" t="37702" r="21795" b="19816"/>
          <a:stretch>
            <a:fillRect/>
          </a:stretch>
        </p:blipFill>
        <p:spPr bwMode="auto">
          <a:xfrm>
            <a:off x="4648200" y="12954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geshwar\Desktop\New folder (5)\electrohydraulic-forming-and-electromagnetic-forming-6-638.jpg"/>
          <p:cNvPicPr/>
          <p:nvPr/>
        </p:nvPicPr>
        <p:blipFill>
          <a:blip r:embed="rId2"/>
          <a:srcRect l="13782" t="45610" r="2940" b="25000"/>
          <a:stretch>
            <a:fillRect/>
          </a:stretch>
        </p:blipFill>
        <p:spPr bwMode="auto">
          <a:xfrm>
            <a:off x="1066800" y="7620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152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CONSTRUCTION DETAILS</a:t>
            </a:r>
            <a:endParaRPr lang="en-US" sz="3200" b="1" dirty="0"/>
          </a:p>
        </p:txBody>
      </p:sp>
      <p:pic>
        <p:nvPicPr>
          <p:cNvPr id="5" name="Picture 4" descr="C:\Users\nageshwar\Desktop\New folder\high-energy-rate-forming-or-high-velocity-forming-12-638.jpg"/>
          <p:cNvPicPr/>
          <p:nvPr/>
        </p:nvPicPr>
        <p:blipFill>
          <a:blip r:embed="rId3"/>
          <a:srcRect l="22785" t="37702" r="21795" b="19816"/>
          <a:stretch>
            <a:fillRect/>
          </a:stretch>
        </p:blipFill>
        <p:spPr bwMode="auto">
          <a:xfrm>
            <a:off x="4419600" y="4038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7-638.jpg"/>
          <p:cNvPicPr/>
          <p:nvPr/>
        </p:nvPicPr>
        <p:blipFill>
          <a:blip r:embed="rId2"/>
          <a:srcRect l="14415" t="4527" r="4703" b="65273"/>
          <a:stretch>
            <a:fillRect/>
          </a:stretch>
        </p:blipFill>
        <p:spPr bwMode="auto">
          <a:xfrm>
            <a:off x="1066800" y="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ageshwar\Desktop\New folder\high-energy-rate-forming-or-high-velocity-forming-12-638.jpg"/>
          <p:cNvPicPr/>
          <p:nvPr/>
        </p:nvPicPr>
        <p:blipFill>
          <a:blip r:embed="rId3"/>
          <a:srcRect l="22785" t="37702" r="21795" b="19816"/>
          <a:stretch>
            <a:fillRect/>
          </a:stretch>
        </p:blipFill>
        <p:spPr bwMode="auto">
          <a:xfrm>
            <a:off x="4724400" y="38100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8-638.jpg"/>
          <p:cNvPicPr/>
          <p:nvPr/>
        </p:nvPicPr>
        <p:blipFill>
          <a:blip r:embed="rId2"/>
          <a:srcRect l="17628" t="4273" r="3902" b="9615"/>
          <a:stretch>
            <a:fillRect/>
          </a:stretch>
        </p:blipFill>
        <p:spPr bwMode="auto">
          <a:xfrm>
            <a:off x="990600" y="228600"/>
            <a:ext cx="777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9-638.jpg"/>
          <p:cNvPicPr/>
          <p:nvPr/>
        </p:nvPicPr>
        <p:blipFill>
          <a:blip r:embed="rId2"/>
          <a:srcRect l="16337" t="6624" r="2780" b="5769"/>
          <a:stretch>
            <a:fillRect/>
          </a:stretch>
        </p:blipFill>
        <p:spPr bwMode="auto">
          <a:xfrm>
            <a:off x="1219200" y="762000"/>
            <a:ext cx="74675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10-638.jpg"/>
          <p:cNvPicPr/>
          <p:nvPr/>
        </p:nvPicPr>
        <p:blipFill>
          <a:blip r:embed="rId2"/>
          <a:srcRect l="14895" t="21387" r="7267" b="12179"/>
          <a:stretch>
            <a:fillRect/>
          </a:stretch>
        </p:blipFill>
        <p:spPr bwMode="auto">
          <a:xfrm>
            <a:off x="1371600" y="914400"/>
            <a:ext cx="701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11-638.jpg"/>
          <p:cNvPicPr/>
          <p:nvPr/>
        </p:nvPicPr>
        <p:blipFill>
          <a:blip r:embed="rId2"/>
          <a:srcRect l="15376" t="21790" r="4062" b="11111"/>
          <a:stretch>
            <a:fillRect/>
          </a:stretch>
        </p:blipFill>
        <p:spPr bwMode="auto">
          <a:xfrm>
            <a:off x="1066800" y="762000"/>
            <a:ext cx="754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12-638.jpg"/>
          <p:cNvPicPr/>
          <p:nvPr/>
        </p:nvPicPr>
        <p:blipFill>
          <a:blip r:embed="rId2"/>
          <a:srcRect l="15544" t="7051" r="3582" b="28633"/>
          <a:stretch>
            <a:fillRect/>
          </a:stretch>
        </p:blipFill>
        <p:spPr bwMode="auto">
          <a:xfrm>
            <a:off x="1371600" y="457200"/>
            <a:ext cx="70104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2)\high-energy-rate-forming-process-4-638.jpg"/>
          <p:cNvPicPr/>
          <p:nvPr/>
        </p:nvPicPr>
        <p:blipFill>
          <a:blip r:embed="rId2"/>
          <a:srcRect l="6090" t="15788" r="4808" b="28846"/>
          <a:stretch>
            <a:fillRect/>
          </a:stretch>
        </p:blipFill>
        <p:spPr bwMode="auto">
          <a:xfrm>
            <a:off x="1219200" y="762000"/>
            <a:ext cx="6934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\high-energy-rate-forming-or-high-velocity-forming-9-638.jpg"/>
          <p:cNvPicPr/>
          <p:nvPr/>
        </p:nvPicPr>
        <p:blipFill>
          <a:blip r:embed="rId2"/>
          <a:srcRect l="10256" t="14530" r="12660" b="13960"/>
          <a:stretch>
            <a:fillRect/>
          </a:stretch>
        </p:blipFill>
        <p:spPr bwMode="auto">
          <a:xfrm>
            <a:off x="1371601" y="533400"/>
            <a:ext cx="6858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\high-energy-rate-forming-or-high-velocity-forming-10-638.jpg"/>
          <p:cNvPicPr/>
          <p:nvPr/>
        </p:nvPicPr>
        <p:blipFill>
          <a:blip r:embed="rId2"/>
          <a:srcRect l="10096" t="15385" r="21635" b="13390"/>
          <a:stretch>
            <a:fillRect/>
          </a:stretch>
        </p:blipFill>
        <p:spPr bwMode="auto">
          <a:xfrm>
            <a:off x="1371600" y="609600"/>
            <a:ext cx="6553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h16&amp;user=sschmid&amp;doc=F16_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7239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43000" y="4953000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/>
              <a:t>(</a:t>
            </a:r>
            <a:r>
              <a:rPr lang="en-US" sz="2400" dirty="0"/>
              <a:t>a)  Schematic illustration of the magnetic-pulse forming process used to form a tube over a plug.  (b)  Aluminum tube collapsed over a hexagonal plug by the magnetic-pulse forming process.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14-638.jpg"/>
          <p:cNvPicPr/>
          <p:nvPr/>
        </p:nvPicPr>
        <p:blipFill>
          <a:blip r:embed="rId2"/>
          <a:srcRect l="14583" t="7051" r="1658" b="-1282"/>
          <a:stretch>
            <a:fillRect/>
          </a:stretch>
        </p:blipFill>
        <p:spPr bwMode="auto">
          <a:xfrm>
            <a:off x="1295400" y="457200"/>
            <a:ext cx="71628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15-638.jpg"/>
          <p:cNvPicPr/>
          <p:nvPr/>
        </p:nvPicPr>
        <p:blipFill>
          <a:blip r:embed="rId2"/>
          <a:srcRect l="13942" t="2137" r="2299" b="8333"/>
          <a:stretch>
            <a:fillRect/>
          </a:stretch>
        </p:blipFill>
        <p:spPr bwMode="auto">
          <a:xfrm>
            <a:off x="1447800" y="457200"/>
            <a:ext cx="7086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16-638.jpg"/>
          <p:cNvPicPr/>
          <p:nvPr/>
        </p:nvPicPr>
        <p:blipFill>
          <a:blip r:embed="rId2"/>
          <a:srcRect l="16987" t="5128" r="1923" b="10470"/>
          <a:stretch>
            <a:fillRect/>
          </a:stretch>
        </p:blipFill>
        <p:spPr bwMode="auto">
          <a:xfrm>
            <a:off x="1371600" y="457200"/>
            <a:ext cx="7086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17-638.jpg"/>
          <p:cNvPicPr/>
          <p:nvPr/>
        </p:nvPicPr>
        <p:blipFill>
          <a:blip r:embed="rId2"/>
          <a:srcRect l="13782" t="9402" r="3902" b="51068"/>
          <a:stretch>
            <a:fillRect/>
          </a:stretch>
        </p:blipFill>
        <p:spPr bwMode="auto">
          <a:xfrm>
            <a:off x="1219200" y="762000"/>
            <a:ext cx="69342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18-638.jpg"/>
          <p:cNvPicPr/>
          <p:nvPr/>
        </p:nvPicPr>
        <p:blipFill>
          <a:blip r:embed="rId2"/>
          <a:srcRect l="15865" t="7479" r="1658" b="13889"/>
          <a:stretch>
            <a:fillRect/>
          </a:stretch>
        </p:blipFill>
        <p:spPr bwMode="auto">
          <a:xfrm>
            <a:off x="1143000" y="5334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5)\electrohydraulic-forming-and-electromagnetic-forming-19-638.jpg"/>
          <p:cNvPicPr/>
          <p:nvPr/>
        </p:nvPicPr>
        <p:blipFill>
          <a:blip r:embed="rId2"/>
          <a:srcRect l="15544" t="23253" r="2620" b="27991"/>
          <a:stretch>
            <a:fillRect/>
          </a:stretch>
        </p:blipFill>
        <p:spPr bwMode="auto">
          <a:xfrm>
            <a:off x="990600" y="228600"/>
            <a:ext cx="716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ageshwar\Desktop\New folder (5)\electrohydraulic-forming-and-electromagnetic-forming-20-638.jpg"/>
          <p:cNvPicPr/>
          <p:nvPr/>
        </p:nvPicPr>
        <p:blipFill>
          <a:blip r:embed="rId3"/>
          <a:srcRect l="14894" t="21902" r="13998" b="48077"/>
          <a:stretch>
            <a:fillRect/>
          </a:stretch>
        </p:blipFill>
        <p:spPr bwMode="auto">
          <a:xfrm>
            <a:off x="1066800" y="4114800"/>
            <a:ext cx="701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geshwar\Desktop\New folder (5)\electrohydraulic-forming-and-electromagnetic-forming-21-638.jpg"/>
          <p:cNvPicPr/>
          <p:nvPr/>
        </p:nvPicPr>
        <p:blipFill>
          <a:blip r:embed="rId2"/>
          <a:srcRect l="15705" t="7265" r="4329" b="13034"/>
          <a:stretch>
            <a:fillRect/>
          </a:stretch>
        </p:blipFill>
        <p:spPr bwMode="auto">
          <a:xfrm>
            <a:off x="1219200" y="457200"/>
            <a:ext cx="70866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geshwar\Desktop\New folder\high-energy-rate-forming-or-high-velocity-forming-3-638.jpg"/>
          <p:cNvPicPr/>
          <p:nvPr/>
        </p:nvPicPr>
        <p:blipFill>
          <a:blip r:embed="rId2"/>
          <a:srcRect l="10417" t="26350" r="13622" b="33841"/>
          <a:stretch>
            <a:fillRect/>
          </a:stretch>
        </p:blipFill>
        <p:spPr bwMode="auto">
          <a:xfrm>
            <a:off x="1219200" y="381000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2)\high-energy-rate-forming-process-5-638.jpg"/>
          <p:cNvPicPr/>
          <p:nvPr/>
        </p:nvPicPr>
        <p:blipFill>
          <a:blip r:embed="rId2"/>
          <a:srcRect l="10417" r="5929" b="6410"/>
          <a:stretch>
            <a:fillRect/>
          </a:stretch>
        </p:blipFill>
        <p:spPr bwMode="auto">
          <a:xfrm>
            <a:off x="1600200" y="838200"/>
            <a:ext cx="6629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2)\high-energy-rate-forming-process-6-638.jpg"/>
          <p:cNvPicPr/>
          <p:nvPr/>
        </p:nvPicPr>
        <p:blipFill>
          <a:blip r:embed="rId2"/>
          <a:srcRect l="6090" t="6624" r="6410" b="19658"/>
          <a:stretch>
            <a:fillRect/>
          </a:stretch>
        </p:blipFill>
        <p:spPr bwMode="auto">
          <a:xfrm>
            <a:off x="1447800" y="838200"/>
            <a:ext cx="67056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4)\high-velocity-forming-5-638.jpg"/>
          <p:cNvPicPr/>
          <p:nvPr/>
        </p:nvPicPr>
        <p:blipFill>
          <a:blip r:embed="rId2"/>
          <a:srcRect l="11378" t="11222" r="1282" b="5128"/>
          <a:stretch>
            <a:fillRect/>
          </a:stretch>
        </p:blipFill>
        <p:spPr bwMode="auto">
          <a:xfrm>
            <a:off x="1600200" y="1828801"/>
            <a:ext cx="6781799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ageshwar\Desktop\New folder (4)\high-velocity-forming-1-638.jpg"/>
          <p:cNvPicPr/>
          <p:nvPr/>
        </p:nvPicPr>
        <p:blipFill>
          <a:blip r:embed="rId3"/>
          <a:srcRect l="14103" b="46585"/>
          <a:stretch>
            <a:fillRect/>
          </a:stretch>
        </p:blipFill>
        <p:spPr bwMode="auto">
          <a:xfrm>
            <a:off x="1905000" y="54821"/>
            <a:ext cx="5486400" cy="185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4)\high-velocity-forming-6-638.jpg"/>
          <p:cNvPicPr/>
          <p:nvPr/>
        </p:nvPicPr>
        <p:blipFill>
          <a:blip r:embed="rId2"/>
          <a:srcRect l="11058" t="2564" r="1603" b="23718"/>
          <a:stretch>
            <a:fillRect/>
          </a:stretch>
        </p:blipFill>
        <p:spPr bwMode="auto">
          <a:xfrm>
            <a:off x="1600201" y="685800"/>
            <a:ext cx="66293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4)\high-velocity-forming-7-638.jpg"/>
          <p:cNvPicPr/>
          <p:nvPr/>
        </p:nvPicPr>
        <p:blipFill>
          <a:blip r:embed="rId2"/>
          <a:srcRect l="11378" t="1923" r="1282" b="27137"/>
          <a:stretch>
            <a:fillRect/>
          </a:stretch>
        </p:blipFill>
        <p:spPr bwMode="auto">
          <a:xfrm>
            <a:off x="1600200" y="685800"/>
            <a:ext cx="65531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4)\high-velocity-forming-11-638.jpg"/>
          <p:cNvPicPr/>
          <p:nvPr/>
        </p:nvPicPr>
        <p:blipFill>
          <a:blip r:embed="rId2"/>
          <a:srcRect l="11699" t="2137" r="2083" b="17735"/>
          <a:stretch>
            <a:fillRect/>
          </a:stretch>
        </p:blipFill>
        <p:spPr bwMode="auto">
          <a:xfrm>
            <a:off x="1676400" y="609600"/>
            <a:ext cx="693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New folder (4)\high-velocity-forming-12-638.jpg"/>
          <p:cNvPicPr/>
          <p:nvPr/>
        </p:nvPicPr>
        <p:blipFill>
          <a:blip r:embed="rId2"/>
          <a:srcRect l="11218" t="1496" r="5609" b="6410"/>
          <a:stretch>
            <a:fillRect/>
          </a:stretch>
        </p:blipFill>
        <p:spPr bwMode="auto">
          <a:xfrm>
            <a:off x="1447800" y="685800"/>
            <a:ext cx="701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</TotalTime>
  <Words>126</Words>
  <Application>Microsoft Office PowerPoint</Application>
  <PresentationFormat>On-screen Show (4:3)</PresentationFormat>
  <Paragraphs>15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nageshwar</cp:lastModifiedBy>
  <cp:revision>41</cp:revision>
  <dcterms:created xsi:type="dcterms:W3CDTF">2006-08-16T00:00:00Z</dcterms:created>
  <dcterms:modified xsi:type="dcterms:W3CDTF">2017-03-21T06:45:34Z</dcterms:modified>
</cp:coreProperties>
</file>