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3" r:id="rId6"/>
    <p:sldId id="286" r:id="rId7"/>
    <p:sldId id="287" r:id="rId8"/>
    <p:sldId id="264" r:id="rId9"/>
    <p:sldId id="265" r:id="rId10"/>
    <p:sldId id="281" r:id="rId11"/>
    <p:sldId id="266" r:id="rId12"/>
    <p:sldId id="282" r:id="rId13"/>
    <p:sldId id="283" r:id="rId14"/>
    <p:sldId id="284" r:id="rId15"/>
    <p:sldId id="268" r:id="rId16"/>
    <p:sldId id="292" r:id="rId17"/>
    <p:sldId id="288" r:id="rId18"/>
    <p:sldId id="289" r:id="rId19"/>
    <p:sldId id="294" r:id="rId20"/>
    <p:sldId id="295" r:id="rId21"/>
    <p:sldId id="296" r:id="rId22"/>
    <p:sldId id="297" r:id="rId23"/>
    <p:sldId id="298" r:id="rId24"/>
    <p:sldId id="299" r:id="rId25"/>
    <p:sldId id="290" r:id="rId26"/>
    <p:sldId id="311" r:id="rId27"/>
    <p:sldId id="317" r:id="rId28"/>
    <p:sldId id="318" r:id="rId29"/>
    <p:sldId id="291" r:id="rId30"/>
    <p:sldId id="300" r:id="rId31"/>
    <p:sldId id="301" r:id="rId32"/>
    <p:sldId id="302" r:id="rId33"/>
    <p:sldId id="303" r:id="rId34"/>
    <p:sldId id="315" r:id="rId35"/>
    <p:sldId id="314" r:id="rId36"/>
    <p:sldId id="305" r:id="rId37"/>
    <p:sldId id="306" r:id="rId38"/>
    <p:sldId id="307" r:id="rId39"/>
    <p:sldId id="308" r:id="rId40"/>
    <p:sldId id="316" r:id="rId41"/>
    <p:sldId id="259"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2/19/2018</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2/19/2018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2/19/2018</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2/19/2018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2/19/2018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2/19/2018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2/19/2018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2/19/2018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2/19/2018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2/19/2018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2/19/2018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2/19/2018</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oleObject" Target="../embeddings/oleObject11.bin"/><Relationship Id="rId18" Type="http://schemas.openxmlformats.org/officeDocument/2006/relationships/oleObject" Target="../embeddings/oleObject16.bin"/><Relationship Id="rId26" Type="http://schemas.openxmlformats.org/officeDocument/2006/relationships/oleObject" Target="../embeddings/oleObject24.bin"/><Relationship Id="rId39" Type="http://schemas.openxmlformats.org/officeDocument/2006/relationships/oleObject" Target="../embeddings/oleObject37.bin"/><Relationship Id="rId3" Type="http://schemas.openxmlformats.org/officeDocument/2006/relationships/oleObject" Target="../embeddings/oleObject1.bin"/><Relationship Id="rId21" Type="http://schemas.openxmlformats.org/officeDocument/2006/relationships/oleObject" Target="../embeddings/oleObject19.bin"/><Relationship Id="rId34" Type="http://schemas.openxmlformats.org/officeDocument/2006/relationships/oleObject" Target="../embeddings/oleObject32.bin"/><Relationship Id="rId42" Type="http://schemas.openxmlformats.org/officeDocument/2006/relationships/oleObject" Target="../embeddings/oleObject40.bin"/><Relationship Id="rId7" Type="http://schemas.openxmlformats.org/officeDocument/2006/relationships/oleObject" Target="../embeddings/oleObject5.bin"/><Relationship Id="rId12" Type="http://schemas.openxmlformats.org/officeDocument/2006/relationships/oleObject" Target="../embeddings/oleObject10.bin"/><Relationship Id="rId17" Type="http://schemas.openxmlformats.org/officeDocument/2006/relationships/oleObject" Target="../embeddings/oleObject15.bin"/><Relationship Id="rId25" Type="http://schemas.openxmlformats.org/officeDocument/2006/relationships/oleObject" Target="../embeddings/oleObject23.bin"/><Relationship Id="rId33" Type="http://schemas.openxmlformats.org/officeDocument/2006/relationships/oleObject" Target="../embeddings/oleObject31.bin"/><Relationship Id="rId38" Type="http://schemas.openxmlformats.org/officeDocument/2006/relationships/oleObject" Target="../embeddings/oleObject36.bin"/><Relationship Id="rId2" Type="http://schemas.openxmlformats.org/officeDocument/2006/relationships/slideLayout" Target="../slideLayouts/slideLayout6.xml"/><Relationship Id="rId16" Type="http://schemas.openxmlformats.org/officeDocument/2006/relationships/oleObject" Target="../embeddings/oleObject14.bin"/><Relationship Id="rId20" Type="http://schemas.openxmlformats.org/officeDocument/2006/relationships/oleObject" Target="../embeddings/oleObject18.bin"/><Relationship Id="rId29" Type="http://schemas.openxmlformats.org/officeDocument/2006/relationships/oleObject" Target="../embeddings/oleObject27.bin"/><Relationship Id="rId41" Type="http://schemas.openxmlformats.org/officeDocument/2006/relationships/oleObject" Target="../embeddings/oleObject39.bin"/><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oleObject" Target="../embeddings/oleObject9.bin"/><Relationship Id="rId24" Type="http://schemas.openxmlformats.org/officeDocument/2006/relationships/oleObject" Target="../embeddings/oleObject22.bin"/><Relationship Id="rId32" Type="http://schemas.openxmlformats.org/officeDocument/2006/relationships/oleObject" Target="../embeddings/oleObject30.bin"/><Relationship Id="rId37" Type="http://schemas.openxmlformats.org/officeDocument/2006/relationships/oleObject" Target="../embeddings/oleObject35.bin"/><Relationship Id="rId40" Type="http://schemas.openxmlformats.org/officeDocument/2006/relationships/oleObject" Target="../embeddings/oleObject38.bin"/><Relationship Id="rId5" Type="http://schemas.openxmlformats.org/officeDocument/2006/relationships/oleObject" Target="../embeddings/oleObject3.bin"/><Relationship Id="rId15" Type="http://schemas.openxmlformats.org/officeDocument/2006/relationships/oleObject" Target="../embeddings/oleObject13.bin"/><Relationship Id="rId23" Type="http://schemas.openxmlformats.org/officeDocument/2006/relationships/oleObject" Target="../embeddings/oleObject21.bin"/><Relationship Id="rId28" Type="http://schemas.openxmlformats.org/officeDocument/2006/relationships/oleObject" Target="../embeddings/oleObject26.bin"/><Relationship Id="rId36" Type="http://schemas.openxmlformats.org/officeDocument/2006/relationships/oleObject" Target="../embeddings/oleObject34.bin"/><Relationship Id="rId10" Type="http://schemas.openxmlformats.org/officeDocument/2006/relationships/oleObject" Target="../embeddings/oleObject8.bin"/><Relationship Id="rId19" Type="http://schemas.openxmlformats.org/officeDocument/2006/relationships/oleObject" Target="../embeddings/oleObject17.bin"/><Relationship Id="rId31" Type="http://schemas.openxmlformats.org/officeDocument/2006/relationships/oleObject" Target="../embeddings/oleObject29.bin"/><Relationship Id="rId4" Type="http://schemas.openxmlformats.org/officeDocument/2006/relationships/oleObject" Target="../embeddings/oleObject2.bin"/><Relationship Id="rId9" Type="http://schemas.openxmlformats.org/officeDocument/2006/relationships/oleObject" Target="../embeddings/oleObject7.bin"/><Relationship Id="rId14" Type="http://schemas.openxmlformats.org/officeDocument/2006/relationships/oleObject" Target="../embeddings/oleObject12.bin"/><Relationship Id="rId22" Type="http://schemas.openxmlformats.org/officeDocument/2006/relationships/oleObject" Target="../embeddings/oleObject20.bin"/><Relationship Id="rId27" Type="http://schemas.openxmlformats.org/officeDocument/2006/relationships/oleObject" Target="../embeddings/oleObject25.bin"/><Relationship Id="rId30" Type="http://schemas.openxmlformats.org/officeDocument/2006/relationships/oleObject" Target="../embeddings/oleObject28.bin"/><Relationship Id="rId35" Type="http://schemas.openxmlformats.org/officeDocument/2006/relationships/oleObject" Target="../embeddings/oleObject33.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46.bin"/><Relationship Id="rId13" Type="http://schemas.openxmlformats.org/officeDocument/2006/relationships/oleObject" Target="../embeddings/oleObject51.bin"/><Relationship Id="rId18" Type="http://schemas.openxmlformats.org/officeDocument/2006/relationships/oleObject" Target="../embeddings/oleObject56.bin"/><Relationship Id="rId26" Type="http://schemas.openxmlformats.org/officeDocument/2006/relationships/oleObject" Target="../embeddings/oleObject64.bin"/><Relationship Id="rId39" Type="http://schemas.openxmlformats.org/officeDocument/2006/relationships/oleObject" Target="../embeddings/oleObject77.bin"/><Relationship Id="rId3" Type="http://schemas.openxmlformats.org/officeDocument/2006/relationships/oleObject" Target="../embeddings/oleObject41.bin"/><Relationship Id="rId21" Type="http://schemas.openxmlformats.org/officeDocument/2006/relationships/oleObject" Target="../embeddings/oleObject59.bin"/><Relationship Id="rId34" Type="http://schemas.openxmlformats.org/officeDocument/2006/relationships/oleObject" Target="../embeddings/oleObject72.bin"/><Relationship Id="rId42" Type="http://schemas.openxmlformats.org/officeDocument/2006/relationships/oleObject" Target="../embeddings/oleObject80.bin"/><Relationship Id="rId7" Type="http://schemas.openxmlformats.org/officeDocument/2006/relationships/oleObject" Target="../embeddings/oleObject45.bin"/><Relationship Id="rId12" Type="http://schemas.openxmlformats.org/officeDocument/2006/relationships/oleObject" Target="../embeddings/oleObject50.bin"/><Relationship Id="rId17" Type="http://schemas.openxmlformats.org/officeDocument/2006/relationships/oleObject" Target="../embeddings/oleObject55.bin"/><Relationship Id="rId25" Type="http://schemas.openxmlformats.org/officeDocument/2006/relationships/oleObject" Target="../embeddings/oleObject63.bin"/><Relationship Id="rId33" Type="http://schemas.openxmlformats.org/officeDocument/2006/relationships/oleObject" Target="../embeddings/oleObject71.bin"/><Relationship Id="rId38" Type="http://schemas.openxmlformats.org/officeDocument/2006/relationships/oleObject" Target="../embeddings/oleObject76.bin"/><Relationship Id="rId2" Type="http://schemas.openxmlformats.org/officeDocument/2006/relationships/slideLayout" Target="../slideLayouts/slideLayout6.xml"/><Relationship Id="rId16" Type="http://schemas.openxmlformats.org/officeDocument/2006/relationships/oleObject" Target="../embeddings/oleObject54.bin"/><Relationship Id="rId20" Type="http://schemas.openxmlformats.org/officeDocument/2006/relationships/oleObject" Target="../embeddings/oleObject58.bin"/><Relationship Id="rId29" Type="http://schemas.openxmlformats.org/officeDocument/2006/relationships/oleObject" Target="../embeddings/oleObject67.bin"/><Relationship Id="rId41" Type="http://schemas.openxmlformats.org/officeDocument/2006/relationships/oleObject" Target="../embeddings/oleObject79.bin"/><Relationship Id="rId1" Type="http://schemas.openxmlformats.org/officeDocument/2006/relationships/vmlDrawing" Target="../drawings/vmlDrawing2.vml"/><Relationship Id="rId6" Type="http://schemas.openxmlformats.org/officeDocument/2006/relationships/oleObject" Target="../embeddings/oleObject44.bin"/><Relationship Id="rId11" Type="http://schemas.openxmlformats.org/officeDocument/2006/relationships/oleObject" Target="../embeddings/oleObject49.bin"/><Relationship Id="rId24" Type="http://schemas.openxmlformats.org/officeDocument/2006/relationships/oleObject" Target="../embeddings/oleObject62.bin"/><Relationship Id="rId32" Type="http://schemas.openxmlformats.org/officeDocument/2006/relationships/oleObject" Target="../embeddings/oleObject70.bin"/><Relationship Id="rId37" Type="http://schemas.openxmlformats.org/officeDocument/2006/relationships/oleObject" Target="../embeddings/oleObject75.bin"/><Relationship Id="rId40" Type="http://schemas.openxmlformats.org/officeDocument/2006/relationships/oleObject" Target="../embeddings/oleObject78.bin"/><Relationship Id="rId5" Type="http://schemas.openxmlformats.org/officeDocument/2006/relationships/oleObject" Target="../embeddings/oleObject43.bin"/><Relationship Id="rId15" Type="http://schemas.openxmlformats.org/officeDocument/2006/relationships/oleObject" Target="../embeddings/oleObject53.bin"/><Relationship Id="rId23" Type="http://schemas.openxmlformats.org/officeDocument/2006/relationships/oleObject" Target="../embeddings/oleObject61.bin"/><Relationship Id="rId28" Type="http://schemas.openxmlformats.org/officeDocument/2006/relationships/oleObject" Target="../embeddings/oleObject66.bin"/><Relationship Id="rId36" Type="http://schemas.openxmlformats.org/officeDocument/2006/relationships/oleObject" Target="../embeddings/oleObject74.bin"/><Relationship Id="rId10" Type="http://schemas.openxmlformats.org/officeDocument/2006/relationships/oleObject" Target="../embeddings/oleObject48.bin"/><Relationship Id="rId19" Type="http://schemas.openxmlformats.org/officeDocument/2006/relationships/oleObject" Target="../embeddings/oleObject57.bin"/><Relationship Id="rId31" Type="http://schemas.openxmlformats.org/officeDocument/2006/relationships/oleObject" Target="../embeddings/oleObject69.bin"/><Relationship Id="rId4" Type="http://schemas.openxmlformats.org/officeDocument/2006/relationships/oleObject" Target="../embeddings/oleObject42.bin"/><Relationship Id="rId9" Type="http://schemas.openxmlformats.org/officeDocument/2006/relationships/oleObject" Target="../embeddings/oleObject47.bin"/><Relationship Id="rId14" Type="http://schemas.openxmlformats.org/officeDocument/2006/relationships/oleObject" Target="../embeddings/oleObject52.bin"/><Relationship Id="rId22" Type="http://schemas.openxmlformats.org/officeDocument/2006/relationships/oleObject" Target="../embeddings/oleObject60.bin"/><Relationship Id="rId27" Type="http://schemas.openxmlformats.org/officeDocument/2006/relationships/oleObject" Target="../embeddings/oleObject65.bin"/><Relationship Id="rId30" Type="http://schemas.openxmlformats.org/officeDocument/2006/relationships/oleObject" Target="../embeddings/oleObject68.bin"/><Relationship Id="rId35" Type="http://schemas.openxmlformats.org/officeDocument/2006/relationships/oleObject" Target="../embeddings/oleObject73.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21223293">
            <a:off x="623632" y="875969"/>
            <a:ext cx="7772400" cy="2076450"/>
          </a:xfrm>
        </p:spPr>
        <p:txBody>
          <a:bodyPr>
            <a:normAutofit fontScale="90000"/>
          </a:bodyPr>
          <a:lstStyle/>
          <a:p>
            <a:pPr algn="ctr"/>
            <a:r>
              <a:rPr lang="en-US" sz="4800" dirty="0" smtClean="0"/>
              <a:t>Introduction to Business Intelligence (BI)</a:t>
            </a:r>
            <a:r>
              <a:rPr lang="en-US" sz="4800" b="1" dirty="0" smtClean="0"/>
              <a:t/>
            </a:r>
            <a:br>
              <a:rPr lang="en-US" sz="4800" b="1" dirty="0" smtClean="0"/>
            </a:br>
            <a:r>
              <a:rPr lang="en-US" sz="4800" dirty="0" smtClean="0"/>
              <a:t>Unit-1</a:t>
            </a:r>
            <a:endParaRPr lang="en-US" sz="4800" dirty="0"/>
          </a:p>
        </p:txBody>
      </p:sp>
      <p:sp>
        <p:nvSpPr>
          <p:cNvPr id="3" name="Subtitle 2"/>
          <p:cNvSpPr>
            <a:spLocks noGrp="1"/>
          </p:cNvSpPr>
          <p:nvPr>
            <p:ph type="subTitle" idx="1"/>
          </p:nvPr>
        </p:nvSpPr>
        <p:spPr>
          <a:xfrm>
            <a:off x="3354442" y="3539864"/>
            <a:ext cx="5114778" cy="1489336"/>
          </a:xfrm>
        </p:spPr>
        <p:txBody>
          <a:bodyPr>
            <a:noAutofit/>
          </a:bodyPr>
          <a:lstStyle/>
          <a:p>
            <a:r>
              <a:rPr lang="en-US" sz="2400" b="1" dirty="0" smtClean="0">
                <a:solidFill>
                  <a:schemeClr val="tx1"/>
                </a:solidFill>
              </a:rPr>
              <a:t>By: Prof. K.V. PAVAN KUMAR, </a:t>
            </a:r>
          </a:p>
          <a:p>
            <a:r>
              <a:rPr lang="en-US" sz="2400" b="1" dirty="0" smtClean="0">
                <a:solidFill>
                  <a:schemeClr val="tx1"/>
                </a:solidFill>
              </a:rPr>
              <a:t>Methodist College of </a:t>
            </a:r>
            <a:r>
              <a:rPr lang="en-US" sz="2400" b="1" dirty="0" err="1" smtClean="0">
                <a:solidFill>
                  <a:schemeClr val="tx1"/>
                </a:solidFill>
              </a:rPr>
              <a:t>Engg</a:t>
            </a:r>
            <a:r>
              <a:rPr lang="en-US" sz="2400" b="1" dirty="0" smtClean="0">
                <a:solidFill>
                  <a:schemeClr val="tx1"/>
                </a:solidFill>
              </a:rPr>
              <a:t> &amp; Tech.,</a:t>
            </a:r>
          </a:p>
          <a:p>
            <a:r>
              <a:rPr lang="en-US" sz="2400" b="1" dirty="0" err="1" smtClean="0">
                <a:solidFill>
                  <a:schemeClr val="tx1"/>
                </a:solidFill>
              </a:rPr>
              <a:t>Abids</a:t>
            </a:r>
            <a:r>
              <a:rPr lang="en-US" sz="2400" b="1" dirty="0" smtClean="0">
                <a:solidFill>
                  <a:schemeClr val="tx1"/>
                </a:solidFill>
              </a:rPr>
              <a:t>, Hyd. </a:t>
            </a:r>
            <a:endParaRPr lang="en-US" sz="24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7239000" cy="6172200"/>
          </a:xfrm>
        </p:spPr>
        <p:txBody>
          <a:bodyPr>
            <a:noAutofit/>
          </a:bodyPr>
          <a:lstStyle/>
          <a:p>
            <a:pPr lvl="0">
              <a:buNone/>
            </a:pPr>
            <a:r>
              <a:rPr lang="en-US" sz="2800" b="1" dirty="0" smtClean="0"/>
              <a:t>4) Statistical Analysis and Data Mining</a:t>
            </a:r>
            <a:r>
              <a:rPr lang="en-US" sz="2800" dirty="0" smtClean="0"/>
              <a:t> - Full mathematical, financial, and statistical treatment of data for purposes of correlation analysis, trend analysis, financial analysis and projections. Targeted at the professional information analysts.</a:t>
            </a:r>
          </a:p>
          <a:p>
            <a:pPr lvl="0">
              <a:buNone/>
            </a:pPr>
            <a:r>
              <a:rPr lang="en-US" sz="2800" b="1" dirty="0" smtClean="0"/>
              <a:t>5) Alerting and Report Delivery</a:t>
            </a:r>
            <a:r>
              <a:rPr lang="en-US" sz="2800" dirty="0" smtClean="0"/>
              <a:t> - Proactive report delivery and alerting to very large populations based on schedules or event triggers in the database. Targeted at very large user populations of information consumers, both internal and external to the enterprise.</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3. Types of Business Intelligence Tools: </a:t>
            </a:r>
            <a:endParaRPr lang="en-US" dirty="0"/>
          </a:p>
        </p:txBody>
      </p:sp>
      <p:sp>
        <p:nvSpPr>
          <p:cNvPr id="3" name="Content Placeholder 2"/>
          <p:cNvSpPr>
            <a:spLocks noGrp="1"/>
          </p:cNvSpPr>
          <p:nvPr>
            <p:ph idx="1"/>
          </p:nvPr>
        </p:nvSpPr>
        <p:spPr/>
        <p:txBody>
          <a:bodyPr>
            <a:normAutofit lnSpcReduction="10000"/>
          </a:bodyPr>
          <a:lstStyle/>
          <a:p>
            <a:pPr>
              <a:buNone/>
            </a:pPr>
            <a:r>
              <a:rPr lang="en-US" sz="2800" b="1" dirty="0" smtClean="0"/>
              <a:t>	The following are the types of Business Intelligence Tools:  </a:t>
            </a:r>
            <a:endParaRPr lang="en-US" sz="2800" dirty="0" smtClean="0"/>
          </a:p>
          <a:p>
            <a:pPr lvl="0">
              <a:buNone/>
            </a:pPr>
            <a:r>
              <a:rPr lang="en-US" sz="2800" b="1" dirty="0" smtClean="0"/>
              <a:t>a) Spreadsheets – </a:t>
            </a:r>
            <a:r>
              <a:rPr lang="en-US" sz="2800" dirty="0" smtClean="0"/>
              <a:t>These interactive Computer Applications manage information in a visual format. </a:t>
            </a:r>
          </a:p>
          <a:p>
            <a:pPr>
              <a:buNone/>
            </a:pPr>
            <a:r>
              <a:rPr lang="en-US" sz="2800" b="1" dirty="0" smtClean="0"/>
              <a:t>b) Reporting and Querying Software – </a:t>
            </a:r>
            <a:r>
              <a:rPr lang="en-US" sz="2800" dirty="0" smtClean="0"/>
              <a:t>These tools extract, sort and summarize data. There is a variety of software programs used to present this data, including open-source and commercial software types.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7239000" cy="6172200"/>
          </a:xfrm>
        </p:spPr>
        <p:txBody>
          <a:bodyPr>
            <a:noAutofit/>
          </a:bodyPr>
          <a:lstStyle/>
          <a:p>
            <a:pPr lvl="0">
              <a:buNone/>
            </a:pPr>
            <a:r>
              <a:rPr lang="en-US" sz="3000" b="1" dirty="0" smtClean="0"/>
              <a:t>	c) Online Analytical Processing – </a:t>
            </a:r>
            <a:r>
              <a:rPr lang="en-US" sz="3000" dirty="0" smtClean="0"/>
              <a:t>This processing approach quickly answers queries that are multi-dimensional. The types of applications included in this processing include business reporting, marketing, budget and forecasting. </a:t>
            </a:r>
          </a:p>
          <a:p>
            <a:pPr lvl="0">
              <a:buNone/>
            </a:pPr>
            <a:endParaRPr lang="en-US" sz="1050" dirty="0" smtClean="0"/>
          </a:p>
          <a:p>
            <a:pPr lvl="0">
              <a:buNone/>
            </a:pPr>
            <a:r>
              <a:rPr lang="en-US" sz="3200" b="1" dirty="0" smtClean="0"/>
              <a:t>	d) Data Mining – </a:t>
            </a:r>
            <a:r>
              <a:rPr lang="en-US" sz="3200" dirty="0" smtClean="0"/>
              <a:t>Data mining is the bridge between statistics and computer science. It is used to uncover patterns in large sets of data. </a:t>
            </a:r>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7239000" cy="6172200"/>
          </a:xfrm>
        </p:spPr>
        <p:txBody>
          <a:bodyPr>
            <a:noAutofit/>
          </a:bodyPr>
          <a:lstStyle/>
          <a:p>
            <a:pPr lvl="0">
              <a:buNone/>
            </a:pPr>
            <a:r>
              <a:rPr lang="en-US" sz="2800" b="1" dirty="0" smtClean="0"/>
              <a:t>	</a:t>
            </a:r>
            <a:r>
              <a:rPr lang="en-US" sz="3000" b="1" dirty="0" smtClean="0"/>
              <a:t>e) Data Warehousing – </a:t>
            </a:r>
            <a:r>
              <a:rPr lang="en-US" sz="3000" dirty="0" smtClean="0"/>
              <a:t>This comprehensive database is used for reporting and data analysis. The information is uploaded from a separate operational system. </a:t>
            </a:r>
          </a:p>
          <a:p>
            <a:pPr lvl="0">
              <a:buNone/>
            </a:pPr>
            <a:endParaRPr lang="en-US" sz="1100" dirty="0" smtClean="0"/>
          </a:p>
          <a:p>
            <a:pPr lvl="0">
              <a:buNone/>
            </a:pPr>
            <a:r>
              <a:rPr lang="en-US" sz="3000" b="1" dirty="0" smtClean="0"/>
              <a:t>	f) Process Mining – </a:t>
            </a:r>
            <a:r>
              <a:rPr lang="en-US" sz="3000" dirty="0" smtClean="0"/>
              <a:t>This process management technique logs various events to determine business processes. Process mining provides techniques and tools that will discover control data, process and social structures from event logs. </a:t>
            </a:r>
            <a:endParaRPr lang="en-US" sz="3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7239000" cy="6172200"/>
          </a:xfrm>
        </p:spPr>
        <p:txBody>
          <a:bodyPr>
            <a:noAutofit/>
          </a:bodyPr>
          <a:lstStyle/>
          <a:p>
            <a:pPr lvl="0">
              <a:buNone/>
            </a:pPr>
            <a:r>
              <a:rPr lang="en-US" sz="2800" b="1" dirty="0" smtClean="0"/>
              <a:t>	g) Digital Dashboards – </a:t>
            </a:r>
            <a:r>
              <a:rPr lang="en-US" sz="2800" dirty="0" smtClean="0"/>
              <a:t>A single page interface in real-time that show at-a-glance information. </a:t>
            </a:r>
          </a:p>
          <a:p>
            <a:pPr lvl="0">
              <a:buNone/>
            </a:pPr>
            <a:r>
              <a:rPr lang="en-US" sz="2800" b="1" dirty="0" smtClean="0"/>
              <a:t>	h) Decision Engineering – </a:t>
            </a:r>
            <a:r>
              <a:rPr lang="en-US" sz="2800" dirty="0" smtClean="0"/>
              <a:t>A </a:t>
            </a:r>
            <a:r>
              <a:rPr lang="en-US" sz="2800" dirty="0" err="1" smtClean="0"/>
              <a:t>frameword</a:t>
            </a:r>
            <a:r>
              <a:rPr lang="en-US" sz="2800" dirty="0" smtClean="0"/>
              <a:t> that utilizes the best practices for organizational decisional making. It helps businesses make decisions based on a variety of business approaches. </a:t>
            </a:r>
          </a:p>
          <a:p>
            <a:pPr lvl="0">
              <a:buNone/>
            </a:pPr>
            <a:r>
              <a:rPr lang="en-US" sz="2800" b="1" dirty="0" smtClean="0"/>
              <a:t>	</a:t>
            </a:r>
            <a:r>
              <a:rPr lang="en-US" sz="2800" b="1" dirty="0" err="1" smtClean="0"/>
              <a:t>i</a:t>
            </a:r>
            <a:r>
              <a:rPr lang="en-US" sz="2800" b="1" dirty="0" smtClean="0"/>
              <a:t>) Business Performance Management – </a:t>
            </a:r>
            <a:r>
              <a:rPr lang="en-US" sz="2800" dirty="0" smtClean="0"/>
              <a:t>Management and Analytic Processes that manage a business’ performance to achieve short and long-term goals. </a:t>
            </a: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543800" cy="853440"/>
          </a:xfrm>
        </p:spPr>
        <p:txBody>
          <a:bodyPr>
            <a:noAutofit/>
          </a:bodyPr>
          <a:lstStyle/>
          <a:p>
            <a:r>
              <a:rPr lang="en-US" sz="3000" dirty="0" smtClean="0"/>
              <a:t>4. Benefits of Business Intelligence:</a:t>
            </a:r>
            <a:endParaRPr lang="en-US" sz="3000" dirty="0"/>
          </a:p>
        </p:txBody>
      </p:sp>
      <p:sp>
        <p:nvSpPr>
          <p:cNvPr id="3" name="Content Placeholder 2"/>
          <p:cNvSpPr>
            <a:spLocks noGrp="1"/>
          </p:cNvSpPr>
          <p:nvPr>
            <p:ph idx="1"/>
          </p:nvPr>
        </p:nvSpPr>
        <p:spPr>
          <a:xfrm>
            <a:off x="457200" y="1143000"/>
            <a:ext cx="7239000" cy="5312736"/>
          </a:xfrm>
        </p:spPr>
        <p:txBody>
          <a:bodyPr>
            <a:normAutofit lnSpcReduction="10000"/>
          </a:bodyPr>
          <a:lstStyle/>
          <a:p>
            <a:pPr>
              <a:buNone/>
            </a:pPr>
            <a:r>
              <a:rPr lang="en-US" sz="2400" b="1" dirty="0" smtClean="0"/>
              <a:t>	The following are the benefits of Business Intelligence: </a:t>
            </a:r>
            <a:endParaRPr lang="en-US" sz="2400" dirty="0" smtClean="0"/>
          </a:p>
          <a:p>
            <a:pPr lvl="0"/>
            <a:r>
              <a:rPr lang="en-US" sz="2400" dirty="0" smtClean="0"/>
              <a:t>Faster reporting, analysis or planning</a:t>
            </a:r>
          </a:p>
          <a:p>
            <a:pPr lvl="0"/>
            <a:r>
              <a:rPr lang="en-US" sz="2400" dirty="0" smtClean="0"/>
              <a:t>More accurate reporting, analysis or planning</a:t>
            </a:r>
          </a:p>
          <a:p>
            <a:pPr lvl="0"/>
            <a:r>
              <a:rPr lang="en-US" sz="2400" dirty="0" smtClean="0"/>
              <a:t>Better business decisions</a:t>
            </a:r>
          </a:p>
          <a:p>
            <a:pPr lvl="0"/>
            <a:r>
              <a:rPr lang="en-US" sz="2400" dirty="0" smtClean="0"/>
              <a:t>Improved data quality</a:t>
            </a:r>
          </a:p>
          <a:p>
            <a:pPr lvl="0"/>
            <a:r>
              <a:rPr lang="en-US" sz="2400" dirty="0" smtClean="0"/>
              <a:t>Improved employee satisfaction</a:t>
            </a:r>
          </a:p>
          <a:p>
            <a:pPr lvl="0"/>
            <a:r>
              <a:rPr lang="en-US" sz="2400" dirty="0" smtClean="0"/>
              <a:t>Improved operational efficiency</a:t>
            </a:r>
          </a:p>
          <a:p>
            <a:pPr lvl="0"/>
            <a:r>
              <a:rPr lang="en-US" sz="2400" dirty="0" smtClean="0"/>
              <a:t>Improved customer satisfaction</a:t>
            </a:r>
          </a:p>
          <a:p>
            <a:pPr lvl="0"/>
            <a:r>
              <a:rPr lang="en-US" sz="2400" dirty="0" smtClean="0"/>
              <a:t>Increased competitive advantage</a:t>
            </a:r>
          </a:p>
          <a:p>
            <a:pPr lvl="0"/>
            <a:r>
              <a:rPr lang="en-US" sz="2400" dirty="0" smtClean="0"/>
              <a:t>Reduced costs</a:t>
            </a:r>
          </a:p>
          <a:p>
            <a:pPr lvl="0"/>
            <a:r>
              <a:rPr lang="en-US" sz="2400" dirty="0" smtClean="0"/>
              <a:t>Increased revenues</a:t>
            </a:r>
          </a:p>
          <a:p>
            <a:r>
              <a:rPr lang="en-US" sz="2400" dirty="0" smtClean="0"/>
              <a:t>Saved headcount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57200" y="152401"/>
            <a:ext cx="7162800" cy="1766509"/>
          </a:xfrm>
          <a:prstGeom prst="rect">
            <a:avLst/>
          </a:prstGeom>
        </p:spPr>
        <p:txBody>
          <a:bodyPr vert="horz" wrap="square" lIns="0" tIns="12065" rIns="0" bIns="0" rtlCol="0">
            <a:spAutoFit/>
          </a:bodyPr>
          <a:lstStyle/>
          <a:p>
            <a:pPr marL="12700">
              <a:lnSpc>
                <a:spcPct val="100000"/>
              </a:lnSpc>
              <a:spcBef>
                <a:spcPts val="95"/>
              </a:spcBef>
            </a:pPr>
            <a:r>
              <a:rPr lang="en-US" spc="-55" dirty="0" smtClean="0"/>
              <a:t>Bi Applications &amp; technologies can help companies </a:t>
            </a:r>
            <a:r>
              <a:rPr lang="en-US" spc="-55" dirty="0" err="1" smtClean="0"/>
              <a:t>analyse</a:t>
            </a:r>
            <a:r>
              <a:rPr lang="en-US" spc="-55" dirty="0" smtClean="0"/>
              <a:t>: </a:t>
            </a:r>
            <a:endParaRPr spc="-110" dirty="0"/>
          </a:p>
        </p:txBody>
      </p:sp>
      <p:sp>
        <p:nvSpPr>
          <p:cNvPr id="4" name="object 4"/>
          <p:cNvSpPr txBox="1">
            <a:spLocks noGrp="1"/>
          </p:cNvSpPr>
          <p:nvPr>
            <p:ph type="body" idx="1"/>
          </p:nvPr>
        </p:nvSpPr>
        <p:spPr>
          <a:xfrm>
            <a:off x="457200" y="1981200"/>
            <a:ext cx="4876800" cy="3917098"/>
          </a:xfrm>
          <a:prstGeom prst="rect">
            <a:avLst/>
          </a:prstGeom>
        </p:spPr>
        <p:txBody>
          <a:bodyPr vert="horz" wrap="square" lIns="0" tIns="170815" rIns="0" bIns="0" rtlCol="0">
            <a:spAutoFit/>
          </a:bodyPr>
          <a:lstStyle/>
          <a:p>
            <a:pPr marL="684530" marR="5080" indent="-672465">
              <a:lnSpc>
                <a:spcPts val="2690"/>
              </a:lnSpc>
              <a:spcBef>
                <a:spcPts val="1900"/>
              </a:spcBef>
            </a:pPr>
            <a:r>
              <a:rPr lang="en-US" sz="3200" spc="-95" dirty="0" smtClean="0"/>
              <a:t>Changes trends in Shares</a:t>
            </a:r>
          </a:p>
          <a:p>
            <a:pPr marL="684530" marR="5080" indent="-672465">
              <a:lnSpc>
                <a:spcPts val="2690"/>
              </a:lnSpc>
              <a:spcBef>
                <a:spcPts val="1900"/>
              </a:spcBef>
            </a:pPr>
            <a:r>
              <a:rPr lang="en-US" sz="3200" spc="-65" dirty="0" smtClean="0"/>
              <a:t>Changes</a:t>
            </a:r>
            <a:r>
              <a:rPr lang="en-US" sz="3200" spc="-665" dirty="0" smtClean="0"/>
              <a:t> </a:t>
            </a:r>
            <a:r>
              <a:rPr lang="en-US" sz="3200" spc="-105" dirty="0" smtClean="0"/>
              <a:t>in </a:t>
            </a:r>
            <a:r>
              <a:rPr lang="en-US" sz="3200" spc="-95" dirty="0" smtClean="0"/>
              <a:t>customer behavior  </a:t>
            </a:r>
            <a:r>
              <a:rPr lang="en-US" sz="3200" spc="-75" dirty="0" smtClean="0"/>
              <a:t>and </a:t>
            </a:r>
            <a:r>
              <a:rPr lang="en-US" sz="3200" spc="-65" dirty="0" smtClean="0"/>
              <a:t>spending</a:t>
            </a:r>
            <a:r>
              <a:rPr lang="en-US" sz="3200" spc="-490" dirty="0" smtClean="0"/>
              <a:t> </a:t>
            </a:r>
            <a:r>
              <a:rPr lang="en-US" sz="3200" spc="-105" dirty="0" smtClean="0"/>
              <a:t>patterns</a:t>
            </a:r>
          </a:p>
          <a:p>
            <a:pPr marL="684530" marR="5080" indent="-672465">
              <a:lnSpc>
                <a:spcPts val="2690"/>
              </a:lnSpc>
              <a:spcBef>
                <a:spcPts val="1900"/>
              </a:spcBef>
            </a:pPr>
            <a:r>
              <a:rPr lang="en-US" sz="3200" spc="-65" dirty="0" smtClean="0"/>
              <a:t>Customers' </a:t>
            </a:r>
            <a:r>
              <a:rPr lang="en-US" sz="3200" spc="-120" dirty="0" smtClean="0"/>
              <a:t>preferences  </a:t>
            </a:r>
          </a:p>
          <a:p>
            <a:pPr marL="684530" marR="5080" indent="-672465">
              <a:lnSpc>
                <a:spcPts val="2690"/>
              </a:lnSpc>
              <a:spcBef>
                <a:spcPts val="1900"/>
              </a:spcBef>
            </a:pPr>
            <a:r>
              <a:rPr lang="en-US" sz="3600" spc="-75" dirty="0" smtClean="0"/>
              <a:t>Company</a:t>
            </a:r>
            <a:r>
              <a:rPr lang="en-US" sz="3600" spc="-405" dirty="0" smtClean="0"/>
              <a:t> </a:t>
            </a:r>
            <a:r>
              <a:rPr lang="en-US" sz="3600" spc="-140" dirty="0" smtClean="0"/>
              <a:t>capabilities </a:t>
            </a:r>
          </a:p>
          <a:p>
            <a:pPr marL="684530" marR="5080" indent="-672465">
              <a:lnSpc>
                <a:spcPts val="2690"/>
              </a:lnSpc>
              <a:spcBef>
                <a:spcPts val="1900"/>
              </a:spcBef>
            </a:pPr>
            <a:r>
              <a:rPr lang="en-US" sz="3600" spc="-120" dirty="0" smtClean="0"/>
              <a:t>Market</a:t>
            </a:r>
            <a:r>
              <a:rPr lang="en-US" sz="3600" spc="-365" dirty="0" smtClean="0"/>
              <a:t> </a:t>
            </a:r>
            <a:r>
              <a:rPr lang="en-US" sz="3600" spc="-95" dirty="0" smtClean="0"/>
              <a:t>conditions</a:t>
            </a:r>
            <a:endParaRPr sz="3200"/>
          </a:p>
        </p:txBody>
      </p:sp>
      <p:sp>
        <p:nvSpPr>
          <p:cNvPr id="5" name="object 5"/>
          <p:cNvSpPr/>
          <p:nvPr/>
        </p:nvSpPr>
        <p:spPr>
          <a:xfrm>
            <a:off x="5562600" y="1981263"/>
            <a:ext cx="2895600" cy="3897249"/>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Significance of Bi:</a:t>
            </a:r>
            <a:endParaRPr lang="en-US" dirty="0"/>
          </a:p>
        </p:txBody>
      </p:sp>
      <p:sp>
        <p:nvSpPr>
          <p:cNvPr id="3" name="Content Placeholder 2"/>
          <p:cNvSpPr>
            <a:spLocks noGrp="1"/>
          </p:cNvSpPr>
          <p:nvPr>
            <p:ph idx="1"/>
          </p:nvPr>
        </p:nvSpPr>
        <p:spPr/>
        <p:txBody>
          <a:bodyPr>
            <a:normAutofit fontScale="92500" lnSpcReduction="20000"/>
          </a:bodyPr>
          <a:lstStyle/>
          <a:p>
            <a:pPr marL="332740" marR="337185" indent="-320040">
              <a:spcBef>
                <a:spcPts val="0"/>
              </a:spcBef>
              <a:buClr>
                <a:srgbClr val="EFAC00"/>
              </a:buClr>
              <a:buSzPct val="79166"/>
              <a:tabLst>
                <a:tab pos="332105" algn="l"/>
                <a:tab pos="332740" algn="l"/>
              </a:tabLst>
            </a:pPr>
            <a:r>
              <a:rPr lang="en-US" sz="3600" spc="-75" dirty="0" smtClean="0">
                <a:cs typeface="Trebuchet MS"/>
              </a:rPr>
              <a:t>Companies</a:t>
            </a:r>
            <a:r>
              <a:rPr lang="en-US" sz="3600" spc="-240" dirty="0" smtClean="0">
                <a:cs typeface="Trebuchet MS"/>
              </a:rPr>
              <a:t> </a:t>
            </a:r>
            <a:r>
              <a:rPr lang="en-US" sz="3600" spc="-110" dirty="0" smtClean="0">
                <a:cs typeface="Trebuchet MS"/>
              </a:rPr>
              <a:t>need</a:t>
            </a:r>
            <a:r>
              <a:rPr lang="en-US" sz="3600" spc="-240" dirty="0" smtClean="0">
                <a:cs typeface="Trebuchet MS"/>
              </a:rPr>
              <a:t> </a:t>
            </a:r>
            <a:r>
              <a:rPr lang="en-US" sz="3600" spc="-40" dirty="0" smtClean="0">
                <a:cs typeface="Trebuchet MS"/>
              </a:rPr>
              <a:t>to</a:t>
            </a:r>
            <a:r>
              <a:rPr lang="en-US" sz="3600" spc="-235" dirty="0" smtClean="0">
                <a:cs typeface="Trebuchet MS"/>
              </a:rPr>
              <a:t> </a:t>
            </a:r>
            <a:r>
              <a:rPr lang="en-US" sz="3600" spc="-90" dirty="0" smtClean="0">
                <a:cs typeface="Trebuchet MS"/>
              </a:rPr>
              <a:t>have</a:t>
            </a:r>
            <a:r>
              <a:rPr lang="en-US" sz="3600" spc="-235" dirty="0" smtClean="0">
                <a:cs typeface="Trebuchet MS"/>
              </a:rPr>
              <a:t> </a:t>
            </a:r>
            <a:r>
              <a:rPr lang="en-US" sz="3600" spc="-120" dirty="0" smtClean="0">
                <a:cs typeface="Trebuchet MS"/>
              </a:rPr>
              <a:t>accurate,</a:t>
            </a:r>
            <a:r>
              <a:rPr lang="en-US" sz="3600" spc="-210" dirty="0" smtClean="0">
                <a:cs typeface="Trebuchet MS"/>
              </a:rPr>
              <a:t> </a:t>
            </a:r>
            <a:r>
              <a:rPr lang="en-US" sz="3600" spc="-70" dirty="0" smtClean="0">
                <a:cs typeface="Trebuchet MS"/>
              </a:rPr>
              <a:t>up-to-date</a:t>
            </a:r>
            <a:r>
              <a:rPr lang="en-US" sz="3600" spc="-240" dirty="0" smtClean="0">
                <a:cs typeface="Trebuchet MS"/>
              </a:rPr>
              <a:t> </a:t>
            </a:r>
            <a:r>
              <a:rPr lang="en-US" sz="3600" spc="-80" dirty="0" smtClean="0">
                <a:cs typeface="Trebuchet MS"/>
              </a:rPr>
              <a:t>information</a:t>
            </a:r>
            <a:r>
              <a:rPr lang="en-US" sz="3600" spc="-220" dirty="0" smtClean="0">
                <a:cs typeface="Trebuchet MS"/>
              </a:rPr>
              <a:t> </a:t>
            </a:r>
            <a:r>
              <a:rPr lang="en-US" sz="3600" spc="-60" dirty="0" smtClean="0">
                <a:cs typeface="Trebuchet MS"/>
              </a:rPr>
              <a:t>on  </a:t>
            </a:r>
            <a:r>
              <a:rPr lang="en-US" sz="3600" spc="-90" dirty="0" smtClean="0">
                <a:cs typeface="Trebuchet MS"/>
              </a:rPr>
              <a:t>customer </a:t>
            </a:r>
            <a:r>
              <a:rPr lang="en-US" sz="3600" spc="-130" dirty="0" smtClean="0">
                <a:cs typeface="Trebuchet MS"/>
              </a:rPr>
              <a:t>preferences</a:t>
            </a:r>
            <a:r>
              <a:rPr lang="en-US" sz="3600" spc="-420" dirty="0" smtClean="0">
                <a:cs typeface="Trebuchet MS"/>
              </a:rPr>
              <a:t> </a:t>
            </a:r>
            <a:r>
              <a:rPr lang="en-US" sz="3600" spc="-125" dirty="0" smtClean="0">
                <a:cs typeface="Trebuchet MS"/>
              </a:rPr>
              <a:t>. </a:t>
            </a:r>
          </a:p>
          <a:p>
            <a:pPr marL="332740" marR="337185" indent="-320040">
              <a:spcBef>
                <a:spcPts val="0"/>
              </a:spcBef>
              <a:buClr>
                <a:srgbClr val="EFAC00"/>
              </a:buClr>
              <a:buSzPct val="79166"/>
              <a:buNone/>
              <a:tabLst>
                <a:tab pos="332105" algn="l"/>
                <a:tab pos="332740" algn="l"/>
              </a:tabLst>
            </a:pPr>
            <a:endParaRPr lang="en-US" sz="3500" dirty="0" smtClean="0">
              <a:cs typeface="Trebuchet MS"/>
            </a:endParaRPr>
          </a:p>
          <a:p>
            <a:pPr marL="320040">
              <a:spcBef>
                <a:spcPts val="0"/>
              </a:spcBef>
            </a:pPr>
            <a:r>
              <a:rPr lang="en-US" sz="3600" spc="60" dirty="0" smtClean="0">
                <a:cs typeface="Trebuchet MS"/>
              </a:rPr>
              <a:t>So</a:t>
            </a:r>
            <a:r>
              <a:rPr lang="en-US" sz="3600" spc="-229" dirty="0" smtClean="0">
                <a:cs typeface="Trebuchet MS"/>
              </a:rPr>
              <a:t> </a:t>
            </a:r>
            <a:r>
              <a:rPr lang="en-US" sz="3600" spc="-55" dirty="0" smtClean="0">
                <a:cs typeface="Trebuchet MS"/>
              </a:rPr>
              <a:t>that</a:t>
            </a:r>
            <a:r>
              <a:rPr lang="en-US" sz="3600" spc="-229" dirty="0" smtClean="0">
                <a:cs typeface="Trebuchet MS"/>
              </a:rPr>
              <a:t> </a:t>
            </a:r>
            <a:r>
              <a:rPr lang="en-US" sz="3600" spc="-70" dirty="0" smtClean="0">
                <a:cs typeface="Trebuchet MS"/>
              </a:rPr>
              <a:t>company</a:t>
            </a:r>
            <a:r>
              <a:rPr lang="en-US" sz="3600" spc="-200" dirty="0" smtClean="0">
                <a:cs typeface="Trebuchet MS"/>
              </a:rPr>
              <a:t> </a:t>
            </a:r>
            <a:r>
              <a:rPr lang="en-US" sz="3600" spc="-100" dirty="0" smtClean="0">
                <a:cs typeface="Trebuchet MS"/>
              </a:rPr>
              <a:t>can</a:t>
            </a:r>
            <a:r>
              <a:rPr lang="en-US" sz="3600" spc="-220" dirty="0" smtClean="0">
                <a:cs typeface="Trebuchet MS"/>
              </a:rPr>
              <a:t> </a:t>
            </a:r>
            <a:r>
              <a:rPr lang="en-US" sz="3600" spc="-105" dirty="0" smtClean="0">
                <a:cs typeface="Trebuchet MS"/>
              </a:rPr>
              <a:t>quickly</a:t>
            </a:r>
            <a:r>
              <a:rPr lang="en-US" sz="3600" spc="-220" dirty="0" smtClean="0">
                <a:cs typeface="Trebuchet MS"/>
              </a:rPr>
              <a:t> </a:t>
            </a:r>
            <a:r>
              <a:rPr lang="en-US" sz="3600" spc="-55" dirty="0" smtClean="0">
                <a:cs typeface="Trebuchet MS"/>
              </a:rPr>
              <a:t>adapt</a:t>
            </a:r>
            <a:r>
              <a:rPr lang="en-US" sz="3600" spc="-220" dirty="0" smtClean="0">
                <a:cs typeface="Trebuchet MS"/>
              </a:rPr>
              <a:t> </a:t>
            </a:r>
            <a:r>
              <a:rPr lang="en-US" sz="3600" spc="-40" dirty="0" smtClean="0">
                <a:cs typeface="Trebuchet MS"/>
              </a:rPr>
              <a:t>to</a:t>
            </a:r>
            <a:r>
              <a:rPr lang="en-US" sz="3600" spc="-229" dirty="0" smtClean="0">
                <a:cs typeface="Trebuchet MS"/>
              </a:rPr>
              <a:t> </a:t>
            </a:r>
            <a:r>
              <a:rPr lang="en-US" sz="3600" spc="-120" dirty="0" smtClean="0">
                <a:cs typeface="Trebuchet MS"/>
              </a:rPr>
              <a:t>their</a:t>
            </a:r>
            <a:r>
              <a:rPr lang="en-US" sz="3600" spc="-240" dirty="0" smtClean="0">
                <a:cs typeface="Trebuchet MS"/>
              </a:rPr>
              <a:t> </a:t>
            </a:r>
            <a:r>
              <a:rPr lang="en-US" sz="3600" spc="-45" dirty="0" smtClean="0">
                <a:cs typeface="Trebuchet MS"/>
              </a:rPr>
              <a:t>changing</a:t>
            </a:r>
            <a:r>
              <a:rPr lang="en-US" sz="3600" spc="-200" dirty="0" smtClean="0">
                <a:cs typeface="Trebuchet MS"/>
              </a:rPr>
              <a:t> </a:t>
            </a:r>
            <a:r>
              <a:rPr lang="en-US" sz="3600" spc="-60" dirty="0" smtClean="0">
                <a:cs typeface="Trebuchet MS"/>
              </a:rPr>
              <a:t>demands. </a:t>
            </a:r>
            <a:endParaRPr lang="en-US" sz="3600" dirty="0" smtClean="0">
              <a:cs typeface="Trebuchet MS"/>
            </a:endParaRPr>
          </a:p>
          <a:p>
            <a:pPr>
              <a:spcBef>
                <a:spcPts val="0"/>
              </a:spcBef>
            </a:pPr>
            <a:endParaRPr lang="en-US" sz="2200" dirty="0" smtClean="0">
              <a:latin typeface="Times New Roman"/>
              <a:cs typeface="Times New Roman"/>
            </a:endParaRPr>
          </a:p>
          <a:p>
            <a:pPr marL="332740" marR="224790" indent="-320040">
              <a:spcBef>
                <a:spcPts val="0"/>
              </a:spcBef>
              <a:buClr>
                <a:srgbClr val="EFAC00"/>
              </a:buClr>
              <a:buSzPct val="79166"/>
              <a:tabLst>
                <a:tab pos="521334" algn="l"/>
                <a:tab pos="521970" algn="l"/>
              </a:tabLst>
            </a:pPr>
            <a:r>
              <a:rPr lang="en-US" sz="3600" spc="25" dirty="0" smtClean="0">
                <a:cs typeface="Trebuchet MS"/>
              </a:rPr>
              <a:t>BI</a:t>
            </a:r>
            <a:r>
              <a:rPr lang="en-US" sz="3600" spc="-220" dirty="0" smtClean="0">
                <a:cs typeface="Trebuchet MS"/>
              </a:rPr>
              <a:t> </a:t>
            </a:r>
            <a:r>
              <a:rPr lang="en-US" sz="3600" spc="-80" dirty="0" smtClean="0">
                <a:cs typeface="Trebuchet MS"/>
              </a:rPr>
              <a:t>applications</a:t>
            </a:r>
            <a:r>
              <a:rPr lang="en-US" sz="3600" spc="-210" dirty="0" smtClean="0">
                <a:cs typeface="Trebuchet MS"/>
              </a:rPr>
              <a:t> </a:t>
            </a:r>
            <a:r>
              <a:rPr lang="en-US" sz="3600" spc="-100" dirty="0" smtClean="0">
                <a:cs typeface="Trebuchet MS"/>
              </a:rPr>
              <a:t>can</a:t>
            </a:r>
            <a:r>
              <a:rPr lang="en-US" sz="3600" spc="-210" dirty="0" smtClean="0">
                <a:cs typeface="Trebuchet MS"/>
              </a:rPr>
              <a:t> </a:t>
            </a:r>
            <a:r>
              <a:rPr lang="en-US" sz="3600" spc="-50" dirty="0" smtClean="0">
                <a:cs typeface="Trebuchet MS"/>
              </a:rPr>
              <a:t>also</a:t>
            </a:r>
            <a:r>
              <a:rPr lang="en-US" sz="3600" spc="-225" dirty="0" smtClean="0">
                <a:cs typeface="Trebuchet MS"/>
              </a:rPr>
              <a:t> </a:t>
            </a:r>
            <a:r>
              <a:rPr lang="en-US" sz="3600" spc="-105" dirty="0" smtClean="0">
                <a:cs typeface="Trebuchet MS"/>
              </a:rPr>
              <a:t>help</a:t>
            </a:r>
            <a:r>
              <a:rPr lang="en-US" sz="3600" spc="-245" dirty="0" smtClean="0">
                <a:cs typeface="Trebuchet MS"/>
              </a:rPr>
              <a:t> </a:t>
            </a:r>
            <a:r>
              <a:rPr lang="en-US" sz="3600" spc="-60" dirty="0" smtClean="0">
                <a:cs typeface="Trebuchet MS"/>
              </a:rPr>
              <a:t>managers</a:t>
            </a:r>
            <a:r>
              <a:rPr lang="en-US" sz="3600" spc="-215" dirty="0" smtClean="0">
                <a:cs typeface="Trebuchet MS"/>
              </a:rPr>
              <a:t> </a:t>
            </a:r>
            <a:r>
              <a:rPr lang="en-US" sz="3600" spc="-40" dirty="0" smtClean="0">
                <a:cs typeface="Trebuchet MS"/>
              </a:rPr>
              <a:t>to</a:t>
            </a:r>
            <a:r>
              <a:rPr lang="en-US" sz="3600" spc="-229" dirty="0" smtClean="0">
                <a:cs typeface="Trebuchet MS"/>
              </a:rPr>
              <a:t> </a:t>
            </a:r>
            <a:r>
              <a:rPr lang="en-US" sz="3600" spc="-110" dirty="0" smtClean="0">
                <a:cs typeface="Trebuchet MS"/>
              </a:rPr>
              <a:t>be</a:t>
            </a:r>
            <a:r>
              <a:rPr lang="en-US" sz="3600" spc="-220" dirty="0" smtClean="0">
                <a:cs typeface="Trebuchet MS"/>
              </a:rPr>
              <a:t> </a:t>
            </a:r>
            <a:r>
              <a:rPr lang="en-US" sz="3600" spc="-110" dirty="0" smtClean="0">
                <a:cs typeface="Trebuchet MS"/>
              </a:rPr>
              <a:t>better</a:t>
            </a:r>
            <a:r>
              <a:rPr lang="en-US" sz="3600" spc="-240" dirty="0" smtClean="0">
                <a:cs typeface="Trebuchet MS"/>
              </a:rPr>
              <a:t> </a:t>
            </a:r>
            <a:r>
              <a:rPr lang="en-US" sz="3600" spc="-95" dirty="0" smtClean="0">
                <a:cs typeface="Trebuchet MS"/>
              </a:rPr>
              <a:t>informed  </a:t>
            </a:r>
            <a:r>
              <a:rPr lang="en-US" sz="3600" spc="-85" dirty="0" smtClean="0">
                <a:latin typeface="Arial"/>
                <a:cs typeface="Arial"/>
              </a:rPr>
              <a:t>about </a:t>
            </a:r>
            <a:r>
              <a:rPr lang="en-US" sz="3600" spc="-135" dirty="0" smtClean="0">
                <a:latin typeface="Arial"/>
                <a:cs typeface="Arial"/>
              </a:rPr>
              <a:t>actions </a:t>
            </a:r>
            <a:r>
              <a:rPr lang="en-US" sz="3600" spc="-5" dirty="0" smtClean="0">
                <a:latin typeface="Arial"/>
                <a:cs typeface="Arial"/>
              </a:rPr>
              <a:t>that</a:t>
            </a:r>
            <a:r>
              <a:rPr lang="en-US" sz="3600" spc="-500" dirty="0" smtClean="0">
                <a:latin typeface="Arial"/>
                <a:cs typeface="Arial"/>
              </a:rPr>
              <a:t> </a:t>
            </a:r>
            <a:r>
              <a:rPr lang="en-US" sz="3600" spc="-100" dirty="0" smtClean="0">
                <a:latin typeface="Arial"/>
                <a:cs typeface="Arial"/>
              </a:rPr>
              <a:t>a </a:t>
            </a:r>
            <a:r>
              <a:rPr lang="en-US" sz="3600" spc="-165" dirty="0" smtClean="0">
                <a:latin typeface="Arial"/>
                <a:cs typeface="Arial"/>
              </a:rPr>
              <a:t>company’s </a:t>
            </a:r>
            <a:r>
              <a:rPr lang="en-US" sz="3600" spc="-105" dirty="0" smtClean="0">
                <a:latin typeface="Arial"/>
                <a:cs typeface="Arial"/>
              </a:rPr>
              <a:t>competitors </a:t>
            </a:r>
            <a:r>
              <a:rPr lang="en-US" sz="3600" spc="-100" dirty="0" smtClean="0">
                <a:latin typeface="Arial"/>
                <a:cs typeface="Arial"/>
              </a:rPr>
              <a:t>are </a:t>
            </a:r>
            <a:r>
              <a:rPr lang="en-US" sz="3600" spc="-80" dirty="0" smtClean="0">
                <a:latin typeface="Arial"/>
                <a:cs typeface="Arial"/>
              </a:rPr>
              <a:t>taking. </a:t>
            </a:r>
            <a:endParaRPr lang="en-US" sz="2800" dirty="0" smtClean="0">
              <a:latin typeface="Arial"/>
              <a:cs typeface="Arial"/>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239000" cy="6227136"/>
          </a:xfrm>
        </p:spPr>
        <p:txBody>
          <a:bodyPr>
            <a:normAutofit/>
          </a:bodyPr>
          <a:lstStyle/>
          <a:p>
            <a:pPr marL="647700" indent="-635000" algn="just">
              <a:spcBef>
                <a:spcPts val="0"/>
              </a:spcBef>
              <a:buClr>
                <a:srgbClr val="EFAC00"/>
              </a:buClr>
              <a:buSzPct val="79166"/>
              <a:tabLst>
                <a:tab pos="647700" algn="l"/>
                <a:tab pos="648335" algn="l"/>
              </a:tabLst>
            </a:pPr>
            <a:r>
              <a:rPr lang="en-US" sz="3800" spc="-25" dirty="0" smtClean="0">
                <a:latin typeface="Times New Roman" pitchFamily="18" charset="0"/>
                <a:cs typeface="Times New Roman" pitchFamily="18" charset="0"/>
              </a:rPr>
              <a:t>It helps analysts and managers to determine which adjustments are most likely to respond to changing trends. </a:t>
            </a:r>
          </a:p>
          <a:p>
            <a:pPr marL="647700" indent="-635000" algn="just">
              <a:spcBef>
                <a:spcPts val="0"/>
              </a:spcBef>
              <a:buClr>
                <a:srgbClr val="EFAC00"/>
              </a:buClr>
              <a:buSzPct val="79166"/>
              <a:buNone/>
              <a:tabLst>
                <a:tab pos="647700" algn="l"/>
                <a:tab pos="648335" algn="l"/>
              </a:tabLst>
            </a:pPr>
            <a:endParaRPr lang="en-US" sz="3600" spc="-25" dirty="0" smtClean="0">
              <a:latin typeface="Times New Roman" pitchFamily="18" charset="0"/>
              <a:cs typeface="Times New Roman" pitchFamily="18" charset="0"/>
            </a:endParaRPr>
          </a:p>
          <a:p>
            <a:pPr marL="647700" indent="-635000" algn="just">
              <a:spcBef>
                <a:spcPts val="0"/>
              </a:spcBef>
              <a:buClr>
                <a:srgbClr val="EFAC00"/>
              </a:buClr>
              <a:buSzPct val="79166"/>
              <a:tabLst>
                <a:tab pos="647700" algn="l"/>
                <a:tab pos="648335" algn="l"/>
              </a:tabLst>
            </a:pPr>
            <a:r>
              <a:rPr lang="en-US" sz="3800" spc="-55" dirty="0" smtClean="0">
                <a:latin typeface="Times New Roman" pitchFamily="18" charset="0"/>
                <a:cs typeface="Times New Roman" pitchFamily="18" charset="0"/>
              </a:rPr>
              <a:t>IT </a:t>
            </a:r>
            <a:r>
              <a:rPr lang="en-US" sz="3800" spc="-100" dirty="0" smtClean="0">
                <a:latin typeface="Times New Roman" pitchFamily="18" charset="0"/>
                <a:cs typeface="Times New Roman" pitchFamily="18" charset="0"/>
              </a:rPr>
              <a:t>can </a:t>
            </a:r>
            <a:r>
              <a:rPr lang="en-US" sz="3800" spc="-105" dirty="0" smtClean="0">
                <a:latin typeface="Times New Roman" pitchFamily="18" charset="0"/>
                <a:cs typeface="Times New Roman" pitchFamily="18" charset="0"/>
              </a:rPr>
              <a:t>help </a:t>
            </a:r>
            <a:r>
              <a:rPr lang="en-US" sz="3800" spc="-80" dirty="0" smtClean="0">
                <a:latin typeface="Times New Roman" pitchFamily="18" charset="0"/>
                <a:cs typeface="Times New Roman" pitchFamily="18" charset="0"/>
              </a:rPr>
              <a:t>companies </a:t>
            </a:r>
            <a:r>
              <a:rPr lang="en-US" sz="3800" spc="-95" dirty="0" smtClean="0">
                <a:latin typeface="Times New Roman" pitchFamily="18" charset="0"/>
                <a:cs typeface="Times New Roman" pitchFamily="18" charset="0"/>
              </a:rPr>
              <a:t>develop </a:t>
            </a:r>
            <a:r>
              <a:rPr lang="en-US" sz="3800" spc="-45" dirty="0" smtClean="0">
                <a:latin typeface="Times New Roman" pitchFamily="18" charset="0"/>
                <a:cs typeface="Times New Roman" pitchFamily="18" charset="0"/>
              </a:rPr>
              <a:t>a </a:t>
            </a:r>
            <a:r>
              <a:rPr lang="en-US" sz="3800" spc="-100" dirty="0" smtClean="0">
                <a:latin typeface="Times New Roman" pitchFamily="18" charset="0"/>
                <a:cs typeface="Times New Roman" pitchFamily="18" charset="0"/>
              </a:rPr>
              <a:t>more </a:t>
            </a:r>
            <a:r>
              <a:rPr lang="en-US" sz="3800" spc="-70" dirty="0" smtClean="0">
                <a:latin typeface="Times New Roman" pitchFamily="18" charset="0"/>
                <a:cs typeface="Times New Roman" pitchFamily="18" charset="0"/>
              </a:rPr>
              <a:t>consistent, data-based  </a:t>
            </a:r>
            <a:r>
              <a:rPr lang="en-US" sz="3800" spc="-100" dirty="0" smtClean="0">
                <a:latin typeface="Times New Roman" pitchFamily="18" charset="0"/>
                <a:cs typeface="Times New Roman" pitchFamily="18" charset="0"/>
              </a:rPr>
              <a:t>decision, which</a:t>
            </a:r>
            <a:r>
              <a:rPr lang="en-US" sz="3800" spc="-260" dirty="0" smtClean="0">
                <a:latin typeface="Times New Roman" pitchFamily="18" charset="0"/>
                <a:cs typeface="Times New Roman" pitchFamily="18" charset="0"/>
              </a:rPr>
              <a:t> </a:t>
            </a:r>
            <a:r>
              <a:rPr lang="en-US" sz="3800" spc="-100" dirty="0" smtClean="0">
                <a:latin typeface="Times New Roman" pitchFamily="18" charset="0"/>
                <a:cs typeface="Times New Roman" pitchFamily="18" charset="0"/>
              </a:rPr>
              <a:t>can</a:t>
            </a:r>
            <a:r>
              <a:rPr lang="en-US" sz="3800" spc="-220" dirty="0" smtClean="0">
                <a:latin typeface="Times New Roman" pitchFamily="18" charset="0"/>
                <a:cs typeface="Times New Roman" pitchFamily="18" charset="0"/>
              </a:rPr>
              <a:t> </a:t>
            </a:r>
            <a:r>
              <a:rPr lang="en-US" sz="3800" spc="-110" dirty="0" smtClean="0">
                <a:latin typeface="Times New Roman" pitchFamily="18" charset="0"/>
                <a:cs typeface="Times New Roman" pitchFamily="18" charset="0"/>
              </a:rPr>
              <a:t>produce</a:t>
            </a:r>
            <a:r>
              <a:rPr lang="en-US" sz="3800" spc="-229" dirty="0" smtClean="0">
                <a:latin typeface="Times New Roman" pitchFamily="18" charset="0"/>
                <a:cs typeface="Times New Roman" pitchFamily="18" charset="0"/>
              </a:rPr>
              <a:t> </a:t>
            </a:r>
            <a:r>
              <a:rPr lang="en-US" sz="3800" spc="-105" dirty="0" smtClean="0">
                <a:latin typeface="Times New Roman" pitchFamily="18" charset="0"/>
                <a:cs typeface="Times New Roman" pitchFamily="18" charset="0"/>
              </a:rPr>
              <a:t>better</a:t>
            </a:r>
            <a:r>
              <a:rPr lang="en-US" sz="3800" spc="-250" dirty="0" smtClean="0">
                <a:latin typeface="Times New Roman" pitchFamily="18" charset="0"/>
                <a:cs typeface="Times New Roman" pitchFamily="18" charset="0"/>
              </a:rPr>
              <a:t> </a:t>
            </a:r>
            <a:r>
              <a:rPr lang="en-US" sz="3800" spc="-90" dirty="0" smtClean="0">
                <a:latin typeface="Times New Roman" pitchFamily="18" charset="0"/>
                <a:cs typeface="Times New Roman" pitchFamily="18" charset="0"/>
              </a:rPr>
              <a:t>results</a:t>
            </a:r>
            <a:r>
              <a:rPr lang="en-US" sz="3800" spc="-254" dirty="0" smtClean="0">
                <a:latin typeface="Times New Roman" pitchFamily="18" charset="0"/>
                <a:cs typeface="Times New Roman" pitchFamily="18" charset="0"/>
              </a:rPr>
              <a:t> </a:t>
            </a:r>
            <a:r>
              <a:rPr lang="en-US" sz="3800" spc="-65" dirty="0" smtClean="0">
                <a:latin typeface="Times New Roman" pitchFamily="18" charset="0"/>
                <a:cs typeface="Times New Roman" pitchFamily="18" charset="0"/>
              </a:rPr>
              <a:t>than</a:t>
            </a:r>
            <a:r>
              <a:rPr lang="en-US" sz="3800" spc="-229" dirty="0" smtClean="0">
                <a:latin typeface="Times New Roman" pitchFamily="18" charset="0"/>
                <a:cs typeface="Times New Roman" pitchFamily="18" charset="0"/>
              </a:rPr>
              <a:t> </a:t>
            </a:r>
            <a:r>
              <a:rPr lang="en-US" sz="3800" spc="-45" dirty="0" smtClean="0">
                <a:latin typeface="Times New Roman" pitchFamily="18" charset="0"/>
                <a:cs typeface="Times New Roman" pitchFamily="18" charset="0"/>
              </a:rPr>
              <a:t>making</a:t>
            </a:r>
            <a:r>
              <a:rPr lang="en-US" sz="3800" spc="-210" dirty="0" smtClean="0">
                <a:latin typeface="Times New Roman" pitchFamily="18" charset="0"/>
                <a:cs typeface="Times New Roman" pitchFamily="18" charset="0"/>
              </a:rPr>
              <a:t> </a:t>
            </a:r>
            <a:r>
              <a:rPr lang="en-US" sz="3800" spc="-75" dirty="0" smtClean="0">
                <a:latin typeface="Times New Roman" pitchFamily="18" charset="0"/>
                <a:cs typeface="Times New Roman" pitchFamily="18" charset="0"/>
              </a:rPr>
              <a:t>business  </a:t>
            </a:r>
            <a:r>
              <a:rPr lang="en-US" sz="3800" spc="-175" dirty="0" smtClean="0">
                <a:latin typeface="Times New Roman" pitchFamily="18" charset="0"/>
                <a:cs typeface="Times New Roman" pitchFamily="18" charset="0"/>
              </a:rPr>
              <a:t>decisions </a:t>
            </a:r>
            <a:r>
              <a:rPr lang="en-US" sz="3800" spc="-120" dirty="0" smtClean="0">
                <a:latin typeface="Times New Roman" pitchFamily="18" charset="0"/>
                <a:cs typeface="Times New Roman" pitchFamily="18" charset="0"/>
              </a:rPr>
              <a:t>by</a:t>
            </a:r>
            <a:r>
              <a:rPr lang="en-US" sz="3800" spc="-200" dirty="0" smtClean="0">
                <a:latin typeface="Times New Roman" pitchFamily="18" charset="0"/>
                <a:cs typeface="Times New Roman" pitchFamily="18" charset="0"/>
              </a:rPr>
              <a:t>  </a:t>
            </a:r>
            <a:r>
              <a:rPr lang="en-US" sz="3800" spc="-155" dirty="0" smtClean="0">
                <a:latin typeface="Times New Roman" pitchFamily="18" charset="0"/>
                <a:cs typeface="Times New Roman" pitchFamily="18" charset="0"/>
              </a:rPr>
              <a:t>“guesswork”. </a:t>
            </a:r>
          </a:p>
          <a:p>
            <a:pPr marL="647700" indent="-635000" algn="just">
              <a:lnSpc>
                <a:spcPts val="2590"/>
              </a:lnSpc>
              <a:spcBef>
                <a:spcPts val="1755"/>
              </a:spcBef>
              <a:buClr>
                <a:srgbClr val="EFAC00"/>
              </a:buClr>
              <a:buSzPct val="79166"/>
              <a:buNone/>
              <a:tabLst>
                <a:tab pos="647700" algn="l"/>
                <a:tab pos="648335" algn="l"/>
              </a:tabLst>
            </a:pPr>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80975" y="238125"/>
            <a:ext cx="3381375" cy="904875"/>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618236" y="1828241"/>
            <a:ext cx="7458964" cy="3634969"/>
          </a:xfrm>
          <a:prstGeom prst="rect">
            <a:avLst/>
          </a:prstGeom>
        </p:spPr>
        <p:txBody>
          <a:bodyPr vert="horz" wrap="square" lIns="0" tIns="13335" rIns="0" bIns="0" rtlCol="0">
            <a:spAutoFit/>
          </a:bodyPr>
          <a:lstStyle/>
          <a:p>
            <a:pPr marL="755650" indent="-742950">
              <a:lnSpc>
                <a:spcPct val="100000"/>
              </a:lnSpc>
              <a:spcBef>
                <a:spcPts val="105"/>
              </a:spcBef>
              <a:buClr>
                <a:srgbClr val="EFAC00"/>
              </a:buClr>
              <a:buSzPct val="79687"/>
              <a:buAutoNum type="arabicParenR"/>
              <a:tabLst>
                <a:tab pos="332105" algn="l"/>
                <a:tab pos="332740" algn="l"/>
              </a:tabLst>
            </a:pPr>
            <a:r>
              <a:rPr sz="4000" spc="-40" smtClean="0">
                <a:latin typeface="Trebuchet MS"/>
                <a:cs typeface="Trebuchet MS"/>
              </a:rPr>
              <a:t>Dashboards</a:t>
            </a:r>
            <a:endParaRPr lang="en-US" sz="4000" spc="-40" dirty="0" smtClean="0">
              <a:latin typeface="Trebuchet MS"/>
              <a:cs typeface="Trebuchet MS"/>
            </a:endParaRPr>
          </a:p>
          <a:p>
            <a:pPr marL="755650" indent="-742950">
              <a:lnSpc>
                <a:spcPct val="100000"/>
              </a:lnSpc>
              <a:spcBef>
                <a:spcPts val="105"/>
              </a:spcBef>
              <a:buClr>
                <a:srgbClr val="EFAC00"/>
              </a:buClr>
              <a:buSzPct val="79687"/>
              <a:buAutoNum type="arabicParenR"/>
              <a:tabLst>
                <a:tab pos="332105" algn="l"/>
                <a:tab pos="332740" algn="l"/>
              </a:tabLst>
            </a:pPr>
            <a:r>
              <a:rPr sz="4000" spc="-60" smtClean="0">
                <a:latin typeface="Trebuchet MS"/>
                <a:cs typeface="Trebuchet MS"/>
              </a:rPr>
              <a:t>Key </a:t>
            </a:r>
            <a:r>
              <a:rPr sz="4000" spc="-120">
                <a:latin typeface="Trebuchet MS"/>
                <a:cs typeface="Trebuchet MS"/>
              </a:rPr>
              <a:t>Performance</a:t>
            </a:r>
            <a:r>
              <a:rPr sz="4000" spc="-675">
                <a:latin typeface="Trebuchet MS"/>
                <a:cs typeface="Trebuchet MS"/>
              </a:rPr>
              <a:t> </a:t>
            </a:r>
            <a:r>
              <a:rPr sz="4000" spc="-105" smtClean="0">
                <a:latin typeface="Trebuchet MS"/>
                <a:cs typeface="Trebuchet MS"/>
              </a:rPr>
              <a:t>Indicators</a:t>
            </a:r>
            <a:endParaRPr lang="en-US" sz="4000" spc="-105" dirty="0" smtClean="0">
              <a:latin typeface="Trebuchet MS"/>
              <a:cs typeface="Trebuchet MS"/>
            </a:endParaRPr>
          </a:p>
          <a:p>
            <a:pPr marL="755650" indent="-742950">
              <a:lnSpc>
                <a:spcPct val="100000"/>
              </a:lnSpc>
              <a:spcBef>
                <a:spcPts val="105"/>
              </a:spcBef>
              <a:buClr>
                <a:srgbClr val="EFAC00"/>
              </a:buClr>
              <a:buSzPct val="79687"/>
              <a:buAutoNum type="arabicParenR"/>
              <a:tabLst>
                <a:tab pos="332105" algn="l"/>
                <a:tab pos="332740" algn="l"/>
              </a:tabLst>
            </a:pPr>
            <a:r>
              <a:rPr sz="4000" spc="-125" smtClean="0">
                <a:latin typeface="Trebuchet MS"/>
                <a:cs typeface="Trebuchet MS"/>
              </a:rPr>
              <a:t>Graphical</a:t>
            </a:r>
            <a:r>
              <a:rPr sz="4000" spc="-490" smtClean="0">
                <a:latin typeface="Trebuchet MS"/>
                <a:cs typeface="Trebuchet MS"/>
              </a:rPr>
              <a:t> </a:t>
            </a:r>
            <a:r>
              <a:rPr sz="4000" spc="100" smtClean="0">
                <a:latin typeface="Trebuchet MS"/>
                <a:cs typeface="Trebuchet MS"/>
              </a:rPr>
              <a:t>OLAP</a:t>
            </a:r>
            <a:endParaRPr lang="en-US" sz="4000" spc="100" dirty="0" smtClean="0">
              <a:latin typeface="Trebuchet MS"/>
              <a:cs typeface="Trebuchet MS"/>
            </a:endParaRPr>
          </a:p>
          <a:p>
            <a:pPr marL="755650" indent="-742950">
              <a:lnSpc>
                <a:spcPct val="100000"/>
              </a:lnSpc>
              <a:spcBef>
                <a:spcPts val="105"/>
              </a:spcBef>
              <a:buClr>
                <a:srgbClr val="EFAC00"/>
              </a:buClr>
              <a:buSzPct val="79687"/>
              <a:buAutoNum type="arabicParenR"/>
              <a:tabLst>
                <a:tab pos="332105" algn="l"/>
                <a:tab pos="332740" algn="l"/>
              </a:tabLst>
            </a:pPr>
            <a:r>
              <a:rPr sz="4000" spc="-95" smtClean="0">
                <a:latin typeface="Trebuchet MS"/>
                <a:cs typeface="Trebuchet MS"/>
              </a:rPr>
              <a:t>Forecasting</a:t>
            </a:r>
            <a:endParaRPr lang="en-US" sz="4000" spc="-95" dirty="0" smtClean="0">
              <a:latin typeface="Trebuchet MS"/>
              <a:cs typeface="Trebuchet MS"/>
            </a:endParaRPr>
          </a:p>
          <a:p>
            <a:pPr marL="755650" indent="-742950">
              <a:lnSpc>
                <a:spcPct val="100000"/>
              </a:lnSpc>
              <a:spcBef>
                <a:spcPts val="105"/>
              </a:spcBef>
              <a:buClr>
                <a:srgbClr val="EFAC00"/>
              </a:buClr>
              <a:buSzPct val="79687"/>
              <a:buAutoNum type="arabicParenR"/>
              <a:tabLst>
                <a:tab pos="332105" algn="l"/>
                <a:tab pos="332740" algn="l"/>
              </a:tabLst>
            </a:pPr>
            <a:r>
              <a:rPr sz="4000" spc="-125" smtClean="0">
                <a:latin typeface="Trebuchet MS"/>
                <a:cs typeface="Trebuchet MS"/>
              </a:rPr>
              <a:t>Graphical</a:t>
            </a:r>
            <a:r>
              <a:rPr sz="4000" spc="-375" smtClean="0">
                <a:latin typeface="Trebuchet MS"/>
                <a:cs typeface="Trebuchet MS"/>
              </a:rPr>
              <a:t> </a:t>
            </a:r>
            <a:r>
              <a:rPr sz="4000" spc="-85" smtClean="0">
                <a:latin typeface="Trebuchet MS"/>
                <a:cs typeface="Trebuchet MS"/>
              </a:rPr>
              <a:t>Reporting</a:t>
            </a:r>
            <a:endParaRPr lang="en-US" sz="4000" spc="-85" dirty="0" smtClean="0">
              <a:latin typeface="Trebuchet MS"/>
              <a:cs typeface="Trebuchet MS"/>
            </a:endParaRPr>
          </a:p>
          <a:p>
            <a:pPr marL="332740" indent="-320040">
              <a:lnSpc>
                <a:spcPct val="100000"/>
              </a:lnSpc>
              <a:spcBef>
                <a:spcPts val="5"/>
              </a:spcBef>
              <a:buClr>
                <a:srgbClr val="EFAC00"/>
              </a:buClr>
              <a:buSzPct val="79687"/>
              <a:buFont typeface="Arial"/>
              <a:buChar char=""/>
              <a:tabLst>
                <a:tab pos="332105" algn="l"/>
                <a:tab pos="332740" algn="l"/>
              </a:tabLst>
            </a:pPr>
            <a:endParaRPr sz="3200">
              <a:latin typeface="Trebuchet MS"/>
              <a:cs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800" dirty="0" smtClean="0"/>
              <a:t>1.</a:t>
            </a:r>
            <a:r>
              <a:rPr lang="en-US" sz="4800" b="1" dirty="0" smtClean="0"/>
              <a:t> </a:t>
            </a:r>
            <a:r>
              <a:rPr lang="en-US" sz="4400" dirty="0" smtClean="0"/>
              <a:t>Business Intelligence - Definition</a:t>
            </a:r>
            <a:r>
              <a:rPr lang="en-US" sz="4800" b="1" dirty="0" smtClean="0"/>
              <a:t>: </a:t>
            </a:r>
            <a:endParaRPr lang="en-US" sz="4800" dirty="0"/>
          </a:p>
        </p:txBody>
      </p:sp>
      <p:sp>
        <p:nvSpPr>
          <p:cNvPr id="3" name="Content Placeholder 2"/>
          <p:cNvSpPr>
            <a:spLocks noGrp="1"/>
          </p:cNvSpPr>
          <p:nvPr>
            <p:ph idx="1"/>
          </p:nvPr>
        </p:nvSpPr>
        <p:spPr/>
        <p:txBody>
          <a:bodyPr>
            <a:normAutofit/>
          </a:bodyPr>
          <a:lstStyle/>
          <a:p>
            <a:pPr algn="just">
              <a:buNone/>
            </a:pPr>
            <a:r>
              <a:rPr lang="en-US" dirty="0" smtClean="0"/>
              <a:t>		 </a:t>
            </a:r>
            <a:r>
              <a:rPr lang="en-US" sz="3200" dirty="0" smtClean="0"/>
              <a:t>The term Business Intelligence (BI) refers to technologies, applications and practices for the collection, integration, analysis, and presentation of business information. </a:t>
            </a:r>
          </a:p>
          <a:p>
            <a:pPr algn="just">
              <a:buNone/>
            </a:pPr>
            <a:r>
              <a:rPr lang="en-US" sz="3200" dirty="0" smtClean="0"/>
              <a:t>		The purpose of Business Intelligence is to support better business decision making.</a:t>
            </a:r>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57175" y="0"/>
            <a:ext cx="6715125" cy="762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389636" y="891286"/>
            <a:ext cx="7687564" cy="5614999"/>
          </a:xfrm>
          <a:prstGeom prst="rect">
            <a:avLst/>
          </a:prstGeom>
        </p:spPr>
        <p:txBody>
          <a:bodyPr vert="horz" wrap="square" lIns="0" tIns="13335" rIns="0" bIns="0" rtlCol="0">
            <a:spAutoFit/>
          </a:bodyPr>
          <a:lstStyle/>
          <a:p>
            <a:pPr marL="332740" indent="-320040">
              <a:lnSpc>
                <a:spcPct val="100000"/>
              </a:lnSpc>
              <a:spcBef>
                <a:spcPts val="105"/>
              </a:spcBef>
              <a:buClr>
                <a:srgbClr val="EFAC00"/>
              </a:buClr>
              <a:buSzPct val="79687"/>
              <a:buFont typeface="Arial"/>
              <a:buChar char=""/>
              <a:tabLst>
                <a:tab pos="411480" algn="l"/>
                <a:tab pos="412115" algn="l"/>
              </a:tabLst>
            </a:pPr>
            <a:r>
              <a:rPr lang="en-US" sz="4000" b="1" dirty="0" smtClean="0">
                <a:latin typeface="Times New Roman"/>
                <a:cs typeface="Times New Roman"/>
              </a:rPr>
              <a:t>BI DASH BOARDS:</a:t>
            </a:r>
            <a:endParaRPr sz="4000" b="1">
              <a:latin typeface="Times New Roman"/>
              <a:cs typeface="Times New Roman"/>
            </a:endParaRPr>
          </a:p>
          <a:p>
            <a:pPr marL="332740" marR="5080" indent="-320040" algn="just">
              <a:lnSpc>
                <a:spcPct val="100000"/>
              </a:lnSpc>
              <a:spcBef>
                <a:spcPts val="5"/>
              </a:spcBef>
              <a:buClr>
                <a:srgbClr val="EFAC00"/>
              </a:buClr>
              <a:buSzPct val="79687"/>
              <a:buFont typeface="Arial"/>
              <a:buChar char=""/>
              <a:tabLst>
                <a:tab pos="332105" algn="l"/>
                <a:tab pos="332740" algn="l"/>
              </a:tabLst>
            </a:pPr>
            <a:r>
              <a:rPr sz="3600" spc="-10" dirty="0">
                <a:latin typeface="Trebuchet MS"/>
                <a:cs typeface="Trebuchet MS"/>
              </a:rPr>
              <a:t>BI </a:t>
            </a:r>
            <a:r>
              <a:rPr sz="3600" spc="-65" dirty="0">
                <a:latin typeface="Trebuchet MS"/>
                <a:cs typeface="Trebuchet MS"/>
              </a:rPr>
              <a:t>dashboards </a:t>
            </a:r>
            <a:r>
              <a:rPr sz="3600" spc="-120" dirty="0">
                <a:latin typeface="Trebuchet MS"/>
                <a:cs typeface="Trebuchet MS"/>
              </a:rPr>
              <a:t>can </a:t>
            </a:r>
            <a:r>
              <a:rPr sz="3600" spc="-110" dirty="0">
                <a:latin typeface="Trebuchet MS"/>
                <a:cs typeface="Trebuchet MS"/>
              </a:rPr>
              <a:t>provide </a:t>
            </a:r>
            <a:r>
              <a:rPr sz="3600" spc="-114" dirty="0">
                <a:latin typeface="Trebuchet MS"/>
                <a:cs typeface="Trebuchet MS"/>
              </a:rPr>
              <a:t>a </a:t>
            </a:r>
            <a:r>
              <a:rPr sz="3600" spc="-100" dirty="0">
                <a:latin typeface="Trebuchet MS"/>
                <a:cs typeface="Trebuchet MS"/>
              </a:rPr>
              <a:t>customized  </a:t>
            </a:r>
            <a:r>
              <a:rPr sz="3600" spc="-65" dirty="0">
                <a:latin typeface="Trebuchet MS"/>
                <a:cs typeface="Trebuchet MS"/>
              </a:rPr>
              <a:t>snapshot </a:t>
            </a:r>
            <a:r>
              <a:rPr sz="3600" spc="-90" dirty="0">
                <a:latin typeface="Trebuchet MS"/>
                <a:cs typeface="Trebuchet MS"/>
              </a:rPr>
              <a:t>of </a:t>
            </a:r>
            <a:r>
              <a:rPr sz="3600" spc="-120" dirty="0">
                <a:latin typeface="Trebuchet MS"/>
                <a:cs typeface="Trebuchet MS"/>
              </a:rPr>
              <a:t>daily operations, </a:t>
            </a:r>
            <a:r>
              <a:rPr sz="3600" spc="-80" dirty="0">
                <a:latin typeface="Trebuchet MS"/>
                <a:cs typeface="Trebuchet MS"/>
              </a:rPr>
              <a:t>and </a:t>
            </a:r>
            <a:r>
              <a:rPr sz="3600" spc="-75" dirty="0">
                <a:latin typeface="Trebuchet MS"/>
                <a:cs typeface="Trebuchet MS"/>
              </a:rPr>
              <a:t>assist </a:t>
            </a:r>
            <a:r>
              <a:rPr sz="3600" spc="-125" dirty="0">
                <a:latin typeface="Trebuchet MS"/>
                <a:cs typeface="Trebuchet MS"/>
              </a:rPr>
              <a:t>the  </a:t>
            </a:r>
            <a:r>
              <a:rPr sz="3600" spc="-105" dirty="0">
                <a:latin typeface="Trebuchet MS"/>
                <a:cs typeface="Trebuchet MS"/>
              </a:rPr>
              <a:t>user</a:t>
            </a:r>
            <a:r>
              <a:rPr sz="3600" spc="-330" dirty="0">
                <a:latin typeface="Trebuchet MS"/>
                <a:cs typeface="Trebuchet MS"/>
              </a:rPr>
              <a:t> </a:t>
            </a:r>
            <a:r>
              <a:rPr sz="3600" spc="-114" dirty="0">
                <a:latin typeface="Trebuchet MS"/>
                <a:cs typeface="Trebuchet MS"/>
              </a:rPr>
              <a:t>in</a:t>
            </a:r>
            <a:r>
              <a:rPr sz="3600" spc="-335" dirty="0">
                <a:latin typeface="Trebuchet MS"/>
                <a:cs typeface="Trebuchet MS"/>
              </a:rPr>
              <a:t> </a:t>
            </a:r>
            <a:r>
              <a:rPr sz="3600" spc="-105" dirty="0">
                <a:latin typeface="Trebuchet MS"/>
                <a:cs typeface="Trebuchet MS"/>
              </a:rPr>
              <a:t>identifying</a:t>
            </a:r>
            <a:r>
              <a:rPr sz="3600" spc="-375" dirty="0">
                <a:latin typeface="Trebuchet MS"/>
                <a:cs typeface="Trebuchet MS"/>
              </a:rPr>
              <a:t> </a:t>
            </a:r>
            <a:r>
              <a:rPr sz="3600" spc="-90" dirty="0">
                <a:latin typeface="Trebuchet MS"/>
                <a:cs typeface="Trebuchet MS"/>
              </a:rPr>
              <a:t>problems</a:t>
            </a:r>
            <a:r>
              <a:rPr sz="3600" spc="-340" dirty="0">
                <a:latin typeface="Trebuchet MS"/>
                <a:cs typeface="Trebuchet MS"/>
              </a:rPr>
              <a:t> </a:t>
            </a:r>
            <a:r>
              <a:rPr sz="3600" spc="-80" dirty="0">
                <a:latin typeface="Trebuchet MS"/>
                <a:cs typeface="Trebuchet MS"/>
              </a:rPr>
              <a:t>and</a:t>
            </a:r>
            <a:r>
              <a:rPr sz="3600" spc="-330" dirty="0">
                <a:latin typeface="Trebuchet MS"/>
                <a:cs typeface="Trebuchet MS"/>
              </a:rPr>
              <a:t> </a:t>
            </a:r>
            <a:r>
              <a:rPr sz="3600" spc="-125" dirty="0">
                <a:latin typeface="Trebuchet MS"/>
                <a:cs typeface="Trebuchet MS"/>
              </a:rPr>
              <a:t>the</a:t>
            </a:r>
            <a:r>
              <a:rPr sz="3600" spc="-335" dirty="0">
                <a:latin typeface="Trebuchet MS"/>
                <a:cs typeface="Trebuchet MS"/>
              </a:rPr>
              <a:t> </a:t>
            </a:r>
            <a:r>
              <a:rPr sz="3600" spc="-110" dirty="0">
                <a:latin typeface="Trebuchet MS"/>
                <a:cs typeface="Trebuchet MS"/>
              </a:rPr>
              <a:t>source</a:t>
            </a:r>
            <a:r>
              <a:rPr sz="3600" spc="-325" dirty="0">
                <a:latin typeface="Trebuchet MS"/>
                <a:cs typeface="Trebuchet MS"/>
              </a:rPr>
              <a:t> </a:t>
            </a:r>
            <a:r>
              <a:rPr sz="3600" spc="-95" dirty="0">
                <a:latin typeface="Trebuchet MS"/>
                <a:cs typeface="Trebuchet MS"/>
              </a:rPr>
              <a:t>of  </a:t>
            </a:r>
            <a:r>
              <a:rPr sz="3600" spc="-80" dirty="0">
                <a:latin typeface="Trebuchet MS"/>
                <a:cs typeface="Trebuchet MS"/>
              </a:rPr>
              <a:t>those </a:t>
            </a:r>
            <a:r>
              <a:rPr sz="3600" spc="-114" dirty="0">
                <a:latin typeface="Trebuchet MS"/>
                <a:cs typeface="Trebuchet MS"/>
              </a:rPr>
              <a:t>problems, </a:t>
            </a:r>
            <a:r>
              <a:rPr sz="3600" spc="-60" dirty="0">
                <a:latin typeface="Trebuchet MS"/>
                <a:cs typeface="Trebuchet MS"/>
              </a:rPr>
              <a:t>as </a:t>
            </a:r>
            <a:r>
              <a:rPr sz="3600" spc="-165" dirty="0">
                <a:latin typeface="Trebuchet MS"/>
                <a:cs typeface="Trebuchet MS"/>
              </a:rPr>
              <a:t>well </a:t>
            </a:r>
            <a:r>
              <a:rPr sz="3600" spc="-60" dirty="0">
                <a:latin typeface="Trebuchet MS"/>
                <a:cs typeface="Trebuchet MS"/>
              </a:rPr>
              <a:t>as </a:t>
            </a:r>
            <a:r>
              <a:rPr sz="3600" spc="-85" dirty="0">
                <a:latin typeface="Trebuchet MS"/>
                <a:cs typeface="Trebuchet MS"/>
              </a:rPr>
              <a:t>providing  </a:t>
            </a:r>
            <a:r>
              <a:rPr sz="3600" spc="-155" dirty="0">
                <a:latin typeface="Trebuchet MS"/>
                <a:cs typeface="Trebuchet MS"/>
              </a:rPr>
              <a:t>valuable, </a:t>
            </a:r>
            <a:r>
              <a:rPr sz="3600" spc="-105" dirty="0">
                <a:latin typeface="Trebuchet MS"/>
                <a:cs typeface="Trebuchet MS"/>
              </a:rPr>
              <a:t>up-to-date </a:t>
            </a:r>
            <a:r>
              <a:rPr sz="3600" spc="-100" dirty="0">
                <a:latin typeface="Trebuchet MS"/>
                <a:cs typeface="Trebuchet MS"/>
              </a:rPr>
              <a:t>information </a:t>
            </a:r>
            <a:r>
              <a:rPr sz="3600" spc="-90" dirty="0">
                <a:latin typeface="Trebuchet MS"/>
                <a:cs typeface="Trebuchet MS"/>
              </a:rPr>
              <a:t>about  </a:t>
            </a:r>
            <a:r>
              <a:rPr sz="3600" spc="-140" dirty="0">
                <a:latin typeface="Trebuchet MS"/>
                <a:cs typeface="Trebuchet MS"/>
              </a:rPr>
              <a:t>financial results, </a:t>
            </a:r>
            <a:r>
              <a:rPr sz="3600" spc="-100" dirty="0">
                <a:latin typeface="Trebuchet MS"/>
                <a:cs typeface="Trebuchet MS"/>
              </a:rPr>
              <a:t>sales </a:t>
            </a:r>
            <a:r>
              <a:rPr sz="3600" spc="-80" dirty="0">
                <a:latin typeface="Trebuchet MS"/>
                <a:cs typeface="Trebuchet MS"/>
              </a:rPr>
              <a:t>and </a:t>
            </a:r>
            <a:r>
              <a:rPr sz="3600" spc="-110" dirty="0">
                <a:latin typeface="Trebuchet MS"/>
                <a:cs typeface="Trebuchet MS"/>
              </a:rPr>
              <a:t>other </a:t>
            </a:r>
            <a:r>
              <a:rPr sz="3600" spc="-175" dirty="0">
                <a:latin typeface="Trebuchet MS"/>
                <a:cs typeface="Trebuchet MS"/>
              </a:rPr>
              <a:t>critical  </a:t>
            </a:r>
            <a:r>
              <a:rPr sz="3600" spc="-100" dirty="0">
                <a:latin typeface="Trebuchet MS"/>
                <a:cs typeface="Trebuchet MS"/>
              </a:rPr>
              <a:t>information</a:t>
            </a:r>
            <a:r>
              <a:rPr sz="3600" spc="-375" dirty="0">
                <a:latin typeface="Trebuchet MS"/>
                <a:cs typeface="Trebuchet MS"/>
              </a:rPr>
              <a:t> </a:t>
            </a:r>
            <a:r>
              <a:rPr sz="3600" spc="-220" dirty="0">
                <a:latin typeface="Arial"/>
                <a:cs typeface="Arial"/>
              </a:rPr>
              <a:t>–</a:t>
            </a:r>
            <a:r>
              <a:rPr sz="3600" spc="-250" dirty="0">
                <a:latin typeface="Arial"/>
                <a:cs typeface="Arial"/>
              </a:rPr>
              <a:t> </a:t>
            </a:r>
            <a:r>
              <a:rPr sz="3600" spc="-175" dirty="0">
                <a:latin typeface="Trebuchet MS"/>
                <a:cs typeface="Trebuchet MS"/>
              </a:rPr>
              <a:t>all</a:t>
            </a:r>
            <a:r>
              <a:rPr sz="3600" spc="-350" dirty="0">
                <a:latin typeface="Trebuchet MS"/>
                <a:cs typeface="Trebuchet MS"/>
              </a:rPr>
              <a:t> </a:t>
            </a:r>
            <a:r>
              <a:rPr sz="3600" spc="-114" dirty="0">
                <a:latin typeface="Trebuchet MS"/>
                <a:cs typeface="Trebuchet MS"/>
              </a:rPr>
              <a:t>in</a:t>
            </a:r>
            <a:r>
              <a:rPr sz="3600" spc="-340" dirty="0">
                <a:latin typeface="Trebuchet MS"/>
                <a:cs typeface="Trebuchet MS"/>
              </a:rPr>
              <a:t> </a:t>
            </a:r>
            <a:r>
              <a:rPr sz="3600" spc="-80" dirty="0">
                <a:latin typeface="Trebuchet MS"/>
                <a:cs typeface="Trebuchet MS"/>
              </a:rPr>
              <a:t>one</a:t>
            </a:r>
            <a:r>
              <a:rPr sz="3600" spc="-325" dirty="0">
                <a:latin typeface="Trebuchet MS"/>
                <a:cs typeface="Trebuchet MS"/>
              </a:rPr>
              <a:t> </a:t>
            </a:r>
            <a:r>
              <a:rPr sz="3600" spc="-150" dirty="0">
                <a:latin typeface="Trebuchet MS"/>
                <a:cs typeface="Trebuchet MS"/>
              </a:rPr>
              <a:t>place</a:t>
            </a:r>
            <a:endParaRPr sz="3600">
              <a:latin typeface="Trebuchet MS"/>
              <a:cs typeface="Trebuchet M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5836" y="592277"/>
            <a:ext cx="7154164" cy="505267"/>
          </a:xfrm>
          <a:prstGeom prst="rect">
            <a:avLst/>
          </a:prstGeom>
        </p:spPr>
        <p:txBody>
          <a:bodyPr vert="horz" wrap="square" lIns="0" tIns="12700" rIns="0" bIns="0" rtlCol="0">
            <a:spAutoFit/>
          </a:bodyPr>
          <a:lstStyle/>
          <a:p>
            <a:pPr marL="12700">
              <a:lnSpc>
                <a:spcPct val="100000"/>
              </a:lnSpc>
              <a:spcBef>
                <a:spcPts val="100"/>
              </a:spcBef>
              <a:tabLst>
                <a:tab pos="332105" algn="l"/>
              </a:tabLst>
            </a:pPr>
            <a:r>
              <a:rPr sz="2800" spc="-555" dirty="0">
                <a:solidFill>
                  <a:srgbClr val="EFAC00"/>
                </a:solidFill>
                <a:latin typeface="Arial"/>
                <a:cs typeface="Arial"/>
              </a:rPr>
              <a:t>	</a:t>
            </a:r>
            <a:r>
              <a:rPr sz="3200" spc="-85" dirty="0">
                <a:solidFill>
                  <a:srgbClr val="FFFFFF"/>
                </a:solidFill>
                <a:latin typeface="Trebuchet MS"/>
                <a:cs typeface="Trebuchet MS"/>
              </a:rPr>
              <a:t>Key </a:t>
            </a:r>
            <a:r>
              <a:rPr sz="3200" spc="-125" dirty="0">
                <a:solidFill>
                  <a:srgbClr val="FFFFFF"/>
                </a:solidFill>
                <a:latin typeface="Trebuchet MS"/>
                <a:cs typeface="Trebuchet MS"/>
              </a:rPr>
              <a:t>Performance</a:t>
            </a:r>
            <a:r>
              <a:rPr sz="3200" spc="-434" dirty="0">
                <a:solidFill>
                  <a:srgbClr val="FFFFFF"/>
                </a:solidFill>
                <a:latin typeface="Trebuchet MS"/>
                <a:cs typeface="Trebuchet MS"/>
              </a:rPr>
              <a:t> </a:t>
            </a:r>
            <a:r>
              <a:rPr sz="3200" spc="-90" dirty="0">
                <a:solidFill>
                  <a:srgbClr val="FFFFFF"/>
                </a:solidFill>
                <a:latin typeface="Trebuchet MS"/>
                <a:cs typeface="Trebuchet MS"/>
              </a:rPr>
              <a:t>Indicators</a:t>
            </a:r>
            <a:endParaRPr sz="3200">
              <a:latin typeface="Trebuchet MS"/>
              <a:cs typeface="Trebuchet MS"/>
            </a:endParaRPr>
          </a:p>
        </p:txBody>
      </p:sp>
      <p:sp>
        <p:nvSpPr>
          <p:cNvPr id="3" name="object 3"/>
          <p:cNvSpPr txBox="1"/>
          <p:nvPr/>
        </p:nvSpPr>
        <p:spPr>
          <a:xfrm>
            <a:off x="465837" y="1066800"/>
            <a:ext cx="7687564" cy="5598584"/>
          </a:xfrm>
          <a:prstGeom prst="rect">
            <a:avLst/>
          </a:prstGeom>
        </p:spPr>
        <p:txBody>
          <a:bodyPr vert="horz" wrap="square" lIns="0" tIns="94615" rIns="0" bIns="0" rtlCol="0">
            <a:spAutoFit/>
          </a:bodyPr>
          <a:lstStyle/>
          <a:p>
            <a:pPr marL="332740" marR="5080" indent="-320040">
              <a:lnSpc>
                <a:spcPct val="80000"/>
              </a:lnSpc>
              <a:spcBef>
                <a:spcPts val="745"/>
              </a:spcBef>
              <a:tabLst>
                <a:tab pos="332105" algn="l"/>
              </a:tabLst>
            </a:pPr>
            <a:r>
              <a:rPr sz="2150" spc="-555" dirty="0">
                <a:solidFill>
                  <a:srgbClr val="EFAC00"/>
                </a:solidFill>
                <a:latin typeface="Arial"/>
                <a:cs typeface="Arial"/>
              </a:rPr>
              <a:t></a:t>
            </a:r>
            <a:r>
              <a:rPr sz="3000" spc="-555" dirty="0">
                <a:solidFill>
                  <a:srgbClr val="EFAC00"/>
                </a:solidFill>
                <a:latin typeface="Times New Roman" pitchFamily="18" charset="0"/>
                <a:cs typeface="Times New Roman" pitchFamily="18" charset="0"/>
              </a:rPr>
              <a:t>	</a:t>
            </a:r>
            <a:r>
              <a:rPr sz="3000" spc="-10" dirty="0">
                <a:latin typeface="Times New Roman" pitchFamily="18" charset="0"/>
                <a:cs typeface="Times New Roman" pitchFamily="18" charset="0"/>
              </a:rPr>
              <a:t>BI </a:t>
            </a:r>
            <a:r>
              <a:rPr sz="3000" spc="-85" dirty="0">
                <a:latin typeface="Times New Roman" pitchFamily="18" charset="0"/>
                <a:cs typeface="Times New Roman" pitchFamily="18" charset="0"/>
              </a:rPr>
              <a:t>provides </a:t>
            </a:r>
            <a:r>
              <a:rPr sz="3000" spc="-105" dirty="0">
                <a:latin typeface="Times New Roman" pitchFamily="18" charset="0"/>
                <a:cs typeface="Times New Roman" pitchFamily="18" charset="0"/>
              </a:rPr>
              <a:t>simplified </a:t>
            </a:r>
            <a:r>
              <a:rPr sz="3000" spc="5" dirty="0">
                <a:latin typeface="Times New Roman" pitchFamily="18" charset="0"/>
                <a:cs typeface="Times New Roman" pitchFamily="18" charset="0"/>
              </a:rPr>
              <a:t>KPI </a:t>
            </a:r>
            <a:r>
              <a:rPr sz="3000" spc="-65" dirty="0">
                <a:latin typeface="Times New Roman" pitchFamily="18" charset="0"/>
                <a:cs typeface="Times New Roman" pitchFamily="18" charset="0"/>
              </a:rPr>
              <a:t>management </a:t>
            </a:r>
            <a:r>
              <a:rPr sz="3000" spc="-70" dirty="0">
                <a:latin typeface="Times New Roman" pitchFamily="18" charset="0"/>
                <a:cs typeface="Times New Roman" pitchFamily="18" charset="0"/>
              </a:rPr>
              <a:t>and </a:t>
            </a:r>
            <a:r>
              <a:rPr sz="3000" spc="-90" dirty="0">
                <a:latin typeface="Times New Roman" pitchFamily="18" charset="0"/>
                <a:cs typeface="Times New Roman" pitchFamily="18" charset="0"/>
              </a:rPr>
              <a:t>tracking  </a:t>
            </a:r>
            <a:r>
              <a:rPr sz="3000" spc="-105" dirty="0">
                <a:latin typeface="Times New Roman" pitchFamily="18" charset="0"/>
                <a:cs typeface="Times New Roman" pitchFamily="18" charset="0"/>
              </a:rPr>
              <a:t>with</a:t>
            </a:r>
            <a:r>
              <a:rPr sz="3000" spc="-280" dirty="0">
                <a:latin typeface="Times New Roman" pitchFamily="18" charset="0"/>
                <a:cs typeface="Times New Roman" pitchFamily="18" charset="0"/>
              </a:rPr>
              <a:t> </a:t>
            </a:r>
            <a:r>
              <a:rPr sz="3000" spc="-110" dirty="0">
                <a:latin typeface="Times New Roman" pitchFamily="18" charset="0"/>
                <a:cs typeface="Times New Roman" pitchFamily="18" charset="0"/>
              </a:rPr>
              <a:t>powerful</a:t>
            </a:r>
            <a:r>
              <a:rPr sz="3000" spc="-260" dirty="0">
                <a:latin typeface="Times New Roman" pitchFamily="18" charset="0"/>
                <a:cs typeface="Times New Roman" pitchFamily="18" charset="0"/>
              </a:rPr>
              <a:t> </a:t>
            </a:r>
            <a:r>
              <a:rPr sz="3000" spc="-130" dirty="0">
                <a:latin typeface="Times New Roman" pitchFamily="18" charset="0"/>
                <a:cs typeface="Times New Roman" pitchFamily="18" charset="0"/>
              </a:rPr>
              <a:t>features,</a:t>
            </a:r>
            <a:r>
              <a:rPr sz="3000" spc="-280" dirty="0">
                <a:latin typeface="Times New Roman" pitchFamily="18" charset="0"/>
                <a:cs typeface="Times New Roman" pitchFamily="18" charset="0"/>
              </a:rPr>
              <a:t> </a:t>
            </a:r>
            <a:r>
              <a:rPr sz="3000" spc="-100" dirty="0">
                <a:latin typeface="Times New Roman" pitchFamily="18" charset="0"/>
                <a:cs typeface="Times New Roman" pitchFamily="18" charset="0"/>
              </a:rPr>
              <a:t>formulae</a:t>
            </a:r>
            <a:r>
              <a:rPr sz="3000" spc="-265" dirty="0">
                <a:latin typeface="Times New Roman" pitchFamily="18" charset="0"/>
                <a:cs typeface="Times New Roman" pitchFamily="18" charset="0"/>
              </a:rPr>
              <a:t> </a:t>
            </a:r>
            <a:r>
              <a:rPr sz="3000" spc="-75" dirty="0">
                <a:latin typeface="Times New Roman" pitchFamily="18" charset="0"/>
                <a:cs typeface="Times New Roman" pitchFamily="18" charset="0"/>
              </a:rPr>
              <a:t>and</a:t>
            </a:r>
            <a:r>
              <a:rPr sz="3000" spc="-270" dirty="0">
                <a:latin typeface="Times New Roman" pitchFamily="18" charset="0"/>
                <a:cs typeface="Times New Roman" pitchFamily="18" charset="0"/>
              </a:rPr>
              <a:t> </a:t>
            </a:r>
            <a:r>
              <a:rPr sz="3000" spc="-95" dirty="0">
                <a:latin typeface="Times New Roman" pitchFamily="18" charset="0"/>
                <a:cs typeface="Times New Roman" pitchFamily="18" charset="0"/>
              </a:rPr>
              <a:t>expressions,</a:t>
            </a:r>
            <a:r>
              <a:rPr sz="3000" spc="-280" dirty="0">
                <a:latin typeface="Times New Roman" pitchFamily="18" charset="0"/>
                <a:cs typeface="Times New Roman" pitchFamily="18" charset="0"/>
              </a:rPr>
              <a:t> </a:t>
            </a:r>
            <a:r>
              <a:rPr sz="3000" spc="-70" dirty="0">
                <a:latin typeface="Times New Roman" pitchFamily="18" charset="0"/>
                <a:cs typeface="Times New Roman" pitchFamily="18" charset="0"/>
              </a:rPr>
              <a:t>and  </a:t>
            </a:r>
            <a:r>
              <a:rPr sz="3000" spc="-135" dirty="0">
                <a:latin typeface="Times New Roman" pitchFamily="18" charset="0"/>
                <a:cs typeface="Times New Roman" pitchFamily="18" charset="0"/>
              </a:rPr>
              <a:t>flexible frequency, </a:t>
            </a:r>
            <a:r>
              <a:rPr sz="3000" spc="-70" dirty="0">
                <a:latin typeface="Times New Roman" pitchFamily="18" charset="0"/>
                <a:cs typeface="Times New Roman" pitchFamily="18" charset="0"/>
              </a:rPr>
              <a:t>and </a:t>
            </a:r>
            <a:r>
              <a:rPr sz="3000" spc="-85" dirty="0">
                <a:latin typeface="Times New Roman" pitchFamily="18" charset="0"/>
                <a:cs typeface="Times New Roman" pitchFamily="18" charset="0"/>
              </a:rPr>
              <a:t>threshold </a:t>
            </a:r>
            <a:r>
              <a:rPr sz="3000" spc="-140" dirty="0">
                <a:latin typeface="Times New Roman" pitchFamily="18" charset="0"/>
                <a:cs typeface="Times New Roman" pitchFamily="18" charset="0"/>
              </a:rPr>
              <a:t>levels. </a:t>
            </a:r>
            <a:r>
              <a:rPr sz="3000" spc="-70" dirty="0">
                <a:latin typeface="Times New Roman" pitchFamily="18" charset="0"/>
                <a:cs typeface="Times New Roman" pitchFamily="18" charset="0"/>
              </a:rPr>
              <a:t>This </a:t>
            </a:r>
            <a:r>
              <a:rPr sz="3000" spc="-80" dirty="0">
                <a:latin typeface="Times New Roman" pitchFamily="18" charset="0"/>
                <a:cs typeface="Times New Roman" pitchFamily="18" charset="0"/>
              </a:rPr>
              <a:t>module  </a:t>
            </a:r>
            <a:r>
              <a:rPr sz="3000" spc="-95" dirty="0">
                <a:latin typeface="Times New Roman" pitchFamily="18" charset="0"/>
                <a:cs typeface="Times New Roman" pitchFamily="18" charset="0"/>
              </a:rPr>
              <a:t>enables </a:t>
            </a:r>
            <a:r>
              <a:rPr sz="3000" spc="-190" dirty="0">
                <a:latin typeface="Times New Roman" pitchFamily="18" charset="0"/>
                <a:cs typeface="Times New Roman" pitchFamily="18" charset="0"/>
              </a:rPr>
              <a:t>clear, </a:t>
            </a:r>
            <a:r>
              <a:rPr sz="3000" spc="-95" dirty="0">
                <a:latin typeface="Times New Roman" pitchFamily="18" charset="0"/>
                <a:cs typeface="Times New Roman" pitchFamily="18" charset="0"/>
              </a:rPr>
              <a:t>concise </a:t>
            </a:r>
            <a:r>
              <a:rPr sz="3000" spc="-100" dirty="0">
                <a:latin typeface="Times New Roman" pitchFamily="18" charset="0"/>
                <a:cs typeface="Times New Roman" pitchFamily="18" charset="0"/>
              </a:rPr>
              <a:t>definition </a:t>
            </a:r>
            <a:r>
              <a:rPr sz="3000" spc="-70" dirty="0">
                <a:latin typeface="Times New Roman" pitchFamily="18" charset="0"/>
                <a:cs typeface="Times New Roman" pitchFamily="18" charset="0"/>
              </a:rPr>
              <a:t>and </a:t>
            </a:r>
            <a:r>
              <a:rPr sz="3000" spc="-90" dirty="0">
                <a:latin typeface="Times New Roman" pitchFamily="18" charset="0"/>
                <a:cs typeface="Times New Roman" pitchFamily="18" charset="0"/>
              </a:rPr>
              <a:t>tracking </a:t>
            </a:r>
            <a:r>
              <a:rPr sz="3000" spc="-80" dirty="0">
                <a:latin typeface="Times New Roman" pitchFamily="18" charset="0"/>
                <a:cs typeface="Times New Roman" pitchFamily="18" charset="0"/>
              </a:rPr>
              <a:t>of  </a:t>
            </a:r>
            <a:r>
              <a:rPr sz="3000" spc="-100" dirty="0">
                <a:latin typeface="Times New Roman" pitchFamily="18" charset="0"/>
                <a:cs typeface="Times New Roman" pitchFamily="18" charset="0"/>
              </a:rPr>
              <a:t>performance </a:t>
            </a:r>
            <a:r>
              <a:rPr sz="3000" spc="-95" dirty="0">
                <a:latin typeface="Times New Roman" pitchFamily="18" charset="0"/>
                <a:cs typeface="Times New Roman" pitchFamily="18" charset="0"/>
              </a:rPr>
              <a:t>indicators </a:t>
            </a:r>
            <a:r>
              <a:rPr sz="3000" spc="-100" dirty="0">
                <a:latin typeface="Times New Roman" pitchFamily="18" charset="0"/>
                <a:cs typeface="Times New Roman" pitchFamily="18" charset="0"/>
              </a:rPr>
              <a:t>for a </a:t>
            </a:r>
            <a:r>
              <a:rPr sz="3000" spc="-125" dirty="0">
                <a:latin typeface="Times New Roman" pitchFamily="18" charset="0"/>
                <a:cs typeface="Times New Roman" pitchFamily="18" charset="0"/>
              </a:rPr>
              <a:t>period, </a:t>
            </a:r>
            <a:r>
              <a:rPr sz="3000" spc="-70" dirty="0">
                <a:latin typeface="Times New Roman" pitchFamily="18" charset="0"/>
                <a:cs typeface="Times New Roman" pitchFamily="18" charset="0"/>
              </a:rPr>
              <a:t>and </a:t>
            </a:r>
            <a:r>
              <a:rPr sz="3000" spc="-75" dirty="0">
                <a:latin typeface="Times New Roman" pitchFamily="18" charset="0"/>
                <a:cs typeface="Times New Roman" pitchFamily="18" charset="0"/>
              </a:rPr>
              <a:t>measures  </a:t>
            </a:r>
            <a:r>
              <a:rPr sz="3000" spc="-100" dirty="0">
                <a:latin typeface="Times New Roman" pitchFamily="18" charset="0"/>
                <a:cs typeface="Times New Roman" pitchFamily="18" charset="0"/>
              </a:rPr>
              <a:t>performance</a:t>
            </a:r>
            <a:r>
              <a:rPr sz="3000" spc="-285" dirty="0">
                <a:latin typeface="Times New Roman" pitchFamily="18" charset="0"/>
                <a:cs typeface="Times New Roman" pitchFamily="18" charset="0"/>
              </a:rPr>
              <a:t> </a:t>
            </a:r>
            <a:r>
              <a:rPr sz="3000" spc="-50" dirty="0">
                <a:latin typeface="Times New Roman" pitchFamily="18" charset="0"/>
                <a:cs typeface="Times New Roman" pitchFamily="18" charset="0"/>
              </a:rPr>
              <a:t>as</a:t>
            </a:r>
            <a:r>
              <a:rPr sz="3000" spc="-275" dirty="0">
                <a:latin typeface="Times New Roman" pitchFamily="18" charset="0"/>
                <a:cs typeface="Times New Roman" pitchFamily="18" charset="0"/>
              </a:rPr>
              <a:t> </a:t>
            </a:r>
            <a:r>
              <a:rPr sz="3000" spc="-90" dirty="0">
                <a:latin typeface="Times New Roman" pitchFamily="18" charset="0"/>
                <a:cs typeface="Times New Roman" pitchFamily="18" charset="0"/>
              </a:rPr>
              <a:t>compared</a:t>
            </a:r>
            <a:r>
              <a:rPr sz="3000" spc="-275" dirty="0">
                <a:latin typeface="Times New Roman" pitchFamily="18" charset="0"/>
                <a:cs typeface="Times New Roman" pitchFamily="18" charset="0"/>
              </a:rPr>
              <a:t> </a:t>
            </a:r>
            <a:r>
              <a:rPr sz="3000" spc="-75" dirty="0">
                <a:latin typeface="Times New Roman" pitchFamily="18" charset="0"/>
                <a:cs typeface="Times New Roman" pitchFamily="18" charset="0"/>
              </a:rPr>
              <a:t>to</a:t>
            </a:r>
            <a:r>
              <a:rPr sz="3000" spc="-275" dirty="0">
                <a:latin typeface="Times New Roman" pitchFamily="18" charset="0"/>
                <a:cs typeface="Times New Roman" pitchFamily="18" charset="0"/>
              </a:rPr>
              <a:t> </a:t>
            </a:r>
            <a:r>
              <a:rPr sz="3000" spc="-100" dirty="0">
                <a:latin typeface="Times New Roman" pitchFamily="18" charset="0"/>
                <a:cs typeface="Times New Roman" pitchFamily="18" charset="0"/>
              </a:rPr>
              <a:t>a</a:t>
            </a:r>
            <a:r>
              <a:rPr sz="3000" spc="-275" dirty="0">
                <a:latin typeface="Times New Roman" pitchFamily="18" charset="0"/>
                <a:cs typeface="Times New Roman" pitchFamily="18" charset="0"/>
              </a:rPr>
              <a:t> </a:t>
            </a:r>
            <a:r>
              <a:rPr sz="3000" spc="-90" dirty="0">
                <a:latin typeface="Times New Roman" pitchFamily="18" charset="0"/>
                <a:cs typeface="Times New Roman" pitchFamily="18" charset="0"/>
              </a:rPr>
              <a:t>previous</a:t>
            </a:r>
            <a:r>
              <a:rPr sz="3000" spc="-275" dirty="0">
                <a:latin typeface="Times New Roman" pitchFamily="18" charset="0"/>
                <a:cs typeface="Times New Roman" pitchFamily="18" charset="0"/>
              </a:rPr>
              <a:t> </a:t>
            </a:r>
            <a:r>
              <a:rPr sz="3000" spc="-125" dirty="0">
                <a:latin typeface="Times New Roman" pitchFamily="18" charset="0"/>
                <a:cs typeface="Times New Roman" pitchFamily="18" charset="0"/>
              </a:rPr>
              <a:t>period.</a:t>
            </a:r>
            <a:endParaRPr sz="3000">
              <a:latin typeface="Times New Roman" pitchFamily="18" charset="0"/>
              <a:cs typeface="Times New Roman" pitchFamily="18" charset="0"/>
            </a:endParaRPr>
          </a:p>
          <a:p>
            <a:pPr marL="332740" marR="15875">
              <a:lnSpc>
                <a:spcPct val="80000"/>
              </a:lnSpc>
              <a:spcBef>
                <a:spcPts val="5"/>
              </a:spcBef>
            </a:pPr>
            <a:r>
              <a:rPr sz="3000" spc="-130" dirty="0">
                <a:latin typeface="Times New Roman" pitchFamily="18" charset="0"/>
                <a:cs typeface="Times New Roman" pitchFamily="18" charset="0"/>
              </a:rPr>
              <a:t>Intuitive, </a:t>
            </a:r>
            <a:r>
              <a:rPr sz="3000" spc="-105" dirty="0">
                <a:latin typeface="Times New Roman" pitchFamily="18" charset="0"/>
                <a:cs typeface="Times New Roman" pitchFamily="18" charset="0"/>
              </a:rPr>
              <a:t>color </a:t>
            </a:r>
            <a:r>
              <a:rPr sz="3000" spc="-75" dirty="0">
                <a:latin typeface="Times New Roman" pitchFamily="18" charset="0"/>
                <a:cs typeface="Times New Roman" pitchFamily="18" charset="0"/>
              </a:rPr>
              <a:t>highlighters </a:t>
            </a:r>
            <a:r>
              <a:rPr sz="3000" spc="-95" dirty="0">
                <a:latin typeface="Times New Roman" pitchFamily="18" charset="0"/>
                <a:cs typeface="Times New Roman" pitchFamily="18" charset="0"/>
              </a:rPr>
              <a:t>ensure </a:t>
            </a:r>
            <a:r>
              <a:rPr sz="3000" spc="-105" dirty="0">
                <a:latin typeface="Times New Roman" pitchFamily="18" charset="0"/>
                <a:cs typeface="Times New Roman" pitchFamily="18" charset="0"/>
              </a:rPr>
              <a:t>that </a:t>
            </a:r>
            <a:r>
              <a:rPr sz="3000" spc="-80" dirty="0">
                <a:latin typeface="Times New Roman" pitchFamily="18" charset="0"/>
                <a:cs typeface="Times New Roman" pitchFamily="18" charset="0"/>
              </a:rPr>
              <a:t>users </a:t>
            </a:r>
            <a:r>
              <a:rPr sz="3000" spc="-105" dirty="0">
                <a:latin typeface="Times New Roman" pitchFamily="18" charset="0"/>
                <a:cs typeface="Times New Roman" pitchFamily="18" charset="0"/>
              </a:rPr>
              <a:t>can </a:t>
            </a:r>
            <a:r>
              <a:rPr sz="3000" spc="-95" dirty="0">
                <a:latin typeface="Times New Roman" pitchFamily="18" charset="0"/>
                <a:cs typeface="Times New Roman" pitchFamily="18" charset="0"/>
              </a:rPr>
              <a:t>see  these indicators </a:t>
            </a:r>
            <a:r>
              <a:rPr sz="3000" spc="-105" dirty="0">
                <a:latin typeface="Times New Roman" pitchFamily="18" charset="0"/>
                <a:cs typeface="Times New Roman" pitchFamily="18" charset="0"/>
              </a:rPr>
              <a:t>in </a:t>
            </a:r>
            <a:r>
              <a:rPr sz="3000" spc="-100" dirty="0">
                <a:latin typeface="Times New Roman" pitchFamily="18" charset="0"/>
                <a:cs typeface="Times New Roman" pitchFamily="18" charset="0"/>
              </a:rPr>
              <a:t>a </a:t>
            </a:r>
            <a:r>
              <a:rPr sz="3000" spc="-145" dirty="0">
                <a:latin typeface="Times New Roman" pitchFamily="18" charset="0"/>
                <a:cs typeface="Times New Roman" pitchFamily="18" charset="0"/>
              </a:rPr>
              <a:t>clear </a:t>
            </a:r>
            <a:r>
              <a:rPr sz="3000" spc="-85" dirty="0">
                <a:latin typeface="Times New Roman" pitchFamily="18" charset="0"/>
                <a:cs typeface="Times New Roman" pitchFamily="18" charset="0"/>
              </a:rPr>
              <a:t>manner </a:t>
            </a:r>
            <a:r>
              <a:rPr sz="3000" spc="-75" dirty="0">
                <a:latin typeface="Times New Roman" pitchFamily="18" charset="0"/>
                <a:cs typeface="Times New Roman" pitchFamily="18" charset="0"/>
              </a:rPr>
              <a:t>and </a:t>
            </a:r>
            <a:r>
              <a:rPr sz="3000" spc="-130" dirty="0">
                <a:latin typeface="Times New Roman" pitchFamily="18" charset="0"/>
                <a:cs typeface="Times New Roman" pitchFamily="18" charset="0"/>
              </a:rPr>
              <a:t>accurately  </a:t>
            </a:r>
            <a:r>
              <a:rPr sz="3000" spc="-100" dirty="0">
                <a:latin typeface="Times New Roman" pitchFamily="18" charset="0"/>
                <a:cs typeface="Times New Roman" pitchFamily="18" charset="0"/>
              </a:rPr>
              <a:t>present </a:t>
            </a:r>
            <a:r>
              <a:rPr sz="3000" spc="-90" dirty="0">
                <a:latin typeface="Times New Roman" pitchFamily="18" charset="0"/>
                <a:cs typeface="Times New Roman" pitchFamily="18" charset="0"/>
              </a:rPr>
              <a:t>information </a:t>
            </a:r>
            <a:r>
              <a:rPr sz="3000" spc="-75" dirty="0">
                <a:latin typeface="Times New Roman" pitchFamily="18" charset="0"/>
                <a:cs typeface="Times New Roman" pitchFamily="18" charset="0"/>
              </a:rPr>
              <a:t>to </a:t>
            </a:r>
            <a:r>
              <a:rPr sz="3000" spc="-70" dirty="0">
                <a:latin typeface="Times New Roman" pitchFamily="18" charset="0"/>
                <a:cs typeface="Times New Roman" pitchFamily="18" charset="0"/>
              </a:rPr>
              <a:t>management and </a:t>
            </a:r>
            <a:r>
              <a:rPr sz="3000" spc="-100" dirty="0">
                <a:latin typeface="Times New Roman" pitchFamily="18" charset="0"/>
                <a:cs typeface="Times New Roman" pitchFamily="18" charset="0"/>
              </a:rPr>
              <a:t>team  members.</a:t>
            </a:r>
            <a:r>
              <a:rPr sz="3000" spc="-380" dirty="0">
                <a:latin typeface="Times New Roman" pitchFamily="18" charset="0"/>
                <a:cs typeface="Times New Roman" pitchFamily="18" charset="0"/>
              </a:rPr>
              <a:t> </a:t>
            </a:r>
            <a:r>
              <a:rPr sz="3000" spc="-45" dirty="0">
                <a:latin typeface="Times New Roman" pitchFamily="18" charset="0"/>
                <a:cs typeface="Times New Roman" pitchFamily="18" charset="0"/>
              </a:rPr>
              <a:t>Users</a:t>
            </a:r>
            <a:r>
              <a:rPr sz="3000" spc="-300" dirty="0">
                <a:latin typeface="Times New Roman" pitchFamily="18" charset="0"/>
                <a:cs typeface="Times New Roman" pitchFamily="18" charset="0"/>
              </a:rPr>
              <a:t> </a:t>
            </a:r>
            <a:r>
              <a:rPr sz="3000" spc="-105" dirty="0">
                <a:latin typeface="Times New Roman" pitchFamily="18" charset="0"/>
                <a:cs typeface="Times New Roman" pitchFamily="18" charset="0"/>
              </a:rPr>
              <a:t>can</a:t>
            </a:r>
            <a:r>
              <a:rPr sz="3000" spc="-280" dirty="0">
                <a:latin typeface="Times New Roman" pitchFamily="18" charset="0"/>
                <a:cs typeface="Times New Roman" pitchFamily="18" charset="0"/>
              </a:rPr>
              <a:t> </a:t>
            </a:r>
            <a:r>
              <a:rPr sz="3000" spc="-120" dirty="0">
                <a:latin typeface="Times New Roman" pitchFamily="18" charset="0"/>
                <a:cs typeface="Times New Roman" pitchFamily="18" charset="0"/>
              </a:rPr>
              <a:t>further</a:t>
            </a:r>
            <a:r>
              <a:rPr sz="3000" spc="-275" dirty="0">
                <a:latin typeface="Times New Roman" pitchFamily="18" charset="0"/>
                <a:cs typeface="Times New Roman" pitchFamily="18" charset="0"/>
              </a:rPr>
              <a:t> </a:t>
            </a:r>
            <a:r>
              <a:rPr sz="3000" spc="-85" dirty="0">
                <a:latin typeface="Times New Roman" pitchFamily="18" charset="0"/>
                <a:cs typeface="Times New Roman" pitchFamily="18" charset="0"/>
              </a:rPr>
              <a:t>analyse</a:t>
            </a:r>
            <a:r>
              <a:rPr sz="3000" spc="-275" dirty="0">
                <a:latin typeface="Times New Roman" pitchFamily="18" charset="0"/>
                <a:cs typeface="Times New Roman" pitchFamily="18" charset="0"/>
              </a:rPr>
              <a:t> </a:t>
            </a:r>
            <a:r>
              <a:rPr sz="3000" spc="-100" dirty="0">
                <a:latin typeface="Times New Roman" pitchFamily="18" charset="0"/>
                <a:cs typeface="Times New Roman" pitchFamily="18" charset="0"/>
              </a:rPr>
              <a:t>performance</a:t>
            </a:r>
            <a:r>
              <a:rPr sz="3000" spc="-275" dirty="0">
                <a:latin typeface="Times New Roman" pitchFamily="18" charset="0"/>
                <a:cs typeface="Times New Roman" pitchFamily="18" charset="0"/>
              </a:rPr>
              <a:t> </a:t>
            </a:r>
            <a:r>
              <a:rPr sz="3000" spc="-105" dirty="0">
                <a:latin typeface="Times New Roman" pitchFamily="18" charset="0"/>
                <a:cs typeface="Times New Roman" pitchFamily="18" charset="0"/>
              </a:rPr>
              <a:t>with  </a:t>
            </a:r>
            <a:r>
              <a:rPr sz="3000" spc="-75" dirty="0">
                <a:latin typeface="Times New Roman" pitchFamily="18" charset="0"/>
                <a:cs typeface="Times New Roman" pitchFamily="18" charset="0"/>
              </a:rPr>
              <a:t>easy-to-use</a:t>
            </a:r>
            <a:r>
              <a:rPr sz="3000" spc="-305" dirty="0">
                <a:latin typeface="Times New Roman" pitchFamily="18" charset="0"/>
                <a:cs typeface="Times New Roman" pitchFamily="18" charset="0"/>
              </a:rPr>
              <a:t> </a:t>
            </a:r>
            <a:r>
              <a:rPr sz="3000" spc="-110" dirty="0">
                <a:latin typeface="Times New Roman" pitchFamily="18" charset="0"/>
                <a:cs typeface="Times New Roman" pitchFamily="18" charset="0"/>
              </a:rPr>
              <a:t>features</a:t>
            </a:r>
            <a:r>
              <a:rPr sz="3000" spc="-270" dirty="0">
                <a:latin typeface="Times New Roman" pitchFamily="18" charset="0"/>
                <a:cs typeface="Times New Roman" pitchFamily="18" charset="0"/>
              </a:rPr>
              <a:t> </a:t>
            </a:r>
            <a:r>
              <a:rPr sz="3000" spc="-140" dirty="0">
                <a:latin typeface="Times New Roman" pitchFamily="18" charset="0"/>
                <a:cs typeface="Times New Roman" pitchFamily="18" charset="0"/>
              </a:rPr>
              <a:t>like</a:t>
            </a:r>
            <a:r>
              <a:rPr sz="3000" spc="-300" dirty="0">
                <a:latin typeface="Times New Roman" pitchFamily="18" charset="0"/>
                <a:cs typeface="Times New Roman" pitchFamily="18" charset="0"/>
              </a:rPr>
              <a:t> </a:t>
            </a:r>
            <a:r>
              <a:rPr sz="3000" spc="-140" dirty="0">
                <a:latin typeface="Times New Roman" pitchFamily="18" charset="0"/>
                <a:cs typeface="Times New Roman" pitchFamily="18" charset="0"/>
              </a:rPr>
              <a:t>drill</a:t>
            </a:r>
            <a:r>
              <a:rPr sz="3000" spc="-270" dirty="0">
                <a:latin typeface="Times New Roman" pitchFamily="18" charset="0"/>
                <a:cs typeface="Times New Roman" pitchFamily="18" charset="0"/>
              </a:rPr>
              <a:t> </a:t>
            </a:r>
            <a:r>
              <a:rPr sz="3000" spc="-100" dirty="0">
                <a:latin typeface="Times New Roman" pitchFamily="18" charset="0"/>
                <a:cs typeface="Times New Roman" pitchFamily="18" charset="0"/>
              </a:rPr>
              <a:t>down,</a:t>
            </a:r>
            <a:r>
              <a:rPr sz="3000" spc="-275" dirty="0">
                <a:latin typeface="Times New Roman" pitchFamily="18" charset="0"/>
                <a:cs typeface="Times New Roman" pitchFamily="18" charset="0"/>
              </a:rPr>
              <a:t> </a:t>
            </a:r>
            <a:r>
              <a:rPr sz="3000" spc="-140" dirty="0">
                <a:latin typeface="Times New Roman" pitchFamily="18" charset="0"/>
                <a:cs typeface="Times New Roman" pitchFamily="18" charset="0"/>
              </a:rPr>
              <a:t>drill</a:t>
            </a:r>
            <a:r>
              <a:rPr sz="3000" spc="-280" dirty="0">
                <a:latin typeface="Times New Roman" pitchFamily="18" charset="0"/>
                <a:cs typeface="Times New Roman" pitchFamily="18" charset="0"/>
              </a:rPr>
              <a:t> </a:t>
            </a:r>
            <a:r>
              <a:rPr sz="3000" spc="-90" dirty="0">
                <a:latin typeface="Times New Roman" pitchFamily="18" charset="0"/>
                <a:cs typeface="Times New Roman" pitchFamily="18" charset="0"/>
              </a:rPr>
              <a:t>through,</a:t>
            </a:r>
            <a:r>
              <a:rPr sz="3000" spc="-270" dirty="0">
                <a:latin typeface="Times New Roman" pitchFamily="18" charset="0"/>
                <a:cs typeface="Times New Roman" pitchFamily="18" charset="0"/>
              </a:rPr>
              <a:t> </a:t>
            </a:r>
            <a:r>
              <a:rPr sz="3000" spc="-125" dirty="0">
                <a:latin typeface="Times New Roman" pitchFamily="18" charset="0"/>
                <a:cs typeface="Times New Roman" pitchFamily="18" charset="0"/>
              </a:rPr>
              <a:t>slice  </a:t>
            </a:r>
            <a:r>
              <a:rPr sz="3000" spc="-70" dirty="0">
                <a:latin typeface="Times New Roman" pitchFamily="18" charset="0"/>
                <a:cs typeface="Times New Roman" pitchFamily="18" charset="0"/>
              </a:rPr>
              <a:t>and</a:t>
            </a:r>
            <a:r>
              <a:rPr sz="3000" spc="-285" dirty="0">
                <a:latin typeface="Times New Roman" pitchFamily="18" charset="0"/>
                <a:cs typeface="Times New Roman" pitchFamily="18" charset="0"/>
              </a:rPr>
              <a:t> </a:t>
            </a:r>
            <a:r>
              <a:rPr sz="3000" spc="-120" dirty="0">
                <a:latin typeface="Times New Roman" pitchFamily="18" charset="0"/>
                <a:cs typeface="Times New Roman" pitchFamily="18" charset="0"/>
              </a:rPr>
              <a:t>dice</a:t>
            </a:r>
            <a:r>
              <a:rPr sz="3000" spc="-280" dirty="0">
                <a:latin typeface="Times New Roman" pitchFamily="18" charset="0"/>
                <a:cs typeface="Times New Roman" pitchFamily="18" charset="0"/>
              </a:rPr>
              <a:t> </a:t>
            </a:r>
            <a:r>
              <a:rPr sz="3000" spc="-70" dirty="0">
                <a:latin typeface="Times New Roman" pitchFamily="18" charset="0"/>
                <a:cs typeface="Times New Roman" pitchFamily="18" charset="0"/>
              </a:rPr>
              <a:t>and</a:t>
            </a:r>
            <a:r>
              <a:rPr sz="3000" spc="-275" dirty="0">
                <a:latin typeface="Times New Roman" pitchFamily="18" charset="0"/>
                <a:cs typeface="Times New Roman" pitchFamily="18" charset="0"/>
              </a:rPr>
              <a:t> </a:t>
            </a:r>
            <a:r>
              <a:rPr sz="3000" spc="-100" dirty="0">
                <a:latin typeface="Times New Roman" pitchFamily="18" charset="0"/>
                <a:cs typeface="Times New Roman" pitchFamily="18" charset="0"/>
              </a:rPr>
              <a:t>graphical</a:t>
            </a:r>
            <a:r>
              <a:rPr sz="3000" spc="-265" dirty="0">
                <a:latin typeface="Times New Roman" pitchFamily="18" charset="0"/>
                <a:cs typeface="Times New Roman" pitchFamily="18" charset="0"/>
              </a:rPr>
              <a:t> </a:t>
            </a:r>
            <a:r>
              <a:rPr sz="3000" spc="-95">
                <a:latin typeface="Times New Roman" pitchFamily="18" charset="0"/>
                <a:cs typeface="Times New Roman" pitchFamily="18" charset="0"/>
              </a:rPr>
              <a:t>data</a:t>
            </a:r>
            <a:r>
              <a:rPr sz="3000" spc="-275">
                <a:latin typeface="Times New Roman" pitchFamily="18" charset="0"/>
                <a:cs typeface="Times New Roman" pitchFamily="18" charset="0"/>
              </a:rPr>
              <a:t> </a:t>
            </a:r>
            <a:r>
              <a:rPr sz="3000" spc="-55" smtClean="0">
                <a:latin typeface="Times New Roman" pitchFamily="18" charset="0"/>
                <a:cs typeface="Times New Roman" pitchFamily="18" charset="0"/>
              </a:rPr>
              <a:t>mining</a:t>
            </a:r>
            <a:endParaRPr lang="en-US" sz="3000" spc="-55" dirty="0" smtClean="0">
              <a:latin typeface="Times New Roman" pitchFamily="18" charset="0"/>
              <a:cs typeface="Times New Roman" pitchFamily="18" charset="0"/>
            </a:endParaRPr>
          </a:p>
          <a:p>
            <a:pPr marL="332740" marR="15875">
              <a:lnSpc>
                <a:spcPct val="80000"/>
              </a:lnSpc>
              <a:spcBef>
                <a:spcPts val="5"/>
              </a:spcBef>
            </a:pPr>
            <a:endParaRPr sz="2700">
              <a:latin typeface="Trebuchet MS"/>
              <a:cs typeface="Trebuchet M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9636" y="509981"/>
            <a:ext cx="7691755" cy="4630114"/>
          </a:xfrm>
          <a:prstGeom prst="rect">
            <a:avLst/>
          </a:prstGeom>
        </p:spPr>
        <p:txBody>
          <a:bodyPr vert="horz" wrap="square" lIns="0" tIns="13335" rIns="0" bIns="0" rtlCol="0">
            <a:spAutoFit/>
          </a:bodyPr>
          <a:lstStyle/>
          <a:p>
            <a:pPr>
              <a:lnSpc>
                <a:spcPct val="100000"/>
              </a:lnSpc>
              <a:spcBef>
                <a:spcPts val="45"/>
              </a:spcBef>
              <a:buClr>
                <a:srgbClr val="EFAC00"/>
              </a:buClr>
            </a:pPr>
            <a:r>
              <a:rPr lang="en-US" sz="4400" b="1" dirty="0" smtClean="0">
                <a:latin typeface="Times New Roman"/>
                <a:cs typeface="Times New Roman"/>
              </a:rPr>
              <a:t>  GRAPHICAL BI:</a:t>
            </a:r>
            <a:endParaRPr sz="4400" b="1">
              <a:latin typeface="Times New Roman"/>
              <a:cs typeface="Times New Roman"/>
            </a:endParaRPr>
          </a:p>
          <a:p>
            <a:pPr marL="332740" marR="5080" indent="-320040">
              <a:lnSpc>
                <a:spcPct val="100000"/>
              </a:lnSpc>
              <a:buClr>
                <a:srgbClr val="EFAC00"/>
              </a:buClr>
              <a:buSzPct val="79687"/>
              <a:tabLst>
                <a:tab pos="719455" algn="l"/>
                <a:tab pos="720725" algn="l"/>
              </a:tabLst>
            </a:pPr>
            <a:r>
              <a:rPr lang="en-US" sz="3200" spc="-125" dirty="0" smtClean="0">
                <a:latin typeface="Trebuchet MS"/>
                <a:cs typeface="Trebuchet MS"/>
              </a:rPr>
              <a:t>	</a:t>
            </a:r>
            <a:r>
              <a:rPr sz="3200" spc="-125" smtClean="0">
                <a:latin typeface="Trebuchet MS"/>
                <a:cs typeface="Trebuchet MS"/>
              </a:rPr>
              <a:t>Graphical</a:t>
            </a:r>
            <a:r>
              <a:rPr sz="3200" spc="-365" smtClean="0">
                <a:latin typeface="Trebuchet MS"/>
                <a:cs typeface="Trebuchet MS"/>
              </a:rPr>
              <a:t> </a:t>
            </a:r>
            <a:r>
              <a:rPr sz="3200" spc="-55" dirty="0">
                <a:latin typeface="Trebuchet MS"/>
                <a:cs typeface="Trebuchet MS"/>
              </a:rPr>
              <a:t>Business</a:t>
            </a:r>
            <a:r>
              <a:rPr sz="3200" spc="-330" dirty="0">
                <a:latin typeface="Trebuchet MS"/>
                <a:cs typeface="Trebuchet MS"/>
              </a:rPr>
              <a:t> </a:t>
            </a:r>
            <a:r>
              <a:rPr sz="3200" spc="-125" dirty="0">
                <a:latin typeface="Trebuchet MS"/>
                <a:cs typeface="Trebuchet MS"/>
              </a:rPr>
              <a:t>Intelligence</a:t>
            </a:r>
            <a:r>
              <a:rPr sz="3200" spc="-395" dirty="0">
                <a:latin typeface="Trebuchet MS"/>
                <a:cs typeface="Trebuchet MS"/>
              </a:rPr>
              <a:t> </a:t>
            </a:r>
            <a:r>
              <a:rPr sz="3200" spc="-114" dirty="0">
                <a:latin typeface="Trebuchet MS"/>
                <a:cs typeface="Trebuchet MS"/>
              </a:rPr>
              <a:t>(BI)</a:t>
            </a:r>
            <a:r>
              <a:rPr sz="3200" spc="-459" dirty="0">
                <a:latin typeface="Trebuchet MS"/>
                <a:cs typeface="Trebuchet MS"/>
              </a:rPr>
              <a:t> </a:t>
            </a:r>
            <a:r>
              <a:rPr sz="3200" spc="100" dirty="0">
                <a:latin typeface="Trebuchet MS"/>
                <a:cs typeface="Trebuchet MS"/>
              </a:rPr>
              <a:t>OLAP  </a:t>
            </a:r>
            <a:r>
              <a:rPr sz="3200" spc="-80" dirty="0">
                <a:latin typeface="Trebuchet MS"/>
                <a:cs typeface="Trebuchet MS"/>
              </a:rPr>
              <a:t>technology makes </a:t>
            </a:r>
            <a:r>
              <a:rPr sz="3200" spc="-165" dirty="0">
                <a:latin typeface="Trebuchet MS"/>
                <a:cs typeface="Trebuchet MS"/>
              </a:rPr>
              <a:t>it </a:t>
            </a:r>
            <a:r>
              <a:rPr sz="3200" spc="-80" dirty="0">
                <a:latin typeface="Trebuchet MS"/>
                <a:cs typeface="Trebuchet MS"/>
              </a:rPr>
              <a:t>easy </a:t>
            </a:r>
            <a:r>
              <a:rPr sz="3200" spc="-114">
                <a:latin typeface="Trebuchet MS"/>
                <a:cs typeface="Trebuchet MS"/>
              </a:rPr>
              <a:t>for </a:t>
            </a:r>
            <a:r>
              <a:rPr lang="en-US" sz="3200" spc="-80" dirty="0" smtClean="0">
                <a:latin typeface="Trebuchet MS"/>
                <a:cs typeface="Trebuchet MS"/>
              </a:rPr>
              <a:t>the</a:t>
            </a:r>
            <a:r>
              <a:rPr sz="3200" spc="-80" smtClean="0">
                <a:latin typeface="Trebuchet MS"/>
                <a:cs typeface="Trebuchet MS"/>
              </a:rPr>
              <a:t> </a:t>
            </a:r>
            <a:r>
              <a:rPr sz="3200" spc="-85" dirty="0">
                <a:latin typeface="Trebuchet MS"/>
                <a:cs typeface="Trebuchet MS"/>
              </a:rPr>
              <a:t>users </a:t>
            </a:r>
            <a:r>
              <a:rPr sz="3200" spc="-80" dirty="0">
                <a:latin typeface="Trebuchet MS"/>
                <a:cs typeface="Trebuchet MS"/>
              </a:rPr>
              <a:t>to  </a:t>
            </a:r>
            <a:r>
              <a:rPr sz="3200" spc="-160" dirty="0">
                <a:latin typeface="Trebuchet MS"/>
                <a:cs typeface="Trebuchet MS"/>
              </a:rPr>
              <a:t>find, </a:t>
            </a:r>
            <a:r>
              <a:rPr sz="3200" spc="-170" dirty="0">
                <a:latin typeface="Trebuchet MS"/>
                <a:cs typeface="Trebuchet MS"/>
              </a:rPr>
              <a:t>filter </a:t>
            </a:r>
            <a:r>
              <a:rPr sz="3200" spc="-80" dirty="0">
                <a:latin typeface="Trebuchet MS"/>
                <a:cs typeface="Trebuchet MS"/>
              </a:rPr>
              <a:t>and </a:t>
            </a:r>
            <a:r>
              <a:rPr sz="3200" spc="-100" dirty="0">
                <a:latin typeface="Trebuchet MS"/>
                <a:cs typeface="Trebuchet MS"/>
              </a:rPr>
              <a:t>analyse </a:t>
            </a:r>
            <a:r>
              <a:rPr sz="3200" spc="-160" dirty="0">
                <a:latin typeface="Trebuchet MS"/>
                <a:cs typeface="Trebuchet MS"/>
              </a:rPr>
              <a:t>data, </a:t>
            </a:r>
            <a:r>
              <a:rPr sz="3200" spc="-10" dirty="0">
                <a:latin typeface="Trebuchet MS"/>
                <a:cs typeface="Trebuchet MS"/>
              </a:rPr>
              <a:t>going </a:t>
            </a:r>
            <a:r>
              <a:rPr sz="3200" spc="-70" dirty="0">
                <a:latin typeface="Trebuchet MS"/>
                <a:cs typeface="Trebuchet MS"/>
              </a:rPr>
              <a:t>beyond  </a:t>
            </a:r>
            <a:r>
              <a:rPr sz="3200" spc="-114" dirty="0">
                <a:latin typeface="Trebuchet MS"/>
                <a:cs typeface="Trebuchet MS"/>
              </a:rPr>
              <a:t>numbers,</a:t>
            </a:r>
            <a:r>
              <a:rPr sz="3200" spc="-340" dirty="0">
                <a:latin typeface="Trebuchet MS"/>
                <a:cs typeface="Trebuchet MS"/>
              </a:rPr>
              <a:t> </a:t>
            </a:r>
            <a:r>
              <a:rPr sz="3200" spc="-80" dirty="0">
                <a:latin typeface="Trebuchet MS"/>
                <a:cs typeface="Trebuchet MS"/>
              </a:rPr>
              <a:t>and</a:t>
            </a:r>
            <a:r>
              <a:rPr sz="3200" spc="-350" dirty="0">
                <a:latin typeface="Trebuchet MS"/>
                <a:cs typeface="Trebuchet MS"/>
              </a:rPr>
              <a:t> </a:t>
            </a:r>
            <a:r>
              <a:rPr sz="3200" spc="-95" dirty="0">
                <a:latin typeface="Trebuchet MS"/>
                <a:cs typeface="Trebuchet MS"/>
              </a:rPr>
              <a:t>allowing</a:t>
            </a:r>
            <a:r>
              <a:rPr sz="3200" spc="-370" dirty="0">
                <a:latin typeface="Trebuchet MS"/>
                <a:cs typeface="Trebuchet MS"/>
              </a:rPr>
              <a:t> </a:t>
            </a:r>
            <a:r>
              <a:rPr sz="3200" spc="-85" dirty="0">
                <a:latin typeface="Trebuchet MS"/>
                <a:cs typeface="Trebuchet MS"/>
              </a:rPr>
              <a:t>users</a:t>
            </a:r>
            <a:r>
              <a:rPr sz="3200" spc="-330" dirty="0">
                <a:latin typeface="Trebuchet MS"/>
                <a:cs typeface="Trebuchet MS"/>
              </a:rPr>
              <a:t> </a:t>
            </a:r>
            <a:r>
              <a:rPr sz="3200" spc="-90" dirty="0">
                <a:latin typeface="Trebuchet MS"/>
                <a:cs typeface="Trebuchet MS"/>
              </a:rPr>
              <a:t>to</a:t>
            </a:r>
            <a:r>
              <a:rPr sz="3200" spc="-335" dirty="0">
                <a:latin typeface="Trebuchet MS"/>
                <a:cs typeface="Trebuchet MS"/>
              </a:rPr>
              <a:t> </a:t>
            </a:r>
            <a:r>
              <a:rPr sz="3200" spc="-120" dirty="0">
                <a:latin typeface="Trebuchet MS"/>
                <a:cs typeface="Trebuchet MS"/>
              </a:rPr>
              <a:t>visualize</a:t>
            </a:r>
            <a:r>
              <a:rPr sz="3200" spc="-370" dirty="0">
                <a:latin typeface="Trebuchet MS"/>
                <a:cs typeface="Trebuchet MS"/>
              </a:rPr>
              <a:t> </a:t>
            </a:r>
            <a:r>
              <a:rPr sz="3200" spc="-125" dirty="0">
                <a:latin typeface="Trebuchet MS"/>
                <a:cs typeface="Trebuchet MS"/>
              </a:rPr>
              <a:t>the  </a:t>
            </a:r>
            <a:r>
              <a:rPr sz="3200" spc="-100" dirty="0">
                <a:latin typeface="Trebuchet MS"/>
                <a:cs typeface="Trebuchet MS"/>
              </a:rPr>
              <a:t>information </a:t>
            </a:r>
            <a:r>
              <a:rPr sz="3200" spc="-120" dirty="0">
                <a:latin typeface="Trebuchet MS"/>
                <a:cs typeface="Trebuchet MS"/>
              </a:rPr>
              <a:t>with </a:t>
            </a:r>
            <a:r>
              <a:rPr sz="3200" spc="-130" dirty="0">
                <a:latin typeface="Trebuchet MS"/>
                <a:cs typeface="Trebuchet MS"/>
              </a:rPr>
              <a:t>eye-catching, </a:t>
            </a:r>
            <a:r>
              <a:rPr sz="3200" spc="-70" dirty="0">
                <a:latin typeface="Trebuchet MS"/>
                <a:cs typeface="Trebuchet MS"/>
              </a:rPr>
              <a:t>stunning  </a:t>
            </a:r>
            <a:r>
              <a:rPr sz="3200" spc="-114" dirty="0">
                <a:latin typeface="Trebuchet MS"/>
                <a:cs typeface="Trebuchet MS"/>
              </a:rPr>
              <a:t>displays, </a:t>
            </a:r>
            <a:r>
              <a:rPr sz="3200" spc="-80" dirty="0">
                <a:latin typeface="Trebuchet MS"/>
                <a:cs typeface="Trebuchet MS"/>
              </a:rPr>
              <a:t>and </a:t>
            </a:r>
            <a:r>
              <a:rPr sz="3200" spc="-130" dirty="0">
                <a:latin typeface="Trebuchet MS"/>
                <a:cs typeface="Trebuchet MS"/>
              </a:rPr>
              <a:t>valuable </a:t>
            </a:r>
            <a:r>
              <a:rPr sz="3200" spc="-110" dirty="0">
                <a:latin typeface="Trebuchet MS"/>
                <a:cs typeface="Trebuchet MS"/>
              </a:rPr>
              <a:t>indicators </a:t>
            </a:r>
            <a:r>
              <a:rPr sz="3200" spc="-80" dirty="0">
                <a:latin typeface="Trebuchet MS"/>
                <a:cs typeface="Trebuchet MS"/>
              </a:rPr>
              <a:t>and  </a:t>
            </a:r>
            <a:r>
              <a:rPr sz="3200" spc="-75" dirty="0">
                <a:latin typeface="Trebuchet MS"/>
                <a:cs typeface="Trebuchet MS"/>
              </a:rPr>
              <a:t>gauges,</a:t>
            </a:r>
            <a:r>
              <a:rPr sz="3200" spc="-345" dirty="0">
                <a:latin typeface="Trebuchet MS"/>
                <a:cs typeface="Trebuchet MS"/>
              </a:rPr>
              <a:t> </a:t>
            </a:r>
            <a:r>
              <a:rPr sz="3200" spc="-150" dirty="0">
                <a:latin typeface="Trebuchet MS"/>
                <a:cs typeface="Trebuchet MS"/>
              </a:rPr>
              <a:t>charts,</a:t>
            </a:r>
            <a:r>
              <a:rPr sz="3200" spc="-330" dirty="0">
                <a:latin typeface="Trebuchet MS"/>
                <a:cs typeface="Trebuchet MS"/>
              </a:rPr>
              <a:t> </a:t>
            </a:r>
            <a:r>
              <a:rPr sz="3200" spc="-80" dirty="0">
                <a:latin typeface="Trebuchet MS"/>
                <a:cs typeface="Trebuchet MS"/>
              </a:rPr>
              <a:t>and</a:t>
            </a:r>
            <a:r>
              <a:rPr sz="3200" spc="-355" dirty="0">
                <a:latin typeface="Trebuchet MS"/>
                <a:cs typeface="Trebuchet MS"/>
              </a:rPr>
              <a:t> </a:t>
            </a:r>
            <a:r>
              <a:rPr sz="3200" spc="-114" dirty="0">
                <a:latin typeface="Trebuchet MS"/>
                <a:cs typeface="Trebuchet MS"/>
              </a:rPr>
              <a:t>a</a:t>
            </a:r>
            <a:r>
              <a:rPr sz="3200" spc="-325" dirty="0">
                <a:latin typeface="Trebuchet MS"/>
                <a:cs typeface="Trebuchet MS"/>
              </a:rPr>
              <a:t> </a:t>
            </a:r>
            <a:r>
              <a:rPr sz="3200" spc="-130" dirty="0">
                <a:latin typeface="Trebuchet MS"/>
                <a:cs typeface="Trebuchet MS"/>
              </a:rPr>
              <a:t>variety</a:t>
            </a:r>
            <a:r>
              <a:rPr sz="3200" spc="-350" dirty="0">
                <a:latin typeface="Trebuchet MS"/>
                <a:cs typeface="Trebuchet MS"/>
              </a:rPr>
              <a:t> </a:t>
            </a:r>
            <a:r>
              <a:rPr sz="3200" spc="-90" dirty="0">
                <a:latin typeface="Trebuchet MS"/>
                <a:cs typeface="Trebuchet MS"/>
              </a:rPr>
              <a:t>of</a:t>
            </a:r>
            <a:r>
              <a:rPr sz="3200" spc="-325" dirty="0">
                <a:latin typeface="Trebuchet MS"/>
                <a:cs typeface="Trebuchet MS"/>
              </a:rPr>
              <a:t> </a:t>
            </a:r>
            <a:r>
              <a:rPr sz="3200" spc="-65" dirty="0">
                <a:latin typeface="Trebuchet MS"/>
                <a:cs typeface="Trebuchet MS"/>
              </a:rPr>
              <a:t>graph</a:t>
            </a:r>
            <a:r>
              <a:rPr sz="3200" spc="-335" dirty="0">
                <a:latin typeface="Trebuchet MS"/>
                <a:cs typeface="Trebuchet MS"/>
              </a:rPr>
              <a:t> </a:t>
            </a:r>
            <a:r>
              <a:rPr sz="3200" spc="-95" dirty="0">
                <a:latin typeface="Trebuchet MS"/>
                <a:cs typeface="Trebuchet MS"/>
              </a:rPr>
              <a:t>types  </a:t>
            </a:r>
            <a:r>
              <a:rPr sz="3200" spc="-90" dirty="0">
                <a:latin typeface="Trebuchet MS"/>
                <a:cs typeface="Trebuchet MS"/>
              </a:rPr>
              <a:t>from</a:t>
            </a:r>
            <a:r>
              <a:rPr sz="3200" spc="-345" dirty="0">
                <a:latin typeface="Trebuchet MS"/>
                <a:cs typeface="Trebuchet MS"/>
              </a:rPr>
              <a:t> </a:t>
            </a:r>
            <a:r>
              <a:rPr sz="3200" spc="-110" dirty="0">
                <a:latin typeface="Trebuchet MS"/>
                <a:cs typeface="Trebuchet MS"/>
              </a:rPr>
              <a:t>which</a:t>
            </a:r>
            <a:r>
              <a:rPr sz="3200" spc="-360" dirty="0">
                <a:latin typeface="Trebuchet MS"/>
                <a:cs typeface="Trebuchet MS"/>
              </a:rPr>
              <a:t> </a:t>
            </a:r>
            <a:r>
              <a:rPr sz="3200" spc="-90" dirty="0">
                <a:latin typeface="Trebuchet MS"/>
                <a:cs typeface="Trebuchet MS"/>
              </a:rPr>
              <a:t>to</a:t>
            </a:r>
            <a:r>
              <a:rPr sz="3200" spc="-325" dirty="0">
                <a:latin typeface="Trebuchet MS"/>
                <a:cs typeface="Trebuchet MS"/>
              </a:rPr>
              <a:t> </a:t>
            </a:r>
            <a:r>
              <a:rPr sz="3200" spc="-75" dirty="0">
                <a:latin typeface="Trebuchet MS"/>
                <a:cs typeface="Trebuchet MS"/>
              </a:rPr>
              <a:t>choose</a:t>
            </a:r>
            <a:endParaRPr sz="3200">
              <a:latin typeface="Trebuchet MS"/>
              <a:cs typeface="Trebuchet M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152400"/>
            <a:ext cx="7687564" cy="6784550"/>
          </a:xfrm>
          <a:prstGeom prst="rect">
            <a:avLst/>
          </a:prstGeom>
        </p:spPr>
        <p:txBody>
          <a:bodyPr vert="horz" wrap="square" lIns="0" tIns="13335" rIns="0" bIns="0" rtlCol="0">
            <a:spAutoFit/>
          </a:bodyPr>
          <a:lstStyle/>
          <a:p>
            <a:pPr marL="332740" indent="-320040">
              <a:lnSpc>
                <a:spcPct val="100000"/>
              </a:lnSpc>
              <a:spcBef>
                <a:spcPts val="105"/>
              </a:spcBef>
              <a:buClr>
                <a:srgbClr val="EFAC00"/>
              </a:buClr>
              <a:buSzPct val="79687"/>
              <a:tabLst>
                <a:tab pos="332105" algn="l"/>
                <a:tab pos="332740" algn="l"/>
              </a:tabLst>
            </a:pPr>
            <a:r>
              <a:rPr sz="3200" b="1" spc="-110" smtClean="0">
                <a:solidFill>
                  <a:srgbClr val="FFFFFF"/>
                </a:solidFill>
                <a:latin typeface="Trebuchet MS"/>
                <a:cs typeface="Trebuchet MS"/>
              </a:rPr>
              <a:t>in</a:t>
            </a:r>
            <a:r>
              <a:rPr lang="en-US" sz="4400" b="1" dirty="0" smtClean="0">
                <a:latin typeface="Times New Roman"/>
                <a:cs typeface="Times New Roman"/>
              </a:rPr>
              <a:t>FORECASTING &amp; PREDICTIVE ANALYSIS:</a:t>
            </a:r>
            <a:endParaRPr sz="4400" b="1">
              <a:latin typeface="Times New Roman"/>
              <a:cs typeface="Times New Roman"/>
            </a:endParaRPr>
          </a:p>
          <a:p>
            <a:pPr marL="332740" marR="311150" indent="-320040">
              <a:lnSpc>
                <a:spcPct val="100000"/>
              </a:lnSpc>
              <a:spcBef>
                <a:spcPts val="5"/>
              </a:spcBef>
              <a:buClr>
                <a:srgbClr val="EFAC00"/>
              </a:buClr>
              <a:buSzPct val="79687"/>
              <a:tabLst>
                <a:tab pos="396240" algn="l"/>
                <a:tab pos="396875" algn="l"/>
              </a:tabLst>
            </a:pPr>
            <a:r>
              <a:rPr lang="en-US" sz="3600" spc="-140" dirty="0" smtClean="0">
                <a:latin typeface="Trebuchet MS"/>
                <a:cs typeface="Trebuchet MS"/>
              </a:rPr>
              <a:t>	P</a:t>
            </a:r>
            <a:r>
              <a:rPr sz="3600" spc="-140" smtClean="0">
                <a:latin typeface="Trebuchet MS"/>
                <a:cs typeface="Trebuchet MS"/>
              </a:rPr>
              <a:t>redictive </a:t>
            </a:r>
            <a:r>
              <a:rPr sz="3600" spc="-90" dirty="0">
                <a:latin typeface="Trebuchet MS"/>
                <a:cs typeface="Trebuchet MS"/>
              </a:rPr>
              <a:t>analysis </a:t>
            </a:r>
            <a:r>
              <a:rPr sz="3600" spc="-65" dirty="0">
                <a:latin typeface="Trebuchet MS"/>
                <a:cs typeface="Trebuchet MS"/>
              </a:rPr>
              <a:t>uses </a:t>
            </a:r>
            <a:r>
              <a:rPr sz="3600" spc="-130" dirty="0">
                <a:latin typeface="Trebuchet MS"/>
                <a:cs typeface="Trebuchet MS"/>
              </a:rPr>
              <a:t>historical  </a:t>
            </a:r>
            <a:r>
              <a:rPr sz="3600" spc="-140" dirty="0">
                <a:latin typeface="Trebuchet MS"/>
                <a:cs typeface="Trebuchet MS"/>
              </a:rPr>
              <a:t>product,</a:t>
            </a:r>
            <a:r>
              <a:rPr sz="3600" spc="-335" dirty="0">
                <a:latin typeface="Trebuchet MS"/>
                <a:cs typeface="Trebuchet MS"/>
              </a:rPr>
              <a:t> </a:t>
            </a:r>
            <a:r>
              <a:rPr sz="3600" spc="-135" dirty="0">
                <a:latin typeface="Trebuchet MS"/>
                <a:cs typeface="Trebuchet MS"/>
              </a:rPr>
              <a:t>sales,</a:t>
            </a:r>
            <a:r>
              <a:rPr sz="3600" spc="-350" dirty="0">
                <a:latin typeface="Trebuchet MS"/>
                <a:cs typeface="Trebuchet MS"/>
              </a:rPr>
              <a:t> </a:t>
            </a:r>
            <a:r>
              <a:rPr sz="3600" spc="-135" dirty="0">
                <a:latin typeface="Trebuchet MS"/>
                <a:cs typeface="Trebuchet MS"/>
              </a:rPr>
              <a:t>pricing,</a:t>
            </a:r>
            <a:r>
              <a:rPr sz="3600" spc="-340" dirty="0">
                <a:latin typeface="Trebuchet MS"/>
                <a:cs typeface="Trebuchet MS"/>
              </a:rPr>
              <a:t> </a:t>
            </a:r>
            <a:r>
              <a:rPr sz="3600" spc="-160" dirty="0">
                <a:latin typeface="Trebuchet MS"/>
                <a:cs typeface="Trebuchet MS"/>
              </a:rPr>
              <a:t>financial,</a:t>
            </a:r>
            <a:r>
              <a:rPr sz="3600" spc="-385" dirty="0">
                <a:latin typeface="Trebuchet MS"/>
                <a:cs typeface="Trebuchet MS"/>
              </a:rPr>
              <a:t> </a:t>
            </a:r>
            <a:r>
              <a:rPr sz="3600" spc="-75" dirty="0">
                <a:latin typeface="Trebuchet MS"/>
                <a:cs typeface="Trebuchet MS"/>
              </a:rPr>
              <a:t>budget</a:t>
            </a:r>
            <a:r>
              <a:rPr sz="3600" spc="-340" dirty="0">
                <a:latin typeface="Trebuchet MS"/>
                <a:cs typeface="Trebuchet MS"/>
              </a:rPr>
              <a:t> </a:t>
            </a:r>
            <a:r>
              <a:rPr sz="3600" spc="-80" dirty="0">
                <a:latin typeface="Trebuchet MS"/>
                <a:cs typeface="Trebuchet MS"/>
              </a:rPr>
              <a:t>and  </a:t>
            </a:r>
            <a:r>
              <a:rPr sz="3600" spc="-110" dirty="0">
                <a:latin typeface="Trebuchet MS"/>
                <a:cs typeface="Trebuchet MS"/>
              </a:rPr>
              <a:t>other</a:t>
            </a:r>
            <a:r>
              <a:rPr sz="3600" spc="-360" dirty="0">
                <a:latin typeface="Trebuchet MS"/>
                <a:cs typeface="Trebuchet MS"/>
              </a:rPr>
              <a:t> </a:t>
            </a:r>
            <a:r>
              <a:rPr sz="3600" spc="-160" dirty="0">
                <a:latin typeface="Trebuchet MS"/>
                <a:cs typeface="Trebuchet MS"/>
              </a:rPr>
              <a:t>data,</a:t>
            </a:r>
            <a:r>
              <a:rPr sz="3600" spc="-345" dirty="0">
                <a:latin typeface="Trebuchet MS"/>
                <a:cs typeface="Trebuchet MS"/>
              </a:rPr>
              <a:t> </a:t>
            </a:r>
            <a:r>
              <a:rPr sz="3600" spc="-80" dirty="0">
                <a:latin typeface="Trebuchet MS"/>
                <a:cs typeface="Trebuchet MS"/>
              </a:rPr>
              <a:t>and</a:t>
            </a:r>
            <a:r>
              <a:rPr sz="3600" spc="-345" dirty="0">
                <a:latin typeface="Trebuchet MS"/>
                <a:cs typeface="Trebuchet MS"/>
              </a:rPr>
              <a:t> </a:t>
            </a:r>
            <a:r>
              <a:rPr sz="3600" spc="-105" dirty="0">
                <a:latin typeface="Trebuchet MS"/>
                <a:cs typeface="Trebuchet MS"/>
              </a:rPr>
              <a:t>forecasts</a:t>
            </a:r>
            <a:r>
              <a:rPr sz="3600" spc="-345" dirty="0">
                <a:latin typeface="Trebuchet MS"/>
                <a:cs typeface="Trebuchet MS"/>
              </a:rPr>
              <a:t> </a:t>
            </a:r>
            <a:r>
              <a:rPr sz="3600" spc="-125" dirty="0">
                <a:latin typeface="Trebuchet MS"/>
                <a:cs typeface="Trebuchet MS"/>
              </a:rPr>
              <a:t>the</a:t>
            </a:r>
            <a:r>
              <a:rPr sz="3600" spc="-345" dirty="0">
                <a:latin typeface="Trebuchet MS"/>
                <a:cs typeface="Trebuchet MS"/>
              </a:rPr>
              <a:t> </a:t>
            </a:r>
            <a:r>
              <a:rPr sz="3600" spc="-85" dirty="0">
                <a:latin typeface="Trebuchet MS"/>
                <a:cs typeface="Trebuchet MS"/>
              </a:rPr>
              <a:t>measures</a:t>
            </a:r>
            <a:r>
              <a:rPr sz="3600" spc="-355" dirty="0">
                <a:latin typeface="Trebuchet MS"/>
                <a:cs typeface="Trebuchet MS"/>
              </a:rPr>
              <a:t> </a:t>
            </a:r>
            <a:r>
              <a:rPr sz="3600" spc="-120" dirty="0">
                <a:latin typeface="Trebuchet MS"/>
                <a:cs typeface="Trebuchet MS"/>
              </a:rPr>
              <a:t>with  </a:t>
            </a:r>
            <a:r>
              <a:rPr sz="3600" spc="-80" dirty="0">
                <a:latin typeface="Trebuchet MS"/>
                <a:cs typeface="Trebuchet MS"/>
              </a:rPr>
              <a:t>numerous </a:t>
            </a:r>
            <a:r>
              <a:rPr sz="3600" spc="-120">
                <a:latin typeface="Trebuchet MS"/>
                <a:cs typeface="Trebuchet MS"/>
              </a:rPr>
              <a:t>time</a:t>
            </a:r>
            <a:r>
              <a:rPr sz="3600" spc="-605">
                <a:latin typeface="Trebuchet MS"/>
                <a:cs typeface="Trebuchet MS"/>
              </a:rPr>
              <a:t> </a:t>
            </a:r>
            <a:r>
              <a:rPr sz="3600" spc="-114" smtClean="0">
                <a:latin typeface="Trebuchet MS"/>
                <a:cs typeface="Trebuchet MS"/>
              </a:rPr>
              <a:t>series</a:t>
            </a:r>
            <a:r>
              <a:rPr lang="en-US" sz="3600" spc="-114" dirty="0" smtClean="0">
                <a:latin typeface="Trebuchet MS"/>
                <a:cs typeface="Trebuchet MS"/>
              </a:rPr>
              <a:t> </a:t>
            </a:r>
            <a:r>
              <a:rPr sz="3600" spc="-110" smtClean="0">
                <a:latin typeface="Trebuchet MS"/>
                <a:cs typeface="Trebuchet MS"/>
              </a:rPr>
              <a:t>options</a:t>
            </a:r>
            <a:r>
              <a:rPr sz="3600" spc="-110">
                <a:latin typeface="Trebuchet MS"/>
                <a:cs typeface="Trebuchet MS"/>
              </a:rPr>
              <a:t>,</a:t>
            </a:r>
            <a:r>
              <a:rPr sz="3600" spc="-340">
                <a:latin typeface="Trebuchet MS"/>
                <a:cs typeface="Trebuchet MS"/>
              </a:rPr>
              <a:t> </a:t>
            </a:r>
            <a:endParaRPr lang="en-US" sz="3600" spc="-340" dirty="0" smtClean="0">
              <a:latin typeface="Trebuchet MS"/>
              <a:cs typeface="Trebuchet MS"/>
            </a:endParaRPr>
          </a:p>
          <a:p>
            <a:pPr marL="332740" marR="311150" indent="-320040">
              <a:lnSpc>
                <a:spcPct val="100000"/>
              </a:lnSpc>
              <a:spcBef>
                <a:spcPts val="5"/>
              </a:spcBef>
              <a:buClr>
                <a:srgbClr val="EFAC00"/>
              </a:buClr>
              <a:buSzPct val="79687"/>
              <a:buFont typeface="Arial"/>
              <a:buChar char=""/>
              <a:tabLst>
                <a:tab pos="396240" algn="l"/>
                <a:tab pos="396875" algn="l"/>
              </a:tabLst>
            </a:pPr>
            <a:r>
              <a:rPr lang="en-US" sz="3600" spc="-210" dirty="0" smtClean="0">
                <a:latin typeface="Trebuchet MS"/>
                <a:cs typeface="Trebuchet MS"/>
              </a:rPr>
              <a:t>Ex:  </a:t>
            </a:r>
            <a:r>
              <a:rPr sz="3600" spc="-195" smtClean="0">
                <a:latin typeface="Trebuchet MS"/>
                <a:cs typeface="Trebuchet MS"/>
              </a:rPr>
              <a:t>year</a:t>
            </a:r>
            <a:r>
              <a:rPr sz="3600" spc="-195" dirty="0">
                <a:latin typeface="Trebuchet MS"/>
                <a:cs typeface="Trebuchet MS"/>
              </a:rPr>
              <a:t>,</a:t>
            </a:r>
            <a:r>
              <a:rPr sz="3600" spc="-330" dirty="0">
                <a:latin typeface="Trebuchet MS"/>
                <a:cs typeface="Trebuchet MS"/>
              </a:rPr>
              <a:t> </a:t>
            </a:r>
            <a:r>
              <a:rPr sz="3600" spc="-185" dirty="0">
                <a:latin typeface="Trebuchet MS"/>
                <a:cs typeface="Trebuchet MS"/>
              </a:rPr>
              <a:t>quarter,</a:t>
            </a:r>
            <a:r>
              <a:rPr sz="3600" spc="-335" dirty="0">
                <a:latin typeface="Trebuchet MS"/>
                <a:cs typeface="Trebuchet MS"/>
              </a:rPr>
              <a:t> </a:t>
            </a:r>
            <a:r>
              <a:rPr sz="3600" spc="-105" dirty="0">
                <a:latin typeface="Trebuchet MS"/>
                <a:cs typeface="Trebuchet MS"/>
              </a:rPr>
              <a:t>month,</a:t>
            </a:r>
            <a:r>
              <a:rPr sz="3600" spc="-320" dirty="0">
                <a:latin typeface="Trebuchet MS"/>
                <a:cs typeface="Trebuchet MS"/>
              </a:rPr>
              <a:t> </a:t>
            </a:r>
            <a:r>
              <a:rPr sz="3600" spc="-160" dirty="0">
                <a:latin typeface="Trebuchet MS"/>
                <a:cs typeface="Trebuchet MS"/>
              </a:rPr>
              <a:t>week,</a:t>
            </a:r>
            <a:r>
              <a:rPr sz="3600" spc="-350" dirty="0">
                <a:latin typeface="Trebuchet MS"/>
                <a:cs typeface="Trebuchet MS"/>
              </a:rPr>
              <a:t> </a:t>
            </a:r>
            <a:r>
              <a:rPr sz="3600" spc="-170" dirty="0">
                <a:latin typeface="Trebuchet MS"/>
                <a:cs typeface="Trebuchet MS"/>
              </a:rPr>
              <a:t>day,  </a:t>
            </a:r>
            <a:r>
              <a:rPr sz="3600" spc="-85" dirty="0">
                <a:latin typeface="Trebuchet MS"/>
                <a:cs typeface="Trebuchet MS"/>
              </a:rPr>
              <a:t>hour</a:t>
            </a:r>
            <a:r>
              <a:rPr sz="3600" spc="-345" dirty="0">
                <a:latin typeface="Trebuchet MS"/>
                <a:cs typeface="Trebuchet MS"/>
              </a:rPr>
              <a:t> </a:t>
            </a:r>
            <a:r>
              <a:rPr sz="3600" spc="-95" dirty="0">
                <a:latin typeface="Trebuchet MS"/>
                <a:cs typeface="Trebuchet MS"/>
              </a:rPr>
              <a:t>or</a:t>
            </a:r>
            <a:r>
              <a:rPr sz="3600" spc="-325" dirty="0">
                <a:latin typeface="Trebuchet MS"/>
                <a:cs typeface="Trebuchet MS"/>
              </a:rPr>
              <a:t> </a:t>
            </a:r>
            <a:r>
              <a:rPr sz="3600" spc="-114" dirty="0">
                <a:latin typeface="Trebuchet MS"/>
                <a:cs typeface="Trebuchet MS"/>
              </a:rPr>
              <a:t>even</a:t>
            </a:r>
            <a:r>
              <a:rPr sz="3600" spc="-350" dirty="0">
                <a:latin typeface="Trebuchet MS"/>
                <a:cs typeface="Trebuchet MS"/>
              </a:rPr>
              <a:t> </a:t>
            </a:r>
            <a:r>
              <a:rPr sz="3600" spc="-85" dirty="0">
                <a:latin typeface="Trebuchet MS"/>
                <a:cs typeface="Trebuchet MS"/>
              </a:rPr>
              <a:t>second</a:t>
            </a:r>
            <a:r>
              <a:rPr sz="3600" spc="-345" dirty="0">
                <a:latin typeface="Trebuchet MS"/>
                <a:cs typeface="Trebuchet MS"/>
              </a:rPr>
              <a:t> </a:t>
            </a:r>
            <a:r>
              <a:rPr sz="3600" spc="-90" dirty="0">
                <a:latin typeface="Trebuchet MS"/>
                <a:cs typeface="Trebuchet MS"/>
              </a:rPr>
              <a:t>to</a:t>
            </a:r>
            <a:r>
              <a:rPr sz="3600" spc="-330" dirty="0">
                <a:latin typeface="Trebuchet MS"/>
                <a:cs typeface="Trebuchet MS"/>
              </a:rPr>
              <a:t> </a:t>
            </a:r>
            <a:r>
              <a:rPr sz="3600" spc="-100" dirty="0">
                <a:latin typeface="Trebuchet MS"/>
                <a:cs typeface="Trebuchet MS"/>
              </a:rPr>
              <a:t>improve</a:t>
            </a:r>
            <a:r>
              <a:rPr sz="3600" spc="-335" dirty="0">
                <a:latin typeface="Trebuchet MS"/>
                <a:cs typeface="Trebuchet MS"/>
              </a:rPr>
              <a:t> </a:t>
            </a:r>
            <a:r>
              <a:rPr sz="3600" spc="-80" dirty="0">
                <a:latin typeface="Trebuchet MS"/>
                <a:cs typeface="Trebuchet MS"/>
              </a:rPr>
              <a:t>your</a:t>
            </a:r>
            <a:r>
              <a:rPr sz="3600" spc="-325" dirty="0">
                <a:latin typeface="Trebuchet MS"/>
                <a:cs typeface="Trebuchet MS"/>
              </a:rPr>
              <a:t> </a:t>
            </a:r>
            <a:r>
              <a:rPr sz="3600" spc="-80">
                <a:latin typeface="Trebuchet MS"/>
                <a:cs typeface="Trebuchet MS"/>
              </a:rPr>
              <a:t>planning  </a:t>
            </a:r>
            <a:r>
              <a:rPr sz="3600" spc="-85" smtClean="0">
                <a:latin typeface="Trebuchet MS"/>
                <a:cs typeface="Trebuchet MS"/>
              </a:rPr>
              <a:t>process</a:t>
            </a:r>
            <a:r>
              <a:rPr lang="en-US" sz="3600" spc="-85" dirty="0" smtClean="0">
                <a:latin typeface="Trebuchet MS"/>
                <a:cs typeface="Trebuchet MS"/>
              </a:rPr>
              <a:t>. </a:t>
            </a:r>
          </a:p>
          <a:p>
            <a:pPr marL="332740" marR="311150" indent="-320040">
              <a:lnSpc>
                <a:spcPct val="100000"/>
              </a:lnSpc>
              <a:spcBef>
                <a:spcPts val="5"/>
              </a:spcBef>
              <a:buClr>
                <a:srgbClr val="EFAC00"/>
              </a:buClr>
              <a:buSzPct val="79687"/>
              <a:buFont typeface="Arial"/>
              <a:buChar char=""/>
              <a:tabLst>
                <a:tab pos="396240" algn="l"/>
                <a:tab pos="396875" algn="l"/>
              </a:tabLst>
            </a:pPr>
            <a:endParaRPr lang="en-US" sz="3200" spc="-85" dirty="0" smtClean="0">
              <a:latin typeface="Trebuchet MS"/>
              <a:cs typeface="Trebuchet MS"/>
            </a:endParaRPr>
          </a:p>
          <a:p>
            <a:pPr marL="332740" marR="311150" indent="-320040">
              <a:lnSpc>
                <a:spcPct val="100000"/>
              </a:lnSpc>
              <a:spcBef>
                <a:spcPts val="5"/>
              </a:spcBef>
              <a:buClr>
                <a:srgbClr val="EFAC00"/>
              </a:buClr>
              <a:buSzPct val="79687"/>
              <a:buFont typeface="Arial"/>
              <a:buChar char=""/>
              <a:tabLst>
                <a:tab pos="396240" algn="l"/>
                <a:tab pos="396875" algn="l"/>
              </a:tabLst>
            </a:pPr>
            <a:endParaRPr lang="en-US" sz="3200" spc="-85" dirty="0" smtClean="0">
              <a:latin typeface="Trebuchet MS"/>
              <a:cs typeface="Trebuchet M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65836" y="586181"/>
            <a:ext cx="7839964" cy="6045886"/>
          </a:xfrm>
          <a:prstGeom prst="rect">
            <a:avLst/>
          </a:prstGeom>
        </p:spPr>
        <p:txBody>
          <a:bodyPr vert="horz" wrap="square" lIns="0" tIns="13335" rIns="0" bIns="0" rtlCol="0">
            <a:spAutoFit/>
          </a:bodyPr>
          <a:lstStyle/>
          <a:p>
            <a:pPr marL="332740" marR="519430" indent="-320040">
              <a:lnSpc>
                <a:spcPct val="100000"/>
              </a:lnSpc>
              <a:buClr>
                <a:srgbClr val="EFAC00"/>
              </a:buClr>
              <a:buSzPct val="79687"/>
              <a:tabLst>
                <a:tab pos="332105" algn="l"/>
                <a:tab pos="332740" algn="l"/>
              </a:tabLst>
            </a:pPr>
            <a:r>
              <a:rPr lang="en-US" sz="3300" spc="-10" dirty="0">
                <a:latin typeface="Times New Roman"/>
                <a:cs typeface="Times New Roman"/>
              </a:rPr>
              <a:t>	</a:t>
            </a:r>
            <a:r>
              <a:rPr lang="en-US" sz="4000" b="1" spc="-10" dirty="0" smtClean="0">
                <a:latin typeface="Trebuchet MS"/>
                <a:cs typeface="Trebuchet MS"/>
              </a:rPr>
              <a:t>BI REPORTS: </a:t>
            </a:r>
            <a:endParaRPr lang="en-US" sz="3200" b="1" spc="-10" dirty="0" smtClean="0">
              <a:latin typeface="Trebuchet MS"/>
              <a:cs typeface="Trebuchet MS"/>
            </a:endParaRPr>
          </a:p>
          <a:p>
            <a:pPr marL="332740" marR="519430" indent="-320040">
              <a:lnSpc>
                <a:spcPct val="100000"/>
              </a:lnSpc>
              <a:buClr>
                <a:srgbClr val="EFAC00"/>
              </a:buClr>
              <a:buSzPct val="79687"/>
              <a:tabLst>
                <a:tab pos="332105" algn="l"/>
                <a:tab pos="332740" algn="l"/>
              </a:tabLst>
            </a:pPr>
            <a:r>
              <a:rPr lang="en-US" sz="3200" spc="-10" dirty="0" smtClean="0">
                <a:latin typeface="Trebuchet MS"/>
                <a:cs typeface="Trebuchet MS"/>
              </a:rPr>
              <a:t>	</a:t>
            </a:r>
            <a:r>
              <a:rPr sz="3200" spc="-10" smtClean="0">
                <a:latin typeface="Trebuchet MS"/>
                <a:cs typeface="Trebuchet MS"/>
              </a:rPr>
              <a:t>BI</a:t>
            </a:r>
            <a:r>
              <a:rPr sz="3200" spc="-350" smtClean="0">
                <a:latin typeface="Trebuchet MS"/>
                <a:cs typeface="Trebuchet MS"/>
              </a:rPr>
              <a:t> </a:t>
            </a:r>
            <a:r>
              <a:rPr sz="3200" spc="-90" dirty="0">
                <a:latin typeface="Trebuchet MS"/>
                <a:cs typeface="Trebuchet MS"/>
              </a:rPr>
              <a:t>Reports</a:t>
            </a:r>
            <a:r>
              <a:rPr sz="3200" spc="-330" dirty="0">
                <a:latin typeface="Trebuchet MS"/>
                <a:cs typeface="Trebuchet MS"/>
              </a:rPr>
              <a:t> </a:t>
            </a:r>
            <a:r>
              <a:rPr sz="3200" spc="-125" dirty="0">
                <a:latin typeface="Trebuchet MS"/>
                <a:cs typeface="Trebuchet MS"/>
              </a:rPr>
              <a:t>delivers</a:t>
            </a:r>
            <a:r>
              <a:rPr sz="3200" spc="285" dirty="0">
                <a:latin typeface="Trebuchet MS"/>
                <a:cs typeface="Trebuchet MS"/>
              </a:rPr>
              <a:t> </a:t>
            </a:r>
            <a:r>
              <a:rPr sz="3200" spc="-95" dirty="0">
                <a:latin typeface="Trebuchet MS"/>
                <a:cs typeface="Trebuchet MS"/>
              </a:rPr>
              <a:t>web-based</a:t>
            </a:r>
            <a:r>
              <a:rPr sz="3200" spc="-380" dirty="0">
                <a:latin typeface="Trebuchet MS"/>
                <a:cs typeface="Trebuchet MS"/>
              </a:rPr>
              <a:t> </a:t>
            </a:r>
            <a:r>
              <a:rPr sz="3200" spc="-10" dirty="0">
                <a:latin typeface="Trebuchet MS"/>
                <a:cs typeface="Trebuchet MS"/>
              </a:rPr>
              <a:t>BI</a:t>
            </a:r>
            <a:r>
              <a:rPr sz="3200" spc="-325" dirty="0">
                <a:latin typeface="Trebuchet MS"/>
                <a:cs typeface="Trebuchet MS"/>
              </a:rPr>
              <a:t> </a:t>
            </a:r>
            <a:r>
              <a:rPr sz="3200" spc="-110" dirty="0">
                <a:latin typeface="Trebuchet MS"/>
                <a:cs typeface="Trebuchet MS"/>
              </a:rPr>
              <a:t>reports</a:t>
            </a:r>
            <a:r>
              <a:rPr sz="3200" spc="-330" dirty="0">
                <a:latin typeface="Trebuchet MS"/>
                <a:cs typeface="Trebuchet MS"/>
              </a:rPr>
              <a:t> </a:t>
            </a:r>
            <a:r>
              <a:rPr sz="3200" spc="-85" dirty="0">
                <a:latin typeface="Trebuchet MS"/>
                <a:cs typeface="Trebuchet MS"/>
              </a:rPr>
              <a:t>to  </a:t>
            </a:r>
            <a:r>
              <a:rPr sz="3200" spc="-75" dirty="0">
                <a:latin typeface="Trebuchet MS"/>
                <a:cs typeface="Trebuchet MS"/>
              </a:rPr>
              <a:t>anyone </a:t>
            </a:r>
            <a:r>
              <a:rPr sz="3200" spc="-155" dirty="0">
                <a:latin typeface="Trebuchet MS"/>
                <a:cs typeface="Trebuchet MS"/>
              </a:rPr>
              <a:t>(or </a:t>
            </a:r>
            <a:r>
              <a:rPr sz="3200" spc="-125" dirty="0">
                <a:latin typeface="Trebuchet MS"/>
                <a:cs typeface="Trebuchet MS"/>
              </a:rPr>
              <a:t>everyone) </a:t>
            </a:r>
            <a:r>
              <a:rPr sz="3200" spc="-114" dirty="0">
                <a:latin typeface="Trebuchet MS"/>
                <a:cs typeface="Trebuchet MS"/>
              </a:rPr>
              <a:t>in </a:t>
            </a:r>
            <a:r>
              <a:rPr sz="3200" spc="-120" dirty="0">
                <a:latin typeface="Trebuchet MS"/>
                <a:cs typeface="Trebuchet MS"/>
              </a:rPr>
              <a:t>the </a:t>
            </a:r>
            <a:r>
              <a:rPr sz="3200" spc="-90" dirty="0">
                <a:latin typeface="Trebuchet MS"/>
                <a:cs typeface="Trebuchet MS"/>
              </a:rPr>
              <a:t>organization  </a:t>
            </a:r>
            <a:r>
              <a:rPr sz="3200" spc="-120" dirty="0">
                <a:latin typeface="Trebuchet MS"/>
                <a:cs typeface="Trebuchet MS"/>
              </a:rPr>
              <a:t>within</a:t>
            </a:r>
            <a:r>
              <a:rPr sz="3200" spc="-360" dirty="0">
                <a:latin typeface="Trebuchet MS"/>
                <a:cs typeface="Trebuchet MS"/>
              </a:rPr>
              <a:t> </a:t>
            </a:r>
            <a:r>
              <a:rPr sz="3200" spc="-120" dirty="0">
                <a:latin typeface="Trebuchet MS"/>
                <a:cs typeface="Trebuchet MS"/>
              </a:rPr>
              <a:t>minutes</a:t>
            </a:r>
            <a:r>
              <a:rPr sz="3200" spc="-120">
                <a:latin typeface="Trebuchet MS"/>
                <a:cs typeface="Trebuchet MS"/>
              </a:rPr>
              <a:t>!</a:t>
            </a:r>
            <a:r>
              <a:rPr sz="3200" spc="-565">
                <a:latin typeface="Trebuchet MS"/>
                <a:cs typeface="Trebuchet MS"/>
              </a:rPr>
              <a:t> </a:t>
            </a:r>
            <a:endParaRPr lang="en-US" sz="3200" spc="-565" dirty="0" smtClean="0">
              <a:latin typeface="Trebuchet MS"/>
              <a:cs typeface="Trebuchet MS"/>
            </a:endParaRPr>
          </a:p>
          <a:p>
            <a:pPr marL="332740" marR="519430" indent="-320040">
              <a:lnSpc>
                <a:spcPct val="100000"/>
              </a:lnSpc>
              <a:buClr>
                <a:srgbClr val="EFAC00"/>
              </a:buClr>
              <a:buSzPct val="79687"/>
              <a:tabLst>
                <a:tab pos="332105" algn="l"/>
                <a:tab pos="332740" algn="l"/>
              </a:tabLst>
            </a:pPr>
            <a:r>
              <a:rPr lang="en-US" sz="3200" spc="-95" dirty="0" smtClean="0">
                <a:latin typeface="Trebuchet MS"/>
                <a:cs typeface="Trebuchet MS"/>
              </a:rPr>
              <a:t>	</a:t>
            </a:r>
            <a:r>
              <a:rPr sz="3200" spc="-95" smtClean="0">
                <a:latin typeface="Trebuchet MS"/>
                <a:cs typeface="Trebuchet MS"/>
              </a:rPr>
              <a:t>The</a:t>
            </a:r>
            <a:r>
              <a:rPr sz="3200" spc="-345" smtClean="0">
                <a:latin typeface="Trebuchet MS"/>
                <a:cs typeface="Trebuchet MS"/>
              </a:rPr>
              <a:t> </a:t>
            </a:r>
            <a:r>
              <a:rPr sz="3200" spc="-10" dirty="0">
                <a:latin typeface="Trebuchet MS"/>
                <a:cs typeface="Trebuchet MS"/>
              </a:rPr>
              <a:t>BI</a:t>
            </a:r>
            <a:r>
              <a:rPr sz="3200" spc="-330" dirty="0">
                <a:latin typeface="Trebuchet MS"/>
                <a:cs typeface="Trebuchet MS"/>
              </a:rPr>
              <a:t> </a:t>
            </a:r>
            <a:r>
              <a:rPr sz="3200" spc="-120" dirty="0">
                <a:latin typeface="Trebuchet MS"/>
                <a:cs typeface="Trebuchet MS"/>
              </a:rPr>
              <a:t>suite</a:t>
            </a:r>
            <a:r>
              <a:rPr sz="3200" spc="-335" dirty="0">
                <a:latin typeface="Trebuchet MS"/>
                <a:cs typeface="Trebuchet MS"/>
              </a:rPr>
              <a:t> </a:t>
            </a:r>
            <a:r>
              <a:rPr sz="3200" spc="-85" dirty="0">
                <a:latin typeface="Trebuchet MS"/>
                <a:cs typeface="Trebuchet MS"/>
              </a:rPr>
              <a:t>is</a:t>
            </a:r>
            <a:r>
              <a:rPr sz="3200" spc="-325" dirty="0">
                <a:latin typeface="Trebuchet MS"/>
                <a:cs typeface="Trebuchet MS"/>
              </a:rPr>
              <a:t> </a:t>
            </a:r>
            <a:r>
              <a:rPr sz="3200" spc="-105" dirty="0">
                <a:latin typeface="Trebuchet MS"/>
                <a:cs typeface="Trebuchet MS"/>
              </a:rPr>
              <a:t>simple</a:t>
            </a:r>
            <a:r>
              <a:rPr sz="3200" spc="-355" dirty="0">
                <a:latin typeface="Trebuchet MS"/>
                <a:cs typeface="Trebuchet MS"/>
              </a:rPr>
              <a:t> </a:t>
            </a:r>
            <a:r>
              <a:rPr sz="3200" spc="-90" dirty="0">
                <a:latin typeface="Trebuchet MS"/>
                <a:cs typeface="Trebuchet MS"/>
              </a:rPr>
              <a:t>to</a:t>
            </a:r>
            <a:endParaRPr sz="3200">
              <a:latin typeface="Trebuchet MS"/>
              <a:cs typeface="Trebuchet MS"/>
            </a:endParaRPr>
          </a:p>
          <a:p>
            <a:pPr marL="332740" marR="5080">
              <a:lnSpc>
                <a:spcPct val="100000"/>
              </a:lnSpc>
              <a:spcBef>
                <a:spcPts val="5"/>
              </a:spcBef>
            </a:pPr>
            <a:r>
              <a:rPr sz="3200" spc="-145" dirty="0">
                <a:latin typeface="Trebuchet MS"/>
                <a:cs typeface="Trebuchet MS"/>
              </a:rPr>
              <a:t>use,</a:t>
            </a:r>
            <a:r>
              <a:rPr sz="3200" spc="-335" dirty="0">
                <a:latin typeface="Trebuchet MS"/>
                <a:cs typeface="Trebuchet MS"/>
              </a:rPr>
              <a:t> </a:t>
            </a:r>
            <a:r>
              <a:rPr sz="3200" spc="-155" dirty="0">
                <a:latin typeface="Trebuchet MS"/>
                <a:cs typeface="Trebuchet MS"/>
              </a:rPr>
              <a:t>practical</a:t>
            </a:r>
            <a:r>
              <a:rPr sz="3200" spc="-355" dirty="0">
                <a:latin typeface="Trebuchet MS"/>
                <a:cs typeface="Trebuchet MS"/>
              </a:rPr>
              <a:t> </a:t>
            </a:r>
            <a:r>
              <a:rPr sz="3200" spc="-90" dirty="0">
                <a:latin typeface="Trebuchet MS"/>
                <a:cs typeface="Trebuchet MS"/>
              </a:rPr>
              <a:t>to</a:t>
            </a:r>
            <a:r>
              <a:rPr sz="3200" spc="-325" dirty="0">
                <a:latin typeface="Trebuchet MS"/>
                <a:cs typeface="Trebuchet MS"/>
              </a:rPr>
              <a:t> </a:t>
            </a:r>
            <a:r>
              <a:rPr sz="3200" spc="-110" dirty="0">
                <a:latin typeface="Trebuchet MS"/>
                <a:cs typeface="Trebuchet MS"/>
              </a:rPr>
              <a:t>implement</a:t>
            </a:r>
            <a:r>
              <a:rPr sz="3200" spc="-365" dirty="0">
                <a:latin typeface="Trebuchet MS"/>
                <a:cs typeface="Trebuchet MS"/>
              </a:rPr>
              <a:t> </a:t>
            </a:r>
            <a:r>
              <a:rPr sz="3200" spc="-80" dirty="0">
                <a:latin typeface="Trebuchet MS"/>
                <a:cs typeface="Trebuchet MS"/>
              </a:rPr>
              <a:t>and</a:t>
            </a:r>
            <a:r>
              <a:rPr sz="3200" spc="-350" dirty="0">
                <a:latin typeface="Trebuchet MS"/>
                <a:cs typeface="Trebuchet MS"/>
              </a:rPr>
              <a:t> </a:t>
            </a:r>
            <a:r>
              <a:rPr sz="3200" spc="-125" dirty="0">
                <a:latin typeface="Trebuchet MS"/>
                <a:cs typeface="Trebuchet MS"/>
              </a:rPr>
              <a:t>affordable</a:t>
            </a:r>
            <a:r>
              <a:rPr sz="3200" spc="-370" dirty="0">
                <a:latin typeface="Trebuchet MS"/>
                <a:cs typeface="Trebuchet MS"/>
              </a:rPr>
              <a:t> </a:t>
            </a:r>
            <a:r>
              <a:rPr sz="3200" spc="-114" dirty="0">
                <a:latin typeface="Trebuchet MS"/>
                <a:cs typeface="Trebuchet MS"/>
              </a:rPr>
              <a:t>for  </a:t>
            </a:r>
            <a:r>
              <a:rPr sz="3200" spc="-130" dirty="0">
                <a:latin typeface="Trebuchet MS"/>
                <a:cs typeface="Trebuchet MS"/>
              </a:rPr>
              <a:t>every </a:t>
            </a:r>
            <a:r>
              <a:rPr sz="3200" spc="-110" dirty="0">
                <a:latin typeface="Trebuchet MS"/>
                <a:cs typeface="Trebuchet MS"/>
              </a:rPr>
              <a:t>organization. </a:t>
            </a:r>
            <a:r>
              <a:rPr sz="3200" spc="-70" dirty="0">
                <a:latin typeface="Trebuchet MS"/>
                <a:cs typeface="Trebuchet MS"/>
              </a:rPr>
              <a:t>With </a:t>
            </a:r>
            <a:r>
              <a:rPr sz="3200" spc="-100" dirty="0">
                <a:latin typeface="Trebuchet MS"/>
                <a:cs typeface="Trebuchet MS"/>
              </a:rPr>
              <a:t>our </a:t>
            </a:r>
            <a:r>
              <a:rPr sz="3200" spc="-10" dirty="0">
                <a:latin typeface="Trebuchet MS"/>
                <a:cs typeface="Trebuchet MS"/>
              </a:rPr>
              <a:t>BI </a:t>
            </a:r>
            <a:r>
              <a:rPr sz="3200" spc="-105" dirty="0">
                <a:latin typeface="Trebuchet MS"/>
                <a:cs typeface="Trebuchet MS"/>
              </a:rPr>
              <a:t>reporting </a:t>
            </a:r>
            <a:r>
              <a:rPr sz="3200" spc="-80" dirty="0">
                <a:latin typeface="Trebuchet MS"/>
                <a:cs typeface="Trebuchet MS"/>
              </a:rPr>
              <a:t>and  </a:t>
            </a:r>
            <a:r>
              <a:rPr sz="3200" spc="-114" dirty="0">
                <a:latin typeface="Trebuchet MS"/>
                <a:cs typeface="Trebuchet MS"/>
              </a:rPr>
              <a:t>performance</a:t>
            </a:r>
            <a:r>
              <a:rPr sz="3200" spc="-360" dirty="0">
                <a:latin typeface="Trebuchet MS"/>
                <a:cs typeface="Trebuchet MS"/>
              </a:rPr>
              <a:t> </a:t>
            </a:r>
            <a:r>
              <a:rPr sz="3200" spc="-105" dirty="0">
                <a:latin typeface="Trebuchet MS"/>
                <a:cs typeface="Trebuchet MS"/>
              </a:rPr>
              <a:t>reporting</a:t>
            </a:r>
            <a:r>
              <a:rPr sz="3200" spc="-335" dirty="0">
                <a:latin typeface="Trebuchet MS"/>
                <a:cs typeface="Trebuchet MS"/>
              </a:rPr>
              <a:t> </a:t>
            </a:r>
            <a:r>
              <a:rPr sz="3200" spc="-125" dirty="0">
                <a:latin typeface="Trebuchet MS"/>
                <a:cs typeface="Trebuchet MS"/>
              </a:rPr>
              <a:t>module,</a:t>
            </a:r>
            <a:r>
              <a:rPr sz="3200" spc="-325" dirty="0">
                <a:latin typeface="Trebuchet MS"/>
                <a:cs typeface="Trebuchet MS"/>
              </a:rPr>
              <a:t> </a:t>
            </a:r>
            <a:r>
              <a:rPr sz="3200" spc="-50" dirty="0">
                <a:latin typeface="Trebuchet MS"/>
                <a:cs typeface="Trebuchet MS"/>
              </a:rPr>
              <a:t>you</a:t>
            </a:r>
            <a:r>
              <a:rPr sz="3200" spc="-320" dirty="0">
                <a:latin typeface="Trebuchet MS"/>
                <a:cs typeface="Trebuchet MS"/>
              </a:rPr>
              <a:t> </a:t>
            </a:r>
            <a:r>
              <a:rPr sz="3200" spc="-170" dirty="0">
                <a:latin typeface="Trebuchet MS"/>
                <a:cs typeface="Trebuchet MS"/>
              </a:rPr>
              <a:t>just</a:t>
            </a:r>
            <a:r>
              <a:rPr sz="3200" spc="-315" dirty="0">
                <a:latin typeface="Trebuchet MS"/>
                <a:cs typeface="Trebuchet MS"/>
              </a:rPr>
              <a:t> </a:t>
            </a:r>
            <a:r>
              <a:rPr sz="3200" spc="-100" dirty="0">
                <a:latin typeface="Trebuchet MS"/>
                <a:cs typeface="Trebuchet MS"/>
              </a:rPr>
              <a:t>point-  </a:t>
            </a:r>
            <a:r>
              <a:rPr sz="3200" spc="-130" dirty="0">
                <a:latin typeface="Trebuchet MS"/>
                <a:cs typeface="Trebuchet MS"/>
              </a:rPr>
              <a:t>and-click </a:t>
            </a:r>
            <a:r>
              <a:rPr sz="3200" spc="-80" dirty="0">
                <a:latin typeface="Trebuchet MS"/>
                <a:cs typeface="Trebuchet MS"/>
              </a:rPr>
              <a:t>and </a:t>
            </a:r>
            <a:r>
              <a:rPr sz="3200" spc="-85" dirty="0">
                <a:latin typeface="Trebuchet MS"/>
                <a:cs typeface="Trebuchet MS"/>
              </a:rPr>
              <a:t>drag-and-drop </a:t>
            </a:r>
            <a:r>
              <a:rPr sz="3200" spc="-80" dirty="0">
                <a:latin typeface="Trebuchet MS"/>
                <a:cs typeface="Trebuchet MS"/>
              </a:rPr>
              <a:t>and </a:t>
            </a:r>
            <a:r>
              <a:rPr sz="3200" spc="-50" dirty="0">
                <a:latin typeface="Trebuchet MS"/>
                <a:cs typeface="Trebuchet MS"/>
              </a:rPr>
              <a:t>you </a:t>
            </a:r>
            <a:r>
              <a:rPr sz="3200" spc="-125" dirty="0">
                <a:latin typeface="Trebuchet MS"/>
                <a:cs typeface="Trebuchet MS"/>
              </a:rPr>
              <a:t>can  </a:t>
            </a:r>
            <a:r>
              <a:rPr sz="3200" spc="-105" dirty="0">
                <a:latin typeface="Trebuchet MS"/>
                <a:cs typeface="Trebuchet MS"/>
              </a:rPr>
              <a:t>instantly </a:t>
            </a:r>
            <a:r>
              <a:rPr sz="3200" spc="-160" dirty="0">
                <a:latin typeface="Trebuchet MS"/>
                <a:cs typeface="Trebuchet MS"/>
              </a:rPr>
              <a:t>create </a:t>
            </a:r>
            <a:r>
              <a:rPr sz="3200" spc="-114" dirty="0">
                <a:latin typeface="Trebuchet MS"/>
                <a:cs typeface="Trebuchet MS"/>
              </a:rPr>
              <a:t>a </a:t>
            </a:r>
            <a:r>
              <a:rPr sz="3200" spc="-130" dirty="0">
                <a:latin typeface="Trebuchet MS"/>
                <a:cs typeface="Trebuchet MS"/>
              </a:rPr>
              <a:t>report </a:t>
            </a:r>
            <a:r>
              <a:rPr sz="3200" spc="-85" dirty="0">
                <a:latin typeface="Trebuchet MS"/>
                <a:cs typeface="Trebuchet MS"/>
              </a:rPr>
              <a:t>to </a:t>
            </a:r>
            <a:r>
              <a:rPr sz="3200" spc="-90" dirty="0">
                <a:latin typeface="Trebuchet MS"/>
                <a:cs typeface="Trebuchet MS"/>
              </a:rPr>
              <a:t>summarize </a:t>
            </a:r>
            <a:r>
              <a:rPr sz="3200" spc="-85" dirty="0">
                <a:latin typeface="Trebuchet MS"/>
                <a:cs typeface="Trebuchet MS"/>
              </a:rPr>
              <a:t>your  </a:t>
            </a:r>
            <a:r>
              <a:rPr sz="3200" spc="-114" dirty="0">
                <a:latin typeface="Trebuchet MS"/>
                <a:cs typeface="Trebuchet MS"/>
              </a:rPr>
              <a:t>performance</a:t>
            </a:r>
            <a:r>
              <a:rPr sz="3200" spc="-365" dirty="0">
                <a:latin typeface="Trebuchet MS"/>
                <a:cs typeface="Trebuchet MS"/>
              </a:rPr>
              <a:t> </a:t>
            </a:r>
            <a:r>
              <a:rPr sz="3200" spc="-145" dirty="0">
                <a:latin typeface="Trebuchet MS"/>
                <a:cs typeface="Trebuchet MS"/>
              </a:rPr>
              <a:t>metrics,</a:t>
            </a:r>
            <a:r>
              <a:rPr sz="3200" spc="-335" dirty="0">
                <a:latin typeface="Trebuchet MS"/>
                <a:cs typeface="Trebuchet MS"/>
              </a:rPr>
              <a:t> </a:t>
            </a:r>
            <a:r>
              <a:rPr sz="3200" spc="-95" dirty="0">
                <a:latin typeface="Trebuchet MS"/>
                <a:cs typeface="Trebuchet MS"/>
              </a:rPr>
              <a:t>or</a:t>
            </a:r>
            <a:r>
              <a:rPr sz="3200" spc="-330" dirty="0">
                <a:latin typeface="Trebuchet MS"/>
                <a:cs typeface="Trebuchet MS"/>
              </a:rPr>
              <a:t> </a:t>
            </a:r>
            <a:r>
              <a:rPr sz="3200" spc="-120" dirty="0">
                <a:latin typeface="Trebuchet MS"/>
                <a:cs typeface="Trebuchet MS"/>
              </a:rPr>
              <a:t>operational</a:t>
            </a:r>
            <a:r>
              <a:rPr sz="3200" spc="-355" dirty="0">
                <a:latin typeface="Trebuchet MS"/>
                <a:cs typeface="Trebuchet MS"/>
              </a:rPr>
              <a:t> </a:t>
            </a:r>
            <a:r>
              <a:rPr sz="3200" spc="-114" dirty="0">
                <a:latin typeface="Trebuchet MS"/>
                <a:cs typeface="Trebuchet MS"/>
              </a:rPr>
              <a:t>data</a:t>
            </a:r>
            <a:endParaRPr sz="3200">
              <a:latin typeface="Trebuchet MS"/>
              <a:cs typeface="Trebuchet M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Real-time Business Intelligence: </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t>	Real</a:t>
            </a:r>
            <a:r>
              <a:rPr lang="en-US" sz="3200" dirty="0" smtClean="0"/>
              <a:t>-</a:t>
            </a:r>
            <a:r>
              <a:rPr lang="en-US" sz="3200" b="1" dirty="0" smtClean="0"/>
              <a:t>time business intelligence</a:t>
            </a:r>
            <a:r>
              <a:rPr lang="en-US" sz="3200" dirty="0" smtClean="0"/>
              <a:t> (RTBI) is a concept describing the process of delivering </a:t>
            </a:r>
            <a:r>
              <a:rPr lang="en-US" sz="3200" b="1" dirty="0" smtClean="0"/>
              <a:t>business intelligence</a:t>
            </a:r>
            <a:r>
              <a:rPr lang="en-US" sz="3200" dirty="0" smtClean="0"/>
              <a:t> (BI) or information about business operations as they occur.  </a:t>
            </a:r>
          </a:p>
          <a:p>
            <a:pPr>
              <a:buNone/>
            </a:pPr>
            <a:r>
              <a:rPr lang="en-US" sz="3200" b="1" dirty="0" smtClean="0"/>
              <a:t>	Real time</a:t>
            </a:r>
            <a:r>
              <a:rPr lang="en-US" sz="3200" dirty="0" smtClean="0"/>
              <a:t> means near to zero latency and access to information whenever it is required.</a:t>
            </a:r>
            <a:endParaRPr lang="en-US"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latency</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1. Data </a:t>
            </a:r>
            <a:r>
              <a:rPr lang="en-US" sz="3600" b="1" u="sng" dirty="0" smtClean="0">
                <a:solidFill>
                  <a:srgbClr val="C00000"/>
                </a:solidFill>
              </a:rPr>
              <a:t>latency</a:t>
            </a:r>
            <a:r>
              <a:rPr lang="en-US" sz="3600" dirty="0" smtClean="0"/>
              <a:t> is the time it takes for data </a:t>
            </a:r>
            <a:r>
              <a:rPr lang="en-US" sz="3600" b="1" u="sng" dirty="0" smtClean="0">
                <a:solidFill>
                  <a:srgbClr val="C00000"/>
                </a:solidFill>
              </a:rPr>
              <a:t>Packets</a:t>
            </a:r>
            <a:r>
              <a:rPr lang="en-US" sz="3600" dirty="0" smtClean="0"/>
              <a:t> to be stored or retrieved.  </a:t>
            </a:r>
          </a:p>
          <a:p>
            <a:r>
              <a:rPr lang="en-US" sz="3600" dirty="0" smtClean="0"/>
              <a:t>2. In </a:t>
            </a:r>
            <a:r>
              <a:rPr lang="en-US" sz="3600" b="1" dirty="0" smtClean="0">
                <a:solidFill>
                  <a:srgbClr val="C00000"/>
                </a:solidFill>
              </a:rPr>
              <a:t>business intelligence</a:t>
            </a:r>
            <a:r>
              <a:rPr lang="en-US" sz="3600" dirty="0" smtClean="0"/>
              <a:t> (BI), data latency is how long it takes for a business user to retrieve source data from a data warehouse</a:t>
            </a:r>
            <a:r>
              <a:rPr lang="en-US" sz="3600" dirty="0" smtClean="0">
                <a:solidFill>
                  <a:srgbClr val="C00000"/>
                </a:solidFill>
              </a:rPr>
              <a:t> or </a:t>
            </a:r>
            <a:r>
              <a:rPr lang="en-US" sz="3600" b="1" dirty="0" smtClean="0">
                <a:solidFill>
                  <a:srgbClr val="C00000"/>
                </a:solidFill>
              </a:rPr>
              <a:t>business intelligence dashboard</a:t>
            </a:r>
            <a:r>
              <a:rPr lang="en-US" sz="3600" dirty="0" smtClean="0">
                <a:solidFill>
                  <a:srgbClr val="C00000"/>
                </a:solidFill>
              </a:rPr>
              <a:t>.</a:t>
            </a:r>
            <a:r>
              <a:rPr lang="en-US" sz="3600" dirty="0" smtClean="0"/>
              <a:t>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r>
              <a:rPr lang="en-GB"/>
              <a:t>How Many Matches?</a:t>
            </a:r>
          </a:p>
        </p:txBody>
      </p:sp>
      <p:grpSp>
        <p:nvGrpSpPr>
          <p:cNvPr id="2" name="Group 3"/>
          <p:cNvGrpSpPr>
            <a:grpSpLocks/>
          </p:cNvGrpSpPr>
          <p:nvPr/>
        </p:nvGrpSpPr>
        <p:grpSpPr bwMode="auto">
          <a:xfrm>
            <a:off x="1371600" y="1600200"/>
            <a:ext cx="6599238" cy="4452938"/>
            <a:chOff x="864" y="1008"/>
            <a:chExt cx="4157" cy="2805"/>
          </a:xfrm>
        </p:grpSpPr>
        <p:graphicFrame>
          <p:nvGraphicFramePr>
            <p:cNvPr id="227332" name="Object 4"/>
            <p:cNvGraphicFramePr>
              <a:graphicFrameLocks noChangeAspect="1"/>
            </p:cNvGraphicFramePr>
            <p:nvPr/>
          </p:nvGraphicFramePr>
          <p:xfrm>
            <a:off x="2912" y="1288"/>
            <a:ext cx="125" cy="837"/>
          </p:xfrm>
          <a:graphic>
            <a:graphicData uri="http://schemas.openxmlformats.org/presentationml/2006/ole">
              <p:oleObj spid="_x0000_s47106" name="Bitmap Image" r:id="rId3" imgW="352474" imgH="2352381" progId="PBrush">
                <p:embed/>
              </p:oleObj>
            </a:graphicData>
          </a:graphic>
        </p:graphicFrame>
        <p:graphicFrame>
          <p:nvGraphicFramePr>
            <p:cNvPr id="227333" name="Object 5"/>
            <p:cNvGraphicFramePr>
              <a:graphicFrameLocks noChangeAspect="1"/>
            </p:cNvGraphicFramePr>
            <p:nvPr/>
          </p:nvGraphicFramePr>
          <p:xfrm>
            <a:off x="3072" y="1584"/>
            <a:ext cx="125" cy="837"/>
          </p:xfrm>
          <a:graphic>
            <a:graphicData uri="http://schemas.openxmlformats.org/presentationml/2006/ole">
              <p:oleObj spid="_x0000_s47107" name="Bitmap Image" r:id="rId4" imgW="352474" imgH="2352381" progId="PBrush">
                <p:embed/>
              </p:oleObj>
            </a:graphicData>
          </a:graphic>
        </p:graphicFrame>
        <p:graphicFrame>
          <p:nvGraphicFramePr>
            <p:cNvPr id="227334" name="Object 6"/>
            <p:cNvGraphicFramePr>
              <a:graphicFrameLocks noChangeAspect="1"/>
            </p:cNvGraphicFramePr>
            <p:nvPr/>
          </p:nvGraphicFramePr>
          <p:xfrm>
            <a:off x="3312" y="1632"/>
            <a:ext cx="125" cy="837"/>
          </p:xfrm>
          <a:graphic>
            <a:graphicData uri="http://schemas.openxmlformats.org/presentationml/2006/ole">
              <p:oleObj spid="_x0000_s47108" name="Bitmap Image" r:id="rId5" imgW="352474" imgH="2352381" progId="PBrush">
                <p:embed/>
              </p:oleObj>
            </a:graphicData>
          </a:graphic>
        </p:graphicFrame>
        <p:graphicFrame>
          <p:nvGraphicFramePr>
            <p:cNvPr id="227335" name="Object 7"/>
            <p:cNvGraphicFramePr>
              <a:graphicFrameLocks noChangeAspect="1"/>
            </p:cNvGraphicFramePr>
            <p:nvPr/>
          </p:nvGraphicFramePr>
          <p:xfrm>
            <a:off x="3456" y="1008"/>
            <a:ext cx="125" cy="837"/>
          </p:xfrm>
          <a:graphic>
            <a:graphicData uri="http://schemas.openxmlformats.org/presentationml/2006/ole">
              <p:oleObj spid="_x0000_s47109" name="Bitmap Image" r:id="rId6" imgW="352474" imgH="2352381" progId="PBrush">
                <p:embed/>
              </p:oleObj>
            </a:graphicData>
          </a:graphic>
        </p:graphicFrame>
        <p:graphicFrame>
          <p:nvGraphicFramePr>
            <p:cNvPr id="227336" name="Object 8"/>
            <p:cNvGraphicFramePr>
              <a:graphicFrameLocks noChangeAspect="1"/>
            </p:cNvGraphicFramePr>
            <p:nvPr/>
          </p:nvGraphicFramePr>
          <p:xfrm>
            <a:off x="2784" y="1632"/>
            <a:ext cx="125" cy="837"/>
          </p:xfrm>
          <a:graphic>
            <a:graphicData uri="http://schemas.openxmlformats.org/presentationml/2006/ole">
              <p:oleObj spid="_x0000_s47110" name="Bitmap Image" r:id="rId7" imgW="352474" imgH="2352381" progId="PBrush">
                <p:embed/>
              </p:oleObj>
            </a:graphicData>
          </a:graphic>
        </p:graphicFrame>
        <p:graphicFrame>
          <p:nvGraphicFramePr>
            <p:cNvPr id="227337" name="Object 9"/>
            <p:cNvGraphicFramePr>
              <a:graphicFrameLocks noChangeAspect="1"/>
            </p:cNvGraphicFramePr>
            <p:nvPr/>
          </p:nvGraphicFramePr>
          <p:xfrm>
            <a:off x="3744" y="1288"/>
            <a:ext cx="125" cy="837"/>
          </p:xfrm>
          <a:graphic>
            <a:graphicData uri="http://schemas.openxmlformats.org/presentationml/2006/ole">
              <p:oleObj spid="_x0000_s47111" name="Bitmap Image" r:id="rId8" imgW="352474" imgH="2352381" progId="PBrush">
                <p:embed/>
              </p:oleObj>
            </a:graphicData>
          </a:graphic>
        </p:graphicFrame>
        <p:graphicFrame>
          <p:nvGraphicFramePr>
            <p:cNvPr id="227338" name="Object 10"/>
            <p:cNvGraphicFramePr>
              <a:graphicFrameLocks noChangeAspect="1"/>
            </p:cNvGraphicFramePr>
            <p:nvPr/>
          </p:nvGraphicFramePr>
          <p:xfrm>
            <a:off x="4128" y="1248"/>
            <a:ext cx="125" cy="837"/>
          </p:xfrm>
          <a:graphic>
            <a:graphicData uri="http://schemas.openxmlformats.org/presentationml/2006/ole">
              <p:oleObj spid="_x0000_s47112" name="Bitmap Image" r:id="rId9" imgW="352474" imgH="2352381" progId="PBrush">
                <p:embed/>
              </p:oleObj>
            </a:graphicData>
          </a:graphic>
        </p:graphicFrame>
        <p:graphicFrame>
          <p:nvGraphicFramePr>
            <p:cNvPr id="227339" name="Object 11"/>
            <p:cNvGraphicFramePr>
              <a:graphicFrameLocks noChangeAspect="1"/>
            </p:cNvGraphicFramePr>
            <p:nvPr/>
          </p:nvGraphicFramePr>
          <p:xfrm>
            <a:off x="4896" y="2112"/>
            <a:ext cx="125" cy="837"/>
          </p:xfrm>
          <a:graphic>
            <a:graphicData uri="http://schemas.openxmlformats.org/presentationml/2006/ole">
              <p:oleObj spid="_x0000_s47113" name="Bitmap Image" r:id="rId10" imgW="352474" imgH="2352381" progId="PBrush">
                <p:embed/>
              </p:oleObj>
            </a:graphicData>
          </a:graphic>
        </p:graphicFrame>
        <p:graphicFrame>
          <p:nvGraphicFramePr>
            <p:cNvPr id="227340" name="Object 12"/>
            <p:cNvGraphicFramePr>
              <a:graphicFrameLocks noChangeAspect="1"/>
            </p:cNvGraphicFramePr>
            <p:nvPr/>
          </p:nvGraphicFramePr>
          <p:xfrm>
            <a:off x="4608" y="2064"/>
            <a:ext cx="125" cy="837"/>
          </p:xfrm>
          <a:graphic>
            <a:graphicData uri="http://schemas.openxmlformats.org/presentationml/2006/ole">
              <p:oleObj spid="_x0000_s47114" name="Bitmap Image" r:id="rId11" imgW="352474" imgH="2352381" progId="PBrush">
                <p:embed/>
              </p:oleObj>
            </a:graphicData>
          </a:graphic>
        </p:graphicFrame>
        <p:graphicFrame>
          <p:nvGraphicFramePr>
            <p:cNvPr id="227341" name="Object 13"/>
            <p:cNvGraphicFramePr>
              <a:graphicFrameLocks noChangeAspect="1"/>
            </p:cNvGraphicFramePr>
            <p:nvPr/>
          </p:nvGraphicFramePr>
          <p:xfrm>
            <a:off x="4848" y="1008"/>
            <a:ext cx="125" cy="837"/>
          </p:xfrm>
          <a:graphic>
            <a:graphicData uri="http://schemas.openxmlformats.org/presentationml/2006/ole">
              <p:oleObj spid="_x0000_s47115" name="Bitmap Image" r:id="rId12" imgW="352474" imgH="2352381" progId="PBrush">
                <p:embed/>
              </p:oleObj>
            </a:graphicData>
          </a:graphic>
        </p:graphicFrame>
        <p:graphicFrame>
          <p:nvGraphicFramePr>
            <p:cNvPr id="227342" name="Object 14"/>
            <p:cNvGraphicFramePr>
              <a:graphicFrameLocks noChangeAspect="1"/>
            </p:cNvGraphicFramePr>
            <p:nvPr/>
          </p:nvGraphicFramePr>
          <p:xfrm>
            <a:off x="2912" y="2296"/>
            <a:ext cx="125" cy="837"/>
          </p:xfrm>
          <a:graphic>
            <a:graphicData uri="http://schemas.openxmlformats.org/presentationml/2006/ole">
              <p:oleObj spid="_x0000_s47116" name="Bitmap Image" r:id="rId13" imgW="352474" imgH="2352381" progId="PBrush">
                <p:embed/>
              </p:oleObj>
            </a:graphicData>
          </a:graphic>
        </p:graphicFrame>
        <p:graphicFrame>
          <p:nvGraphicFramePr>
            <p:cNvPr id="227343" name="Object 15"/>
            <p:cNvGraphicFramePr>
              <a:graphicFrameLocks noChangeAspect="1"/>
            </p:cNvGraphicFramePr>
            <p:nvPr/>
          </p:nvGraphicFramePr>
          <p:xfrm>
            <a:off x="3120" y="2304"/>
            <a:ext cx="125" cy="837"/>
          </p:xfrm>
          <a:graphic>
            <a:graphicData uri="http://schemas.openxmlformats.org/presentationml/2006/ole">
              <p:oleObj spid="_x0000_s47117" name="Bitmap Image" r:id="rId14" imgW="352474" imgH="2352381" progId="PBrush">
                <p:embed/>
              </p:oleObj>
            </a:graphicData>
          </a:graphic>
        </p:graphicFrame>
        <p:graphicFrame>
          <p:nvGraphicFramePr>
            <p:cNvPr id="227344" name="Object 16"/>
            <p:cNvGraphicFramePr>
              <a:graphicFrameLocks noChangeAspect="1"/>
            </p:cNvGraphicFramePr>
            <p:nvPr/>
          </p:nvGraphicFramePr>
          <p:xfrm>
            <a:off x="2976" y="2832"/>
            <a:ext cx="125" cy="837"/>
          </p:xfrm>
          <a:graphic>
            <a:graphicData uri="http://schemas.openxmlformats.org/presentationml/2006/ole">
              <p:oleObj spid="_x0000_s47118" name="Bitmap Image" r:id="rId15" imgW="352474" imgH="2352381" progId="PBrush">
                <p:embed/>
              </p:oleObj>
            </a:graphicData>
          </a:graphic>
        </p:graphicFrame>
        <p:graphicFrame>
          <p:nvGraphicFramePr>
            <p:cNvPr id="227345" name="Object 17"/>
            <p:cNvGraphicFramePr>
              <a:graphicFrameLocks noChangeAspect="1"/>
            </p:cNvGraphicFramePr>
            <p:nvPr/>
          </p:nvGraphicFramePr>
          <p:xfrm>
            <a:off x="3408" y="2256"/>
            <a:ext cx="125" cy="837"/>
          </p:xfrm>
          <a:graphic>
            <a:graphicData uri="http://schemas.openxmlformats.org/presentationml/2006/ole">
              <p:oleObj spid="_x0000_s47119" name="Bitmap Image" r:id="rId16" imgW="352474" imgH="2352381" progId="PBrush">
                <p:embed/>
              </p:oleObj>
            </a:graphicData>
          </a:graphic>
        </p:graphicFrame>
        <p:graphicFrame>
          <p:nvGraphicFramePr>
            <p:cNvPr id="227346" name="Object 18"/>
            <p:cNvGraphicFramePr>
              <a:graphicFrameLocks noChangeAspect="1"/>
            </p:cNvGraphicFramePr>
            <p:nvPr/>
          </p:nvGraphicFramePr>
          <p:xfrm>
            <a:off x="3360" y="2880"/>
            <a:ext cx="125" cy="837"/>
          </p:xfrm>
          <a:graphic>
            <a:graphicData uri="http://schemas.openxmlformats.org/presentationml/2006/ole">
              <p:oleObj spid="_x0000_s47120" name="Bitmap Image" r:id="rId17" imgW="352474" imgH="2352381" progId="PBrush">
                <p:embed/>
              </p:oleObj>
            </a:graphicData>
          </a:graphic>
        </p:graphicFrame>
        <p:graphicFrame>
          <p:nvGraphicFramePr>
            <p:cNvPr id="227347" name="Object 19"/>
            <p:cNvGraphicFramePr>
              <a:graphicFrameLocks noChangeAspect="1"/>
            </p:cNvGraphicFramePr>
            <p:nvPr/>
          </p:nvGraphicFramePr>
          <p:xfrm>
            <a:off x="1920" y="1248"/>
            <a:ext cx="125" cy="837"/>
          </p:xfrm>
          <a:graphic>
            <a:graphicData uri="http://schemas.openxmlformats.org/presentationml/2006/ole">
              <p:oleObj spid="_x0000_s47121" name="Bitmap Image" r:id="rId18" imgW="352474" imgH="2352381" progId="PBrush">
                <p:embed/>
              </p:oleObj>
            </a:graphicData>
          </a:graphic>
        </p:graphicFrame>
        <p:graphicFrame>
          <p:nvGraphicFramePr>
            <p:cNvPr id="227348" name="Object 20"/>
            <p:cNvGraphicFramePr>
              <a:graphicFrameLocks noChangeAspect="1"/>
            </p:cNvGraphicFramePr>
            <p:nvPr/>
          </p:nvGraphicFramePr>
          <p:xfrm>
            <a:off x="2256" y="1248"/>
            <a:ext cx="125" cy="837"/>
          </p:xfrm>
          <a:graphic>
            <a:graphicData uri="http://schemas.openxmlformats.org/presentationml/2006/ole">
              <p:oleObj spid="_x0000_s47122" name="Bitmap Image" r:id="rId19" imgW="352474" imgH="2352381" progId="PBrush">
                <p:embed/>
              </p:oleObj>
            </a:graphicData>
          </a:graphic>
        </p:graphicFrame>
        <p:graphicFrame>
          <p:nvGraphicFramePr>
            <p:cNvPr id="227349" name="Object 21"/>
            <p:cNvGraphicFramePr>
              <a:graphicFrameLocks noChangeAspect="1"/>
            </p:cNvGraphicFramePr>
            <p:nvPr/>
          </p:nvGraphicFramePr>
          <p:xfrm>
            <a:off x="2064" y="2016"/>
            <a:ext cx="125" cy="837"/>
          </p:xfrm>
          <a:graphic>
            <a:graphicData uri="http://schemas.openxmlformats.org/presentationml/2006/ole">
              <p:oleObj spid="_x0000_s47123" name="Bitmap Image" r:id="rId20" imgW="352474" imgH="2352381" progId="PBrush">
                <p:embed/>
              </p:oleObj>
            </a:graphicData>
          </a:graphic>
        </p:graphicFrame>
        <p:graphicFrame>
          <p:nvGraphicFramePr>
            <p:cNvPr id="227350" name="Object 22"/>
            <p:cNvGraphicFramePr>
              <a:graphicFrameLocks noChangeAspect="1"/>
            </p:cNvGraphicFramePr>
            <p:nvPr/>
          </p:nvGraphicFramePr>
          <p:xfrm>
            <a:off x="2452" y="1288"/>
            <a:ext cx="125" cy="837"/>
          </p:xfrm>
          <a:graphic>
            <a:graphicData uri="http://schemas.openxmlformats.org/presentationml/2006/ole">
              <p:oleObj spid="_x0000_s47124" name="Bitmap Image" r:id="rId21" imgW="352474" imgH="2352381" progId="PBrush">
                <p:embed/>
              </p:oleObj>
            </a:graphicData>
          </a:graphic>
        </p:graphicFrame>
        <p:graphicFrame>
          <p:nvGraphicFramePr>
            <p:cNvPr id="227351" name="Object 23"/>
            <p:cNvGraphicFramePr>
              <a:graphicFrameLocks noChangeAspect="1"/>
            </p:cNvGraphicFramePr>
            <p:nvPr/>
          </p:nvGraphicFramePr>
          <p:xfrm>
            <a:off x="2640" y="1056"/>
            <a:ext cx="125" cy="837"/>
          </p:xfrm>
          <a:graphic>
            <a:graphicData uri="http://schemas.openxmlformats.org/presentationml/2006/ole">
              <p:oleObj spid="_x0000_s47125" name="Bitmap Image" r:id="rId22" imgW="352474" imgH="2352381" progId="PBrush">
                <p:embed/>
              </p:oleObj>
            </a:graphicData>
          </a:graphic>
        </p:graphicFrame>
        <p:graphicFrame>
          <p:nvGraphicFramePr>
            <p:cNvPr id="227352" name="Object 24"/>
            <p:cNvGraphicFramePr>
              <a:graphicFrameLocks noChangeAspect="1"/>
            </p:cNvGraphicFramePr>
            <p:nvPr/>
          </p:nvGraphicFramePr>
          <p:xfrm>
            <a:off x="2304" y="2160"/>
            <a:ext cx="125" cy="837"/>
          </p:xfrm>
          <a:graphic>
            <a:graphicData uri="http://schemas.openxmlformats.org/presentationml/2006/ole">
              <p:oleObj spid="_x0000_s47126" name="Bitmap Image" r:id="rId23" imgW="352474" imgH="2352381" progId="PBrush">
                <p:embed/>
              </p:oleObj>
            </a:graphicData>
          </a:graphic>
        </p:graphicFrame>
        <p:graphicFrame>
          <p:nvGraphicFramePr>
            <p:cNvPr id="227353" name="Object 25"/>
            <p:cNvGraphicFramePr>
              <a:graphicFrameLocks noChangeAspect="1"/>
            </p:cNvGraphicFramePr>
            <p:nvPr/>
          </p:nvGraphicFramePr>
          <p:xfrm>
            <a:off x="2208" y="2784"/>
            <a:ext cx="125" cy="837"/>
          </p:xfrm>
          <a:graphic>
            <a:graphicData uri="http://schemas.openxmlformats.org/presentationml/2006/ole">
              <p:oleObj spid="_x0000_s47127" name="Bitmap Image" r:id="rId24" imgW="352474" imgH="2352381" progId="PBrush">
                <p:embed/>
              </p:oleObj>
            </a:graphicData>
          </a:graphic>
        </p:graphicFrame>
        <p:graphicFrame>
          <p:nvGraphicFramePr>
            <p:cNvPr id="227354" name="Object 26"/>
            <p:cNvGraphicFramePr>
              <a:graphicFrameLocks noChangeAspect="1"/>
            </p:cNvGraphicFramePr>
            <p:nvPr/>
          </p:nvGraphicFramePr>
          <p:xfrm>
            <a:off x="2448" y="2592"/>
            <a:ext cx="125" cy="837"/>
          </p:xfrm>
          <a:graphic>
            <a:graphicData uri="http://schemas.openxmlformats.org/presentationml/2006/ole">
              <p:oleObj spid="_x0000_s47128" name="Bitmap Image" r:id="rId25" imgW="352474" imgH="2352381" progId="PBrush">
                <p:embed/>
              </p:oleObj>
            </a:graphicData>
          </a:graphic>
        </p:graphicFrame>
        <p:graphicFrame>
          <p:nvGraphicFramePr>
            <p:cNvPr id="227355" name="Object 27"/>
            <p:cNvGraphicFramePr>
              <a:graphicFrameLocks noChangeAspect="1"/>
            </p:cNvGraphicFramePr>
            <p:nvPr/>
          </p:nvGraphicFramePr>
          <p:xfrm>
            <a:off x="2544" y="2352"/>
            <a:ext cx="125" cy="837"/>
          </p:xfrm>
          <a:graphic>
            <a:graphicData uri="http://schemas.openxmlformats.org/presentationml/2006/ole">
              <p:oleObj spid="_x0000_s47129" name="Bitmap Image" r:id="rId26" imgW="352474" imgH="2352381" progId="PBrush">
                <p:embed/>
              </p:oleObj>
            </a:graphicData>
          </a:graphic>
        </p:graphicFrame>
        <p:graphicFrame>
          <p:nvGraphicFramePr>
            <p:cNvPr id="227356" name="Object 28"/>
            <p:cNvGraphicFramePr>
              <a:graphicFrameLocks/>
            </p:cNvGraphicFramePr>
            <p:nvPr/>
          </p:nvGraphicFramePr>
          <p:xfrm>
            <a:off x="2016" y="2976"/>
            <a:ext cx="125" cy="837"/>
          </p:xfrm>
          <a:graphic>
            <a:graphicData uri="http://schemas.openxmlformats.org/presentationml/2006/ole">
              <p:oleObj spid="_x0000_s47130" name="Bitmap Image" r:id="rId27" imgW="352474" imgH="2352381" progId="PBrush">
                <p:embed/>
              </p:oleObj>
            </a:graphicData>
          </a:graphic>
        </p:graphicFrame>
        <p:graphicFrame>
          <p:nvGraphicFramePr>
            <p:cNvPr id="227357" name="Object 29"/>
            <p:cNvGraphicFramePr>
              <a:graphicFrameLocks noChangeAspect="1"/>
            </p:cNvGraphicFramePr>
            <p:nvPr/>
          </p:nvGraphicFramePr>
          <p:xfrm>
            <a:off x="1344" y="2448"/>
            <a:ext cx="125" cy="837"/>
          </p:xfrm>
          <a:graphic>
            <a:graphicData uri="http://schemas.openxmlformats.org/presentationml/2006/ole">
              <p:oleObj spid="_x0000_s47131" name="Bitmap Image" r:id="rId28" imgW="352474" imgH="2352381" progId="PBrush">
                <p:embed/>
              </p:oleObj>
            </a:graphicData>
          </a:graphic>
        </p:graphicFrame>
        <p:graphicFrame>
          <p:nvGraphicFramePr>
            <p:cNvPr id="227358" name="Object 30"/>
            <p:cNvGraphicFramePr>
              <a:graphicFrameLocks noChangeAspect="1"/>
            </p:cNvGraphicFramePr>
            <p:nvPr/>
          </p:nvGraphicFramePr>
          <p:xfrm>
            <a:off x="1056" y="2448"/>
            <a:ext cx="125" cy="837"/>
          </p:xfrm>
          <a:graphic>
            <a:graphicData uri="http://schemas.openxmlformats.org/presentationml/2006/ole">
              <p:oleObj spid="_x0000_s47132" name="Bitmap Image" r:id="rId29" imgW="352474" imgH="2352381" progId="PBrush">
                <p:embed/>
              </p:oleObj>
            </a:graphicData>
          </a:graphic>
        </p:graphicFrame>
        <p:graphicFrame>
          <p:nvGraphicFramePr>
            <p:cNvPr id="227359" name="Object 31"/>
            <p:cNvGraphicFramePr>
              <a:graphicFrameLocks noChangeAspect="1"/>
            </p:cNvGraphicFramePr>
            <p:nvPr/>
          </p:nvGraphicFramePr>
          <p:xfrm>
            <a:off x="1680" y="2112"/>
            <a:ext cx="125" cy="837"/>
          </p:xfrm>
          <a:graphic>
            <a:graphicData uri="http://schemas.openxmlformats.org/presentationml/2006/ole">
              <p:oleObj spid="_x0000_s47133" name="Bitmap Image" r:id="rId30" imgW="352474" imgH="2352381" progId="PBrush">
                <p:embed/>
              </p:oleObj>
            </a:graphicData>
          </a:graphic>
        </p:graphicFrame>
        <p:graphicFrame>
          <p:nvGraphicFramePr>
            <p:cNvPr id="227360" name="Object 32"/>
            <p:cNvGraphicFramePr>
              <a:graphicFrameLocks noChangeAspect="1"/>
            </p:cNvGraphicFramePr>
            <p:nvPr/>
          </p:nvGraphicFramePr>
          <p:xfrm>
            <a:off x="1536" y="2640"/>
            <a:ext cx="125" cy="837"/>
          </p:xfrm>
          <a:graphic>
            <a:graphicData uri="http://schemas.openxmlformats.org/presentationml/2006/ole">
              <p:oleObj spid="_x0000_s47134" name="Bitmap Image" r:id="rId31" imgW="352474" imgH="2352381" progId="PBrush">
                <p:embed/>
              </p:oleObj>
            </a:graphicData>
          </a:graphic>
        </p:graphicFrame>
        <p:graphicFrame>
          <p:nvGraphicFramePr>
            <p:cNvPr id="227361" name="Object 33"/>
            <p:cNvGraphicFramePr>
              <a:graphicFrameLocks noChangeAspect="1"/>
            </p:cNvGraphicFramePr>
            <p:nvPr/>
          </p:nvGraphicFramePr>
          <p:xfrm>
            <a:off x="1776" y="2592"/>
            <a:ext cx="125" cy="837"/>
          </p:xfrm>
          <a:graphic>
            <a:graphicData uri="http://schemas.openxmlformats.org/presentationml/2006/ole">
              <p:oleObj spid="_x0000_s47135" name="Bitmap Image" r:id="rId32" imgW="352474" imgH="2352381" progId="PBrush">
                <p:embed/>
              </p:oleObj>
            </a:graphicData>
          </a:graphic>
        </p:graphicFrame>
        <p:graphicFrame>
          <p:nvGraphicFramePr>
            <p:cNvPr id="227362" name="Object 34"/>
            <p:cNvGraphicFramePr>
              <a:graphicFrameLocks noChangeAspect="1"/>
            </p:cNvGraphicFramePr>
            <p:nvPr/>
          </p:nvGraphicFramePr>
          <p:xfrm>
            <a:off x="864" y="1248"/>
            <a:ext cx="125" cy="837"/>
          </p:xfrm>
          <a:graphic>
            <a:graphicData uri="http://schemas.openxmlformats.org/presentationml/2006/ole">
              <p:oleObj spid="_x0000_s47136" name="Bitmap Image" r:id="rId33" imgW="352474" imgH="2352381" progId="PBrush">
                <p:embed/>
              </p:oleObj>
            </a:graphicData>
          </a:graphic>
        </p:graphicFrame>
        <p:graphicFrame>
          <p:nvGraphicFramePr>
            <p:cNvPr id="227363" name="Object 35"/>
            <p:cNvGraphicFramePr>
              <a:graphicFrameLocks noChangeAspect="1"/>
            </p:cNvGraphicFramePr>
            <p:nvPr/>
          </p:nvGraphicFramePr>
          <p:xfrm>
            <a:off x="1200" y="1392"/>
            <a:ext cx="125" cy="837"/>
          </p:xfrm>
          <a:graphic>
            <a:graphicData uri="http://schemas.openxmlformats.org/presentationml/2006/ole">
              <p:oleObj spid="_x0000_s47137" name="Bitmap Image" r:id="rId34" imgW="352474" imgH="2352381" progId="PBrush">
                <p:embed/>
              </p:oleObj>
            </a:graphicData>
          </a:graphic>
        </p:graphicFrame>
        <p:graphicFrame>
          <p:nvGraphicFramePr>
            <p:cNvPr id="227364" name="Object 36"/>
            <p:cNvGraphicFramePr>
              <a:graphicFrameLocks noChangeAspect="1"/>
            </p:cNvGraphicFramePr>
            <p:nvPr/>
          </p:nvGraphicFramePr>
          <p:xfrm>
            <a:off x="1248" y="1680"/>
            <a:ext cx="125" cy="837"/>
          </p:xfrm>
          <a:graphic>
            <a:graphicData uri="http://schemas.openxmlformats.org/presentationml/2006/ole">
              <p:oleObj spid="_x0000_s47138" name="Bitmap Image" r:id="rId35" imgW="352474" imgH="2352381" progId="PBrush">
                <p:embed/>
              </p:oleObj>
            </a:graphicData>
          </a:graphic>
        </p:graphicFrame>
        <p:graphicFrame>
          <p:nvGraphicFramePr>
            <p:cNvPr id="227365" name="Object 37"/>
            <p:cNvGraphicFramePr>
              <a:graphicFrameLocks noChangeAspect="1"/>
            </p:cNvGraphicFramePr>
            <p:nvPr/>
          </p:nvGraphicFramePr>
          <p:xfrm>
            <a:off x="1584" y="1008"/>
            <a:ext cx="125" cy="837"/>
          </p:xfrm>
          <a:graphic>
            <a:graphicData uri="http://schemas.openxmlformats.org/presentationml/2006/ole">
              <p:oleObj spid="_x0000_s47139" name="Bitmap Image" r:id="rId36" imgW="352474" imgH="2352381" progId="PBrush">
                <p:embed/>
              </p:oleObj>
            </a:graphicData>
          </a:graphic>
        </p:graphicFrame>
        <p:graphicFrame>
          <p:nvGraphicFramePr>
            <p:cNvPr id="227366" name="Object 38"/>
            <p:cNvGraphicFramePr>
              <a:graphicFrameLocks noChangeAspect="1"/>
            </p:cNvGraphicFramePr>
            <p:nvPr/>
          </p:nvGraphicFramePr>
          <p:xfrm>
            <a:off x="2064" y="1152"/>
            <a:ext cx="125" cy="837"/>
          </p:xfrm>
          <a:graphic>
            <a:graphicData uri="http://schemas.openxmlformats.org/presentationml/2006/ole">
              <p:oleObj spid="_x0000_s47140" name="Bitmap Image" r:id="rId37" imgW="352474" imgH="2352381" progId="PBrush">
                <p:embed/>
              </p:oleObj>
            </a:graphicData>
          </a:graphic>
        </p:graphicFrame>
        <p:graphicFrame>
          <p:nvGraphicFramePr>
            <p:cNvPr id="227367" name="Object 39"/>
            <p:cNvGraphicFramePr>
              <a:graphicFrameLocks noChangeAspect="1"/>
            </p:cNvGraphicFramePr>
            <p:nvPr/>
          </p:nvGraphicFramePr>
          <p:xfrm>
            <a:off x="3744" y="2296"/>
            <a:ext cx="125" cy="837"/>
          </p:xfrm>
          <a:graphic>
            <a:graphicData uri="http://schemas.openxmlformats.org/presentationml/2006/ole">
              <p:oleObj spid="_x0000_s47141" name="Bitmap Image" r:id="rId38" imgW="352474" imgH="2352381" progId="PBrush">
                <p:embed/>
              </p:oleObj>
            </a:graphicData>
          </a:graphic>
        </p:graphicFrame>
        <p:graphicFrame>
          <p:nvGraphicFramePr>
            <p:cNvPr id="227368" name="Object 40"/>
            <p:cNvGraphicFramePr>
              <a:graphicFrameLocks noChangeAspect="1"/>
            </p:cNvGraphicFramePr>
            <p:nvPr/>
          </p:nvGraphicFramePr>
          <p:xfrm>
            <a:off x="3868" y="2296"/>
            <a:ext cx="125" cy="837"/>
          </p:xfrm>
          <a:graphic>
            <a:graphicData uri="http://schemas.openxmlformats.org/presentationml/2006/ole">
              <p:oleObj spid="_x0000_s47142" name="Bitmap Image" r:id="rId39" imgW="352474" imgH="2352381" progId="PBrush">
                <p:embed/>
              </p:oleObj>
            </a:graphicData>
          </a:graphic>
        </p:graphicFrame>
        <p:graphicFrame>
          <p:nvGraphicFramePr>
            <p:cNvPr id="227369" name="Object 41"/>
            <p:cNvGraphicFramePr>
              <a:graphicFrameLocks noChangeAspect="1"/>
            </p:cNvGraphicFramePr>
            <p:nvPr/>
          </p:nvGraphicFramePr>
          <p:xfrm>
            <a:off x="4416" y="1248"/>
            <a:ext cx="125" cy="837"/>
          </p:xfrm>
          <a:graphic>
            <a:graphicData uri="http://schemas.openxmlformats.org/presentationml/2006/ole">
              <p:oleObj spid="_x0000_s47143" name="Bitmap Image" r:id="rId40" imgW="352474" imgH="2352381" progId="PBrush">
                <p:embed/>
              </p:oleObj>
            </a:graphicData>
          </a:graphic>
        </p:graphicFrame>
        <p:graphicFrame>
          <p:nvGraphicFramePr>
            <p:cNvPr id="227370" name="Object 42"/>
            <p:cNvGraphicFramePr>
              <a:graphicFrameLocks noChangeAspect="1"/>
            </p:cNvGraphicFramePr>
            <p:nvPr/>
          </p:nvGraphicFramePr>
          <p:xfrm>
            <a:off x="4272" y="2112"/>
            <a:ext cx="125" cy="837"/>
          </p:xfrm>
          <a:graphic>
            <a:graphicData uri="http://schemas.openxmlformats.org/presentationml/2006/ole">
              <p:oleObj spid="_x0000_s47144" name="Bitmap Image" r:id="rId41" imgW="352474" imgH="2352381" progId="PBrush">
                <p:embed/>
              </p:oleObj>
            </a:graphicData>
          </a:graphic>
        </p:graphicFrame>
        <p:graphicFrame>
          <p:nvGraphicFramePr>
            <p:cNvPr id="227371" name="Object 43"/>
            <p:cNvGraphicFramePr>
              <a:graphicFrameLocks noChangeAspect="1"/>
            </p:cNvGraphicFramePr>
            <p:nvPr/>
          </p:nvGraphicFramePr>
          <p:xfrm>
            <a:off x="4176" y="2832"/>
            <a:ext cx="125" cy="837"/>
          </p:xfrm>
          <a:graphic>
            <a:graphicData uri="http://schemas.openxmlformats.org/presentationml/2006/ole">
              <p:oleObj spid="_x0000_s47145" name="Bitmap Image" r:id="rId42" imgW="352474" imgH="2352381" progId="PBrush">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xit" presetSubtype="32" fill="hold" nodeType="clickEffect">
                                  <p:stCondLst>
                                    <p:cond delay="0"/>
                                  </p:stCondLst>
                                  <p:childTnLst>
                                    <p:anim calcmode="lin" valueType="num">
                                      <p:cBhvr>
                                        <p:cTn id="11" dur="500"/>
                                        <p:tgtEl>
                                          <p:spTgt spid="2"/>
                                        </p:tgtEl>
                                        <p:attrNameLst>
                                          <p:attrName>ppt_w</p:attrName>
                                        </p:attrNameLst>
                                      </p:cBhvr>
                                      <p:tavLst>
                                        <p:tav tm="0">
                                          <p:val>
                                            <p:strVal val="ppt_w"/>
                                          </p:val>
                                        </p:tav>
                                        <p:tav tm="100000">
                                          <p:val>
                                            <p:fltVal val="0"/>
                                          </p:val>
                                        </p:tav>
                                      </p:tavLst>
                                    </p:anim>
                                    <p:anim calcmode="lin" valueType="num">
                                      <p:cBhvr>
                                        <p:cTn id="12" dur="500"/>
                                        <p:tgtEl>
                                          <p:spTgt spid="2"/>
                                        </p:tgtEl>
                                        <p:attrNameLst>
                                          <p:attrName>ppt_h</p:attrName>
                                        </p:attrNameLst>
                                      </p:cBhvr>
                                      <p:tavLst>
                                        <p:tav tm="0">
                                          <p:val>
                                            <p:strVal val="ppt_h"/>
                                          </p:val>
                                        </p:tav>
                                        <p:tav tm="100000">
                                          <p:val>
                                            <p:fltVal val="0"/>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r>
              <a:rPr lang="en-GB"/>
              <a:t>How Many Matches Now?</a:t>
            </a:r>
          </a:p>
        </p:txBody>
      </p:sp>
      <p:grpSp>
        <p:nvGrpSpPr>
          <p:cNvPr id="2" name="Group 3"/>
          <p:cNvGrpSpPr>
            <a:grpSpLocks/>
          </p:cNvGrpSpPr>
          <p:nvPr/>
        </p:nvGrpSpPr>
        <p:grpSpPr bwMode="auto">
          <a:xfrm>
            <a:off x="4622800" y="2044700"/>
            <a:ext cx="985838" cy="1328738"/>
            <a:chOff x="2769" y="1419"/>
            <a:chExt cx="621" cy="837"/>
          </a:xfrm>
        </p:grpSpPr>
        <p:graphicFrame>
          <p:nvGraphicFramePr>
            <p:cNvPr id="228356" name="Object 4"/>
            <p:cNvGraphicFramePr>
              <a:graphicFrameLocks noChangeAspect="1"/>
            </p:cNvGraphicFramePr>
            <p:nvPr/>
          </p:nvGraphicFramePr>
          <p:xfrm>
            <a:off x="2769" y="1419"/>
            <a:ext cx="125" cy="837"/>
          </p:xfrm>
          <a:graphic>
            <a:graphicData uri="http://schemas.openxmlformats.org/presentationml/2006/ole">
              <p:oleObj spid="_x0000_s48165" name="Bitmap Image" r:id="rId3" imgW="352474" imgH="2352381" progId="PBrush">
                <p:embed/>
              </p:oleObj>
            </a:graphicData>
          </a:graphic>
        </p:graphicFrame>
        <p:graphicFrame>
          <p:nvGraphicFramePr>
            <p:cNvPr id="228357" name="Object 5"/>
            <p:cNvGraphicFramePr>
              <a:graphicFrameLocks noChangeAspect="1"/>
            </p:cNvGraphicFramePr>
            <p:nvPr/>
          </p:nvGraphicFramePr>
          <p:xfrm>
            <a:off x="2893" y="1419"/>
            <a:ext cx="125" cy="837"/>
          </p:xfrm>
          <a:graphic>
            <a:graphicData uri="http://schemas.openxmlformats.org/presentationml/2006/ole">
              <p:oleObj spid="_x0000_s48166" name="Bitmap Image" r:id="rId4" imgW="352474" imgH="2352381" progId="PBrush">
                <p:embed/>
              </p:oleObj>
            </a:graphicData>
          </a:graphic>
        </p:graphicFrame>
        <p:graphicFrame>
          <p:nvGraphicFramePr>
            <p:cNvPr id="228358" name="Object 6"/>
            <p:cNvGraphicFramePr>
              <a:graphicFrameLocks noChangeAspect="1"/>
            </p:cNvGraphicFramePr>
            <p:nvPr/>
          </p:nvGraphicFramePr>
          <p:xfrm>
            <a:off x="3017" y="1419"/>
            <a:ext cx="125" cy="837"/>
          </p:xfrm>
          <a:graphic>
            <a:graphicData uri="http://schemas.openxmlformats.org/presentationml/2006/ole">
              <p:oleObj spid="_x0000_s48167" name="Bitmap Image" r:id="rId5" imgW="352474" imgH="2352381" progId="PBrush">
                <p:embed/>
              </p:oleObj>
            </a:graphicData>
          </a:graphic>
        </p:graphicFrame>
        <p:graphicFrame>
          <p:nvGraphicFramePr>
            <p:cNvPr id="228359" name="Object 7"/>
            <p:cNvGraphicFramePr>
              <a:graphicFrameLocks noChangeAspect="1"/>
            </p:cNvGraphicFramePr>
            <p:nvPr/>
          </p:nvGraphicFramePr>
          <p:xfrm>
            <a:off x="3141" y="1419"/>
            <a:ext cx="125" cy="837"/>
          </p:xfrm>
          <a:graphic>
            <a:graphicData uri="http://schemas.openxmlformats.org/presentationml/2006/ole">
              <p:oleObj spid="_x0000_s48168" name="Bitmap Image" r:id="rId6" imgW="352474" imgH="2352381" progId="PBrush">
                <p:embed/>
              </p:oleObj>
            </a:graphicData>
          </a:graphic>
        </p:graphicFrame>
        <p:graphicFrame>
          <p:nvGraphicFramePr>
            <p:cNvPr id="228360" name="Object 8"/>
            <p:cNvGraphicFramePr>
              <a:graphicFrameLocks noChangeAspect="1"/>
            </p:cNvGraphicFramePr>
            <p:nvPr/>
          </p:nvGraphicFramePr>
          <p:xfrm>
            <a:off x="3265" y="1419"/>
            <a:ext cx="125" cy="837"/>
          </p:xfrm>
          <a:graphic>
            <a:graphicData uri="http://schemas.openxmlformats.org/presentationml/2006/ole">
              <p:oleObj spid="_x0000_s48169" name="Bitmap Image" r:id="rId7" imgW="352474" imgH="2352381" progId="PBrush">
                <p:embed/>
              </p:oleObj>
            </a:graphicData>
          </a:graphic>
        </p:graphicFrame>
      </p:grpSp>
      <p:grpSp>
        <p:nvGrpSpPr>
          <p:cNvPr id="3" name="Group 9"/>
          <p:cNvGrpSpPr>
            <a:grpSpLocks/>
          </p:cNvGrpSpPr>
          <p:nvPr/>
        </p:nvGrpSpPr>
        <p:grpSpPr bwMode="auto">
          <a:xfrm>
            <a:off x="5943600" y="2044700"/>
            <a:ext cx="985838" cy="1328738"/>
            <a:chOff x="2769" y="1419"/>
            <a:chExt cx="621" cy="837"/>
          </a:xfrm>
        </p:grpSpPr>
        <p:graphicFrame>
          <p:nvGraphicFramePr>
            <p:cNvPr id="228362" name="Object 10"/>
            <p:cNvGraphicFramePr>
              <a:graphicFrameLocks noChangeAspect="1"/>
            </p:cNvGraphicFramePr>
            <p:nvPr/>
          </p:nvGraphicFramePr>
          <p:xfrm>
            <a:off x="2769" y="1419"/>
            <a:ext cx="125" cy="837"/>
          </p:xfrm>
          <a:graphic>
            <a:graphicData uri="http://schemas.openxmlformats.org/presentationml/2006/ole">
              <p:oleObj spid="_x0000_s48160" name="Bitmap Image" r:id="rId8" imgW="352474" imgH="2352381" progId="PBrush">
                <p:embed/>
              </p:oleObj>
            </a:graphicData>
          </a:graphic>
        </p:graphicFrame>
        <p:graphicFrame>
          <p:nvGraphicFramePr>
            <p:cNvPr id="228363" name="Object 11"/>
            <p:cNvGraphicFramePr>
              <a:graphicFrameLocks noChangeAspect="1"/>
            </p:cNvGraphicFramePr>
            <p:nvPr/>
          </p:nvGraphicFramePr>
          <p:xfrm>
            <a:off x="2893" y="1419"/>
            <a:ext cx="125" cy="837"/>
          </p:xfrm>
          <a:graphic>
            <a:graphicData uri="http://schemas.openxmlformats.org/presentationml/2006/ole">
              <p:oleObj spid="_x0000_s48161" name="Bitmap Image" r:id="rId9" imgW="352474" imgH="2352381" progId="PBrush">
                <p:embed/>
              </p:oleObj>
            </a:graphicData>
          </a:graphic>
        </p:graphicFrame>
        <p:graphicFrame>
          <p:nvGraphicFramePr>
            <p:cNvPr id="228364" name="Object 12"/>
            <p:cNvGraphicFramePr>
              <a:graphicFrameLocks noChangeAspect="1"/>
            </p:cNvGraphicFramePr>
            <p:nvPr/>
          </p:nvGraphicFramePr>
          <p:xfrm>
            <a:off x="3017" y="1419"/>
            <a:ext cx="125" cy="837"/>
          </p:xfrm>
          <a:graphic>
            <a:graphicData uri="http://schemas.openxmlformats.org/presentationml/2006/ole">
              <p:oleObj spid="_x0000_s48162" name="Bitmap Image" r:id="rId10" imgW="352474" imgH="2352381" progId="PBrush">
                <p:embed/>
              </p:oleObj>
            </a:graphicData>
          </a:graphic>
        </p:graphicFrame>
        <p:graphicFrame>
          <p:nvGraphicFramePr>
            <p:cNvPr id="228365" name="Object 13"/>
            <p:cNvGraphicFramePr>
              <a:graphicFrameLocks noChangeAspect="1"/>
            </p:cNvGraphicFramePr>
            <p:nvPr/>
          </p:nvGraphicFramePr>
          <p:xfrm>
            <a:off x="3141" y="1419"/>
            <a:ext cx="125" cy="837"/>
          </p:xfrm>
          <a:graphic>
            <a:graphicData uri="http://schemas.openxmlformats.org/presentationml/2006/ole">
              <p:oleObj spid="_x0000_s48163" name="Bitmap Image" r:id="rId11" imgW="352474" imgH="2352381" progId="PBrush">
                <p:embed/>
              </p:oleObj>
            </a:graphicData>
          </a:graphic>
        </p:graphicFrame>
        <p:graphicFrame>
          <p:nvGraphicFramePr>
            <p:cNvPr id="228366" name="Object 14"/>
            <p:cNvGraphicFramePr>
              <a:graphicFrameLocks noChangeAspect="1"/>
            </p:cNvGraphicFramePr>
            <p:nvPr/>
          </p:nvGraphicFramePr>
          <p:xfrm>
            <a:off x="3265" y="1419"/>
            <a:ext cx="125" cy="837"/>
          </p:xfrm>
          <a:graphic>
            <a:graphicData uri="http://schemas.openxmlformats.org/presentationml/2006/ole">
              <p:oleObj spid="_x0000_s48164" name="Bitmap Image" r:id="rId12" imgW="352474" imgH="2352381" progId="PBrush">
                <p:embed/>
              </p:oleObj>
            </a:graphicData>
          </a:graphic>
        </p:graphicFrame>
      </p:grpSp>
      <p:grpSp>
        <p:nvGrpSpPr>
          <p:cNvPr id="4" name="Group 15"/>
          <p:cNvGrpSpPr>
            <a:grpSpLocks/>
          </p:cNvGrpSpPr>
          <p:nvPr/>
        </p:nvGrpSpPr>
        <p:grpSpPr bwMode="auto">
          <a:xfrm>
            <a:off x="4622800" y="3644900"/>
            <a:ext cx="985838" cy="1328738"/>
            <a:chOff x="2769" y="1419"/>
            <a:chExt cx="621" cy="837"/>
          </a:xfrm>
        </p:grpSpPr>
        <p:graphicFrame>
          <p:nvGraphicFramePr>
            <p:cNvPr id="228368" name="Object 16"/>
            <p:cNvGraphicFramePr>
              <a:graphicFrameLocks noChangeAspect="1"/>
            </p:cNvGraphicFramePr>
            <p:nvPr/>
          </p:nvGraphicFramePr>
          <p:xfrm>
            <a:off x="2769" y="1419"/>
            <a:ext cx="125" cy="837"/>
          </p:xfrm>
          <a:graphic>
            <a:graphicData uri="http://schemas.openxmlformats.org/presentationml/2006/ole">
              <p:oleObj spid="_x0000_s48155" name="Bitmap Image" r:id="rId13" imgW="352474" imgH="2352381" progId="PBrush">
                <p:embed/>
              </p:oleObj>
            </a:graphicData>
          </a:graphic>
        </p:graphicFrame>
        <p:graphicFrame>
          <p:nvGraphicFramePr>
            <p:cNvPr id="228369" name="Object 17"/>
            <p:cNvGraphicFramePr>
              <a:graphicFrameLocks noChangeAspect="1"/>
            </p:cNvGraphicFramePr>
            <p:nvPr/>
          </p:nvGraphicFramePr>
          <p:xfrm>
            <a:off x="2893" y="1419"/>
            <a:ext cx="125" cy="837"/>
          </p:xfrm>
          <a:graphic>
            <a:graphicData uri="http://schemas.openxmlformats.org/presentationml/2006/ole">
              <p:oleObj spid="_x0000_s48156" name="Bitmap Image" r:id="rId14" imgW="352474" imgH="2352381" progId="PBrush">
                <p:embed/>
              </p:oleObj>
            </a:graphicData>
          </a:graphic>
        </p:graphicFrame>
        <p:graphicFrame>
          <p:nvGraphicFramePr>
            <p:cNvPr id="228370" name="Object 18"/>
            <p:cNvGraphicFramePr>
              <a:graphicFrameLocks noChangeAspect="1"/>
            </p:cNvGraphicFramePr>
            <p:nvPr/>
          </p:nvGraphicFramePr>
          <p:xfrm>
            <a:off x="3017" y="1419"/>
            <a:ext cx="125" cy="837"/>
          </p:xfrm>
          <a:graphic>
            <a:graphicData uri="http://schemas.openxmlformats.org/presentationml/2006/ole">
              <p:oleObj spid="_x0000_s48157" name="Bitmap Image" r:id="rId15" imgW="352474" imgH="2352381" progId="PBrush">
                <p:embed/>
              </p:oleObj>
            </a:graphicData>
          </a:graphic>
        </p:graphicFrame>
        <p:graphicFrame>
          <p:nvGraphicFramePr>
            <p:cNvPr id="228371" name="Object 19"/>
            <p:cNvGraphicFramePr>
              <a:graphicFrameLocks noChangeAspect="1"/>
            </p:cNvGraphicFramePr>
            <p:nvPr/>
          </p:nvGraphicFramePr>
          <p:xfrm>
            <a:off x="3141" y="1419"/>
            <a:ext cx="125" cy="837"/>
          </p:xfrm>
          <a:graphic>
            <a:graphicData uri="http://schemas.openxmlformats.org/presentationml/2006/ole">
              <p:oleObj spid="_x0000_s48158" name="Bitmap Image" r:id="rId16" imgW="352474" imgH="2352381" progId="PBrush">
                <p:embed/>
              </p:oleObj>
            </a:graphicData>
          </a:graphic>
        </p:graphicFrame>
        <p:graphicFrame>
          <p:nvGraphicFramePr>
            <p:cNvPr id="228372" name="Object 20"/>
            <p:cNvGraphicFramePr>
              <a:graphicFrameLocks noChangeAspect="1"/>
            </p:cNvGraphicFramePr>
            <p:nvPr/>
          </p:nvGraphicFramePr>
          <p:xfrm>
            <a:off x="3265" y="1419"/>
            <a:ext cx="125" cy="837"/>
          </p:xfrm>
          <a:graphic>
            <a:graphicData uri="http://schemas.openxmlformats.org/presentationml/2006/ole">
              <p:oleObj spid="_x0000_s48159" name="Bitmap Image" r:id="rId17" imgW="352474" imgH="2352381" progId="PBrush">
                <p:embed/>
              </p:oleObj>
            </a:graphicData>
          </a:graphic>
        </p:graphicFrame>
      </p:grpSp>
      <p:grpSp>
        <p:nvGrpSpPr>
          <p:cNvPr id="5" name="Group 21"/>
          <p:cNvGrpSpPr>
            <a:grpSpLocks/>
          </p:cNvGrpSpPr>
          <p:nvPr/>
        </p:nvGrpSpPr>
        <p:grpSpPr bwMode="auto">
          <a:xfrm>
            <a:off x="3302000" y="2044700"/>
            <a:ext cx="985838" cy="1328738"/>
            <a:chOff x="2769" y="1419"/>
            <a:chExt cx="621" cy="837"/>
          </a:xfrm>
        </p:grpSpPr>
        <p:graphicFrame>
          <p:nvGraphicFramePr>
            <p:cNvPr id="228374" name="Object 22"/>
            <p:cNvGraphicFramePr>
              <a:graphicFrameLocks noChangeAspect="1"/>
            </p:cNvGraphicFramePr>
            <p:nvPr/>
          </p:nvGraphicFramePr>
          <p:xfrm>
            <a:off x="2769" y="1419"/>
            <a:ext cx="125" cy="837"/>
          </p:xfrm>
          <a:graphic>
            <a:graphicData uri="http://schemas.openxmlformats.org/presentationml/2006/ole">
              <p:oleObj spid="_x0000_s48150" name="Bitmap Image" r:id="rId18" imgW="352474" imgH="2352381" progId="PBrush">
                <p:embed/>
              </p:oleObj>
            </a:graphicData>
          </a:graphic>
        </p:graphicFrame>
        <p:graphicFrame>
          <p:nvGraphicFramePr>
            <p:cNvPr id="228375" name="Object 23"/>
            <p:cNvGraphicFramePr>
              <a:graphicFrameLocks noChangeAspect="1"/>
            </p:cNvGraphicFramePr>
            <p:nvPr/>
          </p:nvGraphicFramePr>
          <p:xfrm>
            <a:off x="2893" y="1419"/>
            <a:ext cx="125" cy="837"/>
          </p:xfrm>
          <a:graphic>
            <a:graphicData uri="http://schemas.openxmlformats.org/presentationml/2006/ole">
              <p:oleObj spid="_x0000_s48151" name="Bitmap Image" r:id="rId19" imgW="352474" imgH="2352381" progId="PBrush">
                <p:embed/>
              </p:oleObj>
            </a:graphicData>
          </a:graphic>
        </p:graphicFrame>
        <p:graphicFrame>
          <p:nvGraphicFramePr>
            <p:cNvPr id="228376" name="Object 24"/>
            <p:cNvGraphicFramePr>
              <a:graphicFrameLocks noChangeAspect="1"/>
            </p:cNvGraphicFramePr>
            <p:nvPr/>
          </p:nvGraphicFramePr>
          <p:xfrm>
            <a:off x="3017" y="1419"/>
            <a:ext cx="125" cy="837"/>
          </p:xfrm>
          <a:graphic>
            <a:graphicData uri="http://schemas.openxmlformats.org/presentationml/2006/ole">
              <p:oleObj spid="_x0000_s48152" name="Bitmap Image" r:id="rId20" imgW="352474" imgH="2352381" progId="PBrush">
                <p:embed/>
              </p:oleObj>
            </a:graphicData>
          </a:graphic>
        </p:graphicFrame>
        <p:graphicFrame>
          <p:nvGraphicFramePr>
            <p:cNvPr id="228377" name="Object 25"/>
            <p:cNvGraphicFramePr>
              <a:graphicFrameLocks noChangeAspect="1"/>
            </p:cNvGraphicFramePr>
            <p:nvPr/>
          </p:nvGraphicFramePr>
          <p:xfrm>
            <a:off x="3141" y="1419"/>
            <a:ext cx="125" cy="837"/>
          </p:xfrm>
          <a:graphic>
            <a:graphicData uri="http://schemas.openxmlformats.org/presentationml/2006/ole">
              <p:oleObj spid="_x0000_s48153" name="Bitmap Image" r:id="rId21" imgW="352474" imgH="2352381" progId="PBrush">
                <p:embed/>
              </p:oleObj>
            </a:graphicData>
          </a:graphic>
        </p:graphicFrame>
        <p:graphicFrame>
          <p:nvGraphicFramePr>
            <p:cNvPr id="228378" name="Object 26"/>
            <p:cNvGraphicFramePr>
              <a:graphicFrameLocks noChangeAspect="1"/>
            </p:cNvGraphicFramePr>
            <p:nvPr/>
          </p:nvGraphicFramePr>
          <p:xfrm>
            <a:off x="3265" y="1419"/>
            <a:ext cx="125" cy="837"/>
          </p:xfrm>
          <a:graphic>
            <a:graphicData uri="http://schemas.openxmlformats.org/presentationml/2006/ole">
              <p:oleObj spid="_x0000_s48154" name="Bitmap Image" r:id="rId22" imgW="352474" imgH="2352381" progId="PBrush">
                <p:embed/>
              </p:oleObj>
            </a:graphicData>
          </a:graphic>
        </p:graphicFrame>
      </p:grpSp>
      <p:grpSp>
        <p:nvGrpSpPr>
          <p:cNvPr id="6" name="Group 27"/>
          <p:cNvGrpSpPr>
            <a:grpSpLocks/>
          </p:cNvGrpSpPr>
          <p:nvPr/>
        </p:nvGrpSpPr>
        <p:grpSpPr bwMode="auto">
          <a:xfrm>
            <a:off x="3302000" y="3644900"/>
            <a:ext cx="985838" cy="1328738"/>
            <a:chOff x="2769" y="1419"/>
            <a:chExt cx="621" cy="837"/>
          </a:xfrm>
        </p:grpSpPr>
        <p:graphicFrame>
          <p:nvGraphicFramePr>
            <p:cNvPr id="228380" name="Object 28"/>
            <p:cNvGraphicFramePr>
              <a:graphicFrameLocks noChangeAspect="1"/>
            </p:cNvGraphicFramePr>
            <p:nvPr/>
          </p:nvGraphicFramePr>
          <p:xfrm>
            <a:off x="2769" y="1419"/>
            <a:ext cx="125" cy="837"/>
          </p:xfrm>
          <a:graphic>
            <a:graphicData uri="http://schemas.openxmlformats.org/presentationml/2006/ole">
              <p:oleObj spid="_x0000_s48145" name="Bitmap Image" r:id="rId23" imgW="352474" imgH="2352381" progId="PBrush">
                <p:embed/>
              </p:oleObj>
            </a:graphicData>
          </a:graphic>
        </p:graphicFrame>
        <p:graphicFrame>
          <p:nvGraphicFramePr>
            <p:cNvPr id="228381" name="Object 29"/>
            <p:cNvGraphicFramePr>
              <a:graphicFrameLocks noChangeAspect="1"/>
            </p:cNvGraphicFramePr>
            <p:nvPr/>
          </p:nvGraphicFramePr>
          <p:xfrm>
            <a:off x="2893" y="1419"/>
            <a:ext cx="125" cy="837"/>
          </p:xfrm>
          <a:graphic>
            <a:graphicData uri="http://schemas.openxmlformats.org/presentationml/2006/ole">
              <p:oleObj spid="_x0000_s48146" name="Bitmap Image" r:id="rId24" imgW="352474" imgH="2352381" progId="PBrush">
                <p:embed/>
              </p:oleObj>
            </a:graphicData>
          </a:graphic>
        </p:graphicFrame>
        <p:graphicFrame>
          <p:nvGraphicFramePr>
            <p:cNvPr id="228382" name="Object 30"/>
            <p:cNvGraphicFramePr>
              <a:graphicFrameLocks noChangeAspect="1"/>
            </p:cNvGraphicFramePr>
            <p:nvPr/>
          </p:nvGraphicFramePr>
          <p:xfrm>
            <a:off x="3017" y="1419"/>
            <a:ext cx="125" cy="837"/>
          </p:xfrm>
          <a:graphic>
            <a:graphicData uri="http://schemas.openxmlformats.org/presentationml/2006/ole">
              <p:oleObj spid="_x0000_s48147" name="Bitmap Image" r:id="rId25" imgW="352474" imgH="2352381" progId="PBrush">
                <p:embed/>
              </p:oleObj>
            </a:graphicData>
          </a:graphic>
        </p:graphicFrame>
        <p:graphicFrame>
          <p:nvGraphicFramePr>
            <p:cNvPr id="228383" name="Object 31"/>
            <p:cNvGraphicFramePr>
              <a:graphicFrameLocks noChangeAspect="1"/>
            </p:cNvGraphicFramePr>
            <p:nvPr/>
          </p:nvGraphicFramePr>
          <p:xfrm>
            <a:off x="3141" y="1419"/>
            <a:ext cx="125" cy="837"/>
          </p:xfrm>
          <a:graphic>
            <a:graphicData uri="http://schemas.openxmlformats.org/presentationml/2006/ole">
              <p:oleObj spid="_x0000_s48148" name="Bitmap Image" r:id="rId26" imgW="352474" imgH="2352381" progId="PBrush">
                <p:embed/>
              </p:oleObj>
            </a:graphicData>
          </a:graphic>
        </p:graphicFrame>
        <p:graphicFrame>
          <p:nvGraphicFramePr>
            <p:cNvPr id="228384" name="Object 32"/>
            <p:cNvGraphicFramePr>
              <a:graphicFrameLocks noChangeAspect="1"/>
            </p:cNvGraphicFramePr>
            <p:nvPr/>
          </p:nvGraphicFramePr>
          <p:xfrm>
            <a:off x="3265" y="1419"/>
            <a:ext cx="125" cy="837"/>
          </p:xfrm>
          <a:graphic>
            <a:graphicData uri="http://schemas.openxmlformats.org/presentationml/2006/ole">
              <p:oleObj spid="_x0000_s48149" name="Bitmap Image" r:id="rId27" imgW="352474" imgH="2352381" progId="PBrush">
                <p:embed/>
              </p:oleObj>
            </a:graphicData>
          </a:graphic>
        </p:graphicFrame>
      </p:grpSp>
      <p:grpSp>
        <p:nvGrpSpPr>
          <p:cNvPr id="7" name="Group 33"/>
          <p:cNvGrpSpPr>
            <a:grpSpLocks/>
          </p:cNvGrpSpPr>
          <p:nvPr/>
        </p:nvGrpSpPr>
        <p:grpSpPr bwMode="auto">
          <a:xfrm>
            <a:off x="1981200" y="3644900"/>
            <a:ext cx="985838" cy="1328738"/>
            <a:chOff x="2769" y="1419"/>
            <a:chExt cx="621" cy="837"/>
          </a:xfrm>
        </p:grpSpPr>
        <p:graphicFrame>
          <p:nvGraphicFramePr>
            <p:cNvPr id="228386" name="Object 34"/>
            <p:cNvGraphicFramePr>
              <a:graphicFrameLocks noChangeAspect="1"/>
            </p:cNvGraphicFramePr>
            <p:nvPr/>
          </p:nvGraphicFramePr>
          <p:xfrm>
            <a:off x="2769" y="1419"/>
            <a:ext cx="125" cy="837"/>
          </p:xfrm>
          <a:graphic>
            <a:graphicData uri="http://schemas.openxmlformats.org/presentationml/2006/ole">
              <p:oleObj spid="_x0000_s48140" name="Bitmap Image" r:id="rId28" imgW="352474" imgH="2352381" progId="PBrush">
                <p:embed/>
              </p:oleObj>
            </a:graphicData>
          </a:graphic>
        </p:graphicFrame>
        <p:graphicFrame>
          <p:nvGraphicFramePr>
            <p:cNvPr id="228387" name="Object 35"/>
            <p:cNvGraphicFramePr>
              <a:graphicFrameLocks noChangeAspect="1"/>
            </p:cNvGraphicFramePr>
            <p:nvPr/>
          </p:nvGraphicFramePr>
          <p:xfrm>
            <a:off x="2893" y="1419"/>
            <a:ext cx="125" cy="837"/>
          </p:xfrm>
          <a:graphic>
            <a:graphicData uri="http://schemas.openxmlformats.org/presentationml/2006/ole">
              <p:oleObj spid="_x0000_s48141" name="Bitmap Image" r:id="rId29" imgW="352474" imgH="2352381" progId="PBrush">
                <p:embed/>
              </p:oleObj>
            </a:graphicData>
          </a:graphic>
        </p:graphicFrame>
        <p:graphicFrame>
          <p:nvGraphicFramePr>
            <p:cNvPr id="228388" name="Object 36"/>
            <p:cNvGraphicFramePr>
              <a:graphicFrameLocks noChangeAspect="1"/>
            </p:cNvGraphicFramePr>
            <p:nvPr/>
          </p:nvGraphicFramePr>
          <p:xfrm>
            <a:off x="3017" y="1419"/>
            <a:ext cx="125" cy="837"/>
          </p:xfrm>
          <a:graphic>
            <a:graphicData uri="http://schemas.openxmlformats.org/presentationml/2006/ole">
              <p:oleObj spid="_x0000_s48142" name="Bitmap Image" r:id="rId30" imgW="352474" imgH="2352381" progId="PBrush">
                <p:embed/>
              </p:oleObj>
            </a:graphicData>
          </a:graphic>
        </p:graphicFrame>
        <p:graphicFrame>
          <p:nvGraphicFramePr>
            <p:cNvPr id="228389" name="Object 37"/>
            <p:cNvGraphicFramePr>
              <a:graphicFrameLocks noChangeAspect="1"/>
            </p:cNvGraphicFramePr>
            <p:nvPr/>
          </p:nvGraphicFramePr>
          <p:xfrm>
            <a:off x="3141" y="1419"/>
            <a:ext cx="125" cy="837"/>
          </p:xfrm>
          <a:graphic>
            <a:graphicData uri="http://schemas.openxmlformats.org/presentationml/2006/ole">
              <p:oleObj spid="_x0000_s48143" name="Bitmap Image" r:id="rId31" imgW="352474" imgH="2352381" progId="PBrush">
                <p:embed/>
              </p:oleObj>
            </a:graphicData>
          </a:graphic>
        </p:graphicFrame>
        <p:graphicFrame>
          <p:nvGraphicFramePr>
            <p:cNvPr id="228390" name="Object 38"/>
            <p:cNvGraphicFramePr>
              <a:graphicFrameLocks noChangeAspect="1"/>
            </p:cNvGraphicFramePr>
            <p:nvPr/>
          </p:nvGraphicFramePr>
          <p:xfrm>
            <a:off x="3265" y="1419"/>
            <a:ext cx="125" cy="837"/>
          </p:xfrm>
          <a:graphic>
            <a:graphicData uri="http://schemas.openxmlformats.org/presentationml/2006/ole">
              <p:oleObj spid="_x0000_s48144" name="Bitmap Image" r:id="rId32" imgW="352474" imgH="2352381" progId="PBrush">
                <p:embed/>
              </p:oleObj>
            </a:graphicData>
          </a:graphic>
        </p:graphicFrame>
      </p:grpSp>
      <p:grpSp>
        <p:nvGrpSpPr>
          <p:cNvPr id="8" name="Group 39"/>
          <p:cNvGrpSpPr>
            <a:grpSpLocks/>
          </p:cNvGrpSpPr>
          <p:nvPr/>
        </p:nvGrpSpPr>
        <p:grpSpPr bwMode="auto">
          <a:xfrm>
            <a:off x="1981200" y="2044700"/>
            <a:ext cx="985838" cy="1328738"/>
            <a:chOff x="2769" y="1419"/>
            <a:chExt cx="621" cy="837"/>
          </a:xfrm>
        </p:grpSpPr>
        <p:graphicFrame>
          <p:nvGraphicFramePr>
            <p:cNvPr id="228392" name="Object 40"/>
            <p:cNvGraphicFramePr>
              <a:graphicFrameLocks noChangeAspect="1"/>
            </p:cNvGraphicFramePr>
            <p:nvPr/>
          </p:nvGraphicFramePr>
          <p:xfrm>
            <a:off x="2769" y="1419"/>
            <a:ext cx="125" cy="837"/>
          </p:xfrm>
          <a:graphic>
            <a:graphicData uri="http://schemas.openxmlformats.org/presentationml/2006/ole">
              <p:oleObj spid="_x0000_s48135" name="Bitmap Image" r:id="rId33" imgW="352474" imgH="2352381" progId="PBrush">
                <p:embed/>
              </p:oleObj>
            </a:graphicData>
          </a:graphic>
        </p:graphicFrame>
        <p:graphicFrame>
          <p:nvGraphicFramePr>
            <p:cNvPr id="228393" name="Object 41"/>
            <p:cNvGraphicFramePr>
              <a:graphicFrameLocks noChangeAspect="1"/>
            </p:cNvGraphicFramePr>
            <p:nvPr/>
          </p:nvGraphicFramePr>
          <p:xfrm>
            <a:off x="2893" y="1419"/>
            <a:ext cx="125" cy="837"/>
          </p:xfrm>
          <a:graphic>
            <a:graphicData uri="http://schemas.openxmlformats.org/presentationml/2006/ole">
              <p:oleObj spid="_x0000_s48136" name="Bitmap Image" r:id="rId34" imgW="352474" imgH="2352381" progId="PBrush">
                <p:embed/>
              </p:oleObj>
            </a:graphicData>
          </a:graphic>
        </p:graphicFrame>
        <p:graphicFrame>
          <p:nvGraphicFramePr>
            <p:cNvPr id="228394" name="Object 42"/>
            <p:cNvGraphicFramePr>
              <a:graphicFrameLocks noChangeAspect="1"/>
            </p:cNvGraphicFramePr>
            <p:nvPr/>
          </p:nvGraphicFramePr>
          <p:xfrm>
            <a:off x="3017" y="1419"/>
            <a:ext cx="125" cy="837"/>
          </p:xfrm>
          <a:graphic>
            <a:graphicData uri="http://schemas.openxmlformats.org/presentationml/2006/ole">
              <p:oleObj spid="_x0000_s48137" name="Bitmap Image" r:id="rId35" imgW="352474" imgH="2352381" progId="PBrush">
                <p:embed/>
              </p:oleObj>
            </a:graphicData>
          </a:graphic>
        </p:graphicFrame>
        <p:graphicFrame>
          <p:nvGraphicFramePr>
            <p:cNvPr id="228395" name="Object 43"/>
            <p:cNvGraphicFramePr>
              <a:graphicFrameLocks noChangeAspect="1"/>
            </p:cNvGraphicFramePr>
            <p:nvPr/>
          </p:nvGraphicFramePr>
          <p:xfrm>
            <a:off x="3141" y="1419"/>
            <a:ext cx="125" cy="837"/>
          </p:xfrm>
          <a:graphic>
            <a:graphicData uri="http://schemas.openxmlformats.org/presentationml/2006/ole">
              <p:oleObj spid="_x0000_s48138" name="Bitmap Image" r:id="rId36" imgW="352474" imgH="2352381" progId="PBrush">
                <p:embed/>
              </p:oleObj>
            </a:graphicData>
          </a:graphic>
        </p:graphicFrame>
        <p:graphicFrame>
          <p:nvGraphicFramePr>
            <p:cNvPr id="228396" name="Object 44"/>
            <p:cNvGraphicFramePr>
              <a:graphicFrameLocks noChangeAspect="1"/>
            </p:cNvGraphicFramePr>
            <p:nvPr/>
          </p:nvGraphicFramePr>
          <p:xfrm>
            <a:off x="3265" y="1419"/>
            <a:ext cx="125" cy="837"/>
          </p:xfrm>
          <a:graphic>
            <a:graphicData uri="http://schemas.openxmlformats.org/presentationml/2006/ole">
              <p:oleObj spid="_x0000_s48139" name="Bitmap Image" r:id="rId37" imgW="352474" imgH="2352381" progId="PBrush">
                <p:embed/>
              </p:oleObj>
            </a:graphicData>
          </a:graphic>
        </p:graphicFrame>
      </p:grpSp>
      <p:grpSp>
        <p:nvGrpSpPr>
          <p:cNvPr id="9" name="Group 45"/>
          <p:cNvGrpSpPr>
            <a:grpSpLocks/>
          </p:cNvGrpSpPr>
          <p:nvPr/>
        </p:nvGrpSpPr>
        <p:grpSpPr bwMode="auto">
          <a:xfrm>
            <a:off x="5943600" y="3644900"/>
            <a:ext cx="985838" cy="1328738"/>
            <a:chOff x="2769" y="1419"/>
            <a:chExt cx="621" cy="837"/>
          </a:xfrm>
        </p:grpSpPr>
        <p:graphicFrame>
          <p:nvGraphicFramePr>
            <p:cNvPr id="228398" name="Object 46"/>
            <p:cNvGraphicFramePr>
              <a:graphicFrameLocks noChangeAspect="1"/>
            </p:cNvGraphicFramePr>
            <p:nvPr/>
          </p:nvGraphicFramePr>
          <p:xfrm>
            <a:off x="2769" y="1419"/>
            <a:ext cx="125" cy="837"/>
          </p:xfrm>
          <a:graphic>
            <a:graphicData uri="http://schemas.openxmlformats.org/presentationml/2006/ole">
              <p:oleObj spid="_x0000_s48130" name="Bitmap Image" r:id="rId38" imgW="352474" imgH="2352381" progId="PBrush">
                <p:embed/>
              </p:oleObj>
            </a:graphicData>
          </a:graphic>
        </p:graphicFrame>
        <p:graphicFrame>
          <p:nvGraphicFramePr>
            <p:cNvPr id="228399" name="Object 47"/>
            <p:cNvGraphicFramePr>
              <a:graphicFrameLocks noChangeAspect="1"/>
            </p:cNvGraphicFramePr>
            <p:nvPr/>
          </p:nvGraphicFramePr>
          <p:xfrm>
            <a:off x="2893" y="1419"/>
            <a:ext cx="125" cy="837"/>
          </p:xfrm>
          <a:graphic>
            <a:graphicData uri="http://schemas.openxmlformats.org/presentationml/2006/ole">
              <p:oleObj spid="_x0000_s48131" name="Bitmap Image" r:id="rId39" imgW="352474" imgH="2352381" progId="PBrush">
                <p:embed/>
              </p:oleObj>
            </a:graphicData>
          </a:graphic>
        </p:graphicFrame>
        <p:graphicFrame>
          <p:nvGraphicFramePr>
            <p:cNvPr id="228400" name="Object 48"/>
            <p:cNvGraphicFramePr>
              <a:graphicFrameLocks noChangeAspect="1"/>
            </p:cNvGraphicFramePr>
            <p:nvPr/>
          </p:nvGraphicFramePr>
          <p:xfrm>
            <a:off x="3017" y="1419"/>
            <a:ext cx="125" cy="837"/>
          </p:xfrm>
          <a:graphic>
            <a:graphicData uri="http://schemas.openxmlformats.org/presentationml/2006/ole">
              <p:oleObj spid="_x0000_s48132" name="Bitmap Image" r:id="rId40" imgW="352474" imgH="2352381" progId="PBrush">
                <p:embed/>
              </p:oleObj>
            </a:graphicData>
          </a:graphic>
        </p:graphicFrame>
        <p:graphicFrame>
          <p:nvGraphicFramePr>
            <p:cNvPr id="228401" name="Object 49"/>
            <p:cNvGraphicFramePr>
              <a:graphicFrameLocks noChangeAspect="1"/>
            </p:cNvGraphicFramePr>
            <p:nvPr/>
          </p:nvGraphicFramePr>
          <p:xfrm>
            <a:off x="3141" y="1419"/>
            <a:ext cx="125" cy="837"/>
          </p:xfrm>
          <a:graphic>
            <a:graphicData uri="http://schemas.openxmlformats.org/presentationml/2006/ole">
              <p:oleObj spid="_x0000_s48133" name="Bitmap Image" r:id="rId41" imgW="352474" imgH="2352381" progId="PBrush">
                <p:embed/>
              </p:oleObj>
            </a:graphicData>
          </a:graphic>
        </p:graphicFrame>
        <p:graphicFrame>
          <p:nvGraphicFramePr>
            <p:cNvPr id="228402" name="Object 50"/>
            <p:cNvGraphicFramePr>
              <a:graphicFrameLocks noChangeAspect="1"/>
            </p:cNvGraphicFramePr>
            <p:nvPr/>
          </p:nvGraphicFramePr>
          <p:xfrm>
            <a:off x="3265" y="1419"/>
            <a:ext cx="125" cy="837"/>
          </p:xfrm>
          <a:graphic>
            <a:graphicData uri="http://schemas.openxmlformats.org/presentationml/2006/ole">
              <p:oleObj spid="_x0000_s48134" name="Bitmap Image" r:id="rId42" imgW="352474" imgH="2352381" progId="PBrush">
                <p:embed/>
              </p:oleObj>
            </a:graphicData>
          </a:graphic>
        </p:graphicFrame>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BI in Decision-Making:</a:t>
            </a:r>
            <a:endParaRPr lang="en-US" sz="4400" dirty="0"/>
          </a:p>
        </p:txBody>
      </p:sp>
      <p:sp>
        <p:nvSpPr>
          <p:cNvPr id="3" name="Content Placeholder 2"/>
          <p:cNvSpPr>
            <a:spLocks noGrp="1"/>
          </p:cNvSpPr>
          <p:nvPr>
            <p:ph idx="1"/>
          </p:nvPr>
        </p:nvSpPr>
        <p:spPr/>
        <p:txBody>
          <a:bodyPr>
            <a:normAutofit fontScale="92500"/>
          </a:bodyPr>
          <a:lstStyle/>
          <a:p>
            <a:pPr>
              <a:buNone/>
            </a:pPr>
            <a:r>
              <a:rPr lang="en-US" dirty="0" smtClean="0"/>
              <a:t>	</a:t>
            </a:r>
            <a:r>
              <a:rPr lang="en-US" sz="3200" dirty="0" smtClean="0"/>
              <a:t>With high consumer expectations in the competitive market, decisions that are based on the most current data available improve customer relationships, increase revenue, maximize operational efficiency. </a:t>
            </a:r>
          </a:p>
          <a:p>
            <a:pPr>
              <a:buNone/>
            </a:pPr>
            <a:r>
              <a:rPr lang="en-US" sz="3200" dirty="0" smtClean="0"/>
              <a:t>	Real-time business intelligence systems mainly provide the information necessary to tactical take advantage of events as they occur.</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239000" cy="1082040"/>
          </a:xfrm>
        </p:spPr>
        <p:txBody>
          <a:bodyPr>
            <a:normAutofit fontScale="90000"/>
          </a:bodyPr>
          <a:lstStyle/>
          <a:p>
            <a:r>
              <a:rPr lang="en-US" dirty="0" smtClean="0"/>
              <a:t>History and Evolution of Business Intelligence:</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Wingdings" pitchFamily="2" charset="2"/>
              <a:buChar char="Ø"/>
            </a:pPr>
            <a:r>
              <a:rPr lang="en-US" sz="3200" dirty="0" smtClean="0"/>
              <a:t>At the very beginning, </a:t>
            </a:r>
            <a:r>
              <a:rPr lang="en-US" sz="3200" b="1" u="sng" dirty="0" smtClean="0"/>
              <a:t>historical data mining</a:t>
            </a:r>
            <a:r>
              <a:rPr lang="en-US" sz="3200" dirty="0" smtClean="0"/>
              <a:t> methods and tools were used for strategic managerial reporting purposes.</a:t>
            </a:r>
          </a:p>
          <a:p>
            <a:pPr marL="514350" indent="-514350">
              <a:buFont typeface="Wingdings" pitchFamily="2" charset="2"/>
              <a:buChar char="Ø"/>
            </a:pPr>
            <a:endParaRPr lang="en-US" sz="1400" dirty="0" smtClean="0"/>
          </a:p>
          <a:p>
            <a:pPr marL="514350" indent="-514350">
              <a:buFont typeface="Wingdings" pitchFamily="2" charset="2"/>
              <a:buChar char="Ø"/>
            </a:pPr>
            <a:r>
              <a:rPr lang="en-US" sz="3200" dirty="0" smtClean="0"/>
              <a:t>The second evolutionary stage is characterized by </a:t>
            </a:r>
            <a:r>
              <a:rPr lang="en-US" sz="3200" b="1" u="sng" dirty="0" smtClean="0"/>
              <a:t>On-Line Analytic Processing (OLAP)</a:t>
            </a:r>
            <a:r>
              <a:rPr lang="en-US" sz="3200" dirty="0" smtClean="0"/>
              <a:t> technologies and dimensional analysis of data stored in data warehouses and data marts.</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fontScale="90000"/>
          </a:bodyPr>
          <a:lstStyle/>
          <a:p>
            <a:r>
              <a:rPr lang="en-US" dirty="0" smtClean="0"/>
              <a:t>Significance of Latency in BI:</a:t>
            </a:r>
            <a:endParaRPr lang="en-US" dirty="0"/>
          </a:p>
        </p:txBody>
      </p:sp>
      <p:sp>
        <p:nvSpPr>
          <p:cNvPr id="3" name="Content Placeholder 2"/>
          <p:cNvSpPr>
            <a:spLocks noGrp="1"/>
          </p:cNvSpPr>
          <p:nvPr>
            <p:ph idx="1"/>
          </p:nvPr>
        </p:nvSpPr>
        <p:spPr>
          <a:xfrm>
            <a:off x="457200" y="914400"/>
            <a:ext cx="7239000" cy="5541336"/>
          </a:xfrm>
        </p:spPr>
        <p:txBody>
          <a:bodyPr>
            <a:normAutofit lnSpcReduction="10000"/>
          </a:bodyPr>
          <a:lstStyle/>
          <a:p>
            <a:r>
              <a:rPr lang="en-US" dirty="0" smtClean="0"/>
              <a:t> All real-time business intelligence systems have some latency, but the goal is to minimize the time from the business event happening to a corrective action or notification being initiated. </a:t>
            </a:r>
          </a:p>
          <a:p>
            <a:pPr>
              <a:buNone/>
            </a:pPr>
            <a:r>
              <a:rPr lang="en-US" dirty="0" smtClean="0"/>
              <a:t>	Analyst Richard </a:t>
            </a:r>
            <a:r>
              <a:rPr lang="en-US" dirty="0" err="1" smtClean="0"/>
              <a:t>Hackathorn</a:t>
            </a:r>
            <a:r>
              <a:rPr lang="en-US" dirty="0" smtClean="0"/>
              <a:t> describes three types of latency: </a:t>
            </a:r>
          </a:p>
          <a:p>
            <a:pPr marL="514350" lvl="0" indent="-514350">
              <a:buFont typeface="+mj-lt"/>
              <a:buAutoNum type="arabicPeriod"/>
            </a:pPr>
            <a:r>
              <a:rPr lang="en-US" b="1" dirty="0" smtClean="0"/>
              <a:t>Data latency: </a:t>
            </a:r>
            <a:r>
              <a:rPr lang="en-US" dirty="0" smtClean="0"/>
              <a:t>the time taken to collect and store the data</a:t>
            </a:r>
          </a:p>
          <a:p>
            <a:pPr marL="514350" lvl="0" indent="-514350">
              <a:buFont typeface="+mj-lt"/>
              <a:buAutoNum type="arabicPeriod"/>
            </a:pPr>
            <a:r>
              <a:rPr lang="en-US" b="1" dirty="0" smtClean="0"/>
              <a:t>Analysis latency: </a:t>
            </a:r>
            <a:r>
              <a:rPr lang="en-US" dirty="0" smtClean="0"/>
              <a:t>the time taken to analyze the data and turn it into actionable information</a:t>
            </a:r>
          </a:p>
          <a:p>
            <a:pPr marL="514350" indent="-514350">
              <a:buFont typeface="+mj-lt"/>
              <a:buAutoNum type="arabicPeriod"/>
            </a:pPr>
            <a:r>
              <a:rPr lang="en-US" b="1" dirty="0" smtClean="0"/>
              <a:t>Action latency: </a:t>
            </a:r>
            <a:r>
              <a:rPr lang="en-US" dirty="0" smtClean="0"/>
              <a:t>the time taken to react to the information and take action</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324600"/>
          </a:xfrm>
        </p:spPr>
        <p:txBody>
          <a:bodyPr>
            <a:noAutofit/>
          </a:bodyPr>
          <a:lstStyle/>
          <a:p>
            <a:r>
              <a:rPr lang="en-US" sz="2800" dirty="0" smtClean="0"/>
              <a:t>Real-time business intelligence technologies are designed to reduce all three latencies to as close to zero as possible, whereas traditional business intelligence only seeks to reduce data latency and does not address analysis latency or action latency since both are governed by manual processes.</a:t>
            </a:r>
          </a:p>
          <a:p>
            <a:pPr>
              <a:buNone/>
            </a:pPr>
            <a:endParaRPr lang="en-US" sz="200" dirty="0" smtClean="0"/>
          </a:p>
          <a:p>
            <a:r>
              <a:rPr lang="en-US" sz="2800" dirty="0" smtClean="0"/>
              <a:t>Some commentators have introduced the concept of right time business intelligence which proposes that information should be delivered just before it is required, and not necessarily in real-time.</a:t>
            </a:r>
            <a:endParaRPr lang="en-US"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6) Business Intelligence Value Chain: </a:t>
            </a:r>
            <a:endParaRPr lang="en-US" dirty="0"/>
          </a:p>
        </p:txBody>
      </p:sp>
      <p:sp>
        <p:nvSpPr>
          <p:cNvPr id="3" name="Content Placeholder 2"/>
          <p:cNvSpPr>
            <a:spLocks noGrp="1"/>
          </p:cNvSpPr>
          <p:nvPr>
            <p:ph idx="1"/>
          </p:nvPr>
        </p:nvSpPr>
        <p:spPr/>
        <p:txBody>
          <a:bodyPr>
            <a:normAutofit/>
          </a:bodyPr>
          <a:lstStyle/>
          <a:p>
            <a:r>
              <a:rPr lang="en-US" sz="3200" dirty="0" smtClean="0"/>
              <a:t>In Competitive Market place, it is vital for every business enterprise whether small or big to cope with the pace of the market growth. </a:t>
            </a:r>
          </a:p>
          <a:p>
            <a:r>
              <a:rPr lang="en-US" sz="3200" dirty="0" smtClean="0"/>
              <a:t>This is why organizations are becoming more dependent on data or information for improving development of product and services that can outsell their competitors. </a:t>
            </a:r>
            <a:endParaRPr lang="en-US" sz="32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239000" cy="6227136"/>
          </a:xfrm>
        </p:spPr>
        <p:txBody>
          <a:bodyPr>
            <a:normAutofit fontScale="92500" lnSpcReduction="10000"/>
          </a:bodyPr>
          <a:lstStyle/>
          <a:p>
            <a:r>
              <a:rPr lang="en-US" sz="3600" dirty="0" smtClean="0"/>
              <a:t>Organizations are primarily relying on analytical database solutions like data warehouses. However, in the entire process this information and later applying them in action describes a </a:t>
            </a:r>
            <a:r>
              <a:rPr lang="en-US" sz="3600" b="1" u="sng" dirty="0" smtClean="0"/>
              <a:t>chain of methods</a:t>
            </a:r>
            <a:r>
              <a:rPr lang="en-US" sz="3600" dirty="0" smtClean="0"/>
              <a:t> called </a:t>
            </a:r>
            <a:r>
              <a:rPr lang="en-US" sz="3600" b="1" u="sng" dirty="0" smtClean="0"/>
              <a:t>value chain</a:t>
            </a:r>
            <a:r>
              <a:rPr lang="en-US" sz="3600" dirty="0" smtClean="0"/>
              <a:t>.  </a:t>
            </a:r>
          </a:p>
          <a:p>
            <a:r>
              <a:rPr lang="en-US" sz="3600" b="1" u="sng" dirty="0" smtClean="0"/>
              <a:t>Value chain</a:t>
            </a:r>
            <a:r>
              <a:rPr lang="en-US" sz="3600" dirty="0" smtClean="0"/>
              <a:t> is the process that </a:t>
            </a:r>
            <a:r>
              <a:rPr lang="en-US" sz="3600" b="1" u="sng" dirty="0" smtClean="0"/>
              <a:t>converts data</a:t>
            </a:r>
            <a:r>
              <a:rPr lang="en-US" sz="3600" dirty="0" smtClean="0"/>
              <a:t> into </a:t>
            </a:r>
            <a:r>
              <a:rPr lang="en-US" sz="3600" b="1" u="sng" dirty="0" smtClean="0"/>
              <a:t>information</a:t>
            </a:r>
            <a:r>
              <a:rPr lang="en-US" sz="3600" dirty="0" smtClean="0"/>
              <a:t> and then applies that knowledge in taking productive business decision, and the outcome is the </a:t>
            </a:r>
            <a:r>
              <a:rPr lang="en-US" sz="3600" b="1" u="sng" dirty="0" smtClean="0"/>
              <a:t>ultimate value</a:t>
            </a:r>
            <a:r>
              <a:rPr lang="en-US" sz="3600" dirty="0" smtClean="0"/>
              <a:t>.</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990600"/>
          </a:xfrm>
        </p:spPr>
        <p:txBody>
          <a:bodyPr>
            <a:noAutofit/>
          </a:bodyPr>
          <a:lstStyle/>
          <a:p>
            <a:r>
              <a:rPr lang="en-US" sz="2800" dirty="0" smtClean="0"/>
              <a:t>What is the primary objective of most analytic decision support systems?</a:t>
            </a:r>
            <a:endParaRPr lang="en-US" sz="2800" dirty="0"/>
          </a:p>
        </p:txBody>
      </p:sp>
      <p:sp>
        <p:nvSpPr>
          <p:cNvPr id="3" name="Content Placeholder 2"/>
          <p:cNvSpPr>
            <a:spLocks noGrp="1"/>
          </p:cNvSpPr>
          <p:nvPr>
            <p:ph idx="1"/>
          </p:nvPr>
        </p:nvSpPr>
        <p:spPr>
          <a:xfrm>
            <a:off x="457200" y="1371600"/>
            <a:ext cx="7239000" cy="5181600"/>
          </a:xfrm>
        </p:spPr>
        <p:txBody>
          <a:bodyPr>
            <a:noAutofit/>
          </a:bodyPr>
          <a:lstStyle/>
          <a:p>
            <a:pPr lvl="0"/>
            <a:r>
              <a:rPr lang="en-US" sz="3000" dirty="0" smtClean="0"/>
              <a:t>Monitor the performance results of Key Business Processes. </a:t>
            </a:r>
          </a:p>
          <a:p>
            <a:pPr lvl="0"/>
            <a:r>
              <a:rPr lang="en-US" sz="3000" dirty="0" smtClean="0"/>
              <a:t>Each business Process produces unique metrics at unique time intervals with unique granularity and dimensionality. </a:t>
            </a:r>
          </a:p>
          <a:p>
            <a:pPr lvl="0"/>
            <a:r>
              <a:rPr lang="en-US" sz="3000" dirty="0" smtClean="0"/>
              <a:t>Each process typically spawns one or more fact tables </a:t>
            </a:r>
          </a:p>
          <a:p>
            <a:pPr lvl="0"/>
            <a:r>
              <a:rPr lang="en-US" sz="3000" dirty="0" smtClean="0"/>
              <a:t>Value chain provides high-level insight into the overall enterprise data warehouse.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a:xfrm>
            <a:off x="381000" y="455613"/>
            <a:ext cx="4335463" cy="1143000"/>
          </a:xfrm>
        </p:spPr>
        <p:txBody>
          <a:bodyPr>
            <a:normAutofit fontScale="90000"/>
          </a:bodyPr>
          <a:lstStyle/>
          <a:p>
            <a:r>
              <a:rPr lang="en-GB" dirty="0" smtClean="0"/>
              <a:t/>
            </a:r>
            <a:br>
              <a:rPr lang="en-GB" dirty="0" smtClean="0"/>
            </a:br>
            <a:r>
              <a:rPr lang="en-GB" dirty="0" smtClean="0"/>
              <a:t>Concept </a:t>
            </a:r>
            <a:r>
              <a:rPr lang="en-GB" dirty="0"/>
              <a:t>of a Cube or Pivot Table</a:t>
            </a:r>
          </a:p>
        </p:txBody>
      </p:sp>
      <p:sp>
        <p:nvSpPr>
          <p:cNvPr id="229379" name="AutoShape 3"/>
          <p:cNvSpPr>
            <a:spLocks noChangeArrowheads="1"/>
          </p:cNvSpPr>
          <p:nvPr/>
        </p:nvSpPr>
        <p:spPr bwMode="auto">
          <a:xfrm>
            <a:off x="4114800" y="2590800"/>
            <a:ext cx="838200" cy="2895600"/>
          </a:xfrm>
          <a:prstGeom prst="cube">
            <a:avLst>
              <a:gd name="adj" fmla="val 85037"/>
            </a:avLst>
          </a:prstGeom>
          <a:solidFill>
            <a:srgbClr val="CCFFFF"/>
          </a:solidFill>
          <a:ln w="9525">
            <a:solidFill>
              <a:schemeClr val="tx1"/>
            </a:solidFill>
            <a:miter lim="800000"/>
            <a:headEnd/>
            <a:tailEnd/>
          </a:ln>
          <a:effectLst/>
        </p:spPr>
        <p:txBody>
          <a:bodyPr wrap="none" anchor="ctr"/>
          <a:lstStyle/>
          <a:p>
            <a:endParaRPr lang="en-US"/>
          </a:p>
        </p:txBody>
      </p:sp>
      <p:sp>
        <p:nvSpPr>
          <p:cNvPr id="229380" name="AutoShape 4"/>
          <p:cNvSpPr>
            <a:spLocks noChangeArrowheads="1"/>
          </p:cNvSpPr>
          <p:nvPr/>
        </p:nvSpPr>
        <p:spPr bwMode="auto">
          <a:xfrm>
            <a:off x="3124200" y="2895600"/>
            <a:ext cx="2667000" cy="2286000"/>
          </a:xfrm>
          <a:prstGeom prst="cube">
            <a:avLst>
              <a:gd name="adj" fmla="val 4931"/>
            </a:avLst>
          </a:prstGeom>
          <a:solidFill>
            <a:srgbClr val="FFFF99"/>
          </a:solidFill>
          <a:ln w="9525">
            <a:solidFill>
              <a:schemeClr val="tx1"/>
            </a:solidFill>
            <a:miter lim="800000"/>
            <a:headEnd/>
            <a:tailEnd/>
          </a:ln>
          <a:effectLst/>
        </p:spPr>
        <p:txBody>
          <a:bodyPr wrap="none" anchor="ctr"/>
          <a:lstStyle/>
          <a:p>
            <a:endParaRPr lang="en-US"/>
          </a:p>
        </p:txBody>
      </p:sp>
      <p:sp>
        <p:nvSpPr>
          <p:cNvPr id="229381" name="AutoShape 5"/>
          <p:cNvSpPr>
            <a:spLocks noChangeArrowheads="1"/>
          </p:cNvSpPr>
          <p:nvPr/>
        </p:nvSpPr>
        <p:spPr bwMode="auto">
          <a:xfrm>
            <a:off x="2819400" y="3581400"/>
            <a:ext cx="3276600" cy="914400"/>
          </a:xfrm>
          <a:prstGeom prst="cube">
            <a:avLst>
              <a:gd name="adj" fmla="val 79690"/>
            </a:avLst>
          </a:prstGeom>
          <a:solidFill>
            <a:srgbClr val="FFCC99"/>
          </a:solidFill>
          <a:ln w="9525">
            <a:solidFill>
              <a:schemeClr val="tx1"/>
            </a:solidFill>
            <a:miter lim="800000"/>
            <a:headEnd/>
            <a:tailEnd/>
          </a:ln>
          <a:effectLst/>
        </p:spPr>
        <p:txBody>
          <a:bodyPr wrap="none" anchor="ctr"/>
          <a:lstStyle/>
          <a:p>
            <a:endParaRPr lang="en-US"/>
          </a:p>
        </p:txBody>
      </p:sp>
      <p:sp>
        <p:nvSpPr>
          <p:cNvPr id="229382" name="Text Box 6"/>
          <p:cNvSpPr txBox="1">
            <a:spLocks noChangeArrowheads="1"/>
          </p:cNvSpPr>
          <p:nvPr/>
        </p:nvSpPr>
        <p:spPr bwMode="auto">
          <a:xfrm>
            <a:off x="4419600" y="2057400"/>
            <a:ext cx="825867" cy="369332"/>
          </a:xfrm>
          <a:prstGeom prst="rect">
            <a:avLst/>
          </a:prstGeom>
          <a:noFill/>
          <a:ln w="9525">
            <a:noFill/>
            <a:miter lim="800000"/>
            <a:headEnd/>
            <a:tailEnd/>
          </a:ln>
          <a:effectLst/>
        </p:spPr>
        <p:txBody>
          <a:bodyPr wrap="none">
            <a:spAutoFit/>
          </a:bodyPr>
          <a:lstStyle/>
          <a:p>
            <a:r>
              <a:rPr lang="en-GB" dirty="0" smtClean="0">
                <a:latin typeface="Frutiger 55 Roman" pitchFamily="34" charset="0"/>
              </a:rPr>
              <a:t>Month</a:t>
            </a:r>
            <a:endParaRPr lang="en-GB" dirty="0">
              <a:latin typeface="Frutiger 55 Roman" pitchFamily="34" charset="0"/>
            </a:endParaRPr>
          </a:p>
        </p:txBody>
      </p:sp>
      <p:sp>
        <p:nvSpPr>
          <p:cNvPr id="229383" name="Text Box 7"/>
          <p:cNvSpPr txBox="1">
            <a:spLocks noChangeArrowheads="1"/>
          </p:cNvSpPr>
          <p:nvPr/>
        </p:nvSpPr>
        <p:spPr bwMode="auto">
          <a:xfrm>
            <a:off x="1162050" y="4038600"/>
            <a:ext cx="1235075" cy="457200"/>
          </a:xfrm>
          <a:prstGeom prst="rect">
            <a:avLst/>
          </a:prstGeom>
          <a:noFill/>
          <a:ln w="9525">
            <a:noFill/>
            <a:miter lim="800000"/>
            <a:headEnd/>
            <a:tailEnd/>
          </a:ln>
          <a:effectLst/>
        </p:spPr>
        <p:txBody>
          <a:bodyPr wrap="none">
            <a:spAutoFit/>
          </a:bodyPr>
          <a:lstStyle/>
          <a:p>
            <a:r>
              <a:rPr lang="en-GB">
                <a:latin typeface="Frutiger 55 Roman" pitchFamily="34" charset="0"/>
              </a:rPr>
              <a:t>Product</a:t>
            </a:r>
          </a:p>
        </p:txBody>
      </p:sp>
      <p:sp>
        <p:nvSpPr>
          <p:cNvPr id="229384" name="Text Box 8"/>
          <p:cNvSpPr txBox="1">
            <a:spLocks noChangeArrowheads="1"/>
          </p:cNvSpPr>
          <p:nvPr/>
        </p:nvSpPr>
        <p:spPr bwMode="auto">
          <a:xfrm>
            <a:off x="1763713" y="2565400"/>
            <a:ext cx="1152525" cy="457200"/>
          </a:xfrm>
          <a:prstGeom prst="rect">
            <a:avLst/>
          </a:prstGeom>
          <a:noFill/>
          <a:ln w="9525">
            <a:noFill/>
            <a:miter lim="800000"/>
            <a:headEnd/>
            <a:tailEnd/>
          </a:ln>
          <a:effectLst/>
        </p:spPr>
        <p:txBody>
          <a:bodyPr wrap="none">
            <a:spAutoFit/>
          </a:bodyPr>
          <a:lstStyle/>
          <a:p>
            <a:r>
              <a:rPr lang="en-GB">
                <a:latin typeface="Frutiger 55 Roman" pitchFamily="34" charset="0"/>
              </a:rPr>
              <a:t>Region</a:t>
            </a:r>
          </a:p>
        </p:txBody>
      </p:sp>
      <p:sp>
        <p:nvSpPr>
          <p:cNvPr id="229385" name="AutoShape 9"/>
          <p:cNvSpPr>
            <a:spLocks noChangeArrowheads="1"/>
          </p:cNvSpPr>
          <p:nvPr/>
        </p:nvSpPr>
        <p:spPr bwMode="auto">
          <a:xfrm>
            <a:off x="4419600" y="3962400"/>
            <a:ext cx="152400" cy="152400"/>
          </a:xfrm>
          <a:prstGeom prst="cube">
            <a:avLst>
              <a:gd name="adj" fmla="val 25000"/>
            </a:avLst>
          </a:prstGeom>
          <a:solidFill>
            <a:srgbClr val="FF0000"/>
          </a:solidFill>
          <a:ln w="9525">
            <a:solidFill>
              <a:schemeClr val="tx1"/>
            </a:solidFill>
            <a:miter lim="800000"/>
            <a:headEnd/>
            <a:tailEnd/>
          </a:ln>
          <a:effectLst/>
        </p:spPr>
        <p:txBody>
          <a:bodyPr wrap="none" anchor="ctr"/>
          <a:lstStyle/>
          <a:p>
            <a:endParaRPr lang="en-US"/>
          </a:p>
        </p:txBody>
      </p:sp>
      <p:sp>
        <p:nvSpPr>
          <p:cNvPr id="229386" name="Line 10"/>
          <p:cNvSpPr>
            <a:spLocks noChangeShapeType="1"/>
          </p:cNvSpPr>
          <p:nvPr/>
        </p:nvSpPr>
        <p:spPr bwMode="auto">
          <a:xfrm flipH="1">
            <a:off x="2819400" y="4765675"/>
            <a:ext cx="711200" cy="720725"/>
          </a:xfrm>
          <a:prstGeom prst="line">
            <a:avLst/>
          </a:prstGeom>
          <a:noFill/>
          <a:ln w="9525">
            <a:solidFill>
              <a:schemeClr val="tx1"/>
            </a:solidFill>
            <a:round/>
            <a:headEnd/>
            <a:tailEnd/>
          </a:ln>
          <a:effectLst/>
        </p:spPr>
        <p:txBody>
          <a:bodyPr wrap="none" anchor="ctr"/>
          <a:lstStyle/>
          <a:p>
            <a:endParaRPr lang="en-US"/>
          </a:p>
        </p:txBody>
      </p:sp>
      <p:sp>
        <p:nvSpPr>
          <p:cNvPr id="229387" name="Line 11"/>
          <p:cNvSpPr>
            <a:spLocks noChangeShapeType="1"/>
          </p:cNvSpPr>
          <p:nvPr/>
        </p:nvSpPr>
        <p:spPr bwMode="auto">
          <a:xfrm flipH="1" flipV="1">
            <a:off x="3533775" y="4762500"/>
            <a:ext cx="2554288" cy="7938"/>
          </a:xfrm>
          <a:prstGeom prst="line">
            <a:avLst/>
          </a:prstGeom>
          <a:noFill/>
          <a:ln w="9525">
            <a:solidFill>
              <a:schemeClr val="tx1"/>
            </a:solidFill>
            <a:round/>
            <a:headEnd/>
            <a:tailEnd/>
          </a:ln>
          <a:effectLst/>
        </p:spPr>
        <p:txBody>
          <a:bodyPr wrap="none" anchor="ctr"/>
          <a:lstStyle/>
          <a:p>
            <a:endParaRPr lang="en-US"/>
          </a:p>
        </p:txBody>
      </p:sp>
      <p:sp>
        <p:nvSpPr>
          <p:cNvPr id="229388" name="Line 12"/>
          <p:cNvSpPr>
            <a:spLocks noChangeShapeType="1"/>
          </p:cNvSpPr>
          <p:nvPr/>
        </p:nvSpPr>
        <p:spPr bwMode="auto">
          <a:xfrm flipH="1">
            <a:off x="3543300" y="2590800"/>
            <a:ext cx="0" cy="2173288"/>
          </a:xfrm>
          <a:prstGeom prst="line">
            <a:avLst/>
          </a:prstGeom>
          <a:noFill/>
          <a:ln w="9525">
            <a:solidFill>
              <a:schemeClr val="tx1"/>
            </a:solidFill>
            <a:round/>
            <a:headEnd/>
            <a:tailEnd/>
          </a:ln>
          <a:effectLst/>
        </p:spPr>
        <p:txBody>
          <a:bodyPr wrap="none" anchor="ctr"/>
          <a:lstStyle/>
          <a:p>
            <a:endParaRPr lang="en-US"/>
          </a:p>
        </p:txBody>
      </p:sp>
      <p:sp>
        <p:nvSpPr>
          <p:cNvPr id="229389" name="Text Box 13"/>
          <p:cNvSpPr txBox="1">
            <a:spLocks noChangeArrowheads="1"/>
          </p:cNvSpPr>
          <p:nvPr/>
        </p:nvSpPr>
        <p:spPr bwMode="auto">
          <a:xfrm>
            <a:off x="5075238" y="476250"/>
            <a:ext cx="2254250" cy="366713"/>
          </a:xfrm>
          <a:prstGeom prst="rect">
            <a:avLst/>
          </a:prstGeom>
          <a:solidFill>
            <a:srgbClr val="FFCC99">
              <a:alpha val="50000"/>
            </a:srgbClr>
          </a:solidFill>
          <a:ln w="9525">
            <a:noFill/>
            <a:miter lim="800000"/>
            <a:headEnd/>
            <a:tailEnd/>
          </a:ln>
          <a:effectLst/>
        </p:spPr>
        <p:txBody>
          <a:bodyPr wrap="none">
            <a:spAutoFit/>
          </a:bodyPr>
          <a:lstStyle/>
          <a:p>
            <a:pPr algn="ctr"/>
            <a:r>
              <a:rPr lang="en-GB" sz="1800">
                <a:latin typeface="Frutiger 55 Roman" pitchFamily="34" charset="0"/>
              </a:rPr>
              <a:t>Product – Chocolate</a:t>
            </a:r>
          </a:p>
        </p:txBody>
      </p:sp>
      <p:sp>
        <p:nvSpPr>
          <p:cNvPr id="229390" name="Text Box 14"/>
          <p:cNvSpPr txBox="1">
            <a:spLocks noChangeArrowheads="1"/>
          </p:cNvSpPr>
          <p:nvPr/>
        </p:nvSpPr>
        <p:spPr bwMode="auto">
          <a:xfrm>
            <a:off x="5075238" y="857250"/>
            <a:ext cx="2095445" cy="369332"/>
          </a:xfrm>
          <a:prstGeom prst="rect">
            <a:avLst/>
          </a:prstGeom>
          <a:solidFill>
            <a:srgbClr val="CCFFFF">
              <a:alpha val="50000"/>
            </a:srgbClr>
          </a:solidFill>
          <a:ln w="9525">
            <a:noFill/>
            <a:miter lim="800000"/>
            <a:headEnd/>
            <a:tailEnd/>
          </a:ln>
          <a:effectLst/>
        </p:spPr>
        <p:txBody>
          <a:bodyPr wrap="none">
            <a:spAutoFit/>
          </a:bodyPr>
          <a:lstStyle/>
          <a:p>
            <a:pPr algn="ctr"/>
            <a:r>
              <a:rPr lang="en-GB" sz="1800" dirty="0" smtClean="0">
                <a:latin typeface="Frutiger 55 Roman" pitchFamily="34" charset="0"/>
              </a:rPr>
              <a:t>Month </a:t>
            </a:r>
            <a:r>
              <a:rPr lang="en-GB" sz="1800" dirty="0">
                <a:latin typeface="Frutiger 55 Roman" pitchFamily="34" charset="0"/>
              </a:rPr>
              <a:t>– May </a:t>
            </a:r>
            <a:r>
              <a:rPr lang="en-GB" sz="1800" dirty="0" smtClean="0">
                <a:latin typeface="Frutiger 55 Roman" pitchFamily="34" charset="0"/>
              </a:rPr>
              <a:t>2017</a:t>
            </a:r>
            <a:endParaRPr lang="en-GB" sz="1800" dirty="0">
              <a:latin typeface="Frutiger 55 Roman" pitchFamily="34" charset="0"/>
            </a:endParaRPr>
          </a:p>
        </p:txBody>
      </p:sp>
      <p:sp>
        <p:nvSpPr>
          <p:cNvPr id="229391" name="Text Box 15"/>
          <p:cNvSpPr txBox="1">
            <a:spLocks noChangeArrowheads="1"/>
          </p:cNvSpPr>
          <p:nvPr/>
        </p:nvSpPr>
        <p:spPr bwMode="auto">
          <a:xfrm>
            <a:off x="5075238" y="1247775"/>
            <a:ext cx="2300631" cy="369332"/>
          </a:xfrm>
          <a:prstGeom prst="rect">
            <a:avLst/>
          </a:prstGeom>
          <a:solidFill>
            <a:srgbClr val="FFFF99">
              <a:alpha val="50000"/>
            </a:srgbClr>
          </a:solidFill>
          <a:ln w="9525">
            <a:noFill/>
            <a:miter lim="800000"/>
            <a:headEnd/>
            <a:tailEnd/>
          </a:ln>
          <a:effectLst/>
        </p:spPr>
        <p:txBody>
          <a:bodyPr wrap="none">
            <a:spAutoFit/>
          </a:bodyPr>
          <a:lstStyle/>
          <a:p>
            <a:pPr algn="ctr"/>
            <a:r>
              <a:rPr lang="en-GB" sz="1800" dirty="0">
                <a:latin typeface="Frutiger 55 Roman" pitchFamily="34" charset="0"/>
              </a:rPr>
              <a:t>Region – </a:t>
            </a:r>
            <a:r>
              <a:rPr lang="en-GB" sz="1800" dirty="0" smtClean="0">
                <a:latin typeface="Frutiger 55 Roman" pitchFamily="34" charset="0"/>
              </a:rPr>
              <a:t>Hyderabad</a:t>
            </a:r>
            <a:endParaRPr lang="en-GB" sz="1800" dirty="0">
              <a:latin typeface="Frutiger 55 Roman" pitchFamily="34" charset="0"/>
            </a:endParaRPr>
          </a:p>
        </p:txBody>
      </p:sp>
      <p:sp>
        <p:nvSpPr>
          <p:cNvPr id="229392" name="Line 16"/>
          <p:cNvSpPr>
            <a:spLocks noChangeShapeType="1"/>
          </p:cNvSpPr>
          <p:nvPr/>
        </p:nvSpPr>
        <p:spPr bwMode="auto">
          <a:xfrm>
            <a:off x="2638425" y="3352800"/>
            <a:ext cx="0" cy="2133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29393" name="Line 17"/>
          <p:cNvSpPr>
            <a:spLocks noChangeShapeType="1"/>
          </p:cNvSpPr>
          <p:nvPr/>
        </p:nvSpPr>
        <p:spPr bwMode="auto">
          <a:xfrm>
            <a:off x="3581400" y="2514600"/>
            <a:ext cx="25146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29394" name="Line 18"/>
          <p:cNvSpPr>
            <a:spLocks noChangeShapeType="1"/>
          </p:cNvSpPr>
          <p:nvPr/>
        </p:nvSpPr>
        <p:spPr bwMode="auto">
          <a:xfrm flipV="1">
            <a:off x="2638425" y="2514600"/>
            <a:ext cx="838200" cy="838200"/>
          </a:xfrm>
          <a:prstGeom prst="line">
            <a:avLst/>
          </a:prstGeom>
          <a:noFill/>
          <a:ln w="9525">
            <a:solidFill>
              <a:schemeClr val="tx1"/>
            </a:solidFill>
            <a:round/>
            <a:headEnd/>
            <a:tailEnd type="triangle" w="med" len="med"/>
          </a:ln>
          <a:effectLst/>
        </p:spPr>
        <p:txBody>
          <a:bodyPr wrap="none" anchor="ctr"/>
          <a:lstStyle/>
          <a:p>
            <a:endParaRPr lang="en-US"/>
          </a:p>
        </p:txBody>
      </p:sp>
      <p:sp>
        <p:nvSpPr>
          <p:cNvPr id="229395" name="AutoShape 19"/>
          <p:cNvSpPr>
            <a:spLocks noChangeArrowheads="1"/>
          </p:cNvSpPr>
          <p:nvPr/>
        </p:nvSpPr>
        <p:spPr bwMode="auto">
          <a:xfrm>
            <a:off x="2819400" y="2590800"/>
            <a:ext cx="3276600" cy="2895600"/>
          </a:xfrm>
          <a:prstGeom prst="cube">
            <a:avLst>
              <a:gd name="adj" fmla="val 25000"/>
            </a:avLst>
          </a:prstGeom>
          <a:noFill/>
          <a:ln w="9525">
            <a:solidFill>
              <a:schemeClr val="tx1"/>
            </a:solidFill>
            <a:miter lim="800000"/>
            <a:headEnd/>
            <a:tailEnd/>
          </a:ln>
          <a:effectLst/>
        </p:spPr>
        <p:txBody>
          <a:bodyPr wrap="none" anchor="ctr"/>
          <a:lstStyle/>
          <a:p>
            <a:endParaRPr lang="en-US"/>
          </a:p>
        </p:txBody>
      </p:sp>
      <p:sp>
        <p:nvSpPr>
          <p:cNvPr id="229396" name="Text Box 20"/>
          <p:cNvSpPr txBox="1">
            <a:spLocks noChangeArrowheads="1"/>
          </p:cNvSpPr>
          <p:nvPr/>
        </p:nvSpPr>
        <p:spPr bwMode="auto">
          <a:xfrm>
            <a:off x="5075238" y="1628775"/>
            <a:ext cx="1898650" cy="366713"/>
          </a:xfrm>
          <a:prstGeom prst="rect">
            <a:avLst/>
          </a:prstGeom>
          <a:solidFill>
            <a:srgbClr val="FF0000">
              <a:alpha val="50000"/>
            </a:srgbClr>
          </a:solidFill>
          <a:ln w="9525">
            <a:noFill/>
            <a:miter lim="800000"/>
            <a:headEnd/>
            <a:tailEnd/>
          </a:ln>
          <a:effectLst/>
        </p:spPr>
        <p:txBody>
          <a:bodyPr wrap="none">
            <a:spAutoFit/>
          </a:bodyPr>
          <a:lstStyle/>
          <a:p>
            <a:pPr algn="ctr"/>
            <a:r>
              <a:rPr lang="en-GB" sz="1800">
                <a:latin typeface="Frutiger 55 Roman" pitchFamily="34" charset="0"/>
              </a:rPr>
              <a:t>Measure – Sales</a:t>
            </a:r>
          </a:p>
        </p:txBody>
      </p:sp>
      <p:sp>
        <p:nvSpPr>
          <p:cNvPr id="229397" name="Text Box 21"/>
          <p:cNvSpPr txBox="1">
            <a:spLocks noChangeArrowheads="1"/>
          </p:cNvSpPr>
          <p:nvPr/>
        </p:nvSpPr>
        <p:spPr bwMode="auto">
          <a:xfrm>
            <a:off x="0" y="5805488"/>
            <a:ext cx="9004388" cy="461665"/>
          </a:xfrm>
          <a:prstGeom prst="rect">
            <a:avLst/>
          </a:prstGeom>
          <a:noFill/>
          <a:ln w="9525">
            <a:noFill/>
            <a:miter lim="800000"/>
            <a:headEnd/>
            <a:tailEnd/>
          </a:ln>
          <a:effectLst/>
        </p:spPr>
        <p:txBody>
          <a:bodyPr wrap="none">
            <a:spAutoFit/>
          </a:bodyPr>
          <a:lstStyle/>
          <a:p>
            <a:r>
              <a:rPr lang="en-GB" dirty="0"/>
              <a:t>How much Chocolate did we sell in the </a:t>
            </a:r>
            <a:r>
              <a:rPr lang="en-GB" dirty="0" smtClean="0"/>
              <a:t>Hyderabad </a:t>
            </a:r>
            <a:r>
              <a:rPr lang="en-GB" dirty="0"/>
              <a:t>in May </a:t>
            </a:r>
            <a:r>
              <a:rPr lang="en-GB" dirty="0" smtClean="0"/>
              <a:t>2017?</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29393"/>
                                        </p:tgtEl>
                                        <p:attrNameLst>
                                          <p:attrName>style.visibility</p:attrName>
                                        </p:attrNameLst>
                                      </p:cBhvr>
                                      <p:to>
                                        <p:strVal val="visible"/>
                                      </p:to>
                                    </p:set>
                                    <p:animEffect transition="in" filter="slide(fromLeft)">
                                      <p:cBhvr>
                                        <p:cTn id="7" dur="500"/>
                                        <p:tgtEl>
                                          <p:spTgt spid="22939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29392"/>
                                        </p:tgtEl>
                                        <p:attrNameLst>
                                          <p:attrName>style.visibility</p:attrName>
                                        </p:attrNameLst>
                                      </p:cBhvr>
                                      <p:to>
                                        <p:strVal val="visible"/>
                                      </p:to>
                                    </p:set>
                                    <p:animEffect transition="in" filter="slide(fromTop)">
                                      <p:cBhvr>
                                        <p:cTn id="12" dur="500"/>
                                        <p:tgtEl>
                                          <p:spTgt spid="22939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29394"/>
                                        </p:tgtEl>
                                        <p:attrNameLst>
                                          <p:attrName>style.visibility</p:attrName>
                                        </p:attrNameLst>
                                      </p:cBhvr>
                                      <p:to>
                                        <p:strVal val="visible"/>
                                      </p:to>
                                    </p:set>
                                    <p:animEffect transition="in" filter="wipe(down)">
                                      <p:cBhvr>
                                        <p:cTn id="17" dur="500"/>
                                        <p:tgtEl>
                                          <p:spTgt spid="229394"/>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29389"/>
                                        </p:tgtEl>
                                        <p:attrNameLst>
                                          <p:attrName>style.visibility</p:attrName>
                                        </p:attrNameLst>
                                      </p:cBhvr>
                                      <p:to>
                                        <p:strVal val="visible"/>
                                      </p:to>
                                    </p:set>
                                  </p:childTnLst>
                                </p:cTn>
                              </p:par>
                            </p:childTnLst>
                          </p:cTn>
                        </p:par>
                        <p:par>
                          <p:cTn id="22" fill="hold">
                            <p:stCondLst>
                              <p:cond delay="0"/>
                            </p:stCondLst>
                            <p:childTnLst>
                              <p:par>
                                <p:cTn id="23" presetID="12" presetClass="entr" presetSubtype="8" fill="hold" grpId="0" nodeType="afterEffect">
                                  <p:stCondLst>
                                    <p:cond delay="0"/>
                                  </p:stCondLst>
                                  <p:childTnLst>
                                    <p:set>
                                      <p:cBhvr>
                                        <p:cTn id="24" dur="1" fill="hold">
                                          <p:stCondLst>
                                            <p:cond delay="0"/>
                                          </p:stCondLst>
                                        </p:cTn>
                                        <p:tgtEl>
                                          <p:spTgt spid="229381"/>
                                        </p:tgtEl>
                                        <p:attrNameLst>
                                          <p:attrName>style.visibility</p:attrName>
                                        </p:attrNameLst>
                                      </p:cBhvr>
                                      <p:to>
                                        <p:strVal val="visible"/>
                                      </p:to>
                                    </p:set>
                                    <p:animEffect transition="in" filter="slide(fromLeft)">
                                      <p:cBhvr>
                                        <p:cTn id="25" dur="500"/>
                                        <p:tgtEl>
                                          <p:spTgt spid="229381"/>
                                        </p:tgtEl>
                                      </p:cBhvr>
                                    </p:animEffect>
                                  </p:childTnLst>
                                  <p:subTnLst>
                                    <p:set>
                                      <p:cBhvr override="childStyle">
                                        <p:cTn dur="1" fill="hold" display="0" masterRel="nextClick" afterEffect="1"/>
                                        <p:tgtEl>
                                          <p:spTgt spid="229381"/>
                                        </p:tgtEl>
                                        <p:attrNameLst>
                                          <p:attrName>style.visibility</p:attrName>
                                        </p:attrNameLst>
                                      </p:cBhvr>
                                      <p:to>
                                        <p:strVal val="hidden"/>
                                      </p:to>
                                    </p:set>
                                  </p:sub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229390"/>
                                        </p:tgtEl>
                                        <p:attrNameLst>
                                          <p:attrName>style.visibility</p:attrName>
                                        </p:attrNameLst>
                                      </p:cBhvr>
                                      <p:to>
                                        <p:strVal val="visible"/>
                                      </p:to>
                                    </p:set>
                                  </p:childTnLst>
                                </p:cTn>
                              </p:par>
                            </p:childTnLst>
                          </p:cTn>
                        </p:par>
                        <p:par>
                          <p:cTn id="30" fill="hold">
                            <p:stCondLst>
                              <p:cond delay="500"/>
                            </p:stCondLst>
                            <p:childTnLst>
                              <p:par>
                                <p:cTn id="31" presetID="12" presetClass="entr" presetSubtype="1" fill="hold" grpId="0" nodeType="afterEffect">
                                  <p:stCondLst>
                                    <p:cond delay="0"/>
                                  </p:stCondLst>
                                  <p:childTnLst>
                                    <p:set>
                                      <p:cBhvr>
                                        <p:cTn id="32" dur="1" fill="hold">
                                          <p:stCondLst>
                                            <p:cond delay="0"/>
                                          </p:stCondLst>
                                        </p:cTn>
                                        <p:tgtEl>
                                          <p:spTgt spid="229379"/>
                                        </p:tgtEl>
                                        <p:attrNameLst>
                                          <p:attrName>style.visibility</p:attrName>
                                        </p:attrNameLst>
                                      </p:cBhvr>
                                      <p:to>
                                        <p:strVal val="visible"/>
                                      </p:to>
                                    </p:set>
                                    <p:animEffect transition="in" filter="slide(fromTop)">
                                      <p:cBhvr>
                                        <p:cTn id="33" dur="500"/>
                                        <p:tgtEl>
                                          <p:spTgt spid="229379"/>
                                        </p:tgtEl>
                                      </p:cBhvr>
                                    </p:animEffect>
                                  </p:childTnLst>
                                  <p:subTnLst>
                                    <p:set>
                                      <p:cBhvr override="childStyle">
                                        <p:cTn dur="1" fill="hold" display="0" masterRel="nextClick" afterEffect="1"/>
                                        <p:tgtEl>
                                          <p:spTgt spid="229379"/>
                                        </p:tgtEl>
                                        <p:attrNameLst>
                                          <p:attrName>style.visibility</p:attrName>
                                        </p:attrNameLst>
                                      </p:cBhvr>
                                      <p:to>
                                        <p:strVal val="hidden"/>
                                      </p:to>
                                    </p:set>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499"/>
                                          </p:stCondLst>
                                        </p:cTn>
                                        <p:tgtEl>
                                          <p:spTgt spid="229391"/>
                                        </p:tgtEl>
                                        <p:attrNameLst>
                                          <p:attrName>style.visibility</p:attrName>
                                        </p:attrNameLst>
                                      </p:cBhvr>
                                      <p:to>
                                        <p:strVal val="visible"/>
                                      </p:to>
                                    </p:set>
                                  </p:childTnLst>
                                </p:cTn>
                              </p:par>
                            </p:childTnLst>
                          </p:cTn>
                        </p:par>
                        <p:par>
                          <p:cTn id="38" fill="hold">
                            <p:stCondLst>
                              <p:cond delay="500"/>
                            </p:stCondLst>
                            <p:childTnLst>
                              <p:par>
                                <p:cTn id="39" presetID="12" presetClass="entr" presetSubtype="8" fill="hold" grpId="0" nodeType="afterEffect">
                                  <p:stCondLst>
                                    <p:cond delay="0"/>
                                  </p:stCondLst>
                                  <p:childTnLst>
                                    <p:set>
                                      <p:cBhvr>
                                        <p:cTn id="40" dur="1" fill="hold">
                                          <p:stCondLst>
                                            <p:cond delay="0"/>
                                          </p:stCondLst>
                                        </p:cTn>
                                        <p:tgtEl>
                                          <p:spTgt spid="229380"/>
                                        </p:tgtEl>
                                        <p:attrNameLst>
                                          <p:attrName>style.visibility</p:attrName>
                                        </p:attrNameLst>
                                      </p:cBhvr>
                                      <p:to>
                                        <p:strVal val="visible"/>
                                      </p:to>
                                    </p:set>
                                    <p:animEffect transition="in" filter="slide(fromLeft)">
                                      <p:cBhvr>
                                        <p:cTn id="41" dur="500"/>
                                        <p:tgtEl>
                                          <p:spTgt spid="229380"/>
                                        </p:tgtEl>
                                      </p:cBhvr>
                                    </p:animEffect>
                                  </p:childTnLst>
                                  <p:subTnLst>
                                    <p:set>
                                      <p:cBhvr override="childStyle">
                                        <p:cTn dur="1" fill="hold" display="0" masterRel="nextClick" afterEffect="1"/>
                                        <p:tgtEl>
                                          <p:spTgt spid="229380"/>
                                        </p:tgtEl>
                                        <p:attrNameLst>
                                          <p:attrName>style.visibility</p:attrName>
                                        </p:attrNameLst>
                                      </p:cBhvr>
                                      <p:to>
                                        <p:strVal val="hidden"/>
                                      </p:to>
                                    </p:set>
                                  </p:sub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499"/>
                                          </p:stCondLst>
                                        </p:cTn>
                                        <p:tgtEl>
                                          <p:spTgt spid="229396"/>
                                        </p:tgtEl>
                                        <p:attrNameLst>
                                          <p:attrName>style.visibility</p:attrName>
                                        </p:attrNameLst>
                                      </p:cBhvr>
                                      <p:to>
                                        <p:strVal val="visible"/>
                                      </p:to>
                                    </p:set>
                                  </p:childTnLst>
                                </p:cTn>
                              </p:par>
                            </p:childTnLst>
                          </p:cTn>
                        </p:par>
                        <p:par>
                          <p:cTn id="46" fill="hold">
                            <p:stCondLst>
                              <p:cond delay="500"/>
                            </p:stCondLst>
                            <p:childTnLst>
                              <p:par>
                                <p:cTn id="47" presetID="9" presetClass="entr" presetSubtype="0" fill="hold" grpId="0" nodeType="afterEffect">
                                  <p:stCondLst>
                                    <p:cond delay="0"/>
                                  </p:stCondLst>
                                  <p:childTnLst>
                                    <p:set>
                                      <p:cBhvr>
                                        <p:cTn id="48" dur="1" fill="hold">
                                          <p:stCondLst>
                                            <p:cond delay="0"/>
                                          </p:stCondLst>
                                        </p:cTn>
                                        <p:tgtEl>
                                          <p:spTgt spid="229385"/>
                                        </p:tgtEl>
                                        <p:attrNameLst>
                                          <p:attrName>style.visibility</p:attrName>
                                        </p:attrNameLst>
                                      </p:cBhvr>
                                      <p:to>
                                        <p:strVal val="visible"/>
                                      </p:to>
                                    </p:set>
                                    <p:animEffect transition="in" filter="dissolve">
                                      <p:cBhvr>
                                        <p:cTn id="49" dur="500"/>
                                        <p:tgtEl>
                                          <p:spTgt spid="229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animBg="1"/>
      <p:bldP spid="229380" grpId="0" animBg="1"/>
      <p:bldP spid="229381" grpId="0" animBg="1"/>
      <p:bldP spid="229385" grpId="0" animBg="1"/>
      <p:bldP spid="229389" grpId="0" animBg="1" autoUpdateAnimBg="0"/>
      <p:bldP spid="229390" grpId="0" animBg="1" autoUpdateAnimBg="0"/>
      <p:bldP spid="229391" grpId="0" animBg="1" autoUpdateAnimBg="0"/>
      <p:bldP spid="229392" grpId="0" animBg="1"/>
      <p:bldP spid="229393" grpId="0" animBg="1"/>
      <p:bldP spid="229394" grpId="0" animBg="1"/>
      <p:bldP spid="229396" grpId="0" animBg="1"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BUSINESS INTELLIGENCE VALUE CHAIN:</a:t>
            </a:r>
            <a:endParaRPr lang="en-US" dirty="0"/>
          </a:p>
        </p:txBody>
      </p:sp>
      <p:sp>
        <p:nvSpPr>
          <p:cNvPr id="3" name="Content Placeholder 2"/>
          <p:cNvSpPr>
            <a:spLocks noGrp="1"/>
          </p:cNvSpPr>
          <p:nvPr>
            <p:ph idx="1"/>
          </p:nvPr>
        </p:nvSpPr>
        <p:spPr>
          <a:xfrm>
            <a:off x="457200" y="1609416"/>
            <a:ext cx="7239000" cy="4715184"/>
          </a:xfrm>
        </p:spPr>
        <p:txBody>
          <a:bodyPr/>
          <a:lstStyle/>
          <a:p>
            <a:endParaRPr lang="en-US" dirty="0"/>
          </a:p>
        </p:txBody>
      </p:sp>
      <p:pic>
        <p:nvPicPr>
          <p:cNvPr id="4" name="Picture 3" descr="Image result for Business Intelligence Value Chain"/>
          <p:cNvPicPr/>
          <p:nvPr/>
        </p:nvPicPr>
        <p:blipFill>
          <a:blip r:embed="rId2" cstate="print"/>
          <a:srcRect/>
          <a:stretch>
            <a:fillRect/>
          </a:stretch>
        </p:blipFill>
        <p:spPr bwMode="auto">
          <a:xfrm>
            <a:off x="152400" y="1600200"/>
            <a:ext cx="800100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239000" cy="1066800"/>
          </a:xfrm>
        </p:spPr>
        <p:txBody>
          <a:bodyPr>
            <a:normAutofit/>
          </a:bodyPr>
          <a:lstStyle/>
          <a:p>
            <a:r>
              <a:rPr lang="en-US" sz="3200" dirty="0" smtClean="0"/>
              <a:t>7) Architecture Business Intelligence:</a:t>
            </a:r>
            <a:endParaRPr lang="en-US" sz="3200" dirty="0"/>
          </a:p>
        </p:txBody>
      </p:sp>
      <p:sp>
        <p:nvSpPr>
          <p:cNvPr id="3" name="Content Placeholder 2"/>
          <p:cNvSpPr>
            <a:spLocks noGrp="1"/>
          </p:cNvSpPr>
          <p:nvPr>
            <p:ph idx="1"/>
          </p:nvPr>
        </p:nvSpPr>
        <p:spPr>
          <a:xfrm>
            <a:off x="457200" y="1447800"/>
            <a:ext cx="7239000" cy="5105400"/>
          </a:xfrm>
        </p:spPr>
        <p:txBody>
          <a:bodyPr>
            <a:normAutofit fontScale="92500" lnSpcReduction="10000"/>
          </a:bodyPr>
          <a:lstStyle/>
          <a:p>
            <a:r>
              <a:rPr lang="en-US" sz="3200" dirty="0" smtClean="0"/>
              <a:t>A business intelligence architecture is a framework for organizing the data, information management and technology components that are used to build business intelligence (BI) systems for reporting and data analytics. </a:t>
            </a:r>
          </a:p>
          <a:p>
            <a:r>
              <a:rPr lang="en-US" sz="3200" dirty="0" smtClean="0"/>
              <a:t>The underlying BI architecture plays an important role in business intelligence projects because it affects development and implementation decisions.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 result for Business Intelligence Value Chain"/>
          <p:cNvPicPr/>
          <p:nvPr/>
        </p:nvPicPr>
        <p:blipFill>
          <a:blip r:embed="rId2" cstate="print"/>
          <a:srcRect/>
          <a:stretch>
            <a:fillRect/>
          </a:stretch>
        </p:blipFill>
        <p:spPr bwMode="auto">
          <a:xfrm>
            <a:off x="152400" y="228600"/>
            <a:ext cx="8686800" cy="624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696200" cy="5029200"/>
          </a:xfrm>
        </p:spPr>
        <p:txBody>
          <a:bodyPr>
            <a:noAutofit/>
          </a:bodyPr>
          <a:lstStyle/>
          <a:p>
            <a:r>
              <a:rPr lang="en-US" sz="4000" dirty="0" smtClean="0"/>
              <a:t>The data components of a BI architecture include the data sources that corporate executives and other end users need to access and analyze to meet their business requirements.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239000" cy="5846136"/>
          </a:xfrm>
        </p:spPr>
        <p:txBody>
          <a:bodyPr>
            <a:noAutofit/>
          </a:bodyPr>
          <a:lstStyle/>
          <a:p>
            <a:pPr lvl="0"/>
            <a:r>
              <a:rPr lang="en-US" sz="3200" dirty="0" smtClean="0"/>
              <a:t>In the third stage </a:t>
            </a:r>
            <a:r>
              <a:rPr lang="en-US" sz="3200" b="1" u="sng" dirty="0" smtClean="0"/>
              <a:t>Balanced Scorecard</a:t>
            </a:r>
            <a:r>
              <a:rPr lang="en-US" sz="3200" dirty="0" smtClean="0"/>
              <a:t> methodology is used as a means of Business Intelligence creation. </a:t>
            </a:r>
          </a:p>
          <a:p>
            <a:pPr lvl="0">
              <a:buNone/>
            </a:pPr>
            <a:endParaRPr lang="en-US" sz="1100" dirty="0" smtClean="0"/>
          </a:p>
          <a:p>
            <a:r>
              <a:rPr lang="en-US" sz="3200" dirty="0" smtClean="0"/>
              <a:t>With the emergence and growing popularity of </a:t>
            </a:r>
            <a:r>
              <a:rPr lang="en-US" sz="3200" dirty="0" err="1" smtClean="0"/>
              <a:t>EBusiness</a:t>
            </a:r>
            <a:r>
              <a:rPr lang="en-US" sz="3200" dirty="0" smtClean="0"/>
              <a:t> and other Internet applications and services the new stage of BI appeared since </a:t>
            </a:r>
            <a:r>
              <a:rPr lang="en-US" sz="3200" b="1" u="sng" dirty="0" smtClean="0"/>
              <a:t>Web analytics and Web mining</a:t>
            </a:r>
            <a:r>
              <a:rPr lang="en-US" sz="3200" dirty="0" smtClean="0"/>
              <a:t> as a form of BI began to attract the wide professional attention.</a:t>
            </a:r>
            <a:endParaRPr lang="en-US" sz="32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696200" cy="5410200"/>
          </a:xfrm>
        </p:spPr>
        <p:txBody>
          <a:bodyPr>
            <a:noAutofit/>
          </a:bodyPr>
          <a:lstStyle/>
          <a:p>
            <a:r>
              <a:rPr lang="en-US" sz="3600" dirty="0" smtClean="0"/>
              <a:t>Important criteria in the source selection process include data currency, data quality and the level of detail in the data. </a:t>
            </a:r>
          </a:p>
          <a:p>
            <a:r>
              <a:rPr lang="en-US" sz="3600" dirty="0" smtClean="0"/>
              <a:t>Both structured and unstructured data may be required as part of a BI architecture, as well as information from both internal and external sources.</a:t>
            </a:r>
            <a:endParaRPr lang="en-US" sz="36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05000"/>
            <a:ext cx="7239000" cy="1143000"/>
          </a:xfrm>
        </p:spPr>
        <p:txBody>
          <a:bodyPr>
            <a:normAutofit/>
          </a:bodyPr>
          <a:lstStyle/>
          <a:p>
            <a:pPr algn="ctr"/>
            <a:r>
              <a:rPr lang="en-US" sz="6000" dirty="0" smtClean="0"/>
              <a:t>END OF UNIT-1</a:t>
            </a:r>
            <a:endParaRPr lang="en-US" sz="6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7239000" cy="6324600"/>
          </a:xfrm>
        </p:spPr>
        <p:txBody>
          <a:bodyPr>
            <a:normAutofit/>
          </a:bodyPr>
          <a:lstStyle/>
          <a:p>
            <a:pPr lvl="0"/>
            <a:r>
              <a:rPr lang="en-US" sz="3200" dirty="0" smtClean="0"/>
              <a:t>The fifth development stage started when usage of </a:t>
            </a:r>
            <a:r>
              <a:rPr lang="en-US" sz="3200" b="1" u="sng" dirty="0" smtClean="0"/>
              <a:t>Business Dashboard technology</a:t>
            </a:r>
            <a:r>
              <a:rPr lang="en-US" sz="3200" dirty="0" smtClean="0"/>
              <a:t> became a core component of alerting and alarming systems in business decision-making supported by BI.</a:t>
            </a:r>
          </a:p>
          <a:p>
            <a:pPr>
              <a:buNone/>
            </a:pPr>
            <a:endParaRPr lang="en-US" sz="1800" dirty="0" smtClean="0"/>
          </a:p>
          <a:p>
            <a:r>
              <a:rPr lang="en-US" sz="3200" dirty="0" smtClean="0"/>
              <a:t>Finally, nowadays we are witnessing the era of </a:t>
            </a:r>
            <a:r>
              <a:rPr lang="en-US" sz="3200" b="1" u="sng" dirty="0" smtClean="0"/>
              <a:t>Mobile and location-based Business Intelligence</a:t>
            </a:r>
            <a:r>
              <a:rPr lang="en-US" sz="3200" dirty="0" smtClean="0"/>
              <a:t> founded on appropriate mobile and location-aware technologies.</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dirty="0" smtClean="0">
                <a:latin typeface="Georgia" pitchFamily="18" charset="0"/>
              </a:rPr>
              <a:t>BI Questions</a:t>
            </a:r>
            <a:endParaRPr lang="en-US" sz="5400" dirty="0"/>
          </a:p>
        </p:txBody>
      </p:sp>
      <p:sp>
        <p:nvSpPr>
          <p:cNvPr id="3" name="Content Placeholder 2"/>
          <p:cNvSpPr>
            <a:spLocks noGrp="1"/>
          </p:cNvSpPr>
          <p:nvPr>
            <p:ph idx="1"/>
          </p:nvPr>
        </p:nvSpPr>
        <p:spPr/>
        <p:txBody>
          <a:bodyPr/>
          <a:lstStyle/>
          <a:p>
            <a:pPr>
              <a:lnSpc>
                <a:spcPct val="100000"/>
              </a:lnSpc>
            </a:pPr>
            <a:r>
              <a:rPr lang="en-GB" sz="2800" dirty="0" smtClean="0"/>
              <a:t>What happened?</a:t>
            </a:r>
          </a:p>
          <a:p>
            <a:pPr lvl="1">
              <a:lnSpc>
                <a:spcPct val="100000"/>
              </a:lnSpc>
            </a:pPr>
            <a:r>
              <a:rPr lang="en-GB" sz="2400" dirty="0" smtClean="0">
                <a:solidFill>
                  <a:schemeClr val="tx1"/>
                </a:solidFill>
              </a:rPr>
              <a:t>What were our total sales this month?</a:t>
            </a:r>
          </a:p>
          <a:p>
            <a:pPr>
              <a:lnSpc>
                <a:spcPct val="100000"/>
              </a:lnSpc>
            </a:pPr>
            <a:r>
              <a:rPr lang="en-GB" sz="2800" dirty="0" smtClean="0"/>
              <a:t>What’s happening?</a:t>
            </a:r>
          </a:p>
          <a:p>
            <a:pPr lvl="1">
              <a:lnSpc>
                <a:spcPct val="100000"/>
              </a:lnSpc>
            </a:pPr>
            <a:r>
              <a:rPr lang="en-GB" sz="2400" dirty="0" smtClean="0">
                <a:solidFill>
                  <a:schemeClr val="tx1"/>
                </a:solidFill>
              </a:rPr>
              <a:t> Are our sales going up or down, trend analysis</a:t>
            </a:r>
          </a:p>
          <a:p>
            <a:pPr>
              <a:lnSpc>
                <a:spcPct val="100000"/>
              </a:lnSpc>
            </a:pPr>
            <a:r>
              <a:rPr lang="en-GB" sz="2800" dirty="0" smtClean="0"/>
              <a:t>Why?</a:t>
            </a:r>
          </a:p>
          <a:p>
            <a:pPr lvl="1">
              <a:lnSpc>
                <a:spcPct val="100000"/>
              </a:lnSpc>
            </a:pPr>
            <a:r>
              <a:rPr lang="en-GB" sz="2400" dirty="0" smtClean="0">
                <a:solidFill>
                  <a:schemeClr val="tx1"/>
                </a:solidFill>
              </a:rPr>
              <a:t>Why have sales gone down? </a:t>
            </a:r>
          </a:p>
          <a:p>
            <a:pPr>
              <a:lnSpc>
                <a:spcPct val="100000"/>
              </a:lnSpc>
            </a:pPr>
            <a:r>
              <a:rPr lang="en-GB" sz="2800" dirty="0" smtClean="0"/>
              <a:t>What will happen?</a:t>
            </a:r>
          </a:p>
          <a:p>
            <a:pPr lvl="1">
              <a:lnSpc>
                <a:spcPct val="100000"/>
              </a:lnSpc>
            </a:pPr>
            <a:r>
              <a:rPr lang="en-GB" sz="2400" dirty="0" smtClean="0">
                <a:solidFill>
                  <a:schemeClr val="tx1"/>
                </a:solidFill>
              </a:rPr>
              <a:t>Forecasting &amp; What If Analysis</a:t>
            </a:r>
          </a:p>
          <a:p>
            <a:pPr>
              <a:lnSpc>
                <a:spcPct val="100000"/>
              </a:lnSpc>
            </a:pPr>
            <a:r>
              <a:rPr lang="en-GB" sz="2800" dirty="0" smtClean="0"/>
              <a:t>What do I want to happen?</a:t>
            </a:r>
          </a:p>
          <a:p>
            <a:pPr lvl="1">
              <a:lnSpc>
                <a:spcPct val="100000"/>
              </a:lnSpc>
            </a:pPr>
            <a:r>
              <a:rPr lang="en-US" sz="2400" dirty="0" smtClean="0">
                <a:solidFill>
                  <a:schemeClr val="tx1"/>
                </a:solidFill>
              </a:rPr>
              <a:t>Planning &amp; Targets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dirty="0" smtClean="0">
                <a:latin typeface="Georgia" pitchFamily="18" charset="0"/>
              </a:rPr>
              <a:t>Where is Business Intelligence applied?</a:t>
            </a:r>
            <a:endParaRPr lang="en-US" dirty="0"/>
          </a:p>
        </p:txBody>
      </p:sp>
      <p:sp>
        <p:nvSpPr>
          <p:cNvPr id="3" name="Content Placeholder 2"/>
          <p:cNvSpPr>
            <a:spLocks noGrp="1"/>
          </p:cNvSpPr>
          <p:nvPr>
            <p:ph idx="1"/>
          </p:nvPr>
        </p:nvSpPr>
        <p:spPr/>
        <p:txBody>
          <a:bodyPr/>
          <a:lstStyle/>
          <a:p>
            <a:pPr>
              <a:buNone/>
            </a:pPr>
            <a:endParaRPr lang="en-US" dirty="0"/>
          </a:p>
        </p:txBody>
      </p:sp>
      <p:sp>
        <p:nvSpPr>
          <p:cNvPr id="9" name="Rectangle 1027"/>
          <p:cNvSpPr txBox="1">
            <a:spLocks noChangeArrowheads="1"/>
          </p:cNvSpPr>
          <p:nvPr/>
        </p:nvSpPr>
        <p:spPr>
          <a:xfrm>
            <a:off x="393700" y="2708275"/>
            <a:ext cx="3810000" cy="3463925"/>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GB" sz="2000" b="0" i="0" u="none" strike="noStrike" kern="1200" cap="none" spc="0" normalizeH="0" baseline="0" noProof="0" smtClean="0">
                <a:ln>
                  <a:noFill/>
                </a:ln>
                <a:solidFill>
                  <a:schemeClr val="tx1"/>
                </a:solidFill>
                <a:effectLst/>
                <a:uLnTx/>
                <a:uFillTx/>
                <a:latin typeface="+mn-lt"/>
                <a:ea typeface="+mn-ea"/>
                <a:cs typeface="+mn-cs"/>
              </a:rPr>
              <a:t>ERP Reporting</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GB" sz="2000" b="0" i="0" u="none" strike="noStrike" kern="1200" cap="none" spc="0" normalizeH="0" baseline="0" noProof="0" smtClean="0">
                <a:ln>
                  <a:noFill/>
                </a:ln>
                <a:solidFill>
                  <a:schemeClr val="tx1"/>
                </a:solidFill>
                <a:effectLst/>
                <a:uLnTx/>
                <a:uFillTx/>
                <a:latin typeface="+mn-lt"/>
                <a:ea typeface="+mn-ea"/>
                <a:cs typeface="+mn-cs"/>
              </a:rPr>
              <a:t>KPI Tracking </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GB" sz="2000" b="0" i="0" u="none" strike="noStrike" kern="1200" cap="none" spc="0" normalizeH="0" baseline="0" noProof="0" smtClean="0">
                <a:ln>
                  <a:noFill/>
                </a:ln>
                <a:solidFill>
                  <a:schemeClr val="tx1"/>
                </a:solidFill>
                <a:effectLst/>
                <a:uLnTx/>
                <a:uFillTx/>
                <a:latin typeface="+mn-lt"/>
                <a:ea typeface="+mn-ea"/>
                <a:cs typeface="+mn-cs"/>
              </a:rPr>
              <a:t>Product Profitability</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GB" sz="2000" b="0" i="0" u="none" strike="noStrike" kern="1200" cap="none" spc="0" normalizeH="0" baseline="0" noProof="0" smtClean="0">
                <a:ln>
                  <a:noFill/>
                </a:ln>
                <a:solidFill>
                  <a:schemeClr val="tx1"/>
                </a:solidFill>
                <a:effectLst/>
                <a:uLnTx/>
                <a:uFillTx/>
                <a:latin typeface="+mn-lt"/>
                <a:ea typeface="+mn-ea"/>
                <a:cs typeface="+mn-cs"/>
              </a:rPr>
              <a:t>Risk Management</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GB" sz="2000" b="0" i="0" u="none" strike="noStrike" kern="1200" cap="none" spc="0" normalizeH="0" baseline="0" noProof="0" smtClean="0">
                <a:ln>
                  <a:noFill/>
                </a:ln>
                <a:solidFill>
                  <a:schemeClr val="tx1"/>
                </a:solidFill>
                <a:effectLst/>
                <a:uLnTx/>
                <a:uFillTx/>
                <a:latin typeface="+mn-lt"/>
                <a:ea typeface="+mn-ea"/>
                <a:cs typeface="+mn-cs"/>
              </a:rPr>
              <a:t>Balanced Scorecard</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GB" sz="2000" b="0" i="0" u="none" strike="noStrike" kern="1200" cap="none" spc="0" normalizeH="0" baseline="0" noProof="0" smtClean="0">
                <a:ln>
                  <a:noFill/>
                </a:ln>
                <a:solidFill>
                  <a:schemeClr val="tx1"/>
                </a:solidFill>
                <a:effectLst/>
                <a:uLnTx/>
                <a:uFillTx/>
                <a:latin typeface="+mn-lt"/>
                <a:ea typeface="+mn-ea"/>
                <a:cs typeface="+mn-cs"/>
              </a:rPr>
              <a:t>Activity Based Costing</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GB" sz="2000" b="0" i="0" u="none" strike="noStrike" kern="1200" cap="none" spc="0" normalizeH="0" baseline="0" noProof="0" smtClean="0">
                <a:ln>
                  <a:noFill/>
                </a:ln>
                <a:solidFill>
                  <a:schemeClr val="tx1"/>
                </a:solidFill>
                <a:effectLst/>
                <a:uLnTx/>
                <a:uFillTx/>
                <a:latin typeface="+mn-lt"/>
                <a:ea typeface="+mn-ea"/>
                <a:cs typeface="+mn-cs"/>
              </a:rPr>
              <a:t>Global Sourcing</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GB" sz="2000" b="0" i="0" u="none" strike="noStrike" kern="1200" cap="none" spc="0" normalizeH="0" baseline="0" noProof="0" smtClean="0">
                <a:ln>
                  <a:noFill/>
                </a:ln>
                <a:solidFill>
                  <a:schemeClr val="tx1"/>
                </a:solidFill>
                <a:effectLst/>
                <a:uLnTx/>
                <a:uFillTx/>
                <a:latin typeface="+mn-lt"/>
                <a:ea typeface="+mn-ea"/>
                <a:cs typeface="+mn-cs"/>
              </a:rPr>
              <a:t>Logistics</a:t>
            </a:r>
            <a:endParaRPr kumimoji="0" lang="en-GB"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Rectangle 1028"/>
          <p:cNvSpPr txBox="1">
            <a:spLocks noChangeArrowheads="1"/>
          </p:cNvSpPr>
          <p:nvPr/>
        </p:nvSpPr>
        <p:spPr>
          <a:xfrm>
            <a:off x="4356100" y="2708275"/>
            <a:ext cx="3810000" cy="3463925"/>
          </a:xfrm>
          <a:prstGeom prst="rect">
            <a:avLst/>
          </a:prstGeom>
        </p:spPr>
        <p:txBody>
          <a:bodyPr/>
          <a:lstStyle/>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GB" sz="2000" b="0" i="0" u="none" strike="noStrike" kern="1200" cap="none" spc="0" normalizeH="0" baseline="0" noProof="0" smtClean="0">
                <a:ln>
                  <a:noFill/>
                </a:ln>
                <a:solidFill>
                  <a:schemeClr val="tx1"/>
                </a:solidFill>
                <a:effectLst/>
                <a:uLnTx/>
                <a:uFillTx/>
                <a:latin typeface="+mn-lt"/>
                <a:ea typeface="+mn-ea"/>
                <a:cs typeface="+mn-cs"/>
              </a:rPr>
              <a:t>Sales Analysis</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GB" sz="2000" b="0" i="0" u="none" strike="noStrike" kern="1200" cap="none" spc="0" normalizeH="0" baseline="0" noProof="0" smtClean="0">
                <a:ln>
                  <a:noFill/>
                </a:ln>
                <a:solidFill>
                  <a:schemeClr val="tx1"/>
                </a:solidFill>
                <a:effectLst/>
                <a:uLnTx/>
                <a:uFillTx/>
                <a:latin typeface="+mn-lt"/>
                <a:ea typeface="+mn-ea"/>
                <a:cs typeface="+mn-cs"/>
              </a:rPr>
              <a:t>Sales Forecasting</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GB" sz="2000" b="0" i="0" u="none" strike="noStrike" kern="1200" cap="none" spc="0" normalizeH="0" baseline="0" noProof="0" smtClean="0">
                <a:ln>
                  <a:noFill/>
                </a:ln>
                <a:solidFill>
                  <a:schemeClr val="tx1"/>
                </a:solidFill>
                <a:effectLst/>
                <a:uLnTx/>
                <a:uFillTx/>
                <a:latin typeface="+mn-lt"/>
                <a:ea typeface="+mn-ea"/>
                <a:cs typeface="+mn-cs"/>
              </a:rPr>
              <a:t>Segmentation</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GB" sz="2000" b="0" i="0" u="none" strike="noStrike" kern="1200" cap="none" spc="0" normalizeH="0" baseline="0" noProof="0" smtClean="0">
                <a:ln>
                  <a:noFill/>
                </a:ln>
                <a:solidFill>
                  <a:schemeClr val="tx1"/>
                </a:solidFill>
                <a:effectLst/>
                <a:uLnTx/>
                <a:uFillTx/>
                <a:latin typeface="+mn-lt"/>
                <a:ea typeface="+mn-ea"/>
                <a:cs typeface="+mn-cs"/>
              </a:rPr>
              <a:t>Cross-selling</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GB" sz="2000" b="0" i="0" u="none" strike="noStrike" kern="1200" cap="none" spc="0" normalizeH="0" baseline="0" noProof="0" smtClean="0">
                <a:ln>
                  <a:noFill/>
                </a:ln>
                <a:solidFill>
                  <a:schemeClr val="tx1"/>
                </a:solidFill>
                <a:effectLst/>
                <a:uLnTx/>
                <a:uFillTx/>
                <a:latin typeface="+mn-lt"/>
                <a:ea typeface="+mn-ea"/>
                <a:cs typeface="+mn-cs"/>
              </a:rPr>
              <a:t>CRM Analytics</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GB" sz="2000" b="0" i="0" u="none" strike="noStrike" kern="1200" cap="none" spc="0" normalizeH="0" baseline="0" noProof="0" smtClean="0">
                <a:ln>
                  <a:noFill/>
                </a:ln>
                <a:solidFill>
                  <a:schemeClr val="tx1"/>
                </a:solidFill>
                <a:effectLst/>
                <a:uLnTx/>
                <a:uFillTx/>
                <a:latin typeface="+mn-lt"/>
                <a:ea typeface="+mn-ea"/>
                <a:cs typeface="+mn-cs"/>
              </a:rPr>
              <a:t>Campaign Planning</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GB" sz="2000" b="0" i="0" u="none" strike="noStrike" kern="1200" cap="none" spc="0" normalizeH="0" baseline="0" noProof="0" smtClean="0">
                <a:ln>
                  <a:noFill/>
                </a:ln>
                <a:solidFill>
                  <a:schemeClr val="tx1"/>
                </a:solidFill>
                <a:effectLst/>
                <a:uLnTx/>
                <a:uFillTx/>
                <a:latin typeface="+mn-lt"/>
                <a:ea typeface="+mn-ea"/>
                <a:cs typeface="+mn-cs"/>
              </a:rPr>
              <a:t>Customer Profitability</a:t>
            </a:r>
            <a:endParaRPr kumimoji="0" lang="en-GB" sz="2000" b="0" i="0" u="none" strike="noStrike" kern="1200" cap="none" spc="0" normalizeH="0" baseline="0" noProof="0">
              <a:ln>
                <a:noFill/>
              </a:ln>
              <a:solidFill>
                <a:schemeClr val="tx1"/>
              </a:solidFill>
              <a:effectLst/>
              <a:uLnTx/>
              <a:uFillTx/>
              <a:latin typeface="+mn-lt"/>
              <a:ea typeface="+mn-ea"/>
              <a:cs typeface="+mn-cs"/>
            </a:endParaRPr>
          </a:p>
        </p:txBody>
      </p:sp>
      <p:sp>
        <p:nvSpPr>
          <p:cNvPr id="11" name="Text Box 1029"/>
          <p:cNvSpPr txBox="1">
            <a:spLocks noChangeArrowheads="1"/>
          </p:cNvSpPr>
          <p:nvPr/>
        </p:nvSpPr>
        <p:spPr bwMode="auto">
          <a:xfrm>
            <a:off x="395288" y="2060575"/>
            <a:ext cx="3151187" cy="457200"/>
          </a:xfrm>
          <a:prstGeom prst="rect">
            <a:avLst/>
          </a:prstGeom>
          <a:noFill/>
          <a:ln w="9525">
            <a:noFill/>
            <a:miter lim="800000"/>
            <a:headEnd/>
            <a:tailEnd/>
          </a:ln>
          <a:effectLst/>
        </p:spPr>
        <p:txBody>
          <a:bodyPr wrap="none">
            <a:spAutoFit/>
          </a:bodyPr>
          <a:lstStyle/>
          <a:p>
            <a:r>
              <a:rPr lang="en-GB" dirty="0"/>
              <a:t>Operational Efficiency</a:t>
            </a:r>
          </a:p>
        </p:txBody>
      </p:sp>
      <p:sp>
        <p:nvSpPr>
          <p:cNvPr id="12" name="Text Box 1030"/>
          <p:cNvSpPr txBox="1">
            <a:spLocks noChangeArrowheads="1"/>
          </p:cNvSpPr>
          <p:nvPr/>
        </p:nvSpPr>
        <p:spPr bwMode="auto">
          <a:xfrm>
            <a:off x="4284663" y="2060575"/>
            <a:ext cx="3014662" cy="457200"/>
          </a:xfrm>
          <a:prstGeom prst="rect">
            <a:avLst/>
          </a:prstGeom>
          <a:noFill/>
          <a:ln w="9525">
            <a:noFill/>
            <a:miter lim="800000"/>
            <a:headEnd/>
            <a:tailEnd/>
          </a:ln>
          <a:effectLst/>
        </p:spPr>
        <p:txBody>
          <a:bodyPr wrap="none">
            <a:spAutoFit/>
          </a:bodyPr>
          <a:lstStyle/>
          <a:p>
            <a:r>
              <a:rPr lang="en-GB"/>
              <a:t>Customer Interaction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Styles of Business Intelligence: </a:t>
            </a: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en-US" sz="3200" dirty="0" smtClean="0"/>
              <a:t>There are 5 Styles of BI, which are presented below: </a:t>
            </a:r>
          </a:p>
          <a:p>
            <a:pPr lvl="0">
              <a:buNone/>
            </a:pPr>
            <a:r>
              <a:rPr lang="en-US" sz="3200" b="1" dirty="0" smtClean="0"/>
              <a:t>1) Enterprise Reporting </a:t>
            </a:r>
            <a:r>
              <a:rPr lang="en-US" sz="3200" dirty="0" smtClean="0"/>
              <a:t>- Broadly deployed pixel-perfect report formats for operational reporting and scorecards/dashboards targeted at information consumers and executives.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7239000" cy="6019800"/>
          </a:xfrm>
        </p:spPr>
        <p:txBody>
          <a:bodyPr>
            <a:noAutofit/>
          </a:bodyPr>
          <a:lstStyle/>
          <a:p>
            <a:pPr lvl="0">
              <a:buNone/>
            </a:pPr>
            <a:r>
              <a:rPr lang="en-US" sz="2800" b="1" dirty="0" smtClean="0"/>
              <a:t>2) Cube Analysis</a:t>
            </a:r>
            <a:r>
              <a:rPr lang="en-US" sz="2800" dirty="0" smtClean="0"/>
              <a:t> - OLAP slice-and-dice analysis of limited data sets, targeted at managers and others who need a safe and simple environment for basic data exploration within a limited range of data.</a:t>
            </a:r>
          </a:p>
          <a:p>
            <a:pPr>
              <a:buNone/>
            </a:pPr>
            <a:endParaRPr lang="en-US" sz="1100" dirty="0" smtClean="0"/>
          </a:p>
          <a:p>
            <a:pPr>
              <a:buNone/>
            </a:pPr>
            <a:r>
              <a:rPr lang="en-US" sz="2800" b="1" dirty="0" smtClean="0"/>
              <a:t>3) Ad Hoc Query and Analysis</a:t>
            </a:r>
            <a:r>
              <a:rPr lang="en-US" sz="2800" dirty="0" smtClean="0"/>
              <a:t> - Full investigative query into all data, as well as automated slice and-dice OLAP analysis of the entire database - down to the transaction level of detail if necessary. Targeted at information explorers and power users.</a:t>
            </a: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857</TotalTime>
  <Words>1122</Words>
  <Application>Microsoft Office PowerPoint</Application>
  <PresentationFormat>On-screen Show (4:3)</PresentationFormat>
  <Paragraphs>161</Paragraphs>
  <Slides>41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Opulent</vt:lpstr>
      <vt:lpstr>Bitmap Image</vt:lpstr>
      <vt:lpstr>Introduction to Business Intelligence (BI) Unit-1</vt:lpstr>
      <vt:lpstr>1. Business Intelligence - Definition: </vt:lpstr>
      <vt:lpstr>History and Evolution of Business Intelligence:</vt:lpstr>
      <vt:lpstr>Slide 4</vt:lpstr>
      <vt:lpstr>Slide 5</vt:lpstr>
      <vt:lpstr>BI Questions</vt:lpstr>
      <vt:lpstr>Where is Business Intelligence applied?</vt:lpstr>
      <vt:lpstr>2. Styles of Business Intelligence: </vt:lpstr>
      <vt:lpstr>Slide 9</vt:lpstr>
      <vt:lpstr>Slide 10</vt:lpstr>
      <vt:lpstr>3. Types of Business Intelligence Tools: </vt:lpstr>
      <vt:lpstr>Slide 12</vt:lpstr>
      <vt:lpstr>Slide 13</vt:lpstr>
      <vt:lpstr>Slide 14</vt:lpstr>
      <vt:lpstr>4. Benefits of Business Intelligence:</vt:lpstr>
      <vt:lpstr>Bi Applications &amp; technologies can help companies analyse: </vt:lpstr>
      <vt:lpstr>Significance of Bi:</vt:lpstr>
      <vt:lpstr>Slide 18</vt:lpstr>
      <vt:lpstr>Slide 19</vt:lpstr>
      <vt:lpstr>Slide 20</vt:lpstr>
      <vt:lpstr> Key Performance Indicators</vt:lpstr>
      <vt:lpstr>Slide 22</vt:lpstr>
      <vt:lpstr>Slide 23</vt:lpstr>
      <vt:lpstr>Slide 24</vt:lpstr>
      <vt:lpstr>5. Real-time Business Intelligence: </vt:lpstr>
      <vt:lpstr>Data latency</vt:lpstr>
      <vt:lpstr>How Many Matches?</vt:lpstr>
      <vt:lpstr>How Many Matches Now?</vt:lpstr>
      <vt:lpstr>BI in Decision-Making:</vt:lpstr>
      <vt:lpstr>Significance of Latency in BI:</vt:lpstr>
      <vt:lpstr>Slide 31</vt:lpstr>
      <vt:lpstr>6) Business Intelligence Value Chain: </vt:lpstr>
      <vt:lpstr>Slide 33</vt:lpstr>
      <vt:lpstr>What is the primary objective of most analytic decision support systems?</vt:lpstr>
      <vt:lpstr> Concept of a Cube or Pivot Table</vt:lpstr>
      <vt:lpstr>BUSINESS INTELLIGENCE VALUE CHAIN:</vt:lpstr>
      <vt:lpstr>7) Architecture Business Intelligence:</vt:lpstr>
      <vt:lpstr>Slide 38</vt:lpstr>
      <vt:lpstr>Slide 39</vt:lpstr>
      <vt:lpstr>Slide 40</vt:lpstr>
      <vt:lpstr>END OF UNIT-1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INTELLIGENCE</dc:title>
  <dc:creator>win 7</dc:creator>
  <cp:lastModifiedBy>Pavan</cp:lastModifiedBy>
  <cp:revision>36</cp:revision>
  <dcterms:created xsi:type="dcterms:W3CDTF">2006-08-16T00:00:00Z</dcterms:created>
  <dcterms:modified xsi:type="dcterms:W3CDTF">2018-02-19T01:44:12Z</dcterms:modified>
</cp:coreProperties>
</file>