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70" r:id="rId56"/>
    <p:sldId id="257" r:id="rId57"/>
    <p:sldId id="258" r:id="rId58"/>
    <p:sldId id="267" r:id="rId59"/>
    <p:sldId id="268" r:id="rId60"/>
    <p:sldId id="269" r:id="rId61"/>
    <p:sldId id="270" r:id="rId62"/>
    <p:sldId id="271" r:id="rId63"/>
    <p:sldId id="272" r:id="rId64"/>
    <p:sldId id="273" r:id="rId65"/>
    <p:sldId id="274" r:id="rId66"/>
    <p:sldId id="275" r:id="rId67"/>
    <p:sldId id="276" r:id="rId68"/>
    <p:sldId id="277" r:id="rId69"/>
    <p:sldId id="278" r:id="rId70"/>
    <p:sldId id="279" r:id="rId71"/>
    <p:sldId id="280" r:id="rId72"/>
    <p:sldId id="281" r:id="rId73"/>
    <p:sldId id="282" r:id="rId74"/>
    <p:sldId id="283" r:id="rId75"/>
    <p:sldId id="284" r:id="rId76"/>
    <p:sldId id="285" r:id="rId77"/>
    <p:sldId id="286" r:id="rId78"/>
    <p:sldId id="287" r:id="rId79"/>
    <p:sldId id="288" r:id="rId80"/>
    <p:sldId id="289" r:id="rId81"/>
    <p:sldId id="290" r:id="rId82"/>
    <p:sldId id="291" r:id="rId83"/>
    <p:sldId id="292" r:id="rId84"/>
    <p:sldId id="293" r:id="rId85"/>
    <p:sldId id="294" r:id="rId86"/>
    <p:sldId id="295" r:id="rId87"/>
    <p:sldId id="296" r:id="rId88"/>
    <p:sldId id="297" r:id="rId89"/>
    <p:sldId id="298" r:id="rId90"/>
    <p:sldId id="299" r:id="rId91"/>
    <p:sldId id="300" r:id="rId92"/>
    <p:sldId id="301" r:id="rId93"/>
    <p:sldId id="302" r:id="rId94"/>
    <p:sldId id="303" r:id="rId95"/>
    <p:sldId id="304" r:id="rId96"/>
    <p:sldId id="305" r:id="rId97"/>
    <p:sldId id="306" r:id="rId98"/>
    <p:sldId id="307" r:id="rId99"/>
    <p:sldId id="308" r:id="rId100"/>
    <p:sldId id="309" r:id="rId101"/>
    <p:sldId id="310" r:id="rId102"/>
    <p:sldId id="311" r:id="rId103"/>
    <p:sldId id="312" r:id="rId104"/>
    <p:sldId id="313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8871-54C9-4DEB-B1AB-2D5EDFD581E9}" type="datetimeFigureOut">
              <a:rPr lang="en-US" smtClean="0"/>
              <a:pPr/>
              <a:t>3/21/2018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43A5-3FE5-45B7-AAB6-6D3EF91AB1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8871-54C9-4DEB-B1AB-2D5EDFD581E9}" type="datetimeFigureOut">
              <a:rPr lang="en-US" smtClean="0"/>
              <a:pPr/>
              <a:t>3/21/2018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43A5-3FE5-45B7-AAB6-6D3EF91AB1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8871-54C9-4DEB-B1AB-2D5EDFD581E9}" type="datetimeFigureOut">
              <a:rPr lang="en-US" smtClean="0"/>
              <a:pPr/>
              <a:t>3/21/2018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43A5-3FE5-45B7-AAB6-6D3EF91AB1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8871-54C9-4DEB-B1AB-2D5EDFD581E9}" type="datetimeFigureOut">
              <a:rPr lang="en-US" smtClean="0"/>
              <a:pPr/>
              <a:t>3/21/2018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43A5-3FE5-45B7-AAB6-6D3EF91AB1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8871-54C9-4DEB-B1AB-2D5EDFD581E9}" type="datetimeFigureOut">
              <a:rPr lang="en-US" smtClean="0"/>
              <a:pPr/>
              <a:t>3/21/2018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43A5-3FE5-45B7-AAB6-6D3EF91AB1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8871-54C9-4DEB-B1AB-2D5EDFD581E9}" type="datetimeFigureOut">
              <a:rPr lang="en-US" smtClean="0"/>
              <a:pPr/>
              <a:t>3/21/2018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43A5-3FE5-45B7-AAB6-6D3EF91AB1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8871-54C9-4DEB-B1AB-2D5EDFD581E9}" type="datetimeFigureOut">
              <a:rPr lang="en-US" smtClean="0"/>
              <a:pPr/>
              <a:t>3/21/2018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43A5-3FE5-45B7-AAB6-6D3EF91AB1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8871-54C9-4DEB-B1AB-2D5EDFD581E9}" type="datetimeFigureOut">
              <a:rPr lang="en-US" smtClean="0"/>
              <a:pPr/>
              <a:t>3/21/2018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43A5-3FE5-45B7-AAB6-6D3EF91AB1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8871-54C9-4DEB-B1AB-2D5EDFD581E9}" type="datetimeFigureOut">
              <a:rPr lang="en-US" smtClean="0"/>
              <a:pPr/>
              <a:t>3/21/2018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43A5-3FE5-45B7-AAB6-6D3EF91AB1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8871-54C9-4DEB-B1AB-2D5EDFD581E9}" type="datetimeFigureOut">
              <a:rPr lang="en-US" smtClean="0"/>
              <a:pPr/>
              <a:t>3/21/2018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43A5-3FE5-45B7-AAB6-6D3EF91AB1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8871-54C9-4DEB-B1AB-2D5EDFD581E9}" type="datetimeFigureOut">
              <a:rPr lang="en-US" smtClean="0"/>
              <a:pPr/>
              <a:t>3/21/2018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43A5-3FE5-45B7-AAB6-6D3EF91AB1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8871-54C9-4DEB-B1AB-2D5EDFD581E9}" type="datetimeFigureOut">
              <a:rPr lang="en-US" smtClean="0"/>
              <a:pPr/>
              <a:t>3/21/2018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C43A5-3FE5-45B7-AAB6-6D3EF91AB12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catalogueoflife.org/" TargetMode="Externa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   The term ‘biodiversity’ encompasses the variety of all    life forms on earth. It is identified as the variability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7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charset="0"/>
              </a:rPr>
              <a:t>There are 3 components of biodiversity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828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1" u="sng" smtClean="0">
                <a:latin typeface="Arial" charset="0"/>
              </a:rPr>
              <a:t>Diversity of genes</a:t>
            </a:r>
            <a:r>
              <a:rPr lang="en-US" smtClean="0">
                <a:latin typeface="Arial" charset="0"/>
              </a:rPr>
              <a:t/>
            </a:r>
            <a:br>
              <a:rPr lang="en-US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Chihuahuas, beagles, and rottweilers are all the same species —but they're not the same because there is variety in their genes.</a:t>
            </a:r>
            <a:r>
              <a:rPr lang="en-US" smtClean="0">
                <a:latin typeface="Arial" charset="0"/>
              </a:rPr>
              <a:t> </a:t>
            </a:r>
          </a:p>
        </p:txBody>
      </p:sp>
      <p:pic>
        <p:nvPicPr>
          <p:cNvPr id="11268" name="Picture 4" descr="chihuah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76600"/>
            <a:ext cx="23114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bea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352800"/>
            <a:ext cx="28194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rottweiler%203h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590800"/>
            <a:ext cx="24860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14400" y="5867400"/>
            <a:ext cx="1738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Chihuahua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025900" y="5791200"/>
            <a:ext cx="1177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Beagle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889750" y="6172200"/>
            <a:ext cx="1836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Rottweilers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Biodiversity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Biodiversity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Biodiversity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Biodiversity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Biodiversity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228600" y="1066800"/>
            <a:ext cx="8610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342900" indent="-342900">
              <a:defRPr/>
            </a:pPr>
            <a:r>
              <a:rPr lang="en-US" sz="3200" b="1" u="sng" dirty="0">
                <a:latin typeface="Arial" pitchFamily="34" charset="0"/>
                <a:cs typeface="Arial" pitchFamily="34" charset="0"/>
              </a:rPr>
              <a:t>2. Diversity of number of species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>For example, monkeys, dragonflies, and meadow beauties are all different species. </a:t>
            </a:r>
          </a:p>
          <a:p>
            <a:pPr marL="342900" indent="-342900"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pic>
        <p:nvPicPr>
          <p:cNvPr id="12291" name="Picture 6" descr="Saki Monk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86188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Meadow Beau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786188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Dragonf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786188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533400" y="6034088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Saki Monkey</a:t>
            </a: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3409950" y="6053138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Golden Skimmer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6515100" y="6034088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Meadow Beauty</a:t>
            </a: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There are 3 components of biodiversity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8600" y="1247775"/>
            <a:ext cx="8610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3. Variety of ecosystems</a:t>
            </a:r>
            <a:r>
              <a:rPr lang="en-US" u="sng"/>
              <a:t/>
            </a:r>
            <a:br>
              <a:rPr lang="en-US" u="sng"/>
            </a:br>
            <a:endParaRPr lang="en-US" u="sng"/>
          </a:p>
          <a:p>
            <a:r>
              <a:rPr lang="en-US"/>
              <a:t>Lakes, Ponds, and Rivers are all Freshwater Ecosystems. </a:t>
            </a:r>
          </a:p>
          <a:p>
            <a:endParaRPr lang="en-US"/>
          </a:p>
          <a:p>
            <a:r>
              <a:rPr lang="en-US"/>
              <a:t>Rocky coast, Sand Dune, Estuary, Salt Marsh , Coral Reef are all Marine Ecosystems.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So what’s an ECOSYSTEM???</a:t>
            </a: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There are 3 components of biodiversity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914400" y="819150"/>
            <a:ext cx="6076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ECOSYSTEM 	DEFINITION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09600" y="1447800"/>
            <a:ext cx="6953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“ A self-contained community of  microorganisms, animals and plants, that interact with each other and with their physical environment.” </a:t>
            </a:r>
          </a:p>
        </p:txBody>
      </p:sp>
      <p:pic>
        <p:nvPicPr>
          <p:cNvPr id="14340" name="Picture 2" descr="http://www.shorecottageglenuig.co.uk/photos/big/rockp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1838" y="3246438"/>
            <a:ext cx="5081587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781050" y="5143500"/>
            <a:ext cx="1828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eg a rock pool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utdoorsmagic.com/members/images/8736/gallery/Picture_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63513"/>
            <a:ext cx="8362950" cy="62722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Within an ecosystem there can be many HABITATS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2190750"/>
            <a:ext cx="7772400" cy="4114800"/>
          </a:xfrm>
        </p:spPr>
        <p:txBody>
          <a:bodyPr/>
          <a:lstStyle/>
          <a:p>
            <a:r>
              <a:rPr lang="en-GB" smtClean="0"/>
              <a:t>This is the </a:t>
            </a:r>
            <a:r>
              <a:rPr lang="en-GB" b="1" smtClean="0"/>
              <a:t>physical and chemical </a:t>
            </a:r>
            <a:r>
              <a:rPr lang="en-GB" smtClean="0"/>
              <a:t>description of where a creature lives...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213" y="3273425"/>
            <a:ext cx="3868737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nimals.nationalgeographic.com/staticfiles/NGS/Shared/StaticFiles/animals/images/primary/polar-bear-w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323850"/>
            <a:ext cx="91471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HABITATS might describe: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The NAME of the place where the creature lives.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eg  </a:t>
            </a:r>
            <a:r>
              <a:rPr lang="en-GB" i="1" smtClean="0"/>
              <a:t>Arctic Canada </a:t>
            </a:r>
            <a:r>
              <a:rPr lang="en-GB" smtClean="0"/>
              <a:t>is the habitat of the polar bear </a:t>
            </a:r>
            <a:r>
              <a:rPr lang="en-GB" u="sng" smtClean="0"/>
              <a:t>Ursa maritima</a:t>
            </a:r>
            <a:r>
              <a:rPr lang="en-GB" smtClean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friendsofdalesrail.org/photos/BLUB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HABITATS might describe: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The DOMINANT VEGETATION of the place where the creature lives.</a:t>
            </a:r>
          </a:p>
          <a:p>
            <a:endParaRPr lang="en-GB" smtClean="0"/>
          </a:p>
          <a:p>
            <a:r>
              <a:rPr lang="en-GB" b="1" smtClean="0">
                <a:solidFill>
                  <a:schemeClr val="bg1"/>
                </a:solidFill>
              </a:rPr>
              <a:t>eg  </a:t>
            </a:r>
            <a:r>
              <a:rPr lang="en-GB" b="1" i="1" smtClean="0">
                <a:solidFill>
                  <a:schemeClr val="bg1"/>
                </a:solidFill>
              </a:rPr>
              <a:t>Heather</a:t>
            </a:r>
            <a:r>
              <a:rPr lang="en-GB" b="1" smtClean="0">
                <a:solidFill>
                  <a:schemeClr val="bg1"/>
                </a:solidFill>
              </a:rPr>
              <a:t> moorland is the habitat of the grouse.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aco.ca/images/pi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450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HABITATS might describe: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smtClean="0"/>
              <a:t>The TYPE of place where the creature lives.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GB" b="1" smtClean="0">
                <a:solidFill>
                  <a:schemeClr val="bg1"/>
                </a:solidFill>
              </a:rPr>
              <a:t>eg  species of fish like Pike (</a:t>
            </a:r>
            <a:r>
              <a:rPr lang="en-GB" b="1" u="sng" smtClean="0">
                <a:solidFill>
                  <a:schemeClr val="bg1"/>
                </a:solidFill>
              </a:rPr>
              <a:t>Esox lucius</a:t>
            </a:r>
            <a:r>
              <a:rPr lang="en-GB" b="1" smtClean="0">
                <a:solidFill>
                  <a:schemeClr val="bg1"/>
                </a:solidFill>
              </a:rPr>
              <a:t>) are found in </a:t>
            </a:r>
            <a:r>
              <a:rPr lang="en-GB" b="1" i="1" smtClean="0">
                <a:solidFill>
                  <a:schemeClr val="bg1"/>
                </a:solidFill>
              </a:rPr>
              <a:t>freshwater lakes and ponds.</a:t>
            </a:r>
          </a:p>
          <a:p>
            <a:endParaRPr lang="en-GB" i="1" smtClean="0"/>
          </a:p>
          <a:p>
            <a:r>
              <a:rPr lang="en-GB" b="1" i="1" smtClean="0">
                <a:solidFill>
                  <a:schemeClr val="bg1"/>
                </a:solidFill>
              </a:rPr>
              <a:t>So what’s a SPECIES??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1. A group of morphologically similar creatures which can: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Interbreed to produce fertile offspring</a:t>
            </a:r>
          </a:p>
          <a:p>
            <a:r>
              <a:rPr lang="en-GB" smtClean="0"/>
              <a:t>Are ‘reproductively isolated’.</a:t>
            </a:r>
          </a:p>
          <a:p>
            <a:endParaRPr lang="en-GB" smtClean="0"/>
          </a:p>
          <a:p>
            <a:r>
              <a:rPr lang="en-GB" smtClean="0"/>
              <a:t>Problems with this definition include…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Which do you like better?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62000" y="1752600"/>
            <a:ext cx="3276600" cy="335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6" name="Text Box 31"/>
          <p:cNvSpPr txBox="1">
            <a:spLocks noChangeArrowheads="1"/>
          </p:cNvSpPr>
          <p:nvPr/>
        </p:nvSpPr>
        <p:spPr bwMode="auto">
          <a:xfrm>
            <a:off x="1828800" y="54864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A</a:t>
            </a:r>
          </a:p>
        </p:txBody>
      </p:sp>
      <p:sp>
        <p:nvSpPr>
          <p:cNvPr id="3077" name="Text Box 32"/>
          <p:cNvSpPr txBox="1">
            <a:spLocks noChangeArrowheads="1"/>
          </p:cNvSpPr>
          <p:nvPr/>
        </p:nvSpPr>
        <p:spPr bwMode="auto">
          <a:xfrm>
            <a:off x="5791200" y="54102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B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724400" y="1752600"/>
            <a:ext cx="3276600" cy="3352800"/>
            <a:chOff x="480" y="1104"/>
            <a:chExt cx="2064" cy="2112"/>
          </a:xfrm>
        </p:grpSpPr>
        <p:sp>
          <p:nvSpPr>
            <p:cNvPr id="3079" name="Rectangle 34"/>
            <p:cNvSpPr>
              <a:spLocks noChangeArrowheads="1"/>
            </p:cNvSpPr>
            <p:nvPr/>
          </p:nvSpPr>
          <p:spPr bwMode="auto">
            <a:xfrm>
              <a:off x="480" y="1104"/>
              <a:ext cx="2064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0" name="Oval 35"/>
            <p:cNvSpPr>
              <a:spLocks noChangeArrowheads="1"/>
            </p:cNvSpPr>
            <p:nvPr/>
          </p:nvSpPr>
          <p:spPr bwMode="auto">
            <a:xfrm>
              <a:off x="576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1" name="Oval 36"/>
            <p:cNvSpPr>
              <a:spLocks noChangeArrowheads="1"/>
            </p:cNvSpPr>
            <p:nvPr/>
          </p:nvSpPr>
          <p:spPr bwMode="auto">
            <a:xfrm>
              <a:off x="1296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2" name="Oval 37"/>
            <p:cNvSpPr>
              <a:spLocks noChangeArrowheads="1"/>
            </p:cNvSpPr>
            <p:nvPr/>
          </p:nvSpPr>
          <p:spPr bwMode="auto">
            <a:xfrm>
              <a:off x="2064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3" name="Oval 38"/>
            <p:cNvSpPr>
              <a:spLocks noChangeArrowheads="1"/>
            </p:cNvSpPr>
            <p:nvPr/>
          </p:nvSpPr>
          <p:spPr bwMode="auto">
            <a:xfrm>
              <a:off x="576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4" name="Oval 39"/>
            <p:cNvSpPr>
              <a:spLocks noChangeArrowheads="1"/>
            </p:cNvSpPr>
            <p:nvPr/>
          </p:nvSpPr>
          <p:spPr bwMode="auto">
            <a:xfrm>
              <a:off x="1344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5" name="Oval 40"/>
            <p:cNvSpPr>
              <a:spLocks noChangeArrowheads="1"/>
            </p:cNvSpPr>
            <p:nvPr/>
          </p:nvSpPr>
          <p:spPr bwMode="auto">
            <a:xfrm>
              <a:off x="2112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6" name="Oval 41"/>
            <p:cNvSpPr>
              <a:spLocks noChangeArrowheads="1"/>
            </p:cNvSpPr>
            <p:nvPr/>
          </p:nvSpPr>
          <p:spPr bwMode="auto">
            <a:xfrm>
              <a:off x="1344" y="283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7" name="Oval 42"/>
            <p:cNvSpPr>
              <a:spLocks noChangeArrowheads="1"/>
            </p:cNvSpPr>
            <p:nvPr/>
          </p:nvSpPr>
          <p:spPr bwMode="auto">
            <a:xfrm>
              <a:off x="2112" y="288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8" name="Oval 43"/>
            <p:cNvSpPr>
              <a:spLocks noChangeArrowheads="1"/>
            </p:cNvSpPr>
            <p:nvPr/>
          </p:nvSpPr>
          <p:spPr bwMode="auto">
            <a:xfrm>
              <a:off x="576" y="283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9" name="Oval 44"/>
            <p:cNvSpPr>
              <a:spLocks noChangeArrowheads="1"/>
            </p:cNvSpPr>
            <p:nvPr/>
          </p:nvSpPr>
          <p:spPr bwMode="auto">
            <a:xfrm>
              <a:off x="576" y="18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0" name="Oval 45"/>
            <p:cNvSpPr>
              <a:spLocks noChangeArrowheads="1"/>
            </p:cNvSpPr>
            <p:nvPr/>
          </p:nvSpPr>
          <p:spPr bwMode="auto">
            <a:xfrm>
              <a:off x="1344" y="18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1" name="Oval 46"/>
            <p:cNvSpPr>
              <a:spLocks noChangeArrowheads="1"/>
            </p:cNvSpPr>
            <p:nvPr/>
          </p:nvSpPr>
          <p:spPr bwMode="auto">
            <a:xfrm>
              <a:off x="2064" y="17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2. Creatures who are related through PHYLOGENY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Similar DNA</a:t>
            </a:r>
          </a:p>
          <a:p>
            <a:r>
              <a:rPr lang="en-GB" smtClean="0"/>
              <a:t>Similar proteins eg in blood</a:t>
            </a:r>
          </a:p>
          <a:p>
            <a:r>
              <a:rPr lang="en-GB" smtClean="0"/>
              <a:t>Similar biochemistry</a:t>
            </a:r>
          </a:p>
          <a:p>
            <a:r>
              <a:rPr lang="en-GB" smtClean="0"/>
              <a:t>Similar embryology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DNA profiles of Primates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76475"/>
            <a:ext cx="1776413" cy="4176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% DNA similar</a:t>
            </a:r>
          </a:p>
          <a:p>
            <a:pPr>
              <a:lnSpc>
                <a:spcPct val="90000"/>
              </a:lnSpc>
            </a:pPr>
            <a:r>
              <a:rPr lang="en-GB" sz="2400" b="1" smtClean="0"/>
              <a:t>100</a:t>
            </a:r>
          </a:p>
          <a:p>
            <a:pPr>
              <a:lnSpc>
                <a:spcPct val="90000"/>
              </a:lnSpc>
            </a:pPr>
            <a:r>
              <a:rPr lang="en-GB" sz="2400" b="1" smtClean="0"/>
              <a:t>99</a:t>
            </a:r>
          </a:p>
          <a:p>
            <a:pPr>
              <a:lnSpc>
                <a:spcPct val="90000"/>
              </a:lnSpc>
            </a:pPr>
            <a:r>
              <a:rPr lang="en-GB" sz="2400" b="1" smtClean="0"/>
              <a:t>98</a:t>
            </a:r>
          </a:p>
          <a:p>
            <a:pPr>
              <a:lnSpc>
                <a:spcPct val="90000"/>
              </a:lnSpc>
            </a:pPr>
            <a:r>
              <a:rPr lang="en-GB" sz="2400" b="1" smtClean="0"/>
              <a:t>97</a:t>
            </a:r>
          </a:p>
          <a:p>
            <a:pPr>
              <a:lnSpc>
                <a:spcPct val="90000"/>
              </a:lnSpc>
            </a:pPr>
            <a:r>
              <a:rPr lang="en-GB" sz="2400" b="1" smtClean="0"/>
              <a:t>96</a:t>
            </a:r>
          </a:p>
          <a:p>
            <a:pPr>
              <a:lnSpc>
                <a:spcPct val="90000"/>
              </a:lnSpc>
            </a:pPr>
            <a:r>
              <a:rPr lang="en-GB" sz="2400" b="1" smtClean="0"/>
              <a:t>95</a:t>
            </a:r>
          </a:p>
          <a:p>
            <a:pPr>
              <a:lnSpc>
                <a:spcPct val="90000"/>
              </a:lnSpc>
            </a:pPr>
            <a:r>
              <a:rPr lang="en-GB" sz="2400" b="1" smtClean="0"/>
              <a:t>94</a:t>
            </a:r>
          </a:p>
          <a:p>
            <a:pPr>
              <a:lnSpc>
                <a:spcPct val="90000"/>
              </a:lnSpc>
            </a:pPr>
            <a:r>
              <a:rPr lang="en-GB" sz="2400" b="1" smtClean="0"/>
              <a:t>93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319338" y="1981200"/>
            <a:ext cx="613886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Gibbon    Orang Utan  Gorilla   Chimp  Man</a:t>
            </a:r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 flipV="1">
            <a:off x="3419475" y="3357563"/>
            <a:ext cx="5040313" cy="25923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 flipV="1">
            <a:off x="7524750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 flipV="1">
            <a:off x="6588125" y="335756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 flipV="1">
            <a:off x="5292725" y="335756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 flipV="1">
            <a:off x="3924300" y="3357563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IN"/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5148263" y="4941888"/>
            <a:ext cx="3816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A02D04"/>
                </a:solidFill>
              </a:rPr>
              <a:t>Humans share 98-99% of their DNA with Chimps. They are our closest living relatives.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311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5875"/>
            <a:ext cx="9136063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8482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Biodiversity has Intrinsic Value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773113" y="4067175"/>
            <a:ext cx="7432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Intrinsic Value = Something that has value </a:t>
            </a:r>
          </a:p>
          <a:p>
            <a:r>
              <a:rPr lang="en-US" b="1"/>
              <a:t>         in and of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4000" smtClean="0"/>
              <a:t>Biodiversity also has Utilitarian Value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129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/>
              <a:t>Utilitarian Value = the value something has as a means to another’s end.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533400" y="3429000"/>
            <a:ext cx="81915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Utilitarian values include</a:t>
            </a:r>
            <a:r>
              <a:rPr lang="en-US" sz="3200" b="1"/>
              <a:t>:</a:t>
            </a:r>
          </a:p>
          <a:p>
            <a:pPr lvl="1">
              <a:buFontTx/>
              <a:buChar char="•"/>
            </a:pPr>
            <a:r>
              <a:rPr lang="en-US" sz="3200" b="1"/>
              <a:t>	Goods eg sustainable timber</a:t>
            </a:r>
          </a:p>
          <a:p>
            <a:pPr lvl="1">
              <a:buFontTx/>
              <a:buChar char="•"/>
            </a:pPr>
            <a:r>
              <a:rPr lang="en-US" sz="3200" b="1"/>
              <a:t>	Services eg eco-tourism</a:t>
            </a:r>
          </a:p>
          <a:p>
            <a:pPr lvl="1">
              <a:buFontTx/>
              <a:buChar char="•"/>
            </a:pPr>
            <a:r>
              <a:rPr lang="en-US" sz="3200" b="1"/>
              <a:t>	Information eg National Park Wardens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  <p:bldP spid="1382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Arial" charset="0"/>
              </a:rPr>
              <a:t>What do we get from biodiversity?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27275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Oxygen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Food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Clean Water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Medicine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Aesthetics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>
                <a:latin typeface="Arial" charset="0"/>
              </a:rPr>
              <a:t>Should we be concerned about biodiversity?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latin typeface="Arial" charset="0"/>
              </a:rPr>
              <a:t>What we know:</a:t>
            </a:r>
            <a:r>
              <a:rPr lang="en-US" smtClean="0">
                <a:latin typeface="Arial" charset="0"/>
              </a:rPr>
              <a:t> </a:t>
            </a:r>
            <a:br>
              <a:rPr lang="en-US" smtClean="0">
                <a:latin typeface="Arial" charset="0"/>
              </a:rPr>
            </a:br>
            <a:r>
              <a:rPr lang="en-US" sz="2400" b="1" u="sng" smtClean="0">
                <a:latin typeface="Arial" charset="0"/>
              </a:rPr>
              <a:t>The Earth is losing species at an alarming rate</a:t>
            </a:r>
            <a:r>
              <a:rPr lang="en-US" smtClean="0">
                <a:latin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		</a:t>
            </a:r>
          </a:p>
          <a:p>
            <a:r>
              <a:rPr lang="en-US" sz="2400" smtClean="0">
                <a:latin typeface="Arial" charset="0"/>
              </a:rPr>
              <a:t>Some scientists estimate that as many as 3 	species per hour are going extinct and 20,000 extinctions occur each year.</a:t>
            </a:r>
            <a:r>
              <a:rPr lang="en-US" smtClean="0">
                <a:latin typeface="Arial" charset="0"/>
              </a:rPr>
              <a:t> </a:t>
            </a:r>
          </a:p>
          <a:p>
            <a:r>
              <a:rPr lang="en-US" sz="2400" smtClean="0">
                <a:latin typeface="Arial" charset="0"/>
              </a:rPr>
              <a:t>when species of plants and animals go extinct, many other species are affected</a:t>
            </a:r>
            <a:r>
              <a:rPr lang="en-US" smtClean="0">
                <a:latin typeface="Arial" charset="0"/>
              </a:rPr>
              <a:t>. </a:t>
            </a:r>
          </a:p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Threats to biodiversity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smtClean="0">
                <a:latin typeface="Arial" charset="0"/>
              </a:rPr>
              <a:t>Habitat destruction</a:t>
            </a:r>
          </a:p>
          <a:p>
            <a:pPr algn="ctr">
              <a:buFont typeface="Wingdings" pitchFamily="2" charset="2"/>
              <a:buNone/>
            </a:pPr>
            <a:r>
              <a:rPr lang="en-US" sz="3600" smtClean="0">
                <a:latin typeface="Arial" charset="0"/>
              </a:rPr>
              <a:t>Pollution</a:t>
            </a:r>
          </a:p>
          <a:p>
            <a:pPr algn="ctr">
              <a:buFont typeface="Wingdings" pitchFamily="2" charset="2"/>
              <a:buNone/>
            </a:pPr>
            <a:r>
              <a:rPr lang="en-US" sz="3600" smtClean="0">
                <a:latin typeface="Arial" charset="0"/>
              </a:rPr>
              <a:t>Species Introductions</a:t>
            </a:r>
          </a:p>
          <a:p>
            <a:pPr algn="ctr">
              <a:buFont typeface="Wingdings" pitchFamily="2" charset="2"/>
              <a:buNone/>
            </a:pPr>
            <a:r>
              <a:rPr lang="en-US" sz="3600" smtClean="0">
                <a:latin typeface="Arial" charset="0"/>
              </a:rPr>
              <a:t>Global Climate Change</a:t>
            </a:r>
          </a:p>
          <a:p>
            <a:pPr algn="ctr">
              <a:buFont typeface="Wingdings" pitchFamily="2" charset="2"/>
              <a:buNone/>
            </a:pPr>
            <a:r>
              <a:rPr lang="en-US" sz="3600" smtClean="0">
                <a:latin typeface="Arial" charset="0"/>
              </a:rPr>
              <a:t>Exploitation</a:t>
            </a:r>
          </a:p>
          <a:p>
            <a:pPr algn="ctr">
              <a:buFont typeface="Wingdings" pitchFamily="2" charset="2"/>
              <a:buNone/>
            </a:pPr>
            <a:endParaRPr lang="en-US" sz="36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442913" y="12700"/>
            <a:ext cx="8689975" cy="1412875"/>
          </a:xfrm>
          <a:prstGeom prst="rect">
            <a:avLst/>
          </a:prstGeom>
          <a:solidFill>
            <a:srgbClr val="D5E3FF"/>
          </a:solidFill>
          <a:ln w="2857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GOALS OF CONVENTION</a:t>
            </a:r>
          </a:p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 ON BIODIVERSITY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2700" y="12700"/>
            <a:ext cx="908050" cy="1412875"/>
          </a:xfrm>
          <a:prstGeom prst="rect">
            <a:avLst/>
          </a:prstGeom>
          <a:solidFill>
            <a:srgbClr val="008C89"/>
          </a:solidFill>
          <a:ln w="28575">
            <a:solidFill>
              <a:srgbClr val="00418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0724" name="Picture 5" descr="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6988"/>
            <a:ext cx="8826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33350" y="1627188"/>
            <a:ext cx="8697913" cy="2865437"/>
            <a:chOff x="84" y="1025"/>
            <a:chExt cx="5479" cy="1805"/>
          </a:xfrm>
        </p:grpSpPr>
        <p:sp>
          <p:nvSpPr>
            <p:cNvPr id="30727" name="Text Box 8"/>
            <p:cNvSpPr txBox="1">
              <a:spLocks noChangeArrowheads="1"/>
            </p:cNvSpPr>
            <p:nvPr/>
          </p:nvSpPr>
          <p:spPr bwMode="auto">
            <a:xfrm>
              <a:off x="84" y="1186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0728" name="Rectangle 17"/>
            <p:cNvSpPr>
              <a:spLocks noChangeArrowheads="1"/>
            </p:cNvSpPr>
            <p:nvPr/>
          </p:nvSpPr>
          <p:spPr bwMode="auto">
            <a:xfrm>
              <a:off x="335" y="1025"/>
              <a:ext cx="5228" cy="11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“The conservation of biological diversity, the sustainable</a:t>
              </a:r>
            </a:p>
            <a:p>
              <a:pPr eaLnBrk="0" hangingPunct="0"/>
              <a:r>
                <a:rPr lang="en-US"/>
                <a:t>use of its components and the fair and equitable sharing</a:t>
              </a:r>
            </a:p>
            <a:p>
              <a:pPr eaLnBrk="0" hangingPunct="0"/>
              <a:r>
                <a:rPr lang="en-US"/>
                <a:t>of the benefits arising out of the utilization of genetic</a:t>
              </a:r>
            </a:p>
            <a:p>
              <a:pPr eaLnBrk="0" hangingPunct="0"/>
              <a:r>
                <a:rPr lang="en-US"/>
                <a:t>resources”</a:t>
              </a:r>
            </a:p>
          </p:txBody>
        </p:sp>
        <p:sp>
          <p:nvSpPr>
            <p:cNvPr id="30729" name="Rectangle 18"/>
            <p:cNvSpPr>
              <a:spLocks noChangeArrowheads="1"/>
            </p:cNvSpPr>
            <p:nvPr/>
          </p:nvSpPr>
          <p:spPr bwMode="auto">
            <a:xfrm>
              <a:off x="356" y="2234"/>
              <a:ext cx="4969" cy="5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“Biodiversity is a common concern of humankind and</a:t>
              </a:r>
            </a:p>
            <a:p>
              <a:pPr eaLnBrk="0" hangingPunct="0"/>
              <a:r>
                <a:rPr lang="en-US"/>
                <a:t>an integral part of the development process”</a:t>
              </a:r>
            </a:p>
          </p:txBody>
        </p:sp>
      </p:grpSp>
      <p:sp>
        <p:nvSpPr>
          <p:cNvPr id="160787" name="Rectangle 19"/>
          <p:cNvSpPr>
            <a:spLocks noChangeArrowheads="1"/>
          </p:cNvSpPr>
          <p:nvPr/>
        </p:nvSpPr>
        <p:spPr bwMode="auto">
          <a:xfrm>
            <a:off x="647700" y="4824413"/>
            <a:ext cx="7735888" cy="1570037"/>
          </a:xfrm>
          <a:prstGeom prst="rect">
            <a:avLst/>
          </a:prstGeom>
          <a:solidFill>
            <a:srgbClr val="FFE5D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en-US" sz="2400"/>
              <a:t>  &gt; 100,000 plant/animal species lost in last 5 years</a:t>
            </a:r>
          </a:p>
          <a:p>
            <a:pPr algn="ctr" eaLnBrk="0" hangingPunct="0">
              <a:buFontTx/>
              <a:buChar char="•"/>
            </a:pPr>
            <a:r>
              <a:rPr lang="en-US" sz="2400"/>
              <a:t>  Habitat loss is biggest current threat to biodiversity</a:t>
            </a:r>
          </a:p>
          <a:p>
            <a:pPr algn="ctr" eaLnBrk="0" hangingPunct="0">
              <a:buFontTx/>
              <a:buChar char="•"/>
            </a:pPr>
            <a:r>
              <a:rPr lang="en-US" sz="2400"/>
              <a:t>  Deforestation and forest degradation has increased</a:t>
            </a:r>
          </a:p>
          <a:p>
            <a:pPr algn="ctr" eaLnBrk="0" hangingPunct="0"/>
            <a:r>
              <a:rPr lang="en-US" sz="2400"/>
              <a:t>   since the Rio Earth Summit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Which do you like better?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62000" y="1752600"/>
            <a:ext cx="3276600" cy="3352800"/>
            <a:chOff x="480" y="1104"/>
            <a:chExt cx="2064" cy="2112"/>
          </a:xfrm>
        </p:grpSpPr>
        <p:sp>
          <p:nvSpPr>
            <p:cNvPr id="4116" name="Rectangle 3"/>
            <p:cNvSpPr>
              <a:spLocks noChangeArrowheads="1"/>
            </p:cNvSpPr>
            <p:nvPr/>
          </p:nvSpPr>
          <p:spPr bwMode="auto">
            <a:xfrm>
              <a:off x="480" y="1104"/>
              <a:ext cx="2064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7" name="Oval 5"/>
            <p:cNvSpPr>
              <a:spLocks noChangeArrowheads="1"/>
            </p:cNvSpPr>
            <p:nvPr/>
          </p:nvSpPr>
          <p:spPr bwMode="auto">
            <a:xfrm>
              <a:off x="576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8" name="Oval 6"/>
            <p:cNvSpPr>
              <a:spLocks noChangeArrowheads="1"/>
            </p:cNvSpPr>
            <p:nvPr/>
          </p:nvSpPr>
          <p:spPr bwMode="auto">
            <a:xfrm>
              <a:off x="1296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9" name="Oval 7"/>
            <p:cNvSpPr>
              <a:spLocks noChangeArrowheads="1"/>
            </p:cNvSpPr>
            <p:nvPr/>
          </p:nvSpPr>
          <p:spPr bwMode="auto">
            <a:xfrm>
              <a:off x="2064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0" name="Oval 8"/>
            <p:cNvSpPr>
              <a:spLocks noChangeArrowheads="1"/>
            </p:cNvSpPr>
            <p:nvPr/>
          </p:nvSpPr>
          <p:spPr bwMode="auto">
            <a:xfrm>
              <a:off x="576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1" name="Oval 9"/>
            <p:cNvSpPr>
              <a:spLocks noChangeArrowheads="1"/>
            </p:cNvSpPr>
            <p:nvPr/>
          </p:nvSpPr>
          <p:spPr bwMode="auto">
            <a:xfrm>
              <a:off x="1344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2" name="Oval 10"/>
            <p:cNvSpPr>
              <a:spLocks noChangeArrowheads="1"/>
            </p:cNvSpPr>
            <p:nvPr/>
          </p:nvSpPr>
          <p:spPr bwMode="auto">
            <a:xfrm>
              <a:off x="2112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3" name="Oval 11"/>
            <p:cNvSpPr>
              <a:spLocks noChangeArrowheads="1"/>
            </p:cNvSpPr>
            <p:nvPr/>
          </p:nvSpPr>
          <p:spPr bwMode="auto">
            <a:xfrm>
              <a:off x="1344" y="283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4" name="Oval 12"/>
            <p:cNvSpPr>
              <a:spLocks noChangeArrowheads="1"/>
            </p:cNvSpPr>
            <p:nvPr/>
          </p:nvSpPr>
          <p:spPr bwMode="auto">
            <a:xfrm>
              <a:off x="2112" y="288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5" name="Oval 13"/>
            <p:cNvSpPr>
              <a:spLocks noChangeArrowheads="1"/>
            </p:cNvSpPr>
            <p:nvPr/>
          </p:nvSpPr>
          <p:spPr bwMode="auto">
            <a:xfrm>
              <a:off x="576" y="283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6" name="Oval 14"/>
            <p:cNvSpPr>
              <a:spLocks noChangeArrowheads="1"/>
            </p:cNvSpPr>
            <p:nvPr/>
          </p:nvSpPr>
          <p:spPr bwMode="auto">
            <a:xfrm>
              <a:off x="576" y="18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7" name="Oval 15"/>
            <p:cNvSpPr>
              <a:spLocks noChangeArrowheads="1"/>
            </p:cNvSpPr>
            <p:nvPr/>
          </p:nvSpPr>
          <p:spPr bwMode="auto">
            <a:xfrm>
              <a:off x="1344" y="18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8" name="Oval 16"/>
            <p:cNvSpPr>
              <a:spLocks noChangeArrowheads="1"/>
            </p:cNvSpPr>
            <p:nvPr/>
          </p:nvSpPr>
          <p:spPr bwMode="auto">
            <a:xfrm>
              <a:off x="2064" y="17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572000" y="1752600"/>
            <a:ext cx="3276600" cy="3352800"/>
            <a:chOff x="2880" y="1104"/>
            <a:chExt cx="2064" cy="2112"/>
          </a:xfrm>
        </p:grpSpPr>
        <p:sp>
          <p:nvSpPr>
            <p:cNvPr id="4103" name="Rectangle 19"/>
            <p:cNvSpPr>
              <a:spLocks noChangeArrowheads="1"/>
            </p:cNvSpPr>
            <p:nvPr/>
          </p:nvSpPr>
          <p:spPr bwMode="auto">
            <a:xfrm>
              <a:off x="2880" y="1104"/>
              <a:ext cx="2064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4" name="Oval 20"/>
            <p:cNvSpPr>
              <a:spLocks noChangeArrowheads="1"/>
            </p:cNvSpPr>
            <p:nvPr/>
          </p:nvSpPr>
          <p:spPr bwMode="auto">
            <a:xfrm>
              <a:off x="2976" y="120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5" name="Oval 21"/>
            <p:cNvSpPr>
              <a:spLocks noChangeArrowheads="1"/>
            </p:cNvSpPr>
            <p:nvPr/>
          </p:nvSpPr>
          <p:spPr bwMode="auto">
            <a:xfrm>
              <a:off x="3696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6" name="Oval 22"/>
            <p:cNvSpPr>
              <a:spLocks noChangeArrowheads="1"/>
            </p:cNvSpPr>
            <p:nvPr/>
          </p:nvSpPr>
          <p:spPr bwMode="auto">
            <a:xfrm>
              <a:off x="4464" y="1200"/>
              <a:ext cx="240" cy="24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7" name="Oval 23"/>
            <p:cNvSpPr>
              <a:spLocks noChangeArrowheads="1"/>
            </p:cNvSpPr>
            <p:nvPr/>
          </p:nvSpPr>
          <p:spPr bwMode="auto">
            <a:xfrm>
              <a:off x="2976" y="2352"/>
              <a:ext cx="240" cy="24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8" name="Oval 24"/>
            <p:cNvSpPr>
              <a:spLocks noChangeArrowheads="1"/>
            </p:cNvSpPr>
            <p:nvPr/>
          </p:nvSpPr>
          <p:spPr bwMode="auto">
            <a:xfrm>
              <a:off x="3744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9" name="Oval 25"/>
            <p:cNvSpPr>
              <a:spLocks noChangeArrowheads="1"/>
            </p:cNvSpPr>
            <p:nvPr/>
          </p:nvSpPr>
          <p:spPr bwMode="auto">
            <a:xfrm>
              <a:off x="4512" y="2352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0" name="Oval 26"/>
            <p:cNvSpPr>
              <a:spLocks noChangeArrowheads="1"/>
            </p:cNvSpPr>
            <p:nvPr/>
          </p:nvSpPr>
          <p:spPr bwMode="auto">
            <a:xfrm>
              <a:off x="3744" y="2832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1" name="Oval 27"/>
            <p:cNvSpPr>
              <a:spLocks noChangeArrowheads="1"/>
            </p:cNvSpPr>
            <p:nvPr/>
          </p:nvSpPr>
          <p:spPr bwMode="auto">
            <a:xfrm>
              <a:off x="4512" y="288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2" name="Oval 28"/>
            <p:cNvSpPr>
              <a:spLocks noChangeArrowheads="1"/>
            </p:cNvSpPr>
            <p:nvPr/>
          </p:nvSpPr>
          <p:spPr bwMode="auto">
            <a:xfrm>
              <a:off x="2976" y="283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3" name="Oval 29"/>
            <p:cNvSpPr>
              <a:spLocks noChangeArrowheads="1"/>
            </p:cNvSpPr>
            <p:nvPr/>
          </p:nvSpPr>
          <p:spPr bwMode="auto">
            <a:xfrm>
              <a:off x="2976" y="18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4" name="Oval 30"/>
            <p:cNvSpPr>
              <a:spLocks noChangeArrowheads="1"/>
            </p:cNvSpPr>
            <p:nvPr/>
          </p:nvSpPr>
          <p:spPr bwMode="auto">
            <a:xfrm>
              <a:off x="3744" y="182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5" name="Oval 31"/>
            <p:cNvSpPr>
              <a:spLocks noChangeArrowheads="1"/>
            </p:cNvSpPr>
            <p:nvPr/>
          </p:nvSpPr>
          <p:spPr bwMode="auto">
            <a:xfrm>
              <a:off x="4464" y="17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101" name="Text Box 32"/>
          <p:cNvSpPr txBox="1">
            <a:spLocks noChangeArrowheads="1"/>
          </p:cNvSpPr>
          <p:nvPr/>
        </p:nvSpPr>
        <p:spPr bwMode="auto">
          <a:xfrm>
            <a:off x="1828800" y="54864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A</a:t>
            </a:r>
          </a:p>
        </p:txBody>
      </p:sp>
      <p:sp>
        <p:nvSpPr>
          <p:cNvPr id="4102" name="Text Box 33"/>
          <p:cNvSpPr txBox="1">
            <a:spLocks noChangeArrowheads="1"/>
          </p:cNvSpPr>
          <p:nvPr/>
        </p:nvSpPr>
        <p:spPr bwMode="auto">
          <a:xfrm>
            <a:off x="5791200" y="54102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42913" y="12700"/>
            <a:ext cx="8689975" cy="1412875"/>
          </a:xfrm>
          <a:prstGeom prst="rect">
            <a:avLst/>
          </a:prstGeom>
          <a:solidFill>
            <a:srgbClr val="D5E3FF"/>
          </a:solidFill>
          <a:ln w="2857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BIODIVERSITY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2700" y="12700"/>
            <a:ext cx="908050" cy="1412875"/>
          </a:xfrm>
          <a:prstGeom prst="rect">
            <a:avLst/>
          </a:prstGeom>
          <a:solidFill>
            <a:srgbClr val="008C89"/>
          </a:solidFill>
          <a:ln w="28575">
            <a:solidFill>
              <a:srgbClr val="00418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1749" name="Picture 5" descr="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6988"/>
            <a:ext cx="8826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3350" y="1882775"/>
            <a:ext cx="1841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39738" y="1652588"/>
            <a:ext cx="8472487" cy="402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>
                <a:solidFill>
                  <a:srgbClr val="003300"/>
                </a:solidFill>
              </a:rPr>
              <a:t>  </a:t>
            </a:r>
            <a:r>
              <a:rPr lang="en-US"/>
              <a:t>How many species are there?</a:t>
            </a:r>
          </a:p>
          <a:p>
            <a:pPr eaLnBrk="0" hangingPunct="0">
              <a:spcBef>
                <a:spcPct val="20000"/>
              </a:spcBef>
              <a:buSzPct val="100000"/>
              <a:buFontTx/>
              <a:buChar char="•"/>
            </a:pPr>
            <a:endParaRPr lang="en-US"/>
          </a:p>
          <a:p>
            <a:pPr eaLnBrk="0" hangingPunct="0">
              <a:spcBef>
                <a:spcPct val="20000"/>
              </a:spcBef>
              <a:buSzPct val="100000"/>
            </a:pPr>
            <a:r>
              <a:rPr lang="en-US"/>
              <a:t>	--  1.4 million </a:t>
            </a:r>
            <a:r>
              <a:rPr lang="en-US" i="1"/>
              <a:t>named</a:t>
            </a:r>
            <a:r>
              <a:rPr lang="en-US"/>
              <a:t> species (70% of which are 	            	     invertebrates)</a:t>
            </a:r>
          </a:p>
          <a:p>
            <a:pPr eaLnBrk="0" hangingPunct="0">
              <a:spcBef>
                <a:spcPct val="20000"/>
              </a:spcBef>
              <a:buSzPct val="100000"/>
            </a:pPr>
            <a:endParaRPr lang="en-US"/>
          </a:p>
          <a:p>
            <a:pPr eaLnBrk="0" hangingPunct="0">
              <a:spcBef>
                <a:spcPct val="20000"/>
              </a:spcBef>
              <a:buSzPct val="100000"/>
            </a:pPr>
            <a:r>
              <a:rPr lang="en-US"/>
              <a:t>	--  estimated 3 to 50 million species alive!</a:t>
            </a:r>
          </a:p>
          <a:p>
            <a:pPr eaLnBrk="0" hangingPunct="0">
              <a:spcBef>
                <a:spcPct val="20000"/>
              </a:spcBef>
              <a:buSzPct val="100000"/>
            </a:pPr>
            <a:endParaRPr lang="en-US"/>
          </a:p>
          <a:p>
            <a:pPr eaLnBrk="0" hangingPunct="0">
              <a:spcBef>
                <a:spcPct val="20000"/>
              </a:spcBef>
              <a:buSzPct val="100000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Biodivmap_Barthlott_300d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150"/>
            <a:ext cx="9144000" cy="648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np0007-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9525"/>
            <a:ext cx="80105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42913" y="12700"/>
            <a:ext cx="8689975" cy="1412875"/>
          </a:xfrm>
          <a:prstGeom prst="rect">
            <a:avLst/>
          </a:prstGeom>
          <a:solidFill>
            <a:srgbClr val="D5E3FF"/>
          </a:solidFill>
          <a:ln w="2857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WHAT THREATENS</a:t>
            </a:r>
          </a:p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BIODIVERSITY?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2700" y="12700"/>
            <a:ext cx="908050" cy="1412875"/>
          </a:xfrm>
          <a:prstGeom prst="rect">
            <a:avLst/>
          </a:prstGeom>
          <a:solidFill>
            <a:srgbClr val="008C89"/>
          </a:solidFill>
          <a:ln w="28575">
            <a:solidFill>
              <a:srgbClr val="00418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4821" name="Picture 5" descr="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6988"/>
            <a:ext cx="8826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33350" y="1882775"/>
            <a:ext cx="1841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457200" y="1647825"/>
            <a:ext cx="8293100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962" tIns="39688" rIns="80962" bIns="3968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700"/>
              <a:t>Background extinction (95% of all extinctions)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700"/>
              <a:t>Mass extinction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100"/>
          </a:p>
          <a:p>
            <a:pPr marL="342900" indent="-342900">
              <a:spcBef>
                <a:spcPct val="20000"/>
              </a:spcBef>
            </a:pPr>
            <a:r>
              <a:rPr lang="en-US" sz="2700"/>
              <a:t>	</a:t>
            </a:r>
            <a:endParaRPr lang="en-US" sz="310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65163" y="2643188"/>
            <a:ext cx="7281862" cy="3803650"/>
            <a:chOff x="267" y="1273"/>
            <a:chExt cx="4587" cy="2396"/>
          </a:xfrm>
        </p:grpSpPr>
        <p:pic>
          <p:nvPicPr>
            <p:cNvPr id="34825" name="Picture 10" descr="chi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79" y="1393"/>
              <a:ext cx="1675" cy="2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Picture 11" descr="Extinc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7" y="1745"/>
              <a:ext cx="2160" cy="1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7" name="Picture 12" descr="trexBgCL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64" y="1273"/>
              <a:ext cx="9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8" name="Line 13"/>
            <p:cNvSpPr>
              <a:spLocks noChangeShapeType="1"/>
            </p:cNvSpPr>
            <p:nvPr/>
          </p:nvSpPr>
          <p:spPr bwMode="auto">
            <a:xfrm flipV="1">
              <a:off x="2186" y="1745"/>
              <a:ext cx="283" cy="37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829" name="Line 14"/>
            <p:cNvSpPr>
              <a:spLocks noChangeShapeType="1"/>
            </p:cNvSpPr>
            <p:nvPr/>
          </p:nvSpPr>
          <p:spPr bwMode="auto">
            <a:xfrm>
              <a:off x="3097" y="1538"/>
              <a:ext cx="510" cy="51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42913" y="12700"/>
            <a:ext cx="8689975" cy="1412875"/>
          </a:xfrm>
          <a:prstGeom prst="rect">
            <a:avLst/>
          </a:prstGeom>
          <a:solidFill>
            <a:srgbClr val="D5E3FF"/>
          </a:solidFill>
          <a:ln w="2857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BIODIVERSITY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2700" y="12700"/>
            <a:ext cx="908050" cy="1412875"/>
          </a:xfrm>
          <a:prstGeom prst="rect">
            <a:avLst/>
          </a:prstGeom>
          <a:solidFill>
            <a:srgbClr val="008C89"/>
          </a:solidFill>
          <a:ln w="28575">
            <a:solidFill>
              <a:srgbClr val="00418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5845" name="Picture 5" descr="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6988"/>
            <a:ext cx="8826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5827713" y="2211388"/>
            <a:ext cx="2814637" cy="1511300"/>
          </a:xfrm>
          <a:prstGeom prst="rect">
            <a:avLst/>
          </a:prstGeom>
          <a:solidFill>
            <a:srgbClr val="33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5847" name="Picture 9" descr="extinc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1463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5945188" y="2271713"/>
            <a:ext cx="2744787" cy="435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>
                <a:solidFill>
                  <a:schemeClr val="bg1"/>
                </a:solidFill>
              </a:rPr>
              <a:t>   1 mammal species</a:t>
            </a:r>
          </a:p>
          <a:p>
            <a:pPr eaLnBrk="0" hangingPunct="0"/>
            <a:r>
              <a:rPr lang="en-US" sz="2000">
                <a:solidFill>
                  <a:schemeClr val="bg1"/>
                </a:solidFill>
              </a:rPr>
              <a:t>     every 400 years</a:t>
            </a:r>
          </a:p>
          <a:p>
            <a:pPr eaLnBrk="0" hangingPunct="0"/>
            <a:endParaRPr lang="en-US" sz="2000">
              <a:solidFill>
                <a:schemeClr val="bg1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solidFill>
                  <a:schemeClr val="bg1"/>
                </a:solidFill>
              </a:rPr>
              <a:t>   1 bird species/200 yrs</a:t>
            </a:r>
            <a:r>
              <a:rPr lang="en-US" sz="2000"/>
              <a:t> </a:t>
            </a:r>
          </a:p>
          <a:p>
            <a:pPr eaLnBrk="0" hangingPunct="0">
              <a:buFontTx/>
              <a:buChar char="•"/>
            </a:pPr>
            <a:endParaRPr lang="en-US" sz="2000"/>
          </a:p>
          <a:p>
            <a:pPr eaLnBrk="0" hangingPunct="0"/>
            <a:r>
              <a:rPr lang="en-US" sz="2000"/>
              <a:t>Now…………...   </a:t>
            </a:r>
          </a:p>
          <a:p>
            <a:pPr eaLnBrk="0" hangingPunct="0">
              <a:buFontTx/>
              <a:buChar char="•"/>
            </a:pPr>
            <a:endParaRPr lang="en-US" sz="2000"/>
          </a:p>
          <a:p>
            <a:pPr eaLnBrk="0" hangingPunct="0">
              <a:buFontTx/>
              <a:buChar char="•"/>
            </a:pPr>
            <a:r>
              <a:rPr lang="en-US" sz="2000"/>
              <a:t>   10,000 times the </a:t>
            </a:r>
          </a:p>
          <a:p>
            <a:pPr eaLnBrk="0" hangingPunct="0"/>
            <a:r>
              <a:rPr lang="en-US" sz="2000"/>
              <a:t>     background rate!</a:t>
            </a:r>
          </a:p>
          <a:p>
            <a:pPr eaLnBrk="0" hangingPunct="0"/>
            <a:endParaRPr lang="en-US" sz="2000"/>
          </a:p>
          <a:p>
            <a:pPr eaLnBrk="0" hangingPunct="0">
              <a:buFontTx/>
              <a:buChar char="•"/>
            </a:pPr>
            <a:r>
              <a:rPr lang="en-US" sz="2000"/>
              <a:t>   20-75 plant/animal</a:t>
            </a:r>
          </a:p>
          <a:p>
            <a:pPr eaLnBrk="0" hangingPunct="0"/>
            <a:r>
              <a:rPr lang="en-US" sz="2000"/>
              <a:t>     species each day?</a:t>
            </a:r>
          </a:p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35849" name="AutoShape 11"/>
          <p:cNvSpPr>
            <a:spLocks noChangeArrowheads="1"/>
          </p:cNvSpPr>
          <p:nvPr/>
        </p:nvSpPr>
        <p:spPr bwMode="auto">
          <a:xfrm rot="5400000">
            <a:off x="6390482" y="680244"/>
            <a:ext cx="506412" cy="2463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978004633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73068" name="Picture 12" descr="celacan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8563" y="2971800"/>
            <a:ext cx="15906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9" name="Picture 13" descr="sparr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8863" y="1668463"/>
            <a:ext cx="16287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70" name="Picture 14" descr="su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2075" y="4386263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Text Box 15"/>
          <p:cNvSpPr txBox="1">
            <a:spLocks noChangeArrowheads="1"/>
          </p:cNvSpPr>
          <p:nvPr/>
        </p:nvSpPr>
        <p:spPr bwMode="auto">
          <a:xfrm>
            <a:off x="3057525" y="1501775"/>
            <a:ext cx="232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00"/>
                </a:solidFill>
              </a:rPr>
              <a:t>Background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442913" y="12700"/>
            <a:ext cx="8689975" cy="1412875"/>
          </a:xfrm>
          <a:prstGeom prst="rect">
            <a:avLst/>
          </a:prstGeom>
          <a:solidFill>
            <a:srgbClr val="D5E3FF"/>
          </a:solidFill>
          <a:ln w="2857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ENDANGERED VS</a:t>
            </a:r>
          </a:p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THREATENED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2700" y="12700"/>
            <a:ext cx="908050" cy="1412875"/>
          </a:xfrm>
          <a:prstGeom prst="rect">
            <a:avLst/>
          </a:prstGeom>
          <a:solidFill>
            <a:srgbClr val="008C89"/>
          </a:solidFill>
          <a:ln w="28575">
            <a:solidFill>
              <a:srgbClr val="00418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6868" name="Picture 5" descr="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6988"/>
            <a:ext cx="8826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609600" y="5060950"/>
            <a:ext cx="8039100" cy="209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962" tIns="39688" rIns="80962" bIns="39688"/>
          <a:lstStyle/>
          <a:p>
            <a:pPr marL="342900" indent="-342900">
              <a:spcBef>
                <a:spcPct val="20000"/>
              </a:spcBef>
            </a:pPr>
            <a:r>
              <a:rPr lang="en-US" sz="2700" i="1" u="sng"/>
              <a:t>Threatened:</a:t>
            </a:r>
            <a:r>
              <a:rPr lang="en-US" sz="2700" i="1"/>
              <a:t> </a:t>
            </a:r>
            <a:r>
              <a:rPr lang="en-US" sz="2700"/>
              <a:t>population low but extinction less imminent</a:t>
            </a:r>
          </a:p>
          <a:p>
            <a:pPr marL="342900" indent="-342900">
              <a:spcBef>
                <a:spcPct val="20000"/>
              </a:spcBef>
            </a:pPr>
            <a:endParaRPr lang="en-US" sz="2700"/>
          </a:p>
          <a:p>
            <a:pPr marL="342900" indent="-342900">
              <a:spcBef>
                <a:spcPct val="20000"/>
              </a:spcBef>
            </a:pPr>
            <a:r>
              <a:rPr lang="en-US" sz="2700" i="1" u="sng"/>
              <a:t>Endangered:</a:t>
            </a:r>
            <a:r>
              <a:rPr lang="en-US" sz="2700"/>
              <a:t> nos so low that extinction imminent</a:t>
            </a:r>
          </a:p>
        </p:txBody>
      </p:sp>
      <p:pic>
        <p:nvPicPr>
          <p:cNvPr id="36870" name="Picture 9" descr="extinc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1682750"/>
            <a:ext cx="558958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42913" y="12700"/>
            <a:ext cx="8689975" cy="1412875"/>
          </a:xfrm>
          <a:prstGeom prst="rect">
            <a:avLst/>
          </a:prstGeom>
          <a:solidFill>
            <a:srgbClr val="D5E3FF"/>
          </a:solidFill>
          <a:ln w="2857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THE GREATEST THREAT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700" y="12700"/>
            <a:ext cx="908050" cy="1412875"/>
          </a:xfrm>
          <a:prstGeom prst="rect">
            <a:avLst/>
          </a:prstGeom>
          <a:solidFill>
            <a:srgbClr val="008C89"/>
          </a:solidFill>
          <a:ln w="28575">
            <a:solidFill>
              <a:srgbClr val="00418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7893" name="Picture 5" descr="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6988"/>
            <a:ext cx="8826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nw0002-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" y="1528763"/>
            <a:ext cx="73533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0" descr="np0006-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9163"/>
            <a:ext cx="9144000" cy="61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442913" y="12700"/>
            <a:ext cx="8689975" cy="1412875"/>
          </a:xfrm>
          <a:prstGeom prst="rect">
            <a:avLst/>
          </a:prstGeom>
          <a:solidFill>
            <a:srgbClr val="D5E3FF"/>
          </a:solidFill>
          <a:ln w="2857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HABITAT FRAGMENTATION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12700" y="12700"/>
            <a:ext cx="908050" cy="1412875"/>
          </a:xfrm>
          <a:prstGeom prst="rect">
            <a:avLst/>
          </a:prstGeom>
          <a:solidFill>
            <a:srgbClr val="008C89"/>
          </a:solidFill>
          <a:ln w="28575">
            <a:solidFill>
              <a:srgbClr val="00418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9941" name="Picture 4" descr="Le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26988"/>
            <a:ext cx="8826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http://www.birddigiscoping.com/blogfrag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0"/>
            <a:ext cx="10752138" cy="714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Which do you like better?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62000" y="1981200"/>
            <a:ext cx="7391400" cy="4084638"/>
            <a:chOff x="480" y="1248"/>
            <a:chExt cx="4656" cy="2573"/>
          </a:xfrm>
        </p:grpSpPr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3072" y="1248"/>
              <a:ext cx="2064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5" name="Oval 6"/>
            <p:cNvSpPr>
              <a:spLocks noChangeArrowheads="1"/>
            </p:cNvSpPr>
            <p:nvPr/>
          </p:nvSpPr>
          <p:spPr bwMode="auto">
            <a:xfrm>
              <a:off x="3888" y="134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6" name="Oval 10"/>
            <p:cNvSpPr>
              <a:spLocks noChangeArrowheads="1"/>
            </p:cNvSpPr>
            <p:nvPr/>
          </p:nvSpPr>
          <p:spPr bwMode="auto">
            <a:xfrm>
              <a:off x="4704" y="249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7" name="Oval 12"/>
            <p:cNvSpPr>
              <a:spLocks noChangeArrowheads="1"/>
            </p:cNvSpPr>
            <p:nvPr/>
          </p:nvSpPr>
          <p:spPr bwMode="auto">
            <a:xfrm>
              <a:off x="4704" y="30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8" name="Oval 13"/>
            <p:cNvSpPr>
              <a:spLocks noChangeArrowheads="1"/>
            </p:cNvSpPr>
            <p:nvPr/>
          </p:nvSpPr>
          <p:spPr bwMode="auto">
            <a:xfrm>
              <a:off x="3168" y="29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9" name="Oval 14"/>
            <p:cNvSpPr>
              <a:spLocks noChangeArrowheads="1"/>
            </p:cNvSpPr>
            <p:nvPr/>
          </p:nvSpPr>
          <p:spPr bwMode="auto">
            <a:xfrm>
              <a:off x="3168" y="1968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" name="Oval 15"/>
            <p:cNvSpPr>
              <a:spLocks noChangeArrowheads="1"/>
            </p:cNvSpPr>
            <p:nvPr/>
          </p:nvSpPr>
          <p:spPr bwMode="auto">
            <a:xfrm>
              <a:off x="3936" y="196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80" y="1248"/>
              <a:ext cx="2064" cy="2112"/>
              <a:chOff x="2880" y="1104"/>
              <a:chExt cx="2064" cy="2112"/>
            </a:xfrm>
          </p:grpSpPr>
          <p:sp>
            <p:nvSpPr>
              <p:cNvPr id="5140" name="Rectangle 18"/>
              <p:cNvSpPr>
                <a:spLocks noChangeArrowheads="1"/>
              </p:cNvSpPr>
              <p:nvPr/>
            </p:nvSpPr>
            <p:spPr bwMode="auto">
              <a:xfrm>
                <a:off x="2880" y="1104"/>
                <a:ext cx="2064" cy="21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41" name="Oval 19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42" name="Oval 20"/>
              <p:cNvSpPr>
                <a:spLocks noChangeArrowheads="1"/>
              </p:cNvSpPr>
              <p:nvPr/>
            </p:nvSpPr>
            <p:spPr bwMode="auto">
              <a:xfrm>
                <a:off x="3696" y="1200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43" name="Oval 21"/>
              <p:cNvSpPr>
                <a:spLocks noChangeArrowheads="1"/>
              </p:cNvSpPr>
              <p:nvPr/>
            </p:nvSpPr>
            <p:spPr bwMode="auto">
              <a:xfrm>
                <a:off x="4464" y="1200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44" name="Oval 22"/>
              <p:cNvSpPr>
                <a:spLocks noChangeArrowheads="1"/>
              </p:cNvSpPr>
              <p:nvPr/>
            </p:nvSpPr>
            <p:spPr bwMode="auto">
              <a:xfrm>
                <a:off x="2976" y="2352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45" name="Oval 23"/>
              <p:cNvSpPr>
                <a:spLocks noChangeArrowheads="1"/>
              </p:cNvSpPr>
              <p:nvPr/>
            </p:nvSpPr>
            <p:spPr bwMode="auto">
              <a:xfrm>
                <a:off x="3744" y="2352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46" name="Oval 24"/>
              <p:cNvSpPr>
                <a:spLocks noChangeArrowheads="1"/>
              </p:cNvSpPr>
              <p:nvPr/>
            </p:nvSpPr>
            <p:spPr bwMode="auto">
              <a:xfrm>
                <a:off x="4512" y="2352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47" name="Oval 25"/>
              <p:cNvSpPr>
                <a:spLocks noChangeArrowheads="1"/>
              </p:cNvSpPr>
              <p:nvPr/>
            </p:nvSpPr>
            <p:spPr bwMode="auto">
              <a:xfrm>
                <a:off x="3744" y="2832"/>
                <a:ext cx="240" cy="24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48" name="Oval 26"/>
              <p:cNvSpPr>
                <a:spLocks noChangeArrowheads="1"/>
              </p:cNvSpPr>
              <p:nvPr/>
            </p:nvSpPr>
            <p:spPr bwMode="auto">
              <a:xfrm>
                <a:off x="4512" y="2880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49" name="Oval 27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50" name="Oval 28"/>
              <p:cNvSpPr>
                <a:spLocks noChangeArrowheads="1"/>
              </p:cNvSpPr>
              <p:nvPr/>
            </p:nvSpPr>
            <p:spPr bwMode="auto">
              <a:xfrm>
                <a:off x="2976" y="1824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51" name="Oval 29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52" name="Oval 30"/>
              <p:cNvSpPr>
                <a:spLocks noChangeArrowheads="1"/>
              </p:cNvSpPr>
              <p:nvPr/>
            </p:nvSpPr>
            <p:spPr bwMode="auto">
              <a:xfrm>
                <a:off x="4464" y="1776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132" name="Rectangle 31"/>
            <p:cNvSpPr>
              <a:spLocks noChangeArrowheads="1"/>
            </p:cNvSpPr>
            <p:nvPr/>
          </p:nvSpPr>
          <p:spPr bwMode="auto">
            <a:xfrm>
              <a:off x="3216" y="1344"/>
              <a:ext cx="240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3" name="AutoShape 32"/>
            <p:cNvSpPr>
              <a:spLocks noChangeArrowheads="1"/>
            </p:cNvSpPr>
            <p:nvPr/>
          </p:nvSpPr>
          <p:spPr bwMode="auto">
            <a:xfrm>
              <a:off x="4656" y="1968"/>
              <a:ext cx="240" cy="24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4" name="AutoShape 33"/>
            <p:cNvSpPr>
              <a:spLocks noChangeArrowheads="1"/>
            </p:cNvSpPr>
            <p:nvPr/>
          </p:nvSpPr>
          <p:spPr bwMode="auto">
            <a:xfrm>
              <a:off x="3168" y="2496"/>
              <a:ext cx="240" cy="240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5" name="AutoShape 34"/>
            <p:cNvSpPr>
              <a:spLocks noChangeArrowheads="1"/>
            </p:cNvSpPr>
            <p:nvPr/>
          </p:nvSpPr>
          <p:spPr bwMode="auto">
            <a:xfrm>
              <a:off x="3936" y="302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6" name="AutoShape 35"/>
            <p:cNvSpPr>
              <a:spLocks noChangeArrowheads="1"/>
            </p:cNvSpPr>
            <p:nvPr/>
          </p:nvSpPr>
          <p:spPr bwMode="auto">
            <a:xfrm>
              <a:off x="3936" y="2448"/>
              <a:ext cx="33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186 w 21600"/>
                <a:gd name="T13" fmla="*/ 8625 h 21600"/>
                <a:gd name="T14" fmla="*/ 19414 w 21600"/>
                <a:gd name="T15" fmla="*/ 12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7" name="AutoShape 36"/>
            <p:cNvSpPr>
              <a:spLocks noChangeArrowheads="1"/>
            </p:cNvSpPr>
            <p:nvPr/>
          </p:nvSpPr>
          <p:spPr bwMode="auto">
            <a:xfrm>
              <a:off x="4656" y="13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8" name="Text Box 37"/>
            <p:cNvSpPr txBox="1">
              <a:spLocks noChangeArrowheads="1"/>
            </p:cNvSpPr>
            <p:nvPr/>
          </p:nvSpPr>
          <p:spPr bwMode="auto">
            <a:xfrm>
              <a:off x="1152" y="3456"/>
              <a:ext cx="5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A</a:t>
              </a:r>
            </a:p>
          </p:txBody>
        </p:sp>
        <p:sp>
          <p:nvSpPr>
            <p:cNvPr id="5139" name="Text Box 38"/>
            <p:cNvSpPr txBox="1">
              <a:spLocks noChangeArrowheads="1"/>
            </p:cNvSpPr>
            <p:nvPr/>
          </p:nvSpPr>
          <p:spPr bwMode="auto">
            <a:xfrm>
              <a:off x="3648" y="3408"/>
              <a:ext cx="5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42913" y="12700"/>
            <a:ext cx="8689975" cy="1412875"/>
          </a:xfrm>
          <a:prstGeom prst="rect">
            <a:avLst/>
          </a:prstGeom>
          <a:solidFill>
            <a:srgbClr val="D5E3FF"/>
          </a:solidFill>
          <a:ln w="2857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SYSTEM REGULATORS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2700" y="12700"/>
            <a:ext cx="908050" cy="1412875"/>
          </a:xfrm>
          <a:prstGeom prst="rect">
            <a:avLst/>
          </a:prstGeom>
          <a:solidFill>
            <a:srgbClr val="008C89"/>
          </a:solidFill>
          <a:ln w="28575">
            <a:solidFill>
              <a:srgbClr val="00418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1988" name="Picture 4" descr="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6988"/>
            <a:ext cx="8826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33350" y="2581275"/>
            <a:ext cx="1841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41990" name="Picture 6" descr="nature004_984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5713" y="3573463"/>
            <a:ext cx="130333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nature004_984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3397250"/>
            <a:ext cx="13033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nature004_984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963" y="3221038"/>
            <a:ext cx="130333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 descr="nature004_984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4164013"/>
            <a:ext cx="130333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 descr="nature004_984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575" y="3868738"/>
            <a:ext cx="130333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1317625" y="1754188"/>
            <a:ext cx="1477963" cy="1466850"/>
          </a:xfrm>
          <a:prstGeom prst="upArrowCallout">
            <a:avLst>
              <a:gd name="adj1" fmla="val 25189"/>
              <a:gd name="adj2" fmla="val 25189"/>
              <a:gd name="adj3" fmla="val 16667"/>
              <a:gd name="adj4" fmla="val 66667"/>
            </a:avLst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75% water</a:t>
            </a:r>
          </a:p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recycled by</a:t>
            </a:r>
          </a:p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ET</a:t>
            </a: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2039938" y="5497513"/>
            <a:ext cx="1719262" cy="1181100"/>
          </a:xfrm>
          <a:prstGeom prst="downArrowCallout">
            <a:avLst>
              <a:gd name="adj1" fmla="val 36391"/>
              <a:gd name="adj2" fmla="val 36391"/>
              <a:gd name="adj3" fmla="val 16667"/>
              <a:gd name="adj4" fmla="val 66667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25% water</a:t>
            </a:r>
          </a:p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lost in runoff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4592638" y="1852613"/>
            <a:ext cx="3259137" cy="3032125"/>
          </a:xfrm>
          <a:prstGeom prst="rect">
            <a:avLst/>
          </a:prstGeom>
          <a:solidFill>
            <a:srgbClr val="FF99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5159375" y="4424363"/>
            <a:ext cx="80963" cy="11906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5245100" y="4535488"/>
            <a:ext cx="80963" cy="11906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00" name="Oval 16"/>
          <p:cNvSpPr>
            <a:spLocks noChangeArrowheads="1"/>
          </p:cNvSpPr>
          <p:nvPr/>
        </p:nvSpPr>
        <p:spPr bwMode="auto">
          <a:xfrm>
            <a:off x="5338763" y="4384675"/>
            <a:ext cx="80962" cy="117475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01" name="Oval 17"/>
          <p:cNvSpPr>
            <a:spLocks noChangeArrowheads="1"/>
          </p:cNvSpPr>
          <p:nvPr/>
        </p:nvSpPr>
        <p:spPr bwMode="auto">
          <a:xfrm>
            <a:off x="5338763" y="4168775"/>
            <a:ext cx="80962" cy="119063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02" name="Oval 18"/>
          <p:cNvSpPr>
            <a:spLocks noChangeArrowheads="1"/>
          </p:cNvSpPr>
          <p:nvPr/>
        </p:nvSpPr>
        <p:spPr bwMode="auto">
          <a:xfrm>
            <a:off x="5668963" y="4025900"/>
            <a:ext cx="80962" cy="119063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03" name="Oval 19"/>
          <p:cNvSpPr>
            <a:spLocks noChangeArrowheads="1"/>
          </p:cNvSpPr>
          <p:nvPr/>
        </p:nvSpPr>
        <p:spPr bwMode="auto">
          <a:xfrm>
            <a:off x="5368925" y="3946525"/>
            <a:ext cx="80963" cy="119063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04" name="Oval 20"/>
          <p:cNvSpPr>
            <a:spLocks noChangeArrowheads="1"/>
          </p:cNvSpPr>
          <p:nvPr/>
        </p:nvSpPr>
        <p:spPr bwMode="auto">
          <a:xfrm>
            <a:off x="5929313" y="3778250"/>
            <a:ext cx="80962" cy="119063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05" name="Oval 21"/>
          <p:cNvSpPr>
            <a:spLocks noChangeArrowheads="1"/>
          </p:cNvSpPr>
          <p:nvPr/>
        </p:nvSpPr>
        <p:spPr bwMode="auto">
          <a:xfrm>
            <a:off x="5754688" y="3579813"/>
            <a:ext cx="80962" cy="11906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06" name="Oval 22"/>
          <p:cNvSpPr>
            <a:spLocks noChangeArrowheads="1"/>
          </p:cNvSpPr>
          <p:nvPr/>
        </p:nvSpPr>
        <p:spPr bwMode="auto">
          <a:xfrm>
            <a:off x="5848350" y="3333750"/>
            <a:ext cx="80963" cy="119063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07" name="Oval 23"/>
          <p:cNvSpPr>
            <a:spLocks noChangeArrowheads="1"/>
          </p:cNvSpPr>
          <p:nvPr/>
        </p:nvSpPr>
        <p:spPr bwMode="auto">
          <a:xfrm>
            <a:off x="5935663" y="3444875"/>
            <a:ext cx="80962" cy="119063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08" name="Oval 24"/>
          <p:cNvSpPr>
            <a:spLocks noChangeArrowheads="1"/>
          </p:cNvSpPr>
          <p:nvPr/>
        </p:nvSpPr>
        <p:spPr bwMode="auto">
          <a:xfrm>
            <a:off x="6246813" y="3349625"/>
            <a:ext cx="80962" cy="117475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5984875" y="3294063"/>
            <a:ext cx="80963" cy="11906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10" name="Oval 26"/>
          <p:cNvSpPr>
            <a:spLocks noChangeArrowheads="1"/>
          </p:cNvSpPr>
          <p:nvPr/>
        </p:nvSpPr>
        <p:spPr bwMode="auto">
          <a:xfrm>
            <a:off x="6357938" y="2935288"/>
            <a:ext cx="80962" cy="11906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11" name="Oval 27"/>
          <p:cNvSpPr>
            <a:spLocks noChangeArrowheads="1"/>
          </p:cNvSpPr>
          <p:nvPr/>
        </p:nvSpPr>
        <p:spPr bwMode="auto">
          <a:xfrm>
            <a:off x="5710238" y="3349625"/>
            <a:ext cx="80962" cy="119063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12" name="Oval 28"/>
          <p:cNvSpPr>
            <a:spLocks noChangeArrowheads="1"/>
          </p:cNvSpPr>
          <p:nvPr/>
        </p:nvSpPr>
        <p:spPr bwMode="auto">
          <a:xfrm>
            <a:off x="6618288" y="2687638"/>
            <a:ext cx="80962" cy="11906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13" name="Oval 29"/>
          <p:cNvSpPr>
            <a:spLocks noChangeArrowheads="1"/>
          </p:cNvSpPr>
          <p:nvPr/>
        </p:nvSpPr>
        <p:spPr bwMode="auto">
          <a:xfrm>
            <a:off x="6445250" y="2489200"/>
            <a:ext cx="80963" cy="119063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14" name="Oval 30"/>
          <p:cNvSpPr>
            <a:spLocks noChangeArrowheads="1"/>
          </p:cNvSpPr>
          <p:nvPr/>
        </p:nvSpPr>
        <p:spPr bwMode="auto">
          <a:xfrm>
            <a:off x="6451600" y="2935288"/>
            <a:ext cx="80963" cy="11906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15" name="Oval 31"/>
          <p:cNvSpPr>
            <a:spLocks noChangeArrowheads="1"/>
          </p:cNvSpPr>
          <p:nvPr/>
        </p:nvSpPr>
        <p:spPr bwMode="auto">
          <a:xfrm>
            <a:off x="6780213" y="2792413"/>
            <a:ext cx="82550" cy="11906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16" name="Oval 32"/>
          <p:cNvSpPr>
            <a:spLocks noChangeArrowheads="1"/>
          </p:cNvSpPr>
          <p:nvPr/>
        </p:nvSpPr>
        <p:spPr bwMode="auto">
          <a:xfrm>
            <a:off x="6481763" y="2713038"/>
            <a:ext cx="80962" cy="11906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17" name="Oval 33"/>
          <p:cNvSpPr>
            <a:spLocks noChangeArrowheads="1"/>
          </p:cNvSpPr>
          <p:nvPr/>
        </p:nvSpPr>
        <p:spPr bwMode="auto">
          <a:xfrm>
            <a:off x="7065963" y="2393950"/>
            <a:ext cx="82550" cy="119063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18" name="Oval 34"/>
          <p:cNvSpPr>
            <a:spLocks noChangeArrowheads="1"/>
          </p:cNvSpPr>
          <p:nvPr/>
        </p:nvSpPr>
        <p:spPr bwMode="auto">
          <a:xfrm>
            <a:off x="6867525" y="2346325"/>
            <a:ext cx="80963" cy="119063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19" name="Oval 35"/>
          <p:cNvSpPr>
            <a:spLocks noChangeArrowheads="1"/>
          </p:cNvSpPr>
          <p:nvPr/>
        </p:nvSpPr>
        <p:spPr bwMode="auto">
          <a:xfrm>
            <a:off x="6961188" y="2100263"/>
            <a:ext cx="80962" cy="11906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20" name="Oval 36"/>
          <p:cNvSpPr>
            <a:spLocks noChangeArrowheads="1"/>
          </p:cNvSpPr>
          <p:nvPr/>
        </p:nvSpPr>
        <p:spPr bwMode="auto">
          <a:xfrm>
            <a:off x="6600825" y="2027238"/>
            <a:ext cx="80963" cy="11906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21" name="Oval 37"/>
          <p:cNvSpPr>
            <a:spLocks noChangeArrowheads="1"/>
          </p:cNvSpPr>
          <p:nvPr/>
        </p:nvSpPr>
        <p:spPr bwMode="auto">
          <a:xfrm>
            <a:off x="7265988" y="2052638"/>
            <a:ext cx="80962" cy="117475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22" name="Oval 38"/>
          <p:cNvSpPr>
            <a:spLocks noChangeArrowheads="1"/>
          </p:cNvSpPr>
          <p:nvPr/>
        </p:nvSpPr>
        <p:spPr bwMode="auto">
          <a:xfrm>
            <a:off x="6823075" y="2116138"/>
            <a:ext cx="80963" cy="11906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23" name="Oval 39"/>
          <p:cNvSpPr>
            <a:spLocks noChangeArrowheads="1"/>
          </p:cNvSpPr>
          <p:nvPr/>
        </p:nvSpPr>
        <p:spPr bwMode="auto">
          <a:xfrm>
            <a:off x="5984875" y="2855913"/>
            <a:ext cx="80963" cy="11906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24" name="Oval 40"/>
          <p:cNvSpPr>
            <a:spLocks noChangeArrowheads="1"/>
          </p:cNvSpPr>
          <p:nvPr/>
        </p:nvSpPr>
        <p:spPr bwMode="auto">
          <a:xfrm>
            <a:off x="6245225" y="2608263"/>
            <a:ext cx="80963" cy="11906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25" name="Oval 41"/>
          <p:cNvSpPr>
            <a:spLocks noChangeArrowheads="1"/>
          </p:cNvSpPr>
          <p:nvPr/>
        </p:nvSpPr>
        <p:spPr bwMode="auto">
          <a:xfrm>
            <a:off x="6070600" y="2409825"/>
            <a:ext cx="82550" cy="119063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26" name="Oval 42"/>
          <p:cNvSpPr>
            <a:spLocks noChangeArrowheads="1"/>
          </p:cNvSpPr>
          <p:nvPr/>
        </p:nvSpPr>
        <p:spPr bwMode="auto">
          <a:xfrm>
            <a:off x="6076950" y="2855913"/>
            <a:ext cx="82550" cy="11906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27" name="Oval 43"/>
          <p:cNvSpPr>
            <a:spLocks noChangeArrowheads="1"/>
          </p:cNvSpPr>
          <p:nvPr/>
        </p:nvSpPr>
        <p:spPr bwMode="auto">
          <a:xfrm>
            <a:off x="6519863" y="2346325"/>
            <a:ext cx="80962" cy="119063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28" name="Oval 44"/>
          <p:cNvSpPr>
            <a:spLocks noChangeArrowheads="1"/>
          </p:cNvSpPr>
          <p:nvPr/>
        </p:nvSpPr>
        <p:spPr bwMode="auto">
          <a:xfrm>
            <a:off x="6108700" y="2633663"/>
            <a:ext cx="80963" cy="11906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29" name="Text Box 45"/>
          <p:cNvSpPr txBox="1">
            <a:spLocks noChangeArrowheads="1"/>
          </p:cNvSpPr>
          <p:nvPr/>
        </p:nvSpPr>
        <p:spPr bwMode="auto">
          <a:xfrm>
            <a:off x="4927600" y="5178425"/>
            <a:ext cx="29241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3300"/>
                </a:solidFill>
              </a:rPr>
              <a:t>Ground cover removal (%)</a:t>
            </a:r>
          </a:p>
        </p:txBody>
      </p:sp>
      <p:sp>
        <p:nvSpPr>
          <p:cNvPr id="42030" name="Text Box 46"/>
          <p:cNvSpPr txBox="1">
            <a:spLocks noChangeArrowheads="1"/>
          </p:cNvSpPr>
          <p:nvPr/>
        </p:nvSpPr>
        <p:spPr bwMode="auto">
          <a:xfrm rot="-5400000">
            <a:off x="3041650" y="3276600"/>
            <a:ext cx="24352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3300"/>
                </a:solidFill>
              </a:rPr>
              <a:t>Effective runoff (mm)</a:t>
            </a:r>
          </a:p>
        </p:txBody>
      </p:sp>
      <p:sp>
        <p:nvSpPr>
          <p:cNvPr id="42031" name="Text Box 47"/>
          <p:cNvSpPr txBox="1">
            <a:spLocks noChangeArrowheads="1"/>
          </p:cNvSpPr>
          <p:nvPr/>
        </p:nvSpPr>
        <p:spPr bwMode="auto">
          <a:xfrm>
            <a:off x="4491038" y="4857750"/>
            <a:ext cx="38036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3300"/>
                </a:solidFill>
              </a:rPr>
              <a:t>0                                                 100</a:t>
            </a:r>
          </a:p>
        </p:txBody>
      </p: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3902075" y="1654175"/>
            <a:ext cx="692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3300"/>
                </a:solidFill>
              </a:rPr>
              <a:t>1000</a:t>
            </a:r>
          </a:p>
        </p:txBody>
      </p:sp>
      <p:sp>
        <p:nvSpPr>
          <p:cNvPr id="42033" name="Line 49"/>
          <p:cNvSpPr>
            <a:spLocks noChangeShapeType="1"/>
          </p:cNvSpPr>
          <p:nvPr/>
        </p:nvSpPr>
        <p:spPr bwMode="auto">
          <a:xfrm flipV="1">
            <a:off x="5008563" y="1971675"/>
            <a:ext cx="2178050" cy="2784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42913" y="12700"/>
            <a:ext cx="8689975" cy="1412875"/>
          </a:xfrm>
          <a:prstGeom prst="rect">
            <a:avLst/>
          </a:prstGeom>
          <a:solidFill>
            <a:srgbClr val="D5E3FF"/>
          </a:solidFill>
          <a:ln w="2857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RATES OF DEFORESTATION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2700" y="12700"/>
            <a:ext cx="908050" cy="1412875"/>
          </a:xfrm>
          <a:prstGeom prst="rect">
            <a:avLst/>
          </a:prstGeom>
          <a:solidFill>
            <a:srgbClr val="008C89"/>
          </a:solidFill>
          <a:ln w="28575">
            <a:solidFill>
              <a:srgbClr val="00418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3013" name="Picture 5" descr="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6988"/>
            <a:ext cx="9842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33350" y="1882775"/>
            <a:ext cx="1841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43015" name="Picture 7" descr="for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1550" y="1574800"/>
            <a:ext cx="5432425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71500" y="1584325"/>
            <a:ext cx="2894013" cy="527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u="sng">
                <a:solidFill>
                  <a:srgbClr val="003300"/>
                </a:solidFill>
              </a:rPr>
              <a:t>1981-1990:</a:t>
            </a:r>
          </a:p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003300"/>
                </a:solidFill>
              </a:rPr>
              <a:t>  0.9%/year</a:t>
            </a:r>
          </a:p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003300"/>
                </a:solidFill>
              </a:rPr>
              <a:t>  53,000 sq. mi./year</a:t>
            </a:r>
          </a:p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003300"/>
                </a:solidFill>
              </a:rPr>
              <a:t>  21,000 sq. mi. in</a:t>
            </a:r>
          </a:p>
          <a:p>
            <a:pPr eaLnBrk="0" hangingPunct="0"/>
            <a:r>
              <a:rPr lang="en-US" sz="2000">
                <a:solidFill>
                  <a:srgbClr val="003300"/>
                </a:solidFill>
              </a:rPr>
              <a:t>   South America (Amz)</a:t>
            </a:r>
          </a:p>
          <a:p>
            <a:pPr eaLnBrk="0" hangingPunct="0"/>
            <a:r>
              <a:rPr lang="en-US" sz="2000">
                <a:solidFill>
                  <a:srgbClr val="003300"/>
                </a:solidFill>
              </a:rPr>
              <a:t>   = area of NC</a:t>
            </a:r>
          </a:p>
          <a:p>
            <a:pPr eaLnBrk="0" hangingPunct="0"/>
            <a:endParaRPr lang="en-US" sz="2000">
              <a:solidFill>
                <a:srgbClr val="0033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003300"/>
                </a:solidFill>
              </a:rPr>
              <a:t>  By 1988, +/- 10% of</a:t>
            </a:r>
          </a:p>
          <a:p>
            <a:pPr eaLnBrk="0" hangingPunct="0"/>
            <a:r>
              <a:rPr lang="en-US" sz="2000">
                <a:solidFill>
                  <a:srgbClr val="003300"/>
                </a:solidFill>
              </a:rPr>
              <a:t>   the Amazon had been </a:t>
            </a:r>
          </a:p>
          <a:p>
            <a:pPr eaLnBrk="0" hangingPunct="0"/>
            <a:r>
              <a:rPr lang="en-US" sz="2000">
                <a:solidFill>
                  <a:srgbClr val="003300"/>
                </a:solidFill>
              </a:rPr>
              <a:t>   cut down</a:t>
            </a:r>
          </a:p>
          <a:p>
            <a:pPr eaLnBrk="0" hangingPunct="0"/>
            <a:endParaRPr lang="en-US" sz="2000">
              <a:solidFill>
                <a:srgbClr val="0033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003300"/>
                </a:solidFill>
              </a:rPr>
              <a:t>  Due to isolation of</a:t>
            </a:r>
          </a:p>
          <a:p>
            <a:pPr eaLnBrk="0" hangingPunct="0"/>
            <a:r>
              <a:rPr lang="en-US" sz="2000">
                <a:solidFill>
                  <a:srgbClr val="003300"/>
                </a:solidFill>
              </a:rPr>
              <a:t>   fragments and     in</a:t>
            </a:r>
          </a:p>
          <a:p>
            <a:pPr eaLnBrk="0" hangingPunct="0"/>
            <a:r>
              <a:rPr lang="en-US" sz="2000">
                <a:solidFill>
                  <a:srgbClr val="003300"/>
                </a:solidFill>
              </a:rPr>
              <a:t>   forest/clearing</a:t>
            </a:r>
          </a:p>
          <a:p>
            <a:pPr eaLnBrk="0" hangingPunct="0"/>
            <a:r>
              <a:rPr lang="en-US" sz="2000">
                <a:solidFill>
                  <a:srgbClr val="003300"/>
                </a:solidFill>
              </a:rPr>
              <a:t>   boundaries = 16%</a:t>
            </a:r>
          </a:p>
          <a:p>
            <a:pPr eaLnBrk="0" hangingPunct="0"/>
            <a:r>
              <a:rPr lang="en-US" sz="2000">
                <a:solidFill>
                  <a:srgbClr val="003300"/>
                </a:solidFill>
              </a:rPr>
              <a:t>   affected by deforestation</a:t>
            </a:r>
          </a:p>
          <a:p>
            <a:pPr eaLnBrk="0" hangingPunct="0"/>
            <a:r>
              <a:rPr lang="en-US" sz="2000">
                <a:solidFill>
                  <a:srgbClr val="003300"/>
                </a:solidFill>
              </a:rPr>
              <a:t>  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2366963" y="5280025"/>
            <a:ext cx="174625" cy="241300"/>
          </a:xfrm>
          <a:prstGeom prst="upArrow">
            <a:avLst>
              <a:gd name="adj1" fmla="val 50000"/>
              <a:gd name="adj2" fmla="val 34545"/>
            </a:avLst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eforest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9050" y="244475"/>
            <a:ext cx="6378575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efores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0" y="257175"/>
            <a:ext cx="640080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eforest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3650" y="282575"/>
            <a:ext cx="634047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lobofc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9800"/>
            <a:ext cx="9144000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1750" y="432752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95300" y="4057650"/>
            <a:ext cx="49942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  Swidden agriculture (slash-and-burn)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92163" y="4465638"/>
            <a:ext cx="7586662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</a:rPr>
              <a:t>&gt;  60% of deforestation</a:t>
            </a:r>
          </a:p>
          <a:p>
            <a:pPr eaLnBrk="0" hangingPunct="0"/>
            <a:r>
              <a:rPr lang="en-US" sz="2400">
                <a:solidFill>
                  <a:schemeClr val="bg1"/>
                </a:solidFill>
              </a:rPr>
              <a:t>&gt;  Rapid decline in soil productivity (nutrient storage?)</a:t>
            </a:r>
          </a:p>
          <a:p>
            <a:pPr eaLnBrk="0" hangingPunct="0"/>
            <a:r>
              <a:rPr lang="en-US" sz="2400">
                <a:solidFill>
                  <a:schemeClr val="bg1"/>
                </a:solidFill>
              </a:rPr>
              <a:t>&gt;  Can be sustainable </a:t>
            </a:r>
          </a:p>
          <a:p>
            <a:pPr eaLnBrk="0" hangingPunct="0"/>
            <a:r>
              <a:rPr lang="en-US" sz="2400">
                <a:solidFill>
                  <a:schemeClr val="bg1"/>
                </a:solidFill>
              </a:rPr>
              <a:t>		--  (15 - 20 year rotation)</a:t>
            </a:r>
          </a:p>
          <a:p>
            <a:pPr eaLnBrk="0" hangingPunct="0"/>
            <a:r>
              <a:rPr lang="en-US" sz="2400">
                <a:solidFill>
                  <a:schemeClr val="bg1"/>
                </a:solidFill>
              </a:rPr>
              <a:t>&gt;  Inequitable land ownership (e.g., Brazil where only 5% of</a:t>
            </a:r>
          </a:p>
          <a:p>
            <a:pPr eaLnBrk="0" hangingPunct="0"/>
            <a:r>
              <a:rPr lang="en-US" sz="2400">
                <a:solidFill>
                  <a:schemeClr val="bg1"/>
                </a:solidFill>
              </a:rPr>
              <a:t>    farmers own land)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38113" y="-254000"/>
            <a:ext cx="5680075" cy="1412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chemeClr val="bg1"/>
                </a:solidFill>
              </a:rPr>
              <a:t>CAUSES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14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0838" y="-247650"/>
            <a:ext cx="10071101" cy="71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1066800" y="4457700"/>
            <a:ext cx="2952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  Commercial logging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1071563" y="4865688"/>
            <a:ext cx="6327775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en-US" sz="2400">
                <a:solidFill>
                  <a:schemeClr val="bg1"/>
                </a:solidFill>
              </a:rPr>
              <a:t>21% of deforestation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2400">
                <a:solidFill>
                  <a:schemeClr val="bg1"/>
                </a:solidFill>
              </a:rPr>
              <a:t>creaming of the most valuable hardwoods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2400">
                <a:solidFill>
                  <a:schemeClr val="bg1"/>
                </a:solidFill>
              </a:rPr>
              <a:t>1-2 trees per hectare taken (widespread damage)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2400">
                <a:solidFill>
                  <a:schemeClr val="bg1"/>
                </a:solidFill>
              </a:rPr>
              <a:t>clearcut versus selective </a:t>
            </a:r>
          </a:p>
          <a:p>
            <a:pPr eaLnBrk="0" hangingPunct="0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9157" name="Rectangle 2"/>
          <p:cNvSpPr>
            <a:spLocks noChangeArrowheads="1"/>
          </p:cNvSpPr>
          <p:nvPr/>
        </p:nvSpPr>
        <p:spPr bwMode="auto">
          <a:xfrm>
            <a:off x="214313" y="-254000"/>
            <a:ext cx="8689975" cy="1412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chemeClr val="bg1"/>
                </a:solidFill>
              </a:rPr>
              <a:t>CAUSES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14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900" y="-323850"/>
            <a:ext cx="10353675" cy="722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7"/>
          <p:cNvSpPr txBox="1">
            <a:spLocks noChangeArrowheads="1"/>
          </p:cNvSpPr>
          <p:nvPr/>
        </p:nvSpPr>
        <p:spPr bwMode="auto">
          <a:xfrm>
            <a:off x="1025525" y="4311650"/>
            <a:ext cx="23098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  Cattle ranching</a:t>
            </a:r>
          </a:p>
        </p:txBody>
      </p:sp>
      <p:sp>
        <p:nvSpPr>
          <p:cNvPr id="50180" name="Text Box 8"/>
          <p:cNvSpPr txBox="1">
            <a:spLocks noChangeArrowheads="1"/>
          </p:cNvSpPr>
          <p:nvPr/>
        </p:nvSpPr>
        <p:spPr bwMode="auto">
          <a:xfrm>
            <a:off x="1017588" y="4719638"/>
            <a:ext cx="6430962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en-US" sz="2400">
                <a:solidFill>
                  <a:schemeClr val="bg1"/>
                </a:solidFill>
              </a:rPr>
              <a:t>12% of deforestation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2400">
                <a:solidFill>
                  <a:schemeClr val="bg1"/>
                </a:solidFill>
              </a:rPr>
              <a:t>frequently aided by government subsidies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2400">
                <a:solidFill>
                  <a:schemeClr val="bg1"/>
                </a:solidFill>
              </a:rPr>
              <a:t>2 trees destroyed for each hamburger made from 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2400">
                <a:solidFill>
                  <a:schemeClr val="bg1"/>
                </a:solidFill>
              </a:rPr>
              <a:t>    “tropical forest beef”</a:t>
            </a:r>
          </a:p>
          <a:p>
            <a:pPr eaLnBrk="0" hangingPunct="0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0181" name="Rectangle 9"/>
          <p:cNvSpPr>
            <a:spLocks noChangeArrowheads="1"/>
          </p:cNvSpPr>
          <p:nvPr/>
        </p:nvSpPr>
        <p:spPr bwMode="auto">
          <a:xfrm>
            <a:off x="214313" y="-254000"/>
            <a:ext cx="8689975" cy="1412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chemeClr val="bg1"/>
                </a:solidFill>
              </a:rPr>
              <a:t>CAUSES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2913" y="12700"/>
            <a:ext cx="8689975" cy="1412875"/>
          </a:xfrm>
          <a:prstGeom prst="rect">
            <a:avLst/>
          </a:prstGeom>
          <a:solidFill>
            <a:srgbClr val="D5E3FF"/>
          </a:solidFill>
          <a:ln w="2857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WHY DEFORESTATION?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2700" y="12700"/>
            <a:ext cx="908050" cy="1412875"/>
          </a:xfrm>
          <a:prstGeom prst="rect">
            <a:avLst/>
          </a:prstGeom>
          <a:solidFill>
            <a:srgbClr val="008C89"/>
          </a:solidFill>
          <a:ln w="28575">
            <a:solidFill>
              <a:srgbClr val="00418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1204" name="Picture 4" descr="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6988"/>
            <a:ext cx="927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14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5350" y="1473200"/>
            <a:ext cx="45561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Which do you like better?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762000" y="1981200"/>
            <a:ext cx="7391400" cy="4084638"/>
            <a:chOff x="480" y="1248"/>
            <a:chExt cx="4656" cy="2573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3072" y="1248"/>
              <a:ext cx="2064" cy="21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9" name="Oval 5"/>
            <p:cNvSpPr>
              <a:spLocks noChangeArrowheads="1"/>
            </p:cNvSpPr>
            <p:nvPr/>
          </p:nvSpPr>
          <p:spPr bwMode="auto">
            <a:xfrm>
              <a:off x="3888" y="134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4704" y="249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>
              <a:off x="4704" y="30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>
              <a:off x="3168" y="29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3168" y="1968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>
              <a:off x="3936" y="196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5" name="Rectangle 25"/>
            <p:cNvSpPr>
              <a:spLocks noChangeArrowheads="1"/>
            </p:cNvSpPr>
            <p:nvPr/>
          </p:nvSpPr>
          <p:spPr bwMode="auto">
            <a:xfrm>
              <a:off x="3216" y="1344"/>
              <a:ext cx="240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6" name="AutoShape 26"/>
            <p:cNvSpPr>
              <a:spLocks noChangeArrowheads="1"/>
            </p:cNvSpPr>
            <p:nvPr/>
          </p:nvSpPr>
          <p:spPr bwMode="auto">
            <a:xfrm>
              <a:off x="4656" y="1968"/>
              <a:ext cx="240" cy="24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7" name="AutoShape 27"/>
            <p:cNvSpPr>
              <a:spLocks noChangeArrowheads="1"/>
            </p:cNvSpPr>
            <p:nvPr/>
          </p:nvSpPr>
          <p:spPr bwMode="auto">
            <a:xfrm>
              <a:off x="3168" y="2496"/>
              <a:ext cx="240" cy="240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8" name="AutoShape 28"/>
            <p:cNvSpPr>
              <a:spLocks noChangeArrowheads="1"/>
            </p:cNvSpPr>
            <p:nvPr/>
          </p:nvSpPr>
          <p:spPr bwMode="auto">
            <a:xfrm>
              <a:off x="3936" y="302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9" name="AutoShape 29"/>
            <p:cNvSpPr>
              <a:spLocks noChangeArrowheads="1"/>
            </p:cNvSpPr>
            <p:nvPr/>
          </p:nvSpPr>
          <p:spPr bwMode="auto">
            <a:xfrm>
              <a:off x="3936" y="2448"/>
              <a:ext cx="33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186 w 21600"/>
                <a:gd name="T13" fmla="*/ 8625 h 21600"/>
                <a:gd name="T14" fmla="*/ 19414 w 21600"/>
                <a:gd name="T15" fmla="*/ 12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0" name="AutoShape 30"/>
            <p:cNvSpPr>
              <a:spLocks noChangeArrowheads="1"/>
            </p:cNvSpPr>
            <p:nvPr/>
          </p:nvSpPr>
          <p:spPr bwMode="auto">
            <a:xfrm>
              <a:off x="4656" y="13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1" name="Text Box 31"/>
            <p:cNvSpPr txBox="1">
              <a:spLocks noChangeArrowheads="1"/>
            </p:cNvSpPr>
            <p:nvPr/>
          </p:nvSpPr>
          <p:spPr bwMode="auto">
            <a:xfrm>
              <a:off x="1152" y="3456"/>
              <a:ext cx="5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A</a:t>
              </a:r>
            </a:p>
          </p:txBody>
        </p:sp>
        <p:sp>
          <p:nvSpPr>
            <p:cNvPr id="6162" name="Text Box 32"/>
            <p:cNvSpPr txBox="1">
              <a:spLocks noChangeArrowheads="1"/>
            </p:cNvSpPr>
            <p:nvPr/>
          </p:nvSpPr>
          <p:spPr bwMode="auto">
            <a:xfrm>
              <a:off x="3648" y="3408"/>
              <a:ext cx="5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B</a:t>
              </a:r>
            </a:p>
          </p:txBody>
        </p:sp>
        <p:sp>
          <p:nvSpPr>
            <p:cNvPr id="6163" name="Rectangle 34"/>
            <p:cNvSpPr>
              <a:spLocks noChangeArrowheads="1"/>
            </p:cNvSpPr>
            <p:nvPr/>
          </p:nvSpPr>
          <p:spPr bwMode="auto">
            <a:xfrm>
              <a:off x="480" y="1248"/>
              <a:ext cx="2064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4" name="Oval 35"/>
            <p:cNvSpPr>
              <a:spLocks noChangeArrowheads="1"/>
            </p:cNvSpPr>
            <p:nvPr/>
          </p:nvSpPr>
          <p:spPr bwMode="auto">
            <a:xfrm>
              <a:off x="1296" y="134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5" name="Oval 36"/>
            <p:cNvSpPr>
              <a:spLocks noChangeArrowheads="1"/>
            </p:cNvSpPr>
            <p:nvPr/>
          </p:nvSpPr>
          <p:spPr bwMode="auto">
            <a:xfrm>
              <a:off x="2112" y="249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6" name="Oval 37"/>
            <p:cNvSpPr>
              <a:spLocks noChangeArrowheads="1"/>
            </p:cNvSpPr>
            <p:nvPr/>
          </p:nvSpPr>
          <p:spPr bwMode="auto">
            <a:xfrm>
              <a:off x="2112" y="30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7" name="Oval 38"/>
            <p:cNvSpPr>
              <a:spLocks noChangeArrowheads="1"/>
            </p:cNvSpPr>
            <p:nvPr/>
          </p:nvSpPr>
          <p:spPr bwMode="auto">
            <a:xfrm>
              <a:off x="576" y="29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8" name="Oval 39"/>
            <p:cNvSpPr>
              <a:spLocks noChangeArrowheads="1"/>
            </p:cNvSpPr>
            <p:nvPr/>
          </p:nvSpPr>
          <p:spPr bwMode="auto">
            <a:xfrm>
              <a:off x="576" y="1968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9" name="Oval 40"/>
            <p:cNvSpPr>
              <a:spLocks noChangeArrowheads="1"/>
            </p:cNvSpPr>
            <p:nvPr/>
          </p:nvSpPr>
          <p:spPr bwMode="auto">
            <a:xfrm>
              <a:off x="1344" y="196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0" name="Rectangle 41"/>
            <p:cNvSpPr>
              <a:spLocks noChangeArrowheads="1"/>
            </p:cNvSpPr>
            <p:nvPr/>
          </p:nvSpPr>
          <p:spPr bwMode="auto">
            <a:xfrm>
              <a:off x="624" y="1344"/>
              <a:ext cx="240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1" name="AutoShape 42"/>
            <p:cNvSpPr>
              <a:spLocks noChangeArrowheads="1"/>
            </p:cNvSpPr>
            <p:nvPr/>
          </p:nvSpPr>
          <p:spPr bwMode="auto">
            <a:xfrm>
              <a:off x="2064" y="1968"/>
              <a:ext cx="240" cy="24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2" name="AutoShape 43"/>
            <p:cNvSpPr>
              <a:spLocks noChangeArrowheads="1"/>
            </p:cNvSpPr>
            <p:nvPr/>
          </p:nvSpPr>
          <p:spPr bwMode="auto">
            <a:xfrm>
              <a:off x="576" y="2496"/>
              <a:ext cx="240" cy="240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3" name="AutoShape 44"/>
            <p:cNvSpPr>
              <a:spLocks noChangeArrowheads="1"/>
            </p:cNvSpPr>
            <p:nvPr/>
          </p:nvSpPr>
          <p:spPr bwMode="auto">
            <a:xfrm>
              <a:off x="1344" y="302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4" name="AutoShape 45"/>
            <p:cNvSpPr>
              <a:spLocks noChangeArrowheads="1"/>
            </p:cNvSpPr>
            <p:nvPr/>
          </p:nvSpPr>
          <p:spPr bwMode="auto">
            <a:xfrm>
              <a:off x="1344" y="2448"/>
              <a:ext cx="33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186 w 21600"/>
                <a:gd name="T13" fmla="*/ 8625 h 21600"/>
                <a:gd name="T14" fmla="*/ 19414 w 21600"/>
                <a:gd name="T15" fmla="*/ 12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5" name="AutoShape 46"/>
            <p:cNvSpPr>
              <a:spLocks noChangeArrowheads="1"/>
            </p:cNvSpPr>
            <p:nvPr/>
          </p:nvSpPr>
          <p:spPr bwMode="auto">
            <a:xfrm>
              <a:off x="2064" y="13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2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42913" y="12700"/>
            <a:ext cx="8689975" cy="1412875"/>
          </a:xfrm>
          <a:prstGeom prst="rect">
            <a:avLst/>
          </a:prstGeom>
          <a:solidFill>
            <a:srgbClr val="D5E3FF"/>
          </a:solidFill>
          <a:ln w="2857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WHY DEFORESTATION?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2700" y="12700"/>
            <a:ext cx="908050" cy="1412875"/>
          </a:xfrm>
          <a:prstGeom prst="rect">
            <a:avLst/>
          </a:prstGeom>
          <a:solidFill>
            <a:srgbClr val="008C89"/>
          </a:solidFill>
          <a:ln w="28575">
            <a:solidFill>
              <a:srgbClr val="00418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2229" name="Picture 5" descr="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6988"/>
            <a:ext cx="8826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33350" y="19335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19125" y="1574800"/>
            <a:ext cx="8501063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400"/>
              <a:t>  Complex</a:t>
            </a:r>
          </a:p>
          <a:p>
            <a:pPr eaLnBrk="0" hangingPunct="0"/>
            <a:endParaRPr lang="en-US" sz="2400"/>
          </a:p>
          <a:p>
            <a:pPr eaLnBrk="0" hangingPunct="0">
              <a:buFontTx/>
              <a:buChar char="•"/>
            </a:pPr>
            <a:r>
              <a:rPr lang="en-US" sz="2400"/>
              <a:t>  Many underlying social problems giving impetus to deforestation:</a:t>
            </a:r>
          </a:p>
          <a:p>
            <a:pPr eaLnBrk="0" hangingPunct="0"/>
            <a:endParaRPr lang="en-US" sz="2400"/>
          </a:p>
          <a:p>
            <a:pPr eaLnBrk="0" hangingPunct="0"/>
            <a:r>
              <a:rPr lang="en-US" sz="2400"/>
              <a:t>     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871538" y="3236913"/>
            <a:ext cx="5961062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&gt;  over-consumption in industrialized countries</a:t>
            </a:r>
          </a:p>
          <a:p>
            <a:pPr eaLnBrk="0" hangingPunct="0"/>
            <a:r>
              <a:rPr lang="en-US" sz="2400"/>
              <a:t>&gt;  foreign debt</a:t>
            </a:r>
          </a:p>
          <a:p>
            <a:pPr eaLnBrk="0" hangingPunct="0"/>
            <a:r>
              <a:rPr lang="en-US" sz="2400"/>
              <a:t>&gt;  poverty</a:t>
            </a:r>
          </a:p>
          <a:p>
            <a:pPr eaLnBrk="0" hangingPunct="0"/>
            <a:r>
              <a:rPr lang="en-US" sz="2400"/>
              <a:t>&gt;  unequal ownership of land</a:t>
            </a:r>
          </a:p>
          <a:p>
            <a:pPr eaLnBrk="0" hangingPunct="0"/>
            <a:r>
              <a:rPr lang="en-US" sz="2400"/>
              <a:t>&gt;  overpopulation </a:t>
            </a:r>
          </a:p>
          <a:p>
            <a:pPr eaLnBrk="0" hangingPunct="0"/>
            <a:endParaRPr lang="en-US" sz="2400"/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 flipV="1">
            <a:off x="7064375" y="3979863"/>
            <a:ext cx="876300" cy="8651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6877050" y="3519488"/>
            <a:ext cx="0" cy="130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796088" y="5051425"/>
            <a:ext cx="1841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Deforestation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0" y="1308100"/>
            <a:ext cx="9144000" cy="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42913" y="12700"/>
            <a:ext cx="8689975" cy="1412875"/>
          </a:xfrm>
          <a:prstGeom prst="rect">
            <a:avLst/>
          </a:prstGeom>
          <a:solidFill>
            <a:srgbClr val="D5E3FF"/>
          </a:solidFill>
          <a:ln w="2857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WHAT CAN BE DONE?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2700" y="12700"/>
            <a:ext cx="908050" cy="1412875"/>
          </a:xfrm>
          <a:prstGeom prst="rect">
            <a:avLst/>
          </a:prstGeom>
          <a:solidFill>
            <a:srgbClr val="008C89"/>
          </a:solidFill>
          <a:ln w="28575">
            <a:solidFill>
              <a:srgbClr val="00418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3253" name="Picture 5" descr="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6988"/>
            <a:ext cx="8826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33350" y="21748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619125" y="1816100"/>
            <a:ext cx="70231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1.  The need to preserve intact sections of tropical forest</a:t>
            </a:r>
          </a:p>
          <a:p>
            <a:pPr eaLnBrk="0" hangingPunct="0"/>
            <a:endParaRPr lang="en-US" sz="2400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049338" y="2279650"/>
            <a:ext cx="49879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&gt;  The question of “edge communities”</a:t>
            </a:r>
          </a:p>
          <a:p>
            <a:pPr eaLnBrk="0" hangingPunct="0"/>
            <a:endParaRPr lang="en-US" sz="2400"/>
          </a:p>
        </p:txBody>
      </p:sp>
      <p:pic>
        <p:nvPicPr>
          <p:cNvPr id="53257" name="Picture 9" descr="p24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0713" y="2817813"/>
            <a:ext cx="2925762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0" y="1308100"/>
            <a:ext cx="9144000" cy="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42913" y="12700"/>
            <a:ext cx="8689975" cy="1412875"/>
          </a:xfrm>
          <a:prstGeom prst="rect">
            <a:avLst/>
          </a:prstGeom>
          <a:solidFill>
            <a:srgbClr val="D5E3FF"/>
          </a:solidFill>
          <a:ln w="2857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WHAT CAN BE DONE?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2700" y="12700"/>
            <a:ext cx="908050" cy="1412875"/>
          </a:xfrm>
          <a:prstGeom prst="rect">
            <a:avLst/>
          </a:prstGeom>
          <a:solidFill>
            <a:srgbClr val="008C89"/>
          </a:solidFill>
          <a:ln w="28575">
            <a:solidFill>
              <a:srgbClr val="00418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4277" name="Picture 5" descr="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6988"/>
            <a:ext cx="8826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33350" y="20478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15950" y="1857375"/>
            <a:ext cx="7016750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2.  The need to address the economic needs of the lesser</a:t>
            </a:r>
          </a:p>
          <a:p>
            <a:pPr eaLnBrk="0" hangingPunct="0"/>
            <a:r>
              <a:rPr lang="en-US" sz="2400"/>
              <a:t>     developed nations in which all of the tropical</a:t>
            </a:r>
          </a:p>
          <a:p>
            <a:pPr eaLnBrk="0" hangingPunct="0"/>
            <a:r>
              <a:rPr lang="en-US" sz="2400"/>
              <a:t>     forests reside</a:t>
            </a:r>
          </a:p>
          <a:p>
            <a:pPr eaLnBrk="0" hangingPunct="0"/>
            <a:endParaRPr lang="en-US" sz="2400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046163" y="3021013"/>
            <a:ext cx="76485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&gt;  Are the ideas of commercial development and maintaining</a:t>
            </a:r>
          </a:p>
          <a:p>
            <a:pPr eaLnBrk="0" hangingPunct="0"/>
            <a:r>
              <a:rPr lang="en-US" sz="2400"/>
              <a:t>     the health of the environment mutually exclusive?</a:t>
            </a:r>
          </a:p>
          <a:p>
            <a:pPr eaLnBrk="0" hangingPunct="0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42913" y="12700"/>
            <a:ext cx="8689975" cy="1412875"/>
          </a:xfrm>
          <a:prstGeom prst="rect">
            <a:avLst/>
          </a:prstGeom>
          <a:solidFill>
            <a:srgbClr val="D5E3FF"/>
          </a:solidFill>
          <a:ln w="2857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WHAT CAN BE DONE?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2700" y="12700"/>
            <a:ext cx="908050" cy="1412875"/>
          </a:xfrm>
          <a:prstGeom prst="rect">
            <a:avLst/>
          </a:prstGeom>
          <a:solidFill>
            <a:srgbClr val="008C89"/>
          </a:solidFill>
          <a:ln w="28575">
            <a:solidFill>
              <a:srgbClr val="00418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5300" name="Picture 4" descr="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6988"/>
            <a:ext cx="8826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19125" y="1633538"/>
            <a:ext cx="8255000" cy="556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400"/>
              <a:t>  Broad-scale commercial and conservation strategies need to be</a:t>
            </a:r>
          </a:p>
          <a:p>
            <a:pPr eaLnBrk="0" hangingPunct="0"/>
            <a:r>
              <a:rPr lang="en-US" sz="2400"/>
              <a:t>   developed but these </a:t>
            </a:r>
            <a:r>
              <a:rPr lang="en-US" sz="2400" u="sng"/>
              <a:t>must</a:t>
            </a:r>
            <a:r>
              <a:rPr lang="en-US" sz="2400"/>
              <a:t> take into account the economic and</a:t>
            </a:r>
          </a:p>
          <a:p>
            <a:pPr eaLnBrk="0" hangingPunct="0"/>
            <a:r>
              <a:rPr lang="en-US" sz="2400"/>
              <a:t>   environmental constraints of the particular country (i.e., detailed</a:t>
            </a:r>
          </a:p>
          <a:p>
            <a:pPr eaLnBrk="0" hangingPunct="0"/>
            <a:r>
              <a:rPr lang="en-US" sz="2400"/>
              <a:t>   local knowledge!)</a:t>
            </a:r>
          </a:p>
          <a:p>
            <a:pPr eaLnBrk="0" hangingPunct="0"/>
            <a:endParaRPr lang="en-US" sz="2400"/>
          </a:p>
          <a:p>
            <a:pPr eaLnBrk="0" hangingPunct="0">
              <a:buFontTx/>
              <a:buChar char="•"/>
            </a:pPr>
            <a:r>
              <a:rPr lang="en-US" sz="2400"/>
              <a:t>  There must be designated </a:t>
            </a:r>
            <a:r>
              <a:rPr lang="en-US" sz="2400" u="sng"/>
              <a:t>core</a:t>
            </a:r>
            <a:r>
              <a:rPr lang="en-US" sz="2400"/>
              <a:t> and </a:t>
            </a:r>
            <a:r>
              <a:rPr lang="en-US" sz="2400" u="sng"/>
              <a:t>buffer</a:t>
            </a:r>
            <a:r>
              <a:rPr lang="en-US" sz="2400"/>
              <a:t> conservation zones</a:t>
            </a:r>
          </a:p>
          <a:p>
            <a:pPr eaLnBrk="0" hangingPunct="0"/>
            <a:r>
              <a:rPr lang="en-US" sz="2400"/>
              <a:t>    centered around areas of particular endemism (other areas can</a:t>
            </a:r>
          </a:p>
          <a:p>
            <a:pPr eaLnBrk="0" hangingPunct="0"/>
            <a:r>
              <a:rPr lang="en-US" sz="2400"/>
              <a:t>    be designated for limited sustainable commercial activities</a:t>
            </a:r>
          </a:p>
          <a:p>
            <a:pPr eaLnBrk="0" hangingPunct="0"/>
            <a:r>
              <a:rPr lang="en-US" sz="2400"/>
              <a:t>    (polycyclic logging, selective extraction of forest products etc.)</a:t>
            </a:r>
          </a:p>
          <a:p>
            <a:pPr eaLnBrk="0" hangingPunct="0"/>
            <a:endParaRPr lang="en-US" sz="2400"/>
          </a:p>
          <a:p>
            <a:pPr eaLnBrk="0" hangingPunct="0"/>
            <a:endParaRPr lang="en-US" sz="2400"/>
          </a:p>
          <a:p>
            <a:pPr eaLnBrk="0" hangingPunct="0"/>
            <a:endParaRPr lang="en-US" sz="2400"/>
          </a:p>
          <a:p>
            <a:pPr eaLnBrk="0" hangingPunct="0"/>
            <a:endParaRPr lang="en-US" sz="2400"/>
          </a:p>
          <a:p>
            <a:pPr eaLnBrk="0" hangingPunct="0"/>
            <a:endParaRPr lang="en-US" sz="2400"/>
          </a:p>
          <a:p>
            <a:pPr eaLnBrk="0" hangingPunct="0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56323" name="Freeform 3"/>
          <p:cNvSpPr>
            <a:spLocks/>
          </p:cNvSpPr>
          <p:nvPr/>
        </p:nvSpPr>
        <p:spPr bwMode="auto">
          <a:xfrm>
            <a:off x="1220788" y="1123950"/>
            <a:ext cx="2911475" cy="1447800"/>
          </a:xfrm>
          <a:custGeom>
            <a:avLst/>
            <a:gdLst>
              <a:gd name="T0" fmla="*/ 2147483647 w 1834"/>
              <a:gd name="T1" fmla="*/ 2147483647 h 912"/>
              <a:gd name="T2" fmla="*/ 2147483647 w 1834"/>
              <a:gd name="T3" fmla="*/ 2147483647 h 912"/>
              <a:gd name="T4" fmla="*/ 2147483647 w 1834"/>
              <a:gd name="T5" fmla="*/ 2147483647 h 912"/>
              <a:gd name="T6" fmla="*/ 2147483647 w 1834"/>
              <a:gd name="T7" fmla="*/ 2147483647 h 912"/>
              <a:gd name="T8" fmla="*/ 2147483647 w 1834"/>
              <a:gd name="T9" fmla="*/ 2147483647 h 912"/>
              <a:gd name="T10" fmla="*/ 2147483647 w 1834"/>
              <a:gd name="T11" fmla="*/ 2147483647 h 912"/>
              <a:gd name="T12" fmla="*/ 2147483647 w 1834"/>
              <a:gd name="T13" fmla="*/ 2147483647 h 912"/>
              <a:gd name="T14" fmla="*/ 2147483647 w 1834"/>
              <a:gd name="T15" fmla="*/ 2147483647 h 912"/>
              <a:gd name="T16" fmla="*/ 2147483647 w 1834"/>
              <a:gd name="T17" fmla="*/ 2147483647 h 912"/>
              <a:gd name="T18" fmla="*/ 2147483647 w 1834"/>
              <a:gd name="T19" fmla="*/ 2147483647 h 912"/>
              <a:gd name="T20" fmla="*/ 2147483647 w 1834"/>
              <a:gd name="T21" fmla="*/ 2147483647 h 912"/>
              <a:gd name="T22" fmla="*/ 2147483647 w 1834"/>
              <a:gd name="T23" fmla="*/ 2147483647 h 912"/>
              <a:gd name="T24" fmla="*/ 2147483647 w 1834"/>
              <a:gd name="T25" fmla="*/ 2147483647 h 912"/>
              <a:gd name="T26" fmla="*/ 2147483647 w 1834"/>
              <a:gd name="T27" fmla="*/ 2147483647 h 912"/>
              <a:gd name="T28" fmla="*/ 2147483647 w 1834"/>
              <a:gd name="T29" fmla="*/ 2147483647 h 912"/>
              <a:gd name="T30" fmla="*/ 2147483647 w 1834"/>
              <a:gd name="T31" fmla="*/ 2147483647 h 912"/>
              <a:gd name="T32" fmla="*/ 2147483647 w 1834"/>
              <a:gd name="T33" fmla="*/ 2147483647 h 912"/>
              <a:gd name="T34" fmla="*/ 2147483647 w 1834"/>
              <a:gd name="T35" fmla="*/ 2147483647 h 912"/>
              <a:gd name="T36" fmla="*/ 2147483647 w 1834"/>
              <a:gd name="T37" fmla="*/ 2147483647 h 912"/>
              <a:gd name="T38" fmla="*/ 2147483647 w 1834"/>
              <a:gd name="T39" fmla="*/ 2147483647 h 912"/>
              <a:gd name="T40" fmla="*/ 2147483647 w 1834"/>
              <a:gd name="T41" fmla="*/ 2147483647 h 912"/>
              <a:gd name="T42" fmla="*/ 2147483647 w 1834"/>
              <a:gd name="T43" fmla="*/ 2147483647 h 912"/>
              <a:gd name="T44" fmla="*/ 2147483647 w 1834"/>
              <a:gd name="T45" fmla="*/ 2147483647 h 9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834"/>
              <a:gd name="T70" fmla="*/ 0 h 912"/>
              <a:gd name="T71" fmla="*/ 1834 w 1834"/>
              <a:gd name="T72" fmla="*/ 912 h 91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834" h="912">
                <a:moveTo>
                  <a:pt x="51" y="605"/>
                </a:moveTo>
                <a:cubicBezTo>
                  <a:pt x="12" y="579"/>
                  <a:pt x="27" y="569"/>
                  <a:pt x="24" y="529"/>
                </a:cubicBezTo>
                <a:cubicBezTo>
                  <a:pt x="21" y="489"/>
                  <a:pt x="0" y="393"/>
                  <a:pt x="30" y="363"/>
                </a:cubicBezTo>
                <a:cubicBezTo>
                  <a:pt x="60" y="333"/>
                  <a:pt x="158" y="361"/>
                  <a:pt x="203" y="350"/>
                </a:cubicBezTo>
                <a:cubicBezTo>
                  <a:pt x="248" y="339"/>
                  <a:pt x="207" y="303"/>
                  <a:pt x="299" y="294"/>
                </a:cubicBezTo>
                <a:cubicBezTo>
                  <a:pt x="391" y="285"/>
                  <a:pt x="617" y="299"/>
                  <a:pt x="755" y="294"/>
                </a:cubicBezTo>
                <a:cubicBezTo>
                  <a:pt x="893" y="289"/>
                  <a:pt x="1034" y="266"/>
                  <a:pt x="1127" y="267"/>
                </a:cubicBezTo>
                <a:cubicBezTo>
                  <a:pt x="1220" y="268"/>
                  <a:pt x="1262" y="319"/>
                  <a:pt x="1313" y="301"/>
                </a:cubicBezTo>
                <a:cubicBezTo>
                  <a:pt x="1364" y="283"/>
                  <a:pt x="1363" y="205"/>
                  <a:pt x="1431" y="156"/>
                </a:cubicBezTo>
                <a:cubicBezTo>
                  <a:pt x="1499" y="107"/>
                  <a:pt x="1653" y="0"/>
                  <a:pt x="1720" y="5"/>
                </a:cubicBezTo>
                <a:cubicBezTo>
                  <a:pt x="1787" y="10"/>
                  <a:pt x="1834" y="117"/>
                  <a:pt x="1831" y="184"/>
                </a:cubicBezTo>
                <a:cubicBezTo>
                  <a:pt x="1828" y="251"/>
                  <a:pt x="1779" y="352"/>
                  <a:pt x="1700" y="405"/>
                </a:cubicBezTo>
                <a:cubicBezTo>
                  <a:pt x="1621" y="458"/>
                  <a:pt x="1402" y="460"/>
                  <a:pt x="1355" y="501"/>
                </a:cubicBezTo>
                <a:cubicBezTo>
                  <a:pt x="1308" y="542"/>
                  <a:pt x="1369" y="616"/>
                  <a:pt x="1417" y="653"/>
                </a:cubicBezTo>
                <a:cubicBezTo>
                  <a:pt x="1465" y="690"/>
                  <a:pt x="1630" y="691"/>
                  <a:pt x="1644" y="722"/>
                </a:cubicBezTo>
                <a:cubicBezTo>
                  <a:pt x="1658" y="753"/>
                  <a:pt x="1569" y="832"/>
                  <a:pt x="1500" y="839"/>
                </a:cubicBezTo>
                <a:cubicBezTo>
                  <a:pt x="1431" y="846"/>
                  <a:pt x="1315" y="767"/>
                  <a:pt x="1231" y="763"/>
                </a:cubicBezTo>
                <a:cubicBezTo>
                  <a:pt x="1147" y="759"/>
                  <a:pt x="1068" y="828"/>
                  <a:pt x="996" y="818"/>
                </a:cubicBezTo>
                <a:cubicBezTo>
                  <a:pt x="924" y="808"/>
                  <a:pt x="848" y="692"/>
                  <a:pt x="796" y="701"/>
                </a:cubicBezTo>
                <a:cubicBezTo>
                  <a:pt x="744" y="710"/>
                  <a:pt x="759" y="844"/>
                  <a:pt x="686" y="874"/>
                </a:cubicBezTo>
                <a:cubicBezTo>
                  <a:pt x="613" y="904"/>
                  <a:pt x="426" y="912"/>
                  <a:pt x="355" y="881"/>
                </a:cubicBezTo>
                <a:cubicBezTo>
                  <a:pt x="284" y="850"/>
                  <a:pt x="307" y="732"/>
                  <a:pt x="258" y="687"/>
                </a:cubicBezTo>
                <a:cubicBezTo>
                  <a:pt x="209" y="642"/>
                  <a:pt x="90" y="631"/>
                  <a:pt x="51" y="605"/>
                </a:cubicBezTo>
                <a:close/>
              </a:path>
            </a:pathLst>
          </a:custGeom>
          <a:solidFill>
            <a:srgbClr val="00FF00"/>
          </a:solidFill>
          <a:ln w="127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>
            <a:off x="1900238" y="1820863"/>
            <a:ext cx="709612" cy="287337"/>
          </a:xfrm>
          <a:custGeom>
            <a:avLst/>
            <a:gdLst>
              <a:gd name="T0" fmla="*/ 2147483647 w 447"/>
              <a:gd name="T1" fmla="*/ 2147483647 h 181"/>
              <a:gd name="T2" fmla="*/ 2147483647 w 447"/>
              <a:gd name="T3" fmla="*/ 2147483647 h 181"/>
              <a:gd name="T4" fmla="*/ 2147483647 w 447"/>
              <a:gd name="T5" fmla="*/ 2147483647 h 181"/>
              <a:gd name="T6" fmla="*/ 2147483647 w 447"/>
              <a:gd name="T7" fmla="*/ 2147483647 h 181"/>
              <a:gd name="T8" fmla="*/ 2147483647 w 447"/>
              <a:gd name="T9" fmla="*/ 2147483647 h 181"/>
              <a:gd name="T10" fmla="*/ 2147483647 w 447"/>
              <a:gd name="T11" fmla="*/ 2147483647 h 181"/>
              <a:gd name="T12" fmla="*/ 2147483647 w 447"/>
              <a:gd name="T13" fmla="*/ 2147483647 h 181"/>
              <a:gd name="T14" fmla="*/ 2147483647 w 447"/>
              <a:gd name="T15" fmla="*/ 2147483647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7"/>
              <a:gd name="T25" fmla="*/ 0 h 181"/>
              <a:gd name="T26" fmla="*/ 447 w 447"/>
              <a:gd name="T27" fmla="*/ 181 h 1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7" h="181">
                <a:moveTo>
                  <a:pt x="154" y="173"/>
                </a:moveTo>
                <a:cubicBezTo>
                  <a:pt x="192" y="165"/>
                  <a:pt x="205" y="119"/>
                  <a:pt x="251" y="104"/>
                </a:cubicBezTo>
                <a:cubicBezTo>
                  <a:pt x="297" y="89"/>
                  <a:pt x="413" y="99"/>
                  <a:pt x="430" y="83"/>
                </a:cubicBezTo>
                <a:cubicBezTo>
                  <a:pt x="447" y="67"/>
                  <a:pt x="399" y="14"/>
                  <a:pt x="354" y="7"/>
                </a:cubicBezTo>
                <a:cubicBezTo>
                  <a:pt x="309" y="0"/>
                  <a:pt x="216" y="39"/>
                  <a:pt x="161" y="42"/>
                </a:cubicBezTo>
                <a:cubicBezTo>
                  <a:pt x="106" y="45"/>
                  <a:pt x="46" y="10"/>
                  <a:pt x="23" y="28"/>
                </a:cubicBezTo>
                <a:cubicBezTo>
                  <a:pt x="0" y="46"/>
                  <a:pt x="5" y="126"/>
                  <a:pt x="23" y="152"/>
                </a:cubicBezTo>
                <a:cubicBezTo>
                  <a:pt x="41" y="178"/>
                  <a:pt x="116" y="181"/>
                  <a:pt x="154" y="173"/>
                </a:cubicBezTo>
                <a:close/>
              </a:path>
            </a:pathLst>
          </a:cu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25" name="Freeform 5"/>
          <p:cNvSpPr>
            <a:spLocks/>
          </p:cNvSpPr>
          <p:nvPr/>
        </p:nvSpPr>
        <p:spPr bwMode="auto">
          <a:xfrm>
            <a:off x="5075238" y="933450"/>
            <a:ext cx="1981200" cy="1619250"/>
          </a:xfrm>
          <a:custGeom>
            <a:avLst/>
            <a:gdLst>
              <a:gd name="T0" fmla="*/ 2147483647 w 1248"/>
              <a:gd name="T1" fmla="*/ 2147483647 h 1020"/>
              <a:gd name="T2" fmla="*/ 2147483647 w 1248"/>
              <a:gd name="T3" fmla="*/ 2147483647 h 1020"/>
              <a:gd name="T4" fmla="*/ 2147483647 w 1248"/>
              <a:gd name="T5" fmla="*/ 2147483647 h 1020"/>
              <a:gd name="T6" fmla="*/ 2147483647 w 1248"/>
              <a:gd name="T7" fmla="*/ 2147483647 h 1020"/>
              <a:gd name="T8" fmla="*/ 2147483647 w 1248"/>
              <a:gd name="T9" fmla="*/ 2147483647 h 1020"/>
              <a:gd name="T10" fmla="*/ 2147483647 w 1248"/>
              <a:gd name="T11" fmla="*/ 2147483647 h 1020"/>
              <a:gd name="T12" fmla="*/ 2147483647 w 1248"/>
              <a:gd name="T13" fmla="*/ 2147483647 h 1020"/>
              <a:gd name="T14" fmla="*/ 2147483647 w 1248"/>
              <a:gd name="T15" fmla="*/ 2147483647 h 1020"/>
              <a:gd name="T16" fmla="*/ 2147483647 w 1248"/>
              <a:gd name="T17" fmla="*/ 2147483647 h 10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8"/>
              <a:gd name="T28" fmla="*/ 0 h 1020"/>
              <a:gd name="T29" fmla="*/ 1248 w 1248"/>
              <a:gd name="T30" fmla="*/ 1020 h 10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8" h="1020">
                <a:moveTo>
                  <a:pt x="78" y="848"/>
                </a:moveTo>
                <a:cubicBezTo>
                  <a:pt x="57" y="748"/>
                  <a:pt x="0" y="485"/>
                  <a:pt x="78" y="379"/>
                </a:cubicBezTo>
                <a:cubicBezTo>
                  <a:pt x="156" y="273"/>
                  <a:pt x="390" y="270"/>
                  <a:pt x="547" y="214"/>
                </a:cubicBezTo>
                <a:cubicBezTo>
                  <a:pt x="704" y="158"/>
                  <a:pt x="920" y="0"/>
                  <a:pt x="1023" y="41"/>
                </a:cubicBezTo>
                <a:cubicBezTo>
                  <a:pt x="1126" y="82"/>
                  <a:pt x="1144" y="340"/>
                  <a:pt x="1168" y="462"/>
                </a:cubicBezTo>
                <a:cubicBezTo>
                  <a:pt x="1192" y="584"/>
                  <a:pt x="1248" y="685"/>
                  <a:pt x="1168" y="772"/>
                </a:cubicBezTo>
                <a:cubicBezTo>
                  <a:pt x="1088" y="859"/>
                  <a:pt x="846" y="952"/>
                  <a:pt x="685" y="986"/>
                </a:cubicBezTo>
                <a:cubicBezTo>
                  <a:pt x="524" y="1020"/>
                  <a:pt x="301" y="997"/>
                  <a:pt x="203" y="979"/>
                </a:cubicBezTo>
                <a:cubicBezTo>
                  <a:pt x="105" y="961"/>
                  <a:pt x="99" y="948"/>
                  <a:pt x="78" y="848"/>
                </a:cubicBezTo>
                <a:close/>
              </a:path>
            </a:pathLst>
          </a:custGeom>
          <a:solidFill>
            <a:srgbClr val="00FF00"/>
          </a:solidFill>
          <a:ln w="127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26" name="Freeform 6"/>
          <p:cNvSpPr>
            <a:spLocks/>
          </p:cNvSpPr>
          <p:nvPr/>
        </p:nvSpPr>
        <p:spPr bwMode="auto">
          <a:xfrm>
            <a:off x="5489575" y="1357313"/>
            <a:ext cx="1182688" cy="974725"/>
          </a:xfrm>
          <a:custGeom>
            <a:avLst/>
            <a:gdLst>
              <a:gd name="T0" fmla="*/ 2147483647 w 1248"/>
              <a:gd name="T1" fmla="*/ 2147483647 h 1020"/>
              <a:gd name="T2" fmla="*/ 2147483647 w 1248"/>
              <a:gd name="T3" fmla="*/ 2147483647 h 1020"/>
              <a:gd name="T4" fmla="*/ 2147483647 w 1248"/>
              <a:gd name="T5" fmla="*/ 2147483647 h 1020"/>
              <a:gd name="T6" fmla="*/ 2147483647 w 1248"/>
              <a:gd name="T7" fmla="*/ 2147483647 h 1020"/>
              <a:gd name="T8" fmla="*/ 2147483647 w 1248"/>
              <a:gd name="T9" fmla="*/ 2147483647 h 1020"/>
              <a:gd name="T10" fmla="*/ 2147483647 w 1248"/>
              <a:gd name="T11" fmla="*/ 2147483647 h 1020"/>
              <a:gd name="T12" fmla="*/ 2147483647 w 1248"/>
              <a:gd name="T13" fmla="*/ 2147483647 h 1020"/>
              <a:gd name="T14" fmla="*/ 2147483647 w 1248"/>
              <a:gd name="T15" fmla="*/ 2147483647 h 1020"/>
              <a:gd name="T16" fmla="*/ 2147483647 w 1248"/>
              <a:gd name="T17" fmla="*/ 2147483647 h 10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8"/>
              <a:gd name="T28" fmla="*/ 0 h 1020"/>
              <a:gd name="T29" fmla="*/ 1248 w 1248"/>
              <a:gd name="T30" fmla="*/ 1020 h 10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8" h="1020">
                <a:moveTo>
                  <a:pt x="78" y="848"/>
                </a:moveTo>
                <a:cubicBezTo>
                  <a:pt x="57" y="748"/>
                  <a:pt x="0" y="485"/>
                  <a:pt x="78" y="379"/>
                </a:cubicBezTo>
                <a:cubicBezTo>
                  <a:pt x="156" y="273"/>
                  <a:pt x="390" y="270"/>
                  <a:pt x="547" y="214"/>
                </a:cubicBezTo>
                <a:cubicBezTo>
                  <a:pt x="704" y="158"/>
                  <a:pt x="920" y="0"/>
                  <a:pt x="1023" y="41"/>
                </a:cubicBezTo>
                <a:cubicBezTo>
                  <a:pt x="1126" y="82"/>
                  <a:pt x="1144" y="340"/>
                  <a:pt x="1168" y="462"/>
                </a:cubicBezTo>
                <a:cubicBezTo>
                  <a:pt x="1192" y="584"/>
                  <a:pt x="1248" y="685"/>
                  <a:pt x="1168" y="772"/>
                </a:cubicBezTo>
                <a:cubicBezTo>
                  <a:pt x="1088" y="859"/>
                  <a:pt x="846" y="952"/>
                  <a:pt x="685" y="986"/>
                </a:cubicBezTo>
                <a:cubicBezTo>
                  <a:pt x="524" y="1020"/>
                  <a:pt x="301" y="997"/>
                  <a:pt x="203" y="979"/>
                </a:cubicBezTo>
                <a:cubicBezTo>
                  <a:pt x="105" y="961"/>
                  <a:pt x="99" y="948"/>
                  <a:pt x="78" y="848"/>
                </a:cubicBezTo>
                <a:close/>
              </a:path>
            </a:pathLst>
          </a:cu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187450" y="2833688"/>
            <a:ext cx="62198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Total area: 39 ha; core: 2             Total area: 42 ha; core: 25</a:t>
            </a:r>
          </a:p>
        </p:txBody>
      </p:sp>
      <p:sp>
        <p:nvSpPr>
          <p:cNvPr id="56328" name="Freeform 8"/>
          <p:cNvSpPr>
            <a:spLocks/>
          </p:cNvSpPr>
          <p:nvPr/>
        </p:nvSpPr>
        <p:spPr bwMode="auto">
          <a:xfrm>
            <a:off x="1936750" y="3516313"/>
            <a:ext cx="2792413" cy="2444750"/>
          </a:xfrm>
          <a:custGeom>
            <a:avLst/>
            <a:gdLst>
              <a:gd name="T0" fmla="*/ 2147483647 w 1248"/>
              <a:gd name="T1" fmla="*/ 2147483647 h 1020"/>
              <a:gd name="T2" fmla="*/ 2147483647 w 1248"/>
              <a:gd name="T3" fmla="*/ 2147483647 h 1020"/>
              <a:gd name="T4" fmla="*/ 2147483647 w 1248"/>
              <a:gd name="T5" fmla="*/ 2147483647 h 1020"/>
              <a:gd name="T6" fmla="*/ 2147483647 w 1248"/>
              <a:gd name="T7" fmla="*/ 2147483647 h 1020"/>
              <a:gd name="T8" fmla="*/ 2147483647 w 1248"/>
              <a:gd name="T9" fmla="*/ 2147483647 h 1020"/>
              <a:gd name="T10" fmla="*/ 2147483647 w 1248"/>
              <a:gd name="T11" fmla="*/ 2147483647 h 1020"/>
              <a:gd name="T12" fmla="*/ 2147483647 w 1248"/>
              <a:gd name="T13" fmla="*/ 2147483647 h 1020"/>
              <a:gd name="T14" fmla="*/ 2147483647 w 1248"/>
              <a:gd name="T15" fmla="*/ 2147483647 h 1020"/>
              <a:gd name="T16" fmla="*/ 2147483647 w 1248"/>
              <a:gd name="T17" fmla="*/ 2147483647 h 10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8"/>
              <a:gd name="T28" fmla="*/ 0 h 1020"/>
              <a:gd name="T29" fmla="*/ 1248 w 1248"/>
              <a:gd name="T30" fmla="*/ 1020 h 10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8" h="1020">
                <a:moveTo>
                  <a:pt x="78" y="848"/>
                </a:moveTo>
                <a:cubicBezTo>
                  <a:pt x="57" y="748"/>
                  <a:pt x="0" y="485"/>
                  <a:pt x="78" y="379"/>
                </a:cubicBezTo>
                <a:cubicBezTo>
                  <a:pt x="156" y="273"/>
                  <a:pt x="390" y="270"/>
                  <a:pt x="547" y="214"/>
                </a:cubicBezTo>
                <a:cubicBezTo>
                  <a:pt x="704" y="158"/>
                  <a:pt x="920" y="0"/>
                  <a:pt x="1023" y="41"/>
                </a:cubicBezTo>
                <a:cubicBezTo>
                  <a:pt x="1126" y="82"/>
                  <a:pt x="1144" y="340"/>
                  <a:pt x="1168" y="462"/>
                </a:cubicBezTo>
                <a:cubicBezTo>
                  <a:pt x="1192" y="584"/>
                  <a:pt x="1248" y="685"/>
                  <a:pt x="1168" y="772"/>
                </a:cubicBezTo>
                <a:cubicBezTo>
                  <a:pt x="1088" y="859"/>
                  <a:pt x="846" y="952"/>
                  <a:pt x="685" y="986"/>
                </a:cubicBezTo>
                <a:cubicBezTo>
                  <a:pt x="524" y="1020"/>
                  <a:pt x="301" y="997"/>
                  <a:pt x="203" y="979"/>
                </a:cubicBezTo>
                <a:cubicBezTo>
                  <a:pt x="105" y="961"/>
                  <a:pt x="99" y="948"/>
                  <a:pt x="78" y="848"/>
                </a:cubicBezTo>
                <a:close/>
              </a:path>
            </a:pathLst>
          </a:custGeom>
          <a:solidFill>
            <a:srgbClr val="99CC00"/>
          </a:solidFill>
          <a:ln w="127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29" name="Freeform 9"/>
          <p:cNvSpPr>
            <a:spLocks/>
          </p:cNvSpPr>
          <p:nvPr/>
        </p:nvSpPr>
        <p:spPr bwMode="auto">
          <a:xfrm>
            <a:off x="2386013" y="4019550"/>
            <a:ext cx="1981200" cy="1619250"/>
          </a:xfrm>
          <a:custGeom>
            <a:avLst/>
            <a:gdLst>
              <a:gd name="T0" fmla="*/ 2147483647 w 1248"/>
              <a:gd name="T1" fmla="*/ 2147483647 h 1020"/>
              <a:gd name="T2" fmla="*/ 2147483647 w 1248"/>
              <a:gd name="T3" fmla="*/ 2147483647 h 1020"/>
              <a:gd name="T4" fmla="*/ 2147483647 w 1248"/>
              <a:gd name="T5" fmla="*/ 2147483647 h 1020"/>
              <a:gd name="T6" fmla="*/ 2147483647 w 1248"/>
              <a:gd name="T7" fmla="*/ 2147483647 h 1020"/>
              <a:gd name="T8" fmla="*/ 2147483647 w 1248"/>
              <a:gd name="T9" fmla="*/ 2147483647 h 1020"/>
              <a:gd name="T10" fmla="*/ 2147483647 w 1248"/>
              <a:gd name="T11" fmla="*/ 2147483647 h 1020"/>
              <a:gd name="T12" fmla="*/ 2147483647 w 1248"/>
              <a:gd name="T13" fmla="*/ 2147483647 h 1020"/>
              <a:gd name="T14" fmla="*/ 2147483647 w 1248"/>
              <a:gd name="T15" fmla="*/ 2147483647 h 1020"/>
              <a:gd name="T16" fmla="*/ 2147483647 w 1248"/>
              <a:gd name="T17" fmla="*/ 2147483647 h 10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8"/>
              <a:gd name="T28" fmla="*/ 0 h 1020"/>
              <a:gd name="T29" fmla="*/ 1248 w 1248"/>
              <a:gd name="T30" fmla="*/ 1020 h 10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8" h="1020">
                <a:moveTo>
                  <a:pt x="78" y="848"/>
                </a:moveTo>
                <a:cubicBezTo>
                  <a:pt x="57" y="748"/>
                  <a:pt x="0" y="485"/>
                  <a:pt x="78" y="379"/>
                </a:cubicBezTo>
                <a:cubicBezTo>
                  <a:pt x="156" y="273"/>
                  <a:pt x="390" y="270"/>
                  <a:pt x="547" y="214"/>
                </a:cubicBezTo>
                <a:cubicBezTo>
                  <a:pt x="704" y="158"/>
                  <a:pt x="920" y="0"/>
                  <a:pt x="1023" y="41"/>
                </a:cubicBezTo>
                <a:cubicBezTo>
                  <a:pt x="1126" y="82"/>
                  <a:pt x="1144" y="340"/>
                  <a:pt x="1168" y="462"/>
                </a:cubicBezTo>
                <a:cubicBezTo>
                  <a:pt x="1192" y="584"/>
                  <a:pt x="1248" y="685"/>
                  <a:pt x="1168" y="772"/>
                </a:cubicBezTo>
                <a:cubicBezTo>
                  <a:pt x="1088" y="859"/>
                  <a:pt x="846" y="952"/>
                  <a:pt x="685" y="986"/>
                </a:cubicBezTo>
                <a:cubicBezTo>
                  <a:pt x="524" y="1020"/>
                  <a:pt x="301" y="997"/>
                  <a:pt x="203" y="979"/>
                </a:cubicBezTo>
                <a:cubicBezTo>
                  <a:pt x="105" y="961"/>
                  <a:pt x="99" y="948"/>
                  <a:pt x="78" y="848"/>
                </a:cubicBezTo>
                <a:close/>
              </a:path>
            </a:pathLst>
          </a:custGeom>
          <a:solidFill>
            <a:srgbClr val="808000"/>
          </a:solidFill>
          <a:ln w="1270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30" name="Freeform 10"/>
          <p:cNvSpPr>
            <a:spLocks/>
          </p:cNvSpPr>
          <p:nvPr/>
        </p:nvSpPr>
        <p:spPr bwMode="auto">
          <a:xfrm>
            <a:off x="2800350" y="4443413"/>
            <a:ext cx="1182688" cy="974725"/>
          </a:xfrm>
          <a:custGeom>
            <a:avLst/>
            <a:gdLst>
              <a:gd name="T0" fmla="*/ 2147483647 w 1248"/>
              <a:gd name="T1" fmla="*/ 2147483647 h 1020"/>
              <a:gd name="T2" fmla="*/ 2147483647 w 1248"/>
              <a:gd name="T3" fmla="*/ 2147483647 h 1020"/>
              <a:gd name="T4" fmla="*/ 2147483647 w 1248"/>
              <a:gd name="T5" fmla="*/ 2147483647 h 1020"/>
              <a:gd name="T6" fmla="*/ 2147483647 w 1248"/>
              <a:gd name="T7" fmla="*/ 2147483647 h 1020"/>
              <a:gd name="T8" fmla="*/ 2147483647 w 1248"/>
              <a:gd name="T9" fmla="*/ 2147483647 h 1020"/>
              <a:gd name="T10" fmla="*/ 2147483647 w 1248"/>
              <a:gd name="T11" fmla="*/ 2147483647 h 1020"/>
              <a:gd name="T12" fmla="*/ 2147483647 w 1248"/>
              <a:gd name="T13" fmla="*/ 2147483647 h 1020"/>
              <a:gd name="T14" fmla="*/ 2147483647 w 1248"/>
              <a:gd name="T15" fmla="*/ 2147483647 h 1020"/>
              <a:gd name="T16" fmla="*/ 2147483647 w 1248"/>
              <a:gd name="T17" fmla="*/ 2147483647 h 10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8"/>
              <a:gd name="T28" fmla="*/ 0 h 1020"/>
              <a:gd name="T29" fmla="*/ 1248 w 1248"/>
              <a:gd name="T30" fmla="*/ 1020 h 10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8" h="1020">
                <a:moveTo>
                  <a:pt x="78" y="848"/>
                </a:moveTo>
                <a:cubicBezTo>
                  <a:pt x="57" y="748"/>
                  <a:pt x="0" y="485"/>
                  <a:pt x="78" y="379"/>
                </a:cubicBezTo>
                <a:cubicBezTo>
                  <a:pt x="156" y="273"/>
                  <a:pt x="390" y="270"/>
                  <a:pt x="547" y="214"/>
                </a:cubicBezTo>
                <a:cubicBezTo>
                  <a:pt x="704" y="158"/>
                  <a:pt x="920" y="0"/>
                  <a:pt x="1023" y="41"/>
                </a:cubicBezTo>
                <a:cubicBezTo>
                  <a:pt x="1126" y="82"/>
                  <a:pt x="1144" y="340"/>
                  <a:pt x="1168" y="462"/>
                </a:cubicBezTo>
                <a:cubicBezTo>
                  <a:pt x="1192" y="584"/>
                  <a:pt x="1248" y="685"/>
                  <a:pt x="1168" y="772"/>
                </a:cubicBezTo>
                <a:cubicBezTo>
                  <a:pt x="1088" y="859"/>
                  <a:pt x="846" y="952"/>
                  <a:pt x="685" y="986"/>
                </a:cubicBezTo>
                <a:cubicBezTo>
                  <a:pt x="524" y="1020"/>
                  <a:pt x="301" y="997"/>
                  <a:pt x="203" y="979"/>
                </a:cubicBezTo>
                <a:cubicBezTo>
                  <a:pt x="105" y="961"/>
                  <a:pt x="99" y="948"/>
                  <a:pt x="78" y="848"/>
                </a:cubicBezTo>
                <a:close/>
              </a:path>
            </a:pathLst>
          </a:cu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2987675" y="4835525"/>
            <a:ext cx="677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Core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3960813" y="4319588"/>
            <a:ext cx="8461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Buffer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590675" y="4057650"/>
            <a:ext cx="14779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Multiple-use</a:t>
            </a:r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>
            <a:off x="5386388" y="3784600"/>
            <a:ext cx="230187" cy="230188"/>
          </a:xfrm>
          <a:custGeom>
            <a:avLst/>
            <a:gdLst>
              <a:gd name="T0" fmla="*/ 243764620 w 21600"/>
              <a:gd name="T1" fmla="*/ 139296300 h 21600"/>
              <a:gd name="T2" fmla="*/ 139294330 w 21600"/>
              <a:gd name="T3" fmla="*/ 278592258 h 21600"/>
              <a:gd name="T4" fmla="*/ 34822964 w 21600"/>
              <a:gd name="T5" fmla="*/ 139296300 h 21600"/>
              <a:gd name="T6" fmla="*/ 1392943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5408613" y="4529138"/>
            <a:ext cx="207962" cy="207962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auto">
          <a:xfrm>
            <a:off x="5429250" y="5186363"/>
            <a:ext cx="219075" cy="296862"/>
          </a:xfrm>
          <a:prstGeom prst="upArrow">
            <a:avLst>
              <a:gd name="adj1" fmla="val 50000"/>
              <a:gd name="adj2" fmla="val 33877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5837238" y="3732213"/>
            <a:ext cx="1960562" cy="180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Research and training</a:t>
            </a:r>
          </a:p>
          <a:p>
            <a:pPr eaLnBrk="0" hangingPunct="0"/>
            <a:endParaRPr lang="en-US" sz="1600"/>
          </a:p>
          <a:p>
            <a:pPr eaLnBrk="0" hangingPunct="0"/>
            <a:endParaRPr lang="en-US" sz="1600"/>
          </a:p>
          <a:p>
            <a:pPr eaLnBrk="0" hangingPunct="0"/>
            <a:r>
              <a:rPr lang="en-US" sz="1600"/>
              <a:t>Tourist facility</a:t>
            </a:r>
          </a:p>
          <a:p>
            <a:pPr eaLnBrk="0" hangingPunct="0"/>
            <a:endParaRPr lang="en-US" sz="1600"/>
          </a:p>
          <a:p>
            <a:pPr eaLnBrk="0" hangingPunct="0"/>
            <a:endParaRPr lang="en-US" sz="1600"/>
          </a:p>
          <a:p>
            <a:pPr eaLnBrk="0" hangingPunct="0"/>
            <a:r>
              <a:rPr lang="en-US" sz="1600"/>
              <a:t>Human settlement</a:t>
            </a:r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2143125" y="5240338"/>
            <a:ext cx="219075" cy="296862"/>
          </a:xfrm>
          <a:prstGeom prst="upArrow">
            <a:avLst>
              <a:gd name="adj1" fmla="val 50000"/>
              <a:gd name="adj2" fmla="val 33877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>
            <a:off x="2528888" y="4648200"/>
            <a:ext cx="207962" cy="207963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40" name="AutoShape 20"/>
          <p:cNvSpPr>
            <a:spLocks noChangeArrowheads="1"/>
          </p:cNvSpPr>
          <p:nvPr/>
        </p:nvSpPr>
        <p:spPr bwMode="auto">
          <a:xfrm>
            <a:off x="3535363" y="4670425"/>
            <a:ext cx="230187" cy="230188"/>
          </a:xfrm>
          <a:custGeom>
            <a:avLst/>
            <a:gdLst>
              <a:gd name="T0" fmla="*/ 243764620 w 21600"/>
              <a:gd name="T1" fmla="*/ 139296300 h 21600"/>
              <a:gd name="T2" fmla="*/ 139294330 w 21600"/>
              <a:gd name="T3" fmla="*/ 278592258 h 21600"/>
              <a:gd name="T4" fmla="*/ 34822964 w 21600"/>
              <a:gd name="T5" fmla="*/ 139296300 h 21600"/>
              <a:gd name="T6" fmla="*/ 1392943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42913" y="12700"/>
            <a:ext cx="8689975" cy="1412875"/>
          </a:xfrm>
          <a:prstGeom prst="rect">
            <a:avLst/>
          </a:prstGeom>
          <a:solidFill>
            <a:srgbClr val="D5E3FF"/>
          </a:solidFill>
          <a:ln w="2857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85800" algn="ctr"/>
            <a:r>
              <a:rPr lang="en-US" sz="4400" b="1">
                <a:solidFill>
                  <a:srgbClr val="000099"/>
                </a:solidFill>
              </a:rPr>
              <a:t>BIODIVERSITY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2700" y="12700"/>
            <a:ext cx="908050" cy="1412875"/>
          </a:xfrm>
          <a:prstGeom prst="rect">
            <a:avLst/>
          </a:prstGeom>
          <a:solidFill>
            <a:srgbClr val="008C89"/>
          </a:solidFill>
          <a:ln w="28575">
            <a:solidFill>
              <a:srgbClr val="00418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8373" name="Picture 5" descr="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6988"/>
            <a:ext cx="13652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33350" y="1882775"/>
            <a:ext cx="1841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8375" name="Rectangle 9"/>
          <p:cNvSpPr>
            <a:spLocks noChangeArrowheads="1"/>
          </p:cNvSpPr>
          <p:nvPr/>
        </p:nvSpPr>
        <p:spPr bwMode="auto">
          <a:xfrm>
            <a:off x="450850" y="2446338"/>
            <a:ext cx="346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http://www.nesarc.org</a:t>
            </a:r>
          </a:p>
        </p:txBody>
      </p:sp>
      <p:sp>
        <p:nvSpPr>
          <p:cNvPr id="58376" name="Rectangle 10"/>
          <p:cNvSpPr>
            <a:spLocks noChangeArrowheads="1"/>
          </p:cNvSpPr>
          <p:nvPr/>
        </p:nvSpPr>
        <p:spPr bwMode="auto">
          <a:xfrm>
            <a:off x="358775" y="4567238"/>
            <a:ext cx="4565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http://www.stopextinction.org</a:t>
            </a:r>
          </a:p>
        </p:txBody>
      </p:sp>
      <p:sp>
        <p:nvSpPr>
          <p:cNvPr id="58377" name="Rectangle 11"/>
          <p:cNvSpPr>
            <a:spLocks noChangeArrowheads="1"/>
          </p:cNvSpPr>
          <p:nvPr/>
        </p:nvSpPr>
        <p:spPr bwMode="auto">
          <a:xfrm>
            <a:off x="361950" y="6300788"/>
            <a:ext cx="6999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http://www.audubon.org/campaign/esa/esa.html</a:t>
            </a:r>
          </a:p>
        </p:txBody>
      </p:sp>
      <p:sp>
        <p:nvSpPr>
          <p:cNvPr id="58378" name="Rectangle 12"/>
          <p:cNvSpPr>
            <a:spLocks noChangeArrowheads="1"/>
          </p:cNvSpPr>
          <p:nvPr/>
        </p:nvSpPr>
        <p:spPr bwMode="auto">
          <a:xfrm>
            <a:off x="4935538" y="1671638"/>
            <a:ext cx="3992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http://endangered.fws.gov</a:t>
            </a:r>
          </a:p>
        </p:txBody>
      </p:sp>
      <p:pic>
        <p:nvPicPr>
          <p:cNvPr id="58379" name="Picture 13" descr="copy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647825"/>
            <a:ext cx="30511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95300" y="3114675"/>
            <a:ext cx="7143750" cy="1425575"/>
            <a:chOff x="728" y="1946"/>
            <a:chExt cx="5400" cy="1123"/>
          </a:xfrm>
        </p:grpSpPr>
        <p:pic>
          <p:nvPicPr>
            <p:cNvPr id="58383" name="Picture 14" descr="header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8" y="1946"/>
              <a:ext cx="1296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4" name="Picture 15" descr="header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20" y="1946"/>
              <a:ext cx="1944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5" name="Picture 16" descr="header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68" y="1946"/>
              <a:ext cx="2160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8381" name="Picture 17" descr="piping_pl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500" y="5048250"/>
            <a:ext cx="72326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2" name="Picture 18" descr="smallfw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2563" y="1512888"/>
            <a:ext cx="903287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   There are three levels of Diversity           Species diversity           Genetic diversity           Ecosystem o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   It is defines as variety of different species of living    forms in a given area.   India has around 2,00,000 speci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 It is defined as “The variation at the level of individual  genes”                            OR “The heritable varia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   Ecosystem is the structural and functional unit of    the biosphere.   Ecosystem diversity is defined as „the aggreg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2076450"/>
          </a:xfrm>
        </p:spPr>
        <p:txBody>
          <a:bodyPr/>
          <a:lstStyle/>
          <a:p>
            <a:r>
              <a:rPr lang="en-US" sz="4000" b="1" smtClean="0">
                <a:latin typeface="Arial" charset="0"/>
              </a:rPr>
              <a:t>What do you think biodiversity means?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   Out of the 18 hot spots of biodiversity recognized in    the world, India has two of them, viz. Eastern    Himalaya 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he TEN Biogeography Regions of             INDI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   These are the species found only in a particular    geographical region because of its isolation, soil    and climat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.    Jenkin’s, Andaman &amp; Nicobar shrew (Crocidura jenkensii, C. andamanensis, C. nicobarica)2.    Salim Ali’s fruit bat (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   These are the species whose population number are    decreasing and are likely to become endangered with time.  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.    Asiatic wild ass (Equus hemionus)2.    Gaur (Bos frontalis)3.    Nilgiri leaf monkey (Trachypicthecus johnii)4.   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siatic black     GaurAsiatic Elephant                       bear  Nilgiri Tahr     Himalayan Tahr   Wild Goat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ion – Tailed       Nilgiri leaf     Leaf nosed Bat    Macaque            MonkeyAsiatic wild Ass   Indian Rhinoceros    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   These are the species whose numbers are    critically low and their habitat is so drastically    reduced that they a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.   Jenkin’s shrew (Crocidura jenkensii)2.   Namdapha flying squirrel (Biswama yopterus biswasi)3.   Salim Ali’s fruit b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838200" y="4648200"/>
            <a:ext cx="327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/>
              <a:t>Bio =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005013" y="515938"/>
            <a:ext cx="49545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Bio</a:t>
            </a:r>
            <a:r>
              <a:rPr lang="en-US"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diversity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131888" y="2468563"/>
            <a:ext cx="690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What does “</a:t>
            </a:r>
            <a:r>
              <a:rPr lang="en-US" sz="6000" b="1"/>
              <a:t>Bio</a:t>
            </a:r>
            <a:r>
              <a:rPr lang="en-US" sz="4400" b="1"/>
              <a:t>” mean?</a:t>
            </a:r>
          </a:p>
        </p:txBody>
      </p:sp>
      <p:sp>
        <p:nvSpPr>
          <p:cNvPr id="121864" name="WordArt 8"/>
          <p:cNvSpPr>
            <a:spLocks noChangeArrowheads="1" noChangeShapeType="1" noTextEdit="1"/>
          </p:cNvSpPr>
          <p:nvPr/>
        </p:nvSpPr>
        <p:spPr bwMode="auto">
          <a:xfrm>
            <a:off x="4038600" y="3810000"/>
            <a:ext cx="3706813" cy="25304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IN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2" grpId="0"/>
      <p:bldP spid="121862" grpId="1"/>
      <p:bldP spid="12186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.    Andaman Shrew (Crocidura andamanensis)2.    Nicobar Shrew (Crocidura nicobarica)3.    Lion tailed macaque (Macaca s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rasingha   Four horned    Black buck              AntilopeAssamese     Indian Giant   Ganges RiverMacaque        Squir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   Biodiversity is known for its multiple benefits.   The three main benefits commonly cited for    preservation of bio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   Significant economic benefits associated with    biodiversity are:     Food: All our food comes from plants and anim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   The modern green revolution, the farmers    began to lose their traditional systems of    sustainable agriculture.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here are more than 10,000 varieties of cereals but human have concentrate only on four namely; Rice, Wheat, Corn and Jow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   Buck wheat (Fagopyrum esculentum) is a pseudocereal cultivated in hilly    regions of south India and himalyan range.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uck wheat    AmaranthusChenopodium         Spirulin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   Field Rats: are consumed by Iruliga tribal people of South India. The    meat is very nutritive. Field rats cause ex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ield Rats            Wild RabbitsBats         Snakes       Pigeon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981200" y="609600"/>
            <a:ext cx="51704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Bio</a:t>
            </a:r>
            <a:r>
              <a:rPr lang="en-US" sz="72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diversity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809625" y="4649788"/>
            <a:ext cx="74803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/>
              <a:t>D</a:t>
            </a:r>
            <a:r>
              <a:rPr lang="en-US" sz="6600" b="1">
                <a:solidFill>
                  <a:schemeClr val="accent1"/>
                </a:solidFill>
              </a:rPr>
              <a:t>i</a:t>
            </a:r>
            <a:r>
              <a:rPr lang="en-US" sz="6600" b="1">
                <a:solidFill>
                  <a:srgbClr val="FFFF00"/>
                </a:solidFill>
              </a:rPr>
              <a:t>v</a:t>
            </a:r>
            <a:r>
              <a:rPr lang="en-US" sz="6600" b="1">
                <a:solidFill>
                  <a:srgbClr val="FF0000"/>
                </a:solidFill>
              </a:rPr>
              <a:t>e</a:t>
            </a:r>
            <a:r>
              <a:rPr lang="en-US" sz="6600" b="1">
                <a:solidFill>
                  <a:srgbClr val="000400"/>
                </a:solidFill>
              </a:rPr>
              <a:t>r</a:t>
            </a:r>
            <a:r>
              <a:rPr lang="en-US" sz="6600" b="1">
                <a:solidFill>
                  <a:schemeClr val="hlink"/>
                </a:solidFill>
              </a:rPr>
              <a:t>s</a:t>
            </a:r>
            <a:r>
              <a:rPr lang="en-US" sz="6600" b="1">
                <a:solidFill>
                  <a:srgbClr val="663300"/>
                </a:solidFill>
              </a:rPr>
              <a:t>i</a:t>
            </a:r>
            <a:r>
              <a:rPr lang="en-US" sz="6600" b="1">
                <a:solidFill>
                  <a:srgbClr val="FF0066"/>
                </a:solidFill>
              </a:rPr>
              <a:t>t</a:t>
            </a:r>
            <a:r>
              <a:rPr lang="en-US" sz="6600" b="1">
                <a:solidFill>
                  <a:srgbClr val="3333FF"/>
                </a:solidFill>
              </a:rPr>
              <a:t>y</a:t>
            </a:r>
            <a:r>
              <a:rPr lang="en-US" sz="6600" b="1"/>
              <a:t> = </a:t>
            </a:r>
            <a:r>
              <a:rPr lang="en-US" sz="6600" b="1">
                <a:solidFill>
                  <a:srgbClr val="000400"/>
                </a:solidFill>
              </a:rPr>
              <a:t>V</a:t>
            </a:r>
            <a:r>
              <a:rPr lang="en-US" sz="6600" b="1">
                <a:solidFill>
                  <a:schemeClr val="hlink"/>
                </a:solidFill>
              </a:rPr>
              <a:t>a</a:t>
            </a:r>
            <a:r>
              <a:rPr lang="en-US" sz="6600" b="1"/>
              <a:t>r</a:t>
            </a:r>
            <a:r>
              <a:rPr lang="en-US" sz="6600" b="1">
                <a:solidFill>
                  <a:schemeClr val="folHlink"/>
                </a:solidFill>
              </a:rPr>
              <a:t>i</a:t>
            </a:r>
            <a:r>
              <a:rPr lang="en-US" sz="6600" b="1">
                <a:solidFill>
                  <a:srgbClr val="FFFF00"/>
                </a:solidFill>
              </a:rPr>
              <a:t>e</a:t>
            </a:r>
            <a:r>
              <a:rPr lang="en-US" sz="6600" b="1">
                <a:solidFill>
                  <a:srgbClr val="FF0000"/>
                </a:solidFill>
              </a:rPr>
              <a:t>t</a:t>
            </a:r>
            <a:r>
              <a:rPr lang="en-US" sz="6600" b="1">
                <a:solidFill>
                  <a:srgbClr val="3333FF"/>
                </a:solidFill>
              </a:rPr>
              <a:t>y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82550" y="2597150"/>
            <a:ext cx="900906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What does “</a:t>
            </a:r>
            <a:r>
              <a:rPr lang="en-US" sz="6200" b="1"/>
              <a:t>Diversity</a:t>
            </a:r>
            <a:r>
              <a:rPr lang="en-US" sz="4400" b="1"/>
              <a:t>”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0"/>
                            </p:stCondLst>
                            <p:childTnLst>
                              <p:par>
                                <p:cTn id="10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40"/>
                            </p:stCondLst>
                            <p:childTnLst>
                              <p:par>
                                <p:cTn id="15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/>
      <p:bldP spid="122887" grpId="0"/>
      <p:bldP spid="122887" grpId="1"/>
      <p:bldP spid="122887" grpId="2"/>
      <p:bldP spid="122887" grpId="3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   Aloe vera: It belongs to family Lilliaceae. The fleshy leaves are    used. Aloin is extracted. It is used in piles t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   Datura: It belongs to family Solanaceae.    Stem, roots, leaves and fruit are used.    Alkaloids like hyoscyamine an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loe vera        Catharanthus rosea (Vinca)   Rauwolfia serpentine (Serpaganda):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atura   Withania somnifera            (Aswagandha)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   Biodiversity is important for maintenance and sustainable    utilization of goods and services from ecological system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   Plants absorb water from soil or water reservoirs    and add it to the air as vapour by transpiration.    Animal and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Throughout human history, people have related the very existence of human race to biodiversity through cultural, spiritua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▪ Sacred species: Traditionally  conserved plant and animal species  of religious and cultural importance  are called sac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acred grooves: It is a small patch of land withnatural fauna and flora protected by the localcommunity in dedication of 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acred Landscapes: It is a large heterogenous area that  contains a variety of natural and traditionally managed  ecosys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9144000" cy="1752600"/>
          </a:xfrm>
        </p:spPr>
        <p:txBody>
          <a:bodyPr>
            <a:normAutofit lnSpcReduction="10000"/>
          </a:bodyPr>
          <a:lstStyle/>
          <a:p>
            <a:r>
              <a:rPr lang="en-US" sz="4000" b="1" smtClean="0">
                <a:latin typeface="Arial" charset="0"/>
              </a:rPr>
              <a:t>Biodiversity</a:t>
            </a:r>
            <a:r>
              <a:rPr lang="en-US" sz="4000" smtClean="0">
                <a:latin typeface="Arial" charset="0"/>
              </a:rPr>
              <a:t> is the </a:t>
            </a:r>
            <a:r>
              <a:rPr lang="en-US" sz="4000" b="1" smtClean="0">
                <a:latin typeface="Arial" charset="0"/>
              </a:rPr>
              <a:t>variety of life</a:t>
            </a:r>
            <a:r>
              <a:rPr lang="en-US" sz="4000" smtClean="0">
                <a:latin typeface="Arial" charset="0"/>
              </a:rPr>
              <a:t> on Earth and the </a:t>
            </a:r>
            <a:r>
              <a:rPr lang="en-US" sz="4000" b="1" smtClean="0">
                <a:latin typeface="Arial" charset="0"/>
              </a:rPr>
              <a:t>essential interdependence of all living things</a:t>
            </a:r>
            <a:r>
              <a:rPr lang="en-US" sz="4000" smtClean="0">
                <a:latin typeface="Arial" charset="0"/>
              </a:rPr>
              <a:t> 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0" y="3352800"/>
            <a:ext cx="9144000" cy="26781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 Scientists have identified more than 1.4 million species. Tens of millions -- remain unknown (</a:t>
            </a:r>
            <a:r>
              <a:rPr lang="en-US" sz="2400" b="1">
                <a:solidFill>
                  <a:srgbClr val="FF0000"/>
                </a:solidFill>
                <a:hlinkClick r:id="rId2"/>
              </a:rPr>
              <a:t>www.thecatalogueoflife.org</a:t>
            </a:r>
            <a:r>
              <a:rPr lang="en-US" sz="2400" b="1"/>
              <a:t>)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/>
              <a:t>The tremendous variety of life on Earth is made possible by complex interactions among all living things including micro-oganisms.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evotees Feeding The Sacred Fish At Machhiyal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LET US ALL BE PROUDOF OUR BIODIVERSITYAND TRY ALL POSSIBLEWAYS TO PRESERVE IT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Biodiversity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iodiversity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Biodiversity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iodiversity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iodiversity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Biodiversity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iodiversity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Biodiversity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1027</Words>
  <Application>Microsoft Office PowerPoint</Application>
  <PresentationFormat>On-screen Show (4:3)</PresentationFormat>
  <Paragraphs>264</Paragraphs>
  <Slides>104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Office Theme</vt:lpstr>
      <vt:lpstr>Slide 1</vt:lpstr>
      <vt:lpstr>Which do you like better?</vt:lpstr>
      <vt:lpstr>Which do you like better?</vt:lpstr>
      <vt:lpstr>Which do you like better?</vt:lpstr>
      <vt:lpstr>Slide 5</vt:lpstr>
      <vt:lpstr>What do you think biodiversity means?</vt:lpstr>
      <vt:lpstr>Slide 7</vt:lpstr>
      <vt:lpstr>Slide 8</vt:lpstr>
      <vt:lpstr>Slide 9</vt:lpstr>
      <vt:lpstr>There are 3 components of biodiversity </vt:lpstr>
      <vt:lpstr>Slide 11</vt:lpstr>
      <vt:lpstr>Slide 12</vt:lpstr>
      <vt:lpstr>Slide 13</vt:lpstr>
      <vt:lpstr>Slide 14</vt:lpstr>
      <vt:lpstr>Within an ecosystem there can be many HABITATS</vt:lpstr>
      <vt:lpstr>HABITATS might describe:</vt:lpstr>
      <vt:lpstr>HABITATS might describe:</vt:lpstr>
      <vt:lpstr>HABITATS might describe:</vt:lpstr>
      <vt:lpstr>1. A group of morphologically similar creatures which can:</vt:lpstr>
      <vt:lpstr>2. Creatures who are related through PHYLOGENY</vt:lpstr>
      <vt:lpstr>DNA profiles of Primates</vt:lpstr>
      <vt:lpstr>Slide 22</vt:lpstr>
      <vt:lpstr>Slide 23</vt:lpstr>
      <vt:lpstr>Biodiversity also has Utilitarian Value</vt:lpstr>
      <vt:lpstr>What do we get from biodiversity?</vt:lpstr>
      <vt:lpstr>Should we be concerned about biodiversity?</vt:lpstr>
      <vt:lpstr>Threats to biodiversity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6</cp:revision>
  <dcterms:created xsi:type="dcterms:W3CDTF">2018-03-20T08:18:17Z</dcterms:created>
  <dcterms:modified xsi:type="dcterms:W3CDTF">2018-03-21T06:25:37Z</dcterms:modified>
</cp:coreProperties>
</file>