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handoutMasterIdLst>
    <p:handoutMasterId r:id="rId35"/>
  </p:handoutMasterIdLst>
  <p:sldIdLst>
    <p:sldId id="258" r:id="rId2"/>
    <p:sldId id="259" r:id="rId3"/>
    <p:sldId id="308" r:id="rId4"/>
    <p:sldId id="309" r:id="rId5"/>
    <p:sldId id="260" r:id="rId6"/>
    <p:sldId id="261" r:id="rId7"/>
    <p:sldId id="262" r:id="rId8"/>
    <p:sldId id="263" r:id="rId9"/>
    <p:sldId id="264" r:id="rId10"/>
    <p:sldId id="292" r:id="rId11"/>
    <p:sldId id="293" r:id="rId12"/>
    <p:sldId id="294" r:id="rId13"/>
    <p:sldId id="265" r:id="rId14"/>
    <p:sldId id="266" r:id="rId15"/>
    <p:sldId id="267" r:id="rId16"/>
    <p:sldId id="286" r:id="rId17"/>
    <p:sldId id="287" r:id="rId18"/>
    <p:sldId id="288" r:id="rId19"/>
    <p:sldId id="298" r:id="rId20"/>
    <p:sldId id="307" r:id="rId21"/>
    <p:sldId id="299" r:id="rId22"/>
    <p:sldId id="301" r:id="rId23"/>
    <p:sldId id="290" r:id="rId24"/>
    <p:sldId id="303" r:id="rId25"/>
    <p:sldId id="295" r:id="rId26"/>
    <p:sldId id="296" r:id="rId27"/>
    <p:sldId id="304" r:id="rId28"/>
    <p:sldId id="305" r:id="rId29"/>
    <p:sldId id="306" r:id="rId30"/>
    <p:sldId id="291" r:id="rId31"/>
    <p:sldId id="297" r:id="rId32"/>
    <p:sldId id="268"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00FFCC"/>
    <a:srgbClr val="6666FF"/>
    <a:srgbClr val="FF00FF"/>
    <a:srgbClr val="9900CC"/>
    <a:srgbClr val="3333CC"/>
    <a:srgbClr val="CCCCFF"/>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596"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0693B3B-295B-44B2-AD34-7B64DD5C7EB2}" type="datetimeFigureOut">
              <a:rPr lang="en-US"/>
              <a:pPr>
                <a:defRPr/>
              </a:pPr>
              <a:t>2/22/2019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EE1B796-B7D1-4D80-9337-0103B4B5AD6F}"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EC4D073-C40E-49CB-A3D6-FF39605443C5}"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C6A112D-F993-4374-8F65-2A12B0079CA2}" type="datetime2">
              <a:rPr lang="en-US"/>
              <a:pPr>
                <a:defRPr/>
              </a:pPr>
              <a:t>Friday, February 22, 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6" name="Slide Number Placeholder 5"/>
          <p:cNvSpPr>
            <a:spLocks noGrp="1"/>
          </p:cNvSpPr>
          <p:nvPr>
            <p:ph type="sldNum" sz="quarter" idx="12"/>
          </p:nvPr>
        </p:nvSpPr>
        <p:spPr/>
        <p:txBody>
          <a:bodyPr/>
          <a:lstStyle>
            <a:lvl1pPr>
              <a:defRPr/>
            </a:lvl1pPr>
          </a:lstStyle>
          <a:p>
            <a:pPr>
              <a:defRPr/>
            </a:pPr>
            <a:fld id="{E1D054CD-B008-41B0-9C5F-06F3100A44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922D29-99D2-4FE0-B6D0-7E024E13E4F4}" type="datetime2">
              <a:rPr lang="en-US"/>
              <a:pPr>
                <a:defRPr/>
              </a:pPr>
              <a:t>Friday, February 22, 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6" name="Slide Number Placeholder 5"/>
          <p:cNvSpPr>
            <a:spLocks noGrp="1"/>
          </p:cNvSpPr>
          <p:nvPr>
            <p:ph type="sldNum" sz="quarter" idx="12"/>
          </p:nvPr>
        </p:nvSpPr>
        <p:spPr/>
        <p:txBody>
          <a:bodyPr/>
          <a:lstStyle>
            <a:lvl1pPr>
              <a:defRPr/>
            </a:lvl1pPr>
          </a:lstStyle>
          <a:p>
            <a:pPr>
              <a:defRPr/>
            </a:pPr>
            <a:fld id="{BED0B00A-D3AD-4EFC-8C90-FA85B725C3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0BECEB-4D6F-4056-983A-FA3192E1F44D}" type="datetime2">
              <a:rPr lang="en-US"/>
              <a:pPr>
                <a:defRPr/>
              </a:pPr>
              <a:t>Friday, February 22, 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6" name="Slide Number Placeholder 5"/>
          <p:cNvSpPr>
            <a:spLocks noGrp="1"/>
          </p:cNvSpPr>
          <p:nvPr>
            <p:ph type="sldNum" sz="quarter" idx="12"/>
          </p:nvPr>
        </p:nvSpPr>
        <p:spPr/>
        <p:txBody>
          <a:bodyPr/>
          <a:lstStyle>
            <a:lvl1pPr>
              <a:defRPr/>
            </a:lvl1pPr>
          </a:lstStyle>
          <a:p>
            <a:pPr>
              <a:defRPr/>
            </a:pPr>
            <a:fld id="{8E0364A1-01A1-4A20-8C5D-B9B4E83F6C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8D59E8-52C1-4F7C-86A1-98DD7700BEC7}" type="datetime2">
              <a:rPr lang="en-US"/>
              <a:pPr>
                <a:defRPr/>
              </a:pPr>
              <a:t>Friday, February 22, 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6" name="Slide Number Placeholder 5"/>
          <p:cNvSpPr>
            <a:spLocks noGrp="1"/>
          </p:cNvSpPr>
          <p:nvPr>
            <p:ph type="sldNum" sz="quarter" idx="12"/>
          </p:nvPr>
        </p:nvSpPr>
        <p:spPr/>
        <p:txBody>
          <a:bodyPr/>
          <a:lstStyle>
            <a:lvl1pPr>
              <a:defRPr/>
            </a:lvl1pPr>
          </a:lstStyle>
          <a:p>
            <a:pPr>
              <a:defRPr/>
            </a:pPr>
            <a:fld id="{494B2FEC-BCC1-4910-9D1D-91050EDFA3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135CAA-45A0-4DE6-9132-A5887F4488EC}" type="datetime2">
              <a:rPr lang="en-US"/>
              <a:pPr>
                <a:defRPr/>
              </a:pPr>
              <a:t>Friday, February 22, 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6" name="Slide Number Placeholder 5"/>
          <p:cNvSpPr>
            <a:spLocks noGrp="1"/>
          </p:cNvSpPr>
          <p:nvPr>
            <p:ph type="sldNum" sz="quarter" idx="12"/>
          </p:nvPr>
        </p:nvSpPr>
        <p:spPr/>
        <p:txBody>
          <a:bodyPr/>
          <a:lstStyle>
            <a:lvl1pPr>
              <a:defRPr/>
            </a:lvl1pPr>
          </a:lstStyle>
          <a:p>
            <a:pPr>
              <a:defRPr/>
            </a:pPr>
            <a:fld id="{2B5BD070-8D28-4791-9673-71C53179BD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550D42-222E-4F66-88E6-BED0FE40DEB5}" type="datetime2">
              <a:rPr lang="en-US"/>
              <a:pPr>
                <a:defRPr/>
              </a:pPr>
              <a:t>Friday, February 22, 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7" name="Slide Number Placeholder 5"/>
          <p:cNvSpPr>
            <a:spLocks noGrp="1"/>
          </p:cNvSpPr>
          <p:nvPr>
            <p:ph type="sldNum" sz="quarter" idx="12"/>
          </p:nvPr>
        </p:nvSpPr>
        <p:spPr/>
        <p:txBody>
          <a:bodyPr/>
          <a:lstStyle>
            <a:lvl1pPr>
              <a:defRPr/>
            </a:lvl1pPr>
          </a:lstStyle>
          <a:p>
            <a:pPr>
              <a:defRPr/>
            </a:pPr>
            <a:fld id="{93334387-D615-492A-8802-FA704807712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66D38AD-B189-470F-BA59-4506926064A9}" type="datetime2">
              <a:rPr lang="en-US"/>
              <a:pPr>
                <a:defRPr/>
              </a:pPr>
              <a:t>Friday, February 22, 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9" name="Slide Number Placeholder 5"/>
          <p:cNvSpPr>
            <a:spLocks noGrp="1"/>
          </p:cNvSpPr>
          <p:nvPr>
            <p:ph type="sldNum" sz="quarter" idx="12"/>
          </p:nvPr>
        </p:nvSpPr>
        <p:spPr/>
        <p:txBody>
          <a:bodyPr/>
          <a:lstStyle>
            <a:lvl1pPr>
              <a:defRPr/>
            </a:lvl1pPr>
          </a:lstStyle>
          <a:p>
            <a:pPr>
              <a:defRPr/>
            </a:pPr>
            <a:fld id="{267801C2-8AE2-45BC-994C-BC249489834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C3F496-94CA-4E8D-AEB8-D76C12BBBF94}" type="datetime2">
              <a:rPr lang="en-US"/>
              <a:pPr>
                <a:defRPr/>
              </a:pPr>
              <a:t>Friday, February 22, 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5" name="Slide Number Placeholder 5"/>
          <p:cNvSpPr>
            <a:spLocks noGrp="1"/>
          </p:cNvSpPr>
          <p:nvPr>
            <p:ph type="sldNum" sz="quarter" idx="12"/>
          </p:nvPr>
        </p:nvSpPr>
        <p:spPr/>
        <p:txBody>
          <a:bodyPr/>
          <a:lstStyle>
            <a:lvl1pPr>
              <a:defRPr/>
            </a:lvl1pPr>
          </a:lstStyle>
          <a:p>
            <a:pPr>
              <a:defRPr/>
            </a:pPr>
            <a:fld id="{84971CBC-18FB-44CA-91CA-6A7549F899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515CD2-30B5-4EEC-B79C-5F5D5F5B8006}" type="datetime2">
              <a:rPr lang="en-US"/>
              <a:pPr>
                <a:defRPr/>
              </a:pPr>
              <a:t>Friday, February 22, 2019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4" name="Slide Number Placeholder 5"/>
          <p:cNvSpPr>
            <a:spLocks noGrp="1"/>
          </p:cNvSpPr>
          <p:nvPr>
            <p:ph type="sldNum" sz="quarter" idx="12"/>
          </p:nvPr>
        </p:nvSpPr>
        <p:spPr/>
        <p:txBody>
          <a:bodyPr/>
          <a:lstStyle>
            <a:lvl1pPr>
              <a:defRPr/>
            </a:lvl1pPr>
          </a:lstStyle>
          <a:p>
            <a:pPr>
              <a:defRPr/>
            </a:pPr>
            <a:fld id="{406430AC-3137-4E51-BD09-0559A6AAB0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92FECC-766E-44E0-857B-34353A054DB8}" type="datetime2">
              <a:rPr lang="en-US"/>
              <a:pPr>
                <a:defRPr/>
              </a:pPr>
              <a:t>Friday, February 22, 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7" name="Slide Number Placeholder 5"/>
          <p:cNvSpPr>
            <a:spLocks noGrp="1"/>
          </p:cNvSpPr>
          <p:nvPr>
            <p:ph type="sldNum" sz="quarter" idx="12"/>
          </p:nvPr>
        </p:nvSpPr>
        <p:spPr/>
        <p:txBody>
          <a:bodyPr/>
          <a:lstStyle>
            <a:lvl1pPr>
              <a:defRPr/>
            </a:lvl1pPr>
          </a:lstStyle>
          <a:p>
            <a:pPr>
              <a:defRPr/>
            </a:pPr>
            <a:fld id="{DE10C140-30B4-4648-B4DF-DD33A224A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C4C7B5-D632-47D6-94EA-90C7960D8C5F}" type="datetime2">
              <a:rPr lang="en-US"/>
              <a:pPr>
                <a:defRPr/>
              </a:pPr>
              <a:t>Friday, February 22, 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PH 0101  Unit-5 Lecture-2</a:t>
            </a:r>
          </a:p>
        </p:txBody>
      </p:sp>
      <p:sp>
        <p:nvSpPr>
          <p:cNvPr id="7" name="Slide Number Placeholder 5"/>
          <p:cNvSpPr>
            <a:spLocks noGrp="1"/>
          </p:cNvSpPr>
          <p:nvPr>
            <p:ph type="sldNum" sz="quarter" idx="12"/>
          </p:nvPr>
        </p:nvSpPr>
        <p:spPr/>
        <p:txBody>
          <a:bodyPr/>
          <a:lstStyle>
            <a:lvl1pPr>
              <a:defRPr/>
            </a:lvl1pPr>
          </a:lstStyle>
          <a:p>
            <a:pPr>
              <a:defRPr/>
            </a:pPr>
            <a:fld id="{1CEA526E-F259-4DEC-994F-0CB02B0DD8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AC60781A-19BC-4A37-A4DA-54DBF9702E22}" type="datetime2">
              <a:rPr lang="en-US"/>
              <a:pPr>
                <a:defRPr/>
              </a:pPr>
              <a:t>Friday, February 22, 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en-US"/>
              <a:t>PH 0101  Unit-5 Lecture-2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F3DBB555-52CA-42CD-BF1C-3A89BAD6F0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file:///D:\F%20Drive\kum\boo\SOLAR%20CELL%20DEVELOPMENT%20AND%20PHOTOVOLTAIC%20PANELS%20OR%20ARRAYS%20AS%20USED%20ON%20THE%20SOLAR%20NAVIGATOR%20WORLD%20NAVIGATION%20CHALLENGE%20BOAT_files\solar_cells_modules_arrays_diagram.gif"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http://www.kyocerasolar.com/images/SI_faq_howdo.gif"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p:txBody>
          <a:bodyPr/>
          <a:lstStyle/>
          <a:p>
            <a:pPr>
              <a:defRPr/>
            </a:pPr>
            <a:fld id="{12D36C7F-BF6E-4C7E-9696-1A0698637D71}" type="slidenum">
              <a:rPr lang="en-US"/>
              <a:pPr>
                <a:defRPr/>
              </a:pPr>
              <a:t>1</a:t>
            </a:fld>
            <a:endParaRPr lang="en-US"/>
          </a:p>
        </p:txBody>
      </p:sp>
      <p:sp>
        <p:nvSpPr>
          <p:cNvPr id="2" name="Rectangle 2"/>
          <p:cNvSpPr>
            <a:spLocks noChangeArrowheads="1"/>
          </p:cNvSpPr>
          <p:nvPr/>
        </p:nvSpPr>
        <p:spPr bwMode="auto">
          <a:xfrm>
            <a:off x="0" y="1828800"/>
            <a:ext cx="9144000" cy="457200"/>
          </a:xfrm>
          <a:prstGeom prst="rect">
            <a:avLst/>
          </a:prstGeom>
          <a:noFill/>
          <a:ln w="9525">
            <a:noFill/>
            <a:miter lim="800000"/>
            <a:headEnd/>
            <a:tailEnd/>
          </a:ln>
        </p:spPr>
        <p:txBody>
          <a:bodyPr>
            <a:spAutoFit/>
          </a:bodyPr>
          <a:lstStyle/>
          <a:p>
            <a:endParaRPr lang="en-US" sz="2400"/>
          </a:p>
        </p:txBody>
      </p:sp>
      <p:sp>
        <p:nvSpPr>
          <p:cNvPr id="2052" name="Text Box 6"/>
          <p:cNvSpPr txBox="1">
            <a:spLocks noChangeArrowheads="1"/>
          </p:cNvSpPr>
          <p:nvPr/>
        </p:nvSpPr>
        <p:spPr bwMode="auto">
          <a:xfrm>
            <a:off x="304800" y="381000"/>
            <a:ext cx="8382000" cy="4154488"/>
          </a:xfrm>
          <a:prstGeom prst="rect">
            <a:avLst/>
          </a:prstGeom>
          <a:solidFill>
            <a:srgbClr val="FF00FF">
              <a:alpha val="23921"/>
            </a:srgbClr>
          </a:solidFill>
          <a:ln w="9525">
            <a:solidFill>
              <a:schemeClr val="tx1"/>
            </a:solidFill>
            <a:miter lim="800000"/>
            <a:headEnd/>
            <a:tailEnd/>
          </a:ln>
        </p:spPr>
        <p:txBody>
          <a:bodyPr>
            <a:spAutoFit/>
          </a:bodyPr>
          <a:lstStyle/>
          <a:p>
            <a:pPr marL="1773238" lvl="4" indent="-463550">
              <a:spcBef>
                <a:spcPct val="50000"/>
              </a:spcBef>
              <a:buFontTx/>
              <a:buBlip>
                <a:blip r:embed="rId2"/>
              </a:buBlip>
              <a:tabLst>
                <a:tab pos="1082675" algn="l"/>
                <a:tab pos="1206500" algn="l"/>
              </a:tabLst>
            </a:pPr>
            <a:r>
              <a:rPr lang="en-US" sz="2400" b="1"/>
              <a:t>Introduction</a:t>
            </a:r>
          </a:p>
          <a:p>
            <a:pPr marL="1773238" lvl="4" indent="-463550">
              <a:spcBef>
                <a:spcPct val="50000"/>
              </a:spcBef>
              <a:buFontTx/>
              <a:buBlip>
                <a:blip r:embed="rId2"/>
              </a:buBlip>
              <a:tabLst>
                <a:tab pos="1082675" algn="l"/>
                <a:tab pos="1206500" algn="l"/>
              </a:tabLst>
            </a:pPr>
            <a:r>
              <a:rPr lang="en-US" sz="2400" b="1"/>
              <a:t>Photovoltaic effect</a:t>
            </a:r>
          </a:p>
          <a:p>
            <a:pPr marL="1773238" lvl="4" indent="-463550">
              <a:spcBef>
                <a:spcPct val="50000"/>
              </a:spcBef>
              <a:buFontTx/>
              <a:buBlip>
                <a:blip r:embed="rId2"/>
              </a:buBlip>
              <a:tabLst>
                <a:tab pos="1082675" algn="l"/>
                <a:tab pos="1206500" algn="l"/>
              </a:tabLst>
            </a:pPr>
            <a:r>
              <a:rPr lang="en-US" sz="2400" b="1"/>
              <a:t>Electron-hole formation</a:t>
            </a:r>
          </a:p>
          <a:p>
            <a:pPr marL="1773238" lvl="4" indent="-463550">
              <a:spcBef>
                <a:spcPct val="50000"/>
              </a:spcBef>
              <a:buFontTx/>
              <a:buBlip>
                <a:blip r:embed="rId2"/>
              </a:buBlip>
              <a:tabLst>
                <a:tab pos="1082675" algn="l"/>
                <a:tab pos="1206500" algn="l"/>
              </a:tabLst>
            </a:pPr>
            <a:r>
              <a:rPr lang="en-US" sz="2400" b="1"/>
              <a:t>A solar panel (or) solar array</a:t>
            </a:r>
          </a:p>
          <a:p>
            <a:pPr marL="1773238" lvl="4" indent="-463550">
              <a:spcBef>
                <a:spcPct val="50000"/>
              </a:spcBef>
              <a:buFontTx/>
              <a:buBlip>
                <a:blip r:embed="rId2"/>
              </a:buBlip>
              <a:tabLst>
                <a:tab pos="1082675" algn="l"/>
                <a:tab pos="1206500" algn="l"/>
              </a:tabLst>
            </a:pPr>
            <a:r>
              <a:rPr lang="en-US" sz="2400" b="1"/>
              <a:t>Types of Solar cell</a:t>
            </a:r>
          </a:p>
          <a:p>
            <a:pPr marL="1773238" lvl="4" indent="-463550">
              <a:spcBef>
                <a:spcPct val="50000"/>
              </a:spcBef>
              <a:buFontTx/>
              <a:buBlip>
                <a:blip r:embed="rId2"/>
              </a:buBlip>
              <a:tabLst>
                <a:tab pos="1082675" algn="l"/>
                <a:tab pos="1206500" algn="l"/>
              </a:tabLst>
            </a:pPr>
            <a:r>
              <a:rPr lang="en-US" sz="2400" b="1"/>
              <a:t>Principle, construction and working of Solar cell</a:t>
            </a:r>
          </a:p>
          <a:p>
            <a:pPr marL="1773238" lvl="4" indent="-463550">
              <a:spcBef>
                <a:spcPct val="50000"/>
              </a:spcBef>
              <a:buFontTx/>
              <a:buBlip>
                <a:blip r:embed="rId2"/>
              </a:buBlip>
              <a:tabLst>
                <a:tab pos="1082675" algn="l"/>
                <a:tab pos="1206500" algn="l"/>
              </a:tabLst>
            </a:pPr>
            <a:r>
              <a:rPr lang="en-US" sz="2400" b="1"/>
              <a:t>Advantage, disadvantage and application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ChangeArrowheads="1"/>
          </p:cNvSpPr>
          <p:nvPr/>
        </p:nvSpPr>
        <p:spPr bwMode="auto">
          <a:xfrm>
            <a:off x="2286000" y="568325"/>
            <a:ext cx="4572000" cy="366713"/>
          </a:xfrm>
          <a:prstGeom prst="rect">
            <a:avLst/>
          </a:prstGeom>
          <a:noFill/>
          <a:ln w="9525">
            <a:noFill/>
            <a:miter lim="800000"/>
            <a:headEnd/>
            <a:tailEnd/>
          </a:ln>
        </p:spPr>
        <p:txBody>
          <a:bodyPr>
            <a:spAutoFit/>
          </a:bodyPr>
          <a:lstStyle/>
          <a:p>
            <a:pPr>
              <a:spcBef>
                <a:spcPct val="50000"/>
              </a:spcBef>
            </a:pPr>
            <a:endParaRPr lang="en-US"/>
          </a:p>
        </p:txBody>
      </p:sp>
      <p:sp>
        <p:nvSpPr>
          <p:cNvPr id="11269" name="Text Box 10"/>
          <p:cNvSpPr txBox="1">
            <a:spLocks noChangeArrowheads="1"/>
          </p:cNvSpPr>
          <p:nvPr/>
        </p:nvSpPr>
        <p:spPr bwMode="auto">
          <a:xfrm>
            <a:off x="76200" y="4419600"/>
            <a:ext cx="8915400" cy="1744663"/>
          </a:xfrm>
          <a:prstGeom prst="rect">
            <a:avLst/>
          </a:prstGeom>
          <a:noFill/>
          <a:ln w="9525">
            <a:solidFill>
              <a:srgbClr val="000000"/>
            </a:solidFill>
            <a:miter lim="800000"/>
            <a:headEnd/>
            <a:tailEnd/>
          </a:ln>
        </p:spPr>
        <p:txBody>
          <a:bodyPr>
            <a:spAutoFit/>
          </a:bodyPr>
          <a:lstStyle/>
          <a:p>
            <a:pPr algn="just">
              <a:buFontTx/>
              <a:buChar char="•"/>
              <a:tabLst>
                <a:tab pos="280988" algn="l"/>
                <a:tab pos="463550" algn="l"/>
                <a:tab pos="576263" algn="l"/>
              </a:tabLst>
            </a:pPr>
            <a:r>
              <a:rPr lang="en-US" sz="2400"/>
              <a:t> 	Therefore, a </a:t>
            </a:r>
            <a:r>
              <a:rPr lang="en-US" sz="2400" i="1">
                <a:solidFill>
                  <a:srgbClr val="9900CC"/>
                </a:solidFill>
              </a:rPr>
              <a:t>vacant is created</a:t>
            </a:r>
            <a:r>
              <a:rPr lang="en-US" sz="2400"/>
              <a:t> in the valence band and it is 	called hole.</a:t>
            </a:r>
          </a:p>
          <a:p>
            <a:pPr algn="just">
              <a:buFontTx/>
              <a:buChar char="•"/>
              <a:tabLst>
                <a:tab pos="280988" algn="l"/>
                <a:tab pos="463550" algn="l"/>
                <a:tab pos="576263" algn="l"/>
              </a:tabLst>
            </a:pPr>
            <a:endParaRPr lang="en-US" sz="1200"/>
          </a:p>
          <a:p>
            <a:pPr algn="just">
              <a:buFontTx/>
              <a:buChar char="•"/>
              <a:tabLst>
                <a:tab pos="280988" algn="l"/>
                <a:tab pos="463550" algn="l"/>
                <a:tab pos="576263" algn="l"/>
              </a:tabLst>
            </a:pPr>
            <a:r>
              <a:rPr lang="en-US" sz="2400"/>
              <a:t> 	Now, the electron in the conduction band and hole in 	valence band </a:t>
            </a:r>
            <a:r>
              <a:rPr lang="en-US" sz="2400" i="1">
                <a:solidFill>
                  <a:srgbClr val="9900CC"/>
                </a:solidFill>
              </a:rPr>
              <a:t>combine together</a:t>
            </a:r>
            <a:r>
              <a:rPr lang="en-US" sz="2400"/>
              <a:t> and forms </a:t>
            </a:r>
            <a:r>
              <a:rPr lang="en-US" sz="2400" i="1"/>
              <a:t>electron-hole pairs</a:t>
            </a:r>
            <a:r>
              <a:rPr lang="en-US" sz="2400"/>
              <a:t>.</a:t>
            </a:r>
          </a:p>
        </p:txBody>
      </p:sp>
      <p:grpSp>
        <p:nvGrpSpPr>
          <p:cNvPr id="11270" name="Group 11"/>
          <p:cNvGrpSpPr>
            <a:grpSpLocks/>
          </p:cNvGrpSpPr>
          <p:nvPr/>
        </p:nvGrpSpPr>
        <p:grpSpPr bwMode="auto">
          <a:xfrm>
            <a:off x="1790700" y="990600"/>
            <a:ext cx="4305300" cy="3352800"/>
            <a:chOff x="2340" y="7740"/>
            <a:chExt cx="7200" cy="5580"/>
          </a:xfrm>
        </p:grpSpPr>
        <p:sp>
          <p:nvSpPr>
            <p:cNvPr id="11272" name="Rectangle 12"/>
            <p:cNvSpPr>
              <a:spLocks noChangeArrowheads="1"/>
            </p:cNvSpPr>
            <p:nvPr/>
          </p:nvSpPr>
          <p:spPr bwMode="auto">
            <a:xfrm>
              <a:off x="2653" y="11515"/>
              <a:ext cx="6887" cy="1805"/>
            </a:xfrm>
            <a:prstGeom prst="rect">
              <a:avLst/>
            </a:prstGeom>
            <a:solidFill>
              <a:srgbClr val="FF99CC">
                <a:alpha val="47842"/>
              </a:srgbClr>
            </a:solidFill>
            <a:ln w="9525">
              <a:solidFill>
                <a:srgbClr val="000000"/>
              </a:solidFill>
              <a:miter lim="800000"/>
              <a:headEnd/>
              <a:tailEnd/>
            </a:ln>
          </p:spPr>
          <p:txBody>
            <a:bodyPr/>
            <a:lstStyle/>
            <a:p>
              <a:r>
                <a:rPr lang="en-US" sz="1200"/>
                <a:t>			</a:t>
              </a:r>
            </a:p>
            <a:p>
              <a:pPr lvl="1"/>
              <a:r>
                <a:rPr lang="en-US" sz="1200"/>
                <a:t>          </a:t>
              </a:r>
            </a:p>
            <a:p>
              <a:pPr lvl="2"/>
              <a:r>
                <a:rPr lang="en-US" sz="2000"/>
                <a:t>           hole	</a:t>
              </a:r>
            </a:p>
            <a:p>
              <a:pPr algn="ctr"/>
              <a:r>
                <a:rPr lang="en-US" sz="2000" b="1"/>
                <a:t>Valence band</a:t>
              </a:r>
              <a:endParaRPr lang="en-US"/>
            </a:p>
          </p:txBody>
        </p:sp>
        <p:sp>
          <p:nvSpPr>
            <p:cNvPr id="11273" name="Rectangle 13"/>
            <p:cNvSpPr>
              <a:spLocks noChangeArrowheads="1"/>
            </p:cNvSpPr>
            <p:nvPr/>
          </p:nvSpPr>
          <p:spPr bwMode="auto">
            <a:xfrm>
              <a:off x="2340" y="7740"/>
              <a:ext cx="7200" cy="1647"/>
            </a:xfrm>
            <a:prstGeom prst="rect">
              <a:avLst/>
            </a:prstGeom>
            <a:solidFill>
              <a:srgbClr val="00FF99">
                <a:alpha val="32156"/>
              </a:srgbClr>
            </a:solidFill>
            <a:ln w="9525">
              <a:solidFill>
                <a:srgbClr val="000000"/>
              </a:solidFill>
              <a:miter lim="800000"/>
              <a:headEnd/>
              <a:tailEnd/>
            </a:ln>
          </p:spPr>
          <p:txBody>
            <a:bodyPr/>
            <a:lstStyle/>
            <a:p>
              <a:pPr algn="ctr"/>
              <a:r>
                <a:rPr lang="en-US" sz="2000" b="1"/>
                <a:t>Conduction band</a:t>
              </a:r>
            </a:p>
            <a:p>
              <a:endParaRPr lang="en-US" sz="2000"/>
            </a:p>
            <a:p>
              <a:r>
                <a:rPr lang="en-US" sz="2000"/>
                <a:t>                                    electron</a:t>
              </a:r>
              <a:endParaRPr lang="en-US"/>
            </a:p>
          </p:txBody>
        </p:sp>
        <p:sp>
          <p:nvSpPr>
            <p:cNvPr id="11274" name="Oval 14"/>
            <p:cNvSpPr>
              <a:spLocks noChangeArrowheads="1"/>
            </p:cNvSpPr>
            <p:nvPr/>
          </p:nvSpPr>
          <p:spPr bwMode="auto">
            <a:xfrm>
              <a:off x="6097" y="11991"/>
              <a:ext cx="313" cy="266"/>
            </a:xfrm>
            <a:prstGeom prst="ellipse">
              <a:avLst/>
            </a:prstGeom>
            <a:solidFill>
              <a:srgbClr val="FFFFFF"/>
            </a:solidFill>
            <a:ln w="15875">
              <a:solidFill>
                <a:srgbClr val="000000"/>
              </a:solidFill>
              <a:round/>
              <a:headEnd/>
              <a:tailEnd/>
            </a:ln>
          </p:spPr>
          <p:txBody>
            <a:bodyPr/>
            <a:lstStyle/>
            <a:p>
              <a:endParaRPr lang="en-US"/>
            </a:p>
          </p:txBody>
        </p:sp>
        <p:sp>
          <p:nvSpPr>
            <p:cNvPr id="11275" name="Line 15"/>
            <p:cNvSpPr>
              <a:spLocks noChangeShapeType="1"/>
            </p:cNvSpPr>
            <p:nvPr/>
          </p:nvSpPr>
          <p:spPr bwMode="auto">
            <a:xfrm flipV="1">
              <a:off x="6097" y="9122"/>
              <a:ext cx="0" cy="2869"/>
            </a:xfrm>
            <a:prstGeom prst="line">
              <a:avLst/>
            </a:prstGeom>
            <a:noFill/>
            <a:ln w="15875">
              <a:solidFill>
                <a:srgbClr val="000000"/>
              </a:solidFill>
              <a:round/>
              <a:headEnd/>
              <a:tailEnd type="triangle" w="med" len="med"/>
            </a:ln>
          </p:spPr>
          <p:txBody>
            <a:bodyPr/>
            <a:lstStyle/>
            <a:p>
              <a:endParaRPr lang="en-US"/>
            </a:p>
          </p:txBody>
        </p:sp>
        <p:sp>
          <p:nvSpPr>
            <p:cNvPr id="11276" name="Oval 16"/>
            <p:cNvSpPr>
              <a:spLocks noChangeArrowheads="1"/>
            </p:cNvSpPr>
            <p:nvPr/>
          </p:nvSpPr>
          <p:spPr bwMode="auto">
            <a:xfrm>
              <a:off x="5783" y="8590"/>
              <a:ext cx="314" cy="266"/>
            </a:xfrm>
            <a:prstGeom prst="ellipse">
              <a:avLst/>
            </a:prstGeom>
            <a:solidFill>
              <a:srgbClr val="000000"/>
            </a:solidFill>
            <a:ln w="9525">
              <a:solidFill>
                <a:srgbClr val="000000"/>
              </a:solidFill>
              <a:round/>
              <a:headEnd/>
              <a:tailEnd/>
            </a:ln>
          </p:spPr>
          <p:txBody>
            <a:bodyPr/>
            <a:lstStyle/>
            <a:p>
              <a:endParaRPr lang="en-US"/>
            </a:p>
          </p:txBody>
        </p:sp>
        <p:sp>
          <p:nvSpPr>
            <p:cNvPr id="11277" name="Line 17"/>
            <p:cNvSpPr>
              <a:spLocks noChangeShapeType="1"/>
            </p:cNvSpPr>
            <p:nvPr/>
          </p:nvSpPr>
          <p:spPr bwMode="auto">
            <a:xfrm rot="300000">
              <a:off x="5157" y="11991"/>
              <a:ext cx="313" cy="0"/>
            </a:xfrm>
            <a:prstGeom prst="line">
              <a:avLst/>
            </a:prstGeom>
            <a:noFill/>
            <a:ln w="9525">
              <a:solidFill>
                <a:srgbClr val="000000"/>
              </a:solidFill>
              <a:round/>
              <a:headEnd/>
              <a:tailEnd type="triangle" w="med" len="med"/>
            </a:ln>
          </p:spPr>
          <p:txBody>
            <a:bodyPr/>
            <a:lstStyle/>
            <a:p>
              <a:endParaRPr lang="en-US"/>
            </a:p>
          </p:txBody>
        </p:sp>
        <p:sp>
          <p:nvSpPr>
            <p:cNvPr id="11278" name="Freeform 18"/>
            <p:cNvSpPr>
              <a:spLocks/>
            </p:cNvSpPr>
            <p:nvPr/>
          </p:nvSpPr>
          <p:spPr bwMode="auto">
            <a:xfrm>
              <a:off x="3230" y="10781"/>
              <a:ext cx="2136" cy="1345"/>
            </a:xfrm>
            <a:custGeom>
              <a:avLst/>
              <a:gdLst>
                <a:gd name="T0" fmla="*/ 49 w 1228"/>
                <a:gd name="T1" fmla="*/ 207 h 911"/>
                <a:gd name="T2" fmla="*/ 14 w 1228"/>
                <a:gd name="T3" fmla="*/ 118 h 911"/>
                <a:gd name="T4" fmla="*/ 257 w 1228"/>
                <a:gd name="T5" fmla="*/ 0 h 911"/>
                <a:gd name="T6" fmla="*/ 362 w 1228"/>
                <a:gd name="T7" fmla="*/ 30 h 911"/>
                <a:gd name="T8" fmla="*/ 397 w 1228"/>
                <a:gd name="T9" fmla="*/ 148 h 911"/>
                <a:gd name="T10" fmla="*/ 431 w 1228"/>
                <a:gd name="T11" fmla="*/ 236 h 911"/>
                <a:gd name="T12" fmla="*/ 466 w 1228"/>
                <a:gd name="T13" fmla="*/ 650 h 911"/>
                <a:gd name="T14" fmla="*/ 779 w 1228"/>
                <a:gd name="T15" fmla="*/ 443 h 911"/>
                <a:gd name="T16" fmla="*/ 1058 w 1228"/>
                <a:gd name="T17" fmla="*/ 384 h 911"/>
                <a:gd name="T18" fmla="*/ 1092 w 1228"/>
                <a:gd name="T19" fmla="*/ 768 h 911"/>
                <a:gd name="T20" fmla="*/ 988 w 1228"/>
                <a:gd name="T21" fmla="*/ 856 h 911"/>
                <a:gd name="T22" fmla="*/ 918 w 1228"/>
                <a:gd name="T23" fmla="*/ 945 h 911"/>
                <a:gd name="T24" fmla="*/ 988 w 1228"/>
                <a:gd name="T25" fmla="*/ 1063 h 911"/>
                <a:gd name="T26" fmla="*/ 1301 w 1228"/>
                <a:gd name="T27" fmla="*/ 1004 h 911"/>
                <a:gd name="T28" fmla="*/ 1614 w 1228"/>
                <a:gd name="T29" fmla="*/ 827 h 911"/>
                <a:gd name="T30" fmla="*/ 1719 w 1228"/>
                <a:gd name="T31" fmla="*/ 886 h 911"/>
                <a:gd name="T32" fmla="*/ 1649 w 1228"/>
                <a:gd name="T33" fmla="*/ 1181 h 911"/>
                <a:gd name="T34" fmla="*/ 1684 w 1228"/>
                <a:gd name="T35" fmla="*/ 1270 h 911"/>
                <a:gd name="T36" fmla="*/ 2136 w 1228"/>
                <a:gd name="T37" fmla="*/ 1240 h 911"/>
                <a:gd name="T38" fmla="*/ 2066 w 1228"/>
                <a:gd name="T39" fmla="*/ 1211 h 91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28"/>
                <a:gd name="T61" fmla="*/ 0 h 911"/>
                <a:gd name="T62" fmla="*/ 1228 w 1228"/>
                <a:gd name="T63" fmla="*/ 911 h 91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28" h="911">
                  <a:moveTo>
                    <a:pt x="28" y="140"/>
                  </a:moveTo>
                  <a:cubicBezTo>
                    <a:pt x="21" y="120"/>
                    <a:pt x="0" y="100"/>
                    <a:pt x="8" y="80"/>
                  </a:cubicBezTo>
                  <a:cubicBezTo>
                    <a:pt x="15" y="62"/>
                    <a:pt x="143" y="3"/>
                    <a:pt x="148" y="0"/>
                  </a:cubicBezTo>
                  <a:cubicBezTo>
                    <a:pt x="168" y="7"/>
                    <a:pt x="195" y="4"/>
                    <a:pt x="208" y="20"/>
                  </a:cubicBezTo>
                  <a:cubicBezTo>
                    <a:pt x="225" y="41"/>
                    <a:pt x="220" y="74"/>
                    <a:pt x="228" y="100"/>
                  </a:cubicBezTo>
                  <a:cubicBezTo>
                    <a:pt x="234" y="120"/>
                    <a:pt x="241" y="140"/>
                    <a:pt x="248" y="160"/>
                  </a:cubicBezTo>
                  <a:cubicBezTo>
                    <a:pt x="255" y="253"/>
                    <a:pt x="214" y="363"/>
                    <a:pt x="268" y="440"/>
                  </a:cubicBezTo>
                  <a:cubicBezTo>
                    <a:pt x="298" y="483"/>
                    <a:pt x="421" y="312"/>
                    <a:pt x="448" y="300"/>
                  </a:cubicBezTo>
                  <a:cubicBezTo>
                    <a:pt x="498" y="277"/>
                    <a:pt x="608" y="260"/>
                    <a:pt x="608" y="260"/>
                  </a:cubicBezTo>
                  <a:cubicBezTo>
                    <a:pt x="652" y="369"/>
                    <a:pt x="677" y="386"/>
                    <a:pt x="628" y="520"/>
                  </a:cubicBezTo>
                  <a:cubicBezTo>
                    <a:pt x="618" y="547"/>
                    <a:pt x="586" y="558"/>
                    <a:pt x="568" y="580"/>
                  </a:cubicBezTo>
                  <a:cubicBezTo>
                    <a:pt x="553" y="598"/>
                    <a:pt x="541" y="620"/>
                    <a:pt x="528" y="640"/>
                  </a:cubicBezTo>
                  <a:cubicBezTo>
                    <a:pt x="541" y="667"/>
                    <a:pt x="541" y="708"/>
                    <a:pt x="568" y="720"/>
                  </a:cubicBezTo>
                  <a:cubicBezTo>
                    <a:pt x="577" y="724"/>
                    <a:pt x="730" y="684"/>
                    <a:pt x="748" y="680"/>
                  </a:cubicBezTo>
                  <a:cubicBezTo>
                    <a:pt x="807" y="621"/>
                    <a:pt x="849" y="586"/>
                    <a:pt x="928" y="560"/>
                  </a:cubicBezTo>
                  <a:cubicBezTo>
                    <a:pt x="948" y="573"/>
                    <a:pt x="973" y="581"/>
                    <a:pt x="988" y="600"/>
                  </a:cubicBezTo>
                  <a:cubicBezTo>
                    <a:pt x="1033" y="656"/>
                    <a:pt x="996" y="758"/>
                    <a:pt x="948" y="800"/>
                  </a:cubicBezTo>
                  <a:cubicBezTo>
                    <a:pt x="821" y="911"/>
                    <a:pt x="749" y="882"/>
                    <a:pt x="968" y="860"/>
                  </a:cubicBezTo>
                  <a:cubicBezTo>
                    <a:pt x="1054" y="851"/>
                    <a:pt x="1141" y="847"/>
                    <a:pt x="1228" y="840"/>
                  </a:cubicBezTo>
                  <a:cubicBezTo>
                    <a:pt x="1108" y="816"/>
                    <a:pt x="1094" y="820"/>
                    <a:pt x="1188" y="820"/>
                  </a:cubicBezTo>
                </a:path>
              </a:pathLst>
            </a:custGeom>
            <a:noFill/>
            <a:ln w="9525">
              <a:solidFill>
                <a:srgbClr val="000000"/>
              </a:solidFill>
              <a:round/>
              <a:headEnd/>
              <a:tailEnd/>
            </a:ln>
          </p:spPr>
          <p:txBody>
            <a:bodyPr/>
            <a:lstStyle/>
            <a:p>
              <a:endParaRPr lang="en-US"/>
            </a:p>
          </p:txBody>
        </p:sp>
      </p:grpSp>
      <p:sp>
        <p:nvSpPr>
          <p:cNvPr id="11271" name="Text Box 19"/>
          <p:cNvSpPr txBox="1">
            <a:spLocks noChangeArrowheads="1"/>
          </p:cNvSpPr>
          <p:nvPr/>
        </p:nvSpPr>
        <p:spPr bwMode="auto">
          <a:xfrm>
            <a:off x="1981200" y="2590800"/>
            <a:ext cx="1371600" cy="396875"/>
          </a:xfrm>
          <a:prstGeom prst="rect">
            <a:avLst/>
          </a:prstGeom>
          <a:noFill/>
          <a:ln w="9525">
            <a:noFill/>
            <a:miter lim="800000"/>
            <a:headEnd/>
            <a:tailEnd/>
          </a:ln>
        </p:spPr>
        <p:txBody>
          <a:bodyPr>
            <a:spAutoFit/>
          </a:bodyPr>
          <a:lstStyle/>
          <a:p>
            <a:pPr>
              <a:spcBef>
                <a:spcPct val="50000"/>
              </a:spcBef>
            </a:pPr>
            <a:r>
              <a:rPr lang="en-US" sz="2000"/>
              <a:t>Photons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86000" y="568325"/>
            <a:ext cx="4572000" cy="366713"/>
          </a:xfrm>
          <a:prstGeom prst="rect">
            <a:avLst/>
          </a:prstGeom>
          <a:noFill/>
          <a:ln w="9525">
            <a:noFill/>
            <a:miter lim="800000"/>
            <a:headEnd/>
            <a:tailEnd/>
          </a:ln>
        </p:spPr>
        <p:txBody>
          <a:bodyPr>
            <a:spAutoFit/>
          </a:bodyPr>
          <a:lstStyle/>
          <a:p>
            <a:pPr>
              <a:spcBef>
                <a:spcPct val="50000"/>
              </a:spcBef>
            </a:pPr>
            <a:endParaRPr lang="en-US"/>
          </a:p>
        </p:txBody>
      </p:sp>
      <p:sp>
        <p:nvSpPr>
          <p:cNvPr id="12291" name="Text Box 7"/>
          <p:cNvSpPr txBox="1">
            <a:spLocks noChangeArrowheads="1"/>
          </p:cNvSpPr>
          <p:nvPr/>
        </p:nvSpPr>
        <p:spPr bwMode="auto">
          <a:xfrm>
            <a:off x="152400" y="914400"/>
            <a:ext cx="5638800" cy="519113"/>
          </a:xfrm>
          <a:prstGeom prst="rect">
            <a:avLst/>
          </a:prstGeom>
          <a:noFill/>
          <a:ln w="9525">
            <a:noFill/>
            <a:miter lim="800000"/>
            <a:headEnd/>
            <a:tailEnd/>
          </a:ln>
        </p:spPr>
        <p:txBody>
          <a:bodyPr>
            <a:spAutoFit/>
          </a:bodyPr>
          <a:lstStyle/>
          <a:p>
            <a:pPr>
              <a:spcBef>
                <a:spcPct val="50000"/>
              </a:spcBef>
              <a:tabLst>
                <a:tab pos="463550" algn="l"/>
              </a:tabLst>
            </a:pPr>
            <a:r>
              <a:rPr lang="en-US" sz="2800" b="1">
                <a:solidFill>
                  <a:srgbClr val="CC0000"/>
                </a:solidFill>
              </a:rPr>
              <a:t>4.	A solar panel (or) Solar array</a:t>
            </a:r>
          </a:p>
        </p:txBody>
      </p:sp>
      <p:sp>
        <p:nvSpPr>
          <p:cNvPr id="12292" name="Text Box 9"/>
          <p:cNvSpPr txBox="1">
            <a:spLocks noChangeArrowheads="1"/>
          </p:cNvSpPr>
          <p:nvPr/>
        </p:nvSpPr>
        <p:spPr bwMode="auto">
          <a:xfrm>
            <a:off x="152400" y="1524000"/>
            <a:ext cx="8839200" cy="4665663"/>
          </a:xfrm>
          <a:prstGeom prst="rect">
            <a:avLst/>
          </a:prstGeom>
          <a:noFill/>
          <a:ln w="9525">
            <a:solidFill>
              <a:schemeClr val="tx1"/>
            </a:solidFill>
            <a:miter lim="800000"/>
            <a:headEnd/>
            <a:tailEnd/>
          </a:ln>
        </p:spPr>
        <p:txBody>
          <a:bodyPr>
            <a:spAutoFit/>
          </a:bodyPr>
          <a:lstStyle/>
          <a:p>
            <a:pPr algn="just">
              <a:tabLst>
                <a:tab pos="280988" algn="l"/>
                <a:tab pos="520700" algn="l"/>
              </a:tabLst>
            </a:pPr>
            <a:r>
              <a:rPr lang="en-US" sz="2400" b="1" i="1">
                <a:solidFill>
                  <a:srgbClr val="CC0000"/>
                </a:solidFill>
              </a:rPr>
              <a:t>Single solar cell</a:t>
            </a:r>
          </a:p>
          <a:p>
            <a:pPr algn="just">
              <a:tabLst>
                <a:tab pos="280988" algn="l"/>
                <a:tab pos="520700" algn="l"/>
              </a:tabLst>
            </a:pPr>
            <a:endParaRPr lang="en-US" sz="1200"/>
          </a:p>
          <a:p>
            <a:pPr algn="just">
              <a:buFontTx/>
              <a:buChar char="•"/>
              <a:tabLst>
                <a:tab pos="280988" algn="l"/>
                <a:tab pos="520700" algn="l"/>
              </a:tabLst>
            </a:pPr>
            <a:r>
              <a:rPr lang="en-US" sz="2400"/>
              <a:t> 	The single solar cell constitute the </a:t>
            </a:r>
            <a:r>
              <a:rPr lang="en-US" sz="2400" i="1">
                <a:solidFill>
                  <a:srgbClr val="9900CC"/>
                </a:solidFill>
              </a:rPr>
              <a:t>n-typpe</a:t>
            </a:r>
            <a:r>
              <a:rPr lang="en-US" sz="2400"/>
              <a:t> layer 	</a:t>
            </a:r>
            <a:r>
              <a:rPr lang="en-US" sz="2400" i="1">
                <a:solidFill>
                  <a:srgbClr val="9900CC"/>
                </a:solidFill>
              </a:rPr>
              <a:t>sandwiched</a:t>
            </a:r>
            <a:r>
              <a:rPr lang="en-US" sz="2400"/>
              <a:t> with  </a:t>
            </a:r>
            <a:r>
              <a:rPr lang="en-US" sz="2400">
                <a:solidFill>
                  <a:srgbClr val="9900CC"/>
                </a:solidFill>
              </a:rPr>
              <a:t>p-type</a:t>
            </a:r>
            <a:r>
              <a:rPr lang="en-US" sz="2400"/>
              <a:t> layer.</a:t>
            </a:r>
          </a:p>
          <a:p>
            <a:pPr algn="just">
              <a:buFontTx/>
              <a:buChar char="•"/>
              <a:tabLst>
                <a:tab pos="280988" algn="l"/>
                <a:tab pos="520700" algn="l"/>
              </a:tabLst>
            </a:pPr>
            <a:endParaRPr lang="en-US" sz="1200"/>
          </a:p>
          <a:p>
            <a:pPr algn="just">
              <a:buFontTx/>
              <a:buChar char="•"/>
              <a:tabLst>
                <a:tab pos="280988" algn="l"/>
                <a:tab pos="520700" algn="l"/>
              </a:tabLst>
            </a:pPr>
            <a:r>
              <a:rPr lang="en-US" sz="2400"/>
              <a:t> 	The most </a:t>
            </a:r>
            <a:r>
              <a:rPr lang="en-US" sz="2400" i="1">
                <a:solidFill>
                  <a:srgbClr val="9900CC"/>
                </a:solidFill>
              </a:rPr>
              <a:t>commonly</a:t>
            </a:r>
            <a:r>
              <a:rPr lang="en-US" sz="2400"/>
              <a:t> known </a:t>
            </a:r>
            <a:r>
              <a:rPr lang="en-US" sz="2400" i="1">
                <a:solidFill>
                  <a:srgbClr val="9900CC"/>
                </a:solidFill>
              </a:rPr>
              <a:t>solar cell</a:t>
            </a:r>
            <a:r>
              <a:rPr lang="en-US" sz="2400"/>
              <a:t> is configured as a 	large-area p-n junction made from </a:t>
            </a:r>
            <a:r>
              <a:rPr lang="en-US" sz="2400" i="1">
                <a:solidFill>
                  <a:srgbClr val="9900CC"/>
                </a:solidFill>
              </a:rPr>
              <a:t>silicon wafer</a:t>
            </a:r>
            <a:r>
              <a:rPr lang="en-US" sz="2400"/>
              <a:t>.</a:t>
            </a:r>
          </a:p>
          <a:p>
            <a:pPr algn="just">
              <a:buFontTx/>
              <a:buChar char="•"/>
              <a:tabLst>
                <a:tab pos="280988" algn="l"/>
                <a:tab pos="520700" algn="l"/>
              </a:tabLst>
            </a:pPr>
            <a:endParaRPr lang="en-US" sz="1200"/>
          </a:p>
          <a:p>
            <a:pPr algn="just">
              <a:buFontTx/>
              <a:buChar char="•"/>
              <a:tabLst>
                <a:tab pos="280988" algn="l"/>
                <a:tab pos="520700" algn="l"/>
              </a:tabLst>
            </a:pPr>
            <a:r>
              <a:rPr lang="en-US" sz="2400"/>
              <a:t> 	A </a:t>
            </a:r>
            <a:r>
              <a:rPr lang="en-US" sz="2400" i="1">
                <a:solidFill>
                  <a:srgbClr val="9900CC"/>
                </a:solidFill>
              </a:rPr>
              <a:t>single cell</a:t>
            </a:r>
            <a:r>
              <a:rPr lang="en-US" sz="2400"/>
              <a:t> can produce only very </a:t>
            </a:r>
            <a:r>
              <a:rPr lang="en-US" sz="2400" i="1">
                <a:solidFill>
                  <a:srgbClr val="9900CC"/>
                </a:solidFill>
              </a:rPr>
              <a:t>tiny</a:t>
            </a:r>
            <a:r>
              <a:rPr lang="en-US" sz="2400"/>
              <a:t> amounts of 	</a:t>
            </a:r>
            <a:r>
              <a:rPr lang="en-US" sz="2400" i="1">
                <a:solidFill>
                  <a:srgbClr val="9900CC"/>
                </a:solidFill>
              </a:rPr>
              <a:t>electricity </a:t>
            </a:r>
          </a:p>
          <a:p>
            <a:pPr algn="just">
              <a:buFontTx/>
              <a:buChar char="•"/>
              <a:tabLst>
                <a:tab pos="280988" algn="l"/>
                <a:tab pos="520700" algn="l"/>
              </a:tabLst>
            </a:pPr>
            <a:endParaRPr lang="en-US" sz="1200"/>
          </a:p>
          <a:p>
            <a:pPr algn="just">
              <a:buFontTx/>
              <a:buChar char="•"/>
              <a:tabLst>
                <a:tab pos="280988" algn="l"/>
                <a:tab pos="520700" algn="l"/>
              </a:tabLst>
            </a:pPr>
            <a:r>
              <a:rPr lang="en-US" sz="2400"/>
              <a:t> 	It can be used only to light up a small light bulb or power a 	calculator. </a:t>
            </a:r>
          </a:p>
          <a:p>
            <a:pPr algn="just">
              <a:buFontTx/>
              <a:buChar char="•"/>
              <a:tabLst>
                <a:tab pos="280988" algn="l"/>
                <a:tab pos="520700" algn="l"/>
              </a:tabLst>
            </a:pPr>
            <a:endParaRPr lang="en-US" sz="1200"/>
          </a:p>
          <a:p>
            <a:pPr algn="just">
              <a:buFontTx/>
              <a:buChar char="•"/>
              <a:tabLst>
                <a:tab pos="280988" algn="l"/>
                <a:tab pos="520700" algn="l"/>
              </a:tabLst>
            </a:pPr>
            <a:r>
              <a:rPr lang="en-US" sz="2400"/>
              <a:t> 	Single photovoltaic cells are used in many small electronic 	appliances such as watches and calculators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286000" y="568325"/>
            <a:ext cx="4572000" cy="366713"/>
          </a:xfrm>
          <a:prstGeom prst="rect">
            <a:avLst/>
          </a:prstGeom>
          <a:noFill/>
          <a:ln w="9525">
            <a:noFill/>
            <a:miter lim="800000"/>
            <a:headEnd/>
            <a:tailEnd/>
          </a:ln>
        </p:spPr>
        <p:txBody>
          <a:bodyPr>
            <a:spAutoFit/>
          </a:bodyPr>
          <a:lstStyle/>
          <a:p>
            <a:pPr>
              <a:spcBef>
                <a:spcPct val="50000"/>
              </a:spcBef>
            </a:pPr>
            <a:endParaRPr lang="en-US"/>
          </a:p>
        </p:txBody>
      </p:sp>
      <p:grpSp>
        <p:nvGrpSpPr>
          <p:cNvPr id="13316" name="Group 4"/>
          <p:cNvGrpSpPr>
            <a:grpSpLocks/>
          </p:cNvGrpSpPr>
          <p:nvPr/>
        </p:nvGrpSpPr>
        <p:grpSpPr bwMode="auto">
          <a:xfrm>
            <a:off x="1371600" y="2133600"/>
            <a:ext cx="2498725" cy="2676525"/>
            <a:chOff x="2700" y="2519"/>
            <a:chExt cx="2520" cy="2178"/>
          </a:xfrm>
        </p:grpSpPr>
        <p:sp>
          <p:nvSpPr>
            <p:cNvPr id="13322" name="Rectangle 5"/>
            <p:cNvSpPr>
              <a:spLocks noChangeArrowheads="1"/>
            </p:cNvSpPr>
            <p:nvPr/>
          </p:nvSpPr>
          <p:spPr bwMode="auto">
            <a:xfrm>
              <a:off x="2700" y="3071"/>
              <a:ext cx="1620" cy="540"/>
            </a:xfrm>
            <a:prstGeom prst="rect">
              <a:avLst/>
            </a:prstGeom>
            <a:solidFill>
              <a:srgbClr val="00FFCC">
                <a:alpha val="45882"/>
              </a:srgbClr>
            </a:solidFill>
            <a:ln w="19050">
              <a:solidFill>
                <a:srgbClr val="000000"/>
              </a:solidFill>
              <a:miter lim="800000"/>
              <a:headEnd/>
              <a:tailEnd/>
            </a:ln>
          </p:spPr>
          <p:txBody>
            <a:bodyPr/>
            <a:lstStyle/>
            <a:p>
              <a:pPr algn="ctr"/>
              <a:r>
                <a:rPr lang="en-US" sz="2000"/>
                <a:t>N-type</a:t>
              </a:r>
              <a:endParaRPr lang="en-US"/>
            </a:p>
          </p:txBody>
        </p:sp>
        <p:sp>
          <p:nvSpPr>
            <p:cNvPr id="13323" name="Rectangle 6"/>
            <p:cNvSpPr>
              <a:spLocks noChangeArrowheads="1"/>
            </p:cNvSpPr>
            <p:nvPr/>
          </p:nvSpPr>
          <p:spPr bwMode="auto">
            <a:xfrm>
              <a:off x="2700" y="3629"/>
              <a:ext cx="1620" cy="540"/>
            </a:xfrm>
            <a:prstGeom prst="rect">
              <a:avLst/>
            </a:prstGeom>
            <a:solidFill>
              <a:srgbClr val="FF99CC">
                <a:alpha val="47842"/>
              </a:srgbClr>
            </a:solidFill>
            <a:ln w="19050">
              <a:solidFill>
                <a:srgbClr val="000000"/>
              </a:solidFill>
              <a:miter lim="800000"/>
              <a:headEnd/>
              <a:tailEnd/>
            </a:ln>
          </p:spPr>
          <p:txBody>
            <a:bodyPr/>
            <a:lstStyle/>
            <a:p>
              <a:pPr algn="ctr"/>
              <a:r>
                <a:rPr lang="en-US" sz="2000"/>
                <a:t>P-type</a:t>
              </a:r>
              <a:endParaRPr lang="en-US"/>
            </a:p>
          </p:txBody>
        </p:sp>
        <p:sp>
          <p:nvSpPr>
            <p:cNvPr id="13324" name="Line 7"/>
            <p:cNvSpPr>
              <a:spLocks noChangeShapeType="1"/>
            </p:cNvSpPr>
            <p:nvPr/>
          </p:nvSpPr>
          <p:spPr bwMode="auto">
            <a:xfrm flipV="1">
              <a:off x="3420" y="2519"/>
              <a:ext cx="0" cy="540"/>
            </a:xfrm>
            <a:prstGeom prst="line">
              <a:avLst/>
            </a:prstGeom>
            <a:noFill/>
            <a:ln w="9525">
              <a:solidFill>
                <a:srgbClr val="000000"/>
              </a:solidFill>
              <a:round/>
              <a:headEnd/>
              <a:tailEnd/>
            </a:ln>
          </p:spPr>
          <p:txBody>
            <a:bodyPr/>
            <a:lstStyle/>
            <a:p>
              <a:endParaRPr lang="en-US"/>
            </a:p>
          </p:txBody>
        </p:sp>
        <p:sp>
          <p:nvSpPr>
            <p:cNvPr id="13325" name="Line 8"/>
            <p:cNvSpPr>
              <a:spLocks noChangeShapeType="1"/>
            </p:cNvSpPr>
            <p:nvPr/>
          </p:nvSpPr>
          <p:spPr bwMode="auto">
            <a:xfrm>
              <a:off x="3420" y="2519"/>
              <a:ext cx="1440" cy="0"/>
            </a:xfrm>
            <a:prstGeom prst="line">
              <a:avLst/>
            </a:prstGeom>
            <a:noFill/>
            <a:ln w="9525">
              <a:solidFill>
                <a:srgbClr val="000000"/>
              </a:solidFill>
              <a:round/>
              <a:headEnd/>
              <a:tailEnd/>
            </a:ln>
          </p:spPr>
          <p:txBody>
            <a:bodyPr/>
            <a:lstStyle/>
            <a:p>
              <a:endParaRPr lang="en-US"/>
            </a:p>
          </p:txBody>
        </p:sp>
        <p:sp>
          <p:nvSpPr>
            <p:cNvPr id="13326" name="Line 9"/>
            <p:cNvSpPr>
              <a:spLocks noChangeShapeType="1"/>
            </p:cNvSpPr>
            <p:nvPr/>
          </p:nvSpPr>
          <p:spPr bwMode="auto">
            <a:xfrm>
              <a:off x="3420" y="4157"/>
              <a:ext cx="0" cy="540"/>
            </a:xfrm>
            <a:prstGeom prst="line">
              <a:avLst/>
            </a:prstGeom>
            <a:noFill/>
            <a:ln w="9525">
              <a:solidFill>
                <a:srgbClr val="000000"/>
              </a:solidFill>
              <a:round/>
              <a:headEnd/>
              <a:tailEnd/>
            </a:ln>
          </p:spPr>
          <p:txBody>
            <a:bodyPr/>
            <a:lstStyle/>
            <a:p>
              <a:endParaRPr lang="en-US"/>
            </a:p>
          </p:txBody>
        </p:sp>
        <p:sp>
          <p:nvSpPr>
            <p:cNvPr id="13327" name="Line 10"/>
            <p:cNvSpPr>
              <a:spLocks noChangeShapeType="1"/>
            </p:cNvSpPr>
            <p:nvPr/>
          </p:nvSpPr>
          <p:spPr bwMode="auto">
            <a:xfrm>
              <a:off x="3420" y="4697"/>
              <a:ext cx="1440" cy="0"/>
            </a:xfrm>
            <a:prstGeom prst="line">
              <a:avLst/>
            </a:prstGeom>
            <a:noFill/>
            <a:ln w="9525">
              <a:solidFill>
                <a:srgbClr val="000000"/>
              </a:solidFill>
              <a:round/>
              <a:headEnd/>
              <a:tailEnd/>
            </a:ln>
          </p:spPr>
          <p:txBody>
            <a:bodyPr/>
            <a:lstStyle/>
            <a:p>
              <a:endParaRPr lang="en-US"/>
            </a:p>
          </p:txBody>
        </p:sp>
        <p:sp>
          <p:nvSpPr>
            <p:cNvPr id="13328" name="Line 11"/>
            <p:cNvSpPr>
              <a:spLocks noChangeShapeType="1"/>
            </p:cNvSpPr>
            <p:nvPr/>
          </p:nvSpPr>
          <p:spPr bwMode="auto">
            <a:xfrm flipV="1">
              <a:off x="4860" y="3617"/>
              <a:ext cx="0" cy="1080"/>
            </a:xfrm>
            <a:prstGeom prst="line">
              <a:avLst/>
            </a:prstGeom>
            <a:noFill/>
            <a:ln w="9525">
              <a:solidFill>
                <a:srgbClr val="000000"/>
              </a:solidFill>
              <a:round/>
              <a:headEnd/>
              <a:tailEnd/>
            </a:ln>
          </p:spPr>
          <p:txBody>
            <a:bodyPr/>
            <a:lstStyle/>
            <a:p>
              <a:endParaRPr lang="en-US"/>
            </a:p>
          </p:txBody>
        </p:sp>
        <p:sp>
          <p:nvSpPr>
            <p:cNvPr id="13329" name="Line 12"/>
            <p:cNvSpPr>
              <a:spLocks noChangeShapeType="1"/>
            </p:cNvSpPr>
            <p:nvPr/>
          </p:nvSpPr>
          <p:spPr bwMode="auto">
            <a:xfrm>
              <a:off x="4860" y="2519"/>
              <a:ext cx="0" cy="900"/>
            </a:xfrm>
            <a:prstGeom prst="line">
              <a:avLst/>
            </a:prstGeom>
            <a:noFill/>
            <a:ln w="9525">
              <a:solidFill>
                <a:srgbClr val="000000"/>
              </a:solidFill>
              <a:round/>
              <a:headEnd/>
              <a:tailEnd/>
            </a:ln>
          </p:spPr>
          <p:txBody>
            <a:bodyPr/>
            <a:lstStyle/>
            <a:p>
              <a:endParaRPr lang="en-US"/>
            </a:p>
          </p:txBody>
        </p:sp>
        <p:sp>
          <p:nvSpPr>
            <p:cNvPr id="13330" name="Line 13"/>
            <p:cNvSpPr>
              <a:spLocks noChangeShapeType="1"/>
            </p:cNvSpPr>
            <p:nvPr/>
          </p:nvSpPr>
          <p:spPr bwMode="auto">
            <a:xfrm>
              <a:off x="4680" y="3419"/>
              <a:ext cx="360" cy="0"/>
            </a:xfrm>
            <a:prstGeom prst="line">
              <a:avLst/>
            </a:prstGeom>
            <a:noFill/>
            <a:ln w="9525">
              <a:solidFill>
                <a:srgbClr val="000000"/>
              </a:solidFill>
              <a:round/>
              <a:headEnd/>
              <a:tailEnd/>
            </a:ln>
          </p:spPr>
          <p:txBody>
            <a:bodyPr/>
            <a:lstStyle/>
            <a:p>
              <a:endParaRPr lang="en-US"/>
            </a:p>
          </p:txBody>
        </p:sp>
        <p:sp>
          <p:nvSpPr>
            <p:cNvPr id="13331" name="Line 14"/>
            <p:cNvSpPr>
              <a:spLocks noChangeShapeType="1"/>
            </p:cNvSpPr>
            <p:nvPr/>
          </p:nvSpPr>
          <p:spPr bwMode="auto">
            <a:xfrm>
              <a:off x="4500" y="3617"/>
              <a:ext cx="720" cy="0"/>
            </a:xfrm>
            <a:prstGeom prst="line">
              <a:avLst/>
            </a:prstGeom>
            <a:noFill/>
            <a:ln w="9525">
              <a:solidFill>
                <a:srgbClr val="000000"/>
              </a:solidFill>
              <a:round/>
              <a:headEnd/>
              <a:tailEnd/>
            </a:ln>
          </p:spPr>
          <p:txBody>
            <a:bodyPr/>
            <a:lstStyle/>
            <a:p>
              <a:endParaRPr lang="en-US"/>
            </a:p>
          </p:txBody>
        </p:sp>
      </p:grpSp>
      <p:grpSp>
        <p:nvGrpSpPr>
          <p:cNvPr id="13317" name="Group 15"/>
          <p:cNvGrpSpPr>
            <a:grpSpLocks/>
          </p:cNvGrpSpPr>
          <p:nvPr/>
        </p:nvGrpSpPr>
        <p:grpSpPr bwMode="auto">
          <a:xfrm>
            <a:off x="4800600" y="2209800"/>
            <a:ext cx="2209800" cy="2209800"/>
            <a:chOff x="5220" y="2160"/>
            <a:chExt cx="1800" cy="1620"/>
          </a:xfrm>
        </p:grpSpPr>
        <p:sp>
          <p:nvSpPr>
            <p:cNvPr id="44048" name="AutoShape 16" descr="50%"/>
            <p:cNvSpPr>
              <a:spLocks noChangeArrowheads="1"/>
            </p:cNvSpPr>
            <p:nvPr/>
          </p:nvSpPr>
          <p:spPr bwMode="auto">
            <a:xfrm>
              <a:off x="5220" y="2160"/>
              <a:ext cx="1800" cy="1620"/>
            </a:xfrm>
            <a:prstGeom prst="flowChartAlternateProcess">
              <a:avLst/>
            </a:prstGeom>
            <a:pattFill prst="pct50">
              <a:fgClr>
                <a:srgbClr val="000000"/>
              </a:fgClr>
              <a:bgClr>
                <a:srgbClr val="FFFFFF"/>
              </a:bgClr>
            </a:pattFill>
            <a:ln w="9525">
              <a:solidFill>
                <a:srgbClr val="000000"/>
              </a:solidFill>
              <a:miter lim="800000"/>
              <a:headEnd/>
              <a:tailEnd/>
            </a:ln>
            <a:effectLst>
              <a:outerShdw dist="35921" dir="2700000" algn="ctr" rotWithShape="0">
                <a:srgbClr val="808080"/>
              </a:outerShdw>
            </a:effectLst>
          </p:spPr>
          <p:txBody>
            <a:bodyPr/>
            <a:lstStyle/>
            <a:p>
              <a:pPr>
                <a:defRPr/>
              </a:pPr>
              <a:endParaRPr lang="en-US"/>
            </a:p>
          </p:txBody>
        </p:sp>
        <p:sp>
          <p:nvSpPr>
            <p:cNvPr id="13320" name="Rectangle 17" descr="5%"/>
            <p:cNvSpPr>
              <a:spLocks noChangeArrowheads="1"/>
            </p:cNvSpPr>
            <p:nvPr/>
          </p:nvSpPr>
          <p:spPr bwMode="auto">
            <a:xfrm>
              <a:off x="5220" y="3237"/>
              <a:ext cx="1800" cy="180"/>
            </a:xfrm>
            <a:prstGeom prst="rect">
              <a:avLst/>
            </a:prstGeom>
            <a:pattFill prst="pct5">
              <a:fgClr>
                <a:srgbClr val="000000"/>
              </a:fgClr>
              <a:bgClr>
                <a:srgbClr val="FFFFFF"/>
              </a:bgClr>
            </a:pattFill>
            <a:ln w="9525">
              <a:solidFill>
                <a:srgbClr val="000000"/>
              </a:solidFill>
              <a:miter lim="800000"/>
              <a:headEnd/>
              <a:tailEnd/>
            </a:ln>
          </p:spPr>
          <p:txBody>
            <a:bodyPr/>
            <a:lstStyle/>
            <a:p>
              <a:endParaRPr lang="en-US"/>
            </a:p>
          </p:txBody>
        </p:sp>
        <p:sp>
          <p:nvSpPr>
            <p:cNvPr id="13321" name="Rectangle 18" descr="5%"/>
            <p:cNvSpPr>
              <a:spLocks noChangeArrowheads="1"/>
            </p:cNvSpPr>
            <p:nvPr/>
          </p:nvSpPr>
          <p:spPr bwMode="auto">
            <a:xfrm>
              <a:off x="5220" y="2517"/>
              <a:ext cx="1800" cy="180"/>
            </a:xfrm>
            <a:prstGeom prst="rect">
              <a:avLst/>
            </a:prstGeom>
            <a:pattFill prst="pct5">
              <a:fgClr>
                <a:srgbClr val="000000"/>
              </a:fgClr>
              <a:bgClr>
                <a:srgbClr val="FFFFFF"/>
              </a:bgClr>
            </a:pattFill>
            <a:ln w="9525">
              <a:solidFill>
                <a:srgbClr val="000000"/>
              </a:solidFill>
              <a:miter lim="800000"/>
              <a:headEnd/>
              <a:tailEnd/>
            </a:ln>
          </p:spPr>
          <p:txBody>
            <a:bodyPr/>
            <a:lstStyle/>
            <a:p>
              <a:endParaRPr lang="en-US"/>
            </a:p>
          </p:txBody>
        </p:sp>
      </p:grpSp>
      <p:sp>
        <p:nvSpPr>
          <p:cNvPr id="13318" name="Text Box 19"/>
          <p:cNvSpPr txBox="1">
            <a:spLocks noChangeArrowheads="1"/>
          </p:cNvSpPr>
          <p:nvPr/>
        </p:nvSpPr>
        <p:spPr bwMode="auto">
          <a:xfrm>
            <a:off x="3200400" y="1371600"/>
            <a:ext cx="2667000" cy="457200"/>
          </a:xfrm>
          <a:prstGeom prst="rect">
            <a:avLst/>
          </a:prstGeom>
          <a:noFill/>
          <a:ln w="9525">
            <a:noFill/>
            <a:miter lim="800000"/>
            <a:headEnd/>
            <a:tailEnd/>
          </a:ln>
        </p:spPr>
        <p:txBody>
          <a:bodyPr>
            <a:spAutoFit/>
          </a:bodyPr>
          <a:lstStyle/>
          <a:p>
            <a:pPr>
              <a:spcBef>
                <a:spcPct val="50000"/>
              </a:spcBef>
            </a:pPr>
            <a:r>
              <a:rPr lang="en-US" sz="2400"/>
              <a:t>Single Solar cell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9"/>
          <p:cNvSpPr txBox="1">
            <a:spLocks noChangeArrowheads="1"/>
          </p:cNvSpPr>
          <p:nvPr/>
        </p:nvSpPr>
        <p:spPr bwMode="auto">
          <a:xfrm>
            <a:off x="152400" y="1219200"/>
            <a:ext cx="8839200" cy="4665663"/>
          </a:xfrm>
          <a:prstGeom prst="rect">
            <a:avLst/>
          </a:prstGeom>
          <a:noFill/>
          <a:ln w="9525">
            <a:solidFill>
              <a:schemeClr val="tx1"/>
            </a:solidFill>
            <a:miter lim="800000"/>
            <a:headEnd/>
            <a:tailEnd/>
          </a:ln>
        </p:spPr>
        <p:txBody>
          <a:bodyPr>
            <a:spAutoFit/>
          </a:bodyPr>
          <a:lstStyle/>
          <a:p>
            <a:pPr>
              <a:spcBef>
                <a:spcPct val="50000"/>
              </a:spcBef>
              <a:tabLst>
                <a:tab pos="463550" algn="l"/>
              </a:tabLst>
            </a:pPr>
            <a:r>
              <a:rPr lang="en-US" sz="2400" i="1">
                <a:solidFill>
                  <a:srgbClr val="CC0000"/>
                </a:solidFill>
              </a:rPr>
              <a:t>Solar panel (or) solar array (or) Solar module</a:t>
            </a:r>
          </a:p>
          <a:p>
            <a:pPr algn="just">
              <a:spcBef>
                <a:spcPct val="50000"/>
              </a:spcBef>
              <a:tabLst>
                <a:tab pos="463550" algn="l"/>
              </a:tabLst>
            </a:pPr>
            <a:r>
              <a:rPr lang="en-US" sz="2400" b="1" i="1">
                <a:solidFill>
                  <a:srgbClr val="9900CC"/>
                </a:solidFill>
              </a:rPr>
              <a:t>The solar panel (or) solar array is the interconnection of number of solar module to get efficient power.</a:t>
            </a:r>
          </a:p>
          <a:p>
            <a:pPr algn="just">
              <a:spcBef>
                <a:spcPct val="50000"/>
              </a:spcBef>
              <a:buFontTx/>
              <a:buChar char="•"/>
              <a:tabLst>
                <a:tab pos="463550" algn="l"/>
              </a:tabLst>
            </a:pPr>
            <a:r>
              <a:rPr lang="en-US" sz="2400"/>
              <a:t> 	A solar module consists of number of interconnected 	solar cells. </a:t>
            </a:r>
          </a:p>
          <a:p>
            <a:pPr algn="just">
              <a:spcBef>
                <a:spcPct val="50000"/>
              </a:spcBef>
              <a:buFontTx/>
              <a:buChar char="•"/>
              <a:tabLst>
                <a:tab pos="463550" algn="l"/>
              </a:tabLst>
            </a:pPr>
            <a:r>
              <a:rPr lang="en-US" sz="2400"/>
              <a:t> 	These interconnected cells embedded between two  	glass plate to protect from the bad whether. </a:t>
            </a:r>
          </a:p>
          <a:p>
            <a:pPr algn="just">
              <a:spcBef>
                <a:spcPct val="50000"/>
              </a:spcBef>
              <a:buFontTx/>
              <a:buChar char="•"/>
              <a:tabLst>
                <a:tab pos="463550" algn="l"/>
              </a:tabLst>
            </a:pPr>
            <a:r>
              <a:rPr lang="en-US" sz="2400"/>
              <a:t> 	Since absorption area of module is high, more energy 	can be produced.</a:t>
            </a:r>
            <a:r>
              <a:rPr lang="en-US" sz="2400" i="1"/>
              <a:t> </a:t>
            </a:r>
          </a:p>
          <a:p>
            <a:pPr algn="just">
              <a:spcBef>
                <a:spcPct val="50000"/>
              </a:spcBef>
              <a:tabLst>
                <a:tab pos="463550" algn="l"/>
              </a:tabLst>
            </a:pPr>
            <a:endParaRPr lang="en-US" sz="2400" i="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Illustration of solar cells combined to make a module and modules combined to make an array."/>
          <p:cNvPicPr>
            <a:picLocks noChangeAspect="1" noChangeArrowheads="1"/>
          </p:cNvPicPr>
          <p:nvPr/>
        </p:nvPicPr>
        <p:blipFill>
          <a:blip r:embed="rId2" r:link="rId3">
            <a:lum bright="-34000" contrast="64000"/>
          </a:blip>
          <a:srcRect/>
          <a:stretch>
            <a:fillRect/>
          </a:stretch>
        </p:blipFill>
        <p:spPr bwMode="auto">
          <a:xfrm>
            <a:off x="1143000" y="1555750"/>
            <a:ext cx="6781800" cy="354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7"/>
          <p:cNvSpPr txBox="1">
            <a:spLocks noChangeArrowheads="1"/>
          </p:cNvSpPr>
          <p:nvPr/>
        </p:nvSpPr>
        <p:spPr bwMode="auto">
          <a:xfrm>
            <a:off x="152400" y="1295400"/>
            <a:ext cx="8839200" cy="4713288"/>
          </a:xfrm>
          <a:prstGeom prst="rect">
            <a:avLst/>
          </a:prstGeom>
          <a:noFill/>
          <a:ln w="9525">
            <a:solidFill>
              <a:srgbClr val="000000"/>
            </a:solidFill>
            <a:miter lim="800000"/>
            <a:headEnd/>
            <a:tailEnd/>
          </a:ln>
        </p:spPr>
        <p:txBody>
          <a:bodyPr>
            <a:spAutoFit/>
          </a:bodyPr>
          <a:lstStyle/>
          <a:p>
            <a:pPr marL="342900" indent="-342900" algn="just">
              <a:tabLst>
                <a:tab pos="112713" algn="l"/>
                <a:tab pos="393700" algn="l"/>
                <a:tab pos="576263" algn="l"/>
                <a:tab pos="969963" algn="l"/>
                <a:tab pos="1828800" algn="l"/>
                <a:tab pos="1884363" algn="l"/>
              </a:tabLst>
            </a:pPr>
            <a:r>
              <a:rPr lang="en-US" sz="2300" dirty="0"/>
              <a:t>Based on the types of crystal used, soar cells can be classified as,</a:t>
            </a:r>
          </a:p>
          <a:p>
            <a:pPr marL="1997075" lvl="3" indent="-625475" algn="just">
              <a:buFontTx/>
              <a:buAutoNum type="arabicPeriod"/>
              <a:tabLst>
                <a:tab pos="112713" algn="l"/>
                <a:tab pos="393700" algn="l"/>
                <a:tab pos="576263" algn="l"/>
                <a:tab pos="969963" algn="l"/>
                <a:tab pos="1828800" algn="l"/>
                <a:tab pos="1884363" algn="l"/>
              </a:tabLst>
            </a:pPr>
            <a:r>
              <a:rPr lang="en-US" sz="2400" dirty="0" err="1">
                <a:solidFill>
                  <a:srgbClr val="3333FF"/>
                </a:solidFill>
              </a:rPr>
              <a:t>Monocrystalline</a:t>
            </a:r>
            <a:r>
              <a:rPr lang="en-US" sz="2400" dirty="0">
                <a:solidFill>
                  <a:srgbClr val="3333FF"/>
                </a:solidFill>
              </a:rPr>
              <a:t> silicon cells</a:t>
            </a:r>
          </a:p>
          <a:p>
            <a:pPr marL="1997075" lvl="3" indent="-625475" algn="just">
              <a:buFontTx/>
              <a:buAutoNum type="arabicPeriod"/>
              <a:tabLst>
                <a:tab pos="112713" algn="l"/>
                <a:tab pos="393700" algn="l"/>
                <a:tab pos="576263" algn="l"/>
                <a:tab pos="969963" algn="l"/>
                <a:tab pos="1828800" algn="l"/>
                <a:tab pos="1884363" algn="l"/>
              </a:tabLst>
            </a:pPr>
            <a:r>
              <a:rPr lang="en-US" sz="2400" dirty="0">
                <a:solidFill>
                  <a:srgbClr val="3333FF"/>
                </a:solidFill>
              </a:rPr>
              <a:t>Polycrystalline silicon cells</a:t>
            </a:r>
          </a:p>
          <a:p>
            <a:pPr marL="1997075" lvl="3" indent="-625475" algn="just">
              <a:buFontTx/>
              <a:buAutoNum type="arabicPeriod"/>
              <a:tabLst>
                <a:tab pos="112713" algn="l"/>
                <a:tab pos="393700" algn="l"/>
                <a:tab pos="576263" algn="l"/>
                <a:tab pos="969963" algn="l"/>
                <a:tab pos="1828800" algn="l"/>
                <a:tab pos="1884363" algn="l"/>
              </a:tabLst>
            </a:pPr>
            <a:r>
              <a:rPr lang="en-US" sz="2400" dirty="0">
                <a:solidFill>
                  <a:srgbClr val="3333FF"/>
                </a:solidFill>
              </a:rPr>
              <a:t>Amorphous silicon cells</a:t>
            </a:r>
          </a:p>
          <a:p>
            <a:pPr marL="1997075" lvl="3" indent="-625475" algn="just">
              <a:buFontTx/>
              <a:buAutoNum type="arabicPeriod"/>
              <a:tabLst>
                <a:tab pos="112713" algn="l"/>
                <a:tab pos="393700" algn="l"/>
                <a:tab pos="576263" algn="l"/>
                <a:tab pos="969963" algn="l"/>
                <a:tab pos="1828800" algn="l"/>
                <a:tab pos="1884363" algn="l"/>
              </a:tabLst>
            </a:pPr>
            <a:endParaRPr lang="en-US" sz="1200" dirty="0"/>
          </a:p>
          <a:p>
            <a:pPr marL="342900" indent="-342900" algn="just">
              <a:buFontTx/>
              <a:buAutoNum type="arabicPeriod"/>
              <a:tabLst>
                <a:tab pos="112713" algn="l"/>
                <a:tab pos="393700" algn="l"/>
                <a:tab pos="576263" algn="l"/>
                <a:tab pos="969963" algn="l"/>
                <a:tab pos="1828800" algn="l"/>
                <a:tab pos="1884363" algn="l"/>
              </a:tabLst>
            </a:pPr>
            <a:r>
              <a:rPr lang="en-US" sz="2400" dirty="0"/>
              <a:t>The </a:t>
            </a:r>
            <a:r>
              <a:rPr lang="en-US" sz="2400" dirty="0" err="1"/>
              <a:t>Monocrystalline</a:t>
            </a:r>
            <a:r>
              <a:rPr lang="en-US" sz="2400" dirty="0"/>
              <a:t>  silicon  cell  is  produced from 	</a:t>
            </a:r>
            <a:r>
              <a:rPr lang="en-US" sz="2400" i="1" dirty="0">
                <a:solidFill>
                  <a:srgbClr val="9900CC"/>
                </a:solidFill>
              </a:rPr>
              <a:t>pure silicon (single crystal).</a:t>
            </a:r>
            <a:r>
              <a:rPr lang="en-US" sz="2400" dirty="0"/>
              <a:t> Since the </a:t>
            </a:r>
            <a:r>
              <a:rPr lang="en-US" sz="2400" dirty="0" err="1"/>
              <a:t>Monocrystalline</a:t>
            </a:r>
            <a:r>
              <a:rPr lang="en-US" sz="2400" dirty="0"/>
              <a:t> 	silicon is pure and defect free, 	the efficiency of cell will be 	higher.</a:t>
            </a:r>
            <a:br>
              <a:rPr lang="en-US" sz="2400" dirty="0"/>
            </a:br>
            <a:endParaRPr lang="en-US" sz="1200" dirty="0"/>
          </a:p>
          <a:p>
            <a:pPr marL="342900" indent="-342900" algn="just">
              <a:buFontTx/>
              <a:buAutoNum type="arabicPeriod"/>
              <a:tabLst>
                <a:tab pos="112713" algn="l"/>
                <a:tab pos="393700" algn="l"/>
                <a:tab pos="576263" algn="l"/>
                <a:tab pos="969963" algn="l"/>
                <a:tab pos="1828800" algn="l"/>
                <a:tab pos="1884363" algn="l"/>
              </a:tabLst>
            </a:pPr>
            <a:r>
              <a:rPr lang="en-US" sz="2200" dirty="0"/>
              <a:t>	In polycrystalline solar cell, </a:t>
            </a:r>
            <a:r>
              <a:rPr lang="en-US" sz="2200" i="1" dirty="0">
                <a:solidFill>
                  <a:srgbClr val="9900CC"/>
                </a:solidFill>
              </a:rPr>
              <a:t>liquid silicon</a:t>
            </a:r>
            <a:r>
              <a:rPr lang="en-US" sz="2200" dirty="0"/>
              <a:t> is used as raw 	material and polycrystalline silicon was obtained followed by </a:t>
            </a:r>
            <a:r>
              <a:rPr lang="en-US" sz="2200" i="1" dirty="0">
                <a:solidFill>
                  <a:srgbClr val="9900CC"/>
                </a:solidFill>
              </a:rPr>
              <a:t>solidification process</a:t>
            </a:r>
            <a:r>
              <a:rPr lang="en-US" sz="2200" dirty="0"/>
              <a:t>. The materials contain various 	crystalline sizes. Hence, the efficiency of this type of cell </a:t>
            </a:r>
            <a:r>
              <a:rPr lang="en-US" sz="2200" dirty="0" smtClean="0"/>
              <a:t>is </a:t>
            </a:r>
            <a:r>
              <a:rPr lang="en-US" sz="2200" dirty="0"/>
              <a:t>less than </a:t>
            </a:r>
            <a:r>
              <a:rPr lang="en-US" sz="2200" dirty="0" err="1"/>
              <a:t>Monocrystalline</a:t>
            </a:r>
            <a:r>
              <a:rPr lang="en-US" sz="2200" dirty="0"/>
              <a:t> cell. </a:t>
            </a:r>
          </a:p>
        </p:txBody>
      </p:sp>
      <p:sp>
        <p:nvSpPr>
          <p:cNvPr id="16389" name="Text Box 8"/>
          <p:cNvSpPr txBox="1">
            <a:spLocks noChangeArrowheads="1"/>
          </p:cNvSpPr>
          <p:nvPr/>
        </p:nvSpPr>
        <p:spPr bwMode="auto">
          <a:xfrm>
            <a:off x="228600" y="762000"/>
            <a:ext cx="3810000" cy="519113"/>
          </a:xfrm>
          <a:prstGeom prst="rect">
            <a:avLst/>
          </a:prstGeom>
          <a:noFill/>
          <a:ln w="9525">
            <a:noFill/>
            <a:miter lim="800000"/>
            <a:headEnd/>
            <a:tailEnd/>
          </a:ln>
        </p:spPr>
        <p:txBody>
          <a:bodyPr>
            <a:spAutoFit/>
          </a:bodyPr>
          <a:lstStyle/>
          <a:p>
            <a:pPr>
              <a:spcBef>
                <a:spcPct val="50000"/>
              </a:spcBef>
              <a:tabLst>
                <a:tab pos="463550" algn="l"/>
              </a:tabLst>
            </a:pPr>
            <a:r>
              <a:rPr lang="en-US" sz="2800">
                <a:solidFill>
                  <a:srgbClr val="CC0000"/>
                </a:solidFill>
              </a:rPr>
              <a:t>5.	Types of Solar cell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12"/>
          <p:cNvSpPr>
            <a:spLocks noChangeArrowheads="1"/>
          </p:cNvSpPr>
          <p:nvPr/>
        </p:nvSpPr>
        <p:spPr bwMode="auto">
          <a:xfrm>
            <a:off x="304800" y="1323975"/>
            <a:ext cx="8610600" cy="4757738"/>
          </a:xfrm>
          <a:prstGeom prst="rect">
            <a:avLst/>
          </a:prstGeom>
          <a:noFill/>
          <a:ln w="9525">
            <a:solidFill>
              <a:srgbClr val="000000"/>
            </a:solidFill>
            <a:miter lim="800000"/>
            <a:headEnd/>
            <a:tailEnd/>
          </a:ln>
        </p:spPr>
        <p:txBody>
          <a:bodyPr>
            <a:spAutoFit/>
          </a:bodyPr>
          <a:lstStyle/>
          <a:p>
            <a:pPr marL="342900" indent="-4763">
              <a:tabLst>
                <a:tab pos="463550" algn="l"/>
                <a:tab pos="520700" algn="l"/>
              </a:tabLst>
            </a:pPr>
            <a:endParaRPr lang="en-US"/>
          </a:p>
          <a:p>
            <a:pPr marL="342900" indent="-4763" algn="just">
              <a:buFontTx/>
              <a:buAutoNum type="arabicPeriod" startAt="3"/>
              <a:tabLst>
                <a:tab pos="463550" algn="l"/>
                <a:tab pos="520700" algn="l"/>
              </a:tabLst>
            </a:pPr>
            <a:r>
              <a:rPr lang="en-US" sz="2400"/>
              <a:t>   Amorphous silicon was obtained by </a:t>
            </a:r>
            <a:r>
              <a:rPr lang="en-US" sz="2400" i="1">
                <a:solidFill>
                  <a:srgbClr val="9900CC"/>
                </a:solidFill>
              </a:rPr>
              <a:t>depositing silicon film 	on the substrate like glass plate.</a:t>
            </a:r>
            <a:r>
              <a:rPr lang="en-US" sz="2400"/>
              <a:t> </a:t>
            </a:r>
          </a:p>
          <a:p>
            <a:pPr marL="342900" indent="-4763" algn="just">
              <a:tabLst>
                <a:tab pos="463550" algn="l"/>
                <a:tab pos="520700" algn="l"/>
              </a:tabLst>
            </a:pPr>
            <a:endParaRPr lang="en-US" sz="2400"/>
          </a:p>
          <a:p>
            <a:pPr marL="342900" indent="-4763" algn="just">
              <a:buFontTx/>
              <a:buChar char="•"/>
              <a:tabLst>
                <a:tab pos="463550" algn="l"/>
                <a:tab pos="520700" algn="l"/>
              </a:tabLst>
            </a:pPr>
            <a:r>
              <a:rPr lang="en-US" sz="2400"/>
              <a:t>	The layer thickness amounts to less than 1µm – the 	thickness of a human hair for comparison is 50-100 µm. </a:t>
            </a:r>
          </a:p>
          <a:p>
            <a:pPr marL="800100" lvl="1" indent="-342900" algn="just">
              <a:tabLst>
                <a:tab pos="463550" algn="l"/>
                <a:tab pos="520700" algn="l"/>
              </a:tabLst>
            </a:pPr>
            <a:r>
              <a:rPr lang="en-US" sz="2400"/>
              <a:t>	</a:t>
            </a:r>
          </a:p>
          <a:p>
            <a:pPr marL="342900" indent="-4763" algn="just">
              <a:buFontTx/>
              <a:buChar char="•"/>
              <a:tabLst>
                <a:tab pos="463550" algn="l"/>
                <a:tab pos="520700" algn="l"/>
              </a:tabLst>
            </a:pPr>
            <a:r>
              <a:rPr lang="en-US" sz="2400"/>
              <a:t>	The efficiency of amorphous 	cells is much lower than that 	of the other two cell types. </a:t>
            </a:r>
          </a:p>
          <a:p>
            <a:pPr marL="800100" lvl="1" indent="-342900" algn="just">
              <a:buFontTx/>
              <a:buChar char="•"/>
              <a:tabLst>
                <a:tab pos="463550" algn="l"/>
                <a:tab pos="520700" algn="l"/>
              </a:tabLst>
            </a:pPr>
            <a:endParaRPr lang="en-US" sz="2400"/>
          </a:p>
          <a:p>
            <a:pPr marL="800100" lvl="1" indent="-342900" algn="just">
              <a:buFontTx/>
              <a:buChar char="•"/>
              <a:tabLst>
                <a:tab pos="463550" algn="l"/>
                <a:tab pos="520700" algn="l"/>
              </a:tabLst>
            </a:pPr>
            <a:r>
              <a:rPr lang="en-US" sz="2400"/>
              <a:t>	As a result, they are used mainly in low power equipment, 	such as watches and pocket calculators, or as facade 	elements.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1451"/>
          <p:cNvSpPr>
            <a:spLocks noChangeArrowheads="1"/>
          </p:cNvSpPr>
          <p:nvPr/>
        </p:nvSpPr>
        <p:spPr bwMode="auto">
          <a:xfrm>
            <a:off x="1447800" y="1447800"/>
            <a:ext cx="5302250" cy="457200"/>
          </a:xfrm>
          <a:prstGeom prst="rect">
            <a:avLst/>
          </a:prstGeom>
          <a:noFill/>
          <a:ln w="9525">
            <a:noFill/>
            <a:miter lim="800000"/>
            <a:headEnd/>
            <a:tailEnd/>
          </a:ln>
        </p:spPr>
        <p:txBody>
          <a:bodyPr wrap="none" anchor="ctr">
            <a:spAutoFit/>
          </a:bodyPr>
          <a:lstStyle/>
          <a:p>
            <a:pPr algn="ctr"/>
            <a:r>
              <a:rPr lang="en-US" sz="2400" b="1">
                <a:solidFill>
                  <a:srgbClr val="CC0000"/>
                </a:solidFill>
                <a:ea typeface="Times New Roman" pitchFamily="18" charset="0"/>
                <a:cs typeface="Arial" charset="0"/>
              </a:rPr>
              <a:t>Comparison of Types of solar cell</a:t>
            </a:r>
          </a:p>
        </p:txBody>
      </p:sp>
      <p:graphicFrame>
        <p:nvGraphicFramePr>
          <p:cNvPr id="36325" name="Group 1509"/>
          <p:cNvGraphicFramePr>
            <a:graphicFrameLocks noGrp="1"/>
          </p:cNvGraphicFramePr>
          <p:nvPr/>
        </p:nvGraphicFramePr>
        <p:xfrm>
          <a:off x="1219200" y="2057400"/>
          <a:ext cx="6096000" cy="3657600"/>
        </p:xfrm>
        <a:graphic>
          <a:graphicData uri="http://schemas.openxmlformats.org/drawingml/2006/table">
            <a:tbl>
              <a:tblPr/>
              <a:tblGrid>
                <a:gridCol w="3429000"/>
                <a:gridCol w="2667000"/>
              </a:tblGrid>
              <a:tr h="836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rPr>
                        <a:t>Material</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rPr>
                        <a:t>Efficiency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Monocrystalline silicon</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14-17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Polycrystalline silicon</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13-15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Amorphous silicon</a:t>
                      </a: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5-7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9"/>
          <p:cNvSpPr txBox="1">
            <a:spLocks noChangeArrowheads="1"/>
          </p:cNvSpPr>
          <p:nvPr/>
        </p:nvSpPr>
        <p:spPr bwMode="auto">
          <a:xfrm>
            <a:off x="152400" y="914400"/>
            <a:ext cx="8839200" cy="519113"/>
          </a:xfrm>
          <a:prstGeom prst="rect">
            <a:avLst/>
          </a:prstGeom>
          <a:noFill/>
          <a:ln w="9525">
            <a:noFill/>
            <a:miter lim="800000"/>
            <a:headEnd/>
            <a:tailEnd/>
          </a:ln>
        </p:spPr>
        <p:txBody>
          <a:bodyPr>
            <a:spAutoFit/>
          </a:bodyPr>
          <a:lstStyle/>
          <a:p>
            <a:pPr>
              <a:spcBef>
                <a:spcPct val="50000"/>
              </a:spcBef>
              <a:tabLst>
                <a:tab pos="463550" algn="l"/>
              </a:tabLst>
            </a:pPr>
            <a:r>
              <a:rPr lang="en-US" sz="2800" b="1">
                <a:solidFill>
                  <a:srgbClr val="CC0000"/>
                </a:solidFill>
              </a:rPr>
              <a:t>6.	Principle, construction and working of Solar cell</a:t>
            </a:r>
          </a:p>
        </p:txBody>
      </p:sp>
      <p:sp>
        <p:nvSpPr>
          <p:cNvPr id="19461" name="Text Box 11"/>
          <p:cNvSpPr txBox="1">
            <a:spLocks noChangeArrowheads="1"/>
          </p:cNvSpPr>
          <p:nvPr/>
        </p:nvSpPr>
        <p:spPr bwMode="auto">
          <a:xfrm>
            <a:off x="152400" y="1447800"/>
            <a:ext cx="8915400" cy="1562100"/>
          </a:xfrm>
          <a:prstGeom prst="rect">
            <a:avLst/>
          </a:prstGeom>
          <a:solidFill>
            <a:srgbClr val="CCFFFF">
              <a:alpha val="29019"/>
            </a:srgbClr>
          </a:solidFill>
          <a:ln w="9525">
            <a:solidFill>
              <a:srgbClr val="000000"/>
            </a:solidFill>
            <a:miter lim="800000"/>
            <a:headEnd/>
            <a:tailEnd/>
          </a:ln>
        </p:spPr>
        <p:txBody>
          <a:bodyPr>
            <a:spAutoFit/>
          </a:bodyPr>
          <a:lstStyle/>
          <a:p>
            <a:pPr algn="just">
              <a:tabLst>
                <a:tab pos="1252538" algn="l"/>
                <a:tab pos="1377950" algn="l"/>
              </a:tabLst>
            </a:pPr>
            <a:r>
              <a:rPr lang="en-US" sz="2400" b="1" i="1">
                <a:solidFill>
                  <a:srgbClr val="CC0000"/>
                </a:solidFill>
              </a:rPr>
              <a:t>Principle:</a:t>
            </a:r>
            <a:r>
              <a:rPr lang="en-US" sz="2400" b="1"/>
              <a:t> 	The solar  cells are  based   on  the  principles  of photovoltaic effect.The </a:t>
            </a:r>
            <a:r>
              <a:rPr lang="en-US" sz="2400" b="1">
                <a:solidFill>
                  <a:srgbClr val="9900CC"/>
                </a:solidFill>
              </a:rPr>
              <a:t>photovoltaic effect</a:t>
            </a:r>
            <a:r>
              <a:rPr lang="en-US" sz="2400" b="1"/>
              <a:t> is the   photogeneration of charge carriers in a light </a:t>
            </a:r>
            <a:r>
              <a:rPr lang="en-US" sz="2200" b="1"/>
              <a:t>absorbing</a:t>
            </a:r>
            <a:r>
              <a:rPr lang="en-US" sz="2400" b="1"/>
              <a:t> materials as a result of absorption of light radiation.</a:t>
            </a:r>
          </a:p>
        </p:txBody>
      </p:sp>
      <p:sp>
        <p:nvSpPr>
          <p:cNvPr id="19462" name="Text Box 13"/>
          <p:cNvSpPr txBox="1">
            <a:spLocks noChangeArrowheads="1"/>
          </p:cNvSpPr>
          <p:nvPr/>
        </p:nvSpPr>
        <p:spPr bwMode="auto">
          <a:xfrm>
            <a:off x="152400" y="3124200"/>
            <a:ext cx="8915400" cy="3022600"/>
          </a:xfrm>
          <a:prstGeom prst="rect">
            <a:avLst/>
          </a:prstGeom>
          <a:noFill/>
          <a:ln w="9525">
            <a:solidFill>
              <a:srgbClr val="000000"/>
            </a:solidFill>
            <a:miter lim="800000"/>
            <a:headEnd/>
            <a:tailEnd/>
          </a:ln>
        </p:spPr>
        <p:txBody>
          <a:bodyPr>
            <a:spAutoFit/>
          </a:bodyPr>
          <a:lstStyle/>
          <a:p>
            <a:pPr algn="just">
              <a:spcBef>
                <a:spcPct val="50000"/>
              </a:spcBef>
              <a:tabLst>
                <a:tab pos="463550" algn="l"/>
              </a:tabLst>
            </a:pPr>
            <a:r>
              <a:rPr lang="en-US" sz="2400" i="1">
                <a:solidFill>
                  <a:srgbClr val="CC0000"/>
                </a:solidFill>
              </a:rPr>
              <a:t>Construction</a:t>
            </a:r>
          </a:p>
          <a:p>
            <a:pPr algn="just">
              <a:spcBef>
                <a:spcPct val="50000"/>
              </a:spcBef>
              <a:buFontTx/>
              <a:buChar char="•"/>
              <a:tabLst>
                <a:tab pos="463550" algn="l"/>
              </a:tabLst>
            </a:pPr>
            <a:r>
              <a:rPr lang="en-US" sz="2400"/>
              <a:t> 	Solar cell (crystalline Silicon) consists of a </a:t>
            </a:r>
            <a:r>
              <a:rPr lang="en-US" sz="2400" i="1">
                <a:solidFill>
                  <a:srgbClr val="9900CC"/>
                </a:solidFill>
              </a:rPr>
              <a:t>n-type 	semiconductor (emitter)</a:t>
            </a:r>
            <a:r>
              <a:rPr lang="en-US" sz="2400"/>
              <a:t> layer and </a:t>
            </a:r>
            <a:r>
              <a:rPr lang="en-US" sz="2400" i="1">
                <a:solidFill>
                  <a:srgbClr val="9900CC"/>
                </a:solidFill>
              </a:rPr>
              <a:t>p-type semiconductor 	layer (base).</a:t>
            </a:r>
            <a:r>
              <a:rPr lang="en-US" sz="2400"/>
              <a:t> The two layers are sandwiched and hence 	there is formation of p-n </a:t>
            </a:r>
            <a:r>
              <a:rPr lang="en-US" sz="2400" i="1">
                <a:solidFill>
                  <a:srgbClr val="9900CC"/>
                </a:solidFill>
              </a:rPr>
              <a:t>junction.</a:t>
            </a:r>
            <a:r>
              <a:rPr lang="en-US" sz="2400"/>
              <a:t> </a:t>
            </a:r>
          </a:p>
          <a:p>
            <a:pPr algn="just">
              <a:spcBef>
                <a:spcPct val="50000"/>
              </a:spcBef>
              <a:buFontTx/>
              <a:buChar char="•"/>
              <a:tabLst>
                <a:tab pos="463550" algn="l"/>
              </a:tabLst>
            </a:pPr>
            <a:r>
              <a:rPr lang="en-US" sz="2400"/>
              <a:t> 	The surface is coated with </a:t>
            </a:r>
            <a:r>
              <a:rPr lang="en-US" sz="2400" i="1">
                <a:solidFill>
                  <a:srgbClr val="9900CC"/>
                </a:solidFill>
              </a:rPr>
              <a:t>anti-refection coating</a:t>
            </a:r>
            <a:r>
              <a:rPr lang="en-US" sz="2400"/>
              <a:t> to avoid 	the 	loss of incident light energy due to reflection.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5"/>
          <p:cNvSpPr>
            <a:spLocks noGrp="1"/>
          </p:cNvSpPr>
          <p:nvPr>
            <p:ph type="sldNum" sz="quarter" idx="12"/>
          </p:nvPr>
        </p:nvSpPr>
        <p:spPr/>
        <p:txBody>
          <a:bodyPr/>
          <a:lstStyle/>
          <a:p>
            <a:pPr>
              <a:defRPr/>
            </a:pPr>
            <a:fld id="{12B59023-C8ED-4DBB-AE57-C92565CC5381}" type="slidenum">
              <a:rPr lang="en-US"/>
              <a:pPr>
                <a:defRPr/>
              </a:pPr>
              <a:t>19</a:t>
            </a:fld>
            <a:endParaRPr lang="en-US"/>
          </a:p>
        </p:txBody>
      </p:sp>
      <p:pic>
        <p:nvPicPr>
          <p:cNvPr id="2" name="Picture 8" descr="http://www.kyocerasolar.com/images/SI_faq_howdo.gif"/>
          <p:cNvPicPr>
            <a:picLocks noChangeAspect="1" noChangeArrowheads="1"/>
          </p:cNvPicPr>
          <p:nvPr/>
        </p:nvPicPr>
        <p:blipFill>
          <a:blip r:embed="rId2" r:link="rId3">
            <a:lum bright="-40000" contrast="66000"/>
          </a:blip>
          <a:srcRect/>
          <a:stretch>
            <a:fillRect/>
          </a:stretch>
        </p:blipFill>
        <p:spPr bwMode="auto">
          <a:xfrm>
            <a:off x="533400" y="152400"/>
            <a:ext cx="8162925"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p:txBody>
          <a:bodyPr/>
          <a:lstStyle/>
          <a:p>
            <a:pPr>
              <a:defRPr/>
            </a:pPr>
            <a:fld id="{680C61BD-7EAC-4438-8BC1-D58B8D41E27B}" type="slidenum">
              <a:rPr lang="en-US"/>
              <a:pPr>
                <a:defRPr/>
              </a:pPr>
              <a:t>2</a:t>
            </a:fld>
            <a:endParaRPr lang="en-US"/>
          </a:p>
        </p:txBody>
      </p:sp>
      <p:sp>
        <p:nvSpPr>
          <p:cNvPr id="29698" name="Rectangle 2"/>
          <p:cNvSpPr>
            <a:spLocks noChangeArrowheads="1"/>
          </p:cNvSpPr>
          <p:nvPr/>
        </p:nvSpPr>
        <p:spPr bwMode="auto">
          <a:xfrm>
            <a:off x="0" y="2133600"/>
            <a:ext cx="8763000" cy="708025"/>
          </a:xfrm>
          <a:prstGeom prst="rect">
            <a:avLst/>
          </a:prstGeom>
          <a:gradFill rotWithShape="1">
            <a:gsLst>
              <a:gs pos="0">
                <a:schemeClr val="folHlink"/>
              </a:gs>
              <a:gs pos="50000">
                <a:schemeClr val="folHlink">
                  <a:gamma/>
                  <a:tint val="0"/>
                  <a:invGamma/>
                </a:schemeClr>
              </a:gs>
              <a:gs pos="100000">
                <a:schemeClr val="folHlink"/>
              </a:gs>
            </a:gsLst>
            <a:lin ang="5400000" scaled="1"/>
          </a:gradFill>
          <a:ln w="9525">
            <a:solidFill>
              <a:schemeClr val="tx1"/>
            </a:solidFill>
            <a:miter lim="800000"/>
            <a:headEnd/>
            <a:tailEnd/>
          </a:ln>
          <a:effectLst/>
        </p:spPr>
        <p:txBody>
          <a:bodyPr anchor="ctr">
            <a:spAutoFit/>
          </a:bodyPr>
          <a:lstStyle/>
          <a:p>
            <a:pPr algn="just">
              <a:tabLst>
                <a:tab pos="860425" algn="l"/>
                <a:tab pos="1089025" algn="l"/>
                <a:tab pos="1371600" algn="l"/>
                <a:tab pos="1425575" algn="l"/>
                <a:tab pos="1492250" algn="l"/>
                <a:tab pos="1600200" algn="l"/>
                <a:tab pos="2863850" algn="l"/>
              </a:tabLst>
              <a:defRPr/>
            </a:pPr>
            <a:r>
              <a:rPr lang="en-US" sz="2000" b="1" i="1" dirty="0">
                <a:solidFill>
                  <a:srgbClr val="3333CC"/>
                </a:solidFill>
              </a:rPr>
              <a:t>Recap </a:t>
            </a:r>
            <a:r>
              <a:rPr lang="en-US" b="1" dirty="0">
                <a:solidFill>
                  <a:srgbClr val="3333CC"/>
                </a:solidFill>
              </a:rPr>
              <a:t>(Lecture-1)</a:t>
            </a:r>
            <a:r>
              <a:rPr lang="en-US" dirty="0"/>
              <a:t> </a:t>
            </a:r>
            <a:r>
              <a:rPr lang="en-US" sz="2000" b="1" i="1" dirty="0">
                <a:solidFill>
                  <a:srgbClr val="3333CC"/>
                </a:solidFill>
              </a:rPr>
              <a:t>:</a:t>
            </a:r>
            <a:r>
              <a:rPr lang="en-US" sz="2000" i="1" dirty="0"/>
              <a:t> Photo</a:t>
            </a:r>
            <a:r>
              <a:rPr lang="en-US" sz="2000" dirty="0"/>
              <a:t> means </a:t>
            </a:r>
            <a:r>
              <a:rPr lang="en-US" sz="2000" i="1" dirty="0"/>
              <a:t>light</a:t>
            </a:r>
            <a:r>
              <a:rPr lang="en-US" sz="2000" dirty="0"/>
              <a:t> in Greek and </a:t>
            </a:r>
            <a:r>
              <a:rPr lang="en-US" sz="2000" i="1" dirty="0"/>
              <a:t>Volt </a:t>
            </a:r>
            <a:r>
              <a:rPr lang="en-US" sz="2000" dirty="0"/>
              <a:t>is the name of a 						          pioneer in the study of electricity Alessandro Volta</a:t>
            </a:r>
            <a:endParaRPr lang="en-US" sz="2400" dirty="0"/>
          </a:p>
        </p:txBody>
      </p:sp>
      <p:sp>
        <p:nvSpPr>
          <p:cNvPr id="3076" name="Text Box 5"/>
          <p:cNvSpPr txBox="1">
            <a:spLocks noChangeArrowheads="1"/>
          </p:cNvSpPr>
          <p:nvPr/>
        </p:nvSpPr>
        <p:spPr bwMode="auto">
          <a:xfrm>
            <a:off x="0" y="685800"/>
            <a:ext cx="8915400" cy="1187450"/>
          </a:xfrm>
          <a:prstGeom prst="rect">
            <a:avLst/>
          </a:prstGeom>
          <a:solidFill>
            <a:srgbClr val="00FFCC"/>
          </a:solidFill>
          <a:ln w="9525">
            <a:noFill/>
            <a:miter lim="800000"/>
            <a:headEnd/>
            <a:tailEnd/>
          </a:ln>
        </p:spPr>
        <p:txBody>
          <a:bodyPr>
            <a:spAutoFit/>
          </a:bodyPr>
          <a:lstStyle/>
          <a:p>
            <a:pPr algn="just">
              <a:spcBef>
                <a:spcPct val="50000"/>
              </a:spcBef>
            </a:pPr>
            <a:r>
              <a:rPr lang="en-US" sz="2400" b="1">
                <a:solidFill>
                  <a:srgbClr val="CC0000"/>
                </a:solidFill>
              </a:rPr>
              <a:t>Solar cell: 	</a:t>
            </a:r>
            <a:r>
              <a:rPr lang="en-US" sz="2400" b="1"/>
              <a:t>Solar cell is a photovoltaic device that converts 		the light energy into electrical energy based on 		the principles of photovoltaic effect</a:t>
            </a:r>
            <a:endParaRPr lang="en-US" sz="2400"/>
          </a:p>
        </p:txBody>
      </p:sp>
      <p:sp>
        <p:nvSpPr>
          <p:cNvPr id="3077" name="Text Box 9"/>
          <p:cNvSpPr txBox="1">
            <a:spLocks noChangeArrowheads="1"/>
          </p:cNvSpPr>
          <p:nvPr/>
        </p:nvSpPr>
        <p:spPr bwMode="auto">
          <a:xfrm>
            <a:off x="152400" y="3276600"/>
            <a:ext cx="8763000" cy="2840038"/>
          </a:xfrm>
          <a:prstGeom prst="rect">
            <a:avLst/>
          </a:prstGeom>
          <a:gradFill rotWithShape="1">
            <a:gsLst>
              <a:gs pos="0">
                <a:srgbClr val="FF9966"/>
              </a:gs>
              <a:gs pos="50000">
                <a:srgbClr val="FFFFFF"/>
              </a:gs>
              <a:gs pos="100000">
                <a:srgbClr val="FF9966"/>
              </a:gs>
            </a:gsLst>
            <a:lin ang="5400000" scaled="1"/>
          </a:gradFill>
          <a:ln w="9525">
            <a:solidFill>
              <a:schemeClr val="tx1"/>
            </a:solidFill>
            <a:miter lim="800000"/>
            <a:headEnd/>
            <a:tailEnd/>
          </a:ln>
        </p:spPr>
        <p:txBody>
          <a:bodyPr>
            <a:spAutoFit/>
          </a:bodyPr>
          <a:lstStyle/>
          <a:p>
            <a:pPr algn="just">
              <a:spcBef>
                <a:spcPct val="50000"/>
              </a:spcBef>
            </a:pPr>
            <a:r>
              <a:rPr lang="en-US" sz="2400">
                <a:solidFill>
                  <a:srgbClr val="9900CC"/>
                </a:solidFill>
              </a:rPr>
              <a:t>Albert Einstein</a:t>
            </a:r>
            <a:r>
              <a:rPr lang="en-US" sz="2400"/>
              <a:t> was awarded the 1921 Nobel Prize in physics for his research on the photoelectric effect—a phenomenon central to the generation of electricity through solar cells</a:t>
            </a:r>
            <a:r>
              <a:rPr lang="en-US"/>
              <a:t>.</a:t>
            </a:r>
          </a:p>
          <a:p>
            <a:pPr algn="just">
              <a:spcBef>
                <a:spcPct val="50000"/>
              </a:spcBef>
            </a:pPr>
            <a:r>
              <a:rPr lang="en-US" sz="2400"/>
              <a:t>In the early stages, the solar cell was developed only with 4 to 6 % efficiency( because of inadequate materials and problems in focusing the solar radiations). But, after 1989, the solar cells with more than 50% efficiency was developed. </a:t>
            </a:r>
            <a:endParaRPr lang="en-US" sz="2400">
              <a:solidFill>
                <a:srgbClr val="CC0000"/>
              </a:solidFill>
            </a:endParaRPr>
          </a:p>
        </p:txBody>
      </p:sp>
      <p:sp>
        <p:nvSpPr>
          <p:cNvPr id="3078" name="Text Box 12"/>
          <p:cNvSpPr txBox="1">
            <a:spLocks noChangeArrowheads="1"/>
          </p:cNvSpPr>
          <p:nvPr/>
        </p:nvSpPr>
        <p:spPr bwMode="auto">
          <a:xfrm>
            <a:off x="228600" y="0"/>
            <a:ext cx="3276600" cy="519113"/>
          </a:xfrm>
          <a:prstGeom prst="rect">
            <a:avLst/>
          </a:prstGeom>
          <a:noFill/>
          <a:ln w="9525">
            <a:noFill/>
            <a:miter lim="800000"/>
            <a:headEnd/>
            <a:tailEnd/>
          </a:ln>
        </p:spPr>
        <p:txBody>
          <a:bodyPr>
            <a:spAutoFit/>
          </a:bodyPr>
          <a:lstStyle/>
          <a:p>
            <a:pPr>
              <a:spcBef>
                <a:spcPct val="50000"/>
              </a:spcBef>
              <a:tabLst>
                <a:tab pos="576263" algn="l"/>
              </a:tabLst>
            </a:pPr>
            <a:r>
              <a:rPr lang="en-US" sz="2800" b="1">
                <a:solidFill>
                  <a:srgbClr val="CC0000"/>
                </a:solidFill>
              </a:rPr>
              <a:t>1.	Introduction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solar-light-cell"/>
          <p:cNvPicPr>
            <a:picLocks noGrp="1" noChangeAspect="1" noChangeArrowheads="1"/>
          </p:cNvPicPr>
          <p:nvPr>
            <p:ph idx="1"/>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8"/>
          <p:cNvSpPr txBox="1">
            <a:spLocks noChangeArrowheads="1"/>
          </p:cNvSpPr>
          <p:nvPr/>
        </p:nvSpPr>
        <p:spPr bwMode="auto">
          <a:xfrm>
            <a:off x="228600" y="1125538"/>
            <a:ext cx="8534400" cy="4665662"/>
          </a:xfrm>
          <a:prstGeom prst="rect">
            <a:avLst/>
          </a:prstGeom>
          <a:noFill/>
          <a:ln w="9525">
            <a:solidFill>
              <a:srgbClr val="000000"/>
            </a:solidFill>
            <a:miter lim="800000"/>
            <a:headEnd/>
            <a:tailEnd/>
          </a:ln>
        </p:spPr>
        <p:txBody>
          <a:bodyPr>
            <a:spAutoFit/>
          </a:bodyPr>
          <a:lstStyle/>
          <a:p>
            <a:pPr algn="just">
              <a:spcBef>
                <a:spcPct val="50000"/>
              </a:spcBef>
              <a:buFontTx/>
              <a:buChar char="•"/>
              <a:tabLst>
                <a:tab pos="393700" algn="l"/>
              </a:tabLst>
            </a:pPr>
            <a:r>
              <a:rPr lang="en-US" sz="2400"/>
              <a:t> 	A proper </a:t>
            </a:r>
            <a:r>
              <a:rPr lang="en-US" sz="2400" i="1">
                <a:solidFill>
                  <a:srgbClr val="9900CC"/>
                </a:solidFill>
              </a:rPr>
              <a:t>metal contacts</a:t>
            </a:r>
            <a:r>
              <a:rPr lang="en-US" sz="2400"/>
              <a:t> are made on the n-type and p-	type side of the semiconductor for electrical connection </a:t>
            </a:r>
          </a:p>
          <a:p>
            <a:pPr>
              <a:spcBef>
                <a:spcPct val="50000"/>
              </a:spcBef>
              <a:tabLst>
                <a:tab pos="393700" algn="l"/>
              </a:tabLst>
            </a:pPr>
            <a:r>
              <a:rPr lang="en-US" sz="2400" i="1">
                <a:solidFill>
                  <a:srgbClr val="CC0000"/>
                </a:solidFill>
              </a:rPr>
              <a:t>Working:</a:t>
            </a:r>
          </a:p>
          <a:p>
            <a:pPr algn="just">
              <a:spcBef>
                <a:spcPct val="50000"/>
              </a:spcBef>
              <a:buFontTx/>
              <a:buChar char="•"/>
              <a:tabLst>
                <a:tab pos="393700" algn="l"/>
              </a:tabLst>
            </a:pPr>
            <a:r>
              <a:rPr lang="en-US" sz="2400"/>
              <a:t> 	When a solar </a:t>
            </a:r>
            <a:r>
              <a:rPr lang="en-US" sz="2400" i="1">
                <a:solidFill>
                  <a:srgbClr val="9900CC"/>
                </a:solidFill>
              </a:rPr>
              <a:t>panel exposed to sunlight</a:t>
            </a:r>
            <a:r>
              <a:rPr lang="en-US" sz="2400"/>
              <a:t> , the light energies 	are absorbed by a semiconduction materials.</a:t>
            </a:r>
          </a:p>
          <a:p>
            <a:pPr algn="just">
              <a:spcBef>
                <a:spcPct val="50000"/>
              </a:spcBef>
              <a:buFontTx/>
              <a:buChar char="•"/>
              <a:tabLst>
                <a:tab pos="393700" algn="l"/>
              </a:tabLst>
            </a:pPr>
            <a:r>
              <a:rPr lang="en-US" sz="2400"/>
              <a:t> 	Due to this absorded enrgy, the electrons are libereted 	and produce the external DC current. </a:t>
            </a:r>
          </a:p>
          <a:p>
            <a:pPr algn="just">
              <a:spcBef>
                <a:spcPct val="50000"/>
              </a:spcBef>
              <a:buFontTx/>
              <a:buChar char="•"/>
              <a:tabLst>
                <a:tab pos="393700" algn="l"/>
              </a:tabLst>
            </a:pPr>
            <a:r>
              <a:rPr lang="en-US" sz="2400"/>
              <a:t> 	The DC current is converted into 240-volt AC current using 	an inverter for different applications.</a:t>
            </a:r>
          </a:p>
          <a:p>
            <a:pPr algn="just">
              <a:spcBef>
                <a:spcPct val="50000"/>
              </a:spcBef>
              <a:tabLst>
                <a:tab pos="393700" algn="l"/>
              </a:tabLst>
            </a:pPr>
            <a:endParaRPr lang="en-US" sz="2400" i="1">
              <a:solidFill>
                <a:srgbClr val="CC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3"/>
          <p:cNvSpPr txBox="1">
            <a:spLocks noChangeArrowheads="1"/>
          </p:cNvSpPr>
          <p:nvPr/>
        </p:nvSpPr>
        <p:spPr bwMode="auto">
          <a:xfrm>
            <a:off x="152400" y="838200"/>
            <a:ext cx="8763000" cy="5213350"/>
          </a:xfrm>
          <a:prstGeom prst="rect">
            <a:avLst/>
          </a:prstGeom>
          <a:noFill/>
          <a:ln w="9525">
            <a:solidFill>
              <a:srgbClr val="000000"/>
            </a:solidFill>
            <a:miter lim="800000"/>
            <a:headEnd/>
            <a:tailEnd/>
          </a:ln>
        </p:spPr>
        <p:txBody>
          <a:bodyPr>
            <a:spAutoFit/>
          </a:bodyPr>
          <a:lstStyle/>
          <a:p>
            <a:pPr algn="just">
              <a:spcBef>
                <a:spcPct val="50000"/>
              </a:spcBef>
              <a:tabLst>
                <a:tab pos="338138" algn="l"/>
              </a:tabLst>
            </a:pPr>
            <a:r>
              <a:rPr lang="en-US" sz="2400" i="1">
                <a:solidFill>
                  <a:srgbClr val="CC0000"/>
                </a:solidFill>
              </a:rPr>
              <a:t>Mechanism:</a:t>
            </a:r>
          </a:p>
          <a:p>
            <a:pPr algn="just">
              <a:spcBef>
                <a:spcPct val="50000"/>
              </a:spcBef>
              <a:buFontTx/>
              <a:buChar char="•"/>
              <a:tabLst>
                <a:tab pos="338138" algn="l"/>
              </a:tabLst>
            </a:pPr>
            <a:r>
              <a:rPr lang="en-US" sz="2400"/>
              <a:t> 	First, the </a:t>
            </a:r>
            <a:r>
              <a:rPr lang="en-US" sz="2400" i="1">
                <a:solidFill>
                  <a:srgbClr val="9900CC"/>
                </a:solidFill>
              </a:rPr>
              <a:t>sunlight is absorbed</a:t>
            </a:r>
            <a:r>
              <a:rPr lang="en-US" sz="2400"/>
              <a:t> by a solar cell in a solar 	panel. </a:t>
            </a:r>
          </a:p>
          <a:p>
            <a:pPr algn="just">
              <a:spcBef>
                <a:spcPct val="50000"/>
              </a:spcBef>
              <a:buFontTx/>
              <a:buChar char="•"/>
              <a:tabLst>
                <a:tab pos="338138" algn="l"/>
              </a:tabLst>
            </a:pPr>
            <a:r>
              <a:rPr lang="en-US" sz="2400"/>
              <a:t> 	The absorbed light causes </a:t>
            </a:r>
            <a:r>
              <a:rPr lang="en-US" sz="2400" i="1">
                <a:solidFill>
                  <a:srgbClr val="9900CC"/>
                </a:solidFill>
              </a:rPr>
              <a:t>electrons</a:t>
            </a:r>
            <a:r>
              <a:rPr lang="en-US" sz="2400"/>
              <a:t> in the material to 	</a:t>
            </a:r>
            <a:r>
              <a:rPr lang="en-US" sz="2400" i="1">
                <a:solidFill>
                  <a:srgbClr val="9900CC"/>
                </a:solidFill>
              </a:rPr>
              <a:t>increase in energy</a:t>
            </a:r>
            <a:r>
              <a:rPr lang="en-US" sz="2400"/>
              <a:t>. At the same time making them free to 	move around in 	the material. </a:t>
            </a:r>
          </a:p>
          <a:p>
            <a:pPr algn="just">
              <a:spcBef>
                <a:spcPct val="50000"/>
              </a:spcBef>
              <a:buFontTx/>
              <a:buChar char="•"/>
              <a:tabLst>
                <a:tab pos="338138" algn="l"/>
              </a:tabLst>
            </a:pPr>
            <a:r>
              <a:rPr lang="en-US" sz="2400"/>
              <a:t> 	However, the electrons </a:t>
            </a:r>
            <a:r>
              <a:rPr lang="en-US" sz="2400" i="1">
                <a:solidFill>
                  <a:srgbClr val="9900CC"/>
                </a:solidFill>
              </a:rPr>
              <a:t>remain</a:t>
            </a:r>
            <a:r>
              <a:rPr lang="en-US" sz="2400"/>
              <a:t> at this </a:t>
            </a:r>
            <a:r>
              <a:rPr lang="en-US" sz="2400" i="1">
                <a:solidFill>
                  <a:srgbClr val="9900CC"/>
                </a:solidFill>
              </a:rPr>
              <a:t>higher energy</a:t>
            </a:r>
            <a:r>
              <a:rPr lang="en-US" sz="2400"/>
              <a:t> for 	only a </a:t>
            </a:r>
            <a:r>
              <a:rPr lang="en-US" sz="2400" i="1">
                <a:solidFill>
                  <a:srgbClr val="9900CC"/>
                </a:solidFill>
              </a:rPr>
              <a:t>short time</a:t>
            </a:r>
            <a:r>
              <a:rPr lang="en-US" sz="2400"/>
              <a:t> before returning to their original lower 	energy position. </a:t>
            </a:r>
          </a:p>
          <a:p>
            <a:pPr algn="just">
              <a:spcBef>
                <a:spcPct val="50000"/>
              </a:spcBef>
              <a:buFontTx/>
              <a:buChar char="•"/>
              <a:tabLst>
                <a:tab pos="338138" algn="l"/>
              </a:tabLst>
            </a:pPr>
            <a:r>
              <a:rPr lang="en-US" sz="2400"/>
              <a:t> 	Therefore, to </a:t>
            </a:r>
            <a:r>
              <a:rPr lang="en-US" sz="2400" i="1">
                <a:solidFill>
                  <a:srgbClr val="9900CC"/>
                </a:solidFill>
              </a:rPr>
              <a:t>collect the carriers</a:t>
            </a:r>
            <a:r>
              <a:rPr lang="en-US" sz="2400"/>
              <a:t> before they lose the 	energy gained from the light, a </a:t>
            </a:r>
            <a:r>
              <a:rPr lang="en-US" sz="2400" i="1">
                <a:solidFill>
                  <a:srgbClr val="9900CC"/>
                </a:solidFill>
              </a:rPr>
              <a:t>PN junction</a:t>
            </a:r>
            <a:r>
              <a:rPr lang="en-US" sz="2400"/>
              <a:t> is typically 	</a:t>
            </a:r>
            <a:r>
              <a:rPr lang="en-US" sz="2400" i="1">
                <a:solidFill>
                  <a:srgbClr val="9900CC"/>
                </a:solidFill>
              </a:rPr>
              <a:t>used.</a:t>
            </a:r>
            <a:r>
              <a:rPr lang="en-US" sz="240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9"/>
          <p:cNvSpPr txBox="1">
            <a:spLocks noChangeArrowheads="1"/>
          </p:cNvSpPr>
          <p:nvPr/>
        </p:nvSpPr>
        <p:spPr bwMode="auto">
          <a:xfrm>
            <a:off x="152400" y="958850"/>
            <a:ext cx="8915400" cy="5213350"/>
          </a:xfrm>
          <a:prstGeom prst="rect">
            <a:avLst/>
          </a:prstGeom>
          <a:noFill/>
          <a:ln w="9525">
            <a:solidFill>
              <a:srgbClr val="000000"/>
            </a:solidFill>
            <a:miter lim="800000"/>
            <a:headEnd/>
            <a:tailEnd/>
          </a:ln>
        </p:spPr>
        <p:txBody>
          <a:bodyPr>
            <a:spAutoFit/>
          </a:bodyPr>
          <a:lstStyle/>
          <a:p>
            <a:pPr algn="just">
              <a:spcBef>
                <a:spcPct val="50000"/>
              </a:spcBef>
              <a:buFontTx/>
              <a:buChar char="•"/>
              <a:tabLst>
                <a:tab pos="168275" algn="l"/>
              </a:tabLst>
            </a:pPr>
            <a:r>
              <a:rPr lang="en-US" sz="2400"/>
              <a:t> A PN junction consists of two different regions of a 	semiconductor material (usually silicon), with one side 	called the p type region and the other the n-type region. </a:t>
            </a:r>
          </a:p>
          <a:p>
            <a:pPr algn="just">
              <a:spcBef>
                <a:spcPct val="50000"/>
              </a:spcBef>
              <a:buFontTx/>
              <a:buChar char="•"/>
              <a:tabLst>
                <a:tab pos="168275" algn="l"/>
              </a:tabLst>
            </a:pPr>
            <a:r>
              <a:rPr lang="en-US" sz="2400"/>
              <a:t> During the incident of light energy, in p-type material, 	</a:t>
            </a:r>
            <a:r>
              <a:rPr lang="en-US" sz="2400" i="1">
                <a:solidFill>
                  <a:srgbClr val="9900CC"/>
                </a:solidFill>
              </a:rPr>
              <a:t>electrons</a:t>
            </a:r>
            <a:r>
              <a:rPr lang="en-US" sz="2400"/>
              <a:t> can gain energy and</a:t>
            </a:r>
            <a:r>
              <a:rPr lang="en-US" sz="2400" i="1">
                <a:solidFill>
                  <a:srgbClr val="9900CC"/>
                </a:solidFill>
              </a:rPr>
              <a:t> move</a:t>
            </a:r>
            <a:r>
              <a:rPr lang="en-US" sz="2400"/>
              <a:t> into the </a:t>
            </a:r>
            <a:r>
              <a:rPr lang="en-US" sz="2400" i="1">
                <a:solidFill>
                  <a:srgbClr val="9900CC"/>
                </a:solidFill>
              </a:rPr>
              <a:t>n-type 	region</a:t>
            </a:r>
            <a:r>
              <a:rPr lang="en-US" sz="2400"/>
              <a:t>. </a:t>
            </a:r>
          </a:p>
          <a:p>
            <a:pPr algn="just">
              <a:spcBef>
                <a:spcPct val="50000"/>
              </a:spcBef>
              <a:buFontTx/>
              <a:buChar char="•"/>
              <a:tabLst>
                <a:tab pos="168275" algn="l"/>
              </a:tabLst>
            </a:pPr>
            <a:r>
              <a:rPr lang="en-US" sz="2400"/>
              <a:t> Then they can </a:t>
            </a:r>
            <a:r>
              <a:rPr lang="en-US" sz="2400" i="1">
                <a:solidFill>
                  <a:srgbClr val="9900CC"/>
                </a:solidFill>
              </a:rPr>
              <a:t>no</a:t>
            </a:r>
            <a:r>
              <a:rPr lang="en-US" sz="2400"/>
              <a:t> longer go </a:t>
            </a:r>
            <a:r>
              <a:rPr lang="en-US" sz="2400" i="1">
                <a:solidFill>
                  <a:srgbClr val="9900CC"/>
                </a:solidFill>
              </a:rPr>
              <a:t>back</a:t>
            </a:r>
            <a:r>
              <a:rPr lang="en-US" sz="2400"/>
              <a:t> to their original </a:t>
            </a:r>
            <a:r>
              <a:rPr lang="en-US" sz="2400" i="1">
                <a:solidFill>
                  <a:srgbClr val="9900CC"/>
                </a:solidFill>
              </a:rPr>
              <a:t>low 	energy</a:t>
            </a:r>
            <a:r>
              <a:rPr lang="en-US" sz="2400"/>
              <a:t> position and remain at a higher energy. </a:t>
            </a:r>
          </a:p>
          <a:p>
            <a:pPr algn="just">
              <a:spcBef>
                <a:spcPct val="50000"/>
              </a:spcBef>
              <a:buFontTx/>
              <a:buChar char="•"/>
              <a:tabLst>
                <a:tab pos="168275" algn="l"/>
              </a:tabLst>
            </a:pPr>
            <a:r>
              <a:rPr lang="en-US" sz="2400"/>
              <a:t> The process of moving a light- generated carrier from                	p-type region to n-type region is called </a:t>
            </a:r>
            <a:r>
              <a:rPr lang="en-US" sz="2400" i="1">
                <a:solidFill>
                  <a:srgbClr val="9900CC"/>
                </a:solidFill>
              </a:rPr>
              <a:t>collection</a:t>
            </a:r>
            <a:r>
              <a:rPr lang="en-US" sz="2400"/>
              <a:t>.</a:t>
            </a:r>
          </a:p>
          <a:p>
            <a:pPr algn="just">
              <a:spcBef>
                <a:spcPct val="50000"/>
              </a:spcBef>
              <a:buFontTx/>
              <a:buChar char="•"/>
              <a:tabLst>
                <a:tab pos="168275" algn="l"/>
              </a:tabLst>
            </a:pPr>
            <a:r>
              <a:rPr lang="en-US" sz="2400"/>
              <a:t> These </a:t>
            </a:r>
            <a:r>
              <a:rPr lang="en-US" sz="2400" i="1">
                <a:solidFill>
                  <a:srgbClr val="9900CC"/>
                </a:solidFill>
              </a:rPr>
              <a:t>collections of carriers</a:t>
            </a:r>
            <a:r>
              <a:rPr lang="en-US" sz="2400"/>
              <a:t> (electrons) can be either 	</a:t>
            </a:r>
            <a:r>
              <a:rPr lang="en-US" sz="2400" i="1">
                <a:solidFill>
                  <a:srgbClr val="9900CC"/>
                </a:solidFill>
              </a:rPr>
              <a:t>extracted</a:t>
            </a:r>
            <a:r>
              <a:rPr lang="en-US" sz="2400"/>
              <a:t> from the device to </a:t>
            </a:r>
            <a:r>
              <a:rPr lang="en-US" sz="2400" i="1">
                <a:solidFill>
                  <a:srgbClr val="9900CC"/>
                </a:solidFill>
              </a:rPr>
              <a:t>give a current</a:t>
            </a:r>
            <a:r>
              <a:rPr lang="en-US" sz="2400"/>
              <a:t>, or it can 	remain in 	the device and gives rise to a voltage.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228600" y="2476500"/>
            <a:ext cx="8610600" cy="1562100"/>
          </a:xfrm>
          <a:prstGeom prst="rect">
            <a:avLst/>
          </a:prstGeom>
          <a:noFill/>
          <a:ln w="9525">
            <a:solidFill>
              <a:srgbClr val="000000"/>
            </a:solidFill>
            <a:miter lim="800000"/>
            <a:headEnd/>
            <a:tailEnd/>
          </a:ln>
        </p:spPr>
        <p:txBody>
          <a:bodyPr>
            <a:spAutoFit/>
          </a:bodyPr>
          <a:lstStyle/>
          <a:p>
            <a:pPr algn="just">
              <a:spcBef>
                <a:spcPct val="50000"/>
              </a:spcBef>
              <a:buFontTx/>
              <a:buChar char="•"/>
              <a:tabLst>
                <a:tab pos="576263" algn="l"/>
              </a:tabLst>
            </a:pPr>
            <a:r>
              <a:rPr lang="en-US" sz="2400"/>
              <a:t> 	The </a:t>
            </a:r>
            <a:r>
              <a:rPr lang="en-US" sz="2400" i="1">
                <a:solidFill>
                  <a:srgbClr val="9900CC"/>
                </a:solidFill>
              </a:rPr>
              <a:t>electrons</a:t>
            </a:r>
            <a:r>
              <a:rPr lang="en-US" sz="2400"/>
              <a:t> that leave the solar cell as current give 	up their energy to whatever is connected to the solar 	cell, and then </a:t>
            </a:r>
            <a:r>
              <a:rPr lang="en-US" sz="2400" i="1">
                <a:solidFill>
                  <a:srgbClr val="9900CC"/>
                </a:solidFill>
              </a:rPr>
              <a:t>re-enter the solar cell</a:t>
            </a:r>
            <a:r>
              <a:rPr lang="en-US" sz="2400"/>
              <a:t>. Once back in the 	solar cell, the process begins again: </a:t>
            </a:r>
          </a:p>
        </p:txBody>
      </p:sp>
      <p:sp>
        <p:nvSpPr>
          <p:cNvPr id="25605" name="Rectangle 15"/>
          <p:cNvSpPr>
            <a:spLocks noChangeArrowheads="1"/>
          </p:cNvSpPr>
          <p:nvPr/>
        </p:nvSpPr>
        <p:spPr bwMode="auto">
          <a:xfrm>
            <a:off x="0" y="2236788"/>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16"/>
          <p:cNvSpPr txBox="1">
            <a:spLocks noChangeArrowheads="1"/>
          </p:cNvSpPr>
          <p:nvPr/>
        </p:nvSpPr>
        <p:spPr bwMode="auto">
          <a:xfrm>
            <a:off x="152400" y="914400"/>
            <a:ext cx="8153400" cy="457200"/>
          </a:xfrm>
          <a:prstGeom prst="rect">
            <a:avLst/>
          </a:prstGeom>
          <a:noFill/>
          <a:ln w="9525">
            <a:noFill/>
            <a:miter lim="800000"/>
            <a:headEnd/>
            <a:tailEnd/>
          </a:ln>
        </p:spPr>
        <p:txBody>
          <a:bodyPr>
            <a:spAutoFit/>
          </a:bodyPr>
          <a:lstStyle/>
          <a:p>
            <a:pPr>
              <a:spcBef>
                <a:spcPct val="50000"/>
              </a:spcBef>
            </a:pPr>
            <a:r>
              <a:rPr lang="en-US" sz="2400" i="1">
                <a:solidFill>
                  <a:srgbClr val="CC0000"/>
                </a:solidFill>
              </a:rPr>
              <a:t>The mechanism of electricity  production- Different stages</a:t>
            </a:r>
          </a:p>
        </p:txBody>
      </p:sp>
      <p:grpSp>
        <p:nvGrpSpPr>
          <p:cNvPr id="26629" name="Group 29"/>
          <p:cNvGrpSpPr>
            <a:grpSpLocks/>
          </p:cNvGrpSpPr>
          <p:nvPr/>
        </p:nvGrpSpPr>
        <p:grpSpPr bwMode="auto">
          <a:xfrm>
            <a:off x="1447800" y="1600200"/>
            <a:ext cx="5105400" cy="3124200"/>
            <a:chOff x="912" y="1008"/>
            <a:chExt cx="3216" cy="1968"/>
          </a:xfrm>
        </p:grpSpPr>
        <p:grpSp>
          <p:nvGrpSpPr>
            <p:cNvPr id="26631" name="Group 18"/>
            <p:cNvGrpSpPr>
              <a:grpSpLocks/>
            </p:cNvGrpSpPr>
            <p:nvPr/>
          </p:nvGrpSpPr>
          <p:grpSpPr bwMode="auto">
            <a:xfrm>
              <a:off x="1152" y="1008"/>
              <a:ext cx="2976" cy="1968"/>
              <a:chOff x="2880" y="2008"/>
              <a:chExt cx="5760" cy="3960"/>
            </a:xfrm>
          </p:grpSpPr>
          <p:sp>
            <p:nvSpPr>
              <p:cNvPr id="26634" name="Rectangle 19"/>
              <p:cNvSpPr>
                <a:spLocks noChangeArrowheads="1"/>
              </p:cNvSpPr>
              <p:nvPr/>
            </p:nvSpPr>
            <p:spPr bwMode="auto">
              <a:xfrm>
                <a:off x="2880" y="2008"/>
                <a:ext cx="5760" cy="3960"/>
              </a:xfrm>
              <a:prstGeom prst="rect">
                <a:avLst/>
              </a:prstGeom>
              <a:solidFill>
                <a:srgbClr val="FFFFFF"/>
              </a:solidFill>
              <a:ln w="9525">
                <a:solidFill>
                  <a:srgbClr val="000000"/>
                </a:solidFill>
                <a:miter lim="800000"/>
                <a:headEnd/>
                <a:tailEnd/>
              </a:ln>
            </p:spPr>
            <p:txBody>
              <a:bodyPr/>
              <a:lstStyle/>
              <a:p>
                <a:endParaRPr lang="en-US" sz="2000" b="1"/>
              </a:p>
              <a:p>
                <a:r>
                  <a:rPr lang="en-US" b="1"/>
                  <a:t>Conduction band	   High density</a:t>
                </a:r>
              </a:p>
              <a:p>
                <a:endParaRPr lang="en-US" sz="2000" b="1"/>
              </a:p>
              <a:p>
                <a:endParaRPr lang="en-US" sz="2000" b="1"/>
              </a:p>
              <a:p>
                <a:endParaRPr lang="en-US" sz="2000" b="1"/>
              </a:p>
              <a:p>
                <a:endParaRPr lang="en-US" sz="2000" b="1"/>
              </a:p>
              <a:p>
                <a:endParaRPr lang="en-US" sz="2000" b="1"/>
              </a:p>
              <a:p>
                <a:endParaRPr lang="en-US" sz="2000" b="1"/>
              </a:p>
              <a:p>
                <a:r>
                  <a:rPr lang="en-US" b="1"/>
                  <a:t>Valence band		    Low density</a:t>
                </a:r>
                <a:endParaRPr lang="en-US"/>
              </a:p>
            </p:txBody>
          </p:sp>
          <p:sp>
            <p:nvSpPr>
              <p:cNvPr id="26635" name="Line 20"/>
              <p:cNvSpPr>
                <a:spLocks noChangeShapeType="1"/>
              </p:cNvSpPr>
              <p:nvPr/>
            </p:nvSpPr>
            <p:spPr bwMode="auto">
              <a:xfrm>
                <a:off x="2880" y="3808"/>
                <a:ext cx="1980" cy="0"/>
              </a:xfrm>
              <a:prstGeom prst="line">
                <a:avLst/>
              </a:prstGeom>
              <a:noFill/>
              <a:ln w="9525">
                <a:solidFill>
                  <a:srgbClr val="000000"/>
                </a:solidFill>
                <a:round/>
                <a:headEnd/>
                <a:tailEnd/>
              </a:ln>
            </p:spPr>
            <p:txBody>
              <a:bodyPr/>
              <a:lstStyle/>
              <a:p>
                <a:endParaRPr lang="en-US"/>
              </a:p>
            </p:txBody>
          </p:sp>
          <p:sp>
            <p:nvSpPr>
              <p:cNvPr id="26636" name="Line 21"/>
              <p:cNvSpPr>
                <a:spLocks noChangeShapeType="1"/>
              </p:cNvSpPr>
              <p:nvPr/>
            </p:nvSpPr>
            <p:spPr bwMode="auto">
              <a:xfrm>
                <a:off x="6660" y="3268"/>
                <a:ext cx="1980" cy="0"/>
              </a:xfrm>
              <a:prstGeom prst="line">
                <a:avLst/>
              </a:prstGeom>
              <a:noFill/>
              <a:ln w="9525">
                <a:solidFill>
                  <a:srgbClr val="000000"/>
                </a:solidFill>
                <a:round/>
                <a:headEnd/>
                <a:tailEnd/>
              </a:ln>
            </p:spPr>
            <p:txBody>
              <a:bodyPr/>
              <a:lstStyle/>
              <a:p>
                <a:endParaRPr lang="en-US"/>
              </a:p>
            </p:txBody>
          </p:sp>
          <p:sp>
            <p:nvSpPr>
              <p:cNvPr id="26637" name="Line 22"/>
              <p:cNvSpPr>
                <a:spLocks noChangeShapeType="1"/>
              </p:cNvSpPr>
              <p:nvPr/>
            </p:nvSpPr>
            <p:spPr bwMode="auto">
              <a:xfrm flipV="1">
                <a:off x="4860" y="3268"/>
                <a:ext cx="1800" cy="540"/>
              </a:xfrm>
              <a:prstGeom prst="line">
                <a:avLst/>
              </a:prstGeom>
              <a:noFill/>
              <a:ln w="9525">
                <a:solidFill>
                  <a:srgbClr val="000000"/>
                </a:solidFill>
                <a:round/>
                <a:headEnd/>
                <a:tailEnd/>
              </a:ln>
            </p:spPr>
            <p:txBody>
              <a:bodyPr/>
              <a:lstStyle/>
              <a:p>
                <a:endParaRPr lang="en-US"/>
              </a:p>
            </p:txBody>
          </p:sp>
          <p:sp>
            <p:nvSpPr>
              <p:cNvPr id="26638" name="Line 23"/>
              <p:cNvSpPr>
                <a:spLocks noChangeShapeType="1"/>
              </p:cNvSpPr>
              <p:nvPr/>
            </p:nvSpPr>
            <p:spPr bwMode="auto">
              <a:xfrm>
                <a:off x="6660" y="3988"/>
                <a:ext cx="1980" cy="0"/>
              </a:xfrm>
              <a:prstGeom prst="line">
                <a:avLst/>
              </a:prstGeom>
              <a:noFill/>
              <a:ln w="9525">
                <a:solidFill>
                  <a:srgbClr val="000000"/>
                </a:solidFill>
                <a:round/>
                <a:headEnd/>
                <a:tailEnd/>
              </a:ln>
            </p:spPr>
            <p:txBody>
              <a:bodyPr/>
              <a:lstStyle/>
              <a:p>
                <a:endParaRPr lang="en-US"/>
              </a:p>
            </p:txBody>
          </p:sp>
          <p:sp>
            <p:nvSpPr>
              <p:cNvPr id="26639" name="Line 24"/>
              <p:cNvSpPr>
                <a:spLocks noChangeShapeType="1"/>
              </p:cNvSpPr>
              <p:nvPr/>
            </p:nvSpPr>
            <p:spPr bwMode="auto">
              <a:xfrm>
                <a:off x="2880" y="4528"/>
                <a:ext cx="1980" cy="0"/>
              </a:xfrm>
              <a:prstGeom prst="line">
                <a:avLst/>
              </a:prstGeom>
              <a:noFill/>
              <a:ln w="9525">
                <a:solidFill>
                  <a:srgbClr val="000000"/>
                </a:solidFill>
                <a:round/>
                <a:headEnd/>
                <a:tailEnd/>
              </a:ln>
            </p:spPr>
            <p:txBody>
              <a:bodyPr/>
              <a:lstStyle/>
              <a:p>
                <a:endParaRPr lang="en-US"/>
              </a:p>
            </p:txBody>
          </p:sp>
          <p:sp>
            <p:nvSpPr>
              <p:cNvPr id="26640" name="Line 25"/>
              <p:cNvSpPr>
                <a:spLocks noChangeShapeType="1"/>
              </p:cNvSpPr>
              <p:nvPr/>
            </p:nvSpPr>
            <p:spPr bwMode="auto">
              <a:xfrm flipV="1">
                <a:off x="4860" y="3988"/>
                <a:ext cx="1800" cy="540"/>
              </a:xfrm>
              <a:prstGeom prst="line">
                <a:avLst/>
              </a:prstGeom>
              <a:noFill/>
              <a:ln w="9525">
                <a:solidFill>
                  <a:srgbClr val="000000"/>
                </a:solidFill>
                <a:round/>
                <a:headEnd/>
                <a:tailEnd/>
              </a:ln>
            </p:spPr>
            <p:txBody>
              <a:bodyPr/>
              <a:lstStyle/>
              <a:p>
                <a:endParaRPr lang="en-US"/>
              </a:p>
            </p:txBody>
          </p:sp>
        </p:grpSp>
        <p:sp>
          <p:nvSpPr>
            <p:cNvPr id="26632" name="Line 26"/>
            <p:cNvSpPr>
              <a:spLocks noChangeShapeType="1"/>
            </p:cNvSpPr>
            <p:nvPr/>
          </p:nvSpPr>
          <p:spPr bwMode="auto">
            <a:xfrm flipV="1">
              <a:off x="1104" y="1392"/>
              <a:ext cx="0" cy="576"/>
            </a:xfrm>
            <a:prstGeom prst="line">
              <a:avLst/>
            </a:prstGeom>
            <a:noFill/>
            <a:ln w="9525">
              <a:solidFill>
                <a:srgbClr val="000000"/>
              </a:solidFill>
              <a:round/>
              <a:headEnd/>
              <a:tailEnd type="triangle" w="med" len="med"/>
            </a:ln>
          </p:spPr>
          <p:txBody>
            <a:bodyPr/>
            <a:lstStyle/>
            <a:p>
              <a:endParaRPr lang="en-US"/>
            </a:p>
          </p:txBody>
        </p:sp>
        <p:sp>
          <p:nvSpPr>
            <p:cNvPr id="26633" name="Text Box 27"/>
            <p:cNvSpPr txBox="1">
              <a:spLocks noChangeArrowheads="1"/>
            </p:cNvSpPr>
            <p:nvPr/>
          </p:nvSpPr>
          <p:spPr bwMode="auto">
            <a:xfrm>
              <a:off x="912" y="2064"/>
              <a:ext cx="192" cy="231"/>
            </a:xfrm>
            <a:prstGeom prst="rect">
              <a:avLst/>
            </a:prstGeom>
            <a:noFill/>
            <a:ln w="9525">
              <a:noFill/>
              <a:miter lim="800000"/>
              <a:headEnd/>
              <a:tailEnd/>
            </a:ln>
          </p:spPr>
          <p:txBody>
            <a:bodyPr>
              <a:spAutoFit/>
            </a:bodyPr>
            <a:lstStyle/>
            <a:p>
              <a:pPr>
                <a:spcBef>
                  <a:spcPct val="50000"/>
                </a:spcBef>
              </a:pPr>
              <a:r>
                <a:rPr lang="en-US"/>
                <a:t>E</a:t>
              </a:r>
            </a:p>
          </p:txBody>
        </p:sp>
      </p:grpSp>
      <p:sp>
        <p:nvSpPr>
          <p:cNvPr id="26630" name="Text Box 28"/>
          <p:cNvSpPr txBox="1">
            <a:spLocks noChangeArrowheads="1"/>
          </p:cNvSpPr>
          <p:nvPr/>
        </p:nvSpPr>
        <p:spPr bwMode="auto">
          <a:xfrm>
            <a:off x="76200" y="4876800"/>
            <a:ext cx="8991600" cy="1196975"/>
          </a:xfrm>
          <a:prstGeom prst="rect">
            <a:avLst/>
          </a:prstGeom>
          <a:noFill/>
          <a:ln w="9525">
            <a:solidFill>
              <a:srgbClr val="000000"/>
            </a:solidFill>
            <a:miter lim="800000"/>
            <a:headEnd/>
            <a:tailEnd/>
          </a:ln>
        </p:spPr>
        <p:txBody>
          <a:bodyPr>
            <a:spAutoFit/>
          </a:bodyPr>
          <a:lstStyle/>
          <a:p>
            <a:pPr algn="just">
              <a:spcBef>
                <a:spcPct val="50000"/>
              </a:spcBef>
            </a:pPr>
            <a:r>
              <a:rPr lang="en-US" sz="2400"/>
              <a:t>The above diagram shows the formation of p-n junction in a solar cell. The valence band is a low-density band and conduction band is high-density band.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20"/>
          <p:cNvSpPr txBox="1">
            <a:spLocks noChangeArrowheads="1"/>
          </p:cNvSpPr>
          <p:nvPr/>
        </p:nvSpPr>
        <p:spPr bwMode="auto">
          <a:xfrm>
            <a:off x="457200" y="838200"/>
            <a:ext cx="1752600" cy="457200"/>
          </a:xfrm>
          <a:prstGeom prst="rect">
            <a:avLst/>
          </a:prstGeom>
          <a:noFill/>
          <a:ln w="9525">
            <a:noFill/>
            <a:miter lim="800000"/>
            <a:headEnd/>
            <a:tailEnd/>
          </a:ln>
        </p:spPr>
        <p:txBody>
          <a:bodyPr>
            <a:spAutoFit/>
          </a:bodyPr>
          <a:lstStyle/>
          <a:p>
            <a:pPr>
              <a:spcBef>
                <a:spcPct val="50000"/>
              </a:spcBef>
            </a:pPr>
            <a:r>
              <a:rPr lang="en-US" sz="2400">
                <a:solidFill>
                  <a:srgbClr val="CC0000"/>
                </a:solidFill>
              </a:rPr>
              <a:t>Stage-1</a:t>
            </a:r>
          </a:p>
        </p:txBody>
      </p:sp>
      <p:sp>
        <p:nvSpPr>
          <p:cNvPr id="27653" name="Text Box 22"/>
          <p:cNvSpPr txBox="1">
            <a:spLocks noChangeArrowheads="1"/>
          </p:cNvSpPr>
          <p:nvPr/>
        </p:nvSpPr>
        <p:spPr bwMode="auto">
          <a:xfrm>
            <a:off x="76200" y="2209800"/>
            <a:ext cx="3429000" cy="3387725"/>
          </a:xfrm>
          <a:prstGeom prst="rect">
            <a:avLst/>
          </a:prstGeom>
          <a:noFill/>
          <a:ln w="9525">
            <a:solidFill>
              <a:srgbClr val="000000"/>
            </a:solidFill>
            <a:miter lim="800000"/>
            <a:headEnd/>
            <a:tailEnd/>
          </a:ln>
        </p:spPr>
        <p:txBody>
          <a:bodyPr>
            <a:spAutoFit/>
          </a:bodyPr>
          <a:lstStyle/>
          <a:p>
            <a:pPr algn="just">
              <a:spcBef>
                <a:spcPct val="50000"/>
              </a:spcBef>
            </a:pPr>
            <a:r>
              <a:rPr lang="en-US" sz="2400"/>
              <a:t>Therefore, the hole (vacancy position left by the electron in the valence band) is generates. </a:t>
            </a:r>
            <a:r>
              <a:rPr lang="en-US" sz="2200"/>
              <a:t>Hence,</a:t>
            </a:r>
            <a:r>
              <a:rPr lang="en-US" sz="2400"/>
              <a:t> there is a formation of electron-hole pair on the sides of p-n junction.</a:t>
            </a:r>
          </a:p>
        </p:txBody>
      </p:sp>
      <p:sp>
        <p:nvSpPr>
          <p:cNvPr id="27654" name="Text Box 24"/>
          <p:cNvSpPr txBox="1">
            <a:spLocks noChangeArrowheads="1"/>
          </p:cNvSpPr>
          <p:nvPr/>
        </p:nvSpPr>
        <p:spPr bwMode="auto">
          <a:xfrm>
            <a:off x="76200" y="1371600"/>
            <a:ext cx="8686800" cy="831850"/>
          </a:xfrm>
          <a:prstGeom prst="rect">
            <a:avLst/>
          </a:prstGeom>
          <a:noFill/>
          <a:ln w="9525">
            <a:solidFill>
              <a:srgbClr val="000000"/>
            </a:solidFill>
            <a:miter lim="800000"/>
            <a:headEnd/>
            <a:tailEnd/>
          </a:ln>
        </p:spPr>
        <p:txBody>
          <a:bodyPr>
            <a:spAutoFit/>
          </a:bodyPr>
          <a:lstStyle/>
          <a:p>
            <a:pPr>
              <a:spcBef>
                <a:spcPct val="50000"/>
              </a:spcBef>
            </a:pPr>
            <a:r>
              <a:rPr lang="en-US" sz="2400"/>
              <a:t>When light falls on the semiconductor surface, the electron from valence band promoted to conduction band.</a:t>
            </a:r>
          </a:p>
        </p:txBody>
      </p:sp>
      <p:grpSp>
        <p:nvGrpSpPr>
          <p:cNvPr id="27655" name="Group 28"/>
          <p:cNvGrpSpPr>
            <a:grpSpLocks/>
          </p:cNvGrpSpPr>
          <p:nvPr/>
        </p:nvGrpSpPr>
        <p:grpSpPr bwMode="auto">
          <a:xfrm>
            <a:off x="3657600" y="2592388"/>
            <a:ext cx="5105400" cy="3427412"/>
            <a:chOff x="2304" y="1633"/>
            <a:chExt cx="3216" cy="2159"/>
          </a:xfrm>
        </p:grpSpPr>
        <p:grpSp>
          <p:nvGrpSpPr>
            <p:cNvPr id="27656" name="Group 8"/>
            <p:cNvGrpSpPr>
              <a:grpSpLocks/>
            </p:cNvGrpSpPr>
            <p:nvPr/>
          </p:nvGrpSpPr>
          <p:grpSpPr bwMode="auto">
            <a:xfrm>
              <a:off x="2410" y="1633"/>
              <a:ext cx="3110" cy="2159"/>
              <a:chOff x="2520" y="7527"/>
              <a:chExt cx="6120" cy="3960"/>
            </a:xfrm>
          </p:grpSpPr>
          <p:grpSp>
            <p:nvGrpSpPr>
              <p:cNvPr id="27660" name="Group 9"/>
              <p:cNvGrpSpPr>
                <a:grpSpLocks/>
              </p:cNvGrpSpPr>
              <p:nvPr/>
            </p:nvGrpSpPr>
            <p:grpSpPr bwMode="auto">
              <a:xfrm>
                <a:off x="2880" y="7527"/>
                <a:ext cx="5760" cy="3960"/>
                <a:chOff x="2880" y="2008"/>
                <a:chExt cx="5760" cy="3960"/>
              </a:xfrm>
            </p:grpSpPr>
            <p:sp>
              <p:nvSpPr>
                <p:cNvPr id="27664" name="Rectangle 10"/>
                <p:cNvSpPr>
                  <a:spLocks noChangeArrowheads="1"/>
                </p:cNvSpPr>
                <p:nvPr/>
              </p:nvSpPr>
              <p:spPr bwMode="auto">
                <a:xfrm>
                  <a:off x="2880" y="2008"/>
                  <a:ext cx="5760" cy="3960"/>
                </a:xfrm>
                <a:prstGeom prst="rect">
                  <a:avLst/>
                </a:prstGeom>
                <a:solidFill>
                  <a:srgbClr val="FFFFFF"/>
                </a:solidFill>
                <a:ln w="9525">
                  <a:solidFill>
                    <a:srgbClr val="000000"/>
                  </a:solidFill>
                  <a:miter lim="800000"/>
                  <a:headEnd/>
                  <a:tailEnd/>
                </a:ln>
              </p:spPr>
              <p:txBody>
                <a:bodyPr/>
                <a:lstStyle/>
                <a:p>
                  <a:endParaRPr lang="en-US" b="1"/>
                </a:p>
                <a:p>
                  <a:r>
                    <a:rPr lang="en-US" b="1"/>
                    <a:t> </a:t>
                  </a:r>
                </a:p>
                <a:p>
                  <a:r>
                    <a:rPr lang="en-US" b="1"/>
                    <a:t>Conduction band	    High density</a:t>
                  </a:r>
                </a:p>
                <a:p>
                  <a:endParaRPr lang="en-US" b="1"/>
                </a:p>
                <a:p>
                  <a:endParaRPr lang="en-US" b="1"/>
                </a:p>
                <a:p>
                  <a:endParaRPr lang="en-US" b="1"/>
                </a:p>
                <a:p>
                  <a:endParaRPr lang="en-US" sz="1000" b="1"/>
                </a:p>
                <a:p>
                  <a:endParaRPr lang="en-US" sz="1000" b="1"/>
                </a:p>
                <a:p>
                  <a:endParaRPr lang="en-US" sz="1000" b="1"/>
                </a:p>
                <a:p>
                  <a:endParaRPr lang="en-US" sz="1000" b="1"/>
                </a:p>
                <a:p>
                  <a:endParaRPr lang="en-US" sz="1000" b="1"/>
                </a:p>
                <a:p>
                  <a:r>
                    <a:rPr lang="en-US" sz="1000" b="1"/>
                    <a:t>        						        </a:t>
                  </a:r>
                </a:p>
                <a:p>
                  <a:endParaRPr lang="en-US" sz="1000" b="1"/>
                </a:p>
                <a:p>
                  <a:r>
                    <a:rPr lang="en-US" b="1"/>
                    <a:t>Valence band		Low density</a:t>
                  </a:r>
                  <a:endParaRPr lang="en-US"/>
                </a:p>
              </p:txBody>
            </p:sp>
            <p:sp>
              <p:nvSpPr>
                <p:cNvPr id="27665" name="Line 11"/>
                <p:cNvSpPr>
                  <a:spLocks noChangeShapeType="1"/>
                </p:cNvSpPr>
                <p:nvPr/>
              </p:nvSpPr>
              <p:spPr bwMode="auto">
                <a:xfrm>
                  <a:off x="2880" y="3808"/>
                  <a:ext cx="1980" cy="0"/>
                </a:xfrm>
                <a:prstGeom prst="line">
                  <a:avLst/>
                </a:prstGeom>
                <a:noFill/>
                <a:ln w="9525">
                  <a:solidFill>
                    <a:srgbClr val="000000"/>
                  </a:solidFill>
                  <a:round/>
                  <a:headEnd/>
                  <a:tailEnd/>
                </a:ln>
              </p:spPr>
              <p:txBody>
                <a:bodyPr/>
                <a:lstStyle/>
                <a:p>
                  <a:endParaRPr lang="en-US"/>
                </a:p>
              </p:txBody>
            </p:sp>
            <p:sp>
              <p:nvSpPr>
                <p:cNvPr id="27666" name="Line 12"/>
                <p:cNvSpPr>
                  <a:spLocks noChangeShapeType="1"/>
                </p:cNvSpPr>
                <p:nvPr/>
              </p:nvSpPr>
              <p:spPr bwMode="auto">
                <a:xfrm>
                  <a:off x="6660" y="3268"/>
                  <a:ext cx="1980" cy="0"/>
                </a:xfrm>
                <a:prstGeom prst="line">
                  <a:avLst/>
                </a:prstGeom>
                <a:noFill/>
                <a:ln w="9525">
                  <a:solidFill>
                    <a:srgbClr val="000000"/>
                  </a:solidFill>
                  <a:round/>
                  <a:headEnd/>
                  <a:tailEnd/>
                </a:ln>
              </p:spPr>
              <p:txBody>
                <a:bodyPr/>
                <a:lstStyle/>
                <a:p>
                  <a:endParaRPr lang="en-US"/>
                </a:p>
              </p:txBody>
            </p:sp>
            <p:sp>
              <p:nvSpPr>
                <p:cNvPr id="27667" name="Line 13"/>
                <p:cNvSpPr>
                  <a:spLocks noChangeShapeType="1"/>
                </p:cNvSpPr>
                <p:nvPr/>
              </p:nvSpPr>
              <p:spPr bwMode="auto">
                <a:xfrm flipV="1">
                  <a:off x="4860" y="3268"/>
                  <a:ext cx="1800" cy="540"/>
                </a:xfrm>
                <a:prstGeom prst="line">
                  <a:avLst/>
                </a:prstGeom>
                <a:noFill/>
                <a:ln w="9525">
                  <a:solidFill>
                    <a:srgbClr val="000000"/>
                  </a:solidFill>
                  <a:round/>
                  <a:headEnd/>
                  <a:tailEnd/>
                </a:ln>
              </p:spPr>
              <p:txBody>
                <a:bodyPr/>
                <a:lstStyle/>
                <a:p>
                  <a:endParaRPr lang="en-US"/>
                </a:p>
              </p:txBody>
            </p:sp>
            <p:sp>
              <p:nvSpPr>
                <p:cNvPr id="27668" name="Line 14"/>
                <p:cNvSpPr>
                  <a:spLocks noChangeShapeType="1"/>
                </p:cNvSpPr>
                <p:nvPr/>
              </p:nvSpPr>
              <p:spPr bwMode="auto">
                <a:xfrm>
                  <a:off x="6660" y="3988"/>
                  <a:ext cx="1980" cy="0"/>
                </a:xfrm>
                <a:prstGeom prst="line">
                  <a:avLst/>
                </a:prstGeom>
                <a:noFill/>
                <a:ln w="9525">
                  <a:solidFill>
                    <a:srgbClr val="000000"/>
                  </a:solidFill>
                  <a:round/>
                  <a:headEnd/>
                  <a:tailEnd/>
                </a:ln>
              </p:spPr>
              <p:txBody>
                <a:bodyPr/>
                <a:lstStyle/>
                <a:p>
                  <a:endParaRPr lang="en-US"/>
                </a:p>
              </p:txBody>
            </p:sp>
            <p:sp>
              <p:nvSpPr>
                <p:cNvPr id="27669" name="Line 15"/>
                <p:cNvSpPr>
                  <a:spLocks noChangeShapeType="1"/>
                </p:cNvSpPr>
                <p:nvPr/>
              </p:nvSpPr>
              <p:spPr bwMode="auto">
                <a:xfrm>
                  <a:off x="2880" y="4528"/>
                  <a:ext cx="1980" cy="0"/>
                </a:xfrm>
                <a:prstGeom prst="line">
                  <a:avLst/>
                </a:prstGeom>
                <a:noFill/>
                <a:ln w="9525">
                  <a:solidFill>
                    <a:srgbClr val="000000"/>
                  </a:solidFill>
                  <a:round/>
                  <a:headEnd/>
                  <a:tailEnd/>
                </a:ln>
              </p:spPr>
              <p:txBody>
                <a:bodyPr/>
                <a:lstStyle/>
                <a:p>
                  <a:endParaRPr lang="en-US"/>
                </a:p>
              </p:txBody>
            </p:sp>
            <p:sp>
              <p:nvSpPr>
                <p:cNvPr id="27670" name="Line 16"/>
                <p:cNvSpPr>
                  <a:spLocks noChangeShapeType="1"/>
                </p:cNvSpPr>
                <p:nvPr/>
              </p:nvSpPr>
              <p:spPr bwMode="auto">
                <a:xfrm flipV="1">
                  <a:off x="4860" y="3988"/>
                  <a:ext cx="1800" cy="540"/>
                </a:xfrm>
                <a:prstGeom prst="line">
                  <a:avLst/>
                </a:prstGeom>
                <a:noFill/>
                <a:ln w="9525">
                  <a:solidFill>
                    <a:srgbClr val="000000"/>
                  </a:solidFill>
                  <a:round/>
                  <a:headEnd/>
                  <a:tailEnd/>
                </a:ln>
              </p:spPr>
              <p:txBody>
                <a:bodyPr/>
                <a:lstStyle/>
                <a:p>
                  <a:endParaRPr lang="en-US"/>
                </a:p>
              </p:txBody>
            </p:sp>
          </p:grpSp>
          <p:sp>
            <p:nvSpPr>
              <p:cNvPr id="27661" name="Line 17"/>
              <p:cNvSpPr>
                <a:spLocks noChangeShapeType="1"/>
              </p:cNvSpPr>
              <p:nvPr/>
            </p:nvSpPr>
            <p:spPr bwMode="auto">
              <a:xfrm flipV="1">
                <a:off x="2520" y="7859"/>
                <a:ext cx="0" cy="1440"/>
              </a:xfrm>
              <a:prstGeom prst="line">
                <a:avLst/>
              </a:prstGeom>
              <a:noFill/>
              <a:ln w="9525">
                <a:solidFill>
                  <a:srgbClr val="000000"/>
                </a:solidFill>
                <a:round/>
                <a:headEnd/>
                <a:tailEnd type="triangle" w="med" len="med"/>
              </a:ln>
            </p:spPr>
            <p:txBody>
              <a:bodyPr/>
              <a:lstStyle/>
              <a:p>
                <a:endParaRPr lang="en-US"/>
              </a:p>
            </p:txBody>
          </p:sp>
          <p:sp>
            <p:nvSpPr>
              <p:cNvPr id="27662" name="Oval 18"/>
              <p:cNvSpPr>
                <a:spLocks noChangeArrowheads="1"/>
              </p:cNvSpPr>
              <p:nvPr/>
            </p:nvSpPr>
            <p:spPr bwMode="auto">
              <a:xfrm>
                <a:off x="7740" y="8460"/>
                <a:ext cx="180" cy="180"/>
              </a:xfrm>
              <a:prstGeom prst="ellipse">
                <a:avLst/>
              </a:prstGeom>
              <a:solidFill>
                <a:srgbClr val="000000"/>
              </a:solidFill>
              <a:ln w="9525">
                <a:solidFill>
                  <a:srgbClr val="000000"/>
                </a:solidFill>
                <a:round/>
                <a:headEnd/>
                <a:tailEnd/>
              </a:ln>
            </p:spPr>
            <p:txBody>
              <a:bodyPr/>
              <a:lstStyle/>
              <a:p>
                <a:endParaRPr lang="en-US"/>
              </a:p>
            </p:txBody>
          </p:sp>
          <p:sp>
            <p:nvSpPr>
              <p:cNvPr id="27663" name="Oval 19"/>
              <p:cNvSpPr>
                <a:spLocks noChangeArrowheads="1"/>
              </p:cNvSpPr>
              <p:nvPr/>
            </p:nvSpPr>
            <p:spPr bwMode="auto">
              <a:xfrm>
                <a:off x="3600" y="9000"/>
                <a:ext cx="180" cy="180"/>
              </a:xfrm>
              <a:prstGeom prst="ellipse">
                <a:avLst/>
              </a:prstGeom>
              <a:solidFill>
                <a:srgbClr val="000000"/>
              </a:solidFill>
              <a:ln w="9525">
                <a:solidFill>
                  <a:srgbClr val="000000"/>
                </a:solidFill>
                <a:round/>
                <a:headEnd/>
                <a:tailEnd/>
              </a:ln>
            </p:spPr>
            <p:txBody>
              <a:bodyPr/>
              <a:lstStyle/>
              <a:p>
                <a:endParaRPr lang="en-US"/>
              </a:p>
            </p:txBody>
          </p:sp>
        </p:grpSp>
        <p:sp>
          <p:nvSpPr>
            <p:cNvPr id="27657" name="Text Box 21"/>
            <p:cNvSpPr txBox="1">
              <a:spLocks noChangeArrowheads="1"/>
            </p:cNvSpPr>
            <p:nvPr/>
          </p:nvSpPr>
          <p:spPr bwMode="auto">
            <a:xfrm>
              <a:off x="2304" y="2745"/>
              <a:ext cx="192" cy="231"/>
            </a:xfrm>
            <a:prstGeom prst="rect">
              <a:avLst/>
            </a:prstGeom>
            <a:noFill/>
            <a:ln w="9525">
              <a:noFill/>
              <a:miter lim="800000"/>
              <a:headEnd/>
              <a:tailEnd/>
            </a:ln>
          </p:spPr>
          <p:txBody>
            <a:bodyPr>
              <a:spAutoFit/>
            </a:bodyPr>
            <a:lstStyle/>
            <a:p>
              <a:pPr>
                <a:spcBef>
                  <a:spcPct val="50000"/>
                </a:spcBef>
              </a:pPr>
              <a:r>
                <a:rPr lang="en-US"/>
                <a:t>E</a:t>
              </a:r>
            </a:p>
          </p:txBody>
        </p:sp>
        <p:sp>
          <p:nvSpPr>
            <p:cNvPr id="27658" name="Oval 25"/>
            <p:cNvSpPr>
              <a:spLocks noChangeArrowheads="1"/>
            </p:cNvSpPr>
            <p:nvPr/>
          </p:nvSpPr>
          <p:spPr bwMode="auto">
            <a:xfrm>
              <a:off x="5136" y="288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7659" name="Oval 27"/>
            <p:cNvSpPr>
              <a:spLocks noChangeArrowheads="1"/>
            </p:cNvSpPr>
            <p:nvPr/>
          </p:nvSpPr>
          <p:spPr bwMode="auto">
            <a:xfrm>
              <a:off x="2976" y="3120"/>
              <a:ext cx="96" cy="96"/>
            </a:xfrm>
            <a:prstGeom prst="ellipse">
              <a:avLst/>
            </a:prstGeom>
            <a:solidFill>
              <a:schemeClr val="accent1"/>
            </a:solidFill>
            <a:ln w="9525">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p:txBody>
          <a:bodyPr/>
          <a:lstStyle/>
          <a:p>
            <a:pPr>
              <a:defRPr/>
            </a:pPr>
            <a:r>
              <a:rPr lang="en-US"/>
              <a:t>PH 0101  Unit-5 Lecture-2</a:t>
            </a:r>
          </a:p>
        </p:txBody>
      </p:sp>
      <p:sp>
        <p:nvSpPr>
          <p:cNvPr id="28675" name="Slide Number Placeholder 5"/>
          <p:cNvSpPr>
            <a:spLocks noGrp="1"/>
          </p:cNvSpPr>
          <p:nvPr>
            <p:ph type="sldNum" sz="quarter" idx="12"/>
          </p:nvPr>
        </p:nvSpPr>
        <p:spPr/>
        <p:txBody>
          <a:bodyPr/>
          <a:lstStyle/>
          <a:p>
            <a:pPr>
              <a:defRPr/>
            </a:pPr>
            <a:fld id="{AF5E4A99-CE49-4A05-97AE-280E507B96BF}" type="slidenum">
              <a:rPr lang="en-US"/>
              <a:pPr>
                <a:defRPr/>
              </a:pPr>
              <a:t>27</a:t>
            </a:fld>
            <a:endParaRPr lang="en-US"/>
          </a:p>
        </p:txBody>
      </p:sp>
      <p:sp>
        <p:nvSpPr>
          <p:cNvPr id="28676" name="Text Box 14"/>
          <p:cNvSpPr txBox="1">
            <a:spLocks noChangeArrowheads="1"/>
          </p:cNvSpPr>
          <p:nvPr/>
        </p:nvSpPr>
        <p:spPr bwMode="auto">
          <a:xfrm>
            <a:off x="457200" y="838200"/>
            <a:ext cx="1752600" cy="457200"/>
          </a:xfrm>
          <a:prstGeom prst="rect">
            <a:avLst/>
          </a:prstGeom>
          <a:noFill/>
          <a:ln w="9525">
            <a:noFill/>
            <a:miter lim="800000"/>
            <a:headEnd/>
            <a:tailEnd/>
          </a:ln>
        </p:spPr>
        <p:txBody>
          <a:bodyPr>
            <a:spAutoFit/>
          </a:bodyPr>
          <a:lstStyle/>
          <a:p>
            <a:pPr>
              <a:spcBef>
                <a:spcPct val="50000"/>
              </a:spcBef>
            </a:pPr>
            <a:r>
              <a:rPr lang="en-US" sz="2400">
                <a:solidFill>
                  <a:srgbClr val="CC0000"/>
                </a:solidFill>
              </a:rPr>
              <a:t>Stage-2</a:t>
            </a:r>
          </a:p>
        </p:txBody>
      </p:sp>
      <p:sp>
        <p:nvSpPr>
          <p:cNvPr id="28677" name="Text Box 17"/>
          <p:cNvSpPr txBox="1">
            <a:spLocks noChangeArrowheads="1"/>
          </p:cNvSpPr>
          <p:nvPr/>
        </p:nvSpPr>
        <p:spPr bwMode="auto">
          <a:xfrm>
            <a:off x="76200" y="1371600"/>
            <a:ext cx="8686800" cy="831850"/>
          </a:xfrm>
          <a:prstGeom prst="rect">
            <a:avLst/>
          </a:prstGeom>
          <a:noFill/>
          <a:ln w="9525">
            <a:solidFill>
              <a:srgbClr val="000000"/>
            </a:solidFill>
            <a:miter lim="800000"/>
            <a:headEnd/>
            <a:tailEnd/>
          </a:ln>
        </p:spPr>
        <p:txBody>
          <a:bodyPr>
            <a:spAutoFit/>
          </a:bodyPr>
          <a:lstStyle/>
          <a:p>
            <a:pPr algn="just">
              <a:spcBef>
                <a:spcPct val="50000"/>
              </a:spcBef>
            </a:pPr>
            <a:r>
              <a:rPr lang="en-US" sz="2400"/>
              <a:t>In the stage 2, the electron and holes are diffuse across the   p-n junction and there is a formation of</a:t>
            </a:r>
            <a:r>
              <a:rPr lang="en-US"/>
              <a:t> </a:t>
            </a:r>
            <a:r>
              <a:rPr lang="en-US" sz="2400"/>
              <a:t>electron-hole pair.</a:t>
            </a:r>
          </a:p>
        </p:txBody>
      </p:sp>
      <p:grpSp>
        <p:nvGrpSpPr>
          <p:cNvPr id="28678" name="Group 51"/>
          <p:cNvGrpSpPr>
            <a:grpSpLocks/>
          </p:cNvGrpSpPr>
          <p:nvPr/>
        </p:nvGrpSpPr>
        <p:grpSpPr bwMode="auto">
          <a:xfrm>
            <a:off x="1600200" y="2592388"/>
            <a:ext cx="5181600" cy="3427412"/>
            <a:chOff x="1008" y="1633"/>
            <a:chExt cx="3264" cy="2159"/>
          </a:xfrm>
        </p:grpSpPr>
        <p:grpSp>
          <p:nvGrpSpPr>
            <p:cNvPr id="28679" name="Group 2"/>
            <p:cNvGrpSpPr>
              <a:grpSpLocks/>
            </p:cNvGrpSpPr>
            <p:nvPr/>
          </p:nvGrpSpPr>
          <p:grpSpPr bwMode="auto">
            <a:xfrm>
              <a:off x="1162" y="1633"/>
              <a:ext cx="3110" cy="2159"/>
              <a:chOff x="2520" y="7527"/>
              <a:chExt cx="6120" cy="3960"/>
            </a:xfrm>
          </p:grpSpPr>
          <p:grpSp>
            <p:nvGrpSpPr>
              <p:cNvPr id="28688" name="Group 3"/>
              <p:cNvGrpSpPr>
                <a:grpSpLocks/>
              </p:cNvGrpSpPr>
              <p:nvPr/>
            </p:nvGrpSpPr>
            <p:grpSpPr bwMode="auto">
              <a:xfrm>
                <a:off x="2880" y="7527"/>
                <a:ext cx="5760" cy="3960"/>
                <a:chOff x="2880" y="2008"/>
                <a:chExt cx="5760" cy="3960"/>
              </a:xfrm>
            </p:grpSpPr>
            <p:sp>
              <p:nvSpPr>
                <p:cNvPr id="28692" name="Rectangle 4"/>
                <p:cNvSpPr>
                  <a:spLocks noChangeArrowheads="1"/>
                </p:cNvSpPr>
                <p:nvPr/>
              </p:nvSpPr>
              <p:spPr bwMode="auto">
                <a:xfrm>
                  <a:off x="2880" y="2008"/>
                  <a:ext cx="5760" cy="3960"/>
                </a:xfrm>
                <a:prstGeom prst="rect">
                  <a:avLst/>
                </a:prstGeom>
                <a:solidFill>
                  <a:srgbClr val="FFFFFF"/>
                </a:solidFill>
                <a:ln w="9525">
                  <a:solidFill>
                    <a:srgbClr val="000000"/>
                  </a:solidFill>
                  <a:miter lim="800000"/>
                  <a:headEnd/>
                  <a:tailEnd/>
                </a:ln>
              </p:spPr>
              <p:txBody>
                <a:bodyPr/>
                <a:lstStyle/>
                <a:p>
                  <a:endParaRPr lang="en-US" b="1"/>
                </a:p>
                <a:p>
                  <a:r>
                    <a:rPr lang="en-US" b="1"/>
                    <a:t> </a:t>
                  </a:r>
                </a:p>
                <a:p>
                  <a:r>
                    <a:rPr lang="en-US" b="1"/>
                    <a:t>Conduction band	    High density</a:t>
                  </a:r>
                </a:p>
                <a:p>
                  <a:endParaRPr lang="en-US" b="1"/>
                </a:p>
                <a:p>
                  <a:endParaRPr lang="en-US" b="1"/>
                </a:p>
                <a:p>
                  <a:endParaRPr lang="en-US" b="1"/>
                </a:p>
                <a:p>
                  <a:endParaRPr lang="en-US" sz="1000" b="1"/>
                </a:p>
                <a:p>
                  <a:endParaRPr lang="en-US" sz="1000" b="1"/>
                </a:p>
                <a:p>
                  <a:endParaRPr lang="en-US" sz="1000" b="1"/>
                </a:p>
                <a:p>
                  <a:endParaRPr lang="en-US" sz="1000" b="1"/>
                </a:p>
                <a:p>
                  <a:endParaRPr lang="en-US" sz="1000" b="1"/>
                </a:p>
                <a:p>
                  <a:r>
                    <a:rPr lang="en-US" sz="1000" b="1"/>
                    <a:t>        						        </a:t>
                  </a:r>
                </a:p>
                <a:p>
                  <a:endParaRPr lang="en-US" sz="1000" b="1"/>
                </a:p>
                <a:p>
                  <a:r>
                    <a:rPr lang="en-US" b="1"/>
                    <a:t>Valence band		Low density</a:t>
                  </a:r>
                  <a:endParaRPr lang="en-US"/>
                </a:p>
              </p:txBody>
            </p:sp>
            <p:sp>
              <p:nvSpPr>
                <p:cNvPr id="28693" name="Line 5"/>
                <p:cNvSpPr>
                  <a:spLocks noChangeShapeType="1"/>
                </p:cNvSpPr>
                <p:nvPr/>
              </p:nvSpPr>
              <p:spPr bwMode="auto">
                <a:xfrm>
                  <a:off x="2880" y="3808"/>
                  <a:ext cx="1980" cy="0"/>
                </a:xfrm>
                <a:prstGeom prst="line">
                  <a:avLst/>
                </a:prstGeom>
                <a:noFill/>
                <a:ln w="9525">
                  <a:solidFill>
                    <a:srgbClr val="000000"/>
                  </a:solidFill>
                  <a:round/>
                  <a:headEnd/>
                  <a:tailEnd/>
                </a:ln>
              </p:spPr>
              <p:txBody>
                <a:bodyPr/>
                <a:lstStyle/>
                <a:p>
                  <a:endParaRPr lang="en-US"/>
                </a:p>
              </p:txBody>
            </p:sp>
            <p:sp>
              <p:nvSpPr>
                <p:cNvPr id="28694" name="Line 6"/>
                <p:cNvSpPr>
                  <a:spLocks noChangeShapeType="1"/>
                </p:cNvSpPr>
                <p:nvPr/>
              </p:nvSpPr>
              <p:spPr bwMode="auto">
                <a:xfrm>
                  <a:off x="6660" y="3268"/>
                  <a:ext cx="1980" cy="0"/>
                </a:xfrm>
                <a:prstGeom prst="line">
                  <a:avLst/>
                </a:prstGeom>
                <a:noFill/>
                <a:ln w="9525">
                  <a:solidFill>
                    <a:srgbClr val="000000"/>
                  </a:solidFill>
                  <a:round/>
                  <a:headEnd/>
                  <a:tailEnd/>
                </a:ln>
              </p:spPr>
              <p:txBody>
                <a:bodyPr/>
                <a:lstStyle/>
                <a:p>
                  <a:endParaRPr lang="en-US"/>
                </a:p>
              </p:txBody>
            </p:sp>
            <p:sp>
              <p:nvSpPr>
                <p:cNvPr id="28695" name="Line 7"/>
                <p:cNvSpPr>
                  <a:spLocks noChangeShapeType="1"/>
                </p:cNvSpPr>
                <p:nvPr/>
              </p:nvSpPr>
              <p:spPr bwMode="auto">
                <a:xfrm flipV="1">
                  <a:off x="4860" y="3268"/>
                  <a:ext cx="1800" cy="540"/>
                </a:xfrm>
                <a:prstGeom prst="line">
                  <a:avLst/>
                </a:prstGeom>
                <a:noFill/>
                <a:ln w="9525">
                  <a:solidFill>
                    <a:srgbClr val="000000"/>
                  </a:solidFill>
                  <a:round/>
                  <a:headEnd/>
                  <a:tailEnd/>
                </a:ln>
              </p:spPr>
              <p:txBody>
                <a:bodyPr/>
                <a:lstStyle/>
                <a:p>
                  <a:endParaRPr lang="en-US"/>
                </a:p>
              </p:txBody>
            </p:sp>
            <p:sp>
              <p:nvSpPr>
                <p:cNvPr id="28696" name="Line 8"/>
                <p:cNvSpPr>
                  <a:spLocks noChangeShapeType="1"/>
                </p:cNvSpPr>
                <p:nvPr/>
              </p:nvSpPr>
              <p:spPr bwMode="auto">
                <a:xfrm>
                  <a:off x="6660" y="3988"/>
                  <a:ext cx="1980" cy="0"/>
                </a:xfrm>
                <a:prstGeom prst="line">
                  <a:avLst/>
                </a:prstGeom>
                <a:noFill/>
                <a:ln w="9525">
                  <a:solidFill>
                    <a:srgbClr val="000000"/>
                  </a:solidFill>
                  <a:round/>
                  <a:headEnd/>
                  <a:tailEnd/>
                </a:ln>
              </p:spPr>
              <p:txBody>
                <a:bodyPr/>
                <a:lstStyle/>
                <a:p>
                  <a:endParaRPr lang="en-US"/>
                </a:p>
              </p:txBody>
            </p:sp>
            <p:sp>
              <p:nvSpPr>
                <p:cNvPr id="28697" name="Line 9"/>
                <p:cNvSpPr>
                  <a:spLocks noChangeShapeType="1"/>
                </p:cNvSpPr>
                <p:nvPr/>
              </p:nvSpPr>
              <p:spPr bwMode="auto">
                <a:xfrm>
                  <a:off x="2880" y="4528"/>
                  <a:ext cx="1980" cy="0"/>
                </a:xfrm>
                <a:prstGeom prst="line">
                  <a:avLst/>
                </a:prstGeom>
                <a:noFill/>
                <a:ln w="9525">
                  <a:solidFill>
                    <a:srgbClr val="000000"/>
                  </a:solidFill>
                  <a:round/>
                  <a:headEnd/>
                  <a:tailEnd/>
                </a:ln>
              </p:spPr>
              <p:txBody>
                <a:bodyPr/>
                <a:lstStyle/>
                <a:p>
                  <a:endParaRPr lang="en-US"/>
                </a:p>
              </p:txBody>
            </p:sp>
            <p:sp>
              <p:nvSpPr>
                <p:cNvPr id="28698" name="Line 10"/>
                <p:cNvSpPr>
                  <a:spLocks noChangeShapeType="1"/>
                </p:cNvSpPr>
                <p:nvPr/>
              </p:nvSpPr>
              <p:spPr bwMode="auto">
                <a:xfrm flipV="1">
                  <a:off x="4860" y="3988"/>
                  <a:ext cx="1800" cy="540"/>
                </a:xfrm>
                <a:prstGeom prst="line">
                  <a:avLst/>
                </a:prstGeom>
                <a:noFill/>
                <a:ln w="9525">
                  <a:solidFill>
                    <a:srgbClr val="000000"/>
                  </a:solidFill>
                  <a:round/>
                  <a:headEnd/>
                  <a:tailEnd/>
                </a:ln>
              </p:spPr>
              <p:txBody>
                <a:bodyPr/>
                <a:lstStyle/>
                <a:p>
                  <a:endParaRPr lang="en-US"/>
                </a:p>
              </p:txBody>
            </p:sp>
          </p:grpSp>
          <p:sp>
            <p:nvSpPr>
              <p:cNvPr id="28689" name="Line 11"/>
              <p:cNvSpPr>
                <a:spLocks noChangeShapeType="1"/>
              </p:cNvSpPr>
              <p:nvPr/>
            </p:nvSpPr>
            <p:spPr bwMode="auto">
              <a:xfrm flipV="1">
                <a:off x="2520" y="7859"/>
                <a:ext cx="0" cy="1440"/>
              </a:xfrm>
              <a:prstGeom prst="line">
                <a:avLst/>
              </a:prstGeom>
              <a:noFill/>
              <a:ln w="9525">
                <a:solidFill>
                  <a:srgbClr val="000000"/>
                </a:solidFill>
                <a:round/>
                <a:headEnd/>
                <a:tailEnd type="triangle" w="med" len="med"/>
              </a:ln>
            </p:spPr>
            <p:txBody>
              <a:bodyPr/>
              <a:lstStyle/>
              <a:p>
                <a:endParaRPr lang="en-US"/>
              </a:p>
            </p:txBody>
          </p:sp>
          <p:sp>
            <p:nvSpPr>
              <p:cNvPr id="28690" name="Oval 12"/>
              <p:cNvSpPr>
                <a:spLocks noChangeArrowheads="1"/>
              </p:cNvSpPr>
              <p:nvPr/>
            </p:nvSpPr>
            <p:spPr bwMode="auto">
              <a:xfrm>
                <a:off x="7740" y="8460"/>
                <a:ext cx="180" cy="180"/>
              </a:xfrm>
              <a:prstGeom prst="ellipse">
                <a:avLst/>
              </a:prstGeom>
              <a:solidFill>
                <a:srgbClr val="000000"/>
              </a:solidFill>
              <a:ln w="9525">
                <a:solidFill>
                  <a:srgbClr val="000000"/>
                </a:solidFill>
                <a:round/>
                <a:headEnd/>
                <a:tailEnd/>
              </a:ln>
            </p:spPr>
            <p:txBody>
              <a:bodyPr/>
              <a:lstStyle/>
              <a:p>
                <a:endParaRPr lang="en-US"/>
              </a:p>
            </p:txBody>
          </p:sp>
          <p:sp>
            <p:nvSpPr>
              <p:cNvPr id="28691" name="Oval 13"/>
              <p:cNvSpPr>
                <a:spLocks noChangeArrowheads="1"/>
              </p:cNvSpPr>
              <p:nvPr/>
            </p:nvSpPr>
            <p:spPr bwMode="auto">
              <a:xfrm>
                <a:off x="3600" y="9000"/>
                <a:ext cx="180" cy="180"/>
              </a:xfrm>
              <a:prstGeom prst="ellipse">
                <a:avLst/>
              </a:prstGeom>
              <a:solidFill>
                <a:srgbClr val="000000"/>
              </a:solidFill>
              <a:ln w="9525">
                <a:solidFill>
                  <a:srgbClr val="000000"/>
                </a:solidFill>
                <a:round/>
                <a:headEnd/>
                <a:tailEnd/>
              </a:ln>
            </p:spPr>
            <p:txBody>
              <a:bodyPr/>
              <a:lstStyle/>
              <a:p>
                <a:endParaRPr lang="en-US"/>
              </a:p>
            </p:txBody>
          </p:sp>
        </p:grpSp>
        <p:sp>
          <p:nvSpPr>
            <p:cNvPr id="28680" name="Text Box 15"/>
            <p:cNvSpPr txBox="1">
              <a:spLocks noChangeArrowheads="1"/>
            </p:cNvSpPr>
            <p:nvPr/>
          </p:nvSpPr>
          <p:spPr bwMode="auto">
            <a:xfrm>
              <a:off x="1008" y="2688"/>
              <a:ext cx="192" cy="231"/>
            </a:xfrm>
            <a:prstGeom prst="rect">
              <a:avLst/>
            </a:prstGeom>
            <a:noFill/>
            <a:ln w="9525">
              <a:noFill/>
              <a:miter lim="800000"/>
              <a:headEnd/>
              <a:tailEnd/>
            </a:ln>
          </p:spPr>
          <p:txBody>
            <a:bodyPr>
              <a:spAutoFit/>
            </a:bodyPr>
            <a:lstStyle/>
            <a:p>
              <a:pPr>
                <a:spcBef>
                  <a:spcPct val="50000"/>
                </a:spcBef>
              </a:pPr>
              <a:r>
                <a:rPr lang="en-US"/>
                <a:t>E</a:t>
              </a:r>
            </a:p>
          </p:txBody>
        </p:sp>
        <p:sp>
          <p:nvSpPr>
            <p:cNvPr id="28681" name="Oval 18"/>
            <p:cNvSpPr>
              <a:spLocks noChangeArrowheads="1"/>
            </p:cNvSpPr>
            <p:nvPr/>
          </p:nvSpPr>
          <p:spPr bwMode="auto">
            <a:xfrm>
              <a:off x="3840"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82" name="Oval 19"/>
            <p:cNvSpPr>
              <a:spLocks noChangeArrowheads="1"/>
            </p:cNvSpPr>
            <p:nvPr/>
          </p:nvSpPr>
          <p:spPr bwMode="auto">
            <a:xfrm>
              <a:off x="1728" y="312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83" name="Oval 45"/>
            <p:cNvSpPr>
              <a:spLocks noChangeArrowheads="1"/>
            </p:cNvSpPr>
            <p:nvPr/>
          </p:nvSpPr>
          <p:spPr bwMode="auto">
            <a:xfrm>
              <a:off x="1968" y="2448"/>
              <a:ext cx="96" cy="96"/>
            </a:xfrm>
            <a:prstGeom prst="ellipse">
              <a:avLst/>
            </a:prstGeom>
            <a:solidFill>
              <a:srgbClr val="000000"/>
            </a:solidFill>
            <a:ln w="9525">
              <a:solidFill>
                <a:schemeClr val="tx1"/>
              </a:solidFill>
              <a:round/>
              <a:headEnd/>
              <a:tailEnd/>
            </a:ln>
          </p:spPr>
          <p:txBody>
            <a:bodyPr wrap="none" anchor="ctr"/>
            <a:lstStyle/>
            <a:p>
              <a:endParaRPr lang="en-US"/>
            </a:p>
          </p:txBody>
        </p:sp>
        <p:sp>
          <p:nvSpPr>
            <p:cNvPr id="28684" name="Oval 46"/>
            <p:cNvSpPr>
              <a:spLocks noChangeArrowheads="1"/>
            </p:cNvSpPr>
            <p:nvPr/>
          </p:nvSpPr>
          <p:spPr bwMode="auto">
            <a:xfrm>
              <a:off x="3600"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8685" name="Line 47"/>
            <p:cNvSpPr>
              <a:spLocks noChangeShapeType="1"/>
            </p:cNvSpPr>
            <p:nvPr/>
          </p:nvSpPr>
          <p:spPr bwMode="auto">
            <a:xfrm flipH="1">
              <a:off x="2304" y="2160"/>
              <a:ext cx="864" cy="288"/>
            </a:xfrm>
            <a:prstGeom prst="line">
              <a:avLst/>
            </a:prstGeom>
            <a:noFill/>
            <a:ln w="9525" cap="rnd">
              <a:solidFill>
                <a:schemeClr val="tx1"/>
              </a:solidFill>
              <a:prstDash val="sysDot"/>
              <a:round/>
              <a:headEnd/>
              <a:tailEnd type="triangle" w="med" len="med"/>
            </a:ln>
          </p:spPr>
          <p:txBody>
            <a:bodyPr/>
            <a:lstStyle/>
            <a:p>
              <a:endParaRPr lang="en-US"/>
            </a:p>
          </p:txBody>
        </p:sp>
        <p:sp>
          <p:nvSpPr>
            <p:cNvPr id="28686" name="Line 48"/>
            <p:cNvSpPr>
              <a:spLocks noChangeShapeType="1"/>
            </p:cNvSpPr>
            <p:nvPr/>
          </p:nvSpPr>
          <p:spPr bwMode="auto">
            <a:xfrm flipV="1">
              <a:off x="1920" y="3024"/>
              <a:ext cx="1344" cy="192"/>
            </a:xfrm>
            <a:prstGeom prst="line">
              <a:avLst/>
            </a:prstGeom>
            <a:noFill/>
            <a:ln w="9525" cap="rnd">
              <a:solidFill>
                <a:schemeClr val="tx1"/>
              </a:solidFill>
              <a:prstDash val="sysDot"/>
              <a:round/>
              <a:headEnd/>
              <a:tailEnd type="triangle" w="med" len="med"/>
            </a:ln>
          </p:spPr>
          <p:txBody>
            <a:bodyPr/>
            <a:lstStyle/>
            <a:p>
              <a:endParaRPr lang="en-US"/>
            </a:p>
          </p:txBody>
        </p:sp>
        <p:sp>
          <p:nvSpPr>
            <p:cNvPr id="28687" name="Text Box 50"/>
            <p:cNvSpPr txBox="1">
              <a:spLocks noChangeArrowheads="1"/>
            </p:cNvSpPr>
            <p:nvPr/>
          </p:nvSpPr>
          <p:spPr bwMode="auto">
            <a:xfrm>
              <a:off x="2544" y="2544"/>
              <a:ext cx="864" cy="231"/>
            </a:xfrm>
            <a:prstGeom prst="rect">
              <a:avLst/>
            </a:prstGeom>
            <a:noFill/>
            <a:ln w="9525">
              <a:noFill/>
              <a:miter lim="800000"/>
              <a:headEnd/>
              <a:tailEnd/>
            </a:ln>
          </p:spPr>
          <p:txBody>
            <a:bodyPr>
              <a:spAutoFit/>
            </a:bodyPr>
            <a:lstStyle/>
            <a:p>
              <a:pPr>
                <a:spcBef>
                  <a:spcPct val="50000"/>
                </a:spcBef>
              </a:pPr>
              <a:r>
                <a:rPr lang="en-US" b="1"/>
                <a:t>junction</a:t>
              </a: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14"/>
          <p:cNvSpPr txBox="1">
            <a:spLocks noChangeArrowheads="1"/>
          </p:cNvSpPr>
          <p:nvPr/>
        </p:nvSpPr>
        <p:spPr bwMode="auto">
          <a:xfrm>
            <a:off x="457200" y="838200"/>
            <a:ext cx="1752600" cy="457200"/>
          </a:xfrm>
          <a:prstGeom prst="rect">
            <a:avLst/>
          </a:prstGeom>
          <a:noFill/>
          <a:ln w="9525">
            <a:noFill/>
            <a:miter lim="800000"/>
            <a:headEnd/>
            <a:tailEnd/>
          </a:ln>
        </p:spPr>
        <p:txBody>
          <a:bodyPr>
            <a:spAutoFit/>
          </a:bodyPr>
          <a:lstStyle/>
          <a:p>
            <a:pPr>
              <a:spcBef>
                <a:spcPct val="50000"/>
              </a:spcBef>
            </a:pPr>
            <a:r>
              <a:rPr lang="en-US" sz="2400">
                <a:solidFill>
                  <a:srgbClr val="CC0000"/>
                </a:solidFill>
              </a:rPr>
              <a:t>Stage-3</a:t>
            </a:r>
          </a:p>
        </p:txBody>
      </p:sp>
      <p:sp>
        <p:nvSpPr>
          <p:cNvPr id="29701" name="Text Box 16"/>
          <p:cNvSpPr txBox="1">
            <a:spLocks noChangeArrowheads="1"/>
          </p:cNvSpPr>
          <p:nvPr/>
        </p:nvSpPr>
        <p:spPr bwMode="auto">
          <a:xfrm>
            <a:off x="76200" y="1371600"/>
            <a:ext cx="8686800" cy="1196975"/>
          </a:xfrm>
          <a:prstGeom prst="rect">
            <a:avLst/>
          </a:prstGeom>
          <a:noFill/>
          <a:ln w="9525">
            <a:solidFill>
              <a:srgbClr val="000000"/>
            </a:solidFill>
            <a:miter lim="800000"/>
            <a:headEnd/>
            <a:tailEnd/>
          </a:ln>
        </p:spPr>
        <p:txBody>
          <a:bodyPr>
            <a:spAutoFit/>
          </a:bodyPr>
          <a:lstStyle/>
          <a:p>
            <a:pPr algn="just">
              <a:spcBef>
                <a:spcPct val="50000"/>
              </a:spcBef>
            </a:pPr>
            <a:r>
              <a:rPr lang="en-US" sz="2400"/>
              <a:t>In the stage 3, As electron continuous to diffuse, the negative charge build on emitter side and positive charge build on the base side. </a:t>
            </a:r>
          </a:p>
        </p:txBody>
      </p:sp>
      <p:grpSp>
        <p:nvGrpSpPr>
          <p:cNvPr id="29702" name="Group 28"/>
          <p:cNvGrpSpPr>
            <a:grpSpLocks/>
          </p:cNvGrpSpPr>
          <p:nvPr/>
        </p:nvGrpSpPr>
        <p:grpSpPr bwMode="auto">
          <a:xfrm>
            <a:off x="1600200" y="2668588"/>
            <a:ext cx="5181600" cy="3427412"/>
            <a:chOff x="1008" y="1681"/>
            <a:chExt cx="3264" cy="2159"/>
          </a:xfrm>
        </p:grpSpPr>
        <p:grpSp>
          <p:nvGrpSpPr>
            <p:cNvPr id="29703" name="Group 2"/>
            <p:cNvGrpSpPr>
              <a:grpSpLocks/>
            </p:cNvGrpSpPr>
            <p:nvPr/>
          </p:nvGrpSpPr>
          <p:grpSpPr bwMode="auto">
            <a:xfrm>
              <a:off x="1162" y="1681"/>
              <a:ext cx="3110" cy="2159"/>
              <a:chOff x="2520" y="7527"/>
              <a:chExt cx="6120" cy="3960"/>
            </a:xfrm>
          </p:grpSpPr>
          <p:grpSp>
            <p:nvGrpSpPr>
              <p:cNvPr id="29716" name="Group 3"/>
              <p:cNvGrpSpPr>
                <a:grpSpLocks/>
              </p:cNvGrpSpPr>
              <p:nvPr/>
            </p:nvGrpSpPr>
            <p:grpSpPr bwMode="auto">
              <a:xfrm>
                <a:off x="2880" y="7527"/>
                <a:ext cx="5760" cy="3960"/>
                <a:chOff x="2880" y="2008"/>
                <a:chExt cx="5760" cy="3960"/>
              </a:xfrm>
            </p:grpSpPr>
            <p:sp>
              <p:nvSpPr>
                <p:cNvPr id="29720" name="Rectangle 4"/>
                <p:cNvSpPr>
                  <a:spLocks noChangeArrowheads="1"/>
                </p:cNvSpPr>
                <p:nvPr/>
              </p:nvSpPr>
              <p:spPr bwMode="auto">
                <a:xfrm>
                  <a:off x="2880" y="2008"/>
                  <a:ext cx="5760" cy="3960"/>
                </a:xfrm>
                <a:prstGeom prst="rect">
                  <a:avLst/>
                </a:prstGeom>
                <a:solidFill>
                  <a:srgbClr val="FFFFFF"/>
                </a:solidFill>
                <a:ln w="9525">
                  <a:solidFill>
                    <a:srgbClr val="000000"/>
                  </a:solidFill>
                  <a:miter lim="800000"/>
                  <a:headEnd/>
                  <a:tailEnd/>
                </a:ln>
              </p:spPr>
              <p:txBody>
                <a:bodyPr/>
                <a:lstStyle/>
                <a:p>
                  <a:endParaRPr lang="en-US" b="1"/>
                </a:p>
                <a:p>
                  <a:r>
                    <a:rPr lang="en-US" b="1"/>
                    <a:t> </a:t>
                  </a:r>
                </a:p>
                <a:p>
                  <a:r>
                    <a:rPr lang="en-US" b="1"/>
                    <a:t>Conduction band	    High density</a:t>
                  </a:r>
                </a:p>
                <a:p>
                  <a:endParaRPr lang="en-US" b="1"/>
                </a:p>
                <a:p>
                  <a:endParaRPr lang="en-US" b="1"/>
                </a:p>
                <a:p>
                  <a:endParaRPr lang="en-US" b="1"/>
                </a:p>
                <a:p>
                  <a:endParaRPr lang="en-US" sz="1000" b="1"/>
                </a:p>
                <a:p>
                  <a:endParaRPr lang="en-US" sz="1000" b="1"/>
                </a:p>
                <a:p>
                  <a:endParaRPr lang="en-US" sz="1000" b="1"/>
                </a:p>
                <a:p>
                  <a:endParaRPr lang="en-US" sz="1000" b="1"/>
                </a:p>
                <a:p>
                  <a:endParaRPr lang="en-US" sz="1000" b="1"/>
                </a:p>
                <a:p>
                  <a:r>
                    <a:rPr lang="en-US" sz="1000" b="1"/>
                    <a:t>        						        </a:t>
                  </a:r>
                </a:p>
                <a:p>
                  <a:endParaRPr lang="en-US" sz="1000" b="1"/>
                </a:p>
                <a:p>
                  <a:r>
                    <a:rPr lang="en-US" b="1"/>
                    <a:t>Valence band		Low density</a:t>
                  </a:r>
                  <a:endParaRPr lang="en-US"/>
                </a:p>
              </p:txBody>
            </p:sp>
            <p:sp>
              <p:nvSpPr>
                <p:cNvPr id="29721" name="Line 5"/>
                <p:cNvSpPr>
                  <a:spLocks noChangeShapeType="1"/>
                </p:cNvSpPr>
                <p:nvPr/>
              </p:nvSpPr>
              <p:spPr bwMode="auto">
                <a:xfrm>
                  <a:off x="2880" y="3808"/>
                  <a:ext cx="1980" cy="0"/>
                </a:xfrm>
                <a:prstGeom prst="line">
                  <a:avLst/>
                </a:prstGeom>
                <a:noFill/>
                <a:ln w="9525">
                  <a:solidFill>
                    <a:srgbClr val="000000"/>
                  </a:solidFill>
                  <a:round/>
                  <a:headEnd/>
                  <a:tailEnd/>
                </a:ln>
              </p:spPr>
              <p:txBody>
                <a:bodyPr/>
                <a:lstStyle/>
                <a:p>
                  <a:endParaRPr lang="en-US"/>
                </a:p>
              </p:txBody>
            </p:sp>
            <p:sp>
              <p:nvSpPr>
                <p:cNvPr id="29722" name="Line 6"/>
                <p:cNvSpPr>
                  <a:spLocks noChangeShapeType="1"/>
                </p:cNvSpPr>
                <p:nvPr/>
              </p:nvSpPr>
              <p:spPr bwMode="auto">
                <a:xfrm>
                  <a:off x="6660" y="3268"/>
                  <a:ext cx="1980" cy="0"/>
                </a:xfrm>
                <a:prstGeom prst="line">
                  <a:avLst/>
                </a:prstGeom>
                <a:noFill/>
                <a:ln w="9525">
                  <a:solidFill>
                    <a:srgbClr val="000000"/>
                  </a:solidFill>
                  <a:round/>
                  <a:headEnd/>
                  <a:tailEnd/>
                </a:ln>
              </p:spPr>
              <p:txBody>
                <a:bodyPr/>
                <a:lstStyle/>
                <a:p>
                  <a:endParaRPr lang="en-US"/>
                </a:p>
              </p:txBody>
            </p:sp>
            <p:sp>
              <p:nvSpPr>
                <p:cNvPr id="29723" name="Line 7"/>
                <p:cNvSpPr>
                  <a:spLocks noChangeShapeType="1"/>
                </p:cNvSpPr>
                <p:nvPr/>
              </p:nvSpPr>
              <p:spPr bwMode="auto">
                <a:xfrm flipV="1">
                  <a:off x="4860" y="3268"/>
                  <a:ext cx="1800" cy="540"/>
                </a:xfrm>
                <a:prstGeom prst="line">
                  <a:avLst/>
                </a:prstGeom>
                <a:noFill/>
                <a:ln w="9525">
                  <a:solidFill>
                    <a:srgbClr val="000000"/>
                  </a:solidFill>
                  <a:round/>
                  <a:headEnd/>
                  <a:tailEnd/>
                </a:ln>
              </p:spPr>
              <p:txBody>
                <a:bodyPr/>
                <a:lstStyle/>
                <a:p>
                  <a:endParaRPr lang="en-US"/>
                </a:p>
              </p:txBody>
            </p:sp>
            <p:sp>
              <p:nvSpPr>
                <p:cNvPr id="29724" name="Line 8"/>
                <p:cNvSpPr>
                  <a:spLocks noChangeShapeType="1"/>
                </p:cNvSpPr>
                <p:nvPr/>
              </p:nvSpPr>
              <p:spPr bwMode="auto">
                <a:xfrm>
                  <a:off x="6660" y="3988"/>
                  <a:ext cx="1980" cy="0"/>
                </a:xfrm>
                <a:prstGeom prst="line">
                  <a:avLst/>
                </a:prstGeom>
                <a:noFill/>
                <a:ln w="9525">
                  <a:solidFill>
                    <a:srgbClr val="000000"/>
                  </a:solidFill>
                  <a:round/>
                  <a:headEnd/>
                  <a:tailEnd/>
                </a:ln>
              </p:spPr>
              <p:txBody>
                <a:bodyPr/>
                <a:lstStyle/>
                <a:p>
                  <a:endParaRPr lang="en-US"/>
                </a:p>
              </p:txBody>
            </p:sp>
            <p:sp>
              <p:nvSpPr>
                <p:cNvPr id="29725" name="Line 9"/>
                <p:cNvSpPr>
                  <a:spLocks noChangeShapeType="1"/>
                </p:cNvSpPr>
                <p:nvPr/>
              </p:nvSpPr>
              <p:spPr bwMode="auto">
                <a:xfrm>
                  <a:off x="2880" y="4528"/>
                  <a:ext cx="1980" cy="0"/>
                </a:xfrm>
                <a:prstGeom prst="line">
                  <a:avLst/>
                </a:prstGeom>
                <a:noFill/>
                <a:ln w="9525">
                  <a:solidFill>
                    <a:srgbClr val="000000"/>
                  </a:solidFill>
                  <a:round/>
                  <a:headEnd/>
                  <a:tailEnd/>
                </a:ln>
              </p:spPr>
              <p:txBody>
                <a:bodyPr/>
                <a:lstStyle/>
                <a:p>
                  <a:endParaRPr lang="en-US"/>
                </a:p>
              </p:txBody>
            </p:sp>
            <p:sp>
              <p:nvSpPr>
                <p:cNvPr id="29726" name="Line 10"/>
                <p:cNvSpPr>
                  <a:spLocks noChangeShapeType="1"/>
                </p:cNvSpPr>
                <p:nvPr/>
              </p:nvSpPr>
              <p:spPr bwMode="auto">
                <a:xfrm flipV="1">
                  <a:off x="4860" y="3988"/>
                  <a:ext cx="1800" cy="540"/>
                </a:xfrm>
                <a:prstGeom prst="line">
                  <a:avLst/>
                </a:prstGeom>
                <a:noFill/>
                <a:ln w="9525">
                  <a:solidFill>
                    <a:srgbClr val="000000"/>
                  </a:solidFill>
                  <a:round/>
                  <a:headEnd/>
                  <a:tailEnd/>
                </a:ln>
              </p:spPr>
              <p:txBody>
                <a:bodyPr/>
                <a:lstStyle/>
                <a:p>
                  <a:endParaRPr lang="en-US"/>
                </a:p>
              </p:txBody>
            </p:sp>
          </p:grpSp>
          <p:sp>
            <p:nvSpPr>
              <p:cNvPr id="29717" name="Line 11"/>
              <p:cNvSpPr>
                <a:spLocks noChangeShapeType="1"/>
              </p:cNvSpPr>
              <p:nvPr/>
            </p:nvSpPr>
            <p:spPr bwMode="auto">
              <a:xfrm flipV="1">
                <a:off x="2520" y="7859"/>
                <a:ext cx="0" cy="1440"/>
              </a:xfrm>
              <a:prstGeom prst="line">
                <a:avLst/>
              </a:prstGeom>
              <a:noFill/>
              <a:ln w="9525">
                <a:solidFill>
                  <a:srgbClr val="000000"/>
                </a:solidFill>
                <a:round/>
                <a:headEnd/>
                <a:tailEnd type="triangle" w="med" len="med"/>
              </a:ln>
            </p:spPr>
            <p:txBody>
              <a:bodyPr/>
              <a:lstStyle/>
              <a:p>
                <a:endParaRPr lang="en-US"/>
              </a:p>
            </p:txBody>
          </p:sp>
          <p:sp>
            <p:nvSpPr>
              <p:cNvPr id="29718" name="Oval 12"/>
              <p:cNvSpPr>
                <a:spLocks noChangeArrowheads="1"/>
              </p:cNvSpPr>
              <p:nvPr/>
            </p:nvSpPr>
            <p:spPr bwMode="auto">
              <a:xfrm>
                <a:off x="7740" y="8460"/>
                <a:ext cx="180" cy="180"/>
              </a:xfrm>
              <a:prstGeom prst="ellipse">
                <a:avLst/>
              </a:prstGeom>
              <a:solidFill>
                <a:srgbClr val="000000"/>
              </a:solidFill>
              <a:ln w="9525">
                <a:solidFill>
                  <a:srgbClr val="000000"/>
                </a:solidFill>
                <a:round/>
                <a:headEnd/>
                <a:tailEnd/>
              </a:ln>
            </p:spPr>
            <p:txBody>
              <a:bodyPr/>
              <a:lstStyle/>
              <a:p>
                <a:endParaRPr lang="en-US"/>
              </a:p>
            </p:txBody>
          </p:sp>
          <p:sp>
            <p:nvSpPr>
              <p:cNvPr id="29719" name="Oval 13"/>
              <p:cNvSpPr>
                <a:spLocks noChangeArrowheads="1"/>
              </p:cNvSpPr>
              <p:nvPr/>
            </p:nvSpPr>
            <p:spPr bwMode="auto">
              <a:xfrm>
                <a:off x="3600" y="9000"/>
                <a:ext cx="180" cy="180"/>
              </a:xfrm>
              <a:prstGeom prst="ellipse">
                <a:avLst/>
              </a:prstGeom>
              <a:solidFill>
                <a:srgbClr val="000000"/>
              </a:solidFill>
              <a:ln w="9525">
                <a:solidFill>
                  <a:srgbClr val="000000"/>
                </a:solidFill>
                <a:round/>
                <a:headEnd/>
                <a:tailEnd/>
              </a:ln>
            </p:spPr>
            <p:txBody>
              <a:bodyPr/>
              <a:lstStyle/>
              <a:p>
                <a:endParaRPr lang="en-US"/>
              </a:p>
            </p:txBody>
          </p:sp>
        </p:grpSp>
        <p:sp>
          <p:nvSpPr>
            <p:cNvPr id="29704" name="Text Box 15"/>
            <p:cNvSpPr txBox="1">
              <a:spLocks noChangeArrowheads="1"/>
            </p:cNvSpPr>
            <p:nvPr/>
          </p:nvSpPr>
          <p:spPr bwMode="auto">
            <a:xfrm>
              <a:off x="1008" y="2688"/>
              <a:ext cx="192" cy="231"/>
            </a:xfrm>
            <a:prstGeom prst="rect">
              <a:avLst/>
            </a:prstGeom>
            <a:noFill/>
            <a:ln w="9525">
              <a:noFill/>
              <a:miter lim="800000"/>
              <a:headEnd/>
              <a:tailEnd/>
            </a:ln>
          </p:spPr>
          <p:txBody>
            <a:bodyPr>
              <a:spAutoFit/>
            </a:bodyPr>
            <a:lstStyle/>
            <a:p>
              <a:pPr>
                <a:spcBef>
                  <a:spcPct val="50000"/>
                </a:spcBef>
              </a:pPr>
              <a:r>
                <a:rPr lang="en-US"/>
                <a:t>E</a:t>
              </a:r>
            </a:p>
          </p:txBody>
        </p:sp>
        <p:sp>
          <p:nvSpPr>
            <p:cNvPr id="29705" name="Oval 17"/>
            <p:cNvSpPr>
              <a:spLocks noChangeArrowheads="1"/>
            </p:cNvSpPr>
            <p:nvPr/>
          </p:nvSpPr>
          <p:spPr bwMode="auto">
            <a:xfrm>
              <a:off x="3840"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6" name="Oval 18"/>
            <p:cNvSpPr>
              <a:spLocks noChangeArrowheads="1"/>
            </p:cNvSpPr>
            <p:nvPr/>
          </p:nvSpPr>
          <p:spPr bwMode="auto">
            <a:xfrm>
              <a:off x="1728" y="312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7" name="Oval 19"/>
            <p:cNvSpPr>
              <a:spLocks noChangeArrowheads="1"/>
            </p:cNvSpPr>
            <p:nvPr/>
          </p:nvSpPr>
          <p:spPr bwMode="auto">
            <a:xfrm>
              <a:off x="1920" y="2496"/>
              <a:ext cx="96" cy="96"/>
            </a:xfrm>
            <a:prstGeom prst="ellipse">
              <a:avLst/>
            </a:prstGeom>
            <a:solidFill>
              <a:srgbClr val="000000"/>
            </a:solidFill>
            <a:ln w="9525">
              <a:solidFill>
                <a:schemeClr val="tx1"/>
              </a:solidFill>
              <a:round/>
              <a:headEnd/>
              <a:tailEnd/>
            </a:ln>
          </p:spPr>
          <p:txBody>
            <a:bodyPr wrap="none" anchor="ctr"/>
            <a:lstStyle/>
            <a:p>
              <a:endParaRPr lang="en-US"/>
            </a:p>
          </p:txBody>
        </p:sp>
        <p:sp>
          <p:nvSpPr>
            <p:cNvPr id="29708" name="Oval 20"/>
            <p:cNvSpPr>
              <a:spLocks noChangeArrowheads="1"/>
            </p:cNvSpPr>
            <p:nvPr/>
          </p:nvSpPr>
          <p:spPr bwMode="auto">
            <a:xfrm>
              <a:off x="3600"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09" name="Line 21"/>
            <p:cNvSpPr>
              <a:spLocks noChangeShapeType="1"/>
            </p:cNvSpPr>
            <p:nvPr/>
          </p:nvSpPr>
          <p:spPr bwMode="auto">
            <a:xfrm flipH="1">
              <a:off x="2304" y="2160"/>
              <a:ext cx="864" cy="288"/>
            </a:xfrm>
            <a:prstGeom prst="line">
              <a:avLst/>
            </a:prstGeom>
            <a:noFill/>
            <a:ln w="9525" cap="rnd">
              <a:solidFill>
                <a:schemeClr val="tx1"/>
              </a:solidFill>
              <a:prstDash val="sysDot"/>
              <a:round/>
              <a:headEnd/>
              <a:tailEnd type="triangle" w="med" len="med"/>
            </a:ln>
          </p:spPr>
          <p:txBody>
            <a:bodyPr/>
            <a:lstStyle/>
            <a:p>
              <a:endParaRPr lang="en-US"/>
            </a:p>
          </p:txBody>
        </p:sp>
        <p:sp>
          <p:nvSpPr>
            <p:cNvPr id="29710" name="Line 22"/>
            <p:cNvSpPr>
              <a:spLocks noChangeShapeType="1"/>
            </p:cNvSpPr>
            <p:nvPr/>
          </p:nvSpPr>
          <p:spPr bwMode="auto">
            <a:xfrm flipV="1">
              <a:off x="1920" y="3024"/>
              <a:ext cx="1344" cy="192"/>
            </a:xfrm>
            <a:prstGeom prst="line">
              <a:avLst/>
            </a:prstGeom>
            <a:noFill/>
            <a:ln w="9525" cap="rnd">
              <a:solidFill>
                <a:schemeClr val="tx1"/>
              </a:solidFill>
              <a:prstDash val="sysDot"/>
              <a:round/>
              <a:headEnd/>
              <a:tailEnd type="triangle" w="med" len="med"/>
            </a:ln>
          </p:spPr>
          <p:txBody>
            <a:bodyPr/>
            <a:lstStyle/>
            <a:p>
              <a:endParaRPr lang="en-US"/>
            </a:p>
          </p:txBody>
        </p:sp>
        <p:sp>
          <p:nvSpPr>
            <p:cNvPr id="29711" name="Text Box 23"/>
            <p:cNvSpPr txBox="1">
              <a:spLocks noChangeArrowheads="1"/>
            </p:cNvSpPr>
            <p:nvPr/>
          </p:nvSpPr>
          <p:spPr bwMode="auto">
            <a:xfrm>
              <a:off x="2544" y="2544"/>
              <a:ext cx="864" cy="231"/>
            </a:xfrm>
            <a:prstGeom prst="rect">
              <a:avLst/>
            </a:prstGeom>
            <a:noFill/>
            <a:ln w="9525">
              <a:noFill/>
              <a:miter lim="800000"/>
              <a:headEnd/>
              <a:tailEnd/>
            </a:ln>
          </p:spPr>
          <p:txBody>
            <a:bodyPr>
              <a:spAutoFit/>
            </a:bodyPr>
            <a:lstStyle/>
            <a:p>
              <a:pPr>
                <a:spcBef>
                  <a:spcPct val="50000"/>
                </a:spcBef>
              </a:pPr>
              <a:r>
                <a:rPr lang="en-US" b="1"/>
                <a:t>junction</a:t>
              </a:r>
            </a:p>
          </p:txBody>
        </p:sp>
        <p:sp>
          <p:nvSpPr>
            <p:cNvPr id="29712" name="Oval 24"/>
            <p:cNvSpPr>
              <a:spLocks noChangeArrowheads="1"/>
            </p:cNvSpPr>
            <p:nvPr/>
          </p:nvSpPr>
          <p:spPr bwMode="auto">
            <a:xfrm>
              <a:off x="2112" y="2496"/>
              <a:ext cx="96" cy="96"/>
            </a:xfrm>
            <a:prstGeom prst="ellipse">
              <a:avLst/>
            </a:prstGeom>
            <a:solidFill>
              <a:srgbClr val="000000"/>
            </a:solidFill>
            <a:ln w="9525">
              <a:solidFill>
                <a:schemeClr val="tx1"/>
              </a:solidFill>
              <a:round/>
              <a:headEnd/>
              <a:tailEnd/>
            </a:ln>
          </p:spPr>
          <p:txBody>
            <a:bodyPr wrap="none" anchor="ctr"/>
            <a:lstStyle/>
            <a:p>
              <a:endParaRPr lang="en-US"/>
            </a:p>
          </p:txBody>
        </p:sp>
        <p:sp>
          <p:nvSpPr>
            <p:cNvPr id="29713" name="Oval 25"/>
            <p:cNvSpPr>
              <a:spLocks noChangeArrowheads="1"/>
            </p:cNvSpPr>
            <p:nvPr/>
          </p:nvSpPr>
          <p:spPr bwMode="auto">
            <a:xfrm>
              <a:off x="1440" y="2496"/>
              <a:ext cx="96" cy="96"/>
            </a:xfrm>
            <a:prstGeom prst="ellipse">
              <a:avLst/>
            </a:prstGeom>
            <a:solidFill>
              <a:srgbClr val="000000"/>
            </a:solidFill>
            <a:ln w="9525">
              <a:solidFill>
                <a:schemeClr val="tx1"/>
              </a:solidFill>
              <a:round/>
              <a:headEnd/>
              <a:tailEnd/>
            </a:ln>
          </p:spPr>
          <p:txBody>
            <a:bodyPr wrap="none" anchor="ctr"/>
            <a:lstStyle/>
            <a:p>
              <a:endParaRPr lang="en-US"/>
            </a:p>
          </p:txBody>
        </p:sp>
        <p:sp>
          <p:nvSpPr>
            <p:cNvPr id="29714" name="Oval 26"/>
            <p:cNvSpPr>
              <a:spLocks noChangeArrowheads="1"/>
            </p:cNvSpPr>
            <p:nvPr/>
          </p:nvSpPr>
          <p:spPr bwMode="auto">
            <a:xfrm>
              <a:off x="3408"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5" name="Oval 27"/>
            <p:cNvSpPr>
              <a:spLocks noChangeArrowheads="1"/>
            </p:cNvSpPr>
            <p:nvPr/>
          </p:nvSpPr>
          <p:spPr bwMode="auto">
            <a:xfrm>
              <a:off x="4032"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2"/>
          <p:cNvSpPr txBox="1">
            <a:spLocks noChangeArrowheads="1"/>
          </p:cNvSpPr>
          <p:nvPr/>
        </p:nvSpPr>
        <p:spPr bwMode="auto">
          <a:xfrm>
            <a:off x="457200" y="838200"/>
            <a:ext cx="1752600" cy="457200"/>
          </a:xfrm>
          <a:prstGeom prst="rect">
            <a:avLst/>
          </a:prstGeom>
          <a:noFill/>
          <a:ln w="9525">
            <a:noFill/>
            <a:miter lim="800000"/>
            <a:headEnd/>
            <a:tailEnd/>
          </a:ln>
        </p:spPr>
        <p:txBody>
          <a:bodyPr>
            <a:spAutoFit/>
          </a:bodyPr>
          <a:lstStyle/>
          <a:p>
            <a:pPr>
              <a:spcBef>
                <a:spcPct val="50000"/>
              </a:spcBef>
            </a:pPr>
            <a:r>
              <a:rPr lang="en-US" sz="2400">
                <a:solidFill>
                  <a:srgbClr val="CC0000"/>
                </a:solidFill>
              </a:rPr>
              <a:t>Stage-4</a:t>
            </a:r>
          </a:p>
        </p:txBody>
      </p:sp>
      <p:sp>
        <p:nvSpPr>
          <p:cNvPr id="30725" name="Text Box 3"/>
          <p:cNvSpPr txBox="1">
            <a:spLocks noChangeArrowheads="1"/>
          </p:cNvSpPr>
          <p:nvPr/>
        </p:nvSpPr>
        <p:spPr bwMode="auto">
          <a:xfrm>
            <a:off x="152400" y="1301750"/>
            <a:ext cx="8839200" cy="831850"/>
          </a:xfrm>
          <a:prstGeom prst="rect">
            <a:avLst/>
          </a:prstGeom>
          <a:noFill/>
          <a:ln w="9525">
            <a:solidFill>
              <a:srgbClr val="000000"/>
            </a:solidFill>
            <a:miter lim="800000"/>
            <a:headEnd/>
            <a:tailEnd/>
          </a:ln>
        </p:spPr>
        <p:txBody>
          <a:bodyPr>
            <a:spAutoFit/>
          </a:bodyPr>
          <a:lstStyle/>
          <a:p>
            <a:pPr algn="just">
              <a:spcBef>
                <a:spcPct val="50000"/>
              </a:spcBef>
            </a:pPr>
            <a:r>
              <a:rPr lang="en-US" sz="2400"/>
              <a:t>When the PN junction is connected with external circuit, the current flows</a:t>
            </a:r>
            <a:r>
              <a:rPr lang="en-US" sz="2400" b="1"/>
              <a:t>.</a:t>
            </a:r>
          </a:p>
        </p:txBody>
      </p:sp>
      <p:grpSp>
        <p:nvGrpSpPr>
          <p:cNvPr id="30726" name="Group 36"/>
          <p:cNvGrpSpPr>
            <a:grpSpLocks/>
          </p:cNvGrpSpPr>
          <p:nvPr/>
        </p:nvGrpSpPr>
        <p:grpSpPr bwMode="auto">
          <a:xfrm>
            <a:off x="1600200" y="2286000"/>
            <a:ext cx="7315200" cy="3733800"/>
            <a:chOff x="1008" y="1440"/>
            <a:chExt cx="4608" cy="2352"/>
          </a:xfrm>
        </p:grpSpPr>
        <p:grpSp>
          <p:nvGrpSpPr>
            <p:cNvPr id="30727" name="Group 4"/>
            <p:cNvGrpSpPr>
              <a:grpSpLocks/>
            </p:cNvGrpSpPr>
            <p:nvPr/>
          </p:nvGrpSpPr>
          <p:grpSpPr bwMode="auto">
            <a:xfrm>
              <a:off x="1008" y="1440"/>
              <a:ext cx="3264" cy="2159"/>
              <a:chOff x="1008" y="1681"/>
              <a:chExt cx="3264" cy="2159"/>
            </a:xfrm>
          </p:grpSpPr>
          <p:grpSp>
            <p:nvGrpSpPr>
              <p:cNvPr id="30735" name="Group 5"/>
              <p:cNvGrpSpPr>
                <a:grpSpLocks/>
              </p:cNvGrpSpPr>
              <p:nvPr/>
            </p:nvGrpSpPr>
            <p:grpSpPr bwMode="auto">
              <a:xfrm>
                <a:off x="1162" y="1681"/>
                <a:ext cx="3110" cy="2159"/>
                <a:chOff x="2520" y="7527"/>
                <a:chExt cx="6120" cy="3960"/>
              </a:xfrm>
            </p:grpSpPr>
            <p:grpSp>
              <p:nvGrpSpPr>
                <p:cNvPr id="30748" name="Group 6"/>
                <p:cNvGrpSpPr>
                  <a:grpSpLocks/>
                </p:cNvGrpSpPr>
                <p:nvPr/>
              </p:nvGrpSpPr>
              <p:grpSpPr bwMode="auto">
                <a:xfrm>
                  <a:off x="2880" y="7527"/>
                  <a:ext cx="5760" cy="3960"/>
                  <a:chOff x="2880" y="2008"/>
                  <a:chExt cx="5760" cy="3960"/>
                </a:xfrm>
              </p:grpSpPr>
              <p:sp>
                <p:nvSpPr>
                  <p:cNvPr id="30752" name="Rectangle 7"/>
                  <p:cNvSpPr>
                    <a:spLocks noChangeArrowheads="1"/>
                  </p:cNvSpPr>
                  <p:nvPr/>
                </p:nvSpPr>
                <p:spPr bwMode="auto">
                  <a:xfrm>
                    <a:off x="2880" y="2008"/>
                    <a:ext cx="5760" cy="3960"/>
                  </a:xfrm>
                  <a:prstGeom prst="rect">
                    <a:avLst/>
                  </a:prstGeom>
                  <a:solidFill>
                    <a:srgbClr val="FFFFFF"/>
                  </a:solidFill>
                  <a:ln w="9525">
                    <a:solidFill>
                      <a:srgbClr val="000000"/>
                    </a:solidFill>
                    <a:miter lim="800000"/>
                    <a:headEnd/>
                    <a:tailEnd/>
                  </a:ln>
                </p:spPr>
                <p:txBody>
                  <a:bodyPr/>
                  <a:lstStyle/>
                  <a:p>
                    <a:endParaRPr lang="en-US" b="1"/>
                  </a:p>
                  <a:p>
                    <a:r>
                      <a:rPr lang="en-US" b="1"/>
                      <a:t> </a:t>
                    </a:r>
                  </a:p>
                  <a:p>
                    <a:r>
                      <a:rPr lang="en-US" b="1"/>
                      <a:t>Conduction band	    High density</a:t>
                    </a:r>
                  </a:p>
                  <a:p>
                    <a:endParaRPr lang="en-US" b="1"/>
                  </a:p>
                  <a:p>
                    <a:endParaRPr lang="en-US" b="1"/>
                  </a:p>
                  <a:p>
                    <a:endParaRPr lang="en-US" b="1"/>
                  </a:p>
                  <a:p>
                    <a:endParaRPr lang="en-US" sz="1000" b="1"/>
                  </a:p>
                  <a:p>
                    <a:endParaRPr lang="en-US" sz="1000" b="1"/>
                  </a:p>
                  <a:p>
                    <a:endParaRPr lang="en-US" sz="1000" b="1"/>
                  </a:p>
                  <a:p>
                    <a:endParaRPr lang="en-US" sz="1000" b="1"/>
                  </a:p>
                  <a:p>
                    <a:endParaRPr lang="en-US" sz="1000" b="1"/>
                  </a:p>
                  <a:p>
                    <a:r>
                      <a:rPr lang="en-US" sz="1000" b="1"/>
                      <a:t>        						        </a:t>
                    </a:r>
                  </a:p>
                  <a:p>
                    <a:endParaRPr lang="en-US" sz="1000" b="1"/>
                  </a:p>
                  <a:p>
                    <a:r>
                      <a:rPr lang="en-US" b="1"/>
                      <a:t>Valence band		Low density</a:t>
                    </a:r>
                    <a:endParaRPr lang="en-US"/>
                  </a:p>
                </p:txBody>
              </p:sp>
              <p:sp>
                <p:nvSpPr>
                  <p:cNvPr id="30753" name="Line 8"/>
                  <p:cNvSpPr>
                    <a:spLocks noChangeShapeType="1"/>
                  </p:cNvSpPr>
                  <p:nvPr/>
                </p:nvSpPr>
                <p:spPr bwMode="auto">
                  <a:xfrm>
                    <a:off x="2880" y="3808"/>
                    <a:ext cx="1980" cy="0"/>
                  </a:xfrm>
                  <a:prstGeom prst="line">
                    <a:avLst/>
                  </a:prstGeom>
                  <a:noFill/>
                  <a:ln w="9525">
                    <a:solidFill>
                      <a:srgbClr val="000000"/>
                    </a:solidFill>
                    <a:round/>
                    <a:headEnd/>
                    <a:tailEnd/>
                  </a:ln>
                </p:spPr>
                <p:txBody>
                  <a:bodyPr/>
                  <a:lstStyle/>
                  <a:p>
                    <a:endParaRPr lang="en-US"/>
                  </a:p>
                </p:txBody>
              </p:sp>
              <p:sp>
                <p:nvSpPr>
                  <p:cNvPr id="30754" name="Line 9"/>
                  <p:cNvSpPr>
                    <a:spLocks noChangeShapeType="1"/>
                  </p:cNvSpPr>
                  <p:nvPr/>
                </p:nvSpPr>
                <p:spPr bwMode="auto">
                  <a:xfrm>
                    <a:off x="6660" y="3268"/>
                    <a:ext cx="1980" cy="0"/>
                  </a:xfrm>
                  <a:prstGeom prst="line">
                    <a:avLst/>
                  </a:prstGeom>
                  <a:noFill/>
                  <a:ln w="9525">
                    <a:solidFill>
                      <a:srgbClr val="000000"/>
                    </a:solidFill>
                    <a:round/>
                    <a:headEnd/>
                    <a:tailEnd/>
                  </a:ln>
                </p:spPr>
                <p:txBody>
                  <a:bodyPr/>
                  <a:lstStyle/>
                  <a:p>
                    <a:endParaRPr lang="en-US"/>
                  </a:p>
                </p:txBody>
              </p:sp>
              <p:sp>
                <p:nvSpPr>
                  <p:cNvPr id="30755" name="Line 10"/>
                  <p:cNvSpPr>
                    <a:spLocks noChangeShapeType="1"/>
                  </p:cNvSpPr>
                  <p:nvPr/>
                </p:nvSpPr>
                <p:spPr bwMode="auto">
                  <a:xfrm flipV="1">
                    <a:off x="4860" y="3268"/>
                    <a:ext cx="1800" cy="540"/>
                  </a:xfrm>
                  <a:prstGeom prst="line">
                    <a:avLst/>
                  </a:prstGeom>
                  <a:noFill/>
                  <a:ln w="9525">
                    <a:solidFill>
                      <a:srgbClr val="000000"/>
                    </a:solidFill>
                    <a:round/>
                    <a:headEnd/>
                    <a:tailEnd/>
                  </a:ln>
                </p:spPr>
                <p:txBody>
                  <a:bodyPr/>
                  <a:lstStyle/>
                  <a:p>
                    <a:endParaRPr lang="en-US"/>
                  </a:p>
                </p:txBody>
              </p:sp>
              <p:sp>
                <p:nvSpPr>
                  <p:cNvPr id="30756" name="Line 11"/>
                  <p:cNvSpPr>
                    <a:spLocks noChangeShapeType="1"/>
                  </p:cNvSpPr>
                  <p:nvPr/>
                </p:nvSpPr>
                <p:spPr bwMode="auto">
                  <a:xfrm>
                    <a:off x="6660" y="3988"/>
                    <a:ext cx="1980" cy="0"/>
                  </a:xfrm>
                  <a:prstGeom prst="line">
                    <a:avLst/>
                  </a:prstGeom>
                  <a:noFill/>
                  <a:ln w="9525">
                    <a:solidFill>
                      <a:srgbClr val="000000"/>
                    </a:solidFill>
                    <a:round/>
                    <a:headEnd/>
                    <a:tailEnd/>
                  </a:ln>
                </p:spPr>
                <p:txBody>
                  <a:bodyPr/>
                  <a:lstStyle/>
                  <a:p>
                    <a:endParaRPr lang="en-US"/>
                  </a:p>
                </p:txBody>
              </p:sp>
              <p:sp>
                <p:nvSpPr>
                  <p:cNvPr id="30757" name="Line 12"/>
                  <p:cNvSpPr>
                    <a:spLocks noChangeShapeType="1"/>
                  </p:cNvSpPr>
                  <p:nvPr/>
                </p:nvSpPr>
                <p:spPr bwMode="auto">
                  <a:xfrm>
                    <a:off x="2880" y="4528"/>
                    <a:ext cx="1980" cy="0"/>
                  </a:xfrm>
                  <a:prstGeom prst="line">
                    <a:avLst/>
                  </a:prstGeom>
                  <a:noFill/>
                  <a:ln w="9525">
                    <a:solidFill>
                      <a:srgbClr val="000000"/>
                    </a:solidFill>
                    <a:round/>
                    <a:headEnd/>
                    <a:tailEnd/>
                  </a:ln>
                </p:spPr>
                <p:txBody>
                  <a:bodyPr/>
                  <a:lstStyle/>
                  <a:p>
                    <a:endParaRPr lang="en-US"/>
                  </a:p>
                </p:txBody>
              </p:sp>
              <p:sp>
                <p:nvSpPr>
                  <p:cNvPr id="30758" name="Line 13"/>
                  <p:cNvSpPr>
                    <a:spLocks noChangeShapeType="1"/>
                  </p:cNvSpPr>
                  <p:nvPr/>
                </p:nvSpPr>
                <p:spPr bwMode="auto">
                  <a:xfrm flipV="1">
                    <a:off x="4860" y="3988"/>
                    <a:ext cx="1800" cy="540"/>
                  </a:xfrm>
                  <a:prstGeom prst="line">
                    <a:avLst/>
                  </a:prstGeom>
                  <a:noFill/>
                  <a:ln w="9525">
                    <a:solidFill>
                      <a:srgbClr val="000000"/>
                    </a:solidFill>
                    <a:round/>
                    <a:headEnd/>
                    <a:tailEnd/>
                  </a:ln>
                </p:spPr>
                <p:txBody>
                  <a:bodyPr/>
                  <a:lstStyle/>
                  <a:p>
                    <a:endParaRPr lang="en-US"/>
                  </a:p>
                </p:txBody>
              </p:sp>
            </p:grpSp>
            <p:sp>
              <p:nvSpPr>
                <p:cNvPr id="30749" name="Line 14"/>
                <p:cNvSpPr>
                  <a:spLocks noChangeShapeType="1"/>
                </p:cNvSpPr>
                <p:nvPr/>
              </p:nvSpPr>
              <p:spPr bwMode="auto">
                <a:xfrm flipV="1">
                  <a:off x="2520" y="7859"/>
                  <a:ext cx="0" cy="1440"/>
                </a:xfrm>
                <a:prstGeom prst="line">
                  <a:avLst/>
                </a:prstGeom>
                <a:noFill/>
                <a:ln w="9525">
                  <a:solidFill>
                    <a:srgbClr val="000000"/>
                  </a:solidFill>
                  <a:round/>
                  <a:headEnd/>
                  <a:tailEnd type="triangle" w="med" len="med"/>
                </a:ln>
              </p:spPr>
              <p:txBody>
                <a:bodyPr/>
                <a:lstStyle/>
                <a:p>
                  <a:endParaRPr lang="en-US"/>
                </a:p>
              </p:txBody>
            </p:sp>
            <p:sp>
              <p:nvSpPr>
                <p:cNvPr id="30750" name="Oval 15"/>
                <p:cNvSpPr>
                  <a:spLocks noChangeArrowheads="1"/>
                </p:cNvSpPr>
                <p:nvPr/>
              </p:nvSpPr>
              <p:spPr bwMode="auto">
                <a:xfrm>
                  <a:off x="7740" y="8460"/>
                  <a:ext cx="180" cy="180"/>
                </a:xfrm>
                <a:prstGeom prst="ellipse">
                  <a:avLst/>
                </a:prstGeom>
                <a:solidFill>
                  <a:srgbClr val="000000"/>
                </a:solidFill>
                <a:ln w="9525">
                  <a:solidFill>
                    <a:srgbClr val="000000"/>
                  </a:solidFill>
                  <a:round/>
                  <a:headEnd/>
                  <a:tailEnd/>
                </a:ln>
              </p:spPr>
              <p:txBody>
                <a:bodyPr/>
                <a:lstStyle/>
                <a:p>
                  <a:endParaRPr lang="en-US"/>
                </a:p>
              </p:txBody>
            </p:sp>
            <p:sp>
              <p:nvSpPr>
                <p:cNvPr id="30751" name="Oval 16"/>
                <p:cNvSpPr>
                  <a:spLocks noChangeArrowheads="1"/>
                </p:cNvSpPr>
                <p:nvPr/>
              </p:nvSpPr>
              <p:spPr bwMode="auto">
                <a:xfrm>
                  <a:off x="3600" y="9000"/>
                  <a:ext cx="180" cy="180"/>
                </a:xfrm>
                <a:prstGeom prst="ellipse">
                  <a:avLst/>
                </a:prstGeom>
                <a:solidFill>
                  <a:srgbClr val="000000"/>
                </a:solidFill>
                <a:ln w="9525">
                  <a:solidFill>
                    <a:srgbClr val="000000"/>
                  </a:solidFill>
                  <a:round/>
                  <a:headEnd/>
                  <a:tailEnd/>
                </a:ln>
              </p:spPr>
              <p:txBody>
                <a:bodyPr/>
                <a:lstStyle/>
                <a:p>
                  <a:endParaRPr lang="en-US"/>
                </a:p>
              </p:txBody>
            </p:sp>
          </p:grpSp>
          <p:sp>
            <p:nvSpPr>
              <p:cNvPr id="30736" name="Text Box 17"/>
              <p:cNvSpPr txBox="1">
                <a:spLocks noChangeArrowheads="1"/>
              </p:cNvSpPr>
              <p:nvPr/>
            </p:nvSpPr>
            <p:spPr bwMode="auto">
              <a:xfrm>
                <a:off x="1008" y="2688"/>
                <a:ext cx="192" cy="231"/>
              </a:xfrm>
              <a:prstGeom prst="rect">
                <a:avLst/>
              </a:prstGeom>
              <a:noFill/>
              <a:ln w="9525">
                <a:noFill/>
                <a:miter lim="800000"/>
                <a:headEnd/>
                <a:tailEnd/>
              </a:ln>
            </p:spPr>
            <p:txBody>
              <a:bodyPr>
                <a:spAutoFit/>
              </a:bodyPr>
              <a:lstStyle/>
              <a:p>
                <a:pPr>
                  <a:spcBef>
                    <a:spcPct val="50000"/>
                  </a:spcBef>
                </a:pPr>
                <a:r>
                  <a:rPr lang="en-US"/>
                  <a:t>E</a:t>
                </a:r>
              </a:p>
            </p:txBody>
          </p:sp>
          <p:sp>
            <p:nvSpPr>
              <p:cNvPr id="30737" name="Oval 18"/>
              <p:cNvSpPr>
                <a:spLocks noChangeArrowheads="1"/>
              </p:cNvSpPr>
              <p:nvPr/>
            </p:nvSpPr>
            <p:spPr bwMode="auto">
              <a:xfrm>
                <a:off x="3840"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8" name="Oval 19"/>
              <p:cNvSpPr>
                <a:spLocks noChangeArrowheads="1"/>
              </p:cNvSpPr>
              <p:nvPr/>
            </p:nvSpPr>
            <p:spPr bwMode="auto">
              <a:xfrm>
                <a:off x="1728" y="3120"/>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39" name="Oval 20"/>
              <p:cNvSpPr>
                <a:spLocks noChangeArrowheads="1"/>
              </p:cNvSpPr>
              <p:nvPr/>
            </p:nvSpPr>
            <p:spPr bwMode="auto">
              <a:xfrm>
                <a:off x="1920" y="2496"/>
                <a:ext cx="96" cy="96"/>
              </a:xfrm>
              <a:prstGeom prst="ellipse">
                <a:avLst/>
              </a:prstGeom>
              <a:solidFill>
                <a:srgbClr val="000000"/>
              </a:solidFill>
              <a:ln w="9525">
                <a:solidFill>
                  <a:schemeClr val="tx1"/>
                </a:solidFill>
                <a:round/>
                <a:headEnd/>
                <a:tailEnd/>
              </a:ln>
            </p:spPr>
            <p:txBody>
              <a:bodyPr wrap="none" anchor="ctr"/>
              <a:lstStyle/>
              <a:p>
                <a:endParaRPr lang="en-US"/>
              </a:p>
            </p:txBody>
          </p:sp>
          <p:sp>
            <p:nvSpPr>
              <p:cNvPr id="30740" name="Oval 21"/>
              <p:cNvSpPr>
                <a:spLocks noChangeArrowheads="1"/>
              </p:cNvSpPr>
              <p:nvPr/>
            </p:nvSpPr>
            <p:spPr bwMode="auto">
              <a:xfrm>
                <a:off x="3600"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1" name="Line 22"/>
              <p:cNvSpPr>
                <a:spLocks noChangeShapeType="1"/>
              </p:cNvSpPr>
              <p:nvPr/>
            </p:nvSpPr>
            <p:spPr bwMode="auto">
              <a:xfrm flipH="1">
                <a:off x="2304" y="2160"/>
                <a:ext cx="864" cy="288"/>
              </a:xfrm>
              <a:prstGeom prst="line">
                <a:avLst/>
              </a:prstGeom>
              <a:noFill/>
              <a:ln w="9525" cap="rnd">
                <a:solidFill>
                  <a:schemeClr val="tx1"/>
                </a:solidFill>
                <a:prstDash val="sysDot"/>
                <a:round/>
                <a:headEnd/>
                <a:tailEnd type="triangle" w="med" len="med"/>
              </a:ln>
            </p:spPr>
            <p:txBody>
              <a:bodyPr/>
              <a:lstStyle/>
              <a:p>
                <a:endParaRPr lang="en-US"/>
              </a:p>
            </p:txBody>
          </p:sp>
          <p:sp>
            <p:nvSpPr>
              <p:cNvPr id="30742" name="Line 23"/>
              <p:cNvSpPr>
                <a:spLocks noChangeShapeType="1"/>
              </p:cNvSpPr>
              <p:nvPr/>
            </p:nvSpPr>
            <p:spPr bwMode="auto">
              <a:xfrm flipV="1">
                <a:off x="1920" y="3024"/>
                <a:ext cx="1344" cy="192"/>
              </a:xfrm>
              <a:prstGeom prst="line">
                <a:avLst/>
              </a:prstGeom>
              <a:noFill/>
              <a:ln w="9525" cap="rnd">
                <a:solidFill>
                  <a:schemeClr val="tx1"/>
                </a:solidFill>
                <a:prstDash val="sysDot"/>
                <a:round/>
                <a:headEnd/>
                <a:tailEnd type="triangle" w="med" len="med"/>
              </a:ln>
            </p:spPr>
            <p:txBody>
              <a:bodyPr/>
              <a:lstStyle/>
              <a:p>
                <a:endParaRPr lang="en-US"/>
              </a:p>
            </p:txBody>
          </p:sp>
          <p:sp>
            <p:nvSpPr>
              <p:cNvPr id="30743" name="Text Box 24"/>
              <p:cNvSpPr txBox="1">
                <a:spLocks noChangeArrowheads="1"/>
              </p:cNvSpPr>
              <p:nvPr/>
            </p:nvSpPr>
            <p:spPr bwMode="auto">
              <a:xfrm>
                <a:off x="2544" y="2544"/>
                <a:ext cx="864" cy="231"/>
              </a:xfrm>
              <a:prstGeom prst="rect">
                <a:avLst/>
              </a:prstGeom>
              <a:noFill/>
              <a:ln w="9525">
                <a:noFill/>
                <a:miter lim="800000"/>
                <a:headEnd/>
                <a:tailEnd/>
              </a:ln>
            </p:spPr>
            <p:txBody>
              <a:bodyPr>
                <a:spAutoFit/>
              </a:bodyPr>
              <a:lstStyle/>
              <a:p>
                <a:pPr>
                  <a:spcBef>
                    <a:spcPct val="50000"/>
                  </a:spcBef>
                </a:pPr>
                <a:r>
                  <a:rPr lang="en-US" b="1"/>
                  <a:t>junction</a:t>
                </a:r>
              </a:p>
            </p:txBody>
          </p:sp>
          <p:sp>
            <p:nvSpPr>
              <p:cNvPr id="30744" name="Oval 25"/>
              <p:cNvSpPr>
                <a:spLocks noChangeArrowheads="1"/>
              </p:cNvSpPr>
              <p:nvPr/>
            </p:nvSpPr>
            <p:spPr bwMode="auto">
              <a:xfrm>
                <a:off x="2112" y="2496"/>
                <a:ext cx="96" cy="96"/>
              </a:xfrm>
              <a:prstGeom prst="ellipse">
                <a:avLst/>
              </a:prstGeom>
              <a:solidFill>
                <a:srgbClr val="000000"/>
              </a:solidFill>
              <a:ln w="9525">
                <a:solidFill>
                  <a:schemeClr val="tx1"/>
                </a:solidFill>
                <a:round/>
                <a:headEnd/>
                <a:tailEnd/>
              </a:ln>
            </p:spPr>
            <p:txBody>
              <a:bodyPr wrap="none" anchor="ctr"/>
              <a:lstStyle/>
              <a:p>
                <a:endParaRPr lang="en-US"/>
              </a:p>
            </p:txBody>
          </p:sp>
          <p:sp>
            <p:nvSpPr>
              <p:cNvPr id="30745" name="Oval 26"/>
              <p:cNvSpPr>
                <a:spLocks noChangeArrowheads="1"/>
              </p:cNvSpPr>
              <p:nvPr/>
            </p:nvSpPr>
            <p:spPr bwMode="auto">
              <a:xfrm>
                <a:off x="1440" y="2496"/>
                <a:ext cx="96" cy="96"/>
              </a:xfrm>
              <a:prstGeom prst="ellipse">
                <a:avLst/>
              </a:prstGeom>
              <a:solidFill>
                <a:srgbClr val="000000"/>
              </a:solidFill>
              <a:ln w="9525">
                <a:solidFill>
                  <a:schemeClr val="tx1"/>
                </a:solidFill>
                <a:round/>
                <a:headEnd/>
                <a:tailEnd/>
              </a:ln>
            </p:spPr>
            <p:txBody>
              <a:bodyPr wrap="none" anchor="ctr"/>
              <a:lstStyle/>
              <a:p>
                <a:endParaRPr lang="en-US"/>
              </a:p>
            </p:txBody>
          </p:sp>
          <p:sp>
            <p:nvSpPr>
              <p:cNvPr id="30746" name="Oval 27"/>
              <p:cNvSpPr>
                <a:spLocks noChangeArrowheads="1"/>
              </p:cNvSpPr>
              <p:nvPr/>
            </p:nvSpPr>
            <p:spPr bwMode="auto">
              <a:xfrm>
                <a:off x="3408"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0747" name="Oval 28"/>
              <p:cNvSpPr>
                <a:spLocks noChangeArrowheads="1"/>
              </p:cNvSpPr>
              <p:nvPr/>
            </p:nvSpPr>
            <p:spPr bwMode="auto">
              <a:xfrm>
                <a:off x="4032" y="2928"/>
                <a:ext cx="96" cy="96"/>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30728" name="Line 29"/>
            <p:cNvSpPr>
              <a:spLocks noChangeShapeType="1"/>
            </p:cNvSpPr>
            <p:nvPr/>
          </p:nvSpPr>
          <p:spPr bwMode="auto">
            <a:xfrm>
              <a:off x="1104" y="3792"/>
              <a:ext cx="3888" cy="0"/>
            </a:xfrm>
            <a:prstGeom prst="line">
              <a:avLst/>
            </a:prstGeom>
            <a:noFill/>
            <a:ln w="9525">
              <a:solidFill>
                <a:schemeClr val="tx1"/>
              </a:solidFill>
              <a:round/>
              <a:headEnd/>
              <a:tailEnd/>
            </a:ln>
          </p:spPr>
          <p:txBody>
            <a:bodyPr/>
            <a:lstStyle/>
            <a:p>
              <a:endParaRPr lang="en-US"/>
            </a:p>
          </p:txBody>
        </p:sp>
        <p:sp>
          <p:nvSpPr>
            <p:cNvPr id="30729" name="Line 30"/>
            <p:cNvSpPr>
              <a:spLocks noChangeShapeType="1"/>
            </p:cNvSpPr>
            <p:nvPr/>
          </p:nvSpPr>
          <p:spPr bwMode="auto">
            <a:xfrm>
              <a:off x="1104" y="3168"/>
              <a:ext cx="0" cy="624"/>
            </a:xfrm>
            <a:prstGeom prst="line">
              <a:avLst/>
            </a:prstGeom>
            <a:noFill/>
            <a:ln w="9525">
              <a:solidFill>
                <a:schemeClr val="tx1"/>
              </a:solidFill>
              <a:round/>
              <a:headEnd/>
              <a:tailEnd/>
            </a:ln>
          </p:spPr>
          <p:txBody>
            <a:bodyPr/>
            <a:lstStyle/>
            <a:p>
              <a:endParaRPr lang="en-US"/>
            </a:p>
          </p:txBody>
        </p:sp>
        <p:sp>
          <p:nvSpPr>
            <p:cNvPr id="30730" name="Line 31"/>
            <p:cNvSpPr>
              <a:spLocks noChangeShapeType="1"/>
            </p:cNvSpPr>
            <p:nvPr/>
          </p:nvSpPr>
          <p:spPr bwMode="auto">
            <a:xfrm>
              <a:off x="1104" y="3168"/>
              <a:ext cx="240" cy="0"/>
            </a:xfrm>
            <a:prstGeom prst="line">
              <a:avLst/>
            </a:prstGeom>
            <a:noFill/>
            <a:ln w="9525">
              <a:solidFill>
                <a:schemeClr val="tx1"/>
              </a:solidFill>
              <a:round/>
              <a:headEnd/>
              <a:tailEnd/>
            </a:ln>
          </p:spPr>
          <p:txBody>
            <a:bodyPr/>
            <a:lstStyle/>
            <a:p>
              <a:endParaRPr lang="en-US"/>
            </a:p>
          </p:txBody>
        </p:sp>
        <p:sp>
          <p:nvSpPr>
            <p:cNvPr id="30731" name="Line 32"/>
            <p:cNvSpPr>
              <a:spLocks noChangeShapeType="1"/>
            </p:cNvSpPr>
            <p:nvPr/>
          </p:nvSpPr>
          <p:spPr bwMode="auto">
            <a:xfrm>
              <a:off x="4272" y="3120"/>
              <a:ext cx="720" cy="0"/>
            </a:xfrm>
            <a:prstGeom prst="line">
              <a:avLst/>
            </a:prstGeom>
            <a:noFill/>
            <a:ln w="9525">
              <a:solidFill>
                <a:schemeClr val="tx1"/>
              </a:solidFill>
              <a:round/>
              <a:headEnd/>
              <a:tailEnd/>
            </a:ln>
          </p:spPr>
          <p:txBody>
            <a:bodyPr/>
            <a:lstStyle/>
            <a:p>
              <a:endParaRPr lang="en-US"/>
            </a:p>
          </p:txBody>
        </p:sp>
        <p:sp>
          <p:nvSpPr>
            <p:cNvPr id="30732" name="Line 33"/>
            <p:cNvSpPr>
              <a:spLocks noChangeShapeType="1"/>
            </p:cNvSpPr>
            <p:nvPr/>
          </p:nvSpPr>
          <p:spPr bwMode="auto">
            <a:xfrm>
              <a:off x="4992" y="3120"/>
              <a:ext cx="0" cy="672"/>
            </a:xfrm>
            <a:prstGeom prst="line">
              <a:avLst/>
            </a:prstGeom>
            <a:noFill/>
            <a:ln w="9525">
              <a:solidFill>
                <a:schemeClr val="tx1"/>
              </a:solidFill>
              <a:round/>
              <a:headEnd/>
              <a:tailEnd/>
            </a:ln>
          </p:spPr>
          <p:txBody>
            <a:bodyPr/>
            <a:lstStyle/>
            <a:p>
              <a:endParaRPr lang="en-US"/>
            </a:p>
          </p:txBody>
        </p:sp>
        <p:sp>
          <p:nvSpPr>
            <p:cNvPr id="30733" name="Oval 34"/>
            <p:cNvSpPr>
              <a:spLocks noChangeArrowheads="1"/>
            </p:cNvSpPr>
            <p:nvPr/>
          </p:nvSpPr>
          <p:spPr bwMode="auto">
            <a:xfrm>
              <a:off x="4896" y="3360"/>
              <a:ext cx="192" cy="192"/>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30734" name="Text Box 35"/>
            <p:cNvSpPr txBox="1">
              <a:spLocks noChangeArrowheads="1"/>
            </p:cNvSpPr>
            <p:nvPr/>
          </p:nvSpPr>
          <p:spPr bwMode="auto">
            <a:xfrm>
              <a:off x="5040" y="3216"/>
              <a:ext cx="576" cy="231"/>
            </a:xfrm>
            <a:prstGeom prst="rect">
              <a:avLst/>
            </a:prstGeom>
            <a:noFill/>
            <a:ln w="9525">
              <a:noFill/>
              <a:miter lim="800000"/>
              <a:headEnd/>
              <a:tailEnd/>
            </a:ln>
          </p:spPr>
          <p:txBody>
            <a:bodyPr>
              <a:spAutoFit/>
            </a:bodyPr>
            <a:lstStyle/>
            <a:p>
              <a:pPr>
                <a:spcBef>
                  <a:spcPct val="50000"/>
                </a:spcBef>
              </a:pPr>
              <a:r>
                <a:rPr lang="en-US" b="1"/>
                <a:t>Power</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descr="Canvas"/>
          <p:cNvSpPr>
            <a:spLocks noGrp="1" noChangeArrowheads="1"/>
          </p:cNvSpPr>
          <p:nvPr>
            <p:ph type="ctrTitle"/>
          </p:nvPr>
        </p:nvSpPr>
        <p:spPr>
          <a:xfrm>
            <a:off x="990600" y="381000"/>
            <a:ext cx="6705600" cy="914400"/>
          </a:xfrm>
          <a:blipFill dpi="0" rotWithShape="1">
            <a:blip r:embed="rId2"/>
            <a:srcRect/>
            <a:tile tx="0" ty="0" sx="100000" sy="100000" flip="none" algn="tl"/>
          </a:blipFill>
        </p:spPr>
        <p:txBody>
          <a:bodyPr/>
          <a:lstStyle/>
          <a:p>
            <a:r>
              <a:rPr lang="en-US" sz="2600" b="1" smtClean="0"/>
              <a:t>Three generations of solar cells	</a:t>
            </a:r>
            <a:br>
              <a:rPr lang="en-US" sz="2600" b="1" smtClean="0"/>
            </a:br>
            <a:endParaRPr lang="en-US" sz="2600" b="1" smtClean="0"/>
          </a:p>
        </p:txBody>
      </p:sp>
      <p:sp>
        <p:nvSpPr>
          <p:cNvPr id="60422" name="Rectangle 6"/>
          <p:cNvSpPr>
            <a:spLocks noGrp="1" noChangeArrowheads="1"/>
          </p:cNvSpPr>
          <p:nvPr>
            <p:ph type="subTitle" idx="1"/>
          </p:nvPr>
        </p:nvSpPr>
        <p:spPr>
          <a:xfrm>
            <a:off x="304800" y="1600200"/>
            <a:ext cx="8839200" cy="4038600"/>
          </a:xfrm>
          <a:gradFill rotWithShape="1">
            <a:gsLst>
              <a:gs pos="0">
                <a:schemeClr val="hlink"/>
              </a:gs>
              <a:gs pos="100000">
                <a:schemeClr val="hlink">
                  <a:gamma/>
                  <a:tint val="0"/>
                  <a:invGamma/>
                </a:schemeClr>
              </a:gs>
            </a:gsLst>
            <a:path path="rect">
              <a:fillToRect l="100000" b="100000"/>
            </a:path>
          </a:gradFill>
        </p:spPr>
        <p:txBody>
          <a:bodyPr rtlCol="0">
            <a:normAutofit/>
          </a:bodyPr>
          <a:lstStyle/>
          <a:p>
            <a:pPr fontAlgn="auto">
              <a:spcAft>
                <a:spcPts val="0"/>
              </a:spcAft>
              <a:buFont typeface="Arial" pitchFamily="34" charset="0"/>
              <a:buNone/>
              <a:defRPr/>
            </a:pPr>
            <a:r>
              <a:rPr lang="en-US" b="1" dirty="0" smtClean="0">
                <a:solidFill>
                  <a:schemeClr val="tx1"/>
                </a:solidFill>
              </a:rPr>
              <a:t>First Generation</a:t>
            </a:r>
          </a:p>
          <a:p>
            <a:pPr fontAlgn="auto">
              <a:spcAft>
                <a:spcPts val="0"/>
              </a:spcAft>
              <a:buFont typeface="Arial" pitchFamily="34" charset="0"/>
              <a:buNone/>
              <a:defRPr/>
            </a:pPr>
            <a:endParaRPr lang="en-US" b="1" dirty="0" smtClean="0">
              <a:solidFill>
                <a:schemeClr val="tx1"/>
              </a:solidFill>
            </a:endParaRPr>
          </a:p>
          <a:p>
            <a:pPr algn="l" fontAlgn="auto">
              <a:spcAft>
                <a:spcPts val="0"/>
              </a:spcAft>
              <a:buFont typeface="Arial" pitchFamily="34" charset="0"/>
              <a:buNone/>
              <a:defRPr/>
            </a:pPr>
            <a:r>
              <a:rPr lang="en-US" sz="2800" dirty="0" smtClean="0">
                <a:solidFill>
                  <a:schemeClr val="tx1"/>
                </a:solidFill>
              </a:rPr>
              <a:t>First generation cells consist of large-area, high quality and single junction devices. </a:t>
            </a:r>
          </a:p>
          <a:p>
            <a:pPr algn="l" fontAlgn="auto">
              <a:spcAft>
                <a:spcPts val="0"/>
              </a:spcAft>
              <a:buFont typeface="Arial" pitchFamily="34" charset="0"/>
              <a:buNone/>
              <a:defRPr/>
            </a:pPr>
            <a:r>
              <a:rPr lang="en-US" sz="2800" dirty="0" smtClean="0">
                <a:solidFill>
                  <a:schemeClr val="tx1"/>
                </a:solidFill>
              </a:rPr>
              <a:t>First Generation technologies involve high energy and </a:t>
            </a:r>
            <a:r>
              <a:rPr lang="en-US" sz="2800" dirty="0" err="1" smtClean="0">
                <a:solidFill>
                  <a:schemeClr val="tx1"/>
                </a:solidFill>
              </a:rPr>
              <a:t>labour</a:t>
            </a:r>
            <a:r>
              <a:rPr lang="en-US" sz="2800" dirty="0" smtClean="0">
                <a:solidFill>
                  <a:schemeClr val="tx1"/>
                </a:solidFill>
              </a:rPr>
              <a:t> inputs which prevent any significant progress in reducing production costs. </a:t>
            </a:r>
          </a:p>
        </p:txBody>
      </p:sp>
      <p:sp>
        <p:nvSpPr>
          <p:cNvPr id="4099" name="Slide Number Placeholder 5"/>
          <p:cNvSpPr>
            <a:spLocks noGrp="1"/>
          </p:cNvSpPr>
          <p:nvPr>
            <p:ph type="sldNum" sz="quarter" idx="12"/>
          </p:nvPr>
        </p:nvSpPr>
        <p:spPr/>
        <p:txBody>
          <a:bodyPr/>
          <a:lstStyle/>
          <a:p>
            <a:pPr>
              <a:defRPr/>
            </a:pPr>
            <a:fld id="{B85AD2FC-CC16-4E80-979D-CF925361C942}"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11"/>
          <p:cNvSpPr txBox="1">
            <a:spLocks noChangeArrowheads="1"/>
          </p:cNvSpPr>
          <p:nvPr/>
        </p:nvSpPr>
        <p:spPr bwMode="auto">
          <a:xfrm>
            <a:off x="0" y="990600"/>
            <a:ext cx="9144000" cy="519113"/>
          </a:xfrm>
          <a:prstGeom prst="rect">
            <a:avLst/>
          </a:prstGeom>
          <a:noFill/>
          <a:ln w="9525">
            <a:noFill/>
            <a:miter lim="800000"/>
            <a:headEnd/>
            <a:tailEnd/>
          </a:ln>
        </p:spPr>
        <p:txBody>
          <a:bodyPr>
            <a:spAutoFit/>
          </a:bodyPr>
          <a:lstStyle/>
          <a:p>
            <a:pPr>
              <a:spcBef>
                <a:spcPct val="50000"/>
              </a:spcBef>
              <a:tabLst>
                <a:tab pos="338138" algn="l"/>
              </a:tabLst>
            </a:pPr>
            <a:r>
              <a:rPr lang="en-US" sz="2800">
                <a:solidFill>
                  <a:srgbClr val="CC0000"/>
                </a:solidFill>
              </a:rPr>
              <a:t>7.	 Advantage, disadvantage and application of Solar cell</a:t>
            </a:r>
          </a:p>
        </p:txBody>
      </p:sp>
      <p:sp>
        <p:nvSpPr>
          <p:cNvPr id="31749" name="Text Box 12"/>
          <p:cNvSpPr txBox="1">
            <a:spLocks noChangeArrowheads="1"/>
          </p:cNvSpPr>
          <p:nvPr/>
        </p:nvSpPr>
        <p:spPr bwMode="auto">
          <a:xfrm>
            <a:off x="304800" y="1524000"/>
            <a:ext cx="8839200" cy="4581525"/>
          </a:xfrm>
          <a:prstGeom prst="rect">
            <a:avLst/>
          </a:prstGeom>
          <a:noFill/>
          <a:ln w="9525">
            <a:solidFill>
              <a:srgbClr val="000000"/>
            </a:solidFill>
            <a:miter lim="800000"/>
            <a:headEnd/>
            <a:tailEnd/>
          </a:ln>
        </p:spPr>
        <p:txBody>
          <a:bodyPr>
            <a:spAutoFit/>
          </a:bodyPr>
          <a:lstStyle/>
          <a:p>
            <a:pPr marL="342900" indent="-342900">
              <a:spcBef>
                <a:spcPct val="50000"/>
              </a:spcBef>
              <a:tabLst>
                <a:tab pos="688975" algn="l"/>
              </a:tabLst>
            </a:pPr>
            <a:r>
              <a:rPr lang="en-US" sz="2400" i="1">
                <a:solidFill>
                  <a:srgbClr val="CC0000"/>
                </a:solidFill>
              </a:rPr>
              <a:t>Advantage</a:t>
            </a:r>
          </a:p>
          <a:p>
            <a:pPr marL="1257300" lvl="2" indent="-622300">
              <a:lnSpc>
                <a:spcPct val="125000"/>
              </a:lnSpc>
              <a:buFontTx/>
              <a:buAutoNum type="arabicPeriod"/>
              <a:tabLst>
                <a:tab pos="688975" algn="l"/>
              </a:tabLst>
            </a:pPr>
            <a:r>
              <a:rPr lang="en-US" sz="2400"/>
              <a:t>It is clean and non-polluting</a:t>
            </a:r>
          </a:p>
          <a:p>
            <a:pPr marL="1257300" lvl="2" indent="-622300">
              <a:lnSpc>
                <a:spcPct val="125000"/>
              </a:lnSpc>
              <a:buFontTx/>
              <a:buAutoNum type="arabicPeriod"/>
              <a:tabLst>
                <a:tab pos="688975" algn="l"/>
              </a:tabLst>
            </a:pPr>
            <a:r>
              <a:rPr lang="en-US" sz="2400"/>
              <a:t>It is a renewable energy</a:t>
            </a:r>
          </a:p>
          <a:p>
            <a:pPr marL="1257300" lvl="2" indent="-622300">
              <a:lnSpc>
                <a:spcPct val="125000"/>
              </a:lnSpc>
              <a:buFontTx/>
              <a:buAutoNum type="arabicPeriod"/>
              <a:tabLst>
                <a:tab pos="688975" algn="l"/>
              </a:tabLst>
            </a:pPr>
            <a:r>
              <a:rPr lang="en-US" sz="2400"/>
              <a:t>Solar cells do not produce noise and they are totally silent.</a:t>
            </a:r>
          </a:p>
          <a:p>
            <a:pPr marL="1257300" lvl="2" indent="-622300">
              <a:lnSpc>
                <a:spcPct val="125000"/>
              </a:lnSpc>
              <a:buFontTx/>
              <a:buAutoNum type="arabicPeriod"/>
              <a:tabLst>
                <a:tab pos="688975" algn="l"/>
              </a:tabLst>
            </a:pPr>
            <a:r>
              <a:rPr lang="en-US" sz="2400"/>
              <a:t>They require very little maintenance</a:t>
            </a:r>
          </a:p>
          <a:p>
            <a:pPr marL="1257300" lvl="2" indent="-622300">
              <a:lnSpc>
                <a:spcPct val="125000"/>
              </a:lnSpc>
              <a:buFontTx/>
              <a:buAutoNum type="arabicPeriod"/>
              <a:tabLst>
                <a:tab pos="688975" algn="l"/>
              </a:tabLst>
            </a:pPr>
            <a:r>
              <a:rPr lang="en-US" sz="2400"/>
              <a:t>They are long lasting sources of energy which can be used 	almost anywhere</a:t>
            </a:r>
          </a:p>
          <a:p>
            <a:pPr marL="1257300" lvl="2" indent="-622300">
              <a:lnSpc>
                <a:spcPct val="125000"/>
              </a:lnSpc>
              <a:buFontTx/>
              <a:buAutoNum type="arabicPeriod"/>
              <a:tabLst>
                <a:tab pos="688975" algn="l"/>
              </a:tabLst>
            </a:pPr>
            <a:r>
              <a:rPr lang="en-US" sz="2400"/>
              <a:t>They have long life time</a:t>
            </a:r>
          </a:p>
          <a:p>
            <a:pPr marL="1257300" lvl="2" indent="-622300">
              <a:lnSpc>
                <a:spcPct val="125000"/>
              </a:lnSpc>
              <a:buFontTx/>
              <a:buAutoNum type="arabicPeriod"/>
              <a:tabLst>
                <a:tab pos="688975" algn="l"/>
              </a:tabLst>
            </a:pPr>
            <a:r>
              <a:rPr lang="en-US" sz="2400"/>
              <a:t>There are no fuel costs or fuel supply problems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6"/>
          <p:cNvSpPr txBox="1">
            <a:spLocks noChangeArrowheads="1"/>
          </p:cNvSpPr>
          <p:nvPr/>
        </p:nvSpPr>
        <p:spPr bwMode="auto">
          <a:xfrm>
            <a:off x="304800" y="1066800"/>
            <a:ext cx="8458200" cy="4548188"/>
          </a:xfrm>
          <a:prstGeom prst="rect">
            <a:avLst/>
          </a:prstGeom>
          <a:noFill/>
          <a:ln w="9525">
            <a:solidFill>
              <a:srgbClr val="000000"/>
            </a:solidFill>
            <a:miter lim="800000"/>
            <a:headEnd/>
            <a:tailEnd/>
          </a:ln>
        </p:spPr>
        <p:txBody>
          <a:bodyPr>
            <a:spAutoFit/>
          </a:bodyPr>
          <a:lstStyle/>
          <a:p>
            <a:pPr marL="342900" indent="-342900">
              <a:spcBef>
                <a:spcPct val="50000"/>
              </a:spcBef>
              <a:tabLst>
                <a:tab pos="576263" algn="l"/>
              </a:tabLst>
            </a:pPr>
            <a:r>
              <a:rPr lang="en-US" sz="2400" dirty="0">
                <a:solidFill>
                  <a:srgbClr val="CC0000"/>
                </a:solidFill>
              </a:rPr>
              <a:t>Disadvantage</a:t>
            </a:r>
          </a:p>
          <a:p>
            <a:pPr marL="342900" indent="-342900">
              <a:spcBef>
                <a:spcPct val="50000"/>
              </a:spcBef>
              <a:tabLst>
                <a:tab pos="576263" algn="l"/>
              </a:tabLst>
            </a:pPr>
            <a:endParaRPr lang="en-US" sz="2400" dirty="0">
              <a:solidFill>
                <a:srgbClr val="CC0000"/>
              </a:solidFill>
            </a:endParaRPr>
          </a:p>
          <a:p>
            <a:pPr marL="1257300" lvl="2" indent="-454025" algn="just">
              <a:buFontTx/>
              <a:buAutoNum type="arabicPeriod"/>
              <a:tabLst>
                <a:tab pos="576263" algn="l"/>
              </a:tabLst>
            </a:pPr>
            <a:r>
              <a:rPr lang="en-US" sz="2400" dirty="0" smtClean="0"/>
              <a:t>Solar </a:t>
            </a:r>
            <a:r>
              <a:rPr lang="en-US" sz="2400" dirty="0"/>
              <a:t>power can not  be obtained in night time</a:t>
            </a:r>
          </a:p>
          <a:p>
            <a:pPr marL="1257300" lvl="2" indent="-454025" algn="just">
              <a:buFontTx/>
              <a:buAutoNum type="arabicPeriod"/>
              <a:tabLst>
                <a:tab pos="576263" algn="l"/>
              </a:tabLst>
            </a:pPr>
            <a:endParaRPr lang="en-US" sz="1600" dirty="0"/>
          </a:p>
          <a:p>
            <a:pPr marL="1257300" lvl="2" indent="-454025" algn="just">
              <a:buFontTx/>
              <a:buAutoNum type="arabicPeriod"/>
              <a:tabLst>
                <a:tab pos="576263" algn="l"/>
              </a:tabLst>
            </a:pPr>
            <a:r>
              <a:rPr lang="en-US" sz="2400" dirty="0" smtClean="0"/>
              <a:t>Solar </a:t>
            </a:r>
            <a:r>
              <a:rPr lang="en-US" sz="2400" dirty="0"/>
              <a:t>cells (or) solar panels are very expensive</a:t>
            </a:r>
          </a:p>
          <a:p>
            <a:pPr marL="1257300" lvl="2" indent="-454025" algn="just">
              <a:buFontTx/>
              <a:buAutoNum type="arabicPeriod"/>
              <a:tabLst>
                <a:tab pos="576263" algn="l"/>
              </a:tabLst>
            </a:pPr>
            <a:endParaRPr lang="en-US" sz="1600" dirty="0"/>
          </a:p>
          <a:p>
            <a:pPr marL="1257300" lvl="2" indent="-454025" algn="just">
              <a:buFontTx/>
              <a:buAutoNum type="arabicPeriod"/>
              <a:tabLst>
                <a:tab pos="576263" algn="l"/>
              </a:tabLst>
            </a:pPr>
            <a:r>
              <a:rPr lang="en-US" sz="2400" dirty="0"/>
              <a:t>Energy to be stored in batteries</a:t>
            </a:r>
          </a:p>
          <a:p>
            <a:pPr marL="1257300" lvl="2" indent="-454025" algn="just">
              <a:buFontTx/>
              <a:buAutoNum type="arabicPeriod"/>
              <a:tabLst>
                <a:tab pos="576263" algn="l"/>
              </a:tabLst>
            </a:pPr>
            <a:endParaRPr lang="en-US" sz="1600" dirty="0"/>
          </a:p>
          <a:p>
            <a:pPr marL="1257300" lvl="2" indent="-454025" algn="just">
              <a:buFontTx/>
              <a:buAutoNum type="arabicPeriod"/>
              <a:tabLst>
                <a:tab pos="576263" algn="l"/>
              </a:tabLst>
            </a:pPr>
            <a:r>
              <a:rPr lang="en-US" sz="2400" dirty="0"/>
              <a:t>Air pollution and weather can affect the production of 	   	  electricity</a:t>
            </a:r>
          </a:p>
          <a:p>
            <a:pPr marL="1257300" lvl="2" indent="-454025" algn="just">
              <a:buFontTx/>
              <a:buAutoNum type="arabicPeriod"/>
              <a:tabLst>
                <a:tab pos="576263" algn="l"/>
              </a:tabLst>
            </a:pPr>
            <a:endParaRPr lang="en-US" sz="1600" dirty="0"/>
          </a:p>
          <a:p>
            <a:pPr marL="1257300" lvl="2" indent="-454025" algn="just">
              <a:buFontTx/>
              <a:buAutoNum type="arabicPeriod"/>
              <a:tabLst>
                <a:tab pos="576263" algn="l"/>
              </a:tabLst>
            </a:pPr>
            <a:r>
              <a:rPr lang="en-US" sz="2400" dirty="0"/>
              <a:t>They need large area of land to produce more efficient 	 	   power supply</a:t>
            </a:r>
            <a:endParaRPr lang="en-US" sz="2400" dirty="0">
              <a:solidFill>
                <a:srgbClr val="CC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8"/>
          <p:cNvSpPr txBox="1">
            <a:spLocks noChangeArrowheads="1"/>
          </p:cNvSpPr>
          <p:nvPr/>
        </p:nvSpPr>
        <p:spPr bwMode="auto">
          <a:xfrm>
            <a:off x="76200" y="990600"/>
            <a:ext cx="8915400" cy="5030788"/>
          </a:xfrm>
          <a:prstGeom prst="rect">
            <a:avLst/>
          </a:prstGeom>
          <a:noFill/>
          <a:ln w="9525">
            <a:solidFill>
              <a:srgbClr val="000000"/>
            </a:solidFill>
            <a:miter lim="800000"/>
            <a:headEnd/>
            <a:tailEnd/>
          </a:ln>
        </p:spPr>
        <p:txBody>
          <a:bodyPr>
            <a:spAutoFit/>
          </a:bodyPr>
          <a:lstStyle/>
          <a:p>
            <a:pPr marL="342900" indent="-342900">
              <a:spcBef>
                <a:spcPct val="50000"/>
              </a:spcBef>
              <a:tabLst>
                <a:tab pos="688975" algn="l"/>
                <a:tab pos="746125" algn="l"/>
              </a:tabLst>
            </a:pPr>
            <a:r>
              <a:rPr lang="en-US" sz="2400">
                <a:solidFill>
                  <a:srgbClr val="CC0000"/>
                </a:solidFill>
              </a:rPr>
              <a:t>Applications</a:t>
            </a:r>
          </a:p>
          <a:p>
            <a:pPr marL="342900" indent="-342900" algn="just">
              <a:tabLst>
                <a:tab pos="688975" algn="l"/>
                <a:tab pos="746125" algn="l"/>
              </a:tabLst>
            </a:pPr>
            <a:endParaRPr lang="en-US" sz="1200" b="1"/>
          </a:p>
          <a:p>
            <a:pPr marL="635000" lvl="2" indent="-63500" algn="just">
              <a:buFontTx/>
              <a:buAutoNum type="arabicPeriod"/>
              <a:tabLst>
                <a:tab pos="688975" algn="l"/>
                <a:tab pos="746125" algn="l"/>
              </a:tabLst>
            </a:pPr>
            <a:r>
              <a:rPr lang="en-US" sz="2400" b="1"/>
              <a:t>Soar pumps</a:t>
            </a:r>
            <a:r>
              <a:rPr lang="en-US" sz="2400"/>
              <a:t> are used for water supply.</a:t>
            </a:r>
            <a:endParaRPr lang="en-US" sz="2400" b="1"/>
          </a:p>
          <a:p>
            <a:pPr marL="342900" indent="-342900" algn="just">
              <a:buFontTx/>
              <a:buAutoNum type="arabicPeriod"/>
              <a:tabLst>
                <a:tab pos="688975" algn="l"/>
                <a:tab pos="746125" algn="l"/>
              </a:tabLst>
            </a:pPr>
            <a:endParaRPr lang="en-US" sz="1200" b="1"/>
          </a:p>
          <a:p>
            <a:pPr marL="635000" lvl="2" indent="-63500" algn="just">
              <a:buFontTx/>
              <a:buAutoNum type="arabicPeriod"/>
              <a:tabLst>
                <a:tab pos="688975" algn="l"/>
                <a:tab pos="746125" algn="l"/>
              </a:tabLst>
            </a:pPr>
            <a:r>
              <a:rPr lang="en-US" sz="2400" b="1"/>
              <a:t>Domestic power supply</a:t>
            </a:r>
            <a:r>
              <a:rPr lang="en-US" sz="2400"/>
              <a:t> for appliances include   	refrigeration, washing machine, television and lighting</a:t>
            </a:r>
            <a:endParaRPr lang="en-US" sz="2400" b="1"/>
          </a:p>
          <a:p>
            <a:pPr marL="342900" indent="-342900" algn="just">
              <a:buFontTx/>
              <a:buAutoNum type="arabicPeriod"/>
              <a:tabLst>
                <a:tab pos="688975" algn="l"/>
                <a:tab pos="746125" algn="l"/>
              </a:tabLst>
            </a:pPr>
            <a:endParaRPr lang="en-US" sz="1200" b="1"/>
          </a:p>
          <a:p>
            <a:pPr marL="635000" lvl="2" indent="-63500" algn="just">
              <a:buFontTx/>
              <a:buAutoNum type="arabicPeriod"/>
              <a:tabLst>
                <a:tab pos="688975" algn="l"/>
                <a:tab pos="746125" algn="l"/>
              </a:tabLst>
            </a:pPr>
            <a:r>
              <a:rPr lang="en-US" sz="2400" b="1"/>
              <a:t>Ocean navigation aids: </a:t>
            </a:r>
            <a:r>
              <a:rPr lang="en-US" sz="2400"/>
              <a:t>Number of lighthouses and 	most 	buoys are powered by solar cells</a:t>
            </a:r>
            <a:endParaRPr lang="en-US" sz="2400" b="1"/>
          </a:p>
          <a:p>
            <a:pPr marL="342900" indent="-342900" algn="just">
              <a:buFontTx/>
              <a:buAutoNum type="arabicPeriod"/>
              <a:tabLst>
                <a:tab pos="688975" algn="l"/>
                <a:tab pos="746125" algn="l"/>
              </a:tabLst>
            </a:pPr>
            <a:endParaRPr lang="en-US" sz="1200" b="1"/>
          </a:p>
          <a:p>
            <a:pPr marL="635000" lvl="2" indent="-63500" algn="just">
              <a:buFontTx/>
              <a:buAutoNum type="arabicPeriod"/>
              <a:tabLst>
                <a:tab pos="688975" algn="l"/>
                <a:tab pos="746125" algn="l"/>
              </a:tabLst>
            </a:pPr>
            <a:r>
              <a:rPr lang="en-US" sz="2400" b="1"/>
              <a:t>Telecommunication systems:</a:t>
            </a:r>
            <a:r>
              <a:rPr lang="en-US" sz="2400"/>
              <a:t> radio transceivers on 	mountain tops, or telephone boxes in the country can 	often be solar powered</a:t>
            </a:r>
            <a:endParaRPr lang="en-US" sz="2400" b="1"/>
          </a:p>
          <a:p>
            <a:pPr marL="342900" indent="-342900" algn="just">
              <a:buFontTx/>
              <a:buAutoNum type="arabicPeriod"/>
              <a:tabLst>
                <a:tab pos="688975" algn="l"/>
                <a:tab pos="746125" algn="l"/>
              </a:tabLst>
            </a:pPr>
            <a:endParaRPr lang="en-US" sz="1200" b="1"/>
          </a:p>
          <a:p>
            <a:pPr marL="635000" lvl="2" indent="-63500" algn="just">
              <a:buFontTx/>
              <a:buAutoNum type="arabicPeriod"/>
              <a:tabLst>
                <a:tab pos="688975" algn="l"/>
                <a:tab pos="746125" algn="l"/>
              </a:tabLst>
            </a:pPr>
            <a:r>
              <a:rPr lang="en-US" sz="2400" b="1"/>
              <a:t>Electric power generation in space</a:t>
            </a:r>
            <a:r>
              <a:rPr lang="en-US" sz="2400"/>
              <a:t>: To providing 	electrical power to satellites in an orbit around the Earth</a:t>
            </a:r>
            <a:endParaRPr lang="en-US" sz="2400">
              <a:solidFill>
                <a:srgbClr val="CC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0" y="1295400"/>
            <a:ext cx="9144000" cy="4724400"/>
          </a:xfrm>
          <a:gradFill rotWithShape="1">
            <a:gsLst>
              <a:gs pos="0">
                <a:srgbClr val="CCCCFF"/>
              </a:gs>
              <a:gs pos="50000">
                <a:srgbClr val="FFFFFF"/>
              </a:gs>
              <a:gs pos="100000">
                <a:srgbClr val="CCCCFF"/>
              </a:gs>
            </a:gsLst>
            <a:lin ang="5400000" scaled="1"/>
          </a:gradFill>
          <a:ln>
            <a:solidFill>
              <a:srgbClr val="9900CC"/>
            </a:solidFill>
          </a:ln>
        </p:spPr>
        <p:txBody>
          <a:bodyPr/>
          <a:lstStyle/>
          <a:p>
            <a:pPr algn="l"/>
            <a:r>
              <a:rPr lang="en-US" sz="2800" b="1" smtClean="0"/>
              <a:t>                            </a:t>
            </a:r>
            <a:r>
              <a:rPr lang="en-US" sz="2800" b="1" smtClean="0">
                <a:solidFill>
                  <a:srgbClr val="3333CC"/>
                </a:solidFill>
              </a:rPr>
              <a:t>Second Generation</a:t>
            </a:r>
            <a:br>
              <a:rPr lang="en-US" sz="2800" b="1" smtClean="0">
                <a:solidFill>
                  <a:srgbClr val="3333CC"/>
                </a:solidFill>
              </a:rPr>
            </a:br>
            <a:r>
              <a:rPr lang="en-US" sz="2800" b="1" smtClean="0">
                <a:solidFill>
                  <a:srgbClr val="3333CC"/>
                </a:solidFill>
              </a:rPr>
              <a:t/>
            </a:r>
            <a:br>
              <a:rPr lang="en-US" sz="2800" b="1" smtClean="0">
                <a:solidFill>
                  <a:srgbClr val="3333CC"/>
                </a:solidFill>
              </a:rPr>
            </a:br>
            <a:r>
              <a:rPr lang="en-US" sz="2800" smtClean="0"/>
              <a:t>Second generation materials have been developed to address energy requirements and production costs of solar cells.</a:t>
            </a:r>
            <a:br>
              <a:rPr lang="en-US" sz="2800" smtClean="0"/>
            </a:br>
            <a:r>
              <a:rPr lang="en-US" sz="2800" smtClean="0"/>
              <a:t/>
            </a:r>
            <a:br>
              <a:rPr lang="en-US" sz="2800" smtClean="0"/>
            </a:br>
            <a:r>
              <a:rPr lang="en-US" sz="2800" smtClean="0"/>
              <a:t> Alternative manufacturing techniques such as vapour deposition and electroplating are advantageous as they reduce high temperature processing significantly</a:t>
            </a:r>
            <a:r>
              <a:rPr lang="en-US" smtClean="0"/>
              <a:t> </a:t>
            </a:r>
          </a:p>
        </p:txBody>
      </p:sp>
      <p:sp>
        <p:nvSpPr>
          <p:cNvPr id="5123" name="Slide Number Placeholder 4"/>
          <p:cNvSpPr>
            <a:spLocks noGrp="1"/>
          </p:cNvSpPr>
          <p:nvPr>
            <p:ph type="sldNum" sz="quarter" idx="12"/>
          </p:nvPr>
        </p:nvSpPr>
        <p:spPr/>
        <p:txBody>
          <a:bodyPr/>
          <a:lstStyle/>
          <a:p>
            <a:pPr>
              <a:defRPr/>
            </a:pPr>
            <a:fld id="{DEE673F4-FA7A-4562-AF57-868A37AF6E3C}"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fld id="{4ED42CE0-5561-4F89-860D-2062B7D0CD86}" type="slidenum">
              <a:rPr lang="en-US"/>
              <a:pPr>
                <a:defRPr/>
              </a:pPr>
              <a:t>5</a:t>
            </a:fld>
            <a:endParaRPr lang="en-US"/>
          </a:p>
        </p:txBody>
      </p:sp>
      <p:sp>
        <p:nvSpPr>
          <p:cNvPr id="2" name="Text Box 2"/>
          <p:cNvSpPr txBox="1">
            <a:spLocks noChangeArrowheads="1"/>
          </p:cNvSpPr>
          <p:nvPr/>
        </p:nvSpPr>
        <p:spPr bwMode="auto">
          <a:xfrm>
            <a:off x="838200" y="1066800"/>
            <a:ext cx="7239000" cy="366713"/>
          </a:xfrm>
          <a:prstGeom prst="rect">
            <a:avLst/>
          </a:prstGeom>
          <a:noFill/>
          <a:ln w="9525">
            <a:noFill/>
            <a:miter lim="800000"/>
            <a:headEnd/>
            <a:tailEnd/>
          </a:ln>
        </p:spPr>
        <p:txBody>
          <a:bodyPr>
            <a:spAutoFit/>
          </a:bodyPr>
          <a:lstStyle/>
          <a:p>
            <a:pPr>
              <a:spcBef>
                <a:spcPct val="50000"/>
              </a:spcBef>
            </a:pPr>
            <a:endParaRPr lang="en-US"/>
          </a:p>
        </p:txBody>
      </p:sp>
      <p:sp>
        <p:nvSpPr>
          <p:cNvPr id="6148" name="Rectangle 3"/>
          <p:cNvSpPr>
            <a:spLocks noChangeArrowheads="1"/>
          </p:cNvSpPr>
          <p:nvPr/>
        </p:nvSpPr>
        <p:spPr bwMode="auto">
          <a:xfrm>
            <a:off x="304800" y="914400"/>
            <a:ext cx="8610600" cy="5213350"/>
          </a:xfrm>
          <a:prstGeom prst="rect">
            <a:avLst/>
          </a:prstGeom>
          <a:noFill/>
          <a:ln w="9525">
            <a:solidFill>
              <a:schemeClr val="tx1"/>
            </a:solidFill>
            <a:miter lim="800000"/>
            <a:headEnd/>
            <a:tailEnd/>
          </a:ln>
        </p:spPr>
        <p:txBody>
          <a:bodyPr>
            <a:spAutoFit/>
          </a:bodyPr>
          <a:lstStyle/>
          <a:p>
            <a:pPr marL="55563" indent="-55563" algn="just">
              <a:tabLst>
                <a:tab pos="577850" algn="l"/>
              </a:tabLst>
            </a:pPr>
            <a:r>
              <a:rPr lang="en-US" sz="2400" i="1">
                <a:solidFill>
                  <a:srgbClr val="CC0000"/>
                </a:solidFill>
              </a:rPr>
              <a:t>Materials for Solar cell</a:t>
            </a:r>
          </a:p>
          <a:p>
            <a:pPr marL="55563" indent="-55563" algn="just">
              <a:tabLst>
                <a:tab pos="577850" algn="l"/>
              </a:tabLst>
            </a:pPr>
            <a:endParaRPr lang="en-US" sz="2400"/>
          </a:p>
          <a:p>
            <a:pPr marL="55563" indent="-55563" algn="just">
              <a:tabLst>
                <a:tab pos="577850" algn="l"/>
              </a:tabLst>
            </a:pPr>
            <a:r>
              <a:rPr lang="en-US" sz="2400"/>
              <a:t>Solar cells are composed of various semiconducting materials</a:t>
            </a:r>
          </a:p>
          <a:p>
            <a:pPr marL="55563" indent="-55563" algn="just">
              <a:tabLst>
                <a:tab pos="577850" algn="l"/>
              </a:tabLst>
            </a:pPr>
            <a:endParaRPr lang="en-US" sz="2400"/>
          </a:p>
          <a:p>
            <a:pPr marL="2411413" lvl="1" indent="-581025" algn="just">
              <a:buFontTx/>
              <a:buAutoNum type="arabicPeriod"/>
              <a:tabLst>
                <a:tab pos="577850" algn="l"/>
              </a:tabLst>
            </a:pPr>
            <a:r>
              <a:rPr lang="en-US" sz="2400"/>
              <a:t>Crystalline silicon</a:t>
            </a:r>
          </a:p>
          <a:p>
            <a:pPr marL="2411413" lvl="1" indent="-581025" algn="just">
              <a:buFontTx/>
              <a:buAutoNum type="arabicPeriod"/>
              <a:tabLst>
                <a:tab pos="577850" algn="l"/>
              </a:tabLst>
            </a:pPr>
            <a:r>
              <a:rPr lang="en-US" sz="2400"/>
              <a:t>Cadmium telluride</a:t>
            </a:r>
          </a:p>
          <a:p>
            <a:pPr marL="2411413" lvl="1" indent="-581025" algn="just">
              <a:buFontTx/>
              <a:buAutoNum type="arabicPeriod"/>
              <a:tabLst>
                <a:tab pos="577850" algn="l"/>
              </a:tabLst>
            </a:pPr>
            <a:r>
              <a:rPr lang="en-US" sz="2400"/>
              <a:t>Copper indium diselenide</a:t>
            </a:r>
          </a:p>
          <a:p>
            <a:pPr marL="2411413" lvl="1" indent="-581025" algn="just">
              <a:buFontTx/>
              <a:buAutoNum type="arabicPeriod"/>
              <a:tabLst>
                <a:tab pos="577850" algn="l"/>
              </a:tabLst>
            </a:pPr>
            <a:r>
              <a:rPr lang="en-US" sz="2400"/>
              <a:t>Gallium arsenide</a:t>
            </a:r>
          </a:p>
          <a:p>
            <a:pPr marL="2411413" lvl="1" indent="-581025" algn="just">
              <a:buFontTx/>
              <a:buAutoNum type="arabicPeriod"/>
              <a:tabLst>
                <a:tab pos="577850" algn="l"/>
              </a:tabLst>
            </a:pPr>
            <a:r>
              <a:rPr lang="en-US" sz="2400"/>
              <a:t>Indium phosphide</a:t>
            </a:r>
          </a:p>
          <a:p>
            <a:pPr marL="2411413" lvl="1" indent="-581025" algn="just">
              <a:buFontTx/>
              <a:buAutoNum type="arabicPeriod"/>
              <a:tabLst>
                <a:tab pos="577850" algn="l"/>
              </a:tabLst>
            </a:pPr>
            <a:r>
              <a:rPr lang="en-US" sz="2400"/>
              <a:t>Zinc sulphide </a:t>
            </a:r>
          </a:p>
          <a:p>
            <a:pPr marL="55563" indent="-55563" algn="just">
              <a:tabLst>
                <a:tab pos="577850" algn="l"/>
              </a:tabLst>
            </a:pPr>
            <a:endParaRPr lang="en-US" sz="2400"/>
          </a:p>
          <a:p>
            <a:pPr marL="55563" indent="-55563" algn="just">
              <a:tabLst>
                <a:tab pos="577850" algn="l"/>
              </a:tabLst>
            </a:pPr>
            <a:r>
              <a:rPr lang="en-US" sz="2400">
                <a:solidFill>
                  <a:srgbClr val="9900CC"/>
                </a:solidFill>
              </a:rPr>
              <a:t>Note:</a:t>
            </a:r>
            <a:r>
              <a:rPr lang="en-US" sz="2400"/>
              <a:t> Semiconductors are materials, which become electrically conductive when supplied with light or heat, but which operate as insulators at low temperatures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p:txBody>
          <a:bodyPr/>
          <a:lstStyle/>
          <a:p>
            <a:pPr>
              <a:defRPr/>
            </a:pPr>
            <a:fld id="{0FA333D9-E733-4627-BF1B-DB30F783523C}" type="slidenum">
              <a:rPr lang="en-US"/>
              <a:pPr>
                <a:defRPr/>
              </a:pPr>
              <a:t>6</a:t>
            </a:fld>
            <a:endParaRPr lang="en-US"/>
          </a:p>
        </p:txBody>
      </p:sp>
      <p:sp>
        <p:nvSpPr>
          <p:cNvPr id="2" name="Rectangle 2"/>
          <p:cNvSpPr>
            <a:spLocks noChangeArrowheads="1"/>
          </p:cNvSpPr>
          <p:nvPr/>
        </p:nvSpPr>
        <p:spPr bwMode="auto">
          <a:xfrm>
            <a:off x="152400" y="914400"/>
            <a:ext cx="8839200" cy="5213350"/>
          </a:xfrm>
          <a:prstGeom prst="rect">
            <a:avLst/>
          </a:prstGeom>
          <a:noFill/>
          <a:ln w="9525">
            <a:solidFill>
              <a:srgbClr val="000000"/>
            </a:solidFill>
            <a:miter lim="800000"/>
            <a:headEnd/>
            <a:tailEnd/>
          </a:ln>
        </p:spPr>
        <p:txBody>
          <a:bodyPr>
            <a:spAutoFit/>
          </a:bodyPr>
          <a:lstStyle/>
          <a:p>
            <a:pPr algn="just">
              <a:buFontTx/>
              <a:buChar char="•"/>
              <a:tabLst>
                <a:tab pos="577850" algn="l"/>
                <a:tab pos="1263650" algn="l"/>
                <a:tab pos="2166938" algn="l"/>
              </a:tabLst>
            </a:pPr>
            <a:r>
              <a:rPr lang="en-US" sz="2300"/>
              <a:t> 	</a:t>
            </a:r>
            <a:r>
              <a:rPr lang="en-US" sz="2400"/>
              <a:t>Over 95% of all the </a:t>
            </a:r>
            <a:r>
              <a:rPr lang="en-US" sz="2400" i="1">
                <a:solidFill>
                  <a:srgbClr val="9900CC"/>
                </a:solidFill>
              </a:rPr>
              <a:t>solar cells produced</a:t>
            </a:r>
            <a:r>
              <a:rPr lang="en-US" sz="2400"/>
              <a:t> worldwide are 	composed of the semiconductor material </a:t>
            </a:r>
            <a:r>
              <a:rPr lang="en-US" sz="2400">
                <a:solidFill>
                  <a:srgbClr val="9900CC"/>
                </a:solidFill>
              </a:rPr>
              <a:t>Silicon (Si).</a:t>
            </a:r>
            <a:r>
              <a:rPr lang="en-US" sz="2400"/>
              <a:t> As the 	second most abundant element in earth`s crust, silicon has 	the advantage, of being available in sufficient quantities.</a:t>
            </a:r>
          </a:p>
          <a:p>
            <a:pPr algn="just">
              <a:buFontTx/>
              <a:buChar char="•"/>
              <a:tabLst>
                <a:tab pos="577850" algn="l"/>
                <a:tab pos="1263650" algn="l"/>
                <a:tab pos="2166938" algn="l"/>
              </a:tabLst>
            </a:pPr>
            <a:endParaRPr lang="en-US" sz="1200"/>
          </a:p>
          <a:p>
            <a:pPr>
              <a:buFontTx/>
              <a:buChar char="•"/>
              <a:tabLst>
                <a:tab pos="577850" algn="l"/>
                <a:tab pos="1263650" algn="l"/>
                <a:tab pos="2166938" algn="l"/>
              </a:tabLst>
            </a:pPr>
            <a:r>
              <a:rPr lang="en-US" sz="2400"/>
              <a:t> 	To produce a solar cell, the semiconductor is contaminated 	or </a:t>
            </a:r>
            <a:r>
              <a:rPr lang="en-US" sz="2400" i="1">
                <a:solidFill>
                  <a:srgbClr val="9900CC"/>
                </a:solidFill>
              </a:rPr>
              <a:t>"doped".</a:t>
            </a:r>
            <a:r>
              <a:rPr lang="en-US" sz="2000"/>
              <a:t> </a:t>
            </a:r>
          </a:p>
          <a:p>
            <a:pPr algn="just">
              <a:buFontTx/>
              <a:buChar char="•"/>
              <a:tabLst>
                <a:tab pos="577850" algn="l"/>
                <a:tab pos="1263650" algn="l"/>
                <a:tab pos="2166938" algn="l"/>
              </a:tabLst>
            </a:pPr>
            <a:endParaRPr lang="en-US" sz="1200"/>
          </a:p>
          <a:p>
            <a:pPr algn="just">
              <a:buFontTx/>
              <a:buChar char="•"/>
              <a:tabLst>
                <a:tab pos="577850" algn="l"/>
                <a:tab pos="1263650" algn="l"/>
                <a:tab pos="2166938" algn="l"/>
              </a:tabLst>
            </a:pPr>
            <a:r>
              <a:rPr lang="en-US" sz="2400"/>
              <a:t> 	"Doping" is the intentional introduction of </a:t>
            </a:r>
            <a:r>
              <a:rPr lang="en-US" sz="2400">
                <a:solidFill>
                  <a:srgbClr val="9900CC"/>
                </a:solidFill>
              </a:rPr>
              <a:t>chemical 	elements</a:t>
            </a:r>
            <a:r>
              <a:rPr lang="en-US" sz="2400"/>
              <a:t> into the semiconductor.</a:t>
            </a:r>
          </a:p>
          <a:p>
            <a:pPr algn="just">
              <a:buFontTx/>
              <a:buChar char="•"/>
              <a:tabLst>
                <a:tab pos="577850" algn="l"/>
                <a:tab pos="1263650" algn="l"/>
                <a:tab pos="2166938" algn="l"/>
              </a:tabLst>
            </a:pPr>
            <a:endParaRPr lang="en-US" sz="2400"/>
          </a:p>
          <a:p>
            <a:pPr algn="just">
              <a:buFontTx/>
              <a:buChar char="•"/>
              <a:tabLst>
                <a:tab pos="577850" algn="l"/>
                <a:tab pos="1263650" algn="l"/>
                <a:tab pos="2166938" algn="l"/>
              </a:tabLst>
            </a:pPr>
            <a:r>
              <a:rPr lang="en-US" sz="2400"/>
              <a:t> 	By doing this, depending upon the type of dopant, one can 	obtain a surplus of either positive charge carriers (called   	</a:t>
            </a:r>
            <a:r>
              <a:rPr lang="en-US" sz="2400" i="1">
                <a:solidFill>
                  <a:srgbClr val="9900CC"/>
                </a:solidFill>
              </a:rPr>
              <a:t>p-conducting semiconductor</a:t>
            </a:r>
            <a:r>
              <a:rPr lang="en-US" sz="2400"/>
              <a:t> layer) or negative charge 	carriers (called </a:t>
            </a:r>
            <a:r>
              <a:rPr lang="en-US" sz="2400" i="1">
                <a:solidFill>
                  <a:srgbClr val="9900CC"/>
                </a:solidFill>
              </a:rPr>
              <a:t>n-conducting semiconductor</a:t>
            </a:r>
            <a:r>
              <a:rPr lang="en-US" sz="2400"/>
              <a:t> layer).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p:txBody>
          <a:bodyPr/>
          <a:lstStyle/>
          <a:p>
            <a:pPr>
              <a:defRPr/>
            </a:pPr>
            <a:fld id="{8C07268C-03D4-4489-B921-7A8B1910C722}" type="slidenum">
              <a:rPr lang="en-US"/>
              <a:pPr>
                <a:defRPr/>
              </a:pPr>
              <a:t>7</a:t>
            </a:fld>
            <a:endParaRPr lang="en-US"/>
          </a:p>
        </p:txBody>
      </p:sp>
      <p:sp>
        <p:nvSpPr>
          <p:cNvPr id="2" name="Rectangle 2"/>
          <p:cNvSpPr>
            <a:spLocks noChangeArrowheads="1"/>
          </p:cNvSpPr>
          <p:nvPr/>
        </p:nvSpPr>
        <p:spPr bwMode="auto">
          <a:xfrm>
            <a:off x="304800" y="3505200"/>
            <a:ext cx="8305800" cy="366713"/>
          </a:xfrm>
          <a:prstGeom prst="rect">
            <a:avLst/>
          </a:prstGeom>
          <a:noFill/>
          <a:ln w="9525">
            <a:noFill/>
            <a:miter lim="800000"/>
            <a:headEnd/>
            <a:tailEnd/>
          </a:ln>
        </p:spPr>
        <p:txBody>
          <a:bodyPr>
            <a:spAutoFit/>
          </a:bodyPr>
          <a:lstStyle/>
          <a:p>
            <a:pPr>
              <a:spcBef>
                <a:spcPct val="50000"/>
              </a:spcBef>
            </a:pPr>
            <a:endParaRPr lang="en-US"/>
          </a:p>
        </p:txBody>
      </p:sp>
      <p:sp>
        <p:nvSpPr>
          <p:cNvPr id="8196" name="Text Box 3"/>
          <p:cNvSpPr txBox="1">
            <a:spLocks noChangeArrowheads="1"/>
          </p:cNvSpPr>
          <p:nvPr/>
        </p:nvSpPr>
        <p:spPr bwMode="auto">
          <a:xfrm>
            <a:off x="990600" y="1066800"/>
            <a:ext cx="4800600" cy="366713"/>
          </a:xfrm>
          <a:prstGeom prst="rect">
            <a:avLst/>
          </a:prstGeom>
          <a:noFill/>
          <a:ln w="9525">
            <a:noFill/>
            <a:miter lim="800000"/>
            <a:headEnd/>
            <a:tailEnd/>
          </a:ln>
        </p:spPr>
        <p:txBody>
          <a:bodyPr>
            <a:spAutoFit/>
          </a:bodyPr>
          <a:lstStyle/>
          <a:p>
            <a:pPr>
              <a:spcBef>
                <a:spcPct val="50000"/>
              </a:spcBef>
            </a:pPr>
            <a:endParaRPr lang="en-US"/>
          </a:p>
        </p:txBody>
      </p:sp>
      <p:sp>
        <p:nvSpPr>
          <p:cNvPr id="8197" name="Text Box 4"/>
          <p:cNvSpPr txBox="1">
            <a:spLocks noChangeArrowheads="1"/>
          </p:cNvSpPr>
          <p:nvPr/>
        </p:nvSpPr>
        <p:spPr bwMode="auto">
          <a:xfrm>
            <a:off x="304800" y="914400"/>
            <a:ext cx="8458200" cy="4924425"/>
          </a:xfrm>
          <a:prstGeom prst="rect">
            <a:avLst/>
          </a:prstGeom>
          <a:noFill/>
          <a:ln w="9525">
            <a:solidFill>
              <a:srgbClr val="000000"/>
            </a:solidFill>
            <a:miter lim="800000"/>
            <a:headEnd/>
            <a:tailEnd/>
          </a:ln>
        </p:spPr>
        <p:txBody>
          <a:bodyPr>
            <a:spAutoFit/>
          </a:bodyPr>
          <a:lstStyle/>
          <a:p>
            <a:pPr marL="342900" indent="-342900">
              <a:lnSpc>
                <a:spcPct val="50000"/>
              </a:lnSpc>
              <a:spcBef>
                <a:spcPct val="50000"/>
              </a:spcBef>
              <a:tabLst>
                <a:tab pos="577850" algn="l"/>
                <a:tab pos="1143000" algn="l"/>
              </a:tabLst>
            </a:pPr>
            <a:endParaRPr lang="en-US" sz="1000" b="1">
              <a:solidFill>
                <a:srgbClr val="CC0000"/>
              </a:solidFill>
            </a:endParaRPr>
          </a:p>
          <a:p>
            <a:pPr marL="342900" indent="-342900" algn="just">
              <a:buFontTx/>
              <a:buChar char="•"/>
              <a:tabLst>
                <a:tab pos="577850" algn="l"/>
                <a:tab pos="1143000" algn="l"/>
              </a:tabLst>
            </a:pPr>
            <a:r>
              <a:rPr lang="en-US" sz="2400"/>
              <a:t>If </a:t>
            </a:r>
            <a:r>
              <a:rPr lang="en-US" sz="2400" i="1">
                <a:solidFill>
                  <a:srgbClr val="9900CC"/>
                </a:solidFill>
              </a:rPr>
              <a:t>two differently</a:t>
            </a:r>
            <a:r>
              <a:rPr lang="en-US" sz="2400"/>
              <a:t> contaminated semiconductor </a:t>
            </a:r>
            <a:r>
              <a:rPr lang="en-US" sz="2400" i="1">
                <a:solidFill>
                  <a:srgbClr val="9900CC"/>
                </a:solidFill>
              </a:rPr>
              <a:t>layers</a:t>
            </a:r>
            <a:r>
              <a:rPr lang="en-US" sz="2400"/>
              <a:t> are combined, then a so-called </a:t>
            </a:r>
            <a:r>
              <a:rPr lang="en-US" sz="2400" i="1">
                <a:solidFill>
                  <a:srgbClr val="9900CC"/>
                </a:solidFill>
              </a:rPr>
              <a:t>p-n-junction results</a:t>
            </a:r>
            <a:r>
              <a:rPr lang="en-US" sz="2400"/>
              <a:t> on the boundary of the layers.</a:t>
            </a:r>
          </a:p>
          <a:p>
            <a:pPr marL="342900" indent="-342900" algn="just">
              <a:tabLst>
                <a:tab pos="577850" algn="l"/>
                <a:tab pos="1143000" algn="l"/>
              </a:tabLst>
            </a:pPr>
            <a:r>
              <a:rPr lang="en-US" sz="2400"/>
              <a:t>	</a:t>
            </a:r>
          </a:p>
          <a:p>
            <a:pPr marL="342900" indent="-342900" algn="just">
              <a:tabLst>
                <a:tab pos="577850" algn="l"/>
                <a:tab pos="1143000" algn="l"/>
              </a:tabLst>
            </a:pPr>
            <a:endParaRPr lang="en-US" sz="2400"/>
          </a:p>
          <a:p>
            <a:pPr marL="342900" indent="-342900" algn="just">
              <a:tabLst>
                <a:tab pos="577850" algn="l"/>
                <a:tab pos="1143000" algn="l"/>
              </a:tabLst>
            </a:pPr>
            <a:endParaRPr lang="en-US" sz="2400"/>
          </a:p>
          <a:p>
            <a:pPr marL="342900" indent="-342900" algn="just">
              <a:tabLst>
                <a:tab pos="577850" algn="l"/>
                <a:tab pos="1143000" algn="l"/>
              </a:tabLst>
            </a:pPr>
            <a:endParaRPr lang="en-US" sz="2400"/>
          </a:p>
          <a:p>
            <a:pPr marL="342900" indent="-342900" algn="just">
              <a:buFontTx/>
              <a:buChar char="•"/>
              <a:tabLst>
                <a:tab pos="577850" algn="l"/>
                <a:tab pos="1143000" algn="l"/>
              </a:tabLst>
            </a:pPr>
            <a:endParaRPr lang="en-US" sz="2400"/>
          </a:p>
          <a:p>
            <a:pPr marL="342900" indent="-342900" algn="just">
              <a:buFontTx/>
              <a:buChar char="•"/>
              <a:tabLst>
                <a:tab pos="577850" algn="l"/>
                <a:tab pos="1143000" algn="l"/>
              </a:tabLst>
            </a:pPr>
            <a:r>
              <a:rPr lang="en-US" sz="2400"/>
              <a:t>By doping </a:t>
            </a:r>
            <a:r>
              <a:rPr lang="en-US" sz="2400" i="1">
                <a:solidFill>
                  <a:srgbClr val="9900CC"/>
                </a:solidFill>
              </a:rPr>
              <a:t>trivalent</a:t>
            </a:r>
            <a:r>
              <a:rPr lang="en-US" sz="2400"/>
              <a:t> element, we get p-type semiconductor. (with excess amount of  hole)</a:t>
            </a:r>
          </a:p>
          <a:p>
            <a:pPr marL="342900" indent="-342900" algn="just">
              <a:tabLst>
                <a:tab pos="577850" algn="l"/>
                <a:tab pos="1143000" algn="l"/>
              </a:tabLst>
            </a:pPr>
            <a:endParaRPr lang="en-US" sz="2400"/>
          </a:p>
          <a:p>
            <a:pPr marL="342900" indent="-342900" algn="just">
              <a:buFontTx/>
              <a:buChar char="•"/>
              <a:tabLst>
                <a:tab pos="577850" algn="l"/>
                <a:tab pos="1143000" algn="l"/>
              </a:tabLst>
            </a:pPr>
            <a:r>
              <a:rPr lang="en-US" sz="2400"/>
              <a:t>By doping </a:t>
            </a:r>
            <a:r>
              <a:rPr lang="en-US" sz="2400" i="1">
                <a:solidFill>
                  <a:srgbClr val="9900CC"/>
                </a:solidFill>
              </a:rPr>
              <a:t>pentavalent</a:t>
            </a:r>
            <a:r>
              <a:rPr lang="en-US" sz="2400"/>
              <a:t> element, we get n-type semiconductor ( with excess amount of electron)</a:t>
            </a:r>
          </a:p>
        </p:txBody>
      </p:sp>
      <p:grpSp>
        <p:nvGrpSpPr>
          <p:cNvPr id="8198" name="Group 37"/>
          <p:cNvGrpSpPr>
            <a:grpSpLocks/>
          </p:cNvGrpSpPr>
          <p:nvPr/>
        </p:nvGrpSpPr>
        <p:grpSpPr bwMode="auto">
          <a:xfrm>
            <a:off x="2286000" y="2286000"/>
            <a:ext cx="4419600" cy="1358900"/>
            <a:chOff x="3240" y="6480"/>
            <a:chExt cx="6300" cy="2139"/>
          </a:xfrm>
        </p:grpSpPr>
        <p:grpSp>
          <p:nvGrpSpPr>
            <p:cNvPr id="8199" name="Group 38"/>
            <p:cNvGrpSpPr>
              <a:grpSpLocks/>
            </p:cNvGrpSpPr>
            <p:nvPr/>
          </p:nvGrpSpPr>
          <p:grpSpPr bwMode="auto">
            <a:xfrm>
              <a:off x="3240" y="6840"/>
              <a:ext cx="4127" cy="1779"/>
              <a:chOff x="3084" y="6840"/>
              <a:chExt cx="4127" cy="1779"/>
            </a:xfrm>
          </p:grpSpPr>
          <p:sp>
            <p:nvSpPr>
              <p:cNvPr id="8201" name="Rectangle 39"/>
              <p:cNvSpPr>
                <a:spLocks noChangeArrowheads="1"/>
              </p:cNvSpPr>
              <p:nvPr/>
            </p:nvSpPr>
            <p:spPr bwMode="auto">
              <a:xfrm>
                <a:off x="3084" y="7179"/>
                <a:ext cx="4127" cy="720"/>
              </a:xfrm>
              <a:prstGeom prst="rect">
                <a:avLst/>
              </a:prstGeom>
              <a:solidFill>
                <a:srgbClr val="00FF99">
                  <a:alpha val="43137"/>
                </a:srgbClr>
              </a:solidFill>
              <a:ln w="9525">
                <a:solidFill>
                  <a:srgbClr val="993366"/>
                </a:solidFill>
                <a:miter lim="800000"/>
                <a:headEnd/>
                <a:tailEnd/>
              </a:ln>
            </p:spPr>
            <p:txBody>
              <a:bodyPr/>
              <a:lstStyle/>
              <a:p>
                <a:r>
                  <a:rPr lang="en-US" sz="1400" b="1"/>
                  <a:t>n-type semiconductor</a:t>
                </a:r>
              </a:p>
              <a:p>
                <a:endParaRPr lang="en-US"/>
              </a:p>
            </p:txBody>
          </p:sp>
          <p:sp>
            <p:nvSpPr>
              <p:cNvPr id="8202" name="Rectangle 40"/>
              <p:cNvSpPr>
                <a:spLocks noChangeArrowheads="1"/>
              </p:cNvSpPr>
              <p:nvPr/>
            </p:nvSpPr>
            <p:spPr bwMode="auto">
              <a:xfrm>
                <a:off x="3084" y="7852"/>
                <a:ext cx="4127" cy="767"/>
              </a:xfrm>
              <a:prstGeom prst="rect">
                <a:avLst/>
              </a:prstGeom>
              <a:solidFill>
                <a:srgbClr val="FFCCFF"/>
              </a:solidFill>
              <a:ln w="9525">
                <a:solidFill>
                  <a:srgbClr val="000000"/>
                </a:solidFill>
                <a:miter lim="800000"/>
                <a:headEnd/>
                <a:tailEnd/>
              </a:ln>
            </p:spPr>
            <p:txBody>
              <a:bodyPr/>
              <a:lstStyle/>
              <a:p>
                <a:r>
                  <a:rPr lang="en-US" sz="1400" b="1"/>
                  <a:t>p- type semiconductor   </a:t>
                </a:r>
              </a:p>
              <a:p>
                <a:r>
                  <a:rPr lang="en-US" sz="1400"/>
                  <a:t>			   </a:t>
                </a:r>
                <a:endParaRPr lang="en-US"/>
              </a:p>
            </p:txBody>
          </p:sp>
          <p:sp>
            <p:nvSpPr>
              <p:cNvPr id="8203" name="Line 41"/>
              <p:cNvSpPr>
                <a:spLocks noChangeShapeType="1"/>
              </p:cNvSpPr>
              <p:nvPr/>
            </p:nvSpPr>
            <p:spPr bwMode="auto">
              <a:xfrm flipH="1">
                <a:off x="6120" y="6840"/>
                <a:ext cx="720" cy="1080"/>
              </a:xfrm>
              <a:prstGeom prst="line">
                <a:avLst/>
              </a:prstGeom>
              <a:noFill/>
              <a:ln w="9525">
                <a:solidFill>
                  <a:srgbClr val="000000"/>
                </a:solidFill>
                <a:round/>
                <a:headEnd/>
                <a:tailEnd type="triangle" w="med" len="med"/>
              </a:ln>
            </p:spPr>
            <p:txBody>
              <a:bodyPr/>
              <a:lstStyle/>
              <a:p>
                <a:endParaRPr lang="en-US"/>
              </a:p>
            </p:txBody>
          </p:sp>
        </p:grpSp>
        <p:sp>
          <p:nvSpPr>
            <p:cNvPr id="8200" name="Text Box 42"/>
            <p:cNvSpPr txBox="1">
              <a:spLocks noChangeArrowheads="1"/>
            </p:cNvSpPr>
            <p:nvPr/>
          </p:nvSpPr>
          <p:spPr bwMode="auto">
            <a:xfrm>
              <a:off x="6996" y="6480"/>
              <a:ext cx="2544" cy="540"/>
            </a:xfrm>
            <a:prstGeom prst="rect">
              <a:avLst/>
            </a:prstGeom>
            <a:solidFill>
              <a:srgbClr val="FFFFFF"/>
            </a:solidFill>
            <a:ln w="9525">
              <a:solidFill>
                <a:srgbClr val="FFFFFF"/>
              </a:solidFill>
              <a:miter lim="800000"/>
              <a:headEnd/>
              <a:tailEnd/>
            </a:ln>
          </p:spPr>
          <p:txBody>
            <a:bodyPr/>
            <a:lstStyle/>
            <a:p>
              <a:r>
                <a:rPr lang="en-US" sz="1400" b="1"/>
                <a:t>p-n junction layer</a:t>
              </a: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p:txBody>
          <a:bodyPr/>
          <a:lstStyle/>
          <a:p>
            <a:pPr>
              <a:defRPr/>
            </a:pPr>
            <a:fld id="{469F083A-DA8A-4332-985C-877CE88805A6}" type="slidenum">
              <a:rPr lang="en-US"/>
              <a:pPr>
                <a:defRPr/>
              </a:pPr>
              <a:t>8</a:t>
            </a:fld>
            <a:endParaRPr lang="en-US"/>
          </a:p>
        </p:txBody>
      </p:sp>
      <p:sp>
        <p:nvSpPr>
          <p:cNvPr id="2" name="Rectangle 2"/>
          <p:cNvSpPr>
            <a:spLocks noChangeArrowheads="1"/>
          </p:cNvSpPr>
          <p:nvPr/>
        </p:nvSpPr>
        <p:spPr bwMode="auto">
          <a:xfrm>
            <a:off x="2286000" y="568325"/>
            <a:ext cx="4572000" cy="366713"/>
          </a:xfrm>
          <a:prstGeom prst="rect">
            <a:avLst/>
          </a:prstGeom>
          <a:noFill/>
          <a:ln w="9525">
            <a:noFill/>
            <a:miter lim="800000"/>
            <a:headEnd/>
            <a:tailEnd/>
          </a:ln>
        </p:spPr>
        <p:txBody>
          <a:bodyPr>
            <a:spAutoFit/>
          </a:bodyPr>
          <a:lstStyle/>
          <a:p>
            <a:pPr>
              <a:spcBef>
                <a:spcPct val="50000"/>
              </a:spcBef>
            </a:pPr>
            <a:endParaRPr lang="en-US"/>
          </a:p>
        </p:txBody>
      </p:sp>
      <p:sp>
        <p:nvSpPr>
          <p:cNvPr id="9220" name="Text Box 8"/>
          <p:cNvSpPr txBox="1">
            <a:spLocks noChangeArrowheads="1"/>
          </p:cNvSpPr>
          <p:nvPr/>
        </p:nvSpPr>
        <p:spPr bwMode="auto">
          <a:xfrm>
            <a:off x="0" y="838200"/>
            <a:ext cx="4648200" cy="519113"/>
          </a:xfrm>
          <a:prstGeom prst="rect">
            <a:avLst/>
          </a:prstGeom>
          <a:noFill/>
          <a:ln w="9525">
            <a:noFill/>
            <a:miter lim="800000"/>
            <a:headEnd/>
            <a:tailEnd/>
          </a:ln>
        </p:spPr>
        <p:txBody>
          <a:bodyPr>
            <a:spAutoFit/>
          </a:bodyPr>
          <a:lstStyle/>
          <a:p>
            <a:pPr>
              <a:spcBef>
                <a:spcPct val="50000"/>
              </a:spcBef>
              <a:tabLst>
                <a:tab pos="520700" algn="l"/>
              </a:tabLst>
            </a:pPr>
            <a:r>
              <a:rPr lang="en-US" sz="2800" b="1">
                <a:solidFill>
                  <a:srgbClr val="CC0000"/>
                </a:solidFill>
              </a:rPr>
              <a:t>2.	Photovoltaic effect</a:t>
            </a:r>
          </a:p>
        </p:txBody>
      </p:sp>
      <p:sp>
        <p:nvSpPr>
          <p:cNvPr id="9221" name="Text Box 9"/>
          <p:cNvSpPr txBox="1">
            <a:spLocks noChangeArrowheads="1"/>
          </p:cNvSpPr>
          <p:nvPr/>
        </p:nvSpPr>
        <p:spPr bwMode="auto">
          <a:xfrm>
            <a:off x="152400" y="1524000"/>
            <a:ext cx="3352800" cy="4483100"/>
          </a:xfrm>
          <a:prstGeom prst="rect">
            <a:avLst/>
          </a:prstGeom>
          <a:solidFill>
            <a:srgbClr val="CCFFFF"/>
          </a:solidFill>
          <a:ln w="9525">
            <a:solidFill>
              <a:schemeClr val="tx1"/>
            </a:solidFill>
            <a:miter lim="800000"/>
            <a:headEnd/>
            <a:tailEnd/>
          </a:ln>
        </p:spPr>
        <p:txBody>
          <a:bodyPr>
            <a:spAutoFit/>
          </a:bodyPr>
          <a:lstStyle/>
          <a:p>
            <a:pPr algn="just"/>
            <a:r>
              <a:rPr lang="en-US" sz="2400" i="1">
                <a:solidFill>
                  <a:srgbClr val="9900CC"/>
                </a:solidFill>
              </a:rPr>
              <a:t>Definition:</a:t>
            </a:r>
          </a:p>
          <a:p>
            <a:pPr algn="just"/>
            <a:r>
              <a:rPr lang="en-US" sz="2400"/>
              <a:t>	</a:t>
            </a:r>
            <a:r>
              <a:rPr lang="en-US" sz="2400" b="1"/>
              <a:t>The generation of voltage across the PN junction in a semiconductor due to the absorption of light radiation is called photovoltaic effect. The Devices based on this effect is called photovoltaic device. </a:t>
            </a:r>
          </a:p>
        </p:txBody>
      </p:sp>
      <p:grpSp>
        <p:nvGrpSpPr>
          <p:cNvPr id="9222" name="Group 64"/>
          <p:cNvGrpSpPr>
            <a:grpSpLocks/>
          </p:cNvGrpSpPr>
          <p:nvPr/>
        </p:nvGrpSpPr>
        <p:grpSpPr bwMode="auto">
          <a:xfrm>
            <a:off x="3581400" y="1295400"/>
            <a:ext cx="5410200" cy="4252913"/>
            <a:chOff x="2256" y="816"/>
            <a:chExt cx="3408" cy="2679"/>
          </a:xfrm>
        </p:grpSpPr>
        <p:sp>
          <p:nvSpPr>
            <p:cNvPr id="9223" name="Oval 37"/>
            <p:cNvSpPr>
              <a:spLocks noChangeArrowheads="1"/>
            </p:cNvSpPr>
            <p:nvPr/>
          </p:nvSpPr>
          <p:spPr bwMode="auto">
            <a:xfrm>
              <a:off x="3119" y="816"/>
              <a:ext cx="941" cy="621"/>
            </a:xfrm>
            <a:prstGeom prst="ellipse">
              <a:avLst/>
            </a:prstGeom>
            <a:solidFill>
              <a:srgbClr val="FFFFFF"/>
            </a:solidFill>
            <a:ln w="9525">
              <a:solidFill>
                <a:srgbClr val="000000"/>
              </a:solidFill>
              <a:round/>
              <a:headEnd/>
              <a:tailEnd/>
            </a:ln>
          </p:spPr>
          <p:txBody>
            <a:bodyPr/>
            <a:lstStyle/>
            <a:p>
              <a:pPr algn="ctr"/>
              <a:r>
                <a:rPr lang="en-US" b="1"/>
                <a:t>Light energy</a:t>
              </a:r>
            </a:p>
            <a:p>
              <a:endParaRPr lang="en-US" b="1"/>
            </a:p>
          </p:txBody>
        </p:sp>
        <p:sp>
          <p:nvSpPr>
            <p:cNvPr id="9224" name="Rectangle 39"/>
            <p:cNvSpPr>
              <a:spLocks noChangeArrowheads="1"/>
            </p:cNvSpPr>
            <p:nvPr/>
          </p:nvSpPr>
          <p:spPr bwMode="auto">
            <a:xfrm>
              <a:off x="2256" y="1954"/>
              <a:ext cx="2298" cy="485"/>
            </a:xfrm>
            <a:prstGeom prst="rect">
              <a:avLst/>
            </a:prstGeom>
            <a:solidFill>
              <a:srgbClr val="00FF99">
                <a:alpha val="41960"/>
              </a:srgbClr>
            </a:solidFill>
            <a:ln w="9525">
              <a:solidFill>
                <a:srgbClr val="000000"/>
              </a:solidFill>
              <a:miter lim="800000"/>
              <a:headEnd/>
              <a:tailEnd/>
            </a:ln>
          </p:spPr>
          <p:txBody>
            <a:bodyPr/>
            <a:lstStyle/>
            <a:p>
              <a:r>
                <a:rPr lang="en-US" b="1"/>
                <a:t>n-type semiconductor</a:t>
              </a:r>
            </a:p>
            <a:p>
              <a:endParaRPr lang="en-US"/>
            </a:p>
          </p:txBody>
        </p:sp>
        <p:sp>
          <p:nvSpPr>
            <p:cNvPr id="9225" name="Rectangle 40"/>
            <p:cNvSpPr>
              <a:spLocks noChangeArrowheads="1"/>
            </p:cNvSpPr>
            <p:nvPr/>
          </p:nvSpPr>
          <p:spPr bwMode="auto">
            <a:xfrm>
              <a:off x="2256" y="2407"/>
              <a:ext cx="2298" cy="516"/>
            </a:xfrm>
            <a:prstGeom prst="rect">
              <a:avLst/>
            </a:prstGeom>
            <a:solidFill>
              <a:srgbClr val="FFCCFF"/>
            </a:solidFill>
            <a:ln w="9525">
              <a:solidFill>
                <a:srgbClr val="000000"/>
              </a:solidFill>
              <a:miter lim="800000"/>
              <a:headEnd/>
              <a:tailEnd/>
            </a:ln>
          </p:spPr>
          <p:txBody>
            <a:bodyPr/>
            <a:lstStyle/>
            <a:p>
              <a:r>
                <a:rPr lang="en-US" b="1"/>
                <a:t>p- type semiconductor</a:t>
              </a:r>
              <a:r>
                <a:rPr lang="en-US" sz="1200"/>
                <a:t>   	</a:t>
              </a:r>
              <a:endParaRPr lang="en-US" sz="1400"/>
            </a:p>
            <a:p>
              <a:r>
                <a:rPr lang="en-US" sz="1400"/>
                <a:t>			                </a:t>
              </a:r>
              <a:endParaRPr lang="en-US" sz="1200"/>
            </a:p>
            <a:p>
              <a:endParaRPr lang="en-US"/>
            </a:p>
          </p:txBody>
        </p:sp>
        <p:sp>
          <p:nvSpPr>
            <p:cNvPr id="9226" name="Line 41"/>
            <p:cNvSpPr>
              <a:spLocks noChangeShapeType="1"/>
            </p:cNvSpPr>
            <p:nvPr/>
          </p:nvSpPr>
          <p:spPr bwMode="auto">
            <a:xfrm>
              <a:off x="3445" y="1421"/>
              <a:ext cx="0" cy="501"/>
            </a:xfrm>
            <a:prstGeom prst="line">
              <a:avLst/>
            </a:prstGeom>
            <a:noFill/>
            <a:ln w="9525">
              <a:solidFill>
                <a:srgbClr val="000000"/>
              </a:solidFill>
              <a:round/>
              <a:headEnd/>
              <a:tailEnd type="triangle" w="med" len="med"/>
            </a:ln>
          </p:spPr>
          <p:txBody>
            <a:bodyPr/>
            <a:lstStyle/>
            <a:p>
              <a:endParaRPr lang="en-US"/>
            </a:p>
          </p:txBody>
        </p:sp>
        <p:sp>
          <p:nvSpPr>
            <p:cNvPr id="9227" name="Line 42"/>
            <p:cNvSpPr>
              <a:spLocks noChangeShapeType="1"/>
            </p:cNvSpPr>
            <p:nvPr/>
          </p:nvSpPr>
          <p:spPr bwMode="auto">
            <a:xfrm>
              <a:off x="3551" y="1421"/>
              <a:ext cx="0" cy="501"/>
            </a:xfrm>
            <a:prstGeom prst="line">
              <a:avLst/>
            </a:prstGeom>
            <a:noFill/>
            <a:ln w="9525">
              <a:solidFill>
                <a:srgbClr val="000000"/>
              </a:solidFill>
              <a:round/>
              <a:headEnd/>
              <a:tailEnd type="triangle" w="med" len="med"/>
            </a:ln>
          </p:spPr>
          <p:txBody>
            <a:bodyPr/>
            <a:lstStyle/>
            <a:p>
              <a:endParaRPr lang="en-US"/>
            </a:p>
          </p:txBody>
        </p:sp>
        <p:sp>
          <p:nvSpPr>
            <p:cNvPr id="9228" name="Line 43"/>
            <p:cNvSpPr>
              <a:spLocks noChangeShapeType="1"/>
            </p:cNvSpPr>
            <p:nvPr/>
          </p:nvSpPr>
          <p:spPr bwMode="auto">
            <a:xfrm>
              <a:off x="3656" y="1421"/>
              <a:ext cx="0" cy="501"/>
            </a:xfrm>
            <a:prstGeom prst="line">
              <a:avLst/>
            </a:prstGeom>
            <a:noFill/>
            <a:ln w="9525">
              <a:solidFill>
                <a:srgbClr val="000000"/>
              </a:solidFill>
              <a:round/>
              <a:headEnd/>
              <a:tailEnd type="triangle" w="med" len="med"/>
            </a:ln>
          </p:spPr>
          <p:txBody>
            <a:bodyPr/>
            <a:lstStyle/>
            <a:p>
              <a:endParaRPr lang="en-US"/>
            </a:p>
          </p:txBody>
        </p:sp>
        <p:sp>
          <p:nvSpPr>
            <p:cNvPr id="9229" name="Line 44"/>
            <p:cNvSpPr>
              <a:spLocks noChangeShapeType="1"/>
            </p:cNvSpPr>
            <p:nvPr/>
          </p:nvSpPr>
          <p:spPr bwMode="auto">
            <a:xfrm>
              <a:off x="3762" y="1421"/>
              <a:ext cx="0" cy="501"/>
            </a:xfrm>
            <a:prstGeom prst="line">
              <a:avLst/>
            </a:prstGeom>
            <a:noFill/>
            <a:ln w="9525">
              <a:solidFill>
                <a:srgbClr val="000000"/>
              </a:solidFill>
              <a:round/>
              <a:headEnd/>
              <a:tailEnd type="triangle" w="med" len="med"/>
            </a:ln>
          </p:spPr>
          <p:txBody>
            <a:bodyPr/>
            <a:lstStyle/>
            <a:p>
              <a:endParaRPr lang="en-US"/>
            </a:p>
          </p:txBody>
        </p:sp>
        <p:sp>
          <p:nvSpPr>
            <p:cNvPr id="9230" name="Oval 45"/>
            <p:cNvSpPr>
              <a:spLocks noChangeArrowheads="1"/>
            </p:cNvSpPr>
            <p:nvPr/>
          </p:nvSpPr>
          <p:spPr bwMode="auto">
            <a:xfrm>
              <a:off x="3762" y="2607"/>
              <a:ext cx="79" cy="100"/>
            </a:xfrm>
            <a:prstGeom prst="ellipse">
              <a:avLst/>
            </a:prstGeom>
            <a:solidFill>
              <a:srgbClr val="FFFFFF"/>
            </a:solidFill>
            <a:ln w="9525">
              <a:solidFill>
                <a:srgbClr val="000000"/>
              </a:solidFill>
              <a:round/>
              <a:headEnd/>
              <a:tailEnd/>
            </a:ln>
          </p:spPr>
          <p:txBody>
            <a:bodyPr/>
            <a:lstStyle/>
            <a:p>
              <a:endParaRPr lang="en-US"/>
            </a:p>
          </p:txBody>
        </p:sp>
        <p:sp>
          <p:nvSpPr>
            <p:cNvPr id="9231" name="Oval 46"/>
            <p:cNvSpPr>
              <a:spLocks noChangeArrowheads="1"/>
            </p:cNvSpPr>
            <p:nvPr/>
          </p:nvSpPr>
          <p:spPr bwMode="auto">
            <a:xfrm>
              <a:off x="3683" y="2407"/>
              <a:ext cx="79" cy="100"/>
            </a:xfrm>
            <a:prstGeom prst="ellipse">
              <a:avLst/>
            </a:prstGeom>
            <a:solidFill>
              <a:srgbClr val="000000"/>
            </a:solidFill>
            <a:ln w="9525">
              <a:solidFill>
                <a:srgbClr val="000000"/>
              </a:solidFill>
              <a:round/>
              <a:headEnd/>
              <a:tailEnd/>
            </a:ln>
          </p:spPr>
          <p:txBody>
            <a:bodyPr/>
            <a:lstStyle/>
            <a:p>
              <a:endParaRPr lang="en-US"/>
            </a:p>
          </p:txBody>
        </p:sp>
        <p:sp>
          <p:nvSpPr>
            <p:cNvPr id="9232" name="Rectangle 47"/>
            <p:cNvSpPr>
              <a:spLocks noChangeArrowheads="1"/>
            </p:cNvSpPr>
            <p:nvPr/>
          </p:nvSpPr>
          <p:spPr bwMode="auto">
            <a:xfrm>
              <a:off x="4316" y="1975"/>
              <a:ext cx="238" cy="100"/>
            </a:xfrm>
            <a:prstGeom prst="rect">
              <a:avLst/>
            </a:prstGeom>
            <a:solidFill>
              <a:srgbClr val="000000"/>
            </a:solidFill>
            <a:ln w="9525">
              <a:solidFill>
                <a:srgbClr val="000000"/>
              </a:solidFill>
              <a:miter lim="800000"/>
              <a:headEnd/>
              <a:tailEnd/>
            </a:ln>
          </p:spPr>
          <p:txBody>
            <a:bodyPr/>
            <a:lstStyle/>
            <a:p>
              <a:endParaRPr lang="en-US"/>
            </a:p>
          </p:txBody>
        </p:sp>
        <p:sp>
          <p:nvSpPr>
            <p:cNvPr id="9233" name="Rectangle 48"/>
            <p:cNvSpPr>
              <a:spLocks noChangeArrowheads="1"/>
            </p:cNvSpPr>
            <p:nvPr/>
          </p:nvSpPr>
          <p:spPr bwMode="auto">
            <a:xfrm>
              <a:off x="4316" y="2823"/>
              <a:ext cx="238" cy="100"/>
            </a:xfrm>
            <a:prstGeom prst="rect">
              <a:avLst/>
            </a:prstGeom>
            <a:solidFill>
              <a:srgbClr val="000000"/>
            </a:solidFill>
            <a:ln w="9525">
              <a:solidFill>
                <a:srgbClr val="000000"/>
              </a:solidFill>
              <a:miter lim="800000"/>
              <a:headEnd/>
              <a:tailEnd/>
            </a:ln>
          </p:spPr>
          <p:txBody>
            <a:bodyPr/>
            <a:lstStyle/>
            <a:p>
              <a:endParaRPr lang="en-US"/>
            </a:p>
          </p:txBody>
        </p:sp>
        <p:sp>
          <p:nvSpPr>
            <p:cNvPr id="9234" name="Line 49"/>
            <p:cNvSpPr>
              <a:spLocks noChangeShapeType="1"/>
            </p:cNvSpPr>
            <p:nvPr/>
          </p:nvSpPr>
          <p:spPr bwMode="auto">
            <a:xfrm flipV="1">
              <a:off x="3762" y="2207"/>
              <a:ext cx="475" cy="200"/>
            </a:xfrm>
            <a:prstGeom prst="line">
              <a:avLst/>
            </a:prstGeom>
            <a:noFill/>
            <a:ln w="9525">
              <a:solidFill>
                <a:srgbClr val="000000"/>
              </a:solidFill>
              <a:round/>
              <a:headEnd/>
              <a:tailEnd type="triangle" w="med" len="med"/>
            </a:ln>
          </p:spPr>
          <p:txBody>
            <a:bodyPr/>
            <a:lstStyle/>
            <a:p>
              <a:endParaRPr lang="en-US"/>
            </a:p>
          </p:txBody>
        </p:sp>
        <p:sp>
          <p:nvSpPr>
            <p:cNvPr id="9235" name="Line 50"/>
            <p:cNvSpPr>
              <a:spLocks noChangeShapeType="1"/>
            </p:cNvSpPr>
            <p:nvPr/>
          </p:nvSpPr>
          <p:spPr bwMode="auto">
            <a:xfrm>
              <a:off x="3841" y="2607"/>
              <a:ext cx="396" cy="0"/>
            </a:xfrm>
            <a:prstGeom prst="line">
              <a:avLst/>
            </a:prstGeom>
            <a:noFill/>
            <a:ln w="9525">
              <a:solidFill>
                <a:srgbClr val="000000"/>
              </a:solidFill>
              <a:round/>
              <a:headEnd/>
              <a:tailEnd type="triangle" w="med" len="med"/>
            </a:ln>
          </p:spPr>
          <p:txBody>
            <a:bodyPr/>
            <a:lstStyle/>
            <a:p>
              <a:endParaRPr lang="en-US"/>
            </a:p>
          </p:txBody>
        </p:sp>
        <p:sp>
          <p:nvSpPr>
            <p:cNvPr id="9236" name="Rectangle 51"/>
            <p:cNvSpPr>
              <a:spLocks noChangeArrowheads="1"/>
            </p:cNvSpPr>
            <p:nvPr/>
          </p:nvSpPr>
          <p:spPr bwMode="auto">
            <a:xfrm>
              <a:off x="4962" y="2006"/>
              <a:ext cx="702" cy="701"/>
            </a:xfrm>
            <a:prstGeom prst="rect">
              <a:avLst/>
            </a:prstGeom>
            <a:solidFill>
              <a:srgbClr val="FFFFFF"/>
            </a:solidFill>
            <a:ln w="9525">
              <a:solidFill>
                <a:srgbClr val="000000"/>
              </a:solidFill>
              <a:miter lim="800000"/>
              <a:headEnd/>
              <a:tailEnd/>
            </a:ln>
          </p:spPr>
          <p:txBody>
            <a:bodyPr/>
            <a:lstStyle/>
            <a:p>
              <a:endParaRPr lang="en-US" sz="1200"/>
            </a:p>
            <a:p>
              <a:pPr algn="ctr"/>
              <a:r>
                <a:rPr lang="en-US" sz="1700"/>
                <a:t>Electrical Power</a:t>
              </a:r>
            </a:p>
          </p:txBody>
        </p:sp>
        <p:sp>
          <p:nvSpPr>
            <p:cNvPr id="9237" name="Line 52"/>
            <p:cNvSpPr>
              <a:spLocks noChangeShapeType="1"/>
            </p:cNvSpPr>
            <p:nvPr/>
          </p:nvSpPr>
          <p:spPr bwMode="auto">
            <a:xfrm flipV="1">
              <a:off x="4396" y="1606"/>
              <a:ext cx="0" cy="400"/>
            </a:xfrm>
            <a:prstGeom prst="line">
              <a:avLst/>
            </a:prstGeom>
            <a:noFill/>
            <a:ln w="9525">
              <a:solidFill>
                <a:srgbClr val="000000"/>
              </a:solidFill>
              <a:round/>
              <a:headEnd/>
              <a:tailEnd/>
            </a:ln>
          </p:spPr>
          <p:txBody>
            <a:bodyPr/>
            <a:lstStyle/>
            <a:p>
              <a:endParaRPr lang="en-US"/>
            </a:p>
          </p:txBody>
        </p:sp>
        <p:sp>
          <p:nvSpPr>
            <p:cNvPr id="9238" name="Line 53"/>
            <p:cNvSpPr>
              <a:spLocks noChangeShapeType="1"/>
            </p:cNvSpPr>
            <p:nvPr/>
          </p:nvSpPr>
          <p:spPr bwMode="auto">
            <a:xfrm flipV="1">
              <a:off x="4396" y="2808"/>
              <a:ext cx="0" cy="400"/>
            </a:xfrm>
            <a:prstGeom prst="line">
              <a:avLst/>
            </a:prstGeom>
            <a:noFill/>
            <a:ln w="9525">
              <a:solidFill>
                <a:srgbClr val="000000"/>
              </a:solidFill>
              <a:round/>
              <a:headEnd/>
              <a:tailEnd/>
            </a:ln>
          </p:spPr>
          <p:txBody>
            <a:bodyPr/>
            <a:lstStyle/>
            <a:p>
              <a:endParaRPr lang="en-US"/>
            </a:p>
          </p:txBody>
        </p:sp>
        <p:sp>
          <p:nvSpPr>
            <p:cNvPr id="9239" name="Line 54"/>
            <p:cNvSpPr>
              <a:spLocks noChangeShapeType="1"/>
            </p:cNvSpPr>
            <p:nvPr/>
          </p:nvSpPr>
          <p:spPr bwMode="auto">
            <a:xfrm>
              <a:off x="4396" y="3208"/>
              <a:ext cx="951" cy="0"/>
            </a:xfrm>
            <a:prstGeom prst="line">
              <a:avLst/>
            </a:prstGeom>
            <a:noFill/>
            <a:ln w="9525">
              <a:solidFill>
                <a:srgbClr val="000000"/>
              </a:solidFill>
              <a:round/>
              <a:headEnd/>
              <a:tailEnd/>
            </a:ln>
          </p:spPr>
          <p:txBody>
            <a:bodyPr/>
            <a:lstStyle/>
            <a:p>
              <a:endParaRPr lang="en-US"/>
            </a:p>
          </p:txBody>
        </p:sp>
        <p:sp>
          <p:nvSpPr>
            <p:cNvPr id="9240" name="Line 55"/>
            <p:cNvSpPr>
              <a:spLocks noChangeShapeType="1"/>
            </p:cNvSpPr>
            <p:nvPr/>
          </p:nvSpPr>
          <p:spPr bwMode="auto">
            <a:xfrm>
              <a:off x="5347" y="1606"/>
              <a:ext cx="0" cy="400"/>
            </a:xfrm>
            <a:prstGeom prst="line">
              <a:avLst/>
            </a:prstGeom>
            <a:noFill/>
            <a:ln w="9525">
              <a:solidFill>
                <a:srgbClr val="000000"/>
              </a:solidFill>
              <a:round/>
              <a:headEnd/>
              <a:tailEnd/>
            </a:ln>
          </p:spPr>
          <p:txBody>
            <a:bodyPr/>
            <a:lstStyle/>
            <a:p>
              <a:endParaRPr lang="en-US"/>
            </a:p>
          </p:txBody>
        </p:sp>
        <p:sp>
          <p:nvSpPr>
            <p:cNvPr id="9241" name="Line 56"/>
            <p:cNvSpPr>
              <a:spLocks noChangeShapeType="1"/>
            </p:cNvSpPr>
            <p:nvPr/>
          </p:nvSpPr>
          <p:spPr bwMode="auto">
            <a:xfrm flipH="1">
              <a:off x="5268" y="3208"/>
              <a:ext cx="79" cy="0"/>
            </a:xfrm>
            <a:prstGeom prst="line">
              <a:avLst/>
            </a:prstGeom>
            <a:noFill/>
            <a:ln w="9525">
              <a:solidFill>
                <a:srgbClr val="000000"/>
              </a:solidFill>
              <a:round/>
              <a:headEnd/>
              <a:tailEnd/>
            </a:ln>
          </p:spPr>
          <p:txBody>
            <a:bodyPr/>
            <a:lstStyle/>
            <a:p>
              <a:endParaRPr lang="en-US"/>
            </a:p>
          </p:txBody>
        </p:sp>
        <p:sp>
          <p:nvSpPr>
            <p:cNvPr id="9242" name="Line 57"/>
            <p:cNvSpPr>
              <a:spLocks noChangeShapeType="1"/>
            </p:cNvSpPr>
            <p:nvPr/>
          </p:nvSpPr>
          <p:spPr bwMode="auto">
            <a:xfrm flipV="1">
              <a:off x="5347" y="2707"/>
              <a:ext cx="0" cy="501"/>
            </a:xfrm>
            <a:prstGeom prst="line">
              <a:avLst/>
            </a:prstGeom>
            <a:noFill/>
            <a:ln w="9525">
              <a:solidFill>
                <a:srgbClr val="000000"/>
              </a:solidFill>
              <a:round/>
              <a:headEnd/>
              <a:tailEnd/>
            </a:ln>
          </p:spPr>
          <p:txBody>
            <a:bodyPr/>
            <a:lstStyle/>
            <a:p>
              <a:endParaRPr lang="en-US"/>
            </a:p>
          </p:txBody>
        </p:sp>
        <p:sp>
          <p:nvSpPr>
            <p:cNvPr id="9243" name="Line 58"/>
            <p:cNvSpPr>
              <a:spLocks noChangeShapeType="1"/>
            </p:cNvSpPr>
            <p:nvPr/>
          </p:nvSpPr>
          <p:spPr bwMode="auto">
            <a:xfrm>
              <a:off x="4396" y="1606"/>
              <a:ext cx="951" cy="0"/>
            </a:xfrm>
            <a:prstGeom prst="line">
              <a:avLst/>
            </a:prstGeom>
            <a:noFill/>
            <a:ln w="9525">
              <a:solidFill>
                <a:srgbClr val="000000"/>
              </a:solidFill>
              <a:round/>
              <a:headEnd/>
              <a:tailEnd/>
            </a:ln>
          </p:spPr>
          <p:txBody>
            <a:bodyPr/>
            <a:lstStyle/>
            <a:p>
              <a:endParaRPr lang="en-US"/>
            </a:p>
          </p:txBody>
        </p:sp>
        <p:sp>
          <p:nvSpPr>
            <p:cNvPr id="9244" name="Line 59"/>
            <p:cNvSpPr>
              <a:spLocks noChangeShapeType="1"/>
            </p:cNvSpPr>
            <p:nvPr/>
          </p:nvSpPr>
          <p:spPr bwMode="auto">
            <a:xfrm>
              <a:off x="4396" y="1406"/>
              <a:ext cx="476" cy="0"/>
            </a:xfrm>
            <a:prstGeom prst="line">
              <a:avLst/>
            </a:prstGeom>
            <a:noFill/>
            <a:ln w="9525">
              <a:solidFill>
                <a:srgbClr val="000000"/>
              </a:solidFill>
              <a:round/>
              <a:headEnd/>
              <a:tailEnd type="triangle" w="med" len="med"/>
            </a:ln>
          </p:spPr>
          <p:txBody>
            <a:bodyPr/>
            <a:lstStyle/>
            <a:p>
              <a:endParaRPr lang="en-US"/>
            </a:p>
          </p:txBody>
        </p:sp>
        <p:sp>
          <p:nvSpPr>
            <p:cNvPr id="9245" name="Line 60"/>
            <p:cNvSpPr>
              <a:spLocks noChangeShapeType="1"/>
            </p:cNvSpPr>
            <p:nvPr/>
          </p:nvSpPr>
          <p:spPr bwMode="auto">
            <a:xfrm flipH="1">
              <a:off x="4634" y="3408"/>
              <a:ext cx="554" cy="0"/>
            </a:xfrm>
            <a:prstGeom prst="line">
              <a:avLst/>
            </a:prstGeom>
            <a:noFill/>
            <a:ln w="9525">
              <a:solidFill>
                <a:srgbClr val="000000"/>
              </a:solidFill>
              <a:round/>
              <a:headEnd/>
              <a:tailEnd type="triangle" w="med" len="med"/>
            </a:ln>
          </p:spPr>
          <p:txBody>
            <a:bodyPr/>
            <a:lstStyle/>
            <a:p>
              <a:endParaRPr lang="en-US"/>
            </a:p>
          </p:txBody>
        </p:sp>
        <p:sp>
          <p:nvSpPr>
            <p:cNvPr id="9246" name="Line 61"/>
            <p:cNvSpPr>
              <a:spLocks noChangeShapeType="1"/>
            </p:cNvSpPr>
            <p:nvPr/>
          </p:nvSpPr>
          <p:spPr bwMode="auto">
            <a:xfrm flipV="1">
              <a:off x="2736" y="2400"/>
              <a:ext cx="96" cy="816"/>
            </a:xfrm>
            <a:prstGeom prst="line">
              <a:avLst/>
            </a:prstGeom>
            <a:noFill/>
            <a:ln w="9525">
              <a:solidFill>
                <a:schemeClr val="tx1"/>
              </a:solidFill>
              <a:round/>
              <a:headEnd/>
              <a:tailEnd type="triangle" w="med" len="med"/>
            </a:ln>
          </p:spPr>
          <p:txBody>
            <a:bodyPr/>
            <a:lstStyle/>
            <a:p>
              <a:endParaRPr lang="en-US"/>
            </a:p>
          </p:txBody>
        </p:sp>
        <p:sp>
          <p:nvSpPr>
            <p:cNvPr id="9247" name="Text Box 62"/>
            <p:cNvSpPr txBox="1">
              <a:spLocks noChangeArrowheads="1"/>
            </p:cNvSpPr>
            <p:nvPr/>
          </p:nvSpPr>
          <p:spPr bwMode="auto">
            <a:xfrm>
              <a:off x="2640" y="3264"/>
              <a:ext cx="1104" cy="231"/>
            </a:xfrm>
            <a:prstGeom prst="rect">
              <a:avLst/>
            </a:prstGeom>
            <a:noFill/>
            <a:ln w="9525">
              <a:noFill/>
              <a:miter lim="800000"/>
              <a:headEnd/>
              <a:tailEnd/>
            </a:ln>
          </p:spPr>
          <p:txBody>
            <a:bodyPr>
              <a:spAutoFit/>
            </a:bodyPr>
            <a:lstStyle/>
            <a:p>
              <a:pPr>
                <a:spcBef>
                  <a:spcPct val="50000"/>
                </a:spcBef>
              </a:pPr>
              <a:endParaRPr lang="en-US"/>
            </a:p>
          </p:txBody>
        </p:sp>
        <p:sp>
          <p:nvSpPr>
            <p:cNvPr id="9248" name="Text Box 63"/>
            <p:cNvSpPr txBox="1">
              <a:spLocks noChangeArrowheads="1"/>
            </p:cNvSpPr>
            <p:nvPr/>
          </p:nvSpPr>
          <p:spPr bwMode="auto">
            <a:xfrm>
              <a:off x="2736" y="3216"/>
              <a:ext cx="1344" cy="231"/>
            </a:xfrm>
            <a:prstGeom prst="rect">
              <a:avLst/>
            </a:prstGeom>
            <a:noFill/>
            <a:ln w="9525">
              <a:noFill/>
              <a:miter lim="800000"/>
              <a:headEnd/>
              <a:tailEnd/>
            </a:ln>
          </p:spPr>
          <p:txBody>
            <a:bodyPr>
              <a:spAutoFit/>
            </a:bodyPr>
            <a:lstStyle/>
            <a:p>
              <a:pPr>
                <a:spcBef>
                  <a:spcPct val="50000"/>
                </a:spcBef>
              </a:pPr>
              <a:r>
                <a:rPr lang="en-US"/>
                <a:t>p-n junction</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p:txBody>
          <a:bodyPr/>
          <a:lstStyle/>
          <a:p>
            <a:pPr>
              <a:defRPr/>
            </a:pPr>
            <a:fld id="{271D4183-DEC8-46A1-B8BC-DA83547E4BAA}" type="slidenum">
              <a:rPr lang="en-US"/>
              <a:pPr>
                <a:defRPr/>
              </a:pPr>
              <a:t>9</a:t>
            </a:fld>
            <a:endParaRPr lang="en-US"/>
          </a:p>
        </p:txBody>
      </p:sp>
      <p:sp>
        <p:nvSpPr>
          <p:cNvPr id="2" name="Rectangle 2"/>
          <p:cNvSpPr>
            <a:spLocks noChangeArrowheads="1"/>
          </p:cNvSpPr>
          <p:nvPr/>
        </p:nvSpPr>
        <p:spPr bwMode="auto">
          <a:xfrm>
            <a:off x="2286000" y="568325"/>
            <a:ext cx="4572000" cy="366713"/>
          </a:xfrm>
          <a:prstGeom prst="rect">
            <a:avLst/>
          </a:prstGeom>
          <a:noFill/>
          <a:ln w="9525">
            <a:noFill/>
            <a:miter lim="800000"/>
            <a:headEnd/>
            <a:tailEnd/>
          </a:ln>
        </p:spPr>
        <p:txBody>
          <a:bodyPr>
            <a:spAutoFit/>
          </a:bodyPr>
          <a:lstStyle/>
          <a:p>
            <a:pPr>
              <a:spcBef>
                <a:spcPct val="50000"/>
              </a:spcBef>
            </a:pPr>
            <a:endParaRPr lang="en-US"/>
          </a:p>
        </p:txBody>
      </p:sp>
      <p:sp>
        <p:nvSpPr>
          <p:cNvPr id="10244" name="Text Box 38"/>
          <p:cNvSpPr txBox="1">
            <a:spLocks noChangeArrowheads="1"/>
          </p:cNvSpPr>
          <p:nvPr/>
        </p:nvSpPr>
        <p:spPr bwMode="auto">
          <a:xfrm>
            <a:off x="0" y="838200"/>
            <a:ext cx="4876800" cy="519113"/>
          </a:xfrm>
          <a:prstGeom prst="rect">
            <a:avLst/>
          </a:prstGeom>
          <a:noFill/>
          <a:ln w="9525">
            <a:noFill/>
            <a:miter lim="800000"/>
            <a:headEnd/>
            <a:tailEnd/>
          </a:ln>
        </p:spPr>
        <p:txBody>
          <a:bodyPr>
            <a:spAutoFit/>
          </a:bodyPr>
          <a:lstStyle/>
          <a:p>
            <a:pPr>
              <a:spcBef>
                <a:spcPct val="50000"/>
              </a:spcBef>
              <a:tabLst>
                <a:tab pos="520700" algn="l"/>
              </a:tabLst>
            </a:pPr>
            <a:r>
              <a:rPr lang="en-US" sz="2800" b="1">
                <a:solidFill>
                  <a:srgbClr val="CC0000"/>
                </a:solidFill>
              </a:rPr>
              <a:t>3.	electron-hole formation</a:t>
            </a:r>
          </a:p>
        </p:txBody>
      </p:sp>
      <p:sp>
        <p:nvSpPr>
          <p:cNvPr id="10245" name="Text Box 51"/>
          <p:cNvSpPr txBox="1">
            <a:spLocks noChangeArrowheads="1"/>
          </p:cNvSpPr>
          <p:nvPr/>
        </p:nvSpPr>
        <p:spPr bwMode="auto">
          <a:xfrm>
            <a:off x="228600" y="1371600"/>
            <a:ext cx="8458200" cy="4665663"/>
          </a:xfrm>
          <a:prstGeom prst="rect">
            <a:avLst/>
          </a:prstGeom>
          <a:noFill/>
          <a:ln w="9525">
            <a:solidFill>
              <a:schemeClr val="tx1"/>
            </a:solidFill>
            <a:miter lim="800000"/>
            <a:headEnd/>
            <a:tailEnd/>
          </a:ln>
        </p:spPr>
        <p:txBody>
          <a:bodyPr>
            <a:spAutoFit/>
          </a:bodyPr>
          <a:lstStyle/>
          <a:p>
            <a:pPr algn="just">
              <a:buFontTx/>
              <a:buChar char="•"/>
              <a:tabLst>
                <a:tab pos="576263" algn="l"/>
              </a:tabLst>
            </a:pPr>
            <a:r>
              <a:rPr lang="en-US" sz="2400"/>
              <a:t> 	Photovoltaic energy conversion relies on the number 	of </a:t>
            </a:r>
            <a:r>
              <a:rPr lang="en-US" sz="2400" i="1">
                <a:solidFill>
                  <a:srgbClr val="9900CC"/>
                </a:solidFill>
              </a:rPr>
              <a:t>photons strikes on the earth</a:t>
            </a:r>
            <a:r>
              <a:rPr lang="en-US" sz="2400"/>
              <a:t>. (photon is a flux of 	light particles) </a:t>
            </a:r>
          </a:p>
          <a:p>
            <a:pPr algn="just">
              <a:buFontTx/>
              <a:buChar char="•"/>
              <a:tabLst>
                <a:tab pos="576263" algn="l"/>
              </a:tabLst>
            </a:pPr>
            <a:endParaRPr lang="en-US" sz="1200"/>
          </a:p>
          <a:p>
            <a:pPr algn="just">
              <a:buFontTx/>
              <a:buChar char="•"/>
              <a:tabLst>
                <a:tab pos="576263" algn="l"/>
              </a:tabLst>
            </a:pPr>
            <a:r>
              <a:rPr lang="en-US" sz="2400"/>
              <a:t> 	On a clear day, about </a:t>
            </a:r>
            <a:r>
              <a:rPr lang="en-US" sz="2400" i="1">
                <a:solidFill>
                  <a:srgbClr val="9900CC"/>
                </a:solidFill>
              </a:rPr>
              <a:t>4.4 x 10</a:t>
            </a:r>
            <a:r>
              <a:rPr lang="en-US" sz="2400" i="1" baseline="30000">
                <a:solidFill>
                  <a:srgbClr val="9900CC"/>
                </a:solidFill>
              </a:rPr>
              <a:t>17</a:t>
            </a:r>
            <a:r>
              <a:rPr lang="en-US" sz="2400" i="1">
                <a:solidFill>
                  <a:srgbClr val="9900CC"/>
                </a:solidFill>
              </a:rPr>
              <a:t> photons</a:t>
            </a:r>
            <a:r>
              <a:rPr lang="en-US" sz="2400"/>
              <a:t> strike a 	square 	centimeter of the Earth's surface every 	second.</a:t>
            </a:r>
          </a:p>
          <a:p>
            <a:pPr algn="just">
              <a:buFontTx/>
              <a:buChar char="•"/>
              <a:tabLst>
                <a:tab pos="576263" algn="l"/>
              </a:tabLst>
            </a:pPr>
            <a:endParaRPr lang="en-US" sz="1200"/>
          </a:p>
          <a:p>
            <a:pPr algn="just">
              <a:buFontTx/>
              <a:buChar char="•"/>
              <a:tabLst>
                <a:tab pos="576263" algn="l"/>
              </a:tabLst>
            </a:pPr>
            <a:r>
              <a:rPr lang="en-US" sz="2400"/>
              <a:t> 	Only some of these photons - those with </a:t>
            </a:r>
            <a:r>
              <a:rPr lang="en-US" sz="2400" i="1">
                <a:solidFill>
                  <a:srgbClr val="9900CC"/>
                </a:solidFill>
              </a:rPr>
              <a:t>energy in 	excess of the band gap</a:t>
            </a:r>
            <a:r>
              <a:rPr lang="en-US" sz="2400"/>
              <a:t> - can be converted into 	electricity by the solar cell. </a:t>
            </a:r>
          </a:p>
          <a:p>
            <a:pPr algn="just">
              <a:buFontTx/>
              <a:buChar char="•"/>
              <a:tabLst>
                <a:tab pos="576263" algn="l"/>
              </a:tabLst>
            </a:pPr>
            <a:endParaRPr lang="en-US" sz="1200"/>
          </a:p>
          <a:p>
            <a:pPr algn="just">
              <a:buFontTx/>
              <a:buChar char="•"/>
              <a:tabLst>
                <a:tab pos="576263" algn="l"/>
              </a:tabLst>
            </a:pPr>
            <a:r>
              <a:rPr lang="en-US" sz="2400"/>
              <a:t> 	When such photon enters the semiconductor, it may 	be absorbed and </a:t>
            </a:r>
            <a:r>
              <a:rPr lang="en-US" sz="2400" i="1">
                <a:solidFill>
                  <a:srgbClr val="9900CC"/>
                </a:solidFill>
              </a:rPr>
              <a:t>promote an electron</a:t>
            </a:r>
            <a:r>
              <a:rPr lang="en-US" sz="2400"/>
              <a:t> from the 	valence band to the conduction band.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989</TotalTime>
  <Words>687</Words>
  <Application>Microsoft PowerPoint</Application>
  <PresentationFormat>On-screen Show (4:3)</PresentationFormat>
  <Paragraphs>276</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Three generations of solar cells  </vt:lpstr>
      <vt:lpstr>                            Second Generation  Second generation materials have been developed to address energy requirements and production costs of solar cells.   Alternative manufacturing techniques such as vapour deposition and electroplating are advantageous as they reduce high temperature processing significantly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srm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srm</dc:creator>
  <cp:lastModifiedBy>EEE-HOD</cp:lastModifiedBy>
  <cp:revision>303</cp:revision>
  <dcterms:created xsi:type="dcterms:W3CDTF">2007-08-03T05:09:59Z</dcterms:created>
  <dcterms:modified xsi:type="dcterms:W3CDTF">2019-02-22T04:53:22Z</dcterms:modified>
</cp:coreProperties>
</file>