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303" r:id="rId2"/>
    <p:sldId id="256" r:id="rId3"/>
    <p:sldId id="258" r:id="rId4"/>
    <p:sldId id="259" r:id="rId5"/>
    <p:sldId id="260" r:id="rId6"/>
    <p:sldId id="262" r:id="rId7"/>
    <p:sldId id="263" r:id="rId8"/>
    <p:sldId id="266" r:id="rId9"/>
    <p:sldId id="267" r:id="rId10"/>
    <p:sldId id="268" r:id="rId11"/>
    <p:sldId id="264" r:id="rId12"/>
    <p:sldId id="265" r:id="rId13"/>
    <p:sldId id="269" r:id="rId14"/>
    <p:sldId id="270" r:id="rId15"/>
    <p:sldId id="271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5" r:id="rId25"/>
    <p:sldId id="283" r:id="rId26"/>
    <p:sldId id="288" r:id="rId27"/>
    <p:sldId id="284" r:id="rId28"/>
    <p:sldId id="286" r:id="rId29"/>
    <p:sldId id="287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  <p:sldId id="302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C47693F-BFBD-4B27-91EF-C2DF664F0A18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3D3EAA-3CBF-4EEF-9CE5-F46B20CD6A0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'C54x DSKplus 1 Day Workshop</a:t>
            </a:r>
          </a:p>
        </p:txBody>
      </p:sp>
      <p:sp>
        <p:nvSpPr>
          <p:cNvPr id="615426" name="Rectangle 2"/>
          <p:cNvSpPr>
            <a:spLocks noChangeArrowheads="1"/>
          </p:cNvSpPr>
          <p:nvPr/>
        </p:nvSpPr>
        <p:spPr bwMode="auto">
          <a:xfrm>
            <a:off x="3886149" y="0"/>
            <a:ext cx="2971851" cy="4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633" tIns="44316" rIns="88633" bIns="44316" anchor="ctr"/>
          <a:lstStyle/>
          <a:p>
            <a:endParaRPr lang="en-IN"/>
          </a:p>
        </p:txBody>
      </p:sp>
      <p:sp>
        <p:nvSpPr>
          <p:cNvPr id="615427" name="Rectangle 3"/>
          <p:cNvSpPr>
            <a:spLocks noChangeArrowheads="1"/>
          </p:cNvSpPr>
          <p:nvPr/>
        </p:nvSpPr>
        <p:spPr bwMode="auto">
          <a:xfrm>
            <a:off x="3886149" y="8687265"/>
            <a:ext cx="2971851" cy="4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048" tIns="0" rIns="19048" bIns="0" anchor="b"/>
          <a:lstStyle/>
          <a:p>
            <a:pPr algn="r" defTabSz="915565"/>
            <a:r>
              <a:rPr lang="en-US" sz="1000" i="1" dirty="0"/>
              <a:t>1</a:t>
            </a:r>
          </a:p>
        </p:txBody>
      </p:sp>
      <p:sp>
        <p:nvSpPr>
          <p:cNvPr id="615428" name="Rectangle 4"/>
          <p:cNvSpPr>
            <a:spLocks noChangeArrowheads="1"/>
          </p:cNvSpPr>
          <p:nvPr/>
        </p:nvSpPr>
        <p:spPr bwMode="auto">
          <a:xfrm>
            <a:off x="1" y="8687265"/>
            <a:ext cx="2971851" cy="4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633" tIns="44316" rIns="88633" bIns="44316" anchor="ctr"/>
          <a:lstStyle/>
          <a:p>
            <a:endParaRPr lang="en-IN"/>
          </a:p>
        </p:txBody>
      </p:sp>
      <p:sp>
        <p:nvSpPr>
          <p:cNvPr id="615429" name="Rectangle 5"/>
          <p:cNvSpPr>
            <a:spLocks noChangeArrowheads="1"/>
          </p:cNvSpPr>
          <p:nvPr/>
        </p:nvSpPr>
        <p:spPr bwMode="auto">
          <a:xfrm>
            <a:off x="1" y="0"/>
            <a:ext cx="2971851" cy="45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88633" tIns="44316" rIns="88633" bIns="44316" anchor="ctr"/>
          <a:lstStyle/>
          <a:p>
            <a:endParaRPr lang="en-IN"/>
          </a:p>
        </p:txBody>
      </p:sp>
      <p:sp>
        <p:nvSpPr>
          <p:cNvPr id="615430" name="Rectangle 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2000" cy="3429000"/>
          </a:xfrm>
          <a:ln cap="flat"/>
        </p:spPr>
      </p:sp>
      <p:sp>
        <p:nvSpPr>
          <p:cNvPr id="615432" name="Rectangle 8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/>
            <a:endParaRPr lang="en-US" sz="1000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FF0C0B-9F32-46EB-8FD1-8A78D61ABF29}" type="datetimeFigureOut">
              <a:rPr lang="en-US" smtClean="0"/>
              <a:pPr/>
              <a:t>2/27/2020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905D92-D46F-4540-9DCF-A23FA3A84AEF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500042"/>
            <a:ext cx="7772400" cy="2798773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Tahoma" pitchFamily="34" charset="0"/>
                <a:cs typeface="Tahoma" pitchFamily="34" charset="0"/>
              </a:rPr>
              <a:t>UNIT-5</a:t>
            </a:r>
            <a:br>
              <a:rPr lang="en-US" dirty="0" smtClean="0">
                <a:latin typeface="Tahoma" pitchFamily="34" charset="0"/>
                <a:cs typeface="Tahoma" pitchFamily="34" charset="0"/>
              </a:rPr>
            </a:br>
            <a:r>
              <a:rPr lang="en-US" b="1" dirty="0" smtClean="0">
                <a:latin typeface="Tahoma" pitchFamily="34" charset="0"/>
                <a:cs typeface="Tahoma" pitchFamily="34" charset="0"/>
              </a:rPr>
              <a:t>Introduction to DSP Processors</a:t>
            </a:r>
            <a:endParaRPr lang="en-US" dirty="0">
              <a:latin typeface="Tahoma" pitchFamily="34" charset="0"/>
              <a:cs typeface="Tahoma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572132" y="4357694"/>
            <a:ext cx="3071834" cy="1428760"/>
          </a:xfrm>
        </p:spPr>
        <p:txBody>
          <a:bodyPr>
            <a:normAutofit fontScale="55000" lnSpcReduction="20000"/>
          </a:bodyPr>
          <a:lstStyle/>
          <a:p>
            <a:pPr algn="l"/>
            <a:r>
              <a:rPr lang="en-US" dirty="0" smtClean="0">
                <a:solidFill>
                  <a:schemeClr val="tx1"/>
                </a:solidFill>
              </a:rPr>
              <a:t>By</a:t>
            </a: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Srikanth.I</a:t>
            </a:r>
            <a:endParaRPr lang="en-US" dirty="0" smtClean="0">
              <a:solidFill>
                <a:schemeClr val="tx1"/>
              </a:solidFill>
            </a:endParaRPr>
          </a:p>
          <a:p>
            <a:pPr algn="l"/>
            <a:r>
              <a:rPr lang="en-US" dirty="0" err="1" smtClean="0">
                <a:solidFill>
                  <a:schemeClr val="tx1"/>
                </a:solidFill>
              </a:rPr>
              <a:t>Assoc.Prof</a:t>
            </a:r>
            <a:r>
              <a:rPr lang="en-US" dirty="0" smtClean="0">
                <a:solidFill>
                  <a:schemeClr val="tx1"/>
                </a:solidFill>
              </a:rPr>
              <a:t>, ECE Dept</a:t>
            </a:r>
          </a:p>
          <a:p>
            <a:pPr algn="l"/>
            <a:r>
              <a:rPr lang="en-US" dirty="0" smtClean="0">
                <a:solidFill>
                  <a:schemeClr val="tx1"/>
                </a:solidFill>
              </a:rPr>
              <a:t>Methodist College of Engineering and Technology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19213" y="2214554"/>
            <a:ext cx="6505575" cy="4238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85786" y="428604"/>
            <a:ext cx="800105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3200" dirty="0">
                <a:solidFill>
                  <a:srgbClr val="FF0000"/>
                </a:solidFill>
              </a:rPr>
              <a:t>Harvard Architecture with Dual Data Memory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5" name="Line 15"/>
          <p:cNvSpPr>
            <a:spLocks noChangeShapeType="1"/>
          </p:cNvSpPr>
          <p:nvPr/>
        </p:nvSpPr>
        <p:spPr bwMode="auto">
          <a:xfrm flipV="1">
            <a:off x="2362200" y="3429000"/>
            <a:ext cx="0" cy="990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2412" name="Line 12"/>
          <p:cNvSpPr>
            <a:spLocks noChangeShapeType="1"/>
          </p:cNvSpPr>
          <p:nvPr/>
        </p:nvSpPr>
        <p:spPr bwMode="auto">
          <a:xfrm>
            <a:off x="3200400" y="4114800"/>
            <a:ext cx="0" cy="1066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Von Neumann Architecture…</a:t>
            </a:r>
          </a:p>
        </p:txBody>
      </p:sp>
      <p:sp>
        <p:nvSpPr>
          <p:cNvPr id="102404" name="Text Box 4"/>
          <p:cNvSpPr txBox="1">
            <a:spLocks noChangeArrowheads="1"/>
          </p:cNvSpPr>
          <p:nvPr/>
        </p:nvSpPr>
        <p:spPr bwMode="auto">
          <a:xfrm>
            <a:off x="1600200" y="2667000"/>
            <a:ext cx="2209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chemeClr val="tx1"/>
                </a:solidFill>
              </a:rPr>
              <a:t>Processor Core</a:t>
            </a:r>
            <a:endParaRPr lang="en-US" sz="800">
              <a:solidFill>
                <a:schemeClr val="tx1"/>
              </a:solidFill>
            </a:endParaRPr>
          </a:p>
        </p:txBody>
      </p:sp>
      <p:sp>
        <p:nvSpPr>
          <p:cNvPr id="102405" name="Text Box 5"/>
          <p:cNvSpPr txBox="1">
            <a:spLocks noChangeArrowheads="1"/>
          </p:cNvSpPr>
          <p:nvPr/>
        </p:nvSpPr>
        <p:spPr bwMode="auto">
          <a:xfrm>
            <a:off x="1285852" y="5257800"/>
            <a:ext cx="278608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          Memory</a:t>
            </a:r>
            <a:endParaRPr lang="en-US" sz="2400" dirty="0">
              <a:solidFill>
                <a:schemeClr val="tx1"/>
              </a:solidFill>
            </a:endParaRPr>
          </a:p>
          <a:p>
            <a:pPr>
              <a:spcBef>
                <a:spcPct val="50000"/>
              </a:spcBef>
            </a:pPr>
            <a:r>
              <a:rPr lang="en-US" sz="2400" dirty="0" smtClean="0">
                <a:solidFill>
                  <a:schemeClr val="tx1"/>
                </a:solidFill>
              </a:rPr>
              <a:t>         (</a:t>
            </a:r>
            <a:r>
              <a:rPr lang="en-US" sz="2400" dirty="0" err="1">
                <a:solidFill>
                  <a:schemeClr val="tx1"/>
                </a:solidFill>
              </a:rPr>
              <a:t>Code+Data</a:t>
            </a:r>
            <a:r>
              <a:rPr lang="en-US" sz="2400" dirty="0">
                <a:solidFill>
                  <a:schemeClr val="tx1"/>
                </a:solidFill>
              </a:rPr>
              <a:t>)</a:t>
            </a:r>
            <a:endParaRPr lang="en-US" sz="800" dirty="0">
              <a:solidFill>
                <a:schemeClr val="tx1"/>
              </a:solidFill>
            </a:endParaRPr>
          </a:p>
        </p:txBody>
      </p:sp>
      <p:sp>
        <p:nvSpPr>
          <p:cNvPr id="102406" name="Rectangle 6"/>
          <p:cNvSpPr>
            <a:spLocks noChangeArrowheads="1"/>
          </p:cNvSpPr>
          <p:nvPr/>
        </p:nvSpPr>
        <p:spPr bwMode="auto">
          <a:xfrm>
            <a:off x="1600200" y="2362200"/>
            <a:ext cx="21336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2407" name="Rectangle 7"/>
          <p:cNvSpPr>
            <a:spLocks noChangeArrowheads="1"/>
          </p:cNvSpPr>
          <p:nvPr/>
        </p:nvSpPr>
        <p:spPr bwMode="auto">
          <a:xfrm>
            <a:off x="1600200" y="5181600"/>
            <a:ext cx="2057400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2408" name="Text Box 8"/>
          <p:cNvSpPr txBox="1">
            <a:spLocks noChangeArrowheads="1"/>
          </p:cNvSpPr>
          <p:nvPr/>
        </p:nvSpPr>
        <p:spPr bwMode="auto">
          <a:xfrm>
            <a:off x="914400" y="3733800"/>
            <a:ext cx="3429000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Address bus</a:t>
            </a: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914400" y="4419600"/>
            <a:ext cx="3429000" cy="34607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>
                <a:solidFill>
                  <a:schemeClr val="tx1"/>
                </a:solidFill>
              </a:rPr>
              <a:t>Data bus</a:t>
            </a:r>
          </a:p>
        </p:txBody>
      </p:sp>
      <p:sp>
        <p:nvSpPr>
          <p:cNvPr id="102411" name="Line 11"/>
          <p:cNvSpPr>
            <a:spLocks noChangeShapeType="1"/>
          </p:cNvSpPr>
          <p:nvPr/>
        </p:nvSpPr>
        <p:spPr bwMode="auto">
          <a:xfrm>
            <a:off x="3200400" y="34290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2414" name="Line 14"/>
          <p:cNvSpPr>
            <a:spLocks noChangeShapeType="1"/>
          </p:cNvSpPr>
          <p:nvPr/>
        </p:nvSpPr>
        <p:spPr bwMode="auto">
          <a:xfrm>
            <a:off x="2362200" y="48006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2416" name="Text Box 16"/>
          <p:cNvSpPr txBox="1">
            <a:spLocks noChangeArrowheads="1"/>
          </p:cNvSpPr>
          <p:nvPr/>
        </p:nvSpPr>
        <p:spPr bwMode="auto">
          <a:xfrm>
            <a:off x="5029200" y="2133600"/>
            <a:ext cx="365760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Fetch MAC instruction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Read value of ‘x’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Read value of ‘h’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Multiply x, h and accumulate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Write result to memory</a:t>
            </a:r>
          </a:p>
        </p:txBody>
      </p:sp>
      <p:sp>
        <p:nvSpPr>
          <p:cNvPr id="102417" name="Text Box 17"/>
          <p:cNvSpPr txBox="1">
            <a:spLocks noChangeArrowheads="1"/>
          </p:cNvSpPr>
          <p:nvPr/>
        </p:nvSpPr>
        <p:spPr bwMode="auto">
          <a:xfrm>
            <a:off x="5029200" y="5029200"/>
            <a:ext cx="35814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4 memory access operations</a:t>
            </a:r>
          </a:p>
          <a:p>
            <a:pPr marL="457200" indent="-457200" algn="l">
              <a:spcBef>
                <a:spcPct val="50000"/>
              </a:spcBef>
              <a:buFontTx/>
              <a:buChar char="•"/>
            </a:pPr>
            <a:r>
              <a:rPr lang="en-US" sz="2000">
                <a:solidFill>
                  <a:schemeClr val="tx1"/>
                </a:solidFill>
              </a:rPr>
              <a:t>One multiplication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58" name="Line 34"/>
          <p:cNvSpPr>
            <a:spLocks noChangeShapeType="1"/>
          </p:cNvSpPr>
          <p:nvPr/>
        </p:nvSpPr>
        <p:spPr bwMode="auto">
          <a:xfrm flipV="1">
            <a:off x="3200400" y="3124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9" name="Line 35"/>
          <p:cNvSpPr>
            <a:spLocks noChangeShapeType="1"/>
          </p:cNvSpPr>
          <p:nvPr/>
        </p:nvSpPr>
        <p:spPr bwMode="auto">
          <a:xfrm flipV="1">
            <a:off x="2438400" y="3124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5" name="Line 31"/>
          <p:cNvSpPr>
            <a:spLocks noChangeShapeType="1"/>
          </p:cNvSpPr>
          <p:nvPr/>
        </p:nvSpPr>
        <p:spPr bwMode="auto">
          <a:xfrm>
            <a:off x="3581400" y="3124200"/>
            <a:ext cx="0" cy="1219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3" name="Line 29"/>
          <p:cNvSpPr>
            <a:spLocks noChangeShapeType="1"/>
          </p:cNvSpPr>
          <p:nvPr/>
        </p:nvSpPr>
        <p:spPr bwMode="auto">
          <a:xfrm>
            <a:off x="2133600" y="3581400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2" name="Line 28"/>
          <p:cNvSpPr>
            <a:spLocks noChangeShapeType="1"/>
          </p:cNvSpPr>
          <p:nvPr/>
        </p:nvSpPr>
        <p:spPr bwMode="auto">
          <a:xfrm>
            <a:off x="4267200" y="4495800"/>
            <a:ext cx="0" cy="8382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Harvard Architecture…</a:t>
            </a:r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676400" y="2057400"/>
            <a:ext cx="2209800" cy="1066800"/>
            <a:chOff x="846" y="1488"/>
            <a:chExt cx="1392" cy="672"/>
          </a:xfrm>
        </p:grpSpPr>
        <p:sp>
          <p:nvSpPr>
            <p:cNvPr id="103429" name="Text Box 5"/>
            <p:cNvSpPr txBox="1">
              <a:spLocks noChangeArrowheads="1"/>
            </p:cNvSpPr>
            <p:nvPr/>
          </p:nvSpPr>
          <p:spPr bwMode="auto">
            <a:xfrm>
              <a:off x="846" y="1680"/>
              <a:ext cx="139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Processor Core</a:t>
              </a: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>
              <a:off x="864" y="1488"/>
              <a:ext cx="1344" cy="67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grpSp>
        <p:nvGrpSpPr>
          <p:cNvPr id="3" name="Group 15"/>
          <p:cNvGrpSpPr>
            <a:grpSpLocks/>
          </p:cNvGrpSpPr>
          <p:nvPr/>
        </p:nvGrpSpPr>
        <p:grpSpPr bwMode="auto">
          <a:xfrm>
            <a:off x="3048000" y="5334000"/>
            <a:ext cx="1676400" cy="990600"/>
            <a:chOff x="1008" y="3264"/>
            <a:chExt cx="1056" cy="624"/>
          </a:xfrm>
        </p:grpSpPr>
        <p:sp>
          <p:nvSpPr>
            <p:cNvPr id="103430" name="Text Box 6"/>
            <p:cNvSpPr txBox="1">
              <a:spLocks noChangeArrowheads="1"/>
            </p:cNvSpPr>
            <p:nvPr/>
          </p:nvSpPr>
          <p:spPr bwMode="auto">
            <a:xfrm>
              <a:off x="1008" y="3408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Memory B</a:t>
              </a:r>
            </a:p>
            <a:p>
              <a:pPr>
                <a:spcBef>
                  <a:spcPct val="50000"/>
                </a:spcBef>
              </a:pP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1008" y="3264"/>
              <a:ext cx="960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3437" name="Text Box 13"/>
          <p:cNvSpPr txBox="1">
            <a:spLocks noChangeArrowheads="1"/>
          </p:cNvSpPr>
          <p:nvPr/>
        </p:nvSpPr>
        <p:spPr bwMode="auto">
          <a:xfrm>
            <a:off x="5867400" y="1981200"/>
            <a:ext cx="3276600" cy="329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Data and Code in separate memory segments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Multiple address and data buses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Double memory bandwidth</a:t>
            </a:r>
          </a:p>
          <a:p>
            <a:pPr marL="457200" indent="-457200" algn="l">
              <a:spcBef>
                <a:spcPct val="50000"/>
              </a:spcBef>
              <a:buFontTx/>
              <a:buAutoNum type="arabicPeriod"/>
            </a:pPr>
            <a:r>
              <a:rPr lang="en-US" sz="2000">
                <a:solidFill>
                  <a:schemeClr val="tx1"/>
                </a:solidFill>
              </a:rPr>
              <a:t>Simultaneous code and data fetch</a:t>
            </a:r>
          </a:p>
        </p:txBody>
      </p:sp>
      <p:grpSp>
        <p:nvGrpSpPr>
          <p:cNvPr id="4" name="Group 16"/>
          <p:cNvGrpSpPr>
            <a:grpSpLocks/>
          </p:cNvGrpSpPr>
          <p:nvPr/>
        </p:nvGrpSpPr>
        <p:grpSpPr bwMode="auto">
          <a:xfrm>
            <a:off x="990600" y="5334000"/>
            <a:ext cx="1676400" cy="990600"/>
            <a:chOff x="1008" y="3264"/>
            <a:chExt cx="1056" cy="624"/>
          </a:xfrm>
        </p:grpSpPr>
        <p:sp>
          <p:nvSpPr>
            <p:cNvPr id="103441" name="Text Box 17"/>
            <p:cNvSpPr txBox="1">
              <a:spLocks noChangeArrowheads="1"/>
            </p:cNvSpPr>
            <p:nvPr/>
          </p:nvSpPr>
          <p:spPr bwMode="auto">
            <a:xfrm>
              <a:off x="1008" y="3408"/>
              <a:ext cx="1056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400">
                  <a:solidFill>
                    <a:schemeClr val="tx1"/>
                  </a:solidFill>
                </a:rPr>
                <a:t>Memory A</a:t>
              </a:r>
            </a:p>
            <a:p>
              <a:pPr>
                <a:spcBef>
                  <a:spcPct val="50000"/>
                </a:spcBef>
              </a:pPr>
              <a:endParaRPr lang="en-US" sz="800">
                <a:solidFill>
                  <a:schemeClr val="tx1"/>
                </a:solidFill>
              </a:endParaRPr>
            </a:p>
          </p:txBody>
        </p:sp>
        <p:sp>
          <p:nvSpPr>
            <p:cNvPr id="103442" name="Rectangle 18"/>
            <p:cNvSpPr>
              <a:spLocks noChangeArrowheads="1"/>
            </p:cNvSpPr>
            <p:nvPr/>
          </p:nvSpPr>
          <p:spPr bwMode="auto">
            <a:xfrm>
              <a:off x="1008" y="3264"/>
              <a:ext cx="960" cy="62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03444" name="Rectangle 20"/>
          <p:cNvSpPr>
            <a:spLocks noChangeArrowheads="1"/>
          </p:cNvSpPr>
          <p:nvPr/>
        </p:nvSpPr>
        <p:spPr bwMode="auto">
          <a:xfrm>
            <a:off x="457200" y="3429000"/>
            <a:ext cx="4648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457200" y="3886200"/>
            <a:ext cx="46482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3446" name="Rectangle 22"/>
          <p:cNvSpPr>
            <a:spLocks noChangeArrowheads="1"/>
          </p:cNvSpPr>
          <p:nvPr/>
        </p:nvSpPr>
        <p:spPr bwMode="auto">
          <a:xfrm>
            <a:off x="457200" y="4343400"/>
            <a:ext cx="4648200" cy="1524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3447" name="Rectangle 23"/>
          <p:cNvSpPr>
            <a:spLocks noChangeArrowheads="1"/>
          </p:cNvSpPr>
          <p:nvPr/>
        </p:nvSpPr>
        <p:spPr bwMode="auto">
          <a:xfrm>
            <a:off x="457200" y="4800600"/>
            <a:ext cx="4648200" cy="1524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103448" name="Text Box 24"/>
          <p:cNvSpPr txBox="1">
            <a:spLocks noChangeArrowheads="1"/>
          </p:cNvSpPr>
          <p:nvPr/>
        </p:nvSpPr>
        <p:spPr bwMode="auto">
          <a:xfrm>
            <a:off x="5181600" y="32766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AB1</a:t>
            </a:r>
          </a:p>
        </p:txBody>
      </p:sp>
      <p:sp>
        <p:nvSpPr>
          <p:cNvPr id="103449" name="Text Box 25"/>
          <p:cNvSpPr txBox="1">
            <a:spLocks noChangeArrowheads="1"/>
          </p:cNvSpPr>
          <p:nvPr/>
        </p:nvSpPr>
        <p:spPr bwMode="auto">
          <a:xfrm>
            <a:off x="5181600" y="42672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AB2</a:t>
            </a:r>
          </a:p>
        </p:txBody>
      </p:sp>
      <p:sp>
        <p:nvSpPr>
          <p:cNvPr id="103450" name="Text Box 26"/>
          <p:cNvSpPr txBox="1">
            <a:spLocks noChangeArrowheads="1"/>
          </p:cNvSpPr>
          <p:nvPr/>
        </p:nvSpPr>
        <p:spPr bwMode="auto">
          <a:xfrm>
            <a:off x="5181600" y="38100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DB1</a:t>
            </a:r>
          </a:p>
        </p:txBody>
      </p:sp>
      <p:sp>
        <p:nvSpPr>
          <p:cNvPr id="103451" name="Text Box 27"/>
          <p:cNvSpPr txBox="1">
            <a:spLocks noChangeArrowheads="1"/>
          </p:cNvSpPr>
          <p:nvPr/>
        </p:nvSpPr>
        <p:spPr bwMode="auto">
          <a:xfrm>
            <a:off x="5181600" y="4724400"/>
            <a:ext cx="56673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600">
                <a:solidFill>
                  <a:schemeClr val="tx1"/>
                </a:solidFill>
              </a:rPr>
              <a:t>DB2</a:t>
            </a:r>
          </a:p>
        </p:txBody>
      </p:sp>
      <p:sp>
        <p:nvSpPr>
          <p:cNvPr id="103454" name="Line 30"/>
          <p:cNvSpPr>
            <a:spLocks noChangeShapeType="1"/>
          </p:cNvSpPr>
          <p:nvPr/>
        </p:nvSpPr>
        <p:spPr bwMode="auto">
          <a:xfrm>
            <a:off x="2133600" y="3124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6" name="Line 32"/>
          <p:cNvSpPr>
            <a:spLocks noChangeShapeType="1"/>
          </p:cNvSpPr>
          <p:nvPr/>
        </p:nvSpPr>
        <p:spPr bwMode="auto">
          <a:xfrm>
            <a:off x="3657600" y="4953000"/>
            <a:ext cx="0" cy="3810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  <p:sp>
        <p:nvSpPr>
          <p:cNvPr id="103457" name="Line 33"/>
          <p:cNvSpPr>
            <a:spLocks noChangeShapeType="1"/>
          </p:cNvSpPr>
          <p:nvPr/>
        </p:nvSpPr>
        <p:spPr bwMode="auto">
          <a:xfrm>
            <a:off x="1371600" y="4038600"/>
            <a:ext cx="0" cy="12954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 type="triangle" w="med" len="med"/>
            <a:tailEnd type="triangle" w="med" len="med"/>
          </a:ln>
          <a:effectLst/>
        </p:spPr>
        <p:txBody>
          <a:bodyPr wrap="none"/>
          <a:lstStyle/>
          <a:p>
            <a:endParaRPr lang="en-IN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197346"/>
            <a:ext cx="8286808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200" dirty="0">
                <a:solidFill>
                  <a:srgbClr val="FF0000"/>
                </a:solidFill>
              </a:rPr>
              <a:t>Summary </a:t>
            </a:r>
            <a:endParaRPr lang="en-IN" sz="3200" b="1" dirty="0" smtClean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en-IN" sz="2400" b="1" dirty="0" smtClean="0">
                <a:solidFill>
                  <a:srgbClr val="FF0000"/>
                </a:solidFill>
              </a:rPr>
              <a:t>Von </a:t>
            </a:r>
            <a:r>
              <a:rPr lang="en-IN" sz="2400" b="1" dirty="0">
                <a:solidFill>
                  <a:srgbClr val="FF0000"/>
                </a:solidFill>
              </a:rPr>
              <a:t>Neumann </a:t>
            </a:r>
            <a:r>
              <a:rPr lang="en-IN" sz="2400" b="1" dirty="0"/>
              <a:t>= </a:t>
            </a:r>
            <a:r>
              <a:rPr lang="en-IN" sz="2400" dirty="0"/>
              <a:t>Shares the same data bus and the same main memory for transfer storage of instructions and data of the programs.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Von </a:t>
            </a:r>
            <a:r>
              <a:rPr lang="en-IN" sz="2400" dirty="0"/>
              <a:t>Neumann is better for desktop computers/high performance computers were cost to performance ratio is important. </a:t>
            </a:r>
          </a:p>
          <a:p>
            <a:pPr>
              <a:buFont typeface="Wingdings" pitchFamily="2" charset="2"/>
              <a:buChar char="Ø"/>
            </a:pPr>
            <a:r>
              <a:rPr lang="en-IN" sz="2400" b="1" dirty="0">
                <a:solidFill>
                  <a:srgbClr val="FF0000"/>
                </a:solidFill>
              </a:rPr>
              <a:t>Harvard </a:t>
            </a:r>
            <a:r>
              <a:rPr lang="en-IN" sz="2400" b="1" dirty="0"/>
              <a:t>= </a:t>
            </a:r>
            <a:r>
              <a:rPr lang="en-IN" sz="2400" dirty="0"/>
              <a:t>Uses two separate buses for the transfer of data and instructions and two separate memories for storage of data and instructions.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Harvard architecture is used primarily for small embedded computers and signal processing. Commonly used within CPUs to handle the cache</a:t>
            </a:r>
            <a:r>
              <a:rPr lang="en-IN" sz="2400" dirty="0" smtClean="0"/>
              <a:t>.</a:t>
            </a:r>
          </a:p>
          <a:p>
            <a:endParaRPr lang="en-IN" sz="2400" dirty="0" smtClean="0"/>
          </a:p>
          <a:p>
            <a:r>
              <a:rPr lang="en-IN" sz="2400" dirty="0" smtClean="0"/>
              <a:t> </a:t>
            </a:r>
            <a:endParaRPr lang="en-IN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5214950"/>
            <a:ext cx="4714908" cy="16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500034" y="928670"/>
            <a:ext cx="814393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600" dirty="0">
                <a:solidFill>
                  <a:srgbClr val="FF0000"/>
                </a:solidFill>
              </a:rPr>
              <a:t>Main differences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 Cell </a:t>
            </a:r>
            <a:r>
              <a:rPr lang="en-IN" sz="2400" dirty="0"/>
              <a:t>sizes used within the main memory are same in </a:t>
            </a:r>
            <a:r>
              <a:rPr lang="en-IN" sz="2400" dirty="0">
                <a:solidFill>
                  <a:srgbClr val="FF0000"/>
                </a:solidFill>
              </a:rPr>
              <a:t>Von Neumann</a:t>
            </a:r>
            <a:r>
              <a:rPr lang="en-IN" sz="2400" dirty="0"/>
              <a:t>. However, </a:t>
            </a:r>
            <a:r>
              <a:rPr lang="en-IN" sz="2400" dirty="0">
                <a:solidFill>
                  <a:srgbClr val="FF0000"/>
                </a:solidFill>
              </a:rPr>
              <a:t>Harvard </a:t>
            </a:r>
            <a:r>
              <a:rPr lang="en-IN" sz="2400" dirty="0"/>
              <a:t>allows for different cell sizes for data/instructions making effective use of resources.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The programs in Harvard tend to be large.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/>
              <a:t>Modern computers make use of </a:t>
            </a:r>
            <a:r>
              <a:rPr lang="en-IN" sz="2400" dirty="0">
                <a:solidFill>
                  <a:srgbClr val="FF0000"/>
                </a:solidFill>
              </a:rPr>
              <a:t>both </a:t>
            </a:r>
            <a:r>
              <a:rPr lang="en-IN" sz="2400" dirty="0"/>
              <a:t>Harvard and Von Neumann architecture. </a:t>
            </a: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The </a:t>
            </a:r>
            <a:r>
              <a:rPr lang="en-IN" sz="2400" dirty="0"/>
              <a:t>main memory is used to store both instructions and data and they are both transferred over the data bus. However, the CPU’s cache has Harvard architecture. </a:t>
            </a:r>
            <a:endParaRPr lang="en-IN" sz="2400" dirty="0" smtClean="0"/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There </a:t>
            </a:r>
            <a:r>
              <a:rPr lang="en-IN" sz="2400" dirty="0"/>
              <a:t>is a separate cache memory for instructions and data</a:t>
            </a:r>
            <a:r>
              <a:rPr lang="en-IN" sz="2400" dirty="0" smtClean="0"/>
              <a:t>.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 </a:t>
            </a:r>
            <a:r>
              <a:rPr lang="en-IN" sz="2400" dirty="0"/>
              <a:t>There is also a separate data bus between these caches.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9" y="285728"/>
            <a:ext cx="8572560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b="1" dirty="0" smtClean="0"/>
              <a:t>Von Neumann Architecture 	</a:t>
            </a:r>
          </a:p>
          <a:p>
            <a:r>
              <a:rPr lang="en-IN" b="1" dirty="0" smtClean="0"/>
              <a:t>Advantages 	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Not only data but also instructions of programs are stored within the same memory.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This makes it easier to re-program the memory. 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Memory organisation is within the hands of the programmer. 	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Data from memory and devices is accessed in the same way. 	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The control unit gets data and instructions in the same way from one memory so simplifies the design and development of the control unit. 	</a:t>
            </a:r>
          </a:p>
          <a:p>
            <a:r>
              <a:rPr lang="en-IN" b="1" dirty="0"/>
              <a:t>Disadvantages </a:t>
            </a:r>
            <a:endParaRPr lang="en-IN" b="1" dirty="0" smtClean="0"/>
          </a:p>
          <a:p>
            <a:pPr>
              <a:buFont typeface="Wingdings" pitchFamily="2" charset="2"/>
              <a:buChar char="Ø"/>
            </a:pPr>
            <a:r>
              <a:rPr lang="en-IN" dirty="0"/>
              <a:t>Has only one data bus shared from the transfer of data transfers and instruction fetches; they must be scheduled because they cannot run simultaneously. 	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Serial instruction processing does not allow for parallel execution of programs. Paralleled executions must be simulated later by the operating system (i.e. no pipelining</a:t>
            </a:r>
            <a:r>
              <a:rPr lang="en-IN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Higher chance of corruption or error as the instructions and data are stored and transferred in the same way so may be accidently rewritten by bugs in programs. 	</a:t>
            </a:r>
          </a:p>
          <a:p>
            <a:pPr>
              <a:buFont typeface="Wingdings" pitchFamily="2" charset="2"/>
              <a:buChar char="Ø"/>
            </a:pPr>
            <a:r>
              <a:rPr lang="en-IN" dirty="0"/>
              <a:t>All memory cell sizes are the same and so can’t be different for instructions/data making it less efficient. 	</a:t>
            </a:r>
          </a:p>
          <a:p>
            <a:r>
              <a:rPr lang="en-IN" b="1" dirty="0"/>
              <a:t>Harvard Architecture 	</a:t>
            </a:r>
          </a:p>
          <a:p>
            <a:r>
              <a:rPr lang="en-IN" dirty="0" smtClean="0"/>
              <a:t> </a:t>
            </a:r>
            <a:r>
              <a:rPr lang="en-IN" b="1" dirty="0" smtClean="0"/>
              <a:t>Advantages </a:t>
            </a:r>
          </a:p>
          <a:p>
            <a:r>
              <a:rPr lang="en-IN" dirty="0"/>
              <a:t>There is less chance of corruption since data and instructions are transferred via different buses. 	</a:t>
            </a:r>
          </a:p>
          <a:p>
            <a:endParaRPr lang="en-IN" dirty="0"/>
          </a:p>
          <a:p>
            <a:r>
              <a:rPr lang="en-IN" b="1" dirty="0"/>
              <a:t>	</a:t>
            </a:r>
          </a:p>
          <a:p>
            <a:pPr>
              <a:buFont typeface="Wingdings" pitchFamily="2" charset="2"/>
              <a:buChar char="Ø"/>
            </a:pPr>
            <a:endParaRPr lang="en-IN" dirty="0" smtClean="0"/>
          </a:p>
          <a:p>
            <a:r>
              <a:rPr lang="en-IN" dirty="0" smtClean="0"/>
              <a:t>	</a:t>
            </a:r>
          </a:p>
          <a:p>
            <a:endParaRPr lang="en-IN" b="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ate Placeholder 3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6D90D84F-DFE6-4706-9F8D-1397DDF6638D}" type="datetime1">
              <a:rPr lang="en-US" smtClean="0"/>
              <a:pPr/>
              <a:t>2/27/2020</a:t>
            </a:fld>
            <a:endParaRPr lang="en-US" smtClean="0"/>
          </a:p>
        </p:txBody>
      </p:sp>
      <p:sp>
        <p:nvSpPr>
          <p:cNvPr id="5632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Embedded Computer Architecture      H. Corporaal and B. Mesman</a:t>
            </a:r>
          </a:p>
        </p:txBody>
      </p:sp>
      <p:sp>
        <p:nvSpPr>
          <p:cNvPr id="5632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C4C76F-CD7E-401C-B720-5968C87699B6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6325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VLIW characteristics</a:t>
            </a:r>
          </a:p>
        </p:txBody>
      </p:sp>
      <p:sp>
        <p:nvSpPr>
          <p:cNvPr id="392197" name="Rectangle 5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>
            <a:normAutofit fontScale="92500" lnSpcReduction="10000"/>
          </a:bodyPr>
          <a:lstStyle/>
          <a:p>
            <a:pPr>
              <a:lnSpc>
                <a:spcPct val="70000"/>
              </a:lnSpc>
            </a:pPr>
            <a:r>
              <a:rPr lang="en-US" sz="2800" dirty="0" smtClean="0"/>
              <a:t>Multiple operations per instruction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One instruction per cycle issued (at most)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Compiler is in control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Only RISC like operation support 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Short cycle times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Easier to compile for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Flexible: Can implement any FU mixture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Extensible / Scalable</a:t>
            </a:r>
          </a:p>
          <a:p>
            <a:pPr>
              <a:lnSpc>
                <a:spcPct val="70000"/>
              </a:lnSpc>
            </a:pPr>
            <a:endParaRPr lang="en-US" sz="2800" dirty="0" smtClean="0"/>
          </a:p>
          <a:p>
            <a:pPr>
              <a:lnSpc>
                <a:spcPct val="70000"/>
              </a:lnSpc>
              <a:buFontTx/>
              <a:buNone/>
            </a:pPr>
            <a:r>
              <a:rPr lang="en-US" sz="2800" dirty="0" smtClean="0"/>
              <a:t>However: 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tight inter FU connectivity required</a:t>
            </a:r>
          </a:p>
          <a:p>
            <a:pPr>
              <a:lnSpc>
                <a:spcPct val="70000"/>
              </a:lnSpc>
            </a:pPr>
            <a:r>
              <a:rPr lang="en-US" sz="2800" b="1" i="1" dirty="0" smtClean="0">
                <a:solidFill>
                  <a:schemeClr val="hlink"/>
                </a:solidFill>
              </a:rPr>
              <a:t>not binary compatible !!</a:t>
            </a:r>
          </a:p>
          <a:p>
            <a:pPr lvl="1">
              <a:lnSpc>
                <a:spcPct val="70000"/>
              </a:lnSpc>
            </a:pPr>
            <a:r>
              <a:rPr lang="en-US" sz="2400" dirty="0" smtClean="0"/>
              <a:t>(new long instruction format)</a:t>
            </a:r>
          </a:p>
          <a:p>
            <a:pPr>
              <a:lnSpc>
                <a:spcPct val="70000"/>
              </a:lnSpc>
            </a:pPr>
            <a:r>
              <a:rPr lang="en-US" sz="2800" dirty="0" smtClean="0"/>
              <a:t>low code density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197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357166"/>
            <a:ext cx="8429684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What is RISC?</a:t>
            </a:r>
          </a:p>
          <a:p>
            <a:pPr fontAlgn="base"/>
            <a:r>
              <a:rPr lang="en-IN" sz="2400" dirty="0" smtClean="0"/>
              <a:t>	A reduced instruction set computer is a computer that only uses simple commands that can be divided into several instructions that achieve low-level operation within a single CLK cycle, as its name proposes “Reduced Instruction Set”.</a:t>
            </a:r>
          </a:p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RISC Architecture</a:t>
            </a:r>
          </a:p>
          <a:p>
            <a:pPr fontAlgn="base"/>
            <a:r>
              <a:rPr lang="en-IN" sz="2400" dirty="0" smtClean="0"/>
              <a:t>	The term RISC stands for ‘’Reduced Instruction Set Computer’’. It is a CPU design plan based on simple orders and acts fast.</a:t>
            </a:r>
          </a:p>
          <a:p>
            <a:pPr fontAlgn="base"/>
            <a:endParaRPr lang="en-IN" dirty="0" smtClean="0"/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4" name="Picture 2" descr="RISC 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14612" y="3643314"/>
            <a:ext cx="210502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12845"/>
            <a:ext cx="91440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This is small or reduced set of instructions. Here, every instruction is expected to attain very small jobs.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In this machine, the instruction sets are modest and simple, which help in comprising more complex commands.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Each instruction is of a similar length; these are wound together to get compound tasks done in a single operation.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Most commands are completed in one machine cycle.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This pipelining is a crucial technique used to speed up RISC machines.</a:t>
            </a:r>
          </a:p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What is CISC?</a:t>
            </a:r>
          </a:p>
          <a:p>
            <a:pPr fontAlgn="base"/>
            <a:r>
              <a:rPr lang="en-IN" sz="2400" dirty="0" smtClean="0"/>
              <a:t>	A complex instruction set computer is a computer where single instructions can perform numerous low-level operations like a load from memory, an arithmetic operation, and a memory store or are accomplished by multi-step processes or addressing modes in single instructions, as its name proposes “Complex Instruction Set ”.</a:t>
            </a:r>
          </a:p>
          <a:p>
            <a:pPr fontAlgn="base"/>
            <a:endParaRPr lang="en-IN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57158" y="0"/>
            <a:ext cx="8429684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CISC Architecture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The term CISC stands for ‘’Complex Instruction Set Computer’’. </a:t>
            </a:r>
          </a:p>
          <a:p>
            <a:pPr fontAlgn="base">
              <a:buFont typeface="Wingdings" pitchFamily="2" charset="2"/>
              <a:buChar char="Ø"/>
            </a:pPr>
            <a:r>
              <a:rPr lang="en-IN" sz="2400" dirty="0" smtClean="0"/>
              <a:t>It is a CPU design plan based on single commands, which are skilled in executing multi-step operations.</a:t>
            </a:r>
          </a:p>
          <a:p>
            <a:pPr fontAlgn="base"/>
            <a:endParaRPr lang="en-IN" dirty="0"/>
          </a:p>
        </p:txBody>
      </p:sp>
      <p:pic>
        <p:nvPicPr>
          <p:cNvPr id="34820" name="Picture 4" descr="CISC Archite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1802" y="1500174"/>
            <a:ext cx="2343153" cy="2714644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285720" y="4214818"/>
            <a:ext cx="86439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400" dirty="0" smtClean="0"/>
              <a:t>CISC computers have small programs.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It has a huge number of compound instructions, which takes a long time to perform.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Here, a single set of instruction is protected in several steps; each instruction set has additional than 300 separate instructions. Maximum instructions are finished in two to ten machine cycles.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In CISC, instruction pipelining is not easily implemented.</a:t>
            </a:r>
            <a:endParaRPr lang="en-IN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357158" y="357166"/>
            <a:ext cx="8215370" cy="5663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Common DSP Applications…</a:t>
            </a:r>
            <a:r>
              <a:rPr lang="en-US" sz="2800" dirty="0" smtClean="0"/>
              <a:t/>
            </a:r>
            <a:br>
              <a:rPr lang="en-US" sz="2800" dirty="0" smtClean="0"/>
            </a:br>
            <a:endParaRPr lang="en-US" sz="2800" dirty="0" smtClean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Communications</a:t>
            </a:r>
            <a:endParaRPr lang="en-US" sz="2800" dirty="0">
              <a:solidFill>
                <a:schemeClr val="tx1"/>
              </a:solidFill>
            </a:endParaRP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Audio, Video processing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Graphics, 3-D rendering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Navigation, radars, GPS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Controls – Robotics, guidance, Machine Vision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Filtering</a:t>
            </a:r>
          </a:p>
          <a:p>
            <a:pPr marL="457200" indent="-457200"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Frequency-Time transformations (FFT-IFFT)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428604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IN" sz="2400" b="1" dirty="0" smtClean="0">
                <a:solidFill>
                  <a:srgbClr val="FF0000"/>
                </a:solidFill>
              </a:rPr>
              <a:t>Difference between RISC and CISC Architecture</a:t>
            </a:r>
          </a:p>
          <a:p>
            <a:r>
              <a:rPr lang="en-IN" dirty="0" smtClean="0"/>
              <a:t/>
            </a:r>
            <a:br>
              <a:rPr lang="en-IN" dirty="0" smtClean="0"/>
            </a:br>
            <a:endParaRPr lang="en-IN" dirty="0"/>
          </a:p>
        </p:txBody>
      </p:sp>
      <p:pic>
        <p:nvPicPr>
          <p:cNvPr id="36866" name="Picture 2" descr="C:\Users\Srikanth\Downloads\Difference-between-RISC-and-CIS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857232"/>
            <a:ext cx="3943350" cy="3019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571469" y="214290"/>
          <a:ext cx="8143934" cy="6729984"/>
        </p:xfrm>
        <a:graphic>
          <a:graphicData uri="http://schemas.openxmlformats.org/drawingml/2006/table">
            <a:tbl>
              <a:tblPr/>
              <a:tblGrid>
                <a:gridCol w="4071967"/>
                <a:gridCol w="4071967"/>
              </a:tblGrid>
              <a:tr h="1919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RISC</a:t>
                      </a:r>
                      <a:endParaRPr lang="en-IN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b="1" dirty="0">
                          <a:solidFill>
                            <a:srgbClr val="FF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CISC</a:t>
                      </a:r>
                      <a:endParaRPr lang="en-IN" sz="2400" dirty="0">
                        <a:solidFill>
                          <a:srgbClr val="FF0000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  RISC stands for Reduced Instruction Set Computer.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1. CISC stands for Complex Instruction Set Computer.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156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 RISC processors have simple instructions taking about one clock cycle. The average clock cycle per instruction (CPI) is 1.5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2. CSIC processor has complex instructions that take up multiple clocks for execution. The average clock cycle per instruction (CPI) is in the range of 2 and 15.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5117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3. Performance is optimized with more focus on software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3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. Performance is optimized with more focus on hardware.</a:t>
                      </a:r>
                      <a:endParaRPr lang="en-IN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 It has no memory unit and uses separate hardware to implement instructions..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4. It has a memory unit to implement complex instructions.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07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5. It has a hard-wired unit of programming.</a:t>
                      </a: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4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5</a:t>
                      </a:r>
                      <a:r>
                        <a:rPr lang="en-IN" sz="24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. It has a microprogramming unit</a:t>
                      </a:r>
                      <a:endParaRPr lang="en-IN" sz="24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199" marR="3419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1"/>
          <a:ext cx="8715436" cy="6940296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15367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6. The instruction 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set is reduced i.e. it has only a few instructions in the instruction set. Many of these instructions are very primitive.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6. 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instruction set has a variety of different instructions that can be used for complex operations.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265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7. 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 instruction set has a variety of different instructions that can be used for complex operations.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7. 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CISC has many different addressing modes and can thus be used to represent higher-level programming language statements more efficiently.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en-IN" sz="2200" b="1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Complex addressing modes are synthesized using the software.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8.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CISC already supports complex addressing modes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Multiple register sets are present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9.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Only has a single register set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69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RISC processors are highly pipelined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10.</a:t>
                      </a:r>
                      <a:r>
                        <a:rPr lang="en-IN" sz="2200" b="1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 </a:t>
                      </a: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They are normally not pipelined or less pipelined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4681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 The complexity of RISC lies with the compiler that executes the program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11. The complexity lies in the microprogram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70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12. Execution time is very less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12. Execution time is very high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214282" y="214289"/>
          <a:ext cx="8715436" cy="5946250"/>
        </p:xfrm>
        <a:graphic>
          <a:graphicData uri="http://schemas.openxmlformats.org/drawingml/2006/table">
            <a:tbl>
              <a:tblPr/>
              <a:tblGrid>
                <a:gridCol w="4357718"/>
                <a:gridCol w="4357718"/>
              </a:tblGrid>
              <a:tr h="8036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13. Code expansion can be a problem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13. Code expansion is not a problem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95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14. The decoding of instructions is simple.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14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. Decoding of instructions is complex</a:t>
                      </a:r>
                      <a:endParaRPr lang="en-IN" sz="2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1438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15. It does not require external memory for </a:t>
                      </a:r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calculations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 smtClean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15</a:t>
                      </a: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Arial"/>
                        </a:rPr>
                        <a:t>. It requires external memory for calculations</a:t>
                      </a:r>
                      <a:endParaRPr lang="en-IN" sz="2200" dirty="0">
                        <a:solidFill>
                          <a:schemeClr val="tx1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16. The most common RISC microprocessors are Alpha, ARC, ARM, AVR, MIPS, PA-RISC, PIC, Power Architecture, and SPARC.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16. Examples of CISC processors are the System/360, VAX, PDP-11, Motorola 68000 family, AMD, and Intel x86 CPUs.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073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17. RISC architecture is used in high-end applications such as video processing, telecommunications and image processing.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IN" sz="2200" dirty="0">
                          <a:solidFill>
                            <a:schemeClr val="tx1"/>
                          </a:solidFill>
                          <a:latin typeface="+mn-lt"/>
                          <a:ea typeface="Calibri"/>
                          <a:cs typeface="Times New Roman"/>
                        </a:rPr>
                        <a:t>17. CISC architecture is used in low-end applications such as security systems, home automation, etc.</a:t>
                      </a:r>
                    </a:p>
                  </a:txBody>
                  <a:tcPr marL="51632" marR="516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04EF7-78A6-4E21-805A-E9543ED4722C}" type="slidenum">
              <a:rPr lang="en-US"/>
              <a:pPr/>
              <a:t>24</a:t>
            </a:fld>
            <a:endParaRPr lang="en-US"/>
          </a:p>
        </p:txBody>
      </p:sp>
      <p:sp>
        <p:nvSpPr>
          <p:cNvPr id="614402" name="Rectangle 2"/>
          <p:cNvSpPr>
            <a:spLocks noChangeArrowheads="1"/>
          </p:cNvSpPr>
          <p:nvPr/>
        </p:nvSpPr>
        <p:spPr bwMode="auto">
          <a:xfrm>
            <a:off x="711200" y="6229350"/>
            <a:ext cx="1828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sp>
        <p:nvSpPr>
          <p:cNvPr id="614403" name="Rectangle 3"/>
          <p:cNvSpPr>
            <a:spLocks noChangeArrowheads="1"/>
          </p:cNvSpPr>
          <p:nvPr/>
        </p:nvSpPr>
        <p:spPr bwMode="auto">
          <a:xfrm>
            <a:off x="3149600" y="6229350"/>
            <a:ext cx="2844800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IN"/>
          </a:p>
        </p:txBody>
      </p:sp>
      <p:pic>
        <p:nvPicPr>
          <p:cNvPr id="614404" name="Picture 4"/>
          <p:cNvPicPr>
            <a:picLocks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3300" y="996950"/>
            <a:ext cx="8140700" cy="530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14405" name="Rectangle 5"/>
          <p:cNvSpPr>
            <a:spLocks noGrp="1" noChangeArrowheads="1"/>
          </p:cNvSpPr>
          <p:nvPr>
            <p:ph type="title"/>
          </p:nvPr>
        </p:nvSpPr>
        <p:spPr>
          <a:xfrm>
            <a:off x="949325" y="214291"/>
            <a:ext cx="7369175" cy="642942"/>
          </a:xfrm>
          <a:noFill/>
          <a:ln/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TMS320C54x Internal Block Diagram</a:t>
            </a:r>
          </a:p>
        </p:txBody>
      </p:sp>
    </p:spTree>
  </p:cSld>
  <p:clrMapOvr>
    <a:masterClrMapping/>
  </p:clrMapOvr>
  <p:transition advClick="0" advTm="60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357166"/>
            <a:ext cx="8643998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Architecture of C54x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16 –bits Fixed Point processor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Advanced Harvard Architecture, CISC Processor – Separate memory bus structures for program &amp; data.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High degree of parallelism – Multiply, load/store, add/sub to/from ACC and new address generation can be done simultaneously.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Powerful Instruction set &amp; most of the operations are of single cycle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Targeted for portable devices (cellular phones, MP3 players, digital cameras …)</a:t>
            </a:r>
          </a:p>
          <a:p>
            <a:r>
              <a:rPr lang="en-IN" sz="2400" b="1" dirty="0" smtClean="0">
                <a:solidFill>
                  <a:srgbClr val="C00000"/>
                </a:solidFill>
              </a:rPr>
              <a:t>Bus structure </a:t>
            </a:r>
          </a:p>
          <a:p>
            <a:r>
              <a:rPr lang="en-IN" sz="2200" dirty="0" smtClean="0"/>
              <a:t>Has several address/data buses:</a:t>
            </a:r>
          </a:p>
          <a:p>
            <a:r>
              <a:rPr lang="en-IN" sz="2200" b="1" dirty="0" smtClean="0">
                <a:solidFill>
                  <a:srgbClr val="002060"/>
                </a:solidFill>
              </a:rPr>
              <a:t>1. Program Bus (PB): </a:t>
            </a:r>
            <a:r>
              <a:rPr lang="en-IN" sz="2200" dirty="0" smtClean="0"/>
              <a:t>carries instruction codes &amp; immediate operands from program memory to CPU. </a:t>
            </a:r>
          </a:p>
          <a:p>
            <a:r>
              <a:rPr lang="en-IN" sz="2200" b="1" dirty="0" smtClean="0">
                <a:solidFill>
                  <a:srgbClr val="002060"/>
                </a:solidFill>
              </a:rPr>
              <a:t>2. Program Address Bus (PAB): </a:t>
            </a:r>
            <a:r>
              <a:rPr lang="en-IN" sz="2200" dirty="0" smtClean="0"/>
              <a:t>provides addresses to program memory for both read/write operations. </a:t>
            </a:r>
          </a:p>
          <a:p>
            <a:r>
              <a:rPr lang="en-IN" sz="2200" b="1" dirty="0" smtClean="0">
                <a:solidFill>
                  <a:srgbClr val="002060"/>
                </a:solidFill>
              </a:rPr>
              <a:t>3. Data Bus (DB): </a:t>
            </a:r>
            <a:r>
              <a:rPr lang="en-IN" sz="2200" dirty="0" smtClean="0"/>
              <a:t>carries data between data memory space and CPU.</a:t>
            </a:r>
          </a:p>
          <a:p>
            <a:r>
              <a:rPr lang="en-IN" sz="2200" b="1" dirty="0" smtClean="0">
                <a:solidFill>
                  <a:srgbClr val="002060"/>
                </a:solidFill>
              </a:rPr>
              <a:t>4. Data Address Bus (DAB):</a:t>
            </a:r>
            <a:r>
              <a:rPr lang="en-IN" sz="2200" dirty="0" smtClean="0"/>
              <a:t> provides addresses to access data memory.</a:t>
            </a:r>
          </a:p>
          <a:p>
            <a:endParaRPr lang="en-IN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8643998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b="1" dirty="0" smtClean="0">
                <a:solidFill>
                  <a:srgbClr val="C00000"/>
                </a:solidFill>
              </a:rPr>
              <a:t>Buses in C54x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8 major 16-bit buses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4 program / data buses </a:t>
            </a:r>
          </a:p>
          <a:p>
            <a:r>
              <a:rPr lang="en-IN" sz="2200" dirty="0" smtClean="0"/>
              <a:t>	 1. Program bus, PB</a:t>
            </a:r>
          </a:p>
          <a:p>
            <a:r>
              <a:rPr lang="en-IN" sz="2200" dirty="0" smtClean="0"/>
              <a:t> 	  2. Data buses</a:t>
            </a:r>
          </a:p>
          <a:p>
            <a:r>
              <a:rPr lang="en-IN" sz="2200" dirty="0" smtClean="0"/>
              <a:t>		 CB &amp; DB for READ </a:t>
            </a:r>
          </a:p>
          <a:p>
            <a:r>
              <a:rPr lang="en-IN" sz="2200" dirty="0" smtClean="0"/>
              <a:t>		 EB for Write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4 address buses • PAB, CAB, DAB &amp; EAB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All CPU registers, peripheral registers and I/O ports occupy data memory space</a:t>
            </a:r>
          </a:p>
          <a:p>
            <a:r>
              <a:rPr lang="en-IN" sz="2400" b="1" dirty="0" smtClean="0">
                <a:solidFill>
                  <a:srgbClr val="C00000"/>
                </a:solidFill>
              </a:rPr>
              <a:t>Memory organization </a:t>
            </a:r>
          </a:p>
          <a:p>
            <a:pPr>
              <a:buFont typeface="Wingdings" pitchFamily="2" charset="2"/>
              <a:buChar char="Ø"/>
            </a:pPr>
            <a:r>
              <a:rPr lang="en-IN" sz="2400" dirty="0" smtClean="0"/>
              <a:t> </a:t>
            </a:r>
            <a:r>
              <a:rPr lang="en-IN" sz="2200" dirty="0" smtClean="0"/>
              <a:t>Minimum address range of 192K words </a:t>
            </a:r>
          </a:p>
          <a:p>
            <a:r>
              <a:rPr lang="en-IN" sz="2200" dirty="0" smtClean="0"/>
              <a:t>	– 64K words for program space </a:t>
            </a:r>
          </a:p>
          <a:p>
            <a:r>
              <a:rPr lang="en-IN" sz="2200" dirty="0" smtClean="0"/>
              <a:t>	– 64K words for data space </a:t>
            </a:r>
          </a:p>
          <a:p>
            <a:r>
              <a:rPr lang="en-IN" sz="2200" dirty="0" smtClean="0"/>
              <a:t>	– 64K words for I/O space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ROM, DARAM, SARAM, two way shared RAM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On-chip Memory Security option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MMR: 26 CPU </a:t>
            </a:r>
            <a:r>
              <a:rPr lang="en-IN" sz="2200" dirty="0" err="1" smtClean="0"/>
              <a:t>regs</a:t>
            </a:r>
            <a:r>
              <a:rPr lang="en-IN" sz="2200" dirty="0" smtClean="0"/>
              <a:t>, peripheral </a:t>
            </a:r>
            <a:r>
              <a:rPr lang="en-IN" sz="2200" dirty="0" err="1" smtClean="0"/>
              <a:t>regs</a:t>
            </a:r>
            <a:r>
              <a:rPr lang="en-IN" sz="2200" dirty="0" smtClean="0"/>
              <a:t> and scratch pad RAM block located on data page 0(DP0)</a:t>
            </a:r>
          </a:p>
          <a:p>
            <a:endParaRPr lang="en-IN" sz="2200" dirty="0" smtClean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5720" y="571480"/>
            <a:ext cx="8572560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400" dirty="0" smtClean="0">
                <a:solidFill>
                  <a:srgbClr val="C00000"/>
                </a:solidFill>
              </a:rPr>
              <a:t>Central Processing Unit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sz="2200" dirty="0" smtClean="0"/>
              <a:t>CPU Registers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40-bit ALU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Two 40-bit Acc </a:t>
            </a:r>
            <a:r>
              <a:rPr lang="en-IN" sz="2200" dirty="0" err="1" smtClean="0"/>
              <a:t>Regs</a:t>
            </a:r>
            <a:r>
              <a:rPr lang="en-IN" sz="2200" dirty="0" smtClean="0"/>
              <a:t> (</a:t>
            </a:r>
            <a:r>
              <a:rPr lang="en-IN" sz="2200" dirty="0" err="1" smtClean="0"/>
              <a:t>AccA</a:t>
            </a:r>
            <a:r>
              <a:rPr lang="en-IN" sz="2200" dirty="0" smtClean="0"/>
              <a:t> &amp; </a:t>
            </a:r>
            <a:r>
              <a:rPr lang="en-IN" sz="2200" dirty="0" err="1" smtClean="0"/>
              <a:t>AccB</a:t>
            </a:r>
            <a:r>
              <a:rPr lang="en-IN" sz="2200" dirty="0" smtClean="0"/>
              <a:t>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Barrel Shifter Supporting 0-31 bit left shift &amp; 0-16 bit right shift range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MAC Block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16-bit Temp </a:t>
            </a:r>
            <a:r>
              <a:rPr lang="en-IN" sz="2200" dirty="0" err="1" smtClean="0"/>
              <a:t>Reg</a:t>
            </a:r>
            <a:r>
              <a:rPr lang="en-IN" sz="2200" dirty="0" smtClean="0"/>
              <a:t> (T)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16-bit Transition </a:t>
            </a:r>
            <a:r>
              <a:rPr lang="en-IN" sz="2200" dirty="0" err="1" smtClean="0"/>
              <a:t>Reg</a:t>
            </a:r>
            <a:r>
              <a:rPr lang="en-IN" sz="2200" dirty="0" smtClean="0"/>
              <a:t> (TRN)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Compare, Select and Store Unit (CSSU)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Exponent Encoder</a:t>
            </a:r>
            <a:endParaRPr lang="en-IN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7158" y="285728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 smtClean="0">
                <a:solidFill>
                  <a:srgbClr val="C00000"/>
                </a:solidFill>
              </a:rPr>
              <a:t>Accumulators A &amp; B</a:t>
            </a:r>
          </a:p>
          <a:p>
            <a:endParaRPr lang="en-IN" dirty="0" smtClean="0"/>
          </a:p>
          <a:p>
            <a:endParaRPr lang="en-IN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591425" cy="392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1000100" y="4929198"/>
            <a:ext cx="7286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b="1" dirty="0" smtClean="0"/>
              <a:t>guard bits</a:t>
            </a:r>
            <a:r>
              <a:rPr lang="en-IN" dirty="0" smtClean="0"/>
              <a:t> are helpful to prevent overflow in iterative computations like convolution/correlation </a:t>
            </a:r>
            <a:endParaRPr lang="en-IN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214290"/>
            <a:ext cx="864399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200" dirty="0" smtClean="0">
                <a:solidFill>
                  <a:srgbClr val="C00000"/>
                </a:solidFill>
              </a:rPr>
              <a:t>CPU registers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IMR, IFR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ST0 &amp; ST1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PMST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AR0 – AR7(GPRs)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SP </a:t>
            </a:r>
            <a:r>
              <a:rPr lang="en-IN" sz="2200" dirty="0" err="1" smtClean="0"/>
              <a:t>reg</a:t>
            </a:r>
            <a:endParaRPr lang="en-IN" sz="2200" dirty="0" smtClean="0"/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Circular-Buffer size Register (BK)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Block-Rep </a:t>
            </a:r>
            <a:r>
              <a:rPr lang="en-IN" sz="2200" dirty="0" err="1" smtClean="0"/>
              <a:t>Regs</a:t>
            </a:r>
            <a:r>
              <a:rPr lang="en-IN" sz="2200" dirty="0" smtClean="0"/>
              <a:t> (BRC, RSA and REA)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PC Extension </a:t>
            </a:r>
            <a:r>
              <a:rPr lang="en-IN" sz="2200" dirty="0" err="1" smtClean="0"/>
              <a:t>Reg</a:t>
            </a:r>
            <a:r>
              <a:rPr lang="en-IN" sz="2200" dirty="0" smtClean="0"/>
              <a:t> </a:t>
            </a:r>
            <a:r>
              <a:rPr lang="en-IN" sz="2200" smtClean="0"/>
              <a:t>(XPC)</a:t>
            </a:r>
          </a:p>
          <a:p>
            <a:pPr>
              <a:buFont typeface="Wingdings" pitchFamily="2" charset="2"/>
              <a:buChar char="Ø"/>
            </a:pPr>
            <a:r>
              <a:rPr lang="en-IN" sz="2200" smtClean="0"/>
              <a:t>ST0,ST1,PMST </a:t>
            </a:r>
            <a:r>
              <a:rPr lang="en-IN" sz="2200" dirty="0" smtClean="0"/>
              <a:t>registers</a:t>
            </a:r>
            <a:endParaRPr lang="en-IN" sz="2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785786" y="642918"/>
            <a:ext cx="778674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Common DSP Tasks…</a:t>
            </a:r>
            <a:r>
              <a:rPr lang="en-US" sz="2400" dirty="0" smtClean="0"/>
              <a:t/>
            </a:r>
            <a:br>
              <a:rPr lang="en-US" sz="2400" dirty="0" smtClean="0"/>
            </a:br>
            <a:endParaRPr lang="en-US" sz="2800" dirty="0" smtClean="0">
              <a:solidFill>
                <a:schemeClr val="tx1"/>
              </a:solidFill>
              <a:latin typeface="Tahoma" pitchFamily="34" charset="0"/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2800" dirty="0">
                <a:solidFill>
                  <a:schemeClr val="tx1"/>
                </a:solidFill>
              </a:rPr>
              <a:t>Modulation-Demodulation, Error correction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Noise reduction, equalization, echo </a:t>
            </a:r>
            <a:r>
              <a:rPr lang="en-US" sz="2800" dirty="0" smtClean="0">
                <a:solidFill>
                  <a:schemeClr val="tx1"/>
                </a:solidFill>
              </a:rPr>
              <a:t>cancellation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Audio compression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Vector and Matrix calculations</a:t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</a:endParaRPr>
          </a:p>
          <a:p>
            <a:pPr algn="l"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Control algorithms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5720" y="0"/>
            <a:ext cx="8858280" cy="72327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u="sng" dirty="0" smtClean="0">
                <a:solidFill>
                  <a:srgbClr val="00B050"/>
                </a:solidFill>
              </a:rPr>
              <a:t>summary</a:t>
            </a:r>
          </a:p>
          <a:p>
            <a:pPr algn="ctr"/>
            <a:r>
              <a:rPr lang="en-US" sz="2400" b="1" u="sng" dirty="0" smtClean="0">
                <a:solidFill>
                  <a:srgbClr val="FF0000"/>
                </a:solidFill>
              </a:rPr>
              <a:t>TMS320C5x  DSP PROCESSORS FAMILY</a:t>
            </a:r>
            <a:endParaRPr lang="en-IN" sz="2400" b="1" u="sng" dirty="0" smtClean="0">
              <a:solidFill>
                <a:srgbClr val="FF0000"/>
              </a:solidFill>
            </a:endParaRPr>
          </a:p>
          <a:p>
            <a:r>
              <a:rPr lang="en-IN" sz="2400" b="1" u="sng" dirty="0" smtClean="0">
                <a:solidFill>
                  <a:srgbClr val="FF0000"/>
                </a:solidFill>
              </a:rPr>
              <a:t>Features provided by the ’54x DSPs include</a:t>
            </a:r>
            <a:r>
              <a:rPr lang="en-IN" dirty="0" smtClean="0"/>
              <a:t>:</a:t>
            </a:r>
          </a:p>
          <a:p>
            <a:r>
              <a:rPr lang="en-IN" sz="2200" dirty="0" smtClean="0">
                <a:solidFill>
                  <a:srgbClr val="002060"/>
                </a:solidFill>
              </a:rPr>
              <a:t>1) High-performance, low-power ’C54x CPU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Advanced </a:t>
            </a:r>
            <a:r>
              <a:rPr lang="en-IN" sz="2200" dirty="0" err="1" smtClean="0"/>
              <a:t>multibus</a:t>
            </a:r>
            <a:r>
              <a:rPr lang="en-IN" sz="2200" dirty="0" smtClean="0"/>
              <a:t> architecture with three separate 16-bit data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memory buses and one program memory bus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40-bit arithmetic logic unit (ALU), including a 40-bit barrel shifter and two independent 40-bit accumulators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17- × 17-bit parallel multiplier coupled to a 40-bit dedicated adder for non pipelined single-cycle multiply/accumulate (MAC) operation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Compare, select, and store unit (CSSU) for the add/compare selection of the </a:t>
            </a:r>
            <a:r>
              <a:rPr lang="en-IN" sz="2200" dirty="0" err="1" smtClean="0"/>
              <a:t>Viterbi</a:t>
            </a:r>
            <a:r>
              <a:rPr lang="en-IN" sz="2200" dirty="0" smtClean="0"/>
              <a:t> operator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Exponent encoder to compute an exponent value of a 40-bit accumulator value in a single cycle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Two address generators with eight auxiliary registers and two auxiliary register arithmetic units (ARAUs)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Data buses with a bus holder feature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Extended addressing mode for up to 8M × 16-bit maximum addressable external program space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</a:t>
            </a:r>
            <a:r>
              <a:rPr lang="en-IN" sz="2200" dirty="0" smtClean="0"/>
              <a:t>Single-instruction repeat and block-repeat operations for program code</a:t>
            </a:r>
          </a:p>
          <a:p>
            <a:pPr>
              <a:buFont typeface="Wingdings" pitchFamily="2" charset="2"/>
              <a:buChar char="Ø"/>
            </a:pPr>
            <a:endParaRPr lang="en-IN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7251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Ø"/>
            </a:pPr>
            <a:r>
              <a:rPr lang="en-IN" sz="2200" dirty="0" smtClean="0"/>
              <a:t>Block-memory-move instructions for better program and data management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Instructions with a 32-bit-long word operand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Instructions with two- or three-operand reads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Arithmetic instructions with parallel store and parallel load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Conditional store instructions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Fast return from interrupt</a:t>
            </a:r>
          </a:p>
          <a:p>
            <a:r>
              <a:rPr lang="en-IN" sz="2800" dirty="0" smtClean="0">
                <a:solidFill>
                  <a:srgbClr val="C00000"/>
                </a:solidFill>
              </a:rPr>
              <a:t> 2) On-chip peripherals</a:t>
            </a:r>
          </a:p>
          <a:p>
            <a:pPr>
              <a:buFont typeface="Wingdings" pitchFamily="2" charset="2"/>
              <a:buChar char="Ø"/>
            </a:pPr>
            <a:r>
              <a:rPr lang="en-IN" dirty="0" smtClean="0"/>
              <a:t> </a:t>
            </a:r>
            <a:r>
              <a:rPr lang="en-IN" sz="2200" dirty="0" smtClean="0"/>
              <a:t>Software-programmable wait-state generator and programmable bank-switching 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Phase-locked loop (PLL) clock generator with internal crystal oscillator or external clock source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Full-duplex standard serial port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Time-division multiplexed (TDM) serial port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Buffered serial port (BSP)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Multichannel buffered serial port (</a:t>
            </a:r>
            <a:r>
              <a:rPr lang="en-IN" sz="2200" dirty="0" err="1" smtClean="0"/>
              <a:t>McBSP</a:t>
            </a:r>
            <a:r>
              <a:rPr lang="en-IN" sz="2200" dirty="0" smtClean="0"/>
              <a:t>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Direct memory access (DMA) controller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8-bit parallel host-port interface (HPI)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Enhanced 8-bit parallel host-port interface (HPI8)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16-bit parallel host-port interface (HPI16)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16-bit timer with 4-bit </a:t>
            </a:r>
            <a:r>
              <a:rPr lang="en-IN" sz="2200" dirty="0" err="1" smtClean="0"/>
              <a:t>prescaler</a:t>
            </a:r>
            <a:r>
              <a:rPr lang="en-IN" sz="2200" dirty="0" smtClean="0"/>
              <a:t> 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Interprocessor first-in first-out (FIFO) unit (on multiple CPU devices)</a:t>
            </a:r>
          </a:p>
          <a:p>
            <a:r>
              <a:rPr lang="en-IN" sz="2800" dirty="0" smtClean="0">
                <a:solidFill>
                  <a:srgbClr val="C00000"/>
                </a:solidFill>
              </a:rPr>
              <a:t> </a:t>
            </a:r>
            <a:r>
              <a:rPr lang="en-IN" dirty="0" smtClean="0"/>
              <a:t> </a:t>
            </a:r>
            <a:endParaRPr lang="en-IN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0"/>
            <a:ext cx="8929718" cy="70986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IN" sz="2800" dirty="0" smtClean="0">
                <a:solidFill>
                  <a:srgbClr val="C00000"/>
                </a:solidFill>
              </a:rPr>
              <a:t>3) Power conservation features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Software power consumption control with IDLE1, IDLE2, and IDLE3</a:t>
            </a:r>
          </a:p>
          <a:p>
            <a:r>
              <a:rPr lang="en-IN" sz="2200" dirty="0" smtClean="0"/>
              <a:t>power-down modes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Ability to disable external address bus, data bus, and control bus</a:t>
            </a:r>
          </a:p>
          <a:p>
            <a:r>
              <a:rPr lang="en-IN" sz="2200" dirty="0" smtClean="0"/>
              <a:t>signals under software control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Ability to disable CLKOUT under software control</a:t>
            </a:r>
          </a:p>
          <a:p>
            <a:pPr>
              <a:buFont typeface="Wingdings" pitchFamily="2" charset="2"/>
              <a:buChar char="Ø"/>
            </a:pPr>
            <a:r>
              <a:rPr lang="en-IN" sz="2200" dirty="0" smtClean="0"/>
              <a:t> Low-voltage device options to reduce power consumption without</a:t>
            </a:r>
          </a:p>
          <a:p>
            <a:r>
              <a:rPr lang="en-IN" sz="2200" dirty="0" smtClean="0"/>
              <a:t>compromising performance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4)</a:t>
            </a:r>
            <a:r>
              <a:rPr lang="en-IN" sz="2200" dirty="0" smtClean="0"/>
              <a:t> On-chip scan-based emulation capability  IEEE 1149.1† (JTAG) boundary scan test capability</a:t>
            </a:r>
          </a:p>
          <a:p>
            <a:r>
              <a:rPr lang="en-IN" sz="2200" dirty="0" smtClean="0"/>
              <a:t> </a:t>
            </a:r>
            <a:r>
              <a:rPr lang="en-IN" sz="2200" dirty="0" smtClean="0">
                <a:solidFill>
                  <a:srgbClr val="C00000"/>
                </a:solidFill>
              </a:rPr>
              <a:t>5)</a:t>
            </a:r>
            <a:r>
              <a:rPr lang="en-IN" sz="2200" dirty="0" smtClean="0"/>
              <a:t> 5.0-V power supply devices with speeds up to 40 million instructions per second (MIPS) (25-ns instruction cycle time)</a:t>
            </a:r>
          </a:p>
          <a:p>
            <a:r>
              <a:rPr lang="en-IN" sz="2200" dirty="0" smtClean="0"/>
              <a:t> </a:t>
            </a:r>
            <a:r>
              <a:rPr lang="en-IN" sz="2200" dirty="0" smtClean="0">
                <a:solidFill>
                  <a:srgbClr val="C00000"/>
                </a:solidFill>
              </a:rPr>
              <a:t>6)</a:t>
            </a:r>
            <a:r>
              <a:rPr lang="en-IN" sz="2200" dirty="0" smtClean="0"/>
              <a:t> 3.3-V power supply devices with speeds up to 80 MIPS (12.5-ns</a:t>
            </a:r>
          </a:p>
          <a:p>
            <a:r>
              <a:rPr lang="en-IN" sz="2200" dirty="0" smtClean="0"/>
              <a:t>instruction cycle time)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7)</a:t>
            </a:r>
            <a:r>
              <a:rPr lang="en-IN" sz="2200" dirty="0" smtClean="0"/>
              <a:t> 2.5-V power supply devices with speeds up to 100 MIPS (10-ns instruction cycle time)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8)</a:t>
            </a:r>
            <a:r>
              <a:rPr lang="en-IN" sz="2200" dirty="0" smtClean="0"/>
              <a:t> 1.8-V power supply devices with speeds up to 200 MIPS (10-ns instruction cycle time per CPU core)</a:t>
            </a:r>
          </a:p>
          <a:p>
            <a:r>
              <a:rPr lang="en-IN" sz="2200" dirty="0" smtClean="0">
                <a:solidFill>
                  <a:srgbClr val="C00000"/>
                </a:solidFill>
              </a:rPr>
              <a:t>9)</a:t>
            </a:r>
            <a:r>
              <a:rPr lang="en-IN" sz="2200" dirty="0" smtClean="0"/>
              <a:t> 1.5-V power supply devices with speeds up to 532 MIPS (7.5-ns</a:t>
            </a:r>
          </a:p>
          <a:p>
            <a:r>
              <a:rPr lang="en-IN" sz="2200" dirty="0" smtClean="0"/>
              <a:t>instruction cycle time per CPU core)</a:t>
            </a:r>
            <a:endParaRPr lang="en-IN" sz="22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152400"/>
            <a:ext cx="8991600" cy="701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</a:rPr>
              <a:t>Addressing Modes in TMS320C54X Processor</a:t>
            </a:r>
          </a:p>
          <a:p>
            <a:r>
              <a:rPr lang="en-US" sz="2200" dirty="0" smtClean="0"/>
              <a:t>The method of specifying the operand or the data to be operated by the instruction.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Immediate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Absolute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Accumulator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Direct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Indirect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Memory mapped register addressing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Stack addressing</a:t>
            </a:r>
          </a:p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1) Immediate addressing mode: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The data is specified as a part of the instruction.</a:t>
            </a:r>
          </a:p>
          <a:p>
            <a:pPr marL="342900" indent="-342900">
              <a:buFont typeface="Wingdings" pitchFamily="2" charset="2"/>
              <a:buChar char="Ø"/>
            </a:pPr>
            <a:r>
              <a:rPr lang="en-US" dirty="0" smtClean="0"/>
              <a:t>Value encoded in the instruction. 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 Two types of values: </a:t>
            </a:r>
          </a:p>
          <a:p>
            <a:r>
              <a:rPr lang="en-US" dirty="0" smtClean="0"/>
              <a:t>	– Short immediate (3/5/8/9- bit constant) </a:t>
            </a:r>
          </a:p>
          <a:p>
            <a:r>
              <a:rPr lang="en-US" dirty="0" smtClean="0"/>
              <a:t>	–Long immediate (16 bits)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# indicates immediate.</a:t>
            </a:r>
          </a:p>
          <a:p>
            <a:r>
              <a:rPr lang="en-US" b="1" u="sng" dirty="0" smtClean="0"/>
              <a:t>Example:</a:t>
            </a:r>
            <a:r>
              <a:rPr lang="en-US" dirty="0" smtClean="0"/>
              <a:t>• LD #5, ARP ; load the immediate 3-bit constant(5h)  </a:t>
            </a:r>
          </a:p>
          <a:p>
            <a:r>
              <a:rPr lang="en-US" dirty="0" smtClean="0"/>
              <a:t>	• LD #143h, DP ; load the immediate 9-bit constant(143h) in DP </a:t>
            </a:r>
          </a:p>
          <a:p>
            <a:r>
              <a:rPr lang="en-US" dirty="0" smtClean="0"/>
              <a:t>	• LD #80h, A ; 8-bit constant </a:t>
            </a:r>
          </a:p>
          <a:p>
            <a:r>
              <a:rPr lang="en-US" dirty="0" smtClean="0"/>
              <a:t>	• LD #1000h, A ; 16-bit constant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1"/>
            <a:ext cx="861060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2) Absolute Addressing Mode: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In this the 16-bit address of the operand is directly</a:t>
            </a:r>
          </a:p>
          <a:p>
            <a:pPr>
              <a:buFont typeface="Wingdings" pitchFamily="2" charset="2"/>
              <a:buChar char="Ø"/>
            </a:pPr>
            <a:r>
              <a:rPr lang="en-US" dirty="0"/>
              <a:t> </a:t>
            </a:r>
            <a:r>
              <a:rPr lang="en-US" dirty="0" smtClean="0"/>
              <a:t>This addressing can be used to address an operand in all the three address spaces of the processor(i.e. address an operand in program memory, data memory and I/O ports)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Complete address is specified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Address is always of 16-bits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4 types:</a:t>
            </a:r>
          </a:p>
          <a:p>
            <a:r>
              <a:rPr lang="en-US" dirty="0" smtClean="0"/>
              <a:t>	 – </a:t>
            </a:r>
            <a:r>
              <a:rPr lang="en-US" dirty="0" err="1" smtClean="0"/>
              <a:t>dmad</a:t>
            </a:r>
            <a:r>
              <a:rPr lang="en-US" dirty="0" smtClean="0"/>
              <a:t> addressing </a:t>
            </a:r>
          </a:p>
          <a:p>
            <a:r>
              <a:rPr lang="en-US" dirty="0" smtClean="0"/>
              <a:t>	– </a:t>
            </a:r>
            <a:r>
              <a:rPr lang="en-US" dirty="0" err="1" smtClean="0"/>
              <a:t>pmad</a:t>
            </a:r>
            <a:r>
              <a:rPr lang="en-US" dirty="0" smtClean="0"/>
              <a:t> addressing </a:t>
            </a:r>
          </a:p>
          <a:p>
            <a:r>
              <a:rPr lang="en-US" dirty="0" smtClean="0"/>
              <a:t>	– PA addressing </a:t>
            </a:r>
          </a:p>
          <a:p>
            <a:r>
              <a:rPr lang="en-US" dirty="0" smtClean="0"/>
              <a:t>	– *(</a:t>
            </a:r>
            <a:r>
              <a:rPr lang="en-US" dirty="0" err="1" smtClean="0"/>
              <a:t>lk</a:t>
            </a:r>
            <a:r>
              <a:rPr lang="en-US" dirty="0" smtClean="0"/>
              <a:t>) addressing</a:t>
            </a:r>
          </a:p>
          <a:p>
            <a:r>
              <a:rPr lang="en-US" b="1" dirty="0" smtClean="0"/>
              <a:t>Example:</a:t>
            </a:r>
          </a:p>
          <a:p>
            <a:r>
              <a:rPr lang="en-US" dirty="0" smtClean="0"/>
              <a:t> 	• MVKD SAMPLE,*AR5 ;	</a:t>
            </a:r>
            <a:r>
              <a:rPr lang="en-US" dirty="0" err="1" smtClean="0"/>
              <a:t>dmad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</a:t>
            </a:r>
          </a:p>
          <a:p>
            <a:r>
              <a:rPr lang="en-US" dirty="0" smtClean="0"/>
              <a:t>	• MVDK *AR3, DATA1 ; 	</a:t>
            </a:r>
            <a:r>
              <a:rPr lang="en-US" dirty="0" err="1" smtClean="0"/>
              <a:t>dmad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en-US" dirty="0" smtClean="0"/>
              <a:t>	• MVPD COEFF, *AR7 ; 	</a:t>
            </a:r>
            <a:r>
              <a:rPr lang="en-US" dirty="0" err="1" smtClean="0"/>
              <a:t>pmad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r>
              <a:rPr lang="en-US" dirty="0" smtClean="0"/>
              <a:t> </a:t>
            </a:r>
          </a:p>
          <a:p>
            <a:r>
              <a:rPr lang="en-US" dirty="0" smtClean="0"/>
              <a:t> 	• MVPD COEFF, *AR7 ; 	</a:t>
            </a:r>
            <a:r>
              <a:rPr lang="en-US" dirty="0" err="1" smtClean="0"/>
              <a:t>pmad</a:t>
            </a:r>
            <a:r>
              <a:rPr lang="en-US" dirty="0" smtClean="0"/>
              <a:t>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en-US" dirty="0" smtClean="0"/>
              <a:t> 	• PORTR FIFO, *AR5 ; 	PA </a:t>
            </a:r>
            <a:r>
              <a:rPr lang="en-US" dirty="0" err="1" smtClean="0"/>
              <a:t>addr</a:t>
            </a:r>
            <a:endParaRPr lang="en-US" dirty="0" smtClean="0"/>
          </a:p>
          <a:p>
            <a:r>
              <a:rPr lang="en-US" dirty="0" smtClean="0"/>
              <a:t>	 • LD *(BUFFER), A; 	*(</a:t>
            </a:r>
            <a:r>
              <a:rPr lang="en-US" dirty="0" err="1" smtClean="0"/>
              <a:t>lk</a:t>
            </a:r>
            <a:r>
              <a:rPr lang="en-US" dirty="0" smtClean="0"/>
              <a:t>) </a:t>
            </a:r>
            <a:r>
              <a:rPr lang="en-US" dirty="0" err="1" smtClean="0"/>
              <a:t>addr</a:t>
            </a:r>
            <a:endParaRPr lang="en-US" dirty="0" smtClean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0"/>
            <a:ext cx="8762999" cy="73235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3) Accumulator Addressing Mode: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In this the contents of accumulator is the address of the operand/data in program memory.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Use Acc (A/B) contents as address. 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 Used to address program memory as data.</a:t>
            </a:r>
          </a:p>
          <a:p>
            <a:pPr>
              <a:buFont typeface="Wingdings" pitchFamily="2" charset="2"/>
              <a:buChar char="Ø"/>
            </a:pPr>
            <a:r>
              <a:rPr lang="en-US" dirty="0" smtClean="0"/>
              <a:t>Two instructions: </a:t>
            </a:r>
          </a:p>
          <a:p>
            <a:r>
              <a:rPr lang="en-US" dirty="0" smtClean="0"/>
              <a:t> 	– READA </a:t>
            </a:r>
            <a:r>
              <a:rPr lang="en-US" dirty="0" err="1" smtClean="0"/>
              <a:t>Smem</a:t>
            </a:r>
            <a:endParaRPr lang="en-US" dirty="0" smtClean="0"/>
          </a:p>
          <a:p>
            <a:r>
              <a:rPr lang="en-US" dirty="0" smtClean="0"/>
              <a:t>	 – WRITA </a:t>
            </a:r>
            <a:r>
              <a:rPr lang="en-US" dirty="0" err="1" smtClean="0"/>
              <a:t>Smem</a:t>
            </a:r>
            <a:endParaRPr lang="en-US" dirty="0" smtClean="0"/>
          </a:p>
          <a:p>
            <a:r>
              <a:rPr lang="en-US" sz="2200" dirty="0" smtClean="0">
                <a:solidFill>
                  <a:srgbClr val="FF0000"/>
                </a:solidFill>
              </a:rPr>
              <a:t>4) Direct Addressing Mode: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 In this the lower 7 bits of data memory address are specified in the instruction itself.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/>
              <a:t> </a:t>
            </a:r>
            <a:r>
              <a:rPr lang="en-US" sz="2200" dirty="0" smtClean="0"/>
              <a:t>The 16-bit data memory address is formed by using either the 9 bits of DP(Data Pointer) in status register-0 or the 16-bit of SP(Stack Pointer)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When DP is used, the 9 bits of DP is the upper 9 bits of the 16-bit address and the lower 7 bits are the address directly specified by the instruction.</a:t>
            </a:r>
          </a:p>
          <a:p>
            <a:pPr>
              <a:buFont typeface="Wingdings" pitchFamily="2" charset="2"/>
              <a:buChar char="Ø"/>
            </a:pPr>
            <a:r>
              <a:rPr lang="en-US" sz="2200" dirty="0" smtClean="0"/>
              <a:t>When SP is used, the 16-bit content of SP is added to 7 bits specified in the instruction to form 16-bit address.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Example: </a:t>
            </a:r>
            <a:r>
              <a:rPr lang="en-US" sz="2200" dirty="0" smtClean="0"/>
              <a:t>ADD 6ch,A ;  Add the content of memory directly addressed by </a:t>
            </a:r>
          </a:p>
          <a:p>
            <a:r>
              <a:rPr lang="en-US" sz="2200" dirty="0"/>
              <a:t> </a:t>
            </a:r>
            <a:r>
              <a:rPr lang="en-US" sz="2200" dirty="0" smtClean="0"/>
              <a:t>                                         the instruction to Accumulator</a:t>
            </a:r>
          </a:p>
          <a:p>
            <a:r>
              <a:rPr lang="en-US" sz="2200" dirty="0" smtClean="0"/>
              <a:t>	    SUB 57h,B;   Subtract the content of memory directly addressed </a:t>
            </a:r>
          </a:p>
          <a:p>
            <a:r>
              <a:rPr lang="en-US" sz="2200" dirty="0"/>
              <a:t>	</a:t>
            </a:r>
            <a:r>
              <a:rPr lang="en-US" sz="2200" dirty="0" smtClean="0"/>
              <a:t>		by the instruction to Accumulator B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304800"/>
            <a:ext cx="86868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5) Indirect addressing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In this the data memory address is specified by the content of one of the eight auxiliary registers, i.e. AR0-AR7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The AR(Auxiliary Register) currently used for accessing the data is denoted by 3-bit ARP(Auxiliary Register Pointer)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In this addressing mode, the content of AR can be updated automatically either after or before the operand is fetched.</a:t>
            </a:r>
          </a:p>
          <a:p>
            <a:pPr marL="457200" indent="-457200"/>
            <a:r>
              <a:rPr lang="en-US" sz="2200" dirty="0" smtClean="0"/>
              <a:t>Example:  LD *AR3,A    ; load the content of memory addressed by AR3 in 			accumulator A</a:t>
            </a:r>
          </a:p>
          <a:p>
            <a:pPr marL="457200" indent="-457200"/>
            <a:r>
              <a:rPr lang="en-US" sz="2200" dirty="0" smtClean="0"/>
              <a:t>		     LD *AR3-,A    ; same as above, but after loading decrement AR3</a:t>
            </a:r>
          </a:p>
          <a:p>
            <a:pPr marL="457200" indent="-457200"/>
            <a:r>
              <a:rPr lang="en-US" sz="2200" dirty="0" smtClean="0"/>
              <a:t>                   LD *AR3+,A    ; same as above, but after loading increment AR3</a:t>
            </a:r>
          </a:p>
          <a:p>
            <a:pPr marL="457200" indent="-457200"/>
            <a:r>
              <a:rPr lang="en-US" sz="2200" dirty="0" smtClean="0"/>
              <a:t>		     LD *AR3-0,A    ; same as above, but after loading decrement 				    AR3 using AR0</a:t>
            </a:r>
          </a:p>
          <a:p>
            <a:pPr marL="457200" indent="-457200"/>
            <a:r>
              <a:rPr lang="en-US" sz="2200" dirty="0" smtClean="0"/>
              <a:t> 		      LD *AR3+0,A    ; same as above, but after loading increment 				    AR3 using AR0</a:t>
            </a:r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86874" cy="85561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6) Memory mapped register addressing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In this the address of the memory-mapped register is specified as direct or indirect address in the instruction.</a:t>
            </a:r>
          </a:p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Example:  </a:t>
            </a:r>
            <a:r>
              <a:rPr lang="en-US" sz="2200" dirty="0" smtClean="0"/>
              <a:t>LDM 06h,A   ; Load the content of MMR directly addressed by the  </a:t>
            </a:r>
          </a:p>
          <a:p>
            <a:pPr marL="457200" indent="-457200"/>
            <a:r>
              <a:rPr lang="en-US" sz="2200" dirty="0" smtClean="0"/>
              <a:t>				instruction in accumulator A</a:t>
            </a:r>
          </a:p>
          <a:p>
            <a:pPr marL="457200" indent="-457200"/>
            <a:r>
              <a:rPr lang="en-US" sz="2200" dirty="0" smtClean="0"/>
              <a:t>		    STLM A, 1Eh ; Store the content of accumulator A in MMR                 	                                  directly  addressed by the instruction</a:t>
            </a:r>
          </a:p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7) Stack addressing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In this the data memory address is the content of Stack Pointer(SP)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The PUSH and POP instruction access the stack memory using  the stack addressing mode.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en-US" sz="2200" dirty="0" smtClean="0"/>
              <a:t>The CALL interrupt and RETURN instructions also use stack pointer address for automatic storage/retrieval  of information to/from stack.</a:t>
            </a:r>
          </a:p>
          <a:p>
            <a:pPr marL="457200" indent="-457200"/>
            <a:r>
              <a:rPr lang="en-US" sz="2200" dirty="0" smtClean="0">
                <a:solidFill>
                  <a:srgbClr val="FF0000"/>
                </a:solidFill>
              </a:rPr>
              <a:t>Example: </a:t>
            </a:r>
            <a:r>
              <a:rPr lang="en-US" sz="2200" dirty="0" smtClean="0"/>
              <a:t>PSHM 1ch  ; Decrement SP by 2 and push the content of MMR 				addressed by the instruction(address=1Ch)  to      	                             stack memory addressed by SP</a:t>
            </a:r>
          </a:p>
          <a:p>
            <a:pPr marL="457200" indent="-457200"/>
            <a:r>
              <a:rPr lang="en-US" sz="2200" dirty="0" smtClean="0"/>
              <a:t>		    POPM 1Ch  ; POP the top of stack pointed by SP to MMR 				addressed by the instruction(address=1Ch), then SP 			in incremented by 2</a:t>
            </a:r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/>
          </a:p>
          <a:p>
            <a:pPr marL="457200" indent="-457200"/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4282" y="214290"/>
            <a:ext cx="875363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/>
            <a:r>
              <a:rPr lang="en-US" sz="2200" dirty="0" smtClean="0">
                <a:solidFill>
                  <a:srgbClr val="FF0000"/>
                </a:solidFill>
              </a:rPr>
              <a:t>INSTRUCTION SET OF TM320C54X PROCESSORS</a:t>
            </a:r>
          </a:p>
          <a:p>
            <a:pPr marL="457200" indent="-457200" algn="ctr"/>
            <a:endParaRPr lang="en-US" sz="2200" dirty="0" smtClean="0">
              <a:solidFill>
                <a:srgbClr val="FF0000"/>
              </a:solidFill>
            </a:endParaRPr>
          </a:p>
          <a:p>
            <a:pPr marL="457200" indent="-457200">
              <a:buAutoNum type="arabicParenR"/>
            </a:pPr>
            <a:r>
              <a:rPr lang="en-US" sz="2200" dirty="0" smtClean="0"/>
              <a:t>Arithmetic instructions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Logical instructions 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Branch/control instructions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Load/store instructions</a:t>
            </a:r>
          </a:p>
          <a:p>
            <a:pPr marL="457200" indent="-457200">
              <a:buAutoNum type="arabicParenR"/>
            </a:pPr>
            <a:r>
              <a:rPr lang="en-US" sz="2200" dirty="0" smtClean="0"/>
              <a:t>Move instructions</a:t>
            </a:r>
          </a:p>
          <a:p>
            <a:pPr marL="457200" indent="-457200"/>
            <a:endParaRPr lang="en-US" sz="2200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14290"/>
            <a:ext cx="8072494" cy="5272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428596" y="500042"/>
            <a:ext cx="78010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dirty="0" smtClean="0">
                <a:solidFill>
                  <a:srgbClr val="FF0000"/>
                </a:solidFill>
              </a:rPr>
              <a:t>DSPs Need to Do…</a:t>
            </a:r>
            <a:endParaRPr lang="en-US" sz="4000" dirty="0" smtClean="0">
              <a:solidFill>
                <a:srgbClr val="FF0000"/>
              </a:solidFill>
              <a:latin typeface="Tahoma" pitchFamily="34" charset="0"/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  <a:latin typeface="Tahoma" pitchFamily="34" charset="0"/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Efficient repetitive numerical calculations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Maintain numeric fidelity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Provide high memory bandwidth</a:t>
            </a:r>
          </a:p>
          <a:p>
            <a:pPr lvl="1" algn="l">
              <a:spcBef>
                <a:spcPct val="50000"/>
              </a:spcBef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Streaming data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Real Time processing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8358246" cy="4853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500042"/>
            <a:ext cx="7715303" cy="4610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29"/>
            <a:ext cx="7358114" cy="3071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500438"/>
            <a:ext cx="6572296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52"/>
            <a:ext cx="6929486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34" y="3429000"/>
            <a:ext cx="6286544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642910" y="428604"/>
            <a:ext cx="7858180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DSPs Need to Minimize…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Real </a:t>
            </a:r>
            <a:r>
              <a:rPr lang="en-US" sz="2800" dirty="0">
                <a:solidFill>
                  <a:schemeClr val="tx1"/>
                </a:solidFill>
              </a:rPr>
              <a:t>Time execution unpredictability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Memory use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Power consumption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Cost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Development time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714348" y="357166"/>
            <a:ext cx="8072494" cy="38779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dirty="0" smtClean="0">
                <a:solidFill>
                  <a:srgbClr val="FF0000"/>
                </a:solidFill>
              </a:rPr>
              <a:t>What Do DSPs Have?</a:t>
            </a:r>
            <a:r>
              <a:rPr lang="en-US" sz="3600" dirty="0" smtClean="0">
                <a:solidFill>
                  <a:srgbClr val="FF0000"/>
                </a:solidFill>
                <a:latin typeface="Tahoma" pitchFamily="34" charset="0"/>
              </a:rPr>
              <a:t> 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 smtClean="0">
                <a:solidFill>
                  <a:schemeClr val="tx1"/>
                </a:solidFill>
              </a:rPr>
              <a:t>Specialized </a:t>
            </a:r>
            <a:r>
              <a:rPr lang="en-US" sz="2800" dirty="0">
                <a:solidFill>
                  <a:schemeClr val="tx1"/>
                </a:solidFill>
              </a:rPr>
              <a:t>memory architecture (Harvard)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Specialized parallel execution units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Specialized addressing modes</a:t>
            </a: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Specialized instruction sets for </a:t>
            </a:r>
            <a:r>
              <a:rPr lang="en-US" sz="2800" dirty="0" err="1" smtClean="0">
                <a:solidFill>
                  <a:schemeClr val="tx1"/>
                </a:solidFill>
              </a:rPr>
              <a:t>parallelexecution</a:t>
            </a:r>
            <a:endParaRPr lang="en-US" sz="2800" dirty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dirty="0">
                <a:solidFill>
                  <a:schemeClr val="tx1"/>
                </a:solidFill>
              </a:rPr>
              <a:t> Specialized peripherals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Multiply-Accumulate (MAC)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2688" y="2017713"/>
            <a:ext cx="7772400" cy="1335087"/>
          </a:xfrm>
        </p:spPr>
        <p:txBody>
          <a:bodyPr/>
          <a:lstStyle/>
          <a:p>
            <a:r>
              <a:rPr lang="en-US"/>
              <a:t>Multiplication in single cycle</a:t>
            </a:r>
          </a:p>
          <a:p>
            <a:r>
              <a:rPr lang="en-US"/>
              <a:t>Execution time ~ 200 ns</a:t>
            </a: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>
            <a:off x="1676400" y="3505200"/>
            <a:ext cx="3810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IN"/>
          </a:p>
        </p:txBody>
      </p:sp>
      <p:sp>
        <p:nvSpPr>
          <p:cNvPr id="109574" name="Text Box 6"/>
          <p:cNvSpPr txBox="1">
            <a:spLocks noChangeArrowheads="1"/>
          </p:cNvSpPr>
          <p:nvPr/>
        </p:nvSpPr>
        <p:spPr bwMode="auto">
          <a:xfrm>
            <a:off x="2971800" y="3810000"/>
            <a:ext cx="1066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Register</a:t>
            </a:r>
          </a:p>
        </p:txBody>
      </p:sp>
      <p:sp>
        <p:nvSpPr>
          <p:cNvPr id="109575" name="Text Box 7"/>
          <p:cNvSpPr txBox="1">
            <a:spLocks noChangeArrowheads="1"/>
          </p:cNvSpPr>
          <p:nvPr/>
        </p:nvSpPr>
        <p:spPr bwMode="auto">
          <a:xfrm>
            <a:off x="4267200" y="4267200"/>
            <a:ext cx="12954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Multiplier</a:t>
            </a:r>
          </a:p>
        </p:txBody>
      </p:sp>
      <p:sp>
        <p:nvSpPr>
          <p:cNvPr id="109577" name="Line 9"/>
          <p:cNvSpPr>
            <a:spLocks noChangeShapeType="1"/>
          </p:cNvSpPr>
          <p:nvPr/>
        </p:nvSpPr>
        <p:spPr bwMode="auto">
          <a:xfrm>
            <a:off x="3505200" y="3505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78" name="Line 10"/>
          <p:cNvSpPr>
            <a:spLocks noChangeShapeType="1"/>
          </p:cNvSpPr>
          <p:nvPr/>
        </p:nvSpPr>
        <p:spPr bwMode="auto">
          <a:xfrm>
            <a:off x="4876800" y="35052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cxnSp>
        <p:nvCxnSpPr>
          <p:cNvPr id="109580" name="AutoShape 12"/>
          <p:cNvCxnSpPr>
            <a:cxnSpLocks noChangeShapeType="1"/>
            <a:stCxn id="109574" idx="2"/>
            <a:endCxn id="109575" idx="1"/>
          </p:cNvCxnSpPr>
          <p:nvPr/>
        </p:nvCxnSpPr>
        <p:spPr bwMode="auto">
          <a:xfrm rot="16200000" flipH="1">
            <a:off x="3759200" y="3962400"/>
            <a:ext cx="254000" cy="762000"/>
          </a:xfrm>
          <a:prstGeom prst="bentConnector2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sp>
        <p:nvSpPr>
          <p:cNvPr id="109581" name="Text Box 13"/>
          <p:cNvSpPr txBox="1">
            <a:spLocks noChangeArrowheads="1"/>
          </p:cNvSpPr>
          <p:nvPr/>
        </p:nvSpPr>
        <p:spPr bwMode="auto">
          <a:xfrm>
            <a:off x="3581400" y="4953000"/>
            <a:ext cx="10668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ALU</a:t>
            </a:r>
          </a:p>
        </p:txBody>
      </p:sp>
      <p:sp>
        <p:nvSpPr>
          <p:cNvPr id="109582" name="Line 14"/>
          <p:cNvSpPr>
            <a:spLocks noChangeShapeType="1"/>
          </p:cNvSpPr>
          <p:nvPr/>
        </p:nvSpPr>
        <p:spPr bwMode="auto">
          <a:xfrm>
            <a:off x="4419600" y="4648200"/>
            <a:ext cx="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3" name="Text Box 15"/>
          <p:cNvSpPr txBox="1">
            <a:spLocks noChangeArrowheads="1"/>
          </p:cNvSpPr>
          <p:nvPr/>
        </p:nvSpPr>
        <p:spPr bwMode="auto">
          <a:xfrm>
            <a:off x="3276600" y="5791200"/>
            <a:ext cx="16002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chemeClr val="tx1"/>
                </a:solidFill>
              </a:rPr>
              <a:t>Accumulator</a:t>
            </a:r>
          </a:p>
        </p:txBody>
      </p:sp>
      <p:sp>
        <p:nvSpPr>
          <p:cNvPr id="109584" name="Line 16"/>
          <p:cNvSpPr>
            <a:spLocks noChangeShapeType="1"/>
          </p:cNvSpPr>
          <p:nvPr/>
        </p:nvSpPr>
        <p:spPr bwMode="auto">
          <a:xfrm>
            <a:off x="4114800" y="5334000"/>
            <a:ext cx="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5" name="Line 17"/>
          <p:cNvSpPr>
            <a:spLocks noChangeShapeType="1"/>
          </p:cNvSpPr>
          <p:nvPr/>
        </p:nvSpPr>
        <p:spPr bwMode="auto">
          <a:xfrm flipH="1">
            <a:off x="2438400" y="6019800"/>
            <a:ext cx="838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6" name="Line 18"/>
          <p:cNvSpPr>
            <a:spLocks noChangeShapeType="1"/>
          </p:cNvSpPr>
          <p:nvPr/>
        </p:nvSpPr>
        <p:spPr bwMode="auto">
          <a:xfrm flipV="1">
            <a:off x="2438400" y="3505200"/>
            <a:ext cx="0" cy="2514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7" name="Line 19"/>
          <p:cNvSpPr>
            <a:spLocks noChangeShapeType="1"/>
          </p:cNvSpPr>
          <p:nvPr/>
        </p:nvSpPr>
        <p:spPr bwMode="auto">
          <a:xfrm>
            <a:off x="2438400" y="47244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anchor="b"/>
          <a:lstStyle/>
          <a:p>
            <a:endParaRPr lang="en-IN"/>
          </a:p>
        </p:txBody>
      </p:sp>
      <p:sp>
        <p:nvSpPr>
          <p:cNvPr id="109588" name="Line 20"/>
          <p:cNvSpPr>
            <a:spLocks noChangeShapeType="1"/>
          </p:cNvSpPr>
          <p:nvPr/>
        </p:nvSpPr>
        <p:spPr bwMode="auto">
          <a:xfrm>
            <a:off x="3810000" y="4724400"/>
            <a:ext cx="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anchor="b"/>
          <a:lstStyle/>
          <a:p>
            <a:endParaRPr lang="en-IN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5" y="2071679"/>
            <a:ext cx="7943850" cy="25908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071538" y="500042"/>
            <a:ext cx="7286676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3400" dirty="0">
                <a:solidFill>
                  <a:srgbClr val="FF0000"/>
                </a:solidFill>
              </a:rPr>
              <a:t>Von Neumann Architecture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81063" y="1647825"/>
            <a:ext cx="7381875" cy="356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1214414" y="571480"/>
            <a:ext cx="6858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</a:rPr>
              <a:t>Harvard Architecture…</a:t>
            </a:r>
            <a:endParaRPr lang="en-IN" sz="3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2085</Words>
  <Application>Microsoft Office PowerPoint</Application>
  <PresentationFormat>On-screen Show (4:3)</PresentationFormat>
  <Paragraphs>373</Paragraphs>
  <Slides>43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Office Theme</vt:lpstr>
      <vt:lpstr>UNIT-5 Introduction to DSP Processors</vt:lpstr>
      <vt:lpstr>  </vt:lpstr>
      <vt:lpstr>Slide 3</vt:lpstr>
      <vt:lpstr> </vt:lpstr>
      <vt:lpstr>Slide 5</vt:lpstr>
      <vt:lpstr>Slide 6</vt:lpstr>
      <vt:lpstr>Multiply-Accumulate (MAC)</vt:lpstr>
      <vt:lpstr>Slide 8</vt:lpstr>
      <vt:lpstr>Slide 9</vt:lpstr>
      <vt:lpstr>Slide 10</vt:lpstr>
      <vt:lpstr>Von Neumann Architecture…</vt:lpstr>
      <vt:lpstr>Harvard Architecture…</vt:lpstr>
      <vt:lpstr>Slide 13</vt:lpstr>
      <vt:lpstr>Slide 14</vt:lpstr>
      <vt:lpstr>Slide 15</vt:lpstr>
      <vt:lpstr>VLIW characteristics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TMS320C54x Internal Block Diagram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Srikanth</dc:creator>
  <cp:lastModifiedBy>CLAB</cp:lastModifiedBy>
  <cp:revision>82</cp:revision>
  <dcterms:created xsi:type="dcterms:W3CDTF">2019-10-24T06:13:53Z</dcterms:created>
  <dcterms:modified xsi:type="dcterms:W3CDTF">2020-02-27T07:26:57Z</dcterms:modified>
</cp:coreProperties>
</file>