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7772400" cy="100584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374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‹#›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‹#›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‹#›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9/18/2019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‹#›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‹#›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6"/>
            <a:ext cx="6995160" cy="160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56455" y="9737831"/>
            <a:ext cx="292734" cy="139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‹#›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ughtco.com/" TargetMode="External"/><Relationship Id="rId2" Type="http://schemas.openxmlformats.org/officeDocument/2006/relationships/hyperlink" Target="http://www.thoughtco.com/animal-organ-systems-4101795?print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hyperlink" Target="https://www.thoughtco.com/evolution-of-vertebrate-animals-4040937" TargetMode="External"/><Relationship Id="rId4" Type="http://schemas.openxmlformats.org/officeDocument/2006/relationships/hyperlink" Target="https://www.thoughtco.com/bob-strauss-109133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ughtco.com/facts-about-jellyfish-4102061" TargetMode="External"/><Relationship Id="rId2" Type="http://schemas.openxmlformats.org/officeDocument/2006/relationships/hyperlink" Target="http://www.thoughtco.com/animal-organ-systems-4101795?print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thoughtco.com/animal-organ-systems-4101795?print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thoughtco.com/animal-organ-systems-4101795?print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oughtco.com/animal-organ-systems-4101795?print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ughtco.com/oxygen-facts-p2-606571" TargetMode="External"/><Relationship Id="rId2" Type="http://schemas.openxmlformats.org/officeDocument/2006/relationships/hyperlink" Target="http://www.thoughtco.com/animal-organ-systems-4101795?print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hyperlink" Target="https://www.thoughtco.com/facts-about-invertebrates-409533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ughtco.com/facts-about-mammals-everyone-should-know-4065168" TargetMode="External"/><Relationship Id="rId2" Type="http://schemas.openxmlformats.org/officeDocument/2006/relationships/hyperlink" Target="http://www.thoughtco.com/animal-organ-systems-4101795?print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thoughtco.com/animal-organ-systems-4101795?print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thoughtco.com/animal-organ-systems-4101795?print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ughtco.com/essential-facts-about-fish-4096595" TargetMode="External"/><Relationship Id="rId2" Type="http://schemas.openxmlformats.org/officeDocument/2006/relationships/hyperlink" Target="http://www.thoughtco.com/animal-organ-systems-4101795?print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hyperlink" Target="https://www.thoughtco.com/facts-about-reptiles-409003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thoughtco.com/animal-organ-systems-4101795?print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ughtco.com/animal-anatomy-epithelial-tissue-373206" TargetMode="External"/><Relationship Id="rId2" Type="http://schemas.openxmlformats.org/officeDocument/2006/relationships/hyperlink" Target="http://www.thoughtco.com/animal-organ-systems-4101795?print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thoughtco.com/animal-organ-systems-4101795?print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254" y="165099"/>
            <a:ext cx="4210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9/3/2019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00555" y="165099"/>
            <a:ext cx="2950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4998" y="1401761"/>
            <a:ext cx="6515100" cy="0"/>
          </a:xfrm>
          <a:custGeom>
            <a:avLst/>
            <a:gdLst/>
            <a:ahLst/>
            <a:cxnLst/>
            <a:rect l="l" t="t" r="r" b="b"/>
            <a:pathLst>
              <a:path w="6515100">
                <a:moveTo>
                  <a:pt x="0" y="0"/>
                </a:moveTo>
                <a:lnTo>
                  <a:pt x="6515100" y="0"/>
                </a:lnTo>
              </a:path>
            </a:pathLst>
          </a:custGeom>
          <a:ln w="9525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2298" y="698499"/>
            <a:ext cx="4324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dirty="0">
                <a:solidFill>
                  <a:srgbClr val="0000ED"/>
                </a:solidFill>
                <a:uFill>
                  <a:solidFill>
                    <a:srgbClr val="0000ED"/>
                  </a:solidFill>
                </a:uFill>
                <a:latin typeface="Arial"/>
                <a:cs typeface="Arial"/>
                <a:hlinkClick r:id="rId3"/>
              </a:rPr>
              <a:t>Home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30803" y="1053840"/>
            <a:ext cx="113030" cy="213995"/>
          </a:xfrm>
          <a:custGeom>
            <a:avLst/>
            <a:gdLst/>
            <a:ahLst/>
            <a:cxnLst/>
            <a:rect l="l" t="t" r="r" b="b"/>
            <a:pathLst>
              <a:path w="113030" h="213994">
                <a:moveTo>
                  <a:pt x="65386" y="45894"/>
                </a:moveTo>
                <a:lnTo>
                  <a:pt x="21263" y="45894"/>
                </a:lnTo>
                <a:lnTo>
                  <a:pt x="21263" y="0"/>
                </a:lnTo>
                <a:lnTo>
                  <a:pt x="65386" y="177"/>
                </a:lnTo>
                <a:lnTo>
                  <a:pt x="65386" y="45894"/>
                </a:lnTo>
                <a:close/>
              </a:path>
              <a:path w="113030" h="213994">
                <a:moveTo>
                  <a:pt x="97105" y="213702"/>
                </a:moveTo>
                <a:lnTo>
                  <a:pt x="90371" y="213702"/>
                </a:lnTo>
                <a:lnTo>
                  <a:pt x="72040" y="212434"/>
                </a:lnTo>
                <a:lnTo>
                  <a:pt x="33490" y="189958"/>
                </a:lnTo>
                <a:lnTo>
                  <a:pt x="21263" y="140873"/>
                </a:lnTo>
                <a:lnTo>
                  <a:pt x="21263" y="82929"/>
                </a:lnTo>
                <a:lnTo>
                  <a:pt x="0" y="82929"/>
                </a:lnTo>
                <a:lnTo>
                  <a:pt x="0" y="45894"/>
                </a:lnTo>
                <a:lnTo>
                  <a:pt x="103307" y="45894"/>
                </a:lnTo>
                <a:lnTo>
                  <a:pt x="103307" y="83106"/>
                </a:lnTo>
                <a:lnTo>
                  <a:pt x="65209" y="83106"/>
                </a:lnTo>
                <a:lnTo>
                  <a:pt x="65209" y="163378"/>
                </a:lnTo>
                <a:lnTo>
                  <a:pt x="68930" y="167808"/>
                </a:lnTo>
                <a:lnTo>
                  <a:pt x="73360" y="172946"/>
                </a:lnTo>
                <a:lnTo>
                  <a:pt x="76904" y="174718"/>
                </a:lnTo>
                <a:lnTo>
                  <a:pt x="103575" y="174718"/>
                </a:lnTo>
                <a:lnTo>
                  <a:pt x="112521" y="210336"/>
                </a:lnTo>
                <a:lnTo>
                  <a:pt x="106851" y="212285"/>
                </a:lnTo>
                <a:lnTo>
                  <a:pt x="97105" y="213702"/>
                </a:lnTo>
                <a:close/>
              </a:path>
              <a:path w="113030" h="213994">
                <a:moveTo>
                  <a:pt x="103575" y="174718"/>
                </a:moveTo>
                <a:lnTo>
                  <a:pt x="94270" y="174718"/>
                </a:lnTo>
                <a:lnTo>
                  <a:pt x="100117" y="173655"/>
                </a:lnTo>
                <a:lnTo>
                  <a:pt x="103130" y="172946"/>
                </a:lnTo>
                <a:lnTo>
                  <a:pt x="103575" y="174718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5000" y="1047106"/>
            <a:ext cx="171450" cy="0"/>
          </a:xfrm>
          <a:custGeom>
            <a:avLst/>
            <a:gdLst/>
            <a:ahLst/>
            <a:cxnLst/>
            <a:rect l="l" t="t" r="r" b="b"/>
            <a:pathLst>
              <a:path w="171450">
                <a:moveTo>
                  <a:pt x="0" y="0"/>
                </a:moveTo>
                <a:lnTo>
                  <a:pt x="171174" y="0"/>
                </a:lnTo>
              </a:path>
            </a:pathLst>
          </a:custGeom>
          <a:ln w="4075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0588" y="1067484"/>
            <a:ext cx="0" cy="196850"/>
          </a:xfrm>
          <a:custGeom>
            <a:avLst/>
            <a:gdLst/>
            <a:ahLst/>
            <a:cxnLst/>
            <a:rect l="l" t="t" r="r" b="b"/>
            <a:pathLst>
              <a:path h="196850">
                <a:moveTo>
                  <a:pt x="0" y="0"/>
                </a:moveTo>
                <a:lnTo>
                  <a:pt x="0" y="196691"/>
                </a:lnTo>
              </a:path>
            </a:pathLst>
          </a:custGeom>
          <a:ln w="45717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8679" y="1026020"/>
            <a:ext cx="163195" cy="238760"/>
          </a:xfrm>
          <a:custGeom>
            <a:avLst/>
            <a:gdLst/>
            <a:ahLst/>
            <a:cxnLst/>
            <a:rect l="l" t="t" r="r" b="b"/>
            <a:pathLst>
              <a:path w="163194" h="238759">
                <a:moveTo>
                  <a:pt x="43945" y="238156"/>
                </a:moveTo>
                <a:lnTo>
                  <a:pt x="0" y="238156"/>
                </a:lnTo>
                <a:lnTo>
                  <a:pt x="0" y="0"/>
                </a:lnTo>
                <a:lnTo>
                  <a:pt x="44122" y="0"/>
                </a:lnTo>
                <a:lnTo>
                  <a:pt x="44122" y="85410"/>
                </a:lnTo>
                <a:lnTo>
                  <a:pt x="134192" y="85410"/>
                </a:lnTo>
                <a:lnTo>
                  <a:pt x="134455" y="85570"/>
                </a:lnTo>
                <a:lnTo>
                  <a:pt x="145835" y="96573"/>
                </a:lnTo>
                <a:lnTo>
                  <a:pt x="153053" y="107067"/>
                </a:lnTo>
                <a:lnTo>
                  <a:pt x="154691" y="110927"/>
                </a:lnTo>
                <a:lnTo>
                  <a:pt x="83992" y="110927"/>
                </a:lnTo>
                <a:lnTo>
                  <a:pt x="70758" y="112915"/>
                </a:lnTo>
                <a:lnTo>
                  <a:pt x="59317" y="117926"/>
                </a:lnTo>
                <a:lnTo>
                  <a:pt x="50202" y="124532"/>
                </a:lnTo>
                <a:lnTo>
                  <a:pt x="43945" y="131305"/>
                </a:lnTo>
                <a:lnTo>
                  <a:pt x="43945" y="238156"/>
                </a:lnTo>
                <a:close/>
              </a:path>
              <a:path w="163194" h="238759">
                <a:moveTo>
                  <a:pt x="134192" y="85410"/>
                </a:moveTo>
                <a:lnTo>
                  <a:pt x="44122" y="85410"/>
                </a:lnTo>
                <a:lnTo>
                  <a:pt x="53893" y="78992"/>
                </a:lnTo>
                <a:lnTo>
                  <a:pt x="64744" y="74202"/>
                </a:lnTo>
                <a:lnTo>
                  <a:pt x="76492" y="71206"/>
                </a:lnTo>
                <a:lnTo>
                  <a:pt x="88954" y="70171"/>
                </a:lnTo>
                <a:lnTo>
                  <a:pt x="105516" y="72004"/>
                </a:lnTo>
                <a:lnTo>
                  <a:pt x="120850" y="77259"/>
                </a:lnTo>
                <a:lnTo>
                  <a:pt x="134192" y="85410"/>
                </a:lnTo>
                <a:close/>
              </a:path>
              <a:path w="163194" h="238759">
                <a:moveTo>
                  <a:pt x="162846" y="237979"/>
                </a:moveTo>
                <a:lnTo>
                  <a:pt x="118723" y="237979"/>
                </a:lnTo>
                <a:lnTo>
                  <a:pt x="118723" y="150974"/>
                </a:lnTo>
                <a:lnTo>
                  <a:pt x="118045" y="140126"/>
                </a:lnTo>
                <a:lnTo>
                  <a:pt x="91382" y="111544"/>
                </a:lnTo>
                <a:lnTo>
                  <a:pt x="83992" y="110927"/>
                </a:lnTo>
                <a:lnTo>
                  <a:pt x="154691" y="110927"/>
                </a:lnTo>
                <a:lnTo>
                  <a:pt x="158394" y="119654"/>
                </a:lnTo>
                <a:lnTo>
                  <a:pt x="161708" y="135098"/>
                </a:lnTo>
                <a:lnTo>
                  <a:pt x="162846" y="154163"/>
                </a:lnTo>
                <a:lnTo>
                  <a:pt x="162846" y="237979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5170" y="1096368"/>
            <a:ext cx="175260" cy="171450"/>
          </a:xfrm>
          <a:custGeom>
            <a:avLst/>
            <a:gdLst/>
            <a:ahLst/>
            <a:cxnLst/>
            <a:rect l="l" t="t" r="r" b="b"/>
            <a:pathLst>
              <a:path w="175259" h="171450">
                <a:moveTo>
                  <a:pt x="87536" y="171174"/>
                </a:moveTo>
                <a:lnTo>
                  <a:pt x="52777" y="164507"/>
                </a:lnTo>
                <a:lnTo>
                  <a:pt x="25029" y="146278"/>
                </a:lnTo>
                <a:lnTo>
                  <a:pt x="6650" y="119144"/>
                </a:lnTo>
                <a:lnTo>
                  <a:pt x="0" y="85764"/>
                </a:lnTo>
                <a:lnTo>
                  <a:pt x="6650" y="52329"/>
                </a:lnTo>
                <a:lnTo>
                  <a:pt x="25029" y="25073"/>
                </a:lnTo>
                <a:lnTo>
                  <a:pt x="52777" y="6722"/>
                </a:lnTo>
                <a:lnTo>
                  <a:pt x="87536" y="0"/>
                </a:lnTo>
                <a:lnTo>
                  <a:pt x="122220" y="6722"/>
                </a:lnTo>
                <a:lnTo>
                  <a:pt x="149977" y="25073"/>
                </a:lnTo>
                <a:lnTo>
                  <a:pt x="160456" y="40578"/>
                </a:lnTo>
                <a:lnTo>
                  <a:pt x="87536" y="40578"/>
                </a:lnTo>
                <a:lnTo>
                  <a:pt x="69913" y="44147"/>
                </a:lnTo>
                <a:lnTo>
                  <a:pt x="56194" y="53846"/>
                </a:lnTo>
                <a:lnTo>
                  <a:pt x="47292" y="68163"/>
                </a:lnTo>
                <a:lnTo>
                  <a:pt x="44122" y="85587"/>
                </a:lnTo>
                <a:lnTo>
                  <a:pt x="47268" y="102983"/>
                </a:lnTo>
                <a:lnTo>
                  <a:pt x="56128" y="117239"/>
                </a:lnTo>
                <a:lnTo>
                  <a:pt x="69838" y="126877"/>
                </a:lnTo>
                <a:lnTo>
                  <a:pt x="87536" y="130419"/>
                </a:lnTo>
                <a:lnTo>
                  <a:pt x="160786" y="130419"/>
                </a:lnTo>
                <a:lnTo>
                  <a:pt x="150043" y="146278"/>
                </a:lnTo>
                <a:lnTo>
                  <a:pt x="122295" y="164507"/>
                </a:lnTo>
                <a:lnTo>
                  <a:pt x="87536" y="171174"/>
                </a:lnTo>
                <a:close/>
              </a:path>
              <a:path w="175259" h="171450">
                <a:moveTo>
                  <a:pt x="160786" y="130419"/>
                </a:moveTo>
                <a:lnTo>
                  <a:pt x="87536" y="130419"/>
                </a:lnTo>
                <a:lnTo>
                  <a:pt x="105159" y="126902"/>
                </a:lnTo>
                <a:lnTo>
                  <a:pt x="118878" y="117306"/>
                </a:lnTo>
                <a:lnTo>
                  <a:pt x="127780" y="103058"/>
                </a:lnTo>
                <a:lnTo>
                  <a:pt x="130950" y="85587"/>
                </a:lnTo>
                <a:lnTo>
                  <a:pt x="127805" y="68089"/>
                </a:lnTo>
                <a:lnTo>
                  <a:pt x="118945" y="53780"/>
                </a:lnTo>
                <a:lnTo>
                  <a:pt x="105234" y="44122"/>
                </a:lnTo>
                <a:lnTo>
                  <a:pt x="87536" y="40578"/>
                </a:lnTo>
                <a:lnTo>
                  <a:pt x="160456" y="40578"/>
                </a:lnTo>
                <a:lnTo>
                  <a:pt x="168397" y="52329"/>
                </a:lnTo>
                <a:lnTo>
                  <a:pt x="175073" y="85764"/>
                </a:lnTo>
                <a:lnTo>
                  <a:pt x="168422" y="119144"/>
                </a:lnTo>
                <a:lnTo>
                  <a:pt x="160786" y="130419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2825" y="1099735"/>
            <a:ext cx="160020" cy="168275"/>
          </a:xfrm>
          <a:custGeom>
            <a:avLst/>
            <a:gdLst/>
            <a:ahLst/>
            <a:cxnLst/>
            <a:rect l="l" t="t" r="r" b="b"/>
            <a:pathLst>
              <a:path w="160019" h="168275">
                <a:moveTo>
                  <a:pt x="72651" y="167808"/>
                </a:moveTo>
                <a:lnTo>
                  <a:pt x="27673" y="152258"/>
                </a:lnTo>
                <a:lnTo>
                  <a:pt x="4407" y="118613"/>
                </a:lnTo>
                <a:lnTo>
                  <a:pt x="0" y="0"/>
                </a:lnTo>
                <a:lnTo>
                  <a:pt x="44122" y="0"/>
                </a:lnTo>
                <a:lnTo>
                  <a:pt x="44122" y="88777"/>
                </a:lnTo>
                <a:lnTo>
                  <a:pt x="44673" y="98636"/>
                </a:lnTo>
                <a:lnTo>
                  <a:pt x="77081" y="127052"/>
                </a:lnTo>
                <a:lnTo>
                  <a:pt x="159479" y="127052"/>
                </a:lnTo>
                <a:lnTo>
                  <a:pt x="159479" y="151151"/>
                </a:lnTo>
                <a:lnTo>
                  <a:pt x="117129" y="151151"/>
                </a:lnTo>
                <a:lnTo>
                  <a:pt x="106964" y="158613"/>
                </a:lnTo>
                <a:lnTo>
                  <a:pt x="96020" y="163799"/>
                </a:lnTo>
                <a:lnTo>
                  <a:pt x="84510" y="166825"/>
                </a:lnTo>
                <a:lnTo>
                  <a:pt x="72651" y="167808"/>
                </a:lnTo>
                <a:close/>
              </a:path>
              <a:path w="160019" h="168275">
                <a:moveTo>
                  <a:pt x="159479" y="127052"/>
                </a:moveTo>
                <a:lnTo>
                  <a:pt x="77081" y="127052"/>
                </a:lnTo>
                <a:lnTo>
                  <a:pt x="90064" y="124964"/>
                </a:lnTo>
                <a:lnTo>
                  <a:pt x="100937" y="119787"/>
                </a:lnTo>
                <a:lnTo>
                  <a:pt x="109451" y="113147"/>
                </a:lnTo>
                <a:lnTo>
                  <a:pt x="115357" y="106674"/>
                </a:lnTo>
                <a:lnTo>
                  <a:pt x="115357" y="0"/>
                </a:lnTo>
                <a:lnTo>
                  <a:pt x="159479" y="0"/>
                </a:lnTo>
                <a:lnTo>
                  <a:pt x="159479" y="127052"/>
                </a:lnTo>
                <a:close/>
              </a:path>
              <a:path w="160019" h="168275">
                <a:moveTo>
                  <a:pt x="159479" y="164441"/>
                </a:moveTo>
                <a:lnTo>
                  <a:pt x="117129" y="164441"/>
                </a:lnTo>
                <a:lnTo>
                  <a:pt x="117129" y="151151"/>
                </a:lnTo>
                <a:lnTo>
                  <a:pt x="159479" y="151151"/>
                </a:lnTo>
                <a:lnTo>
                  <a:pt x="159479" y="16444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67367" y="1096191"/>
            <a:ext cx="171450" cy="252729"/>
          </a:xfrm>
          <a:custGeom>
            <a:avLst/>
            <a:gdLst/>
            <a:ahLst/>
            <a:cxnLst/>
            <a:rect l="l" t="t" r="r" b="b"/>
            <a:pathLst>
              <a:path w="171450" h="252730">
                <a:moveTo>
                  <a:pt x="83106" y="171174"/>
                </a:moveTo>
                <a:lnTo>
                  <a:pt x="33169" y="154878"/>
                </a:lnTo>
                <a:lnTo>
                  <a:pt x="5515" y="117350"/>
                </a:lnTo>
                <a:lnTo>
                  <a:pt x="0" y="85764"/>
                </a:lnTo>
                <a:lnTo>
                  <a:pt x="6318" y="51880"/>
                </a:lnTo>
                <a:lnTo>
                  <a:pt x="23567" y="24675"/>
                </a:lnTo>
                <a:lnTo>
                  <a:pt x="49189" y="6573"/>
                </a:lnTo>
                <a:lnTo>
                  <a:pt x="80625" y="0"/>
                </a:lnTo>
                <a:lnTo>
                  <a:pt x="94187" y="1107"/>
                </a:lnTo>
                <a:lnTo>
                  <a:pt x="106851" y="4341"/>
                </a:lnTo>
                <a:lnTo>
                  <a:pt x="118452" y="9568"/>
                </a:lnTo>
                <a:lnTo>
                  <a:pt x="128824" y="16656"/>
                </a:lnTo>
                <a:lnTo>
                  <a:pt x="171174" y="16656"/>
                </a:lnTo>
                <a:lnTo>
                  <a:pt x="171174" y="40755"/>
                </a:lnTo>
                <a:lnTo>
                  <a:pt x="86473" y="40755"/>
                </a:lnTo>
                <a:lnTo>
                  <a:pt x="69016" y="44474"/>
                </a:lnTo>
                <a:lnTo>
                  <a:pt x="55662" y="54422"/>
                </a:lnTo>
                <a:lnTo>
                  <a:pt x="47126" y="68789"/>
                </a:lnTo>
                <a:lnTo>
                  <a:pt x="44122" y="85764"/>
                </a:lnTo>
                <a:lnTo>
                  <a:pt x="47417" y="103609"/>
                </a:lnTo>
                <a:lnTo>
                  <a:pt x="56526" y="117815"/>
                </a:lnTo>
                <a:lnTo>
                  <a:pt x="70287" y="127204"/>
                </a:lnTo>
                <a:lnTo>
                  <a:pt x="87536" y="130596"/>
                </a:lnTo>
                <a:lnTo>
                  <a:pt x="171174" y="130596"/>
                </a:lnTo>
                <a:lnTo>
                  <a:pt x="171174" y="156290"/>
                </a:lnTo>
                <a:lnTo>
                  <a:pt x="127229" y="156290"/>
                </a:lnTo>
                <a:lnTo>
                  <a:pt x="117070" y="162877"/>
                </a:lnTo>
                <a:lnTo>
                  <a:pt x="106430" y="167520"/>
                </a:lnTo>
                <a:lnTo>
                  <a:pt x="95159" y="170269"/>
                </a:lnTo>
                <a:lnTo>
                  <a:pt x="83106" y="171174"/>
                </a:lnTo>
                <a:close/>
              </a:path>
              <a:path w="171450" h="252730">
                <a:moveTo>
                  <a:pt x="171174" y="16656"/>
                </a:moveTo>
                <a:lnTo>
                  <a:pt x="128824" y="16656"/>
                </a:lnTo>
                <a:lnTo>
                  <a:pt x="128824" y="3366"/>
                </a:lnTo>
                <a:lnTo>
                  <a:pt x="171174" y="3366"/>
                </a:lnTo>
                <a:lnTo>
                  <a:pt x="171174" y="16656"/>
                </a:lnTo>
                <a:close/>
              </a:path>
              <a:path w="171450" h="252730">
                <a:moveTo>
                  <a:pt x="171174" y="130596"/>
                </a:moveTo>
                <a:lnTo>
                  <a:pt x="87536" y="130596"/>
                </a:lnTo>
                <a:lnTo>
                  <a:pt x="99569" y="129131"/>
                </a:lnTo>
                <a:lnTo>
                  <a:pt x="110439" y="124992"/>
                </a:lnTo>
                <a:lnTo>
                  <a:pt x="119781" y="118560"/>
                </a:lnTo>
                <a:lnTo>
                  <a:pt x="127229" y="110218"/>
                </a:lnTo>
                <a:lnTo>
                  <a:pt x="127229" y="61133"/>
                </a:lnTo>
                <a:lnTo>
                  <a:pt x="119366" y="52791"/>
                </a:lnTo>
                <a:lnTo>
                  <a:pt x="109775" y="46359"/>
                </a:lnTo>
                <a:lnTo>
                  <a:pt x="98722" y="42220"/>
                </a:lnTo>
                <a:lnTo>
                  <a:pt x="86473" y="40755"/>
                </a:lnTo>
                <a:lnTo>
                  <a:pt x="171174" y="40755"/>
                </a:lnTo>
                <a:lnTo>
                  <a:pt x="171174" y="130596"/>
                </a:lnTo>
                <a:close/>
              </a:path>
              <a:path w="171450" h="252730">
                <a:moveTo>
                  <a:pt x="159924" y="213702"/>
                </a:moveTo>
                <a:lnTo>
                  <a:pt x="83638" y="213702"/>
                </a:lnTo>
                <a:lnTo>
                  <a:pt x="93805" y="212872"/>
                </a:lnTo>
                <a:lnTo>
                  <a:pt x="102908" y="210380"/>
                </a:lnTo>
                <a:lnTo>
                  <a:pt x="126598" y="175668"/>
                </a:lnTo>
                <a:lnTo>
                  <a:pt x="127229" y="156290"/>
                </a:lnTo>
                <a:lnTo>
                  <a:pt x="171174" y="156290"/>
                </a:lnTo>
                <a:lnTo>
                  <a:pt x="171174" y="158770"/>
                </a:lnTo>
                <a:lnTo>
                  <a:pt x="171352" y="158770"/>
                </a:lnTo>
                <a:lnTo>
                  <a:pt x="170396" y="178761"/>
                </a:lnTo>
                <a:lnTo>
                  <a:pt x="167564" y="195096"/>
                </a:lnTo>
                <a:lnTo>
                  <a:pt x="162904" y="208508"/>
                </a:lnTo>
                <a:lnTo>
                  <a:pt x="159924" y="213702"/>
                </a:lnTo>
                <a:close/>
              </a:path>
              <a:path w="171450" h="252730">
                <a:moveTo>
                  <a:pt x="83638" y="252686"/>
                </a:moveTo>
                <a:lnTo>
                  <a:pt x="59976" y="250064"/>
                </a:lnTo>
                <a:lnTo>
                  <a:pt x="38142" y="242874"/>
                </a:lnTo>
                <a:lnTo>
                  <a:pt x="19298" y="232128"/>
                </a:lnTo>
                <a:lnTo>
                  <a:pt x="4607" y="218841"/>
                </a:lnTo>
                <a:lnTo>
                  <a:pt x="32427" y="189958"/>
                </a:lnTo>
                <a:lnTo>
                  <a:pt x="40354" y="197705"/>
                </a:lnTo>
                <a:lnTo>
                  <a:pt x="51188" y="205418"/>
                </a:lnTo>
                <a:lnTo>
                  <a:pt x="65444" y="211338"/>
                </a:lnTo>
                <a:lnTo>
                  <a:pt x="83638" y="213702"/>
                </a:lnTo>
                <a:lnTo>
                  <a:pt x="159924" y="213702"/>
                </a:lnTo>
                <a:lnTo>
                  <a:pt x="156467" y="219727"/>
                </a:lnTo>
                <a:lnTo>
                  <a:pt x="143243" y="233624"/>
                </a:lnTo>
                <a:lnTo>
                  <a:pt x="126299" y="243981"/>
                </a:lnTo>
                <a:lnTo>
                  <a:pt x="106231" y="250452"/>
                </a:lnTo>
                <a:lnTo>
                  <a:pt x="83638" y="252686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61932" y="1026020"/>
            <a:ext cx="163195" cy="238760"/>
          </a:xfrm>
          <a:custGeom>
            <a:avLst/>
            <a:gdLst/>
            <a:ahLst/>
            <a:cxnLst/>
            <a:rect l="l" t="t" r="r" b="b"/>
            <a:pathLst>
              <a:path w="163194" h="238759">
                <a:moveTo>
                  <a:pt x="43945" y="238156"/>
                </a:moveTo>
                <a:lnTo>
                  <a:pt x="0" y="238156"/>
                </a:lnTo>
                <a:lnTo>
                  <a:pt x="0" y="0"/>
                </a:lnTo>
                <a:lnTo>
                  <a:pt x="44122" y="0"/>
                </a:lnTo>
                <a:lnTo>
                  <a:pt x="44122" y="85410"/>
                </a:lnTo>
                <a:lnTo>
                  <a:pt x="134192" y="85410"/>
                </a:lnTo>
                <a:lnTo>
                  <a:pt x="134455" y="85570"/>
                </a:lnTo>
                <a:lnTo>
                  <a:pt x="145835" y="96573"/>
                </a:lnTo>
                <a:lnTo>
                  <a:pt x="153053" y="107067"/>
                </a:lnTo>
                <a:lnTo>
                  <a:pt x="154691" y="110927"/>
                </a:lnTo>
                <a:lnTo>
                  <a:pt x="83992" y="110927"/>
                </a:lnTo>
                <a:lnTo>
                  <a:pt x="70758" y="112915"/>
                </a:lnTo>
                <a:lnTo>
                  <a:pt x="59317" y="117926"/>
                </a:lnTo>
                <a:lnTo>
                  <a:pt x="50202" y="124532"/>
                </a:lnTo>
                <a:lnTo>
                  <a:pt x="43945" y="131305"/>
                </a:lnTo>
                <a:lnTo>
                  <a:pt x="43945" y="238156"/>
                </a:lnTo>
                <a:close/>
              </a:path>
              <a:path w="163194" h="238759">
                <a:moveTo>
                  <a:pt x="134192" y="85410"/>
                </a:moveTo>
                <a:lnTo>
                  <a:pt x="44122" y="85410"/>
                </a:lnTo>
                <a:lnTo>
                  <a:pt x="53893" y="78992"/>
                </a:lnTo>
                <a:lnTo>
                  <a:pt x="64744" y="74202"/>
                </a:lnTo>
                <a:lnTo>
                  <a:pt x="76492" y="71206"/>
                </a:lnTo>
                <a:lnTo>
                  <a:pt x="88954" y="70171"/>
                </a:lnTo>
                <a:lnTo>
                  <a:pt x="105516" y="72004"/>
                </a:lnTo>
                <a:lnTo>
                  <a:pt x="120850" y="77259"/>
                </a:lnTo>
                <a:lnTo>
                  <a:pt x="134192" y="85410"/>
                </a:lnTo>
                <a:close/>
              </a:path>
              <a:path w="163194" h="238759">
                <a:moveTo>
                  <a:pt x="162846" y="237979"/>
                </a:moveTo>
                <a:lnTo>
                  <a:pt x="118723" y="237979"/>
                </a:lnTo>
                <a:lnTo>
                  <a:pt x="118723" y="150974"/>
                </a:lnTo>
                <a:lnTo>
                  <a:pt x="118045" y="140126"/>
                </a:lnTo>
                <a:lnTo>
                  <a:pt x="91382" y="111544"/>
                </a:lnTo>
                <a:lnTo>
                  <a:pt x="83992" y="110927"/>
                </a:lnTo>
                <a:lnTo>
                  <a:pt x="154691" y="110927"/>
                </a:lnTo>
                <a:lnTo>
                  <a:pt x="158394" y="119654"/>
                </a:lnTo>
                <a:lnTo>
                  <a:pt x="161708" y="135098"/>
                </a:lnTo>
                <a:lnTo>
                  <a:pt x="162846" y="154163"/>
                </a:lnTo>
                <a:lnTo>
                  <a:pt x="162846" y="237979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54312" y="1030095"/>
            <a:ext cx="212090" cy="244475"/>
          </a:xfrm>
          <a:custGeom>
            <a:avLst/>
            <a:gdLst/>
            <a:ahLst/>
            <a:cxnLst/>
            <a:rect l="l" t="t" r="r" b="b"/>
            <a:pathLst>
              <a:path w="212089" h="244475">
                <a:moveTo>
                  <a:pt x="125811" y="244181"/>
                </a:moveTo>
                <a:lnTo>
                  <a:pt x="74980" y="234698"/>
                </a:lnTo>
                <a:lnTo>
                  <a:pt x="35196" y="208719"/>
                </a:lnTo>
                <a:lnTo>
                  <a:pt x="9266" y="169948"/>
                </a:lnTo>
                <a:lnTo>
                  <a:pt x="0" y="122090"/>
                </a:lnTo>
                <a:lnTo>
                  <a:pt x="9156" y="74232"/>
                </a:lnTo>
                <a:lnTo>
                  <a:pt x="34841" y="35462"/>
                </a:lnTo>
                <a:lnTo>
                  <a:pt x="74382" y="9482"/>
                </a:lnTo>
                <a:lnTo>
                  <a:pt x="125103" y="0"/>
                </a:lnTo>
                <a:lnTo>
                  <a:pt x="150531" y="2372"/>
                </a:lnTo>
                <a:lnTo>
                  <a:pt x="173700" y="9147"/>
                </a:lnTo>
                <a:lnTo>
                  <a:pt x="194277" y="19810"/>
                </a:lnTo>
                <a:lnTo>
                  <a:pt x="211930" y="33845"/>
                </a:lnTo>
                <a:lnTo>
                  <a:pt x="205579" y="40578"/>
                </a:lnTo>
                <a:lnTo>
                  <a:pt x="124925" y="40578"/>
                </a:lnTo>
                <a:lnTo>
                  <a:pt x="93514" y="46957"/>
                </a:lnTo>
                <a:lnTo>
                  <a:pt x="68465" y="64367"/>
                </a:lnTo>
                <a:lnTo>
                  <a:pt x="51889" y="90216"/>
                </a:lnTo>
                <a:lnTo>
                  <a:pt x="45894" y="121913"/>
                </a:lnTo>
                <a:lnTo>
                  <a:pt x="52118" y="154058"/>
                </a:lnTo>
                <a:lnTo>
                  <a:pt x="69240" y="179857"/>
                </a:lnTo>
                <a:lnTo>
                  <a:pt x="94934" y="197018"/>
                </a:lnTo>
                <a:lnTo>
                  <a:pt x="126875" y="203248"/>
                </a:lnTo>
                <a:lnTo>
                  <a:pt x="182296" y="203248"/>
                </a:lnTo>
                <a:lnTo>
                  <a:pt x="183977" y="207589"/>
                </a:lnTo>
                <a:lnTo>
                  <a:pt x="188989" y="216947"/>
                </a:lnTo>
                <a:lnTo>
                  <a:pt x="195096" y="225575"/>
                </a:lnTo>
                <a:lnTo>
                  <a:pt x="179935" y="233341"/>
                </a:lnTo>
                <a:lnTo>
                  <a:pt x="163245" y="239197"/>
                </a:lnTo>
                <a:lnTo>
                  <a:pt x="145159" y="242893"/>
                </a:lnTo>
                <a:lnTo>
                  <a:pt x="125811" y="244181"/>
                </a:lnTo>
                <a:close/>
              </a:path>
              <a:path w="212089" h="244475">
                <a:moveTo>
                  <a:pt x="182515" y="65032"/>
                </a:moveTo>
                <a:lnTo>
                  <a:pt x="170826" y="55156"/>
                </a:lnTo>
                <a:lnTo>
                  <a:pt x="157176" y="47423"/>
                </a:lnTo>
                <a:lnTo>
                  <a:pt x="141798" y="42381"/>
                </a:lnTo>
                <a:lnTo>
                  <a:pt x="124925" y="40578"/>
                </a:lnTo>
                <a:lnTo>
                  <a:pt x="205579" y="40578"/>
                </a:lnTo>
                <a:lnTo>
                  <a:pt x="182515" y="65032"/>
                </a:lnTo>
                <a:close/>
              </a:path>
              <a:path w="212089" h="244475">
                <a:moveTo>
                  <a:pt x="182296" y="203248"/>
                </a:moveTo>
                <a:lnTo>
                  <a:pt x="126875" y="203248"/>
                </a:lnTo>
                <a:lnTo>
                  <a:pt x="141693" y="202071"/>
                </a:lnTo>
                <a:lnTo>
                  <a:pt x="155049" y="198751"/>
                </a:lnTo>
                <a:lnTo>
                  <a:pt x="166944" y="193604"/>
                </a:lnTo>
                <a:lnTo>
                  <a:pt x="177376" y="186945"/>
                </a:lnTo>
                <a:lnTo>
                  <a:pt x="180095" y="197566"/>
                </a:lnTo>
                <a:lnTo>
                  <a:pt x="182296" y="203248"/>
                </a:lnTo>
                <a:close/>
              </a:path>
            </a:pathLst>
          </a:custGeom>
          <a:solidFill>
            <a:srgbClr val="BEAB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05699" y="122218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4">
                <a:moveTo>
                  <a:pt x="28529" y="48552"/>
                </a:moveTo>
                <a:lnTo>
                  <a:pt x="17365" y="48552"/>
                </a:lnTo>
                <a:lnTo>
                  <a:pt x="11695" y="46249"/>
                </a:lnTo>
                <a:lnTo>
                  <a:pt x="7087" y="41464"/>
                </a:lnTo>
                <a:lnTo>
                  <a:pt x="2303" y="36680"/>
                </a:lnTo>
                <a:lnTo>
                  <a:pt x="0" y="31009"/>
                </a:lnTo>
                <a:lnTo>
                  <a:pt x="0" y="17011"/>
                </a:lnTo>
                <a:lnTo>
                  <a:pt x="2657" y="10986"/>
                </a:lnTo>
                <a:lnTo>
                  <a:pt x="7973" y="6201"/>
                </a:lnTo>
                <a:lnTo>
                  <a:pt x="12581" y="2126"/>
                </a:lnTo>
                <a:lnTo>
                  <a:pt x="17897" y="0"/>
                </a:lnTo>
                <a:lnTo>
                  <a:pt x="28174" y="0"/>
                </a:lnTo>
                <a:lnTo>
                  <a:pt x="48552" y="24276"/>
                </a:lnTo>
                <a:lnTo>
                  <a:pt x="48552" y="28706"/>
                </a:lnTo>
                <a:lnTo>
                  <a:pt x="47489" y="32781"/>
                </a:lnTo>
                <a:lnTo>
                  <a:pt x="43236" y="40224"/>
                </a:lnTo>
                <a:lnTo>
                  <a:pt x="40224" y="43236"/>
                </a:lnTo>
                <a:lnTo>
                  <a:pt x="32781" y="47489"/>
                </a:lnTo>
                <a:lnTo>
                  <a:pt x="28529" y="48552"/>
                </a:lnTo>
                <a:close/>
              </a:path>
            </a:pathLst>
          </a:custGeom>
          <a:solidFill>
            <a:srgbClr val="BEAB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45865" y="1123657"/>
            <a:ext cx="153670" cy="150495"/>
          </a:xfrm>
          <a:custGeom>
            <a:avLst/>
            <a:gdLst/>
            <a:ahLst/>
            <a:cxnLst/>
            <a:rect l="l" t="t" r="r" b="b"/>
            <a:pathLst>
              <a:path w="153669" h="150494">
                <a:moveTo>
                  <a:pt x="76904" y="150265"/>
                </a:moveTo>
                <a:lnTo>
                  <a:pt x="29210" y="134641"/>
                </a:lnTo>
                <a:lnTo>
                  <a:pt x="5758" y="104259"/>
                </a:lnTo>
                <a:lnTo>
                  <a:pt x="0" y="77436"/>
                </a:lnTo>
                <a:lnTo>
                  <a:pt x="0" y="75309"/>
                </a:lnTo>
                <a:lnTo>
                  <a:pt x="5833" y="45975"/>
                </a:lnTo>
                <a:lnTo>
                  <a:pt x="21950" y="22039"/>
                </a:lnTo>
                <a:lnTo>
                  <a:pt x="46274" y="5911"/>
                </a:lnTo>
                <a:lnTo>
                  <a:pt x="76727" y="0"/>
                </a:lnTo>
                <a:lnTo>
                  <a:pt x="107108" y="5911"/>
                </a:lnTo>
                <a:lnTo>
                  <a:pt x="131460" y="22039"/>
                </a:lnTo>
                <a:lnTo>
                  <a:pt x="140896" y="35971"/>
                </a:lnTo>
                <a:lnTo>
                  <a:pt x="76727" y="35971"/>
                </a:lnTo>
                <a:lnTo>
                  <a:pt x="61205" y="39080"/>
                </a:lnTo>
                <a:lnTo>
                  <a:pt x="49172" y="47555"/>
                </a:lnTo>
                <a:lnTo>
                  <a:pt x="41392" y="60117"/>
                </a:lnTo>
                <a:lnTo>
                  <a:pt x="38661" y="75309"/>
                </a:lnTo>
                <a:lnTo>
                  <a:pt x="38703" y="76373"/>
                </a:lnTo>
                <a:lnTo>
                  <a:pt x="60447" y="111945"/>
                </a:lnTo>
                <a:lnTo>
                  <a:pt x="77613" y="115711"/>
                </a:lnTo>
                <a:lnTo>
                  <a:pt x="140271" y="115711"/>
                </a:lnTo>
                <a:lnTo>
                  <a:pt x="131681" y="128403"/>
                </a:lnTo>
                <a:lnTo>
                  <a:pt x="107358" y="144409"/>
                </a:lnTo>
                <a:lnTo>
                  <a:pt x="76904" y="150265"/>
                </a:lnTo>
                <a:close/>
              </a:path>
              <a:path w="153669" h="150494">
                <a:moveTo>
                  <a:pt x="140271" y="115711"/>
                </a:moveTo>
                <a:lnTo>
                  <a:pt x="77613" y="115711"/>
                </a:lnTo>
                <a:lnTo>
                  <a:pt x="92811" y="112754"/>
                </a:lnTo>
                <a:lnTo>
                  <a:pt x="104835" y="104547"/>
                </a:lnTo>
                <a:lnTo>
                  <a:pt x="112773" y="92088"/>
                </a:lnTo>
                <a:lnTo>
                  <a:pt x="115512" y="77436"/>
                </a:lnTo>
                <a:lnTo>
                  <a:pt x="115611" y="75309"/>
                </a:lnTo>
                <a:lnTo>
                  <a:pt x="114938" y="68127"/>
                </a:lnTo>
                <a:lnTo>
                  <a:pt x="84986" y="36804"/>
                </a:lnTo>
                <a:lnTo>
                  <a:pt x="76727" y="35971"/>
                </a:lnTo>
                <a:lnTo>
                  <a:pt x="140896" y="35971"/>
                </a:lnTo>
                <a:lnTo>
                  <a:pt x="147671" y="45975"/>
                </a:lnTo>
                <a:lnTo>
                  <a:pt x="153632" y="75309"/>
                </a:lnTo>
                <a:lnTo>
                  <a:pt x="147798" y="104589"/>
                </a:lnTo>
                <a:lnTo>
                  <a:pt x="140271" y="115711"/>
                </a:lnTo>
                <a:close/>
              </a:path>
            </a:pathLst>
          </a:custGeom>
          <a:solidFill>
            <a:srgbClr val="BEAB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22298" y="1546224"/>
            <a:ext cx="469519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latin typeface="Arial"/>
                <a:cs typeface="Arial"/>
              </a:rPr>
              <a:t>The 12 Animal Organ</a:t>
            </a:r>
            <a:r>
              <a:rPr sz="2700" spc="-100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Systems</a:t>
            </a:r>
            <a:endParaRPr sz="27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2298" y="2272029"/>
            <a:ext cx="6343650" cy="18084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800" b="1" baseline="2314" dirty="0">
                <a:latin typeface="Arial"/>
                <a:cs typeface="Arial"/>
              </a:rPr>
              <a:t>by </a:t>
            </a:r>
            <a:r>
              <a:rPr sz="1200" u="sng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  <a:hlinkClick r:id="rId4"/>
              </a:rPr>
              <a:t>Bob</a:t>
            </a:r>
            <a:r>
              <a:rPr sz="1200" u="sng" spc="-100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  <a:hlinkClick r:id="rId4"/>
              </a:rPr>
              <a:t> </a:t>
            </a:r>
            <a:r>
              <a:rPr sz="1200" u="sng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  <a:hlinkClick r:id="rId4"/>
              </a:rPr>
              <a:t>Strauss</a:t>
            </a:r>
            <a:endParaRPr sz="1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200" b="1" dirty="0">
                <a:latin typeface="Arial"/>
                <a:cs typeface="Arial"/>
              </a:rPr>
              <a:t>Updated January 06,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2019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0000"/>
              </a:lnSpc>
              <a:spcBef>
                <a:spcPts val="685"/>
              </a:spcBef>
            </a:pPr>
            <a:r>
              <a:rPr sz="1250" spc="10" dirty="0">
                <a:latin typeface="Arial"/>
                <a:cs typeface="Arial"/>
              </a:rPr>
              <a:t>Even the simplest animals on earth are exceedingly complicated—and advanced  vertebrates </a:t>
            </a:r>
            <a:r>
              <a:rPr sz="1250" spc="5" dirty="0">
                <a:latin typeface="Arial"/>
                <a:cs typeface="Arial"/>
              </a:rPr>
              <a:t>like </a:t>
            </a:r>
            <a:r>
              <a:rPr sz="1250" spc="10" dirty="0">
                <a:latin typeface="Arial"/>
                <a:cs typeface="Arial"/>
              </a:rPr>
              <a:t>birds and </a:t>
            </a:r>
            <a:r>
              <a:rPr sz="1250" spc="15" dirty="0">
                <a:latin typeface="Arial"/>
                <a:cs typeface="Arial"/>
              </a:rPr>
              <a:t>mammals </a:t>
            </a:r>
            <a:r>
              <a:rPr sz="1250" spc="10" dirty="0">
                <a:latin typeface="Arial"/>
                <a:cs typeface="Arial"/>
              </a:rPr>
              <a:t>are composed of so </a:t>
            </a:r>
            <a:r>
              <a:rPr sz="1250" spc="15" dirty="0">
                <a:latin typeface="Arial"/>
                <a:cs typeface="Arial"/>
              </a:rPr>
              <a:t>many </a:t>
            </a:r>
            <a:r>
              <a:rPr sz="1250" spc="10" dirty="0">
                <a:latin typeface="Arial"/>
                <a:cs typeface="Arial"/>
              </a:rPr>
              <a:t>deeply intermeshed,  mutually dependent moving parts that </a:t>
            </a:r>
            <a:r>
              <a:rPr sz="1250" spc="5" dirty="0">
                <a:latin typeface="Arial"/>
                <a:cs typeface="Arial"/>
              </a:rPr>
              <a:t>it </a:t>
            </a:r>
            <a:r>
              <a:rPr sz="1250" spc="10" dirty="0">
                <a:latin typeface="Arial"/>
                <a:cs typeface="Arial"/>
              </a:rPr>
              <a:t>can be hard </a:t>
            </a:r>
            <a:r>
              <a:rPr sz="1250" spc="5" dirty="0">
                <a:latin typeface="Arial"/>
                <a:cs typeface="Arial"/>
              </a:rPr>
              <a:t>for </a:t>
            </a:r>
            <a:r>
              <a:rPr sz="1250" spc="10" dirty="0">
                <a:latin typeface="Arial"/>
                <a:cs typeface="Arial"/>
              </a:rPr>
              <a:t>a non-biologist amateur to keep  track of them. Below are the 12 organ systems shared by most </a:t>
            </a:r>
            <a:r>
              <a:rPr sz="1250" u="sng" spc="10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"/>
                <a:cs typeface="Arial"/>
                <a:hlinkClick r:id="rId5"/>
              </a:rPr>
              <a:t>hi</a:t>
            </a:r>
            <a:r>
              <a:rPr sz="1250" spc="10" dirty="0">
                <a:solidFill>
                  <a:srgbClr val="DE2129"/>
                </a:solidFill>
                <a:latin typeface="Arial"/>
                <a:cs typeface="Arial"/>
                <a:hlinkClick r:id="rId5"/>
              </a:rPr>
              <a:t>g</a:t>
            </a:r>
            <a:r>
              <a:rPr sz="1250" u="sng" spc="10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"/>
                <a:cs typeface="Arial"/>
                <a:hlinkClick r:id="rId5"/>
              </a:rPr>
              <a:t>her animals</a:t>
            </a:r>
            <a:r>
              <a:rPr sz="1250" spc="10" dirty="0">
                <a:latin typeface="Arial"/>
                <a:cs typeface="Arial"/>
              </a:rPr>
              <a:t>, including  the respiratory system and the integumentary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spc="10" dirty="0">
                <a:latin typeface="Arial"/>
                <a:cs typeface="Arial"/>
              </a:rPr>
              <a:t>system.</a:t>
            </a:r>
            <a:endParaRPr sz="12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16011" y="4302130"/>
            <a:ext cx="0" cy="352425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2419"/>
                </a:lnTo>
              </a:path>
            </a:pathLst>
          </a:custGeom>
          <a:ln w="9525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250949" y="4241798"/>
            <a:ext cx="3022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The Res</a:t>
            </a:r>
            <a:r>
              <a:rPr sz="1800" dirty="0">
                <a:solidFill>
                  <a:srgbClr val="DE2129"/>
                </a:solidFill>
                <a:latin typeface="Arial Black"/>
                <a:cs typeface="Arial Black"/>
              </a:rPr>
              <a:t>p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iratory</a:t>
            </a:r>
            <a:r>
              <a:rPr sz="1800" u="heavy" spc="-9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 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System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2298" y="4251323"/>
            <a:ext cx="35623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solidFill>
                  <a:srgbClr val="DE2129"/>
                </a:solidFill>
                <a:latin typeface="Arial Black"/>
                <a:cs typeface="Arial Black"/>
              </a:rPr>
              <a:t>01</a:t>
            </a:r>
            <a:endParaRPr sz="1950">
              <a:latin typeface="Arial Black"/>
              <a:cs typeface="Arial Black"/>
            </a:endParaRPr>
          </a:p>
          <a:p>
            <a:pPr marL="34925">
              <a:lnSpc>
                <a:spcPct val="100000"/>
              </a:lnSpc>
              <a:spcBef>
                <a:spcPts val="10"/>
              </a:spcBef>
            </a:pPr>
            <a:r>
              <a:rPr sz="800" spc="10" dirty="0">
                <a:solidFill>
                  <a:srgbClr val="787878"/>
                </a:solidFill>
                <a:latin typeface="Arial Black"/>
                <a:cs typeface="Arial Black"/>
              </a:rPr>
              <a:t>of</a:t>
            </a:r>
            <a:r>
              <a:rPr sz="800" spc="-90" dirty="0">
                <a:solidFill>
                  <a:srgbClr val="787878"/>
                </a:solidFill>
                <a:latin typeface="Arial Black"/>
                <a:cs typeface="Arial Black"/>
              </a:rPr>
              <a:t> </a:t>
            </a:r>
            <a:r>
              <a:rPr sz="800" spc="15" dirty="0">
                <a:solidFill>
                  <a:srgbClr val="787878"/>
                </a:solidFill>
                <a:latin typeface="Arial Black"/>
                <a:cs typeface="Arial Black"/>
              </a:rPr>
              <a:t>12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15998" y="4921239"/>
            <a:ext cx="5753099" cy="43172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23254" y="9737831"/>
            <a:ext cx="2950845" cy="1390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1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254" y="165099"/>
            <a:ext cx="4210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9/3/2019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00555" y="165099"/>
            <a:ext cx="2950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2298" y="3727348"/>
            <a:ext cx="6503034" cy="2429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Digital </a:t>
            </a:r>
            <a:r>
              <a:rPr sz="900" spc="-5" dirty="0">
                <a:solidFill>
                  <a:srgbClr val="282828"/>
                </a:solidFill>
                <a:latin typeface="Arial"/>
                <a:cs typeface="Arial"/>
              </a:rPr>
              <a:t>Vision/Getty </a:t>
            </a: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Images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ct val="130000"/>
              </a:lnSpc>
            </a:pPr>
            <a:r>
              <a:rPr sz="1250" spc="10" dirty="0">
                <a:latin typeface="Arial"/>
                <a:cs typeface="Arial"/>
              </a:rPr>
              <a:t>Higher animals are composed of </a:t>
            </a:r>
            <a:r>
              <a:rPr sz="1250" spc="5" dirty="0">
                <a:latin typeface="Arial"/>
                <a:cs typeface="Arial"/>
              </a:rPr>
              <a:t>trillions </a:t>
            </a:r>
            <a:r>
              <a:rPr sz="1250" spc="10" dirty="0">
                <a:latin typeface="Arial"/>
                <a:cs typeface="Arial"/>
              </a:rPr>
              <a:t>of </a:t>
            </a:r>
            <a:r>
              <a:rPr sz="1250" spc="5" dirty="0">
                <a:latin typeface="Arial"/>
                <a:cs typeface="Arial"/>
              </a:rPr>
              <a:t>differentiated cells, </a:t>
            </a:r>
            <a:r>
              <a:rPr sz="1250" spc="10" dirty="0">
                <a:latin typeface="Arial"/>
                <a:cs typeface="Arial"/>
              </a:rPr>
              <a:t>and thus need </a:t>
            </a:r>
            <a:r>
              <a:rPr sz="1250" spc="15" dirty="0">
                <a:latin typeface="Arial"/>
                <a:cs typeface="Arial"/>
              </a:rPr>
              <a:t>some </a:t>
            </a:r>
            <a:r>
              <a:rPr sz="1250" spc="10" dirty="0">
                <a:latin typeface="Arial"/>
                <a:cs typeface="Arial"/>
              </a:rPr>
              <a:t>way to  maintain </a:t>
            </a:r>
            <a:r>
              <a:rPr sz="1250" spc="5" dirty="0">
                <a:latin typeface="Arial"/>
                <a:cs typeface="Arial"/>
              </a:rPr>
              <a:t>their </a:t>
            </a:r>
            <a:r>
              <a:rPr sz="1250" spc="10" dirty="0">
                <a:latin typeface="Arial"/>
                <a:cs typeface="Arial"/>
              </a:rPr>
              <a:t>structural </a:t>
            </a:r>
            <a:r>
              <a:rPr sz="1250" spc="-5" dirty="0">
                <a:latin typeface="Arial"/>
                <a:cs typeface="Arial"/>
              </a:rPr>
              <a:t>integrity. </a:t>
            </a:r>
            <a:r>
              <a:rPr sz="1250" spc="15" dirty="0">
                <a:latin typeface="Arial"/>
                <a:cs typeface="Arial"/>
              </a:rPr>
              <a:t>Many </a:t>
            </a:r>
            <a:r>
              <a:rPr sz="1250" spc="10" dirty="0">
                <a:latin typeface="Arial"/>
                <a:cs typeface="Arial"/>
              </a:rPr>
              <a:t>invertebrate animals (such as insects and  crustaceans) have external body coverings, also known as exoskeletons, composed of  </a:t>
            </a:r>
            <a:r>
              <a:rPr sz="1250" spc="5" dirty="0">
                <a:latin typeface="Arial"/>
                <a:cs typeface="Arial"/>
              </a:rPr>
              <a:t>chitin </a:t>
            </a:r>
            <a:r>
              <a:rPr sz="1250" spc="10" dirty="0">
                <a:latin typeface="Arial"/>
                <a:cs typeface="Arial"/>
              </a:rPr>
              <a:t>and other tough proteins; sharks and rays are held together by cartilage; and  vertebrate animals are supported by internal skeletons, also known as endoskeletons,  assembled from calcium and various organic tissues. </a:t>
            </a:r>
            <a:r>
              <a:rPr sz="1250" spc="15" dirty="0">
                <a:latin typeface="Arial"/>
                <a:cs typeface="Arial"/>
              </a:rPr>
              <a:t>Many </a:t>
            </a:r>
            <a:r>
              <a:rPr sz="1250" spc="10" dirty="0">
                <a:latin typeface="Arial"/>
                <a:cs typeface="Arial"/>
              </a:rPr>
              <a:t>invertebrate animals  completely lack any kind of endoskeleton or exoskeleton; witness soft-bodied </a:t>
            </a:r>
            <a:r>
              <a:rPr sz="1250" spc="5" dirty="0">
                <a:solidFill>
                  <a:srgbClr val="DE2129"/>
                </a:solidFill>
                <a:latin typeface="Arial"/>
                <a:cs typeface="Arial"/>
                <a:hlinkClick r:id="rId3"/>
              </a:rPr>
              <a:t>j</a:t>
            </a:r>
            <a:r>
              <a:rPr sz="1250" u="sng" spc="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"/>
                <a:cs typeface="Arial"/>
                <a:hlinkClick r:id="rId3"/>
              </a:rPr>
              <a:t>ellyfish</a:t>
            </a:r>
            <a:r>
              <a:rPr sz="1250" spc="5" dirty="0">
                <a:latin typeface="Arial"/>
                <a:cs typeface="Arial"/>
              </a:rPr>
              <a:t>,  </a:t>
            </a:r>
            <a:r>
              <a:rPr sz="1250" spc="10" dirty="0">
                <a:latin typeface="Arial"/>
                <a:cs typeface="Arial"/>
              </a:rPr>
              <a:t>sponges, and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spc="10" dirty="0">
                <a:latin typeface="Arial"/>
                <a:cs typeface="Arial"/>
              </a:rPr>
              <a:t>worms.</a:t>
            </a:r>
            <a:endParaRPr sz="12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5998" y="368808"/>
            <a:ext cx="5753099" cy="3221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6011" y="6473830"/>
            <a:ext cx="0" cy="352425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2320"/>
                </a:lnTo>
              </a:path>
            </a:pathLst>
          </a:custGeom>
          <a:ln w="9525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50949" y="6413398"/>
            <a:ext cx="2489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The Urinary</a:t>
            </a:r>
            <a:r>
              <a:rPr sz="1800" u="heavy" spc="-9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 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System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3254" y="9737831"/>
            <a:ext cx="2950845" cy="1390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10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2298" y="6422923"/>
            <a:ext cx="35623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solidFill>
                  <a:srgbClr val="DE2129"/>
                </a:solidFill>
                <a:latin typeface="Arial Black"/>
                <a:cs typeface="Arial Black"/>
              </a:rPr>
              <a:t>11</a:t>
            </a:r>
            <a:endParaRPr sz="1950">
              <a:latin typeface="Arial Black"/>
              <a:cs typeface="Arial Black"/>
            </a:endParaRPr>
          </a:p>
          <a:p>
            <a:pPr marL="34925">
              <a:lnSpc>
                <a:spcPct val="100000"/>
              </a:lnSpc>
              <a:spcBef>
                <a:spcPts val="10"/>
              </a:spcBef>
            </a:pPr>
            <a:r>
              <a:rPr sz="800" spc="10" dirty="0">
                <a:solidFill>
                  <a:srgbClr val="787878"/>
                </a:solidFill>
                <a:latin typeface="Arial Black"/>
                <a:cs typeface="Arial Black"/>
              </a:rPr>
              <a:t>of</a:t>
            </a:r>
            <a:r>
              <a:rPr sz="800" spc="-90" dirty="0">
                <a:solidFill>
                  <a:srgbClr val="787878"/>
                </a:solidFill>
                <a:latin typeface="Arial Black"/>
                <a:cs typeface="Arial Black"/>
              </a:rPr>
              <a:t> </a:t>
            </a:r>
            <a:r>
              <a:rPr sz="800" spc="15" dirty="0">
                <a:solidFill>
                  <a:srgbClr val="787878"/>
                </a:solidFill>
                <a:latin typeface="Arial Black"/>
                <a:cs typeface="Arial Black"/>
              </a:rPr>
              <a:t>12</a:t>
            </a:r>
            <a:endParaRPr sz="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254" y="165099"/>
            <a:ext cx="4210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9/3/2019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00555" y="165099"/>
            <a:ext cx="2950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2298" y="4813198"/>
            <a:ext cx="6438265" cy="1934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SCIEPRO/Getty</a:t>
            </a:r>
            <a:r>
              <a:rPr sz="900" spc="-10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Images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ct val="130000"/>
              </a:lnSpc>
            </a:pPr>
            <a:r>
              <a:rPr sz="1250" spc="5" dirty="0">
                <a:latin typeface="Arial"/>
                <a:cs typeface="Arial"/>
              </a:rPr>
              <a:t>All </a:t>
            </a:r>
            <a:r>
              <a:rPr sz="1250" spc="10" dirty="0">
                <a:latin typeface="Arial"/>
                <a:cs typeface="Arial"/>
              </a:rPr>
              <a:t>land-dwelling vertebrates produce ammonia, a by-product of the digestion process. In  </a:t>
            </a:r>
            <a:r>
              <a:rPr sz="1250" spc="15" dirty="0">
                <a:latin typeface="Arial"/>
                <a:cs typeface="Arial"/>
              </a:rPr>
              <a:t>mammals </a:t>
            </a:r>
            <a:r>
              <a:rPr sz="1250" spc="10" dirty="0">
                <a:latin typeface="Arial"/>
                <a:cs typeface="Arial"/>
              </a:rPr>
              <a:t>and amphibians, </a:t>
            </a:r>
            <a:r>
              <a:rPr sz="1250" spc="5" dirty="0">
                <a:latin typeface="Arial"/>
                <a:cs typeface="Arial"/>
              </a:rPr>
              <a:t>this </a:t>
            </a:r>
            <a:r>
              <a:rPr sz="1250" spc="10" dirty="0">
                <a:latin typeface="Arial"/>
                <a:cs typeface="Arial"/>
              </a:rPr>
              <a:t>ammonia </a:t>
            </a:r>
            <a:r>
              <a:rPr sz="1250" spc="5" dirty="0">
                <a:latin typeface="Arial"/>
                <a:cs typeface="Arial"/>
              </a:rPr>
              <a:t>is </a:t>
            </a:r>
            <a:r>
              <a:rPr sz="1250" spc="10" dirty="0">
                <a:latin typeface="Arial"/>
                <a:cs typeface="Arial"/>
              </a:rPr>
              <a:t>turned into urea, processed by the kidneys,  mixed with </a:t>
            </a:r>
            <a:r>
              <a:rPr sz="1250" spc="-5" dirty="0">
                <a:latin typeface="Arial"/>
                <a:cs typeface="Arial"/>
              </a:rPr>
              <a:t>water, </a:t>
            </a:r>
            <a:r>
              <a:rPr sz="1250" spc="10" dirty="0">
                <a:latin typeface="Arial"/>
                <a:cs typeface="Arial"/>
              </a:rPr>
              <a:t>and excreted as urine. </a:t>
            </a:r>
            <a:r>
              <a:rPr sz="1250" dirty="0">
                <a:latin typeface="Arial"/>
                <a:cs typeface="Arial"/>
              </a:rPr>
              <a:t>Interestingly, </a:t>
            </a:r>
            <a:r>
              <a:rPr sz="1250" spc="10" dirty="0">
                <a:latin typeface="Arial"/>
                <a:cs typeface="Arial"/>
              </a:rPr>
              <a:t>birds and reptiles secrete urea </a:t>
            </a:r>
            <a:r>
              <a:rPr sz="1250" spc="5" dirty="0">
                <a:latin typeface="Arial"/>
                <a:cs typeface="Arial"/>
              </a:rPr>
              <a:t>in  </a:t>
            </a:r>
            <a:r>
              <a:rPr sz="1250" spc="10" dirty="0">
                <a:latin typeface="Arial"/>
                <a:cs typeface="Arial"/>
              </a:rPr>
              <a:t>solid form along with </a:t>
            </a:r>
            <a:r>
              <a:rPr sz="1250" spc="5" dirty="0">
                <a:latin typeface="Arial"/>
                <a:cs typeface="Arial"/>
              </a:rPr>
              <a:t>their </a:t>
            </a:r>
            <a:r>
              <a:rPr sz="1250" spc="10" dirty="0">
                <a:latin typeface="Arial"/>
                <a:cs typeface="Arial"/>
              </a:rPr>
              <a:t>other wastes—these animals technically have urinary systems,  but don't produce </a:t>
            </a:r>
            <a:r>
              <a:rPr sz="1250" spc="5" dirty="0">
                <a:latin typeface="Arial"/>
                <a:cs typeface="Arial"/>
              </a:rPr>
              <a:t>liquid </a:t>
            </a:r>
            <a:r>
              <a:rPr sz="1250" spc="10" dirty="0">
                <a:latin typeface="Arial"/>
                <a:cs typeface="Arial"/>
              </a:rPr>
              <a:t>urine—while </a:t>
            </a:r>
            <a:r>
              <a:rPr sz="1250" spc="5" dirty="0">
                <a:latin typeface="Arial"/>
                <a:cs typeface="Arial"/>
              </a:rPr>
              <a:t>fish </a:t>
            </a:r>
            <a:r>
              <a:rPr sz="1250" spc="10" dirty="0">
                <a:latin typeface="Arial"/>
                <a:cs typeface="Arial"/>
              </a:rPr>
              <a:t>expel ammonia </a:t>
            </a:r>
            <a:r>
              <a:rPr sz="1250" spc="5" dirty="0">
                <a:latin typeface="Arial"/>
                <a:cs typeface="Arial"/>
              </a:rPr>
              <a:t>directly </a:t>
            </a:r>
            <a:r>
              <a:rPr sz="1250" spc="10" dirty="0">
                <a:latin typeface="Arial"/>
                <a:cs typeface="Arial"/>
              </a:rPr>
              <a:t>from </a:t>
            </a:r>
            <a:r>
              <a:rPr sz="1250" spc="5" dirty="0">
                <a:latin typeface="Arial"/>
                <a:cs typeface="Arial"/>
              </a:rPr>
              <a:t>their </a:t>
            </a:r>
            <a:r>
              <a:rPr sz="1250" spc="10" dirty="0">
                <a:latin typeface="Arial"/>
                <a:cs typeface="Arial"/>
              </a:rPr>
              <a:t>bodies without  </a:t>
            </a:r>
            <a:r>
              <a:rPr sz="1250" spc="5" dirty="0">
                <a:latin typeface="Arial"/>
                <a:cs typeface="Arial"/>
              </a:rPr>
              <a:t>first </a:t>
            </a:r>
            <a:r>
              <a:rPr sz="1250" spc="10" dirty="0">
                <a:latin typeface="Arial"/>
                <a:cs typeface="Arial"/>
              </a:rPr>
              <a:t>turning </a:t>
            </a:r>
            <a:r>
              <a:rPr sz="1250" spc="5" dirty="0">
                <a:latin typeface="Arial"/>
                <a:cs typeface="Arial"/>
              </a:rPr>
              <a:t>it </a:t>
            </a:r>
            <a:r>
              <a:rPr sz="1250" spc="10" dirty="0">
                <a:latin typeface="Arial"/>
                <a:cs typeface="Arial"/>
              </a:rPr>
              <a:t>into</a:t>
            </a:r>
            <a:r>
              <a:rPr sz="1250" spc="-5" dirty="0">
                <a:latin typeface="Arial"/>
                <a:cs typeface="Arial"/>
              </a:rPr>
              <a:t> </a:t>
            </a:r>
            <a:r>
              <a:rPr sz="1250" spc="10" dirty="0">
                <a:latin typeface="Arial"/>
                <a:cs typeface="Arial"/>
              </a:rPr>
              <a:t>urea.</a:t>
            </a:r>
            <a:endParaRPr sz="12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5998" y="368808"/>
            <a:ext cx="5753099" cy="4315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6011" y="7064380"/>
            <a:ext cx="0" cy="352425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2320"/>
                </a:lnTo>
              </a:path>
            </a:pathLst>
          </a:custGeom>
          <a:ln w="9525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50949" y="7003948"/>
            <a:ext cx="3404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The Inte</a:t>
            </a:r>
            <a:r>
              <a:rPr sz="1800" dirty="0">
                <a:solidFill>
                  <a:srgbClr val="DE2129"/>
                </a:solidFill>
                <a:latin typeface="Arial Black"/>
                <a:cs typeface="Arial Black"/>
              </a:rPr>
              <a:t>g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umentary</a:t>
            </a:r>
            <a:r>
              <a:rPr sz="1800" u="heavy" spc="-9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 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System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3254" y="9737831"/>
            <a:ext cx="2950845" cy="1390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11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2298" y="7013473"/>
            <a:ext cx="35623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solidFill>
                  <a:srgbClr val="DE2129"/>
                </a:solidFill>
                <a:latin typeface="Arial Black"/>
                <a:cs typeface="Arial Black"/>
              </a:rPr>
              <a:t>12</a:t>
            </a:r>
            <a:endParaRPr sz="1950">
              <a:latin typeface="Arial Black"/>
              <a:cs typeface="Arial Black"/>
            </a:endParaRPr>
          </a:p>
          <a:p>
            <a:pPr marL="34925">
              <a:lnSpc>
                <a:spcPct val="100000"/>
              </a:lnSpc>
              <a:spcBef>
                <a:spcPts val="10"/>
              </a:spcBef>
            </a:pPr>
            <a:r>
              <a:rPr sz="800" spc="10" dirty="0">
                <a:solidFill>
                  <a:srgbClr val="787878"/>
                </a:solidFill>
                <a:latin typeface="Arial Black"/>
                <a:cs typeface="Arial Black"/>
              </a:rPr>
              <a:t>of</a:t>
            </a:r>
            <a:r>
              <a:rPr sz="800" spc="-90" dirty="0">
                <a:solidFill>
                  <a:srgbClr val="787878"/>
                </a:solidFill>
                <a:latin typeface="Arial Black"/>
                <a:cs typeface="Arial Black"/>
              </a:rPr>
              <a:t> </a:t>
            </a:r>
            <a:r>
              <a:rPr sz="800" spc="15" dirty="0">
                <a:solidFill>
                  <a:srgbClr val="787878"/>
                </a:solidFill>
                <a:latin typeface="Arial Black"/>
                <a:cs typeface="Arial Black"/>
              </a:rPr>
              <a:t>12</a:t>
            </a:r>
            <a:endParaRPr sz="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254" y="165099"/>
            <a:ext cx="4210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9/3/2019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00555" y="165099"/>
            <a:ext cx="2950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2298" y="4841773"/>
            <a:ext cx="6494145" cy="2181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Carl </a:t>
            </a:r>
            <a:r>
              <a:rPr sz="900" spc="-5" dirty="0">
                <a:solidFill>
                  <a:srgbClr val="282828"/>
                </a:solidFill>
                <a:latin typeface="Arial"/>
                <a:cs typeface="Arial"/>
              </a:rPr>
              <a:t>Shaneff/Getty </a:t>
            </a: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Images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ct val="130000"/>
              </a:lnSpc>
            </a:pPr>
            <a:r>
              <a:rPr sz="1250" spc="10" dirty="0">
                <a:latin typeface="Arial"/>
                <a:cs typeface="Arial"/>
              </a:rPr>
              <a:t>The integumentary system consists of the skin and the structures or growths that cover </a:t>
            </a:r>
            <a:r>
              <a:rPr sz="1250" spc="5" dirty="0">
                <a:latin typeface="Arial"/>
                <a:cs typeface="Arial"/>
              </a:rPr>
              <a:t>it  </a:t>
            </a:r>
            <a:r>
              <a:rPr sz="1250" spc="10" dirty="0">
                <a:latin typeface="Arial"/>
                <a:cs typeface="Arial"/>
              </a:rPr>
              <a:t>(the feathers of birds, the scales of </a:t>
            </a:r>
            <a:r>
              <a:rPr sz="1250" spc="5" dirty="0">
                <a:latin typeface="Arial"/>
                <a:cs typeface="Arial"/>
              </a:rPr>
              <a:t>fish, </a:t>
            </a:r>
            <a:r>
              <a:rPr sz="1250" spc="10" dirty="0">
                <a:latin typeface="Arial"/>
                <a:cs typeface="Arial"/>
              </a:rPr>
              <a:t>the hair of mammals, </a:t>
            </a:r>
            <a:r>
              <a:rPr sz="1250" spc="5" dirty="0">
                <a:latin typeface="Arial"/>
                <a:cs typeface="Arial"/>
              </a:rPr>
              <a:t>etc.), </a:t>
            </a:r>
            <a:r>
              <a:rPr sz="1250" spc="10" dirty="0">
                <a:latin typeface="Arial"/>
                <a:cs typeface="Arial"/>
              </a:rPr>
              <a:t>as well as claws, </a:t>
            </a:r>
            <a:r>
              <a:rPr sz="1250" spc="5" dirty="0">
                <a:latin typeface="Arial"/>
                <a:cs typeface="Arial"/>
              </a:rPr>
              <a:t>nails,  </a:t>
            </a:r>
            <a:r>
              <a:rPr sz="1250" spc="10" dirty="0">
                <a:latin typeface="Arial"/>
                <a:cs typeface="Arial"/>
              </a:rPr>
              <a:t>hooves, and the </a:t>
            </a:r>
            <a:r>
              <a:rPr sz="1250" spc="5" dirty="0">
                <a:latin typeface="Arial"/>
                <a:cs typeface="Arial"/>
              </a:rPr>
              <a:t>like. </a:t>
            </a:r>
            <a:r>
              <a:rPr sz="1250" spc="10" dirty="0">
                <a:latin typeface="Arial"/>
                <a:cs typeface="Arial"/>
              </a:rPr>
              <a:t>The most obvious function of the integumentary system </a:t>
            </a:r>
            <a:r>
              <a:rPr sz="1250" spc="5" dirty="0">
                <a:latin typeface="Arial"/>
                <a:cs typeface="Arial"/>
              </a:rPr>
              <a:t>is </a:t>
            </a:r>
            <a:r>
              <a:rPr sz="1250" spc="10" dirty="0">
                <a:latin typeface="Arial"/>
                <a:cs typeface="Arial"/>
              </a:rPr>
              <a:t>to protect  animals from the hazards of </a:t>
            </a:r>
            <a:r>
              <a:rPr sz="1250" spc="5" dirty="0">
                <a:latin typeface="Arial"/>
                <a:cs typeface="Arial"/>
              </a:rPr>
              <a:t>their </a:t>
            </a:r>
            <a:r>
              <a:rPr sz="1250" spc="10" dirty="0">
                <a:latin typeface="Arial"/>
                <a:cs typeface="Arial"/>
              </a:rPr>
              <a:t>environment, but </a:t>
            </a:r>
            <a:r>
              <a:rPr sz="1250" spc="5" dirty="0">
                <a:latin typeface="Arial"/>
                <a:cs typeface="Arial"/>
              </a:rPr>
              <a:t>it's </a:t>
            </a:r>
            <a:r>
              <a:rPr sz="1250" spc="10" dirty="0">
                <a:latin typeface="Arial"/>
                <a:cs typeface="Arial"/>
              </a:rPr>
              <a:t>also indispensable </a:t>
            </a:r>
            <a:r>
              <a:rPr sz="1250" spc="5" dirty="0">
                <a:latin typeface="Arial"/>
                <a:cs typeface="Arial"/>
              </a:rPr>
              <a:t>for </a:t>
            </a:r>
            <a:r>
              <a:rPr sz="1250" spc="10" dirty="0">
                <a:latin typeface="Arial"/>
                <a:cs typeface="Arial"/>
              </a:rPr>
              <a:t>temperature  regulation (a coating of hair or feathers helps to preserve internal body heat), protection  from predators (the thick shell of a </a:t>
            </a:r>
            <a:r>
              <a:rPr sz="1250" spc="5" dirty="0">
                <a:latin typeface="Arial"/>
                <a:cs typeface="Arial"/>
              </a:rPr>
              <a:t>turtle </a:t>
            </a:r>
            <a:r>
              <a:rPr sz="1250" spc="10" dirty="0">
                <a:latin typeface="Arial"/>
                <a:cs typeface="Arial"/>
              </a:rPr>
              <a:t>makes </a:t>
            </a:r>
            <a:r>
              <a:rPr sz="1250" spc="5" dirty="0">
                <a:latin typeface="Arial"/>
                <a:cs typeface="Arial"/>
              </a:rPr>
              <a:t>it </a:t>
            </a:r>
            <a:r>
              <a:rPr sz="1250" spc="10" dirty="0">
                <a:latin typeface="Arial"/>
                <a:cs typeface="Arial"/>
              </a:rPr>
              <a:t>a tough snack </a:t>
            </a:r>
            <a:r>
              <a:rPr sz="1250" spc="5" dirty="0">
                <a:latin typeface="Arial"/>
                <a:cs typeface="Arial"/>
              </a:rPr>
              <a:t>for </a:t>
            </a:r>
            <a:r>
              <a:rPr sz="1250" spc="10" dirty="0">
                <a:latin typeface="Arial"/>
                <a:cs typeface="Arial"/>
              </a:rPr>
              <a:t>crocodiles), sensing  pain and pressure, and, </a:t>
            </a:r>
            <a:r>
              <a:rPr sz="1250" spc="5" dirty="0">
                <a:latin typeface="Arial"/>
                <a:cs typeface="Arial"/>
              </a:rPr>
              <a:t>in </a:t>
            </a:r>
            <a:r>
              <a:rPr sz="1250" spc="10" dirty="0">
                <a:latin typeface="Arial"/>
                <a:cs typeface="Arial"/>
              </a:rPr>
              <a:t>humans, even producing important biochemicals </a:t>
            </a:r>
            <a:r>
              <a:rPr sz="1250" spc="5" dirty="0">
                <a:latin typeface="Arial"/>
                <a:cs typeface="Arial"/>
              </a:rPr>
              <a:t>like Vitamin</a:t>
            </a:r>
            <a:r>
              <a:rPr sz="1250" spc="55" dirty="0">
                <a:latin typeface="Arial"/>
                <a:cs typeface="Arial"/>
              </a:rPr>
              <a:t> </a:t>
            </a:r>
            <a:r>
              <a:rPr sz="1250" spc="10" dirty="0">
                <a:latin typeface="Arial"/>
                <a:cs typeface="Arial"/>
              </a:rPr>
              <a:t>D.</a:t>
            </a:r>
            <a:endParaRPr sz="12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5998" y="368808"/>
            <a:ext cx="5753099" cy="4334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23254" y="9737831"/>
            <a:ext cx="2950845" cy="1390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12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23254" y="9737831"/>
            <a:ext cx="2950845" cy="1390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13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323254" y="165099"/>
            <a:ext cx="4210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9/3/2019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00555" y="165099"/>
            <a:ext cx="2950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254" y="165099"/>
            <a:ext cx="4210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9/3/2019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00555" y="165099"/>
            <a:ext cx="2950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2298" y="365114"/>
            <a:ext cx="6523990" cy="2181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SCIEPRO/Getty</a:t>
            </a:r>
            <a:r>
              <a:rPr sz="900" spc="-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Images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ct val="130000"/>
              </a:lnSpc>
            </a:pPr>
            <a:r>
              <a:rPr sz="1250" spc="5" dirty="0">
                <a:latin typeface="Arial"/>
                <a:cs typeface="Arial"/>
              </a:rPr>
              <a:t>All </a:t>
            </a:r>
            <a:r>
              <a:rPr sz="1250" spc="10" dirty="0">
                <a:latin typeface="Arial"/>
                <a:cs typeface="Arial"/>
              </a:rPr>
              <a:t>cells need </a:t>
            </a:r>
            <a:r>
              <a:rPr sz="1250" u="sng" spc="10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"/>
                <a:cs typeface="Arial"/>
                <a:hlinkClick r:id="rId3"/>
              </a:rPr>
              <a:t>ox</a:t>
            </a:r>
            <a:r>
              <a:rPr sz="1250" spc="10" dirty="0">
                <a:solidFill>
                  <a:srgbClr val="DE2129"/>
                </a:solidFill>
                <a:latin typeface="Arial"/>
                <a:cs typeface="Arial"/>
                <a:hlinkClick r:id="rId3"/>
              </a:rPr>
              <a:t>y</a:t>
            </a:r>
            <a:r>
              <a:rPr sz="1250" u="sng" spc="10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"/>
                <a:cs typeface="Arial"/>
                <a:hlinkClick r:id="rId3"/>
              </a:rPr>
              <a:t>gen</a:t>
            </a:r>
            <a:r>
              <a:rPr sz="1250" spc="10" dirty="0">
                <a:latin typeface="Arial"/>
                <a:cs typeface="Arial"/>
              </a:rPr>
              <a:t>, the crucial ingredient </a:t>
            </a:r>
            <a:r>
              <a:rPr sz="1250" spc="5" dirty="0">
                <a:latin typeface="Arial"/>
                <a:cs typeface="Arial"/>
              </a:rPr>
              <a:t>for </a:t>
            </a:r>
            <a:r>
              <a:rPr sz="1250" spc="10" dirty="0">
                <a:latin typeface="Arial"/>
                <a:cs typeface="Arial"/>
              </a:rPr>
              <a:t>extracting energy from organic compounds.  Animals obtain oxygen from </a:t>
            </a:r>
            <a:r>
              <a:rPr sz="1250" spc="5" dirty="0">
                <a:latin typeface="Arial"/>
                <a:cs typeface="Arial"/>
              </a:rPr>
              <a:t>their </a:t>
            </a:r>
            <a:r>
              <a:rPr sz="1250" spc="10" dirty="0">
                <a:latin typeface="Arial"/>
                <a:cs typeface="Arial"/>
              </a:rPr>
              <a:t>environment with </a:t>
            </a:r>
            <a:r>
              <a:rPr sz="1250" spc="5" dirty="0">
                <a:latin typeface="Arial"/>
                <a:cs typeface="Arial"/>
              </a:rPr>
              <a:t>their </a:t>
            </a:r>
            <a:r>
              <a:rPr sz="1250" spc="10" dirty="0">
                <a:latin typeface="Arial"/>
                <a:cs typeface="Arial"/>
              </a:rPr>
              <a:t>respiratory systems: the lungs of  land-dwelling vertebrates gather oxygen from the </a:t>
            </a:r>
            <a:r>
              <a:rPr sz="1250" spc="-15" dirty="0">
                <a:latin typeface="Arial"/>
                <a:cs typeface="Arial"/>
              </a:rPr>
              <a:t>air, </a:t>
            </a:r>
            <a:r>
              <a:rPr sz="1250" spc="10" dirty="0">
                <a:latin typeface="Arial"/>
                <a:cs typeface="Arial"/>
              </a:rPr>
              <a:t>the </a:t>
            </a:r>
            <a:r>
              <a:rPr sz="1250" spc="5" dirty="0">
                <a:latin typeface="Arial"/>
                <a:cs typeface="Arial"/>
              </a:rPr>
              <a:t>gills </a:t>
            </a:r>
            <a:r>
              <a:rPr sz="1250" spc="10" dirty="0">
                <a:latin typeface="Arial"/>
                <a:cs typeface="Arial"/>
              </a:rPr>
              <a:t>of ocean-dwelling  vertebrates </a:t>
            </a:r>
            <a:r>
              <a:rPr sz="1250" spc="5" dirty="0">
                <a:latin typeface="Arial"/>
                <a:cs typeface="Arial"/>
              </a:rPr>
              <a:t>filter </a:t>
            </a:r>
            <a:r>
              <a:rPr sz="1250" spc="10" dirty="0">
                <a:latin typeface="Arial"/>
                <a:cs typeface="Arial"/>
              </a:rPr>
              <a:t>oxygen from the </a:t>
            </a:r>
            <a:r>
              <a:rPr sz="1250" spc="-5" dirty="0">
                <a:latin typeface="Arial"/>
                <a:cs typeface="Arial"/>
              </a:rPr>
              <a:t>water, </a:t>
            </a:r>
            <a:r>
              <a:rPr sz="1250" spc="10" dirty="0">
                <a:latin typeface="Arial"/>
                <a:cs typeface="Arial"/>
              </a:rPr>
              <a:t>and the exoskeletons of invertebrates </a:t>
            </a:r>
            <a:r>
              <a:rPr sz="1250" spc="5" dirty="0">
                <a:latin typeface="Arial"/>
                <a:cs typeface="Arial"/>
              </a:rPr>
              <a:t>facilitate </a:t>
            </a:r>
            <a:r>
              <a:rPr sz="1250" spc="10" dirty="0">
                <a:latin typeface="Arial"/>
                <a:cs typeface="Arial"/>
              </a:rPr>
              <a:t>the  free </a:t>
            </a:r>
            <a:r>
              <a:rPr sz="1250" spc="5" dirty="0">
                <a:latin typeface="Arial"/>
                <a:cs typeface="Arial"/>
              </a:rPr>
              <a:t>diffusion </a:t>
            </a:r>
            <a:r>
              <a:rPr sz="1250" spc="10" dirty="0">
                <a:latin typeface="Arial"/>
                <a:cs typeface="Arial"/>
              </a:rPr>
              <a:t>of oxygen (from the water or the </a:t>
            </a:r>
            <a:r>
              <a:rPr sz="1250" spc="5" dirty="0">
                <a:latin typeface="Arial"/>
                <a:cs typeface="Arial"/>
              </a:rPr>
              <a:t>air) </a:t>
            </a:r>
            <a:r>
              <a:rPr sz="1250" spc="10" dirty="0">
                <a:latin typeface="Arial"/>
                <a:cs typeface="Arial"/>
              </a:rPr>
              <a:t>into </a:t>
            </a:r>
            <a:r>
              <a:rPr sz="1250" spc="5" dirty="0">
                <a:latin typeface="Arial"/>
                <a:cs typeface="Arial"/>
              </a:rPr>
              <a:t>their </a:t>
            </a:r>
            <a:r>
              <a:rPr sz="1250" spc="10" dirty="0">
                <a:latin typeface="Arial"/>
                <a:cs typeface="Arial"/>
              </a:rPr>
              <a:t>bodies. The respiratory  systems of animals also excrete carbon dioxide, a waste product of metabolic processes  that would be </a:t>
            </a:r>
            <a:r>
              <a:rPr sz="1250" spc="5" dirty="0">
                <a:latin typeface="Arial"/>
                <a:cs typeface="Arial"/>
              </a:rPr>
              <a:t>fatal if left </a:t>
            </a:r>
            <a:r>
              <a:rPr sz="1250" spc="10" dirty="0">
                <a:latin typeface="Arial"/>
                <a:cs typeface="Arial"/>
              </a:rPr>
              <a:t>to accumulate </a:t>
            </a:r>
            <a:r>
              <a:rPr sz="1250" spc="5" dirty="0">
                <a:latin typeface="Arial"/>
                <a:cs typeface="Arial"/>
              </a:rPr>
              <a:t>in </a:t>
            </a:r>
            <a:r>
              <a:rPr sz="1250" spc="10" dirty="0">
                <a:latin typeface="Arial"/>
                <a:cs typeface="Arial"/>
              </a:rPr>
              <a:t>the</a:t>
            </a:r>
            <a:r>
              <a:rPr sz="1250" spc="-20" dirty="0">
                <a:latin typeface="Arial"/>
                <a:cs typeface="Arial"/>
              </a:rPr>
              <a:t> </a:t>
            </a:r>
            <a:r>
              <a:rPr sz="1250" spc="-10" dirty="0">
                <a:latin typeface="Arial"/>
                <a:cs typeface="Arial"/>
              </a:rPr>
              <a:t>body.</a:t>
            </a:r>
            <a:endParaRPr sz="12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6011" y="2863849"/>
            <a:ext cx="0" cy="352425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2415"/>
                </a:lnTo>
              </a:path>
            </a:pathLst>
          </a:custGeom>
          <a:ln w="9525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50949" y="2803514"/>
            <a:ext cx="2959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The Circulatory</a:t>
            </a:r>
            <a:r>
              <a:rPr sz="1800" u="heavy" spc="-9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 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System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2298" y="7918439"/>
            <a:ext cx="6424295" cy="1438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100"/>
              </a:spcBef>
            </a:pPr>
            <a:r>
              <a:rPr sz="900" spc="-15" dirty="0">
                <a:solidFill>
                  <a:srgbClr val="282828"/>
                </a:solidFill>
                <a:latin typeface="Arial"/>
                <a:cs typeface="Arial"/>
              </a:rPr>
              <a:t>DAVID </a:t>
            </a:r>
            <a:r>
              <a:rPr sz="900" spc="-5" dirty="0">
                <a:solidFill>
                  <a:srgbClr val="282828"/>
                </a:solidFill>
                <a:latin typeface="Arial"/>
                <a:cs typeface="Arial"/>
              </a:rPr>
              <a:t>MCCARTHY/Getty</a:t>
            </a:r>
            <a:r>
              <a:rPr sz="900" spc="1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Images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ct val="130000"/>
              </a:lnSpc>
            </a:pPr>
            <a:r>
              <a:rPr sz="1250" dirty="0">
                <a:latin typeface="Arial"/>
                <a:cs typeface="Arial"/>
              </a:rPr>
              <a:t>Vertebrate </a:t>
            </a:r>
            <a:r>
              <a:rPr sz="1250" spc="10" dirty="0">
                <a:latin typeface="Arial"/>
                <a:cs typeface="Arial"/>
              </a:rPr>
              <a:t>animals supply oxygen to </a:t>
            </a:r>
            <a:r>
              <a:rPr sz="1250" spc="5" dirty="0">
                <a:latin typeface="Arial"/>
                <a:cs typeface="Arial"/>
              </a:rPr>
              <a:t>their </a:t>
            </a:r>
            <a:r>
              <a:rPr sz="1250" spc="10" dirty="0">
                <a:latin typeface="Arial"/>
                <a:cs typeface="Arial"/>
              </a:rPr>
              <a:t>cells via </a:t>
            </a:r>
            <a:r>
              <a:rPr sz="1250" spc="5" dirty="0">
                <a:latin typeface="Arial"/>
                <a:cs typeface="Arial"/>
              </a:rPr>
              <a:t>their </a:t>
            </a:r>
            <a:r>
              <a:rPr sz="1250" spc="10" dirty="0">
                <a:latin typeface="Arial"/>
                <a:cs typeface="Arial"/>
              </a:rPr>
              <a:t>circulatory systems, which are  networks of arteries, veins, and capillaries that carry oxygen-containing blood cells to  every </a:t>
            </a:r>
            <a:r>
              <a:rPr sz="1250" spc="5" dirty="0">
                <a:latin typeface="Arial"/>
                <a:cs typeface="Arial"/>
              </a:rPr>
              <a:t>cell in their </a:t>
            </a:r>
            <a:r>
              <a:rPr sz="1250" spc="10" dirty="0">
                <a:latin typeface="Arial"/>
                <a:cs typeface="Arial"/>
              </a:rPr>
              <a:t>bodies. (The circulatory systems of </a:t>
            </a:r>
            <a:r>
              <a:rPr sz="1250" u="sng" spc="10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"/>
                <a:cs typeface="Arial"/>
                <a:hlinkClick r:id="rId4"/>
              </a:rPr>
              <a:t>invertebrate animals</a:t>
            </a:r>
            <a:r>
              <a:rPr sz="1250" spc="10" dirty="0">
                <a:solidFill>
                  <a:srgbClr val="DE2129"/>
                </a:solidFill>
                <a:latin typeface="Arial"/>
                <a:cs typeface="Arial"/>
                <a:hlinkClick r:id="rId4"/>
              </a:rPr>
              <a:t> </a:t>
            </a:r>
            <a:r>
              <a:rPr sz="1250" spc="10" dirty="0">
                <a:latin typeface="Arial"/>
                <a:cs typeface="Arial"/>
              </a:rPr>
              <a:t>are </a:t>
            </a:r>
            <a:r>
              <a:rPr sz="1250" spc="15" dirty="0">
                <a:latin typeface="Arial"/>
                <a:cs typeface="Arial"/>
              </a:rPr>
              <a:t>much </a:t>
            </a:r>
            <a:r>
              <a:rPr sz="1250" spc="10" dirty="0">
                <a:latin typeface="Arial"/>
                <a:cs typeface="Arial"/>
              </a:rPr>
              <a:t>more  primitive; </a:t>
            </a:r>
            <a:r>
              <a:rPr sz="1250" dirty="0">
                <a:latin typeface="Arial"/>
                <a:cs typeface="Arial"/>
              </a:rPr>
              <a:t>essentially, </a:t>
            </a:r>
            <a:r>
              <a:rPr sz="1250" spc="5" dirty="0">
                <a:latin typeface="Arial"/>
                <a:cs typeface="Arial"/>
              </a:rPr>
              <a:t>their </a:t>
            </a:r>
            <a:r>
              <a:rPr sz="1250" spc="10" dirty="0">
                <a:latin typeface="Arial"/>
                <a:cs typeface="Arial"/>
              </a:rPr>
              <a:t>blood </a:t>
            </a:r>
            <a:r>
              <a:rPr sz="1250" spc="5" dirty="0">
                <a:latin typeface="Arial"/>
                <a:cs typeface="Arial"/>
              </a:rPr>
              <a:t>diffuses </a:t>
            </a:r>
            <a:r>
              <a:rPr sz="1250" spc="10" dirty="0">
                <a:latin typeface="Arial"/>
                <a:cs typeface="Arial"/>
              </a:rPr>
              <a:t>freely throughout </a:t>
            </a:r>
            <a:r>
              <a:rPr sz="1250" spc="5" dirty="0">
                <a:latin typeface="Arial"/>
                <a:cs typeface="Arial"/>
              </a:rPr>
              <a:t>their </a:t>
            </a:r>
            <a:r>
              <a:rPr sz="1250" spc="15" dirty="0">
                <a:latin typeface="Arial"/>
                <a:cs typeface="Arial"/>
              </a:rPr>
              <a:t>much </a:t>
            </a:r>
            <a:r>
              <a:rPr sz="1250" spc="10" dirty="0">
                <a:latin typeface="Arial"/>
                <a:cs typeface="Arial"/>
              </a:rPr>
              <a:t>smaller</a:t>
            </a:r>
            <a:r>
              <a:rPr sz="1250" spc="5" dirty="0">
                <a:latin typeface="Arial"/>
                <a:cs typeface="Arial"/>
              </a:rPr>
              <a:t> </a:t>
            </a:r>
            <a:r>
              <a:rPr sz="1250" spc="10" dirty="0">
                <a:latin typeface="Arial"/>
                <a:cs typeface="Arial"/>
              </a:rPr>
              <a:t>body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2298" y="2813039"/>
            <a:ext cx="35623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solidFill>
                  <a:srgbClr val="DE2129"/>
                </a:solidFill>
                <a:latin typeface="Arial Black"/>
                <a:cs typeface="Arial Black"/>
              </a:rPr>
              <a:t>02</a:t>
            </a:r>
            <a:endParaRPr sz="1950">
              <a:latin typeface="Arial Black"/>
              <a:cs typeface="Arial Black"/>
            </a:endParaRPr>
          </a:p>
          <a:p>
            <a:pPr marL="34925">
              <a:lnSpc>
                <a:spcPct val="100000"/>
              </a:lnSpc>
              <a:spcBef>
                <a:spcPts val="10"/>
              </a:spcBef>
            </a:pPr>
            <a:r>
              <a:rPr sz="800" spc="10" dirty="0">
                <a:solidFill>
                  <a:srgbClr val="787878"/>
                </a:solidFill>
                <a:latin typeface="Arial Black"/>
                <a:cs typeface="Arial Black"/>
              </a:rPr>
              <a:t>of</a:t>
            </a:r>
            <a:r>
              <a:rPr sz="800" spc="-90" dirty="0">
                <a:solidFill>
                  <a:srgbClr val="787878"/>
                </a:solidFill>
                <a:latin typeface="Arial Black"/>
                <a:cs typeface="Arial Black"/>
              </a:rPr>
              <a:t> </a:t>
            </a:r>
            <a:r>
              <a:rPr sz="800" spc="15" dirty="0">
                <a:solidFill>
                  <a:srgbClr val="787878"/>
                </a:solidFill>
                <a:latin typeface="Arial Black"/>
                <a:cs typeface="Arial Black"/>
              </a:rPr>
              <a:t>12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15998" y="3482980"/>
            <a:ext cx="5753099" cy="40303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23254" y="9737831"/>
            <a:ext cx="2950845" cy="1390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2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254" y="116099"/>
            <a:ext cx="6723380" cy="71691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  <a:tabLst>
                <a:tab pos="2489835" algn="l"/>
              </a:tabLst>
            </a:pPr>
            <a:r>
              <a:rPr sz="800" dirty="0">
                <a:latin typeface="Arial"/>
                <a:cs typeface="Arial"/>
              </a:rPr>
              <a:t>9/3/2019	</a:t>
            </a: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  <a:p>
            <a:pPr marL="311150" marR="5080">
              <a:lnSpc>
                <a:spcPct val="130000"/>
              </a:lnSpc>
              <a:spcBef>
                <a:spcPts val="190"/>
              </a:spcBef>
            </a:pPr>
            <a:r>
              <a:rPr sz="1250" spc="5" dirty="0">
                <a:latin typeface="Arial"/>
                <a:cs typeface="Arial"/>
              </a:rPr>
              <a:t>cavities.) </a:t>
            </a:r>
            <a:r>
              <a:rPr sz="1250" spc="10" dirty="0">
                <a:latin typeface="Arial"/>
                <a:cs typeface="Arial"/>
              </a:rPr>
              <a:t>The circulatory system </a:t>
            </a:r>
            <a:r>
              <a:rPr sz="1250" spc="5" dirty="0">
                <a:latin typeface="Arial"/>
                <a:cs typeface="Arial"/>
              </a:rPr>
              <a:t>in </a:t>
            </a:r>
            <a:r>
              <a:rPr sz="1250" spc="10" dirty="0">
                <a:latin typeface="Arial"/>
                <a:cs typeface="Arial"/>
              </a:rPr>
              <a:t>higher animals </a:t>
            </a:r>
            <a:r>
              <a:rPr sz="1250" spc="5" dirty="0">
                <a:latin typeface="Arial"/>
                <a:cs typeface="Arial"/>
              </a:rPr>
              <a:t>is </a:t>
            </a:r>
            <a:r>
              <a:rPr sz="1250" spc="10" dirty="0">
                <a:latin typeface="Arial"/>
                <a:cs typeface="Arial"/>
              </a:rPr>
              <a:t>powered by the heart, a dense mass  of muscle that beats millions of times throughout a creature's</a:t>
            </a:r>
            <a:r>
              <a:rPr sz="1250" spc="-40" dirty="0">
                <a:latin typeface="Arial"/>
                <a:cs typeface="Arial"/>
              </a:rPr>
              <a:t> </a:t>
            </a:r>
            <a:r>
              <a:rPr sz="1250" spc="5" dirty="0">
                <a:latin typeface="Arial"/>
                <a:cs typeface="Arial"/>
              </a:rPr>
              <a:t>lifetime.</a:t>
            </a:r>
            <a:endParaRPr sz="12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6011" y="1149347"/>
            <a:ext cx="0" cy="352425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2418"/>
                </a:lnTo>
              </a:path>
            </a:pathLst>
          </a:custGeom>
          <a:ln w="9525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50949" y="1089014"/>
            <a:ext cx="2603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The Nervous</a:t>
            </a:r>
            <a:r>
              <a:rPr sz="1800" u="heavy" spc="-9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 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</a:t>
            </a:r>
            <a:r>
              <a:rPr sz="1800" dirty="0">
                <a:solidFill>
                  <a:srgbClr val="DE2129"/>
                </a:solidFill>
                <a:latin typeface="Arial Black"/>
                <a:cs typeface="Arial Black"/>
              </a:rPr>
              <a:t>y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stem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2298" y="5508614"/>
            <a:ext cx="6504940" cy="2429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Science Photo Library - KTSDESIGN/Getty</a:t>
            </a:r>
            <a:r>
              <a:rPr sz="900" spc="-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Images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ct val="130000"/>
              </a:lnSpc>
            </a:pPr>
            <a:r>
              <a:rPr sz="1250" spc="10" dirty="0">
                <a:latin typeface="Arial"/>
                <a:cs typeface="Arial"/>
              </a:rPr>
              <a:t>The nervous system </a:t>
            </a:r>
            <a:r>
              <a:rPr sz="1250" spc="5" dirty="0">
                <a:latin typeface="Arial"/>
                <a:cs typeface="Arial"/>
              </a:rPr>
              <a:t>is </a:t>
            </a:r>
            <a:r>
              <a:rPr sz="1250" spc="10" dirty="0">
                <a:latin typeface="Arial"/>
                <a:cs typeface="Arial"/>
              </a:rPr>
              <a:t>what enables animals to send, receive, and process nerve and  sensory impulses, as well as to </a:t>
            </a:r>
            <a:r>
              <a:rPr sz="1250" spc="15" dirty="0">
                <a:latin typeface="Arial"/>
                <a:cs typeface="Arial"/>
              </a:rPr>
              <a:t>move </a:t>
            </a:r>
            <a:r>
              <a:rPr sz="1250" spc="5" dirty="0">
                <a:latin typeface="Arial"/>
                <a:cs typeface="Arial"/>
              </a:rPr>
              <a:t>their </a:t>
            </a:r>
            <a:r>
              <a:rPr sz="1250" spc="10" dirty="0">
                <a:latin typeface="Arial"/>
                <a:cs typeface="Arial"/>
              </a:rPr>
              <a:t>muscles. In vertebrate animals, </a:t>
            </a:r>
            <a:r>
              <a:rPr sz="1250" spc="5" dirty="0">
                <a:latin typeface="Arial"/>
                <a:cs typeface="Arial"/>
              </a:rPr>
              <a:t>this </a:t>
            </a:r>
            <a:r>
              <a:rPr sz="1250" spc="10" dirty="0">
                <a:latin typeface="Arial"/>
                <a:cs typeface="Arial"/>
              </a:rPr>
              <a:t>system can  be divided into three main components: the central nervous system (which includes the  brain and spinal cord), the peripheral nervous system (the smaller nerves that branch </a:t>
            </a:r>
            <a:r>
              <a:rPr sz="1250" dirty="0">
                <a:latin typeface="Arial"/>
                <a:cs typeface="Arial"/>
              </a:rPr>
              <a:t>off  </a:t>
            </a:r>
            <a:r>
              <a:rPr sz="1250" spc="10" dirty="0">
                <a:latin typeface="Arial"/>
                <a:cs typeface="Arial"/>
              </a:rPr>
              <a:t>from the spinal cord and carry nerve signals to distant muscles and glands), and the  autonomic nervous system (which controls involuntary </a:t>
            </a:r>
            <a:r>
              <a:rPr sz="1250" spc="5" dirty="0">
                <a:latin typeface="Arial"/>
                <a:cs typeface="Arial"/>
              </a:rPr>
              <a:t>activity </a:t>
            </a:r>
            <a:r>
              <a:rPr sz="1250" spc="10" dirty="0">
                <a:latin typeface="Arial"/>
                <a:cs typeface="Arial"/>
              </a:rPr>
              <a:t>such as the heartbeat and  digestion). </a:t>
            </a:r>
            <a:r>
              <a:rPr sz="1250" u="sng" spc="1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"/>
                <a:cs typeface="Arial"/>
                <a:hlinkClick r:id="rId3"/>
              </a:rPr>
              <a:t>Mammals</a:t>
            </a:r>
            <a:r>
              <a:rPr sz="1250" spc="15" dirty="0">
                <a:solidFill>
                  <a:srgbClr val="DE2129"/>
                </a:solidFill>
                <a:latin typeface="Arial"/>
                <a:cs typeface="Arial"/>
                <a:hlinkClick r:id="rId3"/>
              </a:rPr>
              <a:t> </a:t>
            </a:r>
            <a:r>
              <a:rPr sz="1250" spc="10" dirty="0">
                <a:latin typeface="Arial"/>
                <a:cs typeface="Arial"/>
              </a:rPr>
              <a:t>possess the most advanced nervous systems, while invertebrates  have nervous systems that are </a:t>
            </a:r>
            <a:r>
              <a:rPr sz="1250" spc="15" dirty="0">
                <a:latin typeface="Arial"/>
                <a:cs typeface="Arial"/>
              </a:rPr>
              <a:t>much </a:t>
            </a:r>
            <a:r>
              <a:rPr sz="1250" spc="10" dirty="0">
                <a:latin typeface="Arial"/>
                <a:cs typeface="Arial"/>
              </a:rPr>
              <a:t>more</a:t>
            </a:r>
            <a:r>
              <a:rPr sz="1250" spc="-30" dirty="0">
                <a:latin typeface="Arial"/>
                <a:cs typeface="Arial"/>
              </a:rPr>
              <a:t> </a:t>
            </a:r>
            <a:r>
              <a:rPr sz="1250" dirty="0">
                <a:latin typeface="Arial"/>
                <a:cs typeface="Arial"/>
              </a:rPr>
              <a:t>rudimentary.</a:t>
            </a:r>
            <a:endParaRPr sz="12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2298" y="1098539"/>
            <a:ext cx="35623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solidFill>
                  <a:srgbClr val="DE2129"/>
                </a:solidFill>
                <a:latin typeface="Arial Black"/>
                <a:cs typeface="Arial Black"/>
              </a:rPr>
              <a:t>03</a:t>
            </a:r>
            <a:endParaRPr sz="1950">
              <a:latin typeface="Arial Black"/>
              <a:cs typeface="Arial Black"/>
            </a:endParaRPr>
          </a:p>
          <a:p>
            <a:pPr marL="34925">
              <a:lnSpc>
                <a:spcPct val="100000"/>
              </a:lnSpc>
              <a:spcBef>
                <a:spcPts val="10"/>
              </a:spcBef>
            </a:pPr>
            <a:r>
              <a:rPr sz="800" spc="10" dirty="0">
                <a:solidFill>
                  <a:srgbClr val="787878"/>
                </a:solidFill>
                <a:latin typeface="Arial Black"/>
                <a:cs typeface="Arial Black"/>
              </a:rPr>
              <a:t>of</a:t>
            </a:r>
            <a:r>
              <a:rPr sz="800" spc="-90" dirty="0">
                <a:solidFill>
                  <a:srgbClr val="787878"/>
                </a:solidFill>
                <a:latin typeface="Arial Black"/>
                <a:cs typeface="Arial Black"/>
              </a:rPr>
              <a:t> </a:t>
            </a:r>
            <a:r>
              <a:rPr sz="800" spc="15" dirty="0">
                <a:solidFill>
                  <a:srgbClr val="787878"/>
                </a:solidFill>
                <a:latin typeface="Arial Black"/>
                <a:cs typeface="Arial Black"/>
              </a:rPr>
              <a:t>12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15998" y="1768476"/>
            <a:ext cx="5753099" cy="3602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16011" y="8254988"/>
            <a:ext cx="0" cy="352425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2427"/>
                </a:lnTo>
              </a:path>
            </a:pathLst>
          </a:custGeom>
          <a:ln w="9525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50949" y="8194664"/>
            <a:ext cx="2743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The Di</a:t>
            </a:r>
            <a:r>
              <a:rPr sz="1800" dirty="0">
                <a:solidFill>
                  <a:srgbClr val="DE2129"/>
                </a:solidFill>
                <a:latin typeface="Arial Black"/>
                <a:cs typeface="Arial Black"/>
              </a:rPr>
              <a:t>g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estive</a:t>
            </a:r>
            <a:r>
              <a:rPr sz="1800" u="heavy" spc="-9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 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System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3254" y="9737831"/>
            <a:ext cx="2950845" cy="1390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3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22298" y="8204189"/>
            <a:ext cx="35623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solidFill>
                  <a:srgbClr val="DE2129"/>
                </a:solidFill>
                <a:latin typeface="Arial Black"/>
                <a:cs typeface="Arial Black"/>
              </a:rPr>
              <a:t>04</a:t>
            </a:r>
            <a:endParaRPr sz="1950">
              <a:latin typeface="Arial Black"/>
              <a:cs typeface="Arial Black"/>
            </a:endParaRPr>
          </a:p>
          <a:p>
            <a:pPr marL="34925">
              <a:lnSpc>
                <a:spcPct val="100000"/>
              </a:lnSpc>
              <a:spcBef>
                <a:spcPts val="10"/>
              </a:spcBef>
            </a:pPr>
            <a:r>
              <a:rPr sz="800" spc="10" dirty="0">
                <a:solidFill>
                  <a:srgbClr val="787878"/>
                </a:solidFill>
                <a:latin typeface="Arial Black"/>
                <a:cs typeface="Arial Black"/>
              </a:rPr>
              <a:t>of</a:t>
            </a:r>
            <a:r>
              <a:rPr sz="800" spc="-90" dirty="0">
                <a:solidFill>
                  <a:srgbClr val="787878"/>
                </a:solidFill>
                <a:latin typeface="Arial Black"/>
                <a:cs typeface="Arial Black"/>
              </a:rPr>
              <a:t> </a:t>
            </a:r>
            <a:r>
              <a:rPr sz="800" spc="15" dirty="0">
                <a:solidFill>
                  <a:srgbClr val="787878"/>
                </a:solidFill>
                <a:latin typeface="Arial Black"/>
                <a:cs typeface="Arial Black"/>
              </a:rPr>
              <a:t>12</a:t>
            </a:r>
            <a:endParaRPr sz="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254" y="165099"/>
            <a:ext cx="4210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9/3/2019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00555" y="165099"/>
            <a:ext cx="2950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2298" y="4537064"/>
            <a:ext cx="6532880" cy="1934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Dorling Kindersley/Getty</a:t>
            </a:r>
            <a:r>
              <a:rPr sz="900" spc="-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Images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ct val="130000"/>
              </a:lnSpc>
            </a:pPr>
            <a:r>
              <a:rPr sz="1250" spc="10" dirty="0">
                <a:latin typeface="Arial"/>
                <a:cs typeface="Arial"/>
              </a:rPr>
              <a:t>Animals need to break down the food they eat into </a:t>
            </a:r>
            <a:r>
              <a:rPr sz="1250" spc="5" dirty="0">
                <a:latin typeface="Arial"/>
                <a:cs typeface="Arial"/>
              </a:rPr>
              <a:t>its </a:t>
            </a:r>
            <a:r>
              <a:rPr sz="1250" spc="10" dirty="0">
                <a:latin typeface="Arial"/>
                <a:cs typeface="Arial"/>
              </a:rPr>
              <a:t>essential components </a:t>
            </a:r>
            <a:r>
              <a:rPr sz="1250" spc="5" dirty="0">
                <a:latin typeface="Arial"/>
                <a:cs typeface="Arial"/>
              </a:rPr>
              <a:t>in </a:t>
            </a:r>
            <a:r>
              <a:rPr sz="1250" spc="10" dirty="0">
                <a:latin typeface="Arial"/>
                <a:cs typeface="Arial"/>
              </a:rPr>
              <a:t>order to fuel  </a:t>
            </a:r>
            <a:r>
              <a:rPr sz="1250" spc="5" dirty="0">
                <a:latin typeface="Arial"/>
                <a:cs typeface="Arial"/>
              </a:rPr>
              <a:t>their </a:t>
            </a:r>
            <a:r>
              <a:rPr sz="1250" spc="10" dirty="0">
                <a:latin typeface="Arial"/>
                <a:cs typeface="Arial"/>
              </a:rPr>
              <a:t>metabolism. Invertebrate animals have simple digestive systems—in one end, out the  other (as </a:t>
            </a:r>
            <a:r>
              <a:rPr sz="1250" spc="5" dirty="0">
                <a:latin typeface="Arial"/>
                <a:cs typeface="Arial"/>
              </a:rPr>
              <a:t>in </a:t>
            </a:r>
            <a:r>
              <a:rPr sz="1250" spc="10" dirty="0">
                <a:latin typeface="Arial"/>
                <a:cs typeface="Arial"/>
              </a:rPr>
              <a:t>the case of worms or insects)—but </a:t>
            </a:r>
            <a:r>
              <a:rPr sz="1250" spc="5" dirty="0">
                <a:latin typeface="Arial"/>
                <a:cs typeface="Arial"/>
              </a:rPr>
              <a:t>all </a:t>
            </a:r>
            <a:r>
              <a:rPr sz="1250" spc="10" dirty="0">
                <a:latin typeface="Arial"/>
                <a:cs typeface="Arial"/>
              </a:rPr>
              <a:t>vertebrate animals are equipped with  </a:t>
            </a:r>
            <a:r>
              <a:rPr sz="1250" spc="15" dirty="0">
                <a:latin typeface="Arial"/>
                <a:cs typeface="Arial"/>
              </a:rPr>
              <a:t>some </a:t>
            </a:r>
            <a:r>
              <a:rPr sz="1250" spc="10" dirty="0">
                <a:latin typeface="Arial"/>
                <a:cs typeface="Arial"/>
              </a:rPr>
              <a:t>combination of mouths, throats, stomachs, intestines, and anuses or cloacas, as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spc="10" dirty="0">
                <a:latin typeface="Arial"/>
                <a:cs typeface="Arial"/>
              </a:rPr>
              <a:t>well  as organs (such as the </a:t>
            </a:r>
            <a:r>
              <a:rPr sz="1250" spc="5" dirty="0">
                <a:latin typeface="Arial"/>
                <a:cs typeface="Arial"/>
              </a:rPr>
              <a:t>liver </a:t>
            </a:r>
            <a:r>
              <a:rPr sz="1250" spc="10" dirty="0">
                <a:latin typeface="Arial"/>
                <a:cs typeface="Arial"/>
              </a:rPr>
              <a:t>and pancreas) that secrete digestive enzymes. Ruminant  </a:t>
            </a:r>
            <a:r>
              <a:rPr sz="1250" spc="15" dirty="0">
                <a:latin typeface="Arial"/>
                <a:cs typeface="Arial"/>
              </a:rPr>
              <a:t>mammals </a:t>
            </a:r>
            <a:r>
              <a:rPr sz="1250" spc="10" dirty="0">
                <a:latin typeface="Arial"/>
                <a:cs typeface="Arial"/>
              </a:rPr>
              <a:t>such as cows have four stomachs </a:t>
            </a:r>
            <a:r>
              <a:rPr sz="1250" spc="5" dirty="0">
                <a:latin typeface="Arial"/>
                <a:cs typeface="Arial"/>
              </a:rPr>
              <a:t>in </a:t>
            </a:r>
            <a:r>
              <a:rPr sz="1250" spc="10" dirty="0">
                <a:latin typeface="Arial"/>
                <a:cs typeface="Arial"/>
              </a:rPr>
              <a:t>order to </a:t>
            </a:r>
            <a:r>
              <a:rPr sz="1250" spc="5" dirty="0">
                <a:latin typeface="Arial"/>
                <a:cs typeface="Arial"/>
              </a:rPr>
              <a:t>efficiently </a:t>
            </a:r>
            <a:r>
              <a:rPr sz="1250" spc="10" dirty="0">
                <a:latin typeface="Arial"/>
                <a:cs typeface="Arial"/>
              </a:rPr>
              <a:t>digest fibrous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spc="10" dirty="0">
                <a:latin typeface="Arial"/>
                <a:cs typeface="Arial"/>
              </a:rPr>
              <a:t>plants.</a:t>
            </a:r>
            <a:endParaRPr sz="12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5998" y="368808"/>
            <a:ext cx="5753099" cy="4029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6011" y="6788138"/>
            <a:ext cx="0" cy="352425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2427"/>
                </a:lnTo>
              </a:path>
            </a:pathLst>
          </a:custGeom>
          <a:ln w="9525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50949" y="6727814"/>
            <a:ext cx="2832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The Endocrine</a:t>
            </a:r>
            <a:r>
              <a:rPr sz="1800" u="heavy" spc="-9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 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</a:t>
            </a:r>
            <a:r>
              <a:rPr sz="1800" dirty="0">
                <a:solidFill>
                  <a:srgbClr val="DE2129"/>
                </a:solidFill>
                <a:latin typeface="Arial Black"/>
                <a:cs typeface="Arial Black"/>
              </a:rPr>
              <a:t>y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stem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3254" y="9737831"/>
            <a:ext cx="2950845" cy="1390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4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2298" y="6737339"/>
            <a:ext cx="35623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solidFill>
                  <a:srgbClr val="DE2129"/>
                </a:solidFill>
                <a:latin typeface="Arial Black"/>
                <a:cs typeface="Arial Black"/>
              </a:rPr>
              <a:t>05</a:t>
            </a:r>
            <a:endParaRPr sz="1950">
              <a:latin typeface="Arial Black"/>
              <a:cs typeface="Arial Black"/>
            </a:endParaRPr>
          </a:p>
          <a:p>
            <a:pPr marL="34925">
              <a:lnSpc>
                <a:spcPct val="100000"/>
              </a:lnSpc>
              <a:spcBef>
                <a:spcPts val="10"/>
              </a:spcBef>
            </a:pPr>
            <a:r>
              <a:rPr sz="800" spc="10" dirty="0">
                <a:solidFill>
                  <a:srgbClr val="787878"/>
                </a:solidFill>
                <a:latin typeface="Arial Black"/>
                <a:cs typeface="Arial Black"/>
              </a:rPr>
              <a:t>of</a:t>
            </a:r>
            <a:r>
              <a:rPr sz="800" spc="-90" dirty="0">
                <a:solidFill>
                  <a:srgbClr val="787878"/>
                </a:solidFill>
                <a:latin typeface="Arial Black"/>
                <a:cs typeface="Arial Black"/>
              </a:rPr>
              <a:t> </a:t>
            </a:r>
            <a:r>
              <a:rPr sz="800" spc="15" dirty="0">
                <a:solidFill>
                  <a:srgbClr val="787878"/>
                </a:solidFill>
                <a:latin typeface="Arial Black"/>
                <a:cs typeface="Arial Black"/>
              </a:rPr>
              <a:t>12</a:t>
            </a:r>
            <a:endParaRPr sz="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254" y="165099"/>
            <a:ext cx="4210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9/3/2019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00555" y="165099"/>
            <a:ext cx="2950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2298" y="4736998"/>
            <a:ext cx="6523990" cy="2181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Angelika Elsebach/Getty</a:t>
            </a:r>
            <a:r>
              <a:rPr sz="900" spc="-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Images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ct val="130000"/>
              </a:lnSpc>
            </a:pPr>
            <a:r>
              <a:rPr sz="1250" spc="10" dirty="0">
                <a:latin typeface="Arial"/>
                <a:cs typeface="Arial"/>
              </a:rPr>
              <a:t>In higher animals, the endocrine system </a:t>
            </a:r>
            <a:r>
              <a:rPr sz="1250" spc="5" dirty="0">
                <a:latin typeface="Arial"/>
                <a:cs typeface="Arial"/>
              </a:rPr>
              <a:t>is </a:t>
            </a:r>
            <a:r>
              <a:rPr sz="1250" spc="15" dirty="0">
                <a:latin typeface="Arial"/>
                <a:cs typeface="Arial"/>
              </a:rPr>
              <a:t>made </a:t>
            </a:r>
            <a:r>
              <a:rPr sz="1250" spc="10" dirty="0">
                <a:latin typeface="Arial"/>
                <a:cs typeface="Arial"/>
              </a:rPr>
              <a:t>up of glands (such as the thyroid and the  thymus) and the hormones these glands secrete, which influence or control various body  functions (including metabolism, growth, and reproduction). </a:t>
            </a:r>
            <a:r>
              <a:rPr sz="1250" spc="5" dirty="0">
                <a:latin typeface="Arial"/>
                <a:cs typeface="Arial"/>
              </a:rPr>
              <a:t>It </a:t>
            </a:r>
            <a:r>
              <a:rPr sz="1250" spc="10" dirty="0">
                <a:latin typeface="Arial"/>
                <a:cs typeface="Arial"/>
              </a:rPr>
              <a:t>can be </a:t>
            </a:r>
            <a:r>
              <a:rPr sz="1250" spc="5" dirty="0">
                <a:latin typeface="Arial"/>
                <a:cs typeface="Arial"/>
              </a:rPr>
              <a:t>difficult </a:t>
            </a:r>
            <a:r>
              <a:rPr sz="1250" spc="10" dirty="0">
                <a:latin typeface="Arial"/>
                <a:cs typeface="Arial"/>
              </a:rPr>
              <a:t>to </a:t>
            </a:r>
            <a:r>
              <a:rPr sz="1250" spc="5" dirty="0">
                <a:latin typeface="Arial"/>
                <a:cs typeface="Arial"/>
              </a:rPr>
              <a:t>fully </a:t>
            </a:r>
            <a:r>
              <a:rPr sz="1250" spc="10" dirty="0">
                <a:latin typeface="Arial"/>
                <a:cs typeface="Arial"/>
              </a:rPr>
              <a:t>tease  out the endocrine system from the other organ systems of vertebrate animals: </a:t>
            </a:r>
            <a:r>
              <a:rPr sz="1250" spc="5" dirty="0">
                <a:latin typeface="Arial"/>
                <a:cs typeface="Arial"/>
              </a:rPr>
              <a:t>for </a:t>
            </a:r>
            <a:r>
              <a:rPr sz="1250" spc="10" dirty="0">
                <a:latin typeface="Arial"/>
                <a:cs typeface="Arial"/>
              </a:rPr>
              <a:t>example,  testes and ovaries (which are intimately involved </a:t>
            </a:r>
            <a:r>
              <a:rPr sz="1250" spc="5" dirty="0">
                <a:latin typeface="Arial"/>
                <a:cs typeface="Arial"/>
              </a:rPr>
              <a:t>in </a:t>
            </a:r>
            <a:r>
              <a:rPr sz="1250" spc="10" dirty="0">
                <a:latin typeface="Arial"/>
                <a:cs typeface="Arial"/>
              </a:rPr>
              <a:t>the reproductive system) are  technically glands, as </a:t>
            </a:r>
            <a:r>
              <a:rPr sz="1250" spc="5" dirty="0">
                <a:latin typeface="Arial"/>
                <a:cs typeface="Arial"/>
              </a:rPr>
              <a:t>is </a:t>
            </a:r>
            <a:r>
              <a:rPr sz="1250" spc="10" dirty="0">
                <a:latin typeface="Arial"/>
                <a:cs typeface="Arial"/>
              </a:rPr>
              <a:t>the pancreas, which </a:t>
            </a:r>
            <a:r>
              <a:rPr sz="1250" spc="5" dirty="0">
                <a:latin typeface="Arial"/>
                <a:cs typeface="Arial"/>
              </a:rPr>
              <a:t>is </a:t>
            </a:r>
            <a:r>
              <a:rPr sz="1250" spc="10" dirty="0">
                <a:latin typeface="Arial"/>
                <a:cs typeface="Arial"/>
              </a:rPr>
              <a:t>an essential component of the digestive  system.</a:t>
            </a:r>
            <a:endParaRPr sz="12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5998" y="368808"/>
            <a:ext cx="5753099" cy="4230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6011" y="7235832"/>
            <a:ext cx="0" cy="352425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2316"/>
                </a:lnTo>
              </a:path>
            </a:pathLst>
          </a:custGeom>
          <a:ln w="9525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50949" y="7175398"/>
            <a:ext cx="3239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The Re</a:t>
            </a:r>
            <a:r>
              <a:rPr sz="1800" dirty="0">
                <a:solidFill>
                  <a:srgbClr val="DE2129"/>
                </a:solidFill>
                <a:latin typeface="Arial Black"/>
                <a:cs typeface="Arial Black"/>
              </a:rPr>
              <a:t>p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roductive</a:t>
            </a:r>
            <a:r>
              <a:rPr sz="1800" u="heavy" spc="-9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 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System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3254" y="9737831"/>
            <a:ext cx="2950845" cy="1390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5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2298" y="7184923"/>
            <a:ext cx="35623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solidFill>
                  <a:srgbClr val="DE2129"/>
                </a:solidFill>
                <a:latin typeface="Arial Black"/>
                <a:cs typeface="Arial Black"/>
              </a:rPr>
              <a:t>06</a:t>
            </a:r>
            <a:endParaRPr sz="1950">
              <a:latin typeface="Arial Black"/>
              <a:cs typeface="Arial Black"/>
            </a:endParaRPr>
          </a:p>
          <a:p>
            <a:pPr marL="34925">
              <a:lnSpc>
                <a:spcPct val="100000"/>
              </a:lnSpc>
              <a:spcBef>
                <a:spcPts val="10"/>
              </a:spcBef>
            </a:pPr>
            <a:r>
              <a:rPr sz="800" spc="10" dirty="0">
                <a:solidFill>
                  <a:srgbClr val="787878"/>
                </a:solidFill>
                <a:latin typeface="Arial Black"/>
                <a:cs typeface="Arial Black"/>
              </a:rPr>
              <a:t>of</a:t>
            </a:r>
            <a:r>
              <a:rPr sz="800" spc="-90" dirty="0">
                <a:solidFill>
                  <a:srgbClr val="787878"/>
                </a:solidFill>
                <a:latin typeface="Arial Black"/>
                <a:cs typeface="Arial Black"/>
              </a:rPr>
              <a:t> </a:t>
            </a:r>
            <a:r>
              <a:rPr sz="800" spc="15" dirty="0">
                <a:solidFill>
                  <a:srgbClr val="787878"/>
                </a:solidFill>
                <a:latin typeface="Arial Black"/>
                <a:cs typeface="Arial Black"/>
              </a:rPr>
              <a:t>12</a:t>
            </a:r>
            <a:endParaRPr sz="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254" y="165099"/>
            <a:ext cx="4210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9/3/2019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00555" y="165099"/>
            <a:ext cx="2950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2298" y="4336948"/>
            <a:ext cx="6538595" cy="2429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0">
              <a:lnSpc>
                <a:spcPct val="100000"/>
              </a:lnSpc>
              <a:spcBef>
                <a:spcPts val="100"/>
              </a:spcBef>
            </a:pPr>
            <a:r>
              <a:rPr sz="900" spc="-15" dirty="0">
                <a:solidFill>
                  <a:srgbClr val="282828"/>
                </a:solidFill>
                <a:latin typeface="Arial"/>
                <a:cs typeface="Arial"/>
              </a:rPr>
              <a:t>KATERYNA </a:t>
            </a: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KON/SCIENCE </a:t>
            </a:r>
            <a:r>
              <a:rPr sz="900" spc="-5" dirty="0">
                <a:solidFill>
                  <a:srgbClr val="282828"/>
                </a:solidFill>
                <a:latin typeface="Arial"/>
                <a:cs typeface="Arial"/>
              </a:rPr>
              <a:t>PHOTO LIBRARY/Getty</a:t>
            </a:r>
            <a:r>
              <a:rPr sz="900" spc="1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Images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ct val="130000"/>
              </a:lnSpc>
            </a:pPr>
            <a:r>
              <a:rPr sz="1250" spc="10" dirty="0">
                <a:latin typeface="Arial"/>
                <a:cs typeface="Arial"/>
              </a:rPr>
              <a:t>Arguably the most important organ system from the perspective of evolution, the  reproductive system enables animals to create </a:t>
            </a:r>
            <a:r>
              <a:rPr sz="1250" spc="5" dirty="0">
                <a:latin typeface="Arial"/>
                <a:cs typeface="Arial"/>
              </a:rPr>
              <a:t>offspring. </a:t>
            </a:r>
            <a:r>
              <a:rPr sz="1250" spc="10" dirty="0">
                <a:latin typeface="Arial"/>
                <a:cs typeface="Arial"/>
              </a:rPr>
              <a:t>Invertebrate animals exhibit a  wide range of reproductive </a:t>
            </a:r>
            <a:r>
              <a:rPr sz="1250" dirty="0">
                <a:latin typeface="Arial"/>
                <a:cs typeface="Arial"/>
              </a:rPr>
              <a:t>behavior, </a:t>
            </a:r>
            <a:r>
              <a:rPr sz="1250" spc="10" dirty="0">
                <a:latin typeface="Arial"/>
                <a:cs typeface="Arial"/>
              </a:rPr>
              <a:t>but the bottom </a:t>
            </a:r>
            <a:r>
              <a:rPr sz="1250" spc="5" dirty="0">
                <a:latin typeface="Arial"/>
                <a:cs typeface="Arial"/>
              </a:rPr>
              <a:t>line is </a:t>
            </a:r>
            <a:r>
              <a:rPr sz="1250" spc="10" dirty="0">
                <a:latin typeface="Arial"/>
                <a:cs typeface="Arial"/>
              </a:rPr>
              <a:t>that </a:t>
            </a:r>
            <a:r>
              <a:rPr sz="1250" spc="5" dirty="0">
                <a:latin typeface="Arial"/>
                <a:cs typeface="Arial"/>
              </a:rPr>
              <a:t>(at </a:t>
            </a:r>
            <a:r>
              <a:rPr sz="1250" spc="15" dirty="0">
                <a:latin typeface="Arial"/>
                <a:cs typeface="Arial"/>
              </a:rPr>
              <a:t>some </a:t>
            </a:r>
            <a:r>
              <a:rPr sz="1250" spc="10" dirty="0">
                <a:latin typeface="Arial"/>
                <a:cs typeface="Arial"/>
              </a:rPr>
              <a:t>point during the  process) females create eggs and males </a:t>
            </a:r>
            <a:r>
              <a:rPr sz="1250" spc="5" dirty="0">
                <a:latin typeface="Arial"/>
                <a:cs typeface="Arial"/>
              </a:rPr>
              <a:t>fertilize </a:t>
            </a:r>
            <a:r>
              <a:rPr sz="1250" spc="10" dirty="0">
                <a:latin typeface="Arial"/>
                <a:cs typeface="Arial"/>
              </a:rPr>
              <a:t>the eggs, either internally or </a:t>
            </a:r>
            <a:r>
              <a:rPr sz="1250" dirty="0">
                <a:latin typeface="Arial"/>
                <a:cs typeface="Arial"/>
              </a:rPr>
              <a:t>externally. </a:t>
            </a:r>
            <a:r>
              <a:rPr sz="1250" spc="5" dirty="0">
                <a:latin typeface="Arial"/>
                <a:cs typeface="Arial"/>
              </a:rPr>
              <a:t>All  </a:t>
            </a:r>
            <a:r>
              <a:rPr sz="1250" spc="10" dirty="0">
                <a:latin typeface="Arial"/>
                <a:cs typeface="Arial"/>
              </a:rPr>
              <a:t>vertebrate animals—from </a:t>
            </a:r>
            <a:r>
              <a:rPr sz="1250" u="sng" spc="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"/>
                <a:cs typeface="Arial"/>
                <a:hlinkClick r:id="rId3"/>
              </a:rPr>
              <a:t>fish</a:t>
            </a:r>
            <a:r>
              <a:rPr sz="1250" spc="5" dirty="0">
                <a:solidFill>
                  <a:srgbClr val="DE2129"/>
                </a:solidFill>
                <a:latin typeface="Arial"/>
                <a:cs typeface="Arial"/>
                <a:hlinkClick r:id="rId3"/>
              </a:rPr>
              <a:t> </a:t>
            </a:r>
            <a:r>
              <a:rPr sz="1250" spc="10" dirty="0">
                <a:latin typeface="Arial"/>
                <a:cs typeface="Arial"/>
              </a:rPr>
              <a:t>to </a:t>
            </a:r>
            <a:r>
              <a:rPr sz="1250" u="sng" spc="10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"/>
                <a:cs typeface="Arial"/>
                <a:hlinkClick r:id="rId4"/>
              </a:rPr>
              <a:t>re</a:t>
            </a:r>
            <a:r>
              <a:rPr sz="1250" spc="10" dirty="0">
                <a:solidFill>
                  <a:srgbClr val="DE2129"/>
                </a:solidFill>
                <a:latin typeface="Arial"/>
                <a:cs typeface="Arial"/>
                <a:hlinkClick r:id="rId4"/>
              </a:rPr>
              <a:t>p</a:t>
            </a:r>
            <a:r>
              <a:rPr sz="1250" u="sng" spc="10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"/>
                <a:cs typeface="Arial"/>
                <a:hlinkClick r:id="rId4"/>
              </a:rPr>
              <a:t>tiles</a:t>
            </a:r>
            <a:r>
              <a:rPr sz="1250" spc="10" dirty="0">
                <a:solidFill>
                  <a:srgbClr val="DE2129"/>
                </a:solidFill>
                <a:latin typeface="Arial"/>
                <a:cs typeface="Arial"/>
                <a:hlinkClick r:id="rId4"/>
              </a:rPr>
              <a:t> </a:t>
            </a:r>
            <a:r>
              <a:rPr sz="1250" spc="10" dirty="0">
                <a:latin typeface="Arial"/>
                <a:cs typeface="Arial"/>
              </a:rPr>
              <a:t>to </a:t>
            </a:r>
            <a:r>
              <a:rPr sz="1250" spc="15" dirty="0">
                <a:latin typeface="Arial"/>
                <a:cs typeface="Arial"/>
              </a:rPr>
              <a:t>human </a:t>
            </a:r>
            <a:r>
              <a:rPr sz="1250" spc="10" dirty="0">
                <a:latin typeface="Arial"/>
                <a:cs typeface="Arial"/>
              </a:rPr>
              <a:t>beings—possess gonads, paired  organs that create sperm </a:t>
            </a:r>
            <a:r>
              <a:rPr sz="1250" spc="5" dirty="0">
                <a:latin typeface="Arial"/>
                <a:cs typeface="Arial"/>
              </a:rPr>
              <a:t>(in </a:t>
            </a:r>
            <a:r>
              <a:rPr sz="1250" spc="10" dirty="0">
                <a:latin typeface="Arial"/>
                <a:cs typeface="Arial"/>
              </a:rPr>
              <a:t>males) and eggs </a:t>
            </a:r>
            <a:r>
              <a:rPr sz="1250" spc="5" dirty="0">
                <a:latin typeface="Arial"/>
                <a:cs typeface="Arial"/>
              </a:rPr>
              <a:t>(in </a:t>
            </a:r>
            <a:r>
              <a:rPr sz="1250" spc="10" dirty="0">
                <a:latin typeface="Arial"/>
                <a:cs typeface="Arial"/>
              </a:rPr>
              <a:t>females). The males of most higher  vertebrates are equipped with penises, and the females with vaginas, milk-secreting  nipples, and </a:t>
            </a:r>
            <a:r>
              <a:rPr sz="1250" spc="15" dirty="0">
                <a:latin typeface="Arial"/>
                <a:cs typeface="Arial"/>
              </a:rPr>
              <a:t>wombs </a:t>
            </a:r>
            <a:r>
              <a:rPr sz="1250" spc="5" dirty="0">
                <a:latin typeface="Arial"/>
                <a:cs typeface="Arial"/>
              </a:rPr>
              <a:t>in </a:t>
            </a:r>
            <a:r>
              <a:rPr sz="1250" spc="10" dirty="0">
                <a:latin typeface="Arial"/>
                <a:cs typeface="Arial"/>
              </a:rPr>
              <a:t>which fetuses</a:t>
            </a:r>
            <a:r>
              <a:rPr sz="1250" spc="-25" dirty="0">
                <a:latin typeface="Arial"/>
                <a:cs typeface="Arial"/>
              </a:rPr>
              <a:t> </a:t>
            </a:r>
            <a:r>
              <a:rPr sz="1250" spc="10" dirty="0">
                <a:latin typeface="Arial"/>
                <a:cs typeface="Arial"/>
              </a:rPr>
              <a:t>gestate.</a:t>
            </a:r>
            <a:endParaRPr sz="12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5998" y="368808"/>
            <a:ext cx="5753099" cy="38404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6011" y="7083428"/>
            <a:ext cx="0" cy="352425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2320"/>
                </a:lnTo>
              </a:path>
            </a:pathLst>
          </a:custGeom>
          <a:ln w="9525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50949" y="7022998"/>
            <a:ext cx="2883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The L</a:t>
            </a:r>
            <a:r>
              <a:rPr sz="1800" dirty="0">
                <a:solidFill>
                  <a:srgbClr val="DE2129"/>
                </a:solidFill>
                <a:latin typeface="Arial Black"/>
                <a:cs typeface="Arial Black"/>
              </a:rPr>
              <a:t>y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mphatic</a:t>
            </a:r>
            <a:r>
              <a:rPr sz="1800" u="heavy" spc="-9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 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System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3254" y="9737831"/>
            <a:ext cx="2950845" cy="1390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6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2298" y="7032523"/>
            <a:ext cx="35623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solidFill>
                  <a:srgbClr val="DE2129"/>
                </a:solidFill>
                <a:latin typeface="Arial Black"/>
                <a:cs typeface="Arial Black"/>
              </a:rPr>
              <a:t>07</a:t>
            </a:r>
            <a:endParaRPr sz="1950">
              <a:latin typeface="Arial Black"/>
              <a:cs typeface="Arial Black"/>
            </a:endParaRPr>
          </a:p>
          <a:p>
            <a:pPr marL="34925">
              <a:lnSpc>
                <a:spcPct val="100000"/>
              </a:lnSpc>
              <a:spcBef>
                <a:spcPts val="10"/>
              </a:spcBef>
            </a:pPr>
            <a:r>
              <a:rPr sz="800" spc="10" dirty="0">
                <a:solidFill>
                  <a:srgbClr val="787878"/>
                </a:solidFill>
                <a:latin typeface="Arial Black"/>
                <a:cs typeface="Arial Black"/>
              </a:rPr>
              <a:t>of</a:t>
            </a:r>
            <a:r>
              <a:rPr sz="800" spc="-90" dirty="0">
                <a:solidFill>
                  <a:srgbClr val="787878"/>
                </a:solidFill>
                <a:latin typeface="Arial Black"/>
                <a:cs typeface="Arial Black"/>
              </a:rPr>
              <a:t> </a:t>
            </a:r>
            <a:r>
              <a:rPr sz="800" spc="15" dirty="0">
                <a:solidFill>
                  <a:srgbClr val="787878"/>
                </a:solidFill>
                <a:latin typeface="Arial Black"/>
                <a:cs typeface="Arial Black"/>
              </a:rPr>
              <a:t>12</a:t>
            </a:r>
            <a:endParaRPr sz="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254" y="165099"/>
            <a:ext cx="4210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9/3/2019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00555" y="165099"/>
            <a:ext cx="2950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2298" y="4336948"/>
            <a:ext cx="6487795" cy="2429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100"/>
              </a:spcBef>
            </a:pPr>
            <a:r>
              <a:rPr sz="900" spc="-15" dirty="0">
                <a:solidFill>
                  <a:srgbClr val="282828"/>
                </a:solidFill>
                <a:latin typeface="Arial"/>
                <a:cs typeface="Arial"/>
              </a:rPr>
              <a:t>KATERYNA </a:t>
            </a: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KON/SCIENCE </a:t>
            </a:r>
            <a:r>
              <a:rPr sz="900" spc="-5" dirty="0">
                <a:solidFill>
                  <a:srgbClr val="282828"/>
                </a:solidFill>
                <a:latin typeface="Arial"/>
                <a:cs typeface="Arial"/>
              </a:rPr>
              <a:t>PHOTO LIBRARY/Getty</a:t>
            </a:r>
            <a:r>
              <a:rPr sz="900" spc="1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Images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ct val="130000"/>
              </a:lnSpc>
            </a:pPr>
            <a:r>
              <a:rPr sz="1250" spc="10" dirty="0">
                <a:latin typeface="Arial"/>
                <a:cs typeface="Arial"/>
              </a:rPr>
              <a:t>Closely associated with the circulatory system, the lymphatic system consists of a body-  wide network of lymph nodes, which secrete and circulate a clear </a:t>
            </a:r>
            <a:r>
              <a:rPr sz="1250" spc="5" dirty="0">
                <a:latin typeface="Arial"/>
                <a:cs typeface="Arial"/>
              </a:rPr>
              <a:t>fluid </a:t>
            </a:r>
            <a:r>
              <a:rPr sz="1250" spc="10" dirty="0">
                <a:latin typeface="Arial"/>
                <a:cs typeface="Arial"/>
              </a:rPr>
              <a:t>called lymph (which  </a:t>
            </a:r>
            <a:r>
              <a:rPr sz="1250" spc="5" dirty="0">
                <a:latin typeface="Arial"/>
                <a:cs typeface="Arial"/>
              </a:rPr>
              <a:t>is virtually </a:t>
            </a:r>
            <a:r>
              <a:rPr sz="1250" spc="10" dirty="0">
                <a:latin typeface="Arial"/>
                <a:cs typeface="Arial"/>
              </a:rPr>
              <a:t>identical to blood, except that </a:t>
            </a:r>
            <a:r>
              <a:rPr sz="1250" spc="5" dirty="0">
                <a:latin typeface="Arial"/>
                <a:cs typeface="Arial"/>
              </a:rPr>
              <a:t>it </a:t>
            </a:r>
            <a:r>
              <a:rPr sz="1250" spc="10" dirty="0">
                <a:latin typeface="Arial"/>
                <a:cs typeface="Arial"/>
              </a:rPr>
              <a:t>lacks red blood cells and contains a </a:t>
            </a:r>
            <a:r>
              <a:rPr sz="1250" spc="5" dirty="0">
                <a:latin typeface="Arial"/>
                <a:cs typeface="Arial"/>
              </a:rPr>
              <a:t>slight  </a:t>
            </a:r>
            <a:r>
              <a:rPr sz="1250" spc="10" dirty="0">
                <a:latin typeface="Arial"/>
                <a:cs typeface="Arial"/>
              </a:rPr>
              <a:t>excess of white blood </a:t>
            </a:r>
            <a:r>
              <a:rPr sz="1250" spc="5" dirty="0">
                <a:latin typeface="Arial"/>
                <a:cs typeface="Arial"/>
              </a:rPr>
              <a:t>cells). </a:t>
            </a:r>
            <a:r>
              <a:rPr sz="1250" spc="10" dirty="0">
                <a:latin typeface="Arial"/>
                <a:cs typeface="Arial"/>
              </a:rPr>
              <a:t>The lymphatic system </a:t>
            </a:r>
            <a:r>
              <a:rPr sz="1250" spc="5" dirty="0">
                <a:latin typeface="Arial"/>
                <a:cs typeface="Arial"/>
              </a:rPr>
              <a:t>is </a:t>
            </a:r>
            <a:r>
              <a:rPr sz="1250" spc="10" dirty="0">
                <a:latin typeface="Arial"/>
                <a:cs typeface="Arial"/>
              </a:rPr>
              <a:t>only found </a:t>
            </a:r>
            <a:r>
              <a:rPr sz="1250" spc="5" dirty="0">
                <a:latin typeface="Arial"/>
                <a:cs typeface="Arial"/>
              </a:rPr>
              <a:t>in </a:t>
            </a:r>
            <a:r>
              <a:rPr sz="1250" spc="10" dirty="0">
                <a:latin typeface="Arial"/>
                <a:cs typeface="Arial"/>
              </a:rPr>
              <a:t>higher vertebrates, and  </a:t>
            </a:r>
            <a:r>
              <a:rPr sz="1250" spc="5" dirty="0">
                <a:latin typeface="Arial"/>
                <a:cs typeface="Arial"/>
              </a:rPr>
              <a:t>it </a:t>
            </a:r>
            <a:r>
              <a:rPr sz="1250" spc="10" dirty="0">
                <a:latin typeface="Arial"/>
                <a:cs typeface="Arial"/>
              </a:rPr>
              <a:t>has two main functions: to keep the circulatory system supplied with the plasma  component of blood and to maintain the immune system. </a:t>
            </a:r>
            <a:r>
              <a:rPr sz="1250" spc="5" dirty="0">
                <a:latin typeface="Arial"/>
                <a:cs typeface="Arial"/>
              </a:rPr>
              <a:t>(In </a:t>
            </a:r>
            <a:r>
              <a:rPr sz="1250" spc="10" dirty="0">
                <a:latin typeface="Arial"/>
                <a:cs typeface="Arial"/>
              </a:rPr>
              <a:t>lower vertebrates and  invertebrates, blood and lymph are usually combined, and not handled by two separate  systems.)</a:t>
            </a:r>
            <a:endParaRPr sz="12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5998" y="368808"/>
            <a:ext cx="5753099" cy="3840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6011" y="7083429"/>
            <a:ext cx="0" cy="352425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2320"/>
                </a:lnTo>
              </a:path>
            </a:pathLst>
          </a:custGeom>
          <a:ln w="9525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50949" y="7022998"/>
            <a:ext cx="2717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The Muscular</a:t>
            </a:r>
            <a:r>
              <a:rPr sz="1800" u="heavy" spc="-9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 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</a:t>
            </a:r>
            <a:r>
              <a:rPr sz="1800" dirty="0">
                <a:solidFill>
                  <a:srgbClr val="DE2129"/>
                </a:solidFill>
                <a:latin typeface="Arial Black"/>
                <a:cs typeface="Arial Black"/>
              </a:rPr>
              <a:t>y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stem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3254" y="9737831"/>
            <a:ext cx="2950845" cy="1390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7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2298" y="7032523"/>
            <a:ext cx="35623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solidFill>
                  <a:srgbClr val="DE2129"/>
                </a:solidFill>
                <a:latin typeface="Arial Black"/>
                <a:cs typeface="Arial Black"/>
              </a:rPr>
              <a:t>08</a:t>
            </a:r>
            <a:endParaRPr sz="1950">
              <a:latin typeface="Arial Black"/>
              <a:cs typeface="Arial Black"/>
            </a:endParaRPr>
          </a:p>
          <a:p>
            <a:pPr marL="34925">
              <a:lnSpc>
                <a:spcPct val="100000"/>
              </a:lnSpc>
              <a:spcBef>
                <a:spcPts val="10"/>
              </a:spcBef>
            </a:pPr>
            <a:r>
              <a:rPr sz="800" spc="10" dirty="0">
                <a:solidFill>
                  <a:srgbClr val="787878"/>
                </a:solidFill>
                <a:latin typeface="Arial Black"/>
                <a:cs typeface="Arial Black"/>
              </a:rPr>
              <a:t>of</a:t>
            </a:r>
            <a:r>
              <a:rPr sz="800" spc="-90" dirty="0">
                <a:solidFill>
                  <a:srgbClr val="787878"/>
                </a:solidFill>
                <a:latin typeface="Arial Black"/>
                <a:cs typeface="Arial Black"/>
              </a:rPr>
              <a:t> </a:t>
            </a:r>
            <a:r>
              <a:rPr sz="800" spc="15" dirty="0">
                <a:solidFill>
                  <a:srgbClr val="787878"/>
                </a:solidFill>
                <a:latin typeface="Arial Black"/>
                <a:cs typeface="Arial Black"/>
              </a:rPr>
              <a:t>12</a:t>
            </a:r>
            <a:endParaRPr sz="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254" y="165099"/>
            <a:ext cx="4210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9/3/2019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00555" y="165099"/>
            <a:ext cx="2950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2298" y="5108473"/>
            <a:ext cx="6523355" cy="2181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duncan1890/Getty</a:t>
            </a:r>
            <a:r>
              <a:rPr sz="900" spc="-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Images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ct val="130000"/>
              </a:lnSpc>
            </a:pPr>
            <a:r>
              <a:rPr sz="1250" spc="10" dirty="0">
                <a:latin typeface="Arial"/>
                <a:cs typeface="Arial"/>
              </a:rPr>
              <a:t>Muscles are the tissues that allow animals both to </a:t>
            </a:r>
            <a:r>
              <a:rPr sz="1250" spc="15" dirty="0">
                <a:latin typeface="Arial"/>
                <a:cs typeface="Arial"/>
              </a:rPr>
              <a:t>move </a:t>
            </a:r>
            <a:r>
              <a:rPr sz="1250" spc="10" dirty="0">
                <a:latin typeface="Arial"/>
                <a:cs typeface="Arial"/>
              </a:rPr>
              <a:t>and to control </a:t>
            </a:r>
            <a:r>
              <a:rPr sz="1250" spc="5" dirty="0">
                <a:latin typeface="Arial"/>
                <a:cs typeface="Arial"/>
              </a:rPr>
              <a:t>their </a:t>
            </a:r>
            <a:r>
              <a:rPr sz="1250" spc="10" dirty="0">
                <a:latin typeface="Arial"/>
                <a:cs typeface="Arial"/>
              </a:rPr>
              <a:t>movements.  There are three main components of the muscular system: skeletal muscles (which enable  higher vertebrates to walk, run, swim, and grasp objects with </a:t>
            </a:r>
            <a:r>
              <a:rPr sz="1250" spc="5" dirty="0">
                <a:latin typeface="Arial"/>
                <a:cs typeface="Arial"/>
              </a:rPr>
              <a:t>their </a:t>
            </a:r>
            <a:r>
              <a:rPr sz="1250" spc="10" dirty="0">
                <a:latin typeface="Arial"/>
                <a:cs typeface="Arial"/>
              </a:rPr>
              <a:t>hands or claws), smooth  muscles (which are involved </a:t>
            </a:r>
            <a:r>
              <a:rPr sz="1250" spc="5" dirty="0">
                <a:latin typeface="Arial"/>
                <a:cs typeface="Arial"/>
              </a:rPr>
              <a:t>in </a:t>
            </a:r>
            <a:r>
              <a:rPr sz="1250" spc="10" dirty="0">
                <a:latin typeface="Arial"/>
                <a:cs typeface="Arial"/>
              </a:rPr>
              <a:t>breathing and digestion, and are not under conscious  control); and cardiac or heart muscles, which power the circulatory system. (Some  invertebrate animals, </a:t>
            </a:r>
            <a:r>
              <a:rPr sz="1250" spc="5" dirty="0">
                <a:latin typeface="Arial"/>
                <a:cs typeface="Arial"/>
              </a:rPr>
              <a:t>like </a:t>
            </a:r>
            <a:r>
              <a:rPr sz="1250" spc="10" dirty="0">
                <a:latin typeface="Arial"/>
                <a:cs typeface="Arial"/>
              </a:rPr>
              <a:t>sponges, completely lack muscular tissues, but can </a:t>
            </a:r>
            <a:r>
              <a:rPr sz="1250" spc="5" dirty="0">
                <a:latin typeface="Arial"/>
                <a:cs typeface="Arial"/>
              </a:rPr>
              <a:t>still </a:t>
            </a:r>
            <a:r>
              <a:rPr sz="1250" spc="15" dirty="0">
                <a:latin typeface="Arial"/>
                <a:cs typeface="Arial"/>
              </a:rPr>
              <a:t>move  </a:t>
            </a:r>
            <a:r>
              <a:rPr sz="1250" spc="10" dirty="0">
                <a:latin typeface="Arial"/>
                <a:cs typeface="Arial"/>
              </a:rPr>
              <a:t>thanks to the contraction of </a:t>
            </a:r>
            <a:r>
              <a:rPr sz="1250" u="sng" spc="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"/>
                <a:cs typeface="Arial"/>
                <a:hlinkClick r:id="rId3"/>
              </a:rPr>
              <a:t>e</a:t>
            </a:r>
            <a:r>
              <a:rPr sz="1250" spc="5" dirty="0">
                <a:solidFill>
                  <a:srgbClr val="DE2129"/>
                </a:solidFill>
                <a:latin typeface="Arial"/>
                <a:cs typeface="Arial"/>
                <a:hlinkClick r:id="rId3"/>
              </a:rPr>
              <a:t>p</a:t>
            </a:r>
            <a:r>
              <a:rPr sz="1250" u="sng" spc="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"/>
                <a:cs typeface="Arial"/>
                <a:hlinkClick r:id="rId3"/>
              </a:rPr>
              <a:t>ithelial</a:t>
            </a:r>
            <a:r>
              <a:rPr sz="1250" u="sng" spc="-20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250" u="sng" spc="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"/>
                <a:cs typeface="Arial"/>
                <a:hlinkClick r:id="rId3"/>
              </a:rPr>
              <a:t>cells</a:t>
            </a:r>
            <a:r>
              <a:rPr sz="1250" spc="5" dirty="0">
                <a:latin typeface="Arial"/>
                <a:cs typeface="Arial"/>
              </a:rPr>
              <a:t>).</a:t>
            </a:r>
            <a:endParaRPr sz="12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5998" y="368808"/>
            <a:ext cx="5753099" cy="4611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6011" y="7607289"/>
            <a:ext cx="0" cy="352425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2336"/>
                </a:lnTo>
              </a:path>
            </a:pathLst>
          </a:custGeom>
          <a:ln w="9525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50949" y="7546873"/>
            <a:ext cx="2578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The Immune</a:t>
            </a:r>
            <a:r>
              <a:rPr sz="1800" u="heavy" spc="-9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 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</a:t>
            </a:r>
            <a:r>
              <a:rPr sz="1800" dirty="0">
                <a:solidFill>
                  <a:srgbClr val="DE2129"/>
                </a:solidFill>
                <a:latin typeface="Arial Black"/>
                <a:cs typeface="Arial Black"/>
              </a:rPr>
              <a:t>y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stem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3254" y="9737831"/>
            <a:ext cx="2950845" cy="1390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8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2298" y="7556398"/>
            <a:ext cx="35623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solidFill>
                  <a:srgbClr val="DE2129"/>
                </a:solidFill>
                <a:latin typeface="Arial Black"/>
                <a:cs typeface="Arial Black"/>
              </a:rPr>
              <a:t>09</a:t>
            </a:r>
            <a:endParaRPr sz="1950">
              <a:latin typeface="Arial Black"/>
              <a:cs typeface="Arial Black"/>
            </a:endParaRPr>
          </a:p>
          <a:p>
            <a:pPr marL="34925">
              <a:lnSpc>
                <a:spcPct val="100000"/>
              </a:lnSpc>
              <a:spcBef>
                <a:spcPts val="10"/>
              </a:spcBef>
            </a:pPr>
            <a:r>
              <a:rPr sz="800" spc="10" dirty="0">
                <a:solidFill>
                  <a:srgbClr val="787878"/>
                </a:solidFill>
                <a:latin typeface="Arial Black"/>
                <a:cs typeface="Arial Black"/>
              </a:rPr>
              <a:t>of</a:t>
            </a:r>
            <a:r>
              <a:rPr sz="800" spc="-90" dirty="0">
                <a:solidFill>
                  <a:srgbClr val="787878"/>
                </a:solidFill>
                <a:latin typeface="Arial Black"/>
                <a:cs typeface="Arial Black"/>
              </a:rPr>
              <a:t> </a:t>
            </a:r>
            <a:r>
              <a:rPr sz="800" spc="15" dirty="0">
                <a:solidFill>
                  <a:srgbClr val="787878"/>
                </a:solidFill>
                <a:latin typeface="Arial Black"/>
                <a:cs typeface="Arial Black"/>
              </a:rPr>
              <a:t>12</a:t>
            </a:r>
            <a:endParaRPr sz="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254" y="165099"/>
            <a:ext cx="4210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Arial"/>
                <a:cs typeface="Arial"/>
              </a:rPr>
              <a:t>9/3/2019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00555" y="165099"/>
            <a:ext cx="2950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2298" y="4336948"/>
            <a:ext cx="6506209" cy="2181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Science Picture Co/Getty</a:t>
            </a:r>
            <a:r>
              <a:rPr sz="900" spc="-10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82828"/>
                </a:solidFill>
                <a:latin typeface="Arial"/>
                <a:cs typeface="Arial"/>
              </a:rPr>
              <a:t>Images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ct val="130000"/>
              </a:lnSpc>
            </a:pPr>
            <a:r>
              <a:rPr sz="1250" spc="10" dirty="0">
                <a:latin typeface="Arial"/>
                <a:cs typeface="Arial"/>
              </a:rPr>
              <a:t>Probably the most complicated and technically advanced of </a:t>
            </a:r>
            <a:r>
              <a:rPr sz="1250" spc="5" dirty="0">
                <a:latin typeface="Arial"/>
                <a:cs typeface="Arial"/>
              </a:rPr>
              <a:t>all </a:t>
            </a:r>
            <a:r>
              <a:rPr sz="1250" spc="10" dirty="0">
                <a:latin typeface="Arial"/>
                <a:cs typeface="Arial"/>
              </a:rPr>
              <a:t>the systems </a:t>
            </a:r>
            <a:r>
              <a:rPr sz="1250" spc="5" dirty="0">
                <a:latin typeface="Arial"/>
                <a:cs typeface="Arial"/>
              </a:rPr>
              <a:t>listed </a:t>
            </a:r>
            <a:r>
              <a:rPr sz="1250" spc="10" dirty="0">
                <a:latin typeface="Arial"/>
                <a:cs typeface="Arial"/>
              </a:rPr>
              <a:t>here, the  immune system </a:t>
            </a:r>
            <a:r>
              <a:rPr sz="1250" spc="5" dirty="0">
                <a:latin typeface="Arial"/>
                <a:cs typeface="Arial"/>
              </a:rPr>
              <a:t>is </a:t>
            </a:r>
            <a:r>
              <a:rPr sz="1250" spc="10" dirty="0">
                <a:latin typeface="Arial"/>
                <a:cs typeface="Arial"/>
              </a:rPr>
              <a:t>responsible </a:t>
            </a:r>
            <a:r>
              <a:rPr sz="1250" spc="5" dirty="0">
                <a:latin typeface="Arial"/>
                <a:cs typeface="Arial"/>
              </a:rPr>
              <a:t>for </a:t>
            </a:r>
            <a:r>
              <a:rPr sz="1250" spc="10" dirty="0">
                <a:latin typeface="Arial"/>
                <a:cs typeface="Arial"/>
              </a:rPr>
              <a:t>distinguishing an animal's native tissues from foreign  bodies and pathogens </a:t>
            </a:r>
            <a:r>
              <a:rPr sz="1250" spc="5" dirty="0">
                <a:latin typeface="Arial"/>
                <a:cs typeface="Arial"/>
              </a:rPr>
              <a:t>like </a:t>
            </a:r>
            <a:r>
              <a:rPr sz="1250" spc="10" dirty="0">
                <a:latin typeface="Arial"/>
                <a:cs typeface="Arial"/>
              </a:rPr>
              <a:t>viruses, bacteria, and parasites, and </a:t>
            </a:r>
            <a:r>
              <a:rPr sz="1250" spc="5" dirty="0">
                <a:latin typeface="Arial"/>
                <a:cs typeface="Arial"/>
              </a:rPr>
              <a:t>for </a:t>
            </a:r>
            <a:r>
              <a:rPr sz="1250" spc="10" dirty="0">
                <a:latin typeface="Arial"/>
                <a:cs typeface="Arial"/>
              </a:rPr>
              <a:t>mobilizing immune  responses, whereby various </a:t>
            </a:r>
            <a:r>
              <a:rPr sz="1250" spc="5" dirty="0">
                <a:latin typeface="Arial"/>
                <a:cs typeface="Arial"/>
              </a:rPr>
              <a:t>cells, </a:t>
            </a:r>
            <a:r>
              <a:rPr sz="1250" spc="10" dirty="0">
                <a:latin typeface="Arial"/>
                <a:cs typeface="Arial"/>
              </a:rPr>
              <a:t>proteins, and enzymes are manufactured by the body to  destroy the invaders. The main carrier of the immune system </a:t>
            </a:r>
            <a:r>
              <a:rPr sz="1250" spc="5" dirty="0">
                <a:latin typeface="Arial"/>
                <a:cs typeface="Arial"/>
              </a:rPr>
              <a:t>is </a:t>
            </a:r>
            <a:r>
              <a:rPr sz="1250" spc="10" dirty="0">
                <a:latin typeface="Arial"/>
                <a:cs typeface="Arial"/>
              </a:rPr>
              <a:t>the lymphatic system; both  of these systems only </a:t>
            </a:r>
            <a:r>
              <a:rPr sz="1250" spc="5" dirty="0">
                <a:latin typeface="Arial"/>
                <a:cs typeface="Arial"/>
              </a:rPr>
              <a:t>exist, </a:t>
            </a:r>
            <a:r>
              <a:rPr sz="1250" spc="10" dirty="0">
                <a:latin typeface="Arial"/>
                <a:cs typeface="Arial"/>
              </a:rPr>
              <a:t>to a greater or lesser extent, </a:t>
            </a:r>
            <a:r>
              <a:rPr sz="1250" spc="5" dirty="0">
                <a:latin typeface="Arial"/>
                <a:cs typeface="Arial"/>
              </a:rPr>
              <a:t>in </a:t>
            </a:r>
            <a:r>
              <a:rPr sz="1250" spc="10" dirty="0">
                <a:latin typeface="Arial"/>
                <a:cs typeface="Arial"/>
              </a:rPr>
              <a:t>vertebrate animals, and are  most advanced </a:t>
            </a:r>
            <a:r>
              <a:rPr sz="1250" spc="5" dirty="0">
                <a:latin typeface="Arial"/>
                <a:cs typeface="Arial"/>
              </a:rPr>
              <a:t>in</a:t>
            </a:r>
            <a:r>
              <a:rPr sz="1250" spc="-10" dirty="0">
                <a:latin typeface="Arial"/>
                <a:cs typeface="Arial"/>
              </a:rPr>
              <a:t> </a:t>
            </a:r>
            <a:r>
              <a:rPr sz="1250" spc="10" dirty="0">
                <a:latin typeface="Arial"/>
                <a:cs typeface="Arial"/>
              </a:rPr>
              <a:t>mammals.</a:t>
            </a:r>
            <a:endParaRPr sz="12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5998" y="368808"/>
            <a:ext cx="5753099" cy="3840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6011" y="6835779"/>
            <a:ext cx="0" cy="352425"/>
          </a:xfrm>
          <a:custGeom>
            <a:avLst/>
            <a:gdLst/>
            <a:ahLst/>
            <a:cxnLst/>
            <a:rect l="l" t="t" r="r" b="b"/>
            <a:pathLst>
              <a:path h="352425">
                <a:moveTo>
                  <a:pt x="0" y="0"/>
                </a:moveTo>
                <a:lnTo>
                  <a:pt x="0" y="352320"/>
                </a:lnTo>
              </a:path>
            </a:pathLst>
          </a:custGeom>
          <a:ln w="9525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50949" y="6775348"/>
            <a:ext cx="3836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The Skeletal</a:t>
            </a:r>
            <a:r>
              <a:rPr sz="1800" dirty="0">
                <a:solidFill>
                  <a:srgbClr val="DE2129"/>
                </a:solidFill>
                <a:latin typeface="Arial Black"/>
                <a:cs typeface="Arial Black"/>
              </a:rPr>
              <a:t> (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Support)</a:t>
            </a:r>
            <a:r>
              <a:rPr sz="1800" u="heavy" spc="-95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 </a:t>
            </a:r>
            <a:r>
              <a:rPr sz="1800" u="heavy" dirty="0">
                <a:solidFill>
                  <a:srgbClr val="DE2129"/>
                </a:solidFill>
                <a:uFill>
                  <a:solidFill>
                    <a:srgbClr val="DE2129"/>
                  </a:solidFill>
                </a:uFill>
                <a:latin typeface="Arial Black"/>
                <a:cs typeface="Arial Black"/>
              </a:rPr>
              <a:t>System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3254" y="9737831"/>
            <a:ext cx="2950845" cy="1390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spc="-5" dirty="0">
                <a:latin typeface="Arial"/>
                <a:cs typeface="Arial"/>
                <a:hlinkClick r:id="rId2"/>
              </a:rPr>
              <a:t>https://www.thoughtco.com/animal-organ-systems-4101795?print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25"/>
                </a:spcBef>
              </a:pPr>
              <a:t>9</a:t>
            </a:fld>
            <a:r>
              <a:rPr spc="-5" dirty="0"/>
              <a:t>/</a:t>
            </a:r>
            <a:r>
              <a:rPr dirty="0"/>
              <a:t>13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2298" y="6784873"/>
            <a:ext cx="35623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solidFill>
                  <a:srgbClr val="DE2129"/>
                </a:solidFill>
                <a:latin typeface="Arial Black"/>
                <a:cs typeface="Arial Black"/>
              </a:rPr>
              <a:t>10</a:t>
            </a:r>
            <a:endParaRPr sz="1950">
              <a:latin typeface="Arial Black"/>
              <a:cs typeface="Arial Black"/>
            </a:endParaRPr>
          </a:p>
          <a:p>
            <a:pPr marL="34925">
              <a:lnSpc>
                <a:spcPct val="100000"/>
              </a:lnSpc>
              <a:spcBef>
                <a:spcPts val="10"/>
              </a:spcBef>
            </a:pPr>
            <a:r>
              <a:rPr sz="800" spc="10" dirty="0">
                <a:solidFill>
                  <a:srgbClr val="787878"/>
                </a:solidFill>
                <a:latin typeface="Arial Black"/>
                <a:cs typeface="Arial Black"/>
              </a:rPr>
              <a:t>of</a:t>
            </a:r>
            <a:r>
              <a:rPr sz="800" spc="-90" dirty="0">
                <a:solidFill>
                  <a:srgbClr val="787878"/>
                </a:solidFill>
                <a:latin typeface="Arial Black"/>
                <a:cs typeface="Arial Black"/>
              </a:rPr>
              <a:t> </a:t>
            </a:r>
            <a:r>
              <a:rPr sz="800" spc="15" dirty="0">
                <a:solidFill>
                  <a:srgbClr val="787878"/>
                </a:solidFill>
                <a:latin typeface="Arial Black"/>
                <a:cs typeface="Arial Black"/>
              </a:rPr>
              <a:t>12</a:t>
            </a:r>
            <a:endParaRPr sz="8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1491</Words>
  <Application>Microsoft Office PowerPoint</Application>
  <PresentationFormat>Custom</PresentationFormat>
  <Paragraphs>141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Sachin</dc:creator>
  <cp:lastModifiedBy>Sachin</cp:lastModifiedBy>
  <cp:revision>1</cp:revision>
  <dcterms:created xsi:type="dcterms:W3CDTF">2019-09-18T04:57:33Z</dcterms:created>
  <dcterms:modified xsi:type="dcterms:W3CDTF">2019-09-18T04:59:12Z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2019-09-03T00:00:00Z</vt:filetime>
  </property>
  <property fmtid="{D5CDD505-2E9C-101B-9397-08002B2CF9AE}" pid="3" name="Creator">
    <vt:lpwstr>Mozilla/5.0 (Windows NT 6.1) AppleWebKit/537.36 (KHTML, like Gecko) Chrome/76.0.3809.132 Safari/537.36</vt:lpwstr>
  </property>
  <property fmtid="{D5CDD505-2E9C-101B-9397-08002B2CF9AE}" pid="4" name="LastSaved">
    <vt:filetime>2019-09-18T00:00:00Z</vt:filetime>
  </property>
</Properties>
</file>