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7.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608" r:id="rId2"/>
    <p:sldId id="600" r:id="rId3"/>
    <p:sldId id="386" r:id="rId4"/>
    <p:sldId id="836" r:id="rId5"/>
    <p:sldId id="853" r:id="rId6"/>
    <p:sldId id="854" r:id="rId7"/>
    <p:sldId id="526" r:id="rId8"/>
    <p:sldId id="705" r:id="rId9"/>
    <p:sldId id="857" r:id="rId10"/>
    <p:sldId id="858" r:id="rId11"/>
    <p:sldId id="861" r:id="rId12"/>
    <p:sldId id="862" r:id="rId13"/>
    <p:sldId id="863" r:id="rId14"/>
    <p:sldId id="539" r:id="rId15"/>
    <p:sldId id="670" r:id="rId16"/>
    <p:sldId id="669" r:id="rId17"/>
    <p:sldId id="709" r:id="rId18"/>
    <p:sldId id="710" r:id="rId19"/>
    <p:sldId id="886" r:id="rId20"/>
    <p:sldId id="290" r:id="rId21"/>
    <p:sldId id="711" r:id="rId22"/>
    <p:sldId id="870" r:id="rId23"/>
    <p:sldId id="297" r:id="rId24"/>
    <p:sldId id="713" r:id="rId25"/>
    <p:sldId id="719" r:id="rId26"/>
    <p:sldId id="309" r:id="rId27"/>
    <p:sldId id="588" r:id="rId28"/>
    <p:sldId id="872" r:id="rId29"/>
    <p:sldId id="460" r:id="rId30"/>
    <p:sldId id="461" r:id="rId31"/>
    <p:sldId id="322" r:id="rId32"/>
    <p:sldId id="324" r:id="rId33"/>
    <p:sldId id="878" r:id="rId34"/>
    <p:sldId id="880" r:id="rId35"/>
    <p:sldId id="879" r:id="rId36"/>
    <p:sldId id="881" r:id="rId37"/>
    <p:sldId id="615" r:id="rId38"/>
    <p:sldId id="864" r:id="rId39"/>
    <p:sldId id="867" r:id="rId40"/>
    <p:sldId id="692" r:id="rId41"/>
    <p:sldId id="697" r:id="rId42"/>
    <p:sldId id="726" r:id="rId43"/>
    <p:sldId id="727" r:id="rId44"/>
    <p:sldId id="736" r:id="rId45"/>
    <p:sldId id="737" r:id="rId46"/>
    <p:sldId id="739" r:id="rId47"/>
    <p:sldId id="874" r:id="rId48"/>
    <p:sldId id="873" r:id="rId49"/>
    <p:sldId id="647" r:id="rId50"/>
    <p:sldId id="704" r:id="rId51"/>
    <p:sldId id="645" r:id="rId52"/>
    <p:sldId id="639" r:id="rId53"/>
    <p:sldId id="641" r:id="rId54"/>
    <p:sldId id="643" r:id="rId55"/>
    <p:sldId id="743" r:id="rId56"/>
    <p:sldId id="619" r:id="rId57"/>
    <p:sldId id="688" r:id="rId58"/>
    <p:sldId id="689" r:id="rId59"/>
    <p:sldId id="637" r:id="rId60"/>
    <p:sldId id="629" r:id="rId61"/>
    <p:sldId id="659" r:id="rId62"/>
    <p:sldId id="834" r:id="rId63"/>
    <p:sldId id="794" r:id="rId64"/>
    <p:sldId id="830" r:id="rId65"/>
    <p:sldId id="831" r:id="rId66"/>
    <p:sldId id="795" r:id="rId67"/>
    <p:sldId id="796" r:id="rId68"/>
    <p:sldId id="835" r:id="rId69"/>
    <p:sldId id="797" r:id="rId70"/>
    <p:sldId id="798" r:id="rId71"/>
    <p:sldId id="813" r:id="rId72"/>
    <p:sldId id="799" r:id="rId73"/>
    <p:sldId id="800" r:id="rId74"/>
    <p:sldId id="801" r:id="rId75"/>
    <p:sldId id="807" r:id="rId76"/>
    <p:sldId id="370" r:id="rId77"/>
    <p:sldId id="876" r:id="rId78"/>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016">
          <p15:clr>
            <a:srgbClr val="A4A3A4"/>
          </p15:clr>
        </p15:guide>
        <p15:guide id="2" pos="2880">
          <p15:clr>
            <a:srgbClr val="A4A3A4"/>
          </p15:clr>
        </p15:guide>
      </p15:sldGuideLst>
    </p:ext>
    <p:ext uri="{2D200454-40CA-4A62-9FC3-DE9A4176ACB9}">
      <p15:notesGuideLst xmlns=""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FF"/>
    <a:srgbClr val="800000"/>
    <a:srgbClr val="990033"/>
    <a:srgbClr val="A50021"/>
    <a:srgbClr val="CC0000"/>
    <a:srgbClr val="660033"/>
    <a:srgbClr val="000099"/>
    <a:srgbClr val="000066"/>
    <a:srgbClr val="99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34587" autoAdjust="0"/>
    <p:restoredTop sz="91724" autoAdjust="0"/>
  </p:normalViewPr>
  <p:slideViewPr>
    <p:cSldViewPr>
      <p:cViewPr>
        <p:scale>
          <a:sx n="60" d="100"/>
          <a:sy n="60" d="100"/>
        </p:scale>
        <p:origin x="-1086" y="-264"/>
      </p:cViewPr>
      <p:guideLst>
        <p:guide orient="horz" pos="2016"/>
        <p:guide pos="2880"/>
      </p:guideLst>
    </p:cSldViewPr>
  </p:slideViewPr>
  <p:outlineViewPr>
    <p:cViewPr>
      <p:scale>
        <a:sx n="33" d="100"/>
        <a:sy n="33" d="100"/>
      </p:scale>
      <p:origin x="246" y="86658"/>
    </p:cViewPr>
  </p:outlineViewPr>
  <p:notesTextViewPr>
    <p:cViewPr>
      <p:scale>
        <a:sx n="100" d="100"/>
        <a:sy n="100" d="100"/>
      </p:scale>
      <p:origin x="0" y="0"/>
    </p:cViewPr>
  </p:notesTextViewPr>
  <p:sorterViewPr>
    <p:cViewPr varScale="1">
      <p:scale>
        <a:sx n="100" d="100"/>
        <a:sy n="100" d="100"/>
      </p:scale>
      <p:origin x="0" y="2742"/>
    </p:cViewPr>
  </p:sorterViewPr>
  <p:notesViewPr>
    <p:cSldViewPr>
      <p:cViewPr varScale="1">
        <p:scale>
          <a:sx n="75" d="100"/>
          <a:sy n="75" d="100"/>
        </p:scale>
        <p:origin x="-4038" y="-90"/>
      </p:cViewPr>
      <p:guideLst>
        <p:guide orient="horz" pos="3107"/>
        <p:guide pos="212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097E3106-6624-437A-8606-1694AD95995D}" type="datetimeFigureOut">
              <a:rPr lang="en-US" smtClean="0"/>
              <a:pPr/>
              <a:t>1/4/2019</a:t>
            </a:fld>
            <a:endParaRPr lang="en-US" dirty="0"/>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E29BF750-D6C4-4515-BA72-B1A3DF17E6D0}" type="slidenum">
              <a:rPr lang="en-US" smtClean="0"/>
              <a:pPr/>
              <a:t>‹#›</a:t>
            </a:fld>
            <a:endParaRPr lang="en-US" dirty="0"/>
          </a:p>
        </p:txBody>
      </p:sp>
    </p:spTree>
    <p:extLst>
      <p:ext uri="{BB962C8B-B14F-4D97-AF65-F5344CB8AC3E}">
        <p14:creationId xmlns="" xmlns:p14="http://schemas.microsoft.com/office/powerpoint/2010/main" val="583744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9565" cy="493316"/>
          </a:xfrm>
          <a:prstGeom prst="rect">
            <a:avLst/>
          </a:prstGeom>
        </p:spPr>
        <p:txBody>
          <a:bodyPr vert="horz" lIns="91040" tIns="45520" rIns="91040" bIns="455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14626" y="1"/>
            <a:ext cx="2919565" cy="493316"/>
          </a:xfrm>
          <a:prstGeom prst="rect">
            <a:avLst/>
          </a:prstGeom>
        </p:spPr>
        <p:txBody>
          <a:bodyPr vert="horz" lIns="91040" tIns="45520" rIns="91040" bIns="45520" rtlCol="0"/>
          <a:lstStyle>
            <a:lvl1pPr algn="r" fontAlgn="auto">
              <a:spcBef>
                <a:spcPts val="0"/>
              </a:spcBef>
              <a:spcAft>
                <a:spcPts val="0"/>
              </a:spcAft>
              <a:defRPr sz="1200">
                <a:latin typeface="+mn-lt"/>
              </a:defRPr>
            </a:lvl1pPr>
          </a:lstStyle>
          <a:p>
            <a:pPr>
              <a:defRPr/>
            </a:pPr>
            <a:fld id="{B56C9747-8F3E-4FCE-B870-0F7310C3549E}" type="datetimeFigureOut">
              <a:rPr lang="en-US"/>
              <a:pPr>
                <a:defRPr/>
              </a:pPr>
              <a:t>1/4/2019</a:t>
            </a:fld>
            <a:endParaRPr lang="en-US" dirty="0"/>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1040" tIns="45520" rIns="91040" bIns="45520" rtlCol="0" anchor="ctr"/>
          <a:lstStyle/>
          <a:p>
            <a:pPr lvl="0"/>
            <a:endParaRPr lang="en-US" noProof="0" dirty="0"/>
          </a:p>
        </p:txBody>
      </p:sp>
      <p:sp>
        <p:nvSpPr>
          <p:cNvPr id="5" name="Notes Placeholder 4"/>
          <p:cNvSpPr>
            <a:spLocks noGrp="1"/>
          </p:cNvSpPr>
          <p:nvPr>
            <p:ph type="body" sz="quarter" idx="3"/>
          </p:nvPr>
        </p:nvSpPr>
        <p:spPr>
          <a:xfrm>
            <a:off x="673262" y="4687292"/>
            <a:ext cx="5389240" cy="4439840"/>
          </a:xfrm>
          <a:prstGeom prst="rect">
            <a:avLst/>
          </a:prstGeom>
        </p:spPr>
        <p:txBody>
          <a:bodyPr vert="horz" lIns="91040" tIns="45520" rIns="91040" bIns="455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371412"/>
            <a:ext cx="2919565" cy="493316"/>
          </a:xfrm>
          <a:prstGeom prst="rect">
            <a:avLst/>
          </a:prstGeom>
        </p:spPr>
        <p:txBody>
          <a:bodyPr vert="horz" lIns="91040" tIns="45520" rIns="91040" bIns="455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14626" y="9371412"/>
            <a:ext cx="2919565" cy="493316"/>
          </a:xfrm>
          <a:prstGeom prst="rect">
            <a:avLst/>
          </a:prstGeom>
        </p:spPr>
        <p:txBody>
          <a:bodyPr vert="horz" lIns="91040" tIns="45520" rIns="91040" bIns="45520" rtlCol="0" anchor="b"/>
          <a:lstStyle>
            <a:lvl1pPr algn="r" fontAlgn="auto">
              <a:spcBef>
                <a:spcPts val="0"/>
              </a:spcBef>
              <a:spcAft>
                <a:spcPts val="0"/>
              </a:spcAft>
              <a:defRPr sz="1200">
                <a:latin typeface="+mn-lt"/>
              </a:defRPr>
            </a:lvl1pPr>
          </a:lstStyle>
          <a:p>
            <a:pPr>
              <a:defRPr/>
            </a:pPr>
            <a:fld id="{34D87E46-52E3-438B-8611-B7778978003F}" type="slidenum">
              <a:rPr lang="en-US"/>
              <a:pPr>
                <a:defRPr/>
              </a:pPr>
              <a:t>‹#›</a:t>
            </a:fld>
            <a:endParaRPr lang="en-US" dirty="0"/>
          </a:p>
        </p:txBody>
      </p:sp>
    </p:spTree>
    <p:extLst>
      <p:ext uri="{BB962C8B-B14F-4D97-AF65-F5344CB8AC3E}">
        <p14:creationId xmlns="" xmlns:p14="http://schemas.microsoft.com/office/powerpoint/2010/main" val="16574264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D87E46-52E3-438B-8611-B7778978003F}" type="slidenum">
              <a:rPr lang="en-US" smtClean="0"/>
              <a:pPr>
                <a:defRPr/>
              </a:pPr>
              <a:t>1</a:t>
            </a:fld>
            <a:endParaRPr lang="en-US" dirty="0"/>
          </a:p>
        </p:txBody>
      </p:sp>
    </p:spTree>
    <p:extLst>
      <p:ext uri="{BB962C8B-B14F-4D97-AF65-F5344CB8AC3E}">
        <p14:creationId xmlns="" xmlns:p14="http://schemas.microsoft.com/office/powerpoint/2010/main" val="2536456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34D87E46-52E3-438B-8611-B7778978003F}" type="slidenum">
              <a:rPr lang="en-US" smtClean="0"/>
              <a:pPr>
                <a:defRPr/>
              </a:pPr>
              <a:t>75</a:t>
            </a:fld>
            <a:endParaRPr lang="en-US" dirty="0"/>
          </a:p>
        </p:txBody>
      </p:sp>
    </p:spTree>
    <p:extLst>
      <p:ext uri="{BB962C8B-B14F-4D97-AF65-F5344CB8AC3E}">
        <p14:creationId xmlns="" xmlns:p14="http://schemas.microsoft.com/office/powerpoint/2010/main" val="143173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D87E46-52E3-438B-8611-B7778978003F}" type="slidenum">
              <a:rPr lang="en-US" smtClean="0"/>
              <a:pPr>
                <a:defRPr/>
              </a:pPr>
              <a:t>76</a:t>
            </a:fld>
            <a:endParaRPr lang="en-US" dirty="0"/>
          </a:p>
        </p:txBody>
      </p:sp>
    </p:spTree>
    <p:extLst>
      <p:ext uri="{BB962C8B-B14F-4D97-AF65-F5344CB8AC3E}">
        <p14:creationId xmlns="" xmlns:p14="http://schemas.microsoft.com/office/powerpoint/2010/main" val="31686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D87E46-52E3-438B-8611-B7778978003F}" type="slidenum">
              <a:rPr lang="en-US" smtClean="0"/>
              <a:pPr>
                <a:defRPr/>
              </a:pPr>
              <a:t>7</a:t>
            </a:fld>
            <a:endParaRPr lang="en-US" dirty="0"/>
          </a:p>
        </p:txBody>
      </p:sp>
    </p:spTree>
    <p:extLst>
      <p:ext uri="{BB962C8B-B14F-4D97-AF65-F5344CB8AC3E}">
        <p14:creationId xmlns="" xmlns:p14="http://schemas.microsoft.com/office/powerpoint/2010/main" val="160210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932363" cy="36988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B168DF-138C-4BAD-8648-2D9CC3DAA107}" type="slidenum">
              <a:rPr lang="en-US" smtClean="0"/>
              <a:pPr/>
              <a:t>17</a:t>
            </a:fld>
            <a:endParaRPr lang="en-US" dirty="0"/>
          </a:p>
        </p:txBody>
      </p:sp>
    </p:spTree>
    <p:extLst>
      <p:ext uri="{BB962C8B-B14F-4D97-AF65-F5344CB8AC3E}">
        <p14:creationId xmlns="" xmlns:p14="http://schemas.microsoft.com/office/powerpoint/2010/main" val="3015904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901700" y="739775"/>
            <a:ext cx="4932363" cy="3698875"/>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63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36F39B-F874-4EF9-99BB-53805E7C3C8A}" type="slidenum">
              <a:rPr lang="en-US" smtClean="0"/>
              <a:pPr fontAlgn="base">
                <a:spcBef>
                  <a:spcPct val="0"/>
                </a:spcBef>
                <a:spcAft>
                  <a:spcPct val="0"/>
                </a:spcAft>
                <a:defRPr/>
              </a:pPr>
              <a:t>24</a:t>
            </a:fld>
            <a:endParaRPr lang="en-US" dirty="0" smtClean="0"/>
          </a:p>
        </p:txBody>
      </p:sp>
    </p:spTree>
    <p:extLst>
      <p:ext uri="{BB962C8B-B14F-4D97-AF65-F5344CB8AC3E}">
        <p14:creationId xmlns="" xmlns:p14="http://schemas.microsoft.com/office/powerpoint/2010/main" val="139843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67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8E55C7-73A8-4EBC-9CCE-77220A7BBCBB}"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D87E46-52E3-438B-8611-B7778978003F}" type="slidenum">
              <a:rPr lang="en-US" smtClean="0"/>
              <a:pPr>
                <a:defRPr/>
              </a:pPr>
              <a:t>35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5800" y="3429000"/>
            <a:ext cx="22836188" cy="1712912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F07ED49-F850-4C03-BA8D-85771D224DFE}" type="slidenum">
              <a:rPr lang="en-IN" smtClean="0">
                <a:solidFill>
                  <a:prstClr val="black"/>
                </a:solidFill>
              </a:rPr>
              <a:pPr/>
              <a:t>48</a:t>
            </a:fld>
            <a:endParaRPr lang="en-IN" dirty="0">
              <a:solidFill>
                <a:prstClr val="black"/>
              </a:solidFill>
            </a:endParaRPr>
          </a:p>
        </p:txBody>
      </p:sp>
    </p:spTree>
    <p:extLst>
      <p:ext uri="{BB962C8B-B14F-4D97-AF65-F5344CB8AC3E}">
        <p14:creationId xmlns="" xmlns:p14="http://schemas.microsoft.com/office/powerpoint/2010/main" val="1074624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04303C-A81E-4755-BB5D-A89B0EBC430E}" type="slidenum">
              <a:rPr lang="en-US" smtClean="0"/>
              <a:pPr/>
              <a:t>49</a:t>
            </a:fld>
            <a:endParaRPr lang="en-US" dirty="0"/>
          </a:p>
        </p:txBody>
      </p:sp>
    </p:spTree>
    <p:extLst>
      <p:ext uri="{BB962C8B-B14F-4D97-AF65-F5344CB8AC3E}">
        <p14:creationId xmlns="" xmlns:p14="http://schemas.microsoft.com/office/powerpoint/2010/main" val="1182690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9DB6865-80D5-4834-8DCE-584EEA961903}" type="slidenum">
              <a:rPr lang="en-US" smtClean="0"/>
              <a:pPr/>
              <a:t>59</a:t>
            </a:fld>
            <a:endParaRPr lang="en-US"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b="1" dirty="0" smtClean="0"/>
              <a:t>Can conform or be embedded on product surfaces</a:t>
            </a:r>
          </a:p>
        </p:txBody>
      </p:sp>
    </p:spTree>
    <p:extLst>
      <p:ext uri="{BB962C8B-B14F-4D97-AF65-F5344CB8AC3E}">
        <p14:creationId xmlns="" xmlns:p14="http://schemas.microsoft.com/office/powerpoint/2010/main" val="80994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1904C8-FB86-45DA-85F6-03B4AD500CE3}" type="datetimeFigureOut">
              <a:rPr lang="en-US"/>
              <a:pPr>
                <a:defRPr/>
              </a:pPr>
              <a:t>1/4/2019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60A8207-86AC-47C3-87A5-711BE606C42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D4CF5A-BA46-445E-B32E-5A7DD6A8B4D4}" type="datetimeFigureOut">
              <a:rPr lang="en-US"/>
              <a:pPr>
                <a:defRPr/>
              </a:pPr>
              <a:t>1/4/2019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A21731-94DF-4F0E-BBE1-9F0B9FD2810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DDF0E6-778A-4DFF-BA25-439F623C2A61}" type="datetimeFigureOut">
              <a:rPr lang="en-US"/>
              <a:pPr>
                <a:defRPr/>
              </a:pPr>
              <a:t>1/4/2019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405FC0D-AAEE-4AF9-933A-BAB2FE36BC6C}"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162CB0F8-9603-4E40-B271-BB81E908E3C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83DBE-F6CD-43C7-8F75-7A035B2B1C96}" type="datetimeFigureOut">
              <a:rPr lang="en-US"/>
              <a:pPr>
                <a:defRPr/>
              </a:pPr>
              <a:t>1/4/2019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6C30C8B-1E74-474A-BA7E-5F2BB2B8B45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3F2FF9-EE7A-49D3-83CD-80240966DC3A}" type="datetimeFigureOut">
              <a:rPr lang="en-US"/>
              <a:pPr>
                <a:defRPr/>
              </a:pPr>
              <a:t>1/4/2019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6908DF-51DD-447A-84E7-A0B6B45E75E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914E9C5-6F8E-4E6B-81EF-DE8A4F4BF98E}" type="datetimeFigureOut">
              <a:rPr lang="en-US"/>
              <a:pPr>
                <a:defRPr/>
              </a:pPr>
              <a:t>1/4/2019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B96F9BD-66F4-4BB9-8B6E-F466D5DA4AC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7C54AE3-D2BA-4089-B433-302694E248CB}" type="datetimeFigureOut">
              <a:rPr lang="en-US"/>
              <a:pPr>
                <a:defRPr/>
              </a:pPr>
              <a:t>1/4/2019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B4C7689-0EB9-4029-98F9-B9E59062835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CBB57FA-8C40-40E1-B6D5-BE1FE80EB719}" type="datetimeFigureOut">
              <a:rPr lang="en-US"/>
              <a:pPr>
                <a:defRPr/>
              </a:pPr>
              <a:t>1/4/2019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55E7B3E-20B3-4DC8-9057-7ABAFC3F478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p:cNvSpPr>
            <a:spLocks noGrp="1"/>
          </p:cNvSpPr>
          <p:nvPr>
            <p:ph type="dt" sz="half" idx="10"/>
          </p:nvPr>
        </p:nvSpPr>
        <p:spPr>
          <a:xfrm>
            <a:off x="381000" y="6391271"/>
            <a:ext cx="2133600" cy="365125"/>
          </a:xfrm>
        </p:spPr>
        <p:txBody>
          <a:bodyPr/>
          <a:lstStyle>
            <a:lvl1pPr>
              <a:defRPr/>
            </a:lvl1pPr>
          </a:lstStyle>
          <a:p>
            <a:pPr>
              <a:defRPr/>
            </a:pPr>
            <a:fld id="{D0F3B585-CB4D-4480-B60B-2CC8F9832421}" type="datetimeFigureOut">
              <a:rPr lang="en-US"/>
              <a:pPr>
                <a:defRPr/>
              </a:pPr>
              <a:t>1/4/2019</a:t>
            </a:fld>
            <a:endParaRPr lang="en-US" dirty="0"/>
          </a:p>
        </p:txBody>
      </p:sp>
      <p:sp>
        <p:nvSpPr>
          <p:cNvPr id="4" name="Slide Number Placeholder 3"/>
          <p:cNvSpPr>
            <a:spLocks noGrp="1"/>
          </p:cNvSpPr>
          <p:nvPr>
            <p:ph type="sldNum" sz="quarter" idx="11"/>
          </p:nvPr>
        </p:nvSpPr>
        <p:spPr>
          <a:xfrm>
            <a:off x="6858000" y="6400800"/>
            <a:ext cx="2133600" cy="365125"/>
          </a:xfrm>
        </p:spPr>
        <p:txBody>
          <a:bodyPr/>
          <a:lstStyle>
            <a:lvl1pPr>
              <a:defRPr>
                <a:solidFill>
                  <a:schemeClr val="bg1"/>
                </a:solidFill>
              </a:defRPr>
            </a:lvl1pPr>
          </a:lstStyle>
          <a:p>
            <a:pPr>
              <a:defRPr/>
            </a:pPr>
            <a:fld id="{A4F862CF-7E17-4CF3-A0BC-D2E0FD890DF4}"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6C819C-EFD8-4F43-9CB6-3378DDFC89F7}" type="datetimeFigureOut">
              <a:rPr lang="en-US"/>
              <a:pPr>
                <a:defRPr/>
              </a:pPr>
              <a:t>1/4/2019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D513AA8-CBF7-4F10-AD03-62860AAA042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277DA6-7B61-488C-A095-4E293A7E1329}" type="datetimeFigureOut">
              <a:rPr lang="en-US"/>
              <a:pPr>
                <a:defRPr/>
              </a:pPr>
              <a:t>1/4/2019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54B4EA3-C643-49F8-ADEC-90CF98AFC91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5006-5052-4B38-AC3A-A729122C7651}" type="datetimeFigureOut">
              <a:rPr lang="en-US"/>
              <a:pPr>
                <a:defRPr/>
              </a:pPr>
              <a:t>1/4/2019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2206792-AB5B-4BFC-A83E-7B416F02BE9F}" type="slidenum">
              <a:rPr lang="en-US"/>
              <a:pPr>
                <a:defRPr/>
              </a:pPr>
              <a:t>‹#›</a:t>
            </a:fld>
            <a:endParaRPr lang="en-US" dirty="0"/>
          </a:p>
        </p:txBody>
      </p:sp>
      <p:pic>
        <p:nvPicPr>
          <p:cNvPr id="7" name="Picture 6"/>
          <p:cNvPicPr>
            <a:picLocks noChangeAspect="1" noChangeArrowheads="1"/>
          </p:cNvPicPr>
          <p:nvPr/>
        </p:nvPicPr>
        <p:blipFill>
          <a:blip r:embed="rId14" cstate="print">
            <a:lum bright="-32000" contrast="53000"/>
          </a:blip>
          <a:srcRect l="56848" t="31530" r="41336" b="21119"/>
          <a:stretch>
            <a:fillRect/>
          </a:stretch>
        </p:blipFill>
        <p:spPr bwMode="auto">
          <a:xfrm rot="16200000">
            <a:off x="4414157" y="2280557"/>
            <a:ext cx="228600" cy="8621486"/>
          </a:xfrm>
          <a:prstGeom prst="rect">
            <a:avLst/>
          </a:prstGeom>
          <a:noFill/>
          <a:ln w="9525">
            <a:noFill/>
            <a:miter lim="800000"/>
            <a:headEnd/>
            <a:tailEnd/>
          </a:ln>
          <a:effectLst/>
          <a:scene3d>
            <a:camera prst="orthographicFront"/>
            <a:lightRig rig="flat" dir="t"/>
          </a:scene3d>
          <a:sp3d contourW="12700">
            <a:contourClr>
              <a:srgbClr val="FFFF00"/>
            </a:contourClr>
          </a:sp3d>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91" r:id="rId7"/>
    <p:sldLayoutId id="2147483687" r:id="rId8"/>
    <p:sldLayoutId id="2147483688" r:id="rId9"/>
    <p:sldLayoutId id="2147483689" r:id="rId10"/>
    <p:sldLayoutId id="2147483690" r:id="rId11"/>
    <p:sldLayoutId id="214748369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pn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 Id="rId9" Type="http://schemas.openxmlformats.org/officeDocument/2006/relationships/image" Target="../media/image79.jpe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emf"/><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tags" Target="../tags/tag3.xml"/><Relationship Id="rId7" Type="http://schemas.openxmlformats.org/officeDocument/2006/relationships/image" Target="../media/image11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22.png"/><Relationship Id="rId5" Type="http://schemas.openxmlformats.org/officeDocument/2006/relationships/tags" Target="../tags/tag5.xml"/><Relationship Id="rId10" Type="http://schemas.openxmlformats.org/officeDocument/2006/relationships/image" Target="../media/image121.png"/><Relationship Id="rId4" Type="http://schemas.openxmlformats.org/officeDocument/2006/relationships/tags" Target="../tags/tag4.xml"/><Relationship Id="rId9"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4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2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35.jpeg"/><Relationship Id="rId5" Type="http://schemas.openxmlformats.org/officeDocument/2006/relationships/image" Target="../media/image1.pn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image" Target="../media/image143.jpeg"/><Relationship Id="rId7" Type="http://schemas.openxmlformats.org/officeDocument/2006/relationships/image" Target="../media/image146.emf"/><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5.jpeg"/><Relationship Id="rId11" Type="http://schemas.openxmlformats.org/officeDocument/2006/relationships/image" Target="../media/image150.png"/><Relationship Id="rId5" Type="http://schemas.openxmlformats.org/officeDocument/2006/relationships/image" Target="../media/image1.png"/><Relationship Id="rId10" Type="http://schemas.openxmlformats.org/officeDocument/2006/relationships/image" Target="../media/image149.png"/><Relationship Id="rId4" Type="http://schemas.openxmlformats.org/officeDocument/2006/relationships/image" Target="../media/image144.jpeg"/><Relationship Id="rId9" Type="http://schemas.openxmlformats.org/officeDocument/2006/relationships/image" Target="../media/image148.png"/></Relationships>
</file>

<file path=ppt/slides/_rels/slide5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notesSlide" Target="../notesSlides/notesSlide9.xml"/><Relationship Id="rId7" Type="http://schemas.openxmlformats.org/officeDocument/2006/relationships/image" Target="../media/image159.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 Id="rId9" Type="http://schemas.openxmlformats.org/officeDocument/2006/relationships/image" Target="../media/image161.jpeg"/></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6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686800" cy="6124754"/>
          </a:xfrm>
          <a:prstGeom prst="rect">
            <a:avLst/>
          </a:prstGeom>
          <a:solidFill>
            <a:srgbClr val="660033"/>
          </a:solidFill>
          <a:scene3d>
            <a:camera prst="orthographicFront"/>
            <a:lightRig rig="threePt" dir="t"/>
          </a:scene3d>
          <a:sp3d>
            <a:bevelT/>
          </a:sp3d>
        </p:spPr>
        <p:txBody>
          <a:bodyPr wrap="square">
            <a:spAutoFit/>
          </a:bodyPr>
          <a:lstStyle/>
          <a:p>
            <a:pPr algn="ctr" fontAlgn="auto">
              <a:spcBef>
                <a:spcPts val="0"/>
              </a:spcBef>
              <a:spcAft>
                <a:spcPts val="0"/>
              </a:spcAft>
              <a:defRPr/>
            </a:pPr>
            <a:endParaRPr lang="en-US" sz="3600" b="1" dirty="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endParaRPr lang="en-US" sz="3600" b="1" dirty="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endParaRPr lang="en-US" sz="3600" b="1" dirty="0" smtClean="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endParaRPr lang="en-US" sz="3600" b="1" dirty="0" smtClean="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r>
              <a:rPr lang="en-US" sz="3200" b="1" dirty="0" smtClean="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Broadband Antenna Design</a:t>
            </a:r>
          </a:p>
          <a:p>
            <a:pPr algn="ctr" fontAlgn="auto">
              <a:spcBef>
                <a:spcPts val="0"/>
              </a:spcBef>
              <a:spcAft>
                <a:spcPts val="0"/>
              </a:spcAft>
              <a:defRPr/>
            </a:pPr>
            <a:r>
              <a:rPr lang="en-US" sz="3200" b="1" dirty="0" smtClean="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 &amp; </a:t>
            </a:r>
          </a:p>
          <a:p>
            <a:pPr algn="ctr" fontAlgn="auto">
              <a:spcBef>
                <a:spcPts val="0"/>
              </a:spcBef>
              <a:spcAft>
                <a:spcPts val="0"/>
              </a:spcAft>
              <a:defRPr/>
            </a:pPr>
            <a:r>
              <a:rPr lang="en-US" sz="3200" b="1" dirty="0" smtClean="0">
                <a:solidFill>
                  <a:schemeClr val="bg1"/>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Recent Advances in Antenna Technology</a:t>
            </a:r>
          </a:p>
          <a:p>
            <a:pPr algn="ctr" fontAlgn="auto">
              <a:spcBef>
                <a:spcPts val="0"/>
              </a:spcBef>
              <a:spcAft>
                <a:spcPts val="0"/>
              </a:spcAft>
              <a:defRPr/>
            </a:pPr>
            <a:endParaRPr lang="en-US" sz="28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r>
              <a:rPr lang="en-US" sz="28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By</a:t>
            </a:r>
            <a:endParaRPr lang="en-US" sz="2800" b="1" dirty="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r>
              <a:rPr lang="en-US" sz="24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M</a:t>
            </a:r>
            <a:r>
              <a:rPr lang="en-US" sz="2400" b="1" dirty="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 Balachary, </a:t>
            </a:r>
            <a:r>
              <a:rPr lang="en-US" sz="24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a:t>
            </a:r>
            <a:r>
              <a:rPr lang="en-US" sz="2400" b="1" dirty="0" err="1"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Retd</a:t>
            </a:r>
            <a:r>
              <a:rPr lang="en-US" sz="24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 Sc H</a:t>
            </a:r>
            <a:endParaRPr lang="en-US" sz="2400" b="1" dirty="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r>
              <a:rPr lang="en-US" sz="24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rPr>
              <a:t>Outstanding Scientist &amp; Associate Director, DLRL</a:t>
            </a:r>
          </a:p>
          <a:p>
            <a:pPr algn="ctr" fontAlgn="auto">
              <a:spcBef>
                <a:spcPts val="0"/>
              </a:spcBef>
              <a:spcAft>
                <a:spcPts val="0"/>
              </a:spcAft>
              <a:defRPr/>
            </a:pPr>
            <a:endParaRPr lang="en-US" sz="2400" b="1" dirty="0" smtClean="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a:p>
            <a:pPr algn="ctr" fontAlgn="auto">
              <a:spcBef>
                <a:spcPts val="0"/>
              </a:spcBef>
              <a:spcAft>
                <a:spcPts val="0"/>
              </a:spcAft>
              <a:defRPr/>
            </a:pPr>
            <a:endParaRPr lang="en-US" sz="2400" b="1" dirty="0">
              <a:solidFill>
                <a:srgbClr val="FFFF00"/>
              </a:solidFill>
              <a:effectLst>
                <a:outerShdw blurRad="38100" dist="38100" dir="2700000" algn="tl">
                  <a:srgbClr val="000000">
                    <a:alpha val="43137"/>
                  </a:srgbClr>
                </a:outerShdw>
              </a:effectLst>
              <a:latin typeface="Georgia" pitchFamily="18" charset="0"/>
              <a:ea typeface="MS Gothic" pitchFamily="49" charset="-128"/>
              <a:cs typeface="Segoe UI" pitchFamily="34" charset="0"/>
            </a:endParaRPr>
          </a:p>
        </p:txBody>
      </p:sp>
      <p:sp>
        <p:nvSpPr>
          <p:cNvPr id="3" name="Rectangle 2"/>
          <p:cNvSpPr/>
          <p:nvPr/>
        </p:nvSpPr>
        <p:spPr>
          <a:xfrm>
            <a:off x="66675" y="104775"/>
            <a:ext cx="8991600" cy="6705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pic>
        <p:nvPicPr>
          <p:cNvPr id="5" name="Picture 7" descr="dow.gif"/>
          <p:cNvPicPr>
            <a:picLocks noChangeAspect="1"/>
          </p:cNvPicPr>
          <p:nvPr/>
        </p:nvPicPr>
        <p:blipFill>
          <a:blip r:embed="rId3" cstate="print"/>
          <a:srcRect/>
          <a:stretch>
            <a:fillRect/>
          </a:stretch>
        </p:blipFill>
        <p:spPr bwMode="auto">
          <a:xfrm>
            <a:off x="3821284" y="274152"/>
            <a:ext cx="1931815" cy="1935648"/>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 \GIF\Circular.Polarization.Circularly.Polarized.Light_Left.Hand.Animation.305x190.255Colors.gif"/>
          <p:cNvPicPr>
            <a:picLocks noChangeAspect="1" noChangeArrowheads="1" noCrop="1"/>
          </p:cNvPicPr>
          <p:nvPr/>
        </p:nvPicPr>
        <p:blipFill>
          <a:blip r:embed="rId2"/>
          <a:srcRect/>
          <a:stretch>
            <a:fillRect/>
          </a:stretch>
        </p:blipFill>
        <p:spPr bwMode="auto">
          <a:xfrm>
            <a:off x="5010150" y="762000"/>
            <a:ext cx="3933324" cy="2438400"/>
          </a:xfrm>
          <a:prstGeom prst="rect">
            <a:avLst/>
          </a:prstGeom>
          <a:noFill/>
        </p:spPr>
      </p:pic>
      <p:pic>
        <p:nvPicPr>
          <p:cNvPr id="3" name="Picture 3" descr="H:\ \GIF\Circular.Polarization.Circularly.Polarized.Light_Right.Handed.Animation.305x190.255Colors.gif"/>
          <p:cNvPicPr>
            <a:picLocks noChangeAspect="1" noChangeArrowheads="1" noCrop="1"/>
          </p:cNvPicPr>
          <p:nvPr/>
        </p:nvPicPr>
        <p:blipFill>
          <a:blip r:embed="rId3"/>
          <a:srcRect/>
          <a:stretch>
            <a:fillRect/>
          </a:stretch>
        </p:blipFill>
        <p:spPr bwMode="auto">
          <a:xfrm>
            <a:off x="5029200" y="3657600"/>
            <a:ext cx="3914274" cy="2438400"/>
          </a:xfrm>
          <a:prstGeom prst="rect">
            <a:avLst/>
          </a:prstGeom>
          <a:noFill/>
        </p:spPr>
      </p:pic>
      <p:sp>
        <p:nvSpPr>
          <p:cNvPr id="4" name="Rectangle 3"/>
          <p:cNvSpPr/>
          <p:nvPr/>
        </p:nvSpPr>
        <p:spPr>
          <a:xfrm>
            <a:off x="152400" y="1295400"/>
            <a:ext cx="4876800" cy="4555093"/>
          </a:xfrm>
          <a:prstGeom prst="rect">
            <a:avLst/>
          </a:prstGeom>
        </p:spPr>
        <p:txBody>
          <a:bodyPr wrap="square">
            <a:spAutoFit/>
          </a:bodyPr>
          <a:lstStyle/>
          <a:p>
            <a:pPr marL="228600" indent="-228600">
              <a:spcBef>
                <a:spcPts val="600"/>
              </a:spcBef>
              <a:spcAft>
                <a:spcPts val="600"/>
              </a:spcAft>
              <a:buFont typeface="Arial" pitchFamily="34" charset="0"/>
              <a:buChar char="•"/>
            </a:pPr>
            <a:r>
              <a:rPr lang="en-US" sz="2000" i="1" dirty="0" smtClean="0">
                <a:solidFill>
                  <a:schemeClr val="bg1"/>
                </a:solidFill>
                <a:latin typeface="+mj-lt"/>
              </a:rPr>
              <a:t>Circular polarized wave radiates energy in both the horizontal and vertical planes and all planes in between. </a:t>
            </a:r>
          </a:p>
          <a:p>
            <a:pPr marL="228600" indent="-228600">
              <a:spcBef>
                <a:spcPts val="600"/>
              </a:spcBef>
              <a:spcAft>
                <a:spcPts val="600"/>
              </a:spcAft>
              <a:buFont typeface="Arial" pitchFamily="34" charset="0"/>
              <a:buChar char="•"/>
            </a:pPr>
            <a:r>
              <a:rPr lang="en-US" sz="2000" i="1" dirty="0" smtClean="0">
                <a:solidFill>
                  <a:schemeClr val="bg1"/>
                </a:solidFill>
                <a:latin typeface="+mj-lt"/>
              </a:rPr>
              <a:t>The plane of polarization rotates in a circle making one complete revolution during one period of the wave. </a:t>
            </a:r>
          </a:p>
          <a:p>
            <a:pPr marL="228600" indent="-228600">
              <a:spcBef>
                <a:spcPts val="600"/>
              </a:spcBef>
              <a:spcAft>
                <a:spcPts val="600"/>
              </a:spcAft>
              <a:buFont typeface="Arial" pitchFamily="34" charset="0"/>
              <a:buChar char="•"/>
            </a:pPr>
            <a:r>
              <a:rPr lang="en-US" sz="2000" i="1" dirty="0" smtClean="0">
                <a:solidFill>
                  <a:schemeClr val="bg1"/>
                </a:solidFill>
                <a:latin typeface="+mj-lt"/>
              </a:rPr>
              <a:t>If the rotation is clockwise looking in the direction of  propagation, the sense is called right-hand-circular (RHC). </a:t>
            </a:r>
          </a:p>
          <a:p>
            <a:pPr marL="171450" indent="-171450">
              <a:spcBef>
                <a:spcPts val="600"/>
              </a:spcBef>
              <a:spcAft>
                <a:spcPts val="600"/>
              </a:spcAft>
              <a:buFont typeface="Arial" pitchFamily="34" charset="0"/>
              <a:buChar char="•"/>
            </a:pPr>
            <a:r>
              <a:rPr lang="en-US" sz="2000" i="1" dirty="0" smtClean="0">
                <a:solidFill>
                  <a:schemeClr val="bg1"/>
                </a:solidFill>
                <a:latin typeface="+mj-lt"/>
              </a:rPr>
              <a:t>If the rotation is counter clockwise,  the sense is called left-hand-circular (LHC).</a:t>
            </a:r>
            <a:endParaRPr lang="en-US" sz="2000" i="1" dirty="0">
              <a:solidFill>
                <a:schemeClr val="bg1"/>
              </a:solidFill>
              <a:latin typeface="+mj-lt"/>
            </a:endParaRPr>
          </a:p>
        </p:txBody>
      </p:sp>
      <p:sp>
        <p:nvSpPr>
          <p:cNvPr id="5" name="Rectangle 4"/>
          <p:cNvSpPr/>
          <p:nvPr/>
        </p:nvSpPr>
        <p:spPr>
          <a:xfrm>
            <a:off x="381000" y="4038600"/>
            <a:ext cx="4572000" cy="369332"/>
          </a:xfrm>
          <a:prstGeom prst="rect">
            <a:avLst/>
          </a:prstGeom>
        </p:spPr>
        <p:txBody>
          <a:bodyPr>
            <a:spAutoFit/>
          </a:bodyPr>
          <a:lstStyle/>
          <a:p>
            <a:r>
              <a:rPr lang="en-US" dirty="0" smtClean="0">
                <a:solidFill>
                  <a:srgbClr val="FFFF00"/>
                </a:solidFill>
              </a:rPr>
              <a:t> </a:t>
            </a:r>
            <a:endParaRPr lang="en-US" dirty="0">
              <a:solidFill>
                <a:srgbClr val="FFFF00"/>
              </a:solidFill>
            </a:endParaRPr>
          </a:p>
        </p:txBody>
      </p:sp>
      <p:sp>
        <p:nvSpPr>
          <p:cNvPr id="6" name="Rectangle 5"/>
          <p:cNvSpPr>
            <a:spLocks noChangeArrowheads="1"/>
          </p:cNvSpPr>
          <p:nvPr/>
        </p:nvSpPr>
        <p:spPr bwMode="auto">
          <a:xfrm>
            <a:off x="1676400" y="88602"/>
            <a:ext cx="57912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2800" b="1" dirty="0" smtClean="0">
                <a:solidFill>
                  <a:srgbClr val="FFFF00"/>
                </a:solidFill>
                <a:latin typeface="Georgia" pitchFamily="18" charset="0"/>
                <a:ea typeface="Segoe UI Symbol" pitchFamily="34" charset="0"/>
              </a:rPr>
              <a:t>ANTENNA POLARIZATION</a:t>
            </a:r>
            <a:endParaRPr lang="en-US" sz="2800" b="1" dirty="0">
              <a:solidFill>
                <a:srgbClr val="FFFF00"/>
              </a:solidFill>
              <a:latin typeface="Georgia" pitchFamily="18" charset="0"/>
              <a:ea typeface="Segoe UI Symbol" pitchFamily="34" charset="0"/>
            </a:endParaRPr>
          </a:p>
        </p:txBody>
      </p:sp>
      <p:sp>
        <p:nvSpPr>
          <p:cNvPr id="7" name="Rectangle 6"/>
          <p:cNvSpPr>
            <a:spLocks noChangeArrowheads="1"/>
          </p:cNvSpPr>
          <p:nvPr/>
        </p:nvSpPr>
        <p:spPr bwMode="auto">
          <a:xfrm>
            <a:off x="457200" y="685800"/>
            <a:ext cx="3352800" cy="400110"/>
          </a:xfrm>
          <a:prstGeom prst="rect">
            <a:avLst/>
          </a:prstGeom>
          <a:no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000" b="1" i="1" dirty="0" smtClean="0">
                <a:solidFill>
                  <a:srgbClr val="00FFFF"/>
                </a:solidFill>
                <a:latin typeface="Georgia" pitchFamily="18" charset="0"/>
                <a:ea typeface="Segoe UI Symbol" pitchFamily="34" charset="0"/>
              </a:rPr>
              <a:t>Circular polarization</a:t>
            </a:r>
            <a:endParaRPr lang="en-US" sz="2000" b="1" i="1" dirty="0">
              <a:solidFill>
                <a:srgbClr val="00FFFF"/>
              </a:solidFill>
              <a:latin typeface="Georgia" pitchFamily="18" charset="0"/>
              <a:ea typeface="Segoe UI Symbol" pitchFamily="34" charset="0"/>
            </a:endParaRPr>
          </a:p>
        </p:txBody>
      </p:sp>
      <p:sp>
        <p:nvSpPr>
          <p:cNvPr id="8" name="Rectangle 7"/>
          <p:cNvSpPr/>
          <p:nvPr/>
        </p:nvSpPr>
        <p:spPr>
          <a:xfrm>
            <a:off x="5181600" y="3200400"/>
            <a:ext cx="3366627" cy="307777"/>
          </a:xfrm>
          <a:prstGeom prst="rect">
            <a:avLst/>
          </a:prstGeom>
        </p:spPr>
        <p:txBody>
          <a:bodyPr wrap="none">
            <a:spAutoFit/>
          </a:bodyPr>
          <a:lstStyle/>
          <a:p>
            <a:r>
              <a:rPr lang="en-US" sz="1400" b="1" i="1" dirty="0" smtClean="0">
                <a:solidFill>
                  <a:srgbClr val="00FFFF"/>
                </a:solidFill>
                <a:latin typeface="+mj-lt"/>
              </a:rPr>
              <a:t>Right-Hand-Circular polarization</a:t>
            </a:r>
            <a:endParaRPr lang="en-US" sz="1400" b="1" dirty="0">
              <a:solidFill>
                <a:srgbClr val="00FFFF"/>
              </a:solidFill>
              <a:latin typeface="+mj-lt"/>
            </a:endParaRPr>
          </a:p>
        </p:txBody>
      </p:sp>
      <p:sp>
        <p:nvSpPr>
          <p:cNvPr id="9" name="Rectangle 8"/>
          <p:cNvSpPr/>
          <p:nvPr/>
        </p:nvSpPr>
        <p:spPr>
          <a:xfrm>
            <a:off x="5334000" y="6096000"/>
            <a:ext cx="3211135" cy="307777"/>
          </a:xfrm>
          <a:prstGeom prst="rect">
            <a:avLst/>
          </a:prstGeom>
        </p:spPr>
        <p:txBody>
          <a:bodyPr wrap="none">
            <a:spAutoFit/>
          </a:bodyPr>
          <a:lstStyle/>
          <a:p>
            <a:r>
              <a:rPr lang="en-US" sz="1400" b="1" i="1" dirty="0" smtClean="0">
                <a:solidFill>
                  <a:srgbClr val="00FFFF"/>
                </a:solidFill>
                <a:latin typeface="+mj-lt"/>
              </a:rPr>
              <a:t>Left-Hand-Circular polarization</a:t>
            </a:r>
            <a:endParaRPr lang="en-US" sz="1400" b="1" dirty="0">
              <a:solidFill>
                <a:srgbClr val="00FFFF"/>
              </a:solidFill>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88602"/>
            <a:ext cx="9144000"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400" b="1" dirty="0" smtClean="0">
                <a:solidFill>
                  <a:srgbClr val="FFFF00"/>
                </a:solidFill>
                <a:latin typeface="Georgia" pitchFamily="18" charset="0"/>
                <a:ea typeface="Segoe UI Symbol" pitchFamily="34" charset="0"/>
              </a:rPr>
              <a:t>ANTENNA CLASSIFICATION/ CONFIGURATIONS</a:t>
            </a:r>
            <a:endParaRPr lang="en-US" sz="2400" b="1" dirty="0">
              <a:solidFill>
                <a:srgbClr val="FFFF00"/>
              </a:solidFill>
              <a:latin typeface="Georgia" pitchFamily="18" charset="0"/>
              <a:ea typeface="Segoe UI Symbol" pitchFamily="34" charset="0"/>
            </a:endParaRPr>
          </a:p>
        </p:txBody>
      </p:sp>
      <p:sp>
        <p:nvSpPr>
          <p:cNvPr id="5" name="Rectangle 2"/>
          <p:cNvSpPr>
            <a:spLocks noChangeArrowheads="1"/>
          </p:cNvSpPr>
          <p:nvPr/>
        </p:nvSpPr>
        <p:spPr bwMode="auto">
          <a:xfrm>
            <a:off x="142844" y="1000108"/>
            <a:ext cx="4357718" cy="2708434"/>
          </a:xfrm>
          <a:prstGeom prst="rect">
            <a:avLst/>
          </a:prstGeom>
          <a:noFill/>
          <a:ln w="9525">
            <a:noFill/>
            <a:miter lim="800000"/>
            <a:headEnd/>
            <a:tailEnd/>
          </a:ln>
        </p:spPr>
        <p:txBody>
          <a:bodyPr wrap="square">
            <a:spAutoFit/>
          </a:bodyPr>
          <a:lstStyle/>
          <a:p>
            <a:pPr marL="457200" indent="257175" algn="just">
              <a:spcAft>
                <a:spcPts val="600"/>
              </a:spcAft>
              <a:tabLst>
                <a:tab pos="0" algn="l"/>
              </a:tabLst>
            </a:pPr>
            <a:r>
              <a:rPr lang="en-US" sz="2000" b="1" i="1" dirty="0" smtClean="0">
                <a:solidFill>
                  <a:srgbClr val="FFFF00"/>
                </a:solidFill>
                <a:latin typeface="Georgia" pitchFamily="18" charset="0"/>
                <a:cs typeface="Segoe UI" pitchFamily="34" charset="0"/>
              </a:rPr>
              <a:t>Single Element Radiators</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Wire Antennas </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Aperture Antennas</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Printed Antennas</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Leaky wave antennas</a:t>
            </a:r>
            <a:endParaRPr lang="en-US" sz="2000" i="1" dirty="0">
              <a:solidFill>
                <a:schemeClr val="bg1"/>
              </a:solidFill>
              <a:latin typeface="Georgia" pitchFamily="18" charset="0"/>
              <a:cs typeface="Segoe UI" pitchFamily="34" charset="0"/>
            </a:endParaRP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Reflector Antennas</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Lens Antennas</a:t>
            </a:r>
          </a:p>
        </p:txBody>
      </p:sp>
      <p:pic>
        <p:nvPicPr>
          <p:cNvPr id="180227" name="Picture 3"/>
          <p:cNvPicPr>
            <a:picLocks noChangeAspect="1" noChangeArrowheads="1"/>
          </p:cNvPicPr>
          <p:nvPr/>
        </p:nvPicPr>
        <p:blipFill>
          <a:blip r:embed="rId2"/>
          <a:srcRect l="17187" t="59028" r="8984" b="9722"/>
          <a:stretch>
            <a:fillRect/>
          </a:stretch>
        </p:blipFill>
        <p:spPr bwMode="auto">
          <a:xfrm>
            <a:off x="4643437" y="504805"/>
            <a:ext cx="4400581" cy="1047757"/>
          </a:xfrm>
          <a:prstGeom prst="rect">
            <a:avLst/>
          </a:prstGeom>
          <a:noFill/>
          <a:ln w="9525">
            <a:noFill/>
            <a:miter lim="800000"/>
            <a:headEnd/>
            <a:tailEnd/>
          </a:ln>
          <a:effectLst/>
        </p:spPr>
      </p:pic>
      <p:grpSp>
        <p:nvGrpSpPr>
          <p:cNvPr id="35" name="Group 34"/>
          <p:cNvGrpSpPr/>
          <p:nvPr/>
        </p:nvGrpSpPr>
        <p:grpSpPr>
          <a:xfrm>
            <a:off x="3673605" y="1690530"/>
            <a:ext cx="5432295" cy="1095528"/>
            <a:chOff x="3673605" y="1690530"/>
            <a:chExt cx="5432295" cy="1095528"/>
          </a:xfrm>
        </p:grpSpPr>
        <p:pic>
          <p:nvPicPr>
            <p:cNvPr id="180228" name="Picture 4"/>
            <p:cNvPicPr>
              <a:picLocks noChangeAspect="1" noChangeArrowheads="1"/>
            </p:cNvPicPr>
            <p:nvPr/>
          </p:nvPicPr>
          <p:blipFill>
            <a:blip r:embed="rId3" cstate="print"/>
            <a:srcRect/>
            <a:stretch>
              <a:fillRect/>
            </a:stretch>
          </p:blipFill>
          <p:spPr bwMode="auto">
            <a:xfrm>
              <a:off x="3673605" y="1690530"/>
              <a:ext cx="1026983" cy="1024090"/>
            </a:xfrm>
            <a:prstGeom prst="rect">
              <a:avLst/>
            </a:prstGeom>
            <a:noFill/>
            <a:ln w="9525">
              <a:noFill/>
              <a:miter lim="800000"/>
              <a:headEnd/>
              <a:tailEnd/>
            </a:ln>
            <a:effectLst/>
          </p:spPr>
        </p:pic>
        <p:pic>
          <p:nvPicPr>
            <p:cNvPr id="180229" name="Picture 5"/>
            <p:cNvPicPr>
              <a:picLocks noChangeAspect="1" noChangeArrowheads="1"/>
            </p:cNvPicPr>
            <p:nvPr/>
          </p:nvPicPr>
          <p:blipFill>
            <a:blip r:embed="rId4"/>
            <a:srcRect/>
            <a:stretch>
              <a:fillRect/>
            </a:stretch>
          </p:blipFill>
          <p:spPr bwMode="auto">
            <a:xfrm>
              <a:off x="6072198" y="1714488"/>
              <a:ext cx="1428760" cy="1071570"/>
            </a:xfrm>
            <a:prstGeom prst="rect">
              <a:avLst/>
            </a:prstGeom>
            <a:noFill/>
            <a:ln w="9525">
              <a:noFill/>
              <a:miter lim="800000"/>
              <a:headEnd/>
              <a:tailEnd/>
            </a:ln>
            <a:effectLst/>
          </p:spPr>
        </p:pic>
        <p:pic>
          <p:nvPicPr>
            <p:cNvPr id="180231" name="Picture 7"/>
            <p:cNvPicPr>
              <a:picLocks noChangeAspect="1" noChangeArrowheads="1"/>
            </p:cNvPicPr>
            <p:nvPr/>
          </p:nvPicPr>
          <p:blipFill>
            <a:blip r:embed="rId5"/>
            <a:srcRect/>
            <a:stretch>
              <a:fillRect/>
            </a:stretch>
          </p:blipFill>
          <p:spPr bwMode="auto">
            <a:xfrm>
              <a:off x="4724401" y="1714488"/>
              <a:ext cx="1339648" cy="1009647"/>
            </a:xfrm>
            <a:prstGeom prst="rect">
              <a:avLst/>
            </a:prstGeom>
            <a:noFill/>
            <a:ln w="9525">
              <a:noFill/>
              <a:miter lim="800000"/>
              <a:headEnd/>
              <a:tailEnd/>
            </a:ln>
            <a:effectLst/>
          </p:spPr>
        </p:pic>
        <p:pic>
          <p:nvPicPr>
            <p:cNvPr id="180232" name="Picture 8"/>
            <p:cNvPicPr>
              <a:picLocks noChangeAspect="1" noChangeArrowheads="1"/>
            </p:cNvPicPr>
            <p:nvPr/>
          </p:nvPicPr>
          <p:blipFill>
            <a:blip r:embed="rId6" cstate="print"/>
            <a:srcRect/>
            <a:stretch>
              <a:fillRect/>
            </a:stretch>
          </p:blipFill>
          <p:spPr bwMode="auto">
            <a:xfrm>
              <a:off x="7391420" y="1714487"/>
              <a:ext cx="1714480" cy="1016815"/>
            </a:xfrm>
            <a:prstGeom prst="rect">
              <a:avLst/>
            </a:prstGeom>
            <a:noFill/>
            <a:ln w="9525">
              <a:noFill/>
              <a:miter lim="800000"/>
              <a:headEnd/>
              <a:tailEnd/>
            </a:ln>
            <a:effectLst/>
          </p:spPr>
        </p:pic>
      </p:grpSp>
      <p:grpSp>
        <p:nvGrpSpPr>
          <p:cNvPr id="25" name="Group 24"/>
          <p:cNvGrpSpPr/>
          <p:nvPr/>
        </p:nvGrpSpPr>
        <p:grpSpPr>
          <a:xfrm>
            <a:off x="2071670" y="5143512"/>
            <a:ext cx="6910850" cy="1011534"/>
            <a:chOff x="2018868" y="5260572"/>
            <a:chExt cx="6910850" cy="1011534"/>
          </a:xfrm>
        </p:grpSpPr>
        <p:pic>
          <p:nvPicPr>
            <p:cNvPr id="180239" name="Picture 15"/>
            <p:cNvPicPr>
              <a:picLocks noChangeAspect="1" noChangeArrowheads="1"/>
            </p:cNvPicPr>
            <p:nvPr/>
          </p:nvPicPr>
          <p:blipFill>
            <a:blip r:embed="rId7" cstate="print"/>
            <a:srcRect/>
            <a:stretch>
              <a:fillRect/>
            </a:stretch>
          </p:blipFill>
          <p:spPr bwMode="auto">
            <a:xfrm>
              <a:off x="2018868" y="5286388"/>
              <a:ext cx="1767314" cy="928694"/>
            </a:xfrm>
            <a:prstGeom prst="rect">
              <a:avLst/>
            </a:prstGeom>
            <a:noFill/>
            <a:ln w="9525">
              <a:noFill/>
              <a:miter lim="800000"/>
              <a:headEnd/>
              <a:tailEnd/>
            </a:ln>
            <a:effectLst/>
          </p:spPr>
        </p:pic>
        <p:pic>
          <p:nvPicPr>
            <p:cNvPr id="180240" name="Picture 16"/>
            <p:cNvPicPr>
              <a:picLocks noChangeAspect="1" noChangeArrowheads="1"/>
            </p:cNvPicPr>
            <p:nvPr/>
          </p:nvPicPr>
          <p:blipFill>
            <a:blip r:embed="rId8" cstate="print"/>
            <a:srcRect/>
            <a:stretch>
              <a:fillRect/>
            </a:stretch>
          </p:blipFill>
          <p:spPr bwMode="auto">
            <a:xfrm>
              <a:off x="3867948" y="5286388"/>
              <a:ext cx="1989936" cy="962022"/>
            </a:xfrm>
            <a:prstGeom prst="rect">
              <a:avLst/>
            </a:prstGeom>
            <a:noFill/>
            <a:ln w="9525">
              <a:noFill/>
              <a:miter lim="800000"/>
              <a:headEnd/>
              <a:tailEnd/>
            </a:ln>
            <a:effectLst/>
          </p:spPr>
        </p:pic>
        <p:pic>
          <p:nvPicPr>
            <p:cNvPr id="180241" name="Picture 17"/>
            <p:cNvPicPr>
              <a:picLocks noChangeAspect="1" noChangeArrowheads="1"/>
            </p:cNvPicPr>
            <p:nvPr/>
          </p:nvPicPr>
          <p:blipFill>
            <a:blip r:embed="rId9"/>
            <a:srcRect/>
            <a:stretch>
              <a:fillRect/>
            </a:stretch>
          </p:blipFill>
          <p:spPr bwMode="auto">
            <a:xfrm>
              <a:off x="5960128" y="5286388"/>
              <a:ext cx="1612268" cy="985718"/>
            </a:xfrm>
            <a:prstGeom prst="rect">
              <a:avLst/>
            </a:prstGeom>
            <a:noFill/>
            <a:ln w="9525">
              <a:noFill/>
              <a:miter lim="800000"/>
              <a:headEnd/>
              <a:tailEnd/>
            </a:ln>
            <a:effectLst/>
          </p:spPr>
        </p:pic>
        <p:pic>
          <p:nvPicPr>
            <p:cNvPr id="180242" name="Picture 18"/>
            <p:cNvPicPr>
              <a:picLocks noChangeAspect="1" noChangeArrowheads="1"/>
            </p:cNvPicPr>
            <p:nvPr/>
          </p:nvPicPr>
          <p:blipFill>
            <a:blip r:embed="rId10" cstate="print"/>
            <a:srcRect/>
            <a:stretch>
              <a:fillRect/>
            </a:stretch>
          </p:blipFill>
          <p:spPr bwMode="auto">
            <a:xfrm>
              <a:off x="7715272" y="5260572"/>
              <a:ext cx="1214446" cy="995008"/>
            </a:xfrm>
            <a:prstGeom prst="rect">
              <a:avLst/>
            </a:prstGeom>
            <a:noFill/>
            <a:ln w="9525">
              <a:noFill/>
              <a:miter lim="800000"/>
              <a:headEnd/>
              <a:tailEnd/>
            </a:ln>
            <a:effectLst/>
          </p:spPr>
        </p:pic>
      </p:grpSp>
      <p:sp>
        <p:nvSpPr>
          <p:cNvPr id="27" name="Rectangle 26"/>
          <p:cNvSpPr/>
          <p:nvPr/>
        </p:nvSpPr>
        <p:spPr>
          <a:xfrm>
            <a:off x="4357686" y="6143644"/>
            <a:ext cx="2428892" cy="307777"/>
          </a:xfrm>
          <a:prstGeom prst="rect">
            <a:avLst/>
          </a:prstGeom>
        </p:spPr>
        <p:txBody>
          <a:bodyPr wrap="square">
            <a:spAutoFit/>
          </a:bodyPr>
          <a:lstStyle/>
          <a:p>
            <a:pPr indent="257175" algn="just">
              <a:spcAft>
                <a:spcPts val="0"/>
              </a:spcAft>
              <a:tabLst>
                <a:tab pos="0" algn="l"/>
              </a:tabLst>
            </a:pPr>
            <a:r>
              <a:rPr lang="en-US" sz="1400" b="1" i="1" dirty="0" smtClean="0">
                <a:solidFill>
                  <a:srgbClr val="FFFF00"/>
                </a:solidFill>
                <a:latin typeface="Georgia" pitchFamily="18" charset="0"/>
                <a:cs typeface="Segoe UI" pitchFamily="34" charset="0"/>
              </a:rPr>
              <a:t>Reflector Antennas</a:t>
            </a:r>
          </a:p>
        </p:txBody>
      </p:sp>
      <p:grpSp>
        <p:nvGrpSpPr>
          <p:cNvPr id="38" name="Group 37"/>
          <p:cNvGrpSpPr/>
          <p:nvPr/>
        </p:nvGrpSpPr>
        <p:grpSpPr>
          <a:xfrm>
            <a:off x="3357586" y="4143380"/>
            <a:ext cx="2786082" cy="1022157"/>
            <a:chOff x="3000364" y="4143380"/>
            <a:chExt cx="2786082" cy="1022157"/>
          </a:xfrm>
        </p:grpSpPr>
        <p:grpSp>
          <p:nvGrpSpPr>
            <p:cNvPr id="37" name="Group 36"/>
            <p:cNvGrpSpPr/>
            <p:nvPr/>
          </p:nvGrpSpPr>
          <p:grpSpPr>
            <a:xfrm>
              <a:off x="3000364" y="4143380"/>
              <a:ext cx="2628034" cy="785818"/>
              <a:chOff x="3000364" y="4143380"/>
              <a:chExt cx="2628034" cy="785818"/>
            </a:xfrm>
          </p:grpSpPr>
          <p:pic>
            <p:nvPicPr>
              <p:cNvPr id="180237" name="Picture 13"/>
              <p:cNvPicPr>
                <a:picLocks noChangeAspect="1" noChangeArrowheads="1"/>
              </p:cNvPicPr>
              <p:nvPr/>
            </p:nvPicPr>
            <p:blipFill>
              <a:blip r:embed="rId11" cstate="print"/>
              <a:srcRect/>
              <a:stretch>
                <a:fillRect/>
              </a:stretch>
            </p:blipFill>
            <p:spPr bwMode="auto">
              <a:xfrm>
                <a:off x="3000364" y="4143380"/>
                <a:ext cx="1279473" cy="785818"/>
              </a:xfrm>
              <a:prstGeom prst="rect">
                <a:avLst/>
              </a:prstGeom>
              <a:noFill/>
              <a:ln w="9525">
                <a:noFill/>
                <a:miter lim="800000"/>
                <a:headEnd/>
                <a:tailEnd/>
              </a:ln>
              <a:effectLst/>
            </p:spPr>
          </p:pic>
          <p:pic>
            <p:nvPicPr>
              <p:cNvPr id="180238" name="Picture 14"/>
              <p:cNvPicPr>
                <a:picLocks noChangeAspect="1" noChangeArrowheads="1"/>
              </p:cNvPicPr>
              <p:nvPr/>
            </p:nvPicPr>
            <p:blipFill>
              <a:blip r:embed="rId12"/>
              <a:srcRect/>
              <a:stretch>
                <a:fillRect/>
              </a:stretch>
            </p:blipFill>
            <p:spPr bwMode="auto">
              <a:xfrm>
                <a:off x="4286248" y="4143380"/>
                <a:ext cx="1342150" cy="785818"/>
              </a:xfrm>
              <a:prstGeom prst="rect">
                <a:avLst/>
              </a:prstGeom>
              <a:noFill/>
              <a:ln w="9525">
                <a:noFill/>
                <a:miter lim="800000"/>
                <a:headEnd/>
                <a:tailEnd/>
              </a:ln>
              <a:effectLst/>
            </p:spPr>
          </p:pic>
        </p:grpSp>
        <p:sp>
          <p:nvSpPr>
            <p:cNvPr id="28" name="Rectangle 27"/>
            <p:cNvSpPr/>
            <p:nvPr/>
          </p:nvSpPr>
          <p:spPr>
            <a:xfrm>
              <a:off x="3000364" y="4857760"/>
              <a:ext cx="2786082" cy="307777"/>
            </a:xfrm>
            <a:prstGeom prst="rect">
              <a:avLst/>
            </a:prstGeom>
          </p:spPr>
          <p:txBody>
            <a:bodyPr wrap="square">
              <a:spAutoFit/>
            </a:bodyPr>
            <a:lstStyle/>
            <a:p>
              <a:pPr indent="257175" algn="just">
                <a:spcAft>
                  <a:spcPts val="0"/>
                </a:spcAft>
                <a:tabLst>
                  <a:tab pos="0" algn="l"/>
                </a:tabLst>
              </a:pPr>
              <a:r>
                <a:rPr lang="en-US" sz="1400" b="1" i="1" dirty="0" smtClean="0">
                  <a:solidFill>
                    <a:srgbClr val="FFFF00"/>
                  </a:solidFill>
                  <a:latin typeface="Georgia" pitchFamily="18" charset="0"/>
                  <a:cs typeface="Segoe UI" pitchFamily="34" charset="0"/>
                </a:rPr>
                <a:t>Leaky wave Antennas</a:t>
              </a:r>
            </a:p>
          </p:txBody>
        </p:sp>
      </p:grpSp>
      <p:grpSp>
        <p:nvGrpSpPr>
          <p:cNvPr id="39" name="Group 38"/>
          <p:cNvGrpSpPr/>
          <p:nvPr/>
        </p:nvGrpSpPr>
        <p:grpSpPr>
          <a:xfrm>
            <a:off x="6000792" y="4143380"/>
            <a:ext cx="3071802" cy="1022157"/>
            <a:chOff x="5643570" y="4143380"/>
            <a:chExt cx="3071802" cy="1022157"/>
          </a:xfrm>
        </p:grpSpPr>
        <p:grpSp>
          <p:nvGrpSpPr>
            <p:cNvPr id="33" name="Group 32"/>
            <p:cNvGrpSpPr/>
            <p:nvPr/>
          </p:nvGrpSpPr>
          <p:grpSpPr>
            <a:xfrm>
              <a:off x="5643570" y="4143380"/>
              <a:ext cx="3071802" cy="785818"/>
              <a:chOff x="5643570" y="4143380"/>
              <a:chExt cx="3071802" cy="785818"/>
            </a:xfrm>
          </p:grpSpPr>
          <p:pic>
            <p:nvPicPr>
              <p:cNvPr id="180243" name="Picture 19"/>
              <p:cNvPicPr>
                <a:picLocks noChangeAspect="1" noChangeArrowheads="1"/>
              </p:cNvPicPr>
              <p:nvPr/>
            </p:nvPicPr>
            <p:blipFill>
              <a:blip r:embed="rId13"/>
              <a:srcRect/>
              <a:stretch>
                <a:fillRect/>
              </a:stretch>
            </p:blipFill>
            <p:spPr bwMode="auto">
              <a:xfrm>
                <a:off x="5643570" y="4143380"/>
                <a:ext cx="1500198" cy="785818"/>
              </a:xfrm>
              <a:prstGeom prst="rect">
                <a:avLst/>
              </a:prstGeom>
              <a:noFill/>
              <a:ln w="9525">
                <a:noFill/>
                <a:miter lim="800000"/>
                <a:headEnd/>
                <a:tailEnd/>
              </a:ln>
              <a:effectLst/>
            </p:spPr>
          </p:pic>
          <p:pic>
            <p:nvPicPr>
              <p:cNvPr id="180244" name="Picture 20"/>
              <p:cNvPicPr>
                <a:picLocks noChangeAspect="1" noChangeArrowheads="1"/>
              </p:cNvPicPr>
              <p:nvPr/>
            </p:nvPicPr>
            <p:blipFill>
              <a:blip r:embed="rId14"/>
              <a:srcRect/>
              <a:stretch>
                <a:fillRect/>
              </a:stretch>
            </p:blipFill>
            <p:spPr bwMode="auto">
              <a:xfrm>
                <a:off x="7159838" y="4143380"/>
                <a:ext cx="1555534" cy="785818"/>
              </a:xfrm>
              <a:prstGeom prst="rect">
                <a:avLst/>
              </a:prstGeom>
              <a:noFill/>
              <a:ln w="9525">
                <a:noFill/>
                <a:miter lim="800000"/>
                <a:headEnd/>
                <a:tailEnd/>
              </a:ln>
              <a:effectLst/>
            </p:spPr>
          </p:pic>
        </p:grpSp>
        <p:sp>
          <p:nvSpPr>
            <p:cNvPr id="29" name="Rectangle 28"/>
            <p:cNvSpPr/>
            <p:nvPr/>
          </p:nvSpPr>
          <p:spPr>
            <a:xfrm>
              <a:off x="6072198" y="4857760"/>
              <a:ext cx="2214578" cy="307777"/>
            </a:xfrm>
            <a:prstGeom prst="rect">
              <a:avLst/>
            </a:prstGeom>
          </p:spPr>
          <p:txBody>
            <a:bodyPr wrap="square">
              <a:spAutoFit/>
            </a:bodyPr>
            <a:lstStyle/>
            <a:p>
              <a:pPr indent="257175" algn="just">
                <a:spcAft>
                  <a:spcPts val="0"/>
                </a:spcAft>
                <a:tabLst>
                  <a:tab pos="0" algn="l"/>
                </a:tabLst>
              </a:pPr>
              <a:r>
                <a:rPr lang="en-US" sz="1400" b="1" i="1" dirty="0" smtClean="0">
                  <a:solidFill>
                    <a:srgbClr val="FFFF00"/>
                  </a:solidFill>
                  <a:latin typeface="Georgia" pitchFamily="18" charset="0"/>
                  <a:cs typeface="Segoe UI" pitchFamily="34" charset="0"/>
                </a:rPr>
                <a:t>Lens Antennas</a:t>
              </a:r>
            </a:p>
          </p:txBody>
        </p:sp>
      </p:grpSp>
      <p:sp>
        <p:nvSpPr>
          <p:cNvPr id="30" name="Rectangle 29"/>
          <p:cNvSpPr/>
          <p:nvPr/>
        </p:nvSpPr>
        <p:spPr>
          <a:xfrm>
            <a:off x="5429256" y="3862390"/>
            <a:ext cx="2214578" cy="307777"/>
          </a:xfrm>
          <a:prstGeom prst="rect">
            <a:avLst/>
          </a:prstGeom>
        </p:spPr>
        <p:txBody>
          <a:bodyPr wrap="square">
            <a:spAutoFit/>
          </a:bodyPr>
          <a:lstStyle/>
          <a:p>
            <a:pPr indent="257175" algn="just">
              <a:spcAft>
                <a:spcPts val="0"/>
              </a:spcAft>
              <a:tabLst>
                <a:tab pos="0" algn="l"/>
              </a:tabLst>
            </a:pPr>
            <a:r>
              <a:rPr lang="en-US" sz="1400" b="1" i="1" dirty="0" smtClean="0">
                <a:solidFill>
                  <a:srgbClr val="FFFF00"/>
                </a:solidFill>
                <a:latin typeface="Georgia" pitchFamily="18" charset="0"/>
                <a:cs typeface="Segoe UI" pitchFamily="34" charset="0"/>
              </a:rPr>
              <a:t>Printed Antennas</a:t>
            </a:r>
          </a:p>
        </p:txBody>
      </p:sp>
      <p:sp>
        <p:nvSpPr>
          <p:cNvPr id="34" name="Rectangle 33"/>
          <p:cNvSpPr/>
          <p:nvPr/>
        </p:nvSpPr>
        <p:spPr>
          <a:xfrm>
            <a:off x="4643438" y="2714620"/>
            <a:ext cx="4357718" cy="307777"/>
          </a:xfrm>
          <a:prstGeom prst="rect">
            <a:avLst/>
          </a:prstGeom>
        </p:spPr>
        <p:txBody>
          <a:bodyPr wrap="square">
            <a:spAutoFit/>
          </a:bodyPr>
          <a:lstStyle/>
          <a:p>
            <a:pPr indent="257175" algn="just">
              <a:spcAft>
                <a:spcPts val="0"/>
              </a:spcAft>
              <a:tabLst>
                <a:tab pos="0" algn="l"/>
              </a:tabLst>
            </a:pPr>
            <a:r>
              <a:rPr lang="en-US" sz="1400" b="1" i="1" dirty="0" smtClean="0">
                <a:solidFill>
                  <a:srgbClr val="FFFF00"/>
                </a:solidFill>
                <a:latin typeface="Georgia" pitchFamily="18" charset="0"/>
                <a:cs typeface="Segoe UI" pitchFamily="34" charset="0"/>
              </a:rPr>
              <a:t>Aperture Antennas ( Horns)</a:t>
            </a:r>
          </a:p>
        </p:txBody>
      </p:sp>
      <p:sp>
        <p:nvSpPr>
          <p:cNvPr id="36" name="Rectangle 35"/>
          <p:cNvSpPr/>
          <p:nvPr/>
        </p:nvSpPr>
        <p:spPr>
          <a:xfrm>
            <a:off x="6072198" y="1462074"/>
            <a:ext cx="2214578" cy="307777"/>
          </a:xfrm>
          <a:prstGeom prst="rect">
            <a:avLst/>
          </a:prstGeom>
        </p:spPr>
        <p:txBody>
          <a:bodyPr wrap="square">
            <a:spAutoFit/>
          </a:bodyPr>
          <a:lstStyle/>
          <a:p>
            <a:pPr indent="257175" algn="just">
              <a:spcAft>
                <a:spcPts val="0"/>
              </a:spcAft>
              <a:tabLst>
                <a:tab pos="0" algn="l"/>
              </a:tabLst>
            </a:pPr>
            <a:r>
              <a:rPr lang="en-US" sz="1400" b="1" i="1" dirty="0" smtClean="0">
                <a:solidFill>
                  <a:srgbClr val="FFFF00"/>
                </a:solidFill>
                <a:latin typeface="Georgia" pitchFamily="18" charset="0"/>
                <a:cs typeface="Segoe UI" pitchFamily="34" charset="0"/>
              </a:rPr>
              <a:t>Wire Antennas</a:t>
            </a:r>
          </a:p>
        </p:txBody>
      </p:sp>
      <p:pic>
        <p:nvPicPr>
          <p:cNvPr id="180235" name="Picture 11"/>
          <p:cNvPicPr>
            <a:picLocks noChangeAspect="1" noChangeArrowheads="1"/>
          </p:cNvPicPr>
          <p:nvPr/>
        </p:nvPicPr>
        <p:blipFill>
          <a:blip r:embed="rId15" cstate="print"/>
          <a:srcRect l="27777" b="15583"/>
          <a:stretch>
            <a:fillRect/>
          </a:stretch>
        </p:blipFill>
        <p:spPr bwMode="auto">
          <a:xfrm>
            <a:off x="6548451" y="3000372"/>
            <a:ext cx="1114452" cy="928694"/>
          </a:xfrm>
          <a:prstGeom prst="rect">
            <a:avLst/>
          </a:prstGeom>
          <a:noFill/>
          <a:ln w="9525">
            <a:noFill/>
            <a:miter lim="800000"/>
            <a:headEnd/>
            <a:tailEnd/>
          </a:ln>
          <a:effectLst/>
        </p:spPr>
      </p:pic>
      <p:grpSp>
        <p:nvGrpSpPr>
          <p:cNvPr id="40" name="Group 39"/>
          <p:cNvGrpSpPr/>
          <p:nvPr/>
        </p:nvGrpSpPr>
        <p:grpSpPr>
          <a:xfrm>
            <a:off x="3286116" y="3000372"/>
            <a:ext cx="5791209" cy="928694"/>
            <a:chOff x="3286116" y="3000372"/>
            <a:chExt cx="5791209" cy="928694"/>
          </a:xfrm>
        </p:grpSpPr>
        <p:pic>
          <p:nvPicPr>
            <p:cNvPr id="180236" name="Picture 12"/>
            <p:cNvPicPr>
              <a:picLocks noChangeAspect="1" noChangeArrowheads="1"/>
            </p:cNvPicPr>
            <p:nvPr/>
          </p:nvPicPr>
          <p:blipFill>
            <a:blip r:embed="rId16" cstate="print"/>
            <a:srcRect/>
            <a:stretch>
              <a:fillRect/>
            </a:stretch>
          </p:blipFill>
          <p:spPr bwMode="auto">
            <a:xfrm>
              <a:off x="7732111" y="3000372"/>
              <a:ext cx="1345214" cy="928694"/>
            </a:xfrm>
            <a:prstGeom prst="rect">
              <a:avLst/>
            </a:prstGeom>
            <a:noFill/>
            <a:ln w="9525">
              <a:noFill/>
              <a:miter lim="800000"/>
              <a:headEnd/>
              <a:tailEnd/>
            </a:ln>
            <a:effectLst/>
          </p:spPr>
        </p:pic>
        <p:pic>
          <p:nvPicPr>
            <p:cNvPr id="14337" name="Picture 1"/>
            <p:cNvPicPr>
              <a:picLocks noChangeAspect="1" noChangeArrowheads="1"/>
            </p:cNvPicPr>
            <p:nvPr/>
          </p:nvPicPr>
          <p:blipFill>
            <a:blip r:embed="rId17" cstate="print"/>
            <a:srcRect/>
            <a:stretch>
              <a:fillRect/>
            </a:stretch>
          </p:blipFill>
          <p:spPr bwMode="auto">
            <a:xfrm>
              <a:off x="3286116" y="3000372"/>
              <a:ext cx="3214678" cy="912231"/>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88602"/>
            <a:ext cx="9144000"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400" b="1" dirty="0" smtClean="0">
                <a:solidFill>
                  <a:srgbClr val="FFFF00"/>
                </a:solidFill>
                <a:latin typeface="Georgia" pitchFamily="18" charset="0"/>
                <a:ea typeface="Segoe UI Symbol" pitchFamily="34" charset="0"/>
              </a:rPr>
              <a:t>ANTENNA CLASSIFICATION/ CONFIGURATIONS</a:t>
            </a:r>
            <a:endParaRPr lang="en-US" sz="2400" b="1" dirty="0">
              <a:solidFill>
                <a:srgbClr val="FFFF00"/>
              </a:solidFill>
              <a:latin typeface="Georgia" pitchFamily="18" charset="0"/>
              <a:ea typeface="Segoe UI Symbol" pitchFamily="34" charset="0"/>
            </a:endParaRPr>
          </a:p>
        </p:txBody>
      </p:sp>
      <p:sp>
        <p:nvSpPr>
          <p:cNvPr id="3" name="Rectangle 2"/>
          <p:cNvSpPr>
            <a:spLocks noChangeArrowheads="1"/>
          </p:cNvSpPr>
          <p:nvPr/>
        </p:nvSpPr>
        <p:spPr bwMode="auto">
          <a:xfrm>
            <a:off x="142844" y="1000108"/>
            <a:ext cx="4357718" cy="400110"/>
          </a:xfrm>
          <a:prstGeom prst="rect">
            <a:avLst/>
          </a:prstGeom>
          <a:noFill/>
          <a:ln w="9525">
            <a:noFill/>
            <a:miter lim="800000"/>
            <a:headEnd/>
            <a:tailEnd/>
          </a:ln>
        </p:spPr>
        <p:txBody>
          <a:bodyPr wrap="square">
            <a:spAutoFit/>
          </a:bodyPr>
          <a:lstStyle/>
          <a:p>
            <a:pPr marL="457200" indent="257175" algn="just">
              <a:spcAft>
                <a:spcPts val="600"/>
              </a:spcAft>
              <a:tabLst>
                <a:tab pos="0" algn="l"/>
              </a:tabLst>
            </a:pPr>
            <a:r>
              <a:rPr lang="en-US" sz="2000" b="1" i="1" dirty="0" smtClean="0">
                <a:solidFill>
                  <a:srgbClr val="FFFF00"/>
                </a:solidFill>
                <a:latin typeface="Georgia" pitchFamily="18" charset="0"/>
                <a:cs typeface="Segoe UI" pitchFamily="34" charset="0"/>
              </a:rPr>
              <a:t>Array Antennas</a:t>
            </a:r>
          </a:p>
        </p:txBody>
      </p:sp>
      <p:pic>
        <p:nvPicPr>
          <p:cNvPr id="148482" name="Picture 2"/>
          <p:cNvPicPr>
            <a:picLocks noChangeAspect="1" noChangeArrowheads="1"/>
          </p:cNvPicPr>
          <p:nvPr/>
        </p:nvPicPr>
        <p:blipFill>
          <a:blip r:embed="rId2"/>
          <a:srcRect/>
          <a:stretch>
            <a:fillRect/>
          </a:stretch>
        </p:blipFill>
        <p:spPr bwMode="auto">
          <a:xfrm>
            <a:off x="4357686" y="642918"/>
            <a:ext cx="3690937" cy="2803243"/>
          </a:xfrm>
          <a:prstGeom prst="rect">
            <a:avLst/>
          </a:prstGeom>
          <a:noFill/>
          <a:ln w="9525">
            <a:noFill/>
            <a:miter lim="800000"/>
            <a:headEnd/>
            <a:tailEnd/>
          </a:ln>
          <a:effectLst/>
        </p:spPr>
      </p:pic>
      <p:pic>
        <p:nvPicPr>
          <p:cNvPr id="148483" name="Picture 3"/>
          <p:cNvPicPr>
            <a:picLocks noChangeAspect="1" noChangeArrowheads="1"/>
          </p:cNvPicPr>
          <p:nvPr/>
        </p:nvPicPr>
        <p:blipFill>
          <a:blip r:embed="rId3" cstate="print"/>
          <a:srcRect/>
          <a:stretch>
            <a:fillRect/>
          </a:stretch>
        </p:blipFill>
        <p:spPr bwMode="auto">
          <a:xfrm>
            <a:off x="285720" y="3786190"/>
            <a:ext cx="3227126" cy="2298943"/>
          </a:xfrm>
          <a:prstGeom prst="rect">
            <a:avLst/>
          </a:prstGeom>
          <a:noFill/>
          <a:ln w="9525">
            <a:noFill/>
            <a:miter lim="800000"/>
            <a:headEnd/>
            <a:tailEnd/>
          </a:ln>
          <a:effectLst/>
        </p:spPr>
      </p:pic>
      <p:pic>
        <p:nvPicPr>
          <p:cNvPr id="148484" name="Picture 4"/>
          <p:cNvPicPr>
            <a:picLocks noChangeAspect="1" noChangeArrowheads="1"/>
          </p:cNvPicPr>
          <p:nvPr/>
        </p:nvPicPr>
        <p:blipFill>
          <a:blip r:embed="rId4"/>
          <a:srcRect/>
          <a:stretch>
            <a:fillRect/>
          </a:stretch>
        </p:blipFill>
        <p:spPr bwMode="auto">
          <a:xfrm>
            <a:off x="3714744" y="3643314"/>
            <a:ext cx="2389389" cy="2452684"/>
          </a:xfrm>
          <a:prstGeom prst="rect">
            <a:avLst/>
          </a:prstGeom>
          <a:noFill/>
          <a:ln w="9525">
            <a:noFill/>
            <a:miter lim="800000"/>
            <a:headEnd/>
            <a:tailEnd/>
          </a:ln>
          <a:effectLst/>
        </p:spPr>
      </p:pic>
      <p:pic>
        <p:nvPicPr>
          <p:cNvPr id="148485" name="Picture 5"/>
          <p:cNvPicPr>
            <a:picLocks noChangeAspect="1" noChangeArrowheads="1"/>
          </p:cNvPicPr>
          <p:nvPr/>
        </p:nvPicPr>
        <p:blipFill>
          <a:blip r:embed="rId5"/>
          <a:srcRect/>
          <a:stretch>
            <a:fillRect/>
          </a:stretch>
        </p:blipFill>
        <p:spPr bwMode="auto">
          <a:xfrm>
            <a:off x="6357950" y="3571876"/>
            <a:ext cx="2438400" cy="2409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28794" y="142852"/>
            <a:ext cx="5000628"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400" b="1" dirty="0" smtClean="0">
                <a:solidFill>
                  <a:srgbClr val="FFFF00"/>
                </a:solidFill>
                <a:latin typeface="Georgia" pitchFamily="18" charset="0"/>
                <a:ea typeface="Segoe UI Symbol" pitchFamily="34" charset="0"/>
              </a:rPr>
              <a:t>ANTENNA APPLICATIONS</a:t>
            </a:r>
            <a:endParaRPr lang="en-US" sz="2400" b="1" dirty="0">
              <a:solidFill>
                <a:srgbClr val="FFFF00"/>
              </a:solidFill>
              <a:latin typeface="Georgia" pitchFamily="18" charset="0"/>
              <a:ea typeface="Segoe UI Symbol" pitchFamily="34" charset="0"/>
            </a:endParaRPr>
          </a:p>
        </p:txBody>
      </p:sp>
      <p:graphicFrame>
        <p:nvGraphicFramePr>
          <p:cNvPr id="3" name="Table 2"/>
          <p:cNvGraphicFramePr>
            <a:graphicFrameLocks noGrp="1"/>
          </p:cNvGraphicFramePr>
          <p:nvPr/>
        </p:nvGraphicFramePr>
        <p:xfrm>
          <a:off x="285720" y="714356"/>
          <a:ext cx="8715435" cy="5599432"/>
        </p:xfrm>
        <a:graphic>
          <a:graphicData uri="http://schemas.openxmlformats.org/drawingml/2006/table">
            <a:tbl>
              <a:tblPr firstRow="1" bandRow="1">
                <a:tableStyleId>{5C22544A-7EE6-4342-B048-85BDC9FD1C3A}</a:tableStyleId>
              </a:tblPr>
              <a:tblGrid>
                <a:gridCol w="1571636"/>
                <a:gridCol w="3500462"/>
                <a:gridCol w="3643337"/>
              </a:tblGrid>
              <a:tr h="285752">
                <a:tc>
                  <a:txBody>
                    <a:bodyPr/>
                    <a:lstStyle/>
                    <a:p>
                      <a:r>
                        <a:rPr lang="en-US" sz="1200" dirty="0" smtClean="0">
                          <a:solidFill>
                            <a:srgbClr val="FFFF00"/>
                          </a:solidFill>
                        </a:rPr>
                        <a:t>Application</a:t>
                      </a:r>
                      <a:endParaRPr lang="en-IN" sz="1200" dirty="0">
                        <a:solidFill>
                          <a:srgbClr val="FFFF00"/>
                        </a:solidFill>
                      </a:endParaRPr>
                    </a:p>
                  </a:txBody>
                  <a:tcPr anchor="ctr">
                    <a:noFill/>
                  </a:tcPr>
                </a:tc>
                <a:tc>
                  <a:txBody>
                    <a:bodyPr/>
                    <a:lstStyle/>
                    <a:p>
                      <a:r>
                        <a:rPr lang="en-US" sz="1200" dirty="0" smtClean="0">
                          <a:solidFill>
                            <a:srgbClr val="FFFF00"/>
                          </a:solidFill>
                        </a:rPr>
                        <a:t>Type of Antenna</a:t>
                      </a:r>
                      <a:endParaRPr lang="en-IN" sz="1200" dirty="0">
                        <a:solidFill>
                          <a:srgbClr val="FFFF00"/>
                        </a:solidFill>
                      </a:endParaRPr>
                    </a:p>
                  </a:txBody>
                  <a:tcPr anchor="ctr">
                    <a:noFill/>
                  </a:tcPr>
                </a:tc>
                <a:tc>
                  <a:txBody>
                    <a:bodyPr/>
                    <a:lstStyle/>
                    <a:p>
                      <a:r>
                        <a:rPr lang="en-US" sz="1200" dirty="0" smtClean="0">
                          <a:solidFill>
                            <a:srgbClr val="FFFF00"/>
                          </a:solidFill>
                        </a:rPr>
                        <a:t>Description</a:t>
                      </a:r>
                      <a:endParaRPr lang="en-IN" sz="1200" dirty="0">
                        <a:solidFill>
                          <a:srgbClr val="FFFF00"/>
                        </a:solidFill>
                      </a:endParaRPr>
                    </a:p>
                  </a:txBody>
                  <a:tcPr anchor="ctr">
                    <a:noFill/>
                  </a:tcPr>
                </a:tc>
              </a:tr>
              <a:tr h="370840">
                <a:tc>
                  <a:txBody>
                    <a:bodyPr/>
                    <a:lstStyle/>
                    <a:p>
                      <a:r>
                        <a:rPr lang="en-US" sz="1200" dirty="0" smtClean="0">
                          <a:solidFill>
                            <a:schemeClr val="bg1"/>
                          </a:solidFill>
                        </a:rPr>
                        <a:t>Radio Broadcasting</a:t>
                      </a:r>
                      <a:endParaRPr lang="en-IN" sz="1200" dirty="0">
                        <a:solidFill>
                          <a:schemeClr val="bg1"/>
                        </a:solidFill>
                      </a:endParaRPr>
                    </a:p>
                  </a:txBody>
                  <a:tcPr anchor="ctr">
                    <a:noFill/>
                  </a:tcPr>
                </a:tc>
                <a:tc>
                  <a:txBody>
                    <a:bodyPr/>
                    <a:lstStyle/>
                    <a:p>
                      <a:r>
                        <a:rPr lang="en-US" sz="1200" dirty="0" smtClean="0">
                          <a:solidFill>
                            <a:schemeClr val="bg1"/>
                          </a:solidFill>
                        </a:rPr>
                        <a:t>Monopole, Dipole, Ferrite rod, Whip, </a:t>
                      </a:r>
                      <a:r>
                        <a:rPr lang="en-US" sz="1200" dirty="0" err="1" smtClean="0">
                          <a:solidFill>
                            <a:schemeClr val="bg1"/>
                          </a:solidFill>
                        </a:rPr>
                        <a:t>Microstrip</a:t>
                      </a:r>
                      <a:endParaRPr lang="en-IN" sz="1200" dirty="0">
                        <a:solidFill>
                          <a:schemeClr val="bg1"/>
                        </a:solidFill>
                      </a:endParaRPr>
                    </a:p>
                  </a:txBody>
                  <a:tcPr anchor="ctr">
                    <a:noFill/>
                  </a:tcPr>
                </a:tc>
                <a:tc>
                  <a:txBody>
                    <a:bodyPr/>
                    <a:lstStyle/>
                    <a:p>
                      <a:r>
                        <a:rPr lang="en-US" sz="1200" dirty="0" smtClean="0">
                          <a:solidFill>
                            <a:schemeClr val="bg1"/>
                          </a:solidFill>
                        </a:rPr>
                        <a:t>For Broadcasting Radio signals AM and FM</a:t>
                      </a:r>
                      <a:endParaRPr lang="en-IN" sz="1200" dirty="0">
                        <a:solidFill>
                          <a:schemeClr val="bg1"/>
                        </a:solidFill>
                      </a:endParaRPr>
                    </a:p>
                  </a:txBody>
                  <a:tcPr anchor="ctr">
                    <a:noFill/>
                  </a:tcPr>
                </a:tc>
              </a:tr>
              <a:tr h="400056">
                <a:tc>
                  <a:txBody>
                    <a:bodyPr/>
                    <a:lstStyle/>
                    <a:p>
                      <a:r>
                        <a:rPr lang="en-US" sz="1200" dirty="0" smtClean="0">
                          <a:solidFill>
                            <a:schemeClr val="bg1"/>
                          </a:solidFill>
                        </a:rPr>
                        <a:t>Television Broadcasting</a:t>
                      </a:r>
                      <a:endParaRPr lang="en-IN" sz="1200" dirty="0">
                        <a:solidFill>
                          <a:schemeClr val="bg1"/>
                        </a:solidFill>
                      </a:endParaRPr>
                    </a:p>
                  </a:txBody>
                  <a:tcPr anchor="ctr">
                    <a:noFill/>
                  </a:tcPr>
                </a:tc>
                <a:tc>
                  <a:txBody>
                    <a:bodyPr/>
                    <a:lstStyle/>
                    <a:p>
                      <a:r>
                        <a:rPr lang="en-US" sz="1200" dirty="0" smtClean="0">
                          <a:solidFill>
                            <a:schemeClr val="bg1"/>
                          </a:solidFill>
                        </a:rPr>
                        <a:t>Turnstile, </a:t>
                      </a:r>
                      <a:r>
                        <a:rPr lang="en-US" sz="1200" dirty="0" err="1" smtClean="0">
                          <a:solidFill>
                            <a:schemeClr val="bg1"/>
                          </a:solidFill>
                        </a:rPr>
                        <a:t>Yagi</a:t>
                      </a:r>
                      <a:r>
                        <a:rPr lang="en-US" sz="1200" dirty="0" smtClean="0">
                          <a:solidFill>
                            <a:schemeClr val="bg1"/>
                          </a:solidFill>
                        </a:rPr>
                        <a:t>,</a:t>
                      </a:r>
                      <a:r>
                        <a:rPr lang="en-US" sz="1200" baseline="0" dirty="0" smtClean="0">
                          <a:solidFill>
                            <a:schemeClr val="bg1"/>
                          </a:solidFill>
                        </a:rPr>
                        <a:t> Reflector</a:t>
                      </a:r>
                      <a:endParaRPr lang="en-IN" sz="1200"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For Broadcasting Radio signals AM and FM</a:t>
                      </a:r>
                      <a:endParaRPr lang="en-IN" sz="1200" dirty="0" smtClean="0">
                        <a:solidFill>
                          <a:schemeClr val="bg1"/>
                        </a:solidFill>
                      </a:endParaRPr>
                    </a:p>
                    <a:p>
                      <a:endParaRPr lang="en-IN" sz="1200" dirty="0">
                        <a:solidFill>
                          <a:schemeClr val="bg1"/>
                        </a:solidFill>
                      </a:endParaRPr>
                    </a:p>
                  </a:txBody>
                  <a:tcPr anchor="ctr">
                    <a:noFill/>
                  </a:tcPr>
                </a:tc>
              </a:tr>
              <a:tr h="370840">
                <a:tc>
                  <a:txBody>
                    <a:bodyPr/>
                    <a:lstStyle/>
                    <a:p>
                      <a:r>
                        <a:rPr lang="en-US" sz="1200" dirty="0" smtClean="0">
                          <a:solidFill>
                            <a:schemeClr val="bg1"/>
                          </a:solidFill>
                        </a:rPr>
                        <a:t>Two way Radio communications</a:t>
                      </a:r>
                      <a:endParaRPr lang="en-IN" sz="1200"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Monopole, Dipole, Reflectors </a:t>
                      </a:r>
                      <a:r>
                        <a:rPr lang="en-US" sz="1200" dirty="0" err="1" smtClean="0">
                          <a:solidFill>
                            <a:schemeClr val="bg1"/>
                          </a:solidFill>
                        </a:rPr>
                        <a:t>Yagi</a:t>
                      </a:r>
                      <a:r>
                        <a:rPr lang="en-US" sz="1200" dirty="0" smtClean="0">
                          <a:solidFill>
                            <a:schemeClr val="bg1"/>
                          </a:solidFill>
                        </a:rPr>
                        <a:t> and Log periodic, Sector Antenna</a:t>
                      </a:r>
                      <a:endParaRPr lang="en-IN" sz="1200" dirty="0" smtClean="0">
                        <a:solidFill>
                          <a:schemeClr val="bg1"/>
                        </a:solidFill>
                      </a:endParaRPr>
                    </a:p>
                    <a:p>
                      <a:endParaRPr lang="en-IN" sz="1200"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For communicating</a:t>
                      </a:r>
                      <a:r>
                        <a:rPr lang="en-US" sz="1200" baseline="0" dirty="0" smtClean="0">
                          <a:solidFill>
                            <a:schemeClr val="bg1"/>
                          </a:solidFill>
                        </a:rPr>
                        <a:t> signals from Point To Point (Education, Business campuses, Theme parks &amp; Resorts, Transportation Terminals)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Point to Multi Point(Convention Centers, Hotels,  Hospitals, Business centers)</a:t>
                      </a:r>
                      <a:endParaRPr lang="en-IN" sz="1200" dirty="0" smtClean="0">
                        <a:solidFill>
                          <a:schemeClr val="bg1"/>
                        </a:solidFill>
                      </a:endParaRPr>
                    </a:p>
                  </a:txBody>
                  <a:tcPr anchor="ctr">
                    <a:noFill/>
                  </a:tcPr>
                </a:tc>
              </a:tr>
              <a:tr h="370840">
                <a:tc>
                  <a:txBody>
                    <a:bodyPr/>
                    <a:lstStyle/>
                    <a:p>
                      <a:r>
                        <a:rPr lang="en-US" sz="1200" dirty="0" smtClean="0">
                          <a:solidFill>
                            <a:schemeClr val="bg1"/>
                          </a:solidFill>
                        </a:rPr>
                        <a:t>Cell Phones</a:t>
                      </a:r>
                      <a:endParaRPr lang="en-IN" sz="1200" dirty="0">
                        <a:solidFill>
                          <a:schemeClr val="bg1"/>
                        </a:solidFill>
                      </a:endParaRPr>
                    </a:p>
                  </a:txBody>
                  <a:tcPr anchor="ctr">
                    <a:noFill/>
                  </a:tcPr>
                </a:tc>
                <a:tc>
                  <a:txBody>
                    <a:bodyPr/>
                    <a:lstStyle/>
                    <a:p>
                      <a:r>
                        <a:rPr lang="en-US" sz="1200" dirty="0" smtClean="0">
                          <a:solidFill>
                            <a:schemeClr val="bg1"/>
                          </a:solidFill>
                        </a:rPr>
                        <a:t>Monopole, Dipole, Helix, </a:t>
                      </a:r>
                      <a:r>
                        <a:rPr lang="en-US" sz="1200" dirty="0" err="1" smtClean="0">
                          <a:solidFill>
                            <a:schemeClr val="bg1"/>
                          </a:solidFill>
                        </a:rPr>
                        <a:t>Microstrip</a:t>
                      </a:r>
                      <a:r>
                        <a:rPr lang="en-US" sz="1200" dirty="0" smtClean="0">
                          <a:solidFill>
                            <a:schemeClr val="bg1"/>
                          </a:solidFill>
                        </a:rPr>
                        <a:t>, </a:t>
                      </a:r>
                      <a:r>
                        <a:rPr lang="en-US" sz="1200" baseline="0" dirty="0" smtClean="0">
                          <a:solidFill>
                            <a:schemeClr val="bg1"/>
                          </a:solidFill>
                        </a:rPr>
                        <a:t>Smart Antennas</a:t>
                      </a:r>
                      <a:endParaRPr lang="en-IN" sz="1200" dirty="0">
                        <a:solidFill>
                          <a:schemeClr val="bg1"/>
                        </a:solidFill>
                      </a:endParaRPr>
                    </a:p>
                  </a:txBody>
                  <a:tcPr anchor="ctr">
                    <a:noFill/>
                  </a:tcPr>
                </a:tc>
                <a:tc>
                  <a:txBody>
                    <a:bodyPr/>
                    <a:lstStyle/>
                    <a:p>
                      <a:r>
                        <a:rPr lang="en-US" sz="1200" dirty="0" smtClean="0">
                          <a:solidFill>
                            <a:schemeClr val="bg1"/>
                          </a:solidFill>
                        </a:rPr>
                        <a:t>For AM, FM, Data,</a:t>
                      </a:r>
                      <a:r>
                        <a:rPr lang="en-US" sz="1200" baseline="0" dirty="0" smtClean="0">
                          <a:solidFill>
                            <a:schemeClr val="bg1"/>
                          </a:solidFill>
                        </a:rPr>
                        <a:t> </a:t>
                      </a:r>
                      <a:r>
                        <a:rPr lang="en-US" sz="1200" dirty="0" smtClean="0">
                          <a:solidFill>
                            <a:schemeClr val="bg1"/>
                          </a:solidFill>
                        </a:rPr>
                        <a:t>GPS  Communication</a:t>
                      </a:r>
                      <a:endParaRPr lang="en-IN" sz="1200" dirty="0">
                        <a:solidFill>
                          <a:schemeClr val="bg1"/>
                        </a:solidFill>
                      </a:endParaRPr>
                    </a:p>
                  </a:txBody>
                  <a:tcPr anchor="ctr">
                    <a:noFill/>
                  </a:tcPr>
                </a:tc>
              </a:tr>
              <a:tr h="370840">
                <a:tc>
                  <a:txBody>
                    <a:bodyPr/>
                    <a:lstStyle/>
                    <a:p>
                      <a:r>
                        <a:rPr lang="en-US" sz="1200" dirty="0" smtClean="0">
                          <a:solidFill>
                            <a:schemeClr val="bg1"/>
                          </a:solidFill>
                        </a:rPr>
                        <a:t>Radar </a:t>
                      </a:r>
                      <a:endParaRPr lang="en-IN" sz="1200"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Reflector</a:t>
                      </a:r>
                      <a:r>
                        <a:rPr lang="en-US" sz="1200" baseline="0" dirty="0" smtClean="0">
                          <a:solidFill>
                            <a:schemeClr val="bg1"/>
                          </a:solidFill>
                        </a:rPr>
                        <a:t> Antennas, Phased arrays ( Micro- strip antennas, Vivaldi elements, Dipole, Open ended W/G, Horns, Dielectric rod etc)</a:t>
                      </a:r>
                    </a:p>
                  </a:txBody>
                  <a:tcPr anchor="ctr">
                    <a:noFill/>
                  </a:tcPr>
                </a:tc>
                <a:tc>
                  <a:txBody>
                    <a:bodyPr/>
                    <a:lstStyle/>
                    <a:p>
                      <a:r>
                        <a:rPr lang="en-US" sz="1200" dirty="0" smtClean="0">
                          <a:solidFill>
                            <a:schemeClr val="bg1"/>
                          </a:solidFill>
                        </a:rPr>
                        <a:t>Search, Tracking, Fire control, Air Traffic Control Synthetic Aperture, Weather prediction</a:t>
                      </a:r>
                      <a:endParaRPr lang="en-IN" sz="1200" dirty="0">
                        <a:solidFill>
                          <a:schemeClr val="bg1"/>
                        </a:solidFill>
                      </a:endParaRPr>
                    </a:p>
                  </a:txBody>
                  <a:tcPr anchor="ctr">
                    <a:noFill/>
                  </a:tcPr>
                </a:tc>
              </a:tr>
              <a:tr h="370840">
                <a:tc>
                  <a:txBody>
                    <a:bodyPr/>
                    <a:lstStyle/>
                    <a:p>
                      <a:r>
                        <a:rPr lang="en-US" sz="1200" dirty="0" smtClean="0">
                          <a:solidFill>
                            <a:schemeClr val="bg1"/>
                          </a:solidFill>
                        </a:rPr>
                        <a:t>Electronic Warfare</a:t>
                      </a:r>
                      <a:endParaRPr lang="en-IN" sz="1200" dirty="0">
                        <a:solidFill>
                          <a:schemeClr val="bg1"/>
                        </a:solidFill>
                      </a:endParaRPr>
                    </a:p>
                  </a:txBody>
                  <a:tcPr anchor="ctr">
                    <a:noFill/>
                  </a:tcPr>
                </a:tc>
                <a:tc>
                  <a:txBody>
                    <a:bodyPr/>
                    <a:lstStyle/>
                    <a:p>
                      <a:r>
                        <a:rPr lang="en-US" sz="1200" dirty="0" smtClean="0">
                          <a:solidFill>
                            <a:schemeClr val="bg1"/>
                          </a:solidFill>
                        </a:rPr>
                        <a:t>Monopole, Dipole, </a:t>
                      </a:r>
                      <a:r>
                        <a:rPr lang="en-US" sz="1200" dirty="0" err="1" smtClean="0">
                          <a:solidFill>
                            <a:schemeClr val="bg1"/>
                          </a:solidFill>
                        </a:rPr>
                        <a:t>Microstrip</a:t>
                      </a:r>
                      <a:r>
                        <a:rPr lang="en-US" sz="1200" dirty="0" smtClean="0">
                          <a:solidFill>
                            <a:schemeClr val="bg1"/>
                          </a:solidFill>
                        </a:rPr>
                        <a:t>, Horns, Spirals, Log Periodic, Reflectors, Phased Arrays</a:t>
                      </a:r>
                      <a:endParaRPr lang="en-IN" sz="1200" dirty="0">
                        <a:solidFill>
                          <a:schemeClr val="bg1"/>
                        </a:solidFill>
                      </a:endParaRPr>
                    </a:p>
                  </a:txBody>
                  <a:tcPr anchor="ctr">
                    <a:noFill/>
                  </a:tcPr>
                </a:tc>
                <a:tc>
                  <a:txBody>
                    <a:bodyPr/>
                    <a:lstStyle/>
                    <a:p>
                      <a:r>
                        <a:rPr lang="en-US" sz="1200" dirty="0" smtClean="0">
                          <a:solidFill>
                            <a:schemeClr val="bg1"/>
                          </a:solidFill>
                        </a:rPr>
                        <a:t>Search, Interception, Monitoring, Direction Finding,</a:t>
                      </a:r>
                      <a:r>
                        <a:rPr lang="en-US" sz="1200" baseline="0" dirty="0" smtClean="0">
                          <a:solidFill>
                            <a:schemeClr val="bg1"/>
                          </a:solidFill>
                        </a:rPr>
                        <a:t> Jamming</a:t>
                      </a:r>
                      <a:endParaRPr lang="en-IN" sz="1200" dirty="0">
                        <a:solidFill>
                          <a:schemeClr val="bg1"/>
                        </a:solidFill>
                      </a:endParaRPr>
                    </a:p>
                  </a:txBody>
                  <a:tcPr anchor="ctr">
                    <a:noFill/>
                  </a:tcPr>
                </a:tc>
              </a:tr>
              <a:tr h="370840">
                <a:tc>
                  <a:txBody>
                    <a:bodyPr/>
                    <a:lstStyle/>
                    <a:p>
                      <a:r>
                        <a:rPr lang="en-US" sz="1200" dirty="0" smtClean="0">
                          <a:solidFill>
                            <a:schemeClr val="bg1"/>
                          </a:solidFill>
                        </a:rPr>
                        <a:t>Satellite Communications</a:t>
                      </a:r>
                      <a:endParaRPr lang="en-IN" sz="1200"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Monopole, Dipole, </a:t>
                      </a:r>
                      <a:r>
                        <a:rPr lang="en-US" sz="1200" dirty="0" err="1" smtClean="0">
                          <a:solidFill>
                            <a:schemeClr val="bg1"/>
                          </a:solidFill>
                        </a:rPr>
                        <a:t>Microstrip</a:t>
                      </a:r>
                      <a:r>
                        <a:rPr lang="en-US" sz="1200" dirty="0" smtClean="0">
                          <a:solidFill>
                            <a:schemeClr val="bg1"/>
                          </a:solidFill>
                        </a:rPr>
                        <a:t>, Horns, Helix Reflectors, Phased Arrays(</a:t>
                      </a:r>
                      <a:r>
                        <a:rPr lang="en-US" sz="1200" baseline="0" dirty="0" smtClean="0">
                          <a:solidFill>
                            <a:schemeClr val="bg1"/>
                          </a:solidFill>
                        </a:rPr>
                        <a:t>Vivaldi elements, Horn antennas)</a:t>
                      </a:r>
                      <a:endParaRPr lang="en-IN" sz="1200" dirty="0">
                        <a:solidFill>
                          <a:schemeClr val="bg1"/>
                        </a:solidFill>
                      </a:endParaRPr>
                    </a:p>
                  </a:txBody>
                  <a:tcPr anchor="ctr">
                    <a:noFill/>
                  </a:tcPr>
                </a:tc>
                <a:tc>
                  <a:txBody>
                    <a:bodyPr/>
                    <a:lstStyle/>
                    <a:p>
                      <a:r>
                        <a:rPr lang="en-US" sz="1200" dirty="0" smtClean="0">
                          <a:solidFill>
                            <a:schemeClr val="bg1"/>
                          </a:solidFill>
                        </a:rPr>
                        <a:t>For Onboard Satellite, Ground</a:t>
                      </a:r>
                      <a:r>
                        <a:rPr lang="en-US" sz="1200" baseline="0" dirty="0" smtClean="0">
                          <a:solidFill>
                            <a:schemeClr val="bg1"/>
                          </a:solidFill>
                        </a:rPr>
                        <a:t> Station</a:t>
                      </a:r>
                      <a:endParaRPr lang="en-IN" sz="1200" dirty="0">
                        <a:solidFill>
                          <a:schemeClr val="bg1"/>
                        </a:solidFill>
                      </a:endParaRPr>
                    </a:p>
                  </a:txBody>
                  <a:tcPr anchor="ctr">
                    <a:noFill/>
                  </a:tcPr>
                </a:tc>
              </a:tr>
              <a:tr h="370840">
                <a:tc>
                  <a:txBody>
                    <a:bodyPr/>
                    <a:lstStyle/>
                    <a:p>
                      <a:r>
                        <a:rPr lang="en-US" sz="1200" dirty="0" smtClean="0">
                          <a:solidFill>
                            <a:schemeClr val="bg1"/>
                          </a:solidFill>
                        </a:rPr>
                        <a:t>Biomedical</a:t>
                      </a:r>
                      <a:endParaRPr lang="en-IN" sz="1200" dirty="0">
                        <a:solidFill>
                          <a:schemeClr val="bg1"/>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Monopole, Dipole, </a:t>
                      </a:r>
                      <a:r>
                        <a:rPr lang="en-US" sz="1200" dirty="0" err="1" smtClean="0">
                          <a:solidFill>
                            <a:schemeClr val="bg1"/>
                          </a:solidFill>
                        </a:rPr>
                        <a:t>Microstrip</a:t>
                      </a:r>
                      <a:r>
                        <a:rPr lang="en-US" sz="1200" dirty="0" smtClean="0">
                          <a:solidFill>
                            <a:schemeClr val="bg1"/>
                          </a:solidFill>
                        </a:rPr>
                        <a:t>, Smart Helical antennas</a:t>
                      </a:r>
                      <a:endParaRPr lang="en-IN" sz="1200" dirty="0" smtClean="0">
                        <a:solidFill>
                          <a:schemeClr val="bg1"/>
                        </a:solidFill>
                      </a:endParaRPr>
                    </a:p>
                  </a:txBody>
                  <a:tcPr anchor="ctr">
                    <a:noFill/>
                  </a:tcPr>
                </a:tc>
                <a:tc>
                  <a:txBody>
                    <a:bodyPr/>
                    <a:lstStyle/>
                    <a:p>
                      <a:r>
                        <a:rPr lang="en-US" sz="1200" dirty="0" smtClean="0">
                          <a:solidFill>
                            <a:schemeClr val="bg1"/>
                          </a:solidFill>
                        </a:rPr>
                        <a:t>Imaging, Tomography, Diathermy, hearing aids, Heart monitoring, Implant </a:t>
                      </a:r>
                      <a:endParaRPr lang="en-IN" sz="1200" dirty="0">
                        <a:solidFill>
                          <a:schemeClr val="bg1"/>
                        </a:solidFill>
                      </a:endParaRPr>
                    </a:p>
                  </a:txBody>
                  <a:tcPr anchor="ctr">
                    <a:noFill/>
                  </a:tcPr>
                </a:tc>
              </a:tr>
              <a:tr h="370840">
                <a:tc>
                  <a:txBody>
                    <a:bodyPr/>
                    <a:lstStyle/>
                    <a:p>
                      <a:r>
                        <a:rPr lang="en-US" sz="1200" dirty="0" smtClean="0">
                          <a:solidFill>
                            <a:schemeClr val="bg1"/>
                          </a:solidFill>
                        </a:rPr>
                        <a:t>Mobile Wireless</a:t>
                      </a:r>
                      <a:endParaRPr lang="en-IN" sz="1200" dirty="0">
                        <a:solidFill>
                          <a:schemeClr val="bg1"/>
                        </a:solidFill>
                      </a:endParaRPr>
                    </a:p>
                  </a:txBody>
                  <a:tcPr anchor="ctr">
                    <a:noFill/>
                  </a:tcPr>
                </a:tc>
                <a:tc>
                  <a:txBody>
                    <a:bodyPr/>
                    <a:lstStyle/>
                    <a:p>
                      <a:r>
                        <a:rPr lang="en-US" sz="1200" dirty="0" smtClean="0">
                          <a:solidFill>
                            <a:schemeClr val="bg1"/>
                          </a:solidFill>
                        </a:rPr>
                        <a:t>Omni Directional,  </a:t>
                      </a:r>
                      <a:r>
                        <a:rPr lang="en-US" sz="1200" dirty="0" err="1" smtClean="0">
                          <a:solidFill>
                            <a:schemeClr val="bg1"/>
                          </a:solidFill>
                        </a:rPr>
                        <a:t>Microstrip</a:t>
                      </a:r>
                      <a:r>
                        <a:rPr lang="en-US" sz="1200" dirty="0" smtClean="0">
                          <a:solidFill>
                            <a:schemeClr val="bg1"/>
                          </a:solidFill>
                        </a:rPr>
                        <a:t>,</a:t>
                      </a:r>
                      <a:r>
                        <a:rPr lang="en-US" sz="1200" baseline="0" dirty="0" smtClean="0">
                          <a:solidFill>
                            <a:schemeClr val="bg1"/>
                          </a:solidFill>
                        </a:rPr>
                        <a:t> Embedded PCB</a:t>
                      </a:r>
                      <a:endParaRPr lang="en-IN" sz="1200" dirty="0">
                        <a:solidFill>
                          <a:schemeClr val="bg1"/>
                        </a:solidFill>
                      </a:endParaRPr>
                    </a:p>
                  </a:txBody>
                  <a:tcPr anchor="ctr">
                    <a:noFill/>
                  </a:tcPr>
                </a:tc>
                <a:tc>
                  <a:txBody>
                    <a:bodyPr/>
                    <a:lstStyle/>
                    <a:p>
                      <a:r>
                        <a:rPr lang="en-US" sz="1200" dirty="0" smtClean="0">
                          <a:solidFill>
                            <a:schemeClr val="bg1"/>
                          </a:solidFill>
                        </a:rPr>
                        <a:t>Military,  Mobile Field &amp; Marine applications,  Agriculture vehicles</a:t>
                      </a:r>
                      <a:endParaRPr lang="en-IN" sz="1200" dirty="0">
                        <a:solidFill>
                          <a:schemeClr val="bg1"/>
                        </a:solidFill>
                      </a:endParaRPr>
                    </a:p>
                  </a:txBody>
                  <a:tcPr anchor="ctr">
                    <a:noFill/>
                  </a:tcPr>
                </a:tc>
              </a:tr>
              <a:tr h="370840">
                <a:tc>
                  <a:txBody>
                    <a:bodyPr/>
                    <a:lstStyle/>
                    <a:p>
                      <a:r>
                        <a:rPr lang="en-US" sz="1200" dirty="0" smtClean="0">
                          <a:solidFill>
                            <a:schemeClr val="bg1"/>
                          </a:solidFill>
                        </a:rPr>
                        <a:t>Radio Astronomy</a:t>
                      </a:r>
                      <a:endParaRPr lang="en-IN" sz="1200" dirty="0">
                        <a:solidFill>
                          <a:schemeClr val="bg1"/>
                        </a:solidFill>
                      </a:endParaRPr>
                    </a:p>
                  </a:txBody>
                  <a:tcPr anchor="ctr">
                    <a:noFill/>
                  </a:tcPr>
                </a:tc>
                <a:tc>
                  <a:txBody>
                    <a:bodyPr/>
                    <a:lstStyle/>
                    <a:p>
                      <a:r>
                        <a:rPr lang="en-US" sz="1200" dirty="0" smtClean="0">
                          <a:solidFill>
                            <a:schemeClr val="bg1"/>
                          </a:solidFill>
                        </a:rPr>
                        <a:t>Reflector</a:t>
                      </a:r>
                      <a:r>
                        <a:rPr lang="en-US" sz="1200" baseline="0" dirty="0" smtClean="0">
                          <a:solidFill>
                            <a:schemeClr val="bg1"/>
                          </a:solidFill>
                        </a:rPr>
                        <a:t> Antennas, Phased Arrays</a:t>
                      </a:r>
                      <a:endParaRPr lang="en-IN" sz="1200" dirty="0">
                        <a:solidFill>
                          <a:schemeClr val="bg1"/>
                        </a:solidFill>
                      </a:endParaRPr>
                    </a:p>
                  </a:txBody>
                  <a:tcPr anchor="ctr">
                    <a:noFill/>
                  </a:tcPr>
                </a:tc>
                <a:tc>
                  <a:txBody>
                    <a:bodyPr/>
                    <a:lstStyle/>
                    <a:p>
                      <a:r>
                        <a:rPr lang="en-US" sz="1200" dirty="0" smtClean="0">
                          <a:solidFill>
                            <a:schemeClr val="bg1"/>
                          </a:solidFill>
                        </a:rPr>
                        <a:t>For Observation of  Deep space</a:t>
                      </a:r>
                      <a:endParaRPr lang="en-IN" sz="1200" dirty="0">
                        <a:solidFill>
                          <a:schemeClr val="bg1"/>
                        </a:solidFill>
                      </a:endParaRPr>
                    </a:p>
                  </a:txBody>
                  <a:tcPr anchor="ctr">
                    <a:no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Arrow Connector 70"/>
          <p:cNvCxnSpPr/>
          <p:nvPr/>
        </p:nvCxnSpPr>
        <p:spPr>
          <a:xfrm rot="5400000">
            <a:off x="5754687" y="3922713"/>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5754687" y="3236913"/>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0800000">
            <a:off x="3295650" y="2711450"/>
            <a:ext cx="1504950" cy="1270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73025" y="5143500"/>
            <a:ext cx="3048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Diamond 60"/>
          <p:cNvSpPr/>
          <p:nvPr/>
        </p:nvSpPr>
        <p:spPr>
          <a:xfrm>
            <a:off x="323849" y="4629150"/>
            <a:ext cx="2105025" cy="1038225"/>
          </a:xfrm>
          <a:prstGeom prst="diamond">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400" b="1" i="1" dirty="0">
              <a:solidFill>
                <a:srgbClr val="FFFF00"/>
              </a:solidFill>
              <a:latin typeface="Georgia" pitchFamily="18" charset="0"/>
            </a:endParaRPr>
          </a:p>
        </p:txBody>
      </p:sp>
      <p:sp>
        <p:nvSpPr>
          <p:cNvPr id="137" name="Rectangle 136"/>
          <p:cNvSpPr/>
          <p:nvPr/>
        </p:nvSpPr>
        <p:spPr>
          <a:xfrm>
            <a:off x="0" y="6400800"/>
            <a:ext cx="9144000" cy="45720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2" name="Oval 1"/>
          <p:cNvSpPr/>
          <p:nvPr/>
        </p:nvSpPr>
        <p:spPr>
          <a:xfrm>
            <a:off x="942975" y="590550"/>
            <a:ext cx="866775" cy="447675"/>
          </a:xfrm>
          <a:prstGeom prst="ellipse">
            <a:avLst/>
          </a:prstGeom>
          <a:solidFill>
            <a:srgbClr val="800000"/>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IN" i="1" dirty="0">
              <a:solidFill>
                <a:srgbClr val="FFFF00"/>
              </a:solidFill>
              <a:latin typeface="Georgia" pitchFamily="18" charset="0"/>
            </a:endParaRPr>
          </a:p>
        </p:txBody>
      </p:sp>
      <p:sp>
        <p:nvSpPr>
          <p:cNvPr id="8" name="Rectangle 7"/>
          <p:cNvSpPr/>
          <p:nvPr/>
        </p:nvSpPr>
        <p:spPr>
          <a:xfrm>
            <a:off x="857250" y="561975"/>
            <a:ext cx="990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i="1" dirty="0">
                <a:solidFill>
                  <a:srgbClr val="FFFF00"/>
                </a:solidFill>
                <a:latin typeface="Georgia" pitchFamily="18" charset="0"/>
              </a:rPr>
              <a:t>START</a:t>
            </a:r>
            <a:endParaRPr lang="en-IN" sz="1400" b="1" i="1" dirty="0">
              <a:solidFill>
                <a:srgbClr val="FFFF00"/>
              </a:solidFill>
              <a:latin typeface="Georgia" pitchFamily="18" charset="0"/>
            </a:endParaRPr>
          </a:p>
        </p:txBody>
      </p:sp>
      <p:cxnSp>
        <p:nvCxnSpPr>
          <p:cNvPr id="35" name="Straight Arrow Connector 34"/>
          <p:cNvCxnSpPr/>
          <p:nvPr/>
        </p:nvCxnSpPr>
        <p:spPr>
          <a:xfrm rot="5400000">
            <a:off x="1249362" y="1122363"/>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28600" y="1371600"/>
            <a:ext cx="2438400" cy="5334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600"/>
              </a:lnSpc>
              <a:spcBef>
                <a:spcPts val="0"/>
              </a:spcBef>
              <a:spcAft>
                <a:spcPts val="0"/>
              </a:spcAft>
              <a:defRPr/>
            </a:pPr>
            <a:r>
              <a:rPr lang="en-US" sz="1200" b="1" i="1" dirty="0">
                <a:solidFill>
                  <a:srgbClr val="FFFF00"/>
                </a:solidFill>
                <a:latin typeface="Georgia" pitchFamily="18" charset="0"/>
              </a:rPr>
              <a:t>Literature Survey &amp;</a:t>
            </a:r>
          </a:p>
          <a:p>
            <a:pPr algn="ctr" fontAlgn="auto">
              <a:lnSpc>
                <a:spcPts val="1600"/>
              </a:lnSpc>
              <a:spcBef>
                <a:spcPts val="0"/>
              </a:spcBef>
              <a:spcAft>
                <a:spcPts val="0"/>
              </a:spcAft>
              <a:defRPr/>
            </a:pPr>
            <a:r>
              <a:rPr lang="en-US" sz="1200" b="1" i="1" dirty="0">
                <a:solidFill>
                  <a:srgbClr val="FFFF00"/>
                </a:solidFill>
                <a:latin typeface="Georgia" pitchFamily="18" charset="0"/>
              </a:rPr>
              <a:t> Problem Statement</a:t>
            </a:r>
            <a:endParaRPr lang="en-IN" sz="1200" b="1" i="1" dirty="0">
              <a:solidFill>
                <a:srgbClr val="FFFF00"/>
              </a:solidFill>
              <a:latin typeface="Georgia" pitchFamily="18" charset="0"/>
            </a:endParaRPr>
          </a:p>
        </p:txBody>
      </p:sp>
      <p:sp>
        <p:nvSpPr>
          <p:cNvPr id="39" name="Rounded Rectangle 38"/>
          <p:cNvSpPr/>
          <p:nvPr/>
        </p:nvSpPr>
        <p:spPr>
          <a:xfrm>
            <a:off x="228600" y="2590800"/>
            <a:ext cx="2438400" cy="5334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200" b="1" i="1" dirty="0">
                <a:solidFill>
                  <a:srgbClr val="FFFF00"/>
                </a:solidFill>
                <a:latin typeface="Georgia" pitchFamily="18" charset="0"/>
              </a:rPr>
              <a:t>Design &amp;</a:t>
            </a:r>
          </a:p>
          <a:p>
            <a:pPr algn="ctr" fontAlgn="auto">
              <a:lnSpc>
                <a:spcPts val="1700"/>
              </a:lnSpc>
              <a:spcBef>
                <a:spcPts val="0"/>
              </a:spcBef>
              <a:spcAft>
                <a:spcPts val="0"/>
              </a:spcAft>
              <a:defRPr/>
            </a:pPr>
            <a:r>
              <a:rPr lang="en-US" sz="1200" b="1" i="1" dirty="0">
                <a:solidFill>
                  <a:srgbClr val="FFFF00"/>
                </a:solidFill>
                <a:latin typeface="Georgia" pitchFamily="18" charset="0"/>
              </a:rPr>
              <a:t>Simulation</a:t>
            </a:r>
            <a:endParaRPr lang="en-IN" sz="1200" i="1" dirty="0">
              <a:solidFill>
                <a:srgbClr val="FFFF00"/>
              </a:solidFill>
              <a:latin typeface="Georgia" pitchFamily="18" charset="0"/>
            </a:endParaRPr>
          </a:p>
        </p:txBody>
      </p:sp>
      <p:cxnSp>
        <p:nvCxnSpPr>
          <p:cNvPr id="40" name="Straight Arrow Connector 39"/>
          <p:cNvCxnSpPr/>
          <p:nvPr/>
        </p:nvCxnSpPr>
        <p:spPr>
          <a:xfrm rot="5400000">
            <a:off x="1066800" y="2209800"/>
            <a:ext cx="609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161925" y="3648075"/>
            <a:ext cx="2438400" cy="5334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200" b="1" i="1" dirty="0">
                <a:solidFill>
                  <a:srgbClr val="FFFF00"/>
                </a:solidFill>
                <a:latin typeface="Georgia" pitchFamily="18" charset="0"/>
              </a:rPr>
              <a:t>Performance Analysis &amp; Characterization</a:t>
            </a:r>
            <a:endParaRPr lang="en-IN" sz="1200" i="1" dirty="0">
              <a:solidFill>
                <a:srgbClr val="FFFF00"/>
              </a:solidFill>
              <a:latin typeface="Georgia" pitchFamily="18" charset="0"/>
            </a:endParaRPr>
          </a:p>
        </p:txBody>
      </p:sp>
      <p:cxnSp>
        <p:nvCxnSpPr>
          <p:cNvPr id="42" name="Straight Arrow Connector 41"/>
          <p:cNvCxnSpPr/>
          <p:nvPr/>
        </p:nvCxnSpPr>
        <p:spPr>
          <a:xfrm rot="5400000">
            <a:off x="1116806" y="3369469"/>
            <a:ext cx="500063" cy="952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0" idx="0"/>
          </p:cNvCxnSpPr>
          <p:nvPr/>
        </p:nvCxnSpPr>
        <p:spPr>
          <a:xfrm rot="5400000">
            <a:off x="1150938" y="4397375"/>
            <a:ext cx="457200" cy="635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555" name="Rectangle 44"/>
          <p:cNvSpPr>
            <a:spLocks noChangeArrowheads="1"/>
          </p:cNvSpPr>
          <p:nvPr/>
        </p:nvSpPr>
        <p:spPr bwMode="auto">
          <a:xfrm>
            <a:off x="533400" y="4772025"/>
            <a:ext cx="1695450" cy="646113"/>
          </a:xfrm>
          <a:prstGeom prst="rect">
            <a:avLst/>
          </a:prstGeom>
          <a:noFill/>
          <a:ln w="9525">
            <a:noFill/>
            <a:miter lim="800000"/>
            <a:headEnd/>
            <a:tailEnd/>
          </a:ln>
        </p:spPr>
        <p:txBody>
          <a:bodyPr>
            <a:spAutoFit/>
          </a:bodyPr>
          <a:lstStyle/>
          <a:p>
            <a:pPr algn="ctr"/>
            <a:r>
              <a:rPr lang="en-US" sz="1200" b="1" i="1" dirty="0">
                <a:solidFill>
                  <a:srgbClr val="FFFF00"/>
                </a:solidFill>
                <a:latin typeface="Georgia" pitchFamily="18" charset="0"/>
              </a:rPr>
              <a:t>Satisfied  </a:t>
            </a:r>
          </a:p>
          <a:p>
            <a:pPr algn="ctr"/>
            <a:r>
              <a:rPr lang="en-US" sz="1200" b="1" i="1" dirty="0">
                <a:solidFill>
                  <a:srgbClr val="FFFF00"/>
                </a:solidFill>
                <a:latin typeface="Georgia" pitchFamily="18" charset="0"/>
              </a:rPr>
              <a:t>Specs / Requirement</a:t>
            </a:r>
            <a:endParaRPr lang="en-IN" sz="1200" b="1" i="1" dirty="0">
              <a:solidFill>
                <a:srgbClr val="FFFF00"/>
              </a:solidFill>
              <a:latin typeface="Georgia" pitchFamily="18" charset="0"/>
            </a:endParaRPr>
          </a:p>
        </p:txBody>
      </p:sp>
      <p:sp>
        <p:nvSpPr>
          <p:cNvPr id="46" name="Rounded Rectangle 45"/>
          <p:cNvSpPr/>
          <p:nvPr/>
        </p:nvSpPr>
        <p:spPr>
          <a:xfrm>
            <a:off x="152400" y="6048375"/>
            <a:ext cx="2438400" cy="5334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200" b="1" i="1" dirty="0">
                <a:solidFill>
                  <a:srgbClr val="FFFF00"/>
                </a:solidFill>
                <a:latin typeface="Georgia" pitchFamily="18" charset="0"/>
              </a:rPr>
              <a:t>Antenna Fabrication &amp; Assembly</a:t>
            </a:r>
            <a:endParaRPr lang="en-IN" sz="1200" i="1" dirty="0">
              <a:solidFill>
                <a:srgbClr val="FFFF00"/>
              </a:solidFill>
              <a:latin typeface="Georgia" pitchFamily="18" charset="0"/>
            </a:endParaRPr>
          </a:p>
        </p:txBody>
      </p:sp>
      <p:cxnSp>
        <p:nvCxnSpPr>
          <p:cNvPr id="47" name="Straight Arrow Connector 46"/>
          <p:cNvCxnSpPr>
            <a:stCxn id="0" idx="2"/>
          </p:cNvCxnSpPr>
          <p:nvPr/>
        </p:nvCxnSpPr>
        <p:spPr>
          <a:xfrm rot="5400000">
            <a:off x="1212850" y="5826125"/>
            <a:ext cx="322263" cy="476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581275" y="6305550"/>
            <a:ext cx="1143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V="1">
            <a:off x="-238919" y="3363119"/>
            <a:ext cx="5859463" cy="476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667000" y="457200"/>
            <a:ext cx="3200400" cy="11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Diamond 58"/>
          <p:cNvSpPr/>
          <p:nvPr/>
        </p:nvSpPr>
        <p:spPr>
          <a:xfrm>
            <a:off x="4524375" y="990600"/>
            <a:ext cx="2638425" cy="1047750"/>
          </a:xfrm>
          <a:prstGeom prst="diamond">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400" b="1" i="1" dirty="0">
              <a:solidFill>
                <a:srgbClr val="A50021"/>
              </a:solidFill>
              <a:latin typeface="Georgia" pitchFamily="18" charset="0"/>
            </a:endParaRPr>
          </a:p>
        </p:txBody>
      </p:sp>
      <p:sp>
        <p:nvSpPr>
          <p:cNvPr id="22566" name="Rectangle 59"/>
          <p:cNvSpPr>
            <a:spLocks noChangeArrowheads="1"/>
          </p:cNvSpPr>
          <p:nvPr/>
        </p:nvSpPr>
        <p:spPr bwMode="auto">
          <a:xfrm>
            <a:off x="4610100" y="990600"/>
            <a:ext cx="2476500" cy="1046163"/>
          </a:xfrm>
          <a:prstGeom prst="rect">
            <a:avLst/>
          </a:prstGeom>
          <a:noFill/>
          <a:ln w="9525">
            <a:noFill/>
            <a:miter lim="800000"/>
            <a:headEnd/>
            <a:tailEnd/>
          </a:ln>
        </p:spPr>
        <p:txBody>
          <a:bodyPr>
            <a:spAutoFit/>
          </a:bodyPr>
          <a:lstStyle/>
          <a:p>
            <a:pPr algn="ctr"/>
            <a:r>
              <a:rPr lang="en-US" sz="1200" b="1" i="1" dirty="0">
                <a:solidFill>
                  <a:srgbClr val="FFFF00"/>
                </a:solidFill>
                <a:latin typeface="Georgia" pitchFamily="18" charset="0"/>
              </a:rPr>
              <a:t>Check , </a:t>
            </a:r>
          </a:p>
          <a:p>
            <a:pPr algn="ctr"/>
            <a:r>
              <a:rPr lang="en-US" sz="1200" b="1" i="1" dirty="0">
                <a:solidFill>
                  <a:srgbClr val="FFFF00"/>
                </a:solidFill>
                <a:latin typeface="Georgia" pitchFamily="18" charset="0"/>
              </a:rPr>
              <a:t>Dimensions </a:t>
            </a:r>
          </a:p>
          <a:p>
            <a:pPr algn="ctr"/>
            <a:r>
              <a:rPr lang="en-US" sz="1200" b="1" i="1" dirty="0">
                <a:solidFill>
                  <a:srgbClr val="FFFF00"/>
                </a:solidFill>
                <a:latin typeface="Georgia" pitchFamily="18" charset="0"/>
              </a:rPr>
              <a:t>Test &amp; Measure for</a:t>
            </a:r>
          </a:p>
          <a:p>
            <a:pPr algn="ctr"/>
            <a:r>
              <a:rPr lang="en-US" sz="1200" b="1" i="1" dirty="0">
                <a:solidFill>
                  <a:srgbClr val="FFFF00"/>
                </a:solidFill>
                <a:latin typeface="Georgia" pitchFamily="18" charset="0"/>
              </a:rPr>
              <a:t>Electrical </a:t>
            </a:r>
          </a:p>
          <a:p>
            <a:pPr algn="ctr"/>
            <a:r>
              <a:rPr lang="en-US" sz="1200" b="1" i="1" dirty="0">
                <a:solidFill>
                  <a:srgbClr val="FFFF00"/>
                </a:solidFill>
                <a:latin typeface="Georgia" pitchFamily="18" charset="0"/>
              </a:rPr>
              <a:t>Spec</a:t>
            </a:r>
            <a:r>
              <a:rPr lang="en-US" sz="1400" b="1" i="1" dirty="0">
                <a:solidFill>
                  <a:srgbClr val="FFFF00"/>
                </a:solidFill>
                <a:latin typeface="Georgia" pitchFamily="18" charset="0"/>
              </a:rPr>
              <a:t>.</a:t>
            </a:r>
            <a:endParaRPr lang="en-IN" sz="1400" b="1" i="1" dirty="0">
              <a:solidFill>
                <a:srgbClr val="FFFF00"/>
              </a:solidFill>
              <a:latin typeface="Georgia" pitchFamily="18" charset="0"/>
            </a:endParaRPr>
          </a:p>
        </p:txBody>
      </p:sp>
      <p:cxnSp>
        <p:nvCxnSpPr>
          <p:cNvPr id="62" name="Straight Arrow Connector 61"/>
          <p:cNvCxnSpPr/>
          <p:nvPr/>
        </p:nvCxnSpPr>
        <p:spPr>
          <a:xfrm rot="5400000">
            <a:off x="5754687" y="2141538"/>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3" name="Diamond 62"/>
          <p:cNvSpPr/>
          <p:nvPr/>
        </p:nvSpPr>
        <p:spPr>
          <a:xfrm>
            <a:off x="4572000" y="2247900"/>
            <a:ext cx="2667000" cy="971550"/>
          </a:xfrm>
          <a:prstGeom prst="diamond">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400" b="1" i="1" dirty="0">
              <a:solidFill>
                <a:srgbClr val="FFFF00"/>
              </a:solidFill>
              <a:latin typeface="Georgia" pitchFamily="18" charset="0"/>
            </a:endParaRPr>
          </a:p>
        </p:txBody>
      </p:sp>
      <p:sp>
        <p:nvSpPr>
          <p:cNvPr id="22571" name="Rectangle 63"/>
          <p:cNvSpPr>
            <a:spLocks noChangeArrowheads="1"/>
          </p:cNvSpPr>
          <p:nvPr/>
        </p:nvSpPr>
        <p:spPr bwMode="auto">
          <a:xfrm>
            <a:off x="4648200" y="2438400"/>
            <a:ext cx="2514600" cy="646113"/>
          </a:xfrm>
          <a:prstGeom prst="rect">
            <a:avLst/>
          </a:prstGeom>
          <a:noFill/>
          <a:ln w="9525">
            <a:noFill/>
            <a:miter lim="800000"/>
            <a:headEnd/>
            <a:tailEnd/>
          </a:ln>
        </p:spPr>
        <p:txBody>
          <a:bodyPr>
            <a:spAutoFit/>
          </a:bodyPr>
          <a:lstStyle/>
          <a:p>
            <a:pPr algn="ctr"/>
            <a:r>
              <a:rPr lang="en-US" sz="1200" b="1" i="1" dirty="0">
                <a:solidFill>
                  <a:srgbClr val="FFFF00"/>
                </a:solidFill>
                <a:latin typeface="Georgia" pitchFamily="18" charset="0"/>
              </a:rPr>
              <a:t>Performance</a:t>
            </a:r>
          </a:p>
          <a:p>
            <a:pPr algn="ctr"/>
            <a:r>
              <a:rPr lang="en-US" sz="1200" b="1" i="1" dirty="0">
                <a:solidFill>
                  <a:srgbClr val="FFFF00"/>
                </a:solidFill>
                <a:latin typeface="Georgia" pitchFamily="18" charset="0"/>
              </a:rPr>
              <a:t>is </a:t>
            </a:r>
          </a:p>
          <a:p>
            <a:pPr algn="ctr"/>
            <a:r>
              <a:rPr lang="en-US" sz="1200" b="1" i="1" dirty="0">
                <a:solidFill>
                  <a:srgbClr val="FFFF00"/>
                </a:solidFill>
                <a:latin typeface="Georgia" pitchFamily="18" charset="0"/>
              </a:rPr>
              <a:t>ok</a:t>
            </a:r>
            <a:endParaRPr lang="en-IN" sz="1400" b="1" i="1" dirty="0">
              <a:solidFill>
                <a:srgbClr val="FFFF00"/>
              </a:solidFill>
              <a:latin typeface="Georgia" pitchFamily="18" charset="0"/>
            </a:endParaRPr>
          </a:p>
        </p:txBody>
      </p:sp>
      <p:cxnSp>
        <p:nvCxnSpPr>
          <p:cNvPr id="73" name="Straight Arrow Connector 72"/>
          <p:cNvCxnSpPr/>
          <p:nvPr/>
        </p:nvCxnSpPr>
        <p:spPr>
          <a:xfrm rot="5400000">
            <a:off x="5754687" y="3656013"/>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4" name="Diamond 73"/>
          <p:cNvSpPr/>
          <p:nvPr/>
        </p:nvSpPr>
        <p:spPr>
          <a:xfrm>
            <a:off x="4610100" y="4038599"/>
            <a:ext cx="2590800" cy="1057275"/>
          </a:xfrm>
          <a:prstGeom prst="diamond">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400" b="1" i="1" dirty="0">
              <a:solidFill>
                <a:srgbClr val="FFFF00"/>
              </a:solidFill>
              <a:latin typeface="Georgia" pitchFamily="18" charset="0"/>
            </a:endParaRPr>
          </a:p>
        </p:txBody>
      </p:sp>
      <p:sp>
        <p:nvSpPr>
          <p:cNvPr id="22576" name="Rectangle 74"/>
          <p:cNvSpPr>
            <a:spLocks noChangeArrowheads="1"/>
          </p:cNvSpPr>
          <p:nvPr/>
        </p:nvSpPr>
        <p:spPr bwMode="auto">
          <a:xfrm>
            <a:off x="4600575" y="4257675"/>
            <a:ext cx="2514600" cy="646113"/>
          </a:xfrm>
          <a:prstGeom prst="rect">
            <a:avLst/>
          </a:prstGeom>
          <a:noFill/>
          <a:ln w="9525">
            <a:noFill/>
            <a:miter lim="800000"/>
            <a:headEnd/>
            <a:tailEnd/>
          </a:ln>
        </p:spPr>
        <p:txBody>
          <a:bodyPr>
            <a:spAutoFit/>
          </a:bodyPr>
          <a:lstStyle/>
          <a:p>
            <a:pPr algn="ctr"/>
            <a:r>
              <a:rPr lang="en-US" sz="1200" b="1" i="1" dirty="0">
                <a:solidFill>
                  <a:srgbClr val="FFFF00"/>
                </a:solidFill>
                <a:latin typeface="Georgia" pitchFamily="18" charset="0"/>
              </a:rPr>
              <a:t>Check whether </a:t>
            </a:r>
          </a:p>
          <a:p>
            <a:pPr algn="ctr"/>
            <a:r>
              <a:rPr lang="en-US" sz="1200" b="1" i="1" dirty="0">
                <a:solidFill>
                  <a:srgbClr val="FFFF00"/>
                </a:solidFill>
                <a:latin typeface="Georgia" pitchFamily="18" charset="0"/>
              </a:rPr>
              <a:t>Antenna is</a:t>
            </a:r>
          </a:p>
          <a:p>
            <a:pPr algn="ctr"/>
            <a:r>
              <a:rPr lang="en-US" sz="1200" b="1" i="1" dirty="0">
                <a:solidFill>
                  <a:srgbClr val="FFFF00"/>
                </a:solidFill>
                <a:latin typeface="Georgia" pitchFamily="18" charset="0"/>
              </a:rPr>
              <a:t> passed</a:t>
            </a:r>
            <a:endParaRPr lang="en-IN" sz="1200" b="1" i="1" dirty="0">
              <a:solidFill>
                <a:srgbClr val="FFFF00"/>
              </a:solidFill>
              <a:latin typeface="Georgia" pitchFamily="18" charset="0"/>
            </a:endParaRPr>
          </a:p>
        </p:txBody>
      </p:sp>
      <p:sp>
        <p:nvSpPr>
          <p:cNvPr id="76" name="Diamond 75"/>
          <p:cNvSpPr/>
          <p:nvPr/>
        </p:nvSpPr>
        <p:spPr>
          <a:xfrm>
            <a:off x="4667250" y="5219699"/>
            <a:ext cx="2457450" cy="1038225"/>
          </a:xfrm>
          <a:prstGeom prst="diamond">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400" b="1" i="1" dirty="0">
              <a:solidFill>
                <a:srgbClr val="FFFF00"/>
              </a:solidFill>
              <a:latin typeface="Georgia" pitchFamily="18" charset="0"/>
            </a:endParaRPr>
          </a:p>
        </p:txBody>
      </p:sp>
      <p:cxnSp>
        <p:nvCxnSpPr>
          <p:cNvPr id="82" name="Straight Connector 81"/>
          <p:cNvCxnSpPr/>
          <p:nvPr/>
        </p:nvCxnSpPr>
        <p:spPr>
          <a:xfrm rot="10800000">
            <a:off x="4114800" y="1506538"/>
            <a:ext cx="381000" cy="1587"/>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292475" y="700088"/>
            <a:ext cx="2562225" cy="1587"/>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663032" y="2299493"/>
            <a:ext cx="1295400" cy="11113"/>
          </a:xfrm>
          <a:prstGeom prst="line">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5575300" y="706438"/>
            <a:ext cx="533400" cy="1905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2790824" y="3714750"/>
            <a:ext cx="1314451" cy="1209675"/>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200" b="1" i="1" dirty="0">
                <a:solidFill>
                  <a:srgbClr val="FFFF00"/>
                </a:solidFill>
                <a:latin typeface="Georgia" pitchFamily="18" charset="0"/>
              </a:rPr>
              <a:t>Reject,</a:t>
            </a:r>
          </a:p>
          <a:p>
            <a:pPr algn="ctr" fontAlgn="auto">
              <a:lnSpc>
                <a:spcPts val="1700"/>
              </a:lnSpc>
              <a:spcBef>
                <a:spcPts val="0"/>
              </a:spcBef>
              <a:spcAft>
                <a:spcPts val="0"/>
              </a:spcAft>
              <a:defRPr/>
            </a:pPr>
            <a:r>
              <a:rPr lang="en-US" sz="1200" b="1" i="1" dirty="0">
                <a:solidFill>
                  <a:srgbClr val="FFFF00"/>
                </a:solidFill>
                <a:latin typeface="Georgia" pitchFamily="18" charset="0"/>
              </a:rPr>
              <a:t> Analyze defects &amp; Rectify  or Redesign</a:t>
            </a:r>
            <a:endParaRPr lang="en-IN" sz="1200" i="1" dirty="0">
              <a:solidFill>
                <a:srgbClr val="FFFF00"/>
              </a:solidFill>
              <a:latin typeface="Georgia" pitchFamily="18" charset="0"/>
            </a:endParaRPr>
          </a:p>
        </p:txBody>
      </p:sp>
      <p:cxnSp>
        <p:nvCxnSpPr>
          <p:cNvPr id="108" name="Straight Connector 107"/>
          <p:cNvCxnSpPr/>
          <p:nvPr/>
        </p:nvCxnSpPr>
        <p:spPr>
          <a:xfrm rot="10800000">
            <a:off x="4073525" y="4552950"/>
            <a:ext cx="554038" cy="1905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flipH="1" flipV="1">
            <a:off x="2914651" y="5305425"/>
            <a:ext cx="762000" cy="3175"/>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a:off x="7181850" y="4552950"/>
            <a:ext cx="381000" cy="1588"/>
          </a:xfrm>
          <a:prstGeom prst="line">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0800000" flipV="1">
            <a:off x="7143750" y="5705475"/>
            <a:ext cx="1143000" cy="17463"/>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flipH="1" flipV="1">
            <a:off x="8011319" y="5458619"/>
            <a:ext cx="5334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Rounded Rectangle 125"/>
          <p:cNvSpPr/>
          <p:nvPr/>
        </p:nvSpPr>
        <p:spPr>
          <a:xfrm>
            <a:off x="3619500" y="6496050"/>
            <a:ext cx="4495800" cy="3048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400" b="1" i="1" dirty="0">
                <a:solidFill>
                  <a:srgbClr val="FFFF00"/>
                </a:solidFill>
                <a:latin typeface="Georgia" pitchFamily="18" charset="0"/>
              </a:rPr>
              <a:t>Delivery of antennas for Systems Integration</a:t>
            </a:r>
            <a:endParaRPr lang="en-IN" sz="1400" i="1" dirty="0">
              <a:solidFill>
                <a:srgbClr val="FFFF00"/>
              </a:solidFill>
              <a:latin typeface="Georgia" pitchFamily="18" charset="0"/>
            </a:endParaRPr>
          </a:p>
        </p:txBody>
      </p:sp>
      <p:cxnSp>
        <p:nvCxnSpPr>
          <p:cNvPr id="127" name="Straight Arrow Connector 126"/>
          <p:cNvCxnSpPr/>
          <p:nvPr/>
        </p:nvCxnSpPr>
        <p:spPr>
          <a:xfrm rot="5400000">
            <a:off x="5764212" y="6342063"/>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596" name="Rectangle 128"/>
          <p:cNvSpPr>
            <a:spLocks noChangeArrowheads="1"/>
          </p:cNvSpPr>
          <p:nvPr/>
        </p:nvSpPr>
        <p:spPr bwMode="auto">
          <a:xfrm>
            <a:off x="4686300" y="5448300"/>
            <a:ext cx="2514600" cy="646113"/>
          </a:xfrm>
          <a:prstGeom prst="rect">
            <a:avLst/>
          </a:prstGeom>
          <a:noFill/>
          <a:ln w="9525">
            <a:noFill/>
            <a:miter lim="800000"/>
            <a:headEnd/>
            <a:tailEnd/>
          </a:ln>
        </p:spPr>
        <p:txBody>
          <a:bodyPr>
            <a:spAutoFit/>
          </a:bodyPr>
          <a:lstStyle/>
          <a:p>
            <a:pPr algn="ctr"/>
            <a:r>
              <a:rPr lang="en-US" sz="1200" b="1" i="1" dirty="0">
                <a:solidFill>
                  <a:srgbClr val="FFFF00"/>
                </a:solidFill>
                <a:latin typeface="Georgia" pitchFamily="18" charset="0"/>
              </a:rPr>
              <a:t>Check whether </a:t>
            </a:r>
          </a:p>
          <a:p>
            <a:pPr algn="ctr"/>
            <a:r>
              <a:rPr lang="en-US" sz="1200" b="1" i="1" dirty="0">
                <a:solidFill>
                  <a:srgbClr val="FFFF00"/>
                </a:solidFill>
                <a:latin typeface="Georgia" pitchFamily="18" charset="0"/>
              </a:rPr>
              <a:t>Antenna are</a:t>
            </a:r>
          </a:p>
          <a:p>
            <a:pPr algn="ctr"/>
            <a:r>
              <a:rPr lang="en-US" sz="1200" b="1" i="1" dirty="0">
                <a:solidFill>
                  <a:srgbClr val="FFFF00"/>
                </a:solidFill>
                <a:latin typeface="Georgia" pitchFamily="18" charset="0"/>
              </a:rPr>
              <a:t> passed</a:t>
            </a:r>
            <a:endParaRPr lang="en-IN" sz="1200" b="1" i="1" dirty="0">
              <a:solidFill>
                <a:srgbClr val="FFFF00"/>
              </a:solidFill>
              <a:latin typeface="Georgia" pitchFamily="18" charset="0"/>
            </a:endParaRPr>
          </a:p>
        </p:txBody>
      </p:sp>
      <p:sp>
        <p:nvSpPr>
          <p:cNvPr id="130" name="Rectangle 129"/>
          <p:cNvSpPr/>
          <p:nvPr/>
        </p:nvSpPr>
        <p:spPr>
          <a:xfrm>
            <a:off x="3533775" y="2427288"/>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No</a:t>
            </a:r>
            <a:endParaRPr lang="en-IN" sz="1200" b="1" i="1" dirty="0">
              <a:solidFill>
                <a:srgbClr val="FFFF00"/>
              </a:solidFill>
              <a:latin typeface="Georgia" pitchFamily="18" charset="0"/>
            </a:endParaRPr>
          </a:p>
        </p:txBody>
      </p:sp>
      <p:sp>
        <p:nvSpPr>
          <p:cNvPr id="131" name="Rectangle 130"/>
          <p:cNvSpPr/>
          <p:nvPr/>
        </p:nvSpPr>
        <p:spPr>
          <a:xfrm>
            <a:off x="5838825" y="1990725"/>
            <a:ext cx="609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Yes</a:t>
            </a:r>
            <a:endParaRPr lang="en-IN" sz="1200" b="1" i="1" dirty="0">
              <a:solidFill>
                <a:srgbClr val="FFFF00"/>
              </a:solidFill>
              <a:latin typeface="Georgia" pitchFamily="18" charset="0"/>
            </a:endParaRPr>
          </a:p>
        </p:txBody>
      </p:sp>
      <p:sp>
        <p:nvSpPr>
          <p:cNvPr id="132" name="Rectangle 131"/>
          <p:cNvSpPr/>
          <p:nvPr/>
        </p:nvSpPr>
        <p:spPr>
          <a:xfrm>
            <a:off x="4124325" y="417195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No</a:t>
            </a:r>
            <a:endParaRPr lang="en-IN" sz="1200" b="1" i="1" dirty="0">
              <a:solidFill>
                <a:srgbClr val="FFFF00"/>
              </a:solidFill>
              <a:latin typeface="Georgia" pitchFamily="18" charset="0"/>
            </a:endParaRPr>
          </a:p>
        </p:txBody>
      </p:sp>
      <p:sp>
        <p:nvSpPr>
          <p:cNvPr id="133" name="Rectangle 132"/>
          <p:cNvSpPr/>
          <p:nvPr/>
        </p:nvSpPr>
        <p:spPr>
          <a:xfrm>
            <a:off x="4076700" y="5391150"/>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No</a:t>
            </a:r>
            <a:endParaRPr lang="en-IN" sz="1200" b="1" i="1" dirty="0">
              <a:solidFill>
                <a:srgbClr val="FFFF00"/>
              </a:solidFill>
              <a:latin typeface="Georgia" pitchFamily="18" charset="0"/>
            </a:endParaRPr>
          </a:p>
        </p:txBody>
      </p:sp>
      <p:sp>
        <p:nvSpPr>
          <p:cNvPr id="134" name="Rectangle 133"/>
          <p:cNvSpPr/>
          <p:nvPr/>
        </p:nvSpPr>
        <p:spPr>
          <a:xfrm>
            <a:off x="7105650" y="4143375"/>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Yes</a:t>
            </a:r>
            <a:endParaRPr lang="en-IN" sz="1200" b="1" i="1" dirty="0">
              <a:solidFill>
                <a:srgbClr val="FFFF00"/>
              </a:solidFill>
              <a:latin typeface="Georgia" pitchFamily="18" charset="0"/>
            </a:endParaRPr>
          </a:p>
        </p:txBody>
      </p:sp>
      <p:sp>
        <p:nvSpPr>
          <p:cNvPr id="135" name="Rectangle 134"/>
          <p:cNvSpPr/>
          <p:nvPr/>
        </p:nvSpPr>
        <p:spPr>
          <a:xfrm>
            <a:off x="5819775" y="6162675"/>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Yes</a:t>
            </a:r>
            <a:endParaRPr lang="en-IN" sz="1200" b="1" i="1" dirty="0">
              <a:solidFill>
                <a:srgbClr val="FFFF00"/>
              </a:solidFill>
              <a:latin typeface="Georgia" pitchFamily="18" charset="0"/>
            </a:endParaRPr>
          </a:p>
        </p:txBody>
      </p:sp>
      <p:sp>
        <p:nvSpPr>
          <p:cNvPr id="136" name="Rectangle 135"/>
          <p:cNvSpPr/>
          <p:nvPr/>
        </p:nvSpPr>
        <p:spPr>
          <a:xfrm>
            <a:off x="4095750" y="1192213"/>
            <a:ext cx="533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i="1" dirty="0">
                <a:solidFill>
                  <a:srgbClr val="FFFF00"/>
                </a:solidFill>
                <a:latin typeface="Georgia" pitchFamily="18" charset="0"/>
              </a:rPr>
              <a:t>No</a:t>
            </a:r>
            <a:endParaRPr lang="en-IN" sz="1200" b="1" i="1" dirty="0">
              <a:solidFill>
                <a:srgbClr val="FFFF00"/>
              </a:solidFill>
              <a:latin typeface="Georgia" pitchFamily="18" charset="0"/>
            </a:endParaRPr>
          </a:p>
        </p:txBody>
      </p:sp>
      <p:sp>
        <p:nvSpPr>
          <p:cNvPr id="140" name="Rectangle 139"/>
          <p:cNvSpPr/>
          <p:nvPr/>
        </p:nvSpPr>
        <p:spPr>
          <a:xfrm>
            <a:off x="1214414" y="48125"/>
            <a:ext cx="6786610" cy="342900"/>
          </a:xfrm>
          <a:prstGeom prst="rect">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i="1" dirty="0">
                <a:solidFill>
                  <a:srgbClr val="FFFF00"/>
                </a:solidFill>
                <a:latin typeface="Georgia" pitchFamily="18" charset="0"/>
              </a:rPr>
              <a:t>Flow Chart  for Antenna </a:t>
            </a:r>
            <a:r>
              <a:rPr lang="en-US" b="1" i="1" dirty="0" smtClean="0">
                <a:solidFill>
                  <a:srgbClr val="FFFF00"/>
                </a:solidFill>
                <a:latin typeface="Georgia" pitchFamily="18" charset="0"/>
              </a:rPr>
              <a:t>Design and Development</a:t>
            </a:r>
            <a:endParaRPr lang="en-IN" b="1" i="1" dirty="0">
              <a:solidFill>
                <a:srgbClr val="FFFF00"/>
              </a:solidFill>
              <a:latin typeface="Georgia" pitchFamily="18" charset="0"/>
            </a:endParaRPr>
          </a:p>
        </p:txBody>
      </p:sp>
      <p:cxnSp>
        <p:nvCxnSpPr>
          <p:cNvPr id="144" name="Straight Connector 143"/>
          <p:cNvCxnSpPr/>
          <p:nvPr/>
        </p:nvCxnSpPr>
        <p:spPr>
          <a:xfrm rot="5400000" flipH="1" flipV="1">
            <a:off x="2924969" y="3285331"/>
            <a:ext cx="7620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4676775" y="3352800"/>
            <a:ext cx="2438400" cy="5334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sz="1200" b="1" dirty="0">
                <a:solidFill>
                  <a:srgbClr val="FFFF00"/>
                </a:solidFill>
                <a:latin typeface="Georgia" pitchFamily="18" charset="0"/>
              </a:rPr>
              <a:t>If  Yes ,Seal the Antenna. Carry out QT test </a:t>
            </a:r>
            <a:endParaRPr lang="en-IN" sz="1200" b="1" dirty="0">
              <a:solidFill>
                <a:srgbClr val="FFFF00"/>
              </a:solidFill>
              <a:latin typeface="Georgia" pitchFamily="18" charset="0"/>
            </a:endParaRPr>
          </a:p>
        </p:txBody>
      </p:sp>
      <p:cxnSp>
        <p:nvCxnSpPr>
          <p:cNvPr id="83" name="Straight Connector 82"/>
          <p:cNvCxnSpPr/>
          <p:nvPr/>
        </p:nvCxnSpPr>
        <p:spPr>
          <a:xfrm rot="16200000" flipH="1">
            <a:off x="-1349375" y="3711575"/>
            <a:ext cx="2865438" cy="142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88900" y="2286000"/>
            <a:ext cx="12192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3031332" y="959644"/>
            <a:ext cx="533400" cy="1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2809875" y="1133475"/>
            <a:ext cx="1295400" cy="533400"/>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400" b="1" i="1" dirty="0">
                <a:solidFill>
                  <a:srgbClr val="FFFF00"/>
                </a:solidFill>
                <a:latin typeface="Georgia" pitchFamily="18" charset="0"/>
              </a:rPr>
              <a:t>Redesign </a:t>
            </a:r>
          </a:p>
          <a:p>
            <a:pPr algn="ctr" fontAlgn="auto">
              <a:lnSpc>
                <a:spcPts val="1700"/>
              </a:lnSpc>
              <a:spcBef>
                <a:spcPts val="0"/>
              </a:spcBef>
              <a:spcAft>
                <a:spcPts val="0"/>
              </a:spcAft>
              <a:defRPr/>
            </a:pPr>
            <a:r>
              <a:rPr lang="en-US" sz="1400" b="1" i="1" dirty="0">
                <a:solidFill>
                  <a:srgbClr val="FFFF00"/>
                </a:solidFill>
                <a:latin typeface="Georgia" pitchFamily="18" charset="0"/>
              </a:rPr>
              <a:t>/ Improve </a:t>
            </a:r>
            <a:endParaRPr lang="en-IN" sz="1400" i="1" dirty="0">
              <a:solidFill>
                <a:srgbClr val="FFFF00"/>
              </a:solidFill>
              <a:latin typeface="Georgia" pitchFamily="18" charset="0"/>
            </a:endParaRPr>
          </a:p>
        </p:txBody>
      </p:sp>
      <p:cxnSp>
        <p:nvCxnSpPr>
          <p:cNvPr id="111" name="Straight Connector 110"/>
          <p:cNvCxnSpPr/>
          <p:nvPr/>
        </p:nvCxnSpPr>
        <p:spPr>
          <a:xfrm rot="10800000">
            <a:off x="3287713" y="5705475"/>
            <a:ext cx="13716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754687" y="5122863"/>
            <a:ext cx="227013"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0" name="Rounded Rectangle 119"/>
          <p:cNvSpPr/>
          <p:nvPr/>
        </p:nvSpPr>
        <p:spPr>
          <a:xfrm>
            <a:off x="7591024" y="3745625"/>
            <a:ext cx="1314451" cy="1609725"/>
          </a:xfrm>
          <a:prstGeom prst="roundRect">
            <a:avLst/>
          </a:prstGeom>
          <a:solidFill>
            <a:srgbClr val="800000"/>
          </a:solidFill>
        </p:spPr>
        <p:style>
          <a:lnRef idx="0">
            <a:schemeClr val="accent6"/>
          </a:lnRef>
          <a:fillRef idx="3">
            <a:schemeClr val="accent6"/>
          </a:fillRef>
          <a:effectRef idx="3">
            <a:schemeClr val="accent6"/>
          </a:effectRef>
          <a:fontRef idx="minor">
            <a:schemeClr val="lt1"/>
          </a:fontRef>
        </p:style>
        <p:txBody>
          <a:bodyPr anchor="ctr"/>
          <a:lstStyle/>
          <a:p>
            <a:pPr algn="ctr" fontAlgn="auto">
              <a:lnSpc>
                <a:spcPts val="1700"/>
              </a:lnSpc>
              <a:spcBef>
                <a:spcPts val="0"/>
              </a:spcBef>
              <a:spcAft>
                <a:spcPts val="0"/>
              </a:spcAft>
              <a:defRPr/>
            </a:pPr>
            <a:r>
              <a:rPr lang="en-US" sz="1200" b="1" i="1" dirty="0">
                <a:solidFill>
                  <a:srgbClr val="FFFF00"/>
                </a:solidFill>
                <a:latin typeface="Georgia" pitchFamily="18" charset="0"/>
              </a:rPr>
              <a:t>Produce the remaining antennas . Carry out ESS tests on remaining Antenna</a:t>
            </a:r>
            <a:endParaRPr lang="en-IN" sz="1200" i="1" dirty="0">
              <a:solidFill>
                <a:srgbClr val="FFFF00"/>
              </a:solidFill>
              <a:latin typeface="Georg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895350"/>
          <a:ext cx="8839199" cy="5485520"/>
        </p:xfrm>
        <a:graphic>
          <a:graphicData uri="http://schemas.openxmlformats.org/drawingml/2006/table">
            <a:tbl>
              <a:tblPr/>
              <a:tblGrid>
                <a:gridCol w="1524000"/>
                <a:gridCol w="1376361"/>
                <a:gridCol w="2071689"/>
                <a:gridCol w="3867149"/>
              </a:tblGrid>
              <a:tr h="228600">
                <a:tc>
                  <a:txBody>
                    <a:bodyPr/>
                    <a:lstStyle/>
                    <a:p>
                      <a:pPr marL="0" marR="0" algn="ctr">
                        <a:lnSpc>
                          <a:spcPct val="100000"/>
                        </a:lnSpc>
                        <a:spcBef>
                          <a:spcPts val="0"/>
                        </a:spcBef>
                        <a:spcAft>
                          <a:spcPts val="0"/>
                        </a:spcAft>
                      </a:pPr>
                      <a:r>
                        <a:rPr lang="en-US" sz="1600" b="1" i="1" u="none" dirty="0">
                          <a:solidFill>
                            <a:schemeClr val="accent2">
                              <a:lumMod val="75000"/>
                            </a:schemeClr>
                          </a:solidFill>
                          <a:latin typeface="Georgia" pitchFamily="18" charset="0"/>
                          <a:ea typeface="Times New Roman"/>
                          <a:cs typeface="Times New Roman"/>
                        </a:rPr>
                        <a:t>EM </a:t>
                      </a:r>
                      <a:r>
                        <a:rPr lang="en-US" sz="1600" b="1" i="1" u="none" dirty="0" smtClean="0">
                          <a:solidFill>
                            <a:schemeClr val="accent2">
                              <a:lumMod val="75000"/>
                            </a:schemeClr>
                          </a:solidFill>
                          <a:latin typeface="Georgia" pitchFamily="18" charset="0"/>
                          <a:ea typeface="Times New Roman"/>
                          <a:cs typeface="Times New Roman"/>
                        </a:rPr>
                        <a:t>Simulator</a:t>
                      </a:r>
                      <a:endParaRPr lang="en-US" sz="2400" b="1" i="1" u="none" dirty="0">
                        <a:solidFill>
                          <a:schemeClr val="accent2">
                            <a:lumMod val="75000"/>
                          </a:schemeClr>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0000"/>
                        </a:lnSpc>
                        <a:spcBef>
                          <a:spcPts val="0"/>
                        </a:spcBef>
                        <a:spcAft>
                          <a:spcPts val="0"/>
                        </a:spcAft>
                      </a:pPr>
                      <a:r>
                        <a:rPr lang="en-US" sz="1600" b="1" i="1" u="none" dirty="0">
                          <a:solidFill>
                            <a:schemeClr val="accent2">
                              <a:lumMod val="75000"/>
                            </a:schemeClr>
                          </a:solidFill>
                          <a:latin typeface="Georgia" pitchFamily="18" charset="0"/>
                          <a:ea typeface="Times New Roman"/>
                          <a:cs typeface="Times New Roman"/>
                        </a:rPr>
                        <a:t>Mesher</a:t>
                      </a:r>
                      <a:endParaRPr lang="en-US" sz="2400" b="1" i="1" u="none" dirty="0">
                        <a:solidFill>
                          <a:schemeClr val="accent2">
                            <a:lumMod val="75000"/>
                          </a:schemeClr>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0000"/>
                        </a:lnSpc>
                        <a:spcBef>
                          <a:spcPts val="0"/>
                        </a:spcBef>
                        <a:spcAft>
                          <a:spcPts val="0"/>
                        </a:spcAft>
                      </a:pPr>
                      <a:r>
                        <a:rPr lang="en-US" sz="1600" b="1" i="1" u="none" dirty="0">
                          <a:solidFill>
                            <a:schemeClr val="accent2">
                              <a:lumMod val="75000"/>
                            </a:schemeClr>
                          </a:solidFill>
                          <a:latin typeface="Georgia" pitchFamily="18" charset="0"/>
                          <a:ea typeface="Times New Roman"/>
                          <a:cs typeface="Times New Roman"/>
                        </a:rPr>
                        <a:t>Algorithm</a:t>
                      </a:r>
                      <a:endParaRPr lang="en-US" sz="2400" b="1" i="1" u="none" dirty="0">
                        <a:solidFill>
                          <a:schemeClr val="accent2">
                            <a:lumMod val="75000"/>
                          </a:schemeClr>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0000"/>
                        </a:lnSpc>
                        <a:spcBef>
                          <a:spcPts val="0"/>
                        </a:spcBef>
                        <a:spcAft>
                          <a:spcPts val="0"/>
                        </a:spcAft>
                      </a:pPr>
                      <a:r>
                        <a:rPr lang="en-US" sz="1600" b="1" i="1" u="none" dirty="0">
                          <a:solidFill>
                            <a:schemeClr val="accent2">
                              <a:lumMod val="75000"/>
                            </a:schemeClr>
                          </a:solidFill>
                          <a:latin typeface="Georgia" pitchFamily="18" charset="0"/>
                          <a:ea typeface="Times New Roman"/>
                          <a:cs typeface="Times New Roman"/>
                        </a:rPr>
                        <a:t>Area of </a:t>
                      </a:r>
                      <a:r>
                        <a:rPr lang="en-US" sz="1600" b="1" i="1" u="none" dirty="0" smtClean="0">
                          <a:solidFill>
                            <a:schemeClr val="accent2">
                              <a:lumMod val="75000"/>
                            </a:schemeClr>
                          </a:solidFill>
                          <a:latin typeface="Georgia" pitchFamily="18" charset="0"/>
                          <a:ea typeface="Times New Roman"/>
                          <a:cs typeface="Times New Roman"/>
                        </a:rPr>
                        <a:t>Application</a:t>
                      </a:r>
                      <a:endParaRPr lang="en-US" sz="2400" b="1" i="1" u="none" dirty="0">
                        <a:solidFill>
                          <a:schemeClr val="accent2">
                            <a:lumMod val="75000"/>
                          </a:schemeClr>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78151">
                <a:tc>
                  <a:txBody>
                    <a:bodyPr/>
                    <a:lstStyle/>
                    <a:p>
                      <a:pPr marL="0" marR="0" algn="ctr">
                        <a:lnSpc>
                          <a:spcPct val="100000"/>
                        </a:lnSpc>
                        <a:spcBef>
                          <a:spcPts val="0"/>
                        </a:spcBef>
                        <a:spcAft>
                          <a:spcPts val="0"/>
                        </a:spcAft>
                      </a:pPr>
                      <a:r>
                        <a:rPr lang="en-US" sz="1600" b="1" i="1" u="none" strike="noStrike" dirty="0">
                          <a:solidFill>
                            <a:srgbClr val="0000CC"/>
                          </a:solidFill>
                          <a:latin typeface="Georgia" pitchFamily="18" charset="0"/>
                          <a:ea typeface="Times New Roman"/>
                          <a:cs typeface="Times New Roman"/>
                          <a:hlinkClick r:id=""/>
                        </a:rPr>
                        <a:t>Empire</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automatic</a:t>
                      </a:r>
                      <a:r>
                        <a:rPr lang="en-US" sz="1600" b="1" i="1" u="none" dirty="0" smtClean="0">
                          <a:solidFill>
                            <a:srgbClr val="0000CC"/>
                          </a:solidFill>
                          <a:latin typeface="Georgia" pitchFamily="18" charset="0"/>
                          <a:ea typeface="Times New Roman"/>
                          <a:cs typeface="Times New Roman"/>
                        </a:rPr>
                        <a:t>/ adaptive </a:t>
                      </a:r>
                      <a:r>
                        <a:rPr lang="en-US" sz="1600" b="1" i="1" u="none" dirty="0">
                          <a:solidFill>
                            <a:srgbClr val="0000CC"/>
                          </a:solidFill>
                          <a:latin typeface="Georgia" pitchFamily="18" charset="0"/>
                          <a:ea typeface="Times New Roman"/>
                          <a:cs typeface="Times New Roman"/>
                        </a:rPr>
                        <a:t>or manual</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1600" b="1" i="1" u="none" strike="noStrike" dirty="0">
                          <a:solidFill>
                            <a:srgbClr val="0000CC"/>
                          </a:solidFill>
                          <a:latin typeface="Georgia" pitchFamily="18" charset="0"/>
                          <a:ea typeface="Times New Roman"/>
                          <a:cs typeface="Times New Roman"/>
                          <a:hlinkClick r:id=""/>
                        </a:rPr>
                        <a:t>FDTD</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58738" marR="0" indent="0">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For RF and microwave antennas, components, and systems</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762000">
                <a:tc>
                  <a:txBody>
                    <a:bodyPr/>
                    <a:lstStyle/>
                    <a:p>
                      <a:pPr marL="0" marR="0" algn="ctr">
                        <a:lnSpc>
                          <a:spcPct val="100000"/>
                        </a:lnSpc>
                        <a:spcBef>
                          <a:spcPts val="0"/>
                        </a:spcBef>
                        <a:spcAft>
                          <a:spcPts val="0"/>
                        </a:spcAft>
                      </a:pPr>
                      <a:r>
                        <a:rPr lang="en-US" sz="1600" b="1" i="1" u="none" strike="noStrike" dirty="0">
                          <a:solidFill>
                            <a:srgbClr val="0000CC"/>
                          </a:solidFill>
                          <a:latin typeface="Georgia" pitchFamily="18" charset="0"/>
                          <a:ea typeface="Times New Roman"/>
                          <a:cs typeface="Times New Roman"/>
                          <a:hlinkClick r:id=""/>
                        </a:rPr>
                        <a:t>HFSS</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Automatic adaptive</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marL="0" marR="0" algn="ctr">
                        <a:lnSpc>
                          <a:spcPct val="100000"/>
                        </a:lnSpc>
                        <a:spcBef>
                          <a:spcPts val="0"/>
                        </a:spcBef>
                        <a:spcAft>
                          <a:spcPts val="0"/>
                        </a:spcAft>
                      </a:pPr>
                      <a:r>
                        <a:rPr lang="en-US" sz="1600" b="1" i="1" u="sng" strike="noStrike" dirty="0" smtClean="0">
                          <a:solidFill>
                            <a:srgbClr val="0000CC"/>
                          </a:solidFill>
                          <a:latin typeface="Georgia" pitchFamily="18" charset="0"/>
                          <a:ea typeface="Times New Roman"/>
                          <a:cs typeface="Times New Roman"/>
                          <a:hlinkClick r:id=""/>
                        </a:rPr>
                        <a:t>FEM</a:t>
                      </a:r>
                      <a:r>
                        <a:rPr lang="en-US" sz="1600" b="1" i="1" u="sng" strike="noStrike" dirty="0" smtClean="0">
                          <a:solidFill>
                            <a:srgbClr val="0000CC"/>
                          </a:solidFill>
                          <a:latin typeface="Georgia" pitchFamily="18" charset="0"/>
                          <a:ea typeface="Times New Roman"/>
                          <a:cs typeface="Times New Roman"/>
                        </a:rPr>
                        <a:t> </a:t>
                      </a:r>
                      <a:r>
                        <a:rPr lang="en-US" sz="1600" b="1" i="1" u="sng" strike="noStrike" dirty="0">
                          <a:solidFill>
                            <a:srgbClr val="0000CC"/>
                          </a:solidFill>
                          <a:latin typeface="Georgia" pitchFamily="18" charset="0"/>
                          <a:ea typeface="Times New Roman"/>
                          <a:cs typeface="Times New Roman"/>
                          <a:hlinkClick r:id=""/>
                        </a:rPr>
                        <a:t>FDTD</a:t>
                      </a:r>
                      <a:r>
                        <a:rPr lang="en-US" sz="1600" b="1" i="1" u="sng" strike="noStrike" dirty="0">
                          <a:solidFill>
                            <a:srgbClr val="0000CC"/>
                          </a:solidFill>
                          <a:latin typeface="Georgia" pitchFamily="18" charset="0"/>
                          <a:ea typeface="Times New Roman"/>
                          <a:cs typeface="Times New Roman"/>
                        </a:rPr>
                        <a:t> </a:t>
                      </a:r>
                      <a:r>
                        <a:rPr lang="en-US" sz="1600" b="1" i="1" u="sng" strike="noStrike" dirty="0">
                          <a:solidFill>
                            <a:srgbClr val="0000CC"/>
                          </a:solidFill>
                          <a:latin typeface="Georgia" pitchFamily="18" charset="0"/>
                          <a:ea typeface="Times New Roman"/>
                          <a:cs typeface="Times New Roman"/>
                          <a:hlinkClick r:id=""/>
                        </a:rPr>
                        <a:t>PO</a:t>
                      </a:r>
                      <a:r>
                        <a:rPr lang="en-US" sz="1600" b="1" i="1" u="sng" strike="noStrike" dirty="0">
                          <a:solidFill>
                            <a:srgbClr val="0000CC"/>
                          </a:solidFill>
                          <a:latin typeface="Georgia" pitchFamily="18" charset="0"/>
                          <a:ea typeface="Times New Roman"/>
                          <a:cs typeface="Times New Roman"/>
                        </a:rPr>
                        <a:t> </a:t>
                      </a:r>
                      <a:r>
                        <a:rPr lang="en-US" sz="1600" b="1" i="1" u="sng" strike="noStrike" dirty="0">
                          <a:solidFill>
                            <a:srgbClr val="0000CC"/>
                          </a:solidFill>
                          <a:latin typeface="Georgia" pitchFamily="18" charset="0"/>
                          <a:ea typeface="Times New Roman"/>
                          <a:cs typeface="Times New Roman"/>
                          <a:hlinkClick r:id=""/>
                        </a:rPr>
                        <a:t>Hybrid FEBI</a:t>
                      </a:r>
                      <a:r>
                        <a:rPr lang="en-US" sz="1600" b="1" i="1" u="sng" strike="noStrike" dirty="0">
                          <a:solidFill>
                            <a:srgbClr val="0000CC"/>
                          </a:solidFill>
                          <a:latin typeface="Georgia" pitchFamily="18" charset="0"/>
                          <a:ea typeface="Times New Roman"/>
                          <a:cs typeface="Times New Roman"/>
                        </a:rPr>
                        <a:t> </a:t>
                      </a:r>
                      <a:r>
                        <a:rPr lang="en-US" sz="1600" b="1" i="1" u="sng" strike="noStrike" dirty="0">
                          <a:solidFill>
                            <a:srgbClr val="0000CC"/>
                          </a:solidFill>
                          <a:latin typeface="Georgia" pitchFamily="18" charset="0"/>
                          <a:ea typeface="Times New Roman"/>
                          <a:cs typeface="Times New Roman"/>
                          <a:hlinkClick r:id=""/>
                        </a:rPr>
                        <a:t>MoM</a:t>
                      </a:r>
                      <a:r>
                        <a:rPr lang="en-US" sz="1600" b="1" i="1" u="sng" strike="noStrike" dirty="0">
                          <a:solidFill>
                            <a:srgbClr val="0000CC"/>
                          </a:solidFill>
                          <a:latin typeface="Georgia" pitchFamily="18" charset="0"/>
                          <a:ea typeface="Times New Roman"/>
                          <a:cs typeface="Times New Roman"/>
                        </a:rPr>
                        <a:t> </a:t>
                      </a:r>
                      <a:r>
                        <a:rPr lang="en-US" sz="1600" b="1" i="1" u="sng" strike="noStrike" dirty="0">
                          <a:solidFill>
                            <a:srgbClr val="0000CC"/>
                          </a:solidFill>
                          <a:latin typeface="Georgia" pitchFamily="18" charset="0"/>
                          <a:ea typeface="Times New Roman"/>
                          <a:cs typeface="Times New Roman"/>
                          <a:hlinkClick r:id=""/>
                        </a:rPr>
                        <a:t>Eigen Mode</a:t>
                      </a:r>
                      <a:r>
                        <a:rPr lang="en-US" sz="1600" b="1" i="1" u="sng" strike="noStrike" dirty="0">
                          <a:solidFill>
                            <a:srgbClr val="0000CC"/>
                          </a:solidFill>
                          <a:latin typeface="Georgia" pitchFamily="18" charset="0"/>
                          <a:ea typeface="Times New Roman"/>
                          <a:cs typeface="Times New Roman"/>
                        </a:rPr>
                        <a:t> </a:t>
                      </a:r>
                      <a:r>
                        <a:rPr lang="en-US" sz="1600" b="1" i="1" u="sng" strike="noStrike" dirty="0">
                          <a:solidFill>
                            <a:srgbClr val="0000CC"/>
                          </a:solidFill>
                          <a:latin typeface="Georgia" pitchFamily="18" charset="0"/>
                          <a:ea typeface="Times New Roman"/>
                          <a:cs typeface="Times New Roman"/>
                          <a:hlinkClick r:id=""/>
                        </a:rPr>
                        <a:t>Free Antenna and Waveguide Design Kit</a:t>
                      </a:r>
                      <a:endParaRPr lang="en-US" sz="2400" b="1" i="1" u="sng" strike="noStrik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marL="58738" marR="0" indent="0">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For antenna/filter/IC packages, Radome,RFIC,LTCC,MMIC,Antenna Placement,Wave guides , EMI,FSS,Metamaterial,Composite Material ,RCS-Mono and Bi development.</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r>
              <a:tr h="609600">
                <a:tc>
                  <a:txBody>
                    <a:bodyPr/>
                    <a:lstStyle/>
                    <a:p>
                      <a:pPr marL="0" marR="0" algn="ctr">
                        <a:lnSpc>
                          <a:spcPct val="100000"/>
                        </a:lnSpc>
                        <a:spcBef>
                          <a:spcPts val="0"/>
                        </a:spcBef>
                        <a:spcAft>
                          <a:spcPts val="0"/>
                        </a:spcAft>
                      </a:pPr>
                      <a:r>
                        <a:rPr lang="en-US" sz="1600" b="1" i="1" u="none" dirty="0" smtClean="0">
                          <a:solidFill>
                            <a:srgbClr val="0000CC"/>
                          </a:solidFill>
                          <a:latin typeface="Georgia" pitchFamily="18" charset="0"/>
                          <a:ea typeface="Times New Roman"/>
                          <a:cs typeface="Times New Roman"/>
                        </a:rPr>
                        <a:t>CST Microwave Studio</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Manual</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0000"/>
                        </a:lnSpc>
                        <a:spcBef>
                          <a:spcPts val="0"/>
                        </a:spcBef>
                        <a:spcAft>
                          <a:spcPts val="0"/>
                        </a:spcAft>
                      </a:pPr>
                      <a:r>
                        <a:rPr lang="en-US" sz="1600" b="1" i="1" u="none" strike="noStrike" dirty="0">
                          <a:solidFill>
                            <a:srgbClr val="0000CC"/>
                          </a:solidFill>
                          <a:latin typeface="Georgia" pitchFamily="18" charset="0"/>
                          <a:ea typeface="Times New Roman"/>
                          <a:cs typeface="Times New Roman"/>
                          <a:hlinkClick r:id=""/>
                        </a:rPr>
                        <a:t>FIT</a:t>
                      </a:r>
                      <a:r>
                        <a:rPr lang="en-US" sz="1600" b="1" i="1" u="none" strike="noStrike" dirty="0">
                          <a:solidFill>
                            <a:srgbClr val="0000CC"/>
                          </a:solidFill>
                          <a:latin typeface="Georgia" pitchFamily="18" charset="0"/>
                          <a:ea typeface="Times New Roman"/>
                          <a:cs typeface="Times New Roman"/>
                        </a:rPr>
                        <a:t> </a:t>
                      </a:r>
                      <a:r>
                        <a:rPr lang="en-US" sz="1600" b="1" i="1" u="none" strike="noStrike" dirty="0">
                          <a:solidFill>
                            <a:srgbClr val="0000CC"/>
                          </a:solidFill>
                          <a:latin typeface="Georgia" pitchFamily="18" charset="0"/>
                          <a:ea typeface="Times New Roman"/>
                          <a:cs typeface="Times New Roman"/>
                          <a:hlinkClick r:id=""/>
                        </a:rPr>
                        <a:t>FDTD</a:t>
                      </a:r>
                      <a:r>
                        <a:rPr lang="en-US" sz="1600" b="1" i="1" u="none" strike="noStrike" dirty="0">
                          <a:solidFill>
                            <a:srgbClr val="0000CC"/>
                          </a:solidFill>
                          <a:latin typeface="Georgia" pitchFamily="18" charset="0"/>
                          <a:ea typeface="Times New Roman"/>
                          <a:cs typeface="Times New Roman"/>
                        </a:rPr>
                        <a:t> </a:t>
                      </a:r>
                      <a:r>
                        <a:rPr lang="en-US" sz="1600" b="1" i="1" u="none" strike="noStrike" dirty="0">
                          <a:solidFill>
                            <a:srgbClr val="0000CC"/>
                          </a:solidFill>
                          <a:latin typeface="Georgia" pitchFamily="18" charset="0"/>
                          <a:ea typeface="Times New Roman"/>
                          <a:cs typeface="Times New Roman"/>
                          <a:hlinkClick r:id=""/>
                        </a:rPr>
                        <a:t>FEM</a:t>
                      </a:r>
                      <a:r>
                        <a:rPr lang="en-US" sz="1600" b="1" i="1" u="none" strike="noStrike" dirty="0">
                          <a:solidFill>
                            <a:srgbClr val="0000CC"/>
                          </a:solidFill>
                          <a:latin typeface="Georgia" pitchFamily="18" charset="0"/>
                          <a:ea typeface="Times New Roman"/>
                          <a:cs typeface="Times New Roman"/>
                        </a:rPr>
                        <a:t> </a:t>
                      </a:r>
                      <a:r>
                        <a:rPr lang="en-US" sz="1600" b="1" i="1" u="none" strike="noStrike" dirty="0">
                          <a:solidFill>
                            <a:srgbClr val="0000CC"/>
                          </a:solidFill>
                          <a:latin typeface="Georgia" pitchFamily="18" charset="0"/>
                          <a:ea typeface="Times New Roman"/>
                          <a:cs typeface="Times New Roman"/>
                          <a:hlinkClick r:id=""/>
                        </a:rPr>
                        <a:t>TLM</a:t>
                      </a:r>
                      <a:r>
                        <a:rPr lang="en-US" sz="1600" b="1" i="1" u="none" strike="noStrike" dirty="0">
                          <a:solidFill>
                            <a:srgbClr val="0000CC"/>
                          </a:solidFill>
                          <a:latin typeface="Georgia" pitchFamily="18" charset="0"/>
                          <a:ea typeface="Times New Roman"/>
                          <a:cs typeface="Times New Roman"/>
                        </a:rPr>
                        <a:t> </a:t>
                      </a:r>
                      <a:r>
                        <a:rPr lang="en-US" sz="1600" b="1" i="1" u="none" strike="noStrike" dirty="0" err="1">
                          <a:solidFill>
                            <a:srgbClr val="0000CC"/>
                          </a:solidFill>
                          <a:latin typeface="Georgia" pitchFamily="18" charset="0"/>
                          <a:ea typeface="Times New Roman"/>
                          <a:cs typeface="Times New Roman"/>
                          <a:hlinkClick r:id=""/>
                        </a:rPr>
                        <a:t>MoM</a:t>
                      </a:r>
                      <a:r>
                        <a:rPr lang="en-US" sz="1600" b="1" i="1" u="none" strike="noStrike" dirty="0">
                          <a:solidFill>
                            <a:srgbClr val="0000CC"/>
                          </a:solidFill>
                          <a:latin typeface="Georgia" pitchFamily="18" charset="0"/>
                          <a:ea typeface="Times New Roman"/>
                          <a:cs typeface="Times New Roman"/>
                        </a:rPr>
                        <a:t> </a:t>
                      </a:r>
                      <a:r>
                        <a:rPr lang="en-US" sz="1600" b="1" i="1" u="none" strike="noStrike" dirty="0" smtClean="0">
                          <a:solidFill>
                            <a:srgbClr val="0000CC"/>
                          </a:solidFill>
                          <a:latin typeface="Georgia" pitchFamily="18" charset="0"/>
                          <a:ea typeface="Times New Roman"/>
                          <a:cs typeface="Times New Roman"/>
                          <a:hlinkClick r:id=""/>
                        </a:rPr>
                        <a:t>SBR</a:t>
                      </a:r>
                      <a:r>
                        <a:rPr lang="en-US" sz="1600" b="1" i="1" u="none" strike="noStrike" dirty="0" smtClean="0">
                          <a:solidFill>
                            <a:srgbClr val="0000CC"/>
                          </a:solidFill>
                          <a:latin typeface="Georgia" pitchFamily="18" charset="0"/>
                          <a:ea typeface="Times New Roman"/>
                          <a:cs typeface="Times New Roman"/>
                        </a:rPr>
                        <a:t> </a:t>
                      </a:r>
                      <a:r>
                        <a:rPr lang="en-US" sz="1600" b="1" i="1" u="none" strike="noStrike" dirty="0">
                          <a:solidFill>
                            <a:srgbClr val="0000CC"/>
                          </a:solidFill>
                          <a:latin typeface="Georgia" pitchFamily="18" charset="0"/>
                          <a:ea typeface="Times New Roman"/>
                          <a:cs typeface="Times New Roman"/>
                          <a:hlinkClick r:id=""/>
                        </a:rPr>
                        <a:t>PEEC</a:t>
                      </a:r>
                      <a:endParaRPr lang="en-US" sz="2400" b="1" i="1" u="none" strike="noStrik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58738" marR="0" indent="0">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For </a:t>
                      </a:r>
                      <a:r>
                        <a:rPr lang="en-US" sz="1600" b="1" i="1" u="none" dirty="0" smtClean="0">
                          <a:solidFill>
                            <a:srgbClr val="0000CC"/>
                          </a:solidFill>
                          <a:latin typeface="Georgia" pitchFamily="18" charset="0"/>
                          <a:ea typeface="Times New Roman"/>
                          <a:cs typeface="Times New Roman"/>
                        </a:rPr>
                        <a:t>antenna/filter/EMI/SI /packages/ TWT/accelerators</a:t>
                      </a:r>
                      <a:r>
                        <a:rPr lang="en-US" sz="1600" b="1" i="1" u="none" dirty="0">
                          <a:solidFill>
                            <a:srgbClr val="0000CC"/>
                          </a:solidFill>
                          <a:latin typeface="Georgia" pitchFamily="18" charset="0"/>
                          <a:ea typeface="Times New Roman"/>
                          <a:cs typeface="Times New Roman"/>
                        </a:rPr>
                        <a:t>.</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152400">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AWR AXIEM</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adaptive</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Modified </a:t>
                      </a:r>
                      <a:r>
                        <a:rPr lang="en-US" sz="1600" b="1" i="1" u="none" strike="noStrike" dirty="0">
                          <a:solidFill>
                            <a:srgbClr val="0000CC"/>
                          </a:solidFill>
                          <a:latin typeface="Georgia" pitchFamily="18" charset="0"/>
                          <a:ea typeface="Times New Roman"/>
                          <a:cs typeface="Times New Roman"/>
                          <a:hlinkClick r:id=""/>
                        </a:rPr>
                        <a:t>MoM</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58738">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Passive elements and planar antenna.</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4430">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Antenna Magus</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N/A</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Parametric interpolation</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58738" marR="0" indent="0">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Antenna selection from 225 templates of antenna types</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r h="228600">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FEKO Lite</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adaptive</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Selectable (5 solvers)</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c>
                  <a:txBody>
                    <a:bodyPr/>
                    <a:lstStyle/>
                    <a:p>
                      <a:pPr marL="58738" marR="0" indent="0">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Complex geometry or large-scale, especially specific absorption of RF radiation.</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99"/>
                    </a:solidFill>
                  </a:tcPr>
                </a:tc>
              </a:tr>
              <a:tr h="407649">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NewFasant MONURBS</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adaptive</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0000"/>
                        </a:lnSpc>
                        <a:spcBef>
                          <a:spcPts val="0"/>
                        </a:spcBef>
                        <a:spcAft>
                          <a:spcPts val="0"/>
                        </a:spcAft>
                      </a:pPr>
                      <a:r>
                        <a:rPr lang="en-US" sz="1600" b="1" i="1" u="none" strike="noStrike" dirty="0">
                          <a:solidFill>
                            <a:srgbClr val="0000CC"/>
                          </a:solidFill>
                          <a:latin typeface="Georgia" pitchFamily="18" charset="0"/>
                          <a:ea typeface="Times New Roman"/>
                          <a:cs typeface="Times New Roman"/>
                          <a:hlinkClick r:id=""/>
                        </a:rPr>
                        <a:t>MoM</a:t>
                      </a:r>
                      <a:r>
                        <a:rPr lang="en-US" sz="1600" b="1" i="1" u="none" dirty="0">
                          <a:solidFill>
                            <a:srgbClr val="0000CC"/>
                          </a:solidFill>
                          <a:latin typeface="Georgia" pitchFamily="18" charset="0"/>
                          <a:ea typeface="Times New Roman"/>
                          <a:cs typeface="Times New Roman"/>
                        </a:rPr>
                        <a:t> with </a:t>
                      </a:r>
                      <a:r>
                        <a:rPr lang="en-US" sz="1600" b="1" i="1" u="none" strike="noStrike" dirty="0">
                          <a:solidFill>
                            <a:srgbClr val="0000CC"/>
                          </a:solidFill>
                          <a:latin typeface="Georgia" pitchFamily="18" charset="0"/>
                          <a:ea typeface="Times New Roman"/>
                          <a:cs typeface="Times New Roman"/>
                          <a:hlinkClick r:id=""/>
                        </a:rPr>
                        <a:t>Fast multipole method</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8738" marR="0" indent="0">
                        <a:lnSpc>
                          <a:spcPct val="100000"/>
                        </a:lnSpc>
                        <a:spcBef>
                          <a:spcPts val="0"/>
                        </a:spcBef>
                        <a:spcAft>
                          <a:spcPts val="0"/>
                        </a:spcAft>
                      </a:pPr>
                      <a:r>
                        <a:rPr lang="en-US" sz="1600" b="1" i="1" u="none" dirty="0">
                          <a:solidFill>
                            <a:srgbClr val="0000CC"/>
                          </a:solidFill>
                          <a:latin typeface="Georgia" pitchFamily="18" charset="0"/>
                          <a:ea typeface="Times New Roman"/>
                          <a:cs typeface="Times New Roman"/>
                        </a:rPr>
                        <a:t>Antenna design, EMC and radar cross-section</a:t>
                      </a:r>
                      <a:endParaRPr lang="en-US" sz="2400" b="1" i="1" u="none" dirty="0">
                        <a:solidFill>
                          <a:srgbClr val="0000CC"/>
                        </a:solidFill>
                        <a:latin typeface="Georgia" pitchFamily="18" charset="0"/>
                        <a:ea typeface="Times New Roman"/>
                        <a:cs typeface="Times New Roman"/>
                      </a:endParaRPr>
                    </a:p>
                  </a:txBody>
                  <a:tcPr marL="7565" marR="7565" marT="7565" marB="75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3" name="Text Box 2"/>
          <p:cNvSpPr txBox="1">
            <a:spLocks noChangeArrowheads="1"/>
          </p:cNvSpPr>
          <p:nvPr/>
        </p:nvSpPr>
        <p:spPr bwMode="auto">
          <a:xfrm>
            <a:off x="12140" y="30144"/>
            <a:ext cx="9093760" cy="461665"/>
          </a:xfrm>
          <a:prstGeom prst="rect">
            <a:avLst/>
          </a:prstGeom>
          <a:solidFill>
            <a:srgbClr val="A5002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fontAlgn="auto">
              <a:spcBef>
                <a:spcPct val="50000"/>
              </a:spcBef>
              <a:spcAft>
                <a:spcPts val="0"/>
              </a:spcAft>
              <a:defRPr/>
            </a:pPr>
            <a:r>
              <a:rPr lang="en-US" sz="2400" b="1" dirty="0" smtClean="0">
                <a:solidFill>
                  <a:srgbClr val="FFFF00"/>
                </a:solidFill>
                <a:latin typeface="Georgia" pitchFamily="18" charset="0"/>
                <a:cs typeface="FrankRuehl" pitchFamily="34" charset="-79"/>
              </a:rPr>
              <a:t>COMMERCIAL ELECTROMAGNETIC SIMULATORS</a:t>
            </a:r>
            <a:endParaRPr lang="en-US" sz="2400" b="1" dirty="0">
              <a:solidFill>
                <a:srgbClr val="FFFF00"/>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3750" t="28658" r="20000" b="17969"/>
          <a:stretch>
            <a:fillRect/>
          </a:stretch>
        </p:blipFill>
        <p:spPr bwMode="auto">
          <a:xfrm>
            <a:off x="228600" y="609600"/>
            <a:ext cx="8708858" cy="5638800"/>
          </a:xfrm>
          <a:prstGeom prst="rect">
            <a:avLst/>
          </a:prstGeom>
          <a:noFill/>
          <a:ln w="9525">
            <a:noFill/>
            <a:miter lim="800000"/>
            <a:headEnd/>
            <a:tailEnd/>
          </a:ln>
          <a:effectLst/>
        </p:spPr>
      </p:pic>
      <p:sp>
        <p:nvSpPr>
          <p:cNvPr id="3" name="Rectangle 2"/>
          <p:cNvSpPr>
            <a:spLocks noChangeArrowheads="1"/>
          </p:cNvSpPr>
          <p:nvPr/>
        </p:nvSpPr>
        <p:spPr bwMode="auto">
          <a:xfrm>
            <a:off x="609600" y="152400"/>
            <a:ext cx="7315200" cy="413639"/>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a:lnSpc>
                <a:spcPct val="87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400" b="1" dirty="0" smtClean="0">
                <a:solidFill>
                  <a:srgbClr val="FFFF00"/>
                </a:solidFill>
                <a:latin typeface="Georgia" pitchFamily="18" charset="0"/>
              </a:rPr>
              <a:t>EM SIMULATIOMN : CEM METHODS</a:t>
            </a:r>
            <a:endParaRPr lang="es-ES" sz="2400" b="1" dirty="0">
              <a:solidFill>
                <a:srgbClr val="FFFF00"/>
              </a:solidFill>
              <a:latin typeface="Georgia"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152400" y="838200"/>
            <a:ext cx="8839200" cy="3785652"/>
          </a:xfrm>
          <a:prstGeom prst="rect">
            <a:avLst/>
          </a:prstGeom>
          <a:noFill/>
          <a:ln w="9525">
            <a:noFill/>
            <a:miter lim="800000"/>
            <a:headEnd/>
            <a:tailEnd/>
          </a:ln>
        </p:spPr>
        <p:txBody>
          <a:bodyPr>
            <a:spAutoFit/>
          </a:bodyPr>
          <a:lstStyle/>
          <a:p>
            <a:pPr marL="228600" indent="-228600" algn="just">
              <a:spcBef>
                <a:spcPts val="600"/>
              </a:spcBef>
              <a:spcAft>
                <a:spcPts val="600"/>
              </a:spcAft>
              <a:buFont typeface="Arial" pitchFamily="34" charset="0"/>
              <a:buChar char="•"/>
            </a:pPr>
            <a:r>
              <a:rPr lang="en-US" sz="2000" i="1" dirty="0">
                <a:solidFill>
                  <a:schemeClr val="bg1"/>
                </a:solidFill>
                <a:latin typeface="Georgia" pitchFamily="18" charset="0"/>
              </a:rPr>
              <a:t>HFSS uses the finite element method (FEM) to solve for the electromagnetic fields in the solution region. It meshes over the entire solution volume and solves for the electric field throughout that volume.</a:t>
            </a:r>
          </a:p>
          <a:p>
            <a:pPr marL="285750" indent="-285750" algn="just" fontAlgn="auto">
              <a:spcBef>
                <a:spcPts val="600"/>
              </a:spcBef>
              <a:spcAft>
                <a:spcPts val="600"/>
              </a:spcAft>
              <a:buFont typeface="Wingdings" pitchFamily="2" charset="2"/>
              <a:buChar char="§"/>
              <a:defRPr/>
            </a:pPr>
            <a:r>
              <a:rPr lang="en-US" sz="2000" i="1" dirty="0" smtClean="0">
                <a:solidFill>
                  <a:schemeClr val="bg1"/>
                </a:solidFill>
                <a:latin typeface="Georgia" pitchFamily="18" charset="0"/>
              </a:rPr>
              <a:t>The </a:t>
            </a:r>
            <a:r>
              <a:rPr lang="en-US" sz="2000" i="1" dirty="0">
                <a:solidFill>
                  <a:schemeClr val="bg1"/>
                </a:solidFill>
                <a:latin typeface="Georgia" pitchFamily="18" charset="0"/>
              </a:rPr>
              <a:t>geometric model is automatically divided into a large number of tetrahedrals, where a single tetrahedron is a four-sided pyramid. This collection of tetrahedral is referred to as the finite element </a:t>
            </a:r>
            <a:r>
              <a:rPr lang="en-US" sz="2000" i="1" dirty="0" smtClean="0">
                <a:solidFill>
                  <a:schemeClr val="bg1"/>
                </a:solidFill>
                <a:latin typeface="Georgia" pitchFamily="18" charset="0"/>
              </a:rPr>
              <a:t>mesh</a:t>
            </a:r>
          </a:p>
          <a:p>
            <a:pPr marL="285750" indent="-285750" algn="just" fontAlgn="auto">
              <a:spcBef>
                <a:spcPts val="600"/>
              </a:spcBef>
              <a:spcAft>
                <a:spcPts val="600"/>
              </a:spcAft>
              <a:buFont typeface="Wingdings" pitchFamily="2" charset="2"/>
              <a:buChar char="§"/>
              <a:defRPr/>
            </a:pPr>
            <a:r>
              <a:rPr lang="en-IN" sz="2000" i="1" dirty="0" smtClean="0">
                <a:solidFill>
                  <a:schemeClr val="bg1"/>
                </a:solidFill>
                <a:effectLst>
                  <a:outerShdw blurRad="38100" dist="38100" dir="2700000" algn="tl">
                    <a:srgbClr val="000000">
                      <a:alpha val="43137"/>
                    </a:srgbClr>
                  </a:outerShdw>
                </a:effectLst>
                <a:latin typeface="Georgia" pitchFamily="18" charset="0"/>
              </a:rPr>
              <a:t>HFSS supports </a:t>
            </a:r>
            <a:r>
              <a:rPr lang="en-US" sz="2000" i="1" dirty="0" smtClean="0">
                <a:solidFill>
                  <a:schemeClr val="bg1"/>
                </a:solidFill>
                <a:effectLst>
                  <a:outerShdw blurRad="38100" dist="38100" dir="2700000" algn="tl">
                    <a:srgbClr val="000000">
                      <a:alpha val="43137"/>
                    </a:srgbClr>
                  </a:outerShdw>
                </a:effectLst>
                <a:latin typeface="Georgia" pitchFamily="18" charset="0"/>
              </a:rPr>
              <a:t>co-simulation of Electromagnetic and mechanical properties such </a:t>
            </a:r>
            <a:r>
              <a:rPr lang="en-IN" sz="2000" i="1" dirty="0" smtClean="0">
                <a:solidFill>
                  <a:schemeClr val="bg1"/>
                </a:solidFill>
                <a:effectLst>
                  <a:outerShdw blurRad="38100" dist="38100" dir="2700000" algn="tl">
                    <a:srgbClr val="000000">
                      <a:alpha val="43137"/>
                    </a:srgbClr>
                  </a:outerShdw>
                </a:effectLst>
                <a:latin typeface="Georgia" pitchFamily="18" charset="0"/>
              </a:rPr>
              <a:t>as temperature, structural and fluid dynamic.</a:t>
            </a:r>
            <a:r>
              <a:rPr lang="en-US" sz="2000" i="1" dirty="0" smtClean="0">
                <a:solidFill>
                  <a:schemeClr val="bg1"/>
                </a:solidFill>
                <a:effectLst>
                  <a:outerShdw blurRad="38100" dist="38100" dir="2700000" algn="tl">
                    <a:srgbClr val="000000">
                      <a:alpha val="43137"/>
                    </a:srgbClr>
                  </a:outerShdw>
                </a:effectLst>
                <a:latin typeface="Georgia" pitchFamily="18" charset="0"/>
              </a:rPr>
              <a:t> </a:t>
            </a:r>
          </a:p>
          <a:p>
            <a:pPr marL="285750" indent="-285750" algn="just" fontAlgn="auto">
              <a:spcBef>
                <a:spcPts val="600"/>
              </a:spcBef>
              <a:spcAft>
                <a:spcPts val="600"/>
              </a:spcAft>
              <a:buFont typeface="Wingdings" pitchFamily="2" charset="2"/>
              <a:buChar char="§"/>
              <a:defRPr/>
            </a:pPr>
            <a:r>
              <a:rPr lang="en-US" sz="2000" i="1" dirty="0" smtClean="0">
                <a:solidFill>
                  <a:schemeClr val="bg1"/>
                </a:solidFill>
                <a:effectLst>
                  <a:outerShdw blurRad="38100" dist="38100" dir="2700000" algn="tl">
                    <a:srgbClr val="000000">
                      <a:alpha val="43137"/>
                    </a:srgbClr>
                  </a:outerShdw>
                </a:effectLst>
                <a:latin typeface="Georgia" pitchFamily="18" charset="0"/>
              </a:rPr>
              <a:t>Co-simulation with circuit simulator ANSYS Designer</a:t>
            </a:r>
          </a:p>
          <a:p>
            <a:pPr marL="285750" indent="-285750" algn="just" fontAlgn="auto">
              <a:spcBef>
                <a:spcPts val="600"/>
              </a:spcBef>
              <a:spcAft>
                <a:spcPts val="600"/>
              </a:spcAft>
              <a:buFont typeface="Wingdings" pitchFamily="2" charset="2"/>
              <a:buChar char="§"/>
              <a:defRPr/>
            </a:pPr>
            <a:r>
              <a:rPr lang="en-US" sz="2000" i="1" dirty="0" smtClean="0">
                <a:solidFill>
                  <a:schemeClr val="bg1"/>
                </a:solidFill>
                <a:effectLst>
                  <a:outerShdw blurRad="38100" dist="38100" dir="2700000" algn="tl">
                    <a:srgbClr val="000000">
                      <a:alpha val="43137"/>
                    </a:srgbClr>
                  </a:outerShdw>
                </a:effectLst>
                <a:latin typeface="Georgia" pitchFamily="18" charset="0"/>
              </a:rPr>
              <a:t>FEBI and PO are used for simulation of electrically large structure</a:t>
            </a:r>
            <a:endParaRPr lang="en-US" sz="2000" dirty="0">
              <a:solidFill>
                <a:schemeClr val="bg1"/>
              </a:solidFill>
              <a:latin typeface="Calibri" pitchFamily="34" charset="0"/>
            </a:endParaRPr>
          </a:p>
        </p:txBody>
      </p:sp>
      <p:pic>
        <p:nvPicPr>
          <p:cNvPr id="25603" name="Picture 2"/>
          <p:cNvPicPr>
            <a:picLocks noChangeAspect="1" noChangeArrowheads="1"/>
          </p:cNvPicPr>
          <p:nvPr/>
        </p:nvPicPr>
        <p:blipFill>
          <a:blip r:embed="rId3" cstate="print"/>
          <a:srcRect l="15195" t="56514" r="53125" b="36591"/>
          <a:stretch>
            <a:fillRect/>
          </a:stretch>
        </p:blipFill>
        <p:spPr bwMode="auto">
          <a:xfrm>
            <a:off x="85725" y="4724400"/>
            <a:ext cx="9004297" cy="1371600"/>
          </a:xfrm>
          <a:prstGeom prst="rect">
            <a:avLst/>
          </a:prstGeom>
          <a:noFill/>
          <a:ln w="9525">
            <a:noFill/>
            <a:miter lim="800000"/>
            <a:headEnd/>
            <a:tailEnd/>
          </a:ln>
        </p:spPr>
      </p:pic>
      <p:sp>
        <p:nvSpPr>
          <p:cNvPr id="5" name="TextBox 4"/>
          <p:cNvSpPr txBox="1"/>
          <p:nvPr/>
        </p:nvSpPr>
        <p:spPr>
          <a:xfrm>
            <a:off x="228601" y="304802"/>
            <a:ext cx="8762999" cy="461665"/>
          </a:xfrm>
          <a:prstGeom prst="rect">
            <a:avLst/>
          </a:prstGeom>
          <a:solidFill>
            <a:srgbClr val="800000"/>
          </a:solidFill>
          <a:scene3d>
            <a:camera prst="orthographicFront"/>
            <a:lightRig rig="threePt" dir="t"/>
          </a:scene3d>
          <a:sp3d>
            <a:bevelT/>
          </a:sp3d>
        </p:spPr>
        <p:txBody>
          <a:bodyPr>
            <a:spAutoFit/>
          </a:bodyPr>
          <a:lstStyle/>
          <a:p>
            <a:pPr algn="ctr" fontAlgn="auto">
              <a:spcBef>
                <a:spcPts val="0"/>
              </a:spcBef>
              <a:spcAft>
                <a:spcPts val="0"/>
              </a:spcAft>
              <a:defRPr/>
            </a:pPr>
            <a:r>
              <a:rPr lang="en-IN" sz="2400" b="1" dirty="0">
                <a:solidFill>
                  <a:srgbClr val="FFFF00"/>
                </a:solidFill>
                <a:effectLst>
                  <a:outerShdw blurRad="38100" dist="38100" dir="2700000" algn="tl">
                    <a:srgbClr val="000000">
                      <a:alpha val="43137"/>
                    </a:srgbClr>
                  </a:outerShdw>
                </a:effectLst>
                <a:latin typeface="Georgia" pitchFamily="18" charset="0"/>
              </a:rPr>
              <a:t>HIGH FREQUENCY STRUCTURE SIMULATOR(HFSS)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685800"/>
            <a:ext cx="8839200" cy="6553200"/>
          </a:xfrm>
          <a:prstGeom prst="rect">
            <a:avLst/>
          </a:prstGeom>
        </p:spPr>
        <p:txBody>
          <a:bodyPr/>
          <a:lstStyle/>
          <a:p>
            <a:pPr marL="171450" marR="0" lvl="0" indent="-171450" algn="l" defTabSz="914400" rtl="0" eaLnBrk="0" fontAlgn="base" latinLnBrk="0" hangingPunct="0">
              <a:spcBef>
                <a:spcPts val="600"/>
              </a:spcBef>
              <a:spcAft>
                <a:spcPts val="600"/>
              </a:spcAft>
              <a:buClrTx/>
              <a:buSzTx/>
              <a:buFont typeface="Arial" pitchFamily="34" charset="0"/>
              <a:buChar char="•"/>
              <a:tabLst/>
              <a:defRPr/>
            </a:pPr>
            <a:r>
              <a:rPr kumimoji="0" lang="en-US" sz="2200" b="0" i="1" u="none" strike="noStrike" kern="1200" cap="none" spc="0" normalizeH="0" baseline="0" noProof="0" dirty="0" smtClean="0">
                <a:ln>
                  <a:noFill/>
                </a:ln>
                <a:solidFill>
                  <a:schemeClr val="bg1"/>
                </a:solidFill>
                <a:uLnTx/>
                <a:uFillTx/>
                <a:latin typeface="Georgia" pitchFamily="18" charset="0"/>
              </a:rPr>
              <a:t>Computes S-Parameters and full-wave fields for arbitrarily-shaped 3D passive structures</a:t>
            </a:r>
          </a:p>
          <a:p>
            <a:pPr marL="171450" marR="0" lvl="0" indent="-171450" algn="l" defTabSz="914400" rtl="0" eaLnBrk="0" fontAlgn="base" latinLnBrk="0" hangingPunct="0">
              <a:spcBef>
                <a:spcPts val="600"/>
              </a:spcBef>
              <a:spcAft>
                <a:spcPts val="600"/>
              </a:spcAft>
              <a:buClrTx/>
              <a:buSzTx/>
              <a:buFont typeface="Arial" pitchFamily="34" charset="0"/>
              <a:buChar char="•"/>
              <a:tabLst/>
              <a:defRPr/>
            </a:pPr>
            <a:r>
              <a:rPr kumimoji="0" lang="en-US" sz="2200" b="0" i="1" u="none" strike="noStrike" kern="1200" cap="none" spc="0" normalizeH="0" baseline="0" noProof="0" dirty="0" smtClean="0">
                <a:ln>
                  <a:noFill/>
                </a:ln>
                <a:solidFill>
                  <a:schemeClr val="bg1"/>
                </a:solidFill>
                <a:uLnTx/>
                <a:uFillTx/>
                <a:latin typeface="Georgia" pitchFamily="18" charset="0"/>
              </a:rPr>
              <a:t>Powerful drawing capabilities to simplify design entry</a:t>
            </a:r>
          </a:p>
          <a:p>
            <a:pPr marL="171450" marR="0" lvl="0" indent="-171450" algn="l" defTabSz="914400" rtl="0" eaLnBrk="0" fontAlgn="base" latinLnBrk="0" hangingPunct="0">
              <a:spcBef>
                <a:spcPts val="600"/>
              </a:spcBef>
              <a:spcAft>
                <a:spcPts val="600"/>
              </a:spcAft>
              <a:buClrTx/>
              <a:buSzTx/>
              <a:buFont typeface="Arial" pitchFamily="34" charset="0"/>
              <a:buChar char="•"/>
              <a:tabLst/>
              <a:defRPr/>
            </a:pPr>
            <a:r>
              <a:rPr kumimoji="0" lang="en-US" sz="2200" b="0" i="1" u="none" strike="noStrike" kern="1200" cap="none" spc="0" normalizeH="0" baseline="0" noProof="0" dirty="0" smtClean="0">
                <a:ln>
                  <a:noFill/>
                </a:ln>
                <a:solidFill>
                  <a:schemeClr val="bg1"/>
                </a:solidFill>
                <a:uLnTx/>
                <a:uFillTx/>
                <a:latin typeface="Georgia" pitchFamily="18" charset="0"/>
              </a:rPr>
              <a:t>Excellent Boolean functions:  </a:t>
            </a:r>
            <a:r>
              <a:rPr lang="en-US" sz="2200" i="1" dirty="0" smtClean="0">
                <a:solidFill>
                  <a:schemeClr val="bg1"/>
                </a:solidFill>
                <a:latin typeface="Georgia" pitchFamily="18" charset="0"/>
              </a:rPr>
              <a:t>Unite, Subtract, Intersect, Split, Imprint etc.</a:t>
            </a:r>
          </a:p>
          <a:p>
            <a:pPr marL="171450" marR="0" lvl="0" indent="-171450" algn="l" defTabSz="914400" rtl="0" eaLnBrk="0" fontAlgn="base" latinLnBrk="0" hangingPunct="0">
              <a:spcBef>
                <a:spcPts val="600"/>
              </a:spcBef>
              <a:spcAft>
                <a:spcPts val="600"/>
              </a:spcAft>
              <a:buClrTx/>
              <a:buSzTx/>
              <a:buFont typeface="Arial" pitchFamily="34" charset="0"/>
              <a:buChar char="•"/>
              <a:tabLst/>
              <a:defRPr/>
            </a:pPr>
            <a:r>
              <a:rPr kumimoji="0" lang="en-US" sz="2200" b="0" i="1" u="none" strike="noStrike" kern="1200" cap="none" spc="0" normalizeH="0" baseline="0" noProof="0" dirty="0" smtClean="0">
                <a:ln>
                  <a:noFill/>
                </a:ln>
                <a:solidFill>
                  <a:schemeClr val="bg1"/>
                </a:solidFill>
                <a:uLnTx/>
                <a:uFillTx/>
                <a:latin typeface="Georgia" pitchFamily="18" charset="0"/>
              </a:rPr>
              <a:t> Excellent Optimetrics tool</a:t>
            </a:r>
          </a:p>
          <a:p>
            <a:pPr marL="171450" marR="0" lvl="0" indent="-171450" algn="l" defTabSz="914400" rtl="0" eaLnBrk="0" fontAlgn="base" latinLnBrk="0" hangingPunct="0">
              <a:spcBef>
                <a:spcPts val="600"/>
              </a:spcBef>
              <a:spcAft>
                <a:spcPts val="600"/>
              </a:spcAft>
              <a:buClrTx/>
              <a:buSzTx/>
              <a:buFont typeface="Arial" pitchFamily="34" charset="0"/>
              <a:buChar char="•"/>
              <a:tabLst/>
              <a:defRPr/>
            </a:pPr>
            <a:r>
              <a:rPr kumimoji="0" lang="en-US" sz="2200" b="0" i="1" u="none" strike="noStrike" kern="1200" cap="none" spc="0" normalizeH="0" baseline="0" noProof="0" dirty="0" smtClean="0">
                <a:ln>
                  <a:noFill/>
                </a:ln>
                <a:solidFill>
                  <a:schemeClr val="bg1"/>
                </a:solidFill>
                <a:uLnTx/>
                <a:uFillTx/>
                <a:latin typeface="Georgia" pitchFamily="18" charset="0"/>
              </a:rPr>
              <a:t>Field solving engine with accuracy-driven adaptive solutions</a:t>
            </a:r>
          </a:p>
          <a:p>
            <a:pPr marL="171450" indent="-171450">
              <a:spcBef>
                <a:spcPts val="600"/>
              </a:spcBef>
              <a:spcAft>
                <a:spcPts val="600"/>
              </a:spcAft>
              <a:buFont typeface="Arial" pitchFamily="34" charset="0"/>
              <a:buChar char="•"/>
            </a:pPr>
            <a:r>
              <a:rPr kumimoji="0" lang="en-US" sz="2200" b="0" i="1" u="none" strike="noStrike" kern="1200" cap="none" spc="0" normalizeH="0" baseline="0" noProof="0" dirty="0" smtClean="0">
                <a:ln>
                  <a:noFill/>
                </a:ln>
                <a:solidFill>
                  <a:schemeClr val="bg1"/>
                </a:solidFill>
                <a:uLnTx/>
                <a:uFillTx/>
                <a:latin typeface="Georgia" pitchFamily="18" charset="0"/>
              </a:rPr>
              <a:t>Powerful post-processor for unprecedented insight into electrical performance</a:t>
            </a:r>
            <a:r>
              <a:rPr lang="en-US" sz="2200" i="1" dirty="0" smtClean="0">
                <a:solidFill>
                  <a:schemeClr val="bg1"/>
                </a:solidFill>
                <a:latin typeface="Georgia" pitchFamily="18" charset="0"/>
              </a:rPr>
              <a:t>  with Advanced materials</a:t>
            </a:r>
          </a:p>
          <a:p>
            <a:pPr marL="171450" indent="-171450">
              <a:spcBef>
                <a:spcPts val="600"/>
              </a:spcBef>
              <a:spcAft>
                <a:spcPts val="600"/>
              </a:spcAft>
              <a:buFont typeface="Arial" pitchFamily="34" charset="0"/>
              <a:buChar char="•"/>
            </a:pPr>
            <a:r>
              <a:rPr lang="en-US" sz="2200" i="1" dirty="0" smtClean="0">
                <a:solidFill>
                  <a:schemeClr val="bg1"/>
                </a:solidFill>
                <a:latin typeface="Georgia" pitchFamily="18" charset="0"/>
              </a:rPr>
              <a:t>Model Library-including spiral inductors</a:t>
            </a:r>
          </a:p>
          <a:p>
            <a:pPr marL="171450" indent="-171450">
              <a:spcBef>
                <a:spcPts val="600"/>
              </a:spcBef>
              <a:spcAft>
                <a:spcPts val="600"/>
              </a:spcAft>
              <a:buFont typeface="Arial" pitchFamily="34" charset="0"/>
              <a:buChar char="•"/>
            </a:pPr>
            <a:r>
              <a:rPr lang="en-US" sz="2200" i="1" dirty="0" smtClean="0">
                <a:solidFill>
                  <a:schemeClr val="bg1"/>
                </a:solidFill>
                <a:latin typeface="Georgia" pitchFamily="18" charset="0"/>
              </a:rPr>
              <a:t>Calculate far-field patterns</a:t>
            </a:r>
          </a:p>
          <a:p>
            <a:pPr marL="171450" indent="-171450">
              <a:spcBef>
                <a:spcPts val="600"/>
              </a:spcBef>
              <a:spcAft>
                <a:spcPts val="600"/>
              </a:spcAft>
              <a:buFont typeface="Arial" pitchFamily="34" charset="0"/>
              <a:buChar char="•"/>
            </a:pPr>
            <a:r>
              <a:rPr lang="en-US" sz="2200" i="1" dirty="0" smtClean="0">
                <a:solidFill>
                  <a:schemeClr val="bg1"/>
                </a:solidFill>
                <a:latin typeface="Georgia" pitchFamily="18" charset="0"/>
              </a:rPr>
              <a:t>Wideband fast frequency sweep</a:t>
            </a:r>
            <a:r>
              <a:rPr lang="en-US" sz="2200" b="1" i="1" dirty="0" smtClean="0">
                <a:solidFill>
                  <a:schemeClr val="bg1"/>
                </a:solidFill>
                <a:latin typeface="Georgia" pitchFamily="18" charset="0"/>
              </a:rPr>
              <a:t> </a:t>
            </a:r>
            <a:endParaRPr lang="en-US" sz="2200" i="1" dirty="0" smtClean="0">
              <a:solidFill>
                <a:schemeClr val="bg1"/>
              </a:solidFill>
              <a:latin typeface="Georgia" pitchFamily="18" charset="0"/>
            </a:endParaRPr>
          </a:p>
          <a:p>
            <a:pPr marL="171450" indent="-171450">
              <a:spcBef>
                <a:spcPts val="600"/>
              </a:spcBef>
              <a:spcAft>
                <a:spcPts val="600"/>
              </a:spcAft>
              <a:buFont typeface="Arial" pitchFamily="34" charset="0"/>
              <a:buChar char="•"/>
            </a:pPr>
            <a:r>
              <a:rPr lang="en-US" sz="2200" i="1" dirty="0" smtClean="0">
                <a:solidFill>
                  <a:schemeClr val="bg1"/>
                </a:solidFill>
                <a:latin typeface="Georgia" pitchFamily="18" charset="0"/>
              </a:rPr>
              <a:t>Create parameterized cross section models- 2D models</a:t>
            </a:r>
            <a:endParaRPr kumimoji="0" lang="en-US" sz="2200" b="0" i="1" u="none" strike="noStrike" kern="1200" cap="none" spc="0" normalizeH="0" baseline="0" noProof="0" dirty="0" smtClean="0">
              <a:ln>
                <a:noFill/>
              </a:ln>
              <a:solidFill>
                <a:schemeClr val="bg1"/>
              </a:solidFill>
              <a:uLnTx/>
              <a:uFillTx/>
              <a:latin typeface="Georgia" pitchFamily="18" charset="0"/>
            </a:endParaRPr>
          </a:p>
        </p:txBody>
      </p:sp>
      <p:sp>
        <p:nvSpPr>
          <p:cNvPr id="3" name="Rectangle 2"/>
          <p:cNvSpPr>
            <a:spLocks noChangeArrowheads="1"/>
          </p:cNvSpPr>
          <p:nvPr/>
        </p:nvSpPr>
        <p:spPr bwMode="auto">
          <a:xfrm>
            <a:off x="3038375" y="143330"/>
            <a:ext cx="30480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ct val="50000"/>
              </a:spcBef>
              <a:spcAft>
                <a:spcPts val="0"/>
              </a:spcAft>
              <a:defRPr/>
            </a:pPr>
            <a:r>
              <a:rPr lang="en-US" sz="2800" b="1" dirty="0" smtClean="0">
                <a:solidFill>
                  <a:srgbClr val="FFFF00"/>
                </a:solidFill>
                <a:latin typeface="Georgia" pitchFamily="18" charset="0"/>
              </a:rPr>
              <a:t>HFSS Features</a:t>
            </a:r>
            <a:endParaRPr lang="en-US" sz="2800" b="1" dirty="0">
              <a:solidFill>
                <a:srgbClr val="FFFF00"/>
              </a:solidFill>
              <a:latin typeface="Georgia"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26" name="Object 2"/>
          <p:cNvGraphicFramePr>
            <a:graphicFrameLocks noChangeAspect="1"/>
          </p:cNvGraphicFramePr>
          <p:nvPr/>
        </p:nvGraphicFramePr>
        <p:xfrm>
          <a:off x="500034" y="785794"/>
          <a:ext cx="8450260" cy="5629445"/>
        </p:xfrm>
        <a:graphic>
          <a:graphicData uri="http://schemas.openxmlformats.org/presentationml/2006/ole">
            <p:oleObj spid="_x0000_s180226" name="Slide" r:id="rId3" imgW="5748470" imgH="3230756" progId="PowerPoint.Slide.12">
              <p:embed/>
            </p:oleObj>
          </a:graphicData>
        </a:graphic>
      </p:graphicFrame>
      <p:sp>
        <p:nvSpPr>
          <p:cNvPr id="3" name="Rectangle 2"/>
          <p:cNvSpPr/>
          <p:nvPr/>
        </p:nvSpPr>
        <p:spPr>
          <a:xfrm>
            <a:off x="190500" y="-80988"/>
            <a:ext cx="9144000" cy="923330"/>
          </a:xfrm>
          <a:prstGeom prst="rect">
            <a:avLst/>
          </a:prstGeom>
        </p:spPr>
        <p:txBody>
          <a:bodyPr wrap="square">
            <a:spAutoFit/>
          </a:bodyPr>
          <a:lstStyle/>
          <a:p>
            <a:r>
              <a:rPr lang="en-US" i="1" dirty="0" smtClean="0">
                <a:solidFill>
                  <a:schemeClr val="bg1"/>
                </a:solidFill>
                <a:latin typeface="Georgia" pitchFamily="18" charset="0"/>
                <a:ea typeface="Segoe UI" pitchFamily="34" charset="0"/>
                <a:cs typeface="Segoe UI" pitchFamily="34" charset="0"/>
              </a:rPr>
              <a:t>Electronic Warfare is a military action involving the use of electromagnetic energy to determine, exploit, reduce, or prevent the hostile use of electromagnetic spectrum as well as action which retains friendly use of electromagnetic spectrum.</a:t>
            </a:r>
            <a:endParaRPr lang="en-IN"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ChangeArrowheads="1"/>
          </p:cNvSpPr>
          <p:nvPr/>
        </p:nvSpPr>
        <p:spPr bwMode="auto">
          <a:xfrm>
            <a:off x="1981200" y="152400"/>
            <a:ext cx="4724400" cy="461665"/>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eaLnBrk="0" fontAlgn="auto" hangingPunct="0">
              <a:spcBef>
                <a:spcPct val="50000"/>
              </a:spcBef>
              <a:spcAft>
                <a:spcPts val="0"/>
              </a:spcAft>
              <a:defRPr/>
            </a:pPr>
            <a:r>
              <a:rPr lang="en-US" sz="2400" b="1" dirty="0">
                <a:solidFill>
                  <a:srgbClr val="FFFF00"/>
                </a:solidFill>
                <a:latin typeface="Georgia" pitchFamily="18" charset="0"/>
                <a:cs typeface="Arial" pitchFamily="34" charset="0"/>
              </a:rPr>
              <a:t>FOCUS / OUTLINE OF TALK</a:t>
            </a:r>
          </a:p>
        </p:txBody>
      </p:sp>
      <p:sp>
        <p:nvSpPr>
          <p:cNvPr id="16" name="Rectangle 15"/>
          <p:cNvSpPr/>
          <p:nvPr/>
        </p:nvSpPr>
        <p:spPr>
          <a:xfrm>
            <a:off x="762000" y="631208"/>
            <a:ext cx="7772400" cy="57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indent="-536575" fontAlgn="auto">
              <a:spcBef>
                <a:spcPts val="300"/>
              </a:spcBef>
              <a:spcAft>
                <a:spcPts val="300"/>
              </a:spcAft>
              <a:buFontTx/>
              <a:buAutoNum type="arabicPeriod"/>
              <a:defRPr/>
            </a:pPr>
            <a:r>
              <a:rPr lang="en-US" sz="2000" i="1" dirty="0" smtClean="0">
                <a:latin typeface="Georgia" pitchFamily="18" charset="0"/>
              </a:rPr>
              <a:t>Electromagnetic  spectrum</a:t>
            </a:r>
          </a:p>
          <a:p>
            <a:pPr marL="536575" indent="-536575" fontAlgn="auto">
              <a:spcBef>
                <a:spcPts val="300"/>
              </a:spcBef>
              <a:spcAft>
                <a:spcPts val="300"/>
              </a:spcAft>
              <a:buFontTx/>
              <a:buAutoNum type="arabicPeriod"/>
              <a:defRPr/>
            </a:pPr>
            <a:r>
              <a:rPr lang="en-US" sz="2000" i="1" dirty="0" smtClean="0">
                <a:latin typeface="Georgia" pitchFamily="18" charset="0"/>
              </a:rPr>
              <a:t>Antenna Radiation Mechanism and Antenna Parameters</a:t>
            </a:r>
          </a:p>
          <a:p>
            <a:pPr marL="536575" indent="-536575" fontAlgn="auto">
              <a:spcBef>
                <a:spcPts val="300"/>
              </a:spcBef>
              <a:spcAft>
                <a:spcPts val="300"/>
              </a:spcAft>
              <a:buFontTx/>
              <a:buAutoNum type="arabicPeriod"/>
              <a:defRPr/>
            </a:pPr>
            <a:r>
              <a:rPr lang="en-US" sz="2000" i="1" dirty="0" smtClean="0">
                <a:latin typeface="Georgia" pitchFamily="18" charset="0"/>
              </a:rPr>
              <a:t>Antenna Classification and Antenna  configurations</a:t>
            </a:r>
          </a:p>
          <a:p>
            <a:pPr marL="536575" indent="-536575" fontAlgn="auto">
              <a:spcBef>
                <a:spcPts val="300"/>
              </a:spcBef>
              <a:spcAft>
                <a:spcPts val="300"/>
              </a:spcAft>
              <a:buFontTx/>
              <a:buAutoNum type="arabicPeriod"/>
              <a:defRPr/>
            </a:pPr>
            <a:r>
              <a:rPr lang="en-US" sz="2000" i="1" dirty="0" smtClean="0">
                <a:latin typeface="Georgia" pitchFamily="18" charset="0"/>
              </a:rPr>
              <a:t>Application of Antennas</a:t>
            </a:r>
          </a:p>
          <a:p>
            <a:pPr marL="536575" indent="-536575" fontAlgn="auto">
              <a:spcBef>
                <a:spcPts val="300"/>
              </a:spcBef>
              <a:spcAft>
                <a:spcPts val="300"/>
              </a:spcAft>
              <a:buFontTx/>
              <a:buAutoNum type="arabicPeriod"/>
              <a:defRPr/>
            </a:pPr>
            <a:r>
              <a:rPr lang="en-US" sz="2000" i="1" dirty="0" smtClean="0">
                <a:latin typeface="Georgia" pitchFamily="18" charset="0"/>
              </a:rPr>
              <a:t>Antenna Simulation Softwares &amp; simulation case Studies</a:t>
            </a:r>
            <a:endParaRPr lang="en-US" sz="2000" i="1" dirty="0">
              <a:latin typeface="Georgia" pitchFamily="18" charset="0"/>
            </a:endParaRPr>
          </a:p>
          <a:p>
            <a:pPr marL="536575" indent="-536575" fontAlgn="auto">
              <a:spcBef>
                <a:spcPts val="300"/>
              </a:spcBef>
              <a:spcAft>
                <a:spcPts val="300"/>
              </a:spcAft>
              <a:buFontTx/>
              <a:buAutoNum type="arabicPeriod"/>
              <a:defRPr/>
            </a:pPr>
            <a:r>
              <a:rPr lang="en-US" sz="2000" i="1" dirty="0" smtClean="0">
                <a:latin typeface="Georgia" pitchFamily="18" charset="0"/>
              </a:rPr>
              <a:t>Electronic Warfare and Broadband  Antennas for EW</a:t>
            </a:r>
            <a:endParaRPr lang="en-US" sz="2000" i="1" dirty="0">
              <a:latin typeface="Georgia" pitchFamily="18" charset="0"/>
            </a:endParaRPr>
          </a:p>
          <a:p>
            <a:pPr marL="536575" indent="-536575" fontAlgn="auto">
              <a:spcBef>
                <a:spcPts val="300"/>
              </a:spcBef>
              <a:spcAft>
                <a:spcPts val="300"/>
              </a:spcAft>
              <a:buFontTx/>
              <a:buAutoNum type="arabicPeriod"/>
              <a:defRPr/>
            </a:pPr>
            <a:r>
              <a:rPr lang="en-US" sz="2000" i="1" dirty="0" smtClean="0">
                <a:latin typeface="Georgia" pitchFamily="18" charset="0"/>
              </a:rPr>
              <a:t>Broadband </a:t>
            </a:r>
            <a:r>
              <a:rPr lang="en-US" sz="2000" i="1" dirty="0" err="1" smtClean="0">
                <a:latin typeface="Georgia" pitchFamily="18" charset="0"/>
              </a:rPr>
              <a:t>Radomes</a:t>
            </a:r>
            <a:endParaRPr lang="en-US" sz="2000" i="1" dirty="0" smtClean="0">
              <a:latin typeface="Georgia" pitchFamily="18" charset="0"/>
            </a:endParaRPr>
          </a:p>
          <a:p>
            <a:pPr marL="536575" indent="-536575" fontAlgn="auto">
              <a:spcBef>
                <a:spcPts val="300"/>
              </a:spcBef>
              <a:spcAft>
                <a:spcPts val="300"/>
              </a:spcAft>
              <a:buFontTx/>
              <a:buAutoNum type="arabicPeriod"/>
              <a:defRPr/>
            </a:pPr>
            <a:r>
              <a:rPr lang="en-US" sz="2000" i="1" dirty="0" smtClean="0">
                <a:latin typeface="Georgia" pitchFamily="18" charset="0"/>
              </a:rPr>
              <a:t>Phased Array Antennas</a:t>
            </a:r>
          </a:p>
          <a:p>
            <a:pPr marL="536575" indent="-536575" fontAlgn="auto">
              <a:spcBef>
                <a:spcPts val="300"/>
              </a:spcBef>
              <a:spcAft>
                <a:spcPts val="300"/>
              </a:spcAft>
              <a:buFontTx/>
              <a:buAutoNum type="arabicPeriod"/>
              <a:defRPr/>
            </a:pPr>
            <a:r>
              <a:rPr lang="en-US" sz="2000" i="1" dirty="0" smtClean="0">
                <a:latin typeface="Georgia" pitchFamily="18" charset="0"/>
              </a:rPr>
              <a:t>Requirements &amp; Trends in Antenna design</a:t>
            </a:r>
          </a:p>
          <a:p>
            <a:pPr marL="536575" indent="-536575" fontAlgn="auto">
              <a:spcBef>
                <a:spcPts val="300"/>
              </a:spcBef>
              <a:spcAft>
                <a:spcPts val="300"/>
              </a:spcAft>
              <a:buFontTx/>
              <a:buAutoNum type="arabicPeriod"/>
              <a:defRPr/>
            </a:pPr>
            <a:r>
              <a:rPr lang="en-US" sz="2000" i="1" dirty="0" smtClean="0">
                <a:latin typeface="Georgia" pitchFamily="18" charset="0"/>
              </a:rPr>
              <a:t>High Performance Computing in antenna Design </a:t>
            </a:r>
            <a:endParaRPr lang="en-US" sz="2000" i="1" dirty="0">
              <a:latin typeface="Georgia" pitchFamily="18" charset="0"/>
            </a:endParaRPr>
          </a:p>
          <a:p>
            <a:pPr marL="536575" indent="-536575" fontAlgn="auto">
              <a:spcBef>
                <a:spcPts val="300"/>
              </a:spcBef>
              <a:spcAft>
                <a:spcPts val="300"/>
              </a:spcAft>
              <a:buFontTx/>
              <a:buAutoNum type="arabicPeriod"/>
              <a:defRPr/>
            </a:pPr>
            <a:r>
              <a:rPr lang="en-US" sz="2000" i="1" dirty="0" smtClean="0">
                <a:latin typeface="Georgia" pitchFamily="18" charset="0"/>
              </a:rPr>
              <a:t>Recent Development in Antennas &amp; Application</a:t>
            </a:r>
          </a:p>
          <a:p>
            <a:pPr marL="536575" indent="-536575" fontAlgn="auto">
              <a:spcBef>
                <a:spcPts val="300"/>
              </a:spcBef>
              <a:spcAft>
                <a:spcPts val="300"/>
              </a:spcAft>
              <a:buFontTx/>
              <a:buAutoNum type="arabicPeriod"/>
              <a:defRPr/>
            </a:pPr>
            <a:r>
              <a:rPr lang="en-US" sz="2000" i="1" dirty="0" smtClean="0">
                <a:latin typeface="Georgia" pitchFamily="18" charset="0"/>
              </a:rPr>
              <a:t>Antenna  3D manufacturing Methods</a:t>
            </a:r>
          </a:p>
          <a:p>
            <a:pPr marL="536575" indent="-536575" fontAlgn="auto">
              <a:spcBef>
                <a:spcPts val="300"/>
              </a:spcBef>
              <a:spcAft>
                <a:spcPts val="300"/>
              </a:spcAft>
              <a:buFontTx/>
              <a:buAutoNum type="arabicPeriod"/>
              <a:defRPr/>
            </a:pPr>
            <a:r>
              <a:rPr lang="en-US" sz="2000" i="1" dirty="0" smtClean="0">
                <a:latin typeface="Georgia" pitchFamily="18" charset="0"/>
              </a:rPr>
              <a:t> Antenna Testing  &amp; Measurement Techniques</a:t>
            </a:r>
          </a:p>
          <a:p>
            <a:pPr marL="536575" indent="-536575" fontAlgn="auto">
              <a:spcBef>
                <a:spcPts val="300"/>
              </a:spcBef>
              <a:spcAft>
                <a:spcPts val="300"/>
              </a:spcAft>
              <a:buFontTx/>
              <a:buAutoNum type="arabicPeriod"/>
              <a:defRPr/>
            </a:pPr>
            <a:r>
              <a:rPr lang="en-US" sz="2000" i="1" dirty="0" smtClean="0">
                <a:latin typeface="Georgia" pitchFamily="18" charset="0"/>
              </a:rPr>
              <a:t>Conclusion</a:t>
            </a:r>
            <a:endParaRPr lang="en-US" sz="2000" i="1" dirty="0">
              <a:latin typeface="Georg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0"/>
          </p:nvPr>
        </p:nvSpPr>
        <p:spPr/>
        <p:txBody>
          <a:bodyPr/>
          <a:lstStyle/>
          <a:p>
            <a:pPr>
              <a:defRPr/>
            </a:pPr>
            <a:fld id="{2CDC3277-0BF8-4549-BBCB-51375317F80A}" type="slidenum">
              <a:rPr lang="en-US" smtClean="0"/>
              <a:pPr>
                <a:defRPr/>
              </a:pPr>
              <a:t>20</a:t>
            </a:fld>
            <a:endParaRPr lang="en-US" dirty="0" smtClean="0"/>
          </a:p>
        </p:txBody>
      </p:sp>
      <p:sp>
        <p:nvSpPr>
          <p:cNvPr id="160770" name="Freeform 2"/>
          <p:cNvSpPr>
            <a:spLocks/>
          </p:cNvSpPr>
          <p:nvPr/>
        </p:nvSpPr>
        <p:spPr bwMode="auto">
          <a:xfrm>
            <a:off x="2373313" y="1357313"/>
            <a:ext cx="11112" cy="4762"/>
          </a:xfrm>
          <a:custGeom>
            <a:avLst/>
            <a:gdLst/>
            <a:ahLst/>
            <a:cxnLst>
              <a:cxn ang="0">
                <a:pos x="2" y="0"/>
              </a:cxn>
              <a:cxn ang="0">
                <a:pos x="0" y="0"/>
              </a:cxn>
              <a:cxn ang="0">
                <a:pos x="2" y="2"/>
              </a:cxn>
              <a:cxn ang="0">
                <a:pos x="5" y="2"/>
              </a:cxn>
              <a:cxn ang="0">
                <a:pos x="5" y="0"/>
              </a:cxn>
              <a:cxn ang="0">
                <a:pos x="5" y="0"/>
              </a:cxn>
              <a:cxn ang="0">
                <a:pos x="2" y="0"/>
              </a:cxn>
            </a:cxnLst>
            <a:rect l="0" t="0" r="r" b="b"/>
            <a:pathLst>
              <a:path w="5" h="2">
                <a:moveTo>
                  <a:pt x="2" y="0"/>
                </a:moveTo>
                <a:lnTo>
                  <a:pt x="0" y="0"/>
                </a:lnTo>
                <a:lnTo>
                  <a:pt x="2" y="2"/>
                </a:lnTo>
                <a:lnTo>
                  <a:pt x="5" y="2"/>
                </a:lnTo>
                <a:lnTo>
                  <a:pt x="5" y="0"/>
                </a:lnTo>
                <a:lnTo>
                  <a:pt x="5" y="0"/>
                </a:lnTo>
                <a:lnTo>
                  <a:pt x="2"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1" name="Freeform 3"/>
          <p:cNvSpPr>
            <a:spLocks/>
          </p:cNvSpPr>
          <p:nvPr/>
        </p:nvSpPr>
        <p:spPr bwMode="auto">
          <a:xfrm>
            <a:off x="2390775" y="1357313"/>
            <a:ext cx="20638" cy="4762"/>
          </a:xfrm>
          <a:custGeom>
            <a:avLst/>
            <a:gdLst/>
            <a:ahLst/>
            <a:cxnLst>
              <a:cxn ang="0">
                <a:pos x="2" y="0"/>
              </a:cxn>
              <a:cxn ang="0">
                <a:pos x="0" y="0"/>
              </a:cxn>
              <a:cxn ang="0">
                <a:pos x="2" y="2"/>
              </a:cxn>
              <a:cxn ang="0">
                <a:pos x="12" y="2"/>
              </a:cxn>
              <a:cxn ang="0">
                <a:pos x="12" y="0"/>
              </a:cxn>
              <a:cxn ang="0">
                <a:pos x="12" y="0"/>
              </a:cxn>
              <a:cxn ang="0">
                <a:pos x="2" y="0"/>
              </a:cxn>
            </a:cxnLst>
            <a:rect l="0" t="0" r="r" b="b"/>
            <a:pathLst>
              <a:path w="12" h="2">
                <a:moveTo>
                  <a:pt x="2" y="0"/>
                </a:moveTo>
                <a:lnTo>
                  <a:pt x="0" y="0"/>
                </a:lnTo>
                <a:lnTo>
                  <a:pt x="2" y="2"/>
                </a:lnTo>
                <a:lnTo>
                  <a:pt x="12" y="2"/>
                </a:lnTo>
                <a:lnTo>
                  <a:pt x="12" y="0"/>
                </a:lnTo>
                <a:lnTo>
                  <a:pt x="12" y="0"/>
                </a:lnTo>
                <a:lnTo>
                  <a:pt x="2"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2" name="Freeform 4"/>
          <p:cNvSpPr>
            <a:spLocks/>
          </p:cNvSpPr>
          <p:nvPr/>
        </p:nvSpPr>
        <p:spPr bwMode="auto">
          <a:xfrm>
            <a:off x="2419350" y="1357313"/>
            <a:ext cx="7938" cy="4762"/>
          </a:xfrm>
          <a:custGeom>
            <a:avLst/>
            <a:gdLst/>
            <a:ahLst/>
            <a:cxnLst>
              <a:cxn ang="0">
                <a:pos x="3" y="0"/>
              </a:cxn>
              <a:cxn ang="0">
                <a:pos x="0" y="0"/>
              </a:cxn>
              <a:cxn ang="0">
                <a:pos x="3" y="2"/>
              </a:cxn>
              <a:cxn ang="0">
                <a:pos x="5" y="2"/>
              </a:cxn>
              <a:cxn ang="0">
                <a:pos x="5" y="0"/>
              </a:cxn>
              <a:cxn ang="0">
                <a:pos x="5" y="0"/>
              </a:cxn>
              <a:cxn ang="0">
                <a:pos x="3" y="0"/>
              </a:cxn>
            </a:cxnLst>
            <a:rect l="0" t="0" r="r" b="b"/>
            <a:pathLst>
              <a:path w="5" h="2">
                <a:moveTo>
                  <a:pt x="3" y="0"/>
                </a:moveTo>
                <a:lnTo>
                  <a:pt x="0" y="0"/>
                </a:lnTo>
                <a:lnTo>
                  <a:pt x="3" y="2"/>
                </a:lnTo>
                <a:lnTo>
                  <a:pt x="5" y="2"/>
                </a:lnTo>
                <a:lnTo>
                  <a:pt x="5" y="0"/>
                </a:lnTo>
                <a:lnTo>
                  <a:pt x="5" y="0"/>
                </a:lnTo>
                <a:lnTo>
                  <a:pt x="3"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3" name="Freeform 5"/>
          <p:cNvSpPr>
            <a:spLocks/>
          </p:cNvSpPr>
          <p:nvPr/>
        </p:nvSpPr>
        <p:spPr bwMode="auto">
          <a:xfrm>
            <a:off x="2436813" y="1357313"/>
            <a:ext cx="19050" cy="4762"/>
          </a:xfrm>
          <a:custGeom>
            <a:avLst/>
            <a:gdLst/>
            <a:ahLst/>
            <a:cxnLst>
              <a:cxn ang="0">
                <a:pos x="3" y="0"/>
              </a:cxn>
              <a:cxn ang="0">
                <a:pos x="0" y="0"/>
              </a:cxn>
              <a:cxn ang="0">
                <a:pos x="3" y="2"/>
              </a:cxn>
              <a:cxn ang="0">
                <a:pos x="13" y="2"/>
              </a:cxn>
              <a:cxn ang="0">
                <a:pos x="13" y="0"/>
              </a:cxn>
              <a:cxn ang="0">
                <a:pos x="13" y="0"/>
              </a:cxn>
              <a:cxn ang="0">
                <a:pos x="3" y="0"/>
              </a:cxn>
            </a:cxnLst>
            <a:rect l="0" t="0" r="r" b="b"/>
            <a:pathLst>
              <a:path w="13" h="2">
                <a:moveTo>
                  <a:pt x="3" y="0"/>
                </a:moveTo>
                <a:lnTo>
                  <a:pt x="0" y="0"/>
                </a:lnTo>
                <a:lnTo>
                  <a:pt x="3" y="2"/>
                </a:lnTo>
                <a:lnTo>
                  <a:pt x="13" y="2"/>
                </a:lnTo>
                <a:lnTo>
                  <a:pt x="13" y="0"/>
                </a:lnTo>
                <a:lnTo>
                  <a:pt x="13" y="0"/>
                </a:lnTo>
                <a:lnTo>
                  <a:pt x="3"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4" name="Freeform 6"/>
          <p:cNvSpPr>
            <a:spLocks/>
          </p:cNvSpPr>
          <p:nvPr/>
        </p:nvSpPr>
        <p:spPr bwMode="auto">
          <a:xfrm>
            <a:off x="2466975" y="1357313"/>
            <a:ext cx="6350" cy="4762"/>
          </a:xfrm>
          <a:custGeom>
            <a:avLst/>
            <a:gdLst/>
            <a:ahLst/>
            <a:cxnLst>
              <a:cxn ang="0">
                <a:pos x="2" y="0"/>
              </a:cxn>
              <a:cxn ang="0">
                <a:pos x="0" y="0"/>
              </a:cxn>
              <a:cxn ang="0">
                <a:pos x="2" y="2"/>
              </a:cxn>
              <a:cxn ang="0">
                <a:pos x="5" y="2"/>
              </a:cxn>
              <a:cxn ang="0">
                <a:pos x="5" y="0"/>
              </a:cxn>
              <a:cxn ang="0">
                <a:pos x="5" y="0"/>
              </a:cxn>
              <a:cxn ang="0">
                <a:pos x="2" y="0"/>
              </a:cxn>
            </a:cxnLst>
            <a:rect l="0" t="0" r="r" b="b"/>
            <a:pathLst>
              <a:path w="5" h="2">
                <a:moveTo>
                  <a:pt x="2" y="0"/>
                </a:moveTo>
                <a:lnTo>
                  <a:pt x="0" y="0"/>
                </a:lnTo>
                <a:lnTo>
                  <a:pt x="2" y="2"/>
                </a:lnTo>
                <a:lnTo>
                  <a:pt x="5" y="2"/>
                </a:lnTo>
                <a:lnTo>
                  <a:pt x="5" y="0"/>
                </a:lnTo>
                <a:lnTo>
                  <a:pt x="5" y="0"/>
                </a:lnTo>
                <a:lnTo>
                  <a:pt x="2"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5" name="Freeform 7"/>
          <p:cNvSpPr>
            <a:spLocks/>
          </p:cNvSpPr>
          <p:nvPr/>
        </p:nvSpPr>
        <p:spPr bwMode="auto">
          <a:xfrm>
            <a:off x="2482850" y="1357313"/>
            <a:ext cx="19050" cy="4762"/>
          </a:xfrm>
          <a:custGeom>
            <a:avLst/>
            <a:gdLst/>
            <a:ahLst/>
            <a:cxnLst>
              <a:cxn ang="0">
                <a:pos x="2" y="0"/>
              </a:cxn>
              <a:cxn ang="0">
                <a:pos x="0" y="0"/>
              </a:cxn>
              <a:cxn ang="0">
                <a:pos x="2" y="2"/>
              </a:cxn>
              <a:cxn ang="0">
                <a:pos x="12" y="2"/>
              </a:cxn>
              <a:cxn ang="0">
                <a:pos x="12" y="0"/>
              </a:cxn>
              <a:cxn ang="0">
                <a:pos x="12" y="0"/>
              </a:cxn>
              <a:cxn ang="0">
                <a:pos x="2" y="0"/>
              </a:cxn>
            </a:cxnLst>
            <a:rect l="0" t="0" r="r" b="b"/>
            <a:pathLst>
              <a:path w="12" h="2">
                <a:moveTo>
                  <a:pt x="2" y="0"/>
                </a:moveTo>
                <a:lnTo>
                  <a:pt x="0" y="0"/>
                </a:lnTo>
                <a:lnTo>
                  <a:pt x="2" y="2"/>
                </a:lnTo>
                <a:lnTo>
                  <a:pt x="12" y="2"/>
                </a:lnTo>
                <a:lnTo>
                  <a:pt x="12" y="0"/>
                </a:lnTo>
                <a:lnTo>
                  <a:pt x="12" y="0"/>
                </a:lnTo>
                <a:lnTo>
                  <a:pt x="2"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6" name="Freeform 8"/>
          <p:cNvSpPr>
            <a:spLocks/>
          </p:cNvSpPr>
          <p:nvPr/>
        </p:nvSpPr>
        <p:spPr bwMode="auto">
          <a:xfrm>
            <a:off x="2511425" y="1357313"/>
            <a:ext cx="7938" cy="4762"/>
          </a:xfrm>
          <a:custGeom>
            <a:avLst/>
            <a:gdLst/>
            <a:ahLst/>
            <a:cxnLst>
              <a:cxn ang="0">
                <a:pos x="3" y="0"/>
              </a:cxn>
              <a:cxn ang="0">
                <a:pos x="0" y="0"/>
              </a:cxn>
              <a:cxn ang="0">
                <a:pos x="3" y="2"/>
              </a:cxn>
              <a:cxn ang="0">
                <a:pos x="5" y="2"/>
              </a:cxn>
              <a:cxn ang="0">
                <a:pos x="5" y="0"/>
              </a:cxn>
              <a:cxn ang="0">
                <a:pos x="5" y="0"/>
              </a:cxn>
              <a:cxn ang="0">
                <a:pos x="3" y="0"/>
              </a:cxn>
            </a:cxnLst>
            <a:rect l="0" t="0" r="r" b="b"/>
            <a:pathLst>
              <a:path w="5" h="2">
                <a:moveTo>
                  <a:pt x="3" y="0"/>
                </a:moveTo>
                <a:lnTo>
                  <a:pt x="0" y="0"/>
                </a:lnTo>
                <a:lnTo>
                  <a:pt x="3" y="2"/>
                </a:lnTo>
                <a:lnTo>
                  <a:pt x="5" y="2"/>
                </a:lnTo>
                <a:lnTo>
                  <a:pt x="5" y="0"/>
                </a:lnTo>
                <a:lnTo>
                  <a:pt x="5" y="0"/>
                </a:lnTo>
                <a:lnTo>
                  <a:pt x="3"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60777" name="Freeform 9"/>
          <p:cNvSpPr>
            <a:spLocks/>
          </p:cNvSpPr>
          <p:nvPr/>
        </p:nvSpPr>
        <p:spPr bwMode="auto">
          <a:xfrm>
            <a:off x="2527300" y="1357313"/>
            <a:ext cx="20638" cy="4762"/>
          </a:xfrm>
          <a:custGeom>
            <a:avLst/>
            <a:gdLst/>
            <a:ahLst/>
            <a:cxnLst>
              <a:cxn ang="0">
                <a:pos x="2" y="0"/>
              </a:cxn>
              <a:cxn ang="0">
                <a:pos x="0" y="0"/>
              </a:cxn>
              <a:cxn ang="0">
                <a:pos x="2" y="2"/>
              </a:cxn>
              <a:cxn ang="0">
                <a:pos x="12" y="2"/>
              </a:cxn>
              <a:cxn ang="0">
                <a:pos x="12" y="0"/>
              </a:cxn>
              <a:cxn ang="0">
                <a:pos x="12" y="0"/>
              </a:cxn>
              <a:cxn ang="0">
                <a:pos x="2" y="0"/>
              </a:cxn>
            </a:cxnLst>
            <a:rect l="0" t="0" r="r" b="b"/>
            <a:pathLst>
              <a:path w="12" h="2">
                <a:moveTo>
                  <a:pt x="2" y="0"/>
                </a:moveTo>
                <a:lnTo>
                  <a:pt x="0" y="0"/>
                </a:lnTo>
                <a:lnTo>
                  <a:pt x="2" y="2"/>
                </a:lnTo>
                <a:lnTo>
                  <a:pt x="12" y="2"/>
                </a:lnTo>
                <a:lnTo>
                  <a:pt x="12" y="0"/>
                </a:lnTo>
                <a:lnTo>
                  <a:pt x="12" y="0"/>
                </a:lnTo>
                <a:lnTo>
                  <a:pt x="2" y="0"/>
                </a:lnTo>
                <a:close/>
              </a:path>
            </a:pathLst>
          </a:custGeom>
          <a:solidFill>
            <a:srgbClr val="3366FF"/>
          </a:solidFill>
          <a:ln w="9525">
            <a:noFill/>
            <a:round/>
            <a:headEnd/>
            <a:tailEnd/>
          </a:ln>
        </p:spPr>
        <p:txBody>
          <a:bodyPr wrap="none" lIns="0" tIns="0" rIns="0" bIns="0">
            <a:spAutoFit/>
          </a:bodyPr>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20491" name="Rectangle 224"/>
          <p:cNvSpPr>
            <a:spLocks noChangeArrowheads="1"/>
          </p:cNvSpPr>
          <p:nvPr/>
        </p:nvSpPr>
        <p:spPr bwMode="auto">
          <a:xfrm>
            <a:off x="381000" y="990600"/>
            <a:ext cx="8382000" cy="2862322"/>
          </a:xfrm>
          <a:prstGeom prst="rect">
            <a:avLst/>
          </a:prstGeom>
          <a:noFill/>
          <a:ln w="9525">
            <a:noFill/>
            <a:miter lim="800000"/>
            <a:headEnd/>
            <a:tailEnd/>
          </a:ln>
        </p:spPr>
        <p:txBody>
          <a:bodyPr>
            <a:spAutoFit/>
          </a:bodyPr>
          <a:lstStyle/>
          <a:p>
            <a:pPr marL="287338" indent="-287338">
              <a:buFont typeface="Arial" pitchFamily="34" charset="0"/>
              <a:buChar char="•"/>
            </a:pPr>
            <a:r>
              <a:rPr lang="en-US" sz="2000" i="1" dirty="0">
                <a:solidFill>
                  <a:schemeClr val="bg1"/>
                </a:solidFill>
                <a:latin typeface="Georgia" pitchFamily="18" charset="0"/>
                <a:cs typeface="Segoe UI" pitchFamily="34" charset="0"/>
              </a:rPr>
              <a:t>Broad frequency bandwidth</a:t>
            </a:r>
          </a:p>
          <a:p>
            <a:pPr marL="287338" indent="-287338">
              <a:buFont typeface="Arial" pitchFamily="34" charset="0"/>
              <a:buChar char="•"/>
            </a:pPr>
            <a:r>
              <a:rPr lang="en-US" sz="2000" i="1" dirty="0">
                <a:solidFill>
                  <a:schemeClr val="bg1"/>
                </a:solidFill>
                <a:latin typeface="Georgia" pitchFamily="18" charset="0"/>
                <a:cs typeface="Segoe UI" pitchFamily="34" charset="0"/>
              </a:rPr>
              <a:t>Wide angular coverage</a:t>
            </a:r>
          </a:p>
          <a:p>
            <a:pPr marL="287338" indent="-287338">
              <a:buFont typeface="Arial" pitchFamily="34" charset="0"/>
              <a:buChar char="•"/>
            </a:pPr>
            <a:r>
              <a:rPr lang="en-US" sz="2000" i="1" dirty="0">
                <a:solidFill>
                  <a:schemeClr val="bg1"/>
                </a:solidFill>
                <a:latin typeface="Georgia" pitchFamily="18" charset="0"/>
                <a:cs typeface="Segoe UI" pitchFamily="34" charset="0"/>
              </a:rPr>
              <a:t>Omni Polarization</a:t>
            </a:r>
          </a:p>
          <a:p>
            <a:pPr marL="287338" indent="-287338" eaLnBrk="0" hangingPunct="0">
              <a:buFont typeface="Arial" pitchFamily="34" charset="0"/>
              <a:buChar char="•"/>
            </a:pPr>
            <a:r>
              <a:rPr lang="en-US" sz="2000" i="1" dirty="0">
                <a:solidFill>
                  <a:schemeClr val="bg1"/>
                </a:solidFill>
                <a:latin typeface="Georgia" pitchFamily="18" charset="0"/>
                <a:cs typeface="Segoe UI" pitchFamily="34" charset="0"/>
              </a:rPr>
              <a:t>Varying Radiation patterns</a:t>
            </a:r>
          </a:p>
          <a:p>
            <a:pPr marL="573088" lvl="1" indent="-231775" eaLnBrk="0" hangingPunct="0">
              <a:buSzPct val="76000"/>
              <a:buFont typeface="Wingdings" pitchFamily="2" charset="2"/>
              <a:buChar char="§"/>
            </a:pPr>
            <a:r>
              <a:rPr lang="en-US" sz="2000" i="1" dirty="0">
                <a:solidFill>
                  <a:schemeClr val="bg1"/>
                </a:solidFill>
                <a:latin typeface="Georgia" pitchFamily="18" charset="0"/>
                <a:cs typeface="Segoe UI" pitchFamily="34" charset="0"/>
              </a:rPr>
              <a:t>Omni- Directional</a:t>
            </a:r>
          </a:p>
          <a:p>
            <a:pPr marL="573088" lvl="1" indent="-231775" eaLnBrk="0" hangingPunct="0">
              <a:buSzPct val="76000"/>
              <a:buFont typeface="Wingdings" pitchFamily="2" charset="2"/>
              <a:buChar char="§"/>
            </a:pPr>
            <a:r>
              <a:rPr lang="en-US" sz="2000" i="1" dirty="0">
                <a:solidFill>
                  <a:schemeClr val="bg1"/>
                </a:solidFill>
                <a:latin typeface="Georgia" pitchFamily="18" charset="0"/>
                <a:cs typeface="Segoe UI" pitchFamily="34" charset="0"/>
              </a:rPr>
              <a:t>Directional</a:t>
            </a:r>
          </a:p>
          <a:p>
            <a:pPr marL="573088" lvl="1" indent="-231775" eaLnBrk="0" hangingPunct="0">
              <a:buSzPct val="76000"/>
              <a:buFont typeface="Wingdings" pitchFamily="2" charset="2"/>
              <a:buChar char="§"/>
            </a:pPr>
            <a:r>
              <a:rPr lang="en-US" sz="2000" i="1" dirty="0">
                <a:solidFill>
                  <a:schemeClr val="bg1"/>
                </a:solidFill>
                <a:latin typeface="Georgia" pitchFamily="18" charset="0"/>
                <a:cs typeface="Segoe UI" pitchFamily="34" charset="0"/>
              </a:rPr>
              <a:t>Shaped beam</a:t>
            </a:r>
          </a:p>
          <a:p>
            <a:pPr marL="287338" indent="-287338">
              <a:buFont typeface="Arial" pitchFamily="34" charset="0"/>
              <a:buChar char="•"/>
            </a:pPr>
            <a:r>
              <a:rPr lang="en-US" sz="2000" i="1" dirty="0">
                <a:solidFill>
                  <a:schemeClr val="bg1"/>
                </a:solidFill>
                <a:latin typeface="Georgia" pitchFamily="18" charset="0"/>
                <a:cs typeface="Segoe UI" pitchFamily="34" charset="0"/>
              </a:rPr>
              <a:t>Stringent Electrical and Environmental requirements</a:t>
            </a:r>
          </a:p>
          <a:p>
            <a:pPr marL="287338" indent="-287338">
              <a:buFont typeface="Arial" pitchFamily="34" charset="0"/>
              <a:buChar char="•"/>
            </a:pPr>
            <a:r>
              <a:rPr lang="en-US" sz="2000" i="1" dirty="0">
                <a:solidFill>
                  <a:schemeClr val="bg1"/>
                </a:solidFill>
                <a:latin typeface="Georgia" pitchFamily="18" charset="0"/>
                <a:cs typeface="Segoe UI" pitchFamily="34" charset="0"/>
              </a:rPr>
              <a:t>Tailor made to meet specific requirement </a:t>
            </a:r>
          </a:p>
        </p:txBody>
      </p:sp>
      <p:sp>
        <p:nvSpPr>
          <p:cNvPr id="14" name="Rectangle 4"/>
          <p:cNvSpPr>
            <a:spLocks noChangeArrowheads="1"/>
          </p:cNvSpPr>
          <p:nvPr/>
        </p:nvSpPr>
        <p:spPr bwMode="auto">
          <a:xfrm>
            <a:off x="1290600" y="304800"/>
            <a:ext cx="6553200" cy="572464"/>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eaLnBrk="0" fontAlgn="auto" hangingPunct="0">
              <a:lnSpc>
                <a:spcPct val="130000"/>
              </a:lnSpc>
              <a:spcBef>
                <a:spcPts val="0"/>
              </a:spcBef>
              <a:spcAft>
                <a:spcPts val="0"/>
              </a:spcAft>
              <a:defRPr/>
            </a:pPr>
            <a:r>
              <a:rPr lang="en-US" sz="2400" b="1" dirty="0">
                <a:solidFill>
                  <a:srgbClr val="FFFF00"/>
                </a:solidFill>
                <a:latin typeface="Georgia" pitchFamily="18" charset="0"/>
                <a:ea typeface="Segoe UI" pitchFamily="34" charset="0"/>
                <a:cs typeface="Segoe UI" pitchFamily="34" charset="0"/>
              </a:rPr>
              <a:t>CHARACTERISTICS OF EW ANTENNAS</a:t>
            </a:r>
          </a:p>
        </p:txBody>
      </p:sp>
      <p:sp>
        <p:nvSpPr>
          <p:cNvPr id="13" name="Text Box 2"/>
          <p:cNvSpPr txBox="1">
            <a:spLocks noChangeArrowheads="1"/>
          </p:cNvSpPr>
          <p:nvPr/>
        </p:nvSpPr>
        <p:spPr bwMode="auto">
          <a:xfrm>
            <a:off x="428596" y="4929198"/>
            <a:ext cx="8534400" cy="1015663"/>
          </a:xfrm>
          <a:prstGeom prst="rect">
            <a:avLst/>
          </a:prstGeom>
          <a:noFill/>
          <a:ln w="9525">
            <a:noFill/>
            <a:miter lim="800000"/>
            <a:headEnd/>
            <a:tailEnd/>
          </a:ln>
        </p:spPr>
        <p:txBody>
          <a:bodyPr>
            <a:spAutoFit/>
          </a:bodyPr>
          <a:lstStyle/>
          <a:p>
            <a:pPr eaLnBrk="0" hangingPunct="0">
              <a:buClr>
                <a:schemeClr val="bg1"/>
              </a:buClr>
              <a:buSzPct val="90000"/>
              <a:buFont typeface="Wingdings" pitchFamily="2" charset="2"/>
              <a:buChar char="§"/>
              <a:tabLst>
                <a:tab pos="355600" algn="l"/>
              </a:tabLst>
            </a:pPr>
            <a:r>
              <a:rPr lang="en-US" dirty="0">
                <a:solidFill>
                  <a:schemeClr val="bg1"/>
                </a:solidFill>
                <a:latin typeface="Georgia" pitchFamily="18" charset="0"/>
              </a:rPr>
              <a:t>  	</a:t>
            </a:r>
            <a:r>
              <a:rPr lang="en-US" sz="2000" i="1" dirty="0">
                <a:solidFill>
                  <a:schemeClr val="bg1"/>
                </a:solidFill>
                <a:latin typeface="Georgia" pitchFamily="18" charset="0"/>
              </a:rPr>
              <a:t>Signal Search, Intercept, Monitor &amp; Identification</a:t>
            </a:r>
          </a:p>
          <a:p>
            <a:pPr eaLnBrk="0" hangingPunct="0">
              <a:buClr>
                <a:schemeClr val="bg1"/>
              </a:buClr>
              <a:buSzPct val="90000"/>
              <a:buFont typeface="Wingdings" pitchFamily="2" charset="2"/>
              <a:buChar char="§"/>
              <a:tabLst>
                <a:tab pos="355600" algn="l"/>
              </a:tabLst>
            </a:pPr>
            <a:r>
              <a:rPr lang="en-US" sz="2000" i="1" dirty="0">
                <a:solidFill>
                  <a:schemeClr val="bg1"/>
                </a:solidFill>
                <a:latin typeface="Georgia" pitchFamily="18" charset="0"/>
              </a:rPr>
              <a:t>	Direction Finding </a:t>
            </a:r>
          </a:p>
          <a:p>
            <a:pPr eaLnBrk="0" hangingPunct="0">
              <a:buClr>
                <a:schemeClr val="bg1"/>
              </a:buClr>
              <a:buSzPct val="90000"/>
              <a:buFont typeface="Wingdings" pitchFamily="2" charset="2"/>
              <a:buChar char="§"/>
              <a:tabLst>
                <a:tab pos="355600" algn="l"/>
              </a:tabLst>
            </a:pPr>
            <a:r>
              <a:rPr lang="en-US" sz="2000" i="1" dirty="0">
                <a:solidFill>
                  <a:schemeClr val="bg1"/>
                </a:solidFill>
                <a:latin typeface="Georgia" pitchFamily="18" charset="0"/>
              </a:rPr>
              <a:t>  Countermeasure </a:t>
            </a:r>
            <a:r>
              <a:rPr lang="en-US" sz="2000" i="1" dirty="0" smtClean="0">
                <a:solidFill>
                  <a:schemeClr val="bg1"/>
                </a:solidFill>
                <a:latin typeface="Georgia" pitchFamily="18" charset="0"/>
              </a:rPr>
              <a:t>action (Jamming)</a:t>
            </a:r>
            <a:endParaRPr lang="en-US" sz="2000" i="1" dirty="0">
              <a:solidFill>
                <a:schemeClr val="bg1"/>
              </a:solidFill>
              <a:latin typeface="Georgia" pitchFamily="18" charset="0"/>
            </a:endParaRPr>
          </a:p>
        </p:txBody>
      </p:sp>
      <p:sp>
        <p:nvSpPr>
          <p:cNvPr id="15" name="Rectangle 4"/>
          <p:cNvSpPr>
            <a:spLocks noChangeArrowheads="1"/>
          </p:cNvSpPr>
          <p:nvPr/>
        </p:nvSpPr>
        <p:spPr bwMode="auto">
          <a:xfrm>
            <a:off x="928662" y="4429132"/>
            <a:ext cx="5429288"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fontAlgn="auto" hangingPunct="0">
              <a:spcBef>
                <a:spcPts val="0"/>
              </a:spcBef>
              <a:spcAft>
                <a:spcPts val="0"/>
              </a:spcAft>
              <a:defRPr/>
            </a:pPr>
            <a:r>
              <a:rPr lang="en-US" sz="2400" b="1" dirty="0">
                <a:solidFill>
                  <a:srgbClr val="FFFF00"/>
                </a:solidFill>
                <a:latin typeface="Georgia" pitchFamily="18" charset="0"/>
              </a:rPr>
              <a:t>OBJECTIVES OF EW ANTENNAS</a:t>
            </a:r>
            <a:endParaRPr lang="en-US" sz="2000" b="1" dirty="0">
              <a:solidFill>
                <a:srgbClr val="FFFF00"/>
              </a:solidFill>
              <a:latin typeface="Georgia"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cstate="print"/>
          <a:srcRect l="21875" t="8125" r="10938" b="28751"/>
          <a:stretch>
            <a:fillRect/>
          </a:stretch>
        </p:blipFill>
        <p:spPr bwMode="auto">
          <a:xfrm>
            <a:off x="285720" y="1785926"/>
            <a:ext cx="5239204" cy="3076577"/>
          </a:xfrm>
          <a:prstGeom prst="rect">
            <a:avLst/>
          </a:prstGeom>
          <a:noFill/>
          <a:ln w="9525">
            <a:noFill/>
            <a:miter lim="800000"/>
            <a:headEnd/>
            <a:tailEnd/>
          </a:ln>
        </p:spPr>
      </p:pic>
      <p:sp>
        <p:nvSpPr>
          <p:cNvPr id="3" name="TextBox 2"/>
          <p:cNvSpPr txBox="1"/>
          <p:nvPr/>
        </p:nvSpPr>
        <p:spPr>
          <a:xfrm>
            <a:off x="180475" y="152402"/>
            <a:ext cx="8774723" cy="461665"/>
          </a:xfrm>
          <a:prstGeom prst="rect">
            <a:avLst/>
          </a:prstGeom>
          <a:solidFill>
            <a:srgbClr val="800000"/>
          </a:solidFill>
          <a:scene3d>
            <a:camera prst="orthographicFront"/>
            <a:lightRig rig="threePt" dir="t"/>
          </a:scene3d>
          <a:sp3d>
            <a:bevelT/>
          </a:sp3d>
        </p:spPr>
        <p:txBody>
          <a:bodyPr>
            <a:spAutoFit/>
          </a:bodyPr>
          <a:lstStyle/>
          <a:p>
            <a:pPr algn="ctr" fontAlgn="auto">
              <a:spcBef>
                <a:spcPts val="0"/>
              </a:spcBef>
              <a:spcAft>
                <a:spcPts val="0"/>
              </a:spcAft>
              <a:defRPr/>
            </a:pPr>
            <a:r>
              <a:rPr lang="en-US" sz="2400" b="1" dirty="0">
                <a:solidFill>
                  <a:srgbClr val="FFFF00"/>
                </a:solidFill>
                <a:latin typeface="Georgia" pitchFamily="18" charset="0"/>
                <a:cs typeface="Arial" pitchFamily="34" charset="0"/>
              </a:rPr>
              <a:t>BICONICAL  OMNI ANTENNA  SIMULATION  MODEL</a:t>
            </a:r>
          </a:p>
        </p:txBody>
      </p:sp>
      <p:pic>
        <p:nvPicPr>
          <p:cNvPr id="4" name="Picture 2"/>
          <p:cNvPicPr>
            <a:picLocks noChangeArrowheads="1"/>
          </p:cNvPicPr>
          <p:nvPr/>
        </p:nvPicPr>
        <p:blipFill>
          <a:blip r:embed="rId3" cstate="print"/>
          <a:srcRect l="17937" r="19940"/>
          <a:stretch>
            <a:fillRect/>
          </a:stretch>
        </p:blipFill>
        <p:spPr bwMode="auto">
          <a:xfrm>
            <a:off x="5643570" y="785794"/>
            <a:ext cx="2879725" cy="287972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40005" t="53307" r="55012" b="37184"/>
          <a:stretch>
            <a:fillRect/>
          </a:stretch>
        </p:blipFill>
        <p:spPr bwMode="auto">
          <a:xfrm>
            <a:off x="5715008" y="3643314"/>
            <a:ext cx="2571768" cy="26684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55000" t="22222" r="14583" b="16180"/>
          <a:stretch>
            <a:fillRect/>
          </a:stretch>
        </p:blipFill>
        <p:spPr bwMode="auto">
          <a:xfrm>
            <a:off x="6477000" y="3274422"/>
            <a:ext cx="1828800" cy="161979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l="15000" t="19259" r="55000" b="39259"/>
          <a:stretch>
            <a:fillRect/>
          </a:stretch>
        </p:blipFill>
        <p:spPr bwMode="auto">
          <a:xfrm>
            <a:off x="6477000" y="1752600"/>
            <a:ext cx="1864655" cy="1450287"/>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l="49629" t="16296" r="30549" b="67440"/>
          <a:stretch>
            <a:fillRect/>
          </a:stretch>
        </p:blipFill>
        <p:spPr bwMode="auto">
          <a:xfrm>
            <a:off x="6477000" y="685800"/>
            <a:ext cx="2209800" cy="1019908"/>
          </a:xfrm>
          <a:prstGeom prst="rect">
            <a:avLst/>
          </a:prstGeom>
          <a:noFill/>
          <a:ln w="9525">
            <a:noFill/>
            <a:miter lim="800000"/>
            <a:headEnd/>
            <a:tailEnd/>
          </a:ln>
          <a:effectLst/>
        </p:spPr>
      </p:pic>
      <p:sp>
        <p:nvSpPr>
          <p:cNvPr id="6" name="Rectangle 5"/>
          <p:cNvSpPr>
            <a:spLocks noChangeArrowheads="1"/>
          </p:cNvSpPr>
          <p:nvPr/>
        </p:nvSpPr>
        <p:spPr bwMode="auto">
          <a:xfrm>
            <a:off x="1828800" y="71720"/>
            <a:ext cx="6019800"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eaLnBrk="0" fontAlgn="auto" hangingPunct="0">
              <a:spcBef>
                <a:spcPct val="50000"/>
              </a:spcBef>
              <a:spcAft>
                <a:spcPts val="0"/>
              </a:spcAft>
              <a:defRPr/>
            </a:pPr>
            <a:r>
              <a:rPr lang="en-US" sz="2400" b="1" dirty="0" smtClean="0">
                <a:solidFill>
                  <a:srgbClr val="FFFF00"/>
                </a:solidFill>
                <a:latin typeface="Georgia" pitchFamily="18" charset="0"/>
                <a:cs typeface="Arial" pitchFamily="34" charset="0"/>
              </a:rPr>
              <a:t>DIRECTION FINDING TECHNIQUES</a:t>
            </a:r>
            <a:endParaRPr lang="en-US" sz="2400" b="1" dirty="0">
              <a:solidFill>
                <a:srgbClr val="FFFF00"/>
              </a:solidFill>
              <a:latin typeface="Georgia" pitchFamily="18" charset="0"/>
              <a:cs typeface="Arial" pitchFamily="34" charset="0"/>
            </a:endParaRPr>
          </a:p>
        </p:txBody>
      </p:sp>
      <p:sp>
        <p:nvSpPr>
          <p:cNvPr id="8" name="TextBox 7"/>
          <p:cNvSpPr txBox="1"/>
          <p:nvPr/>
        </p:nvSpPr>
        <p:spPr>
          <a:xfrm>
            <a:off x="609600" y="609600"/>
            <a:ext cx="2872902" cy="1169551"/>
          </a:xfrm>
          <a:prstGeom prst="rect">
            <a:avLst/>
          </a:prstGeom>
          <a:noFill/>
        </p:spPr>
        <p:txBody>
          <a:bodyPr wrap="none" rtlCol="0">
            <a:spAutoFit/>
          </a:bodyPr>
          <a:lstStyle/>
          <a:p>
            <a:r>
              <a:rPr lang="en-US" sz="1400" b="1" i="1" dirty="0" smtClean="0">
                <a:solidFill>
                  <a:srgbClr val="00FFFF"/>
                </a:solidFill>
                <a:latin typeface="Georgia" pitchFamily="18" charset="0"/>
              </a:rPr>
              <a:t>1. Rotary DF Technique</a:t>
            </a:r>
          </a:p>
          <a:p>
            <a:pPr marL="171450">
              <a:buFont typeface="Wingdings" pitchFamily="2" charset="2"/>
              <a:buChar char="§"/>
            </a:pPr>
            <a:r>
              <a:rPr lang="en-US" sz="1400" i="1" dirty="0" smtClean="0">
                <a:solidFill>
                  <a:schemeClr val="bg1"/>
                </a:solidFill>
                <a:latin typeface="Georgia" pitchFamily="18" charset="0"/>
              </a:rPr>
              <a:t>Simple &amp; Easy to implement</a:t>
            </a:r>
          </a:p>
          <a:p>
            <a:pPr marL="171450">
              <a:buFont typeface="Wingdings" pitchFamily="2" charset="2"/>
              <a:buChar char="§"/>
            </a:pPr>
            <a:r>
              <a:rPr lang="en-US" sz="1400" i="1" dirty="0" smtClean="0">
                <a:solidFill>
                  <a:schemeClr val="bg1"/>
                </a:solidFill>
                <a:latin typeface="Georgia" pitchFamily="18" charset="0"/>
              </a:rPr>
              <a:t>Higher Accuracy &amp; Sensitivity</a:t>
            </a:r>
          </a:p>
          <a:p>
            <a:pPr marL="171450">
              <a:buFont typeface="Wingdings" pitchFamily="2" charset="2"/>
              <a:buChar char="§"/>
            </a:pPr>
            <a:r>
              <a:rPr lang="en-US" sz="1400" i="1" dirty="0" smtClean="0">
                <a:solidFill>
                  <a:srgbClr val="FF0000"/>
                </a:solidFill>
                <a:latin typeface="Georgia" pitchFamily="18" charset="0"/>
              </a:rPr>
              <a:t>Slow Response</a:t>
            </a:r>
          </a:p>
          <a:p>
            <a:pPr marL="171450">
              <a:buFont typeface="Wingdings" pitchFamily="2" charset="2"/>
              <a:buChar char="§"/>
            </a:pPr>
            <a:r>
              <a:rPr lang="en-US" sz="1400" i="1" dirty="0" smtClean="0">
                <a:solidFill>
                  <a:srgbClr val="FF0000"/>
                </a:solidFill>
                <a:latin typeface="Georgia" pitchFamily="18" charset="0"/>
              </a:rPr>
              <a:t>Low Probability of Intercept</a:t>
            </a:r>
            <a:endParaRPr lang="en-US" sz="1400" i="1" dirty="0">
              <a:solidFill>
                <a:srgbClr val="FF0000"/>
              </a:solidFill>
              <a:latin typeface="Georgia" pitchFamily="18" charset="0"/>
            </a:endParaRPr>
          </a:p>
        </p:txBody>
      </p:sp>
      <p:sp>
        <p:nvSpPr>
          <p:cNvPr id="9" name="TextBox 8"/>
          <p:cNvSpPr txBox="1"/>
          <p:nvPr/>
        </p:nvSpPr>
        <p:spPr>
          <a:xfrm>
            <a:off x="609600" y="1752600"/>
            <a:ext cx="3307316" cy="1600438"/>
          </a:xfrm>
          <a:prstGeom prst="rect">
            <a:avLst/>
          </a:prstGeom>
          <a:noFill/>
        </p:spPr>
        <p:txBody>
          <a:bodyPr wrap="none" rtlCol="0">
            <a:spAutoFit/>
          </a:bodyPr>
          <a:lstStyle/>
          <a:p>
            <a:r>
              <a:rPr lang="en-US" sz="1400" b="1" i="1" dirty="0" smtClean="0">
                <a:solidFill>
                  <a:srgbClr val="00FFFF"/>
                </a:solidFill>
                <a:latin typeface="Georgia" pitchFamily="18" charset="0"/>
              </a:rPr>
              <a:t>2. Amplitude Comparison  </a:t>
            </a:r>
          </a:p>
          <a:p>
            <a:pPr marL="171450"/>
            <a:r>
              <a:rPr lang="en-US" sz="1400" b="1" i="1" dirty="0" smtClean="0">
                <a:solidFill>
                  <a:srgbClr val="00FFFF"/>
                </a:solidFill>
                <a:latin typeface="Georgia" pitchFamily="18" charset="0"/>
              </a:rPr>
              <a:t>DF Technique:</a:t>
            </a:r>
            <a:r>
              <a:rPr lang="en-US" sz="1400" b="1" i="1" dirty="0" smtClean="0">
                <a:solidFill>
                  <a:srgbClr val="FFFF00"/>
                </a:solidFill>
                <a:latin typeface="Georgia" pitchFamily="18" charset="0"/>
              </a:rPr>
              <a:t> DOA = f (G2/G1)</a:t>
            </a:r>
            <a:endParaRPr lang="en-US" sz="1400" b="1" i="1" dirty="0" smtClean="0">
              <a:solidFill>
                <a:srgbClr val="00FFFF"/>
              </a:solidFill>
              <a:latin typeface="Georgia" pitchFamily="18" charset="0"/>
            </a:endParaRPr>
          </a:p>
          <a:p>
            <a:pPr marL="228600" indent="-57150">
              <a:buFont typeface="Wingdings" pitchFamily="2" charset="2"/>
              <a:buChar char="§"/>
            </a:pPr>
            <a:r>
              <a:rPr lang="en-US" sz="1400" i="1" dirty="0" smtClean="0">
                <a:solidFill>
                  <a:schemeClr val="bg1"/>
                </a:solidFill>
                <a:latin typeface="Georgia" pitchFamily="18" charset="0"/>
              </a:rPr>
              <a:t>Wide open</a:t>
            </a:r>
          </a:p>
          <a:p>
            <a:pPr marL="228600" indent="-57150">
              <a:buFont typeface="Wingdings" pitchFamily="2" charset="2"/>
              <a:buChar char="§"/>
            </a:pPr>
            <a:r>
              <a:rPr lang="en-US" sz="1400" i="1" dirty="0" smtClean="0">
                <a:solidFill>
                  <a:schemeClr val="bg1"/>
                </a:solidFill>
                <a:latin typeface="Georgia" pitchFamily="18" charset="0"/>
              </a:rPr>
              <a:t>Simple, Lower complexity, Low cost</a:t>
            </a:r>
          </a:p>
          <a:p>
            <a:pPr marL="228600" indent="-57150">
              <a:buFont typeface="Wingdings" pitchFamily="2" charset="2"/>
              <a:buChar char="§"/>
            </a:pPr>
            <a:r>
              <a:rPr lang="en-US" sz="1400" i="1" dirty="0" smtClean="0">
                <a:solidFill>
                  <a:schemeClr val="bg1"/>
                </a:solidFill>
                <a:latin typeface="Georgia" pitchFamily="18" charset="0"/>
              </a:rPr>
              <a:t>Small size</a:t>
            </a:r>
          </a:p>
          <a:p>
            <a:pPr marL="228600" indent="-57150">
              <a:buFont typeface="Wingdings" pitchFamily="2" charset="2"/>
              <a:buChar char="§"/>
            </a:pPr>
            <a:r>
              <a:rPr lang="en-US" sz="1400" i="1" dirty="0" smtClean="0">
                <a:solidFill>
                  <a:srgbClr val="FF0000"/>
                </a:solidFill>
                <a:latin typeface="Georgia" pitchFamily="18" charset="0"/>
              </a:rPr>
              <a:t>Relatively less accurate, 5</a:t>
            </a:r>
            <a:r>
              <a:rPr lang="en-US" sz="1400" i="1" baseline="30000" dirty="0" smtClean="0">
                <a:solidFill>
                  <a:srgbClr val="FF0000"/>
                </a:solidFill>
                <a:latin typeface="Georgia" pitchFamily="18" charset="0"/>
              </a:rPr>
              <a:t>0</a:t>
            </a:r>
            <a:r>
              <a:rPr lang="en-US" sz="1400" i="1" dirty="0" smtClean="0">
                <a:solidFill>
                  <a:srgbClr val="FF0000"/>
                </a:solidFill>
                <a:latin typeface="Georgia" pitchFamily="18" charset="0"/>
              </a:rPr>
              <a:t>-7</a:t>
            </a:r>
            <a:r>
              <a:rPr lang="en-US" sz="1400" i="1" baseline="30000" dirty="0" smtClean="0">
                <a:solidFill>
                  <a:srgbClr val="FF0000"/>
                </a:solidFill>
                <a:latin typeface="Georgia" pitchFamily="18" charset="0"/>
              </a:rPr>
              <a:t>0</a:t>
            </a:r>
            <a:r>
              <a:rPr lang="en-US" sz="1400" i="1" dirty="0" smtClean="0">
                <a:solidFill>
                  <a:srgbClr val="FF0000"/>
                </a:solidFill>
                <a:latin typeface="Georgia" pitchFamily="18" charset="0"/>
              </a:rPr>
              <a:t> </a:t>
            </a:r>
            <a:r>
              <a:rPr lang="en-US" sz="1400" i="1" dirty="0" smtClean="0">
                <a:solidFill>
                  <a:srgbClr val="FF0000"/>
                </a:solidFill>
                <a:latin typeface="+mj-lt"/>
              </a:rPr>
              <a:t>RMS</a:t>
            </a:r>
          </a:p>
          <a:p>
            <a:endParaRPr lang="en-US" sz="1400" i="1" dirty="0">
              <a:solidFill>
                <a:schemeClr val="bg1"/>
              </a:solidFill>
              <a:latin typeface="Georgia" pitchFamily="18" charset="0"/>
            </a:endParaRPr>
          </a:p>
        </p:txBody>
      </p:sp>
      <p:sp>
        <p:nvSpPr>
          <p:cNvPr id="10" name="TextBox 9"/>
          <p:cNvSpPr txBox="1"/>
          <p:nvPr/>
        </p:nvSpPr>
        <p:spPr>
          <a:xfrm>
            <a:off x="609600" y="3048000"/>
            <a:ext cx="3738524" cy="1600438"/>
          </a:xfrm>
          <a:prstGeom prst="rect">
            <a:avLst/>
          </a:prstGeom>
          <a:noFill/>
        </p:spPr>
        <p:txBody>
          <a:bodyPr wrap="none" rtlCol="0">
            <a:spAutoFit/>
          </a:bodyPr>
          <a:lstStyle/>
          <a:p>
            <a:r>
              <a:rPr lang="en-US" sz="1400" b="1" i="1" dirty="0" smtClean="0">
                <a:solidFill>
                  <a:srgbClr val="00FFFF"/>
                </a:solidFill>
                <a:latin typeface="Georgia" pitchFamily="18" charset="0"/>
              </a:rPr>
              <a:t>3. Phase Comparison Interferometer  </a:t>
            </a:r>
          </a:p>
          <a:p>
            <a:pPr indent="171450"/>
            <a:r>
              <a:rPr lang="en-US" sz="1400" b="1" i="1" dirty="0" smtClean="0">
                <a:solidFill>
                  <a:srgbClr val="00FFFF"/>
                </a:solidFill>
                <a:latin typeface="Georgia" pitchFamily="18" charset="0"/>
              </a:rPr>
              <a:t>DF Technique: </a:t>
            </a:r>
            <a:r>
              <a:rPr lang="en-US" sz="1400" b="1" i="1" dirty="0" smtClean="0">
                <a:solidFill>
                  <a:srgbClr val="FFFF00"/>
                </a:solidFill>
                <a:latin typeface="Georgia" pitchFamily="18" charset="0"/>
              </a:rPr>
              <a:t>DOA = f (∆ Phase)</a:t>
            </a:r>
          </a:p>
          <a:p>
            <a:pPr marL="171450">
              <a:buFont typeface="Wingdings" pitchFamily="2" charset="2"/>
              <a:buChar char="§"/>
            </a:pPr>
            <a:r>
              <a:rPr lang="en-US" sz="1400" i="1" dirty="0" smtClean="0">
                <a:solidFill>
                  <a:schemeClr val="bg1"/>
                </a:solidFill>
                <a:latin typeface="Georgia" pitchFamily="18" charset="0"/>
              </a:rPr>
              <a:t>Wide open</a:t>
            </a:r>
          </a:p>
          <a:p>
            <a:pPr marL="171450">
              <a:buFont typeface="Wingdings" pitchFamily="2" charset="2"/>
              <a:buChar char="§"/>
            </a:pPr>
            <a:r>
              <a:rPr lang="en-US" sz="1400" i="1" dirty="0" smtClean="0">
                <a:solidFill>
                  <a:schemeClr val="bg1"/>
                </a:solidFill>
                <a:latin typeface="Georgia" pitchFamily="18" charset="0"/>
              </a:rPr>
              <a:t>High DF Accuracy, 2</a:t>
            </a:r>
            <a:r>
              <a:rPr lang="en-US" sz="1400" i="1" baseline="30000" dirty="0" smtClean="0">
                <a:solidFill>
                  <a:schemeClr val="bg1"/>
                </a:solidFill>
                <a:latin typeface="Georgia" pitchFamily="18" charset="0"/>
              </a:rPr>
              <a:t>0 </a:t>
            </a:r>
            <a:r>
              <a:rPr lang="en-US" sz="1400" i="1" dirty="0" smtClean="0">
                <a:solidFill>
                  <a:schemeClr val="bg1"/>
                </a:solidFill>
                <a:latin typeface="+mj-lt"/>
              </a:rPr>
              <a:t>RMS</a:t>
            </a:r>
          </a:p>
          <a:p>
            <a:pPr marL="171450">
              <a:buFont typeface="Wingdings" pitchFamily="2" charset="2"/>
              <a:buChar char="§"/>
            </a:pPr>
            <a:r>
              <a:rPr lang="en-US" sz="1400" i="1" dirty="0" smtClean="0">
                <a:solidFill>
                  <a:srgbClr val="FF0000"/>
                </a:solidFill>
                <a:latin typeface="Georgia" pitchFamily="18" charset="0"/>
              </a:rPr>
              <a:t>Higher complexity, High cost</a:t>
            </a:r>
          </a:p>
          <a:p>
            <a:pPr marL="171450">
              <a:buFont typeface="Wingdings" pitchFamily="2" charset="2"/>
              <a:buChar char="§"/>
            </a:pPr>
            <a:r>
              <a:rPr lang="en-US" sz="1400" i="1" dirty="0" smtClean="0">
                <a:solidFill>
                  <a:srgbClr val="FF0000"/>
                </a:solidFill>
                <a:latin typeface="Georgia" pitchFamily="18" charset="0"/>
              </a:rPr>
              <a:t>Large size</a:t>
            </a:r>
          </a:p>
          <a:p>
            <a:endParaRPr lang="en-US" sz="1400" i="1" dirty="0">
              <a:solidFill>
                <a:schemeClr val="bg1"/>
              </a:solidFill>
              <a:latin typeface="Georgia" pitchFamily="18" charset="0"/>
            </a:endParaRPr>
          </a:p>
        </p:txBody>
      </p:sp>
      <p:sp>
        <p:nvSpPr>
          <p:cNvPr id="11" name="Right Arrow 10"/>
          <p:cNvSpPr/>
          <p:nvPr/>
        </p:nvSpPr>
        <p:spPr>
          <a:xfrm>
            <a:off x="5257800" y="1143000"/>
            <a:ext cx="914400" cy="18288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a:off x="5257800" y="2362200"/>
            <a:ext cx="914400" cy="18288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5257800" y="3886200"/>
            <a:ext cx="914400" cy="18288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0"/>
            <a:ext cx="9144000" cy="68580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Box 2"/>
          <p:cNvSpPr txBox="1">
            <a:spLocks noChangeArrowheads="1"/>
          </p:cNvSpPr>
          <p:nvPr/>
        </p:nvSpPr>
        <p:spPr bwMode="auto">
          <a:xfrm>
            <a:off x="609600" y="4343400"/>
            <a:ext cx="4572000" cy="1945148"/>
          </a:xfrm>
          <a:prstGeom prst="rect">
            <a:avLst/>
          </a:prstGeom>
          <a:noFill/>
          <a:ln w="9525">
            <a:noFill/>
            <a:miter lim="800000"/>
            <a:headEnd/>
            <a:tailEnd/>
          </a:ln>
        </p:spPr>
        <p:txBody>
          <a:bodyPr wrap="square">
            <a:spAutoFit/>
          </a:bodyPr>
          <a:lstStyle/>
          <a:p>
            <a:pPr marL="228600" indent="-228600" eaLnBrk="0" hangingPunct="0">
              <a:lnSpc>
                <a:spcPct val="130000"/>
              </a:lnSpc>
              <a:buClr>
                <a:schemeClr val="bg1"/>
              </a:buClr>
              <a:buSzPct val="90000"/>
              <a:tabLst>
                <a:tab pos="355600" algn="l"/>
              </a:tabLst>
            </a:pPr>
            <a:r>
              <a:rPr lang="en-US" sz="1400" b="1" i="1" dirty="0" smtClean="0">
                <a:solidFill>
                  <a:srgbClr val="00FFFF"/>
                </a:solidFill>
                <a:latin typeface="+mj-lt"/>
              </a:rPr>
              <a:t>4. Time Difference of Arrival DF Technique:  </a:t>
            </a:r>
            <a:r>
              <a:rPr lang="en-US" sz="1400" b="1" i="1" dirty="0" smtClean="0">
                <a:solidFill>
                  <a:srgbClr val="FFFF00"/>
                </a:solidFill>
                <a:latin typeface="+mj-lt"/>
              </a:rPr>
              <a:t>DOA=f(</a:t>
            </a:r>
            <a:r>
              <a:rPr lang="en-US" sz="1400" b="1" i="1" dirty="0" smtClean="0">
                <a:solidFill>
                  <a:srgbClr val="FFFF00"/>
                </a:solidFill>
                <a:latin typeface="Georgia" pitchFamily="18" charset="0"/>
              </a:rPr>
              <a:t>∆ Time)</a:t>
            </a:r>
            <a:endParaRPr lang="en-US" sz="1400" b="1" i="1" dirty="0" smtClean="0">
              <a:solidFill>
                <a:srgbClr val="FFFF00"/>
              </a:solidFill>
              <a:latin typeface="+mj-lt"/>
            </a:endParaRPr>
          </a:p>
          <a:p>
            <a:pPr marL="228600" lvl="1" eaLnBrk="0" hangingPunct="0">
              <a:buClr>
                <a:schemeClr val="bg1"/>
              </a:buClr>
              <a:buSzPct val="90000"/>
              <a:buFont typeface="Wingdings" pitchFamily="2" charset="2"/>
              <a:buChar char="§"/>
              <a:tabLst>
                <a:tab pos="355600" algn="l"/>
              </a:tabLst>
            </a:pPr>
            <a:r>
              <a:rPr lang="en-US" sz="1400" i="1" dirty="0" smtClean="0">
                <a:solidFill>
                  <a:schemeClr val="bg1"/>
                </a:solidFill>
                <a:latin typeface="+mj-lt"/>
              </a:rPr>
              <a:t>Wide open</a:t>
            </a:r>
            <a:endParaRPr lang="en-US" sz="1400" i="1" dirty="0">
              <a:solidFill>
                <a:schemeClr val="bg1"/>
              </a:solidFill>
              <a:latin typeface="+mj-lt"/>
            </a:endParaRPr>
          </a:p>
          <a:p>
            <a:pPr marL="228600" algn="l" eaLnBrk="0" hangingPunct="0">
              <a:buClr>
                <a:schemeClr val="bg1"/>
              </a:buClr>
              <a:buSzPct val="90000"/>
              <a:buFont typeface="Wingdings" pitchFamily="2" charset="2"/>
              <a:buChar char="§"/>
              <a:tabLst>
                <a:tab pos="355600" algn="l"/>
              </a:tabLst>
            </a:pPr>
            <a:r>
              <a:rPr lang="en-US" sz="1400" i="1" dirty="0" smtClean="0">
                <a:solidFill>
                  <a:schemeClr val="bg1"/>
                </a:solidFill>
                <a:latin typeface="+mj-lt"/>
              </a:rPr>
              <a:t>Very High </a:t>
            </a:r>
            <a:r>
              <a:rPr lang="en-US" sz="1400" i="1" dirty="0">
                <a:solidFill>
                  <a:schemeClr val="bg1"/>
                </a:solidFill>
                <a:latin typeface="+mj-lt"/>
              </a:rPr>
              <a:t>DF accuracy – 1</a:t>
            </a:r>
            <a:r>
              <a:rPr lang="en-US" sz="1400" i="1" baseline="30000" dirty="0">
                <a:solidFill>
                  <a:schemeClr val="bg1"/>
                </a:solidFill>
                <a:latin typeface="+mj-lt"/>
              </a:rPr>
              <a:t>o </a:t>
            </a:r>
            <a:r>
              <a:rPr lang="en-US" sz="1400" i="1" dirty="0">
                <a:solidFill>
                  <a:schemeClr val="bg1"/>
                </a:solidFill>
                <a:latin typeface="+mj-lt"/>
              </a:rPr>
              <a:t> RMS</a:t>
            </a:r>
          </a:p>
          <a:p>
            <a:pPr marL="228600" algn="l" eaLnBrk="0" hangingPunct="0">
              <a:buClr>
                <a:schemeClr val="bg1"/>
              </a:buClr>
              <a:buSzPct val="90000"/>
              <a:buFont typeface="Wingdings" pitchFamily="2" charset="2"/>
              <a:buChar char="§"/>
              <a:tabLst>
                <a:tab pos="355600" algn="l"/>
              </a:tabLst>
            </a:pPr>
            <a:r>
              <a:rPr lang="en-US" sz="1400" i="1" dirty="0" smtClean="0">
                <a:solidFill>
                  <a:schemeClr val="bg1"/>
                </a:solidFill>
                <a:latin typeface="+mj-lt"/>
              </a:rPr>
              <a:t>Less hardware &amp; Cost </a:t>
            </a:r>
            <a:r>
              <a:rPr lang="en-US" sz="1400" i="1" dirty="0">
                <a:solidFill>
                  <a:schemeClr val="bg1"/>
                </a:solidFill>
                <a:latin typeface="+mj-lt"/>
              </a:rPr>
              <a:t>effective</a:t>
            </a:r>
          </a:p>
          <a:p>
            <a:pPr marL="228600" algn="l" eaLnBrk="0" hangingPunct="0">
              <a:buClr>
                <a:schemeClr val="bg1"/>
              </a:buClr>
              <a:buSzPct val="90000"/>
              <a:buFont typeface="Wingdings" pitchFamily="2" charset="2"/>
              <a:buChar char="§"/>
              <a:tabLst>
                <a:tab pos="355600" algn="l"/>
              </a:tabLst>
            </a:pPr>
            <a:r>
              <a:rPr lang="en-US" sz="1400" i="1" dirty="0" smtClean="0">
                <a:solidFill>
                  <a:schemeClr val="bg1"/>
                </a:solidFill>
                <a:latin typeface="+mj-lt"/>
              </a:rPr>
              <a:t>Gain </a:t>
            </a:r>
            <a:r>
              <a:rPr lang="en-US" sz="1400" i="1" dirty="0">
                <a:solidFill>
                  <a:schemeClr val="bg1"/>
                </a:solidFill>
                <a:latin typeface="+mj-lt"/>
              </a:rPr>
              <a:t>and phase matched front </a:t>
            </a:r>
            <a:r>
              <a:rPr lang="en-US" sz="1400" i="1" dirty="0" smtClean="0">
                <a:solidFill>
                  <a:schemeClr val="bg1"/>
                </a:solidFill>
                <a:latin typeface="+mj-lt"/>
              </a:rPr>
              <a:t>ends not </a:t>
            </a:r>
            <a:r>
              <a:rPr lang="en-US" sz="1400" i="1" dirty="0">
                <a:solidFill>
                  <a:schemeClr val="bg1"/>
                </a:solidFill>
                <a:latin typeface="+mj-lt"/>
              </a:rPr>
              <a:t>required</a:t>
            </a:r>
          </a:p>
          <a:p>
            <a:pPr marL="228600" algn="l" eaLnBrk="0" hangingPunct="0">
              <a:buClr>
                <a:schemeClr val="bg1"/>
              </a:buClr>
              <a:buSzPct val="90000"/>
              <a:buFont typeface="Wingdings" pitchFamily="2" charset="2"/>
              <a:buChar char="§"/>
              <a:tabLst>
                <a:tab pos="355600" algn="l"/>
              </a:tabLst>
            </a:pPr>
            <a:r>
              <a:rPr lang="en-US" sz="1400" i="1" dirty="0" smtClean="0">
                <a:solidFill>
                  <a:schemeClr val="bg1"/>
                </a:solidFill>
                <a:latin typeface="+mj-lt"/>
              </a:rPr>
              <a:t>Less </a:t>
            </a:r>
            <a:r>
              <a:rPr lang="en-US" sz="1400" i="1" dirty="0">
                <a:solidFill>
                  <a:schemeClr val="bg1"/>
                </a:solidFill>
                <a:latin typeface="+mj-lt"/>
              </a:rPr>
              <a:t>susceptible for multi path effects</a:t>
            </a:r>
          </a:p>
          <a:p>
            <a:pPr marL="228600" algn="l" eaLnBrk="0" hangingPunct="0">
              <a:buClr>
                <a:schemeClr val="bg1"/>
              </a:buClr>
              <a:buSzPct val="90000"/>
              <a:buFont typeface="Wingdings" pitchFamily="2" charset="2"/>
              <a:buChar char="§"/>
              <a:tabLst>
                <a:tab pos="355600" algn="l"/>
              </a:tabLst>
            </a:pPr>
            <a:r>
              <a:rPr lang="en-US" sz="1400" i="1" dirty="0" smtClean="0">
                <a:solidFill>
                  <a:schemeClr val="bg1"/>
                </a:solidFill>
                <a:latin typeface="+mj-lt"/>
              </a:rPr>
              <a:t>DoA </a:t>
            </a:r>
            <a:r>
              <a:rPr lang="en-US" sz="1400" i="1" dirty="0">
                <a:solidFill>
                  <a:schemeClr val="bg1"/>
                </a:solidFill>
                <a:latin typeface="+mj-lt"/>
              </a:rPr>
              <a:t>is independent of frequency</a:t>
            </a:r>
            <a:endParaRPr lang="en-US" sz="1200" i="1" dirty="0">
              <a:solidFill>
                <a:schemeClr val="bg1"/>
              </a:solidFill>
              <a:latin typeface="+mj-lt"/>
            </a:endParaRPr>
          </a:p>
        </p:txBody>
      </p:sp>
      <p:grpSp>
        <p:nvGrpSpPr>
          <p:cNvPr id="2" name="Group 15"/>
          <p:cNvGrpSpPr/>
          <p:nvPr/>
        </p:nvGrpSpPr>
        <p:grpSpPr>
          <a:xfrm>
            <a:off x="6477000" y="4953000"/>
            <a:ext cx="1828799" cy="1541263"/>
            <a:chOff x="6248402" y="974726"/>
            <a:chExt cx="2895598" cy="2774951"/>
          </a:xfrm>
        </p:grpSpPr>
        <p:sp>
          <p:nvSpPr>
            <p:cNvPr id="17" name="Text Box 4"/>
            <p:cNvSpPr txBox="1">
              <a:spLocks noChangeArrowheads="1"/>
            </p:cNvSpPr>
            <p:nvPr/>
          </p:nvSpPr>
          <p:spPr bwMode="auto">
            <a:xfrm>
              <a:off x="8140700" y="2724150"/>
              <a:ext cx="1003300" cy="304800"/>
            </a:xfrm>
            <a:prstGeom prst="rect">
              <a:avLst/>
            </a:prstGeom>
            <a:noFill/>
            <a:ln w="9525">
              <a:noFill/>
              <a:miter lim="800000"/>
              <a:headEnd/>
              <a:tailEnd/>
            </a:ln>
          </p:spPr>
          <p:txBody>
            <a:bodyPr>
              <a:spAutoFit/>
            </a:bodyPr>
            <a:lstStyle/>
            <a:p>
              <a:pPr algn="l" eaLnBrk="0" hangingPunct="0">
                <a:lnSpc>
                  <a:spcPct val="100000"/>
                </a:lnSpc>
                <a:spcBef>
                  <a:spcPct val="50000"/>
                </a:spcBef>
              </a:pPr>
              <a:r>
                <a:rPr lang="en-US" sz="1400" dirty="0">
                  <a:solidFill>
                    <a:schemeClr val="bg1"/>
                  </a:solidFill>
                  <a:latin typeface="Trebuchet MS" pitchFamily="34" charset="0"/>
                </a:rPr>
                <a:t>2</a:t>
              </a:r>
            </a:p>
          </p:txBody>
        </p:sp>
        <p:sp>
          <p:nvSpPr>
            <p:cNvPr id="18" name="Line 5"/>
            <p:cNvSpPr>
              <a:spLocks noChangeShapeType="1"/>
            </p:cNvSpPr>
            <p:nvPr/>
          </p:nvSpPr>
          <p:spPr bwMode="auto">
            <a:xfrm flipH="1" flipV="1">
              <a:off x="6705600" y="1771650"/>
              <a:ext cx="1474788" cy="588963"/>
            </a:xfrm>
            <a:prstGeom prst="line">
              <a:avLst/>
            </a:prstGeom>
            <a:noFill/>
            <a:ln w="19050">
              <a:solidFill>
                <a:schemeClr val="bg1"/>
              </a:solidFill>
              <a:round/>
              <a:headEnd/>
              <a:tailEnd/>
            </a:ln>
            <a:effectLst/>
          </p:spPr>
          <p:txBody>
            <a:bodyPr/>
            <a:lstStyle/>
            <a:p>
              <a:pPr>
                <a:defRPr/>
              </a:pPr>
              <a:endParaRPr lang="en-IN" dirty="0">
                <a:effectLst>
                  <a:outerShdw blurRad="38100" dist="38100" dir="2700000" algn="tl">
                    <a:srgbClr val="000000">
                      <a:alpha val="43137"/>
                    </a:srgbClr>
                  </a:outerShdw>
                </a:effectLst>
              </a:endParaRPr>
            </a:p>
          </p:txBody>
        </p:sp>
        <p:grpSp>
          <p:nvGrpSpPr>
            <p:cNvPr id="3" name="Group 6"/>
            <p:cNvGrpSpPr>
              <a:grpSpLocks/>
            </p:cNvGrpSpPr>
            <p:nvPr/>
          </p:nvGrpSpPr>
          <p:grpSpPr bwMode="auto">
            <a:xfrm>
              <a:off x="6248402" y="974726"/>
              <a:ext cx="2535238" cy="2774951"/>
              <a:chOff x="4273" y="950"/>
              <a:chExt cx="1597" cy="1748"/>
            </a:xfrm>
          </p:grpSpPr>
          <p:sp>
            <p:nvSpPr>
              <p:cNvPr id="21" name="AutoShape 7"/>
              <p:cNvSpPr>
                <a:spLocks noChangeArrowheads="1"/>
              </p:cNvSpPr>
              <p:nvPr/>
            </p:nvSpPr>
            <p:spPr bwMode="auto">
              <a:xfrm rot="10800000">
                <a:off x="4273" y="1948"/>
                <a:ext cx="240" cy="192"/>
              </a:xfrm>
              <a:prstGeom prst="triangle">
                <a:avLst>
                  <a:gd name="adj" fmla="val 50000"/>
                </a:avLst>
              </a:prstGeom>
              <a:solidFill>
                <a:schemeClr val="accent1"/>
              </a:solidFill>
              <a:ln w="9525">
                <a:solidFill>
                  <a:schemeClr val="bg1"/>
                </a:solidFill>
                <a:miter lim="800000"/>
                <a:headEnd/>
                <a:tailEnd/>
              </a:ln>
            </p:spPr>
            <p:txBody>
              <a:bodyPr rot="10800000" wrap="none" anchor="ctr"/>
              <a:lstStyle/>
              <a:p>
                <a:pPr eaLnBrk="0" hangingPunct="0">
                  <a:lnSpc>
                    <a:spcPct val="100000"/>
                  </a:lnSpc>
                </a:pPr>
                <a:endParaRPr lang="en-US" sz="1400" dirty="0">
                  <a:solidFill>
                    <a:schemeClr val="bg1"/>
                  </a:solidFill>
                  <a:latin typeface="Trebuchet MS" pitchFamily="34" charset="0"/>
                </a:endParaRPr>
              </a:p>
            </p:txBody>
          </p:sp>
          <p:sp>
            <p:nvSpPr>
              <p:cNvPr id="22" name="AutoShape 8"/>
              <p:cNvSpPr>
                <a:spLocks noChangeArrowheads="1"/>
              </p:cNvSpPr>
              <p:nvPr/>
            </p:nvSpPr>
            <p:spPr bwMode="auto">
              <a:xfrm rot="10800000">
                <a:off x="5330" y="1948"/>
                <a:ext cx="240" cy="192"/>
              </a:xfrm>
              <a:prstGeom prst="triangle">
                <a:avLst>
                  <a:gd name="adj" fmla="val 50000"/>
                </a:avLst>
              </a:prstGeom>
              <a:solidFill>
                <a:schemeClr val="accent1"/>
              </a:solidFill>
              <a:ln w="9525">
                <a:solidFill>
                  <a:schemeClr val="bg1"/>
                </a:solidFill>
                <a:miter lim="800000"/>
                <a:headEnd/>
                <a:tailEnd/>
              </a:ln>
              <a:effectLst/>
            </p:spPr>
            <p:txBody>
              <a:bodyPr wrap="none" anchor="ctr"/>
              <a:lstStyle/>
              <a:p>
                <a:pPr>
                  <a:defRPr/>
                </a:pPr>
                <a:endParaRPr lang="en-IN" dirty="0">
                  <a:solidFill>
                    <a:schemeClr val="bg1"/>
                  </a:solidFill>
                  <a:effectLst>
                    <a:outerShdw blurRad="38100" dist="38100" dir="2700000" algn="tl">
                      <a:srgbClr val="000000">
                        <a:alpha val="43137"/>
                      </a:srgbClr>
                    </a:outerShdw>
                  </a:effectLst>
                </a:endParaRPr>
              </a:p>
            </p:txBody>
          </p:sp>
          <p:sp>
            <p:nvSpPr>
              <p:cNvPr id="23" name="Line 9"/>
              <p:cNvSpPr>
                <a:spLocks noChangeShapeType="1"/>
              </p:cNvSpPr>
              <p:nvPr/>
            </p:nvSpPr>
            <p:spPr bwMode="auto">
              <a:xfrm>
                <a:off x="4397" y="2143"/>
                <a:ext cx="0" cy="384"/>
              </a:xfrm>
              <a:prstGeom prst="line">
                <a:avLst/>
              </a:prstGeom>
              <a:noFill/>
              <a:ln w="9525">
                <a:solidFill>
                  <a:schemeClr val="bg1"/>
                </a:solidFill>
                <a:round/>
                <a:headEnd/>
                <a:tailEnd/>
              </a:ln>
              <a:effectLst/>
            </p:spPr>
            <p:txBody>
              <a:bodyPr wrap="none" anchor="ctr"/>
              <a:lstStyle/>
              <a:p>
                <a:pPr>
                  <a:defRPr/>
                </a:pPr>
                <a:endParaRPr lang="en-IN" dirty="0">
                  <a:solidFill>
                    <a:schemeClr val="bg1"/>
                  </a:solidFill>
                  <a:effectLst>
                    <a:outerShdw blurRad="38100" dist="38100" dir="2700000" algn="tl">
                      <a:srgbClr val="000000">
                        <a:alpha val="43137"/>
                      </a:srgbClr>
                    </a:outerShdw>
                  </a:effectLst>
                </a:endParaRPr>
              </a:p>
            </p:txBody>
          </p:sp>
          <p:sp>
            <p:nvSpPr>
              <p:cNvPr id="24" name="Line 10"/>
              <p:cNvSpPr>
                <a:spLocks noChangeShapeType="1"/>
              </p:cNvSpPr>
              <p:nvPr/>
            </p:nvSpPr>
            <p:spPr bwMode="auto">
              <a:xfrm>
                <a:off x="5452" y="2140"/>
                <a:ext cx="0" cy="384"/>
              </a:xfrm>
              <a:prstGeom prst="line">
                <a:avLst/>
              </a:prstGeom>
              <a:noFill/>
              <a:ln w="9525">
                <a:solidFill>
                  <a:schemeClr val="bg1"/>
                </a:solidFill>
                <a:round/>
                <a:headEnd/>
                <a:tailEnd/>
              </a:ln>
              <a:effectLst/>
            </p:spPr>
            <p:txBody>
              <a:bodyPr wrap="none" anchor="ctr"/>
              <a:lstStyle/>
              <a:p>
                <a:pPr>
                  <a:defRPr/>
                </a:pPr>
                <a:endParaRPr lang="en-IN" dirty="0">
                  <a:solidFill>
                    <a:schemeClr val="bg1"/>
                  </a:solidFill>
                  <a:effectLst>
                    <a:outerShdw blurRad="38100" dist="38100" dir="2700000" algn="tl">
                      <a:srgbClr val="000000">
                        <a:alpha val="43137"/>
                      </a:srgbClr>
                    </a:outerShdw>
                  </a:effectLst>
                </a:endParaRPr>
              </a:p>
            </p:txBody>
          </p:sp>
          <p:sp>
            <p:nvSpPr>
              <p:cNvPr id="25" name="Text Box 11"/>
              <p:cNvSpPr txBox="1">
                <a:spLocks noChangeArrowheads="1"/>
              </p:cNvSpPr>
              <p:nvPr/>
            </p:nvSpPr>
            <p:spPr bwMode="auto">
              <a:xfrm>
                <a:off x="4732" y="1861"/>
                <a:ext cx="769" cy="173"/>
              </a:xfrm>
              <a:prstGeom prst="rect">
                <a:avLst/>
              </a:prstGeom>
              <a:noFill/>
              <a:ln w="9525">
                <a:noFill/>
                <a:miter lim="800000"/>
                <a:headEnd/>
                <a:tailEnd/>
              </a:ln>
            </p:spPr>
            <p:txBody>
              <a:bodyPr>
                <a:spAutoFit/>
              </a:bodyPr>
              <a:lstStyle/>
              <a:p>
                <a:pPr algn="l" eaLnBrk="0" hangingPunct="0">
                  <a:lnSpc>
                    <a:spcPct val="100000"/>
                  </a:lnSpc>
                  <a:spcBef>
                    <a:spcPct val="50000"/>
                  </a:spcBef>
                </a:pPr>
                <a:r>
                  <a:rPr lang="en-US" sz="1200" dirty="0">
                    <a:solidFill>
                      <a:schemeClr val="bg1"/>
                    </a:solidFill>
                    <a:latin typeface="Trebuchet MS" pitchFamily="34" charset="0"/>
                  </a:rPr>
                  <a:t>d  </a:t>
                </a:r>
                <a:r>
                  <a:rPr lang="en-US" sz="1200" dirty="0" smtClean="0">
                    <a:solidFill>
                      <a:schemeClr val="bg1"/>
                    </a:solidFill>
                    <a:latin typeface="Trebuchet MS" pitchFamily="34" charset="0"/>
                  </a:rPr>
                  <a:t>mtrs</a:t>
                </a:r>
                <a:endParaRPr lang="en-US" sz="1400" dirty="0">
                  <a:solidFill>
                    <a:schemeClr val="bg1"/>
                  </a:solidFill>
                  <a:latin typeface="Trebuchet MS" pitchFamily="34" charset="0"/>
                </a:endParaRPr>
              </a:p>
            </p:txBody>
          </p:sp>
          <p:sp>
            <p:nvSpPr>
              <p:cNvPr id="26" name="Text Box 12"/>
              <p:cNvSpPr txBox="1">
                <a:spLocks noChangeArrowheads="1"/>
              </p:cNvSpPr>
              <p:nvPr/>
            </p:nvSpPr>
            <p:spPr bwMode="auto">
              <a:xfrm>
                <a:off x="4417" y="2419"/>
                <a:ext cx="1148" cy="279"/>
              </a:xfrm>
              <a:prstGeom prst="rect">
                <a:avLst/>
              </a:prstGeom>
              <a:noFill/>
              <a:ln w="9525">
                <a:noFill/>
                <a:miter lim="800000"/>
                <a:headEnd/>
                <a:tailEnd/>
              </a:ln>
            </p:spPr>
            <p:txBody>
              <a:bodyPr wrap="square">
                <a:spAutoFit/>
              </a:bodyPr>
              <a:lstStyle/>
              <a:p>
                <a:pPr algn="l" eaLnBrk="0" hangingPunct="0">
                  <a:lnSpc>
                    <a:spcPct val="100000"/>
                  </a:lnSpc>
                  <a:spcBef>
                    <a:spcPct val="50000"/>
                  </a:spcBef>
                </a:pPr>
                <a:r>
                  <a:rPr lang="en-US" sz="1000" dirty="0">
                    <a:solidFill>
                      <a:schemeClr val="bg1"/>
                    </a:solidFill>
                    <a:latin typeface="Trebuchet MS" pitchFamily="34" charset="0"/>
                  </a:rPr>
                  <a:t>T = (d sin </a:t>
                </a:r>
                <a:r>
                  <a:rPr lang="en-US" sz="1000" dirty="0">
                    <a:solidFill>
                      <a:schemeClr val="bg1"/>
                    </a:solidFill>
                    <a:latin typeface="Trebuchet MS" pitchFamily="34" charset="0"/>
                    <a:sym typeface="Symbol" pitchFamily="18" charset="2"/>
                  </a:rPr>
                  <a:t></a:t>
                </a:r>
                <a:r>
                  <a:rPr lang="en-US" sz="1000" dirty="0">
                    <a:solidFill>
                      <a:schemeClr val="bg1"/>
                    </a:solidFill>
                    <a:latin typeface="Trebuchet MS" pitchFamily="34" charset="0"/>
                  </a:rPr>
                  <a:t> ) / c</a:t>
                </a:r>
              </a:p>
            </p:txBody>
          </p:sp>
          <p:sp>
            <p:nvSpPr>
              <p:cNvPr id="27" name="Line 13"/>
              <p:cNvSpPr>
                <a:spLocks noChangeShapeType="1"/>
              </p:cNvSpPr>
              <p:nvPr/>
            </p:nvSpPr>
            <p:spPr bwMode="auto">
              <a:xfrm flipV="1">
                <a:off x="4351" y="1469"/>
                <a:ext cx="226" cy="402"/>
              </a:xfrm>
              <a:prstGeom prst="line">
                <a:avLst/>
              </a:prstGeom>
              <a:noFill/>
              <a:ln w="19050">
                <a:solidFill>
                  <a:schemeClr val="bg1"/>
                </a:solidFill>
                <a:round/>
                <a:headEnd/>
                <a:tailEnd/>
              </a:ln>
              <a:effectLst/>
            </p:spPr>
            <p:txBody>
              <a:bodyPr/>
              <a:lstStyle/>
              <a:p>
                <a:pPr>
                  <a:defRPr/>
                </a:pPr>
                <a:endParaRPr lang="en-IN" dirty="0">
                  <a:solidFill>
                    <a:schemeClr val="bg1"/>
                  </a:solidFill>
                  <a:effectLst>
                    <a:outerShdw blurRad="38100" dist="38100" dir="2700000" algn="tl">
                      <a:srgbClr val="000000">
                        <a:alpha val="43137"/>
                      </a:srgbClr>
                    </a:outerShdw>
                  </a:effectLst>
                </a:endParaRPr>
              </a:p>
            </p:txBody>
          </p:sp>
          <p:sp>
            <p:nvSpPr>
              <p:cNvPr id="28" name="Line 14"/>
              <p:cNvSpPr>
                <a:spLocks noChangeShapeType="1"/>
              </p:cNvSpPr>
              <p:nvPr/>
            </p:nvSpPr>
            <p:spPr bwMode="auto">
              <a:xfrm>
                <a:off x="4351" y="1839"/>
                <a:ext cx="1139" cy="0"/>
              </a:xfrm>
              <a:prstGeom prst="line">
                <a:avLst/>
              </a:prstGeom>
              <a:noFill/>
              <a:ln w="19050">
                <a:solidFill>
                  <a:schemeClr val="bg1"/>
                </a:solidFill>
                <a:round/>
                <a:headEnd/>
                <a:tailEnd/>
              </a:ln>
              <a:effectLst/>
            </p:spPr>
            <p:txBody>
              <a:bodyPr/>
              <a:lstStyle/>
              <a:p>
                <a:pPr>
                  <a:defRPr/>
                </a:pPr>
                <a:endParaRPr lang="en-IN" dirty="0">
                  <a:solidFill>
                    <a:schemeClr val="bg1"/>
                  </a:solidFill>
                  <a:effectLst>
                    <a:outerShdw blurRad="38100" dist="38100" dir="2700000" algn="tl">
                      <a:srgbClr val="000000">
                        <a:alpha val="43137"/>
                      </a:srgbClr>
                    </a:outerShdw>
                  </a:effectLst>
                </a:endParaRPr>
              </a:p>
            </p:txBody>
          </p:sp>
          <p:sp>
            <p:nvSpPr>
              <p:cNvPr id="29" name="Line 15"/>
              <p:cNvSpPr>
                <a:spLocks noChangeShapeType="1"/>
              </p:cNvSpPr>
              <p:nvPr/>
            </p:nvSpPr>
            <p:spPr bwMode="auto">
              <a:xfrm flipV="1">
                <a:off x="5490" y="1246"/>
                <a:ext cx="380" cy="593"/>
              </a:xfrm>
              <a:prstGeom prst="line">
                <a:avLst/>
              </a:prstGeom>
              <a:noFill/>
              <a:ln w="19050">
                <a:solidFill>
                  <a:schemeClr val="bg1"/>
                </a:solidFill>
                <a:round/>
                <a:headEnd type="triangle" w="sm" len="med"/>
                <a:tailEnd/>
              </a:ln>
              <a:effectLst/>
            </p:spPr>
            <p:txBody>
              <a:bodyPr/>
              <a:lstStyle/>
              <a:p>
                <a:pPr>
                  <a:defRPr/>
                </a:pPr>
                <a:endParaRPr lang="en-IN" dirty="0">
                  <a:solidFill>
                    <a:schemeClr val="bg1"/>
                  </a:solidFill>
                  <a:effectLst>
                    <a:outerShdw blurRad="38100" dist="38100" dir="2700000" algn="tl">
                      <a:srgbClr val="000000">
                        <a:alpha val="43137"/>
                      </a:srgbClr>
                    </a:outerShdw>
                  </a:effectLst>
                </a:endParaRPr>
              </a:p>
            </p:txBody>
          </p:sp>
          <p:sp>
            <p:nvSpPr>
              <p:cNvPr id="30" name="Line 16"/>
              <p:cNvSpPr>
                <a:spLocks noChangeShapeType="1"/>
              </p:cNvSpPr>
              <p:nvPr/>
            </p:nvSpPr>
            <p:spPr bwMode="auto">
              <a:xfrm flipH="1">
                <a:off x="4561" y="950"/>
                <a:ext cx="296" cy="518"/>
              </a:xfrm>
              <a:prstGeom prst="line">
                <a:avLst/>
              </a:prstGeom>
              <a:noFill/>
              <a:ln w="9525">
                <a:solidFill>
                  <a:schemeClr val="bg1"/>
                </a:solidFill>
                <a:round/>
                <a:headEnd/>
                <a:tailEnd type="triangle" w="sm" len="med"/>
              </a:ln>
              <a:effectLst/>
            </p:spPr>
            <p:txBody>
              <a:bodyPr/>
              <a:lstStyle/>
              <a:p>
                <a:pPr>
                  <a:defRPr/>
                </a:pPr>
                <a:endParaRPr lang="en-IN" dirty="0">
                  <a:solidFill>
                    <a:schemeClr val="bg1"/>
                  </a:solidFill>
                  <a:effectLst>
                    <a:outerShdw blurRad="38100" dist="38100" dir="2700000" algn="tl">
                      <a:srgbClr val="000000">
                        <a:alpha val="43137"/>
                      </a:srgbClr>
                    </a:outerShdw>
                  </a:effectLst>
                </a:endParaRPr>
              </a:p>
            </p:txBody>
          </p:sp>
          <p:sp>
            <p:nvSpPr>
              <p:cNvPr id="31" name="Line 17"/>
              <p:cNvSpPr>
                <a:spLocks noChangeShapeType="1"/>
              </p:cNvSpPr>
              <p:nvPr/>
            </p:nvSpPr>
            <p:spPr bwMode="auto">
              <a:xfrm flipV="1">
                <a:off x="4567" y="1060"/>
                <a:ext cx="0" cy="399"/>
              </a:xfrm>
              <a:prstGeom prst="line">
                <a:avLst/>
              </a:prstGeom>
              <a:noFill/>
              <a:ln w="12700">
                <a:solidFill>
                  <a:schemeClr val="bg1"/>
                </a:solidFill>
                <a:round/>
                <a:headEnd/>
                <a:tailEnd/>
              </a:ln>
              <a:effectLst/>
            </p:spPr>
            <p:txBody>
              <a:bodyPr/>
              <a:lstStyle/>
              <a:p>
                <a:pPr>
                  <a:defRPr/>
                </a:pPr>
                <a:endParaRPr lang="en-IN" dirty="0">
                  <a:solidFill>
                    <a:schemeClr val="bg1"/>
                  </a:solidFill>
                  <a:effectLst>
                    <a:outerShdw blurRad="38100" dist="38100" dir="2700000" algn="tl">
                      <a:srgbClr val="000000">
                        <a:alpha val="43137"/>
                      </a:srgbClr>
                    </a:outerShdw>
                  </a:effectLst>
                </a:endParaRPr>
              </a:p>
            </p:txBody>
          </p:sp>
          <p:sp>
            <p:nvSpPr>
              <p:cNvPr id="32" name="Text Box 18"/>
              <p:cNvSpPr txBox="1">
                <a:spLocks noChangeArrowheads="1"/>
              </p:cNvSpPr>
              <p:nvPr/>
            </p:nvSpPr>
            <p:spPr bwMode="auto">
              <a:xfrm>
                <a:off x="4407" y="2003"/>
                <a:ext cx="182" cy="192"/>
              </a:xfrm>
              <a:prstGeom prst="rect">
                <a:avLst/>
              </a:prstGeom>
              <a:noFill/>
              <a:ln w="9525">
                <a:noFill/>
                <a:miter lim="800000"/>
                <a:headEnd/>
                <a:tailEnd/>
              </a:ln>
            </p:spPr>
            <p:txBody>
              <a:bodyPr wrap="none">
                <a:spAutoFit/>
              </a:bodyPr>
              <a:lstStyle/>
              <a:p>
                <a:pPr algn="l" eaLnBrk="0" hangingPunct="0">
                  <a:lnSpc>
                    <a:spcPct val="100000"/>
                  </a:lnSpc>
                </a:pPr>
                <a:r>
                  <a:rPr lang="en-US" sz="1400" dirty="0">
                    <a:solidFill>
                      <a:schemeClr val="bg1"/>
                    </a:solidFill>
                    <a:latin typeface="Trebuchet MS" pitchFamily="34" charset="0"/>
                  </a:rPr>
                  <a:t>1</a:t>
                </a:r>
              </a:p>
            </p:txBody>
          </p:sp>
          <p:sp>
            <p:nvSpPr>
              <p:cNvPr id="33" name="Line 19"/>
              <p:cNvSpPr>
                <a:spLocks noChangeShapeType="1"/>
              </p:cNvSpPr>
              <p:nvPr/>
            </p:nvSpPr>
            <p:spPr bwMode="auto">
              <a:xfrm>
                <a:off x="4368" y="1896"/>
                <a:ext cx="1057" cy="0"/>
              </a:xfrm>
              <a:prstGeom prst="line">
                <a:avLst/>
              </a:prstGeom>
              <a:noFill/>
              <a:ln w="9525">
                <a:solidFill>
                  <a:schemeClr val="bg1"/>
                </a:solidFill>
                <a:round/>
                <a:headEnd type="triangle" w="med" len="med"/>
                <a:tailEnd type="triangle" w="med" len="med"/>
              </a:ln>
              <a:effectLst/>
            </p:spPr>
            <p:txBody>
              <a:bodyPr wrap="none" anchor="ctr"/>
              <a:lstStyle/>
              <a:p>
                <a:pPr>
                  <a:defRPr/>
                </a:pPr>
                <a:endParaRPr lang="en-IN" dirty="0">
                  <a:solidFill>
                    <a:schemeClr val="bg1"/>
                  </a:solidFill>
                  <a:effectLst>
                    <a:outerShdw blurRad="38100" dist="38100" dir="2700000" algn="tl">
                      <a:srgbClr val="000000">
                        <a:alpha val="43137"/>
                      </a:srgbClr>
                    </a:outerShdw>
                  </a:effectLst>
                </a:endParaRPr>
              </a:p>
            </p:txBody>
          </p:sp>
        </p:grpSp>
        <p:sp>
          <p:nvSpPr>
            <p:cNvPr id="20" name="Rectangle 20"/>
            <p:cNvSpPr>
              <a:spLocks noChangeArrowheads="1"/>
            </p:cNvSpPr>
            <p:nvPr/>
          </p:nvSpPr>
          <p:spPr bwMode="auto">
            <a:xfrm>
              <a:off x="6677025" y="1236663"/>
              <a:ext cx="276225" cy="304800"/>
            </a:xfrm>
            <a:prstGeom prst="rect">
              <a:avLst/>
            </a:prstGeom>
            <a:noFill/>
            <a:ln w="9525">
              <a:noFill/>
              <a:miter lim="800000"/>
              <a:headEnd/>
              <a:tailEnd/>
            </a:ln>
          </p:spPr>
          <p:txBody>
            <a:bodyPr wrap="none">
              <a:spAutoFit/>
            </a:bodyPr>
            <a:lstStyle/>
            <a:p>
              <a:pPr algn="l">
                <a:lnSpc>
                  <a:spcPct val="100000"/>
                </a:lnSpc>
              </a:pPr>
              <a:r>
                <a:rPr lang="en-US" sz="1400" dirty="0">
                  <a:solidFill>
                    <a:schemeClr val="bg1"/>
                  </a:solidFill>
                  <a:latin typeface="Trebuchet MS" pitchFamily="34" charset="0"/>
                  <a:sym typeface="Symbol" pitchFamily="18" charset="2"/>
                </a:rPr>
                <a:t></a:t>
              </a:r>
            </a:p>
          </p:txBody>
        </p:sp>
      </p:grpSp>
      <p:sp>
        <p:nvSpPr>
          <p:cNvPr id="34" name="Right Arrow 33"/>
          <p:cNvSpPr/>
          <p:nvPr/>
        </p:nvSpPr>
        <p:spPr>
          <a:xfrm>
            <a:off x="5257800" y="5638800"/>
            <a:ext cx="914400" cy="18288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Box 22"/>
          <p:cNvSpPr txBox="1">
            <a:spLocks noChangeArrowheads="1"/>
          </p:cNvSpPr>
          <p:nvPr/>
        </p:nvSpPr>
        <p:spPr bwMode="auto">
          <a:xfrm>
            <a:off x="6934200" y="4876800"/>
            <a:ext cx="1828800" cy="261610"/>
          </a:xfrm>
          <a:prstGeom prst="rect">
            <a:avLst/>
          </a:prstGeom>
          <a:noFill/>
          <a:ln w="9525">
            <a:noFill/>
            <a:miter lim="800000"/>
            <a:headEnd/>
            <a:tailEnd/>
          </a:ln>
        </p:spPr>
        <p:txBody>
          <a:bodyPr wrap="square">
            <a:spAutoFit/>
          </a:bodyPr>
          <a:lstStyle/>
          <a:p>
            <a:pPr algn="l" eaLnBrk="0" hangingPunct="0">
              <a:lnSpc>
                <a:spcPct val="100000"/>
              </a:lnSpc>
              <a:spcBef>
                <a:spcPct val="50000"/>
              </a:spcBef>
            </a:pPr>
            <a:r>
              <a:rPr lang="en-US" sz="1100" dirty="0">
                <a:solidFill>
                  <a:schemeClr val="bg1"/>
                </a:solidFill>
                <a:latin typeface="Trebuchet MS" pitchFamily="34" charset="0"/>
                <a:sym typeface="Symbol" pitchFamily="18" charset="2"/>
              </a:rPr>
              <a:t> = (2 d/) sin  </a:t>
            </a:r>
          </a:p>
        </p:txBody>
      </p:sp>
      <p:sp>
        <p:nvSpPr>
          <p:cNvPr id="36" name="Right Arrow 35"/>
          <p:cNvSpPr/>
          <p:nvPr/>
        </p:nvSpPr>
        <p:spPr>
          <a:xfrm rot="5400000">
            <a:off x="2781300" y="3390900"/>
            <a:ext cx="44196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lide Number Placeholder 2"/>
          <p:cNvSpPr>
            <a:spLocks noGrp="1"/>
          </p:cNvSpPr>
          <p:nvPr>
            <p:ph type="sldNum" sz="quarter" idx="11"/>
          </p:nvPr>
        </p:nvSpPr>
        <p:spPr>
          <a:xfrm>
            <a:off x="3124200" y="6165850"/>
            <a:ext cx="2895600" cy="365125"/>
          </a:xfrm>
        </p:spPr>
        <p:txBody>
          <a:bodyPr/>
          <a:lstStyle/>
          <a:p>
            <a:pPr>
              <a:defRPr/>
            </a:pPr>
            <a:fld id="{6B6A656E-E717-411D-9BC1-CC0CD4E5237B}" type="slidenum">
              <a:rPr lang="en-US"/>
              <a:pPr>
                <a:defRPr/>
              </a:pPr>
              <a:t>23</a:t>
            </a:fld>
            <a:endParaRPr lang="en-US" dirty="0"/>
          </a:p>
        </p:txBody>
      </p:sp>
      <p:graphicFrame>
        <p:nvGraphicFramePr>
          <p:cNvPr id="3074" name="Object 2"/>
          <p:cNvGraphicFramePr>
            <a:graphicFrameLocks noChangeAspect="1"/>
          </p:cNvGraphicFramePr>
          <p:nvPr>
            <p:extLst>
              <p:ext uri="{D42A27DB-BD31-4B8C-83A1-F6EECF244321}">
                <p14:modId xmlns="" xmlns:p14="http://schemas.microsoft.com/office/powerpoint/2010/main" val="4040650463"/>
              </p:ext>
            </p:extLst>
          </p:nvPr>
        </p:nvGraphicFramePr>
        <p:xfrm>
          <a:off x="990600" y="1180623"/>
          <a:ext cx="3209925" cy="2324835"/>
        </p:xfrm>
        <a:graphic>
          <a:graphicData uri="http://schemas.openxmlformats.org/presentationml/2006/ole">
            <p:oleObj spid="_x0000_s3107" name="Photo Editor Photo" r:id="rId3" imgW="6942857" imgH="5114286" progId="">
              <p:embed/>
            </p:oleObj>
          </a:graphicData>
        </a:graphic>
      </p:graphicFrame>
      <p:graphicFrame>
        <p:nvGraphicFramePr>
          <p:cNvPr id="3075" name="Object 3"/>
          <p:cNvGraphicFramePr>
            <a:graphicFrameLocks noChangeAspect="1"/>
          </p:cNvGraphicFramePr>
          <p:nvPr>
            <p:extLst>
              <p:ext uri="{D42A27DB-BD31-4B8C-83A1-F6EECF244321}">
                <p14:modId xmlns="" xmlns:p14="http://schemas.microsoft.com/office/powerpoint/2010/main" val="3517261900"/>
              </p:ext>
            </p:extLst>
          </p:nvPr>
        </p:nvGraphicFramePr>
        <p:xfrm>
          <a:off x="5128359" y="1186405"/>
          <a:ext cx="3209925" cy="2328769"/>
        </p:xfrm>
        <a:graphic>
          <a:graphicData uri="http://schemas.openxmlformats.org/presentationml/2006/ole">
            <p:oleObj spid="_x0000_s3108" name="Photo Editor Photo" r:id="rId4" imgW="4963218" imgH="4200000" progId="">
              <p:embed/>
            </p:oleObj>
          </a:graphicData>
        </a:graphic>
      </p:graphicFrame>
      <p:graphicFrame>
        <p:nvGraphicFramePr>
          <p:cNvPr id="3076" name="Object 4"/>
          <p:cNvGraphicFramePr>
            <a:graphicFrameLocks noChangeAspect="1"/>
          </p:cNvGraphicFramePr>
          <p:nvPr>
            <p:extLst>
              <p:ext uri="{D42A27DB-BD31-4B8C-83A1-F6EECF244321}">
                <p14:modId xmlns="" xmlns:p14="http://schemas.microsoft.com/office/powerpoint/2010/main" val="644836666"/>
              </p:ext>
            </p:extLst>
          </p:nvPr>
        </p:nvGraphicFramePr>
        <p:xfrm>
          <a:off x="885825" y="3847577"/>
          <a:ext cx="3209925" cy="2328769"/>
        </p:xfrm>
        <a:graphic>
          <a:graphicData uri="http://schemas.openxmlformats.org/presentationml/2006/ole">
            <p:oleObj spid="_x0000_s3109" name="Photo Editor Photo" r:id="rId5" imgW="9380952" imgH="6638095" progId="">
              <p:embed/>
            </p:oleObj>
          </a:graphicData>
        </a:graphic>
      </p:graphicFrame>
      <p:pic>
        <p:nvPicPr>
          <p:cNvPr id="3078" name="Picture 4" descr="ref"/>
          <p:cNvPicPr>
            <a:picLocks noChangeAspect="1" noChangeArrowheads="1"/>
          </p:cNvPicPr>
          <p:nvPr/>
        </p:nvPicPr>
        <p:blipFill>
          <a:blip r:embed="rId6" cstate="print"/>
          <a:srcRect r="20001" b="9445"/>
          <a:stretch>
            <a:fillRect/>
          </a:stretch>
        </p:blipFill>
        <p:spPr bwMode="auto">
          <a:xfrm>
            <a:off x="5105400" y="3858690"/>
            <a:ext cx="3209925" cy="2328769"/>
          </a:xfrm>
          <a:prstGeom prst="rect">
            <a:avLst/>
          </a:prstGeom>
          <a:noFill/>
          <a:ln w="9525">
            <a:noFill/>
            <a:miter lim="800000"/>
            <a:headEnd/>
            <a:tailEnd/>
          </a:ln>
        </p:spPr>
      </p:pic>
      <p:sp>
        <p:nvSpPr>
          <p:cNvPr id="7" name="TextBox 6"/>
          <p:cNvSpPr txBox="1"/>
          <p:nvPr/>
        </p:nvSpPr>
        <p:spPr>
          <a:xfrm>
            <a:off x="357904" y="362534"/>
            <a:ext cx="8774723" cy="523220"/>
          </a:xfrm>
          <a:prstGeom prst="rect">
            <a:avLst/>
          </a:prstGeom>
          <a:solidFill>
            <a:srgbClr val="800000"/>
          </a:solidFill>
          <a:scene3d>
            <a:camera prst="orthographicFront"/>
            <a:lightRig rig="threePt" dir="t"/>
          </a:scene3d>
          <a:sp3d>
            <a:bevelT/>
          </a:sp3d>
        </p:spPr>
        <p:txBody>
          <a:bodyPr>
            <a:spAutoFit/>
          </a:bodyPr>
          <a:lstStyle/>
          <a:p>
            <a:pPr algn="ctr" fontAlgn="auto">
              <a:spcBef>
                <a:spcPts val="0"/>
              </a:spcBef>
              <a:spcAft>
                <a:spcPts val="0"/>
              </a:spcAft>
              <a:defRPr/>
            </a:pPr>
            <a:r>
              <a:rPr lang="en-US" sz="2800" b="1" dirty="0" smtClean="0">
                <a:solidFill>
                  <a:srgbClr val="FFFF00"/>
                </a:solidFill>
                <a:latin typeface="Georgia" pitchFamily="18" charset="0"/>
                <a:cs typeface="Arial" pitchFamily="34" charset="0"/>
              </a:rPr>
              <a:t>ROTARY DIRECTION FINDING ANTENNAS</a:t>
            </a:r>
            <a:endParaRPr lang="en-US" sz="2800" b="1" dirty="0">
              <a:solidFill>
                <a:srgbClr val="FFFF00"/>
              </a:solidFill>
              <a:latin typeface="Georgia" pitchFamily="18"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57158" y="857232"/>
            <a:ext cx="6715172" cy="2631490"/>
          </a:xfrm>
          <a:prstGeom prst="rect">
            <a:avLst/>
          </a:prstGeom>
          <a:noFill/>
          <a:ln w="9525">
            <a:noFill/>
            <a:miter lim="800000"/>
            <a:headEnd/>
            <a:tailEnd/>
          </a:ln>
        </p:spPr>
        <p:txBody>
          <a:bodyPr wrap="square" anchor="ctr">
            <a:spAutoFit/>
          </a:bodyPr>
          <a:lstStyle/>
          <a:p>
            <a:pPr marL="341313" indent="-341313" fontAlgn="auto">
              <a:spcBef>
                <a:spcPts val="600"/>
              </a:spcBef>
              <a:spcAft>
                <a:spcPts val="600"/>
              </a:spcAft>
              <a:buClr>
                <a:schemeClr val="bg1"/>
              </a:buClr>
              <a:tabLst>
                <a:tab pos="914400" algn="l"/>
              </a:tabLst>
              <a:defRPr/>
            </a:pPr>
            <a:r>
              <a:rPr lang="en-US" sz="2000" b="1" i="1" spc="50" dirty="0" smtClean="0">
                <a:ln w="11430">
                  <a:noFill/>
                </a:ln>
                <a:solidFill>
                  <a:srgbClr val="00FFCC"/>
                </a:solidFill>
                <a:latin typeface="Georgia" pitchFamily="18" charset="0"/>
                <a:cs typeface="Arial" pitchFamily="34" charset="0"/>
              </a:rPr>
              <a:t>Feature</a:t>
            </a:r>
            <a:r>
              <a:rPr lang="en-US" sz="2000" b="1" i="1" spc="50" dirty="0">
                <a:ln w="11430">
                  <a:noFill/>
                </a:ln>
                <a:solidFill>
                  <a:srgbClr val="00FFCC"/>
                </a:solidFill>
                <a:latin typeface="Georgia" pitchFamily="18" charset="0"/>
                <a:cs typeface="Arial" pitchFamily="34" charset="0"/>
              </a:rPr>
              <a:t>: </a:t>
            </a:r>
            <a:endParaRPr lang="en-US" sz="2000" b="1" i="1" spc="50" dirty="0" smtClean="0">
              <a:ln w="11430">
                <a:noFill/>
              </a:ln>
              <a:solidFill>
                <a:srgbClr val="00FFCC"/>
              </a:solidFill>
              <a:latin typeface="Georgia" pitchFamily="18" charset="0"/>
              <a:cs typeface="Arial" pitchFamily="34" charset="0"/>
            </a:endParaRPr>
          </a:p>
          <a:p>
            <a:pPr marL="266700" indent="-266700" fontAlgn="auto">
              <a:spcBef>
                <a:spcPts val="0"/>
              </a:spcBef>
              <a:spcAft>
                <a:spcPts val="0"/>
              </a:spcAft>
              <a:buClr>
                <a:schemeClr val="bg1"/>
              </a:buClr>
              <a:buFont typeface="Arial" pitchFamily="34" charset="0"/>
              <a:buChar char="•"/>
              <a:tabLst>
                <a:tab pos="914400" algn="l"/>
              </a:tabLst>
              <a:defRPr/>
            </a:pPr>
            <a:r>
              <a:rPr lang="en-US" sz="2000" i="1" dirty="0" smtClean="0">
                <a:solidFill>
                  <a:srgbClr val="FFFFFF"/>
                </a:solidFill>
                <a:latin typeface="Georgia" pitchFamily="18" charset="0"/>
                <a:cs typeface="Arial" pitchFamily="34" charset="0"/>
              </a:rPr>
              <a:t>Multi Octave Frequency Bandwidth</a:t>
            </a:r>
          </a:p>
          <a:p>
            <a:pPr marL="266700" indent="-266700" fontAlgn="auto">
              <a:spcBef>
                <a:spcPts val="0"/>
              </a:spcBef>
              <a:spcAft>
                <a:spcPts val="0"/>
              </a:spcAft>
              <a:buClr>
                <a:schemeClr val="bg1"/>
              </a:buClr>
              <a:buFont typeface="Arial" pitchFamily="34" charset="0"/>
              <a:buChar char="•"/>
              <a:tabLst>
                <a:tab pos="914400" algn="l"/>
              </a:tabLst>
              <a:defRPr/>
            </a:pPr>
            <a:r>
              <a:rPr lang="en-US" sz="2000" i="1" dirty="0" smtClean="0">
                <a:solidFill>
                  <a:srgbClr val="FFFFFF"/>
                </a:solidFill>
                <a:latin typeface="Georgia" pitchFamily="18" charset="0"/>
                <a:cs typeface="Arial" pitchFamily="34" charset="0"/>
              </a:rPr>
              <a:t>Circular Polarization</a:t>
            </a:r>
          </a:p>
          <a:p>
            <a:pPr marL="266700" indent="-266700" fontAlgn="auto">
              <a:spcBef>
                <a:spcPts val="0"/>
              </a:spcBef>
              <a:spcAft>
                <a:spcPts val="0"/>
              </a:spcAft>
              <a:buClr>
                <a:schemeClr val="bg1"/>
              </a:buClr>
              <a:buFont typeface="Arial" pitchFamily="34" charset="0"/>
              <a:buChar char="•"/>
              <a:tabLst>
                <a:tab pos="914400" algn="l"/>
              </a:tabLst>
              <a:defRPr/>
            </a:pPr>
            <a:r>
              <a:rPr lang="en-US" sz="2000" i="1" dirty="0" smtClean="0">
                <a:solidFill>
                  <a:srgbClr val="FFFFFF"/>
                </a:solidFill>
                <a:latin typeface="Georgia" pitchFamily="18" charset="0"/>
                <a:cs typeface="Arial" pitchFamily="34" charset="0"/>
              </a:rPr>
              <a:t>Compact size </a:t>
            </a:r>
            <a:r>
              <a:rPr lang="en-US" sz="2000" i="1" dirty="0">
                <a:solidFill>
                  <a:srgbClr val="FFFFFF"/>
                </a:solidFill>
                <a:latin typeface="Georgia" pitchFamily="18" charset="0"/>
                <a:cs typeface="Arial" pitchFamily="34" charset="0"/>
              </a:rPr>
              <a:t>and weight</a:t>
            </a:r>
          </a:p>
          <a:p>
            <a:pPr marL="266700" indent="-266700" fontAlgn="auto">
              <a:spcBef>
                <a:spcPts val="0"/>
              </a:spcBef>
              <a:spcAft>
                <a:spcPts val="0"/>
              </a:spcAft>
              <a:buClr>
                <a:schemeClr val="bg1"/>
              </a:buClr>
              <a:buFont typeface="Arial" pitchFamily="34" charset="0"/>
              <a:buChar char="•"/>
              <a:defRPr/>
            </a:pPr>
            <a:r>
              <a:rPr lang="en-US" sz="2000" i="1" dirty="0" smtClean="0">
                <a:solidFill>
                  <a:srgbClr val="FFFFFF"/>
                </a:solidFill>
                <a:latin typeface="Georgia" pitchFamily="18" charset="0"/>
                <a:cs typeface="Arial" pitchFamily="34" charset="0"/>
              </a:rPr>
              <a:t>Innovative size reduction techniques</a:t>
            </a:r>
            <a:endParaRPr lang="en-US" sz="2000" i="1" dirty="0">
              <a:solidFill>
                <a:srgbClr val="FFFFFF"/>
              </a:solidFill>
              <a:latin typeface="Georgia" pitchFamily="18" charset="0"/>
              <a:cs typeface="Arial" pitchFamily="34" charset="0"/>
            </a:endParaRPr>
          </a:p>
          <a:p>
            <a:pPr marL="233363" indent="223838" fontAlgn="auto">
              <a:spcBef>
                <a:spcPts val="0"/>
              </a:spcBef>
              <a:spcAft>
                <a:spcPts val="0"/>
              </a:spcAft>
              <a:buClr>
                <a:schemeClr val="bg1"/>
              </a:buClr>
              <a:buFont typeface="Arial" pitchFamily="34" charset="0"/>
              <a:buChar char="•"/>
              <a:defRPr/>
            </a:pPr>
            <a:r>
              <a:rPr lang="en-US" sz="2000" i="1" dirty="0">
                <a:solidFill>
                  <a:srgbClr val="FFFFFF"/>
                </a:solidFill>
                <a:latin typeface="Georgia" pitchFamily="18" charset="0"/>
              </a:rPr>
              <a:t>Inductive Loading on Expanding Spiral Arms </a:t>
            </a:r>
          </a:p>
          <a:p>
            <a:pPr marL="233363" indent="223838" fontAlgn="auto">
              <a:spcBef>
                <a:spcPts val="0"/>
              </a:spcBef>
              <a:spcAft>
                <a:spcPts val="0"/>
              </a:spcAft>
              <a:buClr>
                <a:schemeClr val="bg1"/>
              </a:buClr>
              <a:buFont typeface="Arial" pitchFamily="34" charset="0"/>
              <a:buChar char="•"/>
              <a:defRPr/>
            </a:pPr>
            <a:r>
              <a:rPr lang="en-US" sz="2000" i="1" dirty="0">
                <a:solidFill>
                  <a:srgbClr val="FFFFFF"/>
                </a:solidFill>
                <a:latin typeface="Georgia" pitchFamily="18" charset="0"/>
                <a:cs typeface="Arial" pitchFamily="34" charset="0"/>
              </a:rPr>
              <a:t>Dielectric Loading ( Tapered Superstrate)</a:t>
            </a:r>
          </a:p>
          <a:p>
            <a:pPr marL="233363" indent="223838" fontAlgn="auto">
              <a:spcBef>
                <a:spcPts val="0"/>
              </a:spcBef>
              <a:spcAft>
                <a:spcPts val="0"/>
              </a:spcAft>
              <a:buClr>
                <a:schemeClr val="bg1"/>
              </a:buClr>
              <a:buFont typeface="Arial" pitchFamily="34" charset="0"/>
              <a:buChar char="•"/>
              <a:defRPr/>
            </a:pPr>
            <a:r>
              <a:rPr lang="en-US" sz="2000" i="1" dirty="0">
                <a:solidFill>
                  <a:srgbClr val="FFFFFF"/>
                </a:solidFill>
                <a:latin typeface="Georgia" pitchFamily="18" charset="0"/>
                <a:cs typeface="Arial" pitchFamily="34" charset="0"/>
              </a:rPr>
              <a:t>Composite cavity </a:t>
            </a:r>
            <a:r>
              <a:rPr lang="en-US" sz="2000" i="1" dirty="0" smtClean="0">
                <a:solidFill>
                  <a:srgbClr val="FFFFFF"/>
                </a:solidFill>
                <a:latin typeface="Georgia" pitchFamily="18" charset="0"/>
                <a:cs typeface="Arial" pitchFamily="34" charset="0"/>
              </a:rPr>
              <a:t> </a:t>
            </a:r>
            <a:r>
              <a:rPr lang="en-US" sz="2000" i="1" dirty="0">
                <a:solidFill>
                  <a:srgbClr val="FFFFFF"/>
                </a:solidFill>
                <a:latin typeface="Georgia" pitchFamily="18" charset="0"/>
                <a:cs typeface="Arial" pitchFamily="34" charset="0"/>
              </a:rPr>
              <a:t>for better  Gain &amp; Phase tracking</a:t>
            </a:r>
            <a:endParaRPr lang="en-US" sz="2000" i="1" dirty="0">
              <a:ln w="11430">
                <a:noFill/>
              </a:ln>
              <a:solidFill>
                <a:srgbClr val="FFFFFF"/>
              </a:solidFill>
              <a:latin typeface="Georgia" pitchFamily="18" charset="0"/>
              <a:cs typeface="Arial" pitchFamily="34" charset="0"/>
            </a:endParaRPr>
          </a:p>
        </p:txBody>
      </p:sp>
      <p:sp>
        <p:nvSpPr>
          <p:cNvPr id="30727" name="Rectangle 20"/>
          <p:cNvSpPr>
            <a:spLocks noChangeArrowheads="1"/>
          </p:cNvSpPr>
          <p:nvPr/>
        </p:nvSpPr>
        <p:spPr bwMode="auto">
          <a:xfrm>
            <a:off x="2643174" y="5857892"/>
            <a:ext cx="1928826" cy="276999"/>
          </a:xfrm>
          <a:prstGeom prst="rect">
            <a:avLst/>
          </a:prstGeom>
          <a:noFill/>
          <a:ln w="9525">
            <a:noFill/>
            <a:miter lim="800000"/>
            <a:headEnd/>
            <a:tailEnd/>
          </a:ln>
        </p:spPr>
        <p:txBody>
          <a:bodyPr wrap="square">
            <a:spAutoFit/>
          </a:bodyPr>
          <a:lstStyle/>
          <a:p>
            <a:pPr algn="just"/>
            <a:r>
              <a:rPr lang="en-US" sz="1200" b="1" dirty="0" smtClean="0">
                <a:solidFill>
                  <a:srgbClr val="00FFCC"/>
                </a:solidFill>
                <a:latin typeface="Georgia" pitchFamily="18" charset="0"/>
              </a:rPr>
              <a:t> </a:t>
            </a:r>
            <a:r>
              <a:rPr lang="en-US" sz="1200" b="1" dirty="0">
                <a:solidFill>
                  <a:srgbClr val="00FFCC"/>
                </a:solidFill>
                <a:latin typeface="Georgia" pitchFamily="18" charset="0"/>
              </a:rPr>
              <a:t>sinusoidal variation </a:t>
            </a:r>
          </a:p>
        </p:txBody>
      </p:sp>
      <p:sp>
        <p:nvSpPr>
          <p:cNvPr id="30728" name="Text Box 12"/>
          <p:cNvSpPr txBox="1">
            <a:spLocks noChangeArrowheads="1"/>
          </p:cNvSpPr>
          <p:nvPr/>
        </p:nvSpPr>
        <p:spPr bwMode="auto">
          <a:xfrm>
            <a:off x="285720" y="5857892"/>
            <a:ext cx="1876452" cy="276999"/>
          </a:xfrm>
          <a:prstGeom prst="rect">
            <a:avLst/>
          </a:prstGeom>
          <a:noFill/>
          <a:ln w="9525">
            <a:noFill/>
            <a:miter lim="800000"/>
            <a:headEnd/>
            <a:tailEnd/>
          </a:ln>
        </p:spPr>
        <p:txBody>
          <a:bodyPr wrap="square">
            <a:spAutoFit/>
          </a:bodyPr>
          <a:lstStyle/>
          <a:p>
            <a:pPr algn="ctr">
              <a:spcBef>
                <a:spcPct val="50000"/>
              </a:spcBef>
            </a:pPr>
            <a:r>
              <a:rPr lang="en-US" sz="1200" b="1" dirty="0">
                <a:solidFill>
                  <a:srgbClr val="00FFCC"/>
                </a:solidFill>
                <a:latin typeface="Georgia" pitchFamily="18" charset="0"/>
              </a:rPr>
              <a:t>Linear Variation</a:t>
            </a:r>
          </a:p>
        </p:txBody>
      </p:sp>
      <p:grpSp>
        <p:nvGrpSpPr>
          <p:cNvPr id="30" name="Group 29"/>
          <p:cNvGrpSpPr/>
          <p:nvPr/>
        </p:nvGrpSpPr>
        <p:grpSpPr>
          <a:xfrm>
            <a:off x="214282" y="3786190"/>
            <a:ext cx="2143140" cy="2102678"/>
            <a:chOff x="214282" y="3143248"/>
            <a:chExt cx="2143140" cy="2102678"/>
          </a:xfrm>
        </p:grpSpPr>
        <p:pic>
          <p:nvPicPr>
            <p:cNvPr id="30723" name="Picture 10" descr="C:\yrk\Scan0001.tif"/>
            <p:cNvPicPr>
              <a:picLocks noChangeAspect="1" noChangeArrowheads="1"/>
            </p:cNvPicPr>
            <p:nvPr/>
          </p:nvPicPr>
          <p:blipFill>
            <a:blip r:embed="rId3" cstate="print"/>
            <a:srcRect l="15384" t="13326" r="11157" b="13326"/>
            <a:stretch>
              <a:fillRect/>
            </a:stretch>
          </p:blipFill>
          <p:spPr bwMode="auto">
            <a:xfrm>
              <a:off x="214282" y="3143248"/>
              <a:ext cx="2143140" cy="2102678"/>
            </a:xfrm>
            <a:prstGeom prst="rect">
              <a:avLst/>
            </a:prstGeom>
            <a:noFill/>
            <a:ln w="28575">
              <a:noFill/>
              <a:miter lim="800000"/>
              <a:headEnd/>
              <a:tailEnd/>
            </a:ln>
          </p:spPr>
        </p:pic>
        <p:sp>
          <p:nvSpPr>
            <p:cNvPr id="30729" name="Rectangle 23"/>
            <p:cNvSpPr>
              <a:spLocks noChangeArrowheads="1"/>
            </p:cNvSpPr>
            <p:nvPr/>
          </p:nvSpPr>
          <p:spPr bwMode="auto">
            <a:xfrm>
              <a:off x="642910" y="4714884"/>
              <a:ext cx="1214446"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Georgia" pitchFamily="18" charset="0"/>
                </a:rPr>
                <a:t>62 mm dia. </a:t>
              </a:r>
              <a:endParaRPr lang="en-US" sz="1400" dirty="0">
                <a:solidFill>
                  <a:srgbClr val="FF0000"/>
                </a:solidFill>
                <a:latin typeface="Georgia" pitchFamily="18" charset="0"/>
              </a:endParaRPr>
            </a:p>
          </p:txBody>
        </p:sp>
      </p:grpSp>
      <p:grpSp>
        <p:nvGrpSpPr>
          <p:cNvPr id="31" name="Group 30"/>
          <p:cNvGrpSpPr/>
          <p:nvPr/>
        </p:nvGrpSpPr>
        <p:grpSpPr>
          <a:xfrm>
            <a:off x="2500298" y="3786190"/>
            <a:ext cx="2071702" cy="1993389"/>
            <a:chOff x="2500298" y="3286124"/>
            <a:chExt cx="1928826" cy="1850513"/>
          </a:xfrm>
        </p:grpSpPr>
        <p:pic>
          <p:nvPicPr>
            <p:cNvPr id="30724" name="Picture 11" descr="C:\yrk\Scan0002.tif"/>
            <p:cNvPicPr>
              <a:picLocks noChangeAspect="1" noChangeArrowheads="1"/>
            </p:cNvPicPr>
            <p:nvPr/>
          </p:nvPicPr>
          <p:blipFill>
            <a:blip r:embed="rId4" cstate="print"/>
            <a:srcRect l="24211" t="22058" r="20177" b="21719"/>
            <a:stretch>
              <a:fillRect/>
            </a:stretch>
          </p:blipFill>
          <p:spPr bwMode="auto">
            <a:xfrm>
              <a:off x="2500298" y="3286124"/>
              <a:ext cx="1928826" cy="1850513"/>
            </a:xfrm>
            <a:prstGeom prst="rect">
              <a:avLst/>
            </a:prstGeom>
            <a:solidFill>
              <a:schemeClr val="tx1"/>
            </a:solidFill>
            <a:ln w="28575">
              <a:noFill/>
              <a:miter lim="800000"/>
              <a:headEnd/>
              <a:tailEnd/>
            </a:ln>
          </p:spPr>
        </p:pic>
        <p:sp>
          <p:nvSpPr>
            <p:cNvPr id="30730" name="Rectangle 24"/>
            <p:cNvSpPr>
              <a:spLocks noChangeArrowheads="1"/>
            </p:cNvSpPr>
            <p:nvPr/>
          </p:nvSpPr>
          <p:spPr bwMode="auto">
            <a:xfrm>
              <a:off x="2857488" y="4572008"/>
              <a:ext cx="1223412" cy="307777"/>
            </a:xfrm>
            <a:prstGeom prst="rect">
              <a:avLst/>
            </a:prstGeom>
            <a:noFill/>
            <a:ln w="9525">
              <a:noFill/>
              <a:miter lim="800000"/>
              <a:headEnd/>
              <a:tailEnd/>
            </a:ln>
          </p:spPr>
          <p:txBody>
            <a:bodyPr wrap="none">
              <a:spAutoFit/>
            </a:bodyPr>
            <a:lstStyle/>
            <a:p>
              <a:r>
                <a:rPr lang="en-US" sz="1400" b="1" dirty="0">
                  <a:solidFill>
                    <a:srgbClr val="FF0000"/>
                  </a:solidFill>
                  <a:latin typeface="Georgia" pitchFamily="18" charset="0"/>
                </a:rPr>
                <a:t>50 mm dia.</a:t>
              </a:r>
              <a:endParaRPr lang="en-US" sz="1400" dirty="0">
                <a:solidFill>
                  <a:srgbClr val="FF0000"/>
                </a:solidFill>
                <a:latin typeface="Georgia" pitchFamily="18" charset="0"/>
              </a:endParaRPr>
            </a:p>
          </p:txBody>
        </p:sp>
      </p:grpSp>
      <p:pic>
        <p:nvPicPr>
          <p:cNvPr id="30731" name="Picture 2" descr="H:\ \antenna.jpg"/>
          <p:cNvPicPr>
            <a:picLocks noChangeAspect="1" noChangeArrowheads="1"/>
          </p:cNvPicPr>
          <p:nvPr/>
        </p:nvPicPr>
        <p:blipFill>
          <a:blip r:embed="rId5" cstate="print"/>
          <a:srcRect l="3333" t="391" r="27499" b="-6012"/>
          <a:stretch>
            <a:fillRect/>
          </a:stretch>
        </p:blipFill>
        <p:spPr bwMode="auto">
          <a:xfrm>
            <a:off x="4630759" y="3857628"/>
            <a:ext cx="2265295" cy="1923836"/>
          </a:xfrm>
          <a:prstGeom prst="rect">
            <a:avLst/>
          </a:prstGeom>
          <a:noFill/>
          <a:ln w="9525">
            <a:noFill/>
            <a:miter lim="800000"/>
            <a:headEnd/>
            <a:tailEnd/>
          </a:ln>
        </p:spPr>
      </p:pic>
      <p:sp>
        <p:nvSpPr>
          <p:cNvPr id="30732" name="Text Box 12"/>
          <p:cNvSpPr txBox="1">
            <a:spLocks noChangeArrowheads="1"/>
          </p:cNvSpPr>
          <p:nvPr/>
        </p:nvSpPr>
        <p:spPr bwMode="auto">
          <a:xfrm>
            <a:off x="4714876" y="5786454"/>
            <a:ext cx="2286016" cy="461665"/>
          </a:xfrm>
          <a:prstGeom prst="rect">
            <a:avLst/>
          </a:prstGeom>
          <a:noFill/>
          <a:ln w="9525">
            <a:noFill/>
            <a:miter lim="800000"/>
            <a:headEnd/>
            <a:tailEnd/>
          </a:ln>
        </p:spPr>
        <p:txBody>
          <a:bodyPr wrap="square">
            <a:spAutoFit/>
          </a:bodyPr>
          <a:lstStyle/>
          <a:p>
            <a:pPr algn="ctr">
              <a:spcBef>
                <a:spcPct val="50000"/>
              </a:spcBef>
            </a:pPr>
            <a:r>
              <a:rPr lang="en-US" sz="1200" b="1" dirty="0">
                <a:solidFill>
                  <a:srgbClr val="00FFCC"/>
                </a:solidFill>
                <a:latin typeface="Georgia" pitchFamily="18" charset="0"/>
              </a:rPr>
              <a:t>Dielectric Loading with Tapered Superstrate</a:t>
            </a:r>
          </a:p>
        </p:txBody>
      </p:sp>
      <p:sp>
        <p:nvSpPr>
          <p:cNvPr id="26" name="Rectangle 25"/>
          <p:cNvSpPr>
            <a:spLocks noChangeArrowheads="1"/>
          </p:cNvSpPr>
          <p:nvPr/>
        </p:nvSpPr>
        <p:spPr bwMode="auto">
          <a:xfrm>
            <a:off x="1564125" y="152402"/>
            <a:ext cx="6019800" cy="461665"/>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eaLnBrk="0" fontAlgn="auto" hangingPunct="0">
              <a:spcBef>
                <a:spcPct val="50000"/>
              </a:spcBef>
              <a:spcAft>
                <a:spcPts val="0"/>
              </a:spcAft>
              <a:defRPr/>
            </a:pPr>
            <a:r>
              <a:rPr lang="en-US" sz="2400" b="1" dirty="0">
                <a:solidFill>
                  <a:srgbClr val="FFFF00"/>
                </a:solidFill>
                <a:latin typeface="Georgia" pitchFamily="18" charset="0"/>
              </a:rPr>
              <a:t> ARCHIMEDEAN SPIRAL ANTENNA</a:t>
            </a:r>
          </a:p>
        </p:txBody>
      </p:sp>
      <p:pic>
        <p:nvPicPr>
          <p:cNvPr id="29" name="Picture 3"/>
          <p:cNvPicPr>
            <a:picLocks noChangeArrowheads="1"/>
          </p:cNvPicPr>
          <p:nvPr/>
        </p:nvPicPr>
        <p:blipFill>
          <a:blip r:embed="rId6" cstate="print"/>
          <a:srcRect l="31680" t="5934" r="31125" b="-1105"/>
          <a:stretch>
            <a:fillRect/>
          </a:stretch>
        </p:blipFill>
        <p:spPr bwMode="auto">
          <a:xfrm>
            <a:off x="7429520" y="428604"/>
            <a:ext cx="1571636" cy="1571636"/>
          </a:xfrm>
          <a:prstGeom prst="rect">
            <a:avLst/>
          </a:prstGeom>
          <a:noFill/>
          <a:ln w="9525">
            <a:noFill/>
            <a:miter lim="800000"/>
            <a:headEnd/>
            <a:tailEnd/>
          </a:ln>
        </p:spPr>
      </p:pic>
      <p:grpSp>
        <p:nvGrpSpPr>
          <p:cNvPr id="33" name="Group 32"/>
          <p:cNvGrpSpPr/>
          <p:nvPr/>
        </p:nvGrpSpPr>
        <p:grpSpPr>
          <a:xfrm>
            <a:off x="7143736" y="4238630"/>
            <a:ext cx="2000264" cy="2277263"/>
            <a:chOff x="7000892" y="3071810"/>
            <a:chExt cx="2000264" cy="2277263"/>
          </a:xfrm>
        </p:grpSpPr>
        <p:pic>
          <p:nvPicPr>
            <p:cNvPr id="28" name="Picture 3"/>
            <p:cNvPicPr>
              <a:picLocks noChangeAspect="1" noChangeArrowheads="1"/>
            </p:cNvPicPr>
            <p:nvPr/>
          </p:nvPicPr>
          <p:blipFill>
            <a:blip r:embed="rId7" cstate="print"/>
            <a:srcRect l="36342" t="8711" r="22850"/>
            <a:stretch>
              <a:fillRect/>
            </a:stretch>
          </p:blipFill>
          <p:spPr bwMode="auto">
            <a:xfrm>
              <a:off x="7358082" y="3071810"/>
              <a:ext cx="1285884" cy="1958387"/>
            </a:xfrm>
            <a:prstGeom prst="rect">
              <a:avLst/>
            </a:prstGeom>
            <a:noFill/>
            <a:ln w="12700">
              <a:solidFill>
                <a:schemeClr val="tx1"/>
              </a:solidFill>
              <a:miter lim="800000"/>
              <a:headEnd/>
              <a:tailEnd/>
            </a:ln>
          </p:spPr>
        </p:pic>
        <p:sp>
          <p:nvSpPr>
            <p:cNvPr id="32" name="Text Box 12"/>
            <p:cNvSpPr txBox="1">
              <a:spLocks noChangeArrowheads="1"/>
            </p:cNvSpPr>
            <p:nvPr/>
          </p:nvSpPr>
          <p:spPr bwMode="auto">
            <a:xfrm>
              <a:off x="7000892" y="5072074"/>
              <a:ext cx="2000264" cy="276999"/>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rgbClr val="00FFCC"/>
                  </a:solidFill>
                  <a:latin typeface="Georgia" pitchFamily="18" charset="0"/>
                </a:rPr>
                <a:t>Helix Spiral Antenna</a:t>
              </a:r>
              <a:endParaRPr lang="en-US" sz="1200" b="1" dirty="0">
                <a:solidFill>
                  <a:srgbClr val="00FFCC"/>
                </a:solidFill>
                <a:latin typeface="Georgia" pitchFamily="18" charset="0"/>
              </a:endParaRPr>
            </a:p>
          </p:txBody>
        </p:sp>
      </p:grpSp>
      <p:grpSp>
        <p:nvGrpSpPr>
          <p:cNvPr id="35" name="Group 34"/>
          <p:cNvGrpSpPr/>
          <p:nvPr/>
        </p:nvGrpSpPr>
        <p:grpSpPr>
          <a:xfrm>
            <a:off x="6786578" y="2000240"/>
            <a:ext cx="2500330" cy="2205825"/>
            <a:chOff x="6786578" y="1428736"/>
            <a:chExt cx="2500330" cy="2205825"/>
          </a:xfrm>
        </p:grpSpPr>
        <p:pic>
          <p:nvPicPr>
            <p:cNvPr id="27" name="Picture 4"/>
            <p:cNvPicPr>
              <a:picLocks noChangeArrowheads="1"/>
            </p:cNvPicPr>
            <p:nvPr/>
          </p:nvPicPr>
          <p:blipFill>
            <a:blip r:embed="rId8" cstate="print"/>
            <a:srcRect l="21484" t="8749" r="29295" b="12498"/>
            <a:stretch>
              <a:fillRect/>
            </a:stretch>
          </p:blipFill>
          <p:spPr bwMode="auto">
            <a:xfrm>
              <a:off x="7429520" y="1428736"/>
              <a:ext cx="1593841" cy="1857388"/>
            </a:xfrm>
            <a:prstGeom prst="rect">
              <a:avLst/>
            </a:prstGeom>
            <a:noFill/>
            <a:ln w="9525">
              <a:noFill/>
              <a:miter lim="800000"/>
              <a:headEnd/>
              <a:tailEnd/>
            </a:ln>
          </p:spPr>
        </p:pic>
        <p:sp>
          <p:nvSpPr>
            <p:cNvPr id="34" name="Text Box 12"/>
            <p:cNvSpPr txBox="1">
              <a:spLocks noChangeArrowheads="1"/>
            </p:cNvSpPr>
            <p:nvPr/>
          </p:nvSpPr>
          <p:spPr bwMode="auto">
            <a:xfrm>
              <a:off x="6786578" y="3357562"/>
              <a:ext cx="2500330" cy="276999"/>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rgbClr val="00FFCC"/>
                  </a:solidFill>
                  <a:latin typeface="Georgia" pitchFamily="18" charset="0"/>
                </a:rPr>
                <a:t>Equiangular Spiral Antenna</a:t>
              </a:r>
              <a:endParaRPr lang="en-US" sz="1200" b="1" dirty="0">
                <a:solidFill>
                  <a:srgbClr val="00FFCC"/>
                </a:solidFill>
                <a:latin typeface="Georgia" pitchFamily="18" charset="0"/>
              </a:endParaRPr>
            </a:p>
          </p:txBody>
        </p:sp>
      </p:gr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l="29756" t="32626" r="38596" b="18434"/>
          <a:stretch>
            <a:fillRect/>
          </a:stretch>
        </p:blipFill>
        <p:spPr bwMode="auto">
          <a:xfrm>
            <a:off x="142844" y="785794"/>
            <a:ext cx="2571768" cy="1785950"/>
          </a:xfrm>
          <a:prstGeom prst="rect">
            <a:avLst/>
          </a:prstGeom>
          <a:noFill/>
          <a:ln w="9525">
            <a:noFill/>
            <a:miter lim="800000"/>
            <a:headEnd/>
            <a:tailEnd/>
          </a:ln>
          <a:effectLst/>
        </p:spPr>
      </p:pic>
      <p:sp>
        <p:nvSpPr>
          <p:cNvPr id="8" name="TextBox 7"/>
          <p:cNvSpPr txBox="1"/>
          <p:nvPr/>
        </p:nvSpPr>
        <p:spPr>
          <a:xfrm>
            <a:off x="2057400" y="2819400"/>
            <a:ext cx="2438400" cy="338554"/>
          </a:xfrm>
          <a:prstGeom prst="rect">
            <a:avLst/>
          </a:prstGeom>
          <a:noFill/>
        </p:spPr>
        <p:txBody>
          <a:bodyPr wrap="square" rtlCol="0">
            <a:spAutoFit/>
          </a:bodyPr>
          <a:lstStyle/>
          <a:p>
            <a:r>
              <a:rPr lang="en-US" sz="1600" b="1" dirty="0" smtClean="0">
                <a:solidFill>
                  <a:srgbClr val="002060"/>
                </a:solidFill>
                <a:latin typeface="Georgia" pitchFamily="18" charset="0"/>
              </a:rPr>
              <a:t>Simulation Model</a:t>
            </a:r>
            <a:endParaRPr lang="en-US" sz="1600" b="1" dirty="0">
              <a:solidFill>
                <a:srgbClr val="002060"/>
              </a:solidFill>
              <a:latin typeface="Georgia" pitchFamily="18" charset="0"/>
            </a:endParaRPr>
          </a:p>
        </p:txBody>
      </p:sp>
      <p:sp>
        <p:nvSpPr>
          <p:cNvPr id="10" name="Rectangle 4"/>
          <p:cNvSpPr>
            <a:spLocks noChangeArrowheads="1"/>
          </p:cNvSpPr>
          <p:nvPr/>
        </p:nvSpPr>
        <p:spPr bwMode="auto">
          <a:xfrm>
            <a:off x="0" y="2"/>
            <a:ext cx="8991600"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400" b="1" dirty="0" smtClean="0">
                <a:solidFill>
                  <a:srgbClr val="FFFF00"/>
                </a:solidFill>
                <a:latin typeface="Georgia" pitchFamily="18" charset="0"/>
              </a:rPr>
              <a:t>CONSTANT BEAMWIDTH HORN ANTENNA, 6-18 GHz</a:t>
            </a:r>
            <a:endParaRPr lang="en-IN" sz="2400" b="1" dirty="0">
              <a:solidFill>
                <a:srgbClr val="FFFF00"/>
              </a:solidFill>
              <a:latin typeface="Georgia" pitchFamily="18" charset="0"/>
            </a:endParaRPr>
          </a:p>
        </p:txBody>
      </p:sp>
      <p:pic>
        <p:nvPicPr>
          <p:cNvPr id="11" name="Picture 4"/>
          <p:cNvPicPr>
            <a:picLocks noChangeAspect="1" noChangeArrowheads="1"/>
          </p:cNvPicPr>
          <p:nvPr/>
        </p:nvPicPr>
        <p:blipFill>
          <a:blip r:embed="rId3" cstate="print"/>
          <a:srcRect/>
          <a:stretch>
            <a:fillRect/>
          </a:stretch>
        </p:blipFill>
        <p:spPr bwMode="auto">
          <a:xfrm>
            <a:off x="7272310" y="3071810"/>
            <a:ext cx="1871690" cy="3251750"/>
          </a:xfrm>
          <a:prstGeom prst="rect">
            <a:avLst/>
          </a:prstGeom>
          <a:noFill/>
          <a:ln w="9525" algn="ctr">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786050" y="714356"/>
            <a:ext cx="2628896" cy="1790414"/>
          </a:xfrm>
          <a:prstGeom prst="rect">
            <a:avLst/>
          </a:prstGeom>
          <a:noFill/>
          <a:ln w="9525">
            <a:noFill/>
            <a:miter lim="800000"/>
            <a:headEnd/>
            <a:tailEnd/>
          </a:ln>
        </p:spPr>
      </p:pic>
      <p:pic>
        <p:nvPicPr>
          <p:cNvPr id="9" name="Picture 8"/>
          <p:cNvPicPr/>
          <p:nvPr/>
        </p:nvPicPr>
        <p:blipFill>
          <a:blip r:embed="rId5" cstate="print"/>
          <a:srcRect l="18368" t="13139" r="24213" b="21162"/>
          <a:stretch>
            <a:fillRect/>
          </a:stretch>
        </p:blipFill>
        <p:spPr bwMode="auto">
          <a:xfrm>
            <a:off x="214282" y="2643182"/>
            <a:ext cx="2286016" cy="1933572"/>
          </a:xfrm>
          <a:prstGeom prst="rect">
            <a:avLst/>
          </a:prstGeom>
          <a:noFill/>
          <a:ln w="9525">
            <a:noFill/>
            <a:miter lim="800000"/>
            <a:headEnd/>
            <a:tailEnd/>
          </a:ln>
        </p:spPr>
      </p:pic>
      <p:grpSp>
        <p:nvGrpSpPr>
          <p:cNvPr id="15" name="Group 14"/>
          <p:cNvGrpSpPr/>
          <p:nvPr/>
        </p:nvGrpSpPr>
        <p:grpSpPr>
          <a:xfrm>
            <a:off x="2643174" y="2643182"/>
            <a:ext cx="2428892" cy="1928826"/>
            <a:chOff x="2571736" y="2571744"/>
            <a:chExt cx="2428892" cy="1928826"/>
          </a:xfrm>
        </p:grpSpPr>
        <p:pic>
          <p:nvPicPr>
            <p:cNvPr id="12" name="Picture 11"/>
            <p:cNvPicPr/>
            <p:nvPr/>
          </p:nvPicPr>
          <p:blipFill>
            <a:blip r:embed="rId6" cstate="print"/>
            <a:srcRect l="5945" t="18765" b="30641"/>
            <a:stretch>
              <a:fillRect/>
            </a:stretch>
          </p:blipFill>
          <p:spPr bwMode="auto">
            <a:xfrm>
              <a:off x="2571736" y="2571744"/>
              <a:ext cx="2428892" cy="1071570"/>
            </a:xfrm>
            <a:prstGeom prst="rect">
              <a:avLst/>
            </a:prstGeom>
            <a:noFill/>
            <a:ln w="9525">
              <a:noFill/>
              <a:miter lim="800000"/>
              <a:headEnd/>
              <a:tailEnd/>
            </a:ln>
          </p:spPr>
        </p:pic>
        <p:pic>
          <p:nvPicPr>
            <p:cNvPr id="13" name="Picture 12"/>
            <p:cNvPicPr/>
            <p:nvPr/>
          </p:nvPicPr>
          <p:blipFill>
            <a:blip r:embed="rId7" cstate="print"/>
            <a:srcRect l="9997" t="16102" r="9387" b="29378"/>
            <a:stretch>
              <a:fillRect/>
            </a:stretch>
          </p:blipFill>
          <p:spPr bwMode="auto">
            <a:xfrm>
              <a:off x="2571736" y="3643314"/>
              <a:ext cx="2428892" cy="857256"/>
            </a:xfrm>
            <a:prstGeom prst="rect">
              <a:avLst/>
            </a:prstGeom>
            <a:noFill/>
            <a:ln w="9525">
              <a:noFill/>
              <a:miter lim="800000"/>
              <a:headEnd/>
              <a:tailEnd/>
            </a:ln>
          </p:spPr>
        </p:pic>
      </p:grpSp>
      <p:pic>
        <p:nvPicPr>
          <p:cNvPr id="14" name="Picture 2"/>
          <p:cNvPicPr>
            <a:picLocks noChangeAspect="1" noChangeArrowheads="1"/>
          </p:cNvPicPr>
          <p:nvPr/>
        </p:nvPicPr>
        <p:blipFill>
          <a:blip r:embed="rId8" cstate="print"/>
          <a:srcRect/>
          <a:stretch>
            <a:fillRect/>
          </a:stretch>
        </p:blipFill>
        <p:spPr bwMode="auto">
          <a:xfrm>
            <a:off x="7072330" y="571480"/>
            <a:ext cx="1938119" cy="1857364"/>
          </a:xfrm>
          <a:prstGeom prst="rect">
            <a:avLst/>
          </a:prstGeom>
          <a:noFill/>
          <a:ln w="9525">
            <a:noFill/>
            <a:miter lim="800000"/>
            <a:headEnd/>
            <a:tailEnd/>
          </a:ln>
        </p:spPr>
      </p:pic>
      <p:pic>
        <p:nvPicPr>
          <p:cNvPr id="16" name="Picture 7"/>
          <p:cNvPicPr>
            <a:picLocks noChangeAspect="1" noChangeArrowheads="1"/>
          </p:cNvPicPr>
          <p:nvPr/>
        </p:nvPicPr>
        <p:blipFill>
          <a:blip r:embed="rId9" cstate="print"/>
          <a:srcRect l="11626" r="7002"/>
          <a:stretch>
            <a:fillRect/>
          </a:stretch>
        </p:blipFill>
        <p:spPr bwMode="auto">
          <a:xfrm>
            <a:off x="3357554" y="4643446"/>
            <a:ext cx="2357454" cy="1767344"/>
          </a:xfrm>
          <a:prstGeom prst="rect">
            <a:avLst/>
          </a:prstGeom>
          <a:noFill/>
          <a:ln w="9525">
            <a:noFill/>
            <a:miter lim="800000"/>
            <a:headEnd/>
            <a:tailEnd/>
          </a:ln>
        </p:spPr>
      </p:pic>
      <p:pic>
        <p:nvPicPr>
          <p:cNvPr id="17" name="Picture 2"/>
          <p:cNvPicPr>
            <a:picLocks noChangeAspect="1" noChangeArrowheads="1"/>
          </p:cNvPicPr>
          <p:nvPr/>
        </p:nvPicPr>
        <p:blipFill>
          <a:blip r:embed="rId10" cstate="print"/>
          <a:srcRect t="1691"/>
          <a:stretch>
            <a:fillRect/>
          </a:stretch>
        </p:blipFill>
        <p:spPr bwMode="auto">
          <a:xfrm>
            <a:off x="214282" y="4643446"/>
            <a:ext cx="2928957" cy="1763859"/>
          </a:xfrm>
          <a:prstGeom prst="rect">
            <a:avLst/>
          </a:prstGeom>
          <a:solidFill>
            <a:srgbClr val="000000"/>
          </a:solidFill>
          <a:ln w="9525">
            <a:noFill/>
            <a:miter lim="800000"/>
            <a:headEnd/>
            <a:tailEnd/>
          </a:ln>
        </p:spPr>
      </p:pic>
      <p:pic>
        <p:nvPicPr>
          <p:cNvPr id="18" name="Picture 2" descr="DSC00041.JPG"/>
          <p:cNvPicPr>
            <a:picLocks noChangeAspect="1"/>
          </p:cNvPicPr>
          <p:nvPr/>
        </p:nvPicPr>
        <p:blipFill>
          <a:blip r:embed="rId11">
            <a:lum bright="10000" contrast="10000"/>
          </a:blip>
          <a:srcRect l="10842" t="10842" r="9443" b="10842"/>
          <a:stretch>
            <a:fillRect/>
          </a:stretch>
        </p:blipFill>
        <p:spPr>
          <a:xfrm>
            <a:off x="5429256" y="857232"/>
            <a:ext cx="1673628" cy="1475126"/>
          </a:xfrm>
          <a:prstGeom prst="rect">
            <a:avLst/>
          </a:prstGeom>
          <a:solidFill>
            <a:srgbClr val="FFFFFF">
              <a:shade val="85000"/>
            </a:srgbClr>
          </a:solidFill>
          <a:ln w="28575"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2"/>
          <p:cNvSpPr>
            <a:spLocks noGrp="1"/>
          </p:cNvSpPr>
          <p:nvPr>
            <p:ph type="sldNum" sz="quarter" idx="11"/>
          </p:nvPr>
        </p:nvSpPr>
        <p:spPr>
          <a:xfrm>
            <a:off x="3124200" y="5638800"/>
            <a:ext cx="2895600" cy="365125"/>
          </a:xfrm>
        </p:spPr>
        <p:txBody>
          <a:bodyPr/>
          <a:lstStyle/>
          <a:p>
            <a:pPr>
              <a:defRPr/>
            </a:pPr>
            <a:fld id="{6B706B51-4301-4855-B97B-D028F4B305C3}" type="slidenum">
              <a:rPr lang="en-US"/>
              <a:pPr>
                <a:defRPr/>
              </a:pPr>
              <a:t>26</a:t>
            </a:fld>
            <a:endParaRPr lang="en-US" dirty="0"/>
          </a:p>
        </p:txBody>
      </p:sp>
      <p:pic>
        <p:nvPicPr>
          <p:cNvPr id="6149" name="Picture 2" descr="Jam"/>
          <p:cNvPicPr>
            <a:picLocks noChangeAspect="1" noChangeArrowheads="1"/>
          </p:cNvPicPr>
          <p:nvPr/>
        </p:nvPicPr>
        <p:blipFill>
          <a:blip r:embed="rId3" cstate="print">
            <a:lum bright="6000"/>
          </a:blip>
          <a:srcRect l="1219"/>
          <a:stretch>
            <a:fillRect/>
          </a:stretch>
        </p:blipFill>
        <p:spPr bwMode="auto">
          <a:xfrm>
            <a:off x="2714612" y="1571612"/>
            <a:ext cx="3143272" cy="1899462"/>
          </a:xfrm>
          <a:prstGeom prst="rect">
            <a:avLst/>
          </a:prstGeom>
          <a:noFill/>
          <a:ln w="9525">
            <a:noFill/>
            <a:miter lim="800000"/>
            <a:headEnd/>
            <a:tailEnd/>
          </a:ln>
        </p:spPr>
      </p:pic>
      <p:pic>
        <p:nvPicPr>
          <p:cNvPr id="6150" name="Picture 3" descr="ridgegorn"/>
          <p:cNvPicPr>
            <a:picLocks noChangeAspect="1" noChangeArrowheads="1"/>
          </p:cNvPicPr>
          <p:nvPr/>
        </p:nvPicPr>
        <p:blipFill>
          <a:blip r:embed="rId4" cstate="print"/>
          <a:srcRect/>
          <a:stretch>
            <a:fillRect/>
          </a:stretch>
        </p:blipFill>
        <p:spPr bwMode="auto">
          <a:xfrm>
            <a:off x="2500298" y="4429132"/>
            <a:ext cx="2286016" cy="1572171"/>
          </a:xfrm>
          <a:prstGeom prst="rect">
            <a:avLst/>
          </a:prstGeom>
          <a:noFill/>
          <a:ln w="9525">
            <a:noFill/>
            <a:miter lim="800000"/>
            <a:headEnd/>
            <a:tailEnd/>
          </a:ln>
        </p:spPr>
      </p:pic>
      <p:pic>
        <p:nvPicPr>
          <p:cNvPr id="6151" name="Picture 4" descr="ridgehorn718"/>
          <p:cNvPicPr>
            <a:picLocks noChangeAspect="1" noChangeArrowheads="1"/>
          </p:cNvPicPr>
          <p:nvPr/>
        </p:nvPicPr>
        <p:blipFill>
          <a:blip r:embed="rId5" cstate="print">
            <a:lum bright="18000" contrast="6000"/>
          </a:blip>
          <a:srcRect l="2554"/>
          <a:stretch>
            <a:fillRect/>
          </a:stretch>
        </p:blipFill>
        <p:spPr bwMode="auto">
          <a:xfrm>
            <a:off x="4857752" y="4429132"/>
            <a:ext cx="2163788" cy="1532388"/>
          </a:xfrm>
          <a:prstGeom prst="rect">
            <a:avLst/>
          </a:prstGeom>
          <a:noFill/>
          <a:ln w="9525">
            <a:noFill/>
            <a:miter lim="800000"/>
            <a:headEnd/>
            <a:tailEnd/>
          </a:ln>
        </p:spPr>
      </p:pic>
      <p:graphicFrame>
        <p:nvGraphicFramePr>
          <p:cNvPr id="6146" name="Object 4"/>
          <p:cNvGraphicFramePr>
            <a:graphicFrameLocks noChangeAspect="1"/>
          </p:cNvGraphicFramePr>
          <p:nvPr/>
        </p:nvGraphicFramePr>
        <p:xfrm>
          <a:off x="6000760" y="1643050"/>
          <a:ext cx="2857182" cy="1888700"/>
        </p:xfrm>
        <a:graphic>
          <a:graphicData uri="http://schemas.openxmlformats.org/presentationml/2006/ole">
            <p:oleObj spid="_x0000_s6168" name="Photo Editor Photo" r:id="rId6" imgW="4219048" imgH="2790476" progId="">
              <p:embed/>
            </p:oleObj>
          </a:graphicData>
        </a:graphic>
      </p:graphicFrame>
      <p:graphicFrame>
        <p:nvGraphicFramePr>
          <p:cNvPr id="6147" name="Object 5"/>
          <p:cNvGraphicFramePr>
            <a:graphicFrameLocks noChangeAspect="1"/>
          </p:cNvGraphicFramePr>
          <p:nvPr/>
        </p:nvGraphicFramePr>
        <p:xfrm>
          <a:off x="107950" y="4425807"/>
          <a:ext cx="2320910" cy="1584468"/>
        </p:xfrm>
        <a:graphic>
          <a:graphicData uri="http://schemas.openxmlformats.org/presentationml/2006/ole">
            <p:oleObj spid="_x0000_s6169" name="Photo Editor Photo" r:id="rId7" imgW="4009524" imgH="2771429" progId="">
              <p:embed/>
            </p:oleObj>
          </a:graphicData>
        </a:graphic>
      </p:graphicFrame>
      <p:grpSp>
        <p:nvGrpSpPr>
          <p:cNvPr id="6152" name="Group 4"/>
          <p:cNvGrpSpPr>
            <a:grpSpLocks/>
          </p:cNvGrpSpPr>
          <p:nvPr/>
        </p:nvGrpSpPr>
        <p:grpSpPr bwMode="auto">
          <a:xfrm>
            <a:off x="228600" y="1143000"/>
            <a:ext cx="2590800" cy="2708275"/>
            <a:chOff x="1248" y="672"/>
            <a:chExt cx="1632" cy="1706"/>
          </a:xfrm>
        </p:grpSpPr>
        <p:sp>
          <p:nvSpPr>
            <p:cNvPr id="10" name="Rectangle 5"/>
            <p:cNvSpPr>
              <a:spLocks noChangeArrowheads="1"/>
            </p:cNvSpPr>
            <p:nvPr/>
          </p:nvSpPr>
          <p:spPr bwMode="auto">
            <a:xfrm>
              <a:off x="1248" y="1948"/>
              <a:ext cx="940" cy="58"/>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1" name="Rectangle 6"/>
            <p:cNvSpPr>
              <a:spLocks noChangeArrowheads="1"/>
            </p:cNvSpPr>
            <p:nvPr/>
          </p:nvSpPr>
          <p:spPr bwMode="auto">
            <a:xfrm>
              <a:off x="1388" y="1804"/>
              <a:ext cx="675" cy="133"/>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2" name="Rectangle 7"/>
            <p:cNvSpPr>
              <a:spLocks noChangeArrowheads="1"/>
            </p:cNvSpPr>
            <p:nvPr/>
          </p:nvSpPr>
          <p:spPr bwMode="auto">
            <a:xfrm>
              <a:off x="1433" y="1780"/>
              <a:ext cx="588" cy="19"/>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 name="Line 8"/>
            <p:cNvSpPr>
              <a:spLocks noChangeShapeType="1"/>
            </p:cNvSpPr>
            <p:nvPr/>
          </p:nvSpPr>
          <p:spPr bwMode="auto">
            <a:xfrm flipV="1">
              <a:off x="1541" y="1179"/>
              <a:ext cx="236" cy="592"/>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4" name="Line 9"/>
            <p:cNvSpPr>
              <a:spLocks noChangeShapeType="1"/>
            </p:cNvSpPr>
            <p:nvPr/>
          </p:nvSpPr>
          <p:spPr bwMode="auto">
            <a:xfrm flipH="1">
              <a:off x="1917" y="1210"/>
              <a:ext cx="121" cy="474"/>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5" name="Freeform 10"/>
            <p:cNvSpPr>
              <a:spLocks/>
            </p:cNvSpPr>
            <p:nvPr/>
          </p:nvSpPr>
          <p:spPr bwMode="auto">
            <a:xfrm>
              <a:off x="1917" y="1678"/>
              <a:ext cx="101" cy="99"/>
            </a:xfrm>
            <a:custGeom>
              <a:avLst/>
              <a:gdLst/>
              <a:ahLst/>
              <a:cxnLst>
                <a:cxn ang="0">
                  <a:pos x="0" y="0"/>
                </a:cxn>
                <a:cxn ang="0">
                  <a:pos x="8" y="38"/>
                </a:cxn>
                <a:cxn ang="0">
                  <a:pos x="19" y="72"/>
                </a:cxn>
                <a:cxn ang="0">
                  <a:pos x="29" y="104"/>
                </a:cxn>
                <a:cxn ang="0">
                  <a:pos x="42" y="136"/>
                </a:cxn>
                <a:cxn ang="0">
                  <a:pos x="56" y="165"/>
                </a:cxn>
                <a:cxn ang="0">
                  <a:pos x="70" y="195"/>
                </a:cxn>
                <a:cxn ang="0">
                  <a:pos x="86" y="222"/>
                </a:cxn>
                <a:cxn ang="0">
                  <a:pos x="105" y="249"/>
                </a:cxn>
                <a:cxn ang="0">
                  <a:pos x="125" y="276"/>
                </a:cxn>
                <a:cxn ang="0">
                  <a:pos x="146" y="300"/>
                </a:cxn>
                <a:cxn ang="0">
                  <a:pos x="171" y="324"/>
                </a:cxn>
                <a:cxn ang="0">
                  <a:pos x="195" y="346"/>
                </a:cxn>
                <a:cxn ang="0">
                  <a:pos x="221" y="369"/>
                </a:cxn>
                <a:cxn ang="0">
                  <a:pos x="250" y="391"/>
                </a:cxn>
                <a:cxn ang="0">
                  <a:pos x="283" y="413"/>
                </a:cxn>
                <a:cxn ang="0">
                  <a:pos x="290" y="420"/>
                </a:cxn>
                <a:cxn ang="0">
                  <a:pos x="295" y="425"/>
                </a:cxn>
                <a:cxn ang="0">
                  <a:pos x="305" y="431"/>
                </a:cxn>
                <a:cxn ang="0">
                  <a:pos x="313" y="435"/>
                </a:cxn>
                <a:cxn ang="0">
                  <a:pos x="322" y="438"/>
                </a:cxn>
                <a:cxn ang="0">
                  <a:pos x="330" y="441"/>
                </a:cxn>
                <a:cxn ang="0">
                  <a:pos x="341" y="444"/>
                </a:cxn>
                <a:cxn ang="0">
                  <a:pos x="349" y="446"/>
                </a:cxn>
                <a:cxn ang="0">
                  <a:pos x="359" y="446"/>
                </a:cxn>
                <a:cxn ang="0">
                  <a:pos x="369" y="446"/>
                </a:cxn>
                <a:cxn ang="0">
                  <a:pos x="379" y="444"/>
                </a:cxn>
                <a:cxn ang="0">
                  <a:pos x="391" y="441"/>
                </a:cxn>
              </a:cxnLst>
              <a:rect l="0" t="0" r="r" b="b"/>
              <a:pathLst>
                <a:path w="391" h="446">
                  <a:moveTo>
                    <a:pt x="0" y="0"/>
                  </a:moveTo>
                  <a:lnTo>
                    <a:pt x="8" y="38"/>
                  </a:lnTo>
                  <a:lnTo>
                    <a:pt x="19" y="72"/>
                  </a:lnTo>
                  <a:lnTo>
                    <a:pt x="29" y="104"/>
                  </a:lnTo>
                  <a:lnTo>
                    <a:pt x="42" y="136"/>
                  </a:lnTo>
                  <a:lnTo>
                    <a:pt x="56" y="165"/>
                  </a:lnTo>
                  <a:lnTo>
                    <a:pt x="70" y="195"/>
                  </a:lnTo>
                  <a:lnTo>
                    <a:pt x="86" y="222"/>
                  </a:lnTo>
                  <a:lnTo>
                    <a:pt x="105" y="249"/>
                  </a:lnTo>
                  <a:lnTo>
                    <a:pt x="125" y="276"/>
                  </a:lnTo>
                  <a:lnTo>
                    <a:pt x="146" y="300"/>
                  </a:lnTo>
                  <a:lnTo>
                    <a:pt x="171" y="324"/>
                  </a:lnTo>
                  <a:lnTo>
                    <a:pt x="195" y="346"/>
                  </a:lnTo>
                  <a:lnTo>
                    <a:pt x="221" y="369"/>
                  </a:lnTo>
                  <a:lnTo>
                    <a:pt x="250" y="391"/>
                  </a:lnTo>
                  <a:lnTo>
                    <a:pt x="283" y="413"/>
                  </a:lnTo>
                  <a:lnTo>
                    <a:pt x="290" y="420"/>
                  </a:lnTo>
                  <a:lnTo>
                    <a:pt x="295" y="425"/>
                  </a:lnTo>
                  <a:lnTo>
                    <a:pt x="305" y="431"/>
                  </a:lnTo>
                  <a:lnTo>
                    <a:pt x="313" y="435"/>
                  </a:lnTo>
                  <a:lnTo>
                    <a:pt x="322" y="438"/>
                  </a:lnTo>
                  <a:lnTo>
                    <a:pt x="330" y="441"/>
                  </a:lnTo>
                  <a:lnTo>
                    <a:pt x="341" y="444"/>
                  </a:lnTo>
                  <a:lnTo>
                    <a:pt x="349" y="446"/>
                  </a:lnTo>
                  <a:lnTo>
                    <a:pt x="359" y="446"/>
                  </a:lnTo>
                  <a:lnTo>
                    <a:pt x="369" y="446"/>
                  </a:lnTo>
                  <a:lnTo>
                    <a:pt x="379" y="444"/>
                  </a:lnTo>
                  <a:lnTo>
                    <a:pt x="391" y="441"/>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6" name="Freeform 11"/>
            <p:cNvSpPr>
              <a:spLocks/>
            </p:cNvSpPr>
            <p:nvPr/>
          </p:nvSpPr>
          <p:spPr bwMode="auto">
            <a:xfrm>
              <a:off x="1777" y="1093"/>
              <a:ext cx="268" cy="111"/>
            </a:xfrm>
            <a:custGeom>
              <a:avLst/>
              <a:gdLst/>
              <a:ahLst/>
              <a:cxnLst>
                <a:cxn ang="0">
                  <a:pos x="0" y="381"/>
                </a:cxn>
                <a:cxn ang="0">
                  <a:pos x="12" y="353"/>
                </a:cxn>
                <a:cxn ang="0">
                  <a:pos x="25" y="329"/>
                </a:cxn>
                <a:cxn ang="0">
                  <a:pos x="37" y="305"/>
                </a:cxn>
                <a:cxn ang="0">
                  <a:pos x="53" y="281"/>
                </a:cxn>
                <a:cxn ang="0">
                  <a:pos x="66" y="258"/>
                </a:cxn>
                <a:cxn ang="0">
                  <a:pos x="84" y="236"/>
                </a:cxn>
                <a:cxn ang="0">
                  <a:pos x="101" y="216"/>
                </a:cxn>
                <a:cxn ang="0">
                  <a:pos x="120" y="194"/>
                </a:cxn>
                <a:cxn ang="0">
                  <a:pos x="139" y="176"/>
                </a:cxn>
                <a:cxn ang="0">
                  <a:pos x="158" y="157"/>
                </a:cxn>
                <a:cxn ang="0">
                  <a:pos x="179" y="140"/>
                </a:cxn>
                <a:cxn ang="0">
                  <a:pos x="201" y="124"/>
                </a:cxn>
                <a:cxn ang="0">
                  <a:pos x="223" y="106"/>
                </a:cxn>
                <a:cxn ang="0">
                  <a:pos x="244" y="92"/>
                </a:cxn>
                <a:cxn ang="0">
                  <a:pos x="268" y="80"/>
                </a:cxn>
                <a:cxn ang="0">
                  <a:pos x="292" y="66"/>
                </a:cxn>
                <a:cxn ang="0">
                  <a:pos x="317" y="55"/>
                </a:cxn>
                <a:cxn ang="0">
                  <a:pos x="341" y="44"/>
                </a:cxn>
                <a:cxn ang="0">
                  <a:pos x="365" y="35"/>
                </a:cxn>
                <a:cxn ang="0">
                  <a:pos x="392" y="26"/>
                </a:cxn>
                <a:cxn ang="0">
                  <a:pos x="419" y="18"/>
                </a:cxn>
                <a:cxn ang="0">
                  <a:pos x="445" y="13"/>
                </a:cxn>
                <a:cxn ang="0">
                  <a:pos x="472" y="8"/>
                </a:cxn>
                <a:cxn ang="0">
                  <a:pos x="498" y="4"/>
                </a:cxn>
                <a:cxn ang="0">
                  <a:pos x="526" y="2"/>
                </a:cxn>
                <a:cxn ang="0">
                  <a:pos x="554" y="0"/>
                </a:cxn>
                <a:cxn ang="0">
                  <a:pos x="582" y="0"/>
                </a:cxn>
                <a:cxn ang="0">
                  <a:pos x="608" y="2"/>
                </a:cxn>
                <a:cxn ang="0">
                  <a:pos x="636" y="3"/>
                </a:cxn>
                <a:cxn ang="0">
                  <a:pos x="664" y="8"/>
                </a:cxn>
                <a:cxn ang="0">
                  <a:pos x="692" y="13"/>
                </a:cxn>
                <a:cxn ang="0">
                  <a:pos x="721" y="17"/>
                </a:cxn>
                <a:cxn ang="0">
                  <a:pos x="758" y="30"/>
                </a:cxn>
                <a:cxn ang="0">
                  <a:pos x="796" y="44"/>
                </a:cxn>
                <a:cxn ang="0">
                  <a:pos x="832" y="64"/>
                </a:cxn>
                <a:cxn ang="0">
                  <a:pos x="863" y="84"/>
                </a:cxn>
                <a:cxn ang="0">
                  <a:pos x="896" y="106"/>
                </a:cxn>
                <a:cxn ang="0">
                  <a:pos x="923" y="134"/>
                </a:cxn>
                <a:cxn ang="0">
                  <a:pos x="950" y="163"/>
                </a:cxn>
                <a:cxn ang="0">
                  <a:pos x="973" y="193"/>
                </a:cxn>
                <a:cxn ang="0">
                  <a:pos x="995" y="227"/>
                </a:cxn>
                <a:cxn ang="0">
                  <a:pos x="1014" y="259"/>
                </a:cxn>
                <a:cxn ang="0">
                  <a:pos x="1028" y="296"/>
                </a:cxn>
                <a:cxn ang="0">
                  <a:pos x="1040" y="332"/>
                </a:cxn>
                <a:cxn ang="0">
                  <a:pos x="1049" y="371"/>
                </a:cxn>
                <a:cxn ang="0">
                  <a:pos x="1054" y="409"/>
                </a:cxn>
                <a:cxn ang="0">
                  <a:pos x="1055" y="450"/>
                </a:cxn>
                <a:cxn ang="0">
                  <a:pos x="1054" y="490"/>
                </a:cxn>
              </a:cxnLst>
              <a:rect l="0" t="0" r="r" b="b"/>
              <a:pathLst>
                <a:path w="1055" h="490">
                  <a:moveTo>
                    <a:pt x="0" y="381"/>
                  </a:moveTo>
                  <a:lnTo>
                    <a:pt x="12" y="353"/>
                  </a:lnTo>
                  <a:lnTo>
                    <a:pt x="25" y="329"/>
                  </a:lnTo>
                  <a:lnTo>
                    <a:pt x="37" y="305"/>
                  </a:lnTo>
                  <a:lnTo>
                    <a:pt x="53" y="281"/>
                  </a:lnTo>
                  <a:lnTo>
                    <a:pt x="66" y="258"/>
                  </a:lnTo>
                  <a:lnTo>
                    <a:pt x="84" y="236"/>
                  </a:lnTo>
                  <a:lnTo>
                    <a:pt x="101" y="216"/>
                  </a:lnTo>
                  <a:lnTo>
                    <a:pt x="120" y="194"/>
                  </a:lnTo>
                  <a:lnTo>
                    <a:pt x="139" y="176"/>
                  </a:lnTo>
                  <a:lnTo>
                    <a:pt x="158" y="157"/>
                  </a:lnTo>
                  <a:lnTo>
                    <a:pt x="179" y="140"/>
                  </a:lnTo>
                  <a:lnTo>
                    <a:pt x="201" y="124"/>
                  </a:lnTo>
                  <a:lnTo>
                    <a:pt x="223" y="106"/>
                  </a:lnTo>
                  <a:lnTo>
                    <a:pt x="244" y="92"/>
                  </a:lnTo>
                  <a:lnTo>
                    <a:pt x="268" y="80"/>
                  </a:lnTo>
                  <a:lnTo>
                    <a:pt x="292" y="66"/>
                  </a:lnTo>
                  <a:lnTo>
                    <a:pt x="317" y="55"/>
                  </a:lnTo>
                  <a:lnTo>
                    <a:pt x="341" y="44"/>
                  </a:lnTo>
                  <a:lnTo>
                    <a:pt x="365" y="35"/>
                  </a:lnTo>
                  <a:lnTo>
                    <a:pt x="392" y="26"/>
                  </a:lnTo>
                  <a:lnTo>
                    <a:pt x="419" y="18"/>
                  </a:lnTo>
                  <a:lnTo>
                    <a:pt x="445" y="13"/>
                  </a:lnTo>
                  <a:lnTo>
                    <a:pt x="472" y="8"/>
                  </a:lnTo>
                  <a:lnTo>
                    <a:pt x="498" y="4"/>
                  </a:lnTo>
                  <a:lnTo>
                    <a:pt x="526" y="2"/>
                  </a:lnTo>
                  <a:lnTo>
                    <a:pt x="554" y="0"/>
                  </a:lnTo>
                  <a:lnTo>
                    <a:pt x="582" y="0"/>
                  </a:lnTo>
                  <a:lnTo>
                    <a:pt x="608" y="2"/>
                  </a:lnTo>
                  <a:lnTo>
                    <a:pt x="636" y="3"/>
                  </a:lnTo>
                  <a:lnTo>
                    <a:pt x="664" y="8"/>
                  </a:lnTo>
                  <a:lnTo>
                    <a:pt x="692" y="13"/>
                  </a:lnTo>
                  <a:lnTo>
                    <a:pt x="721" y="17"/>
                  </a:lnTo>
                  <a:lnTo>
                    <a:pt x="758" y="30"/>
                  </a:lnTo>
                  <a:lnTo>
                    <a:pt x="796" y="44"/>
                  </a:lnTo>
                  <a:lnTo>
                    <a:pt x="832" y="64"/>
                  </a:lnTo>
                  <a:lnTo>
                    <a:pt x="863" y="84"/>
                  </a:lnTo>
                  <a:lnTo>
                    <a:pt x="896" y="106"/>
                  </a:lnTo>
                  <a:lnTo>
                    <a:pt x="923" y="134"/>
                  </a:lnTo>
                  <a:lnTo>
                    <a:pt x="950" y="163"/>
                  </a:lnTo>
                  <a:lnTo>
                    <a:pt x="973" y="193"/>
                  </a:lnTo>
                  <a:lnTo>
                    <a:pt x="995" y="227"/>
                  </a:lnTo>
                  <a:lnTo>
                    <a:pt x="1014" y="259"/>
                  </a:lnTo>
                  <a:lnTo>
                    <a:pt x="1028" y="296"/>
                  </a:lnTo>
                  <a:lnTo>
                    <a:pt x="1040" y="332"/>
                  </a:lnTo>
                  <a:lnTo>
                    <a:pt x="1049" y="371"/>
                  </a:lnTo>
                  <a:lnTo>
                    <a:pt x="1054" y="409"/>
                  </a:lnTo>
                  <a:lnTo>
                    <a:pt x="1055" y="450"/>
                  </a:lnTo>
                  <a:lnTo>
                    <a:pt x="1054" y="49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7" name="Line 12"/>
            <p:cNvSpPr>
              <a:spLocks noChangeShapeType="1"/>
            </p:cNvSpPr>
            <p:nvPr/>
          </p:nvSpPr>
          <p:spPr bwMode="auto">
            <a:xfrm flipH="1">
              <a:off x="1599" y="1242"/>
              <a:ext cx="142" cy="1"/>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8" name="Line 13"/>
            <p:cNvSpPr>
              <a:spLocks noChangeShapeType="1"/>
            </p:cNvSpPr>
            <p:nvPr/>
          </p:nvSpPr>
          <p:spPr bwMode="auto">
            <a:xfrm flipH="1">
              <a:off x="1606" y="1330"/>
              <a:ext cx="106" cy="0"/>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9" name="Freeform 14"/>
            <p:cNvSpPr>
              <a:spLocks/>
            </p:cNvSpPr>
            <p:nvPr/>
          </p:nvSpPr>
          <p:spPr bwMode="auto">
            <a:xfrm>
              <a:off x="1570" y="1242"/>
              <a:ext cx="36" cy="88"/>
            </a:xfrm>
            <a:custGeom>
              <a:avLst/>
              <a:gdLst/>
              <a:ahLst/>
              <a:cxnLst>
                <a:cxn ang="0">
                  <a:pos x="137" y="0"/>
                </a:cxn>
                <a:cxn ang="0">
                  <a:pos x="115" y="10"/>
                </a:cxn>
                <a:cxn ang="0">
                  <a:pos x="96" y="20"/>
                </a:cxn>
                <a:cxn ang="0">
                  <a:pos x="78" y="32"/>
                </a:cxn>
                <a:cxn ang="0">
                  <a:pos x="63" y="47"/>
                </a:cxn>
                <a:cxn ang="0">
                  <a:pos x="49" y="62"/>
                </a:cxn>
                <a:cxn ang="0">
                  <a:pos x="35" y="77"/>
                </a:cxn>
                <a:cxn ang="0">
                  <a:pos x="24" y="95"/>
                </a:cxn>
                <a:cxn ang="0">
                  <a:pos x="15" y="114"/>
                </a:cxn>
                <a:cxn ang="0">
                  <a:pos x="8" y="133"/>
                </a:cxn>
                <a:cxn ang="0">
                  <a:pos x="3" y="153"/>
                </a:cxn>
                <a:cxn ang="0">
                  <a:pos x="0" y="175"/>
                </a:cxn>
                <a:cxn ang="0">
                  <a:pos x="0" y="196"/>
                </a:cxn>
                <a:cxn ang="0">
                  <a:pos x="0" y="218"/>
                </a:cxn>
                <a:cxn ang="0">
                  <a:pos x="3" y="240"/>
                </a:cxn>
                <a:cxn ang="0">
                  <a:pos x="8" y="261"/>
                </a:cxn>
                <a:cxn ang="0">
                  <a:pos x="17" y="280"/>
                </a:cxn>
                <a:cxn ang="0">
                  <a:pos x="25" y="299"/>
                </a:cxn>
                <a:cxn ang="0">
                  <a:pos x="38" y="316"/>
                </a:cxn>
                <a:cxn ang="0">
                  <a:pos x="49" y="333"/>
                </a:cxn>
                <a:cxn ang="0">
                  <a:pos x="66" y="348"/>
                </a:cxn>
                <a:cxn ang="0">
                  <a:pos x="79" y="362"/>
                </a:cxn>
                <a:cxn ang="0">
                  <a:pos x="98" y="373"/>
                </a:cxn>
                <a:cxn ang="0">
                  <a:pos x="117" y="384"/>
                </a:cxn>
                <a:cxn ang="0">
                  <a:pos x="137" y="390"/>
                </a:cxn>
              </a:cxnLst>
              <a:rect l="0" t="0" r="r" b="b"/>
              <a:pathLst>
                <a:path w="137" h="390">
                  <a:moveTo>
                    <a:pt x="137" y="0"/>
                  </a:moveTo>
                  <a:lnTo>
                    <a:pt x="115" y="10"/>
                  </a:lnTo>
                  <a:lnTo>
                    <a:pt x="96" y="20"/>
                  </a:lnTo>
                  <a:lnTo>
                    <a:pt x="78" y="32"/>
                  </a:lnTo>
                  <a:lnTo>
                    <a:pt x="63" y="47"/>
                  </a:lnTo>
                  <a:lnTo>
                    <a:pt x="49" y="62"/>
                  </a:lnTo>
                  <a:lnTo>
                    <a:pt x="35" y="77"/>
                  </a:lnTo>
                  <a:lnTo>
                    <a:pt x="24" y="95"/>
                  </a:lnTo>
                  <a:lnTo>
                    <a:pt x="15" y="114"/>
                  </a:lnTo>
                  <a:lnTo>
                    <a:pt x="8" y="133"/>
                  </a:lnTo>
                  <a:lnTo>
                    <a:pt x="3" y="153"/>
                  </a:lnTo>
                  <a:lnTo>
                    <a:pt x="0" y="175"/>
                  </a:lnTo>
                  <a:lnTo>
                    <a:pt x="0" y="196"/>
                  </a:lnTo>
                  <a:lnTo>
                    <a:pt x="0" y="218"/>
                  </a:lnTo>
                  <a:lnTo>
                    <a:pt x="3" y="240"/>
                  </a:lnTo>
                  <a:lnTo>
                    <a:pt x="8" y="261"/>
                  </a:lnTo>
                  <a:lnTo>
                    <a:pt x="17" y="280"/>
                  </a:lnTo>
                  <a:lnTo>
                    <a:pt x="25" y="299"/>
                  </a:lnTo>
                  <a:lnTo>
                    <a:pt x="38" y="316"/>
                  </a:lnTo>
                  <a:lnTo>
                    <a:pt x="49" y="333"/>
                  </a:lnTo>
                  <a:lnTo>
                    <a:pt x="66" y="348"/>
                  </a:lnTo>
                  <a:lnTo>
                    <a:pt x="79" y="362"/>
                  </a:lnTo>
                  <a:lnTo>
                    <a:pt x="98" y="373"/>
                  </a:lnTo>
                  <a:lnTo>
                    <a:pt x="117" y="384"/>
                  </a:lnTo>
                  <a:lnTo>
                    <a:pt x="137" y="39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0" name="Line 15"/>
            <p:cNvSpPr>
              <a:spLocks noChangeShapeType="1"/>
            </p:cNvSpPr>
            <p:nvPr/>
          </p:nvSpPr>
          <p:spPr bwMode="auto">
            <a:xfrm>
              <a:off x="1755" y="1774"/>
              <a:ext cx="1" cy="174"/>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1" name="Line 16"/>
            <p:cNvSpPr>
              <a:spLocks noChangeShapeType="1"/>
            </p:cNvSpPr>
            <p:nvPr/>
          </p:nvSpPr>
          <p:spPr bwMode="auto">
            <a:xfrm flipV="1">
              <a:off x="1755" y="874"/>
              <a:ext cx="1" cy="909"/>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2" name="Line 17"/>
            <p:cNvSpPr>
              <a:spLocks noChangeShapeType="1"/>
            </p:cNvSpPr>
            <p:nvPr/>
          </p:nvSpPr>
          <p:spPr bwMode="auto">
            <a:xfrm>
              <a:off x="2115" y="1942"/>
              <a:ext cx="1" cy="62"/>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3" name="Line 18"/>
            <p:cNvSpPr>
              <a:spLocks noChangeShapeType="1"/>
            </p:cNvSpPr>
            <p:nvPr/>
          </p:nvSpPr>
          <p:spPr bwMode="auto">
            <a:xfrm>
              <a:off x="2157" y="1948"/>
              <a:ext cx="1" cy="56"/>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4" name="Line 19"/>
            <p:cNvSpPr>
              <a:spLocks noChangeShapeType="1"/>
            </p:cNvSpPr>
            <p:nvPr/>
          </p:nvSpPr>
          <p:spPr bwMode="auto">
            <a:xfrm>
              <a:off x="1343" y="1948"/>
              <a:ext cx="2" cy="63"/>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5" name="Line 20"/>
            <p:cNvSpPr>
              <a:spLocks noChangeShapeType="1"/>
            </p:cNvSpPr>
            <p:nvPr/>
          </p:nvSpPr>
          <p:spPr bwMode="auto">
            <a:xfrm>
              <a:off x="1301" y="1948"/>
              <a:ext cx="0" cy="63"/>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6" name="Line 21"/>
            <p:cNvSpPr>
              <a:spLocks noChangeShapeType="1"/>
            </p:cNvSpPr>
            <p:nvPr/>
          </p:nvSpPr>
          <p:spPr bwMode="auto">
            <a:xfrm>
              <a:off x="2032" y="1242"/>
              <a:ext cx="88" cy="1"/>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7" name="Line 22"/>
            <p:cNvSpPr>
              <a:spLocks noChangeShapeType="1"/>
            </p:cNvSpPr>
            <p:nvPr/>
          </p:nvSpPr>
          <p:spPr bwMode="auto">
            <a:xfrm>
              <a:off x="2011" y="1328"/>
              <a:ext cx="109" cy="2"/>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8" name="Rectangle 23"/>
            <p:cNvSpPr>
              <a:spLocks noChangeArrowheads="1"/>
            </p:cNvSpPr>
            <p:nvPr/>
          </p:nvSpPr>
          <p:spPr bwMode="auto">
            <a:xfrm>
              <a:off x="2123" y="1170"/>
              <a:ext cx="9" cy="232"/>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29" name="Line 24"/>
            <p:cNvSpPr>
              <a:spLocks noChangeShapeType="1"/>
            </p:cNvSpPr>
            <p:nvPr/>
          </p:nvSpPr>
          <p:spPr bwMode="auto">
            <a:xfrm flipV="1">
              <a:off x="2141" y="983"/>
              <a:ext cx="538" cy="260"/>
            </a:xfrm>
            <a:prstGeom prst="line">
              <a:avLst/>
            </a:prstGeom>
            <a:noFill/>
            <a:ln w="9525">
              <a:solidFill>
                <a:schemeClr val="bg1"/>
              </a:solidFill>
              <a:round/>
              <a:headEnd/>
              <a:tailEnd/>
            </a:ln>
            <a:effectLst/>
          </p:spPr>
          <p:txBody>
            <a:bodyPr wrap="none" anchor="ct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30" name="Line 25"/>
            <p:cNvSpPr>
              <a:spLocks noChangeShapeType="1"/>
            </p:cNvSpPr>
            <p:nvPr/>
          </p:nvSpPr>
          <p:spPr bwMode="auto">
            <a:xfrm>
              <a:off x="2132" y="1330"/>
              <a:ext cx="539" cy="259"/>
            </a:xfrm>
            <a:prstGeom prst="line">
              <a:avLst/>
            </a:prstGeom>
            <a:noFill/>
            <a:ln w="9525">
              <a:solidFill>
                <a:schemeClr val="bg1"/>
              </a:solidFill>
              <a:round/>
              <a:headEnd/>
              <a:tailEnd/>
            </a:ln>
            <a:effectLst/>
          </p:spPr>
          <p:txBody>
            <a:bodyPr wrap="none" anchor="ct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31" name="Line 26"/>
            <p:cNvSpPr>
              <a:spLocks noChangeShapeType="1"/>
            </p:cNvSpPr>
            <p:nvPr/>
          </p:nvSpPr>
          <p:spPr bwMode="auto">
            <a:xfrm>
              <a:off x="2679" y="983"/>
              <a:ext cx="0" cy="606"/>
            </a:xfrm>
            <a:prstGeom prst="line">
              <a:avLst/>
            </a:prstGeom>
            <a:noFill/>
            <a:ln w="9525">
              <a:solidFill>
                <a:schemeClr val="bg1"/>
              </a:solidFill>
              <a:round/>
              <a:headEnd/>
              <a:tailEnd/>
            </a:ln>
            <a:effectLst/>
          </p:spPr>
          <p:txBody>
            <a:bodyPr wrap="none" anchor="ct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6178" name="Text Box 27"/>
            <p:cNvSpPr txBox="1">
              <a:spLocks noChangeArrowheads="1"/>
            </p:cNvSpPr>
            <p:nvPr/>
          </p:nvSpPr>
          <p:spPr bwMode="auto">
            <a:xfrm>
              <a:off x="1973" y="672"/>
              <a:ext cx="859" cy="289"/>
            </a:xfrm>
            <a:prstGeom prst="rect">
              <a:avLst/>
            </a:prstGeom>
            <a:noFill/>
            <a:ln w="9525">
              <a:noFill/>
              <a:miter lim="800000"/>
              <a:headEnd/>
              <a:tailEnd/>
            </a:ln>
          </p:spPr>
          <p:txBody>
            <a:bodyPr>
              <a:spAutoFit/>
            </a:bodyPr>
            <a:lstStyle/>
            <a:p>
              <a:pPr eaLnBrk="0" hangingPunct="0"/>
              <a:r>
                <a:rPr lang="en-US" sz="1200" b="1" dirty="0">
                  <a:solidFill>
                    <a:srgbClr val="FFFF00"/>
                  </a:solidFill>
                  <a:latin typeface="Georgia" pitchFamily="18" charset="0"/>
                </a:rPr>
                <a:t>Broad</a:t>
              </a:r>
              <a:r>
                <a:rPr lang="en-US" sz="1200" b="1" dirty="0">
                  <a:solidFill>
                    <a:schemeClr val="bg1"/>
                  </a:solidFill>
                  <a:latin typeface="Georgia" pitchFamily="18" charset="0"/>
                </a:rPr>
                <a:t>  </a:t>
              </a:r>
              <a:r>
                <a:rPr lang="en-US" sz="1200" b="1" dirty="0">
                  <a:solidFill>
                    <a:srgbClr val="FFFF00"/>
                  </a:solidFill>
                  <a:latin typeface="Georgia" pitchFamily="18" charset="0"/>
                </a:rPr>
                <a:t>beam Horn</a:t>
              </a:r>
            </a:p>
          </p:txBody>
        </p:sp>
        <p:sp>
          <p:nvSpPr>
            <p:cNvPr id="6179" name="Text Box 28"/>
            <p:cNvSpPr txBox="1">
              <a:spLocks noChangeArrowheads="1"/>
            </p:cNvSpPr>
            <p:nvPr/>
          </p:nvSpPr>
          <p:spPr bwMode="auto">
            <a:xfrm>
              <a:off x="1248" y="2048"/>
              <a:ext cx="1632" cy="330"/>
            </a:xfrm>
            <a:prstGeom prst="rect">
              <a:avLst/>
            </a:prstGeom>
            <a:noFill/>
            <a:ln w="9525">
              <a:noFill/>
              <a:miter lim="800000"/>
              <a:headEnd/>
              <a:tailEnd/>
            </a:ln>
          </p:spPr>
          <p:txBody>
            <a:bodyPr>
              <a:spAutoFit/>
            </a:bodyPr>
            <a:lstStyle/>
            <a:p>
              <a:pPr eaLnBrk="0" hangingPunct="0"/>
              <a:r>
                <a:rPr lang="en-US" sz="1400" b="1" dirty="0">
                  <a:solidFill>
                    <a:srgbClr val="FFFF00"/>
                  </a:solidFill>
                  <a:latin typeface="Georgia" pitchFamily="18" charset="0"/>
                </a:rPr>
                <a:t>Servo driven Horn Antenna</a:t>
              </a:r>
              <a:endParaRPr lang="en-US" sz="1200" b="1" dirty="0">
                <a:solidFill>
                  <a:srgbClr val="FFFF00"/>
                </a:solidFill>
                <a:latin typeface="Georgia" pitchFamily="18" charset="0"/>
              </a:endParaRPr>
            </a:p>
          </p:txBody>
        </p:sp>
        <p:sp>
          <p:nvSpPr>
            <p:cNvPr id="34" name="Line 29"/>
            <p:cNvSpPr>
              <a:spLocks noChangeShapeType="1"/>
            </p:cNvSpPr>
            <p:nvPr/>
          </p:nvSpPr>
          <p:spPr bwMode="auto">
            <a:xfrm>
              <a:off x="2161" y="1636"/>
              <a:ext cx="315" cy="69"/>
            </a:xfrm>
            <a:prstGeom prst="line">
              <a:avLst/>
            </a:prstGeom>
            <a:noFill/>
            <a:ln w="9525">
              <a:solidFill>
                <a:schemeClr val="bg1"/>
              </a:solidFill>
              <a:round/>
              <a:headEnd type="triangle" w="med" len="med"/>
              <a:tailEnd/>
            </a:ln>
            <a:effectLst/>
          </p:spPr>
          <p:txBody>
            <a:bodyPr>
              <a:spAutoFit/>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grpSp>
      <p:sp>
        <p:nvSpPr>
          <p:cNvPr id="36" name="Rectangle 35"/>
          <p:cNvSpPr>
            <a:spLocks noChangeArrowheads="1"/>
          </p:cNvSpPr>
          <p:nvPr/>
        </p:nvSpPr>
        <p:spPr bwMode="auto">
          <a:xfrm>
            <a:off x="409875" y="228600"/>
            <a:ext cx="8305800" cy="461665"/>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ct val="50000"/>
              </a:spcBef>
              <a:spcAft>
                <a:spcPts val="0"/>
              </a:spcAft>
              <a:defRPr/>
            </a:pPr>
            <a:r>
              <a:rPr lang="en-US" sz="2400" b="1" dirty="0">
                <a:solidFill>
                  <a:srgbClr val="FFFF00"/>
                </a:solidFill>
                <a:latin typeface="Georgia" pitchFamily="18" charset="0"/>
                <a:ea typeface="Segoe UI" pitchFamily="34" charset="0"/>
                <a:cs typeface="Segoe UI" pitchFamily="34" charset="0"/>
              </a:rPr>
              <a:t>FIRST GENERATION JAMMER HORN ANTENNAS</a:t>
            </a:r>
          </a:p>
        </p:txBody>
      </p:sp>
      <p:pic>
        <p:nvPicPr>
          <p:cNvPr id="35" name="Picture 34" descr="1 copy.jpg"/>
          <p:cNvPicPr>
            <a:picLocks noChangeAspect="1"/>
          </p:cNvPicPr>
          <p:nvPr/>
        </p:nvPicPr>
        <p:blipFill>
          <a:blip r:embed="rId8" cstate="print"/>
          <a:srcRect l="9188" r="20849"/>
          <a:stretch>
            <a:fillRect/>
          </a:stretch>
        </p:blipFill>
        <p:spPr>
          <a:xfrm>
            <a:off x="7143768" y="4429132"/>
            <a:ext cx="1571636" cy="1492006"/>
          </a:xfrm>
          <a:prstGeom prst="rect">
            <a:avLst/>
          </a:prstGeom>
        </p:spPr>
      </p:pic>
      <p:sp>
        <p:nvSpPr>
          <p:cNvPr id="37" name="Text Box 28"/>
          <p:cNvSpPr txBox="1">
            <a:spLocks noChangeArrowheads="1"/>
          </p:cNvSpPr>
          <p:nvPr/>
        </p:nvSpPr>
        <p:spPr bwMode="auto">
          <a:xfrm>
            <a:off x="152400" y="6481084"/>
            <a:ext cx="3314700" cy="523220"/>
          </a:xfrm>
          <a:prstGeom prst="rect">
            <a:avLst/>
          </a:prstGeom>
          <a:noFill/>
          <a:ln w="9525">
            <a:noFill/>
            <a:miter lim="800000"/>
            <a:headEnd/>
            <a:tailEnd/>
          </a:ln>
        </p:spPr>
        <p:txBody>
          <a:bodyPr wrap="square">
            <a:spAutoFit/>
          </a:bodyPr>
          <a:lstStyle/>
          <a:p>
            <a:pPr algn="ctr" eaLnBrk="0" hangingPunct="0"/>
            <a:r>
              <a:rPr lang="en-US" sz="1400" b="1" dirty="0">
                <a:solidFill>
                  <a:srgbClr val="FFFFFF"/>
                </a:solidFill>
                <a:latin typeface="Georgia" pitchFamily="18" charset="0"/>
              </a:rPr>
              <a:t> </a:t>
            </a:r>
            <a:r>
              <a:rPr lang="en-US" sz="1400" b="1" dirty="0" smtClean="0">
                <a:solidFill>
                  <a:srgbClr val="FFFFFF"/>
                </a:solidFill>
                <a:latin typeface="Georgia" pitchFamily="18" charset="0"/>
              </a:rPr>
              <a:t>Fabricated </a:t>
            </a:r>
            <a:r>
              <a:rPr lang="en-US" sz="1400" b="1" dirty="0">
                <a:solidFill>
                  <a:srgbClr val="FFFFFF"/>
                </a:solidFill>
                <a:latin typeface="Georgia" pitchFamily="18" charset="0"/>
              </a:rPr>
              <a:t>Antenna model </a:t>
            </a:r>
            <a:endParaRPr lang="en-US" sz="1400" b="1" dirty="0" smtClean="0">
              <a:solidFill>
                <a:srgbClr val="FFFFFF"/>
              </a:solidFill>
              <a:latin typeface="Georgia" pitchFamily="18" charset="0"/>
            </a:endParaRPr>
          </a:p>
          <a:p>
            <a:pPr algn="ctr" eaLnBrk="0" hangingPunct="0"/>
            <a:r>
              <a:rPr lang="en-US" sz="1400" b="1" dirty="0" smtClean="0">
                <a:solidFill>
                  <a:srgbClr val="FFFFFF"/>
                </a:solidFill>
                <a:latin typeface="Georgia" pitchFamily="18" charset="0"/>
              </a:rPr>
              <a:t>With the </a:t>
            </a:r>
            <a:r>
              <a:rPr lang="en-US" sz="1400" b="1" dirty="0">
                <a:solidFill>
                  <a:srgbClr val="FFFFFF"/>
                </a:solidFill>
                <a:latin typeface="Georgia" pitchFamily="18" charset="0"/>
              </a:rPr>
              <a:t>flat  plate reflector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Slide Number Placeholder 2"/>
          <p:cNvSpPr>
            <a:spLocks noGrp="1"/>
          </p:cNvSpPr>
          <p:nvPr>
            <p:ph type="sldNum" sz="quarter" idx="11"/>
          </p:nvPr>
        </p:nvSpPr>
        <p:spPr>
          <a:xfrm>
            <a:off x="3124200" y="5638800"/>
            <a:ext cx="2895600" cy="365125"/>
          </a:xfrm>
        </p:spPr>
        <p:txBody>
          <a:bodyPr/>
          <a:lstStyle/>
          <a:p>
            <a:pPr>
              <a:defRPr/>
            </a:pPr>
            <a:fld id="{995F231D-56E2-4B81-A9B8-CDCDD022D3E0}" type="slidenum">
              <a:rPr lang="en-US"/>
              <a:pPr>
                <a:defRPr/>
              </a:pPr>
              <a:t>27</a:t>
            </a:fld>
            <a:endParaRPr lang="en-US" dirty="0"/>
          </a:p>
        </p:txBody>
      </p:sp>
      <p:sp>
        <p:nvSpPr>
          <p:cNvPr id="7174" name="Text Box 104"/>
          <p:cNvSpPr txBox="1">
            <a:spLocks noChangeArrowheads="1"/>
          </p:cNvSpPr>
          <p:nvPr/>
        </p:nvSpPr>
        <p:spPr bwMode="auto">
          <a:xfrm>
            <a:off x="2279650" y="1208088"/>
            <a:ext cx="1090613" cy="395287"/>
          </a:xfrm>
          <a:prstGeom prst="rect">
            <a:avLst/>
          </a:prstGeom>
          <a:noFill/>
          <a:ln w="9525">
            <a:noFill/>
            <a:miter lim="800000"/>
            <a:headEnd/>
            <a:tailEnd/>
          </a:ln>
        </p:spPr>
        <p:txBody>
          <a:bodyPr wrap="none">
            <a:spAutoFit/>
          </a:bodyPr>
          <a:lstStyle/>
          <a:p>
            <a:pPr eaLnBrk="0" hangingPunct="0"/>
            <a:r>
              <a:rPr lang="en-US" sz="1200" dirty="0">
                <a:solidFill>
                  <a:schemeClr val="bg1"/>
                </a:solidFill>
                <a:latin typeface="Arial Narrow" pitchFamily="34" charset="0"/>
              </a:rPr>
              <a:t>Reflector with</a:t>
            </a:r>
          </a:p>
          <a:p>
            <a:pPr eaLnBrk="0" hangingPunct="0">
              <a:lnSpc>
                <a:spcPct val="60000"/>
              </a:lnSpc>
            </a:pPr>
            <a:r>
              <a:rPr lang="en-US" sz="1200" dirty="0">
                <a:solidFill>
                  <a:schemeClr val="bg1"/>
                </a:solidFill>
                <a:latin typeface="Arial Narrow" pitchFamily="34" charset="0"/>
              </a:rPr>
              <a:t>Autotrack Horns</a:t>
            </a:r>
          </a:p>
        </p:txBody>
      </p:sp>
      <p:grpSp>
        <p:nvGrpSpPr>
          <p:cNvPr id="7175" name="Group 116"/>
          <p:cNvGrpSpPr>
            <a:grpSpLocks/>
          </p:cNvGrpSpPr>
          <p:nvPr/>
        </p:nvGrpSpPr>
        <p:grpSpPr bwMode="auto">
          <a:xfrm>
            <a:off x="533400" y="1143000"/>
            <a:ext cx="1985963" cy="2508250"/>
            <a:chOff x="496" y="144"/>
            <a:chExt cx="865" cy="1257"/>
          </a:xfrm>
        </p:grpSpPr>
        <p:sp>
          <p:nvSpPr>
            <p:cNvPr id="136195" name="Freeform 3"/>
            <p:cNvSpPr>
              <a:spLocks/>
            </p:cNvSpPr>
            <p:nvPr/>
          </p:nvSpPr>
          <p:spPr bwMode="auto">
            <a:xfrm>
              <a:off x="900" y="414"/>
              <a:ext cx="73" cy="77"/>
            </a:xfrm>
            <a:custGeom>
              <a:avLst/>
              <a:gdLst/>
              <a:ahLst/>
              <a:cxnLst>
                <a:cxn ang="0">
                  <a:pos x="339" y="168"/>
                </a:cxn>
                <a:cxn ang="0">
                  <a:pos x="339" y="168"/>
                </a:cxn>
                <a:cxn ang="0">
                  <a:pos x="170" y="335"/>
                </a:cxn>
                <a:cxn ang="0">
                  <a:pos x="0" y="168"/>
                </a:cxn>
                <a:cxn ang="0">
                  <a:pos x="170" y="0"/>
                </a:cxn>
                <a:cxn ang="0">
                  <a:pos x="339" y="168"/>
                </a:cxn>
                <a:cxn ang="0">
                  <a:pos x="170" y="0"/>
                </a:cxn>
                <a:cxn ang="0">
                  <a:pos x="0" y="168"/>
                </a:cxn>
                <a:cxn ang="0">
                  <a:pos x="170" y="335"/>
                </a:cxn>
                <a:cxn ang="0">
                  <a:pos x="339" y="168"/>
                </a:cxn>
                <a:cxn ang="0">
                  <a:pos x="170" y="335"/>
                </a:cxn>
              </a:cxnLst>
              <a:rect l="0" t="0" r="r" b="b"/>
              <a:pathLst>
                <a:path w="339" h="335">
                  <a:moveTo>
                    <a:pt x="339" y="168"/>
                  </a:moveTo>
                  <a:lnTo>
                    <a:pt x="339" y="168"/>
                  </a:lnTo>
                  <a:lnTo>
                    <a:pt x="170" y="335"/>
                  </a:lnTo>
                  <a:lnTo>
                    <a:pt x="0" y="168"/>
                  </a:lnTo>
                  <a:lnTo>
                    <a:pt x="170" y="0"/>
                  </a:lnTo>
                  <a:lnTo>
                    <a:pt x="339" y="168"/>
                  </a:lnTo>
                  <a:lnTo>
                    <a:pt x="170" y="0"/>
                  </a:lnTo>
                  <a:lnTo>
                    <a:pt x="0" y="168"/>
                  </a:lnTo>
                  <a:lnTo>
                    <a:pt x="170" y="335"/>
                  </a:lnTo>
                  <a:lnTo>
                    <a:pt x="339" y="168"/>
                  </a:lnTo>
                  <a:lnTo>
                    <a:pt x="170" y="335"/>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196" name="Freeform 4"/>
            <p:cNvSpPr>
              <a:spLocks/>
            </p:cNvSpPr>
            <p:nvPr/>
          </p:nvSpPr>
          <p:spPr bwMode="auto">
            <a:xfrm>
              <a:off x="936" y="453"/>
              <a:ext cx="19" cy="21"/>
            </a:xfrm>
            <a:custGeom>
              <a:avLst/>
              <a:gdLst/>
              <a:ahLst/>
              <a:cxnLst>
                <a:cxn ang="0">
                  <a:pos x="0" y="88"/>
                </a:cxn>
                <a:cxn ang="0">
                  <a:pos x="0" y="88"/>
                </a:cxn>
                <a:cxn ang="0">
                  <a:pos x="92" y="0"/>
                </a:cxn>
              </a:cxnLst>
              <a:rect l="0" t="0" r="r" b="b"/>
              <a:pathLst>
                <a:path w="92" h="88">
                  <a:moveTo>
                    <a:pt x="0" y="88"/>
                  </a:moveTo>
                  <a:lnTo>
                    <a:pt x="0" y="88"/>
                  </a:lnTo>
                  <a:lnTo>
                    <a:pt x="92"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197" name="Freeform 5"/>
            <p:cNvSpPr>
              <a:spLocks/>
            </p:cNvSpPr>
            <p:nvPr/>
          </p:nvSpPr>
          <p:spPr bwMode="auto">
            <a:xfrm>
              <a:off x="928" y="443"/>
              <a:ext cx="17" cy="18"/>
            </a:xfrm>
            <a:custGeom>
              <a:avLst/>
              <a:gdLst/>
              <a:ahLst/>
              <a:cxnLst>
                <a:cxn ang="0">
                  <a:pos x="85" y="26"/>
                </a:cxn>
                <a:cxn ang="0">
                  <a:pos x="85" y="26"/>
                </a:cxn>
                <a:cxn ang="0">
                  <a:pos x="71" y="40"/>
                </a:cxn>
                <a:cxn ang="0">
                  <a:pos x="63" y="33"/>
                </a:cxn>
                <a:cxn ang="0">
                  <a:pos x="34" y="58"/>
                </a:cxn>
                <a:cxn ang="0">
                  <a:pos x="44" y="66"/>
                </a:cxn>
                <a:cxn ang="0">
                  <a:pos x="29" y="81"/>
                </a:cxn>
                <a:cxn ang="0">
                  <a:pos x="0" y="54"/>
                </a:cxn>
                <a:cxn ang="0">
                  <a:pos x="18" y="40"/>
                </a:cxn>
                <a:cxn ang="0">
                  <a:pos x="25" y="45"/>
                </a:cxn>
                <a:cxn ang="0">
                  <a:pos x="50" y="23"/>
                </a:cxn>
                <a:cxn ang="0">
                  <a:pos x="44" y="14"/>
                </a:cxn>
                <a:cxn ang="0">
                  <a:pos x="44" y="14"/>
                </a:cxn>
                <a:cxn ang="0">
                  <a:pos x="59" y="0"/>
                </a:cxn>
                <a:cxn ang="0">
                  <a:pos x="85" y="26"/>
                </a:cxn>
              </a:cxnLst>
              <a:rect l="0" t="0" r="r" b="b"/>
              <a:pathLst>
                <a:path w="85" h="81">
                  <a:moveTo>
                    <a:pt x="85" y="26"/>
                  </a:moveTo>
                  <a:lnTo>
                    <a:pt x="85" y="26"/>
                  </a:lnTo>
                  <a:lnTo>
                    <a:pt x="71" y="40"/>
                  </a:lnTo>
                  <a:lnTo>
                    <a:pt x="63" y="33"/>
                  </a:lnTo>
                  <a:lnTo>
                    <a:pt x="34" y="58"/>
                  </a:lnTo>
                  <a:lnTo>
                    <a:pt x="44" y="66"/>
                  </a:lnTo>
                  <a:lnTo>
                    <a:pt x="29" y="81"/>
                  </a:lnTo>
                  <a:lnTo>
                    <a:pt x="0" y="54"/>
                  </a:lnTo>
                  <a:lnTo>
                    <a:pt x="18" y="40"/>
                  </a:lnTo>
                  <a:lnTo>
                    <a:pt x="25" y="45"/>
                  </a:lnTo>
                  <a:lnTo>
                    <a:pt x="50" y="23"/>
                  </a:lnTo>
                  <a:lnTo>
                    <a:pt x="44" y="14"/>
                  </a:lnTo>
                  <a:lnTo>
                    <a:pt x="44" y="14"/>
                  </a:lnTo>
                  <a:lnTo>
                    <a:pt x="59" y="0"/>
                  </a:lnTo>
                  <a:lnTo>
                    <a:pt x="85" y="26"/>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198" name="Freeform 6"/>
            <p:cNvSpPr>
              <a:spLocks/>
            </p:cNvSpPr>
            <p:nvPr/>
          </p:nvSpPr>
          <p:spPr bwMode="auto">
            <a:xfrm>
              <a:off x="936" y="414"/>
              <a:ext cx="37" cy="39"/>
            </a:xfrm>
            <a:custGeom>
              <a:avLst/>
              <a:gdLst/>
              <a:ahLst/>
              <a:cxnLst>
                <a:cxn ang="0">
                  <a:pos x="168" y="168"/>
                </a:cxn>
                <a:cxn ang="0">
                  <a:pos x="168" y="168"/>
                </a:cxn>
                <a:cxn ang="0">
                  <a:pos x="0" y="0"/>
                </a:cxn>
              </a:cxnLst>
              <a:rect l="0" t="0" r="r" b="b"/>
              <a:pathLst>
                <a:path w="168" h="168">
                  <a:moveTo>
                    <a:pt x="168" y="168"/>
                  </a:moveTo>
                  <a:lnTo>
                    <a:pt x="168" y="168"/>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199" name="Freeform 7"/>
            <p:cNvSpPr>
              <a:spLocks/>
            </p:cNvSpPr>
            <p:nvPr/>
          </p:nvSpPr>
          <p:spPr bwMode="auto">
            <a:xfrm>
              <a:off x="1182" y="263"/>
              <a:ext cx="22" cy="45"/>
            </a:xfrm>
            <a:custGeom>
              <a:avLst/>
              <a:gdLst/>
              <a:ahLst/>
              <a:cxnLst>
                <a:cxn ang="0">
                  <a:pos x="88" y="0"/>
                </a:cxn>
                <a:cxn ang="0">
                  <a:pos x="88" y="0"/>
                </a:cxn>
                <a:cxn ang="0">
                  <a:pos x="0" y="101"/>
                </a:cxn>
                <a:cxn ang="0">
                  <a:pos x="20" y="101"/>
                </a:cxn>
                <a:cxn ang="0">
                  <a:pos x="107" y="0"/>
                </a:cxn>
                <a:cxn ang="0">
                  <a:pos x="88" y="0"/>
                </a:cxn>
                <a:cxn ang="0">
                  <a:pos x="0" y="101"/>
                </a:cxn>
                <a:cxn ang="0">
                  <a:pos x="88" y="202"/>
                </a:cxn>
                <a:cxn ang="0">
                  <a:pos x="107" y="202"/>
                </a:cxn>
                <a:cxn ang="0">
                  <a:pos x="20" y="101"/>
                </a:cxn>
                <a:cxn ang="0">
                  <a:pos x="0" y="101"/>
                </a:cxn>
                <a:cxn ang="0">
                  <a:pos x="88" y="202"/>
                </a:cxn>
                <a:cxn ang="0">
                  <a:pos x="107" y="202"/>
                </a:cxn>
              </a:cxnLst>
              <a:rect l="0" t="0" r="r" b="b"/>
              <a:pathLst>
                <a:path w="107" h="202">
                  <a:moveTo>
                    <a:pt x="88" y="0"/>
                  </a:moveTo>
                  <a:lnTo>
                    <a:pt x="88" y="0"/>
                  </a:lnTo>
                  <a:lnTo>
                    <a:pt x="0" y="101"/>
                  </a:lnTo>
                  <a:lnTo>
                    <a:pt x="20" y="101"/>
                  </a:lnTo>
                  <a:lnTo>
                    <a:pt x="107" y="0"/>
                  </a:lnTo>
                  <a:lnTo>
                    <a:pt x="88" y="0"/>
                  </a:lnTo>
                  <a:lnTo>
                    <a:pt x="0" y="101"/>
                  </a:lnTo>
                  <a:lnTo>
                    <a:pt x="88" y="202"/>
                  </a:lnTo>
                  <a:lnTo>
                    <a:pt x="107" y="202"/>
                  </a:lnTo>
                  <a:lnTo>
                    <a:pt x="20" y="101"/>
                  </a:lnTo>
                  <a:lnTo>
                    <a:pt x="0" y="101"/>
                  </a:lnTo>
                  <a:lnTo>
                    <a:pt x="88" y="202"/>
                  </a:lnTo>
                  <a:lnTo>
                    <a:pt x="107" y="202"/>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0" name="Freeform 8"/>
            <p:cNvSpPr>
              <a:spLocks/>
            </p:cNvSpPr>
            <p:nvPr/>
          </p:nvSpPr>
          <p:spPr bwMode="auto">
            <a:xfrm>
              <a:off x="1185" y="238"/>
              <a:ext cx="55" cy="53"/>
            </a:xfrm>
            <a:custGeom>
              <a:avLst/>
              <a:gdLst/>
              <a:ahLst/>
              <a:cxnLst>
                <a:cxn ang="0">
                  <a:pos x="32" y="230"/>
                </a:cxn>
                <a:cxn ang="0">
                  <a:pos x="32" y="230"/>
                </a:cxn>
                <a:cxn ang="0">
                  <a:pos x="231" y="0"/>
                </a:cxn>
                <a:cxn ang="0">
                  <a:pos x="88" y="106"/>
                </a:cxn>
                <a:cxn ang="0">
                  <a:pos x="0" y="208"/>
                </a:cxn>
                <a:cxn ang="0">
                  <a:pos x="32" y="230"/>
                </a:cxn>
                <a:cxn ang="0">
                  <a:pos x="52" y="230"/>
                </a:cxn>
                <a:cxn ang="0">
                  <a:pos x="252" y="0"/>
                </a:cxn>
                <a:cxn ang="0">
                  <a:pos x="231" y="0"/>
                </a:cxn>
                <a:cxn ang="0">
                  <a:pos x="32" y="230"/>
                </a:cxn>
              </a:cxnLst>
              <a:rect l="0" t="0" r="r" b="b"/>
              <a:pathLst>
                <a:path w="252" h="230">
                  <a:moveTo>
                    <a:pt x="32" y="230"/>
                  </a:moveTo>
                  <a:lnTo>
                    <a:pt x="32" y="230"/>
                  </a:lnTo>
                  <a:lnTo>
                    <a:pt x="231" y="0"/>
                  </a:lnTo>
                  <a:lnTo>
                    <a:pt x="88" y="106"/>
                  </a:lnTo>
                  <a:lnTo>
                    <a:pt x="0" y="208"/>
                  </a:lnTo>
                  <a:lnTo>
                    <a:pt x="32" y="230"/>
                  </a:lnTo>
                  <a:lnTo>
                    <a:pt x="52" y="230"/>
                  </a:lnTo>
                  <a:lnTo>
                    <a:pt x="252" y="0"/>
                  </a:lnTo>
                  <a:lnTo>
                    <a:pt x="231" y="0"/>
                  </a:lnTo>
                  <a:lnTo>
                    <a:pt x="32" y="23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1" name="Freeform 9"/>
            <p:cNvSpPr>
              <a:spLocks/>
            </p:cNvSpPr>
            <p:nvPr/>
          </p:nvSpPr>
          <p:spPr bwMode="auto">
            <a:xfrm>
              <a:off x="1185" y="238"/>
              <a:ext cx="89" cy="96"/>
            </a:xfrm>
            <a:custGeom>
              <a:avLst/>
              <a:gdLst/>
              <a:ahLst/>
              <a:cxnLst>
                <a:cxn ang="0">
                  <a:pos x="88" y="309"/>
                </a:cxn>
                <a:cxn ang="0">
                  <a:pos x="88" y="309"/>
                </a:cxn>
                <a:cxn ang="0">
                  <a:pos x="192" y="417"/>
                </a:cxn>
                <a:cxn ang="0">
                  <a:pos x="32" y="230"/>
                </a:cxn>
                <a:cxn ang="0">
                  <a:pos x="0" y="208"/>
                </a:cxn>
                <a:cxn ang="0">
                  <a:pos x="88" y="309"/>
                </a:cxn>
                <a:cxn ang="0">
                  <a:pos x="192" y="417"/>
                </a:cxn>
                <a:cxn ang="0">
                  <a:pos x="211" y="417"/>
                </a:cxn>
                <a:cxn ang="0">
                  <a:pos x="410" y="185"/>
                </a:cxn>
                <a:cxn ang="0">
                  <a:pos x="252" y="0"/>
                </a:cxn>
                <a:cxn ang="0">
                  <a:pos x="231" y="0"/>
                </a:cxn>
                <a:cxn ang="0">
                  <a:pos x="88" y="106"/>
                </a:cxn>
              </a:cxnLst>
              <a:rect l="0" t="0" r="r" b="b"/>
              <a:pathLst>
                <a:path w="410" h="417">
                  <a:moveTo>
                    <a:pt x="88" y="309"/>
                  </a:moveTo>
                  <a:lnTo>
                    <a:pt x="88" y="309"/>
                  </a:lnTo>
                  <a:lnTo>
                    <a:pt x="192" y="417"/>
                  </a:lnTo>
                  <a:lnTo>
                    <a:pt x="32" y="230"/>
                  </a:lnTo>
                  <a:lnTo>
                    <a:pt x="0" y="208"/>
                  </a:lnTo>
                  <a:lnTo>
                    <a:pt x="88" y="309"/>
                  </a:lnTo>
                  <a:lnTo>
                    <a:pt x="192" y="417"/>
                  </a:lnTo>
                  <a:lnTo>
                    <a:pt x="211" y="417"/>
                  </a:lnTo>
                  <a:lnTo>
                    <a:pt x="410" y="185"/>
                  </a:lnTo>
                  <a:lnTo>
                    <a:pt x="252" y="0"/>
                  </a:lnTo>
                  <a:lnTo>
                    <a:pt x="231" y="0"/>
                  </a:lnTo>
                  <a:lnTo>
                    <a:pt x="88" y="106"/>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2" name="Freeform 10"/>
            <p:cNvSpPr>
              <a:spLocks/>
            </p:cNvSpPr>
            <p:nvPr/>
          </p:nvSpPr>
          <p:spPr bwMode="auto">
            <a:xfrm>
              <a:off x="1192" y="238"/>
              <a:ext cx="81" cy="96"/>
            </a:xfrm>
            <a:custGeom>
              <a:avLst/>
              <a:gdLst/>
              <a:ahLst/>
              <a:cxnLst>
                <a:cxn ang="0">
                  <a:pos x="20" y="230"/>
                </a:cxn>
                <a:cxn ang="0">
                  <a:pos x="20" y="230"/>
                </a:cxn>
                <a:cxn ang="0">
                  <a:pos x="0" y="230"/>
                </a:cxn>
                <a:cxn ang="0">
                  <a:pos x="160" y="417"/>
                </a:cxn>
                <a:cxn ang="0">
                  <a:pos x="179" y="417"/>
                </a:cxn>
                <a:cxn ang="0">
                  <a:pos x="20" y="230"/>
                </a:cxn>
                <a:cxn ang="0">
                  <a:pos x="179" y="417"/>
                </a:cxn>
                <a:cxn ang="0">
                  <a:pos x="378" y="185"/>
                </a:cxn>
                <a:cxn ang="0">
                  <a:pos x="220" y="0"/>
                </a:cxn>
                <a:cxn ang="0">
                  <a:pos x="20" y="230"/>
                </a:cxn>
                <a:cxn ang="0">
                  <a:pos x="179" y="417"/>
                </a:cxn>
                <a:cxn ang="0">
                  <a:pos x="378" y="185"/>
                </a:cxn>
                <a:cxn ang="0">
                  <a:pos x="220" y="0"/>
                </a:cxn>
                <a:cxn ang="0">
                  <a:pos x="20" y="230"/>
                </a:cxn>
              </a:cxnLst>
              <a:rect l="0" t="0" r="r" b="b"/>
              <a:pathLst>
                <a:path w="378" h="417">
                  <a:moveTo>
                    <a:pt x="20" y="230"/>
                  </a:moveTo>
                  <a:lnTo>
                    <a:pt x="20" y="230"/>
                  </a:lnTo>
                  <a:lnTo>
                    <a:pt x="0" y="230"/>
                  </a:lnTo>
                  <a:lnTo>
                    <a:pt x="160" y="417"/>
                  </a:lnTo>
                  <a:lnTo>
                    <a:pt x="179" y="417"/>
                  </a:lnTo>
                  <a:lnTo>
                    <a:pt x="20" y="230"/>
                  </a:lnTo>
                  <a:lnTo>
                    <a:pt x="179" y="417"/>
                  </a:lnTo>
                  <a:lnTo>
                    <a:pt x="378" y="185"/>
                  </a:lnTo>
                  <a:lnTo>
                    <a:pt x="220" y="0"/>
                  </a:lnTo>
                  <a:lnTo>
                    <a:pt x="20" y="230"/>
                  </a:lnTo>
                  <a:lnTo>
                    <a:pt x="179" y="417"/>
                  </a:lnTo>
                  <a:lnTo>
                    <a:pt x="378" y="185"/>
                  </a:lnTo>
                  <a:lnTo>
                    <a:pt x="220" y="0"/>
                  </a:lnTo>
                  <a:lnTo>
                    <a:pt x="20" y="23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3" name="Freeform 11"/>
            <p:cNvSpPr>
              <a:spLocks/>
            </p:cNvSpPr>
            <p:nvPr/>
          </p:nvSpPr>
          <p:spPr bwMode="auto">
            <a:xfrm>
              <a:off x="1192" y="291"/>
              <a:ext cx="35" cy="43"/>
            </a:xfrm>
            <a:custGeom>
              <a:avLst/>
              <a:gdLst/>
              <a:ahLst/>
              <a:cxnLst>
                <a:cxn ang="0">
                  <a:pos x="0" y="0"/>
                </a:cxn>
                <a:cxn ang="0">
                  <a:pos x="0" y="0"/>
                </a:cxn>
                <a:cxn ang="0">
                  <a:pos x="159" y="186"/>
                </a:cxn>
              </a:cxnLst>
              <a:rect l="0" t="0" r="r" b="b"/>
              <a:pathLst>
                <a:path w="159" h="186">
                  <a:moveTo>
                    <a:pt x="0" y="0"/>
                  </a:moveTo>
                  <a:lnTo>
                    <a:pt x="0" y="0"/>
                  </a:lnTo>
                  <a:lnTo>
                    <a:pt x="159" y="186"/>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4" name="Freeform 12"/>
            <p:cNvSpPr>
              <a:spLocks/>
            </p:cNvSpPr>
            <p:nvPr/>
          </p:nvSpPr>
          <p:spPr bwMode="auto">
            <a:xfrm>
              <a:off x="1234" y="285"/>
              <a:ext cx="15" cy="2"/>
            </a:xfrm>
            <a:custGeom>
              <a:avLst/>
              <a:gdLst/>
              <a:ahLst/>
              <a:cxnLst>
                <a:cxn ang="0">
                  <a:pos x="0" y="0"/>
                </a:cxn>
                <a:cxn ang="0">
                  <a:pos x="0" y="0"/>
                </a:cxn>
                <a:cxn ang="0">
                  <a:pos x="68" y="0"/>
                </a:cxn>
              </a:cxnLst>
              <a:rect l="0" t="0" r="r" b="b"/>
              <a:pathLst>
                <a:path w="68">
                  <a:moveTo>
                    <a:pt x="0" y="0"/>
                  </a:moveTo>
                  <a:lnTo>
                    <a:pt x="0" y="0"/>
                  </a:lnTo>
                  <a:lnTo>
                    <a:pt x="68"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5" name="Freeform 13"/>
            <p:cNvSpPr>
              <a:spLocks/>
            </p:cNvSpPr>
            <p:nvPr/>
          </p:nvSpPr>
          <p:spPr bwMode="auto">
            <a:xfrm>
              <a:off x="1251" y="285"/>
              <a:ext cx="3" cy="2"/>
            </a:xfrm>
            <a:custGeom>
              <a:avLst/>
              <a:gdLst/>
              <a:ahLst/>
              <a:cxnLst>
                <a:cxn ang="0">
                  <a:pos x="0" y="0"/>
                </a:cxn>
                <a:cxn ang="0">
                  <a:pos x="0" y="0"/>
                </a:cxn>
                <a:cxn ang="0">
                  <a:pos x="14" y="0"/>
                </a:cxn>
              </a:cxnLst>
              <a:rect l="0" t="0" r="r" b="b"/>
              <a:pathLst>
                <a:path w="14">
                  <a:moveTo>
                    <a:pt x="0" y="0"/>
                  </a:moveTo>
                  <a:lnTo>
                    <a:pt x="0" y="0"/>
                  </a:lnTo>
                  <a:lnTo>
                    <a:pt x="14"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6" name="Freeform 14"/>
            <p:cNvSpPr>
              <a:spLocks/>
            </p:cNvSpPr>
            <p:nvPr/>
          </p:nvSpPr>
          <p:spPr bwMode="auto">
            <a:xfrm>
              <a:off x="1256" y="285"/>
              <a:ext cx="14" cy="2"/>
            </a:xfrm>
            <a:custGeom>
              <a:avLst/>
              <a:gdLst/>
              <a:ahLst/>
              <a:cxnLst>
                <a:cxn ang="0">
                  <a:pos x="0" y="0"/>
                </a:cxn>
                <a:cxn ang="0">
                  <a:pos x="0" y="0"/>
                </a:cxn>
                <a:cxn ang="0">
                  <a:pos x="61" y="0"/>
                </a:cxn>
              </a:cxnLst>
              <a:rect l="0" t="0" r="r" b="b"/>
              <a:pathLst>
                <a:path w="61">
                  <a:moveTo>
                    <a:pt x="0" y="0"/>
                  </a:moveTo>
                  <a:lnTo>
                    <a:pt x="0" y="0"/>
                  </a:lnTo>
                  <a:lnTo>
                    <a:pt x="61"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7" name="Freeform 15"/>
            <p:cNvSpPr>
              <a:spLocks/>
            </p:cNvSpPr>
            <p:nvPr/>
          </p:nvSpPr>
          <p:spPr bwMode="auto">
            <a:xfrm>
              <a:off x="1192" y="238"/>
              <a:ext cx="43" cy="53"/>
            </a:xfrm>
            <a:custGeom>
              <a:avLst/>
              <a:gdLst/>
              <a:ahLst/>
              <a:cxnLst>
                <a:cxn ang="0">
                  <a:pos x="198" y="0"/>
                </a:cxn>
                <a:cxn ang="0">
                  <a:pos x="198" y="0"/>
                </a:cxn>
                <a:cxn ang="0">
                  <a:pos x="0" y="230"/>
                </a:cxn>
              </a:cxnLst>
              <a:rect l="0" t="0" r="r" b="b"/>
              <a:pathLst>
                <a:path w="198" h="230">
                  <a:moveTo>
                    <a:pt x="198" y="0"/>
                  </a:moveTo>
                  <a:lnTo>
                    <a:pt x="198" y="0"/>
                  </a:lnTo>
                  <a:lnTo>
                    <a:pt x="0" y="23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8" name="Freeform 16"/>
            <p:cNvSpPr>
              <a:spLocks/>
            </p:cNvSpPr>
            <p:nvPr/>
          </p:nvSpPr>
          <p:spPr bwMode="auto">
            <a:xfrm>
              <a:off x="1215" y="635"/>
              <a:ext cx="44" cy="25"/>
            </a:xfrm>
            <a:custGeom>
              <a:avLst/>
              <a:gdLst/>
              <a:ahLst/>
              <a:cxnLst>
                <a:cxn ang="0">
                  <a:pos x="0" y="19"/>
                </a:cxn>
                <a:cxn ang="0">
                  <a:pos x="0" y="19"/>
                </a:cxn>
                <a:cxn ang="0">
                  <a:pos x="100" y="107"/>
                </a:cxn>
                <a:cxn ang="0">
                  <a:pos x="200" y="19"/>
                </a:cxn>
                <a:cxn ang="0">
                  <a:pos x="189" y="10"/>
                </a:cxn>
                <a:cxn ang="0">
                  <a:pos x="200" y="19"/>
                </a:cxn>
                <a:cxn ang="0">
                  <a:pos x="200" y="0"/>
                </a:cxn>
              </a:cxnLst>
              <a:rect l="0" t="0" r="r" b="b"/>
              <a:pathLst>
                <a:path w="200" h="107">
                  <a:moveTo>
                    <a:pt x="0" y="19"/>
                  </a:moveTo>
                  <a:lnTo>
                    <a:pt x="0" y="19"/>
                  </a:lnTo>
                  <a:lnTo>
                    <a:pt x="100" y="107"/>
                  </a:lnTo>
                  <a:lnTo>
                    <a:pt x="200" y="19"/>
                  </a:lnTo>
                  <a:lnTo>
                    <a:pt x="189" y="10"/>
                  </a:lnTo>
                  <a:lnTo>
                    <a:pt x="200" y="19"/>
                  </a:lnTo>
                  <a:lnTo>
                    <a:pt x="20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09" name="Freeform 17"/>
            <p:cNvSpPr>
              <a:spLocks/>
            </p:cNvSpPr>
            <p:nvPr/>
          </p:nvSpPr>
          <p:spPr bwMode="auto">
            <a:xfrm>
              <a:off x="1215" y="635"/>
              <a:ext cx="22" cy="25"/>
            </a:xfrm>
            <a:custGeom>
              <a:avLst/>
              <a:gdLst/>
              <a:ahLst/>
              <a:cxnLst>
                <a:cxn ang="0">
                  <a:pos x="101" y="89"/>
                </a:cxn>
                <a:cxn ang="0">
                  <a:pos x="101" y="89"/>
                </a:cxn>
                <a:cxn ang="0">
                  <a:pos x="0" y="0"/>
                </a:cxn>
                <a:cxn ang="0">
                  <a:pos x="0" y="19"/>
                </a:cxn>
                <a:cxn ang="0">
                  <a:pos x="101" y="107"/>
                </a:cxn>
                <a:cxn ang="0">
                  <a:pos x="101" y="89"/>
                </a:cxn>
              </a:cxnLst>
              <a:rect l="0" t="0" r="r" b="b"/>
              <a:pathLst>
                <a:path w="101" h="107">
                  <a:moveTo>
                    <a:pt x="101" y="89"/>
                  </a:moveTo>
                  <a:lnTo>
                    <a:pt x="101" y="89"/>
                  </a:lnTo>
                  <a:lnTo>
                    <a:pt x="0" y="0"/>
                  </a:lnTo>
                  <a:lnTo>
                    <a:pt x="0" y="19"/>
                  </a:lnTo>
                  <a:lnTo>
                    <a:pt x="101" y="107"/>
                  </a:lnTo>
                  <a:lnTo>
                    <a:pt x="101" y="8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0" name="Freeform 18"/>
            <p:cNvSpPr>
              <a:spLocks/>
            </p:cNvSpPr>
            <p:nvPr/>
          </p:nvSpPr>
          <p:spPr bwMode="auto">
            <a:xfrm>
              <a:off x="1233" y="563"/>
              <a:ext cx="49" cy="91"/>
            </a:xfrm>
            <a:custGeom>
              <a:avLst/>
              <a:gdLst/>
              <a:ahLst/>
              <a:cxnLst>
                <a:cxn ang="0">
                  <a:pos x="46" y="378"/>
                </a:cxn>
                <a:cxn ang="0">
                  <a:pos x="46" y="378"/>
                </a:cxn>
                <a:cxn ang="0">
                  <a:pos x="228" y="219"/>
                </a:cxn>
                <a:cxn ang="0">
                  <a:pos x="228" y="199"/>
                </a:cxn>
                <a:cxn ang="0">
                  <a:pos x="46" y="359"/>
                </a:cxn>
                <a:cxn ang="0">
                  <a:pos x="46" y="378"/>
                </a:cxn>
                <a:cxn ang="0">
                  <a:pos x="23" y="411"/>
                </a:cxn>
                <a:cxn ang="0">
                  <a:pos x="122" y="322"/>
                </a:cxn>
                <a:cxn ang="0">
                  <a:pos x="228" y="219"/>
                </a:cxn>
                <a:cxn ang="0">
                  <a:pos x="228" y="199"/>
                </a:cxn>
                <a:cxn ang="0">
                  <a:pos x="0" y="0"/>
                </a:cxn>
              </a:cxnLst>
              <a:rect l="0" t="0" r="r" b="b"/>
              <a:pathLst>
                <a:path w="228" h="411">
                  <a:moveTo>
                    <a:pt x="46" y="378"/>
                  </a:moveTo>
                  <a:lnTo>
                    <a:pt x="46" y="378"/>
                  </a:lnTo>
                  <a:lnTo>
                    <a:pt x="228" y="219"/>
                  </a:lnTo>
                  <a:lnTo>
                    <a:pt x="228" y="199"/>
                  </a:lnTo>
                  <a:lnTo>
                    <a:pt x="46" y="359"/>
                  </a:lnTo>
                  <a:lnTo>
                    <a:pt x="46" y="378"/>
                  </a:lnTo>
                  <a:lnTo>
                    <a:pt x="23" y="411"/>
                  </a:lnTo>
                  <a:lnTo>
                    <a:pt x="122" y="322"/>
                  </a:lnTo>
                  <a:lnTo>
                    <a:pt x="228" y="219"/>
                  </a:lnTo>
                  <a:lnTo>
                    <a:pt x="228" y="199"/>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1" name="Freeform 19"/>
            <p:cNvSpPr>
              <a:spLocks/>
            </p:cNvSpPr>
            <p:nvPr/>
          </p:nvSpPr>
          <p:spPr bwMode="auto">
            <a:xfrm>
              <a:off x="1192" y="602"/>
              <a:ext cx="50" cy="53"/>
            </a:xfrm>
            <a:custGeom>
              <a:avLst/>
              <a:gdLst/>
              <a:ahLst/>
              <a:cxnLst>
                <a:cxn ang="0">
                  <a:pos x="0" y="0"/>
                </a:cxn>
                <a:cxn ang="0">
                  <a:pos x="0" y="0"/>
                </a:cxn>
                <a:cxn ang="0">
                  <a:pos x="108" y="145"/>
                </a:cxn>
                <a:cxn ang="0">
                  <a:pos x="209" y="234"/>
                </a:cxn>
                <a:cxn ang="0">
                  <a:pos x="232" y="201"/>
                </a:cxn>
                <a:cxn ang="0">
                  <a:pos x="0" y="0"/>
                </a:cxn>
                <a:cxn ang="0">
                  <a:pos x="108" y="145"/>
                </a:cxn>
                <a:cxn ang="0">
                  <a:pos x="108" y="164"/>
                </a:cxn>
              </a:cxnLst>
              <a:rect l="0" t="0" r="r" b="b"/>
              <a:pathLst>
                <a:path w="232" h="234">
                  <a:moveTo>
                    <a:pt x="0" y="0"/>
                  </a:moveTo>
                  <a:lnTo>
                    <a:pt x="0" y="0"/>
                  </a:lnTo>
                  <a:lnTo>
                    <a:pt x="108" y="145"/>
                  </a:lnTo>
                  <a:lnTo>
                    <a:pt x="209" y="234"/>
                  </a:lnTo>
                  <a:lnTo>
                    <a:pt x="232" y="201"/>
                  </a:lnTo>
                  <a:lnTo>
                    <a:pt x="0" y="0"/>
                  </a:lnTo>
                  <a:lnTo>
                    <a:pt x="108" y="145"/>
                  </a:lnTo>
                  <a:lnTo>
                    <a:pt x="108" y="164"/>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2" name="Freeform 20"/>
            <p:cNvSpPr>
              <a:spLocks/>
            </p:cNvSpPr>
            <p:nvPr/>
          </p:nvSpPr>
          <p:spPr bwMode="auto">
            <a:xfrm>
              <a:off x="1243" y="613"/>
              <a:ext cx="39" cy="35"/>
            </a:xfrm>
            <a:custGeom>
              <a:avLst/>
              <a:gdLst/>
              <a:ahLst/>
              <a:cxnLst>
                <a:cxn ang="0">
                  <a:pos x="0" y="139"/>
                </a:cxn>
                <a:cxn ang="0">
                  <a:pos x="0" y="139"/>
                </a:cxn>
                <a:cxn ang="0">
                  <a:pos x="0" y="158"/>
                </a:cxn>
                <a:cxn ang="0">
                  <a:pos x="182" y="0"/>
                </a:cxn>
                <a:cxn ang="0">
                  <a:pos x="78" y="102"/>
                </a:cxn>
              </a:cxnLst>
              <a:rect l="0" t="0" r="r" b="b"/>
              <a:pathLst>
                <a:path w="182" h="158">
                  <a:moveTo>
                    <a:pt x="0" y="139"/>
                  </a:moveTo>
                  <a:lnTo>
                    <a:pt x="0" y="139"/>
                  </a:lnTo>
                  <a:lnTo>
                    <a:pt x="0" y="158"/>
                  </a:lnTo>
                  <a:lnTo>
                    <a:pt x="182" y="0"/>
                  </a:lnTo>
                  <a:lnTo>
                    <a:pt x="78" y="102"/>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3" name="Freeform 21"/>
            <p:cNvSpPr>
              <a:spLocks/>
            </p:cNvSpPr>
            <p:nvPr/>
          </p:nvSpPr>
          <p:spPr bwMode="auto">
            <a:xfrm>
              <a:off x="1192" y="599"/>
              <a:ext cx="50" cy="49"/>
            </a:xfrm>
            <a:custGeom>
              <a:avLst/>
              <a:gdLst/>
              <a:ahLst/>
              <a:cxnLst>
                <a:cxn ang="0">
                  <a:pos x="232" y="198"/>
                </a:cxn>
                <a:cxn ang="0">
                  <a:pos x="232" y="198"/>
                </a:cxn>
                <a:cxn ang="0">
                  <a:pos x="0" y="0"/>
                </a:cxn>
                <a:cxn ang="0">
                  <a:pos x="0" y="17"/>
                </a:cxn>
                <a:cxn ang="0">
                  <a:pos x="232" y="217"/>
                </a:cxn>
              </a:cxnLst>
              <a:rect l="0" t="0" r="r" b="b"/>
              <a:pathLst>
                <a:path w="232" h="217">
                  <a:moveTo>
                    <a:pt x="232" y="198"/>
                  </a:moveTo>
                  <a:lnTo>
                    <a:pt x="232" y="198"/>
                  </a:lnTo>
                  <a:lnTo>
                    <a:pt x="0" y="0"/>
                  </a:lnTo>
                  <a:lnTo>
                    <a:pt x="0" y="17"/>
                  </a:lnTo>
                  <a:lnTo>
                    <a:pt x="232" y="217"/>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4" name="Freeform 22"/>
            <p:cNvSpPr>
              <a:spLocks/>
            </p:cNvSpPr>
            <p:nvPr/>
          </p:nvSpPr>
          <p:spPr bwMode="auto">
            <a:xfrm>
              <a:off x="1192" y="563"/>
              <a:ext cx="90" cy="80"/>
            </a:xfrm>
            <a:custGeom>
              <a:avLst/>
              <a:gdLst/>
              <a:ahLst/>
              <a:cxnLst>
                <a:cxn ang="0">
                  <a:pos x="232" y="359"/>
                </a:cxn>
                <a:cxn ang="0">
                  <a:pos x="232" y="359"/>
                </a:cxn>
                <a:cxn ang="0">
                  <a:pos x="415" y="199"/>
                </a:cxn>
                <a:cxn ang="0">
                  <a:pos x="185" y="0"/>
                </a:cxn>
                <a:cxn ang="0">
                  <a:pos x="0" y="160"/>
                </a:cxn>
                <a:cxn ang="0">
                  <a:pos x="232" y="359"/>
                </a:cxn>
              </a:cxnLst>
              <a:rect l="0" t="0" r="r" b="b"/>
              <a:pathLst>
                <a:path w="415" h="359">
                  <a:moveTo>
                    <a:pt x="232" y="359"/>
                  </a:moveTo>
                  <a:lnTo>
                    <a:pt x="232" y="359"/>
                  </a:lnTo>
                  <a:lnTo>
                    <a:pt x="415" y="199"/>
                  </a:lnTo>
                  <a:lnTo>
                    <a:pt x="185" y="0"/>
                  </a:lnTo>
                  <a:lnTo>
                    <a:pt x="0" y="160"/>
                  </a:lnTo>
                  <a:lnTo>
                    <a:pt x="232" y="35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5" name="Freeform 23"/>
            <p:cNvSpPr>
              <a:spLocks/>
            </p:cNvSpPr>
            <p:nvPr/>
          </p:nvSpPr>
          <p:spPr bwMode="auto">
            <a:xfrm>
              <a:off x="1243" y="613"/>
              <a:ext cx="39" cy="35"/>
            </a:xfrm>
            <a:custGeom>
              <a:avLst/>
              <a:gdLst/>
              <a:ahLst/>
              <a:cxnLst>
                <a:cxn ang="0">
                  <a:pos x="0" y="158"/>
                </a:cxn>
                <a:cxn ang="0">
                  <a:pos x="0" y="158"/>
                </a:cxn>
                <a:cxn ang="0">
                  <a:pos x="182" y="0"/>
                </a:cxn>
              </a:cxnLst>
              <a:rect l="0" t="0" r="r" b="b"/>
              <a:pathLst>
                <a:path w="182" h="158">
                  <a:moveTo>
                    <a:pt x="0" y="158"/>
                  </a:moveTo>
                  <a:lnTo>
                    <a:pt x="0" y="158"/>
                  </a:lnTo>
                  <a:lnTo>
                    <a:pt x="182"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6" name="Freeform 24"/>
            <p:cNvSpPr>
              <a:spLocks/>
            </p:cNvSpPr>
            <p:nvPr/>
          </p:nvSpPr>
          <p:spPr bwMode="auto">
            <a:xfrm>
              <a:off x="1192" y="563"/>
              <a:ext cx="90" cy="80"/>
            </a:xfrm>
            <a:custGeom>
              <a:avLst/>
              <a:gdLst/>
              <a:ahLst/>
              <a:cxnLst>
                <a:cxn ang="0">
                  <a:pos x="415" y="199"/>
                </a:cxn>
                <a:cxn ang="0">
                  <a:pos x="415" y="199"/>
                </a:cxn>
                <a:cxn ang="0">
                  <a:pos x="185" y="0"/>
                </a:cxn>
                <a:cxn ang="0">
                  <a:pos x="0" y="160"/>
                </a:cxn>
                <a:cxn ang="0">
                  <a:pos x="232" y="359"/>
                </a:cxn>
                <a:cxn ang="0">
                  <a:pos x="415" y="199"/>
                </a:cxn>
              </a:cxnLst>
              <a:rect l="0" t="0" r="r" b="b"/>
              <a:pathLst>
                <a:path w="415" h="359">
                  <a:moveTo>
                    <a:pt x="415" y="199"/>
                  </a:moveTo>
                  <a:lnTo>
                    <a:pt x="415" y="199"/>
                  </a:lnTo>
                  <a:lnTo>
                    <a:pt x="185" y="0"/>
                  </a:lnTo>
                  <a:lnTo>
                    <a:pt x="0" y="160"/>
                  </a:lnTo>
                  <a:lnTo>
                    <a:pt x="232" y="359"/>
                  </a:lnTo>
                  <a:lnTo>
                    <a:pt x="415" y="19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7" name="Freeform 25"/>
            <p:cNvSpPr>
              <a:spLocks/>
            </p:cNvSpPr>
            <p:nvPr/>
          </p:nvSpPr>
          <p:spPr bwMode="auto">
            <a:xfrm>
              <a:off x="1192" y="563"/>
              <a:ext cx="50" cy="84"/>
            </a:xfrm>
            <a:custGeom>
              <a:avLst/>
              <a:gdLst/>
              <a:ahLst/>
              <a:cxnLst>
                <a:cxn ang="0">
                  <a:pos x="232" y="378"/>
                </a:cxn>
                <a:cxn ang="0">
                  <a:pos x="232" y="378"/>
                </a:cxn>
                <a:cxn ang="0">
                  <a:pos x="0" y="177"/>
                </a:cxn>
                <a:cxn ang="0">
                  <a:pos x="0" y="160"/>
                </a:cxn>
                <a:cxn ang="0">
                  <a:pos x="185" y="0"/>
                </a:cxn>
              </a:cxnLst>
              <a:rect l="0" t="0" r="r" b="b"/>
              <a:pathLst>
                <a:path w="232" h="378">
                  <a:moveTo>
                    <a:pt x="232" y="378"/>
                  </a:moveTo>
                  <a:lnTo>
                    <a:pt x="232" y="378"/>
                  </a:lnTo>
                  <a:lnTo>
                    <a:pt x="0" y="177"/>
                  </a:lnTo>
                  <a:lnTo>
                    <a:pt x="0" y="160"/>
                  </a:lnTo>
                  <a:lnTo>
                    <a:pt x="185"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8" name="Freeform 26"/>
            <p:cNvSpPr>
              <a:spLocks/>
            </p:cNvSpPr>
            <p:nvPr/>
          </p:nvSpPr>
          <p:spPr bwMode="auto">
            <a:xfrm>
              <a:off x="1237" y="566"/>
              <a:ext cx="1" cy="14"/>
            </a:xfrm>
            <a:custGeom>
              <a:avLst/>
              <a:gdLst/>
              <a:ahLst/>
              <a:cxnLst>
                <a:cxn ang="0">
                  <a:pos x="0" y="0"/>
                </a:cxn>
                <a:cxn ang="0">
                  <a:pos x="0" y="0"/>
                </a:cxn>
                <a:cxn ang="0">
                  <a:pos x="0" y="60"/>
                </a:cxn>
              </a:cxnLst>
              <a:rect l="0" t="0" r="r" b="b"/>
              <a:pathLst>
                <a:path h="60">
                  <a:moveTo>
                    <a:pt x="0" y="0"/>
                  </a:moveTo>
                  <a:lnTo>
                    <a:pt x="0" y="0"/>
                  </a:lnTo>
                  <a:lnTo>
                    <a:pt x="0" y="6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19" name="Freeform 27"/>
            <p:cNvSpPr>
              <a:spLocks/>
            </p:cNvSpPr>
            <p:nvPr/>
          </p:nvSpPr>
          <p:spPr bwMode="auto">
            <a:xfrm>
              <a:off x="1237" y="583"/>
              <a:ext cx="1" cy="3"/>
            </a:xfrm>
            <a:custGeom>
              <a:avLst/>
              <a:gdLst/>
              <a:ahLst/>
              <a:cxnLst>
                <a:cxn ang="0">
                  <a:pos x="0" y="0"/>
                </a:cxn>
                <a:cxn ang="0">
                  <a:pos x="0" y="0"/>
                </a:cxn>
                <a:cxn ang="0">
                  <a:pos x="0" y="15"/>
                </a:cxn>
              </a:cxnLst>
              <a:rect l="0" t="0" r="r" b="b"/>
              <a:pathLst>
                <a:path h="15">
                  <a:moveTo>
                    <a:pt x="0" y="0"/>
                  </a:moveTo>
                  <a:lnTo>
                    <a:pt x="0" y="0"/>
                  </a:lnTo>
                  <a:lnTo>
                    <a:pt x="0" y="15"/>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0" name="Freeform 28"/>
            <p:cNvSpPr>
              <a:spLocks/>
            </p:cNvSpPr>
            <p:nvPr/>
          </p:nvSpPr>
          <p:spPr bwMode="auto">
            <a:xfrm>
              <a:off x="1237" y="589"/>
              <a:ext cx="1" cy="15"/>
            </a:xfrm>
            <a:custGeom>
              <a:avLst/>
              <a:gdLst/>
              <a:ahLst/>
              <a:cxnLst>
                <a:cxn ang="0">
                  <a:pos x="0" y="0"/>
                </a:cxn>
                <a:cxn ang="0">
                  <a:pos x="0" y="0"/>
                </a:cxn>
                <a:cxn ang="0">
                  <a:pos x="0" y="68"/>
                </a:cxn>
              </a:cxnLst>
              <a:rect l="0" t="0" r="r" b="b"/>
              <a:pathLst>
                <a:path h="68">
                  <a:moveTo>
                    <a:pt x="0" y="0"/>
                  </a:moveTo>
                  <a:lnTo>
                    <a:pt x="0" y="0"/>
                  </a:lnTo>
                  <a:lnTo>
                    <a:pt x="0" y="6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1" name="Rectangle 29"/>
            <p:cNvSpPr>
              <a:spLocks noChangeArrowheads="1"/>
            </p:cNvSpPr>
            <p:nvPr/>
          </p:nvSpPr>
          <p:spPr bwMode="auto">
            <a:xfrm>
              <a:off x="1237" y="663"/>
              <a:ext cx="0" cy="14"/>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2" name="Freeform 30"/>
            <p:cNvSpPr>
              <a:spLocks/>
            </p:cNvSpPr>
            <p:nvPr/>
          </p:nvSpPr>
          <p:spPr bwMode="auto">
            <a:xfrm>
              <a:off x="598" y="572"/>
              <a:ext cx="93" cy="94"/>
            </a:xfrm>
            <a:custGeom>
              <a:avLst/>
              <a:gdLst/>
              <a:ahLst/>
              <a:cxnLst>
                <a:cxn ang="0">
                  <a:pos x="343" y="308"/>
                </a:cxn>
                <a:cxn ang="0">
                  <a:pos x="343" y="308"/>
                </a:cxn>
                <a:cxn ang="0">
                  <a:pos x="431" y="206"/>
                </a:cxn>
                <a:cxn ang="0">
                  <a:pos x="410" y="206"/>
                </a:cxn>
                <a:cxn ang="0">
                  <a:pos x="323" y="308"/>
                </a:cxn>
                <a:cxn ang="0">
                  <a:pos x="343" y="308"/>
                </a:cxn>
                <a:cxn ang="0">
                  <a:pos x="431" y="206"/>
                </a:cxn>
                <a:cxn ang="0">
                  <a:pos x="343" y="105"/>
                </a:cxn>
                <a:cxn ang="0">
                  <a:pos x="323" y="105"/>
                </a:cxn>
                <a:cxn ang="0">
                  <a:pos x="218" y="0"/>
                </a:cxn>
                <a:cxn ang="0">
                  <a:pos x="378" y="184"/>
                </a:cxn>
                <a:cxn ang="0">
                  <a:pos x="410" y="206"/>
                </a:cxn>
                <a:cxn ang="0">
                  <a:pos x="410" y="206"/>
                </a:cxn>
                <a:cxn ang="0">
                  <a:pos x="323" y="105"/>
                </a:cxn>
                <a:cxn ang="0">
                  <a:pos x="410" y="206"/>
                </a:cxn>
                <a:cxn ang="0">
                  <a:pos x="431" y="206"/>
                </a:cxn>
                <a:cxn ang="0">
                  <a:pos x="343" y="105"/>
                </a:cxn>
                <a:cxn ang="0">
                  <a:pos x="323" y="105"/>
                </a:cxn>
                <a:cxn ang="0">
                  <a:pos x="218" y="0"/>
                </a:cxn>
                <a:cxn ang="0">
                  <a:pos x="218" y="0"/>
                </a:cxn>
                <a:cxn ang="0">
                  <a:pos x="199" y="0"/>
                </a:cxn>
                <a:cxn ang="0">
                  <a:pos x="0" y="230"/>
                </a:cxn>
                <a:cxn ang="0">
                  <a:pos x="161" y="414"/>
                </a:cxn>
                <a:cxn ang="0">
                  <a:pos x="359" y="184"/>
                </a:cxn>
                <a:cxn ang="0">
                  <a:pos x="199" y="0"/>
                </a:cxn>
                <a:cxn ang="0">
                  <a:pos x="0" y="230"/>
                </a:cxn>
                <a:cxn ang="0">
                  <a:pos x="161" y="414"/>
                </a:cxn>
                <a:cxn ang="0">
                  <a:pos x="179" y="414"/>
                </a:cxn>
                <a:cxn ang="0">
                  <a:pos x="323" y="308"/>
                </a:cxn>
                <a:cxn ang="0">
                  <a:pos x="410" y="206"/>
                </a:cxn>
                <a:cxn ang="0">
                  <a:pos x="378" y="184"/>
                </a:cxn>
                <a:cxn ang="0">
                  <a:pos x="359" y="184"/>
                </a:cxn>
                <a:cxn ang="0">
                  <a:pos x="161" y="414"/>
                </a:cxn>
                <a:cxn ang="0">
                  <a:pos x="179" y="414"/>
                </a:cxn>
                <a:cxn ang="0">
                  <a:pos x="378" y="184"/>
                </a:cxn>
                <a:cxn ang="0">
                  <a:pos x="218" y="0"/>
                </a:cxn>
                <a:cxn ang="0">
                  <a:pos x="199" y="0"/>
                </a:cxn>
                <a:cxn ang="0">
                  <a:pos x="359" y="184"/>
                </a:cxn>
                <a:cxn ang="0">
                  <a:pos x="378" y="184"/>
                </a:cxn>
                <a:cxn ang="0">
                  <a:pos x="218" y="0"/>
                </a:cxn>
              </a:cxnLst>
              <a:rect l="0" t="0" r="r" b="b"/>
              <a:pathLst>
                <a:path w="431" h="414">
                  <a:moveTo>
                    <a:pt x="343" y="308"/>
                  </a:moveTo>
                  <a:lnTo>
                    <a:pt x="343" y="308"/>
                  </a:lnTo>
                  <a:lnTo>
                    <a:pt x="431" y="206"/>
                  </a:lnTo>
                  <a:lnTo>
                    <a:pt x="410" y="206"/>
                  </a:lnTo>
                  <a:lnTo>
                    <a:pt x="323" y="308"/>
                  </a:lnTo>
                  <a:lnTo>
                    <a:pt x="343" y="308"/>
                  </a:lnTo>
                  <a:lnTo>
                    <a:pt x="431" y="206"/>
                  </a:lnTo>
                  <a:lnTo>
                    <a:pt x="343" y="105"/>
                  </a:lnTo>
                  <a:lnTo>
                    <a:pt x="323" y="105"/>
                  </a:lnTo>
                  <a:lnTo>
                    <a:pt x="218" y="0"/>
                  </a:lnTo>
                  <a:lnTo>
                    <a:pt x="378" y="184"/>
                  </a:lnTo>
                  <a:lnTo>
                    <a:pt x="410" y="206"/>
                  </a:lnTo>
                  <a:lnTo>
                    <a:pt x="410" y="206"/>
                  </a:lnTo>
                  <a:lnTo>
                    <a:pt x="323" y="105"/>
                  </a:lnTo>
                  <a:lnTo>
                    <a:pt x="410" y="206"/>
                  </a:lnTo>
                  <a:lnTo>
                    <a:pt x="431" y="206"/>
                  </a:lnTo>
                  <a:lnTo>
                    <a:pt x="343" y="105"/>
                  </a:lnTo>
                  <a:lnTo>
                    <a:pt x="323" y="105"/>
                  </a:lnTo>
                  <a:lnTo>
                    <a:pt x="218" y="0"/>
                  </a:lnTo>
                  <a:lnTo>
                    <a:pt x="218" y="0"/>
                  </a:lnTo>
                  <a:lnTo>
                    <a:pt x="199" y="0"/>
                  </a:lnTo>
                  <a:lnTo>
                    <a:pt x="0" y="230"/>
                  </a:lnTo>
                  <a:lnTo>
                    <a:pt x="161" y="414"/>
                  </a:lnTo>
                  <a:lnTo>
                    <a:pt x="359" y="184"/>
                  </a:lnTo>
                  <a:lnTo>
                    <a:pt x="199" y="0"/>
                  </a:lnTo>
                  <a:lnTo>
                    <a:pt x="0" y="230"/>
                  </a:lnTo>
                  <a:lnTo>
                    <a:pt x="161" y="414"/>
                  </a:lnTo>
                  <a:lnTo>
                    <a:pt x="179" y="414"/>
                  </a:lnTo>
                  <a:lnTo>
                    <a:pt x="323" y="308"/>
                  </a:lnTo>
                  <a:lnTo>
                    <a:pt x="410" y="206"/>
                  </a:lnTo>
                  <a:lnTo>
                    <a:pt x="378" y="184"/>
                  </a:lnTo>
                  <a:lnTo>
                    <a:pt x="359" y="184"/>
                  </a:lnTo>
                  <a:lnTo>
                    <a:pt x="161" y="414"/>
                  </a:lnTo>
                  <a:lnTo>
                    <a:pt x="179" y="414"/>
                  </a:lnTo>
                  <a:lnTo>
                    <a:pt x="378" y="184"/>
                  </a:lnTo>
                  <a:lnTo>
                    <a:pt x="218" y="0"/>
                  </a:lnTo>
                  <a:lnTo>
                    <a:pt x="199" y="0"/>
                  </a:lnTo>
                  <a:lnTo>
                    <a:pt x="359" y="184"/>
                  </a:lnTo>
                  <a:lnTo>
                    <a:pt x="378" y="184"/>
                  </a:lnTo>
                  <a:lnTo>
                    <a:pt x="218"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3" name="Freeform 31"/>
            <p:cNvSpPr>
              <a:spLocks/>
            </p:cNvSpPr>
            <p:nvPr/>
          </p:nvSpPr>
          <p:spPr bwMode="auto">
            <a:xfrm>
              <a:off x="598" y="572"/>
              <a:ext cx="77" cy="94"/>
            </a:xfrm>
            <a:custGeom>
              <a:avLst/>
              <a:gdLst/>
              <a:ahLst/>
              <a:cxnLst>
                <a:cxn ang="0">
                  <a:pos x="199" y="0"/>
                </a:cxn>
                <a:cxn ang="0">
                  <a:pos x="199" y="0"/>
                </a:cxn>
                <a:cxn ang="0">
                  <a:pos x="0" y="230"/>
                </a:cxn>
                <a:cxn ang="0">
                  <a:pos x="161" y="414"/>
                </a:cxn>
                <a:cxn ang="0">
                  <a:pos x="359" y="184"/>
                </a:cxn>
                <a:cxn ang="0">
                  <a:pos x="199" y="0"/>
                </a:cxn>
              </a:cxnLst>
              <a:rect l="0" t="0" r="r" b="b"/>
              <a:pathLst>
                <a:path w="359" h="414">
                  <a:moveTo>
                    <a:pt x="199" y="0"/>
                  </a:moveTo>
                  <a:lnTo>
                    <a:pt x="199" y="0"/>
                  </a:lnTo>
                  <a:lnTo>
                    <a:pt x="0" y="230"/>
                  </a:lnTo>
                  <a:lnTo>
                    <a:pt x="161" y="414"/>
                  </a:lnTo>
                  <a:lnTo>
                    <a:pt x="359" y="184"/>
                  </a:lnTo>
                  <a:lnTo>
                    <a:pt x="199"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4" name="Freeform 32"/>
            <p:cNvSpPr>
              <a:spLocks/>
            </p:cNvSpPr>
            <p:nvPr/>
          </p:nvSpPr>
          <p:spPr bwMode="auto">
            <a:xfrm>
              <a:off x="623" y="619"/>
              <a:ext cx="14" cy="0"/>
            </a:xfrm>
            <a:custGeom>
              <a:avLst/>
              <a:gdLst/>
              <a:ahLst/>
              <a:cxnLst>
                <a:cxn ang="0">
                  <a:pos x="69" y="0"/>
                </a:cxn>
                <a:cxn ang="0">
                  <a:pos x="69" y="0"/>
                </a:cxn>
                <a:cxn ang="0">
                  <a:pos x="0" y="0"/>
                </a:cxn>
              </a:cxnLst>
              <a:rect l="0" t="0" r="r" b="b"/>
              <a:pathLst>
                <a:path w="69">
                  <a:moveTo>
                    <a:pt x="69" y="0"/>
                  </a:moveTo>
                  <a:lnTo>
                    <a:pt x="69" y="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5" name="Freeform 33"/>
            <p:cNvSpPr>
              <a:spLocks/>
            </p:cNvSpPr>
            <p:nvPr/>
          </p:nvSpPr>
          <p:spPr bwMode="auto">
            <a:xfrm>
              <a:off x="617" y="619"/>
              <a:ext cx="3" cy="0"/>
            </a:xfrm>
            <a:custGeom>
              <a:avLst/>
              <a:gdLst/>
              <a:ahLst/>
              <a:cxnLst>
                <a:cxn ang="0">
                  <a:pos x="13" y="0"/>
                </a:cxn>
                <a:cxn ang="0">
                  <a:pos x="13" y="0"/>
                </a:cxn>
                <a:cxn ang="0">
                  <a:pos x="0" y="0"/>
                </a:cxn>
              </a:cxnLst>
              <a:rect l="0" t="0" r="r" b="b"/>
              <a:pathLst>
                <a:path w="13">
                  <a:moveTo>
                    <a:pt x="13" y="0"/>
                  </a:moveTo>
                  <a:lnTo>
                    <a:pt x="13" y="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6" name="Freeform 34"/>
            <p:cNvSpPr>
              <a:spLocks/>
            </p:cNvSpPr>
            <p:nvPr/>
          </p:nvSpPr>
          <p:spPr bwMode="auto">
            <a:xfrm>
              <a:off x="601" y="619"/>
              <a:ext cx="13" cy="0"/>
            </a:xfrm>
            <a:custGeom>
              <a:avLst/>
              <a:gdLst/>
              <a:ahLst/>
              <a:cxnLst>
                <a:cxn ang="0">
                  <a:pos x="60" y="0"/>
                </a:cxn>
                <a:cxn ang="0">
                  <a:pos x="60" y="0"/>
                </a:cxn>
                <a:cxn ang="0">
                  <a:pos x="0" y="0"/>
                </a:cxn>
              </a:cxnLst>
              <a:rect l="0" t="0" r="r" b="b"/>
              <a:pathLst>
                <a:path w="60">
                  <a:moveTo>
                    <a:pt x="60" y="0"/>
                  </a:moveTo>
                  <a:lnTo>
                    <a:pt x="60" y="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7" name="Freeform 35"/>
            <p:cNvSpPr>
              <a:spLocks/>
            </p:cNvSpPr>
            <p:nvPr/>
          </p:nvSpPr>
          <p:spPr bwMode="auto">
            <a:xfrm>
              <a:off x="637" y="643"/>
              <a:ext cx="31" cy="23"/>
            </a:xfrm>
            <a:custGeom>
              <a:avLst/>
              <a:gdLst/>
              <a:ahLst/>
              <a:cxnLst>
                <a:cxn ang="0">
                  <a:pos x="0" y="106"/>
                </a:cxn>
                <a:cxn ang="0">
                  <a:pos x="0" y="106"/>
                </a:cxn>
                <a:cxn ang="0">
                  <a:pos x="143" y="0"/>
                </a:cxn>
              </a:cxnLst>
              <a:rect l="0" t="0" r="r" b="b"/>
              <a:pathLst>
                <a:path w="143" h="106">
                  <a:moveTo>
                    <a:pt x="0" y="106"/>
                  </a:moveTo>
                  <a:lnTo>
                    <a:pt x="0" y="106"/>
                  </a:lnTo>
                  <a:lnTo>
                    <a:pt x="143"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8" name="Freeform 36"/>
            <p:cNvSpPr>
              <a:spLocks/>
            </p:cNvSpPr>
            <p:nvPr/>
          </p:nvSpPr>
          <p:spPr bwMode="auto">
            <a:xfrm>
              <a:off x="637" y="615"/>
              <a:ext cx="42" cy="51"/>
            </a:xfrm>
            <a:custGeom>
              <a:avLst/>
              <a:gdLst/>
              <a:ahLst/>
              <a:cxnLst>
                <a:cxn ang="0">
                  <a:pos x="198" y="0"/>
                </a:cxn>
                <a:cxn ang="0">
                  <a:pos x="198" y="0"/>
                </a:cxn>
                <a:cxn ang="0">
                  <a:pos x="0" y="230"/>
                </a:cxn>
                <a:cxn ang="0">
                  <a:pos x="198" y="0"/>
                </a:cxn>
              </a:cxnLst>
              <a:rect l="0" t="0" r="r" b="b"/>
              <a:pathLst>
                <a:path w="198" h="230">
                  <a:moveTo>
                    <a:pt x="198" y="0"/>
                  </a:moveTo>
                  <a:lnTo>
                    <a:pt x="198" y="0"/>
                  </a:lnTo>
                  <a:lnTo>
                    <a:pt x="0" y="230"/>
                  </a:lnTo>
                  <a:lnTo>
                    <a:pt x="198"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29" name="Freeform 37"/>
            <p:cNvSpPr>
              <a:spLocks/>
            </p:cNvSpPr>
            <p:nvPr/>
          </p:nvSpPr>
          <p:spPr bwMode="auto">
            <a:xfrm>
              <a:off x="691" y="619"/>
              <a:ext cx="1" cy="0"/>
            </a:xfrm>
            <a:custGeom>
              <a:avLst/>
              <a:gdLst/>
              <a:ahLst/>
              <a:cxnLst>
                <a:cxn ang="0">
                  <a:pos x="0" y="0"/>
                </a:cxn>
                <a:cxn ang="0">
                  <a:pos x="0" y="0"/>
                </a:cxn>
                <a:cxn ang="0">
                  <a:pos x="0" y="0"/>
                </a:cxn>
              </a:cxnLst>
              <a:rect l="0" t="0" r="r" b="b"/>
              <a:pathLst>
                <a:path>
                  <a:moveTo>
                    <a:pt x="0" y="0"/>
                  </a:moveTo>
                  <a:lnTo>
                    <a:pt x="0" y="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0" name="Freeform 38"/>
            <p:cNvSpPr>
              <a:spLocks/>
            </p:cNvSpPr>
            <p:nvPr/>
          </p:nvSpPr>
          <p:spPr bwMode="auto">
            <a:xfrm>
              <a:off x="590" y="249"/>
              <a:ext cx="89" cy="94"/>
            </a:xfrm>
            <a:custGeom>
              <a:avLst/>
              <a:gdLst/>
              <a:ahLst/>
              <a:cxnLst>
                <a:cxn ang="0">
                  <a:pos x="0" y="211"/>
                </a:cxn>
                <a:cxn ang="0">
                  <a:pos x="0" y="211"/>
                </a:cxn>
                <a:cxn ang="0">
                  <a:pos x="186" y="51"/>
                </a:cxn>
                <a:cxn ang="0">
                  <a:pos x="186" y="33"/>
                </a:cxn>
                <a:cxn ang="0">
                  <a:pos x="208" y="0"/>
                </a:cxn>
                <a:cxn ang="0">
                  <a:pos x="106" y="88"/>
                </a:cxn>
                <a:cxn ang="0">
                  <a:pos x="0" y="193"/>
                </a:cxn>
                <a:cxn ang="0">
                  <a:pos x="0" y="211"/>
                </a:cxn>
                <a:cxn ang="0">
                  <a:pos x="230" y="411"/>
                </a:cxn>
                <a:cxn ang="0">
                  <a:pos x="416" y="252"/>
                </a:cxn>
                <a:cxn ang="0">
                  <a:pos x="186" y="51"/>
                </a:cxn>
                <a:cxn ang="0">
                  <a:pos x="0" y="211"/>
                </a:cxn>
                <a:cxn ang="0">
                  <a:pos x="230" y="411"/>
                </a:cxn>
                <a:cxn ang="0">
                  <a:pos x="416" y="252"/>
                </a:cxn>
                <a:cxn ang="0">
                  <a:pos x="186" y="51"/>
                </a:cxn>
                <a:cxn ang="0">
                  <a:pos x="0" y="211"/>
                </a:cxn>
                <a:cxn ang="0">
                  <a:pos x="230" y="411"/>
                </a:cxn>
                <a:cxn ang="0">
                  <a:pos x="416" y="252"/>
                </a:cxn>
                <a:cxn ang="0">
                  <a:pos x="416" y="234"/>
                </a:cxn>
                <a:cxn ang="0">
                  <a:pos x="186" y="33"/>
                </a:cxn>
                <a:cxn ang="0">
                  <a:pos x="186" y="51"/>
                </a:cxn>
                <a:cxn ang="0">
                  <a:pos x="416" y="252"/>
                </a:cxn>
                <a:cxn ang="0">
                  <a:pos x="416" y="234"/>
                </a:cxn>
                <a:cxn ang="0">
                  <a:pos x="186" y="33"/>
                </a:cxn>
                <a:cxn ang="0">
                  <a:pos x="0" y="193"/>
                </a:cxn>
                <a:cxn ang="0">
                  <a:pos x="0" y="211"/>
                </a:cxn>
              </a:cxnLst>
              <a:rect l="0" t="0" r="r" b="b"/>
              <a:pathLst>
                <a:path w="416" h="411">
                  <a:moveTo>
                    <a:pt x="0" y="211"/>
                  </a:moveTo>
                  <a:lnTo>
                    <a:pt x="0" y="211"/>
                  </a:lnTo>
                  <a:lnTo>
                    <a:pt x="186" y="51"/>
                  </a:lnTo>
                  <a:lnTo>
                    <a:pt x="186" y="33"/>
                  </a:lnTo>
                  <a:lnTo>
                    <a:pt x="208" y="0"/>
                  </a:lnTo>
                  <a:lnTo>
                    <a:pt x="106" y="88"/>
                  </a:lnTo>
                  <a:lnTo>
                    <a:pt x="0" y="193"/>
                  </a:lnTo>
                  <a:lnTo>
                    <a:pt x="0" y="211"/>
                  </a:lnTo>
                  <a:lnTo>
                    <a:pt x="230" y="411"/>
                  </a:lnTo>
                  <a:lnTo>
                    <a:pt x="416" y="252"/>
                  </a:lnTo>
                  <a:lnTo>
                    <a:pt x="186" y="51"/>
                  </a:lnTo>
                  <a:lnTo>
                    <a:pt x="0" y="211"/>
                  </a:lnTo>
                  <a:lnTo>
                    <a:pt x="230" y="411"/>
                  </a:lnTo>
                  <a:lnTo>
                    <a:pt x="416" y="252"/>
                  </a:lnTo>
                  <a:lnTo>
                    <a:pt x="186" y="51"/>
                  </a:lnTo>
                  <a:lnTo>
                    <a:pt x="0" y="211"/>
                  </a:lnTo>
                  <a:lnTo>
                    <a:pt x="230" y="411"/>
                  </a:lnTo>
                  <a:lnTo>
                    <a:pt x="416" y="252"/>
                  </a:lnTo>
                  <a:lnTo>
                    <a:pt x="416" y="234"/>
                  </a:lnTo>
                  <a:lnTo>
                    <a:pt x="186" y="33"/>
                  </a:lnTo>
                  <a:lnTo>
                    <a:pt x="186" y="51"/>
                  </a:lnTo>
                  <a:lnTo>
                    <a:pt x="416" y="252"/>
                  </a:lnTo>
                  <a:lnTo>
                    <a:pt x="416" y="234"/>
                  </a:lnTo>
                  <a:lnTo>
                    <a:pt x="186" y="33"/>
                  </a:lnTo>
                  <a:lnTo>
                    <a:pt x="0" y="193"/>
                  </a:lnTo>
                  <a:lnTo>
                    <a:pt x="0" y="211"/>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1" name="Freeform 39"/>
            <p:cNvSpPr>
              <a:spLocks/>
            </p:cNvSpPr>
            <p:nvPr/>
          </p:nvSpPr>
          <p:spPr bwMode="auto">
            <a:xfrm>
              <a:off x="590" y="244"/>
              <a:ext cx="89" cy="58"/>
            </a:xfrm>
            <a:custGeom>
              <a:avLst/>
              <a:gdLst/>
              <a:ahLst/>
              <a:cxnLst>
                <a:cxn ang="0">
                  <a:pos x="0" y="212"/>
                </a:cxn>
                <a:cxn ang="0">
                  <a:pos x="0" y="212"/>
                </a:cxn>
                <a:cxn ang="0">
                  <a:pos x="186" y="52"/>
                </a:cxn>
                <a:cxn ang="0">
                  <a:pos x="416" y="253"/>
                </a:cxn>
                <a:cxn ang="0">
                  <a:pos x="310" y="107"/>
                </a:cxn>
                <a:cxn ang="0">
                  <a:pos x="310" y="89"/>
                </a:cxn>
                <a:cxn ang="0">
                  <a:pos x="208" y="0"/>
                </a:cxn>
                <a:cxn ang="0">
                  <a:pos x="208" y="19"/>
                </a:cxn>
                <a:cxn ang="0">
                  <a:pos x="310" y="107"/>
                </a:cxn>
                <a:cxn ang="0">
                  <a:pos x="310" y="89"/>
                </a:cxn>
                <a:cxn ang="0">
                  <a:pos x="208" y="0"/>
                </a:cxn>
                <a:cxn ang="0">
                  <a:pos x="106" y="89"/>
                </a:cxn>
                <a:cxn ang="0">
                  <a:pos x="118" y="97"/>
                </a:cxn>
                <a:cxn ang="0">
                  <a:pos x="106" y="89"/>
                </a:cxn>
                <a:cxn ang="0">
                  <a:pos x="106" y="107"/>
                </a:cxn>
                <a:cxn ang="0">
                  <a:pos x="0" y="212"/>
                </a:cxn>
                <a:cxn ang="0">
                  <a:pos x="186" y="52"/>
                </a:cxn>
                <a:cxn ang="0">
                  <a:pos x="208" y="19"/>
                </a:cxn>
                <a:cxn ang="0">
                  <a:pos x="310" y="107"/>
                </a:cxn>
                <a:cxn ang="0">
                  <a:pos x="416" y="253"/>
                </a:cxn>
              </a:cxnLst>
              <a:rect l="0" t="0" r="r" b="b"/>
              <a:pathLst>
                <a:path w="416" h="253">
                  <a:moveTo>
                    <a:pt x="0" y="212"/>
                  </a:moveTo>
                  <a:lnTo>
                    <a:pt x="0" y="212"/>
                  </a:lnTo>
                  <a:lnTo>
                    <a:pt x="186" y="52"/>
                  </a:lnTo>
                  <a:lnTo>
                    <a:pt x="416" y="253"/>
                  </a:lnTo>
                  <a:lnTo>
                    <a:pt x="310" y="107"/>
                  </a:lnTo>
                  <a:lnTo>
                    <a:pt x="310" y="89"/>
                  </a:lnTo>
                  <a:lnTo>
                    <a:pt x="208" y="0"/>
                  </a:lnTo>
                  <a:lnTo>
                    <a:pt x="208" y="19"/>
                  </a:lnTo>
                  <a:lnTo>
                    <a:pt x="310" y="107"/>
                  </a:lnTo>
                  <a:lnTo>
                    <a:pt x="310" y="89"/>
                  </a:lnTo>
                  <a:lnTo>
                    <a:pt x="208" y="0"/>
                  </a:lnTo>
                  <a:lnTo>
                    <a:pt x="106" y="89"/>
                  </a:lnTo>
                  <a:lnTo>
                    <a:pt x="118" y="97"/>
                  </a:lnTo>
                  <a:lnTo>
                    <a:pt x="106" y="89"/>
                  </a:lnTo>
                  <a:lnTo>
                    <a:pt x="106" y="107"/>
                  </a:lnTo>
                  <a:lnTo>
                    <a:pt x="0" y="212"/>
                  </a:lnTo>
                  <a:lnTo>
                    <a:pt x="186" y="52"/>
                  </a:lnTo>
                  <a:lnTo>
                    <a:pt x="208" y="19"/>
                  </a:lnTo>
                  <a:lnTo>
                    <a:pt x="310" y="107"/>
                  </a:lnTo>
                  <a:lnTo>
                    <a:pt x="416" y="253"/>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2" name="Freeform 40"/>
            <p:cNvSpPr>
              <a:spLocks/>
            </p:cNvSpPr>
            <p:nvPr/>
          </p:nvSpPr>
          <p:spPr bwMode="auto">
            <a:xfrm>
              <a:off x="635" y="301"/>
              <a:ext cx="0" cy="15"/>
            </a:xfrm>
            <a:custGeom>
              <a:avLst/>
              <a:gdLst/>
              <a:ahLst/>
              <a:cxnLst>
                <a:cxn ang="0">
                  <a:pos x="0" y="0"/>
                </a:cxn>
                <a:cxn ang="0">
                  <a:pos x="0" y="0"/>
                </a:cxn>
                <a:cxn ang="0">
                  <a:pos x="0" y="68"/>
                </a:cxn>
              </a:cxnLst>
              <a:rect l="0" t="0" r="r" b="b"/>
              <a:pathLst>
                <a:path h="68">
                  <a:moveTo>
                    <a:pt x="0" y="0"/>
                  </a:moveTo>
                  <a:lnTo>
                    <a:pt x="0" y="0"/>
                  </a:lnTo>
                  <a:lnTo>
                    <a:pt x="0" y="6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3" name="Freeform 41"/>
            <p:cNvSpPr>
              <a:spLocks/>
            </p:cNvSpPr>
            <p:nvPr/>
          </p:nvSpPr>
          <p:spPr bwMode="auto">
            <a:xfrm>
              <a:off x="635" y="319"/>
              <a:ext cx="0" cy="4"/>
            </a:xfrm>
            <a:custGeom>
              <a:avLst/>
              <a:gdLst/>
              <a:ahLst/>
              <a:cxnLst>
                <a:cxn ang="0">
                  <a:pos x="0" y="0"/>
                </a:cxn>
                <a:cxn ang="0">
                  <a:pos x="0" y="0"/>
                </a:cxn>
                <a:cxn ang="0">
                  <a:pos x="0" y="15"/>
                </a:cxn>
              </a:cxnLst>
              <a:rect l="0" t="0" r="r" b="b"/>
              <a:pathLst>
                <a:path h="15">
                  <a:moveTo>
                    <a:pt x="0" y="0"/>
                  </a:moveTo>
                  <a:lnTo>
                    <a:pt x="0" y="0"/>
                  </a:lnTo>
                  <a:lnTo>
                    <a:pt x="0" y="15"/>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4" name="Freeform 42"/>
            <p:cNvSpPr>
              <a:spLocks/>
            </p:cNvSpPr>
            <p:nvPr/>
          </p:nvSpPr>
          <p:spPr bwMode="auto">
            <a:xfrm>
              <a:off x="635" y="324"/>
              <a:ext cx="0" cy="14"/>
            </a:xfrm>
            <a:custGeom>
              <a:avLst/>
              <a:gdLst/>
              <a:ahLst/>
              <a:cxnLst>
                <a:cxn ang="0">
                  <a:pos x="0" y="0"/>
                </a:cxn>
                <a:cxn ang="0">
                  <a:pos x="0" y="0"/>
                </a:cxn>
                <a:cxn ang="0">
                  <a:pos x="0" y="60"/>
                </a:cxn>
              </a:cxnLst>
              <a:rect l="0" t="0" r="r" b="b"/>
              <a:pathLst>
                <a:path h="60">
                  <a:moveTo>
                    <a:pt x="0" y="0"/>
                  </a:moveTo>
                  <a:lnTo>
                    <a:pt x="0" y="0"/>
                  </a:lnTo>
                  <a:lnTo>
                    <a:pt x="0" y="6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5" name="Freeform 43"/>
            <p:cNvSpPr>
              <a:spLocks/>
            </p:cNvSpPr>
            <p:nvPr/>
          </p:nvSpPr>
          <p:spPr bwMode="auto">
            <a:xfrm>
              <a:off x="635" y="244"/>
              <a:ext cx="0" cy="2"/>
            </a:xfrm>
            <a:custGeom>
              <a:avLst/>
              <a:gdLst/>
              <a:ahLst/>
              <a:cxnLst>
                <a:cxn ang="0">
                  <a:pos x="0" y="0"/>
                </a:cxn>
                <a:cxn ang="0">
                  <a:pos x="0" y="0"/>
                </a:cxn>
                <a:cxn ang="0">
                  <a:pos x="0" y="0"/>
                </a:cxn>
              </a:cxnLst>
              <a:rect l="0" t="0" r="r" b="b"/>
              <a:pathLst>
                <a:path>
                  <a:moveTo>
                    <a:pt x="0" y="0"/>
                  </a:moveTo>
                  <a:lnTo>
                    <a:pt x="0" y="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6" name="Rectangle 44"/>
            <p:cNvSpPr>
              <a:spLocks noChangeArrowheads="1"/>
            </p:cNvSpPr>
            <p:nvPr/>
          </p:nvSpPr>
          <p:spPr bwMode="auto">
            <a:xfrm>
              <a:off x="635" y="227"/>
              <a:ext cx="0" cy="14"/>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7" name="Freeform 45"/>
            <p:cNvSpPr>
              <a:spLocks/>
            </p:cNvSpPr>
            <p:nvPr/>
          </p:nvSpPr>
          <p:spPr bwMode="auto">
            <a:xfrm>
              <a:off x="1202" y="426"/>
              <a:ext cx="26" cy="154"/>
            </a:xfrm>
            <a:custGeom>
              <a:avLst/>
              <a:gdLst/>
              <a:ahLst/>
              <a:cxnLst>
                <a:cxn ang="0">
                  <a:pos x="0" y="663"/>
                </a:cxn>
                <a:cxn ang="0">
                  <a:pos x="0" y="663"/>
                </a:cxn>
                <a:cxn ang="0">
                  <a:pos x="42" y="559"/>
                </a:cxn>
                <a:cxn ang="0">
                  <a:pos x="75" y="448"/>
                </a:cxn>
                <a:cxn ang="0">
                  <a:pos x="97" y="337"/>
                </a:cxn>
                <a:cxn ang="0">
                  <a:pos x="112" y="226"/>
                </a:cxn>
                <a:cxn ang="0">
                  <a:pos x="117" y="113"/>
                </a:cxn>
                <a:cxn ang="0">
                  <a:pos x="112" y="0"/>
                </a:cxn>
              </a:cxnLst>
              <a:rect l="0" t="0" r="r" b="b"/>
              <a:pathLst>
                <a:path w="117" h="663">
                  <a:moveTo>
                    <a:pt x="0" y="663"/>
                  </a:moveTo>
                  <a:lnTo>
                    <a:pt x="0" y="663"/>
                  </a:lnTo>
                  <a:lnTo>
                    <a:pt x="42" y="559"/>
                  </a:lnTo>
                  <a:lnTo>
                    <a:pt x="75" y="448"/>
                  </a:lnTo>
                  <a:lnTo>
                    <a:pt x="97" y="337"/>
                  </a:lnTo>
                  <a:lnTo>
                    <a:pt x="112" y="226"/>
                  </a:lnTo>
                  <a:lnTo>
                    <a:pt x="117" y="113"/>
                  </a:lnTo>
                  <a:lnTo>
                    <a:pt x="112"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8" name="Freeform 46"/>
            <p:cNvSpPr>
              <a:spLocks/>
            </p:cNvSpPr>
            <p:nvPr/>
          </p:nvSpPr>
          <p:spPr bwMode="auto">
            <a:xfrm>
              <a:off x="1144" y="238"/>
              <a:ext cx="67" cy="113"/>
            </a:xfrm>
            <a:custGeom>
              <a:avLst/>
              <a:gdLst/>
              <a:ahLst/>
              <a:cxnLst>
                <a:cxn ang="0">
                  <a:pos x="312" y="500"/>
                </a:cxn>
                <a:cxn ang="0">
                  <a:pos x="312" y="500"/>
                </a:cxn>
                <a:cxn ang="0">
                  <a:pos x="270" y="396"/>
                </a:cxn>
                <a:cxn ang="0">
                  <a:pos x="221" y="293"/>
                </a:cxn>
                <a:cxn ang="0">
                  <a:pos x="160" y="197"/>
                </a:cxn>
                <a:cxn ang="0">
                  <a:pos x="94" y="103"/>
                </a:cxn>
                <a:cxn ang="0">
                  <a:pos x="18" y="17"/>
                </a:cxn>
                <a:cxn ang="0">
                  <a:pos x="0" y="0"/>
                </a:cxn>
              </a:cxnLst>
              <a:rect l="0" t="0" r="r" b="b"/>
              <a:pathLst>
                <a:path w="312" h="500">
                  <a:moveTo>
                    <a:pt x="312" y="500"/>
                  </a:moveTo>
                  <a:lnTo>
                    <a:pt x="312" y="500"/>
                  </a:lnTo>
                  <a:lnTo>
                    <a:pt x="270" y="396"/>
                  </a:lnTo>
                  <a:lnTo>
                    <a:pt x="221" y="293"/>
                  </a:lnTo>
                  <a:lnTo>
                    <a:pt x="160" y="197"/>
                  </a:lnTo>
                  <a:lnTo>
                    <a:pt x="94" y="103"/>
                  </a:lnTo>
                  <a:lnTo>
                    <a:pt x="18" y="17"/>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39" name="Freeform 47"/>
            <p:cNvSpPr>
              <a:spLocks/>
            </p:cNvSpPr>
            <p:nvPr/>
          </p:nvSpPr>
          <p:spPr bwMode="auto">
            <a:xfrm>
              <a:off x="645" y="144"/>
              <a:ext cx="495" cy="522"/>
            </a:xfrm>
            <a:custGeom>
              <a:avLst/>
              <a:gdLst/>
              <a:ahLst/>
              <a:cxnLst>
                <a:cxn ang="0">
                  <a:pos x="2304" y="386"/>
                </a:cxn>
                <a:cxn ang="0">
                  <a:pos x="2304" y="386"/>
                </a:cxn>
                <a:cxn ang="0">
                  <a:pos x="2265" y="348"/>
                </a:cxn>
                <a:cxn ang="0">
                  <a:pos x="2175" y="276"/>
                </a:cxn>
                <a:cxn ang="0">
                  <a:pos x="2083" y="211"/>
                </a:cxn>
                <a:cxn ang="0">
                  <a:pos x="1984" y="155"/>
                </a:cxn>
                <a:cxn ang="0">
                  <a:pos x="1881" y="106"/>
                </a:cxn>
                <a:cxn ang="0">
                  <a:pos x="1774" y="66"/>
                </a:cxn>
                <a:cxn ang="0">
                  <a:pos x="1665" y="35"/>
                </a:cxn>
                <a:cxn ang="0">
                  <a:pos x="1554" y="13"/>
                </a:cxn>
                <a:cxn ang="0">
                  <a:pos x="1444" y="1"/>
                </a:cxn>
                <a:cxn ang="0">
                  <a:pos x="1328" y="0"/>
                </a:cxn>
                <a:cxn ang="0">
                  <a:pos x="1215" y="6"/>
                </a:cxn>
                <a:cxn ang="0">
                  <a:pos x="1103" y="22"/>
                </a:cxn>
                <a:cxn ang="0">
                  <a:pos x="991" y="48"/>
                </a:cxn>
                <a:cxn ang="0">
                  <a:pos x="883" y="84"/>
                </a:cxn>
                <a:cxn ang="0">
                  <a:pos x="778" y="129"/>
                </a:cxn>
                <a:cxn ang="0">
                  <a:pos x="677" y="182"/>
                </a:cxn>
                <a:cxn ang="0">
                  <a:pos x="582" y="243"/>
                </a:cxn>
                <a:cxn ang="0">
                  <a:pos x="492" y="311"/>
                </a:cxn>
                <a:cxn ang="0">
                  <a:pos x="410" y="386"/>
                </a:cxn>
                <a:cxn ang="0">
                  <a:pos x="406" y="387"/>
                </a:cxn>
                <a:cxn ang="0">
                  <a:pos x="330" y="470"/>
                </a:cxn>
                <a:cxn ang="0">
                  <a:pos x="258" y="559"/>
                </a:cxn>
                <a:cxn ang="0">
                  <a:pos x="195" y="653"/>
                </a:cxn>
                <a:cxn ang="0">
                  <a:pos x="141" y="754"/>
                </a:cxn>
                <a:cxn ang="0">
                  <a:pos x="92" y="856"/>
                </a:cxn>
                <a:cxn ang="0">
                  <a:pos x="58" y="967"/>
                </a:cxn>
                <a:cxn ang="0">
                  <a:pos x="28" y="1075"/>
                </a:cxn>
                <a:cxn ang="0">
                  <a:pos x="10" y="1188"/>
                </a:cxn>
                <a:cxn ang="0">
                  <a:pos x="0" y="1300"/>
                </a:cxn>
                <a:cxn ang="0">
                  <a:pos x="0" y="1410"/>
                </a:cxn>
                <a:cxn ang="0">
                  <a:pos x="10" y="1525"/>
                </a:cxn>
                <a:cxn ang="0">
                  <a:pos x="28" y="1639"/>
                </a:cxn>
                <a:cxn ang="0">
                  <a:pos x="58" y="1747"/>
                </a:cxn>
                <a:cxn ang="0">
                  <a:pos x="92" y="1856"/>
                </a:cxn>
                <a:cxn ang="0">
                  <a:pos x="141" y="1958"/>
                </a:cxn>
                <a:cxn ang="0">
                  <a:pos x="195" y="2059"/>
                </a:cxn>
                <a:cxn ang="0">
                  <a:pos x="258" y="2153"/>
                </a:cxn>
                <a:cxn ang="0">
                  <a:pos x="330" y="2242"/>
                </a:cxn>
                <a:cxn ang="0">
                  <a:pos x="385" y="2302"/>
                </a:cxn>
                <a:cxn ang="0">
                  <a:pos x="330" y="2242"/>
                </a:cxn>
                <a:cxn ang="0">
                  <a:pos x="258" y="2153"/>
                </a:cxn>
                <a:cxn ang="0">
                  <a:pos x="195" y="2059"/>
                </a:cxn>
                <a:cxn ang="0">
                  <a:pos x="141" y="1958"/>
                </a:cxn>
                <a:cxn ang="0">
                  <a:pos x="92" y="1856"/>
                </a:cxn>
                <a:cxn ang="0">
                  <a:pos x="58" y="1747"/>
                </a:cxn>
                <a:cxn ang="0">
                  <a:pos x="28" y="1639"/>
                </a:cxn>
                <a:cxn ang="0">
                  <a:pos x="10" y="1525"/>
                </a:cxn>
                <a:cxn ang="0">
                  <a:pos x="0" y="1410"/>
                </a:cxn>
                <a:cxn ang="0">
                  <a:pos x="0" y="1300"/>
                </a:cxn>
                <a:cxn ang="0">
                  <a:pos x="10" y="1188"/>
                </a:cxn>
                <a:cxn ang="0">
                  <a:pos x="28" y="1075"/>
                </a:cxn>
                <a:cxn ang="0">
                  <a:pos x="58" y="967"/>
                </a:cxn>
                <a:cxn ang="0">
                  <a:pos x="92" y="856"/>
                </a:cxn>
                <a:cxn ang="0">
                  <a:pos x="141" y="754"/>
                </a:cxn>
                <a:cxn ang="0">
                  <a:pos x="195" y="653"/>
                </a:cxn>
                <a:cxn ang="0">
                  <a:pos x="258" y="559"/>
                </a:cxn>
                <a:cxn ang="0">
                  <a:pos x="330" y="470"/>
                </a:cxn>
                <a:cxn ang="0">
                  <a:pos x="385" y="410"/>
                </a:cxn>
              </a:cxnLst>
              <a:rect l="0" t="0" r="r" b="b"/>
              <a:pathLst>
                <a:path w="2304" h="2302">
                  <a:moveTo>
                    <a:pt x="2304" y="386"/>
                  </a:moveTo>
                  <a:lnTo>
                    <a:pt x="2304" y="386"/>
                  </a:lnTo>
                  <a:lnTo>
                    <a:pt x="2265" y="348"/>
                  </a:lnTo>
                  <a:lnTo>
                    <a:pt x="2175" y="276"/>
                  </a:lnTo>
                  <a:lnTo>
                    <a:pt x="2083" y="211"/>
                  </a:lnTo>
                  <a:lnTo>
                    <a:pt x="1984" y="155"/>
                  </a:lnTo>
                  <a:lnTo>
                    <a:pt x="1881" y="106"/>
                  </a:lnTo>
                  <a:lnTo>
                    <a:pt x="1774" y="66"/>
                  </a:lnTo>
                  <a:lnTo>
                    <a:pt x="1665" y="35"/>
                  </a:lnTo>
                  <a:lnTo>
                    <a:pt x="1554" y="13"/>
                  </a:lnTo>
                  <a:lnTo>
                    <a:pt x="1444" y="1"/>
                  </a:lnTo>
                  <a:lnTo>
                    <a:pt x="1328" y="0"/>
                  </a:lnTo>
                  <a:lnTo>
                    <a:pt x="1215" y="6"/>
                  </a:lnTo>
                  <a:lnTo>
                    <a:pt x="1103" y="22"/>
                  </a:lnTo>
                  <a:lnTo>
                    <a:pt x="991" y="48"/>
                  </a:lnTo>
                  <a:lnTo>
                    <a:pt x="883" y="84"/>
                  </a:lnTo>
                  <a:lnTo>
                    <a:pt x="778" y="129"/>
                  </a:lnTo>
                  <a:lnTo>
                    <a:pt x="677" y="182"/>
                  </a:lnTo>
                  <a:lnTo>
                    <a:pt x="582" y="243"/>
                  </a:lnTo>
                  <a:lnTo>
                    <a:pt x="492" y="311"/>
                  </a:lnTo>
                  <a:lnTo>
                    <a:pt x="410" y="386"/>
                  </a:lnTo>
                  <a:lnTo>
                    <a:pt x="406" y="387"/>
                  </a:lnTo>
                  <a:lnTo>
                    <a:pt x="330" y="470"/>
                  </a:lnTo>
                  <a:lnTo>
                    <a:pt x="258" y="559"/>
                  </a:lnTo>
                  <a:lnTo>
                    <a:pt x="195" y="653"/>
                  </a:lnTo>
                  <a:lnTo>
                    <a:pt x="141" y="754"/>
                  </a:lnTo>
                  <a:lnTo>
                    <a:pt x="92" y="856"/>
                  </a:lnTo>
                  <a:lnTo>
                    <a:pt x="58" y="967"/>
                  </a:lnTo>
                  <a:lnTo>
                    <a:pt x="28" y="1075"/>
                  </a:lnTo>
                  <a:lnTo>
                    <a:pt x="10" y="1188"/>
                  </a:lnTo>
                  <a:lnTo>
                    <a:pt x="0" y="1300"/>
                  </a:lnTo>
                  <a:lnTo>
                    <a:pt x="0" y="1410"/>
                  </a:lnTo>
                  <a:lnTo>
                    <a:pt x="10" y="1525"/>
                  </a:lnTo>
                  <a:lnTo>
                    <a:pt x="28" y="1639"/>
                  </a:lnTo>
                  <a:lnTo>
                    <a:pt x="58" y="1747"/>
                  </a:lnTo>
                  <a:lnTo>
                    <a:pt x="92" y="1856"/>
                  </a:lnTo>
                  <a:lnTo>
                    <a:pt x="141" y="1958"/>
                  </a:lnTo>
                  <a:lnTo>
                    <a:pt x="195" y="2059"/>
                  </a:lnTo>
                  <a:lnTo>
                    <a:pt x="258" y="2153"/>
                  </a:lnTo>
                  <a:lnTo>
                    <a:pt x="330" y="2242"/>
                  </a:lnTo>
                  <a:lnTo>
                    <a:pt x="385" y="2302"/>
                  </a:lnTo>
                  <a:lnTo>
                    <a:pt x="330" y="2242"/>
                  </a:lnTo>
                  <a:lnTo>
                    <a:pt x="258" y="2153"/>
                  </a:lnTo>
                  <a:lnTo>
                    <a:pt x="195" y="2059"/>
                  </a:lnTo>
                  <a:lnTo>
                    <a:pt x="141" y="1958"/>
                  </a:lnTo>
                  <a:lnTo>
                    <a:pt x="92" y="1856"/>
                  </a:lnTo>
                  <a:lnTo>
                    <a:pt x="58" y="1747"/>
                  </a:lnTo>
                  <a:lnTo>
                    <a:pt x="28" y="1639"/>
                  </a:lnTo>
                  <a:lnTo>
                    <a:pt x="10" y="1525"/>
                  </a:lnTo>
                  <a:lnTo>
                    <a:pt x="0" y="1410"/>
                  </a:lnTo>
                  <a:lnTo>
                    <a:pt x="0" y="1300"/>
                  </a:lnTo>
                  <a:lnTo>
                    <a:pt x="10" y="1188"/>
                  </a:lnTo>
                  <a:lnTo>
                    <a:pt x="28" y="1075"/>
                  </a:lnTo>
                  <a:lnTo>
                    <a:pt x="58" y="967"/>
                  </a:lnTo>
                  <a:lnTo>
                    <a:pt x="92" y="856"/>
                  </a:lnTo>
                  <a:lnTo>
                    <a:pt x="141" y="754"/>
                  </a:lnTo>
                  <a:lnTo>
                    <a:pt x="195" y="653"/>
                  </a:lnTo>
                  <a:lnTo>
                    <a:pt x="258" y="559"/>
                  </a:lnTo>
                  <a:lnTo>
                    <a:pt x="330" y="470"/>
                  </a:lnTo>
                  <a:lnTo>
                    <a:pt x="385" y="41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0" name="Freeform 48"/>
            <p:cNvSpPr>
              <a:spLocks/>
            </p:cNvSpPr>
            <p:nvPr/>
          </p:nvSpPr>
          <p:spPr bwMode="auto">
            <a:xfrm>
              <a:off x="679" y="374"/>
              <a:ext cx="73" cy="267"/>
            </a:xfrm>
            <a:custGeom>
              <a:avLst/>
              <a:gdLst/>
              <a:ahLst/>
              <a:cxnLst>
                <a:cxn ang="0">
                  <a:pos x="24" y="96"/>
                </a:cxn>
                <a:cxn ang="0">
                  <a:pos x="24" y="96"/>
                </a:cxn>
                <a:cxn ang="0">
                  <a:pos x="8" y="195"/>
                </a:cxn>
                <a:cxn ang="0">
                  <a:pos x="0" y="294"/>
                </a:cxn>
                <a:cxn ang="0">
                  <a:pos x="0" y="392"/>
                </a:cxn>
                <a:cxn ang="0">
                  <a:pos x="8" y="491"/>
                </a:cxn>
                <a:cxn ang="0">
                  <a:pos x="24" y="591"/>
                </a:cxn>
                <a:cxn ang="0">
                  <a:pos x="48" y="687"/>
                </a:cxn>
                <a:cxn ang="0">
                  <a:pos x="82" y="782"/>
                </a:cxn>
                <a:cxn ang="0">
                  <a:pos x="124" y="874"/>
                </a:cxn>
                <a:cxn ang="0">
                  <a:pos x="171" y="961"/>
                </a:cxn>
                <a:cxn ang="0">
                  <a:pos x="227" y="1046"/>
                </a:cxn>
                <a:cxn ang="0">
                  <a:pos x="291" y="1125"/>
                </a:cxn>
                <a:cxn ang="0">
                  <a:pos x="337" y="1175"/>
                </a:cxn>
                <a:cxn ang="0">
                  <a:pos x="291" y="1125"/>
                </a:cxn>
                <a:cxn ang="0">
                  <a:pos x="227" y="1046"/>
                </a:cxn>
                <a:cxn ang="0">
                  <a:pos x="171" y="961"/>
                </a:cxn>
                <a:cxn ang="0">
                  <a:pos x="124" y="874"/>
                </a:cxn>
                <a:cxn ang="0">
                  <a:pos x="82" y="782"/>
                </a:cxn>
                <a:cxn ang="0">
                  <a:pos x="48" y="687"/>
                </a:cxn>
                <a:cxn ang="0">
                  <a:pos x="24" y="591"/>
                </a:cxn>
                <a:cxn ang="0">
                  <a:pos x="8" y="491"/>
                </a:cxn>
                <a:cxn ang="0">
                  <a:pos x="0" y="392"/>
                </a:cxn>
                <a:cxn ang="0">
                  <a:pos x="0" y="294"/>
                </a:cxn>
                <a:cxn ang="0">
                  <a:pos x="8" y="195"/>
                </a:cxn>
                <a:cxn ang="0">
                  <a:pos x="24" y="96"/>
                </a:cxn>
                <a:cxn ang="0">
                  <a:pos x="48" y="0"/>
                </a:cxn>
              </a:cxnLst>
              <a:rect l="0" t="0" r="r" b="b"/>
              <a:pathLst>
                <a:path w="337" h="1175">
                  <a:moveTo>
                    <a:pt x="24" y="96"/>
                  </a:moveTo>
                  <a:lnTo>
                    <a:pt x="24" y="96"/>
                  </a:lnTo>
                  <a:lnTo>
                    <a:pt x="8" y="195"/>
                  </a:lnTo>
                  <a:lnTo>
                    <a:pt x="0" y="294"/>
                  </a:lnTo>
                  <a:lnTo>
                    <a:pt x="0" y="392"/>
                  </a:lnTo>
                  <a:lnTo>
                    <a:pt x="8" y="491"/>
                  </a:lnTo>
                  <a:lnTo>
                    <a:pt x="24" y="591"/>
                  </a:lnTo>
                  <a:lnTo>
                    <a:pt x="48" y="687"/>
                  </a:lnTo>
                  <a:lnTo>
                    <a:pt x="82" y="782"/>
                  </a:lnTo>
                  <a:lnTo>
                    <a:pt x="124" y="874"/>
                  </a:lnTo>
                  <a:lnTo>
                    <a:pt x="171" y="961"/>
                  </a:lnTo>
                  <a:lnTo>
                    <a:pt x="227" y="1046"/>
                  </a:lnTo>
                  <a:lnTo>
                    <a:pt x="291" y="1125"/>
                  </a:lnTo>
                  <a:lnTo>
                    <a:pt x="337" y="1175"/>
                  </a:lnTo>
                  <a:lnTo>
                    <a:pt x="291" y="1125"/>
                  </a:lnTo>
                  <a:lnTo>
                    <a:pt x="227" y="1046"/>
                  </a:lnTo>
                  <a:lnTo>
                    <a:pt x="171" y="961"/>
                  </a:lnTo>
                  <a:lnTo>
                    <a:pt x="124" y="874"/>
                  </a:lnTo>
                  <a:lnTo>
                    <a:pt x="82" y="782"/>
                  </a:lnTo>
                  <a:lnTo>
                    <a:pt x="48" y="687"/>
                  </a:lnTo>
                  <a:lnTo>
                    <a:pt x="24" y="591"/>
                  </a:lnTo>
                  <a:lnTo>
                    <a:pt x="8" y="491"/>
                  </a:lnTo>
                  <a:lnTo>
                    <a:pt x="0" y="392"/>
                  </a:lnTo>
                  <a:lnTo>
                    <a:pt x="0" y="294"/>
                  </a:lnTo>
                  <a:lnTo>
                    <a:pt x="8" y="195"/>
                  </a:lnTo>
                  <a:lnTo>
                    <a:pt x="24" y="96"/>
                  </a:lnTo>
                  <a:lnTo>
                    <a:pt x="48"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1" name="Freeform 49"/>
            <p:cNvSpPr>
              <a:spLocks/>
            </p:cNvSpPr>
            <p:nvPr/>
          </p:nvSpPr>
          <p:spPr bwMode="auto">
            <a:xfrm>
              <a:off x="733" y="673"/>
              <a:ext cx="407" cy="88"/>
            </a:xfrm>
            <a:custGeom>
              <a:avLst/>
              <a:gdLst/>
              <a:ahLst/>
              <a:cxnLst>
                <a:cxn ang="0">
                  <a:pos x="0" y="0"/>
                </a:cxn>
                <a:cxn ang="0">
                  <a:pos x="0" y="0"/>
                </a:cxn>
                <a:cxn ang="0">
                  <a:pos x="86" y="77"/>
                </a:cxn>
                <a:cxn ang="0">
                  <a:pos x="176" y="145"/>
                </a:cxn>
                <a:cxn ang="0">
                  <a:pos x="271" y="209"/>
                </a:cxn>
                <a:cxn ang="0">
                  <a:pos x="372" y="261"/>
                </a:cxn>
                <a:cxn ang="0">
                  <a:pos x="477" y="302"/>
                </a:cxn>
                <a:cxn ang="0">
                  <a:pos x="585" y="338"/>
                </a:cxn>
                <a:cxn ang="0">
                  <a:pos x="697" y="365"/>
                </a:cxn>
                <a:cxn ang="0">
                  <a:pos x="809" y="381"/>
                </a:cxn>
                <a:cxn ang="0">
                  <a:pos x="922" y="388"/>
                </a:cxn>
                <a:cxn ang="0">
                  <a:pos x="1038" y="386"/>
                </a:cxn>
                <a:cxn ang="0">
                  <a:pos x="1148" y="374"/>
                </a:cxn>
                <a:cxn ang="0">
                  <a:pos x="1259" y="352"/>
                </a:cxn>
                <a:cxn ang="0">
                  <a:pos x="1368" y="322"/>
                </a:cxn>
                <a:cxn ang="0">
                  <a:pos x="1475" y="283"/>
                </a:cxn>
                <a:cxn ang="0">
                  <a:pos x="1578" y="234"/>
                </a:cxn>
                <a:cxn ang="0">
                  <a:pos x="1677" y="177"/>
                </a:cxn>
                <a:cxn ang="0">
                  <a:pos x="1769" y="112"/>
                </a:cxn>
                <a:cxn ang="0">
                  <a:pos x="1859" y="39"/>
                </a:cxn>
                <a:cxn ang="0">
                  <a:pos x="1896" y="2"/>
                </a:cxn>
              </a:cxnLst>
              <a:rect l="0" t="0" r="r" b="b"/>
              <a:pathLst>
                <a:path w="1896" h="388">
                  <a:moveTo>
                    <a:pt x="0" y="0"/>
                  </a:moveTo>
                  <a:lnTo>
                    <a:pt x="0" y="0"/>
                  </a:lnTo>
                  <a:lnTo>
                    <a:pt x="86" y="77"/>
                  </a:lnTo>
                  <a:lnTo>
                    <a:pt x="176" y="145"/>
                  </a:lnTo>
                  <a:lnTo>
                    <a:pt x="271" y="209"/>
                  </a:lnTo>
                  <a:lnTo>
                    <a:pt x="372" y="261"/>
                  </a:lnTo>
                  <a:lnTo>
                    <a:pt x="477" y="302"/>
                  </a:lnTo>
                  <a:lnTo>
                    <a:pt x="585" y="338"/>
                  </a:lnTo>
                  <a:lnTo>
                    <a:pt x="697" y="365"/>
                  </a:lnTo>
                  <a:lnTo>
                    <a:pt x="809" y="381"/>
                  </a:lnTo>
                  <a:lnTo>
                    <a:pt x="922" y="388"/>
                  </a:lnTo>
                  <a:lnTo>
                    <a:pt x="1038" y="386"/>
                  </a:lnTo>
                  <a:lnTo>
                    <a:pt x="1148" y="374"/>
                  </a:lnTo>
                  <a:lnTo>
                    <a:pt x="1259" y="352"/>
                  </a:lnTo>
                  <a:lnTo>
                    <a:pt x="1368" y="322"/>
                  </a:lnTo>
                  <a:lnTo>
                    <a:pt x="1475" y="283"/>
                  </a:lnTo>
                  <a:lnTo>
                    <a:pt x="1578" y="234"/>
                  </a:lnTo>
                  <a:lnTo>
                    <a:pt x="1677" y="177"/>
                  </a:lnTo>
                  <a:lnTo>
                    <a:pt x="1769" y="112"/>
                  </a:lnTo>
                  <a:lnTo>
                    <a:pt x="1859" y="39"/>
                  </a:lnTo>
                  <a:lnTo>
                    <a:pt x="1896" y="2"/>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2" name="Freeform 50"/>
            <p:cNvSpPr>
              <a:spLocks/>
            </p:cNvSpPr>
            <p:nvPr/>
          </p:nvSpPr>
          <p:spPr bwMode="auto">
            <a:xfrm>
              <a:off x="1144" y="578"/>
              <a:ext cx="58" cy="88"/>
            </a:xfrm>
            <a:custGeom>
              <a:avLst/>
              <a:gdLst/>
              <a:ahLst/>
              <a:cxnLst>
                <a:cxn ang="0">
                  <a:pos x="0" y="395"/>
                </a:cxn>
                <a:cxn ang="0">
                  <a:pos x="0" y="395"/>
                </a:cxn>
                <a:cxn ang="0">
                  <a:pos x="18" y="378"/>
                </a:cxn>
                <a:cxn ang="0">
                  <a:pos x="94" y="291"/>
                </a:cxn>
                <a:cxn ang="0">
                  <a:pos x="160" y="200"/>
                </a:cxn>
                <a:cxn ang="0">
                  <a:pos x="221" y="102"/>
                </a:cxn>
                <a:cxn ang="0">
                  <a:pos x="270" y="0"/>
                </a:cxn>
              </a:cxnLst>
              <a:rect l="0" t="0" r="r" b="b"/>
              <a:pathLst>
                <a:path w="270" h="395">
                  <a:moveTo>
                    <a:pt x="0" y="395"/>
                  </a:moveTo>
                  <a:lnTo>
                    <a:pt x="0" y="395"/>
                  </a:lnTo>
                  <a:lnTo>
                    <a:pt x="18" y="378"/>
                  </a:lnTo>
                  <a:lnTo>
                    <a:pt x="94" y="291"/>
                  </a:lnTo>
                  <a:lnTo>
                    <a:pt x="160" y="200"/>
                  </a:lnTo>
                  <a:lnTo>
                    <a:pt x="221" y="102"/>
                  </a:lnTo>
                  <a:lnTo>
                    <a:pt x="27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3" name="Freeform 51"/>
            <p:cNvSpPr>
              <a:spLocks/>
            </p:cNvSpPr>
            <p:nvPr/>
          </p:nvSpPr>
          <p:spPr bwMode="auto">
            <a:xfrm>
              <a:off x="1120" y="263"/>
              <a:ext cx="73" cy="300"/>
            </a:xfrm>
            <a:custGeom>
              <a:avLst/>
              <a:gdLst/>
              <a:ahLst/>
              <a:cxnLst>
                <a:cxn ang="0">
                  <a:pos x="235" y="1316"/>
                </a:cxn>
                <a:cxn ang="0">
                  <a:pos x="235" y="1316"/>
                </a:cxn>
                <a:cxn ang="0">
                  <a:pos x="272" y="1222"/>
                </a:cxn>
                <a:cxn ang="0">
                  <a:pos x="301" y="1127"/>
                </a:cxn>
                <a:cxn ang="0">
                  <a:pos x="322" y="1029"/>
                </a:cxn>
                <a:cxn ang="0">
                  <a:pos x="335" y="929"/>
                </a:cxn>
                <a:cxn ang="0">
                  <a:pos x="339" y="832"/>
                </a:cxn>
                <a:cxn ang="0">
                  <a:pos x="335" y="733"/>
                </a:cxn>
                <a:cxn ang="0">
                  <a:pos x="322" y="635"/>
                </a:cxn>
                <a:cxn ang="0">
                  <a:pos x="301" y="535"/>
                </a:cxn>
                <a:cxn ang="0">
                  <a:pos x="272" y="440"/>
                </a:cxn>
                <a:cxn ang="0">
                  <a:pos x="235" y="346"/>
                </a:cxn>
                <a:cxn ang="0">
                  <a:pos x="191" y="257"/>
                </a:cxn>
                <a:cxn ang="0">
                  <a:pos x="138" y="172"/>
                </a:cxn>
                <a:cxn ang="0">
                  <a:pos x="80" y="91"/>
                </a:cxn>
                <a:cxn ang="0">
                  <a:pos x="14" y="14"/>
                </a:cxn>
                <a:cxn ang="0">
                  <a:pos x="14" y="14"/>
                </a:cxn>
                <a:cxn ang="0">
                  <a:pos x="0" y="0"/>
                </a:cxn>
              </a:cxnLst>
              <a:rect l="0" t="0" r="r" b="b"/>
              <a:pathLst>
                <a:path w="339" h="1316">
                  <a:moveTo>
                    <a:pt x="235" y="1316"/>
                  </a:moveTo>
                  <a:lnTo>
                    <a:pt x="235" y="1316"/>
                  </a:lnTo>
                  <a:lnTo>
                    <a:pt x="272" y="1222"/>
                  </a:lnTo>
                  <a:lnTo>
                    <a:pt x="301" y="1127"/>
                  </a:lnTo>
                  <a:lnTo>
                    <a:pt x="322" y="1029"/>
                  </a:lnTo>
                  <a:lnTo>
                    <a:pt x="335" y="929"/>
                  </a:lnTo>
                  <a:lnTo>
                    <a:pt x="339" y="832"/>
                  </a:lnTo>
                  <a:lnTo>
                    <a:pt x="335" y="733"/>
                  </a:lnTo>
                  <a:lnTo>
                    <a:pt x="322" y="635"/>
                  </a:lnTo>
                  <a:lnTo>
                    <a:pt x="301" y="535"/>
                  </a:lnTo>
                  <a:lnTo>
                    <a:pt x="272" y="440"/>
                  </a:lnTo>
                  <a:lnTo>
                    <a:pt x="235" y="346"/>
                  </a:lnTo>
                  <a:lnTo>
                    <a:pt x="191" y="257"/>
                  </a:lnTo>
                  <a:lnTo>
                    <a:pt x="138" y="172"/>
                  </a:lnTo>
                  <a:lnTo>
                    <a:pt x="80" y="91"/>
                  </a:lnTo>
                  <a:lnTo>
                    <a:pt x="14" y="14"/>
                  </a:lnTo>
                  <a:lnTo>
                    <a:pt x="14" y="14"/>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4" name="Freeform 52"/>
            <p:cNvSpPr>
              <a:spLocks/>
            </p:cNvSpPr>
            <p:nvPr/>
          </p:nvSpPr>
          <p:spPr bwMode="auto">
            <a:xfrm>
              <a:off x="757" y="180"/>
              <a:ext cx="357" cy="78"/>
            </a:xfrm>
            <a:custGeom>
              <a:avLst/>
              <a:gdLst/>
              <a:ahLst/>
              <a:cxnLst>
                <a:cxn ang="0">
                  <a:pos x="1663" y="342"/>
                </a:cxn>
                <a:cxn ang="0">
                  <a:pos x="1663" y="342"/>
                </a:cxn>
                <a:cxn ang="0">
                  <a:pos x="1630" y="308"/>
                </a:cxn>
                <a:cxn ang="0">
                  <a:pos x="1553" y="244"/>
                </a:cxn>
                <a:cxn ang="0">
                  <a:pos x="1471" y="188"/>
                </a:cxn>
                <a:cxn ang="0">
                  <a:pos x="1384" y="137"/>
                </a:cxn>
                <a:cxn ang="0">
                  <a:pos x="1293" y="95"/>
                </a:cxn>
                <a:cxn ang="0">
                  <a:pos x="1199" y="60"/>
                </a:cxn>
                <a:cxn ang="0">
                  <a:pos x="1105" y="34"/>
                </a:cxn>
                <a:cxn ang="0">
                  <a:pos x="1009" y="15"/>
                </a:cxn>
                <a:cxn ang="0">
                  <a:pos x="911" y="4"/>
                </a:cxn>
                <a:cxn ang="0">
                  <a:pos x="808" y="0"/>
                </a:cxn>
                <a:cxn ang="0">
                  <a:pos x="708" y="7"/>
                </a:cxn>
                <a:cxn ang="0">
                  <a:pos x="610" y="23"/>
                </a:cxn>
                <a:cxn ang="0">
                  <a:pos x="513" y="45"/>
                </a:cxn>
                <a:cxn ang="0">
                  <a:pos x="416" y="77"/>
                </a:cxn>
                <a:cxn ang="0">
                  <a:pos x="325" y="116"/>
                </a:cxn>
                <a:cxn ang="0">
                  <a:pos x="236" y="161"/>
                </a:cxn>
                <a:cxn ang="0">
                  <a:pos x="151" y="216"/>
                </a:cxn>
                <a:cxn ang="0">
                  <a:pos x="70" y="276"/>
                </a:cxn>
                <a:cxn ang="0">
                  <a:pos x="0" y="339"/>
                </a:cxn>
              </a:cxnLst>
              <a:rect l="0" t="0" r="r" b="b"/>
              <a:pathLst>
                <a:path w="1663" h="342">
                  <a:moveTo>
                    <a:pt x="1663" y="342"/>
                  </a:moveTo>
                  <a:lnTo>
                    <a:pt x="1663" y="342"/>
                  </a:lnTo>
                  <a:lnTo>
                    <a:pt x="1630" y="308"/>
                  </a:lnTo>
                  <a:lnTo>
                    <a:pt x="1553" y="244"/>
                  </a:lnTo>
                  <a:lnTo>
                    <a:pt x="1471" y="188"/>
                  </a:lnTo>
                  <a:lnTo>
                    <a:pt x="1384" y="137"/>
                  </a:lnTo>
                  <a:lnTo>
                    <a:pt x="1293" y="95"/>
                  </a:lnTo>
                  <a:lnTo>
                    <a:pt x="1199" y="60"/>
                  </a:lnTo>
                  <a:lnTo>
                    <a:pt x="1105" y="34"/>
                  </a:lnTo>
                  <a:lnTo>
                    <a:pt x="1009" y="15"/>
                  </a:lnTo>
                  <a:lnTo>
                    <a:pt x="911" y="4"/>
                  </a:lnTo>
                  <a:lnTo>
                    <a:pt x="808" y="0"/>
                  </a:lnTo>
                  <a:lnTo>
                    <a:pt x="708" y="7"/>
                  </a:lnTo>
                  <a:lnTo>
                    <a:pt x="610" y="23"/>
                  </a:lnTo>
                  <a:lnTo>
                    <a:pt x="513" y="45"/>
                  </a:lnTo>
                  <a:lnTo>
                    <a:pt x="416" y="77"/>
                  </a:lnTo>
                  <a:lnTo>
                    <a:pt x="325" y="116"/>
                  </a:lnTo>
                  <a:lnTo>
                    <a:pt x="236" y="161"/>
                  </a:lnTo>
                  <a:lnTo>
                    <a:pt x="151" y="216"/>
                  </a:lnTo>
                  <a:lnTo>
                    <a:pt x="70" y="276"/>
                  </a:lnTo>
                  <a:lnTo>
                    <a:pt x="0" y="33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5" name="Freeform 53"/>
            <p:cNvSpPr>
              <a:spLocks/>
            </p:cNvSpPr>
            <p:nvPr/>
          </p:nvSpPr>
          <p:spPr bwMode="auto">
            <a:xfrm>
              <a:off x="685" y="263"/>
              <a:ext cx="67" cy="133"/>
            </a:xfrm>
            <a:custGeom>
              <a:avLst/>
              <a:gdLst/>
              <a:ahLst/>
              <a:cxnLst>
                <a:cxn ang="0">
                  <a:pos x="313" y="0"/>
                </a:cxn>
                <a:cxn ang="0">
                  <a:pos x="313" y="0"/>
                </a:cxn>
                <a:cxn ang="0">
                  <a:pos x="267" y="52"/>
                </a:cxn>
                <a:cxn ang="0">
                  <a:pos x="203" y="131"/>
                </a:cxn>
                <a:cxn ang="0">
                  <a:pos x="147" y="212"/>
                </a:cxn>
                <a:cxn ang="0">
                  <a:pos x="100" y="301"/>
                </a:cxn>
                <a:cxn ang="0">
                  <a:pos x="58" y="393"/>
                </a:cxn>
                <a:cxn ang="0">
                  <a:pos x="24" y="488"/>
                </a:cxn>
                <a:cxn ang="0">
                  <a:pos x="0" y="584"/>
                </a:cxn>
              </a:cxnLst>
              <a:rect l="0" t="0" r="r" b="b"/>
              <a:pathLst>
                <a:path w="313" h="584">
                  <a:moveTo>
                    <a:pt x="313" y="0"/>
                  </a:moveTo>
                  <a:lnTo>
                    <a:pt x="313" y="0"/>
                  </a:lnTo>
                  <a:lnTo>
                    <a:pt x="267" y="52"/>
                  </a:lnTo>
                  <a:lnTo>
                    <a:pt x="203" y="131"/>
                  </a:lnTo>
                  <a:lnTo>
                    <a:pt x="147" y="212"/>
                  </a:lnTo>
                  <a:lnTo>
                    <a:pt x="100" y="301"/>
                  </a:lnTo>
                  <a:lnTo>
                    <a:pt x="58" y="393"/>
                  </a:lnTo>
                  <a:lnTo>
                    <a:pt x="24" y="488"/>
                  </a:lnTo>
                  <a:lnTo>
                    <a:pt x="0" y="584"/>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6" name="Freeform 54"/>
            <p:cNvSpPr>
              <a:spLocks/>
            </p:cNvSpPr>
            <p:nvPr/>
          </p:nvSpPr>
          <p:spPr bwMode="auto">
            <a:xfrm>
              <a:off x="689" y="263"/>
              <a:ext cx="63" cy="111"/>
            </a:xfrm>
            <a:custGeom>
              <a:avLst/>
              <a:gdLst/>
              <a:ahLst/>
              <a:cxnLst>
                <a:cxn ang="0">
                  <a:pos x="0" y="488"/>
                </a:cxn>
                <a:cxn ang="0">
                  <a:pos x="0" y="488"/>
                </a:cxn>
                <a:cxn ang="0">
                  <a:pos x="34" y="393"/>
                </a:cxn>
                <a:cxn ang="0">
                  <a:pos x="76" y="301"/>
                </a:cxn>
                <a:cxn ang="0">
                  <a:pos x="123" y="212"/>
                </a:cxn>
                <a:cxn ang="0">
                  <a:pos x="179" y="131"/>
                </a:cxn>
                <a:cxn ang="0">
                  <a:pos x="243" y="52"/>
                </a:cxn>
                <a:cxn ang="0">
                  <a:pos x="289" y="0"/>
                </a:cxn>
              </a:cxnLst>
              <a:rect l="0" t="0" r="r" b="b"/>
              <a:pathLst>
                <a:path w="289" h="488">
                  <a:moveTo>
                    <a:pt x="0" y="488"/>
                  </a:moveTo>
                  <a:lnTo>
                    <a:pt x="0" y="488"/>
                  </a:lnTo>
                  <a:lnTo>
                    <a:pt x="34" y="393"/>
                  </a:lnTo>
                  <a:lnTo>
                    <a:pt x="76" y="301"/>
                  </a:lnTo>
                  <a:lnTo>
                    <a:pt x="123" y="212"/>
                  </a:lnTo>
                  <a:lnTo>
                    <a:pt x="179" y="131"/>
                  </a:lnTo>
                  <a:lnTo>
                    <a:pt x="243" y="52"/>
                  </a:lnTo>
                  <a:lnTo>
                    <a:pt x="289"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7" name="Freeform 55"/>
            <p:cNvSpPr>
              <a:spLocks/>
            </p:cNvSpPr>
            <p:nvPr/>
          </p:nvSpPr>
          <p:spPr bwMode="auto">
            <a:xfrm>
              <a:off x="757" y="646"/>
              <a:ext cx="357" cy="78"/>
            </a:xfrm>
            <a:custGeom>
              <a:avLst/>
              <a:gdLst/>
              <a:ahLst/>
              <a:cxnLst>
                <a:cxn ang="0">
                  <a:pos x="0" y="3"/>
                </a:cxn>
                <a:cxn ang="0">
                  <a:pos x="0" y="3"/>
                </a:cxn>
                <a:cxn ang="0">
                  <a:pos x="70" y="67"/>
                </a:cxn>
                <a:cxn ang="0">
                  <a:pos x="151" y="127"/>
                </a:cxn>
                <a:cxn ang="0">
                  <a:pos x="236" y="182"/>
                </a:cxn>
                <a:cxn ang="0">
                  <a:pos x="325" y="228"/>
                </a:cxn>
                <a:cxn ang="0">
                  <a:pos x="416" y="265"/>
                </a:cxn>
                <a:cxn ang="0">
                  <a:pos x="513" y="298"/>
                </a:cxn>
                <a:cxn ang="0">
                  <a:pos x="610" y="320"/>
                </a:cxn>
                <a:cxn ang="0">
                  <a:pos x="708" y="334"/>
                </a:cxn>
                <a:cxn ang="0">
                  <a:pos x="808" y="342"/>
                </a:cxn>
                <a:cxn ang="0">
                  <a:pos x="911" y="338"/>
                </a:cxn>
                <a:cxn ang="0">
                  <a:pos x="1009" y="329"/>
                </a:cxn>
                <a:cxn ang="0">
                  <a:pos x="1105" y="311"/>
                </a:cxn>
                <a:cxn ang="0">
                  <a:pos x="1199" y="283"/>
                </a:cxn>
                <a:cxn ang="0">
                  <a:pos x="1293" y="248"/>
                </a:cxn>
                <a:cxn ang="0">
                  <a:pos x="1384" y="205"/>
                </a:cxn>
                <a:cxn ang="0">
                  <a:pos x="1471" y="155"/>
                </a:cxn>
                <a:cxn ang="0">
                  <a:pos x="1553" y="98"/>
                </a:cxn>
                <a:cxn ang="0">
                  <a:pos x="1630" y="35"/>
                </a:cxn>
                <a:cxn ang="0">
                  <a:pos x="1663" y="0"/>
                </a:cxn>
                <a:cxn ang="0">
                  <a:pos x="1630" y="35"/>
                </a:cxn>
                <a:cxn ang="0">
                  <a:pos x="1553" y="98"/>
                </a:cxn>
                <a:cxn ang="0">
                  <a:pos x="1471" y="155"/>
                </a:cxn>
                <a:cxn ang="0">
                  <a:pos x="1384" y="205"/>
                </a:cxn>
                <a:cxn ang="0">
                  <a:pos x="1293" y="248"/>
                </a:cxn>
                <a:cxn ang="0">
                  <a:pos x="1199" y="283"/>
                </a:cxn>
                <a:cxn ang="0">
                  <a:pos x="1105" y="311"/>
                </a:cxn>
                <a:cxn ang="0">
                  <a:pos x="1009" y="329"/>
                </a:cxn>
                <a:cxn ang="0">
                  <a:pos x="911" y="338"/>
                </a:cxn>
                <a:cxn ang="0">
                  <a:pos x="808" y="342"/>
                </a:cxn>
                <a:cxn ang="0">
                  <a:pos x="708" y="334"/>
                </a:cxn>
                <a:cxn ang="0">
                  <a:pos x="610" y="320"/>
                </a:cxn>
                <a:cxn ang="0">
                  <a:pos x="513" y="298"/>
                </a:cxn>
                <a:cxn ang="0">
                  <a:pos x="416" y="265"/>
                </a:cxn>
                <a:cxn ang="0">
                  <a:pos x="325" y="228"/>
                </a:cxn>
                <a:cxn ang="0">
                  <a:pos x="236" y="182"/>
                </a:cxn>
                <a:cxn ang="0">
                  <a:pos x="151" y="127"/>
                </a:cxn>
                <a:cxn ang="0">
                  <a:pos x="70" y="67"/>
                </a:cxn>
                <a:cxn ang="0">
                  <a:pos x="0" y="3"/>
                </a:cxn>
              </a:cxnLst>
              <a:rect l="0" t="0" r="r" b="b"/>
              <a:pathLst>
                <a:path w="1663" h="342">
                  <a:moveTo>
                    <a:pt x="0" y="3"/>
                  </a:moveTo>
                  <a:lnTo>
                    <a:pt x="0" y="3"/>
                  </a:lnTo>
                  <a:lnTo>
                    <a:pt x="70" y="67"/>
                  </a:lnTo>
                  <a:lnTo>
                    <a:pt x="151" y="127"/>
                  </a:lnTo>
                  <a:lnTo>
                    <a:pt x="236" y="182"/>
                  </a:lnTo>
                  <a:lnTo>
                    <a:pt x="325" y="228"/>
                  </a:lnTo>
                  <a:lnTo>
                    <a:pt x="416" y="265"/>
                  </a:lnTo>
                  <a:lnTo>
                    <a:pt x="513" y="298"/>
                  </a:lnTo>
                  <a:lnTo>
                    <a:pt x="610" y="320"/>
                  </a:lnTo>
                  <a:lnTo>
                    <a:pt x="708" y="334"/>
                  </a:lnTo>
                  <a:lnTo>
                    <a:pt x="808" y="342"/>
                  </a:lnTo>
                  <a:lnTo>
                    <a:pt x="911" y="338"/>
                  </a:lnTo>
                  <a:lnTo>
                    <a:pt x="1009" y="329"/>
                  </a:lnTo>
                  <a:lnTo>
                    <a:pt x="1105" y="311"/>
                  </a:lnTo>
                  <a:lnTo>
                    <a:pt x="1199" y="283"/>
                  </a:lnTo>
                  <a:lnTo>
                    <a:pt x="1293" y="248"/>
                  </a:lnTo>
                  <a:lnTo>
                    <a:pt x="1384" y="205"/>
                  </a:lnTo>
                  <a:lnTo>
                    <a:pt x="1471" y="155"/>
                  </a:lnTo>
                  <a:lnTo>
                    <a:pt x="1553" y="98"/>
                  </a:lnTo>
                  <a:lnTo>
                    <a:pt x="1630" y="35"/>
                  </a:lnTo>
                  <a:lnTo>
                    <a:pt x="1663" y="0"/>
                  </a:lnTo>
                  <a:lnTo>
                    <a:pt x="1630" y="35"/>
                  </a:lnTo>
                  <a:lnTo>
                    <a:pt x="1553" y="98"/>
                  </a:lnTo>
                  <a:lnTo>
                    <a:pt x="1471" y="155"/>
                  </a:lnTo>
                  <a:lnTo>
                    <a:pt x="1384" y="205"/>
                  </a:lnTo>
                  <a:lnTo>
                    <a:pt x="1293" y="248"/>
                  </a:lnTo>
                  <a:lnTo>
                    <a:pt x="1199" y="283"/>
                  </a:lnTo>
                  <a:lnTo>
                    <a:pt x="1105" y="311"/>
                  </a:lnTo>
                  <a:lnTo>
                    <a:pt x="1009" y="329"/>
                  </a:lnTo>
                  <a:lnTo>
                    <a:pt x="911" y="338"/>
                  </a:lnTo>
                  <a:lnTo>
                    <a:pt x="808" y="342"/>
                  </a:lnTo>
                  <a:lnTo>
                    <a:pt x="708" y="334"/>
                  </a:lnTo>
                  <a:lnTo>
                    <a:pt x="610" y="320"/>
                  </a:lnTo>
                  <a:lnTo>
                    <a:pt x="513" y="298"/>
                  </a:lnTo>
                  <a:lnTo>
                    <a:pt x="416" y="265"/>
                  </a:lnTo>
                  <a:lnTo>
                    <a:pt x="325" y="228"/>
                  </a:lnTo>
                  <a:lnTo>
                    <a:pt x="236" y="182"/>
                  </a:lnTo>
                  <a:lnTo>
                    <a:pt x="151" y="127"/>
                  </a:lnTo>
                  <a:lnTo>
                    <a:pt x="70" y="67"/>
                  </a:lnTo>
                  <a:lnTo>
                    <a:pt x="0" y="3"/>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8" name="Freeform 56"/>
            <p:cNvSpPr>
              <a:spLocks/>
            </p:cNvSpPr>
            <p:nvPr/>
          </p:nvSpPr>
          <p:spPr bwMode="auto">
            <a:xfrm>
              <a:off x="750" y="663"/>
              <a:ext cx="398" cy="99"/>
            </a:xfrm>
            <a:custGeom>
              <a:avLst/>
              <a:gdLst/>
              <a:ahLst/>
              <a:cxnLst>
                <a:cxn ang="0">
                  <a:pos x="0" y="117"/>
                </a:cxn>
                <a:cxn ang="0">
                  <a:pos x="0" y="117"/>
                </a:cxn>
                <a:cxn ang="0">
                  <a:pos x="90" y="185"/>
                </a:cxn>
                <a:cxn ang="0">
                  <a:pos x="185" y="249"/>
                </a:cxn>
                <a:cxn ang="0">
                  <a:pos x="286" y="301"/>
                </a:cxn>
                <a:cxn ang="0">
                  <a:pos x="391" y="342"/>
                </a:cxn>
                <a:cxn ang="0">
                  <a:pos x="499" y="378"/>
                </a:cxn>
                <a:cxn ang="0">
                  <a:pos x="611" y="405"/>
                </a:cxn>
                <a:cxn ang="0">
                  <a:pos x="723" y="421"/>
                </a:cxn>
                <a:cxn ang="0">
                  <a:pos x="836" y="428"/>
                </a:cxn>
                <a:cxn ang="0">
                  <a:pos x="952" y="426"/>
                </a:cxn>
                <a:cxn ang="0">
                  <a:pos x="1062" y="414"/>
                </a:cxn>
                <a:cxn ang="0">
                  <a:pos x="1173" y="392"/>
                </a:cxn>
                <a:cxn ang="0">
                  <a:pos x="1282" y="362"/>
                </a:cxn>
                <a:cxn ang="0">
                  <a:pos x="1389" y="323"/>
                </a:cxn>
                <a:cxn ang="0">
                  <a:pos x="1492" y="274"/>
                </a:cxn>
                <a:cxn ang="0">
                  <a:pos x="1591" y="217"/>
                </a:cxn>
                <a:cxn ang="0">
                  <a:pos x="1683" y="152"/>
                </a:cxn>
                <a:cxn ang="0">
                  <a:pos x="1773" y="79"/>
                </a:cxn>
                <a:cxn ang="0">
                  <a:pos x="1852" y="0"/>
                </a:cxn>
              </a:cxnLst>
              <a:rect l="0" t="0" r="r" b="b"/>
              <a:pathLst>
                <a:path w="1852" h="428">
                  <a:moveTo>
                    <a:pt x="0" y="117"/>
                  </a:moveTo>
                  <a:lnTo>
                    <a:pt x="0" y="117"/>
                  </a:lnTo>
                  <a:lnTo>
                    <a:pt x="90" y="185"/>
                  </a:lnTo>
                  <a:lnTo>
                    <a:pt x="185" y="249"/>
                  </a:lnTo>
                  <a:lnTo>
                    <a:pt x="286" y="301"/>
                  </a:lnTo>
                  <a:lnTo>
                    <a:pt x="391" y="342"/>
                  </a:lnTo>
                  <a:lnTo>
                    <a:pt x="499" y="378"/>
                  </a:lnTo>
                  <a:lnTo>
                    <a:pt x="611" y="405"/>
                  </a:lnTo>
                  <a:lnTo>
                    <a:pt x="723" y="421"/>
                  </a:lnTo>
                  <a:lnTo>
                    <a:pt x="836" y="428"/>
                  </a:lnTo>
                  <a:lnTo>
                    <a:pt x="952" y="426"/>
                  </a:lnTo>
                  <a:lnTo>
                    <a:pt x="1062" y="414"/>
                  </a:lnTo>
                  <a:lnTo>
                    <a:pt x="1173" y="392"/>
                  </a:lnTo>
                  <a:lnTo>
                    <a:pt x="1282" y="362"/>
                  </a:lnTo>
                  <a:lnTo>
                    <a:pt x="1389" y="323"/>
                  </a:lnTo>
                  <a:lnTo>
                    <a:pt x="1492" y="274"/>
                  </a:lnTo>
                  <a:lnTo>
                    <a:pt x="1591" y="217"/>
                  </a:lnTo>
                  <a:lnTo>
                    <a:pt x="1683" y="152"/>
                  </a:lnTo>
                  <a:lnTo>
                    <a:pt x="1773" y="79"/>
                  </a:lnTo>
                  <a:lnTo>
                    <a:pt x="1852"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49" name="Freeform 57"/>
            <p:cNvSpPr>
              <a:spLocks/>
            </p:cNvSpPr>
            <p:nvPr/>
          </p:nvSpPr>
          <p:spPr bwMode="auto">
            <a:xfrm>
              <a:off x="1123" y="563"/>
              <a:ext cx="47" cy="75"/>
            </a:xfrm>
            <a:custGeom>
              <a:avLst/>
              <a:gdLst/>
              <a:ahLst/>
              <a:cxnLst>
                <a:cxn ang="0">
                  <a:pos x="0" y="330"/>
                </a:cxn>
                <a:cxn ang="0">
                  <a:pos x="0" y="330"/>
                </a:cxn>
                <a:cxn ang="0">
                  <a:pos x="66" y="256"/>
                </a:cxn>
                <a:cxn ang="0">
                  <a:pos x="123" y="175"/>
                </a:cxn>
                <a:cxn ang="0">
                  <a:pos x="176" y="90"/>
                </a:cxn>
                <a:cxn ang="0">
                  <a:pos x="220" y="0"/>
                </a:cxn>
              </a:cxnLst>
              <a:rect l="0" t="0" r="r" b="b"/>
              <a:pathLst>
                <a:path w="220" h="330">
                  <a:moveTo>
                    <a:pt x="0" y="330"/>
                  </a:moveTo>
                  <a:lnTo>
                    <a:pt x="0" y="330"/>
                  </a:lnTo>
                  <a:lnTo>
                    <a:pt x="66" y="256"/>
                  </a:lnTo>
                  <a:lnTo>
                    <a:pt x="123" y="175"/>
                  </a:lnTo>
                  <a:lnTo>
                    <a:pt x="176" y="90"/>
                  </a:lnTo>
                  <a:lnTo>
                    <a:pt x="22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0" name="Freeform 58"/>
            <p:cNvSpPr>
              <a:spLocks/>
            </p:cNvSpPr>
            <p:nvPr/>
          </p:nvSpPr>
          <p:spPr bwMode="auto">
            <a:xfrm>
              <a:off x="1120" y="638"/>
              <a:ext cx="3" cy="3"/>
            </a:xfrm>
            <a:custGeom>
              <a:avLst/>
              <a:gdLst/>
              <a:ahLst/>
              <a:cxnLst>
                <a:cxn ang="0">
                  <a:pos x="14" y="0"/>
                </a:cxn>
                <a:cxn ang="0">
                  <a:pos x="14" y="0"/>
                </a:cxn>
                <a:cxn ang="0">
                  <a:pos x="0" y="17"/>
                </a:cxn>
                <a:cxn ang="0">
                  <a:pos x="14" y="0"/>
                </a:cxn>
              </a:cxnLst>
              <a:rect l="0" t="0" r="r" b="b"/>
              <a:pathLst>
                <a:path w="14" h="17">
                  <a:moveTo>
                    <a:pt x="14" y="0"/>
                  </a:moveTo>
                  <a:lnTo>
                    <a:pt x="14" y="0"/>
                  </a:lnTo>
                  <a:lnTo>
                    <a:pt x="0" y="17"/>
                  </a:lnTo>
                  <a:lnTo>
                    <a:pt x="14"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1" name="Freeform 59"/>
            <p:cNvSpPr>
              <a:spLocks/>
            </p:cNvSpPr>
            <p:nvPr/>
          </p:nvSpPr>
          <p:spPr bwMode="auto">
            <a:xfrm>
              <a:off x="1211" y="351"/>
              <a:ext cx="16" cy="75"/>
            </a:xfrm>
            <a:custGeom>
              <a:avLst/>
              <a:gdLst/>
              <a:ahLst/>
              <a:cxnLst>
                <a:cxn ang="0">
                  <a:pos x="71" y="334"/>
                </a:cxn>
                <a:cxn ang="0">
                  <a:pos x="71" y="334"/>
                </a:cxn>
                <a:cxn ang="0">
                  <a:pos x="56" y="220"/>
                </a:cxn>
                <a:cxn ang="0">
                  <a:pos x="34" y="110"/>
                </a:cxn>
                <a:cxn ang="0">
                  <a:pos x="0" y="0"/>
                </a:cxn>
              </a:cxnLst>
              <a:rect l="0" t="0" r="r" b="b"/>
              <a:pathLst>
                <a:path w="71" h="334">
                  <a:moveTo>
                    <a:pt x="71" y="334"/>
                  </a:moveTo>
                  <a:lnTo>
                    <a:pt x="71" y="334"/>
                  </a:lnTo>
                  <a:lnTo>
                    <a:pt x="56" y="220"/>
                  </a:lnTo>
                  <a:lnTo>
                    <a:pt x="34" y="11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2" name="Freeform 60"/>
            <p:cNvSpPr>
              <a:spLocks/>
            </p:cNvSpPr>
            <p:nvPr/>
          </p:nvSpPr>
          <p:spPr bwMode="auto">
            <a:xfrm>
              <a:off x="733" y="673"/>
              <a:ext cx="17" cy="17"/>
            </a:xfrm>
            <a:custGeom>
              <a:avLst/>
              <a:gdLst/>
              <a:ahLst/>
              <a:cxnLst>
                <a:cxn ang="0">
                  <a:pos x="86" y="77"/>
                </a:cxn>
                <a:cxn ang="0">
                  <a:pos x="86" y="77"/>
                </a:cxn>
                <a:cxn ang="0">
                  <a:pos x="0" y="0"/>
                </a:cxn>
              </a:cxnLst>
              <a:rect l="0" t="0" r="r" b="b"/>
              <a:pathLst>
                <a:path w="86" h="77">
                  <a:moveTo>
                    <a:pt x="86" y="77"/>
                  </a:moveTo>
                  <a:lnTo>
                    <a:pt x="86" y="77"/>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3" name="Freeform 61"/>
            <p:cNvSpPr>
              <a:spLocks/>
            </p:cNvSpPr>
            <p:nvPr/>
          </p:nvSpPr>
          <p:spPr bwMode="auto">
            <a:xfrm>
              <a:off x="727" y="236"/>
              <a:ext cx="188" cy="200"/>
            </a:xfrm>
            <a:custGeom>
              <a:avLst/>
              <a:gdLst/>
              <a:ahLst/>
              <a:cxnLst>
                <a:cxn ang="0">
                  <a:pos x="115" y="116"/>
                </a:cxn>
                <a:cxn ang="0">
                  <a:pos x="115" y="116"/>
                </a:cxn>
                <a:cxn ang="0">
                  <a:pos x="115" y="116"/>
                </a:cxn>
                <a:cxn ang="0">
                  <a:pos x="115" y="116"/>
                </a:cxn>
                <a:cxn ang="0">
                  <a:pos x="0" y="0"/>
                </a:cxn>
                <a:cxn ang="0">
                  <a:pos x="876" y="874"/>
                </a:cxn>
              </a:cxnLst>
              <a:rect l="0" t="0" r="r" b="b"/>
              <a:pathLst>
                <a:path w="876" h="874">
                  <a:moveTo>
                    <a:pt x="115" y="116"/>
                  </a:moveTo>
                  <a:lnTo>
                    <a:pt x="115" y="116"/>
                  </a:lnTo>
                  <a:lnTo>
                    <a:pt x="115" y="116"/>
                  </a:lnTo>
                  <a:lnTo>
                    <a:pt x="115" y="116"/>
                  </a:lnTo>
                  <a:lnTo>
                    <a:pt x="0" y="0"/>
                  </a:lnTo>
                  <a:lnTo>
                    <a:pt x="876" y="874"/>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4" name="Freeform 62"/>
            <p:cNvSpPr>
              <a:spLocks/>
            </p:cNvSpPr>
            <p:nvPr/>
          </p:nvSpPr>
          <p:spPr bwMode="auto">
            <a:xfrm>
              <a:off x="727" y="232"/>
              <a:ext cx="194" cy="199"/>
            </a:xfrm>
            <a:custGeom>
              <a:avLst/>
              <a:gdLst/>
              <a:ahLst/>
              <a:cxnLst>
                <a:cxn ang="0">
                  <a:pos x="899" y="875"/>
                </a:cxn>
                <a:cxn ang="0">
                  <a:pos x="899" y="875"/>
                </a:cxn>
                <a:cxn ang="0">
                  <a:pos x="139" y="114"/>
                </a:cxn>
                <a:cxn ang="0">
                  <a:pos x="22" y="0"/>
                </a:cxn>
                <a:cxn ang="0">
                  <a:pos x="0" y="23"/>
                </a:cxn>
                <a:cxn ang="0">
                  <a:pos x="22" y="0"/>
                </a:cxn>
                <a:cxn ang="0">
                  <a:pos x="0" y="23"/>
                </a:cxn>
              </a:cxnLst>
              <a:rect l="0" t="0" r="r" b="b"/>
              <a:pathLst>
                <a:path w="899" h="875">
                  <a:moveTo>
                    <a:pt x="899" y="875"/>
                  </a:moveTo>
                  <a:lnTo>
                    <a:pt x="899" y="875"/>
                  </a:lnTo>
                  <a:lnTo>
                    <a:pt x="139" y="114"/>
                  </a:lnTo>
                  <a:lnTo>
                    <a:pt x="22" y="0"/>
                  </a:lnTo>
                  <a:lnTo>
                    <a:pt x="0" y="23"/>
                  </a:lnTo>
                  <a:lnTo>
                    <a:pt x="22" y="0"/>
                  </a:lnTo>
                  <a:lnTo>
                    <a:pt x="0" y="23"/>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5" name="Freeform 63"/>
            <p:cNvSpPr>
              <a:spLocks/>
            </p:cNvSpPr>
            <p:nvPr/>
          </p:nvSpPr>
          <p:spPr bwMode="auto">
            <a:xfrm>
              <a:off x="733" y="232"/>
              <a:ext cx="188" cy="199"/>
            </a:xfrm>
            <a:custGeom>
              <a:avLst/>
              <a:gdLst/>
              <a:ahLst/>
              <a:cxnLst>
                <a:cxn ang="0">
                  <a:pos x="0" y="0"/>
                </a:cxn>
                <a:cxn ang="0">
                  <a:pos x="0" y="0"/>
                </a:cxn>
                <a:cxn ang="0">
                  <a:pos x="877" y="875"/>
                </a:cxn>
              </a:cxnLst>
              <a:rect l="0" t="0" r="r" b="b"/>
              <a:pathLst>
                <a:path w="877" h="875">
                  <a:moveTo>
                    <a:pt x="0" y="0"/>
                  </a:moveTo>
                  <a:lnTo>
                    <a:pt x="0" y="0"/>
                  </a:lnTo>
                  <a:lnTo>
                    <a:pt x="877" y="875"/>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6" name="Freeform 64"/>
            <p:cNvSpPr>
              <a:spLocks/>
            </p:cNvSpPr>
            <p:nvPr/>
          </p:nvSpPr>
          <p:spPr bwMode="auto">
            <a:xfrm>
              <a:off x="952" y="232"/>
              <a:ext cx="192" cy="199"/>
            </a:xfrm>
            <a:custGeom>
              <a:avLst/>
              <a:gdLst/>
              <a:ahLst/>
              <a:cxnLst>
                <a:cxn ang="0">
                  <a:pos x="0" y="875"/>
                </a:cxn>
                <a:cxn ang="0">
                  <a:pos x="0" y="875"/>
                </a:cxn>
                <a:cxn ang="0">
                  <a:pos x="873" y="0"/>
                </a:cxn>
                <a:cxn ang="0">
                  <a:pos x="895" y="23"/>
                </a:cxn>
                <a:cxn ang="0">
                  <a:pos x="873" y="0"/>
                </a:cxn>
                <a:cxn ang="0">
                  <a:pos x="895" y="23"/>
                </a:cxn>
                <a:cxn ang="0">
                  <a:pos x="781" y="139"/>
                </a:cxn>
              </a:cxnLst>
              <a:rect l="0" t="0" r="r" b="b"/>
              <a:pathLst>
                <a:path w="895" h="875">
                  <a:moveTo>
                    <a:pt x="0" y="875"/>
                  </a:moveTo>
                  <a:lnTo>
                    <a:pt x="0" y="875"/>
                  </a:lnTo>
                  <a:lnTo>
                    <a:pt x="873" y="0"/>
                  </a:lnTo>
                  <a:lnTo>
                    <a:pt x="895" y="23"/>
                  </a:lnTo>
                  <a:lnTo>
                    <a:pt x="873" y="0"/>
                  </a:lnTo>
                  <a:lnTo>
                    <a:pt x="895" y="23"/>
                  </a:lnTo>
                  <a:lnTo>
                    <a:pt x="781" y="13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7" name="Freeform 65"/>
            <p:cNvSpPr>
              <a:spLocks/>
            </p:cNvSpPr>
            <p:nvPr/>
          </p:nvSpPr>
          <p:spPr bwMode="auto">
            <a:xfrm>
              <a:off x="957" y="236"/>
              <a:ext cx="187" cy="200"/>
            </a:xfrm>
            <a:custGeom>
              <a:avLst/>
              <a:gdLst/>
              <a:ahLst/>
              <a:cxnLst>
                <a:cxn ang="0">
                  <a:pos x="872" y="0"/>
                </a:cxn>
                <a:cxn ang="0">
                  <a:pos x="872" y="0"/>
                </a:cxn>
                <a:cxn ang="0">
                  <a:pos x="0" y="874"/>
                </a:cxn>
              </a:cxnLst>
              <a:rect l="0" t="0" r="r" b="b"/>
              <a:pathLst>
                <a:path w="872" h="874">
                  <a:moveTo>
                    <a:pt x="872" y="0"/>
                  </a:moveTo>
                  <a:lnTo>
                    <a:pt x="872" y="0"/>
                  </a:lnTo>
                  <a:lnTo>
                    <a:pt x="0" y="874"/>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8" name="Freeform 66"/>
            <p:cNvSpPr>
              <a:spLocks/>
            </p:cNvSpPr>
            <p:nvPr/>
          </p:nvSpPr>
          <p:spPr bwMode="auto">
            <a:xfrm>
              <a:off x="952" y="469"/>
              <a:ext cx="192" cy="204"/>
            </a:xfrm>
            <a:custGeom>
              <a:avLst/>
              <a:gdLst/>
              <a:ahLst/>
              <a:cxnLst>
                <a:cxn ang="0">
                  <a:pos x="23" y="0"/>
                </a:cxn>
                <a:cxn ang="0">
                  <a:pos x="23" y="0"/>
                </a:cxn>
                <a:cxn ang="0">
                  <a:pos x="895" y="875"/>
                </a:cxn>
                <a:cxn ang="0">
                  <a:pos x="873" y="898"/>
                </a:cxn>
                <a:cxn ang="0">
                  <a:pos x="895" y="875"/>
                </a:cxn>
                <a:cxn ang="0">
                  <a:pos x="873" y="898"/>
                </a:cxn>
                <a:cxn ang="0">
                  <a:pos x="0" y="22"/>
                </a:cxn>
              </a:cxnLst>
              <a:rect l="0" t="0" r="r" b="b"/>
              <a:pathLst>
                <a:path w="895" h="898">
                  <a:moveTo>
                    <a:pt x="23" y="0"/>
                  </a:moveTo>
                  <a:lnTo>
                    <a:pt x="23" y="0"/>
                  </a:lnTo>
                  <a:lnTo>
                    <a:pt x="895" y="875"/>
                  </a:lnTo>
                  <a:lnTo>
                    <a:pt x="873" y="898"/>
                  </a:lnTo>
                  <a:lnTo>
                    <a:pt x="895" y="875"/>
                  </a:lnTo>
                  <a:lnTo>
                    <a:pt x="873" y="898"/>
                  </a:lnTo>
                  <a:lnTo>
                    <a:pt x="0" y="22"/>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59" name="Freeform 67"/>
            <p:cNvSpPr>
              <a:spLocks/>
            </p:cNvSpPr>
            <p:nvPr/>
          </p:nvSpPr>
          <p:spPr bwMode="auto">
            <a:xfrm>
              <a:off x="727" y="469"/>
              <a:ext cx="194" cy="204"/>
            </a:xfrm>
            <a:custGeom>
              <a:avLst/>
              <a:gdLst/>
              <a:ahLst/>
              <a:cxnLst>
                <a:cxn ang="0">
                  <a:pos x="899" y="22"/>
                </a:cxn>
                <a:cxn ang="0">
                  <a:pos x="899" y="22"/>
                </a:cxn>
                <a:cxn ang="0">
                  <a:pos x="22" y="898"/>
                </a:cxn>
                <a:cxn ang="0">
                  <a:pos x="0" y="875"/>
                </a:cxn>
                <a:cxn ang="0">
                  <a:pos x="22" y="898"/>
                </a:cxn>
                <a:cxn ang="0">
                  <a:pos x="22" y="898"/>
                </a:cxn>
                <a:cxn ang="0">
                  <a:pos x="0" y="875"/>
                </a:cxn>
                <a:cxn ang="0">
                  <a:pos x="876" y="0"/>
                </a:cxn>
                <a:cxn ang="0">
                  <a:pos x="876" y="0"/>
                </a:cxn>
                <a:cxn ang="0">
                  <a:pos x="115" y="759"/>
                </a:cxn>
                <a:cxn ang="0">
                  <a:pos x="0" y="873"/>
                </a:cxn>
              </a:cxnLst>
              <a:rect l="0" t="0" r="r" b="b"/>
              <a:pathLst>
                <a:path w="899" h="898">
                  <a:moveTo>
                    <a:pt x="899" y="22"/>
                  </a:moveTo>
                  <a:lnTo>
                    <a:pt x="899" y="22"/>
                  </a:lnTo>
                  <a:lnTo>
                    <a:pt x="22" y="898"/>
                  </a:lnTo>
                  <a:lnTo>
                    <a:pt x="0" y="875"/>
                  </a:lnTo>
                  <a:lnTo>
                    <a:pt x="22" y="898"/>
                  </a:lnTo>
                  <a:lnTo>
                    <a:pt x="22" y="898"/>
                  </a:lnTo>
                  <a:lnTo>
                    <a:pt x="0" y="875"/>
                  </a:lnTo>
                  <a:lnTo>
                    <a:pt x="876" y="0"/>
                  </a:lnTo>
                  <a:lnTo>
                    <a:pt x="876" y="0"/>
                  </a:lnTo>
                  <a:lnTo>
                    <a:pt x="115" y="759"/>
                  </a:lnTo>
                  <a:lnTo>
                    <a:pt x="0" y="873"/>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0" name="Freeform 68"/>
            <p:cNvSpPr>
              <a:spLocks/>
            </p:cNvSpPr>
            <p:nvPr/>
          </p:nvSpPr>
          <p:spPr bwMode="auto">
            <a:xfrm>
              <a:off x="642" y="676"/>
              <a:ext cx="8" cy="23"/>
            </a:xfrm>
            <a:custGeom>
              <a:avLst/>
              <a:gdLst/>
              <a:ahLst/>
              <a:cxnLst>
                <a:cxn ang="0">
                  <a:pos x="37" y="0"/>
                </a:cxn>
                <a:cxn ang="0">
                  <a:pos x="37" y="0"/>
                </a:cxn>
                <a:cxn ang="0">
                  <a:pos x="0" y="72"/>
                </a:cxn>
                <a:cxn ang="0">
                  <a:pos x="0" y="107"/>
                </a:cxn>
              </a:cxnLst>
              <a:rect l="0" t="0" r="r" b="b"/>
              <a:pathLst>
                <a:path w="37" h="107">
                  <a:moveTo>
                    <a:pt x="37" y="0"/>
                  </a:moveTo>
                  <a:lnTo>
                    <a:pt x="37" y="0"/>
                  </a:lnTo>
                  <a:lnTo>
                    <a:pt x="0" y="72"/>
                  </a:lnTo>
                  <a:lnTo>
                    <a:pt x="0" y="107"/>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1" name="Freeform 69"/>
            <p:cNvSpPr>
              <a:spLocks/>
            </p:cNvSpPr>
            <p:nvPr/>
          </p:nvSpPr>
          <p:spPr bwMode="auto">
            <a:xfrm>
              <a:off x="642" y="676"/>
              <a:ext cx="16" cy="14"/>
            </a:xfrm>
            <a:custGeom>
              <a:avLst/>
              <a:gdLst/>
              <a:ahLst/>
              <a:cxnLst>
                <a:cxn ang="0">
                  <a:pos x="0" y="72"/>
                </a:cxn>
                <a:cxn ang="0">
                  <a:pos x="0" y="72"/>
                </a:cxn>
                <a:cxn ang="0">
                  <a:pos x="74" y="72"/>
                </a:cxn>
                <a:cxn ang="0">
                  <a:pos x="37" y="0"/>
                </a:cxn>
              </a:cxnLst>
              <a:rect l="0" t="0" r="r" b="b"/>
              <a:pathLst>
                <a:path w="74" h="72">
                  <a:moveTo>
                    <a:pt x="0" y="72"/>
                  </a:moveTo>
                  <a:lnTo>
                    <a:pt x="0" y="72"/>
                  </a:lnTo>
                  <a:lnTo>
                    <a:pt x="74" y="72"/>
                  </a:lnTo>
                  <a:lnTo>
                    <a:pt x="37"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2" name="Freeform 70"/>
            <p:cNvSpPr>
              <a:spLocks/>
            </p:cNvSpPr>
            <p:nvPr/>
          </p:nvSpPr>
          <p:spPr bwMode="auto">
            <a:xfrm>
              <a:off x="666" y="676"/>
              <a:ext cx="15" cy="23"/>
            </a:xfrm>
            <a:custGeom>
              <a:avLst/>
              <a:gdLst/>
              <a:ahLst/>
              <a:cxnLst>
                <a:cxn ang="0">
                  <a:pos x="0" y="0"/>
                </a:cxn>
                <a:cxn ang="0">
                  <a:pos x="0" y="0"/>
                </a:cxn>
                <a:cxn ang="0">
                  <a:pos x="73" y="0"/>
                </a:cxn>
                <a:cxn ang="0">
                  <a:pos x="0" y="107"/>
                </a:cxn>
                <a:cxn ang="0">
                  <a:pos x="73" y="107"/>
                </a:cxn>
              </a:cxnLst>
              <a:rect l="0" t="0" r="r" b="b"/>
              <a:pathLst>
                <a:path w="73" h="107">
                  <a:moveTo>
                    <a:pt x="0" y="0"/>
                  </a:moveTo>
                  <a:lnTo>
                    <a:pt x="0" y="0"/>
                  </a:lnTo>
                  <a:lnTo>
                    <a:pt x="73" y="0"/>
                  </a:lnTo>
                  <a:lnTo>
                    <a:pt x="0" y="107"/>
                  </a:lnTo>
                  <a:lnTo>
                    <a:pt x="73" y="107"/>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3" name="Freeform 71"/>
            <p:cNvSpPr>
              <a:spLocks/>
            </p:cNvSpPr>
            <p:nvPr/>
          </p:nvSpPr>
          <p:spPr bwMode="auto">
            <a:xfrm>
              <a:off x="689" y="699"/>
              <a:ext cx="8" cy="2"/>
            </a:xfrm>
            <a:custGeom>
              <a:avLst/>
              <a:gdLst/>
              <a:ahLst/>
              <a:cxnLst>
                <a:cxn ang="0">
                  <a:pos x="0" y="0"/>
                </a:cxn>
                <a:cxn ang="0">
                  <a:pos x="0" y="0"/>
                </a:cxn>
                <a:cxn ang="0">
                  <a:pos x="35" y="0"/>
                </a:cxn>
              </a:cxnLst>
              <a:rect l="0" t="0" r="r" b="b"/>
              <a:pathLst>
                <a:path w="35">
                  <a:moveTo>
                    <a:pt x="0" y="0"/>
                  </a:moveTo>
                  <a:lnTo>
                    <a:pt x="0" y="0"/>
                  </a:lnTo>
                  <a:lnTo>
                    <a:pt x="35"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4" name="Freeform 72"/>
            <p:cNvSpPr>
              <a:spLocks/>
            </p:cNvSpPr>
            <p:nvPr/>
          </p:nvSpPr>
          <p:spPr bwMode="auto">
            <a:xfrm>
              <a:off x="689" y="676"/>
              <a:ext cx="3" cy="23"/>
            </a:xfrm>
            <a:custGeom>
              <a:avLst/>
              <a:gdLst/>
              <a:ahLst/>
              <a:cxnLst>
                <a:cxn ang="0">
                  <a:pos x="18" y="107"/>
                </a:cxn>
                <a:cxn ang="0">
                  <a:pos x="18" y="107"/>
                </a:cxn>
                <a:cxn ang="0">
                  <a:pos x="18" y="0"/>
                </a:cxn>
                <a:cxn ang="0">
                  <a:pos x="0" y="17"/>
                </a:cxn>
              </a:cxnLst>
              <a:rect l="0" t="0" r="r" b="b"/>
              <a:pathLst>
                <a:path w="18" h="107">
                  <a:moveTo>
                    <a:pt x="18" y="107"/>
                  </a:moveTo>
                  <a:lnTo>
                    <a:pt x="18" y="107"/>
                  </a:lnTo>
                  <a:lnTo>
                    <a:pt x="18" y="0"/>
                  </a:lnTo>
                  <a:lnTo>
                    <a:pt x="0" y="17"/>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5" name="Freeform 73"/>
            <p:cNvSpPr>
              <a:spLocks/>
            </p:cNvSpPr>
            <p:nvPr/>
          </p:nvSpPr>
          <p:spPr bwMode="auto">
            <a:xfrm>
              <a:off x="658" y="691"/>
              <a:ext cx="1" cy="10"/>
            </a:xfrm>
            <a:custGeom>
              <a:avLst/>
              <a:gdLst/>
              <a:ahLst/>
              <a:cxnLst>
                <a:cxn ang="0">
                  <a:pos x="0" y="0"/>
                </a:cxn>
                <a:cxn ang="0">
                  <a:pos x="0" y="0"/>
                </a:cxn>
                <a:cxn ang="0">
                  <a:pos x="0" y="35"/>
                </a:cxn>
              </a:cxnLst>
              <a:rect l="0" t="0" r="r" b="b"/>
              <a:pathLst>
                <a:path h="35">
                  <a:moveTo>
                    <a:pt x="0" y="0"/>
                  </a:moveTo>
                  <a:lnTo>
                    <a:pt x="0" y="0"/>
                  </a:lnTo>
                  <a:lnTo>
                    <a:pt x="0" y="35"/>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6" name="Freeform 74"/>
            <p:cNvSpPr>
              <a:spLocks/>
            </p:cNvSpPr>
            <p:nvPr/>
          </p:nvSpPr>
          <p:spPr bwMode="auto">
            <a:xfrm>
              <a:off x="653" y="233"/>
              <a:ext cx="16" cy="0"/>
            </a:xfrm>
            <a:custGeom>
              <a:avLst/>
              <a:gdLst/>
              <a:ahLst/>
              <a:cxnLst>
                <a:cxn ang="0">
                  <a:pos x="0" y="0"/>
                </a:cxn>
                <a:cxn ang="0">
                  <a:pos x="0" y="0"/>
                </a:cxn>
                <a:cxn ang="0">
                  <a:pos x="72" y="0"/>
                </a:cxn>
              </a:cxnLst>
              <a:rect l="0" t="0" r="r" b="b"/>
              <a:pathLst>
                <a:path w="72">
                  <a:moveTo>
                    <a:pt x="0" y="0"/>
                  </a:moveTo>
                  <a:lnTo>
                    <a:pt x="0" y="0"/>
                  </a:lnTo>
                  <a:lnTo>
                    <a:pt x="72"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7" name="Freeform 75"/>
            <p:cNvSpPr>
              <a:spLocks/>
            </p:cNvSpPr>
            <p:nvPr/>
          </p:nvSpPr>
          <p:spPr bwMode="auto">
            <a:xfrm>
              <a:off x="678" y="208"/>
              <a:ext cx="0" cy="25"/>
            </a:xfrm>
            <a:custGeom>
              <a:avLst/>
              <a:gdLst/>
              <a:ahLst/>
              <a:cxnLst>
                <a:cxn ang="0">
                  <a:pos x="0" y="109"/>
                </a:cxn>
                <a:cxn ang="0">
                  <a:pos x="0" y="109"/>
                </a:cxn>
                <a:cxn ang="0">
                  <a:pos x="0" y="0"/>
                </a:cxn>
              </a:cxnLst>
              <a:rect l="0" t="0" r="r" b="b"/>
              <a:pathLst>
                <a:path h="109">
                  <a:moveTo>
                    <a:pt x="0" y="109"/>
                  </a:moveTo>
                  <a:lnTo>
                    <a:pt x="0" y="109"/>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8" name="Freeform 76"/>
            <p:cNvSpPr>
              <a:spLocks/>
            </p:cNvSpPr>
            <p:nvPr/>
          </p:nvSpPr>
          <p:spPr bwMode="auto">
            <a:xfrm>
              <a:off x="653" y="208"/>
              <a:ext cx="16" cy="25"/>
            </a:xfrm>
            <a:custGeom>
              <a:avLst/>
              <a:gdLst/>
              <a:ahLst/>
              <a:cxnLst>
                <a:cxn ang="0">
                  <a:pos x="72" y="0"/>
                </a:cxn>
                <a:cxn ang="0">
                  <a:pos x="72" y="0"/>
                </a:cxn>
                <a:cxn ang="0">
                  <a:pos x="0" y="0"/>
                </a:cxn>
                <a:cxn ang="0">
                  <a:pos x="0" y="109"/>
                </a:cxn>
              </a:cxnLst>
              <a:rect l="0" t="0" r="r" b="b"/>
              <a:pathLst>
                <a:path w="72" h="109">
                  <a:moveTo>
                    <a:pt x="72" y="0"/>
                  </a:moveTo>
                  <a:lnTo>
                    <a:pt x="72" y="0"/>
                  </a:lnTo>
                  <a:lnTo>
                    <a:pt x="0" y="0"/>
                  </a:lnTo>
                  <a:lnTo>
                    <a:pt x="0" y="10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69" name="Freeform 77"/>
            <p:cNvSpPr>
              <a:spLocks/>
            </p:cNvSpPr>
            <p:nvPr/>
          </p:nvSpPr>
          <p:spPr bwMode="auto">
            <a:xfrm>
              <a:off x="653" y="221"/>
              <a:ext cx="9" cy="0"/>
            </a:xfrm>
            <a:custGeom>
              <a:avLst/>
              <a:gdLst/>
              <a:ahLst/>
              <a:cxnLst>
                <a:cxn ang="0">
                  <a:pos x="0" y="0"/>
                </a:cxn>
                <a:cxn ang="0">
                  <a:pos x="0" y="0"/>
                </a:cxn>
                <a:cxn ang="0">
                  <a:pos x="37" y="0"/>
                </a:cxn>
              </a:cxnLst>
              <a:rect l="0" t="0" r="r" b="b"/>
              <a:pathLst>
                <a:path w="37">
                  <a:moveTo>
                    <a:pt x="0" y="0"/>
                  </a:moveTo>
                  <a:lnTo>
                    <a:pt x="0" y="0"/>
                  </a:lnTo>
                  <a:lnTo>
                    <a:pt x="37"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0" name="Freeform 78"/>
            <p:cNvSpPr>
              <a:spLocks/>
            </p:cNvSpPr>
            <p:nvPr/>
          </p:nvSpPr>
          <p:spPr bwMode="auto">
            <a:xfrm>
              <a:off x="678" y="233"/>
              <a:ext cx="14" cy="0"/>
            </a:xfrm>
            <a:custGeom>
              <a:avLst/>
              <a:gdLst/>
              <a:ahLst/>
              <a:cxnLst>
                <a:cxn ang="0">
                  <a:pos x="0" y="0"/>
                </a:cxn>
                <a:cxn ang="0">
                  <a:pos x="0" y="0"/>
                </a:cxn>
                <a:cxn ang="0">
                  <a:pos x="72" y="0"/>
                </a:cxn>
              </a:cxnLst>
              <a:rect l="0" t="0" r="r" b="b"/>
              <a:pathLst>
                <a:path w="72">
                  <a:moveTo>
                    <a:pt x="0" y="0"/>
                  </a:moveTo>
                  <a:lnTo>
                    <a:pt x="0" y="0"/>
                  </a:lnTo>
                  <a:lnTo>
                    <a:pt x="72"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1" name="Freeform 79"/>
            <p:cNvSpPr>
              <a:spLocks/>
            </p:cNvSpPr>
            <p:nvPr/>
          </p:nvSpPr>
          <p:spPr bwMode="auto">
            <a:xfrm>
              <a:off x="701" y="233"/>
              <a:ext cx="8" cy="0"/>
            </a:xfrm>
            <a:custGeom>
              <a:avLst/>
              <a:gdLst/>
              <a:ahLst/>
              <a:cxnLst>
                <a:cxn ang="0">
                  <a:pos x="0" y="0"/>
                </a:cxn>
                <a:cxn ang="0">
                  <a:pos x="0" y="0"/>
                </a:cxn>
                <a:cxn ang="0">
                  <a:pos x="34" y="0"/>
                </a:cxn>
              </a:cxnLst>
              <a:rect l="0" t="0" r="r" b="b"/>
              <a:pathLst>
                <a:path w="34">
                  <a:moveTo>
                    <a:pt x="0" y="0"/>
                  </a:moveTo>
                  <a:lnTo>
                    <a:pt x="0" y="0"/>
                  </a:lnTo>
                  <a:lnTo>
                    <a:pt x="34"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2" name="Freeform 80"/>
            <p:cNvSpPr>
              <a:spLocks/>
            </p:cNvSpPr>
            <p:nvPr/>
          </p:nvSpPr>
          <p:spPr bwMode="auto">
            <a:xfrm>
              <a:off x="701" y="208"/>
              <a:ext cx="4" cy="25"/>
            </a:xfrm>
            <a:custGeom>
              <a:avLst/>
              <a:gdLst/>
              <a:ahLst/>
              <a:cxnLst>
                <a:cxn ang="0">
                  <a:pos x="18" y="109"/>
                </a:cxn>
                <a:cxn ang="0">
                  <a:pos x="18" y="109"/>
                </a:cxn>
                <a:cxn ang="0">
                  <a:pos x="18" y="0"/>
                </a:cxn>
                <a:cxn ang="0">
                  <a:pos x="0" y="18"/>
                </a:cxn>
              </a:cxnLst>
              <a:rect l="0" t="0" r="r" b="b"/>
              <a:pathLst>
                <a:path w="18" h="109">
                  <a:moveTo>
                    <a:pt x="18" y="109"/>
                  </a:moveTo>
                  <a:lnTo>
                    <a:pt x="18" y="109"/>
                  </a:lnTo>
                  <a:lnTo>
                    <a:pt x="18" y="0"/>
                  </a:lnTo>
                  <a:lnTo>
                    <a:pt x="0" y="1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3" name="Freeform 81"/>
            <p:cNvSpPr>
              <a:spLocks/>
            </p:cNvSpPr>
            <p:nvPr/>
          </p:nvSpPr>
          <p:spPr bwMode="auto">
            <a:xfrm>
              <a:off x="1221" y="205"/>
              <a:ext cx="7" cy="27"/>
            </a:xfrm>
            <a:custGeom>
              <a:avLst/>
              <a:gdLst/>
              <a:ahLst/>
              <a:cxnLst>
                <a:cxn ang="0">
                  <a:pos x="37" y="0"/>
                </a:cxn>
                <a:cxn ang="0">
                  <a:pos x="37" y="0"/>
                </a:cxn>
                <a:cxn ang="0">
                  <a:pos x="0" y="74"/>
                </a:cxn>
                <a:cxn ang="0">
                  <a:pos x="0" y="108"/>
                </a:cxn>
              </a:cxnLst>
              <a:rect l="0" t="0" r="r" b="b"/>
              <a:pathLst>
                <a:path w="37" h="108">
                  <a:moveTo>
                    <a:pt x="37" y="0"/>
                  </a:moveTo>
                  <a:lnTo>
                    <a:pt x="37" y="0"/>
                  </a:lnTo>
                  <a:lnTo>
                    <a:pt x="0" y="74"/>
                  </a:lnTo>
                  <a:lnTo>
                    <a:pt x="0" y="10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4" name="Freeform 82"/>
            <p:cNvSpPr>
              <a:spLocks/>
            </p:cNvSpPr>
            <p:nvPr/>
          </p:nvSpPr>
          <p:spPr bwMode="auto">
            <a:xfrm>
              <a:off x="1221" y="205"/>
              <a:ext cx="16" cy="17"/>
            </a:xfrm>
            <a:custGeom>
              <a:avLst/>
              <a:gdLst/>
              <a:ahLst/>
              <a:cxnLst>
                <a:cxn ang="0">
                  <a:pos x="0" y="74"/>
                </a:cxn>
                <a:cxn ang="0">
                  <a:pos x="0" y="74"/>
                </a:cxn>
                <a:cxn ang="0">
                  <a:pos x="72" y="74"/>
                </a:cxn>
                <a:cxn ang="0">
                  <a:pos x="37" y="0"/>
                </a:cxn>
              </a:cxnLst>
              <a:rect l="0" t="0" r="r" b="b"/>
              <a:pathLst>
                <a:path w="72" h="74">
                  <a:moveTo>
                    <a:pt x="0" y="74"/>
                  </a:moveTo>
                  <a:lnTo>
                    <a:pt x="0" y="74"/>
                  </a:lnTo>
                  <a:lnTo>
                    <a:pt x="72" y="74"/>
                  </a:lnTo>
                  <a:lnTo>
                    <a:pt x="37"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5" name="Freeform 83"/>
            <p:cNvSpPr>
              <a:spLocks/>
            </p:cNvSpPr>
            <p:nvPr/>
          </p:nvSpPr>
          <p:spPr bwMode="auto">
            <a:xfrm>
              <a:off x="1244" y="205"/>
              <a:ext cx="16" cy="27"/>
            </a:xfrm>
            <a:custGeom>
              <a:avLst/>
              <a:gdLst/>
              <a:ahLst/>
              <a:cxnLst>
                <a:cxn ang="0">
                  <a:pos x="0" y="0"/>
                </a:cxn>
                <a:cxn ang="0">
                  <a:pos x="0" y="0"/>
                </a:cxn>
                <a:cxn ang="0">
                  <a:pos x="72" y="0"/>
                </a:cxn>
                <a:cxn ang="0">
                  <a:pos x="0" y="108"/>
                </a:cxn>
                <a:cxn ang="0">
                  <a:pos x="72" y="108"/>
                </a:cxn>
              </a:cxnLst>
              <a:rect l="0" t="0" r="r" b="b"/>
              <a:pathLst>
                <a:path w="72" h="108">
                  <a:moveTo>
                    <a:pt x="0" y="0"/>
                  </a:moveTo>
                  <a:lnTo>
                    <a:pt x="0" y="0"/>
                  </a:lnTo>
                  <a:lnTo>
                    <a:pt x="72" y="0"/>
                  </a:lnTo>
                  <a:lnTo>
                    <a:pt x="0" y="108"/>
                  </a:lnTo>
                  <a:lnTo>
                    <a:pt x="72" y="10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6" name="Freeform 84"/>
            <p:cNvSpPr>
              <a:spLocks/>
            </p:cNvSpPr>
            <p:nvPr/>
          </p:nvSpPr>
          <p:spPr bwMode="auto">
            <a:xfrm>
              <a:off x="1267" y="205"/>
              <a:ext cx="16" cy="27"/>
            </a:xfrm>
            <a:custGeom>
              <a:avLst/>
              <a:gdLst/>
              <a:ahLst/>
              <a:cxnLst>
                <a:cxn ang="0">
                  <a:pos x="0" y="108"/>
                </a:cxn>
                <a:cxn ang="0">
                  <a:pos x="0" y="108"/>
                </a:cxn>
                <a:cxn ang="0">
                  <a:pos x="0" y="74"/>
                </a:cxn>
                <a:cxn ang="0">
                  <a:pos x="17" y="54"/>
                </a:cxn>
                <a:cxn ang="0">
                  <a:pos x="55" y="54"/>
                </a:cxn>
                <a:cxn ang="0">
                  <a:pos x="74" y="35"/>
                </a:cxn>
                <a:cxn ang="0">
                  <a:pos x="74" y="18"/>
                </a:cxn>
                <a:cxn ang="0">
                  <a:pos x="55" y="0"/>
                </a:cxn>
                <a:cxn ang="0">
                  <a:pos x="17" y="0"/>
                </a:cxn>
                <a:cxn ang="0">
                  <a:pos x="0" y="18"/>
                </a:cxn>
              </a:cxnLst>
              <a:rect l="0" t="0" r="r" b="b"/>
              <a:pathLst>
                <a:path w="74" h="108">
                  <a:moveTo>
                    <a:pt x="0" y="108"/>
                  </a:moveTo>
                  <a:lnTo>
                    <a:pt x="0" y="108"/>
                  </a:lnTo>
                  <a:lnTo>
                    <a:pt x="0" y="74"/>
                  </a:lnTo>
                  <a:lnTo>
                    <a:pt x="17" y="54"/>
                  </a:lnTo>
                  <a:lnTo>
                    <a:pt x="55" y="54"/>
                  </a:lnTo>
                  <a:lnTo>
                    <a:pt x="74" y="35"/>
                  </a:lnTo>
                  <a:lnTo>
                    <a:pt x="74" y="18"/>
                  </a:lnTo>
                  <a:lnTo>
                    <a:pt x="55" y="0"/>
                  </a:lnTo>
                  <a:lnTo>
                    <a:pt x="17" y="0"/>
                  </a:lnTo>
                  <a:lnTo>
                    <a:pt x="0" y="1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7" name="Freeform 85"/>
            <p:cNvSpPr>
              <a:spLocks/>
            </p:cNvSpPr>
            <p:nvPr/>
          </p:nvSpPr>
          <p:spPr bwMode="auto">
            <a:xfrm>
              <a:off x="1267" y="232"/>
              <a:ext cx="16" cy="0"/>
            </a:xfrm>
            <a:custGeom>
              <a:avLst/>
              <a:gdLst/>
              <a:ahLst/>
              <a:cxnLst>
                <a:cxn ang="0">
                  <a:pos x="0" y="0"/>
                </a:cxn>
                <a:cxn ang="0">
                  <a:pos x="0" y="0"/>
                </a:cxn>
                <a:cxn ang="0">
                  <a:pos x="74" y="0"/>
                </a:cxn>
              </a:cxnLst>
              <a:rect l="0" t="0" r="r" b="b"/>
              <a:pathLst>
                <a:path w="74">
                  <a:moveTo>
                    <a:pt x="0" y="0"/>
                  </a:moveTo>
                  <a:lnTo>
                    <a:pt x="0" y="0"/>
                  </a:lnTo>
                  <a:lnTo>
                    <a:pt x="74"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8" name="Freeform 86"/>
            <p:cNvSpPr>
              <a:spLocks/>
            </p:cNvSpPr>
            <p:nvPr/>
          </p:nvSpPr>
          <p:spPr bwMode="auto">
            <a:xfrm>
              <a:off x="1237" y="222"/>
              <a:ext cx="0" cy="10"/>
            </a:xfrm>
            <a:custGeom>
              <a:avLst/>
              <a:gdLst/>
              <a:ahLst/>
              <a:cxnLst>
                <a:cxn ang="0">
                  <a:pos x="0" y="34"/>
                </a:cxn>
                <a:cxn ang="0">
                  <a:pos x="0" y="34"/>
                </a:cxn>
                <a:cxn ang="0">
                  <a:pos x="0" y="0"/>
                </a:cxn>
              </a:cxnLst>
              <a:rect l="0" t="0" r="r" b="b"/>
              <a:pathLst>
                <a:path h="34">
                  <a:moveTo>
                    <a:pt x="0" y="34"/>
                  </a:moveTo>
                  <a:lnTo>
                    <a:pt x="0" y="34"/>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79" name="Freeform 87"/>
            <p:cNvSpPr>
              <a:spLocks/>
            </p:cNvSpPr>
            <p:nvPr/>
          </p:nvSpPr>
          <p:spPr bwMode="auto">
            <a:xfrm>
              <a:off x="1345" y="608"/>
              <a:ext cx="16" cy="6"/>
            </a:xfrm>
            <a:custGeom>
              <a:avLst/>
              <a:gdLst/>
              <a:ahLst/>
              <a:cxnLst>
                <a:cxn ang="0">
                  <a:pos x="71" y="19"/>
                </a:cxn>
                <a:cxn ang="0">
                  <a:pos x="71" y="19"/>
                </a:cxn>
                <a:cxn ang="0">
                  <a:pos x="52" y="0"/>
                </a:cxn>
                <a:cxn ang="0">
                  <a:pos x="16" y="0"/>
                </a:cxn>
                <a:cxn ang="0">
                  <a:pos x="0" y="19"/>
                </a:cxn>
              </a:cxnLst>
              <a:rect l="0" t="0" r="r" b="b"/>
              <a:pathLst>
                <a:path w="71" h="19">
                  <a:moveTo>
                    <a:pt x="71" y="19"/>
                  </a:moveTo>
                  <a:lnTo>
                    <a:pt x="71" y="19"/>
                  </a:lnTo>
                  <a:lnTo>
                    <a:pt x="52" y="0"/>
                  </a:lnTo>
                  <a:lnTo>
                    <a:pt x="16" y="0"/>
                  </a:lnTo>
                  <a:lnTo>
                    <a:pt x="0" y="19"/>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0" name="Freeform 88"/>
            <p:cNvSpPr>
              <a:spLocks/>
            </p:cNvSpPr>
            <p:nvPr/>
          </p:nvSpPr>
          <p:spPr bwMode="auto">
            <a:xfrm>
              <a:off x="1345" y="613"/>
              <a:ext cx="16" cy="10"/>
            </a:xfrm>
            <a:custGeom>
              <a:avLst/>
              <a:gdLst/>
              <a:ahLst/>
              <a:cxnLst>
                <a:cxn ang="0">
                  <a:pos x="0" y="54"/>
                </a:cxn>
                <a:cxn ang="0">
                  <a:pos x="0" y="54"/>
                </a:cxn>
                <a:cxn ang="0">
                  <a:pos x="16" y="35"/>
                </a:cxn>
                <a:cxn ang="0">
                  <a:pos x="52" y="35"/>
                </a:cxn>
                <a:cxn ang="0">
                  <a:pos x="71" y="17"/>
                </a:cxn>
                <a:cxn ang="0">
                  <a:pos x="71" y="0"/>
                </a:cxn>
              </a:cxnLst>
              <a:rect l="0" t="0" r="r" b="b"/>
              <a:pathLst>
                <a:path w="71" h="54">
                  <a:moveTo>
                    <a:pt x="0" y="54"/>
                  </a:moveTo>
                  <a:lnTo>
                    <a:pt x="0" y="54"/>
                  </a:lnTo>
                  <a:lnTo>
                    <a:pt x="16" y="35"/>
                  </a:lnTo>
                  <a:lnTo>
                    <a:pt x="52" y="35"/>
                  </a:lnTo>
                  <a:lnTo>
                    <a:pt x="71" y="17"/>
                  </a:lnTo>
                  <a:lnTo>
                    <a:pt x="71"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1" name="Freeform 89"/>
            <p:cNvSpPr>
              <a:spLocks/>
            </p:cNvSpPr>
            <p:nvPr/>
          </p:nvSpPr>
          <p:spPr bwMode="auto">
            <a:xfrm>
              <a:off x="1345" y="624"/>
              <a:ext cx="16" cy="8"/>
            </a:xfrm>
            <a:custGeom>
              <a:avLst/>
              <a:gdLst/>
              <a:ahLst/>
              <a:cxnLst>
                <a:cxn ang="0">
                  <a:pos x="71" y="35"/>
                </a:cxn>
                <a:cxn ang="0">
                  <a:pos x="71" y="35"/>
                </a:cxn>
                <a:cxn ang="0">
                  <a:pos x="0" y="35"/>
                </a:cxn>
                <a:cxn ang="0">
                  <a:pos x="0" y="0"/>
                </a:cxn>
              </a:cxnLst>
              <a:rect l="0" t="0" r="r" b="b"/>
              <a:pathLst>
                <a:path w="71" h="35">
                  <a:moveTo>
                    <a:pt x="71" y="35"/>
                  </a:moveTo>
                  <a:lnTo>
                    <a:pt x="71" y="35"/>
                  </a:lnTo>
                  <a:lnTo>
                    <a:pt x="0" y="35"/>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2" name="Freeform 90"/>
            <p:cNvSpPr>
              <a:spLocks/>
            </p:cNvSpPr>
            <p:nvPr/>
          </p:nvSpPr>
          <p:spPr bwMode="auto">
            <a:xfrm>
              <a:off x="1322" y="608"/>
              <a:ext cx="16" cy="24"/>
            </a:xfrm>
            <a:custGeom>
              <a:avLst/>
              <a:gdLst/>
              <a:ahLst/>
              <a:cxnLst>
                <a:cxn ang="0">
                  <a:pos x="71" y="108"/>
                </a:cxn>
                <a:cxn ang="0">
                  <a:pos x="71" y="108"/>
                </a:cxn>
                <a:cxn ang="0">
                  <a:pos x="0" y="108"/>
                </a:cxn>
                <a:cxn ang="0">
                  <a:pos x="0" y="0"/>
                </a:cxn>
              </a:cxnLst>
              <a:rect l="0" t="0" r="r" b="b"/>
              <a:pathLst>
                <a:path w="71" h="108">
                  <a:moveTo>
                    <a:pt x="71" y="108"/>
                  </a:moveTo>
                  <a:lnTo>
                    <a:pt x="71" y="108"/>
                  </a:lnTo>
                  <a:lnTo>
                    <a:pt x="0" y="108"/>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3" name="Freeform 91"/>
            <p:cNvSpPr>
              <a:spLocks/>
            </p:cNvSpPr>
            <p:nvPr/>
          </p:nvSpPr>
          <p:spPr bwMode="auto">
            <a:xfrm>
              <a:off x="1299" y="608"/>
              <a:ext cx="16" cy="24"/>
            </a:xfrm>
            <a:custGeom>
              <a:avLst/>
              <a:gdLst/>
              <a:ahLst/>
              <a:cxnLst>
                <a:cxn ang="0">
                  <a:pos x="74" y="0"/>
                </a:cxn>
                <a:cxn ang="0">
                  <a:pos x="74" y="0"/>
                </a:cxn>
                <a:cxn ang="0">
                  <a:pos x="0" y="0"/>
                </a:cxn>
                <a:cxn ang="0">
                  <a:pos x="0" y="108"/>
                </a:cxn>
                <a:cxn ang="0">
                  <a:pos x="74" y="108"/>
                </a:cxn>
              </a:cxnLst>
              <a:rect l="0" t="0" r="r" b="b"/>
              <a:pathLst>
                <a:path w="74" h="108">
                  <a:moveTo>
                    <a:pt x="74" y="0"/>
                  </a:moveTo>
                  <a:lnTo>
                    <a:pt x="74" y="0"/>
                  </a:lnTo>
                  <a:lnTo>
                    <a:pt x="0" y="0"/>
                  </a:lnTo>
                  <a:lnTo>
                    <a:pt x="0" y="108"/>
                  </a:lnTo>
                  <a:lnTo>
                    <a:pt x="74" y="108"/>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4" name="Freeform 92"/>
            <p:cNvSpPr>
              <a:spLocks/>
            </p:cNvSpPr>
            <p:nvPr/>
          </p:nvSpPr>
          <p:spPr bwMode="auto">
            <a:xfrm>
              <a:off x="1299" y="619"/>
              <a:ext cx="9" cy="2"/>
            </a:xfrm>
            <a:custGeom>
              <a:avLst/>
              <a:gdLst/>
              <a:ahLst/>
              <a:cxnLst>
                <a:cxn ang="0">
                  <a:pos x="38" y="0"/>
                </a:cxn>
                <a:cxn ang="0">
                  <a:pos x="38" y="0"/>
                </a:cxn>
                <a:cxn ang="0">
                  <a:pos x="0" y="0"/>
                </a:cxn>
              </a:cxnLst>
              <a:rect l="0" t="0" r="r" b="b"/>
              <a:pathLst>
                <a:path w="38">
                  <a:moveTo>
                    <a:pt x="38" y="0"/>
                  </a:moveTo>
                  <a:lnTo>
                    <a:pt x="38" y="0"/>
                  </a:lnTo>
                  <a:lnTo>
                    <a:pt x="0" y="0"/>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5" name="Freeform 93"/>
            <p:cNvSpPr>
              <a:spLocks/>
            </p:cNvSpPr>
            <p:nvPr/>
          </p:nvSpPr>
          <p:spPr bwMode="auto">
            <a:xfrm>
              <a:off x="1120" y="641"/>
              <a:ext cx="24" cy="25"/>
            </a:xfrm>
            <a:custGeom>
              <a:avLst/>
              <a:gdLst/>
              <a:ahLst/>
              <a:cxnLst>
                <a:cxn ang="0">
                  <a:pos x="0" y="0"/>
                </a:cxn>
                <a:cxn ang="0">
                  <a:pos x="0" y="0"/>
                </a:cxn>
                <a:cxn ang="0">
                  <a:pos x="0" y="0"/>
                </a:cxn>
                <a:cxn ang="0">
                  <a:pos x="113" y="114"/>
                </a:cxn>
              </a:cxnLst>
              <a:rect l="0" t="0" r="r" b="b"/>
              <a:pathLst>
                <a:path w="113" h="114">
                  <a:moveTo>
                    <a:pt x="0" y="0"/>
                  </a:moveTo>
                  <a:lnTo>
                    <a:pt x="0" y="0"/>
                  </a:lnTo>
                  <a:lnTo>
                    <a:pt x="0" y="0"/>
                  </a:lnTo>
                  <a:lnTo>
                    <a:pt x="113" y="114"/>
                  </a:lnTo>
                </a:path>
              </a:pathLst>
            </a:custGeom>
            <a:noFill/>
            <a:ln w="9525">
              <a:solidFill>
                <a:schemeClr val="bg1"/>
              </a:solidFill>
              <a:prstDash val="solid"/>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6" name="Rectangle 94"/>
            <p:cNvSpPr>
              <a:spLocks noChangeArrowheads="1"/>
            </p:cNvSpPr>
            <p:nvPr/>
          </p:nvSpPr>
          <p:spPr bwMode="auto">
            <a:xfrm>
              <a:off x="496" y="1087"/>
              <a:ext cx="791" cy="60"/>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7" name="Rectangle 95"/>
            <p:cNvSpPr>
              <a:spLocks noChangeArrowheads="1"/>
            </p:cNvSpPr>
            <p:nvPr/>
          </p:nvSpPr>
          <p:spPr bwMode="auto">
            <a:xfrm>
              <a:off x="616" y="943"/>
              <a:ext cx="566" cy="133"/>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8" name="Rectangle 96"/>
            <p:cNvSpPr>
              <a:spLocks noChangeArrowheads="1"/>
            </p:cNvSpPr>
            <p:nvPr/>
          </p:nvSpPr>
          <p:spPr bwMode="auto">
            <a:xfrm>
              <a:off x="652" y="916"/>
              <a:ext cx="494" cy="21"/>
            </a:xfrm>
            <a:prstGeom prst="rect">
              <a:avLst/>
            </a:prstGeom>
            <a:noFill/>
            <a:ln w="9525">
              <a:solidFill>
                <a:schemeClr val="bg1"/>
              </a:solidFill>
              <a:miter lim="800000"/>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89" name="Line 97"/>
            <p:cNvSpPr>
              <a:spLocks noChangeShapeType="1"/>
            </p:cNvSpPr>
            <p:nvPr/>
          </p:nvSpPr>
          <p:spPr bwMode="auto">
            <a:xfrm>
              <a:off x="923" y="910"/>
              <a:ext cx="0" cy="177"/>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90" name="Line 98"/>
            <p:cNvSpPr>
              <a:spLocks noChangeShapeType="1"/>
            </p:cNvSpPr>
            <p:nvPr/>
          </p:nvSpPr>
          <p:spPr bwMode="auto">
            <a:xfrm>
              <a:off x="1227" y="1081"/>
              <a:ext cx="0" cy="62"/>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91" name="Line 99"/>
            <p:cNvSpPr>
              <a:spLocks noChangeShapeType="1"/>
            </p:cNvSpPr>
            <p:nvPr/>
          </p:nvSpPr>
          <p:spPr bwMode="auto">
            <a:xfrm>
              <a:off x="1261" y="1087"/>
              <a:ext cx="2" cy="56"/>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92" name="Line 100"/>
            <p:cNvSpPr>
              <a:spLocks noChangeShapeType="1"/>
            </p:cNvSpPr>
            <p:nvPr/>
          </p:nvSpPr>
          <p:spPr bwMode="auto">
            <a:xfrm>
              <a:off x="577" y="1087"/>
              <a:ext cx="1" cy="64"/>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93" name="Line 101"/>
            <p:cNvSpPr>
              <a:spLocks noChangeShapeType="1"/>
            </p:cNvSpPr>
            <p:nvPr/>
          </p:nvSpPr>
          <p:spPr bwMode="auto">
            <a:xfrm>
              <a:off x="541" y="1087"/>
              <a:ext cx="1" cy="64"/>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94" name="Line 102"/>
            <p:cNvSpPr>
              <a:spLocks noChangeShapeType="1"/>
            </p:cNvSpPr>
            <p:nvPr/>
          </p:nvSpPr>
          <p:spPr bwMode="auto">
            <a:xfrm flipH="1">
              <a:off x="806" y="761"/>
              <a:ext cx="62" cy="150"/>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136295" name="Line 103"/>
            <p:cNvSpPr>
              <a:spLocks noChangeShapeType="1"/>
            </p:cNvSpPr>
            <p:nvPr/>
          </p:nvSpPr>
          <p:spPr bwMode="auto">
            <a:xfrm>
              <a:off x="974" y="767"/>
              <a:ext cx="55" cy="136"/>
            </a:xfrm>
            <a:prstGeom prst="line">
              <a:avLst/>
            </a:prstGeom>
            <a:noFill/>
            <a:ln w="9525">
              <a:solidFill>
                <a:schemeClr val="bg1"/>
              </a:solidFill>
              <a:round/>
              <a:headEnd/>
              <a:tailEnd/>
            </a:ln>
          </p:spPr>
          <p:txBody>
            <a:bodyPr/>
            <a:lstStyle/>
            <a:p>
              <a:pPr fontAlgn="auto">
                <a:spcBef>
                  <a:spcPts val="0"/>
                </a:spcBef>
                <a:spcAft>
                  <a:spcPts val="0"/>
                </a:spcAft>
                <a:defRPr/>
              </a:pPr>
              <a:endParaRPr lang="en-IN" dirty="0">
                <a:solidFill>
                  <a:schemeClr val="bg1"/>
                </a:solidFill>
                <a:effectLst>
                  <a:outerShdw blurRad="38100" dist="38100" dir="2700000" algn="tl">
                    <a:srgbClr val="000000">
                      <a:alpha val="43137"/>
                    </a:srgbClr>
                  </a:outerShdw>
                </a:effectLst>
                <a:latin typeface="+mn-lt"/>
              </a:endParaRPr>
            </a:p>
          </p:txBody>
        </p:sp>
        <p:sp>
          <p:nvSpPr>
            <p:cNvPr id="7290" name="Text Box 105"/>
            <p:cNvSpPr txBox="1">
              <a:spLocks noChangeArrowheads="1"/>
            </p:cNvSpPr>
            <p:nvPr/>
          </p:nvSpPr>
          <p:spPr bwMode="auto">
            <a:xfrm>
              <a:off x="544" y="1167"/>
              <a:ext cx="723" cy="234"/>
            </a:xfrm>
            <a:prstGeom prst="rect">
              <a:avLst/>
            </a:prstGeom>
            <a:noFill/>
            <a:ln w="9525">
              <a:noFill/>
              <a:miter lim="800000"/>
              <a:headEnd/>
              <a:tailEnd/>
            </a:ln>
          </p:spPr>
          <p:txBody>
            <a:bodyPr wrap="none">
              <a:spAutoFit/>
            </a:bodyPr>
            <a:lstStyle/>
            <a:p>
              <a:pPr eaLnBrk="0" hangingPunct="0"/>
              <a:r>
                <a:rPr lang="en-US" sz="1400" dirty="0">
                  <a:solidFill>
                    <a:schemeClr val="bg1"/>
                  </a:solidFill>
                  <a:latin typeface="Dutch801 Rm BT" pitchFamily="18" charset="0"/>
                </a:rPr>
                <a:t>Servo driven</a:t>
              </a:r>
            </a:p>
            <a:p>
              <a:pPr eaLnBrk="0" hangingPunct="0">
                <a:lnSpc>
                  <a:spcPct val="70000"/>
                </a:lnSpc>
              </a:pPr>
              <a:r>
                <a:rPr lang="en-US" sz="1400" dirty="0">
                  <a:solidFill>
                    <a:schemeClr val="bg1"/>
                  </a:solidFill>
                  <a:latin typeface="Dutch801 Rm BT" pitchFamily="18" charset="0"/>
                </a:rPr>
                <a:t> Reflector Antenna</a:t>
              </a:r>
            </a:p>
          </p:txBody>
        </p:sp>
      </p:grpSp>
      <p:grpSp>
        <p:nvGrpSpPr>
          <p:cNvPr id="7176" name="Group 115"/>
          <p:cNvGrpSpPr>
            <a:grpSpLocks/>
          </p:cNvGrpSpPr>
          <p:nvPr/>
        </p:nvGrpSpPr>
        <p:grpSpPr bwMode="auto">
          <a:xfrm>
            <a:off x="2819400" y="1481138"/>
            <a:ext cx="1828800" cy="1852612"/>
            <a:chOff x="510" y="1536"/>
            <a:chExt cx="962" cy="783"/>
          </a:xfrm>
        </p:grpSpPr>
        <p:sp>
          <p:nvSpPr>
            <p:cNvPr id="136298" name="Freeform 106"/>
            <p:cNvSpPr>
              <a:spLocks/>
            </p:cNvSpPr>
            <p:nvPr/>
          </p:nvSpPr>
          <p:spPr bwMode="auto">
            <a:xfrm>
              <a:off x="918" y="1632"/>
              <a:ext cx="193" cy="616"/>
            </a:xfrm>
            <a:custGeom>
              <a:avLst/>
              <a:gdLst/>
              <a:ahLst/>
              <a:cxnLst>
                <a:cxn ang="0">
                  <a:pos x="0" y="1222"/>
                </a:cxn>
                <a:cxn ang="0">
                  <a:pos x="0" y="1180"/>
                </a:cxn>
                <a:cxn ang="0">
                  <a:pos x="2" y="1074"/>
                </a:cxn>
                <a:cxn ang="0">
                  <a:pos x="4" y="969"/>
                </a:cxn>
                <a:cxn ang="0">
                  <a:pos x="8" y="866"/>
                </a:cxn>
                <a:cxn ang="0">
                  <a:pos x="13" y="764"/>
                </a:cxn>
                <a:cxn ang="0">
                  <a:pos x="20" y="667"/>
                </a:cxn>
                <a:cxn ang="0">
                  <a:pos x="27" y="575"/>
                </a:cxn>
                <a:cxn ang="0">
                  <a:pos x="36" y="488"/>
                </a:cxn>
                <a:cxn ang="0">
                  <a:pos x="46" y="404"/>
                </a:cxn>
                <a:cxn ang="0">
                  <a:pos x="57" y="329"/>
                </a:cxn>
                <a:cxn ang="0">
                  <a:pos x="68" y="259"/>
                </a:cxn>
                <a:cxn ang="0">
                  <a:pos x="81" y="197"/>
                </a:cxn>
                <a:cxn ang="0">
                  <a:pos x="94" y="142"/>
                </a:cxn>
                <a:cxn ang="0">
                  <a:pos x="108" y="96"/>
                </a:cxn>
                <a:cxn ang="0">
                  <a:pos x="123" y="59"/>
                </a:cxn>
                <a:cxn ang="0">
                  <a:pos x="138" y="32"/>
                </a:cxn>
                <a:cxn ang="0">
                  <a:pos x="154" y="12"/>
                </a:cxn>
                <a:cxn ang="0">
                  <a:pos x="169" y="1"/>
                </a:cxn>
                <a:cxn ang="0">
                  <a:pos x="184" y="0"/>
                </a:cxn>
                <a:cxn ang="0">
                  <a:pos x="200" y="9"/>
                </a:cxn>
                <a:cxn ang="0">
                  <a:pos x="215" y="26"/>
                </a:cxn>
                <a:cxn ang="0">
                  <a:pos x="230" y="53"/>
                </a:cxn>
                <a:cxn ang="0">
                  <a:pos x="245" y="88"/>
                </a:cxn>
                <a:cxn ang="0">
                  <a:pos x="258" y="132"/>
                </a:cxn>
                <a:cxn ang="0">
                  <a:pos x="272" y="184"/>
                </a:cxn>
                <a:cxn ang="0">
                  <a:pos x="285" y="246"/>
                </a:cxn>
                <a:cxn ang="0">
                  <a:pos x="297" y="313"/>
                </a:cxn>
                <a:cxn ang="0">
                  <a:pos x="308" y="388"/>
                </a:cxn>
                <a:cxn ang="0">
                  <a:pos x="318" y="469"/>
                </a:cxn>
                <a:cxn ang="0">
                  <a:pos x="327" y="556"/>
                </a:cxn>
                <a:cxn ang="0">
                  <a:pos x="335" y="647"/>
                </a:cxn>
                <a:cxn ang="0">
                  <a:pos x="342" y="744"/>
                </a:cxn>
                <a:cxn ang="0">
                  <a:pos x="347" y="844"/>
                </a:cxn>
                <a:cxn ang="0">
                  <a:pos x="351" y="948"/>
                </a:cxn>
                <a:cxn ang="0">
                  <a:pos x="354" y="1053"/>
                </a:cxn>
                <a:cxn ang="0">
                  <a:pos x="356" y="1159"/>
                </a:cxn>
                <a:cxn ang="0">
                  <a:pos x="356" y="1180"/>
                </a:cxn>
                <a:cxn ang="0">
                  <a:pos x="356" y="1222"/>
                </a:cxn>
              </a:cxnLst>
              <a:rect l="0" t="0" r="r" b="b"/>
              <a:pathLst>
                <a:path w="357" h="1223">
                  <a:moveTo>
                    <a:pt x="0" y="1222"/>
                  </a:moveTo>
                  <a:lnTo>
                    <a:pt x="0" y="1180"/>
                  </a:lnTo>
                  <a:lnTo>
                    <a:pt x="2" y="1074"/>
                  </a:lnTo>
                  <a:lnTo>
                    <a:pt x="4" y="969"/>
                  </a:lnTo>
                  <a:lnTo>
                    <a:pt x="8" y="866"/>
                  </a:lnTo>
                  <a:lnTo>
                    <a:pt x="13" y="764"/>
                  </a:lnTo>
                  <a:lnTo>
                    <a:pt x="20" y="667"/>
                  </a:lnTo>
                  <a:lnTo>
                    <a:pt x="27" y="575"/>
                  </a:lnTo>
                  <a:lnTo>
                    <a:pt x="36" y="488"/>
                  </a:lnTo>
                  <a:lnTo>
                    <a:pt x="46" y="404"/>
                  </a:lnTo>
                  <a:lnTo>
                    <a:pt x="57" y="329"/>
                  </a:lnTo>
                  <a:lnTo>
                    <a:pt x="68" y="259"/>
                  </a:lnTo>
                  <a:lnTo>
                    <a:pt x="81" y="197"/>
                  </a:lnTo>
                  <a:lnTo>
                    <a:pt x="94" y="142"/>
                  </a:lnTo>
                  <a:lnTo>
                    <a:pt x="108" y="96"/>
                  </a:lnTo>
                  <a:lnTo>
                    <a:pt x="123" y="59"/>
                  </a:lnTo>
                  <a:lnTo>
                    <a:pt x="138" y="32"/>
                  </a:lnTo>
                  <a:lnTo>
                    <a:pt x="154" y="12"/>
                  </a:lnTo>
                  <a:lnTo>
                    <a:pt x="169" y="1"/>
                  </a:lnTo>
                  <a:lnTo>
                    <a:pt x="184" y="0"/>
                  </a:lnTo>
                  <a:lnTo>
                    <a:pt x="200" y="9"/>
                  </a:lnTo>
                  <a:lnTo>
                    <a:pt x="215" y="26"/>
                  </a:lnTo>
                  <a:lnTo>
                    <a:pt x="230" y="53"/>
                  </a:lnTo>
                  <a:lnTo>
                    <a:pt x="245" y="88"/>
                  </a:lnTo>
                  <a:lnTo>
                    <a:pt x="258" y="132"/>
                  </a:lnTo>
                  <a:lnTo>
                    <a:pt x="272" y="184"/>
                  </a:lnTo>
                  <a:lnTo>
                    <a:pt x="285" y="246"/>
                  </a:lnTo>
                  <a:lnTo>
                    <a:pt x="297" y="313"/>
                  </a:lnTo>
                  <a:lnTo>
                    <a:pt x="308" y="388"/>
                  </a:lnTo>
                  <a:lnTo>
                    <a:pt x="318" y="469"/>
                  </a:lnTo>
                  <a:lnTo>
                    <a:pt x="327" y="556"/>
                  </a:lnTo>
                  <a:lnTo>
                    <a:pt x="335" y="647"/>
                  </a:lnTo>
                  <a:lnTo>
                    <a:pt x="342" y="744"/>
                  </a:lnTo>
                  <a:lnTo>
                    <a:pt x="347" y="844"/>
                  </a:lnTo>
                  <a:lnTo>
                    <a:pt x="351" y="948"/>
                  </a:lnTo>
                  <a:lnTo>
                    <a:pt x="354" y="1053"/>
                  </a:lnTo>
                  <a:lnTo>
                    <a:pt x="356" y="1159"/>
                  </a:lnTo>
                  <a:lnTo>
                    <a:pt x="356" y="1180"/>
                  </a:lnTo>
                  <a:lnTo>
                    <a:pt x="356" y="1222"/>
                  </a:lnTo>
                </a:path>
              </a:pathLst>
            </a:custGeom>
            <a:noFill/>
            <a:ln w="19050" cap="flat" cmpd="sng">
              <a:solidFill>
                <a:srgbClr val="FF3300"/>
              </a:solidFill>
              <a:prstDash val="solid"/>
              <a:round/>
              <a:headEnd/>
              <a:tailEnd/>
            </a:ln>
            <a:effectLst/>
          </p:spPr>
          <p:txBody>
            <a:bodyPr wrap="none" lIns="72523" tIns="36261" rIns="72523" bIns="36261"/>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36299" name="Freeform 107"/>
            <p:cNvSpPr>
              <a:spLocks/>
            </p:cNvSpPr>
            <p:nvPr/>
          </p:nvSpPr>
          <p:spPr bwMode="auto">
            <a:xfrm>
              <a:off x="965" y="1897"/>
              <a:ext cx="291" cy="353"/>
            </a:xfrm>
            <a:custGeom>
              <a:avLst/>
              <a:gdLst/>
              <a:ahLst/>
              <a:cxnLst>
                <a:cxn ang="0">
                  <a:pos x="533" y="698"/>
                </a:cxn>
                <a:cxn ang="0">
                  <a:pos x="533" y="674"/>
                </a:cxn>
                <a:cxn ang="0">
                  <a:pos x="533" y="662"/>
                </a:cxn>
                <a:cxn ang="0">
                  <a:pos x="530" y="602"/>
                </a:cxn>
                <a:cxn ang="0">
                  <a:pos x="526" y="541"/>
                </a:cxn>
                <a:cxn ang="0">
                  <a:pos x="520" y="482"/>
                </a:cxn>
                <a:cxn ang="0">
                  <a:pos x="512" y="425"/>
                </a:cxn>
                <a:cxn ang="0">
                  <a:pos x="502" y="370"/>
                </a:cxn>
                <a:cxn ang="0">
                  <a:pos x="490" y="318"/>
                </a:cxn>
                <a:cxn ang="0">
                  <a:pos x="476" y="268"/>
                </a:cxn>
                <a:cxn ang="0">
                  <a:pos x="461" y="222"/>
                </a:cxn>
                <a:cxn ang="0">
                  <a:pos x="445" y="178"/>
                </a:cxn>
                <a:cxn ang="0">
                  <a:pos x="427" y="140"/>
                </a:cxn>
                <a:cxn ang="0">
                  <a:pos x="408" y="106"/>
                </a:cxn>
                <a:cxn ang="0">
                  <a:pos x="388" y="75"/>
                </a:cxn>
                <a:cxn ang="0">
                  <a:pos x="366" y="50"/>
                </a:cxn>
                <a:cxn ang="0">
                  <a:pos x="344" y="30"/>
                </a:cxn>
                <a:cxn ang="0">
                  <a:pos x="322" y="15"/>
                </a:cxn>
                <a:cxn ang="0">
                  <a:pos x="299" y="5"/>
                </a:cxn>
                <a:cxn ang="0">
                  <a:pos x="276" y="0"/>
                </a:cxn>
                <a:cxn ang="0">
                  <a:pos x="253" y="1"/>
                </a:cxn>
                <a:cxn ang="0">
                  <a:pos x="230" y="7"/>
                </a:cxn>
                <a:cxn ang="0">
                  <a:pos x="207" y="18"/>
                </a:cxn>
                <a:cxn ang="0">
                  <a:pos x="184" y="34"/>
                </a:cxn>
                <a:cxn ang="0">
                  <a:pos x="162" y="55"/>
                </a:cxn>
                <a:cxn ang="0">
                  <a:pos x="141" y="81"/>
                </a:cxn>
                <a:cxn ang="0">
                  <a:pos x="122" y="112"/>
                </a:cxn>
                <a:cxn ang="0">
                  <a:pos x="102" y="148"/>
                </a:cxn>
                <a:cxn ang="0">
                  <a:pos x="85" y="188"/>
                </a:cxn>
                <a:cxn ang="0">
                  <a:pos x="68" y="231"/>
                </a:cxn>
                <a:cxn ang="0">
                  <a:pos x="54" y="278"/>
                </a:cxn>
                <a:cxn ang="0">
                  <a:pos x="40" y="328"/>
                </a:cxn>
                <a:cxn ang="0">
                  <a:pos x="29" y="381"/>
                </a:cxn>
                <a:cxn ang="0">
                  <a:pos x="20" y="436"/>
                </a:cxn>
                <a:cxn ang="0">
                  <a:pos x="12" y="494"/>
                </a:cxn>
                <a:cxn ang="0">
                  <a:pos x="6" y="553"/>
                </a:cxn>
                <a:cxn ang="0">
                  <a:pos x="2" y="614"/>
                </a:cxn>
                <a:cxn ang="0">
                  <a:pos x="0" y="674"/>
                </a:cxn>
                <a:cxn ang="0">
                  <a:pos x="0" y="698"/>
                </a:cxn>
              </a:cxnLst>
              <a:rect l="0" t="0" r="r" b="b"/>
              <a:pathLst>
                <a:path w="534" h="699">
                  <a:moveTo>
                    <a:pt x="533" y="698"/>
                  </a:moveTo>
                  <a:lnTo>
                    <a:pt x="533" y="674"/>
                  </a:lnTo>
                  <a:lnTo>
                    <a:pt x="533" y="662"/>
                  </a:lnTo>
                  <a:lnTo>
                    <a:pt x="530" y="602"/>
                  </a:lnTo>
                  <a:lnTo>
                    <a:pt x="526" y="541"/>
                  </a:lnTo>
                  <a:lnTo>
                    <a:pt x="520" y="482"/>
                  </a:lnTo>
                  <a:lnTo>
                    <a:pt x="512" y="425"/>
                  </a:lnTo>
                  <a:lnTo>
                    <a:pt x="502" y="370"/>
                  </a:lnTo>
                  <a:lnTo>
                    <a:pt x="490" y="318"/>
                  </a:lnTo>
                  <a:lnTo>
                    <a:pt x="476" y="268"/>
                  </a:lnTo>
                  <a:lnTo>
                    <a:pt x="461" y="222"/>
                  </a:lnTo>
                  <a:lnTo>
                    <a:pt x="445" y="178"/>
                  </a:lnTo>
                  <a:lnTo>
                    <a:pt x="427" y="140"/>
                  </a:lnTo>
                  <a:lnTo>
                    <a:pt x="408" y="106"/>
                  </a:lnTo>
                  <a:lnTo>
                    <a:pt x="388" y="75"/>
                  </a:lnTo>
                  <a:lnTo>
                    <a:pt x="366" y="50"/>
                  </a:lnTo>
                  <a:lnTo>
                    <a:pt x="344" y="30"/>
                  </a:lnTo>
                  <a:lnTo>
                    <a:pt x="322" y="15"/>
                  </a:lnTo>
                  <a:lnTo>
                    <a:pt x="299" y="5"/>
                  </a:lnTo>
                  <a:lnTo>
                    <a:pt x="276" y="0"/>
                  </a:lnTo>
                  <a:lnTo>
                    <a:pt x="253" y="1"/>
                  </a:lnTo>
                  <a:lnTo>
                    <a:pt x="230" y="7"/>
                  </a:lnTo>
                  <a:lnTo>
                    <a:pt x="207" y="18"/>
                  </a:lnTo>
                  <a:lnTo>
                    <a:pt x="184" y="34"/>
                  </a:lnTo>
                  <a:lnTo>
                    <a:pt x="162" y="55"/>
                  </a:lnTo>
                  <a:lnTo>
                    <a:pt x="141" y="81"/>
                  </a:lnTo>
                  <a:lnTo>
                    <a:pt x="122" y="112"/>
                  </a:lnTo>
                  <a:lnTo>
                    <a:pt x="102" y="148"/>
                  </a:lnTo>
                  <a:lnTo>
                    <a:pt x="85" y="188"/>
                  </a:lnTo>
                  <a:lnTo>
                    <a:pt x="68" y="231"/>
                  </a:lnTo>
                  <a:lnTo>
                    <a:pt x="54" y="278"/>
                  </a:lnTo>
                  <a:lnTo>
                    <a:pt x="40" y="328"/>
                  </a:lnTo>
                  <a:lnTo>
                    <a:pt x="29" y="381"/>
                  </a:lnTo>
                  <a:lnTo>
                    <a:pt x="20" y="436"/>
                  </a:lnTo>
                  <a:lnTo>
                    <a:pt x="12" y="494"/>
                  </a:lnTo>
                  <a:lnTo>
                    <a:pt x="6" y="553"/>
                  </a:lnTo>
                  <a:lnTo>
                    <a:pt x="2" y="614"/>
                  </a:lnTo>
                  <a:lnTo>
                    <a:pt x="0" y="674"/>
                  </a:lnTo>
                  <a:lnTo>
                    <a:pt x="0" y="698"/>
                  </a:lnTo>
                </a:path>
              </a:pathLst>
            </a:custGeom>
            <a:noFill/>
            <a:ln w="19050" cap="flat" cmpd="sng">
              <a:solidFill>
                <a:srgbClr val="339966"/>
              </a:solidFill>
              <a:prstDash val="solid"/>
              <a:round/>
              <a:headEnd/>
              <a:tailEnd/>
            </a:ln>
            <a:effectLst/>
          </p:spPr>
          <p:txBody>
            <a:bodyPr wrap="none" lIns="72523" tIns="36261" rIns="72523" bIns="36261"/>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36300" name="Freeform 108"/>
            <p:cNvSpPr>
              <a:spLocks/>
            </p:cNvSpPr>
            <p:nvPr/>
          </p:nvSpPr>
          <p:spPr bwMode="auto">
            <a:xfrm>
              <a:off x="766" y="1897"/>
              <a:ext cx="286" cy="353"/>
            </a:xfrm>
            <a:custGeom>
              <a:avLst/>
              <a:gdLst/>
              <a:ahLst/>
              <a:cxnLst>
                <a:cxn ang="0">
                  <a:pos x="533" y="698"/>
                </a:cxn>
                <a:cxn ang="0">
                  <a:pos x="533" y="674"/>
                </a:cxn>
                <a:cxn ang="0">
                  <a:pos x="533" y="662"/>
                </a:cxn>
                <a:cxn ang="0">
                  <a:pos x="530" y="602"/>
                </a:cxn>
                <a:cxn ang="0">
                  <a:pos x="526" y="542"/>
                </a:cxn>
                <a:cxn ang="0">
                  <a:pos x="520" y="483"/>
                </a:cxn>
                <a:cxn ang="0">
                  <a:pos x="512" y="425"/>
                </a:cxn>
                <a:cxn ang="0">
                  <a:pos x="502" y="370"/>
                </a:cxn>
                <a:cxn ang="0">
                  <a:pos x="490" y="318"/>
                </a:cxn>
                <a:cxn ang="0">
                  <a:pos x="476" y="268"/>
                </a:cxn>
                <a:cxn ang="0">
                  <a:pos x="461" y="222"/>
                </a:cxn>
                <a:cxn ang="0">
                  <a:pos x="445" y="179"/>
                </a:cxn>
                <a:cxn ang="0">
                  <a:pos x="427" y="140"/>
                </a:cxn>
                <a:cxn ang="0">
                  <a:pos x="407" y="106"/>
                </a:cxn>
                <a:cxn ang="0">
                  <a:pos x="387" y="76"/>
                </a:cxn>
                <a:cxn ang="0">
                  <a:pos x="366" y="51"/>
                </a:cxn>
                <a:cxn ang="0">
                  <a:pos x="344" y="30"/>
                </a:cxn>
                <a:cxn ang="0">
                  <a:pos x="322" y="15"/>
                </a:cxn>
                <a:cxn ang="0">
                  <a:pos x="299" y="6"/>
                </a:cxn>
                <a:cxn ang="0">
                  <a:pos x="276" y="0"/>
                </a:cxn>
                <a:cxn ang="0">
                  <a:pos x="253" y="1"/>
                </a:cxn>
                <a:cxn ang="0">
                  <a:pos x="230" y="7"/>
                </a:cxn>
                <a:cxn ang="0">
                  <a:pos x="207" y="18"/>
                </a:cxn>
                <a:cxn ang="0">
                  <a:pos x="184" y="34"/>
                </a:cxn>
                <a:cxn ang="0">
                  <a:pos x="162" y="55"/>
                </a:cxn>
                <a:cxn ang="0">
                  <a:pos x="141" y="82"/>
                </a:cxn>
                <a:cxn ang="0">
                  <a:pos x="121" y="112"/>
                </a:cxn>
                <a:cxn ang="0">
                  <a:pos x="102" y="148"/>
                </a:cxn>
                <a:cxn ang="0">
                  <a:pos x="85" y="188"/>
                </a:cxn>
                <a:cxn ang="0">
                  <a:pos x="68" y="231"/>
                </a:cxn>
                <a:cxn ang="0">
                  <a:pos x="53" y="279"/>
                </a:cxn>
                <a:cxn ang="0">
                  <a:pos x="40" y="328"/>
                </a:cxn>
                <a:cxn ang="0">
                  <a:pos x="29" y="381"/>
                </a:cxn>
                <a:cxn ang="0">
                  <a:pos x="19" y="437"/>
                </a:cxn>
                <a:cxn ang="0">
                  <a:pos x="11" y="495"/>
                </a:cxn>
                <a:cxn ang="0">
                  <a:pos x="6" y="554"/>
                </a:cxn>
                <a:cxn ang="0">
                  <a:pos x="2" y="614"/>
                </a:cxn>
                <a:cxn ang="0">
                  <a:pos x="0" y="674"/>
                </a:cxn>
                <a:cxn ang="0">
                  <a:pos x="0" y="698"/>
                </a:cxn>
              </a:cxnLst>
              <a:rect l="0" t="0" r="r" b="b"/>
              <a:pathLst>
                <a:path w="534" h="699">
                  <a:moveTo>
                    <a:pt x="533" y="698"/>
                  </a:moveTo>
                  <a:lnTo>
                    <a:pt x="533" y="674"/>
                  </a:lnTo>
                  <a:lnTo>
                    <a:pt x="533" y="662"/>
                  </a:lnTo>
                  <a:lnTo>
                    <a:pt x="530" y="602"/>
                  </a:lnTo>
                  <a:lnTo>
                    <a:pt x="526" y="542"/>
                  </a:lnTo>
                  <a:lnTo>
                    <a:pt x="520" y="483"/>
                  </a:lnTo>
                  <a:lnTo>
                    <a:pt x="512" y="425"/>
                  </a:lnTo>
                  <a:lnTo>
                    <a:pt x="502" y="370"/>
                  </a:lnTo>
                  <a:lnTo>
                    <a:pt x="490" y="318"/>
                  </a:lnTo>
                  <a:lnTo>
                    <a:pt x="476" y="268"/>
                  </a:lnTo>
                  <a:lnTo>
                    <a:pt x="461" y="222"/>
                  </a:lnTo>
                  <a:lnTo>
                    <a:pt x="445" y="179"/>
                  </a:lnTo>
                  <a:lnTo>
                    <a:pt x="427" y="140"/>
                  </a:lnTo>
                  <a:lnTo>
                    <a:pt x="407" y="106"/>
                  </a:lnTo>
                  <a:lnTo>
                    <a:pt x="387" y="76"/>
                  </a:lnTo>
                  <a:lnTo>
                    <a:pt x="366" y="51"/>
                  </a:lnTo>
                  <a:lnTo>
                    <a:pt x="344" y="30"/>
                  </a:lnTo>
                  <a:lnTo>
                    <a:pt x="322" y="15"/>
                  </a:lnTo>
                  <a:lnTo>
                    <a:pt x="299" y="6"/>
                  </a:lnTo>
                  <a:lnTo>
                    <a:pt x="276" y="0"/>
                  </a:lnTo>
                  <a:lnTo>
                    <a:pt x="253" y="1"/>
                  </a:lnTo>
                  <a:lnTo>
                    <a:pt x="230" y="7"/>
                  </a:lnTo>
                  <a:lnTo>
                    <a:pt x="207" y="18"/>
                  </a:lnTo>
                  <a:lnTo>
                    <a:pt x="184" y="34"/>
                  </a:lnTo>
                  <a:lnTo>
                    <a:pt x="162" y="55"/>
                  </a:lnTo>
                  <a:lnTo>
                    <a:pt x="141" y="82"/>
                  </a:lnTo>
                  <a:lnTo>
                    <a:pt x="121" y="112"/>
                  </a:lnTo>
                  <a:lnTo>
                    <a:pt x="102" y="148"/>
                  </a:lnTo>
                  <a:lnTo>
                    <a:pt x="85" y="188"/>
                  </a:lnTo>
                  <a:lnTo>
                    <a:pt x="68" y="231"/>
                  </a:lnTo>
                  <a:lnTo>
                    <a:pt x="53" y="279"/>
                  </a:lnTo>
                  <a:lnTo>
                    <a:pt x="40" y="328"/>
                  </a:lnTo>
                  <a:lnTo>
                    <a:pt x="29" y="381"/>
                  </a:lnTo>
                  <a:lnTo>
                    <a:pt x="19" y="437"/>
                  </a:lnTo>
                  <a:lnTo>
                    <a:pt x="11" y="495"/>
                  </a:lnTo>
                  <a:lnTo>
                    <a:pt x="6" y="554"/>
                  </a:lnTo>
                  <a:lnTo>
                    <a:pt x="2" y="614"/>
                  </a:lnTo>
                  <a:lnTo>
                    <a:pt x="0" y="674"/>
                  </a:lnTo>
                  <a:lnTo>
                    <a:pt x="0" y="698"/>
                  </a:lnTo>
                </a:path>
              </a:pathLst>
            </a:custGeom>
            <a:noFill/>
            <a:ln w="19050" cap="flat" cmpd="sng">
              <a:solidFill>
                <a:srgbClr val="339966"/>
              </a:solidFill>
              <a:prstDash val="solid"/>
              <a:round/>
              <a:headEnd/>
              <a:tailEnd/>
            </a:ln>
            <a:effectLst/>
          </p:spPr>
          <p:txBody>
            <a:bodyPr wrap="none" lIns="72523" tIns="36261" rIns="72523" bIns="36261"/>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36301" name="Freeform 109"/>
            <p:cNvSpPr>
              <a:spLocks/>
            </p:cNvSpPr>
            <p:nvPr/>
          </p:nvSpPr>
          <p:spPr bwMode="auto">
            <a:xfrm>
              <a:off x="510" y="2252"/>
              <a:ext cx="962" cy="67"/>
            </a:xfrm>
            <a:custGeom>
              <a:avLst/>
              <a:gdLst/>
              <a:ahLst/>
              <a:cxnLst>
                <a:cxn ang="0">
                  <a:pos x="0" y="0"/>
                </a:cxn>
                <a:cxn ang="0">
                  <a:pos x="1778" y="0"/>
                </a:cxn>
              </a:cxnLst>
              <a:rect l="0" t="0" r="r" b="b"/>
              <a:pathLst>
                <a:path w="1779" h="1">
                  <a:moveTo>
                    <a:pt x="0" y="0"/>
                  </a:moveTo>
                  <a:lnTo>
                    <a:pt x="1778" y="0"/>
                  </a:lnTo>
                </a:path>
              </a:pathLst>
            </a:custGeom>
            <a:noFill/>
            <a:ln w="19050" cap="flat" cmpd="sng">
              <a:solidFill>
                <a:srgbClr val="339966"/>
              </a:solidFill>
              <a:prstDash val="solid"/>
              <a:round/>
              <a:headEnd/>
              <a:tailEnd/>
            </a:ln>
            <a:effectLst/>
          </p:spPr>
          <p:txBody>
            <a:bodyPr wrap="none" lIns="72523" tIns="36261" rIns="72523" bIns="36261"/>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sp>
          <p:nvSpPr>
            <p:cNvPr id="136302" name="Freeform 110"/>
            <p:cNvSpPr>
              <a:spLocks/>
            </p:cNvSpPr>
            <p:nvPr/>
          </p:nvSpPr>
          <p:spPr bwMode="auto">
            <a:xfrm flipH="1">
              <a:off x="947" y="1536"/>
              <a:ext cx="63" cy="670"/>
            </a:xfrm>
            <a:custGeom>
              <a:avLst/>
              <a:gdLst/>
              <a:ahLst/>
              <a:cxnLst>
                <a:cxn ang="0">
                  <a:pos x="0" y="0"/>
                </a:cxn>
                <a:cxn ang="0">
                  <a:pos x="0" y="1491"/>
                </a:cxn>
              </a:cxnLst>
              <a:rect l="0" t="0" r="r" b="b"/>
              <a:pathLst>
                <a:path w="1" h="1492">
                  <a:moveTo>
                    <a:pt x="0" y="0"/>
                  </a:moveTo>
                  <a:lnTo>
                    <a:pt x="0" y="1491"/>
                  </a:lnTo>
                </a:path>
              </a:pathLst>
            </a:custGeom>
            <a:noFill/>
            <a:ln w="19050" cap="flat" cmpd="sng">
              <a:solidFill>
                <a:srgbClr val="339966"/>
              </a:solidFill>
              <a:prstDash val="dash"/>
              <a:round/>
              <a:headEnd/>
              <a:tailEnd/>
            </a:ln>
            <a:effectLst/>
          </p:spPr>
          <p:txBody>
            <a:bodyPr wrap="none" lIns="72523" tIns="36261" rIns="72523" bIns="36261"/>
            <a:lstStyle/>
            <a:p>
              <a:pPr fontAlgn="auto">
                <a:spcBef>
                  <a:spcPts val="0"/>
                </a:spcBef>
                <a:spcAft>
                  <a:spcPts val="0"/>
                </a:spcAft>
                <a:defRPr/>
              </a:pPr>
              <a:endParaRPr lang="en-IN" dirty="0">
                <a:effectLst>
                  <a:outerShdw blurRad="38100" dist="38100" dir="2700000" algn="tl">
                    <a:srgbClr val="000000">
                      <a:alpha val="43137"/>
                    </a:srgbClr>
                  </a:outerShdw>
                </a:effectLst>
                <a:latin typeface="+mn-lt"/>
              </a:endParaRPr>
            </a:p>
          </p:txBody>
        </p:sp>
      </p:grpSp>
      <p:graphicFrame>
        <p:nvGraphicFramePr>
          <p:cNvPr id="7170" name="Object 112"/>
          <p:cNvGraphicFramePr>
            <a:graphicFrameLocks noChangeAspect="1"/>
          </p:cNvGraphicFramePr>
          <p:nvPr/>
        </p:nvGraphicFramePr>
        <p:xfrm>
          <a:off x="381000" y="3733800"/>
          <a:ext cx="3875088" cy="2587625"/>
        </p:xfrm>
        <a:graphic>
          <a:graphicData uri="http://schemas.openxmlformats.org/presentationml/2006/ole">
            <p:oleObj spid="_x0000_s7203" name="Photo Editor Photo" r:id="rId3" imgW="7020905" imgH="5571429" progId="">
              <p:embed/>
            </p:oleObj>
          </a:graphicData>
        </a:graphic>
      </p:graphicFrame>
      <p:graphicFrame>
        <p:nvGraphicFramePr>
          <p:cNvPr id="7171" name="Object 113"/>
          <p:cNvGraphicFramePr>
            <a:graphicFrameLocks noChangeAspect="1"/>
          </p:cNvGraphicFramePr>
          <p:nvPr/>
        </p:nvGraphicFramePr>
        <p:xfrm>
          <a:off x="5029200" y="995363"/>
          <a:ext cx="3733800" cy="2514600"/>
        </p:xfrm>
        <a:graphic>
          <a:graphicData uri="http://schemas.openxmlformats.org/presentationml/2006/ole">
            <p:oleObj spid="_x0000_s7204" name="Photo Editor Photo" r:id="rId4" imgW="6523810" imgH="5152381" progId="">
              <p:embed/>
            </p:oleObj>
          </a:graphicData>
        </a:graphic>
      </p:graphicFrame>
      <p:graphicFrame>
        <p:nvGraphicFramePr>
          <p:cNvPr id="7172" name="Object 114"/>
          <p:cNvGraphicFramePr>
            <a:graphicFrameLocks noChangeAspect="1"/>
          </p:cNvGraphicFramePr>
          <p:nvPr/>
        </p:nvGraphicFramePr>
        <p:xfrm>
          <a:off x="5029200" y="3627438"/>
          <a:ext cx="3733800" cy="2795587"/>
        </p:xfrm>
        <a:graphic>
          <a:graphicData uri="http://schemas.openxmlformats.org/presentationml/2006/ole">
            <p:oleObj spid="_x0000_s7205" name="Photo Editor Photo" r:id="rId5" imgW="4382112" imgH="2838846" progId="">
              <p:embed/>
            </p:oleObj>
          </a:graphicData>
        </a:graphic>
      </p:graphicFrame>
      <p:sp>
        <p:nvSpPr>
          <p:cNvPr id="7177" name="Text Box 104"/>
          <p:cNvSpPr txBox="1">
            <a:spLocks noChangeArrowheads="1"/>
          </p:cNvSpPr>
          <p:nvPr/>
        </p:nvSpPr>
        <p:spPr bwMode="auto">
          <a:xfrm>
            <a:off x="3810000" y="1447800"/>
            <a:ext cx="1057275" cy="276225"/>
          </a:xfrm>
          <a:prstGeom prst="rect">
            <a:avLst/>
          </a:prstGeom>
          <a:noFill/>
          <a:ln w="9525">
            <a:noFill/>
            <a:miter lim="800000"/>
            <a:headEnd/>
            <a:tailEnd/>
          </a:ln>
        </p:spPr>
        <p:txBody>
          <a:bodyPr wrap="none">
            <a:spAutoFit/>
          </a:bodyPr>
          <a:lstStyle/>
          <a:p>
            <a:pPr eaLnBrk="0" hangingPunct="0"/>
            <a:r>
              <a:rPr lang="en-US" sz="1200" dirty="0">
                <a:solidFill>
                  <a:schemeClr val="bg1"/>
                </a:solidFill>
                <a:latin typeface="Arial Narrow" pitchFamily="34" charset="0"/>
              </a:rPr>
              <a:t>Reflector Beam</a:t>
            </a:r>
          </a:p>
        </p:txBody>
      </p:sp>
      <p:sp>
        <p:nvSpPr>
          <p:cNvPr id="7178" name="Text Box 104"/>
          <p:cNvSpPr txBox="1">
            <a:spLocks noChangeArrowheads="1"/>
          </p:cNvSpPr>
          <p:nvPr/>
        </p:nvSpPr>
        <p:spPr bwMode="auto">
          <a:xfrm>
            <a:off x="2590800" y="1981200"/>
            <a:ext cx="1027113" cy="320675"/>
          </a:xfrm>
          <a:prstGeom prst="rect">
            <a:avLst/>
          </a:prstGeom>
          <a:noFill/>
          <a:ln w="9525">
            <a:noFill/>
            <a:miter lim="800000"/>
            <a:headEnd/>
            <a:tailEnd/>
          </a:ln>
        </p:spPr>
        <p:txBody>
          <a:bodyPr wrap="none">
            <a:spAutoFit/>
          </a:bodyPr>
          <a:lstStyle/>
          <a:p>
            <a:pPr eaLnBrk="0" hangingPunct="0">
              <a:lnSpc>
                <a:spcPct val="60000"/>
              </a:lnSpc>
            </a:pPr>
            <a:r>
              <a:rPr lang="en-US" sz="1200" dirty="0">
                <a:solidFill>
                  <a:schemeClr val="bg1"/>
                </a:solidFill>
                <a:latin typeface="Arial Narrow" pitchFamily="34" charset="0"/>
              </a:rPr>
              <a:t>Autotrack Horn</a:t>
            </a:r>
          </a:p>
          <a:p>
            <a:pPr eaLnBrk="0" hangingPunct="0">
              <a:lnSpc>
                <a:spcPct val="60000"/>
              </a:lnSpc>
            </a:pPr>
            <a:r>
              <a:rPr lang="en-US" sz="1200" dirty="0">
                <a:solidFill>
                  <a:schemeClr val="bg1"/>
                </a:solidFill>
                <a:latin typeface="Arial Narrow" pitchFamily="34" charset="0"/>
              </a:rPr>
              <a:t>Beam</a:t>
            </a:r>
          </a:p>
        </p:txBody>
      </p:sp>
      <p:cxnSp>
        <p:nvCxnSpPr>
          <p:cNvPr id="7179" name="Straight Arrow Connector 119"/>
          <p:cNvCxnSpPr>
            <a:cxnSpLocks noChangeShapeType="1"/>
          </p:cNvCxnSpPr>
          <p:nvPr/>
        </p:nvCxnSpPr>
        <p:spPr bwMode="auto">
          <a:xfrm rot="16200000" flipH="1">
            <a:off x="3200400" y="2209800"/>
            <a:ext cx="228600" cy="228600"/>
          </a:xfrm>
          <a:prstGeom prst="straightConnector1">
            <a:avLst/>
          </a:prstGeom>
          <a:noFill/>
          <a:ln w="19050" algn="ctr">
            <a:solidFill>
              <a:schemeClr val="tx1"/>
            </a:solidFill>
            <a:round/>
            <a:headEnd/>
            <a:tailEnd type="arrow" w="med" len="med"/>
          </a:ln>
        </p:spPr>
      </p:cxnSp>
      <p:cxnSp>
        <p:nvCxnSpPr>
          <p:cNvPr id="7180" name="Straight Arrow Connector 121"/>
          <p:cNvCxnSpPr>
            <a:cxnSpLocks noChangeShapeType="1"/>
          </p:cNvCxnSpPr>
          <p:nvPr/>
        </p:nvCxnSpPr>
        <p:spPr bwMode="auto">
          <a:xfrm rot="10800000" flipV="1">
            <a:off x="3886200" y="1676400"/>
            <a:ext cx="304800" cy="228600"/>
          </a:xfrm>
          <a:prstGeom prst="straightConnector1">
            <a:avLst/>
          </a:prstGeom>
          <a:noFill/>
          <a:ln w="19050" algn="ctr">
            <a:solidFill>
              <a:schemeClr val="tx1"/>
            </a:solidFill>
            <a:round/>
            <a:headEnd/>
            <a:tailEnd type="arrow" w="med" len="med"/>
          </a:ln>
        </p:spPr>
      </p:cxnSp>
      <p:sp>
        <p:nvSpPr>
          <p:cNvPr id="121" name="Rectangle 120"/>
          <p:cNvSpPr>
            <a:spLocks noChangeArrowheads="1"/>
          </p:cNvSpPr>
          <p:nvPr/>
        </p:nvSpPr>
        <p:spPr bwMode="auto">
          <a:xfrm>
            <a:off x="104775" y="133350"/>
            <a:ext cx="89154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ct val="50000"/>
              </a:spcBef>
              <a:spcAft>
                <a:spcPts val="0"/>
              </a:spcAft>
              <a:defRPr/>
            </a:pPr>
            <a:r>
              <a:rPr lang="en-US" sz="2800" b="1" dirty="0">
                <a:solidFill>
                  <a:srgbClr val="FFFF00"/>
                </a:solidFill>
                <a:latin typeface="Georgia" pitchFamily="18" charset="0"/>
              </a:rPr>
              <a:t>SECOND GENERATION JAMMER ANTENNAS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txBox="1">
            <a:spLocks noChangeArrowheads="1"/>
          </p:cNvSpPr>
          <p:nvPr/>
        </p:nvSpPr>
        <p:spPr bwMode="auto">
          <a:xfrm>
            <a:off x="5345113" y="1089025"/>
            <a:ext cx="3376612" cy="2971800"/>
          </a:xfrm>
          <a:prstGeom prst="rect">
            <a:avLst/>
          </a:prstGeom>
          <a:noFill/>
          <a:ln w="9525">
            <a:noFill/>
            <a:miter lim="800000"/>
            <a:headEnd/>
            <a:tailEnd/>
          </a:ln>
        </p:spPr>
        <p:txBody>
          <a:bodyPr/>
          <a:lstStyle/>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Wide spectral coverage</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High ERP</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High POI</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Emitter Identification</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Threat Warning</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Multi Threat Jamming</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Wide Angular coverage</a:t>
            </a:r>
          </a:p>
          <a:p>
            <a:pPr marL="285750" indent="-285750">
              <a:spcBef>
                <a:spcPts val="300"/>
              </a:spcBef>
              <a:spcAft>
                <a:spcPts val="300"/>
              </a:spcAft>
              <a:buClr>
                <a:srgbClr val="00FFCC"/>
              </a:buClr>
              <a:buSzPct val="70000"/>
              <a:buFont typeface="Wingdings" pitchFamily="2" charset="2"/>
              <a:buChar char="§"/>
            </a:pPr>
            <a:r>
              <a:rPr lang="en-US" sz="2000" i="1" dirty="0">
                <a:solidFill>
                  <a:schemeClr val="bg1"/>
                </a:solidFill>
                <a:latin typeface="Georgia" pitchFamily="18" charset="0"/>
                <a:cs typeface="Segoe UI" pitchFamily="34" charset="0"/>
              </a:rPr>
              <a:t>Low Reaction  Time</a:t>
            </a:r>
          </a:p>
        </p:txBody>
      </p:sp>
      <p:sp>
        <p:nvSpPr>
          <p:cNvPr id="8" name="TextBox 7"/>
          <p:cNvSpPr txBox="1"/>
          <p:nvPr/>
        </p:nvSpPr>
        <p:spPr>
          <a:xfrm>
            <a:off x="5133975" y="762000"/>
            <a:ext cx="4070345" cy="400110"/>
          </a:xfrm>
          <a:prstGeom prst="rect">
            <a:avLst/>
          </a:prstGeom>
          <a:noFill/>
        </p:spPr>
        <p:txBody>
          <a:bodyPr wrap="none">
            <a:spAutoFit/>
          </a:bodyPr>
          <a:lstStyle/>
          <a:p>
            <a:pPr fontAlgn="auto">
              <a:spcBef>
                <a:spcPts val="0"/>
              </a:spcBef>
              <a:spcAft>
                <a:spcPts val="0"/>
              </a:spcAft>
              <a:defRPr/>
            </a:pPr>
            <a:r>
              <a:rPr lang="en-US" sz="2000" b="1" i="1" dirty="0">
                <a:solidFill>
                  <a:srgbClr val="00FFFF"/>
                </a:solidFill>
                <a:effectLst>
                  <a:outerShdw blurRad="38100" dist="38100" dir="2700000" algn="tl">
                    <a:srgbClr val="000000">
                      <a:alpha val="43137"/>
                    </a:srgbClr>
                  </a:outerShdw>
                </a:effectLst>
                <a:latin typeface="Georgia" pitchFamily="18" charset="0"/>
                <a:ea typeface="Segoe UI" pitchFamily="34" charset="0"/>
                <a:cs typeface="Segoe UI" pitchFamily="34" charset="0"/>
              </a:rPr>
              <a:t>Modern EW system demands</a:t>
            </a:r>
          </a:p>
        </p:txBody>
      </p:sp>
      <p:sp>
        <p:nvSpPr>
          <p:cNvPr id="10" name="TextBox 9"/>
          <p:cNvSpPr txBox="1"/>
          <p:nvPr/>
        </p:nvSpPr>
        <p:spPr>
          <a:xfrm>
            <a:off x="422275" y="4343400"/>
            <a:ext cx="4983163" cy="400050"/>
          </a:xfrm>
          <a:prstGeom prst="rect">
            <a:avLst/>
          </a:prstGeom>
          <a:noFill/>
        </p:spPr>
        <p:txBody>
          <a:bodyPr wrap="none">
            <a:spAutoFit/>
          </a:bodyPr>
          <a:lstStyle/>
          <a:p>
            <a:pPr fontAlgn="auto">
              <a:spcBef>
                <a:spcPts val="0"/>
              </a:spcBef>
              <a:spcAft>
                <a:spcPts val="0"/>
              </a:spcAft>
              <a:defRPr/>
            </a:pPr>
            <a:r>
              <a:rPr lang="en-US" sz="2000" b="1" i="1" dirty="0">
                <a:solidFill>
                  <a:srgbClr val="00FFFF"/>
                </a:solidFill>
                <a:effectLst>
                  <a:outerShdw blurRad="38100" dist="38100" dir="2700000" algn="tl">
                    <a:srgbClr val="000000">
                      <a:alpha val="43137"/>
                    </a:srgbClr>
                  </a:outerShdw>
                </a:effectLst>
                <a:latin typeface="Georgia" pitchFamily="18" charset="0"/>
                <a:ea typeface="Segoe UI" pitchFamily="34" charset="0"/>
                <a:cs typeface="Segoe UI" pitchFamily="34" charset="0"/>
              </a:rPr>
              <a:t>Antenna sub-system should provide</a:t>
            </a:r>
          </a:p>
        </p:txBody>
      </p:sp>
      <p:sp>
        <p:nvSpPr>
          <p:cNvPr id="50182" name="Rectangle 3"/>
          <p:cNvSpPr txBox="1">
            <a:spLocks noChangeArrowheads="1"/>
          </p:cNvSpPr>
          <p:nvPr/>
        </p:nvSpPr>
        <p:spPr bwMode="auto">
          <a:xfrm>
            <a:off x="703263" y="4648200"/>
            <a:ext cx="4502150" cy="1703388"/>
          </a:xfrm>
          <a:prstGeom prst="rect">
            <a:avLst/>
          </a:prstGeom>
          <a:noFill/>
          <a:ln w="9525">
            <a:noFill/>
            <a:miter lim="800000"/>
            <a:headEnd/>
            <a:tailEnd/>
          </a:ln>
        </p:spPr>
        <p:txBody>
          <a:bodyPr/>
          <a:lstStyle/>
          <a:p>
            <a:pPr marL="285750" indent="-285750">
              <a:spcBef>
                <a:spcPts val="300"/>
              </a:spcBef>
              <a:spcAft>
                <a:spcPts val="300"/>
              </a:spcAft>
              <a:buClr>
                <a:srgbClr val="66FF66"/>
              </a:buClr>
              <a:buSzPct val="70000"/>
              <a:buFont typeface="Wingdings" pitchFamily="2" charset="2"/>
              <a:buChar char="§"/>
            </a:pPr>
            <a:r>
              <a:rPr lang="en-US" sz="2000" i="1" dirty="0">
                <a:solidFill>
                  <a:schemeClr val="bg1"/>
                </a:solidFill>
                <a:latin typeface="Georgia" pitchFamily="18" charset="0"/>
                <a:cs typeface="Segoe UI" pitchFamily="34" charset="0"/>
              </a:rPr>
              <a:t>Broadband performance</a:t>
            </a:r>
          </a:p>
          <a:p>
            <a:pPr marL="285750" indent="-285750">
              <a:spcBef>
                <a:spcPts val="300"/>
              </a:spcBef>
              <a:spcAft>
                <a:spcPts val="300"/>
              </a:spcAft>
              <a:buClr>
                <a:srgbClr val="66FF66"/>
              </a:buClr>
              <a:buSzPct val="70000"/>
              <a:buFont typeface="Wingdings" pitchFamily="2" charset="2"/>
              <a:buChar char="§"/>
            </a:pPr>
            <a:r>
              <a:rPr lang="en-US" sz="2000" i="1" dirty="0">
                <a:solidFill>
                  <a:schemeClr val="bg1"/>
                </a:solidFill>
                <a:latin typeface="Georgia" pitchFamily="18" charset="0"/>
                <a:cs typeface="Segoe UI" pitchFamily="34" charset="0"/>
              </a:rPr>
              <a:t>High gain</a:t>
            </a:r>
          </a:p>
          <a:p>
            <a:pPr marL="285750" indent="-285750">
              <a:spcBef>
                <a:spcPts val="300"/>
              </a:spcBef>
              <a:spcAft>
                <a:spcPts val="300"/>
              </a:spcAft>
              <a:buClr>
                <a:srgbClr val="66FF66"/>
              </a:buClr>
              <a:buSzPct val="70000"/>
              <a:buFont typeface="Wingdings" pitchFamily="2" charset="2"/>
              <a:buChar char="§"/>
            </a:pPr>
            <a:r>
              <a:rPr lang="en-US" sz="2000" i="1" dirty="0">
                <a:solidFill>
                  <a:schemeClr val="bg1"/>
                </a:solidFill>
                <a:latin typeface="Georgia" pitchFamily="18" charset="0"/>
                <a:cs typeface="Segoe UI" pitchFamily="34" charset="0"/>
              </a:rPr>
              <a:t>Multi-polarization sensing</a:t>
            </a:r>
          </a:p>
          <a:p>
            <a:pPr marL="285750" indent="-285750">
              <a:spcBef>
                <a:spcPts val="300"/>
              </a:spcBef>
              <a:spcAft>
                <a:spcPts val="300"/>
              </a:spcAft>
              <a:buClr>
                <a:srgbClr val="66FF66"/>
              </a:buClr>
              <a:buSzPct val="70000"/>
              <a:buFont typeface="Wingdings" pitchFamily="2" charset="2"/>
              <a:buChar char="§"/>
            </a:pPr>
            <a:r>
              <a:rPr lang="en-US" sz="2000" i="1" dirty="0">
                <a:solidFill>
                  <a:schemeClr val="bg1"/>
                </a:solidFill>
                <a:latin typeface="Georgia" pitchFamily="18" charset="0"/>
                <a:cs typeface="Segoe UI" pitchFamily="34" charset="0"/>
              </a:rPr>
              <a:t>High Power Handling Capability</a:t>
            </a:r>
          </a:p>
        </p:txBody>
      </p:sp>
      <p:sp>
        <p:nvSpPr>
          <p:cNvPr id="299" name="Striped Right Arrow 298"/>
          <p:cNvSpPr/>
          <p:nvPr/>
        </p:nvSpPr>
        <p:spPr>
          <a:xfrm rot="5400000">
            <a:off x="6400800" y="4267200"/>
            <a:ext cx="609600" cy="304800"/>
          </a:xfrm>
          <a:prstGeom prst="stripedRightArrow">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00" name="Striped Right Arrow 299"/>
          <p:cNvSpPr/>
          <p:nvPr/>
        </p:nvSpPr>
        <p:spPr>
          <a:xfrm>
            <a:off x="4800600" y="5257800"/>
            <a:ext cx="768350" cy="304800"/>
          </a:xfrm>
          <a:prstGeom prst="stripedRightArrow">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50186" name="Picture 4" descr="MULTI"/>
          <p:cNvPicPr>
            <a:picLocks noChangeAspect="1" noChangeArrowheads="1"/>
          </p:cNvPicPr>
          <p:nvPr/>
        </p:nvPicPr>
        <p:blipFill>
          <a:blip r:embed="rId3"/>
          <a:srcRect/>
          <a:stretch>
            <a:fillRect/>
          </a:stretch>
        </p:blipFill>
        <p:spPr bwMode="auto">
          <a:xfrm>
            <a:off x="5638800" y="4724400"/>
            <a:ext cx="2817813" cy="1652588"/>
          </a:xfrm>
          <a:prstGeom prst="rect">
            <a:avLst/>
          </a:prstGeom>
          <a:noFill/>
          <a:ln w="9525">
            <a:noFill/>
            <a:miter lim="800000"/>
            <a:headEnd/>
            <a:tailEnd/>
          </a:ln>
        </p:spPr>
      </p:pic>
      <p:sp>
        <p:nvSpPr>
          <p:cNvPr id="14" name="Rectangle 13"/>
          <p:cNvSpPr>
            <a:spLocks noChangeArrowheads="1"/>
          </p:cNvSpPr>
          <p:nvPr/>
        </p:nvSpPr>
        <p:spPr bwMode="auto">
          <a:xfrm>
            <a:off x="1858475" y="152400"/>
            <a:ext cx="54102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2800" b="1" dirty="0">
                <a:solidFill>
                  <a:srgbClr val="FFFF00"/>
                </a:solidFill>
                <a:latin typeface="Georgia" pitchFamily="18" charset="0"/>
                <a:ea typeface="Segoe UI" pitchFamily="34" charset="0"/>
                <a:cs typeface="Segoe UI" pitchFamily="34" charset="0"/>
              </a:rPr>
              <a:t>MULTI-THREAT SCENARIO</a:t>
            </a:r>
          </a:p>
        </p:txBody>
      </p:sp>
      <p:grpSp>
        <p:nvGrpSpPr>
          <p:cNvPr id="2" name="Group 44"/>
          <p:cNvGrpSpPr/>
          <p:nvPr/>
        </p:nvGrpSpPr>
        <p:grpSpPr>
          <a:xfrm>
            <a:off x="555809" y="990600"/>
            <a:ext cx="4586603" cy="3388659"/>
            <a:chOff x="555809" y="990600"/>
            <a:chExt cx="4586603" cy="3388659"/>
          </a:xfrm>
        </p:grpSpPr>
        <p:pic>
          <p:nvPicPr>
            <p:cNvPr id="16" name="Picture 2"/>
            <p:cNvPicPr>
              <a:picLocks noChangeAspect="1" noChangeArrowheads="1"/>
            </p:cNvPicPr>
            <p:nvPr/>
          </p:nvPicPr>
          <p:blipFill>
            <a:blip r:embed="rId4" cstate="print"/>
            <a:srcRect r="3571" b="1835"/>
            <a:stretch>
              <a:fillRect/>
            </a:stretch>
          </p:blipFill>
          <p:spPr bwMode="auto">
            <a:xfrm rot="660000">
              <a:off x="1356940" y="3229769"/>
              <a:ext cx="907019" cy="887965"/>
            </a:xfrm>
            <a:prstGeom prst="rect">
              <a:avLst/>
            </a:prstGeom>
            <a:noFill/>
            <a:ln w="9525">
              <a:noFill/>
              <a:miter lim="800000"/>
              <a:headEnd/>
              <a:tailEnd/>
            </a:ln>
            <a:effectLst/>
          </p:spPr>
        </p:pic>
        <p:pic>
          <p:nvPicPr>
            <p:cNvPr id="17" name="Picture 16" descr="Ship1.jpg"/>
            <p:cNvPicPr>
              <a:picLocks noChangeAspect="1"/>
            </p:cNvPicPr>
            <p:nvPr/>
          </p:nvPicPr>
          <p:blipFill>
            <a:blip r:embed="rId5" cstate="print"/>
            <a:stretch>
              <a:fillRect/>
            </a:stretch>
          </p:blipFill>
          <p:spPr>
            <a:xfrm>
              <a:off x="3356757" y="2857272"/>
              <a:ext cx="1785655" cy="1144812"/>
            </a:xfrm>
            <a:prstGeom prst="rect">
              <a:avLst/>
            </a:prstGeom>
          </p:spPr>
        </p:pic>
        <p:pic>
          <p:nvPicPr>
            <p:cNvPr id="18" name="Picture 17" descr="Ship3.jpg"/>
            <p:cNvPicPr>
              <a:picLocks noChangeAspect="1"/>
            </p:cNvPicPr>
            <p:nvPr/>
          </p:nvPicPr>
          <p:blipFill>
            <a:blip r:embed="rId6" cstate="print"/>
            <a:srcRect t="27300"/>
            <a:stretch>
              <a:fillRect/>
            </a:stretch>
          </p:blipFill>
          <p:spPr>
            <a:xfrm>
              <a:off x="3906189" y="1040990"/>
              <a:ext cx="1098865" cy="625373"/>
            </a:xfrm>
            <a:prstGeom prst="rect">
              <a:avLst/>
            </a:prstGeom>
          </p:spPr>
        </p:pic>
        <p:pic>
          <p:nvPicPr>
            <p:cNvPr id="19" name="Picture 18" descr="Ship4.jpg"/>
            <p:cNvPicPr>
              <a:picLocks noChangeAspect="1"/>
            </p:cNvPicPr>
            <p:nvPr/>
          </p:nvPicPr>
          <p:blipFill>
            <a:blip r:embed="rId7" cstate="print"/>
            <a:stretch>
              <a:fillRect/>
            </a:stretch>
          </p:blipFill>
          <p:spPr>
            <a:xfrm>
              <a:off x="746953" y="2163797"/>
              <a:ext cx="1032767" cy="880624"/>
            </a:xfrm>
            <a:prstGeom prst="rect">
              <a:avLst/>
            </a:prstGeom>
          </p:spPr>
        </p:pic>
        <p:pic>
          <p:nvPicPr>
            <p:cNvPr id="20" name="Picture 19" descr="Helicopter1.jpg"/>
            <p:cNvPicPr>
              <a:picLocks noChangeAspect="1"/>
            </p:cNvPicPr>
            <p:nvPr/>
          </p:nvPicPr>
          <p:blipFill>
            <a:blip r:embed="rId8" cstate="print"/>
            <a:stretch>
              <a:fillRect/>
            </a:stretch>
          </p:blipFill>
          <p:spPr>
            <a:xfrm>
              <a:off x="1159027" y="1040990"/>
              <a:ext cx="1064523" cy="764382"/>
            </a:xfrm>
            <a:prstGeom prst="rect">
              <a:avLst/>
            </a:prstGeom>
          </p:spPr>
        </p:pic>
        <p:pic>
          <p:nvPicPr>
            <p:cNvPr id="21" name="Picture 20" descr="miisile1.jpg"/>
            <p:cNvPicPr>
              <a:picLocks noChangeAspect="1"/>
            </p:cNvPicPr>
            <p:nvPr/>
          </p:nvPicPr>
          <p:blipFill>
            <a:blip r:embed="rId9"/>
            <a:srcRect l="46899" t="4872" r="43799" b="41795"/>
            <a:stretch>
              <a:fillRect/>
            </a:stretch>
          </p:blipFill>
          <p:spPr>
            <a:xfrm rot="10800000">
              <a:off x="4267199" y="1859940"/>
              <a:ext cx="152401" cy="846786"/>
            </a:xfrm>
            <a:prstGeom prst="rect">
              <a:avLst/>
            </a:prstGeom>
          </p:spPr>
        </p:pic>
        <p:pic>
          <p:nvPicPr>
            <p:cNvPr id="22" name="Picture 21" descr="miisile1.jpg"/>
            <p:cNvPicPr>
              <a:picLocks noChangeAspect="1"/>
            </p:cNvPicPr>
            <p:nvPr/>
          </p:nvPicPr>
          <p:blipFill>
            <a:blip r:embed="rId9"/>
            <a:srcRect l="46899" t="4872" r="43799" b="41795"/>
            <a:stretch>
              <a:fillRect/>
            </a:stretch>
          </p:blipFill>
          <p:spPr>
            <a:xfrm rot="5400000">
              <a:off x="2749361" y="3346639"/>
              <a:ext cx="197320" cy="666843"/>
            </a:xfrm>
            <a:prstGeom prst="rect">
              <a:avLst/>
            </a:prstGeom>
          </p:spPr>
        </p:pic>
        <p:pic>
          <p:nvPicPr>
            <p:cNvPr id="23" name="Picture 22" descr="miisile1.jpg"/>
            <p:cNvPicPr>
              <a:picLocks noChangeAspect="1"/>
            </p:cNvPicPr>
            <p:nvPr/>
          </p:nvPicPr>
          <p:blipFill>
            <a:blip r:embed="rId9"/>
            <a:srcRect l="46899" t="4872" r="43799" b="41795"/>
            <a:stretch>
              <a:fillRect/>
            </a:stretch>
          </p:blipFill>
          <p:spPr>
            <a:xfrm rot="6420000">
              <a:off x="2549041" y="2666842"/>
              <a:ext cx="189729" cy="641196"/>
            </a:xfrm>
            <a:prstGeom prst="rect">
              <a:avLst/>
            </a:prstGeom>
          </p:spPr>
        </p:pic>
        <p:pic>
          <p:nvPicPr>
            <p:cNvPr id="24" name="Picture 23" descr="miisile1.jpg"/>
            <p:cNvPicPr>
              <a:picLocks noChangeAspect="1"/>
            </p:cNvPicPr>
            <p:nvPr/>
          </p:nvPicPr>
          <p:blipFill>
            <a:blip r:embed="rId9"/>
            <a:srcRect l="46899" t="4872" r="43799" b="41795"/>
            <a:stretch>
              <a:fillRect/>
            </a:stretch>
          </p:blipFill>
          <p:spPr>
            <a:xfrm rot="7380000">
              <a:off x="2833542" y="1996907"/>
              <a:ext cx="189729" cy="641196"/>
            </a:xfrm>
            <a:prstGeom prst="rect">
              <a:avLst/>
            </a:prstGeom>
          </p:spPr>
        </p:pic>
        <p:cxnSp>
          <p:nvCxnSpPr>
            <p:cNvPr id="26" name="Straight Connector 25"/>
            <p:cNvCxnSpPr/>
            <p:nvPr/>
          </p:nvCxnSpPr>
          <p:spPr>
            <a:xfrm rot="180000">
              <a:off x="2257892" y="1883072"/>
              <a:ext cx="549432" cy="352250"/>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21480000">
              <a:off x="3219399" y="2565559"/>
              <a:ext cx="824149" cy="704500"/>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21360000">
              <a:off x="1817724" y="2629948"/>
              <a:ext cx="711616" cy="379184"/>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66142" y="3159973"/>
              <a:ext cx="686790" cy="352250"/>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20100000">
              <a:off x="2245234" y="3598850"/>
              <a:ext cx="274716" cy="176125"/>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20580000">
              <a:off x="3011975" y="3596539"/>
              <a:ext cx="412074" cy="179795"/>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4800000">
              <a:off x="4170231" y="1812720"/>
              <a:ext cx="398250" cy="50680"/>
            </a:xfrm>
            <a:prstGeom prst="line">
              <a:avLst/>
            </a:prstGeom>
            <a:ln>
              <a:solidFill>
                <a:srgbClr val="00FFFF"/>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197934" y="2775107"/>
              <a:ext cx="352250" cy="2863"/>
            </a:xfrm>
            <a:prstGeom prst="line">
              <a:avLst/>
            </a:prstGeom>
            <a:ln w="19050">
              <a:solidFill>
                <a:srgbClr val="00FFFF"/>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738205" y="3916864"/>
              <a:ext cx="1105751" cy="307777"/>
            </a:xfrm>
            <a:prstGeom prst="rect">
              <a:avLst/>
            </a:prstGeom>
            <a:noFill/>
          </p:spPr>
          <p:txBody>
            <a:bodyPr wrap="none" rtlCol="0">
              <a:spAutoFit/>
            </a:bodyPr>
            <a:lstStyle/>
            <a:p>
              <a:r>
                <a:rPr lang="en-US" sz="1400" b="1" dirty="0" smtClean="0">
                  <a:solidFill>
                    <a:schemeClr val="bg1"/>
                  </a:solidFill>
                  <a:latin typeface="Trebuchet MS" pitchFamily="34" charset="0"/>
                  <a:cs typeface="Times New Roman" pitchFamily="18" charset="0"/>
                </a:rPr>
                <a:t>Target ship</a:t>
              </a:r>
              <a:endParaRPr lang="en-US" sz="1400" b="1" dirty="0">
                <a:solidFill>
                  <a:schemeClr val="bg1"/>
                </a:solidFill>
                <a:latin typeface="Trebuchet MS" pitchFamily="34" charset="0"/>
                <a:cs typeface="Times New Roman" pitchFamily="18" charset="0"/>
              </a:endParaRPr>
            </a:p>
          </p:txBody>
        </p:sp>
        <p:sp>
          <p:nvSpPr>
            <p:cNvPr id="35" name="TextBox 34"/>
            <p:cNvSpPr txBox="1"/>
            <p:nvPr/>
          </p:nvSpPr>
          <p:spPr>
            <a:xfrm>
              <a:off x="3768831" y="1578467"/>
              <a:ext cx="1159291" cy="307777"/>
            </a:xfrm>
            <a:prstGeom prst="rect">
              <a:avLst/>
            </a:prstGeom>
            <a:noFill/>
          </p:spPr>
          <p:txBody>
            <a:bodyPr wrap="none" rtlCol="0">
              <a:spAutoFit/>
            </a:bodyPr>
            <a:lstStyle/>
            <a:p>
              <a:r>
                <a:rPr lang="en-US" sz="1400" b="1" dirty="0" smtClean="0">
                  <a:solidFill>
                    <a:schemeClr val="bg1"/>
                  </a:solidFill>
                  <a:latin typeface="Trebuchet MS" pitchFamily="34" charset="0"/>
                  <a:cs typeface="Times New Roman" pitchFamily="18" charset="0"/>
                </a:rPr>
                <a:t>Hostile ship</a:t>
              </a:r>
              <a:endParaRPr lang="en-US" sz="1400" b="1" dirty="0">
                <a:solidFill>
                  <a:schemeClr val="bg1"/>
                </a:solidFill>
                <a:latin typeface="Trebuchet MS" pitchFamily="34" charset="0"/>
                <a:cs typeface="Times New Roman" pitchFamily="18" charset="0"/>
              </a:endParaRPr>
            </a:p>
          </p:txBody>
        </p:sp>
        <p:sp>
          <p:nvSpPr>
            <p:cNvPr id="36" name="TextBox 35"/>
            <p:cNvSpPr txBox="1"/>
            <p:nvPr/>
          </p:nvSpPr>
          <p:spPr>
            <a:xfrm>
              <a:off x="555809" y="2953669"/>
              <a:ext cx="1159291" cy="307777"/>
            </a:xfrm>
            <a:prstGeom prst="rect">
              <a:avLst/>
            </a:prstGeom>
            <a:noFill/>
          </p:spPr>
          <p:txBody>
            <a:bodyPr wrap="none" rtlCol="0">
              <a:spAutoFit/>
            </a:bodyPr>
            <a:lstStyle/>
            <a:p>
              <a:r>
                <a:rPr lang="en-US" sz="1400" b="1" dirty="0" smtClean="0">
                  <a:solidFill>
                    <a:schemeClr val="bg1"/>
                  </a:solidFill>
                  <a:latin typeface="Trebuchet MS" pitchFamily="34" charset="0"/>
                  <a:cs typeface="Times New Roman" pitchFamily="18" charset="0"/>
                </a:rPr>
                <a:t>Hostile ship</a:t>
              </a:r>
              <a:endParaRPr lang="en-US" sz="1400" b="1" dirty="0">
                <a:solidFill>
                  <a:schemeClr val="bg1"/>
                </a:solidFill>
                <a:latin typeface="Trebuchet MS" pitchFamily="34" charset="0"/>
                <a:cs typeface="Times New Roman" pitchFamily="18" charset="0"/>
              </a:endParaRPr>
            </a:p>
          </p:txBody>
        </p:sp>
        <p:sp>
          <p:nvSpPr>
            <p:cNvPr id="37" name="TextBox 36"/>
            <p:cNvSpPr txBox="1"/>
            <p:nvPr/>
          </p:nvSpPr>
          <p:spPr>
            <a:xfrm>
              <a:off x="2183290" y="1332684"/>
              <a:ext cx="1063112" cy="307777"/>
            </a:xfrm>
            <a:prstGeom prst="rect">
              <a:avLst/>
            </a:prstGeom>
            <a:noFill/>
          </p:spPr>
          <p:txBody>
            <a:bodyPr wrap="none" rtlCol="0">
              <a:spAutoFit/>
            </a:bodyPr>
            <a:lstStyle/>
            <a:p>
              <a:r>
                <a:rPr lang="en-US" sz="1400" b="1" dirty="0" smtClean="0">
                  <a:solidFill>
                    <a:schemeClr val="bg1"/>
                  </a:solidFill>
                  <a:latin typeface="Trebuchet MS" pitchFamily="34" charset="0"/>
                  <a:cs typeface="Times New Roman" pitchFamily="18" charset="0"/>
                </a:rPr>
                <a:t>Helicopter</a:t>
              </a:r>
              <a:endParaRPr lang="en-US" sz="1400" b="1" dirty="0">
                <a:solidFill>
                  <a:schemeClr val="bg1"/>
                </a:solidFill>
                <a:latin typeface="Trebuchet MS" pitchFamily="34" charset="0"/>
                <a:cs typeface="Times New Roman" pitchFamily="18" charset="0"/>
              </a:endParaRPr>
            </a:p>
          </p:txBody>
        </p:sp>
        <p:sp>
          <p:nvSpPr>
            <p:cNvPr id="38" name="TextBox 37"/>
            <p:cNvSpPr txBox="1"/>
            <p:nvPr/>
          </p:nvSpPr>
          <p:spPr>
            <a:xfrm>
              <a:off x="1250881" y="4071482"/>
              <a:ext cx="787395" cy="307777"/>
            </a:xfrm>
            <a:prstGeom prst="rect">
              <a:avLst/>
            </a:prstGeom>
            <a:noFill/>
          </p:spPr>
          <p:txBody>
            <a:bodyPr wrap="none" rtlCol="0">
              <a:spAutoFit/>
            </a:bodyPr>
            <a:lstStyle/>
            <a:p>
              <a:r>
                <a:rPr lang="en-US" sz="1400" b="1" dirty="0" smtClean="0">
                  <a:solidFill>
                    <a:schemeClr val="bg1"/>
                  </a:solidFill>
                  <a:latin typeface="Trebuchet MS" pitchFamily="34" charset="0"/>
                  <a:cs typeface="Times New Roman" pitchFamily="18" charset="0"/>
                </a:rPr>
                <a:t>Fighter</a:t>
              </a:r>
              <a:endParaRPr lang="en-US" sz="1400" b="1" dirty="0">
                <a:solidFill>
                  <a:schemeClr val="bg1"/>
                </a:solidFill>
                <a:latin typeface="Trebuchet MS" pitchFamily="34" charset="0"/>
                <a:cs typeface="Times New Roman" pitchFamily="18" charset="0"/>
              </a:endParaRPr>
            </a:p>
          </p:txBody>
        </p:sp>
        <p:sp>
          <p:nvSpPr>
            <p:cNvPr id="39" name="Freeform 38"/>
            <p:cNvSpPr/>
            <p:nvPr/>
          </p:nvSpPr>
          <p:spPr>
            <a:xfrm>
              <a:off x="2249308" y="1266638"/>
              <a:ext cx="1631127" cy="75221"/>
            </a:xfrm>
            <a:custGeom>
              <a:avLst/>
              <a:gdLst>
                <a:gd name="connsiteX0" fmla="*/ 0 w 904875"/>
                <a:gd name="connsiteY0" fmla="*/ 4763 h 32544"/>
                <a:gd name="connsiteX1" fmla="*/ 390525 w 904875"/>
                <a:gd name="connsiteY1" fmla="*/ 0 h 32544"/>
                <a:gd name="connsiteX2" fmla="*/ 390525 w 904875"/>
                <a:gd name="connsiteY2" fmla="*/ 0 h 32544"/>
                <a:gd name="connsiteX3" fmla="*/ 357187 w 904875"/>
                <a:gd name="connsiteY3" fmla="*/ 28575 h 32544"/>
                <a:gd name="connsiteX4" fmla="*/ 904875 w 904875"/>
                <a:gd name="connsiteY4" fmla="*/ 23813 h 3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2544">
                  <a:moveTo>
                    <a:pt x="0" y="4763"/>
                  </a:moveTo>
                  <a:lnTo>
                    <a:pt x="390525" y="0"/>
                  </a:lnTo>
                  <a:lnTo>
                    <a:pt x="390525" y="0"/>
                  </a:lnTo>
                  <a:cubicBezTo>
                    <a:pt x="384969" y="4763"/>
                    <a:pt x="271462" y="24606"/>
                    <a:pt x="357187" y="28575"/>
                  </a:cubicBezTo>
                  <a:cubicBezTo>
                    <a:pt x="442912" y="32544"/>
                    <a:pt x="673893" y="28178"/>
                    <a:pt x="904875" y="23813"/>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40" name="Freeform 39"/>
            <p:cNvSpPr/>
            <p:nvPr/>
          </p:nvSpPr>
          <p:spPr>
            <a:xfrm>
              <a:off x="1203382" y="1784006"/>
              <a:ext cx="256117" cy="625609"/>
            </a:xfrm>
            <a:custGeom>
              <a:avLst/>
              <a:gdLst>
                <a:gd name="connsiteX0" fmla="*/ 142082 w 142082"/>
                <a:gd name="connsiteY0" fmla="*/ 0 h 270668"/>
                <a:gd name="connsiteX1" fmla="*/ 103982 w 142082"/>
                <a:gd name="connsiteY1" fmla="*/ 90487 h 270668"/>
                <a:gd name="connsiteX2" fmla="*/ 99219 w 142082"/>
                <a:gd name="connsiteY2" fmla="*/ 61912 h 270668"/>
                <a:gd name="connsiteX3" fmla="*/ 13494 w 142082"/>
                <a:gd name="connsiteY3" fmla="*/ 242887 h 270668"/>
                <a:gd name="connsiteX4" fmla="*/ 18257 w 142082"/>
                <a:gd name="connsiteY4" fmla="*/ 228600 h 27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82" h="270668">
                  <a:moveTo>
                    <a:pt x="142082" y="0"/>
                  </a:moveTo>
                  <a:cubicBezTo>
                    <a:pt x="126604" y="40084"/>
                    <a:pt x="111126" y="80168"/>
                    <a:pt x="103982" y="90487"/>
                  </a:cubicBezTo>
                  <a:cubicBezTo>
                    <a:pt x="96838" y="100806"/>
                    <a:pt x="114300" y="36512"/>
                    <a:pt x="99219" y="61912"/>
                  </a:cubicBezTo>
                  <a:cubicBezTo>
                    <a:pt x="84138" y="87312"/>
                    <a:pt x="26988" y="215106"/>
                    <a:pt x="13494" y="242887"/>
                  </a:cubicBezTo>
                  <a:cubicBezTo>
                    <a:pt x="0" y="270668"/>
                    <a:pt x="9128" y="249634"/>
                    <a:pt x="18257" y="228600"/>
                  </a:cubicBezTo>
                </a:path>
              </a:pathLst>
            </a:cu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41" name="Freeform 40"/>
            <p:cNvSpPr/>
            <p:nvPr/>
          </p:nvSpPr>
          <p:spPr>
            <a:xfrm>
              <a:off x="2038977" y="1806021"/>
              <a:ext cx="91574" cy="1695202"/>
            </a:xfrm>
            <a:custGeom>
              <a:avLst/>
              <a:gdLst>
                <a:gd name="connsiteX0" fmla="*/ 2382 w 50801"/>
                <a:gd name="connsiteY0" fmla="*/ 0 h 733425"/>
                <a:gd name="connsiteX1" fmla="*/ 50007 w 50801"/>
                <a:gd name="connsiteY1" fmla="*/ 361950 h 733425"/>
                <a:gd name="connsiteX2" fmla="*/ 7144 w 50801"/>
                <a:gd name="connsiteY2" fmla="*/ 323850 h 733425"/>
                <a:gd name="connsiteX3" fmla="*/ 7144 w 50801"/>
                <a:gd name="connsiteY3" fmla="*/ 733425 h 733425"/>
              </a:gdLst>
              <a:ahLst/>
              <a:cxnLst>
                <a:cxn ang="0">
                  <a:pos x="connsiteX0" y="connsiteY0"/>
                </a:cxn>
                <a:cxn ang="0">
                  <a:pos x="connsiteX1" y="connsiteY1"/>
                </a:cxn>
                <a:cxn ang="0">
                  <a:pos x="connsiteX2" y="connsiteY2"/>
                </a:cxn>
                <a:cxn ang="0">
                  <a:pos x="connsiteX3" y="connsiteY3"/>
                </a:cxn>
              </a:cxnLst>
              <a:rect l="l" t="t" r="r" b="b"/>
              <a:pathLst>
                <a:path w="50801" h="733425">
                  <a:moveTo>
                    <a:pt x="2382" y="0"/>
                  </a:moveTo>
                  <a:cubicBezTo>
                    <a:pt x="25797" y="153987"/>
                    <a:pt x="49213" y="307975"/>
                    <a:pt x="50007" y="361950"/>
                  </a:cubicBezTo>
                  <a:cubicBezTo>
                    <a:pt x="50801" y="415925"/>
                    <a:pt x="14288" y="261938"/>
                    <a:pt x="7144" y="323850"/>
                  </a:cubicBezTo>
                  <a:cubicBezTo>
                    <a:pt x="0" y="385762"/>
                    <a:pt x="3572" y="559593"/>
                    <a:pt x="7144" y="733425"/>
                  </a:cubicBezTo>
                </a:path>
              </a:pathLst>
            </a:cu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42" name="TextBox 41"/>
            <p:cNvSpPr txBox="1"/>
            <p:nvPr/>
          </p:nvSpPr>
          <p:spPr>
            <a:xfrm>
              <a:off x="2257892" y="990600"/>
              <a:ext cx="1175643" cy="276999"/>
            </a:xfrm>
            <a:prstGeom prst="rect">
              <a:avLst/>
            </a:prstGeom>
            <a:noFill/>
            <a:ln>
              <a:noFill/>
            </a:ln>
          </p:spPr>
          <p:txBody>
            <a:bodyPr wrap="none" rtlCol="0">
              <a:spAutoFit/>
            </a:bodyPr>
            <a:lstStyle/>
            <a:p>
              <a:r>
                <a:rPr lang="en-US" sz="1200" b="1" dirty="0" smtClean="0">
                  <a:solidFill>
                    <a:schemeClr val="bg1"/>
                  </a:solidFill>
                  <a:latin typeface="Times New Roman" pitchFamily="18" charset="0"/>
                  <a:cs typeface="Times New Roman" pitchFamily="18" charset="0"/>
                </a:rPr>
                <a:t>Targeting Data</a:t>
              </a:r>
              <a:endParaRPr lang="en-US" sz="1200" b="1" dirty="0">
                <a:solidFill>
                  <a:schemeClr val="bg1"/>
                </a:solidFill>
                <a:latin typeface="Times New Roman" pitchFamily="18" charset="0"/>
                <a:cs typeface="Times New Roman" pitchFamily="18" charset="0"/>
              </a:endParaRPr>
            </a:p>
          </p:txBody>
        </p:sp>
        <p:sp>
          <p:nvSpPr>
            <p:cNvPr id="43" name="TextBox 42"/>
            <p:cNvSpPr txBox="1"/>
            <p:nvPr/>
          </p:nvSpPr>
          <p:spPr>
            <a:xfrm rot="5640000">
              <a:off x="1702076" y="2283408"/>
              <a:ext cx="1104791" cy="261609"/>
            </a:xfrm>
            <a:prstGeom prst="rect">
              <a:avLst/>
            </a:prstGeom>
            <a:noFill/>
            <a:ln>
              <a:noFill/>
            </a:ln>
          </p:spPr>
          <p:txBody>
            <a:bodyPr wrap="none" rtlCol="0">
              <a:spAutoFit/>
            </a:bodyPr>
            <a:lstStyle/>
            <a:p>
              <a:r>
                <a:rPr lang="en-US" sz="1100" b="1" dirty="0" smtClean="0">
                  <a:solidFill>
                    <a:schemeClr val="bg1"/>
                  </a:solidFill>
                  <a:latin typeface="Times New Roman" pitchFamily="18" charset="0"/>
                  <a:cs typeface="Times New Roman" pitchFamily="18" charset="0"/>
                </a:rPr>
                <a:t>Targeting Data</a:t>
              </a:r>
              <a:endParaRPr lang="en-US" sz="1100" b="1" dirty="0">
                <a:solidFill>
                  <a:schemeClr val="bg1"/>
                </a:solidFill>
                <a:latin typeface="Times New Roman" pitchFamily="18" charset="0"/>
                <a:cs typeface="Times New Roman" pitchFamily="18" charset="0"/>
              </a:endParaRPr>
            </a:p>
          </p:txBody>
        </p:sp>
        <p:sp>
          <p:nvSpPr>
            <p:cNvPr id="44" name="TextBox 43"/>
            <p:cNvSpPr txBox="1"/>
            <p:nvPr/>
          </p:nvSpPr>
          <p:spPr>
            <a:xfrm rot="6360000">
              <a:off x="632764" y="1779805"/>
              <a:ext cx="853119" cy="215443"/>
            </a:xfrm>
            <a:prstGeom prst="rect">
              <a:avLst/>
            </a:prstGeom>
            <a:noFill/>
          </p:spPr>
          <p:txBody>
            <a:bodyPr wrap="none" rtlCol="0">
              <a:spAutoFit/>
            </a:bodyPr>
            <a:lstStyle/>
            <a:p>
              <a:r>
                <a:rPr lang="en-US" sz="800" b="1" dirty="0" smtClean="0">
                  <a:solidFill>
                    <a:schemeClr val="bg1"/>
                  </a:solidFill>
                  <a:latin typeface="Times New Roman" pitchFamily="18" charset="0"/>
                  <a:cs typeface="Times New Roman" pitchFamily="18" charset="0"/>
                </a:rPr>
                <a:t>Targeting Data</a:t>
              </a:r>
              <a:endParaRPr lang="en-US" sz="800" b="1" dirty="0">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381000" y="6411913"/>
            <a:ext cx="2133600" cy="365125"/>
          </a:xfrm>
        </p:spPr>
        <p:txBody>
          <a:bodyPr/>
          <a:lstStyle/>
          <a:p>
            <a:pPr algn="l">
              <a:defRPr/>
            </a:pPr>
            <a:fld id="{217B4F91-55A9-47E2-8A6E-C19CC71A51F3}" type="slidenum">
              <a:rPr lang="en-US">
                <a:latin typeface="Georgia" pitchFamily="18" charset="0"/>
              </a:rPr>
              <a:pPr algn="l">
                <a:defRPr/>
              </a:pPr>
              <a:t>29</a:t>
            </a:fld>
            <a:endParaRPr lang="en-US" dirty="0">
              <a:latin typeface="Georgia" pitchFamily="18" charset="0"/>
            </a:endParaRPr>
          </a:p>
        </p:txBody>
      </p:sp>
      <p:pic>
        <p:nvPicPr>
          <p:cNvPr id="51203" name="Picture 2"/>
          <p:cNvPicPr>
            <a:picLocks noChangeAspect="1" noChangeArrowheads="1"/>
          </p:cNvPicPr>
          <p:nvPr/>
        </p:nvPicPr>
        <p:blipFill>
          <a:blip r:embed="rId2" cstate="print"/>
          <a:srcRect/>
          <a:stretch>
            <a:fillRect/>
          </a:stretch>
        </p:blipFill>
        <p:spPr bwMode="auto">
          <a:xfrm>
            <a:off x="15875" y="1676400"/>
            <a:ext cx="2430463" cy="1422400"/>
          </a:xfrm>
          <a:prstGeom prst="rect">
            <a:avLst/>
          </a:prstGeom>
          <a:noFill/>
          <a:ln w="9525">
            <a:solidFill>
              <a:srgbClr val="000000"/>
            </a:solidFill>
            <a:miter lim="800000"/>
            <a:headEnd/>
            <a:tailEnd/>
          </a:ln>
        </p:spPr>
      </p:pic>
      <p:sp>
        <p:nvSpPr>
          <p:cNvPr id="51204" name="Rectangle 6"/>
          <p:cNvSpPr>
            <a:spLocks noChangeArrowheads="1"/>
          </p:cNvSpPr>
          <p:nvPr/>
        </p:nvSpPr>
        <p:spPr bwMode="auto">
          <a:xfrm>
            <a:off x="0" y="87313"/>
            <a:ext cx="184150" cy="368300"/>
          </a:xfrm>
          <a:prstGeom prst="rect">
            <a:avLst/>
          </a:prstGeom>
          <a:noFill/>
          <a:ln w="9525">
            <a:noFill/>
            <a:miter lim="800000"/>
            <a:headEnd/>
            <a:tailEnd/>
          </a:ln>
        </p:spPr>
        <p:txBody>
          <a:bodyPr wrap="none" anchor="ctr">
            <a:spAutoFit/>
          </a:bodyPr>
          <a:lstStyle/>
          <a:p>
            <a:endParaRPr lang="en-US" dirty="0">
              <a:latin typeface="Georgia" pitchFamily="18" charset="0"/>
            </a:endParaRPr>
          </a:p>
        </p:txBody>
      </p:sp>
      <p:pic>
        <p:nvPicPr>
          <p:cNvPr id="51205" name="Picture 4"/>
          <p:cNvPicPr>
            <a:picLocks noChangeAspect="1" noChangeArrowheads="1"/>
          </p:cNvPicPr>
          <p:nvPr/>
        </p:nvPicPr>
        <p:blipFill>
          <a:blip r:embed="rId3" cstate="print"/>
          <a:srcRect/>
          <a:stretch>
            <a:fillRect/>
          </a:stretch>
        </p:blipFill>
        <p:spPr bwMode="auto">
          <a:xfrm>
            <a:off x="2482850" y="1676400"/>
            <a:ext cx="2241550" cy="1422400"/>
          </a:xfrm>
          <a:prstGeom prst="rect">
            <a:avLst/>
          </a:prstGeom>
          <a:noFill/>
          <a:ln w="9525">
            <a:noFill/>
            <a:miter lim="800000"/>
            <a:headEnd/>
            <a:tailEnd/>
          </a:ln>
        </p:spPr>
      </p:pic>
      <p:pic>
        <p:nvPicPr>
          <p:cNvPr id="51206" name="Picture 11"/>
          <p:cNvPicPr>
            <a:picLocks noChangeAspect="1" noChangeArrowheads="1"/>
          </p:cNvPicPr>
          <p:nvPr/>
        </p:nvPicPr>
        <p:blipFill>
          <a:blip r:embed="rId4" cstate="print"/>
          <a:srcRect/>
          <a:stretch>
            <a:fillRect/>
          </a:stretch>
        </p:blipFill>
        <p:spPr bwMode="auto">
          <a:xfrm>
            <a:off x="4741863" y="1676400"/>
            <a:ext cx="2168525" cy="1422400"/>
          </a:xfrm>
          <a:prstGeom prst="rect">
            <a:avLst/>
          </a:prstGeom>
          <a:noFill/>
          <a:ln w="9525">
            <a:noFill/>
            <a:miter lim="800000"/>
            <a:headEnd/>
            <a:tailEnd/>
          </a:ln>
        </p:spPr>
      </p:pic>
      <p:pic>
        <p:nvPicPr>
          <p:cNvPr id="51207" name="Picture 12"/>
          <p:cNvPicPr>
            <a:picLocks noChangeAspect="1" noChangeArrowheads="1"/>
          </p:cNvPicPr>
          <p:nvPr/>
        </p:nvPicPr>
        <p:blipFill>
          <a:blip r:embed="rId5" cstate="print"/>
          <a:srcRect/>
          <a:stretch>
            <a:fillRect/>
          </a:stretch>
        </p:blipFill>
        <p:spPr bwMode="auto">
          <a:xfrm>
            <a:off x="260350" y="4002088"/>
            <a:ext cx="2882900" cy="1884362"/>
          </a:xfrm>
          <a:prstGeom prst="rect">
            <a:avLst/>
          </a:prstGeom>
          <a:noFill/>
          <a:ln w="9525">
            <a:noFill/>
            <a:miter lim="800000"/>
            <a:headEnd/>
            <a:tailEnd/>
          </a:ln>
        </p:spPr>
      </p:pic>
      <p:pic>
        <p:nvPicPr>
          <p:cNvPr id="51208" name="Picture 13"/>
          <p:cNvPicPr>
            <a:picLocks noChangeAspect="1" noChangeArrowheads="1"/>
          </p:cNvPicPr>
          <p:nvPr/>
        </p:nvPicPr>
        <p:blipFill>
          <a:blip r:embed="rId6" cstate="print"/>
          <a:srcRect/>
          <a:stretch>
            <a:fillRect/>
          </a:stretch>
        </p:blipFill>
        <p:spPr bwMode="auto">
          <a:xfrm>
            <a:off x="3214688" y="4002088"/>
            <a:ext cx="2671762" cy="1905000"/>
          </a:xfrm>
          <a:prstGeom prst="rect">
            <a:avLst/>
          </a:prstGeom>
          <a:noFill/>
          <a:ln w="9525">
            <a:noFill/>
            <a:miter lim="800000"/>
            <a:headEnd/>
            <a:tailEnd/>
          </a:ln>
        </p:spPr>
      </p:pic>
      <p:sp>
        <p:nvSpPr>
          <p:cNvPr id="51209" name="Text Box 1027"/>
          <p:cNvSpPr txBox="1">
            <a:spLocks noChangeArrowheads="1"/>
          </p:cNvSpPr>
          <p:nvPr/>
        </p:nvSpPr>
        <p:spPr bwMode="auto">
          <a:xfrm>
            <a:off x="2589213" y="1020763"/>
            <a:ext cx="3962400" cy="400050"/>
          </a:xfrm>
          <a:prstGeom prst="rect">
            <a:avLst/>
          </a:prstGeom>
          <a:noFill/>
          <a:ln w="9525">
            <a:noFill/>
            <a:miter lim="800000"/>
            <a:headEnd/>
            <a:tailEnd/>
          </a:ln>
        </p:spPr>
        <p:txBody>
          <a:bodyPr>
            <a:spAutoFit/>
          </a:bodyPr>
          <a:lstStyle/>
          <a:p>
            <a:pPr>
              <a:buClr>
                <a:srgbClr val="00FF00"/>
              </a:buClr>
              <a:buSzPct val="75000"/>
              <a:buFont typeface="Wingdings" pitchFamily="2" charset="2"/>
              <a:buNone/>
            </a:pPr>
            <a:r>
              <a:rPr lang="en-US" sz="2000" b="1" dirty="0">
                <a:solidFill>
                  <a:srgbClr val="FFFF00"/>
                </a:solidFill>
                <a:latin typeface="Georgia" pitchFamily="18" charset="0"/>
              </a:rPr>
              <a:t>End-launch fed linear Array</a:t>
            </a:r>
          </a:p>
        </p:txBody>
      </p:sp>
      <p:pic>
        <p:nvPicPr>
          <p:cNvPr id="51210" name="Picture 16"/>
          <p:cNvPicPr>
            <a:picLocks noChangeAspect="1" noChangeArrowheads="1"/>
          </p:cNvPicPr>
          <p:nvPr/>
        </p:nvPicPr>
        <p:blipFill>
          <a:blip r:embed="rId7" cstate="print"/>
          <a:srcRect/>
          <a:stretch>
            <a:fillRect/>
          </a:stretch>
        </p:blipFill>
        <p:spPr bwMode="auto">
          <a:xfrm>
            <a:off x="5948363" y="4002088"/>
            <a:ext cx="2786062" cy="1884362"/>
          </a:xfrm>
          <a:prstGeom prst="rect">
            <a:avLst/>
          </a:prstGeom>
          <a:noFill/>
          <a:ln w="9525">
            <a:noFill/>
            <a:miter lim="800000"/>
            <a:headEnd/>
            <a:tailEnd/>
          </a:ln>
        </p:spPr>
      </p:pic>
      <p:sp>
        <p:nvSpPr>
          <p:cNvPr id="51211" name="Text Box 1027"/>
          <p:cNvSpPr txBox="1">
            <a:spLocks noChangeArrowheads="1"/>
          </p:cNvSpPr>
          <p:nvPr/>
        </p:nvSpPr>
        <p:spPr bwMode="auto">
          <a:xfrm>
            <a:off x="-228600" y="3048000"/>
            <a:ext cx="3024188" cy="523875"/>
          </a:xfrm>
          <a:prstGeom prst="rect">
            <a:avLst/>
          </a:prstGeom>
          <a:noFill/>
          <a:ln w="9525">
            <a:noFill/>
            <a:miter lim="800000"/>
            <a:headEnd/>
            <a:tailEnd/>
          </a:ln>
        </p:spPr>
        <p:txBody>
          <a:bodyPr>
            <a:spAutoFit/>
          </a:bodyPr>
          <a:lstStyle/>
          <a:p>
            <a:pPr algn="ctr">
              <a:buClr>
                <a:srgbClr val="00FF00"/>
              </a:buClr>
              <a:buSzPct val="75000"/>
              <a:buFont typeface="Wingdings" pitchFamily="2" charset="2"/>
              <a:buNone/>
            </a:pPr>
            <a:r>
              <a:rPr lang="en-US" sz="1400" dirty="0">
                <a:solidFill>
                  <a:srgbClr val="FFFF00"/>
                </a:solidFill>
                <a:latin typeface="Georgia" pitchFamily="18" charset="0"/>
              </a:rPr>
              <a:t>Simulated Model of End-launch Coaxial to Waveguide transition</a:t>
            </a:r>
          </a:p>
        </p:txBody>
      </p:sp>
      <p:sp>
        <p:nvSpPr>
          <p:cNvPr id="51212" name="Text Box 1027"/>
          <p:cNvSpPr txBox="1">
            <a:spLocks noChangeArrowheads="1"/>
          </p:cNvSpPr>
          <p:nvPr/>
        </p:nvSpPr>
        <p:spPr bwMode="auto">
          <a:xfrm>
            <a:off x="4506913" y="3040063"/>
            <a:ext cx="2590800" cy="306387"/>
          </a:xfrm>
          <a:prstGeom prst="rect">
            <a:avLst/>
          </a:prstGeom>
          <a:noFill/>
          <a:ln w="9525">
            <a:noFill/>
            <a:miter lim="800000"/>
            <a:headEnd/>
            <a:tailEnd/>
          </a:ln>
        </p:spPr>
        <p:txBody>
          <a:bodyPr>
            <a:spAutoFit/>
          </a:bodyPr>
          <a:lstStyle/>
          <a:p>
            <a:pPr algn="ctr">
              <a:buClr>
                <a:srgbClr val="00FF00"/>
              </a:buClr>
              <a:buSzPct val="75000"/>
              <a:buFont typeface="Wingdings" pitchFamily="2" charset="2"/>
              <a:buNone/>
            </a:pPr>
            <a:r>
              <a:rPr lang="en-US" sz="1400" dirty="0">
                <a:solidFill>
                  <a:srgbClr val="FFFF00"/>
                </a:solidFill>
                <a:latin typeface="Georgia" pitchFamily="18" charset="0"/>
              </a:rPr>
              <a:t> Sectoral horn Array element</a:t>
            </a:r>
          </a:p>
        </p:txBody>
      </p:sp>
      <p:sp>
        <p:nvSpPr>
          <p:cNvPr id="51213" name="Text Box 1027"/>
          <p:cNvSpPr txBox="1">
            <a:spLocks noChangeArrowheads="1"/>
          </p:cNvSpPr>
          <p:nvPr/>
        </p:nvSpPr>
        <p:spPr bwMode="auto">
          <a:xfrm>
            <a:off x="2514600" y="3048000"/>
            <a:ext cx="2057400" cy="307975"/>
          </a:xfrm>
          <a:prstGeom prst="rect">
            <a:avLst/>
          </a:prstGeom>
          <a:noFill/>
          <a:ln w="9525">
            <a:noFill/>
            <a:miter lim="800000"/>
            <a:headEnd/>
            <a:tailEnd/>
          </a:ln>
        </p:spPr>
        <p:txBody>
          <a:bodyPr>
            <a:spAutoFit/>
          </a:bodyPr>
          <a:lstStyle/>
          <a:p>
            <a:pPr algn="ctr">
              <a:buClr>
                <a:srgbClr val="00FF00"/>
              </a:buClr>
              <a:buSzPct val="75000"/>
              <a:buFont typeface="Wingdings" pitchFamily="2" charset="2"/>
              <a:buNone/>
            </a:pPr>
            <a:r>
              <a:rPr lang="en-US" sz="1400" dirty="0">
                <a:solidFill>
                  <a:srgbClr val="FFFF00"/>
                </a:solidFill>
                <a:latin typeface="Georgia" pitchFamily="18" charset="0"/>
              </a:rPr>
              <a:t>Simulated Return loss </a:t>
            </a:r>
          </a:p>
        </p:txBody>
      </p:sp>
      <p:sp>
        <p:nvSpPr>
          <p:cNvPr id="51214" name="Text Box 1027"/>
          <p:cNvSpPr txBox="1">
            <a:spLocks noChangeArrowheads="1"/>
          </p:cNvSpPr>
          <p:nvPr/>
        </p:nvSpPr>
        <p:spPr bwMode="auto">
          <a:xfrm>
            <a:off x="2047875" y="5868988"/>
            <a:ext cx="5562600" cy="522287"/>
          </a:xfrm>
          <a:prstGeom prst="rect">
            <a:avLst/>
          </a:prstGeom>
          <a:noFill/>
          <a:ln w="9525">
            <a:noFill/>
            <a:miter lim="800000"/>
            <a:headEnd/>
            <a:tailEnd/>
          </a:ln>
        </p:spPr>
        <p:txBody>
          <a:bodyPr>
            <a:spAutoFit/>
          </a:bodyPr>
          <a:lstStyle/>
          <a:p>
            <a:pPr algn="ctr">
              <a:buClr>
                <a:srgbClr val="00FF00"/>
              </a:buClr>
              <a:buSzPct val="75000"/>
              <a:buFont typeface="Wingdings" pitchFamily="2" charset="2"/>
              <a:buNone/>
            </a:pPr>
            <a:r>
              <a:rPr lang="en-US" sz="1400" dirty="0">
                <a:solidFill>
                  <a:srgbClr val="FFFF00"/>
                </a:solidFill>
                <a:latin typeface="Georgia" pitchFamily="18" charset="0"/>
              </a:rPr>
              <a:t>Simulated Radiation Patterns of Rotman Lens fed End-launch Coaxial to Waveguide transition 16-Element  Linear array</a:t>
            </a:r>
          </a:p>
        </p:txBody>
      </p:sp>
      <p:sp>
        <p:nvSpPr>
          <p:cNvPr id="51215" name="Rectangle 16"/>
          <p:cNvSpPr>
            <a:spLocks noChangeArrowheads="1"/>
          </p:cNvSpPr>
          <p:nvPr/>
        </p:nvSpPr>
        <p:spPr bwMode="auto">
          <a:xfrm>
            <a:off x="663575" y="4040188"/>
            <a:ext cx="619125" cy="276225"/>
          </a:xfrm>
          <a:prstGeom prst="rect">
            <a:avLst/>
          </a:prstGeom>
          <a:noFill/>
          <a:ln w="9525">
            <a:noFill/>
            <a:miter lim="800000"/>
            <a:headEnd/>
            <a:tailEnd/>
          </a:ln>
        </p:spPr>
        <p:txBody>
          <a:bodyPr wrap="none">
            <a:spAutoFit/>
          </a:bodyPr>
          <a:lstStyle/>
          <a:p>
            <a:r>
              <a:rPr lang="en-US" sz="1200" dirty="0">
                <a:solidFill>
                  <a:srgbClr val="C00000"/>
                </a:solidFill>
                <a:latin typeface="Georgia" pitchFamily="18" charset="0"/>
              </a:rPr>
              <a:t>6 GHz</a:t>
            </a:r>
          </a:p>
        </p:txBody>
      </p:sp>
      <p:sp>
        <p:nvSpPr>
          <p:cNvPr id="51216" name="Rectangle 17"/>
          <p:cNvSpPr>
            <a:spLocks noChangeArrowheads="1"/>
          </p:cNvSpPr>
          <p:nvPr/>
        </p:nvSpPr>
        <p:spPr bwMode="auto">
          <a:xfrm>
            <a:off x="3563938" y="4060825"/>
            <a:ext cx="695325" cy="276225"/>
          </a:xfrm>
          <a:prstGeom prst="rect">
            <a:avLst/>
          </a:prstGeom>
          <a:noFill/>
          <a:ln w="9525">
            <a:noFill/>
            <a:miter lim="800000"/>
            <a:headEnd/>
            <a:tailEnd/>
          </a:ln>
        </p:spPr>
        <p:txBody>
          <a:bodyPr wrap="none">
            <a:spAutoFit/>
          </a:bodyPr>
          <a:lstStyle/>
          <a:p>
            <a:r>
              <a:rPr lang="en-US" sz="1200" dirty="0">
                <a:solidFill>
                  <a:srgbClr val="C00000"/>
                </a:solidFill>
                <a:latin typeface="Georgia" pitchFamily="18" charset="0"/>
              </a:rPr>
              <a:t>12 GHz</a:t>
            </a:r>
          </a:p>
        </p:txBody>
      </p:sp>
      <p:sp>
        <p:nvSpPr>
          <p:cNvPr id="51217" name="Rectangle 18"/>
          <p:cNvSpPr>
            <a:spLocks noChangeArrowheads="1"/>
          </p:cNvSpPr>
          <p:nvPr/>
        </p:nvSpPr>
        <p:spPr bwMode="auto">
          <a:xfrm>
            <a:off x="6342063" y="4092575"/>
            <a:ext cx="695325" cy="276225"/>
          </a:xfrm>
          <a:prstGeom prst="rect">
            <a:avLst/>
          </a:prstGeom>
          <a:noFill/>
          <a:ln w="9525">
            <a:noFill/>
            <a:miter lim="800000"/>
            <a:headEnd/>
            <a:tailEnd/>
          </a:ln>
        </p:spPr>
        <p:txBody>
          <a:bodyPr wrap="none">
            <a:spAutoFit/>
          </a:bodyPr>
          <a:lstStyle/>
          <a:p>
            <a:r>
              <a:rPr lang="en-US" sz="1200" dirty="0">
                <a:solidFill>
                  <a:srgbClr val="C00000"/>
                </a:solidFill>
                <a:latin typeface="Georgia" pitchFamily="18" charset="0"/>
              </a:rPr>
              <a:t>18 GHz</a:t>
            </a:r>
          </a:p>
        </p:txBody>
      </p:sp>
      <p:sp>
        <p:nvSpPr>
          <p:cNvPr id="20" name="Rectangle 1135"/>
          <p:cNvSpPr/>
          <p:nvPr/>
        </p:nvSpPr>
        <p:spPr>
          <a:xfrm>
            <a:off x="935275" y="219775"/>
            <a:ext cx="7239000" cy="830997"/>
          </a:xfrm>
          <a:prstGeom prst="rect">
            <a:avLst/>
          </a:prstGeom>
          <a:solidFill>
            <a:srgbClr val="800000"/>
          </a:solidFill>
          <a:scene3d>
            <a:camera prst="orthographicFront"/>
            <a:lightRig rig="threePt" dir="t"/>
          </a:scene3d>
          <a:sp3d>
            <a:bevelT/>
          </a:sp3d>
        </p:spPr>
        <p:txBody>
          <a:bodyPr>
            <a:spAutoFit/>
          </a:bodyPr>
          <a:lstStyle/>
          <a:p>
            <a:pPr algn="ctr" fontAlgn="auto">
              <a:spcAft>
                <a:spcPts val="0"/>
              </a:spcAft>
              <a:buFont typeface="Arial" pitchFamily="34" charset="0"/>
              <a:buNone/>
              <a:defRPr/>
            </a:pPr>
            <a:r>
              <a:rPr lang="en-US" sz="2400" b="1" dirty="0">
                <a:solidFill>
                  <a:srgbClr val="FFFF00"/>
                </a:solidFill>
                <a:effectLst>
                  <a:outerShdw blurRad="38100" dist="38100" dir="2700000" algn="tl">
                    <a:srgbClr val="000000"/>
                  </a:outerShdw>
                </a:effectLst>
                <a:latin typeface="Georgia" pitchFamily="18" charset="0"/>
              </a:rPr>
              <a:t>ROTMAN LENS  FED MULTI-BEAM LINEAR ARRAY, 6-18 GHz</a:t>
            </a:r>
          </a:p>
        </p:txBody>
      </p:sp>
      <p:pic>
        <p:nvPicPr>
          <p:cNvPr id="51221" name="Picture 2" descr="New Picture (2)"/>
          <p:cNvPicPr>
            <a:picLocks noChangeAspect="1" noChangeArrowheads="1"/>
          </p:cNvPicPr>
          <p:nvPr/>
        </p:nvPicPr>
        <p:blipFill>
          <a:blip r:embed="rId8" cstate="print"/>
          <a:srcRect l="2559" t="6511"/>
          <a:stretch>
            <a:fillRect/>
          </a:stretch>
        </p:blipFill>
        <p:spPr bwMode="auto">
          <a:xfrm>
            <a:off x="6935788" y="1676400"/>
            <a:ext cx="2189162" cy="1447800"/>
          </a:xfrm>
          <a:prstGeom prst="rect">
            <a:avLst/>
          </a:prstGeom>
          <a:noFill/>
          <a:ln w="9525">
            <a:noFill/>
            <a:miter lim="800000"/>
            <a:headEnd/>
            <a:tailEnd/>
          </a:ln>
        </p:spPr>
      </p:pic>
      <p:sp>
        <p:nvSpPr>
          <p:cNvPr id="51222" name="Text Box 1027"/>
          <p:cNvSpPr txBox="1">
            <a:spLocks noChangeArrowheads="1"/>
          </p:cNvSpPr>
          <p:nvPr/>
        </p:nvSpPr>
        <p:spPr bwMode="auto">
          <a:xfrm>
            <a:off x="6934200" y="3124200"/>
            <a:ext cx="2057400" cy="523875"/>
          </a:xfrm>
          <a:prstGeom prst="rect">
            <a:avLst/>
          </a:prstGeom>
          <a:noFill/>
          <a:ln w="9525">
            <a:noFill/>
            <a:miter lim="800000"/>
            <a:headEnd/>
            <a:tailEnd/>
          </a:ln>
        </p:spPr>
        <p:txBody>
          <a:bodyPr>
            <a:spAutoFit/>
          </a:bodyPr>
          <a:lstStyle/>
          <a:p>
            <a:pPr algn="ctr">
              <a:buClr>
                <a:srgbClr val="00FF00"/>
              </a:buClr>
              <a:buSzPct val="75000"/>
              <a:buFont typeface="Wingdings" pitchFamily="2" charset="2"/>
              <a:buNone/>
            </a:pPr>
            <a:r>
              <a:rPr lang="en-US" sz="1400" dirty="0">
                <a:solidFill>
                  <a:srgbClr val="FFFF00"/>
                </a:solidFill>
                <a:latin typeface="Georgia" pitchFamily="18" charset="0"/>
              </a:rPr>
              <a:t> Sectoral horn Array with staggered feed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Electromagnetic_Spectrum.jpg"/>
          <p:cNvPicPr>
            <a:picLocks noChangeAspect="1"/>
          </p:cNvPicPr>
          <p:nvPr/>
        </p:nvPicPr>
        <p:blipFill>
          <a:blip r:embed="rId2" cstate="print"/>
          <a:srcRect b="3548"/>
          <a:stretch>
            <a:fillRect/>
          </a:stretch>
        </p:blipFill>
        <p:spPr bwMode="auto">
          <a:xfrm>
            <a:off x="142875" y="57150"/>
            <a:ext cx="8839200" cy="638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381000" y="6324600"/>
            <a:ext cx="2133600" cy="365125"/>
          </a:xfrm>
        </p:spPr>
        <p:txBody>
          <a:bodyPr/>
          <a:lstStyle/>
          <a:p>
            <a:pPr algn="l">
              <a:defRPr/>
            </a:pPr>
            <a:fld id="{8158C915-D829-4406-B327-79CFF5824159}" type="slidenum">
              <a:rPr lang="en-US"/>
              <a:pPr algn="l">
                <a:defRPr/>
              </a:pPr>
              <a:t>30</a:t>
            </a:fld>
            <a:endParaRPr lang="en-US" dirty="0"/>
          </a:p>
        </p:txBody>
      </p:sp>
      <p:pic>
        <p:nvPicPr>
          <p:cNvPr id="53251" name="Picture 2"/>
          <p:cNvPicPr>
            <a:picLocks noChangeAspect="1" noChangeArrowheads="1"/>
          </p:cNvPicPr>
          <p:nvPr/>
        </p:nvPicPr>
        <p:blipFill>
          <a:blip r:embed="rId2" cstate="print"/>
          <a:srcRect l="14815" r="16667"/>
          <a:stretch>
            <a:fillRect/>
          </a:stretch>
        </p:blipFill>
        <p:spPr bwMode="auto">
          <a:xfrm>
            <a:off x="6602505" y="1371600"/>
            <a:ext cx="2373779" cy="2362200"/>
          </a:xfrm>
          <a:prstGeom prst="rect">
            <a:avLst/>
          </a:prstGeom>
          <a:noFill/>
          <a:ln w="9525">
            <a:noFill/>
            <a:miter lim="800000"/>
            <a:headEnd/>
            <a:tailEnd/>
          </a:ln>
        </p:spPr>
      </p:pic>
      <p:pic>
        <p:nvPicPr>
          <p:cNvPr id="53252" name="Picture 3" descr="G:\PROJECTS\SAMUDRIKA\PHOTOS\Antenna Photos\DSC_0188.jpg"/>
          <p:cNvPicPr>
            <a:picLocks noChangeAspect="1" noChangeArrowheads="1"/>
          </p:cNvPicPr>
          <p:nvPr/>
        </p:nvPicPr>
        <p:blipFill>
          <a:blip r:embed="rId3" cstate="print"/>
          <a:srcRect l="21358" t="9274" r="9492" b="9573"/>
          <a:stretch>
            <a:fillRect/>
          </a:stretch>
        </p:blipFill>
        <p:spPr bwMode="auto">
          <a:xfrm>
            <a:off x="3644150" y="1371600"/>
            <a:ext cx="2923223" cy="2362200"/>
          </a:xfrm>
          <a:prstGeom prst="rect">
            <a:avLst/>
          </a:prstGeom>
          <a:noFill/>
          <a:ln w="9525">
            <a:noFill/>
            <a:miter lim="800000"/>
            <a:headEnd/>
            <a:tailEnd/>
          </a:ln>
        </p:spPr>
      </p:pic>
      <p:pic>
        <p:nvPicPr>
          <p:cNvPr id="53253" name="Picture 4" descr="I:\madhavi\6Az HP.jpg"/>
          <p:cNvPicPr>
            <a:picLocks noChangeAspect="1" noChangeArrowheads="1"/>
          </p:cNvPicPr>
          <p:nvPr/>
        </p:nvPicPr>
        <p:blipFill>
          <a:blip r:embed="rId4" cstate="print"/>
          <a:srcRect/>
          <a:stretch>
            <a:fillRect/>
          </a:stretch>
        </p:blipFill>
        <p:spPr bwMode="auto">
          <a:xfrm>
            <a:off x="492125" y="3886200"/>
            <a:ext cx="2813050" cy="2057400"/>
          </a:xfrm>
          <a:prstGeom prst="rect">
            <a:avLst/>
          </a:prstGeom>
          <a:noFill/>
          <a:ln w="9525">
            <a:noFill/>
            <a:miter lim="800000"/>
            <a:headEnd/>
            <a:tailEnd/>
          </a:ln>
        </p:spPr>
      </p:pic>
      <p:pic>
        <p:nvPicPr>
          <p:cNvPr id="53254" name="Picture 5" descr="I:\madhavi\12 Az HP.jpg"/>
          <p:cNvPicPr>
            <a:picLocks noChangeAspect="1" noChangeArrowheads="1"/>
          </p:cNvPicPr>
          <p:nvPr/>
        </p:nvPicPr>
        <p:blipFill>
          <a:blip r:embed="rId5" cstate="print"/>
          <a:srcRect l="690" b="2455"/>
          <a:stretch>
            <a:fillRect/>
          </a:stretch>
        </p:blipFill>
        <p:spPr bwMode="auto">
          <a:xfrm>
            <a:off x="3376613" y="3886200"/>
            <a:ext cx="2671762" cy="2036763"/>
          </a:xfrm>
          <a:prstGeom prst="rect">
            <a:avLst/>
          </a:prstGeom>
          <a:noFill/>
          <a:ln w="9525">
            <a:noFill/>
            <a:miter lim="800000"/>
            <a:headEnd/>
            <a:tailEnd/>
          </a:ln>
        </p:spPr>
      </p:pic>
      <p:pic>
        <p:nvPicPr>
          <p:cNvPr id="53255" name="Picture 7" descr="I:\madhavi\18 Az HP.jpg"/>
          <p:cNvPicPr>
            <a:picLocks noChangeAspect="1" noChangeArrowheads="1"/>
          </p:cNvPicPr>
          <p:nvPr/>
        </p:nvPicPr>
        <p:blipFill>
          <a:blip r:embed="rId6" cstate="print"/>
          <a:srcRect l="803" r="3052" b="5135"/>
          <a:stretch>
            <a:fillRect/>
          </a:stretch>
        </p:blipFill>
        <p:spPr bwMode="auto">
          <a:xfrm>
            <a:off x="6119813" y="3886200"/>
            <a:ext cx="2743200" cy="1997075"/>
          </a:xfrm>
          <a:prstGeom prst="rect">
            <a:avLst/>
          </a:prstGeom>
          <a:noFill/>
          <a:ln w="9525">
            <a:noFill/>
            <a:miter lim="800000"/>
            <a:headEnd/>
            <a:tailEnd/>
          </a:ln>
        </p:spPr>
      </p:pic>
      <p:sp>
        <p:nvSpPr>
          <p:cNvPr id="53256" name="Text Box 1027"/>
          <p:cNvSpPr txBox="1">
            <a:spLocks noChangeArrowheads="1"/>
          </p:cNvSpPr>
          <p:nvPr/>
        </p:nvSpPr>
        <p:spPr bwMode="auto">
          <a:xfrm>
            <a:off x="2273300" y="828675"/>
            <a:ext cx="5156220" cy="400110"/>
          </a:xfrm>
          <a:prstGeom prst="rect">
            <a:avLst/>
          </a:prstGeom>
          <a:noFill/>
          <a:ln w="9525">
            <a:noFill/>
            <a:miter lim="800000"/>
            <a:headEnd/>
            <a:tailEnd/>
          </a:ln>
        </p:spPr>
        <p:txBody>
          <a:bodyPr wrap="square">
            <a:spAutoFit/>
          </a:bodyPr>
          <a:lstStyle/>
          <a:p>
            <a:pPr>
              <a:buClr>
                <a:srgbClr val="00FF00"/>
              </a:buClr>
              <a:buSzPct val="75000"/>
              <a:buFont typeface="Wingdings" pitchFamily="2" charset="2"/>
              <a:buNone/>
            </a:pPr>
            <a:r>
              <a:rPr lang="en-US" sz="2000" dirty="0" smtClean="0">
                <a:solidFill>
                  <a:srgbClr val="FFFF00"/>
                </a:solidFill>
                <a:latin typeface="Dutch801 Rm BT" pitchFamily="18" charset="0"/>
              </a:rPr>
              <a:t>End-launch </a:t>
            </a:r>
            <a:r>
              <a:rPr lang="en-US" sz="2000" dirty="0">
                <a:solidFill>
                  <a:srgbClr val="FFFF00"/>
                </a:solidFill>
                <a:latin typeface="Dutch801 Rm BT" pitchFamily="18" charset="0"/>
              </a:rPr>
              <a:t>fed linear </a:t>
            </a:r>
            <a:r>
              <a:rPr lang="en-US" sz="2000" dirty="0" smtClean="0">
                <a:solidFill>
                  <a:srgbClr val="FFFF00"/>
                </a:solidFill>
                <a:latin typeface="Dutch801 Rm BT" pitchFamily="18" charset="0"/>
              </a:rPr>
              <a:t>Array &amp; Polarizer</a:t>
            </a:r>
            <a:endParaRPr lang="en-US" sz="2000" dirty="0">
              <a:solidFill>
                <a:srgbClr val="FFFF00"/>
              </a:solidFill>
              <a:latin typeface="Trebuchet MS" pitchFamily="34" charset="0"/>
            </a:endParaRPr>
          </a:p>
        </p:txBody>
      </p:sp>
      <p:sp>
        <p:nvSpPr>
          <p:cNvPr id="53257" name="Text Box 1027"/>
          <p:cNvSpPr txBox="1">
            <a:spLocks noChangeArrowheads="1"/>
          </p:cNvSpPr>
          <p:nvPr/>
        </p:nvSpPr>
        <p:spPr bwMode="auto">
          <a:xfrm>
            <a:off x="7010400" y="1447800"/>
            <a:ext cx="1265237" cy="307975"/>
          </a:xfrm>
          <a:prstGeom prst="rect">
            <a:avLst/>
          </a:prstGeom>
          <a:noFill/>
          <a:ln w="9525">
            <a:noFill/>
            <a:miter lim="800000"/>
            <a:headEnd/>
            <a:tailEnd/>
          </a:ln>
        </p:spPr>
        <p:txBody>
          <a:bodyPr>
            <a:spAutoFit/>
          </a:bodyPr>
          <a:lstStyle/>
          <a:p>
            <a:pPr>
              <a:buClr>
                <a:srgbClr val="00FF00"/>
              </a:buClr>
              <a:buSzPct val="75000"/>
              <a:buFont typeface="Wingdings" pitchFamily="2" charset="2"/>
              <a:buNone/>
            </a:pPr>
            <a:r>
              <a:rPr lang="en-US" sz="1400" dirty="0">
                <a:solidFill>
                  <a:srgbClr val="C00000"/>
                </a:solidFill>
                <a:latin typeface="Dutch801 Rm BT" pitchFamily="18" charset="0"/>
              </a:rPr>
              <a:t>Polarizer </a:t>
            </a:r>
            <a:endParaRPr lang="en-US" sz="1400" dirty="0">
              <a:solidFill>
                <a:srgbClr val="C00000"/>
              </a:solidFill>
              <a:latin typeface="Trebuchet MS" pitchFamily="34" charset="0"/>
            </a:endParaRPr>
          </a:p>
        </p:txBody>
      </p:sp>
      <p:sp>
        <p:nvSpPr>
          <p:cNvPr id="53258" name="Text Box 1027"/>
          <p:cNvSpPr txBox="1">
            <a:spLocks noChangeArrowheads="1"/>
          </p:cNvSpPr>
          <p:nvPr/>
        </p:nvSpPr>
        <p:spPr bwMode="auto">
          <a:xfrm>
            <a:off x="5486400" y="1371600"/>
            <a:ext cx="1266825" cy="523875"/>
          </a:xfrm>
          <a:prstGeom prst="rect">
            <a:avLst/>
          </a:prstGeom>
          <a:noFill/>
          <a:ln w="9525">
            <a:noFill/>
            <a:miter lim="800000"/>
            <a:headEnd/>
            <a:tailEnd/>
          </a:ln>
        </p:spPr>
        <p:txBody>
          <a:bodyPr>
            <a:spAutoFit/>
          </a:bodyPr>
          <a:lstStyle/>
          <a:p>
            <a:pPr>
              <a:buClr>
                <a:srgbClr val="00FF00"/>
              </a:buClr>
              <a:buSzPct val="75000"/>
              <a:buFont typeface="Wingdings" pitchFamily="2" charset="2"/>
              <a:buNone/>
            </a:pPr>
            <a:r>
              <a:rPr lang="en-US" sz="1400" dirty="0">
                <a:solidFill>
                  <a:srgbClr val="FFFF00"/>
                </a:solidFill>
                <a:latin typeface="Dutch801 Rm BT" pitchFamily="18" charset="0"/>
              </a:rPr>
              <a:t>22-Element Linear Array </a:t>
            </a:r>
            <a:endParaRPr lang="en-US" sz="1400" dirty="0">
              <a:solidFill>
                <a:srgbClr val="FFFF00"/>
              </a:solidFill>
              <a:latin typeface="Trebuchet MS" pitchFamily="34" charset="0"/>
            </a:endParaRPr>
          </a:p>
        </p:txBody>
      </p:sp>
      <p:sp>
        <p:nvSpPr>
          <p:cNvPr id="53259" name="Text Box 1027"/>
          <p:cNvSpPr txBox="1">
            <a:spLocks noChangeArrowheads="1"/>
          </p:cNvSpPr>
          <p:nvPr/>
        </p:nvSpPr>
        <p:spPr bwMode="auto">
          <a:xfrm>
            <a:off x="914400" y="4191000"/>
            <a:ext cx="773113" cy="276225"/>
          </a:xfrm>
          <a:prstGeom prst="rect">
            <a:avLst/>
          </a:prstGeom>
          <a:noFill/>
          <a:ln w="9525">
            <a:noFill/>
            <a:miter lim="800000"/>
            <a:headEnd/>
            <a:tailEnd/>
          </a:ln>
        </p:spPr>
        <p:txBody>
          <a:bodyPr>
            <a:spAutoFit/>
          </a:bodyPr>
          <a:lstStyle/>
          <a:p>
            <a:pPr>
              <a:buClr>
                <a:srgbClr val="00FF00"/>
              </a:buClr>
              <a:buSzPct val="75000"/>
              <a:buFont typeface="Wingdings" pitchFamily="2" charset="2"/>
              <a:buNone/>
            </a:pPr>
            <a:r>
              <a:rPr lang="en-US" sz="1200" dirty="0">
                <a:solidFill>
                  <a:srgbClr val="C00000"/>
                </a:solidFill>
                <a:latin typeface="Dutch801 Rm BT" pitchFamily="18" charset="0"/>
              </a:rPr>
              <a:t>6 GHz </a:t>
            </a:r>
            <a:endParaRPr lang="en-US" sz="1200" dirty="0">
              <a:solidFill>
                <a:srgbClr val="C00000"/>
              </a:solidFill>
              <a:latin typeface="Trebuchet MS" pitchFamily="34" charset="0"/>
            </a:endParaRPr>
          </a:p>
        </p:txBody>
      </p:sp>
      <p:sp>
        <p:nvSpPr>
          <p:cNvPr id="53260" name="Text Box 1027"/>
          <p:cNvSpPr txBox="1">
            <a:spLocks noChangeArrowheads="1"/>
          </p:cNvSpPr>
          <p:nvPr/>
        </p:nvSpPr>
        <p:spPr bwMode="auto">
          <a:xfrm>
            <a:off x="3727450" y="4191000"/>
            <a:ext cx="774700" cy="276225"/>
          </a:xfrm>
          <a:prstGeom prst="rect">
            <a:avLst/>
          </a:prstGeom>
          <a:noFill/>
          <a:ln w="9525">
            <a:noFill/>
            <a:miter lim="800000"/>
            <a:headEnd/>
            <a:tailEnd/>
          </a:ln>
        </p:spPr>
        <p:txBody>
          <a:bodyPr>
            <a:spAutoFit/>
          </a:bodyPr>
          <a:lstStyle/>
          <a:p>
            <a:pPr>
              <a:buClr>
                <a:srgbClr val="00FF00"/>
              </a:buClr>
              <a:buSzPct val="75000"/>
              <a:buFont typeface="Wingdings" pitchFamily="2" charset="2"/>
              <a:buNone/>
            </a:pPr>
            <a:r>
              <a:rPr lang="en-US" sz="1200" dirty="0">
                <a:solidFill>
                  <a:srgbClr val="C00000"/>
                </a:solidFill>
                <a:latin typeface="Dutch801 Rm BT" pitchFamily="18" charset="0"/>
              </a:rPr>
              <a:t>12 GHz </a:t>
            </a:r>
            <a:endParaRPr lang="en-US" sz="1200" dirty="0">
              <a:solidFill>
                <a:srgbClr val="C00000"/>
              </a:solidFill>
              <a:latin typeface="Trebuchet MS" pitchFamily="34" charset="0"/>
            </a:endParaRPr>
          </a:p>
        </p:txBody>
      </p:sp>
      <p:sp>
        <p:nvSpPr>
          <p:cNvPr id="53261" name="Text Box 1027"/>
          <p:cNvSpPr txBox="1">
            <a:spLocks noChangeArrowheads="1"/>
          </p:cNvSpPr>
          <p:nvPr/>
        </p:nvSpPr>
        <p:spPr bwMode="auto">
          <a:xfrm>
            <a:off x="6470650" y="4191000"/>
            <a:ext cx="774700" cy="276225"/>
          </a:xfrm>
          <a:prstGeom prst="rect">
            <a:avLst/>
          </a:prstGeom>
          <a:noFill/>
          <a:ln w="9525">
            <a:noFill/>
            <a:miter lim="800000"/>
            <a:headEnd/>
            <a:tailEnd/>
          </a:ln>
        </p:spPr>
        <p:txBody>
          <a:bodyPr>
            <a:spAutoFit/>
          </a:bodyPr>
          <a:lstStyle/>
          <a:p>
            <a:pPr>
              <a:buClr>
                <a:srgbClr val="00FF00"/>
              </a:buClr>
              <a:buSzPct val="75000"/>
              <a:buFont typeface="Wingdings" pitchFamily="2" charset="2"/>
              <a:buNone/>
            </a:pPr>
            <a:r>
              <a:rPr lang="en-US" sz="1200" dirty="0">
                <a:solidFill>
                  <a:srgbClr val="C00000"/>
                </a:solidFill>
                <a:latin typeface="Dutch801 Rm BT" pitchFamily="18" charset="0"/>
              </a:rPr>
              <a:t>18 GHz </a:t>
            </a:r>
            <a:endParaRPr lang="en-US" sz="1200" dirty="0">
              <a:solidFill>
                <a:srgbClr val="C00000"/>
              </a:solidFill>
              <a:latin typeface="Trebuchet MS" pitchFamily="34" charset="0"/>
            </a:endParaRPr>
          </a:p>
        </p:txBody>
      </p:sp>
      <p:sp>
        <p:nvSpPr>
          <p:cNvPr id="53262" name="Text Box 1027"/>
          <p:cNvSpPr txBox="1">
            <a:spLocks noChangeArrowheads="1"/>
          </p:cNvSpPr>
          <p:nvPr/>
        </p:nvSpPr>
        <p:spPr bwMode="auto">
          <a:xfrm>
            <a:off x="2462213" y="5943600"/>
            <a:ext cx="4922837" cy="523875"/>
          </a:xfrm>
          <a:prstGeom prst="rect">
            <a:avLst/>
          </a:prstGeom>
          <a:noFill/>
          <a:ln w="9525">
            <a:noFill/>
            <a:miter lim="800000"/>
            <a:headEnd/>
            <a:tailEnd/>
          </a:ln>
        </p:spPr>
        <p:txBody>
          <a:bodyPr>
            <a:spAutoFit/>
          </a:bodyPr>
          <a:lstStyle/>
          <a:p>
            <a:pPr algn="ctr">
              <a:buClr>
                <a:srgbClr val="00FF00"/>
              </a:buClr>
              <a:buSzPct val="75000"/>
              <a:buFont typeface="Wingdings" pitchFamily="2" charset="2"/>
              <a:buNone/>
            </a:pPr>
            <a:r>
              <a:rPr lang="en-US" sz="1400" dirty="0">
                <a:solidFill>
                  <a:srgbClr val="FFFF00"/>
                </a:solidFill>
                <a:latin typeface="Dutch801 Rm BT" pitchFamily="18" charset="0"/>
              </a:rPr>
              <a:t>Measured Radiation Patterns of Rotman Lens fed End-launch Coaxial to Waveguide transition 16-Element  Linear array</a:t>
            </a:r>
            <a:endParaRPr lang="en-US" sz="1400" dirty="0">
              <a:solidFill>
                <a:srgbClr val="FFFF00"/>
              </a:solidFill>
              <a:latin typeface="Trebuchet MS" pitchFamily="34" charset="0"/>
            </a:endParaRPr>
          </a:p>
        </p:txBody>
      </p:sp>
      <p:sp>
        <p:nvSpPr>
          <p:cNvPr id="17" name="Rectangle 1135"/>
          <p:cNvSpPr/>
          <p:nvPr/>
        </p:nvSpPr>
        <p:spPr>
          <a:xfrm>
            <a:off x="189300" y="48125"/>
            <a:ext cx="8762200" cy="830997"/>
          </a:xfrm>
          <a:prstGeom prst="rect">
            <a:avLst/>
          </a:prstGeom>
          <a:solidFill>
            <a:srgbClr val="800000"/>
          </a:solidFill>
          <a:scene3d>
            <a:camera prst="orthographicFront"/>
            <a:lightRig rig="threePt" dir="t"/>
          </a:scene3d>
          <a:sp3d>
            <a:bevelT/>
          </a:sp3d>
        </p:spPr>
        <p:txBody>
          <a:bodyPr>
            <a:spAutoFit/>
          </a:bodyPr>
          <a:lstStyle/>
          <a:p>
            <a:pPr algn="ctr" fontAlgn="auto">
              <a:spcAft>
                <a:spcPts val="0"/>
              </a:spcAft>
              <a:buFont typeface="Arial" pitchFamily="34" charset="0"/>
              <a:buNone/>
              <a:defRPr/>
            </a:pPr>
            <a:r>
              <a:rPr lang="en-US" sz="2400" b="1" dirty="0">
                <a:solidFill>
                  <a:srgbClr val="FFFF00"/>
                </a:solidFill>
                <a:effectLst>
                  <a:outerShdw blurRad="38100" dist="38100" dir="2700000" algn="tl">
                    <a:srgbClr val="000000"/>
                  </a:outerShdw>
                </a:effectLst>
                <a:latin typeface="Georgia" pitchFamily="18" charset="0"/>
              </a:rPr>
              <a:t>ROTMAN LENS  FED MULTI-BEAM LINEAR ARRAY, </a:t>
            </a:r>
          </a:p>
          <a:p>
            <a:pPr algn="ctr" fontAlgn="auto">
              <a:spcAft>
                <a:spcPts val="0"/>
              </a:spcAft>
              <a:buFont typeface="Arial" pitchFamily="34" charset="0"/>
              <a:buNone/>
              <a:defRPr/>
            </a:pPr>
            <a:r>
              <a:rPr lang="en-US" sz="2400" b="1" dirty="0">
                <a:solidFill>
                  <a:srgbClr val="FFFF00"/>
                </a:solidFill>
                <a:effectLst>
                  <a:outerShdw blurRad="38100" dist="38100" dir="2700000" algn="tl">
                    <a:srgbClr val="000000"/>
                  </a:outerShdw>
                </a:effectLst>
                <a:latin typeface="Georgia" pitchFamily="18" charset="0"/>
              </a:rPr>
              <a:t>6-18 GHZ</a:t>
            </a:r>
          </a:p>
        </p:txBody>
      </p:sp>
      <p:pic>
        <p:nvPicPr>
          <p:cNvPr id="18" name="Picture 3" descr="bsn1"/>
          <p:cNvPicPr>
            <a:picLocks noChangeAspect="1" noChangeArrowheads="1"/>
          </p:cNvPicPr>
          <p:nvPr/>
        </p:nvPicPr>
        <p:blipFill>
          <a:blip r:embed="rId7" cstate="print"/>
          <a:srcRect r="16333" b="4616"/>
          <a:stretch>
            <a:fillRect/>
          </a:stretch>
        </p:blipFill>
        <p:spPr bwMode="auto">
          <a:xfrm>
            <a:off x="457200" y="1392866"/>
            <a:ext cx="3122613" cy="235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326325" y="85725"/>
            <a:ext cx="24384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eaLnBrk="0" fontAlgn="auto" hangingPunct="0">
              <a:spcBef>
                <a:spcPts val="0"/>
              </a:spcBef>
              <a:spcAft>
                <a:spcPts val="0"/>
              </a:spcAft>
              <a:defRPr/>
            </a:pPr>
            <a:r>
              <a:rPr lang="en-US" sz="2800" b="1" dirty="0">
                <a:solidFill>
                  <a:srgbClr val="FFFF00"/>
                </a:solidFill>
                <a:latin typeface="Georgia" pitchFamily="18" charset="0"/>
              </a:rPr>
              <a:t>RADOMES</a:t>
            </a:r>
            <a:r>
              <a:rPr lang="en-US" sz="2800" dirty="0">
                <a:solidFill>
                  <a:srgbClr val="A50021"/>
                </a:solidFill>
                <a:latin typeface="Trebuchet MS" pitchFamily="34" charset="0"/>
              </a:rPr>
              <a:t> </a:t>
            </a:r>
            <a:endParaRPr lang="en-US" sz="2400" dirty="0">
              <a:latin typeface="Trebuchet MS" pitchFamily="34" charset="0"/>
            </a:endParaRPr>
          </a:p>
        </p:txBody>
      </p:sp>
      <p:pic>
        <p:nvPicPr>
          <p:cNvPr id="55302" name="Picture 1"/>
          <p:cNvPicPr>
            <a:picLocks noChangeAspect="1" noChangeArrowheads="1"/>
          </p:cNvPicPr>
          <p:nvPr/>
        </p:nvPicPr>
        <p:blipFill>
          <a:blip r:embed="rId2" cstate="print"/>
          <a:srcRect l="35190" t="25703" r="17084" b="30158"/>
          <a:stretch>
            <a:fillRect/>
          </a:stretch>
        </p:blipFill>
        <p:spPr bwMode="auto">
          <a:xfrm>
            <a:off x="533400" y="609600"/>
            <a:ext cx="8382000" cy="4035785"/>
          </a:xfrm>
          <a:prstGeom prst="rect">
            <a:avLst/>
          </a:prstGeom>
          <a:noFill/>
          <a:ln w="9525">
            <a:noFill/>
            <a:miter lim="800000"/>
            <a:headEnd/>
            <a:tailEnd/>
          </a:ln>
        </p:spPr>
      </p:pic>
      <p:pic>
        <p:nvPicPr>
          <p:cNvPr id="7" name="Picture 6"/>
          <p:cNvPicPr>
            <a:picLocks noChangeAspect="1" noChangeArrowheads="1"/>
          </p:cNvPicPr>
          <p:nvPr/>
        </p:nvPicPr>
        <p:blipFill>
          <a:blip r:embed="rId2" cstate="print"/>
          <a:srcRect l="54144" t="69842" r="34225" b="16296"/>
          <a:stretch>
            <a:fillRect/>
          </a:stretch>
        </p:blipFill>
        <p:spPr bwMode="auto">
          <a:xfrm>
            <a:off x="580911" y="4646431"/>
            <a:ext cx="1931919" cy="129540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58252" t="9186" r="21359" b="76337"/>
          <a:stretch>
            <a:fillRect/>
          </a:stretch>
        </p:blipFill>
        <p:spPr bwMode="auto">
          <a:xfrm>
            <a:off x="5006165" y="4841924"/>
            <a:ext cx="1309254" cy="685800"/>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59223" t="40773" r="19418" b="47382"/>
          <a:stretch>
            <a:fillRect/>
          </a:stretch>
        </p:blipFill>
        <p:spPr bwMode="auto">
          <a:xfrm>
            <a:off x="6370670" y="4841925"/>
            <a:ext cx="1343026" cy="685800"/>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l="58252" t="69729" r="18447" b="11845"/>
          <a:stretch>
            <a:fillRect/>
          </a:stretch>
        </p:blipFill>
        <p:spPr bwMode="auto">
          <a:xfrm>
            <a:off x="7772400" y="4841924"/>
            <a:ext cx="1295400" cy="685800"/>
          </a:xfrm>
          <a:prstGeom prst="rect">
            <a:avLst/>
          </a:prstGeom>
          <a:noFill/>
          <a:ln w="9525">
            <a:noFill/>
            <a:miter lim="800000"/>
            <a:headEnd/>
            <a:tailEnd/>
          </a:ln>
        </p:spPr>
      </p:pic>
      <p:sp>
        <p:nvSpPr>
          <p:cNvPr id="15" name="Text Box 3"/>
          <p:cNvSpPr txBox="1">
            <a:spLocks noChangeArrowheads="1"/>
          </p:cNvSpPr>
          <p:nvPr/>
        </p:nvSpPr>
        <p:spPr bwMode="auto">
          <a:xfrm>
            <a:off x="4940598" y="5547202"/>
            <a:ext cx="1371600" cy="307777"/>
          </a:xfrm>
          <a:prstGeom prst="rect">
            <a:avLst/>
          </a:prstGeom>
          <a:noFill/>
          <a:ln w="9525">
            <a:noFill/>
            <a:miter lim="800000"/>
            <a:headEnd/>
            <a:tailEnd/>
          </a:ln>
        </p:spPr>
        <p:txBody>
          <a:bodyPr wrap="square">
            <a:spAutoFit/>
          </a:bodyPr>
          <a:lstStyle/>
          <a:p>
            <a:pPr algn="ctr" eaLnBrk="0" hangingPunct="0"/>
            <a:r>
              <a:rPr lang="en-US" sz="1400" dirty="0" smtClean="0">
                <a:solidFill>
                  <a:srgbClr val="FFFF00"/>
                </a:solidFill>
                <a:latin typeface="Georgia" pitchFamily="18" charset="0"/>
              </a:rPr>
              <a:t>B- Sandwich</a:t>
            </a:r>
            <a:endParaRPr lang="en-US" sz="1400" dirty="0">
              <a:solidFill>
                <a:srgbClr val="FFFF00"/>
              </a:solidFill>
              <a:latin typeface="Georgia" pitchFamily="18" charset="0"/>
            </a:endParaRPr>
          </a:p>
        </p:txBody>
      </p:sp>
      <p:sp>
        <p:nvSpPr>
          <p:cNvPr id="16" name="Text Box 3"/>
          <p:cNvSpPr txBox="1">
            <a:spLocks noChangeArrowheads="1"/>
          </p:cNvSpPr>
          <p:nvPr/>
        </p:nvSpPr>
        <p:spPr bwMode="auto">
          <a:xfrm>
            <a:off x="6312198" y="5547202"/>
            <a:ext cx="1371600" cy="307777"/>
          </a:xfrm>
          <a:prstGeom prst="rect">
            <a:avLst/>
          </a:prstGeom>
          <a:noFill/>
          <a:ln w="9525">
            <a:noFill/>
            <a:miter lim="800000"/>
            <a:headEnd/>
            <a:tailEnd/>
          </a:ln>
        </p:spPr>
        <p:txBody>
          <a:bodyPr wrap="square">
            <a:spAutoFit/>
          </a:bodyPr>
          <a:lstStyle/>
          <a:p>
            <a:pPr algn="ctr" eaLnBrk="0" hangingPunct="0"/>
            <a:r>
              <a:rPr lang="en-US" sz="1400" dirty="0" smtClean="0">
                <a:solidFill>
                  <a:srgbClr val="FFFF00"/>
                </a:solidFill>
                <a:latin typeface="Georgia" pitchFamily="18" charset="0"/>
              </a:rPr>
              <a:t>C- Sandwich</a:t>
            </a:r>
            <a:endParaRPr lang="en-US" sz="1400" dirty="0">
              <a:solidFill>
                <a:srgbClr val="FFFF00"/>
              </a:solidFill>
              <a:latin typeface="Georgia" pitchFamily="18" charset="0"/>
            </a:endParaRPr>
          </a:p>
        </p:txBody>
      </p:sp>
      <p:sp>
        <p:nvSpPr>
          <p:cNvPr id="17" name="Text Box 3"/>
          <p:cNvSpPr txBox="1">
            <a:spLocks noChangeArrowheads="1"/>
          </p:cNvSpPr>
          <p:nvPr/>
        </p:nvSpPr>
        <p:spPr bwMode="auto">
          <a:xfrm>
            <a:off x="7759998" y="5547202"/>
            <a:ext cx="1371600" cy="307777"/>
          </a:xfrm>
          <a:prstGeom prst="rect">
            <a:avLst/>
          </a:prstGeom>
          <a:noFill/>
          <a:ln w="9525">
            <a:noFill/>
            <a:miter lim="800000"/>
            <a:headEnd/>
            <a:tailEnd/>
          </a:ln>
        </p:spPr>
        <p:txBody>
          <a:bodyPr wrap="square">
            <a:spAutoFit/>
          </a:bodyPr>
          <a:lstStyle/>
          <a:p>
            <a:pPr algn="ctr" eaLnBrk="0" hangingPunct="0"/>
            <a:r>
              <a:rPr lang="en-US" sz="1400" dirty="0" smtClean="0">
                <a:solidFill>
                  <a:srgbClr val="FFFF00"/>
                </a:solidFill>
                <a:latin typeface="Georgia" pitchFamily="18" charset="0"/>
              </a:rPr>
              <a:t>Multi-layer</a:t>
            </a:r>
            <a:endParaRPr lang="en-US" sz="1400" dirty="0">
              <a:solidFill>
                <a:srgbClr val="FFFF00"/>
              </a:solidFill>
              <a:latin typeface="Georgia" pitchFamily="18" charset="0"/>
            </a:endParaRPr>
          </a:p>
        </p:txBody>
      </p:sp>
      <p:pic>
        <p:nvPicPr>
          <p:cNvPr id="18" name="Picture 17"/>
          <p:cNvPicPr>
            <a:picLocks noChangeAspect="1" noChangeArrowheads="1"/>
          </p:cNvPicPr>
          <p:nvPr/>
        </p:nvPicPr>
        <p:blipFill>
          <a:blip r:embed="rId3" cstate="print"/>
          <a:srcRect l="4854" t="9186" r="73812" b="80285"/>
          <a:stretch>
            <a:fillRect/>
          </a:stretch>
        </p:blipFill>
        <p:spPr bwMode="auto">
          <a:xfrm>
            <a:off x="2470300" y="4854326"/>
            <a:ext cx="1219200" cy="685800"/>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l="5825" t="40773" r="73787" b="44749"/>
          <a:stretch>
            <a:fillRect/>
          </a:stretch>
        </p:blipFill>
        <p:spPr bwMode="auto">
          <a:xfrm>
            <a:off x="3744433" y="4854326"/>
            <a:ext cx="1219200" cy="685800"/>
          </a:xfrm>
          <a:prstGeom prst="rect">
            <a:avLst/>
          </a:prstGeom>
          <a:noFill/>
          <a:ln w="9525">
            <a:noFill/>
            <a:miter lim="800000"/>
            <a:headEnd/>
            <a:tailEnd/>
          </a:ln>
        </p:spPr>
      </p:pic>
      <p:sp>
        <p:nvSpPr>
          <p:cNvPr id="20" name="Text Box 3"/>
          <p:cNvSpPr txBox="1">
            <a:spLocks noChangeArrowheads="1"/>
          </p:cNvSpPr>
          <p:nvPr/>
        </p:nvSpPr>
        <p:spPr bwMode="auto">
          <a:xfrm>
            <a:off x="2470299" y="5559604"/>
            <a:ext cx="1295400" cy="307777"/>
          </a:xfrm>
          <a:prstGeom prst="rect">
            <a:avLst/>
          </a:prstGeom>
          <a:noFill/>
          <a:ln w="9525">
            <a:noFill/>
            <a:miter lim="800000"/>
            <a:headEnd/>
            <a:tailEnd/>
          </a:ln>
        </p:spPr>
        <p:txBody>
          <a:bodyPr wrap="square">
            <a:spAutoFit/>
          </a:bodyPr>
          <a:lstStyle/>
          <a:p>
            <a:pPr algn="ctr" eaLnBrk="0" hangingPunct="0"/>
            <a:r>
              <a:rPr lang="en-US" sz="1400" dirty="0" smtClean="0">
                <a:solidFill>
                  <a:srgbClr val="FFFF00"/>
                </a:solidFill>
                <a:latin typeface="Georgia" pitchFamily="18" charset="0"/>
              </a:rPr>
              <a:t>Solid Wall</a:t>
            </a:r>
            <a:endParaRPr lang="en-US" sz="1400" dirty="0">
              <a:solidFill>
                <a:srgbClr val="FFFF00"/>
              </a:solidFill>
              <a:latin typeface="Georgia" pitchFamily="18" charset="0"/>
            </a:endParaRPr>
          </a:p>
        </p:txBody>
      </p:sp>
      <p:sp>
        <p:nvSpPr>
          <p:cNvPr id="21" name="Text Box 3"/>
          <p:cNvSpPr txBox="1">
            <a:spLocks noChangeArrowheads="1"/>
          </p:cNvSpPr>
          <p:nvPr/>
        </p:nvSpPr>
        <p:spPr bwMode="auto">
          <a:xfrm>
            <a:off x="3689499" y="5559604"/>
            <a:ext cx="1371600" cy="307777"/>
          </a:xfrm>
          <a:prstGeom prst="rect">
            <a:avLst/>
          </a:prstGeom>
          <a:noFill/>
          <a:ln w="9525">
            <a:noFill/>
            <a:miter lim="800000"/>
            <a:headEnd/>
            <a:tailEnd/>
          </a:ln>
        </p:spPr>
        <p:txBody>
          <a:bodyPr wrap="square">
            <a:spAutoFit/>
          </a:bodyPr>
          <a:lstStyle/>
          <a:p>
            <a:pPr algn="ctr" eaLnBrk="0" hangingPunct="0"/>
            <a:r>
              <a:rPr lang="en-US" sz="1400" dirty="0" smtClean="0">
                <a:solidFill>
                  <a:srgbClr val="FFFF00"/>
                </a:solidFill>
                <a:latin typeface="Georgia" pitchFamily="18" charset="0"/>
              </a:rPr>
              <a:t>A- Sandwich</a:t>
            </a:r>
            <a:endParaRPr lang="en-US" sz="1400" dirty="0">
              <a:solidFill>
                <a:srgbClr val="FFFF00"/>
              </a:solidFill>
              <a:latin typeface="Georgia" pitchFamily="18" charset="0"/>
            </a:endParaRPr>
          </a:p>
        </p:txBody>
      </p:sp>
      <p:sp>
        <p:nvSpPr>
          <p:cNvPr id="27" name="Rectangle 26"/>
          <p:cNvSpPr/>
          <p:nvPr/>
        </p:nvSpPr>
        <p:spPr>
          <a:xfrm>
            <a:off x="381000" y="5867400"/>
            <a:ext cx="8763000" cy="584775"/>
          </a:xfrm>
          <a:prstGeom prst="rect">
            <a:avLst/>
          </a:prstGeom>
        </p:spPr>
        <p:txBody>
          <a:bodyPr wrap="square">
            <a:spAutoFit/>
          </a:bodyPr>
          <a:lstStyle/>
          <a:p>
            <a:pPr marL="0" lvl="1" eaLnBrk="0" hangingPunct="0"/>
            <a:r>
              <a:rPr lang="en-US" sz="1600" i="1" dirty="0" smtClean="0">
                <a:solidFill>
                  <a:srgbClr val="FFFF00"/>
                </a:solidFill>
                <a:latin typeface="Georgia" pitchFamily="18" charset="0"/>
                <a:ea typeface="Segoe UI" pitchFamily="34" charset="0"/>
                <a:cs typeface="Segoe UI" pitchFamily="34" charset="0"/>
              </a:rPr>
              <a:t>Radome development is based upon a multi disciplinary team of Engineers like Aeronautic, Radar / EW / Communication, Composite materials, Analysis, Mechanical, Quality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2"/>
          <p:cNvSpPr>
            <a:spLocks noGrp="1"/>
          </p:cNvSpPr>
          <p:nvPr>
            <p:ph type="sldNum" sz="quarter" idx="11"/>
          </p:nvPr>
        </p:nvSpPr>
        <p:spPr bwMode="auto">
          <a:xfrm>
            <a:off x="3276600" y="6307138"/>
            <a:ext cx="2895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1DA8870B-24C1-4202-A35B-D408252CAA8C}" type="slidenum">
              <a:rPr lang="en-US" b="1" smtClean="0">
                <a:solidFill>
                  <a:srgbClr val="FFFF00"/>
                </a:solidFill>
                <a:latin typeface="Georgia" pitchFamily="18" charset="0"/>
                <a:cs typeface="Segoe UI" pitchFamily="34" charset="0"/>
              </a:rPr>
              <a:pPr fontAlgn="base">
                <a:spcBef>
                  <a:spcPct val="0"/>
                </a:spcBef>
                <a:spcAft>
                  <a:spcPct val="0"/>
                </a:spcAft>
              </a:pPr>
              <a:t>32</a:t>
            </a:fld>
            <a:endParaRPr lang="en-US" b="1" dirty="0" smtClean="0">
              <a:solidFill>
                <a:srgbClr val="FFFF00"/>
              </a:solidFill>
              <a:latin typeface="Georgia" pitchFamily="18" charset="0"/>
              <a:cs typeface="Segoe UI" pitchFamily="34" charset="0"/>
            </a:endParaRPr>
          </a:p>
        </p:txBody>
      </p:sp>
      <p:pic>
        <p:nvPicPr>
          <p:cNvPr id="57347" name="Picture 2" descr="2"/>
          <p:cNvPicPr>
            <a:picLocks noChangeAspect="1" noChangeArrowheads="1"/>
          </p:cNvPicPr>
          <p:nvPr/>
        </p:nvPicPr>
        <p:blipFill>
          <a:blip r:embed="rId2" cstate="print"/>
          <a:srcRect t="13954" b="10243"/>
          <a:stretch>
            <a:fillRect/>
          </a:stretch>
        </p:blipFill>
        <p:spPr bwMode="auto">
          <a:xfrm>
            <a:off x="428596" y="2643182"/>
            <a:ext cx="2090726" cy="1644993"/>
          </a:xfrm>
          <a:prstGeom prst="rect">
            <a:avLst/>
          </a:prstGeom>
          <a:noFill/>
          <a:ln w="9525">
            <a:noFill/>
            <a:miter lim="800000"/>
            <a:headEnd/>
            <a:tailEnd/>
          </a:ln>
        </p:spPr>
      </p:pic>
      <p:pic>
        <p:nvPicPr>
          <p:cNvPr id="57348" name="Picture 3" descr="gr"/>
          <p:cNvPicPr>
            <a:picLocks noChangeAspect="1" noChangeArrowheads="1"/>
          </p:cNvPicPr>
          <p:nvPr/>
        </p:nvPicPr>
        <p:blipFill>
          <a:blip r:embed="rId3" cstate="print"/>
          <a:srcRect t="1935"/>
          <a:stretch>
            <a:fillRect/>
          </a:stretch>
        </p:blipFill>
        <p:spPr bwMode="auto">
          <a:xfrm>
            <a:off x="285720" y="714356"/>
            <a:ext cx="2094920" cy="1452555"/>
          </a:xfrm>
          <a:prstGeom prst="rect">
            <a:avLst/>
          </a:prstGeom>
          <a:noFill/>
          <a:ln w="9525">
            <a:noFill/>
            <a:miter lim="800000"/>
            <a:headEnd/>
            <a:tailEnd/>
          </a:ln>
        </p:spPr>
      </p:pic>
      <p:pic>
        <p:nvPicPr>
          <p:cNvPr id="57349" name="Picture 4" descr="1"/>
          <p:cNvPicPr>
            <a:picLocks noChangeAspect="1" noChangeArrowheads="1"/>
          </p:cNvPicPr>
          <p:nvPr/>
        </p:nvPicPr>
        <p:blipFill>
          <a:blip r:embed="rId4" cstate="print"/>
          <a:srcRect/>
          <a:stretch>
            <a:fillRect/>
          </a:stretch>
        </p:blipFill>
        <p:spPr bwMode="auto">
          <a:xfrm>
            <a:off x="2714612" y="785794"/>
            <a:ext cx="2415359" cy="1384292"/>
          </a:xfrm>
          <a:prstGeom prst="rect">
            <a:avLst/>
          </a:prstGeom>
          <a:noFill/>
          <a:ln w="9525">
            <a:noFill/>
            <a:miter lim="800000"/>
            <a:headEnd/>
            <a:tailEnd/>
          </a:ln>
        </p:spPr>
      </p:pic>
      <p:pic>
        <p:nvPicPr>
          <p:cNvPr id="57350" name="Picture 5" descr="hr"/>
          <p:cNvPicPr>
            <a:picLocks noChangeAspect="1" noChangeArrowheads="1"/>
          </p:cNvPicPr>
          <p:nvPr/>
        </p:nvPicPr>
        <p:blipFill>
          <a:blip r:embed="rId5" cstate="print"/>
          <a:srcRect/>
          <a:stretch>
            <a:fillRect/>
          </a:stretch>
        </p:blipFill>
        <p:spPr bwMode="auto">
          <a:xfrm>
            <a:off x="2786050" y="2643182"/>
            <a:ext cx="2608223" cy="1651012"/>
          </a:xfrm>
          <a:prstGeom prst="rect">
            <a:avLst/>
          </a:prstGeom>
          <a:noFill/>
          <a:ln w="9525">
            <a:noFill/>
            <a:miter lim="800000"/>
            <a:headEnd/>
            <a:tailEnd/>
          </a:ln>
        </p:spPr>
      </p:pic>
      <p:sp>
        <p:nvSpPr>
          <p:cNvPr id="57351" name="Text Box 3"/>
          <p:cNvSpPr txBox="1">
            <a:spLocks noChangeArrowheads="1"/>
          </p:cNvSpPr>
          <p:nvPr/>
        </p:nvSpPr>
        <p:spPr bwMode="auto">
          <a:xfrm>
            <a:off x="214282" y="2143116"/>
            <a:ext cx="2143140" cy="307777"/>
          </a:xfrm>
          <a:prstGeom prst="rect">
            <a:avLst/>
          </a:prstGeom>
          <a:noFill/>
          <a:ln w="9525">
            <a:noFill/>
            <a:miter lim="800000"/>
            <a:headEnd/>
            <a:tailEnd/>
          </a:ln>
        </p:spPr>
        <p:txBody>
          <a:bodyPr wrap="square">
            <a:spAutoFit/>
          </a:bodyPr>
          <a:lstStyle/>
          <a:p>
            <a:pPr algn="ctr" eaLnBrk="0" hangingPunct="0"/>
            <a:r>
              <a:rPr lang="en-US" sz="1400" dirty="0">
                <a:solidFill>
                  <a:srgbClr val="FFFF00"/>
                </a:solidFill>
                <a:latin typeface="Georgia" pitchFamily="18" charset="0"/>
                <a:cs typeface="Segoe UI" pitchFamily="34" charset="0"/>
              </a:rPr>
              <a:t>Cylindrical Radomes</a:t>
            </a:r>
          </a:p>
        </p:txBody>
      </p:sp>
      <p:sp>
        <p:nvSpPr>
          <p:cNvPr id="57352" name="Text Box 3"/>
          <p:cNvSpPr txBox="1">
            <a:spLocks noChangeArrowheads="1"/>
          </p:cNvSpPr>
          <p:nvPr/>
        </p:nvSpPr>
        <p:spPr bwMode="auto">
          <a:xfrm>
            <a:off x="2928926" y="2143116"/>
            <a:ext cx="2071702" cy="523220"/>
          </a:xfrm>
          <a:prstGeom prst="rect">
            <a:avLst/>
          </a:prstGeom>
          <a:noFill/>
          <a:ln w="9525">
            <a:noFill/>
            <a:miter lim="800000"/>
            <a:headEnd/>
            <a:tailEnd/>
          </a:ln>
        </p:spPr>
        <p:txBody>
          <a:bodyPr wrap="square">
            <a:spAutoFit/>
          </a:bodyPr>
          <a:lstStyle/>
          <a:p>
            <a:pPr algn="ctr" eaLnBrk="0" hangingPunct="0"/>
            <a:r>
              <a:rPr lang="en-US" sz="1400" dirty="0">
                <a:solidFill>
                  <a:srgbClr val="FFFF00"/>
                </a:solidFill>
                <a:latin typeface="Georgia" pitchFamily="18" charset="0"/>
                <a:cs typeface="Segoe UI" pitchFamily="34" charset="0"/>
              </a:rPr>
              <a:t>Streamlined Airborne Radomes</a:t>
            </a:r>
          </a:p>
        </p:txBody>
      </p:sp>
      <p:sp>
        <p:nvSpPr>
          <p:cNvPr id="57353" name="Text Box 3"/>
          <p:cNvSpPr txBox="1">
            <a:spLocks noChangeArrowheads="1"/>
          </p:cNvSpPr>
          <p:nvPr/>
        </p:nvSpPr>
        <p:spPr bwMode="auto">
          <a:xfrm>
            <a:off x="2786050" y="4286256"/>
            <a:ext cx="2514600" cy="307777"/>
          </a:xfrm>
          <a:prstGeom prst="rect">
            <a:avLst/>
          </a:prstGeom>
          <a:noFill/>
          <a:ln w="9525">
            <a:noFill/>
            <a:miter lim="800000"/>
            <a:headEnd/>
            <a:tailEnd/>
          </a:ln>
        </p:spPr>
        <p:txBody>
          <a:bodyPr>
            <a:spAutoFit/>
          </a:bodyPr>
          <a:lstStyle/>
          <a:p>
            <a:pPr algn="ctr" eaLnBrk="0" hangingPunct="0"/>
            <a:r>
              <a:rPr lang="en-US" sz="1400" dirty="0">
                <a:solidFill>
                  <a:srgbClr val="FFFF00"/>
                </a:solidFill>
                <a:latin typeface="Georgia" pitchFamily="18" charset="0"/>
                <a:cs typeface="Segoe UI" pitchFamily="34" charset="0"/>
              </a:rPr>
              <a:t>Hemispherical Radomes</a:t>
            </a:r>
          </a:p>
        </p:txBody>
      </p:sp>
      <p:sp>
        <p:nvSpPr>
          <p:cNvPr id="57354" name="Text Box 3"/>
          <p:cNvSpPr txBox="1">
            <a:spLocks noChangeArrowheads="1"/>
          </p:cNvSpPr>
          <p:nvPr/>
        </p:nvSpPr>
        <p:spPr bwMode="auto">
          <a:xfrm>
            <a:off x="285720" y="4214818"/>
            <a:ext cx="2286016" cy="523220"/>
          </a:xfrm>
          <a:prstGeom prst="rect">
            <a:avLst/>
          </a:prstGeom>
          <a:noFill/>
          <a:ln w="9525">
            <a:noFill/>
            <a:miter lim="800000"/>
            <a:headEnd/>
            <a:tailEnd/>
          </a:ln>
        </p:spPr>
        <p:txBody>
          <a:bodyPr wrap="square">
            <a:spAutoFit/>
          </a:bodyPr>
          <a:lstStyle/>
          <a:p>
            <a:pPr algn="ctr" eaLnBrk="0" hangingPunct="0"/>
            <a:r>
              <a:rPr lang="en-US" sz="1400" dirty="0">
                <a:solidFill>
                  <a:srgbClr val="FFFF00"/>
                </a:solidFill>
                <a:latin typeface="Georgia" pitchFamily="18" charset="0"/>
                <a:cs typeface="Segoe UI" pitchFamily="34" charset="0"/>
              </a:rPr>
              <a:t>POD Mounted and Airborne Radomes</a:t>
            </a:r>
          </a:p>
        </p:txBody>
      </p:sp>
      <p:sp>
        <p:nvSpPr>
          <p:cNvPr id="12" name="Rectangle 11"/>
          <p:cNvSpPr>
            <a:spLocks noChangeArrowheads="1"/>
          </p:cNvSpPr>
          <p:nvPr/>
        </p:nvSpPr>
        <p:spPr bwMode="auto">
          <a:xfrm>
            <a:off x="1206475" y="133350"/>
            <a:ext cx="67056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eaLnBrk="0" fontAlgn="auto" hangingPunct="0">
              <a:spcBef>
                <a:spcPts val="0"/>
              </a:spcBef>
              <a:spcAft>
                <a:spcPts val="0"/>
              </a:spcAft>
              <a:defRPr/>
            </a:pPr>
            <a:r>
              <a:rPr lang="en-US" sz="2800" b="1" dirty="0">
                <a:solidFill>
                  <a:srgbClr val="FFFF00"/>
                </a:solidFill>
                <a:latin typeface="Georgia" pitchFamily="18" charset="0"/>
                <a:ea typeface="Segoe UI" pitchFamily="34" charset="0"/>
                <a:cs typeface="Segoe UI" pitchFamily="34" charset="0"/>
              </a:rPr>
              <a:t>DIFFERENT  TYPES OF RADOMES</a:t>
            </a:r>
          </a:p>
        </p:txBody>
      </p:sp>
      <p:pic>
        <p:nvPicPr>
          <p:cNvPr id="14" name="Picture 2" descr="3"/>
          <p:cNvPicPr>
            <a:picLocks noChangeAspect="1" noChangeArrowheads="1"/>
          </p:cNvPicPr>
          <p:nvPr/>
        </p:nvPicPr>
        <p:blipFill>
          <a:blip r:embed="rId6" cstate="print">
            <a:lum bright="6000"/>
          </a:blip>
          <a:srcRect t="6099" b="6099"/>
          <a:stretch>
            <a:fillRect/>
          </a:stretch>
        </p:blipFill>
        <p:spPr bwMode="auto">
          <a:xfrm>
            <a:off x="357158" y="4643446"/>
            <a:ext cx="2558634" cy="1533540"/>
          </a:xfrm>
          <a:prstGeom prst="rect">
            <a:avLst/>
          </a:prstGeom>
          <a:noFill/>
          <a:ln w="9525">
            <a:noFill/>
            <a:miter lim="800000"/>
            <a:headEnd/>
            <a:tailEnd/>
          </a:ln>
        </p:spPr>
      </p:pic>
      <p:pic>
        <p:nvPicPr>
          <p:cNvPr id="15" name="Picture 3" descr="4"/>
          <p:cNvPicPr>
            <a:picLocks noChangeAspect="1" noChangeArrowheads="1"/>
          </p:cNvPicPr>
          <p:nvPr/>
        </p:nvPicPr>
        <p:blipFill>
          <a:blip r:embed="rId7" cstate="print">
            <a:lum bright="42000" contrast="12000"/>
          </a:blip>
          <a:srcRect/>
          <a:stretch>
            <a:fillRect/>
          </a:stretch>
        </p:blipFill>
        <p:spPr bwMode="auto">
          <a:xfrm>
            <a:off x="5429256" y="785794"/>
            <a:ext cx="2499632" cy="1520819"/>
          </a:xfrm>
          <a:prstGeom prst="rect">
            <a:avLst/>
          </a:prstGeom>
          <a:noFill/>
          <a:ln w="9525">
            <a:noFill/>
            <a:miter lim="800000"/>
            <a:headEnd/>
            <a:tailEnd/>
          </a:ln>
        </p:spPr>
      </p:pic>
      <p:pic>
        <p:nvPicPr>
          <p:cNvPr id="16" name="Picture 4" descr="subr"/>
          <p:cNvPicPr>
            <a:picLocks noChangeAspect="1" noChangeArrowheads="1"/>
          </p:cNvPicPr>
          <p:nvPr/>
        </p:nvPicPr>
        <p:blipFill>
          <a:blip r:embed="rId8" cstate="print">
            <a:lum bright="18000" contrast="6000"/>
          </a:blip>
          <a:srcRect/>
          <a:stretch>
            <a:fillRect/>
          </a:stretch>
        </p:blipFill>
        <p:spPr bwMode="auto">
          <a:xfrm>
            <a:off x="3643306" y="4786322"/>
            <a:ext cx="2033890" cy="1309702"/>
          </a:xfrm>
          <a:prstGeom prst="rect">
            <a:avLst/>
          </a:prstGeom>
          <a:noFill/>
          <a:ln w="9525">
            <a:noFill/>
            <a:miter lim="800000"/>
            <a:headEnd/>
            <a:tailEnd/>
          </a:ln>
        </p:spPr>
      </p:pic>
      <p:pic>
        <p:nvPicPr>
          <p:cNvPr id="17" name="Picture 5" descr="6"/>
          <p:cNvPicPr>
            <a:picLocks noChangeAspect="1" noChangeArrowheads="1"/>
          </p:cNvPicPr>
          <p:nvPr/>
        </p:nvPicPr>
        <p:blipFill>
          <a:blip r:embed="rId9" cstate="print"/>
          <a:srcRect/>
          <a:stretch>
            <a:fillRect/>
          </a:stretch>
        </p:blipFill>
        <p:spPr bwMode="auto">
          <a:xfrm>
            <a:off x="5572132" y="2571744"/>
            <a:ext cx="2552274" cy="1643058"/>
          </a:xfrm>
          <a:prstGeom prst="rect">
            <a:avLst/>
          </a:prstGeom>
          <a:noFill/>
          <a:ln w="9525">
            <a:noFill/>
            <a:miter lim="800000"/>
            <a:headEnd/>
            <a:tailEnd/>
          </a:ln>
        </p:spPr>
      </p:pic>
      <p:sp>
        <p:nvSpPr>
          <p:cNvPr id="18" name="Text Box 3"/>
          <p:cNvSpPr txBox="1">
            <a:spLocks noChangeArrowheads="1"/>
          </p:cNvSpPr>
          <p:nvPr/>
        </p:nvSpPr>
        <p:spPr bwMode="auto">
          <a:xfrm>
            <a:off x="5572132" y="4214818"/>
            <a:ext cx="2514600" cy="307777"/>
          </a:xfrm>
          <a:prstGeom prst="rect">
            <a:avLst/>
          </a:prstGeom>
          <a:noFill/>
          <a:ln w="9525">
            <a:noFill/>
            <a:miter lim="800000"/>
            <a:headEnd/>
            <a:tailEnd/>
          </a:ln>
        </p:spPr>
        <p:txBody>
          <a:bodyPr>
            <a:spAutoFit/>
          </a:bodyPr>
          <a:lstStyle/>
          <a:p>
            <a:pPr algn="ctr" eaLnBrk="0" hangingPunct="0"/>
            <a:r>
              <a:rPr lang="en-US" sz="1400" dirty="0">
                <a:solidFill>
                  <a:srgbClr val="FFFF00"/>
                </a:solidFill>
                <a:latin typeface="Trebuchet MS" pitchFamily="34" charset="0"/>
              </a:rPr>
              <a:t>Hemispherical Radome</a:t>
            </a:r>
          </a:p>
        </p:txBody>
      </p:sp>
      <p:sp>
        <p:nvSpPr>
          <p:cNvPr id="19" name="Text Box 3"/>
          <p:cNvSpPr txBox="1">
            <a:spLocks noChangeArrowheads="1"/>
          </p:cNvSpPr>
          <p:nvPr/>
        </p:nvSpPr>
        <p:spPr bwMode="auto">
          <a:xfrm>
            <a:off x="4714876" y="6072206"/>
            <a:ext cx="2514600" cy="307777"/>
          </a:xfrm>
          <a:prstGeom prst="rect">
            <a:avLst/>
          </a:prstGeom>
          <a:noFill/>
          <a:ln w="9525">
            <a:noFill/>
            <a:miter lim="800000"/>
            <a:headEnd/>
            <a:tailEnd/>
          </a:ln>
        </p:spPr>
        <p:txBody>
          <a:bodyPr>
            <a:spAutoFit/>
          </a:bodyPr>
          <a:lstStyle/>
          <a:p>
            <a:pPr algn="ctr" eaLnBrk="0" hangingPunct="0"/>
            <a:r>
              <a:rPr lang="en-US" sz="1400" dirty="0">
                <a:solidFill>
                  <a:srgbClr val="FFFF00"/>
                </a:solidFill>
                <a:latin typeface="Trebuchet MS" pitchFamily="34" charset="0"/>
              </a:rPr>
              <a:t>Submarine Radome</a:t>
            </a:r>
          </a:p>
        </p:txBody>
      </p:sp>
      <p:sp>
        <p:nvSpPr>
          <p:cNvPr id="20" name="Text Box 3"/>
          <p:cNvSpPr txBox="1">
            <a:spLocks noChangeArrowheads="1"/>
          </p:cNvSpPr>
          <p:nvPr/>
        </p:nvSpPr>
        <p:spPr bwMode="auto">
          <a:xfrm>
            <a:off x="5214942" y="2285992"/>
            <a:ext cx="3148010" cy="307777"/>
          </a:xfrm>
          <a:prstGeom prst="rect">
            <a:avLst/>
          </a:prstGeom>
          <a:noFill/>
          <a:ln w="9525">
            <a:noFill/>
            <a:miter lim="800000"/>
            <a:headEnd/>
            <a:tailEnd/>
          </a:ln>
        </p:spPr>
        <p:txBody>
          <a:bodyPr wrap="square">
            <a:spAutoFit/>
          </a:bodyPr>
          <a:lstStyle/>
          <a:p>
            <a:pPr algn="ctr" eaLnBrk="0" hangingPunct="0"/>
            <a:r>
              <a:rPr lang="en-US" sz="1400" dirty="0">
                <a:solidFill>
                  <a:srgbClr val="FFFF00"/>
                </a:solidFill>
                <a:latin typeface="Trebuchet MS" pitchFamily="34" charset="0"/>
              </a:rPr>
              <a:t>Radomes for Blade Antennas</a:t>
            </a:r>
          </a:p>
        </p:txBody>
      </p:sp>
      <p:sp>
        <p:nvSpPr>
          <p:cNvPr id="21" name="Text Box 3"/>
          <p:cNvSpPr txBox="1">
            <a:spLocks noChangeArrowheads="1"/>
          </p:cNvSpPr>
          <p:nvPr/>
        </p:nvSpPr>
        <p:spPr bwMode="auto">
          <a:xfrm>
            <a:off x="142844" y="6143644"/>
            <a:ext cx="3505200" cy="307777"/>
          </a:xfrm>
          <a:prstGeom prst="rect">
            <a:avLst/>
          </a:prstGeom>
          <a:noFill/>
          <a:ln w="9525">
            <a:noFill/>
            <a:miter lim="800000"/>
            <a:headEnd/>
            <a:tailEnd/>
          </a:ln>
        </p:spPr>
        <p:txBody>
          <a:bodyPr>
            <a:spAutoFit/>
          </a:bodyPr>
          <a:lstStyle/>
          <a:p>
            <a:pPr algn="ctr" eaLnBrk="0" hangingPunct="0"/>
            <a:r>
              <a:rPr lang="en-US" sz="1400" dirty="0">
                <a:solidFill>
                  <a:srgbClr val="FFFF00"/>
                </a:solidFill>
                <a:latin typeface="Trebuchet MS" pitchFamily="34" charset="0"/>
              </a:rPr>
              <a:t>Radomes for DF Antennas</a:t>
            </a:r>
          </a:p>
        </p:txBody>
      </p:sp>
      <p:pic>
        <p:nvPicPr>
          <p:cNvPr id="22" name="Picture 1" descr="C:\Users\user\AppData\Local\Microsoft\Windows\Temporary Internet Files\Content.Word\N.Nageswarao 005.jpg"/>
          <p:cNvPicPr>
            <a:picLocks noChangeAspect="1" noChangeArrowheads="1"/>
          </p:cNvPicPr>
          <p:nvPr/>
        </p:nvPicPr>
        <p:blipFill>
          <a:blip r:embed="rId10" cstate="print"/>
          <a:srcRect/>
          <a:stretch>
            <a:fillRect/>
          </a:stretch>
        </p:blipFill>
        <p:spPr bwMode="auto">
          <a:xfrm>
            <a:off x="6072198" y="4786322"/>
            <a:ext cx="2401873" cy="1280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descr="Rectangle: Click to edit Master text styles&#10;Second level&#10;Third level&#10;Fourth level&#10;Fifth level"/>
          <p:cNvSpPr>
            <a:spLocks noChangeArrowheads="1"/>
          </p:cNvSpPr>
          <p:nvPr/>
        </p:nvSpPr>
        <p:spPr bwMode="auto">
          <a:xfrm>
            <a:off x="1447800" y="2513012"/>
            <a:ext cx="7315200" cy="1295400"/>
          </a:xfrm>
          <a:prstGeom prst="rect">
            <a:avLst/>
          </a:prstGeom>
          <a:noFill/>
          <a:ln w="12700">
            <a:noFill/>
            <a:miter lim="800000"/>
            <a:headEnd/>
            <a:tailEnd/>
          </a:ln>
        </p:spPr>
        <p:txBody>
          <a:bodyPr lIns="90488" tIns="44450" rIns="90488" bIns="44450"/>
          <a:lstStyle/>
          <a:p>
            <a:pPr marL="342900" indent="-342900">
              <a:spcBef>
                <a:spcPct val="20000"/>
              </a:spcBef>
              <a:buFontTx/>
              <a:buChar char="•"/>
            </a:pPr>
            <a:r>
              <a:rPr lang="en-US" sz="1800" i="1" dirty="0">
                <a:solidFill>
                  <a:schemeClr val="bg1"/>
                </a:solidFill>
                <a:latin typeface="+mj-lt"/>
              </a:rPr>
              <a:t>Positioning Antenna is relatively slow due to inertia of the antenna.</a:t>
            </a:r>
          </a:p>
          <a:p>
            <a:pPr marL="342900" indent="-342900">
              <a:spcBef>
                <a:spcPct val="20000"/>
              </a:spcBef>
              <a:buFontTx/>
              <a:buChar char="•"/>
            </a:pPr>
            <a:r>
              <a:rPr lang="en-US" sz="1800" i="1" dirty="0">
                <a:solidFill>
                  <a:schemeClr val="bg1"/>
                </a:solidFill>
                <a:latin typeface="+mj-lt"/>
              </a:rPr>
              <a:t>Increased reaction times.</a:t>
            </a:r>
          </a:p>
          <a:p>
            <a:pPr marL="342900" indent="-342900">
              <a:spcBef>
                <a:spcPct val="20000"/>
              </a:spcBef>
              <a:buFontTx/>
              <a:buChar char="•"/>
            </a:pPr>
            <a:r>
              <a:rPr lang="en-US" sz="1800" i="1" dirty="0">
                <a:solidFill>
                  <a:schemeClr val="bg1"/>
                </a:solidFill>
                <a:latin typeface="+mj-lt"/>
              </a:rPr>
              <a:t>Mechanical errors</a:t>
            </a:r>
          </a:p>
        </p:txBody>
      </p:sp>
      <p:sp>
        <p:nvSpPr>
          <p:cNvPr id="15363" name="Text Box 1027"/>
          <p:cNvSpPr txBox="1">
            <a:spLocks noChangeArrowheads="1"/>
          </p:cNvSpPr>
          <p:nvPr/>
        </p:nvSpPr>
        <p:spPr bwMode="auto">
          <a:xfrm>
            <a:off x="990600" y="2146300"/>
            <a:ext cx="3922869" cy="369332"/>
          </a:xfrm>
          <a:prstGeom prst="rect">
            <a:avLst/>
          </a:prstGeom>
          <a:noFill/>
          <a:ln w="9525">
            <a:noFill/>
            <a:miter lim="800000"/>
            <a:headEnd/>
            <a:tailEnd/>
          </a:ln>
        </p:spPr>
        <p:txBody>
          <a:bodyPr wrap="none">
            <a:spAutoFit/>
          </a:bodyPr>
          <a:lstStyle/>
          <a:p>
            <a:pPr algn="ctr">
              <a:spcBef>
                <a:spcPct val="50000"/>
              </a:spcBef>
            </a:pPr>
            <a:r>
              <a:rPr lang="en-US" sz="1800" i="1" dirty="0">
                <a:solidFill>
                  <a:srgbClr val="00FFFF"/>
                </a:solidFill>
                <a:latin typeface="+mj-lt"/>
              </a:rPr>
              <a:t>Limitations </a:t>
            </a:r>
            <a:r>
              <a:rPr lang="en-US" i="1" dirty="0" smtClean="0">
                <a:solidFill>
                  <a:srgbClr val="00FFFF"/>
                </a:solidFill>
                <a:latin typeface="+mj-lt"/>
              </a:rPr>
              <a:t>of</a:t>
            </a:r>
            <a:r>
              <a:rPr lang="en-US" sz="1800" i="1" dirty="0" smtClean="0">
                <a:solidFill>
                  <a:srgbClr val="00FFFF"/>
                </a:solidFill>
                <a:latin typeface="+mj-lt"/>
              </a:rPr>
              <a:t> </a:t>
            </a:r>
            <a:r>
              <a:rPr lang="en-US" sz="1800" i="1" dirty="0">
                <a:solidFill>
                  <a:srgbClr val="00FFFF"/>
                </a:solidFill>
                <a:latin typeface="+mj-lt"/>
              </a:rPr>
              <a:t>Mechanical Scanning</a:t>
            </a:r>
          </a:p>
        </p:txBody>
      </p:sp>
      <p:sp>
        <p:nvSpPr>
          <p:cNvPr id="342020" name="Rectangle 1028" descr="Rectangle: Click to edit Master text styles&#10;Second level&#10;Third level&#10;Fourth level&#10;Fifth level"/>
          <p:cNvSpPr>
            <a:spLocks noChangeArrowheads="1"/>
          </p:cNvSpPr>
          <p:nvPr/>
        </p:nvSpPr>
        <p:spPr bwMode="auto">
          <a:xfrm>
            <a:off x="1449388" y="4099041"/>
            <a:ext cx="5865812" cy="2362200"/>
          </a:xfrm>
          <a:prstGeom prst="rect">
            <a:avLst/>
          </a:prstGeom>
          <a:noFill/>
          <a:ln w="12700">
            <a:noFill/>
            <a:miter lim="800000"/>
            <a:headEnd/>
            <a:tailEnd/>
          </a:ln>
        </p:spPr>
        <p:txBody>
          <a:bodyPr lIns="90488" tIns="44450" rIns="90488" bIns="44450"/>
          <a:lstStyle/>
          <a:p>
            <a:pPr marL="342900" indent="-342900">
              <a:spcBef>
                <a:spcPct val="20000"/>
              </a:spcBef>
              <a:buFontTx/>
              <a:buChar char="•"/>
            </a:pPr>
            <a:r>
              <a:rPr lang="en-US" sz="1800" i="1" dirty="0">
                <a:solidFill>
                  <a:schemeClr val="bg1"/>
                </a:solidFill>
                <a:latin typeface="+mj-lt"/>
              </a:rPr>
              <a:t>Instantaneous Beam Positioning</a:t>
            </a:r>
          </a:p>
          <a:p>
            <a:pPr marL="342900" indent="-342900">
              <a:spcBef>
                <a:spcPct val="20000"/>
              </a:spcBef>
              <a:buFontTx/>
              <a:buChar char="•"/>
            </a:pPr>
            <a:r>
              <a:rPr lang="en-US" sz="1800" i="1" dirty="0">
                <a:solidFill>
                  <a:schemeClr val="bg1"/>
                </a:solidFill>
                <a:latin typeface="+mj-lt"/>
              </a:rPr>
              <a:t>Rapid Detection, Confirmation and Track Initiation</a:t>
            </a:r>
          </a:p>
          <a:p>
            <a:pPr marL="342900" indent="-342900">
              <a:spcBef>
                <a:spcPct val="20000"/>
              </a:spcBef>
              <a:buFontTx/>
              <a:buChar char="•"/>
            </a:pPr>
            <a:r>
              <a:rPr lang="en-US" sz="1800" i="1" dirty="0">
                <a:solidFill>
                  <a:schemeClr val="bg1"/>
                </a:solidFill>
                <a:latin typeface="+mj-lt"/>
              </a:rPr>
              <a:t>Rapid Reaction Time</a:t>
            </a:r>
          </a:p>
          <a:p>
            <a:pPr marL="342900" indent="-342900">
              <a:spcBef>
                <a:spcPct val="20000"/>
              </a:spcBef>
              <a:buFontTx/>
              <a:buChar char="•"/>
            </a:pPr>
            <a:r>
              <a:rPr lang="en-US" sz="1800" i="1" dirty="0">
                <a:solidFill>
                  <a:schemeClr val="bg1"/>
                </a:solidFill>
                <a:latin typeface="+mj-lt"/>
              </a:rPr>
              <a:t>Adaptable Data Rates</a:t>
            </a:r>
          </a:p>
          <a:p>
            <a:pPr marL="342900" indent="-342900">
              <a:spcBef>
                <a:spcPct val="20000"/>
              </a:spcBef>
              <a:buFontTx/>
              <a:buChar char="•"/>
            </a:pPr>
            <a:r>
              <a:rPr lang="en-US" sz="1800" i="1" dirty="0">
                <a:solidFill>
                  <a:schemeClr val="bg1"/>
                </a:solidFill>
                <a:latin typeface="+mj-lt"/>
              </a:rPr>
              <a:t>Optimum Resource Allocation</a:t>
            </a:r>
          </a:p>
          <a:p>
            <a:pPr marL="342900" indent="-342900">
              <a:spcBef>
                <a:spcPct val="20000"/>
              </a:spcBef>
              <a:buFontTx/>
              <a:buChar char="•"/>
            </a:pPr>
            <a:r>
              <a:rPr lang="en-US" sz="1800" i="1" dirty="0">
                <a:solidFill>
                  <a:schemeClr val="bg1"/>
                </a:solidFill>
                <a:latin typeface="+mj-lt"/>
              </a:rPr>
              <a:t>Elimination of Mechanical Errors </a:t>
            </a:r>
          </a:p>
          <a:p>
            <a:pPr marL="342900" indent="-342900">
              <a:spcBef>
                <a:spcPct val="20000"/>
              </a:spcBef>
              <a:buFontTx/>
              <a:buChar char="•"/>
            </a:pPr>
            <a:r>
              <a:rPr lang="en-US" sz="1800" i="1" dirty="0">
                <a:solidFill>
                  <a:schemeClr val="bg1"/>
                </a:solidFill>
                <a:latin typeface="+mj-lt"/>
              </a:rPr>
              <a:t>Multi-mode Operation; Multi-target capability</a:t>
            </a:r>
          </a:p>
        </p:txBody>
      </p:sp>
      <p:sp>
        <p:nvSpPr>
          <p:cNvPr id="15365" name="Text Box 1029"/>
          <p:cNvSpPr txBox="1">
            <a:spLocks noChangeArrowheads="1"/>
          </p:cNvSpPr>
          <p:nvPr/>
        </p:nvSpPr>
        <p:spPr bwMode="auto">
          <a:xfrm>
            <a:off x="1066800" y="3803105"/>
            <a:ext cx="4221028" cy="400110"/>
          </a:xfrm>
          <a:prstGeom prst="rect">
            <a:avLst/>
          </a:prstGeom>
          <a:noFill/>
          <a:ln w="9525">
            <a:noFill/>
            <a:miter lim="800000"/>
            <a:headEnd/>
            <a:tailEnd/>
          </a:ln>
        </p:spPr>
        <p:txBody>
          <a:bodyPr wrap="none">
            <a:spAutoFit/>
          </a:bodyPr>
          <a:lstStyle/>
          <a:p>
            <a:pPr algn="ctr">
              <a:spcBef>
                <a:spcPct val="50000"/>
              </a:spcBef>
            </a:pPr>
            <a:r>
              <a:rPr lang="en-US" sz="2000" i="1" dirty="0">
                <a:solidFill>
                  <a:srgbClr val="00FFFF"/>
                </a:solidFill>
                <a:latin typeface="+mj-lt"/>
              </a:rPr>
              <a:t>Advantages </a:t>
            </a:r>
            <a:r>
              <a:rPr lang="en-US" sz="2000" i="1" dirty="0" smtClean="0">
                <a:solidFill>
                  <a:srgbClr val="00FFFF"/>
                </a:solidFill>
                <a:latin typeface="+mj-lt"/>
              </a:rPr>
              <a:t>of </a:t>
            </a:r>
            <a:r>
              <a:rPr lang="en-US" sz="2000" i="1" dirty="0">
                <a:solidFill>
                  <a:srgbClr val="00FFFF"/>
                </a:solidFill>
                <a:latin typeface="+mj-lt"/>
              </a:rPr>
              <a:t>Electronic Scanning</a:t>
            </a:r>
          </a:p>
        </p:txBody>
      </p:sp>
      <p:sp>
        <p:nvSpPr>
          <p:cNvPr id="15366" name="Text Box 1030"/>
          <p:cNvSpPr txBox="1">
            <a:spLocks noChangeArrowheads="1"/>
          </p:cNvSpPr>
          <p:nvPr/>
        </p:nvSpPr>
        <p:spPr bwMode="auto">
          <a:xfrm>
            <a:off x="1066800" y="1858930"/>
            <a:ext cx="5379999" cy="369332"/>
          </a:xfrm>
          <a:prstGeom prst="rect">
            <a:avLst/>
          </a:prstGeom>
          <a:noFill/>
          <a:ln w="9525">
            <a:noFill/>
            <a:miter lim="800000"/>
            <a:headEnd/>
            <a:tailEnd/>
          </a:ln>
        </p:spPr>
        <p:txBody>
          <a:bodyPr wrap="none">
            <a:spAutoFit/>
          </a:bodyPr>
          <a:lstStyle/>
          <a:p>
            <a:r>
              <a:rPr lang="en-US" sz="1800" b="1" i="1" dirty="0">
                <a:solidFill>
                  <a:srgbClr val="FFFF00"/>
                </a:solidFill>
                <a:latin typeface="+mj-lt"/>
              </a:rPr>
              <a:t>NECESSITY OF PHASED ARRAY ANTENNA</a:t>
            </a:r>
          </a:p>
        </p:txBody>
      </p:sp>
      <p:sp>
        <p:nvSpPr>
          <p:cNvPr id="7" name="Rectangle 3"/>
          <p:cNvSpPr>
            <a:spLocks noChangeArrowheads="1"/>
          </p:cNvSpPr>
          <p:nvPr/>
        </p:nvSpPr>
        <p:spPr bwMode="auto">
          <a:xfrm>
            <a:off x="228600" y="519229"/>
            <a:ext cx="8763000" cy="1323439"/>
          </a:xfrm>
          <a:prstGeom prst="rect">
            <a:avLst/>
          </a:prstGeom>
          <a:noFill/>
          <a:ln w="9525">
            <a:noFill/>
            <a:miter lim="800000"/>
            <a:headEnd/>
            <a:tailEnd/>
          </a:ln>
        </p:spPr>
        <p:txBody>
          <a:bodyPr wrap="square">
            <a:spAutoFit/>
          </a:bodyPr>
          <a:lstStyle/>
          <a:p>
            <a:pPr algn="just" eaLnBrk="0" hangingPunct="0">
              <a:spcBef>
                <a:spcPts val="0"/>
              </a:spcBef>
            </a:pPr>
            <a:r>
              <a:rPr lang="en-US" sz="2000" i="1" dirty="0" smtClean="0">
                <a:solidFill>
                  <a:schemeClr val="bg1"/>
                </a:solidFill>
                <a:latin typeface="+mj-lt"/>
              </a:rPr>
              <a:t>“A </a:t>
            </a:r>
            <a:r>
              <a:rPr lang="en-US" sz="2000" i="1" dirty="0">
                <a:solidFill>
                  <a:schemeClr val="bg1"/>
                </a:solidFill>
                <a:latin typeface="+mj-lt"/>
              </a:rPr>
              <a:t>group of radiating elements in which the relative phases of  </a:t>
            </a:r>
            <a:r>
              <a:rPr lang="en-US" sz="2000" i="1" dirty="0" smtClean="0">
                <a:solidFill>
                  <a:schemeClr val="bg1"/>
                </a:solidFill>
                <a:latin typeface="+mj-lt"/>
              </a:rPr>
              <a:t>the       </a:t>
            </a:r>
            <a:r>
              <a:rPr lang="en-US" sz="2000" i="1" dirty="0">
                <a:solidFill>
                  <a:schemeClr val="bg1"/>
                </a:solidFill>
                <a:latin typeface="+mj-lt"/>
              </a:rPr>
              <a:t>respective signals feeding the elements are varied in such a way </a:t>
            </a:r>
            <a:r>
              <a:rPr lang="en-US" sz="2000" i="1" dirty="0" smtClean="0">
                <a:solidFill>
                  <a:schemeClr val="bg1"/>
                </a:solidFill>
                <a:latin typeface="+mj-lt"/>
              </a:rPr>
              <a:t>that </a:t>
            </a:r>
            <a:r>
              <a:rPr lang="en-US" sz="2000" i="1" dirty="0">
                <a:solidFill>
                  <a:schemeClr val="bg1"/>
                </a:solidFill>
                <a:latin typeface="+mj-lt"/>
              </a:rPr>
              <a:t>the effective radiation </a:t>
            </a:r>
            <a:r>
              <a:rPr lang="en-US" sz="2000" i="1" dirty="0" smtClean="0">
                <a:solidFill>
                  <a:schemeClr val="bg1"/>
                </a:solidFill>
                <a:latin typeface="+mj-lt"/>
              </a:rPr>
              <a:t>pattern </a:t>
            </a:r>
            <a:r>
              <a:rPr lang="en-US" sz="2000" i="1" dirty="0">
                <a:solidFill>
                  <a:schemeClr val="bg1"/>
                </a:solidFill>
                <a:latin typeface="+mj-lt"/>
              </a:rPr>
              <a:t>of the array is reinforced in a </a:t>
            </a:r>
            <a:r>
              <a:rPr lang="en-US" sz="2000" i="1" dirty="0" smtClean="0">
                <a:solidFill>
                  <a:schemeClr val="bg1"/>
                </a:solidFill>
                <a:latin typeface="+mj-lt"/>
              </a:rPr>
              <a:t> desired </a:t>
            </a:r>
            <a:r>
              <a:rPr lang="en-US" sz="2000" i="1" dirty="0">
                <a:solidFill>
                  <a:schemeClr val="bg1"/>
                </a:solidFill>
                <a:latin typeface="+mj-lt"/>
              </a:rPr>
              <a:t>direction and suppressed in undesired </a:t>
            </a:r>
            <a:r>
              <a:rPr lang="en-US" sz="2000" i="1" dirty="0" smtClean="0">
                <a:solidFill>
                  <a:schemeClr val="bg1"/>
                </a:solidFill>
                <a:latin typeface="+mj-lt"/>
              </a:rPr>
              <a:t>directions “</a:t>
            </a:r>
            <a:endParaRPr lang="en-US" sz="2000" i="1" dirty="0">
              <a:solidFill>
                <a:schemeClr val="bg1"/>
              </a:solidFill>
              <a:latin typeface="+mj-lt"/>
            </a:endParaRPr>
          </a:p>
        </p:txBody>
      </p:sp>
      <p:sp>
        <p:nvSpPr>
          <p:cNvPr id="8" name="Rectangle 7"/>
          <p:cNvSpPr/>
          <p:nvPr/>
        </p:nvSpPr>
        <p:spPr>
          <a:xfrm>
            <a:off x="1219200" y="0"/>
            <a:ext cx="5580374" cy="523220"/>
          </a:xfrm>
          <a:prstGeom prst="rect">
            <a:avLst/>
          </a:prstGeom>
          <a:solidFill>
            <a:srgbClr val="990033"/>
          </a:solidFill>
        </p:spPr>
        <p:txBody>
          <a:bodyPr wrap="none">
            <a:spAutoFit/>
          </a:bodyPr>
          <a:lstStyle/>
          <a:p>
            <a:r>
              <a:rPr lang="en-US" sz="2800" b="1" dirty="0" smtClean="0">
                <a:solidFill>
                  <a:srgbClr val="FFFF00"/>
                </a:solidFill>
                <a:latin typeface="+mj-lt"/>
                <a:cs typeface="FrankRuehl" pitchFamily="34" charset="-79"/>
              </a:rPr>
              <a:t>PHASED ARRAY ANTENNAS</a:t>
            </a:r>
            <a:endParaRPr lang="en-US" sz="2800" dirty="0">
              <a:solidFill>
                <a:srgbClr val="FFFF00"/>
              </a:solidFill>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noChangeArrowheads="1" noCrop="1"/>
          </p:cNvPicPr>
          <p:nvPr/>
        </p:nvPicPr>
        <p:blipFill>
          <a:blip r:embed="rId3"/>
          <a:srcRect/>
          <a:stretch>
            <a:fillRect/>
          </a:stretch>
        </p:blipFill>
        <p:spPr bwMode="auto">
          <a:xfrm>
            <a:off x="68379" y="1443023"/>
            <a:ext cx="3805246" cy="3674063"/>
          </a:xfrm>
          <a:prstGeom prst="rect">
            <a:avLst/>
          </a:prstGeom>
          <a:noFill/>
          <a:ln w="9525">
            <a:noFill/>
            <a:miter lim="800000"/>
            <a:headEnd/>
            <a:tailEnd/>
          </a:ln>
        </p:spPr>
      </p:pic>
      <p:sp>
        <p:nvSpPr>
          <p:cNvPr id="4" name="Rectangle 3"/>
          <p:cNvSpPr>
            <a:spLocks noChangeArrowheads="1"/>
          </p:cNvSpPr>
          <p:nvPr/>
        </p:nvSpPr>
        <p:spPr bwMode="auto">
          <a:xfrm>
            <a:off x="761200" y="152400"/>
            <a:ext cx="7620000" cy="523220"/>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hangingPunct="0">
              <a:lnSpc>
                <a:spcPct val="100000"/>
              </a:lnSpc>
            </a:pPr>
            <a:r>
              <a:rPr lang="en-US" sz="2800" b="1" dirty="0" smtClean="0">
                <a:solidFill>
                  <a:srgbClr val="FFFF00"/>
                </a:solidFill>
                <a:latin typeface="Georgia" pitchFamily="18" charset="0"/>
              </a:rPr>
              <a:t>LINEAR PHASED ARRAY  PRINCIPLE</a:t>
            </a:r>
            <a:endParaRPr lang="en-US" sz="2800" b="1" dirty="0">
              <a:solidFill>
                <a:srgbClr val="FFFF00"/>
              </a:solidFill>
              <a:latin typeface="Georgia" pitchFamily="18" charset="0"/>
            </a:endParaRPr>
          </a:p>
        </p:txBody>
      </p:sp>
      <p:graphicFrame>
        <p:nvGraphicFramePr>
          <p:cNvPr id="145409" name="Object 1"/>
          <p:cNvGraphicFramePr>
            <a:graphicFrameLocks noChangeAspect="1"/>
          </p:cNvGraphicFramePr>
          <p:nvPr/>
        </p:nvGraphicFramePr>
        <p:xfrm>
          <a:off x="3997469" y="1443023"/>
          <a:ext cx="5013212" cy="3700464"/>
        </p:xfrm>
        <a:graphic>
          <a:graphicData uri="http://schemas.openxmlformats.org/presentationml/2006/ole">
            <p:oleObj spid="_x0000_s145409" name="Image Document" r:id="rId4" imgW="5006958" imgH="2916195" progId="">
              <p:embed/>
            </p:oleObj>
          </a:graphicData>
        </a:graphic>
      </p:graphicFrame>
      <p:sp>
        <p:nvSpPr>
          <p:cNvPr id="5" name="Text Box 5"/>
          <p:cNvSpPr txBox="1">
            <a:spLocks noChangeArrowheads="1"/>
          </p:cNvSpPr>
          <p:nvPr/>
        </p:nvSpPr>
        <p:spPr bwMode="auto">
          <a:xfrm>
            <a:off x="4783287" y="1014395"/>
            <a:ext cx="3534942" cy="400110"/>
          </a:xfrm>
          <a:prstGeom prst="rect">
            <a:avLst/>
          </a:prstGeom>
          <a:noFill/>
          <a:ln w="9525">
            <a:noFill/>
            <a:miter lim="800000"/>
            <a:headEnd/>
            <a:tailEnd/>
          </a:ln>
        </p:spPr>
        <p:txBody>
          <a:bodyPr wrap="none">
            <a:spAutoFit/>
          </a:bodyPr>
          <a:lstStyle/>
          <a:p>
            <a:pPr algn="ctr"/>
            <a:r>
              <a:rPr lang="en-US" sz="2000" b="1" i="1" dirty="0">
                <a:solidFill>
                  <a:srgbClr val="00FFFF"/>
                </a:solidFill>
                <a:latin typeface="+mj-lt"/>
              </a:rPr>
              <a:t>Beam formation in space</a:t>
            </a:r>
          </a:p>
        </p:txBody>
      </p:sp>
      <p:sp>
        <p:nvSpPr>
          <p:cNvPr id="6" name="Text Box 4"/>
          <p:cNvSpPr txBox="1">
            <a:spLocks noChangeArrowheads="1"/>
          </p:cNvSpPr>
          <p:nvPr/>
        </p:nvSpPr>
        <p:spPr bwMode="auto">
          <a:xfrm>
            <a:off x="571472" y="5643578"/>
            <a:ext cx="8305799" cy="707886"/>
          </a:xfrm>
          <a:prstGeom prst="rect">
            <a:avLst/>
          </a:prstGeom>
          <a:noFill/>
          <a:ln w="9525">
            <a:noFill/>
            <a:miter lim="800000"/>
            <a:headEnd/>
            <a:tailEnd/>
          </a:ln>
        </p:spPr>
        <p:txBody>
          <a:bodyPr wrap="square">
            <a:spAutoFit/>
          </a:bodyPr>
          <a:lstStyle/>
          <a:p>
            <a:pPr marL="169863" indent="-169863"/>
            <a:r>
              <a:rPr lang="en-US" sz="2000" b="1" i="1" dirty="0">
                <a:solidFill>
                  <a:srgbClr val="FFFF00"/>
                </a:solidFill>
                <a:latin typeface="+mj-lt"/>
              </a:rPr>
              <a:t>   Antenna Beam formation is the vector sum of the field contribution from complete aperture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5"/>
          <p:cNvSpPr>
            <a:spLocks noChangeShapeType="1"/>
          </p:cNvSpPr>
          <p:nvPr/>
        </p:nvSpPr>
        <p:spPr bwMode="auto">
          <a:xfrm>
            <a:off x="1600200" y="1420356"/>
            <a:ext cx="5562600" cy="1588"/>
          </a:xfrm>
          <a:prstGeom prst="line">
            <a:avLst/>
          </a:prstGeom>
          <a:noFill/>
          <a:ln w="9525">
            <a:solidFill>
              <a:schemeClr val="tx1"/>
            </a:solidFill>
            <a:round/>
            <a:headEnd/>
            <a:tailEnd/>
          </a:ln>
        </p:spPr>
        <p:txBody>
          <a:bodyPr/>
          <a:lstStyle/>
          <a:p>
            <a:endParaRPr lang="en-US" i="1" dirty="0">
              <a:solidFill>
                <a:schemeClr val="bg1"/>
              </a:solidFill>
              <a:latin typeface="+mj-lt"/>
            </a:endParaRPr>
          </a:p>
        </p:txBody>
      </p:sp>
      <p:sp>
        <p:nvSpPr>
          <p:cNvPr id="17413" name="Line 6"/>
          <p:cNvSpPr>
            <a:spLocks noChangeShapeType="1"/>
          </p:cNvSpPr>
          <p:nvPr/>
        </p:nvSpPr>
        <p:spPr bwMode="auto">
          <a:xfrm>
            <a:off x="4343400" y="963156"/>
            <a:ext cx="1588" cy="457200"/>
          </a:xfrm>
          <a:prstGeom prst="line">
            <a:avLst/>
          </a:prstGeom>
          <a:noFill/>
          <a:ln w="9525">
            <a:solidFill>
              <a:schemeClr val="tx1"/>
            </a:solidFill>
            <a:round/>
            <a:headEnd/>
            <a:tailEnd type="triangle" w="med" len="med"/>
          </a:ln>
        </p:spPr>
        <p:txBody>
          <a:bodyPr/>
          <a:lstStyle/>
          <a:p>
            <a:endParaRPr lang="en-US" i="1" dirty="0">
              <a:solidFill>
                <a:schemeClr val="bg1"/>
              </a:solidFill>
              <a:latin typeface="+mj-lt"/>
            </a:endParaRPr>
          </a:p>
        </p:txBody>
      </p:sp>
      <p:sp>
        <p:nvSpPr>
          <p:cNvPr id="17414" name="Line 7"/>
          <p:cNvSpPr>
            <a:spLocks noChangeShapeType="1"/>
          </p:cNvSpPr>
          <p:nvPr/>
        </p:nvSpPr>
        <p:spPr bwMode="auto">
          <a:xfrm>
            <a:off x="1600200" y="1420356"/>
            <a:ext cx="1588" cy="228600"/>
          </a:xfrm>
          <a:prstGeom prst="line">
            <a:avLst/>
          </a:prstGeom>
          <a:noFill/>
          <a:ln w="9525">
            <a:solidFill>
              <a:schemeClr val="tx1"/>
            </a:solidFill>
            <a:round/>
            <a:headEnd/>
            <a:tailEnd type="triangle" w="med" len="med"/>
          </a:ln>
        </p:spPr>
        <p:txBody>
          <a:bodyPr/>
          <a:lstStyle/>
          <a:p>
            <a:endParaRPr lang="en-US" i="1" dirty="0">
              <a:solidFill>
                <a:schemeClr val="bg1"/>
              </a:solidFill>
              <a:latin typeface="+mj-lt"/>
            </a:endParaRPr>
          </a:p>
        </p:txBody>
      </p:sp>
      <p:sp>
        <p:nvSpPr>
          <p:cNvPr id="17415" name="Line 8"/>
          <p:cNvSpPr>
            <a:spLocks noChangeShapeType="1"/>
          </p:cNvSpPr>
          <p:nvPr/>
        </p:nvSpPr>
        <p:spPr bwMode="auto">
          <a:xfrm>
            <a:off x="7162800" y="1420356"/>
            <a:ext cx="1588" cy="228600"/>
          </a:xfrm>
          <a:prstGeom prst="line">
            <a:avLst/>
          </a:prstGeom>
          <a:noFill/>
          <a:ln w="28575">
            <a:solidFill>
              <a:schemeClr val="tx1"/>
            </a:solidFill>
            <a:round/>
            <a:headEnd/>
            <a:tailEnd type="triangle" w="med" len="med"/>
          </a:ln>
        </p:spPr>
        <p:txBody>
          <a:bodyPr/>
          <a:lstStyle/>
          <a:p>
            <a:endParaRPr lang="en-US" i="1" dirty="0">
              <a:solidFill>
                <a:schemeClr val="bg1"/>
              </a:solidFill>
              <a:latin typeface="+mj-lt"/>
            </a:endParaRPr>
          </a:p>
        </p:txBody>
      </p:sp>
      <p:sp>
        <p:nvSpPr>
          <p:cNvPr id="17416" name="Rectangle 9"/>
          <p:cNvSpPr>
            <a:spLocks noChangeArrowheads="1"/>
          </p:cNvSpPr>
          <p:nvPr/>
        </p:nvSpPr>
        <p:spPr bwMode="auto">
          <a:xfrm>
            <a:off x="5919788" y="1648956"/>
            <a:ext cx="3452812" cy="1469633"/>
          </a:xfrm>
          <a:prstGeom prst="rect">
            <a:avLst/>
          </a:prstGeom>
          <a:noFill/>
          <a:ln w="9525">
            <a:noFill/>
            <a:miter lim="800000"/>
            <a:headEnd/>
            <a:tailEnd/>
          </a:ln>
        </p:spPr>
        <p:txBody>
          <a:bodyPr>
            <a:spAutoFit/>
          </a:bodyPr>
          <a:lstStyle/>
          <a:p>
            <a:pPr>
              <a:spcBef>
                <a:spcPts val="300"/>
              </a:spcBef>
              <a:spcAft>
                <a:spcPts val="400"/>
              </a:spcAft>
            </a:pPr>
            <a:r>
              <a:rPr lang="en-US" i="1" dirty="0">
                <a:solidFill>
                  <a:srgbClr val="FFFF00"/>
                </a:solidFill>
                <a:latin typeface="+mj-lt"/>
              </a:rPr>
              <a:t> </a:t>
            </a:r>
          </a:p>
          <a:p>
            <a:pPr lvl="1">
              <a:spcBef>
                <a:spcPts val="300"/>
              </a:spcBef>
              <a:spcAft>
                <a:spcPts val="400"/>
              </a:spcAft>
              <a:buFontTx/>
              <a:buChar char="•"/>
            </a:pPr>
            <a:r>
              <a:rPr lang="en-US" i="1" dirty="0">
                <a:solidFill>
                  <a:srgbClr val="FFFF00"/>
                </a:solidFill>
                <a:latin typeface="+mj-lt"/>
              </a:rPr>
              <a:t>PASSIVE ARRAYS</a:t>
            </a:r>
          </a:p>
          <a:p>
            <a:pPr lvl="1">
              <a:spcBef>
                <a:spcPts val="300"/>
              </a:spcBef>
              <a:spcAft>
                <a:spcPts val="400"/>
              </a:spcAft>
              <a:buFontTx/>
              <a:buChar char="•"/>
            </a:pPr>
            <a:r>
              <a:rPr lang="en-US" i="1" dirty="0" smtClean="0">
                <a:solidFill>
                  <a:srgbClr val="FFFF00"/>
                </a:solidFill>
                <a:latin typeface="+mj-lt"/>
              </a:rPr>
              <a:t>ACTIVE </a:t>
            </a:r>
            <a:r>
              <a:rPr lang="en-US" i="1" dirty="0">
                <a:solidFill>
                  <a:srgbClr val="FFFF00"/>
                </a:solidFill>
                <a:latin typeface="+mj-lt"/>
              </a:rPr>
              <a:t>ARRAYS	</a:t>
            </a:r>
          </a:p>
          <a:p>
            <a:pPr>
              <a:spcBef>
                <a:spcPts val="300"/>
              </a:spcBef>
              <a:spcAft>
                <a:spcPts val="400"/>
              </a:spcAft>
            </a:pPr>
            <a:endParaRPr lang="en-US" i="1" dirty="0">
              <a:solidFill>
                <a:srgbClr val="FFFF00"/>
              </a:solidFill>
              <a:latin typeface="+mj-lt"/>
            </a:endParaRPr>
          </a:p>
        </p:txBody>
      </p:sp>
      <p:sp>
        <p:nvSpPr>
          <p:cNvPr id="17417" name="Rectangle 26"/>
          <p:cNvSpPr>
            <a:spLocks noChangeArrowheads="1"/>
          </p:cNvSpPr>
          <p:nvPr/>
        </p:nvSpPr>
        <p:spPr bwMode="auto">
          <a:xfrm>
            <a:off x="152400" y="1648956"/>
            <a:ext cx="3452813" cy="1985159"/>
          </a:xfrm>
          <a:prstGeom prst="rect">
            <a:avLst/>
          </a:prstGeom>
          <a:noFill/>
          <a:ln w="9525">
            <a:noFill/>
            <a:miter lim="800000"/>
            <a:headEnd/>
            <a:tailEnd/>
          </a:ln>
        </p:spPr>
        <p:txBody>
          <a:bodyPr>
            <a:spAutoFit/>
          </a:bodyPr>
          <a:lstStyle/>
          <a:p>
            <a:r>
              <a:rPr lang="en-US" i="1" dirty="0">
                <a:solidFill>
                  <a:srgbClr val="FFFF00"/>
                </a:solidFill>
                <a:latin typeface="+mj-lt"/>
              </a:rPr>
              <a:t> </a:t>
            </a:r>
          </a:p>
          <a:p>
            <a:pPr lvl="1">
              <a:spcBef>
                <a:spcPts val="300"/>
              </a:spcBef>
              <a:spcAft>
                <a:spcPts val="300"/>
              </a:spcAft>
              <a:buFontTx/>
              <a:buChar char="•"/>
            </a:pPr>
            <a:r>
              <a:rPr lang="en-US" i="1" dirty="0">
                <a:solidFill>
                  <a:srgbClr val="FFFF00"/>
                </a:solidFill>
                <a:latin typeface="+mj-lt"/>
              </a:rPr>
              <a:t>   LINEAR ARRAY</a:t>
            </a:r>
          </a:p>
          <a:p>
            <a:pPr lvl="1">
              <a:spcBef>
                <a:spcPts val="300"/>
              </a:spcBef>
              <a:spcAft>
                <a:spcPts val="300"/>
              </a:spcAft>
              <a:buFontTx/>
              <a:buChar char="•"/>
            </a:pPr>
            <a:r>
              <a:rPr lang="en-US" i="1" dirty="0" smtClean="0">
                <a:solidFill>
                  <a:srgbClr val="FFFF00"/>
                </a:solidFill>
                <a:latin typeface="+mj-lt"/>
              </a:rPr>
              <a:t>   </a:t>
            </a:r>
            <a:r>
              <a:rPr lang="en-US" i="1" dirty="0">
                <a:solidFill>
                  <a:srgbClr val="FFFF00"/>
                </a:solidFill>
                <a:latin typeface="+mj-lt"/>
              </a:rPr>
              <a:t>PLANAR ARRAY</a:t>
            </a:r>
          </a:p>
          <a:p>
            <a:pPr lvl="1">
              <a:spcBef>
                <a:spcPts val="300"/>
              </a:spcBef>
              <a:spcAft>
                <a:spcPts val="300"/>
              </a:spcAft>
              <a:buFontTx/>
              <a:buChar char="•"/>
            </a:pPr>
            <a:r>
              <a:rPr lang="en-US" i="1" dirty="0" smtClean="0">
                <a:solidFill>
                  <a:srgbClr val="FFFF00"/>
                </a:solidFill>
                <a:latin typeface="+mj-lt"/>
              </a:rPr>
              <a:t>  CONFORMAL </a:t>
            </a:r>
            <a:r>
              <a:rPr lang="en-US" i="1" dirty="0">
                <a:solidFill>
                  <a:srgbClr val="FFFF00"/>
                </a:solidFill>
                <a:latin typeface="+mj-lt"/>
              </a:rPr>
              <a:t>ARRAY	</a:t>
            </a:r>
          </a:p>
          <a:p>
            <a:endParaRPr lang="en-US" i="1" dirty="0">
              <a:solidFill>
                <a:srgbClr val="FFFF00"/>
              </a:solidFill>
              <a:latin typeface="+mj-lt"/>
            </a:endParaRPr>
          </a:p>
        </p:txBody>
      </p:sp>
      <p:sp>
        <p:nvSpPr>
          <p:cNvPr id="17418" name="Text Box 28"/>
          <p:cNvSpPr txBox="1">
            <a:spLocks noChangeArrowheads="1"/>
          </p:cNvSpPr>
          <p:nvPr/>
        </p:nvSpPr>
        <p:spPr bwMode="auto">
          <a:xfrm>
            <a:off x="228600" y="3150773"/>
            <a:ext cx="8915400" cy="3200876"/>
          </a:xfrm>
          <a:prstGeom prst="rect">
            <a:avLst/>
          </a:prstGeom>
          <a:noFill/>
          <a:ln w="9525">
            <a:noFill/>
            <a:miter lim="800000"/>
            <a:headEnd/>
            <a:tailEnd/>
          </a:ln>
        </p:spPr>
        <p:txBody>
          <a:bodyPr wrap="square">
            <a:spAutoFit/>
          </a:bodyPr>
          <a:lstStyle/>
          <a:p>
            <a:pPr>
              <a:spcBef>
                <a:spcPts val="600"/>
              </a:spcBef>
              <a:spcAft>
                <a:spcPts val="600"/>
              </a:spcAft>
            </a:pPr>
            <a:r>
              <a:rPr lang="en-US" i="1" dirty="0">
                <a:solidFill>
                  <a:srgbClr val="00FFFF"/>
                </a:solidFill>
                <a:latin typeface="+mj-lt"/>
              </a:rPr>
              <a:t>Linear Array        </a:t>
            </a:r>
            <a:r>
              <a:rPr lang="en-US" i="1" dirty="0">
                <a:solidFill>
                  <a:schemeClr val="bg1"/>
                </a:solidFill>
                <a:latin typeface="+mj-lt"/>
              </a:rPr>
              <a:t>:      Elements arranged on a Straight line in one dimension</a:t>
            </a:r>
          </a:p>
          <a:p>
            <a:pPr>
              <a:spcBef>
                <a:spcPts val="600"/>
              </a:spcBef>
              <a:spcAft>
                <a:spcPts val="0"/>
              </a:spcAft>
            </a:pPr>
            <a:r>
              <a:rPr lang="en-US" i="1" dirty="0" smtClean="0">
                <a:solidFill>
                  <a:srgbClr val="00FFFF"/>
                </a:solidFill>
                <a:latin typeface="+mj-lt"/>
              </a:rPr>
              <a:t>Planar </a:t>
            </a:r>
            <a:r>
              <a:rPr lang="en-US" i="1" dirty="0">
                <a:solidFill>
                  <a:srgbClr val="00FFFF"/>
                </a:solidFill>
                <a:latin typeface="+mj-lt"/>
              </a:rPr>
              <a:t>Array        </a:t>
            </a:r>
            <a:r>
              <a:rPr lang="en-US" i="1" dirty="0">
                <a:solidFill>
                  <a:schemeClr val="bg1"/>
                </a:solidFill>
                <a:latin typeface="+mj-lt"/>
              </a:rPr>
              <a:t>:      Elements arranged on a Plane in two dimension </a:t>
            </a:r>
          </a:p>
          <a:p>
            <a:pPr>
              <a:spcBef>
                <a:spcPts val="0"/>
              </a:spcBef>
              <a:spcAft>
                <a:spcPts val="0"/>
              </a:spcAft>
            </a:pPr>
            <a:r>
              <a:rPr lang="en-US" i="1" dirty="0">
                <a:solidFill>
                  <a:schemeClr val="bg1"/>
                </a:solidFill>
                <a:latin typeface="+mj-lt"/>
              </a:rPr>
              <a:t>                                     </a:t>
            </a:r>
            <a:r>
              <a:rPr lang="en-US" i="1" dirty="0" smtClean="0">
                <a:solidFill>
                  <a:schemeClr val="bg1"/>
                </a:solidFill>
                <a:latin typeface="+mj-lt"/>
              </a:rPr>
              <a:t>   ( </a:t>
            </a:r>
            <a:r>
              <a:rPr lang="en-US" i="1" dirty="0">
                <a:solidFill>
                  <a:schemeClr val="bg1"/>
                </a:solidFill>
                <a:latin typeface="+mj-lt"/>
              </a:rPr>
              <a:t>Rectangular, Square or Circular Plane)</a:t>
            </a:r>
          </a:p>
          <a:p>
            <a:pPr marL="2168525" indent="-2168525">
              <a:spcBef>
                <a:spcPts val="1200"/>
              </a:spcBef>
              <a:spcAft>
                <a:spcPts val="600"/>
              </a:spcAft>
            </a:pPr>
            <a:r>
              <a:rPr lang="en-US" i="1" dirty="0" smtClean="0">
                <a:solidFill>
                  <a:srgbClr val="00FFFF"/>
                </a:solidFill>
                <a:latin typeface="+mj-lt"/>
              </a:rPr>
              <a:t>Conformal </a:t>
            </a:r>
            <a:r>
              <a:rPr lang="en-US" i="1" dirty="0">
                <a:solidFill>
                  <a:srgbClr val="00FFFF"/>
                </a:solidFill>
                <a:latin typeface="+mj-lt"/>
              </a:rPr>
              <a:t>Array </a:t>
            </a:r>
            <a:r>
              <a:rPr lang="en-US" i="1" dirty="0">
                <a:solidFill>
                  <a:schemeClr val="bg1"/>
                </a:solidFill>
                <a:latin typeface="+mj-lt"/>
              </a:rPr>
              <a:t>:    </a:t>
            </a:r>
            <a:r>
              <a:rPr lang="en-US" i="1" dirty="0" smtClean="0">
                <a:solidFill>
                  <a:schemeClr val="bg1"/>
                </a:solidFill>
                <a:latin typeface="+mj-lt"/>
              </a:rPr>
              <a:t> </a:t>
            </a:r>
            <a:r>
              <a:rPr lang="en-US" i="1" dirty="0">
                <a:solidFill>
                  <a:schemeClr val="bg1"/>
                </a:solidFill>
                <a:latin typeface="+mj-lt"/>
              </a:rPr>
              <a:t>Elements are distributed on a non Planar </a:t>
            </a:r>
            <a:r>
              <a:rPr lang="en-US" i="1" dirty="0" smtClean="0">
                <a:solidFill>
                  <a:schemeClr val="bg1"/>
                </a:solidFill>
                <a:latin typeface="+mj-lt"/>
              </a:rPr>
              <a:t>surface </a:t>
            </a:r>
            <a:r>
              <a:rPr lang="en-US" i="1" dirty="0">
                <a:solidFill>
                  <a:schemeClr val="bg1"/>
                </a:solidFill>
                <a:latin typeface="+mj-lt"/>
              </a:rPr>
              <a:t>( Spherical, </a:t>
            </a:r>
            <a:r>
              <a:rPr lang="en-US" i="1" dirty="0" smtClean="0">
                <a:solidFill>
                  <a:schemeClr val="bg1"/>
                </a:solidFill>
                <a:latin typeface="+mj-lt"/>
              </a:rPr>
              <a:t>    Conical </a:t>
            </a:r>
            <a:r>
              <a:rPr lang="en-US" i="1" dirty="0">
                <a:solidFill>
                  <a:schemeClr val="bg1"/>
                </a:solidFill>
                <a:latin typeface="+mj-lt"/>
              </a:rPr>
              <a:t>)</a:t>
            </a:r>
          </a:p>
          <a:p>
            <a:pPr marL="2168525" indent="-2168525">
              <a:spcBef>
                <a:spcPts val="600"/>
              </a:spcBef>
              <a:spcAft>
                <a:spcPts val="600"/>
              </a:spcAft>
            </a:pPr>
            <a:r>
              <a:rPr lang="en-US" i="1" dirty="0" smtClean="0">
                <a:solidFill>
                  <a:srgbClr val="00FFFF"/>
                </a:solidFill>
                <a:latin typeface="+mj-lt"/>
              </a:rPr>
              <a:t>Passive </a:t>
            </a:r>
            <a:r>
              <a:rPr lang="en-US" i="1" dirty="0">
                <a:solidFill>
                  <a:srgbClr val="00FFFF"/>
                </a:solidFill>
                <a:latin typeface="+mj-lt"/>
              </a:rPr>
              <a:t>Array       </a:t>
            </a:r>
            <a:r>
              <a:rPr lang="en-US" i="1" dirty="0">
                <a:solidFill>
                  <a:schemeClr val="bg1"/>
                </a:solidFill>
                <a:latin typeface="+mj-lt"/>
              </a:rPr>
              <a:t>:    </a:t>
            </a:r>
            <a:r>
              <a:rPr lang="en-US" i="1" dirty="0" smtClean="0">
                <a:solidFill>
                  <a:schemeClr val="bg1"/>
                </a:solidFill>
                <a:latin typeface="+mj-lt"/>
              </a:rPr>
              <a:t> Single </a:t>
            </a:r>
            <a:r>
              <a:rPr lang="en-US" i="1" dirty="0">
                <a:solidFill>
                  <a:schemeClr val="bg1"/>
                </a:solidFill>
                <a:latin typeface="+mj-lt"/>
              </a:rPr>
              <a:t>Transmitter with multiple radiating elements with Phase shifters</a:t>
            </a:r>
          </a:p>
          <a:p>
            <a:pPr marL="2168525" indent="-2168525">
              <a:spcBef>
                <a:spcPts val="600"/>
              </a:spcBef>
              <a:spcAft>
                <a:spcPts val="600"/>
              </a:spcAft>
            </a:pPr>
            <a:r>
              <a:rPr lang="en-US" i="1" dirty="0" smtClean="0">
                <a:solidFill>
                  <a:srgbClr val="00FFFF"/>
                </a:solidFill>
                <a:latin typeface="+mj-lt"/>
              </a:rPr>
              <a:t>Active </a:t>
            </a:r>
            <a:r>
              <a:rPr lang="en-US" i="1" dirty="0">
                <a:solidFill>
                  <a:srgbClr val="00FFFF"/>
                </a:solidFill>
                <a:latin typeface="+mj-lt"/>
              </a:rPr>
              <a:t>Array         </a:t>
            </a:r>
            <a:r>
              <a:rPr lang="en-US" i="1" dirty="0">
                <a:solidFill>
                  <a:schemeClr val="bg1"/>
                </a:solidFill>
                <a:latin typeface="+mj-lt"/>
              </a:rPr>
              <a:t>:     Individual </a:t>
            </a:r>
            <a:r>
              <a:rPr lang="en-US" i="1" dirty="0" smtClean="0">
                <a:solidFill>
                  <a:schemeClr val="bg1"/>
                </a:solidFill>
                <a:latin typeface="+mj-lt"/>
              </a:rPr>
              <a:t>Transmitter </a:t>
            </a:r>
            <a:r>
              <a:rPr lang="en-US" i="1" dirty="0">
                <a:solidFill>
                  <a:schemeClr val="bg1"/>
                </a:solidFill>
                <a:latin typeface="+mj-lt"/>
              </a:rPr>
              <a:t>&amp; </a:t>
            </a:r>
            <a:r>
              <a:rPr lang="en-US" i="1" dirty="0" smtClean="0">
                <a:solidFill>
                  <a:schemeClr val="bg1"/>
                </a:solidFill>
                <a:latin typeface="+mj-lt"/>
              </a:rPr>
              <a:t>Receiver </a:t>
            </a:r>
            <a:r>
              <a:rPr lang="en-US" i="1" dirty="0">
                <a:solidFill>
                  <a:schemeClr val="bg1"/>
                </a:solidFill>
                <a:latin typeface="+mj-lt"/>
              </a:rPr>
              <a:t>modules for each radiating elements</a:t>
            </a:r>
          </a:p>
        </p:txBody>
      </p:sp>
      <p:cxnSp>
        <p:nvCxnSpPr>
          <p:cNvPr id="15" name="Straight Connector 14"/>
          <p:cNvCxnSpPr>
            <a:endCxn id="17415" idx="0"/>
          </p:cNvCxnSpPr>
          <p:nvPr/>
        </p:nvCxnSpPr>
        <p:spPr>
          <a:xfrm>
            <a:off x="1600200" y="1420356"/>
            <a:ext cx="55626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7414" idx="0"/>
          </p:cNvCxnSpPr>
          <p:nvPr/>
        </p:nvCxnSpPr>
        <p:spPr>
          <a:xfrm rot="5400000">
            <a:off x="1409700" y="1610856"/>
            <a:ext cx="38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973094" y="1622464"/>
            <a:ext cx="38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4191000" y="1179354"/>
            <a:ext cx="4572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38200" y="228600"/>
            <a:ext cx="7895110" cy="523220"/>
          </a:xfrm>
          <a:prstGeom prst="rect">
            <a:avLst/>
          </a:prstGeom>
          <a:solidFill>
            <a:srgbClr val="990033"/>
          </a:solidFill>
        </p:spPr>
        <p:txBody>
          <a:bodyPr wrap="none">
            <a:spAutoFit/>
          </a:bodyPr>
          <a:lstStyle/>
          <a:p>
            <a:r>
              <a:rPr lang="en-US" sz="2800" b="1" dirty="0" smtClean="0">
                <a:solidFill>
                  <a:srgbClr val="FFFF00"/>
                </a:solidFill>
                <a:latin typeface="+mj-lt"/>
                <a:cs typeface="FrankRuehl" pitchFamily="34" charset="-79"/>
              </a:rPr>
              <a:t>CLASSIFICATION OF ARRAY ANTENNAS</a:t>
            </a:r>
            <a:endParaRPr lang="en-US" sz="2800" dirty="0">
              <a:solidFill>
                <a:srgbClr val="FFFF00"/>
              </a:solidFill>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2"/>
          <a:srcRect l="4375" t="31317" r="19375" b="11719"/>
          <a:stretch>
            <a:fillRect/>
          </a:stretch>
        </p:blipFill>
        <p:spPr bwMode="auto">
          <a:xfrm>
            <a:off x="181100" y="914400"/>
            <a:ext cx="8915400" cy="5328379"/>
          </a:xfrm>
          <a:prstGeom prst="rect">
            <a:avLst/>
          </a:prstGeom>
          <a:noFill/>
          <a:ln w="9525">
            <a:noFill/>
            <a:miter lim="800000"/>
            <a:headEnd/>
            <a:tailEnd/>
          </a:ln>
          <a:effectLst/>
        </p:spPr>
      </p:pic>
      <p:sp>
        <p:nvSpPr>
          <p:cNvPr id="3" name="Rectangle 2"/>
          <p:cNvSpPr/>
          <p:nvPr/>
        </p:nvSpPr>
        <p:spPr>
          <a:xfrm>
            <a:off x="573950" y="304800"/>
            <a:ext cx="7996100" cy="584775"/>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3200" b="1" dirty="0" smtClean="0">
                <a:solidFill>
                  <a:srgbClr val="FFFF00"/>
                </a:solidFill>
                <a:latin typeface="Georgia" pitchFamily="18" charset="0"/>
                <a:cs typeface="FrankRuehl" pitchFamily="34" charset="-79"/>
              </a:rPr>
              <a:t>RADAR SYSTEM CONFIGURATIONS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447800"/>
            <a:ext cx="4114800" cy="4524315"/>
          </a:xfrm>
          <a:prstGeom prst="rect">
            <a:avLst/>
          </a:prstGeom>
          <a:solidFill>
            <a:srgbClr val="0000FF"/>
          </a:solidFill>
        </p:spPr>
        <p:txBody>
          <a:bodyPr wrap="square" rtlCol="0">
            <a:spAutoFit/>
          </a:bodyPr>
          <a:lstStyle/>
          <a:p>
            <a:pPr marL="285750" indent="-285750"/>
            <a:r>
              <a:rPr lang="en-US" sz="2400" b="1" i="1" dirty="0" smtClean="0">
                <a:solidFill>
                  <a:srgbClr val="FF0000"/>
                </a:solidFill>
                <a:latin typeface="Georgia" pitchFamily="18" charset="0"/>
                <a:cs typeface="FrankRuehl" pitchFamily="34" charset="-79"/>
              </a:rPr>
              <a:t>Advanced Features</a:t>
            </a:r>
            <a:endParaRPr lang="en-US" sz="2800" b="1" i="1" dirty="0" smtClean="0">
              <a:solidFill>
                <a:srgbClr val="FF0000"/>
              </a:solidFill>
              <a:latin typeface="Georgia" pitchFamily="18" charset="0"/>
              <a:cs typeface="FrankRuehl" pitchFamily="34" charset="-79"/>
            </a:endParaRP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Wide or Ultra wide bandwidth</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High spatial Scan Coverage</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High scanning resolution and low  beam scanning time </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Fine sidelobe control</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Beam squint free steering</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Multiple contemporaneous beams</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Independent control of the different beams</a:t>
            </a:r>
          </a:p>
          <a:p>
            <a:pPr marL="285750" indent="-285750">
              <a:buFont typeface="Arial" pitchFamily="34" charset="0"/>
              <a:buChar char="•"/>
            </a:pPr>
            <a:r>
              <a:rPr lang="en-US" sz="2000" i="1" dirty="0" smtClean="0">
                <a:solidFill>
                  <a:schemeClr val="bg1"/>
                </a:solidFill>
                <a:latin typeface="Georgia" pitchFamily="18" charset="0"/>
                <a:cs typeface="FrankRuehl" pitchFamily="34" charset="-79"/>
              </a:rPr>
              <a:t>Sum &amp; Difference beam patterns</a:t>
            </a:r>
          </a:p>
          <a:p>
            <a:endParaRPr lang="en-US" sz="2400" i="1" dirty="0">
              <a:solidFill>
                <a:schemeClr val="bg1"/>
              </a:solidFill>
              <a:latin typeface="Georgia" pitchFamily="18" charset="0"/>
              <a:cs typeface="FrankRuehl" pitchFamily="34" charset="-79"/>
            </a:endParaRPr>
          </a:p>
        </p:txBody>
      </p:sp>
      <p:sp>
        <p:nvSpPr>
          <p:cNvPr id="5" name="Rectangle 4"/>
          <p:cNvSpPr/>
          <p:nvPr/>
        </p:nvSpPr>
        <p:spPr>
          <a:xfrm>
            <a:off x="1165458" y="152400"/>
            <a:ext cx="6813084" cy="584775"/>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3200" b="1" dirty="0" smtClean="0">
                <a:solidFill>
                  <a:srgbClr val="FFFF00"/>
                </a:solidFill>
                <a:latin typeface="Georgia" pitchFamily="18" charset="0"/>
                <a:cs typeface="FrankRuehl" pitchFamily="34" charset="-79"/>
              </a:rPr>
              <a:t>WIDE BAND PHASED ARRAYS</a:t>
            </a:r>
          </a:p>
        </p:txBody>
      </p:sp>
      <p:sp>
        <p:nvSpPr>
          <p:cNvPr id="7" name="Rectangle 6"/>
          <p:cNvSpPr/>
          <p:nvPr/>
        </p:nvSpPr>
        <p:spPr>
          <a:xfrm>
            <a:off x="4724400" y="1449353"/>
            <a:ext cx="4038600" cy="2369880"/>
          </a:xfrm>
          <a:prstGeom prst="rect">
            <a:avLst/>
          </a:prstGeom>
          <a:solidFill>
            <a:schemeClr val="accent6">
              <a:lumMod val="60000"/>
              <a:lumOff val="40000"/>
            </a:schemeClr>
          </a:solidFill>
        </p:spPr>
        <p:txBody>
          <a:bodyPr wrap="square">
            <a:spAutoFit/>
          </a:bodyPr>
          <a:lstStyle/>
          <a:p>
            <a:r>
              <a:rPr lang="en-US" sz="2000" b="1" i="1" dirty="0" smtClean="0">
                <a:solidFill>
                  <a:srgbClr val="C00000"/>
                </a:solidFill>
                <a:latin typeface="Georgia" pitchFamily="18" charset="0"/>
                <a:cs typeface="FrankRuehl" pitchFamily="34" charset="-79"/>
              </a:rPr>
              <a:t>Physical and Environ mental requirements</a:t>
            </a:r>
          </a:p>
          <a:p>
            <a:pPr marL="225425" indent="-225425">
              <a:buFont typeface="Arial" pitchFamily="34" charset="0"/>
              <a:buChar char="•"/>
            </a:pPr>
            <a:r>
              <a:rPr lang="en-US" i="1" dirty="0" smtClean="0">
                <a:solidFill>
                  <a:srgbClr val="0000CC"/>
                </a:solidFill>
                <a:latin typeface="Georgia" pitchFamily="18" charset="0"/>
                <a:cs typeface="FrankRuehl" pitchFamily="34" charset="-79"/>
              </a:rPr>
              <a:t>Reduced size and Weight</a:t>
            </a:r>
          </a:p>
          <a:p>
            <a:pPr marL="225425" indent="-225425">
              <a:buFont typeface="Arial" pitchFamily="34" charset="0"/>
              <a:buChar char="•"/>
            </a:pPr>
            <a:r>
              <a:rPr lang="en-US" i="1" dirty="0" smtClean="0">
                <a:solidFill>
                  <a:srgbClr val="0000CC"/>
                </a:solidFill>
                <a:latin typeface="Georgia" pitchFamily="18" charset="0"/>
                <a:cs typeface="FrankRuehl" pitchFamily="34" charset="-79"/>
              </a:rPr>
              <a:t>Interference immunity</a:t>
            </a:r>
          </a:p>
          <a:p>
            <a:pPr marL="225425" indent="-225425">
              <a:buFont typeface="Arial" pitchFamily="34" charset="0"/>
              <a:buChar char="•"/>
            </a:pPr>
            <a:r>
              <a:rPr lang="en-US" i="1" dirty="0" smtClean="0">
                <a:solidFill>
                  <a:srgbClr val="0000CC"/>
                </a:solidFill>
                <a:latin typeface="Georgia" pitchFamily="18" charset="0"/>
                <a:cs typeface="FrankRuehl" pitchFamily="34" charset="-79"/>
              </a:rPr>
              <a:t>Antenna conformability to an assigned geometry</a:t>
            </a:r>
          </a:p>
          <a:p>
            <a:pPr marL="225425" indent="-225425">
              <a:buFont typeface="Arial" pitchFamily="34" charset="0"/>
              <a:buChar char="•"/>
            </a:pPr>
            <a:r>
              <a:rPr lang="en-US" i="1" dirty="0" smtClean="0">
                <a:solidFill>
                  <a:srgbClr val="0000CC"/>
                </a:solidFill>
                <a:latin typeface="Georgia" pitchFamily="18" charset="0"/>
                <a:cs typeface="FrankRuehl" pitchFamily="34" charset="-79"/>
              </a:rPr>
              <a:t>Wide operating temperature range</a:t>
            </a:r>
          </a:p>
          <a:p>
            <a:pPr marL="225425" indent="-225425">
              <a:buFont typeface="Arial" pitchFamily="34" charset="0"/>
              <a:buChar char="•"/>
            </a:pPr>
            <a:r>
              <a:rPr lang="en-US" i="1" dirty="0" smtClean="0">
                <a:solidFill>
                  <a:srgbClr val="0000CC"/>
                </a:solidFill>
                <a:latin typeface="Georgia" pitchFamily="18" charset="0"/>
                <a:cs typeface="FrankRuehl" pitchFamily="34" charset="-79"/>
              </a:rPr>
              <a:t>Mechanical Reliability</a:t>
            </a:r>
          </a:p>
        </p:txBody>
      </p:sp>
      <p:sp>
        <p:nvSpPr>
          <p:cNvPr id="8" name="Rectangle 7"/>
          <p:cNvSpPr/>
          <p:nvPr/>
        </p:nvSpPr>
        <p:spPr>
          <a:xfrm>
            <a:off x="3581400" y="762000"/>
            <a:ext cx="3124200" cy="523220"/>
          </a:xfrm>
          <a:prstGeom prst="rect">
            <a:avLst/>
          </a:prstGeom>
          <a:solidFill>
            <a:srgbClr val="00FFFF"/>
          </a:solidFill>
        </p:spPr>
        <p:txBody>
          <a:bodyPr wrap="square">
            <a:spAutoFit/>
          </a:bodyPr>
          <a:lstStyle/>
          <a:p>
            <a:r>
              <a:rPr lang="en-US" sz="2800" b="1" i="1" dirty="0" smtClean="0">
                <a:solidFill>
                  <a:srgbClr val="0000CC"/>
                </a:solidFill>
                <a:latin typeface="Georgia" pitchFamily="18" charset="0"/>
                <a:cs typeface="FrankRuehl" pitchFamily="34" charset="-79"/>
              </a:rPr>
              <a:t>Requirements</a:t>
            </a:r>
          </a:p>
        </p:txBody>
      </p:sp>
      <p:sp>
        <p:nvSpPr>
          <p:cNvPr id="9" name="Rectangle 8"/>
          <p:cNvSpPr/>
          <p:nvPr/>
        </p:nvSpPr>
        <p:spPr>
          <a:xfrm>
            <a:off x="4724400" y="3733800"/>
            <a:ext cx="4114800" cy="1107996"/>
          </a:xfrm>
          <a:prstGeom prst="rect">
            <a:avLst/>
          </a:prstGeom>
          <a:solidFill>
            <a:srgbClr val="000066"/>
          </a:solidFill>
        </p:spPr>
        <p:txBody>
          <a:bodyPr wrap="square">
            <a:spAutoFit/>
          </a:bodyPr>
          <a:lstStyle/>
          <a:p>
            <a:r>
              <a:rPr lang="en-US" b="1" i="1" dirty="0" smtClean="0">
                <a:solidFill>
                  <a:schemeClr val="bg1"/>
                </a:solidFill>
                <a:latin typeface="Georgia" pitchFamily="18" charset="0"/>
                <a:cs typeface="FrankRuehl" pitchFamily="34" charset="-79"/>
              </a:rPr>
              <a:t>Other  requirements</a:t>
            </a:r>
          </a:p>
          <a:p>
            <a:pPr marL="225425" indent="-225425">
              <a:buFont typeface="Arial" pitchFamily="34" charset="0"/>
              <a:buChar char="•"/>
            </a:pPr>
            <a:r>
              <a:rPr lang="en-US" sz="1600" i="1" dirty="0" smtClean="0">
                <a:solidFill>
                  <a:srgbClr val="FFFF00"/>
                </a:solidFill>
                <a:latin typeface="Georgia" pitchFamily="18" charset="0"/>
                <a:cs typeface="FrankRuehl" pitchFamily="34" charset="-79"/>
              </a:rPr>
              <a:t>High Maintainability</a:t>
            </a:r>
          </a:p>
          <a:p>
            <a:pPr marL="225425" indent="-225425">
              <a:buFont typeface="Arial" pitchFamily="34" charset="0"/>
              <a:buChar char="•"/>
            </a:pPr>
            <a:r>
              <a:rPr lang="en-US" sz="1600" i="1" dirty="0" smtClean="0">
                <a:solidFill>
                  <a:srgbClr val="FFFF00"/>
                </a:solidFill>
                <a:latin typeface="Georgia" pitchFamily="18" charset="0"/>
                <a:cs typeface="FrankRuehl" pitchFamily="34" charset="-79"/>
              </a:rPr>
              <a:t>High Reliability</a:t>
            </a:r>
          </a:p>
          <a:p>
            <a:pPr marL="225425" indent="-225425">
              <a:buFont typeface="Arial" pitchFamily="34" charset="0"/>
              <a:buChar char="•"/>
            </a:pPr>
            <a:r>
              <a:rPr lang="en-US" sz="1600" i="1" dirty="0" smtClean="0">
                <a:solidFill>
                  <a:srgbClr val="FFFF00"/>
                </a:solidFill>
                <a:latin typeface="Georgia" pitchFamily="18" charset="0"/>
                <a:cs typeface="FrankRuehl" pitchFamily="34" charset="-79"/>
              </a:rPr>
              <a:t>Low system cost</a:t>
            </a:r>
          </a:p>
        </p:txBody>
      </p:sp>
      <p:sp>
        <p:nvSpPr>
          <p:cNvPr id="10" name="TextBox 9"/>
          <p:cNvSpPr txBox="1"/>
          <p:nvPr/>
        </p:nvSpPr>
        <p:spPr>
          <a:xfrm>
            <a:off x="4572000" y="4800600"/>
            <a:ext cx="4191000" cy="1600438"/>
          </a:xfrm>
          <a:prstGeom prst="rect">
            <a:avLst/>
          </a:prstGeom>
          <a:solidFill>
            <a:srgbClr val="0000FF"/>
          </a:solidFill>
        </p:spPr>
        <p:txBody>
          <a:bodyPr wrap="square" rtlCol="0">
            <a:spAutoFit/>
          </a:bodyPr>
          <a:lstStyle/>
          <a:p>
            <a:pPr marL="285750" indent="-285750"/>
            <a:r>
              <a:rPr lang="en-US" b="1" i="1" dirty="0" smtClean="0">
                <a:solidFill>
                  <a:srgbClr val="00FFFF"/>
                </a:solidFill>
                <a:latin typeface="Georgia" pitchFamily="18" charset="0"/>
                <a:cs typeface="FrankRuehl" pitchFamily="34" charset="-79"/>
              </a:rPr>
              <a:t>Main Issues</a:t>
            </a:r>
          </a:p>
          <a:p>
            <a:pPr marL="285750" indent="-285750">
              <a:buFont typeface="Arial" pitchFamily="34" charset="0"/>
              <a:buChar char="•"/>
            </a:pPr>
            <a:r>
              <a:rPr lang="en-US" sz="1600" i="1" dirty="0" smtClean="0">
                <a:solidFill>
                  <a:schemeClr val="bg1"/>
                </a:solidFill>
                <a:latin typeface="Georgia" pitchFamily="18" charset="0"/>
                <a:cs typeface="FrankRuehl" pitchFamily="34" charset="-79"/>
              </a:rPr>
              <a:t>Choice of Radiating Element</a:t>
            </a:r>
          </a:p>
          <a:p>
            <a:pPr marL="285750" indent="-285750">
              <a:buFont typeface="Arial" pitchFamily="34" charset="0"/>
              <a:buChar char="•"/>
            </a:pPr>
            <a:r>
              <a:rPr lang="en-US" sz="1600" i="1" dirty="0" smtClean="0">
                <a:solidFill>
                  <a:schemeClr val="bg1"/>
                </a:solidFill>
                <a:latin typeface="Georgia" pitchFamily="18" charset="0"/>
                <a:cs typeface="FrankRuehl" pitchFamily="34" charset="-79"/>
              </a:rPr>
              <a:t>Choice of T/R Module</a:t>
            </a:r>
          </a:p>
          <a:p>
            <a:pPr marL="285750" indent="-285750">
              <a:buFont typeface="Arial" pitchFamily="34" charset="0"/>
              <a:buChar char="•"/>
            </a:pPr>
            <a:r>
              <a:rPr lang="en-US" sz="1600" i="1" dirty="0" smtClean="0">
                <a:solidFill>
                  <a:schemeClr val="bg1"/>
                </a:solidFill>
                <a:latin typeface="Georgia" pitchFamily="18" charset="0"/>
                <a:cs typeface="FrankRuehl" pitchFamily="34" charset="-79"/>
              </a:rPr>
              <a:t>Grating lobes Phenomenon</a:t>
            </a:r>
          </a:p>
          <a:p>
            <a:pPr marL="285750" indent="-285750">
              <a:buFont typeface="Arial" pitchFamily="34" charset="0"/>
              <a:buChar char="•"/>
            </a:pPr>
            <a:r>
              <a:rPr lang="en-US" sz="1600" i="1" dirty="0" smtClean="0">
                <a:solidFill>
                  <a:schemeClr val="bg1"/>
                </a:solidFill>
                <a:latin typeface="Georgia" pitchFamily="18" charset="0"/>
                <a:cs typeface="FrankRuehl" pitchFamily="34" charset="-79"/>
              </a:rPr>
              <a:t>Electromagnetic mutual coupling</a:t>
            </a:r>
          </a:p>
          <a:p>
            <a:pPr marL="285750" indent="-285750">
              <a:buFont typeface="Arial" pitchFamily="34" charset="0"/>
              <a:buChar char="•"/>
            </a:pPr>
            <a:r>
              <a:rPr lang="en-US" sz="1600" i="1" dirty="0" smtClean="0">
                <a:solidFill>
                  <a:schemeClr val="bg1"/>
                </a:solidFill>
                <a:latin typeface="Georgia" pitchFamily="18" charset="0"/>
                <a:cs typeface="FrankRuehl" pitchFamily="34" charset="-79"/>
              </a:rPr>
              <a:t>Random and Quantization Errors</a:t>
            </a:r>
            <a:endParaRPr lang="en-US" sz="1600" i="1" dirty="0">
              <a:solidFill>
                <a:schemeClr val="bg1"/>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AutoShape 2" descr="à°¸à°à°¬à°à°§à°¿à°¤ à°à°¿à°¤à±à°°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47460" name="AutoShape 4" descr="à°¸à°à°¬à°à°§à°¿à°¤ à°à°¿à°¤à±à°°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47462" name="AutoShape 6" descr="à°¸à°à°¬à°à°§à°¿à°¤ à°à°¿à°¤à±à°°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47464" name="AutoShape 8" descr="The Geodesic Dome Phased-Array Antenna Advanced Technology Demonstration proved the antenna's capacity to provide multiple, simultaneous, dual-band (L-band and S-band) contacts for telemetry, tracking, and command of Air Force Satellite Control Network satellite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47466" name="Picture 10"/>
          <p:cNvPicPr>
            <a:picLocks noChangeAspect="1" noChangeArrowheads="1"/>
          </p:cNvPicPr>
          <p:nvPr/>
        </p:nvPicPr>
        <p:blipFill>
          <a:blip r:embed="rId2"/>
          <a:srcRect l="32422" t="39583" r="51172" b="39583"/>
          <a:stretch>
            <a:fillRect/>
          </a:stretch>
        </p:blipFill>
        <p:spPr bwMode="auto">
          <a:xfrm>
            <a:off x="285720" y="642918"/>
            <a:ext cx="2900383" cy="2071702"/>
          </a:xfrm>
          <a:prstGeom prst="rect">
            <a:avLst/>
          </a:prstGeom>
          <a:noFill/>
          <a:ln w="9525">
            <a:noFill/>
            <a:miter lim="800000"/>
            <a:headEnd/>
            <a:tailEnd/>
          </a:ln>
          <a:effectLst/>
        </p:spPr>
      </p:pic>
      <p:pic>
        <p:nvPicPr>
          <p:cNvPr id="147468" name="Picture 12" descr="à°¸à°à°¬à°à°§à°¿à°¤ à°à°¿à°¤à±à°°à°"/>
          <p:cNvPicPr>
            <a:picLocks noChangeAspect="1" noChangeArrowheads="1"/>
          </p:cNvPicPr>
          <p:nvPr/>
        </p:nvPicPr>
        <p:blipFill>
          <a:blip r:embed="rId3" cstate="print"/>
          <a:srcRect/>
          <a:stretch>
            <a:fillRect/>
          </a:stretch>
        </p:blipFill>
        <p:spPr bwMode="auto">
          <a:xfrm>
            <a:off x="2786050" y="3143248"/>
            <a:ext cx="2649969" cy="2927054"/>
          </a:xfrm>
          <a:prstGeom prst="rect">
            <a:avLst/>
          </a:prstGeom>
          <a:noFill/>
        </p:spPr>
      </p:pic>
      <p:sp>
        <p:nvSpPr>
          <p:cNvPr id="147470" name="AutoShape 14" descr="à°¸à°à°¬à°à°§à°¿à°¤ à°à°¿à°¤à±à°°à°"/>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47471" name="Picture 15"/>
          <p:cNvPicPr>
            <a:picLocks noChangeAspect="1" noChangeArrowheads="1"/>
          </p:cNvPicPr>
          <p:nvPr/>
        </p:nvPicPr>
        <p:blipFill>
          <a:blip r:embed="rId4"/>
          <a:srcRect l="18359" t="34722" r="53516" b="28472"/>
          <a:stretch>
            <a:fillRect/>
          </a:stretch>
        </p:blipFill>
        <p:spPr bwMode="auto">
          <a:xfrm>
            <a:off x="3286116" y="642918"/>
            <a:ext cx="2911436" cy="2143140"/>
          </a:xfrm>
          <a:prstGeom prst="rect">
            <a:avLst/>
          </a:prstGeom>
          <a:noFill/>
          <a:ln w="9525">
            <a:noFill/>
            <a:miter lim="800000"/>
            <a:headEnd/>
            <a:tailEnd/>
          </a:ln>
          <a:effectLst/>
        </p:spPr>
      </p:pic>
      <p:sp>
        <p:nvSpPr>
          <p:cNvPr id="12" name="Rectangle 11"/>
          <p:cNvSpPr/>
          <p:nvPr/>
        </p:nvSpPr>
        <p:spPr>
          <a:xfrm>
            <a:off x="2357422" y="6072206"/>
            <a:ext cx="3214710" cy="276999"/>
          </a:xfrm>
          <a:prstGeom prst="rect">
            <a:avLst/>
          </a:prstGeom>
        </p:spPr>
        <p:txBody>
          <a:bodyPr wrap="square">
            <a:spAutoFit/>
          </a:bodyPr>
          <a:lstStyle/>
          <a:p>
            <a:r>
              <a:rPr lang="en-IN" sz="1200" dirty="0" smtClean="0">
                <a:solidFill>
                  <a:schemeClr val="bg1"/>
                </a:solidFill>
              </a:rPr>
              <a:t>Slotted Waveguide Array for Weather Radar </a:t>
            </a:r>
            <a:endParaRPr lang="en-IN" sz="1200" dirty="0">
              <a:solidFill>
                <a:schemeClr val="bg1"/>
              </a:solidFill>
            </a:endParaRPr>
          </a:p>
        </p:txBody>
      </p:sp>
      <p:sp>
        <p:nvSpPr>
          <p:cNvPr id="13" name="Rectangle 12"/>
          <p:cNvSpPr>
            <a:spLocks noChangeArrowheads="1"/>
          </p:cNvSpPr>
          <p:nvPr/>
        </p:nvSpPr>
        <p:spPr bwMode="auto">
          <a:xfrm>
            <a:off x="1418425" y="28575"/>
            <a:ext cx="5882502" cy="523220"/>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hangingPunct="0">
              <a:lnSpc>
                <a:spcPct val="100000"/>
              </a:lnSpc>
            </a:pPr>
            <a:r>
              <a:rPr lang="en-US" sz="2800" b="1" dirty="0" smtClean="0">
                <a:solidFill>
                  <a:srgbClr val="FFFF00"/>
                </a:solidFill>
                <a:latin typeface="Georgia" pitchFamily="18" charset="0"/>
              </a:rPr>
              <a:t>PHASED ARRAY  ANTENNAS</a:t>
            </a:r>
            <a:endParaRPr lang="en-US" sz="2800" b="1" dirty="0">
              <a:solidFill>
                <a:srgbClr val="FFFF00"/>
              </a:solidFill>
              <a:latin typeface="Georgia" pitchFamily="18" charset="0"/>
            </a:endParaRPr>
          </a:p>
        </p:txBody>
      </p:sp>
      <p:pic>
        <p:nvPicPr>
          <p:cNvPr id="14" name="Picture 6"/>
          <p:cNvPicPr>
            <a:picLocks noChangeAspect="1" noChangeArrowheads="1"/>
          </p:cNvPicPr>
          <p:nvPr/>
        </p:nvPicPr>
        <p:blipFill>
          <a:blip r:embed="rId5"/>
          <a:srcRect l="31250" t="23611" r="41796" b="37500"/>
          <a:stretch>
            <a:fillRect/>
          </a:stretch>
        </p:blipFill>
        <p:spPr bwMode="auto">
          <a:xfrm>
            <a:off x="6262698" y="642918"/>
            <a:ext cx="2593709" cy="2105039"/>
          </a:xfrm>
          <a:prstGeom prst="rect">
            <a:avLst/>
          </a:prstGeom>
          <a:noFill/>
          <a:ln w="9525">
            <a:noFill/>
            <a:miter lim="800000"/>
            <a:headEnd/>
            <a:tailEnd/>
          </a:ln>
          <a:effectLst/>
        </p:spPr>
      </p:pic>
      <p:sp>
        <p:nvSpPr>
          <p:cNvPr id="15" name="Rectangle 14"/>
          <p:cNvSpPr/>
          <p:nvPr/>
        </p:nvSpPr>
        <p:spPr>
          <a:xfrm>
            <a:off x="4929190" y="2786058"/>
            <a:ext cx="4000528" cy="276999"/>
          </a:xfrm>
          <a:prstGeom prst="rect">
            <a:avLst/>
          </a:prstGeom>
        </p:spPr>
        <p:txBody>
          <a:bodyPr wrap="square">
            <a:spAutoFit/>
          </a:bodyPr>
          <a:lstStyle/>
          <a:p>
            <a:r>
              <a:rPr lang="en-IN" sz="1200" dirty="0" err="1" smtClean="0">
                <a:solidFill>
                  <a:schemeClr val="bg1"/>
                </a:solidFill>
              </a:rPr>
              <a:t>Vivaldi</a:t>
            </a:r>
            <a:r>
              <a:rPr lang="en-IN" sz="1200" dirty="0" smtClean="0">
                <a:solidFill>
                  <a:schemeClr val="bg1"/>
                </a:solidFill>
              </a:rPr>
              <a:t> Phased-Array Antenna for Multi-Function Radars </a:t>
            </a:r>
            <a:endParaRPr lang="en-IN" sz="1200"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Phased Array radar antennas à°à±à°¸à° à°à°¿à°¤à±à°° à°«à°²à°¿à°¤à°"/>
          <p:cNvPicPr>
            <a:picLocks noChangeAspect="1" noChangeArrowheads="1"/>
          </p:cNvPicPr>
          <p:nvPr/>
        </p:nvPicPr>
        <p:blipFill>
          <a:blip r:embed="rId2"/>
          <a:srcRect/>
          <a:stretch>
            <a:fillRect/>
          </a:stretch>
        </p:blipFill>
        <p:spPr bwMode="auto">
          <a:xfrm>
            <a:off x="1500166" y="857232"/>
            <a:ext cx="3125411" cy="2500330"/>
          </a:xfrm>
          <a:prstGeom prst="rect">
            <a:avLst/>
          </a:prstGeom>
          <a:noFill/>
        </p:spPr>
      </p:pic>
      <p:pic>
        <p:nvPicPr>
          <p:cNvPr id="182274" name="Picture 2" descr="à°¸à°à°¬à°à°§à°¿à°¤ à°à°¿à°¤à±à°°à°"/>
          <p:cNvPicPr>
            <a:picLocks noChangeAspect="1" noChangeArrowheads="1"/>
          </p:cNvPicPr>
          <p:nvPr/>
        </p:nvPicPr>
        <p:blipFill>
          <a:blip r:embed="rId3" cstate="print"/>
          <a:srcRect/>
          <a:stretch>
            <a:fillRect/>
          </a:stretch>
        </p:blipFill>
        <p:spPr bwMode="auto">
          <a:xfrm>
            <a:off x="1428728" y="3714751"/>
            <a:ext cx="3286148" cy="2464612"/>
          </a:xfrm>
          <a:prstGeom prst="rect">
            <a:avLst/>
          </a:prstGeom>
          <a:noFill/>
        </p:spPr>
      </p:pic>
      <p:pic>
        <p:nvPicPr>
          <p:cNvPr id="182276" name="Picture 4" descr="Phased Array radar antennas à°à±à°¸à° à°à°¿à°¤à±à°° à°«à°²à°¿à°¤à°"/>
          <p:cNvPicPr>
            <a:picLocks noChangeAspect="1" noChangeArrowheads="1"/>
          </p:cNvPicPr>
          <p:nvPr/>
        </p:nvPicPr>
        <p:blipFill>
          <a:blip r:embed="rId4" cstate="print"/>
          <a:srcRect/>
          <a:stretch>
            <a:fillRect/>
          </a:stretch>
        </p:blipFill>
        <p:spPr bwMode="auto">
          <a:xfrm>
            <a:off x="5468120" y="708527"/>
            <a:ext cx="3278744" cy="2577597"/>
          </a:xfrm>
          <a:prstGeom prst="rect">
            <a:avLst/>
          </a:prstGeom>
          <a:noFill/>
        </p:spPr>
      </p:pic>
      <p:sp>
        <p:nvSpPr>
          <p:cNvPr id="5" name="TextBox 4"/>
          <p:cNvSpPr txBox="1"/>
          <p:nvPr/>
        </p:nvSpPr>
        <p:spPr>
          <a:xfrm>
            <a:off x="5929322" y="3286124"/>
            <a:ext cx="2192780" cy="276999"/>
          </a:xfrm>
          <a:prstGeom prst="rect">
            <a:avLst/>
          </a:prstGeom>
          <a:noFill/>
        </p:spPr>
        <p:txBody>
          <a:bodyPr wrap="none" rtlCol="0">
            <a:spAutoFit/>
          </a:bodyPr>
          <a:lstStyle/>
          <a:p>
            <a:r>
              <a:rPr lang="en-US" sz="1200" dirty="0" smtClean="0">
                <a:solidFill>
                  <a:schemeClr val="bg1"/>
                </a:solidFill>
              </a:rPr>
              <a:t>Anti- Aircraft </a:t>
            </a:r>
            <a:r>
              <a:rPr lang="en-US" sz="1200" dirty="0" err="1" smtClean="0">
                <a:solidFill>
                  <a:schemeClr val="bg1"/>
                </a:solidFill>
              </a:rPr>
              <a:t>Defence</a:t>
            </a:r>
            <a:r>
              <a:rPr lang="en-US" sz="1200" dirty="0" smtClean="0">
                <a:solidFill>
                  <a:schemeClr val="bg1"/>
                </a:solidFill>
              </a:rPr>
              <a:t> System</a:t>
            </a:r>
            <a:endParaRPr lang="en-IN" sz="1200" dirty="0">
              <a:solidFill>
                <a:schemeClr val="bg1"/>
              </a:solidFill>
            </a:endParaRPr>
          </a:p>
        </p:txBody>
      </p:sp>
      <p:sp>
        <p:nvSpPr>
          <p:cNvPr id="6" name="TextBox 5"/>
          <p:cNvSpPr txBox="1"/>
          <p:nvPr/>
        </p:nvSpPr>
        <p:spPr>
          <a:xfrm>
            <a:off x="2143108" y="3357562"/>
            <a:ext cx="1773242" cy="253916"/>
          </a:xfrm>
          <a:prstGeom prst="rect">
            <a:avLst/>
          </a:prstGeom>
          <a:noFill/>
        </p:spPr>
        <p:txBody>
          <a:bodyPr wrap="none" rtlCol="0">
            <a:spAutoFit/>
          </a:bodyPr>
          <a:lstStyle/>
          <a:p>
            <a:r>
              <a:rPr lang="en-US" sz="1050" dirty="0" smtClean="0">
                <a:solidFill>
                  <a:schemeClr val="bg1"/>
                </a:solidFill>
              </a:rPr>
              <a:t>Radar for </a:t>
            </a:r>
            <a:r>
              <a:rPr lang="en-US" sz="1050" dirty="0" err="1" smtClean="0">
                <a:solidFill>
                  <a:schemeClr val="bg1"/>
                </a:solidFill>
              </a:rPr>
              <a:t>Defence</a:t>
            </a:r>
            <a:r>
              <a:rPr lang="en-US" sz="1050" dirty="0" smtClean="0">
                <a:solidFill>
                  <a:schemeClr val="bg1"/>
                </a:solidFill>
              </a:rPr>
              <a:t> System</a:t>
            </a:r>
            <a:endParaRPr lang="en-IN" sz="1050" dirty="0">
              <a:solidFill>
                <a:schemeClr val="bg1"/>
              </a:solidFill>
            </a:endParaRPr>
          </a:p>
        </p:txBody>
      </p:sp>
      <p:sp>
        <p:nvSpPr>
          <p:cNvPr id="7" name="TextBox 6"/>
          <p:cNvSpPr txBox="1"/>
          <p:nvPr/>
        </p:nvSpPr>
        <p:spPr>
          <a:xfrm>
            <a:off x="1785918" y="6143644"/>
            <a:ext cx="2472152" cy="253916"/>
          </a:xfrm>
          <a:prstGeom prst="rect">
            <a:avLst/>
          </a:prstGeom>
          <a:noFill/>
        </p:spPr>
        <p:txBody>
          <a:bodyPr wrap="none" rtlCol="0">
            <a:spAutoFit/>
          </a:bodyPr>
          <a:lstStyle/>
          <a:p>
            <a:r>
              <a:rPr lang="en-US" sz="1050" dirty="0" smtClean="0">
                <a:solidFill>
                  <a:schemeClr val="bg1"/>
                </a:solidFill>
              </a:rPr>
              <a:t>Active Aperture Phased array antenna</a:t>
            </a:r>
            <a:endParaRPr lang="en-IN" sz="1050" dirty="0">
              <a:solidFill>
                <a:schemeClr val="bg1"/>
              </a:solidFill>
            </a:endParaRPr>
          </a:p>
        </p:txBody>
      </p:sp>
      <p:sp>
        <p:nvSpPr>
          <p:cNvPr id="182280" name="AutoShape 8" descr="Upgraded Early Warning Radar (UEW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 name="Picture 9"/>
          <p:cNvPicPr>
            <a:picLocks noChangeAspect="1" noChangeArrowheads="1"/>
          </p:cNvPicPr>
          <p:nvPr/>
        </p:nvPicPr>
        <p:blipFill>
          <a:blip r:embed="rId5"/>
          <a:srcRect l="23437" t="24305" r="39844" b="28472"/>
          <a:stretch>
            <a:fillRect/>
          </a:stretch>
        </p:blipFill>
        <p:spPr bwMode="auto">
          <a:xfrm>
            <a:off x="5429256" y="3714752"/>
            <a:ext cx="3258833" cy="2357454"/>
          </a:xfrm>
          <a:prstGeom prst="rect">
            <a:avLst/>
          </a:prstGeom>
          <a:noFill/>
          <a:ln w="9525">
            <a:noFill/>
            <a:miter lim="800000"/>
            <a:headEnd/>
            <a:tailEnd/>
          </a:ln>
          <a:effectLst/>
        </p:spPr>
      </p:pic>
      <p:sp>
        <p:nvSpPr>
          <p:cNvPr id="11" name="TextBox 10"/>
          <p:cNvSpPr txBox="1"/>
          <p:nvPr/>
        </p:nvSpPr>
        <p:spPr>
          <a:xfrm>
            <a:off x="5500694" y="6072206"/>
            <a:ext cx="3078087" cy="253916"/>
          </a:xfrm>
          <a:prstGeom prst="rect">
            <a:avLst/>
          </a:prstGeom>
          <a:noFill/>
        </p:spPr>
        <p:txBody>
          <a:bodyPr wrap="none" rtlCol="0">
            <a:spAutoFit/>
          </a:bodyPr>
          <a:lstStyle/>
          <a:p>
            <a:r>
              <a:rPr lang="en-US" sz="1050" dirty="0" smtClean="0">
                <a:solidFill>
                  <a:schemeClr val="bg1"/>
                </a:solidFill>
              </a:rPr>
              <a:t>Phased Array Radar for Missile </a:t>
            </a:r>
            <a:r>
              <a:rPr lang="en-US" sz="1050" dirty="0" err="1" smtClean="0">
                <a:solidFill>
                  <a:schemeClr val="bg1"/>
                </a:solidFill>
              </a:rPr>
              <a:t>Defence</a:t>
            </a:r>
            <a:r>
              <a:rPr lang="en-US" sz="1050" dirty="0" smtClean="0">
                <a:solidFill>
                  <a:schemeClr val="bg1"/>
                </a:solidFill>
              </a:rPr>
              <a:t> System</a:t>
            </a:r>
            <a:endParaRPr lang="en-IN" sz="1050" dirty="0">
              <a:solidFill>
                <a:schemeClr val="bg1"/>
              </a:solidFill>
            </a:endParaRPr>
          </a:p>
        </p:txBody>
      </p:sp>
      <p:sp>
        <p:nvSpPr>
          <p:cNvPr id="13" name="Rectangle 12"/>
          <p:cNvSpPr>
            <a:spLocks noChangeArrowheads="1"/>
          </p:cNvSpPr>
          <p:nvPr/>
        </p:nvSpPr>
        <p:spPr bwMode="auto">
          <a:xfrm>
            <a:off x="1214414" y="142852"/>
            <a:ext cx="7154103" cy="523220"/>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hangingPunct="0">
              <a:lnSpc>
                <a:spcPct val="100000"/>
              </a:lnSpc>
            </a:pPr>
            <a:r>
              <a:rPr lang="en-US" sz="2800" b="1" dirty="0" smtClean="0">
                <a:solidFill>
                  <a:srgbClr val="FFFF00"/>
                </a:solidFill>
                <a:latin typeface="Georgia" pitchFamily="18" charset="0"/>
              </a:rPr>
              <a:t>PHASED ARRAY  RADAR ANTENNAS</a:t>
            </a:r>
            <a:endParaRPr lang="en-US" sz="2800" b="1" dirty="0">
              <a:solidFill>
                <a:srgbClr val="FFFF00"/>
              </a:solidFill>
              <a:latin typeface="Georgi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685800"/>
            <a:ext cx="884875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1" i="1" u="none" strike="noStrike" cap="none" normalizeH="0" baseline="0" dirty="0" smtClean="0">
                <a:ln>
                  <a:noFill/>
                </a:ln>
                <a:solidFill>
                  <a:srgbClr val="FFFF00"/>
                </a:solidFill>
                <a:effectLst/>
                <a:latin typeface="+mj-lt"/>
                <a:ea typeface="Segoe UI Symbol" pitchFamily="34" charset="0"/>
                <a:cs typeface="Times-Roman"/>
              </a:rPr>
              <a:t>There are several definitions of antenna and are as follows:</a:t>
            </a:r>
            <a:endParaRPr kumimoji="0" lang="en-US" sz="2200" b="1" i="1" u="none" strike="noStrike" cap="none" normalizeH="0" baseline="0" dirty="0" smtClean="0">
              <a:ln>
                <a:noFill/>
              </a:ln>
              <a:solidFill>
                <a:srgbClr val="FFFF00"/>
              </a:solidFill>
              <a:effectLst/>
              <a:latin typeface="+mj-lt"/>
              <a:ea typeface="Segoe UI Symbo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200" b="0" i="1" u="none" strike="noStrike" cap="none" normalizeH="0" baseline="0" dirty="0" smtClean="0">
              <a:ln>
                <a:noFill/>
              </a:ln>
              <a:solidFill>
                <a:schemeClr val="bg1"/>
              </a:solidFill>
              <a:effectLst/>
              <a:latin typeface="+mj-lt"/>
              <a:ea typeface="Segoe UI Symbol" pitchFamily="34" charset="0"/>
              <a:cs typeface="Times-Roman"/>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The IEEE Standard Definitions of Terms (IEEE Std 145-1983):</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sz="2200" b="0" i="1" u="none" strike="noStrike" cap="none" normalizeH="0" dirty="0" smtClean="0">
                <a:ln>
                  <a:noFill/>
                </a:ln>
                <a:solidFill>
                  <a:schemeClr val="bg1"/>
                </a:solidFill>
                <a:effectLst/>
                <a:latin typeface="+mj-lt"/>
                <a:ea typeface="Segoe UI Symbol" pitchFamily="34" charset="0"/>
                <a:cs typeface="Times-Roman"/>
              </a:rPr>
              <a:t>   </a:t>
            </a:r>
            <a:r>
              <a:rPr kumimoji="0" lang="en-US" sz="2200" b="1" u="none" strike="noStrike" cap="none" normalizeH="0" baseline="0" dirty="0" smtClean="0">
                <a:ln>
                  <a:noFill/>
                </a:ln>
                <a:solidFill>
                  <a:schemeClr val="bg1"/>
                </a:solidFill>
                <a:effectLst/>
                <a:latin typeface="+mj-lt"/>
                <a:ea typeface="Segoe UI Symbol" pitchFamily="34" charset="0"/>
                <a:cs typeface="Times-Roman"/>
              </a:rPr>
              <a:t>Antenna is a means for radiating or receiving radio waves</a:t>
            </a:r>
            <a:endParaRPr kumimoji="0" lang="en-US" sz="2200" b="1" u="none" strike="noStrike" cap="none" normalizeH="0" baseline="0" dirty="0" smtClean="0">
              <a:ln>
                <a:noFill/>
              </a:ln>
              <a:solidFill>
                <a:schemeClr val="bg1"/>
              </a:solidFill>
              <a:effectLst/>
              <a:latin typeface="+mj-lt"/>
              <a:ea typeface="Segoe UI Symbol" pitchFamily="34" charset="0"/>
              <a:cs typeface="Arial" pitchFamily="34" charset="0"/>
            </a:endParaRPr>
          </a:p>
          <a:p>
            <a:pPr marL="266700" marR="0" lvl="0" indent="-180975" algn="just" defTabSz="914400" rtl="0" eaLnBrk="0" fontAlgn="base" latinLnBrk="0" hangingPunct="0">
              <a:lnSpc>
                <a:spcPct val="100000"/>
              </a:lnSpc>
              <a:spcBef>
                <a:spcPct val="0"/>
              </a:spcBef>
              <a:spcAft>
                <a:spcPts val="12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An antenna is a device that converts electronic signals to     electromagnetic waves (and vice versa) effectively with minimum loss of signals</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266700" marR="0" lvl="0" indent="-180975" algn="just" defTabSz="914400" rtl="0" eaLnBrk="0" fontAlgn="base" latinLnBrk="0" hangingPunct="0">
              <a:lnSpc>
                <a:spcPct val="100000"/>
              </a:lnSpc>
              <a:spcBef>
                <a:spcPct val="0"/>
              </a:spcBef>
              <a:spcAft>
                <a:spcPts val="12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An antenna is basically a transforming device that will convert impedance of transmitter output (50/75 Ohm) into free space impedance (120pi or 377 Ohm).</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266700" marR="0" lvl="0" indent="-180975" algn="just" defTabSz="914400" rtl="0" eaLnBrk="0" fontAlgn="base" latinLnBrk="0" hangingPunct="0">
              <a:lnSpc>
                <a:spcPct val="100000"/>
              </a:lnSpc>
              <a:spcBef>
                <a:spcPct val="0"/>
              </a:spcBef>
              <a:spcAft>
                <a:spcPts val="12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Region of transition between guided and free space propagation</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266700" marR="0" lvl="0" indent="-180975" algn="just" defTabSz="914400" rtl="0" eaLnBrk="0" fontAlgn="base" latinLnBrk="0" hangingPunct="0">
              <a:lnSpc>
                <a:spcPct val="100000"/>
              </a:lnSpc>
              <a:spcBef>
                <a:spcPct val="0"/>
              </a:spcBef>
              <a:spcAft>
                <a:spcPts val="12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Concentrates incoming wave onto a sensor (Rx case)</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266700" marR="0" lvl="0" indent="-180975" algn="just" defTabSz="914400" rtl="0" eaLnBrk="0" fontAlgn="base" latinLnBrk="0" hangingPunct="0">
              <a:lnSpc>
                <a:spcPct val="100000"/>
              </a:lnSpc>
              <a:spcBef>
                <a:spcPct val="0"/>
              </a:spcBef>
              <a:spcAft>
                <a:spcPts val="12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Launches waves from a guiding structure into space/air (Tx case)</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p:txBody>
      </p:sp>
      <p:sp>
        <p:nvSpPr>
          <p:cNvPr id="3" name="Rectangle 2"/>
          <p:cNvSpPr>
            <a:spLocks noChangeArrowheads="1"/>
          </p:cNvSpPr>
          <p:nvPr/>
        </p:nvSpPr>
        <p:spPr bwMode="auto">
          <a:xfrm>
            <a:off x="2286000" y="152400"/>
            <a:ext cx="4038600" cy="46166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fontAlgn="auto">
              <a:spcBef>
                <a:spcPts val="0"/>
              </a:spcBef>
              <a:spcAft>
                <a:spcPts val="0"/>
              </a:spcAft>
              <a:defRPr/>
            </a:pPr>
            <a:r>
              <a:rPr lang="en-US" sz="2400" b="1" dirty="0" smtClean="0">
                <a:ln w="11430"/>
                <a:solidFill>
                  <a:srgbClr val="FFFF00"/>
                </a:solidFill>
                <a:effectLst>
                  <a:outerShdw blurRad="80000" dist="40000" dir="5040000" algn="tl">
                    <a:srgbClr val="000000">
                      <a:alpha val="30000"/>
                    </a:srgbClr>
                  </a:outerShdw>
                </a:effectLst>
                <a:latin typeface="Georgia" pitchFamily="18" charset="0"/>
              </a:rPr>
              <a:t>ANTENNA DEFINITION</a:t>
            </a:r>
            <a:endParaRPr lang="en-US" sz="2400" b="1" dirty="0">
              <a:ln w="11430"/>
              <a:solidFill>
                <a:srgbClr val="FFFF00"/>
              </a:solidFill>
              <a:effectLst>
                <a:outerShdw blurRad="80000" dist="40000" dir="5040000" algn="tl">
                  <a:srgbClr val="000000">
                    <a:alpha val="30000"/>
                  </a:srgbClr>
                </a:outerShdw>
              </a:effectLst>
              <a:latin typeface="Georgia"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2"/>
          <p:cNvSpPr>
            <a:spLocks noGrp="1"/>
          </p:cNvSpPr>
          <p:nvPr>
            <p:ph type="sldNum" sz="quarter" idx="4294967295"/>
          </p:nvPr>
        </p:nvSpPr>
        <p:spPr>
          <a:xfrm>
            <a:off x="3124200" y="5638800"/>
            <a:ext cx="2895600" cy="365125"/>
          </a:xfrm>
        </p:spPr>
        <p:txBody>
          <a:bodyPr/>
          <a:lstStyle/>
          <a:p>
            <a:fld id="{17520B36-52A8-4807-BBAB-2B51BEFCA9FB}" type="slidenum">
              <a:rPr lang="en-US" smtClean="0"/>
              <a:pPr/>
              <a:t>40</a:t>
            </a:fld>
            <a:endParaRPr lang="en-US" dirty="0" smtClean="0"/>
          </a:p>
        </p:txBody>
      </p:sp>
      <p:sp>
        <p:nvSpPr>
          <p:cNvPr id="76804" name="Text Box 3"/>
          <p:cNvSpPr txBox="1">
            <a:spLocks noChangeArrowheads="1"/>
          </p:cNvSpPr>
          <p:nvPr/>
        </p:nvSpPr>
        <p:spPr bwMode="auto">
          <a:xfrm>
            <a:off x="533400" y="1066800"/>
            <a:ext cx="7624763" cy="4501232"/>
          </a:xfrm>
          <a:prstGeom prst="rect">
            <a:avLst/>
          </a:prstGeom>
          <a:noFill/>
          <a:ln w="9525">
            <a:noFill/>
            <a:miter lim="800000"/>
            <a:headEnd/>
            <a:tailEnd/>
          </a:ln>
        </p:spPr>
        <p:txBody>
          <a:bodyPr wrap="square">
            <a:spAutoFit/>
          </a:bodyPr>
          <a:lstStyle/>
          <a:p>
            <a:pPr marL="395288" indent="-341313" algn="l" eaLnBrk="0" hangingPunct="0">
              <a:spcAft>
                <a:spcPts val="0"/>
              </a:spcAft>
              <a:buClr>
                <a:schemeClr val="accent1"/>
              </a:buClr>
              <a:buSzPct val="90000"/>
            </a:pPr>
            <a:r>
              <a:rPr lang="en-US" sz="2800" i="1" dirty="0">
                <a:solidFill>
                  <a:srgbClr val="FFFF00"/>
                </a:solidFill>
                <a:latin typeface="Georgia" pitchFamily="18" charset="0"/>
                <a:ea typeface="Segoe UI" pitchFamily="34" charset="0"/>
                <a:cs typeface="Segoe UI" pitchFamily="34" charset="0"/>
              </a:rPr>
              <a:t>    </a:t>
            </a:r>
            <a:r>
              <a:rPr lang="en-US" sz="2800" b="1" i="1" dirty="0" smtClean="0">
                <a:solidFill>
                  <a:srgbClr val="FFFF00"/>
                </a:solidFill>
                <a:latin typeface="Georgia" pitchFamily="18" charset="0"/>
                <a:ea typeface="Segoe UI" pitchFamily="34" charset="0"/>
                <a:cs typeface="Segoe UI" pitchFamily="34" charset="0"/>
              </a:rPr>
              <a:t>Requirements</a:t>
            </a:r>
            <a:endParaRPr lang="en-US" sz="2800" b="1" i="1" dirty="0">
              <a:solidFill>
                <a:srgbClr val="FFFF00"/>
              </a:solidFill>
              <a:latin typeface="Georgia" pitchFamily="18" charset="0"/>
              <a:ea typeface="Segoe UI" pitchFamily="34" charset="0"/>
              <a:cs typeface="Segoe UI" pitchFamily="34" charset="0"/>
            </a:endParaRPr>
          </a:p>
          <a:p>
            <a:pPr marL="395288" indent="-341313"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Installed Antenna performance onboard platform</a:t>
            </a:r>
          </a:p>
          <a:p>
            <a:pPr marL="395288" indent="-341313" algn="l"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Shared Aperture and Multi function</a:t>
            </a:r>
          </a:p>
          <a:p>
            <a:pPr marL="395288" indent="-341313"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Beam Agility with desired radiation pattern</a:t>
            </a:r>
          </a:p>
          <a:p>
            <a:pPr marL="395288" indent="-341313"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Conformal antennas</a:t>
            </a:r>
          </a:p>
          <a:p>
            <a:pPr marL="395288" indent="-341313"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Reconfigurable antennas</a:t>
            </a:r>
          </a:p>
          <a:p>
            <a:pPr marL="395288" indent="-341313"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Miniaturized Antennas</a:t>
            </a:r>
          </a:p>
          <a:p>
            <a:pPr marL="395288" indent="-341313"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Body Wearable antennas</a:t>
            </a:r>
          </a:p>
          <a:p>
            <a:pPr marL="395288" indent="-341313" algn="l" eaLnBrk="0" hangingPunct="0">
              <a:spcBef>
                <a:spcPts val="300"/>
              </a:spcBef>
              <a:spcAft>
                <a:spcPts val="300"/>
              </a:spcAft>
              <a:buClr>
                <a:schemeClr val="bg1"/>
              </a:buClr>
              <a:buSzPct val="90000"/>
              <a:buFont typeface="Wingdings" pitchFamily="2" charset="2"/>
              <a:buChar char="§"/>
            </a:pPr>
            <a:r>
              <a:rPr lang="en-US" sz="2400" i="1" dirty="0" smtClean="0">
                <a:solidFill>
                  <a:schemeClr val="bg1"/>
                </a:solidFill>
                <a:latin typeface="Georgia" pitchFamily="18" charset="0"/>
                <a:ea typeface="Segoe UI" pitchFamily="34" charset="0"/>
                <a:cs typeface="Segoe UI" pitchFamily="34" charset="0"/>
              </a:rPr>
              <a:t>Multi </a:t>
            </a:r>
            <a:r>
              <a:rPr lang="en-US" sz="2400" i="1" dirty="0">
                <a:solidFill>
                  <a:schemeClr val="bg1"/>
                </a:solidFill>
                <a:latin typeface="Georgia" pitchFamily="18" charset="0"/>
                <a:ea typeface="Segoe UI" pitchFamily="34" charset="0"/>
                <a:cs typeface="Segoe UI" pitchFamily="34" charset="0"/>
              </a:rPr>
              <a:t>frequency/ Wide frequency </a:t>
            </a:r>
            <a:r>
              <a:rPr lang="en-US" sz="2400" i="1" dirty="0" smtClean="0">
                <a:solidFill>
                  <a:schemeClr val="bg1"/>
                </a:solidFill>
                <a:latin typeface="Georgia" pitchFamily="18" charset="0"/>
                <a:ea typeface="Segoe UI" pitchFamily="34" charset="0"/>
                <a:cs typeface="Segoe UI" pitchFamily="34" charset="0"/>
              </a:rPr>
              <a:t>bandwidth</a:t>
            </a:r>
            <a:endParaRPr lang="en-US" sz="2400" i="1" dirty="0">
              <a:solidFill>
                <a:schemeClr val="bg1"/>
              </a:solidFill>
              <a:latin typeface="Georgia" pitchFamily="18" charset="0"/>
              <a:ea typeface="Segoe UI" pitchFamily="34" charset="0"/>
              <a:cs typeface="Segoe UI" pitchFamily="34" charset="0"/>
            </a:endParaRPr>
          </a:p>
          <a:p>
            <a:pPr marL="395288" indent="-341313" algn="l" eaLnBrk="0" hangingPunct="0">
              <a:spcBef>
                <a:spcPts val="300"/>
              </a:spcBef>
              <a:spcAft>
                <a:spcPts val="300"/>
              </a:spcAft>
              <a:buClr>
                <a:schemeClr val="bg1"/>
              </a:buClr>
              <a:buSzPct val="90000"/>
              <a:buFont typeface="Wingdings" pitchFamily="2" charset="2"/>
              <a:buChar char="§"/>
            </a:pPr>
            <a:r>
              <a:rPr lang="en-US" sz="2400" i="1" dirty="0">
                <a:solidFill>
                  <a:schemeClr val="bg1"/>
                </a:solidFill>
                <a:latin typeface="Georgia" pitchFamily="18" charset="0"/>
                <a:ea typeface="Segoe UI" pitchFamily="34" charset="0"/>
                <a:cs typeface="Segoe UI" pitchFamily="34" charset="0"/>
              </a:rPr>
              <a:t>Modular </a:t>
            </a:r>
            <a:r>
              <a:rPr lang="en-US" sz="2400" i="1" dirty="0" smtClean="0">
                <a:solidFill>
                  <a:schemeClr val="bg1"/>
                </a:solidFill>
                <a:latin typeface="Georgia" pitchFamily="18" charset="0"/>
                <a:ea typeface="Segoe UI" pitchFamily="34" charset="0"/>
                <a:cs typeface="Segoe UI" pitchFamily="34" charset="0"/>
              </a:rPr>
              <a:t>approach</a:t>
            </a:r>
            <a:endParaRPr lang="en-US" sz="2400" i="1" dirty="0">
              <a:solidFill>
                <a:schemeClr val="bg1"/>
              </a:solidFill>
              <a:latin typeface="Georgia" pitchFamily="18" charset="0"/>
              <a:ea typeface="Segoe UI" pitchFamily="34" charset="0"/>
              <a:cs typeface="Segoe UI" pitchFamily="34" charset="0"/>
            </a:endParaRPr>
          </a:p>
        </p:txBody>
      </p:sp>
      <p:sp>
        <p:nvSpPr>
          <p:cNvPr id="5" name="Rectangle 4"/>
          <p:cNvSpPr>
            <a:spLocks noChangeArrowheads="1"/>
          </p:cNvSpPr>
          <p:nvPr/>
        </p:nvSpPr>
        <p:spPr bwMode="auto">
          <a:xfrm>
            <a:off x="762000" y="0"/>
            <a:ext cx="7772400" cy="954107"/>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fontAlgn="auto" hangingPunct="0">
              <a:spcBef>
                <a:spcPts val="0"/>
              </a:spcBef>
              <a:spcAft>
                <a:spcPts val="0"/>
              </a:spcAft>
              <a:defRPr/>
            </a:pPr>
            <a:r>
              <a:rPr lang="en-US" sz="2800" b="1" dirty="0" smtClean="0">
                <a:solidFill>
                  <a:srgbClr val="FFFF00"/>
                </a:solidFill>
                <a:latin typeface="Georgia" pitchFamily="18" charset="0"/>
                <a:ea typeface="Segoe UI" pitchFamily="34" charset="0"/>
                <a:cs typeface="Segoe UI" pitchFamily="34" charset="0"/>
              </a:rPr>
              <a:t>RECENT TRENDS AND ADVANCES IN  ANTENNA TECHNOLOGY</a:t>
            </a:r>
            <a:endParaRPr lang="en-US" sz="2800" b="1" dirty="0">
              <a:solidFill>
                <a:srgbClr val="FFFF00"/>
              </a:solidFill>
              <a:latin typeface="Georgia" pitchFamily="18"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762000"/>
            <a:ext cx="4495800" cy="4585871"/>
          </a:xfrm>
          <a:prstGeom prst="rect">
            <a:avLst/>
          </a:prstGeom>
          <a:noFill/>
          <a:ln w="9525">
            <a:noFill/>
            <a:miter lim="800000"/>
            <a:headEnd/>
            <a:tailEnd/>
          </a:ln>
        </p:spPr>
        <p:txBody>
          <a:bodyPr wrap="square" anchor="ctr">
            <a:spAutoFit/>
          </a:bodyPr>
          <a:lstStyle/>
          <a:p>
            <a:pPr marL="114300" indent="-114300" fontAlgn="auto">
              <a:spcBef>
                <a:spcPts val="600"/>
              </a:spcBef>
              <a:spcAft>
                <a:spcPts val="600"/>
              </a:spcAft>
              <a:buFont typeface="Arial" pitchFamily="34" charset="0"/>
              <a:buChar char="•"/>
              <a:tabLst>
                <a:tab pos="914400" algn="l"/>
              </a:tabLst>
              <a:defRPr/>
            </a:pPr>
            <a:r>
              <a:rPr lang="en-US" i="1" spc="50" dirty="0" smtClean="0">
                <a:ln w="11430">
                  <a:noFill/>
                </a:ln>
                <a:solidFill>
                  <a:schemeClr val="bg1"/>
                </a:solidFill>
                <a:latin typeface="Georgia" pitchFamily="18" charset="0"/>
                <a:cs typeface="Arial" pitchFamily="34" charset="0"/>
              </a:rPr>
              <a:t>Antenna pattern perturbations when more number  of antennas mounted on Large Platforms like Aircrafts, Ships, Ground Vehicles, UAVs etc.</a:t>
            </a:r>
          </a:p>
          <a:p>
            <a:pPr marL="114300" indent="-114300" fontAlgn="auto">
              <a:spcBef>
                <a:spcPts val="600"/>
              </a:spcBef>
              <a:spcAft>
                <a:spcPts val="600"/>
              </a:spcAft>
              <a:buFont typeface="Arial" pitchFamily="34" charset="0"/>
              <a:buChar char="•"/>
              <a:tabLst>
                <a:tab pos="914400" algn="l"/>
              </a:tabLst>
              <a:defRPr/>
            </a:pPr>
            <a:r>
              <a:rPr lang="en-US" i="1" spc="50" dirty="0" smtClean="0">
                <a:ln w="11430">
                  <a:noFill/>
                </a:ln>
                <a:solidFill>
                  <a:schemeClr val="bg1"/>
                </a:solidFill>
                <a:latin typeface="Georgia" pitchFamily="18" charset="0"/>
                <a:cs typeface="Arial" pitchFamily="34" charset="0"/>
              </a:rPr>
              <a:t>Antenna pattern perturbation on Antenna Head Units</a:t>
            </a:r>
          </a:p>
          <a:p>
            <a:pPr marL="114300" indent="-114300" fontAlgn="auto">
              <a:spcBef>
                <a:spcPts val="600"/>
              </a:spcBef>
              <a:spcAft>
                <a:spcPts val="600"/>
              </a:spcAft>
              <a:buFont typeface="Arial" pitchFamily="34" charset="0"/>
              <a:buChar char="•"/>
              <a:tabLst>
                <a:tab pos="914400" algn="l"/>
              </a:tabLst>
              <a:defRPr/>
            </a:pPr>
            <a:r>
              <a:rPr lang="en-US" i="1" spc="50" dirty="0" smtClean="0">
                <a:ln w="11430">
                  <a:noFill/>
                </a:ln>
                <a:solidFill>
                  <a:schemeClr val="bg1"/>
                </a:solidFill>
                <a:latin typeface="Georgia" pitchFamily="18" charset="0"/>
                <a:cs typeface="Arial" pitchFamily="34" charset="0"/>
              </a:rPr>
              <a:t>Antenna placement Studies on Aircrafts and Co-site interference between various sensor antennas on board platforms</a:t>
            </a:r>
          </a:p>
          <a:p>
            <a:pPr marL="114300" indent="-114300" fontAlgn="auto">
              <a:spcBef>
                <a:spcPts val="600"/>
              </a:spcBef>
              <a:spcAft>
                <a:spcPts val="600"/>
              </a:spcAft>
              <a:buFont typeface="Arial" pitchFamily="34" charset="0"/>
              <a:buChar char="•"/>
              <a:tabLst>
                <a:tab pos="914400" algn="l"/>
              </a:tabLst>
              <a:defRPr/>
            </a:pPr>
            <a:r>
              <a:rPr lang="en-US" i="1" spc="50" dirty="0" smtClean="0">
                <a:ln w="11430">
                  <a:noFill/>
                </a:ln>
                <a:solidFill>
                  <a:schemeClr val="bg1"/>
                </a:solidFill>
                <a:latin typeface="Georgia" pitchFamily="18" charset="0"/>
                <a:cs typeface="Arial" pitchFamily="34" charset="0"/>
              </a:rPr>
              <a:t>Large Antenna Arrays for Shared Aperture systems</a:t>
            </a:r>
          </a:p>
          <a:p>
            <a:pPr marL="114300" indent="-114300" fontAlgn="auto">
              <a:spcBef>
                <a:spcPts val="600"/>
              </a:spcBef>
              <a:spcAft>
                <a:spcPts val="600"/>
              </a:spcAft>
              <a:buFont typeface="Arial" pitchFamily="34" charset="0"/>
              <a:buChar char="•"/>
              <a:tabLst>
                <a:tab pos="914400" algn="l"/>
              </a:tabLst>
              <a:defRPr/>
            </a:pPr>
            <a:r>
              <a:rPr lang="en-US" i="1" spc="50" dirty="0" smtClean="0">
                <a:ln w="11430">
                  <a:noFill/>
                </a:ln>
                <a:solidFill>
                  <a:schemeClr val="bg1"/>
                </a:solidFill>
                <a:latin typeface="Georgia" pitchFamily="18" charset="0"/>
                <a:cs typeface="Arial" pitchFamily="34" charset="0"/>
              </a:rPr>
              <a:t>Conformal and Load bearing antennas for stealth aircrafts</a:t>
            </a:r>
          </a:p>
        </p:txBody>
      </p:sp>
      <p:pic>
        <p:nvPicPr>
          <p:cNvPr id="1026" name="Picture 2"/>
          <p:cNvPicPr>
            <a:picLocks noChangeAspect="1" noChangeArrowheads="1"/>
          </p:cNvPicPr>
          <p:nvPr/>
        </p:nvPicPr>
        <p:blipFill>
          <a:blip r:embed="rId2" cstate="print"/>
          <a:srcRect l="26328" t="20164" r="6573" b="26265"/>
          <a:stretch>
            <a:fillRect/>
          </a:stretch>
        </p:blipFill>
        <p:spPr bwMode="auto">
          <a:xfrm>
            <a:off x="4429124" y="2000240"/>
            <a:ext cx="4533516" cy="2895600"/>
          </a:xfrm>
          <a:prstGeom prst="rect">
            <a:avLst/>
          </a:prstGeom>
          <a:noFill/>
          <a:ln w="9525">
            <a:noFill/>
            <a:miter lim="800000"/>
            <a:headEnd/>
            <a:tailEnd/>
          </a:ln>
          <a:effectLst/>
        </p:spPr>
      </p:pic>
      <p:sp>
        <p:nvSpPr>
          <p:cNvPr id="6" name="Rectangle 5"/>
          <p:cNvSpPr>
            <a:spLocks noChangeArrowheads="1"/>
          </p:cNvSpPr>
          <p:nvPr/>
        </p:nvSpPr>
        <p:spPr bwMode="auto">
          <a:xfrm>
            <a:off x="7095" y="99235"/>
            <a:ext cx="9144000" cy="415498"/>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marL="395288" indent="-341313" eaLnBrk="0" hangingPunct="0">
              <a:spcBef>
                <a:spcPts val="300"/>
              </a:spcBef>
              <a:spcAft>
                <a:spcPts val="300"/>
              </a:spcAft>
              <a:buClr>
                <a:schemeClr val="bg1"/>
              </a:buClr>
              <a:buSzPct val="90000"/>
            </a:pPr>
            <a:r>
              <a:rPr lang="en-US" sz="2100" b="1" dirty="0" smtClean="0">
                <a:solidFill>
                  <a:srgbClr val="FFFF00"/>
                </a:solidFill>
                <a:latin typeface="Georgia" pitchFamily="18" charset="0"/>
                <a:ea typeface="Segoe UI" pitchFamily="34" charset="0"/>
                <a:cs typeface="Segoe UI" pitchFamily="34" charset="0"/>
              </a:rPr>
              <a:t>INSTALLED ANTENNA PERFORMANCE ONBOARD PLATFORM</a:t>
            </a:r>
          </a:p>
        </p:txBody>
      </p:sp>
      <p:sp>
        <p:nvSpPr>
          <p:cNvPr id="7" name="Rectangle 6"/>
          <p:cNvSpPr>
            <a:spLocks noChangeArrowheads="1"/>
          </p:cNvSpPr>
          <p:nvPr/>
        </p:nvSpPr>
        <p:spPr bwMode="auto">
          <a:xfrm>
            <a:off x="2571736" y="5357826"/>
            <a:ext cx="4114800" cy="723275"/>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marL="395288" indent="-341313" eaLnBrk="0" hangingPunct="0">
              <a:spcBef>
                <a:spcPts val="300"/>
              </a:spcBef>
              <a:spcAft>
                <a:spcPts val="300"/>
              </a:spcAft>
              <a:buClr>
                <a:schemeClr val="bg1"/>
              </a:buClr>
              <a:buSzPct val="90000"/>
            </a:pPr>
            <a:r>
              <a:rPr lang="en-US" b="1" dirty="0" smtClean="0">
                <a:solidFill>
                  <a:schemeClr val="bg1"/>
                </a:solidFill>
                <a:latin typeface="Georgia" pitchFamily="18" charset="0"/>
                <a:ea typeface="Segoe UI" pitchFamily="34" charset="0"/>
                <a:cs typeface="Segoe UI" pitchFamily="34" charset="0"/>
              </a:rPr>
              <a:t>SOLUTION: USE HIGH </a:t>
            </a:r>
          </a:p>
          <a:p>
            <a:pPr marL="395288" indent="-341313" eaLnBrk="0" hangingPunct="0">
              <a:spcBef>
                <a:spcPts val="300"/>
              </a:spcBef>
              <a:spcAft>
                <a:spcPts val="300"/>
              </a:spcAft>
              <a:buClr>
                <a:schemeClr val="bg1"/>
              </a:buClr>
              <a:buSzPct val="90000"/>
            </a:pPr>
            <a:r>
              <a:rPr lang="en-US" b="1" dirty="0" smtClean="0">
                <a:solidFill>
                  <a:schemeClr val="bg1"/>
                </a:solidFill>
                <a:latin typeface="Georgia" pitchFamily="18" charset="0"/>
                <a:ea typeface="Segoe UI" pitchFamily="34" charset="0"/>
                <a:cs typeface="Segoe UI" pitchFamily="34" charset="0"/>
              </a:rPr>
              <a:t>PERFORMANCE COMPUTING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4583" t="34074" r="25417" b="11111"/>
          <a:stretch>
            <a:fillRect/>
          </a:stretch>
        </p:blipFill>
        <p:spPr bwMode="auto">
          <a:xfrm>
            <a:off x="119710" y="857232"/>
            <a:ext cx="8881446" cy="5476892"/>
          </a:xfrm>
          <a:prstGeom prst="rect">
            <a:avLst/>
          </a:prstGeom>
          <a:noFill/>
          <a:ln w="9525">
            <a:noFill/>
            <a:miter lim="800000"/>
            <a:headEnd/>
            <a:tailEnd/>
          </a:ln>
          <a:effectLst/>
        </p:spPr>
      </p:pic>
      <p:pic>
        <p:nvPicPr>
          <p:cNvPr id="3" name="Picture 4" descr="http://qaansys.ansys.com/staticassets/ANSYS/staticassets/product/systems-multiphysics-hpc-3-bg.jpg"/>
          <p:cNvPicPr>
            <a:picLocks noChangeAspect="1" noChangeArrowheads="1"/>
          </p:cNvPicPr>
          <p:nvPr/>
        </p:nvPicPr>
        <p:blipFill>
          <a:blip r:embed="rId3" cstate="print"/>
          <a:srcRect/>
          <a:stretch>
            <a:fillRect/>
          </a:stretch>
        </p:blipFill>
        <p:spPr bwMode="auto">
          <a:xfrm>
            <a:off x="7232086" y="5057775"/>
            <a:ext cx="1749989" cy="1287829"/>
          </a:xfrm>
          <a:prstGeom prst="rect">
            <a:avLst/>
          </a:prstGeom>
          <a:noFill/>
          <a:ln w="9525">
            <a:noFill/>
            <a:miter lim="800000"/>
            <a:headEnd/>
            <a:tailEnd/>
          </a:ln>
        </p:spPr>
      </p:pic>
      <p:sp>
        <p:nvSpPr>
          <p:cNvPr id="4" name="Rectangle 6"/>
          <p:cNvSpPr>
            <a:spLocks noChangeArrowheads="1"/>
          </p:cNvSpPr>
          <p:nvPr/>
        </p:nvSpPr>
        <p:spPr bwMode="auto">
          <a:xfrm>
            <a:off x="7431320" y="6484254"/>
            <a:ext cx="2285999" cy="261610"/>
          </a:xfrm>
          <a:prstGeom prst="rect">
            <a:avLst/>
          </a:prstGeom>
          <a:noFill/>
          <a:ln w="9525">
            <a:noFill/>
            <a:miter lim="800000"/>
            <a:headEnd/>
            <a:tailEnd/>
          </a:ln>
        </p:spPr>
        <p:txBody>
          <a:bodyPr wrap="square">
            <a:spAutoFit/>
          </a:bodyPr>
          <a:lstStyle/>
          <a:p>
            <a:pPr algn="ctr"/>
            <a:r>
              <a:rPr lang="en-IN" sz="1100" b="1" dirty="0" smtClean="0">
                <a:latin typeface="Arial" pitchFamily="34" charset="0"/>
                <a:cs typeface="Arial" pitchFamily="34" charset="0"/>
              </a:rPr>
              <a:t>Finite Array Antenna</a:t>
            </a:r>
            <a:endParaRPr lang="en-IN" sz="1100" b="1" dirty="0">
              <a:latin typeface="Arial" pitchFamily="34" charset="0"/>
              <a:cs typeface="Arial" pitchFamily="34" charset="0"/>
            </a:endParaRPr>
          </a:p>
        </p:txBody>
      </p:sp>
      <p:sp>
        <p:nvSpPr>
          <p:cNvPr id="5" name="Rectangle 4"/>
          <p:cNvSpPr>
            <a:spLocks noChangeArrowheads="1"/>
          </p:cNvSpPr>
          <p:nvPr/>
        </p:nvSpPr>
        <p:spPr bwMode="auto">
          <a:xfrm>
            <a:off x="0" y="152400"/>
            <a:ext cx="9144000" cy="467179"/>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a:lnSpc>
                <a:spcPct val="87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800" b="1" dirty="0" smtClean="0">
                <a:solidFill>
                  <a:srgbClr val="FFFF00"/>
                </a:solidFill>
                <a:latin typeface="Georgia" pitchFamily="18" charset="0"/>
              </a:rPr>
              <a:t>HPC APPLICATIONS  IN ELECTROMAGNETICS</a:t>
            </a:r>
            <a:endParaRPr lang="es-ES" sz="2800" b="1" dirty="0">
              <a:solidFill>
                <a:srgbClr val="FFFF00"/>
              </a:solidFill>
              <a:latin typeface="Georg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81000" y="914401"/>
            <a:ext cx="8477250" cy="914400"/>
            <a:chOff x="381281" y="1708017"/>
            <a:chExt cx="8477026" cy="914003"/>
          </a:xfrm>
        </p:grpSpPr>
        <p:sp>
          <p:nvSpPr>
            <p:cNvPr id="14" name="Rectangle 13"/>
            <p:cNvSpPr/>
            <p:nvPr>
              <p:custDataLst>
                <p:tags r:id="rId2"/>
              </p:custDataLst>
            </p:nvPr>
          </p:nvSpPr>
          <p:spPr bwMode="auto">
            <a:xfrm>
              <a:off x="381281" y="1708017"/>
              <a:ext cx="8477026" cy="914003"/>
            </a:xfrm>
            <a:prstGeom prst="rect">
              <a:avLst/>
            </a:prstGeom>
            <a:solidFill>
              <a:schemeClr val="tx2">
                <a:lumMod val="40000"/>
                <a:lumOff val="60000"/>
              </a:schemeClr>
            </a:solidFill>
            <a:ln w="12700" cap="sq" algn="ctr">
              <a:noFill/>
              <a:miter lim="800000"/>
              <a:headEnd/>
              <a:tailEnd/>
            </a:ln>
            <a:effectLst/>
          </p:spPr>
          <p:txBody>
            <a:bodyPr wrap="none"/>
            <a:lstStyle/>
            <a:p>
              <a:pPr algn="ctr">
                <a:defRPr/>
              </a:pPr>
              <a:endParaRPr lang="en-US" sz="2000" b="1" dirty="0">
                <a:solidFill>
                  <a:srgbClr val="C00000"/>
                </a:solidFill>
                <a:latin typeface="Georgia" pitchFamily="18" charset="0"/>
              </a:endParaRPr>
            </a:p>
          </p:txBody>
        </p:sp>
        <p:sp>
          <p:nvSpPr>
            <p:cNvPr id="15" name="Rounded Rectangle 14"/>
            <p:cNvSpPr/>
            <p:nvPr>
              <p:custDataLst>
                <p:tags r:id="rId3"/>
              </p:custDataLst>
            </p:nvPr>
          </p:nvSpPr>
          <p:spPr bwMode="auto">
            <a:xfrm>
              <a:off x="609875" y="1784184"/>
              <a:ext cx="2285940" cy="775950"/>
            </a:xfrm>
            <a:prstGeom prst="roundRect">
              <a:avLst/>
            </a:prstGeom>
            <a:solidFill>
              <a:srgbClr val="FFFF6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b="1" dirty="0">
                  <a:solidFill>
                    <a:prstClr val="black"/>
                  </a:solidFill>
                  <a:latin typeface="Georgia" pitchFamily="18" charset="0"/>
                </a:rPr>
                <a:t>Multi-Processing</a:t>
              </a:r>
            </a:p>
            <a:p>
              <a:pPr algn="ctr">
                <a:defRPr/>
              </a:pPr>
              <a:r>
                <a:rPr lang="en-US" b="1" dirty="0">
                  <a:solidFill>
                    <a:prstClr val="black"/>
                  </a:solidFill>
                  <a:latin typeface="Georgia" pitchFamily="18" charset="0"/>
                </a:rPr>
                <a:t>(MP)</a:t>
              </a:r>
            </a:p>
          </p:txBody>
        </p:sp>
        <p:sp>
          <p:nvSpPr>
            <p:cNvPr id="16" name="Rounded Rectangle 15"/>
            <p:cNvSpPr/>
            <p:nvPr>
              <p:custDataLst>
                <p:tags r:id="rId4"/>
              </p:custDataLst>
            </p:nvPr>
          </p:nvSpPr>
          <p:spPr bwMode="auto">
            <a:xfrm>
              <a:off x="3200607" y="1784184"/>
              <a:ext cx="2819326" cy="775950"/>
            </a:xfrm>
            <a:prstGeom prst="roundRect">
              <a:avLst/>
            </a:prstGeom>
            <a:solidFill>
              <a:srgbClr val="FFFF6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b="1" dirty="0">
                  <a:solidFill>
                    <a:prstClr val="black"/>
                  </a:solidFill>
                  <a:latin typeface="Georgia" pitchFamily="18" charset="0"/>
                </a:rPr>
                <a:t>Domain Decomposition</a:t>
              </a:r>
            </a:p>
            <a:p>
              <a:pPr algn="ctr">
                <a:defRPr/>
              </a:pPr>
              <a:r>
                <a:rPr lang="en-US" b="1" dirty="0" smtClean="0">
                  <a:solidFill>
                    <a:prstClr val="black"/>
                  </a:solidFill>
                  <a:latin typeface="Georgia" pitchFamily="18" charset="0"/>
                </a:rPr>
                <a:t> Method (DDM</a:t>
              </a:r>
              <a:r>
                <a:rPr lang="en-US" b="1" dirty="0">
                  <a:solidFill>
                    <a:prstClr val="black"/>
                  </a:solidFill>
                  <a:latin typeface="Georgia" pitchFamily="18" charset="0"/>
                </a:rPr>
                <a:t>)</a:t>
              </a:r>
            </a:p>
          </p:txBody>
        </p:sp>
        <p:sp>
          <p:nvSpPr>
            <p:cNvPr id="17" name="Rounded Rectangle 16"/>
            <p:cNvSpPr/>
            <p:nvPr>
              <p:custDataLst>
                <p:tags r:id="rId5"/>
              </p:custDataLst>
            </p:nvPr>
          </p:nvSpPr>
          <p:spPr bwMode="auto">
            <a:xfrm>
              <a:off x="6400922" y="1784184"/>
              <a:ext cx="2285940" cy="775950"/>
            </a:xfrm>
            <a:prstGeom prst="roundRect">
              <a:avLst/>
            </a:prstGeom>
            <a:solidFill>
              <a:srgbClr val="FFFF6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b="1" dirty="0">
                  <a:solidFill>
                    <a:prstClr val="black"/>
                  </a:solidFill>
                  <a:latin typeface="Georgia" pitchFamily="18" charset="0"/>
                </a:rPr>
                <a:t>Distributed Solver</a:t>
              </a:r>
              <a:br>
                <a:rPr lang="en-US" b="1" dirty="0">
                  <a:solidFill>
                    <a:prstClr val="black"/>
                  </a:solidFill>
                  <a:latin typeface="Georgia" pitchFamily="18" charset="0"/>
                </a:rPr>
              </a:br>
              <a:r>
                <a:rPr lang="en-US" b="1" dirty="0" smtClean="0">
                  <a:solidFill>
                    <a:prstClr val="black"/>
                  </a:solidFill>
                  <a:latin typeface="Georgia" pitchFamily="18" charset="0"/>
                </a:rPr>
                <a:t>Option (DSO)</a:t>
              </a:r>
              <a:endParaRPr lang="en-US" b="1" dirty="0">
                <a:solidFill>
                  <a:prstClr val="black"/>
                </a:solidFill>
                <a:latin typeface="Georgia" pitchFamily="18" charset="0"/>
              </a:endParaRPr>
            </a:p>
          </p:txBody>
        </p:sp>
      </p:grpSp>
      <p:grpSp>
        <p:nvGrpSpPr>
          <p:cNvPr id="3" name="Group 51"/>
          <p:cNvGrpSpPr>
            <a:grpSpLocks/>
          </p:cNvGrpSpPr>
          <p:nvPr/>
        </p:nvGrpSpPr>
        <p:grpSpPr bwMode="auto">
          <a:xfrm>
            <a:off x="152400" y="2129135"/>
            <a:ext cx="2895600" cy="962025"/>
            <a:chOff x="971600" y="4149080"/>
            <a:chExt cx="7304087" cy="2409825"/>
          </a:xfrm>
        </p:grpSpPr>
        <p:pic>
          <p:nvPicPr>
            <p:cNvPr id="11270" name="Picture 1"/>
            <p:cNvPicPr>
              <a:picLocks noChangeAspect="1" noChangeArrowheads="1"/>
            </p:cNvPicPr>
            <p:nvPr/>
          </p:nvPicPr>
          <p:blipFill>
            <a:blip r:embed="rId7" cstate="print"/>
            <a:srcRect/>
            <a:stretch>
              <a:fillRect/>
            </a:stretch>
          </p:blipFill>
          <p:spPr bwMode="auto">
            <a:xfrm>
              <a:off x="5580112" y="4149080"/>
              <a:ext cx="2695575" cy="2409825"/>
            </a:xfrm>
            <a:prstGeom prst="rect">
              <a:avLst/>
            </a:prstGeom>
            <a:noFill/>
            <a:ln w="9525">
              <a:noFill/>
              <a:miter lim="800000"/>
              <a:headEnd/>
              <a:tailEnd/>
            </a:ln>
          </p:spPr>
        </p:pic>
        <p:pic>
          <p:nvPicPr>
            <p:cNvPr id="11271" name="Picture 3" descr="http://images.wisegeek.com/black-desktop-computer.jpg"/>
            <p:cNvPicPr>
              <a:picLocks noChangeAspect="1" noChangeArrowheads="1"/>
            </p:cNvPicPr>
            <p:nvPr/>
          </p:nvPicPr>
          <p:blipFill>
            <a:blip r:embed="rId8" cstate="print"/>
            <a:srcRect b="6628"/>
            <a:stretch>
              <a:fillRect/>
            </a:stretch>
          </p:blipFill>
          <p:spPr bwMode="auto">
            <a:xfrm>
              <a:off x="971600" y="4437112"/>
              <a:ext cx="2592288" cy="1728192"/>
            </a:xfrm>
            <a:prstGeom prst="rect">
              <a:avLst/>
            </a:prstGeom>
            <a:noFill/>
            <a:ln w="9525">
              <a:noFill/>
              <a:miter lim="800000"/>
              <a:headEnd/>
              <a:tailEnd/>
            </a:ln>
          </p:spPr>
        </p:pic>
        <p:sp>
          <p:nvSpPr>
            <p:cNvPr id="51" name="Right Arrow 50"/>
            <p:cNvSpPr/>
            <p:nvPr/>
          </p:nvSpPr>
          <p:spPr>
            <a:xfrm>
              <a:off x="3851325" y="5012680"/>
              <a:ext cx="1441450" cy="5762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sp>
        <p:nvSpPr>
          <p:cNvPr id="13" name="Rectangle 12"/>
          <p:cNvSpPr/>
          <p:nvPr/>
        </p:nvSpPr>
        <p:spPr>
          <a:xfrm>
            <a:off x="533401" y="152402"/>
            <a:ext cx="8475397" cy="461665"/>
          </a:xfrm>
          <a:prstGeom prst="rect">
            <a:avLst/>
          </a:prstGeom>
          <a:solidFill>
            <a:srgbClr val="800000"/>
          </a:solidFill>
        </p:spPr>
        <p:txBody>
          <a:bodyPr wrap="none">
            <a:spAutoFit/>
          </a:bodyPr>
          <a:lstStyle/>
          <a:p>
            <a:pPr algn="ctr">
              <a:defRPr/>
            </a:pPr>
            <a:r>
              <a:rPr lang="en-US" sz="2400" b="1" dirty="0" smtClean="0">
                <a:solidFill>
                  <a:srgbClr val="FFFF00"/>
                </a:solidFill>
                <a:latin typeface="Georgia" pitchFamily="18" charset="0"/>
              </a:rPr>
              <a:t>HIGH PERFORMANCE COMPUTING (HPC) in HFSS</a:t>
            </a:r>
            <a:endParaRPr lang="en-US" sz="2400" b="1" dirty="0">
              <a:solidFill>
                <a:srgbClr val="FFFF00"/>
              </a:solidFill>
              <a:latin typeface="Georgia" pitchFamily="18" charset="0"/>
            </a:endParaRPr>
          </a:p>
        </p:txBody>
      </p:sp>
      <p:pic>
        <p:nvPicPr>
          <p:cNvPr id="18" name="Picture 2"/>
          <p:cNvPicPr>
            <a:picLocks noChangeAspect="1" noChangeArrowheads="1"/>
          </p:cNvPicPr>
          <p:nvPr/>
        </p:nvPicPr>
        <p:blipFill rotWithShape="1">
          <a:blip r:embed="rId9" cstate="print"/>
          <a:srcRect l="36935" t="25185" r="25417" b="12593"/>
          <a:stretch/>
        </p:blipFill>
        <p:spPr bwMode="auto">
          <a:xfrm>
            <a:off x="3200400" y="1933434"/>
            <a:ext cx="2514600" cy="2532510"/>
          </a:xfrm>
          <a:prstGeom prst="rect">
            <a:avLst/>
          </a:prstGeom>
          <a:noFill/>
          <a:ln w="9525">
            <a:noFill/>
            <a:miter lim="800000"/>
            <a:headEnd/>
            <a:tailEnd/>
          </a:ln>
          <a:effectLst/>
        </p:spPr>
      </p:pic>
      <p:grpSp>
        <p:nvGrpSpPr>
          <p:cNvPr id="19" name="Group 18"/>
          <p:cNvGrpSpPr/>
          <p:nvPr>
            <p:custDataLst>
              <p:tags r:id="rId1"/>
            </p:custDataLst>
          </p:nvPr>
        </p:nvGrpSpPr>
        <p:grpSpPr>
          <a:xfrm>
            <a:off x="6024349" y="2064989"/>
            <a:ext cx="2727278" cy="2052341"/>
            <a:chOff x="3429000" y="2590800"/>
            <a:chExt cx="4518025" cy="3886201"/>
          </a:xfrm>
        </p:grpSpPr>
        <p:pic>
          <p:nvPicPr>
            <p:cNvPr id="20" name="Picture 6" descr="C:\Documents and Settings\Arien\Local Settings\Temporary Internet Files\Content.IE5\S0CT9BAU\MCj04352420000[1].png"/>
            <p:cNvPicPr>
              <a:picLocks noChangeAspect="1" noChangeArrowheads="1"/>
            </p:cNvPicPr>
            <p:nvPr/>
          </p:nvPicPr>
          <p:blipFill>
            <a:blip r:embed="rId10" cstate="print"/>
            <a:srcRect/>
            <a:stretch>
              <a:fillRect/>
            </a:stretch>
          </p:blipFill>
          <p:spPr bwMode="auto">
            <a:xfrm>
              <a:off x="7325177" y="5450590"/>
              <a:ext cx="621848" cy="1026411"/>
            </a:xfrm>
            <a:prstGeom prst="rect">
              <a:avLst/>
            </a:prstGeom>
            <a:noFill/>
            <a:ln w="9525">
              <a:noFill/>
              <a:miter lim="800000"/>
              <a:headEnd/>
              <a:tailEnd/>
            </a:ln>
          </p:spPr>
        </p:pic>
        <p:pic>
          <p:nvPicPr>
            <p:cNvPr id="21" name="Picture 6" descr="C:\Documents and Settings\Arien\Local Settings\Temporary Internet Files\Content.IE5\S0CT9BAU\MCj04352420000[1].png"/>
            <p:cNvPicPr>
              <a:picLocks noChangeAspect="1" noChangeArrowheads="1"/>
            </p:cNvPicPr>
            <p:nvPr/>
          </p:nvPicPr>
          <p:blipFill>
            <a:blip r:embed="rId10" cstate="print"/>
            <a:srcRect/>
            <a:stretch>
              <a:fillRect/>
            </a:stretch>
          </p:blipFill>
          <p:spPr bwMode="auto">
            <a:xfrm>
              <a:off x="5985613" y="5450590"/>
              <a:ext cx="621848" cy="1026411"/>
            </a:xfrm>
            <a:prstGeom prst="rect">
              <a:avLst/>
            </a:prstGeom>
            <a:noFill/>
            <a:ln w="9525">
              <a:noFill/>
              <a:miter lim="800000"/>
              <a:headEnd/>
              <a:tailEnd/>
            </a:ln>
          </p:spPr>
        </p:pic>
        <p:pic>
          <p:nvPicPr>
            <p:cNvPr id="22" name="Picture 6" descr="C:\Documents and Settings\Arien\Local Settings\Temporary Internet Files\Content.IE5\S0CT9BAU\MCj04352420000[1].png"/>
            <p:cNvPicPr>
              <a:picLocks noChangeAspect="1" noChangeArrowheads="1"/>
            </p:cNvPicPr>
            <p:nvPr/>
          </p:nvPicPr>
          <p:blipFill>
            <a:blip r:embed="rId10" cstate="print"/>
            <a:srcRect/>
            <a:stretch>
              <a:fillRect/>
            </a:stretch>
          </p:blipFill>
          <p:spPr bwMode="auto">
            <a:xfrm>
              <a:off x="4652710" y="5450590"/>
              <a:ext cx="621848" cy="1026411"/>
            </a:xfrm>
            <a:prstGeom prst="rect">
              <a:avLst/>
            </a:prstGeom>
            <a:noFill/>
            <a:ln w="9525">
              <a:noFill/>
              <a:miter lim="800000"/>
              <a:headEnd/>
              <a:tailEnd/>
            </a:ln>
          </p:spPr>
        </p:pic>
        <p:pic>
          <p:nvPicPr>
            <p:cNvPr id="23" name="Picture 6" descr="C:\Documents and Settings\Arien\Local Settings\Temporary Internet Files\Content.IE5\S0CT9BAU\MCj04352420000[1].png"/>
            <p:cNvPicPr>
              <a:picLocks noChangeAspect="1" noChangeArrowheads="1"/>
            </p:cNvPicPr>
            <p:nvPr/>
          </p:nvPicPr>
          <p:blipFill>
            <a:blip r:embed="rId10" cstate="print"/>
            <a:srcRect/>
            <a:stretch>
              <a:fillRect/>
            </a:stretch>
          </p:blipFill>
          <p:spPr bwMode="auto">
            <a:xfrm>
              <a:off x="3429000" y="5450590"/>
              <a:ext cx="621848" cy="1026411"/>
            </a:xfrm>
            <a:prstGeom prst="rect">
              <a:avLst/>
            </a:prstGeom>
            <a:noFill/>
            <a:ln w="9525">
              <a:noFill/>
              <a:miter lim="800000"/>
              <a:headEnd/>
              <a:tailEnd/>
            </a:ln>
          </p:spPr>
        </p:pic>
        <p:pic>
          <p:nvPicPr>
            <p:cNvPr id="24" name="Picture 5" descr="C:\Documents and Settings\Arien\Local Settings\Temporary Internet Files\Content.IE5\JR0R86O1\MCj04413350000[1].png"/>
            <p:cNvPicPr>
              <a:picLocks noChangeAspect="1" noChangeArrowheads="1"/>
            </p:cNvPicPr>
            <p:nvPr/>
          </p:nvPicPr>
          <p:blipFill>
            <a:blip r:embed="rId11" cstate="print"/>
            <a:srcRect/>
            <a:stretch>
              <a:fillRect/>
            </a:stretch>
          </p:blipFill>
          <p:spPr bwMode="auto">
            <a:xfrm>
              <a:off x="4864434" y="2590800"/>
              <a:ext cx="1332903" cy="1111945"/>
            </a:xfrm>
            <a:prstGeom prst="rect">
              <a:avLst/>
            </a:prstGeom>
            <a:noFill/>
            <a:ln w="9525">
              <a:noFill/>
              <a:miter lim="800000"/>
              <a:headEnd/>
              <a:tailEnd/>
            </a:ln>
          </p:spPr>
        </p:pic>
        <p:sp>
          <p:nvSpPr>
            <p:cNvPr id="25" name="Rectangle 9"/>
            <p:cNvSpPr>
              <a:spLocks noChangeArrowheads="1"/>
            </p:cNvSpPr>
            <p:nvPr/>
          </p:nvSpPr>
          <p:spPr bwMode="auto">
            <a:xfrm>
              <a:off x="3429000" y="4301485"/>
              <a:ext cx="4511363" cy="513206"/>
            </a:xfrm>
            <a:prstGeom prst="rect">
              <a:avLst/>
            </a:prstGeom>
            <a:solidFill>
              <a:srgbClr val="0070C0"/>
            </a:solidFill>
            <a:ln w="9525" algn="ctr">
              <a:noFill/>
              <a:round/>
              <a:headEnd/>
              <a:tailEnd/>
            </a:ln>
          </p:spPr>
          <p:txBody>
            <a:bodyPr wrap="none" lIns="137160" tIns="155448" rIns="137160" bIns="155448" anchor="ctr"/>
            <a:lstStyle/>
            <a:p>
              <a:pPr algn="ctr"/>
              <a:r>
                <a:rPr lang="en-US" sz="1100" b="1" dirty="0">
                  <a:solidFill>
                    <a:schemeClr val="bg1"/>
                  </a:solidFill>
                  <a:latin typeface="Georgia" pitchFamily="18" charset="0"/>
                </a:rPr>
                <a:t>DSO distributes and simultaneously solves </a:t>
              </a:r>
              <a:br>
                <a:rPr lang="en-US" sz="1100" b="1" dirty="0">
                  <a:solidFill>
                    <a:schemeClr val="bg1"/>
                  </a:solidFill>
                  <a:latin typeface="Georgia" pitchFamily="18" charset="0"/>
                </a:rPr>
              </a:br>
              <a:r>
                <a:rPr lang="en-US" sz="1100" b="1" dirty="0">
                  <a:solidFill>
                    <a:schemeClr val="bg1"/>
                  </a:solidFill>
                  <a:latin typeface="Georgia" pitchFamily="18" charset="0"/>
                </a:rPr>
                <a:t>design variations across networked processors</a:t>
              </a:r>
            </a:p>
          </p:txBody>
        </p:sp>
        <p:sp>
          <p:nvSpPr>
            <p:cNvPr id="26" name="Striped Right Arrow 25"/>
            <p:cNvSpPr/>
            <p:nvPr/>
          </p:nvSpPr>
          <p:spPr bwMode="auto">
            <a:xfrm rot="5400000">
              <a:off x="5326257" y="3737579"/>
              <a:ext cx="512602" cy="615302"/>
            </a:xfrm>
            <a:prstGeom prst="stripedRightArrow">
              <a:avLst/>
            </a:prstGeom>
            <a:solidFill>
              <a:srgbClr val="0070C0"/>
            </a:solidFill>
            <a:ln w="9525" cap="flat" cmpd="sng" algn="ctr">
              <a:noFill/>
              <a:prstDash val="solid"/>
              <a:round/>
              <a:headEnd type="none" w="med" len="med"/>
              <a:tailEnd type="none" w="med" len="med"/>
            </a:ln>
            <a:effectLst/>
          </p:spPr>
          <p:txBody>
            <a:bodyPr wrap="none" lIns="137160" tIns="155448" rIns="137160" bIns="155448" anchor="ctr"/>
            <a:lstStyle/>
            <a:p>
              <a:pPr>
                <a:defRPr/>
              </a:pPr>
              <a:endParaRPr lang="en-US" dirty="0">
                <a:latin typeface="Georgia" pitchFamily="18" charset="0"/>
              </a:endParaRPr>
            </a:p>
          </p:txBody>
        </p:sp>
        <p:sp>
          <p:nvSpPr>
            <p:cNvPr id="27" name="Striped Right Arrow 26"/>
            <p:cNvSpPr/>
            <p:nvPr/>
          </p:nvSpPr>
          <p:spPr bwMode="auto">
            <a:xfrm rot="5400000">
              <a:off x="3486550" y="4763555"/>
              <a:ext cx="514146" cy="615303"/>
            </a:xfrm>
            <a:prstGeom prst="stripedRightArrow">
              <a:avLst/>
            </a:prstGeom>
            <a:solidFill>
              <a:srgbClr val="0070C0"/>
            </a:solidFill>
            <a:ln w="9525" cap="flat" cmpd="sng" algn="ctr">
              <a:noFill/>
              <a:prstDash val="solid"/>
              <a:round/>
              <a:headEnd type="none" w="med" len="med"/>
              <a:tailEnd type="none" w="med" len="med"/>
            </a:ln>
            <a:effectLst/>
          </p:spPr>
          <p:txBody>
            <a:bodyPr wrap="none" lIns="137160" tIns="155448" rIns="137160" bIns="155448" anchor="ctr"/>
            <a:lstStyle/>
            <a:p>
              <a:pPr>
                <a:defRPr/>
              </a:pPr>
              <a:endParaRPr lang="en-US" dirty="0">
                <a:latin typeface="Georgia" pitchFamily="18" charset="0"/>
              </a:endParaRPr>
            </a:p>
          </p:txBody>
        </p:sp>
        <p:sp>
          <p:nvSpPr>
            <p:cNvPr id="28" name="Striped Right Arrow 27"/>
            <p:cNvSpPr/>
            <p:nvPr/>
          </p:nvSpPr>
          <p:spPr bwMode="auto">
            <a:xfrm rot="5400000">
              <a:off x="4710182" y="4763555"/>
              <a:ext cx="514146" cy="615303"/>
            </a:xfrm>
            <a:prstGeom prst="stripedRightArrow">
              <a:avLst/>
            </a:prstGeom>
            <a:solidFill>
              <a:srgbClr val="0070C0"/>
            </a:solidFill>
            <a:ln w="9525" cap="flat" cmpd="sng" algn="ctr">
              <a:noFill/>
              <a:prstDash val="solid"/>
              <a:round/>
              <a:headEnd type="none" w="med" len="med"/>
              <a:tailEnd type="none" w="med" len="med"/>
            </a:ln>
            <a:effectLst/>
          </p:spPr>
          <p:txBody>
            <a:bodyPr wrap="none" lIns="137160" tIns="155448" rIns="137160" bIns="155448" anchor="ctr"/>
            <a:lstStyle/>
            <a:p>
              <a:pPr>
                <a:defRPr/>
              </a:pPr>
              <a:endParaRPr lang="en-US" dirty="0">
                <a:latin typeface="Georgia" pitchFamily="18" charset="0"/>
              </a:endParaRPr>
            </a:p>
          </p:txBody>
        </p:sp>
        <p:sp>
          <p:nvSpPr>
            <p:cNvPr id="29" name="Striped Right Arrow 28"/>
            <p:cNvSpPr/>
            <p:nvPr/>
          </p:nvSpPr>
          <p:spPr bwMode="auto">
            <a:xfrm rot="5400000">
              <a:off x="6042755" y="4764426"/>
              <a:ext cx="514146" cy="613559"/>
            </a:xfrm>
            <a:prstGeom prst="stripedRightArrow">
              <a:avLst/>
            </a:prstGeom>
            <a:solidFill>
              <a:srgbClr val="0070C0"/>
            </a:solidFill>
            <a:ln w="9525" cap="flat" cmpd="sng" algn="ctr">
              <a:noFill/>
              <a:prstDash val="solid"/>
              <a:round/>
              <a:headEnd type="none" w="med" len="med"/>
              <a:tailEnd type="none" w="med" len="med"/>
            </a:ln>
            <a:effectLst/>
          </p:spPr>
          <p:txBody>
            <a:bodyPr wrap="none" lIns="137160" tIns="155448" rIns="137160" bIns="155448" anchor="ctr"/>
            <a:lstStyle/>
            <a:p>
              <a:pPr>
                <a:defRPr/>
              </a:pPr>
              <a:endParaRPr lang="en-US" dirty="0">
                <a:latin typeface="Georgia" pitchFamily="18" charset="0"/>
              </a:endParaRPr>
            </a:p>
          </p:txBody>
        </p:sp>
        <p:sp>
          <p:nvSpPr>
            <p:cNvPr id="30" name="Striped Right Arrow 29"/>
            <p:cNvSpPr/>
            <p:nvPr/>
          </p:nvSpPr>
          <p:spPr bwMode="auto">
            <a:xfrm rot="5400000">
              <a:off x="7375330" y="4763554"/>
              <a:ext cx="514146" cy="615302"/>
            </a:xfrm>
            <a:prstGeom prst="stripedRightArrow">
              <a:avLst/>
            </a:prstGeom>
            <a:solidFill>
              <a:srgbClr val="0070C0"/>
            </a:solidFill>
            <a:ln w="9525" cap="flat" cmpd="sng" algn="ctr">
              <a:noFill/>
              <a:prstDash val="solid"/>
              <a:round/>
              <a:headEnd type="none" w="med" len="med"/>
              <a:tailEnd type="none" w="med" len="med"/>
            </a:ln>
            <a:effectLst/>
          </p:spPr>
          <p:txBody>
            <a:bodyPr wrap="none" lIns="137160" tIns="155448" rIns="137160" bIns="155448" anchor="ctr"/>
            <a:lstStyle/>
            <a:p>
              <a:pPr>
                <a:defRPr/>
              </a:pPr>
              <a:endParaRPr lang="en-US" dirty="0">
                <a:latin typeface="Georgia" pitchFamily="18" charset="0"/>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24583" t="20000" r="25417" b="23704"/>
          <a:stretch>
            <a:fillRect/>
          </a:stretch>
        </p:blipFill>
        <p:spPr bwMode="auto">
          <a:xfrm>
            <a:off x="228600" y="787400"/>
            <a:ext cx="8662737" cy="5486400"/>
          </a:xfrm>
          <a:prstGeom prst="rect">
            <a:avLst/>
          </a:prstGeom>
          <a:noFill/>
          <a:ln w="9525">
            <a:noFill/>
            <a:miter lim="800000"/>
            <a:headEnd/>
            <a:tailEnd/>
          </a:ln>
          <a:effectLst/>
        </p:spPr>
      </p:pic>
      <p:sp>
        <p:nvSpPr>
          <p:cNvPr id="3" name="Title 2"/>
          <p:cNvSpPr txBox="1">
            <a:spLocks/>
          </p:cNvSpPr>
          <p:nvPr>
            <p:custDataLst>
              <p:tags r:id="rId1"/>
            </p:custDataLst>
          </p:nvPr>
        </p:nvSpPr>
        <p:spPr>
          <a:xfrm>
            <a:off x="936626" y="17464"/>
            <a:ext cx="7597775" cy="620713"/>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Georgia" pitchFamily="18" charset="0"/>
                <a:ea typeface="+mj-ea"/>
                <a:cs typeface="+mj-cs"/>
              </a:rPr>
              <a:t>Finite Arrays Analysis with DDM:</a:t>
            </a:r>
            <a:endParaRPr kumimoji="0" lang="en-US" sz="32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24583" t="19259" r="25417" b="17037"/>
          <a:stretch>
            <a:fillRect/>
          </a:stretch>
        </p:blipFill>
        <p:spPr bwMode="auto">
          <a:xfrm>
            <a:off x="466724" y="685800"/>
            <a:ext cx="8210551" cy="5674679"/>
          </a:xfrm>
          <a:prstGeom prst="rect">
            <a:avLst/>
          </a:prstGeom>
          <a:noFill/>
          <a:ln w="9525">
            <a:noFill/>
            <a:miter lim="800000"/>
            <a:headEnd/>
            <a:tailEnd/>
          </a:ln>
          <a:effectLst/>
        </p:spPr>
      </p:pic>
      <p:sp>
        <p:nvSpPr>
          <p:cNvPr id="3" name="Title 2"/>
          <p:cNvSpPr txBox="1">
            <a:spLocks/>
          </p:cNvSpPr>
          <p:nvPr>
            <p:custDataLst>
              <p:tags r:id="rId1"/>
            </p:custDataLst>
          </p:nvPr>
        </p:nvSpPr>
        <p:spPr>
          <a:xfrm>
            <a:off x="762000" y="30164"/>
            <a:ext cx="7597775" cy="6207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Georgia" pitchFamily="18" charset="0"/>
                <a:ea typeface="+mj-ea"/>
                <a:cs typeface="+mj-cs"/>
              </a:rPr>
              <a:t>Finite Arrays Analysis with FA-DDM:</a:t>
            </a:r>
            <a:endParaRPr kumimoji="0" lang="en-US" sz="32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24583" t="20000" r="25417" b="17037"/>
          <a:stretch>
            <a:fillRect/>
          </a:stretch>
        </p:blipFill>
        <p:spPr bwMode="auto">
          <a:xfrm>
            <a:off x="518832" y="685800"/>
            <a:ext cx="8106336" cy="5741988"/>
          </a:xfrm>
          <a:prstGeom prst="rect">
            <a:avLst/>
          </a:prstGeom>
          <a:noFill/>
          <a:ln w="9525">
            <a:noFill/>
            <a:miter lim="800000"/>
            <a:headEnd/>
            <a:tailEnd/>
          </a:ln>
          <a:effectLst/>
        </p:spPr>
      </p:pic>
      <p:sp>
        <p:nvSpPr>
          <p:cNvPr id="3" name="Title 2"/>
          <p:cNvSpPr txBox="1">
            <a:spLocks/>
          </p:cNvSpPr>
          <p:nvPr>
            <p:custDataLst>
              <p:tags r:id="rId1"/>
            </p:custDataLst>
          </p:nvPr>
        </p:nvSpPr>
        <p:spPr>
          <a:xfrm>
            <a:off x="773112" y="26987"/>
            <a:ext cx="7597775" cy="620713"/>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Georgia" pitchFamily="18" charset="0"/>
                <a:ea typeface="+mj-ea"/>
                <a:cs typeface="+mj-cs"/>
              </a:rPr>
              <a:t>Finite Arrays Analysis with FA-DDM:</a:t>
            </a:r>
            <a:endParaRPr kumimoji="0" lang="en-US" sz="32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100" b="1" dirty="0"/>
              <a:t>20 x 20 </a:t>
            </a:r>
            <a:r>
              <a:rPr lang="en-IN" sz="3100" b="1" dirty="0" smtClean="0"/>
              <a:t>BOR Planar </a:t>
            </a:r>
            <a:r>
              <a:rPr lang="en-IN" sz="3100" b="1" dirty="0"/>
              <a:t>Array </a:t>
            </a:r>
            <a:r>
              <a:rPr lang="en-IN" sz="3100" b="1" dirty="0" smtClean="0"/>
              <a:t>Antenna (5-18 GHz)</a:t>
            </a:r>
            <a:endParaRPr lang="en-IN" sz="3100" b="1" dirty="0"/>
          </a:p>
        </p:txBody>
      </p:sp>
      <p:sp>
        <p:nvSpPr>
          <p:cNvPr id="4" name="Title 2"/>
          <p:cNvSpPr txBox="1">
            <a:spLocks/>
          </p:cNvSpPr>
          <p:nvPr>
            <p:custDataLst>
              <p:tags r:id="rId1"/>
            </p:custDataLst>
          </p:nvPr>
        </p:nvSpPr>
        <p:spPr>
          <a:xfrm>
            <a:off x="914400" y="121921"/>
            <a:ext cx="7696200" cy="86868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Georgia" pitchFamily="18" charset="0"/>
                <a:ea typeface="+mj-ea"/>
                <a:cs typeface="+mj-cs"/>
              </a:rPr>
              <a:t>Finite Arrays Analysis with FA-DDM</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00FFCC"/>
                </a:solidFill>
                <a:latin typeface="Georgia" pitchFamily="18" charset="0"/>
                <a:ea typeface="+mj-ea"/>
                <a:cs typeface="+mj-cs"/>
              </a:rPr>
              <a:t>20x20 Element Planar Array (5-18 GHz)</a:t>
            </a:r>
            <a:endParaRPr kumimoji="0" lang="en-US" sz="2800" b="1" i="0" u="none" strike="noStrike" kern="1200" cap="none" spc="0" normalizeH="0" baseline="0" noProof="0" dirty="0" smtClean="0">
              <a:ln>
                <a:noFill/>
              </a:ln>
              <a:solidFill>
                <a:srgbClr val="00FFCC"/>
              </a:solidFill>
              <a:effectLst/>
              <a:uLnTx/>
              <a:uFillTx/>
              <a:latin typeface="Georgia"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grpSp>
        <p:nvGrpSpPr>
          <p:cNvPr id="3" name="Group 8"/>
          <p:cNvGrpSpPr/>
          <p:nvPr/>
        </p:nvGrpSpPr>
        <p:grpSpPr>
          <a:xfrm>
            <a:off x="142844" y="1576483"/>
            <a:ext cx="4071966" cy="3281277"/>
            <a:chOff x="685800" y="1219200"/>
            <a:chExt cx="8939784" cy="5486399"/>
          </a:xfrm>
        </p:grpSpPr>
        <p:pic>
          <p:nvPicPr>
            <p:cNvPr id="9218" name="Picture 2"/>
            <p:cNvPicPr>
              <a:picLocks noChangeAspect="1" noChangeArrowheads="1"/>
            </p:cNvPicPr>
            <p:nvPr/>
          </p:nvPicPr>
          <p:blipFill>
            <a:blip r:embed="rId5"/>
            <a:srcRect/>
            <a:stretch>
              <a:fillRect/>
            </a:stretch>
          </p:blipFill>
          <p:spPr bwMode="auto">
            <a:xfrm>
              <a:off x="685800" y="1219200"/>
              <a:ext cx="8939784" cy="5486399"/>
            </a:xfrm>
            <a:prstGeom prst="rect">
              <a:avLst/>
            </a:prstGeom>
            <a:noFill/>
            <a:ln w="9525">
              <a:noFill/>
              <a:miter lim="800000"/>
              <a:headEnd/>
              <a:tailEnd/>
            </a:ln>
            <a:effectLst/>
          </p:spPr>
        </p:pic>
        <p:sp>
          <p:nvSpPr>
            <p:cNvPr id="5" name="Title 2"/>
            <p:cNvSpPr txBox="1">
              <a:spLocks/>
            </p:cNvSpPr>
            <p:nvPr>
              <p:custDataLst>
                <p:tags r:id="rId3"/>
              </p:custDataLst>
            </p:nvPr>
          </p:nvSpPr>
          <p:spPr>
            <a:xfrm>
              <a:off x="5715083" y="1234946"/>
              <a:ext cx="3805188" cy="433362"/>
            </a:xfrm>
            <a:prstGeom prst="rect">
              <a:avLst/>
            </a:prstGeom>
            <a:solidFill>
              <a:srgbClr val="C00000"/>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smtClean="0">
                  <a:ln>
                    <a:noFill/>
                  </a:ln>
                  <a:solidFill>
                    <a:srgbClr val="FFFF00"/>
                  </a:solidFill>
                  <a:effectLst/>
                  <a:uLnTx/>
                  <a:uFillTx/>
                  <a:latin typeface="Georgia" pitchFamily="18" charset="0"/>
                  <a:ea typeface="+mj-ea"/>
                  <a:cs typeface="+mj-cs"/>
                </a:rPr>
                <a:t>Simulation Model</a:t>
              </a:r>
              <a:endParaRPr kumimoji="0" lang="en-US" sz="12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pic>
          <p:nvPicPr>
            <p:cNvPr id="6" name="Picture 5"/>
            <p:cNvPicPr/>
            <p:nvPr/>
          </p:nvPicPr>
          <p:blipFill>
            <a:blip r:embed="rId6" cstate="print"/>
            <a:srcRect l="26923" r="32051" b="4001"/>
            <a:stretch>
              <a:fillRect/>
            </a:stretch>
          </p:blipFill>
          <p:spPr bwMode="auto">
            <a:xfrm>
              <a:off x="1134723" y="4560771"/>
              <a:ext cx="1015567" cy="1591056"/>
            </a:xfrm>
            <a:prstGeom prst="rect">
              <a:avLst/>
            </a:prstGeom>
            <a:noFill/>
            <a:ln w="12700">
              <a:noFill/>
              <a:miter lim="800000"/>
              <a:headEnd/>
              <a:tailEnd/>
            </a:ln>
          </p:spPr>
        </p:pic>
        <p:sp>
          <p:nvSpPr>
            <p:cNvPr id="7" name="TextBox 6"/>
            <p:cNvSpPr txBox="1"/>
            <p:nvPr/>
          </p:nvSpPr>
          <p:spPr>
            <a:xfrm>
              <a:off x="988791" y="6085762"/>
              <a:ext cx="1733461" cy="276999"/>
            </a:xfrm>
            <a:prstGeom prst="rect">
              <a:avLst/>
            </a:prstGeom>
            <a:noFill/>
          </p:spPr>
          <p:txBody>
            <a:bodyPr wrap="none" rtlCol="0">
              <a:spAutoFit/>
            </a:bodyPr>
            <a:lstStyle/>
            <a:p>
              <a:r>
                <a:rPr lang="en-IN" sz="1200" dirty="0" err="1">
                  <a:solidFill>
                    <a:srgbClr val="0000CC"/>
                  </a:solidFill>
                  <a:latin typeface="Georgia" pitchFamily="18" charset="0"/>
                  <a:cs typeface="Arial" panose="020B0604020202020204" pitchFamily="34" charset="0"/>
                </a:rPr>
                <a:t>BoR</a:t>
              </a:r>
              <a:r>
                <a:rPr lang="en-IN" sz="1200" dirty="0">
                  <a:solidFill>
                    <a:srgbClr val="0000CC"/>
                  </a:solidFill>
                  <a:latin typeface="Georgia" pitchFamily="18" charset="0"/>
                  <a:cs typeface="Arial" panose="020B0604020202020204" pitchFamily="34" charset="0"/>
                </a:rPr>
                <a:t> Vivaldi Element</a:t>
              </a:r>
            </a:p>
          </p:txBody>
        </p:sp>
      </p:grpSp>
      <p:pic>
        <p:nvPicPr>
          <p:cNvPr id="9" name="Picture 3"/>
          <p:cNvPicPr>
            <a:picLocks noGrp="1" noChangeAspect="1" noChangeArrowheads="1"/>
          </p:cNvPicPr>
          <p:nvPr>
            <p:ph idx="1"/>
          </p:nvPr>
        </p:nvPicPr>
        <p:blipFill>
          <a:blip r:embed="rId7"/>
          <a:srcRect/>
          <a:stretch>
            <a:fillRect/>
          </a:stretch>
        </p:blipFill>
        <p:spPr bwMode="auto">
          <a:xfrm>
            <a:off x="4262199" y="1571612"/>
            <a:ext cx="4749927" cy="3286148"/>
          </a:xfrm>
          <a:prstGeom prst="rect">
            <a:avLst/>
          </a:prstGeom>
          <a:noFill/>
          <a:ln w="9525">
            <a:noFill/>
            <a:miter lim="800000"/>
            <a:headEnd/>
            <a:tailEnd/>
          </a:ln>
          <a:effectLst/>
        </p:spPr>
      </p:pic>
      <p:sp>
        <p:nvSpPr>
          <p:cNvPr id="10" name="Title 2"/>
          <p:cNvSpPr txBox="1">
            <a:spLocks/>
          </p:cNvSpPr>
          <p:nvPr>
            <p:custDataLst>
              <p:tags r:id="rId2"/>
            </p:custDataLst>
          </p:nvPr>
        </p:nvSpPr>
        <p:spPr>
          <a:xfrm>
            <a:off x="4643438" y="1857364"/>
            <a:ext cx="1928826" cy="285752"/>
          </a:xfrm>
          <a:prstGeom prst="rect">
            <a:avLst/>
          </a:prstGeom>
          <a:solidFill>
            <a:srgbClr val="C00000"/>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Georgia" pitchFamily="18" charset="0"/>
                <a:ea typeface="+mj-ea"/>
                <a:cs typeface="+mj-cs"/>
              </a:rPr>
              <a:t>Radiation Pattern</a:t>
            </a:r>
            <a:endParaRPr kumimoji="0" lang="en-US" sz="14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38"/>
          <p:cNvGraphicFramePr>
            <a:graphicFrameLocks noGrp="1"/>
          </p:cNvGraphicFramePr>
          <p:nvPr>
            <p:extLst>
              <p:ext uri="{D42A27DB-BD31-4B8C-83A1-F6EECF244321}">
                <p14:modId xmlns="" xmlns:p14="http://schemas.microsoft.com/office/powerpoint/2010/main" val="441555277"/>
              </p:ext>
            </p:extLst>
          </p:nvPr>
        </p:nvGraphicFramePr>
        <p:xfrm>
          <a:off x="228600" y="914400"/>
          <a:ext cx="5410200" cy="2947570"/>
        </p:xfrm>
        <a:graphic>
          <a:graphicData uri="http://schemas.openxmlformats.org/drawingml/2006/table">
            <a:tbl>
              <a:tblPr firstRow="1" bandRow="1">
                <a:tableStyleId>{5940675A-B579-460E-94D1-54222C63F5DA}</a:tableStyleId>
              </a:tblPr>
              <a:tblGrid>
                <a:gridCol w="5410200">
                  <a:extLst>
                    <a:ext uri="{9D8B030D-6E8A-4147-A177-3AD203B41FA5}">
                      <a16:colId xmlns:a16="http://schemas.microsoft.com/office/drawing/2014/main" xmlns="" val="187452626"/>
                    </a:ext>
                  </a:extLst>
                </a:gridCol>
              </a:tblGrid>
              <a:tr h="234460">
                <a:tc>
                  <a:txBody>
                    <a:bodyPr/>
                    <a:lstStyle/>
                    <a:p>
                      <a:pPr marL="0" marR="0" lvl="0" indent="0" algn="l" defTabSz="1855500" rtl="0" eaLnBrk="1" fontAlgn="auto" latinLnBrk="0" hangingPunct="1">
                        <a:lnSpc>
                          <a:spcPct val="100000"/>
                        </a:lnSpc>
                        <a:spcBef>
                          <a:spcPts val="1000"/>
                        </a:spcBef>
                        <a:spcAft>
                          <a:spcPts val="1000"/>
                        </a:spcAft>
                        <a:buClrTx/>
                        <a:buSzTx/>
                        <a:buFontTx/>
                        <a:buNone/>
                        <a:tabLst/>
                        <a:defRPr/>
                      </a:pPr>
                      <a:r>
                        <a:rPr lang="en-US" sz="1700" b="1" i="1" kern="1200" dirty="0" smtClean="0">
                          <a:solidFill>
                            <a:srgbClr val="00FFFF"/>
                          </a:solidFill>
                          <a:effectLst>
                            <a:outerShdw blurRad="38100" dist="38100" dir="2700000" algn="tl">
                              <a:srgbClr val="000000">
                                <a:alpha val="43137"/>
                              </a:srgbClr>
                            </a:outerShdw>
                          </a:effectLst>
                          <a:latin typeface="+mj-lt"/>
                          <a:ea typeface="+mn-ea"/>
                          <a:cs typeface="Arial" pitchFamily="34" charset="0"/>
                        </a:rPr>
                        <a:t>Salient Features:</a:t>
                      </a:r>
                    </a:p>
                  </a:txBody>
                  <a:tcPr marL="19538" marR="19538" marT="9769" marB="97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07249092"/>
                  </a:ext>
                </a:extLst>
              </a:tr>
              <a:tr h="464578">
                <a:tc>
                  <a:txBody>
                    <a:bodyPr/>
                    <a:lstStyle/>
                    <a:p>
                      <a:pPr marL="457200" marR="0" indent="-457200" algn="l" defTabSz="4035613"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700" b="0" i="1" dirty="0" smtClean="0">
                          <a:solidFill>
                            <a:schemeClr val="bg1"/>
                          </a:solidFill>
                          <a:latin typeface="+mj-lt"/>
                          <a:cs typeface="Arial" panose="020B0604020202020204" pitchFamily="34" charset="0"/>
                        </a:rPr>
                        <a:t>Body</a:t>
                      </a:r>
                      <a:r>
                        <a:rPr lang="en-US" sz="1700" b="0" i="1" baseline="0" dirty="0" smtClean="0">
                          <a:solidFill>
                            <a:schemeClr val="bg1"/>
                          </a:solidFill>
                          <a:latin typeface="+mj-lt"/>
                          <a:cs typeface="Arial" panose="020B0604020202020204" pitchFamily="34" charset="0"/>
                        </a:rPr>
                        <a:t> of Revolution (BoR) 3-D Vivaldi Antenna element</a:t>
                      </a:r>
                      <a:endParaRPr lang="en-US" sz="1700" b="0" i="1" dirty="0" smtClean="0">
                        <a:solidFill>
                          <a:schemeClr val="bg1"/>
                        </a:solidFill>
                        <a:latin typeface="+mj-lt"/>
                        <a:cs typeface="Arial" panose="020B0604020202020204" pitchFamily="34" charset="0"/>
                      </a:endParaRPr>
                    </a:p>
                    <a:p>
                      <a:pPr marL="457200" marR="0" indent="-457200" algn="l" defTabSz="4035613"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700" b="0" i="1" dirty="0" smtClean="0">
                          <a:solidFill>
                            <a:schemeClr val="bg1"/>
                          </a:solidFill>
                          <a:latin typeface="+mj-lt"/>
                          <a:cs typeface="Arial" panose="020B0604020202020204" pitchFamily="34" charset="0"/>
                        </a:rPr>
                        <a:t>Broad Frequency Bandwidth covering  5-18 GHz</a:t>
                      </a:r>
                    </a:p>
                  </a:txBody>
                  <a:tcPr marL="19538" marR="19538" marT="9769" marB="97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86281957"/>
                  </a:ext>
                </a:extLst>
              </a:tr>
              <a:tr h="410305">
                <a:tc>
                  <a:txBody>
                    <a:bodyPr/>
                    <a:lstStyle/>
                    <a:p>
                      <a:pPr marL="457200" marR="0" indent="-457200" algn="l" defTabSz="18555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en-US" sz="1700" b="0" i="1" dirty="0" smtClean="0">
                          <a:solidFill>
                            <a:schemeClr val="bg1"/>
                          </a:solidFill>
                          <a:latin typeface="+mj-lt"/>
                          <a:cs typeface="Arial" panose="020B0604020202020204" pitchFamily="34" charset="0"/>
                        </a:rPr>
                        <a:t>Wide Angular coverage of  </a:t>
                      </a:r>
                      <a:r>
                        <a:rPr lang="en-IN" sz="1700" b="0" i="1" dirty="0" smtClean="0">
                          <a:solidFill>
                            <a:schemeClr val="bg1"/>
                          </a:solidFill>
                          <a:latin typeface="+mj-lt"/>
                          <a:cs typeface="Arial" pitchFamily="34" charset="0"/>
                        </a:rPr>
                        <a:t>± 45</a:t>
                      </a:r>
                      <a:r>
                        <a:rPr lang="en-IN" sz="1700" b="0" i="1" baseline="30000" dirty="0" smtClean="0">
                          <a:solidFill>
                            <a:schemeClr val="bg1"/>
                          </a:solidFill>
                          <a:latin typeface="+mj-lt"/>
                          <a:cs typeface="Arial" pitchFamily="34" charset="0"/>
                        </a:rPr>
                        <a:t>o</a:t>
                      </a:r>
                      <a:r>
                        <a:rPr lang="en-IN" sz="1700" b="0" i="1" dirty="0" smtClean="0">
                          <a:solidFill>
                            <a:schemeClr val="bg1"/>
                          </a:solidFill>
                          <a:latin typeface="+mj-lt"/>
                          <a:cs typeface="Arial" pitchFamily="34" charset="0"/>
                        </a:rPr>
                        <a:t> in Azimuth &amp; Elevation planes</a:t>
                      </a:r>
                    </a:p>
                  </a:txBody>
                  <a:tcPr marL="19538" marR="19538" marT="9769" marB="97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32189562"/>
                  </a:ext>
                </a:extLst>
              </a:tr>
              <a:tr h="410305">
                <a:tc>
                  <a:txBody>
                    <a:bodyPr/>
                    <a:lstStyle/>
                    <a:p>
                      <a:pPr marL="457200" marR="0" indent="-457200" algn="l" defTabSz="4035613" rtl="0" eaLnBrk="1" fontAlgn="auto" latinLnBrk="0" hangingPunct="1">
                        <a:lnSpc>
                          <a:spcPct val="100000"/>
                        </a:lnSpc>
                        <a:spcBef>
                          <a:spcPts val="1000"/>
                        </a:spcBef>
                        <a:spcAft>
                          <a:spcPts val="1000"/>
                        </a:spcAft>
                        <a:buClrTx/>
                        <a:buSzTx/>
                        <a:buFont typeface="Wingdings" panose="05000000000000000000" pitchFamily="2" charset="2"/>
                        <a:buChar char="v"/>
                        <a:tabLst/>
                        <a:defRPr/>
                      </a:pPr>
                      <a:r>
                        <a:rPr lang="en-US" sz="1700" b="0" i="1" dirty="0" smtClean="0">
                          <a:solidFill>
                            <a:schemeClr val="bg1"/>
                          </a:solidFill>
                          <a:latin typeface="+mj-lt"/>
                          <a:cs typeface="Arial" panose="020B0604020202020204" pitchFamily="34" charset="0"/>
                        </a:rPr>
                        <a:t>Easy  to assemble, disassemble and suitable</a:t>
                      </a:r>
                      <a:r>
                        <a:rPr lang="en-US" sz="1700" b="0" i="1" baseline="0" dirty="0" smtClean="0">
                          <a:solidFill>
                            <a:schemeClr val="bg1"/>
                          </a:solidFill>
                          <a:latin typeface="+mj-lt"/>
                          <a:cs typeface="Arial" panose="020B0604020202020204" pitchFamily="34" charset="0"/>
                        </a:rPr>
                        <a:t> to</a:t>
                      </a:r>
                      <a:r>
                        <a:rPr lang="en-US" sz="1700" b="0" i="1" dirty="0" smtClean="0">
                          <a:solidFill>
                            <a:schemeClr val="bg1"/>
                          </a:solidFill>
                          <a:latin typeface="+mj-lt"/>
                          <a:cs typeface="Arial" panose="020B0604020202020204" pitchFamily="34" charset="0"/>
                        </a:rPr>
                        <a:t> connect to active microwave modules</a:t>
                      </a:r>
                    </a:p>
                  </a:txBody>
                  <a:tcPr marL="19538" marR="19538" marT="9769" marB="97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803406966"/>
                  </a:ext>
                </a:extLst>
              </a:tr>
              <a:tr h="410305">
                <a:tc>
                  <a:txBody>
                    <a:bodyPr/>
                    <a:lstStyle/>
                    <a:p>
                      <a:pPr marL="457200" marR="0" indent="-457200" algn="l" defTabSz="4035613" rtl="0" eaLnBrk="1" fontAlgn="auto" latinLnBrk="0" hangingPunct="1">
                        <a:lnSpc>
                          <a:spcPct val="100000"/>
                        </a:lnSpc>
                        <a:spcBef>
                          <a:spcPts val="1000"/>
                        </a:spcBef>
                        <a:spcAft>
                          <a:spcPts val="1000"/>
                        </a:spcAft>
                        <a:buClrTx/>
                        <a:buSzTx/>
                        <a:buFont typeface="Wingdings" panose="05000000000000000000" pitchFamily="2" charset="2"/>
                        <a:buChar char="v"/>
                        <a:tabLst/>
                        <a:defRPr/>
                      </a:pPr>
                      <a:r>
                        <a:rPr lang="en-US" sz="1700" b="0" i="1" dirty="0" smtClean="0">
                          <a:solidFill>
                            <a:schemeClr val="bg1"/>
                          </a:solidFill>
                          <a:latin typeface="+mj-lt"/>
                          <a:cs typeface="Arial" panose="020B0604020202020204" pitchFamily="34" charset="0"/>
                        </a:rPr>
                        <a:t>Best suitable for T/R</a:t>
                      </a:r>
                      <a:r>
                        <a:rPr lang="en-US" sz="1700" b="0" i="1" baseline="0" dirty="0" smtClean="0">
                          <a:solidFill>
                            <a:schemeClr val="bg1"/>
                          </a:solidFill>
                          <a:latin typeface="+mj-lt"/>
                          <a:cs typeface="Arial" panose="020B0604020202020204" pitchFamily="34" charset="0"/>
                        </a:rPr>
                        <a:t> Module based Multi-function Phased Array EW system  for Airborne  &amp; Shipborne Platforms</a:t>
                      </a:r>
                      <a:endParaRPr lang="en-US" sz="1700" b="0" i="1" dirty="0" smtClean="0">
                        <a:solidFill>
                          <a:schemeClr val="bg1"/>
                        </a:solidFill>
                        <a:latin typeface="+mj-lt"/>
                        <a:cs typeface="Arial" panose="020B0604020202020204" pitchFamily="34" charset="0"/>
                      </a:endParaRPr>
                    </a:p>
                  </a:txBody>
                  <a:tcPr marL="19538" marR="19538" marT="9769" marB="97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10199607"/>
                  </a:ext>
                </a:extLst>
              </a:tr>
            </a:tbl>
          </a:graphicData>
        </a:graphic>
      </p:graphicFrame>
      <p:pic>
        <p:nvPicPr>
          <p:cNvPr id="45" name="Picture 44"/>
          <p:cNvPicPr>
            <a:picLocks noChangeAspect="1"/>
          </p:cNvPicPr>
          <p:nvPr/>
        </p:nvPicPr>
        <p:blipFill rotWithShape="1">
          <a:blip r:embed="rId3" cstate="print">
            <a:extLst>
              <a:ext uri="{28A0092B-C50C-407E-A947-70E740481C1C}">
                <a14:useLocalDpi xmlns="" xmlns:a14="http://schemas.microsoft.com/office/drawing/2010/main" val="0"/>
              </a:ext>
            </a:extLst>
          </a:blip>
          <a:srcRect t="9216"/>
          <a:stretch/>
        </p:blipFill>
        <p:spPr>
          <a:xfrm>
            <a:off x="3505200" y="4038600"/>
            <a:ext cx="2456021" cy="1832563"/>
          </a:xfrm>
          <a:prstGeom prst="rect">
            <a:avLst/>
          </a:prstGeom>
        </p:spPr>
      </p:pic>
      <p:pic>
        <p:nvPicPr>
          <p:cNvPr id="64" name="Picture 63"/>
          <p:cNvPicPr/>
          <p:nvPr/>
        </p:nvPicPr>
        <p:blipFill>
          <a:blip r:embed="rId4"/>
          <a:srcRect t="17778" b="30000"/>
          <a:stretch>
            <a:fillRect/>
          </a:stretch>
        </p:blipFill>
        <p:spPr bwMode="auto">
          <a:xfrm>
            <a:off x="6019800" y="2438400"/>
            <a:ext cx="2862045" cy="1131457"/>
          </a:xfrm>
          <a:prstGeom prst="rect">
            <a:avLst/>
          </a:prstGeom>
          <a:noFill/>
          <a:ln w="12700">
            <a:noFill/>
            <a:miter lim="800000"/>
            <a:headEnd/>
            <a:tailEnd/>
          </a:ln>
        </p:spPr>
      </p:pic>
      <p:pic>
        <p:nvPicPr>
          <p:cNvPr id="65" name="Picture 64"/>
          <p:cNvPicPr/>
          <p:nvPr/>
        </p:nvPicPr>
        <p:blipFill>
          <a:blip r:embed="rId5" cstate="print"/>
          <a:srcRect l="26923" r="32051" b="4001"/>
          <a:stretch>
            <a:fillRect/>
          </a:stretch>
        </p:blipFill>
        <p:spPr bwMode="auto">
          <a:xfrm>
            <a:off x="7086600" y="914400"/>
            <a:ext cx="720276" cy="1131457"/>
          </a:xfrm>
          <a:prstGeom prst="rect">
            <a:avLst/>
          </a:prstGeom>
          <a:noFill/>
          <a:ln w="12700">
            <a:noFill/>
            <a:miter lim="800000"/>
            <a:headEnd/>
            <a:tailEnd/>
          </a:ln>
        </p:spPr>
      </p:pic>
      <p:sp>
        <p:nvSpPr>
          <p:cNvPr id="2" name="TextBox 1"/>
          <p:cNvSpPr txBox="1"/>
          <p:nvPr/>
        </p:nvSpPr>
        <p:spPr>
          <a:xfrm>
            <a:off x="6172200" y="3581400"/>
            <a:ext cx="2658100" cy="276999"/>
          </a:xfrm>
          <a:prstGeom prst="rect">
            <a:avLst/>
          </a:prstGeom>
          <a:noFill/>
        </p:spPr>
        <p:txBody>
          <a:bodyPr wrap="none" rtlCol="0">
            <a:spAutoFit/>
          </a:bodyPr>
          <a:lstStyle/>
          <a:p>
            <a:r>
              <a:rPr lang="en-IN" sz="1200" dirty="0">
                <a:solidFill>
                  <a:schemeClr val="bg1"/>
                </a:solidFill>
                <a:latin typeface="+mn-lt"/>
                <a:cs typeface="Arial" panose="020B0604020202020204" pitchFamily="34" charset="0"/>
              </a:rPr>
              <a:t>16 element BoR Vivaldi Linear Array</a:t>
            </a:r>
          </a:p>
        </p:txBody>
      </p:sp>
      <p:sp>
        <p:nvSpPr>
          <p:cNvPr id="66" name="TextBox 65"/>
          <p:cNvSpPr txBox="1"/>
          <p:nvPr/>
        </p:nvSpPr>
        <p:spPr>
          <a:xfrm>
            <a:off x="3733800" y="5791200"/>
            <a:ext cx="1927131" cy="461665"/>
          </a:xfrm>
          <a:prstGeom prst="rect">
            <a:avLst/>
          </a:prstGeom>
          <a:noFill/>
        </p:spPr>
        <p:txBody>
          <a:bodyPr wrap="none" rtlCol="0">
            <a:spAutoFit/>
          </a:bodyPr>
          <a:lstStyle/>
          <a:p>
            <a:r>
              <a:rPr lang="en-IN" sz="1200" dirty="0">
                <a:solidFill>
                  <a:schemeClr val="bg1"/>
                </a:solidFill>
                <a:latin typeface="+mn-lt"/>
                <a:cs typeface="Arial" panose="020B0604020202020204" pitchFamily="34" charset="0"/>
              </a:rPr>
              <a:t>BoR Vivaldi Planar Array </a:t>
            </a:r>
            <a:endParaRPr lang="en-IN" sz="1200" dirty="0" smtClean="0">
              <a:solidFill>
                <a:schemeClr val="bg1"/>
              </a:solidFill>
              <a:latin typeface="+mn-lt"/>
              <a:cs typeface="Arial" panose="020B0604020202020204" pitchFamily="34" charset="0"/>
            </a:endParaRPr>
          </a:p>
          <a:p>
            <a:r>
              <a:rPr lang="en-IN" sz="1200" dirty="0" smtClean="0">
                <a:solidFill>
                  <a:schemeClr val="bg1"/>
                </a:solidFill>
                <a:latin typeface="+mn-lt"/>
                <a:cs typeface="Arial" panose="020B0604020202020204" pitchFamily="34" charset="0"/>
              </a:rPr>
              <a:t>Antenna </a:t>
            </a:r>
            <a:r>
              <a:rPr lang="en-IN" sz="1200" dirty="0">
                <a:solidFill>
                  <a:schemeClr val="bg1"/>
                </a:solidFill>
                <a:latin typeface="+mn-lt"/>
                <a:cs typeface="Arial" panose="020B0604020202020204" pitchFamily="34" charset="0"/>
              </a:rPr>
              <a:t>(8 x 4)</a:t>
            </a:r>
          </a:p>
        </p:txBody>
      </p:sp>
      <p:sp>
        <p:nvSpPr>
          <p:cNvPr id="67" name="TextBox 66"/>
          <p:cNvSpPr txBox="1"/>
          <p:nvPr/>
        </p:nvSpPr>
        <p:spPr>
          <a:xfrm>
            <a:off x="6553200" y="2133600"/>
            <a:ext cx="1600118" cy="276999"/>
          </a:xfrm>
          <a:prstGeom prst="rect">
            <a:avLst/>
          </a:prstGeom>
          <a:noFill/>
        </p:spPr>
        <p:txBody>
          <a:bodyPr wrap="none" rtlCol="0">
            <a:spAutoFit/>
          </a:bodyPr>
          <a:lstStyle/>
          <a:p>
            <a:r>
              <a:rPr lang="en-IN" sz="1200" dirty="0">
                <a:solidFill>
                  <a:schemeClr val="bg1"/>
                </a:solidFill>
                <a:latin typeface="+mn-lt"/>
                <a:cs typeface="Arial" panose="020B0604020202020204" pitchFamily="34" charset="0"/>
              </a:rPr>
              <a:t>BoR Vivaldi Element</a:t>
            </a:r>
          </a:p>
        </p:txBody>
      </p:sp>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28600" y="3962400"/>
            <a:ext cx="3268823" cy="1841008"/>
          </a:xfrm>
          <a:prstGeom prst="rect">
            <a:avLst/>
          </a:prstGeom>
        </p:spPr>
      </p:pic>
      <p:sp>
        <p:nvSpPr>
          <p:cNvPr id="68" name="TextBox 67"/>
          <p:cNvSpPr txBox="1"/>
          <p:nvPr/>
        </p:nvSpPr>
        <p:spPr>
          <a:xfrm>
            <a:off x="685800" y="5791200"/>
            <a:ext cx="1927131" cy="461665"/>
          </a:xfrm>
          <a:prstGeom prst="rect">
            <a:avLst/>
          </a:prstGeom>
          <a:noFill/>
        </p:spPr>
        <p:txBody>
          <a:bodyPr wrap="none" rtlCol="0">
            <a:spAutoFit/>
          </a:bodyPr>
          <a:lstStyle/>
          <a:p>
            <a:r>
              <a:rPr lang="en-IN" sz="1200" dirty="0">
                <a:solidFill>
                  <a:schemeClr val="bg1"/>
                </a:solidFill>
                <a:latin typeface="+mn-lt"/>
                <a:cs typeface="Arial" panose="020B0604020202020204" pitchFamily="34" charset="0"/>
              </a:rPr>
              <a:t>BoR Vivaldi Planar Array </a:t>
            </a:r>
            <a:endParaRPr lang="en-IN" sz="1200" dirty="0" smtClean="0">
              <a:solidFill>
                <a:schemeClr val="bg1"/>
              </a:solidFill>
              <a:latin typeface="+mn-lt"/>
              <a:cs typeface="Arial" panose="020B0604020202020204" pitchFamily="34" charset="0"/>
            </a:endParaRPr>
          </a:p>
          <a:p>
            <a:r>
              <a:rPr lang="en-IN" sz="1200" dirty="0" smtClean="0">
                <a:solidFill>
                  <a:schemeClr val="bg1"/>
                </a:solidFill>
                <a:latin typeface="+mn-lt"/>
                <a:cs typeface="Arial" panose="020B0604020202020204" pitchFamily="34" charset="0"/>
              </a:rPr>
              <a:t>Antenna </a:t>
            </a:r>
            <a:r>
              <a:rPr lang="en-IN" sz="1200" dirty="0">
                <a:solidFill>
                  <a:schemeClr val="bg1"/>
                </a:solidFill>
                <a:latin typeface="+mn-lt"/>
                <a:cs typeface="Arial" panose="020B0604020202020204" pitchFamily="34" charset="0"/>
              </a:rPr>
              <a:t>(16 x 16)</a:t>
            </a:r>
          </a:p>
        </p:txBody>
      </p:sp>
      <p:sp>
        <p:nvSpPr>
          <p:cNvPr id="16" name="Rectangle 15"/>
          <p:cNvSpPr/>
          <p:nvPr/>
        </p:nvSpPr>
        <p:spPr>
          <a:xfrm>
            <a:off x="609600" y="228600"/>
            <a:ext cx="7882286" cy="46166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IN" sz="2400" b="1" dirty="0" smtClean="0">
                <a:solidFill>
                  <a:srgbClr val="FFFF00"/>
                </a:solidFill>
                <a:latin typeface="Georgia" pitchFamily="18" charset="0"/>
              </a:rPr>
              <a:t>Broadband  Arrays for Multifunction EW System</a:t>
            </a:r>
          </a:p>
        </p:txBody>
      </p:sp>
      <p:pic>
        <p:nvPicPr>
          <p:cNvPr id="12" name="Picture 11"/>
          <p:cNvPicPr/>
          <p:nvPr/>
        </p:nvPicPr>
        <p:blipFill>
          <a:blip r:embed="rId7"/>
          <a:srcRect l="9161" t="46615" r="51825" b="6439"/>
          <a:stretch>
            <a:fillRect/>
          </a:stretch>
        </p:blipFill>
        <p:spPr bwMode="auto">
          <a:xfrm rot="5400000">
            <a:off x="6553199" y="3407231"/>
            <a:ext cx="1828801" cy="2895600"/>
          </a:xfrm>
          <a:prstGeom prst="rect">
            <a:avLst/>
          </a:prstGeom>
          <a:noFill/>
          <a:ln w="9525">
            <a:noFill/>
            <a:miter lim="800000"/>
            <a:headEnd/>
            <a:tailEnd/>
          </a:ln>
        </p:spPr>
      </p:pic>
      <p:sp>
        <p:nvSpPr>
          <p:cNvPr id="13" name="TextBox 12"/>
          <p:cNvSpPr txBox="1"/>
          <p:nvPr/>
        </p:nvSpPr>
        <p:spPr>
          <a:xfrm>
            <a:off x="6324600" y="5867400"/>
            <a:ext cx="2813591" cy="461665"/>
          </a:xfrm>
          <a:prstGeom prst="rect">
            <a:avLst/>
          </a:prstGeom>
          <a:noFill/>
        </p:spPr>
        <p:txBody>
          <a:bodyPr wrap="none" rtlCol="0">
            <a:spAutoFit/>
          </a:bodyPr>
          <a:lstStyle/>
          <a:p>
            <a:r>
              <a:rPr lang="en-IN" sz="1200" dirty="0" smtClean="0">
                <a:solidFill>
                  <a:schemeClr val="bg1"/>
                </a:solidFill>
                <a:latin typeface="+mn-lt"/>
                <a:cs typeface="Arial" panose="020B0604020202020204" pitchFamily="34" charset="0"/>
              </a:rPr>
              <a:t>Measured Scanned Radiation patterns </a:t>
            </a:r>
          </a:p>
          <a:p>
            <a:r>
              <a:rPr lang="en-IN" sz="1200" dirty="0" smtClean="0">
                <a:solidFill>
                  <a:schemeClr val="bg1"/>
                </a:solidFill>
                <a:latin typeface="+mn-lt"/>
                <a:cs typeface="Arial" panose="020B0604020202020204" pitchFamily="34" charset="0"/>
              </a:rPr>
              <a:t>of  BoR </a:t>
            </a:r>
            <a:r>
              <a:rPr lang="en-IN" sz="1200" dirty="0">
                <a:solidFill>
                  <a:schemeClr val="bg1"/>
                </a:solidFill>
                <a:latin typeface="+mn-lt"/>
                <a:cs typeface="Arial" panose="020B0604020202020204" pitchFamily="34" charset="0"/>
              </a:rPr>
              <a:t>Vivaldi </a:t>
            </a:r>
            <a:r>
              <a:rPr lang="en-IN" sz="1200" dirty="0" smtClean="0">
                <a:solidFill>
                  <a:schemeClr val="bg1"/>
                </a:solidFill>
                <a:latin typeface="+mn-lt"/>
                <a:cs typeface="Arial" panose="020B0604020202020204" pitchFamily="34" charset="0"/>
              </a:rPr>
              <a:t>Linear </a:t>
            </a:r>
            <a:r>
              <a:rPr lang="en-IN" sz="1200" dirty="0">
                <a:solidFill>
                  <a:schemeClr val="bg1"/>
                </a:solidFill>
                <a:latin typeface="+mn-lt"/>
                <a:cs typeface="Arial" panose="020B0604020202020204" pitchFamily="34" charset="0"/>
              </a:rPr>
              <a:t>Array </a:t>
            </a:r>
            <a:r>
              <a:rPr lang="en-IN" sz="1200" dirty="0" smtClean="0">
                <a:solidFill>
                  <a:schemeClr val="bg1"/>
                </a:solidFill>
                <a:latin typeface="+mn-lt"/>
                <a:cs typeface="Arial" panose="020B0604020202020204" pitchFamily="34" charset="0"/>
              </a:rPr>
              <a:t> </a:t>
            </a:r>
            <a:r>
              <a:rPr lang="en-IN" sz="1200" dirty="0">
                <a:solidFill>
                  <a:schemeClr val="bg1"/>
                </a:solidFill>
                <a:latin typeface="+mn-lt"/>
                <a:cs typeface="Arial" panose="020B0604020202020204" pitchFamily="34" charset="0"/>
              </a:rPr>
              <a:t>(16 x </a:t>
            </a:r>
            <a:r>
              <a:rPr lang="en-IN" sz="1200" dirty="0" smtClean="0">
                <a:solidFill>
                  <a:schemeClr val="bg1"/>
                </a:solidFill>
                <a:latin typeface="+mn-lt"/>
                <a:cs typeface="Arial" panose="020B0604020202020204" pitchFamily="34" charset="0"/>
              </a:rPr>
              <a:t>1)</a:t>
            </a:r>
            <a:endParaRPr lang="en-IN" sz="1200" dirty="0">
              <a:solidFill>
                <a:schemeClr val="bg1"/>
              </a:solidFill>
              <a:latin typeface="+mn-lt"/>
              <a:cs typeface="Arial" panose="020B0604020202020204" pitchFamily="34" charset="0"/>
            </a:endParaRPr>
          </a:p>
        </p:txBody>
      </p:sp>
    </p:spTree>
    <p:extLst>
      <p:ext uri="{BB962C8B-B14F-4D97-AF65-F5344CB8AC3E}">
        <p14:creationId xmlns="" xmlns:p14="http://schemas.microsoft.com/office/powerpoint/2010/main" val="4151934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cstate="print"/>
          <a:srcRect/>
          <a:stretch>
            <a:fillRect/>
          </a:stretch>
        </p:blipFill>
        <p:spPr bwMode="auto">
          <a:xfrm>
            <a:off x="642910" y="3214686"/>
            <a:ext cx="3807698" cy="2947257"/>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81000" y="1066800"/>
            <a:ext cx="8763000" cy="2092881"/>
          </a:xfrm>
          <a:prstGeom prst="rect">
            <a:avLst/>
          </a:prstGeom>
        </p:spPr>
        <p:txBody>
          <a:bodyPr wrap="square">
            <a:spAutoFit/>
          </a:bodyPr>
          <a:lstStyle/>
          <a:p>
            <a:pPr marL="120650" indent="-120650">
              <a:buFont typeface="Arial" pitchFamily="34" charset="0"/>
              <a:buChar char="•"/>
            </a:pPr>
            <a:r>
              <a:rPr lang="en-US" sz="2000" i="1" dirty="0" smtClean="0">
                <a:solidFill>
                  <a:schemeClr val="bg1"/>
                </a:solidFill>
                <a:latin typeface="Georgia" pitchFamily="18" charset="0"/>
                <a:cs typeface="FrankRuehl" pitchFamily="34" charset="-79"/>
              </a:rPr>
              <a:t>Shared aperture antennas are a new class of phased array antennas that combine the functionality of several antennas into one single aperture using wideband multiple beam technology. </a:t>
            </a:r>
          </a:p>
          <a:p>
            <a:pPr marL="120650" indent="-120650">
              <a:spcBef>
                <a:spcPts val="1200"/>
              </a:spcBef>
              <a:buFont typeface="Arial" pitchFamily="34" charset="0"/>
              <a:buChar char="•"/>
            </a:pPr>
            <a:r>
              <a:rPr lang="en-US" sz="2000" i="1" dirty="0" smtClean="0">
                <a:solidFill>
                  <a:schemeClr val="bg1"/>
                </a:solidFill>
                <a:latin typeface="Georgia" pitchFamily="18" charset="0"/>
                <a:cs typeface="FrankRuehl" pitchFamily="34" charset="-79"/>
              </a:rPr>
              <a:t>Multifunction antennas facilitate increase in number of functions, reduce platform radar signature (or RCS), enhance platform survivability, reduced cost &amp; weight</a:t>
            </a:r>
          </a:p>
        </p:txBody>
      </p:sp>
      <p:pic>
        <p:nvPicPr>
          <p:cNvPr id="9" name="Picture 8"/>
          <p:cNvPicPr>
            <a:picLocks noChangeAspect="1" noChangeArrowheads="1"/>
          </p:cNvPicPr>
          <p:nvPr/>
        </p:nvPicPr>
        <p:blipFill>
          <a:blip r:embed="rId5" cstate="print">
            <a:lum bright="-32000" contrast="53000"/>
          </a:blip>
          <a:srcRect l="56848" t="31530" r="41336" b="21119"/>
          <a:stretch>
            <a:fillRect/>
          </a:stretch>
        </p:blipFill>
        <p:spPr bwMode="auto">
          <a:xfrm rot="16200000">
            <a:off x="4501243" y="2280557"/>
            <a:ext cx="228600" cy="8621486"/>
          </a:xfrm>
          <a:prstGeom prst="rect">
            <a:avLst/>
          </a:prstGeom>
          <a:noFill/>
          <a:ln w="9525">
            <a:noFill/>
            <a:miter lim="800000"/>
            <a:headEnd/>
            <a:tailEnd/>
          </a:ln>
          <a:effectLst/>
          <a:scene3d>
            <a:camera prst="orthographicFront"/>
            <a:lightRig rig="flat" dir="t"/>
          </a:scene3d>
          <a:sp3d contourW="12700">
            <a:contourClr>
              <a:srgbClr val="FFFF00"/>
            </a:contourClr>
          </a:sp3d>
        </p:spPr>
      </p:pic>
      <p:sp>
        <p:nvSpPr>
          <p:cNvPr id="10" name="Title 2"/>
          <p:cNvSpPr txBox="1">
            <a:spLocks/>
          </p:cNvSpPr>
          <p:nvPr>
            <p:custDataLst>
              <p:tags r:id="rId1"/>
            </p:custDataLst>
          </p:nvPr>
        </p:nvSpPr>
        <p:spPr>
          <a:xfrm>
            <a:off x="228600" y="152400"/>
            <a:ext cx="8915400" cy="83820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algn="ctr">
              <a:spcBef>
                <a:spcPct val="50000"/>
              </a:spcBef>
            </a:pPr>
            <a:r>
              <a:rPr lang="en-US" sz="2400" b="1" dirty="0" smtClean="0">
                <a:solidFill>
                  <a:srgbClr val="FFFF00"/>
                </a:solidFill>
                <a:latin typeface="Georgia" pitchFamily="18" charset="0"/>
                <a:cs typeface="FrankRuehl" pitchFamily="34" charset="-79"/>
              </a:rPr>
              <a:t>SHARED APERTURE/ MULTIFUNCTION ANTENNA TECHNOLOGY</a:t>
            </a:r>
            <a:endParaRPr lang="en-GB" sz="2400" b="1" dirty="0">
              <a:solidFill>
                <a:srgbClr val="FFFF00"/>
              </a:solidFill>
              <a:latin typeface="Georgia" pitchFamily="18" charset="0"/>
              <a:cs typeface="FrankRuehl" pitchFamily="34" charset="-79"/>
            </a:endParaRPr>
          </a:p>
        </p:txBody>
      </p:sp>
      <p:pic>
        <p:nvPicPr>
          <p:cNvPr id="6" name="Picture 8" descr="https://encrypted-tbn0.gstatic.com/images?q=tbn:ANd9GcR6HlniojzcVupzIeczGlgZwSljk7aPWDs4FIsf0vCyrSCTq0ZNSA"/>
          <p:cNvPicPr>
            <a:picLocks noChangeAspect="1" noChangeArrowheads="1"/>
          </p:cNvPicPr>
          <p:nvPr/>
        </p:nvPicPr>
        <p:blipFill>
          <a:blip r:embed="rId6"/>
          <a:srcRect/>
          <a:stretch>
            <a:fillRect/>
          </a:stretch>
        </p:blipFill>
        <p:spPr bwMode="auto">
          <a:xfrm>
            <a:off x="4786313" y="3286124"/>
            <a:ext cx="3810027" cy="28575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H:\GIF\Dipole_xmting_antenna_animation_4_408x318x150ms (1).gif"/>
          <p:cNvPicPr>
            <a:picLocks noChangeAspect="1" noChangeArrowheads="1" noCrop="1"/>
          </p:cNvPicPr>
          <p:nvPr/>
        </p:nvPicPr>
        <p:blipFill>
          <a:blip r:embed="rId2"/>
          <a:srcRect/>
          <a:stretch>
            <a:fillRect/>
          </a:stretch>
        </p:blipFill>
        <p:spPr bwMode="auto">
          <a:xfrm>
            <a:off x="2571736" y="928670"/>
            <a:ext cx="4148496" cy="3238504"/>
          </a:xfrm>
          <a:prstGeom prst="rect">
            <a:avLst/>
          </a:prstGeom>
          <a:noFill/>
        </p:spPr>
      </p:pic>
      <p:sp>
        <p:nvSpPr>
          <p:cNvPr id="5" name="Rectangle 4"/>
          <p:cNvSpPr>
            <a:spLocks noChangeArrowheads="1"/>
          </p:cNvSpPr>
          <p:nvPr/>
        </p:nvSpPr>
        <p:spPr bwMode="auto">
          <a:xfrm>
            <a:off x="1928794" y="53165"/>
            <a:ext cx="5514984" cy="830997"/>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800" b="1" dirty="0" smtClean="0">
                <a:solidFill>
                  <a:srgbClr val="FFFF00"/>
                </a:solidFill>
                <a:latin typeface="Georgia" pitchFamily="18" charset="0"/>
                <a:ea typeface="Segoe UI Symbol" pitchFamily="34" charset="0"/>
              </a:rPr>
              <a:t>RADIATION MECHANISM</a:t>
            </a:r>
          </a:p>
          <a:p>
            <a:pPr algn="ctr" fontAlgn="auto">
              <a:spcBef>
                <a:spcPts val="0"/>
              </a:spcBef>
              <a:spcAft>
                <a:spcPts val="0"/>
              </a:spcAft>
              <a:defRPr/>
            </a:pPr>
            <a:r>
              <a:rPr lang="en-US" b="1" dirty="0" smtClean="0">
                <a:solidFill>
                  <a:srgbClr val="FFFF00"/>
                </a:solidFill>
                <a:latin typeface="Georgia" pitchFamily="18" charset="0"/>
                <a:ea typeface="Segoe UI Symbol" pitchFamily="34" charset="0"/>
              </a:rPr>
              <a:t>(DIPOLE ANTENNA TRANSMITTING CASE)</a:t>
            </a:r>
            <a:endParaRPr lang="en-US" b="1" dirty="0">
              <a:solidFill>
                <a:srgbClr val="FFFF00"/>
              </a:solidFill>
              <a:latin typeface="Georgia" pitchFamily="18" charset="0"/>
              <a:ea typeface="Segoe UI Symbol" pitchFamily="34" charset="0"/>
            </a:endParaRPr>
          </a:p>
        </p:txBody>
      </p:sp>
      <p:sp>
        <p:nvSpPr>
          <p:cNvPr id="6" name="Rectangle 1"/>
          <p:cNvSpPr>
            <a:spLocks noChangeArrowheads="1"/>
          </p:cNvSpPr>
          <p:nvPr/>
        </p:nvSpPr>
        <p:spPr bwMode="auto">
          <a:xfrm>
            <a:off x="381000" y="4114800"/>
            <a:ext cx="8229600"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300"/>
              </a:spcBef>
              <a:spcAft>
                <a:spcPts val="3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The Antenna has two vertical metal rods </a:t>
            </a:r>
          </a:p>
          <a:p>
            <a:pPr marL="0" marR="0" lvl="0" indent="0" algn="l" defTabSz="914400" rtl="0" eaLnBrk="0" fontAlgn="base" latinLnBrk="0" hangingPunct="0">
              <a:lnSpc>
                <a:spcPct val="100000"/>
              </a:lnSpc>
              <a:spcBef>
                <a:spcPts val="300"/>
              </a:spcBef>
              <a:spcAft>
                <a:spcPts val="3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An Alternating current applied at its center from a Tx</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169863" marR="0" lvl="0" indent="-169863" algn="l" defTabSz="914400" rtl="0" eaLnBrk="0" fontAlgn="base" latinLnBrk="0" hangingPunct="0">
              <a:lnSpc>
                <a:spcPct val="100000"/>
              </a:lnSpc>
              <a:spcBef>
                <a:spcPts val="300"/>
              </a:spcBef>
              <a:spcAft>
                <a:spcPts val="3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The voltage charges the two sides of the antenna alternatively positive(+)</a:t>
            </a:r>
            <a:r>
              <a:rPr kumimoji="0" lang="en-US" sz="2200" b="0" i="1" u="none" strike="noStrike" cap="none" normalizeH="0" dirty="0" smtClean="0">
                <a:ln>
                  <a:noFill/>
                </a:ln>
                <a:solidFill>
                  <a:schemeClr val="bg1"/>
                </a:solidFill>
                <a:effectLst/>
                <a:latin typeface="+mj-lt"/>
                <a:ea typeface="Segoe UI Symbol" pitchFamily="34" charset="0"/>
                <a:cs typeface="Times-Roman"/>
              </a:rPr>
              <a:t> and Negative(-)</a:t>
            </a:r>
          </a:p>
          <a:p>
            <a:pPr marL="169863" marR="0" lvl="0" indent="-169863" algn="l" defTabSz="914400" rtl="0" eaLnBrk="0" fontAlgn="base" latinLnBrk="0" hangingPunct="0">
              <a:lnSpc>
                <a:spcPct val="100000"/>
              </a:lnSpc>
              <a:spcBef>
                <a:spcPts val="300"/>
              </a:spcBef>
              <a:spcAft>
                <a:spcPts val="3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Loops of electric field leave the antenna</a:t>
            </a:r>
            <a:r>
              <a:rPr kumimoji="0" lang="en-US" sz="2200" b="0" i="1" u="none" strike="noStrike" cap="none" normalizeH="0" dirty="0" smtClean="0">
                <a:ln>
                  <a:noFill/>
                </a:ln>
                <a:solidFill>
                  <a:schemeClr val="bg1"/>
                </a:solidFill>
                <a:effectLst/>
                <a:latin typeface="+mj-lt"/>
                <a:ea typeface="Segoe UI Symbol" pitchFamily="34" charset="0"/>
                <a:cs typeface="Times-Roman"/>
              </a:rPr>
              <a:t> and travel away at the speed of light. </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104" t="10656" r="28791" b="18306"/>
          <a:stretch>
            <a:fillRect/>
          </a:stretch>
        </p:blipFill>
        <p:spPr bwMode="auto">
          <a:xfrm>
            <a:off x="228600" y="4216201"/>
            <a:ext cx="4343400" cy="218459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7821" t="4802" r="59139" b="25433"/>
          <a:stretch>
            <a:fillRect/>
          </a:stretch>
        </p:blipFill>
        <p:spPr bwMode="auto">
          <a:xfrm>
            <a:off x="4648200" y="838200"/>
            <a:ext cx="2088240" cy="34290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cstate="print"/>
          <a:srcRect l="19167" t="27427" r="29167" b="21111"/>
          <a:stretch>
            <a:fillRect/>
          </a:stretch>
        </p:blipFill>
        <p:spPr bwMode="auto">
          <a:xfrm>
            <a:off x="4648200" y="4386092"/>
            <a:ext cx="3657600" cy="2049249"/>
          </a:xfrm>
          <a:prstGeom prst="rect">
            <a:avLst/>
          </a:prstGeom>
          <a:noFill/>
          <a:ln w="9525">
            <a:noFill/>
            <a:miter lim="800000"/>
            <a:headEnd/>
            <a:tailEnd/>
          </a:ln>
          <a:effectLst/>
        </p:spPr>
      </p:pic>
      <p:pic>
        <p:nvPicPr>
          <p:cNvPr id="1033" name="Picture 9"/>
          <p:cNvPicPr>
            <a:picLocks noChangeAspect="1" noChangeArrowheads="1"/>
          </p:cNvPicPr>
          <p:nvPr/>
        </p:nvPicPr>
        <p:blipFill>
          <a:blip r:embed="rId6" cstate="print"/>
          <a:srcRect l="23333" t="29259" r="30417" b="16667"/>
          <a:stretch>
            <a:fillRect/>
          </a:stretch>
        </p:blipFill>
        <p:spPr bwMode="auto">
          <a:xfrm>
            <a:off x="152400" y="838200"/>
            <a:ext cx="4419600" cy="2906584"/>
          </a:xfrm>
          <a:prstGeom prst="rect">
            <a:avLst/>
          </a:prstGeom>
          <a:noFill/>
          <a:ln w="9525">
            <a:noFill/>
            <a:miter lim="800000"/>
            <a:headEnd/>
            <a:tailEnd/>
          </a:ln>
          <a:effectLst/>
        </p:spPr>
      </p:pic>
      <p:sp>
        <p:nvSpPr>
          <p:cNvPr id="6" name="Title 2"/>
          <p:cNvSpPr txBox="1">
            <a:spLocks/>
          </p:cNvSpPr>
          <p:nvPr>
            <p:custDataLst>
              <p:tags r:id="rId1"/>
            </p:custDataLst>
          </p:nvPr>
        </p:nvSpPr>
        <p:spPr>
          <a:xfrm>
            <a:off x="114300" y="177800"/>
            <a:ext cx="8915400" cy="45720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algn="ctr"/>
            <a:r>
              <a:rPr lang="en-US" sz="2400" b="1" dirty="0" smtClean="0">
                <a:solidFill>
                  <a:srgbClr val="FFFF00"/>
                </a:solidFill>
                <a:latin typeface="Georgia" pitchFamily="18" charset="0"/>
                <a:cs typeface="FrankRuehl" pitchFamily="34" charset="-79"/>
              </a:rPr>
              <a:t>INTEGRATED MAST FOR SHIPBORNE EW SYSTEMS</a:t>
            </a:r>
            <a:endParaRPr lang="en-GB" sz="2400" b="1" dirty="0">
              <a:solidFill>
                <a:srgbClr val="FFFF00"/>
              </a:solidFill>
              <a:latin typeface="Georgia" pitchFamily="18" charset="0"/>
              <a:cs typeface="FrankRuehl" pitchFamily="34" charset="-79"/>
            </a:endParaRPr>
          </a:p>
        </p:txBody>
      </p:sp>
      <p:sp>
        <p:nvSpPr>
          <p:cNvPr id="7" name="Rectangle 6"/>
          <p:cNvSpPr/>
          <p:nvPr/>
        </p:nvSpPr>
        <p:spPr>
          <a:xfrm>
            <a:off x="6705600" y="685800"/>
            <a:ext cx="2438400" cy="738664"/>
          </a:xfrm>
          <a:prstGeom prst="rect">
            <a:avLst/>
          </a:prstGeom>
        </p:spPr>
        <p:txBody>
          <a:bodyPr wrap="square">
            <a:spAutoFit/>
          </a:bodyPr>
          <a:lstStyle/>
          <a:p>
            <a:r>
              <a:rPr lang="en-US" sz="1400" i="1" dirty="0" smtClean="0">
                <a:solidFill>
                  <a:srgbClr val="FFFF00"/>
                </a:solidFill>
                <a:latin typeface="Georgia" pitchFamily="18" charset="0"/>
              </a:rPr>
              <a:t>This mast type integrates the sensors into the structure itself</a:t>
            </a:r>
          </a:p>
        </p:txBody>
      </p:sp>
      <p:sp>
        <p:nvSpPr>
          <p:cNvPr id="8" name="Rectangle 7"/>
          <p:cNvSpPr/>
          <p:nvPr/>
        </p:nvSpPr>
        <p:spPr>
          <a:xfrm>
            <a:off x="6781800" y="1363136"/>
            <a:ext cx="2286000" cy="3108543"/>
          </a:xfrm>
          <a:prstGeom prst="rect">
            <a:avLst/>
          </a:prstGeom>
        </p:spPr>
        <p:txBody>
          <a:bodyPr wrap="square">
            <a:spAutoFit/>
          </a:bodyPr>
          <a:lstStyle/>
          <a:p>
            <a:pPr marL="119063" indent="-119063">
              <a:spcBef>
                <a:spcPts val="0"/>
              </a:spcBef>
              <a:spcAft>
                <a:spcPts val="0"/>
              </a:spcAft>
            </a:pPr>
            <a:r>
              <a:rPr lang="en-US" sz="1400" b="1" i="1" dirty="0" smtClean="0">
                <a:solidFill>
                  <a:srgbClr val="FFFF00"/>
                </a:solidFill>
                <a:latin typeface="Georgia" pitchFamily="18" charset="0"/>
              </a:rPr>
              <a:t>Benefits</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Better operational performance</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Reduced ship-building time</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Reduced signature / increased arc of coverage</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Reduced costs</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Reduced topside weight / improved stability</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Reduced EMI – RAM covered decks</a:t>
            </a:r>
          </a:p>
          <a:p>
            <a:pPr marL="119063" indent="-119063">
              <a:spcBef>
                <a:spcPts val="0"/>
              </a:spcBef>
              <a:spcAft>
                <a:spcPts val="0"/>
              </a:spcAft>
              <a:buFont typeface="Arial" pitchFamily="34" charset="0"/>
              <a:buChar char="•"/>
            </a:pPr>
            <a:r>
              <a:rPr lang="en-US" sz="1300" i="1" dirty="0" smtClean="0">
                <a:solidFill>
                  <a:schemeClr val="bg1"/>
                </a:solidFill>
                <a:latin typeface="Georgia" pitchFamily="18" charset="0"/>
              </a:rPr>
              <a:t>Potential for quick role changes – flexibility, upgradeability</a:t>
            </a:r>
            <a:endParaRPr lang="en-US" sz="1300" i="1" dirty="0">
              <a:solidFill>
                <a:schemeClr val="bg1"/>
              </a:solidFill>
              <a:latin typeface="Georgia"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533400"/>
            <a:ext cx="8686800" cy="2015936"/>
          </a:xfrm>
          <a:prstGeom prst="rect">
            <a:avLst/>
          </a:prstGeom>
        </p:spPr>
        <p:txBody>
          <a:bodyPr wrap="square">
            <a:spAutoFit/>
          </a:bodyPr>
          <a:lstStyle/>
          <a:p>
            <a:pPr marL="169863" indent="-169863">
              <a:buFont typeface="Arial" pitchFamily="34" charset="0"/>
              <a:buChar char="•"/>
            </a:pPr>
            <a:r>
              <a:rPr lang="en-US" sz="2000" i="1" dirty="0" smtClean="0">
                <a:solidFill>
                  <a:schemeClr val="bg1"/>
                </a:solidFill>
                <a:latin typeface="Georgia" pitchFamily="18" charset="0"/>
                <a:cs typeface="FrankRuehl" pitchFamily="34" charset="-79"/>
              </a:rPr>
              <a:t>A conformal antenna is an antenna that conforms to a prescribed  shape. The shape can be some part of an airplane, high speed train, or other vehicle.  </a:t>
            </a:r>
          </a:p>
          <a:p>
            <a:pPr marL="169863" indent="-169863" algn="just">
              <a:lnSpc>
                <a:spcPts val="2600"/>
              </a:lnSpc>
              <a:buFont typeface="Arial" pitchFamily="34" charset="0"/>
              <a:buChar char="•"/>
            </a:pPr>
            <a:r>
              <a:rPr lang="en-US" sz="2000" i="1" dirty="0" smtClean="0">
                <a:solidFill>
                  <a:schemeClr val="bg1"/>
                </a:solidFill>
                <a:latin typeface="Georgia" pitchFamily="18" charset="0"/>
                <a:cs typeface="FrankRuehl" pitchFamily="34" charset="-79"/>
              </a:rPr>
              <a:t>An antenna that conforms to a surface whose shape is determined by considerations other than electromagnetic, for example, aerodynamic or hydrodynamic.</a:t>
            </a:r>
            <a:endParaRPr lang="en-US" sz="2000" i="1" dirty="0">
              <a:solidFill>
                <a:schemeClr val="bg1"/>
              </a:solidFill>
              <a:latin typeface="Georgia" pitchFamily="18" charset="0"/>
              <a:cs typeface="FrankRuehl" pitchFamily="34" charset="-79"/>
            </a:endParaRPr>
          </a:p>
        </p:txBody>
      </p:sp>
      <p:sp>
        <p:nvSpPr>
          <p:cNvPr id="5" name="TextBox 4"/>
          <p:cNvSpPr txBox="1"/>
          <p:nvPr/>
        </p:nvSpPr>
        <p:spPr>
          <a:xfrm>
            <a:off x="1892300" y="40465"/>
            <a:ext cx="5334000" cy="52322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smtClean="0">
                <a:solidFill>
                  <a:srgbClr val="FFFF00"/>
                </a:solidFill>
                <a:latin typeface="Georgia" pitchFamily="18" charset="0"/>
                <a:cs typeface="FrankRuehl" pitchFamily="34" charset="-79"/>
              </a:rPr>
              <a:t>CONFORMAL ANTENNAS</a:t>
            </a:r>
            <a:endParaRPr lang="en-US" sz="2800" b="1" dirty="0">
              <a:solidFill>
                <a:srgbClr val="FFFF00"/>
              </a:solidFill>
              <a:latin typeface="Georgia" pitchFamily="18" charset="0"/>
              <a:cs typeface="FrankRuehl" pitchFamily="34" charset="-79"/>
            </a:endParaRPr>
          </a:p>
        </p:txBody>
      </p:sp>
      <p:sp>
        <p:nvSpPr>
          <p:cNvPr id="6" name="Rectangle 5"/>
          <p:cNvSpPr/>
          <p:nvPr/>
        </p:nvSpPr>
        <p:spPr>
          <a:xfrm>
            <a:off x="304800" y="2286000"/>
            <a:ext cx="5715000" cy="2185214"/>
          </a:xfrm>
          <a:prstGeom prst="rect">
            <a:avLst/>
          </a:prstGeom>
        </p:spPr>
        <p:txBody>
          <a:bodyPr wrap="square">
            <a:spAutoFit/>
          </a:bodyPr>
          <a:lstStyle/>
          <a:p>
            <a:pPr>
              <a:lnSpc>
                <a:spcPct val="150000"/>
              </a:lnSpc>
            </a:pPr>
            <a:r>
              <a:rPr lang="en-US" sz="2400" b="1" i="1" dirty="0" smtClean="0">
                <a:solidFill>
                  <a:srgbClr val="FFFF00"/>
                </a:solidFill>
                <a:latin typeface="Georgia" pitchFamily="18" charset="0"/>
                <a:cs typeface="FrankRuehl" pitchFamily="34" charset="-79"/>
              </a:rPr>
              <a:t>Salient features</a:t>
            </a:r>
          </a:p>
          <a:p>
            <a:pPr marL="169863" indent="-169863">
              <a:buFont typeface="Arial" pitchFamily="34" charset="0"/>
              <a:buChar char="•"/>
            </a:pPr>
            <a:r>
              <a:rPr lang="en-US" sz="2000" i="1" dirty="0" smtClean="0">
                <a:solidFill>
                  <a:schemeClr val="bg1"/>
                </a:solidFill>
                <a:latin typeface="Georgia" pitchFamily="18" charset="0"/>
                <a:cs typeface="FrankRuehl" pitchFamily="34" charset="-79"/>
              </a:rPr>
              <a:t>Uniquely thin, unobtrusive profile &amp; reduced size</a:t>
            </a:r>
          </a:p>
          <a:p>
            <a:pPr>
              <a:buFont typeface="Arial" pitchFamily="34" charset="0"/>
              <a:buChar char="•"/>
            </a:pPr>
            <a:r>
              <a:rPr lang="en-US" sz="2000" i="1" dirty="0" smtClean="0">
                <a:solidFill>
                  <a:schemeClr val="bg1"/>
                </a:solidFill>
                <a:latin typeface="Georgia" pitchFamily="18" charset="0"/>
                <a:cs typeface="FrankRuehl" pitchFamily="34" charset="-79"/>
              </a:rPr>
              <a:t> Improved performance  </a:t>
            </a:r>
          </a:p>
          <a:p>
            <a:pPr>
              <a:buFont typeface="Arial" pitchFamily="34" charset="0"/>
              <a:buChar char="•"/>
            </a:pPr>
            <a:r>
              <a:rPr lang="en-US" sz="2000" i="1" dirty="0" smtClean="0">
                <a:solidFill>
                  <a:schemeClr val="bg1"/>
                </a:solidFill>
                <a:latin typeface="Georgia" pitchFamily="18" charset="0"/>
                <a:cs typeface="FrankRuehl" pitchFamily="34" charset="-79"/>
              </a:rPr>
              <a:t> Conformal Mounting – less aerodynamic drag</a:t>
            </a:r>
          </a:p>
          <a:p>
            <a:pPr>
              <a:buFont typeface="Arial" pitchFamily="34" charset="0"/>
              <a:buChar char="•"/>
            </a:pPr>
            <a:r>
              <a:rPr lang="en-US" sz="2000" i="1" dirty="0" smtClean="0">
                <a:solidFill>
                  <a:schemeClr val="bg1"/>
                </a:solidFill>
                <a:latin typeface="Georgia" pitchFamily="18" charset="0"/>
                <a:cs typeface="FrankRuehl" pitchFamily="34" charset="-79"/>
              </a:rPr>
              <a:t> Low Visual and Radar signatures (RCS)</a:t>
            </a:r>
            <a:endParaRPr lang="en-US" sz="2000" i="1" dirty="0">
              <a:solidFill>
                <a:schemeClr val="bg1"/>
              </a:solidFill>
              <a:latin typeface="Georgia" pitchFamily="18" charset="0"/>
              <a:cs typeface="FrankRuehl" pitchFamily="34" charset="-79"/>
            </a:endParaRPr>
          </a:p>
        </p:txBody>
      </p:sp>
      <p:sp>
        <p:nvSpPr>
          <p:cNvPr id="9" name="Rectangle 8"/>
          <p:cNvSpPr/>
          <p:nvPr/>
        </p:nvSpPr>
        <p:spPr>
          <a:xfrm>
            <a:off x="228600" y="4419600"/>
            <a:ext cx="5867400" cy="2000548"/>
          </a:xfrm>
          <a:prstGeom prst="rect">
            <a:avLst/>
          </a:prstGeom>
        </p:spPr>
        <p:txBody>
          <a:bodyPr wrap="square">
            <a:spAutoFit/>
          </a:bodyPr>
          <a:lstStyle/>
          <a:p>
            <a:r>
              <a:rPr lang="en-US" sz="2400" b="1" i="1" dirty="0" smtClean="0">
                <a:solidFill>
                  <a:srgbClr val="FFFF00"/>
                </a:solidFill>
                <a:latin typeface="Georgia" pitchFamily="18" charset="0"/>
                <a:cs typeface="FrankRuehl" pitchFamily="34" charset="-79"/>
              </a:rPr>
              <a:t>Disadvantages</a:t>
            </a:r>
          </a:p>
          <a:p>
            <a:pPr>
              <a:buFont typeface="Arial" pitchFamily="34" charset="0"/>
              <a:buChar char="•"/>
            </a:pPr>
            <a:r>
              <a:rPr lang="en-US" sz="2000" i="1" dirty="0" smtClean="0">
                <a:solidFill>
                  <a:schemeClr val="bg1"/>
                </a:solidFill>
                <a:latin typeface="Georgia" pitchFamily="18" charset="0"/>
                <a:cs typeface="FrankRuehl" pitchFamily="34" charset="-79"/>
              </a:rPr>
              <a:t>  Complex antenna designs</a:t>
            </a:r>
          </a:p>
          <a:p>
            <a:pPr marL="169863" indent="-169863">
              <a:buFont typeface="Arial" pitchFamily="34" charset="0"/>
              <a:buChar char="•"/>
            </a:pPr>
            <a:r>
              <a:rPr lang="en-US" sz="2000" i="1" dirty="0" smtClean="0">
                <a:solidFill>
                  <a:schemeClr val="bg1"/>
                </a:solidFill>
                <a:latin typeface="Georgia" pitchFamily="18" charset="0"/>
                <a:cs typeface="FrankRuehl" pitchFamily="34" charset="-79"/>
              </a:rPr>
              <a:t>Difficult to realize broadband conformal antennas</a:t>
            </a:r>
          </a:p>
          <a:p>
            <a:pPr marL="169863" indent="-169863">
              <a:buFont typeface="Arial" pitchFamily="34" charset="0"/>
              <a:buChar char="•"/>
            </a:pPr>
            <a:r>
              <a:rPr lang="en-US" sz="2000" i="1" dirty="0" smtClean="0">
                <a:solidFill>
                  <a:schemeClr val="bg1"/>
                </a:solidFill>
                <a:latin typeface="Georgia" pitchFamily="18" charset="0"/>
                <a:cs typeface="FrankRuehl" pitchFamily="34" charset="-79"/>
              </a:rPr>
              <a:t>Complexity in control of antenna characteristics like Amplitude, Phase, Polarization</a:t>
            </a:r>
            <a:endParaRPr lang="en-US" sz="2000" i="1" dirty="0">
              <a:solidFill>
                <a:schemeClr val="bg1"/>
              </a:solidFill>
              <a:latin typeface="Georgia" pitchFamily="18" charset="0"/>
              <a:cs typeface="FrankRuehl" pitchFamily="34" charset="-79"/>
            </a:endParaRPr>
          </a:p>
        </p:txBody>
      </p:sp>
      <p:pic>
        <p:nvPicPr>
          <p:cNvPr id="12" name="Picture 2"/>
          <p:cNvPicPr>
            <a:picLocks noChangeAspect="1" noChangeArrowheads="1"/>
          </p:cNvPicPr>
          <p:nvPr/>
        </p:nvPicPr>
        <p:blipFill>
          <a:blip r:embed="rId2" cstate="print"/>
          <a:srcRect/>
          <a:stretch>
            <a:fillRect/>
          </a:stretch>
        </p:blipFill>
        <p:spPr bwMode="auto">
          <a:xfrm>
            <a:off x="6781800" y="2286000"/>
            <a:ext cx="1600200" cy="1622874"/>
          </a:xfrm>
          <a:prstGeom prst="rect">
            <a:avLst/>
          </a:prstGeom>
          <a:noFill/>
          <a:ln w="9525">
            <a:noFill/>
            <a:miter lim="800000"/>
            <a:headEnd/>
            <a:tailEnd/>
          </a:ln>
          <a:effectLst/>
        </p:spPr>
      </p:pic>
      <p:pic>
        <p:nvPicPr>
          <p:cNvPr id="13" name="Picture 3"/>
          <p:cNvPicPr>
            <a:picLocks noChangeAspect="1" noChangeArrowheads="1"/>
          </p:cNvPicPr>
          <p:nvPr/>
        </p:nvPicPr>
        <p:blipFill>
          <a:blip r:embed="rId3" cstate="print"/>
          <a:srcRect/>
          <a:stretch>
            <a:fillRect/>
          </a:stretch>
        </p:blipFill>
        <p:spPr bwMode="auto">
          <a:xfrm>
            <a:off x="6553200" y="4343400"/>
            <a:ext cx="1981200" cy="1786406"/>
          </a:xfrm>
          <a:prstGeom prst="rect">
            <a:avLst/>
          </a:prstGeom>
          <a:noFill/>
          <a:ln w="9525">
            <a:noFill/>
            <a:miter lim="800000"/>
            <a:headEnd/>
            <a:tailEnd/>
          </a:ln>
          <a:effectLst/>
        </p:spPr>
      </p:pic>
      <p:sp>
        <p:nvSpPr>
          <p:cNvPr id="14" name="TextBox 13"/>
          <p:cNvSpPr txBox="1"/>
          <p:nvPr/>
        </p:nvSpPr>
        <p:spPr>
          <a:xfrm>
            <a:off x="5867400" y="6096000"/>
            <a:ext cx="3048000" cy="374461"/>
          </a:xfrm>
          <a:prstGeom prst="rect">
            <a:avLst/>
          </a:prstGeom>
          <a:noFill/>
        </p:spPr>
        <p:txBody>
          <a:bodyPr wrap="square" rtlCol="0">
            <a:spAutoFit/>
          </a:bodyPr>
          <a:lstStyle/>
          <a:p>
            <a:pPr algn="ctr">
              <a:lnSpc>
                <a:spcPts val="1100"/>
              </a:lnSpc>
            </a:pPr>
            <a:r>
              <a:rPr lang="en-US" sz="1400" i="1" dirty="0">
                <a:solidFill>
                  <a:srgbClr val="FFFF00"/>
                </a:solidFill>
                <a:latin typeface="Georgia" pitchFamily="18" charset="0"/>
                <a:cs typeface="FrankRuehl" pitchFamily="34" charset="-79"/>
              </a:rPr>
              <a:t>A conical conformal array for data communication from a satellite</a:t>
            </a:r>
          </a:p>
        </p:txBody>
      </p:sp>
      <p:sp>
        <p:nvSpPr>
          <p:cNvPr id="15" name="TextBox 14"/>
          <p:cNvSpPr txBox="1"/>
          <p:nvPr/>
        </p:nvSpPr>
        <p:spPr>
          <a:xfrm>
            <a:off x="6324600" y="3962400"/>
            <a:ext cx="2514600" cy="358303"/>
          </a:xfrm>
          <a:prstGeom prst="rect">
            <a:avLst/>
          </a:prstGeom>
          <a:noFill/>
        </p:spPr>
        <p:txBody>
          <a:bodyPr wrap="square" rtlCol="0">
            <a:spAutoFit/>
          </a:bodyPr>
          <a:lstStyle/>
          <a:p>
            <a:pPr>
              <a:lnSpc>
                <a:spcPts val="1000"/>
              </a:lnSpc>
            </a:pPr>
            <a:r>
              <a:rPr lang="en-US" sz="1400" i="1" dirty="0">
                <a:solidFill>
                  <a:srgbClr val="FFFF00"/>
                </a:solidFill>
                <a:latin typeface="Georgia" pitchFamily="18" charset="0"/>
                <a:cs typeface="FrankRuehl" pitchFamily="34" charset="-79"/>
              </a:rPr>
              <a:t>Conformal array antenna for aircraft wing integration</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25689"/>
            <a:ext cx="8534400" cy="5078313"/>
          </a:xfrm>
          <a:prstGeom prst="rect">
            <a:avLst/>
          </a:prstGeom>
          <a:noFill/>
        </p:spPr>
        <p:txBody>
          <a:bodyPr wrap="square" rtlCol="0">
            <a:spAutoFit/>
          </a:bodyPr>
          <a:lstStyle/>
          <a:p>
            <a:pPr indent="450850">
              <a:lnSpc>
                <a:spcPct val="150000"/>
              </a:lnSpc>
              <a:buFont typeface="Wingdings" pitchFamily="2" charset="2"/>
              <a:buChar char="§"/>
            </a:pPr>
            <a:r>
              <a:rPr lang="en-US" sz="3200" i="1" dirty="0" smtClean="0">
                <a:solidFill>
                  <a:schemeClr val="bg1"/>
                </a:solidFill>
                <a:latin typeface="Georgia" pitchFamily="18" charset="0"/>
                <a:cs typeface="FrankRuehl" pitchFamily="34" charset="-79"/>
              </a:rPr>
              <a:t> </a:t>
            </a:r>
            <a:r>
              <a:rPr lang="en-US" sz="2800" i="1" dirty="0" smtClean="0">
                <a:solidFill>
                  <a:schemeClr val="bg1"/>
                </a:solidFill>
                <a:latin typeface="Georgia" pitchFamily="18" charset="0"/>
                <a:cs typeface="FrankRuehl" pitchFamily="34" charset="-79"/>
              </a:rPr>
              <a:t>Loading the antennas </a:t>
            </a:r>
          </a:p>
          <a:p>
            <a:pPr indent="450850">
              <a:lnSpc>
                <a:spcPct val="150000"/>
              </a:lnSpc>
              <a:buFont typeface="Wingdings" pitchFamily="2" charset="2"/>
              <a:buChar char="§"/>
            </a:pPr>
            <a:r>
              <a:rPr lang="en-US" sz="2800" i="1" dirty="0" smtClean="0">
                <a:solidFill>
                  <a:schemeClr val="bg1"/>
                </a:solidFill>
                <a:latin typeface="Georgia" pitchFamily="18" charset="0"/>
                <a:cs typeface="FrankRuehl" pitchFamily="34" charset="-79"/>
              </a:rPr>
              <a:t> Modification and optimization of antenna</a:t>
            </a:r>
          </a:p>
          <a:p>
            <a:pPr indent="450850">
              <a:lnSpc>
                <a:spcPct val="150000"/>
              </a:lnSpc>
            </a:pPr>
            <a:r>
              <a:rPr lang="en-US" sz="2800" i="1" dirty="0" smtClean="0">
                <a:solidFill>
                  <a:schemeClr val="bg1"/>
                </a:solidFill>
                <a:latin typeface="Georgia" pitchFamily="18" charset="0"/>
                <a:cs typeface="FrankRuehl" pitchFamily="34" charset="-79"/>
              </a:rPr>
              <a:t> geometry and shape</a:t>
            </a:r>
          </a:p>
          <a:p>
            <a:pPr indent="450850">
              <a:lnSpc>
                <a:spcPct val="150000"/>
              </a:lnSpc>
              <a:buFont typeface="Wingdings" pitchFamily="2" charset="2"/>
              <a:buChar char="§"/>
            </a:pPr>
            <a:r>
              <a:rPr lang="en-US" sz="2800" i="1" dirty="0" smtClean="0">
                <a:solidFill>
                  <a:schemeClr val="bg1"/>
                </a:solidFill>
                <a:latin typeface="Georgia" pitchFamily="18" charset="0"/>
                <a:cs typeface="FrankRuehl" pitchFamily="34" charset="-79"/>
              </a:rPr>
              <a:t> Using artificially engineered electromagnetic </a:t>
            </a:r>
          </a:p>
          <a:p>
            <a:pPr indent="450850">
              <a:lnSpc>
                <a:spcPct val="150000"/>
              </a:lnSpc>
            </a:pPr>
            <a:r>
              <a:rPr lang="en-US" sz="2800" i="1" dirty="0" smtClean="0">
                <a:solidFill>
                  <a:schemeClr val="bg1"/>
                </a:solidFill>
                <a:latin typeface="Georgia" pitchFamily="18" charset="0"/>
                <a:cs typeface="FrankRuehl" pitchFamily="34" charset="-79"/>
              </a:rPr>
              <a:t> materials (metamaterials)</a:t>
            </a:r>
          </a:p>
          <a:p>
            <a:pPr indent="450850">
              <a:lnSpc>
                <a:spcPct val="150000"/>
              </a:lnSpc>
              <a:buFont typeface="Wingdings" pitchFamily="2" charset="2"/>
              <a:buChar char="§"/>
            </a:pPr>
            <a:r>
              <a:rPr lang="en-US" sz="2800" i="1" dirty="0" smtClean="0">
                <a:solidFill>
                  <a:schemeClr val="bg1"/>
                </a:solidFill>
                <a:latin typeface="Georgia" pitchFamily="18" charset="0"/>
                <a:cs typeface="FrankRuehl" pitchFamily="34" charset="-79"/>
              </a:rPr>
              <a:t>Using formal optimization methods</a:t>
            </a:r>
          </a:p>
          <a:p>
            <a:pPr indent="450850">
              <a:lnSpc>
                <a:spcPct val="150000"/>
              </a:lnSpc>
            </a:pPr>
            <a:r>
              <a:rPr lang="en-US" sz="2800" i="1" dirty="0" smtClean="0">
                <a:solidFill>
                  <a:schemeClr val="bg1"/>
                </a:solidFill>
                <a:latin typeface="Georgia" pitchFamily="18" charset="0"/>
                <a:cs typeface="FrankRuehl" pitchFamily="34" charset="-79"/>
              </a:rPr>
              <a:t> (Genetic algorithms etc.)</a:t>
            </a:r>
          </a:p>
          <a:p>
            <a:endParaRPr lang="en-US" sz="2400" i="1" dirty="0">
              <a:solidFill>
                <a:schemeClr val="bg1"/>
              </a:solidFill>
              <a:latin typeface="Georgia" pitchFamily="18" charset="0"/>
              <a:cs typeface="FrankRuehl" pitchFamily="34" charset="-79"/>
            </a:endParaRPr>
          </a:p>
        </p:txBody>
      </p:sp>
      <p:sp>
        <p:nvSpPr>
          <p:cNvPr id="6" name="Rectangle 5"/>
          <p:cNvSpPr/>
          <p:nvPr/>
        </p:nvSpPr>
        <p:spPr>
          <a:xfrm>
            <a:off x="73888" y="228600"/>
            <a:ext cx="8735084" cy="52322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2800" b="1" dirty="0" smtClean="0">
                <a:solidFill>
                  <a:srgbClr val="FFFF00"/>
                </a:solidFill>
                <a:latin typeface="Georgia" pitchFamily="18" charset="0"/>
                <a:cs typeface="FrankRuehl" pitchFamily="34" charset="-79"/>
              </a:rPr>
              <a:t>ANTENNA MINIATURIZATION TECHNIQUES</a:t>
            </a:r>
          </a:p>
        </p:txBody>
      </p:sp>
      <p:pic>
        <p:nvPicPr>
          <p:cNvPr id="7" name="Picture 6"/>
          <p:cNvPicPr>
            <a:picLocks noChangeAspect="1" noChangeArrowheads="1"/>
          </p:cNvPicPr>
          <p:nvPr/>
        </p:nvPicPr>
        <p:blipFill>
          <a:blip r:embed="rId2" cstate="print">
            <a:lum bright="-32000" contrast="53000"/>
          </a:blip>
          <a:srcRect l="56848" t="31530" r="41336" b="21119"/>
          <a:stretch>
            <a:fillRect/>
          </a:stretch>
        </p:blipFill>
        <p:spPr bwMode="auto">
          <a:xfrm rot="16200000">
            <a:off x="4501243" y="2280557"/>
            <a:ext cx="228600" cy="8621486"/>
          </a:xfrm>
          <a:prstGeom prst="rect">
            <a:avLst/>
          </a:prstGeom>
          <a:noFill/>
          <a:ln w="9525">
            <a:noFill/>
            <a:miter lim="800000"/>
            <a:headEnd/>
            <a:tailEnd/>
          </a:ln>
          <a:effectLst/>
          <a:scene3d>
            <a:camera prst="orthographicFront"/>
            <a:lightRig rig="flat" dir="t"/>
          </a:scene3d>
          <a:sp3d contourW="12700">
            <a:contourClr>
              <a:srgbClr val="FFFF00"/>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38200"/>
            <a:ext cx="3733800" cy="5016758"/>
          </a:xfrm>
          <a:prstGeom prst="rect">
            <a:avLst/>
          </a:prstGeom>
          <a:noFill/>
        </p:spPr>
        <p:txBody>
          <a:bodyPr wrap="square" rtlCol="0">
            <a:spAutoFit/>
          </a:bodyPr>
          <a:lstStyle/>
          <a:p>
            <a:pPr algn="ctr"/>
            <a:endParaRPr lang="en-US" sz="3200" i="1" dirty="0" smtClean="0">
              <a:solidFill>
                <a:schemeClr val="bg1"/>
              </a:solidFill>
              <a:latin typeface="Georgia" pitchFamily="18" charset="0"/>
              <a:cs typeface="FrankRuehl" pitchFamily="34" charset="-79"/>
            </a:endParaRPr>
          </a:p>
          <a:p>
            <a:pPr marL="233363" indent="-233363">
              <a:buClr>
                <a:srgbClr val="0000CC"/>
              </a:buClr>
              <a:buFont typeface="Wingdings" pitchFamily="2" charset="2"/>
              <a:buChar char="§"/>
            </a:pPr>
            <a:r>
              <a:rPr lang="en-US" sz="2400" i="1" dirty="0" smtClean="0">
                <a:solidFill>
                  <a:schemeClr val="bg1"/>
                </a:solidFill>
                <a:latin typeface="Georgia" pitchFamily="18" charset="0"/>
                <a:cs typeface="FrankRuehl" pitchFamily="34" charset="-79"/>
              </a:rPr>
              <a:t>Extensively used technique</a:t>
            </a:r>
          </a:p>
          <a:p>
            <a:pPr marL="233363" indent="-233363">
              <a:buClr>
                <a:srgbClr val="0000CC"/>
              </a:buClr>
              <a:buFont typeface="Wingdings" pitchFamily="2" charset="2"/>
              <a:buChar char="§"/>
            </a:pPr>
            <a:endParaRPr lang="en-US" sz="2400" i="1" dirty="0" smtClean="0">
              <a:solidFill>
                <a:schemeClr val="bg1"/>
              </a:solidFill>
              <a:latin typeface="Georgia" pitchFamily="18" charset="0"/>
              <a:cs typeface="FrankRuehl" pitchFamily="34" charset="-79"/>
            </a:endParaRPr>
          </a:p>
          <a:p>
            <a:pPr>
              <a:buFont typeface="Wingdings" pitchFamily="2" charset="2"/>
              <a:buChar char="§"/>
            </a:pPr>
            <a:r>
              <a:rPr lang="en-US" sz="2400" i="1" dirty="0" smtClean="0">
                <a:solidFill>
                  <a:schemeClr val="bg1"/>
                </a:solidFill>
                <a:latin typeface="Georgia" pitchFamily="18" charset="0"/>
                <a:cs typeface="FrankRuehl" pitchFamily="34" charset="-79"/>
              </a:rPr>
              <a:t> Many shaping approaches</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Bending  </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Folding</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Meandering </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helical</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Spiraling </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fractal folding</a:t>
            </a:r>
          </a:p>
          <a:p>
            <a:pPr marL="512763" indent="-280988">
              <a:buFont typeface="+mj-lt"/>
              <a:buAutoNum type="arabicParenR"/>
            </a:pPr>
            <a:r>
              <a:rPr lang="en-US" sz="2400" i="1" dirty="0" smtClean="0">
                <a:solidFill>
                  <a:schemeClr val="bg1"/>
                </a:solidFill>
                <a:latin typeface="Georgia" pitchFamily="18" charset="0"/>
                <a:cs typeface="FrankRuehl" pitchFamily="34" charset="-79"/>
              </a:rPr>
              <a:t>  Slot loading       </a:t>
            </a:r>
            <a:endParaRPr lang="en-US" sz="3600" i="1" dirty="0">
              <a:solidFill>
                <a:schemeClr val="bg1"/>
              </a:solidFill>
              <a:latin typeface="Georgia" pitchFamily="18" charset="0"/>
              <a:cs typeface="FrankRuehl" pitchFamily="34" charset="-79"/>
            </a:endParaRPr>
          </a:p>
        </p:txBody>
      </p:sp>
      <p:pic>
        <p:nvPicPr>
          <p:cNvPr id="3" name="Picture 2" descr="fig4.jpg"/>
          <p:cNvPicPr/>
          <p:nvPr/>
        </p:nvPicPr>
        <p:blipFill>
          <a:blip r:embed="rId2" cstate="print"/>
          <a:srcRect l="8987" t="69363" r="11983"/>
          <a:stretch>
            <a:fillRect/>
          </a:stretch>
        </p:blipFill>
        <p:spPr>
          <a:xfrm>
            <a:off x="4114800" y="3276600"/>
            <a:ext cx="1572904"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fig4.jpg"/>
          <p:cNvPicPr/>
          <p:nvPr/>
        </p:nvPicPr>
        <p:blipFill>
          <a:blip r:embed="rId3" cstate="print"/>
          <a:srcRect t="34886" b="31046"/>
          <a:stretch>
            <a:fillRect/>
          </a:stretch>
        </p:blipFill>
        <p:spPr>
          <a:xfrm>
            <a:off x="4114800" y="2133600"/>
            <a:ext cx="1514475" cy="1037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fig4.jpg"/>
          <p:cNvPicPr/>
          <p:nvPr/>
        </p:nvPicPr>
        <p:blipFill>
          <a:blip r:embed="rId4" cstate="print"/>
          <a:srcRect l="14123" r="14836" b="65174"/>
          <a:stretch>
            <a:fillRect/>
          </a:stretch>
        </p:blipFill>
        <p:spPr>
          <a:xfrm>
            <a:off x="4114800" y="1143000"/>
            <a:ext cx="16002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749300" y="165100"/>
            <a:ext cx="7611379" cy="584775"/>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r>
              <a:rPr lang="en-US" sz="3200" b="1" dirty="0" smtClean="0">
                <a:solidFill>
                  <a:srgbClr val="FFFF00"/>
                </a:solidFill>
                <a:latin typeface="Georgia" pitchFamily="18" charset="0"/>
              </a:rPr>
              <a:t>MINIATURIZATION VIA SHAPING</a:t>
            </a:r>
          </a:p>
        </p:txBody>
      </p:sp>
      <p:pic>
        <p:nvPicPr>
          <p:cNvPr id="10" name="Picture 9"/>
          <p:cNvPicPr>
            <a:picLocks noChangeAspect="1" noChangeArrowheads="1"/>
          </p:cNvPicPr>
          <p:nvPr/>
        </p:nvPicPr>
        <p:blipFill>
          <a:blip r:embed="rId5" cstate="print">
            <a:lum bright="-32000" contrast="53000"/>
          </a:blip>
          <a:srcRect l="56848" t="31530" r="41336" b="21119"/>
          <a:stretch>
            <a:fillRect/>
          </a:stretch>
        </p:blipFill>
        <p:spPr bwMode="auto">
          <a:xfrm rot="16200000">
            <a:off x="4501243" y="2280557"/>
            <a:ext cx="228600" cy="8621486"/>
          </a:xfrm>
          <a:prstGeom prst="rect">
            <a:avLst/>
          </a:prstGeom>
          <a:noFill/>
          <a:ln w="9525">
            <a:noFill/>
            <a:miter lim="800000"/>
            <a:headEnd/>
            <a:tailEnd/>
          </a:ln>
          <a:effectLst/>
          <a:scene3d>
            <a:camera prst="orthographicFront"/>
            <a:lightRig rig="flat" dir="t"/>
          </a:scene3d>
          <a:sp3d contourW="12700">
            <a:contourClr>
              <a:srgbClr val="FFFF00"/>
            </a:contourClr>
          </a:sp3d>
        </p:spPr>
      </p:pic>
      <p:pic>
        <p:nvPicPr>
          <p:cNvPr id="11" name="Picture 10" descr="fig4a.jpg"/>
          <p:cNvPicPr/>
          <p:nvPr/>
        </p:nvPicPr>
        <p:blipFill>
          <a:blip r:embed="rId6" cstate="print"/>
          <a:srcRect l="18509" t="43731" r="21234" b="3976"/>
          <a:stretch>
            <a:fillRect/>
          </a:stretch>
        </p:blipFill>
        <p:spPr>
          <a:xfrm>
            <a:off x="5867400" y="1295400"/>
            <a:ext cx="1600200" cy="83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p:nvPr/>
        </p:nvPicPr>
        <p:blipFill>
          <a:blip r:embed="rId7" cstate="print"/>
          <a:srcRect b="19861"/>
          <a:stretch>
            <a:fillRect/>
          </a:stretch>
        </p:blipFill>
        <p:spPr bwMode="auto">
          <a:xfrm>
            <a:off x="4267200" y="5257800"/>
            <a:ext cx="1325880" cy="914400"/>
          </a:xfrm>
          <a:prstGeom prst="rect">
            <a:avLst/>
          </a:prstGeom>
          <a:noFill/>
          <a:ln w="9525">
            <a:noFill/>
            <a:miter lim="800000"/>
            <a:headEnd/>
            <a:tailEnd/>
          </a:ln>
        </p:spPr>
      </p:pic>
      <p:pic>
        <p:nvPicPr>
          <p:cNvPr id="13" name="Picture 12"/>
          <p:cNvPicPr/>
          <p:nvPr/>
        </p:nvPicPr>
        <p:blipFill>
          <a:blip r:embed="rId8" cstate="print"/>
          <a:srcRect b="14504"/>
          <a:stretch>
            <a:fillRect/>
          </a:stretch>
        </p:blipFill>
        <p:spPr bwMode="auto">
          <a:xfrm>
            <a:off x="4343400" y="4267200"/>
            <a:ext cx="1143000" cy="1066800"/>
          </a:xfrm>
          <a:prstGeom prst="rect">
            <a:avLst/>
          </a:prstGeom>
          <a:noFill/>
          <a:ln w="9525">
            <a:noFill/>
            <a:miter lim="800000"/>
            <a:headEnd/>
            <a:tailEnd/>
          </a:ln>
        </p:spPr>
      </p:pic>
      <p:pic>
        <p:nvPicPr>
          <p:cNvPr id="14" name="Picture 4"/>
          <p:cNvPicPr>
            <a:picLocks noChangeAspect="1" noChangeArrowheads="1"/>
          </p:cNvPicPr>
          <p:nvPr/>
        </p:nvPicPr>
        <p:blipFill>
          <a:blip r:embed="rId9" cstate="print"/>
          <a:srcRect l="11852" t="1054" r="14074" b="50461"/>
          <a:stretch>
            <a:fillRect/>
          </a:stretch>
        </p:blipFill>
        <p:spPr bwMode="auto">
          <a:xfrm>
            <a:off x="5791200" y="2286000"/>
            <a:ext cx="1752600" cy="1612392"/>
          </a:xfrm>
          <a:prstGeom prst="rect">
            <a:avLst/>
          </a:prstGeom>
          <a:noFill/>
          <a:ln w="9525">
            <a:noFill/>
            <a:miter lim="800000"/>
            <a:headEnd/>
            <a:tailEnd/>
          </a:ln>
          <a:effectLst/>
        </p:spPr>
      </p:pic>
      <p:grpSp>
        <p:nvGrpSpPr>
          <p:cNvPr id="6" name="Group 226"/>
          <p:cNvGrpSpPr>
            <a:grpSpLocks/>
          </p:cNvGrpSpPr>
          <p:nvPr/>
        </p:nvGrpSpPr>
        <p:grpSpPr bwMode="auto">
          <a:xfrm>
            <a:off x="5943600" y="4191000"/>
            <a:ext cx="1752600" cy="1142999"/>
            <a:chOff x="3482" y="1468"/>
            <a:chExt cx="898" cy="602"/>
          </a:xfrm>
        </p:grpSpPr>
        <p:sp>
          <p:nvSpPr>
            <p:cNvPr id="16" name="AutoShape 227"/>
            <p:cNvSpPr>
              <a:spLocks noChangeAspect="1" noChangeArrowheads="1"/>
            </p:cNvSpPr>
            <p:nvPr/>
          </p:nvSpPr>
          <p:spPr bwMode="auto">
            <a:xfrm flipV="1">
              <a:off x="3482" y="1468"/>
              <a:ext cx="898" cy="602"/>
            </a:xfrm>
            <a:prstGeom prst="triangle">
              <a:avLst>
                <a:gd name="adj" fmla="val 50000"/>
              </a:avLst>
            </a:prstGeom>
            <a:solidFill>
              <a:srgbClr val="993366"/>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17" name="AutoShape 228"/>
            <p:cNvSpPr>
              <a:spLocks noChangeArrowheads="1"/>
            </p:cNvSpPr>
            <p:nvPr/>
          </p:nvSpPr>
          <p:spPr bwMode="auto">
            <a:xfrm>
              <a:off x="4046" y="1472"/>
              <a:ext cx="223" cy="149"/>
            </a:xfrm>
            <a:prstGeom prst="triangle">
              <a:avLst>
                <a:gd name="adj" fmla="val 50000"/>
              </a:avLst>
            </a:prstGeom>
            <a:solidFill>
              <a:schemeClr val="accent2"/>
            </a:solidFill>
            <a:ln w="9525">
              <a:solidFill>
                <a:srgbClr val="008000"/>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18" name="AutoShape 229"/>
            <p:cNvSpPr>
              <a:spLocks noChangeArrowheads="1"/>
            </p:cNvSpPr>
            <p:nvPr/>
          </p:nvSpPr>
          <p:spPr bwMode="auto">
            <a:xfrm>
              <a:off x="3706" y="1469"/>
              <a:ext cx="449" cy="303"/>
            </a:xfrm>
            <a:prstGeom prst="triangle">
              <a:avLst>
                <a:gd name="adj" fmla="val 50000"/>
              </a:avLst>
            </a:prstGeom>
            <a:solidFill>
              <a:srgbClr val="FFFF99"/>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19" name="AutoShape 230"/>
            <p:cNvSpPr>
              <a:spLocks noChangeArrowheads="1"/>
            </p:cNvSpPr>
            <p:nvPr/>
          </p:nvSpPr>
          <p:spPr bwMode="auto">
            <a:xfrm>
              <a:off x="3598" y="1468"/>
              <a:ext cx="223" cy="150"/>
            </a:xfrm>
            <a:prstGeom prst="triangle">
              <a:avLst>
                <a:gd name="adj" fmla="val 50000"/>
              </a:avLst>
            </a:prstGeom>
            <a:solidFill>
              <a:schemeClr val="accent2"/>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0" name="AutoShape 231"/>
            <p:cNvSpPr>
              <a:spLocks noChangeArrowheads="1"/>
            </p:cNvSpPr>
            <p:nvPr/>
          </p:nvSpPr>
          <p:spPr bwMode="auto">
            <a:xfrm>
              <a:off x="3822" y="1772"/>
              <a:ext cx="224" cy="150"/>
            </a:xfrm>
            <a:prstGeom prst="triangle">
              <a:avLst>
                <a:gd name="adj" fmla="val 50000"/>
              </a:avLst>
            </a:prstGeom>
            <a:solidFill>
              <a:schemeClr val="accent2"/>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1" name="AutoShape 232"/>
            <p:cNvSpPr>
              <a:spLocks noChangeArrowheads="1"/>
            </p:cNvSpPr>
            <p:nvPr/>
          </p:nvSpPr>
          <p:spPr bwMode="auto">
            <a:xfrm>
              <a:off x="3874" y="1923"/>
              <a:ext cx="111" cy="75"/>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2" name="AutoShape 233"/>
            <p:cNvSpPr>
              <a:spLocks noChangeArrowheads="1"/>
            </p:cNvSpPr>
            <p:nvPr/>
          </p:nvSpPr>
          <p:spPr bwMode="auto">
            <a:xfrm>
              <a:off x="3540" y="1468"/>
              <a:ext cx="112" cy="74"/>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3" name="AutoShape 234"/>
            <p:cNvSpPr>
              <a:spLocks noChangeArrowheads="1"/>
            </p:cNvSpPr>
            <p:nvPr/>
          </p:nvSpPr>
          <p:spPr bwMode="auto">
            <a:xfrm>
              <a:off x="3651" y="1618"/>
              <a:ext cx="111" cy="73"/>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4" name="AutoShape 235"/>
            <p:cNvSpPr>
              <a:spLocks noChangeArrowheads="1"/>
            </p:cNvSpPr>
            <p:nvPr/>
          </p:nvSpPr>
          <p:spPr bwMode="auto">
            <a:xfrm>
              <a:off x="3764" y="1468"/>
              <a:ext cx="113" cy="74"/>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5" name="AutoShape 236"/>
            <p:cNvSpPr>
              <a:spLocks noChangeArrowheads="1"/>
            </p:cNvSpPr>
            <p:nvPr/>
          </p:nvSpPr>
          <p:spPr bwMode="auto">
            <a:xfrm>
              <a:off x="3988" y="1469"/>
              <a:ext cx="112" cy="75"/>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6" name="AutoShape 237"/>
            <p:cNvSpPr>
              <a:spLocks noChangeArrowheads="1"/>
            </p:cNvSpPr>
            <p:nvPr/>
          </p:nvSpPr>
          <p:spPr bwMode="auto">
            <a:xfrm>
              <a:off x="4213" y="1468"/>
              <a:ext cx="113" cy="74"/>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7" name="AutoShape 238"/>
            <p:cNvSpPr>
              <a:spLocks noChangeArrowheads="1"/>
            </p:cNvSpPr>
            <p:nvPr/>
          </p:nvSpPr>
          <p:spPr bwMode="auto">
            <a:xfrm>
              <a:off x="4100" y="1621"/>
              <a:ext cx="112" cy="75"/>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8" name="AutoShape 239"/>
            <p:cNvSpPr>
              <a:spLocks noChangeArrowheads="1"/>
            </p:cNvSpPr>
            <p:nvPr/>
          </p:nvSpPr>
          <p:spPr bwMode="auto">
            <a:xfrm>
              <a:off x="3763" y="1772"/>
              <a:ext cx="111" cy="75"/>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29" name="AutoShape 240"/>
            <p:cNvSpPr>
              <a:spLocks noChangeArrowheads="1"/>
            </p:cNvSpPr>
            <p:nvPr/>
          </p:nvSpPr>
          <p:spPr bwMode="auto">
            <a:xfrm>
              <a:off x="3986" y="1771"/>
              <a:ext cx="112" cy="74"/>
            </a:xfrm>
            <a:prstGeom prst="triangle">
              <a:avLst>
                <a:gd name="adj" fmla="val 50000"/>
              </a:avLst>
            </a:prstGeom>
            <a:solidFill>
              <a:srgbClr val="FFCC00"/>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grpSp>
          <p:nvGrpSpPr>
            <p:cNvPr id="7" name="Group 241"/>
            <p:cNvGrpSpPr>
              <a:grpSpLocks/>
            </p:cNvGrpSpPr>
            <p:nvPr/>
          </p:nvGrpSpPr>
          <p:grpSpPr bwMode="auto">
            <a:xfrm>
              <a:off x="3514" y="1468"/>
              <a:ext cx="846" cy="567"/>
              <a:chOff x="2527" y="1296"/>
              <a:chExt cx="2441" cy="1854"/>
            </a:xfrm>
          </p:grpSpPr>
          <p:sp>
            <p:nvSpPr>
              <p:cNvPr id="31" name="AutoShape 242"/>
              <p:cNvSpPr>
                <a:spLocks noChangeArrowheads="1"/>
              </p:cNvSpPr>
              <p:nvPr/>
            </p:nvSpPr>
            <p:spPr bwMode="auto">
              <a:xfrm>
                <a:off x="2527" y="129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2" name="AutoShape 243"/>
              <p:cNvSpPr>
                <a:spLocks noChangeArrowheads="1"/>
              </p:cNvSpPr>
              <p:nvPr/>
            </p:nvSpPr>
            <p:spPr bwMode="auto">
              <a:xfrm>
                <a:off x="2689" y="1541"/>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3" name="AutoShape 244"/>
              <p:cNvSpPr>
                <a:spLocks noChangeArrowheads="1"/>
              </p:cNvSpPr>
              <p:nvPr/>
            </p:nvSpPr>
            <p:spPr bwMode="auto">
              <a:xfrm>
                <a:off x="2873" y="129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4" name="AutoShape 245"/>
              <p:cNvSpPr>
                <a:spLocks noChangeArrowheads="1"/>
              </p:cNvSpPr>
              <p:nvPr/>
            </p:nvSpPr>
            <p:spPr bwMode="auto">
              <a:xfrm>
                <a:off x="2850" y="178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5" name="AutoShape 246"/>
              <p:cNvSpPr>
                <a:spLocks noChangeArrowheads="1"/>
              </p:cNvSpPr>
              <p:nvPr/>
            </p:nvSpPr>
            <p:spPr bwMode="auto">
              <a:xfrm>
                <a:off x="3185" y="1783"/>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6" name="AutoShape 247"/>
              <p:cNvSpPr>
                <a:spLocks noChangeArrowheads="1"/>
              </p:cNvSpPr>
              <p:nvPr/>
            </p:nvSpPr>
            <p:spPr bwMode="auto">
              <a:xfrm>
                <a:off x="3012" y="2032"/>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7" name="AutoShape 248"/>
              <p:cNvSpPr>
                <a:spLocks noChangeArrowheads="1"/>
              </p:cNvSpPr>
              <p:nvPr/>
            </p:nvSpPr>
            <p:spPr bwMode="auto">
              <a:xfrm>
                <a:off x="3349" y="1528"/>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8" name="AutoShape 249"/>
              <p:cNvSpPr>
                <a:spLocks noChangeArrowheads="1"/>
              </p:cNvSpPr>
              <p:nvPr/>
            </p:nvSpPr>
            <p:spPr bwMode="auto">
              <a:xfrm>
                <a:off x="3173" y="1303"/>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39" name="AutoShape 250"/>
              <p:cNvSpPr>
                <a:spLocks noChangeArrowheads="1"/>
              </p:cNvSpPr>
              <p:nvPr/>
            </p:nvSpPr>
            <p:spPr bwMode="auto">
              <a:xfrm>
                <a:off x="3505" y="1296"/>
                <a:ext cx="159"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0" name="AutoShape 251"/>
              <p:cNvSpPr>
                <a:spLocks noChangeArrowheads="1"/>
              </p:cNvSpPr>
              <p:nvPr/>
            </p:nvSpPr>
            <p:spPr bwMode="auto">
              <a:xfrm>
                <a:off x="3831" y="1296"/>
                <a:ext cx="159"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1" name="AutoShape 252"/>
              <p:cNvSpPr>
                <a:spLocks noChangeArrowheads="1"/>
              </p:cNvSpPr>
              <p:nvPr/>
            </p:nvSpPr>
            <p:spPr bwMode="auto">
              <a:xfrm>
                <a:off x="3993" y="1541"/>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2" name="AutoShape 253"/>
              <p:cNvSpPr>
                <a:spLocks noChangeArrowheads="1"/>
              </p:cNvSpPr>
              <p:nvPr/>
            </p:nvSpPr>
            <p:spPr bwMode="auto">
              <a:xfrm>
                <a:off x="4177" y="129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3" name="AutoShape 254"/>
              <p:cNvSpPr>
                <a:spLocks noChangeArrowheads="1"/>
              </p:cNvSpPr>
              <p:nvPr/>
            </p:nvSpPr>
            <p:spPr bwMode="auto">
              <a:xfrm>
                <a:off x="4154" y="178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4" name="AutoShape 255"/>
              <p:cNvSpPr>
                <a:spLocks noChangeArrowheads="1"/>
              </p:cNvSpPr>
              <p:nvPr/>
            </p:nvSpPr>
            <p:spPr bwMode="auto">
              <a:xfrm>
                <a:off x="4489" y="1783"/>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5" name="AutoShape 256"/>
              <p:cNvSpPr>
                <a:spLocks noChangeArrowheads="1"/>
              </p:cNvSpPr>
              <p:nvPr/>
            </p:nvSpPr>
            <p:spPr bwMode="auto">
              <a:xfrm>
                <a:off x="4316" y="2032"/>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6" name="AutoShape 257"/>
              <p:cNvSpPr>
                <a:spLocks noChangeArrowheads="1"/>
              </p:cNvSpPr>
              <p:nvPr/>
            </p:nvSpPr>
            <p:spPr bwMode="auto">
              <a:xfrm>
                <a:off x="4651" y="1528"/>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7" name="AutoShape 258"/>
              <p:cNvSpPr>
                <a:spLocks noChangeArrowheads="1"/>
              </p:cNvSpPr>
              <p:nvPr/>
            </p:nvSpPr>
            <p:spPr bwMode="auto">
              <a:xfrm>
                <a:off x="4477" y="1303"/>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48" name="AutoShape 259"/>
              <p:cNvSpPr>
                <a:spLocks noChangeArrowheads="1"/>
              </p:cNvSpPr>
              <p:nvPr/>
            </p:nvSpPr>
            <p:spPr bwMode="auto">
              <a:xfrm>
                <a:off x="4806" y="129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grpSp>
            <p:nvGrpSpPr>
              <p:cNvPr id="15" name="Group 260"/>
              <p:cNvGrpSpPr>
                <a:grpSpLocks/>
              </p:cNvGrpSpPr>
              <p:nvPr/>
            </p:nvGrpSpPr>
            <p:grpSpPr bwMode="auto">
              <a:xfrm>
                <a:off x="3176" y="2293"/>
                <a:ext cx="1137" cy="857"/>
                <a:chOff x="3182" y="2299"/>
                <a:chExt cx="1137" cy="857"/>
              </a:xfrm>
            </p:grpSpPr>
            <p:sp>
              <p:nvSpPr>
                <p:cNvPr id="50" name="AutoShape 261"/>
                <p:cNvSpPr>
                  <a:spLocks noChangeArrowheads="1"/>
                </p:cNvSpPr>
                <p:nvPr/>
              </p:nvSpPr>
              <p:spPr bwMode="auto">
                <a:xfrm>
                  <a:off x="3182" y="2299"/>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1" name="AutoShape 262"/>
                <p:cNvSpPr>
                  <a:spLocks noChangeArrowheads="1"/>
                </p:cNvSpPr>
                <p:nvPr/>
              </p:nvSpPr>
              <p:spPr bwMode="auto">
                <a:xfrm>
                  <a:off x="3344" y="2545"/>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2" name="AutoShape 263"/>
                <p:cNvSpPr>
                  <a:spLocks noChangeArrowheads="1"/>
                </p:cNvSpPr>
                <p:nvPr/>
              </p:nvSpPr>
              <p:spPr bwMode="auto">
                <a:xfrm>
                  <a:off x="3528" y="2299"/>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3" name="AutoShape 264"/>
                <p:cNvSpPr>
                  <a:spLocks noChangeArrowheads="1"/>
                </p:cNvSpPr>
                <p:nvPr/>
              </p:nvSpPr>
              <p:spPr bwMode="auto">
                <a:xfrm>
                  <a:off x="3505" y="2790"/>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4" name="AutoShape 265"/>
                <p:cNvSpPr>
                  <a:spLocks noChangeArrowheads="1"/>
                </p:cNvSpPr>
                <p:nvPr/>
              </p:nvSpPr>
              <p:spPr bwMode="auto">
                <a:xfrm>
                  <a:off x="3840" y="2783"/>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5" name="AutoShape 266"/>
                <p:cNvSpPr>
                  <a:spLocks noChangeArrowheads="1"/>
                </p:cNvSpPr>
                <p:nvPr/>
              </p:nvSpPr>
              <p:spPr bwMode="auto">
                <a:xfrm>
                  <a:off x="3667" y="3035"/>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6" name="AutoShape 267"/>
                <p:cNvSpPr>
                  <a:spLocks noChangeArrowheads="1"/>
                </p:cNvSpPr>
                <p:nvPr/>
              </p:nvSpPr>
              <p:spPr bwMode="auto">
                <a:xfrm>
                  <a:off x="4005" y="2531"/>
                  <a:ext cx="159"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7" name="AutoShape 268"/>
                <p:cNvSpPr>
                  <a:spLocks noChangeArrowheads="1"/>
                </p:cNvSpPr>
                <p:nvPr/>
              </p:nvSpPr>
              <p:spPr bwMode="auto">
                <a:xfrm>
                  <a:off x="3829" y="2306"/>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sp>
              <p:nvSpPr>
                <p:cNvPr id="58" name="AutoShape 269"/>
                <p:cNvSpPr>
                  <a:spLocks noChangeArrowheads="1"/>
                </p:cNvSpPr>
                <p:nvPr/>
              </p:nvSpPr>
              <p:spPr bwMode="auto">
                <a:xfrm>
                  <a:off x="4157" y="2299"/>
                  <a:ext cx="162" cy="121"/>
                </a:xfrm>
                <a:prstGeom prst="triangle">
                  <a:avLst>
                    <a:gd name="adj" fmla="val 50000"/>
                  </a:avLst>
                </a:prstGeom>
                <a:solidFill>
                  <a:srgbClr val="CCFFFF"/>
                </a:solidFill>
                <a:ln w="9525">
                  <a:solidFill>
                    <a:schemeClr val="tx1"/>
                  </a:solidFill>
                  <a:miter lim="800000"/>
                  <a:headEnd/>
                  <a:tailEnd/>
                </a:ln>
                <a:effectLst/>
              </p:spPr>
              <p:txBody>
                <a:bodyPr wrap="none" anchor="ctr"/>
                <a:lstStyle/>
                <a:p>
                  <a:pPr>
                    <a:defRPr/>
                  </a:pPr>
                  <a:endParaRPr lang="en-IN" i="1" dirty="0">
                    <a:effectLst>
                      <a:outerShdw blurRad="38100" dist="38100" dir="2700000" algn="tl">
                        <a:srgbClr val="000000">
                          <a:alpha val="43137"/>
                        </a:srgbClr>
                      </a:outerShdw>
                    </a:effectLst>
                    <a:latin typeface="Georgia" pitchFamily="18" charset="0"/>
                  </a:endParaRPr>
                </a:p>
              </p:txBody>
            </p:sp>
          </p:grpSp>
        </p:grpSp>
      </p:grpSp>
      <p:pic>
        <p:nvPicPr>
          <p:cNvPr id="60" name="Picture 2"/>
          <p:cNvPicPr>
            <a:picLocks noChangeAspect="1" noChangeArrowheads="1"/>
          </p:cNvPicPr>
          <p:nvPr/>
        </p:nvPicPr>
        <p:blipFill>
          <a:blip r:embed="rId10" cstate="print"/>
          <a:srcRect l="19583" t="26864" r="48617" b="43861"/>
          <a:stretch>
            <a:fillRect/>
          </a:stretch>
        </p:blipFill>
        <p:spPr bwMode="auto">
          <a:xfrm>
            <a:off x="5867400" y="5334000"/>
            <a:ext cx="2133600" cy="1104900"/>
          </a:xfrm>
          <a:prstGeom prst="rect">
            <a:avLst/>
          </a:prstGeom>
          <a:noFill/>
          <a:ln w="9525">
            <a:noFill/>
            <a:miter lim="800000"/>
            <a:headEnd/>
            <a:tailEnd/>
          </a:ln>
          <a:effectLst/>
        </p:spPr>
      </p:pic>
      <p:pic>
        <p:nvPicPr>
          <p:cNvPr id="61" name="Picture 2"/>
          <p:cNvPicPr>
            <a:picLocks noChangeAspect="1" noChangeArrowheads="1"/>
          </p:cNvPicPr>
          <p:nvPr/>
        </p:nvPicPr>
        <p:blipFill>
          <a:blip r:embed="rId11" cstate="print"/>
          <a:srcRect/>
          <a:stretch>
            <a:fillRect/>
          </a:stretch>
        </p:blipFill>
        <p:spPr bwMode="auto">
          <a:xfrm>
            <a:off x="7620000" y="1295400"/>
            <a:ext cx="1219200" cy="1261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2" name="Rectangle 61"/>
          <p:cNvSpPr/>
          <p:nvPr/>
        </p:nvSpPr>
        <p:spPr>
          <a:xfrm>
            <a:off x="7620000" y="2590800"/>
            <a:ext cx="1475084" cy="461665"/>
          </a:xfrm>
          <a:prstGeom prst="rect">
            <a:avLst/>
          </a:prstGeom>
        </p:spPr>
        <p:txBody>
          <a:bodyPr wrap="none">
            <a:spAutoFit/>
          </a:bodyPr>
          <a:lstStyle/>
          <a:p>
            <a:r>
              <a:rPr lang="en-US" sz="1200" i="1" dirty="0" smtClean="0">
                <a:solidFill>
                  <a:schemeClr val="bg1"/>
                </a:solidFill>
                <a:latin typeface="Georgia" pitchFamily="18" charset="0"/>
                <a:cs typeface="FrankRuehl" pitchFamily="34" charset="-79"/>
              </a:rPr>
              <a:t>RFID Meanderline</a:t>
            </a:r>
          </a:p>
          <a:p>
            <a:r>
              <a:rPr lang="en-US" sz="1200" i="1" dirty="0" smtClean="0">
                <a:solidFill>
                  <a:schemeClr val="bg1"/>
                </a:solidFill>
                <a:latin typeface="Georgia" pitchFamily="18" charset="0"/>
                <a:cs typeface="FrankRuehl" pitchFamily="34" charset="-79"/>
              </a:rPr>
              <a:t>Antenna </a:t>
            </a:r>
            <a:endParaRPr lang="en-US" sz="1200" i="1" dirty="0">
              <a:solidFill>
                <a:schemeClr val="bg1"/>
              </a:solidFill>
              <a:latin typeface="Georgia" pitchFamily="18" charset="0"/>
            </a:endParaRPr>
          </a:p>
        </p:txBody>
      </p:sp>
      <p:sp>
        <p:nvSpPr>
          <p:cNvPr id="63" name="Rectangle 62"/>
          <p:cNvSpPr/>
          <p:nvPr/>
        </p:nvSpPr>
        <p:spPr>
          <a:xfrm>
            <a:off x="5943600" y="2061880"/>
            <a:ext cx="1066318" cy="276999"/>
          </a:xfrm>
          <a:prstGeom prst="rect">
            <a:avLst/>
          </a:prstGeom>
        </p:spPr>
        <p:txBody>
          <a:bodyPr wrap="none">
            <a:spAutoFit/>
          </a:bodyPr>
          <a:lstStyle/>
          <a:p>
            <a:r>
              <a:rPr lang="en-US" sz="1200" i="1" dirty="0" smtClean="0">
                <a:solidFill>
                  <a:schemeClr val="bg1"/>
                </a:solidFill>
                <a:latin typeface="Georgia" pitchFamily="18" charset="0"/>
                <a:cs typeface="FrankRuehl" pitchFamily="34" charset="-79"/>
              </a:rPr>
              <a:t>Slot Loading</a:t>
            </a:r>
            <a:endParaRPr lang="en-US" sz="1200" i="1" dirty="0">
              <a:solidFill>
                <a:schemeClr val="bg1"/>
              </a:solidFill>
              <a:latin typeface="Georgia"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76250" y="228600"/>
            <a:ext cx="8153400" cy="954107"/>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dirty="0" smtClean="0">
                <a:solidFill>
                  <a:srgbClr val="FFFF00"/>
                </a:solidFill>
                <a:latin typeface="Georgia" pitchFamily="18" charset="0"/>
                <a:ea typeface="Segoe UI" pitchFamily="34" charset="0"/>
                <a:cs typeface="FrankRuehl" pitchFamily="34" charset="-79"/>
              </a:rPr>
              <a:t>FRAGMENTED APERTURE ANTENNA FOR ULTRA BROAD BAND APPLICATIONS</a:t>
            </a:r>
            <a:endParaRPr lang="en-US" sz="2800" b="1" dirty="0">
              <a:solidFill>
                <a:srgbClr val="FFFF00"/>
              </a:solidFill>
              <a:latin typeface="Georgia" pitchFamily="18" charset="0"/>
              <a:ea typeface="Segoe UI" pitchFamily="34" charset="0"/>
              <a:cs typeface="FrankRuehl" pitchFamily="34" charset="-79"/>
            </a:endParaRPr>
          </a:p>
        </p:txBody>
      </p:sp>
      <p:sp>
        <p:nvSpPr>
          <p:cNvPr id="3" name="Rectangle 2"/>
          <p:cNvSpPr/>
          <p:nvPr/>
        </p:nvSpPr>
        <p:spPr>
          <a:xfrm>
            <a:off x="228600" y="1066800"/>
            <a:ext cx="5562600" cy="5139869"/>
          </a:xfrm>
          <a:prstGeom prst="rect">
            <a:avLst/>
          </a:prstGeom>
        </p:spPr>
        <p:txBody>
          <a:bodyPr wrap="square">
            <a:spAutoFit/>
          </a:bodyPr>
          <a:lstStyle/>
          <a:p>
            <a:pPr fontAlgn="auto">
              <a:spcBef>
                <a:spcPts val="600"/>
              </a:spcBef>
              <a:spcAft>
                <a:spcPts val="600"/>
              </a:spcAft>
              <a:defRPr/>
            </a:pPr>
            <a:endParaRPr lang="en-US" sz="2400" i="1" dirty="0">
              <a:solidFill>
                <a:schemeClr val="bg1"/>
              </a:solidFill>
              <a:latin typeface="Georgia" pitchFamily="18" charset="0"/>
              <a:cs typeface="FrankRuehl" pitchFamily="34" charset="-79"/>
            </a:endParaRPr>
          </a:p>
          <a:p>
            <a:pPr fontAlgn="auto">
              <a:spcBef>
                <a:spcPts val="600"/>
              </a:spcBef>
              <a:spcAft>
                <a:spcPts val="600"/>
              </a:spcAft>
              <a:defRPr/>
            </a:pPr>
            <a:r>
              <a:rPr lang="en-US" sz="2800" i="1" dirty="0">
                <a:solidFill>
                  <a:srgbClr val="00FFFF"/>
                </a:solidFill>
                <a:latin typeface="Georgia" pitchFamily="18" charset="0"/>
                <a:cs typeface="FrankRuehl" pitchFamily="34" charset="-79"/>
              </a:rPr>
              <a:t> </a:t>
            </a:r>
            <a:r>
              <a:rPr lang="en-US" sz="2800" i="1" dirty="0">
                <a:solidFill>
                  <a:srgbClr val="00FFFF"/>
                </a:solidFill>
                <a:latin typeface="Georgia" pitchFamily="18" charset="0"/>
                <a:ea typeface="Segoe UI" pitchFamily="34" charset="0"/>
                <a:cs typeface="FrankRuehl" pitchFamily="34" charset="-79"/>
              </a:rPr>
              <a:t>Features and Benefits </a:t>
            </a:r>
          </a:p>
          <a:p>
            <a:pPr marL="457200" indent="-287338" fontAlgn="auto">
              <a:spcBef>
                <a:spcPts val="600"/>
              </a:spcBef>
              <a:spcAft>
                <a:spcPts val="600"/>
              </a:spcAft>
              <a:buFont typeface="Wingdings" pitchFamily="2" charset="2"/>
              <a:buChar char="§"/>
              <a:defRPr/>
            </a:pPr>
            <a:r>
              <a:rPr lang="fr-FR" sz="2400" i="1" dirty="0" smtClean="0">
                <a:solidFill>
                  <a:schemeClr val="bg1"/>
                </a:solidFill>
                <a:latin typeface="Georgia" pitchFamily="18" charset="0"/>
                <a:ea typeface="Segoe UI" pitchFamily="34" charset="0"/>
                <a:cs typeface="FrankRuehl" pitchFamily="34" charset="-79"/>
              </a:rPr>
              <a:t>Ultra </a:t>
            </a:r>
            <a:r>
              <a:rPr lang="fr-FR" sz="2400" i="1" dirty="0">
                <a:solidFill>
                  <a:schemeClr val="bg1"/>
                </a:solidFill>
                <a:latin typeface="Georgia" pitchFamily="18" charset="0"/>
                <a:ea typeface="Segoe UI" pitchFamily="34" charset="0"/>
                <a:cs typeface="FrankRuehl" pitchFamily="34" charset="-79"/>
              </a:rPr>
              <a:t>wideband upto </a:t>
            </a:r>
            <a:r>
              <a:rPr lang="fr-FR" sz="2400" i="1" dirty="0" smtClean="0">
                <a:solidFill>
                  <a:schemeClr val="bg1"/>
                </a:solidFill>
                <a:latin typeface="Georgia" pitchFamily="18" charset="0"/>
                <a:ea typeface="Segoe UI" pitchFamily="34" charset="0"/>
                <a:cs typeface="FrankRuehl" pitchFamily="34" charset="-79"/>
              </a:rPr>
              <a:t>100:1 </a:t>
            </a:r>
            <a:r>
              <a:rPr lang="fr-FR" sz="2400" i="1" dirty="0">
                <a:solidFill>
                  <a:schemeClr val="bg1"/>
                </a:solidFill>
                <a:latin typeface="Georgia" pitchFamily="18" charset="0"/>
                <a:ea typeface="Segoe UI" pitchFamily="34" charset="0"/>
                <a:cs typeface="FrankRuehl" pitchFamily="34" charset="-79"/>
              </a:rPr>
              <a:t>bandwidth</a:t>
            </a:r>
          </a:p>
          <a:p>
            <a:pPr marL="457200" indent="-287338" fontAlgn="auto">
              <a:spcBef>
                <a:spcPts val="600"/>
              </a:spcBef>
              <a:spcAft>
                <a:spcPts val="600"/>
              </a:spcAft>
              <a:buFont typeface="Wingdings" pitchFamily="2" charset="2"/>
              <a:buChar char="§"/>
              <a:defRPr/>
            </a:pPr>
            <a:r>
              <a:rPr lang="fr-FR" sz="2400" i="1" dirty="0">
                <a:solidFill>
                  <a:schemeClr val="bg1"/>
                </a:solidFill>
                <a:latin typeface="Georgia" pitchFamily="18" charset="0"/>
                <a:ea typeface="Segoe UI" pitchFamily="34" charset="0"/>
                <a:cs typeface="FrankRuehl" pitchFamily="34" charset="-79"/>
              </a:rPr>
              <a:t> Computer based design</a:t>
            </a:r>
          </a:p>
          <a:p>
            <a:pPr marL="457200" indent="-287338" fontAlgn="auto">
              <a:spcBef>
                <a:spcPts val="600"/>
              </a:spcBef>
              <a:spcAft>
                <a:spcPts val="600"/>
              </a:spcAft>
              <a:buFont typeface="Wingdings" pitchFamily="2" charset="2"/>
              <a:buChar char="§"/>
              <a:defRPr/>
            </a:pPr>
            <a:r>
              <a:rPr lang="fr-FR" sz="2400" i="1" dirty="0">
                <a:solidFill>
                  <a:schemeClr val="bg1"/>
                </a:solidFill>
                <a:latin typeface="Georgia" pitchFamily="18" charset="0"/>
                <a:ea typeface="Segoe UI" pitchFamily="34" charset="0"/>
                <a:cs typeface="FrankRuehl" pitchFamily="34" charset="-79"/>
              </a:rPr>
              <a:t>Taking advantage of the mutual coupling </a:t>
            </a:r>
            <a:r>
              <a:rPr lang="fr-FR" sz="2400" i="1" dirty="0" smtClean="0">
                <a:solidFill>
                  <a:schemeClr val="bg1"/>
                </a:solidFill>
                <a:latin typeface="Georgia" pitchFamily="18" charset="0"/>
                <a:ea typeface="Segoe UI" pitchFamily="34" charset="0"/>
                <a:cs typeface="FrankRuehl" pitchFamily="34" charset="-79"/>
              </a:rPr>
              <a:t>to achieve </a:t>
            </a:r>
            <a:r>
              <a:rPr lang="en-US" sz="2400" i="1" dirty="0">
                <a:solidFill>
                  <a:schemeClr val="bg1"/>
                </a:solidFill>
                <a:latin typeface="Georgia" pitchFamily="18" charset="0"/>
                <a:ea typeface="Segoe UI" pitchFamily="34" charset="0"/>
                <a:cs typeface="FrankRuehl" pitchFamily="34" charset="-79"/>
              </a:rPr>
              <a:t>extremely wide bandwidth</a:t>
            </a:r>
          </a:p>
          <a:p>
            <a:pPr marL="457200" indent="-287338" fontAlgn="auto">
              <a:spcBef>
                <a:spcPts val="600"/>
              </a:spcBef>
              <a:spcAft>
                <a:spcPts val="600"/>
              </a:spcAft>
              <a:buFont typeface="Wingdings" pitchFamily="2" charset="2"/>
              <a:buChar char="§"/>
              <a:defRPr/>
            </a:pPr>
            <a:r>
              <a:rPr lang="en-US" sz="2400" i="1" dirty="0">
                <a:solidFill>
                  <a:schemeClr val="bg1"/>
                </a:solidFill>
                <a:latin typeface="Georgia" pitchFamily="18" charset="0"/>
                <a:ea typeface="Segoe UI" pitchFamily="34" charset="0"/>
                <a:cs typeface="FrankRuehl" pitchFamily="34" charset="-79"/>
              </a:rPr>
              <a:t>Ease of fabrication using planar printed circuit</a:t>
            </a:r>
          </a:p>
          <a:p>
            <a:pPr marL="457200" indent="-287338" fontAlgn="auto">
              <a:spcBef>
                <a:spcPts val="600"/>
              </a:spcBef>
              <a:spcAft>
                <a:spcPts val="600"/>
              </a:spcAft>
              <a:buFont typeface="Wingdings" pitchFamily="2" charset="2"/>
              <a:buChar char="§"/>
              <a:defRPr/>
            </a:pPr>
            <a:r>
              <a:rPr lang="en-US" sz="2400" i="1" dirty="0">
                <a:solidFill>
                  <a:schemeClr val="bg1"/>
                </a:solidFill>
                <a:latin typeface="Georgia" pitchFamily="18" charset="0"/>
                <a:ea typeface="Segoe UI" pitchFamily="34" charset="0"/>
                <a:cs typeface="FrankRuehl" pitchFamily="34" charset="-79"/>
              </a:rPr>
              <a:t>Light weight</a:t>
            </a:r>
          </a:p>
        </p:txBody>
      </p:sp>
      <p:grpSp>
        <p:nvGrpSpPr>
          <p:cNvPr id="4" name="Group 5"/>
          <p:cNvGrpSpPr>
            <a:grpSpLocks/>
          </p:cNvGrpSpPr>
          <p:nvPr/>
        </p:nvGrpSpPr>
        <p:grpSpPr bwMode="auto">
          <a:xfrm>
            <a:off x="5638801" y="1371600"/>
            <a:ext cx="3127374" cy="4776358"/>
            <a:chOff x="5638845" y="1371600"/>
            <a:chExt cx="3127013" cy="4775694"/>
          </a:xfrm>
        </p:grpSpPr>
        <p:pic>
          <p:nvPicPr>
            <p:cNvPr id="5" name="Picture 2" descr="G:\recent antenna trends\Ultra_wideband_antenna.jpg"/>
            <p:cNvPicPr>
              <a:picLocks noChangeAspect="1" noChangeArrowheads="1"/>
            </p:cNvPicPr>
            <p:nvPr/>
          </p:nvPicPr>
          <p:blipFill>
            <a:blip r:embed="rId2" cstate="print"/>
            <a:srcRect/>
            <a:stretch>
              <a:fillRect/>
            </a:stretch>
          </p:blipFill>
          <p:spPr bwMode="auto">
            <a:xfrm>
              <a:off x="6019800" y="1371600"/>
              <a:ext cx="2746058" cy="4215696"/>
            </a:xfrm>
            <a:prstGeom prst="rect">
              <a:avLst/>
            </a:prstGeom>
            <a:noFill/>
            <a:ln w="9525">
              <a:noFill/>
              <a:miter lim="800000"/>
              <a:headEnd/>
              <a:tailEnd/>
            </a:ln>
          </p:spPr>
        </p:pic>
        <p:sp>
          <p:nvSpPr>
            <p:cNvPr id="6" name="TextBox 4"/>
            <p:cNvSpPr txBox="1">
              <a:spLocks noChangeArrowheads="1"/>
            </p:cNvSpPr>
            <p:nvPr/>
          </p:nvSpPr>
          <p:spPr bwMode="auto">
            <a:xfrm>
              <a:off x="5638845" y="5562600"/>
              <a:ext cx="3124157" cy="584694"/>
            </a:xfrm>
            <a:prstGeom prst="rect">
              <a:avLst/>
            </a:prstGeom>
            <a:noFill/>
            <a:ln w="9525">
              <a:noFill/>
              <a:miter lim="800000"/>
              <a:headEnd/>
              <a:tailEnd/>
            </a:ln>
          </p:spPr>
          <p:txBody>
            <a:bodyPr wrap="square">
              <a:spAutoFit/>
            </a:bodyPr>
            <a:lstStyle/>
            <a:p>
              <a:pPr algn="ctr"/>
              <a:r>
                <a:rPr lang="en-US" sz="1600" i="1" dirty="0" smtClean="0">
                  <a:solidFill>
                    <a:schemeClr val="bg1"/>
                  </a:solidFill>
                  <a:latin typeface="Georgia" pitchFamily="18" charset="0"/>
                  <a:ea typeface="Segoe UI" pitchFamily="34" charset="0"/>
                  <a:cs typeface="Segoe UI" pitchFamily="34" charset="0"/>
                </a:rPr>
                <a:t>Fragmented aperture antenna covering (300mhz-10ghz)</a:t>
              </a:r>
              <a:endParaRPr lang="en-US" sz="1600" i="1" dirty="0">
                <a:solidFill>
                  <a:schemeClr val="bg1"/>
                </a:solidFill>
                <a:latin typeface="Georgia" pitchFamily="18" charset="0"/>
                <a:ea typeface="Segoe UI" pitchFamily="34" charset="0"/>
                <a:cs typeface="Segoe UI" pitchFamily="34" charset="0"/>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41" name="Object 1"/>
          <p:cNvGraphicFramePr>
            <a:graphicFrameLocks noChangeAspect="1"/>
          </p:cNvGraphicFramePr>
          <p:nvPr/>
        </p:nvGraphicFramePr>
        <p:xfrm>
          <a:off x="304800" y="1752600"/>
          <a:ext cx="4648200" cy="3505200"/>
        </p:xfrm>
        <a:graphic>
          <a:graphicData uri="http://schemas.openxmlformats.org/presentationml/2006/ole">
            <p:oleObj spid="_x0000_s118808" name="Picture" r:id="rId3" imgW="13009524" imgH="7314286" progId="StaticDib">
              <p:embed/>
            </p:oleObj>
          </a:graphicData>
        </a:graphic>
      </p:graphicFrame>
      <p:sp>
        <p:nvSpPr>
          <p:cNvPr id="102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43" name="Object 3"/>
          <p:cNvGraphicFramePr>
            <a:graphicFrameLocks noChangeAspect="1"/>
          </p:cNvGraphicFramePr>
          <p:nvPr/>
        </p:nvGraphicFramePr>
        <p:xfrm>
          <a:off x="5181600" y="1762125"/>
          <a:ext cx="3810000" cy="3505200"/>
        </p:xfrm>
        <a:graphic>
          <a:graphicData uri="http://schemas.openxmlformats.org/presentationml/2006/ole">
            <p:oleObj spid="_x0000_s118809" name="Picture" r:id="rId4" imgW="13009524" imgH="7314286" progId="StaticDib">
              <p:embed/>
            </p:oleObj>
          </a:graphicData>
        </a:graphic>
      </p:graphicFrame>
      <p:sp>
        <p:nvSpPr>
          <p:cNvPr id="6" name="Rectangle 5"/>
          <p:cNvSpPr/>
          <p:nvPr/>
        </p:nvSpPr>
        <p:spPr>
          <a:xfrm>
            <a:off x="304800" y="152400"/>
            <a:ext cx="8610600" cy="954107"/>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dirty="0" smtClean="0">
                <a:solidFill>
                  <a:srgbClr val="FFFF00"/>
                </a:solidFill>
                <a:latin typeface="+mj-lt"/>
                <a:cs typeface="FrankRuehl" pitchFamily="34" charset="-79"/>
              </a:rPr>
              <a:t>PIXEL ADDRESSABLE RECONFIGURABLE CONFORMAL ANTENNA  </a:t>
            </a:r>
            <a:endParaRPr lang="en-US" sz="2800" b="1" dirty="0">
              <a:solidFill>
                <a:srgbClr val="FFFF00"/>
              </a:solidFill>
              <a:latin typeface="+mj-lt"/>
              <a:cs typeface="FrankRuehl" pitchFamily="34" charset="-79"/>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5417" t="12593" r="26250" b="8889"/>
          <a:stretch>
            <a:fillRect/>
          </a:stretch>
        </p:blipFill>
        <p:spPr bwMode="auto">
          <a:xfrm>
            <a:off x="533400" y="1219200"/>
            <a:ext cx="8153399" cy="4961709"/>
          </a:xfrm>
          <a:prstGeom prst="rect">
            <a:avLst/>
          </a:prstGeom>
          <a:noFill/>
          <a:ln w="9525">
            <a:noFill/>
            <a:miter lim="800000"/>
            <a:headEnd/>
            <a:tailEnd/>
          </a:ln>
          <a:effectLst/>
        </p:spPr>
      </p:pic>
      <p:sp>
        <p:nvSpPr>
          <p:cNvPr id="4" name="Rectangle 3"/>
          <p:cNvSpPr/>
          <p:nvPr/>
        </p:nvSpPr>
        <p:spPr>
          <a:xfrm>
            <a:off x="152400" y="76200"/>
            <a:ext cx="8839200" cy="954107"/>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dirty="0" smtClean="0">
                <a:solidFill>
                  <a:srgbClr val="FFFF00"/>
                </a:solidFill>
                <a:latin typeface="Georgia" pitchFamily="18" charset="0"/>
                <a:cs typeface="FrankRuehl" pitchFamily="34" charset="-79"/>
              </a:rPr>
              <a:t>PIXEL ADDRESSABLE RECONFIGURABLE CONFORMAL ANTENNA  </a:t>
            </a:r>
            <a:endParaRPr lang="en-US" sz="2800" b="1" dirty="0">
              <a:solidFill>
                <a:srgbClr val="FFFF00"/>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8839200" cy="5478423"/>
          </a:xfrm>
          <a:prstGeom prst="rect">
            <a:avLst/>
          </a:prstGeom>
        </p:spPr>
        <p:txBody>
          <a:bodyPr wrap="square">
            <a:spAutoFit/>
          </a:bodyPr>
          <a:lstStyle/>
          <a:p>
            <a:pPr marL="169863" indent="-169863">
              <a:spcBef>
                <a:spcPts val="600"/>
              </a:spcBef>
              <a:spcAft>
                <a:spcPts val="600"/>
              </a:spcAft>
              <a:buFont typeface="Arial" pitchFamily="34" charset="0"/>
              <a:buChar char="•"/>
            </a:pPr>
            <a:r>
              <a:rPr lang="en-US" sz="2000" i="1" dirty="0" smtClean="0">
                <a:solidFill>
                  <a:schemeClr val="bg1"/>
                </a:solidFill>
                <a:latin typeface="Georgia" pitchFamily="18" charset="0"/>
              </a:rPr>
              <a:t>Finding </a:t>
            </a:r>
            <a:r>
              <a:rPr lang="en-US" sz="2000" i="1" dirty="0">
                <a:solidFill>
                  <a:schemeClr val="bg1"/>
                </a:solidFill>
                <a:latin typeface="Georgia" pitchFamily="18" charset="0"/>
              </a:rPr>
              <a:t>energy sources to satisfy </a:t>
            </a:r>
            <a:r>
              <a:rPr lang="en-US" sz="2000" i="1" dirty="0" smtClean="0">
                <a:solidFill>
                  <a:schemeClr val="bg1"/>
                </a:solidFill>
                <a:latin typeface="Georgia" pitchFamily="18" charset="0"/>
              </a:rPr>
              <a:t>the world’s </a:t>
            </a:r>
            <a:r>
              <a:rPr lang="en-US" sz="2000" i="1" dirty="0">
                <a:solidFill>
                  <a:schemeClr val="bg1"/>
                </a:solidFill>
                <a:latin typeface="Georgia" pitchFamily="18" charset="0"/>
              </a:rPr>
              <a:t>growing demand is one of the society’s challenges for the next half century. </a:t>
            </a:r>
            <a:endParaRPr lang="en-US" sz="2000" i="1" dirty="0" smtClean="0">
              <a:solidFill>
                <a:schemeClr val="bg1"/>
              </a:solidFill>
              <a:latin typeface="Georgia" pitchFamily="18" charset="0"/>
            </a:endParaRPr>
          </a:p>
          <a:p>
            <a:pPr marL="169863" indent="-169863">
              <a:spcBef>
                <a:spcPts val="600"/>
              </a:spcBef>
              <a:spcAft>
                <a:spcPts val="600"/>
              </a:spcAft>
              <a:buFont typeface="Arial" pitchFamily="34" charset="0"/>
              <a:buChar char="•"/>
            </a:pPr>
            <a:r>
              <a:rPr lang="en-US" sz="2000" i="1" dirty="0" smtClean="0">
                <a:solidFill>
                  <a:schemeClr val="bg1"/>
                </a:solidFill>
                <a:latin typeface="Georgia" pitchFamily="18" charset="0"/>
              </a:rPr>
              <a:t>The </a:t>
            </a:r>
            <a:r>
              <a:rPr lang="en-US" sz="2000" i="1" dirty="0">
                <a:solidFill>
                  <a:schemeClr val="bg1"/>
                </a:solidFill>
                <a:latin typeface="Georgia" pitchFamily="18" charset="0"/>
              </a:rPr>
              <a:t>world now uses energy at </a:t>
            </a:r>
            <a:r>
              <a:rPr lang="en-US" sz="2000" i="1" dirty="0" smtClean="0">
                <a:solidFill>
                  <a:schemeClr val="bg1"/>
                </a:solidFill>
                <a:latin typeface="Georgia" pitchFamily="18" charset="0"/>
              </a:rPr>
              <a:t>a rate </a:t>
            </a:r>
            <a:r>
              <a:rPr lang="en-US" sz="2000" i="1" dirty="0">
                <a:solidFill>
                  <a:schemeClr val="bg1"/>
                </a:solidFill>
                <a:latin typeface="Georgia" pitchFamily="18" charset="0"/>
              </a:rPr>
              <a:t>of approximately 4.1x10</a:t>
            </a:r>
            <a:r>
              <a:rPr lang="en-US" sz="2000" i="1" baseline="30000" dirty="0">
                <a:solidFill>
                  <a:schemeClr val="bg1"/>
                </a:solidFill>
                <a:latin typeface="Georgia" pitchFamily="18" charset="0"/>
              </a:rPr>
              <a:t>20</a:t>
            </a:r>
            <a:r>
              <a:rPr lang="en-US" sz="2000" i="1" dirty="0">
                <a:solidFill>
                  <a:schemeClr val="bg1"/>
                </a:solidFill>
                <a:latin typeface="Georgia" pitchFamily="18" charset="0"/>
              </a:rPr>
              <a:t> J/yr, equivalent to continuous power consumption of 13 trillion watts. </a:t>
            </a:r>
            <a:r>
              <a:rPr lang="en-US" sz="2000" i="1" dirty="0" smtClean="0">
                <a:solidFill>
                  <a:schemeClr val="bg1"/>
                </a:solidFill>
                <a:latin typeface="Georgia" pitchFamily="18" charset="0"/>
              </a:rPr>
              <a:t>The </a:t>
            </a:r>
            <a:r>
              <a:rPr lang="en-US" sz="2000" i="1" dirty="0">
                <a:solidFill>
                  <a:schemeClr val="bg1"/>
                </a:solidFill>
                <a:latin typeface="Georgia" pitchFamily="18" charset="0"/>
              </a:rPr>
              <a:t>demand </a:t>
            </a:r>
            <a:r>
              <a:rPr lang="en-US" sz="2000" i="1" dirty="0" smtClean="0">
                <a:solidFill>
                  <a:schemeClr val="bg1"/>
                </a:solidFill>
                <a:latin typeface="Georgia" pitchFamily="18" charset="0"/>
              </a:rPr>
              <a:t>may reach 40 TW </a:t>
            </a:r>
            <a:r>
              <a:rPr lang="en-US" sz="2000" i="1" dirty="0">
                <a:solidFill>
                  <a:schemeClr val="bg1"/>
                </a:solidFill>
                <a:latin typeface="Georgia" pitchFamily="18" charset="0"/>
              </a:rPr>
              <a:t>by end of century.</a:t>
            </a:r>
          </a:p>
          <a:p>
            <a:pPr marL="169863" indent="-169863">
              <a:spcBef>
                <a:spcPts val="600"/>
              </a:spcBef>
              <a:spcAft>
                <a:spcPts val="600"/>
              </a:spcAft>
              <a:buFont typeface="Arial" pitchFamily="34" charset="0"/>
              <a:buChar char="•"/>
            </a:pPr>
            <a:r>
              <a:rPr lang="en-US" sz="2000" i="1" dirty="0" smtClean="0">
                <a:solidFill>
                  <a:schemeClr val="bg1"/>
                </a:solidFill>
                <a:latin typeface="Georgia" pitchFamily="18" charset="0"/>
              </a:rPr>
              <a:t>Suitable </a:t>
            </a:r>
            <a:r>
              <a:rPr lang="en-US" sz="2000" i="1" dirty="0">
                <a:solidFill>
                  <a:schemeClr val="bg1"/>
                </a:solidFill>
                <a:latin typeface="Georgia" pitchFamily="18" charset="0"/>
              </a:rPr>
              <a:t>actions aimed at reducing </a:t>
            </a:r>
            <a:r>
              <a:rPr lang="en-US" sz="2000" i="1" dirty="0" smtClean="0">
                <a:solidFill>
                  <a:schemeClr val="bg1"/>
                </a:solidFill>
                <a:latin typeface="Georgia" pitchFamily="18" charset="0"/>
              </a:rPr>
              <a:t>the dependence </a:t>
            </a:r>
            <a:r>
              <a:rPr lang="en-US" sz="2000" i="1" dirty="0">
                <a:solidFill>
                  <a:schemeClr val="bg1"/>
                </a:solidFill>
                <a:latin typeface="Georgia" pitchFamily="18" charset="0"/>
              </a:rPr>
              <a:t>on the fossil fuels are </a:t>
            </a:r>
            <a:r>
              <a:rPr lang="en-US" sz="2000" i="1" dirty="0" smtClean="0">
                <a:solidFill>
                  <a:schemeClr val="bg1"/>
                </a:solidFill>
                <a:latin typeface="Georgia" pitchFamily="18" charset="0"/>
              </a:rPr>
              <a:t>needed. </a:t>
            </a:r>
          </a:p>
          <a:p>
            <a:pPr marL="169863" indent="-169863">
              <a:spcBef>
                <a:spcPts val="600"/>
              </a:spcBef>
              <a:spcAft>
                <a:spcPts val="600"/>
              </a:spcAft>
              <a:buFont typeface="Arial" pitchFamily="34" charset="0"/>
              <a:buChar char="•"/>
            </a:pPr>
            <a:r>
              <a:rPr lang="en-US" sz="2000" i="1" dirty="0" smtClean="0">
                <a:solidFill>
                  <a:schemeClr val="bg1"/>
                </a:solidFill>
                <a:latin typeface="Georgia" pitchFamily="18" charset="0"/>
              </a:rPr>
              <a:t>The </a:t>
            </a:r>
            <a:r>
              <a:rPr lang="en-US" sz="2000" i="1" dirty="0">
                <a:solidFill>
                  <a:schemeClr val="bg1"/>
                </a:solidFill>
                <a:latin typeface="Georgia" pitchFamily="18" charset="0"/>
              </a:rPr>
              <a:t>search for clean and renewable alternative energy resources is </a:t>
            </a:r>
            <a:r>
              <a:rPr lang="en-US" sz="2000" i="1" dirty="0" smtClean="0">
                <a:solidFill>
                  <a:schemeClr val="bg1"/>
                </a:solidFill>
                <a:latin typeface="Georgia" pitchFamily="18" charset="0"/>
              </a:rPr>
              <a:t>one of </a:t>
            </a:r>
            <a:r>
              <a:rPr lang="en-US" sz="2000" i="1" dirty="0">
                <a:solidFill>
                  <a:schemeClr val="bg1"/>
                </a:solidFill>
                <a:latin typeface="Georgia" pitchFamily="18" charset="0"/>
              </a:rPr>
              <a:t>the most urgent challenges to the sustainable development of human civilization. </a:t>
            </a:r>
            <a:endParaRPr lang="en-US" sz="2000" i="1" dirty="0" smtClean="0">
              <a:solidFill>
                <a:schemeClr val="bg1"/>
              </a:solidFill>
              <a:latin typeface="Georgia" pitchFamily="18" charset="0"/>
            </a:endParaRPr>
          </a:p>
          <a:p>
            <a:pPr marL="169863" indent="-169863">
              <a:spcBef>
                <a:spcPts val="600"/>
              </a:spcBef>
              <a:spcAft>
                <a:spcPts val="600"/>
              </a:spcAft>
              <a:buFont typeface="Arial" pitchFamily="34" charset="0"/>
              <a:buChar char="•"/>
            </a:pPr>
            <a:r>
              <a:rPr lang="en-US" sz="2000" i="1" dirty="0" smtClean="0">
                <a:solidFill>
                  <a:schemeClr val="bg1"/>
                </a:solidFill>
                <a:latin typeface="Georgia" pitchFamily="18" charset="0"/>
              </a:rPr>
              <a:t>Our </a:t>
            </a:r>
            <a:r>
              <a:rPr lang="en-US" sz="2000" i="1" dirty="0">
                <a:solidFill>
                  <a:schemeClr val="bg1"/>
                </a:solidFill>
                <a:latin typeface="Georgia" pitchFamily="18" charset="0"/>
              </a:rPr>
              <a:t>primary source of clean </a:t>
            </a:r>
            <a:r>
              <a:rPr lang="en-US" sz="2000" i="1" dirty="0" smtClean="0">
                <a:solidFill>
                  <a:schemeClr val="bg1"/>
                </a:solidFill>
                <a:latin typeface="Georgia" pitchFamily="18" charset="0"/>
              </a:rPr>
              <a:t>and abundant </a:t>
            </a:r>
            <a:r>
              <a:rPr lang="en-US" sz="2000" i="1" dirty="0">
                <a:solidFill>
                  <a:schemeClr val="bg1"/>
                </a:solidFill>
                <a:latin typeface="Georgia" pitchFamily="18" charset="0"/>
              </a:rPr>
              <a:t>energy is </a:t>
            </a:r>
            <a:r>
              <a:rPr lang="en-US" sz="2000" i="1" dirty="0" smtClean="0">
                <a:solidFill>
                  <a:schemeClr val="bg1"/>
                </a:solidFill>
                <a:latin typeface="Georgia" pitchFamily="18" charset="0"/>
              </a:rPr>
              <a:t>sun.  About </a:t>
            </a:r>
            <a:r>
              <a:rPr lang="en-US" sz="2000" i="1" dirty="0">
                <a:solidFill>
                  <a:schemeClr val="bg1"/>
                </a:solidFill>
                <a:latin typeface="Georgia" pitchFamily="18" charset="0"/>
              </a:rPr>
              <a:t>120,000TW of radiations from sun reach earth’s surface far exceeding human </a:t>
            </a:r>
            <a:r>
              <a:rPr lang="en-US" sz="2000" i="1" dirty="0" smtClean="0">
                <a:solidFill>
                  <a:schemeClr val="bg1"/>
                </a:solidFill>
                <a:latin typeface="Georgia" pitchFamily="18" charset="0"/>
              </a:rPr>
              <a:t>needs </a:t>
            </a:r>
          </a:p>
          <a:p>
            <a:pPr marL="169863" indent="-169863">
              <a:spcBef>
                <a:spcPts val="600"/>
              </a:spcBef>
              <a:spcAft>
                <a:spcPts val="600"/>
              </a:spcAft>
              <a:buFont typeface="Arial" pitchFamily="34" charset="0"/>
              <a:buChar char="•"/>
            </a:pPr>
            <a:r>
              <a:rPr lang="en-US" sz="2000" i="1" dirty="0" smtClean="0">
                <a:solidFill>
                  <a:schemeClr val="bg1"/>
                </a:solidFill>
                <a:latin typeface="Georgia" pitchFamily="18" charset="0"/>
              </a:rPr>
              <a:t>Nan antennas may prove useful for converting solar radiation to electricity</a:t>
            </a:r>
            <a:endParaRPr lang="en-US" sz="2000" i="1" dirty="0">
              <a:solidFill>
                <a:schemeClr val="bg1"/>
              </a:solidFill>
              <a:latin typeface="Georgia" pitchFamily="18" charset="0"/>
            </a:endParaRPr>
          </a:p>
        </p:txBody>
      </p:sp>
      <p:sp>
        <p:nvSpPr>
          <p:cNvPr id="3" name="Title 2"/>
          <p:cNvSpPr txBox="1">
            <a:spLocks/>
          </p:cNvSpPr>
          <p:nvPr>
            <p:custDataLst>
              <p:tags r:id="rId1"/>
            </p:custDataLst>
          </p:nvPr>
        </p:nvSpPr>
        <p:spPr>
          <a:xfrm>
            <a:off x="2895600" y="114300"/>
            <a:ext cx="3352800" cy="45720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fontScale="85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Georgia" pitchFamily="18" charset="0"/>
                <a:ea typeface="+mj-ea"/>
                <a:cs typeface="+mj-cs"/>
              </a:rPr>
              <a:t>NANO ANTENNAS</a:t>
            </a:r>
            <a:endParaRPr kumimoji="0" lang="en-US" sz="2800" b="1" i="0" u="none" strike="noStrike" kern="1200" cap="none" spc="0" normalizeH="0" baseline="0" noProof="0" dirty="0">
              <a:ln>
                <a:noFill/>
              </a:ln>
              <a:solidFill>
                <a:srgbClr val="FFFF00"/>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457200" y="609600"/>
            <a:ext cx="4686300" cy="3624297"/>
          </a:xfrm>
          <a:prstGeom prst="rect">
            <a:avLst/>
          </a:prstGeom>
          <a:noFill/>
          <a:ln w="9525">
            <a:noFill/>
            <a:miter lim="800000"/>
            <a:headEnd/>
            <a:tailEnd/>
          </a:ln>
          <a:effectLst/>
        </p:spPr>
      </p:pic>
      <p:sp>
        <p:nvSpPr>
          <p:cNvPr id="3" name="Rectangle 2"/>
          <p:cNvSpPr/>
          <p:nvPr/>
        </p:nvSpPr>
        <p:spPr>
          <a:xfrm>
            <a:off x="304800" y="4272677"/>
            <a:ext cx="8610600" cy="2185214"/>
          </a:xfrm>
          <a:prstGeom prst="rect">
            <a:avLst/>
          </a:prstGeom>
        </p:spPr>
        <p:txBody>
          <a:bodyPr wrap="square">
            <a:spAutoFit/>
          </a:bodyPr>
          <a:lstStyle/>
          <a:p>
            <a:pPr marL="169863" indent="-169863">
              <a:spcBef>
                <a:spcPts val="200"/>
              </a:spcBef>
              <a:spcAft>
                <a:spcPts val="200"/>
              </a:spcAft>
              <a:buFont typeface="Arial" pitchFamily="34" charset="0"/>
              <a:buChar char="•"/>
            </a:pPr>
            <a:r>
              <a:rPr lang="en-US" i="1" dirty="0" smtClean="0">
                <a:solidFill>
                  <a:schemeClr val="bg1"/>
                </a:solidFill>
                <a:latin typeface="Georgia" pitchFamily="18" charset="0"/>
              </a:rPr>
              <a:t>The </a:t>
            </a:r>
            <a:r>
              <a:rPr lang="en-US" i="1" dirty="0">
                <a:solidFill>
                  <a:schemeClr val="bg1"/>
                </a:solidFill>
                <a:latin typeface="Georgia" pitchFamily="18" charset="0"/>
              </a:rPr>
              <a:t>current flow is toward the antenna </a:t>
            </a:r>
            <a:r>
              <a:rPr lang="en-US" i="1" dirty="0" smtClean="0">
                <a:solidFill>
                  <a:schemeClr val="bg1"/>
                </a:solidFill>
                <a:latin typeface="Georgia" pitchFamily="18" charset="0"/>
              </a:rPr>
              <a:t>feed point. </a:t>
            </a:r>
          </a:p>
          <a:p>
            <a:pPr marL="169863" indent="-169863">
              <a:spcBef>
                <a:spcPts val="200"/>
              </a:spcBef>
              <a:spcAft>
                <a:spcPts val="200"/>
              </a:spcAft>
              <a:buFont typeface="Arial" pitchFamily="34" charset="0"/>
              <a:buChar char="•"/>
            </a:pPr>
            <a:r>
              <a:rPr lang="en-US" i="1" dirty="0" smtClean="0">
                <a:solidFill>
                  <a:schemeClr val="bg1"/>
                </a:solidFill>
                <a:latin typeface="Georgia" pitchFamily="18" charset="0"/>
              </a:rPr>
              <a:t>In </a:t>
            </a:r>
            <a:r>
              <a:rPr lang="en-US" i="1" dirty="0">
                <a:solidFill>
                  <a:schemeClr val="bg1"/>
                </a:solidFill>
                <a:latin typeface="Georgia" pitchFamily="18" charset="0"/>
              </a:rPr>
              <a:t>a balanced antenna, the </a:t>
            </a:r>
            <a:r>
              <a:rPr lang="en-US" i="1" dirty="0" smtClean="0">
                <a:solidFill>
                  <a:schemeClr val="bg1"/>
                </a:solidFill>
                <a:latin typeface="Georgia" pitchFamily="18" charset="0"/>
              </a:rPr>
              <a:t>feed point </a:t>
            </a:r>
            <a:r>
              <a:rPr lang="en-US" i="1" dirty="0">
                <a:solidFill>
                  <a:schemeClr val="bg1"/>
                </a:solidFill>
                <a:latin typeface="Georgia" pitchFamily="18" charset="0"/>
              </a:rPr>
              <a:t>is located </a:t>
            </a:r>
            <a:r>
              <a:rPr lang="en-US" i="1" dirty="0" smtClean="0">
                <a:solidFill>
                  <a:schemeClr val="bg1"/>
                </a:solidFill>
                <a:latin typeface="Georgia" pitchFamily="18" charset="0"/>
              </a:rPr>
              <a:t>at the </a:t>
            </a:r>
            <a:r>
              <a:rPr lang="en-US" i="1" dirty="0">
                <a:solidFill>
                  <a:schemeClr val="bg1"/>
                </a:solidFill>
                <a:latin typeface="Georgia" pitchFamily="18" charset="0"/>
              </a:rPr>
              <a:t>point of lowest impedance </a:t>
            </a:r>
            <a:r>
              <a:rPr lang="en-US" i="1" dirty="0" smtClean="0">
                <a:solidFill>
                  <a:schemeClr val="bg1"/>
                </a:solidFill>
                <a:latin typeface="Georgia" pitchFamily="18" charset="0"/>
              </a:rPr>
              <a:t>The </a:t>
            </a:r>
            <a:r>
              <a:rPr lang="en-US" i="1" dirty="0">
                <a:solidFill>
                  <a:schemeClr val="bg1"/>
                </a:solidFill>
                <a:latin typeface="Georgia" pitchFamily="18" charset="0"/>
              </a:rPr>
              <a:t>E</a:t>
            </a:r>
            <a:r>
              <a:rPr lang="en-US" i="1" dirty="0" smtClean="0">
                <a:solidFill>
                  <a:schemeClr val="bg1"/>
                </a:solidFill>
                <a:latin typeface="Georgia" pitchFamily="18" charset="0"/>
              </a:rPr>
              <a:t>-field </a:t>
            </a:r>
            <a:r>
              <a:rPr lang="en-US" i="1" dirty="0">
                <a:solidFill>
                  <a:schemeClr val="bg1"/>
                </a:solidFill>
                <a:latin typeface="Georgia" pitchFamily="18" charset="0"/>
              </a:rPr>
              <a:t>is clearly concentrated at the center </a:t>
            </a:r>
            <a:r>
              <a:rPr lang="en-US" i="1" dirty="0" smtClean="0">
                <a:solidFill>
                  <a:schemeClr val="bg1"/>
                </a:solidFill>
                <a:latin typeface="Georgia" pitchFamily="18" charset="0"/>
              </a:rPr>
              <a:t>feed point. </a:t>
            </a:r>
          </a:p>
          <a:p>
            <a:pPr marL="169863" indent="-169863">
              <a:spcBef>
                <a:spcPts val="200"/>
              </a:spcBef>
              <a:spcAft>
                <a:spcPts val="200"/>
              </a:spcAft>
              <a:buFont typeface="Arial" pitchFamily="34" charset="0"/>
              <a:buChar char="•"/>
            </a:pPr>
            <a:r>
              <a:rPr lang="en-US" i="1" dirty="0" smtClean="0">
                <a:solidFill>
                  <a:schemeClr val="bg1"/>
                </a:solidFill>
                <a:latin typeface="Georgia" pitchFamily="18" charset="0"/>
              </a:rPr>
              <a:t>This provides a </a:t>
            </a:r>
            <a:r>
              <a:rPr lang="en-US" i="1" dirty="0">
                <a:solidFill>
                  <a:schemeClr val="bg1"/>
                </a:solidFill>
                <a:latin typeface="Georgia" pitchFamily="18" charset="0"/>
              </a:rPr>
              <a:t>convenience point to collect energy and transport it to other circuitry for conversion</a:t>
            </a:r>
            <a:r>
              <a:rPr lang="en-US" i="1" dirty="0" smtClean="0">
                <a:solidFill>
                  <a:schemeClr val="bg1"/>
                </a:solidFill>
                <a:latin typeface="Georgia" pitchFamily="18" charset="0"/>
              </a:rPr>
              <a:t>.</a:t>
            </a:r>
          </a:p>
          <a:p>
            <a:pPr marL="169863" indent="-169863">
              <a:spcBef>
                <a:spcPts val="200"/>
              </a:spcBef>
              <a:spcAft>
                <a:spcPts val="200"/>
              </a:spcAft>
              <a:buFont typeface="Arial" pitchFamily="34" charset="0"/>
              <a:buChar char="•"/>
            </a:pPr>
            <a:r>
              <a:rPr lang="en-US" i="1" dirty="0" smtClean="0">
                <a:solidFill>
                  <a:schemeClr val="bg1"/>
                </a:solidFill>
                <a:latin typeface="Georgia" pitchFamily="18" charset="0"/>
              </a:rPr>
              <a:t>Right shape, materials and size the simulated nano antennas could harvest upto 92% of energy at infrared wavelength.</a:t>
            </a:r>
            <a:endParaRPr lang="en-US" i="1" dirty="0">
              <a:solidFill>
                <a:schemeClr val="bg1"/>
              </a:solidFill>
              <a:latin typeface="Georgia" pitchFamily="18" charset="0"/>
            </a:endParaRPr>
          </a:p>
        </p:txBody>
      </p:sp>
      <p:pic>
        <p:nvPicPr>
          <p:cNvPr id="118787" name="Picture 3"/>
          <p:cNvPicPr>
            <a:picLocks noChangeAspect="1" noChangeArrowheads="1"/>
          </p:cNvPicPr>
          <p:nvPr/>
        </p:nvPicPr>
        <p:blipFill>
          <a:blip r:embed="rId3" cstate="print"/>
          <a:srcRect/>
          <a:stretch>
            <a:fillRect/>
          </a:stretch>
        </p:blipFill>
        <p:spPr bwMode="auto">
          <a:xfrm>
            <a:off x="5257800" y="1371600"/>
            <a:ext cx="3619500" cy="2028825"/>
          </a:xfrm>
          <a:prstGeom prst="rect">
            <a:avLst/>
          </a:prstGeom>
          <a:noFill/>
          <a:ln w="9525">
            <a:noFill/>
            <a:miter lim="800000"/>
            <a:headEnd/>
            <a:tailEnd/>
          </a:ln>
          <a:effectLst/>
        </p:spPr>
      </p:pic>
      <p:sp>
        <p:nvSpPr>
          <p:cNvPr id="5" name="Rectangle 4"/>
          <p:cNvSpPr/>
          <p:nvPr/>
        </p:nvSpPr>
        <p:spPr>
          <a:xfrm>
            <a:off x="1600200" y="0"/>
            <a:ext cx="5791200" cy="523220"/>
          </a:xfrm>
          <a:prstGeom prst="rect">
            <a:avLst/>
          </a:prstGeom>
          <a:solidFill>
            <a:srgbClr val="800000"/>
          </a:solidFill>
        </p:spPr>
        <p:txBody>
          <a:bodyPr wrap="square">
            <a:spAutoFit/>
          </a:bodyPr>
          <a:lstStyle/>
          <a:p>
            <a:pPr algn="ctr"/>
            <a:r>
              <a:rPr lang="en-US" sz="2800" b="1" dirty="0" smtClean="0">
                <a:solidFill>
                  <a:srgbClr val="FFFF00"/>
                </a:solidFill>
                <a:latin typeface="Georgia" pitchFamily="18" charset="0"/>
                <a:cs typeface="FrankRuehl" pitchFamily="34" charset="-79"/>
              </a:rPr>
              <a:t>NANTENNA  TECHNOLOGY</a:t>
            </a:r>
            <a:endParaRPr lang="en-US" sz="2800" b="1" dirty="0">
              <a:solidFill>
                <a:srgbClr val="FFFF00"/>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jacket"/>
          <p:cNvPicPr>
            <a:picLocks noChangeAspect="1" noChangeArrowheads="1"/>
          </p:cNvPicPr>
          <p:nvPr/>
        </p:nvPicPr>
        <p:blipFill>
          <a:blip r:embed="rId4" cstate="print"/>
          <a:srcRect/>
          <a:stretch>
            <a:fillRect/>
          </a:stretch>
        </p:blipFill>
        <p:spPr bwMode="auto">
          <a:xfrm>
            <a:off x="4267200" y="5181600"/>
            <a:ext cx="1676400" cy="1143000"/>
          </a:xfrm>
          <a:prstGeom prst="rect">
            <a:avLst/>
          </a:prstGeom>
          <a:noFill/>
          <a:ln w="9525">
            <a:noFill/>
            <a:miter lim="800000"/>
            <a:headEnd/>
            <a:tailEnd/>
          </a:ln>
        </p:spPr>
      </p:pic>
      <p:sp>
        <p:nvSpPr>
          <p:cNvPr id="19459" name="Rectangle 2"/>
          <p:cNvSpPr>
            <a:spLocks noChangeArrowheads="1"/>
          </p:cNvSpPr>
          <p:nvPr/>
        </p:nvSpPr>
        <p:spPr bwMode="auto">
          <a:xfrm>
            <a:off x="2286000" y="762000"/>
            <a:ext cx="5562600" cy="457200"/>
          </a:xfrm>
          <a:prstGeom prst="rect">
            <a:avLst/>
          </a:prstGeom>
          <a:noFill/>
          <a:ln w="9525">
            <a:noFill/>
            <a:miter lim="800000"/>
            <a:headEnd/>
            <a:tailEnd/>
          </a:ln>
        </p:spPr>
        <p:txBody>
          <a:bodyPr lIns="91429" tIns="45714" rIns="91429" bIns="45714"/>
          <a:lstStyle/>
          <a:p>
            <a:pPr algn="l">
              <a:lnSpc>
                <a:spcPct val="85000"/>
              </a:lnSpc>
              <a:spcBef>
                <a:spcPct val="0"/>
              </a:spcBef>
            </a:pPr>
            <a:r>
              <a:rPr lang="en-US" sz="2800" i="1" dirty="0">
                <a:solidFill>
                  <a:schemeClr val="bg1"/>
                </a:solidFill>
                <a:latin typeface="Georgia" pitchFamily="18" charset="0"/>
                <a:cs typeface="FrankRuehl" pitchFamily="34" charset="-79"/>
              </a:rPr>
              <a:t>Benefits and Applications</a:t>
            </a:r>
          </a:p>
        </p:txBody>
      </p:sp>
      <p:sp>
        <p:nvSpPr>
          <p:cNvPr id="19460" name="Text Box 4"/>
          <p:cNvSpPr txBox="1">
            <a:spLocks noChangeArrowheads="1"/>
          </p:cNvSpPr>
          <p:nvPr/>
        </p:nvSpPr>
        <p:spPr bwMode="auto">
          <a:xfrm>
            <a:off x="2133600" y="1447800"/>
            <a:ext cx="5867400" cy="3785652"/>
          </a:xfrm>
          <a:prstGeom prst="rect">
            <a:avLst/>
          </a:prstGeom>
          <a:noFill/>
          <a:ln w="9525" algn="ctr">
            <a:noFill/>
            <a:miter lim="800000"/>
            <a:headEnd/>
            <a:tailEnd/>
          </a:ln>
        </p:spPr>
        <p:txBody>
          <a:bodyPr wrap="square">
            <a:spAutoFit/>
          </a:bodyPr>
          <a:lstStyle/>
          <a:p>
            <a:pPr algn="l">
              <a:buFontTx/>
              <a:buChar char="•"/>
              <a:tabLst>
                <a:tab pos="171450" algn="l"/>
              </a:tabLst>
            </a:pPr>
            <a:r>
              <a:rPr lang="en-US" sz="2000" i="1" dirty="0">
                <a:solidFill>
                  <a:schemeClr val="bg1"/>
                </a:solidFill>
                <a:latin typeface="Georgia" pitchFamily="18" charset="0"/>
                <a:cs typeface="FrankRuehl" pitchFamily="34" charset="-79"/>
              </a:rPr>
              <a:t> Addresses many limitations of PVs </a:t>
            </a:r>
          </a:p>
          <a:p>
            <a:pPr algn="l">
              <a:buFontTx/>
              <a:buChar char="•"/>
              <a:tabLst>
                <a:tab pos="171450" algn="l"/>
              </a:tabLst>
            </a:pPr>
            <a:r>
              <a:rPr lang="en-US" sz="2000" i="1" dirty="0">
                <a:solidFill>
                  <a:schemeClr val="bg1"/>
                </a:solidFill>
                <a:latin typeface="Georgia" pitchFamily="18" charset="0"/>
                <a:cs typeface="FrankRuehl" pitchFamily="34" charset="-79"/>
              </a:rPr>
              <a:t> Utilize untapped infrared parts of spectrum</a:t>
            </a:r>
          </a:p>
          <a:p>
            <a:pPr algn="l">
              <a:buFontTx/>
              <a:buChar char="•"/>
              <a:tabLst>
                <a:tab pos="171450" algn="l"/>
              </a:tabLst>
            </a:pPr>
            <a:r>
              <a:rPr lang="en-US" sz="2000" i="1" dirty="0">
                <a:solidFill>
                  <a:schemeClr val="bg1"/>
                </a:solidFill>
                <a:latin typeface="Georgia" pitchFamily="18" charset="0"/>
                <a:cs typeface="FrankRuehl" pitchFamily="34" charset="-79"/>
              </a:rPr>
              <a:t> Can be inexpensively mass produced</a:t>
            </a:r>
          </a:p>
          <a:p>
            <a:pPr algn="l">
              <a:tabLst>
                <a:tab pos="171450" algn="l"/>
              </a:tabLst>
            </a:pPr>
            <a:endParaRPr lang="en-US" sz="2000" i="1" dirty="0" smtClean="0">
              <a:solidFill>
                <a:schemeClr val="bg1"/>
              </a:solidFill>
              <a:latin typeface="Georgia" pitchFamily="18" charset="0"/>
              <a:cs typeface="FrankRuehl" pitchFamily="34" charset="-79"/>
            </a:endParaRPr>
          </a:p>
          <a:p>
            <a:pPr algn="l">
              <a:tabLst>
                <a:tab pos="171450" algn="l"/>
              </a:tabLst>
            </a:pPr>
            <a:r>
              <a:rPr lang="en-US" sz="2000" b="1" i="1" dirty="0" smtClean="0">
                <a:solidFill>
                  <a:srgbClr val="FFFF00"/>
                </a:solidFill>
                <a:latin typeface="Georgia" pitchFamily="18" charset="0"/>
                <a:cs typeface="FrankRuehl" pitchFamily="34" charset="-79"/>
              </a:rPr>
              <a:t>Many </a:t>
            </a:r>
            <a:r>
              <a:rPr lang="en-US" sz="2000" b="1" i="1" dirty="0">
                <a:solidFill>
                  <a:srgbClr val="FFFF00"/>
                </a:solidFill>
                <a:latin typeface="Georgia" pitchFamily="18" charset="0"/>
                <a:cs typeface="FrankRuehl" pitchFamily="34" charset="-79"/>
              </a:rPr>
              <a:t>Diverse Applications: </a:t>
            </a:r>
          </a:p>
          <a:p>
            <a:pPr marL="625475" lvl="1" indent="-168275" algn="l">
              <a:buFontTx/>
              <a:buChar char="•"/>
              <a:tabLst>
                <a:tab pos="171450" algn="l"/>
              </a:tabLst>
            </a:pPr>
            <a:r>
              <a:rPr lang="en-US" sz="2000" i="1" dirty="0" smtClean="0">
                <a:solidFill>
                  <a:schemeClr val="bg1"/>
                </a:solidFill>
                <a:latin typeface="Georgia" pitchFamily="18" charset="0"/>
                <a:cs typeface="FrankRuehl" pitchFamily="34" charset="-79"/>
              </a:rPr>
              <a:t>Nan antenna </a:t>
            </a:r>
            <a:r>
              <a:rPr lang="en-US" sz="2000" i="1" dirty="0">
                <a:solidFill>
                  <a:schemeClr val="bg1"/>
                </a:solidFill>
                <a:latin typeface="Georgia" pitchFamily="18" charset="0"/>
                <a:cs typeface="FrankRuehl" pitchFamily="34" charset="-79"/>
              </a:rPr>
              <a:t>“skins”</a:t>
            </a:r>
          </a:p>
          <a:p>
            <a:pPr marL="625475" lvl="1" indent="-168275" algn="l">
              <a:buFontTx/>
              <a:buChar char="•"/>
              <a:tabLst>
                <a:tab pos="171450" algn="l"/>
              </a:tabLst>
            </a:pPr>
            <a:r>
              <a:rPr lang="en-US" sz="2000" i="1" dirty="0" smtClean="0">
                <a:solidFill>
                  <a:schemeClr val="bg1"/>
                </a:solidFill>
                <a:latin typeface="Georgia" pitchFamily="18" charset="0"/>
                <a:cs typeface="FrankRuehl" pitchFamily="34" charset="-79"/>
              </a:rPr>
              <a:t>Can </a:t>
            </a:r>
            <a:r>
              <a:rPr lang="en-US" sz="2000" i="1" dirty="0">
                <a:solidFill>
                  <a:schemeClr val="bg1"/>
                </a:solidFill>
                <a:latin typeface="Georgia" pitchFamily="18" charset="0"/>
                <a:cs typeface="FrankRuehl" pitchFamily="34" charset="-79"/>
              </a:rPr>
              <a:t>be ‘tuned’ to concurrently harvest multiple energy sources</a:t>
            </a:r>
          </a:p>
          <a:p>
            <a:pPr marL="625475" lvl="1" indent="-168275" algn="l">
              <a:buFontTx/>
              <a:buChar char="•"/>
              <a:tabLst>
                <a:tab pos="171450" algn="l"/>
              </a:tabLst>
            </a:pPr>
            <a:r>
              <a:rPr lang="en-US" sz="2000" i="1" dirty="0" smtClean="0">
                <a:solidFill>
                  <a:schemeClr val="bg1"/>
                </a:solidFill>
                <a:latin typeface="Georgia" pitchFamily="18" charset="0"/>
                <a:cs typeface="FrankRuehl" pitchFamily="34" charset="-79"/>
              </a:rPr>
              <a:t>Economically </a:t>
            </a:r>
            <a:r>
              <a:rPr lang="en-US" sz="2000" i="1" dirty="0">
                <a:solidFill>
                  <a:schemeClr val="bg1"/>
                </a:solidFill>
                <a:latin typeface="Georgia" pitchFamily="18" charset="0"/>
                <a:cs typeface="FrankRuehl" pitchFamily="34" charset="-79"/>
              </a:rPr>
              <a:t>scales to large infrastructure (homes, businesses)</a:t>
            </a:r>
          </a:p>
          <a:p>
            <a:pPr algn="l">
              <a:buFontTx/>
              <a:buChar char="•"/>
              <a:tabLst>
                <a:tab pos="171450" algn="l"/>
              </a:tabLst>
            </a:pPr>
            <a:r>
              <a:rPr lang="en-US" sz="2000" i="1" dirty="0" smtClean="0">
                <a:solidFill>
                  <a:schemeClr val="bg1"/>
                </a:solidFill>
                <a:latin typeface="Georgia" pitchFamily="18" charset="0"/>
                <a:cs typeface="FrankRuehl" pitchFamily="34" charset="-79"/>
              </a:rPr>
              <a:t> Requires </a:t>
            </a:r>
            <a:r>
              <a:rPr lang="en-US" sz="2000" i="1" dirty="0">
                <a:solidFill>
                  <a:schemeClr val="bg1"/>
                </a:solidFill>
                <a:latin typeface="Georgia" pitchFamily="18" charset="0"/>
                <a:cs typeface="FrankRuehl" pitchFamily="34" charset="-79"/>
              </a:rPr>
              <a:t>technology advances in THz </a:t>
            </a:r>
            <a:endParaRPr lang="en-US" sz="2000" i="1" dirty="0" smtClean="0">
              <a:solidFill>
                <a:schemeClr val="bg1"/>
              </a:solidFill>
              <a:latin typeface="Georgia" pitchFamily="18" charset="0"/>
              <a:cs typeface="FrankRuehl" pitchFamily="34" charset="-79"/>
            </a:endParaRPr>
          </a:p>
          <a:p>
            <a:pPr marL="168275" indent="-55563" algn="l">
              <a:tabLst>
                <a:tab pos="171450" algn="l"/>
              </a:tabLst>
            </a:pPr>
            <a:r>
              <a:rPr lang="en-US" sz="2000" i="1" dirty="0" smtClean="0">
                <a:solidFill>
                  <a:schemeClr val="bg1"/>
                </a:solidFill>
                <a:latin typeface="Georgia" pitchFamily="18" charset="0"/>
                <a:cs typeface="FrankRuehl" pitchFamily="34" charset="-79"/>
              </a:rPr>
              <a:t>electronics</a:t>
            </a:r>
            <a:r>
              <a:rPr lang="en-US" sz="2000" i="1" dirty="0">
                <a:solidFill>
                  <a:schemeClr val="bg1"/>
                </a:solidFill>
                <a:latin typeface="Georgia" pitchFamily="18" charset="0"/>
                <a:cs typeface="FrankRuehl" pitchFamily="34" charset="-79"/>
              </a:rPr>
              <a:t>. Projected 3-5 years R&amp;D cycle.</a:t>
            </a:r>
          </a:p>
        </p:txBody>
      </p:sp>
      <p:pic>
        <p:nvPicPr>
          <p:cNvPr id="19461" name="Picture 5" descr="prius"/>
          <p:cNvPicPr>
            <a:picLocks noChangeAspect="1" noChangeArrowheads="1"/>
          </p:cNvPicPr>
          <p:nvPr/>
        </p:nvPicPr>
        <p:blipFill>
          <a:blip r:embed="rId5" cstate="print"/>
          <a:srcRect/>
          <a:stretch>
            <a:fillRect/>
          </a:stretch>
        </p:blipFill>
        <p:spPr bwMode="auto">
          <a:xfrm>
            <a:off x="232138" y="2895600"/>
            <a:ext cx="1593850" cy="1198563"/>
          </a:xfrm>
          <a:prstGeom prst="rect">
            <a:avLst/>
          </a:prstGeom>
          <a:noFill/>
          <a:ln w="9525">
            <a:noFill/>
            <a:miter lim="800000"/>
            <a:headEnd/>
            <a:tailEnd/>
          </a:ln>
        </p:spPr>
      </p:pic>
      <p:pic>
        <p:nvPicPr>
          <p:cNvPr id="19462" name="Picture 7" descr="050505_unfolding"/>
          <p:cNvPicPr>
            <a:picLocks noChangeAspect="1" noChangeArrowheads="1"/>
          </p:cNvPicPr>
          <p:nvPr/>
        </p:nvPicPr>
        <p:blipFill>
          <a:blip r:embed="rId6" cstate="print"/>
          <a:srcRect/>
          <a:stretch>
            <a:fillRect/>
          </a:stretch>
        </p:blipFill>
        <p:spPr bwMode="auto">
          <a:xfrm>
            <a:off x="155938" y="4343400"/>
            <a:ext cx="1981200" cy="1622425"/>
          </a:xfrm>
          <a:prstGeom prst="rect">
            <a:avLst/>
          </a:prstGeom>
          <a:noFill/>
          <a:ln w="9525">
            <a:noFill/>
            <a:miter lim="800000"/>
            <a:headEnd/>
            <a:tailEnd/>
          </a:ln>
        </p:spPr>
      </p:pic>
      <p:pic>
        <p:nvPicPr>
          <p:cNvPr id="19463" name="Picture 8" descr="computer"/>
          <p:cNvPicPr>
            <a:picLocks noChangeAspect="1" noChangeArrowheads="1"/>
          </p:cNvPicPr>
          <p:nvPr/>
        </p:nvPicPr>
        <p:blipFill>
          <a:blip r:embed="rId7" cstate="print"/>
          <a:srcRect/>
          <a:stretch>
            <a:fillRect/>
          </a:stretch>
        </p:blipFill>
        <p:spPr bwMode="auto">
          <a:xfrm>
            <a:off x="308338" y="1219200"/>
            <a:ext cx="1371600" cy="1371600"/>
          </a:xfrm>
          <a:prstGeom prst="rect">
            <a:avLst/>
          </a:prstGeom>
          <a:noFill/>
          <a:ln w="9525">
            <a:noFill/>
            <a:miter lim="800000"/>
            <a:headEnd/>
            <a:tailEnd/>
          </a:ln>
        </p:spPr>
      </p:pic>
      <p:pic>
        <p:nvPicPr>
          <p:cNvPr id="19464" name="Picture 10" descr="Solar"/>
          <p:cNvPicPr>
            <a:picLocks noChangeAspect="1" noChangeArrowheads="1"/>
          </p:cNvPicPr>
          <p:nvPr/>
        </p:nvPicPr>
        <p:blipFill>
          <a:blip r:embed="rId8" cstate="print"/>
          <a:srcRect/>
          <a:stretch>
            <a:fillRect/>
          </a:stretch>
        </p:blipFill>
        <p:spPr bwMode="auto">
          <a:xfrm>
            <a:off x="7239000" y="2133600"/>
            <a:ext cx="1828800" cy="1420813"/>
          </a:xfrm>
          <a:prstGeom prst="rect">
            <a:avLst/>
          </a:prstGeom>
          <a:noFill/>
          <a:ln w="9525">
            <a:noFill/>
            <a:miter lim="800000"/>
            <a:headEnd/>
            <a:tailEnd/>
          </a:ln>
        </p:spPr>
      </p:pic>
      <p:pic>
        <p:nvPicPr>
          <p:cNvPr id="19465" name="Picture 6" descr="SolarNECcarmanaugh_270x385"/>
          <p:cNvPicPr>
            <a:picLocks noChangeAspect="1" noChangeArrowheads="1"/>
          </p:cNvPicPr>
          <p:nvPr/>
        </p:nvPicPr>
        <p:blipFill>
          <a:blip r:embed="rId9" cstate="print"/>
          <a:srcRect/>
          <a:stretch>
            <a:fillRect/>
          </a:stretch>
        </p:blipFill>
        <p:spPr bwMode="auto">
          <a:xfrm>
            <a:off x="7315200" y="4191000"/>
            <a:ext cx="1676400" cy="2087563"/>
          </a:xfrm>
          <a:prstGeom prst="rect">
            <a:avLst/>
          </a:prstGeom>
          <a:noFill/>
          <a:ln w="9525">
            <a:noFill/>
            <a:miter lim="800000"/>
            <a:headEnd/>
            <a:tailEnd/>
          </a:ln>
        </p:spPr>
      </p:pic>
      <p:sp>
        <p:nvSpPr>
          <p:cNvPr id="11" name="Title 2"/>
          <p:cNvSpPr txBox="1">
            <a:spLocks/>
          </p:cNvSpPr>
          <p:nvPr>
            <p:custDataLst>
              <p:tags r:id="rId1"/>
            </p:custDataLst>
          </p:nvPr>
        </p:nvSpPr>
        <p:spPr>
          <a:xfrm>
            <a:off x="2667000" y="152400"/>
            <a:ext cx="3581400" cy="45720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u="none" strike="noStrike" kern="1200" cap="none" spc="0" normalizeH="0" baseline="0" noProof="0" dirty="0" smtClean="0">
                <a:ln>
                  <a:noFill/>
                </a:ln>
                <a:solidFill>
                  <a:srgbClr val="FFFF00"/>
                </a:solidFill>
                <a:effectLst/>
                <a:uLnTx/>
                <a:uFillTx/>
                <a:latin typeface="Georgia" pitchFamily="18" charset="0"/>
                <a:ea typeface="+mj-ea"/>
                <a:cs typeface="+mj-cs"/>
              </a:rPr>
              <a:t>NANO ANTENNAS</a:t>
            </a:r>
            <a:endParaRPr kumimoji="0" lang="en-US" sz="2800" b="1" u="none" strike="noStrike" kern="1200" cap="none" spc="0" normalizeH="0" baseline="0" noProof="0" dirty="0">
              <a:ln>
                <a:noFill/>
              </a:ln>
              <a:solidFill>
                <a:srgbClr val="FFFF00"/>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H:\GIF\Dipole_receiving_antenna_animation_6_800x394x150ms.gif"/>
          <p:cNvPicPr>
            <a:picLocks noChangeAspect="1" noChangeArrowheads="1" noCrop="1"/>
          </p:cNvPicPr>
          <p:nvPr/>
        </p:nvPicPr>
        <p:blipFill>
          <a:blip r:embed="rId2"/>
          <a:srcRect/>
          <a:stretch>
            <a:fillRect/>
          </a:stretch>
        </p:blipFill>
        <p:spPr bwMode="auto">
          <a:xfrm>
            <a:off x="2362200" y="877194"/>
            <a:ext cx="4502755" cy="2224088"/>
          </a:xfrm>
          <a:prstGeom prst="rect">
            <a:avLst/>
          </a:prstGeom>
          <a:noFill/>
        </p:spPr>
      </p:pic>
      <p:sp>
        <p:nvSpPr>
          <p:cNvPr id="3" name="Rectangle 1"/>
          <p:cNvSpPr>
            <a:spLocks noChangeArrowheads="1"/>
          </p:cNvSpPr>
          <p:nvPr/>
        </p:nvSpPr>
        <p:spPr bwMode="auto">
          <a:xfrm>
            <a:off x="457200" y="2995404"/>
            <a:ext cx="8686800" cy="3370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69863" marR="0" lvl="0" indent="-169863" algn="l" defTabSz="914400" rtl="0" eaLnBrk="0" fontAlgn="base" latinLnBrk="0" hangingPunct="0">
              <a:lnSpc>
                <a:spcPct val="100000"/>
              </a:lnSpc>
              <a:spcBef>
                <a:spcPts val="300"/>
              </a:spcBef>
              <a:spcAft>
                <a:spcPts val="3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The Antenna consists of  two metal rods and</a:t>
            </a:r>
            <a:r>
              <a:rPr kumimoji="0" lang="en-US" sz="2200" b="0" i="1" u="none" strike="noStrike" cap="none" normalizeH="0" dirty="0" smtClean="0">
                <a:ln>
                  <a:noFill/>
                </a:ln>
                <a:solidFill>
                  <a:schemeClr val="bg1"/>
                </a:solidFill>
                <a:effectLst/>
                <a:latin typeface="+mj-lt"/>
                <a:ea typeface="Segoe UI Symbol" pitchFamily="34" charset="0"/>
                <a:cs typeface="Times-Roman"/>
              </a:rPr>
              <a:t> are connected to a  receiver R</a:t>
            </a:r>
            <a:endParaRPr kumimoji="0" lang="en-US" sz="2200" b="0" i="1" u="none" strike="noStrike" cap="none" normalizeH="0" baseline="0" dirty="0" smtClean="0">
              <a:ln>
                <a:noFill/>
              </a:ln>
              <a:solidFill>
                <a:schemeClr val="bg1"/>
              </a:solidFill>
              <a:effectLst/>
              <a:latin typeface="+mj-lt"/>
              <a:ea typeface="Segoe UI Symbol" pitchFamily="34" charset="0"/>
              <a:cs typeface="Arial" pitchFamily="34" charset="0"/>
            </a:endParaRPr>
          </a:p>
          <a:p>
            <a:pPr marL="169863" marR="0" lvl="0" indent="-169863" algn="l" defTabSz="914400" rtl="0" eaLnBrk="0" fontAlgn="base" latinLnBrk="0" hangingPunct="0">
              <a:lnSpc>
                <a:spcPct val="100000"/>
              </a:lnSpc>
              <a:spcBef>
                <a:spcPts val="300"/>
              </a:spcBef>
              <a:spcAft>
                <a:spcPts val="300"/>
              </a:spcAft>
              <a:buClrTx/>
              <a:buSzTx/>
              <a:buFontTx/>
              <a:buNone/>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 The Electric field of the incoming </a:t>
            </a:r>
            <a:r>
              <a:rPr lang="en-US" sz="2200" i="1" dirty="0" smtClean="0">
                <a:solidFill>
                  <a:schemeClr val="bg1"/>
                </a:solidFill>
                <a:latin typeface="+mj-lt"/>
                <a:ea typeface="Segoe UI Symbol" pitchFamily="34" charset="0"/>
                <a:cs typeface="Times-Roman"/>
              </a:rPr>
              <a:t>wave pushes the electrons in the rod back and forth, charging the ends of the rods alternatively Positive (+) and  Negative (-).</a:t>
            </a:r>
          </a:p>
          <a:p>
            <a:pPr marL="169863" marR="0" lvl="0" indent="-169863" algn="l" defTabSz="914400" rtl="0" eaLnBrk="0" fontAlgn="base" latinLnBrk="0" hangingPunct="0">
              <a:lnSpc>
                <a:spcPct val="100000"/>
              </a:lnSpc>
              <a:spcBef>
                <a:spcPts val="300"/>
              </a:spcBef>
              <a:spcAft>
                <a:spcPts val="300"/>
              </a:spcAft>
              <a:buClrTx/>
              <a:buSzTx/>
              <a:buFont typeface="Arial" pitchFamily="34" charset="0"/>
              <a:buChar char="•"/>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The</a:t>
            </a:r>
            <a:r>
              <a:rPr kumimoji="0" lang="en-US" sz="2200" b="0" i="1" u="none" strike="noStrike" cap="none" normalizeH="0" dirty="0" smtClean="0">
                <a:ln>
                  <a:noFill/>
                </a:ln>
                <a:solidFill>
                  <a:schemeClr val="bg1"/>
                </a:solidFill>
                <a:effectLst/>
                <a:latin typeface="+mj-lt"/>
                <a:ea typeface="Segoe UI Symbol" pitchFamily="34" charset="0"/>
                <a:cs typeface="Times-Roman"/>
              </a:rPr>
              <a:t> oscillating </a:t>
            </a:r>
            <a:r>
              <a:rPr lang="en-US" sz="2200" i="1" dirty="0" smtClean="0">
                <a:solidFill>
                  <a:schemeClr val="bg1"/>
                </a:solidFill>
                <a:latin typeface="+mj-lt"/>
                <a:ea typeface="Segoe UI Symbol" pitchFamily="34" charset="0"/>
                <a:cs typeface="Times-Roman"/>
              </a:rPr>
              <a:t>field induces standing waves of voltage (red) and currents in the rods</a:t>
            </a:r>
          </a:p>
          <a:p>
            <a:pPr marL="169863" marR="0" lvl="0" indent="-169863" algn="l" defTabSz="914400" rtl="0" eaLnBrk="0" fontAlgn="base" latinLnBrk="0" hangingPunct="0">
              <a:lnSpc>
                <a:spcPct val="100000"/>
              </a:lnSpc>
              <a:spcBef>
                <a:spcPts val="300"/>
              </a:spcBef>
              <a:spcAft>
                <a:spcPts val="300"/>
              </a:spcAft>
              <a:buClrTx/>
              <a:buSzTx/>
              <a:buFont typeface="Arial" pitchFamily="34" charset="0"/>
              <a:buChar char="•"/>
              <a:tabLst/>
            </a:pPr>
            <a:r>
              <a:rPr kumimoji="0" lang="en-US" sz="2200" b="0" i="1" u="none" strike="noStrike" cap="none" normalizeH="0" baseline="0" dirty="0" smtClean="0">
                <a:ln>
                  <a:noFill/>
                </a:ln>
                <a:solidFill>
                  <a:schemeClr val="bg1"/>
                </a:solidFill>
                <a:effectLst/>
                <a:latin typeface="+mj-lt"/>
                <a:ea typeface="Segoe UI Symbol" pitchFamily="34" charset="0"/>
                <a:cs typeface="Times-Roman"/>
              </a:rPr>
              <a:t>The</a:t>
            </a:r>
            <a:r>
              <a:rPr kumimoji="0" lang="en-US" sz="2200" b="0" i="1" u="none" strike="noStrike" cap="none" normalizeH="0" dirty="0" smtClean="0">
                <a:ln>
                  <a:noFill/>
                </a:ln>
                <a:solidFill>
                  <a:schemeClr val="bg1"/>
                </a:solidFill>
                <a:effectLst/>
                <a:latin typeface="+mj-lt"/>
                <a:ea typeface="Segoe UI Symbol" pitchFamily="34" charset="0"/>
                <a:cs typeface="Times-Roman"/>
              </a:rPr>
              <a:t> oscillating current flows down the transmission line and through the receiver.</a:t>
            </a:r>
          </a:p>
        </p:txBody>
      </p:sp>
      <p:sp>
        <p:nvSpPr>
          <p:cNvPr id="4" name="Rectangle 3"/>
          <p:cNvSpPr>
            <a:spLocks noChangeArrowheads="1"/>
          </p:cNvSpPr>
          <p:nvPr/>
        </p:nvSpPr>
        <p:spPr bwMode="auto">
          <a:xfrm>
            <a:off x="1785918" y="46070"/>
            <a:ext cx="5819788" cy="800219"/>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800" b="1" dirty="0" smtClean="0">
                <a:solidFill>
                  <a:srgbClr val="FFFF00"/>
                </a:solidFill>
                <a:latin typeface="Georgia" pitchFamily="18" charset="0"/>
                <a:ea typeface="Segoe UI Symbol" pitchFamily="34" charset="0"/>
              </a:rPr>
              <a:t>RADIATION MECHANISM</a:t>
            </a:r>
          </a:p>
          <a:p>
            <a:pPr algn="ctr" fontAlgn="auto">
              <a:spcBef>
                <a:spcPts val="0"/>
              </a:spcBef>
              <a:spcAft>
                <a:spcPts val="0"/>
              </a:spcAft>
              <a:defRPr/>
            </a:pPr>
            <a:r>
              <a:rPr lang="en-US" b="1" dirty="0" smtClean="0">
                <a:solidFill>
                  <a:srgbClr val="FFFF00"/>
                </a:solidFill>
                <a:latin typeface="Georgia" pitchFamily="18" charset="0"/>
                <a:ea typeface="Segoe UI Symbol" pitchFamily="34" charset="0"/>
              </a:rPr>
              <a:t>DIPOLE ANTENNA RECEIVING CASE</a:t>
            </a:r>
            <a:endParaRPr lang="en-US" b="1" dirty="0">
              <a:solidFill>
                <a:srgbClr val="FFFF00"/>
              </a:solidFill>
              <a:latin typeface="Georgia" pitchFamily="18" charset="0"/>
              <a:ea typeface="Segoe UI Symbo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o machine apps"/>
          <p:cNvPicPr>
            <a:picLocks noChangeAspect="1" noChangeArrowheads="1"/>
          </p:cNvPicPr>
          <p:nvPr/>
        </p:nvPicPr>
        <p:blipFill>
          <a:blip r:embed="rId2" cstate="print"/>
          <a:srcRect/>
          <a:stretch>
            <a:fillRect/>
          </a:stretch>
        </p:blipFill>
        <p:spPr bwMode="auto">
          <a:xfrm>
            <a:off x="274670" y="542264"/>
            <a:ext cx="6408683" cy="3318782"/>
          </a:xfrm>
          <a:prstGeom prst="rect">
            <a:avLst/>
          </a:prstGeom>
          <a:noFill/>
        </p:spPr>
      </p:pic>
      <p:sp>
        <p:nvSpPr>
          <p:cNvPr id="3" name="Rectangle 2"/>
          <p:cNvSpPr/>
          <p:nvPr/>
        </p:nvSpPr>
        <p:spPr>
          <a:xfrm>
            <a:off x="1219200" y="85064"/>
            <a:ext cx="5259773" cy="461665"/>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2400" b="1" dirty="0" smtClean="0">
                <a:solidFill>
                  <a:srgbClr val="FFFF00"/>
                </a:solidFill>
                <a:latin typeface="Georgia" pitchFamily="18" charset="0"/>
              </a:rPr>
              <a:t>GRAPHENE NANO-ANTENNAS </a:t>
            </a:r>
            <a:endParaRPr lang="en-US" sz="2400" b="1" dirty="0">
              <a:solidFill>
                <a:srgbClr val="FFFF00"/>
              </a:solidFill>
              <a:latin typeface="Georgia" pitchFamily="18" charset="0"/>
            </a:endParaRPr>
          </a:p>
        </p:txBody>
      </p:sp>
      <p:sp>
        <p:nvSpPr>
          <p:cNvPr id="4" name="Rectangle 3"/>
          <p:cNvSpPr/>
          <p:nvPr/>
        </p:nvSpPr>
        <p:spPr>
          <a:xfrm>
            <a:off x="152400" y="3962400"/>
            <a:ext cx="8839200" cy="2308324"/>
          </a:xfrm>
          <a:prstGeom prst="rect">
            <a:avLst/>
          </a:prstGeom>
        </p:spPr>
        <p:txBody>
          <a:bodyPr wrap="square">
            <a:spAutoFit/>
          </a:bodyPr>
          <a:lstStyle/>
          <a:p>
            <a:pPr marL="168275" indent="-168275">
              <a:buFont typeface="Arial" pitchFamily="34" charset="0"/>
              <a:buChar char="•"/>
            </a:pPr>
            <a:r>
              <a:rPr lang="en-US" i="1" dirty="0" smtClean="0">
                <a:solidFill>
                  <a:schemeClr val="bg1"/>
                </a:solidFill>
                <a:latin typeface="Georgia" pitchFamily="18" charset="0"/>
              </a:rPr>
              <a:t>Small size of the developed graphene-based nano-antennas and nano-transceivers allows them to be embedded into novel nano-machines.” </a:t>
            </a:r>
          </a:p>
          <a:p>
            <a:pPr marL="168275" indent="-168275">
              <a:buFont typeface="Arial" pitchFamily="34" charset="0"/>
              <a:buChar char="•"/>
            </a:pPr>
            <a:r>
              <a:rPr lang="en-US" i="1" dirty="0" smtClean="0">
                <a:solidFill>
                  <a:schemeClr val="bg1"/>
                </a:solidFill>
                <a:latin typeface="Georgia" pitchFamily="18" charset="0"/>
              </a:rPr>
              <a:t>These can be incorporated into biological and chemical nano-sensors to ultimately create Wireless Nano Sensor Networks (WNSNs), with applications in advanced health monitoring systems</a:t>
            </a:r>
          </a:p>
          <a:p>
            <a:pPr marL="168275" indent="-168275">
              <a:buFont typeface="Arial" pitchFamily="34" charset="0"/>
              <a:buChar char="•"/>
            </a:pPr>
            <a:r>
              <a:rPr lang="en-US" i="1" dirty="0" smtClean="0">
                <a:solidFill>
                  <a:schemeClr val="bg1"/>
                </a:solidFill>
                <a:latin typeface="Georgia" pitchFamily="18" charset="0"/>
              </a:rPr>
              <a:t>The size of the individual wireless nano sensor  would allow the integration of WNSNs in virtually everything, from the fabrics of our clothing to the coating of a vehicle, or even inside the human body.”</a:t>
            </a:r>
            <a:endParaRPr lang="en-US" i="1" dirty="0">
              <a:solidFill>
                <a:schemeClr val="bg1"/>
              </a:solidFill>
              <a:latin typeface="Georgia" pitchFamily="18" charset="0"/>
            </a:endParaRPr>
          </a:p>
        </p:txBody>
      </p:sp>
      <p:pic>
        <p:nvPicPr>
          <p:cNvPr id="5" name="Picture 4" descr="nanodevice_gatech"/>
          <p:cNvPicPr/>
          <p:nvPr/>
        </p:nvPicPr>
        <p:blipFill>
          <a:blip r:embed="rId3" cstate="print"/>
          <a:srcRect/>
          <a:stretch>
            <a:fillRect/>
          </a:stretch>
        </p:blipFill>
        <p:spPr bwMode="auto">
          <a:xfrm>
            <a:off x="6705600" y="2209800"/>
            <a:ext cx="2281324" cy="1752600"/>
          </a:xfrm>
          <a:prstGeom prst="rect">
            <a:avLst/>
          </a:prstGeom>
          <a:noFill/>
          <a:ln w="9525">
            <a:noFill/>
            <a:miter lim="800000"/>
            <a:headEnd/>
            <a:tailEnd/>
          </a:ln>
        </p:spPr>
      </p:pic>
      <p:pic>
        <p:nvPicPr>
          <p:cNvPr id="6" name="Picture 5" descr="Device structure."/>
          <p:cNvPicPr/>
          <p:nvPr/>
        </p:nvPicPr>
        <p:blipFill>
          <a:blip r:embed="rId4" cstate="print"/>
          <a:srcRect/>
          <a:stretch>
            <a:fillRect/>
          </a:stretch>
        </p:blipFill>
        <p:spPr bwMode="auto">
          <a:xfrm>
            <a:off x="6705600" y="228600"/>
            <a:ext cx="22860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86200"/>
            <a:ext cx="3962400" cy="2646878"/>
          </a:xfrm>
          <a:prstGeom prst="rect">
            <a:avLst/>
          </a:prstGeom>
        </p:spPr>
        <p:txBody>
          <a:bodyPr wrap="square">
            <a:spAutoFit/>
          </a:bodyPr>
          <a:lstStyle/>
          <a:p>
            <a:r>
              <a:rPr lang="en-US" sz="2000" b="1" i="1" dirty="0" smtClean="0">
                <a:solidFill>
                  <a:srgbClr val="FFFF00"/>
                </a:solidFill>
                <a:latin typeface="Georgia" pitchFamily="18" charset="0"/>
                <a:cs typeface="FrankRuehl" pitchFamily="34" charset="-79"/>
              </a:rPr>
              <a:t>Features of Body Wearable Antennas</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Ultra-broadband antenna integrated into a garment </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Includes radiation absorber material to minimize radiation hazards to the wearer. </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Does not provide a visual indicator for potential snipers.</a:t>
            </a:r>
            <a:endParaRPr lang="en-US" i="1" dirty="0">
              <a:solidFill>
                <a:schemeClr val="bg1"/>
              </a:solidFill>
              <a:latin typeface="Georgia" pitchFamily="18" charset="0"/>
              <a:cs typeface="FrankRuehl" pitchFamily="34" charset="-79"/>
            </a:endParaRPr>
          </a:p>
        </p:txBody>
      </p:sp>
      <p:sp>
        <p:nvSpPr>
          <p:cNvPr id="3" name="Rectangle 2"/>
          <p:cNvSpPr/>
          <p:nvPr/>
        </p:nvSpPr>
        <p:spPr>
          <a:xfrm>
            <a:off x="533400" y="1828800"/>
            <a:ext cx="8610600" cy="2062103"/>
          </a:xfrm>
          <a:prstGeom prst="rect">
            <a:avLst/>
          </a:prstGeom>
        </p:spPr>
        <p:txBody>
          <a:bodyPr wrap="square">
            <a:spAutoFit/>
          </a:bodyPr>
          <a:lstStyle/>
          <a:p>
            <a:pPr marL="119063" indent="-119063"/>
            <a:r>
              <a:rPr lang="en-US" sz="2000" b="1" i="1" dirty="0" smtClean="0">
                <a:solidFill>
                  <a:srgbClr val="FFFF00"/>
                </a:solidFill>
                <a:latin typeface="Georgia" pitchFamily="18" charset="0"/>
                <a:cs typeface="FrankRuehl" pitchFamily="34" charset="-79"/>
              </a:rPr>
              <a:t>Limitations of  Present antennas </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handheld radio antennas used by soldiers are narrowband</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These traditional antennas are clumsy, and tend to snag on trees and bush. </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They provide a visible identifier that can distinguish the radio operator and make them vulnerable to a sniper whose main goal is to disrupt  communications and control.  </a:t>
            </a:r>
          </a:p>
          <a:p>
            <a:pPr marL="119063" indent="-119063">
              <a:buFont typeface="Arial" pitchFamily="34" charset="0"/>
              <a:buChar char="•"/>
            </a:pPr>
            <a:r>
              <a:rPr lang="en-US" i="1" dirty="0" smtClean="0">
                <a:solidFill>
                  <a:schemeClr val="bg1"/>
                </a:solidFill>
                <a:latin typeface="Georgia" pitchFamily="18" charset="0"/>
                <a:cs typeface="FrankRuehl" pitchFamily="34" charset="-79"/>
              </a:rPr>
              <a:t>Radio operators also has risk being exposed to electromagnetic fields</a:t>
            </a:r>
            <a:endParaRPr lang="en-US" i="1" dirty="0">
              <a:solidFill>
                <a:schemeClr val="bg1"/>
              </a:solidFill>
              <a:latin typeface="Georgia" pitchFamily="18" charset="0"/>
              <a:cs typeface="FrankRuehl" pitchFamily="34" charset="-79"/>
            </a:endParaRPr>
          </a:p>
        </p:txBody>
      </p:sp>
      <p:pic>
        <p:nvPicPr>
          <p:cNvPr id="29698" name="Picture 2" descr="wearable helmet antenna"/>
          <p:cNvPicPr>
            <a:picLocks noChangeAspect="1" noChangeArrowheads="1"/>
          </p:cNvPicPr>
          <p:nvPr/>
        </p:nvPicPr>
        <p:blipFill>
          <a:blip r:embed="rId2" cstate="print"/>
          <a:srcRect/>
          <a:stretch>
            <a:fillRect/>
          </a:stretch>
        </p:blipFill>
        <p:spPr bwMode="auto">
          <a:xfrm>
            <a:off x="4719903" y="3962400"/>
            <a:ext cx="2080968" cy="2040640"/>
          </a:xfrm>
          <a:prstGeom prst="rect">
            <a:avLst/>
          </a:prstGeom>
          <a:noFill/>
        </p:spPr>
      </p:pic>
      <p:sp>
        <p:nvSpPr>
          <p:cNvPr id="5" name="Rectangle 4"/>
          <p:cNvSpPr/>
          <p:nvPr/>
        </p:nvSpPr>
        <p:spPr>
          <a:xfrm>
            <a:off x="4567503" y="6019800"/>
            <a:ext cx="2007281" cy="276999"/>
          </a:xfrm>
          <a:prstGeom prst="rect">
            <a:avLst/>
          </a:prstGeom>
        </p:spPr>
        <p:txBody>
          <a:bodyPr wrap="none">
            <a:spAutoFit/>
          </a:bodyPr>
          <a:lstStyle/>
          <a:p>
            <a:r>
              <a:rPr lang="en-US" sz="1200" i="1" dirty="0" smtClean="0">
                <a:solidFill>
                  <a:schemeClr val="bg1"/>
                </a:solidFill>
                <a:latin typeface="Georgia" pitchFamily="18" charset="0"/>
                <a:cs typeface="FrankRuehl" pitchFamily="34" charset="-79"/>
              </a:rPr>
              <a:t>Wearable helmet antenna.</a:t>
            </a:r>
            <a:endParaRPr lang="en-US" sz="1200" i="1" dirty="0">
              <a:solidFill>
                <a:schemeClr val="bg1"/>
              </a:solidFill>
              <a:latin typeface="Georgia" pitchFamily="18" charset="0"/>
              <a:cs typeface="FrankRuehl" pitchFamily="34" charset="-79"/>
            </a:endParaRPr>
          </a:p>
        </p:txBody>
      </p:sp>
      <p:pic>
        <p:nvPicPr>
          <p:cNvPr id="29700" name="Picture 4" descr="http://newslink.federallabs.org/wp-content/uploads/2014/03/SSC_Pacific_Wearable_Ultra-Broadband_Antenna.png"/>
          <p:cNvPicPr>
            <a:picLocks noChangeAspect="1" noChangeArrowheads="1"/>
          </p:cNvPicPr>
          <p:nvPr/>
        </p:nvPicPr>
        <p:blipFill>
          <a:blip r:embed="rId3" cstate="print"/>
          <a:srcRect/>
          <a:stretch>
            <a:fillRect/>
          </a:stretch>
        </p:blipFill>
        <p:spPr bwMode="auto">
          <a:xfrm>
            <a:off x="7005903" y="3962400"/>
            <a:ext cx="1641270" cy="2132929"/>
          </a:xfrm>
          <a:prstGeom prst="rect">
            <a:avLst/>
          </a:prstGeom>
          <a:noFill/>
        </p:spPr>
      </p:pic>
      <p:sp>
        <p:nvSpPr>
          <p:cNvPr id="7" name="Rectangle 6"/>
          <p:cNvSpPr/>
          <p:nvPr/>
        </p:nvSpPr>
        <p:spPr>
          <a:xfrm>
            <a:off x="7158303" y="6096000"/>
            <a:ext cx="1909497" cy="276999"/>
          </a:xfrm>
          <a:prstGeom prst="rect">
            <a:avLst/>
          </a:prstGeom>
        </p:spPr>
        <p:txBody>
          <a:bodyPr wrap="none">
            <a:spAutoFit/>
          </a:bodyPr>
          <a:lstStyle/>
          <a:p>
            <a:r>
              <a:rPr lang="en-US" sz="1200" i="1" dirty="0" smtClean="0">
                <a:solidFill>
                  <a:schemeClr val="bg1"/>
                </a:solidFill>
                <a:latin typeface="Georgia" pitchFamily="18" charset="0"/>
                <a:cs typeface="FrankRuehl" pitchFamily="34" charset="-79"/>
              </a:rPr>
              <a:t>Wearable  UWB antenna</a:t>
            </a:r>
            <a:endParaRPr lang="en-US" sz="1200" i="1" dirty="0">
              <a:solidFill>
                <a:schemeClr val="bg1"/>
              </a:solidFill>
              <a:latin typeface="Georgia" pitchFamily="18" charset="0"/>
              <a:cs typeface="FrankRuehl" pitchFamily="34" charset="-79"/>
            </a:endParaRPr>
          </a:p>
        </p:txBody>
      </p:sp>
      <p:sp>
        <p:nvSpPr>
          <p:cNvPr id="13" name="Rectangle 12"/>
          <p:cNvSpPr/>
          <p:nvPr/>
        </p:nvSpPr>
        <p:spPr>
          <a:xfrm>
            <a:off x="533400" y="609600"/>
            <a:ext cx="7772400" cy="1231106"/>
          </a:xfrm>
          <a:prstGeom prst="rect">
            <a:avLst/>
          </a:prstGeom>
        </p:spPr>
        <p:txBody>
          <a:bodyPr wrap="square">
            <a:spAutoFit/>
          </a:bodyPr>
          <a:lstStyle/>
          <a:p>
            <a:r>
              <a:rPr lang="en-US" sz="2000" b="1" i="1" dirty="0" smtClean="0">
                <a:solidFill>
                  <a:srgbClr val="FFFF00"/>
                </a:solidFill>
                <a:latin typeface="Georgia" pitchFamily="18" charset="0"/>
                <a:cs typeface="FrankRuehl" pitchFamily="34" charset="-79"/>
              </a:rPr>
              <a:t>Requirements</a:t>
            </a:r>
          </a:p>
          <a:p>
            <a:pPr indent="168275">
              <a:buFont typeface="Arial" pitchFamily="34" charset="0"/>
              <a:buChar char="•"/>
            </a:pPr>
            <a:r>
              <a:rPr lang="en-US" i="1" dirty="0" smtClean="0">
                <a:solidFill>
                  <a:schemeClr val="bg1"/>
                </a:solidFill>
                <a:latin typeface="Georgia" pitchFamily="18" charset="0"/>
                <a:cs typeface="FrankRuehl" pitchFamily="34" charset="-79"/>
              </a:rPr>
              <a:t>Soldiers in the field need to communicate many different types of information like global positioning information, voice signals, video, and technical data. </a:t>
            </a:r>
            <a:endParaRPr lang="en-US" i="1" dirty="0">
              <a:solidFill>
                <a:schemeClr val="bg1"/>
              </a:solidFill>
              <a:latin typeface="Georgia" pitchFamily="18" charset="0"/>
              <a:cs typeface="FrankRuehl" pitchFamily="34" charset="-79"/>
            </a:endParaRPr>
          </a:p>
        </p:txBody>
      </p:sp>
      <p:sp>
        <p:nvSpPr>
          <p:cNvPr id="14" name="Rectangle 13"/>
          <p:cNvSpPr/>
          <p:nvPr/>
        </p:nvSpPr>
        <p:spPr>
          <a:xfrm>
            <a:off x="1295400" y="152400"/>
            <a:ext cx="6172200" cy="52322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en-US" sz="2800" b="1" dirty="0" smtClean="0">
                <a:solidFill>
                  <a:srgbClr val="FFFF00"/>
                </a:solidFill>
                <a:latin typeface="Georgia" pitchFamily="18" charset="0"/>
                <a:cs typeface="FrankRuehl" pitchFamily="34" charset="-79"/>
              </a:rPr>
              <a:t>BODY WEARABLE ANTENNAS</a:t>
            </a:r>
            <a:endParaRPr lang="en-US" sz="2800" b="1" dirty="0">
              <a:solidFill>
                <a:srgbClr val="FFFF00"/>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14500" y="2584271"/>
            <a:ext cx="5715000" cy="1200329"/>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0000"/>
              </a:lnSpc>
              <a:spcBef>
                <a:spcPct val="50000"/>
              </a:spcBef>
            </a:pPr>
            <a:r>
              <a:rPr lang="en-US" sz="3600" b="1" dirty="0" smtClean="0">
                <a:solidFill>
                  <a:srgbClr val="FFFF00"/>
                </a:solidFill>
                <a:latin typeface="Georgia" pitchFamily="18" charset="0"/>
                <a:cs typeface="FrankRuehl" pitchFamily="34" charset="-79"/>
              </a:rPr>
              <a:t>TRENDS IN ANTENNA  MANUFACTURING</a:t>
            </a:r>
            <a:endParaRPr lang="en-US" sz="3600" b="1" dirty="0">
              <a:solidFill>
                <a:srgbClr val="FFFF00"/>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520492"/>
            <a:ext cx="9258300" cy="5940088"/>
          </a:xfrm>
          <a:prstGeom prst="rect">
            <a:avLst/>
          </a:prstGeom>
        </p:spPr>
        <p:txBody>
          <a:bodyPr wrap="square">
            <a:spAutoFit/>
          </a:bodyPr>
          <a:lstStyle/>
          <a:p>
            <a:pPr marL="177800" indent="-177800">
              <a:spcBef>
                <a:spcPts val="600"/>
              </a:spcBef>
              <a:spcAft>
                <a:spcPts val="600"/>
              </a:spcAft>
              <a:buFont typeface="Wingdings" pitchFamily="2" charset="2"/>
              <a:buChar char="§"/>
            </a:pPr>
            <a:r>
              <a:rPr lang="en-IN" sz="2000" b="0" i="1" dirty="0" smtClean="0">
                <a:solidFill>
                  <a:schemeClr val="bg1"/>
                </a:solidFill>
                <a:effectLst/>
                <a:latin typeface="+mj-lt"/>
              </a:rPr>
              <a:t>3D metal  printing has certain advantages over injection moulding and traditional machining  </a:t>
            </a:r>
          </a:p>
          <a:p>
            <a:pPr marL="177800" indent="-177800">
              <a:spcBef>
                <a:spcPts val="600"/>
              </a:spcBef>
              <a:spcAft>
                <a:spcPts val="600"/>
              </a:spcAft>
              <a:buFont typeface="Wingdings" pitchFamily="2" charset="2"/>
              <a:buChar char="§"/>
            </a:pPr>
            <a:r>
              <a:rPr lang="en-IN" sz="2000" i="1" dirty="0" smtClean="0">
                <a:solidFill>
                  <a:schemeClr val="bg1"/>
                </a:solidFill>
                <a:latin typeface="+mj-lt"/>
              </a:rPr>
              <a:t>I</a:t>
            </a:r>
            <a:r>
              <a:rPr lang="en-IN" sz="2000" b="0" i="1" dirty="0" smtClean="0">
                <a:solidFill>
                  <a:schemeClr val="bg1"/>
                </a:solidFill>
                <a:effectLst/>
                <a:latin typeface="+mj-lt"/>
              </a:rPr>
              <a:t>t can yield more complex parts and can accommodate small quantities more cheaply and quickly than injection moulded plastics.</a:t>
            </a:r>
          </a:p>
          <a:p>
            <a:pPr marL="177800" indent="-177800">
              <a:spcBef>
                <a:spcPts val="600"/>
              </a:spcBef>
              <a:spcAft>
                <a:spcPts val="600"/>
              </a:spcAft>
              <a:buFont typeface="Wingdings" pitchFamily="2" charset="2"/>
              <a:buChar char="§"/>
            </a:pPr>
            <a:r>
              <a:rPr lang="en-IN" sz="2000" b="0" i="1" dirty="0" smtClean="0">
                <a:solidFill>
                  <a:schemeClr val="bg1"/>
                </a:solidFill>
                <a:effectLst/>
                <a:latin typeface="+mj-lt"/>
              </a:rPr>
              <a:t>They also have an ultra low coefficient of thermal expansion. </a:t>
            </a:r>
          </a:p>
          <a:p>
            <a:pPr marL="177800" indent="-177800">
              <a:spcBef>
                <a:spcPts val="600"/>
              </a:spcBef>
              <a:spcAft>
                <a:spcPts val="600"/>
              </a:spcAft>
              <a:buFont typeface="Wingdings" pitchFamily="2" charset="2"/>
              <a:buChar char="§"/>
            </a:pPr>
            <a:r>
              <a:rPr lang="en-IN" sz="2000" b="0" i="1" dirty="0" smtClean="0">
                <a:solidFill>
                  <a:schemeClr val="bg1"/>
                </a:solidFill>
                <a:effectLst/>
                <a:latin typeface="+mj-lt"/>
              </a:rPr>
              <a:t> Because 3D printing is an additive, rather than subtractive manufacturing process, it can reduce machining time and the resulting waste, saving resources, money, and manufacturing time. </a:t>
            </a:r>
          </a:p>
          <a:p>
            <a:pPr marL="177800" indent="-177800">
              <a:spcBef>
                <a:spcPts val="600"/>
              </a:spcBef>
              <a:spcAft>
                <a:spcPts val="600"/>
              </a:spcAft>
              <a:buFont typeface="Wingdings" pitchFamily="2" charset="2"/>
              <a:buChar char="§"/>
            </a:pPr>
            <a:r>
              <a:rPr lang="en-IN" sz="2000" b="0" i="1" dirty="0" smtClean="0">
                <a:solidFill>
                  <a:schemeClr val="bg1"/>
                </a:solidFill>
                <a:effectLst/>
                <a:latin typeface="+mj-lt"/>
              </a:rPr>
              <a:t>Using 3D printing also enables to design antennas with components that are very different from those produced through traditional manufacturing technologies. </a:t>
            </a:r>
          </a:p>
          <a:p>
            <a:pPr marL="177800" indent="-177800">
              <a:spcBef>
                <a:spcPts val="600"/>
              </a:spcBef>
              <a:spcAft>
                <a:spcPts val="600"/>
              </a:spcAft>
              <a:buFont typeface="Wingdings" pitchFamily="2" charset="2"/>
              <a:buChar char="§"/>
            </a:pPr>
            <a:r>
              <a:rPr lang="en-IN" sz="2000" b="0" i="1" dirty="0" smtClean="0">
                <a:solidFill>
                  <a:schemeClr val="bg1"/>
                </a:solidFill>
                <a:effectLst/>
                <a:latin typeface="+mj-lt"/>
              </a:rPr>
              <a:t>In many cases, previously complex assemblies of parts can be printed into a single integrated unit. This allows the part to be more mass efficient and optimized for its intended function.</a:t>
            </a:r>
          </a:p>
          <a:p>
            <a:pPr marL="177800" indent="-177800">
              <a:spcBef>
                <a:spcPts val="600"/>
              </a:spcBef>
              <a:spcAft>
                <a:spcPts val="600"/>
              </a:spcAft>
              <a:buFont typeface="Wingdings" pitchFamily="2" charset="2"/>
              <a:buChar char="§"/>
            </a:pPr>
            <a:r>
              <a:rPr lang="en-IN" sz="2000" b="0" i="1" dirty="0" smtClean="0">
                <a:solidFill>
                  <a:schemeClr val="bg1"/>
                </a:solidFill>
                <a:effectLst/>
                <a:latin typeface="+mj-lt"/>
              </a:rPr>
              <a:t>Quality is also significantly improved due to the elimination of workmanship-dependent assembly steps, such as bonding and fastening.</a:t>
            </a:r>
            <a:endParaRPr lang="en-IN" sz="2000" i="1" dirty="0">
              <a:solidFill>
                <a:schemeClr val="bg1"/>
              </a:solidFill>
              <a:latin typeface="+mj-lt"/>
            </a:endParaRPr>
          </a:p>
        </p:txBody>
      </p:sp>
      <p:sp>
        <p:nvSpPr>
          <p:cNvPr id="3" name="Text Box 2"/>
          <p:cNvSpPr txBox="1">
            <a:spLocks noChangeArrowheads="1"/>
          </p:cNvSpPr>
          <p:nvPr/>
        </p:nvSpPr>
        <p:spPr bwMode="auto">
          <a:xfrm>
            <a:off x="0" y="53165"/>
            <a:ext cx="9144000" cy="461665"/>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0000"/>
              </a:lnSpc>
              <a:spcBef>
                <a:spcPct val="50000"/>
              </a:spcBef>
            </a:pPr>
            <a:r>
              <a:rPr lang="en-US" sz="2400" b="1" dirty="0" smtClean="0">
                <a:solidFill>
                  <a:srgbClr val="FFFF00"/>
                </a:solidFill>
                <a:latin typeface="Georgia" pitchFamily="18" charset="0"/>
                <a:cs typeface="FrankRuehl" pitchFamily="34" charset="-79"/>
              </a:rPr>
              <a:t>3D METAL PRINITNG TECHNOLGY</a:t>
            </a:r>
            <a:endParaRPr lang="en-US" sz="2400" b="1" dirty="0">
              <a:solidFill>
                <a:srgbClr val="FFFF00"/>
              </a:solidFill>
              <a:latin typeface="Georgia" pitchFamily="18" charset="0"/>
              <a:cs typeface="FrankRuehl" pitchFamily="34" charset="-79"/>
            </a:endParaRPr>
          </a:p>
        </p:txBody>
      </p:sp>
    </p:spTree>
    <p:extLst>
      <p:ext uri="{BB962C8B-B14F-4D97-AF65-F5344CB8AC3E}">
        <p14:creationId xmlns="" xmlns:p14="http://schemas.microsoft.com/office/powerpoint/2010/main" val="29316234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49375" t="57032" r="27500" b="21874"/>
          <a:stretch>
            <a:fillRect/>
          </a:stretch>
        </p:blipFill>
        <p:spPr bwMode="auto">
          <a:xfrm>
            <a:off x="3657600" y="914400"/>
            <a:ext cx="2923822" cy="2133600"/>
          </a:xfrm>
          <a:prstGeom prst="rect">
            <a:avLst/>
          </a:prstGeom>
          <a:noFill/>
          <a:ln w="9525">
            <a:noFill/>
            <a:miter lim="800000"/>
            <a:headEnd/>
            <a:tailEnd/>
          </a:ln>
          <a:effectLst/>
        </p:spPr>
      </p:pic>
      <p:pic>
        <p:nvPicPr>
          <p:cNvPr id="11" name="Picture 3"/>
          <p:cNvPicPr>
            <a:picLocks noChangeAspect="1" noChangeArrowheads="1"/>
          </p:cNvPicPr>
          <p:nvPr/>
        </p:nvPicPr>
        <p:blipFill>
          <a:blip r:embed="rId2" cstate="print"/>
          <a:srcRect l="25000" t="57032" r="51250" b="21093"/>
          <a:stretch>
            <a:fillRect/>
          </a:stretch>
        </p:blipFill>
        <p:spPr bwMode="auto">
          <a:xfrm>
            <a:off x="533400" y="914400"/>
            <a:ext cx="2895600" cy="21336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cstate="print"/>
          <a:srcRect l="16250" t="11719" r="61875" b="7031"/>
          <a:stretch>
            <a:fillRect/>
          </a:stretch>
        </p:blipFill>
        <p:spPr bwMode="auto">
          <a:xfrm>
            <a:off x="6705600" y="914400"/>
            <a:ext cx="1771650" cy="5340531"/>
          </a:xfrm>
          <a:prstGeom prst="rect">
            <a:avLst/>
          </a:prstGeom>
          <a:noFill/>
          <a:ln w="9525">
            <a:noFill/>
            <a:miter lim="800000"/>
            <a:headEnd/>
            <a:tailEnd/>
          </a:ln>
          <a:effectLst/>
        </p:spPr>
      </p:pic>
      <p:pic>
        <p:nvPicPr>
          <p:cNvPr id="1032" name="Picture 8"/>
          <p:cNvPicPr>
            <a:picLocks noChangeAspect="1" noChangeArrowheads="1"/>
          </p:cNvPicPr>
          <p:nvPr/>
        </p:nvPicPr>
        <p:blipFill>
          <a:blip r:embed="rId4" cstate="print"/>
          <a:srcRect l="18750" t="38281" r="48750" b="37500"/>
          <a:stretch>
            <a:fillRect/>
          </a:stretch>
        </p:blipFill>
        <p:spPr bwMode="auto">
          <a:xfrm>
            <a:off x="1981200" y="3581400"/>
            <a:ext cx="3962400" cy="2362200"/>
          </a:xfrm>
          <a:prstGeom prst="rect">
            <a:avLst/>
          </a:prstGeom>
          <a:noFill/>
          <a:ln w="9525">
            <a:noFill/>
            <a:miter lim="800000"/>
            <a:headEnd/>
            <a:tailEnd/>
          </a:ln>
          <a:effectLst/>
        </p:spPr>
      </p:pic>
      <p:sp>
        <p:nvSpPr>
          <p:cNvPr id="6" name="Text Box 2"/>
          <p:cNvSpPr txBox="1">
            <a:spLocks noChangeArrowheads="1"/>
          </p:cNvSpPr>
          <p:nvPr/>
        </p:nvSpPr>
        <p:spPr bwMode="auto">
          <a:xfrm>
            <a:off x="0" y="53165"/>
            <a:ext cx="9144000" cy="830997"/>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0000"/>
              </a:lnSpc>
              <a:spcBef>
                <a:spcPct val="50000"/>
              </a:spcBef>
            </a:pPr>
            <a:r>
              <a:rPr lang="en-US" sz="2400" b="1" dirty="0" smtClean="0">
                <a:solidFill>
                  <a:srgbClr val="FFFF00"/>
                </a:solidFill>
                <a:latin typeface="Georgia" pitchFamily="18" charset="0"/>
                <a:cs typeface="FrankRuehl" pitchFamily="34" charset="-79"/>
              </a:rPr>
              <a:t>METAL 3D PRINTING VIVALDI PLANAR ARRAY USING BOR ELEMENT</a:t>
            </a:r>
            <a:endParaRPr lang="en-US" sz="2400" b="1" dirty="0">
              <a:solidFill>
                <a:srgbClr val="FFFF00"/>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jpLV11yIeLQ/VSrlo0c9ziI/AAAAAAAAGy0/J133r2cYLOM/s1600/3d%2Bprinted%2Bantenna%2B3%2Bfractenna.jpeg"/>
          <p:cNvPicPr>
            <a:picLocks noChangeAspect="1" noChangeArrowheads="1"/>
          </p:cNvPicPr>
          <p:nvPr/>
        </p:nvPicPr>
        <p:blipFill>
          <a:blip r:embed="rId2" cstate="print"/>
          <a:srcRect/>
          <a:stretch>
            <a:fillRect/>
          </a:stretch>
        </p:blipFill>
        <p:spPr bwMode="auto">
          <a:xfrm>
            <a:off x="2895600" y="533400"/>
            <a:ext cx="3352800" cy="2922954"/>
          </a:xfrm>
          <a:prstGeom prst="rect">
            <a:avLst/>
          </a:prstGeom>
          <a:noFill/>
        </p:spPr>
      </p:pic>
      <p:sp>
        <p:nvSpPr>
          <p:cNvPr id="2052" name="AutoShape 4" descr="http://3dprint.com/wp-content/uploads/2015/04/optomec-antenna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http://3dprint.com/wp-content/uploads/2015/04/optomec-antenna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6" name="AutoShape 8" descr="optomec antenn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9" name="AutoShape 11" descr="https://encrypted-tbn0.gstatic.com/images?q=tbn:ANd9GcT-d-Oe5nmmgkvMoaIDQSte1lzosYLpYF11LwkiaDjWoGRGR9t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61" name="AutoShape 13" descr="https://encrypted-tbn0.gstatic.com/images?q=tbn:ANd9GcT-d-Oe5nmmgkvMoaIDQSte1lzosYLpYF11LwkiaDjWoGRGR9t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063" name="Picture 15"/>
          <p:cNvPicPr>
            <a:picLocks noChangeAspect="1" noChangeArrowheads="1"/>
          </p:cNvPicPr>
          <p:nvPr/>
        </p:nvPicPr>
        <p:blipFill>
          <a:blip r:embed="rId3" cstate="print"/>
          <a:srcRect/>
          <a:stretch>
            <a:fillRect/>
          </a:stretch>
        </p:blipFill>
        <p:spPr bwMode="auto">
          <a:xfrm>
            <a:off x="3733800" y="3657600"/>
            <a:ext cx="3906339" cy="2447568"/>
          </a:xfrm>
          <a:prstGeom prst="rect">
            <a:avLst/>
          </a:prstGeom>
          <a:noFill/>
          <a:ln w="9525">
            <a:noFill/>
            <a:miter lim="800000"/>
            <a:headEnd/>
            <a:tailEnd/>
          </a:ln>
          <a:effectLst/>
        </p:spPr>
      </p:pic>
      <p:sp>
        <p:nvSpPr>
          <p:cNvPr id="11" name="Text Box 2"/>
          <p:cNvSpPr txBox="1">
            <a:spLocks noChangeArrowheads="1"/>
          </p:cNvSpPr>
          <p:nvPr/>
        </p:nvSpPr>
        <p:spPr bwMode="auto">
          <a:xfrm>
            <a:off x="2311400" y="38100"/>
            <a:ext cx="4533900" cy="461665"/>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0000"/>
              </a:lnSpc>
              <a:spcBef>
                <a:spcPct val="50000"/>
              </a:spcBef>
            </a:pPr>
            <a:r>
              <a:rPr lang="en-US" sz="2400" b="1" dirty="0" smtClean="0">
                <a:solidFill>
                  <a:srgbClr val="FFFF00"/>
                </a:solidFill>
                <a:latin typeface="Georgia" pitchFamily="18" charset="0"/>
                <a:cs typeface="FrankRuehl" pitchFamily="34" charset="-79"/>
              </a:rPr>
              <a:t>3D PRINTED ANTENNAS</a:t>
            </a:r>
            <a:endParaRPr lang="en-US" sz="2400" b="1" dirty="0">
              <a:solidFill>
                <a:srgbClr val="FFFF00"/>
              </a:solidFill>
              <a:latin typeface="Georgia" pitchFamily="18" charset="0"/>
              <a:cs typeface="FrankRuehl" pitchFamily="34" charset="-79"/>
            </a:endParaRPr>
          </a:p>
        </p:txBody>
      </p:sp>
      <p:sp>
        <p:nvSpPr>
          <p:cNvPr id="12" name="Rectangle 7"/>
          <p:cNvSpPr>
            <a:spLocks noChangeArrowheads="1"/>
          </p:cNvSpPr>
          <p:nvPr/>
        </p:nvSpPr>
        <p:spPr bwMode="auto">
          <a:xfrm>
            <a:off x="0" y="1905000"/>
            <a:ext cx="3505200" cy="307777"/>
          </a:xfrm>
          <a:prstGeom prst="rect">
            <a:avLst/>
          </a:prstGeom>
          <a:noFill/>
          <a:ln w="9525">
            <a:noFill/>
            <a:miter lim="800000"/>
            <a:headEnd/>
            <a:tailEnd/>
          </a:ln>
        </p:spPr>
        <p:txBody>
          <a:bodyPr wrap="square">
            <a:spAutoFit/>
          </a:bodyPr>
          <a:lstStyle/>
          <a:p>
            <a:pPr algn="ctr">
              <a:lnSpc>
                <a:spcPct val="100000"/>
              </a:lnSpc>
            </a:pPr>
            <a:r>
              <a:rPr lang="en-US" sz="1400" b="1" i="1" dirty="0" smtClean="0">
                <a:solidFill>
                  <a:schemeClr val="bg1"/>
                </a:solidFill>
                <a:latin typeface="Georgia" pitchFamily="18" charset="0"/>
                <a:cs typeface="FrankRuehl" pitchFamily="34" charset="-79"/>
              </a:rPr>
              <a:t>Fractal Antennas</a:t>
            </a:r>
            <a:endParaRPr lang="en-US" sz="1400" b="1" i="1" dirty="0">
              <a:solidFill>
                <a:schemeClr val="bg1"/>
              </a:solidFill>
              <a:latin typeface="Georgia" pitchFamily="18" charset="0"/>
              <a:cs typeface="FrankRuehl" pitchFamily="34" charset="-79"/>
            </a:endParaRPr>
          </a:p>
        </p:txBody>
      </p:sp>
      <p:sp>
        <p:nvSpPr>
          <p:cNvPr id="16" name="Rectangle 7"/>
          <p:cNvSpPr>
            <a:spLocks noChangeArrowheads="1"/>
          </p:cNvSpPr>
          <p:nvPr/>
        </p:nvSpPr>
        <p:spPr bwMode="auto">
          <a:xfrm>
            <a:off x="5168900" y="6146800"/>
            <a:ext cx="3505200" cy="307777"/>
          </a:xfrm>
          <a:prstGeom prst="rect">
            <a:avLst/>
          </a:prstGeom>
          <a:noFill/>
          <a:ln w="9525">
            <a:noFill/>
            <a:miter lim="800000"/>
            <a:headEnd/>
            <a:tailEnd/>
          </a:ln>
        </p:spPr>
        <p:txBody>
          <a:bodyPr wrap="square">
            <a:spAutoFit/>
          </a:bodyPr>
          <a:lstStyle/>
          <a:p>
            <a:pPr algn="ctr">
              <a:lnSpc>
                <a:spcPct val="100000"/>
              </a:lnSpc>
            </a:pPr>
            <a:r>
              <a:rPr lang="en-US" sz="1400" b="1" i="1" dirty="0" smtClean="0">
                <a:solidFill>
                  <a:schemeClr val="bg1"/>
                </a:solidFill>
                <a:latin typeface="Georgia" pitchFamily="18" charset="0"/>
                <a:cs typeface="FrankRuehl" pitchFamily="34" charset="-79"/>
              </a:rPr>
              <a:t>3D Metal Printing</a:t>
            </a:r>
            <a:endParaRPr lang="en-US" sz="1400" b="1" i="1" dirty="0">
              <a:solidFill>
                <a:schemeClr val="bg1"/>
              </a:solidFill>
              <a:latin typeface="Georgia" pitchFamily="18" charset="0"/>
              <a:cs typeface="FrankRuehl" pitchFamily="34" charset="-79"/>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19200"/>
            <a:ext cx="5791200" cy="4093428"/>
          </a:xfrm>
          <a:prstGeom prst="rect">
            <a:avLst/>
          </a:prstGeom>
        </p:spPr>
        <p:txBody>
          <a:bodyPr wrap="square">
            <a:spAutoFit/>
          </a:bodyPr>
          <a:lstStyle/>
          <a:p>
            <a:pPr marL="230188" indent="-230188">
              <a:spcBef>
                <a:spcPts val="600"/>
              </a:spcBef>
              <a:spcAft>
                <a:spcPts val="600"/>
              </a:spcAft>
              <a:buFont typeface="Arial" pitchFamily="34" charset="0"/>
              <a:buChar char="•"/>
            </a:pPr>
            <a:r>
              <a:rPr lang="en-IN" sz="2000" i="1" dirty="0" smtClean="0">
                <a:solidFill>
                  <a:schemeClr val="bg1"/>
                </a:solidFill>
                <a:latin typeface="+mj-lt"/>
              </a:rPr>
              <a:t>Pad printing 3D antenna manufacture technology offers versatile and cost effective interconnection platform compared to the flex-antenna or sheet metal technologies</a:t>
            </a:r>
          </a:p>
          <a:p>
            <a:pPr marL="230188" indent="-230188">
              <a:spcBef>
                <a:spcPts val="600"/>
              </a:spcBef>
              <a:spcAft>
                <a:spcPts val="600"/>
              </a:spcAft>
              <a:buFont typeface="Arial" pitchFamily="34" charset="0"/>
              <a:buChar char="•"/>
            </a:pPr>
            <a:r>
              <a:rPr lang="en-IN" sz="2000" i="1" dirty="0" smtClean="0">
                <a:solidFill>
                  <a:schemeClr val="bg1"/>
                </a:solidFill>
                <a:latin typeface="+mj-lt"/>
              </a:rPr>
              <a:t>The unique properties of the silicon pad enable it to pick the image up from a flat plane and transfer it to a variety of surface (i.e. flat, cylindrical, spherical, compound angles, textures, concave surfaces, convex surfaces). </a:t>
            </a:r>
          </a:p>
          <a:p>
            <a:pPr marL="230188" indent="-230188">
              <a:spcBef>
                <a:spcPts val="600"/>
              </a:spcBef>
              <a:spcAft>
                <a:spcPts val="600"/>
              </a:spcAft>
              <a:buFont typeface="Arial" pitchFamily="34" charset="0"/>
              <a:buChar char="•"/>
            </a:pPr>
            <a:r>
              <a:rPr lang="en-IN" sz="2000" i="1" dirty="0" smtClean="0">
                <a:solidFill>
                  <a:schemeClr val="bg1"/>
                </a:solidFill>
                <a:latin typeface="+mj-lt"/>
              </a:rPr>
              <a:t>Today, pad printing is a well established technology covering a wide spectrum of industries and applications</a:t>
            </a:r>
            <a:endParaRPr lang="en-IN" sz="2000" i="1" dirty="0">
              <a:solidFill>
                <a:schemeClr val="bg1"/>
              </a:solidFill>
              <a:latin typeface="+mj-lt"/>
            </a:endParaRPr>
          </a:p>
        </p:txBody>
      </p:sp>
      <p:sp>
        <p:nvSpPr>
          <p:cNvPr id="3" name="Text Box 2"/>
          <p:cNvSpPr txBox="1">
            <a:spLocks noChangeArrowheads="1"/>
          </p:cNvSpPr>
          <p:nvPr/>
        </p:nvSpPr>
        <p:spPr bwMode="auto">
          <a:xfrm>
            <a:off x="0" y="304800"/>
            <a:ext cx="9144000" cy="461665"/>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0000"/>
              </a:lnSpc>
              <a:spcBef>
                <a:spcPct val="50000"/>
              </a:spcBef>
            </a:pPr>
            <a:r>
              <a:rPr lang="en-US" sz="2400" b="1" dirty="0" smtClean="0">
                <a:solidFill>
                  <a:srgbClr val="FFFF00"/>
                </a:solidFill>
                <a:latin typeface="Georgia" pitchFamily="18" charset="0"/>
                <a:cs typeface="FrankRuehl" pitchFamily="34" charset="-79"/>
              </a:rPr>
              <a:t>3D PAD PRINTING </a:t>
            </a:r>
            <a:endParaRPr lang="en-US" sz="2400" b="1" dirty="0">
              <a:solidFill>
                <a:srgbClr val="FFFF00"/>
              </a:solidFill>
              <a:latin typeface="Georgia" pitchFamily="18" charset="0"/>
              <a:cs typeface="FrankRuehl" pitchFamily="34" charset="-79"/>
            </a:endParaRPr>
          </a:p>
        </p:txBody>
      </p:sp>
      <p:pic>
        <p:nvPicPr>
          <p:cNvPr id="4" name="Picture 9"/>
          <p:cNvPicPr>
            <a:picLocks noChangeAspect="1" noChangeArrowheads="1"/>
          </p:cNvPicPr>
          <p:nvPr/>
        </p:nvPicPr>
        <p:blipFill>
          <a:blip r:embed="rId2" cstate="print"/>
          <a:srcRect/>
          <a:stretch>
            <a:fillRect/>
          </a:stretch>
        </p:blipFill>
        <p:spPr bwMode="auto">
          <a:xfrm>
            <a:off x="6034111" y="1676400"/>
            <a:ext cx="3046389" cy="2362200"/>
          </a:xfrm>
          <a:prstGeom prst="rect">
            <a:avLst/>
          </a:prstGeom>
          <a:noFill/>
          <a:ln w="9525">
            <a:noFill/>
            <a:miter lim="800000"/>
            <a:headEnd/>
            <a:tailEnd/>
          </a:ln>
          <a:effectLst/>
        </p:spPr>
      </p:pic>
    </p:spTree>
    <p:extLst>
      <p:ext uri="{BB962C8B-B14F-4D97-AF65-F5344CB8AC3E}">
        <p14:creationId xmlns="" xmlns:p14="http://schemas.microsoft.com/office/powerpoint/2010/main" val="571489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775901"/>
            <a:ext cx="8686800" cy="5539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4163" marR="0" lvl="0" indent="-168275"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Mobile device antennas including LTE, NFC, GPS, Wifi, WLAN, and BT have  been printed using the Aerosol Jet process.  </a:t>
            </a:r>
          </a:p>
          <a:p>
            <a:pPr marL="230188" marR="0" lvl="0" indent="-1143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 Measured antenna performance is comparable to other production methods.</a:t>
            </a:r>
          </a:p>
          <a:p>
            <a:pPr marL="230188" marR="0" lvl="0" indent="-1143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 The Aerosol Jet printing process is scalable – antennas can be printed on up to 4 cases simultaneously on a single machine.</a:t>
            </a:r>
          </a:p>
          <a:p>
            <a:pPr marL="230188" marR="0" lvl="0" indent="-1143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 Machine throughput for a typical antenna pattern measuring ~300 mm2 averages 30,000 units per week.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1" u="none" strike="noStrike" cap="none" normalizeH="0" baseline="0" dirty="0" smtClean="0">
              <a:ln>
                <a:noFill/>
              </a:ln>
              <a:solidFill>
                <a:schemeClr val="bg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smtClean="0">
                <a:ln>
                  <a:noFill/>
                </a:ln>
                <a:solidFill>
                  <a:schemeClr val="bg1"/>
                </a:solidFill>
                <a:effectLst/>
                <a:latin typeface="+mj-lt"/>
              </a:rPr>
              <a:t>Aerosol Jet Printing Process Highlight for Antennas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1" u="none" strike="noStrike" cap="none" normalizeH="0" baseline="0" dirty="0" smtClean="0">
              <a:ln>
                <a:noFill/>
              </a:ln>
              <a:solidFill>
                <a:schemeClr val="bg1"/>
              </a:solidFill>
              <a:effectLst/>
              <a:latin typeface="+mj-lt"/>
            </a:endParaRP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Low cost – no plating, simplified logistics</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Standard plastics – no additives or coating</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Digital process– flexible, no hard tooling</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Environment friendly – no harsh chemicals</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Health Benefits – no exposure to Nickel</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Scalable – prints up to 4 cases simultaneously</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High Machine output – average 30,000 units/week</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Antenna performance – comparable to other methods</a:t>
            </a:r>
          </a:p>
          <a:p>
            <a:pPr marL="284163" marR="0" lvl="0" indent="-28416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altLang="en-US" b="0" i="1" u="none" strike="noStrike" cap="none" normalizeH="0" baseline="0" dirty="0" smtClean="0">
                <a:ln>
                  <a:noFill/>
                </a:ln>
                <a:solidFill>
                  <a:schemeClr val="bg1"/>
                </a:solidFill>
                <a:effectLst/>
                <a:latin typeface="+mj-lt"/>
              </a:rPr>
              <a:t>The Aerosol Jet printer lower manufacturing costs for antennas used in mobile devices. </a:t>
            </a:r>
          </a:p>
        </p:txBody>
      </p:sp>
      <p:sp>
        <p:nvSpPr>
          <p:cNvPr id="4" name="Text Box 2"/>
          <p:cNvSpPr txBox="1">
            <a:spLocks noChangeArrowheads="1"/>
          </p:cNvSpPr>
          <p:nvPr/>
        </p:nvSpPr>
        <p:spPr bwMode="auto">
          <a:xfrm>
            <a:off x="0" y="152400"/>
            <a:ext cx="9144000" cy="461665"/>
          </a:xfrm>
          <a:prstGeom prst="rect">
            <a:avLst/>
          </a:prstGeom>
          <a:solidFill>
            <a:srgbClr val="99003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0000"/>
              </a:lnSpc>
              <a:spcBef>
                <a:spcPct val="50000"/>
              </a:spcBef>
            </a:pPr>
            <a:r>
              <a:rPr lang="en-US" sz="2400" b="1" dirty="0" smtClean="0">
                <a:solidFill>
                  <a:srgbClr val="FFFF00"/>
                </a:solidFill>
                <a:latin typeface="Georgia" pitchFamily="18" charset="0"/>
                <a:cs typeface="FrankRuehl" pitchFamily="34" charset="-79"/>
              </a:rPr>
              <a:t>3D AEROSOL JET PRINTING</a:t>
            </a:r>
            <a:endParaRPr lang="en-US" sz="2400" b="1" dirty="0">
              <a:solidFill>
                <a:srgbClr val="FFFF00"/>
              </a:solidFill>
              <a:latin typeface="Georgia" pitchFamily="18" charset="0"/>
              <a:cs typeface="FrankRuehl" pitchFamily="34" charset="-79"/>
            </a:endParaRPr>
          </a:p>
        </p:txBody>
      </p:sp>
      <p:pic>
        <p:nvPicPr>
          <p:cNvPr id="5" name="Picture 14"/>
          <p:cNvPicPr>
            <a:picLocks noChangeAspect="1" noChangeArrowheads="1"/>
          </p:cNvPicPr>
          <p:nvPr/>
        </p:nvPicPr>
        <p:blipFill>
          <a:blip r:embed="rId2" cstate="print"/>
          <a:srcRect/>
          <a:stretch>
            <a:fillRect/>
          </a:stretch>
        </p:blipFill>
        <p:spPr bwMode="auto">
          <a:xfrm>
            <a:off x="5791200" y="3276600"/>
            <a:ext cx="3318597" cy="2035098"/>
          </a:xfrm>
          <a:prstGeom prst="rect">
            <a:avLst/>
          </a:prstGeom>
          <a:noFill/>
          <a:ln w="9525">
            <a:noFill/>
            <a:miter lim="800000"/>
            <a:headEnd/>
            <a:tailEnd/>
          </a:ln>
          <a:effectLst/>
        </p:spPr>
      </p:pic>
    </p:spTree>
    <p:extLst>
      <p:ext uri="{BB962C8B-B14F-4D97-AF65-F5344CB8AC3E}">
        <p14:creationId xmlns="" xmlns:p14="http://schemas.microsoft.com/office/powerpoint/2010/main" val="27249356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514600" y="2209800"/>
            <a:ext cx="4343400" cy="1077218"/>
          </a:xfrm>
          <a:prstGeom prst="rect">
            <a:avLst/>
          </a:prstGeom>
          <a:solidFill>
            <a:srgbClr val="80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spcBef>
                <a:spcPct val="50000"/>
              </a:spcBef>
            </a:pPr>
            <a:r>
              <a:rPr lang="en-US" sz="3200" b="1" dirty="0">
                <a:solidFill>
                  <a:srgbClr val="FFFF00"/>
                </a:solidFill>
                <a:latin typeface="Georgia" pitchFamily="18" charset="0"/>
              </a:rPr>
              <a:t>ANTENNA  MEASUREMENTS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5"/>
          <p:cNvSpPr>
            <a:spLocks noChangeArrowheads="1"/>
          </p:cNvSpPr>
          <p:nvPr/>
        </p:nvSpPr>
        <p:spPr bwMode="auto">
          <a:xfrm>
            <a:off x="2611650" y="1484000"/>
            <a:ext cx="3886200" cy="824774"/>
          </a:xfrm>
          <a:prstGeom prst="rect">
            <a:avLst/>
          </a:prstGeom>
          <a:solidFill>
            <a:srgbClr val="800000"/>
          </a:solidFill>
          <a:ln>
            <a:headEnd/>
            <a:tailEnd/>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endParaRPr lang="en-US" dirty="0">
              <a:solidFill>
                <a:srgbClr val="FFFF00"/>
              </a:solidFill>
              <a:latin typeface="Georgia" pitchFamily="18" charset="0"/>
            </a:endParaRPr>
          </a:p>
        </p:txBody>
      </p:sp>
      <p:sp>
        <p:nvSpPr>
          <p:cNvPr id="9221" name="Text Box 2"/>
          <p:cNvSpPr txBox="1">
            <a:spLocks noChangeArrowheads="1"/>
          </p:cNvSpPr>
          <p:nvPr/>
        </p:nvSpPr>
        <p:spPr bwMode="auto">
          <a:xfrm>
            <a:off x="2573950" y="1455025"/>
            <a:ext cx="4343400" cy="830997"/>
          </a:xfrm>
          <a:prstGeom prst="rect">
            <a:avLst/>
          </a:prstGeom>
          <a:noFill/>
          <a:ln w="9525">
            <a:noFill/>
            <a:miter lim="800000"/>
            <a:headEnd/>
            <a:tailEnd/>
          </a:ln>
        </p:spPr>
        <p:txBody>
          <a:bodyPr wrap="square" anchor="ctr">
            <a:spAutoFit/>
          </a:bodyPr>
          <a:lstStyle/>
          <a:p>
            <a:pPr algn="ctr">
              <a:spcBef>
                <a:spcPct val="50000"/>
              </a:spcBef>
            </a:pPr>
            <a:r>
              <a:rPr lang="en-US" sz="2400" b="1" dirty="0">
                <a:solidFill>
                  <a:srgbClr val="FFFF00"/>
                </a:solidFill>
                <a:latin typeface="Georgia" pitchFamily="18" charset="0"/>
              </a:rPr>
              <a:t>ANTENNA  MEASUREMENTS</a:t>
            </a:r>
          </a:p>
        </p:txBody>
      </p:sp>
      <p:sp>
        <p:nvSpPr>
          <p:cNvPr id="13" name="Rectangle 7"/>
          <p:cNvSpPr>
            <a:spLocks noChangeArrowheads="1"/>
          </p:cNvSpPr>
          <p:nvPr/>
        </p:nvSpPr>
        <p:spPr bwMode="auto">
          <a:xfrm>
            <a:off x="4727326" y="3853062"/>
            <a:ext cx="3592764" cy="788125"/>
          </a:xfrm>
          <a:prstGeom prst="rect">
            <a:avLst/>
          </a:prstGeom>
          <a:solidFill>
            <a:srgbClr val="800000"/>
          </a:solidFill>
          <a:ln w="28575">
            <a:noFill/>
            <a:miter lim="800000"/>
            <a:headEnd/>
            <a:tailEnd/>
          </a:ln>
          <a:scene3d>
            <a:camera prst="orthographicFront"/>
            <a:lightRig rig="threePt" dir="t"/>
          </a:scene3d>
          <a:sp3d>
            <a:bevelT/>
          </a:sp3d>
        </p:spPr>
        <p:txBody>
          <a:bodyPr wrap="none" anchor="ctr"/>
          <a:lstStyle/>
          <a:p>
            <a:endParaRPr lang="en-US" dirty="0">
              <a:latin typeface="Georgia" pitchFamily="18" charset="0"/>
            </a:endParaRPr>
          </a:p>
        </p:txBody>
      </p:sp>
      <p:sp>
        <p:nvSpPr>
          <p:cNvPr id="9219" name="Rectangle 7"/>
          <p:cNvSpPr>
            <a:spLocks noChangeArrowheads="1"/>
          </p:cNvSpPr>
          <p:nvPr/>
        </p:nvSpPr>
        <p:spPr bwMode="auto">
          <a:xfrm>
            <a:off x="715476" y="3859250"/>
            <a:ext cx="3592764" cy="788125"/>
          </a:xfrm>
          <a:prstGeom prst="rect">
            <a:avLst/>
          </a:prstGeom>
          <a:solidFill>
            <a:srgbClr val="800000"/>
          </a:solidFill>
          <a:ln w="28575">
            <a:noFill/>
            <a:miter lim="800000"/>
            <a:headEnd/>
            <a:tailEnd/>
          </a:ln>
          <a:scene3d>
            <a:camera prst="orthographicFront"/>
            <a:lightRig rig="threePt" dir="t"/>
          </a:scene3d>
          <a:sp3d>
            <a:bevelT/>
          </a:sp3d>
        </p:spPr>
        <p:txBody>
          <a:bodyPr wrap="none" anchor="ctr"/>
          <a:lstStyle/>
          <a:p>
            <a:endParaRPr lang="en-US" dirty="0">
              <a:latin typeface="Georgia" pitchFamily="18" charset="0"/>
            </a:endParaRPr>
          </a:p>
        </p:txBody>
      </p:sp>
      <p:sp>
        <p:nvSpPr>
          <p:cNvPr id="9220" name="Text Box 12"/>
          <p:cNvSpPr txBox="1">
            <a:spLocks noChangeArrowheads="1"/>
          </p:cNvSpPr>
          <p:nvPr/>
        </p:nvSpPr>
        <p:spPr bwMode="auto">
          <a:xfrm>
            <a:off x="715476" y="3799550"/>
            <a:ext cx="3569977" cy="743793"/>
          </a:xfrm>
          <a:prstGeom prst="rect">
            <a:avLst/>
          </a:prstGeom>
          <a:noFill/>
          <a:ln w="9525">
            <a:noFill/>
            <a:miter lim="800000"/>
            <a:headEnd/>
            <a:tailEnd/>
          </a:ln>
        </p:spPr>
        <p:txBody>
          <a:bodyPr wrap="square" anchor="ctr">
            <a:spAutoFit/>
          </a:bodyPr>
          <a:lstStyle/>
          <a:p>
            <a:pPr algn="ctr">
              <a:spcBef>
                <a:spcPts val="600"/>
              </a:spcBef>
            </a:pPr>
            <a:r>
              <a:rPr lang="en-US" sz="2800" b="1" baseline="-25000" dirty="0">
                <a:solidFill>
                  <a:srgbClr val="FFFF00"/>
                </a:solidFill>
                <a:latin typeface="Georgia" pitchFamily="18" charset="0"/>
              </a:rPr>
              <a:t>IMPEDENCE</a:t>
            </a:r>
          </a:p>
          <a:p>
            <a:pPr algn="ctr">
              <a:spcBef>
                <a:spcPts val="600"/>
              </a:spcBef>
            </a:pPr>
            <a:r>
              <a:rPr lang="en-US" sz="2800" b="1" baseline="-25000" dirty="0">
                <a:solidFill>
                  <a:srgbClr val="FFFF00"/>
                </a:solidFill>
                <a:latin typeface="Georgia" pitchFamily="18" charset="0"/>
              </a:rPr>
              <a:t>MEASUREMENTS</a:t>
            </a:r>
          </a:p>
        </p:txBody>
      </p:sp>
      <p:sp>
        <p:nvSpPr>
          <p:cNvPr id="9223" name="Line 6"/>
          <p:cNvSpPr>
            <a:spLocks noChangeShapeType="1"/>
          </p:cNvSpPr>
          <p:nvPr/>
        </p:nvSpPr>
        <p:spPr bwMode="auto">
          <a:xfrm>
            <a:off x="4567041" y="2355788"/>
            <a:ext cx="0" cy="598487"/>
          </a:xfrm>
          <a:prstGeom prst="line">
            <a:avLst/>
          </a:prstGeom>
          <a:noFill/>
          <a:ln w="28575">
            <a:solidFill>
              <a:schemeClr val="bg1"/>
            </a:solidFill>
            <a:round/>
            <a:headEnd/>
            <a:tailEnd/>
          </a:ln>
        </p:spPr>
        <p:txBody>
          <a:bodyPr wrap="none" anchor="ctr"/>
          <a:lstStyle/>
          <a:p>
            <a:endParaRPr lang="en-US" dirty="0">
              <a:latin typeface="Georgia" pitchFamily="18" charset="0"/>
            </a:endParaRPr>
          </a:p>
        </p:txBody>
      </p:sp>
      <p:sp>
        <p:nvSpPr>
          <p:cNvPr id="9225" name="Line 9"/>
          <p:cNvSpPr>
            <a:spLocks noChangeShapeType="1"/>
          </p:cNvSpPr>
          <p:nvPr/>
        </p:nvSpPr>
        <p:spPr bwMode="auto">
          <a:xfrm>
            <a:off x="2493486" y="2954275"/>
            <a:ext cx="4031683" cy="0"/>
          </a:xfrm>
          <a:prstGeom prst="line">
            <a:avLst/>
          </a:prstGeom>
          <a:noFill/>
          <a:ln w="28575">
            <a:solidFill>
              <a:schemeClr val="bg1"/>
            </a:solidFill>
            <a:round/>
            <a:headEnd/>
            <a:tailEnd/>
          </a:ln>
        </p:spPr>
        <p:txBody>
          <a:bodyPr wrap="none" anchor="ctr"/>
          <a:lstStyle/>
          <a:p>
            <a:endParaRPr lang="en-US" dirty="0">
              <a:latin typeface="Georgia" pitchFamily="18" charset="0"/>
            </a:endParaRPr>
          </a:p>
        </p:txBody>
      </p:sp>
      <p:sp>
        <p:nvSpPr>
          <p:cNvPr id="9226" name="Line 10"/>
          <p:cNvSpPr>
            <a:spLocks noChangeShapeType="1"/>
          </p:cNvSpPr>
          <p:nvPr/>
        </p:nvSpPr>
        <p:spPr bwMode="auto">
          <a:xfrm>
            <a:off x="2493486" y="2954275"/>
            <a:ext cx="0" cy="895350"/>
          </a:xfrm>
          <a:prstGeom prst="line">
            <a:avLst/>
          </a:prstGeom>
          <a:noFill/>
          <a:ln w="28575">
            <a:solidFill>
              <a:schemeClr val="bg1"/>
            </a:solidFill>
            <a:round/>
            <a:headEnd/>
            <a:tailEnd type="triangle" w="med" len="med"/>
          </a:ln>
        </p:spPr>
        <p:txBody>
          <a:bodyPr wrap="none" anchor="ctr"/>
          <a:lstStyle/>
          <a:p>
            <a:endParaRPr lang="en-US" dirty="0">
              <a:latin typeface="Georgia" pitchFamily="18" charset="0"/>
            </a:endParaRPr>
          </a:p>
        </p:txBody>
      </p:sp>
      <p:sp>
        <p:nvSpPr>
          <p:cNvPr id="9227" name="Line 11"/>
          <p:cNvSpPr>
            <a:spLocks noChangeShapeType="1"/>
          </p:cNvSpPr>
          <p:nvPr/>
        </p:nvSpPr>
        <p:spPr bwMode="auto">
          <a:xfrm>
            <a:off x="6525169" y="2954275"/>
            <a:ext cx="0" cy="895350"/>
          </a:xfrm>
          <a:prstGeom prst="line">
            <a:avLst/>
          </a:prstGeom>
          <a:noFill/>
          <a:ln w="28575">
            <a:solidFill>
              <a:schemeClr val="bg1"/>
            </a:solidFill>
            <a:round/>
            <a:headEnd/>
            <a:tailEnd type="triangle" w="med" len="med"/>
          </a:ln>
        </p:spPr>
        <p:txBody>
          <a:bodyPr wrap="none" anchor="ctr"/>
          <a:lstStyle/>
          <a:p>
            <a:endParaRPr lang="en-US" dirty="0">
              <a:latin typeface="Georgia" pitchFamily="18" charset="0"/>
            </a:endParaRPr>
          </a:p>
        </p:txBody>
      </p:sp>
      <p:sp>
        <p:nvSpPr>
          <p:cNvPr id="9228" name="Text Box 13"/>
          <p:cNvSpPr txBox="1">
            <a:spLocks noChangeArrowheads="1"/>
          </p:cNvSpPr>
          <p:nvPr/>
        </p:nvSpPr>
        <p:spPr bwMode="auto">
          <a:xfrm>
            <a:off x="4645885" y="3798713"/>
            <a:ext cx="3765791" cy="743793"/>
          </a:xfrm>
          <a:prstGeom prst="rect">
            <a:avLst/>
          </a:prstGeom>
          <a:noFill/>
          <a:ln w="9525">
            <a:noFill/>
            <a:miter lim="800000"/>
            <a:headEnd/>
            <a:tailEnd/>
          </a:ln>
        </p:spPr>
        <p:txBody>
          <a:bodyPr anchor="ctr">
            <a:spAutoFit/>
          </a:bodyPr>
          <a:lstStyle/>
          <a:p>
            <a:pPr algn="ctr">
              <a:spcBef>
                <a:spcPts val="600"/>
              </a:spcBef>
            </a:pPr>
            <a:r>
              <a:rPr lang="en-US" sz="2800" b="1" baseline="-25000" dirty="0" smtClean="0">
                <a:solidFill>
                  <a:srgbClr val="FFFF00"/>
                </a:solidFill>
                <a:latin typeface="Georgia" pitchFamily="18" charset="0"/>
              </a:rPr>
              <a:t>RADIATION PATTERN</a:t>
            </a:r>
            <a:endParaRPr lang="en-US" sz="2800" b="1" baseline="-25000" dirty="0">
              <a:solidFill>
                <a:srgbClr val="FFFF00"/>
              </a:solidFill>
              <a:latin typeface="Georgia" pitchFamily="18" charset="0"/>
            </a:endParaRPr>
          </a:p>
          <a:p>
            <a:pPr algn="ctr">
              <a:spcBef>
                <a:spcPts val="600"/>
              </a:spcBef>
            </a:pPr>
            <a:r>
              <a:rPr lang="en-US" sz="2800" b="1" baseline="-25000" dirty="0">
                <a:solidFill>
                  <a:srgbClr val="FFFF00"/>
                </a:solidFill>
                <a:latin typeface="Georgia" pitchFamily="18" charset="0"/>
              </a:rPr>
              <a:t>  MEASUREMENTS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14282" y="571480"/>
            <a:ext cx="5214974" cy="5786199"/>
          </a:xfrm>
          <a:prstGeom prst="rect">
            <a:avLst/>
          </a:prstGeom>
          <a:noFill/>
          <a:ln w="9525">
            <a:noFill/>
            <a:miter lim="800000"/>
            <a:headEnd/>
            <a:tailEnd/>
          </a:ln>
        </p:spPr>
        <p:txBody>
          <a:bodyPr wrap="square">
            <a:spAutoFit/>
          </a:bodyPr>
          <a:lstStyle/>
          <a:p>
            <a:pPr marL="457200" indent="257175" algn="just">
              <a:spcAft>
                <a:spcPts val="600"/>
              </a:spcAft>
              <a:buFont typeface="Arial" pitchFamily="34" charset="0"/>
              <a:buChar char="•"/>
              <a:tabLst>
                <a:tab pos="0" algn="l"/>
              </a:tabLst>
            </a:pPr>
            <a:r>
              <a:rPr lang="en-US" sz="2000" i="1" dirty="0">
                <a:solidFill>
                  <a:schemeClr val="bg1"/>
                </a:solidFill>
                <a:latin typeface="Georgia" pitchFamily="18" charset="0"/>
                <a:cs typeface="Segoe UI" pitchFamily="34" charset="0"/>
              </a:rPr>
              <a:t>Frequency &amp; </a:t>
            </a:r>
            <a:r>
              <a:rPr lang="en-US" sz="2000" i="1" dirty="0" smtClean="0">
                <a:solidFill>
                  <a:schemeClr val="bg1"/>
                </a:solidFill>
                <a:latin typeface="Georgia" pitchFamily="18" charset="0"/>
                <a:cs typeface="Segoe UI" pitchFamily="34" charset="0"/>
              </a:rPr>
              <a:t>Bandwidth</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VSWR</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Radiation pattern</a:t>
            </a:r>
            <a:endParaRPr lang="en-US" sz="2000" i="1" dirty="0">
              <a:solidFill>
                <a:schemeClr val="bg1"/>
              </a:solidFill>
              <a:latin typeface="Georgia" pitchFamily="18" charset="0"/>
              <a:cs typeface="Segoe UI" pitchFamily="34" charset="0"/>
            </a:endParaRP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Beam Width</a:t>
            </a:r>
          </a:p>
          <a:p>
            <a:pPr marL="457200" indent="257175" algn="just">
              <a:spcAft>
                <a:spcPts val="600"/>
              </a:spcAft>
              <a:buFont typeface="Arial" pitchFamily="34" charset="0"/>
              <a:buChar char="•"/>
              <a:tabLst>
                <a:tab pos="0" algn="l"/>
              </a:tabLst>
            </a:pPr>
            <a:r>
              <a:rPr lang="en-US" sz="2000" i="1" dirty="0" err="1" smtClean="0">
                <a:solidFill>
                  <a:schemeClr val="bg1"/>
                </a:solidFill>
                <a:latin typeface="Georgia" pitchFamily="18" charset="0"/>
                <a:cs typeface="Segoe UI" pitchFamily="34" charset="0"/>
              </a:rPr>
              <a:t>Sidelobe</a:t>
            </a:r>
            <a:r>
              <a:rPr lang="en-US" sz="2000" i="1" dirty="0" smtClean="0">
                <a:solidFill>
                  <a:schemeClr val="bg1"/>
                </a:solidFill>
                <a:latin typeface="Georgia" pitchFamily="18" charset="0"/>
                <a:cs typeface="Segoe UI" pitchFamily="34" charset="0"/>
              </a:rPr>
              <a:t> level</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Directivity</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Gain</a:t>
            </a:r>
            <a:endParaRPr lang="en-US" sz="2000" i="1" dirty="0">
              <a:solidFill>
                <a:schemeClr val="bg1"/>
              </a:solidFill>
              <a:latin typeface="Georgia" pitchFamily="18" charset="0"/>
              <a:cs typeface="Segoe UI" pitchFamily="34" charset="0"/>
            </a:endParaRPr>
          </a:p>
          <a:p>
            <a:pPr marL="457200" indent="257175" algn="just">
              <a:spcAft>
                <a:spcPts val="600"/>
              </a:spcAft>
              <a:buFont typeface="Arial" pitchFamily="34" charset="0"/>
              <a:buChar char="•"/>
              <a:tabLst>
                <a:tab pos="0" algn="l"/>
              </a:tabLst>
            </a:pPr>
            <a:r>
              <a:rPr lang="en-US" sz="2000" i="1" dirty="0">
                <a:solidFill>
                  <a:schemeClr val="bg1"/>
                </a:solidFill>
                <a:latin typeface="Georgia" pitchFamily="18" charset="0"/>
                <a:cs typeface="Segoe UI" pitchFamily="34" charset="0"/>
              </a:rPr>
              <a:t>Polarization</a:t>
            </a:r>
          </a:p>
          <a:p>
            <a:pPr marL="457200" indent="257175" algn="just">
              <a:spcAft>
                <a:spcPts val="600"/>
              </a:spcAft>
              <a:buFont typeface="Arial" pitchFamily="34" charset="0"/>
              <a:buChar char="•"/>
              <a:tabLst>
                <a:tab pos="0" algn="l"/>
              </a:tabLst>
            </a:pPr>
            <a:r>
              <a:rPr lang="en-US" sz="2000" i="1" dirty="0">
                <a:solidFill>
                  <a:schemeClr val="bg1"/>
                </a:solidFill>
                <a:latin typeface="Georgia" pitchFamily="18" charset="0"/>
                <a:cs typeface="Segoe UI" pitchFamily="34" charset="0"/>
              </a:rPr>
              <a:t>Axial </a:t>
            </a:r>
            <a:r>
              <a:rPr lang="en-US" sz="2000" i="1" dirty="0" smtClean="0">
                <a:solidFill>
                  <a:schemeClr val="bg1"/>
                </a:solidFill>
                <a:latin typeface="Georgia" pitchFamily="18" charset="0"/>
                <a:cs typeface="Segoe UI" pitchFamily="34" charset="0"/>
              </a:rPr>
              <a:t>ratio</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Efficiency</a:t>
            </a:r>
            <a:endParaRPr lang="en-US" sz="2000" i="1" dirty="0">
              <a:solidFill>
                <a:schemeClr val="bg1"/>
              </a:solidFill>
              <a:latin typeface="Georgia" pitchFamily="18" charset="0"/>
              <a:cs typeface="Segoe UI" pitchFamily="34" charset="0"/>
            </a:endParaRP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Power </a:t>
            </a:r>
            <a:r>
              <a:rPr lang="en-US" sz="2000" i="1" dirty="0">
                <a:solidFill>
                  <a:schemeClr val="bg1"/>
                </a:solidFill>
                <a:latin typeface="Georgia" pitchFamily="18" charset="0"/>
                <a:cs typeface="Segoe UI" pitchFamily="34" charset="0"/>
              </a:rPr>
              <a:t>handling</a:t>
            </a:r>
          </a:p>
          <a:p>
            <a:pPr marL="457200" indent="257175" algn="just">
              <a:spcAft>
                <a:spcPts val="600"/>
              </a:spcAft>
              <a:buFont typeface="Arial" pitchFamily="34" charset="0"/>
              <a:buChar char="•"/>
              <a:tabLst>
                <a:tab pos="0" algn="l"/>
              </a:tabLst>
            </a:pPr>
            <a:r>
              <a:rPr lang="en-US" sz="2000" i="1" dirty="0">
                <a:solidFill>
                  <a:schemeClr val="bg1"/>
                </a:solidFill>
                <a:latin typeface="Georgia" pitchFamily="18" charset="0"/>
                <a:cs typeface="Segoe UI" pitchFamily="34" charset="0"/>
              </a:rPr>
              <a:t>Input/ Output Connector</a:t>
            </a:r>
          </a:p>
          <a:p>
            <a:pPr marL="457200" indent="257175" algn="just">
              <a:spcAft>
                <a:spcPts val="600"/>
              </a:spcAft>
              <a:buFont typeface="Arial" pitchFamily="34" charset="0"/>
              <a:buChar char="•"/>
              <a:tabLst>
                <a:tab pos="0" algn="l"/>
              </a:tabLst>
            </a:pPr>
            <a:r>
              <a:rPr lang="en-US" sz="2000" i="1" dirty="0" smtClean="0">
                <a:solidFill>
                  <a:schemeClr val="bg1"/>
                </a:solidFill>
                <a:latin typeface="Georgia" pitchFamily="18" charset="0"/>
                <a:cs typeface="Segoe UI" pitchFamily="34" charset="0"/>
              </a:rPr>
              <a:t>Size</a:t>
            </a:r>
            <a:endParaRPr lang="en-US" sz="2000" i="1" dirty="0">
              <a:solidFill>
                <a:schemeClr val="bg1"/>
              </a:solidFill>
              <a:latin typeface="Georgia" pitchFamily="18" charset="0"/>
              <a:cs typeface="Segoe UI" pitchFamily="34" charset="0"/>
            </a:endParaRPr>
          </a:p>
          <a:p>
            <a:pPr marL="457200" indent="257175" algn="just">
              <a:spcAft>
                <a:spcPts val="600"/>
              </a:spcAft>
              <a:buFont typeface="Arial" pitchFamily="34" charset="0"/>
              <a:buChar char="•"/>
              <a:tabLst>
                <a:tab pos="0" algn="l"/>
              </a:tabLst>
            </a:pPr>
            <a:r>
              <a:rPr lang="en-US" sz="2000" i="1" dirty="0">
                <a:solidFill>
                  <a:schemeClr val="bg1"/>
                </a:solidFill>
                <a:latin typeface="Georgia" pitchFamily="18" charset="0"/>
                <a:cs typeface="Segoe UI" pitchFamily="34" charset="0"/>
              </a:rPr>
              <a:t>Weight</a:t>
            </a:r>
          </a:p>
          <a:p>
            <a:pPr marL="457200" indent="257175" algn="just">
              <a:spcAft>
                <a:spcPts val="600"/>
              </a:spcAft>
              <a:buFont typeface="Arial" pitchFamily="34" charset="0"/>
              <a:buChar char="•"/>
              <a:tabLst>
                <a:tab pos="0" algn="l"/>
              </a:tabLst>
            </a:pPr>
            <a:r>
              <a:rPr lang="en-US" sz="2000" i="1" dirty="0">
                <a:solidFill>
                  <a:schemeClr val="bg1"/>
                </a:solidFill>
                <a:latin typeface="Georgia" pitchFamily="18" charset="0"/>
                <a:cs typeface="Segoe UI" pitchFamily="34" charset="0"/>
              </a:rPr>
              <a:t>Environmental </a:t>
            </a:r>
            <a:r>
              <a:rPr lang="en-US" sz="2000" i="1" dirty="0" smtClean="0">
                <a:solidFill>
                  <a:schemeClr val="bg1"/>
                </a:solidFill>
                <a:latin typeface="Georgia" pitchFamily="18" charset="0"/>
                <a:cs typeface="Segoe UI" pitchFamily="34" charset="0"/>
              </a:rPr>
              <a:t>specifications</a:t>
            </a:r>
            <a:endParaRPr lang="en-US" sz="2000" dirty="0">
              <a:latin typeface="Calibri" pitchFamily="34" charset="0"/>
            </a:endParaRPr>
          </a:p>
        </p:txBody>
      </p:sp>
      <p:sp>
        <p:nvSpPr>
          <p:cNvPr id="4" name="Rectangle 3"/>
          <p:cNvSpPr>
            <a:spLocks noChangeArrowheads="1"/>
          </p:cNvSpPr>
          <p:nvPr/>
        </p:nvSpPr>
        <p:spPr bwMode="auto">
          <a:xfrm>
            <a:off x="1905000" y="0"/>
            <a:ext cx="50292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2800" b="1" dirty="0">
                <a:solidFill>
                  <a:srgbClr val="FFFF00"/>
                </a:solidFill>
                <a:latin typeface="Georgia" pitchFamily="18" charset="0"/>
              </a:rPr>
              <a:t>ANTENNA PARAMETERS</a:t>
            </a:r>
          </a:p>
        </p:txBody>
      </p:sp>
      <p:pic>
        <p:nvPicPr>
          <p:cNvPr id="19457" name="Picture 1"/>
          <p:cNvPicPr>
            <a:picLocks noChangeAspect="1" noChangeArrowheads="1"/>
          </p:cNvPicPr>
          <p:nvPr/>
        </p:nvPicPr>
        <p:blipFill>
          <a:blip r:embed="rId3" cstate="print"/>
          <a:srcRect l="30860" t="13889" r="32421" b="40277"/>
          <a:stretch>
            <a:fillRect/>
          </a:stretch>
        </p:blipFill>
        <p:spPr bwMode="auto">
          <a:xfrm>
            <a:off x="3357554" y="1343618"/>
            <a:ext cx="2000264" cy="140444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a:srcRect l="39453" t="42361" r="39844" b="25694"/>
          <a:stretch>
            <a:fillRect/>
          </a:stretch>
        </p:blipFill>
        <p:spPr bwMode="auto">
          <a:xfrm>
            <a:off x="7464531" y="1357298"/>
            <a:ext cx="1610461" cy="1397759"/>
          </a:xfrm>
          <a:prstGeom prst="rect">
            <a:avLst/>
          </a:prstGeom>
          <a:noFill/>
          <a:ln w="9525">
            <a:noFill/>
            <a:miter lim="800000"/>
            <a:headEnd/>
            <a:tailEnd/>
          </a:ln>
          <a:effectLst/>
        </p:spPr>
      </p:pic>
      <p:pic>
        <p:nvPicPr>
          <p:cNvPr id="19459" name="Picture 3"/>
          <p:cNvPicPr>
            <a:picLocks noChangeAspect="1" noChangeArrowheads="1"/>
          </p:cNvPicPr>
          <p:nvPr/>
        </p:nvPicPr>
        <p:blipFill>
          <a:blip r:embed="rId5"/>
          <a:srcRect l="33203" t="29861" r="35156" b="31944"/>
          <a:stretch>
            <a:fillRect/>
          </a:stretch>
        </p:blipFill>
        <p:spPr bwMode="auto">
          <a:xfrm>
            <a:off x="5368874" y="1357298"/>
            <a:ext cx="2071702" cy="1406712"/>
          </a:xfrm>
          <a:prstGeom prst="rect">
            <a:avLst/>
          </a:prstGeom>
          <a:noFill/>
          <a:ln w="9525">
            <a:noFill/>
            <a:miter lim="800000"/>
            <a:headEnd/>
            <a:tailEnd/>
          </a:ln>
          <a:effectLst/>
        </p:spPr>
      </p:pic>
      <p:pic>
        <p:nvPicPr>
          <p:cNvPr id="19460" name="Picture 4"/>
          <p:cNvPicPr>
            <a:picLocks noChangeAspect="1" noChangeArrowheads="1"/>
          </p:cNvPicPr>
          <p:nvPr/>
        </p:nvPicPr>
        <p:blipFill>
          <a:blip r:embed="rId6" cstate="print"/>
          <a:srcRect l="50620" t="22916" r="30767" b="45834"/>
          <a:stretch>
            <a:fillRect/>
          </a:stretch>
        </p:blipFill>
        <p:spPr bwMode="auto">
          <a:xfrm>
            <a:off x="5429256" y="2857496"/>
            <a:ext cx="1714512" cy="1619261"/>
          </a:xfrm>
          <a:prstGeom prst="rect">
            <a:avLst/>
          </a:prstGeom>
          <a:noFill/>
          <a:ln w="9525">
            <a:noFill/>
            <a:miter lim="800000"/>
            <a:headEnd/>
            <a:tailEnd/>
          </a:ln>
          <a:effectLst/>
        </p:spPr>
      </p:pic>
      <p:grpSp>
        <p:nvGrpSpPr>
          <p:cNvPr id="13" name="Group 12"/>
          <p:cNvGrpSpPr/>
          <p:nvPr/>
        </p:nvGrpSpPr>
        <p:grpSpPr>
          <a:xfrm>
            <a:off x="5643570" y="4500570"/>
            <a:ext cx="2000264" cy="1928826"/>
            <a:chOff x="5643570" y="4500570"/>
            <a:chExt cx="2000264" cy="1928826"/>
          </a:xfrm>
        </p:grpSpPr>
        <p:pic>
          <p:nvPicPr>
            <p:cNvPr id="19461" name="Picture 5"/>
            <p:cNvPicPr>
              <a:picLocks noChangeAspect="1" noChangeArrowheads="1"/>
            </p:cNvPicPr>
            <p:nvPr/>
          </p:nvPicPr>
          <p:blipFill>
            <a:blip r:embed="rId7" cstate="print"/>
            <a:srcRect l="31640" t="11805" r="32813" b="28471"/>
            <a:stretch>
              <a:fillRect/>
            </a:stretch>
          </p:blipFill>
          <p:spPr bwMode="auto">
            <a:xfrm>
              <a:off x="5643570" y="4500570"/>
              <a:ext cx="2000264" cy="1928826"/>
            </a:xfrm>
            <a:prstGeom prst="rect">
              <a:avLst/>
            </a:prstGeom>
            <a:noFill/>
            <a:ln w="9525">
              <a:noFill/>
              <a:miter lim="800000"/>
              <a:headEnd/>
              <a:tailEnd/>
            </a:ln>
            <a:effectLst/>
          </p:spPr>
        </p:pic>
        <p:sp>
          <p:nvSpPr>
            <p:cNvPr id="9" name="Rectangle 8"/>
            <p:cNvSpPr/>
            <p:nvPr/>
          </p:nvSpPr>
          <p:spPr>
            <a:xfrm>
              <a:off x="6786578" y="6000768"/>
              <a:ext cx="841858" cy="302263"/>
            </a:xfrm>
            <a:prstGeom prst="rect">
              <a:avLst/>
            </a:prstGeom>
          </p:spPr>
          <p:txBody>
            <a:bodyPr wrap="none">
              <a:spAutoFit/>
            </a:bodyPr>
            <a:lstStyle/>
            <a:p>
              <a:r>
                <a:rPr lang="pt-BR" sz="800" dirty="0" smtClean="0"/>
                <a:t>R1 = 0.62p D3/λ,</a:t>
              </a:r>
            </a:p>
            <a:p>
              <a:r>
                <a:rPr lang="pt-BR" sz="800" dirty="0" smtClean="0"/>
                <a:t> R2 = 2D 2 /λ</a:t>
              </a:r>
              <a:endParaRPr lang="en-IN" sz="800" dirty="0"/>
            </a:p>
          </p:txBody>
        </p:sp>
      </p:grpSp>
      <p:pic>
        <p:nvPicPr>
          <p:cNvPr id="12" name="Picture 4"/>
          <p:cNvPicPr>
            <a:picLocks noChangeAspect="1" noChangeArrowheads="1"/>
          </p:cNvPicPr>
          <p:nvPr/>
        </p:nvPicPr>
        <p:blipFill>
          <a:blip r:embed="rId6" cstate="print"/>
          <a:srcRect l="28906" t="22916" r="51792" b="47672"/>
          <a:stretch>
            <a:fillRect/>
          </a:stretch>
        </p:blipFill>
        <p:spPr bwMode="auto">
          <a:xfrm>
            <a:off x="3428992" y="2857496"/>
            <a:ext cx="1785950" cy="1530777"/>
          </a:xfrm>
          <a:prstGeom prst="rect">
            <a:avLst/>
          </a:prstGeom>
          <a:noFill/>
          <a:ln w="9525">
            <a:noFill/>
            <a:miter lim="800000"/>
            <a:headEnd/>
            <a:tailEnd/>
          </a:ln>
          <a:effectLst/>
        </p:spPr>
      </p:pic>
      <p:pic>
        <p:nvPicPr>
          <p:cNvPr id="19465" name="Picture 9" descr="à°¸à°à°¬à°à°§à°¿à°¤ à°à°¿à°¤à±à°°à°"/>
          <p:cNvPicPr>
            <a:picLocks noChangeAspect="1" noChangeArrowheads="1"/>
          </p:cNvPicPr>
          <p:nvPr/>
        </p:nvPicPr>
        <p:blipFill>
          <a:blip r:embed="rId8"/>
          <a:srcRect/>
          <a:stretch>
            <a:fillRect/>
          </a:stretch>
        </p:blipFill>
        <p:spPr bwMode="auto">
          <a:xfrm>
            <a:off x="7429520" y="2857497"/>
            <a:ext cx="1593334" cy="1571635"/>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371600" y="838200"/>
            <a:ext cx="6400800" cy="523220"/>
          </a:xfrm>
          <a:prstGeom prst="rect">
            <a:avLst/>
          </a:prstGeom>
          <a:solidFill>
            <a:srgbClr val="800000"/>
          </a:solidFill>
          <a:ln w="28575">
            <a:noFill/>
            <a:miter lim="800000"/>
            <a:headEnd/>
            <a:tailEnd/>
          </a:ln>
          <a:scene3d>
            <a:camera prst="orthographicFront"/>
            <a:lightRig rig="threePt" dir="t"/>
          </a:scene3d>
          <a:sp3d>
            <a:bevelT/>
          </a:sp3d>
        </p:spPr>
        <p:txBody>
          <a:bodyPr wrap="square" anchor="ctr">
            <a:spAutoFit/>
          </a:bodyPr>
          <a:lstStyle/>
          <a:p>
            <a:pPr algn="ctr">
              <a:spcBef>
                <a:spcPct val="50000"/>
              </a:spcBef>
            </a:pPr>
            <a:r>
              <a:rPr lang="en-US" sz="2800" b="1" dirty="0" smtClean="0">
                <a:solidFill>
                  <a:srgbClr val="FFFF00"/>
                </a:solidFill>
                <a:latin typeface="Georgia" pitchFamily="18" charset="0"/>
              </a:rPr>
              <a:t>IMPEDANCE MEASUREMENTS</a:t>
            </a:r>
            <a:endParaRPr lang="en-US" sz="2800" b="1" dirty="0">
              <a:solidFill>
                <a:srgbClr val="FFFF00"/>
              </a:solidFill>
              <a:latin typeface="Georgia" pitchFamily="18" charset="0"/>
            </a:endParaRPr>
          </a:p>
        </p:txBody>
      </p:sp>
      <p:sp>
        <p:nvSpPr>
          <p:cNvPr id="10245" name="Line 6"/>
          <p:cNvSpPr>
            <a:spLocks noChangeShapeType="1"/>
          </p:cNvSpPr>
          <p:nvPr/>
        </p:nvSpPr>
        <p:spPr bwMode="auto">
          <a:xfrm>
            <a:off x="1591375" y="2009280"/>
            <a:ext cx="5715000" cy="0"/>
          </a:xfrm>
          <a:prstGeom prst="line">
            <a:avLst/>
          </a:prstGeom>
          <a:noFill/>
          <a:ln w="28575">
            <a:solidFill>
              <a:schemeClr val="bg1"/>
            </a:solidFill>
            <a:round/>
            <a:headEnd/>
            <a:tailEnd/>
          </a:ln>
        </p:spPr>
        <p:txBody>
          <a:bodyPr wrap="none" anchor="ctr"/>
          <a:lstStyle/>
          <a:p>
            <a:endParaRPr lang="en-US" dirty="0">
              <a:latin typeface="Georgia" pitchFamily="18" charset="0"/>
            </a:endParaRPr>
          </a:p>
        </p:txBody>
      </p:sp>
      <p:sp>
        <p:nvSpPr>
          <p:cNvPr id="10246" name="Line 7"/>
          <p:cNvSpPr>
            <a:spLocks noChangeShapeType="1"/>
          </p:cNvSpPr>
          <p:nvPr/>
        </p:nvSpPr>
        <p:spPr bwMode="auto">
          <a:xfrm>
            <a:off x="1591375" y="2009280"/>
            <a:ext cx="0" cy="502920"/>
          </a:xfrm>
          <a:prstGeom prst="line">
            <a:avLst/>
          </a:prstGeom>
          <a:noFill/>
          <a:ln w="28575">
            <a:solidFill>
              <a:schemeClr val="bg1"/>
            </a:solidFill>
            <a:round/>
            <a:headEnd/>
            <a:tailEnd type="triangle" w="med" len="med"/>
          </a:ln>
        </p:spPr>
        <p:txBody>
          <a:bodyPr wrap="none" anchor="ctr"/>
          <a:lstStyle/>
          <a:p>
            <a:endParaRPr lang="en-US" dirty="0">
              <a:latin typeface="Georgia" pitchFamily="18" charset="0"/>
            </a:endParaRPr>
          </a:p>
        </p:txBody>
      </p:sp>
      <p:sp>
        <p:nvSpPr>
          <p:cNvPr id="10247" name="Line 8"/>
          <p:cNvSpPr>
            <a:spLocks noChangeShapeType="1"/>
          </p:cNvSpPr>
          <p:nvPr/>
        </p:nvSpPr>
        <p:spPr bwMode="auto">
          <a:xfrm>
            <a:off x="4563175" y="2009280"/>
            <a:ext cx="0" cy="502920"/>
          </a:xfrm>
          <a:prstGeom prst="line">
            <a:avLst/>
          </a:prstGeom>
          <a:noFill/>
          <a:ln w="28575">
            <a:solidFill>
              <a:schemeClr val="bg1"/>
            </a:solidFill>
            <a:round/>
            <a:headEnd/>
            <a:tailEnd type="triangle" w="med" len="med"/>
          </a:ln>
        </p:spPr>
        <p:txBody>
          <a:bodyPr wrap="none" anchor="ctr"/>
          <a:lstStyle/>
          <a:p>
            <a:endParaRPr lang="en-US" dirty="0">
              <a:latin typeface="Georgia" pitchFamily="18" charset="0"/>
            </a:endParaRPr>
          </a:p>
        </p:txBody>
      </p:sp>
      <p:sp>
        <p:nvSpPr>
          <p:cNvPr id="10248" name="Line 9"/>
          <p:cNvSpPr>
            <a:spLocks noChangeShapeType="1"/>
          </p:cNvSpPr>
          <p:nvPr/>
        </p:nvSpPr>
        <p:spPr bwMode="auto">
          <a:xfrm>
            <a:off x="7306375" y="2009280"/>
            <a:ext cx="0" cy="502920"/>
          </a:xfrm>
          <a:prstGeom prst="line">
            <a:avLst/>
          </a:prstGeom>
          <a:noFill/>
          <a:ln w="28575">
            <a:solidFill>
              <a:schemeClr val="bg1"/>
            </a:solidFill>
            <a:round/>
            <a:headEnd/>
            <a:tailEnd type="triangle" w="med" len="med"/>
          </a:ln>
        </p:spPr>
        <p:txBody>
          <a:bodyPr wrap="none" anchor="ctr"/>
          <a:lstStyle/>
          <a:p>
            <a:endParaRPr lang="en-US" dirty="0">
              <a:latin typeface="Georgia" pitchFamily="18" charset="0"/>
            </a:endParaRPr>
          </a:p>
        </p:txBody>
      </p:sp>
      <p:sp>
        <p:nvSpPr>
          <p:cNvPr id="10249" name="Text Box 11"/>
          <p:cNvSpPr txBox="1">
            <a:spLocks noChangeArrowheads="1"/>
          </p:cNvSpPr>
          <p:nvPr/>
        </p:nvSpPr>
        <p:spPr bwMode="auto">
          <a:xfrm>
            <a:off x="209350" y="2459600"/>
            <a:ext cx="3063659" cy="338554"/>
          </a:xfrm>
          <a:prstGeom prst="rect">
            <a:avLst/>
          </a:prstGeom>
          <a:noFill/>
          <a:ln w="9525">
            <a:noFill/>
            <a:miter lim="800000"/>
            <a:headEnd/>
            <a:tailEnd/>
          </a:ln>
        </p:spPr>
        <p:txBody>
          <a:bodyPr wrap="none" anchor="ctr">
            <a:spAutoFit/>
          </a:bodyPr>
          <a:lstStyle/>
          <a:p>
            <a:pPr algn="ctr">
              <a:spcBef>
                <a:spcPct val="50000"/>
              </a:spcBef>
            </a:pPr>
            <a:r>
              <a:rPr lang="en-US" sz="2400" b="1" baseline="-25000" dirty="0">
                <a:solidFill>
                  <a:srgbClr val="FFFF00"/>
                </a:solidFill>
                <a:latin typeface="Georgia" pitchFamily="18" charset="0"/>
              </a:rPr>
              <a:t>BRIDGE MEASUREMENTS</a:t>
            </a:r>
          </a:p>
        </p:txBody>
      </p:sp>
      <p:sp>
        <p:nvSpPr>
          <p:cNvPr id="10250" name="Text Box 13"/>
          <p:cNvSpPr txBox="1">
            <a:spLocks noChangeArrowheads="1"/>
          </p:cNvSpPr>
          <p:nvPr/>
        </p:nvSpPr>
        <p:spPr bwMode="auto">
          <a:xfrm>
            <a:off x="3611875" y="2436000"/>
            <a:ext cx="2116285" cy="707886"/>
          </a:xfrm>
          <a:prstGeom prst="rect">
            <a:avLst/>
          </a:prstGeom>
          <a:noFill/>
          <a:ln w="9525">
            <a:noFill/>
            <a:miter lim="800000"/>
            <a:headEnd/>
            <a:tailEnd/>
          </a:ln>
        </p:spPr>
        <p:txBody>
          <a:bodyPr wrap="none" anchor="ctr">
            <a:spAutoFit/>
          </a:bodyPr>
          <a:lstStyle/>
          <a:p>
            <a:pPr algn="ctr">
              <a:spcBef>
                <a:spcPct val="50000"/>
              </a:spcBef>
            </a:pPr>
            <a:r>
              <a:rPr lang="en-US" sz="2400" b="1" baseline="-25000" dirty="0">
                <a:solidFill>
                  <a:srgbClr val="FFFF00"/>
                </a:solidFill>
                <a:latin typeface="Georgia" pitchFamily="18" charset="0"/>
              </a:rPr>
              <a:t>SLOT LINE  </a:t>
            </a:r>
          </a:p>
          <a:p>
            <a:pPr algn="ctr">
              <a:spcBef>
                <a:spcPct val="50000"/>
              </a:spcBef>
            </a:pPr>
            <a:r>
              <a:rPr lang="en-US" sz="2400" b="1" baseline="-25000" dirty="0">
                <a:solidFill>
                  <a:srgbClr val="FFFF00"/>
                </a:solidFill>
                <a:latin typeface="Georgia" pitchFamily="18" charset="0"/>
              </a:rPr>
              <a:t>MEASUREMENTS</a:t>
            </a:r>
          </a:p>
        </p:txBody>
      </p:sp>
      <p:sp>
        <p:nvSpPr>
          <p:cNvPr id="10251" name="Text Box 15"/>
          <p:cNvSpPr txBox="1">
            <a:spLocks noChangeArrowheads="1"/>
          </p:cNvSpPr>
          <p:nvPr/>
        </p:nvSpPr>
        <p:spPr bwMode="auto">
          <a:xfrm>
            <a:off x="1134174" y="2969400"/>
            <a:ext cx="999425" cy="338554"/>
          </a:xfrm>
          <a:prstGeom prst="rect">
            <a:avLst/>
          </a:prstGeom>
          <a:noFill/>
          <a:ln w="9525">
            <a:noFill/>
            <a:miter lim="800000"/>
            <a:headEnd/>
            <a:tailEnd/>
          </a:ln>
        </p:spPr>
        <p:txBody>
          <a:bodyPr wrap="square" anchor="ctr">
            <a:spAutoFit/>
          </a:bodyPr>
          <a:lstStyle/>
          <a:p>
            <a:pPr algn="ctr">
              <a:spcBef>
                <a:spcPct val="50000"/>
              </a:spcBef>
            </a:pPr>
            <a:r>
              <a:rPr lang="en-US" sz="2400" b="1" baseline="-25000" dirty="0">
                <a:solidFill>
                  <a:srgbClr val="FFFF00"/>
                </a:solidFill>
                <a:latin typeface="Georgia" pitchFamily="18" charset="0"/>
              </a:rPr>
              <a:t>&lt;30Mc</a:t>
            </a:r>
          </a:p>
        </p:txBody>
      </p:sp>
      <p:sp>
        <p:nvSpPr>
          <p:cNvPr id="10252" name="Text Box 16"/>
          <p:cNvSpPr txBox="1">
            <a:spLocks noChangeArrowheads="1"/>
          </p:cNvSpPr>
          <p:nvPr/>
        </p:nvSpPr>
        <p:spPr bwMode="auto">
          <a:xfrm>
            <a:off x="3724975" y="3426600"/>
            <a:ext cx="1601788" cy="336550"/>
          </a:xfrm>
          <a:prstGeom prst="rect">
            <a:avLst/>
          </a:prstGeom>
          <a:noFill/>
          <a:ln w="9525">
            <a:noFill/>
            <a:miter lim="800000"/>
            <a:headEnd/>
            <a:tailEnd/>
          </a:ln>
        </p:spPr>
        <p:txBody>
          <a:bodyPr anchor="ctr">
            <a:spAutoFit/>
          </a:bodyPr>
          <a:lstStyle/>
          <a:p>
            <a:pPr algn="ctr">
              <a:spcBef>
                <a:spcPct val="50000"/>
              </a:spcBef>
            </a:pPr>
            <a:r>
              <a:rPr lang="en-US" sz="2400" b="1" baseline="-25000" dirty="0">
                <a:solidFill>
                  <a:srgbClr val="FFFF00"/>
                </a:solidFill>
                <a:latin typeface="Georgia" pitchFamily="18" charset="0"/>
              </a:rPr>
              <a:t>&gt;1000MC</a:t>
            </a:r>
          </a:p>
        </p:txBody>
      </p:sp>
      <p:sp>
        <p:nvSpPr>
          <p:cNvPr id="10253" name="Text Box 19"/>
          <p:cNvSpPr txBox="1">
            <a:spLocks noChangeArrowheads="1"/>
          </p:cNvSpPr>
          <p:nvPr/>
        </p:nvSpPr>
        <p:spPr bwMode="auto">
          <a:xfrm>
            <a:off x="5931575" y="2453662"/>
            <a:ext cx="2740800" cy="584775"/>
          </a:xfrm>
          <a:prstGeom prst="rect">
            <a:avLst/>
          </a:prstGeom>
          <a:noFill/>
          <a:ln w="9525">
            <a:noFill/>
            <a:miter lim="800000"/>
            <a:headEnd/>
            <a:tailEnd/>
          </a:ln>
        </p:spPr>
        <p:txBody>
          <a:bodyPr wrap="square" anchor="ctr">
            <a:spAutoFit/>
          </a:bodyPr>
          <a:lstStyle/>
          <a:p>
            <a:pPr algn="ctr">
              <a:spcBef>
                <a:spcPct val="50000"/>
              </a:spcBef>
            </a:pPr>
            <a:r>
              <a:rPr lang="en-US" sz="2400" b="1" baseline="-25000" dirty="0">
                <a:solidFill>
                  <a:srgbClr val="FFFF00"/>
                </a:solidFill>
                <a:latin typeface="Georgia" pitchFamily="18" charset="0"/>
              </a:rPr>
              <a:t>NETWORK ANALYSER HP 8722 </a:t>
            </a:r>
            <a:r>
              <a:rPr lang="en-US" sz="2400" b="1" baseline="-25000" dirty="0" smtClean="0">
                <a:solidFill>
                  <a:srgbClr val="FFFF00"/>
                </a:solidFill>
                <a:latin typeface="Georgia" pitchFamily="18" charset="0"/>
              </a:rPr>
              <a:t>D</a:t>
            </a:r>
            <a:endParaRPr lang="en-US" sz="2400" b="1" baseline="-25000" dirty="0">
              <a:solidFill>
                <a:srgbClr val="FFFF00"/>
              </a:solidFill>
              <a:latin typeface="Georgia" pitchFamily="18" charset="0"/>
            </a:endParaRPr>
          </a:p>
        </p:txBody>
      </p:sp>
      <p:sp>
        <p:nvSpPr>
          <p:cNvPr id="10254" name="Text Box 20"/>
          <p:cNvSpPr txBox="1">
            <a:spLocks noChangeArrowheads="1"/>
          </p:cNvSpPr>
          <p:nvPr/>
        </p:nvSpPr>
        <p:spPr bwMode="auto">
          <a:xfrm>
            <a:off x="304800" y="4004925"/>
            <a:ext cx="2675732" cy="338554"/>
          </a:xfrm>
          <a:prstGeom prst="rect">
            <a:avLst/>
          </a:prstGeom>
          <a:noFill/>
          <a:ln w="9525">
            <a:noFill/>
            <a:miter lim="800000"/>
            <a:headEnd/>
            <a:tailEnd/>
          </a:ln>
        </p:spPr>
        <p:txBody>
          <a:bodyPr wrap="none" anchor="ctr">
            <a:spAutoFit/>
          </a:bodyPr>
          <a:lstStyle/>
          <a:p>
            <a:pPr algn="ctr">
              <a:spcBef>
                <a:spcPct val="50000"/>
              </a:spcBef>
            </a:pPr>
            <a:r>
              <a:rPr lang="en-US" sz="2400" b="1" baseline="-25000" dirty="0">
                <a:solidFill>
                  <a:srgbClr val="FFFF00"/>
                </a:solidFill>
                <a:latin typeface="Georgia" pitchFamily="18" charset="0"/>
              </a:rPr>
              <a:t>(SINGLE FREQUENCY)</a:t>
            </a:r>
          </a:p>
        </p:txBody>
      </p:sp>
      <p:sp>
        <p:nvSpPr>
          <p:cNvPr id="10255" name="Text Box 21"/>
          <p:cNvSpPr txBox="1">
            <a:spLocks noChangeArrowheads="1"/>
          </p:cNvSpPr>
          <p:nvPr/>
        </p:nvSpPr>
        <p:spPr bwMode="auto">
          <a:xfrm>
            <a:off x="3238500" y="4015350"/>
            <a:ext cx="2667000" cy="336550"/>
          </a:xfrm>
          <a:prstGeom prst="rect">
            <a:avLst/>
          </a:prstGeom>
          <a:noFill/>
          <a:ln w="9525">
            <a:noFill/>
            <a:miter lim="800000"/>
            <a:headEnd/>
            <a:tailEnd/>
          </a:ln>
        </p:spPr>
        <p:txBody>
          <a:bodyPr anchor="ctr">
            <a:spAutoFit/>
          </a:bodyPr>
          <a:lstStyle/>
          <a:p>
            <a:pPr algn="ctr">
              <a:spcBef>
                <a:spcPct val="50000"/>
              </a:spcBef>
            </a:pPr>
            <a:r>
              <a:rPr lang="en-US" sz="2400" b="1" baseline="-25000" dirty="0">
                <a:solidFill>
                  <a:srgbClr val="FFFF00"/>
                </a:solidFill>
                <a:latin typeface="Georgia" pitchFamily="18" charset="0"/>
              </a:rPr>
              <a:t>(SINGLE FREQUENCY)</a:t>
            </a:r>
          </a:p>
        </p:txBody>
      </p:sp>
      <p:sp>
        <p:nvSpPr>
          <p:cNvPr id="10256" name="Text Box 22"/>
          <p:cNvSpPr txBox="1">
            <a:spLocks noChangeArrowheads="1"/>
          </p:cNvSpPr>
          <p:nvPr/>
        </p:nvSpPr>
        <p:spPr bwMode="auto">
          <a:xfrm>
            <a:off x="5943600" y="4014550"/>
            <a:ext cx="2895600" cy="336550"/>
          </a:xfrm>
          <a:prstGeom prst="rect">
            <a:avLst/>
          </a:prstGeom>
          <a:noFill/>
          <a:ln w="9525">
            <a:noFill/>
            <a:miter lim="800000"/>
            <a:headEnd/>
            <a:tailEnd/>
          </a:ln>
        </p:spPr>
        <p:txBody>
          <a:bodyPr anchor="ctr">
            <a:spAutoFit/>
          </a:bodyPr>
          <a:lstStyle/>
          <a:p>
            <a:pPr algn="ctr">
              <a:spcBef>
                <a:spcPct val="50000"/>
              </a:spcBef>
            </a:pPr>
            <a:r>
              <a:rPr lang="en-US" sz="2400" b="1" baseline="-25000" dirty="0">
                <a:solidFill>
                  <a:srgbClr val="FFFF00"/>
                </a:solidFill>
                <a:latin typeface="Georgia" pitchFamily="18" charset="0"/>
              </a:rPr>
              <a:t>(SWEPT  FREQUENCY)</a:t>
            </a:r>
          </a:p>
        </p:txBody>
      </p:sp>
      <p:sp>
        <p:nvSpPr>
          <p:cNvPr id="19" name="Rectangle 18"/>
          <p:cNvSpPr/>
          <p:nvPr/>
        </p:nvSpPr>
        <p:spPr>
          <a:xfrm>
            <a:off x="6542775" y="3377675"/>
            <a:ext cx="1806905" cy="461665"/>
          </a:xfrm>
          <a:prstGeom prst="rect">
            <a:avLst/>
          </a:prstGeom>
        </p:spPr>
        <p:txBody>
          <a:bodyPr wrap="none">
            <a:spAutoFit/>
          </a:bodyPr>
          <a:lstStyle/>
          <a:p>
            <a:r>
              <a:rPr lang="en-US" sz="2400" b="1" baseline="-25000" dirty="0" smtClean="0">
                <a:solidFill>
                  <a:srgbClr val="FFFF00"/>
                </a:solidFill>
                <a:latin typeface="Georgia" pitchFamily="18" charset="0"/>
              </a:rPr>
              <a:t>50MHz-40GHZ</a:t>
            </a:r>
            <a:endParaRPr lang="en-IN" sz="2400" dirty="0">
              <a:latin typeface="Georgia" pitchFamily="18" charset="0"/>
            </a:endParaRPr>
          </a:p>
        </p:txBody>
      </p:sp>
      <p:cxnSp>
        <p:nvCxnSpPr>
          <p:cNvPr id="21" name="Straight Arrow Connector 20"/>
          <p:cNvCxnSpPr/>
          <p:nvPr/>
        </p:nvCxnSpPr>
        <p:spPr>
          <a:xfrm rot="5400000">
            <a:off x="4267200" y="1676400"/>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07574"/>
            <a:ext cx="8534400" cy="3785652"/>
          </a:xfrm>
          <a:prstGeom prst="rect">
            <a:avLst/>
          </a:prstGeom>
        </p:spPr>
        <p:txBody>
          <a:bodyPr wrap="square">
            <a:spAutoFit/>
          </a:bodyPr>
          <a:lstStyle/>
          <a:p>
            <a:r>
              <a:rPr lang="en-US" sz="2400" i="1" dirty="0" smtClean="0">
                <a:solidFill>
                  <a:schemeClr val="bg1"/>
                </a:solidFill>
                <a:latin typeface="+mj-lt"/>
              </a:rPr>
              <a:t>An </a:t>
            </a:r>
            <a:r>
              <a:rPr lang="en-US" sz="2400" b="1" i="1" dirty="0" smtClean="0">
                <a:solidFill>
                  <a:schemeClr val="bg1"/>
                </a:solidFill>
                <a:latin typeface="+mj-lt"/>
              </a:rPr>
              <a:t>antenna range is a facility where antenna radiation </a:t>
            </a:r>
            <a:r>
              <a:rPr lang="en-US" sz="2400" i="1" dirty="0" smtClean="0">
                <a:solidFill>
                  <a:schemeClr val="bg1"/>
                </a:solidFill>
                <a:latin typeface="+mj-lt"/>
              </a:rPr>
              <a:t>characteristics are measured. An antenna range includes the following typical components:</a:t>
            </a:r>
          </a:p>
          <a:p>
            <a:endParaRPr lang="en-US" sz="2400" i="1" dirty="0" smtClean="0">
              <a:solidFill>
                <a:schemeClr val="bg1"/>
              </a:solidFill>
              <a:latin typeface="+mj-lt"/>
            </a:endParaRPr>
          </a:p>
          <a:p>
            <a:pPr marL="457200" indent="-457200">
              <a:buFont typeface="+mj-lt"/>
              <a:buAutoNum type="arabicPeriod"/>
            </a:pPr>
            <a:r>
              <a:rPr lang="en-US" sz="2400" i="1" dirty="0" smtClean="0">
                <a:solidFill>
                  <a:schemeClr val="bg1"/>
                </a:solidFill>
                <a:latin typeface="+mj-lt"/>
              </a:rPr>
              <a:t> A substantial space for hosting the test antenna and the source antenna</a:t>
            </a:r>
          </a:p>
          <a:p>
            <a:pPr marL="457200" indent="-457200">
              <a:buFont typeface="+mj-lt"/>
              <a:buAutoNum type="arabicPeriod"/>
            </a:pPr>
            <a:r>
              <a:rPr lang="en-US" sz="2400" i="1" dirty="0" smtClean="0">
                <a:solidFill>
                  <a:schemeClr val="bg1"/>
                </a:solidFill>
                <a:latin typeface="+mj-lt"/>
              </a:rPr>
              <a:t>A source antenna</a:t>
            </a:r>
          </a:p>
          <a:p>
            <a:pPr marL="457200" indent="-457200">
              <a:buFont typeface="+mj-lt"/>
              <a:buAutoNum type="arabicPeriod"/>
            </a:pPr>
            <a:r>
              <a:rPr lang="en-US" sz="2400" i="1" dirty="0" smtClean="0">
                <a:solidFill>
                  <a:schemeClr val="bg1"/>
                </a:solidFill>
                <a:latin typeface="+mj-lt"/>
              </a:rPr>
              <a:t>An antenna positioner</a:t>
            </a:r>
          </a:p>
          <a:p>
            <a:pPr marL="457200" indent="-457200">
              <a:buFont typeface="+mj-lt"/>
              <a:buAutoNum type="arabicPeriod"/>
            </a:pPr>
            <a:r>
              <a:rPr lang="en-US" sz="2400" i="1" dirty="0" smtClean="0">
                <a:solidFill>
                  <a:schemeClr val="bg1"/>
                </a:solidFill>
                <a:latin typeface="+mj-lt"/>
              </a:rPr>
              <a:t>A transmitter and receiver system (e.g. a Network Analyser)</a:t>
            </a:r>
            <a:endParaRPr lang="en-US" sz="2400" i="1" dirty="0">
              <a:solidFill>
                <a:schemeClr val="bg1"/>
              </a:solidFill>
              <a:latin typeface="+mj-lt"/>
            </a:endParaRPr>
          </a:p>
        </p:txBody>
      </p:sp>
      <p:sp>
        <p:nvSpPr>
          <p:cNvPr id="3" name="Rectangle 2"/>
          <p:cNvSpPr/>
          <p:nvPr/>
        </p:nvSpPr>
        <p:spPr>
          <a:xfrm>
            <a:off x="2641600" y="342900"/>
            <a:ext cx="3861955" cy="52322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2800" b="1" i="1" dirty="0" smtClean="0">
                <a:solidFill>
                  <a:srgbClr val="FFFF00"/>
                </a:solidFill>
                <a:latin typeface="+mj-lt"/>
              </a:rPr>
              <a:t>ANTENNA</a:t>
            </a:r>
            <a:r>
              <a:rPr lang="en-US" sz="2800" b="1" i="1" dirty="0" smtClean="0">
                <a:solidFill>
                  <a:schemeClr val="bg1"/>
                </a:solidFill>
                <a:latin typeface="+mj-lt"/>
              </a:rPr>
              <a:t> </a:t>
            </a:r>
            <a:r>
              <a:rPr lang="en-US" sz="2800" b="1" i="1" dirty="0" smtClean="0">
                <a:solidFill>
                  <a:srgbClr val="FFFF00"/>
                </a:solidFill>
                <a:latin typeface="+mj-lt"/>
              </a:rPr>
              <a:t>RANGES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rot="5400000">
            <a:off x="6487019" y="2862206"/>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723150" y="314325"/>
            <a:ext cx="2895600" cy="609600"/>
          </a:xfrm>
          <a:prstGeom prst="rect">
            <a:avLst/>
          </a:prstGeom>
          <a:solidFill>
            <a:srgbClr val="E0322E"/>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Rectangle 26"/>
          <p:cNvSpPr/>
          <p:nvPr/>
        </p:nvSpPr>
        <p:spPr>
          <a:xfrm>
            <a:off x="2732775" y="267000"/>
            <a:ext cx="2895600" cy="685800"/>
          </a:xfrm>
          <a:prstGeom prst="rect">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00"/>
                </a:solidFill>
                <a:latin typeface="Georgia" pitchFamily="18" charset="0"/>
              </a:rPr>
              <a:t>RADIATION PATTERN</a:t>
            </a:r>
          </a:p>
          <a:p>
            <a:pPr algn="ctr"/>
            <a:r>
              <a:rPr lang="en-US" sz="1600" b="1" dirty="0" smtClean="0">
                <a:solidFill>
                  <a:srgbClr val="FFFF00"/>
                </a:solidFill>
                <a:latin typeface="Georgia" pitchFamily="18" charset="0"/>
              </a:rPr>
              <a:t>MEASREMENTS</a:t>
            </a:r>
            <a:endParaRPr lang="en-IN" sz="1600" b="1" dirty="0">
              <a:solidFill>
                <a:srgbClr val="FFFF00"/>
              </a:solidFill>
              <a:latin typeface="Georgia" pitchFamily="18" charset="0"/>
            </a:endParaRPr>
          </a:p>
        </p:txBody>
      </p:sp>
      <p:cxnSp>
        <p:nvCxnSpPr>
          <p:cNvPr id="29" name="Straight Connector 28"/>
          <p:cNvCxnSpPr/>
          <p:nvPr/>
        </p:nvCxnSpPr>
        <p:spPr>
          <a:xfrm rot="5400000">
            <a:off x="3903456" y="1208281"/>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02350" y="1466950"/>
            <a:ext cx="52578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257294" y="1723231"/>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304525" y="1962150"/>
            <a:ext cx="2895600" cy="685800"/>
          </a:xfrm>
          <a:prstGeom prst="rect">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00"/>
                </a:solidFill>
                <a:latin typeface="Georgia" pitchFamily="18" charset="0"/>
              </a:rPr>
              <a:t>FAR FEILD</a:t>
            </a:r>
            <a:endParaRPr lang="en-IN" sz="1600" b="1" dirty="0">
              <a:solidFill>
                <a:srgbClr val="FFFF00"/>
              </a:solidFill>
              <a:latin typeface="Georgia" pitchFamily="18" charset="0"/>
            </a:endParaRPr>
          </a:p>
        </p:txBody>
      </p:sp>
      <p:cxnSp>
        <p:nvCxnSpPr>
          <p:cNvPr id="39" name="Straight Connector 38"/>
          <p:cNvCxnSpPr/>
          <p:nvPr/>
        </p:nvCxnSpPr>
        <p:spPr>
          <a:xfrm rot="5400000">
            <a:off x="6499044" y="1732856"/>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28600" y="1981200"/>
            <a:ext cx="2895600" cy="609600"/>
          </a:xfrm>
          <a:prstGeom prst="rect">
            <a:avLst/>
          </a:prstGeom>
          <a:solidFill>
            <a:srgbClr val="800000"/>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Rectangle 40"/>
          <p:cNvSpPr/>
          <p:nvPr/>
        </p:nvSpPr>
        <p:spPr>
          <a:xfrm>
            <a:off x="228600" y="1981200"/>
            <a:ext cx="2895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00"/>
                </a:solidFill>
                <a:latin typeface="Georgia" pitchFamily="18" charset="0"/>
              </a:rPr>
              <a:t>NEAR FIELD MEASUREMENTS</a:t>
            </a:r>
            <a:endParaRPr lang="en-IN" sz="1600" b="1" dirty="0">
              <a:solidFill>
                <a:srgbClr val="FFFF00"/>
              </a:solidFill>
              <a:latin typeface="Georgia" pitchFamily="18" charset="0"/>
            </a:endParaRPr>
          </a:p>
        </p:txBody>
      </p:sp>
      <p:cxnSp>
        <p:nvCxnSpPr>
          <p:cNvPr id="47" name="Straight Connector 46"/>
          <p:cNvCxnSpPr/>
          <p:nvPr/>
        </p:nvCxnSpPr>
        <p:spPr>
          <a:xfrm flipV="1">
            <a:off x="5734250" y="3124200"/>
            <a:ext cx="2256325" cy="87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480069" y="4561781"/>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485375" y="4762500"/>
            <a:ext cx="2590800" cy="148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lnSpc>
                <a:spcPct val="150000"/>
              </a:lnSpc>
              <a:buFont typeface="Wingdings" pitchFamily="2" charset="2"/>
              <a:buChar char="§"/>
            </a:pPr>
            <a:r>
              <a:rPr lang="en-US" sz="1400" b="1" dirty="0" smtClean="0">
                <a:solidFill>
                  <a:srgbClr val="FFFF00"/>
                </a:solidFill>
                <a:latin typeface="Georgia" pitchFamily="18" charset="0"/>
              </a:rPr>
              <a:t>ELEVATED RANGE</a:t>
            </a:r>
          </a:p>
          <a:p>
            <a:pPr marL="266700" indent="-266700">
              <a:lnSpc>
                <a:spcPct val="150000"/>
              </a:lnSpc>
              <a:buFont typeface="Wingdings" pitchFamily="2" charset="2"/>
              <a:buChar char="§"/>
            </a:pPr>
            <a:r>
              <a:rPr lang="en-US" sz="1400" b="1" dirty="0" smtClean="0">
                <a:solidFill>
                  <a:srgbClr val="FFFF00"/>
                </a:solidFill>
                <a:latin typeface="Georgia" pitchFamily="18" charset="0"/>
              </a:rPr>
              <a:t>SLANT RANGE</a:t>
            </a:r>
          </a:p>
          <a:p>
            <a:pPr marL="266700" indent="-266700">
              <a:lnSpc>
                <a:spcPct val="150000"/>
              </a:lnSpc>
              <a:buFont typeface="Wingdings" pitchFamily="2" charset="2"/>
              <a:buChar char="§"/>
            </a:pPr>
            <a:r>
              <a:rPr lang="en-US" sz="1400" b="1" dirty="0" smtClean="0">
                <a:solidFill>
                  <a:srgbClr val="FFFF00"/>
                </a:solidFill>
                <a:latin typeface="Georgia" pitchFamily="18" charset="0"/>
              </a:rPr>
              <a:t>COMPACT RANGE</a:t>
            </a:r>
          </a:p>
          <a:p>
            <a:pPr marL="266700" indent="-266700">
              <a:lnSpc>
                <a:spcPct val="150000"/>
              </a:lnSpc>
              <a:buFont typeface="Wingdings" pitchFamily="2" charset="2"/>
              <a:buChar char="§"/>
            </a:pPr>
            <a:r>
              <a:rPr lang="en-US" sz="1400" b="1" dirty="0" smtClean="0">
                <a:solidFill>
                  <a:srgbClr val="FFFF00"/>
                </a:solidFill>
                <a:latin typeface="Georgia" pitchFamily="18" charset="0"/>
              </a:rPr>
              <a:t>ANECHOIC CHAMBER</a:t>
            </a:r>
            <a:endParaRPr lang="en-IN" sz="1400" b="1" dirty="0">
              <a:solidFill>
                <a:srgbClr val="FFFF00"/>
              </a:solidFill>
              <a:latin typeface="Georgia" pitchFamily="18" charset="0"/>
            </a:endParaRPr>
          </a:p>
        </p:txBody>
      </p:sp>
      <p:cxnSp>
        <p:nvCxnSpPr>
          <p:cNvPr id="55" name="Straight Connector 54"/>
          <p:cNvCxnSpPr/>
          <p:nvPr/>
        </p:nvCxnSpPr>
        <p:spPr>
          <a:xfrm rot="5400000">
            <a:off x="7727969" y="4571306"/>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086600" y="4838700"/>
            <a:ext cx="2219325" cy="148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Wingdings" pitchFamily="2" charset="2"/>
              <a:buChar char="§"/>
            </a:pPr>
            <a:r>
              <a:rPr lang="en-US" sz="1400" b="1" dirty="0" smtClean="0">
                <a:solidFill>
                  <a:srgbClr val="FFFF00"/>
                </a:solidFill>
                <a:latin typeface="Georgia" pitchFamily="18" charset="0"/>
              </a:rPr>
              <a:t>GROUND REFLECTION RANGE</a:t>
            </a:r>
          </a:p>
          <a:p>
            <a:pPr marL="180975" indent="-180975">
              <a:buFont typeface="Wingdings" pitchFamily="2" charset="2"/>
              <a:buChar char="§"/>
            </a:pPr>
            <a:r>
              <a:rPr lang="en-US" sz="1400" b="1" dirty="0" smtClean="0">
                <a:solidFill>
                  <a:srgbClr val="FFFF00"/>
                </a:solidFill>
                <a:latin typeface="Georgia" pitchFamily="18" charset="0"/>
              </a:rPr>
              <a:t>TAC AT LOW  FREQUENCY</a:t>
            </a:r>
          </a:p>
          <a:p>
            <a:pPr>
              <a:lnSpc>
                <a:spcPct val="150000"/>
              </a:lnSpc>
            </a:pPr>
            <a:endParaRPr lang="en-IN" sz="1400" b="1" dirty="0">
              <a:solidFill>
                <a:srgbClr val="FFFF00"/>
              </a:solidFill>
              <a:latin typeface="Georgia" pitchFamily="18" charset="0"/>
            </a:endParaRPr>
          </a:p>
        </p:txBody>
      </p:sp>
      <p:sp>
        <p:nvSpPr>
          <p:cNvPr id="50" name="Rectangle 49"/>
          <p:cNvSpPr/>
          <p:nvPr/>
        </p:nvSpPr>
        <p:spPr>
          <a:xfrm>
            <a:off x="4690825" y="3697300"/>
            <a:ext cx="2147225" cy="685800"/>
          </a:xfrm>
          <a:prstGeom prst="rect">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00"/>
                </a:solidFill>
                <a:latin typeface="Georgia" pitchFamily="18" charset="0"/>
              </a:rPr>
              <a:t>FREE SAPACE</a:t>
            </a:r>
          </a:p>
          <a:p>
            <a:pPr algn="ctr"/>
            <a:r>
              <a:rPr lang="en-US" sz="1600" b="1" dirty="0" smtClean="0">
                <a:solidFill>
                  <a:srgbClr val="FFFF00"/>
                </a:solidFill>
                <a:latin typeface="Georgia" pitchFamily="18" charset="0"/>
              </a:rPr>
              <a:t>RANGE</a:t>
            </a:r>
            <a:endParaRPr lang="en-IN" sz="1600" b="1" dirty="0">
              <a:solidFill>
                <a:srgbClr val="FFFF00"/>
              </a:solidFill>
              <a:latin typeface="Georgia" pitchFamily="18" charset="0"/>
            </a:endParaRPr>
          </a:p>
        </p:txBody>
      </p:sp>
      <p:sp>
        <p:nvSpPr>
          <p:cNvPr id="51" name="Rectangle 50"/>
          <p:cNvSpPr/>
          <p:nvPr/>
        </p:nvSpPr>
        <p:spPr>
          <a:xfrm>
            <a:off x="6914249" y="3714150"/>
            <a:ext cx="2144025" cy="685800"/>
          </a:xfrm>
          <a:prstGeom prst="rect">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00"/>
                </a:solidFill>
                <a:latin typeface="Georgia" pitchFamily="18" charset="0"/>
              </a:rPr>
              <a:t>REFELCTION</a:t>
            </a:r>
          </a:p>
          <a:p>
            <a:pPr algn="ctr"/>
            <a:r>
              <a:rPr lang="en-US" sz="1600" b="1" dirty="0" smtClean="0">
                <a:solidFill>
                  <a:srgbClr val="FFFF00"/>
                </a:solidFill>
                <a:latin typeface="Georgia" pitchFamily="18" charset="0"/>
              </a:rPr>
              <a:t>RANGE</a:t>
            </a:r>
            <a:endParaRPr lang="en-IN" sz="1600" b="1" dirty="0">
              <a:solidFill>
                <a:srgbClr val="FFFF00"/>
              </a:solidFill>
              <a:latin typeface="Georgia" pitchFamily="18" charset="0"/>
            </a:endParaRPr>
          </a:p>
        </p:txBody>
      </p:sp>
      <p:cxnSp>
        <p:nvCxnSpPr>
          <p:cNvPr id="49" name="Straight Connector 48"/>
          <p:cNvCxnSpPr/>
          <p:nvPr/>
        </p:nvCxnSpPr>
        <p:spPr>
          <a:xfrm rot="5400000">
            <a:off x="7723180" y="3389406"/>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487557" y="3398930"/>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28600" y="2743200"/>
            <a:ext cx="3124200" cy="148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lnSpc>
                <a:spcPct val="150000"/>
              </a:lnSpc>
              <a:buFont typeface="Wingdings" pitchFamily="2" charset="2"/>
              <a:buChar char="§"/>
            </a:pPr>
            <a:r>
              <a:rPr lang="en-US" sz="1400" b="1" dirty="0" smtClean="0">
                <a:solidFill>
                  <a:srgbClr val="FFFF00"/>
                </a:solidFill>
                <a:latin typeface="Georgia" pitchFamily="18" charset="0"/>
              </a:rPr>
              <a:t>PLANAR NEAR FIELD</a:t>
            </a:r>
          </a:p>
          <a:p>
            <a:pPr marL="266700" indent="-266700">
              <a:lnSpc>
                <a:spcPct val="150000"/>
              </a:lnSpc>
              <a:buFont typeface="Wingdings" pitchFamily="2" charset="2"/>
              <a:buChar char="§"/>
            </a:pPr>
            <a:r>
              <a:rPr lang="en-US" sz="1400" b="1" dirty="0" smtClean="0">
                <a:solidFill>
                  <a:srgbClr val="FFFF00"/>
                </a:solidFill>
                <a:latin typeface="Georgia" pitchFamily="18" charset="0"/>
              </a:rPr>
              <a:t>CYLENDRICAL NEAR FIELD</a:t>
            </a:r>
          </a:p>
          <a:p>
            <a:pPr marL="266700" indent="-266700">
              <a:lnSpc>
                <a:spcPct val="150000"/>
              </a:lnSpc>
              <a:buFont typeface="Wingdings" pitchFamily="2" charset="2"/>
              <a:buChar char="§"/>
            </a:pPr>
            <a:r>
              <a:rPr lang="en-US" sz="1400" b="1" dirty="0" smtClean="0">
                <a:solidFill>
                  <a:srgbClr val="FFFF00"/>
                </a:solidFill>
                <a:latin typeface="Georgia" pitchFamily="18" charset="0"/>
              </a:rPr>
              <a:t>SPHERICAL NEAR FIELD</a:t>
            </a:r>
          </a:p>
        </p:txBody>
      </p:sp>
      <p:cxnSp>
        <p:nvCxnSpPr>
          <p:cNvPr id="28" name="Straight Connector 27"/>
          <p:cNvCxnSpPr/>
          <p:nvPr/>
        </p:nvCxnSpPr>
        <p:spPr>
          <a:xfrm rot="5400000">
            <a:off x="1334294" y="2856706"/>
            <a:ext cx="533400" cy="1588"/>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srcRect l="18333" t="11852" r="31250" b="11111"/>
          <a:stretch>
            <a:fillRect/>
          </a:stretch>
        </p:blipFill>
        <p:spPr bwMode="auto">
          <a:xfrm>
            <a:off x="1371600" y="599389"/>
            <a:ext cx="6737836" cy="5791199"/>
          </a:xfrm>
          <a:prstGeom prst="rect">
            <a:avLst/>
          </a:prstGeom>
          <a:noFill/>
          <a:ln w="9525">
            <a:noFill/>
            <a:miter lim="800000"/>
            <a:headEnd/>
            <a:tailEnd/>
          </a:ln>
          <a:effectLst/>
        </p:spPr>
      </p:pic>
      <p:sp>
        <p:nvSpPr>
          <p:cNvPr id="3" name="Rectangle 2"/>
          <p:cNvSpPr>
            <a:spLocks noChangeArrowheads="1"/>
          </p:cNvSpPr>
          <p:nvPr/>
        </p:nvSpPr>
        <p:spPr bwMode="auto">
          <a:xfrm>
            <a:off x="2046175" y="0"/>
            <a:ext cx="5029200" cy="523220"/>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hangingPunct="0">
              <a:lnSpc>
                <a:spcPct val="100000"/>
              </a:lnSpc>
            </a:pPr>
            <a:r>
              <a:rPr lang="en-US" sz="2800" b="1" dirty="0" smtClean="0">
                <a:solidFill>
                  <a:srgbClr val="FFFF00"/>
                </a:solidFill>
                <a:latin typeface="Georgia" pitchFamily="18" charset="0"/>
              </a:rPr>
              <a:t>ANTENNA TEST RANGES</a:t>
            </a:r>
            <a:endParaRPr lang="en-US" sz="2800" b="1" dirty="0">
              <a:solidFill>
                <a:srgbClr val="FFFF00"/>
              </a:solidFill>
              <a:latin typeface="Georgia"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p:spPr>
        <p:txBody>
          <a:bodyPr/>
          <a:lstStyle/>
          <a:p>
            <a:fld id="{4F54134B-9A6A-4CFB-AB74-6EDA8935F3C8}" type="slidenum">
              <a:rPr lang="en-US" smtClean="0">
                <a:solidFill>
                  <a:schemeClr val="bg1"/>
                </a:solidFill>
              </a:rPr>
              <a:pPr/>
              <a:t>74</a:t>
            </a:fld>
            <a:endParaRPr lang="en-US" dirty="0" smtClean="0">
              <a:solidFill>
                <a:schemeClr val="bg1"/>
              </a:solidFill>
            </a:endParaRPr>
          </a:p>
        </p:txBody>
      </p:sp>
      <p:pic>
        <p:nvPicPr>
          <p:cNvPr id="14340" name="Picture 3" descr="C:\Documents and Settings\Administrator\Desktop\pics for presentation\mbc1.jpg"/>
          <p:cNvPicPr>
            <a:picLocks noChangeAspect="1" noChangeArrowheads="1"/>
          </p:cNvPicPr>
          <p:nvPr/>
        </p:nvPicPr>
        <p:blipFill>
          <a:blip r:embed="rId2" cstate="print"/>
          <a:srcRect l="8992" t="27051" r="7077" b="17345"/>
          <a:stretch>
            <a:fillRect/>
          </a:stretch>
        </p:blipFill>
        <p:spPr bwMode="auto">
          <a:xfrm>
            <a:off x="3276600" y="914400"/>
            <a:ext cx="2209800" cy="2109252"/>
          </a:xfrm>
          <a:prstGeom prst="rect">
            <a:avLst/>
          </a:prstGeom>
          <a:noFill/>
          <a:ln w="9525">
            <a:noFill/>
            <a:miter lim="800000"/>
            <a:headEnd/>
            <a:tailEnd/>
          </a:ln>
        </p:spPr>
      </p:pic>
      <p:sp>
        <p:nvSpPr>
          <p:cNvPr id="7" name="Rectangle 6"/>
          <p:cNvSpPr>
            <a:spLocks noChangeArrowheads="1"/>
          </p:cNvSpPr>
          <p:nvPr/>
        </p:nvSpPr>
        <p:spPr bwMode="auto">
          <a:xfrm>
            <a:off x="1104900" y="304800"/>
            <a:ext cx="6934200" cy="523220"/>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eaLnBrk="0" hangingPunct="0">
              <a:lnSpc>
                <a:spcPct val="100000"/>
              </a:lnSpc>
            </a:pPr>
            <a:r>
              <a:rPr lang="en-US" sz="2800" b="1" dirty="0" smtClean="0">
                <a:solidFill>
                  <a:srgbClr val="FFFF00"/>
                </a:solidFill>
                <a:latin typeface="Georgia" pitchFamily="18" charset="0"/>
              </a:rPr>
              <a:t>COMPACT ANTENNA TEST RANGE</a:t>
            </a:r>
            <a:endParaRPr lang="en-US" sz="2800" b="1" dirty="0">
              <a:solidFill>
                <a:srgbClr val="FFFF00"/>
              </a:solidFill>
              <a:latin typeface="Georgia" pitchFamily="18" charset="0"/>
            </a:endParaRPr>
          </a:p>
        </p:txBody>
      </p:sp>
      <p:pic>
        <p:nvPicPr>
          <p:cNvPr id="198659" name="Picture 3"/>
          <p:cNvPicPr>
            <a:picLocks noChangeAspect="1" noChangeArrowheads="1"/>
          </p:cNvPicPr>
          <p:nvPr/>
        </p:nvPicPr>
        <p:blipFill>
          <a:blip r:embed="rId3" cstate="print"/>
          <a:srcRect l="47500" t="38519" r="33750" b="37037"/>
          <a:stretch>
            <a:fillRect/>
          </a:stretch>
        </p:blipFill>
        <p:spPr bwMode="auto">
          <a:xfrm>
            <a:off x="228600" y="914400"/>
            <a:ext cx="2909454" cy="2133600"/>
          </a:xfrm>
          <a:prstGeom prst="rect">
            <a:avLst/>
          </a:prstGeom>
          <a:noFill/>
          <a:ln w="9525">
            <a:noFill/>
            <a:miter lim="800000"/>
            <a:headEnd/>
            <a:tailEnd/>
          </a:ln>
          <a:effectLst/>
        </p:spPr>
      </p:pic>
      <p:pic>
        <p:nvPicPr>
          <p:cNvPr id="10" name="Picture 5"/>
          <p:cNvPicPr>
            <a:picLocks noChangeAspect="1" noChangeArrowheads="1"/>
          </p:cNvPicPr>
          <p:nvPr/>
        </p:nvPicPr>
        <p:blipFill>
          <a:blip r:embed="rId4" cstate="print"/>
          <a:srcRect/>
          <a:stretch>
            <a:fillRect/>
          </a:stretch>
        </p:blipFill>
        <p:spPr bwMode="auto">
          <a:xfrm>
            <a:off x="5638800" y="3581400"/>
            <a:ext cx="1933891" cy="2351879"/>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l="19512" r="2440"/>
          <a:stretch>
            <a:fillRect/>
          </a:stretch>
        </p:blipFill>
        <p:spPr bwMode="auto">
          <a:xfrm>
            <a:off x="5791200" y="990600"/>
            <a:ext cx="2590800" cy="2035629"/>
          </a:xfrm>
          <a:prstGeom prst="rect">
            <a:avLst/>
          </a:prstGeom>
          <a:noFill/>
          <a:ln w="9525">
            <a:noFill/>
            <a:miter lim="800000"/>
            <a:headEnd/>
            <a:tailEnd/>
          </a:ln>
          <a:effectLst/>
        </p:spPr>
      </p:pic>
      <p:pic>
        <p:nvPicPr>
          <p:cNvPr id="9" name="Picture 4"/>
          <p:cNvPicPr>
            <a:picLocks noChangeAspect="1" noChangeArrowheads="1"/>
          </p:cNvPicPr>
          <p:nvPr/>
        </p:nvPicPr>
        <p:blipFill>
          <a:blip r:embed="rId6" cstate="print"/>
          <a:srcRect/>
          <a:stretch>
            <a:fillRect/>
          </a:stretch>
        </p:blipFill>
        <p:spPr bwMode="auto">
          <a:xfrm>
            <a:off x="1219200" y="3505200"/>
            <a:ext cx="3581816" cy="2383536"/>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2"/>
          <p:cNvSpPr>
            <a:spLocks noGrp="1"/>
          </p:cNvSpPr>
          <p:nvPr>
            <p:ph type="sldNum" sz="quarter" idx="4294967295"/>
          </p:nvPr>
        </p:nvSpPr>
        <p:spPr>
          <a:xfrm>
            <a:off x="3124200" y="5638800"/>
            <a:ext cx="2895600" cy="365125"/>
          </a:xfrm>
        </p:spPr>
        <p:txBody>
          <a:bodyPr/>
          <a:lstStyle/>
          <a:p>
            <a:fld id="{D6A6A087-21E2-445C-A718-C3579AFC94D0}" type="slidenum">
              <a:rPr lang="en-US" i="1" smtClean="0">
                <a:latin typeface="Georgia" pitchFamily="18" charset="0"/>
              </a:rPr>
              <a:pPr/>
              <a:t>75</a:t>
            </a:fld>
            <a:endParaRPr lang="en-US" i="1" dirty="0" smtClean="0">
              <a:latin typeface="Georgia" pitchFamily="18" charset="0"/>
            </a:endParaRPr>
          </a:p>
        </p:txBody>
      </p:sp>
      <p:sp>
        <p:nvSpPr>
          <p:cNvPr id="97284" name="Text Box 3"/>
          <p:cNvSpPr txBox="1">
            <a:spLocks noChangeArrowheads="1"/>
          </p:cNvSpPr>
          <p:nvPr/>
        </p:nvSpPr>
        <p:spPr bwMode="auto">
          <a:xfrm>
            <a:off x="152400" y="685800"/>
            <a:ext cx="8991600" cy="7663636"/>
          </a:xfrm>
          <a:prstGeom prst="rect">
            <a:avLst/>
          </a:prstGeom>
          <a:noFill/>
          <a:ln w="9525">
            <a:noFill/>
            <a:miter lim="800000"/>
            <a:headEnd/>
            <a:tailEnd/>
          </a:ln>
        </p:spPr>
        <p:txBody>
          <a:bodyPr wrap="square">
            <a:spAutoFit/>
          </a:bodyPr>
          <a:lstStyle/>
          <a:p>
            <a:pPr marL="287338" indent="-287338" algn="l">
              <a:spcBef>
                <a:spcPts val="600"/>
              </a:spcBef>
              <a:spcAft>
                <a:spcPts val="600"/>
              </a:spcAft>
              <a:buFont typeface="Wingdings" pitchFamily="2" charset="2"/>
              <a:buChar char="§"/>
            </a:pPr>
            <a:r>
              <a:rPr lang="en-US" sz="2000" i="1" dirty="0" smtClean="0">
                <a:solidFill>
                  <a:schemeClr val="bg1"/>
                </a:solidFill>
                <a:latin typeface="Georgia" pitchFamily="18" charset="0"/>
                <a:ea typeface="Segoe UI" pitchFamily="34" charset="0"/>
                <a:cs typeface="Segoe UI" pitchFamily="34" charset="0"/>
              </a:rPr>
              <a:t>Antenna </a:t>
            </a:r>
            <a:r>
              <a:rPr lang="en-US" sz="2000" i="1" dirty="0">
                <a:solidFill>
                  <a:schemeClr val="bg1"/>
                </a:solidFill>
                <a:latin typeface="Georgia" pitchFamily="18" charset="0"/>
                <a:ea typeface="Segoe UI" pitchFamily="34" charset="0"/>
                <a:cs typeface="Segoe UI" pitchFamily="34" charset="0"/>
              </a:rPr>
              <a:t>plays a very significant </a:t>
            </a:r>
            <a:r>
              <a:rPr lang="en-US" sz="2000" i="1" dirty="0" smtClean="0">
                <a:solidFill>
                  <a:schemeClr val="bg1"/>
                </a:solidFill>
                <a:latin typeface="Georgia" pitchFamily="18" charset="0"/>
                <a:ea typeface="Segoe UI" pitchFamily="34" charset="0"/>
                <a:cs typeface="Segoe UI" pitchFamily="34" charset="0"/>
              </a:rPr>
              <a:t>and decisive role </a:t>
            </a:r>
            <a:r>
              <a:rPr lang="en-US" sz="2000" i="1" dirty="0">
                <a:solidFill>
                  <a:schemeClr val="bg1"/>
                </a:solidFill>
                <a:latin typeface="Georgia" pitchFamily="18" charset="0"/>
                <a:ea typeface="Segoe UI" pitchFamily="34" charset="0"/>
                <a:cs typeface="Segoe UI" pitchFamily="34" charset="0"/>
              </a:rPr>
              <a:t>in </a:t>
            </a:r>
            <a:r>
              <a:rPr lang="en-US" sz="2000" i="1" dirty="0" smtClean="0">
                <a:solidFill>
                  <a:schemeClr val="bg1"/>
                </a:solidFill>
                <a:latin typeface="Georgia" pitchFamily="18" charset="0"/>
                <a:ea typeface="Segoe UI" pitchFamily="34" charset="0"/>
                <a:cs typeface="Segoe UI" pitchFamily="34" charset="0"/>
              </a:rPr>
              <a:t>any Electronic system</a:t>
            </a:r>
            <a:endParaRPr lang="en-US" sz="2000" i="1" dirty="0">
              <a:solidFill>
                <a:schemeClr val="bg1"/>
              </a:solidFill>
              <a:latin typeface="Georgia" pitchFamily="18" charset="0"/>
              <a:ea typeface="Segoe UI" pitchFamily="34" charset="0"/>
              <a:cs typeface="Segoe UI" pitchFamily="34" charset="0"/>
            </a:endParaRPr>
          </a:p>
          <a:p>
            <a:pPr marL="287338" indent="-287338" algn="l">
              <a:spcBef>
                <a:spcPts val="600"/>
              </a:spcBef>
              <a:spcAft>
                <a:spcPts val="600"/>
              </a:spcAft>
              <a:buFont typeface="Wingdings" pitchFamily="2" charset="2"/>
              <a:buChar char="§"/>
            </a:pPr>
            <a:r>
              <a:rPr lang="en-US" sz="2000" i="1" dirty="0" smtClean="0">
                <a:solidFill>
                  <a:schemeClr val="bg1"/>
                </a:solidFill>
                <a:latin typeface="Georgia" pitchFamily="18" charset="0"/>
                <a:ea typeface="Segoe UI" pitchFamily="34" charset="0"/>
                <a:cs typeface="Segoe UI" pitchFamily="34" charset="0"/>
              </a:rPr>
              <a:t>Its </a:t>
            </a:r>
            <a:r>
              <a:rPr lang="en-US" sz="2000" i="1" dirty="0">
                <a:solidFill>
                  <a:schemeClr val="bg1"/>
                </a:solidFill>
                <a:latin typeface="Georgia" pitchFamily="18" charset="0"/>
                <a:ea typeface="Segoe UI" pitchFamily="34" charset="0"/>
                <a:cs typeface="Segoe UI" pitchFamily="34" charset="0"/>
              </a:rPr>
              <a:t>performance </a:t>
            </a:r>
            <a:r>
              <a:rPr lang="en-US" sz="2000" i="1" dirty="0" smtClean="0">
                <a:solidFill>
                  <a:schemeClr val="bg1"/>
                </a:solidFill>
                <a:latin typeface="Georgia" pitchFamily="18" charset="0"/>
                <a:ea typeface="Segoe UI" pitchFamily="34" charset="0"/>
                <a:cs typeface="Segoe UI" pitchFamily="34" charset="0"/>
              </a:rPr>
              <a:t>influence </a:t>
            </a:r>
            <a:r>
              <a:rPr lang="en-US" sz="2000" i="1" dirty="0">
                <a:solidFill>
                  <a:schemeClr val="bg1"/>
                </a:solidFill>
                <a:latin typeface="Georgia" pitchFamily="18" charset="0"/>
                <a:ea typeface="Segoe UI" pitchFamily="34" charset="0"/>
                <a:cs typeface="Segoe UI" pitchFamily="34" charset="0"/>
              </a:rPr>
              <a:t>the accuracy and effectiveness of </a:t>
            </a:r>
            <a:r>
              <a:rPr lang="en-US" sz="2000" i="1" dirty="0" smtClean="0">
                <a:solidFill>
                  <a:schemeClr val="bg1"/>
                </a:solidFill>
                <a:latin typeface="Georgia" pitchFamily="18" charset="0"/>
                <a:ea typeface="Segoe UI" pitchFamily="34" charset="0"/>
                <a:cs typeface="Segoe UI" pitchFamily="34" charset="0"/>
              </a:rPr>
              <a:t>Electronics systems</a:t>
            </a:r>
            <a:endParaRPr lang="en-US" sz="2000" i="1" dirty="0">
              <a:solidFill>
                <a:schemeClr val="bg1"/>
              </a:solidFill>
              <a:latin typeface="Georgia" pitchFamily="18" charset="0"/>
              <a:ea typeface="Segoe UI" pitchFamily="34" charset="0"/>
              <a:cs typeface="Segoe UI" pitchFamily="34" charset="0"/>
            </a:endParaRPr>
          </a:p>
          <a:p>
            <a:pPr marL="287338" indent="-287338" algn="l">
              <a:spcBef>
                <a:spcPts val="600"/>
              </a:spcBef>
              <a:spcAft>
                <a:spcPts val="600"/>
              </a:spcAft>
              <a:buFont typeface="Wingdings" pitchFamily="2" charset="2"/>
              <a:buChar char="§"/>
            </a:pPr>
            <a:r>
              <a:rPr lang="en-US" sz="2000" i="1" dirty="0" smtClean="0">
                <a:solidFill>
                  <a:schemeClr val="bg1"/>
                </a:solidFill>
                <a:latin typeface="Georgia" pitchFamily="18" charset="0"/>
                <a:ea typeface="Segoe UI" pitchFamily="34" charset="0"/>
                <a:cs typeface="Segoe UI" pitchFamily="34" charset="0"/>
              </a:rPr>
              <a:t>Antenna </a:t>
            </a:r>
            <a:r>
              <a:rPr lang="en-US" sz="2000" i="1" dirty="0">
                <a:solidFill>
                  <a:schemeClr val="bg1"/>
                </a:solidFill>
                <a:latin typeface="Georgia" pitchFamily="18" charset="0"/>
                <a:ea typeface="Segoe UI" pitchFamily="34" charset="0"/>
                <a:cs typeface="Segoe UI" pitchFamily="34" charset="0"/>
              </a:rPr>
              <a:t>characteristics like wide frequency bandwidth, high gain, shaped </a:t>
            </a:r>
            <a:r>
              <a:rPr lang="en-US" sz="2000" i="1" dirty="0" smtClean="0">
                <a:solidFill>
                  <a:schemeClr val="bg1"/>
                </a:solidFill>
                <a:latin typeface="Georgia" pitchFamily="18" charset="0"/>
                <a:ea typeface="Segoe UI" pitchFamily="34" charset="0"/>
                <a:cs typeface="Segoe UI" pitchFamily="34" charset="0"/>
              </a:rPr>
              <a:t>radiation patterns</a:t>
            </a:r>
            <a:r>
              <a:rPr lang="en-US" sz="2000" i="1" dirty="0">
                <a:solidFill>
                  <a:schemeClr val="bg1"/>
                </a:solidFill>
                <a:latin typeface="Georgia" pitchFamily="18" charset="0"/>
                <a:ea typeface="Segoe UI" pitchFamily="34" charset="0"/>
                <a:cs typeface="Segoe UI" pitchFamily="34" charset="0"/>
              </a:rPr>
              <a:t>, all polarization response and cost effectiveness are </a:t>
            </a:r>
            <a:r>
              <a:rPr lang="en-US" sz="2000" i="1" dirty="0" smtClean="0">
                <a:solidFill>
                  <a:schemeClr val="bg1"/>
                </a:solidFill>
                <a:latin typeface="Georgia" pitchFamily="18" charset="0"/>
                <a:ea typeface="Segoe UI" pitchFamily="34" charset="0"/>
                <a:cs typeface="Segoe UI" pitchFamily="34" charset="0"/>
              </a:rPr>
              <a:t>important for  EW  applications</a:t>
            </a:r>
            <a:endParaRPr lang="en-US" sz="2000" i="1" dirty="0">
              <a:solidFill>
                <a:schemeClr val="bg1"/>
              </a:solidFill>
              <a:latin typeface="Georgia" pitchFamily="18" charset="0"/>
              <a:ea typeface="Segoe UI" pitchFamily="34" charset="0"/>
              <a:cs typeface="Segoe UI" pitchFamily="34" charset="0"/>
            </a:endParaRPr>
          </a:p>
          <a:p>
            <a:pPr marL="287338" indent="-287338" algn="l">
              <a:spcBef>
                <a:spcPts val="600"/>
              </a:spcBef>
              <a:spcAft>
                <a:spcPts val="600"/>
              </a:spcAft>
              <a:buFont typeface="Wingdings" pitchFamily="2" charset="2"/>
              <a:buChar char="§"/>
            </a:pPr>
            <a:r>
              <a:rPr lang="en-US" sz="2000" i="1" dirty="0" smtClean="0">
                <a:solidFill>
                  <a:schemeClr val="bg1"/>
                </a:solidFill>
                <a:latin typeface="Georgia" pitchFamily="18" charset="0"/>
                <a:ea typeface="Segoe UI" pitchFamily="34" charset="0"/>
                <a:cs typeface="Segoe UI" pitchFamily="34" charset="0"/>
              </a:rPr>
              <a:t>Different </a:t>
            </a:r>
            <a:r>
              <a:rPr lang="en-US" sz="2000" i="1" dirty="0">
                <a:solidFill>
                  <a:schemeClr val="bg1"/>
                </a:solidFill>
                <a:latin typeface="Georgia" pitchFamily="18" charset="0"/>
                <a:ea typeface="Segoe UI" pitchFamily="34" charset="0"/>
                <a:cs typeface="Segoe UI" pitchFamily="34" charset="0"/>
              </a:rPr>
              <a:t>type of antennas for </a:t>
            </a:r>
            <a:r>
              <a:rPr lang="en-US" sz="2000" i="1" dirty="0" smtClean="0">
                <a:solidFill>
                  <a:schemeClr val="bg1"/>
                </a:solidFill>
                <a:latin typeface="Georgia" pitchFamily="18" charset="0"/>
                <a:ea typeface="Segoe UI" pitchFamily="34" charset="0"/>
                <a:cs typeface="Segoe UI" pitchFamily="34" charset="0"/>
              </a:rPr>
              <a:t>the </a:t>
            </a:r>
            <a:r>
              <a:rPr lang="en-US" sz="2000" i="1" dirty="0">
                <a:solidFill>
                  <a:schemeClr val="bg1"/>
                </a:solidFill>
                <a:latin typeface="Georgia" pitchFamily="18" charset="0"/>
                <a:ea typeface="Segoe UI" pitchFamily="34" charset="0"/>
                <a:cs typeface="Segoe UI" pitchFamily="34" charset="0"/>
              </a:rPr>
              <a:t>EW </a:t>
            </a:r>
            <a:r>
              <a:rPr lang="en-US" sz="2000" i="1" dirty="0" smtClean="0">
                <a:solidFill>
                  <a:schemeClr val="bg1"/>
                </a:solidFill>
                <a:latin typeface="Georgia" pitchFamily="18" charset="0"/>
                <a:ea typeface="Segoe UI" pitchFamily="34" charset="0"/>
                <a:cs typeface="Segoe UI" pitchFamily="34" charset="0"/>
              </a:rPr>
              <a:t>, Radar, Communication and trends in antenna technology for different applications is presented</a:t>
            </a:r>
            <a:r>
              <a:rPr lang="en-US" sz="2000" i="1" dirty="0">
                <a:solidFill>
                  <a:schemeClr val="bg1"/>
                </a:solidFill>
                <a:latin typeface="Georgia" pitchFamily="18" charset="0"/>
                <a:ea typeface="Segoe UI" pitchFamily="34" charset="0"/>
                <a:cs typeface="Segoe UI" pitchFamily="34" charset="0"/>
              </a:rPr>
              <a:t>.</a:t>
            </a:r>
          </a:p>
          <a:p>
            <a:pPr marL="287338" indent="-287338" algn="l">
              <a:spcBef>
                <a:spcPts val="600"/>
              </a:spcBef>
              <a:spcAft>
                <a:spcPts val="600"/>
              </a:spcAft>
              <a:buFont typeface="Wingdings" pitchFamily="2" charset="2"/>
              <a:buChar char="§"/>
            </a:pPr>
            <a:r>
              <a:rPr lang="en-US" sz="2000" i="1" dirty="0" smtClean="0">
                <a:solidFill>
                  <a:schemeClr val="bg1"/>
                </a:solidFill>
                <a:latin typeface="Georgia" pitchFamily="18" charset="0"/>
                <a:ea typeface="Segoe UI" pitchFamily="34" charset="0"/>
                <a:cs typeface="Segoe UI" pitchFamily="34" charset="0"/>
              </a:rPr>
              <a:t>Antenna </a:t>
            </a:r>
            <a:r>
              <a:rPr lang="en-US" sz="2000" i="1" dirty="0">
                <a:solidFill>
                  <a:schemeClr val="bg1"/>
                </a:solidFill>
                <a:latin typeface="Georgia" pitchFamily="18" charset="0"/>
                <a:ea typeface="Segoe UI" pitchFamily="34" charset="0"/>
                <a:cs typeface="Segoe UI" pitchFamily="34" charset="0"/>
              </a:rPr>
              <a:t>field is changing very fast and continuous research is on, around the </a:t>
            </a:r>
            <a:r>
              <a:rPr lang="en-US" sz="2000" i="1" dirty="0" smtClean="0">
                <a:solidFill>
                  <a:schemeClr val="bg1"/>
                </a:solidFill>
                <a:latin typeface="Georgia" pitchFamily="18" charset="0"/>
                <a:ea typeface="Segoe UI" pitchFamily="34" charset="0"/>
                <a:cs typeface="Segoe UI" pitchFamily="34" charset="0"/>
              </a:rPr>
              <a:t>world for </a:t>
            </a:r>
            <a:r>
              <a:rPr lang="en-US" sz="2000" i="1" dirty="0">
                <a:solidFill>
                  <a:schemeClr val="bg1"/>
                </a:solidFill>
                <a:latin typeface="Georgia" pitchFamily="18" charset="0"/>
                <a:ea typeface="Segoe UI" pitchFamily="34" charset="0"/>
                <a:cs typeface="Segoe UI" pitchFamily="34" charset="0"/>
              </a:rPr>
              <a:t>more efficient, smaller size, light weight, cost effective alternatives to </a:t>
            </a:r>
            <a:r>
              <a:rPr lang="en-US" sz="2000" i="1" dirty="0" smtClean="0">
                <a:solidFill>
                  <a:schemeClr val="bg1"/>
                </a:solidFill>
                <a:latin typeface="Georgia" pitchFamily="18" charset="0"/>
                <a:ea typeface="Segoe UI" pitchFamily="34" charset="0"/>
                <a:cs typeface="Segoe UI" pitchFamily="34" charset="0"/>
              </a:rPr>
              <a:t>the existing one</a:t>
            </a:r>
          </a:p>
          <a:p>
            <a:pPr marL="287338" indent="-287338" algn="l">
              <a:spcBef>
                <a:spcPts val="600"/>
              </a:spcBef>
              <a:spcAft>
                <a:spcPts val="600"/>
              </a:spcAft>
              <a:buFont typeface="Wingdings" pitchFamily="2" charset="2"/>
              <a:buChar char="§"/>
            </a:pPr>
            <a:r>
              <a:rPr lang="en-US" sz="2400" i="1" dirty="0" smtClean="0">
                <a:solidFill>
                  <a:srgbClr val="00FFFF"/>
                </a:solidFill>
                <a:latin typeface="Georgia" pitchFamily="18" charset="0"/>
                <a:ea typeface="Segoe UI" pitchFamily="34" charset="0"/>
                <a:cs typeface="Segoe UI" pitchFamily="34" charset="0"/>
              </a:rPr>
              <a:t>So, Back in 21</a:t>
            </a:r>
            <a:r>
              <a:rPr lang="en-US" sz="2400" i="1" baseline="30000" dirty="0" smtClean="0">
                <a:solidFill>
                  <a:srgbClr val="00FFFF"/>
                </a:solidFill>
                <a:latin typeface="Georgia" pitchFamily="18" charset="0"/>
                <a:ea typeface="Segoe UI" pitchFamily="34" charset="0"/>
                <a:cs typeface="Segoe UI" pitchFamily="34" charset="0"/>
              </a:rPr>
              <a:t>st</a:t>
            </a:r>
            <a:r>
              <a:rPr lang="en-US" sz="2400" i="1" dirty="0" smtClean="0">
                <a:solidFill>
                  <a:srgbClr val="00FFFF"/>
                </a:solidFill>
                <a:latin typeface="Georgia" pitchFamily="18" charset="0"/>
                <a:ea typeface="Segoe UI" pitchFamily="34" charset="0"/>
                <a:cs typeface="Segoe UI" pitchFamily="34" charset="0"/>
              </a:rPr>
              <a:t> Century, Life of antenna designer was relatively easy, but today challenges are tough….</a:t>
            </a:r>
          </a:p>
          <a:p>
            <a:pPr marL="287338" indent="-287338" algn="l">
              <a:spcBef>
                <a:spcPts val="600"/>
              </a:spcBef>
              <a:spcAft>
                <a:spcPts val="600"/>
              </a:spcAft>
              <a:buFont typeface="Wingdings" pitchFamily="2" charset="2"/>
              <a:buChar char="§"/>
            </a:pPr>
            <a:r>
              <a:rPr lang="en-US" sz="2400" i="1" dirty="0" smtClean="0">
                <a:solidFill>
                  <a:srgbClr val="00FFFF"/>
                </a:solidFill>
                <a:latin typeface="Georgia" pitchFamily="18" charset="0"/>
                <a:ea typeface="Segoe UI" pitchFamily="34" charset="0"/>
                <a:cs typeface="Segoe UI" pitchFamily="34" charset="0"/>
              </a:rPr>
              <a:t>… and there is lot of work still to be done with antennas</a:t>
            </a:r>
          </a:p>
          <a:p>
            <a:pPr algn="l">
              <a:spcBef>
                <a:spcPts val="600"/>
              </a:spcBef>
              <a:spcAft>
                <a:spcPts val="600"/>
              </a:spcAft>
            </a:pPr>
            <a:endParaRPr lang="en-US" sz="2000" i="1" dirty="0" smtClean="0">
              <a:solidFill>
                <a:schemeClr val="bg1"/>
              </a:solidFill>
              <a:latin typeface="Georgia" pitchFamily="18" charset="0"/>
              <a:ea typeface="Segoe UI" pitchFamily="34" charset="0"/>
              <a:cs typeface="Segoe UI" pitchFamily="34" charset="0"/>
            </a:endParaRPr>
          </a:p>
          <a:p>
            <a:pPr algn="l">
              <a:spcBef>
                <a:spcPts val="600"/>
              </a:spcBef>
              <a:spcAft>
                <a:spcPts val="600"/>
              </a:spcAft>
            </a:pPr>
            <a:r>
              <a:rPr lang="en-US" sz="2000" i="1" dirty="0" smtClean="0">
                <a:solidFill>
                  <a:schemeClr val="bg1"/>
                </a:solidFill>
                <a:latin typeface="Georgia" pitchFamily="18" charset="0"/>
                <a:ea typeface="Segoe UI" pitchFamily="34" charset="0"/>
                <a:cs typeface="Segoe UI" pitchFamily="34" charset="0"/>
              </a:rPr>
              <a:t>  </a:t>
            </a:r>
          </a:p>
          <a:p>
            <a:pPr algn="l">
              <a:spcBef>
                <a:spcPts val="600"/>
              </a:spcBef>
              <a:spcAft>
                <a:spcPts val="600"/>
              </a:spcAft>
            </a:pPr>
            <a:r>
              <a:rPr lang="en-US" sz="2000" i="1" dirty="0" smtClean="0">
                <a:solidFill>
                  <a:schemeClr val="bg1"/>
                </a:solidFill>
                <a:latin typeface="Georgia" pitchFamily="18" charset="0"/>
                <a:ea typeface="Segoe UI" pitchFamily="34" charset="0"/>
                <a:cs typeface="Segoe UI" pitchFamily="34" charset="0"/>
              </a:rPr>
              <a:t> </a:t>
            </a:r>
          </a:p>
          <a:p>
            <a:pPr algn="l">
              <a:spcBef>
                <a:spcPts val="600"/>
              </a:spcBef>
              <a:spcAft>
                <a:spcPts val="600"/>
              </a:spcAft>
            </a:pPr>
            <a:endParaRPr lang="en-US" sz="2000" i="1" dirty="0">
              <a:solidFill>
                <a:schemeClr val="bg1"/>
              </a:solidFill>
              <a:latin typeface="Georgia" pitchFamily="18" charset="0"/>
              <a:ea typeface="Segoe UI" pitchFamily="34" charset="0"/>
              <a:cs typeface="Segoe UI" pitchFamily="34" charset="0"/>
            </a:endParaRPr>
          </a:p>
        </p:txBody>
      </p:sp>
      <p:sp>
        <p:nvSpPr>
          <p:cNvPr id="5" name="Rectangle 4"/>
          <p:cNvSpPr>
            <a:spLocks noChangeArrowheads="1"/>
          </p:cNvSpPr>
          <p:nvPr/>
        </p:nvSpPr>
        <p:spPr bwMode="auto">
          <a:xfrm>
            <a:off x="3035950" y="152400"/>
            <a:ext cx="3048000" cy="523220"/>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a:lnSpc>
                <a:spcPct val="100000"/>
              </a:lnSpc>
              <a:spcBef>
                <a:spcPct val="50000"/>
              </a:spcBef>
            </a:pPr>
            <a:r>
              <a:rPr lang="en-US" sz="2800" b="1" dirty="0" smtClean="0">
                <a:solidFill>
                  <a:srgbClr val="FFFF00"/>
                </a:solidFill>
                <a:latin typeface="Georgia" pitchFamily="18" charset="0"/>
              </a:rPr>
              <a:t>CONCLUSION</a:t>
            </a:r>
            <a:endParaRPr lang="en-US" sz="2800" b="1" dirty="0">
              <a:solidFill>
                <a:srgbClr val="FFFF00"/>
              </a:solidFill>
              <a:latin typeface="Georgia"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1676400"/>
            <a:ext cx="6705600" cy="2705869"/>
          </a:xfrm>
          <a:prstGeom prst="rect">
            <a:avLst/>
          </a:prstGeom>
          <a:noFill/>
        </p:spPr>
        <p:txBody>
          <a:bodyPr>
            <a:spAutoFit/>
          </a:bodyPr>
          <a:lstStyle/>
          <a:p>
            <a:pPr algn="ctr" fontAlgn="auto">
              <a:lnSpc>
                <a:spcPts val="10000"/>
              </a:lnSpc>
              <a:spcBef>
                <a:spcPts val="0"/>
              </a:spcBef>
              <a:spcAft>
                <a:spcPts val="0"/>
              </a:spcAft>
              <a:defRPr/>
            </a:pPr>
            <a:r>
              <a:rPr lang="en-US" sz="9600" b="1" dirty="0" smtClean="0">
                <a:solidFill>
                  <a:schemeClr val="bg1"/>
                </a:solidFill>
                <a:effectLst>
                  <a:outerShdw blurRad="38100" dist="38100" dir="2700000" algn="tl">
                    <a:srgbClr val="000000">
                      <a:alpha val="43137"/>
                    </a:srgbClr>
                  </a:outerShdw>
                </a:effectLst>
                <a:latin typeface="Edwardian Script ITC" pitchFamily="66" charset="0"/>
              </a:rPr>
              <a:t>Thanks</a:t>
            </a:r>
          </a:p>
          <a:p>
            <a:pPr algn="ctr" fontAlgn="auto">
              <a:lnSpc>
                <a:spcPts val="10000"/>
              </a:lnSpc>
              <a:spcBef>
                <a:spcPts val="0"/>
              </a:spcBef>
              <a:spcAft>
                <a:spcPts val="0"/>
              </a:spcAft>
              <a:defRPr/>
            </a:pPr>
            <a:r>
              <a:rPr lang="en-US" sz="9600" b="1" dirty="0" smtClean="0">
                <a:solidFill>
                  <a:schemeClr val="bg1"/>
                </a:solidFill>
                <a:effectLst>
                  <a:outerShdw blurRad="38100" dist="38100" dir="2700000" algn="tl">
                    <a:srgbClr val="000000">
                      <a:alpha val="43137"/>
                    </a:srgbClr>
                  </a:outerShdw>
                </a:effectLst>
                <a:latin typeface="Edwardian Script ITC" pitchFamily="66" charset="0"/>
              </a:rPr>
              <a:t>for your attention</a:t>
            </a:r>
            <a:endParaRPr lang="en-US" sz="11500" b="1" dirty="0">
              <a:solidFill>
                <a:schemeClr val="bg1"/>
              </a:solidFill>
              <a:effectLst>
                <a:outerShdw blurRad="38100" dist="38100" dir="2700000" algn="tl">
                  <a:srgbClr val="000000">
                    <a:alpha val="43137"/>
                  </a:srgbClr>
                </a:outerShdw>
              </a:effectLst>
              <a:latin typeface="Edwardian Script ITC" pitchFamily="66" charset="0"/>
            </a:endParaRPr>
          </a:p>
        </p:txBody>
      </p:sp>
      <p:sp>
        <p:nvSpPr>
          <p:cNvPr id="3" name="Slide Number Placeholder 2"/>
          <p:cNvSpPr>
            <a:spLocks noGrp="1"/>
          </p:cNvSpPr>
          <p:nvPr>
            <p:ph type="sldNum" sz="quarter" idx="12"/>
          </p:nvPr>
        </p:nvSpPr>
        <p:spPr>
          <a:xfrm>
            <a:off x="457200" y="6356350"/>
            <a:ext cx="2133600" cy="365125"/>
          </a:xfrm>
        </p:spPr>
        <p:txBody>
          <a:bodyPr/>
          <a:lstStyle/>
          <a:p>
            <a:pPr algn="l">
              <a:defRPr/>
            </a:pPr>
            <a:fld id="{20CDC2B6-2CDD-44BF-A3B4-EDEB3DFFD864}" type="slidenum">
              <a:rPr lang="en-US"/>
              <a:pPr algn="l">
                <a:defRPr/>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l="24257" t="26953" r="39604" b="14081"/>
          <a:stretch>
            <a:fillRect/>
          </a:stretch>
        </p:blipFill>
        <p:spPr bwMode="auto">
          <a:xfrm>
            <a:off x="500034" y="843419"/>
            <a:ext cx="8229600" cy="6014581"/>
          </a:xfrm>
          <a:prstGeom prst="rect">
            <a:avLst/>
          </a:prstGeom>
          <a:noFill/>
          <a:ln w="9525">
            <a:noFill/>
            <a:miter lim="800000"/>
            <a:headEnd/>
            <a:tailEnd/>
          </a:ln>
          <a:effectLst/>
        </p:spPr>
      </p:pic>
      <p:sp>
        <p:nvSpPr>
          <p:cNvPr id="3" name="Text Box 2"/>
          <p:cNvSpPr txBox="1">
            <a:spLocks noChangeArrowheads="1"/>
          </p:cNvSpPr>
          <p:nvPr/>
        </p:nvSpPr>
        <p:spPr bwMode="auto">
          <a:xfrm>
            <a:off x="3200400" y="228600"/>
            <a:ext cx="3124200" cy="609600"/>
          </a:xfrm>
          <a:prstGeom prst="rect">
            <a:avLst/>
          </a:prstGeom>
          <a:solidFill>
            <a:srgbClr val="C00000"/>
          </a:solidFill>
          <a:ln w="9525">
            <a:noFill/>
            <a:round/>
            <a:headEnd/>
            <a:tailEnd/>
          </a:ln>
          <a:effectLst/>
        </p:spPr>
        <p:txBody>
          <a:bodyPr lIns="0" tIns="0" rIns="0" bIns="0" anchor="ctr"/>
          <a:lstStyle/>
          <a:p>
            <a:pPr>
              <a:lnSpc>
                <a:spcPct val="87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3200" b="1" dirty="0" smtClean="0">
                <a:solidFill>
                  <a:srgbClr val="FFFF00"/>
                </a:solidFill>
                <a:latin typeface="Georgia" pitchFamily="18" charset="0"/>
                <a:cs typeface="Arial" pitchFamily="34" charset="0"/>
              </a:rPr>
              <a:t>  QUESTIONS</a:t>
            </a:r>
            <a:endParaRPr lang="es-ES" sz="3200" b="1" dirty="0">
              <a:solidFill>
                <a:srgbClr val="FFFF00"/>
              </a:solidFill>
              <a:latin typeface="Georgia" pitchFamily="18"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3400" y="152400"/>
            <a:ext cx="8153400" cy="830997"/>
          </a:xfrm>
          <a:prstGeom prst="rect">
            <a:avLst/>
          </a:prstGeom>
          <a:solidFill>
            <a:srgbClr val="800000"/>
          </a:solidFill>
          <a:ln w="9525">
            <a:noFill/>
            <a:miter lim="800000"/>
            <a:headEnd/>
            <a:tailEnd/>
          </a:ln>
          <a:scene3d>
            <a:camera prst="orthographicFront"/>
            <a:lightRig rig="threePt" dir="t"/>
          </a:scene3d>
          <a:sp3d>
            <a:bevelT/>
          </a:sp3d>
        </p:spPr>
        <p:txBody>
          <a:bodyPr wrap="square">
            <a:spAutoFit/>
          </a:bodyPr>
          <a:lstStyle/>
          <a:p>
            <a:pPr algn="ctr" fontAlgn="auto">
              <a:spcBef>
                <a:spcPts val="0"/>
              </a:spcBef>
              <a:spcAft>
                <a:spcPts val="0"/>
              </a:spcAft>
              <a:defRPr/>
            </a:pPr>
            <a:r>
              <a:rPr lang="en-US" sz="2400" b="1" dirty="0" smtClean="0">
                <a:ln w="11430"/>
                <a:solidFill>
                  <a:srgbClr val="FFFF00"/>
                </a:solidFill>
                <a:effectLst>
                  <a:outerShdw blurRad="80000" dist="40000" dir="5040000" algn="tl">
                    <a:srgbClr val="000000">
                      <a:alpha val="30000"/>
                    </a:srgbClr>
                  </a:outerShdw>
                </a:effectLst>
                <a:latin typeface="Georgia" pitchFamily="18" charset="0"/>
              </a:rPr>
              <a:t>ANTENNA BANDWIDTH </a:t>
            </a:r>
          </a:p>
          <a:p>
            <a:pPr algn="ctr" fontAlgn="auto">
              <a:spcBef>
                <a:spcPts val="0"/>
              </a:spcBef>
              <a:spcAft>
                <a:spcPts val="0"/>
              </a:spcAft>
              <a:defRPr/>
            </a:pPr>
            <a:r>
              <a:rPr lang="en-US" sz="2400" b="1" dirty="0" smtClean="0">
                <a:ln w="11430"/>
                <a:solidFill>
                  <a:srgbClr val="FFFF00"/>
                </a:solidFill>
                <a:effectLst>
                  <a:outerShdw blurRad="80000" dist="40000" dir="5040000" algn="tl">
                    <a:srgbClr val="000000">
                      <a:alpha val="30000"/>
                    </a:srgbClr>
                  </a:outerShdw>
                </a:effectLst>
                <a:latin typeface="Georgia" pitchFamily="18" charset="0"/>
              </a:rPr>
              <a:t>BROADBAND AND NARROW BAND ANTENNAS</a:t>
            </a:r>
            <a:endParaRPr lang="en-US" sz="2400" b="1" dirty="0">
              <a:ln w="11430"/>
              <a:solidFill>
                <a:srgbClr val="FFFF00"/>
              </a:solidFill>
              <a:effectLst>
                <a:outerShdw blurRad="80000" dist="40000" dir="5040000" algn="tl">
                  <a:srgbClr val="000000">
                    <a:alpha val="30000"/>
                  </a:srgbClr>
                </a:outerShdw>
              </a:effectLst>
              <a:latin typeface="Georgia" pitchFamily="18" charset="0"/>
            </a:endParaRPr>
          </a:p>
        </p:txBody>
      </p:sp>
      <p:sp>
        <p:nvSpPr>
          <p:cNvPr id="3" name="Rectangle 2"/>
          <p:cNvSpPr/>
          <p:nvPr/>
        </p:nvSpPr>
        <p:spPr>
          <a:xfrm>
            <a:off x="762000" y="1143000"/>
            <a:ext cx="7696200" cy="5093702"/>
          </a:xfrm>
          <a:prstGeom prst="rect">
            <a:avLst/>
          </a:prstGeom>
        </p:spPr>
        <p:txBody>
          <a:bodyPr wrap="square">
            <a:spAutoFit/>
          </a:bodyPr>
          <a:lstStyle/>
          <a:p>
            <a:pPr fontAlgn="auto">
              <a:spcBef>
                <a:spcPts val="0"/>
              </a:spcBef>
              <a:spcAft>
                <a:spcPts val="0"/>
              </a:spcAft>
              <a:defRPr/>
            </a:pPr>
            <a:r>
              <a:rPr lang="en-US" sz="2000" i="1" dirty="0" smtClean="0">
                <a:solidFill>
                  <a:srgbClr val="FFFF00"/>
                </a:solidFill>
                <a:latin typeface="Georgia" pitchFamily="18" charset="0"/>
                <a:ea typeface="Segoe UI Symbol" pitchFamily="34" charset="0"/>
              </a:rPr>
              <a:t>Antenna Bandwidth: </a:t>
            </a:r>
            <a:r>
              <a:rPr lang="en-US" sz="2000" i="1" dirty="0" smtClean="0">
                <a:solidFill>
                  <a:schemeClr val="bg1"/>
                </a:solidFill>
                <a:latin typeface="Georgia" pitchFamily="18" charset="0"/>
                <a:ea typeface="Segoe UI Symbol" pitchFamily="34" charset="0"/>
              </a:rPr>
              <a:t>The Range of frequencies, within which the antenna characteristics ( Input impedance, pattern) conform to certain specifications</a:t>
            </a:r>
          </a:p>
          <a:p>
            <a:pPr indent="230188" fontAlgn="auto">
              <a:spcBef>
                <a:spcPts val="1800"/>
              </a:spcBef>
              <a:spcAft>
                <a:spcPts val="0"/>
              </a:spcAft>
              <a:buFont typeface="Arial" pitchFamily="34" charset="0"/>
              <a:buChar char="•"/>
              <a:defRPr/>
            </a:pPr>
            <a:r>
              <a:rPr lang="en-US" sz="2000" i="1" dirty="0" smtClean="0">
                <a:solidFill>
                  <a:schemeClr val="bg1"/>
                </a:solidFill>
                <a:latin typeface="Georgia" pitchFamily="18" charset="0"/>
                <a:ea typeface="Segoe UI Symbol" pitchFamily="34" charset="0"/>
              </a:rPr>
              <a:t>Impedance or VSWR Band Width (BW)</a:t>
            </a:r>
          </a:p>
          <a:p>
            <a:pPr indent="230188" fontAlgn="auto">
              <a:spcBef>
                <a:spcPts val="600"/>
              </a:spcBef>
              <a:spcAft>
                <a:spcPts val="0"/>
              </a:spcAft>
              <a:buFont typeface="Arial" pitchFamily="34" charset="0"/>
              <a:buChar char="•"/>
              <a:defRPr/>
            </a:pPr>
            <a:r>
              <a:rPr lang="en-US" sz="2000" i="1" dirty="0" smtClean="0">
                <a:solidFill>
                  <a:schemeClr val="bg1"/>
                </a:solidFill>
                <a:latin typeface="Georgia" pitchFamily="18" charset="0"/>
                <a:ea typeface="Segoe UI Symbol" pitchFamily="34" charset="0"/>
              </a:rPr>
              <a:t>Pattern Bandwidth</a:t>
            </a:r>
          </a:p>
          <a:p>
            <a:pPr indent="230188" fontAlgn="auto">
              <a:spcBef>
                <a:spcPts val="600"/>
              </a:spcBef>
              <a:spcAft>
                <a:spcPts val="0"/>
              </a:spcAft>
              <a:buFont typeface="Arial" pitchFamily="34" charset="0"/>
              <a:buChar char="•"/>
              <a:defRPr/>
            </a:pPr>
            <a:r>
              <a:rPr lang="en-US" sz="2000" i="1" dirty="0" smtClean="0">
                <a:solidFill>
                  <a:schemeClr val="bg1"/>
                </a:solidFill>
                <a:latin typeface="Georgia" pitchFamily="18" charset="0"/>
                <a:ea typeface="Segoe UI Symbol" pitchFamily="34" charset="0"/>
              </a:rPr>
              <a:t>Polarization bandwidth ( Axial Ratio )</a:t>
            </a:r>
          </a:p>
          <a:p>
            <a:pPr marL="230188" indent="-230188" fontAlgn="auto">
              <a:spcBef>
                <a:spcPts val="1800"/>
              </a:spcBef>
              <a:spcAft>
                <a:spcPts val="600"/>
              </a:spcAft>
              <a:buFont typeface="Wingdings" pitchFamily="2" charset="2"/>
              <a:buChar char="§"/>
              <a:defRPr/>
            </a:pPr>
            <a:r>
              <a:rPr lang="en-US" sz="2000" i="1" dirty="0" smtClean="0">
                <a:solidFill>
                  <a:srgbClr val="00FFFF"/>
                </a:solidFill>
                <a:latin typeface="Georgia" pitchFamily="18" charset="0"/>
                <a:ea typeface="Segoe UI Symbol" pitchFamily="34" charset="0"/>
              </a:rPr>
              <a:t>Broadband Antennas: </a:t>
            </a:r>
            <a:r>
              <a:rPr lang="en-US" sz="2000" i="1" dirty="0" smtClean="0">
                <a:solidFill>
                  <a:schemeClr val="bg1"/>
                </a:solidFill>
                <a:latin typeface="Georgia" pitchFamily="18" charset="0"/>
                <a:ea typeface="Segoe UI Symbol" pitchFamily="34" charset="0"/>
              </a:rPr>
              <a:t>Bandwidth expressed as  ratio of upper to lower frequencies of acceptable operation  eg: 10:1 BW means f</a:t>
            </a:r>
            <a:r>
              <a:rPr lang="en-US" sz="2000" i="1" baseline="-25000" dirty="0" smtClean="0">
                <a:solidFill>
                  <a:schemeClr val="bg1"/>
                </a:solidFill>
                <a:latin typeface="Georgia" pitchFamily="18" charset="0"/>
                <a:ea typeface="Segoe UI Symbol" pitchFamily="34" charset="0"/>
              </a:rPr>
              <a:t>H </a:t>
            </a:r>
            <a:r>
              <a:rPr lang="en-US" sz="2000" i="1" dirty="0" smtClean="0">
                <a:solidFill>
                  <a:schemeClr val="bg1"/>
                </a:solidFill>
                <a:latin typeface="Georgia" pitchFamily="18" charset="0"/>
                <a:ea typeface="Segoe UI Symbol" pitchFamily="34" charset="0"/>
              </a:rPr>
              <a:t>is 10 times greater than f</a:t>
            </a:r>
            <a:r>
              <a:rPr lang="en-US" sz="2000" i="1" baseline="-25000" dirty="0" smtClean="0">
                <a:solidFill>
                  <a:schemeClr val="bg1"/>
                </a:solidFill>
                <a:latin typeface="Georgia" pitchFamily="18" charset="0"/>
                <a:ea typeface="Segoe UI Symbol" pitchFamily="34" charset="0"/>
              </a:rPr>
              <a:t>L.</a:t>
            </a:r>
            <a:endParaRPr lang="en-US" sz="2000" i="1" dirty="0" smtClean="0">
              <a:solidFill>
                <a:schemeClr val="bg1"/>
              </a:solidFill>
              <a:latin typeface="Georgia" pitchFamily="18" charset="0"/>
              <a:ea typeface="Segoe UI Symbol" pitchFamily="34" charset="0"/>
            </a:endParaRPr>
          </a:p>
          <a:p>
            <a:pPr marL="230188" indent="-230188" fontAlgn="auto">
              <a:spcBef>
                <a:spcPts val="600"/>
              </a:spcBef>
              <a:spcAft>
                <a:spcPts val="600"/>
              </a:spcAft>
              <a:buFont typeface="Wingdings" pitchFamily="2" charset="2"/>
              <a:buChar char="§"/>
              <a:defRPr/>
            </a:pPr>
            <a:r>
              <a:rPr lang="en-US" sz="2000" i="1" dirty="0" smtClean="0">
                <a:solidFill>
                  <a:srgbClr val="00FFFF"/>
                </a:solidFill>
                <a:latin typeface="Georgia" pitchFamily="18" charset="0"/>
                <a:ea typeface="Segoe UI Symbol" pitchFamily="34" charset="0"/>
              </a:rPr>
              <a:t>Narrow Band Antennas: </a:t>
            </a:r>
            <a:r>
              <a:rPr lang="en-US" sz="2000" i="1" dirty="0" smtClean="0">
                <a:solidFill>
                  <a:schemeClr val="bg1"/>
                </a:solidFill>
                <a:latin typeface="Georgia" pitchFamily="18" charset="0"/>
                <a:ea typeface="Segoe UI Symbol" pitchFamily="34" charset="0"/>
              </a:rPr>
              <a:t>Bandwidth expressed as percentage of frequency difference over center frequency, eg: 5% means </a:t>
            </a:r>
          </a:p>
          <a:p>
            <a:pPr marL="230188" indent="-230188" fontAlgn="auto">
              <a:spcBef>
                <a:spcPts val="0"/>
              </a:spcBef>
              <a:spcAft>
                <a:spcPts val="600"/>
              </a:spcAft>
              <a:defRPr/>
            </a:pPr>
            <a:r>
              <a:rPr lang="en-US" sz="2000" i="1" dirty="0" smtClean="0">
                <a:solidFill>
                  <a:schemeClr val="bg1"/>
                </a:solidFill>
                <a:latin typeface="Georgia" pitchFamily="18" charset="0"/>
                <a:ea typeface="Segoe UI Symbol" pitchFamily="34" charset="0"/>
              </a:rPr>
              <a:t>   ( f</a:t>
            </a:r>
            <a:r>
              <a:rPr lang="en-US" sz="2000" i="1" baseline="-25000" dirty="0" smtClean="0">
                <a:solidFill>
                  <a:schemeClr val="bg1"/>
                </a:solidFill>
                <a:latin typeface="Georgia" pitchFamily="18" charset="0"/>
                <a:ea typeface="Segoe UI Symbol" pitchFamily="34" charset="0"/>
              </a:rPr>
              <a:t>H</a:t>
            </a:r>
            <a:r>
              <a:rPr lang="en-US" sz="2000" i="1" dirty="0" smtClean="0">
                <a:solidFill>
                  <a:schemeClr val="bg1"/>
                </a:solidFill>
                <a:latin typeface="Georgia" pitchFamily="18" charset="0"/>
                <a:ea typeface="Segoe UI Symbol" pitchFamily="34" charset="0"/>
              </a:rPr>
              <a:t>-f</a:t>
            </a:r>
            <a:r>
              <a:rPr lang="en-US" sz="2000" i="1" baseline="-25000" dirty="0" smtClean="0">
                <a:solidFill>
                  <a:schemeClr val="bg1"/>
                </a:solidFill>
                <a:latin typeface="Georgia" pitchFamily="18" charset="0"/>
                <a:ea typeface="Segoe UI Symbol" pitchFamily="34" charset="0"/>
              </a:rPr>
              <a:t>L</a:t>
            </a:r>
            <a:r>
              <a:rPr lang="en-US" sz="2000" i="1" dirty="0" smtClean="0">
                <a:solidFill>
                  <a:schemeClr val="bg1"/>
                </a:solidFill>
                <a:latin typeface="Georgia" pitchFamily="18" charset="0"/>
                <a:ea typeface="Segoe UI Symbol" pitchFamily="34" charset="0"/>
              </a:rPr>
              <a:t>)/f</a:t>
            </a:r>
            <a:r>
              <a:rPr lang="en-US" sz="2000" i="1" baseline="-25000" dirty="0" smtClean="0">
                <a:solidFill>
                  <a:schemeClr val="bg1"/>
                </a:solidFill>
                <a:latin typeface="Georgia" pitchFamily="18" charset="0"/>
                <a:ea typeface="Segoe UI Symbol" pitchFamily="34" charset="0"/>
              </a:rPr>
              <a:t>0 </a:t>
            </a:r>
            <a:r>
              <a:rPr lang="en-US" sz="2000" i="1" dirty="0" smtClean="0">
                <a:solidFill>
                  <a:schemeClr val="bg1"/>
                </a:solidFill>
                <a:latin typeface="Georgia" pitchFamily="18" charset="0"/>
                <a:ea typeface="Segoe UI Symbol" pitchFamily="34" charset="0"/>
              </a:rPr>
              <a:t> is 0.05</a:t>
            </a:r>
          </a:p>
          <a:p>
            <a:pPr marL="230188" indent="-230188" fontAlgn="auto">
              <a:spcBef>
                <a:spcPts val="600"/>
              </a:spcBef>
              <a:spcAft>
                <a:spcPts val="600"/>
              </a:spcAft>
              <a:buFont typeface="Wingdings" pitchFamily="2" charset="2"/>
              <a:buChar char="§"/>
              <a:defRPr/>
            </a:pPr>
            <a:r>
              <a:rPr lang="en-US" sz="2000" i="1" dirty="0" smtClean="0">
                <a:solidFill>
                  <a:srgbClr val="00FFFF"/>
                </a:solidFill>
                <a:latin typeface="Georgia" pitchFamily="18" charset="0"/>
                <a:ea typeface="Segoe UI Symbol" pitchFamily="34" charset="0"/>
              </a:rPr>
              <a:t>Frequency Independent Antennas</a:t>
            </a:r>
            <a:r>
              <a:rPr lang="en-US" sz="2000" i="1" dirty="0" smtClean="0">
                <a:solidFill>
                  <a:schemeClr val="bg1"/>
                </a:solidFill>
                <a:latin typeface="Georgia" pitchFamily="18" charset="0"/>
                <a:ea typeface="Segoe UI Symbol" pitchFamily="34" charset="0"/>
              </a:rPr>
              <a:t>: BW is 40: 1</a:t>
            </a:r>
            <a:endParaRPr lang="en-US" sz="2000" i="1" dirty="0">
              <a:solidFill>
                <a:schemeClr val="bg1"/>
              </a:solidFill>
              <a:latin typeface="Georgia" pitchFamily="18" charset="0"/>
              <a:ea typeface="Segoe UI Symbo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5" name="Picture 5" descr="H:\ \GIF\iLlTa.gif"/>
          <p:cNvPicPr>
            <a:picLocks noChangeAspect="1" noChangeArrowheads="1" noCrop="1"/>
          </p:cNvPicPr>
          <p:nvPr/>
        </p:nvPicPr>
        <p:blipFill>
          <a:blip r:embed="rId2"/>
          <a:srcRect/>
          <a:stretch>
            <a:fillRect/>
          </a:stretch>
        </p:blipFill>
        <p:spPr bwMode="auto">
          <a:xfrm>
            <a:off x="2590800" y="3352800"/>
            <a:ext cx="4124340" cy="3001728"/>
          </a:xfrm>
          <a:prstGeom prst="rect">
            <a:avLst/>
          </a:prstGeom>
          <a:noFill/>
        </p:spPr>
      </p:pic>
      <p:sp>
        <p:nvSpPr>
          <p:cNvPr id="7" name="Rectangle 6"/>
          <p:cNvSpPr/>
          <p:nvPr/>
        </p:nvSpPr>
        <p:spPr>
          <a:xfrm>
            <a:off x="685800" y="609600"/>
            <a:ext cx="7620000" cy="2708434"/>
          </a:xfrm>
          <a:prstGeom prst="rect">
            <a:avLst/>
          </a:prstGeom>
        </p:spPr>
        <p:txBody>
          <a:bodyPr wrap="square">
            <a:spAutoFit/>
          </a:bodyPr>
          <a:lstStyle/>
          <a:p>
            <a:pPr marL="228600" indent="-228600">
              <a:spcBef>
                <a:spcPts val="600"/>
              </a:spcBef>
              <a:spcAft>
                <a:spcPts val="600"/>
              </a:spcAft>
              <a:buFont typeface="Arial" pitchFamily="34" charset="0"/>
              <a:buChar char="•"/>
            </a:pPr>
            <a:r>
              <a:rPr lang="en-US" sz="2000" i="1" dirty="0" smtClean="0">
                <a:solidFill>
                  <a:schemeClr val="bg1"/>
                </a:solidFill>
                <a:latin typeface="+mj-lt"/>
              </a:rPr>
              <a:t>The electric field plane determines the polarization or orientation of the radio wave</a:t>
            </a:r>
          </a:p>
          <a:p>
            <a:pPr marL="228600" indent="-228600">
              <a:spcBef>
                <a:spcPts val="600"/>
              </a:spcBef>
              <a:spcAft>
                <a:spcPts val="600"/>
              </a:spcAft>
            </a:pPr>
            <a:r>
              <a:rPr lang="en-US" sz="2000" b="1" i="1" dirty="0" smtClean="0">
                <a:solidFill>
                  <a:srgbClr val="00FFFF"/>
                </a:solidFill>
                <a:latin typeface="+mj-lt"/>
              </a:rPr>
              <a:t>Linear Polarization</a:t>
            </a:r>
          </a:p>
          <a:p>
            <a:pPr marL="228600" indent="-228600">
              <a:spcBef>
                <a:spcPts val="600"/>
              </a:spcBef>
              <a:spcAft>
                <a:spcPts val="600"/>
              </a:spcAft>
              <a:buFont typeface="Arial" pitchFamily="34" charset="0"/>
              <a:buChar char="•"/>
            </a:pPr>
            <a:r>
              <a:rPr lang="en-US" sz="2000" i="1" dirty="0" smtClean="0">
                <a:solidFill>
                  <a:schemeClr val="bg1"/>
                </a:solidFill>
                <a:latin typeface="+mj-lt"/>
              </a:rPr>
              <a:t>A linear polarized antenna radiates wholly in one plane containing the direction of propagation</a:t>
            </a:r>
          </a:p>
          <a:p>
            <a:pPr marL="228600" indent="-228600">
              <a:spcBef>
                <a:spcPts val="600"/>
              </a:spcBef>
              <a:spcAft>
                <a:spcPts val="600"/>
              </a:spcAft>
              <a:buFont typeface="Arial" pitchFamily="34" charset="0"/>
              <a:buChar char="•"/>
            </a:pPr>
            <a:r>
              <a:rPr lang="en-US" sz="2000" i="1" dirty="0" smtClean="0">
                <a:solidFill>
                  <a:schemeClr val="bg1"/>
                </a:solidFill>
                <a:latin typeface="+mj-lt"/>
              </a:rPr>
              <a:t>An antenna is said to be vertically polarized (linear) when its electric field is perpendicular to the Earth's surface</a:t>
            </a:r>
            <a:endParaRPr lang="en-US" sz="2000" i="1" dirty="0">
              <a:solidFill>
                <a:schemeClr val="bg1"/>
              </a:solidFill>
              <a:latin typeface="+mj-lt"/>
            </a:endParaRPr>
          </a:p>
        </p:txBody>
      </p:sp>
      <p:sp>
        <p:nvSpPr>
          <p:cNvPr id="12" name="Rectangle 11"/>
          <p:cNvSpPr>
            <a:spLocks noChangeArrowheads="1"/>
          </p:cNvSpPr>
          <p:nvPr/>
        </p:nvSpPr>
        <p:spPr bwMode="auto">
          <a:xfrm>
            <a:off x="1676400" y="88602"/>
            <a:ext cx="5791200" cy="523220"/>
          </a:xfrm>
          <a:prstGeom prst="rect">
            <a:avLst/>
          </a:prstGeom>
          <a:solidFill>
            <a:srgbClr val="800000"/>
          </a:solidFill>
          <a:ln w="9525">
            <a:noFill/>
            <a:miter lim="800000"/>
            <a:headEnd/>
            <a:tailEnd/>
          </a:ln>
          <a:scene3d>
            <a:camera prst="orthographicFront"/>
            <a:lightRig rig="threePt" dir="t"/>
          </a:scene3d>
          <a:sp3d>
            <a:bevelT/>
          </a:sp3d>
        </p:spPr>
        <p:txBody>
          <a:bodyPr>
            <a:spAutoFit/>
          </a:bodyPr>
          <a:lstStyle/>
          <a:p>
            <a:pPr algn="ctr" fontAlgn="auto">
              <a:spcBef>
                <a:spcPts val="0"/>
              </a:spcBef>
              <a:spcAft>
                <a:spcPts val="0"/>
              </a:spcAft>
              <a:defRPr/>
            </a:pPr>
            <a:r>
              <a:rPr lang="en-US" sz="2800" b="1" dirty="0" smtClean="0">
                <a:solidFill>
                  <a:srgbClr val="FFFF00"/>
                </a:solidFill>
                <a:latin typeface="Georgia" pitchFamily="18" charset="0"/>
                <a:ea typeface="Segoe UI Symbol" pitchFamily="34" charset="0"/>
              </a:rPr>
              <a:t>ANTENNA POLARIZATION</a:t>
            </a:r>
            <a:endParaRPr lang="en-US" sz="2800" b="1" dirty="0">
              <a:solidFill>
                <a:srgbClr val="FFFF00"/>
              </a:solidFill>
              <a:latin typeface="Georgia" pitchFamily="18" charset="0"/>
              <a:ea typeface="Segoe UI Symbo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IpwSFhG3XAUD05uHQDcssY"/>
</p:tagLst>
</file>

<file path=ppt/tags/tag10.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11.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12.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13.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14.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15.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2.xml><?xml version="1.0" encoding="utf-8"?>
<p:tagLst xmlns:a="http://schemas.openxmlformats.org/drawingml/2006/main" xmlns:r="http://schemas.openxmlformats.org/officeDocument/2006/relationships" xmlns:p="http://schemas.openxmlformats.org/presentationml/2006/main">
  <p:tag name="DVSHAPEID" val="ydsmBzQcFPh5LUvFg8w1BQ"/>
</p:tagLst>
</file>

<file path=ppt/tags/tag3.xml><?xml version="1.0" encoding="utf-8"?>
<p:tagLst xmlns:a="http://schemas.openxmlformats.org/drawingml/2006/main" xmlns:r="http://schemas.openxmlformats.org/officeDocument/2006/relationships" xmlns:p="http://schemas.openxmlformats.org/presentationml/2006/main">
  <p:tag name="DVSHAPEID" val="KMABocraor8VeAyXMHckLp"/>
</p:tagLst>
</file>

<file path=ppt/tags/tag4.xml><?xml version="1.0" encoding="utf-8"?>
<p:tagLst xmlns:a="http://schemas.openxmlformats.org/drawingml/2006/main" xmlns:r="http://schemas.openxmlformats.org/officeDocument/2006/relationships" xmlns:p="http://schemas.openxmlformats.org/presentationml/2006/main">
  <p:tag name="DVSHAPEID" val="QseFGbrTkhJwGw7yqWyHRT"/>
</p:tagLst>
</file>

<file path=ppt/tags/tag5.xml><?xml version="1.0" encoding="utf-8"?>
<p:tagLst xmlns:a="http://schemas.openxmlformats.org/drawingml/2006/main" xmlns:r="http://schemas.openxmlformats.org/officeDocument/2006/relationships" xmlns:p="http://schemas.openxmlformats.org/presentationml/2006/main">
  <p:tag name="DVSHAPEID" val="JC4uYSOmbpAlW8mJvgJu7R"/>
</p:tagLst>
</file>

<file path=ppt/tags/tag6.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7.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8.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ags/tag9.xml><?xml version="1.0" encoding="utf-8"?>
<p:tagLst xmlns:a="http://schemas.openxmlformats.org/drawingml/2006/main" xmlns:r="http://schemas.openxmlformats.org/officeDocument/2006/relationships" xmlns:p="http://schemas.openxmlformats.org/presentationml/2006/main">
  <p:tag name="DVSHAPEID" val="iKh1qCEasIuaifR3OjEHtT"/>
</p:tagLst>
</file>

<file path=ppt/theme/theme1.xml><?xml version="1.0" encoding="utf-8"?>
<a:theme xmlns:a="http://schemas.openxmlformats.org/drawingml/2006/main" name="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7221</TotalTime>
  <Words>4113</Words>
  <Application>Microsoft Office PowerPoint</Application>
  <PresentationFormat>On-screen Show (4:3)</PresentationFormat>
  <Paragraphs>704</Paragraphs>
  <Slides>77</Slides>
  <Notes>11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77</vt:i4>
      </vt:variant>
    </vt:vector>
  </HeadingPairs>
  <TitlesOfParts>
    <vt:vector size="82" baseType="lpstr">
      <vt:lpstr>Office Theme</vt:lpstr>
      <vt:lpstr>Slide</vt:lpstr>
      <vt:lpstr>Photo Editor Photo</vt:lpstr>
      <vt:lpstr>Image Document</vt:lpstr>
      <vt:lpstr>Picture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20 x 20 BOR Planar Array Antenna (5-18 GHz)</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Balachary</dc:creator>
  <cp:lastModifiedBy>CLAB</cp:lastModifiedBy>
  <cp:revision>591</cp:revision>
  <dcterms:created xsi:type="dcterms:W3CDTF">2012-06-09T16:17:41Z</dcterms:created>
  <dcterms:modified xsi:type="dcterms:W3CDTF">2019-01-04T05:40:17Z</dcterms:modified>
</cp:coreProperties>
</file>