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5" r:id="rId18"/>
    <p:sldId id="276" r:id="rId19"/>
    <p:sldId id="278" r:id="rId20"/>
    <p:sldId id="279" r:id="rId21"/>
    <p:sldId id="280" r:id="rId22"/>
    <p:sldId id="281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F66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F66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F66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763761" y="761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38100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7783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7"/>
                </a:lnTo>
              </a:path>
            </a:pathLst>
          </a:custGeom>
          <a:ln w="34748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5303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7"/>
                </a:lnTo>
              </a:path>
            </a:pathLst>
          </a:custGeom>
          <a:ln w="11583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88392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0" y="6858000"/>
                </a:moveTo>
                <a:lnTo>
                  <a:pt x="304800" y="6858000"/>
                </a:lnTo>
                <a:lnTo>
                  <a:pt x="3048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DC3AD">
              <a:alpha val="8705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89154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8156447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274320" y="0"/>
                </a:moveTo>
                <a:lnTo>
                  <a:pt x="225008" y="4419"/>
                </a:lnTo>
                <a:lnTo>
                  <a:pt x="178597" y="17162"/>
                </a:lnTo>
                <a:lnTo>
                  <a:pt x="135861" y="37453"/>
                </a:lnTo>
                <a:lnTo>
                  <a:pt x="97575" y="64518"/>
                </a:lnTo>
                <a:lnTo>
                  <a:pt x="64513" y="97580"/>
                </a:lnTo>
                <a:lnTo>
                  <a:pt x="37450" y="135867"/>
                </a:lnTo>
                <a:lnTo>
                  <a:pt x="17161" y="178602"/>
                </a:lnTo>
                <a:lnTo>
                  <a:pt x="4419" y="225011"/>
                </a:lnTo>
                <a:lnTo>
                  <a:pt x="0" y="274319"/>
                </a:lnTo>
                <a:lnTo>
                  <a:pt x="4419" y="323628"/>
                </a:lnTo>
                <a:lnTo>
                  <a:pt x="17161" y="370037"/>
                </a:lnTo>
                <a:lnTo>
                  <a:pt x="37450" y="412772"/>
                </a:lnTo>
                <a:lnTo>
                  <a:pt x="64513" y="451059"/>
                </a:lnTo>
                <a:lnTo>
                  <a:pt x="97575" y="484121"/>
                </a:lnTo>
                <a:lnTo>
                  <a:pt x="135861" y="511186"/>
                </a:lnTo>
                <a:lnTo>
                  <a:pt x="178597" y="531477"/>
                </a:lnTo>
                <a:lnTo>
                  <a:pt x="225008" y="544220"/>
                </a:lnTo>
                <a:lnTo>
                  <a:pt x="274320" y="548640"/>
                </a:lnTo>
                <a:lnTo>
                  <a:pt x="323631" y="544220"/>
                </a:lnTo>
                <a:lnTo>
                  <a:pt x="370042" y="531477"/>
                </a:lnTo>
                <a:lnTo>
                  <a:pt x="412778" y="511186"/>
                </a:lnTo>
                <a:lnTo>
                  <a:pt x="451064" y="484121"/>
                </a:lnTo>
                <a:lnTo>
                  <a:pt x="484126" y="451059"/>
                </a:lnTo>
                <a:lnTo>
                  <a:pt x="511189" y="412772"/>
                </a:lnTo>
                <a:lnTo>
                  <a:pt x="531478" y="370037"/>
                </a:lnTo>
                <a:lnTo>
                  <a:pt x="544220" y="323628"/>
                </a:lnTo>
                <a:lnTo>
                  <a:pt x="548640" y="274319"/>
                </a:lnTo>
                <a:lnTo>
                  <a:pt x="544220" y="225011"/>
                </a:lnTo>
                <a:lnTo>
                  <a:pt x="531478" y="178602"/>
                </a:lnTo>
                <a:lnTo>
                  <a:pt x="511189" y="135867"/>
                </a:lnTo>
                <a:lnTo>
                  <a:pt x="484126" y="97580"/>
                </a:lnTo>
                <a:lnTo>
                  <a:pt x="451064" y="64518"/>
                </a:lnTo>
                <a:lnTo>
                  <a:pt x="412778" y="37453"/>
                </a:lnTo>
                <a:lnTo>
                  <a:pt x="370042" y="17162"/>
                </a:lnTo>
                <a:lnTo>
                  <a:pt x="323631" y="4419"/>
                </a:lnTo>
                <a:lnTo>
                  <a:pt x="274320" y="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759409"/>
            <a:ext cx="8072119" cy="4832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FF66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556465"/>
            <a:ext cx="8072119" cy="34715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43355" y="0"/>
            <a:ext cx="47625" cy="6858000"/>
          </a:xfrm>
          <a:custGeom>
            <a:avLst/>
            <a:gdLst/>
            <a:ahLst/>
            <a:cxnLst/>
            <a:rect l="l" t="t" r="r" b="b"/>
            <a:pathLst>
              <a:path w="47625" h="6858000">
                <a:moveTo>
                  <a:pt x="0" y="6858000"/>
                </a:moveTo>
                <a:lnTo>
                  <a:pt x="47243" y="6858000"/>
                </a:lnTo>
                <a:lnTo>
                  <a:pt x="47243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DC3AD">
              <a:alpha val="5411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82396" y="0"/>
            <a:ext cx="3175" cy="6858000"/>
          </a:xfrm>
          <a:custGeom>
            <a:avLst/>
            <a:gdLst/>
            <a:ahLst/>
            <a:cxnLst/>
            <a:rect l="l" t="t" r="r" b="b"/>
            <a:pathLst>
              <a:path w="3175" h="6858000">
                <a:moveTo>
                  <a:pt x="0" y="6858000"/>
                </a:moveTo>
                <a:lnTo>
                  <a:pt x="3047" y="6858000"/>
                </a:lnTo>
                <a:lnTo>
                  <a:pt x="3047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DC3AD">
              <a:alpha val="5411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1000" y="0"/>
            <a:ext cx="443865" cy="6858000"/>
          </a:xfrm>
          <a:custGeom>
            <a:avLst/>
            <a:gdLst/>
            <a:ahLst/>
            <a:cxnLst/>
            <a:rect l="l" t="t" r="r" b="b"/>
            <a:pathLst>
              <a:path w="443865" h="6858000">
                <a:moveTo>
                  <a:pt x="0" y="6858000"/>
                </a:moveTo>
                <a:lnTo>
                  <a:pt x="443484" y="6858000"/>
                </a:lnTo>
                <a:lnTo>
                  <a:pt x="44348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DC3AD">
              <a:alpha val="5411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5843" y="0"/>
            <a:ext cx="105410" cy="6858000"/>
          </a:xfrm>
          <a:custGeom>
            <a:avLst/>
            <a:gdLst/>
            <a:ahLst/>
            <a:cxnLst/>
            <a:rect l="l" t="t" r="r" b="b"/>
            <a:pathLst>
              <a:path w="105410" h="6858000">
                <a:moveTo>
                  <a:pt x="0" y="6858000"/>
                </a:moveTo>
                <a:lnTo>
                  <a:pt x="105156" y="6858000"/>
                </a:lnTo>
                <a:lnTo>
                  <a:pt x="10515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D9CE">
              <a:alpha val="3607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90600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30" h="6858000">
                <a:moveTo>
                  <a:pt x="0" y="6858000"/>
                </a:moveTo>
                <a:lnTo>
                  <a:pt x="150875" y="6858000"/>
                </a:lnTo>
                <a:lnTo>
                  <a:pt x="150875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D9CE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95400" y="0"/>
            <a:ext cx="76200" cy="6858000"/>
          </a:xfrm>
          <a:custGeom>
            <a:avLst/>
            <a:gdLst/>
            <a:ahLst/>
            <a:cxnLst/>
            <a:rect l="l" t="t" r="r" b="b"/>
            <a:pathLst>
              <a:path w="76200" h="6858000">
                <a:moveTo>
                  <a:pt x="0" y="6858000"/>
                </a:moveTo>
                <a:lnTo>
                  <a:pt x="76200" y="6858000"/>
                </a:lnTo>
                <a:lnTo>
                  <a:pt x="762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ECE8">
              <a:alpha val="7097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41475" y="0"/>
            <a:ext cx="78105" cy="6858000"/>
          </a:xfrm>
          <a:custGeom>
            <a:avLst/>
            <a:gdLst/>
            <a:ahLst/>
            <a:cxnLst/>
            <a:rect l="l" t="t" r="r" b="b"/>
            <a:pathLst>
              <a:path w="78105" h="6858000">
                <a:moveTo>
                  <a:pt x="0" y="6858000"/>
                </a:moveTo>
                <a:lnTo>
                  <a:pt x="77724" y="6858000"/>
                </a:lnTo>
                <a:lnTo>
                  <a:pt x="7772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ECE8">
              <a:alpha val="7097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6679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1" y="6857999"/>
                </a:lnTo>
              </a:path>
            </a:pathLst>
          </a:custGeom>
          <a:ln w="57912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85444" y="0"/>
            <a:ext cx="58419" cy="6858000"/>
          </a:xfrm>
          <a:custGeom>
            <a:avLst/>
            <a:gdLst/>
            <a:ahLst/>
            <a:cxnLst/>
            <a:rect l="l" t="t" r="r" b="b"/>
            <a:pathLst>
              <a:path w="58419" h="6858000">
                <a:moveTo>
                  <a:pt x="0" y="6857999"/>
                </a:moveTo>
                <a:lnTo>
                  <a:pt x="57912" y="6857999"/>
                </a:lnTo>
                <a:lnTo>
                  <a:pt x="57912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EC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4483" y="0"/>
            <a:ext cx="58419" cy="6858000"/>
          </a:xfrm>
          <a:custGeom>
            <a:avLst/>
            <a:gdLst/>
            <a:ahLst/>
            <a:cxnLst/>
            <a:rect l="l" t="t" r="r" b="b"/>
            <a:pathLst>
              <a:path w="58419" h="6858000">
                <a:moveTo>
                  <a:pt x="0" y="6857999"/>
                </a:moveTo>
                <a:lnTo>
                  <a:pt x="57912" y="6857999"/>
                </a:lnTo>
                <a:lnTo>
                  <a:pt x="57912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27454" y="761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28956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668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9144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25077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7"/>
                </a:lnTo>
              </a:path>
            </a:pathLst>
          </a:custGeom>
          <a:ln w="34798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090342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7"/>
                </a:lnTo>
              </a:path>
            </a:pathLst>
          </a:custGeom>
          <a:ln w="11556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573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6200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09600" y="3429000"/>
            <a:ext cx="1295400" cy="1295400"/>
          </a:xfrm>
          <a:custGeom>
            <a:avLst/>
            <a:gdLst/>
            <a:ahLst/>
            <a:cxnLst/>
            <a:rect l="l" t="t" r="r" b="b"/>
            <a:pathLst>
              <a:path w="1295400" h="1295400">
                <a:moveTo>
                  <a:pt x="647700" y="0"/>
                </a:moveTo>
                <a:lnTo>
                  <a:pt x="599360" y="1776"/>
                </a:lnTo>
                <a:lnTo>
                  <a:pt x="551986" y="7021"/>
                </a:lnTo>
                <a:lnTo>
                  <a:pt x="505702" y="15611"/>
                </a:lnTo>
                <a:lnTo>
                  <a:pt x="460633" y="27419"/>
                </a:lnTo>
                <a:lnTo>
                  <a:pt x="416905" y="42321"/>
                </a:lnTo>
                <a:lnTo>
                  <a:pt x="374643" y="60191"/>
                </a:lnTo>
                <a:lnTo>
                  <a:pt x="333972" y="80905"/>
                </a:lnTo>
                <a:lnTo>
                  <a:pt x="295017" y="104337"/>
                </a:lnTo>
                <a:lnTo>
                  <a:pt x="257904" y="130362"/>
                </a:lnTo>
                <a:lnTo>
                  <a:pt x="222758" y="158854"/>
                </a:lnTo>
                <a:lnTo>
                  <a:pt x="189704" y="189690"/>
                </a:lnTo>
                <a:lnTo>
                  <a:pt x="158867" y="222743"/>
                </a:lnTo>
                <a:lnTo>
                  <a:pt x="130373" y="257888"/>
                </a:lnTo>
                <a:lnTo>
                  <a:pt x="104346" y="295001"/>
                </a:lnTo>
                <a:lnTo>
                  <a:pt x="80913" y="333955"/>
                </a:lnTo>
                <a:lnTo>
                  <a:pt x="60197" y="374626"/>
                </a:lnTo>
                <a:lnTo>
                  <a:pt x="42325" y="416889"/>
                </a:lnTo>
                <a:lnTo>
                  <a:pt x="27422" y="460619"/>
                </a:lnTo>
                <a:lnTo>
                  <a:pt x="15612" y="505690"/>
                </a:lnTo>
                <a:lnTo>
                  <a:pt x="7022" y="551977"/>
                </a:lnTo>
                <a:lnTo>
                  <a:pt x="1776" y="599355"/>
                </a:lnTo>
                <a:lnTo>
                  <a:pt x="0" y="647700"/>
                </a:lnTo>
                <a:lnTo>
                  <a:pt x="1776" y="696044"/>
                </a:lnTo>
                <a:lnTo>
                  <a:pt x="7022" y="743422"/>
                </a:lnTo>
                <a:lnTo>
                  <a:pt x="15612" y="789709"/>
                </a:lnTo>
                <a:lnTo>
                  <a:pt x="27422" y="834780"/>
                </a:lnTo>
                <a:lnTo>
                  <a:pt x="42325" y="878510"/>
                </a:lnTo>
                <a:lnTo>
                  <a:pt x="60197" y="920773"/>
                </a:lnTo>
                <a:lnTo>
                  <a:pt x="80913" y="961444"/>
                </a:lnTo>
                <a:lnTo>
                  <a:pt x="104346" y="1000398"/>
                </a:lnTo>
                <a:lnTo>
                  <a:pt x="130373" y="1037511"/>
                </a:lnTo>
                <a:lnTo>
                  <a:pt x="158867" y="1072656"/>
                </a:lnTo>
                <a:lnTo>
                  <a:pt x="189704" y="1105709"/>
                </a:lnTo>
                <a:lnTo>
                  <a:pt x="222758" y="1136545"/>
                </a:lnTo>
                <a:lnTo>
                  <a:pt x="257904" y="1165037"/>
                </a:lnTo>
                <a:lnTo>
                  <a:pt x="295017" y="1191062"/>
                </a:lnTo>
                <a:lnTo>
                  <a:pt x="333972" y="1214494"/>
                </a:lnTo>
                <a:lnTo>
                  <a:pt x="374643" y="1235208"/>
                </a:lnTo>
                <a:lnTo>
                  <a:pt x="416905" y="1253078"/>
                </a:lnTo>
                <a:lnTo>
                  <a:pt x="460633" y="1267980"/>
                </a:lnTo>
                <a:lnTo>
                  <a:pt x="505702" y="1279788"/>
                </a:lnTo>
                <a:lnTo>
                  <a:pt x="551986" y="1288378"/>
                </a:lnTo>
                <a:lnTo>
                  <a:pt x="599360" y="1293623"/>
                </a:lnTo>
                <a:lnTo>
                  <a:pt x="647700" y="1295400"/>
                </a:lnTo>
                <a:lnTo>
                  <a:pt x="696044" y="1293623"/>
                </a:lnTo>
                <a:lnTo>
                  <a:pt x="743422" y="1288378"/>
                </a:lnTo>
                <a:lnTo>
                  <a:pt x="789709" y="1279788"/>
                </a:lnTo>
                <a:lnTo>
                  <a:pt x="834780" y="1267980"/>
                </a:lnTo>
                <a:lnTo>
                  <a:pt x="878510" y="1253078"/>
                </a:lnTo>
                <a:lnTo>
                  <a:pt x="920773" y="1235208"/>
                </a:lnTo>
                <a:lnTo>
                  <a:pt x="961444" y="1214494"/>
                </a:lnTo>
                <a:lnTo>
                  <a:pt x="1000398" y="1191062"/>
                </a:lnTo>
                <a:lnTo>
                  <a:pt x="1037511" y="1165037"/>
                </a:lnTo>
                <a:lnTo>
                  <a:pt x="1072656" y="1136545"/>
                </a:lnTo>
                <a:lnTo>
                  <a:pt x="1105709" y="1105709"/>
                </a:lnTo>
                <a:lnTo>
                  <a:pt x="1136545" y="1072656"/>
                </a:lnTo>
                <a:lnTo>
                  <a:pt x="1165037" y="1037511"/>
                </a:lnTo>
                <a:lnTo>
                  <a:pt x="1191062" y="1000398"/>
                </a:lnTo>
                <a:lnTo>
                  <a:pt x="1214494" y="961444"/>
                </a:lnTo>
                <a:lnTo>
                  <a:pt x="1235208" y="920773"/>
                </a:lnTo>
                <a:lnTo>
                  <a:pt x="1253078" y="878510"/>
                </a:lnTo>
                <a:lnTo>
                  <a:pt x="1267980" y="834780"/>
                </a:lnTo>
                <a:lnTo>
                  <a:pt x="1279788" y="789709"/>
                </a:lnTo>
                <a:lnTo>
                  <a:pt x="1288378" y="743422"/>
                </a:lnTo>
                <a:lnTo>
                  <a:pt x="1293623" y="696044"/>
                </a:lnTo>
                <a:lnTo>
                  <a:pt x="1295400" y="647700"/>
                </a:lnTo>
                <a:lnTo>
                  <a:pt x="1293623" y="599355"/>
                </a:lnTo>
                <a:lnTo>
                  <a:pt x="1288378" y="551977"/>
                </a:lnTo>
                <a:lnTo>
                  <a:pt x="1279788" y="505690"/>
                </a:lnTo>
                <a:lnTo>
                  <a:pt x="1267980" y="460619"/>
                </a:lnTo>
                <a:lnTo>
                  <a:pt x="1253078" y="416889"/>
                </a:lnTo>
                <a:lnTo>
                  <a:pt x="1235208" y="374626"/>
                </a:lnTo>
                <a:lnTo>
                  <a:pt x="1214494" y="333955"/>
                </a:lnTo>
                <a:lnTo>
                  <a:pt x="1191062" y="295001"/>
                </a:lnTo>
                <a:lnTo>
                  <a:pt x="1165037" y="257888"/>
                </a:lnTo>
                <a:lnTo>
                  <a:pt x="1136545" y="222743"/>
                </a:lnTo>
                <a:lnTo>
                  <a:pt x="1105709" y="189690"/>
                </a:lnTo>
                <a:lnTo>
                  <a:pt x="1072656" y="158854"/>
                </a:lnTo>
                <a:lnTo>
                  <a:pt x="1037511" y="130362"/>
                </a:lnTo>
                <a:lnTo>
                  <a:pt x="1000398" y="104337"/>
                </a:lnTo>
                <a:lnTo>
                  <a:pt x="961444" y="80905"/>
                </a:lnTo>
                <a:lnTo>
                  <a:pt x="920773" y="60191"/>
                </a:lnTo>
                <a:lnTo>
                  <a:pt x="878510" y="42321"/>
                </a:lnTo>
                <a:lnTo>
                  <a:pt x="834780" y="27419"/>
                </a:lnTo>
                <a:lnTo>
                  <a:pt x="789709" y="15611"/>
                </a:lnTo>
                <a:lnTo>
                  <a:pt x="743422" y="7021"/>
                </a:lnTo>
                <a:lnTo>
                  <a:pt x="696044" y="1776"/>
                </a:lnTo>
                <a:lnTo>
                  <a:pt x="647700" y="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09116" y="4866132"/>
            <a:ext cx="641985" cy="641985"/>
          </a:xfrm>
          <a:custGeom>
            <a:avLst/>
            <a:gdLst/>
            <a:ahLst/>
            <a:cxnLst/>
            <a:rect l="l" t="t" r="r" b="b"/>
            <a:pathLst>
              <a:path w="641985" h="641985">
                <a:moveTo>
                  <a:pt x="320802" y="0"/>
                </a:moveTo>
                <a:lnTo>
                  <a:pt x="273398" y="3478"/>
                </a:lnTo>
                <a:lnTo>
                  <a:pt x="228153" y="13583"/>
                </a:lnTo>
                <a:lnTo>
                  <a:pt x="185563" y="29817"/>
                </a:lnTo>
                <a:lnTo>
                  <a:pt x="146125" y="51685"/>
                </a:lnTo>
                <a:lnTo>
                  <a:pt x="110335" y="78690"/>
                </a:lnTo>
                <a:lnTo>
                  <a:pt x="78690" y="110335"/>
                </a:lnTo>
                <a:lnTo>
                  <a:pt x="51685" y="146125"/>
                </a:lnTo>
                <a:lnTo>
                  <a:pt x="29817" y="185563"/>
                </a:lnTo>
                <a:lnTo>
                  <a:pt x="13583" y="228153"/>
                </a:lnTo>
                <a:lnTo>
                  <a:pt x="3478" y="273398"/>
                </a:lnTo>
                <a:lnTo>
                  <a:pt x="0" y="320802"/>
                </a:lnTo>
                <a:lnTo>
                  <a:pt x="3478" y="368205"/>
                </a:lnTo>
                <a:lnTo>
                  <a:pt x="13583" y="413450"/>
                </a:lnTo>
                <a:lnTo>
                  <a:pt x="29817" y="456040"/>
                </a:lnTo>
                <a:lnTo>
                  <a:pt x="51685" y="495478"/>
                </a:lnTo>
                <a:lnTo>
                  <a:pt x="78690" y="531268"/>
                </a:lnTo>
                <a:lnTo>
                  <a:pt x="110335" y="562913"/>
                </a:lnTo>
                <a:lnTo>
                  <a:pt x="146125" y="589918"/>
                </a:lnTo>
                <a:lnTo>
                  <a:pt x="185563" y="611786"/>
                </a:lnTo>
                <a:lnTo>
                  <a:pt x="228153" y="628020"/>
                </a:lnTo>
                <a:lnTo>
                  <a:pt x="273398" y="638125"/>
                </a:lnTo>
                <a:lnTo>
                  <a:pt x="320802" y="641604"/>
                </a:lnTo>
                <a:lnTo>
                  <a:pt x="368205" y="638125"/>
                </a:lnTo>
                <a:lnTo>
                  <a:pt x="413450" y="628020"/>
                </a:lnTo>
                <a:lnTo>
                  <a:pt x="456040" y="611786"/>
                </a:lnTo>
                <a:lnTo>
                  <a:pt x="495478" y="589918"/>
                </a:lnTo>
                <a:lnTo>
                  <a:pt x="531268" y="562913"/>
                </a:lnTo>
                <a:lnTo>
                  <a:pt x="562913" y="531268"/>
                </a:lnTo>
                <a:lnTo>
                  <a:pt x="589918" y="495478"/>
                </a:lnTo>
                <a:lnTo>
                  <a:pt x="611786" y="456040"/>
                </a:lnTo>
                <a:lnTo>
                  <a:pt x="628020" y="413450"/>
                </a:lnTo>
                <a:lnTo>
                  <a:pt x="638125" y="368205"/>
                </a:lnTo>
                <a:lnTo>
                  <a:pt x="641604" y="320802"/>
                </a:lnTo>
                <a:lnTo>
                  <a:pt x="638125" y="273398"/>
                </a:lnTo>
                <a:lnTo>
                  <a:pt x="628020" y="228153"/>
                </a:lnTo>
                <a:lnTo>
                  <a:pt x="611786" y="185563"/>
                </a:lnTo>
                <a:lnTo>
                  <a:pt x="589918" y="146125"/>
                </a:lnTo>
                <a:lnTo>
                  <a:pt x="562913" y="110335"/>
                </a:lnTo>
                <a:lnTo>
                  <a:pt x="531268" y="78690"/>
                </a:lnTo>
                <a:lnTo>
                  <a:pt x="495478" y="51685"/>
                </a:lnTo>
                <a:lnTo>
                  <a:pt x="456040" y="29817"/>
                </a:lnTo>
                <a:lnTo>
                  <a:pt x="413450" y="13583"/>
                </a:lnTo>
                <a:lnTo>
                  <a:pt x="368205" y="3478"/>
                </a:lnTo>
                <a:lnTo>
                  <a:pt x="320802" y="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91183" y="5500115"/>
            <a:ext cx="137159" cy="1371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64207" y="5788152"/>
            <a:ext cx="274320" cy="274320"/>
          </a:xfrm>
          <a:custGeom>
            <a:avLst/>
            <a:gdLst/>
            <a:ahLst/>
            <a:cxnLst/>
            <a:rect l="l" t="t" r="r" b="b"/>
            <a:pathLst>
              <a:path w="274319" h="274320">
                <a:moveTo>
                  <a:pt x="137160" y="0"/>
                </a:moveTo>
                <a:lnTo>
                  <a:pt x="93829" y="6992"/>
                </a:lnTo>
                <a:lnTo>
                  <a:pt x="56180" y="26462"/>
                </a:lnTo>
                <a:lnTo>
                  <a:pt x="26481" y="56153"/>
                </a:lnTo>
                <a:lnTo>
                  <a:pt x="6998" y="93805"/>
                </a:lnTo>
                <a:lnTo>
                  <a:pt x="0" y="137160"/>
                </a:lnTo>
                <a:lnTo>
                  <a:pt x="6998" y="180514"/>
                </a:lnTo>
                <a:lnTo>
                  <a:pt x="26481" y="218166"/>
                </a:lnTo>
                <a:lnTo>
                  <a:pt x="56180" y="247857"/>
                </a:lnTo>
                <a:lnTo>
                  <a:pt x="93829" y="267327"/>
                </a:lnTo>
                <a:lnTo>
                  <a:pt x="137160" y="274320"/>
                </a:lnTo>
                <a:lnTo>
                  <a:pt x="180490" y="267327"/>
                </a:lnTo>
                <a:lnTo>
                  <a:pt x="218139" y="247857"/>
                </a:lnTo>
                <a:lnTo>
                  <a:pt x="247838" y="218166"/>
                </a:lnTo>
                <a:lnTo>
                  <a:pt x="267321" y="180514"/>
                </a:lnTo>
                <a:lnTo>
                  <a:pt x="274319" y="137160"/>
                </a:lnTo>
                <a:lnTo>
                  <a:pt x="267321" y="93805"/>
                </a:lnTo>
                <a:lnTo>
                  <a:pt x="247838" y="56153"/>
                </a:lnTo>
                <a:lnTo>
                  <a:pt x="218139" y="26462"/>
                </a:lnTo>
                <a:lnTo>
                  <a:pt x="180490" y="6992"/>
                </a:lnTo>
                <a:lnTo>
                  <a:pt x="137160" y="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905000" y="449580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80" y="0"/>
                </a:moveTo>
                <a:lnTo>
                  <a:pt x="134276" y="6535"/>
                </a:lnTo>
                <a:lnTo>
                  <a:pt x="90593" y="24976"/>
                </a:lnTo>
                <a:lnTo>
                  <a:pt x="53578" y="53578"/>
                </a:lnTo>
                <a:lnTo>
                  <a:pt x="24976" y="90593"/>
                </a:lnTo>
                <a:lnTo>
                  <a:pt x="6535" y="134276"/>
                </a:lnTo>
                <a:lnTo>
                  <a:pt x="0" y="182880"/>
                </a:lnTo>
                <a:lnTo>
                  <a:pt x="6535" y="231483"/>
                </a:lnTo>
                <a:lnTo>
                  <a:pt x="24976" y="275166"/>
                </a:lnTo>
                <a:lnTo>
                  <a:pt x="53578" y="312181"/>
                </a:lnTo>
                <a:lnTo>
                  <a:pt x="90593" y="340783"/>
                </a:lnTo>
                <a:lnTo>
                  <a:pt x="134276" y="359224"/>
                </a:lnTo>
                <a:lnTo>
                  <a:pt x="182880" y="365760"/>
                </a:lnTo>
                <a:lnTo>
                  <a:pt x="231483" y="359224"/>
                </a:lnTo>
                <a:lnTo>
                  <a:pt x="275166" y="340783"/>
                </a:lnTo>
                <a:lnTo>
                  <a:pt x="312181" y="312181"/>
                </a:lnTo>
                <a:lnTo>
                  <a:pt x="340783" y="275166"/>
                </a:lnTo>
                <a:lnTo>
                  <a:pt x="359224" y="231483"/>
                </a:lnTo>
                <a:lnTo>
                  <a:pt x="365760" y="182880"/>
                </a:lnTo>
                <a:lnTo>
                  <a:pt x="359224" y="134276"/>
                </a:lnTo>
                <a:lnTo>
                  <a:pt x="340783" y="90593"/>
                </a:lnTo>
                <a:lnTo>
                  <a:pt x="312181" y="53578"/>
                </a:lnTo>
                <a:lnTo>
                  <a:pt x="275166" y="24976"/>
                </a:lnTo>
                <a:lnTo>
                  <a:pt x="231483" y="6535"/>
                </a:lnTo>
                <a:lnTo>
                  <a:pt x="182880" y="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955292" y="2379979"/>
            <a:ext cx="6449567" cy="7594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42087"/>
            <a:ext cx="237236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C00000"/>
                </a:solidFill>
              </a:rPr>
              <a:t>E</a:t>
            </a:r>
            <a:r>
              <a:rPr sz="2550" dirty="0">
                <a:solidFill>
                  <a:srgbClr val="C00000"/>
                </a:solidFill>
              </a:rPr>
              <a:t>ARTHQUAKE</a:t>
            </a:r>
            <a:endParaRPr sz="2550"/>
          </a:p>
        </p:txBody>
      </p:sp>
      <p:sp>
        <p:nvSpPr>
          <p:cNvPr id="3" name="object 3"/>
          <p:cNvSpPr txBox="1"/>
          <p:nvPr/>
        </p:nvSpPr>
        <p:spPr>
          <a:xfrm>
            <a:off x="535940" y="1239723"/>
            <a:ext cx="6824980" cy="3682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080" indent="-274320">
              <a:lnSpc>
                <a:spcPct val="100000"/>
              </a:lnSpc>
              <a:spcBef>
                <a:spcPts val="1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dirty="0">
                <a:latin typeface="Arial"/>
                <a:cs typeface="Arial"/>
              </a:rPr>
              <a:t>In </a:t>
            </a:r>
            <a:r>
              <a:rPr sz="2400" spc="-5" dirty="0">
                <a:latin typeface="Arial"/>
                <a:cs typeface="Arial"/>
              </a:rPr>
              <a:t>India, </a:t>
            </a:r>
            <a:r>
              <a:rPr sz="2400" dirty="0">
                <a:latin typeface="Arial"/>
                <a:cs typeface="Arial"/>
              </a:rPr>
              <a:t>more than </a:t>
            </a:r>
            <a:r>
              <a:rPr sz="2400" spc="-5" dirty="0">
                <a:latin typeface="Arial"/>
                <a:cs typeface="Arial"/>
              </a:rPr>
              <a:t>1200 earthquakes have  occurred. Based on </a:t>
            </a:r>
            <a:r>
              <a:rPr sz="2400" dirty="0">
                <a:latin typeface="Arial"/>
                <a:cs typeface="Arial"/>
              </a:rPr>
              <a:t>this, </a:t>
            </a:r>
            <a:r>
              <a:rPr sz="2400" spc="-5" dirty="0">
                <a:latin typeface="Arial"/>
                <a:cs typeface="Arial"/>
              </a:rPr>
              <a:t>India is divided into five  earthquake zones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marL="934719" lvl="1" indent="-190500">
              <a:lnSpc>
                <a:spcPct val="100000"/>
              </a:lnSpc>
              <a:spcBef>
                <a:spcPts val="660"/>
              </a:spcBef>
              <a:buClr>
                <a:srgbClr val="DF752E"/>
              </a:buClr>
              <a:buSzPct val="55357"/>
              <a:buFont typeface="Wingdings"/>
              <a:buChar char=""/>
              <a:tabLst>
                <a:tab pos="935355" algn="l"/>
              </a:tabLst>
            </a:pPr>
            <a:r>
              <a:rPr sz="2800" spc="-45" dirty="0">
                <a:solidFill>
                  <a:srgbClr val="FF0066"/>
                </a:solidFill>
                <a:latin typeface="Arial"/>
                <a:cs typeface="Arial"/>
              </a:rPr>
              <a:t>Very </a:t>
            </a:r>
            <a:r>
              <a:rPr sz="2800" spc="-5" dirty="0">
                <a:solidFill>
                  <a:srgbClr val="FF0066"/>
                </a:solidFill>
                <a:latin typeface="Arial"/>
                <a:cs typeface="Arial"/>
              </a:rPr>
              <a:t>high damage </a:t>
            </a:r>
            <a:r>
              <a:rPr sz="2800" dirty="0">
                <a:solidFill>
                  <a:srgbClr val="FF0066"/>
                </a:solidFill>
                <a:latin typeface="Arial"/>
                <a:cs typeface="Arial"/>
              </a:rPr>
              <a:t>risk</a:t>
            </a:r>
            <a:r>
              <a:rPr sz="2800" spc="7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0066"/>
                </a:solidFill>
                <a:latin typeface="Arial"/>
                <a:cs typeface="Arial"/>
              </a:rPr>
              <a:t>zone</a:t>
            </a:r>
            <a:endParaRPr sz="2800">
              <a:latin typeface="Arial"/>
              <a:cs typeface="Arial"/>
            </a:endParaRPr>
          </a:p>
          <a:p>
            <a:pPr marL="935355" lvl="1" indent="-191135">
              <a:lnSpc>
                <a:spcPct val="100000"/>
              </a:lnSpc>
              <a:spcBef>
                <a:spcPts val="670"/>
              </a:spcBef>
              <a:buClr>
                <a:srgbClr val="DF752E"/>
              </a:buClr>
              <a:buSzPct val="55357"/>
              <a:buFont typeface="Wingdings"/>
              <a:buChar char=""/>
              <a:tabLst>
                <a:tab pos="935990" algn="l"/>
              </a:tabLst>
            </a:pPr>
            <a:r>
              <a:rPr sz="2800" spc="-5" dirty="0">
                <a:solidFill>
                  <a:srgbClr val="FF0066"/>
                </a:solidFill>
                <a:latin typeface="Arial"/>
                <a:cs typeface="Arial"/>
              </a:rPr>
              <a:t>High damage </a:t>
            </a:r>
            <a:r>
              <a:rPr sz="2800" dirty="0">
                <a:solidFill>
                  <a:srgbClr val="FF0066"/>
                </a:solidFill>
                <a:latin typeface="Arial"/>
                <a:cs typeface="Arial"/>
              </a:rPr>
              <a:t>risk</a:t>
            </a:r>
            <a:r>
              <a:rPr sz="2800" spc="3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0066"/>
                </a:solidFill>
                <a:latin typeface="Arial"/>
                <a:cs typeface="Arial"/>
              </a:rPr>
              <a:t>zone</a:t>
            </a:r>
            <a:endParaRPr sz="2800">
              <a:latin typeface="Arial"/>
              <a:cs typeface="Arial"/>
            </a:endParaRPr>
          </a:p>
          <a:p>
            <a:pPr marL="934719" lvl="1" indent="-190500">
              <a:lnSpc>
                <a:spcPct val="100000"/>
              </a:lnSpc>
              <a:spcBef>
                <a:spcPts val="675"/>
              </a:spcBef>
              <a:buClr>
                <a:srgbClr val="DF752E"/>
              </a:buClr>
              <a:buSzPct val="55357"/>
              <a:buFont typeface="Wingdings"/>
              <a:buChar char=""/>
              <a:tabLst>
                <a:tab pos="935355" algn="l"/>
              </a:tabLst>
            </a:pPr>
            <a:r>
              <a:rPr sz="2800" spc="-5" dirty="0">
                <a:solidFill>
                  <a:srgbClr val="FF0066"/>
                </a:solidFill>
                <a:latin typeface="Arial"/>
                <a:cs typeface="Arial"/>
              </a:rPr>
              <a:t>Moderate damage </a:t>
            </a:r>
            <a:r>
              <a:rPr sz="2800" dirty="0">
                <a:solidFill>
                  <a:srgbClr val="FF0066"/>
                </a:solidFill>
                <a:latin typeface="Arial"/>
                <a:cs typeface="Arial"/>
              </a:rPr>
              <a:t>risk</a:t>
            </a:r>
            <a:r>
              <a:rPr sz="2800" spc="40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0066"/>
                </a:solidFill>
                <a:latin typeface="Arial"/>
                <a:cs typeface="Arial"/>
              </a:rPr>
              <a:t>zone</a:t>
            </a:r>
            <a:endParaRPr sz="2800">
              <a:latin typeface="Arial"/>
              <a:cs typeface="Arial"/>
            </a:endParaRPr>
          </a:p>
          <a:p>
            <a:pPr marL="934719" lvl="1" indent="-190500">
              <a:lnSpc>
                <a:spcPct val="100000"/>
              </a:lnSpc>
              <a:spcBef>
                <a:spcPts val="675"/>
              </a:spcBef>
              <a:buClr>
                <a:srgbClr val="DF752E"/>
              </a:buClr>
              <a:buSzPct val="55357"/>
              <a:buFont typeface="Wingdings"/>
              <a:buChar char=""/>
              <a:tabLst>
                <a:tab pos="935355" algn="l"/>
              </a:tabLst>
            </a:pPr>
            <a:r>
              <a:rPr sz="2800" spc="-5" dirty="0">
                <a:solidFill>
                  <a:srgbClr val="FF0066"/>
                </a:solidFill>
                <a:latin typeface="Arial"/>
                <a:cs typeface="Arial"/>
              </a:rPr>
              <a:t>Low damage </a:t>
            </a:r>
            <a:r>
              <a:rPr sz="2800" dirty="0">
                <a:solidFill>
                  <a:srgbClr val="FF0066"/>
                </a:solidFill>
                <a:latin typeface="Arial"/>
                <a:cs typeface="Arial"/>
              </a:rPr>
              <a:t>risk</a:t>
            </a:r>
            <a:r>
              <a:rPr sz="2800" spc="1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0066"/>
                </a:solidFill>
                <a:latin typeface="Arial"/>
                <a:cs typeface="Arial"/>
              </a:rPr>
              <a:t>zone</a:t>
            </a:r>
            <a:endParaRPr sz="2800">
              <a:latin typeface="Arial"/>
              <a:cs typeface="Arial"/>
            </a:endParaRPr>
          </a:p>
          <a:p>
            <a:pPr marL="935355" lvl="1" indent="-191135">
              <a:lnSpc>
                <a:spcPct val="100000"/>
              </a:lnSpc>
              <a:spcBef>
                <a:spcPts val="670"/>
              </a:spcBef>
              <a:buClr>
                <a:srgbClr val="DF752E"/>
              </a:buClr>
              <a:buSzPct val="55357"/>
              <a:buFont typeface="Wingdings"/>
              <a:buChar char=""/>
              <a:tabLst>
                <a:tab pos="935990" algn="l"/>
              </a:tabLst>
            </a:pPr>
            <a:r>
              <a:rPr sz="2800" spc="-45" dirty="0">
                <a:solidFill>
                  <a:srgbClr val="FF0066"/>
                </a:solidFill>
                <a:latin typeface="Arial"/>
                <a:cs typeface="Arial"/>
              </a:rPr>
              <a:t>Very </a:t>
            </a:r>
            <a:r>
              <a:rPr sz="2800" dirty="0">
                <a:solidFill>
                  <a:srgbClr val="FF0066"/>
                </a:solidFill>
                <a:latin typeface="Arial"/>
                <a:cs typeface="Arial"/>
              </a:rPr>
              <a:t>low </a:t>
            </a:r>
            <a:r>
              <a:rPr sz="2800" spc="-5" dirty="0">
                <a:solidFill>
                  <a:srgbClr val="FF0066"/>
                </a:solidFill>
                <a:latin typeface="Arial"/>
                <a:cs typeface="Arial"/>
              </a:rPr>
              <a:t>damage </a:t>
            </a:r>
            <a:r>
              <a:rPr sz="2800" dirty="0">
                <a:solidFill>
                  <a:srgbClr val="FF0066"/>
                </a:solidFill>
                <a:latin typeface="Arial"/>
                <a:cs typeface="Arial"/>
              </a:rPr>
              <a:t>risk</a:t>
            </a:r>
            <a:r>
              <a:rPr sz="2800" spc="70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0066"/>
                </a:solidFill>
                <a:latin typeface="Arial"/>
                <a:cs typeface="Arial"/>
              </a:rPr>
              <a:t>zone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6369" y="132080"/>
            <a:ext cx="5280025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5" dirty="0">
                <a:solidFill>
                  <a:srgbClr val="FF0066"/>
                </a:solidFill>
              </a:rPr>
              <a:t>E</a:t>
            </a:r>
            <a:r>
              <a:rPr sz="2300" spc="5" dirty="0">
                <a:solidFill>
                  <a:srgbClr val="FF0066"/>
                </a:solidFill>
              </a:rPr>
              <a:t>ARTH QUAKE RISK </a:t>
            </a:r>
            <a:r>
              <a:rPr sz="2300" spc="10" dirty="0">
                <a:solidFill>
                  <a:srgbClr val="FF0066"/>
                </a:solidFill>
              </a:rPr>
              <a:t>ZONE </a:t>
            </a:r>
            <a:r>
              <a:rPr sz="2300" spc="5" dirty="0">
                <a:solidFill>
                  <a:srgbClr val="FF0066"/>
                </a:solidFill>
              </a:rPr>
              <a:t>IN</a:t>
            </a:r>
            <a:r>
              <a:rPr sz="2300" spc="170" dirty="0">
                <a:solidFill>
                  <a:srgbClr val="FF0066"/>
                </a:solidFill>
              </a:rPr>
              <a:t> </a:t>
            </a:r>
            <a:r>
              <a:rPr sz="2300" spc="5" dirty="0">
                <a:solidFill>
                  <a:srgbClr val="FF0066"/>
                </a:solidFill>
              </a:rPr>
              <a:t>INDIA</a:t>
            </a:r>
            <a:endParaRPr sz="2300"/>
          </a:p>
        </p:txBody>
      </p:sp>
      <p:sp>
        <p:nvSpPr>
          <p:cNvPr id="3" name="object 3"/>
          <p:cNvSpPr/>
          <p:nvPr/>
        </p:nvSpPr>
        <p:spPr>
          <a:xfrm>
            <a:off x="1350695" y="714754"/>
            <a:ext cx="6650304" cy="61432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07085"/>
            <a:ext cx="505079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dirty="0">
                <a:solidFill>
                  <a:srgbClr val="C00000"/>
                </a:solidFill>
              </a:rPr>
              <a:t>E</a:t>
            </a:r>
            <a:r>
              <a:rPr sz="2150" dirty="0">
                <a:solidFill>
                  <a:srgbClr val="C00000"/>
                </a:solidFill>
              </a:rPr>
              <a:t>ARTH QUAKE </a:t>
            </a:r>
            <a:r>
              <a:rPr sz="2150" spc="5" dirty="0">
                <a:solidFill>
                  <a:srgbClr val="C00000"/>
                </a:solidFill>
              </a:rPr>
              <a:t>HAZARD</a:t>
            </a:r>
            <a:r>
              <a:rPr sz="2150" spc="480" dirty="0">
                <a:solidFill>
                  <a:srgbClr val="C00000"/>
                </a:solidFill>
              </a:rPr>
              <a:t> </a:t>
            </a:r>
            <a:r>
              <a:rPr sz="2150" spc="-15" dirty="0">
                <a:solidFill>
                  <a:srgbClr val="C00000"/>
                </a:solidFill>
              </a:rPr>
              <a:t>MITIGATION</a:t>
            </a:r>
            <a:endParaRPr sz="2150"/>
          </a:p>
        </p:txBody>
      </p:sp>
      <p:sp>
        <p:nvSpPr>
          <p:cNvPr id="3" name="object 3"/>
          <p:cNvSpPr txBox="1"/>
          <p:nvPr/>
        </p:nvSpPr>
        <p:spPr>
          <a:xfrm>
            <a:off x="507288" y="894968"/>
            <a:ext cx="7772400" cy="5375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080" indent="-274320" algn="just">
              <a:lnSpc>
                <a:spcPct val="140000"/>
              </a:lnSpc>
              <a:spcBef>
                <a:spcPts val="1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655" algn="l"/>
              </a:tabLst>
            </a:pPr>
            <a:r>
              <a:rPr sz="2400" dirty="0">
                <a:latin typeface="Arial"/>
                <a:cs typeface="Arial"/>
              </a:rPr>
              <a:t>Establishing </a:t>
            </a:r>
            <a:r>
              <a:rPr sz="2400" spc="-5" dirty="0">
                <a:latin typeface="Arial"/>
                <a:cs typeface="Arial"/>
              </a:rPr>
              <a:t>earthquake </a:t>
            </a:r>
            <a:r>
              <a:rPr sz="2400" dirty="0">
                <a:latin typeface="Arial"/>
                <a:cs typeface="Arial"/>
              </a:rPr>
              <a:t>monitoring centres  </a:t>
            </a:r>
            <a:r>
              <a:rPr sz="2400" spc="-5" dirty="0">
                <a:latin typeface="Arial"/>
                <a:cs typeface="Arial"/>
              </a:rPr>
              <a:t>(</a:t>
            </a:r>
            <a:r>
              <a:rPr sz="2400" b="1" spc="-5" dirty="0">
                <a:solidFill>
                  <a:srgbClr val="008000"/>
                </a:solidFill>
                <a:latin typeface="Arial"/>
                <a:cs typeface="Arial"/>
              </a:rPr>
              <a:t>seismological centre</a:t>
            </a:r>
            <a:r>
              <a:rPr sz="2400" spc="-5" dirty="0">
                <a:latin typeface="Arial"/>
                <a:cs typeface="Arial"/>
              </a:rPr>
              <a:t>) </a:t>
            </a:r>
            <a:r>
              <a:rPr sz="2400" dirty="0">
                <a:latin typeface="Arial"/>
                <a:cs typeface="Arial"/>
              </a:rPr>
              <a:t>for </a:t>
            </a:r>
            <a:r>
              <a:rPr sz="2400" spc="-5" dirty="0">
                <a:latin typeface="Arial"/>
                <a:cs typeface="Arial"/>
              </a:rPr>
              <a:t>regular monitoring. Use  </a:t>
            </a:r>
            <a:r>
              <a:rPr sz="2400" dirty="0">
                <a:latin typeface="Arial"/>
                <a:cs typeface="Arial"/>
              </a:rPr>
              <a:t>GPS </a:t>
            </a:r>
            <a:r>
              <a:rPr sz="2400" spc="-5" dirty="0">
                <a:latin typeface="Arial"/>
                <a:cs typeface="Arial"/>
              </a:rPr>
              <a:t>(</a:t>
            </a: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Geographical Positioning System</a:t>
            </a:r>
            <a:r>
              <a:rPr sz="2400" spc="-5" dirty="0">
                <a:latin typeface="Arial"/>
                <a:cs typeface="Arial"/>
              </a:rPr>
              <a:t>) for  monitoring </a:t>
            </a:r>
            <a:r>
              <a:rPr sz="2400" dirty="0">
                <a:latin typeface="Arial"/>
                <a:cs typeface="Arial"/>
              </a:rPr>
              <a:t>the movement </a:t>
            </a:r>
            <a:r>
              <a:rPr sz="2400" spc="-5" dirty="0">
                <a:latin typeface="Arial"/>
                <a:cs typeface="Arial"/>
              </a:rPr>
              <a:t>of </a:t>
            </a:r>
            <a:r>
              <a:rPr sz="2400" dirty="0">
                <a:latin typeface="Arial"/>
                <a:cs typeface="Arial"/>
              </a:rPr>
              <a:t>tectonic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plates.</a:t>
            </a:r>
            <a:endParaRPr sz="2400">
              <a:latin typeface="Arial"/>
              <a:cs typeface="Arial"/>
            </a:endParaRPr>
          </a:p>
          <a:p>
            <a:pPr marL="287020" marR="5080" indent="-274320" algn="just">
              <a:lnSpc>
                <a:spcPct val="140000"/>
              </a:lnSpc>
              <a:spcBef>
                <a:spcPts val="6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655" algn="l"/>
              </a:tabLst>
            </a:pPr>
            <a:r>
              <a:rPr sz="2400" spc="-5" dirty="0">
                <a:latin typeface="Arial"/>
                <a:cs typeface="Arial"/>
              </a:rPr>
              <a:t>Prepare </a:t>
            </a:r>
            <a:r>
              <a:rPr sz="2400" dirty="0">
                <a:latin typeface="Arial"/>
                <a:cs typeface="Arial"/>
              </a:rPr>
              <a:t>vulnerability </a:t>
            </a:r>
            <a:r>
              <a:rPr sz="2400" spc="-5" dirty="0">
                <a:latin typeface="Arial"/>
                <a:cs typeface="Arial"/>
              </a:rPr>
              <a:t>map of country and educate the  people of </a:t>
            </a:r>
            <a:r>
              <a:rPr sz="2400" dirty="0">
                <a:latin typeface="Arial"/>
                <a:cs typeface="Arial"/>
              </a:rPr>
              <a:t>that area </a:t>
            </a:r>
            <a:r>
              <a:rPr sz="2400" spc="-5" dirty="0">
                <a:latin typeface="Arial"/>
                <a:cs typeface="Arial"/>
              </a:rPr>
              <a:t>on </a:t>
            </a:r>
            <a:r>
              <a:rPr sz="2400" dirty="0">
                <a:latin typeface="Arial"/>
                <a:cs typeface="Arial"/>
              </a:rPr>
              <a:t>minimizing the </a:t>
            </a:r>
            <a:r>
              <a:rPr sz="2400" spc="-5" dirty="0">
                <a:latin typeface="Arial"/>
                <a:cs typeface="Arial"/>
              </a:rPr>
              <a:t>impact </a:t>
            </a:r>
            <a:r>
              <a:rPr sz="2400" spc="-20" dirty="0">
                <a:latin typeface="Arial"/>
                <a:cs typeface="Arial"/>
              </a:rPr>
              <a:t>of  </a:t>
            </a:r>
            <a:r>
              <a:rPr sz="2400" spc="-5" dirty="0">
                <a:latin typeface="Arial"/>
                <a:cs typeface="Arial"/>
              </a:rPr>
              <a:t>disaster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management.</a:t>
            </a:r>
            <a:endParaRPr sz="24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175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655" algn="l"/>
              </a:tabLst>
            </a:pPr>
            <a:r>
              <a:rPr sz="2400" spc="-5" dirty="0">
                <a:latin typeface="Arial"/>
                <a:cs typeface="Arial"/>
              </a:rPr>
              <a:t>Discouraging </a:t>
            </a:r>
            <a:r>
              <a:rPr sz="2400" dirty="0">
                <a:latin typeface="Arial"/>
                <a:cs typeface="Arial"/>
              </a:rPr>
              <a:t>constructions </a:t>
            </a:r>
            <a:r>
              <a:rPr sz="2400" spc="-5" dirty="0">
                <a:latin typeface="Arial"/>
                <a:cs typeface="Arial"/>
              </a:rPr>
              <a:t>of high rise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building</a:t>
            </a:r>
            <a:endParaRPr sz="2400">
              <a:latin typeface="Arial"/>
              <a:cs typeface="Arial"/>
            </a:endParaRPr>
          </a:p>
          <a:p>
            <a:pPr marL="287020" marR="5080" indent="-274320" algn="just">
              <a:lnSpc>
                <a:spcPct val="140000"/>
              </a:lnSpc>
              <a:spcBef>
                <a:spcPts val="605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655" algn="l"/>
              </a:tabLst>
            </a:pPr>
            <a:r>
              <a:rPr sz="2400" spc="-5" dirty="0">
                <a:latin typeface="Arial"/>
                <a:cs typeface="Arial"/>
              </a:rPr>
              <a:t>Adopt earthquake </a:t>
            </a:r>
            <a:r>
              <a:rPr sz="2400" dirty="0">
                <a:latin typeface="Arial"/>
                <a:cs typeface="Arial"/>
              </a:rPr>
              <a:t>resistant </a:t>
            </a:r>
            <a:r>
              <a:rPr sz="2400" spc="-5" dirty="0">
                <a:latin typeface="Arial"/>
                <a:cs typeface="Arial"/>
              </a:rPr>
              <a:t>designs and use light  material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-5" dirty="0">
                <a:latin typeface="Arial"/>
                <a:cs typeface="Arial"/>
              </a:rPr>
              <a:t> construction.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9872" y="214882"/>
            <a:ext cx="7716011" cy="66431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74090"/>
            <a:ext cx="145859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0000FF"/>
                </a:solidFill>
              </a:rPr>
              <a:t>T</a:t>
            </a:r>
            <a:r>
              <a:rPr spc="-5" dirty="0">
                <a:solidFill>
                  <a:srgbClr val="0000FF"/>
                </a:solidFill>
              </a:rPr>
              <a:t>S</a:t>
            </a:r>
            <a:r>
              <a:rPr spc="-15" dirty="0">
                <a:solidFill>
                  <a:srgbClr val="0000FF"/>
                </a:solidFill>
              </a:rPr>
              <a:t>U</a:t>
            </a:r>
            <a:r>
              <a:rPr spc="-5" dirty="0">
                <a:solidFill>
                  <a:srgbClr val="0000FF"/>
                </a:solidFill>
              </a:rPr>
              <a:t>N</a:t>
            </a:r>
            <a:r>
              <a:rPr spc="-15" dirty="0">
                <a:solidFill>
                  <a:srgbClr val="0000FF"/>
                </a:solidFill>
              </a:rPr>
              <a:t>A</a:t>
            </a:r>
            <a:r>
              <a:rPr dirty="0">
                <a:solidFill>
                  <a:srgbClr val="0000FF"/>
                </a:solidFill>
              </a:rPr>
              <a:t>MI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535940" y="1100560"/>
            <a:ext cx="6944995" cy="45675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87020" marR="9525" indent="-274320">
              <a:lnSpc>
                <a:spcPct val="150100"/>
              </a:lnSpc>
              <a:spcBef>
                <a:spcPts val="9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biggest tsunami ever happened </a:t>
            </a:r>
            <a:r>
              <a:rPr sz="2400" dirty="0">
                <a:latin typeface="Arial"/>
                <a:cs typeface="Arial"/>
              </a:rPr>
              <a:t>at </a:t>
            </a:r>
            <a:r>
              <a:rPr sz="2400" spc="-5" dirty="0">
                <a:latin typeface="Arial"/>
                <a:cs typeface="Arial"/>
              </a:rPr>
              <a:t>lituya </a:t>
            </a:r>
            <a:r>
              <a:rPr sz="2400" spc="-50" dirty="0">
                <a:latin typeface="Arial"/>
                <a:cs typeface="Arial"/>
              </a:rPr>
              <a:t>bay,  </a:t>
            </a:r>
            <a:r>
              <a:rPr sz="2400" spc="-5" dirty="0">
                <a:latin typeface="Arial"/>
                <a:cs typeface="Arial"/>
              </a:rPr>
              <a:t>Alaska </a:t>
            </a:r>
            <a:r>
              <a:rPr sz="2400" dirty="0">
                <a:latin typeface="Arial"/>
                <a:cs typeface="Arial"/>
              </a:rPr>
              <a:t>on July </a:t>
            </a:r>
            <a:r>
              <a:rPr sz="2400" spc="-5" dirty="0">
                <a:latin typeface="Arial"/>
                <a:cs typeface="Arial"/>
              </a:rPr>
              <a:t>9,1958. The </a:t>
            </a:r>
            <a:r>
              <a:rPr sz="2400" dirty="0">
                <a:latin typeface="Arial"/>
                <a:cs typeface="Arial"/>
              </a:rPr>
              <a:t>mega </a:t>
            </a:r>
            <a:r>
              <a:rPr sz="2400" spc="-5" dirty="0">
                <a:latin typeface="Arial"/>
                <a:cs typeface="Arial"/>
              </a:rPr>
              <a:t>tsunami was  around 150 meters </a:t>
            </a:r>
            <a:r>
              <a:rPr sz="2400" dirty="0">
                <a:latin typeface="Arial"/>
                <a:cs typeface="Arial"/>
              </a:rPr>
              <a:t>tall.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FD8537"/>
              </a:buClr>
              <a:buFont typeface="Wingdings"/>
              <a:buChar char=""/>
            </a:pPr>
            <a:endParaRPr sz="2700">
              <a:latin typeface="Times New Roman"/>
              <a:cs typeface="Times New Roman"/>
            </a:endParaRPr>
          </a:p>
          <a:p>
            <a:pPr marL="287020" marR="5080" indent="-274320">
              <a:lnSpc>
                <a:spcPct val="150000"/>
              </a:lnSpc>
              <a:spcBef>
                <a:spcPts val="242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dirty="0">
                <a:latin typeface="Arial"/>
                <a:cs typeface="Arial"/>
              </a:rPr>
              <a:t>The tsunami </a:t>
            </a:r>
            <a:r>
              <a:rPr sz="2400" spc="-5" dirty="0">
                <a:latin typeface="Arial"/>
                <a:cs typeface="Arial"/>
              </a:rPr>
              <a:t>caused by 2004 Indian ocean  earthquake, is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6</a:t>
            </a:r>
            <a:r>
              <a:rPr sz="2400" spc="-7" baseline="24305" dirty="0">
                <a:latin typeface="Arial"/>
                <a:cs typeface="Arial"/>
              </a:rPr>
              <a:t>th </a:t>
            </a:r>
            <a:r>
              <a:rPr sz="2400" spc="-5" dirty="0">
                <a:latin typeface="Arial"/>
                <a:cs typeface="Arial"/>
              </a:rPr>
              <a:t>deadliest natural disaster in  recorded history with a death toll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2,30,210 </a:t>
            </a:r>
            <a:r>
              <a:rPr sz="2400" dirty="0">
                <a:latin typeface="Arial"/>
                <a:cs typeface="Arial"/>
              </a:rPr>
              <a:t>–  </a:t>
            </a:r>
            <a:r>
              <a:rPr sz="2400" spc="-5" dirty="0">
                <a:latin typeface="Arial"/>
                <a:cs typeface="Arial"/>
              </a:rPr>
              <a:t>2,80,000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5965" y="302514"/>
            <a:ext cx="8090534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5" dirty="0">
                <a:solidFill>
                  <a:srgbClr val="0000FF"/>
                </a:solidFill>
              </a:rPr>
              <a:t>N</a:t>
            </a:r>
            <a:r>
              <a:rPr spc="-25" dirty="0">
                <a:solidFill>
                  <a:srgbClr val="0000FF"/>
                </a:solidFill>
              </a:rPr>
              <a:t>ATIONAL </a:t>
            </a:r>
            <a:r>
              <a:rPr spc="-5" dirty="0">
                <a:solidFill>
                  <a:srgbClr val="0000FF"/>
                </a:solidFill>
              </a:rPr>
              <a:t>TSUNAMI HAZARD </a:t>
            </a:r>
            <a:r>
              <a:rPr spc="-20" dirty="0">
                <a:solidFill>
                  <a:srgbClr val="0000FF"/>
                </a:solidFill>
              </a:rPr>
              <a:t>MITIGATION</a:t>
            </a:r>
            <a:r>
              <a:rPr spc="20" dirty="0">
                <a:solidFill>
                  <a:srgbClr val="0000FF"/>
                </a:solidFill>
              </a:rPr>
              <a:t> </a:t>
            </a:r>
            <a:r>
              <a:rPr spc="-5" dirty="0">
                <a:solidFill>
                  <a:srgbClr val="0000FF"/>
                </a:solidFill>
              </a:rPr>
              <a:t>PROGRAM</a:t>
            </a:r>
            <a:endParaRPr sz="3000"/>
          </a:p>
          <a:p>
            <a:pPr marL="12700">
              <a:lnSpc>
                <a:spcPct val="100000"/>
              </a:lnSpc>
            </a:pPr>
            <a:r>
              <a:rPr sz="3000" spc="-5" dirty="0">
                <a:solidFill>
                  <a:srgbClr val="0000FF"/>
                </a:solidFill>
              </a:rPr>
              <a:t>(</a:t>
            </a:r>
            <a:r>
              <a:rPr spc="-5" dirty="0">
                <a:solidFill>
                  <a:srgbClr val="0000FF"/>
                </a:solidFill>
              </a:rPr>
              <a:t>NTHMP</a:t>
            </a:r>
            <a:r>
              <a:rPr sz="3000" spc="-5" dirty="0">
                <a:solidFill>
                  <a:srgbClr val="0000FF"/>
                </a:solidFill>
              </a:rPr>
              <a:t>)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535940" y="1454658"/>
            <a:ext cx="7195820" cy="3470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080" indent="-274320">
              <a:lnSpc>
                <a:spcPct val="100000"/>
              </a:lnSpc>
              <a:spcBef>
                <a:spcPts val="1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National </a:t>
            </a:r>
            <a:r>
              <a:rPr sz="2400" spc="-40" dirty="0">
                <a:latin typeface="Arial"/>
                <a:cs typeface="Arial"/>
              </a:rPr>
              <a:t>Tsunami </a:t>
            </a:r>
            <a:r>
              <a:rPr sz="2400" spc="-5" dirty="0">
                <a:latin typeface="Arial"/>
                <a:cs typeface="Arial"/>
              </a:rPr>
              <a:t>Hazard Mitigation Program  (NTHMP) is a Federal and </a:t>
            </a:r>
            <a:r>
              <a:rPr sz="2400" dirty="0">
                <a:latin typeface="Arial"/>
                <a:cs typeface="Arial"/>
              </a:rPr>
              <a:t>State </a:t>
            </a:r>
            <a:r>
              <a:rPr sz="2400" spc="-5" dirty="0">
                <a:latin typeface="Arial"/>
                <a:cs typeface="Arial"/>
              </a:rPr>
              <a:t>program </a:t>
            </a:r>
            <a:r>
              <a:rPr sz="2400" spc="-5" dirty="0">
                <a:solidFill>
                  <a:srgbClr val="006FC0"/>
                </a:solidFill>
                <a:latin typeface="Arial"/>
                <a:cs typeface="Arial"/>
              </a:rPr>
              <a:t>designed  </a:t>
            </a: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006FC0"/>
                </a:solidFill>
                <a:latin typeface="Arial"/>
                <a:cs typeface="Arial"/>
              </a:rPr>
              <a:t>protect people and reduce property losses </a:t>
            </a:r>
            <a:r>
              <a:rPr sz="2400" spc="-5" dirty="0">
                <a:latin typeface="Arial"/>
                <a:cs typeface="Arial"/>
              </a:rPr>
              <a:t>in </a:t>
            </a:r>
            <a:r>
              <a:rPr sz="2400" dirty="0">
                <a:latin typeface="Arial"/>
                <a:cs typeface="Arial"/>
              </a:rPr>
              <a:t>the  </a:t>
            </a:r>
            <a:r>
              <a:rPr sz="2400" spc="-5" dirty="0">
                <a:latin typeface="Arial"/>
                <a:cs typeface="Arial"/>
              </a:rPr>
              <a:t>event </a:t>
            </a:r>
            <a:r>
              <a:rPr sz="2400" dirty="0">
                <a:latin typeface="Arial"/>
                <a:cs typeface="Arial"/>
              </a:rPr>
              <a:t>of a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tsunami.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FD8537"/>
              </a:buClr>
              <a:buFont typeface="Wingdings"/>
              <a:buChar char=""/>
            </a:pPr>
            <a:endParaRPr sz="3500">
              <a:latin typeface="Times New Roman"/>
              <a:cs typeface="Times New Roman"/>
            </a:endParaRPr>
          </a:p>
          <a:p>
            <a:pPr marL="287020" marR="374650" indent="-274320">
              <a:lnSpc>
                <a:spcPct val="100000"/>
              </a:lnSpc>
              <a:buClr>
                <a:srgbClr val="FD8537"/>
              </a:buClr>
              <a:buSzPct val="68750"/>
              <a:buFont typeface="Wingdings"/>
              <a:buChar char=""/>
              <a:tabLst>
                <a:tab pos="370205" algn="l"/>
                <a:tab pos="370840" algn="l"/>
              </a:tabLst>
            </a:pPr>
            <a:r>
              <a:rPr dirty="0"/>
              <a:t>	</a:t>
            </a:r>
            <a:r>
              <a:rPr sz="2400" spc="-5" dirty="0">
                <a:latin typeface="Arial"/>
                <a:cs typeface="Arial"/>
              </a:rPr>
              <a:t>Led by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B32C16"/>
                </a:solidFill>
                <a:latin typeface="Arial"/>
                <a:cs typeface="Arial"/>
              </a:rPr>
              <a:t>National Oceanic and Atmospheric  Administration </a:t>
            </a:r>
            <a:r>
              <a:rPr sz="2400" dirty="0">
                <a:solidFill>
                  <a:srgbClr val="B32C16"/>
                </a:solidFill>
                <a:latin typeface="Arial"/>
                <a:cs typeface="Arial"/>
              </a:rPr>
              <a:t>(NOAA),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NTHMP consists </a:t>
            </a:r>
            <a:r>
              <a:rPr sz="2400" dirty="0">
                <a:latin typeface="Arial"/>
                <a:cs typeface="Arial"/>
              </a:rPr>
              <a:t>of  other primary </a:t>
            </a:r>
            <a:r>
              <a:rPr sz="2400" spc="-5" dirty="0">
                <a:latin typeface="Arial"/>
                <a:cs typeface="Arial"/>
              </a:rPr>
              <a:t>participants </a:t>
            </a:r>
            <a:r>
              <a:rPr sz="2400" dirty="0">
                <a:latin typeface="Arial"/>
                <a:cs typeface="Arial"/>
              </a:rPr>
              <a:t>, </a:t>
            </a:r>
            <a:r>
              <a:rPr sz="2400" spc="-5" dirty="0">
                <a:latin typeface="Arial"/>
                <a:cs typeface="Arial"/>
              </a:rPr>
              <a:t>including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B32C16"/>
                </a:solidFill>
                <a:latin typeface="Arial"/>
                <a:cs typeface="Arial"/>
              </a:rPr>
              <a:t>Federal  Emergency Management Agency</a:t>
            </a:r>
            <a:r>
              <a:rPr sz="2400" spc="-90" dirty="0">
                <a:solidFill>
                  <a:srgbClr val="B32C1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B32C16"/>
                </a:solidFill>
                <a:latin typeface="Arial"/>
                <a:cs typeface="Arial"/>
              </a:rPr>
              <a:t>(FEMA).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07085"/>
            <a:ext cx="453707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dirty="0">
                <a:solidFill>
                  <a:srgbClr val="0000FF"/>
                </a:solidFill>
              </a:rPr>
              <a:t>T</a:t>
            </a:r>
            <a:r>
              <a:rPr sz="2150" dirty="0">
                <a:solidFill>
                  <a:srgbClr val="0000FF"/>
                </a:solidFill>
              </a:rPr>
              <a:t>SUNAMI </a:t>
            </a:r>
            <a:r>
              <a:rPr sz="2150" spc="-15" dirty="0">
                <a:solidFill>
                  <a:srgbClr val="0000FF"/>
                </a:solidFill>
              </a:rPr>
              <a:t>MITIGATION</a:t>
            </a:r>
            <a:r>
              <a:rPr sz="2150" spc="310" dirty="0">
                <a:solidFill>
                  <a:srgbClr val="0000FF"/>
                </a:solidFill>
              </a:rPr>
              <a:t> </a:t>
            </a:r>
            <a:r>
              <a:rPr sz="2150" spc="5" dirty="0">
                <a:solidFill>
                  <a:srgbClr val="0000FF"/>
                </a:solidFill>
              </a:rPr>
              <a:t>PROGRAM</a:t>
            </a:r>
            <a:endParaRPr sz="2150"/>
          </a:p>
        </p:txBody>
      </p:sp>
      <p:sp>
        <p:nvSpPr>
          <p:cNvPr id="3" name="object 3"/>
          <p:cNvSpPr txBox="1"/>
          <p:nvPr/>
        </p:nvSpPr>
        <p:spPr>
          <a:xfrm>
            <a:off x="364642" y="828445"/>
            <a:ext cx="8082280" cy="354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796290" indent="-274320">
              <a:lnSpc>
                <a:spcPct val="140100"/>
              </a:lnSpc>
              <a:spcBef>
                <a:spcPts val="100"/>
              </a:spcBef>
              <a:buClr>
                <a:srgbClr val="FD8537"/>
              </a:buClr>
              <a:buSzPct val="68181"/>
              <a:buFont typeface="Wingdings"/>
              <a:buChar char=""/>
              <a:tabLst>
                <a:tab pos="287020" algn="l"/>
              </a:tabLst>
            </a:pPr>
            <a:r>
              <a:rPr sz="2200" spc="-5" dirty="0">
                <a:latin typeface="Arial"/>
                <a:cs typeface="Arial"/>
              </a:rPr>
              <a:t>Guidance </a:t>
            </a:r>
            <a:r>
              <a:rPr sz="2200" dirty="0">
                <a:latin typeface="Arial"/>
                <a:cs typeface="Arial"/>
              </a:rPr>
              <a:t>for </a:t>
            </a:r>
            <a:r>
              <a:rPr sz="2200" spc="-5" dirty="0">
                <a:latin typeface="Arial"/>
                <a:cs typeface="Arial"/>
              </a:rPr>
              <a:t>producing consistent and accurate tsunami  inundation and evacuation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zones</a:t>
            </a:r>
            <a:endParaRPr sz="2200">
              <a:latin typeface="Arial"/>
              <a:cs typeface="Arial"/>
            </a:endParaRPr>
          </a:p>
          <a:p>
            <a:pPr marL="287020" marR="41910" indent="-274320">
              <a:lnSpc>
                <a:spcPct val="140000"/>
              </a:lnSpc>
              <a:spcBef>
                <a:spcPts val="600"/>
              </a:spcBef>
              <a:buClr>
                <a:srgbClr val="FD8537"/>
              </a:buClr>
              <a:buSzPct val="68181"/>
              <a:buFont typeface="Wingdings"/>
              <a:buChar char=""/>
              <a:tabLst>
                <a:tab pos="287020" algn="l"/>
              </a:tabLst>
            </a:pPr>
            <a:r>
              <a:rPr sz="2200" spc="-40" dirty="0">
                <a:latin typeface="Arial"/>
                <a:cs typeface="Arial"/>
              </a:rPr>
              <a:t>Tsunami </a:t>
            </a:r>
            <a:r>
              <a:rPr sz="2200" spc="-5" dirty="0">
                <a:latin typeface="Arial"/>
                <a:cs typeface="Arial"/>
              </a:rPr>
              <a:t>hazard guidance/products for maritime, </a:t>
            </a:r>
            <a:r>
              <a:rPr sz="2200" dirty="0">
                <a:latin typeface="Arial"/>
                <a:cs typeface="Arial"/>
              </a:rPr>
              <a:t>land-use, </a:t>
            </a:r>
            <a:r>
              <a:rPr sz="2200" spc="-5" dirty="0">
                <a:latin typeface="Arial"/>
                <a:cs typeface="Arial"/>
              </a:rPr>
              <a:t>and  recovery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planning</a:t>
            </a:r>
            <a:endParaRPr sz="2200">
              <a:latin typeface="Arial"/>
              <a:cs typeface="Arial"/>
            </a:endParaRPr>
          </a:p>
          <a:p>
            <a:pPr marL="287020" marR="5080" indent="-274320">
              <a:lnSpc>
                <a:spcPct val="140000"/>
              </a:lnSpc>
              <a:spcBef>
                <a:spcPts val="600"/>
              </a:spcBef>
              <a:buClr>
                <a:srgbClr val="FD8537"/>
              </a:buClr>
              <a:buSzPct val="68181"/>
              <a:buFont typeface="Wingdings"/>
              <a:buChar char=""/>
              <a:tabLst>
                <a:tab pos="287020" algn="l"/>
              </a:tabLst>
            </a:pPr>
            <a:r>
              <a:rPr sz="2200" spc="-5" dirty="0">
                <a:latin typeface="Arial"/>
                <a:cs typeface="Arial"/>
              </a:rPr>
              <a:t>Annual national tsunami exercises to test and update response  plans and improve the effectiveness of the warning</a:t>
            </a:r>
            <a:r>
              <a:rPr sz="2200" spc="8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system</a:t>
            </a:r>
            <a:endParaRPr sz="22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1660"/>
              </a:spcBef>
              <a:buClr>
                <a:srgbClr val="FD8537"/>
              </a:buClr>
              <a:buSzPct val="68181"/>
              <a:buFont typeface="Wingdings"/>
              <a:buChar char=""/>
              <a:tabLst>
                <a:tab pos="287020" algn="l"/>
              </a:tabLst>
            </a:pPr>
            <a:r>
              <a:rPr sz="2200" spc="-5" dirty="0">
                <a:latin typeface="Arial"/>
                <a:cs typeface="Arial"/>
              </a:rPr>
              <a:t>National </a:t>
            </a:r>
            <a:r>
              <a:rPr sz="2200" spc="-40" dirty="0">
                <a:latin typeface="Arial"/>
                <a:cs typeface="Arial"/>
              </a:rPr>
              <a:t>Tsunami </a:t>
            </a:r>
            <a:r>
              <a:rPr sz="2200" spc="-5" dirty="0">
                <a:latin typeface="Arial"/>
                <a:cs typeface="Arial"/>
              </a:rPr>
              <a:t>Education and Outreach Action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Plan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71871" y="4928615"/>
            <a:ext cx="4072128" cy="19293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57883" y="0"/>
            <a:ext cx="62864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252171"/>
            <a:ext cx="673862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20" dirty="0">
                <a:solidFill>
                  <a:srgbClr val="0000FF"/>
                </a:solidFill>
              </a:rPr>
              <a:t>N</a:t>
            </a:r>
            <a:r>
              <a:rPr sz="2150" spc="-20" dirty="0">
                <a:solidFill>
                  <a:srgbClr val="0000FF"/>
                </a:solidFill>
              </a:rPr>
              <a:t>ATIONAL </a:t>
            </a:r>
            <a:r>
              <a:rPr sz="2150" spc="5" dirty="0">
                <a:solidFill>
                  <a:srgbClr val="0000FF"/>
                </a:solidFill>
              </a:rPr>
              <a:t>CYCLONE RISK </a:t>
            </a:r>
            <a:r>
              <a:rPr sz="2150" spc="-15" dirty="0">
                <a:solidFill>
                  <a:srgbClr val="0000FF"/>
                </a:solidFill>
              </a:rPr>
              <a:t>MITIGATION</a:t>
            </a:r>
            <a:r>
              <a:rPr sz="2150" spc="20" dirty="0">
                <a:solidFill>
                  <a:srgbClr val="0000FF"/>
                </a:solidFill>
              </a:rPr>
              <a:t> </a:t>
            </a:r>
            <a:r>
              <a:rPr sz="2150" spc="5" dirty="0">
                <a:solidFill>
                  <a:srgbClr val="0000FF"/>
                </a:solidFill>
              </a:rPr>
              <a:t>PROJECT</a:t>
            </a:r>
            <a:endParaRPr sz="2150"/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700" spc="-5" dirty="0">
                <a:solidFill>
                  <a:srgbClr val="0000FF"/>
                </a:solidFill>
              </a:rPr>
              <a:t>(NCRMP)</a:t>
            </a:r>
            <a:endParaRPr sz="2700"/>
          </a:p>
        </p:txBody>
      </p:sp>
      <p:sp>
        <p:nvSpPr>
          <p:cNvPr id="3" name="object 3"/>
          <p:cNvSpPr txBox="1"/>
          <p:nvPr/>
        </p:nvSpPr>
        <p:spPr>
          <a:xfrm>
            <a:off x="535940" y="1425955"/>
            <a:ext cx="7690484" cy="4461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4175" indent="-371475">
              <a:lnSpc>
                <a:spcPct val="100000"/>
              </a:lnSpc>
              <a:spcBef>
                <a:spcPts val="100"/>
              </a:spcBef>
              <a:buFont typeface="Arial"/>
              <a:buAutoNum type="romanLcParenBoth"/>
              <a:tabLst>
                <a:tab pos="384810" algn="l"/>
              </a:tabLst>
            </a:pPr>
            <a:r>
              <a:rPr sz="2400" spc="-5" dirty="0">
                <a:latin typeface="Arial"/>
                <a:cs typeface="Arial"/>
              </a:rPr>
              <a:t>improved early warning dissemination</a:t>
            </a:r>
            <a:r>
              <a:rPr sz="2400" spc="1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systems</a:t>
            </a:r>
            <a:endParaRPr sz="2400">
              <a:latin typeface="Arial"/>
              <a:cs typeface="Arial"/>
            </a:endParaRPr>
          </a:p>
          <a:p>
            <a:pPr marL="287020" marR="33020" indent="-274320">
              <a:lnSpc>
                <a:spcPct val="150100"/>
              </a:lnSpc>
              <a:spcBef>
                <a:spcPts val="595"/>
              </a:spcBef>
              <a:buFont typeface="Arial"/>
              <a:buAutoNum type="romanLcParenBoth"/>
              <a:tabLst>
                <a:tab pos="387985" algn="l"/>
              </a:tabLst>
            </a:pPr>
            <a:r>
              <a:rPr sz="2400" spc="-5" dirty="0">
                <a:latin typeface="Arial"/>
                <a:cs typeface="Arial"/>
              </a:rPr>
              <a:t>enhanced </a:t>
            </a:r>
            <a:r>
              <a:rPr sz="2400" dirty="0">
                <a:latin typeface="Arial"/>
                <a:cs typeface="Arial"/>
              </a:rPr>
              <a:t>capacity of </a:t>
            </a:r>
            <a:r>
              <a:rPr sz="2400" spc="-5" dirty="0">
                <a:latin typeface="Arial"/>
                <a:cs typeface="Arial"/>
              </a:rPr>
              <a:t>local </a:t>
            </a:r>
            <a:r>
              <a:rPr sz="2400" dirty="0">
                <a:latin typeface="Arial"/>
                <a:cs typeface="Arial"/>
              </a:rPr>
              <a:t>communities to </a:t>
            </a:r>
            <a:r>
              <a:rPr sz="2400" spc="-5" dirty="0">
                <a:latin typeface="Arial"/>
                <a:cs typeface="Arial"/>
              </a:rPr>
              <a:t>respond </a:t>
            </a:r>
            <a:r>
              <a:rPr sz="2400" dirty="0">
                <a:latin typeface="Arial"/>
                <a:cs typeface="Arial"/>
              </a:rPr>
              <a:t>to  </a:t>
            </a:r>
            <a:r>
              <a:rPr sz="2400" spc="-5" dirty="0">
                <a:latin typeface="Arial"/>
                <a:cs typeface="Arial"/>
              </a:rPr>
              <a:t>disasters</a:t>
            </a:r>
            <a:endParaRPr sz="2400">
              <a:latin typeface="Arial"/>
              <a:cs typeface="Arial"/>
            </a:endParaRPr>
          </a:p>
          <a:p>
            <a:pPr marL="287020" marR="5080" indent="-274320">
              <a:lnSpc>
                <a:spcPct val="150100"/>
              </a:lnSpc>
              <a:spcBef>
                <a:spcPts val="600"/>
              </a:spcBef>
              <a:buFont typeface="Arial"/>
              <a:buAutoNum type="romanLcParenBoth"/>
              <a:tabLst>
                <a:tab pos="473709" algn="l"/>
              </a:tabLst>
            </a:pPr>
            <a:r>
              <a:rPr sz="2400" spc="-5" dirty="0">
                <a:latin typeface="Arial"/>
                <a:cs typeface="Arial"/>
              </a:rPr>
              <a:t>improved </a:t>
            </a:r>
            <a:r>
              <a:rPr sz="2400" dirty="0">
                <a:latin typeface="Arial"/>
                <a:cs typeface="Arial"/>
              </a:rPr>
              <a:t>access to </a:t>
            </a:r>
            <a:r>
              <a:rPr sz="2400" spc="-5" dirty="0">
                <a:latin typeface="Arial"/>
                <a:cs typeface="Arial"/>
              </a:rPr>
              <a:t>emergency </a:t>
            </a:r>
            <a:r>
              <a:rPr sz="2400" spc="-20" dirty="0">
                <a:latin typeface="Arial"/>
                <a:cs typeface="Arial"/>
              </a:rPr>
              <a:t>shelter, </a:t>
            </a:r>
            <a:r>
              <a:rPr sz="2400" spc="-5" dirty="0">
                <a:latin typeface="Arial"/>
                <a:cs typeface="Arial"/>
              </a:rPr>
              <a:t>evacuation,  and protection against wind </a:t>
            </a:r>
            <a:r>
              <a:rPr sz="2400" dirty="0">
                <a:latin typeface="Arial"/>
                <a:cs typeface="Arial"/>
              </a:rPr>
              <a:t>storms, </a:t>
            </a:r>
            <a:r>
              <a:rPr sz="2400" spc="-5" dirty="0">
                <a:latin typeface="Arial"/>
                <a:cs typeface="Arial"/>
              </a:rPr>
              <a:t>flooding and </a:t>
            </a:r>
            <a:r>
              <a:rPr sz="2400" dirty="0">
                <a:latin typeface="Arial"/>
                <a:cs typeface="Arial"/>
              </a:rPr>
              <a:t>storm  </a:t>
            </a:r>
            <a:r>
              <a:rPr sz="2400" spc="-5" dirty="0">
                <a:latin typeface="Arial"/>
                <a:cs typeface="Arial"/>
              </a:rPr>
              <a:t>surge in high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areas</a:t>
            </a:r>
            <a:endParaRPr sz="2400">
              <a:latin typeface="Arial"/>
              <a:cs typeface="Arial"/>
            </a:endParaRPr>
          </a:p>
          <a:p>
            <a:pPr marL="287020" marR="622300" indent="-274320">
              <a:lnSpc>
                <a:spcPct val="150000"/>
              </a:lnSpc>
              <a:spcBef>
                <a:spcPts val="600"/>
              </a:spcBef>
              <a:buFont typeface="Arial"/>
              <a:buAutoNum type="romanLcParenBoth"/>
              <a:tabLst>
                <a:tab pos="471805" algn="l"/>
              </a:tabLst>
            </a:pPr>
            <a:r>
              <a:rPr sz="2400" spc="-5" dirty="0">
                <a:latin typeface="Arial"/>
                <a:cs typeface="Arial"/>
              </a:rPr>
              <a:t>strengthening DRM capacity </a:t>
            </a:r>
            <a:r>
              <a:rPr sz="2400" dirty="0">
                <a:latin typeface="Arial"/>
                <a:cs typeface="Arial"/>
              </a:rPr>
              <a:t>at </a:t>
            </a:r>
            <a:r>
              <a:rPr sz="2400" spc="-5" dirty="0">
                <a:latin typeface="Arial"/>
                <a:cs typeface="Arial"/>
              </a:rPr>
              <a:t>central, </a:t>
            </a:r>
            <a:r>
              <a:rPr sz="2400" dirty="0">
                <a:latin typeface="Arial"/>
                <a:cs typeface="Arial"/>
              </a:rPr>
              <a:t>state </a:t>
            </a:r>
            <a:r>
              <a:rPr sz="2400" spc="-5" dirty="0">
                <a:latin typeface="Arial"/>
                <a:cs typeface="Arial"/>
              </a:rPr>
              <a:t>and  local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levels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0" y="0"/>
            <a:ext cx="6714744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11251"/>
            <a:ext cx="64738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80" dirty="0">
                <a:solidFill>
                  <a:srgbClr val="85200F"/>
                </a:solidFill>
              </a:rPr>
              <a:t>W</a:t>
            </a:r>
            <a:r>
              <a:rPr sz="3850" spc="-80" dirty="0">
                <a:solidFill>
                  <a:srgbClr val="85200F"/>
                </a:solidFill>
              </a:rPr>
              <a:t>HAT </a:t>
            </a:r>
            <a:r>
              <a:rPr sz="3850" spc="-5" dirty="0">
                <a:solidFill>
                  <a:srgbClr val="85200F"/>
                </a:solidFill>
              </a:rPr>
              <a:t>IS </a:t>
            </a:r>
            <a:r>
              <a:rPr sz="3850" spc="-10" dirty="0">
                <a:solidFill>
                  <a:srgbClr val="85200F"/>
                </a:solidFill>
              </a:rPr>
              <a:t>A </a:t>
            </a:r>
            <a:r>
              <a:rPr sz="4800" dirty="0">
                <a:solidFill>
                  <a:srgbClr val="85200F"/>
                </a:solidFill>
              </a:rPr>
              <a:t>DISASTER</a:t>
            </a:r>
            <a:r>
              <a:rPr sz="4800" spc="-500" dirty="0">
                <a:solidFill>
                  <a:srgbClr val="85200F"/>
                </a:solidFill>
              </a:rPr>
              <a:t> </a:t>
            </a:r>
            <a:r>
              <a:rPr sz="4800" dirty="0">
                <a:solidFill>
                  <a:srgbClr val="85200F"/>
                </a:solidFill>
              </a:rPr>
              <a:t>?</a:t>
            </a:r>
            <a:endParaRPr sz="4800"/>
          </a:p>
        </p:txBody>
      </p:sp>
      <p:sp>
        <p:nvSpPr>
          <p:cNvPr id="3" name="object 3"/>
          <p:cNvSpPr txBox="1"/>
          <p:nvPr/>
        </p:nvSpPr>
        <p:spPr>
          <a:xfrm>
            <a:off x="535940" y="1625853"/>
            <a:ext cx="7296150" cy="45884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080" indent="-274320">
              <a:lnSpc>
                <a:spcPct val="100000"/>
              </a:lnSpc>
              <a:spcBef>
                <a:spcPts val="1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disaster is a natural or manmade event which  results in widespread human loss, loss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livelihood,  property and </a:t>
            </a:r>
            <a:r>
              <a:rPr sz="2400" dirty="0" smtClean="0">
                <a:latin typeface="Arial"/>
                <a:cs typeface="Arial"/>
              </a:rPr>
              <a:t>life.</a:t>
            </a:r>
            <a:endParaRPr lang="en-US" sz="2400" dirty="0" smtClean="0">
              <a:latin typeface="Arial"/>
              <a:cs typeface="Arial"/>
            </a:endParaRPr>
          </a:p>
          <a:p>
            <a:pPr marL="287020" marR="5080" indent="-274320">
              <a:lnSpc>
                <a:spcPct val="100000"/>
              </a:lnSpc>
              <a:spcBef>
                <a:spcPts val="100"/>
              </a:spcBef>
              <a:buClr>
                <a:srgbClr val="FD8537"/>
              </a:buClr>
              <a:buSzPct val="68750"/>
              <a:tabLst>
                <a:tab pos="287020" algn="l"/>
              </a:tabLst>
            </a:pPr>
            <a:endParaRPr lang="en-US" sz="2400" dirty="0">
              <a:latin typeface="Arial"/>
              <a:cs typeface="Arial"/>
            </a:endParaRPr>
          </a:p>
          <a:p>
            <a:pPr marL="287020" marR="5080" indent="-274320">
              <a:lnSpc>
                <a:spcPct val="100000"/>
              </a:lnSpc>
              <a:spcBef>
                <a:spcPts val="1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lang="en-US" sz="2400" dirty="0" smtClean="0">
                <a:latin typeface="Arial"/>
                <a:cs typeface="Arial"/>
              </a:rPr>
              <a:t>An event that has unfortunate consequences.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FD8537"/>
              </a:buClr>
              <a:buFont typeface="Wingdings"/>
              <a:buChar char=""/>
            </a:pPr>
            <a:endParaRPr sz="3550" dirty="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spc="-5" dirty="0">
                <a:latin typeface="Arial"/>
                <a:cs typeface="Arial"/>
              </a:rPr>
              <a:t>Natural Disaster </a:t>
            </a:r>
            <a:r>
              <a:rPr sz="2400" dirty="0">
                <a:latin typeface="Arial"/>
                <a:cs typeface="Arial"/>
              </a:rPr>
              <a:t>can be </a:t>
            </a:r>
            <a:r>
              <a:rPr sz="2400" spc="-5" dirty="0">
                <a:latin typeface="Arial"/>
                <a:cs typeface="Arial"/>
              </a:rPr>
              <a:t>classified </a:t>
            </a:r>
            <a:r>
              <a:rPr sz="2400" dirty="0">
                <a:latin typeface="Arial"/>
                <a:cs typeface="Arial"/>
              </a:rPr>
              <a:t>as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follows:</a:t>
            </a:r>
            <a:endParaRPr sz="2400" dirty="0">
              <a:latin typeface="Arial"/>
              <a:cs typeface="Arial"/>
            </a:endParaRPr>
          </a:p>
          <a:p>
            <a:pPr marL="422275" marR="5001260">
              <a:lnSpc>
                <a:spcPct val="120800"/>
              </a:lnSpc>
            </a:pPr>
            <a:r>
              <a:rPr sz="2400" b="1" spc="-5" dirty="0">
                <a:solidFill>
                  <a:srgbClr val="00AF50"/>
                </a:solidFill>
                <a:latin typeface="Arial"/>
                <a:cs typeface="Arial"/>
              </a:rPr>
              <a:t>Atmospher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i</a:t>
            </a:r>
            <a:r>
              <a:rPr sz="2400" b="1" spc="-5" dirty="0">
                <a:solidFill>
                  <a:srgbClr val="00AF50"/>
                </a:solidFill>
                <a:latin typeface="Arial"/>
                <a:cs typeface="Arial"/>
              </a:rPr>
              <a:t>c  </a:t>
            </a:r>
            <a:r>
              <a:rPr sz="2400" b="1" spc="-20" dirty="0">
                <a:solidFill>
                  <a:srgbClr val="00AF50"/>
                </a:solidFill>
                <a:latin typeface="Arial"/>
                <a:cs typeface="Arial"/>
              </a:rPr>
              <a:t>Terrestrial  </a:t>
            </a:r>
            <a:r>
              <a:rPr sz="2400" b="1" spc="-5" dirty="0">
                <a:solidFill>
                  <a:srgbClr val="00AF50"/>
                </a:solidFill>
                <a:latin typeface="Arial"/>
                <a:cs typeface="Arial"/>
              </a:rPr>
              <a:t>Aquatic  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Biological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014" y="752297"/>
            <a:ext cx="7857490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dirty="0">
                <a:solidFill>
                  <a:srgbClr val="0000FF"/>
                </a:solidFill>
              </a:rPr>
              <a:t>E</a:t>
            </a:r>
            <a:r>
              <a:rPr sz="2150" dirty="0">
                <a:solidFill>
                  <a:srgbClr val="0000FF"/>
                </a:solidFill>
              </a:rPr>
              <a:t>XISTING </a:t>
            </a:r>
            <a:r>
              <a:rPr sz="2700" dirty="0">
                <a:solidFill>
                  <a:srgbClr val="0000FF"/>
                </a:solidFill>
              </a:rPr>
              <a:t>F</a:t>
            </a:r>
            <a:r>
              <a:rPr sz="2150" dirty="0">
                <a:solidFill>
                  <a:srgbClr val="0000FF"/>
                </a:solidFill>
              </a:rPr>
              <a:t>LOOD </a:t>
            </a:r>
            <a:r>
              <a:rPr sz="2700" spc="5" dirty="0">
                <a:solidFill>
                  <a:srgbClr val="0000FF"/>
                </a:solidFill>
              </a:rPr>
              <a:t>M</a:t>
            </a:r>
            <a:r>
              <a:rPr sz="2150" spc="5" dirty="0">
                <a:solidFill>
                  <a:srgbClr val="0000FF"/>
                </a:solidFill>
              </a:rPr>
              <a:t>ANAGEMENT </a:t>
            </a:r>
            <a:r>
              <a:rPr sz="2700" spc="5" dirty="0">
                <a:solidFill>
                  <a:srgbClr val="0000FF"/>
                </a:solidFill>
              </a:rPr>
              <a:t>M</a:t>
            </a:r>
            <a:r>
              <a:rPr sz="2150" spc="5" dirty="0">
                <a:solidFill>
                  <a:srgbClr val="0000FF"/>
                </a:solidFill>
              </a:rPr>
              <a:t>ECHANISMS </a:t>
            </a:r>
            <a:r>
              <a:rPr sz="2150" dirty="0">
                <a:solidFill>
                  <a:srgbClr val="0000FF"/>
                </a:solidFill>
              </a:rPr>
              <a:t>IN</a:t>
            </a:r>
            <a:r>
              <a:rPr sz="2150" spc="135" dirty="0">
                <a:solidFill>
                  <a:srgbClr val="0000FF"/>
                </a:solidFill>
              </a:rPr>
              <a:t> </a:t>
            </a:r>
            <a:r>
              <a:rPr sz="2700" spc="5" dirty="0">
                <a:solidFill>
                  <a:srgbClr val="0000FF"/>
                </a:solidFill>
              </a:rPr>
              <a:t>I</a:t>
            </a:r>
            <a:r>
              <a:rPr sz="2150" spc="5" dirty="0">
                <a:solidFill>
                  <a:srgbClr val="0000FF"/>
                </a:solidFill>
              </a:rPr>
              <a:t>NDIA</a:t>
            </a:r>
            <a:endParaRPr sz="2150"/>
          </a:p>
        </p:txBody>
      </p:sp>
      <p:sp>
        <p:nvSpPr>
          <p:cNvPr id="3" name="object 3"/>
          <p:cNvSpPr txBox="1"/>
          <p:nvPr/>
        </p:nvSpPr>
        <p:spPr>
          <a:xfrm>
            <a:off x="535940" y="1497329"/>
            <a:ext cx="6164580" cy="3439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b="1" spc="-5" dirty="0">
                <a:latin typeface="Arial"/>
                <a:cs typeface="Arial"/>
              </a:rPr>
              <a:t>Central </a:t>
            </a:r>
            <a:r>
              <a:rPr sz="2400" b="1" spc="-20" dirty="0">
                <a:latin typeface="Arial"/>
                <a:cs typeface="Arial"/>
              </a:rPr>
              <a:t>Water </a:t>
            </a:r>
            <a:r>
              <a:rPr sz="2400" b="1" spc="-5" dirty="0">
                <a:latin typeface="Arial"/>
                <a:cs typeface="Arial"/>
              </a:rPr>
              <a:t>Commission</a:t>
            </a:r>
            <a:r>
              <a:rPr sz="2400" b="1" spc="3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(CWC)</a:t>
            </a:r>
            <a:endParaRPr sz="24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2039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b="1" spc="-5" dirty="0">
                <a:latin typeface="Arial"/>
                <a:cs typeface="Arial"/>
              </a:rPr>
              <a:t>Brahmaputra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Board</a:t>
            </a:r>
            <a:endParaRPr sz="24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2039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b="1" dirty="0">
                <a:latin typeface="Arial"/>
                <a:cs typeface="Arial"/>
              </a:rPr>
              <a:t>Ganga Flood </a:t>
            </a:r>
            <a:r>
              <a:rPr sz="2400" b="1" spc="-5" dirty="0">
                <a:latin typeface="Arial"/>
                <a:cs typeface="Arial"/>
              </a:rPr>
              <a:t>Control</a:t>
            </a:r>
            <a:r>
              <a:rPr sz="2400" b="1" spc="-7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Commission</a:t>
            </a:r>
            <a:endParaRPr sz="24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2039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b="1" spc="-5" dirty="0">
                <a:latin typeface="Arial"/>
                <a:cs typeface="Arial"/>
              </a:rPr>
              <a:t>Farakka Barrage Project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Authority</a:t>
            </a:r>
            <a:endParaRPr sz="2400">
              <a:latin typeface="Arial"/>
              <a:cs typeface="Arial"/>
            </a:endParaRPr>
          </a:p>
          <a:p>
            <a:pPr marL="287020" marR="5080" indent="-274320">
              <a:lnSpc>
                <a:spcPct val="150000"/>
              </a:lnSpc>
              <a:spcBef>
                <a:spcPts val="605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b="1" spc="-5" dirty="0">
                <a:latin typeface="Arial"/>
                <a:cs typeface="Arial"/>
              </a:rPr>
              <a:t>National Disaster Management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Authority  (NDMA)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34466"/>
            <a:ext cx="60483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solidFill>
                  <a:srgbClr val="0000FF"/>
                </a:solidFill>
              </a:rPr>
              <a:t>G</a:t>
            </a:r>
            <a:r>
              <a:rPr spc="-5" dirty="0">
                <a:solidFill>
                  <a:srgbClr val="0000FF"/>
                </a:solidFill>
              </a:rPr>
              <a:t>OVERNMENT</a:t>
            </a:r>
            <a:r>
              <a:rPr sz="3000" spc="-5" dirty="0">
                <a:solidFill>
                  <a:srgbClr val="0000FF"/>
                </a:solidFill>
              </a:rPr>
              <a:t>’</a:t>
            </a:r>
            <a:r>
              <a:rPr spc="-5" dirty="0">
                <a:solidFill>
                  <a:srgbClr val="0000FF"/>
                </a:solidFill>
              </a:rPr>
              <a:t>S </a:t>
            </a:r>
            <a:r>
              <a:rPr dirty="0">
                <a:solidFill>
                  <a:srgbClr val="0000FF"/>
                </a:solidFill>
              </a:rPr>
              <a:t>POLICIES ON</a:t>
            </a:r>
            <a:r>
              <a:rPr spc="465" dirty="0">
                <a:solidFill>
                  <a:srgbClr val="0000FF"/>
                </a:solidFill>
              </a:rPr>
              <a:t> </a:t>
            </a:r>
            <a:r>
              <a:rPr dirty="0">
                <a:solidFill>
                  <a:srgbClr val="0000FF"/>
                </a:solidFill>
              </a:rPr>
              <a:t>FLOODS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435965" y="1204086"/>
            <a:ext cx="8025130" cy="41865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95"/>
              </a:spcBef>
              <a:buClr>
                <a:srgbClr val="FD8537"/>
              </a:buClr>
              <a:buSzPct val="68181"/>
              <a:buFont typeface="Wingdings"/>
              <a:buChar char=""/>
              <a:tabLst>
                <a:tab pos="287020" algn="l"/>
              </a:tabLst>
            </a:pPr>
            <a:r>
              <a:rPr sz="2200" b="1" spc="-5" dirty="0">
                <a:latin typeface="Arial"/>
                <a:cs typeface="Arial"/>
              </a:rPr>
              <a:t>Policy Statement –</a:t>
            </a:r>
            <a:r>
              <a:rPr sz="2200" b="1" spc="45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1954</a:t>
            </a:r>
            <a:endParaRPr sz="2200">
              <a:latin typeface="Arial"/>
              <a:cs typeface="Arial"/>
            </a:endParaRPr>
          </a:p>
          <a:p>
            <a:pPr marL="287020" marR="1212850" indent="-274320">
              <a:lnSpc>
                <a:spcPct val="150000"/>
              </a:lnSpc>
              <a:spcBef>
                <a:spcPts val="600"/>
              </a:spcBef>
              <a:buClr>
                <a:srgbClr val="FD8537"/>
              </a:buClr>
              <a:buSzPct val="68181"/>
              <a:buFont typeface="Wingdings"/>
              <a:buChar char=""/>
              <a:tabLst>
                <a:tab pos="287020" algn="l"/>
              </a:tabLst>
            </a:pPr>
            <a:r>
              <a:rPr sz="2200" b="1" spc="-5" dirty="0">
                <a:latin typeface="Arial"/>
                <a:cs typeface="Arial"/>
              </a:rPr>
              <a:t>High Level Committee On Floods – 1957 &amp; Policy  Statement of</a:t>
            </a:r>
            <a:r>
              <a:rPr sz="2200" b="1" spc="40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1958</a:t>
            </a:r>
            <a:endParaRPr sz="22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1920"/>
              </a:spcBef>
              <a:buClr>
                <a:srgbClr val="FD8537"/>
              </a:buClr>
              <a:buSzPct val="68181"/>
              <a:buFont typeface="Wingdings"/>
              <a:buChar char=""/>
              <a:tabLst>
                <a:tab pos="287020" algn="l"/>
              </a:tabLst>
            </a:pPr>
            <a:r>
              <a:rPr sz="2200" b="1" spc="-5" dirty="0">
                <a:latin typeface="Arial"/>
                <a:cs typeface="Arial"/>
              </a:rPr>
              <a:t>National Flood Commission (Rashtriya Barh </a:t>
            </a:r>
            <a:r>
              <a:rPr sz="2200" b="1" spc="-25" dirty="0">
                <a:latin typeface="Arial"/>
                <a:cs typeface="Arial"/>
              </a:rPr>
              <a:t>Ayog) </a:t>
            </a:r>
            <a:r>
              <a:rPr sz="2200" b="1" spc="-5" dirty="0">
                <a:latin typeface="Arial"/>
                <a:cs typeface="Arial"/>
              </a:rPr>
              <a:t>–</a:t>
            </a:r>
            <a:r>
              <a:rPr sz="2200" b="1" spc="175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1980.</a:t>
            </a:r>
            <a:endParaRPr sz="2200">
              <a:latin typeface="Arial"/>
              <a:cs typeface="Arial"/>
            </a:endParaRPr>
          </a:p>
          <a:p>
            <a:pPr marL="287020" marR="14604" indent="-274320">
              <a:lnSpc>
                <a:spcPct val="150100"/>
              </a:lnSpc>
              <a:spcBef>
                <a:spcPts val="600"/>
              </a:spcBef>
              <a:buClr>
                <a:srgbClr val="FD8537"/>
              </a:buClr>
              <a:buSzPct val="68181"/>
              <a:buFont typeface="Wingdings"/>
              <a:buChar char=""/>
              <a:tabLst>
                <a:tab pos="287020" algn="l"/>
              </a:tabLst>
            </a:pPr>
            <a:r>
              <a:rPr sz="2200" b="1" spc="-5" dirty="0">
                <a:latin typeface="Arial"/>
                <a:cs typeface="Arial"/>
              </a:rPr>
              <a:t>Expert Committee to Review the Implementation of the  Recommendations of National Flood </a:t>
            </a:r>
            <a:r>
              <a:rPr sz="2200" b="1" dirty="0">
                <a:latin typeface="Arial"/>
                <a:cs typeface="Arial"/>
              </a:rPr>
              <a:t>Commission-2003 </a:t>
            </a:r>
            <a:r>
              <a:rPr sz="2200" b="1" spc="-5" dirty="0">
                <a:latin typeface="Arial"/>
                <a:cs typeface="Arial"/>
              </a:rPr>
              <a:t>(R  Rangachari</a:t>
            </a:r>
            <a:r>
              <a:rPr sz="2200" b="1" spc="25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Committee)</a:t>
            </a:r>
            <a:endParaRPr sz="22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1920"/>
              </a:spcBef>
              <a:buClr>
                <a:srgbClr val="FD8537"/>
              </a:buClr>
              <a:buSzPct val="68181"/>
              <a:buFont typeface="Wingdings"/>
              <a:buChar char=""/>
              <a:tabLst>
                <a:tab pos="287020" algn="l"/>
              </a:tabLst>
            </a:pPr>
            <a:r>
              <a:rPr sz="2200" b="1" spc="-5" dirty="0">
                <a:latin typeface="Arial"/>
                <a:cs typeface="Arial"/>
              </a:rPr>
              <a:t>National </a:t>
            </a:r>
            <a:r>
              <a:rPr sz="2200" b="1" spc="-20" dirty="0">
                <a:latin typeface="Arial"/>
                <a:cs typeface="Arial"/>
              </a:rPr>
              <a:t>Water </a:t>
            </a:r>
            <a:r>
              <a:rPr sz="2200" b="1" spc="-5" dirty="0">
                <a:latin typeface="Arial"/>
                <a:cs typeface="Arial"/>
              </a:rPr>
              <a:t>Policy ( 1987/</a:t>
            </a:r>
            <a:r>
              <a:rPr sz="2200" b="1" spc="70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2002/2012)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7288" y="412191"/>
            <a:ext cx="806704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5" dirty="0">
                <a:solidFill>
                  <a:srgbClr val="0000FF"/>
                </a:solidFill>
              </a:rPr>
              <a:t>G</a:t>
            </a:r>
            <a:r>
              <a:rPr sz="2150" spc="5" dirty="0">
                <a:solidFill>
                  <a:srgbClr val="0000FF"/>
                </a:solidFill>
              </a:rPr>
              <a:t>ENERAL </a:t>
            </a:r>
            <a:r>
              <a:rPr sz="2700" spc="5" dirty="0">
                <a:solidFill>
                  <a:srgbClr val="0000FF"/>
                </a:solidFill>
              </a:rPr>
              <a:t>F</a:t>
            </a:r>
            <a:r>
              <a:rPr sz="2150" spc="5" dirty="0">
                <a:solidFill>
                  <a:srgbClr val="0000FF"/>
                </a:solidFill>
              </a:rPr>
              <a:t>LOOD </a:t>
            </a:r>
            <a:r>
              <a:rPr sz="2700" spc="5" dirty="0">
                <a:solidFill>
                  <a:srgbClr val="0000FF"/>
                </a:solidFill>
              </a:rPr>
              <a:t>M</a:t>
            </a:r>
            <a:r>
              <a:rPr sz="2150" spc="5" dirty="0">
                <a:solidFill>
                  <a:srgbClr val="0000FF"/>
                </a:solidFill>
              </a:rPr>
              <a:t>ANAGEMENT </a:t>
            </a:r>
            <a:r>
              <a:rPr sz="2700" spc="5" dirty="0">
                <a:solidFill>
                  <a:srgbClr val="0000FF"/>
                </a:solidFill>
              </a:rPr>
              <a:t>M</a:t>
            </a:r>
            <a:r>
              <a:rPr sz="2150" spc="5" dirty="0">
                <a:solidFill>
                  <a:srgbClr val="0000FF"/>
                </a:solidFill>
              </a:rPr>
              <a:t>EASURES</a:t>
            </a:r>
            <a:r>
              <a:rPr sz="2150" spc="495" dirty="0">
                <a:solidFill>
                  <a:srgbClr val="0000FF"/>
                </a:solidFill>
              </a:rPr>
              <a:t> </a:t>
            </a:r>
            <a:r>
              <a:rPr sz="2150" spc="5" dirty="0">
                <a:solidFill>
                  <a:srgbClr val="0000FF"/>
                </a:solidFill>
              </a:rPr>
              <a:t>PRACTICED</a:t>
            </a:r>
            <a:endParaRPr sz="2150"/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150" dirty="0">
                <a:solidFill>
                  <a:srgbClr val="0000FF"/>
                </a:solidFill>
              </a:rPr>
              <a:t>IN</a:t>
            </a:r>
            <a:r>
              <a:rPr sz="2150" spc="155" dirty="0">
                <a:solidFill>
                  <a:srgbClr val="0000FF"/>
                </a:solidFill>
              </a:rPr>
              <a:t> </a:t>
            </a:r>
            <a:r>
              <a:rPr sz="2700" spc="5" dirty="0">
                <a:solidFill>
                  <a:srgbClr val="0000FF"/>
                </a:solidFill>
              </a:rPr>
              <a:t>I</a:t>
            </a:r>
            <a:r>
              <a:rPr sz="2150" spc="5" dirty="0">
                <a:solidFill>
                  <a:srgbClr val="0000FF"/>
                </a:solidFill>
              </a:rPr>
              <a:t>NDIA</a:t>
            </a:r>
            <a:endParaRPr sz="2150"/>
          </a:p>
        </p:txBody>
      </p:sp>
      <p:sp>
        <p:nvSpPr>
          <p:cNvPr id="3" name="object 3"/>
          <p:cNvSpPr txBox="1"/>
          <p:nvPr/>
        </p:nvSpPr>
        <p:spPr>
          <a:xfrm>
            <a:off x="293014" y="1425955"/>
            <a:ext cx="8317865" cy="2814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353695" algn="l"/>
                <a:tab pos="354330" algn="l"/>
              </a:tabLst>
            </a:pPr>
            <a:r>
              <a:rPr dirty="0"/>
              <a:t>	</a:t>
            </a:r>
            <a:r>
              <a:rPr sz="2400" spc="-5" dirty="0">
                <a:latin typeface="Arial"/>
                <a:cs typeface="Arial"/>
              </a:rPr>
              <a:t>An artificially created </a:t>
            </a:r>
            <a:r>
              <a:rPr sz="2400" dirty="0">
                <a:latin typeface="Arial"/>
                <a:cs typeface="Arial"/>
              </a:rPr>
              <a:t>reservoir </a:t>
            </a:r>
            <a:r>
              <a:rPr sz="2400" spc="-5" dirty="0">
                <a:latin typeface="Arial"/>
                <a:cs typeface="Arial"/>
              </a:rPr>
              <a:t>behind a dam across a</a:t>
            </a:r>
            <a:r>
              <a:rPr sz="2400" spc="1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river</a:t>
            </a:r>
            <a:endParaRPr sz="24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2039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spc="-5" dirty="0">
                <a:latin typeface="Arial"/>
                <a:cs typeface="Arial"/>
              </a:rPr>
              <a:t>Channelization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river.</a:t>
            </a:r>
            <a:endParaRPr sz="24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2039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spc="-5" dirty="0">
                <a:latin typeface="Arial"/>
                <a:cs typeface="Arial"/>
              </a:rPr>
              <a:t>Artificially raised embankments </a:t>
            </a:r>
            <a:r>
              <a:rPr sz="2400" dirty="0">
                <a:latin typeface="Arial"/>
                <a:cs typeface="Arial"/>
              </a:rPr>
              <a:t>that </a:t>
            </a:r>
            <a:r>
              <a:rPr sz="2400" spc="-5" dirty="0">
                <a:latin typeface="Arial"/>
                <a:cs typeface="Arial"/>
              </a:rPr>
              <a:t>reduce</a:t>
            </a:r>
            <a:r>
              <a:rPr sz="2400" spc="6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spilling</a:t>
            </a:r>
            <a:endParaRPr sz="2400">
              <a:latin typeface="Arial"/>
              <a:cs typeface="Arial"/>
            </a:endParaRPr>
          </a:p>
          <a:p>
            <a:pPr marL="287020" marR="5080" indent="-274320">
              <a:lnSpc>
                <a:spcPct val="150000"/>
              </a:lnSpc>
              <a:spcBef>
                <a:spcPts val="6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spc="-5" dirty="0">
                <a:latin typeface="Arial"/>
                <a:cs typeface="Arial"/>
              </a:rPr>
              <a:t>Channel and drainage improvement works, </a:t>
            </a:r>
            <a:r>
              <a:rPr sz="2400" spc="-10" dirty="0">
                <a:latin typeface="Arial"/>
                <a:cs typeface="Arial"/>
              </a:rPr>
              <a:t>which </a:t>
            </a:r>
            <a:r>
              <a:rPr sz="2400" spc="-5" dirty="0">
                <a:latin typeface="Arial"/>
                <a:cs typeface="Arial"/>
              </a:rPr>
              <a:t>artificially  reduce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flood water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level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43244" y="4357115"/>
            <a:ext cx="3000755" cy="25008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1372" y="0"/>
            <a:ext cx="6786372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252171"/>
            <a:ext cx="6419850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dirty="0">
                <a:solidFill>
                  <a:srgbClr val="0000FF"/>
                </a:solidFill>
              </a:rPr>
              <a:t>G</a:t>
            </a:r>
            <a:r>
              <a:rPr sz="2150" dirty="0">
                <a:solidFill>
                  <a:srgbClr val="0000FF"/>
                </a:solidFill>
              </a:rPr>
              <a:t>UIDELINES ON </a:t>
            </a:r>
            <a:r>
              <a:rPr sz="2700" spc="5" dirty="0">
                <a:solidFill>
                  <a:srgbClr val="0000FF"/>
                </a:solidFill>
              </a:rPr>
              <a:t>M</a:t>
            </a:r>
            <a:r>
              <a:rPr sz="2150" spc="5" dirty="0">
                <a:solidFill>
                  <a:srgbClr val="0000FF"/>
                </a:solidFill>
              </a:rPr>
              <a:t>ANAGEMENT OF</a:t>
            </a:r>
            <a:r>
              <a:rPr sz="2150" spc="15" dirty="0">
                <a:solidFill>
                  <a:srgbClr val="0000FF"/>
                </a:solidFill>
              </a:rPr>
              <a:t> </a:t>
            </a:r>
            <a:r>
              <a:rPr sz="2700" dirty="0">
                <a:solidFill>
                  <a:srgbClr val="0000FF"/>
                </a:solidFill>
              </a:rPr>
              <a:t>D</a:t>
            </a:r>
            <a:r>
              <a:rPr sz="2150" dirty="0">
                <a:solidFill>
                  <a:srgbClr val="0000FF"/>
                </a:solidFill>
              </a:rPr>
              <a:t>ROUGHT</a:t>
            </a:r>
            <a:endParaRPr sz="2150"/>
          </a:p>
        </p:txBody>
      </p:sp>
      <p:sp>
        <p:nvSpPr>
          <p:cNvPr id="3" name="object 3"/>
          <p:cNvSpPr txBox="1"/>
          <p:nvPr/>
        </p:nvSpPr>
        <p:spPr>
          <a:xfrm>
            <a:off x="507288" y="1028827"/>
            <a:ext cx="8066405" cy="409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668020" indent="-274320">
              <a:lnSpc>
                <a:spcPct val="150000"/>
              </a:lnSpc>
              <a:spcBef>
                <a:spcPts val="1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655" algn="l"/>
              </a:tabLst>
            </a:pPr>
            <a:r>
              <a:rPr sz="2400" spc="-5" dirty="0">
                <a:latin typeface="Arial"/>
                <a:cs typeface="Arial"/>
              </a:rPr>
              <a:t>Creation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Drought Monitoring Cells (DMCs) cells </a:t>
            </a:r>
            <a:r>
              <a:rPr sz="2400" dirty="0">
                <a:latin typeface="Arial"/>
                <a:cs typeface="Arial"/>
              </a:rPr>
              <a:t>at  state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level</a:t>
            </a:r>
            <a:endParaRPr sz="24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204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655" algn="l"/>
              </a:tabLst>
            </a:pPr>
            <a:r>
              <a:rPr sz="2400" spc="-5" dirty="0">
                <a:latin typeface="Arial"/>
                <a:cs typeface="Arial"/>
              </a:rPr>
              <a:t>Preparation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vulnerability </a:t>
            </a:r>
            <a:r>
              <a:rPr sz="2400" dirty="0">
                <a:latin typeface="Arial"/>
                <a:cs typeface="Arial"/>
              </a:rPr>
              <a:t>maps for </a:t>
            </a:r>
            <a:r>
              <a:rPr sz="2400" spc="-5" dirty="0">
                <a:latin typeface="Arial"/>
                <a:cs typeface="Arial"/>
              </a:rPr>
              <a:t>each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state</a:t>
            </a:r>
            <a:endParaRPr sz="2400">
              <a:latin typeface="Arial"/>
              <a:cs typeface="Arial"/>
            </a:endParaRPr>
          </a:p>
          <a:p>
            <a:pPr marL="287020" marR="226695" indent="-274320">
              <a:lnSpc>
                <a:spcPct val="150000"/>
              </a:lnSpc>
              <a:spcBef>
                <a:spcPts val="6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655" algn="l"/>
              </a:tabLst>
            </a:pPr>
            <a:r>
              <a:rPr sz="2400" spc="-5" dirty="0">
                <a:latin typeface="Arial"/>
                <a:cs typeface="Arial"/>
              </a:rPr>
              <a:t>Development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real-time drought related information by  using information and communication</a:t>
            </a:r>
            <a:r>
              <a:rPr sz="2400" spc="6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technology.</a:t>
            </a:r>
            <a:endParaRPr sz="24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2039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655" algn="l"/>
              </a:tabLst>
            </a:pPr>
            <a:r>
              <a:rPr sz="2400" spc="-5" dirty="0">
                <a:latin typeface="Arial"/>
                <a:cs typeface="Arial"/>
              </a:rPr>
              <a:t>The watershed development approach would </a:t>
            </a:r>
            <a:r>
              <a:rPr sz="2400" dirty="0">
                <a:latin typeface="Arial"/>
                <a:cs typeface="Arial"/>
              </a:rPr>
              <a:t>be </a:t>
            </a:r>
            <a:r>
              <a:rPr sz="2400" spc="-5" dirty="0">
                <a:latin typeface="Arial"/>
                <a:cs typeface="Arial"/>
              </a:rPr>
              <a:t>taken</a:t>
            </a:r>
            <a:r>
              <a:rPr sz="2400" spc="1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up</a:t>
            </a:r>
            <a:endParaRPr sz="2400">
              <a:latin typeface="Arial"/>
              <a:cs typeface="Arial"/>
            </a:endParaRPr>
          </a:p>
          <a:p>
            <a:pPr marL="287020">
              <a:lnSpc>
                <a:spcPct val="100000"/>
              </a:lnSpc>
              <a:spcBef>
                <a:spcPts val="1445"/>
              </a:spcBef>
            </a:pPr>
            <a:r>
              <a:rPr sz="2400" dirty="0">
                <a:latin typeface="Arial"/>
                <a:cs typeface="Arial"/>
              </a:rPr>
              <a:t>for </a:t>
            </a:r>
            <a:r>
              <a:rPr sz="2400" spc="-5" dirty="0">
                <a:latin typeface="Arial"/>
                <a:cs typeface="Arial"/>
              </a:rPr>
              <a:t>drought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management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86628" y="4715255"/>
            <a:ext cx="3357371" cy="21427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23373" y="488548"/>
            <a:ext cx="6417997" cy="56183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16965"/>
            <a:ext cx="573659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solidFill>
                  <a:srgbClr val="0000FF"/>
                </a:solidFill>
              </a:rPr>
              <a:t>M</a:t>
            </a:r>
            <a:r>
              <a:rPr spc="-5" dirty="0">
                <a:solidFill>
                  <a:srgbClr val="0000FF"/>
                </a:solidFill>
              </a:rPr>
              <a:t>EASURES </a:t>
            </a:r>
            <a:r>
              <a:rPr spc="-30" dirty="0">
                <a:solidFill>
                  <a:srgbClr val="0000FF"/>
                </a:solidFill>
              </a:rPr>
              <a:t>TO </a:t>
            </a:r>
            <a:r>
              <a:rPr spc="-5" dirty="0">
                <a:solidFill>
                  <a:srgbClr val="0000FF"/>
                </a:solidFill>
              </a:rPr>
              <a:t>PREVENT</a:t>
            </a:r>
            <a:r>
              <a:rPr spc="535" dirty="0">
                <a:solidFill>
                  <a:srgbClr val="0000FF"/>
                </a:solidFill>
              </a:rPr>
              <a:t> </a:t>
            </a:r>
            <a:r>
              <a:rPr spc="-5" dirty="0">
                <a:solidFill>
                  <a:srgbClr val="0000FF"/>
                </a:solidFill>
              </a:rPr>
              <a:t>LANDSLIDE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535940" y="1739849"/>
            <a:ext cx="6633209" cy="2266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b="1" dirty="0">
                <a:latin typeface="Arial"/>
                <a:cs typeface="Arial"/>
              </a:rPr>
              <a:t>Improving </a:t>
            </a:r>
            <a:r>
              <a:rPr sz="2400" b="1" spc="-5" dirty="0">
                <a:latin typeface="Arial"/>
                <a:cs typeface="Arial"/>
              </a:rPr>
              <a:t>surface and subsurface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drainage</a:t>
            </a:r>
            <a:endParaRPr sz="24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2045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b="1" spc="-5" dirty="0">
                <a:latin typeface="Arial"/>
                <a:cs typeface="Arial"/>
              </a:rPr>
              <a:t>Excavating </a:t>
            </a:r>
            <a:r>
              <a:rPr sz="2400" b="1" dirty="0">
                <a:latin typeface="Arial"/>
                <a:cs typeface="Arial"/>
              </a:rPr>
              <a:t>the </a:t>
            </a:r>
            <a:r>
              <a:rPr sz="2400" b="1" spc="-5" dirty="0">
                <a:latin typeface="Arial"/>
                <a:cs typeface="Arial"/>
              </a:rPr>
              <a:t>head</a:t>
            </a:r>
            <a:endParaRPr sz="24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2039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b="1" spc="-5" dirty="0">
                <a:latin typeface="Arial"/>
                <a:cs typeface="Arial"/>
              </a:rPr>
              <a:t>Buttressing the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toe</a:t>
            </a:r>
            <a:endParaRPr sz="24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2039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b="1" spc="-5" dirty="0">
                <a:latin typeface="Arial"/>
                <a:cs typeface="Arial"/>
              </a:rPr>
              <a:t>Constructing piles </a:t>
            </a:r>
            <a:r>
              <a:rPr sz="2400" b="1" dirty="0">
                <a:latin typeface="Arial"/>
                <a:cs typeface="Arial"/>
              </a:rPr>
              <a:t>and retaining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walls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86884" y="4287010"/>
            <a:ext cx="4357116" cy="2570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09854"/>
            <a:ext cx="523557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40" dirty="0">
                <a:solidFill>
                  <a:srgbClr val="0000FF"/>
                </a:solidFill>
              </a:rPr>
              <a:t>A</a:t>
            </a:r>
            <a:r>
              <a:rPr sz="2150" spc="-40" dirty="0">
                <a:solidFill>
                  <a:srgbClr val="0000FF"/>
                </a:solidFill>
              </a:rPr>
              <a:t>VALANCHE </a:t>
            </a:r>
            <a:r>
              <a:rPr sz="2150" spc="5" dirty="0">
                <a:solidFill>
                  <a:srgbClr val="0000FF"/>
                </a:solidFill>
              </a:rPr>
              <a:t>PREVENTIVE</a:t>
            </a:r>
            <a:r>
              <a:rPr sz="2150" spc="-225" dirty="0">
                <a:solidFill>
                  <a:srgbClr val="0000FF"/>
                </a:solidFill>
              </a:rPr>
              <a:t> </a:t>
            </a:r>
            <a:r>
              <a:rPr sz="2150" spc="5" dirty="0">
                <a:solidFill>
                  <a:srgbClr val="0000FF"/>
                </a:solidFill>
              </a:rPr>
              <a:t>MEASURES</a:t>
            </a:r>
            <a:endParaRPr sz="2150"/>
          </a:p>
        </p:txBody>
      </p:sp>
      <p:sp>
        <p:nvSpPr>
          <p:cNvPr id="3" name="object 3"/>
          <p:cNvSpPr txBox="1"/>
          <p:nvPr/>
        </p:nvSpPr>
        <p:spPr>
          <a:xfrm>
            <a:off x="364642" y="925829"/>
            <a:ext cx="7687309" cy="4537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spc="-5" dirty="0">
                <a:latin typeface="Arial"/>
                <a:cs typeface="Arial"/>
              </a:rPr>
              <a:t>Afforestation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avalanche prone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area.</a:t>
            </a:r>
            <a:endParaRPr sz="24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2039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spc="-15" dirty="0">
                <a:latin typeface="Arial"/>
                <a:cs typeface="Arial"/>
              </a:rPr>
              <a:t>Trapping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avalanche by control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measures.</a:t>
            </a:r>
            <a:endParaRPr sz="2400">
              <a:latin typeface="Arial"/>
              <a:cs typeface="Arial"/>
            </a:endParaRPr>
          </a:p>
          <a:p>
            <a:pPr marL="287020" marR="745490" indent="-274320">
              <a:lnSpc>
                <a:spcPct val="150000"/>
              </a:lnSpc>
              <a:spcBef>
                <a:spcPts val="6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spc="-5" dirty="0">
                <a:latin typeface="Arial"/>
                <a:cs typeface="Arial"/>
              </a:rPr>
              <a:t>Disposing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avalanche potential snow packs by  artificial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triggering</a:t>
            </a:r>
            <a:endParaRPr sz="24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2039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spc="-5" dirty="0">
                <a:latin typeface="Arial"/>
                <a:cs typeface="Arial"/>
              </a:rPr>
              <a:t>Predicting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occurrence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avalanches and</a:t>
            </a:r>
            <a:r>
              <a:rPr sz="2400" spc="7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issuing</a:t>
            </a:r>
            <a:endParaRPr sz="2400">
              <a:latin typeface="Arial"/>
              <a:cs typeface="Arial"/>
            </a:endParaRPr>
          </a:p>
          <a:p>
            <a:pPr marL="286385">
              <a:lnSpc>
                <a:spcPct val="100000"/>
              </a:lnSpc>
              <a:spcBef>
                <a:spcPts val="1445"/>
              </a:spcBef>
            </a:pPr>
            <a:r>
              <a:rPr sz="2400" spc="-5" dirty="0">
                <a:latin typeface="Arial"/>
                <a:cs typeface="Arial"/>
              </a:rPr>
              <a:t>warning.</a:t>
            </a:r>
            <a:endParaRPr sz="2400">
              <a:latin typeface="Arial"/>
              <a:cs typeface="Arial"/>
            </a:endParaRPr>
          </a:p>
          <a:p>
            <a:pPr marL="287020" marR="5080" indent="-274320">
              <a:lnSpc>
                <a:spcPct val="150100"/>
              </a:lnSpc>
              <a:spcBef>
                <a:spcPts val="595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spc="-5" dirty="0">
                <a:latin typeface="Arial"/>
                <a:cs typeface="Arial"/>
              </a:rPr>
              <a:t>Guiding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residents about the emergency evacuation  shelters.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28615" y="5000243"/>
            <a:ext cx="4215383" cy="18577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8640" y="594128"/>
            <a:ext cx="4805045" cy="4260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15"/>
              </a:lnSpc>
            </a:pPr>
            <a:r>
              <a:rPr sz="3000" b="1" dirty="0">
                <a:solidFill>
                  <a:srgbClr val="C00000"/>
                </a:solidFill>
                <a:latin typeface="Arial"/>
                <a:cs typeface="Arial"/>
              </a:rPr>
              <a:t>DISASTER</a:t>
            </a:r>
            <a:r>
              <a:rPr sz="3000" b="1" spc="-1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C00000"/>
                </a:solidFill>
                <a:latin typeface="Arial"/>
                <a:cs typeface="Arial"/>
              </a:rPr>
              <a:t>MANAGEMENT</a:t>
            </a:r>
            <a:endParaRPr sz="3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255" y="143253"/>
            <a:ext cx="8857488" cy="67147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759409"/>
            <a:ext cx="496189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/>
              <a:t>R</a:t>
            </a:r>
            <a:r>
              <a:rPr dirty="0"/>
              <a:t>OLE OF </a:t>
            </a:r>
            <a:r>
              <a:rPr spc="-5" dirty="0"/>
              <a:t>DISTRICT</a:t>
            </a:r>
            <a:r>
              <a:rPr spc="440" dirty="0"/>
              <a:t> </a:t>
            </a:r>
            <a:r>
              <a:rPr spc="-10" dirty="0"/>
              <a:t>COLLECTOR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535940" y="1556465"/>
            <a:ext cx="7465695" cy="3471545"/>
          </a:xfrm>
          <a:prstGeom prst="rect">
            <a:avLst/>
          </a:prstGeom>
        </p:spPr>
        <p:txBody>
          <a:bodyPr vert="horz" wrap="square" lIns="0" tIns="19621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545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spc="-5" dirty="0">
                <a:latin typeface="Arial"/>
                <a:cs typeface="Arial"/>
              </a:rPr>
              <a:t>Collector has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responsibility </a:t>
            </a:r>
            <a:r>
              <a:rPr sz="2400" dirty="0">
                <a:latin typeface="Arial"/>
                <a:cs typeface="Arial"/>
              </a:rPr>
              <a:t>for the </a:t>
            </a:r>
            <a:r>
              <a:rPr sz="2400" spc="-5" dirty="0">
                <a:latin typeface="Arial"/>
                <a:cs typeface="Arial"/>
              </a:rPr>
              <a:t>over</a:t>
            </a:r>
            <a:r>
              <a:rPr sz="2400" spc="7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all</a:t>
            </a:r>
            <a:endParaRPr sz="2400">
              <a:latin typeface="Arial"/>
              <a:cs typeface="Arial"/>
            </a:endParaRPr>
          </a:p>
          <a:p>
            <a:pPr marL="286385">
              <a:lnSpc>
                <a:spcPct val="100000"/>
              </a:lnSpc>
              <a:spcBef>
                <a:spcPts val="1445"/>
              </a:spcBef>
            </a:pPr>
            <a:r>
              <a:rPr sz="2400" spc="-5" dirty="0">
                <a:latin typeface="Arial"/>
                <a:cs typeface="Arial"/>
              </a:rPr>
              <a:t>management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disaster in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district</a:t>
            </a:r>
            <a:endParaRPr sz="2400">
              <a:latin typeface="Arial"/>
              <a:cs typeface="Arial"/>
            </a:endParaRPr>
          </a:p>
          <a:p>
            <a:pPr marL="287020" marR="610235" indent="-274320">
              <a:lnSpc>
                <a:spcPct val="150000"/>
              </a:lnSpc>
              <a:spcBef>
                <a:spcPts val="6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spc="-5" dirty="0">
                <a:latin typeface="Arial"/>
                <a:cs typeface="Arial"/>
              </a:rPr>
              <a:t>All departments work under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leadership </a:t>
            </a:r>
            <a:r>
              <a:rPr sz="2400" dirty="0">
                <a:latin typeface="Arial"/>
                <a:cs typeface="Arial"/>
              </a:rPr>
              <a:t>of the  </a:t>
            </a:r>
            <a:r>
              <a:rPr sz="2400" spc="-5" dirty="0">
                <a:latin typeface="Arial"/>
                <a:cs typeface="Arial"/>
              </a:rPr>
              <a:t>collector except </a:t>
            </a:r>
            <a:r>
              <a:rPr sz="2400" dirty="0">
                <a:latin typeface="Arial"/>
                <a:cs typeface="Arial"/>
              </a:rPr>
              <a:t>metropolitan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areas</a:t>
            </a:r>
            <a:endParaRPr sz="2400">
              <a:latin typeface="Arial"/>
              <a:cs typeface="Arial"/>
            </a:endParaRPr>
          </a:p>
          <a:p>
            <a:pPr marL="287020" marR="5080" indent="-274320">
              <a:lnSpc>
                <a:spcPct val="150000"/>
              </a:lnSpc>
              <a:spcBef>
                <a:spcPts val="6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spc="-5" dirty="0">
                <a:latin typeface="Arial"/>
                <a:cs typeface="Arial"/>
              </a:rPr>
              <a:t>He also enjoys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authority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request </a:t>
            </a:r>
            <a:r>
              <a:rPr sz="2400" dirty="0">
                <a:latin typeface="Arial"/>
                <a:cs typeface="Arial"/>
              </a:rPr>
              <a:t>for </a:t>
            </a:r>
            <a:r>
              <a:rPr sz="2400" spc="-5" dirty="0">
                <a:latin typeface="Arial"/>
                <a:cs typeface="Arial"/>
              </a:rPr>
              <a:t>assistance  </a:t>
            </a:r>
            <a:r>
              <a:rPr sz="2400" dirty="0">
                <a:latin typeface="Arial"/>
                <a:cs typeface="Arial"/>
              </a:rPr>
              <a:t>from the </a:t>
            </a:r>
            <a:r>
              <a:rPr sz="2400" spc="-5" dirty="0">
                <a:latin typeface="Arial"/>
                <a:cs typeface="Arial"/>
              </a:rPr>
              <a:t>armed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force.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4884" y="284988"/>
            <a:ext cx="8572500" cy="61447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14882"/>
            <a:ext cx="9000744" cy="66431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255" y="0"/>
            <a:ext cx="878586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14882"/>
            <a:ext cx="9144000" cy="66431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14882"/>
            <a:ext cx="9144000" cy="66431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4884" y="0"/>
            <a:ext cx="8500872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607</Words>
  <Application>Microsoft Office PowerPoint</Application>
  <PresentationFormat>On-screen Show (4:3)</PresentationFormat>
  <Paragraphs>82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Slide 1</vt:lpstr>
      <vt:lpstr>WHAT IS A DISASTER ?</vt:lpstr>
      <vt:lpstr>Slide 3</vt:lpstr>
      <vt:lpstr>Slide 4</vt:lpstr>
      <vt:lpstr>Slide 5</vt:lpstr>
      <vt:lpstr>Slide 6</vt:lpstr>
      <vt:lpstr>Slide 7</vt:lpstr>
      <vt:lpstr>Slide 8</vt:lpstr>
      <vt:lpstr>Slide 9</vt:lpstr>
      <vt:lpstr>EARTHQUAKE</vt:lpstr>
      <vt:lpstr>EARTH QUAKE RISK ZONE IN INDIA</vt:lpstr>
      <vt:lpstr>EARTH QUAKE HAZARD MITIGATION</vt:lpstr>
      <vt:lpstr>Slide 13</vt:lpstr>
      <vt:lpstr>TSUNAMI</vt:lpstr>
      <vt:lpstr>NATIONAL TSUNAMI HAZARD MITIGATION PROGRAM (NTHMP)</vt:lpstr>
      <vt:lpstr>TSUNAMI MITIGATION PROGRAM</vt:lpstr>
      <vt:lpstr>Slide 17</vt:lpstr>
      <vt:lpstr>NATIONAL CYCLONE RISK MITIGATION PROJECT (NCRMP)</vt:lpstr>
      <vt:lpstr>Slide 19</vt:lpstr>
      <vt:lpstr>EXISTING FLOOD MANAGEMENT MECHANISMS IN INDIA</vt:lpstr>
      <vt:lpstr>GOVERNMENT’S POLICIES ON FLOODS</vt:lpstr>
      <vt:lpstr>GENERAL FLOOD MANAGEMENT MEASURES PRACTICED IN INDIA</vt:lpstr>
      <vt:lpstr>Slide 23</vt:lpstr>
      <vt:lpstr>GUIDELINES ON MANAGEMENT OF DROUGHT</vt:lpstr>
      <vt:lpstr>Slide 25</vt:lpstr>
      <vt:lpstr>MEASURES TO PREVENT LANDSLIDE</vt:lpstr>
      <vt:lpstr>AVALANCHE PREVENTIVE MEASURES</vt:lpstr>
      <vt:lpstr>Slide 28</vt:lpstr>
      <vt:lpstr>Slide 29</vt:lpstr>
      <vt:lpstr>Slide 30</vt:lpstr>
      <vt:lpstr>Slide 31</vt:lpstr>
      <vt:lpstr>ROLE OF DISTRICT COLLECTOR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MARY</dc:creator>
  <cp:lastModifiedBy>MARY</cp:lastModifiedBy>
  <cp:revision>2</cp:revision>
  <dcterms:created xsi:type="dcterms:W3CDTF">2018-09-27T04:31:10Z</dcterms:created>
  <dcterms:modified xsi:type="dcterms:W3CDTF">2018-10-02T17:16:51Z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2016-11-15T00:00:00Z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2018-09-27T00:00:00Z</vt:filetime>
  </property>
</Properties>
</file>