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8" r:id="rId3"/>
    <p:sldId id="273" r:id="rId4"/>
    <p:sldId id="270" r:id="rId5"/>
    <p:sldId id="269" r:id="rId6"/>
    <p:sldId id="257" r:id="rId7"/>
    <p:sldId id="271" r:id="rId8"/>
    <p:sldId id="272" r:id="rId9"/>
    <p:sldId id="262" r:id="rId10"/>
    <p:sldId id="260" r:id="rId11"/>
    <p:sldId id="259" r:id="rId12"/>
    <p:sldId id="266" r:id="rId13"/>
    <p:sldId id="267" r:id="rId14"/>
    <p:sldId id="274" r:id="rId15"/>
    <p:sldId id="275" r:id="rId16"/>
    <p:sldId id="276" r:id="rId17"/>
    <p:sldId id="277" r:id="rId18"/>
    <p:sldId id="27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www.electrical4u.com/control-system-closed-loop-open-loop-control-system/" TargetMode="External"/><Relationship Id="rId2" Type="http://schemas.openxmlformats.org/officeDocument/2006/relationships/hyperlink" Target="https://www.electrical4u.com/electrical-drives/" TargetMode="External"/><Relationship Id="rId1" Type="http://schemas.openxmlformats.org/officeDocument/2006/relationships/slideLayout" Target="../slideLayouts/slideLayout7.xml"/><Relationship Id="rId4" Type="http://schemas.openxmlformats.org/officeDocument/2006/relationships/hyperlink" Target="https://www.electrical4u.com/electric-current-and-theory-of-electricity/"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s://www.electrical4u.com/electric-current-and-theory-of-electricity/"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0"/>
            <a:ext cx="91440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Arial" charset="0"/>
                <a:cs typeface="Arial" charset="0"/>
              </a:rPr>
              <a:t>The back to back connection of two fully controlled converters across the load circuit is named as </a:t>
            </a:r>
            <a:r>
              <a:rPr kumimoji="0" lang="en-US" sz="3600" b="0" i="0" u="none" strike="noStrike" cap="none" normalizeH="0" baseline="0" dirty="0" smtClean="0">
                <a:ln>
                  <a:noFill/>
                </a:ln>
                <a:solidFill>
                  <a:srgbClr val="FF0000"/>
                </a:solidFill>
                <a:effectLst/>
                <a:latin typeface="Arial" charset="0"/>
                <a:cs typeface="Arial" charset="0"/>
              </a:rPr>
              <a:t>Dual converter</a:t>
            </a:r>
            <a:r>
              <a:rPr kumimoji="0" lang="en-US" sz="3600" b="0" i="0" u="none" strike="noStrike" cap="none" normalizeH="0" baseline="0" dirty="0" smtClean="0">
                <a:ln>
                  <a:noFill/>
                </a:ln>
                <a:solidFill>
                  <a:schemeClr val="tx1"/>
                </a:solidFill>
                <a:effectLst/>
                <a:latin typeface="Arial" charset="0"/>
                <a:cs typeface="Arial" charset="0"/>
              </a:rPr>
              <a:t>.</a:t>
            </a:r>
            <a:endParaRPr kumimoji="0" lang="en-US" sz="1200" b="0" i="0" u="none" strike="noStrike" cap="none" normalizeH="0" baseline="0" dirty="0" smtClean="0">
              <a:ln>
                <a:noFill/>
              </a:ln>
              <a:solidFill>
                <a:schemeClr val="tx1"/>
              </a:solidFill>
              <a:effectLst/>
              <a:latin typeface="Arial" charset="0"/>
              <a:cs typeface="Arial"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charset="0"/>
              <a:cs typeface="Arial"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Arial" charset="0"/>
                <a:cs typeface="Arial" charset="0"/>
              </a:rPr>
              <a:t>The single phase full converters allow only two quadrant operation with inductive loads to </a:t>
            </a:r>
            <a:r>
              <a:rPr kumimoji="0" lang="en-US" sz="3600" b="0" i="0" u="none" strike="noStrike" cap="none" normalizeH="0" baseline="0" dirty="0" smtClean="0">
                <a:ln>
                  <a:noFill/>
                </a:ln>
                <a:solidFill>
                  <a:schemeClr val="tx1"/>
                </a:solidFill>
                <a:effectLst/>
                <a:latin typeface="Arial" charset="0"/>
                <a:cs typeface="Arial" charset="0"/>
              </a:rPr>
              <a:t>extend </a:t>
            </a:r>
            <a:r>
              <a:rPr kumimoji="0" lang="en-US" sz="3600" b="0" i="0" u="none" strike="noStrike" cap="none" normalizeH="0" baseline="0" dirty="0" smtClean="0">
                <a:ln>
                  <a:noFill/>
                </a:ln>
                <a:solidFill>
                  <a:schemeClr val="tx1"/>
                </a:solidFill>
                <a:effectLst/>
                <a:latin typeface="Arial" charset="0"/>
                <a:cs typeface="Arial" charset="0"/>
              </a:rPr>
              <a:t>the operation to four quadrant the dual converters are used.</a:t>
            </a:r>
            <a:endParaRPr kumimoji="0" lang="en-US" sz="1200" b="0" i="0" u="none" strike="noStrike" cap="none" normalizeH="0" baseline="0" dirty="0" smtClean="0">
              <a:ln>
                <a:noFill/>
              </a:ln>
              <a:solidFill>
                <a:schemeClr val="tx1"/>
              </a:solidFill>
              <a:effectLst/>
              <a:latin typeface="Arial" charset="0"/>
              <a:cs typeface="Arial"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
            </a:r>
            <a:br>
              <a:rPr kumimoji="0" lang="en-US" sz="1800" b="0" i="0" u="none" strike="noStrike" cap="none" normalizeH="0" baseline="0" dirty="0" smtClean="0">
                <a:ln>
                  <a:noFill/>
                </a:ln>
                <a:solidFill>
                  <a:schemeClr val="tx1"/>
                </a:solidFill>
                <a:effectLst/>
                <a:latin typeface="Arial" charset="0"/>
                <a:cs typeface="Arial" charset="0"/>
              </a:rPr>
            </a:br>
            <a:endParaRPr kumimoji="0" lang="en-US" sz="1800" b="0" i="0" u="none" strike="noStrike" cap="none" normalizeH="0" baseline="0" dirty="0" smtClean="0">
              <a:ln>
                <a:noFill/>
              </a:ln>
              <a:solidFill>
                <a:schemeClr val="tx1"/>
              </a:solidFill>
              <a:effectLst/>
              <a:latin typeface="Arial" charset="0"/>
              <a:cs typeface="Arial" charset="0"/>
            </a:endParaRPr>
          </a:p>
        </p:txBody>
      </p:sp>
      <p:sp>
        <p:nvSpPr>
          <p:cNvPr id="18434" name="Rectangle 2"/>
          <p:cNvSpPr>
            <a:spLocks noChangeArrowheads="1"/>
          </p:cNvSpPr>
          <p:nvPr/>
        </p:nvSpPr>
        <p:spPr bwMode="auto">
          <a:xfrm>
            <a:off x="381000" y="4648200"/>
            <a:ext cx="914400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charset="0"/>
                <a:cs typeface="Arial" charset="0"/>
              </a:rPr>
              <a:t>Dual converters are suitable for high power applications but not for low power applications.</a:t>
            </a:r>
            <a:endParaRPr kumimoji="0" lang="en-US" sz="11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
            </a:r>
            <a:br>
              <a:rPr kumimoji="0" lang="en-US" sz="1800" b="0" i="0" u="none" strike="noStrike" cap="none" normalizeH="0" baseline="0" dirty="0" smtClean="0">
                <a:ln>
                  <a:noFill/>
                </a:ln>
                <a:solidFill>
                  <a:schemeClr val="tx1"/>
                </a:solidFill>
                <a:effectLst/>
                <a:latin typeface="Arial" charset="0"/>
                <a:cs typeface="Arial" charset="0"/>
              </a:rPr>
            </a:br>
            <a:endParaRPr kumimoji="0" lang="en-US" sz="1800" b="0" i="0" u="none" strike="noStrike" cap="none" normalizeH="0" baseline="0" dirty="0" smtClean="0">
              <a:ln>
                <a:noFill/>
              </a:ln>
              <a:solidFill>
                <a:schemeClr val="tx1"/>
              </a:solidFill>
              <a:effectLst/>
              <a:latin typeface="Arial" charset="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0"/>
            <a:ext cx="9144000" cy="46935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charset="0"/>
                <a:cs typeface="Arial" charset="0"/>
              </a:rPr>
              <a:t>When the circuit is fed with the supply </a:t>
            </a:r>
          </a:p>
          <a:p>
            <a:pPr marL="0" marR="0" lvl="0" indent="0" algn="l" defTabSz="914400" rtl="0" eaLnBrk="1" fontAlgn="base" latinLnBrk="0" hangingPunct="1">
              <a:lnSpc>
                <a:spcPct val="100000"/>
              </a:lnSpc>
              <a:spcBef>
                <a:spcPct val="0"/>
              </a:spcBef>
              <a:spcAft>
                <a:spcPct val="0"/>
              </a:spcAft>
              <a:buClrTx/>
              <a:buSzTx/>
              <a:buFontTx/>
              <a:buNone/>
              <a:tabLst/>
            </a:pPr>
            <a:endParaRPr lang="en-US" sz="3200" dirty="0" smtClean="0">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charset="0"/>
                <a:cs typeface="Arial" charset="0"/>
              </a:rPr>
              <a:t>the </a:t>
            </a:r>
            <a:r>
              <a:rPr kumimoji="0" lang="en-US" sz="3200" b="0" i="0" u="none" strike="noStrike" cap="none" normalizeH="0" baseline="0" dirty="0" err="1" smtClean="0">
                <a:ln>
                  <a:noFill/>
                </a:ln>
                <a:solidFill>
                  <a:schemeClr val="tx1"/>
                </a:solidFill>
                <a:effectLst/>
                <a:latin typeface="Arial" charset="0"/>
                <a:cs typeface="Arial" charset="0"/>
              </a:rPr>
              <a:t>thyristor</a:t>
            </a:r>
            <a:r>
              <a:rPr kumimoji="0" lang="en-US" sz="3200" b="0" i="0" u="none" strike="noStrike" cap="none" normalizeH="0" baseline="0" dirty="0" smtClean="0">
                <a:ln>
                  <a:noFill/>
                </a:ln>
                <a:solidFill>
                  <a:schemeClr val="tx1"/>
                </a:solidFill>
                <a:effectLst/>
                <a:latin typeface="Arial" charset="0"/>
                <a:cs typeface="Arial" charset="0"/>
              </a:rPr>
              <a:t> T</a:t>
            </a:r>
            <a:r>
              <a:rPr kumimoji="0" lang="en-US" sz="2400" b="1" i="0" u="none" strike="noStrike" cap="none" normalizeH="0" baseline="0" dirty="0" smtClean="0">
                <a:ln>
                  <a:noFill/>
                </a:ln>
                <a:solidFill>
                  <a:schemeClr val="tx1"/>
                </a:solidFill>
                <a:effectLst/>
                <a:latin typeface="Arial" charset="0"/>
                <a:cs typeface="Arial" charset="0"/>
              </a:rPr>
              <a:t>1</a:t>
            </a:r>
            <a:r>
              <a:rPr kumimoji="0" lang="en-US" sz="3200" b="0" i="0" u="none" strike="noStrike" cap="none" normalizeH="0" baseline="0" dirty="0" smtClean="0">
                <a:ln>
                  <a:noFill/>
                </a:ln>
                <a:solidFill>
                  <a:schemeClr val="tx1"/>
                </a:solidFill>
                <a:effectLst/>
                <a:latin typeface="Arial" charset="0"/>
                <a:cs typeface="Arial" charset="0"/>
              </a:rPr>
              <a:t> and T</a:t>
            </a:r>
            <a:r>
              <a:rPr kumimoji="0" lang="en-US" sz="2400" b="1" i="0" u="none" strike="noStrike" cap="none" normalizeH="0" baseline="0" dirty="0" smtClean="0">
                <a:ln>
                  <a:noFill/>
                </a:ln>
                <a:solidFill>
                  <a:schemeClr val="tx1"/>
                </a:solidFill>
                <a:effectLst/>
                <a:latin typeface="Arial" charset="0"/>
                <a:cs typeface="Arial" charset="0"/>
              </a:rPr>
              <a:t>3</a:t>
            </a:r>
            <a:r>
              <a:rPr kumimoji="0" lang="en-US" sz="3200" b="0" i="0" u="none" strike="noStrike" cap="none" normalizeH="0" baseline="0" dirty="0" smtClean="0">
                <a:ln>
                  <a:noFill/>
                </a:ln>
                <a:solidFill>
                  <a:schemeClr val="tx1"/>
                </a:solidFill>
                <a:effectLst/>
                <a:latin typeface="Arial" charset="0"/>
                <a:cs typeface="Arial" charset="0"/>
              </a:rPr>
              <a:t> conducts positive half cycle at converter 1 and T</a:t>
            </a:r>
            <a:r>
              <a:rPr kumimoji="0" lang="en-US" sz="2400" b="1" i="0" u="none" strike="noStrike" cap="none" normalizeH="0" baseline="0" dirty="0" smtClean="0">
                <a:ln>
                  <a:noFill/>
                </a:ln>
                <a:solidFill>
                  <a:schemeClr val="tx1"/>
                </a:solidFill>
                <a:effectLst/>
                <a:latin typeface="Arial" charset="0"/>
                <a:cs typeface="Arial" charset="0"/>
              </a:rPr>
              <a:t>7</a:t>
            </a:r>
            <a:r>
              <a:rPr kumimoji="0" lang="en-US" sz="3200" b="0" i="0" u="none" strike="noStrike" cap="none" normalizeH="0" baseline="0" dirty="0" smtClean="0">
                <a:ln>
                  <a:noFill/>
                </a:ln>
                <a:solidFill>
                  <a:schemeClr val="tx1"/>
                </a:solidFill>
                <a:effectLst/>
                <a:latin typeface="Arial" charset="0"/>
                <a:cs typeface="Arial" charset="0"/>
              </a:rPr>
              <a:t>, T</a:t>
            </a:r>
            <a:r>
              <a:rPr kumimoji="0" lang="en-US" sz="2400" b="1" i="0" u="none" strike="noStrike" cap="none" normalizeH="0" baseline="0" dirty="0" smtClean="0">
                <a:ln>
                  <a:noFill/>
                </a:ln>
                <a:solidFill>
                  <a:schemeClr val="tx1"/>
                </a:solidFill>
                <a:effectLst/>
                <a:latin typeface="Arial" charset="0"/>
                <a:cs typeface="Arial" charset="0"/>
              </a:rPr>
              <a:t>8</a:t>
            </a:r>
            <a:r>
              <a:rPr kumimoji="0" lang="en-US" sz="3200" b="0" i="0" u="none" strike="noStrike" cap="none" normalizeH="0" baseline="0" dirty="0" smtClean="0">
                <a:ln>
                  <a:noFill/>
                </a:ln>
                <a:solidFill>
                  <a:schemeClr val="tx1"/>
                </a:solidFill>
                <a:effectLst/>
                <a:latin typeface="Arial" charset="0"/>
                <a:cs typeface="Arial" charset="0"/>
              </a:rPr>
              <a:t> conducts positive half cycle at converter 2</a:t>
            </a:r>
            <a:endParaRPr kumimoji="0" lang="en-US" sz="11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charset="0"/>
                <a:cs typeface="Arial" charset="0"/>
              </a:rPr>
              <a:t/>
            </a:r>
            <a:br>
              <a:rPr kumimoji="0" lang="en-US" sz="3200" b="0" i="0" u="none" strike="noStrike" cap="none" normalizeH="0" baseline="0" dirty="0" smtClean="0">
                <a:ln>
                  <a:noFill/>
                </a:ln>
                <a:solidFill>
                  <a:schemeClr val="tx1"/>
                </a:solidFill>
                <a:effectLst/>
                <a:latin typeface="Arial" charset="0"/>
                <a:cs typeface="Arial" charset="0"/>
              </a:rPr>
            </a:br>
            <a:endParaRPr kumimoji="0" lang="en-US" sz="11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charset="0"/>
                <a:cs typeface="Arial" charset="0"/>
              </a:rPr>
              <a:t>For negative half cycle the </a:t>
            </a:r>
            <a:r>
              <a:rPr kumimoji="0" lang="en-US" sz="3200" b="0" i="0" u="none" strike="noStrike" cap="none" normalizeH="0" baseline="0" dirty="0" err="1" smtClean="0">
                <a:ln>
                  <a:noFill/>
                </a:ln>
                <a:solidFill>
                  <a:schemeClr val="tx1"/>
                </a:solidFill>
                <a:effectLst/>
                <a:latin typeface="Arial" charset="0"/>
                <a:cs typeface="Arial" charset="0"/>
              </a:rPr>
              <a:t>thyristors</a:t>
            </a:r>
            <a:r>
              <a:rPr kumimoji="0" lang="en-US" sz="3200" b="0" i="0" u="none" strike="noStrike" cap="none" normalizeH="0" baseline="0" dirty="0" smtClean="0">
                <a:ln>
                  <a:noFill/>
                </a:ln>
                <a:solidFill>
                  <a:schemeClr val="tx1"/>
                </a:solidFill>
                <a:effectLst/>
                <a:latin typeface="Arial" charset="0"/>
                <a:cs typeface="Arial" charset="0"/>
              </a:rPr>
              <a:t> T</a:t>
            </a:r>
            <a:r>
              <a:rPr kumimoji="0" lang="en-US" sz="2400" b="1" i="0" u="none" strike="noStrike" cap="none" normalizeH="0" baseline="0" dirty="0" smtClean="0">
                <a:ln>
                  <a:noFill/>
                </a:ln>
                <a:solidFill>
                  <a:schemeClr val="tx1"/>
                </a:solidFill>
                <a:effectLst/>
                <a:latin typeface="Arial" charset="0"/>
                <a:cs typeface="Arial" charset="0"/>
              </a:rPr>
              <a:t>3</a:t>
            </a:r>
            <a:r>
              <a:rPr kumimoji="0" lang="en-US" sz="3200" b="0" i="0" u="none" strike="noStrike" cap="none" normalizeH="0" baseline="0" dirty="0" smtClean="0">
                <a:ln>
                  <a:noFill/>
                </a:ln>
                <a:solidFill>
                  <a:schemeClr val="tx1"/>
                </a:solidFill>
                <a:effectLst/>
                <a:latin typeface="Arial" charset="0"/>
                <a:cs typeface="Arial" charset="0"/>
              </a:rPr>
              <a:t>,T</a:t>
            </a:r>
            <a:r>
              <a:rPr kumimoji="0" lang="en-US" sz="2400" b="1" i="0" u="none" strike="noStrike" cap="none" normalizeH="0" baseline="0" dirty="0" smtClean="0">
                <a:ln>
                  <a:noFill/>
                </a:ln>
                <a:solidFill>
                  <a:schemeClr val="tx1"/>
                </a:solidFill>
                <a:effectLst/>
                <a:latin typeface="Arial" charset="0"/>
                <a:cs typeface="Arial" charset="0"/>
              </a:rPr>
              <a:t>4</a:t>
            </a:r>
            <a:r>
              <a:rPr kumimoji="0" lang="en-US" sz="3200" b="0" i="0" u="none" strike="noStrike" cap="none" normalizeH="0" baseline="0" dirty="0" smtClean="0">
                <a:ln>
                  <a:noFill/>
                </a:ln>
                <a:solidFill>
                  <a:schemeClr val="tx1"/>
                </a:solidFill>
                <a:effectLst/>
                <a:latin typeface="Arial" charset="0"/>
                <a:cs typeface="Arial" charset="0"/>
              </a:rPr>
              <a:t>,T</a:t>
            </a:r>
            <a:r>
              <a:rPr kumimoji="0" lang="en-US" sz="2400" b="1" i="0" u="none" strike="noStrike" cap="none" normalizeH="0" baseline="0" dirty="0" smtClean="0">
                <a:ln>
                  <a:noFill/>
                </a:ln>
                <a:solidFill>
                  <a:schemeClr val="tx1"/>
                </a:solidFill>
                <a:effectLst/>
                <a:latin typeface="Arial" charset="0"/>
                <a:cs typeface="Arial" charset="0"/>
              </a:rPr>
              <a:t>5</a:t>
            </a:r>
            <a:r>
              <a:rPr kumimoji="0" lang="en-US" sz="3200" b="0" i="0" u="none" strike="noStrike" cap="none" normalizeH="0" baseline="0" dirty="0" smtClean="0">
                <a:ln>
                  <a:noFill/>
                </a:ln>
                <a:solidFill>
                  <a:schemeClr val="tx1"/>
                </a:solidFill>
                <a:effectLst/>
                <a:latin typeface="Arial" charset="0"/>
                <a:cs typeface="Arial" charset="0"/>
              </a:rPr>
              <a:t>,T</a:t>
            </a:r>
            <a:r>
              <a:rPr kumimoji="0" lang="en-US" sz="2400" b="1" i="0" u="none" strike="noStrike" cap="none" normalizeH="0" baseline="0" dirty="0" smtClean="0">
                <a:ln>
                  <a:noFill/>
                </a:ln>
                <a:solidFill>
                  <a:schemeClr val="tx1"/>
                </a:solidFill>
                <a:effectLst/>
                <a:latin typeface="Arial" charset="0"/>
                <a:cs typeface="Arial" charset="0"/>
              </a:rPr>
              <a:t>6</a:t>
            </a:r>
            <a:r>
              <a:rPr kumimoji="0" lang="en-US" sz="3200" b="0" i="0" u="none" strike="noStrike" cap="none" normalizeH="0" baseline="0" dirty="0" smtClean="0">
                <a:ln>
                  <a:noFill/>
                </a:ln>
                <a:solidFill>
                  <a:schemeClr val="tx1"/>
                </a:solidFill>
                <a:effectLst/>
                <a:latin typeface="Arial" charset="0"/>
                <a:cs typeface="Arial" charset="0"/>
              </a:rPr>
              <a:t> are takes the active position at converter 1 and converter 2.</a:t>
            </a:r>
          </a:p>
        </p:txBody>
      </p:sp>
      <p:sp>
        <p:nvSpPr>
          <p:cNvPr id="17410" name="Rectangle 2"/>
          <p:cNvSpPr>
            <a:spLocks noChangeArrowheads="1"/>
          </p:cNvSpPr>
          <p:nvPr/>
        </p:nvSpPr>
        <p:spPr bwMode="auto">
          <a:xfrm>
            <a:off x="0" y="4876800"/>
            <a:ext cx="91440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For </a:t>
            </a:r>
            <a:r>
              <a:rPr kumimoji="0" lang="en-US" sz="1800" b="0" i="0" u="none" strike="noStrike" cap="none" normalizeH="0" baseline="0" dirty="0" smtClean="0">
                <a:ln>
                  <a:noFill/>
                </a:ln>
                <a:solidFill>
                  <a:srgbClr val="FF0000"/>
                </a:solidFill>
                <a:effectLst/>
                <a:latin typeface="Arial" charset="0"/>
                <a:cs typeface="Arial" charset="0"/>
              </a:rPr>
              <a:t>positive half cycle</a:t>
            </a:r>
            <a:r>
              <a:rPr kumimoji="0" lang="en-US" sz="1800" b="0" i="0" u="none" strike="noStrike" cap="none" normalizeH="0" baseline="0" dirty="0" smtClean="0">
                <a:ln>
                  <a:noFill/>
                </a:ln>
                <a:solidFill>
                  <a:schemeClr val="tx1"/>
                </a:solidFill>
                <a:effectLst/>
                <a:latin typeface="Arial" charset="0"/>
                <a:cs typeface="Arial" charset="0"/>
              </a:rPr>
              <a:t> the current direction is given by</a:t>
            </a:r>
            <a:endParaRPr kumimoji="0" lang="en-US" sz="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    </a:t>
            </a:r>
            <a:r>
              <a:rPr kumimoji="0" lang="en-US" sz="1800" b="0" i="0" u="none" strike="noStrike" cap="none" normalizeH="0" baseline="0" dirty="0" smtClean="0">
                <a:ln>
                  <a:noFill/>
                </a:ln>
                <a:solidFill>
                  <a:srgbClr val="00B0F0"/>
                </a:solidFill>
                <a:effectLst/>
                <a:latin typeface="Arial" charset="0"/>
                <a:cs typeface="Arial" charset="0"/>
              </a:rPr>
              <a:t>For converter 1:</a:t>
            </a:r>
            <a:r>
              <a:rPr kumimoji="0" lang="en-US" sz="1800" b="0" i="0" u="none" strike="noStrike" cap="none" normalizeH="0" baseline="0" dirty="0" smtClean="0">
                <a:ln>
                  <a:noFill/>
                </a:ln>
                <a:solidFill>
                  <a:schemeClr val="tx1"/>
                </a:solidFill>
                <a:effectLst/>
                <a:latin typeface="Arial" charset="0"/>
                <a:cs typeface="Arial" charset="0"/>
              </a:rPr>
              <a:t>   P – T</a:t>
            </a:r>
            <a:r>
              <a:rPr kumimoji="0" lang="en-US" sz="1400" b="1" i="0" u="none" strike="noStrike" cap="none" normalizeH="0" baseline="0" dirty="0" smtClean="0">
                <a:ln>
                  <a:noFill/>
                </a:ln>
                <a:solidFill>
                  <a:schemeClr val="tx1"/>
                </a:solidFill>
                <a:effectLst/>
                <a:latin typeface="Arial" charset="0"/>
                <a:cs typeface="Arial" charset="0"/>
              </a:rPr>
              <a:t>1</a:t>
            </a:r>
            <a:r>
              <a:rPr kumimoji="0" lang="en-US" sz="1800" b="0" i="0" u="none" strike="noStrike" cap="none" normalizeH="0" baseline="0" dirty="0" smtClean="0">
                <a:ln>
                  <a:noFill/>
                </a:ln>
                <a:solidFill>
                  <a:schemeClr val="tx1"/>
                </a:solidFill>
                <a:effectLst/>
                <a:latin typeface="Arial" charset="0"/>
                <a:cs typeface="Arial" charset="0"/>
              </a:rPr>
              <a:t> – Lr</a:t>
            </a:r>
            <a:r>
              <a:rPr kumimoji="0" lang="en-US" sz="1400" b="0" i="0" u="none" strike="noStrike" cap="none" normalizeH="0" baseline="0" dirty="0" smtClean="0">
                <a:ln>
                  <a:noFill/>
                </a:ln>
                <a:solidFill>
                  <a:schemeClr val="tx1"/>
                </a:solidFill>
                <a:effectLst/>
                <a:latin typeface="Arial" charset="0"/>
                <a:cs typeface="Arial" charset="0"/>
              </a:rPr>
              <a:t>1</a:t>
            </a:r>
            <a:r>
              <a:rPr kumimoji="0" lang="en-US" sz="1800" b="0" i="0" u="none" strike="noStrike" cap="none" normalizeH="0" baseline="0" dirty="0" smtClean="0">
                <a:ln>
                  <a:noFill/>
                </a:ln>
                <a:solidFill>
                  <a:schemeClr val="tx1"/>
                </a:solidFill>
                <a:effectLst/>
                <a:latin typeface="Arial" charset="0"/>
                <a:cs typeface="Arial" charset="0"/>
              </a:rPr>
              <a:t>/</a:t>
            </a:r>
            <a:r>
              <a:rPr kumimoji="0" lang="en-US" sz="1400" b="1" i="0" u="none" strike="noStrike" cap="none" normalizeH="0" baseline="0" dirty="0" smtClean="0">
                <a:ln>
                  <a:noFill/>
                </a:ln>
                <a:solidFill>
                  <a:schemeClr val="tx1"/>
                </a:solidFill>
                <a:effectLst/>
                <a:latin typeface="Arial" charset="0"/>
                <a:cs typeface="Arial" charset="0"/>
              </a:rPr>
              <a:t>2</a:t>
            </a:r>
            <a:r>
              <a:rPr kumimoji="0" lang="en-US" sz="1800" b="0" i="0" u="none" strike="noStrike" cap="none" normalizeH="0" baseline="0" dirty="0" smtClean="0">
                <a:ln>
                  <a:noFill/>
                </a:ln>
                <a:solidFill>
                  <a:schemeClr val="tx1"/>
                </a:solidFill>
                <a:effectLst/>
                <a:latin typeface="Arial" charset="0"/>
                <a:cs typeface="Arial" charset="0"/>
              </a:rPr>
              <a:t> – LOAD – T</a:t>
            </a:r>
            <a:r>
              <a:rPr kumimoji="0" lang="en-US" sz="1400" b="1" i="0" u="none" strike="noStrike" cap="none" normalizeH="0" baseline="0" dirty="0" smtClean="0">
                <a:ln>
                  <a:noFill/>
                </a:ln>
                <a:solidFill>
                  <a:schemeClr val="tx1"/>
                </a:solidFill>
                <a:effectLst/>
                <a:latin typeface="Arial" charset="0"/>
                <a:cs typeface="Arial" charset="0"/>
              </a:rPr>
              <a:t>2</a:t>
            </a:r>
            <a:r>
              <a:rPr kumimoji="0" lang="en-US" sz="1800" b="0" i="0" u="none" strike="noStrike" cap="none" normalizeH="0" baseline="0" dirty="0" smtClean="0">
                <a:ln>
                  <a:noFill/>
                </a:ln>
                <a:solidFill>
                  <a:schemeClr val="tx1"/>
                </a:solidFill>
                <a:effectLst/>
                <a:latin typeface="Arial" charset="0"/>
                <a:cs typeface="Arial" charset="0"/>
              </a:rPr>
              <a:t> – N </a:t>
            </a:r>
            <a:endParaRPr kumimoji="0" lang="en-US" sz="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    </a:t>
            </a:r>
            <a:r>
              <a:rPr kumimoji="0" lang="en-US" sz="1800" b="0" i="0" u="none" strike="noStrike" cap="none" normalizeH="0" baseline="0" dirty="0" smtClean="0">
                <a:ln>
                  <a:noFill/>
                </a:ln>
                <a:solidFill>
                  <a:srgbClr val="00B0F0"/>
                </a:solidFill>
                <a:effectLst/>
                <a:latin typeface="Arial" charset="0"/>
                <a:cs typeface="Arial" charset="0"/>
              </a:rPr>
              <a:t>For converter 2:</a:t>
            </a:r>
            <a:r>
              <a:rPr kumimoji="0" lang="en-US" sz="1800" b="0" i="0" u="none" strike="noStrike" cap="none" normalizeH="0" baseline="0" dirty="0" smtClean="0">
                <a:ln>
                  <a:noFill/>
                </a:ln>
                <a:solidFill>
                  <a:schemeClr val="tx1"/>
                </a:solidFill>
                <a:effectLst/>
                <a:latin typeface="Arial" charset="0"/>
                <a:cs typeface="Arial" charset="0"/>
              </a:rPr>
              <a:t>   N – T</a:t>
            </a:r>
            <a:r>
              <a:rPr kumimoji="0" lang="en-US" sz="1400" b="1" i="0" u="none" strike="noStrike" cap="none" normalizeH="0" baseline="0" dirty="0" smtClean="0">
                <a:ln>
                  <a:noFill/>
                </a:ln>
                <a:solidFill>
                  <a:schemeClr val="tx1"/>
                </a:solidFill>
                <a:effectLst/>
                <a:latin typeface="Arial" charset="0"/>
                <a:cs typeface="Arial" charset="0"/>
              </a:rPr>
              <a:t>7</a:t>
            </a:r>
            <a:r>
              <a:rPr kumimoji="0" lang="en-US" sz="1800" b="0" i="0" u="none" strike="noStrike" cap="none" normalizeH="0" baseline="0" dirty="0" smtClean="0">
                <a:ln>
                  <a:noFill/>
                </a:ln>
                <a:solidFill>
                  <a:schemeClr val="tx1"/>
                </a:solidFill>
                <a:effectLst/>
                <a:latin typeface="Arial" charset="0"/>
                <a:cs typeface="Arial" charset="0"/>
              </a:rPr>
              <a:t> – Lr</a:t>
            </a:r>
            <a:r>
              <a:rPr kumimoji="0" lang="en-US" sz="1400" b="0" i="0" u="none" strike="noStrike" cap="none" normalizeH="0" baseline="0" dirty="0" smtClean="0">
                <a:ln>
                  <a:noFill/>
                </a:ln>
                <a:solidFill>
                  <a:schemeClr val="tx1"/>
                </a:solidFill>
                <a:effectLst/>
                <a:latin typeface="Arial" charset="0"/>
                <a:cs typeface="Arial" charset="0"/>
              </a:rPr>
              <a:t>2</a:t>
            </a:r>
            <a:r>
              <a:rPr kumimoji="0" lang="en-US" sz="1800" b="0" i="0" u="none" strike="noStrike" cap="none" normalizeH="0" baseline="0" dirty="0" smtClean="0">
                <a:ln>
                  <a:noFill/>
                </a:ln>
                <a:solidFill>
                  <a:schemeClr val="tx1"/>
                </a:solidFill>
                <a:effectLst/>
                <a:latin typeface="Arial" charset="0"/>
                <a:cs typeface="Arial" charset="0"/>
              </a:rPr>
              <a:t>/</a:t>
            </a:r>
            <a:r>
              <a:rPr kumimoji="0" lang="en-US" sz="1400" b="1" i="0" u="none" strike="noStrike" cap="none" normalizeH="0" baseline="0" dirty="0" smtClean="0">
                <a:ln>
                  <a:noFill/>
                </a:ln>
                <a:solidFill>
                  <a:schemeClr val="tx1"/>
                </a:solidFill>
                <a:effectLst/>
                <a:latin typeface="Arial" charset="0"/>
                <a:cs typeface="Arial" charset="0"/>
              </a:rPr>
              <a:t>2</a:t>
            </a:r>
            <a:r>
              <a:rPr kumimoji="0" lang="en-US" sz="1800" b="0" i="0" u="none" strike="noStrike" cap="none" normalizeH="0" baseline="0" dirty="0" smtClean="0">
                <a:ln>
                  <a:noFill/>
                </a:ln>
                <a:solidFill>
                  <a:schemeClr val="tx1"/>
                </a:solidFill>
                <a:effectLst/>
                <a:latin typeface="Arial" charset="0"/>
                <a:cs typeface="Arial" charset="0"/>
              </a:rPr>
              <a:t> – LOAD – T</a:t>
            </a:r>
            <a:r>
              <a:rPr kumimoji="0" lang="en-US" sz="1400" b="1" i="0" u="none" strike="noStrike" cap="none" normalizeH="0" baseline="0" dirty="0" smtClean="0">
                <a:ln>
                  <a:noFill/>
                </a:ln>
                <a:solidFill>
                  <a:schemeClr val="tx1"/>
                </a:solidFill>
                <a:effectLst/>
                <a:latin typeface="Arial" charset="0"/>
                <a:cs typeface="Arial" charset="0"/>
              </a:rPr>
              <a:t>8</a:t>
            </a:r>
            <a:r>
              <a:rPr kumimoji="0" lang="en-US" sz="1800" b="0" i="0" u="none" strike="noStrike" cap="none" normalizeH="0" baseline="0" dirty="0" smtClean="0">
                <a:ln>
                  <a:noFill/>
                </a:ln>
                <a:solidFill>
                  <a:schemeClr val="tx1"/>
                </a:solidFill>
                <a:effectLst/>
                <a:latin typeface="Arial" charset="0"/>
                <a:cs typeface="Arial" charset="0"/>
              </a:rPr>
              <a:t> – P</a:t>
            </a:r>
          </a:p>
        </p:txBody>
      </p:sp>
      <p:sp>
        <p:nvSpPr>
          <p:cNvPr id="17411" name="Rectangle 3"/>
          <p:cNvSpPr>
            <a:spLocks noChangeArrowheads="1"/>
          </p:cNvSpPr>
          <p:nvPr/>
        </p:nvSpPr>
        <p:spPr bwMode="auto">
          <a:xfrm>
            <a:off x="0" y="5867400"/>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For </a:t>
            </a:r>
            <a:r>
              <a:rPr kumimoji="0" lang="en-US" sz="1800" b="0" i="0" u="none" strike="noStrike" cap="none" normalizeH="0" baseline="0" dirty="0" smtClean="0">
                <a:ln>
                  <a:noFill/>
                </a:ln>
                <a:solidFill>
                  <a:srgbClr val="FF0000"/>
                </a:solidFill>
                <a:effectLst/>
                <a:latin typeface="Arial" pitchFamily="34" charset="0"/>
                <a:cs typeface="Arial" pitchFamily="34" charset="0"/>
              </a:rPr>
              <a:t>negative half cycle</a:t>
            </a:r>
            <a:r>
              <a:rPr kumimoji="0" lang="en-US" sz="1800" b="0" i="0" u="none" strike="noStrike" cap="none" normalizeH="0" baseline="0" dirty="0" smtClean="0">
                <a:ln>
                  <a:noFill/>
                </a:ln>
                <a:solidFill>
                  <a:schemeClr val="tx1"/>
                </a:solidFill>
                <a:effectLst/>
                <a:latin typeface="Arial" pitchFamily="34" charset="0"/>
                <a:cs typeface="Arial" pitchFamily="34" charset="0"/>
              </a:rPr>
              <a:t> the current direction is given by</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     </a:t>
            </a:r>
            <a:r>
              <a:rPr kumimoji="0" lang="en-US" sz="1800" b="0" i="0" u="none" strike="noStrike" cap="none" normalizeH="0" baseline="0" dirty="0" smtClean="0">
                <a:ln>
                  <a:noFill/>
                </a:ln>
                <a:solidFill>
                  <a:srgbClr val="00B0F0"/>
                </a:solidFill>
                <a:effectLst/>
                <a:latin typeface="Arial" pitchFamily="34" charset="0"/>
                <a:cs typeface="Arial" pitchFamily="34" charset="0"/>
              </a:rPr>
              <a:t>Converter 1:</a:t>
            </a:r>
            <a:r>
              <a:rPr kumimoji="0" lang="en-US" sz="1800" b="0" i="0" u="none" strike="noStrike" cap="none" normalizeH="0" baseline="0" dirty="0" smtClean="0">
                <a:ln>
                  <a:noFill/>
                </a:ln>
                <a:solidFill>
                  <a:schemeClr val="tx1"/>
                </a:solidFill>
                <a:effectLst/>
                <a:latin typeface="Arial" pitchFamily="34" charset="0"/>
                <a:cs typeface="Arial" pitchFamily="34" charset="0"/>
              </a:rPr>
              <a:t>  N – T</a:t>
            </a:r>
            <a:r>
              <a:rPr kumimoji="0" lang="en-US" sz="1400" b="1" i="0" u="none" strike="noStrike" cap="none" normalizeH="0" baseline="0" dirty="0" smtClean="0">
                <a:ln>
                  <a:noFill/>
                </a:ln>
                <a:solidFill>
                  <a:schemeClr val="tx1"/>
                </a:solidFill>
                <a:effectLst/>
                <a:latin typeface="Arial" pitchFamily="34" charset="0"/>
                <a:cs typeface="Arial" pitchFamily="34" charset="0"/>
              </a:rPr>
              <a:t>3</a:t>
            </a:r>
            <a:r>
              <a:rPr kumimoji="0" lang="en-US" sz="1800" b="0" i="0" u="none" strike="noStrike" cap="none" normalizeH="0" baseline="0" dirty="0" smtClean="0">
                <a:ln>
                  <a:noFill/>
                </a:ln>
                <a:solidFill>
                  <a:schemeClr val="tx1"/>
                </a:solidFill>
                <a:effectLst/>
                <a:latin typeface="Arial" pitchFamily="34" charset="0"/>
                <a:cs typeface="Arial" pitchFamily="34" charset="0"/>
              </a:rPr>
              <a:t> – Lr</a:t>
            </a:r>
            <a:r>
              <a:rPr kumimoji="0" lang="en-US" sz="1400" b="0" i="0" u="none" strike="noStrike" cap="none" normalizeH="0" baseline="0" dirty="0" smtClean="0">
                <a:ln>
                  <a:noFill/>
                </a:ln>
                <a:solidFill>
                  <a:schemeClr val="tx1"/>
                </a:solidFill>
                <a:effectLst/>
                <a:latin typeface="Arial" pitchFamily="34" charset="0"/>
                <a:cs typeface="Arial" pitchFamily="34" charset="0"/>
              </a:rPr>
              <a:t>1</a:t>
            </a:r>
            <a:r>
              <a:rPr kumimoji="0" lang="en-US" sz="1800" b="0" i="0" u="none" strike="noStrike" cap="none" normalizeH="0" baseline="0" dirty="0" smtClean="0">
                <a:ln>
                  <a:noFill/>
                </a:ln>
                <a:solidFill>
                  <a:schemeClr val="tx1"/>
                </a:solidFill>
                <a:effectLst/>
                <a:latin typeface="Arial" pitchFamily="34" charset="0"/>
                <a:cs typeface="Arial" pitchFamily="34" charset="0"/>
              </a:rPr>
              <a:t>/</a:t>
            </a:r>
            <a:r>
              <a:rPr kumimoji="0" lang="en-US" sz="1400" b="1" i="0" u="none" strike="noStrike" cap="none" normalizeH="0" baseline="0" dirty="0" smtClean="0">
                <a:ln>
                  <a:noFill/>
                </a:ln>
                <a:solidFill>
                  <a:schemeClr val="tx1"/>
                </a:solidFill>
                <a:effectLst/>
                <a:latin typeface="Arial" pitchFamily="34" charset="0"/>
                <a:cs typeface="Arial" pitchFamily="34" charset="0"/>
              </a:rPr>
              <a:t>2</a:t>
            </a:r>
            <a:r>
              <a:rPr kumimoji="0" lang="en-US" sz="1800" b="0" i="0" u="none" strike="noStrike" cap="none" normalizeH="0" baseline="0" dirty="0" smtClean="0">
                <a:ln>
                  <a:noFill/>
                </a:ln>
                <a:solidFill>
                  <a:schemeClr val="tx1"/>
                </a:solidFill>
                <a:effectLst/>
                <a:latin typeface="Arial" pitchFamily="34" charset="0"/>
                <a:cs typeface="Arial" pitchFamily="34" charset="0"/>
              </a:rPr>
              <a:t> – LOAD – T</a:t>
            </a:r>
            <a:r>
              <a:rPr kumimoji="0" lang="en-US" sz="1400" b="1" i="0" u="none" strike="noStrike" cap="none" normalizeH="0" baseline="0" dirty="0" smtClean="0">
                <a:ln>
                  <a:noFill/>
                </a:ln>
                <a:solidFill>
                  <a:schemeClr val="tx1"/>
                </a:solidFill>
                <a:effectLst/>
                <a:latin typeface="Arial" pitchFamily="34" charset="0"/>
                <a:cs typeface="Arial" pitchFamily="34" charset="0"/>
              </a:rPr>
              <a:t>4</a:t>
            </a:r>
            <a:r>
              <a:rPr kumimoji="0" lang="en-US" sz="1800" b="0" i="0" u="none" strike="noStrike" cap="none" normalizeH="0" baseline="0" dirty="0" smtClean="0">
                <a:ln>
                  <a:noFill/>
                </a:ln>
                <a:solidFill>
                  <a:schemeClr val="tx1"/>
                </a:solidFill>
                <a:effectLst/>
                <a:latin typeface="Arial" pitchFamily="34" charset="0"/>
                <a:cs typeface="Arial" pitchFamily="34" charset="0"/>
              </a:rPr>
              <a:t> – P</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     </a:t>
            </a:r>
            <a:r>
              <a:rPr kumimoji="0" lang="en-US" sz="1800" b="0" i="0" u="none" strike="noStrike" cap="none" normalizeH="0" baseline="0" dirty="0" smtClean="0">
                <a:ln>
                  <a:noFill/>
                </a:ln>
                <a:solidFill>
                  <a:srgbClr val="00B0F0"/>
                </a:solidFill>
                <a:effectLst/>
                <a:latin typeface="Arial" pitchFamily="34" charset="0"/>
                <a:cs typeface="Arial" pitchFamily="34" charset="0"/>
              </a:rPr>
              <a:t>Converter 2:</a:t>
            </a:r>
            <a:r>
              <a:rPr kumimoji="0" lang="en-US" sz="1800" b="0" i="0" u="none" strike="noStrike" cap="none" normalizeH="0" baseline="0" dirty="0" smtClean="0">
                <a:ln>
                  <a:noFill/>
                </a:ln>
                <a:solidFill>
                  <a:schemeClr val="tx1"/>
                </a:solidFill>
                <a:effectLst/>
                <a:latin typeface="Arial" pitchFamily="34" charset="0"/>
                <a:cs typeface="Arial" pitchFamily="34" charset="0"/>
              </a:rPr>
              <a:t>  P – T</a:t>
            </a:r>
            <a:r>
              <a:rPr kumimoji="0" lang="en-US" sz="1400" b="1" i="0" u="none" strike="noStrike" cap="none" normalizeH="0" baseline="0" dirty="0" smtClean="0">
                <a:ln>
                  <a:noFill/>
                </a:ln>
                <a:solidFill>
                  <a:schemeClr val="tx1"/>
                </a:solidFill>
                <a:effectLst/>
                <a:latin typeface="Arial" pitchFamily="34" charset="0"/>
                <a:cs typeface="Arial" pitchFamily="34" charset="0"/>
              </a:rPr>
              <a:t>5</a:t>
            </a:r>
            <a:r>
              <a:rPr kumimoji="0" lang="en-US" sz="1800" b="0" i="0" u="none" strike="noStrike" cap="none" normalizeH="0" baseline="0" dirty="0" smtClean="0">
                <a:ln>
                  <a:noFill/>
                </a:ln>
                <a:solidFill>
                  <a:schemeClr val="tx1"/>
                </a:solidFill>
                <a:effectLst/>
                <a:latin typeface="Arial" pitchFamily="34" charset="0"/>
                <a:cs typeface="Arial" pitchFamily="34" charset="0"/>
              </a:rPr>
              <a:t>– Lr2/2 – LOAD – T</a:t>
            </a:r>
            <a:r>
              <a:rPr kumimoji="0" lang="en-US" sz="1400" b="1" i="0" u="none" strike="noStrike" cap="none" normalizeH="0" baseline="0" dirty="0" smtClean="0">
                <a:ln>
                  <a:noFill/>
                </a:ln>
                <a:solidFill>
                  <a:schemeClr val="tx1"/>
                </a:solidFill>
                <a:effectLst/>
                <a:latin typeface="Arial" pitchFamily="34" charset="0"/>
                <a:cs typeface="Arial" pitchFamily="34" charset="0"/>
              </a:rPr>
              <a:t>6</a:t>
            </a:r>
            <a:r>
              <a:rPr kumimoji="0" lang="en-US" sz="1800" b="0" i="0" u="none" strike="noStrike" cap="none" normalizeH="0" baseline="0" dirty="0" smtClean="0">
                <a:ln>
                  <a:noFill/>
                </a:ln>
                <a:solidFill>
                  <a:schemeClr val="tx1"/>
                </a:solidFill>
                <a:effectLst/>
                <a:latin typeface="Arial" pitchFamily="34" charset="0"/>
                <a:cs typeface="Arial" pitchFamily="34" charset="0"/>
              </a:rPr>
              <a:t> – N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s://2.bp.blogspot.com/-9FqTcIPK9pE/VsIJ1fJVeAI/AAAAAAAABNA/wIAzi6IdpIk/s1600/IMG-20160210-WA0001.jpg"/>
          <p:cNvPicPr>
            <a:picLocks noChangeAspect="1" noChangeArrowheads="1"/>
          </p:cNvPicPr>
          <p:nvPr/>
        </p:nvPicPr>
        <p:blipFill>
          <a:blip r:embed="rId2"/>
          <a:srcRect/>
          <a:stretch>
            <a:fillRect/>
          </a:stretch>
        </p:blipFill>
        <p:spPr bwMode="auto">
          <a:xfrm>
            <a:off x="0" y="1"/>
            <a:ext cx="9144000" cy="6857999"/>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0" y="0"/>
            <a:ext cx="9144000" cy="49705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3200" dirty="0" smtClean="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pitchFamily="34" charset="0"/>
                <a:cs typeface="Arial" pitchFamily="34" charset="0"/>
              </a:rPr>
              <a:t>In circulating current mode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pitchFamily="34" charset="0"/>
                <a:cs typeface="Arial" pitchFamily="34" charset="0"/>
              </a:rPr>
              <a:t>1. load current is continuous and it is fast process</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pitchFamily="34" charset="0"/>
                <a:cs typeface="Arial" pitchFamily="34" charset="0"/>
              </a:rPr>
              <a:t>2. Two converters are simultaneously operated</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pitchFamily="34" charset="0"/>
                <a:cs typeface="Arial" pitchFamily="34" charset="0"/>
              </a:rPr>
              <a:t>3. The circuit will protect with current limiting reactors</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pitchFamily="34" charset="0"/>
                <a:cs typeface="Arial" pitchFamily="34" charset="0"/>
              </a:rPr>
              <a:t>4. Average output load will be more than the load.</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pitchFamily="34" charset="0"/>
                <a:cs typeface="Arial" pitchFamily="34" charset="0"/>
              </a:rPr>
              <a:t/>
            </a:r>
            <a:br>
              <a:rPr kumimoji="0" lang="en-US" sz="3200" b="0" i="0" u="none" strike="noStrike" cap="none" normalizeH="0" baseline="0" dirty="0" smtClean="0">
                <a:ln>
                  <a:noFill/>
                </a:ln>
                <a:solidFill>
                  <a:schemeClr val="tx1"/>
                </a:solidFill>
                <a:effectLst/>
                <a:latin typeface="Arial"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ttps://3.bp.blogspot.com/-Dafi4ooijvs/VrYx4MQPW0I/AAAAAAAABLg/Jnb6nH8gSaQ/s1600/THREE%2BPHASE.png"/>
          <p:cNvPicPr>
            <a:picLocks noChangeAspect="1" noChangeArrowheads="1"/>
          </p:cNvPicPr>
          <p:nvPr/>
        </p:nvPicPr>
        <p:blipFill>
          <a:blip r:embed="rId2"/>
          <a:srcRect/>
          <a:stretch>
            <a:fillRect/>
          </a:stretch>
        </p:blipFill>
        <p:spPr bwMode="auto">
          <a:xfrm>
            <a:off x="304800" y="304800"/>
            <a:ext cx="8382000" cy="59436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316.jpg]"/>
          <p:cNvPicPr>
            <a:picLocks noChangeAspect="1" noChangeArrowheads="1"/>
          </p:cNvPicPr>
          <p:nvPr/>
        </p:nvPicPr>
        <p:blipFill>
          <a:blip r:embed="rId2"/>
          <a:srcRect/>
          <a:stretch>
            <a:fillRect/>
          </a:stretch>
        </p:blipFill>
        <p:spPr bwMode="auto">
          <a:xfrm>
            <a:off x="1066800" y="533400"/>
            <a:ext cx="7315200" cy="55626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35846"/>
            <a:ext cx="8382000" cy="2246769"/>
          </a:xfrm>
          <a:prstGeom prst="rect">
            <a:avLst/>
          </a:prstGeom>
        </p:spPr>
        <p:txBody>
          <a:bodyPr wrap="square">
            <a:spAutoFit/>
          </a:bodyPr>
          <a:lstStyle/>
          <a:p>
            <a:r>
              <a:rPr lang="en-US" sz="2000" b="1" dirty="0" smtClean="0">
                <a:latin typeface="Times New Roman" pitchFamily="18" charset="0"/>
                <a:cs typeface="Times New Roman" pitchFamily="18" charset="0"/>
              </a:rPr>
              <a:t>Closed Loop Control of Drives</a:t>
            </a:r>
          </a:p>
          <a:p>
            <a:r>
              <a:rPr lang="en-US" sz="2000" dirty="0" smtClean="0">
                <a:latin typeface="Times New Roman" pitchFamily="18" charset="0"/>
                <a:cs typeface="Times New Roman" pitchFamily="18" charset="0"/>
              </a:rPr>
              <a:t>In </a:t>
            </a:r>
            <a:r>
              <a:rPr lang="en-US" sz="2000" dirty="0" smtClean="0">
                <a:latin typeface="Times New Roman" pitchFamily="18" charset="0"/>
                <a:cs typeface="Times New Roman" pitchFamily="18" charset="0"/>
                <a:hlinkClick r:id="rId2"/>
              </a:rPr>
              <a:t>electrical drives</a:t>
            </a:r>
            <a:r>
              <a:rPr lang="en-US" sz="2000" dirty="0" smtClean="0">
                <a:latin typeface="Times New Roman" pitchFamily="18" charset="0"/>
                <a:cs typeface="Times New Roman" pitchFamily="18" charset="0"/>
              </a:rPr>
              <a:t> feedback loops or </a:t>
            </a:r>
            <a:r>
              <a:rPr lang="en-US" sz="2000" dirty="0" smtClean="0">
                <a:latin typeface="Times New Roman" pitchFamily="18" charset="0"/>
                <a:cs typeface="Times New Roman" pitchFamily="18" charset="0"/>
                <a:hlinkClick r:id="rId3"/>
              </a:rPr>
              <a:t>closed loop control</a:t>
            </a:r>
            <a:r>
              <a:rPr lang="en-US" sz="2000" dirty="0" smtClean="0">
                <a:latin typeface="Times New Roman" pitchFamily="18" charset="0"/>
                <a:cs typeface="Times New Roman" pitchFamily="18" charset="0"/>
              </a:rPr>
              <a:t> satisfy the following requirements. </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1. Protection</a:t>
            </a:r>
          </a:p>
          <a:p>
            <a:r>
              <a:rPr lang="en-US" sz="2000" dirty="0" smtClean="0">
                <a:latin typeface="Times New Roman" pitchFamily="18" charset="0"/>
                <a:cs typeface="Times New Roman" pitchFamily="18" charset="0"/>
              </a:rPr>
              <a:t>2. Enhancement of speed of response</a:t>
            </a:r>
          </a:p>
          <a:p>
            <a:r>
              <a:rPr lang="en-US" sz="2000" dirty="0" smtClean="0">
                <a:latin typeface="Times New Roman" pitchFamily="18" charset="0"/>
                <a:cs typeface="Times New Roman" pitchFamily="18" charset="0"/>
              </a:rPr>
              <a:t>3. To improve steady-state accuracy</a:t>
            </a:r>
          </a:p>
        </p:txBody>
      </p:sp>
      <p:sp>
        <p:nvSpPr>
          <p:cNvPr id="3" name="Rectangle 2"/>
          <p:cNvSpPr/>
          <p:nvPr/>
        </p:nvSpPr>
        <p:spPr>
          <a:xfrm>
            <a:off x="228600" y="2819400"/>
            <a:ext cx="8610600" cy="3785652"/>
          </a:xfrm>
          <a:prstGeom prst="rect">
            <a:avLst/>
          </a:prstGeom>
        </p:spPr>
        <p:txBody>
          <a:bodyPr wrap="square">
            <a:spAutoFit/>
          </a:bodyPr>
          <a:lstStyle/>
          <a:p>
            <a:pPr algn="just"/>
            <a:r>
              <a:rPr lang="en-US" sz="2400" b="1" dirty="0" smtClean="0">
                <a:latin typeface="Times New Roman" pitchFamily="18" charset="0"/>
                <a:cs typeface="Times New Roman" pitchFamily="18" charset="0"/>
              </a:rPr>
              <a:t>Current Limit Control </a:t>
            </a:r>
          </a:p>
          <a:p>
            <a:pPr algn="just"/>
            <a:r>
              <a:rPr lang="en-US" sz="2400" dirty="0" smtClean="0">
                <a:latin typeface="Times New Roman" pitchFamily="18" charset="0"/>
                <a:cs typeface="Times New Roman" pitchFamily="18" charset="0"/>
              </a:rPr>
              <a:t>During the starting, we know if precautionary measures are not taken there is a chance of huge </a:t>
            </a:r>
            <a:r>
              <a:rPr lang="en-US" sz="2400" dirty="0" smtClean="0">
                <a:latin typeface="Times New Roman" pitchFamily="18" charset="0"/>
                <a:cs typeface="Times New Roman" pitchFamily="18" charset="0"/>
                <a:hlinkClick r:id="rId4" tooltip="Electric Current"/>
              </a:rPr>
              <a:t>current</a:t>
            </a:r>
            <a:r>
              <a:rPr lang="en-US" sz="2400" dirty="0" smtClean="0">
                <a:latin typeface="Times New Roman" pitchFamily="18" charset="0"/>
                <a:cs typeface="Times New Roman" pitchFamily="18" charset="0"/>
              </a:rPr>
              <a:t> flow through the motor circuit. To limit the current and sense the current fed to the motor, current limit controller is installed. The feedback loop does not effect the normal operation of the drive but if the current exceeds the predetermined safe limit, the feedback loop activates and the current is brought down below the safe limit. Once the current is brought down below the safe limit the feedback loop again deactivates and in this way the control of current takes place. </a:t>
            </a:r>
            <a:endParaRPr lang="en-US" sz="24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current limit control"/>
          <p:cNvPicPr>
            <a:picLocks noChangeAspect="1" noChangeArrowheads="1"/>
          </p:cNvPicPr>
          <p:nvPr/>
        </p:nvPicPr>
        <p:blipFill>
          <a:blip r:embed="rId2"/>
          <a:srcRect/>
          <a:stretch>
            <a:fillRect/>
          </a:stretch>
        </p:blipFill>
        <p:spPr bwMode="auto">
          <a:xfrm>
            <a:off x="381000" y="990600"/>
            <a:ext cx="8458200" cy="4552951"/>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0"/>
            <a:ext cx="8229600" cy="1938992"/>
          </a:xfrm>
          <a:prstGeom prst="rect">
            <a:avLst/>
          </a:prstGeom>
        </p:spPr>
        <p:txBody>
          <a:bodyPr wrap="square">
            <a:spAutoFit/>
          </a:bodyPr>
          <a:lstStyle/>
          <a:p>
            <a:endParaRPr lang="en-US" sz="2400" b="1" dirty="0" smtClean="0"/>
          </a:p>
          <a:p>
            <a:r>
              <a:rPr lang="en-US" sz="2400" b="1" dirty="0" smtClean="0"/>
              <a:t>Closed Loop Speed Control</a:t>
            </a:r>
          </a:p>
          <a:p>
            <a:endParaRPr lang="en-US" sz="2400" b="1" dirty="0" smtClean="0"/>
          </a:p>
          <a:p>
            <a:r>
              <a:rPr lang="en-US" sz="2400" dirty="0" smtClean="0"/>
              <a:t>Speed control loops are perhaps the most widely used feedback loops for drives. </a:t>
            </a:r>
            <a:endParaRPr lang="en-US" sz="2400" dirty="0"/>
          </a:p>
        </p:txBody>
      </p:sp>
      <p:pic>
        <p:nvPicPr>
          <p:cNvPr id="30722" name="Picture 2" descr="closed loop speed control"/>
          <p:cNvPicPr>
            <a:picLocks noChangeAspect="1" noChangeArrowheads="1"/>
          </p:cNvPicPr>
          <p:nvPr/>
        </p:nvPicPr>
        <p:blipFill>
          <a:blip r:embed="rId2"/>
          <a:srcRect/>
          <a:stretch>
            <a:fillRect/>
          </a:stretch>
        </p:blipFill>
        <p:spPr bwMode="auto">
          <a:xfrm>
            <a:off x="304800" y="2209800"/>
            <a:ext cx="7753350" cy="41910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610600" cy="6740307"/>
          </a:xfrm>
          <a:prstGeom prst="rect">
            <a:avLst/>
          </a:prstGeom>
        </p:spPr>
        <p:txBody>
          <a:bodyPr wrap="square">
            <a:spAutoFit/>
          </a:bodyPr>
          <a:lstStyle/>
          <a:p>
            <a:pPr algn="just"/>
            <a:endParaRPr lang="en-US" sz="2400" dirty="0" smtClean="0"/>
          </a:p>
          <a:p>
            <a:pPr algn="just"/>
            <a:r>
              <a:rPr lang="en-US" sz="2400" dirty="0" smtClean="0"/>
              <a:t>The inner </a:t>
            </a:r>
            <a:r>
              <a:rPr lang="en-US" sz="2400" dirty="0" smtClean="0">
                <a:hlinkClick r:id="rId2" tooltip="Electric Current"/>
              </a:rPr>
              <a:t>current</a:t>
            </a:r>
            <a:r>
              <a:rPr lang="en-US" sz="2400" dirty="0" smtClean="0"/>
              <a:t> control loop limits the converter and motor current or motor torque below the safe limit.</a:t>
            </a:r>
          </a:p>
          <a:p>
            <a:pPr algn="just"/>
            <a:endParaRPr lang="en-US" sz="2400" dirty="0" smtClean="0"/>
          </a:p>
          <a:p>
            <a:pPr algn="just"/>
            <a:r>
              <a:rPr lang="en-US" sz="2400" dirty="0" smtClean="0"/>
              <a:t>Suppose the reference speed W</a:t>
            </a:r>
            <a:r>
              <a:rPr lang="en-US" sz="2400" baseline="-25000" dirty="0" smtClean="0"/>
              <a:t>m</a:t>
            </a:r>
            <a:r>
              <a:rPr lang="en-US" sz="2400" baseline="30000" dirty="0" smtClean="0"/>
              <a:t>*</a:t>
            </a:r>
            <a:r>
              <a:rPr lang="en-US" sz="2400" dirty="0" smtClean="0"/>
              <a:t> increases and there is a positive error </a:t>
            </a:r>
            <a:r>
              <a:rPr lang="en-US" sz="2400" dirty="0" err="1" smtClean="0"/>
              <a:t>ΔW</a:t>
            </a:r>
            <a:r>
              <a:rPr lang="en-US" sz="2400" baseline="-25000" dirty="0" err="1" smtClean="0"/>
              <a:t>m</a:t>
            </a:r>
            <a:r>
              <a:rPr lang="en-US" sz="2400" dirty="0" smtClean="0"/>
              <a:t>, which indicates that the speed is needed to be increased.</a:t>
            </a:r>
          </a:p>
          <a:p>
            <a:pPr algn="just"/>
            <a:r>
              <a:rPr lang="en-US" sz="2400" dirty="0" smtClean="0"/>
              <a:t>Now the inner loop increases the current keeping it under maximum allowable current. And then the driver accelerates, when the speed reaches the desired speed then the motor torque is equal to the load torque and there is a decrease in the reference speed W</a:t>
            </a:r>
            <a:r>
              <a:rPr lang="en-US" sz="2400" baseline="-25000" dirty="0" smtClean="0"/>
              <a:t>m</a:t>
            </a:r>
            <a:r>
              <a:rPr lang="en-US" sz="2400" dirty="0" smtClean="0"/>
              <a:t> which indicates that there is no need of any more acceleration but there must be deceleration, and braking is done by the speed controller at maximum allowable current.</a:t>
            </a:r>
          </a:p>
          <a:p>
            <a:pPr algn="just"/>
            <a:endParaRPr lang="en-US" sz="2400" dirty="0" smtClean="0"/>
          </a:p>
          <a:p>
            <a:pPr algn="just"/>
            <a:r>
              <a:rPr lang="en-US" sz="2400" dirty="0" smtClean="0"/>
              <a:t> So, we can say that during speed controlling the function transfers from motoring to braking and from braking to motoring continuously for the smooth operation and running of the motor.</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533400"/>
            <a:ext cx="8305800" cy="954107"/>
          </a:xfrm>
          <a:prstGeom prst="rect">
            <a:avLst/>
          </a:prstGeom>
        </p:spPr>
        <p:txBody>
          <a:bodyPr wrap="square">
            <a:spAutoFit/>
          </a:bodyPr>
          <a:lstStyle/>
          <a:p>
            <a:r>
              <a:rPr lang="en-US" sz="2800" dirty="0" smtClean="0"/>
              <a:t>There are two functional modes: </a:t>
            </a:r>
            <a:r>
              <a:rPr lang="en-US" sz="2800" b="1" dirty="0" smtClean="0"/>
              <a:t>Non-circulating current mode and circulating mode</a:t>
            </a:r>
            <a:endParaRPr lang="en-US" sz="2800" b="1" dirty="0"/>
          </a:p>
        </p:txBody>
      </p:sp>
      <p:sp>
        <p:nvSpPr>
          <p:cNvPr id="3" name="Rectangle 2"/>
          <p:cNvSpPr/>
          <p:nvPr/>
        </p:nvSpPr>
        <p:spPr>
          <a:xfrm>
            <a:off x="457200" y="1828800"/>
            <a:ext cx="7924800" cy="4401205"/>
          </a:xfrm>
          <a:prstGeom prst="rect">
            <a:avLst/>
          </a:prstGeom>
        </p:spPr>
        <p:txBody>
          <a:bodyPr wrap="square">
            <a:spAutoFit/>
          </a:bodyPr>
          <a:lstStyle/>
          <a:p>
            <a:pPr algn="just"/>
            <a:r>
              <a:rPr lang="en-US" sz="2800" b="1" dirty="0" smtClean="0"/>
              <a:t>Non Circulating Current Mode</a:t>
            </a:r>
          </a:p>
          <a:p>
            <a:pPr algn="just"/>
            <a:endParaRPr lang="en-US" sz="2800" dirty="0" smtClean="0"/>
          </a:p>
          <a:p>
            <a:pPr algn="just"/>
            <a:r>
              <a:rPr lang="en-US" sz="2800" dirty="0" smtClean="0"/>
              <a:t>One converter will perform at a time. So there is no circulating current between the converters.</a:t>
            </a:r>
          </a:p>
          <a:p>
            <a:pPr algn="just"/>
            <a:endParaRPr lang="en-US" sz="2800" dirty="0" smtClean="0"/>
          </a:p>
          <a:p>
            <a:pPr algn="just"/>
            <a:r>
              <a:rPr lang="en-US" sz="2800" dirty="0" smtClean="0"/>
              <a:t>During the converter 1 operation, firing angle (α</a:t>
            </a:r>
            <a:r>
              <a:rPr lang="en-US" sz="2800" baseline="-25000" dirty="0" smtClean="0"/>
              <a:t>1</a:t>
            </a:r>
            <a:r>
              <a:rPr lang="en-US" sz="2800" dirty="0" smtClean="0"/>
              <a:t>) will be 0&lt;α</a:t>
            </a:r>
            <a:r>
              <a:rPr lang="en-US" sz="2800" baseline="-25000" dirty="0" smtClean="0"/>
              <a:t>1</a:t>
            </a:r>
            <a:r>
              <a:rPr lang="en-US" sz="2800" dirty="0" smtClean="0"/>
              <a:t>&lt; 90</a:t>
            </a:r>
            <a:r>
              <a:rPr lang="en-US" sz="2800" baseline="30000" dirty="0" smtClean="0"/>
              <a:t>o</a:t>
            </a:r>
            <a:r>
              <a:rPr lang="en-US" sz="2800" dirty="0" smtClean="0"/>
              <a:t>; </a:t>
            </a:r>
            <a:r>
              <a:rPr lang="en-US" sz="2800" dirty="0" err="1" smtClean="0"/>
              <a:t>V</a:t>
            </a:r>
            <a:r>
              <a:rPr lang="en-US" sz="2800" baseline="-25000" dirty="0" err="1" smtClean="0"/>
              <a:t>dc</a:t>
            </a:r>
            <a:r>
              <a:rPr lang="en-US" sz="2800" dirty="0" smtClean="0"/>
              <a:t> and </a:t>
            </a:r>
            <a:r>
              <a:rPr lang="en-US" sz="2800" dirty="0" err="1" smtClean="0"/>
              <a:t>I</a:t>
            </a:r>
            <a:r>
              <a:rPr lang="en-US" sz="2800" baseline="-25000" dirty="0" err="1" smtClean="0"/>
              <a:t>dc</a:t>
            </a:r>
            <a:r>
              <a:rPr lang="en-US" sz="2800" dirty="0" smtClean="0"/>
              <a:t> are positive.</a:t>
            </a:r>
          </a:p>
          <a:p>
            <a:pPr algn="just"/>
            <a:endParaRPr lang="en-US" sz="2800" dirty="0" smtClean="0"/>
          </a:p>
          <a:p>
            <a:pPr algn="just"/>
            <a:r>
              <a:rPr lang="en-US" sz="2800" dirty="0" smtClean="0"/>
              <a:t>During the converter 2 operation, firing angle (α</a:t>
            </a:r>
            <a:r>
              <a:rPr lang="en-US" sz="2800" baseline="-25000" dirty="0" smtClean="0"/>
              <a:t>2</a:t>
            </a:r>
            <a:r>
              <a:rPr lang="en-US" sz="2800" dirty="0" smtClean="0"/>
              <a:t>) will be 0&lt;α</a:t>
            </a:r>
            <a:r>
              <a:rPr lang="en-US" sz="2800" baseline="-25000" dirty="0" smtClean="0"/>
              <a:t>2</a:t>
            </a:r>
            <a:r>
              <a:rPr lang="en-US" sz="2800" dirty="0" smtClean="0"/>
              <a:t>&lt; 90</a:t>
            </a:r>
            <a:r>
              <a:rPr lang="en-US" sz="2800" baseline="30000" dirty="0" smtClean="0"/>
              <a:t>o</a:t>
            </a:r>
            <a:r>
              <a:rPr lang="en-US" sz="2800" dirty="0" smtClean="0"/>
              <a:t>; </a:t>
            </a:r>
            <a:r>
              <a:rPr lang="en-US" sz="2800" dirty="0" err="1" smtClean="0"/>
              <a:t>V</a:t>
            </a:r>
            <a:r>
              <a:rPr lang="en-US" sz="2800" baseline="-25000" dirty="0" err="1" smtClean="0"/>
              <a:t>dc</a:t>
            </a:r>
            <a:r>
              <a:rPr lang="en-US" sz="2800" dirty="0" smtClean="0"/>
              <a:t> and </a:t>
            </a:r>
            <a:r>
              <a:rPr lang="en-US" sz="2800" dirty="0" err="1" smtClean="0"/>
              <a:t>I</a:t>
            </a:r>
            <a:r>
              <a:rPr lang="en-US" sz="2800" baseline="-25000" dirty="0" err="1" smtClean="0"/>
              <a:t>dc</a:t>
            </a:r>
            <a:r>
              <a:rPr lang="en-US" sz="2800" dirty="0" smtClean="0"/>
              <a:t> are negative</a:t>
            </a:r>
            <a:r>
              <a:rPr lang="en-US" sz="2000" dirty="0" smtClean="0"/>
              <a:t>.</a:t>
            </a:r>
            <a:endParaRPr 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s://i.ytimg.com/vi/c_SekZ9-5Ac/maxresdefault.jpg"/>
          <p:cNvPicPr>
            <a:picLocks noChangeAspect="1" noChangeArrowheads="1"/>
          </p:cNvPicPr>
          <p:nvPr/>
        </p:nvPicPr>
        <p:blipFill>
          <a:blip r:embed="rId2"/>
          <a:srcRect/>
          <a:stretch>
            <a:fillRect/>
          </a:stretch>
        </p:blipFill>
        <p:spPr bwMode="auto">
          <a:xfrm>
            <a:off x="155575" y="685800"/>
            <a:ext cx="8988425" cy="572928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four quadrant operation of dual converter"/>
          <p:cNvPicPr>
            <a:picLocks noChangeAspect="1" noChangeArrowheads="1"/>
          </p:cNvPicPr>
          <p:nvPr/>
        </p:nvPicPr>
        <p:blipFill>
          <a:blip r:embed="rId2"/>
          <a:srcRect/>
          <a:stretch>
            <a:fillRect/>
          </a:stretch>
        </p:blipFill>
        <p:spPr bwMode="auto">
          <a:xfrm>
            <a:off x="609600" y="457200"/>
            <a:ext cx="7391400" cy="54102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81000"/>
            <a:ext cx="8534400" cy="5693866"/>
          </a:xfrm>
          <a:prstGeom prst="rect">
            <a:avLst/>
          </a:prstGeom>
        </p:spPr>
        <p:txBody>
          <a:bodyPr wrap="square">
            <a:spAutoFit/>
          </a:bodyPr>
          <a:lstStyle/>
          <a:p>
            <a:pPr algn="just"/>
            <a:r>
              <a:rPr lang="en-US" sz="2800" b="1" dirty="0" smtClean="0"/>
              <a:t>Circulating Current Mode:</a:t>
            </a:r>
          </a:p>
          <a:p>
            <a:pPr algn="just"/>
            <a:r>
              <a:rPr lang="en-US" sz="2800" dirty="0" smtClean="0"/>
              <a:t>Two converters will be in the ON condition at the same time. So circulating current is present.</a:t>
            </a:r>
          </a:p>
          <a:p>
            <a:pPr algn="just"/>
            <a:r>
              <a:rPr lang="en-US" sz="2800" dirty="0" smtClean="0"/>
              <a:t>The firing angles are adjusted such that firing angle of converter 1 (α</a:t>
            </a:r>
            <a:r>
              <a:rPr lang="en-US" sz="2800" baseline="-25000" dirty="0" smtClean="0"/>
              <a:t>1</a:t>
            </a:r>
            <a:r>
              <a:rPr lang="en-US" sz="2800" dirty="0" smtClean="0"/>
              <a:t>) + firing angle of converter 2 (α</a:t>
            </a:r>
            <a:r>
              <a:rPr lang="en-US" sz="2800" baseline="-25000" dirty="0" smtClean="0"/>
              <a:t>2</a:t>
            </a:r>
            <a:r>
              <a:rPr lang="en-US" sz="2800" dirty="0" smtClean="0"/>
              <a:t>) = 180</a:t>
            </a:r>
            <a:r>
              <a:rPr lang="en-US" sz="2800" baseline="30000" dirty="0" smtClean="0"/>
              <a:t>o</a:t>
            </a:r>
            <a:r>
              <a:rPr lang="en-US" sz="2800" dirty="0" smtClean="0"/>
              <a:t>.</a:t>
            </a:r>
          </a:p>
          <a:p>
            <a:pPr algn="just"/>
            <a:r>
              <a:rPr lang="en-US" sz="2800" dirty="0" smtClean="0"/>
              <a:t>Converter 1 performs as a controlled rectifier when firing angle be 0&lt;α</a:t>
            </a:r>
            <a:r>
              <a:rPr lang="en-US" sz="2800" baseline="-25000" dirty="0" smtClean="0"/>
              <a:t>1</a:t>
            </a:r>
            <a:r>
              <a:rPr lang="en-US" sz="2800" dirty="0" smtClean="0"/>
              <a:t>&lt; 90</a:t>
            </a:r>
            <a:r>
              <a:rPr lang="en-US" sz="2800" baseline="30000" dirty="0" smtClean="0"/>
              <a:t>o</a:t>
            </a:r>
            <a:r>
              <a:rPr lang="en-US" sz="2800" dirty="0" smtClean="0"/>
              <a:t> and Converter 2 performs as an inverter when the firing angle be 90</a:t>
            </a:r>
            <a:r>
              <a:rPr lang="en-US" sz="2800" baseline="30000" dirty="0" smtClean="0"/>
              <a:t>o</a:t>
            </a:r>
            <a:r>
              <a:rPr lang="en-US" sz="2800" dirty="0" smtClean="0"/>
              <a:t>&lt;α</a:t>
            </a:r>
            <a:r>
              <a:rPr lang="en-US" sz="2800" baseline="-25000" dirty="0" smtClean="0"/>
              <a:t>2</a:t>
            </a:r>
            <a:r>
              <a:rPr lang="en-US" sz="2800" dirty="0" smtClean="0"/>
              <a:t>&lt; 180</a:t>
            </a:r>
            <a:r>
              <a:rPr lang="en-US" sz="2800" baseline="30000" dirty="0" smtClean="0"/>
              <a:t>o</a:t>
            </a:r>
            <a:r>
              <a:rPr lang="en-US" sz="2800" dirty="0" smtClean="0"/>
              <a:t>. In this condition, </a:t>
            </a:r>
            <a:r>
              <a:rPr lang="en-US" sz="2800" dirty="0" err="1" smtClean="0"/>
              <a:t>V</a:t>
            </a:r>
            <a:r>
              <a:rPr lang="en-US" sz="2800" baseline="-25000" dirty="0" err="1" smtClean="0"/>
              <a:t>dc</a:t>
            </a:r>
            <a:r>
              <a:rPr lang="en-US" sz="2800" dirty="0" smtClean="0"/>
              <a:t> and </a:t>
            </a:r>
            <a:r>
              <a:rPr lang="en-US" sz="2800" dirty="0" err="1" smtClean="0"/>
              <a:t>I</a:t>
            </a:r>
            <a:r>
              <a:rPr lang="en-US" sz="2800" baseline="-25000" dirty="0" err="1" smtClean="0"/>
              <a:t>dc</a:t>
            </a:r>
            <a:r>
              <a:rPr lang="en-US" sz="2800" dirty="0" smtClean="0"/>
              <a:t> are positive.</a:t>
            </a:r>
          </a:p>
          <a:p>
            <a:pPr algn="just"/>
            <a:r>
              <a:rPr lang="en-US" sz="2800" dirty="0" smtClean="0"/>
              <a:t>Converter 1 performs as an inverter when firing angle be 90</a:t>
            </a:r>
            <a:r>
              <a:rPr lang="en-US" sz="2800" baseline="30000" dirty="0" smtClean="0"/>
              <a:t>o</a:t>
            </a:r>
            <a:r>
              <a:rPr lang="en-US" sz="2800" dirty="0" smtClean="0"/>
              <a:t>&lt;α</a:t>
            </a:r>
            <a:r>
              <a:rPr lang="en-US" sz="2800" baseline="-25000" dirty="0" smtClean="0"/>
              <a:t>1</a:t>
            </a:r>
            <a:r>
              <a:rPr lang="en-US" sz="2800" dirty="0" smtClean="0"/>
              <a:t>&lt; 180</a:t>
            </a:r>
            <a:r>
              <a:rPr lang="en-US" sz="2800" baseline="30000" dirty="0" smtClean="0"/>
              <a:t>o</a:t>
            </a:r>
            <a:r>
              <a:rPr lang="en-US" sz="2800" dirty="0" smtClean="0"/>
              <a:t> and Converter 2 performs as a controlled rectifier when the firing angle be 0&lt;α</a:t>
            </a:r>
            <a:r>
              <a:rPr lang="en-US" sz="2800" baseline="-25000" dirty="0" smtClean="0"/>
              <a:t>2</a:t>
            </a:r>
            <a:r>
              <a:rPr lang="en-US" sz="2800" dirty="0" smtClean="0"/>
              <a:t>&lt; 90</a:t>
            </a:r>
            <a:r>
              <a:rPr lang="en-US" sz="2800" baseline="30000" dirty="0" smtClean="0"/>
              <a:t>o</a:t>
            </a:r>
            <a:r>
              <a:rPr lang="en-US" sz="2800" dirty="0" smtClean="0"/>
              <a:t> In this condition, </a:t>
            </a:r>
            <a:r>
              <a:rPr lang="en-US" sz="2800" dirty="0" err="1" smtClean="0"/>
              <a:t>V</a:t>
            </a:r>
            <a:r>
              <a:rPr lang="en-US" sz="2800" baseline="-25000" dirty="0" err="1" smtClean="0"/>
              <a:t>dc</a:t>
            </a:r>
            <a:r>
              <a:rPr lang="en-US" sz="2800" dirty="0" smtClean="0"/>
              <a:t> and </a:t>
            </a:r>
            <a:r>
              <a:rPr lang="en-US" sz="2800" dirty="0" err="1" smtClean="0"/>
              <a:t>I</a:t>
            </a:r>
            <a:r>
              <a:rPr lang="en-US" sz="2800" baseline="-25000" dirty="0" err="1" smtClean="0"/>
              <a:t>dc</a:t>
            </a:r>
            <a:r>
              <a:rPr lang="en-US" sz="2800" dirty="0" smtClean="0"/>
              <a:t> are negative.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60" name="Picture 12" descr="https://4.bp.blogspot.com/-GLqm2THXRJM/VrYuHbXQ-VI/AAAAAAAABLQ/OFj1gy4c7hU/s1600/single%2Bdual%2Bconverter.pn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ideal dual converter"/>
          <p:cNvPicPr>
            <a:picLocks noChangeAspect="1" noChangeArrowheads="1"/>
          </p:cNvPicPr>
          <p:nvPr/>
        </p:nvPicPr>
        <p:blipFill>
          <a:blip r:embed="rId2"/>
          <a:srcRect/>
          <a:stretch>
            <a:fillRect/>
          </a:stretch>
        </p:blipFill>
        <p:spPr bwMode="auto">
          <a:xfrm>
            <a:off x="685800" y="533400"/>
            <a:ext cx="8001000" cy="4495800"/>
          </a:xfrm>
          <a:prstGeom prst="rect">
            <a:avLst/>
          </a:prstGeom>
          <a:noFill/>
        </p:spPr>
      </p:pic>
      <p:pic>
        <p:nvPicPr>
          <p:cNvPr id="28676" name="Picture 4" descr="https://www.electrical4u.com/images/2017/february/1486207052.PNG"/>
          <p:cNvPicPr>
            <a:picLocks noChangeAspect="1" noChangeArrowheads="1"/>
          </p:cNvPicPr>
          <p:nvPr/>
        </p:nvPicPr>
        <p:blipFill>
          <a:blip r:embed="rId3"/>
          <a:srcRect/>
          <a:stretch>
            <a:fillRect/>
          </a:stretch>
        </p:blipFill>
        <p:spPr bwMode="auto">
          <a:xfrm>
            <a:off x="533400" y="5057775"/>
            <a:ext cx="6477000" cy="1800225"/>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700" name="Picture 4" descr="ideal dual converter"/>
          <p:cNvPicPr>
            <a:picLocks noChangeAspect="1" noChangeArrowheads="1"/>
          </p:cNvPicPr>
          <p:nvPr/>
        </p:nvPicPr>
        <p:blipFill>
          <a:blip r:embed="rId2"/>
          <a:srcRect/>
          <a:stretch>
            <a:fillRect/>
          </a:stretch>
        </p:blipFill>
        <p:spPr bwMode="auto">
          <a:xfrm>
            <a:off x="1905000" y="685800"/>
            <a:ext cx="6172200" cy="39624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0"/>
            <a:ext cx="9144000" cy="72943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Arial" pitchFamily="34" charset="0"/>
                <a:cs typeface="Arial" pitchFamily="34" charset="0"/>
              </a:rPr>
              <a:t>The dual converters consists of two full converters one with positive and another with negative output voltages.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Arial" pitchFamily="34" charset="0"/>
                <a:cs typeface="Arial" pitchFamily="34" charset="0"/>
              </a:rPr>
              <a:t>*for highly inductive load the dual converters will operate in four quadrant with continuous current mode.</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Arial" pitchFamily="34" charset="0"/>
                <a:cs typeface="Arial" pitchFamily="34" charset="0"/>
              </a:rPr>
              <a:t>The delay angle varies from 0 to +2Vm/</a:t>
            </a:r>
            <a:r>
              <a:rPr kumimoji="0" lang="en-US" sz="4000" b="0" i="0" u="none" strike="noStrike" cap="none" normalizeH="0" baseline="0" dirty="0" smtClean="0">
                <a:ln>
                  <a:noFill/>
                </a:ln>
                <a:solidFill>
                  <a:schemeClr val="tx1"/>
                </a:solidFill>
                <a:effectLst/>
                <a:latin typeface="Arial" pitchFamily="34" charset="0"/>
                <a:cs typeface="Calibri" pitchFamily="34" charset="0"/>
              </a:rPr>
              <a:t>π</a:t>
            </a:r>
            <a:r>
              <a:rPr kumimoji="0" lang="en-US" sz="4000" b="0" i="0" u="none" strike="noStrike" cap="none" normalizeH="0" baseline="0" dirty="0" smtClean="0">
                <a:ln>
                  <a:noFill/>
                </a:ln>
                <a:solidFill>
                  <a:schemeClr val="tx1"/>
                </a:solidFill>
                <a:effectLst/>
                <a:latin typeface="Arial" pitchFamily="34" charset="0"/>
                <a:cs typeface="Arial" pitchFamily="34" charset="0"/>
              </a:rPr>
              <a:t>, -2Vm/</a:t>
            </a:r>
            <a:r>
              <a:rPr kumimoji="0" lang="en-US" sz="4000" b="0" i="0" u="none" strike="noStrike" cap="none" normalizeH="0" baseline="0" dirty="0" smtClean="0">
                <a:ln>
                  <a:noFill/>
                </a:ln>
                <a:solidFill>
                  <a:schemeClr val="tx1"/>
                </a:solidFill>
                <a:effectLst/>
                <a:latin typeface="Arial" pitchFamily="34" charset="0"/>
                <a:cs typeface="Calibri" pitchFamily="34" charset="0"/>
              </a:rPr>
              <a:t>π</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Arial" pitchFamily="34" charset="0"/>
                <a:cs typeface="Arial" pitchFamily="34" charset="0"/>
              </a:rPr>
              <a:t/>
            </a:r>
            <a:br>
              <a:rPr kumimoji="0" lang="en-US" sz="4000" b="0" i="0" u="none" strike="noStrike" cap="none" normalizeH="0" baseline="0" dirty="0" smtClean="0">
                <a:ln>
                  <a:noFill/>
                </a:ln>
                <a:solidFill>
                  <a:schemeClr val="tx1"/>
                </a:solidFill>
                <a:effectLst/>
                <a:latin typeface="Arial" pitchFamily="34" charset="0"/>
                <a:cs typeface="Arial" pitchFamily="34" charset="0"/>
              </a:rPr>
            </a:b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TotalTime>
  <Words>731</Words>
  <Application>Microsoft Office PowerPoint</Application>
  <PresentationFormat>On-screen Show (4:3)</PresentationFormat>
  <Paragraphs>65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EEE HOD</dc:creator>
  <cp:lastModifiedBy>EEE-HOD</cp:lastModifiedBy>
  <cp:revision>33</cp:revision>
  <dcterms:created xsi:type="dcterms:W3CDTF">2006-08-16T00:00:00Z</dcterms:created>
  <dcterms:modified xsi:type="dcterms:W3CDTF">2018-08-24T05:49:54Z</dcterms:modified>
</cp:coreProperties>
</file>