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60" r:id="rId3"/>
    <p:sldId id="258" r:id="rId4"/>
    <p:sldId id="265" r:id="rId5"/>
    <p:sldId id="266" r:id="rId6"/>
    <p:sldId id="272" r:id="rId7"/>
    <p:sldId id="268" r:id="rId8"/>
    <p:sldId id="262" r:id="rId9"/>
    <p:sldId id="273" r:id="rId10"/>
    <p:sldId id="269" r:id="rId11"/>
    <p:sldId id="274" r:id="rId12"/>
    <p:sldId id="270" r:id="rId13"/>
    <p:sldId id="271" r:id="rId14"/>
    <p:sldId id="275" r:id="rId15"/>
    <p:sldId id="276" r:id="rId16"/>
    <p:sldId id="277" r:id="rId17"/>
    <p:sldId id="278" r:id="rId18"/>
    <p:sldId id="279" r:id="rId19"/>
    <p:sldId id="280" r:id="rId20"/>
    <p:sldId id="281" r:id="rId21"/>
    <p:sldId id="282" r:id="rId22"/>
    <p:sldId id="283" r:id="rId23"/>
    <p:sldId id="285" r:id="rId24"/>
    <p:sldId id="286" r:id="rId25"/>
    <p:sldId id="287" r:id="rId26"/>
    <p:sldId id="284" r:id="rId27"/>
    <p:sldId id="288" r:id="rId28"/>
    <p:sldId id="289" r:id="rId29"/>
    <p:sldId id="290" r:id="rId30"/>
    <p:sldId id="291" r:id="rId31"/>
    <p:sldId id="292" r:id="rId32"/>
    <p:sldId id="293" r:id="rId33"/>
    <p:sldId id="294" r:id="rId34"/>
    <p:sldId id="297" r:id="rId35"/>
    <p:sldId id="295" r:id="rId36"/>
    <p:sldId id="296" r:id="rId37"/>
    <p:sldId id="298" r:id="rId38"/>
    <p:sldId id="308" r:id="rId39"/>
    <p:sldId id="309" r:id="rId40"/>
    <p:sldId id="299" r:id="rId41"/>
    <p:sldId id="310" r:id="rId42"/>
    <p:sldId id="300" r:id="rId43"/>
    <p:sldId id="301" r:id="rId44"/>
    <p:sldId id="304" r:id="rId45"/>
    <p:sldId id="302" r:id="rId46"/>
    <p:sldId id="303" r:id="rId47"/>
    <p:sldId id="306" r:id="rId48"/>
    <p:sldId id="305" r:id="rId49"/>
    <p:sldId id="30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9F27DE-11A4-40E5-9B33-5050E652D425}" type="datetimeFigureOut">
              <a:rPr lang="en-US" smtClean="0"/>
              <a:pPr/>
              <a:t>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E669AC-4594-45CD-A13A-98C60BEDEC4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03720-9376-4CB3-A803-147C3653F91F}" type="datetimeFigureOut">
              <a:rPr lang="en-US" smtClean="0"/>
              <a:pPr/>
              <a:t>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41EEF2-269E-48F9-9450-3625612602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41EEF2-269E-48F9-9450-36256126022A}"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06F393-4868-4BAB-AD1A-B136FD5B642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C82DF-44DE-45B1-93F7-FB7810EE0D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6F393-4868-4BAB-AD1A-B136FD5B642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C82DF-44DE-45B1-93F7-FB7810EE0D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6F393-4868-4BAB-AD1A-B136FD5B642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C82DF-44DE-45B1-93F7-FB7810EE0D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6F393-4868-4BAB-AD1A-B136FD5B642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C82DF-44DE-45B1-93F7-FB7810EE0D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6F393-4868-4BAB-AD1A-B136FD5B642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C82DF-44DE-45B1-93F7-FB7810EE0D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6F393-4868-4BAB-AD1A-B136FD5B642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C82DF-44DE-45B1-93F7-FB7810EE0D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6F393-4868-4BAB-AD1A-B136FD5B6429}" type="datetimeFigureOut">
              <a:rPr lang="en-US" smtClean="0"/>
              <a:pPr/>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C82DF-44DE-45B1-93F7-FB7810EE0D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06F393-4868-4BAB-AD1A-B136FD5B6429}" type="datetimeFigureOut">
              <a:rPr lang="en-US" smtClean="0"/>
              <a:pPr/>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C82DF-44DE-45B1-93F7-FB7810EE0D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6F393-4868-4BAB-AD1A-B136FD5B6429}" type="datetimeFigureOut">
              <a:rPr lang="en-US" smtClean="0"/>
              <a:pPr/>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C82DF-44DE-45B1-93F7-FB7810EE0D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6F393-4868-4BAB-AD1A-B136FD5B642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C82DF-44DE-45B1-93F7-FB7810EE0D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6F393-4868-4BAB-AD1A-B136FD5B642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C82DF-44DE-45B1-93F7-FB7810EE0D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6F393-4868-4BAB-AD1A-B136FD5B6429}" type="datetimeFigureOut">
              <a:rPr lang="en-US" smtClean="0"/>
              <a:pPr/>
              <a:t>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C82DF-44DE-45B1-93F7-FB7810EE0D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924800" cy="461665"/>
          </a:xfrm>
          <a:prstGeom prst="rect">
            <a:avLst/>
          </a:prstGeom>
          <a:noFill/>
        </p:spPr>
        <p:txBody>
          <a:bodyPr wrap="square" rtlCol="0">
            <a:spAutoFit/>
          </a:bodyPr>
          <a:lstStyle/>
          <a:p>
            <a:r>
              <a:rPr lang="en-US" sz="2400" b="1" dirty="0" smtClean="0">
                <a:solidFill>
                  <a:srgbClr val="FF0000"/>
                </a:solidFill>
                <a:latin typeface="+mj-lt"/>
              </a:rPr>
              <a:t>Engine construction</a:t>
            </a:r>
            <a:endParaRPr lang="en-US" sz="2400" b="1" dirty="0">
              <a:solidFill>
                <a:srgbClr val="FF0000"/>
              </a:solidFill>
              <a:latin typeface="+mj-lt"/>
            </a:endParaRPr>
          </a:p>
        </p:txBody>
      </p:sp>
      <p:sp>
        <p:nvSpPr>
          <p:cNvPr id="3" name="TextBox 2"/>
          <p:cNvSpPr txBox="1"/>
          <p:nvPr/>
        </p:nvSpPr>
        <p:spPr>
          <a:xfrm>
            <a:off x="228600" y="533400"/>
            <a:ext cx="8915400" cy="6001643"/>
          </a:xfrm>
          <a:prstGeom prst="rect">
            <a:avLst/>
          </a:prstGeom>
          <a:noFill/>
        </p:spPr>
        <p:txBody>
          <a:bodyPr wrap="square" rtlCol="0">
            <a:spAutoFit/>
          </a:bodyPr>
          <a:lstStyle/>
          <a:p>
            <a:r>
              <a:rPr lang="en-US" sz="2400" b="1" dirty="0" smtClean="0">
                <a:solidFill>
                  <a:srgbClr val="0070C0"/>
                </a:solidFill>
              </a:rPr>
              <a:t>CYLINDER BLOCK:</a:t>
            </a:r>
          </a:p>
          <a:p>
            <a:pPr>
              <a:buFont typeface="Arial" pitchFamily="34" charset="0"/>
              <a:buChar char="•"/>
            </a:pPr>
            <a:r>
              <a:rPr lang="en-US" sz="2000" dirty="0" smtClean="0"/>
              <a:t> the </a:t>
            </a:r>
            <a:r>
              <a:rPr lang="en-US" sz="2000" b="1" dirty="0" smtClean="0">
                <a:solidFill>
                  <a:srgbClr val="0070C0"/>
                </a:solidFill>
              </a:rPr>
              <a:t>cylinder block </a:t>
            </a:r>
            <a:r>
              <a:rPr lang="en-US" sz="2000" dirty="0" smtClean="0"/>
              <a:t>, </a:t>
            </a:r>
            <a:r>
              <a:rPr lang="en-US" sz="2000" b="1" dirty="0" smtClean="0">
                <a:solidFill>
                  <a:srgbClr val="0070C0"/>
                </a:solidFill>
              </a:rPr>
              <a:t>cylinder head </a:t>
            </a:r>
            <a:r>
              <a:rPr lang="en-US" sz="2000" dirty="0" smtClean="0"/>
              <a:t>and </a:t>
            </a:r>
            <a:r>
              <a:rPr lang="en-US" sz="2000" b="1" dirty="0" smtClean="0">
                <a:solidFill>
                  <a:srgbClr val="0070C0"/>
                </a:solidFill>
              </a:rPr>
              <a:t>crank case </a:t>
            </a:r>
            <a:r>
              <a:rPr lang="en-US" sz="2000" dirty="0" smtClean="0"/>
              <a:t>– these </a:t>
            </a:r>
            <a:r>
              <a:rPr lang="en-US" sz="2000" b="1" dirty="0" smtClean="0">
                <a:solidFill>
                  <a:srgbClr val="0070C0"/>
                </a:solidFill>
              </a:rPr>
              <a:t>parts form </a:t>
            </a:r>
            <a:r>
              <a:rPr lang="en-US" sz="2000" dirty="0" smtClean="0"/>
              <a:t>the </a:t>
            </a:r>
            <a:r>
              <a:rPr lang="en-US" sz="2000" b="1" dirty="0" smtClean="0">
                <a:solidFill>
                  <a:srgbClr val="0070C0"/>
                </a:solidFill>
              </a:rPr>
              <a:t>foundation</a:t>
            </a:r>
            <a:r>
              <a:rPr lang="en-US" sz="2000" dirty="0" smtClean="0"/>
              <a:t> and </a:t>
            </a:r>
            <a:r>
              <a:rPr lang="en-US" sz="2000" b="1" dirty="0" smtClean="0">
                <a:solidFill>
                  <a:srgbClr val="0070C0"/>
                </a:solidFill>
              </a:rPr>
              <a:t>main stationary body </a:t>
            </a:r>
            <a:r>
              <a:rPr lang="en-US" sz="2000" dirty="0" smtClean="0"/>
              <a:t>of the </a:t>
            </a:r>
            <a:r>
              <a:rPr lang="en-US" sz="2000" b="1" dirty="0" smtClean="0">
                <a:solidFill>
                  <a:srgbClr val="0070C0"/>
                </a:solidFill>
              </a:rPr>
              <a:t>automobile engine</a:t>
            </a:r>
            <a:r>
              <a:rPr lang="en-US" sz="2000" dirty="0" smtClean="0"/>
              <a:t>.</a:t>
            </a:r>
          </a:p>
          <a:p>
            <a:pPr>
              <a:buFont typeface="Arial" pitchFamily="34" charset="0"/>
              <a:buChar char="•"/>
            </a:pPr>
            <a:endParaRPr lang="en-US" sz="2000" dirty="0" smtClean="0"/>
          </a:p>
          <a:p>
            <a:pPr>
              <a:buFont typeface="Arial" pitchFamily="34" charset="0"/>
              <a:buChar char="•"/>
            </a:pPr>
            <a:r>
              <a:rPr lang="en-US" sz="2000" dirty="0" smtClean="0"/>
              <a:t>They </a:t>
            </a:r>
            <a:r>
              <a:rPr lang="en-US" sz="2000" b="1" dirty="0" smtClean="0">
                <a:solidFill>
                  <a:srgbClr val="0070C0"/>
                </a:solidFill>
              </a:rPr>
              <a:t>serve as support </a:t>
            </a:r>
            <a:r>
              <a:rPr lang="en-US" sz="2000" dirty="0" smtClean="0"/>
              <a:t>and </a:t>
            </a:r>
            <a:r>
              <a:rPr lang="en-US" sz="2000" b="1" dirty="0" smtClean="0">
                <a:solidFill>
                  <a:srgbClr val="0070C0"/>
                </a:solidFill>
              </a:rPr>
              <a:t>enclosure for moving p</a:t>
            </a:r>
            <a:r>
              <a:rPr lang="en-US" sz="2000" dirty="0" smtClean="0"/>
              <a:t>arts.</a:t>
            </a:r>
          </a:p>
          <a:p>
            <a:pPr>
              <a:buFont typeface="Arial" pitchFamily="34" charset="0"/>
              <a:buChar char="•"/>
            </a:pPr>
            <a:endParaRPr lang="en-US" sz="2000" dirty="0" smtClean="0"/>
          </a:p>
          <a:p>
            <a:pPr>
              <a:buFont typeface="Arial" pitchFamily="34" charset="0"/>
              <a:buChar char="•"/>
            </a:pPr>
            <a:r>
              <a:rPr lang="en-US" sz="2000" dirty="0" smtClean="0"/>
              <a:t>In </a:t>
            </a:r>
            <a:r>
              <a:rPr lang="en-US" sz="2000" b="1" dirty="0" smtClean="0">
                <a:solidFill>
                  <a:srgbClr val="0070C0"/>
                </a:solidFill>
              </a:rPr>
              <a:t>modern engine, </a:t>
            </a:r>
            <a:r>
              <a:rPr lang="en-US" sz="2000" b="1" dirty="0" smtClean="0">
                <a:solidFill>
                  <a:srgbClr val="FF0000"/>
                </a:solidFill>
              </a:rPr>
              <a:t>cylinder block </a:t>
            </a:r>
            <a:r>
              <a:rPr lang="en-US" sz="2000" dirty="0" smtClean="0"/>
              <a:t>and </a:t>
            </a:r>
            <a:r>
              <a:rPr lang="en-US" sz="2000" dirty="0" smtClean="0">
                <a:solidFill>
                  <a:srgbClr val="FF0000"/>
                </a:solidFill>
              </a:rPr>
              <a:t>crankcase</a:t>
            </a:r>
            <a:r>
              <a:rPr lang="en-US" sz="2000" dirty="0" smtClean="0"/>
              <a:t> form a </a:t>
            </a:r>
            <a:r>
              <a:rPr lang="en-US" sz="2000" b="1" dirty="0" smtClean="0">
                <a:solidFill>
                  <a:srgbClr val="FF0000"/>
                </a:solidFill>
              </a:rPr>
              <a:t>single casting</a:t>
            </a:r>
            <a:r>
              <a:rPr lang="en-US" sz="2000" dirty="0" smtClean="0"/>
              <a:t>, which gives a </a:t>
            </a:r>
            <a:r>
              <a:rPr lang="en-US" sz="2000" b="1" dirty="0" smtClean="0">
                <a:solidFill>
                  <a:srgbClr val="FF0000"/>
                </a:solidFill>
              </a:rPr>
              <a:t>rigid structure</a:t>
            </a:r>
            <a:r>
              <a:rPr lang="en-US" sz="2000" dirty="0" smtClean="0"/>
              <a:t>.</a:t>
            </a:r>
          </a:p>
          <a:p>
            <a:pPr>
              <a:buFont typeface="Arial" pitchFamily="34" charset="0"/>
              <a:buChar char="•"/>
            </a:pPr>
            <a:endParaRPr lang="en-US" sz="2000" dirty="0" smtClean="0"/>
          </a:p>
          <a:p>
            <a:pPr>
              <a:buFont typeface="Arial" pitchFamily="34" charset="0"/>
              <a:buChar char="•"/>
            </a:pPr>
            <a:r>
              <a:rPr lang="en-US" sz="2000" b="1" dirty="0" smtClean="0">
                <a:solidFill>
                  <a:srgbClr val="0070C0"/>
                </a:solidFill>
              </a:rPr>
              <a:t>Ribs</a:t>
            </a:r>
            <a:r>
              <a:rPr lang="en-US" sz="2000" dirty="0" smtClean="0"/>
              <a:t> are </a:t>
            </a:r>
            <a:r>
              <a:rPr lang="en-US" sz="2000" b="1" dirty="0" smtClean="0">
                <a:solidFill>
                  <a:srgbClr val="0070C0"/>
                </a:solidFill>
              </a:rPr>
              <a:t>cast in the cylinder crank case </a:t>
            </a:r>
            <a:r>
              <a:rPr lang="en-US" sz="2000" dirty="0" smtClean="0"/>
              <a:t>to give it </a:t>
            </a:r>
            <a:r>
              <a:rPr lang="en-US" sz="2000" b="1" dirty="0" smtClean="0">
                <a:solidFill>
                  <a:srgbClr val="0070C0"/>
                </a:solidFill>
              </a:rPr>
              <a:t>give extra strength </a:t>
            </a:r>
            <a:r>
              <a:rPr lang="en-US" sz="2000" dirty="0" smtClean="0"/>
              <a:t>and </a:t>
            </a:r>
            <a:r>
              <a:rPr lang="en-US" sz="2000" b="1" dirty="0" smtClean="0">
                <a:solidFill>
                  <a:srgbClr val="0070C0"/>
                </a:solidFill>
              </a:rPr>
              <a:t>support</a:t>
            </a:r>
            <a:r>
              <a:rPr lang="en-US" sz="2000" dirty="0" smtClean="0"/>
              <a:t> the </a:t>
            </a:r>
            <a:r>
              <a:rPr lang="en-US" sz="2000" b="1" dirty="0" smtClean="0">
                <a:solidFill>
                  <a:srgbClr val="0070C0"/>
                </a:solidFill>
              </a:rPr>
              <a:t>main </a:t>
            </a:r>
            <a:r>
              <a:rPr lang="en-US" sz="2000" dirty="0" smtClean="0"/>
              <a:t>and in </a:t>
            </a:r>
            <a:r>
              <a:rPr lang="en-US" sz="2000" b="1" dirty="0" smtClean="0">
                <a:solidFill>
                  <a:srgbClr val="0070C0"/>
                </a:solidFill>
              </a:rPr>
              <a:t>some cases the camshaft bearings</a:t>
            </a:r>
            <a:r>
              <a:rPr lang="en-US" sz="2000" dirty="0" smtClean="0"/>
              <a:t>.</a:t>
            </a:r>
          </a:p>
          <a:p>
            <a:endParaRPr lang="en-US" sz="2000" dirty="0" smtClean="0"/>
          </a:p>
          <a:p>
            <a:r>
              <a:rPr lang="en-US" sz="2000" dirty="0" smtClean="0"/>
              <a:t>The </a:t>
            </a:r>
            <a:r>
              <a:rPr lang="en-US" sz="2000" b="1" dirty="0" smtClean="0">
                <a:solidFill>
                  <a:srgbClr val="0070C0"/>
                </a:solidFill>
              </a:rPr>
              <a:t>cylinder block consists of three parts</a:t>
            </a:r>
          </a:p>
          <a:p>
            <a:pPr marL="342900" indent="-342900">
              <a:buAutoNum type="arabicParenR"/>
            </a:pPr>
            <a:r>
              <a:rPr lang="en-US" sz="2000" dirty="0" smtClean="0"/>
              <a:t>The </a:t>
            </a:r>
            <a:r>
              <a:rPr lang="en-US" sz="2000" dirty="0" smtClean="0">
                <a:solidFill>
                  <a:srgbClr val="FF0000"/>
                </a:solidFill>
              </a:rPr>
              <a:t>cylinders in which the piston slides up and down</a:t>
            </a:r>
            <a:r>
              <a:rPr lang="en-US" sz="2000" dirty="0" smtClean="0"/>
              <a:t>.</a:t>
            </a:r>
          </a:p>
          <a:p>
            <a:pPr marL="342900" indent="-342900">
              <a:buAutoNum type="arabicParenR"/>
            </a:pPr>
            <a:r>
              <a:rPr lang="en-US" sz="2000" dirty="0" smtClean="0"/>
              <a:t>The </a:t>
            </a:r>
            <a:r>
              <a:rPr lang="en-US" sz="2000" dirty="0" smtClean="0">
                <a:solidFill>
                  <a:srgbClr val="FF0000"/>
                </a:solidFill>
              </a:rPr>
              <a:t>ports or opening for the valves</a:t>
            </a:r>
            <a:r>
              <a:rPr lang="en-US" sz="2000" dirty="0" smtClean="0"/>
              <a:t>.</a:t>
            </a:r>
          </a:p>
          <a:p>
            <a:pPr marL="342900" indent="-342900">
              <a:buAutoNum type="arabicParenR"/>
            </a:pPr>
            <a:r>
              <a:rPr lang="en-US" sz="2000" dirty="0" smtClean="0"/>
              <a:t>The </a:t>
            </a:r>
            <a:r>
              <a:rPr lang="en-US" sz="2000" dirty="0" smtClean="0">
                <a:solidFill>
                  <a:srgbClr val="FF0000"/>
                </a:solidFill>
              </a:rPr>
              <a:t>passages for the flow of cooling water</a:t>
            </a:r>
            <a:r>
              <a:rPr lang="en-US" sz="2000" dirty="0" smtClean="0"/>
              <a:t>.</a:t>
            </a:r>
          </a:p>
          <a:p>
            <a:pPr marL="342900" indent="-342900"/>
            <a:endParaRPr lang="en-US" sz="2000" dirty="0" smtClean="0"/>
          </a:p>
          <a:p>
            <a:pPr marL="342900" indent="-342900">
              <a:buFont typeface="Arial" pitchFamily="34" charset="0"/>
              <a:buChar char="•"/>
            </a:pPr>
            <a:r>
              <a:rPr lang="en-US" sz="2000" dirty="0" smtClean="0"/>
              <a:t>The  cylinder block is usually made from </a:t>
            </a:r>
            <a:r>
              <a:rPr lang="en-US" sz="2000" b="1" dirty="0" smtClean="0">
                <a:solidFill>
                  <a:srgbClr val="0070C0"/>
                </a:solidFill>
              </a:rPr>
              <a:t>gray cast iron</a:t>
            </a:r>
            <a:r>
              <a:rPr lang="en-US" sz="2000" dirty="0" smtClean="0"/>
              <a:t>, sometimes with addition of </a:t>
            </a:r>
            <a:r>
              <a:rPr lang="en-US" sz="2000" b="1" dirty="0" smtClean="0">
                <a:solidFill>
                  <a:srgbClr val="0070C0"/>
                </a:solidFill>
              </a:rPr>
              <a:t>nickel and chromium</a:t>
            </a:r>
            <a:r>
              <a:rPr lang="en-US" sz="2000" dirty="0" smtClean="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86800" cy="461665"/>
          </a:xfrm>
          <a:prstGeom prst="rect">
            <a:avLst/>
          </a:prstGeom>
          <a:noFill/>
        </p:spPr>
        <p:txBody>
          <a:bodyPr wrap="square" rtlCol="0">
            <a:spAutoFit/>
          </a:bodyPr>
          <a:lstStyle/>
          <a:p>
            <a:r>
              <a:rPr lang="en-US" sz="2400" b="1" dirty="0" smtClean="0"/>
              <a:t>CYLINDER LINER :</a:t>
            </a:r>
            <a:endParaRPr lang="en-US" sz="2400" b="1" dirty="0"/>
          </a:p>
        </p:txBody>
      </p:sp>
      <p:sp>
        <p:nvSpPr>
          <p:cNvPr id="3" name="TextBox 2"/>
          <p:cNvSpPr txBox="1"/>
          <p:nvPr/>
        </p:nvSpPr>
        <p:spPr>
          <a:xfrm>
            <a:off x="0" y="762000"/>
            <a:ext cx="9144000" cy="5632311"/>
          </a:xfrm>
          <a:prstGeom prst="rect">
            <a:avLst/>
          </a:prstGeom>
          <a:noFill/>
        </p:spPr>
        <p:txBody>
          <a:bodyPr wrap="square" rtlCol="0">
            <a:spAutoFit/>
          </a:bodyPr>
          <a:lstStyle/>
          <a:p>
            <a:pPr>
              <a:buFont typeface="Arial" pitchFamily="34" charset="0"/>
              <a:buChar char="•"/>
            </a:pPr>
            <a:r>
              <a:rPr lang="en-US" sz="2000" dirty="0" smtClean="0"/>
              <a:t>The cylinder liner is separate barrels or a sleeve are fitted in the cylinder block, in which the piston of an engine reciprocates.</a:t>
            </a:r>
          </a:p>
          <a:p>
            <a:endParaRPr lang="en-US" sz="2000" dirty="0" smtClean="0"/>
          </a:p>
          <a:p>
            <a:pPr>
              <a:buFont typeface="Arial" pitchFamily="34" charset="0"/>
              <a:buChar char="•"/>
            </a:pPr>
            <a:r>
              <a:rPr lang="en-US" sz="2000" dirty="0" smtClean="0"/>
              <a:t>The liners are removable and can be replaced when worn or damaged.</a:t>
            </a:r>
          </a:p>
          <a:p>
            <a:endParaRPr lang="en-US" sz="2000" dirty="0" smtClean="0"/>
          </a:p>
          <a:p>
            <a:pPr>
              <a:buFont typeface="Arial" pitchFamily="34" charset="0"/>
              <a:buChar char="•"/>
            </a:pPr>
            <a:r>
              <a:rPr lang="en-US" sz="2000" dirty="0" smtClean="0"/>
              <a:t>The cylinder liner are made superior materials like </a:t>
            </a:r>
            <a:r>
              <a:rPr lang="en-US" sz="2000" b="1" dirty="0" smtClean="0"/>
              <a:t>nickel-chromium iron</a:t>
            </a:r>
            <a:r>
              <a:rPr lang="en-US" sz="2000" dirty="0" smtClean="0"/>
              <a:t>(carbon3.5%, Manganese 0.6%, Phosphorous 1.5%, </a:t>
            </a:r>
            <a:r>
              <a:rPr lang="en-US" sz="2000" dirty="0" err="1" smtClean="0"/>
              <a:t>sulphur</a:t>
            </a:r>
            <a:r>
              <a:rPr lang="en-US" sz="2000" dirty="0" smtClean="0"/>
              <a:t> 0.05%, silicon 2%, nickel 2% and chromium 0.7%)</a:t>
            </a:r>
          </a:p>
          <a:p>
            <a:pPr>
              <a:buFont typeface="Arial" pitchFamily="34" charset="0"/>
              <a:buChar char="•"/>
            </a:pPr>
            <a:r>
              <a:rPr lang="en-US" sz="2000" dirty="0" smtClean="0"/>
              <a:t>To increase the wear resistance, the liners are hardened by heating to855</a:t>
            </a:r>
            <a:r>
              <a:rPr lang="en-US" sz="2000" baseline="30000" dirty="0" smtClean="0"/>
              <a:t>0</a:t>
            </a:r>
            <a:r>
              <a:rPr lang="en-US" sz="2000" dirty="0" smtClean="0"/>
              <a:t>C-865</a:t>
            </a:r>
            <a:r>
              <a:rPr lang="en-US" sz="2000" baseline="30000" dirty="0" smtClean="0"/>
              <a:t>0</a:t>
            </a:r>
            <a:r>
              <a:rPr lang="en-US" sz="2000" dirty="0" smtClean="0"/>
              <a:t>C for  30 to 40 minutes then quenched in oil.</a:t>
            </a:r>
          </a:p>
          <a:p>
            <a:pPr>
              <a:buFont typeface="Arial" pitchFamily="34" charset="0"/>
              <a:buChar char="•"/>
            </a:pPr>
            <a:endParaRPr lang="en-US" sz="2000" dirty="0" smtClean="0"/>
          </a:p>
          <a:p>
            <a:pPr>
              <a:buFont typeface="Arial" pitchFamily="34" charset="0"/>
              <a:buChar char="•"/>
            </a:pPr>
            <a:r>
              <a:rPr lang="en-US" sz="2000" dirty="0" smtClean="0"/>
              <a:t>The life of a cylinder between its re- bores  depends on two main factors:</a:t>
            </a:r>
          </a:p>
          <a:p>
            <a:pPr marL="457200" indent="-457200" algn="ctr">
              <a:buAutoNum type="arabicParenR"/>
            </a:pPr>
            <a:r>
              <a:rPr lang="en-US" sz="2000" dirty="0" smtClean="0"/>
              <a:t>Abrasion and 2)corrosion</a:t>
            </a:r>
          </a:p>
          <a:p>
            <a:pPr marL="457200" indent="-457200">
              <a:buFont typeface="Arial" pitchFamily="34" charset="0"/>
              <a:buChar char="•"/>
            </a:pPr>
            <a:r>
              <a:rPr lang="en-US" sz="2000" b="1" dirty="0" smtClean="0"/>
              <a:t>Abrasion</a:t>
            </a:r>
            <a:r>
              <a:rPr lang="en-US" sz="2000" dirty="0" smtClean="0"/>
              <a:t> depends on the atmospheric condition and the efficiency of the filter and oil filter. Dusty atmospheric air is more harmful as it increases abrasion in the cylinder.  </a:t>
            </a:r>
          </a:p>
          <a:p>
            <a:pPr marL="457200" indent="-457200">
              <a:buFont typeface="Arial" pitchFamily="34" charset="0"/>
              <a:buChar char="•"/>
            </a:pPr>
            <a:r>
              <a:rPr lang="en-US" sz="2000" b="1" dirty="0" smtClean="0"/>
              <a:t>Corrosion </a:t>
            </a:r>
            <a:r>
              <a:rPr lang="en-US" sz="2000" dirty="0" smtClean="0"/>
              <a:t>of the cylinder is caused due to the corrosive products of combustion. Which are formed after burning of fuel with air.  </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362200" y="0"/>
            <a:ext cx="3505200" cy="35763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228600" y="3505200"/>
            <a:ext cx="3690938" cy="276636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5410200" y="3581400"/>
            <a:ext cx="3733800" cy="30665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5016758"/>
          </a:xfrm>
          <a:prstGeom prst="rect">
            <a:avLst/>
          </a:prstGeom>
          <a:noFill/>
        </p:spPr>
        <p:txBody>
          <a:bodyPr wrap="square" rtlCol="0">
            <a:spAutoFit/>
          </a:bodyPr>
          <a:lstStyle/>
          <a:p>
            <a:r>
              <a:rPr lang="en-US" sz="2000" b="1" dirty="0" smtClean="0"/>
              <a:t>Types of Liners:</a:t>
            </a:r>
            <a:r>
              <a:rPr lang="en-US" sz="2000" dirty="0" smtClean="0"/>
              <a:t> the cylinder liners or sleeves are of two types</a:t>
            </a:r>
          </a:p>
          <a:p>
            <a:pPr marL="457200" indent="-457200" algn="ctr">
              <a:buAutoNum type="arabicParenR"/>
            </a:pPr>
            <a:r>
              <a:rPr lang="en-US" sz="2000" b="1" dirty="0" smtClean="0"/>
              <a:t>Dry liners, 2)wet liners</a:t>
            </a:r>
          </a:p>
          <a:p>
            <a:pPr marL="457200" indent="-457200"/>
            <a:endParaRPr lang="en-US" sz="2000" b="1" dirty="0" smtClean="0"/>
          </a:p>
          <a:p>
            <a:pPr marL="457200" indent="-457200">
              <a:buAutoNum type="arabicParenR"/>
            </a:pPr>
            <a:r>
              <a:rPr lang="en-US" sz="2000" b="1" dirty="0" smtClean="0"/>
              <a:t>Dry liners: </a:t>
            </a:r>
            <a:r>
              <a:rPr lang="en-US" sz="2000" dirty="0" smtClean="0"/>
              <a:t>Dry liners are made in the shape of a barrel having a flange at the top.</a:t>
            </a:r>
          </a:p>
          <a:p>
            <a:pPr marL="457200" indent="-457200">
              <a:buAutoNum type="arabicParenR"/>
            </a:pPr>
            <a:endParaRPr lang="en-US" sz="2000" dirty="0" smtClean="0"/>
          </a:p>
          <a:p>
            <a:pPr marL="457200" indent="-457200">
              <a:buFont typeface="Arial" pitchFamily="34" charset="0"/>
              <a:buChar char="•"/>
            </a:pPr>
            <a:r>
              <a:rPr lang="en-US" sz="2000" dirty="0" smtClean="0"/>
              <a:t>The flange keeps the liner in position and fits accurately  in the cylinder block.</a:t>
            </a:r>
          </a:p>
          <a:p>
            <a:pPr marL="457200" indent="-457200">
              <a:buFont typeface="Arial" pitchFamily="34" charset="0"/>
              <a:buChar char="•"/>
            </a:pPr>
            <a:endParaRPr lang="en-US" sz="2000" dirty="0" smtClean="0"/>
          </a:p>
          <a:p>
            <a:pPr marL="457200" indent="-457200">
              <a:buFont typeface="Arial" pitchFamily="34" charset="0"/>
              <a:buChar char="•"/>
            </a:pPr>
            <a:r>
              <a:rPr lang="en-US" sz="2000" dirty="0" smtClean="0"/>
              <a:t>The perfect contact of liner with the cylinder block is necessary for effective cooling.</a:t>
            </a:r>
          </a:p>
          <a:p>
            <a:pPr marL="457200" indent="-457200">
              <a:buFont typeface="Arial" pitchFamily="34" charset="0"/>
              <a:buChar char="•"/>
            </a:pPr>
            <a:endParaRPr lang="en-US" sz="2000" dirty="0" smtClean="0"/>
          </a:p>
          <a:p>
            <a:pPr marL="457200" indent="-457200">
              <a:buFont typeface="Arial" pitchFamily="34" charset="0"/>
              <a:buChar char="•"/>
            </a:pPr>
            <a:r>
              <a:rPr lang="en-US" sz="2000" dirty="0" smtClean="0"/>
              <a:t>Also , the gas pressure, piston thrust and impact loading during combustion resisted by the combined thickness of </a:t>
            </a:r>
            <a:r>
              <a:rPr lang="en-US" sz="2000" smtClean="0"/>
              <a:t>the liner </a:t>
            </a:r>
            <a:r>
              <a:rPr lang="en-US" sz="2000" dirty="0" smtClean="0"/>
              <a:t>and cylinder.</a:t>
            </a:r>
          </a:p>
          <a:p>
            <a:pPr marL="457200" indent="-457200">
              <a:buFont typeface="Arial" pitchFamily="34" charset="0"/>
              <a:buChar char="•"/>
            </a:pPr>
            <a:endParaRPr lang="en-US" sz="2000" dirty="0" smtClean="0"/>
          </a:p>
          <a:p>
            <a:pPr marL="457200" indent="-457200">
              <a:buFont typeface="Arial" pitchFamily="34" charset="0"/>
              <a:buChar char="•"/>
            </a:pPr>
            <a:r>
              <a:rPr lang="en-US" sz="2000" dirty="0" smtClean="0"/>
              <a:t>The dry liners are thinner having thickness varying from 1.5mm to 3mm and these liners are not in direct contact with cooling water.</a:t>
            </a:r>
          </a:p>
          <a:p>
            <a:pPr marL="457200" indent="-457200">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4093428"/>
          </a:xfrm>
          <a:prstGeom prst="rect">
            <a:avLst/>
          </a:prstGeom>
          <a:noFill/>
        </p:spPr>
        <p:txBody>
          <a:bodyPr wrap="square" rtlCol="0">
            <a:spAutoFit/>
          </a:bodyPr>
          <a:lstStyle/>
          <a:p>
            <a:r>
              <a:rPr lang="en-US" sz="2000" b="1" dirty="0" smtClean="0"/>
              <a:t>2)Wet liners: </a:t>
            </a:r>
            <a:r>
              <a:rPr lang="en-US" sz="2000" dirty="0" smtClean="0"/>
              <a:t>wet liner is so called because the cooling water comes in contact with the liners.</a:t>
            </a:r>
          </a:p>
          <a:p>
            <a:endParaRPr lang="en-US" sz="2000" dirty="0" smtClean="0"/>
          </a:p>
          <a:p>
            <a:pPr>
              <a:buFont typeface="Arial" pitchFamily="34" charset="0"/>
              <a:buChar char="•"/>
            </a:pPr>
            <a:r>
              <a:rPr lang="en-US" sz="2000" dirty="0" smtClean="0"/>
              <a:t>This liner is provided with flange at top which fits the groove made by cylinder block and to stop leakage of cooling water in the crankcase the lower end of the wet liner is seals with the help of the sealing rings or packing rings.</a:t>
            </a:r>
          </a:p>
          <a:p>
            <a:pPr>
              <a:buFont typeface="Arial" pitchFamily="34" charset="0"/>
              <a:buChar char="•"/>
            </a:pPr>
            <a:endParaRPr lang="en-US" sz="2000" dirty="0" smtClean="0"/>
          </a:p>
          <a:p>
            <a:pPr>
              <a:buFont typeface="Arial" pitchFamily="34" charset="0"/>
              <a:buChar char="•"/>
            </a:pPr>
            <a:r>
              <a:rPr lang="en-US" sz="2000" dirty="0" smtClean="0"/>
              <a:t>The wet liners thickness range from 3mm to 6mm.</a:t>
            </a:r>
          </a:p>
          <a:p>
            <a:pPr>
              <a:buFont typeface="Arial" pitchFamily="34" charset="0"/>
              <a:buChar char="•"/>
            </a:pPr>
            <a:endParaRPr lang="en-US" sz="2000" dirty="0" smtClean="0"/>
          </a:p>
          <a:p>
            <a:pPr>
              <a:buFont typeface="Arial" pitchFamily="34" charset="0"/>
              <a:buChar char="•"/>
            </a:pPr>
            <a:r>
              <a:rPr lang="en-US" sz="2000" dirty="0" smtClean="0"/>
              <a:t>The outer side of the liners coated with </a:t>
            </a:r>
            <a:r>
              <a:rPr lang="en-US" sz="2000" dirty="0" err="1" smtClean="0"/>
              <a:t>aluminium</a:t>
            </a:r>
            <a:r>
              <a:rPr lang="en-US" sz="2000" dirty="0" smtClean="0"/>
              <a:t> so that is protected from rust.</a:t>
            </a:r>
          </a:p>
          <a:p>
            <a:pPr>
              <a:buFont typeface="Arial" pitchFamily="34" charset="0"/>
              <a:buChar char="•"/>
            </a:pPr>
            <a:endParaRPr lang="en-US" sz="2000" dirty="0" smtClean="0"/>
          </a:p>
          <a:p>
            <a:pPr>
              <a:buFont typeface="Arial" pitchFamily="34" charset="0"/>
              <a:buChar char="•"/>
            </a:pPr>
            <a:r>
              <a:rPr lang="en-US" sz="2000" dirty="0" smtClean="0"/>
              <a:t>The wet liners is better cooled than the dry liner and easily removable when it is worn-out or damaged.</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3467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763000" cy="461665"/>
          </a:xfrm>
          <a:prstGeom prst="rect">
            <a:avLst/>
          </a:prstGeom>
          <a:noFill/>
        </p:spPr>
        <p:txBody>
          <a:bodyPr wrap="square" rtlCol="0">
            <a:spAutoFit/>
          </a:bodyPr>
          <a:lstStyle/>
          <a:p>
            <a:r>
              <a:rPr lang="en-US" sz="2400" b="1" dirty="0" smtClean="0">
                <a:solidFill>
                  <a:srgbClr val="FF0000"/>
                </a:solidFill>
              </a:rPr>
              <a:t>PISTON: </a:t>
            </a:r>
            <a:endParaRPr lang="en-US" sz="2400" b="1" dirty="0">
              <a:solidFill>
                <a:srgbClr val="FF0000"/>
              </a:solidFill>
            </a:endParaRPr>
          </a:p>
        </p:txBody>
      </p:sp>
      <p:sp>
        <p:nvSpPr>
          <p:cNvPr id="3" name="TextBox 2"/>
          <p:cNvSpPr txBox="1"/>
          <p:nvPr/>
        </p:nvSpPr>
        <p:spPr>
          <a:xfrm>
            <a:off x="0" y="381000"/>
            <a:ext cx="9144000" cy="6609502"/>
          </a:xfrm>
          <a:prstGeom prst="rect">
            <a:avLst/>
          </a:prstGeom>
          <a:noFill/>
        </p:spPr>
        <p:txBody>
          <a:bodyPr wrap="square" rtlCol="0">
            <a:spAutoFit/>
          </a:bodyPr>
          <a:lstStyle/>
          <a:p>
            <a:pPr algn="just">
              <a:buFont typeface="Arial" pitchFamily="34" charset="0"/>
              <a:buChar char="•"/>
            </a:pPr>
            <a:r>
              <a:rPr lang="en-US" sz="2000" dirty="0" smtClean="0"/>
              <a:t>Piston is </a:t>
            </a:r>
            <a:r>
              <a:rPr lang="en-US" sz="2000" b="1" dirty="0" smtClean="0">
                <a:solidFill>
                  <a:srgbClr val="0070C0"/>
                </a:solidFill>
              </a:rPr>
              <a:t>considered </a:t>
            </a:r>
            <a:r>
              <a:rPr lang="en-US" sz="2000" dirty="0" smtClean="0"/>
              <a:t>to be on of the </a:t>
            </a:r>
            <a:r>
              <a:rPr lang="en-US" sz="2000" b="1" dirty="0" smtClean="0">
                <a:solidFill>
                  <a:srgbClr val="0070C0"/>
                </a:solidFill>
              </a:rPr>
              <a:t>most important parts in a reciprocating engine </a:t>
            </a:r>
            <a:r>
              <a:rPr lang="en-US" sz="2000" dirty="0" smtClean="0"/>
              <a:t>in which it </a:t>
            </a:r>
            <a:r>
              <a:rPr lang="en-US" sz="2000" b="1" dirty="0" smtClean="0">
                <a:solidFill>
                  <a:srgbClr val="0070C0"/>
                </a:solidFill>
              </a:rPr>
              <a:t>helps to convert the chemical energy obtained by the combustion of fuel into useful mechanical power.</a:t>
            </a:r>
          </a:p>
          <a:p>
            <a:pPr algn="just"/>
            <a:endParaRPr lang="en-US" sz="1200" dirty="0" smtClean="0"/>
          </a:p>
          <a:p>
            <a:pPr algn="just">
              <a:buFont typeface="Arial" pitchFamily="34" charset="0"/>
              <a:buChar char="•"/>
            </a:pPr>
            <a:r>
              <a:rPr lang="en-US" sz="2000" dirty="0" smtClean="0"/>
              <a:t>Piston is a </a:t>
            </a:r>
            <a:r>
              <a:rPr lang="en-US" sz="2000" b="1" dirty="0" smtClean="0">
                <a:solidFill>
                  <a:srgbClr val="0070C0"/>
                </a:solidFill>
              </a:rPr>
              <a:t>essentially a cylindrical plug </a:t>
            </a:r>
            <a:r>
              <a:rPr lang="en-US" sz="2000" dirty="0" smtClean="0"/>
              <a:t>that </a:t>
            </a:r>
            <a:r>
              <a:rPr lang="en-US" sz="2000" b="1" dirty="0" smtClean="0">
                <a:solidFill>
                  <a:srgbClr val="0070C0"/>
                </a:solidFill>
              </a:rPr>
              <a:t>moves up and down in the cylinder </a:t>
            </a:r>
            <a:r>
              <a:rPr lang="en-US" sz="2000" dirty="0" smtClean="0"/>
              <a:t>and it appears to be </a:t>
            </a:r>
            <a:r>
              <a:rPr lang="en-US" sz="2000" b="1" dirty="0" smtClean="0">
                <a:solidFill>
                  <a:srgbClr val="0070C0"/>
                </a:solidFill>
              </a:rPr>
              <a:t>simple part, but it is quit complex from the design point.</a:t>
            </a:r>
          </a:p>
          <a:p>
            <a:pPr algn="just">
              <a:buFont typeface="Arial" pitchFamily="34" charset="0"/>
              <a:buChar char="•"/>
            </a:pPr>
            <a:endParaRPr lang="en-US" sz="1200" dirty="0" smtClean="0"/>
          </a:p>
          <a:p>
            <a:pPr algn="just">
              <a:buFont typeface="Arial" pitchFamily="34" charset="0"/>
              <a:buChar char="•"/>
            </a:pPr>
            <a:r>
              <a:rPr lang="en-US" sz="2000" dirty="0" smtClean="0"/>
              <a:t>It is </a:t>
            </a:r>
            <a:r>
              <a:rPr lang="en-US" sz="2000" b="1" dirty="0" smtClean="0">
                <a:solidFill>
                  <a:srgbClr val="0070C0"/>
                </a:solidFill>
              </a:rPr>
              <a:t>equipped with piston rings to good seal between the cylinder wall and piston.</a:t>
            </a:r>
          </a:p>
          <a:p>
            <a:pPr algn="just"/>
            <a:endParaRPr lang="en-US" sz="1100" dirty="0" smtClean="0"/>
          </a:p>
          <a:p>
            <a:pPr algn="just">
              <a:buFont typeface="Arial" pitchFamily="34" charset="0"/>
              <a:buChar char="•"/>
            </a:pPr>
            <a:r>
              <a:rPr lang="en-US" sz="2000" dirty="0" smtClean="0"/>
              <a:t>It must </a:t>
            </a:r>
            <a:r>
              <a:rPr lang="en-US" sz="2000" b="1" dirty="0" smtClean="0">
                <a:solidFill>
                  <a:srgbClr val="0070C0"/>
                </a:solidFill>
              </a:rPr>
              <a:t>operate in the cylinder </a:t>
            </a:r>
            <a:r>
              <a:rPr lang="en-US" sz="2000" dirty="0" smtClean="0"/>
              <a:t>with </a:t>
            </a:r>
            <a:r>
              <a:rPr lang="en-US" sz="2000" b="1" dirty="0" smtClean="0">
                <a:solidFill>
                  <a:srgbClr val="0070C0"/>
                </a:solidFill>
              </a:rPr>
              <a:t>minimum friction </a:t>
            </a:r>
            <a:r>
              <a:rPr lang="en-US" sz="2000" dirty="0" smtClean="0"/>
              <a:t>and </a:t>
            </a:r>
            <a:r>
              <a:rPr lang="en-US" sz="2000" b="1" dirty="0" smtClean="0">
                <a:solidFill>
                  <a:srgbClr val="0070C0"/>
                </a:solidFill>
              </a:rPr>
              <a:t>should be able to withstand high explosive force(4 to 6 N/mm</a:t>
            </a:r>
            <a:r>
              <a:rPr lang="en-US" sz="2000" b="1" baseline="30000" dirty="0" smtClean="0">
                <a:solidFill>
                  <a:srgbClr val="0070C0"/>
                </a:solidFill>
              </a:rPr>
              <a:t>2</a:t>
            </a:r>
            <a:r>
              <a:rPr lang="en-US" sz="2000" b="1" dirty="0" smtClean="0">
                <a:solidFill>
                  <a:srgbClr val="0070C0"/>
                </a:solidFill>
              </a:rPr>
              <a:t>)developed in the cylinder </a:t>
            </a:r>
            <a:r>
              <a:rPr lang="en-US" sz="2000" dirty="0" smtClean="0"/>
              <a:t>and also the </a:t>
            </a:r>
            <a:r>
              <a:rPr lang="en-US" sz="2000" b="1" dirty="0" smtClean="0">
                <a:solidFill>
                  <a:srgbClr val="0070C0"/>
                </a:solidFill>
              </a:rPr>
              <a:t>very high temperature ranging from 2000</a:t>
            </a:r>
            <a:r>
              <a:rPr lang="en-US" sz="2000" b="1" baseline="30000" dirty="0" smtClean="0">
                <a:solidFill>
                  <a:srgbClr val="0070C0"/>
                </a:solidFill>
              </a:rPr>
              <a:t>o</a:t>
            </a:r>
            <a:r>
              <a:rPr lang="en-US" sz="2000" b="1" dirty="0" smtClean="0">
                <a:solidFill>
                  <a:srgbClr val="0070C0"/>
                </a:solidFill>
              </a:rPr>
              <a:t>C to 2800</a:t>
            </a:r>
            <a:r>
              <a:rPr lang="en-US" sz="2000" b="1" baseline="30000" dirty="0" smtClean="0">
                <a:solidFill>
                  <a:srgbClr val="0070C0"/>
                </a:solidFill>
              </a:rPr>
              <a:t>o</a:t>
            </a:r>
            <a:r>
              <a:rPr lang="en-US" sz="2000" b="1" dirty="0" smtClean="0">
                <a:solidFill>
                  <a:srgbClr val="0070C0"/>
                </a:solidFill>
              </a:rPr>
              <a:t>C  during operation.</a:t>
            </a:r>
          </a:p>
          <a:p>
            <a:pPr algn="just">
              <a:buFont typeface="Arial" pitchFamily="34" charset="0"/>
              <a:buChar char="•"/>
            </a:pPr>
            <a:endParaRPr lang="en-US" dirty="0" smtClean="0"/>
          </a:p>
          <a:p>
            <a:pPr algn="just">
              <a:buFont typeface="Arial" pitchFamily="34" charset="0"/>
              <a:buChar char="•"/>
            </a:pPr>
            <a:r>
              <a:rPr lang="en-US" sz="2000" dirty="0" smtClean="0"/>
              <a:t>The piston are being </a:t>
            </a:r>
            <a:r>
              <a:rPr lang="en-US" sz="2000" b="1" dirty="0" smtClean="0">
                <a:solidFill>
                  <a:srgbClr val="0070C0"/>
                </a:solidFill>
              </a:rPr>
              <a:t>cast</a:t>
            </a:r>
            <a:r>
              <a:rPr lang="en-US" sz="2000" dirty="0" smtClean="0"/>
              <a:t> from </a:t>
            </a:r>
            <a:r>
              <a:rPr lang="en-US" sz="2000" b="1" dirty="0" err="1" smtClean="0">
                <a:solidFill>
                  <a:srgbClr val="0070C0"/>
                </a:solidFill>
              </a:rPr>
              <a:t>aluminium</a:t>
            </a:r>
            <a:r>
              <a:rPr lang="en-US" sz="2000" b="1" dirty="0" smtClean="0">
                <a:solidFill>
                  <a:srgbClr val="0070C0"/>
                </a:solidFill>
              </a:rPr>
              <a:t> alloy </a:t>
            </a:r>
            <a:r>
              <a:rPr lang="en-US" sz="2000" b="1" dirty="0" smtClean="0">
                <a:solidFill>
                  <a:srgbClr val="FF0000"/>
                </a:solidFill>
              </a:rPr>
              <a:t>(</a:t>
            </a:r>
            <a:r>
              <a:rPr lang="en-US" sz="2000" b="1" dirty="0" err="1" smtClean="0">
                <a:solidFill>
                  <a:srgbClr val="FF0000"/>
                </a:solidFill>
              </a:rPr>
              <a:t>aluminium</a:t>
            </a:r>
            <a:r>
              <a:rPr lang="en-US" sz="2000" b="1" dirty="0" smtClean="0">
                <a:solidFill>
                  <a:srgbClr val="FF0000"/>
                </a:solidFill>
              </a:rPr>
              <a:t> with copper, silicon, nickel..etc.,)</a:t>
            </a:r>
            <a:endParaRPr lang="en-US" sz="2000" dirty="0" smtClean="0"/>
          </a:p>
          <a:p>
            <a:pPr algn="just"/>
            <a:r>
              <a:rPr lang="en-US" sz="2000" b="1" dirty="0" smtClean="0">
                <a:solidFill>
                  <a:srgbClr val="0070C0"/>
                </a:solidFill>
              </a:rPr>
              <a:t>Nomenclature of  a piston:</a:t>
            </a:r>
          </a:p>
          <a:p>
            <a:pPr algn="just"/>
            <a:endParaRPr lang="en-US" sz="1100" b="1" dirty="0" smtClean="0">
              <a:solidFill>
                <a:srgbClr val="0070C0"/>
              </a:solidFill>
            </a:endParaRPr>
          </a:p>
          <a:p>
            <a:pPr marL="457200" indent="-457200" algn="just">
              <a:buAutoNum type="arabicParenR"/>
            </a:pPr>
            <a:r>
              <a:rPr lang="en-US" sz="2000" b="1" dirty="0" smtClean="0">
                <a:solidFill>
                  <a:srgbClr val="FF0000"/>
                </a:solidFill>
              </a:rPr>
              <a:t>Piston head: </a:t>
            </a:r>
            <a:r>
              <a:rPr lang="en-US" sz="2000" dirty="0" smtClean="0"/>
              <a:t>the </a:t>
            </a:r>
            <a:r>
              <a:rPr lang="en-US" sz="2000" b="1" dirty="0" smtClean="0">
                <a:solidFill>
                  <a:srgbClr val="0070C0"/>
                </a:solidFill>
              </a:rPr>
              <a:t>top</a:t>
            </a:r>
            <a:r>
              <a:rPr lang="en-US" sz="2000" dirty="0" smtClean="0"/>
              <a:t> of the piston is called a </a:t>
            </a:r>
            <a:r>
              <a:rPr lang="en-US" sz="2000" b="1" dirty="0" smtClean="0">
                <a:solidFill>
                  <a:srgbClr val="0070C0"/>
                </a:solidFill>
              </a:rPr>
              <a:t>piston head. </a:t>
            </a:r>
            <a:r>
              <a:rPr lang="en-US" sz="2000" dirty="0" smtClean="0"/>
              <a:t>It form a </a:t>
            </a:r>
            <a:r>
              <a:rPr lang="en-US" sz="2000" b="1" dirty="0" smtClean="0">
                <a:solidFill>
                  <a:srgbClr val="0070C0"/>
                </a:solidFill>
              </a:rPr>
              <a:t>floor of the combustion chamber.</a:t>
            </a:r>
          </a:p>
          <a:p>
            <a:pPr marL="457200" indent="-457200" algn="just"/>
            <a:endParaRPr lang="en-US" sz="1050" dirty="0" smtClean="0"/>
          </a:p>
          <a:p>
            <a:pPr algn="just"/>
            <a:r>
              <a:rPr lang="en-US" sz="2000" b="1" dirty="0" smtClean="0">
                <a:solidFill>
                  <a:srgbClr val="FF0000"/>
                </a:solidFill>
              </a:rPr>
              <a:t>2) Ring grooves: </a:t>
            </a:r>
            <a:r>
              <a:rPr lang="en-US" sz="2000" dirty="0" smtClean="0"/>
              <a:t>the ring grooves are </a:t>
            </a:r>
            <a:r>
              <a:rPr lang="en-US" sz="2000" b="1" dirty="0" smtClean="0">
                <a:solidFill>
                  <a:srgbClr val="0070C0"/>
                </a:solidFill>
              </a:rPr>
              <a:t>cut on the circumference of the upper portion of the piston. </a:t>
            </a:r>
            <a:r>
              <a:rPr lang="en-US" sz="2000" dirty="0" smtClean="0"/>
              <a:t>The piston rings are fitted in the ring grooves.</a:t>
            </a:r>
          </a:p>
          <a:p>
            <a:pPr algn="just"/>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2431435"/>
          </a:xfrm>
          <a:prstGeom prst="rect">
            <a:avLst/>
          </a:prstGeom>
          <a:noFill/>
        </p:spPr>
        <p:txBody>
          <a:bodyPr wrap="square" rtlCol="0">
            <a:spAutoFit/>
          </a:bodyPr>
          <a:lstStyle/>
          <a:p>
            <a:r>
              <a:rPr lang="en-US" sz="2000" b="1" dirty="0" smtClean="0">
                <a:solidFill>
                  <a:srgbClr val="FF0000"/>
                </a:solidFill>
              </a:rPr>
              <a:t>3)Skirt: </a:t>
            </a:r>
            <a:r>
              <a:rPr lang="en-US" sz="2000" dirty="0" smtClean="0"/>
              <a:t>the </a:t>
            </a:r>
            <a:r>
              <a:rPr lang="en-US" sz="2000" b="1" dirty="0" smtClean="0">
                <a:solidFill>
                  <a:srgbClr val="0070C0"/>
                </a:solidFill>
              </a:rPr>
              <a:t>part below the ring grooves are called a skirt. </a:t>
            </a:r>
            <a:r>
              <a:rPr lang="en-US" sz="2000" dirty="0" smtClean="0"/>
              <a:t>The </a:t>
            </a:r>
            <a:r>
              <a:rPr lang="en-US" sz="2000" b="1" dirty="0" smtClean="0">
                <a:solidFill>
                  <a:srgbClr val="0070C0"/>
                </a:solidFill>
              </a:rPr>
              <a:t>purpose </a:t>
            </a:r>
            <a:r>
              <a:rPr lang="en-US" sz="2000" dirty="0" smtClean="0"/>
              <a:t>of the skirt is </a:t>
            </a:r>
            <a:r>
              <a:rPr lang="en-US" sz="2000" b="1" dirty="0" smtClean="0">
                <a:solidFill>
                  <a:srgbClr val="0070C0"/>
                </a:solidFill>
              </a:rPr>
              <a:t>to make the motion of the piston smooth, and also to improve piston cooling performance by increasing the area of contact between the piston and cylinder wall</a:t>
            </a:r>
            <a:r>
              <a:rPr lang="en-US" sz="2000" dirty="0" smtClean="0"/>
              <a:t>.</a:t>
            </a:r>
            <a:r>
              <a:rPr lang="en-US" sz="2000" b="1" dirty="0" smtClean="0"/>
              <a:t> </a:t>
            </a:r>
          </a:p>
          <a:p>
            <a:endParaRPr lang="en-US" sz="1200" b="1" dirty="0" smtClean="0"/>
          </a:p>
          <a:p>
            <a:r>
              <a:rPr lang="en-US" sz="2000" b="1" dirty="0" smtClean="0"/>
              <a:t>4) Land: </a:t>
            </a:r>
            <a:r>
              <a:rPr lang="en-US" sz="2000" dirty="0" smtClean="0"/>
              <a:t>the </a:t>
            </a:r>
            <a:r>
              <a:rPr lang="en-US" sz="2000" b="1" dirty="0" smtClean="0">
                <a:solidFill>
                  <a:srgbClr val="0070C0"/>
                </a:solidFill>
              </a:rPr>
              <a:t>portion of the piston that separates the grooves is called land.</a:t>
            </a:r>
          </a:p>
          <a:p>
            <a:endParaRPr lang="en-US" sz="1400" dirty="0" smtClean="0"/>
          </a:p>
          <a:p>
            <a:r>
              <a:rPr lang="en-US" sz="2000" b="1" dirty="0" smtClean="0"/>
              <a:t>5) Piston Bosses: </a:t>
            </a:r>
            <a:r>
              <a:rPr lang="en-US" sz="2000" dirty="0" smtClean="0"/>
              <a:t>are the </a:t>
            </a:r>
            <a:r>
              <a:rPr lang="en-US" sz="2000" b="1" dirty="0" smtClean="0">
                <a:solidFill>
                  <a:srgbClr val="0070C0"/>
                </a:solidFill>
              </a:rPr>
              <a:t>reinforced section </a:t>
            </a:r>
            <a:r>
              <a:rPr lang="en-US" sz="2000" dirty="0" smtClean="0"/>
              <a:t>of the </a:t>
            </a:r>
            <a:r>
              <a:rPr lang="en-US" sz="2000" b="1" dirty="0" smtClean="0">
                <a:solidFill>
                  <a:srgbClr val="0070C0"/>
                </a:solidFill>
              </a:rPr>
              <a:t>piston designed to hold piston pin(wrist pin)</a:t>
            </a:r>
            <a:endParaRPr lang="en-US" sz="2000" b="1" dirty="0">
              <a:solidFill>
                <a:srgbClr val="0070C0"/>
              </a:solidFill>
            </a:endParaRPr>
          </a:p>
        </p:txBody>
      </p:sp>
      <p:pic>
        <p:nvPicPr>
          <p:cNvPr id="1026" name="Picture 2"/>
          <p:cNvPicPr>
            <a:picLocks noChangeAspect="1" noChangeArrowheads="1"/>
          </p:cNvPicPr>
          <p:nvPr/>
        </p:nvPicPr>
        <p:blipFill>
          <a:blip r:embed="rId2"/>
          <a:srcRect/>
          <a:stretch>
            <a:fillRect/>
          </a:stretch>
        </p:blipFill>
        <p:spPr bwMode="auto">
          <a:xfrm>
            <a:off x="304800" y="2743200"/>
            <a:ext cx="8610600" cy="38957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246769"/>
          </a:xfrm>
          <a:prstGeom prst="rect">
            <a:avLst/>
          </a:prstGeom>
          <a:noFill/>
        </p:spPr>
        <p:txBody>
          <a:bodyPr wrap="square" rtlCol="0">
            <a:spAutoFit/>
          </a:bodyPr>
          <a:lstStyle/>
          <a:p>
            <a:pPr algn="just"/>
            <a:r>
              <a:rPr lang="en-US" sz="2000" b="1" dirty="0" smtClean="0">
                <a:solidFill>
                  <a:srgbClr val="FF0000"/>
                </a:solidFill>
              </a:rPr>
              <a:t>The piston must possess the following qualities:</a:t>
            </a:r>
          </a:p>
          <a:p>
            <a:pPr algn="just">
              <a:buFont typeface="Arial" pitchFamily="34" charset="0"/>
              <a:buChar char="•"/>
            </a:pPr>
            <a:r>
              <a:rPr lang="en-US" sz="2000" b="1" dirty="0" smtClean="0">
                <a:solidFill>
                  <a:srgbClr val="0070C0"/>
                </a:solidFill>
              </a:rPr>
              <a:t>Rigidly</a:t>
            </a:r>
            <a:r>
              <a:rPr lang="en-US" sz="2000" dirty="0" smtClean="0"/>
              <a:t> to </a:t>
            </a:r>
            <a:r>
              <a:rPr lang="en-US" sz="2000" b="1" dirty="0" smtClean="0">
                <a:solidFill>
                  <a:srgbClr val="0070C0"/>
                </a:solidFill>
              </a:rPr>
              <a:t>withstand at high pressure.</a:t>
            </a:r>
          </a:p>
          <a:p>
            <a:pPr algn="just">
              <a:buFont typeface="Arial" pitchFamily="34" charset="0"/>
              <a:buChar char="•"/>
            </a:pPr>
            <a:r>
              <a:rPr lang="en-US" sz="2000" b="1" dirty="0" smtClean="0">
                <a:solidFill>
                  <a:srgbClr val="0070C0"/>
                </a:solidFill>
              </a:rPr>
              <a:t>Light in weight.</a:t>
            </a:r>
          </a:p>
          <a:p>
            <a:pPr algn="just">
              <a:buFont typeface="Arial" pitchFamily="34" charset="0"/>
              <a:buChar char="•"/>
            </a:pPr>
            <a:r>
              <a:rPr lang="en-US" sz="2000" b="1" dirty="0" smtClean="0">
                <a:solidFill>
                  <a:srgbClr val="0070C0"/>
                </a:solidFill>
              </a:rPr>
              <a:t>Good thermal conductivity.</a:t>
            </a:r>
          </a:p>
          <a:p>
            <a:pPr algn="just">
              <a:buFont typeface="Arial" pitchFamily="34" charset="0"/>
              <a:buChar char="•"/>
            </a:pPr>
            <a:r>
              <a:rPr lang="en-US" sz="2000" b="1" dirty="0" smtClean="0">
                <a:solidFill>
                  <a:srgbClr val="0070C0"/>
                </a:solidFill>
              </a:rPr>
              <a:t>Silence in operation.</a:t>
            </a:r>
          </a:p>
          <a:p>
            <a:pPr algn="just">
              <a:buFont typeface="Arial" pitchFamily="34" charset="0"/>
              <a:buChar char="•"/>
            </a:pPr>
            <a:r>
              <a:rPr lang="en-US" sz="2000" b="1" dirty="0" smtClean="0">
                <a:solidFill>
                  <a:srgbClr val="0070C0"/>
                </a:solidFill>
              </a:rPr>
              <a:t>Material having low expansion.</a:t>
            </a:r>
            <a:endParaRPr lang="en-US" sz="2000" dirty="0" smtClean="0"/>
          </a:p>
          <a:p>
            <a:pPr>
              <a:buFont typeface="Arial" pitchFamily="34" charset="0"/>
              <a:buChar char="•"/>
            </a:pPr>
            <a:endParaRPr lang="en-US" sz="2000" dirty="0"/>
          </a:p>
        </p:txBody>
      </p:sp>
      <p:pic>
        <p:nvPicPr>
          <p:cNvPr id="2050" name="Picture 2"/>
          <p:cNvPicPr>
            <a:picLocks noChangeAspect="1" noChangeArrowheads="1"/>
          </p:cNvPicPr>
          <p:nvPr/>
        </p:nvPicPr>
        <p:blipFill>
          <a:blip r:embed="rId2"/>
          <a:srcRect/>
          <a:stretch>
            <a:fillRect/>
          </a:stretch>
        </p:blipFill>
        <p:spPr bwMode="auto">
          <a:xfrm>
            <a:off x="5619750" y="914400"/>
            <a:ext cx="3524250" cy="5715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52400" y="2743200"/>
            <a:ext cx="3943350" cy="36385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715000" cy="400110"/>
          </a:xfrm>
          <a:prstGeom prst="rect">
            <a:avLst/>
          </a:prstGeom>
          <a:noFill/>
        </p:spPr>
        <p:txBody>
          <a:bodyPr wrap="square" rtlCol="0">
            <a:spAutoFit/>
          </a:bodyPr>
          <a:lstStyle/>
          <a:p>
            <a:r>
              <a:rPr lang="en-US" sz="2000" b="1" dirty="0" smtClean="0">
                <a:solidFill>
                  <a:srgbClr val="FF0000"/>
                </a:solidFill>
              </a:rPr>
              <a:t>PISTON RINGS:</a:t>
            </a:r>
            <a:endParaRPr lang="en-US" sz="2000" b="1" dirty="0">
              <a:solidFill>
                <a:srgbClr val="FF0000"/>
              </a:solidFill>
            </a:endParaRPr>
          </a:p>
        </p:txBody>
      </p:sp>
      <p:sp>
        <p:nvSpPr>
          <p:cNvPr id="3" name="TextBox 2"/>
          <p:cNvSpPr txBox="1"/>
          <p:nvPr/>
        </p:nvSpPr>
        <p:spPr>
          <a:xfrm>
            <a:off x="0" y="381000"/>
            <a:ext cx="8991600" cy="3477875"/>
          </a:xfrm>
          <a:prstGeom prst="rect">
            <a:avLst/>
          </a:prstGeom>
          <a:noFill/>
        </p:spPr>
        <p:txBody>
          <a:bodyPr wrap="square" rtlCol="0">
            <a:spAutoFit/>
          </a:bodyPr>
          <a:lstStyle/>
          <a:p>
            <a:pPr algn="just">
              <a:buFont typeface="Arial" pitchFamily="34" charset="0"/>
              <a:buChar char="•"/>
            </a:pPr>
            <a:r>
              <a:rPr lang="en-US" sz="2000" dirty="0" smtClean="0"/>
              <a:t>Piston rings are </a:t>
            </a:r>
            <a:r>
              <a:rPr lang="en-US" sz="2000" b="1" dirty="0" smtClean="0">
                <a:solidFill>
                  <a:srgbClr val="0070C0"/>
                </a:solidFill>
              </a:rPr>
              <a:t>fitted into the groves </a:t>
            </a:r>
            <a:r>
              <a:rPr lang="en-US" sz="2000" dirty="0" smtClean="0"/>
              <a:t>of the </a:t>
            </a:r>
            <a:r>
              <a:rPr lang="en-US" sz="2000" b="1" dirty="0" smtClean="0">
                <a:solidFill>
                  <a:srgbClr val="0070C0"/>
                </a:solidFill>
              </a:rPr>
              <a:t>piston to maintain good seal between the piston and cylinder wall.</a:t>
            </a:r>
            <a:r>
              <a:rPr lang="en-US" sz="2000" dirty="0" smtClean="0"/>
              <a:t> Piston rings are usually </a:t>
            </a:r>
            <a:r>
              <a:rPr lang="en-US" sz="2000" b="1" dirty="0" smtClean="0">
                <a:solidFill>
                  <a:srgbClr val="0070C0"/>
                </a:solidFill>
              </a:rPr>
              <a:t>made of fine- grained alloy cast iron.</a:t>
            </a:r>
          </a:p>
          <a:p>
            <a:pPr algn="just">
              <a:buFont typeface="Arial" pitchFamily="34" charset="0"/>
              <a:buChar char="•"/>
            </a:pPr>
            <a:r>
              <a:rPr lang="en-US" sz="2000" dirty="0" smtClean="0"/>
              <a:t>All the rings </a:t>
            </a:r>
            <a:r>
              <a:rPr lang="en-US" sz="2000" b="1" dirty="0" smtClean="0">
                <a:solidFill>
                  <a:srgbClr val="0070C0"/>
                </a:solidFill>
              </a:rPr>
              <a:t>have a joint </a:t>
            </a:r>
            <a:r>
              <a:rPr lang="en-US" sz="2000" b="1" dirty="0" smtClean="0">
                <a:solidFill>
                  <a:srgbClr val="FF0000"/>
                </a:solidFill>
              </a:rPr>
              <a:t>(they are spilt)</a:t>
            </a:r>
            <a:r>
              <a:rPr lang="en-US" sz="2000" dirty="0" smtClean="0"/>
              <a:t> so that they can </a:t>
            </a:r>
            <a:r>
              <a:rPr lang="en-US" sz="2000" b="1" dirty="0" smtClean="0">
                <a:solidFill>
                  <a:srgbClr val="0070C0"/>
                </a:solidFill>
              </a:rPr>
              <a:t>be expanded and easily assembled in their grooves.</a:t>
            </a:r>
          </a:p>
          <a:p>
            <a:pPr algn="just"/>
            <a:r>
              <a:rPr lang="en-US" sz="2000" b="1" dirty="0" smtClean="0">
                <a:solidFill>
                  <a:srgbClr val="FF0000"/>
                </a:solidFill>
              </a:rPr>
              <a:t>The functions of the piston rings:</a:t>
            </a:r>
          </a:p>
          <a:p>
            <a:pPr marL="342900" indent="-342900" algn="just">
              <a:buAutoNum type="arabicParenR"/>
            </a:pPr>
            <a:r>
              <a:rPr lang="en-US" sz="2000" dirty="0" smtClean="0">
                <a:solidFill>
                  <a:srgbClr val="FF0000"/>
                </a:solidFill>
              </a:rPr>
              <a:t>To provide a </a:t>
            </a:r>
            <a:r>
              <a:rPr lang="en-US" sz="2000" b="1" dirty="0" smtClean="0">
                <a:solidFill>
                  <a:srgbClr val="0070C0"/>
                </a:solidFill>
              </a:rPr>
              <a:t>pressure seal to prevent blow-by of burnt gases</a:t>
            </a:r>
            <a:r>
              <a:rPr lang="en-US" sz="2000" dirty="0" smtClean="0"/>
              <a:t>.</a:t>
            </a:r>
          </a:p>
          <a:p>
            <a:pPr marL="342900" indent="-342900" algn="just">
              <a:buAutoNum type="arabicParenR"/>
            </a:pPr>
            <a:r>
              <a:rPr lang="en-US" sz="2000" dirty="0" smtClean="0">
                <a:solidFill>
                  <a:srgbClr val="FF0000"/>
                </a:solidFill>
              </a:rPr>
              <a:t>To form the </a:t>
            </a:r>
            <a:r>
              <a:rPr lang="en-US" sz="2000" b="1" dirty="0" smtClean="0">
                <a:solidFill>
                  <a:srgbClr val="0070C0"/>
                </a:solidFill>
              </a:rPr>
              <a:t>main path for conduction of heat from the piston crown to the cylinder walls.</a:t>
            </a:r>
          </a:p>
          <a:p>
            <a:pPr marL="342900" indent="-342900" algn="just">
              <a:buAutoNum type="arabicParenR"/>
            </a:pPr>
            <a:r>
              <a:rPr lang="en-US" sz="2000" dirty="0" smtClean="0">
                <a:solidFill>
                  <a:srgbClr val="FF0000"/>
                </a:solidFill>
              </a:rPr>
              <a:t>To control the </a:t>
            </a:r>
            <a:r>
              <a:rPr lang="en-US" sz="2000" dirty="0" smtClean="0"/>
              <a:t>flow of </a:t>
            </a:r>
            <a:r>
              <a:rPr lang="en-US" sz="2000" b="1" dirty="0" smtClean="0">
                <a:solidFill>
                  <a:srgbClr val="0070C0"/>
                </a:solidFill>
              </a:rPr>
              <a:t>oil  to the skirt.</a:t>
            </a:r>
          </a:p>
          <a:p>
            <a:pPr marL="342900" indent="-342900" algn="just"/>
            <a:endParaRPr lang="en-US" sz="2000" dirty="0" smtClean="0"/>
          </a:p>
        </p:txBody>
      </p:sp>
      <p:pic>
        <p:nvPicPr>
          <p:cNvPr id="4098" name="Picture 2"/>
          <p:cNvPicPr>
            <a:picLocks noChangeAspect="1" noChangeArrowheads="1"/>
          </p:cNvPicPr>
          <p:nvPr/>
        </p:nvPicPr>
        <p:blipFill>
          <a:blip r:embed="rId2"/>
          <a:srcRect/>
          <a:stretch>
            <a:fillRect/>
          </a:stretch>
        </p:blipFill>
        <p:spPr bwMode="auto">
          <a:xfrm>
            <a:off x="2895600" y="3472517"/>
            <a:ext cx="3200400" cy="338548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15400" cy="3447098"/>
          </a:xfrm>
          <a:prstGeom prst="rect">
            <a:avLst/>
          </a:prstGeom>
          <a:noFill/>
        </p:spPr>
        <p:txBody>
          <a:bodyPr wrap="square" rtlCol="0">
            <a:spAutoFit/>
          </a:bodyPr>
          <a:lstStyle/>
          <a:p>
            <a:pPr marL="342900" indent="-342900" algn="just"/>
            <a:r>
              <a:rPr lang="en-US" sz="2000" b="1" dirty="0" smtClean="0">
                <a:solidFill>
                  <a:srgbClr val="FF0000"/>
                </a:solidFill>
              </a:rPr>
              <a:t>Types of piston rings:</a:t>
            </a:r>
          </a:p>
          <a:p>
            <a:pPr marL="342900" indent="-342900">
              <a:buAutoNum type="arabicParenR"/>
            </a:pPr>
            <a:r>
              <a:rPr lang="en-US" b="1" dirty="0" smtClean="0">
                <a:solidFill>
                  <a:srgbClr val="0070C0"/>
                </a:solidFill>
              </a:rPr>
              <a:t>Compression rings  2) oil control rings.</a:t>
            </a:r>
          </a:p>
          <a:p>
            <a:pPr marL="342900" indent="-342900"/>
            <a:endParaRPr lang="en-US" dirty="0" smtClean="0"/>
          </a:p>
          <a:p>
            <a:pPr marL="342900" indent="-342900">
              <a:buAutoNum type="arabicParenR"/>
            </a:pPr>
            <a:r>
              <a:rPr lang="en-US" b="1" dirty="0" smtClean="0">
                <a:solidFill>
                  <a:srgbClr val="FF0000"/>
                </a:solidFill>
              </a:rPr>
              <a:t>Compression rings : </a:t>
            </a:r>
            <a:r>
              <a:rPr lang="en-US" dirty="0" smtClean="0"/>
              <a:t>the compression rings are fitted on the top of the piston. It serve two purposes viz.</a:t>
            </a:r>
          </a:p>
          <a:p>
            <a:pPr marL="400050" indent="-400050">
              <a:buAutoNum type="romanLcParenR"/>
            </a:pPr>
            <a:r>
              <a:rPr lang="en-US" b="1" dirty="0" smtClean="0">
                <a:solidFill>
                  <a:srgbClr val="0070C0"/>
                </a:solidFill>
              </a:rPr>
              <a:t>To seal the combustion chamber</a:t>
            </a:r>
          </a:p>
          <a:p>
            <a:pPr marL="400050" indent="-400050">
              <a:buAutoNum type="romanLcParenR"/>
            </a:pPr>
            <a:r>
              <a:rPr lang="en-US" b="1" dirty="0" smtClean="0">
                <a:solidFill>
                  <a:srgbClr val="0070C0"/>
                </a:solidFill>
              </a:rPr>
              <a:t>To provide a path for heat transfer from the piston to the cylinder walls. This provides effective cooling.</a:t>
            </a:r>
          </a:p>
          <a:p>
            <a:endParaRPr lang="en-US" b="1" dirty="0" smtClean="0"/>
          </a:p>
          <a:p>
            <a:r>
              <a:rPr lang="en-US" b="1" dirty="0" smtClean="0">
                <a:solidFill>
                  <a:srgbClr val="FF0000"/>
                </a:solidFill>
              </a:rPr>
              <a:t>2) Oil rings: </a:t>
            </a:r>
            <a:r>
              <a:rPr lang="en-US" dirty="0" smtClean="0"/>
              <a:t>An oil rings are similar to a compression rings but has </a:t>
            </a:r>
            <a:r>
              <a:rPr lang="en-US" b="1" dirty="0" smtClean="0">
                <a:solidFill>
                  <a:srgbClr val="0070C0"/>
                </a:solidFill>
              </a:rPr>
              <a:t>a circumferential grooves on its outer circumferences. </a:t>
            </a:r>
            <a:r>
              <a:rPr lang="en-US" dirty="0" smtClean="0"/>
              <a:t>The function oil rings is to </a:t>
            </a:r>
            <a:r>
              <a:rPr lang="en-US" b="1" dirty="0" smtClean="0">
                <a:solidFill>
                  <a:srgbClr val="0070C0"/>
                </a:solidFill>
              </a:rPr>
              <a:t>strip some of the lubricating oil from the cylinder walls and return the oil to the crankcase through radial passages in the oil ring.</a:t>
            </a:r>
          </a:p>
        </p:txBody>
      </p:sp>
      <p:pic>
        <p:nvPicPr>
          <p:cNvPr id="3074" name="Picture 2"/>
          <p:cNvPicPr>
            <a:picLocks noChangeAspect="1" noChangeArrowheads="1"/>
          </p:cNvPicPr>
          <p:nvPr/>
        </p:nvPicPr>
        <p:blipFill>
          <a:blip r:embed="rId2"/>
          <a:srcRect/>
          <a:stretch>
            <a:fillRect/>
          </a:stretch>
        </p:blipFill>
        <p:spPr bwMode="auto">
          <a:xfrm>
            <a:off x="0" y="3657600"/>
            <a:ext cx="9144000" cy="2971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rot="16200000">
            <a:off x="2652781" y="-2119379"/>
            <a:ext cx="3962399" cy="82011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8600" y="1143000"/>
            <a:ext cx="3581400" cy="263305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038600" y="533400"/>
            <a:ext cx="5105400" cy="2590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3276600" y="3886200"/>
            <a:ext cx="5138273" cy="25717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15400" cy="400110"/>
          </a:xfrm>
          <a:prstGeom prst="rect">
            <a:avLst/>
          </a:prstGeom>
          <a:noFill/>
        </p:spPr>
        <p:txBody>
          <a:bodyPr wrap="square" rtlCol="0">
            <a:spAutoFit/>
          </a:bodyPr>
          <a:lstStyle/>
          <a:p>
            <a:r>
              <a:rPr lang="en-US" sz="2000" b="1" dirty="0" smtClean="0">
                <a:solidFill>
                  <a:srgbClr val="FF0000"/>
                </a:solidFill>
              </a:rPr>
              <a:t>CONNECTING ROD:</a:t>
            </a:r>
            <a:endParaRPr lang="en-US" sz="2000" b="1" dirty="0">
              <a:solidFill>
                <a:srgbClr val="FF0000"/>
              </a:solidFill>
            </a:endParaRPr>
          </a:p>
        </p:txBody>
      </p:sp>
      <p:sp>
        <p:nvSpPr>
          <p:cNvPr id="3" name="TextBox 2"/>
          <p:cNvSpPr txBox="1"/>
          <p:nvPr/>
        </p:nvSpPr>
        <p:spPr>
          <a:xfrm>
            <a:off x="0" y="609600"/>
            <a:ext cx="9144000" cy="5016758"/>
          </a:xfrm>
          <a:prstGeom prst="rect">
            <a:avLst/>
          </a:prstGeom>
          <a:noFill/>
        </p:spPr>
        <p:txBody>
          <a:bodyPr wrap="square" rtlCol="0">
            <a:spAutoFit/>
          </a:bodyPr>
          <a:lstStyle/>
          <a:p>
            <a:pPr>
              <a:buFont typeface="Arial" pitchFamily="34" charset="0"/>
              <a:buChar char="•"/>
            </a:pPr>
            <a:r>
              <a:rPr lang="en-US" sz="2000" dirty="0" smtClean="0"/>
              <a:t>The connecting rod </a:t>
            </a:r>
            <a:r>
              <a:rPr lang="en-US" sz="2000" b="1" dirty="0" smtClean="0">
                <a:solidFill>
                  <a:srgbClr val="0070C0"/>
                </a:solidFill>
              </a:rPr>
              <a:t>connects</a:t>
            </a:r>
            <a:r>
              <a:rPr lang="en-US" sz="2000" dirty="0" smtClean="0"/>
              <a:t> the </a:t>
            </a:r>
            <a:r>
              <a:rPr lang="en-US" sz="2000" b="1" dirty="0" smtClean="0">
                <a:solidFill>
                  <a:srgbClr val="0070C0"/>
                </a:solidFill>
              </a:rPr>
              <a:t>piston</a:t>
            </a:r>
            <a:r>
              <a:rPr lang="en-US" sz="2000" dirty="0" smtClean="0"/>
              <a:t> and </a:t>
            </a:r>
            <a:r>
              <a:rPr lang="en-US" sz="2000" b="1" dirty="0" smtClean="0">
                <a:solidFill>
                  <a:srgbClr val="0070C0"/>
                </a:solidFill>
              </a:rPr>
              <a:t>crankshafts.</a:t>
            </a:r>
          </a:p>
          <a:p>
            <a:pPr>
              <a:buFont typeface="Arial" pitchFamily="34" charset="0"/>
              <a:buChar char="•"/>
            </a:pPr>
            <a:endParaRPr lang="en-US" sz="2000" dirty="0" smtClean="0"/>
          </a:p>
          <a:p>
            <a:pPr>
              <a:buFont typeface="Arial" pitchFamily="34" charset="0"/>
              <a:buChar char="•"/>
            </a:pPr>
            <a:r>
              <a:rPr lang="en-US" sz="2000" b="1" dirty="0" smtClean="0">
                <a:solidFill>
                  <a:srgbClr val="0070C0"/>
                </a:solidFill>
              </a:rPr>
              <a:t>Small end </a:t>
            </a:r>
            <a:r>
              <a:rPr lang="en-US" sz="2000" dirty="0" smtClean="0"/>
              <a:t>of the connecting rod is </a:t>
            </a:r>
            <a:r>
              <a:rPr lang="en-US" sz="2000" b="1" dirty="0" smtClean="0">
                <a:solidFill>
                  <a:srgbClr val="0070C0"/>
                </a:solidFill>
              </a:rPr>
              <a:t>connected to piston with wrist  pin </a:t>
            </a:r>
            <a:r>
              <a:rPr lang="en-US" sz="2000" dirty="0" smtClean="0"/>
              <a:t>and </a:t>
            </a:r>
            <a:r>
              <a:rPr lang="en-US" sz="2000" b="1" dirty="0" smtClean="0">
                <a:solidFill>
                  <a:srgbClr val="0070C0"/>
                </a:solidFill>
              </a:rPr>
              <a:t>big end to the crank with crank pin.</a:t>
            </a:r>
          </a:p>
          <a:p>
            <a:pPr>
              <a:buFont typeface="Arial" pitchFamily="34" charset="0"/>
              <a:buChar char="•"/>
            </a:pPr>
            <a:endParaRPr lang="en-US" sz="2000" dirty="0" smtClean="0"/>
          </a:p>
          <a:p>
            <a:pPr>
              <a:buFont typeface="Arial" pitchFamily="34" charset="0"/>
              <a:buChar char="•"/>
            </a:pPr>
            <a:r>
              <a:rPr lang="en-US" sz="2000" dirty="0" smtClean="0"/>
              <a:t>The </a:t>
            </a:r>
            <a:r>
              <a:rPr lang="en-US" sz="2000" b="1" dirty="0" smtClean="0">
                <a:solidFill>
                  <a:srgbClr val="0070C0"/>
                </a:solidFill>
              </a:rPr>
              <a:t>function of the connecting rod </a:t>
            </a:r>
            <a:r>
              <a:rPr lang="en-US" sz="2000" dirty="0" smtClean="0"/>
              <a:t>is to </a:t>
            </a:r>
            <a:r>
              <a:rPr lang="en-US" sz="2000" b="1" dirty="0" smtClean="0">
                <a:solidFill>
                  <a:srgbClr val="0070C0"/>
                </a:solidFill>
              </a:rPr>
              <a:t>convert linear motion of the piston into rotary motion of the crankshaft.</a:t>
            </a:r>
          </a:p>
          <a:p>
            <a:pPr>
              <a:buFont typeface="Arial" pitchFamily="34" charset="0"/>
              <a:buChar char="•"/>
            </a:pPr>
            <a:endParaRPr lang="en-US" sz="2000" dirty="0" smtClean="0"/>
          </a:p>
          <a:p>
            <a:pPr>
              <a:buFont typeface="Arial" pitchFamily="34" charset="0"/>
              <a:buChar char="•"/>
            </a:pPr>
            <a:r>
              <a:rPr lang="en-US" sz="2000" dirty="0" smtClean="0"/>
              <a:t>The connecting rod usually has </a:t>
            </a:r>
            <a:r>
              <a:rPr lang="en-US" sz="2000" b="1" dirty="0" smtClean="0">
                <a:solidFill>
                  <a:srgbClr val="FF0000"/>
                </a:solidFill>
              </a:rPr>
              <a:t>I-beam cross-section</a:t>
            </a:r>
            <a:r>
              <a:rPr lang="en-US" sz="2000" dirty="0" smtClean="0"/>
              <a:t>.</a:t>
            </a:r>
          </a:p>
          <a:p>
            <a:pPr>
              <a:buFont typeface="Arial" pitchFamily="34" charset="0"/>
              <a:buChar char="•"/>
            </a:pPr>
            <a:endParaRPr lang="en-US" sz="2000" dirty="0" smtClean="0"/>
          </a:p>
          <a:p>
            <a:pPr>
              <a:buFont typeface="Arial" pitchFamily="34" charset="0"/>
              <a:buChar char="•"/>
            </a:pPr>
            <a:r>
              <a:rPr lang="en-US" sz="2000" dirty="0" smtClean="0"/>
              <a:t>The connecting rods are </a:t>
            </a:r>
            <a:r>
              <a:rPr lang="en-US" sz="2000" b="1" dirty="0" smtClean="0">
                <a:solidFill>
                  <a:srgbClr val="FF0000"/>
                </a:solidFill>
              </a:rPr>
              <a:t>die-forged</a:t>
            </a:r>
            <a:r>
              <a:rPr lang="en-US" sz="2000" dirty="0" smtClean="0"/>
              <a:t> from </a:t>
            </a:r>
            <a:r>
              <a:rPr lang="en-US" sz="2000" b="1" dirty="0" smtClean="0">
                <a:solidFill>
                  <a:srgbClr val="FF0000"/>
                </a:solidFill>
              </a:rPr>
              <a:t>special steel such as nickel-chrome steel</a:t>
            </a:r>
            <a:r>
              <a:rPr lang="en-US" sz="2000" dirty="0" smtClean="0"/>
              <a:t> and </a:t>
            </a:r>
            <a:r>
              <a:rPr lang="en-US" sz="2000" b="1" dirty="0" smtClean="0">
                <a:solidFill>
                  <a:srgbClr val="FF0000"/>
                </a:solidFill>
              </a:rPr>
              <a:t>chrome molybdenum steel and are mechanically strengthened.</a:t>
            </a:r>
          </a:p>
          <a:p>
            <a:pPr>
              <a:buFont typeface="Arial" pitchFamily="34" charset="0"/>
              <a:buChar char="•"/>
            </a:pPr>
            <a:endParaRPr lang="en-US" sz="2000" dirty="0" smtClean="0"/>
          </a:p>
          <a:p>
            <a:pPr>
              <a:buFont typeface="Arial" pitchFamily="34" charset="0"/>
              <a:buChar char="•"/>
            </a:pPr>
            <a:r>
              <a:rPr lang="en-US" sz="2000" dirty="0" smtClean="0"/>
              <a:t>The connecting rod should have the following qualities</a:t>
            </a:r>
          </a:p>
          <a:p>
            <a:pPr marL="400050" indent="-400050">
              <a:buAutoNum type="romanLcParenR"/>
            </a:pPr>
            <a:r>
              <a:rPr lang="en-US" sz="2000" dirty="0" smtClean="0"/>
              <a:t>It should be </a:t>
            </a:r>
            <a:r>
              <a:rPr lang="en-US" sz="2000" b="1" dirty="0" smtClean="0">
                <a:solidFill>
                  <a:srgbClr val="0070C0"/>
                </a:solidFill>
              </a:rPr>
              <a:t>very strong </a:t>
            </a:r>
            <a:r>
              <a:rPr lang="en-US" sz="2000" dirty="0" smtClean="0"/>
              <a:t>and </a:t>
            </a:r>
            <a:r>
              <a:rPr lang="en-US" sz="2000" b="1" dirty="0" smtClean="0">
                <a:solidFill>
                  <a:srgbClr val="0070C0"/>
                </a:solidFill>
              </a:rPr>
              <a:t>stiff.</a:t>
            </a:r>
          </a:p>
          <a:p>
            <a:pPr marL="400050" indent="-400050">
              <a:buAutoNum type="romanLcParenR"/>
            </a:pPr>
            <a:r>
              <a:rPr lang="en-US" sz="2000" dirty="0" smtClean="0"/>
              <a:t>It should </a:t>
            </a:r>
            <a:r>
              <a:rPr lang="en-US" sz="2000" b="1" dirty="0" smtClean="0">
                <a:solidFill>
                  <a:srgbClr val="0070C0"/>
                </a:solidFill>
              </a:rPr>
              <a:t>be light in weight to </a:t>
            </a:r>
            <a:r>
              <a:rPr lang="en-US" sz="2000" b="1" dirty="0" err="1" smtClean="0">
                <a:solidFill>
                  <a:srgbClr val="0070C0"/>
                </a:solidFill>
              </a:rPr>
              <a:t>minimise</a:t>
            </a:r>
            <a:r>
              <a:rPr lang="en-US" sz="2000" b="1" dirty="0" smtClean="0">
                <a:solidFill>
                  <a:srgbClr val="0070C0"/>
                </a:solidFill>
              </a:rPr>
              <a:t> vibration</a:t>
            </a:r>
            <a:r>
              <a:rPr lang="en-US" sz="2000" dirty="0" smtClean="0"/>
              <a:t>. </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304800"/>
            <a:ext cx="9144000" cy="5867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6248400" cy="400110"/>
          </a:xfrm>
          <a:prstGeom prst="rect">
            <a:avLst/>
          </a:prstGeom>
          <a:noFill/>
        </p:spPr>
        <p:txBody>
          <a:bodyPr wrap="square" rtlCol="0">
            <a:spAutoFit/>
          </a:bodyPr>
          <a:lstStyle/>
          <a:p>
            <a:r>
              <a:rPr lang="en-US" sz="2000" b="1" dirty="0" smtClean="0">
                <a:solidFill>
                  <a:srgbClr val="FF0000"/>
                </a:solidFill>
              </a:rPr>
              <a:t>CRANK SHAFT:</a:t>
            </a:r>
            <a:endParaRPr lang="en-US" sz="2000" b="1" dirty="0">
              <a:solidFill>
                <a:srgbClr val="FF0000"/>
              </a:solidFill>
            </a:endParaRPr>
          </a:p>
        </p:txBody>
      </p:sp>
      <p:sp>
        <p:nvSpPr>
          <p:cNvPr id="4" name="TextBox 3"/>
          <p:cNvSpPr txBox="1"/>
          <p:nvPr/>
        </p:nvSpPr>
        <p:spPr>
          <a:xfrm>
            <a:off x="0" y="762000"/>
            <a:ext cx="9144000" cy="5201424"/>
          </a:xfrm>
          <a:prstGeom prst="rect">
            <a:avLst/>
          </a:prstGeom>
          <a:noFill/>
        </p:spPr>
        <p:txBody>
          <a:bodyPr wrap="square" rtlCol="0">
            <a:spAutoFit/>
          </a:bodyPr>
          <a:lstStyle/>
          <a:p>
            <a:pPr>
              <a:buFont typeface="Arial" pitchFamily="34" charset="0"/>
              <a:buChar char="•"/>
            </a:pPr>
            <a:r>
              <a:rPr lang="en-US" sz="2000" dirty="0" smtClean="0"/>
              <a:t>The crankshaft is an </a:t>
            </a:r>
            <a:r>
              <a:rPr lang="en-US" sz="2000" b="1" dirty="0" smtClean="0">
                <a:solidFill>
                  <a:srgbClr val="0070C0"/>
                </a:solidFill>
              </a:rPr>
              <a:t>important part of the engine </a:t>
            </a:r>
            <a:r>
              <a:rPr lang="en-US" sz="2000" dirty="0" smtClean="0"/>
              <a:t>which </a:t>
            </a:r>
            <a:r>
              <a:rPr lang="en-US" sz="2000" b="1" dirty="0" smtClean="0">
                <a:solidFill>
                  <a:srgbClr val="0070C0"/>
                </a:solidFill>
              </a:rPr>
              <a:t>converts the reciprocating motion of piston into rotary motion.</a:t>
            </a:r>
          </a:p>
          <a:p>
            <a:pPr>
              <a:buFont typeface="Arial" pitchFamily="34" charset="0"/>
              <a:buChar char="•"/>
            </a:pPr>
            <a:endParaRPr lang="en-US" sz="1200" dirty="0" smtClean="0"/>
          </a:p>
          <a:p>
            <a:pPr>
              <a:buFont typeface="Arial" pitchFamily="34" charset="0"/>
              <a:buChar char="•"/>
            </a:pPr>
            <a:r>
              <a:rPr lang="en-US" sz="2000" dirty="0" smtClean="0"/>
              <a:t>The crankshaft is subjected to </a:t>
            </a:r>
            <a:r>
              <a:rPr lang="en-US" sz="2000" b="1" dirty="0" err="1" smtClean="0">
                <a:solidFill>
                  <a:srgbClr val="FF0000"/>
                </a:solidFill>
              </a:rPr>
              <a:t>torsional</a:t>
            </a:r>
            <a:r>
              <a:rPr lang="en-US" sz="2000" b="1" dirty="0" smtClean="0">
                <a:solidFill>
                  <a:srgbClr val="FF0000"/>
                </a:solidFill>
              </a:rPr>
              <a:t> and bending stresses </a:t>
            </a:r>
            <a:r>
              <a:rPr lang="en-US" sz="2000" dirty="0" smtClean="0"/>
              <a:t>and is </a:t>
            </a:r>
            <a:r>
              <a:rPr lang="en-US" sz="2000" b="1" dirty="0" smtClean="0">
                <a:solidFill>
                  <a:srgbClr val="0070C0"/>
                </a:solidFill>
              </a:rPr>
              <a:t>supported on the crank case structure on large bearings. </a:t>
            </a:r>
          </a:p>
          <a:p>
            <a:pPr>
              <a:buFont typeface="Arial" pitchFamily="34" charset="0"/>
              <a:buChar char="•"/>
            </a:pPr>
            <a:endParaRPr lang="en-US" sz="1600" dirty="0" smtClean="0"/>
          </a:p>
          <a:p>
            <a:pPr>
              <a:buFont typeface="Arial" pitchFamily="34" charset="0"/>
              <a:buChar char="•"/>
            </a:pPr>
            <a:r>
              <a:rPr lang="en-US" sz="2000" dirty="0" smtClean="0"/>
              <a:t>These </a:t>
            </a:r>
            <a:r>
              <a:rPr lang="en-US" sz="2000" b="1" dirty="0" smtClean="0">
                <a:solidFill>
                  <a:srgbClr val="0070C0"/>
                </a:solidFill>
              </a:rPr>
              <a:t>crank shaft bearings </a:t>
            </a:r>
            <a:r>
              <a:rPr lang="en-US" sz="2000" dirty="0" smtClean="0"/>
              <a:t>are known as </a:t>
            </a:r>
            <a:r>
              <a:rPr lang="en-US" sz="2000" b="1" dirty="0" smtClean="0">
                <a:solidFill>
                  <a:srgbClr val="0070C0"/>
                </a:solidFill>
              </a:rPr>
              <a:t>main bearings.</a:t>
            </a:r>
          </a:p>
          <a:p>
            <a:pPr>
              <a:buFont typeface="Arial" pitchFamily="34" charset="0"/>
              <a:buChar char="•"/>
            </a:pPr>
            <a:endParaRPr lang="en-US" sz="1400" dirty="0" smtClean="0"/>
          </a:p>
          <a:p>
            <a:pPr>
              <a:buFont typeface="Arial" pitchFamily="34" charset="0"/>
              <a:buChar char="•"/>
            </a:pPr>
            <a:r>
              <a:rPr lang="en-US" sz="2000" dirty="0" smtClean="0"/>
              <a:t>The </a:t>
            </a:r>
            <a:r>
              <a:rPr lang="en-US" sz="2000" b="1" dirty="0" smtClean="0">
                <a:solidFill>
                  <a:srgbClr val="0070C0"/>
                </a:solidFill>
              </a:rPr>
              <a:t>main bearings </a:t>
            </a:r>
            <a:r>
              <a:rPr lang="en-US" sz="2000" dirty="0" smtClean="0"/>
              <a:t>and the </a:t>
            </a:r>
            <a:r>
              <a:rPr lang="en-US" sz="2000" b="1" dirty="0" smtClean="0">
                <a:solidFill>
                  <a:srgbClr val="0070C0"/>
                </a:solidFill>
              </a:rPr>
              <a:t>crankpin bearings </a:t>
            </a:r>
            <a:r>
              <a:rPr lang="en-US" sz="2000" dirty="0" smtClean="0"/>
              <a:t>are </a:t>
            </a:r>
            <a:r>
              <a:rPr lang="en-US" sz="2000" b="1" dirty="0" smtClean="0">
                <a:solidFill>
                  <a:srgbClr val="0070C0"/>
                </a:solidFill>
              </a:rPr>
              <a:t>made large so </a:t>
            </a:r>
            <a:r>
              <a:rPr lang="en-US" sz="2000" dirty="0" smtClean="0"/>
              <a:t>that the </a:t>
            </a:r>
            <a:r>
              <a:rPr lang="en-US" sz="2000" b="1" dirty="0" smtClean="0">
                <a:solidFill>
                  <a:srgbClr val="0070C0"/>
                </a:solidFill>
              </a:rPr>
              <a:t>load is load is distributed evenly.</a:t>
            </a:r>
          </a:p>
          <a:p>
            <a:pPr>
              <a:buFont typeface="Arial" pitchFamily="34" charset="0"/>
              <a:buChar char="•"/>
            </a:pPr>
            <a:endParaRPr lang="en-US" sz="1600" dirty="0" smtClean="0"/>
          </a:p>
          <a:p>
            <a:pPr>
              <a:buFont typeface="Arial" pitchFamily="34" charset="0"/>
              <a:buChar char="•"/>
            </a:pPr>
            <a:r>
              <a:rPr lang="en-US" sz="2000" dirty="0" smtClean="0"/>
              <a:t>The load on the </a:t>
            </a:r>
            <a:r>
              <a:rPr lang="en-US" sz="2000" b="1" dirty="0" smtClean="0">
                <a:solidFill>
                  <a:srgbClr val="0070C0"/>
                </a:solidFill>
              </a:rPr>
              <a:t>main bearings due to centrifugal force </a:t>
            </a:r>
            <a:r>
              <a:rPr lang="en-US" sz="2000" dirty="0" smtClean="0"/>
              <a:t>is  </a:t>
            </a:r>
            <a:r>
              <a:rPr lang="en-US" sz="2000" b="1" dirty="0" smtClean="0">
                <a:solidFill>
                  <a:srgbClr val="0070C0"/>
                </a:solidFill>
              </a:rPr>
              <a:t>reduced of made zero  </a:t>
            </a:r>
            <a:r>
              <a:rPr lang="en-US" sz="2000" dirty="0" smtClean="0"/>
              <a:t>by </a:t>
            </a:r>
            <a:r>
              <a:rPr lang="en-US" sz="2000" b="1" dirty="0" smtClean="0">
                <a:solidFill>
                  <a:srgbClr val="0070C0"/>
                </a:solidFill>
              </a:rPr>
              <a:t>providing  suitable counter weights(dead- weights). </a:t>
            </a:r>
          </a:p>
          <a:p>
            <a:pPr>
              <a:buFont typeface="Arial" pitchFamily="34" charset="0"/>
              <a:buChar char="•"/>
            </a:pPr>
            <a:endParaRPr lang="en-US" sz="1600" dirty="0" smtClean="0"/>
          </a:p>
          <a:p>
            <a:pPr>
              <a:buFont typeface="Arial" pitchFamily="34" charset="0"/>
              <a:buChar char="•"/>
            </a:pPr>
            <a:r>
              <a:rPr lang="en-US" sz="2000" dirty="0" smtClean="0"/>
              <a:t>It is usually a </a:t>
            </a:r>
            <a:r>
              <a:rPr lang="en-US" sz="2000" b="1" dirty="0" smtClean="0">
                <a:solidFill>
                  <a:srgbClr val="0070C0"/>
                </a:solidFill>
              </a:rPr>
              <a:t>steel forging</a:t>
            </a:r>
            <a:r>
              <a:rPr lang="en-US" sz="2000" dirty="0" smtClean="0"/>
              <a:t>, but some makers use special type of </a:t>
            </a:r>
            <a:r>
              <a:rPr lang="en-US" sz="2000" b="1" dirty="0" smtClean="0">
                <a:solidFill>
                  <a:srgbClr val="0070C0"/>
                </a:solidFill>
              </a:rPr>
              <a:t>cast-iron such as </a:t>
            </a:r>
            <a:r>
              <a:rPr lang="en-US" sz="2000" b="1" dirty="0" err="1" smtClean="0">
                <a:solidFill>
                  <a:srgbClr val="0070C0"/>
                </a:solidFill>
              </a:rPr>
              <a:t>spheroidal</a:t>
            </a:r>
            <a:r>
              <a:rPr lang="en-US" sz="2000" b="1" dirty="0" smtClean="0">
                <a:solidFill>
                  <a:srgbClr val="0070C0"/>
                </a:solidFill>
              </a:rPr>
              <a:t> graphitic or nickel alloy castings which are cheaper and have good service.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62000" y="228601"/>
            <a:ext cx="7772400" cy="3429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304800" y="3733801"/>
            <a:ext cx="8534400" cy="3124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31402" y="609600"/>
            <a:ext cx="8179197" cy="556934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6172200" cy="400110"/>
          </a:xfrm>
          <a:prstGeom prst="rect">
            <a:avLst/>
          </a:prstGeom>
          <a:noFill/>
        </p:spPr>
        <p:txBody>
          <a:bodyPr wrap="square" rtlCol="0">
            <a:spAutoFit/>
          </a:bodyPr>
          <a:lstStyle/>
          <a:p>
            <a:r>
              <a:rPr lang="en-US" sz="2000" b="1" dirty="0" smtClean="0">
                <a:solidFill>
                  <a:srgbClr val="FF0000"/>
                </a:solidFill>
              </a:rPr>
              <a:t>FIRING ORDER:</a:t>
            </a:r>
            <a:endParaRPr lang="en-US" sz="2000" b="1" dirty="0">
              <a:solidFill>
                <a:srgbClr val="FF0000"/>
              </a:solidFill>
            </a:endParaRPr>
          </a:p>
        </p:txBody>
      </p:sp>
      <p:sp>
        <p:nvSpPr>
          <p:cNvPr id="3" name="TextBox 2"/>
          <p:cNvSpPr txBox="1"/>
          <p:nvPr/>
        </p:nvSpPr>
        <p:spPr>
          <a:xfrm>
            <a:off x="0" y="609600"/>
            <a:ext cx="9144000" cy="6996787"/>
          </a:xfrm>
          <a:prstGeom prst="rect">
            <a:avLst/>
          </a:prstGeom>
          <a:noFill/>
        </p:spPr>
        <p:txBody>
          <a:bodyPr wrap="square" rtlCol="0">
            <a:spAutoFit/>
          </a:bodyPr>
          <a:lstStyle/>
          <a:p>
            <a:pPr algn="just">
              <a:buFont typeface="Arial" pitchFamily="34" charset="0"/>
              <a:buChar char="•"/>
            </a:pPr>
            <a:r>
              <a:rPr lang="en-US" sz="2000" dirty="0" smtClean="0"/>
              <a:t>To </a:t>
            </a:r>
            <a:r>
              <a:rPr lang="en-US" sz="2000" b="1" dirty="0" smtClean="0">
                <a:solidFill>
                  <a:srgbClr val="0070C0"/>
                </a:solidFill>
              </a:rPr>
              <a:t>achieve better balancing </a:t>
            </a:r>
            <a:r>
              <a:rPr lang="en-US" sz="2000" dirty="0" smtClean="0"/>
              <a:t>of </a:t>
            </a:r>
            <a:r>
              <a:rPr lang="en-US" sz="2000" b="1" dirty="0" smtClean="0">
                <a:solidFill>
                  <a:srgbClr val="0070C0"/>
                </a:solidFill>
              </a:rPr>
              <a:t>the dynamic forces </a:t>
            </a:r>
            <a:r>
              <a:rPr lang="en-US" sz="2000" dirty="0" smtClean="0"/>
              <a:t>and </a:t>
            </a:r>
            <a:r>
              <a:rPr lang="en-US" sz="2000" b="1" dirty="0" smtClean="0">
                <a:solidFill>
                  <a:srgbClr val="0070C0"/>
                </a:solidFill>
              </a:rPr>
              <a:t>their couples the multi- cylinder engines have even number of cylinders </a:t>
            </a:r>
            <a:r>
              <a:rPr lang="en-US" sz="2000" dirty="0" smtClean="0"/>
              <a:t>that is </a:t>
            </a:r>
            <a:r>
              <a:rPr lang="en-US" sz="2000" b="1" dirty="0" smtClean="0">
                <a:solidFill>
                  <a:srgbClr val="0070C0"/>
                </a:solidFill>
              </a:rPr>
              <a:t>4-cylinder, 6-cylinder, 8-cylinder engines.</a:t>
            </a:r>
          </a:p>
          <a:p>
            <a:pPr algn="just">
              <a:buFont typeface="Arial" pitchFamily="34" charset="0"/>
              <a:buChar char="•"/>
            </a:pPr>
            <a:r>
              <a:rPr lang="en-US" sz="2000" dirty="0" smtClean="0"/>
              <a:t>The crank arrangement of a </a:t>
            </a:r>
            <a:r>
              <a:rPr lang="en-US" sz="2000" b="1" dirty="0" smtClean="0">
                <a:solidFill>
                  <a:srgbClr val="0070C0"/>
                </a:solidFill>
              </a:rPr>
              <a:t>four cylinder engine </a:t>
            </a:r>
            <a:r>
              <a:rPr lang="en-US" sz="2000" dirty="0" smtClean="0"/>
              <a:t>has been shown, </a:t>
            </a:r>
            <a:r>
              <a:rPr lang="en-US" sz="2000" b="1" dirty="0" smtClean="0">
                <a:solidFill>
                  <a:srgbClr val="0070C0"/>
                </a:solidFill>
              </a:rPr>
              <a:t>crank 1 and 2 are mirror images of crank 3 and 4 with respect to the plane AB. </a:t>
            </a:r>
            <a:r>
              <a:rPr lang="en-US" sz="2000" dirty="0" smtClean="0"/>
              <a:t>The firing orders are arranged at an internal of</a:t>
            </a:r>
          </a:p>
          <a:p>
            <a:pPr algn="just">
              <a:buFont typeface="Arial" pitchFamily="34" charset="0"/>
              <a:buChar char="•"/>
            </a:pPr>
            <a:endParaRPr lang="en-US" sz="2000" dirty="0" smtClean="0"/>
          </a:p>
          <a:p>
            <a:pPr algn="just"/>
            <a:r>
              <a:rPr lang="en-US" sz="2000" dirty="0" smtClean="0"/>
              <a:t> (360x2)/4 = 180</a:t>
            </a:r>
            <a:r>
              <a:rPr lang="en-US" sz="2000" baseline="30000" dirty="0" smtClean="0"/>
              <a:t>o  </a:t>
            </a:r>
          </a:p>
          <a:p>
            <a:pPr algn="just"/>
            <a:endParaRPr lang="en-US" sz="2000" baseline="30000" dirty="0" smtClean="0"/>
          </a:p>
          <a:p>
            <a:pPr algn="just">
              <a:buFont typeface="Arial" pitchFamily="34" charset="0"/>
              <a:buChar char="•"/>
            </a:pPr>
            <a:r>
              <a:rPr lang="en-US" sz="2000" dirty="0" smtClean="0"/>
              <a:t>For 6-cylinder</a:t>
            </a:r>
          </a:p>
          <a:p>
            <a:pPr algn="just"/>
            <a:r>
              <a:rPr lang="en-US" sz="2000" dirty="0" smtClean="0"/>
              <a:t>(360x2)/6 = 120</a:t>
            </a:r>
            <a:r>
              <a:rPr lang="en-US" sz="2000" baseline="30000" dirty="0" smtClean="0"/>
              <a:t>o</a:t>
            </a:r>
          </a:p>
          <a:p>
            <a:pPr algn="just">
              <a:buFont typeface="Arial" pitchFamily="34" charset="0"/>
              <a:buChar char="•"/>
            </a:pPr>
            <a:endParaRPr lang="en-US" sz="2000" baseline="30000" dirty="0" smtClean="0"/>
          </a:p>
          <a:p>
            <a:pPr algn="just">
              <a:buFont typeface="Arial" pitchFamily="34" charset="0"/>
              <a:buChar char="•"/>
            </a:pPr>
            <a:r>
              <a:rPr lang="en-US" sz="2000" dirty="0" smtClean="0"/>
              <a:t>For 8-cylinder</a:t>
            </a:r>
          </a:p>
          <a:p>
            <a:pPr algn="just"/>
            <a:r>
              <a:rPr lang="en-US" sz="2000" dirty="0" smtClean="0"/>
              <a:t>(360x2)/8 = 90</a:t>
            </a:r>
            <a:r>
              <a:rPr lang="en-US" sz="2000" baseline="30000" dirty="0" smtClean="0"/>
              <a:t>o</a:t>
            </a:r>
          </a:p>
          <a:p>
            <a:pPr algn="just"/>
            <a:endParaRPr lang="en-US" baseline="30000" dirty="0" smtClean="0"/>
          </a:p>
          <a:p>
            <a:pPr algn="just"/>
            <a:r>
              <a:rPr lang="en-US" sz="2000" dirty="0" smtClean="0"/>
              <a:t>The following advantages are for proper firing order:</a:t>
            </a:r>
          </a:p>
          <a:p>
            <a:pPr marL="457200" indent="-457200" algn="just">
              <a:buAutoNum type="arabicParenR"/>
            </a:pPr>
            <a:r>
              <a:rPr lang="en-US" sz="2000" b="1" dirty="0" smtClean="0">
                <a:solidFill>
                  <a:srgbClr val="FF0000"/>
                </a:solidFill>
              </a:rPr>
              <a:t>It reduces engine vibration.</a:t>
            </a:r>
          </a:p>
          <a:p>
            <a:pPr marL="457200" indent="-457200" algn="just">
              <a:buAutoNum type="arabicParenR"/>
            </a:pPr>
            <a:r>
              <a:rPr lang="en-US" sz="2000" b="1" dirty="0" smtClean="0">
                <a:solidFill>
                  <a:srgbClr val="FF0000"/>
                </a:solidFill>
              </a:rPr>
              <a:t>It secures an even flow of power.</a:t>
            </a:r>
          </a:p>
          <a:p>
            <a:pPr marL="457200" indent="-457200" algn="just">
              <a:buAutoNum type="arabicParenR"/>
            </a:pPr>
            <a:r>
              <a:rPr lang="en-US" sz="2000" b="1" dirty="0" smtClean="0">
                <a:solidFill>
                  <a:srgbClr val="FF0000"/>
                </a:solidFill>
              </a:rPr>
              <a:t>It maintains engine balance</a:t>
            </a:r>
          </a:p>
          <a:p>
            <a:pPr algn="just"/>
            <a:endParaRPr lang="en-US" baseline="30000" dirty="0" smtClean="0"/>
          </a:p>
          <a:p>
            <a:pPr algn="just"/>
            <a:endParaRPr lang="en-US" baseline="30000" dirty="0" smtClean="0"/>
          </a:p>
          <a:p>
            <a:pPr algn="just"/>
            <a:endParaRPr lang="en-US" baseline="30000" dirty="0" smtClean="0"/>
          </a:p>
          <a:p>
            <a:pPr algn="just"/>
            <a:endParaRPr lang="en-US" dirty="0" smtClean="0"/>
          </a:p>
          <a:p>
            <a:pPr algn="just"/>
            <a:r>
              <a:rPr lang="en-US" dirty="0" smtClean="0"/>
              <a:t> </a:t>
            </a:r>
          </a:p>
          <a:p>
            <a:pPr algn="just"/>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75674"/>
            <a:ext cx="9144000" cy="678232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33400" y="0"/>
            <a:ext cx="8001000" cy="30003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284015" y="3276600"/>
            <a:ext cx="8340439" cy="358140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3048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2990850"/>
            <a:ext cx="9144000" cy="38671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371600" y="465401"/>
            <a:ext cx="6400800" cy="5927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2971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3733800"/>
            <a:ext cx="9144000" cy="3124200"/>
          </a:xfrm>
          <a:prstGeom prst="rect">
            <a:avLst/>
          </a:prstGeom>
          <a:noFill/>
          <a:ln w="9525">
            <a:noFill/>
            <a:miter lim="800000"/>
            <a:headEnd/>
            <a:tailEnd/>
          </a:ln>
          <a:effectLst/>
        </p:spPr>
      </p:pic>
      <p:sp>
        <p:nvSpPr>
          <p:cNvPr id="4" name="TextBox 3"/>
          <p:cNvSpPr txBox="1"/>
          <p:nvPr/>
        </p:nvSpPr>
        <p:spPr>
          <a:xfrm>
            <a:off x="0" y="2971800"/>
            <a:ext cx="9144000" cy="646331"/>
          </a:xfrm>
          <a:prstGeom prst="rect">
            <a:avLst/>
          </a:prstGeom>
          <a:noFill/>
        </p:spPr>
        <p:txBody>
          <a:bodyPr wrap="square" rtlCol="0">
            <a:spAutoFit/>
          </a:bodyPr>
          <a:lstStyle/>
          <a:p>
            <a:pPr>
              <a:buFont typeface="Arial" pitchFamily="34" charset="0"/>
              <a:buChar char="•"/>
            </a:pPr>
            <a:r>
              <a:rPr lang="en-US" b="1" dirty="0" smtClean="0"/>
              <a:t>Firing order is 1-4-2-6-3-5( for left hand crank case), Firing order is 1-5-3-6-2-4( for right hand crank case)</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4200525"/>
          </a:xfrm>
          <a:prstGeom prst="rect">
            <a:avLst/>
          </a:prstGeom>
          <a:noFill/>
          <a:ln w="9525">
            <a:noFill/>
            <a:miter lim="800000"/>
            <a:headEnd/>
            <a:tailEnd/>
          </a:ln>
          <a:effectLst/>
        </p:spPr>
      </p:pic>
      <p:sp>
        <p:nvSpPr>
          <p:cNvPr id="3" name="TextBox 2"/>
          <p:cNvSpPr txBox="1"/>
          <p:nvPr/>
        </p:nvSpPr>
        <p:spPr>
          <a:xfrm>
            <a:off x="381000" y="4419600"/>
            <a:ext cx="8763000" cy="646331"/>
          </a:xfrm>
          <a:prstGeom prst="rect">
            <a:avLst/>
          </a:prstGeom>
          <a:noFill/>
        </p:spPr>
        <p:txBody>
          <a:bodyPr wrap="square" rtlCol="0">
            <a:spAutoFit/>
          </a:bodyPr>
          <a:lstStyle/>
          <a:p>
            <a:pPr>
              <a:buFont typeface="Arial" pitchFamily="34" charset="0"/>
              <a:buChar char="•"/>
            </a:pPr>
            <a:r>
              <a:rPr lang="en-US" dirty="0" smtClean="0"/>
              <a:t>The firing order in the eight cylinder in line engine is 1-6-2-5-8-3-7-4, the other firing order may be 1-7-3-8-4-6-2-5 and 1-5-2-6-4-8-3-7</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724400" cy="400110"/>
          </a:xfrm>
          <a:prstGeom prst="rect">
            <a:avLst/>
          </a:prstGeom>
          <a:noFill/>
        </p:spPr>
        <p:txBody>
          <a:bodyPr wrap="square" rtlCol="0">
            <a:spAutoFit/>
          </a:bodyPr>
          <a:lstStyle/>
          <a:p>
            <a:r>
              <a:rPr lang="en-US" sz="2000" b="1" dirty="0" smtClean="0"/>
              <a:t>POWER OVER LAP:</a:t>
            </a:r>
            <a:endParaRPr lang="en-US" sz="2000" b="1" dirty="0"/>
          </a:p>
        </p:txBody>
      </p:sp>
      <p:pic>
        <p:nvPicPr>
          <p:cNvPr id="4098" name="Picture 2"/>
          <p:cNvPicPr>
            <a:picLocks noChangeAspect="1" noChangeArrowheads="1"/>
          </p:cNvPicPr>
          <p:nvPr/>
        </p:nvPicPr>
        <p:blipFill>
          <a:blip r:embed="rId2"/>
          <a:srcRect/>
          <a:stretch>
            <a:fillRect/>
          </a:stretch>
        </p:blipFill>
        <p:spPr bwMode="auto">
          <a:xfrm>
            <a:off x="762000" y="762000"/>
            <a:ext cx="7769239"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33400" y="304800"/>
            <a:ext cx="8449577" cy="59846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33400" y="228601"/>
            <a:ext cx="8153400" cy="6034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495800" cy="400110"/>
          </a:xfrm>
          <a:prstGeom prst="rect">
            <a:avLst/>
          </a:prstGeom>
          <a:noFill/>
        </p:spPr>
        <p:txBody>
          <a:bodyPr wrap="square" rtlCol="0">
            <a:spAutoFit/>
          </a:bodyPr>
          <a:lstStyle/>
          <a:p>
            <a:r>
              <a:rPr lang="en-US" sz="2000" b="1" dirty="0" smtClean="0">
                <a:solidFill>
                  <a:srgbClr val="FF0000"/>
                </a:solidFill>
              </a:rPr>
              <a:t>CAMSHAFT:</a:t>
            </a:r>
            <a:endParaRPr lang="en-US" sz="2000" b="1" dirty="0">
              <a:solidFill>
                <a:srgbClr val="FF0000"/>
              </a:solidFill>
            </a:endParaRPr>
          </a:p>
        </p:txBody>
      </p:sp>
      <p:sp>
        <p:nvSpPr>
          <p:cNvPr id="3" name="TextBox 2"/>
          <p:cNvSpPr txBox="1"/>
          <p:nvPr/>
        </p:nvSpPr>
        <p:spPr>
          <a:xfrm>
            <a:off x="0" y="457200"/>
            <a:ext cx="9144000" cy="3170099"/>
          </a:xfrm>
          <a:prstGeom prst="rect">
            <a:avLst/>
          </a:prstGeom>
          <a:noFill/>
        </p:spPr>
        <p:txBody>
          <a:bodyPr wrap="square" rtlCol="0">
            <a:spAutoFit/>
          </a:bodyPr>
          <a:lstStyle/>
          <a:p>
            <a:pPr algn="just">
              <a:buFont typeface="Arial" pitchFamily="34" charset="0"/>
              <a:buChar char="•"/>
            </a:pPr>
            <a:r>
              <a:rPr lang="en-US" sz="2000" dirty="0" smtClean="0"/>
              <a:t>A cam shaft is </a:t>
            </a:r>
            <a:r>
              <a:rPr lang="en-US" sz="2000" b="1" dirty="0" smtClean="0">
                <a:solidFill>
                  <a:srgbClr val="0070C0"/>
                </a:solidFill>
              </a:rPr>
              <a:t>used to open and close valves in the appropriate timings.</a:t>
            </a:r>
            <a:r>
              <a:rPr lang="en-US" sz="2000" dirty="0" smtClean="0"/>
              <a:t> It made up of </a:t>
            </a:r>
            <a:r>
              <a:rPr lang="en-US" sz="2000" b="1" dirty="0" smtClean="0">
                <a:solidFill>
                  <a:srgbClr val="0070C0"/>
                </a:solidFill>
              </a:rPr>
              <a:t>different cams formed on a common shaft.</a:t>
            </a:r>
          </a:p>
          <a:p>
            <a:pPr algn="just">
              <a:buFont typeface="Arial" pitchFamily="34" charset="0"/>
              <a:buChar char="•"/>
            </a:pPr>
            <a:r>
              <a:rPr lang="en-US" sz="2000" dirty="0" smtClean="0"/>
              <a:t>The camshaft contains the  </a:t>
            </a:r>
            <a:r>
              <a:rPr lang="en-US" sz="2000" b="1" dirty="0" smtClean="0">
                <a:solidFill>
                  <a:srgbClr val="FF0000"/>
                </a:solidFill>
              </a:rPr>
              <a:t>same number of cams </a:t>
            </a:r>
            <a:r>
              <a:rPr lang="en-US" sz="2000" dirty="0" smtClean="0"/>
              <a:t>as </a:t>
            </a:r>
            <a:r>
              <a:rPr lang="en-US" sz="2000" b="1" dirty="0" smtClean="0">
                <a:solidFill>
                  <a:srgbClr val="FF0000"/>
                </a:solidFill>
              </a:rPr>
              <a:t>same number of valve </a:t>
            </a:r>
            <a:r>
              <a:rPr lang="en-US" sz="2000" dirty="0" smtClean="0"/>
              <a:t>in the engine.</a:t>
            </a:r>
          </a:p>
          <a:p>
            <a:pPr algn="just">
              <a:buFont typeface="Arial" pitchFamily="34" charset="0"/>
              <a:buChar char="•"/>
            </a:pPr>
            <a:r>
              <a:rPr lang="en-US" sz="2000" dirty="0" smtClean="0"/>
              <a:t>The cams are </a:t>
            </a:r>
            <a:r>
              <a:rPr lang="en-US" sz="2000" b="1" dirty="0" smtClean="0">
                <a:solidFill>
                  <a:srgbClr val="0070C0"/>
                </a:solidFill>
              </a:rPr>
              <a:t>elliptical in shape</a:t>
            </a:r>
            <a:r>
              <a:rPr lang="en-US" sz="2000" dirty="0" smtClean="0"/>
              <a:t>, the </a:t>
            </a:r>
            <a:r>
              <a:rPr lang="en-US" sz="2000" b="1" dirty="0" smtClean="0">
                <a:solidFill>
                  <a:srgbClr val="0070C0"/>
                </a:solidFill>
              </a:rPr>
              <a:t>major axis length </a:t>
            </a:r>
            <a:r>
              <a:rPr lang="en-US" sz="2000" dirty="0" smtClean="0"/>
              <a:t>is </a:t>
            </a:r>
            <a:r>
              <a:rPr lang="en-US" sz="2000" b="1" dirty="0" smtClean="0">
                <a:solidFill>
                  <a:srgbClr val="0070C0"/>
                </a:solidFill>
              </a:rPr>
              <a:t>referred</a:t>
            </a:r>
            <a:r>
              <a:rPr lang="en-US" sz="2000" dirty="0" smtClean="0"/>
              <a:t> as the </a:t>
            </a:r>
            <a:r>
              <a:rPr lang="en-US" sz="2000" b="1" dirty="0" smtClean="0">
                <a:solidFill>
                  <a:srgbClr val="0070C0"/>
                </a:solidFill>
              </a:rPr>
              <a:t>cam lobe height</a:t>
            </a:r>
            <a:r>
              <a:rPr lang="en-US" sz="2000" b="1" dirty="0" smtClean="0"/>
              <a:t>. </a:t>
            </a:r>
            <a:r>
              <a:rPr lang="en-US" sz="2000" dirty="0" smtClean="0"/>
              <a:t> The </a:t>
            </a:r>
            <a:r>
              <a:rPr lang="en-US" sz="2000" b="1" dirty="0" smtClean="0">
                <a:solidFill>
                  <a:srgbClr val="0070C0"/>
                </a:solidFill>
              </a:rPr>
              <a:t>difference between the major axis and minor axis length </a:t>
            </a:r>
            <a:r>
              <a:rPr lang="en-US" sz="2000" dirty="0" smtClean="0"/>
              <a:t>is referred to as the </a:t>
            </a:r>
            <a:r>
              <a:rPr lang="en-US" sz="2000" b="1" dirty="0" smtClean="0">
                <a:solidFill>
                  <a:srgbClr val="0070C0"/>
                </a:solidFill>
              </a:rPr>
              <a:t>cam lift.</a:t>
            </a:r>
          </a:p>
          <a:p>
            <a:pPr>
              <a:buFont typeface="Arial" pitchFamily="34" charset="0"/>
              <a:buChar char="•"/>
            </a:pPr>
            <a:r>
              <a:rPr lang="en-US" sz="2000" b="1" dirty="0" smtClean="0"/>
              <a:t>  </a:t>
            </a:r>
            <a:r>
              <a:rPr lang="en-US" sz="2000" dirty="0" smtClean="0"/>
              <a:t>The camshaft are </a:t>
            </a:r>
            <a:r>
              <a:rPr lang="en-US" sz="2000" b="1" dirty="0" smtClean="0">
                <a:solidFill>
                  <a:srgbClr val="0070C0"/>
                </a:solidFill>
              </a:rPr>
              <a:t>usually forged </a:t>
            </a:r>
            <a:r>
              <a:rPr lang="en-US" sz="2000" dirty="0" smtClean="0"/>
              <a:t>from </a:t>
            </a:r>
            <a:r>
              <a:rPr lang="en-US" sz="2000" b="1" dirty="0" smtClean="0">
                <a:solidFill>
                  <a:srgbClr val="0070C0"/>
                </a:solidFill>
              </a:rPr>
              <a:t>special steel including nickel</a:t>
            </a:r>
            <a:r>
              <a:rPr lang="en-US" sz="2000" dirty="0" smtClean="0"/>
              <a:t>, </a:t>
            </a:r>
            <a:r>
              <a:rPr lang="en-US" sz="2000" b="1" dirty="0" smtClean="0">
                <a:solidFill>
                  <a:srgbClr val="0070C0"/>
                </a:solidFill>
              </a:rPr>
              <a:t>chrome and molybdenum or cast from special cast iron.</a:t>
            </a:r>
          </a:p>
          <a:p>
            <a:pPr>
              <a:buFont typeface="Arial" pitchFamily="34" charset="0"/>
              <a:buChar char="•"/>
            </a:pPr>
            <a:r>
              <a:rPr lang="en-US" sz="2000" dirty="0" smtClean="0"/>
              <a:t>The cams are given </a:t>
            </a:r>
            <a:r>
              <a:rPr lang="en-US" sz="2000" b="1" dirty="0" smtClean="0">
                <a:solidFill>
                  <a:srgbClr val="0070C0"/>
                </a:solidFill>
              </a:rPr>
              <a:t>surface hardening treatment </a:t>
            </a:r>
            <a:r>
              <a:rPr lang="en-US" sz="2000" dirty="0" smtClean="0"/>
              <a:t>to </a:t>
            </a:r>
            <a:r>
              <a:rPr lang="en-US" sz="2000" b="1" dirty="0" smtClean="0">
                <a:solidFill>
                  <a:srgbClr val="0070C0"/>
                </a:solidFill>
              </a:rPr>
              <a:t>improve the wear resistance.</a:t>
            </a:r>
            <a:endParaRPr lang="en-US" sz="2000" b="1" dirty="0">
              <a:solidFill>
                <a:srgbClr val="0070C0"/>
              </a:solidFill>
            </a:endParaRPr>
          </a:p>
        </p:txBody>
      </p:sp>
      <p:pic>
        <p:nvPicPr>
          <p:cNvPr id="2051" name="Picture 3"/>
          <p:cNvPicPr>
            <a:picLocks noChangeAspect="1" noChangeArrowheads="1"/>
          </p:cNvPicPr>
          <p:nvPr/>
        </p:nvPicPr>
        <p:blipFill>
          <a:blip r:embed="rId2"/>
          <a:srcRect/>
          <a:stretch>
            <a:fillRect/>
          </a:stretch>
        </p:blipFill>
        <p:spPr bwMode="auto">
          <a:xfrm>
            <a:off x="0" y="4419600"/>
            <a:ext cx="5791200" cy="22288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6019800" y="3886200"/>
            <a:ext cx="31242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228600" y="2667000"/>
            <a:ext cx="3962400" cy="32766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4419600" y="3124200"/>
            <a:ext cx="3581400" cy="2867212"/>
          </a:xfrm>
          <a:prstGeom prst="rect">
            <a:avLst/>
          </a:prstGeom>
          <a:noFill/>
          <a:ln w="9525">
            <a:noFill/>
            <a:miter lim="800000"/>
            <a:headEnd/>
            <a:tailEnd/>
          </a:ln>
          <a:effectLst/>
        </p:spPr>
      </p:pic>
      <p:sp>
        <p:nvSpPr>
          <p:cNvPr id="4" name="Rectangle 3"/>
          <p:cNvSpPr/>
          <p:nvPr/>
        </p:nvSpPr>
        <p:spPr>
          <a:xfrm>
            <a:off x="457200" y="6019800"/>
            <a:ext cx="3424848" cy="369332"/>
          </a:xfrm>
          <a:prstGeom prst="rect">
            <a:avLst/>
          </a:prstGeom>
        </p:spPr>
        <p:txBody>
          <a:bodyPr wrap="none">
            <a:spAutoFit/>
          </a:bodyPr>
          <a:lstStyle/>
          <a:p>
            <a:r>
              <a:rPr lang="en-US" b="1" dirty="0" smtClean="0"/>
              <a:t>Cylinder-block-mounted camshaft</a:t>
            </a:r>
            <a:endParaRPr lang="en-US" dirty="0"/>
          </a:p>
        </p:txBody>
      </p:sp>
      <p:sp>
        <p:nvSpPr>
          <p:cNvPr id="5" name="Rectangle 4"/>
          <p:cNvSpPr/>
          <p:nvPr/>
        </p:nvSpPr>
        <p:spPr>
          <a:xfrm>
            <a:off x="4800600" y="6096000"/>
            <a:ext cx="3391185" cy="369332"/>
          </a:xfrm>
          <a:prstGeom prst="rect">
            <a:avLst/>
          </a:prstGeom>
        </p:spPr>
        <p:txBody>
          <a:bodyPr wrap="none">
            <a:spAutoFit/>
          </a:bodyPr>
          <a:lstStyle/>
          <a:p>
            <a:r>
              <a:rPr lang="en-US" b="1" dirty="0" smtClean="0"/>
              <a:t>Cylinder-head-mounted camshaft</a:t>
            </a:r>
            <a:endParaRPr lang="en-US" dirty="0"/>
          </a:p>
        </p:txBody>
      </p:sp>
      <p:pic>
        <p:nvPicPr>
          <p:cNvPr id="3075" name="Picture 3"/>
          <p:cNvPicPr>
            <a:picLocks noChangeAspect="1" noChangeArrowheads="1"/>
          </p:cNvPicPr>
          <p:nvPr/>
        </p:nvPicPr>
        <p:blipFill>
          <a:blip r:embed="rId5"/>
          <a:srcRect/>
          <a:stretch>
            <a:fillRect/>
          </a:stretch>
        </p:blipFill>
        <p:spPr bwMode="auto">
          <a:xfrm>
            <a:off x="838200" y="0"/>
            <a:ext cx="8077200" cy="2771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382000" cy="400110"/>
          </a:xfrm>
          <a:prstGeom prst="rect">
            <a:avLst/>
          </a:prstGeom>
          <a:noFill/>
        </p:spPr>
        <p:txBody>
          <a:bodyPr wrap="square" rtlCol="0">
            <a:spAutoFit/>
          </a:bodyPr>
          <a:lstStyle/>
          <a:p>
            <a:r>
              <a:rPr lang="en-US" sz="2000" b="1" dirty="0" smtClean="0">
                <a:solidFill>
                  <a:srgbClr val="FF0000"/>
                </a:solidFill>
              </a:rPr>
              <a:t>VALVE MECHANISM</a:t>
            </a:r>
            <a:endParaRPr lang="en-US" sz="2000" b="1" dirty="0">
              <a:solidFill>
                <a:srgbClr val="FF0000"/>
              </a:solidFill>
            </a:endParaRPr>
          </a:p>
        </p:txBody>
      </p:sp>
      <p:sp>
        <p:nvSpPr>
          <p:cNvPr id="3" name="TextBox 2"/>
          <p:cNvSpPr txBox="1"/>
          <p:nvPr/>
        </p:nvSpPr>
        <p:spPr>
          <a:xfrm>
            <a:off x="0" y="609600"/>
            <a:ext cx="8991600" cy="923330"/>
          </a:xfrm>
          <a:prstGeom prst="rect">
            <a:avLst/>
          </a:prstGeom>
          <a:noFill/>
        </p:spPr>
        <p:txBody>
          <a:bodyPr wrap="square" rtlCol="0">
            <a:spAutoFit/>
          </a:bodyPr>
          <a:lstStyle/>
          <a:p>
            <a:r>
              <a:rPr lang="en-US" dirty="0" smtClean="0"/>
              <a:t>Two basic types of valve mechanisms generally used in Vehicles</a:t>
            </a:r>
          </a:p>
          <a:p>
            <a:pPr marL="342900" indent="-342900">
              <a:buAutoNum type="arabicParenR"/>
            </a:pPr>
            <a:r>
              <a:rPr lang="en-US" b="1" dirty="0" smtClean="0">
                <a:solidFill>
                  <a:srgbClr val="0070C0"/>
                </a:solidFill>
              </a:rPr>
              <a:t>Overhead valve mechanism(OHV).</a:t>
            </a:r>
          </a:p>
          <a:p>
            <a:pPr marL="342900" indent="-342900">
              <a:buAutoNum type="arabicParenR"/>
            </a:pPr>
            <a:r>
              <a:rPr lang="en-US" b="1" dirty="0" smtClean="0">
                <a:solidFill>
                  <a:srgbClr val="0070C0"/>
                </a:solidFill>
              </a:rPr>
              <a:t>Overhead camshaft mechanism (OHC).</a:t>
            </a:r>
          </a:p>
        </p:txBody>
      </p:sp>
      <p:pic>
        <p:nvPicPr>
          <p:cNvPr id="7170" name="Picture 2"/>
          <p:cNvPicPr>
            <a:picLocks noChangeAspect="1" noChangeArrowheads="1"/>
          </p:cNvPicPr>
          <p:nvPr/>
        </p:nvPicPr>
        <p:blipFill>
          <a:blip r:embed="rId2"/>
          <a:srcRect/>
          <a:stretch>
            <a:fillRect/>
          </a:stretch>
        </p:blipFill>
        <p:spPr bwMode="auto">
          <a:xfrm>
            <a:off x="0" y="1524000"/>
            <a:ext cx="4267200" cy="5143054"/>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5029200" y="1848556"/>
            <a:ext cx="3810000" cy="50094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01314"/>
          </a:xfrm>
          <a:prstGeom prst="rect">
            <a:avLst/>
          </a:prstGeom>
        </p:spPr>
        <p:txBody>
          <a:bodyPr wrap="square">
            <a:spAutoFit/>
          </a:bodyPr>
          <a:lstStyle/>
          <a:p>
            <a:pPr marL="342900" indent="-342900">
              <a:buAutoNum type="arabicParenR"/>
            </a:pPr>
            <a:r>
              <a:rPr lang="en-US" b="1" dirty="0" smtClean="0">
                <a:solidFill>
                  <a:srgbClr val="0070C0"/>
                </a:solidFill>
              </a:rPr>
              <a:t>Overhead valve mechanism(OHV):</a:t>
            </a:r>
          </a:p>
          <a:p>
            <a:pPr marL="342900" indent="-342900"/>
            <a:endParaRPr lang="en-US" b="1" dirty="0" smtClean="0">
              <a:solidFill>
                <a:srgbClr val="0070C0"/>
              </a:solidFill>
            </a:endParaRPr>
          </a:p>
          <a:p>
            <a:pPr marL="342900" indent="-342900" algn="just">
              <a:buFont typeface="Arial" pitchFamily="34" charset="0"/>
              <a:buChar char="•"/>
            </a:pPr>
            <a:r>
              <a:rPr lang="en-US" dirty="0" smtClean="0"/>
              <a:t>The crankshaft drives the camshaft through timing gears.</a:t>
            </a:r>
          </a:p>
          <a:p>
            <a:pPr marL="342900" indent="-342900" algn="just">
              <a:buFont typeface="Arial" pitchFamily="34" charset="0"/>
              <a:buChar char="•"/>
            </a:pPr>
            <a:r>
              <a:rPr lang="en-US" dirty="0" smtClean="0"/>
              <a:t>There are a series of lobes on the camshaft which control the valve movement.</a:t>
            </a:r>
          </a:p>
          <a:p>
            <a:pPr marL="342900" indent="-342900" algn="just">
              <a:buFont typeface="Arial" pitchFamily="34" charset="0"/>
              <a:buChar char="•"/>
            </a:pPr>
            <a:r>
              <a:rPr lang="en-US" dirty="0" smtClean="0"/>
              <a:t>The lifter are above the lobes and there are one lobe for each lifter.</a:t>
            </a:r>
          </a:p>
          <a:p>
            <a:pPr marL="342900" indent="-342900" algn="just">
              <a:buFont typeface="Arial" pitchFamily="34" charset="0"/>
              <a:buChar char="•"/>
            </a:pPr>
            <a:r>
              <a:rPr lang="en-US" dirty="0" smtClean="0"/>
              <a:t>The camshaft lifts the valve lifter(tappet) which in turn operates the pushrod.</a:t>
            </a:r>
          </a:p>
          <a:p>
            <a:pPr marL="342900" indent="-342900" algn="just">
              <a:buFont typeface="Arial" pitchFamily="34" charset="0"/>
              <a:buChar char="•"/>
            </a:pPr>
            <a:r>
              <a:rPr lang="en-US" dirty="0" smtClean="0"/>
              <a:t>The motion is transferred to the top of head through the pushrod. </a:t>
            </a:r>
          </a:p>
          <a:p>
            <a:pPr marL="342900" indent="-342900" algn="just">
              <a:buFont typeface="Arial" pitchFamily="34" charset="0"/>
              <a:buChar char="•"/>
            </a:pPr>
            <a:r>
              <a:rPr lang="en-US" dirty="0" smtClean="0"/>
              <a:t>The pushrod further transfers this motion tot the rocker arm through the adjusting screw.</a:t>
            </a:r>
          </a:p>
          <a:p>
            <a:pPr marL="342900" indent="-342900" algn="just">
              <a:buFont typeface="Arial" pitchFamily="34" charset="0"/>
              <a:buChar char="•"/>
            </a:pPr>
            <a:r>
              <a:rPr lang="en-US" dirty="0" smtClean="0"/>
              <a:t>In the center of the rocker arm, there </a:t>
            </a:r>
            <a:r>
              <a:rPr lang="en-US" dirty="0" smtClean="0"/>
              <a:t>is </a:t>
            </a:r>
            <a:r>
              <a:rPr lang="en-US" dirty="0" smtClean="0"/>
              <a:t>a shaft known as rocker shaft.</a:t>
            </a:r>
          </a:p>
          <a:p>
            <a:pPr marL="342900" indent="-342900" algn="just">
              <a:buFont typeface="Arial" pitchFamily="34" charset="0"/>
              <a:buChar char="•"/>
            </a:pPr>
            <a:r>
              <a:rPr lang="en-US" dirty="0" smtClean="0"/>
              <a:t>The rocker arm is pivoted about this shaft.</a:t>
            </a:r>
          </a:p>
          <a:p>
            <a:pPr marL="342900" indent="-342900" algn="just">
              <a:buFont typeface="Arial" pitchFamily="34" charset="0"/>
              <a:buChar char="•"/>
            </a:pPr>
            <a:r>
              <a:rPr lang="en-US" dirty="0" smtClean="0"/>
              <a:t>When one end the rocker arm is lifted by the pushrod, the other end goes down and pushes the valve down to open it in the cylinder head.</a:t>
            </a:r>
          </a:p>
          <a:p>
            <a:pPr marL="342900" indent="-342900" algn="just">
              <a:buFont typeface="Arial" pitchFamily="34" charset="0"/>
              <a:buChar char="•"/>
            </a:pPr>
            <a:r>
              <a:rPr lang="en-US" dirty="0" smtClean="0"/>
              <a:t>The valve moves in the valve guide secured to the head.</a:t>
            </a:r>
          </a:p>
          <a:p>
            <a:pPr marL="342900" indent="-342900" algn="just">
              <a:buFont typeface="Arial" pitchFamily="34" charset="0"/>
              <a:buChar char="•"/>
            </a:pPr>
            <a:r>
              <a:rPr lang="en-US" dirty="0" smtClean="0"/>
              <a:t>The opening of the valve puts the valve spring in compression.</a:t>
            </a:r>
          </a:p>
          <a:p>
            <a:pPr marL="342900" indent="-342900" algn="just">
              <a:buFont typeface="Arial" pitchFamily="34" charset="0"/>
              <a:buChar char="•"/>
            </a:pPr>
            <a:r>
              <a:rPr lang="en-US" dirty="0" smtClean="0"/>
              <a:t>When the cam rotates further, the cam lobe loses contact with the tappet and compression in the spring lift the valve and pushes the tappet up.</a:t>
            </a:r>
          </a:p>
          <a:p>
            <a:pPr marL="342900" indent="-342900" algn="just">
              <a:buFont typeface="Arial" pitchFamily="34" charset="0"/>
              <a:buChar char="•"/>
            </a:pPr>
            <a:r>
              <a:rPr lang="en-US" dirty="0" smtClean="0"/>
              <a:t>The same action is repeated by the contact of the cam lobe with the tappet.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16320"/>
          </a:xfrm>
          <a:prstGeom prst="rect">
            <a:avLst/>
          </a:prstGeom>
        </p:spPr>
        <p:txBody>
          <a:bodyPr wrap="square">
            <a:spAutoFit/>
          </a:bodyPr>
          <a:lstStyle/>
          <a:p>
            <a:pPr marL="342900" indent="-342900"/>
            <a:r>
              <a:rPr lang="en-US" b="1" dirty="0" smtClean="0">
                <a:solidFill>
                  <a:srgbClr val="0070C0"/>
                </a:solidFill>
              </a:rPr>
              <a:t>2) Overhead camshaft mechanism (OHC):</a:t>
            </a:r>
          </a:p>
          <a:p>
            <a:pPr marL="342900" indent="-342900">
              <a:buFont typeface="Arial" pitchFamily="34" charset="0"/>
              <a:buChar char="•"/>
            </a:pPr>
            <a:r>
              <a:rPr lang="en-US" dirty="0" smtClean="0"/>
              <a:t>The principle on which this mechanism works is the as used in the overhead valve mechanism.</a:t>
            </a:r>
          </a:p>
          <a:p>
            <a:pPr marL="342900" indent="-342900">
              <a:buFont typeface="Arial" pitchFamily="34" charset="0"/>
              <a:buChar char="•"/>
            </a:pPr>
            <a:r>
              <a:rPr lang="en-US" dirty="0" smtClean="0"/>
              <a:t>This system does not have any pushrod as the camshaft is mounted on top of the head.</a:t>
            </a:r>
          </a:p>
          <a:p>
            <a:pPr marL="342900" indent="-342900">
              <a:buFont typeface="Arial" pitchFamily="34" charset="0"/>
              <a:buChar char="•"/>
            </a:pPr>
            <a:r>
              <a:rPr lang="en-US" dirty="0" smtClean="0"/>
              <a:t>The rocker arms are placed over or under the cam.</a:t>
            </a:r>
          </a:p>
          <a:p>
            <a:pPr marL="342900" indent="-342900">
              <a:buFont typeface="Arial" pitchFamily="34" charset="0"/>
              <a:buChar char="•"/>
            </a:pPr>
            <a:r>
              <a:rPr lang="en-US" dirty="0" smtClean="0"/>
              <a:t>The rocker arms then reach away from the cam to the valves.</a:t>
            </a:r>
          </a:p>
          <a:p>
            <a:pPr marL="342900" indent="-342900">
              <a:buFont typeface="Arial" pitchFamily="34" charset="0"/>
              <a:buChar char="•"/>
            </a:pPr>
            <a:r>
              <a:rPr lang="en-US" dirty="0" smtClean="0"/>
              <a:t>Many in-line OHC engines use one cam shaft.</a:t>
            </a:r>
          </a:p>
          <a:p>
            <a:pPr marL="342900" indent="-342900">
              <a:buFont typeface="Arial" pitchFamily="34" charset="0"/>
              <a:buChar char="•"/>
            </a:pPr>
            <a:r>
              <a:rPr lang="en-US" dirty="0" smtClean="0"/>
              <a:t>These are called as SOHC(single overhead camshaft).</a:t>
            </a:r>
          </a:p>
          <a:p>
            <a:pPr marL="342900" indent="-342900">
              <a:buFont typeface="Arial" pitchFamily="34" charset="0"/>
              <a:buChar char="•"/>
            </a:pPr>
            <a:r>
              <a:rPr lang="en-US" dirty="0" smtClean="0"/>
              <a:t>In the past few year, to increase engine output, some engines have two camshaft, giving a DOHC (double overhead camshaft) layout.</a:t>
            </a:r>
          </a:p>
          <a:p>
            <a:pPr marL="342900" indent="-342900">
              <a:buFont typeface="Arial" pitchFamily="34" charset="0"/>
              <a:buChar char="•"/>
            </a:pPr>
            <a:r>
              <a:rPr lang="en-US" dirty="0" smtClean="0"/>
              <a:t>One camshaft operates the intake valves and the other camshaft operates the exhaust valves.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rot="16200000">
            <a:off x="-1257299" y="1257298"/>
            <a:ext cx="6857999" cy="4343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rot="16200000">
            <a:off x="3390900" y="1104897"/>
            <a:ext cx="6858002"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086600" cy="461665"/>
          </a:xfrm>
          <a:prstGeom prst="rect">
            <a:avLst/>
          </a:prstGeom>
          <a:noFill/>
        </p:spPr>
        <p:txBody>
          <a:bodyPr wrap="square" rtlCol="0">
            <a:spAutoFit/>
          </a:bodyPr>
          <a:lstStyle/>
          <a:p>
            <a:r>
              <a:rPr lang="en-US" sz="2400" b="1" dirty="0" smtClean="0">
                <a:solidFill>
                  <a:srgbClr val="FF0000"/>
                </a:solidFill>
              </a:rPr>
              <a:t>VALVES:</a:t>
            </a:r>
            <a:endParaRPr lang="en-US" sz="2400" b="1" dirty="0">
              <a:solidFill>
                <a:srgbClr val="FF0000"/>
              </a:solidFill>
            </a:endParaRPr>
          </a:p>
        </p:txBody>
      </p:sp>
      <p:sp>
        <p:nvSpPr>
          <p:cNvPr id="4" name="TextBox 3"/>
          <p:cNvSpPr txBox="1"/>
          <p:nvPr/>
        </p:nvSpPr>
        <p:spPr>
          <a:xfrm>
            <a:off x="0" y="533400"/>
            <a:ext cx="8915400" cy="5016758"/>
          </a:xfrm>
          <a:prstGeom prst="rect">
            <a:avLst/>
          </a:prstGeom>
          <a:noFill/>
        </p:spPr>
        <p:txBody>
          <a:bodyPr wrap="square" rtlCol="0">
            <a:spAutoFit/>
          </a:bodyPr>
          <a:lstStyle/>
          <a:p>
            <a:pPr algn="just">
              <a:buFont typeface="Arial" pitchFamily="34" charset="0"/>
              <a:buChar char="•"/>
            </a:pPr>
            <a:r>
              <a:rPr lang="en-US" sz="2000" dirty="0" smtClean="0"/>
              <a:t>The function of the </a:t>
            </a:r>
            <a:r>
              <a:rPr lang="en-US" sz="2000" b="1" dirty="0" smtClean="0">
                <a:solidFill>
                  <a:srgbClr val="0070C0"/>
                </a:solidFill>
              </a:rPr>
              <a:t>intake </a:t>
            </a:r>
            <a:r>
              <a:rPr lang="en-US" sz="2000" dirty="0" smtClean="0"/>
              <a:t>and </a:t>
            </a:r>
            <a:r>
              <a:rPr lang="en-US" sz="2000" b="1" dirty="0" smtClean="0">
                <a:solidFill>
                  <a:srgbClr val="0070C0"/>
                </a:solidFill>
              </a:rPr>
              <a:t>exhaust</a:t>
            </a:r>
            <a:r>
              <a:rPr lang="en-US" sz="2000" dirty="0" smtClean="0"/>
              <a:t> valves is to </a:t>
            </a:r>
            <a:r>
              <a:rPr lang="en-US" sz="2000" b="1" dirty="0" smtClean="0">
                <a:solidFill>
                  <a:srgbClr val="0070C0"/>
                </a:solidFill>
              </a:rPr>
              <a:t>open</a:t>
            </a:r>
            <a:r>
              <a:rPr lang="en-US" sz="2000" dirty="0" smtClean="0"/>
              <a:t> and </a:t>
            </a:r>
            <a:r>
              <a:rPr lang="en-US" sz="2000" b="1" dirty="0" smtClean="0">
                <a:solidFill>
                  <a:srgbClr val="0070C0"/>
                </a:solidFill>
              </a:rPr>
              <a:t>close</a:t>
            </a:r>
            <a:r>
              <a:rPr lang="en-US" sz="2000" dirty="0" smtClean="0"/>
              <a:t> the openings between the </a:t>
            </a:r>
            <a:r>
              <a:rPr lang="en-US" sz="2000" b="1" dirty="0" smtClean="0">
                <a:solidFill>
                  <a:srgbClr val="0070C0"/>
                </a:solidFill>
              </a:rPr>
              <a:t>intake </a:t>
            </a:r>
            <a:r>
              <a:rPr lang="en-US" sz="2000" dirty="0" smtClean="0"/>
              <a:t>and </a:t>
            </a:r>
            <a:r>
              <a:rPr lang="en-US" sz="2000" b="1" dirty="0" smtClean="0">
                <a:solidFill>
                  <a:srgbClr val="0070C0"/>
                </a:solidFill>
              </a:rPr>
              <a:t>exhaust ports </a:t>
            </a:r>
            <a:r>
              <a:rPr lang="en-US" sz="2000" dirty="0" smtClean="0"/>
              <a:t>and </a:t>
            </a:r>
            <a:r>
              <a:rPr lang="en-US" sz="2000" b="1" dirty="0" smtClean="0">
                <a:solidFill>
                  <a:srgbClr val="0070C0"/>
                </a:solidFill>
              </a:rPr>
              <a:t>the combustion chambers.</a:t>
            </a:r>
          </a:p>
          <a:p>
            <a:pPr algn="just">
              <a:buFont typeface="Arial" pitchFamily="34" charset="0"/>
              <a:buChar char="•"/>
            </a:pPr>
            <a:endParaRPr lang="en-US" sz="2000" dirty="0" smtClean="0"/>
          </a:p>
          <a:p>
            <a:pPr algn="just">
              <a:buFont typeface="Arial" pitchFamily="34" charset="0"/>
              <a:buChar char="•"/>
            </a:pPr>
            <a:r>
              <a:rPr lang="en-US" sz="2000" dirty="0" smtClean="0"/>
              <a:t>The </a:t>
            </a:r>
            <a:r>
              <a:rPr lang="en-US" sz="2000" b="1" dirty="0" smtClean="0">
                <a:solidFill>
                  <a:srgbClr val="0070C0"/>
                </a:solidFill>
              </a:rPr>
              <a:t>fresh gases </a:t>
            </a:r>
            <a:r>
              <a:rPr lang="en-US" sz="2000" dirty="0" smtClean="0"/>
              <a:t>enter into the </a:t>
            </a:r>
            <a:r>
              <a:rPr lang="en-US" sz="2000" b="1" dirty="0" smtClean="0">
                <a:solidFill>
                  <a:srgbClr val="0070C0"/>
                </a:solidFill>
              </a:rPr>
              <a:t>combustion chamber </a:t>
            </a:r>
            <a:r>
              <a:rPr lang="en-US" sz="2000" dirty="0" smtClean="0"/>
              <a:t>through the </a:t>
            </a:r>
            <a:r>
              <a:rPr lang="en-US" sz="2000" b="1" dirty="0" smtClean="0">
                <a:solidFill>
                  <a:srgbClr val="0070C0"/>
                </a:solidFill>
              </a:rPr>
              <a:t>inlet valves </a:t>
            </a:r>
            <a:r>
              <a:rPr lang="en-US" sz="2000" dirty="0" smtClean="0"/>
              <a:t>and </a:t>
            </a:r>
            <a:r>
              <a:rPr lang="en-US" sz="2000" b="1" dirty="0" smtClean="0">
                <a:solidFill>
                  <a:srgbClr val="0070C0"/>
                </a:solidFill>
              </a:rPr>
              <a:t>used gases go of the combustion chamber through the exhaust valves.</a:t>
            </a:r>
          </a:p>
          <a:p>
            <a:pPr algn="just">
              <a:buFont typeface="Arial" pitchFamily="34" charset="0"/>
              <a:buChar char="•"/>
            </a:pPr>
            <a:endParaRPr lang="en-US" sz="2000" dirty="0" smtClean="0"/>
          </a:p>
          <a:p>
            <a:pPr algn="just">
              <a:buFont typeface="Arial" pitchFamily="34" charset="0"/>
              <a:buChar char="•"/>
            </a:pPr>
            <a:r>
              <a:rPr lang="en-US" sz="2000" dirty="0" smtClean="0"/>
              <a:t>The valves are usually made of </a:t>
            </a:r>
            <a:r>
              <a:rPr lang="en-US" sz="2000" b="1" dirty="0" smtClean="0">
                <a:solidFill>
                  <a:srgbClr val="0070C0"/>
                </a:solidFill>
              </a:rPr>
              <a:t>austenitic stainless steel </a:t>
            </a:r>
            <a:r>
              <a:rPr lang="en-US" sz="2000" dirty="0" smtClean="0"/>
              <a:t>which is a </a:t>
            </a:r>
            <a:r>
              <a:rPr lang="en-US" sz="2000" b="1" dirty="0" smtClean="0">
                <a:solidFill>
                  <a:srgbClr val="0070C0"/>
                </a:solidFill>
              </a:rPr>
              <a:t>corrosion and heat resisting materials.</a:t>
            </a:r>
          </a:p>
          <a:p>
            <a:pPr algn="just">
              <a:buFont typeface="Arial" pitchFamily="34" charset="0"/>
              <a:buChar char="•"/>
            </a:pPr>
            <a:r>
              <a:rPr lang="en-US" sz="2000" dirty="0" smtClean="0"/>
              <a:t> The </a:t>
            </a:r>
            <a:r>
              <a:rPr lang="en-US" sz="2000" b="1" dirty="0" smtClean="0">
                <a:solidFill>
                  <a:srgbClr val="FF0000"/>
                </a:solidFill>
              </a:rPr>
              <a:t>exhaust valves </a:t>
            </a:r>
            <a:r>
              <a:rPr lang="en-US" sz="2000" dirty="0" smtClean="0"/>
              <a:t>is usually made of </a:t>
            </a:r>
            <a:r>
              <a:rPr lang="en-US" sz="2000" b="1" dirty="0" err="1" smtClean="0">
                <a:solidFill>
                  <a:srgbClr val="0070C0"/>
                </a:solidFill>
              </a:rPr>
              <a:t>silchrome</a:t>
            </a:r>
            <a:r>
              <a:rPr lang="en-US" sz="2000" b="1" dirty="0" smtClean="0">
                <a:solidFill>
                  <a:srgbClr val="0070C0"/>
                </a:solidFill>
              </a:rPr>
              <a:t> steel</a:t>
            </a:r>
            <a:r>
              <a:rPr lang="en-US" sz="2000" dirty="0" smtClean="0"/>
              <a:t>  which is an </a:t>
            </a:r>
            <a:r>
              <a:rPr lang="en-US" sz="2000" b="1" dirty="0" smtClean="0">
                <a:solidFill>
                  <a:srgbClr val="0070C0"/>
                </a:solidFill>
              </a:rPr>
              <a:t>alloy of silicon and chromium.   </a:t>
            </a:r>
          </a:p>
          <a:p>
            <a:pPr algn="just">
              <a:buFont typeface="Arial" pitchFamily="34" charset="0"/>
              <a:buChar char="•"/>
            </a:pPr>
            <a:r>
              <a:rPr lang="en-US" sz="2000" dirty="0" smtClean="0"/>
              <a:t>The </a:t>
            </a:r>
            <a:r>
              <a:rPr lang="en-US" sz="2000" b="1" dirty="0" smtClean="0">
                <a:solidFill>
                  <a:srgbClr val="FF0000"/>
                </a:solidFill>
              </a:rPr>
              <a:t>Inlet valve </a:t>
            </a:r>
            <a:r>
              <a:rPr lang="en-US" sz="2000" dirty="0" smtClean="0"/>
              <a:t>is made with </a:t>
            </a:r>
            <a:r>
              <a:rPr lang="en-US" sz="2000" b="1" dirty="0" smtClean="0">
                <a:solidFill>
                  <a:srgbClr val="0070C0"/>
                </a:solidFill>
              </a:rPr>
              <a:t>nickel chromium alloy steel.</a:t>
            </a:r>
          </a:p>
          <a:p>
            <a:pPr algn="just">
              <a:buFont typeface="Arial" pitchFamily="34" charset="0"/>
              <a:buChar char="•"/>
            </a:pPr>
            <a:endParaRPr lang="en-US" sz="2000" dirty="0" smtClean="0"/>
          </a:p>
          <a:p>
            <a:pPr algn="just">
              <a:buFont typeface="Arial" pitchFamily="34" charset="0"/>
              <a:buChar char="•"/>
            </a:pPr>
            <a:r>
              <a:rPr lang="en-US" sz="2000" dirty="0" smtClean="0"/>
              <a:t>The </a:t>
            </a:r>
            <a:r>
              <a:rPr lang="en-US" sz="2000" b="1" dirty="0" smtClean="0">
                <a:solidFill>
                  <a:srgbClr val="0070C0"/>
                </a:solidFill>
              </a:rPr>
              <a:t>valves</a:t>
            </a:r>
            <a:r>
              <a:rPr lang="en-US" sz="2000" dirty="0" smtClean="0"/>
              <a:t> used in </a:t>
            </a:r>
            <a:r>
              <a:rPr lang="en-US" sz="2000" b="1" dirty="0" smtClean="0">
                <a:solidFill>
                  <a:srgbClr val="0070C0"/>
                </a:solidFill>
              </a:rPr>
              <a:t>modern passengers car engines </a:t>
            </a:r>
            <a:r>
              <a:rPr lang="en-US" sz="2000" dirty="0" smtClean="0"/>
              <a:t>are </a:t>
            </a:r>
            <a:r>
              <a:rPr lang="en-US" sz="2000" b="1" dirty="0" smtClean="0">
                <a:solidFill>
                  <a:srgbClr val="0070C0"/>
                </a:solidFill>
              </a:rPr>
              <a:t>termed</a:t>
            </a:r>
            <a:r>
              <a:rPr lang="en-US" sz="2000" dirty="0" smtClean="0"/>
              <a:t> as </a:t>
            </a:r>
            <a:r>
              <a:rPr lang="en-US" sz="2000" b="1" dirty="0" smtClean="0">
                <a:solidFill>
                  <a:srgbClr val="FF0000"/>
                </a:solidFill>
              </a:rPr>
              <a:t>poppet</a:t>
            </a:r>
            <a:r>
              <a:rPr lang="en-US" sz="2000" dirty="0" smtClean="0"/>
              <a:t> or </a:t>
            </a:r>
            <a:r>
              <a:rPr lang="en-US" sz="2000" b="1" dirty="0" smtClean="0">
                <a:solidFill>
                  <a:srgbClr val="FF0000"/>
                </a:solidFill>
              </a:rPr>
              <a:t>mushroom</a:t>
            </a:r>
            <a:r>
              <a:rPr lang="en-US" sz="2000" b="1" dirty="0" smtClean="0"/>
              <a:t> </a:t>
            </a:r>
            <a:r>
              <a:rPr lang="en-US" sz="2000" dirty="0" smtClean="0"/>
              <a:t>valves.</a:t>
            </a:r>
          </a:p>
          <a:p>
            <a:pPr algn="just">
              <a:buFont typeface="Arial" pitchFamily="34" charset="0"/>
              <a:buChar char="•"/>
            </a:pPr>
            <a:endParaRPr lang="en-US" sz="2000" dirty="0" smtClean="0"/>
          </a:p>
          <a:p>
            <a:pPr algn="just">
              <a:buFont typeface="Arial" pitchFamily="34" charset="0"/>
              <a:buChar char="•"/>
            </a:pPr>
            <a:r>
              <a:rPr lang="en-US" sz="2000" dirty="0" smtClean="0"/>
              <a:t>The </a:t>
            </a:r>
            <a:r>
              <a:rPr lang="en-US" sz="2000" b="1" dirty="0" smtClean="0">
                <a:solidFill>
                  <a:srgbClr val="FF0000"/>
                </a:solidFill>
              </a:rPr>
              <a:t>intake valves </a:t>
            </a:r>
            <a:r>
              <a:rPr lang="en-US" sz="2000" dirty="0" smtClean="0"/>
              <a:t>are </a:t>
            </a:r>
            <a:r>
              <a:rPr lang="en-US" sz="2000" b="1" dirty="0" smtClean="0">
                <a:solidFill>
                  <a:srgbClr val="00B0F0"/>
                </a:solidFill>
              </a:rPr>
              <a:t>larger in dimensions </a:t>
            </a:r>
            <a:r>
              <a:rPr lang="en-US" sz="2000" dirty="0" smtClean="0"/>
              <a:t>then </a:t>
            </a:r>
            <a:r>
              <a:rPr lang="en-US" sz="2000" b="1" dirty="0" smtClean="0">
                <a:solidFill>
                  <a:srgbClr val="00B0F0"/>
                </a:solidFill>
              </a:rPr>
              <a:t>exhaust valves</a:t>
            </a:r>
            <a:r>
              <a:rPr lang="en-US" sz="2000" dirty="0" smtClean="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5638800" cy="6857999"/>
          </a:xfrm>
          <a:prstGeom prst="rect">
            <a:avLst/>
          </a:prstGeom>
          <a:noFill/>
        </p:spPr>
        <p:txBody>
          <a:bodyPr wrap="square" rtlCol="0">
            <a:spAutoFit/>
          </a:bodyPr>
          <a:lstStyle/>
          <a:p>
            <a:r>
              <a:rPr lang="en-US" sz="2000" b="1" dirty="0" smtClean="0">
                <a:solidFill>
                  <a:srgbClr val="FF0000"/>
                </a:solidFill>
              </a:rPr>
              <a:t>Various parts of poppet valve:</a:t>
            </a:r>
          </a:p>
          <a:p>
            <a:pPr marL="342900" indent="-342900" algn="just">
              <a:buAutoNum type="arabicParenR"/>
            </a:pPr>
            <a:r>
              <a:rPr lang="en-US" b="1" dirty="0" smtClean="0">
                <a:solidFill>
                  <a:srgbClr val="FF0000"/>
                </a:solidFill>
              </a:rPr>
              <a:t>Head:  </a:t>
            </a:r>
            <a:r>
              <a:rPr lang="en-US" dirty="0" smtClean="0"/>
              <a:t>it is the </a:t>
            </a:r>
            <a:r>
              <a:rPr lang="en-US" b="1" dirty="0" smtClean="0">
                <a:solidFill>
                  <a:srgbClr val="0070C0"/>
                </a:solidFill>
              </a:rPr>
              <a:t>broad face </a:t>
            </a:r>
            <a:r>
              <a:rPr lang="en-US" dirty="0" smtClean="0"/>
              <a:t>of the </a:t>
            </a:r>
            <a:r>
              <a:rPr lang="en-US" b="1" dirty="0" smtClean="0">
                <a:solidFill>
                  <a:srgbClr val="0070C0"/>
                </a:solidFill>
              </a:rPr>
              <a:t>valve</a:t>
            </a:r>
            <a:r>
              <a:rPr lang="en-US" dirty="0" smtClean="0"/>
              <a:t> and </a:t>
            </a:r>
            <a:r>
              <a:rPr lang="en-US" b="1" dirty="0" smtClean="0">
                <a:solidFill>
                  <a:srgbClr val="0070C0"/>
                </a:solidFill>
              </a:rPr>
              <a:t>carries the valve face. </a:t>
            </a:r>
          </a:p>
          <a:p>
            <a:pPr marL="342900" indent="-342900" algn="just">
              <a:buFont typeface="Arial" pitchFamily="34" charset="0"/>
              <a:buChar char="•"/>
            </a:pPr>
            <a:r>
              <a:rPr lang="en-US" b="1" dirty="0" smtClean="0">
                <a:solidFill>
                  <a:srgbClr val="0070C0"/>
                </a:solidFill>
              </a:rPr>
              <a:t>During working </a:t>
            </a:r>
            <a:r>
              <a:rPr lang="en-US" dirty="0" smtClean="0"/>
              <a:t>of the </a:t>
            </a:r>
            <a:r>
              <a:rPr lang="en-US" b="1" dirty="0" smtClean="0">
                <a:solidFill>
                  <a:srgbClr val="0070C0"/>
                </a:solidFill>
              </a:rPr>
              <a:t>engine</a:t>
            </a:r>
            <a:r>
              <a:rPr lang="en-US" dirty="0" smtClean="0"/>
              <a:t>, it is the </a:t>
            </a:r>
            <a:r>
              <a:rPr lang="en-US" b="1" dirty="0" smtClean="0">
                <a:solidFill>
                  <a:srgbClr val="0070C0"/>
                </a:solidFill>
              </a:rPr>
              <a:t>hottest part of the valve.</a:t>
            </a:r>
          </a:p>
          <a:p>
            <a:pPr marL="342900" indent="-342900" algn="just">
              <a:buFont typeface="Arial" pitchFamily="34" charset="0"/>
              <a:buChar char="•"/>
            </a:pPr>
            <a:r>
              <a:rPr lang="en-US" dirty="0" smtClean="0"/>
              <a:t>The </a:t>
            </a:r>
            <a:r>
              <a:rPr lang="en-US" b="1" dirty="0" smtClean="0">
                <a:solidFill>
                  <a:srgbClr val="0070C0"/>
                </a:solidFill>
              </a:rPr>
              <a:t>valve having hollow </a:t>
            </a:r>
            <a:r>
              <a:rPr lang="en-US" dirty="0" smtClean="0"/>
              <a:t>and </a:t>
            </a:r>
            <a:r>
              <a:rPr lang="en-US" b="1" dirty="0" smtClean="0">
                <a:solidFill>
                  <a:srgbClr val="0070C0"/>
                </a:solidFill>
              </a:rPr>
              <a:t>concave head </a:t>
            </a:r>
            <a:r>
              <a:rPr lang="en-US" dirty="0" smtClean="0"/>
              <a:t>is </a:t>
            </a:r>
            <a:r>
              <a:rPr lang="en-US" b="1" dirty="0" smtClean="0">
                <a:solidFill>
                  <a:srgbClr val="0070C0"/>
                </a:solidFill>
              </a:rPr>
              <a:t>known</a:t>
            </a:r>
            <a:r>
              <a:rPr lang="en-US" dirty="0" smtClean="0"/>
              <a:t> as </a:t>
            </a:r>
            <a:r>
              <a:rPr lang="en-US" b="1" dirty="0" smtClean="0">
                <a:solidFill>
                  <a:srgbClr val="0070C0"/>
                </a:solidFill>
              </a:rPr>
              <a:t>trumpet valve </a:t>
            </a:r>
            <a:r>
              <a:rPr lang="en-US" dirty="0" smtClean="0"/>
              <a:t>and is </a:t>
            </a:r>
            <a:r>
              <a:rPr lang="en-US" b="1" dirty="0" smtClean="0">
                <a:solidFill>
                  <a:srgbClr val="0070C0"/>
                </a:solidFill>
              </a:rPr>
              <a:t>generally used </a:t>
            </a:r>
            <a:r>
              <a:rPr lang="en-US" dirty="0" smtClean="0"/>
              <a:t>for </a:t>
            </a:r>
            <a:r>
              <a:rPr lang="en-US" b="1" dirty="0" smtClean="0">
                <a:solidFill>
                  <a:srgbClr val="0070C0"/>
                </a:solidFill>
              </a:rPr>
              <a:t>inlet valve.</a:t>
            </a:r>
          </a:p>
          <a:p>
            <a:pPr marL="342900" indent="-342900" algn="just">
              <a:buFont typeface="Arial" pitchFamily="34" charset="0"/>
              <a:buChar char="•"/>
            </a:pPr>
            <a:r>
              <a:rPr lang="en-US" dirty="0" smtClean="0"/>
              <a:t>The </a:t>
            </a:r>
            <a:r>
              <a:rPr lang="en-US" b="1" dirty="0" smtClean="0">
                <a:solidFill>
                  <a:srgbClr val="0070C0"/>
                </a:solidFill>
              </a:rPr>
              <a:t>convex head valve is known </a:t>
            </a:r>
            <a:r>
              <a:rPr lang="en-US" dirty="0" smtClean="0"/>
              <a:t>as </a:t>
            </a:r>
            <a:r>
              <a:rPr lang="en-US" b="1" dirty="0" smtClean="0">
                <a:solidFill>
                  <a:srgbClr val="0070C0"/>
                </a:solidFill>
              </a:rPr>
              <a:t>mushroom valve </a:t>
            </a:r>
            <a:r>
              <a:rPr lang="en-US" dirty="0" smtClean="0"/>
              <a:t>and </a:t>
            </a:r>
            <a:r>
              <a:rPr lang="en-US" b="1" dirty="0" smtClean="0">
                <a:solidFill>
                  <a:srgbClr val="0070C0"/>
                </a:solidFill>
              </a:rPr>
              <a:t>used as exhaust valve.</a:t>
            </a:r>
          </a:p>
          <a:p>
            <a:pPr marL="342900" indent="-342900" algn="just"/>
            <a:r>
              <a:rPr lang="en-US" b="1" dirty="0" smtClean="0">
                <a:solidFill>
                  <a:srgbClr val="FF0000"/>
                </a:solidFill>
              </a:rPr>
              <a:t>2) Face :</a:t>
            </a:r>
            <a:r>
              <a:rPr lang="en-US" dirty="0" smtClean="0">
                <a:solidFill>
                  <a:srgbClr val="FF0000"/>
                </a:solidFill>
              </a:rPr>
              <a:t> </a:t>
            </a:r>
            <a:r>
              <a:rPr lang="en-US" dirty="0" smtClean="0"/>
              <a:t>It is a </a:t>
            </a:r>
            <a:r>
              <a:rPr lang="en-US" b="1" dirty="0" smtClean="0">
                <a:solidFill>
                  <a:srgbClr val="0070C0"/>
                </a:solidFill>
              </a:rPr>
              <a:t>circular</a:t>
            </a:r>
            <a:r>
              <a:rPr lang="en-US" dirty="0" smtClean="0"/>
              <a:t> and </a:t>
            </a:r>
            <a:r>
              <a:rPr lang="en-US" b="1" dirty="0" smtClean="0">
                <a:solidFill>
                  <a:srgbClr val="0070C0"/>
                </a:solidFill>
              </a:rPr>
              <a:t>angular seating surface machined on the valve head.</a:t>
            </a:r>
          </a:p>
          <a:p>
            <a:pPr marL="342900" indent="-342900" algn="just">
              <a:buFont typeface="Arial" pitchFamily="34" charset="0"/>
              <a:buChar char="•"/>
            </a:pPr>
            <a:r>
              <a:rPr lang="en-US" dirty="0" smtClean="0"/>
              <a:t>This is generally </a:t>
            </a:r>
            <a:r>
              <a:rPr lang="en-US" b="1" dirty="0" smtClean="0">
                <a:solidFill>
                  <a:srgbClr val="0070C0"/>
                </a:solidFill>
              </a:rPr>
              <a:t>machined at an angle </a:t>
            </a:r>
            <a:r>
              <a:rPr lang="en-US" dirty="0" smtClean="0"/>
              <a:t>of </a:t>
            </a:r>
            <a:r>
              <a:rPr lang="en-US" b="1" dirty="0" smtClean="0">
                <a:solidFill>
                  <a:srgbClr val="0070C0"/>
                </a:solidFill>
              </a:rPr>
              <a:t>either 30</a:t>
            </a:r>
            <a:r>
              <a:rPr lang="en-US" b="1" baseline="30000" dirty="0" smtClean="0">
                <a:solidFill>
                  <a:srgbClr val="0070C0"/>
                </a:solidFill>
              </a:rPr>
              <a:t>0</a:t>
            </a:r>
            <a:r>
              <a:rPr lang="en-US" b="1" dirty="0" smtClean="0">
                <a:solidFill>
                  <a:srgbClr val="0070C0"/>
                </a:solidFill>
              </a:rPr>
              <a:t> or 45</a:t>
            </a:r>
            <a:r>
              <a:rPr lang="en-US" b="1" baseline="30000" dirty="0" smtClean="0">
                <a:solidFill>
                  <a:srgbClr val="0070C0"/>
                </a:solidFill>
              </a:rPr>
              <a:t>0</a:t>
            </a:r>
            <a:r>
              <a:rPr lang="en-US" b="1" dirty="0" smtClean="0">
                <a:solidFill>
                  <a:srgbClr val="0070C0"/>
                </a:solidFill>
              </a:rPr>
              <a:t> </a:t>
            </a:r>
            <a:r>
              <a:rPr lang="en-US" dirty="0" smtClean="0"/>
              <a:t>to sit on the </a:t>
            </a:r>
            <a:r>
              <a:rPr lang="en-US" b="1" dirty="0" smtClean="0">
                <a:solidFill>
                  <a:srgbClr val="0070C0"/>
                </a:solidFill>
              </a:rPr>
              <a:t>similarly inclined surface</a:t>
            </a:r>
            <a:r>
              <a:rPr lang="en-US" dirty="0" smtClean="0"/>
              <a:t> of the valve seat and </a:t>
            </a:r>
            <a:r>
              <a:rPr lang="en-US" b="1" dirty="0" smtClean="0">
                <a:solidFill>
                  <a:srgbClr val="0070C0"/>
                </a:solidFill>
              </a:rPr>
              <a:t>makes a tight joint</a:t>
            </a:r>
            <a:r>
              <a:rPr lang="en-US" dirty="0" smtClean="0"/>
              <a:t>.</a:t>
            </a:r>
          </a:p>
          <a:p>
            <a:pPr marL="342900" indent="-342900" algn="just"/>
            <a:r>
              <a:rPr lang="en-US" b="1" dirty="0" smtClean="0">
                <a:solidFill>
                  <a:srgbClr val="FF0000"/>
                </a:solidFill>
              </a:rPr>
              <a:t>3) stem: </a:t>
            </a:r>
            <a:r>
              <a:rPr lang="en-US" dirty="0" smtClean="0"/>
              <a:t>It is a working surface of the valve and </a:t>
            </a:r>
            <a:r>
              <a:rPr lang="en-US" b="1" dirty="0" smtClean="0">
                <a:solidFill>
                  <a:srgbClr val="0070C0"/>
                </a:solidFill>
              </a:rPr>
              <a:t>this portion of the valve moves up and down in the valve guide. </a:t>
            </a:r>
          </a:p>
          <a:p>
            <a:pPr marL="342900" indent="-342900" algn="just">
              <a:buFont typeface="Arial" pitchFamily="34" charset="0"/>
              <a:buChar char="•"/>
            </a:pPr>
            <a:r>
              <a:rPr lang="en-US" dirty="0" smtClean="0"/>
              <a:t>The heat of the </a:t>
            </a:r>
            <a:r>
              <a:rPr lang="en-US" b="1" dirty="0" smtClean="0">
                <a:solidFill>
                  <a:srgbClr val="0070C0"/>
                </a:solidFill>
              </a:rPr>
              <a:t>valve head is conducted to the stem and it is dissipated to the cylinder head through the valve guide.</a:t>
            </a:r>
          </a:p>
          <a:p>
            <a:pPr marL="342900" indent="-342900" algn="just"/>
            <a:r>
              <a:rPr lang="en-US" b="1" dirty="0" smtClean="0">
                <a:solidFill>
                  <a:srgbClr val="FF0000"/>
                </a:solidFill>
              </a:rPr>
              <a:t>4) Tip: </a:t>
            </a:r>
            <a:r>
              <a:rPr lang="en-US" dirty="0" smtClean="0"/>
              <a:t>It is the </a:t>
            </a:r>
            <a:r>
              <a:rPr lang="en-US" b="1" dirty="0" smtClean="0">
                <a:solidFill>
                  <a:srgbClr val="0070C0"/>
                </a:solidFill>
              </a:rPr>
              <a:t>flat end of the stem over which the rocker arm acts to open the valve.</a:t>
            </a:r>
          </a:p>
          <a:p>
            <a:pPr marL="342900" indent="-342900" algn="just">
              <a:buFont typeface="Arial" pitchFamily="34" charset="0"/>
              <a:buChar char="•"/>
            </a:pPr>
            <a:r>
              <a:rPr lang="en-US" dirty="0" smtClean="0"/>
              <a:t>This </a:t>
            </a:r>
            <a:r>
              <a:rPr lang="en-US" b="1" dirty="0" smtClean="0">
                <a:solidFill>
                  <a:srgbClr val="0070C0"/>
                </a:solidFill>
              </a:rPr>
              <a:t>tip is generally deposited with coating of a hard metal to resist wear.</a:t>
            </a:r>
          </a:p>
        </p:txBody>
      </p:sp>
      <p:pic>
        <p:nvPicPr>
          <p:cNvPr id="3" name="Picture 2"/>
          <p:cNvPicPr>
            <a:picLocks noChangeAspect="1" noChangeArrowheads="1"/>
          </p:cNvPicPr>
          <p:nvPr/>
        </p:nvPicPr>
        <p:blipFill>
          <a:blip r:embed="rId2"/>
          <a:srcRect/>
          <a:stretch>
            <a:fillRect/>
          </a:stretch>
        </p:blipFill>
        <p:spPr bwMode="auto">
          <a:xfrm>
            <a:off x="5867400" y="304800"/>
            <a:ext cx="3276600" cy="6122333"/>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5791200" y="762000"/>
            <a:ext cx="3352800" cy="5084873"/>
          </a:xfrm>
          <a:prstGeom prst="rect">
            <a:avLst/>
          </a:prstGeom>
          <a:noFill/>
          <a:ln w="9525">
            <a:noFill/>
            <a:miter lim="800000"/>
            <a:headEnd/>
            <a:tailEnd/>
          </a:ln>
          <a:effectLst/>
        </p:spPr>
      </p:pic>
      <p:sp>
        <p:nvSpPr>
          <p:cNvPr id="4" name="TextBox 3"/>
          <p:cNvSpPr txBox="1"/>
          <p:nvPr/>
        </p:nvSpPr>
        <p:spPr>
          <a:xfrm>
            <a:off x="0" y="0"/>
            <a:ext cx="4572000" cy="400110"/>
          </a:xfrm>
          <a:prstGeom prst="rect">
            <a:avLst/>
          </a:prstGeom>
          <a:noFill/>
        </p:spPr>
        <p:txBody>
          <a:bodyPr wrap="square" rtlCol="0">
            <a:spAutoFit/>
          </a:bodyPr>
          <a:lstStyle/>
          <a:p>
            <a:r>
              <a:rPr lang="en-US" sz="2000" b="1" dirty="0" smtClean="0">
                <a:solidFill>
                  <a:srgbClr val="FF0000"/>
                </a:solidFill>
              </a:rPr>
              <a:t>SODIUM COOLED VALVES:</a:t>
            </a:r>
            <a:endParaRPr lang="en-US" sz="2000" b="1" dirty="0">
              <a:solidFill>
                <a:srgbClr val="FF0000"/>
              </a:solidFill>
            </a:endParaRPr>
          </a:p>
        </p:txBody>
      </p:sp>
      <p:sp>
        <p:nvSpPr>
          <p:cNvPr id="5" name="TextBox 4"/>
          <p:cNvSpPr txBox="1"/>
          <p:nvPr/>
        </p:nvSpPr>
        <p:spPr>
          <a:xfrm>
            <a:off x="0" y="381000"/>
            <a:ext cx="5562600" cy="3785652"/>
          </a:xfrm>
          <a:prstGeom prst="rect">
            <a:avLst/>
          </a:prstGeom>
          <a:noFill/>
        </p:spPr>
        <p:txBody>
          <a:bodyPr wrap="square" rtlCol="0">
            <a:spAutoFit/>
          </a:bodyPr>
          <a:lstStyle/>
          <a:p>
            <a:pPr algn="just">
              <a:buFont typeface="Arial" pitchFamily="34" charset="0"/>
              <a:buChar char="•"/>
            </a:pPr>
            <a:r>
              <a:rPr lang="en-US" sz="2000" dirty="0" smtClean="0"/>
              <a:t>The sodium cooled valve, as shown in fig. has a hallow stem, which is partly filled with metallic sodium.</a:t>
            </a:r>
          </a:p>
          <a:p>
            <a:pPr algn="just">
              <a:buFont typeface="Arial" pitchFamily="34" charset="0"/>
              <a:buChar char="•"/>
            </a:pPr>
            <a:r>
              <a:rPr lang="en-US" sz="2000" dirty="0" smtClean="0"/>
              <a:t>Since the melting point of sodium is 97</a:t>
            </a:r>
            <a:r>
              <a:rPr lang="en-US" sz="2000" baseline="30000" dirty="0" smtClean="0"/>
              <a:t>0</a:t>
            </a:r>
            <a:r>
              <a:rPr lang="en-US" sz="2000" dirty="0" smtClean="0"/>
              <a:t>C, so at operating temperature, it is liquid.</a:t>
            </a:r>
          </a:p>
          <a:p>
            <a:pPr algn="just">
              <a:buFont typeface="Arial" pitchFamily="34" charset="0"/>
              <a:buChar char="•"/>
            </a:pPr>
            <a:r>
              <a:rPr lang="en-US" sz="2000" dirty="0" smtClean="0"/>
              <a:t>When the valve moves up and down, the sodium is thrown upwards into the hotter part of the valve.</a:t>
            </a:r>
          </a:p>
          <a:p>
            <a:pPr algn="just">
              <a:buFont typeface="Arial" pitchFamily="34" charset="0"/>
              <a:buChar char="•"/>
            </a:pPr>
            <a:r>
              <a:rPr lang="en-US" sz="2000" dirty="0" smtClean="0"/>
              <a:t>Sodium absorbs heat and gives it up to the cooler the valve head down into the stem again.</a:t>
            </a:r>
          </a:p>
          <a:p>
            <a:pPr algn="just">
              <a:buFont typeface="Arial" pitchFamily="34" charset="0"/>
              <a:buChar char="•"/>
            </a:pPr>
            <a:r>
              <a:rPr lang="en-US" sz="2000" dirty="0" smtClean="0"/>
              <a:t>This circulation cools the valve head and the valve, and hence it runs cooler resulting in longer life. </a:t>
            </a:r>
          </a:p>
          <a:p>
            <a:pPr algn="just"/>
            <a:endParaRPr 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620000" cy="400110"/>
          </a:xfrm>
          <a:prstGeom prst="rect">
            <a:avLst/>
          </a:prstGeom>
          <a:noFill/>
        </p:spPr>
        <p:txBody>
          <a:bodyPr wrap="square" rtlCol="0">
            <a:spAutoFit/>
          </a:bodyPr>
          <a:lstStyle/>
          <a:p>
            <a:r>
              <a:rPr lang="en-US" sz="2000" b="1" dirty="0" smtClean="0">
                <a:solidFill>
                  <a:srgbClr val="FF0000"/>
                </a:solidFill>
              </a:rPr>
              <a:t>INTAKE MANIFOLDS: </a:t>
            </a:r>
            <a:endParaRPr lang="en-US" sz="2000" b="1" dirty="0">
              <a:solidFill>
                <a:srgbClr val="FF0000"/>
              </a:solidFill>
            </a:endParaRPr>
          </a:p>
        </p:txBody>
      </p:sp>
      <p:sp>
        <p:nvSpPr>
          <p:cNvPr id="5" name="TextBox 4"/>
          <p:cNvSpPr txBox="1"/>
          <p:nvPr/>
        </p:nvSpPr>
        <p:spPr>
          <a:xfrm>
            <a:off x="0" y="304800"/>
            <a:ext cx="9144000" cy="5078313"/>
          </a:xfrm>
          <a:prstGeom prst="rect">
            <a:avLst/>
          </a:prstGeom>
          <a:noFill/>
        </p:spPr>
        <p:txBody>
          <a:bodyPr wrap="square" rtlCol="0">
            <a:spAutoFit/>
          </a:bodyPr>
          <a:lstStyle/>
          <a:p>
            <a:pPr algn="just">
              <a:buFont typeface="Arial" pitchFamily="34" charset="0"/>
              <a:buChar char="•"/>
            </a:pPr>
            <a:r>
              <a:rPr lang="en-US" dirty="0" smtClean="0"/>
              <a:t>The intake manifold serves the </a:t>
            </a:r>
            <a:r>
              <a:rPr lang="en-US" b="1" dirty="0" smtClean="0">
                <a:solidFill>
                  <a:srgbClr val="0070C0"/>
                </a:solidFill>
              </a:rPr>
              <a:t>important purpose of guiding </a:t>
            </a:r>
            <a:r>
              <a:rPr lang="en-US" dirty="0" smtClean="0"/>
              <a:t>the </a:t>
            </a:r>
            <a:r>
              <a:rPr lang="en-US" b="1" dirty="0" smtClean="0">
                <a:solidFill>
                  <a:srgbClr val="0070C0"/>
                </a:solidFill>
              </a:rPr>
              <a:t>charg</a:t>
            </a:r>
            <a:r>
              <a:rPr lang="en-US" dirty="0" smtClean="0"/>
              <a:t>e  or </a:t>
            </a:r>
            <a:r>
              <a:rPr lang="en-US" b="1" dirty="0" smtClean="0">
                <a:solidFill>
                  <a:srgbClr val="0070C0"/>
                </a:solidFill>
              </a:rPr>
              <a:t>air</a:t>
            </a:r>
            <a:r>
              <a:rPr lang="en-US" dirty="0" smtClean="0"/>
              <a:t> </a:t>
            </a:r>
            <a:r>
              <a:rPr lang="en-US" b="1" dirty="0" smtClean="0">
                <a:solidFill>
                  <a:srgbClr val="0070C0"/>
                </a:solidFill>
              </a:rPr>
              <a:t>into the individual cylinders.</a:t>
            </a:r>
          </a:p>
          <a:p>
            <a:pPr algn="just">
              <a:buFont typeface="Arial" pitchFamily="34" charset="0"/>
              <a:buChar char="•"/>
            </a:pPr>
            <a:r>
              <a:rPr lang="en-US" dirty="0" smtClean="0"/>
              <a:t>It is an </a:t>
            </a:r>
            <a:r>
              <a:rPr lang="en-US" b="1" dirty="0" smtClean="0">
                <a:solidFill>
                  <a:srgbClr val="0070C0"/>
                </a:solidFill>
              </a:rPr>
              <a:t>articulate passage to make the intake of each cylinder uniform by mass and of the correct quality.</a:t>
            </a:r>
          </a:p>
          <a:p>
            <a:pPr algn="just">
              <a:buFont typeface="Arial" pitchFamily="34" charset="0"/>
              <a:buChar char="•"/>
            </a:pPr>
            <a:r>
              <a:rPr lang="en-US" dirty="0" smtClean="0"/>
              <a:t>The intake manifold should </a:t>
            </a:r>
            <a:r>
              <a:rPr lang="en-US" b="1" dirty="0" smtClean="0">
                <a:solidFill>
                  <a:srgbClr val="0070C0"/>
                </a:solidFill>
              </a:rPr>
              <a:t>ensure a smooth flow along the shortest possible distance before the charge entry into the engine cylinders.</a:t>
            </a:r>
          </a:p>
          <a:p>
            <a:pPr algn="just">
              <a:buFont typeface="Arial" pitchFamily="34" charset="0"/>
              <a:buChar char="•"/>
            </a:pPr>
            <a:r>
              <a:rPr lang="en-US" dirty="0" smtClean="0"/>
              <a:t>This prevents </a:t>
            </a:r>
            <a:r>
              <a:rPr lang="en-US" b="1" dirty="0" smtClean="0">
                <a:solidFill>
                  <a:srgbClr val="0070C0"/>
                </a:solidFill>
              </a:rPr>
              <a:t>condensation of fuel </a:t>
            </a:r>
            <a:r>
              <a:rPr lang="en-US" dirty="0" smtClean="0"/>
              <a:t>and a </a:t>
            </a:r>
            <a:r>
              <a:rPr lang="en-US" b="1" dirty="0" smtClean="0">
                <a:solidFill>
                  <a:srgbClr val="0070C0"/>
                </a:solidFill>
              </a:rPr>
              <a:t>more homogeneous mixture of air and fuel.</a:t>
            </a:r>
          </a:p>
          <a:p>
            <a:pPr algn="just">
              <a:buFont typeface="Arial" pitchFamily="34" charset="0"/>
              <a:buChar char="•"/>
            </a:pPr>
            <a:r>
              <a:rPr lang="en-US" b="1" dirty="0" smtClean="0">
                <a:solidFill>
                  <a:srgbClr val="0070C0"/>
                </a:solidFill>
              </a:rPr>
              <a:t>Petrol needs assistance to vaporize </a:t>
            </a:r>
            <a:r>
              <a:rPr lang="en-US" dirty="0" smtClean="0"/>
              <a:t>and this </a:t>
            </a:r>
            <a:r>
              <a:rPr lang="en-US" b="1" dirty="0" smtClean="0">
                <a:solidFill>
                  <a:srgbClr val="0070C0"/>
                </a:solidFill>
              </a:rPr>
              <a:t>achieved </a:t>
            </a:r>
            <a:r>
              <a:rPr lang="en-US" dirty="0" smtClean="0"/>
              <a:t>by </a:t>
            </a:r>
            <a:r>
              <a:rPr lang="en-US" b="1" dirty="0" smtClean="0">
                <a:solidFill>
                  <a:srgbClr val="0070C0"/>
                </a:solidFill>
              </a:rPr>
              <a:t>heating the intake manifold heating the intake manifold </a:t>
            </a:r>
            <a:r>
              <a:rPr lang="en-US" dirty="0" smtClean="0"/>
              <a:t>by </a:t>
            </a:r>
            <a:r>
              <a:rPr lang="en-US" b="1" dirty="0" smtClean="0">
                <a:solidFill>
                  <a:srgbClr val="0070C0"/>
                </a:solidFill>
              </a:rPr>
              <a:t>diverting the exhaust gases </a:t>
            </a:r>
            <a:r>
              <a:rPr lang="en-US" dirty="0" smtClean="0"/>
              <a:t>or </a:t>
            </a:r>
            <a:r>
              <a:rPr lang="en-US" b="1" dirty="0" smtClean="0">
                <a:solidFill>
                  <a:srgbClr val="0070C0"/>
                </a:solidFill>
              </a:rPr>
              <a:t>circulating the cooling water over intake manifold</a:t>
            </a:r>
            <a:r>
              <a:rPr lang="en-US" dirty="0" smtClean="0"/>
              <a:t> or </a:t>
            </a:r>
            <a:r>
              <a:rPr lang="en-US" b="1" dirty="0" smtClean="0">
                <a:solidFill>
                  <a:srgbClr val="0070C0"/>
                </a:solidFill>
              </a:rPr>
              <a:t>providing hot spots or plugs in intake manifold at points where the fuel may impinge and condense.</a:t>
            </a:r>
          </a:p>
          <a:p>
            <a:pPr algn="just">
              <a:buFont typeface="Arial" pitchFamily="34" charset="0"/>
              <a:buChar char="•"/>
            </a:pPr>
            <a:r>
              <a:rPr lang="en-US" dirty="0" smtClean="0"/>
              <a:t>The </a:t>
            </a:r>
            <a:r>
              <a:rPr lang="en-US" b="1" dirty="0" smtClean="0">
                <a:solidFill>
                  <a:srgbClr val="0070C0"/>
                </a:solidFill>
              </a:rPr>
              <a:t>inner surface of the intake manifold and the runners should be smooth and without sharp bends and projections at the joints.</a:t>
            </a:r>
          </a:p>
          <a:p>
            <a:pPr algn="just">
              <a:buFont typeface="Arial" pitchFamily="34" charset="0"/>
              <a:buChar char="•"/>
            </a:pPr>
            <a:r>
              <a:rPr lang="en-US" dirty="0" smtClean="0"/>
              <a:t>The manifold is </a:t>
            </a:r>
            <a:r>
              <a:rPr lang="en-US" b="1" dirty="0" smtClean="0">
                <a:solidFill>
                  <a:srgbClr val="0070C0"/>
                </a:solidFill>
              </a:rPr>
              <a:t>attached at the top of the engine block close to the inlet ports and valves.</a:t>
            </a:r>
          </a:p>
          <a:p>
            <a:pPr algn="just"/>
            <a:r>
              <a:rPr lang="en-US" dirty="0" smtClean="0"/>
              <a:t>The intake manifold is mounted 1)on the side of the cylinder block in L- head engine. 2) on the side of the cylinder head in I- head engine. 3) in between the cylinder banks on V-8 engine.</a:t>
            </a:r>
          </a:p>
          <a:p>
            <a:pPr algn="just">
              <a:buFont typeface="Arial" pitchFamily="34" charset="0"/>
              <a:buChar char="•"/>
            </a:pPr>
            <a:r>
              <a:rPr lang="en-US" dirty="0" smtClean="0"/>
              <a:t>The intake manifold is a </a:t>
            </a:r>
            <a:r>
              <a:rPr lang="en-US" b="1" dirty="0" smtClean="0">
                <a:solidFill>
                  <a:srgbClr val="FF0000"/>
                </a:solidFill>
              </a:rPr>
              <a:t>cast iron or </a:t>
            </a:r>
            <a:r>
              <a:rPr lang="en-US" b="1" dirty="0" err="1" smtClean="0">
                <a:solidFill>
                  <a:srgbClr val="FF0000"/>
                </a:solidFill>
              </a:rPr>
              <a:t>aluminium</a:t>
            </a:r>
            <a:r>
              <a:rPr lang="en-US" b="1" dirty="0" smtClean="0">
                <a:solidFill>
                  <a:srgbClr val="FF0000"/>
                </a:solidFill>
              </a:rPr>
              <a:t> alloy </a:t>
            </a:r>
            <a:r>
              <a:rPr lang="en-US" dirty="0" smtClean="0"/>
              <a:t>and </a:t>
            </a:r>
            <a:r>
              <a:rPr lang="en-US" b="1" dirty="0" smtClean="0">
                <a:solidFill>
                  <a:srgbClr val="0070C0"/>
                </a:solidFill>
              </a:rPr>
              <a:t>having smooth finish with in tube for carrying the air-fuel mixture from the </a:t>
            </a:r>
            <a:r>
              <a:rPr lang="en-US" b="1" dirty="0" err="1" smtClean="0">
                <a:solidFill>
                  <a:srgbClr val="0070C0"/>
                </a:solidFill>
              </a:rPr>
              <a:t>carburettor</a:t>
            </a:r>
            <a:r>
              <a:rPr lang="en-US" b="1" dirty="0" smtClean="0">
                <a:solidFill>
                  <a:srgbClr val="0070C0"/>
                </a:solidFill>
              </a:rPr>
              <a:t> to the engine intake port.</a:t>
            </a:r>
          </a:p>
        </p:txBody>
      </p:sp>
      <p:sp>
        <p:nvSpPr>
          <p:cNvPr id="4" name="TextBox 3"/>
          <p:cNvSpPr txBox="1"/>
          <p:nvPr/>
        </p:nvSpPr>
        <p:spPr>
          <a:xfrm>
            <a:off x="0" y="5380672"/>
            <a:ext cx="7391400" cy="1477328"/>
          </a:xfrm>
          <a:prstGeom prst="rect">
            <a:avLst/>
          </a:prstGeom>
          <a:noFill/>
        </p:spPr>
        <p:txBody>
          <a:bodyPr wrap="square" rtlCol="0">
            <a:spAutoFit/>
          </a:bodyPr>
          <a:lstStyle/>
          <a:p>
            <a:r>
              <a:rPr lang="en-US" b="1" dirty="0" smtClean="0"/>
              <a:t>Functions of intake manifolds:</a:t>
            </a:r>
          </a:p>
          <a:p>
            <a:r>
              <a:rPr lang="en-US" dirty="0" smtClean="0"/>
              <a:t>1)It </a:t>
            </a:r>
            <a:r>
              <a:rPr lang="en-US" b="1" dirty="0" smtClean="0">
                <a:solidFill>
                  <a:srgbClr val="0070C0"/>
                </a:solidFill>
              </a:rPr>
              <a:t>supply equal amount of charge to each cylinder.</a:t>
            </a:r>
          </a:p>
          <a:p>
            <a:r>
              <a:rPr lang="en-US" dirty="0" smtClean="0"/>
              <a:t>2) It </a:t>
            </a:r>
            <a:r>
              <a:rPr lang="en-US" b="1" dirty="0" smtClean="0">
                <a:solidFill>
                  <a:srgbClr val="0070C0"/>
                </a:solidFill>
              </a:rPr>
              <a:t>also maintain the air-fuel ration of charge.</a:t>
            </a:r>
          </a:p>
          <a:p>
            <a:r>
              <a:rPr lang="en-US" dirty="0" smtClean="0"/>
              <a:t>3)</a:t>
            </a:r>
            <a:r>
              <a:rPr lang="en-US" b="1" dirty="0" smtClean="0">
                <a:solidFill>
                  <a:srgbClr val="0070C0"/>
                </a:solidFill>
              </a:rPr>
              <a:t>There should not be any restriction to charge movement.</a:t>
            </a:r>
          </a:p>
          <a:p>
            <a:r>
              <a:rPr lang="en-US" dirty="0" smtClean="0"/>
              <a:t>4)</a:t>
            </a:r>
            <a:r>
              <a:rPr lang="en-US" b="1" dirty="0" smtClean="0">
                <a:solidFill>
                  <a:srgbClr val="0070C0"/>
                </a:solidFill>
              </a:rPr>
              <a:t>It should not allow the charge to condense in it. </a:t>
            </a:r>
            <a:endParaRPr lang="en-US" b="1" dirty="0">
              <a:solidFill>
                <a:srgbClr val="0070C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3428999"/>
            <a:ext cx="8458200" cy="342900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0"/>
            <a:ext cx="3886200" cy="297793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5324475" y="0"/>
            <a:ext cx="3819525" cy="347662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4495800" cy="369332"/>
          </a:xfrm>
          <a:prstGeom prst="rect">
            <a:avLst/>
          </a:prstGeom>
          <a:noFill/>
        </p:spPr>
        <p:txBody>
          <a:bodyPr wrap="square" rtlCol="0">
            <a:spAutoFit/>
          </a:bodyPr>
          <a:lstStyle/>
          <a:p>
            <a:r>
              <a:rPr lang="en-US" b="1" dirty="0" smtClean="0">
                <a:solidFill>
                  <a:srgbClr val="FF0000"/>
                </a:solidFill>
              </a:rPr>
              <a:t>EXHAUST MANIFOLDS: </a:t>
            </a:r>
          </a:p>
        </p:txBody>
      </p:sp>
      <p:sp>
        <p:nvSpPr>
          <p:cNvPr id="3" name="TextBox 2"/>
          <p:cNvSpPr txBox="1"/>
          <p:nvPr/>
        </p:nvSpPr>
        <p:spPr>
          <a:xfrm>
            <a:off x="0" y="685800"/>
            <a:ext cx="9144000" cy="5324535"/>
          </a:xfrm>
          <a:prstGeom prst="rect">
            <a:avLst/>
          </a:prstGeom>
          <a:noFill/>
        </p:spPr>
        <p:txBody>
          <a:bodyPr wrap="square" rtlCol="0">
            <a:spAutoFit/>
          </a:bodyPr>
          <a:lstStyle/>
          <a:p>
            <a:pPr>
              <a:buFont typeface="Arial" pitchFamily="34" charset="0"/>
              <a:buChar char="•"/>
            </a:pPr>
            <a:r>
              <a:rPr lang="en-US" sz="2000" dirty="0" smtClean="0"/>
              <a:t>The exhaust manifold is a </a:t>
            </a:r>
            <a:r>
              <a:rPr lang="en-US" sz="2000" b="1" dirty="0" smtClean="0">
                <a:solidFill>
                  <a:srgbClr val="0070C0"/>
                </a:solidFill>
              </a:rPr>
              <a:t>tube for carrying the exhaust gases away from the engine cylinders.</a:t>
            </a:r>
          </a:p>
          <a:p>
            <a:pPr>
              <a:buFont typeface="Arial" pitchFamily="34" charset="0"/>
              <a:buChar char="•"/>
            </a:pPr>
            <a:endParaRPr lang="en-US" sz="2000" dirty="0" smtClean="0"/>
          </a:p>
          <a:p>
            <a:pPr>
              <a:buFont typeface="Arial" pitchFamily="34" charset="0"/>
              <a:buChar char="•"/>
            </a:pPr>
            <a:r>
              <a:rPr lang="en-US" sz="2000" dirty="0" smtClean="0"/>
              <a:t>It </a:t>
            </a:r>
            <a:r>
              <a:rPr lang="en-US" sz="2000" b="1" dirty="0" smtClean="0">
                <a:solidFill>
                  <a:srgbClr val="0070C0"/>
                </a:solidFill>
              </a:rPr>
              <a:t>collects exhaust gases </a:t>
            </a:r>
            <a:r>
              <a:rPr lang="en-US" sz="2000" dirty="0" smtClean="0"/>
              <a:t>from the </a:t>
            </a:r>
            <a:r>
              <a:rPr lang="en-US" sz="2000" b="1" dirty="0" smtClean="0">
                <a:solidFill>
                  <a:srgbClr val="0070C0"/>
                </a:solidFill>
              </a:rPr>
              <a:t>exhaust port of the various cylinders </a:t>
            </a:r>
            <a:r>
              <a:rPr lang="en-US" sz="2000" dirty="0" smtClean="0"/>
              <a:t>and </a:t>
            </a:r>
            <a:r>
              <a:rPr lang="en-US" sz="2000" b="1" dirty="0" smtClean="0">
                <a:solidFill>
                  <a:srgbClr val="0070C0"/>
                </a:solidFill>
              </a:rPr>
              <a:t>conducts them to a central exhaust passage.</a:t>
            </a:r>
          </a:p>
          <a:p>
            <a:pPr>
              <a:buFont typeface="Arial" pitchFamily="34" charset="0"/>
              <a:buChar char="•"/>
            </a:pPr>
            <a:endParaRPr lang="en-US" sz="2000" dirty="0" smtClean="0"/>
          </a:p>
          <a:p>
            <a:pPr>
              <a:buFont typeface="Arial" pitchFamily="34" charset="0"/>
              <a:buChar char="•"/>
            </a:pPr>
            <a:r>
              <a:rPr lang="en-US" sz="2000" dirty="0" smtClean="0"/>
              <a:t>The exhaust manifold </a:t>
            </a:r>
            <a:r>
              <a:rPr lang="en-US" sz="2000" b="1" dirty="0" smtClean="0">
                <a:solidFill>
                  <a:srgbClr val="0070C0"/>
                </a:solidFill>
              </a:rPr>
              <a:t>is usually made of cast iron </a:t>
            </a:r>
            <a:r>
              <a:rPr lang="en-US" sz="2000" dirty="0" smtClean="0"/>
              <a:t>and </a:t>
            </a:r>
            <a:r>
              <a:rPr lang="en-US" sz="2000" b="1" dirty="0" smtClean="0">
                <a:solidFill>
                  <a:srgbClr val="0070C0"/>
                </a:solidFill>
              </a:rPr>
              <a:t>it is bolted to the side of the cylinder block.</a:t>
            </a:r>
          </a:p>
          <a:p>
            <a:pPr>
              <a:buFont typeface="Arial" pitchFamily="34" charset="0"/>
              <a:buChar char="•"/>
            </a:pPr>
            <a:endParaRPr lang="en-US" sz="2000" dirty="0" smtClean="0"/>
          </a:p>
          <a:p>
            <a:pPr>
              <a:buFont typeface="Arial" pitchFamily="34" charset="0"/>
              <a:buChar char="•"/>
            </a:pPr>
            <a:r>
              <a:rPr lang="en-US" sz="2000" dirty="0" smtClean="0"/>
              <a:t>The exhaust manifolds are </a:t>
            </a:r>
            <a:r>
              <a:rPr lang="en-US" sz="2000" b="1" dirty="0" smtClean="0">
                <a:solidFill>
                  <a:srgbClr val="0070C0"/>
                </a:solidFill>
              </a:rPr>
              <a:t>designed to avoid overlapping of exhaust strokes</a:t>
            </a:r>
            <a:r>
              <a:rPr lang="en-US" sz="2000" dirty="0" smtClean="0"/>
              <a:t>,  </a:t>
            </a:r>
            <a:r>
              <a:rPr lang="en-US" sz="2000" b="1" dirty="0" smtClean="0">
                <a:solidFill>
                  <a:srgbClr val="0070C0"/>
                </a:solidFill>
              </a:rPr>
              <a:t>as far as possible, thus keeping the back pressure to a minimum.</a:t>
            </a:r>
          </a:p>
          <a:p>
            <a:pPr>
              <a:buFont typeface="Arial" pitchFamily="34" charset="0"/>
              <a:buChar char="•"/>
            </a:pPr>
            <a:endParaRPr lang="en-US" sz="2000" dirty="0" smtClean="0"/>
          </a:p>
          <a:p>
            <a:pPr>
              <a:buFont typeface="Arial" pitchFamily="34" charset="0"/>
              <a:buChar char="•"/>
            </a:pPr>
            <a:r>
              <a:rPr lang="en-US" sz="2000" dirty="0" smtClean="0"/>
              <a:t>This is often </a:t>
            </a:r>
            <a:r>
              <a:rPr lang="en-US" sz="2000" b="1" dirty="0" smtClean="0">
                <a:solidFill>
                  <a:srgbClr val="0070C0"/>
                </a:solidFill>
              </a:rPr>
              <a:t>done by dividing the exhaust manifold into two or more branches, so that two cylinders will not exhaust into the same branch at the time.</a:t>
            </a:r>
          </a:p>
          <a:p>
            <a:pPr>
              <a:buFont typeface="Arial" pitchFamily="34" charset="0"/>
              <a:buChar char="•"/>
            </a:pPr>
            <a:endParaRPr lang="en-US" sz="2000" dirty="0" smtClean="0"/>
          </a:p>
          <a:p>
            <a:pPr>
              <a:buFont typeface="Arial" pitchFamily="34" charset="0"/>
              <a:buChar char="•"/>
            </a:pPr>
            <a:r>
              <a:rPr lang="en-US" sz="2000" b="1" dirty="0" smtClean="0">
                <a:solidFill>
                  <a:srgbClr val="0070C0"/>
                </a:solidFill>
              </a:rPr>
              <a:t>Large radius bends are provided in the design to eliminate any restriction in the flow.</a:t>
            </a:r>
            <a:endParaRPr lang="en-US" sz="2000" b="1" dirty="0">
              <a:solidFill>
                <a:srgbClr val="0070C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3429000"/>
            <a:ext cx="9144000" cy="34290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0" y="0"/>
            <a:ext cx="9144000" cy="33528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371600"/>
            <a:ext cx="8991600" cy="30099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953000" cy="400110"/>
          </a:xfrm>
          <a:prstGeom prst="rect">
            <a:avLst/>
          </a:prstGeom>
          <a:noFill/>
        </p:spPr>
        <p:txBody>
          <a:bodyPr wrap="square" rtlCol="0">
            <a:spAutoFit/>
          </a:bodyPr>
          <a:lstStyle/>
          <a:p>
            <a:r>
              <a:rPr lang="en-US" sz="2000" b="1" dirty="0" smtClean="0"/>
              <a:t>FLYWHEEL:</a:t>
            </a:r>
            <a:endParaRPr lang="en-US" sz="2000" b="1" dirty="0"/>
          </a:p>
        </p:txBody>
      </p:sp>
      <p:sp>
        <p:nvSpPr>
          <p:cNvPr id="4" name="TextBox 3"/>
          <p:cNvSpPr txBox="1"/>
          <p:nvPr/>
        </p:nvSpPr>
        <p:spPr>
          <a:xfrm>
            <a:off x="0" y="609600"/>
            <a:ext cx="8991600" cy="4093428"/>
          </a:xfrm>
          <a:prstGeom prst="rect">
            <a:avLst/>
          </a:prstGeom>
          <a:noFill/>
        </p:spPr>
        <p:txBody>
          <a:bodyPr wrap="square" rtlCol="0">
            <a:spAutoFit/>
          </a:bodyPr>
          <a:lstStyle/>
          <a:p>
            <a:pPr>
              <a:buFont typeface="Arial" pitchFamily="34" charset="0"/>
              <a:buChar char="•"/>
            </a:pPr>
            <a:r>
              <a:rPr lang="en-US" sz="2000" dirty="0" smtClean="0"/>
              <a:t>A flywheel is very heavy disc of cast iron attached to the rear end of the crankshaft.</a:t>
            </a:r>
          </a:p>
          <a:p>
            <a:pPr>
              <a:buFont typeface="Arial" pitchFamily="34" charset="0"/>
              <a:buChar char="•"/>
            </a:pPr>
            <a:endParaRPr lang="en-US" sz="2000" dirty="0" smtClean="0"/>
          </a:p>
          <a:p>
            <a:pPr>
              <a:buFont typeface="Arial" pitchFamily="34" charset="0"/>
              <a:buChar char="•"/>
            </a:pPr>
            <a:r>
              <a:rPr lang="en-US" sz="2000" dirty="0" smtClean="0"/>
              <a:t>It is used in order to keep crankshaft in regular motion as the flow of power from the engine cylinders is not smooth.</a:t>
            </a:r>
          </a:p>
          <a:p>
            <a:pPr>
              <a:buFont typeface="Arial" pitchFamily="34" charset="0"/>
              <a:buChar char="•"/>
            </a:pPr>
            <a:endParaRPr lang="en-US" sz="2000" dirty="0" smtClean="0"/>
          </a:p>
          <a:p>
            <a:pPr>
              <a:buFont typeface="Arial" pitchFamily="34" charset="0"/>
              <a:buChar char="•"/>
            </a:pPr>
            <a:r>
              <a:rPr lang="en-US" sz="2000" dirty="0" smtClean="0"/>
              <a:t>The inertia of flywheel tends to keep the crankshaft turning at the constant speed.</a:t>
            </a:r>
          </a:p>
          <a:p>
            <a:pPr>
              <a:buFont typeface="Arial" pitchFamily="34" charset="0"/>
              <a:buChar char="•"/>
            </a:pPr>
            <a:endParaRPr lang="en-US" sz="2000" dirty="0" smtClean="0"/>
          </a:p>
          <a:p>
            <a:pPr>
              <a:buFont typeface="Arial" pitchFamily="34" charset="0"/>
              <a:buChar char="•"/>
            </a:pPr>
            <a:r>
              <a:rPr lang="en-US" sz="2000" dirty="0" smtClean="0"/>
              <a:t>The following are the important functions of the flywheel:</a:t>
            </a:r>
          </a:p>
          <a:p>
            <a:pPr marL="342900" indent="-342900">
              <a:buAutoNum type="arabicParenR"/>
            </a:pPr>
            <a:r>
              <a:rPr lang="en-US" sz="2000" dirty="0" smtClean="0"/>
              <a:t>It stores the energy received in power stroke and keeps the crank shaft rotating in idle stoke.</a:t>
            </a:r>
          </a:p>
          <a:p>
            <a:pPr marL="342900" indent="-342900">
              <a:buAutoNum type="arabicParenR"/>
            </a:pPr>
            <a:r>
              <a:rPr lang="en-US" sz="2000" dirty="0" smtClean="0"/>
              <a:t>It maintains the speed of crankshaft.</a:t>
            </a:r>
          </a:p>
          <a:p>
            <a:pPr marL="342900" indent="-342900">
              <a:buAutoNum type="arabicParenR"/>
            </a:pPr>
            <a:r>
              <a:rPr lang="en-US" sz="2000" dirty="0" smtClean="0"/>
              <a:t>It transmits the engine power to the gearbox through a clutch plats.</a:t>
            </a:r>
          </a:p>
          <a:p>
            <a:pPr marL="342900" indent="-342900">
              <a:buAutoNum type="arabicParenR"/>
            </a:pPr>
            <a:r>
              <a:rPr lang="en-US" sz="2000" dirty="0" smtClean="0"/>
              <a:t>For starting the engine, the starter ring is fitted on its periphery.  </a:t>
            </a:r>
            <a:endParaRPr 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457200" y="228601"/>
            <a:ext cx="7391400" cy="3124199"/>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381000" y="3657600"/>
            <a:ext cx="7924800" cy="27336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461665"/>
          </a:xfrm>
          <a:prstGeom prst="rect">
            <a:avLst/>
          </a:prstGeom>
          <a:noFill/>
        </p:spPr>
        <p:txBody>
          <a:bodyPr wrap="square" rtlCol="0">
            <a:spAutoFit/>
          </a:bodyPr>
          <a:lstStyle/>
          <a:p>
            <a:r>
              <a:rPr lang="en-US" sz="2400" b="1" dirty="0" smtClean="0">
                <a:solidFill>
                  <a:srgbClr val="FF0000"/>
                </a:solidFill>
              </a:rPr>
              <a:t>CYLINDER HEAD:</a:t>
            </a:r>
            <a:endParaRPr lang="en-US" sz="2400" b="1" dirty="0">
              <a:solidFill>
                <a:srgbClr val="FF0000"/>
              </a:solidFill>
            </a:endParaRPr>
          </a:p>
        </p:txBody>
      </p:sp>
      <p:sp>
        <p:nvSpPr>
          <p:cNvPr id="3" name="TextBox 2"/>
          <p:cNvSpPr txBox="1"/>
          <p:nvPr/>
        </p:nvSpPr>
        <p:spPr>
          <a:xfrm>
            <a:off x="0" y="762000"/>
            <a:ext cx="9144000" cy="4093428"/>
          </a:xfrm>
          <a:prstGeom prst="rect">
            <a:avLst/>
          </a:prstGeom>
          <a:noFill/>
        </p:spPr>
        <p:txBody>
          <a:bodyPr wrap="square" rtlCol="0">
            <a:spAutoFit/>
          </a:bodyPr>
          <a:lstStyle/>
          <a:p>
            <a:pPr algn="just">
              <a:buFont typeface="Arial" pitchFamily="34" charset="0"/>
              <a:buChar char="•"/>
            </a:pPr>
            <a:r>
              <a:rPr lang="en-US" sz="2000" dirty="0" smtClean="0"/>
              <a:t>The </a:t>
            </a:r>
            <a:r>
              <a:rPr lang="en-US" sz="2000" b="1" dirty="0" smtClean="0">
                <a:solidFill>
                  <a:srgbClr val="0070C0"/>
                </a:solidFill>
              </a:rPr>
              <a:t>top of the cylinder </a:t>
            </a:r>
            <a:r>
              <a:rPr lang="en-US" sz="2000" dirty="0" smtClean="0"/>
              <a:t>is covered by a separate </a:t>
            </a:r>
            <a:r>
              <a:rPr lang="en-US" sz="2000" b="1" dirty="0" smtClean="0">
                <a:solidFill>
                  <a:srgbClr val="0070C0"/>
                </a:solidFill>
              </a:rPr>
              <a:t>Cast piece</a:t>
            </a:r>
            <a:r>
              <a:rPr lang="en-US" sz="2000" dirty="0" smtClean="0"/>
              <a:t> is known as the </a:t>
            </a:r>
            <a:r>
              <a:rPr lang="en-US" sz="2000" b="1" dirty="0" smtClean="0">
                <a:solidFill>
                  <a:srgbClr val="0070C0"/>
                </a:solidFill>
              </a:rPr>
              <a:t>cylinder Head.</a:t>
            </a:r>
          </a:p>
          <a:p>
            <a:pPr algn="just">
              <a:buFont typeface="Arial" pitchFamily="34" charset="0"/>
              <a:buChar char="•"/>
            </a:pPr>
            <a:r>
              <a:rPr lang="en-US" sz="2000" dirty="0" smtClean="0"/>
              <a:t>It consist of </a:t>
            </a:r>
            <a:r>
              <a:rPr lang="en-US" sz="2000" b="1" dirty="0" smtClean="0">
                <a:solidFill>
                  <a:srgbClr val="0070C0"/>
                </a:solidFill>
              </a:rPr>
              <a:t>combustion chamber, spark plug valves ate mounted</a:t>
            </a:r>
            <a:r>
              <a:rPr lang="en-US" sz="2000" dirty="0" smtClean="0"/>
              <a:t>.</a:t>
            </a:r>
          </a:p>
          <a:p>
            <a:pPr algn="just"/>
            <a:endParaRPr lang="en-US" sz="2000" dirty="0" smtClean="0"/>
          </a:p>
          <a:p>
            <a:pPr algn="just">
              <a:buFont typeface="Arial" pitchFamily="34" charset="0"/>
              <a:buChar char="•"/>
            </a:pPr>
            <a:r>
              <a:rPr lang="en-US" sz="2000" dirty="0" smtClean="0"/>
              <a:t>It incorporates </a:t>
            </a:r>
            <a:r>
              <a:rPr lang="en-US" sz="2000" b="1" dirty="0" smtClean="0">
                <a:solidFill>
                  <a:srgbClr val="0070C0"/>
                </a:solidFill>
              </a:rPr>
              <a:t>passages for the flow of cooling water</a:t>
            </a:r>
            <a:r>
              <a:rPr lang="en-US" sz="2000" dirty="0" smtClean="0"/>
              <a:t>.</a:t>
            </a:r>
          </a:p>
          <a:p>
            <a:pPr algn="just">
              <a:buFont typeface="Arial" pitchFamily="34" charset="0"/>
              <a:buChar char="•"/>
            </a:pPr>
            <a:endParaRPr lang="en-US" sz="2000" dirty="0" smtClean="0"/>
          </a:p>
          <a:p>
            <a:pPr algn="just">
              <a:buFont typeface="Arial" pitchFamily="34" charset="0"/>
              <a:buChar char="•"/>
            </a:pPr>
            <a:r>
              <a:rPr lang="en-US" sz="2000" dirty="0" smtClean="0"/>
              <a:t>The cylinder head is usually made of </a:t>
            </a:r>
            <a:r>
              <a:rPr lang="en-US" sz="2000" b="1" dirty="0" smtClean="0">
                <a:solidFill>
                  <a:srgbClr val="FF0000"/>
                </a:solidFill>
              </a:rPr>
              <a:t>gray iron </a:t>
            </a:r>
            <a:r>
              <a:rPr lang="en-US" sz="2000" dirty="0" smtClean="0"/>
              <a:t>or </a:t>
            </a:r>
            <a:r>
              <a:rPr lang="en-US" sz="2000" b="1" dirty="0" err="1" smtClean="0">
                <a:solidFill>
                  <a:srgbClr val="FF0000"/>
                </a:solidFill>
              </a:rPr>
              <a:t>aluminium</a:t>
            </a:r>
            <a:r>
              <a:rPr lang="en-US" sz="2000" b="1" dirty="0" smtClean="0">
                <a:solidFill>
                  <a:srgbClr val="FF0000"/>
                </a:solidFill>
              </a:rPr>
              <a:t> alloy</a:t>
            </a:r>
            <a:r>
              <a:rPr lang="en-US" sz="2000" dirty="0" smtClean="0"/>
              <a:t>. </a:t>
            </a:r>
            <a:r>
              <a:rPr lang="en-US" sz="2000" dirty="0" err="1" smtClean="0"/>
              <a:t>Aluminium</a:t>
            </a:r>
            <a:r>
              <a:rPr lang="en-US" sz="2000" dirty="0" smtClean="0"/>
              <a:t> has the advantages of </a:t>
            </a:r>
            <a:r>
              <a:rPr lang="en-US" sz="2000" b="1" dirty="0" smtClean="0">
                <a:solidFill>
                  <a:srgbClr val="FF0000"/>
                </a:solidFill>
              </a:rPr>
              <a:t>lightness in weight </a:t>
            </a:r>
            <a:r>
              <a:rPr lang="en-US" sz="2000" dirty="0" smtClean="0"/>
              <a:t>and </a:t>
            </a:r>
            <a:r>
              <a:rPr lang="en-US" sz="2000" b="1" dirty="0" smtClean="0">
                <a:solidFill>
                  <a:srgbClr val="FF0000"/>
                </a:solidFill>
              </a:rPr>
              <a:t>heat conductivity</a:t>
            </a:r>
            <a:r>
              <a:rPr lang="en-US" sz="2000" dirty="0" smtClean="0"/>
              <a:t>.</a:t>
            </a:r>
          </a:p>
          <a:p>
            <a:pPr algn="just">
              <a:buFont typeface="Arial" pitchFamily="34" charset="0"/>
              <a:buChar char="•"/>
            </a:pPr>
            <a:endParaRPr lang="en-US" sz="2000" dirty="0" smtClean="0"/>
          </a:p>
          <a:p>
            <a:pPr algn="just">
              <a:buFont typeface="Arial" pitchFamily="34" charset="0"/>
              <a:buChar char="•"/>
            </a:pPr>
            <a:r>
              <a:rPr lang="en-US" sz="2000" dirty="0" smtClean="0"/>
              <a:t>A flat piece of </a:t>
            </a:r>
            <a:r>
              <a:rPr lang="en-US" sz="2000" b="1" dirty="0" smtClean="0">
                <a:solidFill>
                  <a:srgbClr val="0070C0"/>
                </a:solidFill>
              </a:rPr>
              <a:t>gasket </a:t>
            </a:r>
            <a:r>
              <a:rPr lang="en-US" sz="2000" dirty="0" smtClean="0"/>
              <a:t>is placed between the </a:t>
            </a:r>
            <a:r>
              <a:rPr lang="en-US" sz="2000" b="1" dirty="0" smtClean="0">
                <a:solidFill>
                  <a:srgbClr val="0070C0"/>
                </a:solidFill>
              </a:rPr>
              <a:t>cylinder head </a:t>
            </a:r>
            <a:r>
              <a:rPr lang="en-US" sz="2000" dirty="0" smtClean="0"/>
              <a:t>and </a:t>
            </a:r>
            <a:r>
              <a:rPr lang="en-US" sz="2000" b="1" dirty="0" smtClean="0">
                <a:solidFill>
                  <a:srgbClr val="0070C0"/>
                </a:solidFill>
              </a:rPr>
              <a:t>cylinder block</a:t>
            </a:r>
            <a:r>
              <a:rPr lang="en-US" sz="2000" dirty="0" smtClean="0"/>
              <a:t>.</a:t>
            </a:r>
          </a:p>
          <a:p>
            <a:pPr algn="just">
              <a:buFont typeface="Arial" pitchFamily="34" charset="0"/>
              <a:buChar char="•"/>
            </a:pPr>
            <a:endParaRPr lang="en-US" sz="2000" dirty="0" smtClean="0"/>
          </a:p>
          <a:p>
            <a:pPr algn="just">
              <a:buFont typeface="Arial" pitchFamily="34" charset="0"/>
              <a:buChar char="•"/>
            </a:pPr>
            <a:r>
              <a:rPr lang="en-US" sz="2000" dirty="0" smtClean="0"/>
              <a:t>Depending upon the </a:t>
            </a:r>
            <a:r>
              <a:rPr lang="en-US" sz="2000" b="1" dirty="0" smtClean="0">
                <a:solidFill>
                  <a:srgbClr val="0070C0"/>
                </a:solidFill>
              </a:rPr>
              <a:t>valve layout</a:t>
            </a:r>
            <a:r>
              <a:rPr lang="en-US" sz="2000" dirty="0" smtClean="0"/>
              <a:t>, the </a:t>
            </a:r>
            <a:r>
              <a:rPr lang="en-US" sz="2000" b="1" dirty="0" smtClean="0">
                <a:solidFill>
                  <a:srgbClr val="0070C0"/>
                </a:solidFill>
              </a:rPr>
              <a:t>cylinder head may carry the camshaft, rockers </a:t>
            </a:r>
            <a:r>
              <a:rPr lang="en-US" sz="2000" dirty="0" smtClean="0"/>
              <a:t>and </a:t>
            </a:r>
            <a:r>
              <a:rPr lang="en-US" sz="2000" b="1" dirty="0" smtClean="0">
                <a:solidFill>
                  <a:srgbClr val="0070C0"/>
                </a:solidFill>
              </a:rPr>
              <a:t>valves, water passages </a:t>
            </a:r>
            <a:r>
              <a:rPr lang="en-US" sz="2000" dirty="0" smtClean="0"/>
              <a:t>are </a:t>
            </a:r>
            <a:r>
              <a:rPr lang="en-US" sz="2000" b="1" dirty="0" smtClean="0">
                <a:solidFill>
                  <a:srgbClr val="0070C0"/>
                </a:solidFill>
              </a:rPr>
              <a:t>provided adjacent to the valve and plug seating . </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85531"/>
            <a:ext cx="9144000" cy="67724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62760"/>
          </a:xfrm>
          <a:prstGeom prst="rect">
            <a:avLst/>
          </a:prstGeom>
          <a:noFill/>
        </p:spPr>
        <p:txBody>
          <a:bodyPr wrap="square" rtlCol="0">
            <a:spAutoFit/>
          </a:bodyPr>
          <a:lstStyle/>
          <a:p>
            <a:r>
              <a:rPr lang="en-US" sz="2400" b="1" dirty="0" smtClean="0">
                <a:solidFill>
                  <a:srgbClr val="FF0000"/>
                </a:solidFill>
              </a:rPr>
              <a:t>CRANKCASE:</a:t>
            </a:r>
          </a:p>
          <a:p>
            <a:pPr algn="just">
              <a:buFont typeface="Arial" pitchFamily="34" charset="0"/>
              <a:buChar char="•"/>
            </a:pPr>
            <a:r>
              <a:rPr lang="en-US" sz="2000" dirty="0" smtClean="0"/>
              <a:t>The </a:t>
            </a:r>
            <a:r>
              <a:rPr lang="en-US" sz="2000" b="1" dirty="0" smtClean="0">
                <a:solidFill>
                  <a:srgbClr val="0070C0"/>
                </a:solidFill>
              </a:rPr>
              <a:t>crankcase</a:t>
            </a:r>
            <a:r>
              <a:rPr lang="en-US" sz="2000" dirty="0" smtClean="0"/>
              <a:t> is </a:t>
            </a:r>
            <a:r>
              <a:rPr lang="en-US" sz="2000" b="1" dirty="0" smtClean="0">
                <a:solidFill>
                  <a:srgbClr val="0070C0"/>
                </a:solidFill>
              </a:rPr>
              <a:t>attached </a:t>
            </a:r>
            <a:r>
              <a:rPr lang="en-US" sz="2000" dirty="0" smtClean="0"/>
              <a:t>to the </a:t>
            </a:r>
            <a:r>
              <a:rPr lang="en-US" sz="2000" b="1" dirty="0" smtClean="0">
                <a:solidFill>
                  <a:srgbClr val="0070C0"/>
                </a:solidFill>
              </a:rPr>
              <a:t>bottom face of the cylinder block</a:t>
            </a:r>
            <a:r>
              <a:rPr lang="en-US" sz="2000" dirty="0" smtClean="0"/>
              <a:t>.</a:t>
            </a:r>
          </a:p>
          <a:p>
            <a:pPr algn="just">
              <a:buFont typeface="Arial" pitchFamily="34" charset="0"/>
              <a:buChar char="•"/>
            </a:pPr>
            <a:r>
              <a:rPr lang="en-US" sz="2000" dirty="0" smtClean="0"/>
              <a:t>It is </a:t>
            </a:r>
            <a:r>
              <a:rPr lang="en-US" sz="2000" b="1" dirty="0" smtClean="0">
                <a:solidFill>
                  <a:srgbClr val="0070C0"/>
                </a:solidFill>
              </a:rPr>
              <a:t>act as </a:t>
            </a:r>
            <a:r>
              <a:rPr lang="en-US" sz="2000" dirty="0" smtClean="0"/>
              <a:t>the </a:t>
            </a:r>
            <a:r>
              <a:rPr lang="en-US" sz="2000" b="1" dirty="0" smtClean="0">
                <a:solidFill>
                  <a:srgbClr val="0070C0"/>
                </a:solidFill>
              </a:rPr>
              <a:t>base of the engine.</a:t>
            </a:r>
          </a:p>
          <a:p>
            <a:pPr algn="just">
              <a:buFont typeface="Arial" pitchFamily="34" charset="0"/>
              <a:buChar char="•"/>
            </a:pPr>
            <a:endParaRPr lang="en-US" sz="2000" dirty="0" smtClean="0"/>
          </a:p>
          <a:p>
            <a:pPr algn="just">
              <a:buFont typeface="Arial" pitchFamily="34" charset="0"/>
              <a:buChar char="•"/>
            </a:pPr>
            <a:r>
              <a:rPr lang="en-US" sz="2000" dirty="0" smtClean="0"/>
              <a:t>It </a:t>
            </a:r>
            <a:r>
              <a:rPr lang="en-US" sz="2000" b="1" dirty="0" smtClean="0">
                <a:solidFill>
                  <a:srgbClr val="0070C0"/>
                </a:solidFill>
              </a:rPr>
              <a:t>support </a:t>
            </a:r>
            <a:r>
              <a:rPr lang="en-US" sz="2000" dirty="0" smtClean="0"/>
              <a:t>the </a:t>
            </a:r>
            <a:r>
              <a:rPr lang="en-US" sz="2000" b="1" dirty="0" smtClean="0">
                <a:solidFill>
                  <a:srgbClr val="0070C0"/>
                </a:solidFill>
              </a:rPr>
              <a:t>crankshaft</a:t>
            </a:r>
            <a:r>
              <a:rPr lang="en-US" sz="2000" dirty="0" smtClean="0"/>
              <a:t> and </a:t>
            </a:r>
            <a:r>
              <a:rPr lang="en-US" sz="2000" b="1" dirty="0" smtClean="0">
                <a:solidFill>
                  <a:srgbClr val="0070C0"/>
                </a:solidFill>
              </a:rPr>
              <a:t>camshaft</a:t>
            </a:r>
            <a:r>
              <a:rPr lang="en-US" sz="2000" dirty="0" smtClean="0"/>
              <a:t> in </a:t>
            </a:r>
            <a:r>
              <a:rPr lang="en-US" sz="2000" b="1" dirty="0" smtClean="0">
                <a:solidFill>
                  <a:srgbClr val="0070C0"/>
                </a:solidFill>
              </a:rPr>
              <a:t>suitable bearings </a:t>
            </a:r>
            <a:r>
              <a:rPr lang="en-US" sz="2000" dirty="0" smtClean="0"/>
              <a:t>and </a:t>
            </a:r>
            <a:r>
              <a:rPr lang="en-US" sz="2000" b="1" dirty="0" smtClean="0">
                <a:solidFill>
                  <a:srgbClr val="0070C0"/>
                </a:solidFill>
              </a:rPr>
              <a:t>provides the arms for supporting the engine on frame. </a:t>
            </a:r>
          </a:p>
          <a:p>
            <a:pPr algn="just">
              <a:buFont typeface="Arial" pitchFamily="34" charset="0"/>
              <a:buChar char="•"/>
            </a:pPr>
            <a:endParaRPr lang="en-US" sz="2000" dirty="0" smtClean="0"/>
          </a:p>
          <a:p>
            <a:pPr algn="just">
              <a:buFont typeface="Arial" pitchFamily="34" charset="0"/>
              <a:buChar char="•"/>
            </a:pPr>
            <a:r>
              <a:rPr lang="en-US" sz="2000" dirty="0" smtClean="0"/>
              <a:t>The </a:t>
            </a:r>
            <a:r>
              <a:rPr lang="en-US" sz="2000" b="1" dirty="0" smtClean="0">
                <a:solidFill>
                  <a:srgbClr val="0070C0"/>
                </a:solidFill>
              </a:rPr>
              <a:t>oil pan </a:t>
            </a:r>
            <a:r>
              <a:rPr lang="en-US" sz="2000" dirty="0" smtClean="0"/>
              <a:t>and </a:t>
            </a:r>
            <a:r>
              <a:rPr lang="en-US" sz="2000" b="1" dirty="0" smtClean="0">
                <a:solidFill>
                  <a:srgbClr val="0070C0"/>
                </a:solidFill>
              </a:rPr>
              <a:t>lower part of the cylinder block together </a:t>
            </a:r>
            <a:r>
              <a:rPr lang="en-US" sz="2000" dirty="0" smtClean="0"/>
              <a:t>are called the </a:t>
            </a:r>
            <a:r>
              <a:rPr lang="en-US" sz="2000" b="1" dirty="0" smtClean="0">
                <a:solidFill>
                  <a:srgbClr val="0070C0"/>
                </a:solidFill>
              </a:rPr>
              <a:t>crankcase.</a:t>
            </a:r>
          </a:p>
          <a:p>
            <a:pPr algn="just">
              <a:buFont typeface="Arial" pitchFamily="34" charset="0"/>
              <a:buChar char="•"/>
            </a:pPr>
            <a:endParaRPr lang="en-US" sz="2000" dirty="0" smtClean="0"/>
          </a:p>
          <a:p>
            <a:pPr algn="just">
              <a:buFont typeface="Arial" pitchFamily="34" charset="0"/>
              <a:buChar char="•"/>
            </a:pPr>
            <a:r>
              <a:rPr lang="en-US" sz="2000" dirty="0" smtClean="0"/>
              <a:t>The </a:t>
            </a:r>
            <a:r>
              <a:rPr lang="en-US" sz="2000" b="1" dirty="0" smtClean="0">
                <a:solidFill>
                  <a:srgbClr val="0070C0"/>
                </a:solidFill>
              </a:rPr>
              <a:t>cylinder block </a:t>
            </a:r>
            <a:r>
              <a:rPr lang="en-US" sz="2000" dirty="0" smtClean="0"/>
              <a:t>and </a:t>
            </a:r>
            <a:r>
              <a:rPr lang="en-US" sz="2000" b="1" dirty="0" smtClean="0">
                <a:solidFill>
                  <a:srgbClr val="0070C0"/>
                </a:solidFill>
              </a:rPr>
              <a:t>upper half of the crankcase usually are cast a single integral unit</a:t>
            </a:r>
            <a:r>
              <a:rPr lang="en-US" sz="2000" dirty="0" smtClean="0"/>
              <a:t>. This casting is usually made of </a:t>
            </a:r>
            <a:r>
              <a:rPr lang="en-US" sz="2000" b="1" dirty="0" smtClean="0">
                <a:solidFill>
                  <a:srgbClr val="0070C0"/>
                </a:solidFill>
              </a:rPr>
              <a:t>ferrous alloy </a:t>
            </a:r>
            <a:r>
              <a:rPr lang="en-US" sz="2000" dirty="0" smtClean="0"/>
              <a:t>to </a:t>
            </a:r>
            <a:r>
              <a:rPr lang="en-US" sz="2000" b="1" dirty="0" smtClean="0">
                <a:solidFill>
                  <a:srgbClr val="0070C0"/>
                </a:solidFill>
              </a:rPr>
              <a:t>provide a stronger</a:t>
            </a:r>
            <a:r>
              <a:rPr lang="en-US" sz="2000" dirty="0" smtClean="0"/>
              <a:t>.</a:t>
            </a:r>
          </a:p>
          <a:p>
            <a:pPr algn="just">
              <a:buFont typeface="Arial" pitchFamily="34" charset="0"/>
              <a:buChar char="•"/>
            </a:pPr>
            <a:endParaRPr lang="en-US" sz="2000" dirty="0" smtClean="0"/>
          </a:p>
          <a:p>
            <a:pPr algn="just">
              <a:buFont typeface="Arial" pitchFamily="34" charset="0"/>
              <a:buChar char="•"/>
            </a:pPr>
            <a:r>
              <a:rPr lang="en-US" sz="2000" b="1" dirty="0" err="1" smtClean="0">
                <a:solidFill>
                  <a:srgbClr val="0070C0"/>
                </a:solidFill>
              </a:rPr>
              <a:t>Aluminium</a:t>
            </a:r>
            <a:r>
              <a:rPr lang="en-US" sz="2000" b="1" dirty="0" smtClean="0">
                <a:solidFill>
                  <a:srgbClr val="0070C0"/>
                </a:solidFill>
              </a:rPr>
              <a:t> alloy </a:t>
            </a:r>
            <a:r>
              <a:rPr lang="en-US" sz="2000" dirty="0" smtClean="0"/>
              <a:t>is </a:t>
            </a:r>
            <a:r>
              <a:rPr lang="en-US" sz="2000" b="1" dirty="0" smtClean="0">
                <a:solidFill>
                  <a:srgbClr val="0070C0"/>
                </a:solidFill>
              </a:rPr>
              <a:t>potentially</a:t>
            </a:r>
            <a:r>
              <a:rPr lang="en-US" sz="2000" dirty="0" smtClean="0"/>
              <a:t> attractive material for </a:t>
            </a:r>
            <a:r>
              <a:rPr lang="en-US" sz="2000" b="1" dirty="0" smtClean="0">
                <a:solidFill>
                  <a:srgbClr val="0070C0"/>
                </a:solidFill>
              </a:rPr>
              <a:t>crankcases</a:t>
            </a:r>
            <a:r>
              <a:rPr lang="en-US" sz="2000" dirty="0" smtClean="0"/>
              <a:t>, because of </a:t>
            </a:r>
            <a:r>
              <a:rPr lang="en-US" sz="2000" b="1" dirty="0" smtClean="0">
                <a:solidFill>
                  <a:srgbClr val="0070C0"/>
                </a:solidFill>
              </a:rPr>
              <a:t>light weight , good thermal conductivity and good cooling effect.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638800" cy="461665"/>
          </a:xfrm>
          <a:prstGeom prst="rect">
            <a:avLst/>
          </a:prstGeom>
          <a:noFill/>
        </p:spPr>
        <p:txBody>
          <a:bodyPr wrap="square" rtlCol="0">
            <a:spAutoFit/>
          </a:bodyPr>
          <a:lstStyle/>
          <a:p>
            <a:r>
              <a:rPr lang="en-US" sz="2400" b="1" dirty="0" smtClean="0">
                <a:solidFill>
                  <a:srgbClr val="0070C0"/>
                </a:solidFill>
              </a:rPr>
              <a:t>Cylinder Head Gaskets:</a:t>
            </a:r>
            <a:endParaRPr lang="en-US" sz="2400" b="1" dirty="0">
              <a:solidFill>
                <a:srgbClr val="0070C0"/>
              </a:solidFill>
            </a:endParaRPr>
          </a:p>
        </p:txBody>
      </p:sp>
      <p:sp>
        <p:nvSpPr>
          <p:cNvPr id="3" name="TextBox 2"/>
          <p:cNvSpPr txBox="1"/>
          <p:nvPr/>
        </p:nvSpPr>
        <p:spPr>
          <a:xfrm>
            <a:off x="0" y="457200"/>
            <a:ext cx="8915400" cy="4678204"/>
          </a:xfrm>
          <a:prstGeom prst="rect">
            <a:avLst/>
          </a:prstGeom>
          <a:noFill/>
        </p:spPr>
        <p:txBody>
          <a:bodyPr wrap="square" rtlCol="0">
            <a:spAutoFit/>
          </a:bodyPr>
          <a:lstStyle/>
          <a:p>
            <a:pPr algn="just">
              <a:buFont typeface="Arial" pitchFamily="34" charset="0"/>
              <a:buChar char="•"/>
            </a:pPr>
            <a:r>
              <a:rPr lang="en-US" sz="2000" dirty="0" smtClean="0"/>
              <a:t>A </a:t>
            </a:r>
            <a:r>
              <a:rPr lang="en-US" sz="2000" b="1" dirty="0" smtClean="0">
                <a:solidFill>
                  <a:srgbClr val="0070C0"/>
                </a:solidFill>
              </a:rPr>
              <a:t>gasket</a:t>
            </a:r>
            <a:r>
              <a:rPr lang="en-US" sz="2000" dirty="0" smtClean="0"/>
              <a:t> is </a:t>
            </a:r>
            <a:r>
              <a:rPr lang="en-US" sz="2000" b="1" dirty="0" smtClean="0">
                <a:solidFill>
                  <a:srgbClr val="0070C0"/>
                </a:solidFill>
              </a:rPr>
              <a:t>placed between </a:t>
            </a:r>
            <a:r>
              <a:rPr lang="en-US" sz="2000" dirty="0" smtClean="0"/>
              <a:t>the </a:t>
            </a:r>
            <a:r>
              <a:rPr lang="en-US" sz="2000" b="1" dirty="0" smtClean="0">
                <a:solidFill>
                  <a:srgbClr val="0070C0"/>
                </a:solidFill>
              </a:rPr>
              <a:t>cylinder head</a:t>
            </a:r>
            <a:r>
              <a:rPr lang="en-US" sz="2000" dirty="0" smtClean="0"/>
              <a:t> and </a:t>
            </a:r>
            <a:r>
              <a:rPr lang="en-US" sz="2000" b="1" dirty="0" smtClean="0">
                <a:solidFill>
                  <a:srgbClr val="0070C0"/>
                </a:solidFill>
              </a:rPr>
              <a:t>cylinder block</a:t>
            </a:r>
            <a:r>
              <a:rPr lang="en-US" sz="2000" dirty="0" smtClean="0"/>
              <a:t> to </a:t>
            </a:r>
            <a:r>
              <a:rPr lang="en-US" sz="2000" b="1" dirty="0" smtClean="0">
                <a:solidFill>
                  <a:srgbClr val="0070C0"/>
                </a:solidFill>
              </a:rPr>
              <a:t>retain the compression</a:t>
            </a:r>
            <a:r>
              <a:rPr lang="en-US" sz="2000" dirty="0" smtClean="0"/>
              <a:t> in the </a:t>
            </a:r>
            <a:r>
              <a:rPr lang="en-US" sz="2000" b="1" dirty="0" smtClean="0">
                <a:solidFill>
                  <a:srgbClr val="0070C0"/>
                </a:solidFill>
              </a:rPr>
              <a:t>cylinder, </a:t>
            </a:r>
            <a:r>
              <a:rPr lang="en-US" sz="2000" dirty="0" smtClean="0"/>
              <a:t>to </a:t>
            </a:r>
            <a:r>
              <a:rPr lang="en-US" sz="2000" b="1" dirty="0" smtClean="0">
                <a:solidFill>
                  <a:srgbClr val="0070C0"/>
                </a:solidFill>
              </a:rPr>
              <a:t>prevent the leakage </a:t>
            </a:r>
            <a:r>
              <a:rPr lang="en-US" sz="2000" dirty="0" smtClean="0"/>
              <a:t>and to </a:t>
            </a:r>
            <a:r>
              <a:rPr lang="en-US" sz="2000" b="1" dirty="0" smtClean="0">
                <a:solidFill>
                  <a:srgbClr val="0070C0"/>
                </a:solidFill>
              </a:rPr>
              <a:t>ensure metallic tight fit joint.</a:t>
            </a:r>
          </a:p>
          <a:p>
            <a:pPr algn="just">
              <a:buFont typeface="Arial" pitchFamily="34" charset="0"/>
              <a:buChar char="•"/>
            </a:pPr>
            <a:endParaRPr lang="en-US" sz="2000" dirty="0" smtClean="0"/>
          </a:p>
          <a:p>
            <a:pPr algn="just">
              <a:buFont typeface="Arial" pitchFamily="34" charset="0"/>
              <a:buChar char="•"/>
            </a:pPr>
            <a:r>
              <a:rPr lang="en-US" sz="2000" dirty="0" smtClean="0"/>
              <a:t>The </a:t>
            </a:r>
            <a:r>
              <a:rPr lang="en-US" sz="2000" b="1" dirty="0" smtClean="0">
                <a:solidFill>
                  <a:srgbClr val="0070C0"/>
                </a:solidFill>
              </a:rPr>
              <a:t>gasket should be able to withstand not only high pressure but also extreme temperature.</a:t>
            </a:r>
          </a:p>
          <a:p>
            <a:pPr algn="just">
              <a:buFont typeface="Arial" pitchFamily="34" charset="0"/>
              <a:buChar char="•"/>
            </a:pPr>
            <a:endParaRPr lang="en-US" sz="2000" dirty="0" smtClean="0"/>
          </a:p>
          <a:p>
            <a:pPr algn="just">
              <a:buFont typeface="Arial" pitchFamily="34" charset="0"/>
              <a:buChar char="•"/>
            </a:pPr>
            <a:r>
              <a:rPr lang="en-US" sz="2000" dirty="0" smtClean="0"/>
              <a:t>The gaskets are </a:t>
            </a:r>
            <a:r>
              <a:rPr lang="en-US" sz="2000" b="1" dirty="0" smtClean="0">
                <a:solidFill>
                  <a:srgbClr val="0070C0"/>
                </a:solidFill>
              </a:rPr>
              <a:t>coated</a:t>
            </a:r>
            <a:r>
              <a:rPr lang="en-US" sz="2000" dirty="0" smtClean="0"/>
              <a:t> with a </a:t>
            </a:r>
            <a:r>
              <a:rPr lang="en-US" sz="2000" b="1" dirty="0" smtClean="0">
                <a:solidFill>
                  <a:srgbClr val="0070C0"/>
                </a:solidFill>
              </a:rPr>
              <a:t>special varnish </a:t>
            </a:r>
            <a:r>
              <a:rPr lang="en-US" sz="2000" dirty="0" smtClean="0"/>
              <a:t>which </a:t>
            </a:r>
            <a:r>
              <a:rPr lang="en-US" sz="2000" b="1" dirty="0" smtClean="0">
                <a:solidFill>
                  <a:srgbClr val="0070C0"/>
                </a:solidFill>
              </a:rPr>
              <a:t>melts</a:t>
            </a:r>
            <a:r>
              <a:rPr lang="en-US" sz="2000" dirty="0" smtClean="0"/>
              <a:t> and </a:t>
            </a:r>
            <a:r>
              <a:rPr lang="en-US" sz="2000" b="1" dirty="0" smtClean="0">
                <a:solidFill>
                  <a:srgbClr val="0070C0"/>
                </a:solidFill>
              </a:rPr>
              <a:t>seal all the small </a:t>
            </a:r>
            <a:r>
              <a:rPr lang="en-US" sz="2000" b="1" dirty="0" err="1" smtClean="0">
                <a:solidFill>
                  <a:srgbClr val="0070C0"/>
                </a:solidFill>
              </a:rPr>
              <a:t>intersticks</a:t>
            </a:r>
            <a:r>
              <a:rPr lang="en-US" sz="2000" dirty="0" smtClean="0"/>
              <a:t> of the block and head when the engine warms.</a:t>
            </a:r>
          </a:p>
          <a:p>
            <a:pPr algn="just"/>
            <a:endParaRPr lang="en-US" sz="2000" dirty="0" smtClean="0"/>
          </a:p>
          <a:p>
            <a:pPr algn="just">
              <a:buFont typeface="Arial" pitchFamily="34" charset="0"/>
              <a:buChar char="•"/>
            </a:pPr>
            <a:r>
              <a:rPr lang="en-US" sz="2000" b="1" dirty="0" smtClean="0">
                <a:solidFill>
                  <a:srgbClr val="0070C0"/>
                </a:solidFill>
              </a:rPr>
              <a:t>Suitable holes are made in the gasket </a:t>
            </a:r>
            <a:r>
              <a:rPr lang="en-US" sz="2000" dirty="0" smtClean="0"/>
              <a:t>to </a:t>
            </a:r>
            <a:r>
              <a:rPr lang="en-US" sz="2000" b="1" dirty="0" smtClean="0">
                <a:solidFill>
                  <a:srgbClr val="0070C0"/>
                </a:solidFill>
              </a:rPr>
              <a:t>pass the studs </a:t>
            </a:r>
            <a:r>
              <a:rPr lang="en-US" sz="2000" dirty="0" smtClean="0"/>
              <a:t>and </a:t>
            </a:r>
            <a:r>
              <a:rPr lang="en-US" sz="2000" b="1" dirty="0" smtClean="0">
                <a:solidFill>
                  <a:srgbClr val="0070C0"/>
                </a:solidFill>
              </a:rPr>
              <a:t>for cylinder bore</a:t>
            </a:r>
            <a:r>
              <a:rPr lang="en-US" sz="2000" dirty="0" smtClean="0"/>
              <a:t>.</a:t>
            </a:r>
          </a:p>
          <a:p>
            <a:pPr algn="just">
              <a:buFont typeface="Arial" pitchFamily="34" charset="0"/>
              <a:buChar char="•"/>
            </a:pPr>
            <a:endParaRPr lang="en-US" dirty="0" smtClean="0"/>
          </a:p>
          <a:p>
            <a:pPr algn="just">
              <a:buFont typeface="Arial" pitchFamily="34" charset="0"/>
              <a:buChar char="•"/>
            </a:pPr>
            <a:r>
              <a:rPr lang="en-US" sz="2000" b="1" dirty="0" smtClean="0">
                <a:solidFill>
                  <a:srgbClr val="FF0000"/>
                </a:solidFill>
              </a:rPr>
              <a:t>Following important gaskets are used in Automobile engines:</a:t>
            </a:r>
          </a:p>
          <a:p>
            <a:pPr algn="just"/>
            <a:r>
              <a:rPr lang="en-US" sz="2000" b="1" dirty="0" smtClean="0"/>
              <a:t>1) Copper- asbestos gasket, 2) Steel -asbestos gasket, 3) steel –asbestos-Copper gasket. 4) Single steel ridged gasket, 5) stainless steel gasket.</a:t>
            </a:r>
          </a:p>
        </p:txBody>
      </p:sp>
      <p:pic>
        <p:nvPicPr>
          <p:cNvPr id="6" name="Picture 3"/>
          <p:cNvPicPr>
            <a:picLocks noChangeAspect="1" noChangeArrowheads="1"/>
          </p:cNvPicPr>
          <p:nvPr/>
        </p:nvPicPr>
        <p:blipFill>
          <a:blip r:embed="rId2"/>
          <a:srcRect/>
          <a:stretch>
            <a:fillRect/>
          </a:stretch>
        </p:blipFill>
        <p:spPr bwMode="auto">
          <a:xfrm>
            <a:off x="4724400" y="5105400"/>
            <a:ext cx="4419600" cy="1524000"/>
          </a:xfrm>
          <a:prstGeom prst="rect">
            <a:avLst/>
          </a:prstGeom>
          <a:noFill/>
          <a:ln w="9525">
            <a:noFill/>
            <a:miter lim="800000"/>
            <a:headEnd/>
            <a:tailEnd/>
          </a:ln>
          <a:effectLst/>
        </p:spPr>
      </p:pic>
      <p:pic>
        <p:nvPicPr>
          <p:cNvPr id="7" name="Picture 6"/>
          <p:cNvPicPr>
            <a:picLocks noChangeAspect="1" noChangeArrowheads="1"/>
          </p:cNvPicPr>
          <p:nvPr/>
        </p:nvPicPr>
        <p:blipFill>
          <a:blip r:embed="rId3"/>
          <a:srcRect/>
          <a:stretch>
            <a:fillRect/>
          </a:stretch>
        </p:blipFill>
        <p:spPr bwMode="auto">
          <a:xfrm>
            <a:off x="0" y="5229225"/>
            <a:ext cx="4419600" cy="1628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143000" y="533400"/>
            <a:ext cx="70104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TotalTime>
  <Words>3307</Words>
  <Application>Microsoft Office PowerPoint</Application>
  <PresentationFormat>On-screen Show (4:3)</PresentationFormat>
  <Paragraphs>278</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155</cp:revision>
  <dcterms:created xsi:type="dcterms:W3CDTF">2018-07-15T05:28:39Z</dcterms:created>
  <dcterms:modified xsi:type="dcterms:W3CDTF">2020-02-03T13:38:24Z</dcterms:modified>
</cp:coreProperties>
</file>