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306" r:id="rId3"/>
    <p:sldId id="301" r:id="rId4"/>
    <p:sldId id="307" r:id="rId5"/>
    <p:sldId id="308" r:id="rId6"/>
    <p:sldId id="304" r:id="rId7"/>
    <p:sldId id="305"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88" r:id="rId23"/>
    <p:sldId id="272" r:id="rId24"/>
    <p:sldId id="279" r:id="rId25"/>
    <p:sldId id="273" r:id="rId26"/>
    <p:sldId id="278" r:id="rId27"/>
    <p:sldId id="274" r:id="rId28"/>
    <p:sldId id="277" r:id="rId29"/>
    <p:sldId id="287" r:id="rId30"/>
    <p:sldId id="293" r:id="rId31"/>
    <p:sldId id="295" r:id="rId32"/>
    <p:sldId id="294" r:id="rId33"/>
    <p:sldId id="309" r:id="rId34"/>
    <p:sldId id="286" r:id="rId35"/>
    <p:sldId id="310" r:id="rId36"/>
    <p:sldId id="311" r:id="rId37"/>
    <p:sldId id="296" r:id="rId38"/>
    <p:sldId id="285" r:id="rId39"/>
    <p:sldId id="275" r:id="rId40"/>
    <p:sldId id="289" r:id="rId41"/>
    <p:sldId id="276" r:id="rId42"/>
    <p:sldId id="280" r:id="rId43"/>
    <p:sldId id="292" r:id="rId44"/>
    <p:sldId id="281" r:id="rId45"/>
    <p:sldId id="291" r:id="rId46"/>
    <p:sldId id="290" r:id="rId47"/>
    <p:sldId id="283" r:id="rId48"/>
    <p:sldId id="284"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p:scale>
          <a:sx n="70" d="100"/>
          <a:sy n="70" d="100"/>
        </p:scale>
        <p:origin x="-1386" y="-1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459FD0E-FDC9-43AE-A77E-66B24C917D1A}" type="datetimeFigureOut">
              <a:rPr lang="en-US"/>
              <a:pPr>
                <a:defRPr/>
              </a:pPr>
              <a:t>7/1/2019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6608DE-9BB0-4E2B-AF20-2EFA19109DC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605F82-DE93-48C9-9442-7AE7D26433E9}" type="datetimeFigureOut">
              <a:rPr lang="en-US"/>
              <a:pPr>
                <a:defRPr/>
              </a:pPr>
              <a:t>7/1/2019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A4BD58-41E2-47AF-810F-107A6FD016A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500554-2CA1-4817-87DC-B028FBF92E51}" type="datetimeFigureOut">
              <a:rPr lang="en-US"/>
              <a:pPr>
                <a:defRPr/>
              </a:pPr>
              <a:t>7/1/2019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A6BBA0-BD61-4761-B8E9-2D6BDFA474D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D982B6-A046-4875-98FB-3287F49056C6}" type="datetimeFigureOut">
              <a:rPr lang="en-US"/>
              <a:pPr>
                <a:defRPr/>
              </a:pPr>
              <a:t>7/1/2019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97E94B-6E6F-48FC-B8BF-AC8990EA47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D3F3AE7-2306-4F15-AF45-FC0F823C4383}" type="datetimeFigureOut">
              <a:rPr lang="en-US"/>
              <a:pPr>
                <a:defRPr/>
              </a:pPr>
              <a:t>7/1/2019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C1BBAC-395A-4564-95A8-28C8811EE61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0D9D0D7-369C-4594-8525-F1571B04E750}" type="datetimeFigureOut">
              <a:rPr lang="en-US"/>
              <a:pPr>
                <a:defRPr/>
              </a:pPr>
              <a:t>7/1/2019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2CDF0A-99E3-4CA2-B1AF-5328EB908A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EC7B1E-3712-44B3-B4C3-762037E3225D}" type="datetimeFigureOut">
              <a:rPr lang="en-US"/>
              <a:pPr>
                <a:defRPr/>
              </a:pPr>
              <a:t>7/1/2019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26E7938-636F-416D-9146-DF1B5F67A5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FCD864-377B-4EF1-A121-672550E9FD9B}" type="datetimeFigureOut">
              <a:rPr lang="en-US"/>
              <a:pPr>
                <a:defRPr/>
              </a:pPr>
              <a:t>7/1/2019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FED9FDB-509C-425F-AD12-6738FE034B3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30F9A51-2A1A-4526-9DDE-1E32608985EA}" type="datetimeFigureOut">
              <a:rPr lang="en-US"/>
              <a:pPr>
                <a:defRPr/>
              </a:pPr>
              <a:t>7/1/2019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5100FE-A9BD-40BB-8E30-6E1A7A72FB2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BFF528-9725-4EA6-8154-DBEDEC361F83}" type="datetimeFigureOut">
              <a:rPr lang="en-US"/>
              <a:pPr>
                <a:defRPr/>
              </a:pPr>
              <a:t>7/1/2019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BC9466-148E-4872-878E-3F41ACFC3EB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652637-D1F2-4313-A02F-432008204DDC}" type="datetimeFigureOut">
              <a:rPr lang="en-US"/>
              <a:pPr>
                <a:defRPr/>
              </a:pPr>
              <a:t>7/1/2019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8F6E1C-4B0F-4800-9C89-12C6B4F6297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0435A0C-EEB0-4501-AC7F-267BD4D7249E}" type="datetimeFigureOut">
              <a:rPr lang="en-US"/>
              <a:pPr>
                <a:defRPr/>
              </a:pPr>
              <a:t>7/1/2019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4F6A357-2FD7-480B-9805-D5CA188552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etp-scotland.ac.uk/Portals/57/power/power-system-small.jpg"/>
          <p:cNvPicPr>
            <a:picLocks noChangeAspect="1" noChangeArrowheads="1"/>
          </p:cNvPicPr>
          <p:nvPr/>
        </p:nvPicPr>
        <p:blipFill>
          <a:blip r:embed="rId2"/>
          <a:srcRect/>
          <a:stretch>
            <a:fillRect/>
          </a:stretch>
        </p:blipFill>
        <p:spPr bwMode="auto">
          <a:xfrm>
            <a:off x="-34925" y="-9525"/>
            <a:ext cx="9178925" cy="6867525"/>
          </a:xfrm>
          <a:prstGeom prst="rect">
            <a:avLst/>
          </a:prstGeom>
          <a:solidFill>
            <a:schemeClr val="tx2"/>
          </a:solidFill>
          <a:ln w="9525">
            <a:noFill/>
            <a:miter lim="800000"/>
            <a:headEnd/>
            <a:tailEnd/>
          </a:ln>
        </p:spPr>
      </p:pic>
      <p:grpSp>
        <p:nvGrpSpPr>
          <p:cNvPr id="3075" name="Group 3"/>
          <p:cNvGrpSpPr>
            <a:grpSpLocks/>
          </p:cNvGrpSpPr>
          <p:nvPr/>
        </p:nvGrpSpPr>
        <p:grpSpPr bwMode="auto">
          <a:xfrm>
            <a:off x="-279400" y="133350"/>
            <a:ext cx="5095875" cy="847725"/>
            <a:chOff x="0" y="0"/>
            <a:chExt cx="3211" cy="534"/>
          </a:xfrm>
        </p:grpSpPr>
        <p:pic>
          <p:nvPicPr>
            <p:cNvPr id="3078" name="Rectangle 1"/>
            <p:cNvPicPr>
              <a:picLocks noChangeArrowheads="1"/>
            </p:cNvPicPr>
            <p:nvPr/>
          </p:nvPicPr>
          <p:blipFill>
            <a:blip r:embed="rId3"/>
            <a:srcRect/>
            <a:stretch>
              <a:fillRect/>
            </a:stretch>
          </p:blipFill>
          <p:spPr bwMode="auto">
            <a:xfrm>
              <a:off x="0" y="0"/>
              <a:ext cx="3211" cy="534"/>
            </a:xfrm>
            <a:prstGeom prst="rect">
              <a:avLst/>
            </a:prstGeom>
            <a:noFill/>
            <a:ln w="9525">
              <a:noFill/>
              <a:miter lim="800000"/>
              <a:headEnd/>
              <a:tailEnd/>
            </a:ln>
          </p:spPr>
        </p:pic>
        <p:sp>
          <p:nvSpPr>
            <p:cNvPr id="3079" name="Text Box 5"/>
            <p:cNvSpPr txBox="1">
              <a:spLocks noChangeArrowheads="1"/>
            </p:cNvSpPr>
            <p:nvPr/>
          </p:nvSpPr>
          <p:spPr bwMode="auto">
            <a:xfrm>
              <a:off x="154" y="80"/>
              <a:ext cx="2943" cy="407"/>
            </a:xfrm>
            <a:prstGeom prst="rect">
              <a:avLst/>
            </a:prstGeom>
            <a:noFill/>
            <a:ln w="9525">
              <a:noFill/>
              <a:miter lim="800000"/>
              <a:headEnd/>
              <a:tailEnd/>
            </a:ln>
          </p:spPr>
          <p:txBody>
            <a:bodyPr wrap="none">
              <a:spAutoFit/>
            </a:bodyPr>
            <a:lstStyle/>
            <a:p>
              <a:r>
                <a:rPr lang="en-US" sz="3600">
                  <a:solidFill>
                    <a:srgbClr val="FFFF00"/>
                  </a:solidFill>
                  <a:latin typeface="Comic Sans MS" pitchFamily="66" charset="0"/>
                </a:rPr>
                <a:t>A Presentation On…..</a:t>
              </a:r>
              <a:endParaRPr lang="en-US" sz="4000">
                <a:solidFill>
                  <a:srgbClr val="FFFF00"/>
                </a:solidFill>
                <a:latin typeface="Comic Sans MS" pitchFamily="66" charset="0"/>
              </a:endParaRPr>
            </a:p>
          </p:txBody>
        </p:sp>
      </p:grpSp>
      <p:pic>
        <p:nvPicPr>
          <p:cNvPr id="3076" name="Rectangle 3"/>
          <p:cNvPicPr>
            <a:picLocks noChangeArrowheads="1"/>
          </p:cNvPicPr>
          <p:nvPr/>
        </p:nvPicPr>
        <p:blipFill>
          <a:blip r:embed="rId4"/>
          <a:srcRect/>
          <a:stretch>
            <a:fillRect/>
          </a:stretch>
        </p:blipFill>
        <p:spPr bwMode="auto">
          <a:xfrm>
            <a:off x="4035425" y="2273300"/>
            <a:ext cx="5127625" cy="1073150"/>
          </a:xfrm>
          <a:prstGeom prst="rect">
            <a:avLst/>
          </a:prstGeom>
          <a:noFill/>
          <a:ln w="9525">
            <a:noFill/>
            <a:miter lim="800000"/>
            <a:headEnd/>
            <a:tailEnd/>
          </a:ln>
        </p:spPr>
      </p:pic>
      <p:sp>
        <p:nvSpPr>
          <p:cNvPr id="4104" name="Slide Number Placeholder 2"/>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fontAlgn="auto">
              <a:spcBef>
                <a:spcPts val="0"/>
              </a:spcBef>
              <a:spcAft>
                <a:spcPts val="0"/>
              </a:spcAft>
              <a:defRPr/>
            </a:pPr>
            <a:fld id="{27FFFFE3-DAFA-4BCF-BC98-82BBCF7EF98F}" type="slidenum">
              <a:rPr lang="en-IN" altLang="en-US" sz="1200">
                <a:effectLst>
                  <a:outerShdw blurRad="38100" dist="38100" dir="2700000" algn="tl">
                    <a:srgbClr val="000000"/>
                  </a:outerShdw>
                </a:effectLst>
                <a:latin typeface="+mn-lt"/>
                <a:cs typeface="+mn-cs"/>
              </a:rPr>
              <a:pPr algn="r" fontAlgn="auto">
                <a:spcBef>
                  <a:spcPts val="0"/>
                </a:spcBef>
                <a:spcAft>
                  <a:spcPts val="0"/>
                </a:spcAft>
                <a:defRPr/>
              </a:pPr>
              <a:t>1</a:t>
            </a:fld>
            <a:endParaRPr lang="en-IN" altLang="en-US" sz="1200">
              <a:effectLst>
                <a:outerShdw blurRad="38100" dist="38100" dir="2700000" algn="tl">
                  <a:srgbClr val="000000"/>
                </a:outerShdw>
              </a:effectLst>
              <a:latin typeface="+mn-lt"/>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3600" smtClean="0">
                <a:solidFill>
                  <a:srgbClr val="000099"/>
                </a:solidFill>
              </a:rPr>
              <a:t>Basic Types of FACTS Controllers</a:t>
            </a:r>
          </a:p>
        </p:txBody>
      </p:sp>
      <p:sp>
        <p:nvSpPr>
          <p:cNvPr id="12291" name="Rectangle 3"/>
          <p:cNvSpPr>
            <a:spLocks noGrp="1" noChangeArrowheads="1"/>
          </p:cNvSpPr>
          <p:nvPr>
            <p:ph idx="1"/>
          </p:nvPr>
        </p:nvSpPr>
        <p:spPr>
          <a:xfrm>
            <a:off x="949325" y="1752600"/>
            <a:ext cx="7661275" cy="4724400"/>
          </a:xfrm>
        </p:spPr>
        <p:txBody>
          <a:bodyPr/>
          <a:lstStyle/>
          <a:p>
            <a:pPr>
              <a:buFont typeface="Wingdings" pitchFamily="2" charset="2"/>
              <a:buNone/>
            </a:pPr>
            <a:r>
              <a:rPr lang="en-US" sz="2800" smtClean="0">
                <a:solidFill>
                  <a:srgbClr val="663300"/>
                </a:solidFill>
                <a:latin typeface="Times New Roman" pitchFamily="18" charset="0"/>
              </a:rPr>
              <a:t>Series Controllers:</a:t>
            </a:r>
          </a:p>
          <a:p>
            <a:r>
              <a:rPr lang="en-US" sz="2800" smtClean="0">
                <a:latin typeface="Times New Roman" pitchFamily="18" charset="0"/>
              </a:rPr>
              <a:t>It could be a variable impedance (capacitor, reactor, etc) or a power electronic based variable source of main frequency, subsynchonous and harmonic frequencies to serve the desired need.</a:t>
            </a:r>
          </a:p>
          <a:p>
            <a:endParaRPr lang="en-US" sz="2800" smtClean="0">
              <a:latin typeface="Times New Roman" pitchFamily="18" charset="0"/>
            </a:endParaRPr>
          </a:p>
        </p:txBody>
      </p:sp>
      <p:pic>
        <p:nvPicPr>
          <p:cNvPr id="12292" name="Picture 4"/>
          <p:cNvPicPr>
            <a:picLocks noChangeAspect="1" noChangeArrowheads="1"/>
          </p:cNvPicPr>
          <p:nvPr/>
        </p:nvPicPr>
        <p:blipFill>
          <a:blip r:embed="rId2"/>
          <a:srcRect/>
          <a:stretch>
            <a:fillRect/>
          </a:stretch>
        </p:blipFill>
        <p:spPr bwMode="auto">
          <a:xfrm>
            <a:off x="2743200" y="4343400"/>
            <a:ext cx="3582988" cy="165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3600" smtClean="0">
                <a:solidFill>
                  <a:srgbClr val="000099"/>
                </a:solidFill>
              </a:rPr>
              <a:t>Basic Types of FACTS Controllers</a:t>
            </a:r>
          </a:p>
        </p:txBody>
      </p:sp>
      <p:sp>
        <p:nvSpPr>
          <p:cNvPr id="13315" name="Rectangle 3"/>
          <p:cNvSpPr>
            <a:spLocks noGrp="1" noChangeArrowheads="1"/>
          </p:cNvSpPr>
          <p:nvPr>
            <p:ph idx="1"/>
          </p:nvPr>
        </p:nvSpPr>
        <p:spPr>
          <a:xfrm>
            <a:off x="949325" y="1752600"/>
            <a:ext cx="7661275" cy="4724400"/>
          </a:xfrm>
        </p:spPr>
        <p:txBody>
          <a:bodyPr/>
          <a:lstStyle/>
          <a:p>
            <a:pPr>
              <a:buFont typeface="Wingdings" pitchFamily="2" charset="2"/>
              <a:buNone/>
            </a:pPr>
            <a:r>
              <a:rPr lang="en-US" sz="2800" smtClean="0">
                <a:solidFill>
                  <a:srgbClr val="663300"/>
                </a:solidFill>
                <a:latin typeface="Times New Roman" pitchFamily="18" charset="0"/>
              </a:rPr>
              <a:t>Series Controllers:</a:t>
            </a:r>
          </a:p>
          <a:p>
            <a:r>
              <a:rPr lang="en-US" sz="2800" smtClean="0">
                <a:latin typeface="Times New Roman" pitchFamily="18" charset="0"/>
              </a:rPr>
              <a:t> Inject a voltage in series with the line.</a:t>
            </a:r>
          </a:p>
          <a:p>
            <a:r>
              <a:rPr lang="en-US" sz="2800" smtClean="0">
                <a:latin typeface="Times New Roman" pitchFamily="18" charset="0"/>
              </a:rPr>
              <a:t>If the voltage is in phase quadrature with the current, controller supplies or consumes reactive power.</a:t>
            </a:r>
          </a:p>
          <a:p>
            <a:r>
              <a:rPr lang="en-US" sz="2800" smtClean="0">
                <a:latin typeface="Times New Roman" pitchFamily="18" charset="0"/>
              </a:rPr>
              <a:t>Any other phase, involves control of both active and reactive power.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3600" smtClean="0">
                <a:solidFill>
                  <a:srgbClr val="000099"/>
                </a:solidFill>
              </a:rPr>
              <a:t>Basic Types of FACTS Controllers</a:t>
            </a:r>
          </a:p>
        </p:txBody>
      </p:sp>
      <p:sp>
        <p:nvSpPr>
          <p:cNvPr id="14339" name="Rectangle 3"/>
          <p:cNvSpPr>
            <a:spLocks noGrp="1" noChangeArrowheads="1"/>
          </p:cNvSpPr>
          <p:nvPr>
            <p:ph idx="1"/>
          </p:nvPr>
        </p:nvSpPr>
        <p:spPr>
          <a:xfrm>
            <a:off x="949325" y="1752600"/>
            <a:ext cx="7661275" cy="4724400"/>
          </a:xfrm>
        </p:spPr>
        <p:txBody>
          <a:bodyPr/>
          <a:lstStyle/>
          <a:p>
            <a:pPr>
              <a:buFont typeface="Wingdings" pitchFamily="2" charset="2"/>
              <a:buNone/>
            </a:pPr>
            <a:r>
              <a:rPr lang="en-US" smtClean="0">
                <a:solidFill>
                  <a:srgbClr val="663300"/>
                </a:solidFill>
                <a:latin typeface="Times New Roman" pitchFamily="18" charset="0"/>
              </a:rPr>
              <a:t>Shunt Controllers:</a:t>
            </a:r>
          </a:p>
          <a:p>
            <a:r>
              <a:rPr lang="en-US" sz="2800" smtClean="0">
                <a:latin typeface="Times New Roman" pitchFamily="18" charset="0"/>
              </a:rPr>
              <a:t>It could be a variable impedance (capacitor, reactor, etc) or a power electronic based variable source or combination of both.</a:t>
            </a:r>
          </a:p>
          <a:p>
            <a:endParaRPr lang="en-US" sz="2800" smtClean="0">
              <a:latin typeface="Times New Roman" pitchFamily="18" charset="0"/>
            </a:endParaRPr>
          </a:p>
        </p:txBody>
      </p:sp>
      <p:pic>
        <p:nvPicPr>
          <p:cNvPr id="14340" name="Picture 4"/>
          <p:cNvPicPr>
            <a:picLocks noChangeAspect="1" noChangeArrowheads="1"/>
          </p:cNvPicPr>
          <p:nvPr/>
        </p:nvPicPr>
        <p:blipFill>
          <a:blip r:embed="rId2"/>
          <a:srcRect/>
          <a:stretch>
            <a:fillRect/>
          </a:stretch>
        </p:blipFill>
        <p:spPr bwMode="auto">
          <a:xfrm>
            <a:off x="2362200" y="3810000"/>
            <a:ext cx="3276600" cy="235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smtClean="0">
                <a:solidFill>
                  <a:srgbClr val="000099"/>
                </a:solidFill>
              </a:rPr>
              <a:t>Basic Types of FACTS Controllers</a:t>
            </a:r>
          </a:p>
        </p:txBody>
      </p:sp>
      <p:sp>
        <p:nvSpPr>
          <p:cNvPr id="15363" name="Rectangle 3"/>
          <p:cNvSpPr>
            <a:spLocks noGrp="1" noChangeArrowheads="1"/>
          </p:cNvSpPr>
          <p:nvPr>
            <p:ph idx="1"/>
          </p:nvPr>
        </p:nvSpPr>
        <p:spPr>
          <a:xfrm>
            <a:off x="949325" y="1752600"/>
            <a:ext cx="7661275" cy="4724400"/>
          </a:xfrm>
        </p:spPr>
        <p:txBody>
          <a:bodyPr/>
          <a:lstStyle/>
          <a:p>
            <a:pPr>
              <a:buFont typeface="Wingdings" pitchFamily="2" charset="2"/>
              <a:buNone/>
            </a:pPr>
            <a:r>
              <a:rPr lang="en-US" smtClean="0">
                <a:solidFill>
                  <a:srgbClr val="663300"/>
                </a:solidFill>
                <a:latin typeface="Times New Roman" pitchFamily="18" charset="0"/>
              </a:rPr>
              <a:t>Shunt Controllers:</a:t>
            </a:r>
          </a:p>
          <a:p>
            <a:r>
              <a:rPr lang="en-US" smtClean="0">
                <a:latin typeface="Times New Roman" pitchFamily="18" charset="0"/>
              </a:rPr>
              <a:t>Inject a current in the system.</a:t>
            </a:r>
          </a:p>
          <a:p>
            <a:r>
              <a:rPr lang="en-US" smtClean="0">
                <a:latin typeface="Times New Roman" pitchFamily="18" charset="0"/>
              </a:rPr>
              <a:t>If the current is in phase quadrature with the voltage, controller supplies or consumes reactive power.</a:t>
            </a:r>
          </a:p>
          <a:p>
            <a:r>
              <a:rPr lang="en-US" smtClean="0">
                <a:latin typeface="Times New Roman" pitchFamily="18" charset="0"/>
              </a:rPr>
              <a:t>Any other phase, involves control of both active and reactive power. </a:t>
            </a:r>
          </a:p>
          <a:p>
            <a:pPr>
              <a:buFont typeface="Wingdings" pitchFamily="2" charset="2"/>
              <a:buNone/>
            </a:pPr>
            <a:endParaRPr lang="en-US" smtClean="0">
              <a:solidFill>
                <a:srgbClr val="663300"/>
              </a:solidFill>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600" smtClean="0">
                <a:solidFill>
                  <a:srgbClr val="000099"/>
                </a:solidFill>
              </a:rPr>
              <a:t>Basic Types of FACTS Controllers</a:t>
            </a:r>
          </a:p>
        </p:txBody>
      </p:sp>
      <p:sp>
        <p:nvSpPr>
          <p:cNvPr id="16387" name="Rectangle 3"/>
          <p:cNvSpPr>
            <a:spLocks noGrp="1" noChangeArrowheads="1"/>
          </p:cNvSpPr>
          <p:nvPr>
            <p:ph idx="1"/>
          </p:nvPr>
        </p:nvSpPr>
        <p:spPr>
          <a:xfrm>
            <a:off x="949325" y="1828800"/>
            <a:ext cx="7661275" cy="4724400"/>
          </a:xfrm>
        </p:spPr>
        <p:txBody>
          <a:bodyPr/>
          <a:lstStyle/>
          <a:p>
            <a:pPr>
              <a:buFont typeface="Wingdings" pitchFamily="2" charset="2"/>
              <a:buNone/>
            </a:pPr>
            <a:r>
              <a:rPr lang="en-US" sz="2800" smtClean="0">
                <a:solidFill>
                  <a:srgbClr val="663300"/>
                </a:solidFill>
                <a:latin typeface="Times New Roman" pitchFamily="18" charset="0"/>
              </a:rPr>
              <a:t>Combined Series-Series Controllers:</a:t>
            </a:r>
          </a:p>
          <a:p>
            <a:r>
              <a:rPr lang="en-US" sz="2800" smtClean="0">
                <a:latin typeface="Times New Roman" pitchFamily="18" charset="0"/>
              </a:rPr>
              <a:t>It could be a combination of separate series controllers or unified controller.</a:t>
            </a:r>
          </a:p>
          <a:p>
            <a:endParaRPr lang="en-US" sz="2800" smtClean="0">
              <a:latin typeface="Times New Roman" pitchFamily="18" charset="0"/>
            </a:endParaRPr>
          </a:p>
        </p:txBody>
      </p:sp>
      <p:pic>
        <p:nvPicPr>
          <p:cNvPr id="16388" name="Picture 4"/>
          <p:cNvPicPr>
            <a:picLocks noChangeAspect="1" noChangeArrowheads="1"/>
          </p:cNvPicPr>
          <p:nvPr/>
        </p:nvPicPr>
        <p:blipFill>
          <a:blip r:embed="rId2"/>
          <a:srcRect/>
          <a:stretch>
            <a:fillRect/>
          </a:stretch>
        </p:blipFill>
        <p:spPr bwMode="auto">
          <a:xfrm>
            <a:off x="2743200" y="3336925"/>
            <a:ext cx="3733800" cy="298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3600" smtClean="0">
                <a:solidFill>
                  <a:srgbClr val="000099"/>
                </a:solidFill>
              </a:rPr>
              <a:t>Basic Types of FACTS Controllers</a:t>
            </a:r>
          </a:p>
        </p:txBody>
      </p:sp>
      <p:sp>
        <p:nvSpPr>
          <p:cNvPr id="17411" name="Rectangle 3"/>
          <p:cNvSpPr>
            <a:spLocks noGrp="1" noChangeArrowheads="1"/>
          </p:cNvSpPr>
          <p:nvPr>
            <p:ph idx="1"/>
          </p:nvPr>
        </p:nvSpPr>
        <p:spPr>
          <a:xfrm>
            <a:off x="949325" y="1828800"/>
            <a:ext cx="7661275" cy="4724400"/>
          </a:xfrm>
        </p:spPr>
        <p:txBody>
          <a:bodyPr/>
          <a:lstStyle/>
          <a:p>
            <a:pPr>
              <a:buFont typeface="Wingdings" pitchFamily="2" charset="2"/>
              <a:buNone/>
            </a:pPr>
            <a:r>
              <a:rPr lang="en-US" sz="2800" smtClean="0">
                <a:solidFill>
                  <a:srgbClr val="663300"/>
                </a:solidFill>
                <a:latin typeface="Times New Roman" pitchFamily="18" charset="0"/>
              </a:rPr>
              <a:t>Combined Series-Series Controllers:</a:t>
            </a:r>
          </a:p>
          <a:p>
            <a:r>
              <a:rPr lang="en-US" sz="2800" smtClean="0">
                <a:latin typeface="Times New Roman" pitchFamily="18" charset="0"/>
              </a:rPr>
              <a:t>Series controllers supply reactive power for each line and real power among lines via </a:t>
            </a:r>
            <a:r>
              <a:rPr lang="en-US" sz="2800" smtClean="0">
                <a:solidFill>
                  <a:srgbClr val="663300"/>
                </a:solidFill>
                <a:latin typeface="Times New Roman" pitchFamily="18" charset="0"/>
              </a:rPr>
              <a:t>power link</a:t>
            </a:r>
            <a:r>
              <a:rPr lang="en-US" sz="2800" smtClean="0">
                <a:latin typeface="Times New Roman" pitchFamily="18" charset="0"/>
              </a:rPr>
              <a:t>.</a:t>
            </a:r>
          </a:p>
          <a:p>
            <a:r>
              <a:rPr lang="en-US" sz="2800" smtClean="0">
                <a:solidFill>
                  <a:srgbClr val="663300"/>
                </a:solidFill>
                <a:latin typeface="Times New Roman" pitchFamily="18" charset="0"/>
              </a:rPr>
              <a:t>Interline power flow controller</a:t>
            </a:r>
            <a:r>
              <a:rPr lang="en-US" sz="2800" smtClean="0">
                <a:latin typeface="Times New Roman" pitchFamily="18" charset="0"/>
              </a:rPr>
              <a:t> balance real and reactive power flow in the lines.</a:t>
            </a:r>
          </a:p>
          <a:p>
            <a:endParaRPr lang="en-US" sz="2800" smtClean="0">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600" smtClean="0">
                <a:solidFill>
                  <a:srgbClr val="000099"/>
                </a:solidFill>
              </a:rPr>
              <a:t>Basic Types of FACTS Controllers</a:t>
            </a:r>
          </a:p>
        </p:txBody>
      </p:sp>
      <p:sp>
        <p:nvSpPr>
          <p:cNvPr id="18435" name="Rectangle 3"/>
          <p:cNvSpPr>
            <a:spLocks noGrp="1" noChangeArrowheads="1"/>
          </p:cNvSpPr>
          <p:nvPr>
            <p:ph idx="1"/>
          </p:nvPr>
        </p:nvSpPr>
        <p:spPr>
          <a:xfrm>
            <a:off x="949325" y="1828800"/>
            <a:ext cx="7661275" cy="4724400"/>
          </a:xfrm>
        </p:spPr>
        <p:txBody>
          <a:bodyPr/>
          <a:lstStyle/>
          <a:p>
            <a:pPr>
              <a:buFont typeface="Wingdings" pitchFamily="2" charset="2"/>
              <a:buNone/>
            </a:pPr>
            <a:r>
              <a:rPr lang="en-US" sz="2800" smtClean="0">
                <a:solidFill>
                  <a:srgbClr val="663300"/>
                </a:solidFill>
                <a:latin typeface="Times New Roman" pitchFamily="18" charset="0"/>
              </a:rPr>
              <a:t>Combined Series-Shunt Controllers:</a:t>
            </a:r>
          </a:p>
          <a:p>
            <a:r>
              <a:rPr lang="en-US" sz="2800" smtClean="0">
                <a:latin typeface="Times New Roman" pitchFamily="18" charset="0"/>
              </a:rPr>
              <a:t>It could be a combination of separate series &amp; shunt controllers or </a:t>
            </a:r>
            <a:r>
              <a:rPr lang="en-US" sz="2800" smtClean="0">
                <a:solidFill>
                  <a:srgbClr val="663300"/>
                </a:solidFill>
                <a:latin typeface="Times New Roman" pitchFamily="18" charset="0"/>
              </a:rPr>
              <a:t>unified power flow controller</a:t>
            </a:r>
            <a:r>
              <a:rPr lang="en-US" sz="2800" smtClean="0">
                <a:latin typeface="Times New Roman" pitchFamily="18" charset="0"/>
              </a:rPr>
              <a:t>.</a:t>
            </a:r>
          </a:p>
          <a:p>
            <a:endParaRPr lang="en-US" sz="2800" smtClean="0">
              <a:latin typeface="Times New Roman" pitchFamily="18" charset="0"/>
            </a:endParaRPr>
          </a:p>
          <a:p>
            <a:endParaRPr lang="en-US" sz="2800" smtClean="0">
              <a:latin typeface="Times New Roman" pitchFamily="18" charset="0"/>
            </a:endParaRPr>
          </a:p>
          <a:p>
            <a:endParaRPr lang="en-US" sz="2800" smtClean="0">
              <a:latin typeface="Times New Roman" pitchFamily="18" charset="0"/>
            </a:endParaRPr>
          </a:p>
        </p:txBody>
      </p:sp>
      <p:pic>
        <p:nvPicPr>
          <p:cNvPr id="18436" name="Picture 7"/>
          <p:cNvPicPr>
            <a:picLocks noChangeAspect="1" noChangeArrowheads="1"/>
          </p:cNvPicPr>
          <p:nvPr/>
        </p:nvPicPr>
        <p:blipFill>
          <a:blip r:embed="rId2"/>
          <a:srcRect/>
          <a:stretch>
            <a:fillRect/>
          </a:stretch>
        </p:blipFill>
        <p:spPr bwMode="auto">
          <a:xfrm>
            <a:off x="2209800" y="3810000"/>
            <a:ext cx="5867400" cy="238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smtClean="0">
                <a:solidFill>
                  <a:srgbClr val="000099"/>
                </a:solidFill>
              </a:rPr>
              <a:t>Basic Types of FACTS Controllers</a:t>
            </a:r>
          </a:p>
        </p:txBody>
      </p:sp>
      <p:sp>
        <p:nvSpPr>
          <p:cNvPr id="19459" name="Rectangle 3"/>
          <p:cNvSpPr>
            <a:spLocks noGrp="1" noChangeArrowheads="1"/>
          </p:cNvSpPr>
          <p:nvPr>
            <p:ph idx="1"/>
          </p:nvPr>
        </p:nvSpPr>
        <p:spPr>
          <a:xfrm>
            <a:off x="949325" y="1828800"/>
            <a:ext cx="7661275" cy="4724400"/>
          </a:xfrm>
        </p:spPr>
        <p:txBody>
          <a:bodyPr/>
          <a:lstStyle/>
          <a:p>
            <a:pPr>
              <a:buFont typeface="Wingdings" pitchFamily="2" charset="2"/>
              <a:buNone/>
            </a:pPr>
            <a:r>
              <a:rPr lang="en-US" sz="2800" smtClean="0">
                <a:latin typeface="Times New Roman" pitchFamily="18" charset="0"/>
              </a:rPr>
              <a:t>Combined Series-Shunt Controllers:</a:t>
            </a:r>
          </a:p>
          <a:p>
            <a:r>
              <a:rPr lang="en-US" sz="2800" smtClean="0">
                <a:latin typeface="Times New Roman" pitchFamily="18" charset="0"/>
              </a:rPr>
              <a:t>Inject current into the system with the shunt controller and voltage in series with the line with series controller.</a:t>
            </a:r>
          </a:p>
          <a:p>
            <a:r>
              <a:rPr lang="en-US" sz="2800" smtClean="0">
                <a:latin typeface="Times New Roman" pitchFamily="18" charset="0"/>
              </a:rPr>
              <a:t>When the controllers are unified, exchange real power between series and shunt controllers via power link</a:t>
            </a:r>
            <a:r>
              <a:rPr lang="en-US" sz="2800" smtClean="0">
                <a:solidFill>
                  <a:srgbClr val="663300"/>
                </a:solidFill>
                <a:latin typeface="Times New Roman" pitchFamily="18" charset="0"/>
              </a:rPr>
              <a:t>.</a:t>
            </a:r>
          </a:p>
          <a:p>
            <a:endParaRPr lang="en-US" sz="2800" smtClean="0">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3600" smtClean="0">
                <a:solidFill>
                  <a:srgbClr val="000099"/>
                </a:solidFill>
              </a:rPr>
              <a:t>Basic Types of FACTS Controllers</a:t>
            </a:r>
          </a:p>
        </p:txBody>
      </p:sp>
      <p:sp>
        <p:nvSpPr>
          <p:cNvPr id="20483" name="Rectangle 3"/>
          <p:cNvSpPr>
            <a:spLocks noGrp="1" noChangeArrowheads="1"/>
          </p:cNvSpPr>
          <p:nvPr>
            <p:ph idx="1"/>
          </p:nvPr>
        </p:nvSpPr>
        <p:spPr>
          <a:xfrm>
            <a:off x="949325" y="1828800"/>
            <a:ext cx="7737475" cy="4724400"/>
          </a:xfrm>
        </p:spPr>
        <p:txBody>
          <a:bodyPr/>
          <a:lstStyle/>
          <a:p>
            <a:pPr>
              <a:buFont typeface="Wingdings" pitchFamily="2" charset="2"/>
              <a:buNone/>
            </a:pPr>
            <a:r>
              <a:rPr lang="en-US" sz="2800" smtClean="0">
                <a:solidFill>
                  <a:srgbClr val="663300"/>
                </a:solidFill>
                <a:latin typeface="Times New Roman" pitchFamily="18" charset="0"/>
              </a:rPr>
              <a:t>Choice of the controller:</a:t>
            </a:r>
          </a:p>
          <a:p>
            <a:r>
              <a:rPr lang="en-US" sz="2800" smtClean="0">
                <a:latin typeface="Times New Roman" pitchFamily="18" charset="0"/>
              </a:rPr>
              <a:t>Series controller controls the current/power flow by controlling the driving voltage.</a:t>
            </a:r>
          </a:p>
          <a:p>
            <a:r>
              <a:rPr lang="en-US" sz="2800" smtClean="0">
                <a:latin typeface="Times New Roman" pitchFamily="18" charset="0"/>
              </a:rPr>
              <a:t>To control current/power flow and damp oscillations, series controller is several times more powerful than shunt controller.</a:t>
            </a:r>
          </a:p>
          <a:p>
            <a:r>
              <a:rPr lang="en-US" sz="2800" smtClean="0">
                <a:latin typeface="Times New Roman" pitchFamily="18" charset="0"/>
              </a:rPr>
              <a:t>Shunt controller injects current in the line </a:t>
            </a:r>
          </a:p>
          <a:p>
            <a:r>
              <a:rPr lang="en-US" sz="2800" smtClean="0">
                <a:latin typeface="Times New Roman" pitchFamily="18" charset="0"/>
              </a:rPr>
              <a:t>Thus it is used for more effective voltage control &amp; damp voltage oscillations.</a:t>
            </a:r>
          </a:p>
          <a:p>
            <a:endParaRPr lang="en-US" sz="2800" smtClean="0">
              <a:latin typeface="Times New Roman" pitchFamily="18" charset="0"/>
            </a:endParaRPr>
          </a:p>
          <a:p>
            <a:endParaRPr lang="en-US" sz="2800" smtClean="0">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600" smtClean="0">
                <a:solidFill>
                  <a:srgbClr val="000099"/>
                </a:solidFill>
              </a:rPr>
              <a:t>Basic Types of FACTS Controllers</a:t>
            </a:r>
          </a:p>
        </p:txBody>
      </p:sp>
      <p:sp>
        <p:nvSpPr>
          <p:cNvPr id="21507" name="Rectangle 3"/>
          <p:cNvSpPr>
            <a:spLocks noGrp="1" noChangeArrowheads="1"/>
          </p:cNvSpPr>
          <p:nvPr>
            <p:ph idx="1"/>
          </p:nvPr>
        </p:nvSpPr>
        <p:spPr>
          <a:xfrm>
            <a:off x="949325" y="1828800"/>
            <a:ext cx="7737475" cy="4724400"/>
          </a:xfrm>
        </p:spPr>
        <p:txBody>
          <a:bodyPr/>
          <a:lstStyle/>
          <a:p>
            <a:r>
              <a:rPr lang="en-US" sz="2800" smtClean="0">
                <a:latin typeface="Times New Roman" pitchFamily="18" charset="0"/>
              </a:rPr>
              <a:t>Injecting the voltage in series with the line can improve the voltage profile.</a:t>
            </a:r>
          </a:p>
          <a:p>
            <a:r>
              <a:rPr lang="en-US" sz="2800" smtClean="0">
                <a:latin typeface="Times New Roman" pitchFamily="18" charset="0"/>
              </a:rPr>
              <a:t>But shunt controller is more effective to improve the voltage profile at substation bus.</a:t>
            </a:r>
          </a:p>
          <a:p>
            <a:r>
              <a:rPr lang="en-US" sz="2800" smtClean="0">
                <a:latin typeface="Times New Roman" pitchFamily="18" charset="0"/>
              </a:rPr>
              <a:t>For a given MVA, size of series controller is small compared to shunt controller.</a:t>
            </a:r>
          </a:p>
          <a:p>
            <a:r>
              <a:rPr lang="en-US" sz="2800" smtClean="0">
                <a:latin typeface="Times New Roman" pitchFamily="18" charset="0"/>
              </a:rPr>
              <a:t>Shunt controllers cannot control the power flow in the lines.</a:t>
            </a:r>
          </a:p>
          <a:p>
            <a:r>
              <a:rPr lang="en-US" sz="2800" smtClean="0">
                <a:latin typeface="Times New Roman" pitchFamily="18" charset="0"/>
              </a:rPr>
              <a:t>Series controllers should bypass short circuit currents and handle dynamic overloads.</a:t>
            </a:r>
          </a:p>
          <a:p>
            <a:endParaRPr lang="en-US" sz="2800" smtClean="0">
              <a:latin typeface="Times New Roman" pitchFamily="18" charset="0"/>
            </a:endParaRPr>
          </a:p>
          <a:p>
            <a:endParaRPr lang="en-US" sz="3600" smtClean="0">
              <a:latin typeface="Times New Roman" pitchFamily="18" charset="0"/>
            </a:endParaRPr>
          </a:p>
          <a:p>
            <a:pPr>
              <a:buFont typeface="Wingdings" pitchFamily="2" charset="2"/>
              <a:buNone/>
            </a:pPr>
            <a:endParaRPr lang="en-US" sz="3600" smtClean="0">
              <a:latin typeface="Times New Roman" pitchFamily="18" charset="0"/>
            </a:endParaRPr>
          </a:p>
          <a:p>
            <a:endParaRPr lang="en-US" sz="3600" smtClean="0">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u="sng" dirty="0" smtClean="0">
                <a:solidFill>
                  <a:srgbClr val="00B050"/>
                </a:solidFill>
              </a:rPr>
              <a:t>F</a:t>
            </a:r>
            <a:r>
              <a:rPr lang="en-US" u="sng" dirty="0" smtClean="0">
                <a:solidFill>
                  <a:srgbClr val="00B0F0"/>
                </a:solidFill>
              </a:rPr>
              <a:t>A</a:t>
            </a:r>
            <a:r>
              <a:rPr lang="en-US" u="sng" dirty="0" smtClean="0">
                <a:solidFill>
                  <a:schemeClr val="accent2">
                    <a:lumMod val="75000"/>
                  </a:schemeClr>
                </a:solidFill>
              </a:rPr>
              <a:t>C</a:t>
            </a:r>
            <a:r>
              <a:rPr lang="en-US" u="sng" dirty="0" smtClean="0">
                <a:solidFill>
                  <a:srgbClr val="7030A0"/>
                </a:solidFill>
              </a:rPr>
              <a:t>T</a:t>
            </a:r>
            <a:r>
              <a:rPr lang="en-US" u="sng" dirty="0" smtClean="0">
                <a:solidFill>
                  <a:schemeClr val="accent6">
                    <a:lumMod val="75000"/>
                  </a:schemeClr>
                </a:solidFill>
              </a:rPr>
              <a:t>S</a:t>
            </a:r>
          </a:p>
        </p:txBody>
      </p:sp>
      <p:sp>
        <p:nvSpPr>
          <p:cNvPr id="3" name="Content Placeholder 2"/>
          <p:cNvSpPr>
            <a:spLocks noGrp="1"/>
          </p:cNvSpPr>
          <p:nvPr>
            <p:ph idx="1"/>
          </p:nvPr>
        </p:nvSpPr>
        <p:spPr>
          <a:xfrm>
            <a:off x="152400" y="1600200"/>
            <a:ext cx="8534400" cy="4724400"/>
          </a:xfrm>
        </p:spPr>
        <p:txBody>
          <a:bodyPr rtlCol="0">
            <a:normAutofit/>
          </a:bodyPr>
          <a:lstStyle/>
          <a:p>
            <a:pPr algn="just" fontAlgn="auto">
              <a:spcAft>
                <a:spcPts val="0"/>
              </a:spcAft>
              <a:buFont typeface="Wingdings" pitchFamily="2" charset="2"/>
              <a:buNone/>
              <a:defRPr/>
            </a:pPr>
            <a:r>
              <a:rPr lang="en-US" dirty="0" smtClean="0">
                <a:latin typeface="+mj-lt"/>
                <a:cs typeface="Times New Roman" pitchFamily="18" charset="0"/>
              </a:rPr>
              <a:t>   Flexible AC Transmission System (Facts) is a new integrated concept based on power electronic switching converters and dynamic controllers to enhance the system utilization and power transfer capacity as well as the stability, security, reliability and power quality of AC system interconnections</a:t>
            </a:r>
            <a:r>
              <a:rPr lang="en-US" sz="3600" dirty="0" smtClean="0">
                <a:latin typeface="+mj-lt"/>
                <a:cs typeface="Times New Roman" pitchFamily="18" charset="0"/>
              </a:rPr>
              <a:t>.</a:t>
            </a:r>
            <a:endParaRPr lang="en-US" dirty="0" smtClean="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600" smtClean="0">
                <a:solidFill>
                  <a:srgbClr val="000099"/>
                </a:solidFill>
              </a:rPr>
              <a:t>Basic Types of FACTS Controllers</a:t>
            </a:r>
          </a:p>
        </p:txBody>
      </p:sp>
      <p:sp>
        <p:nvSpPr>
          <p:cNvPr id="22531" name="Rectangle 3"/>
          <p:cNvSpPr>
            <a:spLocks noGrp="1" noChangeArrowheads="1"/>
          </p:cNvSpPr>
          <p:nvPr>
            <p:ph idx="1"/>
          </p:nvPr>
        </p:nvSpPr>
        <p:spPr>
          <a:xfrm>
            <a:off x="949325" y="1828800"/>
            <a:ext cx="7737475" cy="4724400"/>
          </a:xfrm>
        </p:spPr>
        <p:txBody>
          <a:bodyPr/>
          <a:lstStyle/>
          <a:p>
            <a:r>
              <a:rPr lang="en-US" sz="2800" smtClean="0">
                <a:latin typeface="Times New Roman" pitchFamily="18" charset="0"/>
              </a:rPr>
              <a:t>Controllers with gate turn off devices are based on dc to ac converters and exchange active/reactive power with ac lines.</a:t>
            </a:r>
          </a:p>
          <a:p>
            <a:r>
              <a:rPr lang="en-US" sz="2800" smtClean="0">
                <a:latin typeface="Times New Roman" pitchFamily="18" charset="0"/>
              </a:rPr>
              <a:t>This requires energy storage device.</a:t>
            </a:r>
          </a:p>
          <a:p>
            <a:pPr>
              <a:buFont typeface="Wingdings" pitchFamily="2" charset="2"/>
              <a:buNone/>
            </a:pPr>
            <a:endParaRPr lang="en-US" sz="3600" smtClean="0">
              <a:latin typeface="Times New Roman" pitchFamily="18" charset="0"/>
            </a:endParaRPr>
          </a:p>
          <a:p>
            <a:endParaRPr lang="en-US" sz="3600" smtClean="0">
              <a:latin typeface="Times New Roman" pitchFamily="18" charset="0"/>
            </a:endParaRPr>
          </a:p>
        </p:txBody>
      </p:sp>
      <p:pic>
        <p:nvPicPr>
          <p:cNvPr id="22532" name="Picture 4"/>
          <p:cNvPicPr>
            <a:picLocks noChangeAspect="1" noChangeArrowheads="1"/>
          </p:cNvPicPr>
          <p:nvPr/>
        </p:nvPicPr>
        <p:blipFill>
          <a:blip r:embed="rId2"/>
          <a:srcRect/>
          <a:stretch>
            <a:fillRect/>
          </a:stretch>
        </p:blipFill>
        <p:spPr bwMode="auto">
          <a:xfrm>
            <a:off x="2743200" y="4191000"/>
            <a:ext cx="3276600" cy="2154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600" smtClean="0">
                <a:solidFill>
                  <a:srgbClr val="000099"/>
                </a:solidFill>
              </a:rPr>
              <a:t>Basic Types of FACTS Controllers</a:t>
            </a:r>
          </a:p>
        </p:txBody>
      </p:sp>
      <p:sp>
        <p:nvSpPr>
          <p:cNvPr id="23555" name="Rectangle 3"/>
          <p:cNvSpPr>
            <a:spLocks noGrp="1" noChangeArrowheads="1"/>
          </p:cNvSpPr>
          <p:nvPr>
            <p:ph idx="1"/>
          </p:nvPr>
        </p:nvSpPr>
        <p:spPr>
          <a:xfrm>
            <a:off x="949325" y="1828800"/>
            <a:ext cx="7737475" cy="4724400"/>
          </a:xfrm>
        </p:spPr>
        <p:txBody>
          <a:bodyPr/>
          <a:lstStyle/>
          <a:p>
            <a:pPr>
              <a:lnSpc>
                <a:spcPct val="90000"/>
              </a:lnSpc>
            </a:pPr>
            <a:r>
              <a:rPr lang="en-US" altLang="zh-TW" sz="2800" smtClean="0">
                <a:latin typeface="Times New Roman" pitchFamily="18" charset="0"/>
              </a:rPr>
              <a:t>Energy storage systems are needed when active power is involved in the power flow.</a:t>
            </a:r>
          </a:p>
          <a:p>
            <a:pPr>
              <a:lnSpc>
                <a:spcPct val="90000"/>
              </a:lnSpc>
            </a:pPr>
            <a:r>
              <a:rPr lang="en-US" altLang="zh-TW" sz="2800" smtClean="0">
                <a:latin typeface="Times New Roman" pitchFamily="18" charset="0"/>
              </a:rPr>
              <a:t>A controller with storage is more effective for controlling the system dynamics.</a:t>
            </a:r>
          </a:p>
          <a:p>
            <a:pPr>
              <a:lnSpc>
                <a:spcPct val="90000"/>
              </a:lnSpc>
            </a:pPr>
            <a:r>
              <a:rPr lang="en-US" altLang="zh-TW" sz="2800" smtClean="0">
                <a:latin typeface="Times New Roman" pitchFamily="18" charset="0"/>
              </a:rPr>
              <a:t>A converter-based controller can be designed with high pulse order or pulse width modulation to reduce the low order harmonic generation to a very low level.</a:t>
            </a:r>
          </a:p>
          <a:p>
            <a:pPr>
              <a:lnSpc>
                <a:spcPct val="90000"/>
              </a:lnSpc>
            </a:pPr>
            <a:r>
              <a:rPr lang="en-US" altLang="zh-TW" sz="2800" smtClean="0">
                <a:latin typeface="Times New Roman" pitchFamily="18" charset="0"/>
              </a:rPr>
              <a:t>A converter can be designed to generate the correct waveform in order to act as an active filter.</a:t>
            </a:r>
          </a:p>
          <a:p>
            <a:pPr>
              <a:lnSpc>
                <a:spcPct val="90000"/>
              </a:lnSpc>
            </a:pPr>
            <a:endParaRPr lang="en-US" sz="3600" smtClean="0">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685800"/>
          </a:xfrm>
        </p:spPr>
        <p:txBody>
          <a:bodyPr rtlCol="0">
            <a:noAutofit/>
          </a:bodyPr>
          <a:lstStyle/>
          <a:p>
            <a:pPr algn="ctr" fontAlgn="auto">
              <a:spcAft>
                <a:spcPts val="0"/>
              </a:spcAft>
              <a:buFont typeface="Arial" pitchFamily="34" charset="0"/>
              <a:buNone/>
              <a:defRPr/>
            </a:pPr>
            <a:r>
              <a:rPr lang="en-US" sz="4400" dirty="0" smtClean="0">
                <a:solidFill>
                  <a:schemeClr val="accent6">
                    <a:lumMod val="75000"/>
                  </a:schemeClr>
                </a:solidFill>
              </a:rPr>
              <a:t>Static VAR Compensators (SVC)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609600" y="838200"/>
            <a:ext cx="8153400" cy="5562600"/>
          </a:xfrm>
        </p:spPr>
        <p:txBody>
          <a:bodyPr/>
          <a:lstStyle/>
          <a:p>
            <a:pPr>
              <a:spcBef>
                <a:spcPct val="65000"/>
              </a:spcBef>
              <a:spcAft>
                <a:spcPct val="35000"/>
              </a:spcAft>
            </a:pPr>
            <a:r>
              <a:rPr lang="en-US" sz="2000" smtClean="0">
                <a:latin typeface="Times New Roman" pitchFamily="18" charset="0"/>
                <a:cs typeface="Times New Roman" pitchFamily="18" charset="0"/>
              </a:rPr>
              <a:t>Shunt connected static var generators and/or absorbers whose outputs are varied so as to control specific power system quantities</a:t>
            </a:r>
          </a:p>
          <a:p>
            <a:pPr>
              <a:spcBef>
                <a:spcPct val="65000"/>
              </a:spcBef>
              <a:spcAft>
                <a:spcPct val="35000"/>
              </a:spcAft>
            </a:pPr>
            <a:r>
              <a:rPr lang="en-US" sz="2000" smtClean="0">
                <a:latin typeface="Times New Roman" pitchFamily="18" charset="0"/>
                <a:cs typeface="Times New Roman" pitchFamily="18" charset="0"/>
              </a:rPr>
              <a:t>The term static is used to denote that there are no moving or rotating components</a:t>
            </a:r>
          </a:p>
          <a:p>
            <a:pPr>
              <a:spcBef>
                <a:spcPct val="65000"/>
              </a:spcBef>
              <a:spcAft>
                <a:spcPct val="35000"/>
              </a:spcAft>
            </a:pPr>
            <a:r>
              <a:rPr lang="en-US" sz="2000" smtClean="0">
                <a:latin typeface="Times New Roman" pitchFamily="18" charset="0"/>
                <a:cs typeface="Times New Roman" pitchFamily="18" charset="0"/>
              </a:rPr>
              <a:t>Basic types of SVCs:</a:t>
            </a:r>
          </a:p>
          <a:p>
            <a:pPr lvl="1">
              <a:spcBef>
                <a:spcPct val="65000"/>
              </a:spcBef>
              <a:spcAft>
                <a:spcPct val="35000"/>
              </a:spcAft>
            </a:pPr>
            <a:r>
              <a:rPr lang="en-US" sz="2000" smtClean="0">
                <a:latin typeface="Times New Roman" pitchFamily="18" charset="0"/>
                <a:cs typeface="Times New Roman" pitchFamily="18" charset="0"/>
              </a:rPr>
              <a:t>Thyristor-controlled reactor (TCR)</a:t>
            </a:r>
          </a:p>
          <a:p>
            <a:pPr lvl="1">
              <a:spcBef>
                <a:spcPct val="65000"/>
              </a:spcBef>
              <a:spcAft>
                <a:spcPct val="35000"/>
              </a:spcAft>
            </a:pPr>
            <a:r>
              <a:rPr lang="en-US" sz="2000" smtClean="0">
                <a:latin typeface="Times New Roman" pitchFamily="18" charset="0"/>
                <a:cs typeface="Times New Roman" pitchFamily="18" charset="0"/>
              </a:rPr>
              <a:t>Thyristor-switched capacitor (TSC)</a:t>
            </a:r>
          </a:p>
          <a:p>
            <a:pPr lvl="1">
              <a:spcBef>
                <a:spcPct val="65000"/>
              </a:spcBef>
              <a:spcAft>
                <a:spcPct val="35000"/>
              </a:spcAft>
            </a:pPr>
            <a:r>
              <a:rPr lang="en-US" sz="2000" smtClean="0">
                <a:latin typeface="Times New Roman" pitchFamily="18" charset="0"/>
                <a:cs typeface="Times New Roman" pitchFamily="18" charset="0"/>
              </a:rPr>
              <a:t>Saturated reactor</a:t>
            </a:r>
          </a:p>
          <a:p>
            <a:pPr>
              <a:spcBef>
                <a:spcPct val="65000"/>
              </a:spcBef>
              <a:spcAft>
                <a:spcPct val="35000"/>
              </a:spcAft>
            </a:pPr>
            <a:endParaRPr lang="en-US" sz="20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pPr>
              <a:spcBef>
                <a:spcPct val="65000"/>
              </a:spcBef>
              <a:spcAft>
                <a:spcPct val="35000"/>
              </a:spcAft>
            </a:pPr>
            <a:r>
              <a:rPr lang="en-US" sz="2800" smtClean="0">
                <a:latin typeface="Times New Roman" pitchFamily="18" charset="0"/>
                <a:cs typeface="Times New Roman" pitchFamily="18" charset="0"/>
              </a:rPr>
              <a:t>A static var system (SVS) is an aggregation of SVCs and mechanically switched capacitors or reactors whose outputs are coordinated</a:t>
            </a:r>
          </a:p>
          <a:p>
            <a:pPr>
              <a:spcBef>
                <a:spcPct val="65000"/>
              </a:spcBef>
              <a:spcAft>
                <a:spcPct val="35000"/>
              </a:spcAft>
            </a:pPr>
            <a:r>
              <a:rPr lang="en-US" sz="2800" smtClean="0">
                <a:latin typeface="Times New Roman" pitchFamily="18" charset="0"/>
                <a:cs typeface="Times New Roman" pitchFamily="18" charset="0"/>
              </a:rPr>
              <a:t>When operating at its capacitive limit, an SVC behaves like a simple capacitor</a:t>
            </a:r>
            <a:endParaRPr lang="en-US" sz="28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026"/>
          <p:cNvSpPr txBox="1">
            <a:spLocks noChangeArrowheads="1"/>
          </p:cNvSpPr>
          <p:nvPr/>
        </p:nvSpPr>
        <p:spPr bwMode="auto">
          <a:xfrm>
            <a:off x="1219200" y="5943600"/>
            <a:ext cx="6945313" cy="461963"/>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Composite characteristics of an SVS</a:t>
            </a:r>
          </a:p>
        </p:txBody>
      </p:sp>
      <p:sp>
        <p:nvSpPr>
          <p:cNvPr id="27651" name="Text Box 1030"/>
          <p:cNvSpPr txBox="1">
            <a:spLocks noChangeArrowheads="1"/>
          </p:cNvSpPr>
          <p:nvPr/>
        </p:nvSpPr>
        <p:spPr bwMode="auto">
          <a:xfrm>
            <a:off x="1096963" y="2533650"/>
            <a:ext cx="2066925" cy="461963"/>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(a) Controllable</a:t>
            </a:r>
            <a:br>
              <a:rPr lang="en-US" sz="1200">
                <a:latin typeface="Calibri" pitchFamily="34" charset="0"/>
              </a:rPr>
            </a:br>
            <a:r>
              <a:rPr lang="en-US" sz="1200">
                <a:latin typeface="Calibri" pitchFamily="34" charset="0"/>
              </a:rPr>
              <a:t>reactor</a:t>
            </a:r>
          </a:p>
        </p:txBody>
      </p:sp>
      <p:sp>
        <p:nvSpPr>
          <p:cNvPr id="27652" name="Text Box 1031"/>
          <p:cNvSpPr txBox="1">
            <a:spLocks noChangeArrowheads="1"/>
          </p:cNvSpPr>
          <p:nvPr/>
        </p:nvSpPr>
        <p:spPr bwMode="auto">
          <a:xfrm>
            <a:off x="3117850" y="2533650"/>
            <a:ext cx="2068513" cy="276225"/>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(b) Fixed capacitor</a:t>
            </a:r>
          </a:p>
        </p:txBody>
      </p:sp>
      <p:sp>
        <p:nvSpPr>
          <p:cNvPr id="27653" name="Text Box 1032"/>
          <p:cNvSpPr txBox="1">
            <a:spLocks noChangeArrowheads="1"/>
          </p:cNvSpPr>
          <p:nvPr/>
        </p:nvSpPr>
        <p:spPr bwMode="auto">
          <a:xfrm>
            <a:off x="5570538" y="2533650"/>
            <a:ext cx="2068512" cy="276225"/>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(c) SVS</a:t>
            </a:r>
          </a:p>
        </p:txBody>
      </p:sp>
      <p:pic>
        <p:nvPicPr>
          <p:cNvPr id="27654" name="Picture 1033" descr="P:\PHOTOSHOP - General and PK\1530pk - Figure 11.41.jpg"/>
          <p:cNvPicPr>
            <a:picLocks noChangeAspect="1" noChangeArrowheads="1"/>
          </p:cNvPicPr>
          <p:nvPr/>
        </p:nvPicPr>
        <p:blipFill>
          <a:blip r:embed="rId2">
            <a:lum contrast="24000"/>
          </a:blip>
          <a:srcRect/>
          <a:stretch>
            <a:fillRect/>
          </a:stretch>
        </p:blipFill>
        <p:spPr bwMode="auto">
          <a:xfrm>
            <a:off x="609600" y="455613"/>
            <a:ext cx="7848600" cy="4878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29" descr="P:\PHOTOSHOP - General and PK\1530pk - Figure 11.44.jpg"/>
          <p:cNvPicPr>
            <a:picLocks noChangeAspect="1" noChangeArrowheads="1"/>
          </p:cNvPicPr>
          <p:nvPr/>
        </p:nvPicPr>
        <p:blipFill>
          <a:blip r:embed="rId2">
            <a:lum contrast="30000"/>
          </a:blip>
          <a:srcRect/>
          <a:stretch>
            <a:fillRect/>
          </a:stretch>
        </p:blipFill>
        <p:spPr bwMode="auto">
          <a:xfrm>
            <a:off x="1198563" y="914400"/>
            <a:ext cx="6559550" cy="4451350"/>
          </a:xfrm>
          <a:prstGeom prst="rect">
            <a:avLst/>
          </a:prstGeom>
          <a:noFill/>
          <a:ln w="9525">
            <a:noFill/>
            <a:miter lim="800000"/>
            <a:headEnd/>
            <a:tailEnd/>
          </a:ln>
        </p:spPr>
      </p:pic>
      <p:sp>
        <p:nvSpPr>
          <p:cNvPr id="28675" name="Text Box 1027"/>
          <p:cNvSpPr txBox="1">
            <a:spLocks noChangeArrowheads="1"/>
          </p:cNvSpPr>
          <p:nvPr/>
        </p:nvSpPr>
        <p:spPr bwMode="auto">
          <a:xfrm>
            <a:off x="1143000" y="5616575"/>
            <a:ext cx="6945313" cy="830263"/>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Use of switched capacitors to extend continuous control range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PHOTOSHOP - General and PK\1530pk - Figure 11.52.jpg"/>
          <p:cNvPicPr>
            <a:picLocks noChangeAspect="1" noChangeArrowheads="1"/>
          </p:cNvPicPr>
          <p:nvPr/>
        </p:nvPicPr>
        <p:blipFill>
          <a:blip r:embed="rId2">
            <a:lum contrast="24000"/>
          </a:blip>
          <a:srcRect/>
          <a:stretch>
            <a:fillRect/>
          </a:stretch>
        </p:blipFill>
        <p:spPr bwMode="auto">
          <a:xfrm>
            <a:off x="609600" y="1143000"/>
            <a:ext cx="8001000" cy="5105400"/>
          </a:xfrm>
          <a:prstGeom prst="rect">
            <a:avLst/>
          </a:prstGeom>
          <a:noFill/>
          <a:ln w="9525">
            <a:noFill/>
            <a:miter lim="800000"/>
            <a:headEnd/>
            <a:tailEnd/>
          </a:ln>
        </p:spPr>
      </p:pic>
      <p:sp>
        <p:nvSpPr>
          <p:cNvPr id="29699" name="Text Box 4"/>
          <p:cNvSpPr txBox="1">
            <a:spLocks noChangeArrowheads="1"/>
          </p:cNvSpPr>
          <p:nvPr/>
        </p:nvSpPr>
        <p:spPr bwMode="auto">
          <a:xfrm>
            <a:off x="838200" y="457200"/>
            <a:ext cx="6853238" cy="523875"/>
          </a:xfrm>
          <a:prstGeom prst="rect">
            <a:avLst/>
          </a:prstGeom>
          <a:noFill/>
          <a:ln w="9525">
            <a:noFill/>
            <a:miter lim="800000"/>
            <a:headEnd/>
            <a:tailEnd/>
          </a:ln>
        </p:spPr>
        <p:txBody>
          <a:bodyPr>
            <a:spAutoFit/>
          </a:bodyPr>
          <a:lstStyle/>
          <a:p>
            <a:pPr>
              <a:spcBef>
                <a:spcPct val="50000"/>
              </a:spcBef>
            </a:pPr>
            <a:r>
              <a:rPr lang="en-US" sz="2800">
                <a:latin typeface="Calibri" pitchFamily="34" charset="0"/>
              </a:rPr>
              <a:t>A typical static var system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P:\PHOTOSHOP - General and PK\1530pk - Figure 11.53.jpg"/>
          <p:cNvPicPr>
            <a:picLocks noChangeAspect="1" noChangeArrowheads="1"/>
          </p:cNvPicPr>
          <p:nvPr/>
        </p:nvPicPr>
        <p:blipFill>
          <a:blip r:embed="rId2">
            <a:lum contrast="48000"/>
          </a:blip>
          <a:srcRect/>
          <a:stretch>
            <a:fillRect/>
          </a:stretch>
        </p:blipFill>
        <p:spPr bwMode="auto">
          <a:xfrm>
            <a:off x="1109663" y="1828800"/>
            <a:ext cx="7424737" cy="3411538"/>
          </a:xfrm>
          <a:prstGeom prst="rect">
            <a:avLst/>
          </a:prstGeom>
          <a:noFill/>
          <a:ln w="9525">
            <a:noFill/>
            <a:miter lim="800000"/>
            <a:headEnd/>
            <a:tailEnd/>
          </a:ln>
        </p:spPr>
      </p:pic>
      <p:sp>
        <p:nvSpPr>
          <p:cNvPr id="30723" name="Text Box 5"/>
          <p:cNvSpPr txBox="1">
            <a:spLocks noChangeArrowheads="1"/>
          </p:cNvSpPr>
          <p:nvPr/>
        </p:nvSpPr>
        <p:spPr bwMode="auto">
          <a:xfrm>
            <a:off x="1066800" y="685800"/>
            <a:ext cx="6853238" cy="461963"/>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SVS steady-state characteristics</a:t>
            </a:r>
          </a:p>
        </p:txBody>
      </p:sp>
      <p:sp>
        <p:nvSpPr>
          <p:cNvPr id="30724" name="Text Box 6"/>
          <p:cNvSpPr txBox="1">
            <a:spLocks noChangeArrowheads="1"/>
          </p:cNvSpPr>
          <p:nvPr/>
        </p:nvSpPr>
        <p:spPr bwMode="auto">
          <a:xfrm>
            <a:off x="1389063" y="5233988"/>
            <a:ext cx="2916237" cy="646112"/>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(a)  Voltage-current characteristic</a:t>
            </a:r>
          </a:p>
        </p:txBody>
      </p:sp>
      <p:sp>
        <p:nvSpPr>
          <p:cNvPr id="30725" name="Text Box 7"/>
          <p:cNvSpPr txBox="1">
            <a:spLocks noChangeArrowheads="1"/>
          </p:cNvSpPr>
          <p:nvPr/>
        </p:nvSpPr>
        <p:spPr bwMode="auto">
          <a:xfrm>
            <a:off x="4953000" y="5233988"/>
            <a:ext cx="2916238" cy="646112"/>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(b)  Voltage-reactive power characteristic</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7"/>
          <p:cNvSpPr>
            <a:spLocks noGrp="1"/>
          </p:cNvSpPr>
          <p:nvPr>
            <p:ph idx="1"/>
          </p:nvPr>
        </p:nvSpPr>
        <p:spPr>
          <a:xfrm>
            <a:off x="381000" y="2286000"/>
            <a:ext cx="8229600" cy="1295400"/>
          </a:xfrm>
        </p:spPr>
        <p:txBody>
          <a:bodyPr/>
          <a:lstStyle/>
          <a:p>
            <a:pPr algn="ctr">
              <a:buFont typeface="Arial" charset="0"/>
              <a:buNone/>
            </a:pPr>
            <a:r>
              <a:rPr lang="en-US" sz="4400" smtClean="0">
                <a:solidFill>
                  <a:schemeClr val="accent1"/>
                </a:solidFill>
              </a:rPr>
              <a:t>Static Synchronous Compensator (STATCOM)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347663" y="836613"/>
            <a:ext cx="7772400" cy="5262562"/>
          </a:xfrm>
          <a:prstGeom prst="rect">
            <a:avLst/>
          </a:prstGeom>
          <a:noFill/>
          <a:ln w="9525">
            <a:noFill/>
            <a:miter lim="800000"/>
            <a:headEnd/>
            <a:tailEnd/>
          </a:ln>
        </p:spPr>
        <p:txBody>
          <a:bodyPr>
            <a:spAutoFit/>
          </a:bodyPr>
          <a:lstStyle/>
          <a:p>
            <a:pPr>
              <a:buFont typeface="Wingdings" pitchFamily="2" charset="2"/>
              <a:buNone/>
            </a:pPr>
            <a:endParaRPr lang="en-US" altLang="en-US" sz="2400">
              <a:latin typeface="Times New Roman" pitchFamily="18" charset="0"/>
              <a:cs typeface="Times New Roman" pitchFamily="18" charset="0"/>
            </a:endParaRPr>
          </a:p>
          <a:p>
            <a:pPr>
              <a:buFont typeface="Wingdings" pitchFamily="2" charset="2"/>
              <a:buChar char="Ø"/>
            </a:pPr>
            <a:r>
              <a:rPr lang="en-US" altLang="en-US" sz="2400" u="sng">
                <a:latin typeface="Times New Roman" pitchFamily="18" charset="0"/>
                <a:cs typeface="Times New Roman" pitchFamily="18" charset="0"/>
              </a:rPr>
              <a:t> F</a:t>
            </a:r>
            <a:r>
              <a:rPr lang="en-US" altLang="en-US" sz="2400">
                <a:latin typeface="Times New Roman" pitchFamily="18" charset="0"/>
                <a:cs typeface="Times New Roman" pitchFamily="18" charset="0"/>
              </a:rPr>
              <a:t>lexible </a:t>
            </a:r>
            <a:r>
              <a:rPr lang="en-US" altLang="en-US" sz="2400" u="sng">
                <a:latin typeface="Times New Roman" pitchFamily="18" charset="0"/>
                <a:cs typeface="Times New Roman" pitchFamily="18" charset="0"/>
              </a:rPr>
              <a:t>A</a:t>
            </a:r>
            <a:r>
              <a:rPr lang="en-US" altLang="en-US" sz="2400">
                <a:latin typeface="Times New Roman" pitchFamily="18" charset="0"/>
                <a:cs typeface="Times New Roman" pitchFamily="18" charset="0"/>
              </a:rPr>
              <a:t>lternating </a:t>
            </a:r>
            <a:r>
              <a:rPr lang="en-US" altLang="en-US" sz="2400" u="sng">
                <a:latin typeface="Times New Roman" pitchFamily="18" charset="0"/>
                <a:cs typeface="Times New Roman" pitchFamily="18" charset="0"/>
              </a:rPr>
              <a:t>C</a:t>
            </a:r>
            <a:r>
              <a:rPr lang="en-US" altLang="en-US" sz="2400">
                <a:latin typeface="Times New Roman" pitchFamily="18" charset="0"/>
                <a:cs typeface="Times New Roman" pitchFamily="18" charset="0"/>
              </a:rPr>
              <a:t>urrent </a:t>
            </a:r>
            <a:r>
              <a:rPr lang="en-US" altLang="en-US" sz="2400" u="sng">
                <a:latin typeface="Times New Roman" pitchFamily="18" charset="0"/>
                <a:cs typeface="Times New Roman" pitchFamily="18" charset="0"/>
              </a:rPr>
              <a:t>T</a:t>
            </a:r>
            <a:r>
              <a:rPr lang="en-US" altLang="en-US" sz="2400">
                <a:latin typeface="Times New Roman" pitchFamily="18" charset="0"/>
                <a:cs typeface="Times New Roman" pitchFamily="18" charset="0"/>
              </a:rPr>
              <a:t>ransmission </a:t>
            </a:r>
            <a:r>
              <a:rPr lang="en-US" altLang="en-US" sz="2400" u="sng">
                <a:latin typeface="Times New Roman" pitchFamily="18" charset="0"/>
                <a:cs typeface="Times New Roman" pitchFamily="18" charset="0"/>
              </a:rPr>
              <a:t>S</a:t>
            </a:r>
            <a:r>
              <a:rPr lang="en-US" altLang="en-US" sz="2400">
                <a:latin typeface="Times New Roman" pitchFamily="18" charset="0"/>
                <a:cs typeface="Times New Roman" pitchFamily="18" charset="0"/>
              </a:rPr>
              <a:t>ystem.</a:t>
            </a:r>
          </a:p>
          <a:p>
            <a:endParaRPr lang="en-US" altLang="en-US" sz="2400">
              <a:latin typeface="Times New Roman" pitchFamily="18" charset="0"/>
              <a:cs typeface="Times New Roman" pitchFamily="18" charset="0"/>
            </a:endParaRPr>
          </a:p>
          <a:p>
            <a:pPr>
              <a:buFont typeface="Wingdings" pitchFamily="2" charset="2"/>
              <a:buChar char="Ø"/>
            </a:pPr>
            <a:r>
              <a:rPr lang="en-US" altLang="en-US" sz="2400">
                <a:latin typeface="Times New Roman" pitchFamily="18" charset="0"/>
                <a:cs typeface="Times New Roman" pitchFamily="18" charset="0"/>
              </a:rPr>
              <a:t> FACTS as they are generally known, are new devices that improve transmission systems.</a:t>
            </a:r>
            <a:r>
              <a:rPr lang="en-IN" altLang="en-US" sz="2400">
                <a:latin typeface="Times New Roman" pitchFamily="18" charset="0"/>
                <a:cs typeface="Times New Roman" pitchFamily="18" charset="0"/>
              </a:rPr>
              <a:t> </a:t>
            </a:r>
          </a:p>
          <a:p>
            <a:pPr>
              <a:buFont typeface="Wingdings" pitchFamily="2" charset="2"/>
              <a:buChar char="Ø"/>
            </a:pPr>
            <a:endParaRPr lang="en-IN" altLang="en-US" sz="2400">
              <a:latin typeface="Times New Roman" pitchFamily="18" charset="0"/>
              <a:cs typeface="Times New Roman" pitchFamily="18" charset="0"/>
            </a:endParaRPr>
          </a:p>
          <a:p>
            <a:pPr>
              <a:buFont typeface="Wingdings" pitchFamily="2" charset="2"/>
              <a:buChar char="Ø"/>
            </a:pPr>
            <a:r>
              <a:rPr lang="en-IN" altLang="en-US" sz="2400">
                <a:latin typeface="Times New Roman" pitchFamily="18" charset="0"/>
                <a:cs typeface="Times New Roman" pitchFamily="18" charset="0"/>
              </a:rPr>
              <a:t> FACTS is a static equipment used for the AC transmission of electrical energy. </a:t>
            </a:r>
          </a:p>
          <a:p>
            <a:pPr>
              <a:buFont typeface="Wingdings" pitchFamily="2" charset="2"/>
              <a:buChar char="Ø"/>
            </a:pPr>
            <a:endParaRPr lang="en-IN" altLang="en-US" sz="2400">
              <a:latin typeface="Times New Roman" pitchFamily="18" charset="0"/>
              <a:cs typeface="Times New Roman" pitchFamily="18" charset="0"/>
            </a:endParaRPr>
          </a:p>
          <a:p>
            <a:pPr>
              <a:buFont typeface="Wingdings" pitchFamily="2" charset="2"/>
              <a:buChar char="Ø"/>
            </a:pPr>
            <a:r>
              <a:rPr lang="en-IN" altLang="en-US" sz="2400">
                <a:latin typeface="Times New Roman" pitchFamily="18" charset="0"/>
                <a:cs typeface="Times New Roman" pitchFamily="18" charset="0"/>
              </a:rPr>
              <a:t> It is generally a power electronics based device.  </a:t>
            </a:r>
          </a:p>
          <a:p>
            <a:pPr>
              <a:buFont typeface="Wingdings" pitchFamily="2" charset="2"/>
              <a:buChar char="Ø"/>
            </a:pPr>
            <a:endParaRPr lang="en-IN" altLang="en-US" sz="2400">
              <a:latin typeface="Times New Roman" pitchFamily="18" charset="0"/>
              <a:cs typeface="Times New Roman" pitchFamily="18" charset="0"/>
            </a:endParaRPr>
          </a:p>
          <a:p>
            <a:pPr>
              <a:buFont typeface="Wingdings" pitchFamily="2" charset="2"/>
              <a:buChar char="Ø"/>
            </a:pPr>
            <a:r>
              <a:rPr lang="en-IN" altLang="en-US" sz="2400">
                <a:latin typeface="Times New Roman" pitchFamily="18" charset="0"/>
                <a:cs typeface="Times New Roman" pitchFamily="18" charset="0"/>
              </a:rPr>
              <a:t> Meant to enhance controllability and increase power transfer capability. </a:t>
            </a:r>
          </a:p>
          <a:p>
            <a:endParaRPr lang="en-US" altLang="en-US" sz="2400">
              <a:latin typeface="Times New Roman" pitchFamily="18" charset="0"/>
              <a:cs typeface="Times New Roman" pitchFamily="18" charset="0"/>
            </a:endParaRPr>
          </a:p>
        </p:txBody>
      </p:sp>
      <p:sp>
        <p:nvSpPr>
          <p:cNvPr id="5123" name="TextBox 5"/>
          <p:cNvSpPr txBox="1">
            <a:spLocks noChangeArrowheads="1"/>
          </p:cNvSpPr>
          <p:nvPr/>
        </p:nvSpPr>
        <p:spPr bwMode="auto">
          <a:xfrm>
            <a:off x="228600" y="304800"/>
            <a:ext cx="8534400" cy="461963"/>
          </a:xfrm>
          <a:prstGeom prst="rect">
            <a:avLst/>
          </a:prstGeom>
          <a:noFill/>
          <a:ln w="9525">
            <a:noFill/>
            <a:miter lim="800000"/>
            <a:headEnd/>
            <a:tailEnd/>
          </a:ln>
        </p:spPr>
        <p:txBody>
          <a:bodyPr>
            <a:spAutoFit/>
          </a:bodyPr>
          <a:lstStyle/>
          <a:p>
            <a:pPr algn="ctr"/>
            <a:r>
              <a:rPr lang="en-IN" altLang="en-US" sz="2400" b="1" u="sng">
                <a:solidFill>
                  <a:srgbClr val="0070C0"/>
                </a:solidFill>
                <a:latin typeface="Calibri" pitchFamily="34" charset="0"/>
              </a:rPr>
              <a:t>INTRODUCTION</a:t>
            </a:r>
            <a:endParaRPr lang="en-IN" altLang="en-US" b="1" u="sng">
              <a:solidFill>
                <a:srgbClr val="0070C0"/>
              </a:solidFill>
              <a:latin typeface="Calibri" pitchFamily="34" charset="0"/>
            </a:endParaRPr>
          </a:p>
        </p:txBody>
      </p:sp>
      <p:sp>
        <p:nvSpPr>
          <p:cNvPr id="6148" name="Slide Number Placeholder 1"/>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fontAlgn="auto">
              <a:spcBef>
                <a:spcPts val="0"/>
              </a:spcBef>
              <a:spcAft>
                <a:spcPts val="0"/>
              </a:spcAft>
              <a:defRPr/>
            </a:pPr>
            <a:fld id="{8686548C-2930-4891-A34B-79146053FF7D}" type="slidenum">
              <a:rPr lang="en-IN" altLang="en-US" sz="1200">
                <a:effectLst>
                  <a:outerShdw blurRad="38100" dist="38100" dir="2700000" algn="tl">
                    <a:srgbClr val="000000"/>
                  </a:outerShdw>
                </a:effectLst>
                <a:latin typeface="+mn-lt"/>
                <a:cs typeface="+mn-cs"/>
              </a:rPr>
              <a:pPr algn="r" fontAlgn="auto">
                <a:spcBef>
                  <a:spcPts val="0"/>
                </a:spcBef>
                <a:spcAft>
                  <a:spcPts val="0"/>
                </a:spcAft>
                <a:defRPr/>
              </a:pPr>
              <a:t>3</a:t>
            </a:fld>
            <a:endParaRPr lang="en-IN" altLang="en-US" sz="1200">
              <a:effectLst>
                <a:outerShdw blurRad="38100" dist="38100" dir="2700000" algn="tl">
                  <a:srgbClr val="000000"/>
                </a:outerShdw>
              </a:effectLst>
              <a:latin typeface="+mn-lt"/>
              <a:cs typeface="+mn-cs"/>
            </a:endParaRP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838200" y="1295400"/>
            <a:ext cx="7620000" cy="3786188"/>
          </a:xfrm>
          <a:prstGeom prst="rect">
            <a:avLst/>
          </a:prstGeom>
          <a:noFill/>
          <a:ln w="9525">
            <a:noFill/>
            <a:miter lim="800000"/>
            <a:headEnd/>
            <a:tailEnd/>
          </a:ln>
        </p:spPr>
        <p:txBody>
          <a:bodyPr>
            <a:spAutoFit/>
          </a:bodyPr>
          <a:lstStyle/>
          <a:p>
            <a:pPr algn="just">
              <a:buFont typeface="Wingdings" pitchFamily="2" charset="2"/>
              <a:buChar char="v"/>
            </a:pPr>
            <a:r>
              <a:rPr lang="en-US" sz="2400">
                <a:latin typeface="Times New Roman" pitchFamily="18" charset="0"/>
                <a:cs typeface="Times New Roman" pitchFamily="18" charset="0"/>
              </a:rPr>
              <a:t>This shunt connected static compensator was developed as an advanced static VAR compensator where a voltage source convertor (VSC) is used in- stead of the controllable reactors and switched capacitors. </a:t>
            </a:r>
          </a:p>
          <a:p>
            <a:pPr algn="just"/>
            <a:endParaRPr lang="en-US" sz="2400">
              <a:latin typeface="Times New Roman" pitchFamily="18" charset="0"/>
              <a:cs typeface="Times New Roman" pitchFamily="18" charset="0"/>
            </a:endParaRPr>
          </a:p>
          <a:p>
            <a:pPr algn="just"/>
            <a:endParaRPr lang="en-US" sz="2400">
              <a:latin typeface="Times New Roman" pitchFamily="18" charset="0"/>
              <a:cs typeface="Times New Roman" pitchFamily="18" charset="0"/>
            </a:endParaRPr>
          </a:p>
          <a:p>
            <a:pPr algn="just">
              <a:buFont typeface="Wingdings" pitchFamily="2" charset="2"/>
              <a:buChar char="v"/>
            </a:pPr>
            <a:r>
              <a:rPr lang="en-US" sz="2400">
                <a:latin typeface="Times New Roman" pitchFamily="18" charset="0"/>
                <a:cs typeface="Times New Roman" pitchFamily="18" charset="0"/>
              </a:rPr>
              <a:t>Although VSCs require self-commutated power semiconductor devices such as GTO, IGBT, IGCT, MCT, etc (with higher costs and losses) unlike in the case of variable impedance type SVC which use thyristor devices.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762000" y="4419600"/>
            <a:ext cx="7391400" cy="1200150"/>
          </a:xfrm>
          <a:prstGeom prst="rect">
            <a:avLst/>
          </a:prstGeom>
          <a:noFill/>
          <a:ln w="9525">
            <a:noFill/>
            <a:miter lim="800000"/>
            <a:headEnd/>
            <a:tailEnd/>
          </a:ln>
        </p:spPr>
        <p:txBody>
          <a:bodyPr>
            <a:spAutoFit/>
          </a:bodyPr>
          <a:lstStyle/>
          <a:p>
            <a:pPr algn="just"/>
            <a:r>
              <a:rPr lang="en-US">
                <a:latin typeface="Calibri" pitchFamily="34" charset="0"/>
              </a:rPr>
              <a:t>A STATCOM (previously called as static condenser (STATCON) has a similar equivalent circuit as that of a SC. The AC voltage is directly proportional to the DC voltage (Vdc) across the capacitor (see Fig.2. which shows the circuit for a single phase STATCOM)</a:t>
            </a:r>
          </a:p>
        </p:txBody>
      </p:sp>
      <p:sp>
        <p:nvSpPr>
          <p:cNvPr id="33795" name="TextBox 4"/>
          <p:cNvSpPr txBox="1">
            <a:spLocks noChangeArrowheads="1"/>
          </p:cNvSpPr>
          <p:nvPr/>
        </p:nvSpPr>
        <p:spPr bwMode="auto">
          <a:xfrm>
            <a:off x="457200" y="609600"/>
            <a:ext cx="7848600" cy="1200150"/>
          </a:xfrm>
          <a:prstGeom prst="rect">
            <a:avLst/>
          </a:prstGeom>
          <a:noFill/>
          <a:ln w="9525">
            <a:noFill/>
            <a:miter lim="800000"/>
            <a:headEnd/>
            <a:tailEnd/>
          </a:ln>
        </p:spPr>
        <p:txBody>
          <a:bodyPr>
            <a:spAutoFit/>
          </a:bodyPr>
          <a:lstStyle/>
          <a:p>
            <a:pPr algn="just"/>
            <a:r>
              <a:rPr lang="en-US">
                <a:latin typeface="Calibri" pitchFamily="34" charset="0"/>
              </a:rPr>
              <a:t>A STATCOM is comparable to a Synchronous Condenser (or Compensator) which can supply variable reactive power and regulate the voltage of the bus where it is connected. The equivalent circuit of a Synchronous Condenser (SC) is shown in Fig.1.</a:t>
            </a:r>
          </a:p>
        </p:txBody>
      </p:sp>
      <p:pic>
        <p:nvPicPr>
          <p:cNvPr id="33796" name="Picture 2"/>
          <p:cNvPicPr>
            <a:picLocks noChangeAspect="1" noChangeArrowheads="1"/>
          </p:cNvPicPr>
          <p:nvPr/>
        </p:nvPicPr>
        <p:blipFill>
          <a:blip r:embed="rId2"/>
          <a:srcRect/>
          <a:stretch>
            <a:fillRect/>
          </a:stretch>
        </p:blipFill>
        <p:spPr bwMode="auto">
          <a:xfrm>
            <a:off x="2514600" y="1752600"/>
            <a:ext cx="3162300" cy="2143125"/>
          </a:xfrm>
          <a:prstGeom prst="rect">
            <a:avLst/>
          </a:prstGeom>
          <a:noFill/>
          <a:ln w="9525">
            <a:noFill/>
            <a:miter lim="800000"/>
            <a:headEnd/>
            <a:tailEnd/>
          </a:ln>
        </p:spPr>
      </p:pic>
      <p:sp>
        <p:nvSpPr>
          <p:cNvPr id="33797" name="TextBox 6"/>
          <p:cNvSpPr txBox="1">
            <a:spLocks noChangeArrowheads="1"/>
          </p:cNvSpPr>
          <p:nvPr/>
        </p:nvSpPr>
        <p:spPr bwMode="auto">
          <a:xfrm>
            <a:off x="2895600" y="3886200"/>
            <a:ext cx="2971800" cy="369888"/>
          </a:xfrm>
          <a:prstGeom prst="rect">
            <a:avLst/>
          </a:prstGeom>
          <a:noFill/>
          <a:ln w="9525">
            <a:noFill/>
            <a:miter lim="800000"/>
            <a:headEnd/>
            <a:tailEnd/>
          </a:ln>
        </p:spPr>
        <p:txBody>
          <a:bodyPr>
            <a:spAutoFit/>
          </a:bodyPr>
          <a:lstStyle/>
          <a:p>
            <a:r>
              <a:rPr lang="en-US">
                <a:latin typeface="Calibri" pitchFamily="34" charset="0"/>
              </a:rPr>
              <a:t>Fig.1. Synchronous condenser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685800" y="609600"/>
            <a:ext cx="8153400" cy="5632450"/>
          </a:xfrm>
          <a:prstGeom prst="rect">
            <a:avLst/>
          </a:prstGeom>
          <a:noFill/>
          <a:ln w="9525">
            <a:noFill/>
            <a:miter lim="800000"/>
            <a:headEnd/>
            <a:tailEnd/>
          </a:ln>
        </p:spPr>
        <p:txBody>
          <a:bodyPr>
            <a:spAutoFit/>
          </a:bodyPr>
          <a:lstStyle/>
          <a:p>
            <a:pPr algn="just"/>
            <a:r>
              <a:rPr lang="en-US">
                <a:latin typeface="Times New Roman" pitchFamily="18" charset="0"/>
                <a:cs typeface="Times New Roman" pitchFamily="18" charset="0"/>
              </a:rPr>
              <a:t>There are many technical advantages of a STATCOM over a SVC. These are primarily:</a:t>
            </a:r>
          </a:p>
          <a:p>
            <a:pPr algn="just"/>
            <a:endParaRPr lang="en-US">
              <a:latin typeface="Times New Roman" pitchFamily="18" charset="0"/>
              <a:cs typeface="Times New Roman" pitchFamily="18" charset="0"/>
            </a:endParaRPr>
          </a:p>
          <a:p>
            <a:pPr algn="just"/>
            <a:r>
              <a:rPr lang="en-US">
                <a:latin typeface="Times New Roman" pitchFamily="18" charset="0"/>
                <a:cs typeface="Times New Roman" pitchFamily="18" charset="0"/>
              </a:rPr>
              <a:t>(a) Faster response</a:t>
            </a:r>
          </a:p>
          <a:p>
            <a:pPr algn="just"/>
            <a:r>
              <a:rPr lang="en-US">
                <a:latin typeface="Times New Roman" pitchFamily="18" charset="0"/>
                <a:cs typeface="Times New Roman" pitchFamily="18" charset="0"/>
              </a:rPr>
              <a:t> </a:t>
            </a:r>
          </a:p>
          <a:p>
            <a:pPr algn="just"/>
            <a:r>
              <a:rPr lang="en-US">
                <a:latin typeface="Times New Roman" pitchFamily="18" charset="0"/>
                <a:cs typeface="Times New Roman" pitchFamily="18" charset="0"/>
              </a:rPr>
              <a:t>(b) Requires less space as bulky passive components (such as reactors) are eliminated</a:t>
            </a:r>
          </a:p>
          <a:p>
            <a:pPr algn="just"/>
            <a:endParaRPr lang="en-US">
              <a:latin typeface="Times New Roman" pitchFamily="18" charset="0"/>
              <a:cs typeface="Times New Roman" pitchFamily="18" charset="0"/>
            </a:endParaRPr>
          </a:p>
          <a:p>
            <a:pPr algn="just"/>
            <a:r>
              <a:rPr lang="en-US">
                <a:latin typeface="Times New Roman" pitchFamily="18" charset="0"/>
                <a:cs typeface="Times New Roman" pitchFamily="18" charset="0"/>
              </a:rPr>
              <a:t>(c) Inherently modular and relocatable</a:t>
            </a:r>
          </a:p>
          <a:p>
            <a:pPr algn="just"/>
            <a:endParaRPr lang="en-US">
              <a:latin typeface="Times New Roman" pitchFamily="18" charset="0"/>
              <a:cs typeface="Times New Roman" pitchFamily="18" charset="0"/>
            </a:endParaRPr>
          </a:p>
          <a:p>
            <a:pPr algn="just"/>
            <a:r>
              <a:rPr lang="en-US">
                <a:latin typeface="Times New Roman" pitchFamily="18" charset="0"/>
                <a:cs typeface="Times New Roman" pitchFamily="18" charset="0"/>
              </a:rPr>
              <a:t>(d) It can be interfaced with real power sources such as battery, fuel cell or SMES (superconducting magnetic energy storage)</a:t>
            </a:r>
          </a:p>
          <a:p>
            <a:pPr algn="just"/>
            <a:endParaRPr lang="en-US">
              <a:latin typeface="Times New Roman" pitchFamily="18" charset="0"/>
              <a:cs typeface="Times New Roman" pitchFamily="18" charset="0"/>
            </a:endParaRPr>
          </a:p>
          <a:p>
            <a:pPr algn="just"/>
            <a:r>
              <a:rPr lang="en-US">
                <a:latin typeface="Times New Roman" pitchFamily="18" charset="0"/>
                <a:cs typeface="Times New Roman" pitchFamily="18" charset="0"/>
              </a:rPr>
              <a:t>(e) A STATCOM has superior performance during low voltage condition as the reactive current can be maintained constant (In a SVC, the capacitive reactive current drops linearly with the voltage at the limit (of capacitive susceptance). It is even possible to increase the reactive current in a STATCOM under transient conditions if the devices are rated for the transient overload. In a SVC, the maximum reactive current is determined by the rating of the passive components – reactors and capacitors.</a:t>
            </a: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70000" lnSpcReduction="20000"/>
          </a:bodyPr>
          <a:lstStyle/>
          <a:p>
            <a:pPr marL="285750" indent="-285750" fontAlgn="auto">
              <a:lnSpc>
                <a:spcPct val="150000"/>
              </a:lnSpc>
              <a:spcAft>
                <a:spcPts val="0"/>
              </a:spcAft>
              <a:buFont typeface="Wingdings" pitchFamily="2" charset="2"/>
              <a:buChar char="v"/>
              <a:defRPr/>
            </a:pPr>
            <a:r>
              <a:rPr lang="en-IN" altLang="en-US" dirty="0" smtClean="0">
                <a:latin typeface="Times New Roman" pitchFamily="18" charset="0"/>
                <a:cs typeface="Times New Roman" pitchFamily="18" charset="0"/>
              </a:rPr>
              <a:t>STATCOM is a regulating(poor power factor and poor voltage) device.</a:t>
            </a:r>
          </a:p>
          <a:p>
            <a:pPr marL="285750" indent="-285750" fontAlgn="auto">
              <a:lnSpc>
                <a:spcPct val="150000"/>
              </a:lnSpc>
              <a:spcAft>
                <a:spcPts val="0"/>
              </a:spcAft>
              <a:buFont typeface="Wingdings" pitchFamily="2" charset="2"/>
              <a:buChar char="v"/>
              <a:defRPr/>
            </a:pPr>
            <a:r>
              <a:rPr lang="en-IN" altLang="en-US" dirty="0" smtClean="0">
                <a:latin typeface="Times New Roman" pitchFamily="18" charset="0"/>
                <a:cs typeface="Times New Roman" pitchFamily="18" charset="0"/>
              </a:rPr>
              <a:t>Based on a power electronics voltage-source converter and can act as either a source or sink of reactive AC power. </a:t>
            </a:r>
          </a:p>
          <a:p>
            <a:pPr marL="285750" indent="-285750" fontAlgn="auto">
              <a:lnSpc>
                <a:spcPct val="150000"/>
              </a:lnSpc>
              <a:spcAft>
                <a:spcPts val="0"/>
              </a:spcAft>
              <a:buFont typeface="Wingdings" pitchFamily="2" charset="2"/>
              <a:buChar char="v"/>
              <a:defRPr/>
            </a:pPr>
            <a:r>
              <a:rPr lang="en-IN" altLang="en-US" dirty="0" smtClean="0">
                <a:latin typeface="Times New Roman" pitchFamily="18" charset="0"/>
                <a:cs typeface="Times New Roman" pitchFamily="18" charset="0"/>
              </a:rPr>
              <a:t>If connected to a source of power it can also provide active AC power.  </a:t>
            </a:r>
          </a:p>
          <a:p>
            <a:pPr marL="285750" indent="-285750" fontAlgn="auto">
              <a:lnSpc>
                <a:spcPct val="150000"/>
              </a:lnSpc>
              <a:spcAft>
                <a:spcPts val="0"/>
              </a:spcAft>
              <a:buFont typeface="Wingdings" pitchFamily="2" charset="2"/>
              <a:buChar char="v"/>
              <a:defRPr/>
            </a:pPr>
            <a:r>
              <a:rPr lang="en-IN" altLang="en-US" dirty="0" smtClean="0">
                <a:latin typeface="Times New Roman" pitchFamily="18" charset="0"/>
                <a:cs typeface="Times New Roman" pitchFamily="18" charset="0"/>
              </a:rPr>
              <a:t>STATCOM provides better damping characteristics than the SVC as it is able to transiently exchange active power with the system</a:t>
            </a: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7"/>
          <p:cNvSpPr txBox="1">
            <a:spLocks noChangeArrowheads="1"/>
          </p:cNvSpPr>
          <p:nvPr/>
        </p:nvSpPr>
        <p:spPr bwMode="auto">
          <a:xfrm>
            <a:off x="747713" y="304800"/>
            <a:ext cx="7862887" cy="5715000"/>
          </a:xfrm>
          <a:prstGeom prst="rect">
            <a:avLst/>
          </a:prstGeom>
          <a:noFill/>
          <a:ln w="9525">
            <a:noFill/>
            <a:miter lim="800000"/>
            <a:headEnd/>
            <a:tailEnd/>
          </a:ln>
        </p:spPr>
        <p:txBody>
          <a:bodyPr/>
          <a:lstStyle/>
          <a:p>
            <a:pPr marL="342900" indent="-342900">
              <a:spcBef>
                <a:spcPct val="20000"/>
              </a:spcBef>
              <a:buFont typeface="Arial" charset="0"/>
              <a:buChar char="•"/>
            </a:pPr>
            <a:r>
              <a:rPr lang="en-US" sz="2000">
                <a:latin typeface="Times New Roman" pitchFamily="18" charset="0"/>
                <a:cs typeface="Times New Roman" pitchFamily="18" charset="0"/>
              </a:rPr>
              <a:t>Can be based on a voltage-sourced or current-sourced converter</a:t>
            </a:r>
          </a:p>
          <a:p>
            <a:pPr marL="342900" indent="-342900">
              <a:spcBef>
                <a:spcPct val="20000"/>
              </a:spcBef>
              <a:buFont typeface="Arial" charset="0"/>
              <a:buChar char="•"/>
            </a:pPr>
            <a:r>
              <a:rPr lang="en-US" sz="2000">
                <a:latin typeface="Times New Roman" pitchFamily="18" charset="0"/>
                <a:cs typeface="Times New Roman" pitchFamily="18" charset="0"/>
              </a:rPr>
              <a:t>Figure below shows one with voltage-sourced converter</a:t>
            </a:r>
          </a:p>
          <a:p>
            <a:pPr marL="742950" lvl="1" indent="-285750">
              <a:spcBef>
                <a:spcPct val="20000"/>
              </a:spcBef>
              <a:buFont typeface="Arial" charset="0"/>
              <a:buChar char="–"/>
            </a:pPr>
            <a:r>
              <a:rPr lang="en-US" sz="2000">
                <a:latin typeface="Times New Roman" pitchFamily="18" charset="0"/>
                <a:cs typeface="Times New Roman" pitchFamily="18" charset="0"/>
              </a:rPr>
              <a:t>driven by a dc voltage source: capacitor</a:t>
            </a:r>
            <a:br>
              <a:rPr lang="en-US" sz="2000">
                <a:latin typeface="Times New Roman" pitchFamily="18" charset="0"/>
                <a:cs typeface="Times New Roman" pitchFamily="18" charset="0"/>
              </a:rPr>
            </a:br>
            <a:r>
              <a:rPr lang="en-US" sz="2000">
                <a:latin typeface="Times New Roman" pitchFamily="18" charset="0"/>
                <a:cs typeface="Times New Roman" pitchFamily="18" charset="0"/>
              </a:rPr>
              <a:t/>
            </a:r>
            <a:br>
              <a:rPr lang="en-US" sz="2000">
                <a:latin typeface="Times New Roman" pitchFamily="18" charset="0"/>
                <a:cs typeface="Times New Roman" pitchFamily="18" charset="0"/>
              </a:rPr>
            </a:br>
            <a:r>
              <a:rPr lang="en-US" sz="2000">
                <a:latin typeface="Times New Roman" pitchFamily="18" charset="0"/>
                <a:cs typeface="Times New Roman" pitchFamily="18" charset="0"/>
              </a:rPr>
              <a:t/>
            </a:r>
            <a:br>
              <a:rPr lang="en-US" sz="2000">
                <a:latin typeface="Times New Roman" pitchFamily="18" charset="0"/>
                <a:cs typeface="Times New Roman" pitchFamily="18" charset="0"/>
              </a:rPr>
            </a:br>
            <a:r>
              <a:rPr lang="en-US" sz="2000">
                <a:latin typeface="Times New Roman" pitchFamily="18" charset="0"/>
                <a:cs typeface="Times New Roman" pitchFamily="18" charset="0"/>
              </a:rPr>
              <a:t/>
            </a:r>
            <a:br>
              <a:rPr lang="en-US" sz="2000">
                <a:latin typeface="Times New Roman" pitchFamily="18" charset="0"/>
                <a:cs typeface="Times New Roman" pitchFamily="18" charset="0"/>
              </a:rPr>
            </a:br>
            <a:r>
              <a:rPr lang="en-US" sz="2000">
                <a:latin typeface="Times New Roman" pitchFamily="18" charset="0"/>
                <a:cs typeface="Times New Roman" pitchFamily="18" charset="0"/>
              </a:rPr>
              <a:t/>
            </a:r>
            <a:br>
              <a:rPr lang="en-US" sz="2000">
                <a:latin typeface="Times New Roman" pitchFamily="18" charset="0"/>
                <a:cs typeface="Times New Roman" pitchFamily="18" charset="0"/>
              </a:rPr>
            </a:br>
            <a:r>
              <a:rPr lang="en-US" sz="2000">
                <a:latin typeface="Times New Roman" pitchFamily="18" charset="0"/>
                <a:cs typeface="Times New Roman" pitchFamily="18" charset="0"/>
              </a:rPr>
              <a:t/>
            </a:r>
            <a:br>
              <a:rPr lang="en-US" sz="2000">
                <a:latin typeface="Times New Roman" pitchFamily="18" charset="0"/>
                <a:cs typeface="Times New Roman" pitchFamily="18" charset="0"/>
              </a:rPr>
            </a:br>
            <a:r>
              <a:rPr lang="en-US" sz="2000">
                <a:latin typeface="Times New Roman" pitchFamily="18" charset="0"/>
                <a:cs typeface="Times New Roman" pitchFamily="18" charset="0"/>
              </a:rPr>
              <a:t/>
            </a:r>
            <a:br>
              <a:rPr lang="en-US" sz="2000">
                <a:latin typeface="Times New Roman" pitchFamily="18" charset="0"/>
                <a:cs typeface="Times New Roman" pitchFamily="18" charset="0"/>
              </a:rPr>
            </a:br>
            <a:r>
              <a:rPr lang="en-US" sz="2000">
                <a:latin typeface="Times New Roman" pitchFamily="18" charset="0"/>
                <a:cs typeface="Times New Roman" pitchFamily="18" charset="0"/>
              </a:rPr>
              <a:t/>
            </a:r>
            <a:br>
              <a:rPr lang="en-US" sz="2000">
                <a:latin typeface="Times New Roman" pitchFamily="18" charset="0"/>
                <a:cs typeface="Times New Roman" pitchFamily="18" charset="0"/>
              </a:rPr>
            </a:br>
            <a:r>
              <a:rPr lang="en-US" sz="2000">
                <a:latin typeface="Times New Roman" pitchFamily="18" charset="0"/>
                <a:cs typeface="Times New Roman" pitchFamily="18" charset="0"/>
              </a:rPr>
              <a:t/>
            </a:r>
            <a:br>
              <a:rPr lang="en-US" sz="2000">
                <a:latin typeface="Times New Roman" pitchFamily="18" charset="0"/>
                <a:cs typeface="Times New Roman" pitchFamily="18" charset="0"/>
              </a:rPr>
            </a:br>
            <a:endParaRPr lang="en-US" sz="2000">
              <a:latin typeface="Times New Roman" pitchFamily="18" charset="0"/>
              <a:cs typeface="Times New Roman" pitchFamily="18" charset="0"/>
            </a:endParaRPr>
          </a:p>
          <a:p>
            <a:pPr marL="342900" indent="-342900">
              <a:spcBef>
                <a:spcPct val="20000"/>
              </a:spcBef>
              <a:buFont typeface="Arial" charset="0"/>
              <a:buChar char="•"/>
            </a:pPr>
            <a:r>
              <a:rPr lang="en-US" sz="2000">
                <a:latin typeface="Times New Roman" pitchFamily="18" charset="0"/>
                <a:cs typeface="Times New Roman" pitchFamily="18" charset="0"/>
              </a:rPr>
              <a:t>Effectively an alternating voltage source behind a coupling reactance</a:t>
            </a:r>
          </a:p>
          <a:p>
            <a:pPr marL="742950" lvl="1" indent="-285750">
              <a:spcBef>
                <a:spcPct val="20000"/>
              </a:spcBef>
              <a:buFont typeface="Arial" charset="0"/>
              <a:buChar char="–"/>
            </a:pPr>
            <a:r>
              <a:rPr lang="en-US" sz="2000">
                <a:latin typeface="Times New Roman" pitchFamily="18" charset="0"/>
                <a:cs typeface="Times New Roman" pitchFamily="18" charset="0"/>
              </a:rPr>
              <a:t>controllable in magnitude</a:t>
            </a:r>
          </a:p>
          <a:p>
            <a:pPr marL="342900" indent="-342900">
              <a:spcBef>
                <a:spcPct val="20000"/>
              </a:spcBef>
              <a:buFont typeface="Arial" charset="0"/>
              <a:buChar char="•"/>
            </a:pPr>
            <a:r>
              <a:rPr lang="en-US" sz="2000">
                <a:latin typeface="Times New Roman" pitchFamily="18" charset="0"/>
                <a:cs typeface="Times New Roman" pitchFamily="18" charset="0"/>
              </a:rPr>
              <a:t>Can be operated over its full output current range even at very low (typically 0.2 pu) system voltage levels</a:t>
            </a:r>
          </a:p>
          <a:p>
            <a:pPr marL="342900" indent="-342900">
              <a:spcBef>
                <a:spcPct val="20000"/>
              </a:spcBef>
              <a:buFont typeface="Arial" charset="0"/>
              <a:buChar char="•"/>
            </a:pPr>
            <a:r>
              <a:rPr lang="en-US" sz="2000">
                <a:latin typeface="Times New Roman" pitchFamily="18" charset="0"/>
                <a:cs typeface="Times New Roman" pitchFamily="18" charset="0"/>
              </a:rPr>
              <a:t>Requires fewer harmonic filters and capacitors than an SVC, and no reactors</a:t>
            </a:r>
          </a:p>
          <a:p>
            <a:pPr marL="742950" lvl="1" indent="-285750">
              <a:spcBef>
                <a:spcPct val="20000"/>
              </a:spcBef>
              <a:buFont typeface="Arial" charset="0"/>
              <a:buChar char="–"/>
            </a:pPr>
            <a:r>
              <a:rPr lang="en-US" sz="2000">
                <a:latin typeface="Times New Roman" pitchFamily="18" charset="0"/>
                <a:cs typeface="Times New Roman" pitchFamily="18" charset="0"/>
              </a:rPr>
              <a:t>significantly more compact</a:t>
            </a:r>
          </a:p>
        </p:txBody>
      </p:sp>
      <p:pic>
        <p:nvPicPr>
          <p:cNvPr id="36867" name="Picture 1031" descr="P:\PHOTOSHOP - General and PK\PK - 1534 - CRP dc capacitor.jpg"/>
          <p:cNvPicPr>
            <a:picLocks noChangeAspect="1" noChangeArrowheads="1"/>
          </p:cNvPicPr>
          <p:nvPr/>
        </p:nvPicPr>
        <p:blipFill>
          <a:blip r:embed="rId2"/>
          <a:srcRect/>
          <a:stretch>
            <a:fillRect/>
          </a:stretch>
        </p:blipFill>
        <p:spPr bwMode="auto">
          <a:xfrm>
            <a:off x="2963863" y="1676400"/>
            <a:ext cx="3195637"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Structure of STATCOM</a:t>
            </a:r>
          </a:p>
        </p:txBody>
      </p:sp>
      <p:pic>
        <p:nvPicPr>
          <p:cNvPr id="37891" name="Picture 2"/>
          <p:cNvPicPr>
            <a:picLocks noGrp="1" noChangeAspect="1" noChangeArrowheads="1"/>
          </p:cNvPicPr>
          <p:nvPr>
            <p:ph sz="half" idx="1"/>
          </p:nvPr>
        </p:nvPicPr>
        <p:blipFill>
          <a:blip r:embed="rId2"/>
          <a:srcRect/>
          <a:stretch>
            <a:fillRect/>
          </a:stretch>
        </p:blipFill>
        <p:spPr>
          <a:xfrm>
            <a:off x="457200" y="2813050"/>
            <a:ext cx="4038600" cy="2100263"/>
          </a:xfrm>
        </p:spPr>
      </p:pic>
      <p:sp>
        <p:nvSpPr>
          <p:cNvPr id="37892" name="Content Placeholder 5"/>
          <p:cNvSpPr>
            <a:spLocks noGrp="1"/>
          </p:cNvSpPr>
          <p:nvPr>
            <p:ph sz="half" idx="2"/>
          </p:nvPr>
        </p:nvSpPr>
        <p:spPr/>
        <p:txBody>
          <a:bodyPr/>
          <a:lstStyle/>
          <a:p>
            <a:endParaRPr lang="en-US" sz="2400" smtClean="0"/>
          </a:p>
          <a:p>
            <a:r>
              <a:rPr lang="en-US" sz="2400" b="1" smtClean="0"/>
              <a:t>Basically, the STATCOM system is comprised of Power converters, Set of coupling reactors or a step up transformer, Controller </a:t>
            </a:r>
          </a:p>
          <a:p>
            <a:endParaRPr lang="en-US" sz="24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Advantages of STATCOM</a:t>
            </a:r>
          </a:p>
        </p:txBody>
      </p:sp>
      <p:sp>
        <p:nvSpPr>
          <p:cNvPr id="38915" name="Content Placeholder 3"/>
          <p:cNvSpPr>
            <a:spLocks noGrp="1"/>
          </p:cNvSpPr>
          <p:nvPr>
            <p:ph idx="1"/>
          </p:nvPr>
        </p:nvSpPr>
        <p:spPr>
          <a:xfrm>
            <a:off x="457200" y="1600200"/>
            <a:ext cx="8077200" cy="4114800"/>
          </a:xfrm>
        </p:spPr>
        <p:txBody>
          <a:bodyPr/>
          <a:lstStyle/>
          <a:p>
            <a:endParaRPr lang="en-US" sz="2000" smtClean="0">
              <a:latin typeface="Times New Roman" pitchFamily="18" charset="0"/>
              <a:cs typeface="Times New Roman" pitchFamily="18" charset="0"/>
            </a:endParaRPr>
          </a:p>
          <a:p>
            <a:r>
              <a:rPr lang="en-US" sz="2000" smtClean="0">
                <a:latin typeface="Times New Roman" pitchFamily="18" charset="0"/>
                <a:cs typeface="Times New Roman" pitchFamily="18" charset="0"/>
              </a:rPr>
              <a:t>The reactive components used in the STATCOM are much smaller than those in the SVC. </a:t>
            </a:r>
          </a:p>
          <a:p>
            <a:r>
              <a:rPr lang="en-US" sz="2000" smtClean="0">
                <a:latin typeface="Times New Roman" pitchFamily="18" charset="0"/>
                <a:cs typeface="Times New Roman" pitchFamily="18" charset="0"/>
              </a:rPr>
              <a:t>The characteristics of STATCOM are superior. </a:t>
            </a:r>
          </a:p>
          <a:p>
            <a:r>
              <a:rPr lang="en-US" sz="2000" smtClean="0">
                <a:latin typeface="Times New Roman" pitchFamily="18" charset="0"/>
                <a:cs typeface="Times New Roman" pitchFamily="18" charset="0"/>
              </a:rPr>
              <a:t>The output current of STATCOM can be controlled up to the rated maximum capacitive or inductive range. </a:t>
            </a:r>
          </a:p>
          <a:p>
            <a:r>
              <a:rPr lang="en-US" sz="2000" smtClean="0">
                <a:latin typeface="Times New Roman" pitchFamily="18" charset="0"/>
                <a:cs typeface="Times New Roman" pitchFamily="18" charset="0"/>
              </a:rPr>
              <a:t>Reduction of the capacity of semiconductor power converter and capacitor bank to one half of those for the conventional SVC. </a:t>
            </a:r>
          </a:p>
          <a:p>
            <a:r>
              <a:rPr lang="en-US" sz="2000" smtClean="0">
                <a:latin typeface="Times New Roman" pitchFamily="18" charset="0"/>
                <a:cs typeface="Times New Roman" pitchFamily="18" charset="0"/>
              </a:rPr>
              <a:t>Better transient response of the order of quarter cycle. </a:t>
            </a:r>
          </a:p>
          <a:p>
            <a:r>
              <a:rPr lang="en-US" sz="2000" smtClean="0">
                <a:latin typeface="Times New Roman" pitchFamily="18" charset="0"/>
                <a:cs typeface="Times New Roman" pitchFamily="18" charset="0"/>
              </a:rPr>
              <a:t>Reduction of harmonic filter capacity. </a:t>
            </a:r>
          </a:p>
          <a:p>
            <a:r>
              <a:rPr lang="en-US" sz="2000" smtClean="0">
                <a:latin typeface="Times New Roman" pitchFamily="18" charset="0"/>
                <a:cs typeface="Times New Roman" pitchFamily="18" charset="0"/>
              </a:rPr>
              <a:t>Reduction of size of high value air-cored reactor. </a:t>
            </a:r>
          </a:p>
          <a:p>
            <a:r>
              <a:rPr lang="en-US" sz="2000" smtClean="0">
                <a:latin typeface="Times New Roman" pitchFamily="18" charset="0"/>
                <a:cs typeface="Times New Roman" pitchFamily="18" charset="0"/>
              </a:rPr>
              <a:t>Reduction of equipment volume and foot-print.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533400" y="1143000"/>
            <a:ext cx="7632700" cy="484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133600"/>
            <a:ext cx="8229600" cy="1816100"/>
          </a:xfrm>
          <a:prstGeom prst="rect">
            <a:avLst/>
          </a:prstGeom>
          <a:noFill/>
        </p:spPr>
        <p:txBody>
          <a:bodyPr>
            <a:spAutoFit/>
          </a:bodyPr>
          <a:lstStyle/>
          <a:p>
            <a:pPr algn="ctr" fontAlgn="auto">
              <a:spcBef>
                <a:spcPts val="0"/>
              </a:spcBef>
              <a:spcAft>
                <a:spcPts val="0"/>
              </a:spcAft>
              <a:defRPr/>
            </a:pPr>
            <a:r>
              <a:rPr lang="en-US" sz="4000" dirty="0">
                <a:solidFill>
                  <a:srgbClr val="C00000"/>
                </a:solidFill>
                <a:latin typeface="+mn-lt"/>
                <a:cs typeface="+mn-cs"/>
              </a:rPr>
              <a:t>COMPARISON</a:t>
            </a:r>
            <a:r>
              <a:rPr lang="en-US" sz="3600" dirty="0">
                <a:latin typeface="+mn-lt"/>
                <a:cs typeface="+mn-cs"/>
              </a:rPr>
              <a:t> </a:t>
            </a:r>
          </a:p>
          <a:p>
            <a:pPr algn="ctr" fontAlgn="auto">
              <a:spcBef>
                <a:spcPts val="0"/>
              </a:spcBef>
              <a:spcAft>
                <a:spcPts val="0"/>
              </a:spcAft>
              <a:defRPr/>
            </a:pPr>
            <a:r>
              <a:rPr lang="en-US" sz="3600" dirty="0">
                <a:solidFill>
                  <a:schemeClr val="accent2">
                    <a:lumMod val="75000"/>
                  </a:schemeClr>
                </a:solidFill>
                <a:latin typeface="+mn-lt"/>
                <a:cs typeface="+mn-cs"/>
              </a:rPr>
              <a:t>OF</a:t>
            </a:r>
            <a:r>
              <a:rPr lang="en-US" sz="3600" dirty="0">
                <a:latin typeface="+mn-lt"/>
                <a:cs typeface="+mn-cs"/>
              </a:rPr>
              <a:t> </a:t>
            </a:r>
            <a:br>
              <a:rPr lang="en-US" sz="3600" dirty="0">
                <a:latin typeface="+mn-lt"/>
                <a:cs typeface="+mn-cs"/>
              </a:rPr>
            </a:br>
            <a:r>
              <a:rPr lang="en-US" sz="3600" dirty="0">
                <a:solidFill>
                  <a:srgbClr val="00B050"/>
                </a:solidFill>
                <a:latin typeface="+mn-lt"/>
                <a:cs typeface="+mn-cs"/>
              </a:rPr>
              <a:t>STATCOM</a:t>
            </a:r>
            <a:r>
              <a:rPr lang="en-US" sz="3600" dirty="0">
                <a:latin typeface="+mn-lt"/>
                <a:cs typeface="+mn-cs"/>
              </a:rPr>
              <a:t>  </a:t>
            </a:r>
            <a:r>
              <a:rPr lang="en-US" sz="3600" dirty="0">
                <a:solidFill>
                  <a:schemeClr val="tx1">
                    <a:lumMod val="50000"/>
                    <a:lumOff val="50000"/>
                  </a:schemeClr>
                </a:solidFill>
                <a:latin typeface="+mn-lt"/>
                <a:cs typeface="+mn-cs"/>
              </a:rPr>
              <a:t>AND</a:t>
            </a:r>
            <a:r>
              <a:rPr lang="en-US" sz="3600" dirty="0">
                <a:latin typeface="+mn-lt"/>
                <a:cs typeface="+mn-cs"/>
              </a:rPr>
              <a:t> </a:t>
            </a:r>
            <a:r>
              <a:rPr lang="en-US" sz="3600" dirty="0">
                <a:solidFill>
                  <a:srgbClr val="0070C0"/>
                </a:solidFill>
                <a:latin typeface="+mn-lt"/>
                <a:cs typeface="+mn-cs"/>
              </a:rPr>
              <a:t>SVC</a:t>
            </a:r>
            <a:r>
              <a:rPr lang="en-US" sz="3600" dirty="0">
                <a:latin typeface="+mn-lt"/>
                <a:cs typeface="+mn-cs"/>
              </a:rPr>
              <a:t>  </a:t>
            </a:r>
            <a:r>
              <a:rPr lang="en-US" sz="3600" dirty="0">
                <a:solidFill>
                  <a:schemeClr val="accent6">
                    <a:lumMod val="75000"/>
                  </a:schemeClr>
                </a:solidFill>
                <a:latin typeface="+mn-lt"/>
                <a:cs typeface="+mn-cs"/>
              </a:rPr>
              <a:t>CHARACTERISTICS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685800" y="609600"/>
            <a:ext cx="7450138" cy="533400"/>
          </a:xfrm>
        </p:spPr>
        <p:txBody>
          <a:bodyPr/>
          <a:lstStyle/>
          <a:p>
            <a:pPr>
              <a:buFont typeface="Wingdings" pitchFamily="2" charset="2"/>
              <a:buNone/>
            </a:pPr>
            <a:r>
              <a:rPr lang="en-US" sz="2800" smtClean="0"/>
              <a:t>(i)	V-I characteristics</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endParaRPr lang="en-US" sz="2800" smtClean="0"/>
          </a:p>
        </p:txBody>
      </p:sp>
      <p:pic>
        <p:nvPicPr>
          <p:cNvPr id="41987" name="Picture 8" descr="P:\PHOTOSHOP - General and PK\PK - 1534 - Comparison of STATCOM-1.jpg"/>
          <p:cNvPicPr>
            <a:picLocks noChangeAspect="1" noChangeArrowheads="1"/>
          </p:cNvPicPr>
          <p:nvPr/>
        </p:nvPicPr>
        <p:blipFill>
          <a:blip r:embed="rId2"/>
          <a:srcRect/>
          <a:stretch>
            <a:fillRect/>
          </a:stretch>
        </p:blipFill>
        <p:spPr bwMode="auto">
          <a:xfrm>
            <a:off x="609600" y="1219200"/>
            <a:ext cx="8001000"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420813"/>
          </a:xfrm>
        </p:spPr>
        <p:txBody>
          <a:bodyPr/>
          <a:lstStyle/>
          <a:p>
            <a:r>
              <a:rPr lang="en-US" sz="4000" smtClean="0"/>
              <a:t>BENEFITS OF FACTS DEVICES</a:t>
            </a:r>
          </a:p>
        </p:txBody>
      </p:sp>
      <p:sp>
        <p:nvSpPr>
          <p:cNvPr id="6147" name="Rectangle 3"/>
          <p:cNvSpPr>
            <a:spLocks noGrp="1" noChangeArrowheads="1"/>
          </p:cNvSpPr>
          <p:nvPr>
            <p:ph idx="1"/>
          </p:nvPr>
        </p:nvSpPr>
        <p:spPr>
          <a:xfrm>
            <a:off x="152400" y="1219200"/>
            <a:ext cx="8763000" cy="5410200"/>
          </a:xfrm>
        </p:spPr>
        <p:txBody>
          <a:bodyPr/>
          <a:lstStyle/>
          <a:p>
            <a:pPr algn="just">
              <a:lnSpc>
                <a:spcPct val="90000"/>
              </a:lnSpc>
              <a:buFont typeface="Wingdings" pitchFamily="2" charset="2"/>
              <a:buNone/>
            </a:pPr>
            <a:endParaRPr lang="en-US" sz="2800" smtClean="0"/>
          </a:p>
          <a:p>
            <a:pPr algn="just">
              <a:lnSpc>
                <a:spcPct val="90000"/>
              </a:lnSpc>
            </a:pPr>
            <a:r>
              <a:rPr lang="en-US" sz="2800" smtClean="0"/>
              <a:t>Regulation of power flows in prescribed transmission routes.</a:t>
            </a:r>
          </a:p>
          <a:p>
            <a:pPr algn="just">
              <a:lnSpc>
                <a:spcPct val="90000"/>
              </a:lnSpc>
              <a:buFont typeface="Wingdings" pitchFamily="2" charset="2"/>
              <a:buNone/>
            </a:pPr>
            <a:endParaRPr lang="en-US" sz="2800" smtClean="0"/>
          </a:p>
          <a:p>
            <a:pPr algn="just">
              <a:lnSpc>
                <a:spcPct val="90000"/>
              </a:lnSpc>
            </a:pPr>
            <a:r>
              <a:rPr lang="en-US" sz="2800" smtClean="0"/>
              <a:t>Reduces the need for construction of new transmission lines, capacitors and reactors.</a:t>
            </a:r>
          </a:p>
          <a:p>
            <a:pPr algn="just">
              <a:lnSpc>
                <a:spcPct val="90000"/>
              </a:lnSpc>
              <a:buFont typeface="Wingdings" pitchFamily="2" charset="2"/>
              <a:buNone/>
            </a:pPr>
            <a:endParaRPr lang="en-US" sz="2800" smtClean="0"/>
          </a:p>
          <a:p>
            <a:pPr algn="just">
              <a:lnSpc>
                <a:spcPct val="90000"/>
              </a:lnSpc>
            </a:pPr>
            <a:r>
              <a:rPr lang="en-US" sz="2800" smtClean="0"/>
              <a:t>Provides greater ability to transfer power between controlled areas.</a:t>
            </a:r>
          </a:p>
          <a:p>
            <a:pPr algn="just">
              <a:lnSpc>
                <a:spcPct val="90000"/>
              </a:lnSpc>
              <a:buFont typeface="Wingdings" pitchFamily="2" charset="2"/>
              <a:buNone/>
            </a:pPr>
            <a:endParaRPr lang="en-US" sz="2800" smtClean="0"/>
          </a:p>
          <a:p>
            <a:pPr algn="just">
              <a:lnSpc>
                <a:spcPct val="90000"/>
              </a:lnSpc>
            </a:pPr>
            <a:r>
              <a:rPr lang="en-US" sz="2800" smtClean="0"/>
              <a:t>These devices help to damp the power oscillations that could damage the equipment.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457200" y="1066800"/>
            <a:ext cx="8382000" cy="5410200"/>
          </a:xfrm>
          <a:prstGeom prst="rect">
            <a:avLst/>
          </a:prstGeom>
          <a:noFill/>
          <a:ln w="9525">
            <a:noFill/>
            <a:miter lim="800000"/>
            <a:headEnd/>
            <a:tailEnd/>
          </a:ln>
        </p:spPr>
      </p:pic>
      <p:sp>
        <p:nvSpPr>
          <p:cNvPr id="43011" name="TextBox 4"/>
          <p:cNvSpPr txBox="1">
            <a:spLocks noChangeArrowheads="1"/>
          </p:cNvSpPr>
          <p:nvPr/>
        </p:nvSpPr>
        <p:spPr bwMode="auto">
          <a:xfrm>
            <a:off x="762000" y="304800"/>
            <a:ext cx="5486400" cy="523875"/>
          </a:xfrm>
          <a:prstGeom prst="rect">
            <a:avLst/>
          </a:prstGeom>
          <a:noFill/>
          <a:ln w="9525">
            <a:noFill/>
            <a:miter lim="800000"/>
            <a:headEnd/>
            <a:tailEnd/>
          </a:ln>
        </p:spPr>
        <p:txBody>
          <a:bodyPr>
            <a:spAutoFit/>
          </a:bodyPr>
          <a:lstStyle/>
          <a:p>
            <a:r>
              <a:rPr lang="en-US" sz="2800">
                <a:latin typeface="Calibri" pitchFamily="34" charset="0"/>
              </a:rPr>
              <a:t>(ii) V-Q Characteristics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9" descr="P:\PHOTOSHOP - General and PK\PK - 1534 - Comparison of STATCOM-2.jpg"/>
          <p:cNvPicPr>
            <a:picLocks noChangeAspect="1" noChangeArrowheads="1"/>
          </p:cNvPicPr>
          <p:nvPr/>
        </p:nvPicPr>
        <p:blipFill>
          <a:blip r:embed="rId2"/>
          <a:srcRect/>
          <a:stretch>
            <a:fillRect/>
          </a:stretch>
        </p:blipFill>
        <p:spPr bwMode="auto">
          <a:xfrm>
            <a:off x="1428750" y="1676400"/>
            <a:ext cx="6502400" cy="3886200"/>
          </a:xfrm>
          <a:prstGeom prst="rect">
            <a:avLst/>
          </a:prstGeom>
          <a:noFill/>
          <a:ln w="9525">
            <a:noFill/>
            <a:miter lim="800000"/>
            <a:headEnd/>
            <a:tailEnd/>
          </a:ln>
        </p:spPr>
      </p:pic>
      <p:sp>
        <p:nvSpPr>
          <p:cNvPr id="44035" name="Rectangle 4"/>
          <p:cNvSpPr>
            <a:spLocks noChangeArrowheads="1"/>
          </p:cNvSpPr>
          <p:nvPr/>
        </p:nvSpPr>
        <p:spPr bwMode="auto">
          <a:xfrm>
            <a:off x="1219200" y="914400"/>
            <a:ext cx="6400800" cy="523875"/>
          </a:xfrm>
          <a:prstGeom prst="rect">
            <a:avLst/>
          </a:prstGeom>
          <a:noFill/>
          <a:ln w="9525">
            <a:noFill/>
            <a:miter lim="800000"/>
            <a:headEnd/>
            <a:tailEnd/>
          </a:ln>
        </p:spPr>
        <p:txBody>
          <a:bodyPr>
            <a:spAutoFit/>
          </a:bodyPr>
          <a:lstStyle/>
          <a:p>
            <a:pPr>
              <a:buFont typeface="Wingdings" pitchFamily="2" charset="2"/>
              <a:buNone/>
            </a:pPr>
            <a:r>
              <a:rPr lang="en-US" sz="2800">
                <a:latin typeface="Calibri" pitchFamily="34" charset="0"/>
              </a:rPr>
              <a:t>(iii)	Transient stability</a:t>
            </a:r>
            <a:endParaRPr lang="en-US" sz="2400">
              <a:latin typeface="Calibri" pitchFamily="34" charset="0"/>
            </a:endParaRPr>
          </a:p>
        </p:txBody>
      </p:sp>
      <p:sp>
        <p:nvSpPr>
          <p:cNvPr id="44036" name="TextBox 5"/>
          <p:cNvSpPr txBox="1">
            <a:spLocks noChangeArrowheads="1"/>
          </p:cNvSpPr>
          <p:nvPr/>
        </p:nvSpPr>
        <p:spPr bwMode="auto">
          <a:xfrm>
            <a:off x="1905000" y="5791200"/>
            <a:ext cx="6400800" cy="400050"/>
          </a:xfrm>
          <a:prstGeom prst="rect">
            <a:avLst/>
          </a:prstGeom>
          <a:noFill/>
          <a:ln w="9525">
            <a:noFill/>
            <a:miter lim="800000"/>
            <a:headEnd/>
            <a:tailEnd/>
          </a:ln>
        </p:spPr>
        <p:txBody>
          <a:bodyPr>
            <a:spAutoFit/>
          </a:bodyPr>
          <a:lstStyle/>
          <a:p>
            <a:r>
              <a:rPr lang="en-US" sz="2000">
                <a:latin typeface="Calibri" pitchFamily="34" charset="0"/>
              </a:rPr>
              <a:t>P- δ characteristics with mid-point compensation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3"/>
          <p:cNvSpPr txBox="1">
            <a:spLocks noChangeArrowheads="1"/>
          </p:cNvSpPr>
          <p:nvPr/>
        </p:nvSpPr>
        <p:spPr bwMode="auto">
          <a:xfrm>
            <a:off x="762000" y="609600"/>
            <a:ext cx="7543800" cy="523875"/>
          </a:xfrm>
          <a:prstGeom prst="rect">
            <a:avLst/>
          </a:prstGeom>
          <a:noFill/>
          <a:ln w="9525">
            <a:noFill/>
            <a:miter lim="800000"/>
            <a:headEnd/>
            <a:tailEnd/>
          </a:ln>
        </p:spPr>
        <p:txBody>
          <a:bodyPr>
            <a:spAutoFit/>
          </a:bodyPr>
          <a:lstStyle/>
          <a:p>
            <a:r>
              <a:rPr lang="en-US" sz="2800">
                <a:latin typeface="Calibri" pitchFamily="34" charset="0"/>
              </a:rPr>
              <a:t>(iv) Response Time</a:t>
            </a:r>
          </a:p>
        </p:txBody>
      </p:sp>
      <p:sp>
        <p:nvSpPr>
          <p:cNvPr id="1028" name="TextBox 4"/>
          <p:cNvSpPr txBox="1">
            <a:spLocks noChangeArrowheads="1"/>
          </p:cNvSpPr>
          <p:nvPr/>
        </p:nvSpPr>
        <p:spPr bwMode="auto">
          <a:xfrm>
            <a:off x="990600" y="1905000"/>
            <a:ext cx="7620000" cy="1816100"/>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Transport lag  </a:t>
            </a:r>
          </a:p>
          <a:p>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SVC- Between  2.5 ms to 5.0 ms</a:t>
            </a:r>
          </a:p>
          <a:p>
            <a:r>
              <a:rPr lang="en-US" sz="2800">
                <a:latin typeface="Times New Roman" pitchFamily="18" charset="0"/>
                <a:cs typeface="Times New Roman" pitchFamily="18" charset="0"/>
              </a:rPr>
              <a:t>STATCOM-  Between 200 µs to 300 µs </a:t>
            </a:r>
          </a:p>
        </p:txBody>
      </p:sp>
      <p:graphicFrame>
        <p:nvGraphicFramePr>
          <p:cNvPr id="1026" name="Object 3"/>
          <p:cNvGraphicFramePr>
            <a:graphicFrameLocks noChangeAspect="1"/>
          </p:cNvGraphicFramePr>
          <p:nvPr/>
        </p:nvGraphicFramePr>
        <p:xfrm>
          <a:off x="3124200" y="1828800"/>
          <a:ext cx="1295400" cy="711200"/>
        </p:xfrm>
        <a:graphic>
          <a:graphicData uri="http://schemas.openxmlformats.org/presentationml/2006/ole">
            <p:oleObj spid="_x0000_s1026" name="Equation" r:id="rId3" imgW="304560" imgH="203040" progId="Equation.3">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
          <p:cNvSpPr txBox="1">
            <a:spLocks noChangeArrowheads="1"/>
          </p:cNvSpPr>
          <p:nvPr/>
        </p:nvSpPr>
        <p:spPr bwMode="auto">
          <a:xfrm>
            <a:off x="762000" y="609600"/>
            <a:ext cx="7543800" cy="523875"/>
          </a:xfrm>
          <a:prstGeom prst="rect">
            <a:avLst/>
          </a:prstGeom>
          <a:noFill/>
          <a:ln w="9525">
            <a:noFill/>
            <a:miter lim="800000"/>
            <a:headEnd/>
            <a:tailEnd/>
          </a:ln>
        </p:spPr>
        <p:txBody>
          <a:bodyPr>
            <a:spAutoFit/>
          </a:bodyPr>
          <a:lstStyle/>
          <a:p>
            <a:r>
              <a:rPr lang="en-US" sz="2800">
                <a:latin typeface="Calibri" pitchFamily="34" charset="0"/>
              </a:rPr>
              <a:t>(v) Capability to exchange real power</a:t>
            </a:r>
          </a:p>
        </p:txBody>
      </p:sp>
      <p:sp>
        <p:nvSpPr>
          <p:cNvPr id="45059" name="TextBox 4"/>
          <p:cNvSpPr txBox="1">
            <a:spLocks noChangeArrowheads="1"/>
          </p:cNvSpPr>
          <p:nvPr/>
        </p:nvSpPr>
        <p:spPr bwMode="auto">
          <a:xfrm>
            <a:off x="914400" y="1676400"/>
            <a:ext cx="7239000" cy="1570038"/>
          </a:xfrm>
          <a:prstGeom prst="rect">
            <a:avLst/>
          </a:prstGeom>
          <a:noFill/>
          <a:ln w="9525">
            <a:noFill/>
            <a:miter lim="800000"/>
            <a:headEnd/>
            <a:tailEnd/>
          </a:ln>
        </p:spPr>
        <p:txBody>
          <a:bodyPr>
            <a:spAutoFit/>
          </a:bodyPr>
          <a:lstStyle/>
          <a:p>
            <a:pPr algn="just"/>
            <a:r>
              <a:rPr lang="en-US" sz="2400">
                <a:latin typeface="Times New Roman" pitchFamily="18" charset="0"/>
                <a:cs typeface="Times New Roman" pitchFamily="18" charset="0"/>
              </a:rPr>
              <a:t>For applications requiring active (real) power compensation it is clear that the STATCOM, in contrast to the SVC, can interface a suitable energy storage with the AC system for real power exchange.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3"/>
          <p:cNvSpPr txBox="1">
            <a:spLocks noChangeArrowheads="1"/>
          </p:cNvSpPr>
          <p:nvPr/>
        </p:nvSpPr>
        <p:spPr bwMode="auto">
          <a:xfrm>
            <a:off x="609600" y="609600"/>
            <a:ext cx="7543800" cy="523875"/>
          </a:xfrm>
          <a:prstGeom prst="rect">
            <a:avLst/>
          </a:prstGeom>
          <a:noFill/>
          <a:ln w="9525">
            <a:noFill/>
            <a:miter lim="800000"/>
            <a:headEnd/>
            <a:tailEnd/>
          </a:ln>
        </p:spPr>
        <p:txBody>
          <a:bodyPr>
            <a:spAutoFit/>
          </a:bodyPr>
          <a:lstStyle/>
          <a:p>
            <a:r>
              <a:rPr lang="en-US" sz="2800">
                <a:latin typeface="Calibri" pitchFamily="34" charset="0"/>
              </a:rPr>
              <a:t>(vi) Operation with unbalanced AC System </a:t>
            </a:r>
          </a:p>
        </p:txBody>
      </p:sp>
      <p:sp>
        <p:nvSpPr>
          <p:cNvPr id="46083" name="TextBox 5"/>
          <p:cNvSpPr txBox="1">
            <a:spLocks noChangeArrowheads="1"/>
          </p:cNvSpPr>
          <p:nvPr/>
        </p:nvSpPr>
        <p:spPr bwMode="auto">
          <a:xfrm>
            <a:off x="914400" y="1524000"/>
            <a:ext cx="7467600" cy="4894263"/>
          </a:xfrm>
          <a:prstGeom prst="rect">
            <a:avLst/>
          </a:prstGeom>
          <a:noFill/>
          <a:ln w="9525">
            <a:noFill/>
            <a:miter lim="800000"/>
            <a:headEnd/>
            <a:tailEnd/>
          </a:ln>
        </p:spPr>
        <p:txBody>
          <a:bodyPr>
            <a:spAutoFit/>
          </a:bodyPr>
          <a:lstStyle/>
          <a:p>
            <a:pPr algn="just">
              <a:buFont typeface="Wingdings" pitchFamily="2" charset="2"/>
              <a:buChar char="v"/>
            </a:pPr>
            <a:r>
              <a:rPr lang="en-US" sz="2400" b="1">
                <a:latin typeface="Times New Roman" pitchFamily="18" charset="0"/>
                <a:cs typeface="Times New Roman" pitchFamily="18" charset="0"/>
              </a:rPr>
              <a:t>SVC</a:t>
            </a:r>
            <a:r>
              <a:rPr lang="en-US" sz="2400">
                <a:latin typeface="Times New Roman" pitchFamily="18" charset="0"/>
                <a:cs typeface="Times New Roman" pitchFamily="18" charset="0"/>
              </a:rPr>
              <a:t> controls establishes three identical shunt admittances, one for each phase. Consequently, with unbalanced system voltages the compensating currents in each phase would become different . It is possible to control the three compensating admittances individually by adjusting delay angle of the TCRs so as to make the three compensating currents identical. </a:t>
            </a:r>
          </a:p>
          <a:p>
            <a:pPr algn="just">
              <a:buFont typeface="Wingdings" pitchFamily="2" charset="2"/>
              <a:buChar char="v"/>
            </a:pPr>
            <a:endParaRPr lang="en-US" sz="2400">
              <a:latin typeface="Times New Roman" pitchFamily="18" charset="0"/>
              <a:cs typeface="Times New Roman" pitchFamily="18" charset="0"/>
            </a:endParaRPr>
          </a:p>
          <a:p>
            <a:pPr algn="just">
              <a:buFont typeface="Wingdings" pitchFamily="2" charset="2"/>
              <a:buChar char="v"/>
            </a:pPr>
            <a:r>
              <a:rPr lang="en-US" sz="2400">
                <a:latin typeface="Times New Roman" pitchFamily="18" charset="0"/>
                <a:cs typeface="Times New Roman" pitchFamily="18" charset="0"/>
              </a:rPr>
              <a:t>However in this case triple-n harmonic content would be different in each phase and their normal cancellation through delta connection would not place. This operation mode thus would generally require the installation of the usually unneeded third harmonic filters.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3"/>
          <p:cNvSpPr txBox="1">
            <a:spLocks noChangeArrowheads="1"/>
          </p:cNvSpPr>
          <p:nvPr/>
        </p:nvSpPr>
        <p:spPr bwMode="auto">
          <a:xfrm>
            <a:off x="762000" y="1143000"/>
            <a:ext cx="7848600" cy="4894263"/>
          </a:xfrm>
          <a:prstGeom prst="rect">
            <a:avLst/>
          </a:prstGeom>
          <a:noFill/>
          <a:ln w="9525">
            <a:noFill/>
            <a:miter lim="800000"/>
            <a:headEnd/>
            <a:tailEnd/>
          </a:ln>
        </p:spPr>
        <p:txBody>
          <a:bodyPr>
            <a:spAutoFit/>
          </a:bodyPr>
          <a:lstStyle/>
          <a:p>
            <a:pPr algn="just">
              <a:buFont typeface="Wingdings" pitchFamily="2" charset="2"/>
              <a:buChar char="v"/>
            </a:pPr>
            <a:r>
              <a:rPr lang="en-US" sz="2400">
                <a:latin typeface="Times New Roman" pitchFamily="18" charset="0"/>
                <a:cs typeface="Times New Roman" pitchFamily="18" charset="0"/>
              </a:rPr>
              <a:t>The operation of the </a:t>
            </a:r>
            <a:r>
              <a:rPr lang="en-US" sz="2400" b="1">
                <a:latin typeface="Times New Roman" pitchFamily="18" charset="0"/>
                <a:cs typeface="Times New Roman" pitchFamily="18" charset="0"/>
              </a:rPr>
              <a:t>STATCOM</a:t>
            </a:r>
            <a:r>
              <a:rPr lang="en-US" sz="2400">
                <a:latin typeface="Times New Roman" pitchFamily="18" charset="0"/>
                <a:cs typeface="Times New Roman" pitchFamily="18" charset="0"/>
              </a:rPr>
              <a:t> under unbalanced system conditions is different from that of the SVC, but the consequences of the such operation are similar. </a:t>
            </a:r>
          </a:p>
          <a:p>
            <a:pPr algn="just">
              <a:buFont typeface="Wingdings" pitchFamily="2" charset="2"/>
              <a:buChar char="v"/>
            </a:pPr>
            <a:endParaRPr lang="en-US" sz="2400">
              <a:latin typeface="Times New Roman" pitchFamily="18" charset="0"/>
              <a:cs typeface="Times New Roman" pitchFamily="18" charset="0"/>
            </a:endParaRPr>
          </a:p>
          <a:p>
            <a:pPr algn="just">
              <a:buFont typeface="Wingdings" pitchFamily="2" charset="2"/>
              <a:buChar char="v"/>
            </a:pPr>
            <a:endParaRPr lang="en-US" sz="2400">
              <a:latin typeface="Times New Roman" pitchFamily="18" charset="0"/>
              <a:cs typeface="Times New Roman" pitchFamily="18" charset="0"/>
            </a:endParaRPr>
          </a:p>
          <a:p>
            <a:pPr algn="just">
              <a:buFont typeface="Wingdings" pitchFamily="2" charset="2"/>
              <a:buChar char="v"/>
            </a:pPr>
            <a:r>
              <a:rPr lang="en-US" sz="2400">
                <a:latin typeface="Times New Roman" pitchFamily="18" charset="0"/>
                <a:cs typeface="Times New Roman" pitchFamily="18" charset="0"/>
              </a:rPr>
              <a:t>The STATCOM operation is governed by fundamental physical law requiring that the net instantaneous power at the ac and dc terminals of the voltage-sourced converters employed must be always be equal. This is because the converter has no internal energy storage and thus energy transfer through it is absolutely direct, and consequently the net instantaneous power at the ac and dc terminals must be equal.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838200" y="304800"/>
            <a:ext cx="7696200" cy="5410200"/>
          </a:xfrm>
          <a:prstGeom prst="rect">
            <a:avLst/>
          </a:prstGeom>
          <a:noFill/>
          <a:ln w="9525">
            <a:noFill/>
            <a:miter lim="800000"/>
            <a:headEnd/>
            <a:tailEnd/>
          </a:ln>
        </p:spPr>
      </p:pic>
      <p:sp>
        <p:nvSpPr>
          <p:cNvPr id="48131" name="TextBox 4"/>
          <p:cNvSpPr txBox="1">
            <a:spLocks noChangeArrowheads="1"/>
          </p:cNvSpPr>
          <p:nvPr/>
        </p:nvSpPr>
        <p:spPr bwMode="auto">
          <a:xfrm>
            <a:off x="1066800" y="6019800"/>
            <a:ext cx="7010400" cy="646113"/>
          </a:xfrm>
          <a:prstGeom prst="rect">
            <a:avLst/>
          </a:prstGeom>
          <a:noFill/>
          <a:ln w="9525">
            <a:noFill/>
            <a:miter lim="800000"/>
            <a:headEnd/>
            <a:tailEnd/>
          </a:ln>
        </p:spPr>
        <p:txBody>
          <a:bodyPr>
            <a:spAutoFit/>
          </a:bodyPr>
          <a:lstStyle/>
          <a:p>
            <a:r>
              <a:rPr lang="en-US">
                <a:latin typeface="Calibri" pitchFamily="34" charset="0"/>
              </a:rPr>
              <a:t>Wave forms illustrating the operation of a STATCOM during LG Fault at the regulated bus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3"/>
          <p:cNvSpPr txBox="1">
            <a:spLocks noChangeArrowheads="1"/>
          </p:cNvSpPr>
          <p:nvPr/>
        </p:nvSpPr>
        <p:spPr bwMode="auto">
          <a:xfrm>
            <a:off x="762000" y="609600"/>
            <a:ext cx="7543800" cy="523875"/>
          </a:xfrm>
          <a:prstGeom prst="rect">
            <a:avLst/>
          </a:prstGeom>
          <a:noFill/>
          <a:ln w="9525">
            <a:noFill/>
            <a:miter lim="800000"/>
            <a:headEnd/>
            <a:tailEnd/>
          </a:ln>
        </p:spPr>
        <p:txBody>
          <a:bodyPr>
            <a:spAutoFit/>
          </a:bodyPr>
          <a:lstStyle/>
          <a:p>
            <a:r>
              <a:rPr lang="en-US" sz="2800">
                <a:latin typeface="Calibri" pitchFamily="34" charset="0"/>
              </a:rPr>
              <a:t>(vii) Loss Versus Var output characteristics</a:t>
            </a:r>
          </a:p>
        </p:txBody>
      </p:sp>
      <p:sp>
        <p:nvSpPr>
          <p:cNvPr id="49155" name="TextBox 2"/>
          <p:cNvSpPr txBox="1">
            <a:spLocks noChangeArrowheads="1"/>
          </p:cNvSpPr>
          <p:nvPr/>
        </p:nvSpPr>
        <p:spPr bwMode="auto">
          <a:xfrm>
            <a:off x="838200" y="1600200"/>
            <a:ext cx="7620000" cy="4524375"/>
          </a:xfrm>
          <a:prstGeom prst="rect">
            <a:avLst/>
          </a:prstGeom>
          <a:noFill/>
          <a:ln w="9525">
            <a:noFill/>
            <a:miter lim="800000"/>
            <a:headEnd/>
            <a:tailEnd/>
          </a:ln>
        </p:spPr>
        <p:txBody>
          <a:bodyPr>
            <a:spAutoFit/>
          </a:bodyPr>
          <a:lstStyle/>
          <a:p>
            <a:pPr algn="just">
              <a:buFont typeface="Wingdings" pitchFamily="2" charset="2"/>
              <a:buChar char="q"/>
            </a:pPr>
            <a:r>
              <a:rPr lang="en-US" sz="2400">
                <a:latin typeface="Times New Roman" pitchFamily="18" charset="0"/>
                <a:cs typeface="Times New Roman" pitchFamily="18" charset="0"/>
              </a:rPr>
              <a:t>The loss contribution of power semiconductors and related components to the total compensator losses is higher for the STATCOM than for the SVC. This is because presently available power semiconductor devices with internal turn-off capability have higher conduction losses than conventional thyristors. </a:t>
            </a:r>
          </a:p>
          <a:p>
            <a:pPr algn="just">
              <a:buFont typeface="Wingdings" pitchFamily="2" charset="2"/>
              <a:buChar char="q"/>
            </a:pPr>
            <a:endParaRPr lang="en-US" sz="2400">
              <a:latin typeface="Times New Roman" pitchFamily="18" charset="0"/>
              <a:cs typeface="Times New Roman" pitchFamily="18" charset="0"/>
            </a:endParaRPr>
          </a:p>
          <a:p>
            <a:pPr algn="just"/>
            <a:endParaRPr lang="en-US" sz="2400">
              <a:latin typeface="Times New Roman" pitchFamily="18" charset="0"/>
              <a:cs typeface="Times New Roman" pitchFamily="18" charset="0"/>
            </a:endParaRPr>
          </a:p>
          <a:p>
            <a:pPr algn="just">
              <a:buFont typeface="Wingdings" pitchFamily="2" charset="2"/>
              <a:buChar char="q"/>
            </a:pPr>
            <a:r>
              <a:rPr lang="en-US" sz="2400">
                <a:latin typeface="Times New Roman" pitchFamily="18" charset="0"/>
                <a:cs typeface="Times New Roman" pitchFamily="18" charset="0"/>
              </a:rPr>
              <a:t> Thus the technological advances probably will  have help to reduce the overall losses of  the STATCOM  more than those of the SVC.  </a:t>
            </a:r>
          </a:p>
          <a:p>
            <a:pPr algn="just"/>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3"/>
          <p:cNvSpPr txBox="1">
            <a:spLocks noChangeArrowheads="1"/>
          </p:cNvSpPr>
          <p:nvPr/>
        </p:nvSpPr>
        <p:spPr bwMode="auto">
          <a:xfrm>
            <a:off x="762000" y="609600"/>
            <a:ext cx="7543800" cy="523875"/>
          </a:xfrm>
          <a:prstGeom prst="rect">
            <a:avLst/>
          </a:prstGeom>
          <a:noFill/>
          <a:ln w="9525">
            <a:noFill/>
            <a:miter lim="800000"/>
            <a:headEnd/>
            <a:tailEnd/>
          </a:ln>
        </p:spPr>
        <p:txBody>
          <a:bodyPr>
            <a:spAutoFit/>
          </a:bodyPr>
          <a:lstStyle/>
          <a:p>
            <a:r>
              <a:rPr lang="en-US" sz="2800">
                <a:latin typeface="Calibri" pitchFamily="34" charset="0"/>
              </a:rPr>
              <a:t>(viii) Physical size and installation</a:t>
            </a:r>
          </a:p>
        </p:txBody>
      </p:sp>
      <p:sp>
        <p:nvSpPr>
          <p:cNvPr id="50179" name="TextBox 2"/>
          <p:cNvSpPr txBox="1">
            <a:spLocks noChangeArrowheads="1"/>
          </p:cNvSpPr>
          <p:nvPr/>
        </p:nvSpPr>
        <p:spPr bwMode="auto">
          <a:xfrm>
            <a:off x="1066800" y="1600200"/>
            <a:ext cx="7620000" cy="4832350"/>
          </a:xfrm>
          <a:prstGeom prst="rect">
            <a:avLst/>
          </a:prstGeom>
          <a:noFill/>
          <a:ln w="9525">
            <a:noFill/>
            <a:miter lim="800000"/>
            <a:headEnd/>
            <a:tailEnd/>
          </a:ln>
        </p:spPr>
        <p:txBody>
          <a:bodyPr>
            <a:spAutoFit/>
          </a:bodyPr>
          <a:lstStyle/>
          <a:p>
            <a:pPr>
              <a:buFont typeface="Wingdings" pitchFamily="2" charset="2"/>
              <a:buChar char="Ø"/>
            </a:pPr>
            <a:r>
              <a:rPr lang="en-US" sz="2800">
                <a:latin typeface="Times New Roman" pitchFamily="18" charset="0"/>
                <a:cs typeface="Times New Roman" pitchFamily="18" charset="0"/>
              </a:rPr>
              <a:t>From the stand point of physical installation, because the STATCOM not only controls but also internally generates the reactive output power, the large capacitor and reactor banks with their associated switchgear and protection, used in conventional thyristors controlled SVCs, are not needed.</a:t>
            </a:r>
          </a:p>
          <a:p>
            <a:endParaRPr lang="en-US" sz="2800">
              <a:latin typeface="Times New Roman" pitchFamily="18" charset="0"/>
              <a:cs typeface="Times New Roman" pitchFamily="18" charset="0"/>
            </a:endParaRPr>
          </a:p>
          <a:p>
            <a:pPr>
              <a:buFont typeface="Wingdings" pitchFamily="2" charset="2"/>
              <a:buChar char="Ø"/>
            </a:pPr>
            <a:r>
              <a:rPr lang="en-US" sz="2800">
                <a:latin typeface="Times New Roman" pitchFamily="18" charset="0"/>
                <a:cs typeface="Times New Roman" pitchFamily="18" charset="0"/>
              </a:rPr>
              <a:t>This results in a significant reduction in overall size (about 30 to 40 %) , as well as installation labor and cost.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381000" y="1143000"/>
            <a:ext cx="8458200" cy="4530725"/>
          </a:xfrm>
        </p:spPr>
        <p:txBody>
          <a:bodyPr/>
          <a:lstStyle/>
          <a:p>
            <a:pPr algn="just"/>
            <a:r>
              <a:rPr lang="en-US" smtClean="0"/>
              <a:t>Improves the transient stability of the system.</a:t>
            </a:r>
          </a:p>
          <a:p>
            <a:pPr algn="just">
              <a:buFont typeface="Wingdings" pitchFamily="2" charset="2"/>
              <a:buNone/>
            </a:pPr>
            <a:endParaRPr lang="en-US" smtClean="0"/>
          </a:p>
          <a:p>
            <a:pPr algn="just"/>
            <a:r>
              <a:rPr lang="en-US" smtClean="0"/>
              <a:t>Controls real and reactive power flow in the line independently.</a:t>
            </a:r>
          </a:p>
          <a:p>
            <a:pPr algn="just">
              <a:buFont typeface="Wingdings" pitchFamily="2" charset="2"/>
              <a:buNone/>
            </a:pPr>
            <a:endParaRPr lang="en-US" smtClean="0"/>
          </a:p>
          <a:p>
            <a:pPr algn="just"/>
            <a:r>
              <a:rPr lang="en-US" smtClean="0"/>
              <a:t>Damping of oscillations which can threaten security or limit the usable line capacity.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889125" y="1408113"/>
            <a:ext cx="3308350" cy="366712"/>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UPFC     CIRCUIT DIAGRAM</a:t>
            </a:r>
            <a:r>
              <a:rPr lang="en-US">
                <a:latin typeface="Calibri" pitchFamily="34" charset="0"/>
              </a:rPr>
              <a:t>  </a:t>
            </a:r>
          </a:p>
        </p:txBody>
      </p:sp>
      <p:sp>
        <p:nvSpPr>
          <p:cNvPr id="8195" name="Text Box 7"/>
          <p:cNvSpPr txBox="1">
            <a:spLocks noChangeArrowheads="1"/>
          </p:cNvSpPr>
          <p:nvPr/>
        </p:nvSpPr>
        <p:spPr bwMode="auto">
          <a:xfrm>
            <a:off x="179388" y="373063"/>
            <a:ext cx="8810625" cy="6094412"/>
          </a:xfrm>
          <a:prstGeom prst="rect">
            <a:avLst/>
          </a:prstGeom>
          <a:noFill/>
          <a:ln w="9525">
            <a:noFill/>
            <a:miter lim="800000"/>
            <a:headEnd/>
            <a:tailEnd/>
          </a:ln>
        </p:spPr>
        <p:txBody>
          <a:bodyPr>
            <a:spAutoFit/>
          </a:bodyPr>
          <a:lstStyle/>
          <a:p>
            <a:endParaRPr lang="en-US" sz="2400">
              <a:solidFill>
                <a:srgbClr val="0000FF"/>
              </a:solidFill>
              <a:latin typeface="Calibri" pitchFamily="34" charset="0"/>
            </a:endParaRPr>
          </a:p>
          <a:p>
            <a:pPr>
              <a:buFont typeface="Wingdings" pitchFamily="2" charset="2"/>
              <a:buChar char="ü"/>
            </a:pPr>
            <a:r>
              <a:rPr lang="en-US">
                <a:latin typeface="Calibri" pitchFamily="34" charset="0"/>
              </a:rPr>
              <a:t> </a:t>
            </a:r>
            <a:r>
              <a:rPr lang="en-US" sz="2400">
                <a:latin typeface="Calibri" pitchFamily="34" charset="0"/>
              </a:rPr>
              <a:t>Better utilization of existing transmission system assets </a:t>
            </a:r>
          </a:p>
          <a:p>
            <a:pPr>
              <a:buFont typeface="Wingdings" pitchFamily="2" charset="2"/>
              <a:buChar char="ü"/>
            </a:pPr>
            <a:endParaRPr lang="en-US" sz="2400" b="1">
              <a:latin typeface="Calibri" pitchFamily="34" charset="0"/>
            </a:endParaRPr>
          </a:p>
          <a:p>
            <a:pPr>
              <a:buFont typeface="Wingdings" pitchFamily="2" charset="2"/>
              <a:buChar char="ü"/>
            </a:pPr>
            <a:r>
              <a:rPr lang="en-US" sz="2400">
                <a:latin typeface="Calibri" pitchFamily="34" charset="0"/>
              </a:rPr>
              <a:t> Increased transmission system reliability and availability 	</a:t>
            </a:r>
            <a:r>
              <a:rPr lang="en-US">
                <a:latin typeface="Calibri" pitchFamily="34" charset="0"/>
              </a:rPr>
              <a:t>(lower vulnerability to load changes, line faults)</a:t>
            </a:r>
            <a:r>
              <a:rPr lang="en-US" sz="2400">
                <a:latin typeface="Calibri" pitchFamily="34" charset="0"/>
              </a:rPr>
              <a:t> </a:t>
            </a:r>
          </a:p>
          <a:p>
            <a:endParaRPr lang="en-US" sz="2400">
              <a:latin typeface="Calibri" pitchFamily="34" charset="0"/>
            </a:endParaRPr>
          </a:p>
          <a:p>
            <a:pPr>
              <a:buFont typeface="Wingdings" pitchFamily="2" charset="2"/>
              <a:buChar char="ü"/>
            </a:pPr>
            <a:r>
              <a:rPr lang="en-US" sz="2400">
                <a:latin typeface="Calibri" pitchFamily="34" charset="0"/>
              </a:rPr>
              <a:t> Increased dynamic and transient grid </a:t>
            </a:r>
          </a:p>
          <a:p>
            <a:pPr>
              <a:buFont typeface="Wingdings" pitchFamily="2" charset="2"/>
              <a:buChar char="ü"/>
            </a:pPr>
            <a:endParaRPr lang="en-US" sz="2400">
              <a:latin typeface="Calibri" pitchFamily="34" charset="0"/>
            </a:endParaRPr>
          </a:p>
          <a:p>
            <a:pPr>
              <a:buFont typeface="Wingdings" pitchFamily="2" charset="2"/>
              <a:buChar char="ü"/>
            </a:pPr>
            <a:r>
              <a:rPr lang="en-US" sz="2400">
                <a:latin typeface="Calibri" pitchFamily="34" charset="0"/>
              </a:rPr>
              <a:t> Stability and reduction of loop flows</a:t>
            </a:r>
          </a:p>
          <a:p>
            <a:pPr>
              <a:buFont typeface="Wingdings" pitchFamily="2" charset="2"/>
              <a:buChar char="ü"/>
            </a:pPr>
            <a:endParaRPr lang="en-US" sz="2400">
              <a:latin typeface="Calibri" pitchFamily="34" charset="0"/>
            </a:endParaRPr>
          </a:p>
          <a:p>
            <a:pPr>
              <a:buFont typeface="Wingdings" pitchFamily="2" charset="2"/>
              <a:buChar char="ü"/>
            </a:pPr>
            <a:r>
              <a:rPr lang="en-US" sz="2400">
                <a:latin typeface="Calibri" pitchFamily="34" charset="0"/>
              </a:rPr>
              <a:t> Increased quality of supply for sensitive industries </a:t>
            </a:r>
          </a:p>
          <a:p>
            <a:r>
              <a:rPr lang="en-US" sz="2400">
                <a:latin typeface="Calibri" pitchFamily="34" charset="0"/>
              </a:rPr>
              <a:t>	</a:t>
            </a:r>
            <a:r>
              <a:rPr lang="en-US" sz="1600">
                <a:latin typeface="Calibri" pitchFamily="34" charset="0"/>
              </a:rPr>
              <a:t>(through mitigation of flicker, frequency variations)</a:t>
            </a:r>
            <a:endParaRPr lang="en-US" sz="2400">
              <a:latin typeface="Calibri" pitchFamily="34" charset="0"/>
            </a:endParaRPr>
          </a:p>
          <a:p>
            <a:endParaRPr lang="en-US" sz="2400">
              <a:latin typeface="Calibri" pitchFamily="34" charset="0"/>
            </a:endParaRPr>
          </a:p>
          <a:p>
            <a:pPr>
              <a:buFont typeface="Wingdings" pitchFamily="2" charset="2"/>
              <a:buChar char="ü"/>
            </a:pPr>
            <a:r>
              <a:rPr lang="en-US" sz="2400">
                <a:latin typeface="Calibri" pitchFamily="34" charset="0"/>
              </a:rPr>
              <a:t> Environmental benefits</a:t>
            </a:r>
            <a:r>
              <a:rPr lang="en-US">
                <a:latin typeface="Calibri" pitchFamily="34" charset="0"/>
              </a:rPr>
              <a:t> </a:t>
            </a:r>
          </a:p>
          <a:p>
            <a:pPr>
              <a:buFont typeface="Wingdings" pitchFamily="2" charset="2"/>
              <a:buChar char="ü"/>
            </a:pPr>
            <a:endParaRPr lang="en-US">
              <a:latin typeface="Calibri" pitchFamily="34" charset="0"/>
            </a:endParaRPr>
          </a:p>
          <a:p>
            <a:endParaRPr lang="en-US">
              <a:latin typeface="Calibri" pitchFamily="34" charset="0"/>
            </a:endParaRPr>
          </a:p>
          <a:p>
            <a:endParaRPr lang="en-US">
              <a:latin typeface="Calibri" pitchFamily="34" charset="0"/>
            </a:endParaRPr>
          </a:p>
        </p:txBody>
      </p:sp>
      <p:sp>
        <p:nvSpPr>
          <p:cNvPr id="9220" name="Slide Number Placeholder 1"/>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fontAlgn="auto">
              <a:spcBef>
                <a:spcPts val="0"/>
              </a:spcBef>
              <a:spcAft>
                <a:spcPts val="0"/>
              </a:spcAft>
              <a:defRPr/>
            </a:pPr>
            <a:fld id="{4118CFA8-9AF5-4626-A831-9CEFD211A66F}" type="slidenum">
              <a:rPr lang="en-IN" altLang="en-US" sz="1200">
                <a:effectLst>
                  <a:outerShdw blurRad="38100" dist="38100" dir="2700000" algn="tl">
                    <a:srgbClr val="000000"/>
                  </a:outerShdw>
                </a:effectLst>
                <a:latin typeface="+mn-lt"/>
                <a:cs typeface="+mn-cs"/>
              </a:rPr>
              <a:pPr algn="r" fontAlgn="auto">
                <a:spcBef>
                  <a:spcPts val="0"/>
                </a:spcBef>
                <a:spcAft>
                  <a:spcPts val="0"/>
                </a:spcAft>
                <a:defRPr/>
              </a:pPr>
              <a:t>6</a:t>
            </a:fld>
            <a:endParaRPr lang="en-IN" altLang="en-US" sz="1200">
              <a:effectLst>
                <a:outerShdw blurRad="38100" dist="38100" dir="2700000" algn="tl">
                  <a:srgbClr val="000000"/>
                </a:outerShdw>
              </a:effectLst>
              <a:latin typeface="+mn-lt"/>
              <a:cs typeface="+mn-cs"/>
            </a:endParaRPr>
          </a:p>
        </p:txBody>
      </p:sp>
    </p:spTree>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36525" y="115888"/>
            <a:ext cx="5256213" cy="400050"/>
          </a:xfrm>
          <a:prstGeom prst="rect">
            <a:avLst/>
          </a:prstGeom>
          <a:noFill/>
          <a:ln w="9525">
            <a:noFill/>
            <a:miter lim="800000"/>
            <a:headEnd/>
            <a:tailEnd/>
          </a:ln>
        </p:spPr>
        <p:txBody>
          <a:bodyPr>
            <a:spAutoFit/>
          </a:bodyPr>
          <a:lstStyle/>
          <a:p>
            <a:r>
              <a:rPr lang="en-IN" altLang="en-US" b="1" u="sng">
                <a:latin typeface="Calibri" pitchFamily="34" charset="0"/>
              </a:rPr>
              <a:t>OVER VIEW OF  FACTS</a:t>
            </a:r>
          </a:p>
        </p:txBody>
      </p:sp>
      <p:sp>
        <p:nvSpPr>
          <p:cNvPr id="9219" name="Flowchart: Process 1"/>
          <p:cNvSpPr>
            <a:spLocks noChangeArrowheads="1"/>
          </p:cNvSpPr>
          <p:nvPr/>
        </p:nvSpPr>
        <p:spPr bwMode="auto">
          <a:xfrm>
            <a:off x="3048000" y="609600"/>
            <a:ext cx="2916238" cy="576263"/>
          </a:xfrm>
          <a:prstGeom prst="flowChartProcess">
            <a:avLst/>
          </a:prstGeom>
          <a:solidFill>
            <a:srgbClr val="990000"/>
          </a:solidFill>
          <a:ln w="25400">
            <a:solidFill>
              <a:srgbClr val="2349BC"/>
            </a:solidFill>
            <a:miter lim="800000"/>
            <a:headEnd/>
            <a:tailEnd/>
          </a:ln>
        </p:spPr>
        <p:txBody>
          <a:bodyPr anchor="ctr"/>
          <a:lstStyle/>
          <a:p>
            <a:pPr algn="ctr"/>
            <a:r>
              <a:rPr lang="en-IN" altLang="en-US">
                <a:solidFill>
                  <a:srgbClr val="FFFFFF"/>
                </a:solidFill>
                <a:latin typeface="Calibri" pitchFamily="34" charset="0"/>
              </a:rPr>
              <a:t>AC- NETWORK CONTROLLERS</a:t>
            </a:r>
          </a:p>
        </p:txBody>
      </p:sp>
      <p:cxnSp>
        <p:nvCxnSpPr>
          <p:cNvPr id="10244" name="Elbow Connector 3"/>
          <p:cNvCxnSpPr>
            <a:cxnSpLocks noChangeShapeType="1"/>
          </p:cNvCxnSpPr>
          <p:nvPr/>
        </p:nvCxnSpPr>
        <p:spPr bwMode="auto">
          <a:xfrm rot="5400000">
            <a:off x="2690019" y="1734344"/>
            <a:ext cx="465138" cy="12700"/>
          </a:xfrm>
          <a:prstGeom prst="bentConnector3">
            <a:avLst>
              <a:gd name="adj1" fmla="val -3241"/>
            </a:avLst>
          </a:prstGeom>
          <a:noFill/>
          <a:ln w="38100" cmpd="sng">
            <a:solidFill>
              <a:schemeClr val="accent1"/>
            </a:solidFill>
            <a:miter lim="800000"/>
            <a:headEnd/>
            <a:tailEnd type="arrow" w="med" len="med"/>
          </a:ln>
          <a:effectLst>
            <a:outerShdw dist="23000" dir="5400000" algn="ctr" rotWithShape="0">
              <a:srgbClr val="000000">
                <a:alpha val="34000"/>
              </a:srgbClr>
            </a:outerShdw>
          </a:effectLst>
        </p:spPr>
      </p:cxnSp>
      <p:cxnSp>
        <p:nvCxnSpPr>
          <p:cNvPr id="10245" name="Elbow Connector 11"/>
          <p:cNvCxnSpPr>
            <a:cxnSpLocks noChangeShapeType="1"/>
          </p:cNvCxnSpPr>
          <p:nvPr/>
        </p:nvCxnSpPr>
        <p:spPr bwMode="auto">
          <a:xfrm rot="5400000">
            <a:off x="5884068" y="1780382"/>
            <a:ext cx="392113" cy="31750"/>
          </a:xfrm>
          <a:prstGeom prst="bentConnector3">
            <a:avLst>
              <a:gd name="adj1" fmla="val -15588"/>
            </a:avLst>
          </a:prstGeom>
          <a:noFill/>
          <a:ln w="38100" cmpd="sng">
            <a:solidFill>
              <a:schemeClr val="accent1"/>
            </a:solidFill>
            <a:miter lim="800000"/>
            <a:headEnd/>
            <a:tailEnd type="arrow" w="med" len="med"/>
          </a:ln>
          <a:effectLst>
            <a:outerShdw dist="23000" dir="5400000" algn="ctr" rotWithShape="0">
              <a:srgbClr val="000000">
                <a:alpha val="34000"/>
              </a:srgbClr>
            </a:outerShdw>
          </a:effectLst>
        </p:spPr>
      </p:cxnSp>
      <p:cxnSp>
        <p:nvCxnSpPr>
          <p:cNvPr id="10246" name="Straight Connector 13"/>
          <p:cNvCxnSpPr>
            <a:cxnSpLocks noChangeShapeType="1"/>
          </p:cNvCxnSpPr>
          <p:nvPr/>
        </p:nvCxnSpPr>
        <p:spPr bwMode="auto">
          <a:xfrm>
            <a:off x="2916238" y="3271838"/>
            <a:ext cx="12700" cy="392112"/>
          </a:xfrm>
          <a:prstGeom prst="line">
            <a:avLst/>
          </a:prstGeom>
          <a:noFill/>
          <a:ln w="38100" cmpd="sng">
            <a:solidFill>
              <a:schemeClr val="accent1"/>
            </a:solidFill>
            <a:round/>
            <a:headEnd/>
            <a:tailEnd/>
          </a:ln>
          <a:effectLst>
            <a:outerShdw dist="23000" dir="5400000" algn="ctr" rotWithShape="0">
              <a:srgbClr val="000000">
                <a:alpha val="34000"/>
              </a:srgbClr>
            </a:outerShdw>
          </a:effectLst>
        </p:spPr>
      </p:cxnSp>
      <p:cxnSp>
        <p:nvCxnSpPr>
          <p:cNvPr id="10247" name="Straight Connector 18"/>
          <p:cNvCxnSpPr>
            <a:cxnSpLocks noChangeShapeType="1"/>
          </p:cNvCxnSpPr>
          <p:nvPr/>
        </p:nvCxnSpPr>
        <p:spPr bwMode="auto">
          <a:xfrm>
            <a:off x="6353175" y="2540000"/>
            <a:ext cx="0" cy="228600"/>
          </a:xfrm>
          <a:prstGeom prst="line">
            <a:avLst/>
          </a:prstGeom>
          <a:noFill/>
          <a:ln w="38100" cmpd="sng">
            <a:solidFill>
              <a:schemeClr val="accent1"/>
            </a:solidFill>
            <a:round/>
            <a:headEnd/>
            <a:tailEnd/>
          </a:ln>
          <a:effectLst>
            <a:outerShdw dist="23000" dir="5400000" algn="ctr" rotWithShape="0">
              <a:srgbClr val="000000">
                <a:alpha val="34000"/>
              </a:srgbClr>
            </a:outerShdw>
          </a:effectLst>
        </p:spPr>
      </p:cxnSp>
      <p:cxnSp>
        <p:nvCxnSpPr>
          <p:cNvPr id="10248" name="Straight Connector 19"/>
          <p:cNvCxnSpPr>
            <a:cxnSpLocks noChangeShapeType="1"/>
          </p:cNvCxnSpPr>
          <p:nvPr/>
        </p:nvCxnSpPr>
        <p:spPr bwMode="auto">
          <a:xfrm>
            <a:off x="2916238" y="2525713"/>
            <a:ext cx="0" cy="225425"/>
          </a:xfrm>
          <a:prstGeom prst="line">
            <a:avLst/>
          </a:prstGeom>
          <a:noFill/>
          <a:ln w="38100" cmpd="sng">
            <a:solidFill>
              <a:schemeClr val="accent1"/>
            </a:solidFill>
            <a:round/>
            <a:headEnd/>
            <a:tailEnd/>
          </a:ln>
          <a:effectLst>
            <a:outerShdw dist="23000" dir="5400000" algn="ctr" rotWithShape="0">
              <a:srgbClr val="000000">
                <a:alpha val="34000"/>
              </a:srgbClr>
            </a:outerShdw>
          </a:effectLst>
        </p:spPr>
      </p:cxnSp>
      <p:cxnSp>
        <p:nvCxnSpPr>
          <p:cNvPr id="10249" name="Straight Connector 20"/>
          <p:cNvCxnSpPr>
            <a:cxnSpLocks noChangeShapeType="1"/>
          </p:cNvCxnSpPr>
          <p:nvPr/>
        </p:nvCxnSpPr>
        <p:spPr bwMode="auto">
          <a:xfrm flipV="1">
            <a:off x="2928938" y="1512888"/>
            <a:ext cx="3178175" cy="9525"/>
          </a:xfrm>
          <a:prstGeom prst="line">
            <a:avLst/>
          </a:prstGeom>
          <a:noFill/>
          <a:ln w="38100" cmpd="sng">
            <a:solidFill>
              <a:schemeClr val="accent1"/>
            </a:solidFill>
            <a:round/>
            <a:headEnd/>
            <a:tailEnd/>
          </a:ln>
          <a:effectLst>
            <a:outerShdw dist="23000" dir="5400000" algn="ctr" rotWithShape="0">
              <a:srgbClr val="000000">
                <a:alpha val="34000"/>
              </a:srgbClr>
            </a:outerShdw>
          </a:effectLst>
        </p:spPr>
      </p:cxnSp>
      <p:cxnSp>
        <p:nvCxnSpPr>
          <p:cNvPr id="10250" name="Straight Connector 21"/>
          <p:cNvCxnSpPr>
            <a:cxnSpLocks noChangeShapeType="1"/>
          </p:cNvCxnSpPr>
          <p:nvPr/>
        </p:nvCxnSpPr>
        <p:spPr bwMode="auto">
          <a:xfrm>
            <a:off x="4419600" y="1219200"/>
            <a:ext cx="0" cy="322263"/>
          </a:xfrm>
          <a:prstGeom prst="line">
            <a:avLst/>
          </a:prstGeom>
          <a:noFill/>
          <a:ln w="38100" cmpd="sng">
            <a:solidFill>
              <a:schemeClr val="accent1"/>
            </a:solidFill>
            <a:round/>
            <a:headEnd/>
            <a:tailEnd/>
          </a:ln>
          <a:effectLst>
            <a:outerShdw dist="23000" dir="5400000" algn="ctr" rotWithShape="0">
              <a:srgbClr val="000000">
                <a:alpha val="34000"/>
              </a:srgbClr>
            </a:outerShdw>
          </a:effectLst>
        </p:spPr>
      </p:cxnSp>
      <p:sp>
        <p:nvSpPr>
          <p:cNvPr id="9227" name="Rectangle 16389"/>
          <p:cNvSpPr>
            <a:spLocks noChangeArrowheads="1"/>
          </p:cNvSpPr>
          <p:nvPr/>
        </p:nvSpPr>
        <p:spPr bwMode="auto">
          <a:xfrm>
            <a:off x="1895475" y="2012950"/>
            <a:ext cx="2039938" cy="544513"/>
          </a:xfrm>
          <a:prstGeom prst="rect">
            <a:avLst/>
          </a:prstGeom>
          <a:solidFill>
            <a:schemeClr val="accent2"/>
          </a:solidFill>
          <a:ln w="25400">
            <a:solidFill>
              <a:srgbClr val="593198"/>
            </a:solidFill>
            <a:miter lim="800000"/>
            <a:headEnd/>
            <a:tailEnd/>
          </a:ln>
        </p:spPr>
        <p:txBody>
          <a:bodyPr anchor="ctr"/>
          <a:lstStyle/>
          <a:p>
            <a:pPr algn="ctr"/>
            <a:r>
              <a:rPr lang="en-IN" altLang="en-US">
                <a:solidFill>
                  <a:srgbClr val="FFFFFF"/>
                </a:solidFill>
                <a:latin typeface="Calibri" pitchFamily="34" charset="0"/>
              </a:rPr>
              <a:t>CONVENTIONAL (Switched)</a:t>
            </a:r>
          </a:p>
        </p:txBody>
      </p:sp>
      <p:sp>
        <p:nvSpPr>
          <p:cNvPr id="9228" name="Rectangle 38"/>
          <p:cNvSpPr>
            <a:spLocks noChangeArrowheads="1"/>
          </p:cNvSpPr>
          <p:nvPr/>
        </p:nvSpPr>
        <p:spPr bwMode="auto">
          <a:xfrm>
            <a:off x="4140200" y="2003425"/>
            <a:ext cx="4392613" cy="544513"/>
          </a:xfrm>
          <a:prstGeom prst="rect">
            <a:avLst/>
          </a:prstGeom>
          <a:solidFill>
            <a:schemeClr val="accent2"/>
          </a:solidFill>
          <a:ln w="25400">
            <a:solidFill>
              <a:srgbClr val="593198"/>
            </a:solidFill>
            <a:miter lim="800000"/>
            <a:headEnd/>
            <a:tailEnd/>
          </a:ln>
        </p:spPr>
        <p:txBody>
          <a:bodyPr anchor="ctr"/>
          <a:lstStyle/>
          <a:p>
            <a:pPr algn="ctr"/>
            <a:r>
              <a:rPr lang="en-IN" altLang="en-US">
                <a:solidFill>
                  <a:srgbClr val="FFFFFF"/>
                </a:solidFill>
                <a:latin typeface="Calibri" pitchFamily="34" charset="0"/>
              </a:rPr>
              <a:t>FACTS-Devices</a:t>
            </a:r>
          </a:p>
          <a:p>
            <a:pPr algn="ctr"/>
            <a:r>
              <a:rPr lang="en-IN" altLang="en-US">
                <a:solidFill>
                  <a:srgbClr val="FFFFFF"/>
                </a:solidFill>
                <a:latin typeface="Calibri" pitchFamily="34" charset="0"/>
              </a:rPr>
              <a:t>(Fast and Static)</a:t>
            </a:r>
          </a:p>
        </p:txBody>
      </p:sp>
      <p:cxnSp>
        <p:nvCxnSpPr>
          <p:cNvPr id="10253" name="Straight Connector 42"/>
          <p:cNvCxnSpPr>
            <a:cxnSpLocks noChangeShapeType="1"/>
          </p:cNvCxnSpPr>
          <p:nvPr/>
        </p:nvCxnSpPr>
        <p:spPr bwMode="auto">
          <a:xfrm>
            <a:off x="4818063" y="2557463"/>
            <a:ext cx="0" cy="228600"/>
          </a:xfrm>
          <a:prstGeom prst="line">
            <a:avLst/>
          </a:prstGeom>
          <a:noFill/>
          <a:ln w="38100" cmpd="sng">
            <a:solidFill>
              <a:schemeClr val="accent1"/>
            </a:solidFill>
            <a:round/>
            <a:headEnd/>
            <a:tailEnd/>
          </a:ln>
          <a:effectLst>
            <a:outerShdw dist="23000" dir="5400000" algn="ctr" rotWithShape="0">
              <a:srgbClr val="000000">
                <a:alpha val="34000"/>
              </a:srgbClr>
            </a:outerShdw>
          </a:effectLst>
        </p:spPr>
      </p:cxnSp>
      <p:cxnSp>
        <p:nvCxnSpPr>
          <p:cNvPr id="10254" name="Straight Connector 43"/>
          <p:cNvCxnSpPr>
            <a:cxnSpLocks noChangeShapeType="1"/>
          </p:cNvCxnSpPr>
          <p:nvPr/>
        </p:nvCxnSpPr>
        <p:spPr bwMode="auto">
          <a:xfrm>
            <a:off x="7920038" y="2543175"/>
            <a:ext cx="0" cy="228600"/>
          </a:xfrm>
          <a:prstGeom prst="line">
            <a:avLst/>
          </a:prstGeom>
          <a:noFill/>
          <a:ln w="38100" cmpd="sng">
            <a:solidFill>
              <a:schemeClr val="accent1"/>
            </a:solidFill>
            <a:round/>
            <a:headEnd/>
            <a:tailEnd/>
          </a:ln>
          <a:effectLst>
            <a:outerShdw dist="23000" dir="5400000" algn="ctr" rotWithShape="0">
              <a:srgbClr val="000000">
                <a:alpha val="34000"/>
              </a:srgbClr>
            </a:outerShdw>
          </a:effectLst>
        </p:spPr>
      </p:cxnSp>
      <p:sp>
        <p:nvSpPr>
          <p:cNvPr id="9231" name="Rectangle 16394"/>
          <p:cNvSpPr>
            <a:spLocks noChangeArrowheads="1"/>
          </p:cNvSpPr>
          <p:nvPr/>
        </p:nvSpPr>
        <p:spPr bwMode="auto">
          <a:xfrm>
            <a:off x="1895475" y="2782888"/>
            <a:ext cx="1933575" cy="508000"/>
          </a:xfrm>
          <a:prstGeom prst="rect">
            <a:avLst/>
          </a:prstGeom>
          <a:solidFill>
            <a:schemeClr val="tx1"/>
          </a:solidFill>
          <a:ln w="25400">
            <a:solidFill>
              <a:schemeClr val="bg2"/>
            </a:solidFill>
            <a:miter lim="800000"/>
            <a:headEnd/>
            <a:tailEnd/>
          </a:ln>
        </p:spPr>
        <p:txBody>
          <a:bodyPr anchor="ctr"/>
          <a:lstStyle/>
          <a:p>
            <a:pPr algn="ctr"/>
            <a:r>
              <a:rPr lang="en-IN" altLang="en-US">
                <a:solidFill>
                  <a:schemeClr val="bg1"/>
                </a:solidFill>
                <a:latin typeface="Calibri" pitchFamily="34" charset="0"/>
              </a:rPr>
              <a:t>R,L,C, Transformer</a:t>
            </a:r>
          </a:p>
        </p:txBody>
      </p:sp>
      <p:sp>
        <p:nvSpPr>
          <p:cNvPr id="9232" name="Rectangle 46"/>
          <p:cNvSpPr>
            <a:spLocks noChangeArrowheads="1"/>
          </p:cNvSpPr>
          <p:nvPr/>
        </p:nvSpPr>
        <p:spPr bwMode="auto">
          <a:xfrm>
            <a:off x="4140200" y="2809875"/>
            <a:ext cx="1439863" cy="560388"/>
          </a:xfrm>
          <a:prstGeom prst="rect">
            <a:avLst/>
          </a:prstGeom>
          <a:solidFill>
            <a:schemeClr val="tx1"/>
          </a:solidFill>
          <a:ln w="25400">
            <a:solidFill>
              <a:schemeClr val="bg2"/>
            </a:solidFill>
            <a:miter lim="800000"/>
            <a:headEnd/>
            <a:tailEnd/>
          </a:ln>
        </p:spPr>
        <p:txBody>
          <a:bodyPr anchor="ctr"/>
          <a:lstStyle/>
          <a:p>
            <a:pPr algn="ctr"/>
            <a:r>
              <a:rPr lang="en-IN" altLang="en-US">
                <a:solidFill>
                  <a:schemeClr val="bg1"/>
                </a:solidFill>
                <a:latin typeface="Calibri" pitchFamily="34" charset="0"/>
              </a:rPr>
              <a:t>Thyristor Valve</a:t>
            </a:r>
          </a:p>
        </p:txBody>
      </p:sp>
      <p:sp>
        <p:nvSpPr>
          <p:cNvPr id="9233" name="Rectangle 47"/>
          <p:cNvSpPr>
            <a:spLocks noChangeArrowheads="1"/>
          </p:cNvSpPr>
          <p:nvPr/>
        </p:nvSpPr>
        <p:spPr bwMode="auto">
          <a:xfrm>
            <a:off x="5815013" y="2800350"/>
            <a:ext cx="1131887" cy="471488"/>
          </a:xfrm>
          <a:prstGeom prst="rect">
            <a:avLst/>
          </a:prstGeom>
          <a:solidFill>
            <a:schemeClr val="tx1"/>
          </a:solidFill>
          <a:ln w="25400">
            <a:solidFill>
              <a:schemeClr val="bg2"/>
            </a:solidFill>
            <a:miter lim="800000"/>
            <a:headEnd/>
            <a:tailEnd/>
          </a:ln>
        </p:spPr>
        <p:txBody>
          <a:bodyPr anchor="ctr"/>
          <a:lstStyle/>
          <a:p>
            <a:pPr algn="ctr"/>
            <a:r>
              <a:rPr lang="en-IN" altLang="en-US">
                <a:solidFill>
                  <a:schemeClr val="bg1"/>
                </a:solidFill>
                <a:latin typeface="Calibri" pitchFamily="34" charset="0"/>
              </a:rPr>
              <a:t>VSC</a:t>
            </a:r>
          </a:p>
        </p:txBody>
      </p:sp>
      <p:sp>
        <p:nvSpPr>
          <p:cNvPr id="9234" name="Rectangle 48"/>
          <p:cNvSpPr>
            <a:spLocks noChangeArrowheads="1"/>
          </p:cNvSpPr>
          <p:nvPr/>
        </p:nvSpPr>
        <p:spPr bwMode="auto">
          <a:xfrm>
            <a:off x="7308850" y="2792413"/>
            <a:ext cx="1223963" cy="469900"/>
          </a:xfrm>
          <a:prstGeom prst="rect">
            <a:avLst/>
          </a:prstGeom>
          <a:solidFill>
            <a:schemeClr val="tx1"/>
          </a:solidFill>
          <a:ln w="25400">
            <a:solidFill>
              <a:schemeClr val="bg2"/>
            </a:solidFill>
            <a:miter lim="800000"/>
            <a:headEnd/>
            <a:tailEnd/>
          </a:ln>
        </p:spPr>
        <p:txBody>
          <a:bodyPr anchor="ctr"/>
          <a:lstStyle/>
          <a:p>
            <a:pPr algn="ctr"/>
            <a:r>
              <a:rPr lang="en-IN" altLang="en-US">
                <a:solidFill>
                  <a:schemeClr val="bg1"/>
                </a:solidFill>
                <a:latin typeface="Calibri" pitchFamily="34" charset="0"/>
              </a:rPr>
              <a:t>Hybrid</a:t>
            </a:r>
          </a:p>
        </p:txBody>
      </p:sp>
      <p:sp>
        <p:nvSpPr>
          <p:cNvPr id="9235" name="Flowchart: Sequential Access Storage 16396"/>
          <p:cNvSpPr>
            <a:spLocks noChangeArrowheads="1"/>
          </p:cNvSpPr>
          <p:nvPr/>
        </p:nvSpPr>
        <p:spPr bwMode="auto">
          <a:xfrm rot="-540075">
            <a:off x="223838" y="3390900"/>
            <a:ext cx="1506537" cy="688975"/>
          </a:xfrm>
          <a:prstGeom prst="flowChartMagneticTape">
            <a:avLst/>
          </a:prstGeom>
          <a:solidFill>
            <a:srgbClr val="CCECFF"/>
          </a:solidFill>
          <a:ln w="25400">
            <a:solidFill>
              <a:schemeClr val="accent1"/>
            </a:solidFill>
            <a:miter lim="800000"/>
            <a:headEnd/>
            <a:tailEnd/>
          </a:ln>
        </p:spPr>
        <p:txBody>
          <a:bodyPr anchor="ctr"/>
          <a:lstStyle/>
          <a:p>
            <a:pPr algn="ctr"/>
            <a:r>
              <a:rPr lang="en-IN" altLang="en-US">
                <a:solidFill>
                  <a:srgbClr val="000080"/>
                </a:solidFill>
                <a:latin typeface="Calibri" pitchFamily="34" charset="0"/>
              </a:rPr>
              <a:t>Shunt Devices</a:t>
            </a:r>
          </a:p>
        </p:txBody>
      </p:sp>
      <p:sp>
        <p:nvSpPr>
          <p:cNvPr id="9236" name="Flowchart: Sequential Access Storage 51"/>
          <p:cNvSpPr>
            <a:spLocks noChangeArrowheads="1"/>
          </p:cNvSpPr>
          <p:nvPr/>
        </p:nvSpPr>
        <p:spPr bwMode="auto">
          <a:xfrm rot="-573285">
            <a:off x="179388" y="4529138"/>
            <a:ext cx="1601787" cy="647700"/>
          </a:xfrm>
          <a:prstGeom prst="flowChartMagneticTape">
            <a:avLst/>
          </a:prstGeom>
          <a:solidFill>
            <a:srgbClr val="CCECFF"/>
          </a:solidFill>
          <a:ln w="25400">
            <a:solidFill>
              <a:schemeClr val="accent1"/>
            </a:solidFill>
            <a:miter lim="800000"/>
            <a:headEnd/>
            <a:tailEnd/>
          </a:ln>
        </p:spPr>
        <p:txBody>
          <a:bodyPr anchor="ctr"/>
          <a:lstStyle/>
          <a:p>
            <a:pPr algn="ctr"/>
            <a:r>
              <a:rPr lang="en-IN" altLang="en-US">
                <a:solidFill>
                  <a:srgbClr val="000080"/>
                </a:solidFill>
                <a:latin typeface="Calibri" pitchFamily="34" charset="0"/>
              </a:rPr>
              <a:t>Series Devices</a:t>
            </a:r>
          </a:p>
        </p:txBody>
      </p:sp>
      <p:sp>
        <p:nvSpPr>
          <p:cNvPr id="9237" name="Flowchart: Sequential Access Storage 52"/>
          <p:cNvSpPr>
            <a:spLocks noChangeArrowheads="1"/>
          </p:cNvSpPr>
          <p:nvPr/>
        </p:nvSpPr>
        <p:spPr bwMode="auto">
          <a:xfrm rot="-581382">
            <a:off x="260350" y="5819775"/>
            <a:ext cx="1520825" cy="647700"/>
          </a:xfrm>
          <a:prstGeom prst="flowChartMagneticTape">
            <a:avLst/>
          </a:prstGeom>
          <a:solidFill>
            <a:srgbClr val="CCECFF"/>
          </a:solidFill>
          <a:ln w="25400">
            <a:solidFill>
              <a:schemeClr val="accent1"/>
            </a:solidFill>
            <a:miter lim="800000"/>
            <a:headEnd/>
            <a:tailEnd/>
          </a:ln>
        </p:spPr>
        <p:txBody>
          <a:bodyPr anchor="ctr"/>
          <a:lstStyle/>
          <a:p>
            <a:pPr algn="ctr"/>
            <a:r>
              <a:rPr lang="en-IN" altLang="en-US">
                <a:solidFill>
                  <a:srgbClr val="000080"/>
                </a:solidFill>
                <a:latin typeface="Calibri" pitchFamily="34" charset="0"/>
              </a:rPr>
              <a:t>Shunt-Series </a:t>
            </a:r>
          </a:p>
        </p:txBody>
      </p:sp>
      <p:grpSp>
        <p:nvGrpSpPr>
          <p:cNvPr id="9238" name="Group 22"/>
          <p:cNvGrpSpPr>
            <a:grpSpLocks/>
          </p:cNvGrpSpPr>
          <p:nvPr/>
        </p:nvGrpSpPr>
        <p:grpSpPr bwMode="auto">
          <a:xfrm>
            <a:off x="1841500" y="3663950"/>
            <a:ext cx="2005013" cy="573088"/>
            <a:chOff x="0" y="0"/>
            <a:chExt cx="1263" cy="361"/>
          </a:xfrm>
        </p:grpSpPr>
        <p:pic>
          <p:nvPicPr>
            <p:cNvPr id="9264" name="Round Single Corner Rectangle 16397"/>
            <p:cNvPicPr>
              <a:picLocks noChangeArrowheads="1"/>
            </p:cNvPicPr>
            <p:nvPr/>
          </p:nvPicPr>
          <p:blipFill>
            <a:blip r:embed="rId2"/>
            <a:srcRect/>
            <a:stretch>
              <a:fillRect/>
            </a:stretch>
          </p:blipFill>
          <p:spPr bwMode="auto">
            <a:xfrm>
              <a:off x="0" y="0"/>
              <a:ext cx="1263" cy="361"/>
            </a:xfrm>
            <a:prstGeom prst="rect">
              <a:avLst/>
            </a:prstGeom>
            <a:noFill/>
            <a:ln w="9525">
              <a:noFill/>
              <a:miter lim="800000"/>
              <a:headEnd/>
              <a:tailEnd/>
            </a:ln>
          </p:spPr>
        </p:pic>
        <p:sp>
          <p:nvSpPr>
            <p:cNvPr id="9265" name="Text Box 24"/>
            <p:cNvSpPr txBox="1">
              <a:spLocks noChangeArrowheads="1"/>
            </p:cNvSpPr>
            <p:nvPr/>
          </p:nvSpPr>
          <p:spPr bwMode="auto">
            <a:xfrm>
              <a:off x="13" y="10"/>
              <a:ext cx="1222" cy="341"/>
            </a:xfrm>
            <a:prstGeom prst="rect">
              <a:avLst/>
            </a:prstGeom>
            <a:noFill/>
            <a:ln w="9525">
              <a:noFill/>
              <a:miter lim="800000"/>
              <a:headEnd/>
              <a:tailEnd/>
            </a:ln>
          </p:spPr>
          <p:txBody>
            <a:bodyPr anchor="ctr"/>
            <a:lstStyle/>
            <a:p>
              <a:pPr algn="ctr"/>
              <a:r>
                <a:rPr lang="en-IN" altLang="en-US">
                  <a:solidFill>
                    <a:srgbClr val="003300"/>
                  </a:solidFill>
                  <a:latin typeface="Calibri" pitchFamily="34" charset="0"/>
                </a:rPr>
                <a:t>Switched Shunt Compensation</a:t>
              </a:r>
            </a:p>
          </p:txBody>
        </p:sp>
      </p:grpSp>
      <p:grpSp>
        <p:nvGrpSpPr>
          <p:cNvPr id="9239" name="Group 25"/>
          <p:cNvGrpSpPr>
            <a:grpSpLocks/>
          </p:cNvGrpSpPr>
          <p:nvPr/>
        </p:nvGrpSpPr>
        <p:grpSpPr bwMode="auto">
          <a:xfrm>
            <a:off x="1841500" y="4748213"/>
            <a:ext cx="2005013" cy="573087"/>
            <a:chOff x="0" y="0"/>
            <a:chExt cx="1263" cy="361"/>
          </a:xfrm>
        </p:grpSpPr>
        <p:pic>
          <p:nvPicPr>
            <p:cNvPr id="9262" name="Round Single Corner Rectangle 54"/>
            <p:cNvPicPr>
              <a:picLocks noChangeArrowheads="1"/>
            </p:cNvPicPr>
            <p:nvPr/>
          </p:nvPicPr>
          <p:blipFill>
            <a:blip r:embed="rId2"/>
            <a:srcRect/>
            <a:stretch>
              <a:fillRect/>
            </a:stretch>
          </p:blipFill>
          <p:spPr bwMode="auto">
            <a:xfrm>
              <a:off x="0" y="0"/>
              <a:ext cx="1263" cy="361"/>
            </a:xfrm>
            <a:prstGeom prst="rect">
              <a:avLst/>
            </a:prstGeom>
            <a:noFill/>
            <a:ln w="9525">
              <a:noFill/>
              <a:miter lim="800000"/>
              <a:headEnd/>
              <a:tailEnd/>
            </a:ln>
          </p:spPr>
        </p:pic>
        <p:sp>
          <p:nvSpPr>
            <p:cNvPr id="9263" name="Text Box 27"/>
            <p:cNvSpPr txBox="1">
              <a:spLocks noChangeArrowheads="1"/>
            </p:cNvSpPr>
            <p:nvPr/>
          </p:nvSpPr>
          <p:spPr bwMode="auto">
            <a:xfrm>
              <a:off x="13" y="13"/>
              <a:ext cx="1223" cy="335"/>
            </a:xfrm>
            <a:prstGeom prst="rect">
              <a:avLst/>
            </a:prstGeom>
            <a:noFill/>
            <a:ln w="9525">
              <a:noFill/>
              <a:miter lim="800000"/>
              <a:headEnd/>
              <a:tailEnd/>
            </a:ln>
          </p:spPr>
          <p:txBody>
            <a:bodyPr anchor="ctr"/>
            <a:lstStyle/>
            <a:p>
              <a:pPr algn="ctr"/>
              <a:r>
                <a:rPr lang="en-IN" altLang="en-US">
                  <a:solidFill>
                    <a:srgbClr val="003300"/>
                  </a:solidFill>
                  <a:latin typeface="Calibri" pitchFamily="34" charset="0"/>
                </a:rPr>
                <a:t>Switched Series Compensation</a:t>
              </a:r>
            </a:p>
          </p:txBody>
        </p:sp>
      </p:grpSp>
      <p:grpSp>
        <p:nvGrpSpPr>
          <p:cNvPr id="9240" name="Group 28"/>
          <p:cNvGrpSpPr>
            <a:grpSpLocks/>
          </p:cNvGrpSpPr>
          <p:nvPr/>
        </p:nvGrpSpPr>
        <p:grpSpPr bwMode="auto">
          <a:xfrm>
            <a:off x="1889125" y="5840413"/>
            <a:ext cx="1957388" cy="646112"/>
            <a:chOff x="0" y="0"/>
            <a:chExt cx="1233" cy="407"/>
          </a:xfrm>
        </p:grpSpPr>
        <p:pic>
          <p:nvPicPr>
            <p:cNvPr id="9260" name="Round Single Corner Rectangle 55"/>
            <p:cNvPicPr>
              <a:picLocks noChangeArrowheads="1"/>
            </p:cNvPicPr>
            <p:nvPr/>
          </p:nvPicPr>
          <p:blipFill>
            <a:blip r:embed="rId3"/>
            <a:srcRect/>
            <a:stretch>
              <a:fillRect/>
            </a:stretch>
          </p:blipFill>
          <p:spPr bwMode="auto">
            <a:xfrm>
              <a:off x="0" y="0"/>
              <a:ext cx="1233" cy="407"/>
            </a:xfrm>
            <a:prstGeom prst="rect">
              <a:avLst/>
            </a:prstGeom>
            <a:noFill/>
            <a:ln w="9525">
              <a:noFill/>
              <a:miter lim="800000"/>
              <a:headEnd/>
              <a:tailEnd/>
            </a:ln>
          </p:spPr>
        </p:pic>
        <p:sp>
          <p:nvSpPr>
            <p:cNvPr id="9261" name="Text Box 30"/>
            <p:cNvSpPr txBox="1">
              <a:spLocks noChangeArrowheads="1"/>
            </p:cNvSpPr>
            <p:nvPr/>
          </p:nvSpPr>
          <p:spPr bwMode="auto">
            <a:xfrm>
              <a:off x="11" y="10"/>
              <a:ext cx="1192" cy="385"/>
            </a:xfrm>
            <a:prstGeom prst="rect">
              <a:avLst/>
            </a:prstGeom>
            <a:noFill/>
            <a:ln w="9525">
              <a:noFill/>
              <a:miter lim="800000"/>
              <a:headEnd/>
              <a:tailEnd/>
            </a:ln>
          </p:spPr>
          <p:txBody>
            <a:bodyPr anchor="ctr"/>
            <a:lstStyle/>
            <a:p>
              <a:pPr algn="ctr"/>
              <a:r>
                <a:rPr lang="en-IN" altLang="en-US">
                  <a:solidFill>
                    <a:srgbClr val="003300"/>
                  </a:solidFill>
                  <a:latin typeface="Calibri" pitchFamily="34" charset="0"/>
                </a:rPr>
                <a:t>Phase Shifting Transformer</a:t>
              </a:r>
            </a:p>
          </p:txBody>
        </p:sp>
      </p:grpSp>
      <p:sp>
        <p:nvSpPr>
          <p:cNvPr id="9241" name="Rounded Rectangle 16398"/>
          <p:cNvSpPr>
            <a:spLocks noChangeArrowheads="1"/>
          </p:cNvSpPr>
          <p:nvPr/>
        </p:nvSpPr>
        <p:spPr bwMode="auto">
          <a:xfrm>
            <a:off x="4067175" y="3679825"/>
            <a:ext cx="1439863" cy="514350"/>
          </a:xfrm>
          <a:prstGeom prst="roundRect">
            <a:avLst>
              <a:gd name="adj" fmla="val 16667"/>
            </a:avLst>
          </a:prstGeom>
          <a:solidFill>
            <a:srgbClr val="FFFF00"/>
          </a:solidFill>
          <a:ln w="25400">
            <a:solidFill>
              <a:srgbClr val="2349BC"/>
            </a:solidFill>
            <a:round/>
            <a:headEnd/>
            <a:tailEnd/>
          </a:ln>
        </p:spPr>
        <p:txBody>
          <a:bodyPr anchor="ctr"/>
          <a:lstStyle/>
          <a:p>
            <a:pPr algn="ctr"/>
            <a:r>
              <a:rPr lang="en-IN" altLang="en-US">
                <a:solidFill>
                  <a:srgbClr val="000066"/>
                </a:solidFill>
                <a:latin typeface="Calibri" pitchFamily="34" charset="0"/>
              </a:rPr>
              <a:t>SVC</a:t>
            </a:r>
          </a:p>
        </p:txBody>
      </p:sp>
      <p:sp>
        <p:nvSpPr>
          <p:cNvPr id="9242" name="Rounded Rectangle 57"/>
          <p:cNvSpPr>
            <a:spLocks noChangeArrowheads="1"/>
          </p:cNvSpPr>
          <p:nvPr/>
        </p:nvSpPr>
        <p:spPr bwMode="auto">
          <a:xfrm>
            <a:off x="5727700" y="5954713"/>
            <a:ext cx="1438275" cy="512762"/>
          </a:xfrm>
          <a:prstGeom prst="roundRect">
            <a:avLst>
              <a:gd name="adj" fmla="val 16667"/>
            </a:avLst>
          </a:prstGeom>
          <a:solidFill>
            <a:srgbClr val="FFFF00"/>
          </a:solidFill>
          <a:ln w="25400">
            <a:solidFill>
              <a:srgbClr val="2349BC"/>
            </a:solidFill>
            <a:round/>
            <a:headEnd/>
            <a:tailEnd/>
          </a:ln>
        </p:spPr>
        <p:txBody>
          <a:bodyPr anchor="ctr"/>
          <a:lstStyle/>
          <a:p>
            <a:pPr algn="ctr"/>
            <a:r>
              <a:rPr lang="en-IN" altLang="en-US">
                <a:solidFill>
                  <a:srgbClr val="000066"/>
                </a:solidFill>
                <a:latin typeface="Calibri" pitchFamily="34" charset="0"/>
              </a:rPr>
              <a:t>UPFC, DPFC</a:t>
            </a:r>
          </a:p>
        </p:txBody>
      </p:sp>
      <p:sp>
        <p:nvSpPr>
          <p:cNvPr id="9243" name="Rounded Rectangle 58"/>
          <p:cNvSpPr>
            <a:spLocks noChangeArrowheads="1"/>
          </p:cNvSpPr>
          <p:nvPr/>
        </p:nvSpPr>
        <p:spPr bwMode="auto">
          <a:xfrm>
            <a:off x="5667375" y="3663950"/>
            <a:ext cx="1438275" cy="512763"/>
          </a:xfrm>
          <a:prstGeom prst="roundRect">
            <a:avLst>
              <a:gd name="adj" fmla="val 16667"/>
            </a:avLst>
          </a:prstGeom>
          <a:solidFill>
            <a:srgbClr val="FFFF00"/>
          </a:solidFill>
          <a:ln w="25400">
            <a:solidFill>
              <a:srgbClr val="2349BC"/>
            </a:solidFill>
            <a:round/>
            <a:headEnd/>
            <a:tailEnd/>
          </a:ln>
        </p:spPr>
        <p:txBody>
          <a:bodyPr anchor="ctr"/>
          <a:lstStyle/>
          <a:p>
            <a:pPr algn="ctr"/>
            <a:r>
              <a:rPr lang="en-IN" altLang="en-US">
                <a:solidFill>
                  <a:srgbClr val="000066"/>
                </a:solidFill>
                <a:latin typeface="Calibri" pitchFamily="34" charset="0"/>
              </a:rPr>
              <a:t>STATCOM</a:t>
            </a:r>
          </a:p>
        </p:txBody>
      </p:sp>
      <p:sp>
        <p:nvSpPr>
          <p:cNvPr id="9244" name="Rounded Rectangle 59"/>
          <p:cNvSpPr>
            <a:spLocks noChangeArrowheads="1"/>
          </p:cNvSpPr>
          <p:nvPr/>
        </p:nvSpPr>
        <p:spPr bwMode="auto">
          <a:xfrm>
            <a:off x="5727700" y="4745038"/>
            <a:ext cx="1438275" cy="512762"/>
          </a:xfrm>
          <a:prstGeom prst="roundRect">
            <a:avLst>
              <a:gd name="adj" fmla="val 16667"/>
            </a:avLst>
          </a:prstGeom>
          <a:solidFill>
            <a:srgbClr val="FFFF00"/>
          </a:solidFill>
          <a:ln w="25400">
            <a:solidFill>
              <a:srgbClr val="2349BC"/>
            </a:solidFill>
            <a:round/>
            <a:headEnd/>
            <a:tailEnd/>
          </a:ln>
        </p:spPr>
        <p:txBody>
          <a:bodyPr anchor="ctr"/>
          <a:lstStyle/>
          <a:p>
            <a:pPr algn="ctr"/>
            <a:r>
              <a:rPr lang="en-IN" altLang="en-US">
                <a:solidFill>
                  <a:srgbClr val="000066"/>
                </a:solidFill>
                <a:latin typeface="Calibri" pitchFamily="34" charset="0"/>
              </a:rPr>
              <a:t>SSSC, IPFC</a:t>
            </a:r>
          </a:p>
        </p:txBody>
      </p:sp>
      <p:sp>
        <p:nvSpPr>
          <p:cNvPr id="9245" name="Rounded Rectangle 60"/>
          <p:cNvSpPr>
            <a:spLocks noChangeArrowheads="1"/>
          </p:cNvSpPr>
          <p:nvPr/>
        </p:nvSpPr>
        <p:spPr bwMode="auto">
          <a:xfrm>
            <a:off x="4140200" y="4768850"/>
            <a:ext cx="1439863" cy="512763"/>
          </a:xfrm>
          <a:prstGeom prst="roundRect">
            <a:avLst>
              <a:gd name="adj" fmla="val 16667"/>
            </a:avLst>
          </a:prstGeom>
          <a:solidFill>
            <a:srgbClr val="FFFF00"/>
          </a:solidFill>
          <a:ln w="25400">
            <a:solidFill>
              <a:srgbClr val="2349BC"/>
            </a:solidFill>
            <a:round/>
            <a:headEnd/>
            <a:tailEnd/>
          </a:ln>
        </p:spPr>
        <p:txBody>
          <a:bodyPr anchor="ctr"/>
          <a:lstStyle/>
          <a:p>
            <a:pPr algn="ctr"/>
            <a:r>
              <a:rPr lang="en-IN" altLang="en-US">
                <a:solidFill>
                  <a:srgbClr val="000066"/>
                </a:solidFill>
                <a:latin typeface="Calibri" pitchFamily="34" charset="0"/>
              </a:rPr>
              <a:t>TCSC</a:t>
            </a:r>
          </a:p>
        </p:txBody>
      </p:sp>
      <p:sp>
        <p:nvSpPr>
          <p:cNvPr id="9246" name="Rounded Rectangle 61"/>
          <p:cNvSpPr>
            <a:spLocks noChangeArrowheads="1"/>
          </p:cNvSpPr>
          <p:nvPr/>
        </p:nvSpPr>
        <p:spPr bwMode="auto">
          <a:xfrm>
            <a:off x="7327900" y="4745038"/>
            <a:ext cx="1438275" cy="512762"/>
          </a:xfrm>
          <a:prstGeom prst="roundRect">
            <a:avLst>
              <a:gd name="adj" fmla="val 16667"/>
            </a:avLst>
          </a:prstGeom>
          <a:solidFill>
            <a:srgbClr val="FFFF00"/>
          </a:solidFill>
          <a:ln w="25400">
            <a:solidFill>
              <a:srgbClr val="2349BC"/>
            </a:solidFill>
            <a:round/>
            <a:headEnd/>
            <a:tailEnd/>
          </a:ln>
        </p:spPr>
        <p:txBody>
          <a:bodyPr anchor="ctr"/>
          <a:lstStyle/>
          <a:p>
            <a:pPr algn="ctr"/>
            <a:r>
              <a:rPr lang="en-IN" altLang="en-US">
                <a:solidFill>
                  <a:srgbClr val="000066"/>
                </a:solidFill>
                <a:latin typeface="Calibri" pitchFamily="34" charset="0"/>
              </a:rPr>
              <a:t>FCL</a:t>
            </a:r>
          </a:p>
        </p:txBody>
      </p:sp>
      <p:sp>
        <p:nvSpPr>
          <p:cNvPr id="9247" name="Rounded Rectangle 62"/>
          <p:cNvSpPr>
            <a:spLocks noChangeArrowheads="1"/>
          </p:cNvSpPr>
          <p:nvPr/>
        </p:nvSpPr>
        <p:spPr bwMode="auto">
          <a:xfrm>
            <a:off x="7304088" y="3536950"/>
            <a:ext cx="1462087" cy="863600"/>
          </a:xfrm>
          <a:prstGeom prst="roundRect">
            <a:avLst>
              <a:gd name="adj" fmla="val 16667"/>
            </a:avLst>
          </a:prstGeom>
          <a:solidFill>
            <a:srgbClr val="FFFF00"/>
          </a:solidFill>
          <a:ln w="25400">
            <a:solidFill>
              <a:srgbClr val="2349BC"/>
            </a:solidFill>
            <a:round/>
            <a:headEnd/>
            <a:tailEnd/>
          </a:ln>
        </p:spPr>
        <p:txBody>
          <a:bodyPr anchor="ctr"/>
          <a:lstStyle/>
          <a:p>
            <a:pPr algn="ctr"/>
            <a:r>
              <a:rPr lang="en-IN" altLang="en-US">
                <a:solidFill>
                  <a:srgbClr val="000066"/>
                </a:solidFill>
                <a:latin typeface="Calibri" pitchFamily="34" charset="0"/>
              </a:rPr>
              <a:t>STATCOM + Energy Storage</a:t>
            </a:r>
          </a:p>
        </p:txBody>
      </p:sp>
      <p:sp>
        <p:nvSpPr>
          <p:cNvPr id="9248" name="Rounded Rectangle 63"/>
          <p:cNvSpPr>
            <a:spLocks noChangeArrowheads="1"/>
          </p:cNvSpPr>
          <p:nvPr/>
        </p:nvSpPr>
        <p:spPr bwMode="auto">
          <a:xfrm>
            <a:off x="4129088" y="5964238"/>
            <a:ext cx="1438275" cy="512762"/>
          </a:xfrm>
          <a:prstGeom prst="roundRect">
            <a:avLst>
              <a:gd name="adj" fmla="val 16667"/>
            </a:avLst>
          </a:prstGeom>
          <a:solidFill>
            <a:srgbClr val="FFFF00"/>
          </a:solidFill>
          <a:ln w="25400">
            <a:solidFill>
              <a:srgbClr val="2349BC"/>
            </a:solidFill>
            <a:round/>
            <a:headEnd/>
            <a:tailEnd/>
          </a:ln>
        </p:spPr>
        <p:txBody>
          <a:bodyPr anchor="ctr"/>
          <a:lstStyle/>
          <a:p>
            <a:pPr algn="ctr"/>
            <a:r>
              <a:rPr lang="en-IN" altLang="en-US">
                <a:solidFill>
                  <a:srgbClr val="000066"/>
                </a:solidFill>
                <a:latin typeface="Calibri" pitchFamily="34" charset="0"/>
              </a:rPr>
              <a:t>DFC</a:t>
            </a:r>
          </a:p>
        </p:txBody>
      </p:sp>
      <p:cxnSp>
        <p:nvCxnSpPr>
          <p:cNvPr id="10279" name="Straight Connector 66"/>
          <p:cNvCxnSpPr>
            <a:cxnSpLocks noChangeShapeType="1"/>
          </p:cNvCxnSpPr>
          <p:nvPr/>
        </p:nvCxnSpPr>
        <p:spPr bwMode="auto">
          <a:xfrm>
            <a:off x="2903538" y="4203700"/>
            <a:ext cx="12700" cy="523875"/>
          </a:xfrm>
          <a:prstGeom prst="line">
            <a:avLst/>
          </a:prstGeom>
          <a:noFill/>
          <a:ln w="38100" cmpd="sng">
            <a:solidFill>
              <a:schemeClr val="accent1"/>
            </a:solidFill>
            <a:round/>
            <a:headEnd/>
            <a:tailEnd/>
          </a:ln>
          <a:effectLst>
            <a:outerShdw dist="23000" dir="5400000" algn="ctr" rotWithShape="0">
              <a:srgbClr val="000000">
                <a:alpha val="34000"/>
              </a:srgbClr>
            </a:outerShdw>
          </a:effectLst>
        </p:spPr>
      </p:cxnSp>
      <p:cxnSp>
        <p:nvCxnSpPr>
          <p:cNvPr id="10280" name="Straight Connector 74"/>
          <p:cNvCxnSpPr>
            <a:cxnSpLocks noChangeShapeType="1"/>
          </p:cNvCxnSpPr>
          <p:nvPr/>
        </p:nvCxnSpPr>
        <p:spPr bwMode="auto">
          <a:xfrm>
            <a:off x="4778375" y="4187825"/>
            <a:ext cx="0" cy="539750"/>
          </a:xfrm>
          <a:prstGeom prst="line">
            <a:avLst/>
          </a:prstGeom>
          <a:noFill/>
          <a:ln w="38100" cmpd="sng">
            <a:solidFill>
              <a:schemeClr val="accent1"/>
            </a:solidFill>
            <a:round/>
            <a:headEnd/>
            <a:tailEnd/>
          </a:ln>
          <a:effectLst>
            <a:outerShdw dist="23000" dir="5400000" algn="ctr" rotWithShape="0">
              <a:srgbClr val="000000">
                <a:alpha val="34000"/>
              </a:srgbClr>
            </a:outerShdw>
          </a:effectLst>
        </p:spPr>
      </p:cxnSp>
      <p:cxnSp>
        <p:nvCxnSpPr>
          <p:cNvPr id="10281" name="Straight Connector 75"/>
          <p:cNvCxnSpPr>
            <a:cxnSpLocks noChangeShapeType="1"/>
          </p:cNvCxnSpPr>
          <p:nvPr/>
        </p:nvCxnSpPr>
        <p:spPr bwMode="auto">
          <a:xfrm>
            <a:off x="4778375" y="3370263"/>
            <a:ext cx="9525" cy="309562"/>
          </a:xfrm>
          <a:prstGeom prst="line">
            <a:avLst/>
          </a:prstGeom>
          <a:noFill/>
          <a:ln w="38100" cmpd="sng">
            <a:solidFill>
              <a:schemeClr val="accent1"/>
            </a:solidFill>
            <a:round/>
            <a:headEnd/>
            <a:tailEnd/>
          </a:ln>
          <a:effectLst>
            <a:outerShdw dist="23000" dir="5400000" algn="ctr" rotWithShape="0">
              <a:srgbClr val="000000">
                <a:alpha val="34000"/>
              </a:srgbClr>
            </a:outerShdw>
          </a:effectLst>
        </p:spPr>
      </p:cxnSp>
      <p:cxnSp>
        <p:nvCxnSpPr>
          <p:cNvPr id="10282" name="Straight Connector 78"/>
          <p:cNvCxnSpPr>
            <a:cxnSpLocks noChangeShapeType="1"/>
            <a:stCxn id="9234" idx="2"/>
          </p:cNvCxnSpPr>
          <p:nvPr/>
        </p:nvCxnSpPr>
        <p:spPr bwMode="auto">
          <a:xfrm rot="5400000">
            <a:off x="7783513" y="3398838"/>
            <a:ext cx="274637" cy="1587"/>
          </a:xfrm>
          <a:prstGeom prst="line">
            <a:avLst/>
          </a:prstGeom>
          <a:noFill/>
          <a:ln w="38100" cmpd="sng">
            <a:solidFill>
              <a:schemeClr val="accent1"/>
            </a:solidFill>
            <a:round/>
            <a:headEnd/>
            <a:tailEnd/>
          </a:ln>
          <a:effectLst>
            <a:outerShdw dist="23000" dir="5400000" algn="ctr" rotWithShape="0">
              <a:srgbClr val="000000">
                <a:alpha val="34000"/>
              </a:srgbClr>
            </a:outerShdw>
          </a:effectLst>
        </p:spPr>
      </p:cxnSp>
      <p:cxnSp>
        <p:nvCxnSpPr>
          <p:cNvPr id="10283" name="Straight Connector 79"/>
          <p:cNvCxnSpPr>
            <a:cxnSpLocks noChangeShapeType="1"/>
          </p:cNvCxnSpPr>
          <p:nvPr/>
        </p:nvCxnSpPr>
        <p:spPr bwMode="auto">
          <a:xfrm>
            <a:off x="6354763" y="3248025"/>
            <a:ext cx="0" cy="390525"/>
          </a:xfrm>
          <a:prstGeom prst="line">
            <a:avLst/>
          </a:prstGeom>
          <a:noFill/>
          <a:ln w="38100" cmpd="sng">
            <a:solidFill>
              <a:schemeClr val="accent1"/>
            </a:solidFill>
            <a:round/>
            <a:headEnd/>
            <a:tailEnd/>
          </a:ln>
          <a:effectLst>
            <a:outerShdw dist="23000" dir="5400000" algn="ctr" rotWithShape="0">
              <a:srgbClr val="000000">
                <a:alpha val="34000"/>
              </a:srgbClr>
            </a:outerShdw>
          </a:effectLst>
        </p:spPr>
      </p:cxnSp>
      <p:cxnSp>
        <p:nvCxnSpPr>
          <p:cNvPr id="10284" name="Straight Connector 82"/>
          <p:cNvCxnSpPr>
            <a:cxnSpLocks noChangeShapeType="1"/>
          </p:cNvCxnSpPr>
          <p:nvPr/>
        </p:nvCxnSpPr>
        <p:spPr bwMode="auto">
          <a:xfrm>
            <a:off x="4778375" y="5310188"/>
            <a:ext cx="0" cy="654050"/>
          </a:xfrm>
          <a:prstGeom prst="line">
            <a:avLst/>
          </a:prstGeom>
          <a:noFill/>
          <a:ln w="38100" cmpd="sng">
            <a:solidFill>
              <a:schemeClr val="accent1"/>
            </a:solidFill>
            <a:round/>
            <a:headEnd/>
            <a:tailEnd/>
          </a:ln>
          <a:effectLst>
            <a:outerShdw dist="23000" dir="5400000" algn="ctr" rotWithShape="0">
              <a:srgbClr val="000000">
                <a:alpha val="34000"/>
              </a:srgbClr>
            </a:outerShdw>
          </a:effectLst>
        </p:spPr>
      </p:cxnSp>
      <p:cxnSp>
        <p:nvCxnSpPr>
          <p:cNvPr id="10285" name="Straight Connector 83"/>
          <p:cNvCxnSpPr>
            <a:cxnSpLocks noChangeShapeType="1"/>
          </p:cNvCxnSpPr>
          <p:nvPr/>
        </p:nvCxnSpPr>
        <p:spPr bwMode="auto">
          <a:xfrm>
            <a:off x="6335713" y="4165600"/>
            <a:ext cx="0" cy="538163"/>
          </a:xfrm>
          <a:prstGeom prst="line">
            <a:avLst/>
          </a:prstGeom>
          <a:noFill/>
          <a:ln w="38100" cmpd="sng">
            <a:solidFill>
              <a:schemeClr val="accent1"/>
            </a:solidFill>
            <a:round/>
            <a:headEnd/>
            <a:tailEnd/>
          </a:ln>
          <a:effectLst>
            <a:outerShdw dist="23000" dir="5400000" algn="ctr" rotWithShape="0">
              <a:srgbClr val="000000">
                <a:alpha val="34000"/>
              </a:srgbClr>
            </a:outerShdw>
          </a:effectLst>
        </p:spPr>
      </p:cxnSp>
      <p:cxnSp>
        <p:nvCxnSpPr>
          <p:cNvPr id="10286" name="Straight Connector 95"/>
          <p:cNvCxnSpPr>
            <a:cxnSpLocks noChangeShapeType="1"/>
          </p:cNvCxnSpPr>
          <p:nvPr/>
        </p:nvCxnSpPr>
        <p:spPr bwMode="auto">
          <a:xfrm>
            <a:off x="6367463" y="5281613"/>
            <a:ext cx="0" cy="654050"/>
          </a:xfrm>
          <a:prstGeom prst="line">
            <a:avLst/>
          </a:prstGeom>
          <a:noFill/>
          <a:ln w="38100" cmpd="sng">
            <a:solidFill>
              <a:schemeClr val="accent1"/>
            </a:solidFill>
            <a:round/>
            <a:headEnd/>
            <a:tailEnd/>
          </a:ln>
          <a:effectLst>
            <a:outerShdw dist="23000" dir="5400000" algn="ctr" rotWithShape="0">
              <a:srgbClr val="000000">
                <a:alpha val="34000"/>
              </a:srgbClr>
            </a:outerShdw>
          </a:effectLst>
        </p:spPr>
      </p:cxnSp>
      <p:cxnSp>
        <p:nvCxnSpPr>
          <p:cNvPr id="10287" name="Straight Connector 96"/>
          <p:cNvCxnSpPr>
            <a:cxnSpLocks noChangeShapeType="1"/>
          </p:cNvCxnSpPr>
          <p:nvPr/>
        </p:nvCxnSpPr>
        <p:spPr bwMode="auto">
          <a:xfrm>
            <a:off x="7937500" y="4351338"/>
            <a:ext cx="0" cy="393700"/>
          </a:xfrm>
          <a:prstGeom prst="line">
            <a:avLst/>
          </a:prstGeom>
          <a:noFill/>
          <a:ln w="38100" cmpd="sng">
            <a:solidFill>
              <a:schemeClr val="accent1"/>
            </a:solidFill>
            <a:round/>
            <a:headEnd/>
            <a:tailEnd/>
          </a:ln>
          <a:effectLst>
            <a:outerShdw dist="23000" dir="5400000" algn="ctr" rotWithShape="0">
              <a:srgbClr val="000000">
                <a:alpha val="34000"/>
              </a:srgbClr>
            </a:outerShdw>
          </a:effectLst>
        </p:spPr>
      </p:cxnSp>
      <p:sp>
        <p:nvSpPr>
          <p:cNvPr id="10288" name="Slide Number Placeholder 2"/>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fontAlgn="auto">
              <a:spcBef>
                <a:spcPts val="0"/>
              </a:spcBef>
              <a:spcAft>
                <a:spcPts val="0"/>
              </a:spcAft>
              <a:defRPr/>
            </a:pPr>
            <a:fld id="{D25552DB-43F3-4DD6-8626-573F230447F2}" type="slidenum">
              <a:rPr lang="en-IN" altLang="en-US" sz="1200">
                <a:effectLst>
                  <a:outerShdw blurRad="38100" dist="38100" dir="2700000" algn="tl">
                    <a:srgbClr val="000000"/>
                  </a:outerShdw>
                </a:effectLst>
                <a:latin typeface="+mn-lt"/>
                <a:cs typeface="+mn-cs"/>
              </a:rPr>
              <a:pPr algn="r" fontAlgn="auto">
                <a:spcBef>
                  <a:spcPts val="0"/>
                </a:spcBef>
                <a:spcAft>
                  <a:spcPts val="0"/>
                </a:spcAft>
                <a:defRPr/>
              </a:pPr>
              <a:t>7</a:t>
            </a:fld>
            <a:endParaRPr lang="en-IN" altLang="en-US" sz="1200">
              <a:effectLst>
                <a:outerShdw blurRad="38100" dist="38100" dir="2700000" algn="tl">
                  <a:srgbClr val="000000"/>
                </a:outerShdw>
              </a:effectLst>
              <a:latin typeface="+mn-lt"/>
              <a:cs typeface="+mn-cs"/>
            </a:endParaRPr>
          </a:p>
        </p:txBody>
      </p:sp>
      <p:cxnSp>
        <p:nvCxnSpPr>
          <p:cNvPr id="10289" name="Straight Connector 71"/>
          <p:cNvCxnSpPr>
            <a:cxnSpLocks noChangeShapeType="1"/>
          </p:cNvCxnSpPr>
          <p:nvPr/>
        </p:nvCxnSpPr>
        <p:spPr bwMode="auto">
          <a:xfrm>
            <a:off x="2895600" y="5334000"/>
            <a:ext cx="12700" cy="523875"/>
          </a:xfrm>
          <a:prstGeom prst="line">
            <a:avLst/>
          </a:prstGeom>
          <a:noFill/>
          <a:ln w="38100" cmpd="sng">
            <a:solidFill>
              <a:schemeClr val="accent1"/>
            </a:solidFill>
            <a:round/>
            <a:headEnd/>
            <a:tailEnd/>
          </a:ln>
          <a:effectLst>
            <a:outerShdw dist="23000" dir="5400000" algn="ctr" rotWithShape="0">
              <a:srgbClr val="000000">
                <a:alpha val="34000"/>
              </a:srgbClr>
            </a:outerShdw>
          </a:effectLst>
        </p:spPr>
      </p:cxnSp>
    </p:spTree>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r>
              <a:rPr lang="en-US" smtClean="0"/>
              <a:t>Basic Types of FACTS Controllers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600" smtClean="0">
                <a:solidFill>
                  <a:srgbClr val="000099"/>
                </a:solidFill>
              </a:rPr>
              <a:t>Basic Types of FACTS Controllers</a:t>
            </a:r>
          </a:p>
        </p:txBody>
      </p:sp>
      <p:sp>
        <p:nvSpPr>
          <p:cNvPr id="7171" name="Rectangle 3"/>
          <p:cNvSpPr>
            <a:spLocks noGrp="1" noChangeArrowheads="1"/>
          </p:cNvSpPr>
          <p:nvPr>
            <p:ph idx="1"/>
          </p:nvPr>
        </p:nvSpPr>
        <p:spPr>
          <a:xfrm>
            <a:off x="949325" y="1828800"/>
            <a:ext cx="7661275" cy="4724400"/>
          </a:xfrm>
        </p:spPr>
        <p:txBody>
          <a:bodyPr/>
          <a:lstStyle/>
          <a:p>
            <a:pPr>
              <a:buFont typeface="Wingdings" pitchFamily="2" charset="2"/>
              <a:buNone/>
            </a:pPr>
            <a:r>
              <a:rPr lang="en-US" sz="2800" smtClean="0">
                <a:latin typeface="Times New Roman" pitchFamily="18" charset="0"/>
              </a:rPr>
              <a:t>FACTS controllers are classified as</a:t>
            </a:r>
          </a:p>
          <a:p>
            <a:r>
              <a:rPr lang="en-US" sz="2800" smtClean="0">
                <a:latin typeface="Times New Roman" pitchFamily="18" charset="0"/>
              </a:rPr>
              <a:t>Series Controllers</a:t>
            </a:r>
          </a:p>
          <a:p>
            <a:r>
              <a:rPr lang="en-US" sz="2800" smtClean="0">
                <a:latin typeface="Times New Roman" pitchFamily="18" charset="0"/>
              </a:rPr>
              <a:t>Shunt Controllers</a:t>
            </a:r>
          </a:p>
          <a:p>
            <a:r>
              <a:rPr lang="en-US" sz="2800" smtClean="0">
                <a:latin typeface="Times New Roman" pitchFamily="18" charset="0"/>
              </a:rPr>
              <a:t>Combined Series-Series Controllers</a:t>
            </a:r>
          </a:p>
          <a:p>
            <a:r>
              <a:rPr lang="en-US" sz="2800" smtClean="0">
                <a:latin typeface="Times New Roman" pitchFamily="18" charset="0"/>
              </a:rPr>
              <a:t>Combined Series-Shunt Controllers</a:t>
            </a:r>
          </a:p>
        </p:txBody>
      </p:sp>
      <p:pic>
        <p:nvPicPr>
          <p:cNvPr id="11268" name="Picture 4"/>
          <p:cNvPicPr>
            <a:picLocks noChangeAspect="1" noChangeArrowheads="1"/>
          </p:cNvPicPr>
          <p:nvPr/>
        </p:nvPicPr>
        <p:blipFill>
          <a:blip r:embed="rId2"/>
          <a:srcRect/>
          <a:stretch>
            <a:fillRect/>
          </a:stretch>
        </p:blipFill>
        <p:spPr bwMode="auto">
          <a:xfrm>
            <a:off x="3352800" y="4800600"/>
            <a:ext cx="1143000" cy="1219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fade">
                                      <p:cBhvr>
                                        <p:cTn id="12" dur="2000"/>
                                        <p:tgtEl>
                                          <p:spTgt spid="7171">
                                            <p:txEl>
                                              <p:pRg st="0" end="0"/>
                                            </p:txEl>
                                          </p:spTgt>
                                        </p:tgtEl>
                                      </p:cBhvr>
                                    </p:animEffect>
                                  </p:childTnLst>
                                  <p:subTnLst>
                                    <p:animClr clrSpc="rgb" dir="cw">
                                      <p:cBhvr override="childStyle">
                                        <p:cTn dur="1" fill="hold" display="0" masterRel="nextClick" afterEffect="1"/>
                                        <p:tgtEl>
                                          <p:spTgt spid="7171">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fade">
                                      <p:cBhvr>
                                        <p:cTn id="17" dur="2000"/>
                                        <p:tgtEl>
                                          <p:spTgt spid="7171">
                                            <p:txEl>
                                              <p:pRg st="1" end="1"/>
                                            </p:txEl>
                                          </p:spTgt>
                                        </p:tgtEl>
                                      </p:cBhvr>
                                    </p:animEffect>
                                  </p:childTnLst>
                                  <p:subTnLst>
                                    <p:animClr clrSpc="rgb" dir="cw">
                                      <p:cBhvr override="childStyle">
                                        <p:cTn dur="1" fill="hold" display="0" masterRel="nextClick" afterEffect="1"/>
                                        <p:tgtEl>
                                          <p:spTgt spid="7171">
                                            <p:txEl>
                                              <p:pRg st="1" end="1"/>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fade">
                                      <p:cBhvr>
                                        <p:cTn id="22" dur="2000"/>
                                        <p:tgtEl>
                                          <p:spTgt spid="7171">
                                            <p:txEl>
                                              <p:pRg st="2" end="2"/>
                                            </p:txEl>
                                          </p:spTgt>
                                        </p:tgtEl>
                                      </p:cBhvr>
                                    </p:animEffect>
                                  </p:childTnLst>
                                  <p:subTnLst>
                                    <p:animClr clrSpc="rgb" dir="cw">
                                      <p:cBhvr override="childStyle">
                                        <p:cTn dur="1" fill="hold" display="0" masterRel="nextClick" afterEffect="1"/>
                                        <p:tgtEl>
                                          <p:spTgt spid="7171">
                                            <p:txEl>
                                              <p:pRg st="2" end="2"/>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animEffect transition="in" filter="fade">
                                      <p:cBhvr>
                                        <p:cTn id="27" dur="2000"/>
                                        <p:tgtEl>
                                          <p:spTgt spid="7171">
                                            <p:txEl>
                                              <p:pRg st="3" end="3"/>
                                            </p:txEl>
                                          </p:spTgt>
                                        </p:tgtEl>
                                      </p:cBhvr>
                                    </p:animEffect>
                                  </p:childTnLst>
                                  <p:subTnLst>
                                    <p:animClr clrSpc="rgb" dir="cw">
                                      <p:cBhvr override="childStyle">
                                        <p:cTn dur="1" fill="hold" display="0" masterRel="nextClick" afterEffect="1"/>
                                        <p:tgtEl>
                                          <p:spTgt spid="7171">
                                            <p:txEl>
                                              <p:pRg st="3" end="3"/>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71">
                                            <p:txEl>
                                              <p:pRg st="4" end="4"/>
                                            </p:txEl>
                                          </p:spTgt>
                                        </p:tgtEl>
                                        <p:attrNameLst>
                                          <p:attrName>style.visibility</p:attrName>
                                        </p:attrNameLst>
                                      </p:cBhvr>
                                      <p:to>
                                        <p:strVal val="visible"/>
                                      </p:to>
                                    </p:set>
                                    <p:animEffect transition="in" filter="fade">
                                      <p:cBhvr>
                                        <p:cTn id="32" dur="2000"/>
                                        <p:tgtEl>
                                          <p:spTgt spid="7171">
                                            <p:txEl>
                                              <p:pRg st="4" end="4"/>
                                            </p:txEl>
                                          </p:spTgt>
                                        </p:tgtEl>
                                      </p:cBhvr>
                                    </p:animEffect>
                                  </p:childTnLst>
                                  <p:subTnLst>
                                    <p:animClr clrSpc="rgb" dir="cw">
                                      <p:cBhvr override="childStyle">
                                        <p:cTn dur="1" fill="hold" display="0" masterRel="nextClick" afterEffect="1"/>
                                        <p:tgtEl>
                                          <p:spTgt spid="7171">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TotalTime>
  <Words>1994</Words>
  <Application>Microsoft Office PowerPoint</Application>
  <PresentationFormat>On-screen Show (4:3)</PresentationFormat>
  <Paragraphs>223</Paragraphs>
  <Slides>48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6" baseType="lpstr">
      <vt:lpstr>Calibri</vt:lpstr>
      <vt:lpstr>Arial</vt:lpstr>
      <vt:lpstr>Comic Sans MS</vt:lpstr>
      <vt:lpstr>Times New Roman</vt:lpstr>
      <vt:lpstr>Wingdings</vt:lpstr>
      <vt:lpstr>PMingLiU</vt:lpstr>
      <vt:lpstr>Office Theme</vt:lpstr>
      <vt:lpstr>Microsoft Equation 3.0</vt:lpstr>
      <vt:lpstr>Slide 1</vt:lpstr>
      <vt:lpstr>FACTS</vt:lpstr>
      <vt:lpstr>Slide 3</vt:lpstr>
      <vt:lpstr>BENEFITS OF FACTS DEVICES</vt:lpstr>
      <vt:lpstr>Slide 5</vt:lpstr>
      <vt:lpstr>Slide 6</vt:lpstr>
      <vt:lpstr>Slide 7</vt:lpstr>
      <vt:lpstr>Basic Types of FACTS Controllers</vt:lpstr>
      <vt:lpstr>Basic Types of FACTS Controllers</vt:lpstr>
      <vt:lpstr>Basic Types of FACTS Controllers</vt:lpstr>
      <vt:lpstr>Basic Types of FACTS Controllers</vt:lpstr>
      <vt:lpstr>Basic Types of FACTS Controllers</vt:lpstr>
      <vt:lpstr>Basic Types of FACTS Controllers</vt:lpstr>
      <vt:lpstr>Basic Types of FACTS Controllers</vt:lpstr>
      <vt:lpstr>Basic Types of FACTS Controllers</vt:lpstr>
      <vt:lpstr>Basic Types of FACTS Controllers</vt:lpstr>
      <vt:lpstr>Basic Types of FACTS Controllers</vt:lpstr>
      <vt:lpstr>Basic Types of FACTS Controllers</vt:lpstr>
      <vt:lpstr>Basic Types of FACTS Controllers</vt:lpstr>
      <vt:lpstr>Basic Types of FACTS Controllers</vt:lpstr>
      <vt:lpstr>Basic Types of FACTS Controllers</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Structure of STATCOM</vt:lpstr>
      <vt:lpstr>Advantages of STATCOM</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PRASAD IND</dc:creator>
  <cp:lastModifiedBy>EEE HOD</cp:lastModifiedBy>
  <cp:revision>57</cp:revision>
  <dcterms:created xsi:type="dcterms:W3CDTF">2014-10-16T14:03:32Z</dcterms:created>
  <dcterms:modified xsi:type="dcterms:W3CDTF">2019-07-01T07:30:07Z</dcterms:modified>
</cp:coreProperties>
</file>