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commentAuthors" Target="commentAuthor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hyperlink" Target="file:///wiki/Protecting_group" TargetMode="External" /><Relationship Id="rId1" Type="http://schemas.openxmlformats.org/officeDocument/2006/relationships/slideLayout" Target="../slideLayouts/slideLayout7.xml" /><Relationship Id="rId5" Type="http://schemas.openxmlformats.org/officeDocument/2006/relationships/hyperlink" Target="file:///wiki/Stoichiometry" TargetMode="External" /><Relationship Id="rId4" Type="http://schemas.openxmlformats.org/officeDocument/2006/relationships/hyperlink" Target="file:///wiki/Catalysis" TargetMode="Externa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wiki/Chemical_substance" TargetMode="External" /><Relationship Id="rId2" Type="http://schemas.openxmlformats.org/officeDocument/2006/relationships/hyperlink" Target="file:///wiki/Contaminant" TargetMode="External" /><Relationship Id="rId1" Type="http://schemas.openxmlformats.org/officeDocument/2006/relationships/slideLayout" Target="../slideLayouts/slideLayout7.xml" /><Relationship Id="rId5" Type="http://schemas.openxmlformats.org/officeDocument/2006/relationships/hyperlink" Target="file:///wiki/Pollutant" TargetMode="External" /><Relationship Id="rId4" Type="http://schemas.openxmlformats.org/officeDocument/2006/relationships/hyperlink" Target="file:///wiki/Energy" TargetMode="Externa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wiki/Chemical_property" TargetMode="External" /><Relationship Id="rId2" Type="http://schemas.openxmlformats.org/officeDocument/2006/relationships/hyperlink" Target="file:///wiki/Physical_property" TargetMode="Externa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7.jpeg" /><Relationship Id="rId5" Type="http://schemas.openxmlformats.org/officeDocument/2006/relationships/hyperlink" Target="file:///wiki/Solid_solution" TargetMode="External" /><Relationship Id="rId4" Type="http://schemas.openxmlformats.org/officeDocument/2006/relationships/hyperlink" Target="file:///wiki/Mixture" TargetMode="External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file:///wiki/Storage_tanks" TargetMode="External" /><Relationship Id="rId13" Type="http://schemas.openxmlformats.org/officeDocument/2006/relationships/image" Target="../media/image28.jpeg" /><Relationship Id="rId3" Type="http://schemas.openxmlformats.org/officeDocument/2006/relationships/hyperlink" Target="file:///wiki/Bridge" TargetMode="External" /><Relationship Id="rId7" Type="http://schemas.openxmlformats.org/officeDocument/2006/relationships/hyperlink" Target="file:///wiki/Bathtub" TargetMode="External" /><Relationship Id="rId12" Type="http://schemas.openxmlformats.org/officeDocument/2006/relationships/hyperlink" Target="file:///wiki/Sink" TargetMode="External" /><Relationship Id="rId2" Type="http://schemas.openxmlformats.org/officeDocument/2006/relationships/hyperlink" Target="file:///wiki/Building" TargetMode="External" /><Relationship Id="rId1" Type="http://schemas.openxmlformats.org/officeDocument/2006/relationships/slideLayout" Target="../slideLayouts/slideLayout7.xml" /><Relationship Id="rId6" Type="http://schemas.openxmlformats.org/officeDocument/2006/relationships/hyperlink" Target="file:///wiki/Shower" TargetMode="External" /><Relationship Id="rId11" Type="http://schemas.openxmlformats.org/officeDocument/2006/relationships/hyperlink" Target="file:///wiki/Cultured_marble" TargetMode="External" /><Relationship Id="rId5" Type="http://schemas.openxmlformats.org/officeDocument/2006/relationships/hyperlink" Target="file:///wiki/Racing_car" TargetMode="External" /><Relationship Id="rId10" Type="http://schemas.openxmlformats.org/officeDocument/2006/relationships/hyperlink" Target="file:///wiki/Granite" TargetMode="External" /><Relationship Id="rId4" Type="http://schemas.openxmlformats.org/officeDocument/2006/relationships/hyperlink" Target="file:///wiki/Structure" TargetMode="External" /><Relationship Id="rId9" Type="http://schemas.openxmlformats.org/officeDocument/2006/relationships/hyperlink" Target="file:///wiki/Imitation" TargetMode="Externa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3.jpe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wiki/Catalysis" TargetMode="External" /><Relationship Id="rId2" Type="http://schemas.openxmlformats.org/officeDocument/2006/relationships/hyperlink" Target="file:///wiki/Atom_economy" TargetMode="Externa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jpeg" /><Relationship Id="rId5" Type="http://schemas.openxmlformats.org/officeDocument/2006/relationships/image" Target="../media/image3.jpeg" /><Relationship Id="rId4" Type="http://schemas.openxmlformats.org/officeDocument/2006/relationships/hyperlink" Target="file:///wiki/Resource_depletion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wiki/John_Warner_(chemist)" TargetMode="External" /><Relationship Id="rId2" Type="http://schemas.openxmlformats.org/officeDocument/2006/relationships/hyperlink" Target="file:///wiki/Paul_Anastas" TargetMode="External" /><Relationship Id="rId1" Type="http://schemas.openxmlformats.org/officeDocument/2006/relationships/slideLayout" Target="../slideLayouts/slideLayout7.xml" /><Relationship Id="rId4" Type="http://schemas.openxmlformats.org/officeDocument/2006/relationships/hyperlink" Target="file:///wiki/Polaroid_Corporation" TargetMode="Externa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849A5F-64AF-0944-9BD5-0DD98EF405B4}"/>
              </a:ext>
            </a:extLst>
          </p:cNvPr>
          <p:cNvSpPr txBox="1"/>
          <p:nvPr/>
        </p:nvSpPr>
        <p:spPr>
          <a:xfrm>
            <a:off x="978692" y="1169194"/>
            <a:ext cx="6188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i="1" u="sng">
                <a:solidFill>
                  <a:schemeClr val="accent1"/>
                </a:solidFill>
              </a:rPr>
              <a:t>GREEN CHEMISTRY</a:t>
            </a:r>
            <a:endParaRPr lang="en-US" sz="4000" b="1" i="1" u="sng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5F39F-87B6-6F4D-A50C-14B6FBDA7C6C}"/>
              </a:ext>
            </a:extLst>
          </p:cNvPr>
          <p:cNvSpPr txBox="1"/>
          <p:nvPr/>
        </p:nvSpPr>
        <p:spPr>
          <a:xfrm>
            <a:off x="1133474" y="2502694"/>
            <a:ext cx="430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/>
              <a:t>Introduction – Green Chemistry</a:t>
            </a: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6B351-6DF3-AF4D-AA03-814FA2DCFD80}"/>
              </a:ext>
            </a:extLst>
          </p:cNvPr>
          <p:cNvSpPr txBox="1"/>
          <p:nvPr/>
        </p:nvSpPr>
        <p:spPr>
          <a:xfrm>
            <a:off x="1133474" y="3219093"/>
            <a:ext cx="335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/>
              <a:t>Principles of Green Chemistry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BB3F5-B730-2445-9465-D3B3F6BDD148}"/>
              </a:ext>
            </a:extLst>
          </p:cNvPr>
          <p:cNvSpPr txBox="1"/>
          <p:nvPr/>
        </p:nvSpPr>
        <p:spPr>
          <a:xfrm>
            <a:off x="1216817" y="4292442"/>
            <a:ext cx="292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/>
              <a:t>Pollution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DA248-1757-834B-A447-BFC68EB29D17}"/>
              </a:ext>
            </a:extLst>
          </p:cNvPr>
          <p:cNvSpPr txBox="1"/>
          <p:nvPr/>
        </p:nvSpPr>
        <p:spPr>
          <a:xfrm>
            <a:off x="1216816" y="5088792"/>
            <a:ext cx="335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/>
              <a:t>Composite materials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2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C7889A-B168-DE45-808F-3E425C661F5F}"/>
              </a:ext>
            </a:extLst>
          </p:cNvPr>
          <p:cNvSpPr txBox="1"/>
          <p:nvPr/>
        </p:nvSpPr>
        <p:spPr>
          <a:xfrm>
            <a:off x="232172" y="279678"/>
            <a:ext cx="6107906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i="1" u="sng">
                <a:solidFill>
                  <a:schemeClr val="accent1"/>
                </a:solidFill>
                <a:effectLst/>
                <a:latin typeface="Helvetica Neue"/>
              </a:rPr>
              <a:t>5.Safer solvents and auxiliaries</a:t>
            </a:r>
            <a:endParaRPr lang="en-US" sz="2800" i="1" u="sng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11C73-009F-9A44-9FE7-0E917D111440}"/>
              </a:ext>
            </a:extLst>
          </p:cNvPr>
          <p:cNvSpPr txBox="1"/>
          <p:nvPr/>
        </p:nvSpPr>
        <p:spPr>
          <a:xfrm>
            <a:off x="232172" y="1074242"/>
            <a:ext cx="6107906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i="1">
                <a:solidFill>
                  <a:srgbClr val="222222"/>
                </a:solidFill>
                <a:effectLst/>
                <a:latin typeface="Helvetica Neue"/>
              </a:rPr>
              <a:t>Auxiliary substances should be avoided wherever possible, and as non-hazardous as possible when they must be used.</a:t>
            </a:r>
            <a:endParaRPr lang="en-US" sz="2000" i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B1ED1CE-AEE6-9840-8F7F-2BCB99E86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129" y="802898"/>
            <a:ext cx="3728741" cy="5418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82EADDA-B713-064C-9341-E2B50C6E3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203" y="2488524"/>
            <a:ext cx="4089798" cy="40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1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20B03B-608F-D149-8555-9076590AC1D7}"/>
              </a:ext>
            </a:extLst>
          </p:cNvPr>
          <p:cNvSpPr txBox="1"/>
          <p:nvPr/>
        </p:nvSpPr>
        <p:spPr>
          <a:xfrm>
            <a:off x="336945" y="109780"/>
            <a:ext cx="6103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 u="sng">
                <a:solidFill>
                  <a:schemeClr val="accent1"/>
                </a:solidFill>
                <a:effectLst/>
                <a:latin typeface="Helvetica Neue"/>
              </a:rPr>
              <a:t>6.Design for energy efficiency</a:t>
            </a:r>
            <a:endParaRPr lang="en-US" sz="2800" i="1" u="sng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3F0CF-9B87-AD4C-9237-184AD7C1B719}"/>
              </a:ext>
            </a:extLst>
          </p:cNvPr>
          <p:cNvSpPr txBox="1"/>
          <p:nvPr/>
        </p:nvSpPr>
        <p:spPr>
          <a:xfrm>
            <a:off x="484550" y="887973"/>
            <a:ext cx="610328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0" i="0">
                <a:solidFill>
                  <a:srgbClr val="222222"/>
                </a:solidFill>
                <a:effectLst/>
                <a:latin typeface="Helvetica Neue"/>
              </a:rPr>
              <a:t>Energy requirements should be minimized, and processes should be conducted at ambient temperature and pressure whenever possible</a:t>
            </a:r>
            <a:endParaRPr lang="en-US" sz="20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5B7A544-5A67-F947-A779-6CE2248E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188" y="314324"/>
            <a:ext cx="4732836" cy="4403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D7ED7D1-5D4C-214B-BF4A-46E0D6B8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390" y="2743199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04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6ECE43-409C-C448-A551-72AD2A1B1472}"/>
              </a:ext>
            </a:extLst>
          </p:cNvPr>
          <p:cNvSpPr txBox="1"/>
          <p:nvPr/>
        </p:nvSpPr>
        <p:spPr>
          <a:xfrm>
            <a:off x="319926" y="213271"/>
            <a:ext cx="604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 u="sng">
                <a:solidFill>
                  <a:schemeClr val="accent1"/>
                </a:solidFill>
              </a:rPr>
              <a:t>7.</a:t>
            </a:r>
            <a:r>
              <a:rPr lang="en-GB" sz="2800" b="1" i="1" u="sng">
                <a:solidFill>
                  <a:schemeClr val="accent1"/>
                </a:solidFill>
                <a:effectLst/>
                <a:latin typeface="Helvetica Neue"/>
              </a:rPr>
              <a:t> Use of renewable feedstocks</a:t>
            </a:r>
            <a:endParaRPr lang="en-US" sz="2800" b="1" i="1" u="sng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C6368-8AAB-C041-8D45-3984667A922C}"/>
              </a:ext>
            </a:extLst>
          </p:cNvPr>
          <p:cNvSpPr txBox="1"/>
          <p:nvPr/>
        </p:nvSpPr>
        <p:spPr>
          <a:xfrm>
            <a:off x="319926" y="1129396"/>
            <a:ext cx="610790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Whenever it is practical to do so, renewable feedstocks or raw materials are preferable to non-renewable ones.</a:t>
            </a:r>
            <a:endParaRPr lang="en-US" sz="2000" i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42B6CA0-88FD-6146-A281-58AE196E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5" y="2854202"/>
            <a:ext cx="5308644" cy="3629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8238416-BB70-EA46-B429-88DFDFD8C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5" y="2701905"/>
            <a:ext cx="3926682" cy="3825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2725098-312C-CC4D-BFE5-0BFA19B629E0}"/>
              </a:ext>
            </a:extLst>
          </p:cNvPr>
          <p:cNvSpPr/>
          <p:nvPr/>
        </p:nvSpPr>
        <p:spPr>
          <a:xfrm>
            <a:off x="4494827" y="4368212"/>
            <a:ext cx="1956816" cy="96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2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7F359-C88F-9446-A79C-D5E2CD161A86}"/>
              </a:ext>
            </a:extLst>
          </p:cNvPr>
          <p:cNvSpPr txBox="1"/>
          <p:nvPr/>
        </p:nvSpPr>
        <p:spPr>
          <a:xfrm>
            <a:off x="573882" y="323851"/>
            <a:ext cx="496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 u="sng">
                <a:solidFill>
                  <a:schemeClr val="accent1"/>
                </a:solidFill>
              </a:rPr>
              <a:t>8.</a:t>
            </a:r>
            <a:r>
              <a:rPr lang="en-GB" sz="2800" b="1" i="1" u="sng">
                <a:solidFill>
                  <a:schemeClr val="accent1"/>
                </a:solidFill>
                <a:effectLst/>
                <a:latin typeface="Helvetica Neue"/>
              </a:rPr>
              <a:t> Reduce derivatives</a:t>
            </a:r>
            <a:endParaRPr lang="en-US" sz="2800" b="1" i="1" u="sng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01E4D-67FB-5941-A71C-0A07213D9D4C}"/>
              </a:ext>
            </a:extLst>
          </p:cNvPr>
          <p:cNvSpPr txBox="1"/>
          <p:nvPr/>
        </p:nvSpPr>
        <p:spPr>
          <a:xfrm>
            <a:off x="573882" y="1102429"/>
            <a:ext cx="610790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i="1">
                <a:solidFill>
                  <a:srgbClr val="222222"/>
                </a:solidFill>
                <a:effectLst/>
                <a:latin typeface="Helvetica Neue"/>
              </a:rPr>
              <a:t>Unnecessary generation of derivatives—such as the use of </a:t>
            </a:r>
            <a:r>
              <a:rPr lang="en-GB" i="1" u="none" strike="noStrike">
                <a:solidFill>
                  <a:srgbClr val="5A3696"/>
                </a:solidFill>
                <a:effectLst/>
                <a:latin typeface="Helvetica Neue"/>
                <a:hlinkClick r:id="rId2" tooltip="Protecting group"/>
              </a:rPr>
              <a:t>protecting </a:t>
            </a:r>
            <a:r>
              <a:rPr lang="en-GB" i="1" strike="noStrike">
                <a:solidFill>
                  <a:srgbClr val="5A3696"/>
                </a:solidFill>
                <a:effectLst/>
                <a:latin typeface="Helvetica Neue"/>
                <a:hlinkClick r:id="rId2" tooltip="Protecting group"/>
              </a:rPr>
              <a:t>group</a:t>
            </a:r>
            <a:r>
              <a:rPr lang="en-GB" i="1">
                <a:solidFill>
                  <a:srgbClr val="222222"/>
                </a:solidFill>
                <a:effectLst/>
                <a:latin typeface="Helvetica Neue"/>
              </a:rPr>
              <a:t>s—should be minimized or avoided if possible; such steps require additional reagents and may generate additional waste.</a:t>
            </a:r>
            <a:endParaRPr lang="en-US" i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E63244D-E24E-5E4D-8350-2DF6D6369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006" y="1709737"/>
            <a:ext cx="3162300" cy="343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DB15C6-930D-CA44-89F5-33E565E22BEB}"/>
              </a:ext>
            </a:extLst>
          </p:cNvPr>
          <p:cNvSpPr txBox="1"/>
          <p:nvPr/>
        </p:nvSpPr>
        <p:spPr>
          <a:xfrm>
            <a:off x="454819" y="3428999"/>
            <a:ext cx="302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i="1" u="sng">
                <a:solidFill>
                  <a:schemeClr val="accent1"/>
                </a:solidFill>
              </a:rPr>
              <a:t>9.</a:t>
            </a:r>
            <a:r>
              <a:rPr lang="en-GB" sz="2400" b="1" i="1" u="sng">
                <a:solidFill>
                  <a:schemeClr val="accent1"/>
                </a:solidFill>
                <a:effectLst/>
                <a:latin typeface="Helvetica Neue"/>
              </a:rPr>
              <a:t> Catalysis</a:t>
            </a:r>
            <a:endParaRPr lang="en-US" sz="2400" b="1" i="1" u="sng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8CCFD-ACBB-354A-95E4-2253E75F4D7C}"/>
              </a:ext>
            </a:extLst>
          </p:cNvPr>
          <p:cNvSpPr txBox="1"/>
          <p:nvPr/>
        </p:nvSpPr>
        <p:spPr>
          <a:xfrm>
            <a:off x="588170" y="4396250"/>
            <a:ext cx="610790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0" i="1" u="sng">
                <a:solidFill>
                  <a:srgbClr val="FAA700"/>
                </a:solidFill>
                <a:effectLst/>
                <a:latin typeface="Helvetica Neue"/>
                <a:hlinkClick r:id="rId4" tooltip="Catalysis"/>
              </a:rPr>
              <a:t>Catalytic</a:t>
            </a:r>
            <a:r>
              <a:rPr lang="en-GB" b="0" i="1">
                <a:solidFill>
                  <a:srgbClr val="222222"/>
                </a:solidFill>
                <a:effectLst/>
                <a:latin typeface="Helvetica Neue"/>
              </a:rPr>
              <a:t> reagents that can be used in small quantities to repeat a reaction are superior to </a:t>
            </a:r>
            <a:r>
              <a:rPr lang="en-GB" b="0" i="1" u="none" strike="noStrike">
                <a:solidFill>
                  <a:srgbClr val="5A3696"/>
                </a:solidFill>
                <a:effectLst/>
                <a:latin typeface="Helvetica Neue"/>
                <a:hlinkClick r:id="rId5" tooltip="Stoichiometry"/>
              </a:rPr>
              <a:t>stoichiometric</a:t>
            </a:r>
            <a:r>
              <a:rPr lang="en-GB" b="0" i="1">
                <a:solidFill>
                  <a:srgbClr val="222222"/>
                </a:solidFill>
                <a:effectLst/>
                <a:latin typeface="Helvetica Neue"/>
              </a:rPr>
              <a:t> reagents (ones that are consumed in a reaction).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91860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C5CB02-3FCA-1C43-85DA-52AB608A4F2E}"/>
              </a:ext>
            </a:extLst>
          </p:cNvPr>
          <p:cNvSpPr txBox="1"/>
          <p:nvPr/>
        </p:nvSpPr>
        <p:spPr>
          <a:xfrm>
            <a:off x="519350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0EDA0-9195-A54E-896A-D6096DC8FE80}"/>
              </a:ext>
            </a:extLst>
          </p:cNvPr>
          <p:cNvSpPr txBox="1"/>
          <p:nvPr/>
        </p:nvSpPr>
        <p:spPr>
          <a:xfrm>
            <a:off x="466724" y="204788"/>
            <a:ext cx="434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i="1" u="sng">
                <a:solidFill>
                  <a:schemeClr val="accent1"/>
                </a:solidFill>
              </a:rPr>
              <a:t>10.</a:t>
            </a:r>
            <a:r>
              <a:rPr lang="en-GB" sz="2400" b="1" i="1" u="sng">
                <a:solidFill>
                  <a:schemeClr val="accent1"/>
                </a:solidFill>
                <a:effectLst/>
                <a:latin typeface="Helvetica Neue"/>
              </a:rPr>
              <a:t> Design for degradation</a:t>
            </a:r>
            <a:endParaRPr lang="en-US" sz="2400" b="1" i="1" u="sng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F09252-2DD7-0D4D-9E7D-DD5B7EADD88C}"/>
              </a:ext>
            </a:extLst>
          </p:cNvPr>
          <p:cNvSpPr txBox="1"/>
          <p:nvPr/>
        </p:nvSpPr>
        <p:spPr>
          <a:xfrm>
            <a:off x="466724" y="1169492"/>
            <a:ext cx="610790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0" i="1">
                <a:solidFill>
                  <a:srgbClr val="222222"/>
                </a:solidFill>
                <a:effectLst/>
                <a:latin typeface="Helvetica Neue"/>
              </a:rPr>
              <a:t>Chemical products should be designed so that they do not pollute the environment; when their function is complete, they should break down into non-harmful products.</a:t>
            </a:r>
            <a:endParaRPr lang="en-US" i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8CEAC38-D17E-9F4B-9312-A6626E32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156" y="2092822"/>
            <a:ext cx="6096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07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AB2AD3-8911-C048-B8C8-4DFD389A86EF}"/>
              </a:ext>
            </a:extLst>
          </p:cNvPr>
          <p:cNvSpPr txBox="1"/>
          <p:nvPr/>
        </p:nvSpPr>
        <p:spPr>
          <a:xfrm>
            <a:off x="466724" y="252414"/>
            <a:ext cx="762952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400" b="1" i="1" u="sng">
                <a:solidFill>
                  <a:schemeClr val="accent1"/>
                </a:solidFill>
              </a:rPr>
              <a:t>11.</a:t>
            </a:r>
            <a:r>
              <a:rPr lang="en-GB" sz="2400" b="1" i="1" u="sng">
                <a:solidFill>
                  <a:schemeClr val="accent1"/>
                </a:solidFill>
                <a:effectLst/>
                <a:latin typeface="Helvetica Neue"/>
              </a:rPr>
              <a:t> Real-time analysis for pollution prevention. </a:t>
            </a:r>
            <a:endParaRPr lang="en-US" sz="2400" b="1" i="1" u="sng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5F3672-E5DA-F747-8896-1E5A414108C5}"/>
              </a:ext>
            </a:extLst>
          </p:cNvPr>
          <p:cNvSpPr txBox="1"/>
          <p:nvPr/>
        </p:nvSpPr>
        <p:spPr>
          <a:xfrm>
            <a:off x="466724" y="1193304"/>
            <a:ext cx="610790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Analytical methodologies need to be further developed to permit real-time, in-process monitoring and control beforehazardous substances form.</a:t>
            </a:r>
            <a:endParaRPr lang="en-US" sz="2000" i="1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C5A34AD-710D-0343-88AB-7101E3AAC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546" y="2298848"/>
            <a:ext cx="7299266" cy="4306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00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9B320C-BAE9-0541-8C6A-B8C54D26865F}"/>
              </a:ext>
            </a:extLst>
          </p:cNvPr>
          <p:cNvSpPr txBox="1"/>
          <p:nvPr/>
        </p:nvSpPr>
        <p:spPr>
          <a:xfrm>
            <a:off x="466724" y="311944"/>
            <a:ext cx="1036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i="1" u="sng">
                <a:solidFill>
                  <a:schemeClr val="accent1"/>
                </a:solidFill>
              </a:rPr>
              <a:t>12.</a:t>
            </a:r>
            <a:r>
              <a:rPr lang="en-GB" sz="2400" b="1" i="1" u="sng">
                <a:solidFill>
                  <a:schemeClr val="accent1"/>
                </a:solidFill>
                <a:effectLst/>
                <a:latin typeface="Helvetica Neue"/>
              </a:rPr>
              <a:t> Inherently safer chemistry for accident prevention</a:t>
            </a:r>
            <a:endParaRPr lang="en-US" sz="2400" b="1" i="1" u="sng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2ED42-1E6C-6B45-AF4E-2C602710FE58}"/>
              </a:ext>
            </a:extLst>
          </p:cNvPr>
          <p:cNvSpPr txBox="1"/>
          <p:nvPr/>
        </p:nvSpPr>
        <p:spPr>
          <a:xfrm>
            <a:off x="613173" y="1133772"/>
            <a:ext cx="610790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0" i="1">
                <a:solidFill>
                  <a:schemeClr val="tx1"/>
                </a:solidFill>
                <a:effectLst/>
                <a:latin typeface="Helvetica Neue"/>
              </a:rPr>
              <a:t>Whenever possible, the substances in a process, and the forms of those substances, should be chosen to minimize risks such as explosions, fires, and accidental releases.</a:t>
            </a:r>
            <a:endParaRPr lang="en-US" sz="2000" i="1">
              <a:solidFill>
                <a:schemeClr val="tx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6C2DFAE-9578-0742-94E2-5A0AD762E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337" y="2736056"/>
            <a:ext cx="52197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8926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B90812-2655-4544-87D0-3DF17500C212}"/>
              </a:ext>
            </a:extLst>
          </p:cNvPr>
          <p:cNvSpPr txBox="1"/>
          <p:nvPr/>
        </p:nvSpPr>
        <p:spPr>
          <a:xfrm>
            <a:off x="1014412" y="752476"/>
            <a:ext cx="299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i="1" u="sng">
                <a:solidFill>
                  <a:schemeClr val="accent5"/>
                </a:solidFill>
              </a:rPr>
              <a:t>Pollution</a:t>
            </a:r>
            <a:endParaRPr lang="en-US" sz="3200" b="1" i="1" u="sng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9ABF5-A79C-B64C-9FCB-E9C479EFCBFE}"/>
              </a:ext>
            </a:extLst>
          </p:cNvPr>
          <p:cNvSpPr txBox="1"/>
          <p:nvPr/>
        </p:nvSpPr>
        <p:spPr>
          <a:xfrm rot="10800000" flipH="1" flipV="1">
            <a:off x="1014412" y="2088177"/>
            <a:ext cx="792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i="1">
                <a:solidFill>
                  <a:srgbClr val="222222"/>
                </a:solidFill>
                <a:effectLst/>
                <a:latin typeface="Helvetica Neue"/>
              </a:rPr>
              <a:t>Pollution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 is the introduction of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2" tooltip="Contaminant"/>
              </a:rPr>
              <a:t>contaminants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into the natural environment that cause adverse change.</a:t>
            </a:r>
            <a:endParaRPr lang="en-US" sz="2000" i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41F58-949A-FA4A-9B71-A1A39144B87E}"/>
              </a:ext>
            </a:extLst>
          </p:cNvPr>
          <p:cNvSpPr txBox="1"/>
          <p:nvPr/>
        </p:nvSpPr>
        <p:spPr>
          <a:xfrm>
            <a:off x="519350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E63B1-B1DB-7E41-86C4-FFD4E72D4542}"/>
              </a:ext>
            </a:extLst>
          </p:cNvPr>
          <p:cNvSpPr txBox="1"/>
          <p:nvPr/>
        </p:nvSpPr>
        <p:spPr>
          <a:xfrm>
            <a:off x="1014412" y="3185696"/>
            <a:ext cx="771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Pollution can take the form of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3" tooltip="Chemical substance"/>
              </a:rPr>
              <a:t>chemical substances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 or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4" tooltip="Energy"/>
              </a:rPr>
              <a:t>energy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, such as noise, heat or light. </a:t>
            </a:r>
            <a:endParaRPr lang="en-US" sz="200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65444-6CD6-CF45-ADB1-628AEC64764B}"/>
              </a:ext>
            </a:extLst>
          </p:cNvPr>
          <p:cNvSpPr txBox="1"/>
          <p:nvPr/>
        </p:nvSpPr>
        <p:spPr>
          <a:xfrm>
            <a:off x="1014412" y="4283214"/>
            <a:ext cx="792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1" u="sng">
                <a:solidFill>
                  <a:srgbClr val="FAA700"/>
                </a:solidFill>
                <a:effectLst/>
                <a:latin typeface="Helvetica Neue"/>
                <a:hlinkClick r:id="rId5" tooltip="Pollutant"/>
              </a:rPr>
              <a:t>Pollutants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, the components of pollution, can be either foreign substances/energies or naturally occurring contaminants.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385480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BD98F4-B93D-8D40-9691-56B4DAE18DBD}"/>
              </a:ext>
            </a:extLst>
          </p:cNvPr>
          <p:cNvSpPr txBox="1"/>
          <p:nvPr/>
        </p:nvSpPr>
        <p:spPr>
          <a:xfrm>
            <a:off x="716756" y="633414"/>
            <a:ext cx="4998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 u="sng">
                <a:solidFill>
                  <a:schemeClr val="accent4"/>
                </a:solidFill>
              </a:rPr>
              <a:t>Types of Pollution </a:t>
            </a:r>
            <a:endParaRPr lang="en-US" sz="2800" b="1" i="1" u="sng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1470C5-091C-A44D-B4D1-8E55DA2CCD05}"/>
              </a:ext>
            </a:extLst>
          </p:cNvPr>
          <p:cNvSpPr txBox="1"/>
          <p:nvPr/>
        </p:nvSpPr>
        <p:spPr>
          <a:xfrm>
            <a:off x="681036" y="1446014"/>
            <a:ext cx="5033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/>
              <a:t>Few common forms of pollution are:</a:t>
            </a: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40F3A-462A-5E48-8D04-B9C50EAF2170}"/>
              </a:ext>
            </a:extLst>
          </p:cNvPr>
          <p:cNvSpPr txBox="1"/>
          <p:nvPr/>
        </p:nvSpPr>
        <p:spPr>
          <a:xfrm>
            <a:off x="716756" y="2388573"/>
            <a:ext cx="225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GB"/>
              <a:t>Air Pollution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B5DC2-08FD-6C45-8A31-63B1AFC0EE0A}"/>
              </a:ext>
            </a:extLst>
          </p:cNvPr>
          <p:cNvSpPr txBox="1"/>
          <p:nvPr/>
        </p:nvSpPr>
        <p:spPr>
          <a:xfrm>
            <a:off x="681036" y="2869407"/>
            <a:ext cx="295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2. Water Pollution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E718D-5198-B34C-B9C8-423448997C91}"/>
              </a:ext>
            </a:extLst>
          </p:cNvPr>
          <p:cNvSpPr txBox="1"/>
          <p:nvPr/>
        </p:nvSpPr>
        <p:spPr>
          <a:xfrm>
            <a:off x="681036" y="3319164"/>
            <a:ext cx="221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3. Noise Pollution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31660-1216-DA42-8C0C-2D9D4AD99EA2}"/>
              </a:ext>
            </a:extLst>
          </p:cNvPr>
          <p:cNvSpPr txBox="1"/>
          <p:nvPr/>
        </p:nvSpPr>
        <p:spPr>
          <a:xfrm flipH="1">
            <a:off x="716755" y="3781188"/>
            <a:ext cx="275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4. Soil Contamination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450A8-E166-204F-B317-01E1078237FF}"/>
              </a:ext>
            </a:extLst>
          </p:cNvPr>
          <p:cNvSpPr txBox="1"/>
          <p:nvPr/>
        </p:nvSpPr>
        <p:spPr>
          <a:xfrm>
            <a:off x="716755" y="4150521"/>
            <a:ext cx="282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5.Radioactive Pollution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A6DDF6-6F5A-DF4F-967C-9EE2766EA9DA}"/>
              </a:ext>
            </a:extLst>
          </p:cNvPr>
          <p:cNvSpPr txBox="1"/>
          <p:nvPr/>
        </p:nvSpPr>
        <p:spPr>
          <a:xfrm>
            <a:off x="716755" y="4600278"/>
            <a:ext cx="275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6. Light Pollution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F417D6-4886-CD4E-AC58-873A4967F7FD}"/>
              </a:ext>
            </a:extLst>
          </p:cNvPr>
          <p:cNvSpPr txBox="1"/>
          <p:nvPr/>
        </p:nvSpPr>
        <p:spPr>
          <a:xfrm>
            <a:off x="716754" y="5071290"/>
            <a:ext cx="295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7.Thermal Pollution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A8B474-A92E-E448-AD54-747C8F9D5F51}"/>
              </a:ext>
            </a:extLst>
          </p:cNvPr>
          <p:cNvSpPr txBox="1"/>
          <p:nvPr/>
        </p:nvSpPr>
        <p:spPr>
          <a:xfrm>
            <a:off x="519350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29054E87-4901-DD49-94C1-73FA911DF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100" y="1357313"/>
            <a:ext cx="65405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82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D9B7A8-CAB5-EE4A-BC9D-102FFAF60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9" y="119062"/>
            <a:ext cx="4595812" cy="344686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294C4B9-45F6-884C-A633-AFD5BA3F5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788" y="119062"/>
            <a:ext cx="5021462" cy="286940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3D9DEE6-8F61-A243-AFD7-8317DBEB8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" y="3888580"/>
            <a:ext cx="3571875" cy="253365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F1786EA-36FF-EB48-B2DF-AF2F5EE55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472" y="3199504"/>
            <a:ext cx="5295309" cy="33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7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3D08-BD39-F04A-B2A0-3F0798523D66}"/>
              </a:ext>
            </a:extLst>
          </p:cNvPr>
          <p:cNvSpPr txBox="1"/>
          <p:nvPr/>
        </p:nvSpPr>
        <p:spPr>
          <a:xfrm>
            <a:off x="738187" y="1023938"/>
            <a:ext cx="4893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i="1" u="sng">
                <a:solidFill>
                  <a:schemeClr val="accent1"/>
                </a:solidFill>
              </a:rPr>
              <a:t>Green Chemistry</a:t>
            </a:r>
            <a:endParaRPr lang="en-US" sz="4000" b="1" i="1" u="sng">
              <a:solidFill>
                <a:schemeClr val="accent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4FEA41D-474D-B74D-AAC9-1BA19199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4" y="0"/>
            <a:ext cx="2047875" cy="30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BA69A1-51C6-204C-99A7-F24A12B18353}"/>
              </a:ext>
            </a:extLst>
          </p:cNvPr>
          <p:cNvSpPr txBox="1"/>
          <p:nvPr/>
        </p:nvSpPr>
        <p:spPr>
          <a:xfrm>
            <a:off x="519350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C4935-2DB3-624B-8C27-78B755D215FD}"/>
              </a:ext>
            </a:extLst>
          </p:cNvPr>
          <p:cNvSpPr txBox="1"/>
          <p:nvPr/>
        </p:nvSpPr>
        <p:spPr>
          <a:xfrm>
            <a:off x="738187" y="2383631"/>
            <a:ext cx="535781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b="1" i="1">
                <a:solidFill>
                  <a:srgbClr val="222222"/>
                </a:solidFill>
                <a:effectLst/>
                <a:latin typeface="Helvetica Neue"/>
              </a:rPr>
              <a:t>Green chemistry</a:t>
            </a:r>
            <a:r>
              <a:rPr lang="en-GB" b="0" i="1">
                <a:solidFill>
                  <a:srgbClr val="222222"/>
                </a:solidFill>
                <a:effectLst/>
                <a:latin typeface="Helvetica Neue"/>
              </a:rPr>
              <a:t>, also called </a:t>
            </a:r>
            <a:r>
              <a:rPr lang="en-GB" b="1" i="1">
                <a:solidFill>
                  <a:srgbClr val="222222"/>
                </a:solidFill>
                <a:effectLst/>
                <a:latin typeface="Helvetica Neue"/>
              </a:rPr>
              <a:t>sustainable chemistry</a:t>
            </a:r>
            <a:r>
              <a:rPr lang="en-GB" b="0" i="1">
                <a:solidFill>
                  <a:srgbClr val="222222"/>
                </a:solidFill>
                <a:effectLst/>
                <a:latin typeface="Helvetica Neue"/>
              </a:rPr>
              <a:t>, is an area of chemistry and chemical engineering focused on the designing of products and processes that minimize the use and generation of hazardous substances.</a:t>
            </a:r>
            <a:endParaRPr lang="en-US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2C182-C50B-3549-819E-97A07987F9C9}"/>
              </a:ext>
            </a:extLst>
          </p:cNvPr>
          <p:cNvSpPr txBox="1"/>
          <p:nvPr/>
        </p:nvSpPr>
        <p:spPr>
          <a:xfrm>
            <a:off x="519350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8F2FC-9CF9-FD4D-85D4-7DCF6265DC68}"/>
              </a:ext>
            </a:extLst>
          </p:cNvPr>
          <p:cNvSpPr txBox="1"/>
          <p:nvPr/>
        </p:nvSpPr>
        <p:spPr>
          <a:xfrm>
            <a:off x="716755" y="4246424"/>
            <a:ext cx="628411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i="1">
                <a:solidFill>
                  <a:srgbClr val="222222"/>
                </a:solidFill>
                <a:effectLst/>
                <a:latin typeface="Helvetica Neue"/>
              </a:rPr>
              <a:t>The overarching goals of green chemistry—namely, more resource-efficient and inherently safer design of molecules, materials, products, and processes—can be pursued in a wide range of contexts.</a:t>
            </a:r>
            <a:endParaRPr lang="en-US" i="1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A212F89-CE6E-EC43-8B2C-AFDDA2740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5" y="3122295"/>
            <a:ext cx="2871786" cy="270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44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7D7E57-5BED-1448-942D-A8694A475414}"/>
              </a:ext>
            </a:extLst>
          </p:cNvPr>
          <p:cNvSpPr txBox="1"/>
          <p:nvPr/>
        </p:nvSpPr>
        <p:spPr>
          <a:xfrm>
            <a:off x="597694" y="621507"/>
            <a:ext cx="5498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 u="sng">
                <a:solidFill>
                  <a:srgbClr val="0070C0"/>
                </a:solidFill>
              </a:rPr>
              <a:t>Composite Materials</a:t>
            </a:r>
            <a:endParaRPr lang="en-US" sz="2800" b="1" i="1" u="sng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AD298-A488-DC4A-BF94-37EDE645C877}"/>
              </a:ext>
            </a:extLst>
          </p:cNvPr>
          <p:cNvSpPr txBox="1"/>
          <p:nvPr/>
        </p:nvSpPr>
        <p:spPr>
          <a:xfrm>
            <a:off x="597694" y="1474618"/>
            <a:ext cx="5272087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A </a:t>
            </a:r>
            <a:r>
              <a:rPr lang="en-GB" sz="2000" b="1" i="1">
                <a:solidFill>
                  <a:srgbClr val="222222"/>
                </a:solidFill>
                <a:effectLst/>
                <a:latin typeface="Helvetica Neue"/>
              </a:rPr>
              <a:t>composite material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 (also called a </a:t>
            </a:r>
            <a:r>
              <a:rPr lang="en-GB" sz="2000" b="1" i="1">
                <a:solidFill>
                  <a:srgbClr val="222222"/>
                </a:solidFill>
                <a:effectLst/>
                <a:latin typeface="Helvetica Neue"/>
              </a:rPr>
              <a:t>composition material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 or shortened to </a:t>
            </a:r>
            <a:r>
              <a:rPr lang="en-GB" sz="2000" b="1" i="1">
                <a:solidFill>
                  <a:srgbClr val="222222"/>
                </a:solidFill>
                <a:effectLst/>
                <a:latin typeface="Helvetica Neue"/>
              </a:rPr>
              <a:t>composite,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 which is the common name) is a material made from two or more constituent materials with significantly different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2" tooltip="Physical property"/>
              </a:rPr>
              <a:t>physical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or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3" tooltip="Chemical property"/>
              </a:rPr>
              <a:t>chemical properties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 that, when combined, produce a material with characteristics different from the individual components. The individual components remain separate and distinct within the finished structure, differentiating composites from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4" tooltip="Mixture"/>
              </a:rPr>
              <a:t>mixtures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 and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5" tooltip="Solid solution"/>
              </a:rPr>
              <a:t>solid solutions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.</a:t>
            </a:r>
            <a:endParaRPr lang="en-US" sz="2000" i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9FF1C-E4A9-484C-9B15-1528560E7C6D}"/>
              </a:ext>
            </a:extLst>
          </p:cNvPr>
          <p:cNvSpPr txBox="1"/>
          <p:nvPr/>
        </p:nvSpPr>
        <p:spPr>
          <a:xfrm>
            <a:off x="519350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CA6BEAD5-8B2E-5A45-B23E-39FDAAF99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857" y="2514600"/>
            <a:ext cx="5272087" cy="395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91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DF90A7-A6F3-9042-9590-AFD7455947C2}"/>
              </a:ext>
            </a:extLst>
          </p:cNvPr>
          <p:cNvSpPr txBox="1"/>
          <p:nvPr/>
        </p:nvSpPr>
        <p:spPr>
          <a:xfrm>
            <a:off x="514350" y="586560"/>
            <a:ext cx="8843962" cy="1332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Composite materials are generally used for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2" tooltip="Building"/>
              </a:rPr>
              <a:t>buildings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3" tooltip="Bridge"/>
              </a:rPr>
              <a:t>bridges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, and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4" tooltip="Structure"/>
              </a:rPr>
              <a:t>structures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 such as boat hulls, swimming pool panels,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5" tooltip="Racing car"/>
              </a:rPr>
              <a:t>racing car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bodies,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6" tooltip="Shower"/>
              </a:rPr>
              <a:t>shower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 stalls,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7" tooltip="Bathtub"/>
              </a:rPr>
              <a:t>bathtubs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8" tooltip="Storage tanks"/>
              </a:rPr>
              <a:t>storage tanks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9" tooltip="Imitation"/>
              </a:rPr>
              <a:t>imitation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10" tooltip="Granite"/>
              </a:rPr>
              <a:t>granite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 and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11" tooltip="Cultured marble"/>
              </a:rPr>
              <a:t>cultured marble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12" tooltip="Sink"/>
              </a:rPr>
              <a:t>sinks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and countertops.</a:t>
            </a:r>
            <a:endParaRPr lang="en-US" sz="2000" i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7169FB-6A1B-1A4C-994E-C6E0AE80F7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1937" y="2523090"/>
            <a:ext cx="8128000" cy="37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09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9C445D-EF68-774F-9C13-B51F8A0BBA36}"/>
              </a:ext>
            </a:extLst>
          </p:cNvPr>
          <p:cNvSpPr txBox="1"/>
          <p:nvPr/>
        </p:nvSpPr>
        <p:spPr>
          <a:xfrm rot="10800000" flipH="1" flipV="1">
            <a:off x="226218" y="489497"/>
            <a:ext cx="825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i="1" u="sng">
                <a:solidFill>
                  <a:srgbClr val="7030A0"/>
                </a:solidFill>
              </a:rPr>
              <a:t>Examples of composites</a:t>
            </a:r>
            <a:endParaRPr lang="en-US" sz="2400" b="1" i="1" u="sng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C7AD4-1F94-F64F-8EBD-8CE67309BFD4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56B1B-BC54-E44C-A8EF-B20C042D0F5F}"/>
              </a:ext>
            </a:extLst>
          </p:cNvPr>
          <p:cNvSpPr txBox="1"/>
          <p:nvPr/>
        </p:nvSpPr>
        <p:spPr>
          <a:xfrm>
            <a:off x="263127" y="1409716"/>
            <a:ext cx="6107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1">
                <a:solidFill>
                  <a:srgbClr val="54595D"/>
                </a:solidFill>
                <a:effectLst/>
                <a:latin typeface="Helvetica Neue"/>
              </a:rPr>
              <a:t>Concrete is a mixture of cement and aggregate, giving a robust, strong material that is very widely used</a:t>
            </a:r>
            <a:endParaRPr lang="en-US" sz="2000" i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263E182-C81D-0C42-B9C9-EC9608D62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409716"/>
            <a:ext cx="2297906" cy="2297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04C416F-126A-3241-8D9B-CA75A74FB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56" y="3948112"/>
            <a:ext cx="2857500" cy="2152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549CBB-9261-394B-BD78-32BDB55D0357}"/>
              </a:ext>
            </a:extLst>
          </p:cNvPr>
          <p:cNvSpPr txBox="1"/>
          <p:nvPr/>
        </p:nvSpPr>
        <p:spPr>
          <a:xfrm>
            <a:off x="4720829" y="4849578"/>
            <a:ext cx="61079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1">
                <a:solidFill>
                  <a:srgbClr val="54595D"/>
                </a:solidFill>
                <a:effectLst/>
                <a:latin typeface="Helvetica Neue"/>
              </a:rPr>
              <a:t>Plywood is used widely in construction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822467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64E254-BDF0-A04D-BA7E-D2497322C740}"/>
              </a:ext>
            </a:extLst>
          </p:cNvPr>
          <p:cNvSpPr txBox="1"/>
          <p:nvPr/>
        </p:nvSpPr>
        <p:spPr>
          <a:xfrm>
            <a:off x="660798" y="1015276"/>
            <a:ext cx="6107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1">
                <a:solidFill>
                  <a:srgbClr val="54595D"/>
                </a:solidFill>
                <a:effectLst/>
                <a:latin typeface="Helvetica Neue"/>
              </a:rPr>
              <a:t>Composite sandwich structure panel used for testing at NASA</a:t>
            </a:r>
            <a:endParaRPr lang="en-US" sz="2000" i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C99FCDF-B5E0-FB4D-B80B-91039C794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782" y="521494"/>
            <a:ext cx="3333750" cy="221932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8A4E3E4-993C-0549-BB56-41C6DEF5B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782" y="3668292"/>
            <a:ext cx="4586289" cy="2668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A267E6F-5A55-5F4E-A18C-7A6DA9B14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229" y="4462464"/>
            <a:ext cx="2276475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976617-A082-2947-8521-A1777597570B}"/>
              </a:ext>
            </a:extLst>
          </p:cNvPr>
          <p:cNvSpPr txBox="1"/>
          <p:nvPr/>
        </p:nvSpPr>
        <p:spPr>
          <a:xfrm>
            <a:off x="660798" y="3668292"/>
            <a:ext cx="61079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1">
                <a:solidFill>
                  <a:srgbClr val="54595D"/>
                </a:solidFill>
                <a:effectLst/>
                <a:latin typeface="Helvetica Neue"/>
              </a:rPr>
              <a:t>Carbon fibre composite part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2029069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48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82CD3C-8E39-E74C-898C-12B12FB6910B}"/>
              </a:ext>
            </a:extLst>
          </p:cNvPr>
          <p:cNvSpPr txBox="1"/>
          <p:nvPr/>
        </p:nvSpPr>
        <p:spPr>
          <a:xfrm>
            <a:off x="371474" y="466725"/>
            <a:ext cx="6867525" cy="16312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Green chemistry emerged from a variety of existing ideas and research efforts (such as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2" tooltip="Atom economy"/>
              </a:rPr>
              <a:t>atom economy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 and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3" tooltip="Catalysis"/>
              </a:rPr>
              <a:t>catalysis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) in the period leading up to the 1990s, in the context of increasing attention to problems of chemical pollution and </a:t>
            </a:r>
            <a:r>
              <a:rPr lang="en-GB" sz="2000" b="0" i="1" u="none" strike="noStrike">
                <a:solidFill>
                  <a:srgbClr val="5A3696"/>
                </a:solidFill>
                <a:effectLst/>
                <a:latin typeface="Helvetica Neue"/>
                <a:hlinkClick r:id="rId4" tooltip="Resource depletion"/>
              </a:rPr>
              <a:t>resource depletion</a:t>
            </a:r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.</a:t>
            </a:r>
            <a:endParaRPr lang="en-US" sz="2000" i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8DAF3F6-5956-134B-865D-2375F575C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1" y="466725"/>
            <a:ext cx="3648075" cy="24384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3BFD820-F55E-AA4D-81F0-5CCD4D0A1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798" y="3390841"/>
            <a:ext cx="3886201" cy="25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5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57817D-E51E-9B45-BEE0-7CF5A0F2C276}"/>
              </a:ext>
            </a:extLst>
          </p:cNvPr>
          <p:cNvSpPr txBox="1"/>
          <p:nvPr/>
        </p:nvSpPr>
        <p:spPr>
          <a:xfrm>
            <a:off x="442911" y="2319517"/>
            <a:ext cx="9665494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000" b="0" i="0">
                <a:solidFill>
                  <a:srgbClr val="222222"/>
                </a:solidFill>
                <a:effectLst/>
                <a:latin typeface="Helvetica Neue"/>
              </a:rPr>
              <a:t>In 1998, </a:t>
            </a:r>
            <a:r>
              <a:rPr lang="en-GB" sz="2000" b="0" i="0" u="none" strike="noStrike">
                <a:solidFill>
                  <a:srgbClr val="5A3696"/>
                </a:solidFill>
                <a:effectLst/>
                <a:latin typeface="Helvetica Neue"/>
                <a:hlinkClick r:id="rId2" tooltip="Paul Anastas"/>
              </a:rPr>
              <a:t>Paul Anastas</a:t>
            </a:r>
            <a:r>
              <a:rPr lang="en-GB" sz="2000" b="0" i="0">
                <a:solidFill>
                  <a:srgbClr val="222222"/>
                </a:solidFill>
                <a:effectLst/>
                <a:latin typeface="Helvetica Neue"/>
              </a:rPr>
              <a:t> (who then directed the Green Chemistry Program at the US EPA) and </a:t>
            </a:r>
            <a:r>
              <a:rPr lang="en-GB" sz="2000" b="0" i="0" u="none" strike="noStrike">
                <a:solidFill>
                  <a:srgbClr val="5A3696"/>
                </a:solidFill>
                <a:effectLst/>
                <a:latin typeface="Helvetica Neue"/>
                <a:hlinkClick r:id="rId3" tooltip="John Warner (chemist)"/>
              </a:rPr>
              <a:t>John C. Warner</a:t>
            </a:r>
            <a:r>
              <a:rPr lang="en-GB" sz="2000" b="0" i="0">
                <a:solidFill>
                  <a:srgbClr val="222222"/>
                </a:solidFill>
                <a:effectLst/>
                <a:latin typeface="Helvetica Neue"/>
              </a:rPr>
              <a:t> (then of </a:t>
            </a:r>
            <a:r>
              <a:rPr lang="en-GB" sz="2000" b="0" i="0" u="none" strike="noStrike">
                <a:solidFill>
                  <a:srgbClr val="5A3696"/>
                </a:solidFill>
                <a:effectLst/>
                <a:latin typeface="Helvetica Neue"/>
                <a:hlinkClick r:id="rId4" tooltip="Polaroid Corporation"/>
              </a:rPr>
              <a:t>Polaroid Corporation</a:t>
            </a:r>
            <a:r>
              <a:rPr lang="en-GB" sz="2000" b="0" i="0">
                <a:solidFill>
                  <a:srgbClr val="222222"/>
                </a:solidFill>
                <a:effectLst/>
                <a:latin typeface="Helvetica Neue"/>
              </a:rPr>
              <a:t>) published a set of principles to guide the practice of green chemistry. The twelve principles address a range of ways to reduce the environmental and health impacts of chemical production, and also indicate research priorities for the development of green chemistry technologies.</a:t>
            </a:r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F7D66-398A-3340-9CF0-18D3B02B94F2}"/>
              </a:ext>
            </a:extLst>
          </p:cNvPr>
          <p:cNvSpPr txBox="1"/>
          <p:nvPr/>
        </p:nvSpPr>
        <p:spPr>
          <a:xfrm>
            <a:off x="442911" y="311943"/>
            <a:ext cx="808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i="1" u="sng">
                <a:solidFill>
                  <a:schemeClr val="accent1"/>
                </a:solidFill>
              </a:rPr>
              <a:t>Principles of Green Chemistry</a:t>
            </a:r>
            <a:endParaRPr lang="en-US" sz="4000" b="1" i="1" u="sng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0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C49020-BCBF-8C42-8CAC-FDC7051E38EC}"/>
              </a:ext>
            </a:extLst>
          </p:cNvPr>
          <p:cNvSpPr txBox="1"/>
          <p:nvPr/>
        </p:nvSpPr>
        <p:spPr>
          <a:xfrm>
            <a:off x="228214" y="117988"/>
            <a:ext cx="747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i="1" u="sng">
                <a:solidFill>
                  <a:schemeClr val="accent1"/>
                </a:solidFill>
                <a:effectLst/>
                <a:latin typeface="Helvetica Neue"/>
              </a:rPr>
              <a:t>The twelve principles of green chemistry are:</a:t>
            </a:r>
            <a:endParaRPr lang="en-US" sz="2400" b="1" i="1" u="sng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065F3-9AFE-F440-B2E9-7707DE4BD90B}"/>
              </a:ext>
            </a:extLst>
          </p:cNvPr>
          <p:cNvSpPr txBox="1"/>
          <p:nvPr/>
        </p:nvSpPr>
        <p:spPr>
          <a:xfrm>
            <a:off x="519350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AC7FAB-A81D-DC46-9B08-35657DDDC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90" y="969697"/>
            <a:ext cx="4165041" cy="54186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0111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EAA76B-1F24-8E41-8702-193D32CE4F84}"/>
              </a:ext>
            </a:extLst>
          </p:cNvPr>
          <p:cNvSpPr txBox="1"/>
          <p:nvPr/>
        </p:nvSpPr>
        <p:spPr>
          <a:xfrm>
            <a:off x="519350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2E7923-ED9A-1548-805A-15BA1D10FE80}"/>
              </a:ext>
            </a:extLst>
          </p:cNvPr>
          <p:cNvSpPr txBox="1"/>
          <p:nvPr/>
        </p:nvSpPr>
        <p:spPr>
          <a:xfrm>
            <a:off x="383380" y="847723"/>
            <a:ext cx="66389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Preventing waste is better than treating or cleaning up waste after it is created.</a:t>
            </a:r>
            <a:endParaRPr lang="en-US" sz="2000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B2751-844C-8645-B148-4DBD8985DC2C}"/>
              </a:ext>
            </a:extLst>
          </p:cNvPr>
          <p:cNvSpPr txBox="1"/>
          <p:nvPr/>
        </p:nvSpPr>
        <p:spPr>
          <a:xfrm>
            <a:off x="383381" y="295423"/>
            <a:ext cx="308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i="1" u="sng">
                <a:solidFill>
                  <a:schemeClr val="accent2"/>
                </a:solidFill>
              </a:rPr>
              <a:t>1.Prevention</a:t>
            </a:r>
            <a:endParaRPr lang="en-US" sz="2400" b="1" i="1" u="sng">
              <a:solidFill>
                <a:schemeClr val="accent2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AB00FD9-583A-A741-9E4D-CAB43229E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56" y="1990577"/>
            <a:ext cx="6096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14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8442EF-3057-B940-890D-4A3E9E98542C}"/>
              </a:ext>
            </a:extLst>
          </p:cNvPr>
          <p:cNvSpPr txBox="1"/>
          <p:nvPr/>
        </p:nvSpPr>
        <p:spPr>
          <a:xfrm>
            <a:off x="276223" y="419100"/>
            <a:ext cx="311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 u="sng">
                <a:solidFill>
                  <a:schemeClr val="accent2"/>
                </a:solidFill>
              </a:rPr>
              <a:t>2.Atom Economy</a:t>
            </a:r>
            <a:endParaRPr lang="en-US" sz="2800" b="1" i="1" u="sng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1A314-283D-704F-97B5-747A298E7734}"/>
              </a:ext>
            </a:extLst>
          </p:cNvPr>
          <p:cNvSpPr txBox="1"/>
          <p:nvPr/>
        </p:nvSpPr>
        <p:spPr>
          <a:xfrm>
            <a:off x="339327" y="1133773"/>
            <a:ext cx="610790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Synthetic methods should try to maximize the incorporation of all materials used in the process into the final product.</a:t>
            </a:r>
            <a:endParaRPr lang="en-US" sz="2000" i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722F7-0F9E-7A46-8CCE-540C0BBFD60C}"/>
              </a:ext>
            </a:extLst>
          </p:cNvPr>
          <p:cNvSpPr txBox="1"/>
          <p:nvPr/>
        </p:nvSpPr>
        <p:spPr>
          <a:xfrm>
            <a:off x="519350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17FDC0A-532B-F147-B497-37463FB2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4" y="2738436"/>
            <a:ext cx="57150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80AE91C-342A-0241-AB2A-2656DB805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831" y="1133773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18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5CA86-E84D-5845-8AB7-6E9E25222210}"/>
              </a:ext>
            </a:extLst>
          </p:cNvPr>
          <p:cNvSpPr txBox="1"/>
          <p:nvPr/>
        </p:nvSpPr>
        <p:spPr>
          <a:xfrm rot="10800000" flipV="1">
            <a:off x="226219" y="574462"/>
            <a:ext cx="707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 u="sng">
                <a:solidFill>
                  <a:schemeClr val="accent2"/>
                </a:solidFill>
                <a:effectLst/>
                <a:latin typeface="Helvetica Neue"/>
              </a:rPr>
              <a:t>3.Less hazardous chemical syntheses</a:t>
            </a:r>
            <a:endParaRPr lang="en-US" sz="2800" i="1" u="sng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3D0D7-299A-3245-92BB-6ABB371B75A2}"/>
              </a:ext>
            </a:extLst>
          </p:cNvPr>
          <p:cNvSpPr txBox="1"/>
          <p:nvPr/>
        </p:nvSpPr>
        <p:spPr>
          <a:xfrm>
            <a:off x="355997" y="1435628"/>
            <a:ext cx="6107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i="1">
                <a:solidFill>
                  <a:srgbClr val="222222"/>
                </a:solidFill>
                <a:effectLst/>
                <a:latin typeface="Helvetica Neue"/>
              </a:rPr>
              <a:t>Synthetic methods should avoid using or generating substances toxic to humans and/or the environment.</a:t>
            </a:r>
            <a:endParaRPr lang="en-US" sz="2000" i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E401E5E-34C7-6841-BC07-3FE5819C7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918" y="2738049"/>
            <a:ext cx="70389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6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0C36B9-B61E-E946-9076-6A7BB7B38106}"/>
              </a:ext>
            </a:extLst>
          </p:cNvPr>
          <p:cNvSpPr txBox="1"/>
          <p:nvPr/>
        </p:nvSpPr>
        <p:spPr>
          <a:xfrm>
            <a:off x="267890" y="232053"/>
            <a:ext cx="6107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u="sng">
                <a:solidFill>
                  <a:schemeClr val="accent1"/>
                </a:solidFill>
                <a:effectLst/>
                <a:latin typeface="Helvetica Neue"/>
              </a:rPr>
              <a:t>4.Designing safer chemicals</a:t>
            </a:r>
            <a:endParaRPr lang="en-US" sz="2800" b="1" i="1" u="sng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F47DA-A777-D444-B8C1-EFF12DC9B9D0}"/>
              </a:ext>
            </a:extLst>
          </p:cNvPr>
          <p:cNvSpPr txBox="1"/>
          <p:nvPr/>
        </p:nvSpPr>
        <p:spPr>
          <a:xfrm>
            <a:off x="267890" y="1093677"/>
            <a:ext cx="610790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0" i="1">
                <a:solidFill>
                  <a:srgbClr val="222222"/>
                </a:solidFill>
                <a:effectLst/>
                <a:latin typeface="Helvetica Neue"/>
              </a:rPr>
              <a:t>Chemical products should be designed to achieve their desired function while being as non-toxic as possible.</a:t>
            </a:r>
            <a:endParaRPr lang="en-US" sz="2000" i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F139B7F-F994-F542-AE4B-7D521D1B9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759" y="1093677"/>
            <a:ext cx="3562351" cy="416178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20E85A5-510D-BC49-AE8A-C5626B605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4" y="2350561"/>
            <a:ext cx="5913062" cy="39420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C7436B-3700-484E-AD06-1E0908D7CE81}"/>
              </a:ext>
            </a:extLst>
          </p:cNvPr>
          <p:cNvSpPr txBox="1"/>
          <p:nvPr/>
        </p:nvSpPr>
        <p:spPr>
          <a:xfrm>
            <a:off x="7447359" y="996058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4699C2F-8160-BF40-8ABD-8C7032B7BF14}"/>
              </a:ext>
            </a:extLst>
          </p:cNvPr>
          <p:cNvSpPr/>
          <p:nvPr/>
        </p:nvSpPr>
        <p:spPr>
          <a:xfrm>
            <a:off x="6470426" y="2789586"/>
            <a:ext cx="1956816" cy="96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86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chemistry</dc:title>
  <dc:creator>Unknown User</dc:creator>
  <cp:lastModifiedBy>Unknown User</cp:lastModifiedBy>
  <cp:revision>6</cp:revision>
  <dcterms:created xsi:type="dcterms:W3CDTF">2018-10-26T11:32:31Z</dcterms:created>
  <dcterms:modified xsi:type="dcterms:W3CDTF">2018-10-26T15:07:00Z</dcterms:modified>
</cp:coreProperties>
</file>