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4"/>
  </p:handoutMasterIdLst>
  <p:sldIdLst>
    <p:sldId id="297" r:id="rId2"/>
    <p:sldId id="298" r:id="rId3"/>
    <p:sldId id="299" r:id="rId4"/>
    <p:sldId id="300" r:id="rId5"/>
    <p:sldId id="301" r:id="rId6"/>
    <p:sldId id="302" r:id="rId7"/>
    <p:sldId id="303" r:id="rId8"/>
    <p:sldId id="304" r:id="rId9"/>
    <p:sldId id="305" r:id="rId10"/>
    <p:sldId id="307" r:id="rId11"/>
    <p:sldId id="308" r:id="rId12"/>
    <p:sldId id="309" r:id="rId13"/>
    <p:sldId id="314" r:id="rId14"/>
    <p:sldId id="310" r:id="rId15"/>
    <p:sldId id="311" r:id="rId16"/>
    <p:sldId id="312" r:id="rId17"/>
    <p:sldId id="313" r:id="rId18"/>
    <p:sldId id="306" r:id="rId19"/>
    <p:sldId id="265" r:id="rId20"/>
    <p:sldId id="266" r:id="rId21"/>
    <p:sldId id="267" r:id="rId22"/>
    <p:sldId id="268" r:id="rId23"/>
    <p:sldId id="269" r:id="rId24"/>
    <p:sldId id="315" r:id="rId25"/>
    <p:sldId id="271" r:id="rId26"/>
    <p:sldId id="274" r:id="rId27"/>
    <p:sldId id="272" r:id="rId28"/>
    <p:sldId id="273" r:id="rId29"/>
    <p:sldId id="275" r:id="rId30"/>
    <p:sldId id="316" r:id="rId31"/>
    <p:sldId id="276" r:id="rId32"/>
    <p:sldId id="317" r:id="rId33"/>
    <p:sldId id="279" r:id="rId34"/>
    <p:sldId id="277" r:id="rId35"/>
    <p:sldId id="278"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5" r:id="rId49"/>
    <p:sldId id="296" r:id="rId50"/>
    <p:sldId id="292" r:id="rId51"/>
    <p:sldId id="293" r:id="rId52"/>
    <p:sldId id="29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E5B143-BDB6-4E69-9C17-9126D71ABE1F}" type="datetimeFigureOut">
              <a:rPr lang="en-US" smtClean="0"/>
              <a:pPr/>
              <a:t>1/27/2020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9A2914-562C-4506-B39A-2664A92D1219}"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F63347-2525-4940-9712-5C4C0F871B5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D8843-E7F2-4401-BB16-45A3B424905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63347-2525-4940-9712-5C4C0F871B5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D8843-E7F2-4401-BB16-45A3B424905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63347-2525-4940-9712-5C4C0F871B5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D8843-E7F2-4401-BB16-45A3B424905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63347-2525-4940-9712-5C4C0F871B5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D8843-E7F2-4401-BB16-45A3B424905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63347-2525-4940-9712-5C4C0F871B5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D8843-E7F2-4401-BB16-45A3B424905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F63347-2525-4940-9712-5C4C0F871B5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6D8843-E7F2-4401-BB16-45A3B424905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F63347-2525-4940-9712-5C4C0F871B57}" type="datetimeFigureOut">
              <a:rPr lang="en-US" smtClean="0"/>
              <a:pPr/>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6D8843-E7F2-4401-BB16-45A3B42490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F63347-2525-4940-9712-5C4C0F871B57}" type="datetimeFigureOut">
              <a:rPr lang="en-US" smtClean="0"/>
              <a:pPr/>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6D8843-E7F2-4401-BB16-45A3B424905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63347-2525-4940-9712-5C4C0F871B57}" type="datetimeFigureOut">
              <a:rPr lang="en-US" smtClean="0"/>
              <a:pPr/>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6D8843-E7F2-4401-BB16-45A3B424905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63347-2525-4940-9712-5C4C0F871B5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6D8843-E7F2-4401-BB16-45A3B424905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63347-2525-4940-9712-5C4C0F871B5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6D8843-E7F2-4401-BB16-45A3B424905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63347-2525-4940-9712-5C4C0F871B57}" type="datetimeFigureOut">
              <a:rPr lang="en-US" smtClean="0"/>
              <a:pPr/>
              <a:t>1/27/2020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D8843-E7F2-4401-BB16-45A3B424905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p:txBody>
          <a:bodyPr/>
          <a:lstStyle/>
          <a:p>
            <a:pPr>
              <a:defRPr/>
            </a:pPr>
            <a:fld id="{99CD112B-DD87-4DC2-AFD8-08263CA75902}" type="slidenum">
              <a:rPr lang="en-US"/>
              <a:pPr>
                <a:defRPr/>
              </a:pPr>
              <a:t>1</a:t>
            </a:fld>
            <a:endParaRPr lang="en-US"/>
          </a:p>
        </p:txBody>
      </p:sp>
      <p:sp>
        <p:nvSpPr>
          <p:cNvPr id="15363" name="TextBox 3"/>
          <p:cNvSpPr txBox="1">
            <a:spLocks noChangeArrowheads="1"/>
          </p:cNvSpPr>
          <p:nvPr/>
        </p:nvSpPr>
        <p:spPr bwMode="auto">
          <a:xfrm>
            <a:off x="457200" y="2514600"/>
            <a:ext cx="8229600" cy="769938"/>
          </a:xfrm>
          <a:prstGeom prst="rect">
            <a:avLst/>
          </a:prstGeom>
          <a:noFill/>
          <a:ln w="9525">
            <a:noFill/>
            <a:miter lim="800000"/>
            <a:headEnd/>
            <a:tailEnd/>
          </a:ln>
        </p:spPr>
        <p:txBody>
          <a:bodyPr>
            <a:spAutoFit/>
          </a:bodyPr>
          <a:lstStyle/>
          <a:p>
            <a:pPr algn="ctr"/>
            <a:r>
              <a:rPr lang="en-US" sz="4400" b="1" dirty="0"/>
              <a:t>Automobile Engineering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8610600" cy="5632311"/>
          </a:xfrm>
          <a:prstGeom prst="rect">
            <a:avLst/>
          </a:prstGeom>
          <a:noFill/>
        </p:spPr>
        <p:txBody>
          <a:bodyPr>
            <a:spAutoFit/>
          </a:bodyPr>
          <a:lstStyle/>
          <a:p>
            <a:pPr>
              <a:defRPr/>
            </a:pPr>
            <a:r>
              <a:rPr lang="en-US" sz="2400" b="1" dirty="0">
                <a:solidFill>
                  <a:srgbClr val="0070C0"/>
                </a:solidFill>
                <a:latin typeface="+mj-lt"/>
              </a:rPr>
              <a:t>Classification  of Automobile:</a:t>
            </a:r>
          </a:p>
          <a:p>
            <a:pPr>
              <a:defRPr/>
            </a:pPr>
            <a:r>
              <a:rPr lang="en-US" sz="2400" dirty="0">
                <a:latin typeface="+mj-lt"/>
              </a:rPr>
              <a:t>The automobiles are classified by the following ways</a:t>
            </a:r>
          </a:p>
          <a:p>
            <a:pPr>
              <a:defRPr/>
            </a:pPr>
            <a:endParaRPr lang="en-US" sz="2400" dirty="0">
              <a:latin typeface="+mj-lt"/>
            </a:endParaRPr>
          </a:p>
          <a:p>
            <a:pPr marL="457200" indent="-457200">
              <a:buFontTx/>
              <a:buAutoNum type="arabicPeriod"/>
              <a:defRPr/>
            </a:pPr>
            <a:r>
              <a:rPr lang="en-US" sz="2400" b="1" dirty="0">
                <a:solidFill>
                  <a:srgbClr val="FF0000"/>
                </a:solidFill>
                <a:latin typeface="+mj-lt"/>
              </a:rPr>
              <a:t>On the Basis of Purpose:</a:t>
            </a:r>
          </a:p>
          <a:p>
            <a:pPr marL="457200" indent="-457200">
              <a:buFont typeface="Arial" pitchFamily="34" charset="0"/>
              <a:buChar char="•"/>
              <a:defRPr/>
            </a:pPr>
            <a:r>
              <a:rPr lang="en-US" sz="2400" b="1" dirty="0">
                <a:solidFill>
                  <a:srgbClr val="0070C0"/>
                </a:solidFill>
                <a:latin typeface="+mj-lt"/>
              </a:rPr>
              <a:t>Passenger  Vehicle: </a:t>
            </a:r>
            <a:r>
              <a:rPr lang="en-US" sz="2400" dirty="0">
                <a:latin typeface="+mj-lt"/>
              </a:rPr>
              <a:t>the automobile carry passengers- </a:t>
            </a:r>
            <a:r>
              <a:rPr lang="en-US" sz="2400" dirty="0" err="1">
                <a:latin typeface="+mj-lt"/>
              </a:rPr>
              <a:t>eg</a:t>
            </a:r>
            <a:r>
              <a:rPr lang="en-US" sz="2400" dirty="0">
                <a:latin typeface="+mj-lt"/>
              </a:rPr>
              <a:t>: Busses, Passenger trains cars.</a:t>
            </a:r>
          </a:p>
          <a:p>
            <a:pPr marL="457200" indent="-457200">
              <a:buFont typeface="Arial" pitchFamily="34" charset="0"/>
              <a:buChar char="•"/>
              <a:defRPr/>
            </a:pPr>
            <a:r>
              <a:rPr lang="en-US" sz="2400" b="1" dirty="0">
                <a:solidFill>
                  <a:srgbClr val="0070C0"/>
                </a:solidFill>
                <a:latin typeface="+mj-lt"/>
              </a:rPr>
              <a:t>Goods vehicles : </a:t>
            </a:r>
            <a:r>
              <a:rPr lang="en-US" sz="2400" dirty="0">
                <a:latin typeface="+mj-lt"/>
              </a:rPr>
              <a:t>these vehicles are used for transportation of goods from one place to another, </a:t>
            </a:r>
            <a:r>
              <a:rPr lang="en-US" sz="2400" dirty="0" err="1">
                <a:latin typeface="+mj-lt"/>
              </a:rPr>
              <a:t>e.g</a:t>
            </a:r>
            <a:r>
              <a:rPr lang="en-US" sz="2400" dirty="0">
                <a:latin typeface="+mj-lt"/>
              </a:rPr>
              <a:t>: Goods lorry, goods carrier</a:t>
            </a:r>
          </a:p>
          <a:p>
            <a:pPr marL="457200" indent="-457200">
              <a:buFont typeface="Arial" pitchFamily="34" charset="0"/>
              <a:buChar char="•"/>
              <a:defRPr/>
            </a:pPr>
            <a:endParaRPr lang="en-US" sz="2400" dirty="0">
              <a:latin typeface="+mj-lt"/>
            </a:endParaRPr>
          </a:p>
          <a:p>
            <a:pPr>
              <a:defRPr/>
            </a:pPr>
            <a:r>
              <a:rPr lang="en-US" sz="2400" b="1" dirty="0">
                <a:solidFill>
                  <a:srgbClr val="FF0000"/>
                </a:solidFill>
                <a:latin typeface="+mj-lt"/>
              </a:rPr>
              <a:t>2. On the Basis of capacity:</a:t>
            </a:r>
          </a:p>
          <a:p>
            <a:pPr>
              <a:buFont typeface="Arial" pitchFamily="34" charset="0"/>
              <a:buChar char="•"/>
              <a:defRPr/>
            </a:pPr>
            <a:r>
              <a:rPr lang="en-US" sz="2400" dirty="0">
                <a:latin typeface="+mj-lt"/>
              </a:rPr>
              <a:t> </a:t>
            </a:r>
            <a:r>
              <a:rPr lang="en-US" sz="2400" b="1" dirty="0">
                <a:solidFill>
                  <a:srgbClr val="0070C0"/>
                </a:solidFill>
                <a:latin typeface="+mj-lt"/>
              </a:rPr>
              <a:t>Heavy transport vehicle (HTV) </a:t>
            </a:r>
            <a:r>
              <a:rPr lang="en-US" sz="2400" dirty="0">
                <a:latin typeface="+mj-lt"/>
              </a:rPr>
              <a:t>or </a:t>
            </a:r>
            <a:r>
              <a:rPr lang="en-US" sz="2400" b="1" dirty="0">
                <a:solidFill>
                  <a:srgbClr val="0070C0"/>
                </a:solidFill>
                <a:latin typeface="+mj-lt"/>
              </a:rPr>
              <a:t>heavy motor vehicle (HMV),</a:t>
            </a:r>
          </a:p>
          <a:p>
            <a:pPr>
              <a:defRPr/>
            </a:pPr>
            <a:r>
              <a:rPr lang="en-US" sz="2400" dirty="0">
                <a:latin typeface="+mj-lt"/>
              </a:rPr>
              <a:t>    </a:t>
            </a:r>
            <a:r>
              <a:rPr lang="en-US" sz="2400" dirty="0" err="1">
                <a:latin typeface="+mj-lt"/>
              </a:rPr>
              <a:t>e.g</a:t>
            </a:r>
            <a:r>
              <a:rPr lang="en-US" sz="2400" dirty="0">
                <a:latin typeface="+mj-lt"/>
              </a:rPr>
              <a:t>: Large trucks, buses..etc</a:t>
            </a:r>
          </a:p>
          <a:p>
            <a:pPr>
              <a:buFont typeface="Arial" pitchFamily="34" charset="0"/>
              <a:buChar char="•"/>
              <a:defRPr/>
            </a:pPr>
            <a:r>
              <a:rPr lang="en-US" sz="2400" b="1" dirty="0">
                <a:solidFill>
                  <a:srgbClr val="0070C0"/>
                </a:solidFill>
                <a:latin typeface="+mj-lt"/>
              </a:rPr>
              <a:t>Light transport vehicle (LTV), Light motor vehicle (LMV)</a:t>
            </a:r>
            <a:r>
              <a:rPr lang="en-US" sz="2400" dirty="0">
                <a:latin typeface="+mj-lt"/>
              </a:rPr>
              <a:t>,</a:t>
            </a:r>
            <a:r>
              <a:rPr lang="en-US" sz="2400" dirty="0" err="1">
                <a:latin typeface="+mj-lt"/>
              </a:rPr>
              <a:t>e.g</a:t>
            </a:r>
            <a:r>
              <a:rPr lang="en-US" sz="2400" dirty="0">
                <a:latin typeface="+mj-lt"/>
              </a:rPr>
              <a:t>: small trucks mini buses.</a:t>
            </a:r>
          </a:p>
          <a:p>
            <a:pPr>
              <a:defRPr/>
            </a:pP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838200" y="609600"/>
            <a:ext cx="7924800" cy="5354638"/>
          </a:xfrm>
          <a:prstGeom prst="rect">
            <a:avLst/>
          </a:prstGeom>
          <a:noFill/>
          <a:ln w="9525">
            <a:noFill/>
            <a:miter lim="800000"/>
            <a:headEnd/>
            <a:tailEnd/>
          </a:ln>
        </p:spPr>
        <p:txBody>
          <a:bodyPr>
            <a:spAutoFit/>
          </a:bodyPr>
          <a:lstStyle/>
          <a:p>
            <a:pPr algn="just">
              <a:buFont typeface="Arial" charset="0"/>
              <a:buChar char="•"/>
            </a:pPr>
            <a:r>
              <a:rPr lang="en-US" sz="2000" dirty="0"/>
              <a:t>  Heavy Transport  Vehicle (HTV) or Heavy motor Vehicle (HMV) e.g. ., Buses, Trucks etc</a:t>
            </a:r>
          </a:p>
          <a:p>
            <a:pPr algn="just">
              <a:buFont typeface="Arial" charset="0"/>
              <a:buChar char="•"/>
            </a:pPr>
            <a:endParaRPr lang="en-US" sz="2000" dirty="0"/>
          </a:p>
          <a:p>
            <a:pPr algn="just"/>
            <a:endParaRPr lang="en-US" sz="2000" dirty="0"/>
          </a:p>
          <a:p>
            <a:pPr algn="just"/>
            <a:endParaRPr lang="en-US" sz="2000" dirty="0"/>
          </a:p>
          <a:p>
            <a:pPr algn="just"/>
            <a:endParaRPr lang="en-US" sz="2000" dirty="0"/>
          </a:p>
          <a:p>
            <a:pPr algn="just"/>
            <a:endParaRPr lang="en-US" sz="2000" dirty="0"/>
          </a:p>
          <a:p>
            <a:pPr algn="just">
              <a:buFont typeface="Arial" charset="0"/>
              <a:buChar char="•"/>
            </a:pPr>
            <a:r>
              <a:rPr lang="en-US" sz="2000" dirty="0"/>
              <a:t>  Light motor Vehicle (LTV),e.g. pickup, station </a:t>
            </a:r>
            <a:r>
              <a:rPr lang="en-US" sz="2000" dirty="0" err="1"/>
              <a:t>wagon,etc</a:t>
            </a:r>
            <a:r>
              <a:rPr lang="en-US" sz="2000" dirty="0"/>
              <a:t>.</a:t>
            </a:r>
          </a:p>
          <a:p>
            <a:pPr algn="just">
              <a:buFont typeface="Arial" charset="0"/>
              <a:buChar char="•"/>
            </a:pPr>
            <a:endParaRPr lang="en-US" sz="2000" dirty="0"/>
          </a:p>
          <a:p>
            <a:pPr algn="just">
              <a:buFont typeface="Arial" charset="0"/>
              <a:buChar char="•"/>
            </a:pPr>
            <a:endParaRPr lang="en-US" sz="2000" dirty="0"/>
          </a:p>
          <a:p>
            <a:pPr algn="just">
              <a:buFont typeface="Arial" charset="0"/>
              <a:buChar char="•"/>
            </a:pPr>
            <a:endParaRPr lang="en-US" sz="2000" dirty="0"/>
          </a:p>
          <a:p>
            <a:pPr algn="just"/>
            <a:endParaRPr lang="en-US" sz="2000" dirty="0"/>
          </a:p>
          <a:p>
            <a:pPr algn="just">
              <a:buFont typeface="Arial" charset="0"/>
              <a:buChar char="•"/>
            </a:pPr>
            <a:r>
              <a:rPr lang="en-US" sz="2000" dirty="0"/>
              <a:t>  Light motor vehicle (LMV), e.g. Cars, jeeps, etc.</a:t>
            </a:r>
          </a:p>
          <a:p>
            <a:pPr algn="just">
              <a:buFont typeface="Arial" charset="0"/>
              <a:buChar char="•"/>
            </a:pPr>
            <a:endParaRPr lang="en-US" sz="2000" dirty="0"/>
          </a:p>
          <a:p>
            <a:pPr algn="just"/>
            <a:endParaRPr lang="en-US" sz="2000" dirty="0"/>
          </a:p>
          <a:p>
            <a:pPr algn="just"/>
            <a:endParaRPr lang="en-US" sz="2000" dirty="0"/>
          </a:p>
          <a:p>
            <a:endParaRPr lang="en-US" dirty="0"/>
          </a:p>
        </p:txBody>
      </p:sp>
      <p:pic>
        <p:nvPicPr>
          <p:cNvPr id="26627" name="Picture 2" descr="http://www.transportcafe.co.uk/roger_jones_heavy_transport/mondial_auto.jpg"/>
          <p:cNvPicPr>
            <a:picLocks noChangeAspect="1" noChangeArrowheads="1"/>
          </p:cNvPicPr>
          <p:nvPr/>
        </p:nvPicPr>
        <p:blipFill>
          <a:blip r:embed="rId2"/>
          <a:srcRect/>
          <a:stretch>
            <a:fillRect/>
          </a:stretch>
        </p:blipFill>
        <p:spPr bwMode="auto">
          <a:xfrm>
            <a:off x="1371600" y="1371600"/>
            <a:ext cx="2260600" cy="1390650"/>
          </a:xfrm>
          <a:prstGeom prst="rect">
            <a:avLst/>
          </a:prstGeom>
          <a:noFill/>
          <a:ln w="9525">
            <a:noFill/>
            <a:miter lim="800000"/>
            <a:headEnd/>
            <a:tailEnd/>
          </a:ln>
        </p:spPr>
      </p:pic>
      <p:pic>
        <p:nvPicPr>
          <p:cNvPr id="26628" name="Picture 4" descr="http://pilaniatickets.in/img/bus1.jpg"/>
          <p:cNvPicPr>
            <a:picLocks noChangeAspect="1" noChangeArrowheads="1"/>
          </p:cNvPicPr>
          <p:nvPr/>
        </p:nvPicPr>
        <p:blipFill>
          <a:blip r:embed="rId3"/>
          <a:srcRect/>
          <a:stretch>
            <a:fillRect/>
          </a:stretch>
        </p:blipFill>
        <p:spPr bwMode="auto">
          <a:xfrm>
            <a:off x="4572000" y="1143000"/>
            <a:ext cx="2266950" cy="1528763"/>
          </a:xfrm>
          <a:prstGeom prst="rect">
            <a:avLst/>
          </a:prstGeom>
          <a:noFill/>
          <a:ln w="9525">
            <a:noFill/>
            <a:miter lim="800000"/>
            <a:headEnd/>
            <a:tailEnd/>
          </a:ln>
        </p:spPr>
      </p:pic>
      <p:pic>
        <p:nvPicPr>
          <p:cNvPr id="26629" name="Picture 8" descr="https://encrypted-tbn2.google.com/images?q=tbn:ANd9GcS5JzkbXzDmzOSaaVvOn8Pufk0buq2o0JhZ6SoQXjQ7lTx22n98Lg"/>
          <p:cNvPicPr>
            <a:picLocks noChangeAspect="1" noChangeArrowheads="1"/>
          </p:cNvPicPr>
          <p:nvPr/>
        </p:nvPicPr>
        <p:blipFill>
          <a:blip r:embed="rId4"/>
          <a:srcRect/>
          <a:stretch>
            <a:fillRect/>
          </a:stretch>
        </p:blipFill>
        <p:spPr bwMode="auto">
          <a:xfrm>
            <a:off x="1447800" y="3200400"/>
            <a:ext cx="1628775" cy="1084263"/>
          </a:xfrm>
          <a:prstGeom prst="rect">
            <a:avLst/>
          </a:prstGeom>
          <a:noFill/>
          <a:ln w="9525">
            <a:noFill/>
            <a:miter lim="800000"/>
            <a:headEnd/>
            <a:tailEnd/>
          </a:ln>
        </p:spPr>
      </p:pic>
      <p:pic>
        <p:nvPicPr>
          <p:cNvPr id="26630" name="Picture 6" descr="http://www.stationwagonforums.com/forums/gallery/files/1/gwa_mercedes-benz_e63_station_wagon3.jpg"/>
          <p:cNvPicPr>
            <a:picLocks noChangeAspect="1" noChangeArrowheads="1"/>
          </p:cNvPicPr>
          <p:nvPr/>
        </p:nvPicPr>
        <p:blipFill>
          <a:blip r:embed="rId5"/>
          <a:srcRect/>
          <a:stretch>
            <a:fillRect/>
          </a:stretch>
        </p:blipFill>
        <p:spPr bwMode="auto">
          <a:xfrm>
            <a:off x="4419600" y="3352800"/>
            <a:ext cx="2438400" cy="990600"/>
          </a:xfrm>
          <a:prstGeom prst="rect">
            <a:avLst/>
          </a:prstGeom>
          <a:noFill/>
          <a:ln w="9525">
            <a:noFill/>
            <a:miter lim="800000"/>
            <a:headEnd/>
            <a:tailEnd/>
          </a:ln>
        </p:spPr>
      </p:pic>
      <p:pic>
        <p:nvPicPr>
          <p:cNvPr id="26631" name="Picture 10" descr="https://encrypted-tbn0.google.com/images?q=tbn:ANd9GcQ8_W3vLlNfz69P6fNyZ9IFVskQTZ1tABFia6ckMoYPBQCq-uKpvA"/>
          <p:cNvPicPr>
            <a:picLocks noChangeAspect="1" noChangeArrowheads="1"/>
          </p:cNvPicPr>
          <p:nvPr/>
        </p:nvPicPr>
        <p:blipFill>
          <a:blip r:embed="rId6"/>
          <a:srcRect/>
          <a:stretch>
            <a:fillRect/>
          </a:stretch>
        </p:blipFill>
        <p:spPr bwMode="auto">
          <a:xfrm>
            <a:off x="1828800" y="4953000"/>
            <a:ext cx="2227263" cy="1066800"/>
          </a:xfrm>
          <a:prstGeom prst="rect">
            <a:avLst/>
          </a:prstGeom>
          <a:noFill/>
          <a:ln w="9525">
            <a:noFill/>
            <a:miter lim="800000"/>
            <a:headEnd/>
            <a:tailEnd/>
          </a:ln>
        </p:spPr>
      </p:pic>
      <p:pic>
        <p:nvPicPr>
          <p:cNvPr id="26632" name="Picture 16" descr="Jeep Wrangler Sport 4drs"/>
          <p:cNvPicPr>
            <a:picLocks noChangeAspect="1" noChangeArrowheads="1"/>
          </p:cNvPicPr>
          <p:nvPr/>
        </p:nvPicPr>
        <p:blipFill>
          <a:blip r:embed="rId7"/>
          <a:srcRect/>
          <a:stretch>
            <a:fillRect/>
          </a:stretch>
        </p:blipFill>
        <p:spPr bwMode="auto">
          <a:xfrm>
            <a:off x="4876800" y="4876800"/>
            <a:ext cx="2514600" cy="116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839200" cy="5632450"/>
          </a:xfrm>
          <a:prstGeom prst="rect">
            <a:avLst/>
          </a:prstGeom>
          <a:noFill/>
        </p:spPr>
        <p:txBody>
          <a:bodyPr>
            <a:spAutoFit/>
          </a:bodyPr>
          <a:lstStyle/>
          <a:p>
            <a:pPr>
              <a:defRPr/>
            </a:pPr>
            <a:r>
              <a:rPr lang="en-US" sz="2400" b="1" dirty="0">
                <a:solidFill>
                  <a:srgbClr val="FF0000"/>
                </a:solidFill>
                <a:latin typeface="+mj-lt"/>
              </a:rPr>
              <a:t>3. On the Basis of fuel source :</a:t>
            </a:r>
          </a:p>
          <a:p>
            <a:pPr>
              <a:buFont typeface="Arial" pitchFamily="34" charset="0"/>
              <a:buChar char="•"/>
              <a:defRPr/>
            </a:pPr>
            <a:r>
              <a:rPr lang="en-US" sz="2400" b="1" dirty="0">
                <a:solidFill>
                  <a:srgbClr val="0070C0"/>
                </a:solidFill>
                <a:latin typeface="+mj-lt"/>
              </a:rPr>
              <a:t>Petrol engine vehicles</a:t>
            </a:r>
            <a:r>
              <a:rPr lang="en-US" sz="2400" dirty="0">
                <a:solidFill>
                  <a:srgbClr val="0070C0"/>
                </a:solidFill>
                <a:latin typeface="+mj-lt"/>
              </a:rPr>
              <a:t>: </a:t>
            </a:r>
            <a:r>
              <a:rPr lang="en-US" sz="2400" dirty="0">
                <a:latin typeface="+mj-lt"/>
              </a:rPr>
              <a:t>Automobile powered by petrol  engine, </a:t>
            </a:r>
            <a:r>
              <a:rPr lang="en-US" sz="2400" dirty="0" err="1">
                <a:latin typeface="+mj-lt"/>
              </a:rPr>
              <a:t>e.g</a:t>
            </a:r>
            <a:r>
              <a:rPr lang="en-US" sz="2400" dirty="0">
                <a:latin typeface="+mj-lt"/>
              </a:rPr>
              <a:t>: scooters, cars, mopeds, motorcycles.</a:t>
            </a:r>
          </a:p>
          <a:p>
            <a:pPr>
              <a:buFont typeface="Arial" pitchFamily="34" charset="0"/>
              <a:buChar char="•"/>
              <a:defRPr/>
            </a:pPr>
            <a:r>
              <a:rPr lang="en-US" sz="2400" dirty="0">
                <a:latin typeface="+mj-lt"/>
              </a:rPr>
              <a:t> </a:t>
            </a:r>
            <a:r>
              <a:rPr lang="en-US" sz="2400" b="1" dirty="0">
                <a:solidFill>
                  <a:srgbClr val="0070C0"/>
                </a:solidFill>
                <a:latin typeface="+mj-lt"/>
              </a:rPr>
              <a:t>Diesel engine vehicles: </a:t>
            </a:r>
            <a:r>
              <a:rPr lang="en-US" sz="2400" dirty="0">
                <a:latin typeface="+mj-lt"/>
              </a:rPr>
              <a:t>Automotives powered by diesel engine, </a:t>
            </a:r>
            <a:r>
              <a:rPr lang="en-US" sz="2400" dirty="0" err="1">
                <a:latin typeface="+mj-lt"/>
              </a:rPr>
              <a:t>e.g</a:t>
            </a:r>
            <a:r>
              <a:rPr lang="en-US" sz="2400" dirty="0">
                <a:latin typeface="+mj-lt"/>
              </a:rPr>
              <a:t>: trucks, buses.</a:t>
            </a:r>
          </a:p>
          <a:p>
            <a:pPr>
              <a:buFont typeface="Arial" pitchFamily="34" charset="0"/>
              <a:buChar char="•"/>
              <a:defRPr/>
            </a:pPr>
            <a:r>
              <a:rPr lang="en-US" sz="2400" b="1" dirty="0">
                <a:solidFill>
                  <a:srgbClr val="0070C0"/>
                </a:solidFill>
                <a:latin typeface="+mj-lt"/>
              </a:rPr>
              <a:t>Gas vehicles: </a:t>
            </a:r>
            <a:r>
              <a:rPr lang="en-US" sz="2400" dirty="0">
                <a:latin typeface="+mj-lt"/>
              </a:rPr>
              <a:t>Vehicles that use gas turbine as power source, </a:t>
            </a:r>
            <a:r>
              <a:rPr lang="en-US" sz="2400" dirty="0" err="1">
                <a:latin typeface="+mj-lt"/>
              </a:rPr>
              <a:t>e.g</a:t>
            </a:r>
            <a:r>
              <a:rPr lang="en-US" sz="2400" dirty="0">
                <a:latin typeface="+mj-lt"/>
              </a:rPr>
              <a:t>: Turbine powered cars.</a:t>
            </a:r>
          </a:p>
          <a:p>
            <a:pPr>
              <a:buFont typeface="Arial" pitchFamily="34" charset="0"/>
              <a:buChar char="•"/>
              <a:defRPr/>
            </a:pPr>
            <a:r>
              <a:rPr lang="en-US" sz="2400" b="1" dirty="0">
                <a:solidFill>
                  <a:srgbClr val="0070C0"/>
                </a:solidFill>
                <a:latin typeface="+mj-lt"/>
              </a:rPr>
              <a:t>Hydrogen vehicles: </a:t>
            </a:r>
            <a:r>
              <a:rPr lang="en-US" sz="2400" dirty="0">
                <a:latin typeface="+mj-lt"/>
              </a:rPr>
              <a:t>vehicles that have hydrogen as a power source, </a:t>
            </a:r>
            <a:r>
              <a:rPr lang="en-US" sz="2400" dirty="0" err="1">
                <a:latin typeface="+mj-lt"/>
              </a:rPr>
              <a:t>e.g</a:t>
            </a:r>
            <a:r>
              <a:rPr lang="en-US" sz="2400" dirty="0">
                <a:latin typeface="+mj-lt"/>
              </a:rPr>
              <a:t>: Honda FCX Clarity.</a:t>
            </a:r>
          </a:p>
          <a:p>
            <a:pPr>
              <a:buFont typeface="Arial" pitchFamily="34" charset="0"/>
              <a:buChar char="•"/>
              <a:defRPr/>
            </a:pPr>
            <a:r>
              <a:rPr lang="en-US" sz="2400" b="1" dirty="0">
                <a:solidFill>
                  <a:srgbClr val="0070C0"/>
                </a:solidFill>
                <a:latin typeface="+mj-lt"/>
              </a:rPr>
              <a:t>Electric vehicles: </a:t>
            </a:r>
            <a:r>
              <a:rPr lang="en-US" sz="2400" dirty="0">
                <a:latin typeface="+mj-lt"/>
              </a:rPr>
              <a:t>Automobiles that use electricity as a power, </a:t>
            </a:r>
            <a:r>
              <a:rPr lang="en-US" sz="2400" dirty="0" err="1">
                <a:latin typeface="+mj-lt"/>
              </a:rPr>
              <a:t>e.g</a:t>
            </a:r>
            <a:r>
              <a:rPr lang="en-US" sz="2400" dirty="0">
                <a:latin typeface="+mj-lt"/>
              </a:rPr>
              <a:t>: Electric cars, electric buses.</a:t>
            </a:r>
          </a:p>
          <a:p>
            <a:pPr>
              <a:buFont typeface="Arial" pitchFamily="34" charset="0"/>
              <a:buChar char="•"/>
              <a:defRPr/>
            </a:pPr>
            <a:r>
              <a:rPr lang="en-US" sz="2400" b="1" dirty="0">
                <a:solidFill>
                  <a:srgbClr val="0070C0"/>
                </a:solidFill>
                <a:latin typeface="+mj-lt"/>
              </a:rPr>
              <a:t>Hybrid Vehicles: </a:t>
            </a:r>
            <a:r>
              <a:rPr lang="en-US" sz="2400" dirty="0">
                <a:latin typeface="+mj-lt"/>
              </a:rPr>
              <a:t>Vehicles that use two or more power sources, </a:t>
            </a:r>
            <a:r>
              <a:rPr lang="en-US" sz="2400" dirty="0" err="1">
                <a:latin typeface="+mj-lt"/>
              </a:rPr>
              <a:t>e.g</a:t>
            </a:r>
            <a:r>
              <a:rPr lang="en-US" sz="2400" dirty="0">
                <a:latin typeface="+mj-lt"/>
              </a:rPr>
              <a:t>: Hybrid buses, hybrid cars like Toyota </a:t>
            </a:r>
            <a:r>
              <a:rPr lang="en-US" sz="2400" dirty="0" err="1">
                <a:latin typeface="+mj-lt"/>
              </a:rPr>
              <a:t>Prius</a:t>
            </a:r>
            <a:r>
              <a:rPr lang="en-US" sz="2400" dirty="0">
                <a:latin typeface="+mj-lt"/>
              </a:rPr>
              <a:t>, Honda </a:t>
            </a:r>
            <a:r>
              <a:rPr lang="en-US" sz="2400" dirty="0" smtClean="0">
                <a:latin typeface="+mj-lt"/>
              </a:rPr>
              <a:t>Insight…etc </a:t>
            </a:r>
            <a:endParaRPr lang="en-US" sz="2400" dirty="0">
              <a:latin typeface="+mj-lt"/>
            </a:endParaRPr>
          </a:p>
          <a:p>
            <a:pPr>
              <a:defRPr/>
            </a:pPr>
            <a:endParaRPr lang="en-US" b="1" dirty="0">
              <a:latin typeface="+mj-lt"/>
            </a:endParaRPr>
          </a:p>
          <a:p>
            <a:pPr>
              <a:defRPr/>
            </a:pP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7"/>
          <p:cNvSpPr txBox="1">
            <a:spLocks noChangeArrowheads="1"/>
          </p:cNvSpPr>
          <p:nvPr/>
        </p:nvSpPr>
        <p:spPr bwMode="auto">
          <a:xfrm>
            <a:off x="304800" y="4876800"/>
            <a:ext cx="1371600" cy="461963"/>
          </a:xfrm>
          <a:prstGeom prst="rect">
            <a:avLst/>
          </a:prstGeom>
          <a:noFill/>
          <a:ln w="9525">
            <a:noFill/>
            <a:miter lim="800000"/>
            <a:headEnd/>
            <a:tailEnd/>
          </a:ln>
        </p:spPr>
        <p:txBody>
          <a:bodyPr>
            <a:spAutoFit/>
          </a:bodyPr>
          <a:lstStyle/>
          <a:p>
            <a:endParaRPr lang="en-US"/>
          </a:p>
        </p:txBody>
      </p:sp>
      <p:pic>
        <p:nvPicPr>
          <p:cNvPr id="28675" name="Picture 2" descr="https://encrypted-tbn0.google.com/images?q=tbn:ANd9GcRvBIMg3Wm0VIplI47eLiN3C7xdpjupgXrXiu3gJNclOKDOP0UV"/>
          <p:cNvPicPr>
            <a:picLocks noChangeAspect="1" noChangeArrowheads="1"/>
          </p:cNvPicPr>
          <p:nvPr/>
        </p:nvPicPr>
        <p:blipFill>
          <a:blip r:embed="rId2"/>
          <a:srcRect/>
          <a:stretch>
            <a:fillRect/>
          </a:stretch>
        </p:blipFill>
        <p:spPr bwMode="auto">
          <a:xfrm>
            <a:off x="2438400" y="0"/>
            <a:ext cx="3484563" cy="2590800"/>
          </a:xfrm>
          <a:prstGeom prst="rect">
            <a:avLst/>
          </a:prstGeom>
          <a:noFill/>
          <a:ln w="9525">
            <a:noFill/>
            <a:miter lim="800000"/>
            <a:headEnd/>
            <a:tailEnd/>
          </a:ln>
        </p:spPr>
      </p:pic>
      <p:pic>
        <p:nvPicPr>
          <p:cNvPr id="28676" name="Picture 6" descr="https://encrypted-tbn1.google.com/images?q=tbn:ANd9GcSaxEKroBCFZvel647ix9AtBUSTMAnnDZjHVbz6EinHqIe7ErdN"/>
          <p:cNvPicPr>
            <a:picLocks noChangeAspect="1" noChangeArrowheads="1"/>
          </p:cNvPicPr>
          <p:nvPr/>
        </p:nvPicPr>
        <p:blipFill>
          <a:blip r:embed="rId3"/>
          <a:srcRect/>
          <a:stretch>
            <a:fillRect/>
          </a:stretch>
        </p:blipFill>
        <p:spPr bwMode="auto">
          <a:xfrm>
            <a:off x="533400" y="2971800"/>
            <a:ext cx="3352800" cy="2994025"/>
          </a:xfrm>
          <a:prstGeom prst="rect">
            <a:avLst/>
          </a:prstGeom>
          <a:noFill/>
          <a:ln w="9525">
            <a:noFill/>
            <a:miter lim="800000"/>
            <a:headEnd/>
            <a:tailEnd/>
          </a:ln>
        </p:spPr>
      </p:pic>
      <p:pic>
        <p:nvPicPr>
          <p:cNvPr id="28677" name="Picture 4" descr="https://encrypted-tbn0.google.com/images?q=tbn:ANd9GcTxHqO0dBxEOZ2raKC2fT_W-f91svEjXEgg3eZN8agjb1BCIT-a3A"/>
          <p:cNvPicPr>
            <a:picLocks noChangeAspect="1" noChangeArrowheads="1"/>
          </p:cNvPicPr>
          <p:nvPr/>
        </p:nvPicPr>
        <p:blipFill>
          <a:blip r:embed="rId4"/>
          <a:srcRect/>
          <a:stretch>
            <a:fillRect/>
          </a:stretch>
        </p:blipFill>
        <p:spPr bwMode="auto">
          <a:xfrm>
            <a:off x="5410200" y="2895600"/>
            <a:ext cx="3352800" cy="308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01753"/>
          </a:xfrm>
          <a:prstGeom prst="rect">
            <a:avLst/>
          </a:prstGeom>
          <a:noFill/>
        </p:spPr>
        <p:txBody>
          <a:bodyPr>
            <a:spAutoFit/>
          </a:bodyPr>
          <a:lstStyle/>
          <a:p>
            <a:pPr>
              <a:defRPr/>
            </a:pPr>
            <a:r>
              <a:rPr lang="en-US" sz="2000" b="1" dirty="0">
                <a:solidFill>
                  <a:srgbClr val="FF0000"/>
                </a:solidFill>
                <a:latin typeface="+mj-lt"/>
              </a:rPr>
              <a:t>4.  On the Basis of Wheels :</a:t>
            </a:r>
          </a:p>
          <a:p>
            <a:pPr>
              <a:buFont typeface="Arial" pitchFamily="34" charset="0"/>
              <a:buChar char="•"/>
              <a:defRPr/>
            </a:pPr>
            <a:r>
              <a:rPr lang="en-US" sz="2000" dirty="0">
                <a:latin typeface="+mj-lt"/>
              </a:rPr>
              <a:t> Two wheeler vehicle, for example : Scooter, motorcycle, </a:t>
            </a:r>
            <a:r>
              <a:rPr lang="en-US" sz="2000" dirty="0" err="1">
                <a:latin typeface="+mj-lt"/>
              </a:rPr>
              <a:t>scooty</a:t>
            </a:r>
            <a:r>
              <a:rPr lang="en-US" sz="2000" dirty="0">
                <a:latin typeface="+mj-lt"/>
              </a:rPr>
              <a:t>, etc.</a:t>
            </a:r>
          </a:p>
          <a:p>
            <a:pPr>
              <a:buFont typeface="Arial" pitchFamily="34" charset="0"/>
              <a:buChar char="•"/>
              <a:defRPr/>
            </a:pPr>
            <a:r>
              <a:rPr lang="en-US" sz="2000" dirty="0">
                <a:latin typeface="+mj-lt"/>
              </a:rPr>
              <a:t>Three wheeler vehicle, for example : </a:t>
            </a:r>
            <a:r>
              <a:rPr lang="en-US" sz="2000" dirty="0" err="1">
                <a:latin typeface="+mj-lt"/>
              </a:rPr>
              <a:t>Autorickshaw</a:t>
            </a:r>
            <a:r>
              <a:rPr lang="en-US" sz="2000" dirty="0">
                <a:latin typeface="+mj-lt"/>
              </a:rPr>
              <a:t>,</a:t>
            </a:r>
          </a:p>
          <a:p>
            <a:pPr>
              <a:buFont typeface="Arial" pitchFamily="34" charset="0"/>
              <a:buChar char="•"/>
              <a:defRPr/>
            </a:pPr>
            <a:r>
              <a:rPr lang="en-US" sz="2000" dirty="0">
                <a:latin typeface="+mj-lt"/>
              </a:rPr>
              <a:t>Three wheeler scooter for handicaps and tempo, etc.</a:t>
            </a:r>
          </a:p>
          <a:p>
            <a:pPr>
              <a:buFont typeface="Arial" pitchFamily="34" charset="0"/>
              <a:buChar char="•"/>
              <a:defRPr/>
            </a:pPr>
            <a:r>
              <a:rPr lang="en-US" sz="2000" dirty="0">
                <a:latin typeface="+mj-lt"/>
              </a:rPr>
              <a:t> Four wheeler vehicle, for example : Car, jeep, trucks, buses, etc.</a:t>
            </a:r>
          </a:p>
          <a:p>
            <a:pPr>
              <a:buFont typeface="Arial" pitchFamily="34" charset="0"/>
              <a:buChar char="•"/>
              <a:defRPr/>
            </a:pPr>
            <a:r>
              <a:rPr lang="en-US" sz="2000" dirty="0">
                <a:latin typeface="+mj-lt"/>
              </a:rPr>
              <a:t> Six wheeler vehicle, for example : Big trucks with two gear axles</a:t>
            </a:r>
          </a:p>
          <a:p>
            <a:pPr>
              <a:buFont typeface="Arial" pitchFamily="34" charset="0"/>
              <a:buChar char="•"/>
              <a:defRPr/>
            </a:pPr>
            <a:endParaRPr lang="en-US" dirty="0">
              <a:latin typeface="+mj-lt"/>
            </a:endParaRPr>
          </a:p>
          <a:p>
            <a:pPr>
              <a:buFont typeface="Arial" pitchFamily="34" charset="0"/>
              <a:buChar char="•"/>
              <a:defRPr/>
            </a:pPr>
            <a:endParaRPr lang="en-US" dirty="0">
              <a:latin typeface="+mj-lt"/>
            </a:endParaRPr>
          </a:p>
          <a:p>
            <a:pPr>
              <a:buFont typeface="Arial" pitchFamily="34" charset="0"/>
              <a:buChar char="•"/>
              <a:defRPr/>
            </a:pPr>
            <a:endParaRPr lang="en-US" dirty="0">
              <a:latin typeface="+mj-lt"/>
            </a:endParaRPr>
          </a:p>
          <a:p>
            <a:pPr>
              <a:buFont typeface="Arial" pitchFamily="34" charset="0"/>
              <a:buChar char="•"/>
              <a:defRPr/>
            </a:pPr>
            <a:endParaRPr lang="en-US" dirty="0">
              <a:latin typeface="+mj-lt"/>
            </a:endParaRPr>
          </a:p>
          <a:p>
            <a:pPr>
              <a:defRPr/>
            </a:pPr>
            <a:endParaRPr lang="en-US" b="1" dirty="0" smtClean="0">
              <a:solidFill>
                <a:srgbClr val="FF0000"/>
              </a:solidFill>
              <a:latin typeface="+mj-lt"/>
            </a:endParaRPr>
          </a:p>
          <a:p>
            <a:pPr>
              <a:defRPr/>
            </a:pPr>
            <a:endParaRPr lang="en-US" sz="2000" b="1" dirty="0" smtClean="0">
              <a:solidFill>
                <a:srgbClr val="FF0000"/>
              </a:solidFill>
              <a:latin typeface="+mj-lt"/>
            </a:endParaRPr>
          </a:p>
          <a:p>
            <a:pPr>
              <a:defRPr/>
            </a:pPr>
            <a:endParaRPr lang="en-US" sz="2000" b="1" dirty="0" smtClean="0">
              <a:solidFill>
                <a:srgbClr val="FF0000"/>
              </a:solidFill>
              <a:latin typeface="+mj-lt"/>
            </a:endParaRPr>
          </a:p>
          <a:p>
            <a:pPr>
              <a:defRPr/>
            </a:pPr>
            <a:r>
              <a:rPr lang="en-US" sz="2000" b="1" dirty="0" smtClean="0">
                <a:solidFill>
                  <a:srgbClr val="FF0000"/>
                </a:solidFill>
                <a:latin typeface="+mj-lt"/>
              </a:rPr>
              <a:t>5</a:t>
            </a:r>
            <a:r>
              <a:rPr lang="en-US" sz="2000" b="1" dirty="0">
                <a:solidFill>
                  <a:srgbClr val="FF0000"/>
                </a:solidFill>
                <a:latin typeface="+mj-lt"/>
              </a:rPr>
              <a:t>. On the basis of body style:</a:t>
            </a:r>
          </a:p>
          <a:p>
            <a:pPr>
              <a:buFont typeface="Arial" pitchFamily="34" charset="0"/>
              <a:buChar char="•"/>
              <a:defRPr/>
            </a:pPr>
            <a:r>
              <a:rPr lang="en-US" sz="2000" dirty="0">
                <a:latin typeface="+mj-lt"/>
              </a:rPr>
              <a:t>Sedan</a:t>
            </a:r>
          </a:p>
          <a:p>
            <a:pPr>
              <a:buFont typeface="Arial" pitchFamily="34" charset="0"/>
              <a:buChar char="•"/>
              <a:defRPr/>
            </a:pPr>
            <a:r>
              <a:rPr lang="en-US" sz="2000" dirty="0">
                <a:latin typeface="+mj-lt"/>
              </a:rPr>
              <a:t>Hatchback car.</a:t>
            </a:r>
          </a:p>
          <a:p>
            <a:pPr>
              <a:buFont typeface="Arial" pitchFamily="34" charset="0"/>
              <a:buChar char="•"/>
              <a:defRPr/>
            </a:pPr>
            <a:r>
              <a:rPr lang="en-US" sz="2000" dirty="0">
                <a:latin typeface="+mj-lt"/>
              </a:rPr>
              <a:t>Coupe car.</a:t>
            </a:r>
          </a:p>
          <a:p>
            <a:pPr>
              <a:buFont typeface="Arial" pitchFamily="34" charset="0"/>
              <a:buChar char="•"/>
              <a:defRPr/>
            </a:pPr>
            <a:r>
              <a:rPr lang="en-US" sz="2000" dirty="0">
                <a:latin typeface="+mj-lt"/>
              </a:rPr>
              <a:t>Station wagon.</a:t>
            </a:r>
          </a:p>
          <a:p>
            <a:pPr>
              <a:buFont typeface="Arial" pitchFamily="34" charset="0"/>
              <a:buChar char="•"/>
              <a:defRPr/>
            </a:pPr>
            <a:r>
              <a:rPr lang="en-US" sz="2000" dirty="0">
                <a:latin typeface="+mj-lt"/>
              </a:rPr>
              <a:t>Convertible.</a:t>
            </a:r>
          </a:p>
          <a:p>
            <a:pPr>
              <a:buFont typeface="Arial" pitchFamily="34" charset="0"/>
              <a:buChar char="•"/>
              <a:defRPr/>
            </a:pPr>
            <a:r>
              <a:rPr lang="en-US" sz="2000" dirty="0">
                <a:latin typeface="+mj-lt"/>
              </a:rPr>
              <a:t>Van</a:t>
            </a:r>
          </a:p>
          <a:p>
            <a:pPr>
              <a:buFont typeface="Arial" pitchFamily="34" charset="0"/>
              <a:buChar char="•"/>
              <a:defRPr/>
            </a:pPr>
            <a:r>
              <a:rPr lang="en-US" sz="2000" dirty="0">
                <a:latin typeface="+mj-lt"/>
              </a:rPr>
              <a:t>Special purpose vehicle, e.g. ambulance, milk van..etc.</a:t>
            </a:r>
          </a:p>
        </p:txBody>
      </p:sp>
      <p:pic>
        <p:nvPicPr>
          <p:cNvPr id="29699" name="Picture 4" descr="https://encrypted-tbn0.google.com/images?q=tbn:ANd9GcTT3i_GjUfvCgPwviIfheZzimfK9Vy6qqEQu0gCNf4Wmpd301SA"/>
          <p:cNvPicPr>
            <a:picLocks noChangeAspect="1" noChangeArrowheads="1"/>
          </p:cNvPicPr>
          <p:nvPr/>
        </p:nvPicPr>
        <p:blipFill>
          <a:blip r:embed="rId2"/>
          <a:srcRect/>
          <a:stretch>
            <a:fillRect/>
          </a:stretch>
        </p:blipFill>
        <p:spPr bwMode="auto">
          <a:xfrm>
            <a:off x="2743200" y="2133600"/>
            <a:ext cx="2143125" cy="1295400"/>
          </a:xfrm>
          <a:prstGeom prst="rect">
            <a:avLst/>
          </a:prstGeom>
          <a:noFill/>
          <a:ln w="9525">
            <a:noFill/>
            <a:miter lim="800000"/>
            <a:headEnd/>
            <a:tailEnd/>
          </a:ln>
        </p:spPr>
      </p:pic>
      <p:pic>
        <p:nvPicPr>
          <p:cNvPr id="29700" name="Picture 2" descr="https://encrypted-tbn1.google.com/images?q=tbn:ANd9GcTcCZI5MkmFH3QRLiQ5aL9VMMuDKmqy-M7VJqQmisby8EE1jXjOpQ"/>
          <p:cNvPicPr>
            <a:picLocks noChangeAspect="1" noChangeArrowheads="1"/>
          </p:cNvPicPr>
          <p:nvPr/>
        </p:nvPicPr>
        <p:blipFill>
          <a:blip r:embed="rId3"/>
          <a:srcRect/>
          <a:stretch>
            <a:fillRect/>
          </a:stretch>
        </p:blipFill>
        <p:spPr bwMode="auto">
          <a:xfrm>
            <a:off x="0" y="2286000"/>
            <a:ext cx="2305050" cy="1219200"/>
          </a:xfrm>
          <a:prstGeom prst="rect">
            <a:avLst/>
          </a:prstGeom>
          <a:noFill/>
          <a:ln w="9525">
            <a:noFill/>
            <a:miter lim="800000"/>
            <a:headEnd/>
            <a:tailEnd/>
          </a:ln>
        </p:spPr>
      </p:pic>
      <p:pic>
        <p:nvPicPr>
          <p:cNvPr id="29701" name="Picture 6" descr="https://encrypted-tbn2.google.com/images?q=tbn:ANd9GcQobjFJbg3Fcd1ERSFxrS5tVqUh9xSxhJmVrI2EQqBTWWf4-wqw"/>
          <p:cNvPicPr>
            <a:picLocks noChangeAspect="1" noChangeArrowheads="1"/>
          </p:cNvPicPr>
          <p:nvPr/>
        </p:nvPicPr>
        <p:blipFill>
          <a:blip r:embed="rId4"/>
          <a:srcRect/>
          <a:stretch>
            <a:fillRect/>
          </a:stretch>
        </p:blipFill>
        <p:spPr bwMode="auto">
          <a:xfrm>
            <a:off x="5257800" y="1981200"/>
            <a:ext cx="299402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D7ADEAB-299F-46C1-842E-062A06E3C406}" type="slidenum">
              <a:rPr lang="en-US" smtClean="0"/>
              <a:pPr>
                <a:defRPr/>
              </a:pPr>
              <a:t>15</a:t>
            </a:fld>
            <a:endParaRPr lang="en-US"/>
          </a:p>
        </p:txBody>
      </p:sp>
      <p:pic>
        <p:nvPicPr>
          <p:cNvPr id="30723" name="Picture 4" descr="https://encrypted-tbn0.google.com/images?q=tbn:ANd9GcTUKA6WaUu1E7zAjZq9e-UpoItkiOPavnwlSOIINHWoH2qTo8Jz"/>
          <p:cNvPicPr>
            <a:picLocks noChangeAspect="1" noChangeArrowheads="1"/>
          </p:cNvPicPr>
          <p:nvPr/>
        </p:nvPicPr>
        <p:blipFill>
          <a:blip r:embed="rId2"/>
          <a:srcRect/>
          <a:stretch>
            <a:fillRect/>
          </a:stretch>
        </p:blipFill>
        <p:spPr bwMode="auto">
          <a:xfrm>
            <a:off x="0" y="0"/>
            <a:ext cx="2800350" cy="1628775"/>
          </a:xfrm>
          <a:prstGeom prst="rect">
            <a:avLst/>
          </a:prstGeom>
          <a:noFill/>
          <a:ln w="9525">
            <a:noFill/>
            <a:miter lim="800000"/>
            <a:headEnd/>
            <a:tailEnd/>
          </a:ln>
        </p:spPr>
      </p:pic>
      <p:pic>
        <p:nvPicPr>
          <p:cNvPr id="30724" name="Picture 2" descr="https://encrypted-tbn1.google.com/images?q=tbn:ANd9GcQjH-AEqLuO1dNUj6KuVfcUO2uR6-sPSFtexZpb3CjxJeJm1dZp"/>
          <p:cNvPicPr>
            <a:picLocks noChangeAspect="1" noChangeArrowheads="1"/>
          </p:cNvPicPr>
          <p:nvPr/>
        </p:nvPicPr>
        <p:blipFill>
          <a:blip r:embed="rId3"/>
          <a:srcRect/>
          <a:stretch>
            <a:fillRect/>
          </a:stretch>
        </p:blipFill>
        <p:spPr bwMode="auto">
          <a:xfrm>
            <a:off x="3581400" y="0"/>
            <a:ext cx="2638425" cy="1733550"/>
          </a:xfrm>
          <a:prstGeom prst="rect">
            <a:avLst/>
          </a:prstGeom>
          <a:noFill/>
          <a:ln w="9525">
            <a:noFill/>
            <a:miter lim="800000"/>
            <a:headEnd/>
            <a:tailEnd/>
          </a:ln>
        </p:spPr>
      </p:pic>
      <p:pic>
        <p:nvPicPr>
          <p:cNvPr id="30725" name="Picture 6" descr="https://encrypted-tbn2.google.com/images?q=tbn:ANd9GcRmaMyO9Z3r9wNUlb8REITg9FO-M0Mvz_QhFeeZb5MA-7wBoQaLhw"/>
          <p:cNvPicPr>
            <a:picLocks noChangeAspect="1" noChangeArrowheads="1"/>
          </p:cNvPicPr>
          <p:nvPr/>
        </p:nvPicPr>
        <p:blipFill>
          <a:blip r:embed="rId4"/>
          <a:srcRect t="32990" b="17526"/>
          <a:stretch>
            <a:fillRect/>
          </a:stretch>
        </p:blipFill>
        <p:spPr bwMode="auto">
          <a:xfrm>
            <a:off x="6677025" y="0"/>
            <a:ext cx="2466975" cy="914400"/>
          </a:xfrm>
          <a:prstGeom prst="rect">
            <a:avLst/>
          </a:prstGeom>
          <a:noFill/>
          <a:ln w="9525">
            <a:noFill/>
            <a:miter lim="800000"/>
            <a:headEnd/>
            <a:tailEnd/>
          </a:ln>
        </p:spPr>
      </p:pic>
      <p:pic>
        <p:nvPicPr>
          <p:cNvPr id="30726" name="Picture 8" descr="https://encrypted-tbn3.google.com/images?q=tbn:ANd9GcQY_8PHLxI129XFJF9j6EdKzwy46QIHksC4xijpJKEHfQDtksYx"/>
          <p:cNvPicPr>
            <a:picLocks noChangeAspect="1" noChangeArrowheads="1"/>
          </p:cNvPicPr>
          <p:nvPr/>
        </p:nvPicPr>
        <p:blipFill>
          <a:blip r:embed="rId5"/>
          <a:srcRect/>
          <a:stretch>
            <a:fillRect/>
          </a:stretch>
        </p:blipFill>
        <p:spPr bwMode="auto">
          <a:xfrm>
            <a:off x="6248400" y="1295400"/>
            <a:ext cx="2562225" cy="1400175"/>
          </a:xfrm>
          <a:prstGeom prst="rect">
            <a:avLst/>
          </a:prstGeom>
          <a:noFill/>
          <a:ln w="9525">
            <a:noFill/>
            <a:miter lim="800000"/>
            <a:headEnd/>
            <a:tailEnd/>
          </a:ln>
        </p:spPr>
      </p:pic>
      <p:pic>
        <p:nvPicPr>
          <p:cNvPr id="30727" name="Picture 12" descr="https://encrypted-tbn0.google.com/images?q=tbn:ANd9GcTZ45qSS4y_LmgNQ-5VMv2hvIgkgbbgE3JmPRRWnH9V5QMqJCKM_Q"/>
          <p:cNvPicPr>
            <a:picLocks noChangeAspect="1" noChangeArrowheads="1"/>
          </p:cNvPicPr>
          <p:nvPr/>
        </p:nvPicPr>
        <p:blipFill>
          <a:blip r:embed="rId6"/>
          <a:srcRect/>
          <a:stretch>
            <a:fillRect/>
          </a:stretch>
        </p:blipFill>
        <p:spPr bwMode="auto">
          <a:xfrm>
            <a:off x="304800" y="1371600"/>
            <a:ext cx="2257425" cy="1295400"/>
          </a:xfrm>
          <a:prstGeom prst="rect">
            <a:avLst/>
          </a:prstGeom>
          <a:noFill/>
          <a:ln w="9525">
            <a:noFill/>
            <a:miter lim="800000"/>
            <a:headEnd/>
            <a:tailEnd/>
          </a:ln>
        </p:spPr>
      </p:pic>
      <p:pic>
        <p:nvPicPr>
          <p:cNvPr id="30728" name="Picture 2"/>
          <p:cNvPicPr>
            <a:picLocks noChangeAspect="1" noChangeArrowheads="1"/>
          </p:cNvPicPr>
          <p:nvPr/>
        </p:nvPicPr>
        <p:blipFill>
          <a:blip r:embed="rId7"/>
          <a:srcRect/>
          <a:stretch>
            <a:fillRect/>
          </a:stretch>
        </p:blipFill>
        <p:spPr bwMode="auto">
          <a:xfrm>
            <a:off x="0" y="2514600"/>
            <a:ext cx="9144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ctrTitle"/>
          </p:nvPr>
        </p:nvSpPr>
        <p:spPr>
          <a:xfrm>
            <a:off x="2057400" y="0"/>
            <a:ext cx="4953000" cy="762000"/>
          </a:xfrm>
        </p:spPr>
        <p:txBody>
          <a:bodyPr>
            <a:normAutofit fontScale="90000"/>
          </a:bodyPr>
          <a:lstStyle/>
          <a:p>
            <a:pPr eaLnBrk="1" fontAlgn="auto" hangingPunct="1">
              <a:spcAft>
                <a:spcPts val="0"/>
              </a:spcAft>
              <a:defRPr/>
            </a:pPr>
            <a:r>
              <a:rPr lang="en-US" sz="3200" smtClean="0"/>
              <a:t/>
            </a:r>
            <a:br>
              <a:rPr lang="en-US" sz="3200" smtClean="0"/>
            </a:br>
            <a:endParaRPr lang="en-US" sz="3200" smtClean="0"/>
          </a:p>
        </p:txBody>
      </p:sp>
      <p:sp>
        <p:nvSpPr>
          <p:cNvPr id="31747" name="TextBox 2"/>
          <p:cNvSpPr txBox="1">
            <a:spLocks noChangeArrowheads="1"/>
          </p:cNvSpPr>
          <p:nvPr/>
        </p:nvSpPr>
        <p:spPr bwMode="auto">
          <a:xfrm>
            <a:off x="990600" y="1524000"/>
            <a:ext cx="7315200" cy="769938"/>
          </a:xfrm>
          <a:prstGeom prst="rect">
            <a:avLst/>
          </a:prstGeom>
          <a:noFill/>
          <a:ln w="9525">
            <a:noFill/>
            <a:miter lim="800000"/>
            <a:headEnd/>
            <a:tailEnd/>
          </a:ln>
        </p:spPr>
        <p:txBody>
          <a:bodyPr>
            <a:spAutoFit/>
          </a:bodyPr>
          <a:lstStyle/>
          <a:p>
            <a:pPr algn="just"/>
            <a:endParaRPr lang="en-US" sz="2000"/>
          </a:p>
          <a:p>
            <a:endParaRPr lang="en-US"/>
          </a:p>
        </p:txBody>
      </p:sp>
      <p:sp>
        <p:nvSpPr>
          <p:cNvPr id="31748" name="TextBox 7"/>
          <p:cNvSpPr txBox="1">
            <a:spLocks noChangeArrowheads="1"/>
          </p:cNvSpPr>
          <p:nvPr/>
        </p:nvSpPr>
        <p:spPr bwMode="auto">
          <a:xfrm>
            <a:off x="304800" y="4876800"/>
            <a:ext cx="1371600" cy="461963"/>
          </a:xfrm>
          <a:prstGeom prst="rect">
            <a:avLst/>
          </a:prstGeom>
          <a:noFill/>
          <a:ln w="9525">
            <a:noFill/>
            <a:miter lim="800000"/>
            <a:headEnd/>
            <a:tailEnd/>
          </a:ln>
        </p:spPr>
        <p:txBody>
          <a:bodyPr>
            <a:spAutoFit/>
          </a:bodyPr>
          <a:lstStyle/>
          <a:p>
            <a:endParaRPr lang="en-US"/>
          </a:p>
        </p:txBody>
      </p:sp>
      <p:sp>
        <p:nvSpPr>
          <p:cNvPr id="31749" name="TextBox 19"/>
          <p:cNvSpPr txBox="1">
            <a:spLocks noChangeArrowheads="1"/>
          </p:cNvSpPr>
          <p:nvPr/>
        </p:nvSpPr>
        <p:spPr bwMode="auto">
          <a:xfrm>
            <a:off x="2133600" y="5334000"/>
            <a:ext cx="1828800" cy="461963"/>
          </a:xfrm>
          <a:prstGeom prst="rect">
            <a:avLst/>
          </a:prstGeom>
          <a:noFill/>
          <a:ln w="9525">
            <a:noFill/>
            <a:miter lim="800000"/>
            <a:headEnd/>
            <a:tailEnd/>
          </a:ln>
        </p:spPr>
        <p:txBody>
          <a:bodyPr>
            <a:spAutoFit/>
          </a:bodyPr>
          <a:lstStyle/>
          <a:p>
            <a:endParaRPr lang="en-US"/>
          </a:p>
        </p:txBody>
      </p:sp>
      <p:pic>
        <p:nvPicPr>
          <p:cNvPr id="31750" name="Picture 2" descr="examples of bodies [1]"/>
          <p:cNvPicPr>
            <a:picLocks noChangeAspect="1" noChangeArrowheads="1"/>
          </p:cNvPicPr>
          <p:nvPr/>
        </p:nvPicPr>
        <p:blipFill>
          <a:blip r:embed="rId2"/>
          <a:srcRect t="18750" b="14583"/>
          <a:stretch>
            <a:fillRect/>
          </a:stretch>
        </p:blipFill>
        <p:spPr bwMode="auto">
          <a:xfrm>
            <a:off x="0" y="152400"/>
            <a:ext cx="4800600" cy="2895600"/>
          </a:xfrm>
          <a:prstGeom prst="rect">
            <a:avLst/>
          </a:prstGeom>
          <a:noFill/>
          <a:ln w="9525">
            <a:noFill/>
            <a:miter lim="800000"/>
            <a:headEnd/>
            <a:tailEnd/>
          </a:ln>
        </p:spPr>
      </p:pic>
      <p:pic>
        <p:nvPicPr>
          <p:cNvPr id="31751" name="Picture 4" descr="examples of bodies [2]"/>
          <p:cNvPicPr>
            <a:picLocks noChangeAspect="1" noChangeArrowheads="1"/>
          </p:cNvPicPr>
          <p:nvPr/>
        </p:nvPicPr>
        <p:blipFill>
          <a:blip r:embed="rId3"/>
          <a:srcRect t="20833"/>
          <a:stretch>
            <a:fillRect/>
          </a:stretch>
        </p:blipFill>
        <p:spPr bwMode="auto">
          <a:xfrm>
            <a:off x="4572000" y="228600"/>
            <a:ext cx="4572000" cy="3236913"/>
          </a:xfrm>
          <a:prstGeom prst="rect">
            <a:avLst/>
          </a:prstGeom>
          <a:noFill/>
          <a:ln w="9525">
            <a:noFill/>
            <a:miter lim="800000"/>
            <a:headEnd/>
            <a:tailEnd/>
          </a:ln>
        </p:spPr>
      </p:pic>
      <p:pic>
        <p:nvPicPr>
          <p:cNvPr id="31752" name="Picture 6" descr="examples of bodies [3]"/>
          <p:cNvPicPr>
            <a:picLocks noChangeAspect="1" noChangeArrowheads="1"/>
          </p:cNvPicPr>
          <p:nvPr/>
        </p:nvPicPr>
        <p:blipFill>
          <a:blip r:embed="rId4"/>
          <a:srcRect t="20833"/>
          <a:stretch>
            <a:fillRect/>
          </a:stretch>
        </p:blipFill>
        <p:spPr bwMode="auto">
          <a:xfrm>
            <a:off x="1447800" y="3362325"/>
            <a:ext cx="6324600"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7475"/>
            <a:ext cx="8763000" cy="6247864"/>
          </a:xfrm>
          <a:prstGeom prst="rect">
            <a:avLst/>
          </a:prstGeom>
          <a:noFill/>
        </p:spPr>
        <p:txBody>
          <a:bodyPr wrap="square">
            <a:spAutoFit/>
          </a:bodyPr>
          <a:lstStyle/>
          <a:p>
            <a:pPr>
              <a:defRPr/>
            </a:pPr>
            <a:r>
              <a:rPr lang="en-US" sz="2000" b="1" dirty="0" smtClean="0">
                <a:solidFill>
                  <a:srgbClr val="FF0000"/>
                </a:solidFill>
                <a:latin typeface="+mj-lt"/>
              </a:rPr>
              <a:t>6. </a:t>
            </a:r>
            <a:r>
              <a:rPr lang="en-US" sz="2000" b="1" dirty="0">
                <a:solidFill>
                  <a:srgbClr val="FF0000"/>
                </a:solidFill>
                <a:latin typeface="+mj-lt"/>
              </a:rPr>
              <a:t>On the basis of Transmission:</a:t>
            </a:r>
          </a:p>
          <a:p>
            <a:pPr>
              <a:buFont typeface="Arial" pitchFamily="34" charset="0"/>
              <a:buChar char="•"/>
              <a:defRPr/>
            </a:pPr>
            <a:r>
              <a:rPr lang="en-US" sz="2000" dirty="0">
                <a:latin typeface="+mj-lt"/>
              </a:rPr>
              <a:t> Conventional vehicles with manual transmission, e.g. car with 5 gears.</a:t>
            </a:r>
          </a:p>
          <a:p>
            <a:pPr>
              <a:buFont typeface="Arial" pitchFamily="34" charset="0"/>
              <a:buChar char="•"/>
              <a:defRPr/>
            </a:pPr>
            <a:r>
              <a:rPr lang="en-US" sz="2000" dirty="0">
                <a:latin typeface="+mj-lt"/>
              </a:rPr>
              <a:t> Semi-automatic </a:t>
            </a:r>
          </a:p>
          <a:p>
            <a:pPr>
              <a:buFont typeface="Arial" pitchFamily="34" charset="0"/>
              <a:buChar char="•"/>
              <a:defRPr/>
            </a:pPr>
            <a:r>
              <a:rPr lang="en-US" sz="2000" dirty="0">
                <a:latin typeface="+mj-lt"/>
              </a:rPr>
              <a:t> Automatic : In automatic transmission, gears are not required to be changed manually.</a:t>
            </a:r>
          </a:p>
          <a:p>
            <a:pPr>
              <a:buFont typeface="Arial" pitchFamily="34" charset="0"/>
              <a:buChar char="•"/>
              <a:defRPr/>
            </a:pPr>
            <a:endParaRPr lang="en-US" sz="2000" dirty="0">
              <a:latin typeface="+mj-lt"/>
            </a:endParaRPr>
          </a:p>
          <a:p>
            <a:pPr>
              <a:defRPr/>
            </a:pPr>
            <a:r>
              <a:rPr lang="en-US" sz="2000" b="1" dirty="0">
                <a:solidFill>
                  <a:srgbClr val="FF0000"/>
                </a:solidFill>
                <a:latin typeface="+mj-lt"/>
              </a:rPr>
              <a:t>7. On the basis of Drive:</a:t>
            </a:r>
          </a:p>
          <a:p>
            <a:pPr>
              <a:buFont typeface="Arial" pitchFamily="34" charset="0"/>
              <a:buChar char="•"/>
              <a:defRPr/>
            </a:pPr>
            <a:r>
              <a:rPr lang="en-US" sz="2000" dirty="0">
                <a:latin typeface="+mj-lt"/>
              </a:rPr>
              <a:t> Left hand drive </a:t>
            </a:r>
          </a:p>
          <a:p>
            <a:pPr>
              <a:buFont typeface="Arial" pitchFamily="34" charset="0"/>
              <a:buChar char="•"/>
              <a:defRPr/>
            </a:pPr>
            <a:r>
              <a:rPr lang="en-US" sz="2000" dirty="0">
                <a:latin typeface="+mj-lt"/>
              </a:rPr>
              <a:t> Right hand drive.</a:t>
            </a:r>
          </a:p>
          <a:p>
            <a:pPr>
              <a:buFont typeface="Arial" pitchFamily="34" charset="0"/>
              <a:buChar char="•"/>
              <a:defRPr/>
            </a:pPr>
            <a:endParaRPr lang="en-US" sz="2000" dirty="0">
              <a:latin typeface="+mj-lt"/>
            </a:endParaRPr>
          </a:p>
          <a:p>
            <a:pPr>
              <a:defRPr/>
            </a:pPr>
            <a:r>
              <a:rPr lang="en-US" sz="2000" b="1" dirty="0">
                <a:solidFill>
                  <a:srgbClr val="FF0000"/>
                </a:solidFill>
                <a:latin typeface="+mj-lt"/>
              </a:rPr>
              <a:t>8. On the basis of Driving Axle</a:t>
            </a:r>
          </a:p>
          <a:p>
            <a:pPr>
              <a:buFont typeface="Arial" pitchFamily="34" charset="0"/>
              <a:buChar char="•"/>
              <a:defRPr/>
            </a:pPr>
            <a:r>
              <a:rPr lang="en-US" sz="2000" dirty="0">
                <a:latin typeface="+mj-lt"/>
              </a:rPr>
              <a:t> Front wheel drive</a:t>
            </a:r>
          </a:p>
          <a:p>
            <a:pPr>
              <a:buFont typeface="Arial" pitchFamily="34" charset="0"/>
              <a:buChar char="•"/>
              <a:defRPr/>
            </a:pPr>
            <a:r>
              <a:rPr lang="en-US" sz="2000" dirty="0">
                <a:latin typeface="+mj-lt"/>
              </a:rPr>
              <a:t> Rear wheel drive</a:t>
            </a:r>
          </a:p>
          <a:p>
            <a:pPr>
              <a:buFont typeface="Arial" pitchFamily="34" charset="0"/>
              <a:buChar char="•"/>
              <a:defRPr/>
            </a:pPr>
            <a:r>
              <a:rPr lang="en-US" sz="2000" dirty="0">
                <a:latin typeface="+mj-lt"/>
              </a:rPr>
              <a:t> All wheel </a:t>
            </a:r>
            <a:r>
              <a:rPr lang="en-US" sz="2000" dirty="0" smtClean="0">
                <a:latin typeface="+mj-lt"/>
              </a:rPr>
              <a:t>drive</a:t>
            </a:r>
          </a:p>
          <a:p>
            <a:pPr>
              <a:buFont typeface="Arial" pitchFamily="34" charset="0"/>
              <a:buChar char="•"/>
              <a:defRPr/>
            </a:pPr>
            <a:endParaRPr lang="en-US" sz="2000" dirty="0" smtClean="0">
              <a:latin typeface="+mj-lt"/>
            </a:endParaRPr>
          </a:p>
          <a:p>
            <a:pPr>
              <a:defRPr/>
            </a:pPr>
            <a:r>
              <a:rPr lang="en-US" sz="2000" b="1" dirty="0" smtClean="0">
                <a:solidFill>
                  <a:srgbClr val="FF0000"/>
                </a:solidFill>
              </a:rPr>
              <a:t>9. Position of Engine:</a:t>
            </a:r>
          </a:p>
          <a:p>
            <a:pPr>
              <a:buFont typeface="Arial" pitchFamily="34" charset="0"/>
              <a:buChar char="•"/>
              <a:defRPr/>
            </a:pPr>
            <a:r>
              <a:rPr lang="en-US" sz="2000" dirty="0" smtClean="0"/>
              <a:t>Engine in Front - Most of the vehicles have engine in the front. Example : most of the cars.</a:t>
            </a:r>
          </a:p>
          <a:p>
            <a:pPr>
              <a:buFont typeface="Arial" pitchFamily="34" charset="0"/>
              <a:buChar char="•"/>
              <a:defRPr/>
            </a:pPr>
            <a:r>
              <a:rPr lang="en-US" sz="2000" dirty="0" smtClean="0"/>
              <a:t> Engine in the Rear Side Very few vehicles have engine located in the rear.</a:t>
            </a:r>
          </a:p>
          <a:p>
            <a:pPr>
              <a:defRPr/>
            </a:pPr>
            <a:r>
              <a:rPr lang="en-US" sz="2000" dirty="0" smtClean="0"/>
              <a:t>Example : </a:t>
            </a:r>
            <a:r>
              <a:rPr lang="en-US" sz="2000" dirty="0" err="1" smtClean="0"/>
              <a:t>Nano</a:t>
            </a:r>
            <a:r>
              <a:rPr lang="en-US" sz="2000" dirty="0" smtClean="0"/>
              <a:t> car.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0"/>
            <a:ext cx="4191000" cy="914400"/>
          </a:xfrm>
        </p:spPr>
        <p:txBody>
          <a:bodyPr>
            <a:normAutofit/>
          </a:bodyPr>
          <a:lstStyle/>
          <a:p>
            <a:pPr algn="l" eaLnBrk="1" hangingPunct="1"/>
            <a:r>
              <a:rPr lang="en-US" sz="2400" b="1" dirty="0" smtClean="0">
                <a:solidFill>
                  <a:srgbClr val="FF0000"/>
                </a:solidFill>
              </a:rPr>
              <a:t>Classification of Automobile:</a:t>
            </a:r>
          </a:p>
        </p:txBody>
      </p:sp>
      <p:pic>
        <p:nvPicPr>
          <p:cNvPr id="24579" name="Picture 2" descr="[clip_image002[3].jpg]"/>
          <p:cNvPicPr>
            <a:picLocks noChangeAspect="1" noChangeArrowheads="1"/>
          </p:cNvPicPr>
          <p:nvPr/>
        </p:nvPicPr>
        <p:blipFill>
          <a:blip r:embed="rId2"/>
          <a:srcRect l="7500" t="4590" r="2499" b="6670"/>
          <a:stretch>
            <a:fillRect/>
          </a:stretch>
        </p:blipFill>
        <p:spPr bwMode="auto">
          <a:xfrm>
            <a:off x="0" y="1143000"/>
            <a:ext cx="910272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ctrTitle"/>
          </p:nvPr>
        </p:nvSpPr>
        <p:spPr>
          <a:xfrm>
            <a:off x="914400" y="381000"/>
            <a:ext cx="7772400" cy="1143000"/>
          </a:xfrm>
        </p:spPr>
        <p:txBody>
          <a:bodyPr>
            <a:normAutofit fontScale="90000"/>
          </a:bodyPr>
          <a:lstStyle/>
          <a:p>
            <a:pPr eaLnBrk="1" fontAlgn="auto" hangingPunct="1">
              <a:spcAft>
                <a:spcPts val="0"/>
              </a:spcAft>
              <a:defRPr/>
            </a:pPr>
            <a:r>
              <a:rPr lang="en-US" sz="3600" smtClean="0"/>
              <a:t/>
            </a:r>
            <a:br>
              <a:rPr lang="en-US" sz="3600" smtClean="0"/>
            </a:br>
            <a:endParaRPr lang="en-US" sz="3600" smtClean="0"/>
          </a:p>
        </p:txBody>
      </p:sp>
      <p:pic>
        <p:nvPicPr>
          <p:cNvPr id="40963" name="Picture 2" descr="C:\Users\dell\Desktop\002 Anatomy of an automobile.jpg"/>
          <p:cNvPicPr>
            <a:picLocks noChangeAspect="1" noChangeArrowheads="1"/>
          </p:cNvPicPr>
          <p:nvPr/>
        </p:nvPicPr>
        <p:blipFill>
          <a:blip r:embed="rId2"/>
          <a:srcRect/>
          <a:stretch>
            <a:fillRect/>
          </a:stretch>
        </p:blipFill>
        <p:spPr bwMode="auto">
          <a:xfrm>
            <a:off x="-6016" y="0"/>
            <a:ext cx="9150016"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7A2352-DC0B-4974-8E90-15E11A3B7A01}" type="slidenum">
              <a:rPr lang="en-US" smtClean="0"/>
              <a:pPr>
                <a:defRPr/>
              </a:pPr>
              <a:t>2</a:t>
            </a:fld>
            <a:endParaRPr lang="en-US"/>
          </a:p>
        </p:txBody>
      </p:sp>
      <p:sp>
        <p:nvSpPr>
          <p:cNvPr id="16387" name="TextBox 3"/>
          <p:cNvSpPr txBox="1">
            <a:spLocks noChangeArrowheads="1"/>
          </p:cNvSpPr>
          <p:nvPr/>
        </p:nvSpPr>
        <p:spPr bwMode="auto">
          <a:xfrm>
            <a:off x="381000" y="1143000"/>
            <a:ext cx="8305800" cy="2308324"/>
          </a:xfrm>
          <a:prstGeom prst="rect">
            <a:avLst/>
          </a:prstGeom>
          <a:noFill/>
          <a:ln w="9525">
            <a:noFill/>
            <a:miter lim="800000"/>
            <a:headEnd/>
            <a:tailEnd/>
          </a:ln>
        </p:spPr>
        <p:txBody>
          <a:bodyPr>
            <a:spAutoFit/>
          </a:bodyPr>
          <a:lstStyle/>
          <a:p>
            <a:r>
              <a:rPr lang="en-US" sz="2400" dirty="0"/>
              <a:t>1.CROUSE </a:t>
            </a:r>
            <a:r>
              <a:rPr lang="en-US" sz="2400" dirty="0" smtClean="0"/>
              <a:t>&amp; </a:t>
            </a:r>
            <a:r>
              <a:rPr lang="en-US" sz="2400" dirty="0" err="1" smtClean="0"/>
              <a:t>Anglin</a:t>
            </a:r>
            <a:r>
              <a:rPr lang="en-US" sz="2400" dirty="0"/>
              <a:t>, </a:t>
            </a:r>
            <a:r>
              <a:rPr lang="en-US" sz="2400" dirty="0" smtClean="0"/>
              <a:t> </a:t>
            </a:r>
            <a:r>
              <a:rPr lang="en-US" sz="2400" b="1" i="1" dirty="0" err="1" smtClean="0"/>
              <a:t>AutomotiveMechanics</a:t>
            </a:r>
            <a:r>
              <a:rPr lang="en-US" sz="2400" i="1" dirty="0"/>
              <a:t>,</a:t>
            </a:r>
            <a:r>
              <a:rPr lang="en-US" sz="2400" dirty="0"/>
              <a:t> </a:t>
            </a:r>
            <a:r>
              <a:rPr lang="en-US" sz="2400" dirty="0" err="1"/>
              <a:t>TataMcGraw</a:t>
            </a:r>
            <a:r>
              <a:rPr lang="en-US" sz="2400" dirty="0"/>
              <a:t> Hill, Publishing Co. Ltd., New Delhi, Tenth Edition - 2004.</a:t>
            </a:r>
          </a:p>
          <a:p>
            <a:r>
              <a:rPr lang="en-US" sz="2400" dirty="0"/>
              <a:t/>
            </a:r>
            <a:br>
              <a:rPr lang="en-US" sz="2400" dirty="0"/>
            </a:br>
            <a:r>
              <a:rPr lang="en-US" sz="2400" dirty="0"/>
              <a:t>2.Kirpal Singh., </a:t>
            </a:r>
            <a:r>
              <a:rPr lang="en-US" sz="2400" b="1" i="1" dirty="0"/>
              <a:t>Automobile Engineering,</a:t>
            </a:r>
            <a:r>
              <a:rPr lang="en-US" sz="2400" b="1" dirty="0"/>
              <a:t> Vol. I &amp; II </a:t>
            </a:r>
            <a:r>
              <a:rPr lang="en-US" sz="2400" dirty="0"/>
              <a:t>Standard Publishers, Delhi</a:t>
            </a:r>
            <a:r>
              <a:rPr lang="en-US" sz="2400" dirty="0" smtClean="0"/>
              <a:t>.</a:t>
            </a:r>
          </a:p>
          <a:p>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ctrTitle"/>
          </p:nvPr>
        </p:nvSpPr>
        <p:spPr>
          <a:xfrm>
            <a:off x="0" y="0"/>
            <a:ext cx="8001000" cy="609600"/>
          </a:xfrm>
        </p:spPr>
        <p:txBody>
          <a:bodyPr/>
          <a:lstStyle/>
          <a:p>
            <a:pPr algn="l" eaLnBrk="1" fontAlgn="auto" hangingPunct="1">
              <a:spcAft>
                <a:spcPts val="0"/>
              </a:spcAft>
              <a:defRPr/>
            </a:pPr>
            <a:r>
              <a:rPr lang="en-US" sz="3200" b="1" dirty="0" smtClean="0">
                <a:solidFill>
                  <a:srgbClr val="FF0000"/>
                </a:solidFill>
              </a:rPr>
              <a:t>Components of a four wheeler Automobile</a:t>
            </a:r>
          </a:p>
        </p:txBody>
      </p:sp>
      <p:sp>
        <p:nvSpPr>
          <p:cNvPr id="39939" name="TextBox 2"/>
          <p:cNvSpPr txBox="1">
            <a:spLocks noChangeArrowheads="1"/>
          </p:cNvSpPr>
          <p:nvPr/>
        </p:nvSpPr>
        <p:spPr bwMode="auto">
          <a:xfrm>
            <a:off x="533400" y="838200"/>
            <a:ext cx="7924800" cy="5109091"/>
          </a:xfrm>
          <a:prstGeom prst="rect">
            <a:avLst/>
          </a:prstGeom>
          <a:noFill/>
          <a:ln w="9525">
            <a:noFill/>
            <a:miter lim="800000"/>
            <a:headEnd/>
            <a:tailEnd/>
          </a:ln>
        </p:spPr>
        <p:txBody>
          <a:bodyPr>
            <a:spAutoFit/>
          </a:bodyPr>
          <a:lstStyle/>
          <a:p>
            <a:pPr algn="just">
              <a:buFont typeface="Arial" charset="0"/>
              <a:buChar char="•"/>
            </a:pPr>
            <a:r>
              <a:rPr lang="en-US" sz="2000" dirty="0"/>
              <a:t>  </a:t>
            </a:r>
            <a:r>
              <a:rPr lang="en-US" sz="2400" dirty="0"/>
              <a:t>About </a:t>
            </a:r>
            <a:r>
              <a:rPr lang="en-US" sz="2400" b="1" dirty="0" smtClean="0">
                <a:solidFill>
                  <a:srgbClr val="0070C0"/>
                </a:solidFill>
              </a:rPr>
              <a:t>1500 separate </a:t>
            </a:r>
            <a:r>
              <a:rPr lang="en-US" sz="2400" b="1" dirty="0">
                <a:solidFill>
                  <a:srgbClr val="0070C0"/>
                </a:solidFill>
              </a:rPr>
              <a:t>parts </a:t>
            </a:r>
            <a:r>
              <a:rPr lang="en-US" sz="2400" dirty="0"/>
              <a:t>are put together to make an </a:t>
            </a:r>
            <a:r>
              <a:rPr lang="en-US" sz="2400" dirty="0" smtClean="0"/>
              <a:t>automobile.</a:t>
            </a:r>
            <a:endParaRPr lang="en-US" sz="2400" dirty="0"/>
          </a:p>
          <a:p>
            <a:pPr algn="just"/>
            <a:endParaRPr lang="en-US" sz="2400" dirty="0"/>
          </a:p>
          <a:p>
            <a:pPr algn="just">
              <a:buFont typeface="Arial" charset="0"/>
              <a:buChar char="•"/>
            </a:pPr>
            <a:r>
              <a:rPr lang="en-US" sz="2400" dirty="0"/>
              <a:t>  These parts are grouped into </a:t>
            </a:r>
            <a:r>
              <a:rPr lang="en-US" sz="2400" b="1" dirty="0">
                <a:solidFill>
                  <a:srgbClr val="0070C0"/>
                </a:solidFill>
              </a:rPr>
              <a:t>several systems.</a:t>
            </a:r>
          </a:p>
          <a:p>
            <a:pPr algn="just"/>
            <a:endParaRPr lang="en-US" sz="2400" dirty="0"/>
          </a:p>
          <a:p>
            <a:pPr algn="just">
              <a:buFont typeface="Arial" charset="0"/>
              <a:buChar char="•"/>
            </a:pPr>
            <a:r>
              <a:rPr lang="en-US" sz="2400" dirty="0"/>
              <a:t>  Each system is made up of </a:t>
            </a:r>
            <a:r>
              <a:rPr lang="en-US" sz="2400" b="1" dirty="0">
                <a:solidFill>
                  <a:srgbClr val="0070C0"/>
                </a:solidFill>
              </a:rPr>
              <a:t>two </a:t>
            </a:r>
            <a:r>
              <a:rPr lang="en-US" sz="2400" b="1" dirty="0" smtClean="0">
                <a:solidFill>
                  <a:srgbClr val="0070C0"/>
                </a:solidFill>
              </a:rPr>
              <a:t>or </a:t>
            </a:r>
            <a:r>
              <a:rPr lang="en-US" sz="2400" b="1" dirty="0">
                <a:solidFill>
                  <a:srgbClr val="0070C0"/>
                </a:solidFill>
              </a:rPr>
              <a:t>more parts </a:t>
            </a:r>
            <a:r>
              <a:rPr lang="en-US" sz="2400" dirty="0"/>
              <a:t>that work together to perform a specific job.</a:t>
            </a:r>
          </a:p>
          <a:p>
            <a:pPr algn="just">
              <a:buFont typeface="Arial" charset="0"/>
              <a:buChar char="•"/>
            </a:pPr>
            <a:endParaRPr lang="en-US" sz="2400" dirty="0"/>
          </a:p>
          <a:p>
            <a:pPr algn="just">
              <a:buFont typeface="Arial" charset="0"/>
              <a:buChar char="•"/>
            </a:pPr>
            <a:r>
              <a:rPr lang="en-US" sz="2400" dirty="0"/>
              <a:t>  The automotive vehicles are produced in </a:t>
            </a:r>
            <a:r>
              <a:rPr lang="en-US" sz="2400" b="1" dirty="0">
                <a:solidFill>
                  <a:srgbClr val="0070C0"/>
                </a:solidFill>
              </a:rPr>
              <a:t>large variety of sizes and </a:t>
            </a:r>
            <a:r>
              <a:rPr lang="en-US" sz="2400" b="1" dirty="0" smtClean="0">
                <a:solidFill>
                  <a:srgbClr val="0070C0"/>
                </a:solidFill>
              </a:rPr>
              <a:t>shapes</a:t>
            </a:r>
            <a:r>
              <a:rPr lang="en-US" sz="2400" dirty="0" smtClean="0"/>
              <a:t> but having the </a:t>
            </a:r>
            <a:r>
              <a:rPr lang="en-US" sz="2400" b="1" dirty="0" smtClean="0">
                <a:solidFill>
                  <a:srgbClr val="0070C0"/>
                </a:solidFill>
              </a:rPr>
              <a:t>same basic parts and systems.</a:t>
            </a:r>
            <a:endParaRPr lang="en-US" sz="2400" b="1" dirty="0">
              <a:solidFill>
                <a:srgbClr val="0070C0"/>
              </a:solidFill>
            </a:endParaRPr>
          </a:p>
          <a:p>
            <a:pPr algn="just">
              <a:buFont typeface="Arial" charset="0"/>
              <a:buChar char="•"/>
            </a:pPr>
            <a:endParaRPr lang="en-US" sz="2400" dirty="0"/>
          </a:p>
          <a:p>
            <a:pPr algn="just"/>
            <a:endParaRPr lang="en-US" sz="2000" dirty="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8610600" cy="4893647"/>
          </a:xfrm>
          <a:prstGeom prst="rect">
            <a:avLst/>
          </a:prstGeom>
          <a:noFill/>
        </p:spPr>
        <p:txBody>
          <a:bodyPr>
            <a:spAutoFit/>
          </a:bodyPr>
          <a:lstStyle/>
          <a:p>
            <a:pPr>
              <a:defRPr/>
            </a:pPr>
            <a:r>
              <a:rPr lang="en-US" dirty="0">
                <a:latin typeface="+mj-lt"/>
              </a:rPr>
              <a:t>	</a:t>
            </a:r>
            <a:r>
              <a:rPr lang="en-US" sz="2400" dirty="0">
                <a:latin typeface="+mj-lt"/>
              </a:rPr>
              <a:t>An automobile is made up of </a:t>
            </a:r>
            <a:r>
              <a:rPr lang="en-US" sz="2400" b="1" dirty="0">
                <a:solidFill>
                  <a:srgbClr val="0070C0"/>
                </a:solidFill>
                <a:latin typeface="+mj-lt"/>
              </a:rPr>
              <a:t>mainly two units</a:t>
            </a:r>
            <a:r>
              <a:rPr lang="en-US" sz="2400" dirty="0">
                <a:latin typeface="+mj-lt"/>
              </a:rPr>
              <a:t>, these are </a:t>
            </a:r>
            <a:r>
              <a:rPr lang="en-US" sz="2400" b="1" dirty="0">
                <a:solidFill>
                  <a:srgbClr val="0070C0"/>
                </a:solidFill>
                <a:latin typeface="+mj-lt"/>
              </a:rPr>
              <a:t>Chassis and Body</a:t>
            </a:r>
            <a:r>
              <a:rPr lang="en-US" sz="2400" dirty="0">
                <a:latin typeface="+mj-lt"/>
              </a:rPr>
              <a:t>.</a:t>
            </a:r>
          </a:p>
          <a:p>
            <a:pPr algn="ctr">
              <a:defRPr/>
            </a:pPr>
            <a:r>
              <a:rPr lang="fr-FR" sz="2400" dirty="0">
                <a:latin typeface="+mj-lt"/>
              </a:rPr>
              <a:t>“</a:t>
            </a:r>
            <a:r>
              <a:rPr lang="fr-FR" sz="2400" dirty="0">
                <a:solidFill>
                  <a:srgbClr val="0070C0"/>
                </a:solidFill>
                <a:latin typeface="+mj-lt"/>
              </a:rPr>
              <a:t>Frame</a:t>
            </a:r>
            <a:r>
              <a:rPr lang="fr-FR" sz="2400" dirty="0">
                <a:latin typeface="+mj-lt"/>
              </a:rPr>
              <a:t>” + “</a:t>
            </a:r>
            <a:r>
              <a:rPr lang="fr-FR" sz="2400" dirty="0">
                <a:solidFill>
                  <a:srgbClr val="0070C0"/>
                </a:solidFill>
                <a:latin typeface="+mj-lt"/>
              </a:rPr>
              <a:t>Basic </a:t>
            </a:r>
            <a:r>
              <a:rPr lang="fr-FR" sz="2400" dirty="0" smtClean="0">
                <a:solidFill>
                  <a:srgbClr val="0070C0"/>
                </a:solidFill>
                <a:latin typeface="+mj-lt"/>
              </a:rPr>
              <a:t>components</a:t>
            </a:r>
            <a:r>
              <a:rPr lang="fr-FR" sz="2400" dirty="0" smtClean="0">
                <a:latin typeface="+mj-lt"/>
              </a:rPr>
              <a:t>” </a:t>
            </a:r>
            <a:r>
              <a:rPr lang="fr-FR" sz="2400" dirty="0">
                <a:latin typeface="+mj-lt"/>
              </a:rPr>
              <a:t>= </a:t>
            </a:r>
            <a:r>
              <a:rPr lang="fr-FR" sz="2400" dirty="0" smtClean="0">
                <a:latin typeface="+mj-lt"/>
              </a:rPr>
              <a:t>“</a:t>
            </a:r>
            <a:r>
              <a:rPr lang="fr-FR" sz="2400" dirty="0" err="1" smtClean="0">
                <a:solidFill>
                  <a:srgbClr val="FF0000"/>
                </a:solidFill>
                <a:latin typeface="+mj-lt"/>
              </a:rPr>
              <a:t>Chassis</a:t>
            </a:r>
            <a:r>
              <a:rPr lang="fr-FR" sz="2400" dirty="0" smtClean="0">
                <a:latin typeface="+mj-lt"/>
              </a:rPr>
              <a:t>”</a:t>
            </a:r>
            <a:endParaRPr lang="fr-FR" sz="2400" dirty="0">
              <a:latin typeface="+mj-lt"/>
            </a:endParaRPr>
          </a:p>
          <a:p>
            <a:pPr algn="ctr">
              <a:defRPr/>
            </a:pPr>
            <a:r>
              <a:rPr lang="en-US" sz="2400" dirty="0">
                <a:latin typeface="+mj-lt"/>
              </a:rPr>
              <a:t>“</a:t>
            </a:r>
            <a:r>
              <a:rPr lang="en-US" sz="2400" dirty="0">
                <a:solidFill>
                  <a:srgbClr val="FF0000"/>
                </a:solidFill>
                <a:latin typeface="+mj-lt"/>
              </a:rPr>
              <a:t>Chassis</a:t>
            </a:r>
            <a:r>
              <a:rPr lang="en-US" sz="2400" dirty="0">
                <a:latin typeface="+mj-lt"/>
              </a:rPr>
              <a:t>” + “</a:t>
            </a:r>
            <a:r>
              <a:rPr lang="en-US" sz="2400" dirty="0">
                <a:solidFill>
                  <a:srgbClr val="FF0000"/>
                </a:solidFill>
                <a:latin typeface="+mj-lt"/>
              </a:rPr>
              <a:t>Body</a:t>
            </a:r>
            <a:r>
              <a:rPr lang="en-US" sz="2400" dirty="0">
                <a:latin typeface="+mj-lt"/>
              </a:rPr>
              <a:t>” = “</a:t>
            </a:r>
            <a:r>
              <a:rPr lang="en-US" sz="2400" dirty="0">
                <a:solidFill>
                  <a:srgbClr val="0070C0"/>
                </a:solidFill>
                <a:latin typeface="+mj-lt"/>
              </a:rPr>
              <a:t>Vehicle</a:t>
            </a:r>
            <a:r>
              <a:rPr lang="en-US" sz="2400" dirty="0">
                <a:latin typeface="+mj-lt"/>
              </a:rPr>
              <a:t>”</a:t>
            </a:r>
          </a:p>
          <a:p>
            <a:pPr>
              <a:buFont typeface="Wingdings" pitchFamily="2" charset="2"/>
              <a:buChar char="Ø"/>
              <a:defRPr/>
            </a:pPr>
            <a:r>
              <a:rPr lang="en-US" sz="2400" b="1" dirty="0">
                <a:solidFill>
                  <a:srgbClr val="0070C0"/>
                </a:solidFill>
                <a:latin typeface="+mj-lt"/>
              </a:rPr>
              <a:t>The basic </a:t>
            </a:r>
            <a:r>
              <a:rPr lang="en-US" sz="2400" b="1" dirty="0" smtClean="0">
                <a:solidFill>
                  <a:srgbClr val="0070C0"/>
                </a:solidFill>
                <a:latin typeface="+mj-lt"/>
              </a:rPr>
              <a:t>structure</a:t>
            </a:r>
            <a:endParaRPr lang="en-US" sz="2400" b="1" dirty="0">
              <a:solidFill>
                <a:srgbClr val="0070C0"/>
              </a:solidFill>
              <a:latin typeface="+mj-lt"/>
            </a:endParaRPr>
          </a:p>
          <a:p>
            <a:pPr>
              <a:defRPr/>
            </a:pPr>
            <a:r>
              <a:rPr lang="en-US" sz="2400" dirty="0">
                <a:latin typeface="+mj-lt"/>
              </a:rPr>
              <a:t>	</a:t>
            </a:r>
            <a:r>
              <a:rPr lang="en-US" sz="2400" dirty="0" smtClean="0">
                <a:latin typeface="+mj-lt"/>
              </a:rPr>
              <a:t>1)Frame, </a:t>
            </a:r>
            <a:r>
              <a:rPr lang="en-US" sz="2400" dirty="0">
                <a:latin typeface="+mj-lt"/>
              </a:rPr>
              <a:t>2) suspension system, 3) Axles, 4) wheels </a:t>
            </a:r>
          </a:p>
          <a:p>
            <a:pPr>
              <a:defRPr/>
            </a:pPr>
            <a:endParaRPr lang="en-US" sz="2400" dirty="0">
              <a:latin typeface="+mj-lt"/>
            </a:endParaRPr>
          </a:p>
          <a:p>
            <a:pPr>
              <a:buFont typeface="Wingdings" pitchFamily="2" charset="2"/>
              <a:buChar char="Ø"/>
              <a:defRPr/>
            </a:pPr>
            <a:r>
              <a:rPr lang="en-US" sz="2400" b="1" dirty="0">
                <a:solidFill>
                  <a:srgbClr val="0070C0"/>
                </a:solidFill>
                <a:latin typeface="+mj-lt"/>
              </a:rPr>
              <a:t>Power Plant</a:t>
            </a:r>
          </a:p>
          <a:p>
            <a:pPr>
              <a:defRPr/>
            </a:pPr>
            <a:r>
              <a:rPr lang="en-US" sz="2400" dirty="0">
                <a:latin typeface="+mj-lt"/>
              </a:rPr>
              <a:t>	petrol Engine or Diesel Engine</a:t>
            </a:r>
          </a:p>
          <a:p>
            <a:pPr>
              <a:defRPr/>
            </a:pPr>
            <a:endParaRPr lang="en-US" sz="2400" dirty="0">
              <a:latin typeface="+mj-lt"/>
            </a:endParaRPr>
          </a:p>
          <a:p>
            <a:pPr>
              <a:buFont typeface="Wingdings" pitchFamily="2" charset="2"/>
              <a:buChar char="Ø"/>
              <a:defRPr/>
            </a:pPr>
            <a:r>
              <a:rPr lang="en-US" sz="2400" b="1" dirty="0">
                <a:solidFill>
                  <a:srgbClr val="0070C0"/>
                </a:solidFill>
                <a:latin typeface="+mj-lt"/>
              </a:rPr>
              <a:t>The transmission system</a:t>
            </a:r>
          </a:p>
          <a:p>
            <a:pPr>
              <a:defRPr/>
            </a:pPr>
            <a:r>
              <a:rPr lang="en-US" sz="2400" dirty="0">
                <a:latin typeface="+mj-lt"/>
              </a:rPr>
              <a:t>	1) Clutch, 2) Gear box, 3) Bevel Pinion and Crown wheel,</a:t>
            </a:r>
          </a:p>
          <a:p>
            <a:pPr>
              <a:defRPr/>
            </a:pPr>
            <a:r>
              <a:rPr lang="en-US" sz="2400" dirty="0">
                <a:latin typeface="+mj-lt"/>
              </a:rPr>
              <a:t>              4) differential</a:t>
            </a:r>
          </a:p>
        </p:txBody>
      </p:sp>
      <p:sp>
        <p:nvSpPr>
          <p:cNvPr id="3" name="Title 5"/>
          <p:cNvSpPr txBox="1">
            <a:spLocks/>
          </p:cNvSpPr>
          <p:nvPr/>
        </p:nvSpPr>
        <p:spPr>
          <a:xfrm>
            <a:off x="457200" y="0"/>
            <a:ext cx="80010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mj-lt"/>
                <a:ea typeface="+mj-ea"/>
                <a:cs typeface="+mj-cs"/>
              </a:rPr>
              <a:t>Major Components of the Automobile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001643"/>
          </a:xfrm>
          <a:prstGeom prst="rect">
            <a:avLst/>
          </a:prstGeom>
          <a:noFill/>
        </p:spPr>
        <p:txBody>
          <a:bodyPr>
            <a:spAutoFit/>
          </a:bodyPr>
          <a:lstStyle/>
          <a:p>
            <a:pPr>
              <a:buFont typeface="Wingdings" pitchFamily="2" charset="2"/>
              <a:buChar char="Ø"/>
              <a:defRPr/>
            </a:pPr>
            <a:r>
              <a:rPr lang="en-US" sz="2400" b="1" dirty="0">
                <a:solidFill>
                  <a:srgbClr val="0070C0"/>
                </a:solidFill>
                <a:latin typeface="+mj-lt"/>
              </a:rPr>
              <a:t>The Auxiliaries </a:t>
            </a:r>
          </a:p>
          <a:p>
            <a:pPr marL="914400" lvl="1" indent="-457200">
              <a:buFontTx/>
              <a:buAutoNum type="arabicParenR"/>
              <a:defRPr/>
            </a:pPr>
            <a:r>
              <a:rPr lang="en-US" sz="2400" dirty="0">
                <a:solidFill>
                  <a:srgbClr val="FF0000"/>
                </a:solidFill>
                <a:latin typeface="+mj-lt"/>
              </a:rPr>
              <a:t>Engine Electrical </a:t>
            </a:r>
            <a:r>
              <a:rPr lang="en-US" sz="2400" dirty="0" smtClean="0">
                <a:solidFill>
                  <a:srgbClr val="FF0000"/>
                </a:solidFill>
                <a:latin typeface="+mj-lt"/>
              </a:rPr>
              <a:t>systems:</a:t>
            </a:r>
            <a:endParaRPr lang="en-US" sz="2400" dirty="0">
              <a:solidFill>
                <a:srgbClr val="FF0000"/>
              </a:solidFill>
              <a:latin typeface="+mj-lt"/>
            </a:endParaRPr>
          </a:p>
          <a:p>
            <a:pPr marL="914400" lvl="1" indent="-457200">
              <a:buFont typeface="Arial" pitchFamily="34" charset="0"/>
              <a:buChar char="•"/>
              <a:defRPr/>
            </a:pPr>
            <a:r>
              <a:rPr lang="en-US" sz="2400" dirty="0">
                <a:latin typeface="+mj-lt"/>
              </a:rPr>
              <a:t>Starting system</a:t>
            </a:r>
          </a:p>
          <a:p>
            <a:pPr marL="914400" lvl="1" indent="-457200">
              <a:buFont typeface="Arial" pitchFamily="34" charset="0"/>
              <a:buChar char="•"/>
              <a:defRPr/>
            </a:pPr>
            <a:r>
              <a:rPr lang="en-US" sz="2400" dirty="0">
                <a:latin typeface="+mj-lt"/>
              </a:rPr>
              <a:t>Ignition system</a:t>
            </a:r>
          </a:p>
          <a:p>
            <a:pPr marL="914400" lvl="1" indent="-457200">
              <a:buFont typeface="Arial" pitchFamily="34" charset="0"/>
              <a:buChar char="•"/>
              <a:defRPr/>
            </a:pPr>
            <a:r>
              <a:rPr lang="en-US" sz="2400" dirty="0">
                <a:latin typeface="+mj-lt"/>
              </a:rPr>
              <a:t>Charging system	</a:t>
            </a:r>
          </a:p>
          <a:p>
            <a:pPr marL="914400" lvl="1" indent="-457200">
              <a:defRPr/>
            </a:pPr>
            <a:r>
              <a:rPr lang="en-US" sz="2400" dirty="0">
                <a:latin typeface="+mj-lt"/>
              </a:rPr>
              <a:t> </a:t>
            </a:r>
            <a:r>
              <a:rPr lang="en-US" sz="2400" dirty="0">
                <a:solidFill>
                  <a:srgbClr val="FF0000"/>
                </a:solidFill>
                <a:latin typeface="+mj-lt"/>
              </a:rPr>
              <a:t>2) Body Electrical </a:t>
            </a:r>
            <a:r>
              <a:rPr lang="en-US" sz="2400" dirty="0" smtClean="0">
                <a:solidFill>
                  <a:srgbClr val="FF0000"/>
                </a:solidFill>
                <a:latin typeface="+mj-lt"/>
              </a:rPr>
              <a:t>system:</a:t>
            </a:r>
            <a:endParaRPr lang="en-US" sz="2400" dirty="0">
              <a:solidFill>
                <a:srgbClr val="FF0000"/>
              </a:solidFill>
              <a:latin typeface="+mj-lt"/>
            </a:endParaRPr>
          </a:p>
          <a:p>
            <a:pPr marL="914400" lvl="1" indent="-457200">
              <a:buFont typeface="Arial" pitchFamily="34" charset="0"/>
              <a:buChar char="•"/>
              <a:defRPr/>
            </a:pPr>
            <a:r>
              <a:rPr lang="en-US" sz="2400" dirty="0">
                <a:latin typeface="+mj-lt"/>
              </a:rPr>
              <a:t>Lamps &amp; lights, Indicator lights, warning lights , </a:t>
            </a:r>
          </a:p>
          <a:p>
            <a:pPr marL="914400" lvl="1" indent="-457200">
              <a:buFont typeface="Arial" pitchFamily="34" charset="0"/>
              <a:buChar char="•"/>
              <a:defRPr/>
            </a:pPr>
            <a:r>
              <a:rPr lang="en-US" sz="2400" dirty="0">
                <a:latin typeface="+mj-lt"/>
              </a:rPr>
              <a:t>Other equipments like audio, horn, Air conditioning system, wiping system..etc.</a:t>
            </a:r>
          </a:p>
          <a:p>
            <a:pPr>
              <a:buFont typeface="Arial" pitchFamily="34" charset="0"/>
              <a:buChar char="•"/>
              <a:defRPr/>
            </a:pPr>
            <a:endParaRPr lang="en-US" sz="2400" dirty="0">
              <a:latin typeface="+mj-lt"/>
            </a:endParaRPr>
          </a:p>
          <a:p>
            <a:pPr>
              <a:buFont typeface="Wingdings" pitchFamily="2" charset="2"/>
              <a:buChar char="Ø"/>
              <a:defRPr/>
            </a:pPr>
            <a:r>
              <a:rPr lang="en-US" sz="2400" b="1" dirty="0">
                <a:solidFill>
                  <a:srgbClr val="0070C0"/>
                </a:solidFill>
                <a:latin typeface="+mj-lt"/>
              </a:rPr>
              <a:t>The controls</a:t>
            </a:r>
          </a:p>
          <a:p>
            <a:pPr marL="914400" lvl="1" indent="-457200">
              <a:buFont typeface="Arial" pitchFamily="34" charset="0"/>
              <a:buChar char="•"/>
              <a:defRPr/>
            </a:pPr>
            <a:r>
              <a:rPr lang="en-US" sz="2400" dirty="0">
                <a:latin typeface="+mj-lt"/>
              </a:rPr>
              <a:t>Steering  system</a:t>
            </a:r>
          </a:p>
          <a:p>
            <a:pPr marL="914400" lvl="1" indent="-457200">
              <a:buFont typeface="Arial" pitchFamily="34" charset="0"/>
              <a:buChar char="•"/>
              <a:defRPr/>
            </a:pPr>
            <a:r>
              <a:rPr lang="en-US" sz="2400" dirty="0">
                <a:latin typeface="+mj-lt"/>
              </a:rPr>
              <a:t> Braking system</a:t>
            </a:r>
          </a:p>
          <a:p>
            <a:pPr marL="914400" lvl="1" indent="-457200">
              <a:buFont typeface="Arial" pitchFamily="34" charset="0"/>
              <a:buChar char="•"/>
              <a:defRPr/>
            </a:pPr>
            <a:endParaRPr lang="en-US" dirty="0"/>
          </a:p>
          <a:p>
            <a:pPr>
              <a:defRPr/>
            </a:pPr>
            <a:endParaRPr lang="en-US" b="1" dirty="0"/>
          </a:p>
          <a:p>
            <a:pPr>
              <a:defRPr/>
            </a:pPr>
            <a:endParaRPr lang="en-US" dirty="0"/>
          </a:p>
          <a:p>
            <a:pP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ctrTitle"/>
          </p:nvPr>
        </p:nvSpPr>
        <p:spPr>
          <a:xfrm>
            <a:off x="304800" y="0"/>
            <a:ext cx="8001000" cy="609600"/>
          </a:xfrm>
        </p:spPr>
        <p:txBody>
          <a:bodyPr/>
          <a:lstStyle/>
          <a:p>
            <a:pPr algn="l" eaLnBrk="1" fontAlgn="auto" hangingPunct="1">
              <a:spcAft>
                <a:spcPts val="0"/>
              </a:spcAft>
              <a:defRPr/>
            </a:pPr>
            <a:r>
              <a:rPr lang="en-US" sz="3200" b="1" dirty="0" smtClean="0">
                <a:solidFill>
                  <a:srgbClr val="FF0000"/>
                </a:solidFill>
              </a:rPr>
              <a:t>Chassis </a:t>
            </a:r>
          </a:p>
        </p:txBody>
      </p:sp>
      <p:sp>
        <p:nvSpPr>
          <p:cNvPr id="43011" name="TextBox 2"/>
          <p:cNvSpPr txBox="1">
            <a:spLocks noChangeArrowheads="1"/>
          </p:cNvSpPr>
          <p:nvPr/>
        </p:nvSpPr>
        <p:spPr bwMode="auto">
          <a:xfrm>
            <a:off x="228600" y="685800"/>
            <a:ext cx="8305800" cy="5324535"/>
          </a:xfrm>
          <a:prstGeom prst="rect">
            <a:avLst/>
          </a:prstGeom>
          <a:noFill/>
          <a:ln w="9525">
            <a:noFill/>
            <a:miter lim="800000"/>
            <a:headEnd/>
            <a:tailEnd/>
          </a:ln>
        </p:spPr>
        <p:txBody>
          <a:bodyPr>
            <a:spAutoFit/>
          </a:bodyPr>
          <a:lstStyle/>
          <a:p>
            <a:pPr algn="just">
              <a:buFont typeface="Arial" charset="0"/>
              <a:buChar char="•"/>
            </a:pPr>
            <a:r>
              <a:rPr lang="en-US" sz="2000" dirty="0"/>
              <a:t> </a:t>
            </a:r>
            <a:r>
              <a:rPr lang="en-US" sz="2000" dirty="0" smtClean="0"/>
              <a:t>Chassis ( known as a </a:t>
            </a:r>
            <a:r>
              <a:rPr lang="en-US" sz="2000" b="1" dirty="0" smtClean="0">
                <a:solidFill>
                  <a:srgbClr val="0070C0"/>
                </a:solidFill>
              </a:rPr>
              <a:t>carrying unit</a:t>
            </a:r>
            <a:r>
              <a:rPr lang="en-US" sz="2000" dirty="0" smtClean="0"/>
              <a:t>) </a:t>
            </a:r>
            <a:r>
              <a:rPr lang="en-US" sz="2000" dirty="0"/>
              <a:t>is a French term and was initially used to denote the </a:t>
            </a:r>
            <a:r>
              <a:rPr lang="en-US" sz="2000" b="1" dirty="0">
                <a:solidFill>
                  <a:srgbClr val="0070C0"/>
                </a:solidFill>
              </a:rPr>
              <a:t>frame parts </a:t>
            </a:r>
            <a:r>
              <a:rPr lang="en-US" sz="2000" dirty="0"/>
              <a:t>or </a:t>
            </a:r>
            <a:r>
              <a:rPr lang="en-US" sz="2000" b="1" dirty="0">
                <a:solidFill>
                  <a:srgbClr val="0070C0"/>
                </a:solidFill>
              </a:rPr>
              <a:t>basic structure of the vehicle.</a:t>
            </a:r>
          </a:p>
          <a:p>
            <a:pPr algn="just">
              <a:buFont typeface="Arial" charset="0"/>
              <a:buChar char="•"/>
            </a:pPr>
            <a:endParaRPr lang="en-US" sz="2000" dirty="0"/>
          </a:p>
          <a:p>
            <a:pPr algn="just">
              <a:buFont typeface="Arial" charset="0"/>
              <a:buChar char="•"/>
            </a:pPr>
            <a:r>
              <a:rPr lang="en-US" sz="2000" dirty="0"/>
              <a:t> Vehicle </a:t>
            </a:r>
            <a:r>
              <a:rPr lang="en-US" sz="2000" b="1" dirty="0">
                <a:solidFill>
                  <a:srgbClr val="0070C0"/>
                </a:solidFill>
              </a:rPr>
              <a:t>without</a:t>
            </a:r>
            <a:r>
              <a:rPr lang="en-US" sz="2000" dirty="0"/>
              <a:t> body is called </a:t>
            </a:r>
            <a:r>
              <a:rPr lang="en-US" sz="2000" b="1" dirty="0">
                <a:solidFill>
                  <a:srgbClr val="0070C0"/>
                </a:solidFill>
              </a:rPr>
              <a:t>chassis</a:t>
            </a:r>
            <a:r>
              <a:rPr lang="en-US" sz="2000" dirty="0"/>
              <a:t>. It is the back bone of the vehicle </a:t>
            </a:r>
          </a:p>
          <a:p>
            <a:pPr algn="just">
              <a:buFont typeface="Arial" charset="0"/>
              <a:buChar char="•"/>
            </a:pPr>
            <a:endParaRPr lang="en-US" sz="2000" dirty="0"/>
          </a:p>
          <a:p>
            <a:pPr algn="just">
              <a:buFont typeface="Arial" charset="0"/>
              <a:buChar char="•"/>
            </a:pPr>
            <a:r>
              <a:rPr lang="en-US" sz="2000" dirty="0"/>
              <a:t> The function of the chassis is to </a:t>
            </a:r>
            <a:r>
              <a:rPr lang="en-US" sz="2000" b="1" dirty="0">
                <a:solidFill>
                  <a:srgbClr val="0070C0"/>
                </a:solidFill>
              </a:rPr>
              <a:t>provide safety </a:t>
            </a:r>
            <a:r>
              <a:rPr lang="en-US" sz="2000" dirty="0"/>
              <a:t>for the </a:t>
            </a:r>
            <a:r>
              <a:rPr lang="en-US" sz="2000" b="1" dirty="0">
                <a:solidFill>
                  <a:srgbClr val="0070C0"/>
                </a:solidFill>
              </a:rPr>
              <a:t>passengers</a:t>
            </a:r>
            <a:r>
              <a:rPr lang="en-US" sz="2000" dirty="0"/>
              <a:t> and a </a:t>
            </a:r>
            <a:r>
              <a:rPr lang="en-US" sz="2000" b="1" dirty="0">
                <a:solidFill>
                  <a:srgbClr val="0070C0"/>
                </a:solidFill>
              </a:rPr>
              <a:t>stable platform for mounting engine</a:t>
            </a:r>
            <a:r>
              <a:rPr lang="en-US" sz="2000" dirty="0"/>
              <a:t>, </a:t>
            </a:r>
            <a:r>
              <a:rPr lang="en-US" sz="2000" b="1" dirty="0">
                <a:solidFill>
                  <a:srgbClr val="0070C0"/>
                </a:solidFill>
              </a:rPr>
              <a:t>transmission</a:t>
            </a:r>
            <a:r>
              <a:rPr lang="en-US" sz="2000" dirty="0"/>
              <a:t>, and </a:t>
            </a:r>
            <a:r>
              <a:rPr lang="en-US" sz="2000" b="1" dirty="0">
                <a:solidFill>
                  <a:srgbClr val="0070C0"/>
                </a:solidFill>
              </a:rPr>
              <a:t>suspension components</a:t>
            </a:r>
            <a:r>
              <a:rPr lang="en-US" sz="2000" b="1" dirty="0" smtClean="0">
                <a:solidFill>
                  <a:srgbClr val="0070C0"/>
                </a:solidFill>
              </a:rPr>
              <a:t>.</a:t>
            </a:r>
            <a:endParaRPr lang="en-US" sz="2000" b="1" dirty="0">
              <a:solidFill>
                <a:srgbClr val="0070C0"/>
              </a:solidFill>
            </a:endParaRPr>
          </a:p>
          <a:p>
            <a:pPr algn="just">
              <a:buFont typeface="Arial" charset="0"/>
              <a:buChar char="•"/>
            </a:pPr>
            <a:endParaRPr lang="en-US" sz="2000" dirty="0"/>
          </a:p>
          <a:p>
            <a:pPr algn="just">
              <a:buFont typeface="Arial" charset="0"/>
              <a:buChar char="•"/>
            </a:pPr>
            <a:r>
              <a:rPr lang="en-US" sz="2000" dirty="0"/>
              <a:t>The chassis consists of the </a:t>
            </a:r>
            <a:r>
              <a:rPr lang="en-US" sz="2000" b="1" dirty="0">
                <a:solidFill>
                  <a:srgbClr val="0070C0"/>
                </a:solidFill>
              </a:rPr>
              <a:t>frame</a:t>
            </a:r>
            <a:r>
              <a:rPr lang="en-US" sz="2000" dirty="0"/>
              <a:t> ,</a:t>
            </a:r>
            <a:r>
              <a:rPr lang="en-US" sz="2000" b="1" dirty="0">
                <a:solidFill>
                  <a:srgbClr val="0070C0"/>
                </a:solidFill>
              </a:rPr>
              <a:t>suspension</a:t>
            </a:r>
            <a:r>
              <a:rPr lang="en-US" sz="2000" dirty="0"/>
              <a:t> (Springs, shock absorbers),</a:t>
            </a:r>
            <a:r>
              <a:rPr lang="en-US" sz="2000" b="1" dirty="0">
                <a:solidFill>
                  <a:srgbClr val="0070C0"/>
                </a:solidFill>
              </a:rPr>
              <a:t>axles</a:t>
            </a:r>
            <a:r>
              <a:rPr lang="en-US" sz="2000" dirty="0" smtClean="0"/>
              <a:t>, </a:t>
            </a:r>
            <a:r>
              <a:rPr lang="en-US" sz="2000" b="1" dirty="0" smtClean="0">
                <a:solidFill>
                  <a:srgbClr val="0070C0"/>
                </a:solidFill>
              </a:rPr>
              <a:t>brakes</a:t>
            </a:r>
            <a:r>
              <a:rPr lang="en-US" sz="2000" dirty="0" smtClean="0"/>
              <a:t>, </a:t>
            </a:r>
            <a:r>
              <a:rPr lang="en-US" sz="2000" b="1" dirty="0" smtClean="0">
                <a:solidFill>
                  <a:srgbClr val="0070C0"/>
                </a:solidFill>
              </a:rPr>
              <a:t>wheels</a:t>
            </a:r>
            <a:r>
              <a:rPr lang="en-US" sz="2000" dirty="0" smtClean="0"/>
              <a:t>, </a:t>
            </a:r>
            <a:r>
              <a:rPr lang="en-US" sz="2000" b="1" dirty="0" err="1" smtClean="0">
                <a:solidFill>
                  <a:srgbClr val="0070C0"/>
                </a:solidFill>
              </a:rPr>
              <a:t>tyres</a:t>
            </a:r>
            <a:r>
              <a:rPr lang="en-US" sz="2000" dirty="0" smtClean="0"/>
              <a:t> and </a:t>
            </a:r>
            <a:r>
              <a:rPr lang="en-US" sz="2000" b="1" dirty="0">
                <a:solidFill>
                  <a:srgbClr val="0070C0"/>
                </a:solidFill>
              </a:rPr>
              <a:t>steering mechanism</a:t>
            </a:r>
            <a:r>
              <a:rPr lang="en-US" sz="2000" dirty="0"/>
              <a:t>.</a:t>
            </a:r>
          </a:p>
          <a:p>
            <a:pPr algn="just">
              <a:buFont typeface="Arial" charset="0"/>
              <a:buChar char="•"/>
            </a:pPr>
            <a:endParaRPr lang="en-US" sz="2000" dirty="0"/>
          </a:p>
          <a:p>
            <a:pPr algn="just">
              <a:buFont typeface="Arial" charset="0"/>
              <a:buChar char="•"/>
            </a:pPr>
            <a:r>
              <a:rPr lang="en-US" sz="2000" dirty="0"/>
              <a:t>The frame supports the </a:t>
            </a:r>
            <a:r>
              <a:rPr lang="en-US" sz="2000" b="1" dirty="0">
                <a:solidFill>
                  <a:srgbClr val="0070C0"/>
                </a:solidFill>
              </a:rPr>
              <a:t>power </a:t>
            </a:r>
            <a:r>
              <a:rPr lang="en-US" sz="2000" b="1" dirty="0" smtClean="0">
                <a:solidFill>
                  <a:srgbClr val="0070C0"/>
                </a:solidFill>
              </a:rPr>
              <a:t>plant</a:t>
            </a:r>
            <a:r>
              <a:rPr lang="en-US" sz="2000" b="1" dirty="0">
                <a:solidFill>
                  <a:srgbClr val="0070C0"/>
                </a:solidFill>
              </a:rPr>
              <a:t> </a:t>
            </a:r>
            <a:r>
              <a:rPr lang="en-US" sz="2000" dirty="0" smtClean="0"/>
              <a:t>and this </a:t>
            </a:r>
            <a:r>
              <a:rPr lang="en-US" sz="2000" dirty="0"/>
              <a:t>frame is </a:t>
            </a:r>
            <a:r>
              <a:rPr lang="en-US" sz="2000" b="1" dirty="0">
                <a:solidFill>
                  <a:srgbClr val="0070C0"/>
                </a:solidFill>
              </a:rPr>
              <a:t>supported by </a:t>
            </a:r>
            <a:r>
              <a:rPr lang="en-US" sz="2000" dirty="0"/>
              <a:t>the </a:t>
            </a:r>
            <a:r>
              <a:rPr lang="en-US" sz="2000" b="1" dirty="0">
                <a:solidFill>
                  <a:srgbClr val="0070C0"/>
                </a:solidFill>
              </a:rPr>
              <a:t>suspension system</a:t>
            </a:r>
            <a:r>
              <a:rPr lang="en-US" sz="2000" dirty="0"/>
              <a:t>, and that in turn is </a:t>
            </a:r>
            <a:r>
              <a:rPr lang="en-US" sz="2000" b="1" dirty="0">
                <a:solidFill>
                  <a:srgbClr val="0070C0"/>
                </a:solidFill>
              </a:rPr>
              <a:t>supported by the axles </a:t>
            </a:r>
            <a:r>
              <a:rPr lang="en-US" sz="2000" dirty="0"/>
              <a:t>and</a:t>
            </a:r>
            <a:r>
              <a:rPr lang="en-US" sz="2000" dirty="0">
                <a:solidFill>
                  <a:srgbClr val="0070C0"/>
                </a:solidFill>
              </a:rPr>
              <a:t> </a:t>
            </a:r>
            <a:r>
              <a:rPr lang="en-US" sz="2000" b="1" dirty="0">
                <a:solidFill>
                  <a:srgbClr val="0070C0"/>
                </a:solidFill>
              </a:rPr>
              <a:t>wheels</a:t>
            </a:r>
            <a:r>
              <a:rPr lang="en-US" sz="2000" dirty="0" smtClean="0"/>
              <a:t>.  </a:t>
            </a:r>
          </a:p>
          <a:p>
            <a:pPr algn="just"/>
            <a:endParaRPr lang="en-US" sz="2000" dirty="0"/>
          </a:p>
          <a:p>
            <a:pPr algn="just">
              <a:buFont typeface="Arial" charset="0"/>
              <a:buChar char="•"/>
            </a:pPr>
            <a:r>
              <a:rPr lang="en-US" sz="2000" dirty="0" smtClean="0"/>
              <a:t>The chassis is sub divided as a) </a:t>
            </a:r>
            <a:r>
              <a:rPr lang="en-US" sz="2000" b="1" dirty="0" smtClean="0">
                <a:solidFill>
                  <a:srgbClr val="0070C0"/>
                </a:solidFill>
              </a:rPr>
              <a:t>Power Plant</a:t>
            </a:r>
            <a:r>
              <a:rPr lang="en-US" sz="2000" dirty="0" smtClean="0"/>
              <a:t>, b) </a:t>
            </a:r>
            <a:r>
              <a:rPr lang="en-US" sz="2000" b="1" dirty="0" smtClean="0">
                <a:solidFill>
                  <a:srgbClr val="0070C0"/>
                </a:solidFill>
              </a:rPr>
              <a:t>Running Gear</a:t>
            </a:r>
            <a:r>
              <a:rPr lang="en-US" sz="2000" dirty="0" smtClean="0"/>
              <a:t>.     </a:t>
            </a:r>
            <a:endParaRPr lang="en-US" sz="2000" dirty="0"/>
          </a:p>
          <a:p>
            <a:r>
              <a:rPr lang="en-US" sz="2000" dirty="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66800" y="0"/>
            <a:ext cx="7076882" cy="5161785"/>
          </a:xfrm>
          <a:prstGeom prst="rect">
            <a:avLst/>
          </a:prstGeom>
          <a:noFill/>
          <a:ln w="9525">
            <a:noFill/>
            <a:miter lim="800000"/>
            <a:headEnd/>
            <a:tailEnd/>
          </a:ln>
          <a:effectLst/>
        </p:spPr>
      </p:pic>
      <p:sp>
        <p:nvSpPr>
          <p:cNvPr id="5" name="TextBox 4"/>
          <p:cNvSpPr txBox="1"/>
          <p:nvPr/>
        </p:nvSpPr>
        <p:spPr>
          <a:xfrm>
            <a:off x="3429000" y="5410200"/>
            <a:ext cx="2971800" cy="369332"/>
          </a:xfrm>
          <a:prstGeom prst="rect">
            <a:avLst/>
          </a:prstGeom>
          <a:noFill/>
        </p:spPr>
        <p:txBody>
          <a:bodyPr wrap="square" rtlCol="0">
            <a:spAutoFit/>
          </a:bodyPr>
          <a:lstStyle/>
          <a:p>
            <a:r>
              <a:rPr lang="en-US" b="1" dirty="0" smtClean="0"/>
              <a:t>Tata LPO 1623 BSIV Chassis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1A3F71-CB80-485D-AC1C-E416AB360FC7}" type="slidenum">
              <a:rPr lang="en-US" smtClean="0"/>
              <a:pPr>
                <a:defRPr/>
              </a:pPr>
              <a:t>25</a:t>
            </a:fld>
            <a:endParaRPr lang="en-US"/>
          </a:p>
        </p:txBody>
      </p:sp>
      <p:sp>
        <p:nvSpPr>
          <p:cNvPr id="4" name="TextBox 3"/>
          <p:cNvSpPr txBox="1"/>
          <p:nvPr/>
        </p:nvSpPr>
        <p:spPr>
          <a:xfrm>
            <a:off x="0" y="228600"/>
            <a:ext cx="8763000" cy="1323439"/>
          </a:xfrm>
          <a:prstGeom prst="rect">
            <a:avLst/>
          </a:prstGeom>
          <a:noFill/>
        </p:spPr>
        <p:txBody>
          <a:bodyPr wrap="square" rtlCol="0">
            <a:spAutoFit/>
          </a:bodyPr>
          <a:lstStyle/>
          <a:p>
            <a:r>
              <a:rPr lang="en-US" sz="2000" b="1" dirty="0" smtClean="0">
                <a:solidFill>
                  <a:srgbClr val="0070C0"/>
                </a:solidFill>
                <a:latin typeface="+mj-lt"/>
                <a:cs typeface="EucrosiaUPC" pitchFamily="18" charset="-34"/>
              </a:rPr>
              <a:t>a)Power Plant: </a:t>
            </a:r>
            <a:r>
              <a:rPr lang="en-US" sz="2000" dirty="0" smtClean="0">
                <a:latin typeface="+mj-lt"/>
                <a:cs typeface="EucrosiaUPC" pitchFamily="18" charset="-34"/>
              </a:rPr>
              <a:t>Includes the engine assembly and power transmission assembly.</a:t>
            </a:r>
          </a:p>
          <a:p>
            <a:endParaRPr lang="en-US" sz="2000" dirty="0">
              <a:latin typeface="+mj-lt"/>
              <a:cs typeface="EucrosiaUPC" pitchFamily="18" charset="-34"/>
            </a:endParaRPr>
          </a:p>
          <a:p>
            <a:r>
              <a:rPr lang="en-US" sz="2000" b="1" dirty="0" smtClean="0">
                <a:solidFill>
                  <a:srgbClr val="0070C0"/>
                </a:solidFill>
                <a:latin typeface="+mj-lt"/>
                <a:cs typeface="EucrosiaUPC" pitchFamily="18" charset="-34"/>
              </a:rPr>
              <a:t>b)</a:t>
            </a:r>
            <a:r>
              <a:rPr lang="en-US" sz="2000" b="1" dirty="0" smtClean="0">
                <a:solidFill>
                  <a:srgbClr val="0070C0"/>
                </a:solidFill>
              </a:rPr>
              <a:t> </a:t>
            </a:r>
            <a:r>
              <a:rPr lang="en-US" sz="2000" b="1" dirty="0" smtClean="0">
                <a:solidFill>
                  <a:srgbClr val="0070C0"/>
                </a:solidFill>
                <a:latin typeface="+mj-lt"/>
              </a:rPr>
              <a:t>Running Gear</a:t>
            </a:r>
            <a:r>
              <a:rPr lang="en-US" sz="2000" b="1" dirty="0" smtClean="0">
                <a:solidFill>
                  <a:srgbClr val="0070C0"/>
                </a:solidFill>
                <a:latin typeface="+mj-lt"/>
                <a:cs typeface="EucrosiaUPC" pitchFamily="18" charset="-34"/>
              </a:rPr>
              <a:t>: </a:t>
            </a:r>
            <a:r>
              <a:rPr lang="en-US" sz="2000" dirty="0" smtClean="0">
                <a:latin typeface="+mj-lt"/>
                <a:cs typeface="EucrosiaUPC" pitchFamily="18" charset="-34"/>
              </a:rPr>
              <a:t>includes the frame, steering system, suspension system, brakes, wheels, and </a:t>
            </a:r>
            <a:r>
              <a:rPr lang="en-US" sz="2000" dirty="0" err="1" smtClean="0">
                <a:latin typeface="+mj-lt"/>
                <a:cs typeface="EucrosiaUPC" pitchFamily="18" charset="-34"/>
              </a:rPr>
              <a:t>tyres</a:t>
            </a:r>
            <a:r>
              <a:rPr lang="en-US" sz="2000" dirty="0" smtClean="0">
                <a:latin typeface="+mj-lt"/>
                <a:cs typeface="EucrosiaUPC" pitchFamily="18" charset="-34"/>
              </a:rPr>
              <a:t>.</a:t>
            </a:r>
          </a:p>
        </p:txBody>
      </p:sp>
      <p:pic>
        <p:nvPicPr>
          <p:cNvPr id="164866" name="Picture 2"/>
          <p:cNvPicPr>
            <a:picLocks noChangeAspect="1" noChangeArrowheads="1"/>
          </p:cNvPicPr>
          <p:nvPr/>
        </p:nvPicPr>
        <p:blipFill>
          <a:blip r:embed="rId2"/>
          <a:srcRect/>
          <a:stretch>
            <a:fillRect/>
          </a:stretch>
        </p:blipFill>
        <p:spPr bwMode="auto">
          <a:xfrm>
            <a:off x="0" y="1905000"/>
            <a:ext cx="91440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1A3F71-CB80-485D-AC1C-E416AB360FC7}" type="slidenum">
              <a:rPr lang="en-US" smtClean="0"/>
              <a:pPr>
                <a:defRPr/>
              </a:pPr>
              <a:t>26</a:t>
            </a:fld>
            <a:endParaRPr lang="en-US"/>
          </a:p>
        </p:txBody>
      </p:sp>
      <p:pic>
        <p:nvPicPr>
          <p:cNvPr id="3" name="Picture 2"/>
          <p:cNvPicPr>
            <a:picLocks noChangeAspect="1" noChangeArrowheads="1"/>
          </p:cNvPicPr>
          <p:nvPr/>
        </p:nvPicPr>
        <p:blipFill>
          <a:blip r:embed="rId2"/>
          <a:srcRect/>
          <a:stretch>
            <a:fillRect/>
          </a:stretch>
        </p:blipFill>
        <p:spPr bwMode="auto">
          <a:xfrm>
            <a:off x="0" y="0"/>
            <a:ext cx="91440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1A3F71-CB80-485D-AC1C-E416AB360FC7}" type="slidenum">
              <a:rPr lang="en-US" smtClean="0"/>
              <a:pPr>
                <a:defRPr/>
              </a:pPr>
              <a:t>27</a:t>
            </a:fld>
            <a:endParaRPr lang="en-US"/>
          </a:p>
        </p:txBody>
      </p:sp>
      <p:pic>
        <p:nvPicPr>
          <p:cNvPr id="165890" name="Picture 2"/>
          <p:cNvPicPr>
            <a:picLocks noChangeAspect="1" noChangeArrowheads="1"/>
          </p:cNvPicPr>
          <p:nvPr/>
        </p:nvPicPr>
        <p:blipFill>
          <a:blip r:embed="rId2"/>
          <a:srcRect/>
          <a:stretch>
            <a:fillRect/>
          </a:stretch>
        </p:blipFill>
        <p:spPr bwMode="auto">
          <a:xfrm>
            <a:off x="1066800" y="304800"/>
            <a:ext cx="7162800" cy="2819400"/>
          </a:xfrm>
          <a:prstGeom prst="rect">
            <a:avLst/>
          </a:prstGeom>
          <a:noFill/>
          <a:ln w="9525">
            <a:noFill/>
            <a:miter lim="800000"/>
            <a:headEnd/>
            <a:tailEnd/>
          </a:ln>
          <a:effectLst/>
        </p:spPr>
      </p:pic>
      <p:pic>
        <p:nvPicPr>
          <p:cNvPr id="165891" name="Picture 3"/>
          <p:cNvPicPr>
            <a:picLocks noChangeAspect="1" noChangeArrowheads="1"/>
          </p:cNvPicPr>
          <p:nvPr/>
        </p:nvPicPr>
        <p:blipFill>
          <a:blip r:embed="rId3"/>
          <a:srcRect/>
          <a:stretch>
            <a:fillRect/>
          </a:stretch>
        </p:blipFill>
        <p:spPr bwMode="auto">
          <a:xfrm>
            <a:off x="1219200" y="3200400"/>
            <a:ext cx="72390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ctrTitle"/>
          </p:nvPr>
        </p:nvSpPr>
        <p:spPr>
          <a:xfrm>
            <a:off x="685800" y="152400"/>
            <a:ext cx="8001000" cy="609600"/>
          </a:xfrm>
        </p:spPr>
        <p:txBody>
          <a:bodyPr>
            <a:normAutofit fontScale="90000"/>
          </a:bodyPr>
          <a:lstStyle/>
          <a:p>
            <a:pPr algn="ctr" eaLnBrk="1" fontAlgn="auto" hangingPunct="1">
              <a:spcAft>
                <a:spcPts val="0"/>
              </a:spcAft>
              <a:defRPr/>
            </a:pPr>
            <a:r>
              <a:rPr lang="en-US" sz="3200" smtClean="0"/>
              <a:t/>
            </a:r>
            <a:br>
              <a:rPr lang="en-US" sz="3200" smtClean="0"/>
            </a:br>
            <a:endParaRPr lang="en-US" sz="3200" smtClean="0"/>
          </a:p>
        </p:txBody>
      </p:sp>
      <p:sp>
        <p:nvSpPr>
          <p:cNvPr id="45059" name="TextBox 2"/>
          <p:cNvSpPr txBox="1">
            <a:spLocks noChangeArrowheads="1"/>
          </p:cNvSpPr>
          <p:nvPr/>
        </p:nvSpPr>
        <p:spPr bwMode="auto">
          <a:xfrm>
            <a:off x="990600" y="762000"/>
            <a:ext cx="7924800" cy="769938"/>
          </a:xfrm>
          <a:prstGeom prst="rect">
            <a:avLst/>
          </a:prstGeom>
          <a:noFill/>
          <a:ln w="9525">
            <a:noFill/>
            <a:miter lim="800000"/>
            <a:headEnd/>
            <a:tailEnd/>
          </a:ln>
        </p:spPr>
        <p:txBody>
          <a:bodyPr>
            <a:spAutoFit/>
          </a:bodyPr>
          <a:lstStyle/>
          <a:p>
            <a:pPr algn="just"/>
            <a:r>
              <a:rPr lang="en-US" sz="2000"/>
              <a:t>          </a:t>
            </a:r>
          </a:p>
          <a:p>
            <a:r>
              <a:rPr lang="en-US"/>
              <a:t> </a:t>
            </a:r>
          </a:p>
        </p:txBody>
      </p:sp>
      <p:pic>
        <p:nvPicPr>
          <p:cNvPr id="45060" name="Picture 5" descr="C:\Users\dell\Desktop\Chassis_with_suspension_and_exhaust_system.jpg"/>
          <p:cNvPicPr>
            <a:picLocks noChangeAspect="1" noChangeArrowheads="1"/>
          </p:cNvPicPr>
          <p:nvPr/>
        </p:nvPicPr>
        <p:blipFill>
          <a:blip r:embed="rId2"/>
          <a:srcRect/>
          <a:stretch>
            <a:fillRect/>
          </a:stretch>
        </p:blipFill>
        <p:spPr bwMode="auto">
          <a:xfrm>
            <a:off x="0" y="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3970318"/>
          </a:xfrm>
          <a:prstGeom prst="rect">
            <a:avLst/>
          </a:prstGeom>
          <a:noFill/>
        </p:spPr>
        <p:txBody>
          <a:bodyPr wrap="square" rtlCol="0">
            <a:spAutoFit/>
          </a:bodyPr>
          <a:lstStyle/>
          <a:p>
            <a:r>
              <a:rPr lang="en-US" sz="2400" b="1" dirty="0" smtClean="0">
                <a:solidFill>
                  <a:srgbClr val="FF0000"/>
                </a:solidFill>
                <a:latin typeface="+mj-lt"/>
              </a:rPr>
              <a:t>CLASSIFICATION OF CHASSIS</a:t>
            </a:r>
            <a:r>
              <a:rPr lang="en-US" sz="2400" dirty="0" smtClean="0">
                <a:solidFill>
                  <a:srgbClr val="FF0000"/>
                </a:solidFill>
                <a:latin typeface="+mj-lt"/>
              </a:rPr>
              <a:t>:</a:t>
            </a:r>
          </a:p>
          <a:p>
            <a:pPr algn="just"/>
            <a:r>
              <a:rPr lang="en-US" sz="2400" dirty="0" smtClean="0">
                <a:latin typeface="+mj-lt"/>
              </a:rPr>
              <a:t>The chassis may be classified as follows:</a:t>
            </a:r>
          </a:p>
          <a:p>
            <a:pPr algn="just"/>
            <a:r>
              <a:rPr lang="en-US" sz="2400" b="1" dirty="0" smtClean="0">
                <a:solidFill>
                  <a:srgbClr val="FF0000"/>
                </a:solidFill>
                <a:latin typeface="+mj-lt"/>
              </a:rPr>
              <a:t>1)According to vehicle control:</a:t>
            </a:r>
          </a:p>
          <a:p>
            <a:pPr marL="457200" indent="-457200" algn="just">
              <a:buAutoNum type="alphaLcParenR"/>
            </a:pPr>
            <a:r>
              <a:rPr lang="en-US" sz="2000" b="1" dirty="0" smtClean="0">
                <a:solidFill>
                  <a:srgbClr val="0070C0"/>
                </a:solidFill>
                <a:latin typeface="+mj-lt"/>
              </a:rPr>
              <a:t>Conventional chassis: </a:t>
            </a:r>
          </a:p>
          <a:p>
            <a:pPr marL="457200" indent="-457200" algn="just">
              <a:buFont typeface="Arial" pitchFamily="34" charset="0"/>
              <a:buChar char="•"/>
            </a:pPr>
            <a:r>
              <a:rPr lang="en-US" sz="2000" dirty="0" smtClean="0">
                <a:latin typeface="+mj-lt"/>
              </a:rPr>
              <a:t>the engine is fitted in front of the driver cabin  or driver seat , like as </a:t>
            </a:r>
            <a:r>
              <a:rPr lang="en-US" sz="2000" b="1" dirty="0" smtClean="0">
                <a:solidFill>
                  <a:srgbClr val="0070C0"/>
                </a:solidFill>
                <a:latin typeface="+mj-lt"/>
              </a:rPr>
              <a:t>cars</a:t>
            </a:r>
            <a:r>
              <a:rPr lang="en-US" sz="2000" dirty="0" smtClean="0">
                <a:latin typeface="+mj-lt"/>
              </a:rPr>
              <a:t> and previous model of </a:t>
            </a:r>
            <a:r>
              <a:rPr lang="en-US" sz="2000" b="1" dirty="0" smtClean="0">
                <a:solidFill>
                  <a:srgbClr val="0070C0"/>
                </a:solidFill>
                <a:latin typeface="+mj-lt"/>
              </a:rPr>
              <a:t>TATA trucks</a:t>
            </a:r>
            <a:r>
              <a:rPr lang="en-US" sz="2000" b="1" dirty="0" smtClean="0">
                <a:latin typeface="+mj-lt"/>
              </a:rPr>
              <a:t>.</a:t>
            </a:r>
          </a:p>
          <a:p>
            <a:pPr marL="457200" indent="-457200" algn="just">
              <a:buFont typeface="Arial" pitchFamily="34" charset="0"/>
              <a:buChar char="•"/>
            </a:pPr>
            <a:r>
              <a:rPr lang="en-US" sz="2000" dirty="0" smtClean="0">
                <a:latin typeface="+mj-lt"/>
              </a:rPr>
              <a:t>Here , the driver sit behind the engine(</a:t>
            </a:r>
            <a:r>
              <a:rPr lang="en-US" sz="2000" dirty="0" err="1" smtClean="0">
                <a:latin typeface="+mj-lt"/>
              </a:rPr>
              <a:t>i.e</a:t>
            </a:r>
            <a:r>
              <a:rPr lang="en-US" sz="2000" dirty="0" smtClean="0">
                <a:latin typeface="+mj-lt"/>
              </a:rPr>
              <a:t>, quite far off from the front axle)and as such he cannot see the road just in front of the front </a:t>
            </a:r>
            <a:r>
              <a:rPr lang="en-US" sz="2000" dirty="0" err="1" smtClean="0">
                <a:latin typeface="+mj-lt"/>
              </a:rPr>
              <a:t>tyres</a:t>
            </a:r>
            <a:r>
              <a:rPr lang="en-US" sz="2000" dirty="0" smtClean="0">
                <a:latin typeface="+mj-lt"/>
              </a:rPr>
              <a:t>.</a:t>
            </a:r>
          </a:p>
          <a:p>
            <a:pPr marL="457200" indent="-457200" algn="just">
              <a:buFont typeface="Arial" pitchFamily="34" charset="0"/>
              <a:buChar char="•"/>
            </a:pPr>
            <a:r>
              <a:rPr lang="en-US" sz="2000" dirty="0" smtClean="0">
                <a:latin typeface="+mj-lt"/>
              </a:rPr>
              <a:t>For this reason slope is provided at the mudguard and bonnet to enable the driver to see close to the wheels as far as possible.</a:t>
            </a:r>
          </a:p>
          <a:p>
            <a:pPr marL="457200" indent="-457200" algn="just">
              <a:buFont typeface="Arial" pitchFamily="34" charset="0"/>
              <a:buChar char="•"/>
            </a:pPr>
            <a:r>
              <a:rPr lang="en-US" sz="2000" dirty="0" smtClean="0">
                <a:latin typeface="+mj-lt"/>
              </a:rPr>
              <a:t>In this arrangement portion of the chassis where engine is fitted cannot be </a:t>
            </a:r>
            <a:r>
              <a:rPr lang="en-US" sz="2000" dirty="0" err="1" smtClean="0">
                <a:latin typeface="+mj-lt"/>
              </a:rPr>
              <a:t>utilised</a:t>
            </a:r>
            <a:r>
              <a:rPr lang="en-US" sz="2000" dirty="0" smtClean="0">
                <a:latin typeface="+mj-lt"/>
              </a:rPr>
              <a:t> for carrying passengers and goods.</a:t>
            </a:r>
          </a:p>
        </p:txBody>
      </p:sp>
      <p:pic>
        <p:nvPicPr>
          <p:cNvPr id="6" name="Picture 2"/>
          <p:cNvPicPr>
            <a:picLocks noChangeAspect="1" noChangeArrowheads="1"/>
          </p:cNvPicPr>
          <p:nvPr/>
        </p:nvPicPr>
        <p:blipFill>
          <a:blip r:embed="rId2"/>
          <a:srcRect/>
          <a:stretch>
            <a:fillRect/>
          </a:stretch>
        </p:blipFill>
        <p:spPr bwMode="auto">
          <a:xfrm>
            <a:off x="5562600" y="4343400"/>
            <a:ext cx="3352800" cy="2246722"/>
          </a:xfrm>
          <a:prstGeom prst="rect">
            <a:avLst/>
          </a:prstGeom>
          <a:noFill/>
          <a:ln w="9525">
            <a:noFill/>
            <a:miter lim="800000"/>
            <a:headEnd/>
            <a:tailEnd/>
          </a:ln>
          <a:effectLst/>
        </p:spPr>
      </p:pic>
      <p:pic>
        <p:nvPicPr>
          <p:cNvPr id="7" name="Picture 6" descr="http://www.stationwagonforums.com/forums/gallery/files/1/gwa_mercedes-benz_e63_station_wagon3.jpg"/>
          <p:cNvPicPr>
            <a:picLocks noChangeAspect="1" noChangeArrowheads="1"/>
          </p:cNvPicPr>
          <p:nvPr/>
        </p:nvPicPr>
        <p:blipFill>
          <a:blip r:embed="rId3"/>
          <a:srcRect/>
          <a:stretch>
            <a:fillRect/>
          </a:stretch>
        </p:blipFill>
        <p:spPr bwMode="auto">
          <a:xfrm>
            <a:off x="609600" y="4724400"/>
            <a:ext cx="4126523"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0"/>
            <a:ext cx="8229600" cy="6370975"/>
          </a:xfrm>
          <a:prstGeom prst="rect">
            <a:avLst/>
          </a:prstGeom>
          <a:noFill/>
        </p:spPr>
        <p:txBody>
          <a:bodyPr>
            <a:spAutoFit/>
          </a:bodyPr>
          <a:lstStyle/>
          <a:p>
            <a:pPr algn="just">
              <a:defRPr/>
            </a:pPr>
            <a:r>
              <a:rPr lang="en-US" sz="2400" b="1" dirty="0">
                <a:solidFill>
                  <a:srgbClr val="FF0000"/>
                </a:solidFill>
                <a:latin typeface="+mj-lt"/>
              </a:rPr>
              <a:t>Introduction:</a:t>
            </a:r>
          </a:p>
          <a:p>
            <a:pPr algn="just">
              <a:buFont typeface="Wingdings" pitchFamily="2" charset="2"/>
              <a:buChar char="§"/>
              <a:defRPr/>
            </a:pPr>
            <a:r>
              <a:rPr lang="en-US" sz="2400" dirty="0">
                <a:latin typeface="+mj-lt"/>
              </a:rPr>
              <a:t>An Automobile (also called an automotive) is a Self Propelled vehicle which is used for the transportation of Passengers and Goods on the Ground.</a:t>
            </a:r>
          </a:p>
          <a:p>
            <a:pPr algn="just">
              <a:buFont typeface="Wingdings" pitchFamily="2" charset="2"/>
              <a:buChar char="§"/>
              <a:defRPr/>
            </a:pPr>
            <a:r>
              <a:rPr lang="en-US" sz="2400" dirty="0">
                <a:latin typeface="+mj-lt"/>
              </a:rPr>
              <a:t>A vehicle is machine which is used for the transportation of passengers and goods.</a:t>
            </a:r>
          </a:p>
          <a:p>
            <a:pPr algn="just">
              <a:buFont typeface="Wingdings" pitchFamily="2" charset="2"/>
              <a:buChar char="§"/>
              <a:defRPr/>
            </a:pPr>
            <a:r>
              <a:rPr lang="en-US" sz="2400" dirty="0">
                <a:latin typeface="+mj-lt"/>
              </a:rPr>
              <a:t>A self propelled vehicle is that in which power is produced within itself for its propulsion.</a:t>
            </a:r>
          </a:p>
          <a:p>
            <a:pPr algn="just">
              <a:defRPr/>
            </a:pPr>
            <a:endParaRPr lang="en-US" sz="2400" dirty="0">
              <a:solidFill>
                <a:srgbClr val="0070C0"/>
              </a:solidFill>
              <a:latin typeface="+mj-lt"/>
            </a:endParaRPr>
          </a:p>
          <a:p>
            <a:pPr algn="just">
              <a:buFont typeface="Wingdings" pitchFamily="2" charset="2"/>
              <a:buChar char="§"/>
              <a:defRPr/>
            </a:pPr>
            <a:r>
              <a:rPr lang="en-US" sz="2400" b="1" dirty="0">
                <a:solidFill>
                  <a:srgbClr val="0070C0"/>
                </a:solidFill>
                <a:latin typeface="+mj-lt"/>
              </a:rPr>
              <a:t>Various types of self propelled vehicles are:</a:t>
            </a:r>
          </a:p>
          <a:p>
            <a:pPr algn="just">
              <a:defRPr/>
            </a:pPr>
            <a:r>
              <a:rPr lang="en-US" sz="2400" dirty="0">
                <a:latin typeface="+mj-lt"/>
              </a:rPr>
              <a:t>Scooters, motor cycles, cars, buses, trucks, tractors, locomotives, motorboats, ships, </a:t>
            </a:r>
            <a:r>
              <a:rPr lang="en-US" sz="2400" dirty="0" smtClean="0">
                <a:latin typeface="+mj-lt"/>
              </a:rPr>
              <a:t>Aero planes, </a:t>
            </a:r>
            <a:r>
              <a:rPr lang="en-US" sz="2400" dirty="0">
                <a:latin typeface="+mj-lt"/>
              </a:rPr>
              <a:t>helicopters, rockets….etc., </a:t>
            </a:r>
          </a:p>
          <a:p>
            <a:pPr algn="just">
              <a:defRPr/>
            </a:pPr>
            <a:endParaRPr lang="en-US" sz="2400" dirty="0">
              <a:latin typeface="+mj-lt"/>
            </a:endParaRPr>
          </a:p>
          <a:p>
            <a:pPr algn="just">
              <a:buFont typeface="Wingdings" pitchFamily="2" charset="2"/>
              <a:buChar char="§"/>
              <a:defRPr/>
            </a:pPr>
            <a:r>
              <a:rPr lang="en-US" sz="2400" dirty="0">
                <a:latin typeface="+mj-lt"/>
              </a:rPr>
              <a:t>Since an AUTOMOBILES is propelled on ground only.</a:t>
            </a:r>
          </a:p>
          <a:p>
            <a:pPr algn="just">
              <a:buFont typeface="Wingdings" pitchFamily="2" charset="2"/>
              <a:buChar char="§"/>
              <a:defRPr/>
            </a:pPr>
            <a:endParaRPr lang="en-US" sz="2400" dirty="0">
              <a:latin typeface="+mj-lt"/>
            </a:endParaRPr>
          </a:p>
          <a:p>
            <a:pPr algn="just">
              <a:buFont typeface="Wingdings" pitchFamily="2" charset="2"/>
              <a:buChar char="§"/>
              <a:defRPr/>
            </a:pPr>
            <a:r>
              <a:rPr lang="en-US" sz="2400" b="1" dirty="0">
                <a:solidFill>
                  <a:srgbClr val="0070C0"/>
                </a:solidFill>
                <a:latin typeface="+mj-lt"/>
              </a:rPr>
              <a:t>MOTOR-VEHICLE</a:t>
            </a:r>
            <a:r>
              <a:rPr lang="en-US" sz="2400" dirty="0">
                <a:latin typeface="+mj-lt"/>
              </a:rPr>
              <a:t> is another name for self-propelled vehicle running on the ground.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10600" cy="3847207"/>
          </a:xfrm>
          <a:prstGeom prst="rect">
            <a:avLst/>
          </a:prstGeom>
          <a:noFill/>
        </p:spPr>
        <p:txBody>
          <a:bodyPr wrap="square" rtlCol="0">
            <a:spAutoFit/>
          </a:bodyPr>
          <a:lstStyle/>
          <a:p>
            <a:pPr marL="457200" indent="-457200" algn="just"/>
            <a:r>
              <a:rPr lang="en-US" sz="2000" b="1" dirty="0" smtClean="0">
                <a:solidFill>
                  <a:srgbClr val="0070C0"/>
                </a:solidFill>
              </a:rPr>
              <a:t>b) Semi – forward Chassis: </a:t>
            </a:r>
          </a:p>
          <a:p>
            <a:pPr marL="457200" indent="-457200" algn="just">
              <a:buFont typeface="Arial" pitchFamily="34" charset="0"/>
              <a:buChar char="•"/>
            </a:pPr>
            <a:r>
              <a:rPr lang="en-US" sz="2000" dirty="0" smtClean="0"/>
              <a:t>in this type of chassis where half portion of the engine is in the driver cabin and remaining  half is out side of the cabin, like as </a:t>
            </a:r>
            <a:r>
              <a:rPr lang="en-US" sz="2000" dirty="0" smtClean="0">
                <a:solidFill>
                  <a:srgbClr val="0070C0"/>
                </a:solidFill>
              </a:rPr>
              <a:t>Bedford pickups </a:t>
            </a:r>
            <a:r>
              <a:rPr lang="en-US" sz="2000" dirty="0" smtClean="0"/>
              <a:t>and </a:t>
            </a:r>
            <a:r>
              <a:rPr lang="en-US" sz="2000" dirty="0" smtClean="0">
                <a:solidFill>
                  <a:srgbClr val="0070C0"/>
                </a:solidFill>
              </a:rPr>
              <a:t>TATA trucks. </a:t>
            </a:r>
          </a:p>
          <a:p>
            <a:pPr marL="457200" indent="-457200" algn="just">
              <a:buFont typeface="Arial" pitchFamily="34" charset="0"/>
              <a:buChar char="•"/>
            </a:pPr>
            <a:r>
              <a:rPr lang="en-US" sz="2000" dirty="0" smtClean="0"/>
              <a:t>In this arrangement a part of the chassis is </a:t>
            </a:r>
            <a:r>
              <a:rPr lang="en-US" sz="2000" dirty="0" err="1" smtClean="0"/>
              <a:t>utilised</a:t>
            </a:r>
            <a:r>
              <a:rPr lang="en-US" sz="2000" dirty="0" smtClean="0"/>
              <a:t> for carrying extra passengers.</a:t>
            </a:r>
            <a:endParaRPr lang="en-US" sz="2000" dirty="0" smtClean="0">
              <a:solidFill>
                <a:srgbClr val="0070C0"/>
              </a:solidFill>
            </a:endParaRPr>
          </a:p>
          <a:p>
            <a:pPr marL="457200" indent="-457200" algn="just"/>
            <a:r>
              <a:rPr lang="en-US" sz="2000" b="1" dirty="0" smtClean="0">
                <a:solidFill>
                  <a:srgbClr val="0070C0"/>
                </a:solidFill>
              </a:rPr>
              <a:t>c) Full- forward (Bus) chassis:</a:t>
            </a:r>
            <a:r>
              <a:rPr lang="en-US" sz="2000" dirty="0" smtClean="0">
                <a:solidFill>
                  <a:srgbClr val="0070C0"/>
                </a:solidFill>
              </a:rPr>
              <a:t> </a:t>
            </a:r>
          </a:p>
          <a:p>
            <a:pPr marL="457200" indent="-457200" algn="just">
              <a:buFont typeface="Arial" pitchFamily="34" charset="0"/>
              <a:buChar char="•"/>
            </a:pPr>
            <a:r>
              <a:rPr lang="en-US" sz="2000" dirty="0" smtClean="0"/>
              <a:t>In this type of chassis the complete engine is mounted inside the cabin. </a:t>
            </a:r>
          </a:p>
          <a:p>
            <a:pPr marL="457200" indent="-457200" algn="just">
              <a:buFont typeface="Arial" pitchFamily="34" charset="0"/>
              <a:buChar char="•"/>
            </a:pPr>
            <a:r>
              <a:rPr lang="en-US" sz="2000" dirty="0" smtClean="0"/>
              <a:t>In this arrangement floor area is increased to the extent of accommodating 3 extra seats.</a:t>
            </a:r>
          </a:p>
          <a:p>
            <a:pPr marL="457200" indent="-457200" algn="just">
              <a:buFont typeface="Arial" pitchFamily="34" charset="0"/>
              <a:buChar char="•"/>
            </a:pPr>
            <a:r>
              <a:rPr lang="en-US" sz="2000" dirty="0" smtClean="0"/>
              <a:t>So the driver seat just above the front wheels and he can see full front road right from the front wheel.</a:t>
            </a:r>
          </a:p>
        </p:txBody>
      </p:sp>
      <p:pic>
        <p:nvPicPr>
          <p:cNvPr id="5" name="Picture 4" descr="http://pilaniatickets.in/img/bus1.jpg"/>
          <p:cNvPicPr>
            <a:picLocks noChangeAspect="1" noChangeArrowheads="1"/>
          </p:cNvPicPr>
          <p:nvPr/>
        </p:nvPicPr>
        <p:blipFill>
          <a:blip r:embed="rId2"/>
          <a:srcRect/>
          <a:stretch>
            <a:fillRect/>
          </a:stretch>
        </p:blipFill>
        <p:spPr bwMode="auto">
          <a:xfrm>
            <a:off x="2286000" y="4247829"/>
            <a:ext cx="3870532" cy="2610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94305"/>
          </a:xfrm>
          <a:prstGeom prst="rect">
            <a:avLst/>
          </a:prstGeom>
          <a:noFill/>
        </p:spPr>
        <p:txBody>
          <a:bodyPr wrap="square" rtlCol="0">
            <a:spAutoFit/>
          </a:bodyPr>
          <a:lstStyle/>
          <a:p>
            <a:r>
              <a:rPr lang="en-US" sz="2400" b="1" dirty="0" smtClean="0">
                <a:solidFill>
                  <a:srgbClr val="FF0000"/>
                </a:solidFill>
                <a:latin typeface="+mj-lt"/>
              </a:rPr>
              <a:t>2) According to fitting of engine:</a:t>
            </a:r>
          </a:p>
          <a:p>
            <a:pPr marL="514350" indent="-514350"/>
            <a:r>
              <a:rPr lang="en-US" sz="2000" b="1" dirty="0" err="1" smtClean="0">
                <a:solidFill>
                  <a:srgbClr val="0070C0"/>
                </a:solidFill>
                <a:latin typeface="+mj-lt"/>
              </a:rPr>
              <a:t>i</a:t>
            </a:r>
            <a:r>
              <a:rPr lang="en-US" sz="2000" b="1" dirty="0" smtClean="0">
                <a:solidFill>
                  <a:srgbClr val="0070C0"/>
                </a:solidFill>
                <a:latin typeface="+mj-lt"/>
              </a:rPr>
              <a:t>) a) Conventional Drive: </a:t>
            </a:r>
          </a:p>
          <a:p>
            <a:pPr marL="514350" indent="-514350">
              <a:buFont typeface="Arial" pitchFamily="34" charset="0"/>
              <a:buChar char="•"/>
            </a:pPr>
            <a:r>
              <a:rPr lang="en-US" sz="2000" dirty="0" smtClean="0">
                <a:latin typeface="+mj-lt"/>
              </a:rPr>
              <a:t>Conventionally the engines are fitted at front and drive is given to the wheel from the rear.</a:t>
            </a:r>
          </a:p>
          <a:p>
            <a:pPr marL="514350" indent="-514350"/>
            <a:r>
              <a:rPr lang="en-US" sz="2000" b="1" dirty="0" smtClean="0">
                <a:latin typeface="+mj-lt"/>
              </a:rPr>
              <a:t>Advantages: </a:t>
            </a:r>
            <a:r>
              <a:rPr lang="en-US" sz="2000" dirty="0" smtClean="0">
                <a:latin typeface="+mj-lt"/>
              </a:rPr>
              <a:t> </a:t>
            </a:r>
          </a:p>
          <a:p>
            <a:pPr marL="514350" indent="-514350">
              <a:buFont typeface="Arial" pitchFamily="34" charset="0"/>
              <a:buChar char="•"/>
            </a:pPr>
            <a:r>
              <a:rPr lang="en-US" sz="2000" dirty="0" smtClean="0">
                <a:latin typeface="+mj-lt"/>
              </a:rPr>
              <a:t>Enough space is available for the luggage behind the rear seat.</a:t>
            </a:r>
          </a:p>
          <a:p>
            <a:pPr marL="514350" indent="-514350">
              <a:buFont typeface="Arial" pitchFamily="34" charset="0"/>
              <a:buChar char="•"/>
            </a:pPr>
            <a:r>
              <a:rPr lang="en-US" sz="2000" dirty="0" smtClean="0">
                <a:latin typeface="+mj-lt"/>
              </a:rPr>
              <a:t>The weight of the vehicle is well balanced on all wheels.</a:t>
            </a:r>
          </a:p>
          <a:p>
            <a:pPr marL="514350" indent="-514350">
              <a:buFont typeface="Arial" pitchFamily="34" charset="0"/>
              <a:buChar char="•"/>
            </a:pPr>
            <a:r>
              <a:rPr lang="en-US" sz="2000" dirty="0" smtClean="0">
                <a:latin typeface="+mj-lt"/>
              </a:rPr>
              <a:t>Adequate space is available for steering the front wheel</a:t>
            </a:r>
          </a:p>
          <a:p>
            <a:pPr marL="514350" indent="-514350">
              <a:buFont typeface="Arial" pitchFamily="34" charset="0"/>
              <a:buChar char="•"/>
            </a:pPr>
            <a:r>
              <a:rPr lang="en-US" sz="2000" dirty="0" smtClean="0">
                <a:latin typeface="+mj-lt"/>
              </a:rPr>
              <a:t>It is easier to inspect, repair and adjust the engine clutch and gear box.</a:t>
            </a:r>
          </a:p>
          <a:p>
            <a:pPr marL="514350" indent="-514350"/>
            <a:r>
              <a:rPr lang="en-US" sz="2000" b="1" dirty="0" smtClean="0">
                <a:solidFill>
                  <a:srgbClr val="0070C0"/>
                </a:solidFill>
                <a:latin typeface="+mj-lt"/>
              </a:rPr>
              <a:t>ii) Front Engine Drive: </a:t>
            </a:r>
            <a:r>
              <a:rPr lang="en-US" sz="2000" dirty="0" smtClean="0">
                <a:latin typeface="+mj-lt"/>
              </a:rPr>
              <a:t>the engine is fitted in front and drive is also given to the front wheels only as in </a:t>
            </a:r>
            <a:r>
              <a:rPr lang="en-US" sz="2000" dirty="0" smtClean="0">
                <a:solidFill>
                  <a:srgbClr val="0070C0"/>
                </a:solidFill>
                <a:latin typeface="+mj-lt"/>
              </a:rPr>
              <a:t>matador vehicle</a:t>
            </a:r>
            <a:r>
              <a:rPr lang="en-US" sz="2000" dirty="0" smtClean="0">
                <a:latin typeface="+mj-lt"/>
              </a:rPr>
              <a:t>, </a:t>
            </a:r>
            <a:r>
              <a:rPr lang="en-US" sz="2000" dirty="0" err="1" smtClean="0">
                <a:solidFill>
                  <a:srgbClr val="0070C0"/>
                </a:solidFill>
              </a:rPr>
              <a:t>Maruti</a:t>
            </a:r>
            <a:r>
              <a:rPr lang="en-US" sz="2000" dirty="0" smtClean="0">
                <a:solidFill>
                  <a:srgbClr val="0070C0"/>
                </a:solidFill>
              </a:rPr>
              <a:t> car, B.M.C.</a:t>
            </a:r>
            <a:r>
              <a:rPr lang="en-US" sz="2000" dirty="0" smtClean="0"/>
              <a:t> </a:t>
            </a:r>
            <a:endParaRPr lang="en-US" sz="2000" dirty="0" smtClean="0">
              <a:latin typeface="+mj-lt"/>
            </a:endParaRPr>
          </a:p>
          <a:p>
            <a:pPr marL="514350" indent="-514350"/>
            <a:r>
              <a:rPr lang="en-US" sz="2000" b="1" dirty="0" smtClean="0"/>
              <a:t>Advantages: </a:t>
            </a:r>
            <a:r>
              <a:rPr lang="en-US" sz="2000" dirty="0" smtClean="0"/>
              <a:t> </a:t>
            </a:r>
          </a:p>
          <a:p>
            <a:pPr marL="514350" indent="-514350">
              <a:buFont typeface="Arial" pitchFamily="34" charset="0"/>
              <a:buChar char="•"/>
            </a:pPr>
            <a:r>
              <a:rPr lang="en-US" sz="2000" dirty="0" smtClean="0">
                <a:latin typeface="+mj-lt"/>
              </a:rPr>
              <a:t>Low floor is available since there is no propeller shaft and differential at the back.</a:t>
            </a:r>
          </a:p>
          <a:p>
            <a:pPr marL="514350" indent="-514350">
              <a:buFont typeface="Arial" pitchFamily="34" charset="0"/>
              <a:buChar char="•"/>
            </a:pPr>
            <a:r>
              <a:rPr lang="en-US" sz="2000" dirty="0" smtClean="0">
                <a:latin typeface="+mj-lt"/>
              </a:rPr>
              <a:t>The vehicle has more adhesion on the road since more weight is placed on driving wheels. And good road holding capacity.</a:t>
            </a:r>
          </a:p>
          <a:p>
            <a:pPr marL="514350" indent="-514350">
              <a:buFont typeface="Arial" pitchFamily="34" charset="0"/>
              <a:buChar char="•"/>
            </a:pPr>
            <a:r>
              <a:rPr lang="en-US" sz="2000" dirty="0" smtClean="0">
                <a:latin typeface="+mj-lt"/>
              </a:rPr>
              <a:t>The clutch, gear box and differential are usually made as one unit.</a:t>
            </a:r>
          </a:p>
          <a:p>
            <a:pPr algn="just"/>
            <a:r>
              <a:rPr lang="en-US" sz="2000" b="1" dirty="0" smtClean="0">
                <a:solidFill>
                  <a:srgbClr val="0070C0"/>
                </a:solidFill>
                <a:latin typeface="+mj-lt"/>
              </a:rPr>
              <a:t>iii) Engine fitted at the centre of the chassis:</a:t>
            </a:r>
          </a:p>
          <a:p>
            <a:pPr algn="just">
              <a:buFont typeface="Arial" pitchFamily="34" charset="0"/>
              <a:buChar char="•"/>
            </a:pPr>
            <a:r>
              <a:rPr lang="en-US" sz="2000" dirty="0" smtClean="0"/>
              <a:t>in this case, the engine is fitted at the centre of the chassis i.e., under the chassis as in </a:t>
            </a:r>
          </a:p>
          <a:p>
            <a:pPr algn="just"/>
            <a:r>
              <a:rPr lang="en-US" sz="2000" dirty="0" smtClean="0"/>
              <a:t>  Royal tiger world master buses.</a:t>
            </a:r>
          </a:p>
          <a:p>
            <a:pPr algn="just">
              <a:buFont typeface="Arial" pitchFamily="34" charset="0"/>
              <a:buChar char="•"/>
            </a:pPr>
            <a:r>
              <a:rPr lang="en-US" sz="2000" dirty="0" smtClean="0"/>
              <a:t>This arrangement provides full space of chassis floor for use.</a:t>
            </a:r>
          </a:p>
          <a:p>
            <a:pPr marL="514350" indent="-514350"/>
            <a:endParaRPr lang="en-US" sz="2400" dirty="0" smtClean="0">
              <a:solidFill>
                <a:srgbClr val="0070C0"/>
              </a:solidFill>
              <a:latin typeface="+mj-lt"/>
            </a:endParaRPr>
          </a:p>
          <a:p>
            <a:pPr marL="514350" indent="-514350"/>
            <a:endParaRPr lang="en-US" sz="2400" dirty="0" smtClean="0">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495800" y="3845880"/>
            <a:ext cx="4648200" cy="3012120"/>
          </a:xfrm>
          <a:prstGeom prst="rect">
            <a:avLst/>
          </a:prstGeom>
          <a:noFill/>
          <a:ln w="9525">
            <a:noFill/>
            <a:miter lim="800000"/>
            <a:headEnd/>
            <a:tailEnd/>
          </a:ln>
          <a:effectLst/>
        </p:spPr>
      </p:pic>
      <p:sp>
        <p:nvSpPr>
          <p:cNvPr id="3" name="Rectangle 2"/>
          <p:cNvSpPr/>
          <p:nvPr/>
        </p:nvSpPr>
        <p:spPr>
          <a:xfrm>
            <a:off x="1066800" y="6324600"/>
            <a:ext cx="3263714" cy="369332"/>
          </a:xfrm>
          <a:prstGeom prst="rect">
            <a:avLst/>
          </a:prstGeom>
        </p:spPr>
        <p:txBody>
          <a:bodyPr wrap="none">
            <a:spAutoFit/>
          </a:bodyPr>
          <a:lstStyle/>
          <a:p>
            <a:r>
              <a:rPr lang="en-US" dirty="0" smtClean="0"/>
              <a:t>Leyland Royal Tiger </a:t>
            </a:r>
            <a:r>
              <a:rPr lang="en-US" dirty="0" err="1" smtClean="0"/>
              <a:t>Worldmaster</a:t>
            </a:r>
            <a:endParaRPr lang="en-US" dirty="0"/>
          </a:p>
        </p:txBody>
      </p:sp>
      <p:pic>
        <p:nvPicPr>
          <p:cNvPr id="1027" name="Picture 3"/>
          <p:cNvPicPr>
            <a:picLocks noChangeAspect="1" noChangeArrowheads="1"/>
          </p:cNvPicPr>
          <p:nvPr/>
        </p:nvPicPr>
        <p:blipFill>
          <a:blip r:embed="rId3"/>
          <a:srcRect/>
          <a:stretch>
            <a:fillRect/>
          </a:stretch>
        </p:blipFill>
        <p:spPr bwMode="auto">
          <a:xfrm>
            <a:off x="0" y="0"/>
            <a:ext cx="5257800" cy="3028950"/>
          </a:xfrm>
          <a:prstGeom prst="rect">
            <a:avLst/>
          </a:prstGeom>
          <a:noFill/>
          <a:ln w="9525">
            <a:noFill/>
            <a:miter lim="800000"/>
            <a:headEnd/>
            <a:tailEnd/>
          </a:ln>
          <a:effectLst/>
        </p:spPr>
      </p:pic>
      <p:sp>
        <p:nvSpPr>
          <p:cNvPr id="6" name="Rectangle 5"/>
          <p:cNvSpPr/>
          <p:nvPr/>
        </p:nvSpPr>
        <p:spPr>
          <a:xfrm>
            <a:off x="1219200" y="3200400"/>
            <a:ext cx="2014398" cy="369332"/>
          </a:xfrm>
          <a:prstGeom prst="rect">
            <a:avLst/>
          </a:prstGeom>
        </p:spPr>
        <p:txBody>
          <a:bodyPr wrap="none">
            <a:spAutoFit/>
          </a:bodyPr>
          <a:lstStyle/>
          <a:p>
            <a:r>
              <a:rPr lang="en-US" cap="all" dirty="0" smtClean="0"/>
              <a:t>matador vehicle</a:t>
            </a:r>
            <a:endParaRPr lang="en-US" cap="al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495800" y="685800"/>
            <a:ext cx="4343400" cy="216784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65712" y="3352801"/>
            <a:ext cx="4311588" cy="2362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04800" y="762000"/>
            <a:ext cx="4130566" cy="2286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rot="16200000">
            <a:off x="1481140" y="2328863"/>
            <a:ext cx="2209801" cy="41052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rot="16200000">
            <a:off x="2582188" y="4352013"/>
            <a:ext cx="381002" cy="23449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8839200" cy="5878532"/>
          </a:xfrm>
          <a:prstGeom prst="rect">
            <a:avLst/>
          </a:prstGeom>
          <a:noFill/>
        </p:spPr>
        <p:txBody>
          <a:bodyPr wrap="square" rtlCol="0">
            <a:spAutoFit/>
          </a:bodyPr>
          <a:lstStyle/>
          <a:p>
            <a:pPr algn="just"/>
            <a:endParaRPr lang="en-US" sz="2000" dirty="0" smtClean="0">
              <a:latin typeface="+mj-lt"/>
            </a:endParaRPr>
          </a:p>
          <a:p>
            <a:pPr algn="just"/>
            <a:r>
              <a:rPr lang="en-US" sz="2000" b="1" dirty="0" smtClean="0">
                <a:solidFill>
                  <a:srgbClr val="0070C0"/>
                </a:solidFill>
                <a:latin typeface="+mj-lt"/>
              </a:rPr>
              <a:t>iv) Engine fitted at the back:  </a:t>
            </a:r>
            <a:r>
              <a:rPr lang="en-US" sz="2000" dirty="0" smtClean="0">
                <a:solidFill>
                  <a:srgbClr val="0070C0"/>
                </a:solidFill>
                <a:latin typeface="+mj-lt"/>
              </a:rPr>
              <a:t> </a:t>
            </a:r>
            <a:r>
              <a:rPr lang="en-US" sz="2000" dirty="0" smtClean="0">
                <a:latin typeface="+mj-lt"/>
              </a:rPr>
              <a:t>where the engine fitted at rear of the vehicle, popular vehicles employing this systems </a:t>
            </a:r>
            <a:r>
              <a:rPr lang="en-US" sz="2000" dirty="0" err="1" smtClean="0">
                <a:latin typeface="+mj-lt"/>
              </a:rPr>
              <a:t>e.g</a:t>
            </a:r>
            <a:r>
              <a:rPr lang="en-US" sz="2000" dirty="0" smtClean="0">
                <a:latin typeface="+mj-lt"/>
              </a:rPr>
              <a:t>: </a:t>
            </a:r>
            <a:r>
              <a:rPr lang="en-US" sz="2000" dirty="0" smtClean="0">
                <a:solidFill>
                  <a:srgbClr val="0070C0"/>
                </a:solidFill>
                <a:latin typeface="+mj-lt"/>
              </a:rPr>
              <a:t>Renault, Dolphin and Volkswagen..etc</a:t>
            </a:r>
          </a:p>
          <a:p>
            <a:pPr algn="just"/>
            <a:r>
              <a:rPr lang="en-US" sz="2000" b="1" dirty="0" smtClean="0">
                <a:solidFill>
                  <a:srgbClr val="0070C0"/>
                </a:solidFill>
              </a:rPr>
              <a:t>Advantages: </a:t>
            </a:r>
            <a:r>
              <a:rPr lang="en-US" sz="2000" dirty="0" smtClean="0">
                <a:solidFill>
                  <a:srgbClr val="0070C0"/>
                </a:solidFill>
              </a:rPr>
              <a:t> </a:t>
            </a:r>
          </a:p>
          <a:p>
            <a:pPr algn="just">
              <a:buFont typeface="Arial" pitchFamily="34" charset="0"/>
              <a:buChar char="•"/>
            </a:pPr>
            <a:r>
              <a:rPr lang="en-US" sz="2000" dirty="0" smtClean="0">
                <a:latin typeface="+mj-lt"/>
              </a:rPr>
              <a:t> In this system, during braking some of the weight of vehicle gets transferred to front wheels, it helps quick stopping.</a:t>
            </a:r>
          </a:p>
          <a:p>
            <a:pPr algn="just">
              <a:buFont typeface="Arial" pitchFamily="34" charset="0"/>
              <a:buChar char="•"/>
            </a:pPr>
            <a:r>
              <a:rPr lang="en-US" sz="2000" dirty="0" smtClean="0">
                <a:latin typeface="+mj-lt"/>
              </a:rPr>
              <a:t> Flat floor is available since long propeller shaft are eliminated.</a:t>
            </a:r>
          </a:p>
          <a:p>
            <a:pPr algn="just">
              <a:buFont typeface="Arial" pitchFamily="34" charset="0"/>
              <a:buChar char="•"/>
            </a:pPr>
            <a:r>
              <a:rPr lang="en-US" sz="2000" dirty="0" smtClean="0"/>
              <a:t>Because of more load on driving wheels, there is better adhesion on road specially when climbing the hills.  </a:t>
            </a:r>
          </a:p>
          <a:p>
            <a:pPr algn="just">
              <a:buFont typeface="Arial" pitchFamily="34" charset="0"/>
              <a:buChar char="•"/>
            </a:pPr>
            <a:endParaRPr lang="en-US" sz="2000" dirty="0" smtClean="0">
              <a:latin typeface="+mj-lt"/>
            </a:endParaRPr>
          </a:p>
          <a:p>
            <a:endParaRPr lang="en-US" sz="2400" dirty="0" smtClean="0">
              <a:latin typeface="+mj-lt"/>
            </a:endParaRPr>
          </a:p>
          <a:p>
            <a:r>
              <a:rPr lang="en-US" sz="2400" b="1" dirty="0" smtClean="0">
                <a:solidFill>
                  <a:srgbClr val="FF0000"/>
                </a:solidFill>
                <a:latin typeface="+mj-lt"/>
              </a:rPr>
              <a:t>3. According to the number of wheels fitted in the vehicles and number of driving wheels:</a:t>
            </a:r>
          </a:p>
          <a:p>
            <a:pPr marL="457200" indent="-457200">
              <a:buAutoNum type="alphaLcParenR"/>
            </a:pPr>
            <a:r>
              <a:rPr lang="en-US" sz="2000" b="1" dirty="0" smtClean="0">
                <a:solidFill>
                  <a:srgbClr val="0070C0"/>
                </a:solidFill>
                <a:latin typeface="+mj-lt"/>
              </a:rPr>
              <a:t>4x2 drive chassis vehicle: </a:t>
            </a:r>
            <a:r>
              <a:rPr lang="en-US" sz="2000" dirty="0" smtClean="0">
                <a:latin typeface="+mj-lt"/>
              </a:rPr>
              <a:t>It consist of 4 wheels out of which 2 wheels are the driving wheels.</a:t>
            </a:r>
            <a:endParaRPr lang="en-US" sz="2000" dirty="0" smtClean="0">
              <a:solidFill>
                <a:srgbClr val="0070C0"/>
              </a:solidFill>
              <a:latin typeface="+mj-lt"/>
            </a:endParaRPr>
          </a:p>
          <a:p>
            <a:r>
              <a:rPr lang="en-US" sz="2000" b="1" dirty="0" smtClean="0">
                <a:solidFill>
                  <a:srgbClr val="0070C0"/>
                </a:solidFill>
                <a:latin typeface="+mj-lt"/>
              </a:rPr>
              <a:t>b) 4x4 drive chassis vehicle: </a:t>
            </a:r>
            <a:r>
              <a:rPr lang="en-US" sz="2000" dirty="0" smtClean="0">
                <a:latin typeface="+mj-lt"/>
              </a:rPr>
              <a:t>it consist of 4 wheels and all of them are driving wheels.</a:t>
            </a:r>
          </a:p>
          <a:p>
            <a:endParaRPr lang="en-US" sz="2400" b="1" dirty="0" smtClean="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noFill/>
        </p:spPr>
        <p:txBody>
          <a:bodyPr wrap="square" rtlCol="0">
            <a:spAutoFit/>
          </a:bodyPr>
          <a:lstStyle/>
          <a:p>
            <a:r>
              <a:rPr lang="en-US" sz="2000" b="1" dirty="0" smtClean="0">
                <a:solidFill>
                  <a:srgbClr val="0070C0"/>
                </a:solidFill>
              </a:rPr>
              <a:t>c) 6x2 drive chassis vehicle: </a:t>
            </a:r>
            <a:r>
              <a:rPr lang="en-US" sz="2000" dirty="0" smtClean="0"/>
              <a:t>it consist of 6 wheels out of which 2 wheels are the driving wheels.</a:t>
            </a:r>
          </a:p>
        </p:txBody>
      </p:sp>
      <p:pic>
        <p:nvPicPr>
          <p:cNvPr id="2050" name="Picture 2"/>
          <p:cNvPicPr>
            <a:picLocks noChangeAspect="1" noChangeArrowheads="1"/>
          </p:cNvPicPr>
          <p:nvPr/>
        </p:nvPicPr>
        <p:blipFill>
          <a:blip r:embed="rId2"/>
          <a:srcRect/>
          <a:stretch>
            <a:fillRect/>
          </a:stretch>
        </p:blipFill>
        <p:spPr bwMode="auto">
          <a:xfrm>
            <a:off x="533399" y="1143000"/>
            <a:ext cx="4718669" cy="383258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410201" y="1143000"/>
            <a:ext cx="2293402"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839200" cy="2000548"/>
          </a:xfrm>
          <a:prstGeom prst="rect">
            <a:avLst/>
          </a:prstGeom>
          <a:noFill/>
        </p:spPr>
        <p:txBody>
          <a:bodyPr wrap="square" rtlCol="0">
            <a:spAutoFit/>
          </a:bodyPr>
          <a:lstStyle/>
          <a:p>
            <a:r>
              <a:rPr lang="en-US" sz="2400" b="1" dirty="0" smtClean="0">
                <a:solidFill>
                  <a:srgbClr val="FF0000"/>
                </a:solidFill>
              </a:rPr>
              <a:t>4) According to wheel base size</a:t>
            </a:r>
            <a:r>
              <a:rPr lang="en-US" sz="2000" b="1" dirty="0" smtClean="0">
                <a:solidFill>
                  <a:srgbClr val="FF0000"/>
                </a:solidFill>
              </a:rPr>
              <a:t>: </a:t>
            </a:r>
            <a:r>
              <a:rPr lang="en-US" sz="2000" dirty="0" smtClean="0"/>
              <a:t>in the long wheel base chassis vehicle(Wheel Base is the distance between the centers of the front and rear wheels), the distance is more thereby providing more floor area of the chassis for passengers and goods.</a:t>
            </a:r>
          </a:p>
          <a:p>
            <a:pPr>
              <a:buFont typeface="Arial" pitchFamily="34" charset="0"/>
              <a:buChar char="•"/>
            </a:pPr>
            <a:r>
              <a:rPr lang="en-US" sz="2000" dirty="0" smtClean="0"/>
              <a:t> In this type of chassis, the front overhang and particularly the rear overhang are also more.</a:t>
            </a:r>
            <a:endParaRPr lang="en-US" sz="2000" dirty="0"/>
          </a:p>
        </p:txBody>
      </p:sp>
      <p:pic>
        <p:nvPicPr>
          <p:cNvPr id="3074" name="Picture 2"/>
          <p:cNvPicPr>
            <a:picLocks noChangeAspect="1" noChangeArrowheads="1"/>
          </p:cNvPicPr>
          <p:nvPr/>
        </p:nvPicPr>
        <p:blipFill>
          <a:blip r:embed="rId2"/>
          <a:srcRect/>
          <a:stretch>
            <a:fillRect/>
          </a:stretch>
        </p:blipFill>
        <p:spPr bwMode="auto">
          <a:xfrm>
            <a:off x="1676400" y="2133600"/>
            <a:ext cx="6858000" cy="32092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915400" cy="6786473"/>
          </a:xfrm>
          <a:prstGeom prst="rect">
            <a:avLst/>
          </a:prstGeom>
          <a:noFill/>
        </p:spPr>
        <p:txBody>
          <a:bodyPr wrap="square" rtlCol="0">
            <a:spAutoFit/>
          </a:bodyPr>
          <a:lstStyle/>
          <a:p>
            <a:r>
              <a:rPr lang="en-US" sz="3600" b="1" dirty="0" smtClean="0">
                <a:solidFill>
                  <a:srgbClr val="FF0000"/>
                </a:solidFill>
              </a:rPr>
              <a:t>FRAME:</a:t>
            </a:r>
          </a:p>
          <a:p>
            <a:pPr>
              <a:buFont typeface="Arial" pitchFamily="34" charset="0"/>
              <a:buChar char="•"/>
            </a:pPr>
            <a:r>
              <a:rPr lang="en-US" sz="2400" dirty="0" smtClean="0"/>
              <a:t>The </a:t>
            </a:r>
            <a:r>
              <a:rPr lang="en-US" sz="2400" b="1" dirty="0" smtClean="0">
                <a:solidFill>
                  <a:srgbClr val="0070C0"/>
                </a:solidFill>
              </a:rPr>
              <a:t>frame (under body) </a:t>
            </a:r>
            <a:r>
              <a:rPr lang="en-US" sz="2400" dirty="0" smtClean="0"/>
              <a:t>is the main part of the chassis on which the remaining systems of the chassis are mounted.</a:t>
            </a:r>
          </a:p>
          <a:p>
            <a:endParaRPr lang="en-US" sz="1100" dirty="0" smtClean="0"/>
          </a:p>
          <a:p>
            <a:pPr>
              <a:buFont typeface="Arial" pitchFamily="34" charset="0"/>
              <a:buChar char="•"/>
            </a:pPr>
            <a:r>
              <a:rPr lang="en-US" sz="2400" dirty="0" smtClean="0"/>
              <a:t>It is a </a:t>
            </a:r>
            <a:r>
              <a:rPr lang="en-US" sz="2400" b="1" dirty="0" smtClean="0">
                <a:solidFill>
                  <a:srgbClr val="0070C0"/>
                </a:solidFill>
              </a:rPr>
              <a:t>rigid structure </a:t>
            </a:r>
            <a:r>
              <a:rPr lang="en-US" sz="2400" dirty="0" smtClean="0"/>
              <a:t>that forms a </a:t>
            </a:r>
            <a:r>
              <a:rPr lang="en-US" sz="2400" b="1" dirty="0" smtClean="0">
                <a:solidFill>
                  <a:srgbClr val="0070C0"/>
                </a:solidFill>
              </a:rPr>
              <a:t>Skelton</a:t>
            </a:r>
            <a:r>
              <a:rPr lang="en-US" sz="2400" dirty="0" smtClean="0"/>
              <a:t> to </a:t>
            </a:r>
            <a:r>
              <a:rPr lang="en-US" sz="2400" b="1" dirty="0" smtClean="0">
                <a:solidFill>
                  <a:srgbClr val="0070C0"/>
                </a:solidFill>
              </a:rPr>
              <a:t>hold all the major parts together.</a:t>
            </a:r>
          </a:p>
          <a:p>
            <a:pPr>
              <a:buFont typeface="Arial" pitchFamily="34" charset="0"/>
              <a:buChar char="•"/>
            </a:pPr>
            <a:endParaRPr lang="en-US" sz="1100" dirty="0" smtClean="0"/>
          </a:p>
          <a:p>
            <a:pPr>
              <a:buFont typeface="Arial" pitchFamily="34" charset="0"/>
              <a:buChar char="•"/>
            </a:pPr>
            <a:r>
              <a:rPr lang="en-US" sz="2400" dirty="0" smtClean="0"/>
              <a:t>The </a:t>
            </a:r>
            <a:r>
              <a:rPr lang="en-US" sz="2400" b="1" dirty="0" smtClean="0">
                <a:solidFill>
                  <a:srgbClr val="0070C0"/>
                </a:solidFill>
              </a:rPr>
              <a:t>engine</a:t>
            </a:r>
            <a:r>
              <a:rPr lang="en-US" sz="2400" dirty="0" smtClean="0"/>
              <a:t> is mounted in the </a:t>
            </a:r>
            <a:r>
              <a:rPr lang="en-US" sz="2400" b="1" dirty="0" smtClean="0">
                <a:solidFill>
                  <a:srgbClr val="0070C0"/>
                </a:solidFill>
              </a:rPr>
              <a:t>forward end </a:t>
            </a:r>
            <a:r>
              <a:rPr lang="en-US" sz="2400" dirty="0" smtClean="0"/>
              <a:t>of the frame and is connected to </a:t>
            </a:r>
            <a:r>
              <a:rPr lang="en-US" sz="2400" b="1" dirty="0" smtClean="0">
                <a:solidFill>
                  <a:srgbClr val="0070C0"/>
                </a:solidFill>
              </a:rPr>
              <a:t>clutch and transmission unit </a:t>
            </a:r>
            <a:r>
              <a:rPr lang="en-US" sz="2400" dirty="0" smtClean="0"/>
              <a:t>to from a complete power assembly.</a:t>
            </a:r>
          </a:p>
          <a:p>
            <a:pPr>
              <a:buFont typeface="Arial" pitchFamily="34" charset="0"/>
              <a:buChar char="•"/>
            </a:pPr>
            <a:endParaRPr lang="en-US" sz="1200" dirty="0" smtClean="0"/>
          </a:p>
          <a:p>
            <a:pPr>
              <a:buFont typeface="Arial" pitchFamily="34" charset="0"/>
              <a:buChar char="•"/>
            </a:pPr>
            <a:r>
              <a:rPr lang="en-US" sz="2400" dirty="0" smtClean="0"/>
              <a:t>At the rear end of the frame, the </a:t>
            </a:r>
            <a:r>
              <a:rPr lang="en-US" sz="2400" b="1" dirty="0" smtClean="0">
                <a:solidFill>
                  <a:srgbClr val="0070C0"/>
                </a:solidFill>
              </a:rPr>
              <a:t>rear axle housing is attached through the rear spring.</a:t>
            </a:r>
          </a:p>
          <a:p>
            <a:pPr>
              <a:buFont typeface="Arial" pitchFamily="34" charset="0"/>
              <a:buChar char="•"/>
            </a:pPr>
            <a:endParaRPr lang="en-US" sz="1000" dirty="0" smtClean="0"/>
          </a:p>
          <a:p>
            <a:pPr>
              <a:buFont typeface="Arial" pitchFamily="34" charset="0"/>
              <a:buChar char="•"/>
            </a:pPr>
            <a:r>
              <a:rPr lang="en-US" sz="2400" dirty="0" smtClean="0"/>
              <a:t>The </a:t>
            </a:r>
            <a:r>
              <a:rPr lang="en-US" sz="2400" b="1" dirty="0" smtClean="0">
                <a:solidFill>
                  <a:srgbClr val="0070C0"/>
                </a:solidFill>
              </a:rPr>
              <a:t>wheel and </a:t>
            </a:r>
            <a:r>
              <a:rPr lang="en-US" sz="2400" b="1" dirty="0" err="1" smtClean="0">
                <a:solidFill>
                  <a:srgbClr val="0070C0"/>
                </a:solidFill>
              </a:rPr>
              <a:t>tyre</a:t>
            </a:r>
            <a:r>
              <a:rPr lang="en-US" sz="2400" b="1" dirty="0" smtClean="0">
                <a:solidFill>
                  <a:srgbClr val="0070C0"/>
                </a:solidFill>
              </a:rPr>
              <a:t> </a:t>
            </a:r>
            <a:r>
              <a:rPr lang="en-US" sz="2400" dirty="0" smtClean="0"/>
              <a:t>assemblies support </a:t>
            </a:r>
            <a:r>
              <a:rPr lang="en-US" sz="2400" b="1" dirty="0" smtClean="0">
                <a:solidFill>
                  <a:srgbClr val="0070C0"/>
                </a:solidFill>
              </a:rPr>
              <a:t>the frame</a:t>
            </a:r>
            <a:r>
              <a:rPr lang="en-US" sz="2400" dirty="0" smtClean="0"/>
              <a:t>.</a:t>
            </a:r>
          </a:p>
          <a:p>
            <a:pPr>
              <a:buFont typeface="Arial" pitchFamily="34" charset="0"/>
              <a:buChar char="•"/>
            </a:pPr>
            <a:endParaRPr lang="en-US" sz="1600" dirty="0" smtClean="0"/>
          </a:p>
          <a:p>
            <a:pPr>
              <a:buFont typeface="Arial" pitchFamily="34" charset="0"/>
              <a:buChar char="•"/>
            </a:pPr>
            <a:r>
              <a:rPr lang="en-US" sz="2400" dirty="0" smtClean="0"/>
              <a:t>The </a:t>
            </a:r>
            <a:r>
              <a:rPr lang="en-US" sz="2400" b="1" dirty="0" smtClean="0">
                <a:solidFill>
                  <a:srgbClr val="0070C0"/>
                </a:solidFill>
              </a:rPr>
              <a:t>steering system has some parts bolted to the frame </a:t>
            </a:r>
            <a:r>
              <a:rPr lang="en-US" sz="2400" dirty="0" smtClean="0"/>
              <a:t>and </a:t>
            </a:r>
            <a:r>
              <a:rPr lang="en-US" sz="2400" b="1" dirty="0" smtClean="0">
                <a:solidFill>
                  <a:srgbClr val="0070C0"/>
                </a:solidFill>
              </a:rPr>
              <a:t>some to the body.</a:t>
            </a:r>
          </a:p>
          <a:p>
            <a:endParaRPr lang="en-US" sz="1100" dirty="0" smtClean="0"/>
          </a:p>
          <a:p>
            <a:pPr>
              <a:buFont typeface="Arial" pitchFamily="34" charset="0"/>
              <a:buChar char="•"/>
            </a:pPr>
            <a:r>
              <a:rPr lang="en-US" sz="2400" b="1" dirty="0" smtClean="0">
                <a:solidFill>
                  <a:srgbClr val="0070C0"/>
                </a:solidFill>
              </a:rPr>
              <a:t>Petrol tank is fastened to rear</a:t>
            </a:r>
            <a:r>
              <a:rPr lang="en-US" sz="2400" dirty="0" smtClean="0"/>
              <a:t> of the frame.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247864"/>
          </a:xfrm>
          <a:prstGeom prst="rect">
            <a:avLst/>
          </a:prstGeom>
          <a:noFill/>
        </p:spPr>
        <p:txBody>
          <a:bodyPr wrap="square" rtlCol="0">
            <a:spAutoFit/>
          </a:bodyPr>
          <a:lstStyle/>
          <a:p>
            <a:pPr algn="just">
              <a:buFont typeface="Arial" pitchFamily="34" charset="0"/>
              <a:buChar char="•"/>
            </a:pPr>
            <a:r>
              <a:rPr lang="en-US" sz="2000" b="1" dirty="0" smtClean="0">
                <a:solidFill>
                  <a:srgbClr val="0070C0"/>
                </a:solidFill>
              </a:rPr>
              <a:t>Chassis frames </a:t>
            </a:r>
            <a:r>
              <a:rPr lang="en-US" sz="2000" dirty="0" smtClean="0"/>
              <a:t>are made of “</a:t>
            </a:r>
            <a:r>
              <a:rPr lang="en-US" sz="2000" b="1" dirty="0" smtClean="0">
                <a:solidFill>
                  <a:srgbClr val="0070C0"/>
                </a:solidFill>
              </a:rPr>
              <a:t>steel and aluminum and their alloys</a:t>
            </a:r>
            <a:r>
              <a:rPr lang="en-US" sz="2000" dirty="0" smtClean="0"/>
              <a:t>” so that they are </a:t>
            </a:r>
            <a:r>
              <a:rPr lang="en-US" sz="2000" b="1" dirty="0" smtClean="0">
                <a:solidFill>
                  <a:srgbClr val="0070C0"/>
                </a:solidFill>
              </a:rPr>
              <a:t>strong enough </a:t>
            </a:r>
            <a:r>
              <a:rPr lang="en-US" sz="2000" dirty="0" smtClean="0"/>
              <a:t>to </a:t>
            </a:r>
            <a:r>
              <a:rPr lang="en-US" sz="2000" b="1" dirty="0" smtClean="0">
                <a:solidFill>
                  <a:srgbClr val="0070C0"/>
                </a:solidFill>
              </a:rPr>
              <a:t>with stand the load </a:t>
            </a:r>
            <a:r>
              <a:rPr lang="en-US" sz="2000" dirty="0" smtClean="0"/>
              <a:t>and </a:t>
            </a:r>
            <a:r>
              <a:rPr lang="en-US" sz="2000" b="1" dirty="0" smtClean="0">
                <a:solidFill>
                  <a:srgbClr val="0070C0"/>
                </a:solidFill>
              </a:rPr>
              <a:t>at the same </a:t>
            </a:r>
            <a:r>
              <a:rPr lang="en-US" sz="2000" dirty="0" smtClean="0"/>
              <a:t>time are also </a:t>
            </a:r>
            <a:r>
              <a:rPr lang="en-US" sz="2000" b="1" dirty="0" smtClean="0">
                <a:solidFill>
                  <a:srgbClr val="0070C0"/>
                </a:solidFill>
              </a:rPr>
              <a:t>light in weight to reduce dead weight of the vehicle. </a:t>
            </a:r>
            <a:endParaRPr lang="en-US" b="1" dirty="0" smtClean="0">
              <a:solidFill>
                <a:srgbClr val="0070C0"/>
              </a:solidFill>
            </a:endParaRPr>
          </a:p>
          <a:p>
            <a:pPr algn="just">
              <a:buFont typeface="Arial" pitchFamily="34" charset="0"/>
              <a:buChar char="•"/>
            </a:pPr>
            <a:r>
              <a:rPr lang="en-US" sz="2000" dirty="0" smtClean="0"/>
              <a:t>The </a:t>
            </a:r>
            <a:r>
              <a:rPr lang="en-US" sz="2000" b="1" dirty="0" smtClean="0">
                <a:solidFill>
                  <a:srgbClr val="0070C0"/>
                </a:solidFill>
              </a:rPr>
              <a:t>frame </a:t>
            </a:r>
            <a:r>
              <a:rPr lang="en-US" sz="2000" dirty="0" smtClean="0"/>
              <a:t>basically </a:t>
            </a:r>
            <a:r>
              <a:rPr lang="en-US" sz="2000" b="1" dirty="0" smtClean="0">
                <a:solidFill>
                  <a:srgbClr val="0070C0"/>
                </a:solidFill>
              </a:rPr>
              <a:t>consist</a:t>
            </a:r>
            <a:r>
              <a:rPr lang="en-US" sz="2000" dirty="0" smtClean="0"/>
              <a:t> of </a:t>
            </a:r>
            <a:r>
              <a:rPr lang="en-US" sz="2000" b="1" dirty="0" smtClean="0">
                <a:solidFill>
                  <a:srgbClr val="0070C0"/>
                </a:solidFill>
              </a:rPr>
              <a:t>two longitudinal members </a:t>
            </a:r>
            <a:r>
              <a:rPr lang="en-US" sz="2000" dirty="0" smtClean="0"/>
              <a:t>and </a:t>
            </a:r>
            <a:r>
              <a:rPr lang="en-US" sz="2000" b="1" dirty="0" smtClean="0">
                <a:solidFill>
                  <a:srgbClr val="0070C0"/>
                </a:solidFill>
              </a:rPr>
              <a:t>more than two cross(transverse) members </a:t>
            </a:r>
            <a:r>
              <a:rPr lang="en-US" sz="2000" dirty="0" smtClean="0"/>
              <a:t>depending on the </a:t>
            </a:r>
            <a:r>
              <a:rPr lang="en-US" sz="2000" b="1" dirty="0" smtClean="0">
                <a:solidFill>
                  <a:srgbClr val="0070C0"/>
                </a:solidFill>
              </a:rPr>
              <a:t>length of the automobile.</a:t>
            </a:r>
          </a:p>
          <a:p>
            <a:pPr algn="just">
              <a:buFont typeface="Arial" pitchFamily="34" charset="0"/>
              <a:buChar char="•"/>
            </a:pPr>
            <a:r>
              <a:rPr lang="en-US" sz="2000" dirty="0" smtClean="0"/>
              <a:t>In some of the model the </a:t>
            </a:r>
            <a:r>
              <a:rPr lang="en-US" sz="2000" b="1" dirty="0" smtClean="0">
                <a:solidFill>
                  <a:srgbClr val="0070C0"/>
                </a:solidFill>
              </a:rPr>
              <a:t>longitudinal members </a:t>
            </a:r>
            <a:r>
              <a:rPr lang="en-US" sz="2000" dirty="0" smtClean="0"/>
              <a:t>are </a:t>
            </a:r>
            <a:r>
              <a:rPr lang="en-US" sz="2000" b="1" dirty="0" smtClean="0">
                <a:solidFill>
                  <a:srgbClr val="0070C0"/>
                </a:solidFill>
              </a:rPr>
              <a:t>bent both </a:t>
            </a:r>
            <a:r>
              <a:rPr lang="en-US" sz="2000" dirty="0" smtClean="0"/>
              <a:t>at the </a:t>
            </a:r>
            <a:r>
              <a:rPr lang="en-US" sz="2000" b="1" dirty="0" smtClean="0">
                <a:solidFill>
                  <a:srgbClr val="0070C0"/>
                </a:solidFill>
              </a:rPr>
              <a:t>front and rear </a:t>
            </a:r>
            <a:r>
              <a:rPr lang="en-US" sz="2000" dirty="0" smtClean="0"/>
              <a:t>to </a:t>
            </a:r>
            <a:r>
              <a:rPr lang="en-US" sz="2000" b="1" dirty="0" smtClean="0">
                <a:solidFill>
                  <a:srgbClr val="0070C0"/>
                </a:solidFill>
              </a:rPr>
              <a:t>accommodate jumping </a:t>
            </a:r>
            <a:r>
              <a:rPr lang="en-US" sz="2000" dirty="0" smtClean="0"/>
              <a:t>of </a:t>
            </a:r>
            <a:r>
              <a:rPr lang="en-US" sz="2000" b="1" dirty="0" smtClean="0">
                <a:solidFill>
                  <a:srgbClr val="0070C0"/>
                </a:solidFill>
              </a:rPr>
              <a:t>front and rear axles.</a:t>
            </a:r>
          </a:p>
          <a:p>
            <a:pPr algn="just"/>
            <a:endParaRPr lang="en-US" sz="2000" dirty="0" smtClean="0"/>
          </a:p>
          <a:p>
            <a:pPr algn="just"/>
            <a:r>
              <a:rPr lang="en-US" sz="2000" b="1" dirty="0" smtClean="0">
                <a:solidFill>
                  <a:srgbClr val="FF0000"/>
                </a:solidFill>
              </a:rPr>
              <a:t>FUNCTION OF FRAME:</a:t>
            </a:r>
            <a:endParaRPr lang="en-US" sz="2000" dirty="0" smtClean="0">
              <a:solidFill>
                <a:srgbClr val="FF0000"/>
              </a:solidFill>
            </a:endParaRPr>
          </a:p>
          <a:p>
            <a:pPr algn="just"/>
            <a:r>
              <a:rPr lang="en-US" sz="2000" b="1" dirty="0" smtClean="0">
                <a:solidFill>
                  <a:srgbClr val="0070C0"/>
                </a:solidFill>
              </a:rPr>
              <a:t>1)To support the chassis components and the body.</a:t>
            </a:r>
          </a:p>
          <a:p>
            <a:pPr algn="just"/>
            <a:r>
              <a:rPr lang="en-US" sz="2000" b="1" dirty="0" smtClean="0">
                <a:solidFill>
                  <a:srgbClr val="0070C0"/>
                </a:solidFill>
              </a:rPr>
              <a:t>2) To withstand static and dynamic loads with undue deflection.</a:t>
            </a:r>
          </a:p>
          <a:p>
            <a:pPr algn="just"/>
            <a:r>
              <a:rPr lang="en-US" sz="2000" dirty="0" smtClean="0"/>
              <a:t>The various loads dealt with the frame are:</a:t>
            </a:r>
          </a:p>
          <a:p>
            <a:pPr algn="just">
              <a:buFont typeface="Arial" pitchFamily="34" charset="0"/>
              <a:buChar char="•"/>
            </a:pPr>
            <a:r>
              <a:rPr lang="en-US" sz="2000" dirty="0" smtClean="0"/>
              <a:t>The frame has to take the </a:t>
            </a:r>
            <a:r>
              <a:rPr lang="en-US" sz="2000" b="1" dirty="0" smtClean="0">
                <a:solidFill>
                  <a:srgbClr val="0070C0"/>
                </a:solidFill>
              </a:rPr>
              <a:t>thrust from the engine </a:t>
            </a:r>
            <a:r>
              <a:rPr lang="en-US" sz="2000" dirty="0" smtClean="0"/>
              <a:t>and </a:t>
            </a:r>
            <a:r>
              <a:rPr lang="en-US" sz="2000" b="1" dirty="0" smtClean="0">
                <a:solidFill>
                  <a:srgbClr val="0070C0"/>
                </a:solidFill>
              </a:rPr>
              <a:t>the transmission </a:t>
            </a:r>
            <a:r>
              <a:rPr lang="en-US" sz="2000" dirty="0" smtClean="0"/>
              <a:t>and other components.</a:t>
            </a:r>
          </a:p>
          <a:p>
            <a:pPr algn="just">
              <a:buFont typeface="Arial" pitchFamily="34" charset="0"/>
              <a:buChar char="•"/>
            </a:pPr>
            <a:r>
              <a:rPr lang="en-US" sz="2000" dirty="0" smtClean="0"/>
              <a:t>It has to withstand to </a:t>
            </a:r>
            <a:r>
              <a:rPr lang="en-US" sz="2000" b="1" dirty="0" err="1" smtClean="0">
                <a:solidFill>
                  <a:srgbClr val="0070C0"/>
                </a:solidFill>
              </a:rPr>
              <a:t>torsional</a:t>
            </a:r>
            <a:r>
              <a:rPr lang="en-US" sz="2000" b="1" dirty="0" smtClean="0">
                <a:solidFill>
                  <a:srgbClr val="0070C0"/>
                </a:solidFill>
              </a:rPr>
              <a:t> forces </a:t>
            </a:r>
            <a:r>
              <a:rPr lang="en-US" sz="2000" dirty="0" smtClean="0"/>
              <a:t>trying to </a:t>
            </a:r>
            <a:r>
              <a:rPr lang="en-US" sz="2000" b="1" dirty="0" smtClean="0">
                <a:solidFill>
                  <a:srgbClr val="0070C0"/>
                </a:solidFill>
              </a:rPr>
              <a:t>twist and untwist </a:t>
            </a:r>
            <a:r>
              <a:rPr lang="en-US" sz="2000" dirty="0" smtClean="0"/>
              <a:t>the whole structure on the </a:t>
            </a:r>
            <a:r>
              <a:rPr lang="en-US" sz="2000" b="1" dirty="0" smtClean="0">
                <a:solidFill>
                  <a:srgbClr val="0070C0"/>
                </a:solidFill>
              </a:rPr>
              <a:t>bumpy  ground</a:t>
            </a:r>
            <a:r>
              <a:rPr lang="en-US" sz="2000" dirty="0" smtClean="0"/>
              <a:t>. </a:t>
            </a:r>
          </a:p>
          <a:p>
            <a:pPr algn="just">
              <a:buFont typeface="Arial" pitchFamily="34" charset="0"/>
              <a:buChar char="•"/>
            </a:pPr>
            <a:r>
              <a:rPr lang="en-US" sz="2000" dirty="0" smtClean="0"/>
              <a:t>It has to bear the </a:t>
            </a:r>
            <a:r>
              <a:rPr lang="en-US" sz="2000" b="1" dirty="0" smtClean="0">
                <a:solidFill>
                  <a:srgbClr val="0070C0"/>
                </a:solidFill>
              </a:rPr>
              <a:t>longitudinal tensile forces </a:t>
            </a:r>
            <a:r>
              <a:rPr lang="en-US" sz="2000" dirty="0" smtClean="0"/>
              <a:t>during </a:t>
            </a:r>
            <a:r>
              <a:rPr lang="en-US" sz="2000" b="1" dirty="0" smtClean="0">
                <a:solidFill>
                  <a:srgbClr val="0070C0"/>
                </a:solidFill>
              </a:rPr>
              <a:t>starting</a:t>
            </a:r>
            <a:r>
              <a:rPr lang="en-US" sz="2000" dirty="0" smtClean="0"/>
              <a:t> and </a:t>
            </a:r>
            <a:r>
              <a:rPr lang="en-US" sz="2000" b="1" dirty="0" smtClean="0">
                <a:solidFill>
                  <a:srgbClr val="0070C0"/>
                </a:solidFill>
              </a:rPr>
              <a:t>acceleration</a:t>
            </a:r>
            <a:r>
              <a:rPr lang="en-US" sz="2000" dirty="0" smtClean="0"/>
              <a:t> and </a:t>
            </a:r>
            <a:r>
              <a:rPr lang="en-US" sz="2000" b="1" dirty="0" smtClean="0">
                <a:solidFill>
                  <a:srgbClr val="0070C0"/>
                </a:solidFill>
              </a:rPr>
              <a:t>compressive forces </a:t>
            </a:r>
            <a:r>
              <a:rPr lang="en-US" sz="2000" dirty="0" smtClean="0"/>
              <a:t>during </a:t>
            </a:r>
            <a:r>
              <a:rPr lang="en-US" sz="2000" b="1" dirty="0" smtClean="0">
                <a:solidFill>
                  <a:srgbClr val="0070C0"/>
                </a:solidFill>
              </a:rPr>
              <a:t>severe braking conditions </a:t>
            </a:r>
            <a:r>
              <a:rPr lang="en-US" sz="2000" dirty="0" smtClean="0"/>
              <a:t>and </a:t>
            </a:r>
            <a:r>
              <a:rPr lang="en-US" sz="2000" b="1" dirty="0" smtClean="0">
                <a:solidFill>
                  <a:srgbClr val="0070C0"/>
                </a:solidFill>
              </a:rPr>
              <a:t>strong wind forces</a:t>
            </a:r>
            <a:r>
              <a:rPr lang="en-US" sz="2000" dirty="0" smtClean="0"/>
              <a:t>. </a:t>
            </a:r>
          </a:p>
          <a:p>
            <a:pPr algn="just">
              <a:buFont typeface="Arial" pitchFamily="34" charset="0"/>
              <a:buChar char="•"/>
            </a:pPr>
            <a:r>
              <a:rPr lang="en-US" sz="2000" dirty="0" smtClean="0"/>
              <a:t>It </a:t>
            </a:r>
            <a:r>
              <a:rPr lang="en-US" sz="2000" b="1" dirty="0" smtClean="0">
                <a:solidFill>
                  <a:srgbClr val="0070C0"/>
                </a:solidFill>
              </a:rPr>
              <a:t>act as a base or support for the body</a:t>
            </a:r>
            <a:r>
              <a:rPr lang="en-US" sz="2000" dirty="0" smtClean="0"/>
              <a:t>, the </a:t>
            </a:r>
            <a:r>
              <a:rPr lang="en-US" sz="2000" b="1" dirty="0" smtClean="0">
                <a:solidFill>
                  <a:srgbClr val="0070C0"/>
                </a:solidFill>
              </a:rPr>
              <a:t>automobile components, </a:t>
            </a:r>
            <a:r>
              <a:rPr lang="en-US" sz="2000" dirty="0" smtClean="0"/>
              <a:t>the </a:t>
            </a:r>
            <a:r>
              <a:rPr lang="en-US" sz="2000" b="1" dirty="0" smtClean="0">
                <a:solidFill>
                  <a:srgbClr val="0070C0"/>
                </a:solidFill>
              </a:rPr>
              <a:t>floor</a:t>
            </a:r>
            <a:r>
              <a:rPr lang="en-US" sz="2000" dirty="0" smtClean="0"/>
              <a:t> and the </a:t>
            </a:r>
            <a:r>
              <a:rPr lang="en-US" sz="2000" b="1" dirty="0" smtClean="0">
                <a:solidFill>
                  <a:srgbClr val="0070C0"/>
                </a:solidFill>
              </a:rPr>
              <a:t>passengers.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458200" cy="3600986"/>
          </a:xfrm>
          <a:prstGeom prst="rect">
            <a:avLst/>
          </a:prstGeom>
          <a:noFill/>
        </p:spPr>
        <p:txBody>
          <a:bodyPr wrap="square" rtlCol="0">
            <a:spAutoFit/>
          </a:bodyPr>
          <a:lstStyle/>
          <a:p>
            <a:pPr algn="just">
              <a:buFont typeface="Arial" pitchFamily="34" charset="0"/>
              <a:buChar char="•"/>
            </a:pPr>
            <a:r>
              <a:rPr lang="en-US" sz="2000" dirty="0" smtClean="0"/>
              <a:t>It </a:t>
            </a:r>
            <a:r>
              <a:rPr lang="en-US" sz="2000" b="1" dirty="0" smtClean="0">
                <a:solidFill>
                  <a:srgbClr val="0070C0"/>
                </a:solidFill>
              </a:rPr>
              <a:t>accommodates</a:t>
            </a:r>
            <a:r>
              <a:rPr lang="en-US" sz="2000" dirty="0" smtClean="0"/>
              <a:t> the </a:t>
            </a:r>
            <a:r>
              <a:rPr lang="en-US" sz="2000" b="1" dirty="0" smtClean="0">
                <a:solidFill>
                  <a:srgbClr val="0070C0"/>
                </a:solidFill>
              </a:rPr>
              <a:t>suspension system including the coil spring</a:t>
            </a:r>
            <a:r>
              <a:rPr lang="en-US" sz="2000" dirty="0" smtClean="0"/>
              <a:t>, </a:t>
            </a:r>
            <a:r>
              <a:rPr lang="en-US" sz="2000" b="1" dirty="0" smtClean="0">
                <a:solidFill>
                  <a:srgbClr val="0070C0"/>
                </a:solidFill>
              </a:rPr>
              <a:t>shock absorbers, leaf springs, torsion bars..etc., </a:t>
            </a:r>
          </a:p>
          <a:p>
            <a:pPr algn="just">
              <a:buFont typeface="Arial" pitchFamily="34" charset="0"/>
              <a:buChar char="•"/>
            </a:pPr>
            <a:r>
              <a:rPr lang="en-US" sz="2000" dirty="0" smtClean="0"/>
              <a:t>It is the </a:t>
            </a:r>
            <a:r>
              <a:rPr lang="en-US" sz="2000" b="1" dirty="0" smtClean="0">
                <a:solidFill>
                  <a:srgbClr val="0070C0"/>
                </a:solidFill>
              </a:rPr>
              <a:t>base for the body </a:t>
            </a:r>
            <a:r>
              <a:rPr lang="en-US" sz="2000" dirty="0" smtClean="0"/>
              <a:t>and the </a:t>
            </a:r>
            <a:r>
              <a:rPr lang="en-US" sz="2000" b="1" dirty="0" smtClean="0">
                <a:solidFill>
                  <a:srgbClr val="0070C0"/>
                </a:solidFill>
              </a:rPr>
              <a:t>fuel tank.</a:t>
            </a:r>
          </a:p>
          <a:p>
            <a:pPr algn="just">
              <a:buFont typeface="Arial" pitchFamily="34" charset="0"/>
              <a:buChar char="•"/>
            </a:pPr>
            <a:endParaRPr lang="en-US" sz="2400" b="1" dirty="0" smtClean="0"/>
          </a:p>
          <a:p>
            <a:pPr algn="just">
              <a:buFont typeface="Arial" pitchFamily="34" charset="0"/>
              <a:buChar char="•"/>
            </a:pPr>
            <a:r>
              <a:rPr lang="en-US" sz="2400" b="1" dirty="0" smtClean="0">
                <a:solidFill>
                  <a:srgbClr val="FF0000"/>
                </a:solidFill>
              </a:rPr>
              <a:t>Types of Frame- sections:</a:t>
            </a:r>
            <a:r>
              <a:rPr lang="en-US" sz="2400" dirty="0" smtClean="0">
                <a:solidFill>
                  <a:srgbClr val="FF0000"/>
                </a:solidFill>
              </a:rPr>
              <a:t> </a:t>
            </a:r>
          </a:p>
          <a:p>
            <a:pPr marL="514350" indent="-514350" algn="just">
              <a:buAutoNum type="romanLcParenR"/>
            </a:pPr>
            <a:r>
              <a:rPr lang="en-US" sz="2000" b="1" dirty="0" smtClean="0"/>
              <a:t>Channel section: </a:t>
            </a:r>
            <a:r>
              <a:rPr lang="en-US" sz="2000" dirty="0" smtClean="0"/>
              <a:t>used for </a:t>
            </a:r>
            <a:r>
              <a:rPr lang="en-US" sz="2000" b="1" dirty="0" smtClean="0">
                <a:solidFill>
                  <a:srgbClr val="0070C0"/>
                </a:solidFill>
              </a:rPr>
              <a:t>long members of the frame</a:t>
            </a:r>
            <a:r>
              <a:rPr lang="en-US" sz="2000" dirty="0" smtClean="0"/>
              <a:t>.</a:t>
            </a:r>
          </a:p>
          <a:p>
            <a:pPr marL="514350" indent="-514350" algn="just">
              <a:buAutoNum type="romanLcParenR"/>
            </a:pPr>
            <a:r>
              <a:rPr lang="en-US" sz="2000" b="1" dirty="0" smtClean="0"/>
              <a:t>Box section: </a:t>
            </a:r>
            <a:r>
              <a:rPr lang="en-US" sz="2000" dirty="0" smtClean="0"/>
              <a:t>used for </a:t>
            </a:r>
            <a:r>
              <a:rPr lang="en-US" sz="2000" b="1" dirty="0" smtClean="0">
                <a:solidFill>
                  <a:srgbClr val="0070C0"/>
                </a:solidFill>
              </a:rPr>
              <a:t>short members of the frame</a:t>
            </a:r>
          </a:p>
          <a:p>
            <a:pPr marL="514350" indent="-514350" algn="just">
              <a:buAutoNum type="romanLcParenR"/>
            </a:pPr>
            <a:r>
              <a:rPr lang="en-US" sz="2000" b="1" dirty="0" smtClean="0"/>
              <a:t>Tubular section: </a:t>
            </a:r>
            <a:r>
              <a:rPr lang="en-US" sz="2000" dirty="0" smtClean="0"/>
              <a:t>used for </a:t>
            </a:r>
            <a:r>
              <a:rPr lang="en-US" sz="2000" b="1" dirty="0" smtClean="0">
                <a:solidFill>
                  <a:srgbClr val="0070C0"/>
                </a:solidFill>
              </a:rPr>
              <a:t>three wheelers, scooters and matadors, pick-ups frames.</a:t>
            </a:r>
          </a:p>
          <a:p>
            <a:pPr marL="514350" indent="-514350" algn="just">
              <a:buFont typeface="Arial" pitchFamily="34" charset="0"/>
              <a:buChar char="•"/>
            </a:pPr>
            <a:r>
              <a:rPr lang="en-US" sz="2000" dirty="0" smtClean="0"/>
              <a:t>The </a:t>
            </a:r>
            <a:r>
              <a:rPr lang="en-US" sz="2000" b="1" dirty="0" smtClean="0">
                <a:solidFill>
                  <a:srgbClr val="0070C0"/>
                </a:solidFill>
              </a:rPr>
              <a:t>channel section is good for bending</a:t>
            </a:r>
            <a:r>
              <a:rPr lang="en-US" sz="2000" dirty="0" smtClean="0"/>
              <a:t>, </a:t>
            </a:r>
            <a:r>
              <a:rPr lang="en-US" sz="2000" b="1" dirty="0" smtClean="0">
                <a:solidFill>
                  <a:srgbClr val="0070C0"/>
                </a:solidFill>
              </a:rPr>
              <a:t>tubular good for torsion </a:t>
            </a:r>
            <a:r>
              <a:rPr lang="en-US" sz="2000" dirty="0" smtClean="0"/>
              <a:t>and </a:t>
            </a:r>
            <a:r>
              <a:rPr lang="en-US" sz="2000" b="1" dirty="0" smtClean="0">
                <a:solidFill>
                  <a:srgbClr val="0070C0"/>
                </a:solidFill>
              </a:rPr>
              <a:t>box  good for bending and torsion.</a:t>
            </a:r>
            <a:endParaRPr lang="en-US" sz="2000" b="1" dirty="0">
              <a:solidFill>
                <a:srgbClr val="0070C0"/>
              </a:solidFill>
            </a:endParaRPr>
          </a:p>
        </p:txBody>
      </p:sp>
      <p:pic>
        <p:nvPicPr>
          <p:cNvPr id="8194" name="Picture 2"/>
          <p:cNvPicPr>
            <a:picLocks noChangeAspect="1" noChangeArrowheads="1"/>
          </p:cNvPicPr>
          <p:nvPr/>
        </p:nvPicPr>
        <p:blipFill>
          <a:blip r:embed="rId2"/>
          <a:srcRect/>
          <a:stretch>
            <a:fillRect/>
          </a:stretch>
        </p:blipFill>
        <p:spPr bwMode="auto">
          <a:xfrm>
            <a:off x="1219200" y="4267200"/>
            <a:ext cx="6858000" cy="19942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5724644"/>
          </a:xfrm>
          <a:prstGeom prst="rect">
            <a:avLst/>
          </a:prstGeom>
          <a:noFill/>
        </p:spPr>
        <p:txBody>
          <a:bodyPr>
            <a:spAutoFit/>
          </a:bodyPr>
          <a:lstStyle/>
          <a:p>
            <a:pPr>
              <a:defRPr/>
            </a:pPr>
            <a:r>
              <a:rPr lang="en-US" sz="2400" b="1" dirty="0">
                <a:solidFill>
                  <a:srgbClr val="FF0000"/>
                </a:solidFill>
                <a:latin typeface="+mj-lt"/>
              </a:rPr>
              <a:t>Definition:</a:t>
            </a:r>
          </a:p>
          <a:p>
            <a:pPr>
              <a:defRPr/>
            </a:pPr>
            <a:endParaRPr lang="en-US" sz="2400" dirty="0">
              <a:latin typeface="+mj-lt"/>
            </a:endParaRPr>
          </a:p>
          <a:p>
            <a:pPr algn="just">
              <a:defRPr/>
            </a:pPr>
            <a:r>
              <a:rPr lang="en-US" sz="2400" dirty="0">
                <a:latin typeface="+mj-lt"/>
              </a:rPr>
              <a:t>The automobile is a self propelled vehicle that travels on    the road </a:t>
            </a:r>
            <a:r>
              <a:rPr lang="en-US" sz="2400" dirty="0">
                <a:solidFill>
                  <a:srgbClr val="0070C0"/>
                </a:solidFill>
                <a:latin typeface="+mj-lt"/>
              </a:rPr>
              <a:t>–</a:t>
            </a:r>
            <a:r>
              <a:rPr lang="en-US" sz="2400" b="1" dirty="0">
                <a:solidFill>
                  <a:srgbClr val="0070C0"/>
                </a:solidFill>
                <a:latin typeface="+mj-lt"/>
              </a:rPr>
              <a:t>William H Crouse</a:t>
            </a:r>
          </a:p>
          <a:p>
            <a:pPr algn="just">
              <a:defRPr/>
            </a:pPr>
            <a:endParaRPr lang="en-US" sz="2400" dirty="0">
              <a:latin typeface="+mj-lt"/>
            </a:endParaRPr>
          </a:p>
          <a:p>
            <a:pPr algn="just">
              <a:defRPr/>
            </a:pPr>
            <a:r>
              <a:rPr lang="en-US" sz="2400" dirty="0">
                <a:latin typeface="+mj-lt"/>
              </a:rPr>
              <a:t>An automobile is a wheeled vehicle carrying its motive power unit   </a:t>
            </a:r>
          </a:p>
          <a:p>
            <a:pPr algn="just">
              <a:defRPr/>
            </a:pPr>
            <a:r>
              <a:rPr lang="en-US" sz="2400" b="1" dirty="0">
                <a:latin typeface="+mj-lt"/>
              </a:rPr>
              <a:t>  </a:t>
            </a:r>
            <a:r>
              <a:rPr lang="en-US" sz="2400" b="1" dirty="0">
                <a:solidFill>
                  <a:srgbClr val="0070C0"/>
                </a:solidFill>
                <a:latin typeface="+mj-lt"/>
              </a:rPr>
              <a:t>-</a:t>
            </a:r>
            <a:r>
              <a:rPr lang="en-US" sz="2400" b="1" dirty="0" err="1">
                <a:solidFill>
                  <a:srgbClr val="0070C0"/>
                </a:solidFill>
                <a:latin typeface="+mj-lt"/>
              </a:rPr>
              <a:t>Kirpal</a:t>
            </a:r>
            <a:r>
              <a:rPr lang="en-US" sz="2400" b="1" dirty="0">
                <a:solidFill>
                  <a:srgbClr val="0070C0"/>
                </a:solidFill>
                <a:latin typeface="+mj-lt"/>
              </a:rPr>
              <a:t> Sing</a:t>
            </a:r>
          </a:p>
          <a:p>
            <a:pPr algn="just">
              <a:defRPr/>
            </a:pPr>
            <a:endParaRPr lang="en-US" sz="2400" b="1" dirty="0">
              <a:latin typeface="+mj-lt"/>
            </a:endParaRPr>
          </a:p>
          <a:p>
            <a:pPr algn="just">
              <a:buFont typeface="Wingdings" pitchFamily="2" charset="2"/>
              <a:buChar char="§"/>
              <a:defRPr/>
            </a:pPr>
            <a:r>
              <a:rPr lang="en-US" sz="2400" dirty="0">
                <a:latin typeface="+mj-lt"/>
              </a:rPr>
              <a:t>Today, Automobiles play an unimaginable role in the social and economic  growth of any country.</a:t>
            </a:r>
          </a:p>
          <a:p>
            <a:pPr algn="just">
              <a:buFont typeface="Wingdings" pitchFamily="2" charset="2"/>
              <a:buChar char="§"/>
              <a:defRPr/>
            </a:pPr>
            <a:endParaRPr lang="en-US" sz="2400" dirty="0">
              <a:latin typeface="+mj-lt"/>
            </a:endParaRPr>
          </a:p>
          <a:p>
            <a:pPr algn="just">
              <a:buFont typeface="Wingdings" pitchFamily="2" charset="2"/>
              <a:buChar char="§"/>
              <a:defRPr/>
            </a:pPr>
            <a:r>
              <a:rPr lang="en-US" sz="2400" dirty="0">
                <a:latin typeface="+mj-lt"/>
              </a:rPr>
              <a:t>After the introduction of Internal combustion engines, the Automobile industry has seen a tremendous growth. </a:t>
            </a:r>
            <a:r>
              <a:rPr lang="en-US" dirty="0">
                <a:latin typeface="+mj-lt"/>
              </a:rPr>
              <a:t> </a:t>
            </a:r>
          </a:p>
          <a:p>
            <a:pPr>
              <a:defRPr/>
            </a:pPr>
            <a:endParaRPr lang="en-US" b="1" dirty="0">
              <a:latin typeface="+mj-lt"/>
            </a:endParaRPr>
          </a:p>
          <a:p>
            <a:pPr>
              <a:defRPr/>
            </a:pPr>
            <a:endParaRPr lang="en-US" b="1" dirty="0"/>
          </a:p>
          <a:p>
            <a:pP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763000" cy="6370975"/>
          </a:xfrm>
          <a:prstGeom prst="rect">
            <a:avLst/>
          </a:prstGeom>
          <a:noFill/>
        </p:spPr>
        <p:txBody>
          <a:bodyPr wrap="square" rtlCol="0">
            <a:spAutoFit/>
          </a:bodyPr>
          <a:lstStyle/>
          <a:p>
            <a:r>
              <a:rPr lang="en-US" sz="2400" b="1" dirty="0" smtClean="0">
                <a:solidFill>
                  <a:srgbClr val="FF0000"/>
                </a:solidFill>
              </a:rPr>
              <a:t>Classification of frames:</a:t>
            </a:r>
          </a:p>
          <a:p>
            <a:r>
              <a:rPr lang="en-US" sz="2000" b="1" dirty="0" smtClean="0"/>
              <a:t> </a:t>
            </a:r>
          </a:p>
          <a:p>
            <a:pPr marL="457200" indent="-457200">
              <a:buAutoNum type="arabicParenR"/>
            </a:pPr>
            <a:r>
              <a:rPr lang="en-US" sz="2000" b="1" dirty="0" smtClean="0">
                <a:solidFill>
                  <a:srgbClr val="0070C0"/>
                </a:solidFill>
              </a:rPr>
              <a:t>Conventional frame.</a:t>
            </a:r>
          </a:p>
          <a:p>
            <a:pPr marL="457200" indent="-457200">
              <a:buAutoNum type="arabicParenR"/>
            </a:pPr>
            <a:r>
              <a:rPr lang="en-US" sz="2000" b="1" dirty="0" smtClean="0">
                <a:solidFill>
                  <a:srgbClr val="0070C0"/>
                </a:solidFill>
              </a:rPr>
              <a:t>Integral or unit frame.</a:t>
            </a:r>
          </a:p>
          <a:p>
            <a:pPr marL="457200" indent="-457200">
              <a:buFontTx/>
              <a:buAutoNum type="arabicParenR"/>
            </a:pPr>
            <a:r>
              <a:rPr lang="en-US" sz="2000" b="1" dirty="0" smtClean="0">
                <a:solidFill>
                  <a:srgbClr val="0070C0"/>
                </a:solidFill>
              </a:rPr>
              <a:t>Semi-integral frame.</a:t>
            </a:r>
          </a:p>
          <a:p>
            <a:pPr marL="457200" indent="-457200"/>
            <a:endParaRPr lang="en-US" sz="2000" b="1" dirty="0" smtClean="0"/>
          </a:p>
          <a:p>
            <a:pPr marL="457200" indent="-457200"/>
            <a:r>
              <a:rPr lang="en-US" sz="2400" b="1" dirty="0" smtClean="0">
                <a:solidFill>
                  <a:srgbClr val="0070C0"/>
                </a:solidFill>
              </a:rPr>
              <a:t>1)Conventional frame: </a:t>
            </a:r>
            <a:r>
              <a:rPr lang="en-US" sz="2000" b="1" dirty="0" smtClean="0">
                <a:solidFill>
                  <a:srgbClr val="0070C0"/>
                </a:solidFill>
              </a:rPr>
              <a:t>(Non load carrying frame), </a:t>
            </a:r>
            <a:r>
              <a:rPr lang="en-US" sz="2000" dirty="0" smtClean="0"/>
              <a:t>here the loads on the vehicle are</a:t>
            </a:r>
            <a:r>
              <a:rPr lang="en-US" sz="2000" b="1" dirty="0" smtClean="0">
                <a:solidFill>
                  <a:srgbClr val="0070C0"/>
                </a:solidFill>
              </a:rPr>
              <a:t> transferred to the suspension </a:t>
            </a:r>
            <a:r>
              <a:rPr lang="en-US" sz="2000" dirty="0" smtClean="0"/>
              <a:t>by frame, which </a:t>
            </a:r>
            <a:r>
              <a:rPr lang="en-US" sz="2000" b="1" dirty="0" smtClean="0">
                <a:solidFill>
                  <a:srgbClr val="0070C0"/>
                </a:solidFill>
              </a:rPr>
              <a:t>support the engine, power train and body.</a:t>
            </a:r>
          </a:p>
          <a:p>
            <a:pPr marL="457200" indent="-457200">
              <a:buFont typeface="Arial" pitchFamily="34" charset="0"/>
              <a:buChar char="•"/>
            </a:pPr>
            <a:r>
              <a:rPr lang="en-US" sz="2000" dirty="0" smtClean="0"/>
              <a:t>It has </a:t>
            </a:r>
            <a:r>
              <a:rPr lang="en-US" sz="2000" b="1" dirty="0" smtClean="0">
                <a:solidFill>
                  <a:srgbClr val="002060"/>
                </a:solidFill>
              </a:rPr>
              <a:t>two long side members </a:t>
            </a:r>
            <a:r>
              <a:rPr lang="en-US" sz="2000" dirty="0" smtClean="0"/>
              <a:t>and </a:t>
            </a:r>
            <a:r>
              <a:rPr lang="en-US" sz="2000" b="1" dirty="0" smtClean="0">
                <a:solidFill>
                  <a:srgbClr val="002060"/>
                </a:solidFill>
              </a:rPr>
              <a:t>5 to 6 cross members </a:t>
            </a:r>
            <a:r>
              <a:rPr lang="en-US" sz="2000" dirty="0" smtClean="0"/>
              <a:t>joined together with the help of </a:t>
            </a:r>
            <a:r>
              <a:rPr lang="en-US" sz="2000" b="1" dirty="0" smtClean="0">
                <a:solidFill>
                  <a:srgbClr val="002060"/>
                </a:solidFill>
              </a:rPr>
              <a:t>rivets and bolts.</a:t>
            </a:r>
          </a:p>
          <a:p>
            <a:pPr marL="457200" indent="-457200">
              <a:buFont typeface="Arial" pitchFamily="34" charset="0"/>
              <a:buChar char="•"/>
            </a:pPr>
            <a:r>
              <a:rPr lang="en-US" sz="2000" dirty="0" smtClean="0"/>
              <a:t>The body work is made of material like </a:t>
            </a:r>
            <a:r>
              <a:rPr lang="en-US" sz="2000" b="1" dirty="0" smtClean="0">
                <a:solidFill>
                  <a:srgbClr val="0070C0"/>
                </a:solidFill>
              </a:rPr>
              <a:t>wood</a:t>
            </a:r>
            <a:r>
              <a:rPr lang="en-US" sz="2000" dirty="0" smtClean="0"/>
              <a:t> and </a:t>
            </a:r>
            <a:r>
              <a:rPr lang="en-US" sz="2000" b="1" dirty="0" smtClean="0">
                <a:solidFill>
                  <a:srgbClr val="0070C0"/>
                </a:solidFill>
              </a:rPr>
              <a:t>completely isolated </a:t>
            </a:r>
            <a:r>
              <a:rPr lang="en-US" sz="2000" dirty="0" smtClean="0"/>
              <a:t>from the </a:t>
            </a:r>
            <a:r>
              <a:rPr lang="en-US" sz="2000" b="1" dirty="0" smtClean="0">
                <a:solidFill>
                  <a:srgbClr val="0070C0"/>
                </a:solidFill>
              </a:rPr>
              <a:t>frame deflection</a:t>
            </a:r>
            <a:r>
              <a:rPr lang="en-US" sz="2000" dirty="0" smtClean="0"/>
              <a:t>. This type of construction is </a:t>
            </a:r>
            <a:r>
              <a:rPr lang="en-US" sz="2000" b="1" dirty="0" smtClean="0">
                <a:solidFill>
                  <a:srgbClr val="0070C0"/>
                </a:solidFill>
              </a:rPr>
              <a:t>widely used in trucks</a:t>
            </a:r>
            <a:r>
              <a:rPr lang="en-US" sz="2000" dirty="0" smtClean="0"/>
              <a:t>.</a:t>
            </a:r>
          </a:p>
          <a:p>
            <a:pPr marL="457200" indent="-457200">
              <a:buFont typeface="Arial" pitchFamily="34" charset="0"/>
              <a:buChar char="•"/>
            </a:pPr>
            <a:r>
              <a:rPr lang="en-US" sz="2000" dirty="0" smtClean="0"/>
              <a:t>The </a:t>
            </a:r>
            <a:r>
              <a:rPr lang="en-US" sz="2000" b="1" dirty="0" smtClean="0">
                <a:solidFill>
                  <a:srgbClr val="002060"/>
                </a:solidFill>
              </a:rPr>
              <a:t>frame tapers </a:t>
            </a:r>
            <a:r>
              <a:rPr lang="en-US" sz="2000" dirty="0" smtClean="0"/>
              <a:t>from the </a:t>
            </a:r>
            <a:r>
              <a:rPr lang="en-US" sz="2000" b="1" dirty="0" smtClean="0">
                <a:solidFill>
                  <a:srgbClr val="002060"/>
                </a:solidFill>
              </a:rPr>
              <a:t>rear to</a:t>
            </a:r>
            <a:r>
              <a:rPr lang="en-US" sz="2000" dirty="0" smtClean="0"/>
              <a:t> the </a:t>
            </a:r>
            <a:r>
              <a:rPr lang="en-US" sz="2000" b="1" dirty="0" smtClean="0">
                <a:solidFill>
                  <a:srgbClr val="002060"/>
                </a:solidFill>
              </a:rPr>
              <a:t>front</a:t>
            </a:r>
            <a:r>
              <a:rPr lang="en-US" sz="2000" dirty="0" smtClean="0"/>
              <a:t> to </a:t>
            </a:r>
            <a:r>
              <a:rPr lang="en-US" sz="2000" b="1" dirty="0" smtClean="0">
                <a:solidFill>
                  <a:srgbClr val="002060"/>
                </a:solidFill>
              </a:rPr>
              <a:t>permit adequate movement of the steering wheel.</a:t>
            </a:r>
          </a:p>
          <a:p>
            <a:pPr marL="457200" indent="-457200">
              <a:buFont typeface="Arial" pitchFamily="34" charset="0"/>
              <a:buChar char="•"/>
            </a:pPr>
            <a:r>
              <a:rPr lang="en-US" sz="2000" dirty="0" smtClean="0"/>
              <a:t>The longitudinal member </a:t>
            </a:r>
            <a:r>
              <a:rPr lang="en-US" sz="2000" b="1" dirty="0" smtClean="0">
                <a:solidFill>
                  <a:srgbClr val="002060"/>
                </a:solidFill>
              </a:rPr>
              <a:t>sweeping upward </a:t>
            </a:r>
            <a:r>
              <a:rPr lang="en-US" sz="2000" dirty="0" smtClean="0"/>
              <a:t>at the </a:t>
            </a:r>
            <a:r>
              <a:rPr lang="en-US" sz="2000" b="1" dirty="0" smtClean="0">
                <a:solidFill>
                  <a:srgbClr val="002060"/>
                </a:solidFill>
              </a:rPr>
              <a:t>rear end</a:t>
            </a:r>
            <a:r>
              <a:rPr lang="en-US" sz="2000" dirty="0" smtClean="0"/>
              <a:t>, </a:t>
            </a:r>
            <a:r>
              <a:rPr lang="en-US" sz="2000" b="1" dirty="0" smtClean="0">
                <a:solidFill>
                  <a:srgbClr val="002060"/>
                </a:solidFill>
              </a:rPr>
              <a:t>allow for the vertical movement of the rear axle.</a:t>
            </a:r>
          </a:p>
          <a:p>
            <a:pPr marL="457200" indent="-457200">
              <a:buFont typeface="Arial" pitchFamily="34" charset="0"/>
              <a:buChar char="•"/>
            </a:pPr>
            <a:r>
              <a:rPr lang="en-US" sz="2000" dirty="0" smtClean="0"/>
              <a:t>The </a:t>
            </a:r>
            <a:r>
              <a:rPr lang="en-US" sz="2000" b="1" dirty="0" err="1" smtClean="0">
                <a:solidFill>
                  <a:srgbClr val="002060"/>
                </a:solidFill>
              </a:rPr>
              <a:t>torsional</a:t>
            </a:r>
            <a:r>
              <a:rPr lang="en-US" sz="2000" b="1" dirty="0" smtClean="0">
                <a:solidFill>
                  <a:srgbClr val="002060"/>
                </a:solidFill>
              </a:rPr>
              <a:t> rigidity </a:t>
            </a:r>
            <a:r>
              <a:rPr lang="en-US" sz="2000" dirty="0" smtClean="0"/>
              <a:t>of the frame is </a:t>
            </a:r>
            <a:r>
              <a:rPr lang="en-US" sz="2000" b="1" dirty="0" smtClean="0">
                <a:solidFill>
                  <a:srgbClr val="002060"/>
                </a:solidFill>
              </a:rPr>
              <a:t>increased by providing tubular or box-section cross members.</a:t>
            </a:r>
          </a:p>
          <a:p>
            <a:pPr marL="457200" indent="-457200">
              <a:buFont typeface="Arial" pitchFamily="34" charset="0"/>
              <a:buChar char="•"/>
            </a:pPr>
            <a:endParaRPr lang="en-US" sz="2000" b="1" dirty="0" smtClean="0">
              <a:solidFill>
                <a:srgbClr val="002060"/>
              </a:solidFill>
            </a:endParaRPr>
          </a:p>
        </p:txBody>
      </p:sp>
      <p:sp>
        <p:nvSpPr>
          <p:cNvPr id="4" name="TextBox 3"/>
          <p:cNvSpPr txBox="1"/>
          <p:nvPr/>
        </p:nvSpPr>
        <p:spPr>
          <a:xfrm>
            <a:off x="609600" y="4038600"/>
            <a:ext cx="8534400" cy="646331"/>
          </a:xfrm>
          <a:prstGeom prst="rect">
            <a:avLst/>
          </a:prstGeom>
          <a:noFill/>
        </p:spPr>
        <p:txBody>
          <a:bodyPr wrap="square" rtlCol="0">
            <a:spAutoFit/>
          </a:bodyPr>
          <a:lstStyle/>
          <a:p>
            <a:pPr>
              <a:buFont typeface="Arial" pitchFamily="34" charset="0"/>
              <a:buChar char="•"/>
            </a:pPr>
            <a:endParaRPr lang="en-US"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
            <a:ext cx="2897695" cy="31242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3276600" y="0"/>
            <a:ext cx="5867400" cy="3716020"/>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1" y="3622208"/>
            <a:ext cx="5334000" cy="3235792"/>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r>
              <a:rPr lang="en-US" sz="2400" b="1" dirty="0" smtClean="0">
                <a:solidFill>
                  <a:srgbClr val="0070C0"/>
                </a:solidFill>
              </a:rPr>
              <a:t>2) Integral frame or chassis less frame:</a:t>
            </a:r>
          </a:p>
          <a:p>
            <a:pPr algn="just">
              <a:buFont typeface="Arial" pitchFamily="34" charset="0"/>
              <a:buChar char="•"/>
            </a:pPr>
            <a:r>
              <a:rPr lang="en-US" sz="2400" i="1" dirty="0" smtClean="0"/>
              <a:t> </a:t>
            </a:r>
            <a:r>
              <a:rPr lang="en-US" sz="2000" dirty="0" smtClean="0"/>
              <a:t>In this case both the </a:t>
            </a:r>
            <a:r>
              <a:rPr lang="en-US" sz="2000" b="1" dirty="0" smtClean="0">
                <a:solidFill>
                  <a:srgbClr val="0070C0"/>
                </a:solidFill>
              </a:rPr>
              <a:t>body and the frame form one integral part </a:t>
            </a:r>
            <a:r>
              <a:rPr lang="en-US" sz="2000" dirty="0" smtClean="0"/>
              <a:t>and </a:t>
            </a:r>
            <a:r>
              <a:rPr lang="en-US" sz="2000" b="1" dirty="0" smtClean="0">
                <a:solidFill>
                  <a:srgbClr val="0070C0"/>
                </a:solidFill>
              </a:rPr>
              <a:t>they cannot be seen separately . </a:t>
            </a:r>
          </a:p>
          <a:p>
            <a:pPr algn="just">
              <a:buFont typeface="Arial" pitchFamily="34" charset="0"/>
              <a:buChar char="•"/>
            </a:pPr>
            <a:r>
              <a:rPr lang="en-US" sz="2000" dirty="0" smtClean="0"/>
              <a:t>The </a:t>
            </a:r>
            <a:r>
              <a:rPr lang="en-US" sz="2000" b="1" dirty="0" smtClean="0">
                <a:solidFill>
                  <a:srgbClr val="0070C0"/>
                </a:solidFill>
              </a:rPr>
              <a:t>side longitudinal members are eliminated </a:t>
            </a:r>
            <a:r>
              <a:rPr lang="en-US" sz="2000" dirty="0" smtClean="0"/>
              <a:t>and the </a:t>
            </a:r>
            <a:r>
              <a:rPr lang="en-US" sz="2000" b="1" dirty="0" smtClean="0">
                <a:solidFill>
                  <a:srgbClr val="0070C0"/>
                </a:solidFill>
              </a:rPr>
              <a:t>transverse members are designed for higher strength.</a:t>
            </a:r>
          </a:p>
          <a:p>
            <a:pPr algn="just">
              <a:buFont typeface="Arial" pitchFamily="34" charset="0"/>
              <a:buChar char="•"/>
            </a:pPr>
            <a:r>
              <a:rPr lang="en-US" sz="2000" b="1" dirty="0" smtClean="0">
                <a:solidFill>
                  <a:srgbClr val="0070C0"/>
                </a:solidFill>
              </a:rPr>
              <a:t>All passenger cars nowadays adopt this type</a:t>
            </a:r>
            <a:r>
              <a:rPr lang="en-US" sz="2000" dirty="0" smtClean="0"/>
              <a:t> and also used in </a:t>
            </a:r>
            <a:r>
              <a:rPr lang="en-US" sz="2000" b="1" dirty="0" smtClean="0">
                <a:solidFill>
                  <a:srgbClr val="0070C0"/>
                </a:solidFill>
              </a:rPr>
              <a:t>buses and luxury coaches also.</a:t>
            </a:r>
          </a:p>
          <a:p>
            <a:pPr algn="just">
              <a:buFont typeface="Arial" pitchFamily="34" charset="0"/>
              <a:buChar char="•"/>
            </a:pPr>
            <a:r>
              <a:rPr lang="en-US" sz="2000" dirty="0" smtClean="0"/>
              <a:t>The </a:t>
            </a:r>
            <a:r>
              <a:rPr lang="en-US" sz="2000" b="1" dirty="0" smtClean="0">
                <a:solidFill>
                  <a:srgbClr val="0070C0"/>
                </a:solidFill>
              </a:rPr>
              <a:t>disadvantage </a:t>
            </a:r>
            <a:r>
              <a:rPr lang="en-US" sz="2000" dirty="0" smtClean="0"/>
              <a:t>of with this </a:t>
            </a:r>
            <a:r>
              <a:rPr lang="en-US" sz="2000" b="1" dirty="0" smtClean="0">
                <a:solidFill>
                  <a:srgbClr val="0070C0"/>
                </a:solidFill>
              </a:rPr>
              <a:t>frame is repairing is difficult.</a:t>
            </a:r>
            <a:endParaRPr lang="en-US" sz="2000" b="1" dirty="0">
              <a:solidFill>
                <a:srgbClr val="0070C0"/>
              </a:solidFill>
            </a:endParaRPr>
          </a:p>
        </p:txBody>
      </p:sp>
      <p:pic>
        <p:nvPicPr>
          <p:cNvPr id="9218" name="Picture 2"/>
          <p:cNvPicPr>
            <a:picLocks noChangeAspect="1" noChangeArrowheads="1"/>
          </p:cNvPicPr>
          <p:nvPr/>
        </p:nvPicPr>
        <p:blipFill>
          <a:blip r:embed="rId2"/>
          <a:srcRect/>
          <a:stretch>
            <a:fillRect/>
          </a:stretch>
        </p:blipFill>
        <p:spPr bwMode="auto">
          <a:xfrm>
            <a:off x="1371600" y="2819400"/>
            <a:ext cx="5852534" cy="35814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308324"/>
          </a:xfrm>
          <a:prstGeom prst="rect">
            <a:avLst/>
          </a:prstGeom>
          <a:noFill/>
        </p:spPr>
        <p:txBody>
          <a:bodyPr wrap="square" rtlCol="0">
            <a:spAutoFit/>
          </a:bodyPr>
          <a:lstStyle/>
          <a:p>
            <a:r>
              <a:rPr lang="en-US" sz="2400" b="1" dirty="0" smtClean="0">
                <a:solidFill>
                  <a:srgbClr val="FF0000"/>
                </a:solidFill>
              </a:rPr>
              <a:t>3)Semi-integral frame:</a:t>
            </a:r>
          </a:p>
          <a:p>
            <a:pPr algn="just">
              <a:buFont typeface="Arial" pitchFamily="34" charset="0"/>
              <a:buChar char="•"/>
            </a:pPr>
            <a:r>
              <a:rPr lang="en-US" sz="2000" dirty="0" smtClean="0"/>
              <a:t>In some vehicles </a:t>
            </a:r>
            <a:r>
              <a:rPr lang="en-US" sz="2000" b="1" dirty="0" smtClean="0">
                <a:solidFill>
                  <a:srgbClr val="0070C0"/>
                </a:solidFill>
              </a:rPr>
              <a:t>half frame is fixed in the front end on which engine gear box and front suspension is mounted.</a:t>
            </a:r>
          </a:p>
          <a:p>
            <a:pPr algn="just">
              <a:buFont typeface="Arial" pitchFamily="34" charset="0"/>
              <a:buChar char="•"/>
            </a:pPr>
            <a:r>
              <a:rPr lang="en-US" sz="2000" dirty="0" smtClean="0"/>
              <a:t>It has the advantage when the vehicle is met with accident the front frame can be taken easily to replace the damaged chassis frame.</a:t>
            </a:r>
          </a:p>
          <a:p>
            <a:pPr algn="just">
              <a:buFont typeface="Arial" pitchFamily="34" charset="0"/>
              <a:buChar char="•"/>
            </a:pPr>
            <a:r>
              <a:rPr lang="en-US" sz="2000" dirty="0" smtClean="0"/>
              <a:t>This type of frame is quite popular for small European cars and American cars, and this frame is heavy. </a:t>
            </a:r>
          </a:p>
        </p:txBody>
      </p:sp>
      <p:pic>
        <p:nvPicPr>
          <p:cNvPr id="2050" name="Picture 2"/>
          <p:cNvPicPr>
            <a:picLocks noChangeAspect="1" noChangeArrowheads="1"/>
          </p:cNvPicPr>
          <p:nvPr/>
        </p:nvPicPr>
        <p:blipFill>
          <a:blip r:embed="rId2"/>
          <a:srcRect/>
          <a:stretch>
            <a:fillRect/>
          </a:stretch>
        </p:blipFill>
        <p:spPr bwMode="auto">
          <a:xfrm>
            <a:off x="990600" y="2796957"/>
            <a:ext cx="6696075" cy="3660993"/>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2743200" cy="461665"/>
          </a:xfrm>
          <a:prstGeom prst="rect">
            <a:avLst/>
          </a:prstGeom>
          <a:noFill/>
        </p:spPr>
        <p:txBody>
          <a:bodyPr wrap="square" rtlCol="0">
            <a:spAutoFit/>
          </a:bodyPr>
          <a:lstStyle/>
          <a:p>
            <a:r>
              <a:rPr lang="en-US" sz="2400" b="1" dirty="0" smtClean="0"/>
              <a:t>Types of frames:</a:t>
            </a:r>
            <a:endParaRPr lang="en-US" sz="2400" b="1" dirty="0"/>
          </a:p>
        </p:txBody>
      </p:sp>
      <p:pic>
        <p:nvPicPr>
          <p:cNvPr id="3074" name="Picture 2"/>
          <p:cNvPicPr>
            <a:picLocks noChangeAspect="1" noChangeArrowheads="1"/>
          </p:cNvPicPr>
          <p:nvPr/>
        </p:nvPicPr>
        <p:blipFill>
          <a:blip r:embed="rId2"/>
          <a:srcRect/>
          <a:stretch>
            <a:fillRect/>
          </a:stretch>
        </p:blipFill>
        <p:spPr bwMode="auto">
          <a:xfrm>
            <a:off x="457200" y="609456"/>
            <a:ext cx="8398255" cy="5867543"/>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143000" y="228600"/>
            <a:ext cx="7239000" cy="31718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066800" y="3581400"/>
            <a:ext cx="6858000" cy="27051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25608" y="457200"/>
            <a:ext cx="8237392" cy="6049806"/>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rot="5400000">
            <a:off x="-145853" y="1746051"/>
            <a:ext cx="5778103" cy="3505201"/>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5486400" y="685800"/>
            <a:ext cx="2819400" cy="5481258"/>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1754" y="228600"/>
            <a:ext cx="8919845" cy="59436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66387" y="685800"/>
            <a:ext cx="8937102" cy="5410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3581400" cy="461665"/>
          </a:xfrm>
          <a:prstGeom prst="rect">
            <a:avLst/>
          </a:prstGeom>
          <a:noFill/>
        </p:spPr>
        <p:txBody>
          <a:bodyPr>
            <a:spAutoFit/>
          </a:bodyPr>
          <a:lstStyle/>
          <a:p>
            <a:pPr>
              <a:defRPr/>
            </a:pPr>
            <a:r>
              <a:rPr lang="en-US" sz="2400" b="1" dirty="0">
                <a:solidFill>
                  <a:srgbClr val="FF0000"/>
                </a:solidFill>
                <a:latin typeface="+mj-lt"/>
              </a:rPr>
              <a:t>History of Automobiles</a:t>
            </a:r>
            <a:r>
              <a:rPr lang="en-US" sz="2400" dirty="0">
                <a:solidFill>
                  <a:srgbClr val="FF0000"/>
                </a:solidFill>
                <a:latin typeface="+mj-lt"/>
              </a:rPr>
              <a:t>:</a:t>
            </a:r>
          </a:p>
        </p:txBody>
      </p:sp>
      <p:sp>
        <p:nvSpPr>
          <p:cNvPr id="3" name="TextBox 3"/>
          <p:cNvSpPr txBox="1">
            <a:spLocks noChangeArrowheads="1"/>
          </p:cNvSpPr>
          <p:nvPr/>
        </p:nvSpPr>
        <p:spPr bwMode="auto">
          <a:xfrm>
            <a:off x="0" y="685800"/>
            <a:ext cx="9144000" cy="6002338"/>
          </a:xfrm>
          <a:prstGeom prst="rect">
            <a:avLst/>
          </a:prstGeom>
          <a:noFill/>
          <a:ln w="9525">
            <a:noFill/>
            <a:miter lim="800000"/>
            <a:headEnd/>
            <a:tailEnd/>
          </a:ln>
        </p:spPr>
        <p:txBody>
          <a:bodyPr>
            <a:spAutoFit/>
          </a:bodyPr>
          <a:lstStyle/>
          <a:p>
            <a:pPr algn="just">
              <a:defRPr/>
            </a:pPr>
            <a:r>
              <a:rPr lang="en-US" sz="2400" dirty="0">
                <a:latin typeface="+mj-lt"/>
              </a:rPr>
              <a:t>The automobile has been around for more than 100 years.</a:t>
            </a:r>
          </a:p>
          <a:p>
            <a:pPr algn="just">
              <a:defRPr/>
            </a:pPr>
            <a:endParaRPr lang="en-US" sz="2400" dirty="0">
              <a:latin typeface="+mj-lt"/>
            </a:endParaRPr>
          </a:p>
          <a:p>
            <a:pPr algn="just">
              <a:buFont typeface="Arial" pitchFamily="34" charset="0"/>
              <a:buChar char="•"/>
              <a:defRPr/>
            </a:pPr>
            <a:r>
              <a:rPr lang="en-US" sz="2400" dirty="0">
                <a:latin typeface="+mj-lt"/>
              </a:rPr>
              <a:t>The first self propelled vehicle  was built by </a:t>
            </a:r>
            <a:r>
              <a:rPr lang="en-US" sz="2400" b="1" dirty="0">
                <a:solidFill>
                  <a:srgbClr val="0070C0"/>
                </a:solidFill>
                <a:latin typeface="+mj-lt"/>
              </a:rPr>
              <a:t>Captain Nicolas </a:t>
            </a:r>
            <a:r>
              <a:rPr lang="en-US" sz="2400" b="1" dirty="0" err="1">
                <a:solidFill>
                  <a:srgbClr val="0070C0"/>
                </a:solidFill>
                <a:latin typeface="+mj-lt"/>
              </a:rPr>
              <a:t>Cugnot</a:t>
            </a:r>
            <a:r>
              <a:rPr lang="en-US" sz="2400" b="1" dirty="0">
                <a:solidFill>
                  <a:srgbClr val="0070C0"/>
                </a:solidFill>
                <a:latin typeface="+mj-lt"/>
              </a:rPr>
              <a:t> </a:t>
            </a:r>
            <a:r>
              <a:rPr lang="en-US" sz="2400" dirty="0">
                <a:latin typeface="+mj-lt"/>
              </a:rPr>
              <a:t>in </a:t>
            </a:r>
            <a:r>
              <a:rPr lang="en-US" sz="2400" b="1" dirty="0">
                <a:solidFill>
                  <a:srgbClr val="0070C0"/>
                </a:solidFill>
                <a:latin typeface="+mj-lt"/>
              </a:rPr>
              <a:t>1769</a:t>
            </a:r>
            <a:r>
              <a:rPr lang="en-US" sz="2400" dirty="0">
                <a:latin typeface="+mj-lt"/>
              </a:rPr>
              <a:t>.  It was powered by a steam engine and was very slow.</a:t>
            </a:r>
          </a:p>
          <a:p>
            <a:pPr algn="just">
              <a:defRPr/>
            </a:pPr>
            <a:endParaRPr lang="en-US" sz="2400" dirty="0">
              <a:latin typeface="+mj-lt"/>
            </a:endParaRPr>
          </a:p>
          <a:p>
            <a:pPr algn="just">
              <a:buFont typeface="Arial" charset="0"/>
              <a:buChar char="•"/>
              <a:defRPr/>
            </a:pPr>
            <a:r>
              <a:rPr lang="en-US" sz="2400" dirty="0">
                <a:latin typeface="+mj-lt"/>
              </a:rPr>
              <a:t>In </a:t>
            </a:r>
            <a:r>
              <a:rPr lang="en-US" sz="2400" b="1" dirty="0">
                <a:solidFill>
                  <a:srgbClr val="0070C0"/>
                </a:solidFill>
                <a:latin typeface="+mj-lt"/>
              </a:rPr>
              <a:t>1801, Richard Trevithick </a:t>
            </a:r>
            <a:r>
              <a:rPr lang="en-US" sz="2400" dirty="0">
                <a:latin typeface="+mj-lt"/>
              </a:rPr>
              <a:t>improved the steam engines design by making them smaller and lighter. It was the first  horseless carriage that could transport passengers.</a:t>
            </a:r>
          </a:p>
          <a:p>
            <a:pPr algn="just">
              <a:defRPr/>
            </a:pPr>
            <a:endParaRPr lang="en-US" sz="2400" dirty="0">
              <a:latin typeface="+mj-lt"/>
            </a:endParaRPr>
          </a:p>
          <a:p>
            <a:pPr algn="just">
              <a:buFont typeface="Arial" charset="0"/>
              <a:buChar char="•"/>
              <a:defRPr/>
            </a:pPr>
            <a:r>
              <a:rPr lang="en-US" sz="2400" dirty="0">
                <a:latin typeface="+mj-lt"/>
              </a:rPr>
              <a:t>In </a:t>
            </a:r>
            <a:r>
              <a:rPr lang="en-US" sz="2400" b="1" dirty="0">
                <a:solidFill>
                  <a:srgbClr val="0070C0"/>
                </a:solidFill>
                <a:latin typeface="+mj-lt"/>
              </a:rPr>
              <a:t>1876,Nikolaus August Otto </a:t>
            </a:r>
            <a:r>
              <a:rPr lang="en-US" sz="2400" dirty="0">
                <a:latin typeface="+mj-lt"/>
              </a:rPr>
              <a:t>built the first four stroke engine.</a:t>
            </a:r>
          </a:p>
          <a:p>
            <a:pPr algn="just">
              <a:buFont typeface="Arial" charset="0"/>
              <a:buChar char="•"/>
              <a:defRPr/>
            </a:pPr>
            <a:endParaRPr lang="en-US" sz="2400" dirty="0">
              <a:latin typeface="+mj-lt"/>
            </a:endParaRPr>
          </a:p>
          <a:p>
            <a:pPr algn="just">
              <a:buFont typeface="Arial" charset="0"/>
              <a:buChar char="•"/>
              <a:defRPr/>
            </a:pPr>
            <a:r>
              <a:rPr lang="en-US" sz="2400" b="1" dirty="0">
                <a:solidFill>
                  <a:srgbClr val="0070C0"/>
                </a:solidFill>
                <a:latin typeface="+mj-lt"/>
              </a:rPr>
              <a:t>Karl Benz</a:t>
            </a:r>
            <a:r>
              <a:rPr lang="en-US" sz="2400" dirty="0">
                <a:latin typeface="+mj-lt"/>
              </a:rPr>
              <a:t>, known as one of the founders of Mercedes-Benz ,is the first to build an automobile powered by an IC engine in </a:t>
            </a:r>
            <a:r>
              <a:rPr lang="en-US" sz="2400" b="1" dirty="0">
                <a:solidFill>
                  <a:srgbClr val="0070C0"/>
                </a:solidFill>
                <a:latin typeface="+mj-lt"/>
              </a:rPr>
              <a:t>1885</a:t>
            </a:r>
            <a:r>
              <a:rPr lang="en-US" sz="2400" dirty="0">
                <a:latin typeface="+mj-lt"/>
              </a:rPr>
              <a:t>.</a:t>
            </a:r>
          </a:p>
          <a:p>
            <a:pPr algn="just">
              <a:buFont typeface="Arial" charset="0"/>
              <a:buChar char="•"/>
              <a:defRPr/>
            </a:pPr>
            <a:endParaRPr lang="en-US" sz="2400" dirty="0">
              <a:latin typeface="+mj-lt"/>
            </a:endParaRPr>
          </a:p>
          <a:p>
            <a:pPr algn="just">
              <a:buFont typeface="Arial" charset="0"/>
              <a:buChar char="•"/>
              <a:defRPr/>
            </a:pPr>
            <a:r>
              <a:rPr lang="en-US" sz="2400" dirty="0">
                <a:latin typeface="+mj-lt"/>
              </a:rPr>
              <a:t>In </a:t>
            </a:r>
            <a:r>
              <a:rPr lang="en-US" sz="2400" b="1" dirty="0">
                <a:solidFill>
                  <a:srgbClr val="0070C0"/>
                </a:solidFill>
                <a:latin typeface="+mj-lt"/>
              </a:rPr>
              <a:t>1886 Gottlieb Daimler </a:t>
            </a:r>
            <a:r>
              <a:rPr lang="en-US" sz="2400" dirty="0">
                <a:latin typeface="+mj-lt"/>
              </a:rPr>
              <a:t>designed the first four wheeled automobile. They also created the first V-slanted engine.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a:noFill/>
        </p:spPr>
        <p:txBody>
          <a:bodyPr wrap="square" rtlCol="0">
            <a:spAutoFit/>
          </a:bodyPr>
          <a:lstStyle/>
          <a:p>
            <a:pPr algn="ctr"/>
            <a:r>
              <a:rPr lang="en-US" sz="2400" b="1" dirty="0" smtClean="0"/>
              <a:t>BODY</a:t>
            </a:r>
            <a:endParaRPr lang="en-US" sz="2400" b="1" dirty="0"/>
          </a:p>
        </p:txBody>
      </p:sp>
      <p:sp>
        <p:nvSpPr>
          <p:cNvPr id="3" name="TextBox 2"/>
          <p:cNvSpPr txBox="1"/>
          <p:nvPr/>
        </p:nvSpPr>
        <p:spPr>
          <a:xfrm>
            <a:off x="304800" y="457200"/>
            <a:ext cx="8610600" cy="6247864"/>
          </a:xfrm>
          <a:prstGeom prst="rect">
            <a:avLst/>
          </a:prstGeom>
          <a:noFill/>
        </p:spPr>
        <p:txBody>
          <a:bodyPr wrap="square" rtlCol="0">
            <a:spAutoFit/>
          </a:bodyPr>
          <a:lstStyle/>
          <a:p>
            <a:pPr>
              <a:buFont typeface="Arial" pitchFamily="34" charset="0"/>
              <a:buChar char="•"/>
            </a:pPr>
            <a:r>
              <a:rPr lang="en-US" sz="2000" dirty="0" smtClean="0"/>
              <a:t>Body is the super structure of the Vehicle. The chassis and body make the complete vehicle.</a:t>
            </a:r>
          </a:p>
          <a:p>
            <a:pPr>
              <a:buFont typeface="Arial" pitchFamily="34" charset="0"/>
              <a:buChar char="•"/>
            </a:pPr>
            <a:r>
              <a:rPr lang="en-US" sz="2000" dirty="0" smtClean="0"/>
              <a:t>In large and heavier vehicles, the chassis and the body are each made as a separate unit and then bolted together.</a:t>
            </a:r>
          </a:p>
          <a:p>
            <a:pPr>
              <a:buFont typeface="Arial" pitchFamily="34" charset="0"/>
              <a:buChar char="•"/>
            </a:pPr>
            <a:r>
              <a:rPr lang="en-US" sz="2000" dirty="0" smtClean="0"/>
              <a:t>The body usually made from a large number of steel pressing units which are welded together.</a:t>
            </a:r>
          </a:p>
          <a:p>
            <a:pPr>
              <a:buFont typeface="Arial" pitchFamily="34" charset="0"/>
              <a:buChar char="•"/>
            </a:pPr>
            <a:r>
              <a:rPr lang="en-US" sz="2000" dirty="0" smtClean="0"/>
              <a:t>The body is bolted to the chassis at numerous points, rubber or felt strips being interposed to damp-down vibration and noise.</a:t>
            </a:r>
          </a:p>
          <a:p>
            <a:pPr>
              <a:buFont typeface="Arial" pitchFamily="34" charset="0"/>
              <a:buChar char="•"/>
            </a:pPr>
            <a:endParaRPr lang="en-US" sz="2000" dirty="0" smtClean="0"/>
          </a:p>
          <a:p>
            <a:r>
              <a:rPr lang="en-US" sz="2000" b="1" dirty="0" smtClean="0"/>
              <a:t>The body of motor vehicle should fulfill the following requirements:</a:t>
            </a:r>
            <a:r>
              <a:rPr lang="en-US" sz="2000" dirty="0" smtClean="0"/>
              <a:t>  </a:t>
            </a:r>
          </a:p>
          <a:p>
            <a:pPr marL="457200" indent="-457200">
              <a:buAutoNum type="alphaLcParenR"/>
            </a:pPr>
            <a:r>
              <a:rPr lang="en-US" sz="2000" dirty="0" smtClean="0"/>
              <a:t>Light in weight.</a:t>
            </a:r>
          </a:p>
          <a:p>
            <a:pPr marL="457200" indent="-457200">
              <a:buAutoNum type="alphaLcParenR"/>
            </a:pPr>
            <a:r>
              <a:rPr lang="en-US" sz="2000" dirty="0" smtClean="0"/>
              <a:t>Cheap and easy in manufacturing.</a:t>
            </a:r>
          </a:p>
          <a:p>
            <a:pPr marL="457200" indent="-457200">
              <a:buAutoNum type="alphaLcParenR"/>
            </a:pPr>
            <a:r>
              <a:rPr lang="en-US" sz="2000" dirty="0" smtClean="0"/>
              <a:t>Attractive in shape and </a:t>
            </a:r>
            <a:r>
              <a:rPr lang="en-US" sz="2000" dirty="0" smtClean="0"/>
              <a:t>color.</a:t>
            </a:r>
            <a:endParaRPr lang="en-US" sz="2000" dirty="0" smtClean="0"/>
          </a:p>
          <a:p>
            <a:pPr marL="457200" indent="-457200">
              <a:buAutoNum type="alphaLcParenR"/>
            </a:pPr>
            <a:r>
              <a:rPr lang="en-US" sz="2000" dirty="0" smtClean="0"/>
              <a:t>Minimum number of components.</a:t>
            </a:r>
          </a:p>
          <a:p>
            <a:pPr marL="457200" indent="-457200">
              <a:buAutoNum type="alphaLcParenR"/>
            </a:pPr>
            <a:r>
              <a:rPr lang="en-US" sz="2000" dirty="0" smtClean="0"/>
              <a:t>Clear all-round vision through glass area.</a:t>
            </a:r>
          </a:p>
          <a:p>
            <a:pPr marL="457200" indent="-457200">
              <a:buAutoNum type="alphaLcParenR"/>
            </a:pPr>
            <a:r>
              <a:rPr lang="en-US" sz="2000" dirty="0" smtClean="0"/>
              <a:t>Long fatigue life</a:t>
            </a:r>
          </a:p>
          <a:p>
            <a:pPr marL="457200" indent="-457200">
              <a:buAutoNum type="alphaLcParenR"/>
            </a:pPr>
            <a:r>
              <a:rPr lang="en-US" sz="2000" dirty="0" smtClean="0"/>
              <a:t>Minimum resistance to air.</a:t>
            </a:r>
          </a:p>
          <a:p>
            <a:pPr marL="457200" indent="-457200">
              <a:buAutoNum type="alphaLcParenR"/>
            </a:pPr>
            <a:r>
              <a:rPr lang="en-US" sz="2000" dirty="0" smtClean="0"/>
              <a:t>Good access to the engine and suspension system.</a:t>
            </a:r>
          </a:p>
          <a:p>
            <a:pPr marL="457200" indent="-457200">
              <a:buAutoNum type="alphaLcParenR"/>
            </a:pPr>
            <a:r>
              <a:rPr lang="en-US" sz="2000" dirty="0" smtClean="0"/>
              <a:t>Minimum vibration during running of the vehicle</a:t>
            </a:r>
          </a:p>
          <a:p>
            <a:pPr marL="457200" indent="-457200">
              <a:buAutoNum type="alphaLcParenR"/>
            </a:pPr>
            <a:r>
              <a:rPr lang="en-US" sz="2000" dirty="0" smtClean="0"/>
              <a:t>Adequate space for passengers and luggage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57200" y="685800"/>
            <a:ext cx="8500208" cy="51054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533400" y="32349"/>
            <a:ext cx="8077200" cy="682565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002338"/>
          </a:xfrm>
          <a:prstGeom prst="rect">
            <a:avLst/>
          </a:prstGeom>
          <a:noFill/>
        </p:spPr>
        <p:txBody>
          <a:bodyPr>
            <a:spAutoFit/>
          </a:bodyPr>
          <a:lstStyle/>
          <a:p>
            <a:pPr algn="just">
              <a:buFont typeface="Arial" charset="0"/>
              <a:buChar char="•"/>
              <a:defRPr/>
            </a:pPr>
            <a:r>
              <a:rPr lang="en-US" sz="2400" dirty="0">
                <a:latin typeface="+mj-lt"/>
              </a:rPr>
              <a:t>After </a:t>
            </a:r>
            <a:r>
              <a:rPr lang="en-US" sz="2400" b="1" dirty="0">
                <a:solidFill>
                  <a:srgbClr val="0070C0"/>
                </a:solidFill>
                <a:latin typeface="+mj-lt"/>
              </a:rPr>
              <a:t>1886, Benz </a:t>
            </a:r>
            <a:r>
              <a:rPr lang="en-US" sz="2400" dirty="0">
                <a:latin typeface="+mj-lt"/>
              </a:rPr>
              <a:t>also invented </a:t>
            </a:r>
            <a:r>
              <a:rPr lang="en-US" sz="2400" b="1" dirty="0">
                <a:solidFill>
                  <a:srgbClr val="0070C0"/>
                </a:solidFill>
                <a:latin typeface="+mj-lt"/>
              </a:rPr>
              <a:t>accelerator</a:t>
            </a:r>
            <a:r>
              <a:rPr lang="en-US" sz="2400" dirty="0">
                <a:latin typeface="+mj-lt"/>
              </a:rPr>
              <a:t> for speed regulation, </a:t>
            </a:r>
            <a:r>
              <a:rPr lang="en-US" sz="2400" b="1" dirty="0">
                <a:solidFill>
                  <a:srgbClr val="0070C0"/>
                </a:solidFill>
                <a:latin typeface="+mj-lt"/>
              </a:rPr>
              <a:t>battery ignition </a:t>
            </a:r>
            <a:r>
              <a:rPr lang="en-US" sz="2400" dirty="0">
                <a:latin typeface="+mj-lt"/>
              </a:rPr>
              <a:t>system, </a:t>
            </a:r>
            <a:r>
              <a:rPr lang="en-US" sz="2400" b="1" dirty="0">
                <a:solidFill>
                  <a:srgbClr val="0070C0"/>
                </a:solidFill>
                <a:latin typeface="+mj-lt"/>
              </a:rPr>
              <a:t>spark plug</a:t>
            </a:r>
            <a:r>
              <a:rPr lang="en-US" sz="2400" dirty="0">
                <a:latin typeface="+mj-lt"/>
              </a:rPr>
              <a:t>, </a:t>
            </a:r>
            <a:r>
              <a:rPr lang="en-US" sz="2400" b="1" dirty="0">
                <a:solidFill>
                  <a:srgbClr val="0070C0"/>
                </a:solidFill>
                <a:latin typeface="+mj-lt"/>
              </a:rPr>
              <a:t>clutch</a:t>
            </a:r>
            <a:r>
              <a:rPr lang="en-US" sz="2400" dirty="0">
                <a:latin typeface="+mj-lt"/>
              </a:rPr>
              <a:t> ,</a:t>
            </a:r>
            <a:r>
              <a:rPr lang="en-US" sz="2400" b="1" dirty="0">
                <a:solidFill>
                  <a:srgbClr val="0070C0"/>
                </a:solidFill>
                <a:latin typeface="+mj-lt"/>
              </a:rPr>
              <a:t>gear shift </a:t>
            </a:r>
            <a:r>
              <a:rPr lang="en-US" sz="2400" dirty="0">
                <a:latin typeface="+mj-lt"/>
              </a:rPr>
              <a:t>,and the </a:t>
            </a:r>
            <a:r>
              <a:rPr lang="en-US" sz="2400" b="1" dirty="0">
                <a:solidFill>
                  <a:srgbClr val="0070C0"/>
                </a:solidFill>
                <a:latin typeface="+mj-lt"/>
              </a:rPr>
              <a:t>radiator for  </a:t>
            </a:r>
            <a:r>
              <a:rPr lang="en-US" sz="2400" dirty="0">
                <a:latin typeface="+mj-lt"/>
              </a:rPr>
              <a:t>cooling the engine.</a:t>
            </a:r>
          </a:p>
          <a:p>
            <a:pPr algn="just">
              <a:defRPr/>
            </a:pPr>
            <a:endParaRPr lang="en-US" sz="2400" dirty="0">
              <a:latin typeface="+mj-lt"/>
            </a:endParaRPr>
          </a:p>
          <a:p>
            <a:pPr algn="just">
              <a:buFont typeface="Arial" charset="0"/>
              <a:buChar char="•"/>
              <a:defRPr/>
            </a:pPr>
            <a:r>
              <a:rPr lang="en-US" sz="2400" dirty="0">
                <a:latin typeface="+mj-lt"/>
              </a:rPr>
              <a:t>  With these improvements ,he started with production of the automobile ,the first in the world, in the year </a:t>
            </a:r>
            <a:r>
              <a:rPr lang="en-US" sz="2400" b="1" dirty="0">
                <a:solidFill>
                  <a:srgbClr val="0070C0"/>
                </a:solidFill>
                <a:latin typeface="+mj-lt"/>
              </a:rPr>
              <a:t>1888</a:t>
            </a:r>
            <a:r>
              <a:rPr lang="en-US" sz="2400" dirty="0">
                <a:latin typeface="+mj-lt"/>
              </a:rPr>
              <a:t>.</a:t>
            </a:r>
          </a:p>
          <a:p>
            <a:pPr algn="just">
              <a:defRPr/>
            </a:pPr>
            <a:endParaRPr lang="en-US" sz="2400" dirty="0">
              <a:latin typeface="+mj-lt"/>
            </a:endParaRPr>
          </a:p>
          <a:p>
            <a:pPr algn="just">
              <a:buFont typeface="Arial" charset="0"/>
              <a:buChar char="•"/>
              <a:defRPr/>
            </a:pPr>
            <a:r>
              <a:rPr lang="en-US" sz="2400" dirty="0">
                <a:latin typeface="+mj-lt"/>
              </a:rPr>
              <a:t>  However  in the year </a:t>
            </a:r>
            <a:r>
              <a:rPr lang="en-US" sz="2400" b="1" dirty="0">
                <a:solidFill>
                  <a:srgbClr val="0070C0"/>
                </a:solidFill>
                <a:latin typeface="+mj-lt"/>
              </a:rPr>
              <a:t>1893</a:t>
            </a:r>
            <a:r>
              <a:rPr lang="en-US" sz="2400" dirty="0">
                <a:latin typeface="+mj-lt"/>
              </a:rPr>
              <a:t> that the first four wheeled automobile   was introduced by him.</a:t>
            </a:r>
          </a:p>
          <a:p>
            <a:pPr algn="just">
              <a:defRPr/>
            </a:pPr>
            <a:endParaRPr lang="en-US" sz="2400" dirty="0">
              <a:latin typeface="+mj-lt"/>
            </a:endParaRPr>
          </a:p>
          <a:p>
            <a:pPr algn="just">
              <a:buFont typeface="Arial" charset="0"/>
              <a:buChar char="•"/>
              <a:defRPr/>
            </a:pPr>
            <a:r>
              <a:rPr lang="en-US" sz="2400" dirty="0">
                <a:latin typeface="+mj-lt"/>
              </a:rPr>
              <a:t>In </a:t>
            </a:r>
            <a:r>
              <a:rPr lang="en-US" sz="2400" b="1" dirty="0">
                <a:solidFill>
                  <a:srgbClr val="0070C0"/>
                </a:solidFill>
                <a:latin typeface="+mj-lt"/>
              </a:rPr>
              <a:t>1908</a:t>
            </a:r>
            <a:r>
              <a:rPr lang="en-US" sz="2400" dirty="0">
                <a:latin typeface="+mj-lt"/>
              </a:rPr>
              <a:t>, </a:t>
            </a:r>
            <a:r>
              <a:rPr lang="en-US" sz="2400" b="1" dirty="0">
                <a:solidFill>
                  <a:srgbClr val="0070C0"/>
                </a:solidFill>
                <a:latin typeface="+mj-lt"/>
              </a:rPr>
              <a:t>Ford </a:t>
            </a:r>
            <a:r>
              <a:rPr lang="en-US" sz="2400" dirty="0">
                <a:latin typeface="+mj-lt"/>
              </a:rPr>
              <a:t>started to build cars with vary famous </a:t>
            </a:r>
            <a:r>
              <a:rPr lang="en-US" sz="2400" b="1" dirty="0">
                <a:solidFill>
                  <a:srgbClr val="0070C0"/>
                </a:solidFill>
                <a:latin typeface="+mj-lt"/>
              </a:rPr>
              <a:t>model-T</a:t>
            </a:r>
            <a:r>
              <a:rPr lang="en-US" sz="2400" dirty="0">
                <a:latin typeface="+mj-lt"/>
              </a:rPr>
              <a:t>, in nineteen years,  a total of </a:t>
            </a:r>
            <a:r>
              <a:rPr lang="en-US" sz="2400" b="1" dirty="0">
                <a:solidFill>
                  <a:srgbClr val="0070C0"/>
                </a:solidFill>
                <a:latin typeface="+mj-lt"/>
              </a:rPr>
              <a:t>15500000</a:t>
            </a:r>
            <a:r>
              <a:rPr lang="en-US" sz="2400" dirty="0">
                <a:latin typeface="+mj-lt"/>
              </a:rPr>
              <a:t> units where sold in the </a:t>
            </a:r>
            <a:r>
              <a:rPr lang="en-US" sz="2400" b="1" dirty="0">
                <a:solidFill>
                  <a:srgbClr val="0070C0"/>
                </a:solidFill>
                <a:latin typeface="+mj-lt"/>
              </a:rPr>
              <a:t>United States alone. </a:t>
            </a:r>
          </a:p>
          <a:p>
            <a:pPr algn="just">
              <a:buFont typeface="Arial" charset="0"/>
              <a:buChar char="•"/>
              <a:defRPr/>
            </a:pPr>
            <a:endParaRPr lang="en-US" sz="2400" dirty="0">
              <a:latin typeface="+mj-lt"/>
            </a:endParaRPr>
          </a:p>
          <a:p>
            <a:pPr algn="just">
              <a:buFont typeface="Arial" charset="0"/>
              <a:buChar char="•"/>
              <a:defRPr/>
            </a:pPr>
            <a:r>
              <a:rPr lang="en-US" sz="2400" dirty="0">
                <a:latin typeface="+mj-lt"/>
              </a:rPr>
              <a:t>Hybrid cars have also been around since the </a:t>
            </a:r>
            <a:r>
              <a:rPr lang="en-US" sz="2400" b="1" dirty="0">
                <a:solidFill>
                  <a:srgbClr val="0070C0"/>
                </a:solidFill>
                <a:latin typeface="+mj-lt"/>
              </a:rPr>
              <a:t>1900’s</a:t>
            </a:r>
            <a:r>
              <a:rPr lang="en-US" sz="2400" dirty="0">
                <a:latin typeface="+mj-lt"/>
              </a:rPr>
              <a:t>.</a:t>
            </a:r>
          </a:p>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ctrTitle" idx="4294967295"/>
          </p:nvPr>
        </p:nvSpPr>
        <p:spPr>
          <a:xfrm>
            <a:off x="0" y="0"/>
            <a:ext cx="7848600" cy="762000"/>
          </a:xfrm>
        </p:spPr>
        <p:txBody>
          <a:bodyPr>
            <a:normAutofit/>
          </a:bodyPr>
          <a:lstStyle/>
          <a:p>
            <a:pPr eaLnBrk="1" hangingPunct="1"/>
            <a:r>
              <a:rPr lang="en-US" sz="2400" b="1" dirty="0" smtClean="0">
                <a:solidFill>
                  <a:srgbClr val="0070C0"/>
                </a:solidFill>
              </a:rPr>
              <a:t>First Four and Two wheelers</a:t>
            </a:r>
          </a:p>
        </p:txBody>
      </p:sp>
      <p:sp>
        <p:nvSpPr>
          <p:cNvPr id="21507" name="TextBox 2"/>
          <p:cNvSpPr txBox="1">
            <a:spLocks noChangeArrowheads="1"/>
          </p:cNvSpPr>
          <p:nvPr/>
        </p:nvSpPr>
        <p:spPr bwMode="auto">
          <a:xfrm>
            <a:off x="838200" y="1524000"/>
            <a:ext cx="8077200" cy="769938"/>
          </a:xfrm>
          <a:prstGeom prst="rect">
            <a:avLst/>
          </a:prstGeom>
          <a:noFill/>
          <a:ln w="9525">
            <a:noFill/>
            <a:miter lim="800000"/>
            <a:headEnd/>
            <a:tailEnd/>
          </a:ln>
        </p:spPr>
        <p:txBody>
          <a:bodyPr>
            <a:spAutoFit/>
          </a:bodyPr>
          <a:lstStyle/>
          <a:p>
            <a:pPr algn="just"/>
            <a:endParaRPr lang="en-US" sz="2000"/>
          </a:p>
          <a:p>
            <a:endParaRPr lang="en-US"/>
          </a:p>
        </p:txBody>
      </p:sp>
      <p:pic>
        <p:nvPicPr>
          <p:cNvPr id="21508" name="Picture 2" descr="C:\Users\dell\Desktop\download.jpg"/>
          <p:cNvPicPr>
            <a:picLocks noChangeAspect="1" noChangeArrowheads="1"/>
          </p:cNvPicPr>
          <p:nvPr/>
        </p:nvPicPr>
        <p:blipFill>
          <a:blip r:embed="rId2"/>
          <a:srcRect/>
          <a:stretch>
            <a:fillRect/>
          </a:stretch>
        </p:blipFill>
        <p:spPr bwMode="auto">
          <a:xfrm>
            <a:off x="0" y="1143000"/>
            <a:ext cx="4495800" cy="4495800"/>
          </a:xfrm>
          <a:prstGeom prst="rect">
            <a:avLst/>
          </a:prstGeom>
          <a:noFill/>
          <a:ln w="9525">
            <a:noFill/>
            <a:miter lim="800000"/>
            <a:headEnd/>
            <a:tailEnd/>
          </a:ln>
        </p:spPr>
      </p:pic>
      <p:pic>
        <p:nvPicPr>
          <p:cNvPr id="21509" name="Picture 3"/>
          <p:cNvPicPr>
            <a:picLocks noChangeAspect="1" noChangeArrowheads="1"/>
          </p:cNvPicPr>
          <p:nvPr/>
        </p:nvPicPr>
        <p:blipFill>
          <a:blip r:embed="rId3"/>
          <a:srcRect/>
          <a:stretch>
            <a:fillRect/>
          </a:stretch>
        </p:blipFill>
        <p:spPr bwMode="auto">
          <a:xfrm>
            <a:off x="4552950" y="1295400"/>
            <a:ext cx="459105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0C06BE-65DF-4157-B2F2-B1F78DD3C836}" type="slidenum">
              <a:rPr lang="en-US" smtClean="0"/>
              <a:pPr>
                <a:defRPr/>
              </a:pPr>
              <a:t>8</a:t>
            </a:fld>
            <a:endParaRPr lang="en-US"/>
          </a:p>
        </p:txBody>
      </p:sp>
      <p:pic>
        <p:nvPicPr>
          <p:cNvPr id="22531" name="Picture 2" descr="C:\Users\USER\Desktop\2017-01-12_19-03-33-640x509.jpeg"/>
          <p:cNvPicPr>
            <a:picLocks noChangeAspect="1" noChangeArrowheads="1"/>
          </p:cNvPicPr>
          <p:nvPr/>
        </p:nvPicPr>
        <p:blipFill>
          <a:blip r:embed="rId2"/>
          <a:srcRect/>
          <a:stretch>
            <a:fillRect/>
          </a:stretch>
        </p:blipFill>
        <p:spPr bwMode="auto">
          <a:xfrm>
            <a:off x="533400" y="152400"/>
            <a:ext cx="4953000" cy="2947988"/>
          </a:xfrm>
          <a:prstGeom prst="rect">
            <a:avLst/>
          </a:prstGeom>
          <a:noFill/>
          <a:ln w="9525">
            <a:noFill/>
            <a:miter lim="800000"/>
            <a:headEnd/>
            <a:tailEnd/>
          </a:ln>
        </p:spPr>
      </p:pic>
      <p:pic>
        <p:nvPicPr>
          <p:cNvPr id="22532" name="Picture 3" descr="C:\Users\USER\Desktop\2017-01-12_20-38-24-640x450.jpg"/>
          <p:cNvPicPr>
            <a:picLocks noChangeAspect="1" noChangeArrowheads="1"/>
          </p:cNvPicPr>
          <p:nvPr/>
        </p:nvPicPr>
        <p:blipFill>
          <a:blip r:embed="rId3"/>
          <a:srcRect/>
          <a:stretch>
            <a:fillRect/>
          </a:stretch>
        </p:blipFill>
        <p:spPr bwMode="auto">
          <a:xfrm>
            <a:off x="304800" y="3497263"/>
            <a:ext cx="4238625" cy="2979737"/>
          </a:xfrm>
          <a:prstGeom prst="rect">
            <a:avLst/>
          </a:prstGeom>
          <a:noFill/>
          <a:ln w="9525">
            <a:noFill/>
            <a:miter lim="800000"/>
            <a:headEnd/>
            <a:tailEnd/>
          </a:ln>
        </p:spPr>
      </p:pic>
      <p:pic>
        <p:nvPicPr>
          <p:cNvPr id="22533" name="Picture 4" descr="C:\Users\USER\Desktop\2017-01-12_20-38-27.jpg"/>
          <p:cNvPicPr>
            <a:picLocks noChangeAspect="1" noChangeArrowheads="1"/>
          </p:cNvPicPr>
          <p:nvPr/>
        </p:nvPicPr>
        <p:blipFill>
          <a:blip r:embed="rId4"/>
          <a:srcRect/>
          <a:stretch>
            <a:fillRect/>
          </a:stretch>
        </p:blipFill>
        <p:spPr bwMode="auto">
          <a:xfrm>
            <a:off x="4648200" y="3570288"/>
            <a:ext cx="4171950" cy="2982912"/>
          </a:xfrm>
          <a:prstGeom prst="rect">
            <a:avLst/>
          </a:prstGeom>
          <a:noFill/>
          <a:ln w="9525">
            <a:noFill/>
            <a:miter lim="800000"/>
            <a:headEnd/>
            <a:tailEnd/>
          </a:ln>
        </p:spPr>
      </p:pic>
      <p:sp>
        <p:nvSpPr>
          <p:cNvPr id="22534" name="TextBox 9"/>
          <p:cNvSpPr txBox="1">
            <a:spLocks noChangeArrowheads="1"/>
          </p:cNvSpPr>
          <p:nvPr/>
        </p:nvSpPr>
        <p:spPr bwMode="auto">
          <a:xfrm>
            <a:off x="5791200" y="533400"/>
            <a:ext cx="3124200" cy="1200150"/>
          </a:xfrm>
          <a:prstGeom prst="rect">
            <a:avLst/>
          </a:prstGeom>
          <a:noFill/>
          <a:ln w="9525">
            <a:noFill/>
            <a:miter lim="800000"/>
            <a:headEnd/>
            <a:tailEnd/>
          </a:ln>
        </p:spPr>
        <p:txBody>
          <a:bodyPr>
            <a:spAutoFit/>
          </a:bodyPr>
          <a:lstStyle/>
          <a:p>
            <a:r>
              <a:rPr lang="en-US" sz="2400" b="1" dirty="0">
                <a:solidFill>
                  <a:srgbClr val="0070C0"/>
                </a:solidFill>
              </a:rPr>
              <a:t>Ford Four wheel Vehicle &amp; model-T engine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ctrTitle"/>
          </p:nvPr>
        </p:nvSpPr>
        <p:spPr>
          <a:xfrm>
            <a:off x="0" y="0"/>
            <a:ext cx="3352800" cy="609600"/>
          </a:xfrm>
        </p:spPr>
        <p:txBody>
          <a:bodyPr/>
          <a:lstStyle/>
          <a:p>
            <a:pPr algn="l" eaLnBrk="1" fontAlgn="auto" hangingPunct="1">
              <a:spcAft>
                <a:spcPts val="0"/>
              </a:spcAft>
              <a:defRPr/>
            </a:pPr>
            <a:r>
              <a:rPr lang="en-US" sz="2800" b="1" dirty="0" smtClean="0">
                <a:solidFill>
                  <a:srgbClr val="0070C0"/>
                </a:solidFill>
              </a:rPr>
              <a:t>Present:</a:t>
            </a:r>
          </a:p>
        </p:txBody>
      </p:sp>
      <p:sp>
        <p:nvSpPr>
          <p:cNvPr id="23555" name="TextBox 2"/>
          <p:cNvSpPr txBox="1">
            <a:spLocks noChangeArrowheads="1"/>
          </p:cNvSpPr>
          <p:nvPr/>
        </p:nvSpPr>
        <p:spPr bwMode="auto">
          <a:xfrm>
            <a:off x="0" y="685800"/>
            <a:ext cx="9144000" cy="6370975"/>
          </a:xfrm>
          <a:prstGeom prst="rect">
            <a:avLst/>
          </a:prstGeom>
          <a:noFill/>
          <a:ln w="9525">
            <a:noFill/>
            <a:miter lim="800000"/>
            <a:headEnd/>
            <a:tailEnd/>
          </a:ln>
        </p:spPr>
        <p:txBody>
          <a:bodyPr>
            <a:spAutoFit/>
          </a:bodyPr>
          <a:lstStyle/>
          <a:p>
            <a:pPr algn="just">
              <a:buFont typeface="Arial" charset="0"/>
              <a:buChar char="•"/>
            </a:pPr>
            <a:r>
              <a:rPr lang="en-US" sz="2400" dirty="0"/>
              <a:t>  Today the </a:t>
            </a:r>
            <a:r>
              <a:rPr lang="en-US" sz="2400" b="1" dirty="0">
                <a:solidFill>
                  <a:srgbClr val="0070C0"/>
                </a:solidFill>
              </a:rPr>
              <a:t>Automobile industry</a:t>
            </a:r>
            <a:r>
              <a:rPr lang="en-US" sz="2400" dirty="0"/>
              <a:t> is one of the biggest industry in the world.</a:t>
            </a:r>
          </a:p>
          <a:p>
            <a:pPr algn="just"/>
            <a:endParaRPr lang="en-US" sz="2000" dirty="0"/>
          </a:p>
          <a:p>
            <a:pPr algn="just">
              <a:buFont typeface="Arial" charset="0"/>
              <a:buChar char="•"/>
            </a:pPr>
            <a:r>
              <a:rPr lang="en-US" sz="2400" dirty="0"/>
              <a:t>  In recent years tremendous changes have taken place in the automobile industry.</a:t>
            </a:r>
          </a:p>
          <a:p>
            <a:pPr algn="just"/>
            <a:endParaRPr lang="en-US" sz="2400" dirty="0"/>
          </a:p>
          <a:p>
            <a:pPr>
              <a:buFont typeface="Arial" charset="0"/>
              <a:buChar char="•"/>
            </a:pPr>
            <a:r>
              <a:rPr lang="en-US" sz="2400" dirty="0"/>
              <a:t>  Two powerful forces have been at work</a:t>
            </a:r>
            <a:endParaRPr lang="en-US" sz="2400" b="1" dirty="0">
              <a:solidFill>
                <a:srgbClr val="FF0000"/>
              </a:solidFill>
            </a:endParaRPr>
          </a:p>
          <a:p>
            <a:r>
              <a:rPr lang="en-US" sz="2400" b="1" dirty="0">
                <a:solidFill>
                  <a:srgbClr val="FF0000"/>
                </a:solidFill>
              </a:rPr>
              <a:t>                     * The challenges of foreign automotive manufacturers</a:t>
            </a:r>
          </a:p>
          <a:p>
            <a:r>
              <a:rPr lang="en-US" sz="2400" b="1" dirty="0">
                <a:solidFill>
                  <a:srgbClr val="FF0000"/>
                </a:solidFill>
              </a:rPr>
              <a:t>                     * Federal laws made by the Government covering.</a:t>
            </a:r>
          </a:p>
          <a:p>
            <a:pPr algn="just"/>
            <a:r>
              <a:rPr lang="en-US" sz="2400" dirty="0"/>
              <a:t>-Automotive air pollution </a:t>
            </a:r>
          </a:p>
          <a:p>
            <a:pPr algn="just"/>
            <a:r>
              <a:rPr lang="en-US" sz="2400" dirty="0"/>
              <a:t>-Automotive safety</a:t>
            </a:r>
          </a:p>
          <a:p>
            <a:pPr algn="just"/>
            <a:r>
              <a:rPr lang="en-US" sz="2400" dirty="0"/>
              <a:t>-Automotive fuel economy</a:t>
            </a:r>
          </a:p>
          <a:p>
            <a:pPr algn="just">
              <a:buFont typeface="Arial" charset="0"/>
              <a:buChar char="•"/>
            </a:pPr>
            <a:endParaRPr lang="en-US" sz="2400" dirty="0"/>
          </a:p>
          <a:p>
            <a:pPr algn="just">
              <a:buFont typeface="Arial" charset="0"/>
              <a:buChar char="•"/>
            </a:pPr>
            <a:r>
              <a:rPr lang="en-US" sz="2400" dirty="0"/>
              <a:t>  These two forces have caused the manufactures to develop new generations of </a:t>
            </a:r>
          </a:p>
          <a:p>
            <a:pPr algn="just"/>
            <a:r>
              <a:rPr lang="en-US" sz="2400" dirty="0"/>
              <a:t>     *Light weight vehicles</a:t>
            </a:r>
          </a:p>
          <a:p>
            <a:pPr algn="just"/>
            <a:r>
              <a:rPr lang="en-US" sz="2400" dirty="0"/>
              <a:t>     *Fuel efficient </a:t>
            </a:r>
            <a:r>
              <a:rPr lang="en-US" sz="2400" dirty="0" smtClean="0"/>
              <a:t>vehicle</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2907</Words>
  <Application>Microsoft Office PowerPoint</Application>
  <PresentationFormat>On-screen Show (4:3)</PresentationFormat>
  <Paragraphs>321</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First Four and Two wheelers</vt:lpstr>
      <vt:lpstr>Slide 8</vt:lpstr>
      <vt:lpstr>Present:</vt:lpstr>
      <vt:lpstr>Slide 10</vt:lpstr>
      <vt:lpstr>Slide 11</vt:lpstr>
      <vt:lpstr>Slide 12</vt:lpstr>
      <vt:lpstr>Slide 13</vt:lpstr>
      <vt:lpstr>Slide 14</vt:lpstr>
      <vt:lpstr>Slide 15</vt:lpstr>
      <vt:lpstr> </vt:lpstr>
      <vt:lpstr>Slide 17</vt:lpstr>
      <vt:lpstr>Classification of Automobile:</vt:lpstr>
      <vt:lpstr> </vt:lpstr>
      <vt:lpstr>Components of a four wheeler Automobile</vt:lpstr>
      <vt:lpstr>Slide 21</vt:lpstr>
      <vt:lpstr>Slide 22</vt:lpstr>
      <vt:lpstr>Chassis </vt:lpstr>
      <vt:lpstr>Slide 24</vt:lpstr>
      <vt:lpstr>Slide 25</vt:lpstr>
      <vt:lpstr>Slide 26</vt:lpstr>
      <vt:lpstr>Slide 27</vt:lpstr>
      <vt:lpstr> </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Basis of Load</dc:title>
  <dc:creator>USER</dc:creator>
  <cp:lastModifiedBy>USER</cp:lastModifiedBy>
  <cp:revision>95</cp:revision>
  <dcterms:created xsi:type="dcterms:W3CDTF">2018-07-09T16:00:37Z</dcterms:created>
  <dcterms:modified xsi:type="dcterms:W3CDTF">2020-01-27T14:07:32Z</dcterms:modified>
</cp:coreProperties>
</file>