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269" r:id="rId6"/>
    <p:sldId id="270" r:id="rId7"/>
    <p:sldId id="273" r:id="rId8"/>
    <p:sldId id="277" r:id="rId9"/>
    <p:sldId id="278" r:id="rId10"/>
    <p:sldId id="279" r:id="rId11"/>
    <p:sldId id="282" r:id="rId12"/>
    <p:sldId id="283" r:id="rId13"/>
    <p:sldId id="284" r:id="rId14"/>
    <p:sldId id="287" r:id="rId15"/>
    <p:sldId id="288" r:id="rId16"/>
    <p:sldId id="291" r:id="rId17"/>
    <p:sldId id="292" r:id="rId18"/>
    <p:sldId id="29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8086 mp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Ms. ZEENATH</a:t>
            </a:r>
          </a:p>
          <a:p>
            <a:r>
              <a:rPr lang="en-US" dirty="0" err="1" smtClean="0"/>
              <a:t>Asst.Prof</a:t>
            </a:r>
            <a:endParaRPr lang="en-US" dirty="0" smtClean="0"/>
          </a:p>
          <a:p>
            <a:r>
              <a:rPr lang="en-US" dirty="0" smtClean="0"/>
              <a:t>Dept. Of ECE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object 191"/>
          <p:cNvSpPr/>
          <p:nvPr/>
        </p:nvSpPr>
        <p:spPr>
          <a:xfrm>
            <a:off x="2420216" y="2147327"/>
            <a:ext cx="3932959" cy="2294404"/>
          </a:xfrm>
          <a:custGeom>
            <a:avLst/>
            <a:gdLst/>
            <a:ahLst/>
            <a:cxnLst/>
            <a:rect l="l" t="t" r="r" b="b"/>
            <a:pathLst>
              <a:path w="4326255" h="2600325">
                <a:moveTo>
                  <a:pt x="4763" y="4763"/>
                </a:moveTo>
                <a:lnTo>
                  <a:pt x="4321493" y="4763"/>
                </a:lnTo>
                <a:lnTo>
                  <a:pt x="4321493" y="2595563"/>
                </a:lnTo>
                <a:lnTo>
                  <a:pt x="4763" y="2595563"/>
                </a:lnTo>
                <a:lnTo>
                  <a:pt x="4763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420216" y="2147327"/>
            <a:ext cx="3932959" cy="2294404"/>
          </a:xfrm>
          <a:custGeom>
            <a:avLst/>
            <a:gdLst/>
            <a:ahLst/>
            <a:cxnLst/>
            <a:rect l="l" t="t" r="r" b="b"/>
            <a:pathLst>
              <a:path w="4326255" h="2600325">
                <a:moveTo>
                  <a:pt x="4763" y="461963"/>
                </a:moveTo>
                <a:lnTo>
                  <a:pt x="4321493" y="461963"/>
                </a:lnTo>
                <a:moveTo>
                  <a:pt x="1684211" y="4763"/>
                </a:moveTo>
                <a:lnTo>
                  <a:pt x="1684211" y="25955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2580408" y="2272622"/>
            <a:ext cx="1005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682932" y="2367992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25982" y="2272622"/>
            <a:ext cx="1005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628506" y="2367992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325389" y="2299516"/>
            <a:ext cx="13601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Segment Register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653829" y="2676038"/>
            <a:ext cx="11946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0           0           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653829" y="3079450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200400" y="3048000"/>
            <a:ext cx="45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653829" y="3550094"/>
            <a:ext cx="11946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1           0           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653829" y="4020737"/>
            <a:ext cx="11946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1           1           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107176" y="2648463"/>
            <a:ext cx="4449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Extra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107175" y="3051877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Stack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107176" y="3522520"/>
            <a:ext cx="9199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Code / none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179216" y="3993163"/>
            <a:ext cx="37330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580408" y="5170125"/>
            <a:ext cx="3361754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Memory segment status codes.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656311" y="1234036"/>
            <a:ext cx="5757602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0" b="1" spc="9" dirty="0">
                <a:latin typeface="Times New Roman"/>
                <a:cs typeface="Times New Roman"/>
              </a:rPr>
              <a:t>Minimum Mode Interface  ( cont..)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2378133" y="1234036"/>
            <a:ext cx="4366324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0" b="1" spc="9" dirty="0">
                <a:latin typeface="Times New Roman"/>
                <a:cs typeface="Times New Roman"/>
              </a:rPr>
              <a:t>Maximum Mode Interface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122911" y="2186895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434610" y="2186895"/>
            <a:ext cx="6469528" cy="36933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When the 8086 is set for the maximum-mode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configuration, it provides signals for implementing a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multiprocessor / coprocessor system environment.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By multiprocessor environment we mean that one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microprocessor exists in the system and that each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processor is executing its own program.</a:t>
            </a:r>
            <a:endParaRPr sz="2200">
              <a:latin typeface="Times New Roman"/>
              <a:cs typeface="Times New Roman"/>
            </a:endParaRPr>
          </a:p>
          <a:p>
            <a:pPr marL="68381"/>
            <a:r>
              <a:rPr sz="2200" b="1" spc="9" dirty="0">
                <a:latin typeface="Times New Roman"/>
                <a:cs typeface="Times New Roman"/>
              </a:rPr>
              <a:t>Usually in this type of system environment, there are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000" b="1" spc="9" dirty="0">
                <a:latin typeface="Times New Roman"/>
                <a:cs typeface="Times New Roman"/>
              </a:rPr>
              <a:t>some system resources that are common to all processors.</a:t>
            </a:r>
            <a:endParaRPr sz="2000">
              <a:latin typeface="Times New Roman"/>
              <a:cs typeface="Times New Roman"/>
            </a:endParaRPr>
          </a:p>
          <a:p>
            <a:r>
              <a:rPr sz="2100" b="1" spc="9" dirty="0">
                <a:latin typeface="Times New Roman"/>
                <a:cs typeface="Times New Roman"/>
              </a:rPr>
              <a:t>They are called as </a:t>
            </a:r>
            <a:r>
              <a:rPr sz="2100" b="1" i="1" spc="9" dirty="0">
                <a:latin typeface="Times New Roman"/>
                <a:cs typeface="Times New Roman"/>
              </a:rPr>
              <a:t>global resources</a:t>
            </a:r>
            <a:r>
              <a:rPr sz="2100" b="1" spc="9" dirty="0">
                <a:latin typeface="Times New Roman"/>
                <a:cs typeface="Times New Roman"/>
              </a:rPr>
              <a:t>. There are also other</a:t>
            </a:r>
            <a:endParaRPr sz="2100">
              <a:latin typeface="Times New Roman"/>
              <a:cs typeface="Times New Roman"/>
            </a:endParaRPr>
          </a:p>
          <a:p>
            <a:pPr marL="27"/>
            <a:r>
              <a:rPr sz="2100" b="1" spc="9" dirty="0">
                <a:latin typeface="Times New Roman"/>
                <a:cs typeface="Times New Roman"/>
              </a:rPr>
              <a:t>resources that are assigned to specific processors. These</a:t>
            </a:r>
            <a:endParaRPr sz="21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are known as </a:t>
            </a:r>
            <a:r>
              <a:rPr sz="2200" b="1" i="1" spc="9" dirty="0">
                <a:latin typeface="Times New Roman"/>
                <a:cs typeface="Times New Roman"/>
              </a:rPr>
              <a:t>local </a:t>
            </a:r>
            <a:r>
              <a:rPr sz="2200" b="1" spc="9" dirty="0">
                <a:latin typeface="Times New Roman"/>
                <a:cs typeface="Times New Roman"/>
              </a:rPr>
              <a:t>or </a:t>
            </a:r>
            <a:r>
              <a:rPr sz="2200" b="1" i="1" spc="9" dirty="0">
                <a:latin typeface="Times New Roman"/>
                <a:cs typeface="Times New Roman"/>
              </a:rPr>
              <a:t>private resources</a:t>
            </a:r>
            <a:r>
              <a:rPr sz="2200" b="1" spc="9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122911" y="3120793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122911" y="4055364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122910" y="4699478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object 200"/>
          <p:cNvSpPr/>
          <p:nvPr/>
        </p:nvSpPr>
        <p:spPr>
          <a:xfrm>
            <a:off x="1478973" y="2195232"/>
            <a:ext cx="1208115" cy="3531198"/>
          </a:xfrm>
          <a:custGeom>
            <a:avLst/>
            <a:gdLst/>
            <a:ahLst/>
            <a:cxnLst/>
            <a:rect l="l" t="t" r="r" b="b"/>
            <a:pathLst>
              <a:path w="1328927" h="4002024">
                <a:moveTo>
                  <a:pt x="0" y="0"/>
                </a:moveTo>
                <a:lnTo>
                  <a:pt x="1328928" y="0"/>
                </a:lnTo>
                <a:lnTo>
                  <a:pt x="1328928" y="4002024"/>
                </a:lnTo>
                <a:lnTo>
                  <a:pt x="0" y="400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474643" y="2191030"/>
            <a:ext cx="1216775" cy="3539602"/>
          </a:xfrm>
          <a:custGeom>
            <a:avLst/>
            <a:gdLst/>
            <a:ahLst/>
            <a:cxnLst/>
            <a:rect l="l" t="t" r="r" b="b"/>
            <a:pathLst>
              <a:path w="1338452" h="4011549">
                <a:moveTo>
                  <a:pt x="4763" y="4763"/>
                </a:moveTo>
                <a:lnTo>
                  <a:pt x="1333691" y="4763"/>
                </a:lnTo>
                <a:lnTo>
                  <a:pt x="1333691" y="4006787"/>
                </a:lnTo>
                <a:lnTo>
                  <a:pt x="4763" y="4006787"/>
                </a:lnTo>
                <a:lnTo>
                  <a:pt x="4763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104707" y="718745"/>
            <a:ext cx="1421476" cy="1413286"/>
          </a:xfrm>
          <a:custGeom>
            <a:avLst/>
            <a:gdLst/>
            <a:ahLst/>
            <a:cxnLst/>
            <a:rect l="l" t="t" r="r" b="b"/>
            <a:pathLst>
              <a:path w="1563624" h="1601724">
                <a:moveTo>
                  <a:pt x="0" y="0"/>
                </a:moveTo>
                <a:lnTo>
                  <a:pt x="1563624" y="0"/>
                </a:lnTo>
                <a:lnTo>
                  <a:pt x="1563624" y="1601724"/>
                </a:lnTo>
                <a:lnTo>
                  <a:pt x="0" y="16017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100378" y="714543"/>
            <a:ext cx="1430135" cy="1421690"/>
          </a:xfrm>
          <a:custGeom>
            <a:avLst/>
            <a:gdLst/>
            <a:ahLst/>
            <a:cxnLst/>
            <a:rect l="l" t="t" r="r" b="b"/>
            <a:pathLst>
              <a:path w="1573149" h="1611249">
                <a:moveTo>
                  <a:pt x="4763" y="4763"/>
                </a:moveTo>
                <a:lnTo>
                  <a:pt x="1568387" y="4763"/>
                </a:lnTo>
                <a:lnTo>
                  <a:pt x="1568387" y="1606487"/>
                </a:lnTo>
                <a:lnTo>
                  <a:pt x="4763" y="1606487"/>
                </a:lnTo>
                <a:lnTo>
                  <a:pt x="4763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049482" y="2290034"/>
            <a:ext cx="429491" cy="67235"/>
          </a:xfrm>
          <a:custGeom>
            <a:avLst/>
            <a:gdLst/>
            <a:ahLst/>
            <a:cxnLst/>
            <a:rect l="l" t="t" r="r" b="b"/>
            <a:pathLst>
              <a:path w="472440" h="76200">
                <a:moveTo>
                  <a:pt x="4572" y="33528"/>
                </a:moveTo>
                <a:lnTo>
                  <a:pt x="409194" y="33528"/>
                </a:lnTo>
                <a:lnTo>
                  <a:pt x="413004" y="35052"/>
                </a:lnTo>
                <a:lnTo>
                  <a:pt x="413766" y="38100"/>
                </a:lnTo>
                <a:lnTo>
                  <a:pt x="413004" y="41910"/>
                </a:lnTo>
                <a:lnTo>
                  <a:pt x="409194" y="42672"/>
                </a:lnTo>
                <a:lnTo>
                  <a:pt x="4572" y="42672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396240" y="0"/>
                </a:moveTo>
                <a:lnTo>
                  <a:pt x="472440" y="38100"/>
                </a:lnTo>
                <a:lnTo>
                  <a:pt x="39624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049482" y="2546201"/>
            <a:ext cx="429491" cy="67235"/>
          </a:xfrm>
          <a:custGeom>
            <a:avLst/>
            <a:gdLst/>
            <a:ahLst/>
            <a:cxnLst/>
            <a:rect l="l" t="t" r="r" b="b"/>
            <a:pathLst>
              <a:path w="472440" h="76200">
                <a:moveTo>
                  <a:pt x="4572" y="33528"/>
                </a:moveTo>
                <a:lnTo>
                  <a:pt x="409194" y="33528"/>
                </a:lnTo>
                <a:lnTo>
                  <a:pt x="413004" y="35052"/>
                </a:lnTo>
                <a:lnTo>
                  <a:pt x="413766" y="38100"/>
                </a:lnTo>
                <a:lnTo>
                  <a:pt x="413004" y="41910"/>
                </a:lnTo>
                <a:lnTo>
                  <a:pt x="409194" y="43434"/>
                </a:lnTo>
                <a:lnTo>
                  <a:pt x="4572" y="43434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396240" y="0"/>
                </a:moveTo>
                <a:lnTo>
                  <a:pt x="472440" y="38100"/>
                </a:lnTo>
                <a:lnTo>
                  <a:pt x="39624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049482" y="2804384"/>
            <a:ext cx="429491" cy="67235"/>
          </a:xfrm>
          <a:custGeom>
            <a:avLst/>
            <a:gdLst/>
            <a:ahLst/>
            <a:cxnLst/>
            <a:rect l="l" t="t" r="r" b="b"/>
            <a:pathLst>
              <a:path w="472440" h="76200">
                <a:moveTo>
                  <a:pt x="4572" y="33528"/>
                </a:moveTo>
                <a:lnTo>
                  <a:pt x="409194" y="33528"/>
                </a:lnTo>
                <a:lnTo>
                  <a:pt x="413004" y="34290"/>
                </a:lnTo>
                <a:lnTo>
                  <a:pt x="413766" y="38100"/>
                </a:lnTo>
                <a:lnTo>
                  <a:pt x="413004" y="41148"/>
                </a:lnTo>
                <a:lnTo>
                  <a:pt x="409194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4290"/>
                </a:lnTo>
                <a:lnTo>
                  <a:pt x="4572" y="33528"/>
                </a:lnTo>
                <a:close/>
                <a:moveTo>
                  <a:pt x="396240" y="0"/>
                </a:moveTo>
                <a:lnTo>
                  <a:pt x="472440" y="38100"/>
                </a:lnTo>
                <a:lnTo>
                  <a:pt x="39624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049482" y="3060551"/>
            <a:ext cx="429491" cy="67235"/>
          </a:xfrm>
          <a:custGeom>
            <a:avLst/>
            <a:gdLst/>
            <a:ahLst/>
            <a:cxnLst/>
            <a:rect l="l" t="t" r="r" b="b"/>
            <a:pathLst>
              <a:path w="472440" h="76200">
                <a:moveTo>
                  <a:pt x="4572" y="33528"/>
                </a:moveTo>
                <a:lnTo>
                  <a:pt x="409194" y="33528"/>
                </a:lnTo>
                <a:lnTo>
                  <a:pt x="413004" y="35052"/>
                </a:lnTo>
                <a:lnTo>
                  <a:pt x="413766" y="38100"/>
                </a:lnTo>
                <a:lnTo>
                  <a:pt x="413004" y="41910"/>
                </a:lnTo>
                <a:lnTo>
                  <a:pt x="409194" y="42672"/>
                </a:lnTo>
                <a:lnTo>
                  <a:pt x="4572" y="42672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396240" y="0"/>
                </a:moveTo>
                <a:lnTo>
                  <a:pt x="472440" y="38100"/>
                </a:lnTo>
                <a:lnTo>
                  <a:pt x="39624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58629" y="4186686"/>
            <a:ext cx="5147772" cy="1602329"/>
          </a:xfrm>
          <a:custGeom>
            <a:avLst/>
            <a:gdLst/>
            <a:ahLst/>
            <a:cxnLst/>
            <a:rect l="l" t="t" r="r" b="b"/>
            <a:pathLst>
              <a:path w="5662549" h="1815973">
                <a:moveTo>
                  <a:pt x="5660962" y="218758"/>
                </a:moveTo>
                <a:lnTo>
                  <a:pt x="5157280" y="1588"/>
                </a:lnTo>
                <a:lnTo>
                  <a:pt x="5157280" y="144082"/>
                </a:lnTo>
                <a:lnTo>
                  <a:pt x="31306" y="144082"/>
                </a:lnTo>
                <a:lnTo>
                  <a:pt x="31306" y="292672"/>
                </a:lnTo>
                <a:lnTo>
                  <a:pt x="5157280" y="292672"/>
                </a:lnTo>
                <a:lnTo>
                  <a:pt x="5157280" y="435166"/>
                </a:lnTo>
                <a:lnTo>
                  <a:pt x="5660962" y="218758"/>
                </a:lnTo>
                <a:close/>
                <a:moveTo>
                  <a:pt x="1588" y="726250"/>
                </a:moveTo>
                <a:lnTo>
                  <a:pt x="480886" y="508318"/>
                </a:lnTo>
                <a:lnTo>
                  <a:pt x="480886" y="652336"/>
                </a:lnTo>
                <a:lnTo>
                  <a:pt x="5180901" y="652336"/>
                </a:lnTo>
                <a:lnTo>
                  <a:pt x="5180901" y="508318"/>
                </a:lnTo>
                <a:lnTo>
                  <a:pt x="5660962" y="726250"/>
                </a:lnTo>
                <a:lnTo>
                  <a:pt x="5180901" y="944944"/>
                </a:lnTo>
                <a:lnTo>
                  <a:pt x="5180901" y="800926"/>
                </a:lnTo>
                <a:lnTo>
                  <a:pt x="480886" y="800926"/>
                </a:lnTo>
                <a:lnTo>
                  <a:pt x="480886" y="944944"/>
                </a:lnTo>
                <a:lnTo>
                  <a:pt x="1588" y="726250"/>
                </a:lnTo>
                <a:close/>
                <a:moveTo>
                  <a:pt x="5660962" y="1597216"/>
                </a:moveTo>
                <a:lnTo>
                  <a:pt x="5157280" y="1379284"/>
                </a:lnTo>
                <a:lnTo>
                  <a:pt x="5157280" y="1522540"/>
                </a:lnTo>
                <a:lnTo>
                  <a:pt x="31306" y="1522540"/>
                </a:lnTo>
                <a:lnTo>
                  <a:pt x="31306" y="1671892"/>
                </a:lnTo>
                <a:lnTo>
                  <a:pt x="5157280" y="1671892"/>
                </a:lnTo>
                <a:lnTo>
                  <a:pt x="5157280" y="1814386"/>
                </a:lnTo>
                <a:lnTo>
                  <a:pt x="5660962" y="15972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82933" y="5049371"/>
            <a:ext cx="5263342" cy="67235"/>
          </a:xfrm>
          <a:custGeom>
            <a:avLst/>
            <a:gdLst/>
            <a:ahLst/>
            <a:cxnLst/>
            <a:rect l="l" t="t" r="r" b="b"/>
            <a:pathLst>
              <a:path w="5789676" h="76200">
                <a:moveTo>
                  <a:pt x="4572" y="33528"/>
                </a:moveTo>
                <a:lnTo>
                  <a:pt x="5726430" y="33528"/>
                </a:lnTo>
                <a:lnTo>
                  <a:pt x="5729478" y="35052"/>
                </a:lnTo>
                <a:lnTo>
                  <a:pt x="5731002" y="38100"/>
                </a:lnTo>
                <a:lnTo>
                  <a:pt x="5729478" y="41910"/>
                </a:lnTo>
                <a:lnTo>
                  <a:pt x="5726430" y="43434"/>
                </a:ln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5713476" y="0"/>
                </a:moveTo>
                <a:lnTo>
                  <a:pt x="5789676" y="38100"/>
                </a:lnTo>
                <a:lnTo>
                  <a:pt x="571347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82933" y="5178463"/>
            <a:ext cx="5051367" cy="67235"/>
          </a:xfrm>
          <a:custGeom>
            <a:avLst/>
            <a:gdLst/>
            <a:ahLst/>
            <a:cxnLst/>
            <a:rect l="l" t="t" r="r" b="b"/>
            <a:pathLst>
              <a:path w="5556504" h="76200">
                <a:moveTo>
                  <a:pt x="4572" y="33528"/>
                </a:moveTo>
                <a:lnTo>
                  <a:pt x="5492496" y="33528"/>
                </a:lnTo>
                <a:lnTo>
                  <a:pt x="5496306" y="35052"/>
                </a:lnTo>
                <a:lnTo>
                  <a:pt x="5497830" y="38100"/>
                </a:lnTo>
                <a:lnTo>
                  <a:pt x="5496306" y="41910"/>
                </a:lnTo>
                <a:lnTo>
                  <a:pt x="5492496" y="42672"/>
                </a:lnTo>
                <a:lnTo>
                  <a:pt x="4572" y="42672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5480304" y="0"/>
                </a:moveTo>
                <a:lnTo>
                  <a:pt x="5556504" y="38100"/>
                </a:lnTo>
                <a:lnTo>
                  <a:pt x="548030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87089" y="5307554"/>
            <a:ext cx="5122025" cy="67235"/>
          </a:xfrm>
          <a:custGeom>
            <a:avLst/>
            <a:gdLst/>
            <a:ahLst/>
            <a:cxnLst/>
            <a:rect l="l" t="t" r="r" b="b"/>
            <a:pathLst>
              <a:path w="5634228" h="76200">
                <a:moveTo>
                  <a:pt x="5629656" y="42672"/>
                </a:moveTo>
                <a:lnTo>
                  <a:pt x="64008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4008" y="32766"/>
                </a:lnTo>
                <a:lnTo>
                  <a:pt x="5629656" y="32766"/>
                </a:lnTo>
                <a:lnTo>
                  <a:pt x="5632704" y="34290"/>
                </a:lnTo>
                <a:lnTo>
                  <a:pt x="5634228" y="38100"/>
                </a:lnTo>
                <a:lnTo>
                  <a:pt x="5632704" y="41148"/>
                </a:lnTo>
                <a:lnTo>
                  <a:pt x="5629656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93939" y="4758074"/>
            <a:ext cx="789363" cy="393663"/>
          </a:xfrm>
          <a:custGeom>
            <a:avLst/>
            <a:gdLst/>
            <a:ahLst/>
            <a:cxnLst/>
            <a:rect l="l" t="t" r="r" b="b"/>
            <a:pathLst>
              <a:path w="868299" h="446151">
                <a:moveTo>
                  <a:pt x="863537" y="4763"/>
                </a:moveTo>
                <a:lnTo>
                  <a:pt x="238697" y="4763"/>
                </a:lnTo>
                <a:lnTo>
                  <a:pt x="238697" y="297371"/>
                </a:lnTo>
                <a:moveTo>
                  <a:pt x="4763" y="297371"/>
                </a:moveTo>
                <a:lnTo>
                  <a:pt x="473393" y="297371"/>
                </a:lnTo>
                <a:moveTo>
                  <a:pt x="82487" y="368237"/>
                </a:moveTo>
                <a:lnTo>
                  <a:pt x="395669" y="368237"/>
                </a:lnTo>
                <a:moveTo>
                  <a:pt x="160211" y="441389"/>
                </a:moveTo>
                <a:lnTo>
                  <a:pt x="238697" y="4413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639386" y="4555729"/>
            <a:ext cx="51552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MN/MX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906607" y="4501907"/>
            <a:ext cx="222019" cy="8404"/>
          </a:xfrm>
          <a:custGeom>
            <a:avLst/>
            <a:gdLst/>
            <a:ahLst/>
            <a:cxnLst/>
            <a:rect l="l" t="t" r="r" b="b"/>
            <a:pathLst>
              <a:path w="244221" h="9525">
                <a:moveTo>
                  <a:pt x="4763" y="4763"/>
                </a:moveTo>
                <a:lnTo>
                  <a:pt x="239459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568728" y="3014696"/>
            <a:ext cx="47064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RESET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39387" y="2527240"/>
            <a:ext cx="366895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TEST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NMI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621896" y="2511743"/>
            <a:ext cx="365414" cy="8404"/>
          </a:xfrm>
          <a:custGeom>
            <a:avLst/>
            <a:gdLst/>
            <a:ahLst/>
            <a:cxnLst/>
            <a:rect l="l" t="t" r="r" b="b"/>
            <a:pathLst>
              <a:path w="401955" h="9525">
                <a:moveTo>
                  <a:pt x="4763" y="4763"/>
                </a:moveTo>
                <a:lnTo>
                  <a:pt x="39719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639387" y="2244852"/>
            <a:ext cx="358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INTR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693940" y="2191030"/>
            <a:ext cx="221326" cy="8404"/>
          </a:xfrm>
          <a:custGeom>
            <a:avLst/>
            <a:gdLst/>
            <a:ahLst/>
            <a:cxnLst/>
            <a:rect l="l" t="t" r="r" b="b"/>
            <a:pathLst>
              <a:path w="243459" h="9525">
                <a:moveTo>
                  <a:pt x="4763" y="4763"/>
                </a:moveTo>
                <a:lnTo>
                  <a:pt x="23869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658389" y="5726430"/>
            <a:ext cx="69273" cy="191621"/>
          </a:xfrm>
          <a:custGeom>
            <a:avLst/>
            <a:gdLst/>
            <a:ahLst/>
            <a:cxnLst/>
            <a:rect l="l" t="t" r="r" b="b"/>
            <a:pathLst>
              <a:path w="76200" h="217170">
                <a:moveTo>
                  <a:pt x="32766" y="153924"/>
                </a:moveTo>
                <a:lnTo>
                  <a:pt x="32766" y="63246"/>
                </a:lnTo>
                <a:lnTo>
                  <a:pt x="34290" y="60198"/>
                </a:lnTo>
                <a:lnTo>
                  <a:pt x="38100" y="58674"/>
                </a:lnTo>
                <a:lnTo>
                  <a:pt x="41148" y="60198"/>
                </a:lnTo>
                <a:lnTo>
                  <a:pt x="42672" y="63246"/>
                </a:lnTo>
                <a:lnTo>
                  <a:pt x="42672" y="153924"/>
                </a:lnTo>
                <a:lnTo>
                  <a:pt x="41148" y="156972"/>
                </a:lnTo>
                <a:lnTo>
                  <a:pt x="38100" y="158496"/>
                </a:lnTo>
                <a:lnTo>
                  <a:pt x="34290" y="156972"/>
                </a:lnTo>
                <a:lnTo>
                  <a:pt x="32766" y="153924"/>
                </a:lnTo>
                <a:close/>
                <a:moveTo>
                  <a:pt x="76200" y="140970"/>
                </a:moveTo>
                <a:lnTo>
                  <a:pt x="38100" y="217170"/>
                </a:lnTo>
                <a:lnTo>
                  <a:pt x="0" y="14097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155767" y="5726430"/>
            <a:ext cx="69273" cy="191621"/>
          </a:xfrm>
          <a:custGeom>
            <a:avLst/>
            <a:gdLst/>
            <a:ahLst/>
            <a:cxnLst/>
            <a:rect l="l" t="t" r="r" b="b"/>
            <a:pathLst>
              <a:path w="76200" h="217170">
                <a:moveTo>
                  <a:pt x="33528" y="153924"/>
                </a:moveTo>
                <a:lnTo>
                  <a:pt x="33528" y="63246"/>
                </a:lnTo>
                <a:lnTo>
                  <a:pt x="35052" y="60198"/>
                </a:lnTo>
                <a:lnTo>
                  <a:pt x="38100" y="58674"/>
                </a:lnTo>
                <a:lnTo>
                  <a:pt x="41910" y="60198"/>
                </a:lnTo>
                <a:lnTo>
                  <a:pt x="43434" y="63246"/>
                </a:lnTo>
                <a:lnTo>
                  <a:pt x="43434" y="153924"/>
                </a:lnTo>
                <a:lnTo>
                  <a:pt x="41910" y="156972"/>
                </a:lnTo>
                <a:lnTo>
                  <a:pt x="38100" y="158496"/>
                </a:lnTo>
                <a:lnTo>
                  <a:pt x="35052" y="156972"/>
                </a:lnTo>
                <a:lnTo>
                  <a:pt x="33528" y="153924"/>
                </a:lnTo>
                <a:close/>
                <a:moveTo>
                  <a:pt x="76200" y="140970"/>
                </a:moveTo>
                <a:lnTo>
                  <a:pt x="38100" y="217170"/>
                </a:lnTo>
                <a:lnTo>
                  <a:pt x="0" y="14097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1278774" y="5993219"/>
            <a:ext cx="53226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RQ / GT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94856" y="6066976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1262668" y="5978394"/>
            <a:ext cx="505344" cy="8404"/>
          </a:xfrm>
          <a:custGeom>
            <a:avLst/>
            <a:gdLst/>
            <a:ahLst/>
            <a:cxnLst/>
            <a:rect l="l" t="t" r="r" b="b"/>
            <a:pathLst>
              <a:path w="555878" h="9525">
                <a:moveTo>
                  <a:pt x="395669" y="4763"/>
                </a:moveTo>
                <a:lnTo>
                  <a:pt x="551116" y="4763"/>
                </a:lnTo>
                <a:moveTo>
                  <a:pt x="4763" y="4763"/>
                </a:moveTo>
                <a:lnTo>
                  <a:pt x="23793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1990205" y="5993219"/>
            <a:ext cx="53226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RQ / GT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506287" y="6066976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2043372" y="5978394"/>
            <a:ext cx="436072" cy="8404"/>
          </a:xfrm>
          <a:custGeom>
            <a:avLst/>
            <a:gdLst/>
            <a:ahLst/>
            <a:cxnLst/>
            <a:rect l="l" t="t" r="r" b="b"/>
            <a:pathLst>
              <a:path w="479679" h="9525">
                <a:moveTo>
                  <a:pt x="317945" y="4763"/>
                </a:moveTo>
                <a:lnTo>
                  <a:pt x="474917" y="4763"/>
                </a:lnTo>
                <a:moveTo>
                  <a:pt x="4763" y="4763"/>
                </a:moveTo>
                <a:lnTo>
                  <a:pt x="16173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1706186" y="3656793"/>
            <a:ext cx="64883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8086 MPU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1618038" y="1998737"/>
            <a:ext cx="8659" cy="200697"/>
          </a:xfrm>
          <a:custGeom>
            <a:avLst/>
            <a:gdLst/>
            <a:ahLst/>
            <a:cxnLst/>
            <a:rect l="l" t="t" r="r" b="b"/>
            <a:pathLst>
              <a:path w="9525" h="227457">
                <a:moveTo>
                  <a:pt x="4763" y="222695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1492134" y="1859594"/>
            <a:ext cx="58516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Vcc GND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1972714" y="1998737"/>
            <a:ext cx="8659" cy="200697"/>
          </a:xfrm>
          <a:custGeom>
            <a:avLst/>
            <a:gdLst/>
            <a:ahLst/>
            <a:cxnLst/>
            <a:rect l="l" t="t" r="r" b="b"/>
            <a:pathLst>
              <a:path w="9525" h="227457">
                <a:moveTo>
                  <a:pt x="4763" y="4763"/>
                </a:moveTo>
                <a:lnTo>
                  <a:pt x="4763" y="2226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104707" y="2515945"/>
            <a:ext cx="1421476" cy="1284194"/>
          </a:xfrm>
          <a:custGeom>
            <a:avLst/>
            <a:gdLst/>
            <a:ahLst/>
            <a:cxnLst/>
            <a:rect l="l" t="t" r="r" b="b"/>
            <a:pathLst>
              <a:path w="1563624" h="1455420">
                <a:moveTo>
                  <a:pt x="0" y="0"/>
                </a:moveTo>
                <a:lnTo>
                  <a:pt x="1563624" y="0"/>
                </a:lnTo>
                <a:lnTo>
                  <a:pt x="1563624" y="1455420"/>
                </a:lnTo>
                <a:lnTo>
                  <a:pt x="0" y="14554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100378" y="2511742"/>
            <a:ext cx="1430135" cy="1292599"/>
          </a:xfrm>
          <a:custGeom>
            <a:avLst/>
            <a:gdLst/>
            <a:ahLst/>
            <a:cxnLst/>
            <a:rect l="l" t="t" r="r" b="b"/>
            <a:pathLst>
              <a:path w="1573149" h="1464945">
                <a:moveTo>
                  <a:pt x="4763" y="4763"/>
                </a:moveTo>
                <a:lnTo>
                  <a:pt x="1568387" y="4763"/>
                </a:lnTo>
                <a:lnTo>
                  <a:pt x="1568387" y="1460183"/>
                </a:lnTo>
                <a:lnTo>
                  <a:pt x="4763" y="1460183"/>
                </a:lnTo>
                <a:lnTo>
                  <a:pt x="4763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511136" y="1805268"/>
            <a:ext cx="69273" cy="389964"/>
          </a:xfrm>
          <a:custGeom>
            <a:avLst/>
            <a:gdLst/>
            <a:ahLst/>
            <a:cxnLst/>
            <a:rect l="l" t="t" r="r" b="b"/>
            <a:pathLst>
              <a:path w="76200" h="441959">
                <a:moveTo>
                  <a:pt x="42672" y="5334"/>
                </a:moveTo>
                <a:lnTo>
                  <a:pt x="42672" y="377952"/>
                </a:lnTo>
                <a:lnTo>
                  <a:pt x="41148" y="381762"/>
                </a:lnTo>
                <a:lnTo>
                  <a:pt x="38100" y="382524"/>
                </a:lnTo>
                <a:lnTo>
                  <a:pt x="35052" y="381762"/>
                </a:lnTo>
                <a:lnTo>
                  <a:pt x="33528" y="377952"/>
                </a:lnTo>
                <a:lnTo>
                  <a:pt x="33528" y="5334"/>
                </a:lnTo>
                <a:lnTo>
                  <a:pt x="35052" y="1524"/>
                </a:lnTo>
                <a:lnTo>
                  <a:pt x="38100" y="0"/>
                </a:lnTo>
                <a:lnTo>
                  <a:pt x="41148" y="1524"/>
                </a:lnTo>
                <a:lnTo>
                  <a:pt x="42672" y="5334"/>
                </a:lnTo>
                <a:close/>
                <a:moveTo>
                  <a:pt x="76200" y="365760"/>
                </a:moveTo>
                <a:lnTo>
                  <a:pt x="38100" y="441960"/>
                </a:lnTo>
                <a:lnTo>
                  <a:pt x="0" y="36576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049308" y="1805772"/>
            <a:ext cx="1500794" cy="8404"/>
          </a:xfrm>
          <a:custGeom>
            <a:avLst/>
            <a:gdLst/>
            <a:ahLst/>
            <a:cxnLst/>
            <a:rect l="l" t="t" r="r" b="b"/>
            <a:pathLst>
              <a:path w="1650873" h="9525">
                <a:moveTo>
                  <a:pt x="1646111" y="4763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639386" y="1731847"/>
            <a:ext cx="30963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CLK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2328083" y="779088"/>
            <a:ext cx="861406" cy="2254735"/>
          </a:xfrm>
          <a:custGeom>
            <a:avLst/>
            <a:gdLst/>
            <a:ahLst/>
            <a:cxnLst/>
            <a:rect l="l" t="t" r="r" b="b"/>
            <a:pathLst>
              <a:path w="947547" h="2555366">
                <a:moveTo>
                  <a:pt x="4763" y="1604963"/>
                </a:moveTo>
                <a:lnTo>
                  <a:pt x="4763" y="733235"/>
                </a:lnTo>
                <a:moveTo>
                  <a:pt x="394907" y="1896809"/>
                </a:moveTo>
                <a:lnTo>
                  <a:pt x="551879" y="1896809"/>
                </a:lnTo>
                <a:moveTo>
                  <a:pt x="394907" y="2187131"/>
                </a:moveTo>
                <a:lnTo>
                  <a:pt x="708089" y="2187131"/>
                </a:lnTo>
                <a:moveTo>
                  <a:pt x="394907" y="2550604"/>
                </a:moveTo>
                <a:lnTo>
                  <a:pt x="942785" y="2550604"/>
                </a:lnTo>
                <a:moveTo>
                  <a:pt x="551879" y="1896809"/>
                </a:moveTo>
                <a:lnTo>
                  <a:pt x="551879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825634" y="749674"/>
            <a:ext cx="2279073" cy="67235"/>
          </a:xfrm>
          <a:custGeom>
            <a:avLst/>
            <a:gdLst/>
            <a:ahLst/>
            <a:cxnLst/>
            <a:rect l="l" t="t" r="r" b="b"/>
            <a:pathLst>
              <a:path w="2506980" h="76200">
                <a:moveTo>
                  <a:pt x="4572" y="32766"/>
                </a:moveTo>
                <a:lnTo>
                  <a:pt x="2442972" y="32766"/>
                </a:lnTo>
                <a:lnTo>
                  <a:pt x="2446782" y="34290"/>
                </a:lnTo>
                <a:lnTo>
                  <a:pt x="2448306" y="38100"/>
                </a:lnTo>
                <a:lnTo>
                  <a:pt x="2446782" y="41148"/>
                </a:lnTo>
                <a:lnTo>
                  <a:pt x="2442972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2766"/>
                </a:lnTo>
                <a:close/>
                <a:moveTo>
                  <a:pt x="2430780" y="0"/>
                </a:moveTo>
                <a:lnTo>
                  <a:pt x="2506980" y="38100"/>
                </a:lnTo>
                <a:lnTo>
                  <a:pt x="243078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967471" y="972054"/>
            <a:ext cx="8659" cy="1741058"/>
          </a:xfrm>
          <a:custGeom>
            <a:avLst/>
            <a:gdLst/>
            <a:ahLst/>
            <a:cxnLst/>
            <a:rect l="l" t="t" r="r" b="b"/>
            <a:pathLst>
              <a:path w="9525" h="1973199">
                <a:moveTo>
                  <a:pt x="4763" y="1968437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966952" y="942639"/>
            <a:ext cx="2137755" cy="67235"/>
          </a:xfrm>
          <a:custGeom>
            <a:avLst/>
            <a:gdLst/>
            <a:ahLst/>
            <a:cxnLst/>
            <a:rect l="l" t="t" r="r" b="b"/>
            <a:pathLst>
              <a:path w="2351531" h="76200">
                <a:moveTo>
                  <a:pt x="5334" y="33528"/>
                </a:moveTo>
                <a:lnTo>
                  <a:pt x="2287524" y="33528"/>
                </a:lnTo>
                <a:lnTo>
                  <a:pt x="2291334" y="35052"/>
                </a:lnTo>
                <a:lnTo>
                  <a:pt x="2292858" y="38100"/>
                </a:lnTo>
                <a:lnTo>
                  <a:pt x="2291334" y="41910"/>
                </a:lnTo>
                <a:lnTo>
                  <a:pt x="2287524" y="42672"/>
                </a:lnTo>
                <a:lnTo>
                  <a:pt x="5334" y="42672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5334" y="33528"/>
                </a:lnTo>
                <a:close/>
                <a:moveTo>
                  <a:pt x="2275332" y="0"/>
                </a:moveTo>
                <a:lnTo>
                  <a:pt x="2351532" y="38100"/>
                </a:lnTo>
                <a:lnTo>
                  <a:pt x="227533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180831" y="1228220"/>
            <a:ext cx="8659" cy="1805603"/>
          </a:xfrm>
          <a:custGeom>
            <a:avLst/>
            <a:gdLst/>
            <a:ahLst/>
            <a:cxnLst/>
            <a:rect l="l" t="t" r="r" b="b"/>
            <a:pathLst>
              <a:path w="9525" h="2046350">
                <a:moveTo>
                  <a:pt x="4763" y="2041588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181003" y="1198805"/>
            <a:ext cx="1923704" cy="67235"/>
          </a:xfrm>
          <a:custGeom>
            <a:avLst/>
            <a:gdLst/>
            <a:ahLst/>
            <a:cxnLst/>
            <a:rect l="l" t="t" r="r" b="b"/>
            <a:pathLst>
              <a:path w="2116074" h="76200">
                <a:moveTo>
                  <a:pt x="4573" y="33528"/>
                </a:moveTo>
                <a:lnTo>
                  <a:pt x="2052067" y="33528"/>
                </a:lnTo>
                <a:lnTo>
                  <a:pt x="2055877" y="35052"/>
                </a:lnTo>
                <a:lnTo>
                  <a:pt x="2057401" y="38100"/>
                </a:lnTo>
                <a:lnTo>
                  <a:pt x="2055877" y="41910"/>
                </a:lnTo>
                <a:lnTo>
                  <a:pt x="2052067" y="43434"/>
                </a:lnTo>
                <a:lnTo>
                  <a:pt x="4573" y="43434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3" y="33528"/>
                </a:lnTo>
                <a:close/>
                <a:moveTo>
                  <a:pt x="2039875" y="0"/>
                </a:moveTo>
                <a:lnTo>
                  <a:pt x="2116075" y="38100"/>
                </a:lnTo>
                <a:lnTo>
                  <a:pt x="2039875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327563" y="1392444"/>
            <a:ext cx="2777144" cy="67234"/>
          </a:xfrm>
          <a:custGeom>
            <a:avLst/>
            <a:gdLst/>
            <a:ahLst/>
            <a:cxnLst/>
            <a:rect l="l" t="t" r="r" b="b"/>
            <a:pathLst>
              <a:path w="3054858" h="76199">
                <a:moveTo>
                  <a:pt x="5334" y="33528"/>
                </a:moveTo>
                <a:lnTo>
                  <a:pt x="2990850" y="33528"/>
                </a:lnTo>
                <a:lnTo>
                  <a:pt x="2994660" y="34290"/>
                </a:lnTo>
                <a:lnTo>
                  <a:pt x="2996184" y="38100"/>
                </a:lnTo>
                <a:lnTo>
                  <a:pt x="2994660" y="41148"/>
                </a:lnTo>
                <a:lnTo>
                  <a:pt x="2990850" y="42672"/>
                </a:lnTo>
                <a:lnTo>
                  <a:pt x="5334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5334" y="33528"/>
                </a:lnTo>
                <a:close/>
                <a:moveTo>
                  <a:pt x="2978658" y="0"/>
                </a:moveTo>
                <a:lnTo>
                  <a:pt x="3054858" y="38100"/>
                </a:lnTo>
                <a:lnTo>
                  <a:pt x="2978658" y="7619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460991" y="1613479"/>
            <a:ext cx="648046" cy="458209"/>
          </a:xfrm>
          <a:custGeom>
            <a:avLst/>
            <a:gdLst/>
            <a:ahLst/>
            <a:cxnLst/>
            <a:rect l="l" t="t" r="r" b="b"/>
            <a:pathLst>
              <a:path w="712851" h="519303">
                <a:moveTo>
                  <a:pt x="708089" y="4763"/>
                </a:moveTo>
                <a:lnTo>
                  <a:pt x="4763" y="4763"/>
                </a:lnTo>
                <a:moveTo>
                  <a:pt x="708089" y="151067"/>
                </a:moveTo>
                <a:lnTo>
                  <a:pt x="4763" y="151067"/>
                </a:lnTo>
                <a:moveTo>
                  <a:pt x="708089" y="304991"/>
                </a:moveTo>
                <a:lnTo>
                  <a:pt x="4763" y="304991"/>
                </a:lnTo>
                <a:moveTo>
                  <a:pt x="708089" y="514541"/>
                </a:moveTo>
                <a:lnTo>
                  <a:pt x="4763" y="51454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282045" y="2132031"/>
            <a:ext cx="69273" cy="383914"/>
          </a:xfrm>
          <a:custGeom>
            <a:avLst/>
            <a:gdLst/>
            <a:ahLst/>
            <a:cxnLst/>
            <a:rect l="l" t="t" r="r" b="b"/>
            <a:pathLst>
              <a:path w="76200" h="435102">
                <a:moveTo>
                  <a:pt x="42672" y="63246"/>
                </a:moveTo>
                <a:lnTo>
                  <a:pt x="42672" y="371094"/>
                </a:lnTo>
                <a:lnTo>
                  <a:pt x="41148" y="374904"/>
                </a:lnTo>
                <a:lnTo>
                  <a:pt x="38100" y="376428"/>
                </a:lnTo>
                <a:lnTo>
                  <a:pt x="35052" y="374904"/>
                </a:lnTo>
                <a:lnTo>
                  <a:pt x="33528" y="371094"/>
                </a:lnTo>
                <a:lnTo>
                  <a:pt x="33528" y="63246"/>
                </a:lnTo>
                <a:lnTo>
                  <a:pt x="35052" y="60198"/>
                </a:lnTo>
                <a:lnTo>
                  <a:pt x="38100" y="58674"/>
                </a:lnTo>
                <a:lnTo>
                  <a:pt x="41148" y="60198"/>
                </a:lnTo>
                <a:lnTo>
                  <a:pt x="42672" y="63246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  <a:moveTo>
                  <a:pt x="76200" y="358902"/>
                </a:moveTo>
                <a:lnTo>
                  <a:pt x="38100" y="435102"/>
                </a:lnTo>
                <a:lnTo>
                  <a:pt x="0" y="35890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3837709" y="1538881"/>
            <a:ext cx="62728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CRQLCK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3962920" y="1485060"/>
            <a:ext cx="364028" cy="8404"/>
          </a:xfrm>
          <a:custGeom>
            <a:avLst/>
            <a:gdLst/>
            <a:ahLst/>
            <a:cxnLst/>
            <a:rect l="l" t="t" r="r" b="b"/>
            <a:pathLst>
              <a:path w="400431" h="9525">
                <a:moveTo>
                  <a:pt x="4763" y="4762"/>
                </a:moveTo>
                <a:lnTo>
                  <a:pt x="395669" y="476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3623656" y="1667301"/>
            <a:ext cx="779893" cy="5078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2166"/>
            <a:r>
              <a:rPr sz="1100" b="1" spc="9" dirty="0">
                <a:latin typeface="Times New Roman"/>
                <a:cs typeface="Times New Roman"/>
              </a:rPr>
              <a:t>RESB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SYSB/RESB</a:t>
            </a:r>
            <a:endParaRPr sz="1100">
              <a:latin typeface="Times New Roman"/>
              <a:cs typeface="Times New Roman"/>
            </a:endParaRPr>
          </a:p>
          <a:p>
            <a:pPr marL="141550"/>
            <a:r>
              <a:rPr sz="1100" b="1" spc="9" dirty="0">
                <a:latin typeface="Times New Roman"/>
                <a:cs typeface="Times New Roman"/>
              </a:rPr>
              <a:t>ANYREQ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709458" y="2132031"/>
            <a:ext cx="69273" cy="383914"/>
          </a:xfrm>
          <a:custGeom>
            <a:avLst/>
            <a:gdLst/>
            <a:ahLst/>
            <a:cxnLst/>
            <a:rect l="l" t="t" r="r" b="b"/>
            <a:pathLst>
              <a:path w="76200" h="435102">
                <a:moveTo>
                  <a:pt x="42672" y="63246"/>
                </a:moveTo>
                <a:lnTo>
                  <a:pt x="42672" y="371094"/>
                </a:lnTo>
                <a:lnTo>
                  <a:pt x="41148" y="374904"/>
                </a:lnTo>
                <a:lnTo>
                  <a:pt x="38100" y="376428"/>
                </a:lnTo>
                <a:lnTo>
                  <a:pt x="34290" y="374904"/>
                </a:lnTo>
                <a:lnTo>
                  <a:pt x="32766" y="371094"/>
                </a:lnTo>
                <a:lnTo>
                  <a:pt x="32766" y="63246"/>
                </a:lnTo>
                <a:lnTo>
                  <a:pt x="34290" y="60198"/>
                </a:lnTo>
                <a:lnTo>
                  <a:pt x="38100" y="58674"/>
                </a:lnTo>
                <a:lnTo>
                  <a:pt x="41148" y="60198"/>
                </a:lnTo>
                <a:lnTo>
                  <a:pt x="42672" y="63246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  <a:moveTo>
                  <a:pt x="76200" y="358902"/>
                </a:moveTo>
                <a:lnTo>
                  <a:pt x="38100" y="435102"/>
                </a:lnTo>
                <a:lnTo>
                  <a:pt x="0" y="35890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511137" y="1969322"/>
            <a:ext cx="748837" cy="67235"/>
          </a:xfrm>
          <a:custGeom>
            <a:avLst/>
            <a:gdLst/>
            <a:ahLst/>
            <a:cxnLst/>
            <a:rect l="l" t="t" r="r" b="b"/>
            <a:pathLst>
              <a:path w="823721" h="76200">
                <a:moveTo>
                  <a:pt x="38100" y="33528"/>
                </a:moveTo>
                <a:lnTo>
                  <a:pt x="819150" y="33528"/>
                </a:lnTo>
                <a:lnTo>
                  <a:pt x="822198" y="35052"/>
                </a:lnTo>
                <a:lnTo>
                  <a:pt x="823721" y="38100"/>
                </a:lnTo>
                <a:lnTo>
                  <a:pt x="822198" y="41910"/>
                </a:lnTo>
                <a:lnTo>
                  <a:pt x="819150" y="42672"/>
                </a:lnTo>
                <a:lnTo>
                  <a:pt x="38100" y="42672"/>
                </a:lnTo>
                <a:lnTo>
                  <a:pt x="35052" y="41910"/>
                </a:lnTo>
                <a:lnTo>
                  <a:pt x="33528" y="38100"/>
                </a:lnTo>
                <a:lnTo>
                  <a:pt x="35052" y="35052"/>
                </a:lnTo>
                <a:lnTo>
                  <a:pt x="38100" y="33528"/>
                </a:lnTo>
                <a:close/>
                <a:moveTo>
                  <a:pt x="38100" y="76200"/>
                </a:moveTo>
                <a:lnTo>
                  <a:pt x="30480" y="75438"/>
                </a:lnTo>
                <a:lnTo>
                  <a:pt x="22860" y="73152"/>
                </a:lnTo>
                <a:lnTo>
                  <a:pt x="16764" y="70104"/>
                </a:lnTo>
                <a:lnTo>
                  <a:pt x="11430" y="65532"/>
                </a:lnTo>
                <a:lnTo>
                  <a:pt x="6096" y="59436"/>
                </a:lnTo>
                <a:lnTo>
                  <a:pt x="3048" y="53340"/>
                </a:lnTo>
                <a:lnTo>
                  <a:pt x="762" y="45720"/>
                </a:lnTo>
                <a:lnTo>
                  <a:pt x="0" y="38100"/>
                </a:lnTo>
                <a:lnTo>
                  <a:pt x="762" y="30480"/>
                </a:lnTo>
                <a:lnTo>
                  <a:pt x="3048" y="23622"/>
                </a:lnTo>
                <a:lnTo>
                  <a:pt x="6096" y="16764"/>
                </a:lnTo>
                <a:lnTo>
                  <a:pt x="11430" y="11430"/>
                </a:lnTo>
                <a:lnTo>
                  <a:pt x="16764" y="6858"/>
                </a:lnTo>
                <a:lnTo>
                  <a:pt x="22860" y="3048"/>
                </a:lnTo>
                <a:lnTo>
                  <a:pt x="30480" y="762"/>
                </a:lnTo>
                <a:lnTo>
                  <a:pt x="38100" y="0"/>
                </a:lnTo>
                <a:lnTo>
                  <a:pt x="45720" y="762"/>
                </a:lnTo>
                <a:lnTo>
                  <a:pt x="52578" y="3048"/>
                </a:lnTo>
                <a:lnTo>
                  <a:pt x="59436" y="6858"/>
                </a:lnTo>
                <a:lnTo>
                  <a:pt x="64770" y="11430"/>
                </a:lnTo>
                <a:lnTo>
                  <a:pt x="69342" y="16764"/>
                </a:lnTo>
                <a:lnTo>
                  <a:pt x="73152" y="23622"/>
                </a:lnTo>
                <a:lnTo>
                  <a:pt x="75438" y="30480"/>
                </a:lnTo>
                <a:lnTo>
                  <a:pt x="76200" y="38100"/>
                </a:lnTo>
                <a:lnTo>
                  <a:pt x="75438" y="45720"/>
                </a:lnTo>
                <a:lnTo>
                  <a:pt x="73152" y="53340"/>
                </a:lnTo>
                <a:lnTo>
                  <a:pt x="69342" y="59436"/>
                </a:lnTo>
                <a:lnTo>
                  <a:pt x="64770" y="65532"/>
                </a:lnTo>
                <a:lnTo>
                  <a:pt x="59436" y="70104"/>
                </a:lnTo>
                <a:lnTo>
                  <a:pt x="52578" y="73152"/>
                </a:lnTo>
                <a:lnTo>
                  <a:pt x="45720" y="75438"/>
                </a:lnTo>
                <a:lnTo>
                  <a:pt x="3810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251489" y="1998737"/>
            <a:ext cx="8659" cy="393663"/>
          </a:xfrm>
          <a:custGeom>
            <a:avLst/>
            <a:gdLst/>
            <a:ahLst/>
            <a:cxnLst/>
            <a:rect l="l" t="t" r="r" b="b"/>
            <a:pathLst>
              <a:path w="9525" h="446151">
                <a:moveTo>
                  <a:pt x="4763" y="4763"/>
                </a:moveTo>
                <a:lnTo>
                  <a:pt x="4763" y="4413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251663" y="2354580"/>
            <a:ext cx="2099655" cy="67235"/>
          </a:xfrm>
          <a:custGeom>
            <a:avLst/>
            <a:gdLst/>
            <a:ahLst/>
            <a:cxnLst/>
            <a:rect l="l" t="t" r="r" b="b"/>
            <a:pathLst>
              <a:path w="2309621" h="76200">
                <a:moveTo>
                  <a:pt x="4572" y="33528"/>
                </a:moveTo>
                <a:lnTo>
                  <a:pt x="2271522" y="33528"/>
                </a:lnTo>
                <a:lnTo>
                  <a:pt x="2274570" y="35052"/>
                </a:lnTo>
                <a:lnTo>
                  <a:pt x="2276094" y="38100"/>
                </a:lnTo>
                <a:lnTo>
                  <a:pt x="2274570" y="41910"/>
                </a:lnTo>
                <a:lnTo>
                  <a:pt x="2271522" y="42672"/>
                </a:lnTo>
                <a:lnTo>
                  <a:pt x="4572" y="42672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2271522" y="0"/>
                </a:moveTo>
                <a:lnTo>
                  <a:pt x="2279142" y="762"/>
                </a:lnTo>
                <a:lnTo>
                  <a:pt x="2286000" y="3048"/>
                </a:lnTo>
                <a:lnTo>
                  <a:pt x="2292858" y="6858"/>
                </a:lnTo>
                <a:lnTo>
                  <a:pt x="2298192" y="11430"/>
                </a:lnTo>
                <a:lnTo>
                  <a:pt x="2302764" y="16764"/>
                </a:lnTo>
                <a:lnTo>
                  <a:pt x="2306574" y="23622"/>
                </a:lnTo>
                <a:lnTo>
                  <a:pt x="2308860" y="30480"/>
                </a:lnTo>
                <a:lnTo>
                  <a:pt x="2309622" y="38100"/>
                </a:lnTo>
                <a:lnTo>
                  <a:pt x="2308860" y="45720"/>
                </a:lnTo>
                <a:lnTo>
                  <a:pt x="2306574" y="53340"/>
                </a:lnTo>
                <a:lnTo>
                  <a:pt x="2302764" y="59436"/>
                </a:lnTo>
                <a:lnTo>
                  <a:pt x="2298192" y="64770"/>
                </a:lnTo>
                <a:lnTo>
                  <a:pt x="2292858" y="70104"/>
                </a:lnTo>
                <a:lnTo>
                  <a:pt x="2286000" y="73152"/>
                </a:lnTo>
                <a:lnTo>
                  <a:pt x="2279142" y="75438"/>
                </a:lnTo>
                <a:lnTo>
                  <a:pt x="2271522" y="76200"/>
                </a:lnTo>
                <a:lnTo>
                  <a:pt x="2263902" y="75438"/>
                </a:lnTo>
                <a:lnTo>
                  <a:pt x="2256282" y="73152"/>
                </a:lnTo>
                <a:lnTo>
                  <a:pt x="2250186" y="70104"/>
                </a:lnTo>
                <a:lnTo>
                  <a:pt x="2239518" y="59436"/>
                </a:lnTo>
                <a:lnTo>
                  <a:pt x="2236470" y="53340"/>
                </a:lnTo>
                <a:lnTo>
                  <a:pt x="2234184" y="45720"/>
                </a:lnTo>
                <a:lnTo>
                  <a:pt x="2233422" y="38100"/>
                </a:lnTo>
                <a:lnTo>
                  <a:pt x="2234184" y="30480"/>
                </a:lnTo>
                <a:lnTo>
                  <a:pt x="2236470" y="23622"/>
                </a:lnTo>
                <a:lnTo>
                  <a:pt x="2239518" y="16764"/>
                </a:lnTo>
                <a:lnTo>
                  <a:pt x="2244852" y="11430"/>
                </a:lnTo>
                <a:lnTo>
                  <a:pt x="2250186" y="6858"/>
                </a:lnTo>
                <a:lnTo>
                  <a:pt x="2256282" y="3048"/>
                </a:lnTo>
                <a:lnTo>
                  <a:pt x="2263902" y="762"/>
                </a:lnTo>
                <a:lnTo>
                  <a:pt x="2271522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815840" y="2225488"/>
            <a:ext cx="962891" cy="67235"/>
          </a:xfrm>
          <a:custGeom>
            <a:avLst/>
            <a:gdLst/>
            <a:ahLst/>
            <a:cxnLst/>
            <a:rect l="l" t="t" r="r" b="b"/>
            <a:pathLst>
              <a:path w="1059180" h="76200">
                <a:moveTo>
                  <a:pt x="1021080" y="43434"/>
                </a:move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lnTo>
                  <a:pt x="1021080" y="33528"/>
                </a:lnTo>
                <a:lnTo>
                  <a:pt x="1024128" y="35052"/>
                </a:lnTo>
                <a:lnTo>
                  <a:pt x="1025652" y="38100"/>
                </a:lnTo>
                <a:lnTo>
                  <a:pt x="1024128" y="41910"/>
                </a:lnTo>
                <a:lnTo>
                  <a:pt x="1021080" y="43434"/>
                </a:lnTo>
                <a:close/>
                <a:moveTo>
                  <a:pt x="1021080" y="0"/>
                </a:moveTo>
                <a:lnTo>
                  <a:pt x="1028700" y="762"/>
                </a:lnTo>
                <a:lnTo>
                  <a:pt x="1035558" y="3048"/>
                </a:lnTo>
                <a:lnTo>
                  <a:pt x="1042416" y="6858"/>
                </a:lnTo>
                <a:lnTo>
                  <a:pt x="1047750" y="11430"/>
                </a:lnTo>
                <a:lnTo>
                  <a:pt x="1052322" y="16764"/>
                </a:lnTo>
                <a:lnTo>
                  <a:pt x="1056132" y="23622"/>
                </a:lnTo>
                <a:lnTo>
                  <a:pt x="1058418" y="30480"/>
                </a:lnTo>
                <a:lnTo>
                  <a:pt x="1059180" y="38100"/>
                </a:lnTo>
                <a:lnTo>
                  <a:pt x="1058418" y="45720"/>
                </a:lnTo>
                <a:lnTo>
                  <a:pt x="1056132" y="53340"/>
                </a:lnTo>
                <a:lnTo>
                  <a:pt x="1052322" y="59436"/>
                </a:lnTo>
                <a:lnTo>
                  <a:pt x="1047750" y="65532"/>
                </a:lnTo>
                <a:lnTo>
                  <a:pt x="1042416" y="70104"/>
                </a:lnTo>
                <a:lnTo>
                  <a:pt x="1035558" y="73152"/>
                </a:lnTo>
                <a:lnTo>
                  <a:pt x="1028700" y="75438"/>
                </a:lnTo>
                <a:lnTo>
                  <a:pt x="1021080" y="76200"/>
                </a:lnTo>
                <a:lnTo>
                  <a:pt x="1013460" y="75438"/>
                </a:lnTo>
                <a:lnTo>
                  <a:pt x="1005840" y="73152"/>
                </a:lnTo>
                <a:lnTo>
                  <a:pt x="999744" y="70104"/>
                </a:lnTo>
                <a:lnTo>
                  <a:pt x="993648" y="65532"/>
                </a:lnTo>
                <a:lnTo>
                  <a:pt x="989076" y="59436"/>
                </a:lnTo>
                <a:lnTo>
                  <a:pt x="986028" y="53340"/>
                </a:lnTo>
                <a:lnTo>
                  <a:pt x="983742" y="45720"/>
                </a:lnTo>
                <a:lnTo>
                  <a:pt x="982980" y="38100"/>
                </a:lnTo>
                <a:lnTo>
                  <a:pt x="983742" y="30480"/>
                </a:lnTo>
                <a:lnTo>
                  <a:pt x="986028" y="23622"/>
                </a:lnTo>
                <a:lnTo>
                  <a:pt x="989076" y="16764"/>
                </a:lnTo>
                <a:lnTo>
                  <a:pt x="993648" y="11430"/>
                </a:lnTo>
                <a:lnTo>
                  <a:pt x="999744" y="6858"/>
                </a:lnTo>
                <a:lnTo>
                  <a:pt x="1005840" y="3048"/>
                </a:lnTo>
                <a:lnTo>
                  <a:pt x="1013460" y="762"/>
                </a:lnTo>
                <a:lnTo>
                  <a:pt x="10210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4335087" y="2206528"/>
            <a:ext cx="3032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AEN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388947" y="2191030"/>
            <a:ext cx="222019" cy="8404"/>
          </a:xfrm>
          <a:custGeom>
            <a:avLst/>
            <a:gdLst/>
            <a:ahLst/>
            <a:cxnLst/>
            <a:rect l="l" t="t" r="r" b="b"/>
            <a:pathLst>
              <a:path w="244221" h="9525">
                <a:moveTo>
                  <a:pt x="4763" y="4763"/>
                </a:moveTo>
                <a:lnTo>
                  <a:pt x="239459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150523" y="2996004"/>
            <a:ext cx="1954184" cy="67235"/>
          </a:xfrm>
          <a:custGeom>
            <a:avLst/>
            <a:gdLst/>
            <a:ahLst/>
            <a:cxnLst/>
            <a:rect l="l" t="t" r="r" b="b"/>
            <a:pathLst>
              <a:path w="2149602" h="76200">
                <a:moveTo>
                  <a:pt x="38100" y="33529"/>
                </a:moveTo>
                <a:lnTo>
                  <a:pt x="2085594" y="33529"/>
                </a:lnTo>
                <a:lnTo>
                  <a:pt x="2089404" y="35053"/>
                </a:lnTo>
                <a:lnTo>
                  <a:pt x="2090928" y="38100"/>
                </a:lnTo>
                <a:lnTo>
                  <a:pt x="2089404" y="41911"/>
                </a:lnTo>
                <a:lnTo>
                  <a:pt x="2085594" y="42673"/>
                </a:lnTo>
                <a:lnTo>
                  <a:pt x="38100" y="42673"/>
                </a:lnTo>
                <a:lnTo>
                  <a:pt x="34289" y="41911"/>
                </a:lnTo>
                <a:lnTo>
                  <a:pt x="33527" y="38100"/>
                </a:lnTo>
                <a:lnTo>
                  <a:pt x="34289" y="35053"/>
                </a:lnTo>
                <a:lnTo>
                  <a:pt x="38100" y="33529"/>
                </a:lnTo>
                <a:close/>
                <a:moveTo>
                  <a:pt x="38100" y="76200"/>
                </a:moveTo>
                <a:lnTo>
                  <a:pt x="30480" y="75438"/>
                </a:lnTo>
                <a:lnTo>
                  <a:pt x="22860" y="73153"/>
                </a:lnTo>
                <a:lnTo>
                  <a:pt x="16764" y="70105"/>
                </a:lnTo>
                <a:lnTo>
                  <a:pt x="11430" y="65532"/>
                </a:lnTo>
                <a:lnTo>
                  <a:pt x="6095" y="59437"/>
                </a:lnTo>
                <a:lnTo>
                  <a:pt x="3048" y="53341"/>
                </a:lnTo>
                <a:lnTo>
                  <a:pt x="762" y="45721"/>
                </a:lnTo>
                <a:lnTo>
                  <a:pt x="0" y="38100"/>
                </a:lnTo>
                <a:lnTo>
                  <a:pt x="762" y="30481"/>
                </a:lnTo>
                <a:lnTo>
                  <a:pt x="3048" y="23623"/>
                </a:lnTo>
                <a:lnTo>
                  <a:pt x="6095" y="16765"/>
                </a:lnTo>
                <a:lnTo>
                  <a:pt x="11430" y="11431"/>
                </a:lnTo>
                <a:lnTo>
                  <a:pt x="16764" y="6859"/>
                </a:lnTo>
                <a:lnTo>
                  <a:pt x="22860" y="3049"/>
                </a:lnTo>
                <a:lnTo>
                  <a:pt x="30480" y="763"/>
                </a:lnTo>
                <a:lnTo>
                  <a:pt x="38100" y="0"/>
                </a:lnTo>
                <a:lnTo>
                  <a:pt x="45720" y="763"/>
                </a:lnTo>
                <a:lnTo>
                  <a:pt x="52577" y="3049"/>
                </a:lnTo>
                <a:lnTo>
                  <a:pt x="59436" y="6859"/>
                </a:lnTo>
                <a:lnTo>
                  <a:pt x="64770" y="11431"/>
                </a:lnTo>
                <a:lnTo>
                  <a:pt x="69342" y="16765"/>
                </a:lnTo>
                <a:lnTo>
                  <a:pt x="73152" y="23623"/>
                </a:lnTo>
                <a:lnTo>
                  <a:pt x="75438" y="30481"/>
                </a:lnTo>
                <a:lnTo>
                  <a:pt x="76200" y="38100"/>
                </a:lnTo>
                <a:lnTo>
                  <a:pt x="75438" y="45721"/>
                </a:lnTo>
                <a:lnTo>
                  <a:pt x="73152" y="53341"/>
                </a:lnTo>
                <a:lnTo>
                  <a:pt x="69342" y="59437"/>
                </a:lnTo>
                <a:lnTo>
                  <a:pt x="64770" y="65532"/>
                </a:lnTo>
                <a:lnTo>
                  <a:pt x="59436" y="70105"/>
                </a:lnTo>
                <a:lnTo>
                  <a:pt x="52577" y="73153"/>
                </a:lnTo>
                <a:lnTo>
                  <a:pt x="45720" y="75438"/>
                </a:lnTo>
                <a:lnTo>
                  <a:pt x="38100" y="76200"/>
                </a:lnTo>
                <a:close/>
                <a:moveTo>
                  <a:pt x="2073402" y="0"/>
                </a:moveTo>
                <a:lnTo>
                  <a:pt x="2149602" y="38100"/>
                </a:lnTo>
                <a:lnTo>
                  <a:pt x="207340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896293" y="2804384"/>
            <a:ext cx="2208415" cy="67235"/>
          </a:xfrm>
          <a:custGeom>
            <a:avLst/>
            <a:gdLst/>
            <a:ahLst/>
            <a:cxnLst/>
            <a:rect l="l" t="t" r="r" b="b"/>
            <a:pathLst>
              <a:path w="2429256" h="76200">
                <a:moveTo>
                  <a:pt x="4572" y="33528"/>
                </a:moveTo>
                <a:lnTo>
                  <a:pt x="2365248" y="33528"/>
                </a:lnTo>
                <a:lnTo>
                  <a:pt x="2369058" y="34290"/>
                </a:lnTo>
                <a:lnTo>
                  <a:pt x="2370582" y="38100"/>
                </a:lnTo>
                <a:lnTo>
                  <a:pt x="2369058" y="41148"/>
                </a:lnTo>
                <a:lnTo>
                  <a:pt x="2365248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3528"/>
                </a:lnTo>
                <a:close/>
                <a:moveTo>
                  <a:pt x="2353056" y="0"/>
                </a:moveTo>
                <a:lnTo>
                  <a:pt x="2429256" y="38100"/>
                </a:lnTo>
                <a:lnTo>
                  <a:pt x="235305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754976" y="2610747"/>
            <a:ext cx="2349731" cy="67235"/>
          </a:xfrm>
          <a:custGeom>
            <a:avLst/>
            <a:gdLst/>
            <a:ahLst/>
            <a:cxnLst/>
            <a:rect l="l" t="t" r="r" b="b"/>
            <a:pathLst>
              <a:path w="2584704" h="76200">
                <a:moveTo>
                  <a:pt x="4572" y="33528"/>
                </a:moveTo>
                <a:lnTo>
                  <a:pt x="2520696" y="33528"/>
                </a:lnTo>
                <a:lnTo>
                  <a:pt x="2524506" y="35052"/>
                </a:lnTo>
                <a:lnTo>
                  <a:pt x="2526030" y="38100"/>
                </a:lnTo>
                <a:lnTo>
                  <a:pt x="2524506" y="41910"/>
                </a:lnTo>
                <a:lnTo>
                  <a:pt x="2520696" y="43434"/>
                </a:ln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2508504" y="0"/>
                </a:moveTo>
                <a:lnTo>
                  <a:pt x="2584704" y="38100"/>
                </a:lnTo>
                <a:lnTo>
                  <a:pt x="250850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165100" y="2127829"/>
            <a:ext cx="8659" cy="392318"/>
          </a:xfrm>
          <a:custGeom>
            <a:avLst/>
            <a:gdLst/>
            <a:ahLst/>
            <a:cxnLst/>
            <a:rect l="l" t="t" r="r" b="b"/>
            <a:pathLst>
              <a:path w="9525" h="444627">
                <a:moveTo>
                  <a:pt x="4763" y="4763"/>
                </a:moveTo>
                <a:lnTo>
                  <a:pt x="4763" y="43986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134793" y="2290034"/>
            <a:ext cx="395547" cy="67235"/>
          </a:xfrm>
          <a:custGeom>
            <a:avLst/>
            <a:gdLst/>
            <a:ahLst/>
            <a:cxnLst/>
            <a:rect l="l" t="t" r="r" b="b"/>
            <a:pathLst>
              <a:path w="435102" h="76200">
                <a:moveTo>
                  <a:pt x="38100" y="33528"/>
                </a:moveTo>
                <a:lnTo>
                  <a:pt x="430530" y="33528"/>
                </a:lnTo>
                <a:lnTo>
                  <a:pt x="433578" y="35052"/>
                </a:lnTo>
                <a:lnTo>
                  <a:pt x="435102" y="38100"/>
                </a:lnTo>
                <a:lnTo>
                  <a:pt x="433578" y="41910"/>
                </a:lnTo>
                <a:lnTo>
                  <a:pt x="430530" y="42672"/>
                </a:lnTo>
                <a:lnTo>
                  <a:pt x="38100" y="42672"/>
                </a:lnTo>
                <a:lnTo>
                  <a:pt x="35052" y="41910"/>
                </a:lnTo>
                <a:lnTo>
                  <a:pt x="33528" y="38100"/>
                </a:lnTo>
                <a:lnTo>
                  <a:pt x="35052" y="35052"/>
                </a:lnTo>
                <a:lnTo>
                  <a:pt x="38100" y="33528"/>
                </a:lnTo>
                <a:close/>
                <a:moveTo>
                  <a:pt x="38100" y="76200"/>
                </a:moveTo>
                <a:lnTo>
                  <a:pt x="30480" y="75438"/>
                </a:lnTo>
                <a:lnTo>
                  <a:pt x="23621" y="73152"/>
                </a:lnTo>
                <a:lnTo>
                  <a:pt x="16764" y="70104"/>
                </a:lnTo>
                <a:lnTo>
                  <a:pt x="11430" y="65532"/>
                </a:lnTo>
                <a:lnTo>
                  <a:pt x="6858" y="59436"/>
                </a:lnTo>
                <a:lnTo>
                  <a:pt x="3047" y="53340"/>
                </a:lnTo>
                <a:lnTo>
                  <a:pt x="762" y="45720"/>
                </a:lnTo>
                <a:lnTo>
                  <a:pt x="0" y="38100"/>
                </a:lnTo>
                <a:lnTo>
                  <a:pt x="762" y="30480"/>
                </a:lnTo>
                <a:lnTo>
                  <a:pt x="3047" y="23622"/>
                </a:lnTo>
                <a:lnTo>
                  <a:pt x="6858" y="16764"/>
                </a:lnTo>
                <a:lnTo>
                  <a:pt x="11430" y="11430"/>
                </a:lnTo>
                <a:lnTo>
                  <a:pt x="16764" y="6858"/>
                </a:lnTo>
                <a:lnTo>
                  <a:pt x="23621" y="3048"/>
                </a:lnTo>
                <a:lnTo>
                  <a:pt x="30480" y="762"/>
                </a:lnTo>
                <a:lnTo>
                  <a:pt x="38100" y="0"/>
                </a:lnTo>
                <a:lnTo>
                  <a:pt x="45720" y="762"/>
                </a:lnTo>
                <a:lnTo>
                  <a:pt x="53340" y="3048"/>
                </a:lnTo>
                <a:lnTo>
                  <a:pt x="59435" y="6858"/>
                </a:lnTo>
                <a:lnTo>
                  <a:pt x="65532" y="11430"/>
                </a:lnTo>
                <a:lnTo>
                  <a:pt x="70104" y="16764"/>
                </a:lnTo>
                <a:lnTo>
                  <a:pt x="73152" y="23622"/>
                </a:lnTo>
                <a:lnTo>
                  <a:pt x="75438" y="30480"/>
                </a:lnTo>
                <a:lnTo>
                  <a:pt x="76200" y="38100"/>
                </a:lnTo>
                <a:lnTo>
                  <a:pt x="75438" y="45720"/>
                </a:lnTo>
                <a:lnTo>
                  <a:pt x="73152" y="53340"/>
                </a:lnTo>
                <a:lnTo>
                  <a:pt x="70104" y="59436"/>
                </a:lnTo>
                <a:lnTo>
                  <a:pt x="65532" y="65532"/>
                </a:lnTo>
                <a:lnTo>
                  <a:pt x="59435" y="70104"/>
                </a:lnTo>
                <a:lnTo>
                  <a:pt x="53340" y="73152"/>
                </a:lnTo>
                <a:lnTo>
                  <a:pt x="45720" y="75438"/>
                </a:lnTo>
                <a:lnTo>
                  <a:pt x="3810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6610004" y="2244853"/>
            <a:ext cx="26154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IOB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6592512" y="2191030"/>
            <a:ext cx="220634" cy="8404"/>
          </a:xfrm>
          <a:custGeom>
            <a:avLst/>
            <a:gdLst/>
            <a:ahLst/>
            <a:cxnLst/>
            <a:rect l="l" t="t" r="r" b="b"/>
            <a:pathLst>
              <a:path w="242697" h="9525">
                <a:moveTo>
                  <a:pt x="4763" y="4763"/>
                </a:moveTo>
                <a:lnTo>
                  <a:pt x="23793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724496" y="2419126"/>
            <a:ext cx="69273" cy="229945"/>
          </a:xfrm>
          <a:custGeom>
            <a:avLst/>
            <a:gdLst/>
            <a:ahLst/>
            <a:cxnLst/>
            <a:rect l="l" t="t" r="r" b="b"/>
            <a:pathLst>
              <a:path w="76200" h="260604">
                <a:moveTo>
                  <a:pt x="33528" y="255270"/>
                </a:moveTo>
                <a:lnTo>
                  <a:pt x="33528" y="38100"/>
                </a:lnTo>
                <a:lnTo>
                  <a:pt x="35052" y="34290"/>
                </a:lnTo>
                <a:lnTo>
                  <a:pt x="38100" y="33528"/>
                </a:lnTo>
                <a:lnTo>
                  <a:pt x="41910" y="34290"/>
                </a:lnTo>
                <a:lnTo>
                  <a:pt x="43434" y="38100"/>
                </a:lnTo>
                <a:lnTo>
                  <a:pt x="43434" y="255270"/>
                </a:lnTo>
                <a:lnTo>
                  <a:pt x="41910" y="259080"/>
                </a:lnTo>
                <a:lnTo>
                  <a:pt x="38100" y="260604"/>
                </a:lnTo>
                <a:lnTo>
                  <a:pt x="35052" y="259080"/>
                </a:lnTo>
                <a:lnTo>
                  <a:pt x="33528" y="255270"/>
                </a:lnTo>
                <a:close/>
                <a:moveTo>
                  <a:pt x="0" y="38100"/>
                </a:moveTo>
                <a:lnTo>
                  <a:pt x="762" y="30480"/>
                </a:lnTo>
                <a:lnTo>
                  <a:pt x="3048" y="22860"/>
                </a:lnTo>
                <a:lnTo>
                  <a:pt x="6858" y="16764"/>
                </a:lnTo>
                <a:lnTo>
                  <a:pt x="11430" y="11430"/>
                </a:lnTo>
                <a:lnTo>
                  <a:pt x="16764" y="6096"/>
                </a:lnTo>
                <a:lnTo>
                  <a:pt x="23622" y="3048"/>
                </a:lnTo>
                <a:lnTo>
                  <a:pt x="30480" y="762"/>
                </a:lnTo>
                <a:lnTo>
                  <a:pt x="38100" y="0"/>
                </a:lnTo>
                <a:lnTo>
                  <a:pt x="45720" y="762"/>
                </a:lnTo>
                <a:lnTo>
                  <a:pt x="53340" y="3048"/>
                </a:lnTo>
                <a:lnTo>
                  <a:pt x="59436" y="6096"/>
                </a:lnTo>
                <a:lnTo>
                  <a:pt x="65532" y="11430"/>
                </a:lnTo>
                <a:lnTo>
                  <a:pt x="70104" y="16764"/>
                </a:lnTo>
                <a:lnTo>
                  <a:pt x="73152" y="22860"/>
                </a:lnTo>
                <a:lnTo>
                  <a:pt x="75438" y="30480"/>
                </a:lnTo>
                <a:lnTo>
                  <a:pt x="76200" y="38100"/>
                </a:lnTo>
                <a:lnTo>
                  <a:pt x="75438" y="45720"/>
                </a:lnTo>
                <a:lnTo>
                  <a:pt x="73152" y="52578"/>
                </a:lnTo>
                <a:lnTo>
                  <a:pt x="70104" y="59436"/>
                </a:lnTo>
                <a:lnTo>
                  <a:pt x="65532" y="64770"/>
                </a:lnTo>
                <a:lnTo>
                  <a:pt x="59436" y="69342"/>
                </a:lnTo>
                <a:lnTo>
                  <a:pt x="53340" y="73152"/>
                </a:lnTo>
                <a:lnTo>
                  <a:pt x="45720" y="75438"/>
                </a:lnTo>
                <a:lnTo>
                  <a:pt x="38100" y="76200"/>
                </a:lnTo>
                <a:lnTo>
                  <a:pt x="30480" y="75438"/>
                </a:lnTo>
                <a:lnTo>
                  <a:pt x="23622" y="73152"/>
                </a:lnTo>
                <a:lnTo>
                  <a:pt x="16764" y="69342"/>
                </a:lnTo>
                <a:lnTo>
                  <a:pt x="11430" y="64770"/>
                </a:lnTo>
                <a:lnTo>
                  <a:pt x="6858" y="59436"/>
                </a:lnTo>
                <a:lnTo>
                  <a:pt x="3048" y="52578"/>
                </a:lnTo>
                <a:lnTo>
                  <a:pt x="762" y="45720"/>
                </a:lnTo>
                <a:lnTo>
                  <a:pt x="0" y="381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865813" y="2675292"/>
            <a:ext cx="69273" cy="166744"/>
          </a:xfrm>
          <a:custGeom>
            <a:avLst/>
            <a:gdLst/>
            <a:ahLst/>
            <a:cxnLst/>
            <a:rect l="l" t="t" r="r" b="b"/>
            <a:pathLst>
              <a:path w="76200" h="188976">
                <a:moveTo>
                  <a:pt x="33528" y="184404"/>
                </a:moveTo>
                <a:lnTo>
                  <a:pt x="33528" y="38100"/>
                </a:lnTo>
                <a:lnTo>
                  <a:pt x="35052" y="35052"/>
                </a:lnTo>
                <a:lnTo>
                  <a:pt x="38100" y="33528"/>
                </a:lnTo>
                <a:lnTo>
                  <a:pt x="41910" y="35052"/>
                </a:lnTo>
                <a:lnTo>
                  <a:pt x="43434" y="38100"/>
                </a:lnTo>
                <a:lnTo>
                  <a:pt x="43434" y="184404"/>
                </a:lnTo>
                <a:lnTo>
                  <a:pt x="41910" y="187452"/>
                </a:lnTo>
                <a:lnTo>
                  <a:pt x="38100" y="188976"/>
                </a:lnTo>
                <a:lnTo>
                  <a:pt x="35052" y="187452"/>
                </a:lnTo>
                <a:lnTo>
                  <a:pt x="33528" y="184404"/>
                </a:lnTo>
                <a:close/>
                <a:moveTo>
                  <a:pt x="0" y="38100"/>
                </a:moveTo>
                <a:lnTo>
                  <a:pt x="762" y="30480"/>
                </a:lnTo>
                <a:lnTo>
                  <a:pt x="3048" y="23622"/>
                </a:lnTo>
                <a:lnTo>
                  <a:pt x="6858" y="16764"/>
                </a:lnTo>
                <a:lnTo>
                  <a:pt x="11430" y="11430"/>
                </a:lnTo>
                <a:lnTo>
                  <a:pt x="16764" y="6858"/>
                </a:lnTo>
                <a:lnTo>
                  <a:pt x="23622" y="3048"/>
                </a:lnTo>
                <a:lnTo>
                  <a:pt x="30480" y="762"/>
                </a:lnTo>
                <a:lnTo>
                  <a:pt x="38100" y="0"/>
                </a:lnTo>
                <a:lnTo>
                  <a:pt x="45720" y="762"/>
                </a:lnTo>
                <a:lnTo>
                  <a:pt x="53340" y="3048"/>
                </a:lnTo>
                <a:lnTo>
                  <a:pt x="59436" y="6858"/>
                </a:lnTo>
                <a:lnTo>
                  <a:pt x="65532" y="11430"/>
                </a:lnTo>
                <a:lnTo>
                  <a:pt x="70104" y="16764"/>
                </a:lnTo>
                <a:lnTo>
                  <a:pt x="73152" y="23622"/>
                </a:lnTo>
                <a:lnTo>
                  <a:pt x="75438" y="30480"/>
                </a:lnTo>
                <a:lnTo>
                  <a:pt x="76200" y="38100"/>
                </a:lnTo>
                <a:lnTo>
                  <a:pt x="75438" y="45720"/>
                </a:lnTo>
                <a:lnTo>
                  <a:pt x="73152" y="53340"/>
                </a:lnTo>
                <a:lnTo>
                  <a:pt x="70104" y="59436"/>
                </a:lnTo>
                <a:lnTo>
                  <a:pt x="65532" y="65532"/>
                </a:lnTo>
                <a:lnTo>
                  <a:pt x="59436" y="70104"/>
                </a:lnTo>
                <a:lnTo>
                  <a:pt x="53340" y="73152"/>
                </a:lnTo>
                <a:lnTo>
                  <a:pt x="45720" y="75438"/>
                </a:lnTo>
                <a:lnTo>
                  <a:pt x="38100" y="76200"/>
                </a:lnTo>
                <a:lnTo>
                  <a:pt x="30480" y="75438"/>
                </a:lnTo>
                <a:lnTo>
                  <a:pt x="23622" y="73152"/>
                </a:lnTo>
                <a:lnTo>
                  <a:pt x="16764" y="70104"/>
                </a:lnTo>
                <a:lnTo>
                  <a:pt x="11430" y="65532"/>
                </a:lnTo>
                <a:lnTo>
                  <a:pt x="6858" y="59436"/>
                </a:lnTo>
                <a:lnTo>
                  <a:pt x="3048" y="53340"/>
                </a:lnTo>
                <a:lnTo>
                  <a:pt x="762" y="45720"/>
                </a:lnTo>
                <a:lnTo>
                  <a:pt x="0" y="381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1776845" y="2244852"/>
            <a:ext cx="41979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LOCK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488276" y="2373272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565169" y="2447026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488276" y="2630110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565169" y="2703865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2488276" y="2912498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2565169" y="2986254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2470785" y="2640162"/>
            <a:ext cx="149975" cy="265243"/>
          </a:xfrm>
          <a:custGeom>
            <a:avLst/>
            <a:gdLst/>
            <a:ahLst/>
            <a:cxnLst/>
            <a:rect l="l" t="t" r="r" b="b"/>
            <a:pathLst>
              <a:path w="164973" h="300609">
                <a:moveTo>
                  <a:pt x="4763" y="295847"/>
                </a:moveTo>
                <a:lnTo>
                  <a:pt x="82487" y="295847"/>
                </a:lnTo>
                <a:moveTo>
                  <a:pt x="4763" y="4763"/>
                </a:moveTo>
                <a:lnTo>
                  <a:pt x="160211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 1"/>
          <p:cNvSpPr txBox="1"/>
          <p:nvPr/>
        </p:nvSpPr>
        <p:spPr>
          <a:xfrm>
            <a:off x="2344882" y="2181651"/>
            <a:ext cx="30963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CLK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2470785" y="2383996"/>
            <a:ext cx="149975" cy="8404"/>
          </a:xfrm>
          <a:custGeom>
            <a:avLst/>
            <a:gdLst/>
            <a:ahLst/>
            <a:cxnLst/>
            <a:rect l="l" t="t" r="r" b="b"/>
            <a:pathLst>
              <a:path w="164973" h="9525">
                <a:moveTo>
                  <a:pt x="4763" y="4763"/>
                </a:moveTo>
                <a:lnTo>
                  <a:pt x="160211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5188527" y="2654987"/>
            <a:ext cx="79702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5265421" y="2728742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265421" y="292238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5188527" y="3040246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5265421" y="3114001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5171036" y="2640161"/>
            <a:ext cx="149975" cy="393662"/>
          </a:xfrm>
          <a:custGeom>
            <a:avLst/>
            <a:gdLst/>
            <a:ahLst/>
            <a:cxnLst/>
            <a:rect l="l" t="t" r="r" b="b"/>
            <a:pathLst>
              <a:path w="164973" h="446150">
                <a:moveTo>
                  <a:pt x="4763" y="4763"/>
                </a:moveTo>
                <a:lnTo>
                  <a:pt x="160211" y="4763"/>
                </a:lnTo>
                <a:moveTo>
                  <a:pt x="4763" y="441388"/>
                </a:moveTo>
                <a:lnTo>
                  <a:pt x="82487" y="441388"/>
                </a:lnTo>
                <a:moveTo>
                  <a:pt x="4763" y="224219"/>
                </a:moveTo>
                <a:lnTo>
                  <a:pt x="160211" y="2242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5188527" y="1988013"/>
            <a:ext cx="30963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CLK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5614194" y="1988013"/>
            <a:ext cx="3032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AEN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6041704" y="1988013"/>
            <a:ext cx="26154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IOB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5596370" y="1998737"/>
            <a:ext cx="720089" cy="8404"/>
          </a:xfrm>
          <a:custGeom>
            <a:avLst/>
            <a:gdLst/>
            <a:ahLst/>
            <a:cxnLst/>
            <a:rect l="l" t="t" r="r" b="b"/>
            <a:pathLst>
              <a:path w="792098" h="9525">
                <a:moveTo>
                  <a:pt x="4763" y="4763"/>
                </a:moveTo>
                <a:lnTo>
                  <a:pt x="317945" y="4763"/>
                </a:lnTo>
                <a:moveTo>
                  <a:pt x="474917" y="4763"/>
                </a:moveTo>
                <a:lnTo>
                  <a:pt x="787336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text 1"/>
          <p:cNvSpPr txBox="1"/>
          <p:nvPr/>
        </p:nvSpPr>
        <p:spPr>
          <a:xfrm>
            <a:off x="5188527" y="768365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5265421" y="84212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5188527" y="986879"/>
            <a:ext cx="79702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5265421" y="1060635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5265421" y="125360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5171036" y="779089"/>
            <a:ext cx="149975" cy="392990"/>
          </a:xfrm>
          <a:custGeom>
            <a:avLst/>
            <a:gdLst/>
            <a:ahLst/>
            <a:cxnLst/>
            <a:rect l="l" t="t" r="r" b="b"/>
            <a:pathLst>
              <a:path w="164973" h="445389">
                <a:moveTo>
                  <a:pt x="4763" y="4763"/>
                </a:moveTo>
                <a:lnTo>
                  <a:pt x="160211" y="4763"/>
                </a:lnTo>
                <a:moveTo>
                  <a:pt x="4763" y="440627"/>
                </a:moveTo>
                <a:lnTo>
                  <a:pt x="82487" y="440627"/>
                </a:lnTo>
                <a:moveTo>
                  <a:pt x="4763" y="223457"/>
                </a:moveTo>
                <a:lnTo>
                  <a:pt x="160211" y="22345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text 1"/>
          <p:cNvSpPr txBox="1"/>
          <p:nvPr/>
        </p:nvSpPr>
        <p:spPr>
          <a:xfrm>
            <a:off x="5188528" y="1346588"/>
            <a:ext cx="41979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LOCK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5756563" y="1192619"/>
            <a:ext cx="554254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8289 Bus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arbiter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5188526" y="2502363"/>
            <a:ext cx="30963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CLK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5613861" y="2527240"/>
            <a:ext cx="3032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AEN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6041827" y="2527240"/>
            <a:ext cx="26154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IOB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5596370" y="2537964"/>
            <a:ext cx="720089" cy="8404"/>
          </a:xfrm>
          <a:custGeom>
            <a:avLst/>
            <a:gdLst/>
            <a:ahLst/>
            <a:cxnLst/>
            <a:rect l="l" t="t" r="r" b="b"/>
            <a:pathLst>
              <a:path w="792098" h="9525">
                <a:moveTo>
                  <a:pt x="4763" y="4763"/>
                </a:moveTo>
                <a:lnTo>
                  <a:pt x="317945" y="4763"/>
                </a:lnTo>
                <a:moveTo>
                  <a:pt x="474917" y="4763"/>
                </a:moveTo>
                <a:lnTo>
                  <a:pt x="787336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text 1"/>
          <p:cNvSpPr txBox="1"/>
          <p:nvPr/>
        </p:nvSpPr>
        <p:spPr>
          <a:xfrm>
            <a:off x="5543204" y="2887622"/>
            <a:ext cx="60465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8288 Bus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controller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5188527" y="3272880"/>
            <a:ext cx="379271" cy="5232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DEN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DT/ R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ALE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4460990" y="3346132"/>
            <a:ext cx="1073381" cy="778920"/>
          </a:xfrm>
          <a:custGeom>
            <a:avLst/>
            <a:gdLst/>
            <a:ahLst/>
            <a:cxnLst/>
            <a:rect l="l" t="t" r="r" b="b"/>
            <a:pathLst>
              <a:path w="1180719" h="882776">
                <a:moveTo>
                  <a:pt x="1098233" y="151067"/>
                </a:moveTo>
                <a:lnTo>
                  <a:pt x="1175957" y="151067"/>
                </a:lnTo>
                <a:moveTo>
                  <a:pt x="708089" y="4763"/>
                </a:moveTo>
                <a:lnTo>
                  <a:pt x="4763" y="4763"/>
                </a:lnTo>
                <a:lnTo>
                  <a:pt x="4763" y="878015"/>
                </a:lnTo>
                <a:moveTo>
                  <a:pt x="708089" y="224219"/>
                </a:moveTo>
                <a:lnTo>
                  <a:pt x="237935" y="224219"/>
                </a:lnTo>
                <a:lnTo>
                  <a:pt x="237935" y="731711"/>
                </a:lnTo>
                <a:moveTo>
                  <a:pt x="708089" y="441389"/>
                </a:moveTo>
                <a:lnTo>
                  <a:pt x="472631" y="441389"/>
                </a:lnTo>
                <a:lnTo>
                  <a:pt x="472631" y="58769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461163" y="4087234"/>
            <a:ext cx="3343795" cy="67235"/>
          </a:xfrm>
          <a:custGeom>
            <a:avLst/>
            <a:gdLst/>
            <a:ahLst/>
            <a:cxnLst/>
            <a:rect l="l" t="t" r="r" b="b"/>
            <a:pathLst>
              <a:path w="3678174" h="76200">
                <a:moveTo>
                  <a:pt x="4572" y="33528"/>
                </a:moveTo>
                <a:lnTo>
                  <a:pt x="3614166" y="33528"/>
                </a:lnTo>
                <a:lnTo>
                  <a:pt x="3617976" y="35052"/>
                </a:lnTo>
                <a:lnTo>
                  <a:pt x="3619500" y="38100"/>
                </a:lnTo>
                <a:lnTo>
                  <a:pt x="3617976" y="41910"/>
                </a:lnTo>
                <a:lnTo>
                  <a:pt x="3614166" y="42672"/>
                </a:lnTo>
                <a:lnTo>
                  <a:pt x="4572" y="42672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3601974" y="0"/>
                </a:moveTo>
                <a:lnTo>
                  <a:pt x="3678174" y="38100"/>
                </a:lnTo>
                <a:lnTo>
                  <a:pt x="360197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673138" y="3958142"/>
            <a:ext cx="2207722" cy="67235"/>
          </a:xfrm>
          <a:custGeom>
            <a:avLst/>
            <a:gdLst/>
            <a:ahLst/>
            <a:cxnLst/>
            <a:rect l="l" t="t" r="r" b="b"/>
            <a:pathLst>
              <a:path w="2428494" h="76200">
                <a:moveTo>
                  <a:pt x="4572" y="33528"/>
                </a:moveTo>
                <a:lnTo>
                  <a:pt x="2365248" y="33528"/>
                </a:lnTo>
                <a:lnTo>
                  <a:pt x="2368296" y="35052"/>
                </a:lnTo>
                <a:lnTo>
                  <a:pt x="2369820" y="38100"/>
                </a:lnTo>
                <a:lnTo>
                  <a:pt x="2368296" y="41910"/>
                </a:lnTo>
                <a:lnTo>
                  <a:pt x="2365248" y="43434"/>
                </a:ln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2352294" y="0"/>
                </a:moveTo>
                <a:lnTo>
                  <a:pt x="2428494" y="38100"/>
                </a:lnTo>
                <a:lnTo>
                  <a:pt x="235229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886498" y="3831067"/>
            <a:ext cx="2207029" cy="67235"/>
          </a:xfrm>
          <a:custGeom>
            <a:avLst/>
            <a:gdLst/>
            <a:ahLst/>
            <a:cxnLst/>
            <a:rect l="l" t="t" r="r" b="b"/>
            <a:pathLst>
              <a:path w="2427732" h="76200">
                <a:moveTo>
                  <a:pt x="4572" y="33528"/>
                </a:moveTo>
                <a:lnTo>
                  <a:pt x="2363724" y="33528"/>
                </a:lnTo>
                <a:lnTo>
                  <a:pt x="2367533" y="34290"/>
                </a:lnTo>
                <a:lnTo>
                  <a:pt x="2368295" y="38100"/>
                </a:lnTo>
                <a:lnTo>
                  <a:pt x="2367533" y="41148"/>
                </a:lnTo>
                <a:lnTo>
                  <a:pt x="2363724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3528"/>
                </a:lnTo>
                <a:close/>
                <a:moveTo>
                  <a:pt x="2351532" y="0"/>
                </a:moveTo>
                <a:lnTo>
                  <a:pt x="2427732" y="38100"/>
                </a:lnTo>
                <a:lnTo>
                  <a:pt x="235153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2416232" y="5764619"/>
            <a:ext cx="10679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Local bus control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6526184" y="813547"/>
            <a:ext cx="425334" cy="67235"/>
          </a:xfrm>
          <a:custGeom>
            <a:avLst/>
            <a:gdLst/>
            <a:ahLst/>
            <a:cxnLst/>
            <a:rect l="l" t="t" r="r" b="b"/>
            <a:pathLst>
              <a:path w="467867" h="76200">
                <a:moveTo>
                  <a:pt x="63246" y="33528"/>
                </a:moveTo>
                <a:lnTo>
                  <a:pt x="404622" y="33528"/>
                </a:lnTo>
                <a:lnTo>
                  <a:pt x="408432" y="35052"/>
                </a:lnTo>
                <a:lnTo>
                  <a:pt x="409194" y="38100"/>
                </a:lnTo>
                <a:lnTo>
                  <a:pt x="408432" y="41910"/>
                </a:lnTo>
                <a:lnTo>
                  <a:pt x="404622" y="43433"/>
                </a:lnTo>
                <a:lnTo>
                  <a:pt x="63246" y="43433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  <a:close/>
                <a:moveTo>
                  <a:pt x="391667" y="0"/>
                </a:moveTo>
                <a:lnTo>
                  <a:pt x="467867" y="38100"/>
                </a:lnTo>
                <a:lnTo>
                  <a:pt x="391667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526184" y="1007185"/>
            <a:ext cx="425334" cy="67235"/>
          </a:xfrm>
          <a:custGeom>
            <a:avLst/>
            <a:gdLst/>
            <a:ahLst/>
            <a:cxnLst/>
            <a:rect l="l" t="t" r="r" b="b"/>
            <a:pathLst>
              <a:path w="467867" h="76200">
                <a:moveTo>
                  <a:pt x="63246" y="33528"/>
                </a:moveTo>
                <a:lnTo>
                  <a:pt x="404622" y="33528"/>
                </a:lnTo>
                <a:lnTo>
                  <a:pt x="408432" y="34290"/>
                </a:lnTo>
                <a:lnTo>
                  <a:pt x="409194" y="38100"/>
                </a:lnTo>
                <a:lnTo>
                  <a:pt x="408432" y="41148"/>
                </a:lnTo>
                <a:lnTo>
                  <a:pt x="404622" y="42672"/>
                </a:ln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3528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  <a:close/>
                <a:moveTo>
                  <a:pt x="391667" y="0"/>
                </a:moveTo>
                <a:lnTo>
                  <a:pt x="467867" y="38100"/>
                </a:lnTo>
                <a:lnTo>
                  <a:pt x="391667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522027" y="1198805"/>
            <a:ext cx="571500" cy="67235"/>
          </a:xfrm>
          <a:custGeom>
            <a:avLst/>
            <a:gdLst/>
            <a:ahLst/>
            <a:cxnLst/>
            <a:rect l="l" t="t" r="r" b="b"/>
            <a:pathLst>
              <a:path w="628650" h="76200">
                <a:moveTo>
                  <a:pt x="4572" y="33528"/>
                </a:moveTo>
                <a:lnTo>
                  <a:pt x="564642" y="33528"/>
                </a:lnTo>
                <a:lnTo>
                  <a:pt x="568451" y="35052"/>
                </a:lnTo>
                <a:lnTo>
                  <a:pt x="569213" y="38100"/>
                </a:lnTo>
                <a:lnTo>
                  <a:pt x="568451" y="41910"/>
                </a:lnTo>
                <a:lnTo>
                  <a:pt x="564642" y="43434"/>
                </a:lnTo>
                <a:lnTo>
                  <a:pt x="4572" y="43434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552450" y="0"/>
                </a:moveTo>
                <a:lnTo>
                  <a:pt x="628650" y="38100"/>
                </a:lnTo>
                <a:lnTo>
                  <a:pt x="55245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526184" y="1455643"/>
            <a:ext cx="571500" cy="67235"/>
          </a:xfrm>
          <a:custGeom>
            <a:avLst/>
            <a:gdLst/>
            <a:ahLst/>
            <a:cxnLst/>
            <a:rect l="l" t="t" r="r" b="b"/>
            <a:pathLst>
              <a:path w="628650" h="76200">
                <a:moveTo>
                  <a:pt x="624078" y="42672"/>
                </a:moveTo>
                <a:lnTo>
                  <a:pt x="63246" y="42672"/>
                </a:lnTo>
                <a:lnTo>
                  <a:pt x="60198" y="41149"/>
                </a:lnTo>
                <a:lnTo>
                  <a:pt x="58674" y="38100"/>
                </a:lnTo>
                <a:lnTo>
                  <a:pt x="60198" y="34291"/>
                </a:lnTo>
                <a:lnTo>
                  <a:pt x="63246" y="32767"/>
                </a:lnTo>
                <a:lnTo>
                  <a:pt x="624078" y="32767"/>
                </a:lnTo>
                <a:lnTo>
                  <a:pt x="627126" y="34291"/>
                </a:lnTo>
                <a:lnTo>
                  <a:pt x="628650" y="38100"/>
                </a:lnTo>
                <a:lnTo>
                  <a:pt x="627126" y="41149"/>
                </a:lnTo>
                <a:lnTo>
                  <a:pt x="624078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522028" y="1713155"/>
            <a:ext cx="643543" cy="67235"/>
          </a:xfrm>
          <a:custGeom>
            <a:avLst/>
            <a:gdLst/>
            <a:ahLst/>
            <a:cxnLst/>
            <a:rect l="l" t="t" r="r" b="b"/>
            <a:pathLst>
              <a:path w="707897" h="76200">
                <a:moveTo>
                  <a:pt x="4572" y="33528"/>
                </a:moveTo>
                <a:lnTo>
                  <a:pt x="643889" y="33528"/>
                </a:lnTo>
                <a:lnTo>
                  <a:pt x="647700" y="34290"/>
                </a:lnTo>
                <a:lnTo>
                  <a:pt x="649224" y="38100"/>
                </a:lnTo>
                <a:lnTo>
                  <a:pt x="647700" y="41148"/>
                </a:lnTo>
                <a:lnTo>
                  <a:pt x="643889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4290"/>
                </a:lnTo>
                <a:lnTo>
                  <a:pt x="4572" y="33528"/>
                </a:lnTo>
                <a:close/>
                <a:moveTo>
                  <a:pt x="631698" y="0"/>
                </a:moveTo>
                <a:lnTo>
                  <a:pt x="707898" y="38100"/>
                </a:lnTo>
                <a:lnTo>
                  <a:pt x="631698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526183" y="1969322"/>
            <a:ext cx="643544" cy="67235"/>
          </a:xfrm>
          <a:custGeom>
            <a:avLst/>
            <a:gdLst/>
            <a:ahLst/>
            <a:cxnLst/>
            <a:rect l="l" t="t" r="r" b="b"/>
            <a:pathLst>
              <a:path w="707898" h="76200">
                <a:moveTo>
                  <a:pt x="703326" y="42672"/>
                </a:moveTo>
                <a:lnTo>
                  <a:pt x="63246" y="42672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703326" y="33528"/>
                </a:lnTo>
                <a:lnTo>
                  <a:pt x="706374" y="35052"/>
                </a:lnTo>
                <a:lnTo>
                  <a:pt x="707898" y="38100"/>
                </a:lnTo>
                <a:lnTo>
                  <a:pt x="706374" y="41910"/>
                </a:lnTo>
                <a:lnTo>
                  <a:pt x="703326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text 1"/>
          <p:cNvSpPr txBox="1"/>
          <p:nvPr/>
        </p:nvSpPr>
        <p:spPr>
          <a:xfrm>
            <a:off x="7888779" y="5517866"/>
            <a:ext cx="48898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QS , QS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8073737" y="559162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8374380" y="559162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7745385" y="5159502"/>
            <a:ext cx="669735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RD</a:t>
            </a:r>
            <a:endParaRPr sz="1100">
              <a:latin typeface="Times New Roman"/>
              <a:cs typeface="Times New Roman"/>
            </a:endParaRPr>
          </a:p>
          <a:p>
            <a:pPr marL="141550"/>
            <a:r>
              <a:rPr sz="1100" b="1" spc="9" dirty="0">
                <a:latin typeface="Times New Roman"/>
                <a:cs typeface="Times New Roman"/>
              </a:rPr>
              <a:t>READY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7729971" y="5143332"/>
            <a:ext cx="220634" cy="8404"/>
          </a:xfrm>
          <a:custGeom>
            <a:avLst/>
            <a:gdLst/>
            <a:ahLst/>
            <a:cxnLst/>
            <a:rect l="l" t="t" r="r" b="b"/>
            <a:pathLst>
              <a:path w="242697" h="9525">
                <a:moveTo>
                  <a:pt x="4762" y="4763"/>
                </a:moveTo>
                <a:lnTo>
                  <a:pt x="237934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text 1"/>
          <p:cNvSpPr txBox="1"/>
          <p:nvPr/>
        </p:nvSpPr>
        <p:spPr>
          <a:xfrm>
            <a:off x="8030095" y="5005534"/>
            <a:ext cx="3016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BHE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8084647" y="5016257"/>
            <a:ext cx="292677" cy="8404"/>
          </a:xfrm>
          <a:custGeom>
            <a:avLst/>
            <a:gdLst/>
            <a:ahLst/>
            <a:cxnLst/>
            <a:rect l="l" t="t" r="r" b="b"/>
            <a:pathLst>
              <a:path w="321945" h="9525">
                <a:moveTo>
                  <a:pt x="4763" y="4763"/>
                </a:moveTo>
                <a:lnTo>
                  <a:pt x="31718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text 1"/>
          <p:cNvSpPr txBox="1"/>
          <p:nvPr/>
        </p:nvSpPr>
        <p:spPr>
          <a:xfrm>
            <a:off x="7888779" y="4748023"/>
            <a:ext cx="31559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D –D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7988531" y="4821777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8273242" y="4821777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7817427" y="4068274"/>
            <a:ext cx="295209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ALE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 -A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text 1"/>
          <p:cNvSpPr txBox="1"/>
          <p:nvPr/>
        </p:nvSpPr>
        <p:spPr>
          <a:xfrm>
            <a:off x="7917181" y="4308772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0" name="text 1"/>
          <p:cNvSpPr txBox="1"/>
          <p:nvPr/>
        </p:nvSpPr>
        <p:spPr>
          <a:xfrm>
            <a:off x="8109759" y="4308772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1" name="text 1"/>
          <p:cNvSpPr txBox="1"/>
          <p:nvPr/>
        </p:nvSpPr>
        <p:spPr>
          <a:xfrm>
            <a:off x="8201891" y="4235018"/>
            <a:ext cx="3642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7817427" y="4396382"/>
            <a:ext cx="67589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  /S -A  /S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text 1"/>
          <p:cNvSpPr txBox="1"/>
          <p:nvPr/>
        </p:nvSpPr>
        <p:spPr>
          <a:xfrm>
            <a:off x="7917180" y="4470137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1" name="text 1"/>
          <p:cNvSpPr txBox="1"/>
          <p:nvPr/>
        </p:nvSpPr>
        <p:spPr>
          <a:xfrm>
            <a:off x="8124999" y="4470137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2" name="text 1"/>
          <p:cNvSpPr txBox="1"/>
          <p:nvPr/>
        </p:nvSpPr>
        <p:spPr>
          <a:xfrm>
            <a:off x="8317577" y="4470137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3" name="text 1"/>
          <p:cNvSpPr txBox="1"/>
          <p:nvPr/>
        </p:nvSpPr>
        <p:spPr>
          <a:xfrm>
            <a:off x="8524702" y="4470137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4" name="text 1"/>
          <p:cNvSpPr txBox="1"/>
          <p:nvPr/>
        </p:nvSpPr>
        <p:spPr>
          <a:xfrm>
            <a:off x="6964680" y="3746217"/>
            <a:ext cx="460319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39498"/>
            <a:r>
              <a:rPr sz="1100" b="1" spc="9" dirty="0">
                <a:latin typeface="Times New Roman"/>
                <a:cs typeface="Times New Roman"/>
              </a:rPr>
              <a:t>DEN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DT / 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7302558" y="3925029"/>
            <a:ext cx="79317" cy="8404"/>
          </a:xfrm>
          <a:custGeom>
            <a:avLst/>
            <a:gdLst/>
            <a:ahLst/>
            <a:cxnLst/>
            <a:rect l="l" t="t" r="r" b="b"/>
            <a:pathLst>
              <a:path w="87249" h="9525">
                <a:moveTo>
                  <a:pt x="4763" y="4763"/>
                </a:moveTo>
                <a:lnTo>
                  <a:pt x="8248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522028" y="2482327"/>
            <a:ext cx="855517" cy="67235"/>
          </a:xfrm>
          <a:custGeom>
            <a:avLst/>
            <a:gdLst/>
            <a:ahLst/>
            <a:cxnLst/>
            <a:rect l="l" t="t" r="r" b="b"/>
            <a:pathLst>
              <a:path w="941069" h="76200">
                <a:moveTo>
                  <a:pt x="4572" y="32766"/>
                </a:moveTo>
                <a:lnTo>
                  <a:pt x="877824" y="32766"/>
                </a:lnTo>
                <a:lnTo>
                  <a:pt x="880872" y="34290"/>
                </a:lnTo>
                <a:lnTo>
                  <a:pt x="882396" y="38100"/>
                </a:lnTo>
                <a:lnTo>
                  <a:pt x="880872" y="41148"/>
                </a:lnTo>
                <a:lnTo>
                  <a:pt x="877824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4290"/>
                </a:lnTo>
                <a:lnTo>
                  <a:pt x="4572" y="32766"/>
                </a:lnTo>
                <a:close/>
                <a:moveTo>
                  <a:pt x="864870" y="0"/>
                </a:moveTo>
                <a:lnTo>
                  <a:pt x="941070" y="38100"/>
                </a:lnTo>
                <a:lnTo>
                  <a:pt x="86487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522028" y="2610747"/>
            <a:ext cx="1353588" cy="67235"/>
          </a:xfrm>
          <a:custGeom>
            <a:avLst/>
            <a:gdLst/>
            <a:ahLst/>
            <a:cxnLst/>
            <a:rect l="l" t="t" r="r" b="b"/>
            <a:pathLst>
              <a:path w="1488947" h="76200">
                <a:moveTo>
                  <a:pt x="4572" y="33528"/>
                </a:moveTo>
                <a:lnTo>
                  <a:pt x="1424940" y="33528"/>
                </a:lnTo>
                <a:lnTo>
                  <a:pt x="1428750" y="35052"/>
                </a:lnTo>
                <a:lnTo>
                  <a:pt x="1430274" y="38100"/>
                </a:lnTo>
                <a:lnTo>
                  <a:pt x="1428750" y="41910"/>
                </a:lnTo>
                <a:lnTo>
                  <a:pt x="1424940" y="43434"/>
                </a:lnTo>
                <a:lnTo>
                  <a:pt x="4572" y="43434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1412748" y="0"/>
                </a:moveTo>
                <a:lnTo>
                  <a:pt x="1488948" y="38100"/>
                </a:lnTo>
                <a:lnTo>
                  <a:pt x="1412748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522028" y="2739838"/>
            <a:ext cx="855517" cy="67235"/>
          </a:xfrm>
          <a:custGeom>
            <a:avLst/>
            <a:gdLst/>
            <a:ahLst/>
            <a:cxnLst/>
            <a:rect l="l" t="t" r="r" b="b"/>
            <a:pathLst>
              <a:path w="941069" h="76200">
                <a:moveTo>
                  <a:pt x="4572" y="33528"/>
                </a:moveTo>
                <a:lnTo>
                  <a:pt x="877824" y="33528"/>
                </a:lnTo>
                <a:lnTo>
                  <a:pt x="880872" y="35052"/>
                </a:lnTo>
                <a:lnTo>
                  <a:pt x="882396" y="38100"/>
                </a:lnTo>
                <a:lnTo>
                  <a:pt x="880872" y="41148"/>
                </a:lnTo>
                <a:lnTo>
                  <a:pt x="877824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864870" y="0"/>
                </a:moveTo>
                <a:lnTo>
                  <a:pt x="941070" y="38100"/>
                </a:lnTo>
                <a:lnTo>
                  <a:pt x="86487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522028" y="2867585"/>
            <a:ext cx="1353588" cy="67235"/>
          </a:xfrm>
          <a:custGeom>
            <a:avLst/>
            <a:gdLst/>
            <a:ahLst/>
            <a:cxnLst/>
            <a:rect l="l" t="t" r="r" b="b"/>
            <a:pathLst>
              <a:path w="1488947" h="76200">
                <a:moveTo>
                  <a:pt x="4572" y="32766"/>
                </a:moveTo>
                <a:lnTo>
                  <a:pt x="1424940" y="32766"/>
                </a:lnTo>
                <a:lnTo>
                  <a:pt x="1428750" y="34290"/>
                </a:lnTo>
                <a:lnTo>
                  <a:pt x="1430274" y="38100"/>
                </a:lnTo>
                <a:lnTo>
                  <a:pt x="1428750" y="41148"/>
                </a:lnTo>
                <a:lnTo>
                  <a:pt x="1424940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4290"/>
                </a:lnTo>
                <a:lnTo>
                  <a:pt x="4572" y="32766"/>
                </a:lnTo>
                <a:close/>
                <a:moveTo>
                  <a:pt x="1412748" y="0"/>
                </a:moveTo>
                <a:lnTo>
                  <a:pt x="1488948" y="38100"/>
                </a:lnTo>
                <a:lnTo>
                  <a:pt x="1412748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522028" y="3060551"/>
            <a:ext cx="500148" cy="67235"/>
          </a:xfrm>
          <a:custGeom>
            <a:avLst/>
            <a:gdLst/>
            <a:ahLst/>
            <a:cxnLst/>
            <a:rect l="l" t="t" r="r" b="b"/>
            <a:pathLst>
              <a:path w="550163" h="76200">
                <a:moveTo>
                  <a:pt x="4572" y="33528"/>
                </a:moveTo>
                <a:lnTo>
                  <a:pt x="486918" y="33528"/>
                </a:lnTo>
                <a:lnTo>
                  <a:pt x="490727" y="35052"/>
                </a:lnTo>
                <a:lnTo>
                  <a:pt x="491489" y="38100"/>
                </a:lnTo>
                <a:lnTo>
                  <a:pt x="490727" y="41910"/>
                </a:lnTo>
                <a:lnTo>
                  <a:pt x="486918" y="42672"/>
                </a:lnTo>
                <a:lnTo>
                  <a:pt x="4572" y="42672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473963" y="0"/>
                </a:moveTo>
                <a:lnTo>
                  <a:pt x="550163" y="38100"/>
                </a:lnTo>
                <a:lnTo>
                  <a:pt x="473963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522028" y="3252171"/>
            <a:ext cx="500148" cy="67235"/>
          </a:xfrm>
          <a:custGeom>
            <a:avLst/>
            <a:gdLst/>
            <a:ahLst/>
            <a:cxnLst/>
            <a:rect l="l" t="t" r="r" b="b"/>
            <a:pathLst>
              <a:path w="550163" h="76200">
                <a:moveTo>
                  <a:pt x="4572" y="33527"/>
                </a:moveTo>
                <a:lnTo>
                  <a:pt x="486918" y="33527"/>
                </a:lnTo>
                <a:lnTo>
                  <a:pt x="490727" y="35052"/>
                </a:lnTo>
                <a:lnTo>
                  <a:pt x="491489" y="38100"/>
                </a:lnTo>
                <a:lnTo>
                  <a:pt x="490727" y="41909"/>
                </a:lnTo>
                <a:lnTo>
                  <a:pt x="486918" y="43434"/>
                </a:lnTo>
                <a:lnTo>
                  <a:pt x="4572" y="43434"/>
                </a:lnTo>
                <a:lnTo>
                  <a:pt x="762" y="41909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7"/>
                </a:lnTo>
                <a:close/>
                <a:moveTo>
                  <a:pt x="473963" y="0"/>
                </a:moveTo>
                <a:lnTo>
                  <a:pt x="550163" y="38100"/>
                </a:lnTo>
                <a:lnTo>
                  <a:pt x="473963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522028" y="3445809"/>
            <a:ext cx="500148" cy="67235"/>
          </a:xfrm>
          <a:custGeom>
            <a:avLst/>
            <a:gdLst/>
            <a:ahLst/>
            <a:cxnLst/>
            <a:rect l="l" t="t" r="r" b="b"/>
            <a:pathLst>
              <a:path w="550163" h="76200">
                <a:moveTo>
                  <a:pt x="4572" y="33528"/>
                </a:moveTo>
                <a:lnTo>
                  <a:pt x="486918" y="33528"/>
                </a:lnTo>
                <a:lnTo>
                  <a:pt x="490727" y="35052"/>
                </a:lnTo>
                <a:lnTo>
                  <a:pt x="491489" y="38100"/>
                </a:lnTo>
                <a:lnTo>
                  <a:pt x="490727" y="41148"/>
                </a:lnTo>
                <a:lnTo>
                  <a:pt x="486918" y="42671"/>
                </a:lnTo>
                <a:lnTo>
                  <a:pt x="4572" y="42671"/>
                </a:lnTo>
                <a:lnTo>
                  <a:pt x="762" y="41148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473963" y="0"/>
                </a:moveTo>
                <a:lnTo>
                  <a:pt x="550163" y="38100"/>
                </a:lnTo>
                <a:lnTo>
                  <a:pt x="473963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522028" y="3637430"/>
            <a:ext cx="500148" cy="67235"/>
          </a:xfrm>
          <a:custGeom>
            <a:avLst/>
            <a:gdLst/>
            <a:ahLst/>
            <a:cxnLst/>
            <a:rect l="l" t="t" r="r" b="b"/>
            <a:pathLst>
              <a:path w="550163" h="76200">
                <a:moveTo>
                  <a:pt x="4572" y="33528"/>
                </a:moveTo>
                <a:lnTo>
                  <a:pt x="486918" y="33528"/>
                </a:lnTo>
                <a:lnTo>
                  <a:pt x="490727" y="35051"/>
                </a:lnTo>
                <a:lnTo>
                  <a:pt x="491489" y="38100"/>
                </a:lnTo>
                <a:lnTo>
                  <a:pt x="490727" y="41910"/>
                </a:lnTo>
                <a:lnTo>
                  <a:pt x="486918" y="43433"/>
                </a:lnTo>
                <a:lnTo>
                  <a:pt x="4572" y="43433"/>
                </a:lnTo>
                <a:lnTo>
                  <a:pt x="762" y="41910"/>
                </a:lnTo>
                <a:lnTo>
                  <a:pt x="0" y="38100"/>
                </a:lnTo>
                <a:lnTo>
                  <a:pt x="762" y="35051"/>
                </a:lnTo>
                <a:lnTo>
                  <a:pt x="4572" y="33528"/>
                </a:lnTo>
                <a:close/>
                <a:moveTo>
                  <a:pt x="473963" y="0"/>
                </a:moveTo>
                <a:lnTo>
                  <a:pt x="550163" y="38100"/>
                </a:lnTo>
                <a:lnTo>
                  <a:pt x="473963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text 1"/>
          <p:cNvSpPr txBox="1"/>
          <p:nvPr/>
        </p:nvSpPr>
        <p:spPr>
          <a:xfrm>
            <a:off x="7105996" y="3425504"/>
            <a:ext cx="837089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INTA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MCE / PDEN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7" name="object 277"/>
          <p:cNvSpPr/>
          <p:nvPr/>
        </p:nvSpPr>
        <p:spPr>
          <a:xfrm>
            <a:off x="7161241" y="3410679"/>
            <a:ext cx="220634" cy="8404"/>
          </a:xfrm>
          <a:custGeom>
            <a:avLst/>
            <a:gdLst/>
            <a:ahLst/>
            <a:cxnLst/>
            <a:rect l="l" t="t" r="r" b="b"/>
            <a:pathLst>
              <a:path w="242697" h="9525">
                <a:moveTo>
                  <a:pt x="4763" y="4763"/>
                </a:moveTo>
                <a:lnTo>
                  <a:pt x="23793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text 1"/>
          <p:cNvSpPr txBox="1"/>
          <p:nvPr/>
        </p:nvSpPr>
        <p:spPr>
          <a:xfrm>
            <a:off x="7035339" y="3233212"/>
            <a:ext cx="51552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AIOWC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8" name="object 278"/>
          <p:cNvSpPr/>
          <p:nvPr/>
        </p:nvSpPr>
        <p:spPr>
          <a:xfrm>
            <a:off x="7089198" y="3219058"/>
            <a:ext cx="364720" cy="8404"/>
          </a:xfrm>
          <a:custGeom>
            <a:avLst/>
            <a:gdLst/>
            <a:ahLst/>
            <a:cxnLst/>
            <a:rect l="l" t="t" r="r" b="b"/>
            <a:pathLst>
              <a:path w="401192" h="9525">
                <a:moveTo>
                  <a:pt x="4762" y="4763"/>
                </a:moveTo>
                <a:lnTo>
                  <a:pt x="396430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text 1"/>
          <p:cNvSpPr txBox="1"/>
          <p:nvPr/>
        </p:nvSpPr>
        <p:spPr>
          <a:xfrm>
            <a:off x="7035339" y="3014697"/>
            <a:ext cx="41177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IOWC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7089198" y="2960874"/>
            <a:ext cx="222018" cy="8404"/>
          </a:xfrm>
          <a:custGeom>
            <a:avLst/>
            <a:gdLst/>
            <a:ahLst/>
            <a:cxnLst/>
            <a:rect l="l" t="t" r="r" b="b"/>
            <a:pathLst>
              <a:path w="244220" h="9525">
                <a:moveTo>
                  <a:pt x="4762" y="4763"/>
                </a:moveTo>
                <a:lnTo>
                  <a:pt x="23945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text 1"/>
          <p:cNvSpPr txBox="1"/>
          <p:nvPr/>
        </p:nvSpPr>
        <p:spPr>
          <a:xfrm>
            <a:off x="7461365" y="2437818"/>
            <a:ext cx="44544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MRDC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7515918" y="2383996"/>
            <a:ext cx="293370" cy="8404"/>
          </a:xfrm>
          <a:custGeom>
            <a:avLst/>
            <a:gdLst/>
            <a:ahLst/>
            <a:cxnLst/>
            <a:rect l="l" t="t" r="r" b="b"/>
            <a:pathLst>
              <a:path w="322707" h="9525">
                <a:moveTo>
                  <a:pt x="4763" y="4763"/>
                </a:moveTo>
                <a:lnTo>
                  <a:pt x="31794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text 1"/>
          <p:cNvSpPr txBox="1"/>
          <p:nvPr/>
        </p:nvSpPr>
        <p:spPr>
          <a:xfrm>
            <a:off x="7959436" y="2565565"/>
            <a:ext cx="47590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MWTC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8013989" y="2511743"/>
            <a:ext cx="292676" cy="8404"/>
          </a:xfrm>
          <a:custGeom>
            <a:avLst/>
            <a:gdLst/>
            <a:ahLst/>
            <a:cxnLst/>
            <a:rect l="l" t="t" r="r" b="b"/>
            <a:pathLst>
              <a:path w="321944" h="9525">
                <a:moveTo>
                  <a:pt x="4762" y="4763"/>
                </a:moveTo>
                <a:lnTo>
                  <a:pt x="317182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text 1"/>
          <p:cNvSpPr txBox="1"/>
          <p:nvPr/>
        </p:nvSpPr>
        <p:spPr>
          <a:xfrm>
            <a:off x="7390708" y="2719534"/>
            <a:ext cx="48391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AMWC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7515918" y="2704708"/>
            <a:ext cx="222712" cy="8404"/>
          </a:xfrm>
          <a:custGeom>
            <a:avLst/>
            <a:gdLst/>
            <a:ahLst/>
            <a:cxnLst/>
            <a:rect l="l" t="t" r="r" b="b"/>
            <a:pathLst>
              <a:path w="244983" h="9525">
                <a:moveTo>
                  <a:pt x="4763" y="4763"/>
                </a:moveTo>
                <a:lnTo>
                  <a:pt x="240221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text 1"/>
          <p:cNvSpPr txBox="1"/>
          <p:nvPr/>
        </p:nvSpPr>
        <p:spPr>
          <a:xfrm>
            <a:off x="7959436" y="2848626"/>
            <a:ext cx="37330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IORC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8013989" y="2833800"/>
            <a:ext cx="292676" cy="8404"/>
          </a:xfrm>
          <a:custGeom>
            <a:avLst/>
            <a:gdLst/>
            <a:ahLst/>
            <a:cxnLst/>
            <a:rect l="l" t="t" r="r" b="b"/>
            <a:pathLst>
              <a:path w="321944" h="9525">
                <a:moveTo>
                  <a:pt x="4762" y="4763"/>
                </a:moveTo>
                <a:lnTo>
                  <a:pt x="317182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text 1"/>
          <p:cNvSpPr txBox="1"/>
          <p:nvPr/>
        </p:nvSpPr>
        <p:spPr>
          <a:xfrm>
            <a:off x="7249391" y="1949018"/>
            <a:ext cx="40536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BCLK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7302558" y="1934192"/>
            <a:ext cx="222019" cy="8404"/>
          </a:xfrm>
          <a:custGeom>
            <a:avLst/>
            <a:gdLst/>
            <a:ahLst/>
            <a:cxnLst/>
            <a:rect l="l" t="t" r="r" b="b"/>
            <a:pathLst>
              <a:path w="244221" h="9525">
                <a:moveTo>
                  <a:pt x="4763" y="4763"/>
                </a:moveTo>
                <a:lnTo>
                  <a:pt x="239459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text 1"/>
          <p:cNvSpPr txBox="1"/>
          <p:nvPr/>
        </p:nvSpPr>
        <p:spPr>
          <a:xfrm>
            <a:off x="7249391" y="1667301"/>
            <a:ext cx="40536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BREQ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7302558" y="1609445"/>
            <a:ext cx="222019" cy="8404"/>
          </a:xfrm>
          <a:custGeom>
            <a:avLst/>
            <a:gdLst/>
            <a:ahLst/>
            <a:cxnLst/>
            <a:rect l="l" t="t" r="r" b="b"/>
            <a:pathLst>
              <a:path w="244221" h="9525">
                <a:moveTo>
                  <a:pt x="4763" y="4763"/>
                </a:moveTo>
                <a:lnTo>
                  <a:pt x="239459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text 1"/>
          <p:cNvSpPr txBox="1"/>
          <p:nvPr/>
        </p:nvSpPr>
        <p:spPr>
          <a:xfrm>
            <a:off x="7249391" y="1411134"/>
            <a:ext cx="39094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BPRN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7231900" y="1407739"/>
            <a:ext cx="363335" cy="8404"/>
          </a:xfrm>
          <a:custGeom>
            <a:avLst/>
            <a:gdLst/>
            <a:ahLst/>
            <a:cxnLst/>
            <a:rect l="l" t="t" r="r" b="b"/>
            <a:pathLst>
              <a:path w="399669" h="9525">
                <a:moveTo>
                  <a:pt x="4763" y="4763"/>
                </a:moveTo>
                <a:lnTo>
                  <a:pt x="39490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text 1"/>
          <p:cNvSpPr txBox="1"/>
          <p:nvPr/>
        </p:nvSpPr>
        <p:spPr>
          <a:xfrm>
            <a:off x="7176654" y="1179846"/>
            <a:ext cx="39735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BPRO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7231900" y="1163675"/>
            <a:ext cx="222019" cy="8404"/>
          </a:xfrm>
          <a:custGeom>
            <a:avLst/>
            <a:gdLst/>
            <a:ahLst/>
            <a:cxnLst/>
            <a:rect l="l" t="t" r="r" b="b"/>
            <a:pathLst>
              <a:path w="244221" h="9525">
                <a:moveTo>
                  <a:pt x="4763" y="4763"/>
                </a:moveTo>
                <a:lnTo>
                  <a:pt x="239459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text 1"/>
          <p:cNvSpPr txBox="1"/>
          <p:nvPr/>
        </p:nvSpPr>
        <p:spPr>
          <a:xfrm>
            <a:off x="6964680" y="986880"/>
            <a:ext cx="41338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CBRQ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8" name="object 288"/>
          <p:cNvSpPr/>
          <p:nvPr/>
        </p:nvSpPr>
        <p:spPr>
          <a:xfrm>
            <a:off x="7017847" y="972054"/>
            <a:ext cx="293370" cy="8404"/>
          </a:xfrm>
          <a:custGeom>
            <a:avLst/>
            <a:gdLst/>
            <a:ahLst/>
            <a:cxnLst/>
            <a:rect l="l" t="t" r="r" b="b"/>
            <a:pathLst>
              <a:path w="322707" h="9525">
                <a:moveTo>
                  <a:pt x="4762" y="4763"/>
                </a:moveTo>
                <a:lnTo>
                  <a:pt x="31794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text 1"/>
          <p:cNvSpPr txBox="1"/>
          <p:nvPr/>
        </p:nvSpPr>
        <p:spPr>
          <a:xfrm>
            <a:off x="7035339" y="794587"/>
            <a:ext cx="3829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BUSY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5739765" y="522250"/>
            <a:ext cx="1571452" cy="265243"/>
          </a:xfrm>
          <a:custGeom>
            <a:avLst/>
            <a:gdLst/>
            <a:ahLst/>
            <a:cxnLst/>
            <a:rect l="l" t="t" r="r" b="b"/>
            <a:pathLst>
              <a:path w="1728597" h="300609">
                <a:moveTo>
                  <a:pt x="1489139" y="295847"/>
                </a:moveTo>
                <a:lnTo>
                  <a:pt x="1723835" y="295847"/>
                </a:lnTo>
                <a:moveTo>
                  <a:pt x="4763" y="4763"/>
                </a:moveTo>
                <a:lnTo>
                  <a:pt x="4763" y="2226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text 1"/>
          <p:cNvSpPr txBox="1"/>
          <p:nvPr/>
        </p:nvSpPr>
        <p:spPr>
          <a:xfrm>
            <a:off x="5827915" y="479926"/>
            <a:ext cx="31079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INIT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9" name="text 1"/>
          <p:cNvSpPr txBox="1"/>
          <p:nvPr/>
        </p:nvSpPr>
        <p:spPr>
          <a:xfrm>
            <a:off x="7674726" y="654738"/>
            <a:ext cx="60830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Multi Bus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0" name="text 1"/>
          <p:cNvSpPr txBox="1"/>
          <p:nvPr/>
        </p:nvSpPr>
        <p:spPr>
          <a:xfrm>
            <a:off x="3127663" y="5909713"/>
            <a:ext cx="4136261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8086 Maximum mode Block Diagram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0" name="object 290"/>
          <p:cNvSpPr/>
          <p:nvPr/>
        </p:nvSpPr>
        <p:spPr>
          <a:xfrm>
            <a:off x="7515918" y="3559269"/>
            <a:ext cx="293370" cy="8404"/>
          </a:xfrm>
          <a:custGeom>
            <a:avLst/>
            <a:gdLst/>
            <a:ahLst/>
            <a:cxnLst/>
            <a:rect l="l" t="t" r="r" b="b"/>
            <a:pathLst>
              <a:path w="322707" h="9525">
                <a:moveTo>
                  <a:pt x="4763" y="4763"/>
                </a:moveTo>
                <a:lnTo>
                  <a:pt x="31794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object 318"/>
          <p:cNvSpPr/>
          <p:nvPr/>
        </p:nvSpPr>
        <p:spPr>
          <a:xfrm>
            <a:off x="2153516" y="1273269"/>
            <a:ext cx="5205499" cy="684791"/>
          </a:xfrm>
          <a:custGeom>
            <a:avLst/>
            <a:gdLst/>
            <a:ahLst/>
            <a:cxnLst/>
            <a:rect l="l" t="t" r="r" b="b"/>
            <a:pathLst>
              <a:path w="5726049" h="776097">
                <a:moveTo>
                  <a:pt x="4763" y="390335"/>
                </a:moveTo>
                <a:lnTo>
                  <a:pt x="545783" y="390335"/>
                </a:lnTo>
                <a:moveTo>
                  <a:pt x="545783" y="382714"/>
                </a:moveTo>
                <a:lnTo>
                  <a:pt x="545783" y="4763"/>
                </a:lnTo>
                <a:lnTo>
                  <a:pt x="980885" y="4763"/>
                </a:lnTo>
                <a:lnTo>
                  <a:pt x="980885" y="382714"/>
                </a:lnTo>
                <a:moveTo>
                  <a:pt x="980885" y="390335"/>
                </a:moveTo>
                <a:lnTo>
                  <a:pt x="1383983" y="390335"/>
                </a:lnTo>
                <a:moveTo>
                  <a:pt x="1380935" y="382714"/>
                </a:moveTo>
                <a:lnTo>
                  <a:pt x="1380935" y="4763"/>
                </a:lnTo>
                <a:lnTo>
                  <a:pt x="1816036" y="4763"/>
                </a:lnTo>
                <a:lnTo>
                  <a:pt x="1816036" y="382714"/>
                </a:lnTo>
                <a:moveTo>
                  <a:pt x="1816036" y="390335"/>
                </a:moveTo>
                <a:lnTo>
                  <a:pt x="2250377" y="390335"/>
                </a:lnTo>
                <a:moveTo>
                  <a:pt x="2250377" y="382714"/>
                </a:moveTo>
                <a:lnTo>
                  <a:pt x="2250377" y="4763"/>
                </a:lnTo>
                <a:lnTo>
                  <a:pt x="2682431" y="4763"/>
                </a:lnTo>
                <a:lnTo>
                  <a:pt x="2682431" y="382714"/>
                </a:lnTo>
                <a:moveTo>
                  <a:pt x="2682431" y="390335"/>
                </a:moveTo>
                <a:lnTo>
                  <a:pt x="3117533" y="390335"/>
                </a:lnTo>
                <a:moveTo>
                  <a:pt x="3117533" y="382714"/>
                </a:moveTo>
                <a:lnTo>
                  <a:pt x="3117533" y="4763"/>
                </a:lnTo>
                <a:lnTo>
                  <a:pt x="3549587" y="4763"/>
                </a:lnTo>
                <a:lnTo>
                  <a:pt x="3549587" y="382714"/>
                </a:lnTo>
                <a:moveTo>
                  <a:pt x="3549587" y="390335"/>
                </a:moveTo>
                <a:lnTo>
                  <a:pt x="3986213" y="390335"/>
                </a:lnTo>
                <a:moveTo>
                  <a:pt x="3986213" y="382714"/>
                </a:moveTo>
                <a:lnTo>
                  <a:pt x="3986213" y="4763"/>
                </a:lnTo>
                <a:lnTo>
                  <a:pt x="4417505" y="4763"/>
                </a:lnTo>
                <a:lnTo>
                  <a:pt x="4417505" y="382714"/>
                </a:lnTo>
                <a:moveTo>
                  <a:pt x="4417505" y="390335"/>
                </a:moveTo>
                <a:lnTo>
                  <a:pt x="4852607" y="390335"/>
                </a:lnTo>
                <a:moveTo>
                  <a:pt x="4852607" y="382714"/>
                </a:moveTo>
                <a:lnTo>
                  <a:pt x="4852607" y="4763"/>
                </a:lnTo>
                <a:lnTo>
                  <a:pt x="5284661" y="4763"/>
                </a:lnTo>
                <a:lnTo>
                  <a:pt x="5284661" y="382714"/>
                </a:lnTo>
                <a:lnTo>
                  <a:pt x="5721287" y="382714"/>
                </a:lnTo>
                <a:moveTo>
                  <a:pt x="1414463" y="585407"/>
                </a:moveTo>
                <a:lnTo>
                  <a:pt x="1414463" y="736283"/>
                </a:lnTo>
                <a:moveTo>
                  <a:pt x="2318957" y="585407"/>
                </a:moveTo>
                <a:lnTo>
                  <a:pt x="2318957" y="736283"/>
                </a:lnTo>
                <a:moveTo>
                  <a:pt x="3154109" y="585407"/>
                </a:moveTo>
                <a:lnTo>
                  <a:pt x="3154109" y="736283"/>
                </a:lnTo>
                <a:moveTo>
                  <a:pt x="4027361" y="585407"/>
                </a:moveTo>
                <a:lnTo>
                  <a:pt x="4027361" y="736283"/>
                </a:lnTo>
                <a:moveTo>
                  <a:pt x="610553" y="544259"/>
                </a:moveTo>
                <a:lnTo>
                  <a:pt x="610553" y="7713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3048001" y="177844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171306" y="1873813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88279" y="177844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011584" y="1873813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710546" y="177844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833851" y="1873813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440681" y="177844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563986" y="1873813"/>
            <a:ext cx="12939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W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262255" y="177844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385560" y="1873813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6631305" y="1788963"/>
            <a:ext cx="8659" cy="141530"/>
          </a:xfrm>
          <a:custGeom>
            <a:avLst/>
            <a:gdLst/>
            <a:ahLst/>
            <a:cxnLst/>
            <a:rect l="l" t="t" r="r" b="b"/>
            <a:pathLst>
              <a:path w="9525" h="160401">
                <a:moveTo>
                  <a:pt x="4763" y="4763"/>
                </a:moveTo>
                <a:lnTo>
                  <a:pt x="4763" y="1556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1580111" y="1465798"/>
            <a:ext cx="28238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Clk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0" name="object 320"/>
          <p:cNvSpPr/>
          <p:nvPr/>
        </p:nvSpPr>
        <p:spPr>
          <a:xfrm>
            <a:off x="2226945" y="2147327"/>
            <a:ext cx="5148003" cy="277346"/>
          </a:xfrm>
          <a:custGeom>
            <a:avLst/>
            <a:gdLst/>
            <a:ahLst/>
            <a:cxnLst/>
            <a:rect l="l" t="t" r="r" b="b"/>
            <a:pathLst>
              <a:path w="5662803" h="314325">
                <a:moveTo>
                  <a:pt x="488633" y="4763"/>
                </a:moveTo>
                <a:lnTo>
                  <a:pt x="1297114" y="4763"/>
                </a:lnTo>
                <a:moveTo>
                  <a:pt x="1377887" y="309563"/>
                </a:moveTo>
                <a:lnTo>
                  <a:pt x="5658041" y="309563"/>
                </a:lnTo>
                <a:moveTo>
                  <a:pt x="407861" y="309563"/>
                </a:moveTo>
                <a:lnTo>
                  <a:pt x="4763" y="309563"/>
                </a:lnTo>
                <a:moveTo>
                  <a:pt x="488633" y="4763"/>
                </a:moveTo>
                <a:lnTo>
                  <a:pt x="407861" y="309563"/>
                </a:lnTo>
                <a:moveTo>
                  <a:pt x="1297114" y="4763"/>
                </a:moveTo>
                <a:lnTo>
                  <a:pt x="1377887" y="3095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1654232" y="2138151"/>
            <a:ext cx="3737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2298989" y="2819680"/>
            <a:ext cx="5222817" cy="815228"/>
          </a:xfrm>
          <a:custGeom>
            <a:avLst/>
            <a:gdLst/>
            <a:ahLst/>
            <a:cxnLst/>
            <a:rect l="l" t="t" r="r" b="b"/>
            <a:pathLst>
              <a:path w="5745099" h="923925">
                <a:moveTo>
                  <a:pt x="4763" y="4763"/>
                </a:moveTo>
                <a:lnTo>
                  <a:pt x="409385" y="4763"/>
                </a:lnTo>
                <a:moveTo>
                  <a:pt x="4763" y="309563"/>
                </a:moveTo>
                <a:lnTo>
                  <a:pt x="409385" y="309563"/>
                </a:lnTo>
                <a:moveTo>
                  <a:pt x="571691" y="4763"/>
                </a:moveTo>
                <a:lnTo>
                  <a:pt x="1620965" y="4763"/>
                </a:lnTo>
                <a:moveTo>
                  <a:pt x="571691" y="309563"/>
                </a:moveTo>
                <a:lnTo>
                  <a:pt x="1620965" y="309563"/>
                </a:lnTo>
                <a:moveTo>
                  <a:pt x="1864043" y="4763"/>
                </a:moveTo>
                <a:lnTo>
                  <a:pt x="5013389" y="4763"/>
                </a:lnTo>
                <a:moveTo>
                  <a:pt x="1864043" y="309563"/>
                </a:moveTo>
                <a:lnTo>
                  <a:pt x="5013389" y="309563"/>
                </a:lnTo>
                <a:moveTo>
                  <a:pt x="5174932" y="4763"/>
                </a:moveTo>
                <a:lnTo>
                  <a:pt x="5740337" y="4763"/>
                </a:lnTo>
                <a:moveTo>
                  <a:pt x="5174932" y="309563"/>
                </a:moveTo>
                <a:lnTo>
                  <a:pt x="5740337" y="309563"/>
                </a:lnTo>
                <a:moveTo>
                  <a:pt x="409385" y="4763"/>
                </a:moveTo>
                <a:lnTo>
                  <a:pt x="571691" y="309563"/>
                </a:lnTo>
                <a:moveTo>
                  <a:pt x="409385" y="309563"/>
                </a:moveTo>
                <a:lnTo>
                  <a:pt x="571691" y="4763"/>
                </a:lnTo>
                <a:moveTo>
                  <a:pt x="1620965" y="309563"/>
                </a:moveTo>
                <a:lnTo>
                  <a:pt x="1864043" y="4763"/>
                </a:lnTo>
                <a:moveTo>
                  <a:pt x="1864043" y="309563"/>
                </a:moveTo>
                <a:lnTo>
                  <a:pt x="1620965" y="4763"/>
                </a:lnTo>
                <a:moveTo>
                  <a:pt x="5013389" y="309563"/>
                </a:moveTo>
                <a:lnTo>
                  <a:pt x="5174932" y="4763"/>
                </a:lnTo>
                <a:moveTo>
                  <a:pt x="5174932" y="309563"/>
                </a:moveTo>
                <a:lnTo>
                  <a:pt x="5013389" y="4763"/>
                </a:lnTo>
                <a:moveTo>
                  <a:pt x="4763" y="614363"/>
                </a:moveTo>
                <a:lnTo>
                  <a:pt x="409385" y="614363"/>
                </a:lnTo>
                <a:moveTo>
                  <a:pt x="4763" y="919163"/>
                </a:moveTo>
                <a:lnTo>
                  <a:pt x="409385" y="919163"/>
                </a:lnTo>
                <a:moveTo>
                  <a:pt x="571691" y="614363"/>
                </a:moveTo>
                <a:lnTo>
                  <a:pt x="1298639" y="614363"/>
                </a:lnTo>
                <a:moveTo>
                  <a:pt x="571691" y="919163"/>
                </a:moveTo>
                <a:lnTo>
                  <a:pt x="1298639" y="919163"/>
                </a:lnTo>
                <a:moveTo>
                  <a:pt x="409385" y="614363"/>
                </a:moveTo>
                <a:lnTo>
                  <a:pt x="571691" y="919163"/>
                </a:lnTo>
                <a:moveTo>
                  <a:pt x="409385" y="919163"/>
                </a:moveTo>
                <a:lnTo>
                  <a:pt x="571691" y="614363"/>
                </a:lnTo>
                <a:moveTo>
                  <a:pt x="1298639" y="919163"/>
                </a:moveTo>
                <a:lnTo>
                  <a:pt x="1377887" y="766763"/>
                </a:lnTo>
                <a:moveTo>
                  <a:pt x="1298639" y="614363"/>
                </a:moveTo>
                <a:lnTo>
                  <a:pt x="1377887" y="766763"/>
                </a:lnTo>
                <a:lnTo>
                  <a:pt x="1701737" y="766763"/>
                </a:lnTo>
                <a:moveTo>
                  <a:pt x="1782509" y="614363"/>
                </a:moveTo>
                <a:lnTo>
                  <a:pt x="2913317" y="614363"/>
                </a:lnTo>
                <a:moveTo>
                  <a:pt x="1782509" y="919163"/>
                </a:moveTo>
                <a:lnTo>
                  <a:pt x="2913317" y="919163"/>
                </a:lnTo>
                <a:moveTo>
                  <a:pt x="1701737" y="766763"/>
                </a:moveTo>
                <a:lnTo>
                  <a:pt x="1782509" y="614363"/>
                </a:lnTo>
                <a:moveTo>
                  <a:pt x="1701737" y="766763"/>
                </a:moveTo>
                <a:lnTo>
                  <a:pt x="1782509" y="919163"/>
                </a:lnTo>
                <a:moveTo>
                  <a:pt x="3074861" y="614363"/>
                </a:moveTo>
                <a:lnTo>
                  <a:pt x="4367213" y="614363"/>
                </a:lnTo>
                <a:moveTo>
                  <a:pt x="3074861" y="919163"/>
                </a:moveTo>
                <a:lnTo>
                  <a:pt x="4367213" y="919163"/>
                </a:lnTo>
                <a:moveTo>
                  <a:pt x="3074861" y="614363"/>
                </a:moveTo>
                <a:lnTo>
                  <a:pt x="2913317" y="919163"/>
                </a:lnTo>
                <a:moveTo>
                  <a:pt x="2913317" y="614363"/>
                </a:moveTo>
                <a:lnTo>
                  <a:pt x="3074861" y="919163"/>
                </a:lnTo>
                <a:moveTo>
                  <a:pt x="4367213" y="919163"/>
                </a:moveTo>
                <a:lnTo>
                  <a:pt x="4447985" y="766763"/>
                </a:lnTo>
                <a:moveTo>
                  <a:pt x="4367213" y="614363"/>
                </a:moveTo>
                <a:lnTo>
                  <a:pt x="4447985" y="766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338281" y="3492033"/>
            <a:ext cx="1183525" cy="8404"/>
          </a:xfrm>
          <a:custGeom>
            <a:avLst/>
            <a:gdLst/>
            <a:ahLst/>
            <a:cxnLst/>
            <a:rect l="l" t="t" r="r" b="b"/>
            <a:pathLst>
              <a:path w="1301877" h="9525">
                <a:moveTo>
                  <a:pt x="4763" y="4763"/>
                </a:moveTo>
                <a:lnTo>
                  <a:pt x="129711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226945" y="3895445"/>
            <a:ext cx="5442412" cy="1756522"/>
          </a:xfrm>
          <a:custGeom>
            <a:avLst/>
            <a:gdLst/>
            <a:ahLst/>
            <a:cxnLst/>
            <a:rect l="l" t="t" r="r" b="b"/>
            <a:pathLst>
              <a:path w="5986653" h="1990725">
                <a:moveTo>
                  <a:pt x="1700213" y="80963"/>
                </a:moveTo>
                <a:lnTo>
                  <a:pt x="84011" y="80963"/>
                </a:lnTo>
                <a:moveTo>
                  <a:pt x="4527233" y="4763"/>
                </a:moveTo>
                <a:lnTo>
                  <a:pt x="5900357" y="4763"/>
                </a:lnTo>
                <a:moveTo>
                  <a:pt x="1943291" y="461963"/>
                </a:moveTo>
                <a:lnTo>
                  <a:pt x="4365689" y="461963"/>
                </a:lnTo>
                <a:moveTo>
                  <a:pt x="1700213" y="80963"/>
                </a:moveTo>
                <a:lnTo>
                  <a:pt x="1943291" y="461963"/>
                </a:lnTo>
                <a:moveTo>
                  <a:pt x="4527233" y="4763"/>
                </a:moveTo>
                <a:lnTo>
                  <a:pt x="4365689" y="461963"/>
                </a:lnTo>
                <a:moveTo>
                  <a:pt x="1619441" y="766763"/>
                </a:moveTo>
                <a:lnTo>
                  <a:pt x="164783" y="766763"/>
                </a:lnTo>
                <a:moveTo>
                  <a:pt x="1780985" y="1223963"/>
                </a:moveTo>
                <a:lnTo>
                  <a:pt x="4527233" y="1223963"/>
                </a:lnTo>
                <a:moveTo>
                  <a:pt x="4689539" y="766763"/>
                </a:moveTo>
                <a:lnTo>
                  <a:pt x="5900357" y="766763"/>
                </a:lnTo>
                <a:moveTo>
                  <a:pt x="1619441" y="766763"/>
                </a:moveTo>
                <a:lnTo>
                  <a:pt x="1780985" y="1223963"/>
                </a:lnTo>
                <a:moveTo>
                  <a:pt x="4527233" y="1223963"/>
                </a:moveTo>
                <a:lnTo>
                  <a:pt x="4689539" y="766763"/>
                </a:lnTo>
                <a:moveTo>
                  <a:pt x="731711" y="1452563"/>
                </a:moveTo>
                <a:lnTo>
                  <a:pt x="4763" y="1452563"/>
                </a:lnTo>
                <a:moveTo>
                  <a:pt x="5335715" y="1376363"/>
                </a:moveTo>
                <a:lnTo>
                  <a:pt x="5981891" y="1376363"/>
                </a:lnTo>
                <a:moveTo>
                  <a:pt x="891731" y="1985963"/>
                </a:moveTo>
                <a:lnTo>
                  <a:pt x="5173409" y="1985963"/>
                </a:lnTo>
                <a:moveTo>
                  <a:pt x="891731" y="1985963"/>
                </a:moveTo>
                <a:lnTo>
                  <a:pt x="731711" y="1452563"/>
                </a:lnTo>
                <a:moveTo>
                  <a:pt x="5173409" y="1985963"/>
                </a:moveTo>
                <a:lnTo>
                  <a:pt x="5335715" y="13763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1580110" y="5068937"/>
            <a:ext cx="5230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DT / 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727670" y="4491392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99711" y="3886271"/>
            <a:ext cx="2619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92684" y="3415629"/>
            <a:ext cx="102361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ADD / DATA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45826" y="2877737"/>
            <a:ext cx="12150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ADD / STATUS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1784985" y="3895445"/>
            <a:ext cx="377190" cy="1151404"/>
          </a:xfrm>
          <a:custGeom>
            <a:avLst/>
            <a:gdLst/>
            <a:ahLst/>
            <a:cxnLst/>
            <a:rect l="l" t="t" r="r" b="b"/>
            <a:pathLst>
              <a:path w="414909" h="1304925">
                <a:moveTo>
                  <a:pt x="247841" y="1300163"/>
                </a:moveTo>
                <a:lnTo>
                  <a:pt x="410147" y="1300163"/>
                </a:lnTo>
                <a:moveTo>
                  <a:pt x="4763" y="690563"/>
                </a:moveTo>
                <a:lnTo>
                  <a:pt x="328613" y="690563"/>
                </a:lnTo>
                <a:moveTo>
                  <a:pt x="4763" y="4763"/>
                </a:moveTo>
                <a:lnTo>
                  <a:pt x="32861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1727661" y="5976948"/>
            <a:ext cx="5415906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Read Cycle Timing Diagram for Minimum Mode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754975" y="3388055"/>
            <a:ext cx="4811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   –A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887980" y="3483426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332711" y="3483426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3929842" y="3213916"/>
            <a:ext cx="100604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Bus reserved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for data 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251572" y="3415605"/>
            <a:ext cx="13099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5384570" y="3510992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5557751" y="3415622"/>
            <a:ext cx="2219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–D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829300" y="3510992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517275" y="2877739"/>
            <a:ext cx="1005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4619798" y="2973110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4729942" y="2877739"/>
            <a:ext cx="1914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–S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4971011" y="2973110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048000" y="2917408"/>
            <a:ext cx="4811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   –A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3181003" y="3012779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3625735" y="3012779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2828405" y="2810504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BHE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5" name="object 325"/>
          <p:cNvSpPr/>
          <p:nvPr/>
        </p:nvSpPr>
        <p:spPr>
          <a:xfrm>
            <a:off x="3681153" y="3492202"/>
            <a:ext cx="471055" cy="777239"/>
          </a:xfrm>
          <a:custGeom>
            <a:avLst/>
            <a:gdLst/>
            <a:ahLst/>
            <a:cxnLst/>
            <a:rect l="l" t="t" r="r" b="b"/>
            <a:pathLst>
              <a:path w="518160" h="880871">
                <a:moveTo>
                  <a:pt x="183642" y="8381"/>
                </a:moveTo>
                <a:lnTo>
                  <a:pt x="163068" y="21336"/>
                </a:lnTo>
                <a:lnTo>
                  <a:pt x="143256" y="35052"/>
                </a:lnTo>
                <a:lnTo>
                  <a:pt x="124206" y="48006"/>
                </a:lnTo>
                <a:lnTo>
                  <a:pt x="105156" y="60960"/>
                </a:lnTo>
                <a:lnTo>
                  <a:pt x="96774" y="67818"/>
                </a:lnTo>
                <a:lnTo>
                  <a:pt x="87630" y="74675"/>
                </a:lnTo>
                <a:lnTo>
                  <a:pt x="79247" y="80772"/>
                </a:lnTo>
                <a:lnTo>
                  <a:pt x="71628" y="87630"/>
                </a:lnTo>
                <a:lnTo>
                  <a:pt x="64008" y="94487"/>
                </a:lnTo>
                <a:lnTo>
                  <a:pt x="56388" y="101346"/>
                </a:lnTo>
                <a:lnTo>
                  <a:pt x="49530" y="108204"/>
                </a:lnTo>
                <a:lnTo>
                  <a:pt x="42672" y="115062"/>
                </a:lnTo>
                <a:lnTo>
                  <a:pt x="37338" y="121920"/>
                </a:lnTo>
                <a:lnTo>
                  <a:pt x="32003" y="128778"/>
                </a:lnTo>
                <a:lnTo>
                  <a:pt x="26670" y="135636"/>
                </a:lnTo>
                <a:lnTo>
                  <a:pt x="22097" y="142493"/>
                </a:lnTo>
                <a:lnTo>
                  <a:pt x="19050" y="150114"/>
                </a:lnTo>
                <a:lnTo>
                  <a:pt x="16002" y="156972"/>
                </a:lnTo>
                <a:lnTo>
                  <a:pt x="12953" y="163830"/>
                </a:lnTo>
                <a:lnTo>
                  <a:pt x="11430" y="170687"/>
                </a:lnTo>
                <a:lnTo>
                  <a:pt x="9906" y="178308"/>
                </a:lnTo>
                <a:lnTo>
                  <a:pt x="9906" y="192786"/>
                </a:lnTo>
                <a:lnTo>
                  <a:pt x="11430" y="200406"/>
                </a:lnTo>
                <a:lnTo>
                  <a:pt x="12953" y="207264"/>
                </a:lnTo>
                <a:lnTo>
                  <a:pt x="16002" y="214884"/>
                </a:lnTo>
                <a:lnTo>
                  <a:pt x="19050" y="223266"/>
                </a:lnTo>
                <a:lnTo>
                  <a:pt x="23622" y="230886"/>
                </a:lnTo>
                <a:lnTo>
                  <a:pt x="25908" y="234696"/>
                </a:lnTo>
                <a:lnTo>
                  <a:pt x="28956" y="238506"/>
                </a:lnTo>
                <a:lnTo>
                  <a:pt x="32766" y="243078"/>
                </a:lnTo>
                <a:lnTo>
                  <a:pt x="36576" y="246888"/>
                </a:lnTo>
                <a:lnTo>
                  <a:pt x="41147" y="250698"/>
                </a:lnTo>
                <a:lnTo>
                  <a:pt x="45720" y="255270"/>
                </a:lnTo>
                <a:lnTo>
                  <a:pt x="51053" y="259842"/>
                </a:lnTo>
                <a:lnTo>
                  <a:pt x="56388" y="263652"/>
                </a:lnTo>
                <a:lnTo>
                  <a:pt x="62484" y="268224"/>
                </a:lnTo>
                <a:lnTo>
                  <a:pt x="68580" y="272796"/>
                </a:lnTo>
                <a:lnTo>
                  <a:pt x="75438" y="277368"/>
                </a:lnTo>
                <a:lnTo>
                  <a:pt x="82296" y="281940"/>
                </a:lnTo>
                <a:lnTo>
                  <a:pt x="89153" y="286512"/>
                </a:lnTo>
                <a:lnTo>
                  <a:pt x="96774" y="290322"/>
                </a:lnTo>
                <a:lnTo>
                  <a:pt x="112776" y="300228"/>
                </a:lnTo>
                <a:lnTo>
                  <a:pt x="129540" y="309372"/>
                </a:lnTo>
                <a:lnTo>
                  <a:pt x="147066" y="318516"/>
                </a:lnTo>
                <a:lnTo>
                  <a:pt x="165354" y="328422"/>
                </a:lnTo>
                <a:lnTo>
                  <a:pt x="184404" y="337566"/>
                </a:lnTo>
                <a:lnTo>
                  <a:pt x="203454" y="347472"/>
                </a:lnTo>
                <a:lnTo>
                  <a:pt x="223266" y="357378"/>
                </a:lnTo>
                <a:lnTo>
                  <a:pt x="263652" y="376428"/>
                </a:lnTo>
                <a:lnTo>
                  <a:pt x="304038" y="396240"/>
                </a:lnTo>
                <a:lnTo>
                  <a:pt x="323850" y="406146"/>
                </a:lnTo>
                <a:lnTo>
                  <a:pt x="381000" y="435864"/>
                </a:lnTo>
                <a:lnTo>
                  <a:pt x="398526" y="445770"/>
                </a:lnTo>
                <a:lnTo>
                  <a:pt x="415290" y="455676"/>
                </a:lnTo>
                <a:lnTo>
                  <a:pt x="431292" y="465582"/>
                </a:lnTo>
                <a:lnTo>
                  <a:pt x="438912" y="470916"/>
                </a:lnTo>
                <a:lnTo>
                  <a:pt x="446532" y="475488"/>
                </a:lnTo>
                <a:lnTo>
                  <a:pt x="453390" y="480822"/>
                </a:lnTo>
                <a:lnTo>
                  <a:pt x="460248" y="485394"/>
                </a:lnTo>
                <a:lnTo>
                  <a:pt x="466344" y="490728"/>
                </a:lnTo>
                <a:lnTo>
                  <a:pt x="472440" y="495300"/>
                </a:lnTo>
                <a:lnTo>
                  <a:pt x="478536" y="500634"/>
                </a:lnTo>
                <a:lnTo>
                  <a:pt x="493776" y="515874"/>
                </a:lnTo>
                <a:lnTo>
                  <a:pt x="497586" y="520446"/>
                </a:lnTo>
                <a:lnTo>
                  <a:pt x="501396" y="525780"/>
                </a:lnTo>
                <a:lnTo>
                  <a:pt x="505206" y="530352"/>
                </a:lnTo>
                <a:lnTo>
                  <a:pt x="507492" y="535686"/>
                </a:lnTo>
                <a:lnTo>
                  <a:pt x="510540" y="540258"/>
                </a:lnTo>
                <a:lnTo>
                  <a:pt x="512826" y="545592"/>
                </a:lnTo>
                <a:lnTo>
                  <a:pt x="514350" y="550926"/>
                </a:lnTo>
                <a:lnTo>
                  <a:pt x="515874" y="556260"/>
                </a:lnTo>
                <a:lnTo>
                  <a:pt x="516636" y="561594"/>
                </a:lnTo>
                <a:lnTo>
                  <a:pt x="517398" y="566928"/>
                </a:lnTo>
                <a:lnTo>
                  <a:pt x="518160" y="572262"/>
                </a:lnTo>
                <a:lnTo>
                  <a:pt x="518160" y="578358"/>
                </a:lnTo>
                <a:lnTo>
                  <a:pt x="517398" y="589026"/>
                </a:lnTo>
                <a:lnTo>
                  <a:pt x="515874" y="600456"/>
                </a:lnTo>
                <a:lnTo>
                  <a:pt x="513588" y="611124"/>
                </a:lnTo>
                <a:lnTo>
                  <a:pt x="509778" y="622554"/>
                </a:lnTo>
                <a:lnTo>
                  <a:pt x="505206" y="633984"/>
                </a:lnTo>
                <a:lnTo>
                  <a:pt x="499872" y="645414"/>
                </a:lnTo>
                <a:lnTo>
                  <a:pt x="493776" y="656844"/>
                </a:lnTo>
                <a:lnTo>
                  <a:pt x="487680" y="668274"/>
                </a:lnTo>
                <a:lnTo>
                  <a:pt x="480822" y="678942"/>
                </a:lnTo>
                <a:lnTo>
                  <a:pt x="473202" y="690372"/>
                </a:lnTo>
                <a:lnTo>
                  <a:pt x="465582" y="701040"/>
                </a:lnTo>
                <a:lnTo>
                  <a:pt x="457200" y="712470"/>
                </a:lnTo>
                <a:lnTo>
                  <a:pt x="440436" y="733806"/>
                </a:lnTo>
                <a:lnTo>
                  <a:pt x="422910" y="753618"/>
                </a:lnTo>
                <a:lnTo>
                  <a:pt x="406146" y="773430"/>
                </a:lnTo>
                <a:lnTo>
                  <a:pt x="397764" y="782574"/>
                </a:lnTo>
                <a:lnTo>
                  <a:pt x="390144" y="790956"/>
                </a:lnTo>
                <a:lnTo>
                  <a:pt x="382524" y="799338"/>
                </a:lnTo>
                <a:lnTo>
                  <a:pt x="375666" y="807720"/>
                </a:lnTo>
                <a:lnTo>
                  <a:pt x="368808" y="815340"/>
                </a:lnTo>
                <a:lnTo>
                  <a:pt x="345948" y="845820"/>
                </a:lnTo>
                <a:lnTo>
                  <a:pt x="342900" y="847344"/>
                </a:lnTo>
                <a:lnTo>
                  <a:pt x="339090" y="846582"/>
                </a:lnTo>
                <a:lnTo>
                  <a:pt x="337566" y="843534"/>
                </a:lnTo>
                <a:lnTo>
                  <a:pt x="338328" y="839724"/>
                </a:lnTo>
                <a:lnTo>
                  <a:pt x="361950" y="809244"/>
                </a:lnTo>
                <a:lnTo>
                  <a:pt x="368046" y="801624"/>
                </a:lnTo>
                <a:lnTo>
                  <a:pt x="375666" y="793242"/>
                </a:lnTo>
                <a:lnTo>
                  <a:pt x="383286" y="784860"/>
                </a:lnTo>
                <a:lnTo>
                  <a:pt x="390906" y="775716"/>
                </a:lnTo>
                <a:lnTo>
                  <a:pt x="407670" y="757428"/>
                </a:lnTo>
                <a:lnTo>
                  <a:pt x="416052" y="747522"/>
                </a:lnTo>
                <a:lnTo>
                  <a:pt x="432816" y="727710"/>
                </a:lnTo>
                <a:lnTo>
                  <a:pt x="449580" y="706374"/>
                </a:lnTo>
                <a:lnTo>
                  <a:pt x="457200" y="695706"/>
                </a:lnTo>
                <a:lnTo>
                  <a:pt x="465582" y="685038"/>
                </a:lnTo>
                <a:lnTo>
                  <a:pt x="472440" y="674370"/>
                </a:lnTo>
                <a:lnTo>
                  <a:pt x="479298" y="663702"/>
                </a:lnTo>
                <a:lnTo>
                  <a:pt x="485394" y="652272"/>
                </a:lnTo>
                <a:lnTo>
                  <a:pt x="491490" y="641604"/>
                </a:lnTo>
                <a:lnTo>
                  <a:pt x="496062" y="630936"/>
                </a:lnTo>
                <a:lnTo>
                  <a:pt x="500634" y="619506"/>
                </a:lnTo>
                <a:lnTo>
                  <a:pt x="503682" y="609600"/>
                </a:lnTo>
                <a:lnTo>
                  <a:pt x="506730" y="598932"/>
                </a:lnTo>
                <a:lnTo>
                  <a:pt x="508254" y="588264"/>
                </a:lnTo>
                <a:lnTo>
                  <a:pt x="509016" y="578358"/>
                </a:lnTo>
                <a:lnTo>
                  <a:pt x="508254" y="573024"/>
                </a:lnTo>
                <a:lnTo>
                  <a:pt x="508254" y="568452"/>
                </a:lnTo>
                <a:lnTo>
                  <a:pt x="507492" y="563880"/>
                </a:lnTo>
                <a:lnTo>
                  <a:pt x="506730" y="558546"/>
                </a:lnTo>
                <a:lnTo>
                  <a:pt x="505206" y="553974"/>
                </a:lnTo>
                <a:lnTo>
                  <a:pt x="503682" y="549402"/>
                </a:lnTo>
                <a:lnTo>
                  <a:pt x="502158" y="544830"/>
                </a:lnTo>
                <a:lnTo>
                  <a:pt x="499872" y="540258"/>
                </a:lnTo>
                <a:lnTo>
                  <a:pt x="496824" y="535686"/>
                </a:lnTo>
                <a:lnTo>
                  <a:pt x="493776" y="531114"/>
                </a:lnTo>
                <a:lnTo>
                  <a:pt x="490728" y="526542"/>
                </a:lnTo>
                <a:lnTo>
                  <a:pt x="486156" y="521970"/>
                </a:lnTo>
                <a:lnTo>
                  <a:pt x="482346" y="517398"/>
                </a:lnTo>
                <a:lnTo>
                  <a:pt x="477012" y="512826"/>
                </a:lnTo>
                <a:lnTo>
                  <a:pt x="472440" y="507492"/>
                </a:lnTo>
                <a:lnTo>
                  <a:pt x="466344" y="502920"/>
                </a:lnTo>
                <a:lnTo>
                  <a:pt x="461010" y="498348"/>
                </a:lnTo>
                <a:lnTo>
                  <a:pt x="454152" y="493776"/>
                </a:lnTo>
                <a:lnTo>
                  <a:pt x="448056" y="488442"/>
                </a:lnTo>
                <a:lnTo>
                  <a:pt x="441198" y="483870"/>
                </a:lnTo>
                <a:lnTo>
                  <a:pt x="433578" y="478536"/>
                </a:lnTo>
                <a:lnTo>
                  <a:pt x="425958" y="473964"/>
                </a:lnTo>
                <a:lnTo>
                  <a:pt x="410718" y="464058"/>
                </a:lnTo>
                <a:lnTo>
                  <a:pt x="393954" y="454152"/>
                </a:lnTo>
                <a:lnTo>
                  <a:pt x="376428" y="444246"/>
                </a:lnTo>
                <a:lnTo>
                  <a:pt x="358140" y="434340"/>
                </a:lnTo>
                <a:lnTo>
                  <a:pt x="339090" y="424434"/>
                </a:lnTo>
                <a:lnTo>
                  <a:pt x="319278" y="414528"/>
                </a:lnTo>
                <a:lnTo>
                  <a:pt x="299466" y="404622"/>
                </a:lnTo>
                <a:lnTo>
                  <a:pt x="259842" y="384810"/>
                </a:lnTo>
                <a:lnTo>
                  <a:pt x="219456" y="365760"/>
                </a:lnTo>
                <a:lnTo>
                  <a:pt x="179832" y="345948"/>
                </a:lnTo>
                <a:lnTo>
                  <a:pt x="160782" y="336804"/>
                </a:lnTo>
                <a:lnTo>
                  <a:pt x="142494" y="326898"/>
                </a:lnTo>
                <a:lnTo>
                  <a:pt x="124968" y="317754"/>
                </a:lnTo>
                <a:lnTo>
                  <a:pt x="107441" y="307848"/>
                </a:lnTo>
                <a:lnTo>
                  <a:pt x="92202" y="298704"/>
                </a:lnTo>
                <a:lnTo>
                  <a:pt x="83820" y="294132"/>
                </a:lnTo>
                <a:lnTo>
                  <a:pt x="70103" y="284988"/>
                </a:lnTo>
                <a:lnTo>
                  <a:pt x="63246" y="280416"/>
                </a:lnTo>
                <a:lnTo>
                  <a:pt x="56388" y="275844"/>
                </a:lnTo>
                <a:lnTo>
                  <a:pt x="50291" y="271272"/>
                </a:lnTo>
                <a:lnTo>
                  <a:pt x="44958" y="266700"/>
                </a:lnTo>
                <a:lnTo>
                  <a:pt x="39624" y="262128"/>
                </a:lnTo>
                <a:lnTo>
                  <a:pt x="34290" y="257556"/>
                </a:lnTo>
                <a:lnTo>
                  <a:pt x="29718" y="253746"/>
                </a:lnTo>
                <a:lnTo>
                  <a:pt x="25146" y="249174"/>
                </a:lnTo>
                <a:lnTo>
                  <a:pt x="21335" y="244602"/>
                </a:lnTo>
                <a:lnTo>
                  <a:pt x="18288" y="240030"/>
                </a:lnTo>
                <a:lnTo>
                  <a:pt x="15240" y="235458"/>
                </a:lnTo>
                <a:lnTo>
                  <a:pt x="10668" y="227075"/>
                </a:lnTo>
                <a:lnTo>
                  <a:pt x="6858" y="217931"/>
                </a:lnTo>
                <a:lnTo>
                  <a:pt x="3810" y="209550"/>
                </a:lnTo>
                <a:lnTo>
                  <a:pt x="1524" y="201168"/>
                </a:lnTo>
                <a:lnTo>
                  <a:pt x="0" y="184404"/>
                </a:lnTo>
                <a:lnTo>
                  <a:pt x="762" y="176784"/>
                </a:lnTo>
                <a:lnTo>
                  <a:pt x="2285" y="168402"/>
                </a:lnTo>
                <a:lnTo>
                  <a:pt x="3810" y="160781"/>
                </a:lnTo>
                <a:lnTo>
                  <a:pt x="6858" y="153162"/>
                </a:lnTo>
                <a:lnTo>
                  <a:pt x="14478" y="137922"/>
                </a:lnTo>
                <a:lnTo>
                  <a:pt x="19050" y="130302"/>
                </a:lnTo>
                <a:lnTo>
                  <a:pt x="24384" y="122681"/>
                </a:lnTo>
                <a:lnTo>
                  <a:pt x="29718" y="115824"/>
                </a:lnTo>
                <a:lnTo>
                  <a:pt x="35814" y="108204"/>
                </a:lnTo>
                <a:lnTo>
                  <a:pt x="42672" y="101346"/>
                </a:lnTo>
                <a:lnTo>
                  <a:pt x="49530" y="94487"/>
                </a:lnTo>
                <a:lnTo>
                  <a:pt x="57150" y="87630"/>
                </a:lnTo>
                <a:lnTo>
                  <a:pt x="65532" y="80772"/>
                </a:lnTo>
                <a:lnTo>
                  <a:pt x="73152" y="73914"/>
                </a:lnTo>
                <a:lnTo>
                  <a:pt x="82296" y="67056"/>
                </a:lnTo>
                <a:lnTo>
                  <a:pt x="90678" y="60198"/>
                </a:lnTo>
                <a:lnTo>
                  <a:pt x="99822" y="53340"/>
                </a:lnTo>
                <a:lnTo>
                  <a:pt x="118872" y="40386"/>
                </a:lnTo>
                <a:lnTo>
                  <a:pt x="137922" y="26670"/>
                </a:lnTo>
                <a:lnTo>
                  <a:pt x="158496" y="13716"/>
                </a:lnTo>
                <a:lnTo>
                  <a:pt x="178308" y="762"/>
                </a:lnTo>
                <a:lnTo>
                  <a:pt x="182118" y="0"/>
                </a:lnTo>
                <a:lnTo>
                  <a:pt x="185166" y="2286"/>
                </a:lnTo>
                <a:lnTo>
                  <a:pt x="185166" y="5334"/>
                </a:lnTo>
                <a:lnTo>
                  <a:pt x="183642" y="8381"/>
                </a:lnTo>
                <a:close/>
                <a:moveTo>
                  <a:pt x="372618" y="865632"/>
                </a:moveTo>
                <a:lnTo>
                  <a:pt x="367284" y="870966"/>
                </a:lnTo>
                <a:lnTo>
                  <a:pt x="361188" y="875538"/>
                </a:lnTo>
                <a:lnTo>
                  <a:pt x="355092" y="878586"/>
                </a:lnTo>
                <a:lnTo>
                  <a:pt x="347472" y="880872"/>
                </a:lnTo>
                <a:lnTo>
                  <a:pt x="340614" y="880872"/>
                </a:lnTo>
                <a:lnTo>
                  <a:pt x="332994" y="880110"/>
                </a:lnTo>
                <a:lnTo>
                  <a:pt x="326136" y="877062"/>
                </a:lnTo>
                <a:lnTo>
                  <a:pt x="319278" y="873252"/>
                </a:lnTo>
                <a:lnTo>
                  <a:pt x="313944" y="867918"/>
                </a:lnTo>
                <a:lnTo>
                  <a:pt x="309372" y="861822"/>
                </a:lnTo>
                <a:lnTo>
                  <a:pt x="306324" y="855726"/>
                </a:lnTo>
                <a:lnTo>
                  <a:pt x="304800" y="848106"/>
                </a:lnTo>
                <a:lnTo>
                  <a:pt x="304038" y="841248"/>
                </a:lnTo>
                <a:lnTo>
                  <a:pt x="305562" y="833628"/>
                </a:lnTo>
                <a:lnTo>
                  <a:pt x="307848" y="826770"/>
                </a:lnTo>
                <a:lnTo>
                  <a:pt x="311658" y="819912"/>
                </a:lnTo>
                <a:lnTo>
                  <a:pt x="316992" y="814578"/>
                </a:lnTo>
                <a:lnTo>
                  <a:pt x="323088" y="810006"/>
                </a:lnTo>
                <a:lnTo>
                  <a:pt x="329946" y="806958"/>
                </a:lnTo>
                <a:lnTo>
                  <a:pt x="336804" y="804672"/>
                </a:lnTo>
                <a:lnTo>
                  <a:pt x="344424" y="804672"/>
                </a:lnTo>
                <a:lnTo>
                  <a:pt x="351282" y="805434"/>
                </a:lnTo>
                <a:lnTo>
                  <a:pt x="358140" y="808482"/>
                </a:lnTo>
                <a:lnTo>
                  <a:pt x="364998" y="812292"/>
                </a:lnTo>
                <a:lnTo>
                  <a:pt x="371094" y="817626"/>
                </a:lnTo>
                <a:lnTo>
                  <a:pt x="374904" y="823722"/>
                </a:lnTo>
                <a:lnTo>
                  <a:pt x="377952" y="829818"/>
                </a:lnTo>
                <a:lnTo>
                  <a:pt x="380238" y="837438"/>
                </a:lnTo>
                <a:lnTo>
                  <a:pt x="380238" y="844296"/>
                </a:lnTo>
                <a:lnTo>
                  <a:pt x="379476" y="851916"/>
                </a:lnTo>
                <a:lnTo>
                  <a:pt x="376428" y="858774"/>
                </a:lnTo>
                <a:lnTo>
                  <a:pt x="372618" y="86563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112626" y="3492202"/>
            <a:ext cx="389312" cy="575533"/>
          </a:xfrm>
          <a:custGeom>
            <a:avLst/>
            <a:gdLst/>
            <a:ahLst/>
            <a:cxnLst/>
            <a:rect l="l" t="t" r="r" b="b"/>
            <a:pathLst>
              <a:path w="428243" h="652271">
                <a:moveTo>
                  <a:pt x="255269" y="0"/>
                </a:moveTo>
                <a:lnTo>
                  <a:pt x="273558" y="8381"/>
                </a:lnTo>
                <a:lnTo>
                  <a:pt x="292608" y="16764"/>
                </a:lnTo>
                <a:lnTo>
                  <a:pt x="310896" y="25146"/>
                </a:lnTo>
                <a:lnTo>
                  <a:pt x="328422" y="34290"/>
                </a:lnTo>
                <a:lnTo>
                  <a:pt x="345186" y="42672"/>
                </a:lnTo>
                <a:lnTo>
                  <a:pt x="353568" y="47243"/>
                </a:lnTo>
                <a:lnTo>
                  <a:pt x="361188" y="51054"/>
                </a:lnTo>
                <a:lnTo>
                  <a:pt x="368808" y="55625"/>
                </a:lnTo>
                <a:lnTo>
                  <a:pt x="376428" y="60198"/>
                </a:lnTo>
                <a:lnTo>
                  <a:pt x="383286" y="64770"/>
                </a:lnTo>
                <a:lnTo>
                  <a:pt x="389381" y="70104"/>
                </a:lnTo>
                <a:lnTo>
                  <a:pt x="395478" y="74675"/>
                </a:lnTo>
                <a:lnTo>
                  <a:pt x="401574" y="79248"/>
                </a:lnTo>
                <a:lnTo>
                  <a:pt x="406146" y="84581"/>
                </a:lnTo>
                <a:lnTo>
                  <a:pt x="411480" y="89154"/>
                </a:lnTo>
                <a:lnTo>
                  <a:pt x="415290" y="94487"/>
                </a:lnTo>
                <a:lnTo>
                  <a:pt x="419100" y="99822"/>
                </a:lnTo>
                <a:lnTo>
                  <a:pt x="422148" y="105156"/>
                </a:lnTo>
                <a:lnTo>
                  <a:pt x="424434" y="110490"/>
                </a:lnTo>
                <a:lnTo>
                  <a:pt x="426719" y="116586"/>
                </a:lnTo>
                <a:lnTo>
                  <a:pt x="427481" y="121920"/>
                </a:lnTo>
                <a:lnTo>
                  <a:pt x="428243" y="128016"/>
                </a:lnTo>
                <a:lnTo>
                  <a:pt x="428243" y="134112"/>
                </a:lnTo>
                <a:lnTo>
                  <a:pt x="426719" y="140208"/>
                </a:lnTo>
                <a:lnTo>
                  <a:pt x="425196" y="147066"/>
                </a:lnTo>
                <a:lnTo>
                  <a:pt x="422148" y="153162"/>
                </a:lnTo>
                <a:lnTo>
                  <a:pt x="418338" y="159258"/>
                </a:lnTo>
                <a:lnTo>
                  <a:pt x="416052" y="163068"/>
                </a:lnTo>
                <a:lnTo>
                  <a:pt x="413766" y="166116"/>
                </a:lnTo>
                <a:lnTo>
                  <a:pt x="410718" y="169164"/>
                </a:lnTo>
                <a:lnTo>
                  <a:pt x="406908" y="172974"/>
                </a:lnTo>
                <a:lnTo>
                  <a:pt x="399288" y="179070"/>
                </a:lnTo>
                <a:lnTo>
                  <a:pt x="394716" y="182880"/>
                </a:lnTo>
                <a:lnTo>
                  <a:pt x="390143" y="185928"/>
                </a:lnTo>
                <a:lnTo>
                  <a:pt x="384810" y="188975"/>
                </a:lnTo>
                <a:lnTo>
                  <a:pt x="379476" y="192786"/>
                </a:lnTo>
                <a:lnTo>
                  <a:pt x="368046" y="198881"/>
                </a:lnTo>
                <a:lnTo>
                  <a:pt x="355854" y="205740"/>
                </a:lnTo>
                <a:lnTo>
                  <a:pt x="342138" y="213360"/>
                </a:lnTo>
                <a:lnTo>
                  <a:pt x="327660" y="220218"/>
                </a:lnTo>
                <a:lnTo>
                  <a:pt x="313181" y="227075"/>
                </a:lnTo>
                <a:lnTo>
                  <a:pt x="297942" y="233934"/>
                </a:lnTo>
                <a:lnTo>
                  <a:pt x="281940" y="241554"/>
                </a:lnTo>
                <a:lnTo>
                  <a:pt x="265176" y="248412"/>
                </a:lnTo>
                <a:lnTo>
                  <a:pt x="248412" y="256032"/>
                </a:lnTo>
                <a:lnTo>
                  <a:pt x="214884" y="270510"/>
                </a:lnTo>
                <a:lnTo>
                  <a:pt x="180593" y="285750"/>
                </a:lnTo>
                <a:lnTo>
                  <a:pt x="163830" y="293370"/>
                </a:lnTo>
                <a:lnTo>
                  <a:pt x="131826" y="308610"/>
                </a:lnTo>
                <a:lnTo>
                  <a:pt x="116586" y="315468"/>
                </a:lnTo>
                <a:lnTo>
                  <a:pt x="101346" y="323088"/>
                </a:lnTo>
                <a:lnTo>
                  <a:pt x="87630" y="330708"/>
                </a:lnTo>
                <a:lnTo>
                  <a:pt x="74676" y="338328"/>
                </a:lnTo>
                <a:lnTo>
                  <a:pt x="62484" y="345948"/>
                </a:lnTo>
                <a:lnTo>
                  <a:pt x="51054" y="352806"/>
                </a:lnTo>
                <a:lnTo>
                  <a:pt x="45719" y="356616"/>
                </a:lnTo>
                <a:lnTo>
                  <a:pt x="41148" y="360426"/>
                </a:lnTo>
                <a:lnTo>
                  <a:pt x="36576" y="363474"/>
                </a:lnTo>
                <a:lnTo>
                  <a:pt x="32004" y="367284"/>
                </a:lnTo>
                <a:lnTo>
                  <a:pt x="28193" y="371094"/>
                </a:lnTo>
                <a:lnTo>
                  <a:pt x="25146" y="374142"/>
                </a:lnTo>
                <a:lnTo>
                  <a:pt x="22098" y="377952"/>
                </a:lnTo>
                <a:lnTo>
                  <a:pt x="19050" y="381000"/>
                </a:lnTo>
                <a:lnTo>
                  <a:pt x="16764" y="384810"/>
                </a:lnTo>
                <a:lnTo>
                  <a:pt x="15240" y="387858"/>
                </a:lnTo>
                <a:lnTo>
                  <a:pt x="13716" y="390906"/>
                </a:lnTo>
                <a:lnTo>
                  <a:pt x="12192" y="394716"/>
                </a:lnTo>
                <a:lnTo>
                  <a:pt x="11430" y="397764"/>
                </a:lnTo>
                <a:lnTo>
                  <a:pt x="10668" y="401574"/>
                </a:lnTo>
                <a:lnTo>
                  <a:pt x="9905" y="408432"/>
                </a:lnTo>
                <a:lnTo>
                  <a:pt x="9905" y="415290"/>
                </a:lnTo>
                <a:lnTo>
                  <a:pt x="12954" y="430530"/>
                </a:lnTo>
                <a:lnTo>
                  <a:pt x="16002" y="438150"/>
                </a:lnTo>
                <a:lnTo>
                  <a:pt x="19812" y="445770"/>
                </a:lnTo>
                <a:lnTo>
                  <a:pt x="28955" y="462534"/>
                </a:lnTo>
                <a:lnTo>
                  <a:pt x="35052" y="470154"/>
                </a:lnTo>
                <a:lnTo>
                  <a:pt x="41148" y="478536"/>
                </a:lnTo>
                <a:lnTo>
                  <a:pt x="48005" y="486918"/>
                </a:lnTo>
                <a:lnTo>
                  <a:pt x="54864" y="494538"/>
                </a:lnTo>
                <a:lnTo>
                  <a:pt x="62484" y="502920"/>
                </a:lnTo>
                <a:lnTo>
                  <a:pt x="70104" y="510540"/>
                </a:lnTo>
                <a:lnTo>
                  <a:pt x="86105" y="526542"/>
                </a:lnTo>
                <a:lnTo>
                  <a:pt x="102108" y="541782"/>
                </a:lnTo>
                <a:lnTo>
                  <a:pt x="118110" y="556260"/>
                </a:lnTo>
                <a:lnTo>
                  <a:pt x="125730" y="563118"/>
                </a:lnTo>
                <a:lnTo>
                  <a:pt x="133350" y="569214"/>
                </a:lnTo>
                <a:lnTo>
                  <a:pt x="140208" y="576072"/>
                </a:lnTo>
                <a:lnTo>
                  <a:pt x="147066" y="582168"/>
                </a:lnTo>
                <a:lnTo>
                  <a:pt x="175260" y="611124"/>
                </a:lnTo>
                <a:lnTo>
                  <a:pt x="176784" y="614172"/>
                </a:lnTo>
                <a:lnTo>
                  <a:pt x="175260" y="617220"/>
                </a:lnTo>
                <a:lnTo>
                  <a:pt x="172212" y="618744"/>
                </a:lnTo>
                <a:lnTo>
                  <a:pt x="169164" y="617220"/>
                </a:lnTo>
                <a:lnTo>
                  <a:pt x="140969" y="589026"/>
                </a:lnTo>
                <a:lnTo>
                  <a:pt x="134112" y="582930"/>
                </a:lnTo>
                <a:lnTo>
                  <a:pt x="127254" y="576834"/>
                </a:lnTo>
                <a:lnTo>
                  <a:pt x="119634" y="569976"/>
                </a:lnTo>
                <a:lnTo>
                  <a:pt x="112014" y="563118"/>
                </a:lnTo>
                <a:lnTo>
                  <a:pt x="95250" y="548640"/>
                </a:lnTo>
                <a:lnTo>
                  <a:pt x="79248" y="533400"/>
                </a:lnTo>
                <a:lnTo>
                  <a:pt x="63246" y="517398"/>
                </a:lnTo>
                <a:lnTo>
                  <a:pt x="54864" y="509016"/>
                </a:lnTo>
                <a:lnTo>
                  <a:pt x="47243" y="500634"/>
                </a:lnTo>
                <a:lnTo>
                  <a:pt x="40386" y="493014"/>
                </a:lnTo>
                <a:lnTo>
                  <a:pt x="33528" y="483870"/>
                </a:lnTo>
                <a:lnTo>
                  <a:pt x="26669" y="475488"/>
                </a:lnTo>
                <a:lnTo>
                  <a:pt x="21336" y="467106"/>
                </a:lnTo>
                <a:lnTo>
                  <a:pt x="16002" y="458724"/>
                </a:lnTo>
                <a:lnTo>
                  <a:pt x="11430" y="450342"/>
                </a:lnTo>
                <a:lnTo>
                  <a:pt x="6858" y="441198"/>
                </a:lnTo>
                <a:lnTo>
                  <a:pt x="3810" y="432816"/>
                </a:lnTo>
                <a:lnTo>
                  <a:pt x="1524" y="424434"/>
                </a:lnTo>
                <a:lnTo>
                  <a:pt x="762" y="416052"/>
                </a:lnTo>
                <a:lnTo>
                  <a:pt x="0" y="407670"/>
                </a:lnTo>
                <a:lnTo>
                  <a:pt x="1524" y="399288"/>
                </a:lnTo>
                <a:lnTo>
                  <a:pt x="2286" y="395478"/>
                </a:lnTo>
                <a:lnTo>
                  <a:pt x="3048" y="390906"/>
                </a:lnTo>
                <a:lnTo>
                  <a:pt x="4572" y="387096"/>
                </a:lnTo>
                <a:lnTo>
                  <a:pt x="6858" y="383286"/>
                </a:lnTo>
                <a:lnTo>
                  <a:pt x="9143" y="379476"/>
                </a:lnTo>
                <a:lnTo>
                  <a:pt x="11430" y="375666"/>
                </a:lnTo>
                <a:lnTo>
                  <a:pt x="14478" y="371856"/>
                </a:lnTo>
                <a:lnTo>
                  <a:pt x="18288" y="368046"/>
                </a:lnTo>
                <a:lnTo>
                  <a:pt x="22098" y="364236"/>
                </a:lnTo>
                <a:lnTo>
                  <a:pt x="25908" y="360426"/>
                </a:lnTo>
                <a:lnTo>
                  <a:pt x="35052" y="352806"/>
                </a:lnTo>
                <a:lnTo>
                  <a:pt x="40386" y="348996"/>
                </a:lnTo>
                <a:lnTo>
                  <a:pt x="45719" y="345186"/>
                </a:lnTo>
                <a:lnTo>
                  <a:pt x="57150" y="337566"/>
                </a:lnTo>
                <a:lnTo>
                  <a:pt x="69342" y="329946"/>
                </a:lnTo>
                <a:lnTo>
                  <a:pt x="83058" y="322326"/>
                </a:lnTo>
                <a:lnTo>
                  <a:pt x="97536" y="314706"/>
                </a:lnTo>
                <a:lnTo>
                  <a:pt x="112014" y="307086"/>
                </a:lnTo>
                <a:lnTo>
                  <a:pt x="128016" y="299466"/>
                </a:lnTo>
                <a:lnTo>
                  <a:pt x="160019" y="284226"/>
                </a:lnTo>
                <a:lnTo>
                  <a:pt x="176784" y="277368"/>
                </a:lnTo>
                <a:lnTo>
                  <a:pt x="211074" y="262128"/>
                </a:lnTo>
                <a:lnTo>
                  <a:pt x="244602" y="247650"/>
                </a:lnTo>
                <a:lnTo>
                  <a:pt x="261366" y="240030"/>
                </a:lnTo>
                <a:lnTo>
                  <a:pt x="277368" y="232410"/>
                </a:lnTo>
                <a:lnTo>
                  <a:pt x="293369" y="225552"/>
                </a:lnTo>
                <a:lnTo>
                  <a:pt x="309372" y="218693"/>
                </a:lnTo>
                <a:lnTo>
                  <a:pt x="323850" y="211836"/>
                </a:lnTo>
                <a:lnTo>
                  <a:pt x="337566" y="204216"/>
                </a:lnTo>
                <a:lnTo>
                  <a:pt x="351281" y="197358"/>
                </a:lnTo>
                <a:lnTo>
                  <a:pt x="363474" y="191262"/>
                </a:lnTo>
                <a:lnTo>
                  <a:pt x="374142" y="184404"/>
                </a:lnTo>
                <a:lnTo>
                  <a:pt x="379476" y="181356"/>
                </a:lnTo>
                <a:lnTo>
                  <a:pt x="384810" y="178308"/>
                </a:lnTo>
                <a:lnTo>
                  <a:pt x="388619" y="174498"/>
                </a:lnTo>
                <a:lnTo>
                  <a:pt x="393192" y="171450"/>
                </a:lnTo>
                <a:lnTo>
                  <a:pt x="397002" y="168402"/>
                </a:lnTo>
                <a:lnTo>
                  <a:pt x="400812" y="165354"/>
                </a:lnTo>
                <a:lnTo>
                  <a:pt x="403860" y="163068"/>
                </a:lnTo>
                <a:lnTo>
                  <a:pt x="406146" y="160020"/>
                </a:lnTo>
                <a:lnTo>
                  <a:pt x="408431" y="156972"/>
                </a:lnTo>
                <a:lnTo>
                  <a:pt x="410718" y="154686"/>
                </a:lnTo>
                <a:lnTo>
                  <a:pt x="413766" y="149352"/>
                </a:lnTo>
                <a:lnTo>
                  <a:pt x="416052" y="144018"/>
                </a:lnTo>
                <a:lnTo>
                  <a:pt x="417576" y="138684"/>
                </a:lnTo>
                <a:lnTo>
                  <a:pt x="418338" y="133350"/>
                </a:lnTo>
                <a:lnTo>
                  <a:pt x="419100" y="128778"/>
                </a:lnTo>
                <a:lnTo>
                  <a:pt x="418338" y="124206"/>
                </a:lnTo>
                <a:lnTo>
                  <a:pt x="417576" y="119634"/>
                </a:lnTo>
                <a:lnTo>
                  <a:pt x="416052" y="114300"/>
                </a:lnTo>
                <a:lnTo>
                  <a:pt x="413766" y="109728"/>
                </a:lnTo>
                <a:lnTo>
                  <a:pt x="411480" y="105156"/>
                </a:lnTo>
                <a:lnTo>
                  <a:pt x="408431" y="100584"/>
                </a:lnTo>
                <a:lnTo>
                  <a:pt x="404622" y="96012"/>
                </a:lnTo>
                <a:lnTo>
                  <a:pt x="400050" y="91440"/>
                </a:lnTo>
                <a:lnTo>
                  <a:pt x="394716" y="86868"/>
                </a:lnTo>
                <a:lnTo>
                  <a:pt x="389381" y="82296"/>
                </a:lnTo>
                <a:lnTo>
                  <a:pt x="384048" y="77724"/>
                </a:lnTo>
                <a:lnTo>
                  <a:pt x="377952" y="73152"/>
                </a:lnTo>
                <a:lnTo>
                  <a:pt x="371093" y="68580"/>
                </a:lnTo>
                <a:lnTo>
                  <a:pt x="364236" y="64008"/>
                </a:lnTo>
                <a:lnTo>
                  <a:pt x="356616" y="59436"/>
                </a:lnTo>
                <a:lnTo>
                  <a:pt x="348996" y="55625"/>
                </a:lnTo>
                <a:lnTo>
                  <a:pt x="341376" y="51054"/>
                </a:lnTo>
                <a:lnTo>
                  <a:pt x="324612" y="42672"/>
                </a:lnTo>
                <a:lnTo>
                  <a:pt x="307086" y="34290"/>
                </a:lnTo>
                <a:lnTo>
                  <a:pt x="288798" y="25908"/>
                </a:lnTo>
                <a:lnTo>
                  <a:pt x="269748" y="17525"/>
                </a:lnTo>
                <a:lnTo>
                  <a:pt x="251460" y="9143"/>
                </a:lnTo>
                <a:lnTo>
                  <a:pt x="248412" y="6096"/>
                </a:lnTo>
                <a:lnTo>
                  <a:pt x="248412" y="2286"/>
                </a:lnTo>
                <a:lnTo>
                  <a:pt x="251460" y="0"/>
                </a:lnTo>
                <a:lnTo>
                  <a:pt x="255269" y="0"/>
                </a:lnTo>
                <a:close/>
                <a:moveTo>
                  <a:pt x="199643" y="587502"/>
                </a:moveTo>
                <a:lnTo>
                  <a:pt x="204216" y="593598"/>
                </a:lnTo>
                <a:lnTo>
                  <a:pt x="208026" y="600456"/>
                </a:lnTo>
                <a:lnTo>
                  <a:pt x="209550" y="607314"/>
                </a:lnTo>
                <a:lnTo>
                  <a:pt x="210312" y="614934"/>
                </a:lnTo>
                <a:lnTo>
                  <a:pt x="209550" y="621792"/>
                </a:lnTo>
                <a:lnTo>
                  <a:pt x="207264" y="628650"/>
                </a:lnTo>
                <a:lnTo>
                  <a:pt x="203454" y="635508"/>
                </a:lnTo>
                <a:lnTo>
                  <a:pt x="198881" y="641604"/>
                </a:lnTo>
                <a:lnTo>
                  <a:pt x="192786" y="646176"/>
                </a:lnTo>
                <a:lnTo>
                  <a:pt x="185928" y="649986"/>
                </a:lnTo>
                <a:lnTo>
                  <a:pt x="179069" y="651510"/>
                </a:lnTo>
                <a:lnTo>
                  <a:pt x="171450" y="652272"/>
                </a:lnTo>
                <a:lnTo>
                  <a:pt x="164592" y="651510"/>
                </a:lnTo>
                <a:lnTo>
                  <a:pt x="157734" y="649224"/>
                </a:lnTo>
                <a:lnTo>
                  <a:pt x="150876" y="645414"/>
                </a:lnTo>
                <a:lnTo>
                  <a:pt x="144780" y="640842"/>
                </a:lnTo>
                <a:lnTo>
                  <a:pt x="140208" y="634746"/>
                </a:lnTo>
                <a:lnTo>
                  <a:pt x="136398" y="627888"/>
                </a:lnTo>
                <a:lnTo>
                  <a:pt x="134874" y="621030"/>
                </a:lnTo>
                <a:lnTo>
                  <a:pt x="134112" y="613410"/>
                </a:lnTo>
                <a:lnTo>
                  <a:pt x="134874" y="606552"/>
                </a:lnTo>
                <a:lnTo>
                  <a:pt x="137160" y="599694"/>
                </a:lnTo>
                <a:lnTo>
                  <a:pt x="140969" y="592836"/>
                </a:lnTo>
                <a:lnTo>
                  <a:pt x="145542" y="586740"/>
                </a:lnTo>
                <a:lnTo>
                  <a:pt x="151638" y="582168"/>
                </a:lnTo>
                <a:lnTo>
                  <a:pt x="158496" y="578358"/>
                </a:lnTo>
                <a:lnTo>
                  <a:pt x="165354" y="576834"/>
                </a:lnTo>
                <a:lnTo>
                  <a:pt x="172974" y="576072"/>
                </a:lnTo>
                <a:lnTo>
                  <a:pt x="179831" y="576834"/>
                </a:lnTo>
                <a:lnTo>
                  <a:pt x="186690" y="579120"/>
                </a:lnTo>
                <a:lnTo>
                  <a:pt x="193548" y="582930"/>
                </a:lnTo>
                <a:lnTo>
                  <a:pt x="199643" y="58750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text 1"/>
          <p:cNvSpPr txBox="1"/>
          <p:nvPr/>
        </p:nvSpPr>
        <p:spPr>
          <a:xfrm>
            <a:off x="1367443" y="763389"/>
            <a:ext cx="6415987" cy="4770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100" b="1" spc="9" dirty="0">
                <a:latin typeface="Times New Roman"/>
                <a:cs typeface="Times New Roman"/>
              </a:rPr>
              <a:t>Minimum Mode 8086 System  (cont..)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object 327"/>
          <p:cNvSpPr/>
          <p:nvPr/>
        </p:nvSpPr>
        <p:spPr>
          <a:xfrm>
            <a:off x="2096712" y="1235616"/>
            <a:ext cx="4628457" cy="587973"/>
          </a:xfrm>
          <a:custGeom>
            <a:avLst/>
            <a:gdLst/>
            <a:ahLst/>
            <a:cxnLst/>
            <a:rect l="l" t="t" r="r" b="b"/>
            <a:pathLst>
              <a:path w="5091303" h="666369">
                <a:moveTo>
                  <a:pt x="4763" y="661607"/>
                </a:moveTo>
                <a:lnTo>
                  <a:pt x="527495" y="661607"/>
                </a:lnTo>
                <a:moveTo>
                  <a:pt x="527495" y="653986"/>
                </a:moveTo>
                <a:lnTo>
                  <a:pt x="527495" y="276035"/>
                </a:lnTo>
                <a:lnTo>
                  <a:pt x="945070" y="276035"/>
                </a:lnTo>
                <a:lnTo>
                  <a:pt x="945070" y="653986"/>
                </a:lnTo>
                <a:moveTo>
                  <a:pt x="945070" y="661607"/>
                </a:moveTo>
                <a:lnTo>
                  <a:pt x="1333691" y="661607"/>
                </a:lnTo>
                <a:moveTo>
                  <a:pt x="1330643" y="653986"/>
                </a:moveTo>
                <a:lnTo>
                  <a:pt x="1330643" y="276035"/>
                </a:lnTo>
                <a:lnTo>
                  <a:pt x="1749743" y="276035"/>
                </a:lnTo>
                <a:lnTo>
                  <a:pt x="1749743" y="653986"/>
                </a:lnTo>
                <a:moveTo>
                  <a:pt x="1749743" y="661607"/>
                </a:moveTo>
                <a:lnTo>
                  <a:pt x="2167319" y="661607"/>
                </a:lnTo>
                <a:moveTo>
                  <a:pt x="2167319" y="653986"/>
                </a:moveTo>
                <a:lnTo>
                  <a:pt x="2167319" y="276035"/>
                </a:lnTo>
                <a:lnTo>
                  <a:pt x="2583371" y="276035"/>
                </a:lnTo>
                <a:lnTo>
                  <a:pt x="2583371" y="653986"/>
                </a:lnTo>
                <a:moveTo>
                  <a:pt x="2583371" y="661607"/>
                </a:moveTo>
                <a:lnTo>
                  <a:pt x="3000947" y="661607"/>
                </a:lnTo>
                <a:moveTo>
                  <a:pt x="3000947" y="653986"/>
                </a:moveTo>
                <a:lnTo>
                  <a:pt x="3000947" y="276035"/>
                </a:lnTo>
                <a:lnTo>
                  <a:pt x="3416237" y="276035"/>
                </a:lnTo>
                <a:lnTo>
                  <a:pt x="3416237" y="653986"/>
                </a:lnTo>
                <a:moveTo>
                  <a:pt x="3416237" y="661607"/>
                </a:moveTo>
                <a:lnTo>
                  <a:pt x="3836861" y="661607"/>
                </a:lnTo>
                <a:moveTo>
                  <a:pt x="3836861" y="653986"/>
                </a:moveTo>
                <a:lnTo>
                  <a:pt x="3836861" y="276035"/>
                </a:lnTo>
                <a:lnTo>
                  <a:pt x="4252913" y="276035"/>
                </a:lnTo>
                <a:lnTo>
                  <a:pt x="4252913" y="653986"/>
                </a:lnTo>
                <a:moveTo>
                  <a:pt x="4252913" y="661607"/>
                </a:moveTo>
                <a:lnTo>
                  <a:pt x="4670489" y="661607"/>
                </a:lnTo>
                <a:moveTo>
                  <a:pt x="4670489" y="653986"/>
                </a:moveTo>
                <a:lnTo>
                  <a:pt x="4670489" y="276035"/>
                </a:lnTo>
                <a:lnTo>
                  <a:pt x="5086541" y="276035"/>
                </a:lnTo>
                <a:lnTo>
                  <a:pt x="5086541" y="653986"/>
                </a:lnTo>
                <a:moveTo>
                  <a:pt x="1322261" y="45911"/>
                </a:moveTo>
                <a:lnTo>
                  <a:pt x="1322261" y="196787"/>
                </a:lnTo>
                <a:moveTo>
                  <a:pt x="2192465" y="45911"/>
                </a:moveTo>
                <a:lnTo>
                  <a:pt x="2192465" y="196787"/>
                </a:lnTo>
                <a:moveTo>
                  <a:pt x="2995613" y="45911"/>
                </a:moveTo>
                <a:lnTo>
                  <a:pt x="2995613" y="196787"/>
                </a:lnTo>
                <a:moveTo>
                  <a:pt x="3836861" y="45911"/>
                </a:moveTo>
                <a:lnTo>
                  <a:pt x="3836861" y="196787"/>
                </a:lnTo>
                <a:moveTo>
                  <a:pt x="549593" y="4763"/>
                </a:moveTo>
                <a:lnTo>
                  <a:pt x="549593" y="2318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2680162" y="1236526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03467" y="1331895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370119" y="126409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493423" y="1359462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148052" y="126409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271357" y="1359462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870566" y="126409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993871" y="1359462"/>
            <a:ext cx="12939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W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647113" y="1264092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770418" y="1359462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8" name="object 328"/>
          <p:cNvSpPr/>
          <p:nvPr/>
        </p:nvSpPr>
        <p:spPr>
          <a:xfrm>
            <a:off x="6370147" y="1274613"/>
            <a:ext cx="8659" cy="141530"/>
          </a:xfrm>
          <a:custGeom>
            <a:avLst/>
            <a:gdLst/>
            <a:ahLst/>
            <a:cxnLst/>
            <a:rect l="l" t="t" r="r" b="b"/>
            <a:pathLst>
              <a:path w="9525" h="160401">
                <a:moveTo>
                  <a:pt x="4763" y="4763"/>
                </a:moveTo>
                <a:lnTo>
                  <a:pt x="4763" y="1556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1550323" y="1667504"/>
            <a:ext cx="28238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Clk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409119" y="1264091"/>
            <a:ext cx="1213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6532418" y="1359463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9" name="object 329"/>
          <p:cNvSpPr/>
          <p:nvPr/>
        </p:nvSpPr>
        <p:spPr>
          <a:xfrm>
            <a:off x="2167371" y="1474974"/>
            <a:ext cx="5662006" cy="949699"/>
          </a:xfrm>
          <a:custGeom>
            <a:avLst/>
            <a:gdLst/>
            <a:ahLst/>
            <a:cxnLst/>
            <a:rect l="l" t="t" r="r" b="b"/>
            <a:pathLst>
              <a:path w="6228207" h="1076325">
                <a:moveTo>
                  <a:pt x="5369243" y="382714"/>
                </a:moveTo>
                <a:lnTo>
                  <a:pt x="5369243" y="4763"/>
                </a:lnTo>
                <a:lnTo>
                  <a:pt x="5785295" y="4763"/>
                </a:lnTo>
                <a:lnTo>
                  <a:pt x="5785295" y="382714"/>
                </a:lnTo>
                <a:moveTo>
                  <a:pt x="5785295" y="390335"/>
                </a:moveTo>
                <a:lnTo>
                  <a:pt x="6202871" y="390335"/>
                </a:lnTo>
                <a:moveTo>
                  <a:pt x="5027867" y="385763"/>
                </a:moveTo>
                <a:lnTo>
                  <a:pt x="5369243" y="385763"/>
                </a:lnTo>
                <a:moveTo>
                  <a:pt x="627317" y="766763"/>
                </a:moveTo>
                <a:lnTo>
                  <a:pt x="1327595" y="766763"/>
                </a:lnTo>
                <a:moveTo>
                  <a:pt x="549593" y="1071563"/>
                </a:moveTo>
                <a:lnTo>
                  <a:pt x="4763" y="1071563"/>
                </a:lnTo>
                <a:moveTo>
                  <a:pt x="1405319" y="1071563"/>
                </a:moveTo>
                <a:lnTo>
                  <a:pt x="6223445" y="1071563"/>
                </a:lnTo>
                <a:moveTo>
                  <a:pt x="627317" y="766763"/>
                </a:moveTo>
                <a:lnTo>
                  <a:pt x="549593" y="1071563"/>
                </a:lnTo>
                <a:moveTo>
                  <a:pt x="1327595" y="766763"/>
                </a:moveTo>
                <a:lnTo>
                  <a:pt x="1405319" y="10715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1620981" y="2205386"/>
            <a:ext cx="3737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0" name="object 330"/>
          <p:cNvSpPr/>
          <p:nvPr/>
        </p:nvSpPr>
        <p:spPr>
          <a:xfrm>
            <a:off x="2167370" y="1273268"/>
            <a:ext cx="5803322" cy="4244228"/>
          </a:xfrm>
          <a:custGeom>
            <a:avLst/>
            <a:gdLst/>
            <a:ahLst/>
            <a:cxnLst/>
            <a:rect l="l" t="t" r="r" b="b"/>
            <a:pathLst>
              <a:path w="6383654" h="4810125">
                <a:moveTo>
                  <a:pt x="549593" y="1681163"/>
                </a:moveTo>
                <a:lnTo>
                  <a:pt x="4763" y="1681163"/>
                </a:lnTo>
                <a:moveTo>
                  <a:pt x="549593" y="2062163"/>
                </a:moveTo>
                <a:lnTo>
                  <a:pt x="4763" y="2062163"/>
                </a:lnTo>
                <a:moveTo>
                  <a:pt x="627317" y="1681163"/>
                </a:moveTo>
                <a:lnTo>
                  <a:pt x="1559243" y="1681163"/>
                </a:lnTo>
                <a:moveTo>
                  <a:pt x="627317" y="2062163"/>
                </a:moveTo>
                <a:lnTo>
                  <a:pt x="1559243" y="2062163"/>
                </a:lnTo>
                <a:moveTo>
                  <a:pt x="1636967" y="1681163"/>
                </a:moveTo>
                <a:lnTo>
                  <a:pt x="4280345" y="1681163"/>
                </a:lnTo>
                <a:moveTo>
                  <a:pt x="1636967" y="2062163"/>
                </a:moveTo>
                <a:lnTo>
                  <a:pt x="4280345" y="2062163"/>
                </a:lnTo>
                <a:moveTo>
                  <a:pt x="4513517" y="1681163"/>
                </a:moveTo>
                <a:lnTo>
                  <a:pt x="6223445" y="1681163"/>
                </a:lnTo>
                <a:moveTo>
                  <a:pt x="4513517" y="2062163"/>
                </a:moveTo>
                <a:lnTo>
                  <a:pt x="6223445" y="2062163"/>
                </a:lnTo>
                <a:moveTo>
                  <a:pt x="5369243" y="4763"/>
                </a:moveTo>
                <a:lnTo>
                  <a:pt x="5369243" y="155639"/>
                </a:lnTo>
                <a:moveTo>
                  <a:pt x="549593" y="1681163"/>
                </a:moveTo>
                <a:lnTo>
                  <a:pt x="627317" y="2062163"/>
                </a:lnTo>
                <a:moveTo>
                  <a:pt x="549593" y="2062163"/>
                </a:moveTo>
                <a:lnTo>
                  <a:pt x="627317" y="1681163"/>
                </a:lnTo>
                <a:moveTo>
                  <a:pt x="1559243" y="2062163"/>
                </a:moveTo>
                <a:lnTo>
                  <a:pt x="1636967" y="1681163"/>
                </a:lnTo>
                <a:moveTo>
                  <a:pt x="1636967" y="2062163"/>
                </a:moveTo>
                <a:lnTo>
                  <a:pt x="1559243" y="1681163"/>
                </a:lnTo>
                <a:moveTo>
                  <a:pt x="4280345" y="2062163"/>
                </a:moveTo>
                <a:lnTo>
                  <a:pt x="4513517" y="1681163"/>
                </a:lnTo>
                <a:moveTo>
                  <a:pt x="4513517" y="2062163"/>
                </a:moveTo>
                <a:lnTo>
                  <a:pt x="4280345" y="1681163"/>
                </a:lnTo>
                <a:moveTo>
                  <a:pt x="549593" y="2366963"/>
                </a:moveTo>
                <a:lnTo>
                  <a:pt x="4763" y="2366963"/>
                </a:lnTo>
                <a:moveTo>
                  <a:pt x="549593" y="2671763"/>
                </a:moveTo>
                <a:lnTo>
                  <a:pt x="4763" y="2671763"/>
                </a:lnTo>
                <a:moveTo>
                  <a:pt x="627317" y="2366963"/>
                </a:moveTo>
                <a:lnTo>
                  <a:pt x="1559243" y="2366963"/>
                </a:lnTo>
                <a:moveTo>
                  <a:pt x="627317" y="2671763"/>
                </a:moveTo>
                <a:lnTo>
                  <a:pt x="1559243" y="2671763"/>
                </a:lnTo>
                <a:moveTo>
                  <a:pt x="1636967" y="2366963"/>
                </a:moveTo>
                <a:lnTo>
                  <a:pt x="4435793" y="2366963"/>
                </a:lnTo>
                <a:moveTo>
                  <a:pt x="1636967" y="2671763"/>
                </a:moveTo>
                <a:lnTo>
                  <a:pt x="4435793" y="2671763"/>
                </a:lnTo>
                <a:moveTo>
                  <a:pt x="4668965" y="2366963"/>
                </a:moveTo>
                <a:lnTo>
                  <a:pt x="6378893" y="2366963"/>
                </a:lnTo>
                <a:moveTo>
                  <a:pt x="4668965" y="2671763"/>
                </a:moveTo>
                <a:lnTo>
                  <a:pt x="6378893" y="2671763"/>
                </a:lnTo>
                <a:moveTo>
                  <a:pt x="549593" y="2366963"/>
                </a:moveTo>
                <a:lnTo>
                  <a:pt x="627317" y="2671763"/>
                </a:lnTo>
                <a:moveTo>
                  <a:pt x="549593" y="2671763"/>
                </a:moveTo>
                <a:lnTo>
                  <a:pt x="627317" y="2366963"/>
                </a:lnTo>
                <a:moveTo>
                  <a:pt x="1559243" y="2671763"/>
                </a:moveTo>
                <a:lnTo>
                  <a:pt x="1636967" y="2366963"/>
                </a:lnTo>
                <a:moveTo>
                  <a:pt x="1636967" y="2671763"/>
                </a:moveTo>
                <a:lnTo>
                  <a:pt x="1559243" y="2366963"/>
                </a:lnTo>
                <a:moveTo>
                  <a:pt x="4435793" y="2671763"/>
                </a:moveTo>
                <a:lnTo>
                  <a:pt x="4668965" y="2366963"/>
                </a:lnTo>
                <a:moveTo>
                  <a:pt x="4668965" y="2671763"/>
                </a:moveTo>
                <a:lnTo>
                  <a:pt x="4435793" y="2366963"/>
                </a:lnTo>
                <a:moveTo>
                  <a:pt x="1405319" y="2976563"/>
                </a:moveTo>
                <a:lnTo>
                  <a:pt x="4763" y="2976563"/>
                </a:lnTo>
                <a:moveTo>
                  <a:pt x="6223445" y="2976563"/>
                </a:moveTo>
                <a:lnTo>
                  <a:pt x="4280345" y="2976563"/>
                </a:lnTo>
                <a:moveTo>
                  <a:pt x="1559243" y="3281363"/>
                </a:moveTo>
                <a:lnTo>
                  <a:pt x="4047173" y="3281363"/>
                </a:lnTo>
                <a:lnTo>
                  <a:pt x="4280345" y="2976563"/>
                </a:lnTo>
                <a:moveTo>
                  <a:pt x="1559243" y="3281363"/>
                </a:moveTo>
                <a:lnTo>
                  <a:pt x="1405319" y="2976563"/>
                </a:lnTo>
                <a:moveTo>
                  <a:pt x="1405319" y="3586163"/>
                </a:moveTo>
                <a:lnTo>
                  <a:pt x="4763" y="3586163"/>
                </a:lnTo>
                <a:moveTo>
                  <a:pt x="1559243" y="3967163"/>
                </a:moveTo>
                <a:lnTo>
                  <a:pt x="4280345" y="3967163"/>
                </a:lnTo>
                <a:moveTo>
                  <a:pt x="4435793" y="3586163"/>
                </a:moveTo>
                <a:lnTo>
                  <a:pt x="6301169" y="3586163"/>
                </a:lnTo>
                <a:moveTo>
                  <a:pt x="4280345" y="3967163"/>
                </a:moveTo>
                <a:lnTo>
                  <a:pt x="4435793" y="3586163"/>
                </a:lnTo>
                <a:moveTo>
                  <a:pt x="1559243" y="3967163"/>
                </a:moveTo>
                <a:lnTo>
                  <a:pt x="1405319" y="3586163"/>
                </a:lnTo>
                <a:moveTo>
                  <a:pt x="549593" y="4424363"/>
                </a:moveTo>
                <a:lnTo>
                  <a:pt x="5369243" y="4424363"/>
                </a:lnTo>
                <a:moveTo>
                  <a:pt x="394145" y="4805363"/>
                </a:moveTo>
                <a:lnTo>
                  <a:pt x="4763" y="4805363"/>
                </a:lnTo>
                <a:moveTo>
                  <a:pt x="5834062" y="4805363"/>
                </a:moveTo>
                <a:lnTo>
                  <a:pt x="5445443" y="4805363"/>
                </a:lnTo>
                <a:moveTo>
                  <a:pt x="394145" y="4805363"/>
                </a:moveTo>
                <a:lnTo>
                  <a:pt x="549593" y="4424363"/>
                </a:lnTo>
                <a:moveTo>
                  <a:pt x="5445443" y="4805363"/>
                </a:moveTo>
                <a:lnTo>
                  <a:pt x="5369243" y="44243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1550323" y="5270643"/>
            <a:ext cx="5230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DT / 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1" name="object 331"/>
          <p:cNvSpPr/>
          <p:nvPr/>
        </p:nvSpPr>
        <p:spPr>
          <a:xfrm>
            <a:off x="1955396" y="5240151"/>
            <a:ext cx="149975" cy="8404"/>
          </a:xfrm>
          <a:custGeom>
            <a:avLst/>
            <a:gdLst/>
            <a:ahLst/>
            <a:cxnLst/>
            <a:rect l="l" t="t" r="r" b="b"/>
            <a:pathLst>
              <a:path w="164973" h="9525">
                <a:moveTo>
                  <a:pt x="4763" y="4763"/>
                </a:moveTo>
                <a:lnTo>
                  <a:pt x="160211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1550323" y="4396585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2" name="object 332"/>
          <p:cNvSpPr/>
          <p:nvPr/>
        </p:nvSpPr>
        <p:spPr>
          <a:xfrm>
            <a:off x="1603491" y="4405089"/>
            <a:ext cx="289906" cy="8404"/>
          </a:xfrm>
          <a:custGeom>
            <a:avLst/>
            <a:gdLst/>
            <a:ahLst/>
            <a:cxnLst/>
            <a:rect l="l" t="t" r="r" b="b"/>
            <a:pathLst>
              <a:path w="318897" h="9525">
                <a:moveTo>
                  <a:pt x="4762" y="4763"/>
                </a:moveTo>
                <a:lnTo>
                  <a:pt x="31413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1620981" y="3819033"/>
            <a:ext cx="3116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3" name="object 333"/>
          <p:cNvSpPr/>
          <p:nvPr/>
        </p:nvSpPr>
        <p:spPr>
          <a:xfrm>
            <a:off x="1603491" y="3828210"/>
            <a:ext cx="289906" cy="8404"/>
          </a:xfrm>
          <a:custGeom>
            <a:avLst/>
            <a:gdLst/>
            <a:ahLst/>
            <a:cxnLst/>
            <a:rect l="l" t="t" r="r" b="b"/>
            <a:pathLst>
              <a:path w="318897" h="9525">
                <a:moveTo>
                  <a:pt x="4762" y="4763"/>
                </a:moveTo>
                <a:lnTo>
                  <a:pt x="31413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1125681" y="3388055"/>
            <a:ext cx="102361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ADD / DATA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821564" y="3388055"/>
            <a:ext cx="4811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   –A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954481" y="3483426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399213" y="3483426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3880659" y="3415622"/>
            <a:ext cx="9736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Valid data 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4887191" y="3510992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5060373" y="3415622"/>
            <a:ext cx="2219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–D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5331229" y="3510992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4375958" y="2810504"/>
            <a:ext cx="1005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478482" y="2905874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4588625" y="2810504"/>
            <a:ext cx="1914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–S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4829695" y="2905874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2892136" y="2850173"/>
            <a:ext cx="4811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   –A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025140" y="2945543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3469871" y="2945543"/>
            <a:ext cx="13054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2750820" y="2743269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BHE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984358" y="2850172"/>
            <a:ext cx="12150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ADD / STATUS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1762297" y="5909713"/>
            <a:ext cx="5481372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Write Cycle Timing Diagram for Minimum Mode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1367443" y="763389"/>
            <a:ext cx="6415987" cy="4770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100" b="1" spc="9" dirty="0">
                <a:latin typeface="Times New Roman"/>
                <a:cs typeface="Times New Roman"/>
              </a:rPr>
              <a:t>Minimum Mode 8086 System  (cont..)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2303318" y="1234036"/>
            <a:ext cx="4565737" cy="4770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100" b="1" spc="9" dirty="0">
                <a:latin typeface="Times New Roman"/>
                <a:cs typeface="Times New Roman"/>
              </a:rPr>
              <a:t>Addressing Modes  (cont..)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122910" y="1958295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434637" y="1958295"/>
            <a:ext cx="5449953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Implied - the data value/data address is implicitly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434638" y="2215807"/>
            <a:ext cx="6289799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associated with the instruction.</a:t>
            </a:r>
            <a:endParaRPr sz="22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Register - references the data in a register or in a register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122910" y="2537863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434637" y="2796047"/>
            <a:ext cx="5912516" cy="9694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pair.</a:t>
            </a:r>
            <a:endParaRPr sz="2200">
              <a:latin typeface="Times New Roman"/>
              <a:cs typeface="Times New Roman"/>
            </a:endParaRPr>
          </a:p>
          <a:p>
            <a:r>
              <a:rPr sz="2100" b="1" spc="9" dirty="0">
                <a:latin typeface="Times New Roman"/>
                <a:cs typeface="Times New Roman"/>
              </a:rPr>
              <a:t>Immediate - the data is provided in the instruction.</a:t>
            </a:r>
            <a:endParaRPr sz="21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Direct - the instruction operand specifies the memory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122910" y="3118104"/>
            <a:ext cx="100540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434638" y="3697673"/>
            <a:ext cx="5348900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address where data is located.</a:t>
            </a:r>
            <a:endParaRPr sz="22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Register indirect - instruction specifies a register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122910" y="4019729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434637" y="4277913"/>
            <a:ext cx="5474832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containing an address, where data is located. This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434638" y="4535424"/>
            <a:ext cx="6425349" cy="615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addressing mode works with SI, DI, BX and BP registers.</a:t>
            </a:r>
            <a:endParaRPr sz="20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Based :- 8-bit or 16-bit instruction operand is added to the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122910" y="4857481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434637" y="5115665"/>
            <a:ext cx="6318974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contents of a base register (BX or BP), the resulting value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434637" y="5373176"/>
            <a:ext cx="4632743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is a pointer to location where data resides.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1192183" y="1985189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3910" y="1985190"/>
            <a:ext cx="7018845" cy="23852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00" b="1" spc="9" dirty="0">
                <a:latin typeface="Times New Roman"/>
                <a:cs typeface="Times New Roman"/>
              </a:rPr>
              <a:t>Indexed :- 8-bit or 16-bit instruction operand is added to</a:t>
            </a:r>
            <a:endParaRPr sz="21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the contents of an index register (SI or DI), the resulting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value is a pointer to location where data resides.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Based Indexed :- the contents of a base register (BX or</a:t>
            </a:r>
            <a:endParaRPr sz="22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BP) is added to the contents of an index register (SI or DI),</a:t>
            </a:r>
            <a:endParaRPr sz="20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the resulting value is a pointer to location where data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resides.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92183" y="2919088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192183" y="4143442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503911" y="4143442"/>
            <a:ext cx="6467924" cy="13234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Based Indexed with displacement :- 8-bit or 16-bit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instruction operand is added to the contents of a base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register (BX or BP) and index register (SI or DI), the</a:t>
            </a:r>
            <a:endParaRPr sz="22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resulting value is a pointer to location where data resides.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007821" y="1234036"/>
            <a:ext cx="3261919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200" b="1" spc="9" dirty="0">
                <a:latin typeface="Times New Roman"/>
                <a:cs typeface="Times New Roman"/>
              </a:rPr>
              <a:t>Addressing Modes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3007129" y="1234036"/>
            <a:ext cx="3175741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0" b="1" spc="9" dirty="0">
                <a:latin typeface="Times New Roman"/>
                <a:cs typeface="Times New Roman"/>
              </a:rPr>
              <a:t>Interrupts   (cont..)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192183" y="1930056"/>
            <a:ext cx="4758034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The processor has the following interrupts: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92183" y="2301195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143000" y="2301195"/>
            <a:ext cx="6891737" cy="2862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INTR is a maskable hardware interrupt</a:t>
            </a:r>
            <a:r>
              <a:rPr sz="2000" b="1" spc="9">
                <a:latin typeface="Times New Roman"/>
                <a:cs typeface="Times New Roman"/>
              </a:rPr>
              <a:t>. </a:t>
            </a:r>
            <a:r>
              <a:rPr sz="2000" b="1" spc="9" smtClean="0">
                <a:latin typeface="Times New Roman"/>
                <a:cs typeface="Times New Roman"/>
              </a:rPr>
              <a:t>The interrupt can</a:t>
            </a:r>
            <a:endParaRPr sz="1900" smtClean="0">
              <a:latin typeface="Times New Roman"/>
              <a:cs typeface="Times New Roman"/>
            </a:endParaRPr>
          </a:p>
          <a:p>
            <a:r>
              <a:rPr sz="2100" b="1" spc="9" smtClean="0">
                <a:latin typeface="Times New Roman"/>
                <a:cs typeface="Times New Roman"/>
              </a:rPr>
              <a:t>be enabled/disabl</a:t>
            </a:r>
            <a:r>
              <a:rPr lang="en-US" sz="2100" b="1" spc="9" dirty="0" smtClean="0">
                <a:latin typeface="Times New Roman"/>
                <a:cs typeface="Times New Roman"/>
              </a:rPr>
              <a:t>e.</a:t>
            </a:r>
            <a:endParaRPr lang="en-US" sz="2100" b="1" spc="9" dirty="0" smtClean="0">
              <a:latin typeface="Times New Roman"/>
              <a:cs typeface="Times New Roman"/>
            </a:endParaRPr>
          </a:p>
          <a:p>
            <a:endParaRPr sz="2200" smtClean="0">
              <a:latin typeface="Times New Roman"/>
              <a:cs typeface="Times New Roman"/>
            </a:endParaRPr>
          </a:p>
          <a:p>
            <a:pPr marL="68354"/>
            <a:r>
              <a:rPr sz="2100" b="1" spc="9" smtClean="0">
                <a:latin typeface="Times New Roman"/>
                <a:cs typeface="Times New Roman"/>
              </a:rPr>
              <a:t>When an interrupt occurs, the processor stores FLAGS</a:t>
            </a:r>
            <a:endParaRPr sz="2100" smtClean="0">
              <a:latin typeface="Times New Roman"/>
              <a:cs typeface="Times New Roman"/>
            </a:endParaRPr>
          </a:p>
          <a:p>
            <a:r>
              <a:rPr sz="2000" b="1" spc="9" smtClean="0">
                <a:latin typeface="Times New Roman"/>
                <a:cs typeface="Times New Roman"/>
              </a:rPr>
              <a:t>register </a:t>
            </a:r>
            <a:r>
              <a:rPr sz="2000" b="1" spc="9" dirty="0">
                <a:latin typeface="Times New Roman"/>
                <a:cs typeface="Times New Roman"/>
              </a:rPr>
              <a:t>into stack, disables further interrupts, fetches from</a:t>
            </a:r>
            <a:endParaRPr sz="19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the bus one byte representing interrupt type, and jumps to</a:t>
            </a:r>
            <a:endParaRPr sz="20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interrupt processing routine address of which is stored in</a:t>
            </a:r>
            <a:endParaRPr sz="20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location 4 * &lt;interrupt type&gt;. Interrupt processing routine</a:t>
            </a:r>
            <a:endParaRPr sz="20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should return with the IRET instruction.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192183" y="3592785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1192183" y="1930056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3910" y="1930056"/>
            <a:ext cx="6501588" cy="615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NMI is a non-maskable interrupt. Interrupt is processed in</a:t>
            </a:r>
            <a:endParaRPr sz="19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the same way as the INTR interrupt</a:t>
            </a:r>
            <a:r>
              <a:rPr sz="2000" b="1" spc="9">
                <a:latin typeface="Times New Roman"/>
                <a:cs typeface="Times New Roman"/>
              </a:rPr>
              <a:t>.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92183" y="3528239"/>
            <a:ext cx="100540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447800" y="2971800"/>
            <a:ext cx="6206827" cy="20313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7"/>
            <a:r>
              <a:rPr sz="2200" b="1" spc="9" dirty="0">
                <a:latin typeface="Times New Roman"/>
                <a:cs typeface="Times New Roman"/>
              </a:rPr>
              <a:t>Software interrupts can be caused by:</a:t>
            </a:r>
            <a:endParaRPr sz="22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INT instruction - breakpoint interrupt. This is a type 3</a:t>
            </a:r>
            <a:endParaRPr sz="20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interrupt.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000" b="1" spc="9" dirty="0">
                <a:latin typeface="Times New Roman"/>
                <a:cs typeface="Times New Roman"/>
              </a:rPr>
              <a:t>INT &lt;interrupt number&gt; instruction - any one interrupt</a:t>
            </a:r>
            <a:endParaRPr sz="19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from available 256 interrupts.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INTO instruction - interrupt on overflow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192183" y="4577110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059084" y="1234036"/>
            <a:ext cx="3078407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0" b="1" spc="9" dirty="0">
                <a:latin typeface="Times New Roman"/>
                <a:cs typeface="Times New Roman"/>
              </a:rPr>
              <a:t>Interrupts  (cont..)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1122910" y="1875596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34610" y="1875596"/>
            <a:ext cx="6473695" cy="27084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Single-step interrupt - generated if the TF flag is set. This</a:t>
            </a:r>
            <a:endParaRPr sz="20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is a type 1 interrupt. When the CPU processes this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interrupt it clears TF flag before calling the interrupt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processing routine.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Processor exceptions: Divide Error (Type 0), Unused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Opcode (type 6) and Escape opcode (type 7).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Software interrupt processing is the same as for the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hardware interrupts.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22910" y="3228370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122910" y="3937030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763588" y="1234036"/>
            <a:ext cx="1662635" cy="4462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900" b="1" spc="9" dirty="0">
                <a:latin typeface="Times New Roman"/>
                <a:cs typeface="Times New Roman"/>
              </a:rPr>
              <a:t>Interrupts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3979500" y="6302600"/>
            <a:ext cx="124591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MM/M1/LU3/V1/2004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957336" y="6302600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134418" y="1489094"/>
            <a:ext cx="2346614" cy="4228764"/>
          </a:xfrm>
          <a:custGeom>
            <a:avLst/>
            <a:gdLst/>
            <a:ahLst/>
            <a:cxnLst/>
            <a:rect l="l" t="t" r="r" b="b"/>
            <a:pathLst>
              <a:path w="2581275" h="4792599">
                <a:moveTo>
                  <a:pt x="4762" y="4762"/>
                </a:moveTo>
                <a:lnTo>
                  <a:pt x="2576513" y="4762"/>
                </a:lnTo>
                <a:lnTo>
                  <a:pt x="2576513" y="4787837"/>
                </a:lnTo>
                <a:lnTo>
                  <a:pt x="4762" y="4787837"/>
                </a:lnTo>
                <a:lnTo>
                  <a:pt x="4762" y="47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14798" y="5611458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4290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14798" y="5339827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2766"/>
                </a:lnTo>
                <a:lnTo>
                  <a:pt x="466343" y="32766"/>
                </a:lnTo>
                <a:lnTo>
                  <a:pt x="470154" y="34290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14798" y="5134760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3434"/>
                </a:moveTo>
                <a:lnTo>
                  <a:pt x="63246" y="43434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3434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14798" y="4930364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3434"/>
                </a:moveTo>
                <a:lnTo>
                  <a:pt x="63246" y="43434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3434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14798" y="4727314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14798" y="4522918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14798" y="4318523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4290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14798" y="4046893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2766"/>
                </a:lnTo>
                <a:lnTo>
                  <a:pt x="466343" y="32766"/>
                </a:lnTo>
                <a:lnTo>
                  <a:pt x="470154" y="34290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14798" y="3773245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3434"/>
                </a:moveTo>
                <a:lnTo>
                  <a:pt x="63246" y="43434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3434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14798" y="3568850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3434"/>
                </a:moveTo>
                <a:lnTo>
                  <a:pt x="63246" y="43434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3434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14798" y="3365798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3"/>
                </a:moveTo>
                <a:lnTo>
                  <a:pt x="63246" y="42673"/>
                </a:lnTo>
                <a:lnTo>
                  <a:pt x="60198" y="41911"/>
                </a:lnTo>
                <a:lnTo>
                  <a:pt x="58674" y="38100"/>
                </a:lnTo>
                <a:lnTo>
                  <a:pt x="60198" y="35053"/>
                </a:lnTo>
                <a:lnTo>
                  <a:pt x="63246" y="33529"/>
                </a:lnTo>
                <a:lnTo>
                  <a:pt x="466343" y="33529"/>
                </a:lnTo>
                <a:lnTo>
                  <a:pt x="470154" y="35053"/>
                </a:lnTo>
                <a:lnTo>
                  <a:pt x="470916" y="38100"/>
                </a:lnTo>
                <a:lnTo>
                  <a:pt x="470154" y="41911"/>
                </a:lnTo>
                <a:lnTo>
                  <a:pt x="466343" y="42673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14798" y="3161404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14798" y="2957008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89"/>
                </a:lnTo>
                <a:lnTo>
                  <a:pt x="63246" y="33527"/>
                </a:lnTo>
                <a:lnTo>
                  <a:pt x="466343" y="33527"/>
                </a:lnTo>
                <a:lnTo>
                  <a:pt x="470154" y="34289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14798" y="2752613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2766"/>
                </a:lnTo>
                <a:lnTo>
                  <a:pt x="466343" y="32766"/>
                </a:lnTo>
                <a:lnTo>
                  <a:pt x="470154" y="34290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14798" y="2549563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2766"/>
                </a:lnTo>
                <a:lnTo>
                  <a:pt x="466343" y="32766"/>
                </a:lnTo>
                <a:lnTo>
                  <a:pt x="470154" y="34290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14798" y="2344495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3434"/>
                </a:moveTo>
                <a:lnTo>
                  <a:pt x="63246" y="43434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3434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14798" y="1528258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4290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4290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14798" y="1731309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5051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1"/>
                </a:lnTo>
                <a:lnTo>
                  <a:pt x="470916" y="38100"/>
                </a:lnTo>
                <a:lnTo>
                  <a:pt x="470154" y="41148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14798" y="1935704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2672"/>
                </a:moveTo>
                <a:lnTo>
                  <a:pt x="63246" y="42672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14798" y="2140100"/>
            <a:ext cx="428105" cy="67235"/>
          </a:xfrm>
          <a:custGeom>
            <a:avLst/>
            <a:gdLst/>
            <a:ahLst/>
            <a:cxnLst/>
            <a:rect l="l" t="t" r="r" b="b"/>
            <a:pathLst>
              <a:path w="470916" h="76200">
                <a:moveTo>
                  <a:pt x="466343" y="43434"/>
                </a:moveTo>
                <a:lnTo>
                  <a:pt x="63246" y="43434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466343" y="33528"/>
                </a:lnTo>
                <a:lnTo>
                  <a:pt x="470154" y="35052"/>
                </a:lnTo>
                <a:lnTo>
                  <a:pt x="470916" y="38100"/>
                </a:lnTo>
                <a:lnTo>
                  <a:pt x="470154" y="41910"/>
                </a:lnTo>
                <a:lnTo>
                  <a:pt x="466343" y="43434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3222566" y="5585101"/>
            <a:ext cx="14337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222566" y="4727851"/>
            <a:ext cx="143373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16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17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18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222566" y="4292166"/>
            <a:ext cx="14337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14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222566" y="4020536"/>
            <a:ext cx="14337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222567" y="3161941"/>
            <a:ext cx="143373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222567" y="1542916"/>
            <a:ext cx="7168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222567" y="1774205"/>
            <a:ext cx="71686" cy="11849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207230" y="5585102"/>
            <a:ext cx="14337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207230" y="5135970"/>
            <a:ext cx="14337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23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22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207230" y="4904681"/>
            <a:ext cx="14337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207230" y="3911616"/>
            <a:ext cx="143373" cy="8463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29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28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27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26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207231" y="3680327"/>
            <a:ext cx="14337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207231" y="1528797"/>
            <a:ext cx="143373" cy="15234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40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39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38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37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36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35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34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33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32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207231" y="3407351"/>
            <a:ext cx="14337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31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472545" y="1731309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5051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1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72545" y="1935704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5052"/>
                </a:lnTo>
                <a:lnTo>
                  <a:pt x="492252" y="38100"/>
                </a:lnTo>
                <a:lnTo>
                  <a:pt x="490728" y="41910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72545" y="2140100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5052"/>
                </a:lnTo>
                <a:lnTo>
                  <a:pt x="492252" y="38100"/>
                </a:lnTo>
                <a:lnTo>
                  <a:pt x="490728" y="41910"/>
                </a:lnTo>
                <a:lnTo>
                  <a:pt x="487680" y="43434"/>
                </a:ln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472545" y="2344495"/>
            <a:ext cx="1280160" cy="67235"/>
          </a:xfrm>
          <a:custGeom>
            <a:avLst/>
            <a:gdLst/>
            <a:ahLst/>
            <a:cxnLst/>
            <a:rect l="l" t="t" r="r" b="b"/>
            <a:pathLst>
              <a:path w="1408176" h="76200">
                <a:moveTo>
                  <a:pt x="4572" y="33528"/>
                </a:moveTo>
                <a:lnTo>
                  <a:pt x="1344930" y="33528"/>
                </a:lnTo>
                <a:lnTo>
                  <a:pt x="1347978" y="35052"/>
                </a:lnTo>
                <a:lnTo>
                  <a:pt x="1349502" y="38100"/>
                </a:lnTo>
                <a:lnTo>
                  <a:pt x="1347978" y="41910"/>
                </a:lnTo>
                <a:lnTo>
                  <a:pt x="1344930" y="43434"/>
                </a:ln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331976" y="0"/>
                </a:moveTo>
                <a:lnTo>
                  <a:pt x="1408176" y="38100"/>
                </a:lnTo>
                <a:lnTo>
                  <a:pt x="133197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72545" y="3706010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5052"/>
                </a:lnTo>
                <a:lnTo>
                  <a:pt x="492252" y="38100"/>
                </a:lnTo>
                <a:lnTo>
                  <a:pt x="490728" y="41910"/>
                </a:lnTo>
                <a:lnTo>
                  <a:pt x="487680" y="43434"/>
                </a:ln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472546" y="2957008"/>
            <a:ext cx="642158" cy="67235"/>
          </a:xfrm>
          <a:custGeom>
            <a:avLst/>
            <a:gdLst/>
            <a:ahLst/>
            <a:cxnLst/>
            <a:rect l="l" t="t" r="r" b="b"/>
            <a:pathLst>
              <a:path w="706374" h="76200">
                <a:moveTo>
                  <a:pt x="4572" y="33527"/>
                </a:moveTo>
                <a:lnTo>
                  <a:pt x="643128" y="33527"/>
                </a:lnTo>
                <a:lnTo>
                  <a:pt x="646176" y="34289"/>
                </a:lnTo>
                <a:lnTo>
                  <a:pt x="647700" y="38100"/>
                </a:lnTo>
                <a:lnTo>
                  <a:pt x="646176" y="41148"/>
                </a:lnTo>
                <a:lnTo>
                  <a:pt x="643128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89"/>
                </a:lnTo>
                <a:lnTo>
                  <a:pt x="4572" y="33527"/>
                </a:lnTo>
                <a:close/>
                <a:moveTo>
                  <a:pt x="630174" y="0"/>
                </a:moveTo>
                <a:lnTo>
                  <a:pt x="706374" y="38100"/>
                </a:lnTo>
                <a:lnTo>
                  <a:pt x="63017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472545" y="3229984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5052"/>
                </a:lnTo>
                <a:lnTo>
                  <a:pt x="492252" y="38100"/>
                </a:lnTo>
                <a:lnTo>
                  <a:pt x="490728" y="41910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472546" y="3433033"/>
            <a:ext cx="1068185" cy="67235"/>
          </a:xfrm>
          <a:custGeom>
            <a:avLst/>
            <a:gdLst/>
            <a:ahLst/>
            <a:cxnLst/>
            <a:rect l="l" t="t" r="r" b="b"/>
            <a:pathLst>
              <a:path w="1175004" h="76200">
                <a:moveTo>
                  <a:pt x="4572" y="33529"/>
                </a:moveTo>
                <a:lnTo>
                  <a:pt x="1110996" y="33529"/>
                </a:lnTo>
                <a:lnTo>
                  <a:pt x="1114806" y="35053"/>
                </a:lnTo>
                <a:lnTo>
                  <a:pt x="1116330" y="38100"/>
                </a:lnTo>
                <a:lnTo>
                  <a:pt x="1114806" y="41911"/>
                </a:lnTo>
                <a:lnTo>
                  <a:pt x="1110996" y="42673"/>
                </a:lnTo>
                <a:lnTo>
                  <a:pt x="4572" y="42673"/>
                </a:lnTo>
                <a:lnTo>
                  <a:pt x="1524" y="41911"/>
                </a:lnTo>
                <a:lnTo>
                  <a:pt x="0" y="38100"/>
                </a:lnTo>
                <a:lnTo>
                  <a:pt x="1524" y="35053"/>
                </a:lnTo>
                <a:lnTo>
                  <a:pt x="4572" y="33529"/>
                </a:lnTo>
                <a:close/>
                <a:moveTo>
                  <a:pt x="1098804" y="0"/>
                </a:moveTo>
                <a:lnTo>
                  <a:pt x="1175004" y="38100"/>
                </a:lnTo>
                <a:lnTo>
                  <a:pt x="109880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72545" y="4522918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5052"/>
                </a:lnTo>
                <a:lnTo>
                  <a:pt x="492252" y="38100"/>
                </a:lnTo>
                <a:lnTo>
                  <a:pt x="490728" y="41910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472545" y="3909732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2766"/>
                </a:moveTo>
                <a:lnTo>
                  <a:pt x="487680" y="32766"/>
                </a:lnTo>
                <a:lnTo>
                  <a:pt x="490728" y="34290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2766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72545" y="4318523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4290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472545" y="5611458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4290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72545" y="4727314"/>
            <a:ext cx="1633451" cy="67235"/>
          </a:xfrm>
          <a:custGeom>
            <a:avLst/>
            <a:gdLst/>
            <a:ahLst/>
            <a:cxnLst/>
            <a:rect l="l" t="t" r="r" b="b"/>
            <a:pathLst>
              <a:path w="1796796" h="76200">
                <a:moveTo>
                  <a:pt x="4572" y="33528"/>
                </a:moveTo>
                <a:lnTo>
                  <a:pt x="1733550" y="33528"/>
                </a:lnTo>
                <a:lnTo>
                  <a:pt x="1736598" y="35052"/>
                </a:lnTo>
                <a:lnTo>
                  <a:pt x="1738122" y="38100"/>
                </a:lnTo>
                <a:lnTo>
                  <a:pt x="1736598" y="41910"/>
                </a:lnTo>
                <a:lnTo>
                  <a:pt x="1733550" y="42672"/>
                </a:lnTo>
                <a:lnTo>
                  <a:pt x="4572" y="42672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720596" y="0"/>
                </a:moveTo>
                <a:lnTo>
                  <a:pt x="1796796" y="38100"/>
                </a:lnTo>
                <a:lnTo>
                  <a:pt x="172059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472545" y="4930364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5052"/>
                </a:lnTo>
                <a:lnTo>
                  <a:pt x="492252" y="38100"/>
                </a:lnTo>
                <a:lnTo>
                  <a:pt x="490728" y="41910"/>
                </a:lnTo>
                <a:lnTo>
                  <a:pt x="487680" y="43434"/>
                </a:lnTo>
                <a:lnTo>
                  <a:pt x="4572" y="43434"/>
                </a:lnTo>
                <a:lnTo>
                  <a:pt x="1524" y="41910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472545" y="5204012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2766"/>
                </a:moveTo>
                <a:lnTo>
                  <a:pt x="487680" y="32766"/>
                </a:lnTo>
                <a:lnTo>
                  <a:pt x="490728" y="34290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2766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472545" y="5407063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2766"/>
                </a:moveTo>
                <a:lnTo>
                  <a:pt x="487680" y="32766"/>
                </a:lnTo>
                <a:lnTo>
                  <a:pt x="490728" y="34290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2766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472545" y="1528258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3528"/>
                </a:moveTo>
                <a:lnTo>
                  <a:pt x="487680" y="33528"/>
                </a:lnTo>
                <a:lnTo>
                  <a:pt x="490728" y="34290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3528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472545" y="2549563"/>
            <a:ext cx="500842" cy="67235"/>
          </a:xfrm>
          <a:custGeom>
            <a:avLst/>
            <a:gdLst/>
            <a:ahLst/>
            <a:cxnLst/>
            <a:rect l="l" t="t" r="r" b="b"/>
            <a:pathLst>
              <a:path w="550926" h="76200">
                <a:moveTo>
                  <a:pt x="4572" y="32766"/>
                </a:moveTo>
                <a:lnTo>
                  <a:pt x="487680" y="32766"/>
                </a:lnTo>
                <a:lnTo>
                  <a:pt x="490728" y="34290"/>
                </a:lnTo>
                <a:lnTo>
                  <a:pt x="492252" y="38100"/>
                </a:lnTo>
                <a:lnTo>
                  <a:pt x="490728" y="41148"/>
                </a:lnTo>
                <a:lnTo>
                  <a:pt x="48768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2766"/>
                </a:lnTo>
                <a:close/>
                <a:moveTo>
                  <a:pt x="474726" y="0"/>
                </a:moveTo>
                <a:lnTo>
                  <a:pt x="550926" y="38100"/>
                </a:lnTo>
                <a:lnTo>
                  <a:pt x="47472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472545" y="4114128"/>
            <a:ext cx="1633451" cy="67235"/>
          </a:xfrm>
          <a:custGeom>
            <a:avLst/>
            <a:gdLst/>
            <a:ahLst/>
            <a:cxnLst/>
            <a:rect l="l" t="t" r="r" b="b"/>
            <a:pathLst>
              <a:path w="1796796" h="76200">
                <a:moveTo>
                  <a:pt x="4572" y="32766"/>
                </a:moveTo>
                <a:lnTo>
                  <a:pt x="1733550" y="32766"/>
                </a:lnTo>
                <a:lnTo>
                  <a:pt x="1736598" y="34290"/>
                </a:lnTo>
                <a:lnTo>
                  <a:pt x="1738122" y="38100"/>
                </a:lnTo>
                <a:lnTo>
                  <a:pt x="1736598" y="41148"/>
                </a:lnTo>
                <a:lnTo>
                  <a:pt x="1733550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2766"/>
                </a:lnTo>
                <a:close/>
                <a:moveTo>
                  <a:pt x="1720596" y="0"/>
                </a:moveTo>
                <a:lnTo>
                  <a:pt x="1796796" y="38100"/>
                </a:lnTo>
                <a:lnTo>
                  <a:pt x="1720596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72545" y="2752613"/>
            <a:ext cx="1492135" cy="67235"/>
          </a:xfrm>
          <a:custGeom>
            <a:avLst/>
            <a:gdLst/>
            <a:ahLst/>
            <a:cxnLst/>
            <a:rect l="l" t="t" r="r" b="b"/>
            <a:pathLst>
              <a:path w="1641348" h="76200">
                <a:moveTo>
                  <a:pt x="4572" y="32766"/>
                </a:moveTo>
                <a:lnTo>
                  <a:pt x="1578102" y="32766"/>
                </a:lnTo>
                <a:lnTo>
                  <a:pt x="1581150" y="34290"/>
                </a:lnTo>
                <a:lnTo>
                  <a:pt x="1582674" y="38100"/>
                </a:lnTo>
                <a:lnTo>
                  <a:pt x="1581150" y="41148"/>
                </a:lnTo>
                <a:lnTo>
                  <a:pt x="1578102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4290"/>
                </a:lnTo>
                <a:lnTo>
                  <a:pt x="4572" y="32766"/>
                </a:lnTo>
                <a:close/>
                <a:moveTo>
                  <a:pt x="1565148" y="0"/>
                </a:moveTo>
                <a:lnTo>
                  <a:pt x="1641348" y="38100"/>
                </a:lnTo>
                <a:lnTo>
                  <a:pt x="1565148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3931227" y="2845801"/>
            <a:ext cx="568874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8086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3931227" y="3329223"/>
            <a:ext cx="58375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CPU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231273" y="5585101"/>
            <a:ext cx="3176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GND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231274" y="5340364"/>
            <a:ext cx="30963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CLK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231274" y="5109076"/>
            <a:ext cx="358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INTR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2231274" y="4863667"/>
            <a:ext cx="29360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NMI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2231274" y="1528796"/>
            <a:ext cx="3176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GND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231275" y="1706970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2430781" y="1780724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2231274" y="1937587"/>
            <a:ext cx="20749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2430779" y="2011342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2430779" y="2214392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text 1"/>
          <p:cNvSpPr txBox="1"/>
          <p:nvPr/>
        </p:nvSpPr>
        <p:spPr>
          <a:xfrm>
            <a:off x="2231274" y="2345705"/>
            <a:ext cx="20749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text 1"/>
          <p:cNvSpPr txBox="1"/>
          <p:nvPr/>
        </p:nvSpPr>
        <p:spPr>
          <a:xfrm>
            <a:off x="2430779" y="2419460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text 1"/>
          <p:cNvSpPr txBox="1"/>
          <p:nvPr/>
        </p:nvSpPr>
        <p:spPr>
          <a:xfrm>
            <a:off x="2430779" y="2623855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7" name="text 1"/>
          <p:cNvSpPr txBox="1"/>
          <p:nvPr/>
        </p:nvSpPr>
        <p:spPr>
          <a:xfrm>
            <a:off x="2231274" y="2754495"/>
            <a:ext cx="20749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text 1"/>
          <p:cNvSpPr txBox="1"/>
          <p:nvPr/>
        </p:nvSpPr>
        <p:spPr>
          <a:xfrm>
            <a:off x="2430780" y="282825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9" name="text 1"/>
          <p:cNvSpPr txBox="1"/>
          <p:nvPr/>
        </p:nvSpPr>
        <p:spPr>
          <a:xfrm>
            <a:off x="2430780" y="3004407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8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0" name="text 1"/>
          <p:cNvSpPr txBox="1"/>
          <p:nvPr/>
        </p:nvSpPr>
        <p:spPr>
          <a:xfrm>
            <a:off x="2231274" y="3094706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text 1"/>
          <p:cNvSpPr txBox="1"/>
          <p:nvPr/>
        </p:nvSpPr>
        <p:spPr>
          <a:xfrm>
            <a:off x="2430780" y="316846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7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2" name="text 1"/>
          <p:cNvSpPr txBox="1"/>
          <p:nvPr/>
        </p:nvSpPr>
        <p:spPr>
          <a:xfrm>
            <a:off x="2231274" y="3313221"/>
            <a:ext cx="20749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text 1"/>
          <p:cNvSpPr txBox="1"/>
          <p:nvPr/>
        </p:nvSpPr>
        <p:spPr>
          <a:xfrm>
            <a:off x="2430780" y="3386975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4" name="text 1"/>
          <p:cNvSpPr txBox="1"/>
          <p:nvPr/>
        </p:nvSpPr>
        <p:spPr>
          <a:xfrm>
            <a:off x="2430780" y="3590027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5" name="text 1"/>
          <p:cNvSpPr txBox="1"/>
          <p:nvPr/>
        </p:nvSpPr>
        <p:spPr>
          <a:xfrm>
            <a:off x="2231274" y="3747561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text 1"/>
          <p:cNvSpPr txBox="1"/>
          <p:nvPr/>
        </p:nvSpPr>
        <p:spPr>
          <a:xfrm>
            <a:off x="2430780" y="3821316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9" name="text 1"/>
          <p:cNvSpPr txBox="1"/>
          <p:nvPr/>
        </p:nvSpPr>
        <p:spPr>
          <a:xfrm>
            <a:off x="2231274" y="3978851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0" name="text 1"/>
          <p:cNvSpPr txBox="1"/>
          <p:nvPr/>
        </p:nvSpPr>
        <p:spPr>
          <a:xfrm>
            <a:off x="2430780" y="4052605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1" name="text 1"/>
          <p:cNvSpPr txBox="1"/>
          <p:nvPr/>
        </p:nvSpPr>
        <p:spPr>
          <a:xfrm>
            <a:off x="2231274" y="4223588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text 1"/>
          <p:cNvSpPr txBox="1"/>
          <p:nvPr/>
        </p:nvSpPr>
        <p:spPr>
          <a:xfrm>
            <a:off x="2430780" y="4297342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3" name="text 1"/>
          <p:cNvSpPr txBox="1"/>
          <p:nvPr/>
        </p:nvSpPr>
        <p:spPr>
          <a:xfrm>
            <a:off x="2231274" y="4454876"/>
            <a:ext cx="20749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text 1"/>
          <p:cNvSpPr txBox="1"/>
          <p:nvPr/>
        </p:nvSpPr>
        <p:spPr>
          <a:xfrm>
            <a:off x="2430780" y="452863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5" name="text 1"/>
          <p:cNvSpPr txBox="1"/>
          <p:nvPr/>
        </p:nvSpPr>
        <p:spPr>
          <a:xfrm>
            <a:off x="2430780" y="4733027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6" name="text 1"/>
          <p:cNvSpPr txBox="1"/>
          <p:nvPr/>
        </p:nvSpPr>
        <p:spPr>
          <a:xfrm>
            <a:off x="5986550" y="5653681"/>
            <a:ext cx="47064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RESET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7" name="text 1"/>
          <p:cNvSpPr txBox="1"/>
          <p:nvPr/>
        </p:nvSpPr>
        <p:spPr>
          <a:xfrm>
            <a:off x="6057208" y="1528796"/>
            <a:ext cx="10374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8" name="text 1"/>
          <p:cNvSpPr txBox="1"/>
          <p:nvPr/>
        </p:nvSpPr>
        <p:spPr>
          <a:xfrm>
            <a:off x="6156960" y="1602551"/>
            <a:ext cx="130549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CC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9" name="text 1"/>
          <p:cNvSpPr txBox="1"/>
          <p:nvPr/>
        </p:nvSpPr>
        <p:spPr>
          <a:xfrm>
            <a:off x="6057208" y="1733192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0" name="text 1"/>
          <p:cNvSpPr txBox="1"/>
          <p:nvPr/>
        </p:nvSpPr>
        <p:spPr>
          <a:xfrm>
            <a:off x="6256713" y="1806947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1" name="text 1"/>
          <p:cNvSpPr txBox="1"/>
          <p:nvPr/>
        </p:nvSpPr>
        <p:spPr>
          <a:xfrm>
            <a:off x="6057208" y="1937588"/>
            <a:ext cx="10374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2" name="text 1"/>
          <p:cNvSpPr txBox="1"/>
          <p:nvPr/>
        </p:nvSpPr>
        <p:spPr>
          <a:xfrm>
            <a:off x="6156960" y="2011342"/>
            <a:ext cx="142475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16 /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3" name="text 1"/>
          <p:cNvSpPr txBox="1"/>
          <p:nvPr/>
        </p:nvSpPr>
        <p:spPr>
          <a:xfrm>
            <a:off x="6321137" y="1937588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4" name="text 1"/>
          <p:cNvSpPr txBox="1"/>
          <p:nvPr/>
        </p:nvSpPr>
        <p:spPr>
          <a:xfrm>
            <a:off x="6398029" y="2011342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5" name="text 1"/>
          <p:cNvSpPr txBox="1"/>
          <p:nvPr/>
        </p:nvSpPr>
        <p:spPr>
          <a:xfrm>
            <a:off x="6057208" y="2154758"/>
            <a:ext cx="10374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6" name="text 1"/>
          <p:cNvSpPr txBox="1"/>
          <p:nvPr/>
        </p:nvSpPr>
        <p:spPr>
          <a:xfrm>
            <a:off x="6156960" y="2228512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17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7" name="text 1"/>
          <p:cNvSpPr txBox="1"/>
          <p:nvPr/>
        </p:nvSpPr>
        <p:spPr>
          <a:xfrm>
            <a:off x="6284420" y="2154758"/>
            <a:ext cx="15574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/ 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8" name="text 1"/>
          <p:cNvSpPr txBox="1"/>
          <p:nvPr/>
        </p:nvSpPr>
        <p:spPr>
          <a:xfrm>
            <a:off x="6434051" y="2228512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9" name="text 1"/>
          <p:cNvSpPr txBox="1"/>
          <p:nvPr/>
        </p:nvSpPr>
        <p:spPr>
          <a:xfrm>
            <a:off x="6427123" y="2800684"/>
            <a:ext cx="184153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0" name="text 1"/>
          <p:cNvSpPr txBox="1"/>
          <p:nvPr/>
        </p:nvSpPr>
        <p:spPr>
          <a:xfrm>
            <a:off x="6127866" y="2957547"/>
            <a:ext cx="51552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MN/MX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1" name="text 1"/>
          <p:cNvSpPr txBox="1"/>
          <p:nvPr/>
        </p:nvSpPr>
        <p:spPr>
          <a:xfrm>
            <a:off x="5986549" y="3111311"/>
            <a:ext cx="138115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2" name="text 1"/>
          <p:cNvSpPr txBox="1"/>
          <p:nvPr/>
        </p:nvSpPr>
        <p:spPr>
          <a:xfrm>
            <a:off x="5986550" y="3268846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3" name="text 1"/>
          <p:cNvSpPr txBox="1"/>
          <p:nvPr/>
        </p:nvSpPr>
        <p:spPr>
          <a:xfrm>
            <a:off x="6057207" y="3792405"/>
            <a:ext cx="32226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_______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4" name="text 1"/>
          <p:cNvSpPr txBox="1"/>
          <p:nvPr/>
        </p:nvSpPr>
        <p:spPr>
          <a:xfrm>
            <a:off x="6057207" y="3949268"/>
            <a:ext cx="41979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LOCK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5" name="text 1"/>
          <p:cNvSpPr txBox="1"/>
          <p:nvPr/>
        </p:nvSpPr>
        <p:spPr>
          <a:xfrm>
            <a:off x="6127865" y="2523207"/>
            <a:ext cx="29591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  /S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6" name="text 1"/>
          <p:cNvSpPr txBox="1"/>
          <p:nvPr/>
        </p:nvSpPr>
        <p:spPr>
          <a:xfrm>
            <a:off x="6227619" y="2596961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7" name="text 1"/>
          <p:cNvSpPr txBox="1"/>
          <p:nvPr/>
        </p:nvSpPr>
        <p:spPr>
          <a:xfrm>
            <a:off x="6435437" y="2596961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8" name="text 1"/>
          <p:cNvSpPr txBox="1"/>
          <p:nvPr/>
        </p:nvSpPr>
        <p:spPr>
          <a:xfrm>
            <a:off x="6553200" y="3792403"/>
            <a:ext cx="138115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9" name="text 1"/>
          <p:cNvSpPr txBox="1"/>
          <p:nvPr/>
        </p:nvSpPr>
        <p:spPr>
          <a:xfrm>
            <a:off x="6553199" y="3949268"/>
            <a:ext cx="341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(WR)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0" name="text 1"/>
          <p:cNvSpPr txBox="1"/>
          <p:nvPr/>
        </p:nvSpPr>
        <p:spPr>
          <a:xfrm>
            <a:off x="6057207" y="5423065"/>
            <a:ext cx="51071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READY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1" name="text 1"/>
          <p:cNvSpPr txBox="1"/>
          <p:nvPr/>
        </p:nvSpPr>
        <p:spPr>
          <a:xfrm>
            <a:off x="6057207" y="5045671"/>
            <a:ext cx="276229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______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2" name="text 1"/>
          <p:cNvSpPr txBox="1"/>
          <p:nvPr/>
        </p:nvSpPr>
        <p:spPr>
          <a:xfrm>
            <a:off x="6057207" y="5203206"/>
            <a:ext cx="36689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TEST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3" name="text 1"/>
          <p:cNvSpPr txBox="1"/>
          <p:nvPr/>
        </p:nvSpPr>
        <p:spPr>
          <a:xfrm>
            <a:off x="6057207" y="4877787"/>
            <a:ext cx="78463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QS  </a:t>
            </a:r>
            <a:r>
              <a:rPr sz="1300" b="1" spc="9" dirty="0">
                <a:latin typeface="Times New Roman"/>
                <a:cs typeface="Times New Roman"/>
              </a:rPr>
              <a:t>(INTA)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4" name="text 1"/>
          <p:cNvSpPr txBox="1"/>
          <p:nvPr/>
        </p:nvSpPr>
        <p:spPr>
          <a:xfrm>
            <a:off x="6242165" y="4951541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5" name="text 1"/>
          <p:cNvSpPr txBox="1"/>
          <p:nvPr/>
        </p:nvSpPr>
        <p:spPr>
          <a:xfrm>
            <a:off x="7189815" y="3957131"/>
            <a:ext cx="184153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6" name="text 1"/>
          <p:cNvSpPr txBox="1"/>
          <p:nvPr/>
        </p:nvSpPr>
        <p:spPr>
          <a:xfrm>
            <a:off x="7189817" y="4114666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7" name="text 1"/>
          <p:cNvSpPr txBox="1"/>
          <p:nvPr/>
        </p:nvSpPr>
        <p:spPr>
          <a:xfrm>
            <a:off x="7266710" y="4188421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8" name="text 1"/>
          <p:cNvSpPr txBox="1"/>
          <p:nvPr/>
        </p:nvSpPr>
        <p:spPr>
          <a:xfrm>
            <a:off x="6057209" y="4162202"/>
            <a:ext cx="138115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9" name="text 1"/>
          <p:cNvSpPr txBox="1"/>
          <p:nvPr/>
        </p:nvSpPr>
        <p:spPr>
          <a:xfrm>
            <a:off x="6057207" y="4319062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0" name="text 1"/>
          <p:cNvSpPr txBox="1"/>
          <p:nvPr/>
        </p:nvSpPr>
        <p:spPr>
          <a:xfrm>
            <a:off x="6134101" y="4392816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1" name="text 1"/>
          <p:cNvSpPr txBox="1"/>
          <p:nvPr/>
        </p:nvSpPr>
        <p:spPr>
          <a:xfrm>
            <a:off x="6385558" y="4405594"/>
            <a:ext cx="230191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2" name="text 1"/>
          <p:cNvSpPr txBox="1"/>
          <p:nvPr/>
        </p:nvSpPr>
        <p:spPr>
          <a:xfrm>
            <a:off x="6339840" y="4563126"/>
            <a:ext cx="39850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(DEN)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3" name="text 1"/>
          <p:cNvSpPr txBox="1"/>
          <p:nvPr/>
        </p:nvSpPr>
        <p:spPr>
          <a:xfrm>
            <a:off x="7545186" y="4701631"/>
            <a:ext cx="39049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(ALE)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4" name="text 1"/>
          <p:cNvSpPr txBox="1"/>
          <p:nvPr/>
        </p:nvSpPr>
        <p:spPr>
          <a:xfrm>
            <a:off x="6977842" y="2291917"/>
            <a:ext cx="10374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5" name="text 1"/>
          <p:cNvSpPr txBox="1"/>
          <p:nvPr/>
        </p:nvSpPr>
        <p:spPr>
          <a:xfrm>
            <a:off x="7077595" y="2365672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18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6" name="text 1"/>
          <p:cNvSpPr txBox="1"/>
          <p:nvPr/>
        </p:nvSpPr>
        <p:spPr>
          <a:xfrm>
            <a:off x="7205057" y="2291918"/>
            <a:ext cx="15574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/ 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7" name="text 1"/>
          <p:cNvSpPr txBox="1"/>
          <p:nvPr/>
        </p:nvSpPr>
        <p:spPr>
          <a:xfrm>
            <a:off x="7354686" y="2365672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8" name="text 1"/>
          <p:cNvSpPr txBox="1"/>
          <p:nvPr/>
        </p:nvSpPr>
        <p:spPr>
          <a:xfrm>
            <a:off x="6977845" y="2595614"/>
            <a:ext cx="230191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9" name="text 1"/>
          <p:cNvSpPr txBox="1"/>
          <p:nvPr/>
        </p:nvSpPr>
        <p:spPr>
          <a:xfrm>
            <a:off x="6977842" y="2753152"/>
            <a:ext cx="49379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BHE / 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0" name="text 1"/>
          <p:cNvSpPr txBox="1"/>
          <p:nvPr/>
        </p:nvSpPr>
        <p:spPr>
          <a:xfrm>
            <a:off x="7455131" y="2826906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7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1" name="text 1"/>
          <p:cNvSpPr txBox="1"/>
          <p:nvPr/>
        </p:nvSpPr>
        <p:spPr>
          <a:xfrm>
            <a:off x="6624551" y="3219462"/>
            <a:ext cx="658514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_____     _____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2" name="text 1"/>
          <p:cNvSpPr txBox="1"/>
          <p:nvPr/>
        </p:nvSpPr>
        <p:spPr>
          <a:xfrm>
            <a:off x="6624551" y="3383547"/>
            <a:ext cx="136357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RQ / GT  ( HOLD)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3" name="text 1"/>
          <p:cNvSpPr txBox="1"/>
          <p:nvPr/>
        </p:nvSpPr>
        <p:spPr>
          <a:xfrm>
            <a:off x="7225839" y="3487730"/>
            <a:ext cx="52450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4" name="text 1"/>
          <p:cNvSpPr txBox="1"/>
          <p:nvPr/>
        </p:nvSpPr>
        <p:spPr>
          <a:xfrm>
            <a:off x="6057207" y="3478317"/>
            <a:ext cx="60721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       _____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5" name="text 1"/>
          <p:cNvSpPr txBox="1"/>
          <p:nvPr/>
        </p:nvSpPr>
        <p:spPr>
          <a:xfrm>
            <a:off x="6057208" y="3655178"/>
            <a:ext cx="131112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RQ / GT ( HLDA)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6" name="text 1"/>
          <p:cNvSpPr txBox="1"/>
          <p:nvPr/>
        </p:nvSpPr>
        <p:spPr>
          <a:xfrm>
            <a:off x="6658494" y="3760033"/>
            <a:ext cx="52450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7" name="text 1"/>
          <p:cNvSpPr txBox="1"/>
          <p:nvPr/>
        </p:nvSpPr>
        <p:spPr>
          <a:xfrm>
            <a:off x="7857606" y="3899883"/>
            <a:ext cx="2098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8" name="text 1"/>
          <p:cNvSpPr txBox="1"/>
          <p:nvPr/>
        </p:nvSpPr>
        <p:spPr>
          <a:xfrm>
            <a:off x="7545186" y="4074054"/>
            <a:ext cx="68800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(M / IO  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9" name="text 1"/>
          <p:cNvSpPr txBox="1"/>
          <p:nvPr/>
        </p:nvSpPr>
        <p:spPr>
          <a:xfrm>
            <a:off x="6730539" y="4104278"/>
            <a:ext cx="15735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0" name="text 1"/>
          <p:cNvSpPr txBox="1"/>
          <p:nvPr/>
        </p:nvSpPr>
        <p:spPr>
          <a:xfrm>
            <a:off x="6339840" y="4278449"/>
            <a:ext cx="59933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(DT / R)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1" name="text 1"/>
          <p:cNvSpPr txBox="1"/>
          <p:nvPr/>
        </p:nvSpPr>
        <p:spPr>
          <a:xfrm>
            <a:off x="6057207" y="4405591"/>
            <a:ext cx="138115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___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2" name="text 1"/>
          <p:cNvSpPr txBox="1"/>
          <p:nvPr/>
        </p:nvSpPr>
        <p:spPr>
          <a:xfrm>
            <a:off x="6057207" y="4563126"/>
            <a:ext cx="797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3" name="text 1"/>
          <p:cNvSpPr txBox="1"/>
          <p:nvPr/>
        </p:nvSpPr>
        <p:spPr>
          <a:xfrm>
            <a:off x="6134101" y="4636880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4" name="text 1"/>
          <p:cNvSpPr txBox="1"/>
          <p:nvPr/>
        </p:nvSpPr>
        <p:spPr>
          <a:xfrm>
            <a:off x="7119158" y="4676482"/>
            <a:ext cx="22512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QS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5" name="text 1"/>
          <p:cNvSpPr txBox="1"/>
          <p:nvPr/>
        </p:nvSpPr>
        <p:spPr>
          <a:xfrm>
            <a:off x="7334597" y="4771252"/>
            <a:ext cx="79252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0 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6" name="text 1"/>
          <p:cNvSpPr txBox="1"/>
          <p:nvPr/>
        </p:nvSpPr>
        <p:spPr>
          <a:xfrm>
            <a:off x="6339844" y="4716792"/>
            <a:ext cx="419602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7" name="text 1"/>
          <p:cNvSpPr txBox="1"/>
          <p:nvPr/>
        </p:nvSpPr>
        <p:spPr>
          <a:xfrm>
            <a:off x="2822171" y="830625"/>
            <a:ext cx="3522887" cy="4770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100" b="1" spc="9" dirty="0">
                <a:latin typeface="Times New Roman"/>
                <a:cs typeface="Times New Roman"/>
              </a:rPr>
              <a:t>Pin Diagram of 8086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3979500" y="6302600"/>
            <a:ext cx="124591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MM/M1/LU3/V1/2004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957336" y="6302600"/>
            <a:ext cx="652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835853" y="1206033"/>
            <a:ext cx="2710295" cy="4445934"/>
          </a:xfrm>
          <a:custGeom>
            <a:avLst/>
            <a:gdLst/>
            <a:ahLst/>
            <a:cxnLst/>
            <a:rect l="l" t="t" r="r" b="b"/>
            <a:pathLst>
              <a:path w="2981325" h="5038725">
                <a:moveTo>
                  <a:pt x="4763" y="4763"/>
                </a:moveTo>
                <a:lnTo>
                  <a:pt x="2976563" y="4763"/>
                </a:lnTo>
                <a:lnTo>
                  <a:pt x="2976563" y="5033963"/>
                </a:lnTo>
                <a:lnTo>
                  <a:pt x="4763" y="5033963"/>
                </a:lnTo>
                <a:lnTo>
                  <a:pt x="4763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052454" y="5647765"/>
            <a:ext cx="69273" cy="340211"/>
          </a:xfrm>
          <a:custGeom>
            <a:avLst/>
            <a:gdLst/>
            <a:ahLst/>
            <a:cxnLst/>
            <a:rect l="l" t="t" r="r" b="b"/>
            <a:pathLst>
              <a:path w="76200" h="385572">
                <a:moveTo>
                  <a:pt x="33528" y="381000"/>
                </a:moveTo>
                <a:lnTo>
                  <a:pt x="33528" y="63246"/>
                </a:lnTo>
                <a:lnTo>
                  <a:pt x="35052" y="60198"/>
                </a:lnTo>
                <a:lnTo>
                  <a:pt x="38100" y="58674"/>
                </a:lnTo>
                <a:lnTo>
                  <a:pt x="41148" y="60198"/>
                </a:lnTo>
                <a:lnTo>
                  <a:pt x="42672" y="63246"/>
                </a:lnTo>
                <a:lnTo>
                  <a:pt x="42672" y="381000"/>
                </a:lnTo>
                <a:lnTo>
                  <a:pt x="41148" y="384048"/>
                </a:lnTo>
                <a:lnTo>
                  <a:pt x="38100" y="385572"/>
                </a:lnTo>
                <a:lnTo>
                  <a:pt x="35052" y="384048"/>
                </a:lnTo>
                <a:lnTo>
                  <a:pt x="33528" y="38100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3893819" y="6036651"/>
            <a:ext cx="40697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CLK 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541818" y="5345206"/>
            <a:ext cx="1251065" cy="67235"/>
          </a:xfrm>
          <a:custGeom>
            <a:avLst/>
            <a:gdLst/>
            <a:ahLst/>
            <a:cxnLst/>
            <a:rect l="l" t="t" r="r" b="b"/>
            <a:pathLst>
              <a:path w="1376172" h="76200">
                <a:moveTo>
                  <a:pt x="1371600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1371600" y="33528"/>
                </a:lnTo>
                <a:lnTo>
                  <a:pt x="1374648" y="35052"/>
                </a:lnTo>
                <a:lnTo>
                  <a:pt x="1376172" y="38100"/>
                </a:lnTo>
                <a:lnTo>
                  <a:pt x="1374648" y="41148"/>
                </a:lnTo>
                <a:lnTo>
                  <a:pt x="1371600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37662" y="4941794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37662" y="4403912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37662" y="4067735"/>
            <a:ext cx="1458884" cy="67235"/>
          </a:xfrm>
          <a:custGeom>
            <a:avLst/>
            <a:gdLst/>
            <a:ahLst/>
            <a:cxnLst/>
            <a:rect l="l" t="t" r="r" b="b"/>
            <a:pathLst>
              <a:path w="1604772" h="76200">
                <a:moveTo>
                  <a:pt x="4572" y="33528"/>
                </a:moveTo>
                <a:lnTo>
                  <a:pt x="1541526" y="33528"/>
                </a:lnTo>
                <a:lnTo>
                  <a:pt x="1544574" y="35052"/>
                </a:lnTo>
                <a:lnTo>
                  <a:pt x="1546098" y="38100"/>
                </a:lnTo>
                <a:lnTo>
                  <a:pt x="1544574" y="41148"/>
                </a:lnTo>
                <a:lnTo>
                  <a:pt x="1541526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528572" y="0"/>
                </a:moveTo>
                <a:lnTo>
                  <a:pt x="1604772" y="38100"/>
                </a:lnTo>
                <a:lnTo>
                  <a:pt x="15285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37662" y="3798794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37662" y="3462618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1"/>
                </a:lnTo>
                <a:lnTo>
                  <a:pt x="4572" y="42671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537662" y="3059206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1"/>
                </a:lnTo>
                <a:lnTo>
                  <a:pt x="4572" y="42671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537662" y="4672853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41818" y="1411941"/>
            <a:ext cx="1593273" cy="470647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1314450" y="0"/>
                </a:moveTo>
                <a:lnTo>
                  <a:pt x="1314450" y="133350"/>
                </a:lnTo>
                <a:lnTo>
                  <a:pt x="0" y="133350"/>
                </a:lnTo>
                <a:lnTo>
                  <a:pt x="0" y="400050"/>
                </a:lnTo>
                <a:lnTo>
                  <a:pt x="1314450" y="400050"/>
                </a:lnTo>
                <a:lnTo>
                  <a:pt x="1314450" y="533400"/>
                </a:lnTo>
                <a:lnTo>
                  <a:pt x="1752600" y="2667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537489" y="1407739"/>
            <a:ext cx="1601932" cy="479051"/>
          </a:xfrm>
          <a:custGeom>
            <a:avLst/>
            <a:gdLst/>
            <a:ahLst/>
            <a:cxnLst/>
            <a:rect l="l" t="t" r="r" b="b"/>
            <a:pathLst>
              <a:path w="1762125" h="542925">
                <a:moveTo>
                  <a:pt x="1319213" y="4763"/>
                </a:moveTo>
                <a:lnTo>
                  <a:pt x="1319213" y="138113"/>
                </a:lnTo>
                <a:lnTo>
                  <a:pt x="4763" y="138113"/>
                </a:lnTo>
                <a:lnTo>
                  <a:pt x="4763" y="404813"/>
                </a:lnTo>
                <a:lnTo>
                  <a:pt x="1319213" y="404813"/>
                </a:lnTo>
                <a:lnTo>
                  <a:pt x="1319213" y="538163"/>
                </a:lnTo>
                <a:lnTo>
                  <a:pt x="1757363" y="2714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541818" y="2286000"/>
            <a:ext cx="1593273" cy="537882"/>
          </a:xfrm>
          <a:custGeom>
            <a:avLst/>
            <a:gdLst/>
            <a:ahLst/>
            <a:cxnLst/>
            <a:rect l="l" t="t" r="r" b="b"/>
            <a:pathLst>
              <a:path w="1752600" h="609600">
                <a:moveTo>
                  <a:pt x="0" y="304800"/>
                </a:moveTo>
                <a:lnTo>
                  <a:pt x="350520" y="609600"/>
                </a:lnTo>
                <a:lnTo>
                  <a:pt x="350520" y="457200"/>
                </a:lnTo>
                <a:lnTo>
                  <a:pt x="1402080" y="457200"/>
                </a:lnTo>
                <a:lnTo>
                  <a:pt x="1402080" y="609600"/>
                </a:lnTo>
                <a:lnTo>
                  <a:pt x="1752600" y="304800"/>
                </a:lnTo>
                <a:lnTo>
                  <a:pt x="1402080" y="0"/>
                </a:lnTo>
                <a:lnTo>
                  <a:pt x="1402080" y="152400"/>
                </a:lnTo>
                <a:lnTo>
                  <a:pt x="350520" y="152400"/>
                </a:lnTo>
                <a:lnTo>
                  <a:pt x="35052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112943" y="735386"/>
            <a:ext cx="4026477" cy="2092699"/>
          </a:xfrm>
          <a:custGeom>
            <a:avLst/>
            <a:gdLst/>
            <a:ahLst/>
            <a:cxnLst/>
            <a:rect l="l" t="t" r="r" b="b"/>
            <a:pathLst>
              <a:path w="4429125" h="2371725">
                <a:moveTo>
                  <a:pt x="2671763" y="2062163"/>
                </a:moveTo>
                <a:lnTo>
                  <a:pt x="3022283" y="2366963"/>
                </a:lnTo>
                <a:lnTo>
                  <a:pt x="3022283" y="2214563"/>
                </a:lnTo>
                <a:lnTo>
                  <a:pt x="4073843" y="2214563"/>
                </a:lnTo>
                <a:lnTo>
                  <a:pt x="4073843" y="2366963"/>
                </a:lnTo>
                <a:lnTo>
                  <a:pt x="4424363" y="2062163"/>
                </a:lnTo>
                <a:lnTo>
                  <a:pt x="4073843" y="1757363"/>
                </a:lnTo>
                <a:lnTo>
                  <a:pt x="4073843" y="1909763"/>
                </a:lnTo>
                <a:lnTo>
                  <a:pt x="3022283" y="1909763"/>
                </a:lnTo>
                <a:lnTo>
                  <a:pt x="3022283" y="1757363"/>
                </a:lnTo>
                <a:close/>
                <a:moveTo>
                  <a:pt x="4763" y="538163"/>
                </a:moveTo>
                <a:lnTo>
                  <a:pt x="4763" y="4763"/>
                </a:lnTo>
                <a:moveTo>
                  <a:pt x="2138363" y="538163"/>
                </a:moveTo>
                <a:lnTo>
                  <a:pt x="21383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4655820" y="657828"/>
            <a:ext cx="37375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GND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785454" y="657828"/>
            <a:ext cx="12138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901835" y="752598"/>
            <a:ext cx="149785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CC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1658389" y="1580030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1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3" y="41148"/>
                </a:lnTo>
                <a:lnTo>
                  <a:pt x="0" y="38100"/>
                </a:lnTo>
                <a:lnTo>
                  <a:pt x="1523" y="35051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658389" y="2588559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3" y="41148"/>
                </a:lnTo>
                <a:lnTo>
                  <a:pt x="0" y="38100"/>
                </a:lnTo>
                <a:lnTo>
                  <a:pt x="1523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658389" y="2991971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1"/>
                </a:lnTo>
                <a:lnTo>
                  <a:pt x="4572" y="42671"/>
                </a:lnTo>
                <a:lnTo>
                  <a:pt x="1523" y="41148"/>
                </a:lnTo>
                <a:lnTo>
                  <a:pt x="0" y="38100"/>
                </a:lnTo>
                <a:lnTo>
                  <a:pt x="1523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658389" y="3395383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1"/>
                </a:lnTo>
                <a:lnTo>
                  <a:pt x="4572" y="42671"/>
                </a:lnTo>
                <a:lnTo>
                  <a:pt x="1523" y="41148"/>
                </a:lnTo>
                <a:lnTo>
                  <a:pt x="0" y="38100"/>
                </a:lnTo>
                <a:lnTo>
                  <a:pt x="1523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658389" y="4202206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3" y="41148"/>
                </a:lnTo>
                <a:lnTo>
                  <a:pt x="0" y="38100"/>
                </a:lnTo>
                <a:lnTo>
                  <a:pt x="1523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658389" y="5277971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4572" y="33528"/>
                </a:moveTo>
                <a:lnTo>
                  <a:pt x="1236726" y="33528"/>
                </a:lnTo>
                <a:lnTo>
                  <a:pt x="1239774" y="35052"/>
                </a:lnTo>
                <a:lnTo>
                  <a:pt x="1241298" y="38100"/>
                </a:lnTo>
                <a:lnTo>
                  <a:pt x="1239774" y="41148"/>
                </a:lnTo>
                <a:lnTo>
                  <a:pt x="1236726" y="42672"/>
                </a:lnTo>
                <a:lnTo>
                  <a:pt x="4572" y="42672"/>
                </a:lnTo>
                <a:lnTo>
                  <a:pt x="1523" y="41148"/>
                </a:lnTo>
                <a:lnTo>
                  <a:pt x="0" y="38100"/>
                </a:lnTo>
                <a:lnTo>
                  <a:pt x="1523" y="35052"/>
                </a:lnTo>
                <a:lnTo>
                  <a:pt x="4572" y="33528"/>
                </a:lnTo>
                <a:close/>
                <a:moveTo>
                  <a:pt x="1223772" y="0"/>
                </a:moveTo>
                <a:lnTo>
                  <a:pt x="1299972" y="38100"/>
                </a:lnTo>
                <a:lnTo>
                  <a:pt x="122377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662545" y="4605618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1295400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1295400" y="33528"/>
                </a:lnTo>
                <a:lnTo>
                  <a:pt x="1298448" y="35052"/>
                </a:lnTo>
                <a:lnTo>
                  <a:pt x="1299972" y="38100"/>
                </a:lnTo>
                <a:lnTo>
                  <a:pt x="1298448" y="41148"/>
                </a:lnTo>
                <a:lnTo>
                  <a:pt x="1295400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662545" y="2050677"/>
            <a:ext cx="1181793" cy="67235"/>
          </a:xfrm>
          <a:custGeom>
            <a:avLst/>
            <a:gdLst/>
            <a:ahLst/>
            <a:cxnLst/>
            <a:rect l="l" t="t" r="r" b="b"/>
            <a:pathLst>
              <a:path w="1299972" h="76200">
                <a:moveTo>
                  <a:pt x="1295400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1295400" y="33528"/>
                </a:lnTo>
                <a:lnTo>
                  <a:pt x="1298448" y="35052"/>
                </a:lnTo>
                <a:lnTo>
                  <a:pt x="1299972" y="38100"/>
                </a:lnTo>
                <a:lnTo>
                  <a:pt x="1298448" y="41148"/>
                </a:lnTo>
                <a:lnTo>
                  <a:pt x="1295400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3963093" y="2943828"/>
            <a:ext cx="33804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8086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963093" y="3224873"/>
            <a:ext cx="38337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MPU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192180" y="1531883"/>
            <a:ext cx="41979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INTR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296785" y="1773902"/>
            <a:ext cx="26225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232361" y="1947400"/>
            <a:ext cx="40741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INTA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244830" y="2311784"/>
            <a:ext cx="314702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192183" y="2485283"/>
            <a:ext cx="429413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TEST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261458" y="2943821"/>
            <a:ext cx="344903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NMI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122909" y="3347232"/>
            <a:ext cx="550792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RESET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122909" y="4154053"/>
            <a:ext cx="49513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HOLD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122909" y="4557464"/>
            <a:ext cx="48551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HLDA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1658216" y="4903974"/>
            <a:ext cx="8659" cy="411816"/>
          </a:xfrm>
          <a:custGeom>
            <a:avLst/>
            <a:gdLst/>
            <a:ahLst/>
            <a:cxnLst/>
            <a:rect l="l" t="t" r="r" b="b"/>
            <a:pathLst>
              <a:path w="9525" h="466725">
                <a:moveTo>
                  <a:pt x="4763" y="461963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1677092" y="4826416"/>
            <a:ext cx="12138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793471" y="4921186"/>
            <a:ext cx="149785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CC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733899" y="5324598"/>
            <a:ext cx="2098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330729" y="5510870"/>
            <a:ext cx="692562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MN / MX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2923994" y="2137000"/>
            <a:ext cx="9144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9" dirty="0">
                <a:latin typeface="Times New Roman"/>
                <a:cs typeface="Times New Roman"/>
              </a:rPr>
              <a:t>INTERRUPT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2923994" y="2418045"/>
            <a:ext cx="97744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INTERFACE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923994" y="4208524"/>
            <a:ext cx="40100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DMA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2923994" y="4490242"/>
            <a:ext cx="97744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INTERFACE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2923994" y="5162588"/>
            <a:ext cx="662554" cy="400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MODE</a:t>
            </a:r>
            <a:endParaRPr sz="1300">
              <a:latin typeface="Times New Roman"/>
              <a:cs typeface="Times New Roman"/>
            </a:endParaRPr>
          </a:p>
          <a:p>
            <a:r>
              <a:rPr sz="1300" b="1" spc="9" dirty="0">
                <a:latin typeface="Times New Roman"/>
                <a:cs typeface="Times New Roman"/>
              </a:rPr>
              <a:t>SELECT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872536" y="5364286"/>
            <a:ext cx="59727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READY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803275" y="4853952"/>
            <a:ext cx="26225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6" name="text 1"/>
          <p:cNvSpPr txBox="1"/>
          <p:nvPr/>
        </p:nvSpPr>
        <p:spPr>
          <a:xfrm>
            <a:off x="6803275" y="5028123"/>
            <a:ext cx="35452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DEN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7" name="text 1"/>
          <p:cNvSpPr txBox="1"/>
          <p:nvPr/>
        </p:nvSpPr>
        <p:spPr>
          <a:xfrm>
            <a:off x="6872548" y="4517775"/>
            <a:ext cx="26225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8" name="text 1"/>
          <p:cNvSpPr txBox="1"/>
          <p:nvPr/>
        </p:nvSpPr>
        <p:spPr>
          <a:xfrm>
            <a:off x="6872547" y="4691946"/>
            <a:ext cx="28924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WR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9" name="text 1"/>
          <p:cNvSpPr txBox="1"/>
          <p:nvPr/>
        </p:nvSpPr>
        <p:spPr>
          <a:xfrm>
            <a:off x="6803275" y="4181599"/>
            <a:ext cx="2098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0" name="text 1"/>
          <p:cNvSpPr txBox="1"/>
          <p:nvPr/>
        </p:nvSpPr>
        <p:spPr>
          <a:xfrm>
            <a:off x="6803275" y="4355770"/>
            <a:ext cx="2427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RD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1" name="text 1"/>
          <p:cNvSpPr txBox="1"/>
          <p:nvPr/>
        </p:nvSpPr>
        <p:spPr>
          <a:xfrm>
            <a:off x="7403176" y="3899883"/>
            <a:ext cx="1049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2" name="text 1"/>
          <p:cNvSpPr txBox="1"/>
          <p:nvPr/>
        </p:nvSpPr>
        <p:spPr>
          <a:xfrm>
            <a:off x="7080366" y="4086829"/>
            <a:ext cx="484813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DT / 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3" name="text 1"/>
          <p:cNvSpPr txBox="1"/>
          <p:nvPr/>
        </p:nvSpPr>
        <p:spPr>
          <a:xfrm>
            <a:off x="7126085" y="3643715"/>
            <a:ext cx="1049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__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4" name="text 1"/>
          <p:cNvSpPr txBox="1"/>
          <p:nvPr/>
        </p:nvSpPr>
        <p:spPr>
          <a:xfrm>
            <a:off x="6803275" y="3829990"/>
            <a:ext cx="48782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M / IO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5" name="text 1"/>
          <p:cNvSpPr txBox="1"/>
          <p:nvPr/>
        </p:nvSpPr>
        <p:spPr>
          <a:xfrm>
            <a:off x="6872551" y="3011058"/>
            <a:ext cx="344903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ALE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6" name="text 1"/>
          <p:cNvSpPr txBox="1"/>
          <p:nvPr/>
        </p:nvSpPr>
        <p:spPr>
          <a:xfrm>
            <a:off x="6803274" y="3145534"/>
            <a:ext cx="25353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___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7" name="text 1"/>
          <p:cNvSpPr txBox="1"/>
          <p:nvPr/>
        </p:nvSpPr>
        <p:spPr>
          <a:xfrm>
            <a:off x="6803275" y="3426579"/>
            <a:ext cx="58195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BHE / 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8" name="text 1"/>
          <p:cNvSpPr txBox="1"/>
          <p:nvPr/>
        </p:nvSpPr>
        <p:spPr>
          <a:xfrm>
            <a:off x="7360228" y="3521348"/>
            <a:ext cx="52450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7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9" name="text 1"/>
          <p:cNvSpPr txBox="1"/>
          <p:nvPr/>
        </p:nvSpPr>
        <p:spPr>
          <a:xfrm>
            <a:off x="4586547" y="3886468"/>
            <a:ext cx="1432508" cy="4154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MEMORY               </a:t>
            </a:r>
            <a:endParaRPr sz="1300">
              <a:latin typeface="Times New Roman"/>
              <a:cs typeface="Times New Roman"/>
            </a:endParaRPr>
          </a:p>
          <a:p>
            <a:r>
              <a:rPr sz="1300" b="1" spc="9" dirty="0">
                <a:latin typeface="Times New Roman"/>
                <a:cs typeface="Times New Roman"/>
              </a:rPr>
              <a:t>I / 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0" name="text 1"/>
          <p:cNvSpPr txBox="1"/>
          <p:nvPr/>
        </p:nvSpPr>
        <p:spPr>
          <a:xfrm>
            <a:off x="4586547" y="4355768"/>
            <a:ext cx="9437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CONTROLS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1" name="text 1"/>
          <p:cNvSpPr txBox="1"/>
          <p:nvPr/>
        </p:nvSpPr>
        <p:spPr>
          <a:xfrm>
            <a:off x="7218909" y="2540413"/>
            <a:ext cx="47134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D  - D 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2" name="text 1"/>
          <p:cNvSpPr txBox="1"/>
          <p:nvPr/>
        </p:nvSpPr>
        <p:spPr>
          <a:xfrm>
            <a:off x="7335289" y="2635187"/>
            <a:ext cx="52450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3" name="text 1"/>
          <p:cNvSpPr txBox="1"/>
          <p:nvPr/>
        </p:nvSpPr>
        <p:spPr>
          <a:xfrm>
            <a:off x="7719061" y="2635187"/>
            <a:ext cx="1049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15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4" name="text 1"/>
          <p:cNvSpPr txBox="1"/>
          <p:nvPr/>
        </p:nvSpPr>
        <p:spPr>
          <a:xfrm>
            <a:off x="6526184" y="1195710"/>
            <a:ext cx="12138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5" name="text 1"/>
          <p:cNvSpPr txBox="1"/>
          <p:nvPr/>
        </p:nvSpPr>
        <p:spPr>
          <a:xfrm>
            <a:off x="6642562" y="1290481"/>
            <a:ext cx="52450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6" name="text 1"/>
          <p:cNvSpPr txBox="1"/>
          <p:nvPr/>
        </p:nvSpPr>
        <p:spPr>
          <a:xfrm>
            <a:off x="6774873" y="1195710"/>
            <a:ext cx="62203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- A15,  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7" name="text 1"/>
          <p:cNvSpPr txBox="1"/>
          <p:nvPr/>
        </p:nvSpPr>
        <p:spPr>
          <a:xfrm>
            <a:off x="7385858" y="1290481"/>
            <a:ext cx="1049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16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8" name="text 1"/>
          <p:cNvSpPr txBox="1"/>
          <p:nvPr/>
        </p:nvSpPr>
        <p:spPr>
          <a:xfrm>
            <a:off x="7516091" y="1195711"/>
            <a:ext cx="65158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/ S –A  /S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3" name="text 1"/>
          <p:cNvSpPr txBox="1"/>
          <p:nvPr/>
        </p:nvSpPr>
        <p:spPr>
          <a:xfrm>
            <a:off x="7691351" y="1290481"/>
            <a:ext cx="52450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4" name="text 1"/>
          <p:cNvSpPr txBox="1"/>
          <p:nvPr/>
        </p:nvSpPr>
        <p:spPr>
          <a:xfrm>
            <a:off x="8021090" y="1290481"/>
            <a:ext cx="104901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19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5" name="text 1"/>
          <p:cNvSpPr txBox="1"/>
          <p:nvPr/>
        </p:nvSpPr>
        <p:spPr>
          <a:xfrm>
            <a:off x="8260079" y="1290481"/>
            <a:ext cx="52450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b="1" spc="9" dirty="0">
                <a:latin typeface="Times New Roman"/>
                <a:cs typeface="Times New Roman"/>
              </a:rPr>
              <a:t>6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6" name="text 1"/>
          <p:cNvSpPr txBox="1"/>
          <p:nvPr/>
        </p:nvSpPr>
        <p:spPr>
          <a:xfrm>
            <a:off x="6318365" y="2002535"/>
            <a:ext cx="15956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9" dirty="0">
                <a:latin typeface="Times New Roman"/>
                <a:cs typeface="Times New Roman"/>
              </a:rPr>
              <a:t>ADDRESS / DATA BUS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spc="10" dirty="0" smtClean="0">
                <a:latin typeface="Times New Roman"/>
                <a:cs typeface="Times New Roman"/>
              </a:rPr>
              <a:t>Internal Architecture of 8086</a:t>
            </a:r>
            <a:r>
              <a:rPr lang="en-IN" dirty="0" smtClean="0">
                <a:latin typeface="Times New Roman"/>
                <a:cs typeface="Times New Roman"/>
              </a:rPr>
              <a:t/>
            </a:r>
            <a:br>
              <a:rPr lang="en-IN" dirty="0" smtClean="0">
                <a:latin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>
              <a:lnSpc>
                <a:spcPct val="100000"/>
              </a:lnSpc>
            </a:pPr>
            <a:r>
              <a:rPr lang="en-IN" b="1" spc="10" dirty="0" smtClean="0">
                <a:latin typeface="Times New Roman"/>
                <a:cs typeface="Times New Roman"/>
              </a:rPr>
              <a:t>8086 has two blocks BIU and EU.</a:t>
            </a:r>
            <a:endParaRPr lang="en-IN" dirty="0" smtClean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lang="en-IN" b="1" spc="10" dirty="0" smtClean="0">
                <a:latin typeface="Times New Roman"/>
                <a:cs typeface="Times New Roman"/>
              </a:rPr>
              <a:t>The BIU performs all bus operations such as instruction</a:t>
            </a:r>
            <a:endParaRPr lang="en-IN" dirty="0" smtClean="0">
              <a:latin typeface="Times New Roman"/>
              <a:cs typeface="Times New Roman"/>
            </a:endParaRPr>
          </a:p>
          <a:p>
            <a:pPr marL="30">
              <a:lnSpc>
                <a:spcPct val="100000"/>
              </a:lnSpc>
            </a:pPr>
            <a:r>
              <a:rPr lang="en-IN" b="1" spc="10" dirty="0" smtClean="0">
                <a:latin typeface="Times New Roman"/>
                <a:cs typeface="Times New Roman"/>
              </a:rPr>
              <a:t>fetching, reading and writing operands for memory </a:t>
            </a:r>
            <a:r>
              <a:rPr lang="en-IN" b="1" spc="10" dirty="0" smtClean="0">
                <a:latin typeface="Times New Roman"/>
                <a:cs typeface="Times New Roman"/>
              </a:rPr>
              <a:t>and calculating </a:t>
            </a:r>
            <a:r>
              <a:rPr lang="en-IN" b="1" spc="10" dirty="0" smtClean="0">
                <a:latin typeface="Times New Roman"/>
                <a:cs typeface="Times New Roman"/>
              </a:rPr>
              <a:t>the addresses of the memory operands.</a:t>
            </a:r>
            <a:endParaRPr lang="en-IN" dirty="0" smtClean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lang="en-IN" b="1" spc="10" dirty="0" smtClean="0">
                <a:latin typeface="Times New Roman"/>
                <a:cs typeface="Times New Roman"/>
              </a:rPr>
              <a:t>The instruction bytes are transferred to the </a:t>
            </a:r>
            <a:r>
              <a:rPr lang="en-IN" b="1" spc="10" dirty="0" smtClean="0">
                <a:latin typeface="Times New Roman"/>
                <a:cs typeface="Times New Roman"/>
              </a:rPr>
              <a:t>instruction queue</a:t>
            </a:r>
            <a:r>
              <a:rPr lang="en-IN" b="1" spc="10" dirty="0" smtClean="0">
                <a:latin typeface="Times New Roman"/>
                <a:cs typeface="Times New Roman"/>
              </a:rPr>
              <a:t>.</a:t>
            </a:r>
            <a:endParaRPr lang="en-IN" dirty="0" smtClean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lang="en-IN" b="1" spc="10" dirty="0" smtClean="0">
                <a:latin typeface="Times New Roman"/>
                <a:cs typeface="Times New Roman"/>
              </a:rPr>
              <a:t>EU executes instructions from the instruction system </a:t>
            </a:r>
            <a:r>
              <a:rPr lang="en-IN" b="1" spc="10" dirty="0" smtClean="0">
                <a:latin typeface="Times New Roman"/>
                <a:cs typeface="Times New Roman"/>
              </a:rPr>
              <a:t>byte queue</a:t>
            </a:r>
            <a:r>
              <a:rPr lang="en-IN" b="1" spc="10" dirty="0" smtClean="0">
                <a:latin typeface="Times New Roman"/>
                <a:cs typeface="Times New Roman"/>
              </a:rPr>
              <a:t>.</a:t>
            </a:r>
            <a:endParaRPr lang="en-IN" dirty="0" smtClean="0">
              <a:latin typeface="Times New Roman"/>
              <a:cs typeface="Times New Roman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object 143"/>
          <p:cNvSpPr/>
          <p:nvPr/>
        </p:nvSpPr>
        <p:spPr>
          <a:xfrm>
            <a:off x="1543859" y="1271868"/>
            <a:ext cx="5847772" cy="5035699"/>
          </a:xfrm>
          <a:custGeom>
            <a:avLst/>
            <a:gdLst/>
            <a:ahLst/>
            <a:cxnLst/>
            <a:rect l="l" t="t" r="r" b="b"/>
            <a:pathLst>
              <a:path w="6432549" h="5707126">
                <a:moveTo>
                  <a:pt x="6350" y="6350"/>
                </a:moveTo>
                <a:lnTo>
                  <a:pt x="6426199" y="6350"/>
                </a:lnTo>
                <a:lnTo>
                  <a:pt x="6426199" y="5700776"/>
                </a:lnTo>
                <a:lnTo>
                  <a:pt x="6350" y="5700776"/>
                </a:lnTo>
                <a:lnTo>
                  <a:pt x="6350" y="6350"/>
                </a:lnTo>
                <a:close/>
                <a:moveTo>
                  <a:pt x="6350" y="811022"/>
                </a:moveTo>
                <a:lnTo>
                  <a:pt x="6426199" y="812546"/>
                </a:lnTo>
                <a:moveTo>
                  <a:pt x="6350" y="466598"/>
                </a:moveTo>
                <a:lnTo>
                  <a:pt x="6426199" y="468122"/>
                </a:lnTo>
                <a:moveTo>
                  <a:pt x="1981454" y="466598"/>
                </a:moveTo>
                <a:lnTo>
                  <a:pt x="1959356" y="5700776"/>
                </a:lnTo>
                <a:moveTo>
                  <a:pt x="4450334" y="466598"/>
                </a:moveTo>
                <a:lnTo>
                  <a:pt x="4550156" y="570077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3612573" y="1444955"/>
            <a:ext cx="17281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COMMON SIGNALS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248599" y="1743476"/>
            <a:ext cx="4534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Name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49617" y="1743476"/>
            <a:ext cx="69531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087683" y="1743477"/>
            <a:ext cx="110087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1364"/>
            <a:r>
              <a:rPr sz="1400" b="1" spc="9" dirty="0"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Bidirectional 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863441" y="2044690"/>
            <a:ext cx="881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    – AD 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31806" y="2121345"/>
            <a:ext cx="68685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44489"/>
            <a:r>
              <a:rPr sz="1400" b="1" spc="9" dirty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A    / S    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877586" y="2121344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697783" y="2044690"/>
            <a:ext cx="14906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Address/  Data Bus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888909" y="2139494"/>
            <a:ext cx="1192699" cy="400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70103"/>
            <a:r>
              <a:rPr sz="1400" b="1" spc="9" dirty="0">
                <a:latin typeface="Times New Roman"/>
                <a:cs typeface="Times New Roman"/>
              </a:rPr>
              <a:t>3-state</a:t>
            </a:r>
            <a:endParaRPr sz="1400">
              <a:latin typeface="Times New Roman"/>
              <a:cs typeface="Times New Roman"/>
            </a:endParaRPr>
          </a:p>
          <a:p>
            <a:r>
              <a:rPr sz="1200" b="1" spc="9" dirty="0">
                <a:latin typeface="Times New Roman"/>
                <a:cs typeface="Times New Roman"/>
              </a:rPr>
              <a:t>Output  3  -  State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352489" y="2414498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475099" y="2351290"/>
            <a:ext cx="5015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–A   /S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775045" y="2414498"/>
            <a:ext cx="1818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232946" y="2414498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3744874" y="2351290"/>
            <a:ext cx="125848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Address  /  Status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031754" y="2714365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BHE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644186" y="2714365"/>
            <a:ext cx="3343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/ S 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3762185" y="2682087"/>
            <a:ext cx="131414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Bus High Enable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202548" y="2682087"/>
            <a:ext cx="508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4074413" y="2836061"/>
            <a:ext cx="91723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47890"/>
            <a:r>
              <a:rPr sz="1400" b="1" spc="9" dirty="0">
                <a:latin typeface="Times New Roman"/>
                <a:cs typeface="Times New Roman"/>
              </a:rPr>
              <a:t>Status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Minimum  /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265002" y="2682087"/>
            <a:ext cx="79335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    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077269" y="2836061"/>
            <a:ext cx="611386" cy="400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9" dirty="0">
                <a:latin typeface="Times New Roman"/>
                <a:cs typeface="Times New Roman"/>
              </a:rPr>
              <a:t>3- State</a:t>
            </a:r>
            <a:endParaRPr sz="1200">
              <a:latin typeface="Times New Roman"/>
              <a:cs typeface="Times New Roman"/>
            </a:endParaRPr>
          </a:p>
          <a:p>
            <a:pPr marL="157949"/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022043" y="3065341"/>
            <a:ext cx="77822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MN  /  MX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3867463" y="3218631"/>
            <a:ext cx="129465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Maximum Mode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3885700" y="3371259"/>
            <a:ext cx="105253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15698"/>
            <a:r>
              <a:rPr sz="1400" b="1" spc="9" dirty="0">
                <a:latin typeface="Times New Roman"/>
                <a:cs typeface="Times New Roman"/>
              </a:rPr>
              <a:t>Control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Read Control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2285959" y="3626084"/>
            <a:ext cx="2619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5925234" y="3626084"/>
            <a:ext cx="12463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 3 - State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8" name="text 1"/>
          <p:cNvSpPr txBox="1"/>
          <p:nvPr/>
        </p:nvSpPr>
        <p:spPr>
          <a:xfrm>
            <a:off x="2192444" y="3932683"/>
            <a:ext cx="46467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TEST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9" name="text 1"/>
          <p:cNvSpPr txBox="1"/>
          <p:nvPr/>
        </p:nvSpPr>
        <p:spPr>
          <a:xfrm>
            <a:off x="3557158" y="3932683"/>
            <a:ext cx="16701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Wait On Test Control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0" name="text 1"/>
          <p:cNvSpPr txBox="1"/>
          <p:nvPr/>
        </p:nvSpPr>
        <p:spPr>
          <a:xfrm>
            <a:off x="6235927" y="3932683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1" name="text 1"/>
          <p:cNvSpPr txBox="1"/>
          <p:nvPr/>
        </p:nvSpPr>
        <p:spPr>
          <a:xfrm>
            <a:off x="2202135" y="4309204"/>
            <a:ext cx="6453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READY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2" name="text 1"/>
          <p:cNvSpPr txBox="1"/>
          <p:nvPr/>
        </p:nvSpPr>
        <p:spPr>
          <a:xfrm>
            <a:off x="3603527" y="4328036"/>
            <a:ext cx="15332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Wait State Controls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3" name="text 1"/>
          <p:cNvSpPr txBox="1"/>
          <p:nvPr/>
        </p:nvSpPr>
        <p:spPr>
          <a:xfrm>
            <a:off x="6236555" y="4328036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4" name="text 1"/>
          <p:cNvSpPr txBox="1"/>
          <p:nvPr/>
        </p:nvSpPr>
        <p:spPr>
          <a:xfrm>
            <a:off x="2229843" y="4647399"/>
            <a:ext cx="5956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RESET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5" name="text 1"/>
          <p:cNvSpPr txBox="1"/>
          <p:nvPr/>
        </p:nvSpPr>
        <p:spPr>
          <a:xfrm>
            <a:off x="3924486" y="4647399"/>
            <a:ext cx="10269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System Reset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6" name="text 1"/>
          <p:cNvSpPr txBox="1"/>
          <p:nvPr/>
        </p:nvSpPr>
        <p:spPr>
          <a:xfrm>
            <a:off x="6236481" y="4647400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7" name="text 1"/>
          <p:cNvSpPr txBox="1"/>
          <p:nvPr/>
        </p:nvSpPr>
        <p:spPr>
          <a:xfrm>
            <a:off x="2285959" y="4998375"/>
            <a:ext cx="3737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NMI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8" name="text 1"/>
          <p:cNvSpPr txBox="1"/>
          <p:nvPr/>
        </p:nvSpPr>
        <p:spPr>
          <a:xfrm>
            <a:off x="3602140" y="4921720"/>
            <a:ext cx="3224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Non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9" name="text 1"/>
          <p:cNvSpPr txBox="1"/>
          <p:nvPr/>
        </p:nvSpPr>
        <p:spPr>
          <a:xfrm>
            <a:off x="4087286" y="4921721"/>
            <a:ext cx="7578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Maskable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0" name="text 1"/>
          <p:cNvSpPr txBox="1"/>
          <p:nvPr/>
        </p:nvSpPr>
        <p:spPr>
          <a:xfrm>
            <a:off x="3772561" y="5074347"/>
            <a:ext cx="1861151" cy="10772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00031"/>
            <a:r>
              <a:rPr sz="1400" b="1" spc="9" dirty="0">
                <a:latin typeface="Times New Roman"/>
                <a:cs typeface="Times New Roman"/>
              </a:rPr>
              <a:t>Interrupt Request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Interrupt Request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System Clock</a:t>
            </a:r>
            <a:endParaRPr sz="1400">
              <a:latin typeface="Times New Roman"/>
              <a:cs typeface="Times New Roman"/>
            </a:endParaRPr>
          </a:p>
          <a:p>
            <a:pPr marL="233227"/>
            <a:r>
              <a:rPr sz="1400" b="1" spc="9" dirty="0">
                <a:latin typeface="Times New Roman"/>
                <a:cs typeface="Times New Roman"/>
              </a:rPr>
              <a:t>+  5  V</a:t>
            </a:r>
            <a:endParaRPr sz="1400">
              <a:latin typeface="Times New Roman"/>
              <a:cs typeface="Times New Roman"/>
            </a:endParaRPr>
          </a:p>
          <a:p>
            <a:pPr marL="380331"/>
            <a:r>
              <a:rPr sz="1400" b="1" spc="9" dirty="0">
                <a:latin typeface="Times New Roman"/>
                <a:cs typeface="Times New Roman"/>
              </a:rPr>
              <a:t>Ground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1" name="text 1"/>
          <p:cNvSpPr txBox="1"/>
          <p:nvPr/>
        </p:nvSpPr>
        <p:spPr>
          <a:xfrm>
            <a:off x="6237276" y="4998376"/>
            <a:ext cx="475451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  <a:p>
            <a:pPr marL="36935"/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2" name="text 1"/>
          <p:cNvSpPr txBox="1"/>
          <p:nvPr/>
        </p:nvSpPr>
        <p:spPr>
          <a:xfrm>
            <a:off x="2277655" y="5304293"/>
            <a:ext cx="464807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INTR</a:t>
            </a:r>
            <a:endParaRPr sz="1300">
              <a:latin typeface="Times New Roman"/>
              <a:cs typeface="Times New Roman"/>
            </a:endParaRPr>
          </a:p>
          <a:p>
            <a:pPr marL="63592"/>
            <a:r>
              <a:rPr sz="1400" b="1" spc="9" dirty="0">
                <a:latin typeface="Times New Roman"/>
                <a:cs typeface="Times New Roman"/>
              </a:rPr>
              <a:t>CLK</a:t>
            </a:r>
            <a:endParaRPr sz="1400">
              <a:latin typeface="Times New Roman"/>
              <a:cs typeface="Times New Roman"/>
            </a:endParaRPr>
          </a:p>
          <a:p>
            <a:pPr marL="56762"/>
            <a:r>
              <a:rPr sz="1400" b="1" spc="9" dirty="0">
                <a:latin typeface="Times New Roman"/>
                <a:cs typeface="Times New Roman"/>
              </a:rPr>
              <a:t>Vcc</a:t>
            </a:r>
            <a:endParaRPr sz="1400">
              <a:latin typeface="Times New Roman"/>
              <a:cs typeface="Times New Roman"/>
            </a:endParaRPr>
          </a:p>
          <a:p>
            <a:pPr marL="26673"/>
            <a:r>
              <a:rPr sz="1400" b="1" spc="9" dirty="0">
                <a:latin typeface="Times New Roman"/>
                <a:cs typeface="Times New Roman"/>
              </a:rPr>
              <a:t>GND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6" name="text 1"/>
          <p:cNvSpPr txBox="1"/>
          <p:nvPr/>
        </p:nvSpPr>
        <p:spPr>
          <a:xfrm>
            <a:off x="6237295" y="5830765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1543859" y="1677969"/>
            <a:ext cx="5847772" cy="1899173"/>
          </a:xfrm>
          <a:custGeom>
            <a:avLst/>
            <a:gdLst/>
            <a:ahLst/>
            <a:cxnLst/>
            <a:rect l="l" t="t" r="r" b="b"/>
            <a:pathLst>
              <a:path w="6432549" h="2152396">
                <a:moveTo>
                  <a:pt x="600710" y="1125728"/>
                </a:moveTo>
                <a:lnTo>
                  <a:pt x="892556" y="1127252"/>
                </a:lnTo>
                <a:moveTo>
                  <a:pt x="1153160" y="1506728"/>
                </a:moveTo>
                <a:lnTo>
                  <a:pt x="1349756" y="1508252"/>
                </a:lnTo>
                <a:moveTo>
                  <a:pt x="770636" y="2144522"/>
                </a:moveTo>
                <a:lnTo>
                  <a:pt x="967232" y="2146046"/>
                </a:lnTo>
                <a:moveTo>
                  <a:pt x="6350" y="350774"/>
                </a:moveTo>
                <a:lnTo>
                  <a:pt x="6426199" y="352298"/>
                </a:lnTo>
                <a:moveTo>
                  <a:pt x="6350" y="6350"/>
                </a:moveTo>
                <a:lnTo>
                  <a:pt x="6426199" y="78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text 1"/>
          <p:cNvSpPr txBox="1"/>
          <p:nvPr/>
        </p:nvSpPr>
        <p:spPr>
          <a:xfrm>
            <a:off x="3612573" y="1444955"/>
            <a:ext cx="17281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COMMON SIGNALS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8" name="text 1"/>
          <p:cNvSpPr txBox="1"/>
          <p:nvPr/>
        </p:nvSpPr>
        <p:spPr>
          <a:xfrm>
            <a:off x="1863441" y="2044690"/>
            <a:ext cx="881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    – AD 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9" name="text 1"/>
          <p:cNvSpPr txBox="1"/>
          <p:nvPr/>
        </p:nvSpPr>
        <p:spPr>
          <a:xfrm>
            <a:off x="2182088" y="2121344"/>
            <a:ext cx="1818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0" name="text 1"/>
          <p:cNvSpPr txBox="1"/>
          <p:nvPr/>
        </p:nvSpPr>
        <p:spPr>
          <a:xfrm>
            <a:off x="2877586" y="2121344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1" name="text 1"/>
          <p:cNvSpPr txBox="1"/>
          <p:nvPr/>
        </p:nvSpPr>
        <p:spPr>
          <a:xfrm>
            <a:off x="3697783" y="2044690"/>
            <a:ext cx="14906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Address/  Data Bus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2" name="text 1"/>
          <p:cNvSpPr txBox="1"/>
          <p:nvPr/>
        </p:nvSpPr>
        <p:spPr>
          <a:xfrm>
            <a:off x="5889556" y="2139494"/>
            <a:ext cx="126964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69483"/>
            <a:r>
              <a:rPr sz="1400" b="1" spc="9" dirty="0">
                <a:latin typeface="Times New Roman"/>
                <a:cs typeface="Times New Roman"/>
              </a:rPr>
              <a:t>3-state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smtClean="0">
                <a:latin typeface="Times New Roman"/>
                <a:cs typeface="Times New Roman"/>
              </a:rPr>
              <a:t>Output </a:t>
            </a:r>
            <a:r>
              <a:rPr sz="1400" b="1" spc="9" dirty="0">
                <a:latin typeface="Times New Roman"/>
                <a:cs typeface="Times New Roman"/>
              </a:rPr>
              <a:t>3 - State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3" name="text 1"/>
          <p:cNvSpPr txBox="1"/>
          <p:nvPr/>
        </p:nvSpPr>
        <p:spPr>
          <a:xfrm>
            <a:off x="1870377" y="2414479"/>
            <a:ext cx="1818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4" name="text 1"/>
          <p:cNvSpPr txBox="1"/>
          <p:nvPr/>
        </p:nvSpPr>
        <p:spPr>
          <a:xfrm>
            <a:off x="2219504" y="2351271"/>
            <a:ext cx="1005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5" name="text 1"/>
          <p:cNvSpPr txBox="1"/>
          <p:nvPr/>
        </p:nvSpPr>
        <p:spPr>
          <a:xfrm>
            <a:off x="2352507" y="2414480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6" name="text 1"/>
          <p:cNvSpPr txBox="1"/>
          <p:nvPr/>
        </p:nvSpPr>
        <p:spPr>
          <a:xfrm>
            <a:off x="2475117" y="2351271"/>
            <a:ext cx="25808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– 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7" name="text 1"/>
          <p:cNvSpPr txBox="1"/>
          <p:nvPr/>
        </p:nvSpPr>
        <p:spPr>
          <a:xfrm>
            <a:off x="4459737" y="2351271"/>
            <a:ext cx="508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8" name="text 1"/>
          <p:cNvSpPr txBox="1"/>
          <p:nvPr/>
        </p:nvSpPr>
        <p:spPr>
          <a:xfrm>
            <a:off x="2031772" y="2714347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BHE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9" name="text 1"/>
          <p:cNvSpPr txBox="1"/>
          <p:nvPr/>
        </p:nvSpPr>
        <p:spPr>
          <a:xfrm>
            <a:off x="2644205" y="2714347"/>
            <a:ext cx="3343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/ S 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0" name="text 1"/>
          <p:cNvSpPr txBox="1"/>
          <p:nvPr/>
        </p:nvSpPr>
        <p:spPr>
          <a:xfrm>
            <a:off x="5202382" y="2682070"/>
            <a:ext cx="508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1" name="text 1"/>
          <p:cNvSpPr txBox="1"/>
          <p:nvPr/>
        </p:nvSpPr>
        <p:spPr>
          <a:xfrm>
            <a:off x="4224248" y="2836043"/>
            <a:ext cx="4846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Status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2" name="text 1"/>
          <p:cNvSpPr txBox="1"/>
          <p:nvPr/>
        </p:nvSpPr>
        <p:spPr>
          <a:xfrm>
            <a:off x="6265021" y="2682070"/>
            <a:ext cx="79335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    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3" name="text 1"/>
          <p:cNvSpPr txBox="1"/>
          <p:nvPr/>
        </p:nvSpPr>
        <p:spPr>
          <a:xfrm>
            <a:off x="6077288" y="2836043"/>
            <a:ext cx="611386" cy="400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9" dirty="0">
                <a:latin typeface="Times New Roman"/>
                <a:cs typeface="Times New Roman"/>
              </a:rPr>
              <a:t>3- State</a:t>
            </a:r>
            <a:endParaRPr sz="1200">
              <a:latin typeface="Times New Roman"/>
              <a:cs typeface="Times New Roman"/>
            </a:endParaRPr>
          </a:p>
          <a:p>
            <a:pPr marL="157968"/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4" name="text 1"/>
          <p:cNvSpPr txBox="1"/>
          <p:nvPr/>
        </p:nvSpPr>
        <p:spPr>
          <a:xfrm>
            <a:off x="2022062" y="3065323"/>
            <a:ext cx="77822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MN  /  MX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5" name="text 1"/>
          <p:cNvSpPr txBox="1"/>
          <p:nvPr/>
        </p:nvSpPr>
        <p:spPr>
          <a:xfrm>
            <a:off x="4977452" y="3065323"/>
            <a:ext cx="47642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9" dirty="0">
                <a:latin typeface="Times New Roman"/>
                <a:cs typeface="Times New Roman"/>
              </a:rPr>
              <a:t>/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6" name="text 1"/>
          <p:cNvSpPr txBox="1"/>
          <p:nvPr/>
        </p:nvSpPr>
        <p:spPr>
          <a:xfrm>
            <a:off x="2285996" y="3626065"/>
            <a:ext cx="2619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7" name="text 1"/>
          <p:cNvSpPr txBox="1"/>
          <p:nvPr/>
        </p:nvSpPr>
        <p:spPr>
          <a:xfrm>
            <a:off x="5926528" y="3626066"/>
            <a:ext cx="120032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 3- State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8" name="text 1"/>
          <p:cNvSpPr txBox="1"/>
          <p:nvPr/>
        </p:nvSpPr>
        <p:spPr>
          <a:xfrm>
            <a:off x="2192481" y="3932665"/>
            <a:ext cx="46467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TEST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9" name="text 1"/>
          <p:cNvSpPr txBox="1"/>
          <p:nvPr/>
        </p:nvSpPr>
        <p:spPr>
          <a:xfrm>
            <a:off x="3557195" y="3932665"/>
            <a:ext cx="16701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Wait On Test Control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0" name="text 1"/>
          <p:cNvSpPr txBox="1"/>
          <p:nvPr/>
        </p:nvSpPr>
        <p:spPr>
          <a:xfrm>
            <a:off x="6235963" y="3932665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1" name="text 1"/>
          <p:cNvSpPr txBox="1"/>
          <p:nvPr/>
        </p:nvSpPr>
        <p:spPr>
          <a:xfrm>
            <a:off x="2202173" y="4309187"/>
            <a:ext cx="6453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READY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2" name="text 1"/>
          <p:cNvSpPr txBox="1"/>
          <p:nvPr/>
        </p:nvSpPr>
        <p:spPr>
          <a:xfrm>
            <a:off x="3603564" y="4328019"/>
            <a:ext cx="15332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Wait State Controls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3" name="text 1"/>
          <p:cNvSpPr txBox="1"/>
          <p:nvPr/>
        </p:nvSpPr>
        <p:spPr>
          <a:xfrm>
            <a:off x="6236593" y="4328019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4" name="text 1"/>
          <p:cNvSpPr txBox="1"/>
          <p:nvPr/>
        </p:nvSpPr>
        <p:spPr>
          <a:xfrm>
            <a:off x="2229880" y="4647381"/>
            <a:ext cx="5956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RESET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5" name="text 1"/>
          <p:cNvSpPr txBox="1"/>
          <p:nvPr/>
        </p:nvSpPr>
        <p:spPr>
          <a:xfrm>
            <a:off x="3924522" y="4647381"/>
            <a:ext cx="102694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System Reset</a:t>
            </a:r>
            <a:endParaRPr sz="1400">
              <a:latin typeface="Times New Roman"/>
              <a:cs typeface="Times New Roman"/>
            </a:endParaRPr>
          </a:p>
          <a:p>
            <a:pPr marL="53805"/>
            <a:r>
              <a:rPr sz="1400" b="1" spc="9" dirty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6" name="text 1"/>
          <p:cNvSpPr txBox="1"/>
          <p:nvPr/>
        </p:nvSpPr>
        <p:spPr>
          <a:xfrm>
            <a:off x="6236518" y="4647382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7" name="text 1"/>
          <p:cNvSpPr txBox="1"/>
          <p:nvPr/>
        </p:nvSpPr>
        <p:spPr>
          <a:xfrm>
            <a:off x="2285996" y="4998357"/>
            <a:ext cx="3737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NMI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8" name="text 1"/>
          <p:cNvSpPr txBox="1"/>
          <p:nvPr/>
        </p:nvSpPr>
        <p:spPr>
          <a:xfrm>
            <a:off x="6237314" y="4998358"/>
            <a:ext cx="43377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9" name="text 1"/>
          <p:cNvSpPr txBox="1"/>
          <p:nvPr/>
        </p:nvSpPr>
        <p:spPr>
          <a:xfrm>
            <a:off x="2277692" y="5304275"/>
            <a:ext cx="464807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INTR</a:t>
            </a:r>
            <a:endParaRPr sz="1300">
              <a:latin typeface="Times New Roman"/>
              <a:cs typeface="Times New Roman"/>
            </a:endParaRPr>
          </a:p>
          <a:p>
            <a:pPr marL="63592"/>
            <a:r>
              <a:rPr sz="1400" b="1" spc="9" dirty="0">
                <a:latin typeface="Times New Roman"/>
                <a:cs typeface="Times New Roman"/>
              </a:rPr>
              <a:t>CLK</a:t>
            </a:r>
            <a:endParaRPr sz="1400">
              <a:latin typeface="Times New Roman"/>
              <a:cs typeface="Times New Roman"/>
            </a:endParaRPr>
          </a:p>
          <a:p>
            <a:pPr marL="56744"/>
            <a:r>
              <a:rPr sz="1400" b="1" spc="9" dirty="0">
                <a:latin typeface="Times New Roman"/>
                <a:cs typeface="Times New Roman"/>
              </a:rPr>
              <a:t>Vcc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238664" y="3564591"/>
            <a:ext cx="190269" cy="12551"/>
          </a:xfrm>
          <a:custGeom>
            <a:avLst/>
            <a:gdLst/>
            <a:ahLst/>
            <a:cxnLst/>
            <a:rect l="l" t="t" r="r" b="b"/>
            <a:pathLst>
              <a:path w="209296" h="14224">
                <a:moveTo>
                  <a:pt x="6350" y="6350"/>
                </a:moveTo>
                <a:lnTo>
                  <a:pt x="202946" y="787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text 1"/>
          <p:cNvSpPr txBox="1"/>
          <p:nvPr/>
        </p:nvSpPr>
        <p:spPr>
          <a:xfrm>
            <a:off x="1489363" y="696154"/>
            <a:ext cx="6283323" cy="4770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100" b="1" spc="9" dirty="0">
                <a:latin typeface="Times New Roman"/>
                <a:cs typeface="Times New Roman"/>
              </a:rPr>
              <a:t>Internal Architecture of 8086 (cont..)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object 146"/>
          <p:cNvSpPr/>
          <p:nvPr/>
        </p:nvSpPr>
        <p:spPr>
          <a:xfrm>
            <a:off x="1953288" y="1288032"/>
            <a:ext cx="5514514" cy="4954288"/>
          </a:xfrm>
          <a:custGeom>
            <a:avLst/>
            <a:gdLst/>
            <a:ahLst/>
            <a:cxnLst/>
            <a:rect l="l" t="t" r="r" b="b"/>
            <a:pathLst>
              <a:path w="6065965" h="5614860">
                <a:moveTo>
                  <a:pt x="5557" y="5557"/>
                </a:moveTo>
                <a:lnTo>
                  <a:pt x="6060409" y="5557"/>
                </a:lnTo>
                <a:lnTo>
                  <a:pt x="6060409" y="5609305"/>
                </a:lnTo>
                <a:lnTo>
                  <a:pt x="5557" y="5609305"/>
                </a:lnTo>
                <a:lnTo>
                  <a:pt x="5557" y="5557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953288" y="1780866"/>
            <a:ext cx="5514514" cy="4461454"/>
          </a:xfrm>
          <a:custGeom>
            <a:avLst/>
            <a:gdLst/>
            <a:ahLst/>
            <a:cxnLst/>
            <a:rect l="l" t="t" r="r" b="b"/>
            <a:pathLst>
              <a:path w="6065965" h="5056314">
                <a:moveTo>
                  <a:pt x="5557" y="496285"/>
                </a:moveTo>
                <a:lnTo>
                  <a:pt x="6060409" y="499333"/>
                </a:lnTo>
                <a:moveTo>
                  <a:pt x="5557" y="5557"/>
                </a:moveTo>
                <a:lnTo>
                  <a:pt x="6060409" y="8605"/>
                </a:lnTo>
                <a:moveTo>
                  <a:pt x="1518127" y="5557"/>
                </a:moveTo>
                <a:lnTo>
                  <a:pt x="1521936" y="5050759"/>
                </a:lnTo>
                <a:moveTo>
                  <a:pt x="4549363" y="5557"/>
                </a:moveTo>
                <a:lnTo>
                  <a:pt x="4550887" y="5050759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2632364" y="1492692"/>
            <a:ext cx="18665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Minimum Mode Signals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967553" y="1500752"/>
            <a:ext cx="149226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( MN / MX  = Vcc 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472355" y="1966029"/>
            <a:ext cx="4534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Name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531995" y="1966029"/>
            <a:ext cx="69531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590821" y="1966029"/>
            <a:ext cx="3808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463348" y="2334472"/>
            <a:ext cx="53360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HOLD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265822" y="2365403"/>
            <a:ext cx="105580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Hold Request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599255" y="2365403"/>
            <a:ext cx="433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508368" y="2709647"/>
            <a:ext cx="52399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HLDA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132116" y="2740578"/>
            <a:ext cx="14593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Hold Acknowledge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599605" y="2709647"/>
            <a:ext cx="563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493811" y="3107674"/>
            <a:ext cx="3116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309454" y="3160794"/>
            <a:ext cx="110010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Write Control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6520648" y="3100960"/>
            <a:ext cx="563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008327" y="3100960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511639" y="3243497"/>
            <a:ext cx="5877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3- s t a t 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455024" y="3521177"/>
            <a:ext cx="4525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9" dirty="0">
                <a:latin typeface="Times New Roman"/>
                <a:cs typeface="Times New Roman"/>
              </a:rPr>
              <a:t>M/ I 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3981800" y="3543364"/>
            <a:ext cx="17878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Memory or IO Control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422285" y="3562861"/>
            <a:ext cx="563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911353" y="3535968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582312" y="3679188"/>
            <a:ext cx="504369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9" dirty="0">
                <a:latin typeface="Times New Roman"/>
                <a:cs typeface="Times New Roman"/>
              </a:rPr>
              <a:t>3- S t a t 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446036" y="4038889"/>
            <a:ext cx="4342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DT/R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3810010" y="3980402"/>
            <a:ext cx="11301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Data Transmit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5179533" y="3994530"/>
            <a:ext cx="508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4398825" y="4137068"/>
            <a:ext cx="67928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Receiver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466621" y="3971678"/>
            <a:ext cx="563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8" name="text 1"/>
          <p:cNvSpPr txBox="1"/>
          <p:nvPr/>
        </p:nvSpPr>
        <p:spPr>
          <a:xfrm>
            <a:off x="6954984" y="3971678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9" name="text 1"/>
          <p:cNvSpPr txBox="1"/>
          <p:nvPr/>
        </p:nvSpPr>
        <p:spPr>
          <a:xfrm>
            <a:off x="6635634" y="4113550"/>
            <a:ext cx="13054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9" dirty="0">
                <a:latin typeface="Times New Roman"/>
                <a:cs typeface="Times New Roman"/>
              </a:rPr>
              <a:t>3-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0" name="text 1"/>
          <p:cNvSpPr txBox="1"/>
          <p:nvPr/>
        </p:nvSpPr>
        <p:spPr>
          <a:xfrm>
            <a:off x="6795642" y="4113550"/>
            <a:ext cx="375872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9" dirty="0">
                <a:latin typeface="Times New Roman"/>
                <a:cs typeface="Times New Roman"/>
              </a:rPr>
              <a:t>S t a t 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1" name="text 1"/>
          <p:cNvSpPr txBox="1"/>
          <p:nvPr/>
        </p:nvSpPr>
        <p:spPr>
          <a:xfrm>
            <a:off x="2516672" y="4466537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2" name="text 1"/>
          <p:cNvSpPr txBox="1"/>
          <p:nvPr/>
        </p:nvSpPr>
        <p:spPr>
          <a:xfrm>
            <a:off x="4256111" y="4436953"/>
            <a:ext cx="9552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Date Enable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3" name="text 1"/>
          <p:cNvSpPr txBox="1"/>
          <p:nvPr/>
        </p:nvSpPr>
        <p:spPr>
          <a:xfrm>
            <a:off x="6483913" y="4430221"/>
            <a:ext cx="563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4" name="text 1"/>
          <p:cNvSpPr txBox="1"/>
          <p:nvPr/>
        </p:nvSpPr>
        <p:spPr>
          <a:xfrm>
            <a:off x="6964677" y="4430221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5" name="text 1"/>
          <p:cNvSpPr txBox="1"/>
          <p:nvPr/>
        </p:nvSpPr>
        <p:spPr>
          <a:xfrm>
            <a:off x="6466602" y="4571412"/>
            <a:ext cx="5911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3- State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6" name="text 1"/>
          <p:cNvSpPr txBox="1"/>
          <p:nvPr/>
        </p:nvSpPr>
        <p:spPr>
          <a:xfrm>
            <a:off x="2570014" y="5089788"/>
            <a:ext cx="3737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7" name="text 1"/>
          <p:cNvSpPr txBox="1"/>
          <p:nvPr/>
        </p:nvSpPr>
        <p:spPr>
          <a:xfrm>
            <a:off x="3879277" y="5056165"/>
            <a:ext cx="17270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Address Latch Enable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8" name="text 1"/>
          <p:cNvSpPr txBox="1"/>
          <p:nvPr/>
        </p:nvSpPr>
        <p:spPr>
          <a:xfrm>
            <a:off x="6494328" y="5060204"/>
            <a:ext cx="563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9" name="text 1"/>
          <p:cNvSpPr txBox="1"/>
          <p:nvPr/>
        </p:nvSpPr>
        <p:spPr>
          <a:xfrm>
            <a:off x="2489669" y="5645829"/>
            <a:ext cx="4417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0" name="text 1"/>
          <p:cNvSpPr txBox="1"/>
          <p:nvPr/>
        </p:nvSpPr>
        <p:spPr>
          <a:xfrm>
            <a:off x="4017221" y="5645829"/>
            <a:ext cx="18145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Interrupt Acknowledge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1" name="text 1"/>
          <p:cNvSpPr txBox="1"/>
          <p:nvPr/>
        </p:nvSpPr>
        <p:spPr>
          <a:xfrm>
            <a:off x="6494328" y="5608184"/>
            <a:ext cx="563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440968" y="1435277"/>
            <a:ext cx="3235440" cy="4179739"/>
          </a:xfrm>
          <a:custGeom>
            <a:avLst/>
            <a:gdLst/>
            <a:ahLst/>
            <a:cxnLst/>
            <a:rect l="l" t="t" r="r" b="b"/>
            <a:pathLst>
              <a:path w="3558984" h="4737037">
                <a:moveTo>
                  <a:pt x="282163" y="2878297"/>
                </a:moveTo>
                <a:lnTo>
                  <a:pt x="405607" y="2880583"/>
                </a:lnTo>
                <a:moveTo>
                  <a:pt x="314929" y="2318227"/>
                </a:moveTo>
                <a:lnTo>
                  <a:pt x="439135" y="2319751"/>
                </a:lnTo>
                <a:moveTo>
                  <a:pt x="5557" y="1835881"/>
                </a:moveTo>
                <a:lnTo>
                  <a:pt x="378937" y="1837405"/>
                </a:lnTo>
                <a:moveTo>
                  <a:pt x="3304255" y="5557"/>
                </a:moveTo>
                <a:lnTo>
                  <a:pt x="3553429" y="7081"/>
                </a:lnTo>
                <a:moveTo>
                  <a:pt x="93187" y="4729957"/>
                </a:moveTo>
                <a:lnTo>
                  <a:pt x="591535" y="4731481"/>
                </a:lnTo>
                <a:moveTo>
                  <a:pt x="5557" y="3362929"/>
                </a:moveTo>
                <a:lnTo>
                  <a:pt x="374365" y="3364453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953288" y="1288032"/>
            <a:ext cx="5514514" cy="4954288"/>
          </a:xfrm>
          <a:custGeom>
            <a:avLst/>
            <a:gdLst/>
            <a:ahLst/>
            <a:cxnLst/>
            <a:rect l="l" t="t" r="r" b="b"/>
            <a:pathLst>
              <a:path w="6065965" h="5614860">
                <a:moveTo>
                  <a:pt x="5557" y="5557"/>
                </a:moveTo>
                <a:lnTo>
                  <a:pt x="6060409" y="5557"/>
                </a:lnTo>
                <a:lnTo>
                  <a:pt x="6060409" y="5609305"/>
                </a:lnTo>
                <a:lnTo>
                  <a:pt x="5557" y="5609305"/>
                </a:lnTo>
                <a:lnTo>
                  <a:pt x="5557" y="5557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953288" y="1780866"/>
            <a:ext cx="5514514" cy="4461454"/>
          </a:xfrm>
          <a:custGeom>
            <a:avLst/>
            <a:gdLst/>
            <a:ahLst/>
            <a:cxnLst/>
            <a:rect l="l" t="t" r="r" b="b"/>
            <a:pathLst>
              <a:path w="6065965" h="5056314">
                <a:moveTo>
                  <a:pt x="5557" y="496285"/>
                </a:moveTo>
                <a:lnTo>
                  <a:pt x="6060409" y="499333"/>
                </a:lnTo>
                <a:moveTo>
                  <a:pt x="5557" y="5557"/>
                </a:moveTo>
                <a:lnTo>
                  <a:pt x="6060409" y="8605"/>
                </a:lnTo>
                <a:moveTo>
                  <a:pt x="1518127" y="5557"/>
                </a:moveTo>
                <a:lnTo>
                  <a:pt x="1521936" y="5050759"/>
                </a:lnTo>
                <a:moveTo>
                  <a:pt x="4549363" y="5557"/>
                </a:moveTo>
                <a:lnTo>
                  <a:pt x="4550887" y="5050759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text 1"/>
          <p:cNvSpPr txBox="1"/>
          <p:nvPr/>
        </p:nvSpPr>
        <p:spPr>
          <a:xfrm>
            <a:off x="4967547" y="1500760"/>
            <a:ext cx="115025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(      /       =      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3" name="text 1"/>
          <p:cNvSpPr txBox="1"/>
          <p:nvPr/>
        </p:nvSpPr>
        <p:spPr>
          <a:xfrm>
            <a:off x="2508361" y="2709654"/>
            <a:ext cx="52399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HLDA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4" name="text 1"/>
          <p:cNvSpPr txBox="1"/>
          <p:nvPr/>
        </p:nvSpPr>
        <p:spPr>
          <a:xfrm>
            <a:off x="4309448" y="3160802"/>
            <a:ext cx="110010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Write Control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5" name="text 1"/>
          <p:cNvSpPr txBox="1"/>
          <p:nvPr/>
        </p:nvSpPr>
        <p:spPr>
          <a:xfrm>
            <a:off x="7008320" y="3100967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2" name="text 1"/>
          <p:cNvSpPr txBox="1"/>
          <p:nvPr/>
        </p:nvSpPr>
        <p:spPr>
          <a:xfrm>
            <a:off x="6591295" y="3243505"/>
            <a:ext cx="6046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3" name="text 1"/>
          <p:cNvSpPr txBox="1"/>
          <p:nvPr/>
        </p:nvSpPr>
        <p:spPr>
          <a:xfrm>
            <a:off x="2455019" y="3521184"/>
            <a:ext cx="4525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9" dirty="0">
                <a:latin typeface="Times New Roman"/>
                <a:cs typeface="Times New Roman"/>
              </a:rPr>
              <a:t>M/ I 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4" name="text 1"/>
          <p:cNvSpPr txBox="1"/>
          <p:nvPr/>
        </p:nvSpPr>
        <p:spPr>
          <a:xfrm>
            <a:off x="6911328" y="3535976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5" name="text 1"/>
          <p:cNvSpPr txBox="1"/>
          <p:nvPr/>
        </p:nvSpPr>
        <p:spPr>
          <a:xfrm>
            <a:off x="6652940" y="3679196"/>
            <a:ext cx="6046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6" name="text 1"/>
          <p:cNvSpPr txBox="1"/>
          <p:nvPr/>
        </p:nvSpPr>
        <p:spPr>
          <a:xfrm>
            <a:off x="2446011" y="4038896"/>
            <a:ext cx="4342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DT/R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7" name="text 1"/>
          <p:cNvSpPr txBox="1"/>
          <p:nvPr/>
        </p:nvSpPr>
        <p:spPr>
          <a:xfrm>
            <a:off x="6954978" y="3971667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8" name="text 1"/>
          <p:cNvSpPr txBox="1"/>
          <p:nvPr/>
        </p:nvSpPr>
        <p:spPr>
          <a:xfrm>
            <a:off x="6635628" y="4113541"/>
            <a:ext cx="560474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9" dirty="0">
                <a:latin typeface="Times New Roman"/>
                <a:cs typeface="Times New Roman"/>
              </a:rPr>
              <a:t>3- S t a t 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9" name="text 1"/>
          <p:cNvSpPr txBox="1"/>
          <p:nvPr/>
        </p:nvSpPr>
        <p:spPr>
          <a:xfrm>
            <a:off x="2516665" y="4466527"/>
            <a:ext cx="383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DEN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0" name="text 1"/>
          <p:cNvSpPr txBox="1"/>
          <p:nvPr/>
        </p:nvSpPr>
        <p:spPr>
          <a:xfrm>
            <a:off x="6964669" y="4430229"/>
            <a:ext cx="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1" name="text 1"/>
          <p:cNvSpPr txBox="1"/>
          <p:nvPr/>
        </p:nvSpPr>
        <p:spPr>
          <a:xfrm>
            <a:off x="6466594" y="4571419"/>
            <a:ext cx="5911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3- State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2" name="text 1"/>
          <p:cNvSpPr txBox="1"/>
          <p:nvPr/>
        </p:nvSpPr>
        <p:spPr>
          <a:xfrm>
            <a:off x="2570007" y="5089796"/>
            <a:ext cx="3737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ALE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3" name="text 1"/>
          <p:cNvSpPr txBox="1"/>
          <p:nvPr/>
        </p:nvSpPr>
        <p:spPr>
          <a:xfrm>
            <a:off x="2489642" y="5645836"/>
            <a:ext cx="4417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INTA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692428" y="1435277"/>
            <a:ext cx="2983980" cy="2546592"/>
          </a:xfrm>
          <a:custGeom>
            <a:avLst/>
            <a:gdLst/>
            <a:ahLst/>
            <a:cxnLst/>
            <a:rect l="l" t="t" r="r" b="b"/>
            <a:pathLst>
              <a:path w="3282378" h="2886138">
                <a:moveTo>
                  <a:pt x="5557" y="2878297"/>
                </a:moveTo>
                <a:lnTo>
                  <a:pt x="129001" y="2880583"/>
                </a:lnTo>
                <a:moveTo>
                  <a:pt x="3027649" y="5557"/>
                </a:moveTo>
                <a:lnTo>
                  <a:pt x="3276823" y="7081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text 1"/>
          <p:cNvSpPr txBox="1"/>
          <p:nvPr/>
        </p:nvSpPr>
        <p:spPr>
          <a:xfrm>
            <a:off x="1489363" y="763389"/>
            <a:ext cx="6283323" cy="4770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100" b="1" spc="9" dirty="0">
                <a:latin typeface="Times New Roman"/>
                <a:cs typeface="Times New Roman"/>
              </a:rPr>
              <a:t>Internal Architecture of 8086 (cont..)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object 153"/>
          <p:cNvSpPr/>
          <p:nvPr/>
        </p:nvSpPr>
        <p:spPr>
          <a:xfrm>
            <a:off x="1935307" y="1807117"/>
            <a:ext cx="5411932" cy="2968102"/>
          </a:xfrm>
          <a:custGeom>
            <a:avLst/>
            <a:gdLst/>
            <a:ahLst/>
            <a:cxnLst/>
            <a:rect l="l" t="t" r="r" b="b"/>
            <a:pathLst>
              <a:path w="5953125" h="3363849">
                <a:moveTo>
                  <a:pt x="4763" y="4763"/>
                </a:moveTo>
                <a:lnTo>
                  <a:pt x="5948363" y="4763"/>
                </a:lnTo>
                <a:lnTo>
                  <a:pt x="5948363" y="3359087"/>
                </a:lnTo>
                <a:lnTo>
                  <a:pt x="4763" y="3359087"/>
                </a:lnTo>
                <a:lnTo>
                  <a:pt x="4763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935307" y="2214563"/>
            <a:ext cx="5407775" cy="8404"/>
          </a:xfrm>
          <a:custGeom>
            <a:avLst/>
            <a:gdLst/>
            <a:ahLst/>
            <a:cxnLst/>
            <a:rect l="l" t="t" r="r" b="b"/>
            <a:pathLst>
              <a:path w="5948553" h="9525">
                <a:moveTo>
                  <a:pt x="4763" y="4763"/>
                </a:moveTo>
                <a:lnTo>
                  <a:pt x="5943791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2245821" y="1870956"/>
            <a:ext cx="3943965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Maximum mode signals ( MN / MX = GND 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1935307" y="1878386"/>
            <a:ext cx="5407775" cy="2899522"/>
          </a:xfrm>
          <a:custGeom>
            <a:avLst/>
            <a:gdLst/>
            <a:ahLst/>
            <a:cxnLst/>
            <a:rect l="l" t="t" r="r" b="b"/>
            <a:pathLst>
              <a:path w="5948553" h="3286125">
                <a:moveTo>
                  <a:pt x="3665411" y="4763"/>
                </a:moveTo>
                <a:lnTo>
                  <a:pt x="3990785" y="4763"/>
                </a:lnTo>
                <a:moveTo>
                  <a:pt x="4763" y="690563"/>
                </a:moveTo>
                <a:lnTo>
                  <a:pt x="5943791" y="690563"/>
                </a:lnTo>
                <a:moveTo>
                  <a:pt x="1468565" y="385763"/>
                </a:moveTo>
                <a:lnTo>
                  <a:pt x="1468565" y="3281363"/>
                </a:lnTo>
                <a:moveTo>
                  <a:pt x="4316159" y="385763"/>
                </a:moveTo>
                <a:lnTo>
                  <a:pt x="4316159" y="32813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170314" y="2207133"/>
            <a:ext cx="517578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Name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945518" y="2207133"/>
            <a:ext cx="796308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Function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238834" y="2207133"/>
            <a:ext cx="433388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Type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023449" y="2556084"/>
            <a:ext cx="1085105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RQ / GT1, 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2526896" y="2550739"/>
            <a:ext cx="674370" cy="8404"/>
          </a:xfrm>
          <a:custGeom>
            <a:avLst/>
            <a:gdLst/>
            <a:ahLst/>
            <a:cxnLst/>
            <a:rect l="l" t="t" r="r" b="b"/>
            <a:pathLst>
              <a:path w="741807" h="9525">
                <a:moveTo>
                  <a:pt x="4763" y="4763"/>
                </a:moveTo>
                <a:lnTo>
                  <a:pt x="73704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3429000" y="2543309"/>
            <a:ext cx="1807674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Request / Grant Bus</a:t>
            </a:r>
            <a:endParaRPr sz="1600">
              <a:latin typeface="Times New Roman"/>
              <a:cs typeface="Times New Roman"/>
            </a:endParaRPr>
          </a:p>
          <a:p>
            <a:r>
              <a:rPr sz="1600" b="1" spc="9" dirty="0">
                <a:latin typeface="Times New Roman"/>
                <a:cs typeface="Times New Roman"/>
              </a:rPr>
              <a:t>Access Control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942914" y="2543310"/>
            <a:ext cx="1154227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Bidirectional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170328" y="3228444"/>
            <a:ext cx="608949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LOCK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280244" y="3228444"/>
            <a:ext cx="2335063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Bus Priority Lock Control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165281" y="3052960"/>
            <a:ext cx="698974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Output,</a:t>
            </a:r>
            <a:endParaRPr sz="1600">
              <a:latin typeface="Times New Roman"/>
              <a:cs typeface="Times New Roman"/>
            </a:endParaRPr>
          </a:p>
          <a:p>
            <a:r>
              <a:rPr sz="1600" b="1" spc="9" dirty="0">
                <a:latin typeface="Times New Roman"/>
                <a:cs typeface="Times New Roman"/>
              </a:rPr>
              <a:t>3- State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165281" y="3714555"/>
            <a:ext cx="698974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Output,</a:t>
            </a:r>
            <a:endParaRPr sz="1600">
              <a:latin typeface="Times New Roman"/>
              <a:cs typeface="Times New Roman"/>
            </a:endParaRPr>
          </a:p>
          <a:p>
            <a:r>
              <a:rPr sz="1600" b="1" spc="9" dirty="0">
                <a:latin typeface="Times New Roman"/>
                <a:cs typeface="Times New Roman"/>
              </a:rPr>
              <a:t>3- State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165281" y="4330423"/>
            <a:ext cx="646524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Output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023463" y="3900790"/>
            <a:ext cx="386131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S –S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139141" y="4016502"/>
            <a:ext cx="7168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514599" y="4016502"/>
            <a:ext cx="7168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3649979" y="3888015"/>
            <a:ext cx="1490023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Bus Cycle Status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023450" y="4358655"/>
            <a:ext cx="865237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QS1, QS0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3354338" y="4358655"/>
            <a:ext cx="2231829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9" dirty="0">
                <a:latin typeface="Times New Roman"/>
                <a:cs typeface="Times New Roman"/>
              </a:rPr>
              <a:t>Instruction Queue Status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2008736" y="3223092"/>
            <a:ext cx="674370" cy="680757"/>
          </a:xfrm>
          <a:custGeom>
            <a:avLst/>
            <a:gdLst/>
            <a:ahLst/>
            <a:cxnLst/>
            <a:rect l="l" t="t" r="r" b="b"/>
            <a:pathLst>
              <a:path w="741807" h="771525">
                <a:moveTo>
                  <a:pt x="249365" y="4763"/>
                </a:moveTo>
                <a:lnTo>
                  <a:pt x="737045" y="4763"/>
                </a:lnTo>
                <a:moveTo>
                  <a:pt x="4763" y="766763"/>
                </a:moveTo>
                <a:lnTo>
                  <a:pt x="168593" y="766763"/>
                </a:lnTo>
                <a:moveTo>
                  <a:pt x="411671" y="766763"/>
                </a:moveTo>
                <a:lnTo>
                  <a:pt x="655511" y="766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1489363" y="1234036"/>
            <a:ext cx="6283323" cy="4770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100" b="1" spc="9" dirty="0">
                <a:latin typeface="Times New Roman"/>
                <a:cs typeface="Times New Roman"/>
              </a:rPr>
              <a:t>Internal Architecture of 8086 (cont..)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2412770" y="1234036"/>
            <a:ext cx="4302203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0" b="1" spc="9" dirty="0">
                <a:latin typeface="Times New Roman"/>
                <a:cs typeface="Times New Roman"/>
              </a:rPr>
              <a:t>Minimum Mode Interface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3883" y="2052425"/>
            <a:ext cx="6301149" cy="20005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When the Minimum mode operation is selected, the 8086</a:t>
            </a:r>
            <a:endParaRPr sz="20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provides all control signals needed to implement the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memory and I/O interface.</a:t>
            </a:r>
            <a:endParaRPr sz="22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The minimum mode signal can be divided into the</a:t>
            </a:r>
            <a:endParaRPr sz="2200">
              <a:latin typeface="Times New Roman"/>
              <a:cs typeface="Times New Roman"/>
            </a:endParaRPr>
          </a:p>
          <a:p>
            <a:pPr marL="27"/>
            <a:r>
              <a:rPr sz="2000" b="1" spc="9" dirty="0">
                <a:latin typeface="Times New Roman"/>
                <a:cs typeface="Times New Roman"/>
              </a:rPr>
              <a:t>following basic groups : address/data bus, status, control,</a:t>
            </a:r>
            <a:endParaRPr sz="2000">
              <a:latin typeface="Times New Roman"/>
              <a:cs typeface="Times New Roman"/>
            </a:endParaRPr>
          </a:p>
          <a:p>
            <a:pPr marL="27"/>
            <a:r>
              <a:rPr sz="2200" b="1" spc="9" dirty="0">
                <a:latin typeface="Times New Roman"/>
                <a:cs typeface="Times New Roman"/>
              </a:rPr>
              <a:t>interrupt and DMA.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192183" y="2986323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192183" y="3920893"/>
            <a:ext cx="100540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03910" y="3920893"/>
            <a:ext cx="6579878" cy="3231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00" b="1" spc="9" dirty="0">
                <a:latin typeface="Times New Roman"/>
                <a:cs typeface="Times New Roman"/>
              </a:rPr>
              <a:t>Address/Data Bus : these lines serve two functions. As an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503910" y="4210678"/>
            <a:ext cx="6059416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address bus is 20 bits long and consists of signal lines 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728758" y="4357589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503910" y="4500462"/>
            <a:ext cx="1697196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00" b="1" spc="9" dirty="0">
                <a:latin typeface="Times New Roman"/>
                <a:cs typeface="Times New Roman"/>
              </a:rPr>
              <a:t>through A  . 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635135" y="4647373"/>
            <a:ext cx="1818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3159529" y="4647373"/>
            <a:ext cx="1818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413759" y="4500462"/>
            <a:ext cx="4632935" cy="3231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00" b="1" spc="9" dirty="0">
                <a:latin typeface="Times New Roman"/>
                <a:cs typeface="Times New Roman"/>
              </a:rPr>
              <a:t>represents the MSB and A  LSB. A 20bit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6337069" y="4647373"/>
            <a:ext cx="909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9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503911" y="4790918"/>
            <a:ext cx="6320576" cy="98488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address gives the 8086 a 1Mbyte memory address space.</a:t>
            </a:r>
            <a:endParaRPr sz="2000">
              <a:latin typeface="Times New Roman"/>
              <a:cs typeface="Times New Roman"/>
            </a:endParaRPr>
          </a:p>
          <a:p>
            <a:r>
              <a:rPr sz="2000" b="1" spc="9" dirty="0">
                <a:latin typeface="Times New Roman"/>
                <a:cs typeface="Times New Roman"/>
              </a:rPr>
              <a:t>More over it has an independent I/O address space which</a:t>
            </a:r>
            <a:endParaRPr sz="2000">
              <a:latin typeface="Times New Roman"/>
              <a:cs typeface="Times New Roman"/>
            </a:endParaRPr>
          </a:p>
          <a:p>
            <a:r>
              <a:rPr sz="2200" b="1" spc="9" dirty="0">
                <a:latin typeface="Times New Roman"/>
                <a:cs typeface="Times New Roman"/>
              </a:rPr>
              <a:t>is 64K bytes in length.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object 158"/>
          <p:cNvSpPr/>
          <p:nvPr/>
        </p:nvSpPr>
        <p:spPr>
          <a:xfrm>
            <a:off x="3278678" y="1344706"/>
            <a:ext cx="2376055" cy="4168588"/>
          </a:xfrm>
          <a:custGeom>
            <a:avLst/>
            <a:gdLst/>
            <a:ahLst/>
            <a:cxnLst/>
            <a:rect l="l" t="t" r="r" b="b"/>
            <a:pathLst>
              <a:path w="2613660" h="4724400">
                <a:moveTo>
                  <a:pt x="0" y="0"/>
                </a:moveTo>
                <a:lnTo>
                  <a:pt x="2613660" y="0"/>
                </a:lnTo>
                <a:lnTo>
                  <a:pt x="2613660" y="4724400"/>
                </a:lnTo>
                <a:lnTo>
                  <a:pt x="0" y="4724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274349" y="1340504"/>
            <a:ext cx="2384021" cy="4176993"/>
          </a:xfrm>
          <a:custGeom>
            <a:avLst/>
            <a:gdLst/>
            <a:ahLst/>
            <a:cxnLst/>
            <a:rect l="l" t="t" r="r" b="b"/>
            <a:pathLst>
              <a:path w="2622423" h="4733925">
                <a:moveTo>
                  <a:pt x="4763" y="4763"/>
                </a:moveTo>
                <a:lnTo>
                  <a:pt x="2617661" y="4763"/>
                </a:lnTo>
                <a:lnTo>
                  <a:pt x="2617661" y="4729163"/>
                </a:lnTo>
                <a:lnTo>
                  <a:pt x="4763" y="4729163"/>
                </a:lnTo>
                <a:lnTo>
                  <a:pt x="4763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73310" y="1004327"/>
            <a:ext cx="1126721" cy="344581"/>
          </a:xfrm>
          <a:custGeom>
            <a:avLst/>
            <a:gdLst/>
            <a:ahLst/>
            <a:cxnLst/>
            <a:rect l="l" t="t" r="r" b="b"/>
            <a:pathLst>
              <a:path w="1239393" h="390525">
                <a:moveTo>
                  <a:pt x="4763" y="385763"/>
                </a:moveTo>
                <a:lnTo>
                  <a:pt x="4763" y="4763"/>
                </a:lnTo>
                <a:moveTo>
                  <a:pt x="1234631" y="385763"/>
                </a:moveTo>
                <a:lnTo>
                  <a:pt x="1234631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654040" y="1546412"/>
            <a:ext cx="769620" cy="470647"/>
          </a:xfrm>
          <a:custGeom>
            <a:avLst/>
            <a:gdLst/>
            <a:ahLst/>
            <a:cxnLst/>
            <a:rect l="l" t="t" r="r" b="b"/>
            <a:pathLst>
              <a:path w="846582" h="533400">
                <a:moveTo>
                  <a:pt x="634746" y="0"/>
                </a:moveTo>
                <a:lnTo>
                  <a:pt x="634746" y="133350"/>
                </a:lnTo>
                <a:lnTo>
                  <a:pt x="0" y="133350"/>
                </a:lnTo>
                <a:lnTo>
                  <a:pt x="0" y="400050"/>
                </a:lnTo>
                <a:lnTo>
                  <a:pt x="634746" y="400050"/>
                </a:lnTo>
                <a:lnTo>
                  <a:pt x="634746" y="533400"/>
                </a:lnTo>
                <a:lnTo>
                  <a:pt x="846582" y="2667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649711" y="1542210"/>
            <a:ext cx="778279" cy="479051"/>
          </a:xfrm>
          <a:custGeom>
            <a:avLst/>
            <a:gdLst/>
            <a:ahLst/>
            <a:cxnLst/>
            <a:rect l="l" t="t" r="r" b="b"/>
            <a:pathLst>
              <a:path w="856107" h="542925">
                <a:moveTo>
                  <a:pt x="639509" y="4763"/>
                </a:moveTo>
                <a:lnTo>
                  <a:pt x="639509" y="138113"/>
                </a:lnTo>
                <a:lnTo>
                  <a:pt x="4763" y="138113"/>
                </a:lnTo>
                <a:lnTo>
                  <a:pt x="4763" y="404813"/>
                </a:lnTo>
                <a:lnTo>
                  <a:pt x="639509" y="404813"/>
                </a:lnTo>
                <a:lnTo>
                  <a:pt x="639509" y="538163"/>
                </a:lnTo>
                <a:lnTo>
                  <a:pt x="851345" y="2714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654040" y="2353235"/>
            <a:ext cx="840278" cy="470647"/>
          </a:xfrm>
          <a:custGeom>
            <a:avLst/>
            <a:gdLst/>
            <a:ahLst/>
            <a:cxnLst/>
            <a:rect l="l" t="t" r="r" b="b"/>
            <a:pathLst>
              <a:path w="924306" h="533400">
                <a:moveTo>
                  <a:pt x="0" y="266700"/>
                </a:moveTo>
                <a:lnTo>
                  <a:pt x="185166" y="533400"/>
                </a:lnTo>
                <a:lnTo>
                  <a:pt x="185166" y="400050"/>
                </a:lnTo>
                <a:lnTo>
                  <a:pt x="739140" y="400050"/>
                </a:lnTo>
                <a:lnTo>
                  <a:pt x="739140" y="533400"/>
                </a:lnTo>
                <a:lnTo>
                  <a:pt x="924306" y="266700"/>
                </a:lnTo>
                <a:lnTo>
                  <a:pt x="739140" y="0"/>
                </a:lnTo>
                <a:lnTo>
                  <a:pt x="739140" y="133350"/>
                </a:lnTo>
                <a:lnTo>
                  <a:pt x="185166" y="133350"/>
                </a:lnTo>
                <a:lnTo>
                  <a:pt x="18516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649711" y="2349033"/>
            <a:ext cx="848937" cy="479051"/>
          </a:xfrm>
          <a:custGeom>
            <a:avLst/>
            <a:gdLst/>
            <a:ahLst/>
            <a:cxnLst/>
            <a:rect l="l" t="t" r="r" b="b"/>
            <a:pathLst>
              <a:path w="933831" h="542925">
                <a:moveTo>
                  <a:pt x="4763" y="271463"/>
                </a:moveTo>
                <a:lnTo>
                  <a:pt x="189929" y="538163"/>
                </a:lnTo>
                <a:lnTo>
                  <a:pt x="189929" y="404813"/>
                </a:lnTo>
                <a:lnTo>
                  <a:pt x="743903" y="404813"/>
                </a:lnTo>
                <a:lnTo>
                  <a:pt x="743903" y="538163"/>
                </a:lnTo>
                <a:lnTo>
                  <a:pt x="929069" y="271463"/>
                </a:lnTo>
                <a:lnTo>
                  <a:pt x="743903" y="4763"/>
                </a:lnTo>
                <a:lnTo>
                  <a:pt x="743903" y="138113"/>
                </a:lnTo>
                <a:lnTo>
                  <a:pt x="189929" y="138113"/>
                </a:lnTo>
                <a:lnTo>
                  <a:pt x="189929" y="47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649883" y="2991971"/>
            <a:ext cx="704504" cy="67235"/>
          </a:xfrm>
          <a:custGeom>
            <a:avLst/>
            <a:gdLst/>
            <a:ahLst/>
            <a:cxnLst/>
            <a:rect l="l" t="t" r="r" b="b"/>
            <a:pathLst>
              <a:path w="774954" h="76200">
                <a:moveTo>
                  <a:pt x="4572" y="33528"/>
                </a:moveTo>
                <a:lnTo>
                  <a:pt x="711708" y="33528"/>
                </a:lnTo>
                <a:lnTo>
                  <a:pt x="714756" y="35052"/>
                </a:lnTo>
                <a:lnTo>
                  <a:pt x="716280" y="38100"/>
                </a:lnTo>
                <a:lnTo>
                  <a:pt x="714756" y="41148"/>
                </a:lnTo>
                <a:lnTo>
                  <a:pt x="711708" y="42671"/>
                </a:lnTo>
                <a:lnTo>
                  <a:pt x="4572" y="42671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8754" y="0"/>
                </a:moveTo>
                <a:lnTo>
                  <a:pt x="774954" y="38100"/>
                </a:lnTo>
                <a:lnTo>
                  <a:pt x="69875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649883" y="3260912"/>
            <a:ext cx="704504" cy="67235"/>
          </a:xfrm>
          <a:custGeom>
            <a:avLst/>
            <a:gdLst/>
            <a:ahLst/>
            <a:cxnLst/>
            <a:rect l="l" t="t" r="r" b="b"/>
            <a:pathLst>
              <a:path w="774954" h="76200">
                <a:moveTo>
                  <a:pt x="4572" y="33528"/>
                </a:moveTo>
                <a:lnTo>
                  <a:pt x="711708" y="33528"/>
                </a:lnTo>
                <a:lnTo>
                  <a:pt x="714756" y="35052"/>
                </a:lnTo>
                <a:lnTo>
                  <a:pt x="716280" y="38100"/>
                </a:lnTo>
                <a:lnTo>
                  <a:pt x="714756" y="41148"/>
                </a:lnTo>
                <a:lnTo>
                  <a:pt x="711708" y="42671"/>
                </a:lnTo>
                <a:lnTo>
                  <a:pt x="4572" y="42671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8754" y="0"/>
                </a:moveTo>
                <a:lnTo>
                  <a:pt x="774954" y="38100"/>
                </a:lnTo>
                <a:lnTo>
                  <a:pt x="69875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49883" y="3529853"/>
            <a:ext cx="704504" cy="67235"/>
          </a:xfrm>
          <a:custGeom>
            <a:avLst/>
            <a:gdLst/>
            <a:ahLst/>
            <a:cxnLst/>
            <a:rect l="l" t="t" r="r" b="b"/>
            <a:pathLst>
              <a:path w="774954" h="76200">
                <a:moveTo>
                  <a:pt x="4572" y="33528"/>
                </a:moveTo>
                <a:lnTo>
                  <a:pt x="711708" y="33528"/>
                </a:lnTo>
                <a:lnTo>
                  <a:pt x="714756" y="35052"/>
                </a:lnTo>
                <a:lnTo>
                  <a:pt x="716280" y="38100"/>
                </a:lnTo>
                <a:lnTo>
                  <a:pt x="714756" y="41148"/>
                </a:lnTo>
                <a:lnTo>
                  <a:pt x="711708" y="42671"/>
                </a:lnTo>
                <a:lnTo>
                  <a:pt x="4572" y="42671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8754" y="0"/>
                </a:moveTo>
                <a:lnTo>
                  <a:pt x="774954" y="38100"/>
                </a:lnTo>
                <a:lnTo>
                  <a:pt x="69875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649883" y="3798794"/>
            <a:ext cx="704504" cy="67235"/>
          </a:xfrm>
          <a:custGeom>
            <a:avLst/>
            <a:gdLst/>
            <a:ahLst/>
            <a:cxnLst/>
            <a:rect l="l" t="t" r="r" b="b"/>
            <a:pathLst>
              <a:path w="774954" h="76200">
                <a:moveTo>
                  <a:pt x="4572" y="33528"/>
                </a:moveTo>
                <a:lnTo>
                  <a:pt x="711708" y="33528"/>
                </a:lnTo>
                <a:lnTo>
                  <a:pt x="714756" y="35052"/>
                </a:lnTo>
                <a:lnTo>
                  <a:pt x="716280" y="38100"/>
                </a:lnTo>
                <a:lnTo>
                  <a:pt x="714756" y="41148"/>
                </a:lnTo>
                <a:lnTo>
                  <a:pt x="711708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8754" y="0"/>
                </a:moveTo>
                <a:lnTo>
                  <a:pt x="774954" y="38100"/>
                </a:lnTo>
                <a:lnTo>
                  <a:pt x="69875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649883" y="4067735"/>
            <a:ext cx="704504" cy="67235"/>
          </a:xfrm>
          <a:custGeom>
            <a:avLst/>
            <a:gdLst/>
            <a:ahLst/>
            <a:cxnLst/>
            <a:rect l="l" t="t" r="r" b="b"/>
            <a:pathLst>
              <a:path w="774954" h="76200">
                <a:moveTo>
                  <a:pt x="4572" y="33528"/>
                </a:moveTo>
                <a:lnTo>
                  <a:pt x="711708" y="33528"/>
                </a:lnTo>
                <a:lnTo>
                  <a:pt x="714756" y="35052"/>
                </a:lnTo>
                <a:lnTo>
                  <a:pt x="716280" y="38100"/>
                </a:lnTo>
                <a:lnTo>
                  <a:pt x="714756" y="41148"/>
                </a:lnTo>
                <a:lnTo>
                  <a:pt x="711708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8754" y="0"/>
                </a:moveTo>
                <a:lnTo>
                  <a:pt x="774954" y="38100"/>
                </a:lnTo>
                <a:lnTo>
                  <a:pt x="69875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649883" y="4471147"/>
            <a:ext cx="704504" cy="67235"/>
          </a:xfrm>
          <a:custGeom>
            <a:avLst/>
            <a:gdLst/>
            <a:ahLst/>
            <a:cxnLst/>
            <a:rect l="l" t="t" r="r" b="b"/>
            <a:pathLst>
              <a:path w="774954" h="76200">
                <a:moveTo>
                  <a:pt x="4572" y="33528"/>
                </a:moveTo>
                <a:lnTo>
                  <a:pt x="711708" y="33528"/>
                </a:lnTo>
                <a:lnTo>
                  <a:pt x="714756" y="35052"/>
                </a:lnTo>
                <a:lnTo>
                  <a:pt x="716280" y="38100"/>
                </a:lnTo>
                <a:lnTo>
                  <a:pt x="714756" y="41148"/>
                </a:lnTo>
                <a:lnTo>
                  <a:pt x="711708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8754" y="0"/>
                </a:moveTo>
                <a:lnTo>
                  <a:pt x="774954" y="38100"/>
                </a:lnTo>
                <a:lnTo>
                  <a:pt x="69875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649883" y="5009030"/>
            <a:ext cx="704504" cy="67235"/>
          </a:xfrm>
          <a:custGeom>
            <a:avLst/>
            <a:gdLst/>
            <a:ahLst/>
            <a:cxnLst/>
            <a:rect l="l" t="t" r="r" b="b"/>
            <a:pathLst>
              <a:path w="774954" h="76200">
                <a:moveTo>
                  <a:pt x="4572" y="33528"/>
                </a:moveTo>
                <a:lnTo>
                  <a:pt x="711708" y="33528"/>
                </a:lnTo>
                <a:lnTo>
                  <a:pt x="714756" y="35052"/>
                </a:lnTo>
                <a:lnTo>
                  <a:pt x="716280" y="38100"/>
                </a:lnTo>
                <a:lnTo>
                  <a:pt x="714756" y="41148"/>
                </a:lnTo>
                <a:lnTo>
                  <a:pt x="711708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8754" y="0"/>
                </a:moveTo>
                <a:lnTo>
                  <a:pt x="774954" y="38100"/>
                </a:lnTo>
                <a:lnTo>
                  <a:pt x="698754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654040" y="5345206"/>
            <a:ext cx="633845" cy="67235"/>
          </a:xfrm>
          <a:custGeom>
            <a:avLst/>
            <a:gdLst/>
            <a:ahLst/>
            <a:cxnLst/>
            <a:rect l="l" t="t" r="r" b="b"/>
            <a:pathLst>
              <a:path w="697230" h="76200">
                <a:moveTo>
                  <a:pt x="692658" y="42672"/>
                </a:moveTo>
                <a:lnTo>
                  <a:pt x="64008" y="42672"/>
                </a:lnTo>
                <a:lnTo>
                  <a:pt x="60198" y="41148"/>
                </a:lnTo>
                <a:lnTo>
                  <a:pt x="59436" y="38100"/>
                </a:lnTo>
                <a:lnTo>
                  <a:pt x="60198" y="35052"/>
                </a:lnTo>
                <a:lnTo>
                  <a:pt x="64008" y="33528"/>
                </a:lnTo>
                <a:lnTo>
                  <a:pt x="692658" y="33528"/>
                </a:lnTo>
                <a:lnTo>
                  <a:pt x="695706" y="35052"/>
                </a:lnTo>
                <a:lnTo>
                  <a:pt x="697230" y="38100"/>
                </a:lnTo>
                <a:lnTo>
                  <a:pt x="695706" y="41148"/>
                </a:lnTo>
                <a:lnTo>
                  <a:pt x="692658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576253" y="5345206"/>
            <a:ext cx="702425" cy="67235"/>
          </a:xfrm>
          <a:custGeom>
            <a:avLst/>
            <a:gdLst/>
            <a:ahLst/>
            <a:cxnLst/>
            <a:rect l="l" t="t" r="r" b="b"/>
            <a:pathLst>
              <a:path w="772668" h="76200">
                <a:moveTo>
                  <a:pt x="4572" y="33528"/>
                </a:moveTo>
                <a:lnTo>
                  <a:pt x="709422" y="33528"/>
                </a:lnTo>
                <a:lnTo>
                  <a:pt x="712470" y="35052"/>
                </a:lnTo>
                <a:lnTo>
                  <a:pt x="713993" y="38100"/>
                </a:lnTo>
                <a:lnTo>
                  <a:pt x="712470" y="41148"/>
                </a:lnTo>
                <a:lnTo>
                  <a:pt x="709422" y="42672"/>
                </a:lnTo>
                <a:lnTo>
                  <a:pt x="4572" y="42672"/>
                </a:lnTo>
                <a:lnTo>
                  <a:pt x="1524" y="41148"/>
                </a:lnTo>
                <a:lnTo>
                  <a:pt x="0" y="38100"/>
                </a:lnTo>
                <a:lnTo>
                  <a:pt x="1524" y="35052"/>
                </a:lnTo>
                <a:lnTo>
                  <a:pt x="4572" y="33528"/>
                </a:lnTo>
                <a:close/>
                <a:moveTo>
                  <a:pt x="696468" y="0"/>
                </a:moveTo>
                <a:lnTo>
                  <a:pt x="772668" y="38100"/>
                </a:lnTo>
                <a:lnTo>
                  <a:pt x="696468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505594" y="1445559"/>
            <a:ext cx="773084" cy="67235"/>
          </a:xfrm>
          <a:custGeom>
            <a:avLst/>
            <a:gdLst/>
            <a:ahLst/>
            <a:cxnLst/>
            <a:rect l="l" t="t" r="r" b="b"/>
            <a:pathLst>
              <a:path w="850392" h="76200">
                <a:moveTo>
                  <a:pt x="4572" y="33528"/>
                </a:moveTo>
                <a:lnTo>
                  <a:pt x="787146" y="33528"/>
                </a:lnTo>
                <a:lnTo>
                  <a:pt x="790194" y="35051"/>
                </a:lnTo>
                <a:lnTo>
                  <a:pt x="791717" y="38100"/>
                </a:lnTo>
                <a:lnTo>
                  <a:pt x="790194" y="41148"/>
                </a:lnTo>
                <a:lnTo>
                  <a:pt x="787146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5051"/>
                </a:lnTo>
                <a:lnTo>
                  <a:pt x="4572" y="33528"/>
                </a:lnTo>
                <a:close/>
                <a:moveTo>
                  <a:pt x="774192" y="0"/>
                </a:moveTo>
                <a:lnTo>
                  <a:pt x="850392" y="38100"/>
                </a:lnTo>
                <a:lnTo>
                  <a:pt x="77419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509751" y="1781735"/>
            <a:ext cx="773776" cy="67235"/>
          </a:xfrm>
          <a:custGeom>
            <a:avLst/>
            <a:gdLst/>
            <a:ahLst/>
            <a:cxnLst/>
            <a:rect l="l" t="t" r="r" b="b"/>
            <a:pathLst>
              <a:path w="851154" h="76200">
                <a:moveTo>
                  <a:pt x="845820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5051"/>
                </a:lnTo>
                <a:lnTo>
                  <a:pt x="63246" y="33528"/>
                </a:lnTo>
                <a:lnTo>
                  <a:pt x="845820" y="33528"/>
                </a:lnTo>
                <a:lnTo>
                  <a:pt x="849630" y="35051"/>
                </a:lnTo>
                <a:lnTo>
                  <a:pt x="851154" y="38100"/>
                </a:lnTo>
                <a:lnTo>
                  <a:pt x="849630" y="41148"/>
                </a:lnTo>
                <a:lnTo>
                  <a:pt x="845820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436322" y="2252383"/>
            <a:ext cx="842356" cy="67235"/>
          </a:xfrm>
          <a:custGeom>
            <a:avLst/>
            <a:gdLst/>
            <a:ahLst/>
            <a:cxnLst/>
            <a:rect l="l" t="t" r="r" b="b"/>
            <a:pathLst>
              <a:path w="926592" h="76200">
                <a:moveTo>
                  <a:pt x="4572" y="33528"/>
                </a:moveTo>
                <a:lnTo>
                  <a:pt x="863346" y="33528"/>
                </a:lnTo>
                <a:lnTo>
                  <a:pt x="866394" y="35052"/>
                </a:lnTo>
                <a:lnTo>
                  <a:pt x="867917" y="38100"/>
                </a:lnTo>
                <a:lnTo>
                  <a:pt x="866394" y="41148"/>
                </a:lnTo>
                <a:lnTo>
                  <a:pt x="863346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850392" y="0"/>
                </a:moveTo>
                <a:lnTo>
                  <a:pt x="926592" y="38100"/>
                </a:lnTo>
                <a:lnTo>
                  <a:pt x="85039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436322" y="2655794"/>
            <a:ext cx="842356" cy="67235"/>
          </a:xfrm>
          <a:custGeom>
            <a:avLst/>
            <a:gdLst/>
            <a:ahLst/>
            <a:cxnLst/>
            <a:rect l="l" t="t" r="r" b="b"/>
            <a:pathLst>
              <a:path w="926592" h="76200">
                <a:moveTo>
                  <a:pt x="4572" y="33528"/>
                </a:moveTo>
                <a:lnTo>
                  <a:pt x="863346" y="33528"/>
                </a:lnTo>
                <a:lnTo>
                  <a:pt x="866394" y="35052"/>
                </a:lnTo>
                <a:lnTo>
                  <a:pt x="867917" y="38100"/>
                </a:lnTo>
                <a:lnTo>
                  <a:pt x="866394" y="41148"/>
                </a:lnTo>
                <a:lnTo>
                  <a:pt x="863346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850392" y="0"/>
                </a:moveTo>
                <a:lnTo>
                  <a:pt x="926592" y="38100"/>
                </a:lnTo>
                <a:lnTo>
                  <a:pt x="85039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436322" y="3059206"/>
            <a:ext cx="842356" cy="67235"/>
          </a:xfrm>
          <a:custGeom>
            <a:avLst/>
            <a:gdLst/>
            <a:ahLst/>
            <a:cxnLst/>
            <a:rect l="l" t="t" r="r" b="b"/>
            <a:pathLst>
              <a:path w="926592" h="76200">
                <a:moveTo>
                  <a:pt x="4572" y="33528"/>
                </a:moveTo>
                <a:lnTo>
                  <a:pt x="863346" y="33528"/>
                </a:lnTo>
                <a:lnTo>
                  <a:pt x="866394" y="35052"/>
                </a:lnTo>
                <a:lnTo>
                  <a:pt x="867917" y="38100"/>
                </a:lnTo>
                <a:lnTo>
                  <a:pt x="866394" y="41148"/>
                </a:lnTo>
                <a:lnTo>
                  <a:pt x="863346" y="42671"/>
                </a:lnTo>
                <a:lnTo>
                  <a:pt x="4572" y="42671"/>
                </a:lnTo>
                <a:lnTo>
                  <a:pt x="762" y="41148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850392" y="0"/>
                </a:moveTo>
                <a:lnTo>
                  <a:pt x="926592" y="38100"/>
                </a:lnTo>
                <a:lnTo>
                  <a:pt x="85039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436322" y="3731559"/>
            <a:ext cx="842356" cy="67235"/>
          </a:xfrm>
          <a:custGeom>
            <a:avLst/>
            <a:gdLst/>
            <a:ahLst/>
            <a:cxnLst/>
            <a:rect l="l" t="t" r="r" b="b"/>
            <a:pathLst>
              <a:path w="926592" h="76200">
                <a:moveTo>
                  <a:pt x="4572" y="33528"/>
                </a:moveTo>
                <a:lnTo>
                  <a:pt x="863346" y="33528"/>
                </a:lnTo>
                <a:lnTo>
                  <a:pt x="866394" y="35052"/>
                </a:lnTo>
                <a:lnTo>
                  <a:pt x="867917" y="38100"/>
                </a:lnTo>
                <a:lnTo>
                  <a:pt x="866394" y="41148"/>
                </a:lnTo>
                <a:lnTo>
                  <a:pt x="863346" y="42672"/>
                </a:lnTo>
                <a:lnTo>
                  <a:pt x="4572" y="42672"/>
                </a:lnTo>
                <a:lnTo>
                  <a:pt x="762" y="41148"/>
                </a:lnTo>
                <a:lnTo>
                  <a:pt x="0" y="38100"/>
                </a:lnTo>
                <a:lnTo>
                  <a:pt x="762" y="35052"/>
                </a:lnTo>
                <a:lnTo>
                  <a:pt x="4572" y="33528"/>
                </a:lnTo>
                <a:close/>
                <a:moveTo>
                  <a:pt x="850392" y="0"/>
                </a:moveTo>
                <a:lnTo>
                  <a:pt x="926592" y="38100"/>
                </a:lnTo>
                <a:lnTo>
                  <a:pt x="85039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40478" y="4134971"/>
            <a:ext cx="843049" cy="67235"/>
          </a:xfrm>
          <a:custGeom>
            <a:avLst/>
            <a:gdLst/>
            <a:ahLst/>
            <a:cxnLst/>
            <a:rect l="l" t="t" r="r" b="b"/>
            <a:pathLst>
              <a:path w="927354" h="76200">
                <a:moveTo>
                  <a:pt x="922020" y="42672"/>
                </a:move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5052"/>
                </a:lnTo>
                <a:lnTo>
                  <a:pt x="63246" y="33528"/>
                </a:lnTo>
                <a:lnTo>
                  <a:pt x="922020" y="33528"/>
                </a:lnTo>
                <a:lnTo>
                  <a:pt x="925830" y="35052"/>
                </a:lnTo>
                <a:lnTo>
                  <a:pt x="927354" y="38100"/>
                </a:lnTo>
                <a:lnTo>
                  <a:pt x="925830" y="41148"/>
                </a:lnTo>
                <a:lnTo>
                  <a:pt x="922020" y="42672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76080" y="4971210"/>
            <a:ext cx="8659" cy="411816"/>
          </a:xfrm>
          <a:custGeom>
            <a:avLst/>
            <a:gdLst/>
            <a:ahLst/>
            <a:cxnLst/>
            <a:rect l="l" t="t" r="r" b="b"/>
            <a:pathLst>
              <a:path w="9525" h="466725">
                <a:moveTo>
                  <a:pt x="4763" y="461963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3711633" y="923678"/>
            <a:ext cx="23108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Vcc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970097" y="923678"/>
            <a:ext cx="3176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GND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578138" y="1528796"/>
            <a:ext cx="11007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 -A  ,A  /S –A  /S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677891" y="1602551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870470" y="1602551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096992" y="1602551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304809" y="1602551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577744" y="1602551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785562" y="1602551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856615" y="1932209"/>
            <a:ext cx="11364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Address / data bus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647411" y="2470091"/>
            <a:ext cx="31559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D –D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747164" y="2543845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031875" y="2543845"/>
            <a:ext cx="9207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15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6507480" y="2940738"/>
            <a:ext cx="29520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ALE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6507480" y="3209679"/>
            <a:ext cx="49379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BHE / 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6984770" y="3283434"/>
            <a:ext cx="46038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700" b="1" spc="9" dirty="0">
                <a:latin typeface="Times New Roman"/>
                <a:cs typeface="Times New Roman"/>
              </a:rPr>
              <a:t>7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6559261" y="3155857"/>
            <a:ext cx="217863" cy="8404"/>
          </a:xfrm>
          <a:custGeom>
            <a:avLst/>
            <a:gdLst/>
            <a:ahLst/>
            <a:cxnLst/>
            <a:rect l="l" t="t" r="r" b="b"/>
            <a:pathLst>
              <a:path w="239649" h="9525">
                <a:moveTo>
                  <a:pt x="4763" y="4763"/>
                </a:moveTo>
                <a:lnTo>
                  <a:pt x="23488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6507480" y="3478621"/>
            <a:ext cx="4124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 / IO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6768465" y="3424798"/>
            <a:ext cx="148590" cy="8404"/>
          </a:xfrm>
          <a:custGeom>
            <a:avLst/>
            <a:gdLst/>
            <a:ahLst/>
            <a:cxnLst/>
            <a:rect l="l" t="t" r="r" b="b"/>
            <a:pathLst>
              <a:path w="163449" h="9525">
                <a:moveTo>
                  <a:pt x="4763" y="4763"/>
                </a:moveTo>
                <a:lnTo>
                  <a:pt x="15868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6507480" y="3774456"/>
            <a:ext cx="41569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DT / 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6768465" y="3760974"/>
            <a:ext cx="148590" cy="8404"/>
          </a:xfrm>
          <a:custGeom>
            <a:avLst/>
            <a:gdLst/>
            <a:ahLst/>
            <a:cxnLst/>
            <a:rect l="l" t="t" r="r" b="b"/>
            <a:pathLst>
              <a:path w="163449" h="9525">
                <a:moveTo>
                  <a:pt x="4763" y="4763"/>
                </a:moveTo>
                <a:lnTo>
                  <a:pt x="15868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6578139" y="4043397"/>
            <a:ext cx="2074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578139" y="4446809"/>
            <a:ext cx="2459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WR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647411" y="4984691"/>
            <a:ext cx="3032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DEN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578138" y="5293973"/>
            <a:ext cx="51071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READY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6559261" y="4029915"/>
            <a:ext cx="357794" cy="949699"/>
          </a:xfrm>
          <a:custGeom>
            <a:avLst/>
            <a:gdLst/>
            <a:ahLst/>
            <a:cxnLst/>
            <a:rect l="l" t="t" r="r" b="b"/>
            <a:pathLst>
              <a:path w="393573" h="1076325">
                <a:moveTo>
                  <a:pt x="80963" y="1071563"/>
                </a:moveTo>
                <a:lnTo>
                  <a:pt x="388811" y="1071563"/>
                </a:lnTo>
                <a:moveTo>
                  <a:pt x="4763" y="461963"/>
                </a:moveTo>
                <a:lnTo>
                  <a:pt x="234887" y="461963"/>
                </a:lnTo>
                <a:moveTo>
                  <a:pt x="4763" y="4763"/>
                </a:moveTo>
                <a:lnTo>
                  <a:pt x="23488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222865" y="5513294"/>
            <a:ext cx="69273" cy="407446"/>
          </a:xfrm>
          <a:custGeom>
            <a:avLst/>
            <a:gdLst/>
            <a:ahLst/>
            <a:cxnLst/>
            <a:rect l="l" t="t" r="r" b="b"/>
            <a:pathLst>
              <a:path w="76200" h="461772">
                <a:moveTo>
                  <a:pt x="33528" y="457200"/>
                </a:moveTo>
                <a:lnTo>
                  <a:pt x="33528" y="63246"/>
                </a:lnTo>
                <a:lnTo>
                  <a:pt x="34290" y="60198"/>
                </a:lnTo>
                <a:lnTo>
                  <a:pt x="38100" y="58674"/>
                </a:lnTo>
                <a:lnTo>
                  <a:pt x="41148" y="60198"/>
                </a:lnTo>
                <a:lnTo>
                  <a:pt x="42672" y="63246"/>
                </a:lnTo>
                <a:lnTo>
                  <a:pt x="42672" y="457200"/>
                </a:lnTo>
                <a:lnTo>
                  <a:pt x="41148" y="460248"/>
                </a:lnTo>
                <a:lnTo>
                  <a:pt x="38100" y="461772"/>
                </a:lnTo>
                <a:lnTo>
                  <a:pt x="34290" y="460248"/>
                </a:lnTo>
                <a:lnTo>
                  <a:pt x="33528" y="45720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4270663" y="5831854"/>
            <a:ext cx="66441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CLK clock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963882" y="5428442"/>
            <a:ext cx="58836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MN / MX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2296218" y="5441857"/>
            <a:ext cx="288521" cy="8404"/>
          </a:xfrm>
          <a:custGeom>
            <a:avLst/>
            <a:gdLst/>
            <a:ahLst/>
            <a:cxnLst/>
            <a:rect l="l" t="t" r="r" b="b"/>
            <a:pathLst>
              <a:path w="317373" h="9525">
                <a:moveTo>
                  <a:pt x="4763" y="4763"/>
                </a:moveTo>
                <a:lnTo>
                  <a:pt x="312611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text 1"/>
          <p:cNvSpPr txBox="1"/>
          <p:nvPr/>
        </p:nvSpPr>
        <p:spPr>
          <a:xfrm>
            <a:off x="2384367" y="4823326"/>
            <a:ext cx="23108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Vcc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125682" y="5092267"/>
            <a:ext cx="7196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Mode select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8" name="text 1"/>
          <p:cNvSpPr txBox="1"/>
          <p:nvPr/>
        </p:nvSpPr>
        <p:spPr>
          <a:xfrm>
            <a:off x="1823950" y="4083737"/>
            <a:ext cx="41338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HLDA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9" name="text 1"/>
          <p:cNvSpPr txBox="1"/>
          <p:nvPr/>
        </p:nvSpPr>
        <p:spPr>
          <a:xfrm>
            <a:off x="1823951" y="3680325"/>
            <a:ext cx="41979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HOLD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0" name="text 1"/>
          <p:cNvSpPr txBox="1"/>
          <p:nvPr/>
        </p:nvSpPr>
        <p:spPr>
          <a:xfrm>
            <a:off x="1823950" y="3007973"/>
            <a:ext cx="47064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RESET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1" name="text 1"/>
          <p:cNvSpPr txBox="1"/>
          <p:nvPr/>
        </p:nvSpPr>
        <p:spPr>
          <a:xfrm>
            <a:off x="1963882" y="1394326"/>
            <a:ext cx="358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INTR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2" name="text 1"/>
          <p:cNvSpPr txBox="1"/>
          <p:nvPr/>
        </p:nvSpPr>
        <p:spPr>
          <a:xfrm>
            <a:off x="1963882" y="1730502"/>
            <a:ext cx="358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INTA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2016356" y="1676680"/>
            <a:ext cx="217863" cy="8404"/>
          </a:xfrm>
          <a:custGeom>
            <a:avLst/>
            <a:gdLst/>
            <a:ahLst/>
            <a:cxnLst/>
            <a:rect l="l" t="t" r="r" b="b"/>
            <a:pathLst>
              <a:path w="239649" h="9525">
                <a:moveTo>
                  <a:pt x="4763" y="4763"/>
                </a:moveTo>
                <a:lnTo>
                  <a:pt x="23488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text 1"/>
          <p:cNvSpPr txBox="1"/>
          <p:nvPr/>
        </p:nvSpPr>
        <p:spPr>
          <a:xfrm>
            <a:off x="1894609" y="2160808"/>
            <a:ext cx="36689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TEST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1947083" y="2147327"/>
            <a:ext cx="217863" cy="8404"/>
          </a:xfrm>
          <a:custGeom>
            <a:avLst/>
            <a:gdLst/>
            <a:ahLst/>
            <a:cxnLst/>
            <a:rect l="l" t="t" r="r" b="b"/>
            <a:pathLst>
              <a:path w="239649" h="9525">
                <a:moveTo>
                  <a:pt x="4763" y="4763"/>
                </a:moveTo>
                <a:lnTo>
                  <a:pt x="234887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text 1"/>
          <p:cNvSpPr txBox="1"/>
          <p:nvPr/>
        </p:nvSpPr>
        <p:spPr>
          <a:xfrm>
            <a:off x="1963882" y="2604561"/>
            <a:ext cx="29360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NMI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text 1"/>
          <p:cNvSpPr txBox="1"/>
          <p:nvPr/>
        </p:nvSpPr>
        <p:spPr>
          <a:xfrm>
            <a:off x="4061460" y="2806268"/>
            <a:ext cx="28674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8086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6" name="text 1"/>
          <p:cNvSpPr txBox="1"/>
          <p:nvPr/>
        </p:nvSpPr>
        <p:spPr>
          <a:xfrm>
            <a:off x="4061460" y="3048315"/>
            <a:ext cx="32566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MPU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7" name="text 1"/>
          <p:cNvSpPr txBox="1"/>
          <p:nvPr/>
        </p:nvSpPr>
        <p:spPr>
          <a:xfrm>
            <a:off x="776547" y="3747561"/>
            <a:ext cx="540982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DMA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interface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8" name="text 1"/>
          <p:cNvSpPr txBox="1"/>
          <p:nvPr/>
        </p:nvSpPr>
        <p:spPr>
          <a:xfrm>
            <a:off x="776547" y="1864972"/>
            <a:ext cx="581057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Interrupt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interface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9" name="text 1"/>
          <p:cNvSpPr txBox="1"/>
          <p:nvPr/>
        </p:nvSpPr>
        <p:spPr>
          <a:xfrm>
            <a:off x="7485611" y="3545856"/>
            <a:ext cx="735201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9" dirty="0">
                <a:latin typeface="Times New Roman"/>
                <a:cs typeface="Times New Roman"/>
              </a:rPr>
              <a:t>Memory</a:t>
            </a:r>
            <a:endParaRPr sz="1100">
              <a:latin typeface="Times New Roman"/>
              <a:cs typeface="Times New Roman"/>
            </a:endParaRPr>
          </a:p>
          <a:p>
            <a:r>
              <a:rPr sz="1100" b="1" spc="9" dirty="0">
                <a:latin typeface="Times New Roman"/>
                <a:cs typeface="Times New Roman"/>
              </a:rPr>
              <a:t>I/O controls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0" name="text 1"/>
          <p:cNvSpPr txBox="1"/>
          <p:nvPr/>
        </p:nvSpPr>
        <p:spPr>
          <a:xfrm>
            <a:off x="1685405" y="6044183"/>
            <a:ext cx="5466625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9" dirty="0">
                <a:latin typeface="Times New Roman"/>
                <a:cs typeface="Times New Roman"/>
              </a:rPr>
              <a:t>Block Diagram of the Minimum Mode 8086 MPU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1" name="text 1"/>
          <p:cNvSpPr txBox="1"/>
          <p:nvPr/>
        </p:nvSpPr>
        <p:spPr>
          <a:xfrm>
            <a:off x="1656311" y="528066"/>
            <a:ext cx="5757602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0" b="1" spc="9" dirty="0">
                <a:latin typeface="Times New Roman"/>
                <a:cs typeface="Times New Roman"/>
              </a:rPr>
              <a:t>Minimum Mode Interface  ( cont..)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1689</Words>
  <Application>Microsoft Office PowerPoint</Application>
  <PresentationFormat>On-screen Show (4:3)</PresentationFormat>
  <Paragraphs>716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Introduction to 8086 mp</vt:lpstr>
      <vt:lpstr>Slide 2</vt:lpstr>
      <vt:lpstr>Slide 3</vt:lpstr>
      <vt:lpstr>Internal Architecture of 8086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ECE-Zeenath</dc:creator>
  <cp:lastModifiedBy>ECE-Zeenath</cp:lastModifiedBy>
  <cp:revision>12</cp:revision>
  <dcterms:created xsi:type="dcterms:W3CDTF">2006-08-16T00:00:00Z</dcterms:created>
  <dcterms:modified xsi:type="dcterms:W3CDTF">2020-01-28T08:38:29Z</dcterms:modified>
</cp:coreProperties>
</file>